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emf" ContentType="image/x-emf"/>
  <Default Extension="png" ContentType="image/pn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98"/>
  </p:handoutMasterIdLst>
  <p:sldIdLst>
    <p:sldId id="618" r:id="rId3"/>
    <p:sldId id="409" r:id="rId5"/>
    <p:sldId id="485" r:id="rId6"/>
    <p:sldId id="611" r:id="rId7"/>
    <p:sldId id="612" r:id="rId8"/>
    <p:sldId id="507" r:id="rId9"/>
    <p:sldId id="508" r:id="rId10"/>
    <p:sldId id="510" r:id="rId11"/>
    <p:sldId id="511" r:id="rId12"/>
    <p:sldId id="512" r:id="rId13"/>
    <p:sldId id="520" r:id="rId14"/>
    <p:sldId id="521" r:id="rId15"/>
    <p:sldId id="522" r:id="rId16"/>
    <p:sldId id="523" r:id="rId17"/>
    <p:sldId id="524" r:id="rId18"/>
    <p:sldId id="525" r:id="rId19"/>
    <p:sldId id="526" r:id="rId20"/>
    <p:sldId id="527" r:id="rId21"/>
    <p:sldId id="529" r:id="rId22"/>
    <p:sldId id="530" r:id="rId23"/>
    <p:sldId id="531" r:id="rId24"/>
    <p:sldId id="532" r:id="rId25"/>
    <p:sldId id="534" r:id="rId26"/>
    <p:sldId id="535" r:id="rId27"/>
    <p:sldId id="536" r:id="rId28"/>
    <p:sldId id="613" r:id="rId29"/>
    <p:sldId id="538" r:id="rId30"/>
    <p:sldId id="539" r:id="rId31"/>
    <p:sldId id="540" r:id="rId32"/>
    <p:sldId id="541" r:id="rId33"/>
    <p:sldId id="542" r:id="rId34"/>
    <p:sldId id="543" r:id="rId35"/>
    <p:sldId id="544" r:id="rId36"/>
    <p:sldId id="545" r:id="rId37"/>
    <p:sldId id="546" r:id="rId38"/>
    <p:sldId id="547" r:id="rId39"/>
    <p:sldId id="548" r:id="rId40"/>
    <p:sldId id="549" r:id="rId41"/>
    <p:sldId id="550" r:id="rId42"/>
    <p:sldId id="551" r:id="rId43"/>
    <p:sldId id="552" r:id="rId44"/>
    <p:sldId id="553" r:id="rId45"/>
    <p:sldId id="554" r:id="rId46"/>
    <p:sldId id="555" r:id="rId47"/>
    <p:sldId id="556" r:id="rId48"/>
    <p:sldId id="557" r:id="rId49"/>
    <p:sldId id="558" r:id="rId50"/>
    <p:sldId id="559" r:id="rId51"/>
    <p:sldId id="560" r:id="rId52"/>
    <p:sldId id="614" r:id="rId53"/>
    <p:sldId id="562" r:id="rId54"/>
    <p:sldId id="563" r:id="rId55"/>
    <p:sldId id="564" r:id="rId56"/>
    <p:sldId id="565" r:id="rId57"/>
    <p:sldId id="566" r:id="rId58"/>
    <p:sldId id="567" r:id="rId59"/>
    <p:sldId id="568" r:id="rId60"/>
    <p:sldId id="569" r:id="rId61"/>
    <p:sldId id="572" r:id="rId62"/>
    <p:sldId id="573" r:id="rId63"/>
    <p:sldId id="574" r:id="rId64"/>
    <p:sldId id="575" r:id="rId65"/>
    <p:sldId id="576" r:id="rId66"/>
    <p:sldId id="577" r:id="rId67"/>
    <p:sldId id="580" r:id="rId68"/>
    <p:sldId id="615" r:id="rId69"/>
    <p:sldId id="582" r:id="rId70"/>
    <p:sldId id="583" r:id="rId71"/>
    <p:sldId id="584" r:id="rId72"/>
    <p:sldId id="585" r:id="rId73"/>
    <p:sldId id="586" r:id="rId74"/>
    <p:sldId id="587" r:id="rId75"/>
    <p:sldId id="589" r:id="rId76"/>
    <p:sldId id="590" r:id="rId77"/>
    <p:sldId id="591" r:id="rId78"/>
    <p:sldId id="592" r:id="rId79"/>
    <p:sldId id="593" r:id="rId80"/>
    <p:sldId id="594" r:id="rId81"/>
    <p:sldId id="595" r:id="rId82"/>
    <p:sldId id="596" r:id="rId83"/>
    <p:sldId id="597" r:id="rId84"/>
    <p:sldId id="598" r:id="rId85"/>
    <p:sldId id="599" r:id="rId86"/>
    <p:sldId id="616" r:id="rId87"/>
    <p:sldId id="601" r:id="rId88"/>
    <p:sldId id="602" r:id="rId89"/>
    <p:sldId id="603" r:id="rId90"/>
    <p:sldId id="604" r:id="rId91"/>
    <p:sldId id="605" r:id="rId92"/>
    <p:sldId id="606" r:id="rId93"/>
    <p:sldId id="607" r:id="rId94"/>
    <p:sldId id="608" r:id="rId95"/>
    <p:sldId id="609" r:id="rId96"/>
    <p:sldId id="610" r:id="rId97"/>
  </p:sldIdLst>
  <p:sldSz cx="12192000" cy="6858000"/>
  <p:notesSz cx="6858000" cy="9144000"/>
  <p:custDataLst>
    <p:tags r:id="rId102"/>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7355" userDrawn="1">
          <p15:clr>
            <a:srgbClr val="A4A3A4"/>
          </p15:clr>
        </p15:guide>
        <p15:guide id="3" pos="347" userDrawn="1">
          <p15:clr>
            <a:srgbClr val="A4A3A4"/>
          </p15:clr>
        </p15:guide>
        <p15:guide id="4"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9EBE5B"/>
    <a:srgbClr val="FF7C80"/>
    <a:srgbClr val="2580B7"/>
    <a:srgbClr val="7CB554"/>
    <a:srgbClr val="CCCC00"/>
    <a:srgbClr val="FF9900"/>
    <a:srgbClr val="F5841C"/>
    <a:srgbClr val="C23E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6" autoAdjust="0"/>
    <p:restoredTop sz="96475" autoAdjust="0"/>
  </p:normalViewPr>
  <p:slideViewPr>
    <p:cSldViewPr snapToGrid="0">
      <p:cViewPr>
        <p:scale>
          <a:sx n="66" d="100"/>
          <a:sy n="66" d="100"/>
        </p:scale>
        <p:origin x="-1056" y="-466"/>
      </p:cViewPr>
      <p:guideLst>
        <p:guide orient="horz" pos="2160"/>
        <p:guide pos="7355"/>
        <p:guide pos="347"/>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6" d="100"/>
          <a:sy n="86" d="100"/>
        </p:scale>
        <p:origin x="2904" y="54"/>
      </p:cViewPr>
      <p:guideLst/>
    </p:cSldViewPr>
  </p:notesViewPr>
  <p:gridSpacing cx="76200" cy="76200"/>
</p:viewPr>
</file>

<file path=ppt/_rels/presentation.xml.rels><?xml version="1.0" encoding="UTF-8" standalone="yes"?>
<Relationships xmlns="http://schemas.openxmlformats.org/package/2006/relationships"><Relationship Id="rId99" Type="http://schemas.openxmlformats.org/officeDocument/2006/relationships/presProps" Target="presProps.xml"/><Relationship Id="rId98" Type="http://schemas.openxmlformats.org/officeDocument/2006/relationships/handoutMaster" Target="handoutMasters/handoutMaster1.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2" Type="http://schemas.openxmlformats.org/officeDocument/2006/relationships/tags" Target="tags/tag1.xml"/><Relationship Id="rId101" Type="http://schemas.openxmlformats.org/officeDocument/2006/relationships/tableStyles" Target="tableStyles.xml"/><Relationship Id="rId100" Type="http://schemas.openxmlformats.org/officeDocument/2006/relationships/viewProps" Target="viewProps.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7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05E1452D-9F64-4E5E-9F89-B440AE8667AF}" type="datetimeFigureOut">
              <a:rPr lang="en-US"/>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3D281B45-6D13-4120-BE01-E792E4CEDC94}" type="slidenum">
              <a:rPr lang="en-US"/>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0E18F447-0AEF-4E61-9A18-BDD52B3DD127}"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D03DC02C-94ED-43AC-AE76-E453BAAB3EBD}"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a:ln>
            <a:miter lim="800000"/>
          </a:ln>
        </p:spPr>
      </p:sp>
      <p:sp>
        <p:nvSpPr>
          <p:cNvPr id="50179" name="备注占位符 2"/>
          <p:cNvSpPr>
            <a:spLocks noGrp="1" noChangeArrowheads="1"/>
          </p:cNvSpPr>
          <p:nvPr>
            <p:ph type="body" idx="4294967295"/>
          </p:nvPr>
        </p:nvSpPr>
        <p:spPr/>
        <p:txBody>
          <a:bodyPr/>
          <a:lstStyle/>
          <a:p>
            <a:pPr eaLnBrk="1" hangingPunct="1"/>
            <a:endParaRPr lang="zh-CN" altLang="en-US" smtClean="0"/>
          </a:p>
        </p:txBody>
      </p:sp>
      <p:sp>
        <p:nvSpPr>
          <p:cNvPr id="50180"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Tx/>
              <a:buNone/>
            </a:pPr>
            <a:fld id="{EC6CA074-9774-4BCA-9A11-3F3B63E5230D}" type="slidenum">
              <a:rPr lang="en-US" altLang="zh-CN" smtClean="0"/>
            </a:fld>
            <a:endParaRPr lang="en-US"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ln>
        </p:spPr>
      </p:sp>
      <p:sp>
        <p:nvSpPr>
          <p:cNvPr id="64515" name="备注占位符 2"/>
          <p:cNvSpPr>
            <a:spLocks noGrp="1"/>
          </p:cNvSpPr>
          <p:nvPr>
            <p:ph type="body" idx="1"/>
          </p:nvPr>
        </p:nvSpPr>
        <p:spPr bwMode="auto">
          <a:noFill/>
        </p:spPr>
        <p:txBody>
          <a:bodyPr wrap="square" numCol="1" anchor="t" anchorCtr="0" compatLnSpc="1"/>
          <a:lstStyle/>
          <a:p>
            <a:endParaRPr lang="zh-CN" altLang="en-US" smtClean="0">
              <a:latin typeface="Arial" panose="020B0604020202020204" pitchFamily="34" charset="0"/>
            </a:endParaRPr>
          </a:p>
        </p:txBody>
      </p:sp>
      <p:sp>
        <p:nvSpPr>
          <p:cNvPr id="64516"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F0C61893-9E8D-486F-A7E8-67CCA2F8A912}" type="slidenum">
              <a:rPr lang="en-US" altLang="zh-CN" sz="1200">
                <a:ea typeface="华文细黑" panose="02010600040101010101" charset="-122"/>
                <a:cs typeface="华文细黑" panose="02010600040101010101" charset="-122"/>
              </a:rPr>
            </a:fld>
            <a:endParaRPr lang="en-US" altLang="zh-CN" sz="1200">
              <a:ea typeface="华文细黑" panose="02010600040101010101" charset="-122"/>
              <a:cs typeface="华文细黑" panose="02010600040101010101"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ln>
        </p:spPr>
      </p:sp>
      <p:sp>
        <p:nvSpPr>
          <p:cNvPr id="66563" name="备注占位符 2"/>
          <p:cNvSpPr>
            <a:spLocks noGrp="1"/>
          </p:cNvSpPr>
          <p:nvPr>
            <p:ph type="body" idx="1"/>
          </p:nvPr>
        </p:nvSpPr>
        <p:spPr bwMode="auto">
          <a:noFill/>
        </p:spPr>
        <p:txBody>
          <a:bodyPr wrap="square" numCol="1" anchor="t" anchorCtr="0" compatLnSpc="1"/>
          <a:lstStyle/>
          <a:p>
            <a:endParaRPr lang="zh-CN" altLang="en-US" smtClean="0">
              <a:latin typeface="Arial" panose="020B0604020202020204" pitchFamily="34" charset="0"/>
            </a:endParaRPr>
          </a:p>
        </p:txBody>
      </p:sp>
      <p:sp>
        <p:nvSpPr>
          <p:cNvPr id="66564"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9BB014E3-FEE9-4231-9F36-F3327D7A93E2}" type="slidenum">
              <a:rPr lang="en-US" altLang="zh-CN" sz="1200">
                <a:ea typeface="华文细黑" panose="02010600040101010101" charset="-122"/>
                <a:cs typeface="华文细黑" panose="02010600040101010101" charset="-122"/>
              </a:rPr>
            </a:fld>
            <a:endParaRPr lang="en-US" altLang="zh-CN" sz="1200">
              <a:ea typeface="华文细黑" panose="02010600040101010101" charset="-122"/>
              <a:cs typeface="华文细黑" panose="02010600040101010101"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ln>
        </p:spPr>
      </p:sp>
      <p:sp>
        <p:nvSpPr>
          <p:cNvPr id="68611" name="备注占位符 2"/>
          <p:cNvSpPr>
            <a:spLocks noGrp="1"/>
          </p:cNvSpPr>
          <p:nvPr>
            <p:ph type="body" idx="1"/>
          </p:nvPr>
        </p:nvSpPr>
        <p:spPr bwMode="auto">
          <a:noFill/>
        </p:spPr>
        <p:txBody>
          <a:bodyPr wrap="square" numCol="1" anchor="t" anchorCtr="0" compatLnSpc="1"/>
          <a:lstStyle/>
          <a:p>
            <a:endParaRPr lang="zh-CN" altLang="en-US" smtClean="0">
              <a:latin typeface="Arial" panose="020B0604020202020204" pitchFamily="34" charset="0"/>
            </a:endParaRPr>
          </a:p>
        </p:txBody>
      </p:sp>
      <p:sp>
        <p:nvSpPr>
          <p:cNvPr id="68612"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AC3AA84E-E305-4720-B607-C1C51EB0DBFA}" type="slidenum">
              <a:rPr lang="en-US" altLang="zh-CN" sz="1200">
                <a:ea typeface="华文细黑" panose="02010600040101010101" charset="-122"/>
                <a:cs typeface="华文细黑" panose="02010600040101010101" charset="-122"/>
              </a:rPr>
            </a:fld>
            <a:endParaRPr lang="en-US" altLang="zh-CN" sz="1200">
              <a:ea typeface="华文细黑" panose="02010600040101010101" charset="-122"/>
              <a:cs typeface="华文细黑" panose="02010600040101010101"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bwMode="auto">
          <a:noFill/>
          <a:ln>
            <a:solidFill>
              <a:srgbClr val="000000"/>
            </a:solidFill>
            <a:miter lim="800000"/>
          </a:ln>
        </p:spPr>
      </p:sp>
      <p:sp>
        <p:nvSpPr>
          <p:cNvPr id="235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072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9B5DF8AF-8004-4F35-AE22-8FB2771CC7F5}" type="slidenum">
              <a:rPr lang="zh-CN" altLang="en-US"/>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bwMode="auto">
          <a:noFill/>
          <a:ln>
            <a:solidFill>
              <a:srgbClr val="000000"/>
            </a:solidFill>
            <a:miter lim="800000"/>
          </a:ln>
        </p:spPr>
      </p:sp>
      <p:sp>
        <p:nvSpPr>
          <p:cNvPr id="3072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3072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98BF0460-13C7-4C60-A064-AFED53D9BD8A}" type="slidenum">
              <a:rPr lang="zh-CN" altLang="en-US"/>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bwMode="auto">
          <a:noFill/>
          <a:ln>
            <a:solidFill>
              <a:srgbClr val="000000"/>
            </a:solidFill>
            <a:miter lim="800000"/>
          </a:ln>
        </p:spPr>
      </p:sp>
      <p:sp>
        <p:nvSpPr>
          <p:cNvPr id="3072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072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98BF0460-13C7-4C60-A064-AFED53D9BD8A}" type="slidenum">
              <a:rPr lang="zh-CN" altLang="en-US"/>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idx="2"/>
          </p:nvPr>
        </p:nvSpPr>
        <p:spPr bwMode="auto">
          <a:noFill/>
          <a:ln>
            <a:solidFill>
              <a:srgbClr val="000000"/>
            </a:solidFill>
            <a:miter lim="800000"/>
          </a:ln>
        </p:spPr>
      </p:sp>
      <p:sp>
        <p:nvSpPr>
          <p:cNvPr id="21506" name="文本占位符 2"/>
          <p:cNvSpPr>
            <a:spLocks noGrp="1"/>
          </p:cNvSpPr>
          <p:nvPr>
            <p:ph type="body" idx="3"/>
          </p:nvPr>
        </p:nvSpPr>
        <p:spPr bwMode="auto">
          <a:noFill/>
        </p:spPr>
        <p:txBody>
          <a:bodyPr wrap="square" numCol="1" anchor="t" anchorCtr="0" compatLnSpc="1"/>
          <a:lstStyle/>
          <a:p>
            <a:pPr eaLnBrk="1" hangingPunct="1">
              <a:spcBef>
                <a:spcPct val="0"/>
              </a:spcBef>
            </a:pP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idx="2"/>
          </p:nvPr>
        </p:nvSpPr>
        <p:spPr bwMode="auto">
          <a:noFill/>
          <a:ln>
            <a:solidFill>
              <a:srgbClr val="000000"/>
            </a:solidFill>
            <a:miter lim="800000"/>
          </a:ln>
        </p:spPr>
      </p:sp>
      <p:sp>
        <p:nvSpPr>
          <p:cNvPr id="21506" name="文本占位符 2"/>
          <p:cNvSpPr>
            <a:spLocks noGrp="1"/>
          </p:cNvSpPr>
          <p:nvPr>
            <p:ph type="body" idx="3"/>
          </p:nvPr>
        </p:nvSpPr>
        <p:spPr bwMode="auto">
          <a:noFill/>
        </p:spPr>
        <p:txBody>
          <a:bodyPr wrap="square" numCol="1" anchor="t" anchorCtr="0" compatLnSpc="1"/>
          <a:lstStyle/>
          <a:p>
            <a:pPr eaLnBrk="1" hangingPunct="1">
              <a:spcBef>
                <a:spcPct val="0"/>
              </a:spcBef>
            </a:pP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idx="2"/>
          </p:nvPr>
        </p:nvSpPr>
        <p:spPr bwMode="auto">
          <a:noFill/>
          <a:ln>
            <a:solidFill>
              <a:srgbClr val="000000"/>
            </a:solidFill>
            <a:miter lim="800000"/>
          </a:ln>
        </p:spPr>
      </p:sp>
      <p:sp>
        <p:nvSpPr>
          <p:cNvPr id="24578" name="文本占位符 2"/>
          <p:cNvSpPr>
            <a:spLocks noGrp="1"/>
          </p:cNvSpPr>
          <p:nvPr>
            <p:ph type="body" idx="3"/>
          </p:nvPr>
        </p:nvSpPr>
        <p:spPr bwMode="auto">
          <a:noFill/>
        </p:spPr>
        <p:txBody>
          <a:bodyPr wrap="square" numCol="1" anchor="t" anchorCtr="0" compatLnSpc="1"/>
          <a:lstStyle/>
          <a:p>
            <a:pPr eaLnBrk="1" hangingPunct="1">
              <a:spcBef>
                <a:spcPct val="0"/>
              </a:spcBef>
            </a:pP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982B6732-5570-49F4-AEF9-AFCCDF451310}"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p:spPr>
      </p:sp>
      <p:sp>
        <p:nvSpPr>
          <p:cNvPr id="4915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30723"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48BBE587-D97C-4CA6-A1BD-90DEF5C217D6}"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82B6732-5570-49F4-AEF9-AFCCDF451310}" type="slidenum">
              <a:rPr lang="en-US" smtClean="0"/>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ChangeArrowheads="1" noTextEdit="1"/>
          </p:cNvSpPr>
          <p:nvPr>
            <p:ph type="sldImg" idx="4294967295"/>
          </p:nvPr>
        </p:nvSpPr>
        <p:spPr>
          <a:ln>
            <a:miter lim="800000"/>
          </a:ln>
        </p:spPr>
      </p:sp>
      <p:sp>
        <p:nvSpPr>
          <p:cNvPr id="41987" name="文本占位符 2"/>
          <p:cNvSpPr>
            <a:spLocks noGrp="1" noChangeArrowheads="1"/>
          </p:cNvSpPr>
          <p:nvPr>
            <p:ph type="body" idx="4294967295"/>
          </p:nvPr>
        </p:nvSpPr>
        <p:spPr/>
        <p:txBody>
          <a:bodyPr/>
          <a:lstStyle/>
          <a:p>
            <a:pPr eaLnBrk="1" hangingPunct="1">
              <a:spcBef>
                <a:spcPct val="0"/>
              </a:spcBef>
            </a:pPr>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ChangeArrowheads="1" noTextEdit="1"/>
          </p:cNvSpPr>
          <p:nvPr>
            <p:ph type="sldImg" idx="4294967295"/>
          </p:nvPr>
        </p:nvSpPr>
        <p:spPr>
          <a:ln>
            <a:miter lim="800000"/>
          </a:ln>
        </p:spPr>
      </p:sp>
      <p:sp>
        <p:nvSpPr>
          <p:cNvPr id="43011"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4301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anose="020F0502020204030204" charset="0"/>
              </a:defRPr>
            </a:lvl1pPr>
            <a:lvl2pPr marL="742950" indent="-285750">
              <a:defRPr sz="1200">
                <a:solidFill>
                  <a:schemeClr val="tx1"/>
                </a:solidFill>
                <a:latin typeface="Calibri" panose="020F0502020204030204" charset="0"/>
              </a:defRPr>
            </a:lvl2pPr>
            <a:lvl3pPr marL="1143000" indent="-228600">
              <a:defRPr sz="1200">
                <a:solidFill>
                  <a:schemeClr val="tx1"/>
                </a:solidFill>
                <a:latin typeface="Calibri" panose="020F0502020204030204" charset="0"/>
              </a:defRPr>
            </a:lvl3pPr>
            <a:lvl4pPr marL="1600200" indent="-228600">
              <a:defRPr sz="1200">
                <a:solidFill>
                  <a:schemeClr val="tx1"/>
                </a:solidFill>
                <a:latin typeface="Calibri" panose="020F0502020204030204" charset="0"/>
              </a:defRPr>
            </a:lvl4pPr>
            <a:lvl5pPr marL="2057400" indent="-228600">
              <a:defRPr sz="1200">
                <a:solidFill>
                  <a:schemeClr val="tx1"/>
                </a:solidFill>
                <a:latin typeface="Calibri" panose="020F0502020204030204" charset="0"/>
              </a:defRPr>
            </a:lvl5pPr>
            <a:lvl6pPr marL="2514600" indent="-228600" eaLnBrk="0" fontAlgn="base" hangingPunct="0">
              <a:spcBef>
                <a:spcPct val="30000"/>
              </a:spcBef>
              <a:spcAft>
                <a:spcPct val="0"/>
              </a:spcAft>
              <a:defRPr sz="1200">
                <a:solidFill>
                  <a:schemeClr val="tx1"/>
                </a:solidFill>
                <a:latin typeface="Calibri" panose="020F0502020204030204" charset="0"/>
              </a:defRPr>
            </a:lvl6pPr>
            <a:lvl7pPr marL="2971800" indent="-228600" eaLnBrk="0" fontAlgn="base" hangingPunct="0">
              <a:spcBef>
                <a:spcPct val="30000"/>
              </a:spcBef>
              <a:spcAft>
                <a:spcPct val="0"/>
              </a:spcAft>
              <a:defRPr sz="1200">
                <a:solidFill>
                  <a:schemeClr val="tx1"/>
                </a:solidFill>
                <a:latin typeface="Calibri" panose="020F0502020204030204" charset="0"/>
              </a:defRPr>
            </a:lvl7pPr>
            <a:lvl8pPr marL="3429000" indent="-228600" eaLnBrk="0" fontAlgn="base" hangingPunct="0">
              <a:spcBef>
                <a:spcPct val="30000"/>
              </a:spcBef>
              <a:spcAft>
                <a:spcPct val="0"/>
              </a:spcAft>
              <a:defRPr sz="1200">
                <a:solidFill>
                  <a:schemeClr val="tx1"/>
                </a:solidFill>
                <a:latin typeface="Calibri" panose="020F0502020204030204" charset="0"/>
              </a:defRPr>
            </a:lvl8pPr>
            <a:lvl9pPr marL="3886200" indent="-228600" eaLnBrk="0" fontAlgn="base" hangingPunct="0">
              <a:spcBef>
                <a:spcPct val="30000"/>
              </a:spcBef>
              <a:spcAft>
                <a:spcPct val="0"/>
              </a:spcAft>
              <a:defRPr sz="1200">
                <a:solidFill>
                  <a:schemeClr val="tx1"/>
                </a:solidFill>
                <a:latin typeface="Calibri" panose="020F0502020204030204" charset="0"/>
              </a:defRPr>
            </a:lvl9pPr>
          </a:lstStyle>
          <a:p>
            <a:fld id="{082CE0B5-1466-4B3A-B4D7-3CC4D8B73195}" type="slidenum">
              <a:rPr lang="zh-CN" altLang="en-US" smtClean="0"/>
            </a:fld>
            <a:endParaRPr lang="en-US" altLang="zh-CN"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ChangeArrowheads="1" noTextEdit="1"/>
          </p:cNvSpPr>
          <p:nvPr>
            <p:ph type="sldImg" idx="4294967295"/>
          </p:nvPr>
        </p:nvSpPr>
        <p:spPr>
          <a:ln>
            <a:miter lim="800000"/>
          </a:ln>
        </p:spPr>
      </p:sp>
      <p:sp>
        <p:nvSpPr>
          <p:cNvPr id="44035"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4403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anose="020F0502020204030204" charset="0"/>
              </a:defRPr>
            </a:lvl1pPr>
            <a:lvl2pPr marL="742950" indent="-285750">
              <a:defRPr sz="1200">
                <a:solidFill>
                  <a:schemeClr val="tx1"/>
                </a:solidFill>
                <a:latin typeface="Calibri" panose="020F0502020204030204" charset="0"/>
              </a:defRPr>
            </a:lvl2pPr>
            <a:lvl3pPr marL="1143000" indent="-228600">
              <a:defRPr sz="1200">
                <a:solidFill>
                  <a:schemeClr val="tx1"/>
                </a:solidFill>
                <a:latin typeface="Calibri" panose="020F0502020204030204" charset="0"/>
              </a:defRPr>
            </a:lvl3pPr>
            <a:lvl4pPr marL="1600200" indent="-228600">
              <a:defRPr sz="1200">
                <a:solidFill>
                  <a:schemeClr val="tx1"/>
                </a:solidFill>
                <a:latin typeface="Calibri" panose="020F0502020204030204" charset="0"/>
              </a:defRPr>
            </a:lvl4pPr>
            <a:lvl5pPr marL="2057400" indent="-228600">
              <a:defRPr sz="1200">
                <a:solidFill>
                  <a:schemeClr val="tx1"/>
                </a:solidFill>
                <a:latin typeface="Calibri" panose="020F0502020204030204" charset="0"/>
              </a:defRPr>
            </a:lvl5pPr>
            <a:lvl6pPr marL="2514600" indent="-228600" eaLnBrk="0" fontAlgn="base" hangingPunct="0">
              <a:spcBef>
                <a:spcPct val="30000"/>
              </a:spcBef>
              <a:spcAft>
                <a:spcPct val="0"/>
              </a:spcAft>
              <a:defRPr sz="1200">
                <a:solidFill>
                  <a:schemeClr val="tx1"/>
                </a:solidFill>
                <a:latin typeface="Calibri" panose="020F0502020204030204" charset="0"/>
              </a:defRPr>
            </a:lvl6pPr>
            <a:lvl7pPr marL="2971800" indent="-228600" eaLnBrk="0" fontAlgn="base" hangingPunct="0">
              <a:spcBef>
                <a:spcPct val="30000"/>
              </a:spcBef>
              <a:spcAft>
                <a:spcPct val="0"/>
              </a:spcAft>
              <a:defRPr sz="1200">
                <a:solidFill>
                  <a:schemeClr val="tx1"/>
                </a:solidFill>
                <a:latin typeface="Calibri" panose="020F0502020204030204" charset="0"/>
              </a:defRPr>
            </a:lvl7pPr>
            <a:lvl8pPr marL="3429000" indent="-228600" eaLnBrk="0" fontAlgn="base" hangingPunct="0">
              <a:spcBef>
                <a:spcPct val="30000"/>
              </a:spcBef>
              <a:spcAft>
                <a:spcPct val="0"/>
              </a:spcAft>
              <a:defRPr sz="1200">
                <a:solidFill>
                  <a:schemeClr val="tx1"/>
                </a:solidFill>
                <a:latin typeface="Calibri" panose="020F0502020204030204" charset="0"/>
              </a:defRPr>
            </a:lvl8pPr>
            <a:lvl9pPr marL="3886200" indent="-228600" eaLnBrk="0" fontAlgn="base" hangingPunct="0">
              <a:spcBef>
                <a:spcPct val="30000"/>
              </a:spcBef>
              <a:spcAft>
                <a:spcPct val="0"/>
              </a:spcAft>
              <a:defRPr sz="1200">
                <a:solidFill>
                  <a:schemeClr val="tx1"/>
                </a:solidFill>
                <a:latin typeface="Calibri" panose="020F0502020204030204" charset="0"/>
              </a:defRPr>
            </a:lvl9pPr>
          </a:lstStyle>
          <a:p>
            <a:fld id="{A2292F16-D2E6-473A-99B5-A614B8B23030}" type="slidenum">
              <a:rPr lang="zh-CN" altLang="en-US" smtClean="0"/>
            </a:fld>
            <a:endParaRPr lang="en-US" altLang="zh-CN"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ChangeArrowheads="1" noTextEdit="1"/>
          </p:cNvSpPr>
          <p:nvPr>
            <p:ph type="sldImg" idx="4294967295"/>
          </p:nvPr>
        </p:nvSpPr>
        <p:spPr/>
      </p:sp>
      <p:sp>
        <p:nvSpPr>
          <p:cNvPr id="45059" name="备注占位符 2"/>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4506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anose="020F0502020204030204" charset="0"/>
              </a:defRPr>
            </a:lvl1pPr>
            <a:lvl2pPr marL="742950" indent="-285750">
              <a:defRPr sz="1200">
                <a:solidFill>
                  <a:schemeClr val="tx1"/>
                </a:solidFill>
                <a:latin typeface="Calibri" panose="020F0502020204030204" charset="0"/>
              </a:defRPr>
            </a:lvl2pPr>
            <a:lvl3pPr marL="1143000" indent="-228600">
              <a:defRPr sz="1200">
                <a:solidFill>
                  <a:schemeClr val="tx1"/>
                </a:solidFill>
                <a:latin typeface="Calibri" panose="020F0502020204030204" charset="0"/>
              </a:defRPr>
            </a:lvl3pPr>
            <a:lvl4pPr marL="1600200" indent="-228600">
              <a:defRPr sz="1200">
                <a:solidFill>
                  <a:schemeClr val="tx1"/>
                </a:solidFill>
                <a:latin typeface="Calibri" panose="020F0502020204030204" charset="0"/>
              </a:defRPr>
            </a:lvl4pPr>
            <a:lvl5pPr marL="2057400" indent="-228600">
              <a:defRPr sz="1200">
                <a:solidFill>
                  <a:schemeClr val="tx1"/>
                </a:solidFill>
                <a:latin typeface="Calibri" panose="020F0502020204030204" charset="0"/>
              </a:defRPr>
            </a:lvl5pPr>
            <a:lvl6pPr marL="2514600" indent="-228600" eaLnBrk="0" fontAlgn="base" hangingPunct="0">
              <a:spcBef>
                <a:spcPct val="30000"/>
              </a:spcBef>
              <a:spcAft>
                <a:spcPct val="0"/>
              </a:spcAft>
              <a:defRPr sz="1200">
                <a:solidFill>
                  <a:schemeClr val="tx1"/>
                </a:solidFill>
                <a:latin typeface="Calibri" panose="020F0502020204030204" charset="0"/>
              </a:defRPr>
            </a:lvl6pPr>
            <a:lvl7pPr marL="2971800" indent="-228600" eaLnBrk="0" fontAlgn="base" hangingPunct="0">
              <a:spcBef>
                <a:spcPct val="30000"/>
              </a:spcBef>
              <a:spcAft>
                <a:spcPct val="0"/>
              </a:spcAft>
              <a:defRPr sz="1200">
                <a:solidFill>
                  <a:schemeClr val="tx1"/>
                </a:solidFill>
                <a:latin typeface="Calibri" panose="020F0502020204030204" charset="0"/>
              </a:defRPr>
            </a:lvl7pPr>
            <a:lvl8pPr marL="3429000" indent="-228600" eaLnBrk="0" fontAlgn="base" hangingPunct="0">
              <a:spcBef>
                <a:spcPct val="30000"/>
              </a:spcBef>
              <a:spcAft>
                <a:spcPct val="0"/>
              </a:spcAft>
              <a:defRPr sz="1200">
                <a:solidFill>
                  <a:schemeClr val="tx1"/>
                </a:solidFill>
                <a:latin typeface="Calibri" panose="020F0502020204030204" charset="0"/>
              </a:defRPr>
            </a:lvl8pPr>
            <a:lvl9pPr marL="3886200" indent="-228600" eaLnBrk="0" fontAlgn="base" hangingPunct="0">
              <a:spcBef>
                <a:spcPct val="30000"/>
              </a:spcBef>
              <a:spcAft>
                <a:spcPct val="0"/>
              </a:spcAft>
              <a:defRPr sz="1200">
                <a:solidFill>
                  <a:schemeClr val="tx1"/>
                </a:solidFill>
                <a:latin typeface="Calibri" panose="020F0502020204030204" charset="0"/>
              </a:defRPr>
            </a:lvl9pPr>
          </a:lstStyle>
          <a:p>
            <a:fld id="{37AB2D71-A4FB-49DB-B028-1BF18B43C84C}" type="slidenum">
              <a:rPr lang="zh-CN" altLang="en-US" smtClean="0"/>
            </a:fld>
            <a:endParaRPr lang="en-US" altLang="zh-CN"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ChangeArrowheads="1" noTextEdit="1"/>
          </p:cNvSpPr>
          <p:nvPr>
            <p:ph type="sldImg" idx="4294967295"/>
          </p:nvPr>
        </p:nvSpPr>
        <p:spPr>
          <a:ln>
            <a:miter lim="800000"/>
          </a:ln>
        </p:spPr>
      </p:sp>
      <p:sp>
        <p:nvSpPr>
          <p:cNvPr id="46083"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460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anose="020F0502020204030204" charset="0"/>
              </a:defRPr>
            </a:lvl1pPr>
            <a:lvl2pPr marL="742950" indent="-285750">
              <a:defRPr sz="1200">
                <a:solidFill>
                  <a:schemeClr val="tx1"/>
                </a:solidFill>
                <a:latin typeface="Calibri" panose="020F0502020204030204" charset="0"/>
              </a:defRPr>
            </a:lvl2pPr>
            <a:lvl3pPr marL="1143000" indent="-228600">
              <a:defRPr sz="1200">
                <a:solidFill>
                  <a:schemeClr val="tx1"/>
                </a:solidFill>
                <a:latin typeface="Calibri" panose="020F0502020204030204" charset="0"/>
              </a:defRPr>
            </a:lvl3pPr>
            <a:lvl4pPr marL="1600200" indent="-228600">
              <a:defRPr sz="1200">
                <a:solidFill>
                  <a:schemeClr val="tx1"/>
                </a:solidFill>
                <a:latin typeface="Calibri" panose="020F0502020204030204" charset="0"/>
              </a:defRPr>
            </a:lvl4pPr>
            <a:lvl5pPr marL="2057400" indent="-228600">
              <a:defRPr sz="1200">
                <a:solidFill>
                  <a:schemeClr val="tx1"/>
                </a:solidFill>
                <a:latin typeface="Calibri" panose="020F0502020204030204" charset="0"/>
              </a:defRPr>
            </a:lvl5pPr>
            <a:lvl6pPr marL="2514600" indent="-228600" eaLnBrk="0" fontAlgn="base" hangingPunct="0">
              <a:spcBef>
                <a:spcPct val="30000"/>
              </a:spcBef>
              <a:spcAft>
                <a:spcPct val="0"/>
              </a:spcAft>
              <a:defRPr sz="1200">
                <a:solidFill>
                  <a:schemeClr val="tx1"/>
                </a:solidFill>
                <a:latin typeface="Calibri" panose="020F0502020204030204" charset="0"/>
              </a:defRPr>
            </a:lvl6pPr>
            <a:lvl7pPr marL="2971800" indent="-228600" eaLnBrk="0" fontAlgn="base" hangingPunct="0">
              <a:spcBef>
                <a:spcPct val="30000"/>
              </a:spcBef>
              <a:spcAft>
                <a:spcPct val="0"/>
              </a:spcAft>
              <a:defRPr sz="1200">
                <a:solidFill>
                  <a:schemeClr val="tx1"/>
                </a:solidFill>
                <a:latin typeface="Calibri" panose="020F0502020204030204" charset="0"/>
              </a:defRPr>
            </a:lvl7pPr>
            <a:lvl8pPr marL="3429000" indent="-228600" eaLnBrk="0" fontAlgn="base" hangingPunct="0">
              <a:spcBef>
                <a:spcPct val="30000"/>
              </a:spcBef>
              <a:spcAft>
                <a:spcPct val="0"/>
              </a:spcAft>
              <a:defRPr sz="1200">
                <a:solidFill>
                  <a:schemeClr val="tx1"/>
                </a:solidFill>
                <a:latin typeface="Calibri" panose="020F0502020204030204" charset="0"/>
              </a:defRPr>
            </a:lvl8pPr>
            <a:lvl9pPr marL="3886200" indent="-228600" eaLnBrk="0" fontAlgn="base" hangingPunct="0">
              <a:spcBef>
                <a:spcPct val="30000"/>
              </a:spcBef>
              <a:spcAft>
                <a:spcPct val="0"/>
              </a:spcAft>
              <a:defRPr sz="1200">
                <a:solidFill>
                  <a:schemeClr val="tx1"/>
                </a:solidFill>
                <a:latin typeface="Calibri" panose="020F0502020204030204" charset="0"/>
              </a:defRPr>
            </a:lvl9pPr>
          </a:lstStyle>
          <a:p>
            <a:fld id="{50ABFEA6-DDE3-4E4B-85F5-8DE762407834}" type="slidenum">
              <a:rPr lang="zh-CN" altLang="en-US" smtClean="0"/>
            </a:fld>
            <a:endParaRPr lang="en-US" altLang="zh-CN"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ChangeArrowheads="1" noTextEdit="1"/>
          </p:cNvSpPr>
          <p:nvPr>
            <p:ph type="sldImg" idx="4294967295"/>
          </p:nvPr>
        </p:nvSpPr>
        <p:spPr>
          <a:ln>
            <a:miter lim="800000"/>
          </a:ln>
        </p:spPr>
      </p:sp>
      <p:sp>
        <p:nvSpPr>
          <p:cNvPr id="47107"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4710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anose="020F0502020204030204" charset="0"/>
              </a:defRPr>
            </a:lvl1pPr>
            <a:lvl2pPr marL="742950" indent="-285750">
              <a:defRPr sz="1200">
                <a:solidFill>
                  <a:schemeClr val="tx1"/>
                </a:solidFill>
                <a:latin typeface="Calibri" panose="020F0502020204030204" charset="0"/>
              </a:defRPr>
            </a:lvl2pPr>
            <a:lvl3pPr marL="1143000" indent="-228600">
              <a:defRPr sz="1200">
                <a:solidFill>
                  <a:schemeClr val="tx1"/>
                </a:solidFill>
                <a:latin typeface="Calibri" panose="020F0502020204030204" charset="0"/>
              </a:defRPr>
            </a:lvl3pPr>
            <a:lvl4pPr marL="1600200" indent="-228600">
              <a:defRPr sz="1200">
                <a:solidFill>
                  <a:schemeClr val="tx1"/>
                </a:solidFill>
                <a:latin typeface="Calibri" panose="020F0502020204030204" charset="0"/>
              </a:defRPr>
            </a:lvl4pPr>
            <a:lvl5pPr marL="2057400" indent="-228600">
              <a:defRPr sz="1200">
                <a:solidFill>
                  <a:schemeClr val="tx1"/>
                </a:solidFill>
                <a:latin typeface="Calibri" panose="020F0502020204030204" charset="0"/>
              </a:defRPr>
            </a:lvl5pPr>
            <a:lvl6pPr marL="2514600" indent="-228600" eaLnBrk="0" fontAlgn="base" hangingPunct="0">
              <a:spcBef>
                <a:spcPct val="30000"/>
              </a:spcBef>
              <a:spcAft>
                <a:spcPct val="0"/>
              </a:spcAft>
              <a:defRPr sz="1200">
                <a:solidFill>
                  <a:schemeClr val="tx1"/>
                </a:solidFill>
                <a:latin typeface="Calibri" panose="020F0502020204030204" charset="0"/>
              </a:defRPr>
            </a:lvl6pPr>
            <a:lvl7pPr marL="2971800" indent="-228600" eaLnBrk="0" fontAlgn="base" hangingPunct="0">
              <a:spcBef>
                <a:spcPct val="30000"/>
              </a:spcBef>
              <a:spcAft>
                <a:spcPct val="0"/>
              </a:spcAft>
              <a:defRPr sz="1200">
                <a:solidFill>
                  <a:schemeClr val="tx1"/>
                </a:solidFill>
                <a:latin typeface="Calibri" panose="020F0502020204030204" charset="0"/>
              </a:defRPr>
            </a:lvl7pPr>
            <a:lvl8pPr marL="3429000" indent="-228600" eaLnBrk="0" fontAlgn="base" hangingPunct="0">
              <a:spcBef>
                <a:spcPct val="30000"/>
              </a:spcBef>
              <a:spcAft>
                <a:spcPct val="0"/>
              </a:spcAft>
              <a:defRPr sz="1200">
                <a:solidFill>
                  <a:schemeClr val="tx1"/>
                </a:solidFill>
                <a:latin typeface="Calibri" panose="020F0502020204030204" charset="0"/>
              </a:defRPr>
            </a:lvl8pPr>
            <a:lvl9pPr marL="3886200" indent="-228600" eaLnBrk="0" fontAlgn="base" hangingPunct="0">
              <a:spcBef>
                <a:spcPct val="30000"/>
              </a:spcBef>
              <a:spcAft>
                <a:spcPct val="0"/>
              </a:spcAft>
              <a:defRPr sz="1200">
                <a:solidFill>
                  <a:schemeClr val="tx1"/>
                </a:solidFill>
                <a:latin typeface="Calibri" panose="020F0502020204030204" charset="0"/>
              </a:defRPr>
            </a:lvl9pPr>
          </a:lstStyle>
          <a:p>
            <a:fld id="{C8B5D165-8384-45D2-8397-DAEE07A7CEE4}" type="slidenum">
              <a:rPr lang="zh-CN" altLang="en-US" smtClean="0"/>
            </a:fld>
            <a:endParaRPr lang="en-US" altLang="zh-CN"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ChangeArrowheads="1" noTextEdit="1"/>
          </p:cNvSpPr>
          <p:nvPr>
            <p:ph type="sldImg" idx="4294967295"/>
          </p:nvPr>
        </p:nvSpPr>
        <p:spPr/>
      </p:sp>
      <p:sp>
        <p:nvSpPr>
          <p:cNvPr id="48131" name="备注占位符 2"/>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481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anose="020F0502020204030204" charset="0"/>
              </a:defRPr>
            </a:lvl1pPr>
            <a:lvl2pPr marL="742950" indent="-285750">
              <a:defRPr sz="1200">
                <a:solidFill>
                  <a:schemeClr val="tx1"/>
                </a:solidFill>
                <a:latin typeface="Calibri" panose="020F0502020204030204" charset="0"/>
              </a:defRPr>
            </a:lvl2pPr>
            <a:lvl3pPr marL="1143000" indent="-228600">
              <a:defRPr sz="1200">
                <a:solidFill>
                  <a:schemeClr val="tx1"/>
                </a:solidFill>
                <a:latin typeface="Calibri" panose="020F0502020204030204" charset="0"/>
              </a:defRPr>
            </a:lvl3pPr>
            <a:lvl4pPr marL="1600200" indent="-228600">
              <a:defRPr sz="1200">
                <a:solidFill>
                  <a:schemeClr val="tx1"/>
                </a:solidFill>
                <a:latin typeface="Calibri" panose="020F0502020204030204" charset="0"/>
              </a:defRPr>
            </a:lvl4pPr>
            <a:lvl5pPr marL="2057400" indent="-228600">
              <a:defRPr sz="1200">
                <a:solidFill>
                  <a:schemeClr val="tx1"/>
                </a:solidFill>
                <a:latin typeface="Calibri" panose="020F0502020204030204" charset="0"/>
              </a:defRPr>
            </a:lvl5pPr>
            <a:lvl6pPr marL="2514600" indent="-228600" eaLnBrk="0" fontAlgn="base" hangingPunct="0">
              <a:spcBef>
                <a:spcPct val="30000"/>
              </a:spcBef>
              <a:spcAft>
                <a:spcPct val="0"/>
              </a:spcAft>
              <a:defRPr sz="1200">
                <a:solidFill>
                  <a:schemeClr val="tx1"/>
                </a:solidFill>
                <a:latin typeface="Calibri" panose="020F0502020204030204" charset="0"/>
              </a:defRPr>
            </a:lvl6pPr>
            <a:lvl7pPr marL="2971800" indent="-228600" eaLnBrk="0" fontAlgn="base" hangingPunct="0">
              <a:spcBef>
                <a:spcPct val="30000"/>
              </a:spcBef>
              <a:spcAft>
                <a:spcPct val="0"/>
              </a:spcAft>
              <a:defRPr sz="1200">
                <a:solidFill>
                  <a:schemeClr val="tx1"/>
                </a:solidFill>
                <a:latin typeface="Calibri" panose="020F0502020204030204" charset="0"/>
              </a:defRPr>
            </a:lvl7pPr>
            <a:lvl8pPr marL="3429000" indent="-228600" eaLnBrk="0" fontAlgn="base" hangingPunct="0">
              <a:spcBef>
                <a:spcPct val="30000"/>
              </a:spcBef>
              <a:spcAft>
                <a:spcPct val="0"/>
              </a:spcAft>
              <a:defRPr sz="1200">
                <a:solidFill>
                  <a:schemeClr val="tx1"/>
                </a:solidFill>
                <a:latin typeface="Calibri" panose="020F0502020204030204" charset="0"/>
              </a:defRPr>
            </a:lvl8pPr>
            <a:lvl9pPr marL="3886200" indent="-228600" eaLnBrk="0" fontAlgn="base" hangingPunct="0">
              <a:spcBef>
                <a:spcPct val="30000"/>
              </a:spcBef>
              <a:spcAft>
                <a:spcPct val="0"/>
              </a:spcAft>
              <a:defRPr sz="1200">
                <a:solidFill>
                  <a:schemeClr val="tx1"/>
                </a:solidFill>
                <a:latin typeface="Calibri" panose="020F0502020204030204" charset="0"/>
              </a:defRPr>
            </a:lvl9pPr>
          </a:lstStyle>
          <a:p>
            <a:fld id="{8847BF5E-C312-464D-B448-372BFBBD80E6}" type="slidenum">
              <a:rPr lang="zh-CN" altLang="en-US" smtClean="0"/>
            </a:fld>
            <a:endParaRPr lang="en-US" altLang="zh-CN"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D09FCE0-91C0-410E-B03B-DEE8683769A5}"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idx="2"/>
          </p:nvPr>
        </p:nvSpPr>
        <p:spPr bwMode="auto">
          <a:noFill/>
          <a:ln>
            <a:solidFill>
              <a:srgbClr val="000000"/>
            </a:solidFill>
            <a:miter lim="800000"/>
          </a:ln>
        </p:spPr>
      </p:sp>
      <p:sp>
        <p:nvSpPr>
          <p:cNvPr id="32770" name="文本占位符 2"/>
          <p:cNvSpPr>
            <a:spLocks noGrp="1"/>
          </p:cNvSpPr>
          <p:nvPr>
            <p:ph type="body" idx="3"/>
          </p:nvPr>
        </p:nvSpPr>
        <p:spPr bwMode="auto">
          <a:noFill/>
        </p:spPr>
        <p:txBody>
          <a:bodyPr wrap="square" numCol="1" anchor="t" anchorCtr="0" compatLnSpc="1"/>
          <a:lstStyle/>
          <a:p>
            <a:pPr eaLnBrk="1" hangingPunct="1"/>
            <a:endParaRPr lang="zh-CN" altLang="en-US" smtClean="0"/>
          </a:p>
        </p:txBody>
      </p:sp>
      <p:sp>
        <p:nvSpPr>
          <p:cNvPr id="4" name="灯片编号占位符 3"/>
          <p:cNvSpPr>
            <a:spLocks noGrp="1"/>
          </p:cNvSpPr>
          <p:nvPr>
            <p:ph type="sldNum" sz="quarter" idx="5"/>
          </p:nvPr>
        </p:nvSpPr>
        <p:spPr/>
        <p:txBody>
          <a:bodyPr/>
          <a:lstStyle/>
          <a:p>
            <a:pPr>
              <a:defRPr/>
            </a:pPr>
            <a:fld id="{43268ADF-4B2B-45F4-AF34-49C2E02891AF}" type="slidenum">
              <a:rPr lang="zh-CN"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p:spPr>
      </p:sp>
      <p:sp>
        <p:nvSpPr>
          <p:cNvPr id="55299" name="备注占位符 2"/>
          <p:cNvSpPr>
            <a:spLocks noGrp="1"/>
          </p:cNvSpPr>
          <p:nvPr>
            <p:ph type="body" idx="1"/>
          </p:nvPr>
        </p:nvSpPr>
        <p:spPr bwMode="auto">
          <a:noFill/>
        </p:spPr>
        <p:txBody>
          <a:bodyPr wrap="square" numCol="1" anchor="t" anchorCtr="0" compatLnSpc="1"/>
          <a:lstStyle/>
          <a:p>
            <a:endParaRPr lang="zh-CN" altLang="en-US" dirty="0" smtClean="0"/>
          </a:p>
        </p:txBody>
      </p:sp>
      <p:sp>
        <p:nvSpPr>
          <p:cNvPr id="4" name="灯片编号占位符 3"/>
          <p:cNvSpPr txBox="1">
            <a:spLocks noGrp="1"/>
          </p:cNvSpPr>
          <p:nvPr/>
        </p:nvSpPr>
        <p:spPr>
          <a:xfrm>
            <a:off x="3884613" y="8685213"/>
            <a:ext cx="2971800" cy="458787"/>
          </a:xfrm>
          <a:prstGeom prst="rect">
            <a:avLst/>
          </a:prstGeom>
          <a:noFill/>
        </p:spPr>
        <p:txBody>
          <a:bodyPr anchor="b"/>
          <a:lstStyle/>
          <a:p>
            <a:pPr algn="r" fontAlgn="auto">
              <a:spcBef>
                <a:spcPts val="0"/>
              </a:spcBef>
              <a:spcAft>
                <a:spcPts val="0"/>
              </a:spcAft>
              <a:defRPr/>
            </a:pPr>
            <a:fld id="{1BCA8A78-02C5-45F0-B3D2-ABA42D2B49D8}" type="slidenum">
              <a:rPr lang="en-GB" sz="1200">
                <a:latin typeface="+mn-lt"/>
                <a:ea typeface="+mn-ea"/>
              </a:rPr>
            </a:fld>
            <a:endParaRPr lang="en-GB" sz="1200">
              <a:latin typeface="+mn-lt"/>
              <a:ea typeface="+mn-e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ChangeArrowheads="1" noTextEdit="1"/>
          </p:cNvSpPr>
          <p:nvPr>
            <p:ph type="sldImg" idx="4294967295"/>
          </p:nvPr>
        </p:nvSpPr>
        <p:spPr>
          <a:ln>
            <a:miter lim="800000"/>
          </a:ln>
        </p:spPr>
      </p:sp>
      <p:sp>
        <p:nvSpPr>
          <p:cNvPr id="10243"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102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anose="020F0502020204030204" charset="0"/>
              </a:defRPr>
            </a:lvl1pPr>
            <a:lvl2pPr marL="742950" indent="-285750">
              <a:defRPr sz="1200">
                <a:solidFill>
                  <a:schemeClr val="tx1"/>
                </a:solidFill>
                <a:latin typeface="Calibri" panose="020F0502020204030204" charset="0"/>
              </a:defRPr>
            </a:lvl2pPr>
            <a:lvl3pPr marL="1143000" indent="-228600">
              <a:defRPr sz="1200">
                <a:solidFill>
                  <a:schemeClr val="tx1"/>
                </a:solidFill>
                <a:latin typeface="Calibri" panose="020F0502020204030204" charset="0"/>
              </a:defRPr>
            </a:lvl3pPr>
            <a:lvl4pPr marL="1600200" indent="-228600">
              <a:defRPr sz="1200">
                <a:solidFill>
                  <a:schemeClr val="tx1"/>
                </a:solidFill>
                <a:latin typeface="Calibri" panose="020F0502020204030204" charset="0"/>
              </a:defRPr>
            </a:lvl4pPr>
            <a:lvl5pPr marL="2057400" indent="-228600">
              <a:defRPr sz="1200">
                <a:solidFill>
                  <a:schemeClr val="tx1"/>
                </a:solidFill>
                <a:latin typeface="Calibri" panose="020F0502020204030204" charset="0"/>
              </a:defRPr>
            </a:lvl5pPr>
            <a:lvl6pPr marL="2514600" indent="-228600" eaLnBrk="0" fontAlgn="base" hangingPunct="0">
              <a:spcBef>
                <a:spcPct val="30000"/>
              </a:spcBef>
              <a:spcAft>
                <a:spcPct val="0"/>
              </a:spcAft>
              <a:defRPr sz="1200">
                <a:solidFill>
                  <a:schemeClr val="tx1"/>
                </a:solidFill>
                <a:latin typeface="Calibri" panose="020F0502020204030204" charset="0"/>
              </a:defRPr>
            </a:lvl6pPr>
            <a:lvl7pPr marL="2971800" indent="-228600" eaLnBrk="0" fontAlgn="base" hangingPunct="0">
              <a:spcBef>
                <a:spcPct val="30000"/>
              </a:spcBef>
              <a:spcAft>
                <a:spcPct val="0"/>
              </a:spcAft>
              <a:defRPr sz="1200">
                <a:solidFill>
                  <a:schemeClr val="tx1"/>
                </a:solidFill>
                <a:latin typeface="Calibri" panose="020F0502020204030204" charset="0"/>
              </a:defRPr>
            </a:lvl7pPr>
            <a:lvl8pPr marL="3429000" indent="-228600" eaLnBrk="0" fontAlgn="base" hangingPunct="0">
              <a:spcBef>
                <a:spcPct val="30000"/>
              </a:spcBef>
              <a:spcAft>
                <a:spcPct val="0"/>
              </a:spcAft>
              <a:defRPr sz="1200">
                <a:solidFill>
                  <a:schemeClr val="tx1"/>
                </a:solidFill>
                <a:latin typeface="Calibri" panose="020F0502020204030204" charset="0"/>
              </a:defRPr>
            </a:lvl8pPr>
            <a:lvl9pPr marL="3886200" indent="-228600" eaLnBrk="0" fontAlgn="base" hangingPunct="0">
              <a:spcBef>
                <a:spcPct val="30000"/>
              </a:spcBef>
              <a:spcAft>
                <a:spcPct val="0"/>
              </a:spcAft>
              <a:defRPr sz="1200">
                <a:solidFill>
                  <a:schemeClr val="tx1"/>
                </a:solidFill>
                <a:latin typeface="Calibri" panose="020F0502020204030204" charset="0"/>
              </a:defRPr>
            </a:lvl9pPr>
          </a:lstStyle>
          <a:p>
            <a:fld id="{41042EED-B0A0-4B44-B0FC-AF1660384741}" type="slidenum">
              <a:rPr lang="zh-CN" altLang="en-US"/>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a:ln>
            <a:miter lim="800000"/>
          </a:ln>
        </p:spPr>
      </p:sp>
      <p:sp>
        <p:nvSpPr>
          <p:cNvPr id="12291"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anose="020F0502020204030204" charset="0"/>
              </a:defRPr>
            </a:lvl1pPr>
            <a:lvl2pPr marL="742950" indent="-285750">
              <a:defRPr sz="1200">
                <a:solidFill>
                  <a:schemeClr val="tx1"/>
                </a:solidFill>
                <a:latin typeface="Calibri" panose="020F0502020204030204" charset="0"/>
              </a:defRPr>
            </a:lvl2pPr>
            <a:lvl3pPr marL="1143000" indent="-228600">
              <a:defRPr sz="1200">
                <a:solidFill>
                  <a:schemeClr val="tx1"/>
                </a:solidFill>
                <a:latin typeface="Calibri" panose="020F0502020204030204" charset="0"/>
              </a:defRPr>
            </a:lvl3pPr>
            <a:lvl4pPr marL="1600200" indent="-228600">
              <a:defRPr sz="1200">
                <a:solidFill>
                  <a:schemeClr val="tx1"/>
                </a:solidFill>
                <a:latin typeface="Calibri" panose="020F0502020204030204" charset="0"/>
              </a:defRPr>
            </a:lvl4pPr>
            <a:lvl5pPr marL="2057400" indent="-228600">
              <a:defRPr sz="1200">
                <a:solidFill>
                  <a:schemeClr val="tx1"/>
                </a:solidFill>
                <a:latin typeface="Calibri" panose="020F0502020204030204" charset="0"/>
              </a:defRPr>
            </a:lvl5pPr>
            <a:lvl6pPr marL="2514600" indent="-228600" eaLnBrk="0" fontAlgn="base" hangingPunct="0">
              <a:spcBef>
                <a:spcPct val="30000"/>
              </a:spcBef>
              <a:spcAft>
                <a:spcPct val="0"/>
              </a:spcAft>
              <a:defRPr sz="1200">
                <a:solidFill>
                  <a:schemeClr val="tx1"/>
                </a:solidFill>
                <a:latin typeface="Calibri" panose="020F0502020204030204" charset="0"/>
              </a:defRPr>
            </a:lvl6pPr>
            <a:lvl7pPr marL="2971800" indent="-228600" eaLnBrk="0" fontAlgn="base" hangingPunct="0">
              <a:spcBef>
                <a:spcPct val="30000"/>
              </a:spcBef>
              <a:spcAft>
                <a:spcPct val="0"/>
              </a:spcAft>
              <a:defRPr sz="1200">
                <a:solidFill>
                  <a:schemeClr val="tx1"/>
                </a:solidFill>
                <a:latin typeface="Calibri" panose="020F0502020204030204" charset="0"/>
              </a:defRPr>
            </a:lvl7pPr>
            <a:lvl8pPr marL="3429000" indent="-228600" eaLnBrk="0" fontAlgn="base" hangingPunct="0">
              <a:spcBef>
                <a:spcPct val="30000"/>
              </a:spcBef>
              <a:spcAft>
                <a:spcPct val="0"/>
              </a:spcAft>
              <a:defRPr sz="1200">
                <a:solidFill>
                  <a:schemeClr val="tx1"/>
                </a:solidFill>
                <a:latin typeface="Calibri" panose="020F0502020204030204" charset="0"/>
              </a:defRPr>
            </a:lvl8pPr>
            <a:lvl9pPr marL="3886200" indent="-228600" eaLnBrk="0" fontAlgn="base" hangingPunct="0">
              <a:spcBef>
                <a:spcPct val="30000"/>
              </a:spcBef>
              <a:spcAft>
                <a:spcPct val="0"/>
              </a:spcAft>
              <a:defRPr sz="1200">
                <a:solidFill>
                  <a:schemeClr val="tx1"/>
                </a:solidFill>
                <a:latin typeface="Calibri" panose="020F0502020204030204" charset="0"/>
              </a:defRPr>
            </a:lvl9pPr>
          </a:lstStyle>
          <a:p>
            <a:fld id="{F9F2DE2A-EE52-4A6C-9869-7AC64D38A119}" type="slidenum">
              <a:rPr lang="zh-CN" altLang="en-US"/>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p:nvPr>
        </p:nvSpPr>
        <p:spPr/>
      </p:sp>
      <p:sp>
        <p:nvSpPr>
          <p:cNvPr id="1945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anose="020F0502020204030204" charset="0"/>
              </a:defRPr>
            </a:lvl1pPr>
            <a:lvl2pPr marL="742950" indent="-285750">
              <a:defRPr sz="1200">
                <a:solidFill>
                  <a:schemeClr val="tx1"/>
                </a:solidFill>
                <a:latin typeface="Calibri" panose="020F0502020204030204" charset="0"/>
              </a:defRPr>
            </a:lvl2pPr>
            <a:lvl3pPr marL="1143000" indent="-228600">
              <a:defRPr sz="1200">
                <a:solidFill>
                  <a:schemeClr val="tx1"/>
                </a:solidFill>
                <a:latin typeface="Calibri" panose="020F0502020204030204" charset="0"/>
              </a:defRPr>
            </a:lvl3pPr>
            <a:lvl4pPr marL="1600200" indent="-228600">
              <a:defRPr sz="1200">
                <a:solidFill>
                  <a:schemeClr val="tx1"/>
                </a:solidFill>
                <a:latin typeface="Calibri" panose="020F0502020204030204" charset="0"/>
              </a:defRPr>
            </a:lvl4pPr>
            <a:lvl5pPr marL="2057400" indent="-228600">
              <a:defRPr sz="1200">
                <a:solidFill>
                  <a:schemeClr val="tx1"/>
                </a:solidFill>
                <a:latin typeface="Calibri" panose="020F0502020204030204" charset="0"/>
              </a:defRPr>
            </a:lvl5pPr>
            <a:lvl6pPr marL="2514600" indent="-228600" eaLnBrk="0" fontAlgn="base" hangingPunct="0">
              <a:spcBef>
                <a:spcPct val="30000"/>
              </a:spcBef>
              <a:spcAft>
                <a:spcPct val="0"/>
              </a:spcAft>
              <a:defRPr sz="1200">
                <a:solidFill>
                  <a:schemeClr val="tx1"/>
                </a:solidFill>
                <a:latin typeface="Calibri" panose="020F0502020204030204" charset="0"/>
              </a:defRPr>
            </a:lvl6pPr>
            <a:lvl7pPr marL="2971800" indent="-228600" eaLnBrk="0" fontAlgn="base" hangingPunct="0">
              <a:spcBef>
                <a:spcPct val="30000"/>
              </a:spcBef>
              <a:spcAft>
                <a:spcPct val="0"/>
              </a:spcAft>
              <a:defRPr sz="1200">
                <a:solidFill>
                  <a:schemeClr val="tx1"/>
                </a:solidFill>
                <a:latin typeface="Calibri" panose="020F0502020204030204" charset="0"/>
              </a:defRPr>
            </a:lvl7pPr>
            <a:lvl8pPr marL="3429000" indent="-228600" eaLnBrk="0" fontAlgn="base" hangingPunct="0">
              <a:spcBef>
                <a:spcPct val="30000"/>
              </a:spcBef>
              <a:spcAft>
                <a:spcPct val="0"/>
              </a:spcAft>
              <a:defRPr sz="1200">
                <a:solidFill>
                  <a:schemeClr val="tx1"/>
                </a:solidFill>
                <a:latin typeface="Calibri" panose="020F0502020204030204" charset="0"/>
              </a:defRPr>
            </a:lvl8pPr>
            <a:lvl9pPr marL="3886200" indent="-228600" eaLnBrk="0" fontAlgn="base" hangingPunct="0">
              <a:spcBef>
                <a:spcPct val="30000"/>
              </a:spcBef>
              <a:spcAft>
                <a:spcPct val="0"/>
              </a:spcAft>
              <a:defRPr sz="1200">
                <a:solidFill>
                  <a:schemeClr val="tx1"/>
                </a:solidFill>
                <a:latin typeface="Calibri" panose="020F0502020204030204" charset="0"/>
              </a:defRPr>
            </a:lvl9pPr>
          </a:lstStyle>
          <a:p>
            <a:fld id="{772F28D1-4292-4BC1-9CD9-315987137816}" type="slidenum">
              <a:rPr lang="zh-CN" altLang="en-US"/>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p:nvPr>
        </p:nvSpPr>
        <p:spPr/>
      </p:sp>
      <p:sp>
        <p:nvSpPr>
          <p:cNvPr id="225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anose="020F0502020204030204" charset="0"/>
              </a:defRPr>
            </a:lvl1pPr>
            <a:lvl2pPr marL="742950" indent="-285750">
              <a:defRPr sz="1200">
                <a:solidFill>
                  <a:schemeClr val="tx1"/>
                </a:solidFill>
                <a:latin typeface="Calibri" panose="020F0502020204030204" charset="0"/>
              </a:defRPr>
            </a:lvl2pPr>
            <a:lvl3pPr marL="1143000" indent="-228600">
              <a:defRPr sz="1200">
                <a:solidFill>
                  <a:schemeClr val="tx1"/>
                </a:solidFill>
                <a:latin typeface="Calibri" panose="020F0502020204030204" charset="0"/>
              </a:defRPr>
            </a:lvl3pPr>
            <a:lvl4pPr marL="1600200" indent="-228600">
              <a:defRPr sz="1200">
                <a:solidFill>
                  <a:schemeClr val="tx1"/>
                </a:solidFill>
                <a:latin typeface="Calibri" panose="020F0502020204030204" charset="0"/>
              </a:defRPr>
            </a:lvl4pPr>
            <a:lvl5pPr marL="2057400" indent="-228600">
              <a:defRPr sz="1200">
                <a:solidFill>
                  <a:schemeClr val="tx1"/>
                </a:solidFill>
                <a:latin typeface="Calibri" panose="020F0502020204030204" charset="0"/>
              </a:defRPr>
            </a:lvl5pPr>
            <a:lvl6pPr marL="2514600" indent="-228600" eaLnBrk="0" fontAlgn="base" hangingPunct="0">
              <a:spcBef>
                <a:spcPct val="30000"/>
              </a:spcBef>
              <a:spcAft>
                <a:spcPct val="0"/>
              </a:spcAft>
              <a:defRPr sz="1200">
                <a:solidFill>
                  <a:schemeClr val="tx1"/>
                </a:solidFill>
                <a:latin typeface="Calibri" panose="020F0502020204030204" charset="0"/>
              </a:defRPr>
            </a:lvl6pPr>
            <a:lvl7pPr marL="2971800" indent="-228600" eaLnBrk="0" fontAlgn="base" hangingPunct="0">
              <a:spcBef>
                <a:spcPct val="30000"/>
              </a:spcBef>
              <a:spcAft>
                <a:spcPct val="0"/>
              </a:spcAft>
              <a:defRPr sz="1200">
                <a:solidFill>
                  <a:schemeClr val="tx1"/>
                </a:solidFill>
                <a:latin typeface="Calibri" panose="020F0502020204030204" charset="0"/>
              </a:defRPr>
            </a:lvl7pPr>
            <a:lvl8pPr marL="3429000" indent="-228600" eaLnBrk="0" fontAlgn="base" hangingPunct="0">
              <a:spcBef>
                <a:spcPct val="30000"/>
              </a:spcBef>
              <a:spcAft>
                <a:spcPct val="0"/>
              </a:spcAft>
              <a:defRPr sz="1200">
                <a:solidFill>
                  <a:schemeClr val="tx1"/>
                </a:solidFill>
                <a:latin typeface="Calibri" panose="020F0502020204030204" charset="0"/>
              </a:defRPr>
            </a:lvl8pPr>
            <a:lvl9pPr marL="3886200" indent="-228600" eaLnBrk="0" fontAlgn="base" hangingPunct="0">
              <a:spcBef>
                <a:spcPct val="30000"/>
              </a:spcBef>
              <a:spcAft>
                <a:spcPct val="0"/>
              </a:spcAft>
              <a:defRPr sz="1200">
                <a:solidFill>
                  <a:schemeClr val="tx1"/>
                </a:solidFill>
                <a:latin typeface="Calibri" panose="020F0502020204030204" charset="0"/>
              </a:defRPr>
            </a:lvl9pPr>
          </a:lstStyle>
          <a:p>
            <a:fld id="{AE282609-66D1-4F33-ACFB-8B66CBDA0D73}" type="slidenum">
              <a:rPr lang="en-US" altLang="zh-CN"/>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ln>
        </p:spPr>
      </p:sp>
      <p:sp>
        <p:nvSpPr>
          <p:cNvPr id="61443"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4" name="灯片编号占位符 3"/>
          <p:cNvSpPr txBox="1">
            <a:spLocks noGrp="1"/>
          </p:cNvSpPr>
          <p:nvPr/>
        </p:nvSpPr>
        <p:spPr>
          <a:xfrm>
            <a:off x="3884613" y="8685213"/>
            <a:ext cx="2971800" cy="458787"/>
          </a:xfrm>
          <a:prstGeom prst="rect">
            <a:avLst/>
          </a:prstGeom>
          <a:noFill/>
        </p:spPr>
        <p:txBody>
          <a:bodyPr anchor="b"/>
          <a:lstStyle/>
          <a:p>
            <a:pPr algn="r" fontAlgn="auto">
              <a:spcBef>
                <a:spcPts val="0"/>
              </a:spcBef>
              <a:spcAft>
                <a:spcPts val="0"/>
              </a:spcAft>
              <a:defRPr/>
            </a:pPr>
            <a:fld id="{75C31291-8E3F-439C-B460-F5A4B3E135FE}" type="slidenum">
              <a:rPr lang="en-GB" sz="1200">
                <a:latin typeface="+mn-lt"/>
                <a:ea typeface="+mn-ea"/>
              </a:rPr>
            </a:fld>
            <a:endParaRPr lang="en-GB" sz="1200">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ln>
        </p:spPr>
      </p:sp>
      <p:sp>
        <p:nvSpPr>
          <p:cNvPr id="59395"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4" name="灯片编号占位符 3"/>
          <p:cNvSpPr txBox="1">
            <a:spLocks noGrp="1"/>
          </p:cNvSpPr>
          <p:nvPr/>
        </p:nvSpPr>
        <p:spPr>
          <a:xfrm>
            <a:off x="3884613" y="8685213"/>
            <a:ext cx="2971800" cy="458787"/>
          </a:xfrm>
          <a:prstGeom prst="rect">
            <a:avLst/>
          </a:prstGeom>
          <a:noFill/>
        </p:spPr>
        <p:txBody>
          <a:bodyPr anchor="b"/>
          <a:lstStyle/>
          <a:p>
            <a:pPr algn="r" fontAlgn="auto">
              <a:spcBef>
                <a:spcPts val="0"/>
              </a:spcBef>
              <a:spcAft>
                <a:spcPts val="0"/>
              </a:spcAft>
              <a:defRPr/>
            </a:pPr>
            <a:fld id="{7D95E3FC-2DE1-40CC-A73F-12474EF56077}" type="slidenum">
              <a:rPr lang="en-GB" sz="1200">
                <a:latin typeface="+mn-lt"/>
                <a:ea typeface="+mn-ea"/>
              </a:rPr>
            </a:fld>
            <a:endParaRPr lang="en-GB" sz="1200">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ln>
        </p:spPr>
      </p:sp>
      <p:sp>
        <p:nvSpPr>
          <p:cNvPr id="57347"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4" name="灯片编号占位符 3"/>
          <p:cNvSpPr txBox="1">
            <a:spLocks noGrp="1"/>
          </p:cNvSpPr>
          <p:nvPr/>
        </p:nvSpPr>
        <p:spPr>
          <a:xfrm>
            <a:off x="3884613" y="8685213"/>
            <a:ext cx="2971800" cy="458787"/>
          </a:xfrm>
          <a:prstGeom prst="rect">
            <a:avLst/>
          </a:prstGeom>
          <a:noFill/>
        </p:spPr>
        <p:txBody>
          <a:bodyPr anchor="b"/>
          <a:lstStyle/>
          <a:p>
            <a:pPr algn="r" fontAlgn="auto">
              <a:spcBef>
                <a:spcPts val="0"/>
              </a:spcBef>
              <a:spcAft>
                <a:spcPts val="0"/>
              </a:spcAft>
              <a:defRPr/>
            </a:pPr>
            <a:fld id="{FDD43C78-37D5-455D-89E7-AEABEEE93A1D}" type="slidenum">
              <a:rPr lang="en-GB" sz="1200">
                <a:latin typeface="+mn-lt"/>
                <a:ea typeface="+mn-ea"/>
              </a:rPr>
            </a:fld>
            <a:endParaRPr lang="en-GB" sz="1200">
              <a:latin typeface="+mn-lt"/>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ln>
        </p:spPr>
      </p:sp>
      <p:sp>
        <p:nvSpPr>
          <p:cNvPr id="59395"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4" name="灯片编号占位符 3"/>
          <p:cNvSpPr txBox="1">
            <a:spLocks noGrp="1"/>
          </p:cNvSpPr>
          <p:nvPr/>
        </p:nvSpPr>
        <p:spPr>
          <a:xfrm>
            <a:off x="3884613" y="8685213"/>
            <a:ext cx="2971800" cy="458787"/>
          </a:xfrm>
          <a:prstGeom prst="rect">
            <a:avLst/>
          </a:prstGeom>
          <a:noFill/>
        </p:spPr>
        <p:txBody>
          <a:bodyPr anchor="b"/>
          <a:lstStyle/>
          <a:p>
            <a:pPr algn="r" fontAlgn="auto">
              <a:spcBef>
                <a:spcPts val="0"/>
              </a:spcBef>
              <a:spcAft>
                <a:spcPts val="0"/>
              </a:spcAft>
              <a:defRPr/>
            </a:pPr>
            <a:fld id="{7D95E3FC-2DE1-40CC-A73F-12474EF56077}" type="slidenum">
              <a:rPr lang="en-GB" sz="1200">
                <a:latin typeface="+mn-lt"/>
                <a:ea typeface="+mn-ea"/>
              </a:rPr>
            </a:fld>
            <a:endParaRPr lang="en-GB" sz="1200">
              <a:latin typeface="+mn-lt"/>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ln>
        </p:spPr>
      </p:sp>
      <p:sp>
        <p:nvSpPr>
          <p:cNvPr id="59395"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4" name="灯片编号占位符 3"/>
          <p:cNvSpPr txBox="1">
            <a:spLocks noGrp="1"/>
          </p:cNvSpPr>
          <p:nvPr/>
        </p:nvSpPr>
        <p:spPr>
          <a:xfrm>
            <a:off x="3884613" y="8685213"/>
            <a:ext cx="2971800" cy="458787"/>
          </a:xfrm>
          <a:prstGeom prst="rect">
            <a:avLst/>
          </a:prstGeom>
          <a:noFill/>
        </p:spPr>
        <p:txBody>
          <a:bodyPr anchor="b"/>
          <a:lstStyle/>
          <a:p>
            <a:pPr algn="r" fontAlgn="auto">
              <a:spcBef>
                <a:spcPts val="0"/>
              </a:spcBef>
              <a:spcAft>
                <a:spcPts val="0"/>
              </a:spcAft>
              <a:defRPr/>
            </a:pPr>
            <a:fld id="{7D95E3FC-2DE1-40CC-A73F-12474EF56077}" type="slidenum">
              <a:rPr lang="en-GB" sz="1200">
                <a:latin typeface="+mn-lt"/>
                <a:ea typeface="+mn-ea"/>
              </a:rPr>
            </a:fld>
            <a:endParaRPr lang="en-GB" sz="1200">
              <a:latin typeface="+mn-lt"/>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ln>
        </p:spPr>
      </p:sp>
      <p:sp>
        <p:nvSpPr>
          <p:cNvPr id="59395"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4" name="灯片编号占位符 3"/>
          <p:cNvSpPr txBox="1">
            <a:spLocks noGrp="1"/>
          </p:cNvSpPr>
          <p:nvPr/>
        </p:nvSpPr>
        <p:spPr>
          <a:xfrm>
            <a:off x="3884613" y="8685213"/>
            <a:ext cx="2971800" cy="458787"/>
          </a:xfrm>
          <a:prstGeom prst="rect">
            <a:avLst/>
          </a:prstGeom>
          <a:noFill/>
        </p:spPr>
        <p:txBody>
          <a:bodyPr anchor="b"/>
          <a:lstStyle/>
          <a:p>
            <a:pPr algn="r" fontAlgn="auto">
              <a:spcBef>
                <a:spcPts val="0"/>
              </a:spcBef>
              <a:spcAft>
                <a:spcPts val="0"/>
              </a:spcAft>
              <a:defRPr/>
            </a:pPr>
            <a:fld id="{7D95E3FC-2DE1-40CC-A73F-12474EF56077}" type="slidenum">
              <a:rPr lang="en-GB" sz="1200">
                <a:latin typeface="+mn-lt"/>
                <a:ea typeface="+mn-ea"/>
              </a:rPr>
            </a:fld>
            <a:endParaRPr lang="en-GB" sz="1200">
              <a:latin typeface="+mn-lt"/>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9" name="图片占位符 8"/>
          <p:cNvSpPr>
            <a:spLocks noGrp="1"/>
          </p:cNvSpPr>
          <p:nvPr>
            <p:ph type="pic" sz="quarter" idx="13"/>
          </p:nvPr>
        </p:nvSpPr>
        <p:spPr>
          <a:xfrm>
            <a:off x="-1" y="1601971"/>
            <a:ext cx="2717822" cy="3919872"/>
          </a:xfrm>
          <a:custGeom>
            <a:avLst/>
            <a:gdLst>
              <a:gd name="connsiteX0" fmla="*/ 0 w 2717822"/>
              <a:gd name="connsiteY0" fmla="*/ 0 h 3919872"/>
              <a:gd name="connsiteX1" fmla="*/ 2717822 w 2717822"/>
              <a:gd name="connsiteY1" fmla="*/ 2332076 h 3919872"/>
              <a:gd name="connsiteX2" fmla="*/ 0 w 2717822"/>
              <a:gd name="connsiteY2" fmla="*/ 3919872 h 3919872"/>
            </a:gdLst>
            <a:ahLst/>
            <a:cxnLst>
              <a:cxn ang="0">
                <a:pos x="connsiteX0" y="connsiteY0"/>
              </a:cxn>
              <a:cxn ang="0">
                <a:pos x="connsiteX1" y="connsiteY1"/>
              </a:cxn>
              <a:cxn ang="0">
                <a:pos x="connsiteX2" y="connsiteY2"/>
              </a:cxn>
            </a:cxnLst>
            <a:rect l="l" t="t" r="r" b="b"/>
            <a:pathLst>
              <a:path w="2717822" h="3919872">
                <a:moveTo>
                  <a:pt x="0" y="0"/>
                </a:moveTo>
                <a:lnTo>
                  <a:pt x="2717822" y="2332076"/>
                </a:lnTo>
                <a:lnTo>
                  <a:pt x="0" y="3919872"/>
                </a:lnTo>
                <a:close/>
              </a:path>
            </a:pathLst>
          </a:custGeom>
        </p:spPr>
        <p:txBody>
          <a:bodyPr rtlCol="0">
            <a:noAutofit/>
          </a:bodyPr>
          <a:lstStyle/>
          <a:p>
            <a:pPr lvl="0"/>
            <a:endParaRPr lang="zh-CN" altLang="en-US" noProof="0"/>
          </a:p>
        </p:txBody>
      </p:sp>
      <p:sp>
        <p:nvSpPr>
          <p:cNvPr id="11" name="图片占位符 10"/>
          <p:cNvSpPr>
            <a:spLocks noGrp="1"/>
          </p:cNvSpPr>
          <p:nvPr>
            <p:ph type="pic" sz="quarter" idx="14"/>
          </p:nvPr>
        </p:nvSpPr>
        <p:spPr>
          <a:xfrm>
            <a:off x="0" y="0"/>
            <a:ext cx="12192000" cy="6858000"/>
          </a:xfrm>
        </p:spPr>
        <p:txBody>
          <a:bodyPr rtlCol="0">
            <a:normAutofit/>
          </a:bodyPr>
          <a:lstStyle/>
          <a:p>
            <a:pPr lvl="0"/>
            <a:endParaRPr lang="zh-CN" altLang="en-US" noProof="0"/>
          </a:p>
        </p:txBody>
      </p:sp>
      <p:sp>
        <p:nvSpPr>
          <p:cNvPr id="5" name="Date Placeholder 3"/>
          <p:cNvSpPr>
            <a:spLocks noGrp="1"/>
          </p:cNvSpPr>
          <p:nvPr>
            <p:ph type="dt" sz="half" idx="15"/>
          </p:nvPr>
        </p:nvSpPr>
        <p:spPr/>
        <p:txBody>
          <a:bodyPr/>
          <a:lstStyle>
            <a:lvl1pPr>
              <a:defRPr/>
            </a:lvl1pPr>
          </a:lstStyle>
          <a:p>
            <a:pPr>
              <a:defRPr/>
            </a:pPr>
            <a:fld id="{3A40C224-2901-4661-BEF1-3EE5606B0490}" type="datetime1">
              <a:rPr lang="en-US"/>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2C2FC3E4-17A5-4039-92D5-3E6D60980201}" type="slidenum">
              <a:rPr lang="en-US"/>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3"/>
          <p:cNvSpPr>
            <a:spLocks noGrp="1"/>
          </p:cNvSpPr>
          <p:nvPr>
            <p:ph type="dt" sz="half" idx="10"/>
          </p:nvPr>
        </p:nvSpPr>
        <p:spPr/>
        <p:txBody>
          <a:bodyPr/>
          <a:lstStyle>
            <a:lvl1pPr>
              <a:defRPr/>
            </a:lvl1pPr>
          </a:lstStyle>
          <a:p>
            <a:pPr>
              <a:defRPr/>
            </a:pPr>
            <a:fld id="{57085CEE-4364-46D4-998B-8F01781CCF30}" type="datetime1">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A3917D-0175-47CC-A428-415EECC49B6B}" type="slidenum">
              <a:rPr lang="en-US"/>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741564-345D-4FEA-949D-D066BD335EC8}" type="datetime1">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4712E8-F014-4088-B6DE-8EFD70203F4A}" type="slidenum">
              <a:rPr lang="en-US"/>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11F887-0296-40F5-A724-2F872C979546}" type="datetime1">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4F87B4-8F1D-46DA-9742-DA0F76E5EA4D}" type="slidenum">
              <a:rPr lang="en-US"/>
            </a:fld>
            <a:endParaRPr 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12" name="Picture Placeholder 6"/>
          <p:cNvSpPr>
            <a:spLocks noGrp="1"/>
          </p:cNvSpPr>
          <p:nvPr>
            <p:ph type="pic" sz="quarter" idx="15"/>
          </p:nvPr>
        </p:nvSpPr>
        <p:spPr>
          <a:xfrm>
            <a:off x="636146" y="2030522"/>
            <a:ext cx="2454963" cy="3387184"/>
          </a:xfrm>
        </p:spPr>
        <p:txBody>
          <a:bodyPr rtlCol="0">
            <a:normAutofit/>
          </a:bodyPr>
          <a:lstStyle/>
          <a:p>
            <a:pPr lvl="0"/>
            <a:endParaRPr lang="en-US" noProof="0"/>
          </a:p>
        </p:txBody>
      </p:sp>
      <p:sp>
        <p:nvSpPr>
          <p:cNvPr id="11" name="Picture Placeholder 6"/>
          <p:cNvSpPr>
            <a:spLocks noGrp="1"/>
          </p:cNvSpPr>
          <p:nvPr>
            <p:ph type="pic" sz="quarter" idx="16"/>
          </p:nvPr>
        </p:nvSpPr>
        <p:spPr>
          <a:xfrm>
            <a:off x="3464012" y="2030522"/>
            <a:ext cx="2454963" cy="3387184"/>
          </a:xfrm>
        </p:spPr>
        <p:txBody>
          <a:bodyPr rtlCol="0">
            <a:normAutofit/>
          </a:bodyPr>
          <a:lstStyle/>
          <a:p>
            <a:pPr lvl="0"/>
            <a:endParaRPr lang="en-US" noProof="0"/>
          </a:p>
        </p:txBody>
      </p:sp>
      <p:sp>
        <p:nvSpPr>
          <p:cNvPr id="13" name="Picture Placeholder 6"/>
          <p:cNvSpPr>
            <a:spLocks noGrp="1"/>
          </p:cNvSpPr>
          <p:nvPr>
            <p:ph type="pic" sz="quarter" idx="17"/>
          </p:nvPr>
        </p:nvSpPr>
        <p:spPr>
          <a:xfrm>
            <a:off x="6291880" y="2030522"/>
            <a:ext cx="2454963" cy="3387184"/>
          </a:xfrm>
        </p:spPr>
        <p:txBody>
          <a:bodyPr rtlCol="0">
            <a:normAutofit/>
          </a:bodyPr>
          <a:lstStyle/>
          <a:p>
            <a:pPr lvl="0"/>
            <a:endParaRPr lang="en-US" noProof="0"/>
          </a:p>
        </p:txBody>
      </p:sp>
      <p:sp>
        <p:nvSpPr>
          <p:cNvPr id="14" name="Picture Placeholder 6"/>
          <p:cNvSpPr>
            <a:spLocks noGrp="1"/>
          </p:cNvSpPr>
          <p:nvPr>
            <p:ph type="pic" sz="quarter" idx="18"/>
          </p:nvPr>
        </p:nvSpPr>
        <p:spPr>
          <a:xfrm>
            <a:off x="9116747" y="2030522"/>
            <a:ext cx="2454963" cy="3387184"/>
          </a:xfrm>
        </p:spPr>
        <p:txBody>
          <a:bodyPr rtlCol="0">
            <a:normAutofit/>
          </a:bodyPr>
          <a:lstStyle/>
          <a:p>
            <a:pPr lvl="0"/>
            <a:endParaRPr lang="en-US" noProof="0"/>
          </a:p>
        </p:txBody>
      </p:sp>
      <p:sp>
        <p:nvSpPr>
          <p:cNvPr id="2" name="Title 1"/>
          <p:cNvSpPr>
            <a:spLocks noGrp="1"/>
          </p:cNvSpPr>
          <p:nvPr>
            <p:ph type="title"/>
          </p:nvPr>
        </p:nvSpPr>
        <p:spPr/>
        <p:txBody>
          <a:bodyPr/>
          <a:lstStyle>
            <a:lvl1pPr>
              <a:defRPr sz="4000" b="0"/>
            </a:lvl1pPr>
          </a:lstStyle>
          <a:p>
            <a:r>
              <a:rPr lang="zh-CN" altLang="en-US" smtClean="0"/>
              <a:t>单击此处编辑母版标题样式</a:t>
            </a:r>
            <a:endParaRPr lang="en-US"/>
          </a:p>
        </p:txBody>
      </p:sp>
      <p:sp>
        <p:nvSpPr>
          <p:cNvPr id="7" name="Date Placeholder 2"/>
          <p:cNvSpPr>
            <a:spLocks noGrp="1"/>
          </p:cNvSpPr>
          <p:nvPr>
            <p:ph type="dt" sz="half" idx="19"/>
          </p:nvPr>
        </p:nvSpPr>
        <p:spPr/>
        <p:txBody>
          <a:bodyPr/>
          <a:lstStyle>
            <a:lvl1pPr>
              <a:defRPr/>
            </a:lvl1pPr>
          </a:lstStyle>
          <a:p>
            <a:pPr>
              <a:defRPr/>
            </a:pPr>
            <a:fld id="{98C9EE88-7EFD-45D0-9446-F218E6CB2252}" type="datetime1">
              <a:rPr lang="en-US"/>
            </a:fld>
            <a:endParaRPr lang="en-US"/>
          </a:p>
        </p:txBody>
      </p:sp>
      <p:sp>
        <p:nvSpPr>
          <p:cNvPr id="8" name="Footer Placeholder 3"/>
          <p:cNvSpPr>
            <a:spLocks noGrp="1"/>
          </p:cNvSpPr>
          <p:nvPr>
            <p:ph type="ftr" sz="quarter" idx="20"/>
          </p:nvPr>
        </p:nvSpPr>
        <p:spPr/>
        <p:txBody>
          <a:bodyPr/>
          <a:lstStyle>
            <a:lvl1pPr>
              <a:defRPr>
                <a:solidFill>
                  <a:schemeClr val="bg2">
                    <a:lumMod val="75000"/>
                  </a:schemeClr>
                </a:solidFill>
              </a:defRPr>
            </a:lvl1pPr>
          </a:lstStyle>
          <a:p>
            <a:pPr>
              <a:defRPr/>
            </a:pPr>
            <a:endParaRPr lang="en-US"/>
          </a:p>
        </p:txBody>
      </p:sp>
      <p:sp>
        <p:nvSpPr>
          <p:cNvPr id="9" name="Slide Number Placeholder 4"/>
          <p:cNvSpPr>
            <a:spLocks noGrp="1"/>
          </p:cNvSpPr>
          <p:nvPr>
            <p:ph type="sldNum" sz="quarter" idx="21"/>
          </p:nvPr>
        </p:nvSpPr>
        <p:spPr>
          <a:xfrm>
            <a:off x="11323638" y="6229350"/>
            <a:ext cx="495300" cy="365125"/>
          </a:xfrm>
        </p:spPr>
        <p:txBody>
          <a:bodyPr/>
          <a:lstStyle>
            <a:lvl1pPr algn="ctr">
              <a:defRPr/>
            </a:lvl1pPr>
          </a:lstStyle>
          <a:p>
            <a:pPr>
              <a:defRPr/>
            </a:pPr>
            <a:fld id="{6251494C-C06F-425D-9C04-ADB5386F699A}" type="slidenum">
              <a:rPr lang="en-US"/>
            </a:fld>
            <a:endParaRPr lang="en-US"/>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CC102B6-3E3F-476F-B931-D520925F4331}" type="datetime1">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CBAB38-8679-4497-B403-B8928EE5FDA4}" type="slidenum">
              <a:rPr lang="en-US"/>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0125D5-9493-43AE-9E9B-AC6D09CDEBF1}" type="datetime1">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C48746-6FF1-4D93-9F48-0238D918AEDD}" type="slidenum">
              <a:rPr lang="en-US"/>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lvl1pPr>
              <a:defRPr/>
            </a:lvl1pPr>
          </a:lstStyle>
          <a:p>
            <a:pPr>
              <a:defRPr/>
            </a:pPr>
            <a:fld id="{163AF1E1-4605-45F2-8173-C86104173E7E}" type="datetime1">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EE26C1-20E4-4551-8B13-A4194FC3DC75}" type="slidenum">
              <a:rPr lang="en-US"/>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DCDE310-5E78-4A37-AFFF-0C4B44BC2FB2}" type="datetime1">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82840E-D1D1-4732-8A98-FD91B1222E57}" type="slidenum">
              <a:rPr lang="en-US"/>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0DE8CEA-0DFC-4C07-B641-A67AB959AC5C}" type="datetime1">
              <a:rPr lang="en-US"/>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8ADDF86-F5F2-4D97-8E94-749D0C9F4212}" type="slidenum">
              <a:rPr lang="en-US"/>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0"/>
            </a:lvl1p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lvl1pPr>
              <a:defRPr/>
            </a:lvl1pPr>
          </a:lstStyle>
          <a:p>
            <a:pPr>
              <a:defRPr/>
            </a:pPr>
            <a:fld id="{30A73597-488E-47D5-AE93-88ABC2CB62A0}" type="datetime1">
              <a:rPr lang="en-US"/>
            </a:fld>
            <a:endParaRPr lang="en-US"/>
          </a:p>
        </p:txBody>
      </p:sp>
      <p:sp>
        <p:nvSpPr>
          <p:cNvPr id="4" name="Footer Placeholder 3"/>
          <p:cNvSpPr>
            <a:spLocks noGrp="1"/>
          </p:cNvSpPr>
          <p:nvPr>
            <p:ph type="ftr" sz="quarter" idx="11"/>
          </p:nvPr>
        </p:nvSpPr>
        <p:spPr/>
        <p:txBody>
          <a:bodyPr/>
          <a:lstStyle>
            <a:lvl1pPr>
              <a:defRPr>
                <a:solidFill>
                  <a:schemeClr val="bg2">
                    <a:lumMod val="75000"/>
                  </a:schemeClr>
                </a:solidFill>
              </a:defRPr>
            </a:lvl1pPr>
          </a:lstStyle>
          <a:p>
            <a:pPr>
              <a:defRPr/>
            </a:pPr>
            <a:endParaRPr lang="en-US"/>
          </a:p>
        </p:txBody>
      </p:sp>
      <p:sp>
        <p:nvSpPr>
          <p:cNvPr id="5" name="Slide Number Placeholder 4"/>
          <p:cNvSpPr>
            <a:spLocks noGrp="1"/>
          </p:cNvSpPr>
          <p:nvPr>
            <p:ph type="sldNum" sz="quarter" idx="12"/>
          </p:nvPr>
        </p:nvSpPr>
        <p:spPr>
          <a:xfrm>
            <a:off x="11323638" y="6229350"/>
            <a:ext cx="495300" cy="365125"/>
          </a:xfrm>
        </p:spPr>
        <p:txBody>
          <a:bodyPr/>
          <a:lstStyle>
            <a:lvl1pPr algn="ctr">
              <a:defRPr/>
            </a:lvl1pPr>
          </a:lstStyle>
          <a:p>
            <a:pPr>
              <a:defRPr/>
            </a:pPr>
            <a:fld id="{48044284-58BA-45EF-B106-068FE5136BFF}" type="slidenum">
              <a:rPr lang="en-US"/>
            </a:fld>
            <a:endParaRPr lang="en-US"/>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9B5955-51C7-4406-A92B-C01756C06E35}" type="datetime1">
              <a:rPr lang="en-US"/>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EFAB255-3516-4A40-AA1B-5FC0C998299F}" type="slidenum">
              <a:rPr lang="en-US"/>
            </a:fld>
            <a:endParaRPr lang="en-US"/>
          </a:p>
        </p:txBody>
      </p:sp>
    </p:spTree>
  </p:cSld>
  <p:clrMapOvr>
    <a:masterClrMapping/>
  </p:clrMapOvr>
  <p:transition spd="med">
    <p:fade/>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3"/>
          <p:cNvSpPr>
            <a:spLocks noGrp="1"/>
          </p:cNvSpPr>
          <p:nvPr>
            <p:ph type="dt" sz="half" idx="10"/>
          </p:nvPr>
        </p:nvSpPr>
        <p:spPr/>
        <p:txBody>
          <a:bodyPr/>
          <a:lstStyle>
            <a:lvl1pPr>
              <a:defRPr/>
            </a:lvl1pPr>
          </a:lstStyle>
          <a:p>
            <a:pPr>
              <a:defRPr/>
            </a:pPr>
            <a:fld id="{E50ED332-1F10-4CF8-94DC-B2F5F5D497BE}" type="datetime1">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20AE66-02C5-45F1-8507-FB5240D62DAF}" type="slidenum">
              <a:rPr lang="en-US"/>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438150"/>
            <a:ext cx="10515600" cy="715963"/>
          </a:xfrm>
          <a:prstGeom prst="rect">
            <a:avLst/>
          </a:prstGeom>
          <a:noFill/>
          <a:ln w="9525">
            <a:noFill/>
            <a:miter lim="800000"/>
          </a:ln>
        </p:spPr>
        <p:txBody>
          <a:bodyPr vert="horz" wrap="square" lIns="36000" tIns="45720" rIns="36000" bIns="45720" numCol="1" anchor="ctr" anchorCtr="0" compatLnSpc="1"/>
          <a:lstStyle/>
          <a:p>
            <a:pPr lvl="0"/>
            <a:r>
              <a:rPr lang="en-US" altLang="zh-CN" smtClean="0"/>
              <a:t>Click to edit Master title style</a:t>
            </a:r>
            <a:endParaRPr lang="en-US" altLang="zh-CN" smtClean="0"/>
          </a:p>
        </p:txBody>
      </p:sp>
      <p:sp>
        <p:nvSpPr>
          <p:cNvPr id="1027" name="Text Placeholder 2"/>
          <p:cNvSpPr>
            <a:spLocks noGrp="1"/>
          </p:cNvSpPr>
          <p:nvPr>
            <p:ph type="body" idx="1"/>
          </p:nvPr>
        </p:nvSpPr>
        <p:spPr bwMode="auto">
          <a:xfrm>
            <a:off x="838200" y="1295400"/>
            <a:ext cx="10515600" cy="4881563"/>
          </a:xfrm>
          <a:prstGeom prst="rect">
            <a:avLst/>
          </a:prstGeom>
          <a:noFill/>
          <a:ln w="9525">
            <a:noFill/>
            <a:miter lim="800000"/>
          </a:ln>
        </p:spPr>
        <p:txBody>
          <a:bodyPr vert="horz" wrap="square" lIns="91440" tIns="45720" rIns="91440" bIns="45720" numCol="1" anchor="t" anchorCtr="0" compatLnSpc="1"/>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en-US" altLang="zh-CN" smtClean="0"/>
          </a:p>
        </p:txBody>
      </p:sp>
      <p:sp>
        <p:nvSpPr>
          <p:cNvPr id="4" name="Date Placeholder 3"/>
          <p:cNvSpPr>
            <a:spLocks noGrp="1"/>
          </p:cNvSpPr>
          <p:nvPr>
            <p:ph type="dt" sz="half" idx="2"/>
          </p:nvPr>
        </p:nvSpPr>
        <p:spPr>
          <a:xfrm>
            <a:off x="5410200" y="624840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C5360F2C-C7EC-447E-B4CC-EF5F2C730894}" type="datetime1">
              <a:rPr lang="en-US"/>
            </a:fld>
            <a:endParaRPr lang="en-US"/>
          </a:p>
        </p:txBody>
      </p:sp>
      <p:sp>
        <p:nvSpPr>
          <p:cNvPr id="5" name="Footer Placeholder 4"/>
          <p:cNvSpPr>
            <a:spLocks noGrp="1"/>
          </p:cNvSpPr>
          <p:nvPr>
            <p:ph type="ftr" sz="quarter" idx="3"/>
          </p:nvPr>
        </p:nvSpPr>
        <p:spPr>
          <a:xfrm>
            <a:off x="838200" y="6248400"/>
            <a:ext cx="4114800" cy="365125"/>
          </a:xfrm>
          <a:prstGeom prst="rect">
            <a:avLst/>
          </a:prstGeom>
        </p:spPr>
        <p:txBody>
          <a:bodyPr vert="horz" lIns="0" tIns="45720" rIns="91440" bIns="45720" rtlCol="0" anchor="ctr"/>
          <a:lstStyle>
            <a:lvl1pPr algn="l" fontAlgn="auto">
              <a:spcBef>
                <a:spcPts val="0"/>
              </a:spcBef>
              <a:spcAft>
                <a:spcPts val="0"/>
              </a:spcAft>
              <a:defRPr sz="1400">
                <a:solidFill>
                  <a:schemeClr val="tx1">
                    <a:tint val="75000"/>
                  </a:schemeClr>
                </a:solidFill>
                <a:latin typeface="+mn-lt"/>
                <a:ea typeface="+mn-ea"/>
              </a:defRPr>
            </a:lvl1pPr>
          </a:lstStyle>
          <a:p>
            <a:pPr>
              <a:defRPr/>
            </a:pPr>
            <a:endParaRPr lang="en-US"/>
          </a:p>
        </p:txBody>
      </p:sp>
      <p:sp>
        <p:nvSpPr>
          <p:cNvPr id="8" name="Rectangle 7"/>
          <p:cNvSpPr/>
          <p:nvPr/>
        </p:nvSpPr>
        <p:spPr>
          <a:xfrm>
            <a:off x="11353800" y="6178550"/>
            <a:ext cx="434975" cy="446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4"/>
          </p:nvPr>
        </p:nvSpPr>
        <p:spPr>
          <a:xfrm>
            <a:off x="11310938" y="6224588"/>
            <a:ext cx="520700" cy="365125"/>
          </a:xfrm>
          <a:prstGeom prst="rect">
            <a:avLst/>
          </a:prstGeom>
        </p:spPr>
        <p:txBody>
          <a:bodyPr vert="horz" lIns="91440" tIns="45720" rIns="91440" bIns="45720" rtlCol="0" anchor="ctr"/>
          <a:lstStyle>
            <a:lvl1pPr algn="ctr" fontAlgn="auto">
              <a:spcBef>
                <a:spcPts val="0"/>
              </a:spcBef>
              <a:spcAft>
                <a:spcPts val="0"/>
              </a:spcAft>
              <a:defRPr sz="1400" b="1">
                <a:solidFill>
                  <a:schemeClr val="bg1"/>
                </a:solidFill>
                <a:latin typeface="+mj-lt"/>
                <a:ea typeface="+mn-ea"/>
              </a:defRPr>
            </a:lvl1pPr>
          </a:lstStyle>
          <a:p>
            <a:pPr>
              <a:defRPr/>
            </a:pPr>
            <a:fld id="{13B2E8E0-8F43-4358-841F-66BF67215E88}" type="slidenum">
              <a:rPr lang="en-US"/>
            </a:fld>
            <a:endParaRPr lang="en-US"/>
          </a:p>
        </p:txBody>
      </p:sp>
      <p:sp>
        <p:nvSpPr>
          <p:cNvPr id="9" name="Rectangle 8"/>
          <p:cNvSpPr/>
          <p:nvPr userDrawn="1"/>
        </p:nvSpPr>
        <p:spPr>
          <a:xfrm>
            <a:off x="11353800" y="6178550"/>
            <a:ext cx="434975" cy="446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ftr="0" dt="0"/>
  <p:txStyles>
    <p:titleStyle>
      <a:lvl1pPr algn="l" rtl="0" eaLnBrk="0" fontAlgn="base" hangingPunct="0">
        <a:lnSpc>
          <a:spcPct val="90000"/>
        </a:lnSpc>
        <a:spcBef>
          <a:spcPct val="0"/>
        </a:spcBef>
        <a:spcAft>
          <a:spcPct val="0"/>
        </a:spcAft>
        <a:defRPr sz="4000" b="1" kern="1200">
          <a:solidFill>
            <a:srgbClr val="495A66"/>
          </a:solidFill>
          <a:latin typeface="+mj-lt"/>
          <a:ea typeface="+mj-ea"/>
          <a:cs typeface="+mj-cs"/>
        </a:defRPr>
      </a:lvl1pPr>
      <a:lvl2pPr algn="l" rtl="0" eaLnBrk="0" fontAlgn="base" hangingPunct="0">
        <a:lnSpc>
          <a:spcPct val="90000"/>
        </a:lnSpc>
        <a:spcBef>
          <a:spcPct val="0"/>
        </a:spcBef>
        <a:spcAft>
          <a:spcPct val="0"/>
        </a:spcAft>
        <a:defRPr sz="4000" b="1">
          <a:solidFill>
            <a:srgbClr val="495A66"/>
          </a:solidFill>
          <a:latin typeface="Lato" panose="020F0502020204030203"/>
        </a:defRPr>
      </a:lvl2pPr>
      <a:lvl3pPr algn="l" rtl="0" eaLnBrk="0" fontAlgn="base" hangingPunct="0">
        <a:lnSpc>
          <a:spcPct val="90000"/>
        </a:lnSpc>
        <a:spcBef>
          <a:spcPct val="0"/>
        </a:spcBef>
        <a:spcAft>
          <a:spcPct val="0"/>
        </a:spcAft>
        <a:defRPr sz="4000" b="1">
          <a:solidFill>
            <a:srgbClr val="495A66"/>
          </a:solidFill>
          <a:latin typeface="Lato" panose="020F0502020204030203"/>
        </a:defRPr>
      </a:lvl3pPr>
      <a:lvl4pPr algn="l" rtl="0" eaLnBrk="0" fontAlgn="base" hangingPunct="0">
        <a:lnSpc>
          <a:spcPct val="90000"/>
        </a:lnSpc>
        <a:spcBef>
          <a:spcPct val="0"/>
        </a:spcBef>
        <a:spcAft>
          <a:spcPct val="0"/>
        </a:spcAft>
        <a:defRPr sz="4000" b="1">
          <a:solidFill>
            <a:srgbClr val="495A66"/>
          </a:solidFill>
          <a:latin typeface="Lato" panose="020F0502020204030203"/>
        </a:defRPr>
      </a:lvl4pPr>
      <a:lvl5pPr algn="l" rtl="0" eaLnBrk="0" fontAlgn="base" hangingPunct="0">
        <a:lnSpc>
          <a:spcPct val="90000"/>
        </a:lnSpc>
        <a:spcBef>
          <a:spcPct val="0"/>
        </a:spcBef>
        <a:spcAft>
          <a:spcPct val="0"/>
        </a:spcAft>
        <a:defRPr sz="4000" b="1">
          <a:solidFill>
            <a:srgbClr val="495A66"/>
          </a:solidFill>
          <a:latin typeface="Lato" panose="020F0502020204030203"/>
        </a:defRPr>
      </a:lvl5pPr>
      <a:lvl6pPr marL="457200" algn="l" rtl="0" fontAlgn="base">
        <a:lnSpc>
          <a:spcPct val="90000"/>
        </a:lnSpc>
        <a:spcBef>
          <a:spcPct val="0"/>
        </a:spcBef>
        <a:spcAft>
          <a:spcPct val="0"/>
        </a:spcAft>
        <a:defRPr sz="4000" b="1">
          <a:solidFill>
            <a:srgbClr val="495A66"/>
          </a:solidFill>
          <a:latin typeface="Lato" panose="020F0502020204030203"/>
        </a:defRPr>
      </a:lvl6pPr>
      <a:lvl7pPr marL="914400" algn="l" rtl="0" fontAlgn="base">
        <a:lnSpc>
          <a:spcPct val="90000"/>
        </a:lnSpc>
        <a:spcBef>
          <a:spcPct val="0"/>
        </a:spcBef>
        <a:spcAft>
          <a:spcPct val="0"/>
        </a:spcAft>
        <a:defRPr sz="4000" b="1">
          <a:solidFill>
            <a:srgbClr val="495A66"/>
          </a:solidFill>
          <a:latin typeface="Lato" panose="020F0502020204030203"/>
        </a:defRPr>
      </a:lvl7pPr>
      <a:lvl8pPr marL="1371600" algn="l" rtl="0" fontAlgn="base">
        <a:lnSpc>
          <a:spcPct val="90000"/>
        </a:lnSpc>
        <a:spcBef>
          <a:spcPct val="0"/>
        </a:spcBef>
        <a:spcAft>
          <a:spcPct val="0"/>
        </a:spcAft>
        <a:defRPr sz="4000" b="1">
          <a:solidFill>
            <a:srgbClr val="495A66"/>
          </a:solidFill>
          <a:latin typeface="Lato" panose="020F0502020204030203"/>
        </a:defRPr>
      </a:lvl8pPr>
      <a:lvl9pPr marL="1828800" algn="l" rtl="0" fontAlgn="base">
        <a:lnSpc>
          <a:spcPct val="90000"/>
        </a:lnSpc>
        <a:spcBef>
          <a:spcPct val="0"/>
        </a:spcBef>
        <a:spcAft>
          <a:spcPct val="0"/>
        </a:spcAft>
        <a:defRPr sz="4000" b="1">
          <a:solidFill>
            <a:srgbClr val="495A66"/>
          </a:solidFill>
          <a:latin typeface="Lato" panose="020F0502020204030203"/>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6E8798"/>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6E8798"/>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E8798"/>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E8798"/>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E87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8.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8.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8.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emf"/></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image" Target="../media/image17.jpe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8.xml"/><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image" Target="../media/image22.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8.xml"/><Relationship Id="rId2" Type="http://schemas.openxmlformats.org/officeDocument/2006/relationships/image" Target="../media/image25.jpeg"/><Relationship Id="rId1"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3.xml"/><Relationship Id="rId2" Type="http://schemas.openxmlformats.org/officeDocument/2006/relationships/image" Target="../media/image27.wmf"/><Relationship Id="rId1"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8" Type="http://schemas.openxmlformats.org/officeDocument/2006/relationships/vmlDrawing" Target="../drawings/vmlDrawing2.vml"/><Relationship Id="rId7" Type="http://schemas.openxmlformats.org/officeDocument/2006/relationships/slideLayout" Target="../slideLayouts/slideLayout3.xml"/><Relationship Id="rId6" Type="http://schemas.openxmlformats.org/officeDocument/2006/relationships/image" Target="../media/image31.wmf"/><Relationship Id="rId5" Type="http://schemas.openxmlformats.org/officeDocument/2006/relationships/oleObject" Target="../embeddings/oleObject3.bin"/><Relationship Id="rId4" Type="http://schemas.openxmlformats.org/officeDocument/2006/relationships/image" Target="../media/image30.wmf"/><Relationship Id="rId3" Type="http://schemas.openxmlformats.org/officeDocument/2006/relationships/oleObject" Target="../embeddings/oleObject2.bin"/><Relationship Id="rId2" Type="http://schemas.openxmlformats.org/officeDocument/2006/relationships/image" Target="../media/image29.png"/><Relationship Id="rId1" Type="http://schemas.openxmlformats.org/officeDocument/2006/relationships/image" Target="../media/image28.png"/></Relationships>
</file>

<file path=ppt/slides/_rels/slide36.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3.xml"/><Relationship Id="rId2" Type="http://schemas.openxmlformats.org/officeDocument/2006/relationships/image" Target="../media/image27.wmf"/><Relationship Id="rId1" Type="http://schemas.openxmlformats.org/officeDocument/2006/relationships/oleObject" Target="../embeddings/oleObject4.bin"/></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38.xml.rels><?xml version="1.0" encoding="UTF-8" standalone="yes"?>
<Relationships xmlns="http://schemas.openxmlformats.org/package/2006/relationships"><Relationship Id="rId7" Type="http://schemas.openxmlformats.org/officeDocument/2006/relationships/vmlDrawing" Target="../drawings/vmlDrawing4.vml"/><Relationship Id="rId6"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emf"/><Relationship Id="rId3" Type="http://schemas.openxmlformats.org/officeDocument/2006/relationships/oleObject" Target="../embeddings/oleObject6.bin"/><Relationship Id="rId2" Type="http://schemas.openxmlformats.org/officeDocument/2006/relationships/image" Target="../media/image32.wmf"/><Relationship Id="rId1" Type="http://schemas.openxmlformats.org/officeDocument/2006/relationships/oleObject" Target="../embeddings/oleObject5.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8.xml"/><Relationship Id="rId2" Type="http://schemas.openxmlformats.org/officeDocument/2006/relationships/image" Target="../media/image4.jpeg"/><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3.xml"/><Relationship Id="rId2" Type="http://schemas.openxmlformats.org/officeDocument/2006/relationships/image" Target="../media/image35.wmf"/><Relationship Id="rId1" Type="http://schemas.openxmlformats.org/officeDocument/2006/relationships/oleObject" Target="../embeddings/oleObject7.bin"/></Relationships>
</file>

<file path=ppt/slides/_rels/slide43.xml.rels><?xml version="1.0" encoding="UTF-8" standalone="yes"?>
<Relationships xmlns="http://schemas.openxmlformats.org/package/2006/relationships"><Relationship Id="rId8" Type="http://schemas.openxmlformats.org/officeDocument/2006/relationships/vmlDrawing" Target="../drawings/vmlDrawing6.vml"/><Relationship Id="rId7" Type="http://schemas.openxmlformats.org/officeDocument/2006/relationships/slideLayout" Target="../slideLayouts/slideLayout3.xml"/><Relationship Id="rId6" Type="http://schemas.openxmlformats.org/officeDocument/2006/relationships/image" Target="../media/image35.wmf"/><Relationship Id="rId5" Type="http://schemas.openxmlformats.org/officeDocument/2006/relationships/oleObject" Target="../embeddings/oleObject9.bin"/><Relationship Id="rId4" Type="http://schemas.openxmlformats.org/officeDocument/2006/relationships/image" Target="../media/image37.wmf"/><Relationship Id="rId3" Type="http://schemas.openxmlformats.org/officeDocument/2006/relationships/oleObject" Target="../embeddings/oleObject8.bin"/><Relationship Id="rId2" Type="http://schemas.openxmlformats.org/officeDocument/2006/relationships/image" Target="../media/image36.png"/><Relationship Id="rId1" Type="http://schemas.openxmlformats.org/officeDocument/2006/relationships/image" Target="../media/image28.png"/></Relationships>
</file>

<file path=ppt/slides/_rels/slide44.xml.rels><?xml version="1.0" encoding="UTF-8" standalone="yes"?>
<Relationships xmlns="http://schemas.openxmlformats.org/package/2006/relationships"><Relationship Id="rId5" Type="http://schemas.openxmlformats.org/officeDocument/2006/relationships/vmlDrawing" Target="../drawings/vmlDrawing7.vml"/><Relationship Id="rId4" Type="http://schemas.openxmlformats.org/officeDocument/2006/relationships/slideLayout" Target="../slideLayouts/slideLayout3.xml"/><Relationship Id="rId3" Type="http://schemas.openxmlformats.org/officeDocument/2006/relationships/image" Target="../media/image38.png"/><Relationship Id="rId2" Type="http://schemas.openxmlformats.org/officeDocument/2006/relationships/image" Target="../media/image35.wmf"/><Relationship Id="rId1" Type="http://schemas.openxmlformats.org/officeDocument/2006/relationships/oleObject" Target="../embeddings/oleObject10.bin"/></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46.xml.rels><?xml version="1.0" encoding="UTF-8" standalone="yes"?>
<Relationships xmlns="http://schemas.openxmlformats.org/package/2006/relationships"><Relationship Id="rId6" Type="http://schemas.openxmlformats.org/officeDocument/2006/relationships/vmlDrawing" Target="../drawings/vmlDrawing8.vml"/><Relationship Id="rId5" Type="http://schemas.openxmlformats.org/officeDocument/2006/relationships/slideLayout" Target="../slideLayouts/slideLayout2.xml"/><Relationship Id="rId4" Type="http://schemas.openxmlformats.org/officeDocument/2006/relationships/image" Target="../media/image40.emf"/><Relationship Id="rId3" Type="http://schemas.openxmlformats.org/officeDocument/2006/relationships/oleObject" Target="../embeddings/oleObject12.bin"/><Relationship Id="rId2" Type="http://schemas.openxmlformats.org/officeDocument/2006/relationships/image" Target="../media/image39.wmf"/><Relationship Id="rId1" Type="http://schemas.openxmlformats.org/officeDocument/2006/relationships/oleObject" Target="../embeddings/oleObject11.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emf"/></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1.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image" Target="../media/image42.png"/></Relationships>
</file>

<file path=ppt/slides/_rels/slide54.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8.xml"/><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image" Target="../media/image43.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image" Target="../media/image47.png"/></Relationships>
</file>

<file path=ppt/slides/_rels/slide61.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8.xml"/><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image" Target="../media/image48.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51.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5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3.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image" Target="../media/image6.jpe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4.emf"/></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5.emf"/></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6.emf"/></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57.wmf"/></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1.pn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5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0.png"/><Relationship Id="rId1" Type="http://schemas.openxmlformats.org/officeDocument/2006/relationships/image" Target="../media/image59.wmf"/></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1.png"/><Relationship Id="rId1" Type="http://schemas.openxmlformats.org/officeDocument/2006/relationships/image" Target="../media/image11.png"/></Relationships>
</file>

<file path=ppt/slides/_rels/slide79.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65.png"/><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image" Target="../media/image62.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1.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image" Target="../media/image66.wmf"/></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1.png"/></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67.png"/></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emf"/></Relationships>
</file>

<file path=ppt/slides/_rels/slide85.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8.xml"/><Relationship Id="rId4" Type="http://schemas.openxmlformats.org/officeDocument/2006/relationships/image" Target="../media/image71.png"/><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image" Target="../media/image68.png"/></Relationships>
</file>

<file path=ppt/slides/_rels/slide86.xml.rels><?xml version="1.0" encoding="UTF-8" standalone="yes"?>
<Relationships xmlns="http://schemas.openxmlformats.org/package/2006/relationships"><Relationship Id="rId9" Type="http://schemas.openxmlformats.org/officeDocument/2006/relationships/vmlDrawing" Target="../drawings/vmlDrawing9.vml"/><Relationship Id="rId8" Type="http://schemas.openxmlformats.org/officeDocument/2006/relationships/slideLayout" Target="../slideLayouts/slideLayout8.xml"/><Relationship Id="rId7" Type="http://schemas.openxmlformats.org/officeDocument/2006/relationships/image" Target="../media/image35.wmf"/><Relationship Id="rId6" Type="http://schemas.openxmlformats.org/officeDocument/2006/relationships/oleObject" Target="../embeddings/oleObject14.bin"/><Relationship Id="rId5" Type="http://schemas.openxmlformats.org/officeDocument/2006/relationships/image" Target="../media/image75.png"/><Relationship Id="rId4" Type="http://schemas.openxmlformats.org/officeDocument/2006/relationships/image" Target="../media/image74.wmf"/><Relationship Id="rId3" Type="http://schemas.openxmlformats.org/officeDocument/2006/relationships/oleObject" Target="../embeddings/oleObject13.bin"/><Relationship Id="rId2" Type="http://schemas.openxmlformats.org/officeDocument/2006/relationships/image" Target="../media/image73.png"/><Relationship Id="rId10" Type="http://schemas.openxmlformats.org/officeDocument/2006/relationships/notesSlide" Target="../notesSlides/notesSlide31.xml"/><Relationship Id="rId1" Type="http://schemas.openxmlformats.org/officeDocument/2006/relationships/image" Target="../media/image72.png"/></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6.png"/><Relationship Id="rId1" Type="http://schemas.openxmlformats.org/officeDocument/2006/relationships/image" Target="../media/image11.png"/></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7.png"/></Relationships>
</file>

<file path=ppt/slides/_rels/slide89.xml.rels><?xml version="1.0" encoding="UTF-8" standalone="yes"?>
<Relationships xmlns="http://schemas.openxmlformats.org/package/2006/relationships"><Relationship Id="rId6" Type="http://schemas.openxmlformats.org/officeDocument/2006/relationships/vmlDrawing" Target="../drawings/vmlDrawing10.vml"/><Relationship Id="rId5" Type="http://schemas.openxmlformats.org/officeDocument/2006/relationships/slideLayout" Target="../slideLayouts/slideLayout8.xml"/><Relationship Id="rId4" Type="http://schemas.openxmlformats.org/officeDocument/2006/relationships/image" Target="../media/image79.wmf"/><Relationship Id="rId3" Type="http://schemas.openxmlformats.org/officeDocument/2006/relationships/oleObject" Target="../embeddings/oleObject16.bin"/><Relationship Id="rId2" Type="http://schemas.openxmlformats.org/officeDocument/2006/relationships/image" Target="../media/image78.wmf"/><Relationship Id="rId1"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image" Target="../media/image5.png"/></Relationships>
</file>

<file path=ppt/slides/_rels/slide90.xml.rels><?xml version="1.0" encoding="UTF-8" standalone="yes"?>
<Relationships xmlns="http://schemas.openxmlformats.org/package/2006/relationships"><Relationship Id="rId5" Type="http://schemas.openxmlformats.org/officeDocument/2006/relationships/vmlDrawing" Target="../drawings/vmlDrawing11.vml"/><Relationship Id="rId4" Type="http://schemas.openxmlformats.org/officeDocument/2006/relationships/slideLayout" Target="../slideLayouts/slideLayout2.xml"/><Relationship Id="rId3" Type="http://schemas.openxmlformats.org/officeDocument/2006/relationships/image" Target="../media/image80.wmf"/><Relationship Id="rId2" Type="http://schemas.openxmlformats.org/officeDocument/2006/relationships/oleObject" Target="../embeddings/oleObject17.bin"/><Relationship Id="rId1" Type="http://schemas.openxmlformats.org/officeDocument/2006/relationships/image" Target="../media/image11.png"/></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1.png"/></Relationships>
</file>

<file path=ppt/slides/_rels/slide92.xml.rels><?xml version="1.0" encoding="UTF-8" standalone="yes"?>
<Relationships xmlns="http://schemas.openxmlformats.org/package/2006/relationships"><Relationship Id="rId8" Type="http://schemas.openxmlformats.org/officeDocument/2006/relationships/notesSlide" Target="../notesSlides/notesSlide32.xml"/><Relationship Id="rId7" Type="http://schemas.openxmlformats.org/officeDocument/2006/relationships/vmlDrawing" Target="../drawings/vmlDrawing12.vml"/><Relationship Id="rId6" Type="http://schemas.openxmlformats.org/officeDocument/2006/relationships/slideLayout" Target="../slideLayouts/slideLayout8.xml"/><Relationship Id="rId5" Type="http://schemas.openxmlformats.org/officeDocument/2006/relationships/image" Target="../media/image84.wmf"/><Relationship Id="rId4" Type="http://schemas.openxmlformats.org/officeDocument/2006/relationships/oleObject" Target="../embeddings/oleObject19.bin"/><Relationship Id="rId3" Type="http://schemas.openxmlformats.org/officeDocument/2006/relationships/image" Target="../media/image83.wmf"/><Relationship Id="rId2" Type="http://schemas.openxmlformats.org/officeDocument/2006/relationships/oleObject" Target="../embeddings/oleObject18.bin"/><Relationship Id="rId1" Type="http://schemas.openxmlformats.org/officeDocument/2006/relationships/image" Target="../media/image82.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vmlDrawing" Target="../drawings/vmlDrawing13.vml"/><Relationship Id="rId4" Type="http://schemas.openxmlformats.org/officeDocument/2006/relationships/slideLayout" Target="../slideLayouts/slideLayout7.xml"/><Relationship Id="rId3" Type="http://schemas.openxmlformats.org/officeDocument/2006/relationships/image" Target="../media/image85.wmf"/><Relationship Id="rId2" Type="http://schemas.openxmlformats.org/officeDocument/2006/relationships/oleObject" Target="../embeddings/oleObject20.bin"/><Relationship Id="rId1" Type="http://schemas.openxmlformats.org/officeDocument/2006/relationships/image" Target="../media/image7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7F6C8AC-87B6-4B8E-9DEE-E7BAEF3FB6C5}" type="slidenum">
              <a:rPr lang="en-US" altLang="zh-CN" smtClean="0">
                <a:solidFill>
                  <a:schemeClr val="bg1"/>
                </a:solidFill>
                <a:latin typeface="Lato" panose="020F0502020204030203"/>
              </a:rPr>
            </a:fld>
            <a:endParaRPr lang="en-US" altLang="zh-CN" smtClean="0">
              <a:solidFill>
                <a:schemeClr val="bg1"/>
              </a:solidFill>
              <a:latin typeface="Lato" panose="020F0502020204030203"/>
            </a:endParaRPr>
          </a:p>
        </p:txBody>
      </p:sp>
      <p:pic>
        <p:nvPicPr>
          <p:cNvPr id="17411"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22195" y="3891915"/>
            <a:ext cx="7193915" cy="269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itle 2"/>
          <p:cNvSpPr txBox="1">
            <a:spLocks noChangeArrowheads="1"/>
          </p:cNvSpPr>
          <p:nvPr/>
        </p:nvSpPr>
        <p:spPr bwMode="auto">
          <a:xfrm>
            <a:off x="3119967" y="1536701"/>
            <a:ext cx="6144684"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buFont typeface="Arial" panose="020B0604020202020204" pitchFamily="34" charset="0"/>
              <a:buNone/>
            </a:pPr>
            <a:r>
              <a:rPr lang="zh-CN" altLang="en-US" sz="4800" b="1">
                <a:latin typeface="华文隶书" panose="02010800040101010101" pitchFamily="2" charset="-122"/>
                <a:ea typeface="华文隶书" panose="02010800040101010101" pitchFamily="2" charset="-122"/>
              </a:rPr>
              <a:t>财务管理实务</a:t>
            </a:r>
            <a:endParaRPr lang="zh-CN" altLang="en-US" sz="4800" b="1">
              <a:latin typeface="华文隶书" panose="02010800040101010101" pitchFamily="2" charset="-122"/>
              <a:ea typeface="华文隶书" panose="02010800040101010101" pitchFamily="2" charset="-122"/>
            </a:endParaRPr>
          </a:p>
        </p:txBody>
      </p:sp>
      <p:sp>
        <p:nvSpPr>
          <p:cNvPr id="17415" name="矩形 1"/>
          <p:cNvSpPr>
            <a:spLocks noChangeArrowheads="1"/>
          </p:cNvSpPr>
          <p:nvPr/>
        </p:nvSpPr>
        <p:spPr bwMode="auto">
          <a:xfrm>
            <a:off x="2927352" y="2775988"/>
            <a:ext cx="69557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800" b="1" dirty="0" smtClean="0">
                <a:latin typeface="华文隶书" panose="02010800040101010101" pitchFamily="2" charset="-122"/>
                <a:ea typeface="华文隶书" panose="02010800040101010101" pitchFamily="2" charset="-122"/>
              </a:rPr>
              <a:t>项目一财务管理</a:t>
            </a:r>
            <a:r>
              <a:rPr lang="zh-CN" altLang="en-US" sz="4800" b="1" dirty="0">
                <a:latin typeface="华文隶书" panose="02010800040101010101" pitchFamily="2" charset="-122"/>
                <a:ea typeface="华文隶书" panose="02010800040101010101" pitchFamily="2" charset="-122"/>
              </a:rPr>
              <a:t>岗前准备</a:t>
            </a:r>
            <a:endParaRPr lang="zh-CN" altLang="en-US" sz="4800" b="1" dirty="0">
              <a:latin typeface="华文隶书" panose="02010800040101010101" pitchFamily="2" charset="-122"/>
              <a:ea typeface="华文隶书" panose="0201080004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circle(in)">
                                      <p:cBhvr>
                                        <p:cTn id="7" dur="2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4"/>
          <p:cNvSpPr txBox="1"/>
          <p:nvPr/>
        </p:nvSpPr>
        <p:spPr bwMode="auto">
          <a:xfrm>
            <a:off x="838200" y="438150"/>
            <a:ext cx="10515600" cy="641350"/>
          </a:xfrm>
          <a:prstGeom prst="rect">
            <a:avLst/>
          </a:prstGeom>
          <a:noFill/>
          <a:ln w="9525">
            <a:noFill/>
            <a:miter lim="800000"/>
          </a:ln>
        </p:spPr>
        <p:txBody>
          <a:bodyPr>
            <a:spAutoFit/>
          </a:bodyPr>
          <a:lstStyle/>
          <a:p>
            <a:pPr algn="ctr">
              <a:buFont typeface="Arial" panose="020B0604020202020204" pitchFamily="34" charset="0"/>
              <a:buNone/>
            </a:pPr>
            <a:r>
              <a:rPr lang="zh-CN" altLang="en-US" sz="3600" b="1">
                <a:solidFill>
                  <a:schemeClr val="tx2"/>
                </a:solidFill>
                <a:ea typeface="MS PGothic" panose="020B0600070205080204" pitchFamily="34" charset="-128"/>
              </a:rPr>
              <a:t>二、</a:t>
            </a:r>
            <a:r>
              <a:rPr lang="ja-JP" altLang="en-US" sz="3600" b="1">
                <a:solidFill>
                  <a:schemeClr val="tx2"/>
                </a:solidFill>
                <a:ea typeface="MS PGothic" panose="020B0600070205080204" pitchFamily="34" charset="-128"/>
              </a:rPr>
              <a:t>资金时间价值的</a:t>
            </a:r>
            <a:r>
              <a:rPr lang="zh-CN" altLang="en-US" sz="3600" b="1">
                <a:solidFill>
                  <a:schemeClr val="tx2"/>
                </a:solidFill>
                <a:ea typeface="MS PGothic" panose="020B0600070205080204" pitchFamily="34" charset="-128"/>
              </a:rPr>
              <a:t>相关</a:t>
            </a:r>
            <a:r>
              <a:rPr lang="ja-JP" altLang="en-US" sz="3600" b="1">
                <a:solidFill>
                  <a:schemeClr val="tx2"/>
                </a:solidFill>
                <a:ea typeface="MS PGothic" panose="020B0600070205080204" pitchFamily="34" charset="-128"/>
              </a:rPr>
              <a:t>指标</a:t>
            </a:r>
            <a:endParaRPr lang="ja-JP" altLang="en-US" sz="3600" b="1">
              <a:solidFill>
                <a:schemeClr val="tx2"/>
              </a:solidFill>
              <a:ea typeface="MS PGothic" panose="020B0600070205080204" pitchFamily="34" charset="-128"/>
            </a:endParaRPr>
          </a:p>
        </p:txBody>
      </p:sp>
      <p:grpSp>
        <p:nvGrpSpPr>
          <p:cNvPr id="58371" name="组合 4"/>
          <p:cNvGrpSpPr/>
          <p:nvPr/>
        </p:nvGrpSpPr>
        <p:grpSpPr bwMode="auto">
          <a:xfrm>
            <a:off x="3381375" y="1143000"/>
            <a:ext cx="5327650" cy="134938"/>
            <a:chOff x="5357217" y="1143000"/>
            <a:chExt cx="1490133" cy="101600"/>
          </a:xfrm>
        </p:grpSpPr>
        <p:cxnSp>
          <p:nvCxnSpPr>
            <p:cNvPr id="48"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0" name="矩形 39"/>
          <p:cNvSpPr/>
          <p:nvPr/>
        </p:nvSpPr>
        <p:spPr>
          <a:xfrm>
            <a:off x="11347450" y="6219825"/>
            <a:ext cx="282575" cy="304800"/>
          </a:xfrm>
          <a:prstGeom prst="rect">
            <a:avLst/>
          </a:prstGeom>
        </p:spPr>
        <p:txBody>
          <a:bodyPr wrap="none">
            <a:spAutoFit/>
          </a:bodyPr>
          <a:lstStyle/>
          <a:p>
            <a:pPr>
              <a:defRPr/>
            </a:pPr>
            <a:fld id="{FA6F6F5B-D362-4605-B3CB-FB4E40B977F3}" type="slidenum">
              <a:rPr lang="en-US" altLang="zh-CN" sz="1400" b="1">
                <a:solidFill>
                  <a:schemeClr val="bg1"/>
                </a:solidFill>
                <a:latin typeface="+mj-lt"/>
                <a:ea typeface="+mn-ea"/>
              </a:rPr>
            </a:fld>
            <a:endParaRPr lang="zh-CN" altLang="en-US" sz="1400" b="1" dirty="0">
              <a:solidFill>
                <a:schemeClr val="bg1"/>
              </a:solidFill>
              <a:latin typeface="+mj-lt"/>
              <a:ea typeface="+mn-ea"/>
            </a:endParaRPr>
          </a:p>
        </p:txBody>
      </p:sp>
      <p:sp>
        <p:nvSpPr>
          <p:cNvPr id="8" name="矩形 7"/>
          <p:cNvSpPr/>
          <p:nvPr/>
        </p:nvSpPr>
        <p:spPr>
          <a:xfrm>
            <a:off x="2801908" y="4673598"/>
            <a:ext cx="6843631" cy="861774"/>
          </a:xfrm>
          <a:prstGeom prst="rect">
            <a:avLst/>
          </a:prstGeom>
          <a:solidFill>
            <a:schemeClr val="accent4">
              <a:lumMod val="20000"/>
              <a:lumOff val="80000"/>
            </a:schemeClr>
          </a:solidFill>
        </p:spPr>
        <p:txBody>
          <a:bodyPr wrap="square">
            <a:spAutoFit/>
          </a:bodyPr>
          <a:lstStyle/>
          <a:p>
            <a:pPr fontAlgn="auto">
              <a:spcBef>
                <a:spcPts val="1200"/>
              </a:spcBef>
              <a:spcAft>
                <a:spcPts val="0"/>
              </a:spcAft>
              <a:defRPr/>
            </a:pPr>
            <a:r>
              <a:rPr lang="zh-CN" altLang="en-US" b="1" dirty="0" smtClean="0">
                <a:latin typeface="宋体" panose="02010600030101010101" pitchFamily="2" charset="-122"/>
                <a:ea typeface="MS PGothic" panose="020B0600070205080204" pitchFamily="34" charset="-128"/>
              </a:rPr>
              <a:t> </a:t>
            </a:r>
            <a:r>
              <a:rPr lang="en-US" altLang="zh-CN" b="1" dirty="0" smtClean="0">
                <a:latin typeface="宋体" panose="02010600030101010101" pitchFamily="2" charset="-122"/>
                <a:ea typeface="MS PGothic" panose="020B0600070205080204" pitchFamily="34" charset="-128"/>
              </a:rPr>
              <a:t>      10</a:t>
            </a:r>
            <a:r>
              <a:rPr lang="zh-CN" altLang="en-US" b="1" dirty="0" smtClean="0">
                <a:latin typeface="宋体" panose="02010600030101010101" pitchFamily="2" charset="-122"/>
                <a:ea typeface="MS PGothic" panose="020B0600070205080204" pitchFamily="34" charset="-128"/>
              </a:rPr>
              <a:t>万元</a:t>
            </a:r>
            <a:r>
              <a:rPr lang="en-US" altLang="zh-CN" sz="2000" b="1" dirty="0">
                <a:latin typeface="宋体" panose="02010600030101010101" pitchFamily="2" charset="-122"/>
                <a:ea typeface="MS PGothic" panose="020B0600070205080204" pitchFamily="34" charset="-128"/>
              </a:rPr>
              <a:t> </a:t>
            </a:r>
            <a:r>
              <a:rPr lang="en-US" altLang="zh-CN" sz="2000" b="1" dirty="0" smtClean="0">
                <a:latin typeface="宋体" panose="02010600030101010101" pitchFamily="2" charset="-122"/>
                <a:ea typeface="MS PGothic" panose="020B0600070205080204" pitchFamily="34" charset="-128"/>
              </a:rPr>
              <a:t>    10</a:t>
            </a:r>
            <a:r>
              <a:rPr lang="zh-CN" altLang="en-US" sz="2000" b="1" dirty="0" smtClean="0">
                <a:latin typeface="宋体" panose="02010600030101010101" pitchFamily="2" charset="-122"/>
                <a:ea typeface="MS PGothic" panose="020B0600070205080204" pitchFamily="34" charset="-128"/>
              </a:rPr>
              <a:t>万元    </a:t>
            </a:r>
            <a:r>
              <a:rPr lang="en-US" altLang="zh-CN" sz="2000" b="1" dirty="0" smtClean="0">
                <a:latin typeface="宋体" panose="02010600030101010101" pitchFamily="2" charset="-122"/>
                <a:ea typeface="MS PGothic" panose="020B0600070205080204" pitchFamily="34" charset="-128"/>
              </a:rPr>
              <a:t>10</a:t>
            </a:r>
            <a:r>
              <a:rPr lang="zh-CN" altLang="en-US" sz="2000" b="1" dirty="0" smtClean="0">
                <a:latin typeface="宋体" panose="02010600030101010101" pitchFamily="2" charset="-122"/>
                <a:ea typeface="MS PGothic" panose="020B0600070205080204" pitchFamily="34" charset="-128"/>
              </a:rPr>
              <a:t>万元    </a:t>
            </a:r>
            <a:r>
              <a:rPr lang="en-US" altLang="zh-CN" sz="2000" b="1" dirty="0" smtClean="0">
                <a:latin typeface="宋体" panose="02010600030101010101" pitchFamily="2" charset="-122"/>
                <a:ea typeface="MS PGothic" panose="020B0600070205080204" pitchFamily="34" charset="-128"/>
              </a:rPr>
              <a:t>10</a:t>
            </a:r>
            <a:r>
              <a:rPr lang="zh-CN" altLang="en-US" sz="2000" b="1" dirty="0" smtClean="0">
                <a:latin typeface="宋体" panose="02010600030101010101" pitchFamily="2" charset="-122"/>
                <a:ea typeface="MS PGothic" panose="020B0600070205080204" pitchFamily="34" charset="-128"/>
              </a:rPr>
              <a:t>万元   </a:t>
            </a:r>
            <a:r>
              <a:rPr lang="en-US" altLang="zh-CN" sz="2000" b="1" dirty="0" smtClean="0">
                <a:latin typeface="宋体" panose="02010600030101010101" pitchFamily="2" charset="-122"/>
                <a:ea typeface="MS PGothic" panose="020B0600070205080204" pitchFamily="34" charset="-128"/>
              </a:rPr>
              <a:t>10</a:t>
            </a:r>
            <a:r>
              <a:rPr lang="zh-CN" altLang="en-US" sz="2000" b="1" dirty="0" smtClean="0">
                <a:latin typeface="宋体" panose="02010600030101010101" pitchFamily="2" charset="-122"/>
                <a:ea typeface="MS PGothic" panose="020B0600070205080204" pitchFamily="34" charset="-128"/>
              </a:rPr>
              <a:t>万元</a:t>
            </a:r>
            <a:r>
              <a:rPr lang="en-US" altLang="zh-CN" sz="2000" b="1" dirty="0" smtClean="0">
                <a:latin typeface="宋体" panose="02010600030101010101" pitchFamily="2" charset="-122"/>
                <a:ea typeface="MS PGothic" panose="020B0600070205080204" pitchFamily="34" charset="-128"/>
              </a:rPr>
              <a:t> </a:t>
            </a:r>
            <a:endParaRPr lang="en-US" altLang="zh-CN" sz="2000" b="1" dirty="0" smtClean="0">
              <a:latin typeface="宋体" panose="02010600030101010101" pitchFamily="2" charset="-122"/>
              <a:ea typeface="MS PGothic" panose="020B0600070205080204" pitchFamily="34" charset="-128"/>
            </a:endParaRPr>
          </a:p>
          <a:p>
            <a:pPr fontAlgn="auto">
              <a:spcBef>
                <a:spcPts val="1200"/>
              </a:spcBef>
              <a:spcAft>
                <a:spcPts val="0"/>
              </a:spcAft>
              <a:defRPr/>
            </a:pPr>
            <a:r>
              <a:rPr lang="en-US" altLang="zh-CN" sz="2000" b="1" dirty="0">
                <a:latin typeface="宋体" panose="02010600030101010101" pitchFamily="2" charset="-122"/>
                <a:ea typeface="MS PGothic" panose="020B0600070205080204" pitchFamily="34" charset="-128"/>
              </a:rPr>
              <a:t>P</a:t>
            </a:r>
            <a:endParaRPr lang="en-US" altLang="zh-CN" sz="2000" b="1" dirty="0">
              <a:latin typeface="宋体" panose="02010600030101010101" pitchFamily="2" charset="-122"/>
              <a:ea typeface="MS PGothic" panose="020B0600070205080204" pitchFamily="34" charset="-128"/>
            </a:endParaRPr>
          </a:p>
        </p:txBody>
      </p:sp>
      <p:pic>
        <p:nvPicPr>
          <p:cNvPr id="58390" name="Picture 2" descr="C:\Users\Administrator\Desktop\image 2787.png"/>
          <p:cNvPicPr>
            <a:picLocks noChangeAspect="1" noChangeArrowheads="1"/>
          </p:cNvPicPr>
          <p:nvPr/>
        </p:nvPicPr>
        <p:blipFill>
          <a:blip r:embed="rId1" cstate="print"/>
          <a:srcRect/>
          <a:stretch>
            <a:fillRect/>
          </a:stretch>
        </p:blipFill>
        <p:spPr bwMode="auto">
          <a:xfrm>
            <a:off x="-378967" y="693557"/>
            <a:ext cx="1997051" cy="1684116"/>
          </a:xfrm>
          <a:prstGeom prst="rect">
            <a:avLst/>
          </a:prstGeom>
          <a:noFill/>
          <a:ln w="9525">
            <a:noFill/>
            <a:miter lim="800000"/>
            <a:headEnd/>
            <a:tailEnd/>
          </a:ln>
        </p:spPr>
      </p:pic>
      <p:sp>
        <p:nvSpPr>
          <p:cNvPr id="34" name="矩形 29"/>
          <p:cNvSpPr>
            <a:spLocks noChangeArrowheads="1"/>
          </p:cNvSpPr>
          <p:nvPr/>
        </p:nvSpPr>
        <p:spPr bwMode="auto">
          <a:xfrm>
            <a:off x="1842705" y="2331628"/>
            <a:ext cx="8762035" cy="1017715"/>
          </a:xfrm>
          <a:prstGeom prst="rect">
            <a:avLst/>
          </a:prstGeom>
          <a:noFill/>
          <a:ln w="9525">
            <a:noFill/>
            <a:miter lim="800000"/>
          </a:ln>
        </p:spPr>
        <p:txBody>
          <a:bodyPr wrap="square">
            <a:spAutoFit/>
          </a:bodyPr>
          <a:lstStyle/>
          <a:p>
            <a:pPr>
              <a:lnSpc>
                <a:spcPts val="3800"/>
              </a:lnSpc>
            </a:pPr>
            <a:r>
              <a:rPr lang="en-US" altLang="zh-CN" sz="2400" dirty="0" smtClean="0">
                <a:solidFill>
                  <a:schemeClr val="tx2"/>
                </a:solidFill>
                <a:latin typeface="微软雅黑" panose="020B0503020204020204" pitchFamily="34" charset="-122"/>
                <a:ea typeface="微软雅黑" panose="020B0503020204020204" pitchFamily="34" charset="-122"/>
              </a:rPr>
              <a:t>2、</a:t>
            </a:r>
            <a:r>
              <a:rPr lang="zh-CN" altLang="en-US" sz="2400" dirty="0" smtClean="0">
                <a:solidFill>
                  <a:schemeClr val="tx2"/>
                </a:solidFill>
                <a:latin typeface="微软雅黑" panose="020B0503020204020204" pitchFamily="34" charset="-122"/>
                <a:ea typeface="微软雅黑" panose="020B0503020204020204" pitchFamily="34" charset="-122"/>
              </a:rPr>
              <a:t>王先生孩子出国 </a:t>
            </a:r>
            <a:r>
              <a:rPr lang="en-US" altLang="zh-CN" sz="2400" dirty="0" smtClean="0">
                <a:solidFill>
                  <a:schemeClr val="tx2"/>
                </a:solidFill>
                <a:latin typeface="微软雅黑" panose="020B0503020204020204" pitchFamily="34" charset="-122"/>
                <a:ea typeface="微软雅黑" panose="020B0503020204020204" pitchFamily="34" charset="-122"/>
              </a:rPr>
              <a:t>5 </a:t>
            </a:r>
            <a:r>
              <a:rPr lang="zh-CN" altLang="en-US" sz="2400" dirty="0" smtClean="0">
                <a:solidFill>
                  <a:schemeClr val="tx2"/>
                </a:solidFill>
                <a:latin typeface="微软雅黑" panose="020B0503020204020204" pitchFamily="34" charset="-122"/>
                <a:ea typeface="微软雅黑" panose="020B0503020204020204" pitchFamily="34" charset="-122"/>
              </a:rPr>
              <a:t>年，每年费用</a:t>
            </a:r>
            <a:r>
              <a:rPr lang="en-US" altLang="zh-CN" sz="2400" dirty="0" smtClean="0">
                <a:solidFill>
                  <a:schemeClr val="tx2"/>
                </a:solidFill>
                <a:latin typeface="微软雅黑" panose="020B0503020204020204" pitchFamily="34" charset="-122"/>
                <a:ea typeface="微软雅黑" panose="020B0503020204020204" pitchFamily="34" charset="-122"/>
              </a:rPr>
              <a:t>10</a:t>
            </a:r>
            <a:r>
              <a:rPr lang="zh-CN" altLang="en-US" sz="2400" dirty="0" smtClean="0">
                <a:solidFill>
                  <a:schemeClr val="tx2"/>
                </a:solidFill>
                <a:latin typeface="微软雅黑" panose="020B0503020204020204" pitchFamily="34" charset="-122"/>
                <a:ea typeface="微软雅黑" panose="020B0503020204020204" pitchFamily="34" charset="-122"/>
              </a:rPr>
              <a:t>万元，王先生现在需要存入多少钱？</a:t>
            </a:r>
            <a:endParaRPr lang="zh-CN" altLang="en-US" sz="2400" dirty="0"/>
          </a:p>
        </p:txBody>
      </p:sp>
      <p:grpSp>
        <p:nvGrpSpPr>
          <p:cNvPr id="27" name="组合 13"/>
          <p:cNvGrpSpPr/>
          <p:nvPr/>
        </p:nvGrpSpPr>
        <p:grpSpPr bwMode="auto">
          <a:xfrm>
            <a:off x="2801908" y="3646026"/>
            <a:ext cx="6588183" cy="1159243"/>
            <a:chOff x="788108" y="4741970"/>
            <a:chExt cx="4546087" cy="1159524"/>
          </a:xfrm>
        </p:grpSpPr>
        <p:grpSp>
          <p:nvGrpSpPr>
            <p:cNvPr id="42" name="组合 40"/>
            <p:cNvGrpSpPr/>
            <p:nvPr/>
          </p:nvGrpSpPr>
          <p:grpSpPr bwMode="auto">
            <a:xfrm>
              <a:off x="788108" y="5119700"/>
              <a:ext cx="4546087" cy="781794"/>
              <a:chOff x="1495054" y="3490598"/>
              <a:chExt cx="4546087" cy="781794"/>
            </a:xfrm>
          </p:grpSpPr>
          <p:grpSp>
            <p:nvGrpSpPr>
              <p:cNvPr id="50" name="组合 39"/>
              <p:cNvGrpSpPr/>
              <p:nvPr/>
            </p:nvGrpSpPr>
            <p:grpSpPr bwMode="auto">
              <a:xfrm>
                <a:off x="1580768" y="3490598"/>
                <a:ext cx="4304814" cy="163552"/>
                <a:chOff x="1580768" y="3490598"/>
                <a:chExt cx="4304814" cy="163552"/>
              </a:xfrm>
            </p:grpSpPr>
            <p:cxnSp>
              <p:nvCxnSpPr>
                <p:cNvPr id="52" name="直接连接符 51"/>
                <p:cNvCxnSpPr/>
                <p:nvPr/>
              </p:nvCxnSpPr>
              <p:spPr>
                <a:xfrm flipV="1">
                  <a:off x="1588703" y="3644545"/>
                  <a:ext cx="429529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5400000">
                  <a:off x="1507725" y="3571580"/>
                  <a:ext cx="147674"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rot="5400000">
                  <a:off x="2323608" y="3563641"/>
                  <a:ext cx="147673"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5400000">
                  <a:off x="3147427" y="3563641"/>
                  <a:ext cx="147673"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rot="5400000">
                  <a:off x="5810951" y="3579520"/>
                  <a:ext cx="147673" cy="158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1495054" y="3716078"/>
                <a:ext cx="4546087" cy="556314"/>
              </a:xfrm>
              <a:prstGeom prst="rect">
                <a:avLst/>
              </a:prstGeom>
              <a:noFill/>
            </p:spPr>
            <p:txBody>
              <a:bodyPr wrap="square" lIns="36000" tIns="46800" rIns="36000" bIns="46800">
                <a:spAutoFit/>
              </a:bodyPr>
              <a:lstStyle/>
              <a:p>
                <a:pPr fontAlgn="auto">
                  <a:lnSpc>
                    <a:spcPct val="125000"/>
                  </a:lnSpc>
                  <a:spcBef>
                    <a:spcPts val="0"/>
                  </a:spcBef>
                  <a:spcAft>
                    <a:spcPts val="0"/>
                  </a:spcAft>
                  <a:defRPr/>
                </a:pPr>
                <a:r>
                  <a:rPr lang="en-US" altLang="zh-CN" sz="2400" b="1" dirty="0">
                    <a:solidFill>
                      <a:schemeClr val="bg2">
                        <a:lumMod val="75000"/>
                      </a:schemeClr>
                    </a:solidFill>
                    <a:latin typeface="华文新魏" panose="02010800040101010101" pitchFamily="2" charset="-122"/>
                    <a:ea typeface="华文新魏" panose="02010800040101010101" pitchFamily="2" charset="-122"/>
                  </a:rPr>
                  <a:t>0       </a:t>
                </a:r>
                <a:r>
                  <a:rPr lang="en-US" altLang="zh-CN" sz="2400" b="1" dirty="0" smtClean="0">
                    <a:solidFill>
                      <a:schemeClr val="bg2">
                        <a:lumMod val="75000"/>
                      </a:schemeClr>
                    </a:solidFill>
                    <a:latin typeface="华文新魏" panose="02010800040101010101" pitchFamily="2" charset="-122"/>
                    <a:ea typeface="华文新魏" panose="02010800040101010101" pitchFamily="2" charset="-122"/>
                  </a:rPr>
                  <a:t>       </a:t>
                </a:r>
                <a:r>
                  <a:rPr lang="en-US" altLang="zh-CN" sz="2400" b="1" dirty="0">
                    <a:solidFill>
                      <a:schemeClr val="bg2">
                        <a:lumMod val="75000"/>
                      </a:schemeClr>
                    </a:solidFill>
                    <a:latin typeface="华文新魏" panose="02010800040101010101" pitchFamily="2" charset="-122"/>
                    <a:ea typeface="华文新魏" panose="02010800040101010101" pitchFamily="2" charset="-122"/>
                  </a:rPr>
                  <a:t>1      </a:t>
                </a:r>
                <a:r>
                  <a:rPr lang="en-US" altLang="zh-CN" sz="2400" b="1" dirty="0" smtClean="0">
                    <a:solidFill>
                      <a:schemeClr val="bg2">
                        <a:lumMod val="75000"/>
                      </a:schemeClr>
                    </a:solidFill>
                    <a:latin typeface="华文新魏" panose="02010800040101010101" pitchFamily="2" charset="-122"/>
                    <a:ea typeface="华文新魏" panose="02010800040101010101" pitchFamily="2" charset="-122"/>
                  </a:rPr>
                  <a:t>        </a:t>
                </a:r>
                <a:r>
                  <a:rPr lang="en-US" altLang="zh-CN" sz="2400" b="1" dirty="0">
                    <a:solidFill>
                      <a:schemeClr val="bg2">
                        <a:lumMod val="75000"/>
                      </a:schemeClr>
                    </a:solidFill>
                    <a:latin typeface="华文新魏" panose="02010800040101010101" pitchFamily="2" charset="-122"/>
                    <a:ea typeface="华文新魏" panose="02010800040101010101" pitchFamily="2" charset="-122"/>
                  </a:rPr>
                  <a:t>2        </a:t>
                </a:r>
                <a:r>
                  <a:rPr lang="en-US" altLang="zh-CN" sz="2400" b="1" dirty="0" smtClean="0">
                    <a:solidFill>
                      <a:schemeClr val="bg2">
                        <a:lumMod val="75000"/>
                      </a:schemeClr>
                    </a:solidFill>
                    <a:latin typeface="华文新魏" panose="02010800040101010101" pitchFamily="2" charset="-122"/>
                    <a:ea typeface="华文新魏" panose="02010800040101010101" pitchFamily="2" charset="-122"/>
                  </a:rPr>
                  <a:t>       </a:t>
                </a:r>
                <a:r>
                  <a:rPr lang="en-US" altLang="zh-CN" sz="2400" dirty="0">
                    <a:solidFill>
                      <a:schemeClr val="bg2">
                        <a:lumMod val="75000"/>
                      </a:schemeClr>
                    </a:solidFill>
                    <a:latin typeface="+mn-lt"/>
                    <a:ea typeface="+mn-ea"/>
                  </a:rPr>
                  <a:t>3   </a:t>
                </a:r>
                <a:r>
                  <a:rPr lang="en-US" altLang="zh-CN" sz="2400" dirty="0" smtClean="0">
                    <a:solidFill>
                      <a:schemeClr val="bg2">
                        <a:lumMod val="75000"/>
                      </a:schemeClr>
                    </a:solidFill>
                    <a:latin typeface="+mn-lt"/>
                    <a:ea typeface="+mn-ea"/>
                  </a:rPr>
                  <a:t>     </a:t>
                </a:r>
                <a:r>
                  <a:rPr lang="en-US" altLang="zh-CN" sz="2400" dirty="0">
                    <a:solidFill>
                      <a:schemeClr val="bg2">
                        <a:lumMod val="75000"/>
                      </a:schemeClr>
                    </a:solidFill>
                    <a:latin typeface="+mn-lt"/>
                    <a:ea typeface="+mn-ea"/>
                  </a:rPr>
                  <a:t>4    </a:t>
                </a:r>
                <a:r>
                  <a:rPr lang="en-US" altLang="zh-CN" sz="2400" dirty="0" smtClean="0">
                    <a:solidFill>
                      <a:schemeClr val="bg2">
                        <a:lumMod val="75000"/>
                      </a:schemeClr>
                    </a:solidFill>
                    <a:latin typeface="+mn-lt"/>
                    <a:ea typeface="+mn-ea"/>
                  </a:rPr>
                  <a:t>   </a:t>
                </a:r>
                <a:r>
                  <a:rPr lang="en-US" altLang="zh-CN" sz="2400" dirty="0">
                    <a:solidFill>
                      <a:schemeClr val="bg2">
                        <a:lumMod val="75000"/>
                      </a:schemeClr>
                    </a:solidFill>
                    <a:latin typeface="+mn-lt"/>
                    <a:ea typeface="+mn-ea"/>
                  </a:rPr>
                  <a:t>5</a:t>
                </a:r>
                <a:endParaRPr lang="zh-CN" altLang="en-US" sz="2400" dirty="0">
                  <a:solidFill>
                    <a:schemeClr val="bg2">
                      <a:lumMod val="75000"/>
                    </a:schemeClr>
                  </a:solidFill>
                  <a:latin typeface="+mn-lt"/>
                  <a:ea typeface="+mn-ea"/>
                </a:endParaRPr>
              </a:p>
            </p:txBody>
          </p:sp>
        </p:grpSp>
        <p:cxnSp>
          <p:nvCxnSpPr>
            <p:cNvPr id="43" name="直接箭头连接符 42"/>
            <p:cNvCxnSpPr/>
            <p:nvPr/>
          </p:nvCxnSpPr>
          <p:spPr>
            <a:xfrm flipV="1">
              <a:off x="1689705" y="4741970"/>
              <a:ext cx="0" cy="3936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flipV="1">
              <a:off x="2504000" y="4741970"/>
              <a:ext cx="0" cy="5079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V="1">
              <a:off x="3418297" y="4741970"/>
              <a:ext cx="0" cy="5079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flipV="1">
              <a:off x="4270689" y="4741970"/>
              <a:ext cx="1" cy="5238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V="1">
              <a:off x="5169113" y="4741970"/>
              <a:ext cx="4763" cy="4618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cxnSp>
        <p:nvCxnSpPr>
          <p:cNvPr id="57" name="直接箭头连接符 56"/>
          <p:cNvCxnSpPr/>
          <p:nvPr/>
        </p:nvCxnSpPr>
        <p:spPr bwMode="auto">
          <a:xfrm>
            <a:off x="2937624" y="3528242"/>
            <a:ext cx="0" cy="5033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0" name="右箭头 59"/>
          <p:cNvSpPr/>
          <p:nvPr/>
        </p:nvSpPr>
        <p:spPr>
          <a:xfrm>
            <a:off x="9772029" y="4777135"/>
            <a:ext cx="458891" cy="25896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10286214" y="4574436"/>
            <a:ext cx="1580882" cy="461665"/>
          </a:xfrm>
          <a:prstGeom prst="rect">
            <a:avLst/>
          </a:prstGeom>
          <a:solidFill>
            <a:schemeClr val="bg2">
              <a:lumMod val="20000"/>
              <a:lumOff val="80000"/>
            </a:schemeClr>
          </a:solidFill>
        </p:spPr>
        <p:txBody>
          <a:bodyPr wrap="none">
            <a:spAutoFit/>
          </a:bodyPr>
          <a:lstStyle/>
          <a:p>
            <a:r>
              <a:rPr lang="en-US" altLang="zh-CN" sz="2400" b="1" dirty="0" smtClean="0">
                <a:latin typeface="宋体" panose="02010600030101010101" pitchFamily="2" charset="-122"/>
                <a:ea typeface="MS PGothic" panose="020B0600070205080204" pitchFamily="34" charset="-128"/>
              </a:rPr>
              <a:t>A=10</a:t>
            </a:r>
            <a:r>
              <a:rPr lang="zh-CN" altLang="en-US" sz="2400" b="1" dirty="0" smtClean="0">
                <a:latin typeface="宋体" panose="02010600030101010101" pitchFamily="2" charset="-122"/>
                <a:ea typeface="MS PGothic" panose="020B0600070205080204" pitchFamily="34" charset="-128"/>
              </a:rPr>
              <a:t>万元</a:t>
            </a:r>
            <a:r>
              <a:rPr lang="en-US" altLang="zh-CN" sz="2400" b="1" dirty="0" smtClean="0">
                <a:latin typeface="宋体" panose="02010600030101010101" pitchFamily="2" charset="-122"/>
                <a:ea typeface="MS PGothic" panose="020B0600070205080204" pitchFamily="34" charset="-128"/>
              </a:rPr>
              <a:t> </a:t>
            </a:r>
            <a:endParaRPr lang="zh-CN" altLang="en-US" sz="2400" dirty="0"/>
          </a:p>
        </p:txBody>
      </p:sp>
    </p:spTree>
  </p:cSld>
  <p:clrMapOvr>
    <a:masterClrMapping/>
  </p:clrMapOvr>
  <p:transition spd="med" advClick="0" advTm="0">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1373188" y="3736975"/>
            <a:ext cx="925195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txBox="1">
            <a:spLocks noGrp="1"/>
          </p:cNvSpPr>
          <p:nvPr/>
        </p:nvSpPr>
        <p:spPr>
          <a:xfrm>
            <a:off x="11310938" y="6224588"/>
            <a:ext cx="522287" cy="365125"/>
          </a:xfrm>
          <a:prstGeom prst="rect">
            <a:avLst/>
          </a:prstGeom>
          <a:noFill/>
        </p:spPr>
        <p:txBody>
          <a:bodyPr anchor="ctr"/>
          <a:lstStyle/>
          <a:p>
            <a:pPr algn="ctr" fontAlgn="auto">
              <a:spcBef>
                <a:spcPts val="0"/>
              </a:spcBef>
              <a:spcAft>
                <a:spcPts val="0"/>
              </a:spcAft>
              <a:defRPr/>
            </a:pPr>
            <a:fld id="{EC44A4A7-895B-4ADD-AAFD-211D205FCD0A}" type="slidenum">
              <a:rPr lang="en-US" sz="1400" b="1">
                <a:solidFill>
                  <a:schemeClr val="bg1"/>
                </a:solidFill>
                <a:latin typeface="+mj-lt"/>
                <a:ea typeface="+mn-ea"/>
              </a:rPr>
            </a:fld>
            <a:endParaRPr lang="en-US" sz="1400" b="1">
              <a:solidFill>
                <a:schemeClr val="bg1"/>
              </a:solidFill>
              <a:latin typeface="+mj-lt"/>
              <a:ea typeface="+mn-ea"/>
            </a:endParaRPr>
          </a:p>
        </p:txBody>
      </p:sp>
      <p:sp>
        <p:nvSpPr>
          <p:cNvPr id="9" name="TextBox 8"/>
          <p:cNvSpPr txBox="1"/>
          <p:nvPr/>
        </p:nvSpPr>
        <p:spPr>
          <a:xfrm>
            <a:off x="2462213" y="1341438"/>
            <a:ext cx="7934325" cy="519112"/>
          </a:xfrm>
          <a:prstGeom prst="rect">
            <a:avLst/>
          </a:prstGeom>
          <a:noFill/>
        </p:spPr>
        <p:txBody>
          <a:bodyPr wrap="none">
            <a:spAutoFit/>
          </a:bodyPr>
          <a:lstStyle/>
          <a:p>
            <a:pPr>
              <a:defRPr/>
            </a:pPr>
            <a:r>
              <a:rPr lang="en-US" altLang="zh-CN" sz="2800" dirty="0">
                <a:solidFill>
                  <a:schemeClr val="accent1">
                    <a:lumMod val="75000"/>
                  </a:schemeClr>
                </a:solidFill>
              </a:rPr>
              <a:t>—— </a:t>
            </a:r>
            <a:r>
              <a:rPr lang="zh-CN" altLang="en-US" sz="2800" dirty="0">
                <a:solidFill>
                  <a:schemeClr val="accent1">
                    <a:lumMod val="75000"/>
                  </a:schemeClr>
                </a:solidFill>
              </a:rPr>
              <a:t> </a:t>
            </a:r>
            <a:r>
              <a:rPr lang="zh-CN" altLang="en-US" sz="2800" b="1" dirty="0">
                <a:solidFill>
                  <a:schemeClr val="accent1">
                    <a:lumMod val="75000"/>
                  </a:schemeClr>
                </a:solidFill>
              </a:rPr>
              <a:t>资金时间价值计算的三种形式</a:t>
            </a:r>
            <a:r>
              <a:rPr lang="en-US" altLang="zh-CN" sz="2800" dirty="0">
                <a:solidFill>
                  <a:schemeClr val="accent1">
                    <a:lumMod val="75000"/>
                  </a:schemeClr>
                </a:solidFill>
              </a:rPr>
              <a:t>——</a:t>
            </a:r>
            <a:endParaRPr lang="zh-CN" altLang="en-US" sz="2800" dirty="0">
              <a:solidFill>
                <a:schemeClr val="accent1">
                  <a:lumMod val="75000"/>
                </a:schemeClr>
              </a:solidFill>
            </a:endParaRPr>
          </a:p>
        </p:txBody>
      </p:sp>
      <p:grpSp>
        <p:nvGrpSpPr>
          <p:cNvPr id="10" name="组合 16"/>
          <p:cNvGrpSpPr/>
          <p:nvPr/>
        </p:nvGrpSpPr>
        <p:grpSpPr bwMode="auto">
          <a:xfrm>
            <a:off x="2700338" y="3438525"/>
            <a:ext cx="793750" cy="792163"/>
            <a:chOff x="770633" y="3961618"/>
            <a:chExt cx="792000" cy="792000"/>
          </a:xfrm>
        </p:grpSpPr>
        <p:sp>
          <p:nvSpPr>
            <p:cNvPr id="11" name="椭圆 10"/>
            <p:cNvSpPr/>
            <p:nvPr/>
          </p:nvSpPr>
          <p:spPr>
            <a:xfrm>
              <a:off x="770633" y="3961618"/>
              <a:ext cx="792000" cy="792000"/>
            </a:xfrm>
            <a:prstGeom prst="ellipse">
              <a:avLst/>
            </a:prstGeom>
            <a:solidFill>
              <a:srgbClr val="002060"/>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CN" altLang="en-US" b="1" dirty="0"/>
            </a:p>
          </p:txBody>
        </p:sp>
        <p:sp>
          <p:nvSpPr>
            <p:cNvPr id="62471" name="TextBox 11"/>
            <p:cNvSpPr txBox="1">
              <a:spLocks noChangeArrowheads="1"/>
            </p:cNvSpPr>
            <p:nvPr/>
          </p:nvSpPr>
          <p:spPr bwMode="auto">
            <a:xfrm>
              <a:off x="872233" y="4018275"/>
              <a:ext cx="562975" cy="581057"/>
            </a:xfrm>
            <a:prstGeom prst="rect">
              <a:avLst/>
            </a:prstGeom>
            <a:noFill/>
            <a:ln w="9525">
              <a:noFill/>
              <a:miter lim="800000"/>
            </a:ln>
          </p:spPr>
          <p:txBody>
            <a:bodyPr wrap="none">
              <a:spAutoFit/>
            </a:bodyPr>
            <a:lstStyle/>
            <a:p>
              <a:pPr>
                <a:lnSpc>
                  <a:spcPct val="150000"/>
                </a:lnSpc>
              </a:pPr>
              <a:r>
                <a:rPr lang="en-US" altLang="zh-CN" sz="2400" b="1">
                  <a:solidFill>
                    <a:schemeClr val="bg1"/>
                  </a:solidFill>
                  <a:latin typeface="微软雅黑" panose="020B0503020204020204" pitchFamily="34" charset="-122"/>
                  <a:ea typeface="微软雅黑" panose="020B0503020204020204" pitchFamily="34" charset="-122"/>
                </a:rPr>
                <a:t>01</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grpSp>
        <p:nvGrpSpPr>
          <p:cNvPr id="13" name="组合 22"/>
          <p:cNvGrpSpPr/>
          <p:nvPr/>
        </p:nvGrpSpPr>
        <p:grpSpPr>
          <a:xfrm>
            <a:off x="8609747" y="3336749"/>
            <a:ext cx="792001" cy="792000"/>
            <a:chOff x="7020272" y="3939703"/>
            <a:chExt cx="792000" cy="792000"/>
          </a:xfrm>
          <a:solidFill>
            <a:srgbClr val="FFC000"/>
          </a:solidFill>
        </p:grpSpPr>
        <p:sp>
          <p:nvSpPr>
            <p:cNvPr id="14" name="椭圆 13"/>
            <p:cNvSpPr/>
            <p:nvPr/>
          </p:nvSpPr>
          <p:spPr>
            <a:xfrm>
              <a:off x="7020272" y="3939703"/>
              <a:ext cx="792000" cy="792000"/>
            </a:xfrm>
            <a:prstGeom prst="ellipse">
              <a:avLst/>
            </a:prstGeom>
            <a:grp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b="1" dirty="0"/>
            </a:p>
          </p:txBody>
        </p:sp>
        <p:sp>
          <p:nvSpPr>
            <p:cNvPr id="15" name="TextBox 14"/>
            <p:cNvSpPr txBox="1"/>
            <p:nvPr/>
          </p:nvSpPr>
          <p:spPr>
            <a:xfrm>
              <a:off x="7118897" y="4042465"/>
              <a:ext cx="562974" cy="581057"/>
            </a:xfrm>
            <a:prstGeom prst="rect">
              <a:avLst/>
            </a:prstGeom>
            <a:grpFill/>
          </p:spPr>
          <p:txBody>
            <a:bodyPr wrap="none">
              <a:spAutoFit/>
            </a:bodyPr>
            <a:lstStyle/>
            <a:p>
              <a:pPr>
                <a:lnSpc>
                  <a:spcPct val="150000"/>
                </a:lnSpc>
                <a:defRPr/>
              </a:pPr>
              <a:r>
                <a:rPr lang="en-US" altLang="zh-CN" sz="2400" b="1" dirty="0">
                  <a:solidFill>
                    <a:schemeClr val="bg1"/>
                  </a:solidFill>
                  <a:latin typeface="微软雅黑" panose="020B0503020204020204" pitchFamily="34" charset="-122"/>
                  <a:ea typeface="微软雅黑" panose="020B0503020204020204" pitchFamily="34" charset="-122"/>
                </a:rPr>
                <a:t>02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6" name="五边形 15"/>
          <p:cNvSpPr/>
          <p:nvPr/>
        </p:nvSpPr>
        <p:spPr>
          <a:xfrm rot="16200000">
            <a:off x="5426869" y="1554956"/>
            <a:ext cx="1574800" cy="9031288"/>
          </a:xfrm>
          <a:prstGeom prst="homePlate">
            <a:avLst>
              <a:gd name="adj" fmla="val 98119"/>
            </a:avLst>
          </a:prstGeom>
          <a:solidFill>
            <a:schemeClr val="bg1"/>
          </a:solidFill>
          <a:ln>
            <a:solidFill>
              <a:schemeClr val="accent5"/>
            </a:solidFill>
            <a:prstDash val="sysDot"/>
          </a:ln>
        </p:spPr>
        <p:style>
          <a:lnRef idx="1">
            <a:schemeClr val="accent4"/>
          </a:lnRef>
          <a:fillRef idx="2">
            <a:schemeClr val="accent4"/>
          </a:fillRef>
          <a:effectRef idx="1">
            <a:schemeClr val="accent4"/>
          </a:effectRef>
          <a:fontRef idx="minor">
            <a:schemeClr val="dk1"/>
          </a:fontRef>
        </p:style>
        <p:txBody>
          <a:bodyPr lIns="121917" tIns="60958" rIns="121917" bIns="60958" anchor="ctr"/>
          <a:lstStyle/>
          <a:p>
            <a:pPr algn="ctr">
              <a:defRPr/>
            </a:pPr>
            <a:endParaRPr lang="zh-CN" altLang="en-US" dirty="0"/>
          </a:p>
        </p:txBody>
      </p:sp>
      <p:sp>
        <p:nvSpPr>
          <p:cNvPr id="17" name="Rectangle 33"/>
          <p:cNvSpPr>
            <a:spLocks noChangeArrowheads="1"/>
          </p:cNvSpPr>
          <p:nvPr/>
        </p:nvSpPr>
        <p:spPr bwMode="auto">
          <a:xfrm>
            <a:off x="5876925" y="5360988"/>
            <a:ext cx="690563" cy="554037"/>
          </a:xfrm>
          <a:prstGeom prst="rect">
            <a:avLst/>
          </a:prstGeom>
          <a:noFill/>
          <a:ln w="9525">
            <a:noFill/>
            <a:miter lim="800000"/>
          </a:ln>
        </p:spPr>
        <p:txBody>
          <a:bodyPr wrap="none" lIns="121917" tIns="60958" rIns="121917" bIns="60958">
            <a:spAutoFit/>
          </a:bodyPr>
          <a:lstStyle/>
          <a:p>
            <a:r>
              <a:rPr lang="en-US" altLang="zh-CN" sz="2800" b="1">
                <a:latin typeface="微软雅黑" panose="020B0503020204020204" pitchFamily="34" charset="-122"/>
                <a:ea typeface="微软雅黑" panose="020B0503020204020204" pitchFamily="34" charset="-122"/>
              </a:rPr>
              <a:t>03</a:t>
            </a:r>
            <a:endParaRPr lang="zh-CN" altLang="en-US" sz="2800" b="1">
              <a:latin typeface="微软雅黑" panose="020B0503020204020204" pitchFamily="34" charset="-122"/>
              <a:ea typeface="微软雅黑" panose="020B0503020204020204" pitchFamily="34" charset="-122"/>
            </a:endParaRPr>
          </a:p>
        </p:txBody>
      </p:sp>
      <p:sp>
        <p:nvSpPr>
          <p:cNvPr id="62475" name="标题 4"/>
          <p:cNvSpPr txBox="1"/>
          <p:nvPr/>
        </p:nvSpPr>
        <p:spPr bwMode="auto">
          <a:xfrm>
            <a:off x="838200" y="438150"/>
            <a:ext cx="10515600" cy="641350"/>
          </a:xfrm>
          <a:prstGeom prst="rect">
            <a:avLst/>
          </a:prstGeom>
          <a:noFill/>
          <a:ln w="9525">
            <a:noFill/>
            <a:miter lim="800000"/>
          </a:ln>
        </p:spPr>
        <p:txBody>
          <a:bodyPr>
            <a:spAutoFit/>
          </a:bodyPr>
          <a:lstStyle/>
          <a:p>
            <a:pPr algn="ctr">
              <a:buFont typeface="Arial" panose="020B0604020202020204" pitchFamily="34" charset="0"/>
              <a:buNone/>
            </a:pPr>
            <a:r>
              <a:rPr lang="ja-JP" altLang="en-US" sz="3600" b="1" dirty="0" smtClean="0">
                <a:solidFill>
                  <a:schemeClr val="tx2"/>
                </a:solidFill>
                <a:latin typeface="微软雅黑" panose="020B0503020204020204" pitchFamily="34" charset="-122"/>
                <a:ea typeface="微软雅黑" panose="020B0503020204020204" pitchFamily="34" charset="-122"/>
              </a:rPr>
              <a:t>资金</a:t>
            </a:r>
            <a:r>
              <a:rPr lang="ja-JP" altLang="en-US" sz="3600" b="1" dirty="0">
                <a:solidFill>
                  <a:schemeClr val="tx2"/>
                </a:solidFill>
                <a:latin typeface="微软雅黑" panose="020B0503020204020204" pitchFamily="34" charset="-122"/>
                <a:ea typeface="微软雅黑" panose="020B0503020204020204" pitchFamily="34" charset="-122"/>
              </a:rPr>
              <a:t>时间价值</a:t>
            </a:r>
            <a:r>
              <a:rPr lang="ja-JP" altLang="en-US" sz="3600" b="1" dirty="0" smtClean="0">
                <a:solidFill>
                  <a:schemeClr val="tx2"/>
                </a:solidFill>
                <a:latin typeface="微软雅黑" panose="020B0503020204020204" pitchFamily="34" charset="-122"/>
                <a:ea typeface="微软雅黑" panose="020B0503020204020204" pitchFamily="34" charset="-122"/>
              </a:rPr>
              <a:t>的</a:t>
            </a:r>
            <a:r>
              <a:rPr lang="zh-CN" altLang="en-US" sz="3600" b="1" dirty="0" smtClean="0">
                <a:solidFill>
                  <a:schemeClr val="tx2"/>
                </a:solidFill>
                <a:latin typeface="微软雅黑" panose="020B0503020204020204" pitchFamily="34" charset="-122"/>
                <a:ea typeface="微软雅黑" panose="020B0503020204020204" pitchFamily="34" charset="-122"/>
              </a:rPr>
              <a:t>基本计算</a:t>
            </a:r>
            <a:endParaRPr lang="zh-CN" altLang="en-US" sz="3600" b="1" dirty="0">
              <a:solidFill>
                <a:schemeClr val="tx2"/>
              </a:solidFill>
              <a:latin typeface="微软雅黑" panose="020B0503020204020204" pitchFamily="34" charset="-122"/>
              <a:ea typeface="微软雅黑" panose="020B0503020204020204" pitchFamily="34" charset="-122"/>
            </a:endParaRPr>
          </a:p>
        </p:txBody>
      </p:sp>
      <p:grpSp>
        <p:nvGrpSpPr>
          <p:cNvPr id="62476" name="组合 4"/>
          <p:cNvGrpSpPr/>
          <p:nvPr/>
        </p:nvGrpSpPr>
        <p:grpSpPr bwMode="auto">
          <a:xfrm>
            <a:off x="3409950" y="1069975"/>
            <a:ext cx="5327650" cy="134938"/>
            <a:chOff x="5357217" y="1143000"/>
            <a:chExt cx="1490133" cy="101600"/>
          </a:xfrm>
        </p:grpSpPr>
        <p:cxnSp>
          <p:nvCxnSpPr>
            <p:cNvPr id="21"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2479" name="矩形 22"/>
          <p:cNvSpPr>
            <a:spLocks noChangeArrowheads="1"/>
          </p:cNvSpPr>
          <p:nvPr/>
        </p:nvSpPr>
        <p:spPr bwMode="auto">
          <a:xfrm>
            <a:off x="598488" y="2127250"/>
            <a:ext cx="4186237" cy="460375"/>
          </a:xfrm>
          <a:prstGeom prst="rect">
            <a:avLst/>
          </a:prstGeom>
          <a:noFill/>
          <a:ln w="9525">
            <a:noFill/>
            <a:miter lim="800000"/>
          </a:ln>
        </p:spPr>
        <p:txBody>
          <a:bodyPr wrap="none">
            <a:spAutoFit/>
          </a:bodyPr>
          <a:lstStyle/>
          <a:p>
            <a:r>
              <a:rPr lang="zh-CN" altLang="en-US" sz="2400" b="1" dirty="0">
                <a:latin typeface="微软雅黑" panose="020B0503020204020204" pitchFamily="34" charset="-122"/>
                <a:ea typeface="微软雅黑" panose="020B0503020204020204" pitchFamily="34" charset="-122"/>
              </a:rPr>
              <a:t>一次性收付款项的计算及应用</a:t>
            </a:r>
            <a:endParaRPr lang="zh-CN" altLang="en-US" sz="2400" b="1" dirty="0">
              <a:latin typeface="微软雅黑" panose="020B0503020204020204" pitchFamily="34" charset="-122"/>
              <a:ea typeface="微软雅黑" panose="020B0503020204020204" pitchFamily="34" charset="-122"/>
            </a:endParaRPr>
          </a:p>
        </p:txBody>
      </p:sp>
      <p:sp>
        <p:nvSpPr>
          <p:cNvPr id="62480" name="矩形 23"/>
          <p:cNvSpPr>
            <a:spLocks noChangeArrowheads="1"/>
          </p:cNvSpPr>
          <p:nvPr/>
        </p:nvSpPr>
        <p:spPr bwMode="auto">
          <a:xfrm>
            <a:off x="623888" y="2538413"/>
            <a:ext cx="3860800" cy="923925"/>
          </a:xfrm>
          <a:prstGeom prst="rect">
            <a:avLst/>
          </a:prstGeom>
          <a:noFill/>
          <a:ln w="9525">
            <a:noFill/>
            <a:miter lim="800000"/>
          </a:ln>
        </p:spPr>
        <p:txBody>
          <a:bodyPr>
            <a:spAutoFit/>
          </a:bodyPr>
          <a:lstStyle/>
          <a:p>
            <a:r>
              <a:rPr lang="zh-CN" altLang="en-US" dirty="0">
                <a:latin typeface="微软雅黑" panose="020B0503020204020204" pitchFamily="34" charset="-122"/>
                <a:ea typeface="微软雅黑" panose="020B0503020204020204" pitchFamily="34" charset="-122"/>
              </a:rPr>
              <a:t>指某一时点上一次性支付（或收取），经过一段时间后再相应地一次性收取（或支付）的款项。</a:t>
            </a:r>
            <a:endParaRPr lang="zh-CN" altLang="en-US" dirty="0">
              <a:latin typeface="微软雅黑" panose="020B0503020204020204" pitchFamily="34" charset="-122"/>
              <a:ea typeface="微软雅黑" panose="020B0503020204020204" pitchFamily="34" charset="-122"/>
            </a:endParaRPr>
          </a:p>
        </p:txBody>
      </p:sp>
      <p:sp>
        <p:nvSpPr>
          <p:cNvPr id="62481" name="矩形 24"/>
          <p:cNvSpPr>
            <a:spLocks noChangeArrowheads="1"/>
          </p:cNvSpPr>
          <p:nvPr/>
        </p:nvSpPr>
        <p:spPr bwMode="auto">
          <a:xfrm>
            <a:off x="7343775" y="2155825"/>
            <a:ext cx="2647950" cy="461963"/>
          </a:xfrm>
          <a:prstGeom prst="rect">
            <a:avLst/>
          </a:prstGeom>
          <a:noFill/>
          <a:ln w="9525">
            <a:noFill/>
            <a:miter lim="800000"/>
          </a:ln>
        </p:spPr>
        <p:txBody>
          <a:bodyPr wrap="none">
            <a:spAutoFit/>
          </a:bodyPr>
          <a:lstStyle/>
          <a:p>
            <a:r>
              <a:rPr lang="zh-CN" altLang="en-US" sz="2400" b="1" dirty="0">
                <a:latin typeface="微软雅黑" panose="020B0503020204020204" pitchFamily="34" charset="-122"/>
                <a:ea typeface="微软雅黑" panose="020B0503020204020204" pitchFamily="34" charset="-122"/>
              </a:rPr>
              <a:t>年金的计算及应用</a:t>
            </a:r>
            <a:endParaRPr lang="zh-CN" altLang="en-US" sz="2400" b="1" dirty="0"/>
          </a:p>
        </p:txBody>
      </p:sp>
      <p:sp>
        <p:nvSpPr>
          <p:cNvPr id="62482" name="Rectangle 15"/>
          <p:cNvSpPr>
            <a:spLocks noChangeArrowheads="1"/>
          </p:cNvSpPr>
          <p:nvPr/>
        </p:nvSpPr>
        <p:spPr bwMode="auto">
          <a:xfrm>
            <a:off x="7318375" y="2627313"/>
            <a:ext cx="3625850" cy="646112"/>
          </a:xfrm>
          <a:prstGeom prst="rect">
            <a:avLst/>
          </a:prstGeom>
          <a:noFill/>
          <a:ln w="9525">
            <a:noFill/>
            <a:miter lim="800000"/>
          </a:ln>
        </p:spPr>
        <p:txBody>
          <a:bodyPr anchor="ctr">
            <a:spAutoFit/>
          </a:bodyPr>
          <a:lstStyle/>
          <a:p>
            <a:r>
              <a:rPr lang="zh-CN" altLang="en-US" dirty="0">
                <a:latin typeface="微软雅黑" panose="020B0503020204020204" pitchFamily="34" charset="-122"/>
                <a:ea typeface="微软雅黑" panose="020B0503020204020204" pitchFamily="34" charset="-122"/>
              </a:rPr>
              <a:t>指在一定时期内每期发生的等额系列收付款项。</a:t>
            </a:r>
            <a:endParaRPr lang="zh-CN" altLang="en-US" dirty="0">
              <a:latin typeface="微软雅黑" panose="020B0503020204020204" pitchFamily="34" charset="-122"/>
              <a:ea typeface="微软雅黑" panose="020B0503020204020204" pitchFamily="34" charset="-122"/>
            </a:endParaRPr>
          </a:p>
        </p:txBody>
      </p:sp>
      <p:sp>
        <p:nvSpPr>
          <p:cNvPr id="62483" name="矩形 26"/>
          <p:cNvSpPr>
            <a:spLocks noChangeArrowheads="1"/>
          </p:cNvSpPr>
          <p:nvPr/>
        </p:nvSpPr>
        <p:spPr bwMode="auto">
          <a:xfrm>
            <a:off x="4314825" y="5842000"/>
            <a:ext cx="3683000" cy="461963"/>
          </a:xfrm>
          <a:prstGeom prst="rect">
            <a:avLst/>
          </a:prstGeom>
          <a:noFill/>
          <a:ln w="9525">
            <a:noFill/>
            <a:miter lim="800000"/>
          </a:ln>
        </p:spPr>
        <p:txBody>
          <a:bodyPr>
            <a:spAutoFit/>
          </a:bodyPr>
          <a:lstStyle/>
          <a:p>
            <a:r>
              <a:rPr lang="zh-CN" altLang="en-US" sz="2400" b="1" dirty="0">
                <a:latin typeface="微软雅黑" panose="020B0503020204020204" pitchFamily="34" charset="-122"/>
                <a:ea typeface="微软雅黑" panose="020B0503020204020204" pitchFamily="34" charset="-122"/>
              </a:rPr>
              <a:t>混合现金流的计算及应用。</a:t>
            </a:r>
            <a:endParaRPr lang="zh-CN" altLang="en-US" sz="2400" b="1" dirty="0"/>
          </a:p>
        </p:txBody>
      </p:sp>
      <p:sp>
        <p:nvSpPr>
          <p:cNvPr id="62484" name="矩形 27"/>
          <p:cNvSpPr>
            <a:spLocks noChangeArrowheads="1"/>
          </p:cNvSpPr>
          <p:nvPr/>
        </p:nvSpPr>
        <p:spPr bwMode="auto">
          <a:xfrm>
            <a:off x="5280025" y="6294438"/>
            <a:ext cx="1803400" cy="369887"/>
          </a:xfrm>
          <a:prstGeom prst="rect">
            <a:avLst/>
          </a:prstGeom>
          <a:noFill/>
          <a:ln w="9525">
            <a:noFill/>
            <a:miter lim="800000"/>
          </a:ln>
        </p:spPr>
        <p:txBody>
          <a:bodyPr wrap="none">
            <a:spAutoFit/>
          </a:bodyPr>
          <a:lstStyle/>
          <a:p>
            <a:r>
              <a:rPr lang="zh-CN" altLang="en-US">
                <a:latin typeface="微软雅黑" panose="020B0503020204020204" pitchFamily="34" charset="-122"/>
                <a:ea typeface="微软雅黑" panose="020B0503020204020204" pitchFamily="34" charset="-122"/>
              </a:rPr>
              <a:t>前两者是基础。</a:t>
            </a:r>
            <a:endParaRPr lang="zh-CN" altLang="en-US">
              <a:latin typeface="微软雅黑" panose="020B0503020204020204" pitchFamily="34" charset="-122"/>
              <a:ea typeface="微软雅黑" panose="020B0503020204020204" pitchFamily="34" charset="-122"/>
            </a:endParaRPr>
          </a:p>
        </p:txBody>
      </p:sp>
      <p:grpSp>
        <p:nvGrpSpPr>
          <p:cNvPr id="62485" name="组合 56"/>
          <p:cNvGrpSpPr/>
          <p:nvPr/>
        </p:nvGrpSpPr>
        <p:grpSpPr bwMode="auto">
          <a:xfrm>
            <a:off x="628650" y="4267200"/>
            <a:ext cx="3406775" cy="160338"/>
            <a:chOff x="396607" y="4267200"/>
            <a:chExt cx="3406136" cy="160898"/>
          </a:xfrm>
        </p:grpSpPr>
        <p:sp>
          <p:nvSpPr>
            <p:cNvPr id="62486" name="Line 3"/>
            <p:cNvSpPr>
              <a:spLocks noChangeShapeType="1"/>
            </p:cNvSpPr>
            <p:nvPr/>
          </p:nvSpPr>
          <p:spPr bwMode="auto">
            <a:xfrm>
              <a:off x="396608" y="4428098"/>
              <a:ext cx="3406135" cy="0"/>
            </a:xfrm>
            <a:prstGeom prst="line">
              <a:avLst/>
            </a:prstGeom>
            <a:noFill/>
            <a:ln w="12700" cap="sq">
              <a:solidFill>
                <a:schemeClr val="tx1"/>
              </a:solidFill>
              <a:round/>
            </a:ln>
          </p:spPr>
          <p:txBody>
            <a:bodyPr wrap="none" anchor="ctr"/>
            <a:lstStyle/>
            <a:p>
              <a:endParaRPr lang="zh-CN" altLang="en-US"/>
            </a:p>
          </p:txBody>
        </p:sp>
        <p:sp>
          <p:nvSpPr>
            <p:cNvPr id="62487" name="Line 4"/>
            <p:cNvSpPr>
              <a:spLocks noChangeShapeType="1"/>
            </p:cNvSpPr>
            <p:nvPr/>
          </p:nvSpPr>
          <p:spPr bwMode="auto">
            <a:xfrm>
              <a:off x="396607" y="4281714"/>
              <a:ext cx="0" cy="138656"/>
            </a:xfrm>
            <a:prstGeom prst="line">
              <a:avLst/>
            </a:prstGeom>
            <a:noFill/>
            <a:ln w="12700" cap="sq">
              <a:solidFill>
                <a:schemeClr val="tx1"/>
              </a:solidFill>
              <a:round/>
            </a:ln>
          </p:spPr>
          <p:txBody>
            <a:bodyPr wrap="none" anchor="ctr"/>
            <a:lstStyle/>
            <a:p>
              <a:endParaRPr lang="zh-CN" altLang="en-US"/>
            </a:p>
          </p:txBody>
        </p:sp>
        <p:sp>
          <p:nvSpPr>
            <p:cNvPr id="62488" name="Line 5"/>
            <p:cNvSpPr>
              <a:spLocks noChangeShapeType="1"/>
            </p:cNvSpPr>
            <p:nvPr/>
          </p:nvSpPr>
          <p:spPr bwMode="auto">
            <a:xfrm>
              <a:off x="924482" y="4281714"/>
              <a:ext cx="0" cy="138656"/>
            </a:xfrm>
            <a:prstGeom prst="line">
              <a:avLst/>
            </a:prstGeom>
            <a:noFill/>
            <a:ln w="12700" cap="sq">
              <a:solidFill>
                <a:schemeClr val="tx1"/>
              </a:solidFill>
              <a:round/>
            </a:ln>
          </p:spPr>
          <p:txBody>
            <a:bodyPr wrap="none" anchor="ctr"/>
            <a:lstStyle/>
            <a:p>
              <a:endParaRPr lang="zh-CN" altLang="en-US"/>
            </a:p>
          </p:txBody>
        </p:sp>
        <p:sp>
          <p:nvSpPr>
            <p:cNvPr id="62489" name="Line 6"/>
            <p:cNvSpPr>
              <a:spLocks noChangeShapeType="1"/>
            </p:cNvSpPr>
            <p:nvPr/>
          </p:nvSpPr>
          <p:spPr bwMode="auto">
            <a:xfrm>
              <a:off x="3152812" y="4267200"/>
              <a:ext cx="0" cy="138656"/>
            </a:xfrm>
            <a:prstGeom prst="line">
              <a:avLst/>
            </a:prstGeom>
            <a:noFill/>
            <a:ln w="12700" cap="sq">
              <a:solidFill>
                <a:schemeClr val="tx1"/>
              </a:solidFill>
              <a:round/>
            </a:ln>
          </p:spPr>
          <p:txBody>
            <a:bodyPr wrap="none" anchor="ctr"/>
            <a:lstStyle/>
            <a:p>
              <a:endParaRPr lang="zh-CN" altLang="en-US"/>
            </a:p>
          </p:txBody>
        </p:sp>
        <p:sp>
          <p:nvSpPr>
            <p:cNvPr id="62490" name="Line 5"/>
            <p:cNvSpPr>
              <a:spLocks noChangeShapeType="1"/>
            </p:cNvSpPr>
            <p:nvPr/>
          </p:nvSpPr>
          <p:spPr bwMode="auto">
            <a:xfrm>
              <a:off x="1457955" y="4288319"/>
              <a:ext cx="0" cy="138656"/>
            </a:xfrm>
            <a:prstGeom prst="line">
              <a:avLst/>
            </a:prstGeom>
            <a:noFill/>
            <a:ln w="12700" cap="sq">
              <a:solidFill>
                <a:schemeClr val="tx1"/>
              </a:solidFill>
              <a:round/>
            </a:ln>
          </p:spPr>
          <p:txBody>
            <a:bodyPr wrap="none" anchor="ctr"/>
            <a:lstStyle/>
            <a:p>
              <a:endParaRPr lang="zh-CN" altLang="en-US"/>
            </a:p>
          </p:txBody>
        </p:sp>
        <p:sp>
          <p:nvSpPr>
            <p:cNvPr id="62491" name="Line 6"/>
            <p:cNvSpPr>
              <a:spLocks noChangeShapeType="1"/>
            </p:cNvSpPr>
            <p:nvPr/>
          </p:nvSpPr>
          <p:spPr bwMode="auto">
            <a:xfrm>
              <a:off x="3797523" y="4288319"/>
              <a:ext cx="0" cy="138656"/>
            </a:xfrm>
            <a:prstGeom prst="line">
              <a:avLst/>
            </a:prstGeom>
            <a:noFill/>
            <a:ln w="12700" cap="sq">
              <a:solidFill>
                <a:schemeClr val="tx1"/>
              </a:solidFill>
              <a:round/>
            </a:ln>
          </p:spPr>
          <p:txBody>
            <a:bodyPr wrap="none" anchor="ctr"/>
            <a:lstStyle/>
            <a:p>
              <a:endParaRPr lang="zh-CN" altLang="en-US"/>
            </a:p>
          </p:txBody>
        </p:sp>
      </p:grpSp>
      <p:sp>
        <p:nvSpPr>
          <p:cNvPr id="62492" name="矩形 6"/>
          <p:cNvSpPr>
            <a:spLocks noChangeArrowheads="1"/>
          </p:cNvSpPr>
          <p:nvPr/>
        </p:nvSpPr>
        <p:spPr bwMode="auto">
          <a:xfrm>
            <a:off x="508000" y="4498975"/>
            <a:ext cx="3759200" cy="400050"/>
          </a:xfrm>
          <a:prstGeom prst="rect">
            <a:avLst/>
          </a:prstGeom>
          <a:noFill/>
          <a:ln w="9525">
            <a:noFill/>
            <a:miter lim="800000"/>
          </a:ln>
        </p:spPr>
        <p:txBody>
          <a:bodyPr>
            <a:spAutoFit/>
          </a:bodyPr>
          <a:lstStyle/>
          <a:p>
            <a:r>
              <a:rPr lang="en-US" altLang="zh-CN" sz="2000" b="1">
                <a:solidFill>
                  <a:srgbClr val="FF0000"/>
                </a:solidFill>
                <a:latin typeface="宋体" panose="02010600030101010101" pitchFamily="2" charset="-122"/>
                <a:ea typeface="MS PGothic" panose="020B0600070205080204" pitchFamily="34" charset="-128"/>
              </a:rPr>
              <a:t>0   1   2   ……    n-1   n</a:t>
            </a:r>
            <a:endParaRPr lang="en-US" altLang="zh-CN" sz="2000" b="1">
              <a:solidFill>
                <a:srgbClr val="FF0000"/>
              </a:solidFill>
              <a:latin typeface="宋体" panose="02010600030101010101" pitchFamily="2" charset="-122"/>
              <a:ea typeface="MS PGothic" panose="020B0600070205080204" pitchFamily="34" charset="-128"/>
            </a:endParaRPr>
          </a:p>
        </p:txBody>
      </p:sp>
      <p:sp>
        <p:nvSpPr>
          <p:cNvPr id="62493" name="矩形 14"/>
          <p:cNvSpPr>
            <a:spLocks noChangeArrowheads="1"/>
          </p:cNvSpPr>
          <p:nvPr/>
        </p:nvSpPr>
        <p:spPr bwMode="auto">
          <a:xfrm>
            <a:off x="668338" y="5157788"/>
            <a:ext cx="854721" cy="400110"/>
          </a:xfrm>
          <a:prstGeom prst="rect">
            <a:avLst/>
          </a:prstGeom>
          <a:noFill/>
          <a:ln w="9525">
            <a:noFill/>
            <a:miter lim="800000"/>
          </a:ln>
        </p:spPr>
        <p:txBody>
          <a:bodyPr wrap="none">
            <a:spAutoFit/>
          </a:bodyPr>
          <a:lstStyle/>
          <a:p>
            <a:r>
              <a:rPr lang="zh-CN" altLang="en-US" sz="2000" dirty="0" smtClean="0">
                <a:latin typeface="微软雅黑" panose="020B0503020204020204" pitchFamily="34" charset="-122"/>
                <a:ea typeface="微软雅黑" panose="020B0503020204020204" pitchFamily="34" charset="-122"/>
              </a:rPr>
              <a:t>存</a:t>
            </a:r>
            <a:r>
              <a:rPr lang="zh-CN" altLang="en-US" sz="2000" dirty="0">
                <a:latin typeface="微软雅黑" panose="020B0503020204020204" pitchFamily="34" charset="-122"/>
                <a:ea typeface="微软雅黑" panose="020B0503020204020204" pitchFamily="34" charset="-122"/>
              </a:rPr>
              <a:t>入</a:t>
            </a:r>
            <a:r>
              <a:rPr lang="en-US" altLang="zh-CN" sz="2000" dirty="0" smtClean="0">
                <a:latin typeface="微软雅黑" panose="020B0503020204020204" pitchFamily="34" charset="-122"/>
                <a:ea typeface="微软雅黑" panose="020B0503020204020204" pitchFamily="34" charset="-122"/>
              </a:rPr>
              <a:t>P</a:t>
            </a:r>
            <a:endParaRPr lang="en-US" altLang="zh-CN" sz="2000" dirty="0">
              <a:latin typeface="微软雅黑" panose="020B0503020204020204" pitchFamily="34" charset="-122"/>
              <a:ea typeface="微软雅黑" panose="020B0503020204020204" pitchFamily="34" charset="-122"/>
            </a:endParaRPr>
          </a:p>
        </p:txBody>
      </p:sp>
      <p:sp>
        <p:nvSpPr>
          <p:cNvPr id="62494" name="矩形 14"/>
          <p:cNvSpPr>
            <a:spLocks noChangeArrowheads="1"/>
          </p:cNvSpPr>
          <p:nvPr/>
        </p:nvSpPr>
        <p:spPr bwMode="auto">
          <a:xfrm>
            <a:off x="2631856" y="5163395"/>
            <a:ext cx="1603324" cy="400110"/>
          </a:xfrm>
          <a:prstGeom prst="rect">
            <a:avLst/>
          </a:prstGeom>
          <a:noFill/>
          <a:ln w="9525">
            <a:noFill/>
            <a:miter lim="800000"/>
          </a:ln>
        </p:spPr>
        <p:txBody>
          <a:bodyPr wrap="none">
            <a:spAutoFit/>
          </a:bodyPr>
          <a:lstStyle/>
          <a:p>
            <a:r>
              <a:rPr lang="zh-CN" altLang="en-US" sz="2000" dirty="0" smtClean="0">
                <a:latin typeface="微软雅黑" panose="020B0503020204020204" pitchFamily="34" charset="-122"/>
                <a:ea typeface="微软雅黑" panose="020B0503020204020204" pitchFamily="34" charset="-122"/>
              </a:rPr>
              <a:t>到期本利和</a:t>
            </a:r>
            <a:r>
              <a:rPr lang="en-US" altLang="zh-CN" sz="2000" dirty="0" smtClean="0">
                <a:latin typeface="微软雅黑" panose="020B0503020204020204" pitchFamily="34" charset="-122"/>
                <a:ea typeface="微软雅黑" panose="020B0503020204020204" pitchFamily="34" charset="-122"/>
              </a:rPr>
              <a:t>F</a:t>
            </a:r>
            <a:endParaRPr lang="en-US" altLang="zh-CN" sz="2000" dirty="0">
              <a:latin typeface="微软雅黑" panose="020B0503020204020204" pitchFamily="34" charset="-122"/>
              <a:ea typeface="微软雅黑" panose="020B0503020204020204" pitchFamily="34" charset="-122"/>
            </a:endParaRPr>
          </a:p>
        </p:txBody>
      </p:sp>
      <p:sp>
        <p:nvSpPr>
          <p:cNvPr id="49" name="矩形 48"/>
          <p:cNvSpPr/>
          <p:nvPr/>
        </p:nvSpPr>
        <p:spPr>
          <a:xfrm>
            <a:off x="7750175" y="4921250"/>
            <a:ext cx="3629025" cy="400050"/>
          </a:xfrm>
          <a:prstGeom prst="rect">
            <a:avLst/>
          </a:prstGeom>
          <a:solidFill>
            <a:schemeClr val="accent4">
              <a:lumMod val="20000"/>
              <a:lumOff val="80000"/>
            </a:schemeClr>
          </a:solidFill>
        </p:spPr>
        <p:txBody>
          <a:bodyPr>
            <a:spAutoFit/>
          </a:bodyPr>
          <a:lstStyle/>
          <a:p>
            <a:pPr>
              <a:spcBef>
                <a:spcPts val="1200"/>
              </a:spcBef>
              <a:defRPr/>
            </a:pPr>
            <a:r>
              <a:rPr lang="en-US" altLang="zh-CN" sz="2000" dirty="0">
                <a:latin typeface="宋体" panose="02010600030101010101" pitchFamily="2" charset="-122"/>
                <a:ea typeface="MS PGothic" panose="020B0600070205080204" pitchFamily="34" charset="-128"/>
              </a:rPr>
              <a:t>   </a:t>
            </a:r>
            <a:r>
              <a:rPr lang="en-US" altLang="zh-CN" sz="2000" dirty="0" smtClean="0">
                <a:latin typeface="宋体" panose="02010600030101010101" pitchFamily="2" charset="-122"/>
                <a:ea typeface="MS PGothic" panose="020B0600070205080204" pitchFamily="34" charset="-128"/>
              </a:rPr>
              <a:t> A   A</a:t>
            </a:r>
            <a:r>
              <a:rPr kumimoji="1" lang="en-US" altLang="zh-CN" sz="2000" dirty="0" smtClean="0">
                <a:latin typeface="Times New Roman" panose="02020603050405020304" pitchFamily="18" charset="0"/>
              </a:rPr>
              <a:t>……</a:t>
            </a:r>
            <a:r>
              <a:rPr lang="en-US" altLang="zh-CN" sz="2000" dirty="0" smtClean="0">
                <a:latin typeface="宋体" panose="02010600030101010101" pitchFamily="2" charset="-122"/>
                <a:ea typeface="MS PGothic" panose="020B0600070205080204" pitchFamily="34" charset="-128"/>
              </a:rPr>
              <a:t>        A    </a:t>
            </a:r>
            <a:r>
              <a:rPr lang="en-US" altLang="zh-CN" sz="2000" dirty="0" err="1" smtClean="0">
                <a:latin typeface="宋体" panose="02010600030101010101" pitchFamily="2" charset="-122"/>
                <a:ea typeface="MS PGothic" panose="020B0600070205080204" pitchFamily="34" charset="-128"/>
              </a:rPr>
              <a:t>A</a:t>
            </a:r>
            <a:endParaRPr lang="en-US" altLang="zh-CN" sz="2000" dirty="0">
              <a:latin typeface="宋体" panose="02010600030101010101" pitchFamily="2" charset="-122"/>
              <a:ea typeface="MS PGothic" panose="020B0600070205080204" pitchFamily="34" charset="-128"/>
            </a:endParaRPr>
          </a:p>
        </p:txBody>
      </p:sp>
      <p:sp>
        <p:nvSpPr>
          <p:cNvPr id="62497" name="矩形 14"/>
          <p:cNvSpPr>
            <a:spLocks noChangeArrowheads="1"/>
          </p:cNvSpPr>
          <p:nvPr/>
        </p:nvSpPr>
        <p:spPr bwMode="auto">
          <a:xfrm>
            <a:off x="8543568" y="5441890"/>
            <a:ext cx="3187091" cy="400110"/>
          </a:xfrm>
          <a:prstGeom prst="rect">
            <a:avLst/>
          </a:prstGeom>
          <a:noFill/>
          <a:ln w="9525">
            <a:noFill/>
            <a:miter lim="800000"/>
          </a:ln>
        </p:spPr>
        <p:txBody>
          <a:bodyPr wrap="none">
            <a:spAutoFit/>
          </a:bodyPr>
          <a:lstStyle/>
          <a:p>
            <a:r>
              <a:rPr lang="zh-CN" altLang="en-US" sz="2000" dirty="0">
                <a:latin typeface="微软雅黑" panose="020B0503020204020204" pitchFamily="34" charset="-122"/>
                <a:ea typeface="微软雅黑" panose="020B0503020204020204" pitchFamily="34" charset="-122"/>
              </a:rPr>
              <a:t>每</a:t>
            </a:r>
            <a:r>
              <a:rPr lang="zh-CN" altLang="en-US" sz="2000" dirty="0" smtClean="0">
                <a:latin typeface="微软雅黑" panose="020B0503020204020204" pitchFamily="34" charset="-122"/>
                <a:ea typeface="微软雅黑" panose="020B0503020204020204" pitchFamily="34" charset="-122"/>
              </a:rPr>
              <a:t>期</a:t>
            </a:r>
            <a:r>
              <a:rPr lang="zh-CN" altLang="zh-CN" sz="2000" dirty="0"/>
              <a:t>等额本息还</a:t>
            </a:r>
            <a:r>
              <a:rPr lang="zh-CN" altLang="zh-CN" sz="2000" dirty="0" smtClean="0"/>
              <a:t>款</a:t>
            </a:r>
            <a:r>
              <a:rPr lang="zh-CN" altLang="en-US" sz="2000" dirty="0" smtClean="0"/>
              <a:t>额</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A</a:t>
            </a:r>
            <a:r>
              <a:rPr lang="zh-CN" altLang="en-US" sz="2000" dirty="0" smtClean="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grpSp>
        <p:nvGrpSpPr>
          <p:cNvPr id="62499" name="组合 57"/>
          <p:cNvGrpSpPr/>
          <p:nvPr/>
        </p:nvGrpSpPr>
        <p:grpSpPr bwMode="auto">
          <a:xfrm>
            <a:off x="7805738" y="4202113"/>
            <a:ext cx="3406775" cy="160337"/>
            <a:chOff x="396607" y="4267200"/>
            <a:chExt cx="3406136" cy="160898"/>
          </a:xfrm>
        </p:grpSpPr>
        <p:sp>
          <p:nvSpPr>
            <p:cNvPr id="62500" name="Line 3"/>
            <p:cNvSpPr>
              <a:spLocks noChangeShapeType="1"/>
            </p:cNvSpPr>
            <p:nvPr/>
          </p:nvSpPr>
          <p:spPr bwMode="auto">
            <a:xfrm>
              <a:off x="396608" y="4428098"/>
              <a:ext cx="3406135" cy="0"/>
            </a:xfrm>
            <a:prstGeom prst="line">
              <a:avLst/>
            </a:prstGeom>
            <a:noFill/>
            <a:ln w="12700" cap="sq">
              <a:solidFill>
                <a:schemeClr val="tx1"/>
              </a:solidFill>
              <a:round/>
            </a:ln>
          </p:spPr>
          <p:txBody>
            <a:bodyPr wrap="none" anchor="ctr"/>
            <a:lstStyle/>
            <a:p>
              <a:endParaRPr lang="zh-CN" altLang="en-US"/>
            </a:p>
          </p:txBody>
        </p:sp>
        <p:sp>
          <p:nvSpPr>
            <p:cNvPr id="62501" name="Line 4"/>
            <p:cNvSpPr>
              <a:spLocks noChangeShapeType="1"/>
            </p:cNvSpPr>
            <p:nvPr/>
          </p:nvSpPr>
          <p:spPr bwMode="auto">
            <a:xfrm>
              <a:off x="396607" y="4281714"/>
              <a:ext cx="0" cy="138656"/>
            </a:xfrm>
            <a:prstGeom prst="line">
              <a:avLst/>
            </a:prstGeom>
            <a:noFill/>
            <a:ln w="12700" cap="sq">
              <a:solidFill>
                <a:schemeClr val="tx1"/>
              </a:solidFill>
              <a:round/>
            </a:ln>
          </p:spPr>
          <p:txBody>
            <a:bodyPr wrap="none" anchor="ctr"/>
            <a:lstStyle/>
            <a:p>
              <a:endParaRPr lang="zh-CN" altLang="en-US"/>
            </a:p>
          </p:txBody>
        </p:sp>
        <p:sp>
          <p:nvSpPr>
            <p:cNvPr id="62502" name="Line 5"/>
            <p:cNvSpPr>
              <a:spLocks noChangeShapeType="1"/>
            </p:cNvSpPr>
            <p:nvPr/>
          </p:nvSpPr>
          <p:spPr bwMode="auto">
            <a:xfrm>
              <a:off x="924482" y="4281714"/>
              <a:ext cx="0" cy="138656"/>
            </a:xfrm>
            <a:prstGeom prst="line">
              <a:avLst/>
            </a:prstGeom>
            <a:noFill/>
            <a:ln w="12700" cap="sq">
              <a:solidFill>
                <a:schemeClr val="tx1"/>
              </a:solidFill>
              <a:round/>
            </a:ln>
          </p:spPr>
          <p:txBody>
            <a:bodyPr wrap="none" anchor="ctr"/>
            <a:lstStyle/>
            <a:p>
              <a:endParaRPr lang="zh-CN" altLang="en-US"/>
            </a:p>
          </p:txBody>
        </p:sp>
        <p:sp>
          <p:nvSpPr>
            <p:cNvPr id="62503" name="Line 6"/>
            <p:cNvSpPr>
              <a:spLocks noChangeShapeType="1"/>
            </p:cNvSpPr>
            <p:nvPr/>
          </p:nvSpPr>
          <p:spPr bwMode="auto">
            <a:xfrm>
              <a:off x="3152812" y="4267200"/>
              <a:ext cx="0" cy="138656"/>
            </a:xfrm>
            <a:prstGeom prst="line">
              <a:avLst/>
            </a:prstGeom>
            <a:noFill/>
            <a:ln w="12700" cap="sq">
              <a:solidFill>
                <a:schemeClr val="tx1"/>
              </a:solidFill>
              <a:round/>
            </a:ln>
          </p:spPr>
          <p:txBody>
            <a:bodyPr wrap="none" anchor="ctr"/>
            <a:lstStyle/>
            <a:p>
              <a:endParaRPr lang="zh-CN" altLang="en-US"/>
            </a:p>
          </p:txBody>
        </p:sp>
        <p:sp>
          <p:nvSpPr>
            <p:cNvPr id="62504" name="Line 5"/>
            <p:cNvSpPr>
              <a:spLocks noChangeShapeType="1"/>
            </p:cNvSpPr>
            <p:nvPr/>
          </p:nvSpPr>
          <p:spPr bwMode="auto">
            <a:xfrm>
              <a:off x="1457955" y="4288319"/>
              <a:ext cx="0" cy="138656"/>
            </a:xfrm>
            <a:prstGeom prst="line">
              <a:avLst/>
            </a:prstGeom>
            <a:noFill/>
            <a:ln w="12700" cap="sq">
              <a:solidFill>
                <a:schemeClr val="tx1"/>
              </a:solidFill>
              <a:round/>
            </a:ln>
          </p:spPr>
          <p:txBody>
            <a:bodyPr wrap="none" anchor="ctr"/>
            <a:lstStyle/>
            <a:p>
              <a:endParaRPr lang="zh-CN" altLang="en-US"/>
            </a:p>
          </p:txBody>
        </p:sp>
        <p:sp>
          <p:nvSpPr>
            <p:cNvPr id="62505" name="Line 6"/>
            <p:cNvSpPr>
              <a:spLocks noChangeShapeType="1"/>
            </p:cNvSpPr>
            <p:nvPr/>
          </p:nvSpPr>
          <p:spPr bwMode="auto">
            <a:xfrm>
              <a:off x="3797523" y="4288319"/>
              <a:ext cx="0" cy="138656"/>
            </a:xfrm>
            <a:prstGeom prst="line">
              <a:avLst/>
            </a:prstGeom>
            <a:noFill/>
            <a:ln w="12700" cap="sq">
              <a:solidFill>
                <a:schemeClr val="tx1"/>
              </a:solidFill>
              <a:round/>
            </a:ln>
          </p:spPr>
          <p:txBody>
            <a:bodyPr wrap="none" anchor="ctr"/>
            <a:lstStyle/>
            <a:p>
              <a:endParaRPr lang="zh-CN" altLang="en-US"/>
            </a:p>
          </p:txBody>
        </p:sp>
      </p:grpSp>
      <p:sp>
        <p:nvSpPr>
          <p:cNvPr id="62506" name="矩形 6"/>
          <p:cNvSpPr>
            <a:spLocks noChangeArrowheads="1"/>
          </p:cNvSpPr>
          <p:nvPr/>
        </p:nvSpPr>
        <p:spPr bwMode="auto">
          <a:xfrm>
            <a:off x="7685088" y="4432300"/>
            <a:ext cx="3759200" cy="400050"/>
          </a:xfrm>
          <a:prstGeom prst="rect">
            <a:avLst/>
          </a:prstGeom>
          <a:noFill/>
          <a:ln w="9525">
            <a:noFill/>
            <a:miter lim="800000"/>
          </a:ln>
        </p:spPr>
        <p:txBody>
          <a:bodyPr>
            <a:spAutoFit/>
          </a:bodyPr>
          <a:lstStyle/>
          <a:p>
            <a:r>
              <a:rPr lang="en-US" altLang="zh-CN" sz="2000" b="1">
                <a:solidFill>
                  <a:srgbClr val="FF0000"/>
                </a:solidFill>
                <a:latin typeface="宋体" panose="02010600030101010101" pitchFamily="2" charset="-122"/>
                <a:ea typeface="MS PGothic" panose="020B0600070205080204" pitchFamily="34" charset="-128"/>
              </a:rPr>
              <a:t>0   1   2   ……    n-1   n</a:t>
            </a:r>
            <a:endParaRPr lang="en-US" altLang="zh-CN" sz="2000" b="1">
              <a:solidFill>
                <a:srgbClr val="FF0000"/>
              </a:solidFill>
              <a:latin typeface="宋体" panose="02010600030101010101" pitchFamily="2" charset="-122"/>
              <a:ea typeface="MS PGothic" panose="020B0600070205080204" pitchFamily="34" charset="-128"/>
            </a:endParaRPr>
          </a:p>
        </p:txBody>
      </p:sp>
      <p:sp>
        <p:nvSpPr>
          <p:cNvPr id="66" name="左弧形箭头 65"/>
          <p:cNvSpPr/>
          <p:nvPr/>
        </p:nvSpPr>
        <p:spPr>
          <a:xfrm>
            <a:off x="7419975" y="4606925"/>
            <a:ext cx="393700" cy="946150"/>
          </a:xfrm>
          <a:prstGeom prst="curvedRightArrow">
            <a:avLst>
              <a:gd name="adj1" fmla="val 25000"/>
              <a:gd name="adj2" fmla="val 50000"/>
              <a:gd name="adj3" fmla="val 42857"/>
            </a:avLst>
          </a:prstGeom>
          <a:solidFill>
            <a:srgbClr val="FFC000"/>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a:solidFill>
                <a:schemeClr val="tx1"/>
              </a:solidFill>
            </a:endParaRPr>
          </a:p>
        </p:txBody>
      </p:sp>
      <p:sp>
        <p:nvSpPr>
          <p:cNvPr id="67" name="上弧形箭头 66"/>
          <p:cNvSpPr/>
          <p:nvPr/>
        </p:nvSpPr>
        <p:spPr>
          <a:xfrm rot="5400000">
            <a:off x="11186319" y="4823619"/>
            <a:ext cx="836612" cy="361950"/>
          </a:xfrm>
          <a:prstGeom prst="curvedDownArrow">
            <a:avLst/>
          </a:prstGeom>
          <a:solidFill>
            <a:srgbClr val="FFC000"/>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a:solidFill>
                <a:schemeClr val="tx1"/>
              </a:solidFill>
            </a:endParaRPr>
          </a:p>
        </p:txBody>
      </p:sp>
      <p:sp>
        <p:nvSpPr>
          <p:cNvPr id="68" name="左弧形箭头 67"/>
          <p:cNvSpPr/>
          <p:nvPr/>
        </p:nvSpPr>
        <p:spPr>
          <a:xfrm>
            <a:off x="271463" y="4556125"/>
            <a:ext cx="392112" cy="946150"/>
          </a:xfrm>
          <a:prstGeom prst="curvedRightArrow">
            <a:avLst>
              <a:gd name="adj1" fmla="val 25000"/>
              <a:gd name="adj2" fmla="val 50000"/>
              <a:gd name="adj3" fmla="val 4285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69" name="上弧形箭头 68"/>
          <p:cNvSpPr/>
          <p:nvPr/>
        </p:nvSpPr>
        <p:spPr>
          <a:xfrm rot="5400000">
            <a:off x="3878262" y="4918076"/>
            <a:ext cx="835025" cy="361950"/>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nvGrpSpPr>
          <p:cNvPr id="71" name="组合 70"/>
          <p:cNvGrpSpPr/>
          <p:nvPr/>
        </p:nvGrpSpPr>
        <p:grpSpPr bwMode="auto">
          <a:xfrm>
            <a:off x="4980792" y="3132823"/>
            <a:ext cx="2258062" cy="2259643"/>
            <a:chOff x="1103084" y="2155824"/>
            <a:chExt cx="3176815" cy="3176815"/>
          </a:xfrm>
          <a:blipFill>
            <a:blip r:embed="rId1"/>
            <a:stretch>
              <a:fillRect/>
            </a:stretch>
          </a:blipFill>
        </p:grpSpPr>
        <p:sp>
          <p:nvSpPr>
            <p:cNvPr id="72" name="椭圆 71"/>
            <p:cNvSpPr/>
            <p:nvPr/>
          </p:nvSpPr>
          <p:spPr>
            <a:xfrm>
              <a:off x="1103084" y="2155824"/>
              <a:ext cx="3176815" cy="3176815"/>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73" name="椭圆 72"/>
            <p:cNvSpPr/>
            <p:nvPr/>
          </p:nvSpPr>
          <p:spPr>
            <a:xfrm>
              <a:off x="1281790" y="2334530"/>
              <a:ext cx="2819403" cy="28194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1" name="矩形 14"/>
          <p:cNvSpPr>
            <a:spLocks noChangeArrowheads="1"/>
          </p:cNvSpPr>
          <p:nvPr/>
        </p:nvSpPr>
        <p:spPr bwMode="auto">
          <a:xfrm>
            <a:off x="7570464" y="5499683"/>
            <a:ext cx="854721" cy="400110"/>
          </a:xfrm>
          <a:prstGeom prst="rect">
            <a:avLst/>
          </a:prstGeom>
          <a:noFill/>
          <a:ln w="9525">
            <a:noFill/>
            <a:miter lim="800000"/>
          </a:ln>
        </p:spPr>
        <p:txBody>
          <a:bodyPr wrap="none">
            <a:spAutoFit/>
          </a:bodyPr>
          <a:lstStyle/>
          <a:p>
            <a:r>
              <a:rPr lang="zh-CN" altLang="en-US" sz="2000" dirty="0">
                <a:latin typeface="微软雅黑" panose="020B0503020204020204" pitchFamily="34" charset="-122"/>
                <a:ea typeface="微软雅黑" panose="020B0503020204020204" pitchFamily="34" charset="-122"/>
              </a:rPr>
              <a:t>借</a:t>
            </a:r>
            <a:r>
              <a:rPr lang="zh-CN" altLang="en-US" sz="2000" dirty="0" smtClean="0">
                <a:latin typeface="微软雅黑" panose="020B0503020204020204" pitchFamily="34" charset="-122"/>
                <a:ea typeface="微软雅黑" panose="020B0503020204020204" pitchFamily="34" charset="-122"/>
              </a:rPr>
              <a:t>入</a:t>
            </a:r>
            <a:r>
              <a:rPr lang="en-US" altLang="zh-CN" sz="2000" dirty="0" smtClean="0">
                <a:latin typeface="微软雅黑" panose="020B0503020204020204" pitchFamily="34" charset="-122"/>
                <a:ea typeface="微软雅黑" panose="020B0503020204020204" pitchFamily="34" charset="-122"/>
              </a:rPr>
              <a:t>P</a:t>
            </a:r>
            <a:endParaRPr lang="en-US" altLang="zh-CN" sz="2000" dirty="0">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par>
                                <p:cTn id="15" presetID="35" presetClass="path" presetSubtype="0" accel="50000" decel="50000" fill="hold" nodeType="withEffect">
                                  <p:stCondLst>
                                    <p:cond delay="0"/>
                                  </p:stCondLst>
                                  <p:childTnLst>
                                    <p:animMotion origin="layout" path="M 0.37604 -0.00647 L -1.38889E-6 -0.00647 " pathEditMode="relative" rAng="0" ptsTypes="AA">
                                      <p:cBhvr>
                                        <p:cTn id="16" dur="1250" fill="hold"/>
                                        <p:tgtEl>
                                          <p:spTgt spid="10"/>
                                        </p:tgtEl>
                                        <p:attrNameLst>
                                          <p:attrName>ppt_x</p:attrName>
                                          <p:attrName>ppt_y</p:attrName>
                                        </p:attrNameLst>
                                      </p:cBhvr>
                                      <p:rCtr x="-18802" y="0"/>
                                    </p:animMotion>
                                  </p:childTnLst>
                                </p:cTn>
                              </p:par>
                              <p:par>
                                <p:cTn id="17" presetID="63" presetClass="path" presetSubtype="0" accel="50000" decel="50000" fill="hold" nodeType="withEffect">
                                  <p:stCondLst>
                                    <p:cond delay="0"/>
                                  </p:stCondLst>
                                  <p:childTnLst>
                                    <p:animMotion origin="layout" path="M -0.33854 -2.83996E-6 L -2.77778E-7 -2.83996E-6 " pathEditMode="relative" rAng="0" ptsTypes="AA">
                                      <p:cBhvr>
                                        <p:cTn id="18" dur="1250" fill="hold"/>
                                        <p:tgtEl>
                                          <p:spTgt spid="13"/>
                                        </p:tgtEl>
                                        <p:attrNameLst>
                                          <p:attrName>ppt_x</p:attrName>
                                          <p:attrName>ppt_y</p:attrName>
                                        </p:attrNameLst>
                                      </p:cBhvr>
                                      <p:rCtr x="16927" y="0"/>
                                    </p:animMotion>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1000"/>
                                        <p:tgtEl>
                                          <p:spTgt spid="16"/>
                                        </p:tgtEl>
                                      </p:cBhvr>
                                    </p:animEffect>
                                  </p:childTnLst>
                                </p:cTn>
                              </p:par>
                              <p:par>
                                <p:cTn id="23" presetID="23" presetClass="entr" presetSubtype="36" fill="hold" grpId="1" nodeType="withEffect">
                                  <p:stCondLst>
                                    <p:cond delay="250"/>
                                  </p:stCondLst>
                                  <p:childTnLst>
                                    <p:set>
                                      <p:cBhvr>
                                        <p:cTn id="24" dur="1" fill="hold">
                                          <p:stCondLst>
                                            <p:cond delay="0"/>
                                          </p:stCondLst>
                                        </p:cTn>
                                        <p:tgtEl>
                                          <p:spTgt spid="17"/>
                                        </p:tgtEl>
                                        <p:attrNameLst>
                                          <p:attrName>style.visibility</p:attrName>
                                        </p:attrNameLst>
                                      </p:cBhvr>
                                      <p:to>
                                        <p:strVal val="visible"/>
                                      </p:to>
                                    </p:set>
                                    <p:anim calcmode="lin" valueType="num">
                                      <p:cBhvr>
                                        <p:cTn id="25" dur="750" fill="hold"/>
                                        <p:tgtEl>
                                          <p:spTgt spid="17"/>
                                        </p:tgtEl>
                                        <p:attrNameLst>
                                          <p:attrName>ppt_w</p:attrName>
                                        </p:attrNameLst>
                                      </p:cBhvr>
                                      <p:tavLst>
                                        <p:tav tm="0">
                                          <p:val>
                                            <p:strVal val="(6*min(max(#ppt_w*#ppt_h,.3),1)-7.4)/-.7*#ppt_w"/>
                                          </p:val>
                                        </p:tav>
                                        <p:tav tm="100000">
                                          <p:val>
                                            <p:strVal val="#ppt_w"/>
                                          </p:val>
                                        </p:tav>
                                      </p:tavLst>
                                    </p:anim>
                                    <p:anim calcmode="lin" valueType="num">
                                      <p:cBhvr>
                                        <p:cTn id="26" dur="750" fill="hold"/>
                                        <p:tgtEl>
                                          <p:spTgt spid="17"/>
                                        </p:tgtEl>
                                        <p:attrNameLst>
                                          <p:attrName>ppt_h</p:attrName>
                                        </p:attrNameLst>
                                      </p:cBhvr>
                                      <p:tavLst>
                                        <p:tav tm="0">
                                          <p:val>
                                            <p:strVal val="(6*min(max(#ppt_w*#ppt_h,.3),1)-7.4)/-.7*#ppt_h"/>
                                          </p:val>
                                        </p:tav>
                                        <p:tav tm="100000">
                                          <p:val>
                                            <p:strVal val="#ppt_h"/>
                                          </p:val>
                                        </p:tav>
                                      </p:tavLst>
                                    </p:anim>
                                    <p:anim calcmode="lin" valueType="num">
                                      <p:cBhvr>
                                        <p:cTn id="27" dur="750" fill="hold"/>
                                        <p:tgtEl>
                                          <p:spTgt spid="17"/>
                                        </p:tgtEl>
                                        <p:attrNameLst>
                                          <p:attrName>ppt_x</p:attrName>
                                        </p:attrNameLst>
                                      </p:cBhvr>
                                      <p:tavLst>
                                        <p:tav tm="0">
                                          <p:val>
                                            <p:fltVal val="0.5"/>
                                          </p:val>
                                        </p:tav>
                                        <p:tav tm="100000">
                                          <p:val>
                                            <p:strVal val="#ppt_x"/>
                                          </p:val>
                                        </p:tav>
                                      </p:tavLst>
                                    </p:anim>
                                    <p:anim calcmode="lin" valueType="num">
                                      <p:cBhvr>
                                        <p:cTn id="28" dur="75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500"/>
                            </p:stCondLst>
                            <p:childTnLst>
                              <p:par>
                                <p:cTn id="30" presetID="53" presetClass="entr" presetSubtype="16" fill="hold" nodeType="afterEffect">
                                  <p:stCondLst>
                                    <p:cond delay="250"/>
                                  </p:stCondLst>
                                  <p:childTnLst>
                                    <p:set>
                                      <p:cBhvr>
                                        <p:cTn id="31" dur="1" fill="hold">
                                          <p:stCondLst>
                                            <p:cond delay="0"/>
                                          </p:stCondLst>
                                        </p:cTn>
                                        <p:tgtEl>
                                          <p:spTgt spid="71"/>
                                        </p:tgtEl>
                                        <p:attrNameLst>
                                          <p:attrName>style.visibility</p:attrName>
                                        </p:attrNameLst>
                                      </p:cBhvr>
                                      <p:to>
                                        <p:strVal val="visible"/>
                                      </p:to>
                                    </p:set>
                                    <p:anim calcmode="lin" valueType="num">
                                      <p:cBhvr>
                                        <p:cTn id="32" dur="400" fill="hold"/>
                                        <p:tgtEl>
                                          <p:spTgt spid="71"/>
                                        </p:tgtEl>
                                        <p:attrNameLst>
                                          <p:attrName>ppt_w</p:attrName>
                                        </p:attrNameLst>
                                      </p:cBhvr>
                                      <p:tavLst>
                                        <p:tav tm="0">
                                          <p:val>
                                            <p:fltVal val="0"/>
                                          </p:val>
                                        </p:tav>
                                        <p:tav tm="100000">
                                          <p:val>
                                            <p:strVal val="#ppt_w"/>
                                          </p:val>
                                        </p:tav>
                                      </p:tavLst>
                                    </p:anim>
                                    <p:anim calcmode="lin" valueType="num">
                                      <p:cBhvr>
                                        <p:cTn id="33" dur="400" fill="hold"/>
                                        <p:tgtEl>
                                          <p:spTgt spid="71"/>
                                        </p:tgtEl>
                                        <p:attrNameLst>
                                          <p:attrName>ppt_h</p:attrName>
                                        </p:attrNameLst>
                                      </p:cBhvr>
                                      <p:tavLst>
                                        <p:tav tm="0">
                                          <p:val>
                                            <p:fltVal val="0"/>
                                          </p:val>
                                        </p:tav>
                                        <p:tav tm="100000">
                                          <p:val>
                                            <p:strVal val="#ppt_h"/>
                                          </p:val>
                                        </p:tav>
                                      </p:tavLst>
                                    </p:anim>
                                    <p:animEffect transition="in" filter="fade">
                                      <p:cBhvr>
                                        <p:cTn id="34" dur="4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1" cstate="print"/>
          <a:stretch>
            <a:fillRect/>
          </a:stretch>
        </p:blipFill>
        <p:spPr>
          <a:xfrm>
            <a:off x="754732" y="2002971"/>
            <a:ext cx="8068374" cy="39250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图片 7"/>
          <p:cNvPicPr>
            <a:picLocks noChangeAspect="1"/>
          </p:cNvPicPr>
          <p:nvPr/>
        </p:nvPicPr>
        <p:blipFill>
          <a:blip r:embed="rId2" cstate="print"/>
          <a:srcRect l="18208"/>
          <a:stretch>
            <a:fillRect/>
          </a:stretch>
        </p:blipFill>
        <p:spPr bwMode="auto">
          <a:xfrm>
            <a:off x="2219325" y="1320800"/>
            <a:ext cx="9972675" cy="5537200"/>
          </a:xfrm>
          <a:prstGeom prst="rect">
            <a:avLst/>
          </a:prstGeom>
          <a:noFill/>
          <a:ln w="9525">
            <a:noFill/>
            <a:miter lim="800000"/>
            <a:headEnd/>
            <a:tailEnd/>
          </a:ln>
        </p:spPr>
      </p:pic>
      <p:pic>
        <p:nvPicPr>
          <p:cNvPr id="16" name="图片 15"/>
          <p:cNvPicPr>
            <a:picLocks noChangeAspect="1"/>
          </p:cNvPicPr>
          <p:nvPr/>
        </p:nvPicPr>
        <p:blipFill>
          <a:blip r:embed="rId3" cstate="print"/>
          <a:srcRect r="31792" b="77180"/>
          <a:stretch>
            <a:fillRect/>
          </a:stretch>
        </p:blipFill>
        <p:spPr bwMode="auto">
          <a:xfrm>
            <a:off x="0" y="1588"/>
            <a:ext cx="5164138" cy="971550"/>
          </a:xfrm>
          <a:prstGeom prst="rect">
            <a:avLst/>
          </a:prstGeom>
          <a:noFill/>
          <a:ln w="9525">
            <a:noFill/>
            <a:miter lim="800000"/>
            <a:headEnd/>
            <a:tailEnd/>
          </a:ln>
        </p:spPr>
      </p:pic>
      <p:grpSp>
        <p:nvGrpSpPr>
          <p:cNvPr id="63493" name="组合 8"/>
          <p:cNvGrpSpPr/>
          <p:nvPr/>
        </p:nvGrpSpPr>
        <p:grpSpPr bwMode="auto">
          <a:xfrm>
            <a:off x="1991632" y="2785836"/>
            <a:ext cx="4902200" cy="163513"/>
            <a:chOff x="3647805" y="1625371"/>
            <a:chExt cx="4900705" cy="163305"/>
          </a:xfrm>
        </p:grpSpPr>
        <p:sp>
          <p:nvSpPr>
            <p:cNvPr id="63494" name="Line 3"/>
            <p:cNvSpPr>
              <a:spLocks noChangeShapeType="1"/>
            </p:cNvSpPr>
            <p:nvPr/>
          </p:nvSpPr>
          <p:spPr bwMode="auto">
            <a:xfrm>
              <a:off x="3647806" y="1788676"/>
              <a:ext cx="4894723" cy="0"/>
            </a:xfrm>
            <a:prstGeom prst="line">
              <a:avLst/>
            </a:prstGeom>
            <a:noFill/>
            <a:ln w="12700" cap="sq">
              <a:solidFill>
                <a:schemeClr val="bg1"/>
              </a:solidFill>
              <a:round/>
            </a:ln>
          </p:spPr>
          <p:txBody>
            <a:bodyPr wrap="none" anchor="ctr"/>
            <a:lstStyle/>
            <a:p>
              <a:endParaRPr lang="zh-CN" altLang="en-US"/>
            </a:p>
          </p:txBody>
        </p:sp>
        <p:sp>
          <p:nvSpPr>
            <p:cNvPr id="63495" name="Line 4"/>
            <p:cNvSpPr>
              <a:spLocks noChangeShapeType="1"/>
            </p:cNvSpPr>
            <p:nvPr/>
          </p:nvSpPr>
          <p:spPr bwMode="auto">
            <a:xfrm>
              <a:off x="3647805" y="1625371"/>
              <a:ext cx="0" cy="152417"/>
            </a:xfrm>
            <a:prstGeom prst="line">
              <a:avLst/>
            </a:prstGeom>
            <a:noFill/>
            <a:ln w="12700" cap="sq">
              <a:solidFill>
                <a:schemeClr val="bg1"/>
              </a:solidFill>
              <a:round/>
            </a:ln>
          </p:spPr>
          <p:txBody>
            <a:bodyPr wrap="none" anchor="ctr"/>
            <a:lstStyle/>
            <a:p>
              <a:endParaRPr lang="zh-CN" altLang="en-US"/>
            </a:p>
          </p:txBody>
        </p:sp>
        <p:sp>
          <p:nvSpPr>
            <p:cNvPr id="63496" name="Line 5"/>
            <p:cNvSpPr>
              <a:spLocks noChangeShapeType="1"/>
            </p:cNvSpPr>
            <p:nvPr/>
          </p:nvSpPr>
          <p:spPr bwMode="auto">
            <a:xfrm>
              <a:off x="4301461" y="1625371"/>
              <a:ext cx="0" cy="152417"/>
            </a:xfrm>
            <a:prstGeom prst="line">
              <a:avLst/>
            </a:prstGeom>
            <a:noFill/>
            <a:ln w="12700" cap="sq">
              <a:solidFill>
                <a:schemeClr val="bg1"/>
              </a:solidFill>
              <a:round/>
            </a:ln>
          </p:spPr>
          <p:txBody>
            <a:bodyPr wrap="none" anchor="ctr"/>
            <a:lstStyle/>
            <a:p>
              <a:endParaRPr lang="zh-CN" altLang="en-US"/>
            </a:p>
          </p:txBody>
        </p:sp>
        <p:sp>
          <p:nvSpPr>
            <p:cNvPr id="63497" name="Line 6"/>
            <p:cNvSpPr>
              <a:spLocks noChangeShapeType="1"/>
            </p:cNvSpPr>
            <p:nvPr/>
          </p:nvSpPr>
          <p:spPr bwMode="auto">
            <a:xfrm>
              <a:off x="5640906" y="1625371"/>
              <a:ext cx="0" cy="152417"/>
            </a:xfrm>
            <a:prstGeom prst="line">
              <a:avLst/>
            </a:prstGeom>
            <a:noFill/>
            <a:ln w="12700" cap="sq">
              <a:solidFill>
                <a:schemeClr val="bg1"/>
              </a:solidFill>
              <a:round/>
            </a:ln>
          </p:spPr>
          <p:txBody>
            <a:bodyPr wrap="none" anchor="ctr"/>
            <a:lstStyle/>
            <a:p>
              <a:endParaRPr lang="zh-CN" altLang="en-US"/>
            </a:p>
          </p:txBody>
        </p:sp>
        <p:sp>
          <p:nvSpPr>
            <p:cNvPr id="63498" name="Line 5"/>
            <p:cNvSpPr>
              <a:spLocks noChangeShapeType="1"/>
            </p:cNvSpPr>
            <p:nvPr/>
          </p:nvSpPr>
          <p:spPr bwMode="auto">
            <a:xfrm>
              <a:off x="4962048" y="1632632"/>
              <a:ext cx="0" cy="152417"/>
            </a:xfrm>
            <a:prstGeom prst="line">
              <a:avLst/>
            </a:prstGeom>
            <a:noFill/>
            <a:ln w="12700" cap="sq">
              <a:solidFill>
                <a:schemeClr val="bg1"/>
              </a:solidFill>
              <a:round/>
            </a:ln>
          </p:spPr>
          <p:txBody>
            <a:bodyPr wrap="none" anchor="ctr"/>
            <a:lstStyle/>
            <a:p>
              <a:endParaRPr lang="zh-CN" altLang="en-US"/>
            </a:p>
          </p:txBody>
        </p:sp>
        <p:sp>
          <p:nvSpPr>
            <p:cNvPr id="63499" name="Line 6"/>
            <p:cNvSpPr>
              <a:spLocks noChangeShapeType="1"/>
            </p:cNvSpPr>
            <p:nvPr/>
          </p:nvSpPr>
          <p:spPr bwMode="auto">
            <a:xfrm>
              <a:off x="7859082" y="1632632"/>
              <a:ext cx="0" cy="152417"/>
            </a:xfrm>
            <a:prstGeom prst="line">
              <a:avLst/>
            </a:prstGeom>
            <a:noFill/>
            <a:ln w="12700" cap="sq">
              <a:solidFill>
                <a:schemeClr val="bg1"/>
              </a:solidFill>
              <a:round/>
            </a:ln>
          </p:spPr>
          <p:txBody>
            <a:bodyPr wrap="none" anchor="ctr"/>
            <a:lstStyle/>
            <a:p>
              <a:endParaRPr lang="zh-CN" altLang="en-US"/>
            </a:p>
          </p:txBody>
        </p:sp>
        <p:sp>
          <p:nvSpPr>
            <p:cNvPr id="63500" name="Line 6"/>
            <p:cNvSpPr>
              <a:spLocks noChangeShapeType="1"/>
            </p:cNvSpPr>
            <p:nvPr/>
          </p:nvSpPr>
          <p:spPr bwMode="auto">
            <a:xfrm>
              <a:off x="8548510" y="1625374"/>
              <a:ext cx="0" cy="152417"/>
            </a:xfrm>
            <a:prstGeom prst="line">
              <a:avLst/>
            </a:prstGeom>
            <a:noFill/>
            <a:ln w="12700" cap="sq">
              <a:solidFill>
                <a:schemeClr val="bg1"/>
              </a:solidFill>
              <a:round/>
            </a:ln>
          </p:spPr>
          <p:txBody>
            <a:bodyPr wrap="none" anchor="ctr"/>
            <a:lstStyle/>
            <a:p>
              <a:endParaRPr lang="zh-CN" altLang="en-US"/>
            </a:p>
          </p:txBody>
        </p:sp>
      </p:grpSp>
      <p:sp>
        <p:nvSpPr>
          <p:cNvPr id="63501" name="矩形 6"/>
          <p:cNvSpPr>
            <a:spLocks noChangeArrowheads="1"/>
          </p:cNvSpPr>
          <p:nvPr/>
        </p:nvSpPr>
        <p:spPr bwMode="auto">
          <a:xfrm>
            <a:off x="1785485" y="3177720"/>
            <a:ext cx="5294312" cy="400050"/>
          </a:xfrm>
          <a:prstGeom prst="rect">
            <a:avLst/>
          </a:prstGeom>
          <a:noFill/>
          <a:ln w="9525">
            <a:noFill/>
            <a:miter lim="800000"/>
          </a:ln>
        </p:spPr>
        <p:txBody>
          <a:bodyPr wrap="none">
            <a:spAutoFit/>
          </a:bodyPr>
          <a:lstStyle/>
          <a:p>
            <a:r>
              <a:rPr lang="en-US" altLang="zh-CN" sz="2000" b="1" dirty="0">
                <a:solidFill>
                  <a:schemeClr val="bg1"/>
                </a:solidFill>
                <a:latin typeface="宋体" panose="02010600030101010101" pitchFamily="2" charset="-122"/>
                <a:ea typeface="MS PGothic" panose="020B0600070205080204" pitchFamily="34" charset="-128"/>
              </a:rPr>
              <a:t>0    1     2    3 </a:t>
            </a:r>
            <a:r>
              <a:rPr kumimoji="1" lang="en-US" altLang="zh-CN" sz="2000" dirty="0">
                <a:solidFill>
                  <a:schemeClr val="bg1"/>
                </a:solidFill>
                <a:latin typeface="Times New Roman" panose="02020603050405020304" pitchFamily="18" charset="0"/>
              </a:rPr>
              <a:t>‥ ‥ ‥ ‥        </a:t>
            </a:r>
            <a:r>
              <a:rPr lang="en-US" altLang="zh-CN" sz="2000" b="1" dirty="0">
                <a:solidFill>
                  <a:schemeClr val="bg1"/>
                </a:solidFill>
                <a:latin typeface="宋体" panose="02010600030101010101" pitchFamily="2" charset="-122"/>
                <a:ea typeface="MS PGothic" panose="020B0600070205080204" pitchFamily="34" charset="-128"/>
              </a:rPr>
              <a:t>n-1    n</a:t>
            </a:r>
            <a:endParaRPr lang="en-US" altLang="zh-CN" sz="2000" b="1" dirty="0">
              <a:solidFill>
                <a:schemeClr val="bg1"/>
              </a:solidFill>
              <a:latin typeface="宋体" panose="02010600030101010101" pitchFamily="2" charset="-122"/>
              <a:ea typeface="MS PGothic" panose="020B0600070205080204" pitchFamily="34" charset="-128"/>
            </a:endParaRPr>
          </a:p>
        </p:txBody>
      </p:sp>
      <p:sp>
        <p:nvSpPr>
          <p:cNvPr id="63502" name="矩形 30"/>
          <p:cNvSpPr>
            <a:spLocks noChangeArrowheads="1"/>
          </p:cNvSpPr>
          <p:nvPr/>
        </p:nvSpPr>
        <p:spPr bwMode="auto">
          <a:xfrm>
            <a:off x="3436938" y="2265591"/>
            <a:ext cx="2346325" cy="457200"/>
          </a:xfrm>
          <a:prstGeom prst="rect">
            <a:avLst/>
          </a:prstGeom>
          <a:noFill/>
          <a:ln w="9525">
            <a:noFill/>
            <a:miter lim="800000"/>
          </a:ln>
        </p:spPr>
        <p:txBody>
          <a:bodyPr>
            <a:spAutoFit/>
          </a:bodyPr>
          <a:lstStyle/>
          <a:p>
            <a:pPr algn="ctr">
              <a:buFont typeface="Arial" panose="020B0604020202020204" pitchFamily="34" charset="0"/>
              <a:buNone/>
            </a:pPr>
            <a:r>
              <a:rPr lang="zh-CN" altLang="en-US" sz="2400" dirty="0">
                <a:solidFill>
                  <a:schemeClr val="bg1"/>
                </a:solidFill>
                <a:latin typeface="微软雅黑" panose="020B0503020204020204" pitchFamily="34" charset="-122"/>
                <a:ea typeface="微软雅黑" panose="020B0503020204020204" pitchFamily="34" charset="-122"/>
              </a:rPr>
              <a:t>利率</a:t>
            </a:r>
            <a:r>
              <a:rPr lang="en-US" altLang="zh-CN" sz="2400" dirty="0" err="1">
                <a:solidFill>
                  <a:schemeClr val="bg1"/>
                </a:solidFill>
                <a:latin typeface="微软雅黑" panose="020B0503020204020204" pitchFamily="34" charset="-122"/>
                <a:ea typeface="微软雅黑" panose="020B0503020204020204" pitchFamily="34" charset="-122"/>
              </a:rPr>
              <a:t>i</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63503" name="矩形 33"/>
          <p:cNvSpPr>
            <a:spLocks noChangeArrowheads="1"/>
          </p:cNvSpPr>
          <p:nvPr/>
        </p:nvSpPr>
        <p:spPr bwMode="auto">
          <a:xfrm>
            <a:off x="624114" y="3657827"/>
            <a:ext cx="2424113" cy="830262"/>
          </a:xfrm>
          <a:prstGeom prst="rect">
            <a:avLst/>
          </a:prstGeom>
          <a:noFill/>
          <a:ln w="9525">
            <a:noFill/>
            <a:miter lim="800000"/>
          </a:ln>
        </p:spPr>
        <p:txBody>
          <a:bodyPr>
            <a:spAutoFit/>
          </a:bodyPr>
          <a:lstStyle/>
          <a:p>
            <a:pPr algn="ctr">
              <a:buFont typeface="Arial" panose="020B0604020202020204" pitchFamily="34" charset="0"/>
              <a:buNone/>
            </a:pPr>
            <a:r>
              <a:rPr lang="ja-JP" altLang="en-US" sz="2400" dirty="0">
                <a:solidFill>
                  <a:schemeClr val="bg1"/>
                </a:solidFill>
                <a:latin typeface="微软雅黑" panose="020B0503020204020204" pitchFamily="34" charset="-122"/>
                <a:ea typeface="微软雅黑" panose="020B0503020204020204" pitchFamily="34" charset="-122"/>
              </a:rPr>
              <a:t>现值</a:t>
            </a:r>
            <a:r>
              <a:rPr lang="en-US" altLang="ja-JP" sz="2400" dirty="0">
                <a:solidFill>
                  <a:schemeClr val="bg1"/>
                </a:solidFill>
                <a:latin typeface="微软雅黑" panose="020B0503020204020204" pitchFamily="34" charset="-122"/>
                <a:ea typeface="微软雅黑" panose="020B0503020204020204" pitchFamily="34" charset="-122"/>
              </a:rPr>
              <a:t>P</a:t>
            </a:r>
            <a:endParaRPr lang="ja-JP" altLang="en-US" sz="2400" dirty="0">
              <a:solidFill>
                <a:schemeClr val="bg1"/>
              </a:solidFill>
              <a:latin typeface="微软雅黑" panose="020B0503020204020204" pitchFamily="34" charset="-122"/>
              <a:ea typeface="微软雅黑" panose="020B0503020204020204" pitchFamily="34" charset="-122"/>
            </a:endParaRPr>
          </a:p>
          <a:p>
            <a:pPr algn="ctr">
              <a:buFont typeface="Arial" panose="020B0604020202020204" pitchFamily="34" charset="0"/>
              <a:buNone/>
            </a:pPr>
            <a:r>
              <a:rPr lang="en-US" altLang="zh-CN" sz="2400" dirty="0">
                <a:solidFill>
                  <a:schemeClr val="bg1"/>
                </a:solidFill>
                <a:latin typeface="微软雅黑" panose="020B0503020204020204" pitchFamily="34" charset="-122"/>
                <a:ea typeface="微软雅黑" panose="020B0503020204020204" pitchFamily="34" charset="-122"/>
              </a:rPr>
              <a:t>Present  value</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63504" name="矩形 34"/>
          <p:cNvSpPr>
            <a:spLocks noChangeArrowheads="1"/>
          </p:cNvSpPr>
          <p:nvPr/>
        </p:nvSpPr>
        <p:spPr bwMode="auto">
          <a:xfrm>
            <a:off x="6992484" y="2706914"/>
            <a:ext cx="990600" cy="461963"/>
          </a:xfrm>
          <a:prstGeom prst="rect">
            <a:avLst/>
          </a:prstGeom>
          <a:noFill/>
          <a:ln w="9525">
            <a:noFill/>
            <a:miter lim="800000"/>
          </a:ln>
        </p:spPr>
        <p:txBody>
          <a:bodyPr wrap="none">
            <a:spAutoFit/>
          </a:bodyPr>
          <a:lstStyle/>
          <a:p>
            <a:pPr algn="ctr">
              <a:buFont typeface="Arial" panose="020B0604020202020204" pitchFamily="34" charset="0"/>
              <a:buNone/>
            </a:pPr>
            <a:r>
              <a:rPr lang="zh-CN" altLang="en-US" sz="2400" dirty="0">
                <a:solidFill>
                  <a:schemeClr val="bg1"/>
                </a:solidFill>
                <a:latin typeface="微软雅黑" panose="020B0503020204020204" pitchFamily="34" charset="-122"/>
                <a:ea typeface="微软雅黑" panose="020B0503020204020204" pitchFamily="34" charset="-122"/>
              </a:rPr>
              <a:t>期数</a:t>
            </a:r>
            <a:r>
              <a:rPr lang="en-US" altLang="zh-CN" sz="2400" dirty="0">
                <a:solidFill>
                  <a:schemeClr val="bg1"/>
                </a:solidFill>
                <a:latin typeface="微软雅黑" panose="020B0503020204020204" pitchFamily="34" charset="-122"/>
                <a:ea typeface="微软雅黑" panose="020B0503020204020204" pitchFamily="34" charset="-122"/>
              </a:rPr>
              <a:t>n</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63505" name="矩形 35"/>
          <p:cNvSpPr>
            <a:spLocks noChangeArrowheads="1"/>
          </p:cNvSpPr>
          <p:nvPr/>
        </p:nvSpPr>
        <p:spPr bwMode="auto">
          <a:xfrm>
            <a:off x="5878513" y="3584349"/>
            <a:ext cx="2147887" cy="831850"/>
          </a:xfrm>
          <a:prstGeom prst="rect">
            <a:avLst/>
          </a:prstGeom>
          <a:noFill/>
          <a:ln w="9525">
            <a:noFill/>
            <a:miter lim="800000"/>
          </a:ln>
        </p:spPr>
        <p:txBody>
          <a:bodyPr>
            <a:spAutoFit/>
          </a:bodyPr>
          <a:lstStyle/>
          <a:p>
            <a:pPr algn="ctr">
              <a:buFont typeface="Arial" panose="020B0604020202020204" pitchFamily="34" charset="0"/>
              <a:buNone/>
            </a:pPr>
            <a:r>
              <a:rPr lang="ja-JP" altLang="en-US" sz="2400">
                <a:solidFill>
                  <a:schemeClr val="bg1"/>
                </a:solidFill>
                <a:latin typeface="微软雅黑" panose="020B0503020204020204" pitchFamily="34" charset="-122"/>
                <a:ea typeface="微软雅黑" panose="020B0503020204020204" pitchFamily="34" charset="-122"/>
              </a:rPr>
              <a:t>终值</a:t>
            </a:r>
            <a:r>
              <a:rPr lang="en-US" altLang="ja-JP" sz="2400">
                <a:solidFill>
                  <a:schemeClr val="bg1"/>
                </a:solidFill>
                <a:latin typeface="微软雅黑" panose="020B0503020204020204" pitchFamily="34" charset="-122"/>
                <a:ea typeface="微软雅黑" panose="020B0503020204020204" pitchFamily="34" charset="-122"/>
              </a:rPr>
              <a:t>F</a:t>
            </a:r>
            <a:endParaRPr lang="ja-JP" altLang="en-US" sz="2400">
              <a:solidFill>
                <a:schemeClr val="bg1"/>
              </a:solidFill>
              <a:latin typeface="微软雅黑" panose="020B0503020204020204" pitchFamily="34" charset="-122"/>
              <a:ea typeface="微软雅黑" panose="020B0503020204020204" pitchFamily="34" charset="-122"/>
            </a:endParaRPr>
          </a:p>
          <a:p>
            <a:pPr algn="ctr">
              <a:buFont typeface="Arial" panose="020B0604020202020204" pitchFamily="34" charset="0"/>
              <a:buNone/>
            </a:pPr>
            <a:r>
              <a:rPr lang="en-US" altLang="zh-CN" sz="2400">
                <a:solidFill>
                  <a:schemeClr val="bg1"/>
                </a:solidFill>
                <a:latin typeface="微软雅黑" panose="020B0503020204020204" pitchFamily="34" charset="-122"/>
                <a:ea typeface="微软雅黑" panose="020B0503020204020204" pitchFamily="34" charset="-122"/>
              </a:rPr>
              <a:t>Future  value</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37" name="AutoShape 6"/>
          <p:cNvSpPr>
            <a:spLocks noChangeArrowheads="1"/>
          </p:cNvSpPr>
          <p:nvPr/>
        </p:nvSpPr>
        <p:spPr bwMode="auto">
          <a:xfrm>
            <a:off x="2468108" y="4513941"/>
            <a:ext cx="5268005" cy="1422401"/>
          </a:xfrm>
          <a:prstGeom prst="flowChartAlternateProcess">
            <a:avLst/>
          </a:prstGeom>
          <a:solidFill>
            <a:schemeClr val="accent3">
              <a:lumMod val="20000"/>
              <a:lumOff val="80000"/>
            </a:schemeClr>
          </a:solidFill>
          <a:ln w="9525">
            <a:noFill/>
            <a:miter lim="800000"/>
          </a:ln>
        </p:spPr>
        <p:txBody>
          <a:bodyPr/>
          <a:lstStyle/>
          <a:p>
            <a:pPr eaLnBrk="0" hangingPunct="0">
              <a:buFont typeface="Arial" panose="020B0604020202020204" pitchFamily="34" charset="0"/>
              <a:buNone/>
              <a:defRPr/>
            </a:pPr>
            <a:r>
              <a:rPr lang="en-US" altLang="zh-CN" sz="2600" b="1" dirty="0" smtClean="0">
                <a:latin typeface="Times New Roman" panose="02020603050405020304" pitchFamily="18" charset="0"/>
              </a:rPr>
              <a:t>F（</a:t>
            </a:r>
            <a:r>
              <a:rPr lang="zh-CN" altLang="en-US" sz="2600" b="1" dirty="0" smtClean="0">
                <a:latin typeface="Times New Roman" panose="02020603050405020304" pitchFamily="18" charset="0"/>
              </a:rPr>
              <a:t>单利终值或复利终值）</a:t>
            </a:r>
            <a:endParaRPr lang="en-US" altLang="zh-CN" sz="2600" b="1" dirty="0" smtClean="0">
              <a:latin typeface="Times New Roman" panose="02020603050405020304" pitchFamily="18" charset="0"/>
            </a:endParaRPr>
          </a:p>
          <a:p>
            <a:pPr eaLnBrk="0" hangingPunct="0">
              <a:buFont typeface="Arial" panose="020B0604020202020204" pitchFamily="34" charset="0"/>
              <a:buNone/>
              <a:defRPr/>
            </a:pPr>
            <a:r>
              <a:rPr lang="en-US" altLang="zh-CN" sz="2600" b="1" dirty="0" smtClean="0">
                <a:latin typeface="Times New Roman" panose="02020603050405020304" pitchFamily="18" charset="0"/>
              </a:rPr>
              <a:t>P （</a:t>
            </a:r>
            <a:r>
              <a:rPr lang="zh-CN" altLang="en-US" sz="2600" b="1" dirty="0" smtClean="0">
                <a:latin typeface="Times New Roman" panose="02020603050405020304" pitchFamily="18" charset="0"/>
              </a:rPr>
              <a:t>单利现值或复利现值） </a:t>
            </a:r>
            <a:endParaRPr lang="en-US" altLang="zh-CN" sz="2600" b="1" dirty="0" smtClean="0">
              <a:latin typeface="Times New Roman" panose="02020603050405020304" pitchFamily="18" charset="0"/>
            </a:endParaRPr>
          </a:p>
          <a:p>
            <a:pPr eaLnBrk="0" hangingPunct="0">
              <a:buFont typeface="Arial" panose="020B0604020202020204" pitchFamily="34" charset="0"/>
              <a:buNone/>
              <a:defRPr/>
            </a:pPr>
            <a:r>
              <a:rPr lang="en-US" altLang="zh-CN" sz="2600" b="1" dirty="0" err="1" smtClean="0">
                <a:latin typeface="Times New Roman" panose="02020603050405020304" pitchFamily="18" charset="0"/>
              </a:rPr>
              <a:t>i</a:t>
            </a:r>
            <a:r>
              <a:rPr lang="zh-CN" altLang="en-US" sz="2600" b="1" dirty="0" smtClean="0">
                <a:latin typeface="Times New Roman" panose="02020603050405020304" pitchFamily="18" charset="0"/>
              </a:rPr>
              <a:t>利率、</a:t>
            </a:r>
            <a:r>
              <a:rPr lang="en-US" altLang="zh-CN" sz="2600" b="1" dirty="0" smtClean="0">
                <a:latin typeface="Times New Roman" panose="02020603050405020304" pitchFamily="18" charset="0"/>
              </a:rPr>
              <a:t>n </a:t>
            </a:r>
            <a:r>
              <a:rPr lang="zh-CN" altLang="en-US" sz="2600" b="1" dirty="0" smtClean="0">
                <a:latin typeface="Times New Roman" panose="02020603050405020304" pitchFamily="18" charset="0"/>
              </a:rPr>
              <a:t>期数</a:t>
            </a:r>
            <a:r>
              <a:rPr lang="en-US" altLang="zh-CN" sz="2600" b="1" dirty="0" smtClean="0">
                <a:latin typeface="Times New Roman" panose="02020603050405020304" pitchFamily="18" charset="0"/>
              </a:rPr>
              <a:t> </a:t>
            </a:r>
            <a:r>
              <a:rPr lang="zh-CN" altLang="en-US" sz="2600" b="1" dirty="0" smtClean="0">
                <a:latin typeface="Times New Roman" panose="02020603050405020304" pitchFamily="18" charset="0"/>
              </a:rPr>
              <a:t>知三求四</a:t>
            </a:r>
            <a:endParaRPr lang="zh-CN" altLang="en-US" sz="2600" b="1" dirty="0" smtClean="0">
              <a:latin typeface="Times New Roman" panose="02020603050405020304" pitchFamily="18" charset="0"/>
            </a:endParaRPr>
          </a:p>
          <a:p>
            <a:pPr eaLnBrk="0" hangingPunct="0">
              <a:buFont typeface="Arial" panose="020B0604020202020204" pitchFamily="34" charset="0"/>
              <a:buNone/>
              <a:defRPr/>
            </a:pPr>
            <a:endParaRPr lang="ja-JP" altLang="en-US" sz="2600" b="1" dirty="0">
              <a:solidFill>
                <a:srgbClr val="FF00FF"/>
              </a:solidFill>
              <a:latin typeface="Times New Roman" panose="02020603050405020304" pitchFamily="18" charset="0"/>
            </a:endParaRPr>
          </a:p>
        </p:txBody>
      </p:sp>
      <p:sp>
        <p:nvSpPr>
          <p:cNvPr id="63507" name="标题 4"/>
          <p:cNvSpPr txBox="1"/>
          <p:nvPr/>
        </p:nvSpPr>
        <p:spPr bwMode="auto">
          <a:xfrm>
            <a:off x="838200" y="438150"/>
            <a:ext cx="10515600" cy="641350"/>
          </a:xfrm>
          <a:prstGeom prst="rect">
            <a:avLst/>
          </a:prstGeom>
          <a:noFill/>
          <a:ln w="9525">
            <a:noFill/>
            <a:miter lim="800000"/>
          </a:ln>
        </p:spPr>
        <p:txBody>
          <a:bodyPr>
            <a:spAutoFit/>
          </a:bodyPr>
          <a:lstStyle/>
          <a:p>
            <a:pPr algn="ctr">
              <a:buFont typeface="Arial" panose="020B0604020202020204" pitchFamily="34" charset="0"/>
              <a:buNone/>
            </a:pPr>
            <a:r>
              <a:rPr lang="zh-CN" altLang="en-US" sz="3600" b="1" dirty="0">
                <a:ea typeface="MS PGothic" panose="020B0600070205080204" pitchFamily="34" charset="-128"/>
              </a:rPr>
              <a:t>三、</a:t>
            </a:r>
            <a:r>
              <a:rPr lang="ja-JP" altLang="en-US" sz="3600" b="1" dirty="0">
                <a:ea typeface="MS PGothic" panose="020B0600070205080204" pitchFamily="34" charset="-128"/>
              </a:rPr>
              <a:t>资金时间价值</a:t>
            </a:r>
            <a:r>
              <a:rPr lang="ja-JP" altLang="en-US" sz="3600" b="1" dirty="0" smtClean="0">
                <a:ea typeface="MS PGothic" panose="020B0600070205080204" pitchFamily="34" charset="-128"/>
              </a:rPr>
              <a:t>的</a:t>
            </a:r>
            <a:r>
              <a:rPr lang="zh-CN" altLang="en-US" sz="3600" b="1" dirty="0" smtClean="0">
                <a:ea typeface="MS PGothic" panose="020B0600070205080204" pitchFamily="34" charset="-128"/>
              </a:rPr>
              <a:t>基本计算</a:t>
            </a:r>
            <a:endParaRPr lang="zh-CN" altLang="en-US" sz="3600" b="1" dirty="0">
              <a:ea typeface="MS PGothic" panose="020B0600070205080204" pitchFamily="34" charset="-128"/>
            </a:endParaRPr>
          </a:p>
        </p:txBody>
      </p:sp>
      <p:grpSp>
        <p:nvGrpSpPr>
          <p:cNvPr id="63508" name="组合 4"/>
          <p:cNvGrpSpPr/>
          <p:nvPr/>
        </p:nvGrpSpPr>
        <p:grpSpPr bwMode="auto">
          <a:xfrm>
            <a:off x="3381375" y="1143000"/>
            <a:ext cx="5327650" cy="134938"/>
            <a:chOff x="5357217" y="1143000"/>
            <a:chExt cx="1490133" cy="101600"/>
          </a:xfrm>
        </p:grpSpPr>
        <p:cxnSp>
          <p:nvCxnSpPr>
            <p:cNvPr id="30" name="Straight Connector 30"/>
            <p:cNvCxnSpPr/>
            <p:nvPr/>
          </p:nvCxnSpPr>
          <p:spPr>
            <a:xfrm>
              <a:off x="5357217" y="1143000"/>
              <a:ext cx="149013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09516" y="1244600"/>
              <a:ext cx="11855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矩形 22"/>
          <p:cNvSpPr>
            <a:spLocks noChangeArrowheads="1"/>
          </p:cNvSpPr>
          <p:nvPr/>
        </p:nvSpPr>
        <p:spPr bwMode="auto">
          <a:xfrm>
            <a:off x="203200" y="1401535"/>
            <a:ext cx="4186237" cy="460375"/>
          </a:xfrm>
          <a:prstGeom prst="rect">
            <a:avLst/>
          </a:prstGeom>
          <a:noFill/>
          <a:ln w="9525">
            <a:noFill/>
            <a:miter lim="800000"/>
          </a:ln>
        </p:spPr>
        <p:txBody>
          <a:bodyPr wrap="none">
            <a:spAutoFit/>
          </a:bodyPr>
          <a:lstStyle/>
          <a:p>
            <a:r>
              <a:rPr lang="zh-CN" altLang="en-US" sz="2400" b="1" dirty="0">
                <a:latin typeface="微软雅黑" panose="020B0503020204020204" pitchFamily="34" charset="-122"/>
                <a:ea typeface="微软雅黑" panose="020B0503020204020204" pitchFamily="34" charset="-122"/>
              </a:rPr>
              <a:t>一次性收付款项的计算及应用</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spd="med" advClick="0" advTm="7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1" cstate="print"/>
          <a:stretch>
            <a:fillRect/>
          </a:stretch>
        </p:blipFill>
        <p:spPr>
          <a:xfrm>
            <a:off x="754742" y="1901370"/>
            <a:ext cx="8069943" cy="40266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图片 7"/>
          <p:cNvPicPr>
            <a:picLocks noChangeAspect="1"/>
          </p:cNvPicPr>
          <p:nvPr/>
        </p:nvPicPr>
        <p:blipFill>
          <a:blip r:embed="rId2" cstate="print"/>
          <a:srcRect l="18208"/>
          <a:stretch>
            <a:fillRect/>
          </a:stretch>
        </p:blipFill>
        <p:spPr bwMode="auto">
          <a:xfrm>
            <a:off x="2219325" y="3175"/>
            <a:ext cx="9972675" cy="6854825"/>
          </a:xfrm>
          <a:prstGeom prst="rect">
            <a:avLst/>
          </a:prstGeom>
          <a:noFill/>
          <a:ln w="9525">
            <a:noFill/>
            <a:miter lim="800000"/>
            <a:headEnd/>
            <a:tailEnd/>
          </a:ln>
        </p:spPr>
      </p:pic>
      <p:pic>
        <p:nvPicPr>
          <p:cNvPr id="16" name="图片 15"/>
          <p:cNvPicPr>
            <a:picLocks noChangeAspect="1"/>
          </p:cNvPicPr>
          <p:nvPr/>
        </p:nvPicPr>
        <p:blipFill>
          <a:blip r:embed="rId3" cstate="print"/>
          <a:srcRect r="31792" b="77180"/>
          <a:stretch>
            <a:fillRect/>
          </a:stretch>
        </p:blipFill>
        <p:spPr bwMode="auto">
          <a:xfrm>
            <a:off x="0" y="1588"/>
            <a:ext cx="5164138" cy="971550"/>
          </a:xfrm>
          <a:prstGeom prst="rect">
            <a:avLst/>
          </a:prstGeom>
          <a:noFill/>
          <a:ln w="9525">
            <a:noFill/>
            <a:miter lim="800000"/>
            <a:headEnd/>
            <a:tailEnd/>
          </a:ln>
        </p:spPr>
      </p:pic>
      <p:grpSp>
        <p:nvGrpSpPr>
          <p:cNvPr id="65541" name="组合 8"/>
          <p:cNvGrpSpPr/>
          <p:nvPr/>
        </p:nvGrpSpPr>
        <p:grpSpPr bwMode="auto">
          <a:xfrm>
            <a:off x="2035175" y="2495550"/>
            <a:ext cx="4902200" cy="163513"/>
            <a:chOff x="3647805" y="1625371"/>
            <a:chExt cx="4900705" cy="163305"/>
          </a:xfrm>
        </p:grpSpPr>
        <p:sp>
          <p:nvSpPr>
            <p:cNvPr id="65542" name="Line 3"/>
            <p:cNvSpPr>
              <a:spLocks noChangeShapeType="1"/>
            </p:cNvSpPr>
            <p:nvPr/>
          </p:nvSpPr>
          <p:spPr bwMode="auto">
            <a:xfrm>
              <a:off x="3647806" y="1788676"/>
              <a:ext cx="4894723" cy="0"/>
            </a:xfrm>
            <a:prstGeom prst="line">
              <a:avLst/>
            </a:prstGeom>
            <a:noFill/>
            <a:ln w="12700" cap="sq">
              <a:solidFill>
                <a:schemeClr val="bg1"/>
              </a:solidFill>
              <a:round/>
            </a:ln>
          </p:spPr>
          <p:txBody>
            <a:bodyPr wrap="none" anchor="ctr"/>
            <a:lstStyle/>
            <a:p>
              <a:endParaRPr lang="zh-CN" altLang="en-US"/>
            </a:p>
          </p:txBody>
        </p:sp>
        <p:sp>
          <p:nvSpPr>
            <p:cNvPr id="65543" name="Line 4"/>
            <p:cNvSpPr>
              <a:spLocks noChangeShapeType="1"/>
            </p:cNvSpPr>
            <p:nvPr/>
          </p:nvSpPr>
          <p:spPr bwMode="auto">
            <a:xfrm>
              <a:off x="3647805" y="1625371"/>
              <a:ext cx="0" cy="152417"/>
            </a:xfrm>
            <a:prstGeom prst="line">
              <a:avLst/>
            </a:prstGeom>
            <a:noFill/>
            <a:ln w="12700" cap="sq">
              <a:solidFill>
                <a:schemeClr val="bg1"/>
              </a:solidFill>
              <a:round/>
            </a:ln>
          </p:spPr>
          <p:txBody>
            <a:bodyPr wrap="none" anchor="ctr"/>
            <a:lstStyle/>
            <a:p>
              <a:endParaRPr lang="zh-CN" altLang="en-US"/>
            </a:p>
          </p:txBody>
        </p:sp>
        <p:sp>
          <p:nvSpPr>
            <p:cNvPr id="65544" name="Line 5"/>
            <p:cNvSpPr>
              <a:spLocks noChangeShapeType="1"/>
            </p:cNvSpPr>
            <p:nvPr/>
          </p:nvSpPr>
          <p:spPr bwMode="auto">
            <a:xfrm>
              <a:off x="4301461" y="1625371"/>
              <a:ext cx="0" cy="152417"/>
            </a:xfrm>
            <a:prstGeom prst="line">
              <a:avLst/>
            </a:prstGeom>
            <a:noFill/>
            <a:ln w="12700" cap="sq">
              <a:solidFill>
                <a:schemeClr val="bg1"/>
              </a:solidFill>
              <a:round/>
            </a:ln>
          </p:spPr>
          <p:txBody>
            <a:bodyPr wrap="none" anchor="ctr"/>
            <a:lstStyle/>
            <a:p>
              <a:endParaRPr lang="zh-CN" altLang="en-US"/>
            </a:p>
          </p:txBody>
        </p:sp>
        <p:sp>
          <p:nvSpPr>
            <p:cNvPr id="65545" name="Line 6"/>
            <p:cNvSpPr>
              <a:spLocks noChangeShapeType="1"/>
            </p:cNvSpPr>
            <p:nvPr/>
          </p:nvSpPr>
          <p:spPr bwMode="auto">
            <a:xfrm>
              <a:off x="5640906" y="1625371"/>
              <a:ext cx="0" cy="152417"/>
            </a:xfrm>
            <a:prstGeom prst="line">
              <a:avLst/>
            </a:prstGeom>
            <a:noFill/>
            <a:ln w="12700" cap="sq">
              <a:solidFill>
                <a:schemeClr val="bg1"/>
              </a:solidFill>
              <a:round/>
            </a:ln>
          </p:spPr>
          <p:txBody>
            <a:bodyPr wrap="none" anchor="ctr"/>
            <a:lstStyle/>
            <a:p>
              <a:endParaRPr lang="zh-CN" altLang="en-US"/>
            </a:p>
          </p:txBody>
        </p:sp>
        <p:sp>
          <p:nvSpPr>
            <p:cNvPr id="65546" name="Line 5"/>
            <p:cNvSpPr>
              <a:spLocks noChangeShapeType="1"/>
            </p:cNvSpPr>
            <p:nvPr/>
          </p:nvSpPr>
          <p:spPr bwMode="auto">
            <a:xfrm>
              <a:off x="4962048" y="1632632"/>
              <a:ext cx="0" cy="152417"/>
            </a:xfrm>
            <a:prstGeom prst="line">
              <a:avLst/>
            </a:prstGeom>
            <a:noFill/>
            <a:ln w="12700" cap="sq">
              <a:solidFill>
                <a:schemeClr val="bg1"/>
              </a:solidFill>
              <a:round/>
            </a:ln>
          </p:spPr>
          <p:txBody>
            <a:bodyPr wrap="none" anchor="ctr"/>
            <a:lstStyle/>
            <a:p>
              <a:endParaRPr lang="zh-CN" altLang="en-US"/>
            </a:p>
          </p:txBody>
        </p:sp>
        <p:sp>
          <p:nvSpPr>
            <p:cNvPr id="65547" name="Line 6"/>
            <p:cNvSpPr>
              <a:spLocks noChangeShapeType="1"/>
            </p:cNvSpPr>
            <p:nvPr/>
          </p:nvSpPr>
          <p:spPr bwMode="auto">
            <a:xfrm>
              <a:off x="7859082" y="1632632"/>
              <a:ext cx="0" cy="152417"/>
            </a:xfrm>
            <a:prstGeom prst="line">
              <a:avLst/>
            </a:prstGeom>
            <a:noFill/>
            <a:ln w="12700" cap="sq">
              <a:solidFill>
                <a:schemeClr val="bg1"/>
              </a:solidFill>
              <a:round/>
            </a:ln>
          </p:spPr>
          <p:txBody>
            <a:bodyPr wrap="none" anchor="ctr"/>
            <a:lstStyle/>
            <a:p>
              <a:endParaRPr lang="zh-CN" altLang="en-US"/>
            </a:p>
          </p:txBody>
        </p:sp>
        <p:sp>
          <p:nvSpPr>
            <p:cNvPr id="65548" name="Line 6"/>
            <p:cNvSpPr>
              <a:spLocks noChangeShapeType="1"/>
            </p:cNvSpPr>
            <p:nvPr/>
          </p:nvSpPr>
          <p:spPr bwMode="auto">
            <a:xfrm>
              <a:off x="8548510" y="1625374"/>
              <a:ext cx="0" cy="152417"/>
            </a:xfrm>
            <a:prstGeom prst="line">
              <a:avLst/>
            </a:prstGeom>
            <a:noFill/>
            <a:ln w="12700" cap="sq">
              <a:solidFill>
                <a:schemeClr val="bg1"/>
              </a:solidFill>
              <a:round/>
            </a:ln>
          </p:spPr>
          <p:txBody>
            <a:bodyPr wrap="none" anchor="ctr"/>
            <a:lstStyle/>
            <a:p>
              <a:endParaRPr lang="zh-CN" altLang="en-US"/>
            </a:p>
          </p:txBody>
        </p:sp>
      </p:grpSp>
      <p:sp>
        <p:nvSpPr>
          <p:cNvPr id="65549" name="矩形 6"/>
          <p:cNvSpPr>
            <a:spLocks noChangeArrowheads="1"/>
          </p:cNvSpPr>
          <p:nvPr/>
        </p:nvSpPr>
        <p:spPr bwMode="auto">
          <a:xfrm>
            <a:off x="1916113" y="2800350"/>
            <a:ext cx="5294312" cy="400050"/>
          </a:xfrm>
          <a:prstGeom prst="rect">
            <a:avLst/>
          </a:prstGeom>
          <a:noFill/>
          <a:ln w="9525">
            <a:noFill/>
            <a:miter lim="800000"/>
          </a:ln>
        </p:spPr>
        <p:txBody>
          <a:bodyPr wrap="none">
            <a:spAutoFit/>
          </a:bodyPr>
          <a:lstStyle/>
          <a:p>
            <a:r>
              <a:rPr lang="en-US" altLang="zh-CN" sz="2000" b="1">
                <a:solidFill>
                  <a:schemeClr val="bg1"/>
                </a:solidFill>
                <a:latin typeface="宋体" panose="02010600030101010101" pitchFamily="2" charset="-122"/>
                <a:ea typeface="MS PGothic" panose="020B0600070205080204" pitchFamily="34" charset="-128"/>
              </a:rPr>
              <a:t>0    1     2    3 </a:t>
            </a:r>
            <a:r>
              <a:rPr kumimoji="1" lang="en-US" altLang="zh-CN" sz="2000">
                <a:solidFill>
                  <a:schemeClr val="bg1"/>
                </a:solidFill>
                <a:latin typeface="Times New Roman" panose="02020603050405020304" pitchFamily="18" charset="0"/>
              </a:rPr>
              <a:t>‥ ‥ ‥ ‥        </a:t>
            </a:r>
            <a:r>
              <a:rPr lang="en-US" altLang="zh-CN" sz="2000" b="1">
                <a:solidFill>
                  <a:schemeClr val="bg1"/>
                </a:solidFill>
                <a:latin typeface="宋体" panose="02010600030101010101" pitchFamily="2" charset="-122"/>
                <a:ea typeface="MS PGothic" panose="020B0600070205080204" pitchFamily="34" charset="-128"/>
              </a:rPr>
              <a:t>n-1    n</a:t>
            </a:r>
            <a:endParaRPr lang="en-US" altLang="zh-CN" sz="2000" b="1">
              <a:solidFill>
                <a:schemeClr val="bg1"/>
              </a:solidFill>
              <a:latin typeface="宋体" panose="02010600030101010101" pitchFamily="2" charset="-122"/>
              <a:ea typeface="MS PGothic" panose="020B0600070205080204" pitchFamily="34" charset="-128"/>
            </a:endParaRPr>
          </a:p>
        </p:txBody>
      </p:sp>
      <p:cxnSp>
        <p:nvCxnSpPr>
          <p:cNvPr id="26" name="Straight Connector 31"/>
          <p:cNvCxnSpPr/>
          <p:nvPr/>
        </p:nvCxnSpPr>
        <p:spPr bwMode="auto">
          <a:xfrm>
            <a:off x="3925888" y="1277938"/>
            <a:ext cx="423862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5551" name="矩形 30"/>
          <p:cNvSpPr>
            <a:spLocks noChangeArrowheads="1"/>
          </p:cNvSpPr>
          <p:nvPr/>
        </p:nvSpPr>
        <p:spPr bwMode="auto">
          <a:xfrm>
            <a:off x="3465740" y="1946275"/>
            <a:ext cx="2257425" cy="457200"/>
          </a:xfrm>
          <a:prstGeom prst="rect">
            <a:avLst/>
          </a:prstGeom>
          <a:noFill/>
          <a:ln w="9525">
            <a:noFill/>
            <a:miter lim="800000"/>
          </a:ln>
        </p:spPr>
        <p:txBody>
          <a:bodyPr>
            <a:spAutoFit/>
          </a:bodyPr>
          <a:lstStyle/>
          <a:p>
            <a:pPr algn="ctr">
              <a:buFont typeface="Arial" panose="020B0604020202020204" pitchFamily="34" charset="0"/>
              <a:buNone/>
            </a:pPr>
            <a:r>
              <a:rPr lang="zh-CN" altLang="en-US" sz="2400" dirty="0">
                <a:solidFill>
                  <a:schemeClr val="bg1"/>
                </a:solidFill>
                <a:latin typeface="微软雅黑" panose="020B0503020204020204" pitchFamily="34" charset="-122"/>
                <a:ea typeface="微软雅黑" panose="020B0503020204020204" pitchFamily="34" charset="-122"/>
              </a:rPr>
              <a:t>利率</a:t>
            </a:r>
            <a:r>
              <a:rPr lang="en-US" altLang="zh-CN" sz="2400" dirty="0" err="1">
                <a:solidFill>
                  <a:schemeClr val="bg1"/>
                </a:solidFill>
                <a:latin typeface="微软雅黑" panose="020B0503020204020204" pitchFamily="34" charset="-122"/>
                <a:ea typeface="微软雅黑" panose="020B0503020204020204" pitchFamily="34" charset="-122"/>
              </a:rPr>
              <a:t>i</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65552" name="矩形 34"/>
          <p:cNvSpPr>
            <a:spLocks noChangeArrowheads="1"/>
          </p:cNvSpPr>
          <p:nvPr/>
        </p:nvSpPr>
        <p:spPr bwMode="auto">
          <a:xfrm>
            <a:off x="7224713" y="2286000"/>
            <a:ext cx="990600" cy="461963"/>
          </a:xfrm>
          <a:prstGeom prst="rect">
            <a:avLst/>
          </a:prstGeom>
          <a:noFill/>
          <a:ln w="9525">
            <a:noFill/>
            <a:miter lim="800000"/>
          </a:ln>
        </p:spPr>
        <p:txBody>
          <a:bodyPr wrap="none">
            <a:spAutoFit/>
          </a:bodyPr>
          <a:lstStyle/>
          <a:p>
            <a:pPr algn="ctr">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期数</a:t>
            </a:r>
            <a:r>
              <a:rPr lang="en-US" altLang="zh-CN" sz="2400">
                <a:solidFill>
                  <a:schemeClr val="bg1"/>
                </a:solidFill>
                <a:latin typeface="微软雅黑" panose="020B0503020204020204" pitchFamily="34" charset="-122"/>
                <a:ea typeface="微软雅黑" panose="020B0503020204020204" pitchFamily="34" charset="-122"/>
              </a:rPr>
              <a:t>n</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65553" name="矩形 35"/>
          <p:cNvSpPr>
            <a:spLocks noChangeArrowheads="1"/>
          </p:cNvSpPr>
          <p:nvPr/>
        </p:nvSpPr>
        <p:spPr bwMode="auto">
          <a:xfrm>
            <a:off x="5864225" y="3598863"/>
            <a:ext cx="2625725" cy="822325"/>
          </a:xfrm>
          <a:prstGeom prst="rect">
            <a:avLst/>
          </a:prstGeom>
          <a:noFill/>
          <a:ln w="9525">
            <a:noFill/>
            <a:miter lim="800000"/>
          </a:ln>
        </p:spPr>
        <p:txBody>
          <a:bodyPr>
            <a:spAutoFit/>
          </a:bodyPr>
          <a:lstStyle/>
          <a:p>
            <a:pPr algn="ctr">
              <a:buFont typeface="Arial" panose="020B0604020202020204" pitchFamily="34" charset="0"/>
              <a:buNone/>
            </a:pPr>
            <a:r>
              <a:rPr lang="ja-JP" altLang="en-US" sz="2400">
                <a:solidFill>
                  <a:schemeClr val="bg1"/>
                </a:solidFill>
                <a:latin typeface="微软雅黑" panose="020B0503020204020204" pitchFamily="34" charset="-122"/>
                <a:ea typeface="微软雅黑" panose="020B0503020204020204" pitchFamily="34" charset="-122"/>
              </a:rPr>
              <a:t>终值</a:t>
            </a:r>
            <a:r>
              <a:rPr lang="en-US" altLang="ja-JP" sz="2400">
                <a:solidFill>
                  <a:schemeClr val="bg1"/>
                </a:solidFill>
                <a:latin typeface="微软雅黑" panose="020B0503020204020204" pitchFamily="34" charset="-122"/>
                <a:ea typeface="微软雅黑" panose="020B0503020204020204" pitchFamily="34" charset="-122"/>
              </a:rPr>
              <a:t>F</a:t>
            </a:r>
            <a:endParaRPr lang="ja-JP" altLang="en-US" sz="2400">
              <a:solidFill>
                <a:schemeClr val="bg1"/>
              </a:solidFill>
              <a:latin typeface="微软雅黑" panose="020B0503020204020204" pitchFamily="34" charset="-122"/>
              <a:ea typeface="微软雅黑" panose="020B0503020204020204" pitchFamily="34" charset="-122"/>
            </a:endParaRPr>
          </a:p>
          <a:p>
            <a:pPr algn="ctr">
              <a:buFont typeface="Arial" panose="020B0604020202020204" pitchFamily="34" charset="0"/>
              <a:buNone/>
            </a:pPr>
            <a:r>
              <a:rPr lang="en-US" altLang="zh-CN" sz="2400">
                <a:solidFill>
                  <a:schemeClr val="bg1"/>
                </a:solidFill>
                <a:latin typeface="微软雅黑" panose="020B0503020204020204" pitchFamily="34" charset="-122"/>
                <a:ea typeface="微软雅黑" panose="020B0503020204020204" pitchFamily="34" charset="-122"/>
              </a:rPr>
              <a:t>Future  value</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37" name="AutoShape 6"/>
          <p:cNvSpPr>
            <a:spLocks noChangeArrowheads="1"/>
          </p:cNvSpPr>
          <p:nvPr/>
        </p:nvSpPr>
        <p:spPr bwMode="auto">
          <a:xfrm>
            <a:off x="2235881" y="4644571"/>
            <a:ext cx="4701948" cy="1045029"/>
          </a:xfrm>
          <a:prstGeom prst="flowChartAlternateProcess">
            <a:avLst/>
          </a:prstGeom>
          <a:solidFill>
            <a:schemeClr val="accent3">
              <a:lumMod val="20000"/>
              <a:lumOff val="80000"/>
            </a:schemeClr>
          </a:solidFill>
          <a:ln w="9525">
            <a:noFill/>
            <a:miter lim="800000"/>
          </a:ln>
        </p:spPr>
        <p:txBody>
          <a:bodyPr/>
          <a:lstStyle/>
          <a:p>
            <a:pPr eaLnBrk="0" hangingPunct="0">
              <a:buFont typeface="Arial" panose="020B0604020202020204" pitchFamily="34" charset="0"/>
              <a:buNone/>
              <a:defRPr/>
            </a:pPr>
            <a:r>
              <a:rPr lang="en-US" altLang="zh-CN" sz="2600" b="1" dirty="0" smtClean="0">
                <a:latin typeface="Times New Roman" panose="02020603050405020304" pitchFamily="18" charset="0"/>
              </a:rPr>
              <a:t>F</a:t>
            </a:r>
            <a:r>
              <a:rPr lang="zh-CN" altLang="en-US" sz="2600" b="1" dirty="0" smtClean="0">
                <a:latin typeface="Times New Roman" panose="02020603050405020304" pitchFamily="18" charset="0"/>
              </a:rPr>
              <a:t>年金终值、</a:t>
            </a:r>
            <a:r>
              <a:rPr lang="en-US" altLang="zh-CN" sz="2600" b="1" dirty="0" smtClean="0">
                <a:latin typeface="Times New Roman" panose="02020603050405020304" pitchFamily="18" charset="0"/>
              </a:rPr>
              <a:t>A</a:t>
            </a:r>
            <a:r>
              <a:rPr lang="zh-CN" altLang="en-US" sz="2600" b="1" dirty="0" smtClean="0">
                <a:latin typeface="Times New Roman" panose="02020603050405020304" pitchFamily="18" charset="0"/>
              </a:rPr>
              <a:t>年金、</a:t>
            </a:r>
            <a:r>
              <a:rPr lang="en-US" altLang="zh-CN" sz="2600" b="1" dirty="0" err="1" smtClean="0">
                <a:latin typeface="Times New Roman" panose="02020603050405020304" pitchFamily="18" charset="0"/>
              </a:rPr>
              <a:t>i</a:t>
            </a:r>
            <a:r>
              <a:rPr lang="zh-CN" altLang="en-US" sz="2600" b="1" dirty="0" smtClean="0">
                <a:latin typeface="Times New Roman" panose="02020603050405020304" pitchFamily="18" charset="0"/>
              </a:rPr>
              <a:t>利率、</a:t>
            </a:r>
            <a:r>
              <a:rPr lang="en-US" altLang="zh-CN" sz="2600" b="1" dirty="0">
                <a:latin typeface="Times New Roman" panose="02020603050405020304" pitchFamily="18" charset="0"/>
              </a:rPr>
              <a:t>n  </a:t>
            </a:r>
            <a:endParaRPr lang="en-US" altLang="zh-CN" sz="2600" b="1" dirty="0" smtClean="0">
              <a:latin typeface="Times New Roman" panose="02020603050405020304" pitchFamily="18" charset="0"/>
            </a:endParaRPr>
          </a:p>
          <a:p>
            <a:pPr eaLnBrk="0" hangingPunct="0">
              <a:buFont typeface="Arial" panose="020B0604020202020204" pitchFamily="34" charset="0"/>
              <a:buNone/>
              <a:defRPr/>
            </a:pPr>
            <a:r>
              <a:rPr lang="zh-CN" altLang="en-US" sz="2600" b="1" dirty="0" smtClean="0">
                <a:latin typeface="Times New Roman" panose="02020603050405020304" pitchFamily="18" charset="0"/>
              </a:rPr>
              <a:t>期数知</a:t>
            </a:r>
            <a:r>
              <a:rPr lang="zh-CN" altLang="en-US" sz="2600" b="1" dirty="0">
                <a:latin typeface="Times New Roman" panose="02020603050405020304" pitchFamily="18" charset="0"/>
              </a:rPr>
              <a:t>三</a:t>
            </a:r>
            <a:r>
              <a:rPr lang="zh-CN" altLang="en-US" sz="2600" b="1" dirty="0" smtClean="0">
                <a:latin typeface="Times New Roman" panose="02020603050405020304" pitchFamily="18" charset="0"/>
              </a:rPr>
              <a:t>求四</a:t>
            </a:r>
            <a:endParaRPr lang="zh-CN" altLang="en-US" sz="2600" b="1" dirty="0">
              <a:latin typeface="Times New Roman" panose="02020603050405020304" pitchFamily="18" charset="0"/>
            </a:endParaRPr>
          </a:p>
        </p:txBody>
      </p:sp>
      <p:sp>
        <p:nvSpPr>
          <p:cNvPr id="24" name="矩形 23"/>
          <p:cNvSpPr/>
          <p:nvPr/>
        </p:nvSpPr>
        <p:spPr>
          <a:xfrm>
            <a:off x="1898650" y="3195638"/>
            <a:ext cx="5438775" cy="396875"/>
          </a:xfrm>
          <a:prstGeom prst="rect">
            <a:avLst/>
          </a:prstGeom>
          <a:solidFill>
            <a:schemeClr val="accent5">
              <a:lumMod val="20000"/>
              <a:lumOff val="80000"/>
            </a:schemeClr>
          </a:solidFill>
        </p:spPr>
        <p:txBody>
          <a:bodyPr>
            <a:spAutoFit/>
          </a:bodyPr>
          <a:lstStyle/>
          <a:p>
            <a:pPr fontAlgn="auto">
              <a:spcBef>
                <a:spcPts val="1200"/>
              </a:spcBef>
              <a:spcAft>
                <a:spcPts val="0"/>
              </a:spcAft>
              <a:defRPr/>
            </a:pPr>
            <a:r>
              <a:rPr lang="en-US" altLang="zh-CN" dirty="0">
                <a:latin typeface="宋体" panose="02010600030101010101" pitchFamily="2" charset="-122"/>
                <a:ea typeface="MS PGothic" panose="020B0600070205080204" pitchFamily="34" charset="-128"/>
              </a:rPr>
              <a:t>      </a:t>
            </a:r>
            <a:r>
              <a:rPr lang="en-US" altLang="zh-CN" sz="2000" dirty="0">
                <a:latin typeface="宋体" panose="02010600030101010101" pitchFamily="2" charset="-122"/>
                <a:ea typeface="MS PGothic" panose="020B0600070205080204" pitchFamily="34" charset="-128"/>
              </a:rPr>
              <a:t>A     </a:t>
            </a:r>
            <a:r>
              <a:rPr lang="en-US" altLang="zh-CN" sz="2000" dirty="0" err="1">
                <a:latin typeface="宋体" panose="02010600030101010101" pitchFamily="2" charset="-122"/>
                <a:ea typeface="MS PGothic" panose="020B0600070205080204" pitchFamily="34" charset="-128"/>
              </a:rPr>
              <a:t>A</a:t>
            </a:r>
            <a:r>
              <a:rPr lang="en-US" altLang="zh-CN" sz="2000" dirty="0">
                <a:latin typeface="宋体" panose="02010600030101010101" pitchFamily="2" charset="-122"/>
                <a:ea typeface="MS PGothic" panose="020B0600070205080204" pitchFamily="34" charset="-128"/>
              </a:rPr>
              <a:t>    </a:t>
            </a:r>
            <a:r>
              <a:rPr lang="en-US" altLang="zh-CN" sz="2000" dirty="0" err="1">
                <a:latin typeface="宋体" panose="02010600030101010101" pitchFamily="2" charset="-122"/>
                <a:ea typeface="MS PGothic" panose="020B0600070205080204" pitchFamily="34" charset="-128"/>
              </a:rPr>
              <a:t>A</a:t>
            </a:r>
            <a:r>
              <a:rPr lang="en-US" altLang="zh-CN" sz="2000" dirty="0">
                <a:latin typeface="宋体" panose="02010600030101010101" pitchFamily="2" charset="-122"/>
                <a:ea typeface="MS PGothic" panose="020B0600070205080204" pitchFamily="34" charset="-128"/>
              </a:rPr>
              <a:t>     </a:t>
            </a:r>
            <a:r>
              <a:rPr kumimoji="1" lang="en-US" altLang="zh-CN" sz="2000" dirty="0">
                <a:latin typeface="Times New Roman" panose="02020603050405020304" pitchFamily="18" charset="0"/>
                <a:ea typeface="+mn-ea"/>
              </a:rPr>
              <a:t>‥ ‥ ‥ ‥     </a:t>
            </a:r>
            <a:r>
              <a:rPr lang="en-US" altLang="zh-CN" sz="2000" dirty="0">
                <a:latin typeface="宋体" panose="02010600030101010101" pitchFamily="2" charset="-122"/>
                <a:ea typeface="MS PGothic" panose="020B0600070205080204" pitchFamily="34" charset="-128"/>
              </a:rPr>
              <a:t>A    A</a:t>
            </a:r>
            <a:endParaRPr lang="en-US" altLang="zh-CN" sz="2000" dirty="0">
              <a:latin typeface="宋体" panose="02010600030101010101" pitchFamily="2" charset="-122"/>
              <a:ea typeface="MS PGothic" panose="020B0600070205080204" pitchFamily="34" charset="-128"/>
            </a:endParaRPr>
          </a:p>
        </p:txBody>
      </p:sp>
      <p:sp>
        <p:nvSpPr>
          <p:cNvPr id="65556" name="矩形 26"/>
          <p:cNvSpPr>
            <a:spLocks noChangeArrowheads="1"/>
          </p:cNvSpPr>
          <p:nvPr/>
        </p:nvSpPr>
        <p:spPr bwMode="auto">
          <a:xfrm>
            <a:off x="3149600" y="3613150"/>
            <a:ext cx="2414588" cy="822325"/>
          </a:xfrm>
          <a:prstGeom prst="rect">
            <a:avLst/>
          </a:prstGeom>
          <a:noFill/>
          <a:ln w="9525">
            <a:noFill/>
            <a:miter lim="800000"/>
          </a:ln>
        </p:spPr>
        <p:txBody>
          <a:bodyPr>
            <a:spAutoFit/>
          </a:bodyPr>
          <a:lstStyle/>
          <a:p>
            <a:pPr algn="ctr">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年金</a:t>
            </a:r>
            <a:r>
              <a:rPr lang="en-US" altLang="zh-CN" sz="2400">
                <a:solidFill>
                  <a:schemeClr val="bg1"/>
                </a:solidFill>
                <a:latin typeface="微软雅黑" panose="020B0503020204020204" pitchFamily="34" charset="-122"/>
                <a:ea typeface="微软雅黑" panose="020B0503020204020204" pitchFamily="34" charset="-122"/>
              </a:rPr>
              <a:t>A</a:t>
            </a:r>
            <a:endParaRPr lang="en-US" altLang="zh-CN" sz="2400">
              <a:solidFill>
                <a:schemeClr val="bg1"/>
              </a:solidFill>
              <a:latin typeface="微软雅黑" panose="020B0503020204020204" pitchFamily="34" charset="-122"/>
              <a:ea typeface="微软雅黑" panose="020B0503020204020204" pitchFamily="34" charset="-122"/>
            </a:endParaRPr>
          </a:p>
          <a:p>
            <a:pPr algn="ctr">
              <a:buFont typeface="Arial" panose="020B0604020202020204" pitchFamily="34" charset="0"/>
              <a:buNone/>
            </a:pPr>
            <a:r>
              <a:rPr lang="en-US" altLang="zh-CN" sz="2400">
                <a:solidFill>
                  <a:schemeClr val="bg1"/>
                </a:solidFill>
                <a:latin typeface="微软雅黑" panose="020B0503020204020204" pitchFamily="34" charset="-122"/>
                <a:ea typeface="微软雅黑" panose="020B0503020204020204" pitchFamily="34" charset="-122"/>
              </a:rPr>
              <a:t>Annuity</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65557" name="标题 4"/>
          <p:cNvSpPr txBox="1"/>
          <p:nvPr/>
        </p:nvSpPr>
        <p:spPr bwMode="auto">
          <a:xfrm>
            <a:off x="838200" y="438150"/>
            <a:ext cx="10515600" cy="641350"/>
          </a:xfrm>
          <a:prstGeom prst="rect">
            <a:avLst/>
          </a:prstGeom>
          <a:noFill/>
          <a:ln w="9525">
            <a:noFill/>
            <a:miter lim="800000"/>
          </a:ln>
        </p:spPr>
        <p:txBody>
          <a:bodyPr>
            <a:spAutoFit/>
          </a:bodyPr>
          <a:lstStyle/>
          <a:p>
            <a:pPr algn="ctr">
              <a:buFont typeface="Arial" panose="020B0604020202020204" pitchFamily="34" charset="0"/>
              <a:buNone/>
            </a:pPr>
            <a:r>
              <a:rPr lang="ja-JP" altLang="en-US" sz="3600" b="1" dirty="0" smtClean="0">
                <a:ea typeface="MS PGothic" panose="020B0600070205080204" pitchFamily="34" charset="-128"/>
              </a:rPr>
              <a:t>资金</a:t>
            </a:r>
            <a:r>
              <a:rPr lang="ja-JP" altLang="en-US" sz="3600" b="1" dirty="0">
                <a:ea typeface="MS PGothic" panose="020B0600070205080204" pitchFamily="34" charset="-128"/>
              </a:rPr>
              <a:t>时间价值</a:t>
            </a:r>
            <a:r>
              <a:rPr lang="ja-JP" altLang="en-US" sz="3600" b="1" dirty="0" smtClean="0">
                <a:ea typeface="MS PGothic" panose="020B0600070205080204" pitchFamily="34" charset="-128"/>
              </a:rPr>
              <a:t>的</a:t>
            </a:r>
            <a:r>
              <a:rPr lang="zh-CN" altLang="en-US" sz="3600" b="1" dirty="0" smtClean="0">
                <a:ea typeface="MS PGothic" panose="020B0600070205080204" pitchFamily="34" charset="-128"/>
              </a:rPr>
              <a:t>基本计算</a:t>
            </a:r>
            <a:endParaRPr lang="zh-CN" altLang="en-US" sz="3600" b="1" dirty="0">
              <a:ea typeface="MS PGothic" panose="020B0600070205080204" pitchFamily="34" charset="-128"/>
            </a:endParaRPr>
          </a:p>
        </p:txBody>
      </p:sp>
      <p:grpSp>
        <p:nvGrpSpPr>
          <p:cNvPr id="65558" name="组合 4"/>
          <p:cNvGrpSpPr/>
          <p:nvPr/>
        </p:nvGrpSpPr>
        <p:grpSpPr bwMode="auto">
          <a:xfrm>
            <a:off x="3381375" y="1143000"/>
            <a:ext cx="5327650" cy="134938"/>
            <a:chOff x="5357217" y="1143000"/>
            <a:chExt cx="1490133" cy="101600"/>
          </a:xfrm>
        </p:grpSpPr>
        <p:cxnSp>
          <p:nvCxnSpPr>
            <p:cNvPr id="32" name="Straight Connector 30"/>
            <p:cNvCxnSpPr/>
            <p:nvPr/>
          </p:nvCxnSpPr>
          <p:spPr>
            <a:xfrm>
              <a:off x="5357217" y="1143000"/>
              <a:ext cx="149013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1"/>
            <p:cNvCxnSpPr/>
            <p:nvPr/>
          </p:nvCxnSpPr>
          <p:spPr>
            <a:xfrm>
              <a:off x="5509516" y="1244600"/>
              <a:ext cx="11855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矩形 24"/>
          <p:cNvSpPr/>
          <p:nvPr/>
        </p:nvSpPr>
        <p:spPr>
          <a:xfrm>
            <a:off x="435765" y="1255876"/>
            <a:ext cx="3599206" cy="523220"/>
          </a:xfrm>
          <a:prstGeom prst="rect">
            <a:avLst/>
          </a:prstGeom>
        </p:spPr>
        <p:txBody>
          <a:bodyPr wrap="square">
            <a:spAutoFit/>
          </a:bodyPr>
          <a:lstStyle/>
          <a:p>
            <a:r>
              <a:rPr lang="zh-CN" altLang="en-US" sz="2800" b="1" dirty="0" smtClean="0">
                <a:latin typeface="微软雅黑" panose="020B0503020204020204" pitchFamily="34" charset="-122"/>
                <a:ea typeface="微软雅黑" panose="020B0503020204020204" pitchFamily="34" charset="-122"/>
              </a:rPr>
              <a:t>年金的计算及应用</a:t>
            </a:r>
            <a:endParaRPr lang="zh-CN" altLang="en-US" sz="2800" b="1" dirty="0"/>
          </a:p>
        </p:txBody>
      </p:sp>
    </p:spTree>
  </p:cSld>
  <p:clrMapOvr>
    <a:masterClrMapping/>
  </p:clrMapOvr>
  <p:transition spd="med" advClick="0" advTm="7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stretch>
            <a:fillRect/>
          </a:stretch>
        </p:blipFill>
        <p:spPr>
          <a:xfrm>
            <a:off x="754742" y="1901370"/>
            <a:ext cx="8069943" cy="4026655"/>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图片 7"/>
          <p:cNvPicPr>
            <a:picLocks noChangeAspect="1"/>
          </p:cNvPicPr>
          <p:nvPr/>
        </p:nvPicPr>
        <p:blipFill>
          <a:blip r:embed="rId2" cstate="print"/>
          <a:srcRect l="18208"/>
          <a:stretch>
            <a:fillRect/>
          </a:stretch>
        </p:blipFill>
        <p:spPr bwMode="auto">
          <a:xfrm>
            <a:off x="2219325" y="-217488"/>
            <a:ext cx="9972675" cy="6856413"/>
          </a:xfrm>
          <a:prstGeom prst="rect">
            <a:avLst/>
          </a:prstGeom>
          <a:noFill/>
          <a:ln w="9525">
            <a:noFill/>
            <a:miter lim="800000"/>
            <a:headEnd/>
            <a:tailEnd/>
          </a:ln>
        </p:spPr>
      </p:pic>
      <p:pic>
        <p:nvPicPr>
          <p:cNvPr id="16" name="图片 15"/>
          <p:cNvPicPr>
            <a:picLocks noChangeAspect="1"/>
          </p:cNvPicPr>
          <p:nvPr/>
        </p:nvPicPr>
        <p:blipFill>
          <a:blip r:embed="rId3" cstate="print"/>
          <a:srcRect r="31792" b="77180"/>
          <a:stretch>
            <a:fillRect/>
          </a:stretch>
        </p:blipFill>
        <p:spPr bwMode="auto">
          <a:xfrm>
            <a:off x="0" y="0"/>
            <a:ext cx="5164138" cy="971550"/>
          </a:xfrm>
          <a:prstGeom prst="rect">
            <a:avLst/>
          </a:prstGeom>
          <a:noFill/>
          <a:ln w="9525">
            <a:noFill/>
            <a:miter lim="800000"/>
            <a:headEnd/>
            <a:tailEnd/>
          </a:ln>
        </p:spPr>
      </p:pic>
      <p:grpSp>
        <p:nvGrpSpPr>
          <p:cNvPr id="67589" name="组合 8"/>
          <p:cNvGrpSpPr/>
          <p:nvPr/>
        </p:nvGrpSpPr>
        <p:grpSpPr bwMode="auto">
          <a:xfrm>
            <a:off x="2035175" y="2495550"/>
            <a:ext cx="4902200" cy="163513"/>
            <a:chOff x="3647805" y="1625371"/>
            <a:chExt cx="4900705" cy="163305"/>
          </a:xfrm>
        </p:grpSpPr>
        <p:sp>
          <p:nvSpPr>
            <p:cNvPr id="67590" name="Line 3"/>
            <p:cNvSpPr>
              <a:spLocks noChangeShapeType="1"/>
            </p:cNvSpPr>
            <p:nvPr/>
          </p:nvSpPr>
          <p:spPr bwMode="auto">
            <a:xfrm>
              <a:off x="3647806" y="1788676"/>
              <a:ext cx="4894723" cy="0"/>
            </a:xfrm>
            <a:prstGeom prst="line">
              <a:avLst/>
            </a:prstGeom>
            <a:noFill/>
            <a:ln w="12700" cap="sq">
              <a:solidFill>
                <a:schemeClr val="bg1"/>
              </a:solidFill>
              <a:round/>
            </a:ln>
          </p:spPr>
          <p:txBody>
            <a:bodyPr wrap="none" anchor="ctr"/>
            <a:lstStyle/>
            <a:p>
              <a:endParaRPr lang="zh-CN" altLang="en-US"/>
            </a:p>
          </p:txBody>
        </p:sp>
        <p:sp>
          <p:nvSpPr>
            <p:cNvPr id="67591" name="Line 4"/>
            <p:cNvSpPr>
              <a:spLocks noChangeShapeType="1"/>
            </p:cNvSpPr>
            <p:nvPr/>
          </p:nvSpPr>
          <p:spPr bwMode="auto">
            <a:xfrm>
              <a:off x="3647805" y="1625371"/>
              <a:ext cx="0" cy="152417"/>
            </a:xfrm>
            <a:prstGeom prst="line">
              <a:avLst/>
            </a:prstGeom>
            <a:noFill/>
            <a:ln w="12700" cap="sq">
              <a:solidFill>
                <a:schemeClr val="bg1"/>
              </a:solidFill>
              <a:round/>
            </a:ln>
          </p:spPr>
          <p:txBody>
            <a:bodyPr wrap="none" anchor="ctr"/>
            <a:lstStyle/>
            <a:p>
              <a:endParaRPr lang="zh-CN" altLang="en-US"/>
            </a:p>
          </p:txBody>
        </p:sp>
        <p:sp>
          <p:nvSpPr>
            <p:cNvPr id="67592" name="Line 5"/>
            <p:cNvSpPr>
              <a:spLocks noChangeShapeType="1"/>
            </p:cNvSpPr>
            <p:nvPr/>
          </p:nvSpPr>
          <p:spPr bwMode="auto">
            <a:xfrm>
              <a:off x="4301461" y="1625371"/>
              <a:ext cx="0" cy="152417"/>
            </a:xfrm>
            <a:prstGeom prst="line">
              <a:avLst/>
            </a:prstGeom>
            <a:noFill/>
            <a:ln w="12700" cap="sq">
              <a:solidFill>
                <a:schemeClr val="bg1"/>
              </a:solidFill>
              <a:round/>
            </a:ln>
          </p:spPr>
          <p:txBody>
            <a:bodyPr wrap="none" anchor="ctr"/>
            <a:lstStyle/>
            <a:p>
              <a:endParaRPr lang="zh-CN" altLang="en-US"/>
            </a:p>
          </p:txBody>
        </p:sp>
        <p:sp>
          <p:nvSpPr>
            <p:cNvPr id="67593" name="Line 6"/>
            <p:cNvSpPr>
              <a:spLocks noChangeShapeType="1"/>
            </p:cNvSpPr>
            <p:nvPr/>
          </p:nvSpPr>
          <p:spPr bwMode="auto">
            <a:xfrm>
              <a:off x="5640906" y="1625371"/>
              <a:ext cx="0" cy="152417"/>
            </a:xfrm>
            <a:prstGeom prst="line">
              <a:avLst/>
            </a:prstGeom>
            <a:noFill/>
            <a:ln w="12700" cap="sq">
              <a:solidFill>
                <a:schemeClr val="bg1"/>
              </a:solidFill>
              <a:round/>
            </a:ln>
          </p:spPr>
          <p:txBody>
            <a:bodyPr wrap="none" anchor="ctr"/>
            <a:lstStyle/>
            <a:p>
              <a:endParaRPr lang="zh-CN" altLang="en-US"/>
            </a:p>
          </p:txBody>
        </p:sp>
        <p:sp>
          <p:nvSpPr>
            <p:cNvPr id="67594" name="Line 5"/>
            <p:cNvSpPr>
              <a:spLocks noChangeShapeType="1"/>
            </p:cNvSpPr>
            <p:nvPr/>
          </p:nvSpPr>
          <p:spPr bwMode="auto">
            <a:xfrm>
              <a:off x="4962048" y="1632632"/>
              <a:ext cx="0" cy="152417"/>
            </a:xfrm>
            <a:prstGeom prst="line">
              <a:avLst/>
            </a:prstGeom>
            <a:noFill/>
            <a:ln w="12700" cap="sq">
              <a:solidFill>
                <a:schemeClr val="bg1"/>
              </a:solidFill>
              <a:round/>
            </a:ln>
          </p:spPr>
          <p:txBody>
            <a:bodyPr wrap="none" anchor="ctr"/>
            <a:lstStyle/>
            <a:p>
              <a:endParaRPr lang="zh-CN" altLang="en-US"/>
            </a:p>
          </p:txBody>
        </p:sp>
        <p:sp>
          <p:nvSpPr>
            <p:cNvPr id="67595" name="Line 6"/>
            <p:cNvSpPr>
              <a:spLocks noChangeShapeType="1"/>
            </p:cNvSpPr>
            <p:nvPr/>
          </p:nvSpPr>
          <p:spPr bwMode="auto">
            <a:xfrm>
              <a:off x="7859082" y="1632632"/>
              <a:ext cx="0" cy="152417"/>
            </a:xfrm>
            <a:prstGeom prst="line">
              <a:avLst/>
            </a:prstGeom>
            <a:noFill/>
            <a:ln w="12700" cap="sq">
              <a:solidFill>
                <a:schemeClr val="bg1"/>
              </a:solidFill>
              <a:round/>
            </a:ln>
          </p:spPr>
          <p:txBody>
            <a:bodyPr wrap="none" anchor="ctr"/>
            <a:lstStyle/>
            <a:p>
              <a:endParaRPr lang="zh-CN" altLang="en-US"/>
            </a:p>
          </p:txBody>
        </p:sp>
        <p:sp>
          <p:nvSpPr>
            <p:cNvPr id="67596" name="Line 6"/>
            <p:cNvSpPr>
              <a:spLocks noChangeShapeType="1"/>
            </p:cNvSpPr>
            <p:nvPr/>
          </p:nvSpPr>
          <p:spPr bwMode="auto">
            <a:xfrm>
              <a:off x="8548510" y="1625374"/>
              <a:ext cx="0" cy="152417"/>
            </a:xfrm>
            <a:prstGeom prst="line">
              <a:avLst/>
            </a:prstGeom>
            <a:noFill/>
            <a:ln w="12700" cap="sq">
              <a:solidFill>
                <a:schemeClr val="bg1"/>
              </a:solidFill>
              <a:round/>
            </a:ln>
          </p:spPr>
          <p:txBody>
            <a:bodyPr wrap="none" anchor="ctr"/>
            <a:lstStyle/>
            <a:p>
              <a:endParaRPr lang="zh-CN" altLang="en-US"/>
            </a:p>
          </p:txBody>
        </p:sp>
      </p:grpSp>
      <p:sp>
        <p:nvSpPr>
          <p:cNvPr id="67597" name="矩形 6"/>
          <p:cNvSpPr>
            <a:spLocks noChangeArrowheads="1"/>
          </p:cNvSpPr>
          <p:nvPr/>
        </p:nvSpPr>
        <p:spPr bwMode="auto">
          <a:xfrm>
            <a:off x="1916113" y="2800350"/>
            <a:ext cx="5294312" cy="400050"/>
          </a:xfrm>
          <a:prstGeom prst="rect">
            <a:avLst/>
          </a:prstGeom>
          <a:noFill/>
          <a:ln w="9525">
            <a:noFill/>
            <a:miter lim="800000"/>
          </a:ln>
        </p:spPr>
        <p:txBody>
          <a:bodyPr wrap="none">
            <a:spAutoFit/>
          </a:bodyPr>
          <a:lstStyle/>
          <a:p>
            <a:r>
              <a:rPr lang="en-US" altLang="zh-CN" sz="2000" b="1">
                <a:solidFill>
                  <a:schemeClr val="bg1"/>
                </a:solidFill>
                <a:latin typeface="宋体" panose="02010600030101010101" pitchFamily="2" charset="-122"/>
                <a:ea typeface="MS PGothic" panose="020B0600070205080204" pitchFamily="34" charset="-128"/>
              </a:rPr>
              <a:t>0    1     2    3 </a:t>
            </a:r>
            <a:r>
              <a:rPr kumimoji="1" lang="en-US" altLang="zh-CN" sz="2000">
                <a:solidFill>
                  <a:schemeClr val="bg1"/>
                </a:solidFill>
                <a:latin typeface="Times New Roman" panose="02020603050405020304" pitchFamily="18" charset="0"/>
              </a:rPr>
              <a:t>‥ ‥ ‥ ‥        </a:t>
            </a:r>
            <a:r>
              <a:rPr lang="en-US" altLang="zh-CN" sz="2000" b="1">
                <a:solidFill>
                  <a:schemeClr val="bg1"/>
                </a:solidFill>
                <a:latin typeface="宋体" panose="02010600030101010101" pitchFamily="2" charset="-122"/>
                <a:ea typeface="MS PGothic" panose="020B0600070205080204" pitchFamily="34" charset="-128"/>
              </a:rPr>
              <a:t>n-1    n</a:t>
            </a:r>
            <a:endParaRPr lang="en-US" altLang="zh-CN" sz="2000" b="1">
              <a:solidFill>
                <a:schemeClr val="bg1"/>
              </a:solidFill>
              <a:latin typeface="宋体" panose="02010600030101010101" pitchFamily="2" charset="-122"/>
              <a:ea typeface="MS PGothic" panose="020B0600070205080204" pitchFamily="34" charset="-128"/>
            </a:endParaRPr>
          </a:p>
        </p:txBody>
      </p:sp>
      <p:sp>
        <p:nvSpPr>
          <p:cNvPr id="67598" name="标题 4"/>
          <p:cNvSpPr txBox="1"/>
          <p:nvPr/>
        </p:nvSpPr>
        <p:spPr bwMode="auto">
          <a:xfrm>
            <a:off x="838200" y="438150"/>
            <a:ext cx="10515600" cy="641350"/>
          </a:xfrm>
          <a:prstGeom prst="rect">
            <a:avLst/>
          </a:prstGeom>
          <a:noFill/>
          <a:ln w="9525">
            <a:noFill/>
            <a:miter lim="800000"/>
          </a:ln>
        </p:spPr>
        <p:txBody>
          <a:bodyPr>
            <a:spAutoFit/>
          </a:bodyPr>
          <a:lstStyle/>
          <a:p>
            <a:pPr algn="ctr">
              <a:buFont typeface="Arial" panose="020B0604020202020204" pitchFamily="34" charset="0"/>
              <a:buNone/>
            </a:pPr>
            <a:r>
              <a:rPr lang="ja-JP" altLang="en-US" sz="3600" b="1" dirty="0" smtClean="0">
                <a:ea typeface="MS PGothic" panose="020B0600070205080204" pitchFamily="34" charset="-128"/>
              </a:rPr>
              <a:t>资金</a:t>
            </a:r>
            <a:r>
              <a:rPr lang="ja-JP" altLang="en-US" sz="3600" b="1" dirty="0">
                <a:ea typeface="MS PGothic" panose="020B0600070205080204" pitchFamily="34" charset="-128"/>
              </a:rPr>
              <a:t>时间价值</a:t>
            </a:r>
            <a:r>
              <a:rPr lang="ja-JP" altLang="en-US" sz="3600" b="1" dirty="0" smtClean="0">
                <a:ea typeface="MS PGothic" panose="020B0600070205080204" pitchFamily="34" charset="-128"/>
              </a:rPr>
              <a:t>的</a:t>
            </a:r>
            <a:r>
              <a:rPr lang="zh-CN" altLang="en-US" sz="3600" b="1" dirty="0" smtClean="0">
                <a:ea typeface="MS PGothic" panose="020B0600070205080204" pitchFamily="34" charset="-128"/>
              </a:rPr>
              <a:t>基本计算</a:t>
            </a:r>
            <a:endParaRPr lang="zh-CN" altLang="en-US" sz="3600" b="1" dirty="0">
              <a:ea typeface="MS PGothic" panose="020B0600070205080204" pitchFamily="34" charset="-128"/>
            </a:endParaRPr>
          </a:p>
        </p:txBody>
      </p:sp>
      <p:grpSp>
        <p:nvGrpSpPr>
          <p:cNvPr id="67599" name="组合 4"/>
          <p:cNvGrpSpPr/>
          <p:nvPr/>
        </p:nvGrpSpPr>
        <p:grpSpPr bwMode="auto">
          <a:xfrm>
            <a:off x="3381375" y="1143000"/>
            <a:ext cx="5327650" cy="134938"/>
            <a:chOff x="5357217" y="1143000"/>
            <a:chExt cx="1490133" cy="101600"/>
          </a:xfrm>
        </p:grpSpPr>
        <p:cxnSp>
          <p:nvCxnSpPr>
            <p:cNvPr id="25" name="Straight Connector 30"/>
            <p:cNvCxnSpPr/>
            <p:nvPr/>
          </p:nvCxnSpPr>
          <p:spPr>
            <a:xfrm>
              <a:off x="5357217" y="1143000"/>
              <a:ext cx="149013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31"/>
            <p:cNvCxnSpPr/>
            <p:nvPr/>
          </p:nvCxnSpPr>
          <p:spPr>
            <a:xfrm>
              <a:off x="5509516" y="1244600"/>
              <a:ext cx="11855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602" name="矩形 30"/>
          <p:cNvSpPr>
            <a:spLocks noChangeArrowheads="1"/>
          </p:cNvSpPr>
          <p:nvPr/>
        </p:nvSpPr>
        <p:spPr bwMode="auto">
          <a:xfrm>
            <a:off x="3832225" y="2017713"/>
            <a:ext cx="1814513" cy="457200"/>
          </a:xfrm>
          <a:prstGeom prst="rect">
            <a:avLst/>
          </a:prstGeom>
          <a:noFill/>
          <a:ln w="9525">
            <a:noFill/>
            <a:miter lim="800000"/>
          </a:ln>
        </p:spPr>
        <p:txBody>
          <a:bodyPr>
            <a:spAutoFit/>
          </a:bodyPr>
          <a:lstStyle/>
          <a:p>
            <a:pPr algn="ctr">
              <a:buFont typeface="Arial" panose="020B0604020202020204" pitchFamily="34" charset="0"/>
              <a:buNone/>
            </a:pPr>
            <a:r>
              <a:rPr lang="zh-CN" altLang="en-US" sz="2400" dirty="0">
                <a:solidFill>
                  <a:schemeClr val="bg1"/>
                </a:solidFill>
                <a:latin typeface="微软雅黑" panose="020B0503020204020204" pitchFamily="34" charset="-122"/>
                <a:ea typeface="微软雅黑" panose="020B0503020204020204" pitchFamily="34" charset="-122"/>
              </a:rPr>
              <a:t>利率</a:t>
            </a:r>
            <a:r>
              <a:rPr lang="en-US" altLang="zh-CN" sz="2400" dirty="0" err="1">
                <a:solidFill>
                  <a:schemeClr val="bg1"/>
                </a:solidFill>
                <a:latin typeface="微软雅黑" panose="020B0503020204020204" pitchFamily="34" charset="-122"/>
                <a:ea typeface="微软雅黑" panose="020B0503020204020204" pitchFamily="34" charset="-122"/>
              </a:rPr>
              <a:t>i</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67603" name="矩形 34"/>
          <p:cNvSpPr>
            <a:spLocks noChangeArrowheads="1"/>
          </p:cNvSpPr>
          <p:nvPr/>
        </p:nvSpPr>
        <p:spPr bwMode="auto">
          <a:xfrm>
            <a:off x="7224713" y="2286000"/>
            <a:ext cx="990600" cy="461963"/>
          </a:xfrm>
          <a:prstGeom prst="rect">
            <a:avLst/>
          </a:prstGeom>
          <a:noFill/>
          <a:ln w="9525">
            <a:noFill/>
            <a:miter lim="800000"/>
          </a:ln>
        </p:spPr>
        <p:txBody>
          <a:bodyPr wrap="none">
            <a:spAutoFit/>
          </a:bodyPr>
          <a:lstStyle/>
          <a:p>
            <a:pPr algn="ctr">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期数</a:t>
            </a:r>
            <a:r>
              <a:rPr lang="en-US" altLang="zh-CN" sz="2400">
                <a:solidFill>
                  <a:schemeClr val="bg1"/>
                </a:solidFill>
                <a:latin typeface="微软雅黑" panose="020B0503020204020204" pitchFamily="34" charset="-122"/>
                <a:ea typeface="微软雅黑" panose="020B0503020204020204" pitchFamily="34" charset="-122"/>
              </a:rPr>
              <a:t>n</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37" name="AutoShape 6"/>
          <p:cNvSpPr>
            <a:spLocks noChangeArrowheads="1"/>
          </p:cNvSpPr>
          <p:nvPr/>
        </p:nvSpPr>
        <p:spPr bwMode="auto">
          <a:xfrm>
            <a:off x="2235880" y="4601030"/>
            <a:ext cx="5050291" cy="928914"/>
          </a:xfrm>
          <a:prstGeom prst="flowChartAlternateProcess">
            <a:avLst/>
          </a:prstGeom>
          <a:solidFill>
            <a:schemeClr val="accent3">
              <a:lumMod val="20000"/>
              <a:lumOff val="80000"/>
            </a:schemeClr>
          </a:solidFill>
          <a:ln w="9525">
            <a:noFill/>
            <a:miter lim="800000"/>
          </a:ln>
        </p:spPr>
        <p:txBody>
          <a:bodyPr/>
          <a:lstStyle/>
          <a:p>
            <a:pPr eaLnBrk="0" hangingPunct="0">
              <a:buFont typeface="Arial" panose="020B0604020202020204" pitchFamily="34" charset="0"/>
              <a:buNone/>
              <a:defRPr/>
            </a:pPr>
            <a:r>
              <a:rPr lang="en-US" altLang="zh-CN" sz="2600" b="1" dirty="0" smtClean="0">
                <a:latin typeface="Times New Roman" panose="02020603050405020304" pitchFamily="18" charset="0"/>
              </a:rPr>
              <a:t>P</a:t>
            </a:r>
            <a:r>
              <a:rPr lang="zh-CN" altLang="en-US" sz="2600" b="1" dirty="0" smtClean="0">
                <a:latin typeface="Times New Roman" panose="02020603050405020304" pitchFamily="18" charset="0"/>
              </a:rPr>
              <a:t>年金现值、</a:t>
            </a:r>
            <a:r>
              <a:rPr lang="en-US" altLang="zh-CN" sz="2600" b="1" dirty="0">
                <a:latin typeface="Times New Roman" panose="02020603050405020304" pitchFamily="18" charset="0"/>
              </a:rPr>
              <a:t>A</a:t>
            </a:r>
            <a:r>
              <a:rPr lang="zh-CN" altLang="en-US" sz="2600" b="1" dirty="0">
                <a:latin typeface="Times New Roman" panose="02020603050405020304" pitchFamily="18" charset="0"/>
              </a:rPr>
              <a:t>年金、</a:t>
            </a:r>
            <a:r>
              <a:rPr lang="en-US" altLang="zh-CN" sz="2600" b="1" dirty="0" err="1">
                <a:latin typeface="Times New Roman" panose="02020603050405020304" pitchFamily="18" charset="0"/>
              </a:rPr>
              <a:t>i</a:t>
            </a:r>
            <a:r>
              <a:rPr lang="zh-CN" altLang="en-US" sz="2600" b="1" dirty="0">
                <a:latin typeface="Times New Roman" panose="02020603050405020304" pitchFamily="18" charset="0"/>
              </a:rPr>
              <a:t>利率、</a:t>
            </a:r>
            <a:r>
              <a:rPr lang="en-US" altLang="zh-CN" sz="2600" b="1" dirty="0">
                <a:latin typeface="Times New Roman" panose="02020603050405020304" pitchFamily="18" charset="0"/>
              </a:rPr>
              <a:t>n  </a:t>
            </a:r>
            <a:endParaRPr lang="en-US" altLang="zh-CN" sz="2600" b="1" dirty="0">
              <a:latin typeface="Times New Roman" panose="02020603050405020304" pitchFamily="18" charset="0"/>
            </a:endParaRPr>
          </a:p>
          <a:p>
            <a:pPr eaLnBrk="0" hangingPunct="0">
              <a:buFont typeface="Arial" panose="020B0604020202020204" pitchFamily="34" charset="0"/>
              <a:buNone/>
              <a:defRPr/>
            </a:pPr>
            <a:r>
              <a:rPr lang="zh-CN" altLang="en-US" sz="2600" b="1" dirty="0">
                <a:latin typeface="Times New Roman" panose="02020603050405020304" pitchFamily="18" charset="0"/>
              </a:rPr>
              <a:t>期数知三求四</a:t>
            </a:r>
            <a:endParaRPr lang="zh-CN" altLang="en-US" sz="2600" b="1" dirty="0">
              <a:latin typeface="Times New Roman" panose="02020603050405020304" pitchFamily="18" charset="0"/>
            </a:endParaRPr>
          </a:p>
          <a:p>
            <a:pPr eaLnBrk="0" hangingPunct="0">
              <a:buFont typeface="Arial" panose="020B0604020202020204" pitchFamily="34" charset="0"/>
              <a:buNone/>
              <a:defRPr/>
            </a:pPr>
            <a:endParaRPr lang="ja-JP" altLang="en-US" sz="2600" b="1" dirty="0">
              <a:solidFill>
                <a:srgbClr val="FF00FF"/>
              </a:solidFill>
              <a:latin typeface="Times New Roman" panose="02020603050405020304" pitchFamily="18" charset="0"/>
            </a:endParaRPr>
          </a:p>
        </p:txBody>
      </p:sp>
      <p:sp>
        <p:nvSpPr>
          <p:cNvPr id="24" name="矩形 23"/>
          <p:cNvSpPr/>
          <p:nvPr/>
        </p:nvSpPr>
        <p:spPr>
          <a:xfrm>
            <a:off x="1898650" y="3195638"/>
            <a:ext cx="5438775" cy="396875"/>
          </a:xfrm>
          <a:prstGeom prst="rect">
            <a:avLst/>
          </a:prstGeom>
          <a:solidFill>
            <a:schemeClr val="accent5">
              <a:lumMod val="20000"/>
              <a:lumOff val="80000"/>
            </a:schemeClr>
          </a:solidFill>
        </p:spPr>
        <p:txBody>
          <a:bodyPr>
            <a:spAutoFit/>
          </a:bodyPr>
          <a:lstStyle/>
          <a:p>
            <a:pPr fontAlgn="auto">
              <a:spcBef>
                <a:spcPts val="1200"/>
              </a:spcBef>
              <a:spcAft>
                <a:spcPts val="0"/>
              </a:spcAft>
              <a:defRPr/>
            </a:pPr>
            <a:r>
              <a:rPr lang="en-US" altLang="zh-CN" dirty="0">
                <a:latin typeface="宋体" panose="02010600030101010101" pitchFamily="2" charset="-122"/>
                <a:ea typeface="MS PGothic" panose="020B0600070205080204" pitchFamily="34" charset="-128"/>
              </a:rPr>
              <a:t>      </a:t>
            </a:r>
            <a:r>
              <a:rPr lang="en-US" altLang="zh-CN" sz="2000" dirty="0">
                <a:latin typeface="宋体" panose="02010600030101010101" pitchFamily="2" charset="-122"/>
                <a:ea typeface="MS PGothic" panose="020B0600070205080204" pitchFamily="34" charset="-128"/>
              </a:rPr>
              <a:t>A     </a:t>
            </a:r>
            <a:r>
              <a:rPr lang="en-US" altLang="zh-CN" sz="2000" dirty="0" err="1">
                <a:latin typeface="宋体" panose="02010600030101010101" pitchFamily="2" charset="-122"/>
                <a:ea typeface="MS PGothic" panose="020B0600070205080204" pitchFamily="34" charset="-128"/>
              </a:rPr>
              <a:t>A</a:t>
            </a:r>
            <a:r>
              <a:rPr lang="en-US" altLang="zh-CN" sz="2000" dirty="0">
                <a:latin typeface="宋体" panose="02010600030101010101" pitchFamily="2" charset="-122"/>
                <a:ea typeface="MS PGothic" panose="020B0600070205080204" pitchFamily="34" charset="-128"/>
              </a:rPr>
              <a:t>    </a:t>
            </a:r>
            <a:r>
              <a:rPr lang="en-US" altLang="zh-CN" sz="2000" dirty="0" err="1">
                <a:latin typeface="宋体" panose="02010600030101010101" pitchFamily="2" charset="-122"/>
                <a:ea typeface="MS PGothic" panose="020B0600070205080204" pitchFamily="34" charset="-128"/>
              </a:rPr>
              <a:t>A</a:t>
            </a:r>
            <a:r>
              <a:rPr lang="en-US" altLang="zh-CN" sz="2000" dirty="0">
                <a:latin typeface="宋体" panose="02010600030101010101" pitchFamily="2" charset="-122"/>
                <a:ea typeface="MS PGothic" panose="020B0600070205080204" pitchFamily="34" charset="-128"/>
              </a:rPr>
              <a:t>     </a:t>
            </a:r>
            <a:r>
              <a:rPr kumimoji="1" lang="en-US" altLang="zh-CN" sz="2000" dirty="0">
                <a:latin typeface="Times New Roman" panose="02020603050405020304" pitchFamily="18" charset="0"/>
                <a:ea typeface="+mn-ea"/>
              </a:rPr>
              <a:t>‥ ‥ ‥ ‥     </a:t>
            </a:r>
            <a:r>
              <a:rPr lang="en-US" altLang="zh-CN" sz="2000" dirty="0">
                <a:latin typeface="宋体" panose="02010600030101010101" pitchFamily="2" charset="-122"/>
                <a:ea typeface="MS PGothic" panose="020B0600070205080204" pitchFamily="34" charset="-128"/>
              </a:rPr>
              <a:t>A    A</a:t>
            </a:r>
            <a:endParaRPr lang="en-US" altLang="zh-CN" sz="2000" dirty="0">
              <a:latin typeface="宋体" panose="02010600030101010101" pitchFamily="2" charset="-122"/>
              <a:ea typeface="MS PGothic" panose="020B0600070205080204" pitchFamily="34" charset="-128"/>
            </a:endParaRPr>
          </a:p>
        </p:txBody>
      </p:sp>
      <p:sp>
        <p:nvSpPr>
          <p:cNvPr id="67606" name="矩形 26"/>
          <p:cNvSpPr>
            <a:spLocks noChangeArrowheads="1"/>
          </p:cNvSpPr>
          <p:nvPr/>
        </p:nvSpPr>
        <p:spPr bwMode="auto">
          <a:xfrm>
            <a:off x="4122738" y="3598863"/>
            <a:ext cx="1508125" cy="831850"/>
          </a:xfrm>
          <a:prstGeom prst="rect">
            <a:avLst/>
          </a:prstGeom>
          <a:noFill/>
          <a:ln w="9525">
            <a:noFill/>
            <a:miter lim="800000"/>
          </a:ln>
        </p:spPr>
        <p:txBody>
          <a:bodyPr>
            <a:spAutoFit/>
          </a:bodyPr>
          <a:lstStyle/>
          <a:p>
            <a:pPr algn="ctr">
              <a:buFont typeface="Arial" panose="020B0604020202020204" pitchFamily="34" charset="0"/>
              <a:buNone/>
            </a:pPr>
            <a:r>
              <a:rPr lang="zh-CN" altLang="en-US" sz="2400">
                <a:solidFill>
                  <a:schemeClr val="bg1"/>
                </a:solidFill>
                <a:latin typeface="微软雅黑" panose="020B0503020204020204" pitchFamily="34" charset="-122"/>
                <a:ea typeface="微软雅黑" panose="020B0503020204020204" pitchFamily="34" charset="-122"/>
              </a:rPr>
              <a:t>年金</a:t>
            </a:r>
            <a:r>
              <a:rPr lang="en-US" altLang="zh-CN" sz="2400">
                <a:solidFill>
                  <a:schemeClr val="bg1"/>
                </a:solidFill>
                <a:latin typeface="微软雅黑" panose="020B0503020204020204" pitchFamily="34" charset="-122"/>
                <a:ea typeface="微软雅黑" panose="020B0503020204020204" pitchFamily="34" charset="-122"/>
              </a:rPr>
              <a:t>A</a:t>
            </a:r>
            <a:endParaRPr lang="en-US" altLang="zh-CN" sz="2400">
              <a:solidFill>
                <a:schemeClr val="bg1"/>
              </a:solidFill>
              <a:latin typeface="微软雅黑" panose="020B0503020204020204" pitchFamily="34" charset="-122"/>
              <a:ea typeface="微软雅黑" panose="020B0503020204020204" pitchFamily="34" charset="-122"/>
            </a:endParaRPr>
          </a:p>
          <a:p>
            <a:pPr algn="ctr">
              <a:buFont typeface="Arial" panose="020B0604020202020204" pitchFamily="34" charset="0"/>
              <a:buNone/>
            </a:pPr>
            <a:r>
              <a:rPr lang="en-US" altLang="zh-CN" sz="2400">
                <a:solidFill>
                  <a:schemeClr val="bg1"/>
                </a:solidFill>
                <a:latin typeface="微软雅黑" panose="020B0503020204020204" pitchFamily="34" charset="-122"/>
                <a:ea typeface="微软雅黑" panose="020B0503020204020204" pitchFamily="34" charset="-122"/>
              </a:rPr>
              <a:t>Annuity</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67607" name="矩形 27"/>
          <p:cNvSpPr>
            <a:spLocks noChangeArrowheads="1"/>
          </p:cNvSpPr>
          <p:nvPr/>
        </p:nvSpPr>
        <p:spPr bwMode="auto">
          <a:xfrm>
            <a:off x="609600" y="3643313"/>
            <a:ext cx="2424113" cy="830262"/>
          </a:xfrm>
          <a:prstGeom prst="rect">
            <a:avLst/>
          </a:prstGeom>
          <a:noFill/>
          <a:ln w="9525">
            <a:noFill/>
            <a:miter lim="800000"/>
          </a:ln>
        </p:spPr>
        <p:txBody>
          <a:bodyPr>
            <a:spAutoFit/>
          </a:bodyPr>
          <a:lstStyle/>
          <a:p>
            <a:pPr algn="ctr">
              <a:buFont typeface="Arial" panose="020B0604020202020204" pitchFamily="34" charset="0"/>
              <a:buNone/>
            </a:pPr>
            <a:r>
              <a:rPr lang="ja-JP" altLang="en-US" sz="2400">
                <a:solidFill>
                  <a:schemeClr val="bg1"/>
                </a:solidFill>
                <a:latin typeface="微软雅黑" panose="020B0503020204020204" pitchFamily="34" charset="-122"/>
                <a:ea typeface="微软雅黑" panose="020B0503020204020204" pitchFamily="34" charset="-122"/>
              </a:rPr>
              <a:t>现值</a:t>
            </a:r>
            <a:r>
              <a:rPr lang="en-US" altLang="ja-JP" sz="2400">
                <a:solidFill>
                  <a:schemeClr val="bg1"/>
                </a:solidFill>
                <a:latin typeface="微软雅黑" panose="020B0503020204020204" pitchFamily="34" charset="-122"/>
                <a:ea typeface="微软雅黑" panose="020B0503020204020204" pitchFamily="34" charset="-122"/>
              </a:rPr>
              <a:t>P</a:t>
            </a:r>
            <a:endParaRPr lang="ja-JP" altLang="en-US" sz="2400">
              <a:solidFill>
                <a:schemeClr val="bg1"/>
              </a:solidFill>
              <a:latin typeface="微软雅黑" panose="020B0503020204020204" pitchFamily="34" charset="-122"/>
              <a:ea typeface="微软雅黑" panose="020B0503020204020204" pitchFamily="34" charset="-122"/>
            </a:endParaRPr>
          </a:p>
          <a:p>
            <a:pPr algn="ctr">
              <a:buFont typeface="Arial" panose="020B0604020202020204" pitchFamily="34" charset="0"/>
              <a:buNone/>
            </a:pPr>
            <a:r>
              <a:rPr lang="en-US" altLang="zh-CN" sz="2400">
                <a:solidFill>
                  <a:schemeClr val="bg1"/>
                </a:solidFill>
                <a:latin typeface="微软雅黑" panose="020B0503020204020204" pitchFamily="34" charset="-122"/>
                <a:ea typeface="微软雅黑" panose="020B0503020204020204" pitchFamily="34" charset="-122"/>
              </a:rPr>
              <a:t>Present  value</a:t>
            </a:r>
            <a:endParaRPr lang="en-US" altLang="zh-CN" sz="240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435765" y="1255876"/>
            <a:ext cx="3599206" cy="523220"/>
          </a:xfrm>
          <a:prstGeom prst="rect">
            <a:avLst/>
          </a:prstGeom>
        </p:spPr>
        <p:txBody>
          <a:bodyPr wrap="square">
            <a:spAutoFit/>
          </a:bodyPr>
          <a:lstStyle/>
          <a:p>
            <a:r>
              <a:rPr lang="zh-CN" altLang="en-US" sz="2800" b="1" dirty="0" smtClean="0">
                <a:latin typeface="微软雅黑" panose="020B0503020204020204" pitchFamily="34" charset="-122"/>
                <a:ea typeface="微软雅黑" panose="020B0503020204020204" pitchFamily="34" charset="-122"/>
              </a:rPr>
              <a:t>年金的计算及应用</a:t>
            </a:r>
            <a:endParaRPr lang="zh-CN" altLang="en-US" sz="2800" b="1" dirty="0"/>
          </a:p>
        </p:txBody>
      </p:sp>
    </p:spTree>
  </p:cSld>
  <p:clrMapOvr>
    <a:masterClrMapping/>
  </p:clrMapOvr>
  <p:transition spd="med" advClick="0" advTm="7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276475"/>
            <a:ext cx="12192000" cy="2549525"/>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tx2"/>
                </a:solidFill>
              </a:rPr>
              <a:t> </a:t>
            </a:r>
            <a:endParaRPr lang="zh-CN" altLang="en-US" dirty="0">
              <a:solidFill>
                <a:schemeClr val="tx2"/>
              </a:solidFill>
            </a:endParaRPr>
          </a:p>
        </p:txBody>
      </p:sp>
      <p:cxnSp>
        <p:nvCxnSpPr>
          <p:cNvPr id="6" name="直接连接符 5"/>
          <p:cNvCxnSpPr/>
          <p:nvPr/>
        </p:nvCxnSpPr>
        <p:spPr>
          <a:xfrm>
            <a:off x="-88900" y="49149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8900" y="21971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cstate="print"/>
          <a:srcRect/>
          <a:stretch>
            <a:fillRect/>
          </a:stretch>
        </p:blipFill>
        <p:spPr bwMode="auto">
          <a:xfrm>
            <a:off x="1879600" y="2714625"/>
            <a:ext cx="1244600" cy="1606550"/>
          </a:xfrm>
          <a:prstGeom prst="rect">
            <a:avLst/>
          </a:prstGeom>
          <a:noFill/>
          <a:ln w="9525">
            <a:noFill/>
            <a:miter lim="800000"/>
            <a:headEnd/>
            <a:tailEnd/>
          </a:ln>
        </p:spPr>
      </p:pic>
      <p:cxnSp>
        <p:nvCxnSpPr>
          <p:cNvPr id="9" name="直接连接符 8"/>
          <p:cNvCxnSpPr/>
          <p:nvPr/>
        </p:nvCxnSpPr>
        <p:spPr>
          <a:xfrm>
            <a:off x="4114800" y="2774950"/>
            <a:ext cx="0" cy="1390650"/>
          </a:xfrm>
          <a:prstGeom prst="line">
            <a:avLst/>
          </a:prstGeom>
          <a:ln>
            <a:gradFill>
              <a:gsLst>
                <a:gs pos="0">
                  <a:srgbClr val="32C8CF">
                    <a:alpha val="67000"/>
                  </a:srgbClr>
                </a:gs>
                <a:gs pos="55000">
                  <a:schemeClr val="bg1"/>
                </a:gs>
                <a:gs pos="100000">
                  <a:srgbClr val="32C8CF">
                    <a:alpha val="7100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 name="Title 2"/>
          <p:cNvSpPr txBox="1"/>
          <p:nvPr/>
        </p:nvSpPr>
        <p:spPr bwMode="auto">
          <a:xfrm>
            <a:off x="3879228" y="2798099"/>
            <a:ext cx="7822777" cy="1183050"/>
          </a:xfrm>
          <a:prstGeom prst="rect">
            <a:avLst/>
          </a:prstGeom>
          <a:noFill/>
          <a:ln w="9525">
            <a:noFill/>
            <a:miter lim="800000"/>
          </a:ln>
        </p:spPr>
        <p:txBody>
          <a:bodyPr lIns="36000" rIns="36000" anchor="b"/>
          <a:lstStyle/>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r>
              <a:rPr lang="zh-CN" altLang="en-US" sz="4000" b="1" dirty="0">
                <a:latin typeface="华文隶书" panose="02010800040101010101" pitchFamily="2" charset="-122"/>
                <a:ea typeface="华文隶书" panose="02010800040101010101" pitchFamily="2" charset="-122"/>
              </a:rPr>
              <a:t>一、一次性收付款项的计算及应用</a:t>
            </a:r>
            <a:endParaRPr lang="zh-CN" altLang="en-US" sz="4000" b="1" dirty="0">
              <a:latin typeface="华文隶书" panose="02010800040101010101" pitchFamily="2" charset="-122"/>
              <a:ea typeface="华文隶书" panose="02010800040101010101" pitchFamily="2" charset="-122"/>
            </a:endParaRPr>
          </a:p>
        </p:txBody>
      </p:sp>
      <p:sp>
        <p:nvSpPr>
          <p:cNvPr id="11" name="灯片编号占位符 2"/>
          <p:cNvSpPr>
            <a:spLocks noGrp="1"/>
          </p:cNvSpPr>
          <p:nvPr>
            <p:ph type="sldNum" sz="quarter" idx="12"/>
          </p:nvPr>
        </p:nvSpPr>
        <p:spPr>
          <a:xfrm>
            <a:off x="11323638" y="6240463"/>
            <a:ext cx="495300" cy="354012"/>
          </a:xfrm>
        </p:spPr>
        <p:txBody>
          <a:bodyPr/>
          <a:lstStyle/>
          <a:p>
            <a:pPr>
              <a:defRPr/>
            </a:pPr>
            <a:fld id="{EBAA0B0A-6C67-430D-843B-589DA2079AA5}" type="slidenum">
              <a:rPr lang="en-US"/>
            </a:fld>
            <a:endParaRPr lang="en-US" dirty="0"/>
          </a:p>
        </p:txBody>
      </p:sp>
      <p:sp>
        <p:nvSpPr>
          <p:cNvPr id="12" name="TextBox 11"/>
          <p:cNvSpPr txBox="1"/>
          <p:nvPr/>
        </p:nvSpPr>
        <p:spPr>
          <a:xfrm>
            <a:off x="4346294" y="1132255"/>
            <a:ext cx="2630488" cy="846386"/>
          </a:xfrm>
          <a:prstGeom prst="rect">
            <a:avLst/>
          </a:prstGeom>
          <a:noFill/>
          <a:ln>
            <a:solidFill>
              <a:schemeClr val="accent1"/>
            </a:solidFill>
          </a:ln>
        </p:spPr>
        <p:txBody>
          <a:bodyPr lIns="0" tIns="0" rIns="0" bIns="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742950" indent="-742950" algn="l">
              <a:lnSpc>
                <a:spcPct val="150000"/>
              </a:lnSpc>
              <a:defRPr/>
            </a:pPr>
            <a:r>
              <a:rPr lang="zh-CN" altLang="en-US" sz="4000" dirty="0">
                <a:solidFill>
                  <a:schemeClr val="tx1"/>
                </a:solidFill>
                <a:latin typeface="华文隶书" panose="02010800040101010101" pitchFamily="2" charset="-122"/>
                <a:ea typeface="华文隶书" panose="02010800040101010101" pitchFamily="2" charset="-122"/>
              </a:rPr>
              <a:t>任务实训</a:t>
            </a:r>
            <a:endParaRPr lang="zh-CN" altLang="en-US" sz="4000" dirty="0">
              <a:solidFill>
                <a:schemeClr val="tx1"/>
              </a:solidFill>
              <a:latin typeface="华文隶书" panose="02010800040101010101" pitchFamily="2" charset="-122"/>
              <a:ea typeface="华文隶书" panose="0201080004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4"/>
          <p:cNvSpPr txBox="1"/>
          <p:nvPr/>
        </p:nvSpPr>
        <p:spPr>
          <a:xfrm>
            <a:off x="787400" y="276104"/>
            <a:ext cx="10515600" cy="646113"/>
          </a:xfrm>
          <a:prstGeom prst="rect">
            <a:avLst/>
          </a:prstGeom>
        </p:spPr>
        <p:txBody>
          <a:bodyPr>
            <a:spAutoFit/>
          </a:bodyPr>
          <a:lstStyle/>
          <a:p>
            <a:pPr algn="ctr" fontAlgn="auto">
              <a:lnSpc>
                <a:spcPct val="90000"/>
              </a:lnSpc>
              <a:spcAft>
                <a:spcPts val="0"/>
              </a:spcAft>
              <a:defRPr/>
            </a:pPr>
            <a:r>
              <a:rPr lang="zh-CN" altLang="en-US" sz="4000" b="1" dirty="0">
                <a:solidFill>
                  <a:schemeClr val="bg2">
                    <a:lumMod val="50000"/>
                  </a:schemeClr>
                </a:solidFill>
                <a:latin typeface="微软雅黑" panose="020B0503020204020204" pitchFamily="34" charset="-122"/>
                <a:ea typeface="微软雅黑" panose="020B0503020204020204" pitchFamily="34" charset="-122"/>
                <a:cs typeface="+mj-cs"/>
              </a:rPr>
              <a:t>    </a:t>
            </a:r>
            <a:r>
              <a:rPr lang="en-US" altLang="zh-CN" sz="3200" b="1" dirty="0" smtClean="0">
                <a:solidFill>
                  <a:schemeClr val="bg2">
                    <a:lumMod val="50000"/>
                  </a:schemeClr>
                </a:solidFill>
                <a:latin typeface="微软雅黑" panose="020B0503020204020204" pitchFamily="34" charset="-122"/>
                <a:ea typeface="微软雅黑" panose="020B0503020204020204" pitchFamily="34" charset="-122"/>
                <a:cs typeface="+mj-cs"/>
              </a:rPr>
              <a:t>1. </a:t>
            </a:r>
            <a:r>
              <a:rPr lang="zh-CN" altLang="en-US" sz="3200" b="1" dirty="0" smtClean="0">
                <a:solidFill>
                  <a:schemeClr val="bg2">
                    <a:lumMod val="50000"/>
                  </a:schemeClr>
                </a:solidFill>
                <a:latin typeface="微软雅黑" panose="020B0503020204020204" pitchFamily="34" charset="-122"/>
                <a:ea typeface="微软雅黑" panose="020B0503020204020204" pitchFamily="34" charset="-122"/>
                <a:cs typeface="+mj-cs"/>
              </a:rPr>
              <a:t>单利</a:t>
            </a:r>
            <a:r>
              <a:rPr lang="zh-CN" altLang="en-US" sz="3200" b="1" dirty="0">
                <a:solidFill>
                  <a:schemeClr val="bg2">
                    <a:lumMod val="50000"/>
                  </a:schemeClr>
                </a:solidFill>
                <a:latin typeface="微软雅黑" panose="020B0503020204020204" pitchFamily="34" charset="-122"/>
                <a:ea typeface="微软雅黑" panose="020B0503020204020204" pitchFamily="34" charset="-122"/>
                <a:cs typeface="+mj-cs"/>
              </a:rPr>
              <a:t>终值现值的计算及运用</a:t>
            </a:r>
            <a:endParaRPr lang="zh-CN" altLang="en-US" sz="3200" b="1" dirty="0">
              <a:solidFill>
                <a:schemeClr val="bg2">
                  <a:lumMod val="50000"/>
                </a:schemeClr>
              </a:solidFill>
              <a:latin typeface="微软雅黑" panose="020B0503020204020204" pitchFamily="34" charset="-122"/>
              <a:ea typeface="微软雅黑" panose="020B0503020204020204" pitchFamily="34" charset="-122"/>
              <a:cs typeface="+mj-cs"/>
            </a:endParaRPr>
          </a:p>
        </p:txBody>
      </p:sp>
      <p:grpSp>
        <p:nvGrpSpPr>
          <p:cNvPr id="22531" name="组合 36"/>
          <p:cNvGrpSpPr/>
          <p:nvPr/>
        </p:nvGrpSpPr>
        <p:grpSpPr bwMode="auto">
          <a:xfrm>
            <a:off x="3381375" y="1008062"/>
            <a:ext cx="5327650" cy="134938"/>
            <a:chOff x="5357217" y="1143000"/>
            <a:chExt cx="1490133" cy="101600"/>
          </a:xfrm>
        </p:grpSpPr>
        <p:cxnSp>
          <p:nvCxnSpPr>
            <p:cNvPr id="4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0" name="灯片编号占位符 2"/>
          <p:cNvSpPr>
            <a:spLocks noGrp="1"/>
          </p:cNvSpPr>
          <p:nvPr>
            <p:ph type="sldNum" sz="quarter" idx="12"/>
          </p:nvPr>
        </p:nvSpPr>
        <p:spPr>
          <a:xfrm>
            <a:off x="11323638" y="6240463"/>
            <a:ext cx="495300" cy="354012"/>
          </a:xfrm>
        </p:spPr>
        <p:txBody>
          <a:bodyPr/>
          <a:lstStyle/>
          <a:p>
            <a:pPr>
              <a:defRPr/>
            </a:pPr>
            <a:fld id="{3D9187E7-DC2B-40AA-905E-85CA3528DFF0}" type="slidenum">
              <a:rPr lang="en-US"/>
            </a:fld>
            <a:endParaRPr lang="en-US" dirty="0"/>
          </a:p>
        </p:txBody>
      </p:sp>
      <p:sp>
        <p:nvSpPr>
          <p:cNvPr id="9" name="Rectangle 2"/>
          <p:cNvSpPr>
            <a:spLocks noChangeArrowheads="1"/>
          </p:cNvSpPr>
          <p:nvPr/>
        </p:nvSpPr>
        <p:spPr bwMode="auto">
          <a:xfrm>
            <a:off x="795564" y="1600844"/>
            <a:ext cx="7683514" cy="523220"/>
          </a:xfrm>
          <a:prstGeom prst="rect">
            <a:avLst/>
          </a:prstGeom>
          <a:noFill/>
          <a:ln w="9525">
            <a:noFill/>
            <a:miter lim="800000"/>
          </a:ln>
        </p:spPr>
        <p:txBody>
          <a:bodyPr wrap="none">
            <a:spAutoFit/>
          </a:bodyPr>
          <a:lstStyle/>
          <a:p>
            <a:r>
              <a:rPr lang="zh-CN" altLang="en-US" sz="2800" dirty="0">
                <a:solidFill>
                  <a:srgbClr val="FF0000"/>
                </a:solidFill>
                <a:latin typeface="微软雅黑" panose="020B0503020204020204" pitchFamily="34" charset="-122"/>
                <a:ea typeface="微软雅黑" panose="020B0503020204020204" pitchFamily="34" charset="-122"/>
              </a:rPr>
              <a:t>   </a:t>
            </a:r>
            <a:r>
              <a:rPr lang="ja-JP" altLang="en-US" sz="2800" dirty="0">
                <a:solidFill>
                  <a:srgbClr val="FF0000"/>
                </a:solidFill>
                <a:latin typeface="微软雅黑" panose="020B0503020204020204" pitchFamily="34" charset="-122"/>
                <a:ea typeface="微软雅黑" panose="020B0503020204020204" pitchFamily="34" charset="-122"/>
              </a:rPr>
              <a:t>单利：</a:t>
            </a:r>
            <a:r>
              <a:rPr lang="ja-JP" altLang="en-US" sz="2800" dirty="0">
                <a:latin typeface="微软雅黑" panose="020B0503020204020204" pitchFamily="34" charset="-122"/>
                <a:ea typeface="微软雅黑" panose="020B0503020204020204" pitchFamily="34" charset="-122"/>
              </a:rPr>
              <a:t>所生利息均不加入本金重复计算利息。</a:t>
            </a:r>
            <a:endParaRPr lang="ja-JP" altLang="en-US" sz="2800" dirty="0">
              <a:latin typeface="微软雅黑" panose="020B0503020204020204" pitchFamily="34" charset="-122"/>
              <a:ea typeface="微软雅黑" panose="020B0503020204020204" pitchFamily="34" charset="-122"/>
            </a:endParaRPr>
          </a:p>
        </p:txBody>
      </p:sp>
      <p:sp>
        <p:nvSpPr>
          <p:cNvPr id="10" name="Rectangle 3"/>
          <p:cNvSpPr>
            <a:spLocks noChangeArrowheads="1"/>
          </p:cNvSpPr>
          <p:nvPr/>
        </p:nvSpPr>
        <p:spPr bwMode="auto">
          <a:xfrm>
            <a:off x="580084" y="4177547"/>
            <a:ext cx="4672183" cy="1569660"/>
          </a:xfrm>
          <a:prstGeom prst="rect">
            <a:avLst/>
          </a:prstGeom>
          <a:solidFill>
            <a:schemeClr val="accent2">
              <a:lumMod val="20000"/>
              <a:lumOff val="80000"/>
            </a:schemeClr>
          </a:solidFill>
          <a:ln w="9525">
            <a:noFill/>
            <a:miter lim="800000"/>
          </a:ln>
        </p:spPr>
        <p:txBody>
          <a:bodyPr wrap="square">
            <a:spAutoFit/>
          </a:bodyPr>
          <a:lstStyle/>
          <a:p>
            <a:pPr>
              <a:spcBef>
                <a:spcPct val="50000"/>
              </a:spcBef>
            </a:pPr>
            <a:r>
              <a:rPr lang="en-US" altLang="zh-CN" sz="2400" dirty="0">
                <a:latin typeface="微软雅黑" panose="020B0503020204020204" pitchFamily="34" charset="-122"/>
                <a:ea typeface="微软雅黑" panose="020B0503020204020204" pitchFamily="34" charset="-122"/>
              </a:rPr>
              <a:t>P—</a:t>
            </a:r>
            <a:r>
              <a:rPr lang="zh-CN" altLang="en-US" sz="2400" dirty="0">
                <a:latin typeface="微软雅黑" panose="020B0503020204020204" pitchFamily="34" charset="-122"/>
                <a:ea typeface="微软雅黑" panose="020B0503020204020204" pitchFamily="34" charset="-122"/>
              </a:rPr>
              <a:t>现值（</a:t>
            </a:r>
            <a:r>
              <a:rPr lang="ja-JP" altLang="en-US" sz="2400" dirty="0">
                <a:latin typeface="微软雅黑" panose="020B0503020204020204" pitchFamily="34" charset="-122"/>
                <a:ea typeface="微软雅黑" panose="020B0503020204020204" pitchFamily="34" charset="-122"/>
              </a:rPr>
              <a:t>本金</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      i—</a:t>
            </a:r>
            <a:r>
              <a:rPr lang="ja-JP" altLang="en-US" sz="2400" dirty="0">
                <a:latin typeface="微软雅黑" panose="020B0503020204020204" pitchFamily="34" charset="-122"/>
                <a:ea typeface="微软雅黑" panose="020B0503020204020204" pitchFamily="34" charset="-122"/>
              </a:rPr>
              <a:t>利率</a:t>
            </a:r>
            <a:endParaRPr lang="en-US" altLang="ja-JP" sz="2400" dirty="0">
              <a:latin typeface="微软雅黑" panose="020B0503020204020204" pitchFamily="34" charset="-122"/>
              <a:ea typeface="微软雅黑" panose="020B0503020204020204" pitchFamily="34" charset="-122"/>
            </a:endParaRPr>
          </a:p>
          <a:p>
            <a:pPr>
              <a:spcBef>
                <a:spcPct val="50000"/>
              </a:spcBef>
            </a:pPr>
            <a:r>
              <a:rPr lang="en-US" altLang="zh-CN" sz="2400" dirty="0">
                <a:latin typeface="微软雅黑" panose="020B0503020204020204" pitchFamily="34" charset="-122"/>
                <a:ea typeface="微软雅黑" panose="020B0503020204020204" pitchFamily="34" charset="-122"/>
              </a:rPr>
              <a:t>I —</a:t>
            </a:r>
            <a:r>
              <a:rPr lang="ja-JP" altLang="en-US" sz="2400" dirty="0">
                <a:latin typeface="微软雅黑" panose="020B0503020204020204" pitchFamily="34" charset="-122"/>
                <a:ea typeface="微软雅黑" panose="020B0503020204020204" pitchFamily="34" charset="-122"/>
              </a:rPr>
              <a:t>利息                   </a:t>
            </a:r>
            <a:r>
              <a:rPr lang="en-US" altLang="zh-CN" sz="2400" dirty="0">
                <a:latin typeface="微软雅黑" panose="020B0503020204020204" pitchFamily="34" charset="-122"/>
                <a:ea typeface="微软雅黑" panose="020B0503020204020204" pitchFamily="34" charset="-122"/>
              </a:rPr>
              <a:t>n—</a:t>
            </a:r>
            <a:r>
              <a:rPr lang="ja-JP" altLang="en-US" sz="2400" dirty="0">
                <a:latin typeface="微软雅黑" panose="020B0503020204020204" pitchFamily="34" charset="-122"/>
                <a:ea typeface="微软雅黑" panose="020B0503020204020204" pitchFamily="34" charset="-122"/>
              </a:rPr>
              <a:t>计息期</a:t>
            </a:r>
            <a:r>
              <a:rPr lang="en-US" altLang="zh-CN" sz="2400" dirty="0">
                <a:latin typeface="微软雅黑" panose="020B0503020204020204" pitchFamily="34" charset="-122"/>
                <a:ea typeface="微软雅黑" panose="020B0503020204020204" pitchFamily="34" charset="-122"/>
              </a:rPr>
              <a:t>    </a:t>
            </a:r>
            <a:endParaRPr lang="en-US" altLang="zh-CN" sz="2400" dirty="0">
              <a:latin typeface="微软雅黑" panose="020B0503020204020204" pitchFamily="34" charset="-122"/>
              <a:ea typeface="微软雅黑" panose="020B0503020204020204" pitchFamily="34" charset="-122"/>
            </a:endParaRPr>
          </a:p>
          <a:p>
            <a:pPr>
              <a:spcBef>
                <a:spcPct val="50000"/>
              </a:spcBef>
            </a:pPr>
            <a:r>
              <a:rPr lang="en-US" altLang="zh-CN" sz="2400" dirty="0">
                <a:latin typeface="微软雅黑" panose="020B0503020204020204" pitchFamily="34" charset="-122"/>
                <a:ea typeface="微软雅黑" panose="020B0503020204020204" pitchFamily="34" charset="-122"/>
              </a:rPr>
              <a:t>F—</a:t>
            </a:r>
            <a:r>
              <a:rPr lang="ja-JP" altLang="en-US" sz="2400" dirty="0">
                <a:latin typeface="微软雅黑" panose="020B0503020204020204" pitchFamily="34" charset="-122"/>
                <a:ea typeface="微软雅黑" panose="020B0503020204020204" pitchFamily="34" charset="-122"/>
              </a:rPr>
              <a:t>终值</a:t>
            </a:r>
            <a:r>
              <a:rPr lang="zh-CN" altLang="en-US" sz="2400" dirty="0">
                <a:latin typeface="微软雅黑" panose="020B0503020204020204" pitchFamily="34" charset="-122"/>
                <a:ea typeface="微软雅黑" panose="020B0503020204020204" pitchFamily="34" charset="-122"/>
              </a:rPr>
              <a:t>（</a:t>
            </a:r>
            <a:r>
              <a:rPr lang="ja-JP" altLang="en-US" sz="2400" dirty="0">
                <a:latin typeface="微软雅黑" panose="020B0503020204020204" pitchFamily="34" charset="-122"/>
                <a:ea typeface="微软雅黑" panose="020B0503020204020204" pitchFamily="34" charset="-122"/>
              </a:rPr>
              <a:t>本利和</a:t>
            </a:r>
            <a:r>
              <a:rPr lang="zh-CN" altLang="en-US"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p:txBody>
      </p:sp>
      <p:sp>
        <p:nvSpPr>
          <p:cNvPr id="19" name="TextBox 18"/>
          <p:cNvSpPr txBox="1"/>
          <p:nvPr/>
        </p:nvSpPr>
        <p:spPr>
          <a:xfrm>
            <a:off x="1401886" y="2438764"/>
            <a:ext cx="2630488" cy="400050"/>
          </a:xfrm>
          <a:prstGeom prst="rect">
            <a:avLst/>
          </a:prstGeom>
          <a:noFill/>
          <a:ln>
            <a:solidFill>
              <a:schemeClr val="accent1"/>
            </a:solidFill>
          </a:ln>
        </p:spPr>
        <p:txBody>
          <a:bodyPr lIns="0" tIns="0" rIns="0" bIns="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defRPr/>
            </a:pPr>
            <a:r>
              <a:rPr lang="zh-CN" altLang="en-US" sz="2600" b="0" dirty="0">
                <a:solidFill>
                  <a:schemeClr val="tx1">
                    <a:lumMod val="65000"/>
                    <a:lumOff val="35000"/>
                  </a:schemeClr>
                </a:solidFill>
              </a:rPr>
              <a:t>单利利息的计算</a:t>
            </a:r>
            <a:endParaRPr lang="zh-CN" altLang="en-US" sz="2600" b="0" dirty="0">
              <a:solidFill>
                <a:schemeClr val="tx1">
                  <a:lumMod val="65000"/>
                  <a:lumOff val="35000"/>
                </a:schemeClr>
              </a:solidFill>
            </a:endParaRPr>
          </a:p>
        </p:txBody>
      </p:sp>
      <p:sp>
        <p:nvSpPr>
          <p:cNvPr id="22" name="TextBox 21"/>
          <p:cNvSpPr txBox="1"/>
          <p:nvPr/>
        </p:nvSpPr>
        <p:spPr>
          <a:xfrm>
            <a:off x="5416963" y="3310753"/>
            <a:ext cx="4867757" cy="400050"/>
          </a:xfrm>
          <a:prstGeom prst="rect">
            <a:avLst/>
          </a:prstGeom>
          <a:noFill/>
        </p:spPr>
        <p:txBody>
          <a:bodyPr wrap="square" lIns="0" tIns="0" rIns="0" bIns="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defRPr/>
            </a:pPr>
            <a:r>
              <a:rPr lang="zh-CN" altLang="en-US" sz="2600" b="0" dirty="0">
                <a:solidFill>
                  <a:schemeClr val="tx1">
                    <a:lumMod val="65000"/>
                    <a:lumOff val="35000"/>
                  </a:schemeClr>
                </a:solidFill>
              </a:rPr>
              <a:t>单利终值的计算（已知</a:t>
            </a:r>
            <a:r>
              <a:rPr lang="en-US" altLang="zh-CN" sz="2600" b="0" dirty="0">
                <a:solidFill>
                  <a:schemeClr val="tx1">
                    <a:lumMod val="65000"/>
                    <a:lumOff val="35000"/>
                  </a:schemeClr>
                </a:solidFill>
              </a:rPr>
              <a:t>P</a:t>
            </a:r>
            <a:r>
              <a:rPr lang="zh-CN" altLang="en-US" sz="2600" b="0" dirty="0">
                <a:solidFill>
                  <a:schemeClr val="tx1">
                    <a:lumMod val="65000"/>
                    <a:lumOff val="35000"/>
                  </a:schemeClr>
                </a:solidFill>
              </a:rPr>
              <a:t>求</a:t>
            </a:r>
            <a:r>
              <a:rPr lang="en-US" altLang="zh-CN" sz="2600" b="0" dirty="0">
                <a:solidFill>
                  <a:schemeClr val="tx1">
                    <a:lumMod val="65000"/>
                    <a:lumOff val="35000"/>
                  </a:schemeClr>
                </a:solidFill>
              </a:rPr>
              <a:t>F</a:t>
            </a:r>
            <a:r>
              <a:rPr lang="zh-CN" altLang="en-US" sz="2600" b="0" dirty="0">
                <a:solidFill>
                  <a:schemeClr val="tx1">
                    <a:lumMod val="65000"/>
                    <a:lumOff val="35000"/>
                  </a:schemeClr>
                </a:solidFill>
              </a:rPr>
              <a:t>）</a:t>
            </a:r>
            <a:endParaRPr lang="zh-CN" altLang="en-US" sz="2600" b="0" dirty="0">
              <a:solidFill>
                <a:schemeClr val="tx1">
                  <a:lumMod val="65000"/>
                  <a:lumOff val="35000"/>
                </a:schemeClr>
              </a:solidFill>
            </a:endParaRPr>
          </a:p>
        </p:txBody>
      </p:sp>
      <p:sp>
        <p:nvSpPr>
          <p:cNvPr id="22541" name="矩形 22"/>
          <p:cNvSpPr>
            <a:spLocks noChangeArrowheads="1"/>
          </p:cNvSpPr>
          <p:nvPr/>
        </p:nvSpPr>
        <p:spPr bwMode="auto">
          <a:xfrm>
            <a:off x="2060502" y="3279797"/>
            <a:ext cx="2489200" cy="461962"/>
          </a:xfrm>
          <a:prstGeom prst="rect">
            <a:avLst/>
          </a:prstGeom>
          <a:noFill/>
          <a:ln w="9525">
            <a:noFill/>
            <a:miter lim="800000"/>
          </a:ln>
        </p:spPr>
        <p:txBody>
          <a:bodyPr wrap="none">
            <a:spAutoFit/>
          </a:bodyPr>
          <a:lstStyle/>
          <a:p>
            <a:r>
              <a:rPr lang="en-US" altLang="ja-JP" dirty="0">
                <a:latin typeface="微软雅黑" panose="020B0503020204020204" pitchFamily="34" charset="-122"/>
                <a:ea typeface="微软雅黑" panose="020B0503020204020204" pitchFamily="34" charset="-122"/>
              </a:rPr>
              <a:t> </a:t>
            </a:r>
            <a:r>
              <a:rPr lang="ja-JP" altLang="en-US" sz="2400" dirty="0">
                <a:latin typeface="微软雅黑" panose="020B0503020204020204" pitchFamily="34" charset="-122"/>
                <a:ea typeface="微软雅黑" panose="020B0503020204020204" pitchFamily="34" charset="-122"/>
              </a:rPr>
              <a:t>公式：</a:t>
            </a:r>
            <a:r>
              <a:rPr lang="en-US" altLang="zh-CN" sz="2400" dirty="0">
                <a:latin typeface="微软雅黑" panose="020B0503020204020204" pitchFamily="34" charset="-122"/>
                <a:ea typeface="微软雅黑" panose="020B0503020204020204" pitchFamily="34" charset="-122"/>
              </a:rPr>
              <a:t>I</a:t>
            </a:r>
            <a:r>
              <a:rPr lang="ja-JP" altLang="en-US" sz="2400" dirty="0">
                <a:latin typeface="微软雅黑" panose="020B0503020204020204" pitchFamily="34" charset="-122"/>
                <a:ea typeface="微软雅黑" panose="020B0503020204020204" pitchFamily="34" charset="-122"/>
              </a:rPr>
              <a:t>＝</a:t>
            </a:r>
            <a:r>
              <a:rPr lang="en-US" altLang="ja-JP" sz="2400" dirty="0" err="1">
                <a:latin typeface="微软雅黑" panose="020B0503020204020204" pitchFamily="34" charset="-122"/>
                <a:ea typeface="微软雅黑" panose="020B0503020204020204" pitchFamily="34" charset="-122"/>
              </a:rPr>
              <a:t>P</a:t>
            </a:r>
            <a:r>
              <a:rPr lang="en-US" altLang="zh-CN" sz="2400" dirty="0" err="1">
                <a:latin typeface="微软雅黑" panose="020B0503020204020204" pitchFamily="34" charset="-122"/>
                <a:ea typeface="微软雅黑" panose="020B0503020204020204" pitchFamily="34" charset="-122"/>
              </a:rPr>
              <a:t>×i×n</a:t>
            </a:r>
            <a:endParaRPr lang="zh-CN" altLang="en-US" sz="2400" dirty="0"/>
          </a:p>
        </p:txBody>
      </p:sp>
      <p:sp>
        <p:nvSpPr>
          <p:cNvPr id="22542" name="矩形 23"/>
          <p:cNvSpPr>
            <a:spLocks noChangeArrowheads="1"/>
          </p:cNvSpPr>
          <p:nvPr/>
        </p:nvSpPr>
        <p:spPr bwMode="auto">
          <a:xfrm>
            <a:off x="6256578" y="3915363"/>
            <a:ext cx="4445000" cy="512763"/>
          </a:xfrm>
          <a:prstGeom prst="rect">
            <a:avLst/>
          </a:prstGeom>
          <a:noFill/>
          <a:ln w="9525">
            <a:noFill/>
            <a:miter lim="800000"/>
          </a:ln>
        </p:spPr>
        <p:txBody>
          <a:bodyPr wrap="none">
            <a:spAutoFit/>
          </a:bodyPr>
          <a:lstStyle/>
          <a:p>
            <a:pPr>
              <a:lnSpc>
                <a:spcPct val="125000"/>
              </a:lnSpc>
              <a:spcBef>
                <a:spcPct val="50000"/>
              </a:spcBef>
            </a:pPr>
            <a:r>
              <a:rPr lang="ja-JP" altLang="en-US" sz="2400" dirty="0">
                <a:latin typeface="微软雅黑" panose="020B0503020204020204" pitchFamily="34" charset="-122"/>
                <a:ea typeface="微软雅黑" panose="020B0503020204020204" pitchFamily="34" charset="-122"/>
              </a:rPr>
              <a:t>公式：</a:t>
            </a:r>
            <a:r>
              <a:rPr lang="en-US" altLang="zh-CN" sz="2400" dirty="0">
                <a:latin typeface="微软雅黑" panose="020B0503020204020204" pitchFamily="34" charset="-122"/>
                <a:ea typeface="微软雅黑" panose="020B0503020204020204" pitchFamily="34" charset="-122"/>
              </a:rPr>
              <a:t>F</a:t>
            </a:r>
            <a:r>
              <a:rPr lang="ja-JP" altLang="en-US" sz="2400" dirty="0">
                <a:latin typeface="微软雅黑" panose="020B0503020204020204" pitchFamily="34" charset="-122"/>
                <a:ea typeface="微软雅黑" panose="020B0503020204020204" pitchFamily="34" charset="-122"/>
              </a:rPr>
              <a:t>＝</a:t>
            </a:r>
            <a:r>
              <a:rPr lang="en-US" altLang="ja-JP" sz="2400" dirty="0" err="1">
                <a:latin typeface="微软雅黑" panose="020B0503020204020204" pitchFamily="34" charset="-122"/>
                <a:ea typeface="微软雅黑" panose="020B0503020204020204" pitchFamily="34" charset="-122"/>
              </a:rPr>
              <a:t>P</a:t>
            </a:r>
            <a:r>
              <a:rPr lang="en-US" altLang="zh-CN" sz="2400" dirty="0" err="1">
                <a:latin typeface="微软雅黑" panose="020B0503020204020204" pitchFamily="34" charset="-122"/>
                <a:ea typeface="微软雅黑" panose="020B0503020204020204" pitchFamily="34" charset="-122"/>
              </a:rPr>
              <a:t>+P×i×n</a:t>
            </a:r>
            <a:r>
              <a:rPr lang="en-US" altLang="zh-CN" sz="2400" dirty="0">
                <a:latin typeface="微软雅黑" panose="020B0503020204020204" pitchFamily="34" charset="-122"/>
                <a:ea typeface="微软雅黑" panose="020B0503020204020204" pitchFamily="34" charset="-122"/>
              </a:rPr>
              <a:t>=P(1+i×n)</a:t>
            </a:r>
            <a:endParaRPr lang="en-US" altLang="zh-CN" sz="2400" dirty="0">
              <a:latin typeface="微软雅黑" panose="020B0503020204020204" pitchFamily="34" charset="-122"/>
              <a:ea typeface="微软雅黑" panose="020B0503020204020204" pitchFamily="34" charset="-122"/>
            </a:endParaRPr>
          </a:p>
        </p:txBody>
      </p:sp>
      <p:sp>
        <p:nvSpPr>
          <p:cNvPr id="28" name="TextBox 27"/>
          <p:cNvSpPr txBox="1"/>
          <p:nvPr/>
        </p:nvSpPr>
        <p:spPr>
          <a:xfrm>
            <a:off x="5742710" y="4762322"/>
            <a:ext cx="4389438" cy="400110"/>
          </a:xfrm>
          <a:prstGeom prst="rect">
            <a:avLst/>
          </a:prstGeom>
          <a:noFill/>
        </p:spPr>
        <p:txBody>
          <a:bodyPr wrap="square" lIns="0" tIns="0" rIns="0" bIns="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defRPr/>
            </a:pPr>
            <a:r>
              <a:rPr lang="zh-CN" altLang="en-US" sz="2600" b="0" dirty="0">
                <a:solidFill>
                  <a:schemeClr val="tx1">
                    <a:lumMod val="65000"/>
                    <a:lumOff val="35000"/>
                  </a:schemeClr>
                </a:solidFill>
              </a:rPr>
              <a:t>单利现值的计算（已知</a:t>
            </a:r>
            <a:r>
              <a:rPr lang="en-US" altLang="zh-CN" sz="2600" b="0" dirty="0">
                <a:solidFill>
                  <a:schemeClr val="tx1">
                    <a:lumMod val="65000"/>
                    <a:lumOff val="35000"/>
                  </a:schemeClr>
                </a:solidFill>
              </a:rPr>
              <a:t>F</a:t>
            </a:r>
            <a:r>
              <a:rPr lang="zh-CN" altLang="en-US" sz="2600" b="0" dirty="0">
                <a:solidFill>
                  <a:schemeClr val="tx1">
                    <a:lumMod val="65000"/>
                    <a:lumOff val="35000"/>
                  </a:schemeClr>
                </a:solidFill>
              </a:rPr>
              <a:t>求</a:t>
            </a:r>
            <a:r>
              <a:rPr lang="en-US" altLang="zh-CN" sz="2600" b="0" dirty="0">
                <a:solidFill>
                  <a:schemeClr val="tx1">
                    <a:lumMod val="65000"/>
                    <a:lumOff val="35000"/>
                  </a:schemeClr>
                </a:solidFill>
              </a:rPr>
              <a:t>P</a:t>
            </a:r>
            <a:r>
              <a:rPr lang="zh-CN" altLang="en-US" sz="2600" b="0" dirty="0">
                <a:solidFill>
                  <a:schemeClr val="tx1">
                    <a:lumMod val="65000"/>
                    <a:lumOff val="35000"/>
                  </a:schemeClr>
                </a:solidFill>
              </a:rPr>
              <a:t>）</a:t>
            </a:r>
            <a:endParaRPr lang="zh-CN" altLang="en-US" sz="2600" b="0" dirty="0">
              <a:solidFill>
                <a:schemeClr val="tx1">
                  <a:lumMod val="65000"/>
                  <a:lumOff val="35000"/>
                </a:schemeClr>
              </a:solidFill>
            </a:endParaRPr>
          </a:p>
        </p:txBody>
      </p:sp>
      <p:sp>
        <p:nvSpPr>
          <p:cNvPr id="22546" name="矩形 28"/>
          <p:cNvSpPr>
            <a:spLocks noChangeArrowheads="1"/>
          </p:cNvSpPr>
          <p:nvPr/>
        </p:nvSpPr>
        <p:spPr bwMode="auto">
          <a:xfrm>
            <a:off x="6630757" y="5409952"/>
            <a:ext cx="3384550" cy="460375"/>
          </a:xfrm>
          <a:prstGeom prst="rect">
            <a:avLst/>
          </a:prstGeom>
          <a:noFill/>
          <a:ln w="9525">
            <a:noFill/>
            <a:miter lim="800000"/>
          </a:ln>
        </p:spPr>
        <p:txBody>
          <a:bodyPr wrap="none">
            <a:spAutoFit/>
          </a:bodyPr>
          <a:lstStyle/>
          <a:p>
            <a:r>
              <a:rPr lang="ja-JP" altLang="en-US" sz="2400" dirty="0">
                <a:latin typeface="微软雅黑" panose="020B0503020204020204" pitchFamily="34" charset="-122"/>
                <a:ea typeface="微软雅黑" panose="020B0503020204020204" pitchFamily="34" charset="-122"/>
              </a:rPr>
              <a:t>公式： </a:t>
            </a:r>
            <a:r>
              <a:rPr lang="en-US" altLang="zh-CN" sz="2400" dirty="0">
                <a:latin typeface="微软雅黑" panose="020B0503020204020204" pitchFamily="34" charset="-122"/>
                <a:ea typeface="微软雅黑" panose="020B0503020204020204" pitchFamily="34" charset="-122"/>
              </a:rPr>
              <a:t>P </a:t>
            </a:r>
            <a:r>
              <a:rPr lang="ja-JP"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F /(1+i×n)</a:t>
            </a:r>
            <a:endParaRPr lang="zh-CN" altLang="en-US" sz="24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541"/>
                                        </p:tgtEl>
                                        <p:attrNameLst>
                                          <p:attrName>style.visibility</p:attrName>
                                        </p:attrNameLst>
                                      </p:cBhvr>
                                      <p:to>
                                        <p:strVal val="visible"/>
                                      </p:to>
                                    </p:set>
                                    <p:anim calcmode="lin" valueType="num">
                                      <p:cBhvr additive="base">
                                        <p:cTn id="11" dur="500" fill="hold"/>
                                        <p:tgtEl>
                                          <p:spTgt spid="22541"/>
                                        </p:tgtEl>
                                        <p:attrNameLst>
                                          <p:attrName>ppt_x</p:attrName>
                                        </p:attrNameLst>
                                      </p:cBhvr>
                                      <p:tavLst>
                                        <p:tav tm="0">
                                          <p:val>
                                            <p:strVal val="#ppt_x"/>
                                          </p:val>
                                        </p:tav>
                                        <p:tav tm="100000">
                                          <p:val>
                                            <p:strVal val="#ppt_x"/>
                                          </p:val>
                                        </p:tav>
                                      </p:tavLst>
                                    </p:anim>
                                    <p:anim calcmode="lin" valueType="num">
                                      <p:cBhvr additive="base">
                                        <p:cTn id="12" dur="500" fill="hold"/>
                                        <p:tgtEl>
                                          <p:spTgt spid="225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542"/>
                                        </p:tgtEl>
                                        <p:attrNameLst>
                                          <p:attrName>style.visibility</p:attrName>
                                        </p:attrNameLst>
                                      </p:cBhvr>
                                      <p:to>
                                        <p:strVal val="visible"/>
                                      </p:to>
                                    </p:set>
                                    <p:anim calcmode="lin" valueType="num">
                                      <p:cBhvr additive="base">
                                        <p:cTn id="21" dur="500" fill="hold"/>
                                        <p:tgtEl>
                                          <p:spTgt spid="22542"/>
                                        </p:tgtEl>
                                        <p:attrNameLst>
                                          <p:attrName>ppt_x</p:attrName>
                                        </p:attrNameLst>
                                      </p:cBhvr>
                                      <p:tavLst>
                                        <p:tav tm="0">
                                          <p:val>
                                            <p:strVal val="#ppt_x"/>
                                          </p:val>
                                        </p:tav>
                                        <p:tav tm="100000">
                                          <p:val>
                                            <p:strVal val="#ppt_x"/>
                                          </p:val>
                                        </p:tav>
                                      </p:tavLst>
                                    </p:anim>
                                    <p:anim calcmode="lin" valueType="num">
                                      <p:cBhvr additive="base">
                                        <p:cTn id="22" dur="500" fill="hold"/>
                                        <p:tgtEl>
                                          <p:spTgt spid="2254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546"/>
                                        </p:tgtEl>
                                        <p:attrNameLst>
                                          <p:attrName>style.visibility</p:attrName>
                                        </p:attrNameLst>
                                      </p:cBhvr>
                                      <p:to>
                                        <p:strVal val="visible"/>
                                      </p:to>
                                    </p:set>
                                    <p:anim calcmode="lin" valueType="num">
                                      <p:cBhvr additive="base">
                                        <p:cTn id="31" dur="500" fill="hold"/>
                                        <p:tgtEl>
                                          <p:spTgt spid="22546"/>
                                        </p:tgtEl>
                                        <p:attrNameLst>
                                          <p:attrName>ppt_x</p:attrName>
                                        </p:attrNameLst>
                                      </p:cBhvr>
                                      <p:tavLst>
                                        <p:tav tm="0">
                                          <p:val>
                                            <p:strVal val="#ppt_x"/>
                                          </p:val>
                                        </p:tav>
                                        <p:tav tm="100000">
                                          <p:val>
                                            <p:strVal val="#ppt_x"/>
                                          </p:val>
                                        </p:tav>
                                      </p:tavLst>
                                    </p:anim>
                                    <p:anim calcmode="lin" valueType="num">
                                      <p:cBhvr additive="base">
                                        <p:cTn id="32" dur="500" fill="hold"/>
                                        <p:tgtEl>
                                          <p:spTgt spid="225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22541" grpId="0"/>
      <p:bldP spid="22542" grpId="0"/>
      <p:bldP spid="28" grpId="0"/>
      <p:bldP spid="225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1"/>
          <p:cNvPicPr>
            <a:picLocks noChangeAspect="1" noChangeArrowheads="1"/>
          </p:cNvPicPr>
          <p:nvPr/>
        </p:nvPicPr>
        <p:blipFill>
          <a:blip r:embed="rId1" cstate="print"/>
          <a:srcRect/>
          <a:stretch>
            <a:fillRect/>
          </a:stretch>
        </p:blipFill>
        <p:spPr bwMode="auto">
          <a:xfrm>
            <a:off x="900113" y="2816225"/>
            <a:ext cx="10668000" cy="3265488"/>
          </a:xfrm>
          <a:prstGeom prst="rect">
            <a:avLst/>
          </a:prstGeom>
          <a:noFill/>
          <a:ln w="9525">
            <a:noFill/>
            <a:miter lim="800000"/>
            <a:headEnd/>
            <a:tailEnd/>
          </a:ln>
        </p:spPr>
      </p:pic>
      <p:sp>
        <p:nvSpPr>
          <p:cNvPr id="8196" name="Text Box 37"/>
          <p:cNvSpPr txBox="1">
            <a:spLocks noChangeArrowheads="1"/>
          </p:cNvSpPr>
          <p:nvPr/>
        </p:nvSpPr>
        <p:spPr bwMode="auto">
          <a:xfrm>
            <a:off x="1201738" y="933450"/>
            <a:ext cx="10236200" cy="1939925"/>
          </a:xfrm>
          <a:prstGeom prst="rect">
            <a:avLst/>
          </a:prstGeom>
          <a:noFill/>
          <a:ln w="9525">
            <a:noFill/>
            <a:miter lim="800000"/>
          </a:ln>
        </p:spPr>
        <p:txBody>
          <a:bodyPr>
            <a:spAutoFit/>
          </a:bodyPr>
          <a:lstStyle/>
          <a:p>
            <a:pPr>
              <a:lnSpc>
                <a:spcPct val="150000"/>
              </a:lnSpc>
            </a:pPr>
            <a:r>
              <a:rPr lang="ja-JP" altLang="en-US" sz="2600" dirty="0">
                <a:latin typeface="微软雅黑" panose="020B0503020204020204" pitchFamily="34" charset="-122"/>
                <a:ea typeface="微软雅黑" panose="020B0503020204020204" pitchFamily="34" charset="-122"/>
              </a:rPr>
              <a:t>      王先生现在有一笔资金</a:t>
            </a:r>
            <a:r>
              <a:rPr lang="en-US" altLang="zh-CN" sz="2600" dirty="0">
                <a:latin typeface="微软雅黑" panose="020B0503020204020204" pitchFamily="34" charset="-122"/>
                <a:ea typeface="微软雅黑" panose="020B0503020204020204" pitchFamily="34" charset="-122"/>
              </a:rPr>
              <a:t>10 000</a:t>
            </a:r>
            <a:r>
              <a:rPr lang="ja-JP" altLang="en-US" sz="2600" dirty="0">
                <a:latin typeface="微软雅黑" panose="020B0503020204020204" pitchFamily="34" charset="-122"/>
                <a:ea typeface="微软雅黑" panose="020B0503020204020204" pitchFamily="34" charset="-122"/>
              </a:rPr>
              <a:t>元，如果存进银行的定期储蓄存款，期限</a:t>
            </a:r>
            <a:r>
              <a:rPr lang="en-US" altLang="zh-CN" sz="2600" dirty="0">
                <a:latin typeface="微软雅黑" panose="020B0503020204020204" pitchFamily="34" charset="-122"/>
                <a:ea typeface="微软雅黑" panose="020B0503020204020204" pitchFamily="34" charset="-122"/>
              </a:rPr>
              <a:t>3</a:t>
            </a:r>
            <a:r>
              <a:rPr lang="ja-JP" altLang="en-US" sz="2600" dirty="0">
                <a:latin typeface="微软雅黑" panose="020B0503020204020204" pitchFamily="34" charset="-122"/>
                <a:ea typeface="微软雅黑" panose="020B0503020204020204" pitchFamily="34" charset="-122"/>
              </a:rPr>
              <a:t>年，年利率</a:t>
            </a:r>
            <a:r>
              <a:rPr lang="en-US" altLang="zh-CN" sz="2600" dirty="0">
                <a:latin typeface="微软雅黑" panose="020B0503020204020204" pitchFamily="34" charset="-122"/>
                <a:ea typeface="微软雅黑" panose="020B0503020204020204" pitchFamily="34" charset="-122"/>
              </a:rPr>
              <a:t>3</a:t>
            </a:r>
            <a:r>
              <a:rPr lang="ja-JP" altLang="en-US" sz="2600" dirty="0">
                <a:latin typeface="微软雅黑" panose="020B0503020204020204" pitchFamily="34" charset="-122"/>
                <a:ea typeface="微软雅黑" panose="020B0503020204020204" pitchFamily="34" charset="-122"/>
              </a:rPr>
              <a:t>％，按单利计息，到期时王先生所得的本利和为多少？</a:t>
            </a:r>
            <a:endParaRPr lang="zh-CN" altLang="en-US" sz="2600" dirty="0">
              <a:solidFill>
                <a:srgbClr val="000000"/>
              </a:solidFill>
              <a:latin typeface="微软雅黑" panose="020B0503020204020204" pitchFamily="34" charset="-122"/>
              <a:ea typeface="微软雅黑" panose="020B0503020204020204" pitchFamily="34" charset="-122"/>
            </a:endParaRPr>
          </a:p>
        </p:txBody>
      </p:sp>
      <p:sp>
        <p:nvSpPr>
          <p:cNvPr id="33" name="Text Box 4"/>
          <p:cNvSpPr txBox="1">
            <a:spLocks noChangeArrowheads="1"/>
          </p:cNvSpPr>
          <p:nvPr/>
        </p:nvSpPr>
        <p:spPr bwMode="auto">
          <a:xfrm>
            <a:off x="3873500" y="227013"/>
            <a:ext cx="4180003" cy="615559"/>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3200" dirty="0" smtClean="0">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3200" dirty="0" smtClean="0">
                <a:latin typeface="微软雅黑" panose="020B0503020204020204" pitchFamily="34" charset="-122"/>
                <a:ea typeface="微软雅黑" panose="020B0503020204020204" pitchFamily="34" charset="-122"/>
                <a:cs typeface="+mn-ea"/>
                <a:sym typeface="微软雅黑" panose="020B0503020204020204" pitchFamily="34" charset="-122"/>
              </a:rPr>
              <a:t>1</a:t>
            </a:r>
            <a:r>
              <a:rPr lang="zh-CN" altLang="en-US" sz="3200" dirty="0" smtClean="0">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cs typeface="+mn-ea"/>
                <a:sym typeface="微软雅黑" panose="020B0503020204020204" pitchFamily="34" charset="-122"/>
              </a:rPr>
              <a:t>单利终值的计算</a:t>
            </a:r>
            <a:endParaRPr lang="zh-CN"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4" name="Line 6"/>
          <p:cNvSpPr>
            <a:spLocks noChangeShapeType="1"/>
          </p:cNvSpPr>
          <p:nvPr/>
        </p:nvSpPr>
        <p:spPr bwMode="auto">
          <a:xfrm>
            <a:off x="0" y="482600"/>
            <a:ext cx="409257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5" name="Line 7"/>
          <p:cNvSpPr>
            <a:spLocks noChangeShapeType="1"/>
          </p:cNvSpPr>
          <p:nvPr/>
        </p:nvSpPr>
        <p:spPr bwMode="auto">
          <a:xfrm flipV="1">
            <a:off x="8142288" y="436563"/>
            <a:ext cx="4049712"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1" name="灯片编号占位符 2"/>
          <p:cNvSpPr>
            <a:spLocks noGrp="1"/>
          </p:cNvSpPr>
          <p:nvPr>
            <p:ph type="sldNum" sz="quarter" idx="12"/>
          </p:nvPr>
        </p:nvSpPr>
        <p:spPr/>
        <p:txBody>
          <a:bodyPr/>
          <a:lstStyle/>
          <a:p>
            <a:pPr>
              <a:defRPr/>
            </a:pPr>
            <a:fld id="{55ED7CDC-D82B-42D1-9F7C-5406D9E4A4FA}" type="slidenum">
              <a:rPr lang="en-US"/>
            </a:fld>
            <a:endParaRPr lang="en-US" dirty="0"/>
          </a:p>
        </p:txBody>
      </p:sp>
      <p:sp>
        <p:nvSpPr>
          <p:cNvPr id="24583" name="矩形 31"/>
          <p:cNvSpPr>
            <a:spLocks noChangeArrowheads="1"/>
          </p:cNvSpPr>
          <p:nvPr/>
        </p:nvSpPr>
        <p:spPr bwMode="auto">
          <a:xfrm>
            <a:off x="6850063" y="2881313"/>
            <a:ext cx="4094162" cy="2308225"/>
          </a:xfrm>
          <a:prstGeom prst="rect">
            <a:avLst/>
          </a:prstGeom>
          <a:noFill/>
          <a:ln w="9525">
            <a:noFill/>
            <a:miter lim="800000"/>
          </a:ln>
        </p:spPr>
        <p:txBody>
          <a:bodyPr>
            <a:spAutoFit/>
          </a:bodyPr>
          <a:lstStyle/>
          <a:p>
            <a:pPr>
              <a:lnSpc>
                <a:spcPct val="150000"/>
              </a:lnSpc>
            </a:pPr>
            <a:r>
              <a:rPr lang="ja-JP" altLang="en-US" sz="2400" dirty="0">
                <a:latin typeface="微软雅黑" panose="020B0503020204020204" pitchFamily="34" charset="-122"/>
                <a:ea typeface="微软雅黑" panose="020B0503020204020204" pitchFamily="34" charset="-122"/>
              </a:rPr>
              <a:t> 解析：</a:t>
            </a:r>
            <a:endParaRPr lang="ja-JP" altLang="en-US" sz="2400" dirty="0">
              <a:latin typeface="微软雅黑" panose="020B0503020204020204" pitchFamily="34" charset="-122"/>
              <a:ea typeface="微软雅黑" panose="020B0503020204020204" pitchFamily="34" charset="-122"/>
            </a:endParaRPr>
          </a:p>
          <a:p>
            <a:pPr>
              <a:lnSpc>
                <a:spcPct val="150000"/>
              </a:lnSpc>
            </a:pPr>
            <a:r>
              <a:rPr lang="en-US" altLang="zh-CN" sz="2400" dirty="0">
                <a:latin typeface="微软雅黑" panose="020B0503020204020204" pitchFamily="34" charset="-122"/>
                <a:ea typeface="微软雅黑" panose="020B0503020204020204" pitchFamily="34" charset="-122"/>
              </a:rPr>
              <a:t> F= P(1+i×n) </a:t>
            </a:r>
            <a:endParaRPr lang="en-US" altLang="zh-CN" sz="2400" dirty="0">
              <a:latin typeface="微软雅黑" panose="020B0503020204020204" pitchFamily="34" charset="-122"/>
              <a:ea typeface="微软雅黑" panose="020B0503020204020204" pitchFamily="34" charset="-122"/>
            </a:endParaRPr>
          </a:p>
          <a:p>
            <a:pPr>
              <a:lnSpc>
                <a:spcPct val="150000"/>
              </a:lnSpc>
            </a:pPr>
            <a:r>
              <a:rPr lang="en-US" altLang="zh-CN" sz="2400" dirty="0">
                <a:latin typeface="微软雅黑" panose="020B0503020204020204" pitchFamily="34" charset="-122"/>
                <a:ea typeface="微软雅黑" panose="020B0503020204020204" pitchFamily="34" charset="-122"/>
              </a:rPr>
              <a:t>   =10 000×</a:t>
            </a:r>
            <a:r>
              <a:rPr lang="ja-JP"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1+3</a:t>
            </a:r>
            <a:r>
              <a:rPr lang="ja-JP"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×3</a:t>
            </a:r>
            <a:r>
              <a:rPr lang="ja-JP" altLang="en-US" sz="2400" dirty="0">
                <a:latin typeface="微软雅黑" panose="020B0503020204020204" pitchFamily="34" charset="-122"/>
                <a:ea typeface="微软雅黑" panose="020B0503020204020204" pitchFamily="34" charset="-122"/>
              </a:rPr>
              <a:t>）</a:t>
            </a:r>
            <a:endParaRPr lang="en-US" altLang="ja-JP" sz="2400" dirty="0">
              <a:latin typeface="微软雅黑" panose="020B0503020204020204" pitchFamily="34" charset="-122"/>
              <a:ea typeface="微软雅黑" panose="020B0503020204020204" pitchFamily="34" charset="-122"/>
            </a:endParaRPr>
          </a:p>
          <a:p>
            <a:pPr>
              <a:lnSpc>
                <a:spcPct val="150000"/>
              </a:lnSpc>
            </a:pPr>
            <a:r>
              <a:rPr lang="ja-JP"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10 900</a:t>
            </a:r>
            <a:r>
              <a:rPr lang="ja-JP" altLang="en-US" sz="2400" dirty="0">
                <a:latin typeface="微软雅黑" panose="020B0503020204020204" pitchFamily="34" charset="-122"/>
                <a:ea typeface="微软雅黑" panose="020B0503020204020204" pitchFamily="34" charset="-122"/>
              </a:rPr>
              <a:t>（元）</a:t>
            </a:r>
            <a:endParaRPr lang="ja-JP" altLang="en-US" sz="2400" dirty="0">
              <a:latin typeface="微软雅黑" panose="020B0503020204020204" pitchFamily="34" charset="-122"/>
              <a:ea typeface="微软雅黑" panose="020B0503020204020204" pitchFamily="34" charset="-122"/>
            </a:endParaRPr>
          </a:p>
        </p:txBody>
      </p:sp>
      <p:grpSp>
        <p:nvGrpSpPr>
          <p:cNvPr id="24584" name="组合 51"/>
          <p:cNvGrpSpPr/>
          <p:nvPr/>
        </p:nvGrpSpPr>
        <p:grpSpPr bwMode="auto">
          <a:xfrm>
            <a:off x="1262063" y="2822575"/>
            <a:ext cx="4862512" cy="2929491"/>
            <a:chOff x="1306285" y="2227943"/>
            <a:chExt cx="4862286" cy="2929819"/>
          </a:xfrm>
        </p:grpSpPr>
        <p:grpSp>
          <p:nvGrpSpPr>
            <p:cNvPr id="24589" name="组合 40"/>
            <p:cNvGrpSpPr/>
            <p:nvPr/>
          </p:nvGrpSpPr>
          <p:grpSpPr bwMode="auto">
            <a:xfrm>
              <a:off x="1422167" y="4384108"/>
              <a:ext cx="4746404" cy="773654"/>
              <a:chOff x="1494738" y="3498737"/>
              <a:chExt cx="4746404" cy="773654"/>
            </a:xfrm>
          </p:grpSpPr>
          <p:grpSp>
            <p:nvGrpSpPr>
              <p:cNvPr id="24596" name="组合 39"/>
              <p:cNvGrpSpPr/>
              <p:nvPr/>
            </p:nvGrpSpPr>
            <p:grpSpPr bwMode="auto">
              <a:xfrm>
                <a:off x="1581263" y="3498737"/>
                <a:ext cx="4305073" cy="151258"/>
                <a:chOff x="1581263" y="3498737"/>
                <a:chExt cx="4305073" cy="151258"/>
              </a:xfrm>
            </p:grpSpPr>
            <p:cxnSp>
              <p:nvCxnSpPr>
                <p:cNvPr id="14" name="直接连接符 13"/>
                <p:cNvCxnSpPr/>
                <p:nvPr/>
              </p:nvCxnSpPr>
              <p:spPr>
                <a:xfrm flipV="1">
                  <a:off x="1582047" y="3643117"/>
                  <a:ext cx="429557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1509807" y="3569290"/>
                  <a:ext cx="142891"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2924204" y="3577229"/>
                  <a:ext cx="142891"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348125" y="3577229"/>
                  <a:ext cx="142891"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5813320" y="3577229"/>
                  <a:ext cx="142891" cy="1587"/>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1494738" y="3716150"/>
                <a:ext cx="4746404" cy="556241"/>
              </a:xfrm>
              <a:prstGeom prst="rect">
                <a:avLst/>
              </a:prstGeom>
              <a:noFill/>
            </p:spPr>
            <p:txBody>
              <a:bodyPr lIns="36000" tIns="46800" rIns="36000" bIns="46800">
                <a:spAutoFit/>
              </a:bodyPr>
              <a:lstStyle/>
              <a:p>
                <a:pPr>
                  <a:lnSpc>
                    <a:spcPct val="125000"/>
                  </a:lnSpc>
                </a:pPr>
                <a:r>
                  <a:rPr lang="en-US" altLang="zh-CN" sz="2400" b="1" dirty="0">
                    <a:solidFill>
                      <a:srgbClr val="6E8798"/>
                    </a:solidFill>
                    <a:latin typeface="华文新魏" panose="02010800040101010101" pitchFamily="2" charset="-122"/>
                    <a:ea typeface="华文新魏" panose="02010800040101010101" pitchFamily="2" charset="-122"/>
                    <a:cs typeface="华文新魏" panose="02010800040101010101" pitchFamily="2" charset="-122"/>
                  </a:rPr>
                  <a:t>0                1                  2                 </a:t>
                </a:r>
                <a:r>
                  <a:rPr lang="en-US" altLang="zh-CN" sz="2400" dirty="0">
                    <a:solidFill>
                      <a:srgbClr val="6E8798"/>
                    </a:solidFill>
                  </a:rPr>
                  <a:t>3</a:t>
                </a:r>
                <a:endParaRPr lang="zh-CN" altLang="en-US" sz="2400" dirty="0">
                  <a:solidFill>
                    <a:srgbClr val="6E8798"/>
                  </a:solidFill>
                </a:endParaRPr>
              </a:p>
            </p:txBody>
          </p:sp>
        </p:grpSp>
        <p:cxnSp>
          <p:nvCxnSpPr>
            <p:cNvPr id="43" name="直接箭头连接符 42"/>
            <p:cNvCxnSpPr/>
            <p:nvPr/>
          </p:nvCxnSpPr>
          <p:spPr>
            <a:xfrm rot="16200000" flipV="1">
              <a:off x="1030791" y="3991059"/>
              <a:ext cx="957369"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5400000">
              <a:off x="1366584" y="3075763"/>
              <a:ext cx="287370" cy="158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523762" y="2888417"/>
              <a:ext cx="4281289" cy="1588"/>
            </a:xfrm>
            <a:prstGeom prst="line">
              <a:avLst/>
            </a:prstGeom>
            <a:ln w="19050">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306285" y="3077351"/>
              <a:ext cx="1320739" cy="555687"/>
            </a:xfrm>
            <a:prstGeom prst="rect">
              <a:avLst/>
            </a:prstGeom>
            <a:noFill/>
          </p:spPr>
          <p:txBody>
            <a:bodyPr lIns="36000" tIns="46800" rIns="36000" bIns="46800">
              <a:spAutoFit/>
            </a:bodyPr>
            <a:lstStyle/>
            <a:p>
              <a:pPr>
                <a:lnSpc>
                  <a:spcPct val="125000"/>
                </a:lnSpc>
                <a:defRPr/>
              </a:pPr>
              <a:r>
                <a:rPr lang="en-US" altLang="zh-CN" sz="2400" dirty="0">
                  <a:solidFill>
                    <a:schemeClr val="bg2">
                      <a:lumMod val="75000"/>
                    </a:schemeClr>
                  </a:solidFill>
                </a:rPr>
                <a:t>P=10000</a:t>
              </a:r>
              <a:endParaRPr lang="zh-CN" altLang="en-US" sz="2400" dirty="0">
                <a:solidFill>
                  <a:schemeClr val="bg2">
                    <a:lumMod val="75000"/>
                  </a:schemeClr>
                </a:solidFill>
              </a:endParaRPr>
            </a:p>
          </p:txBody>
        </p:sp>
        <p:sp>
          <p:nvSpPr>
            <p:cNvPr id="50" name="TextBox 49"/>
            <p:cNvSpPr txBox="1"/>
            <p:nvPr/>
          </p:nvSpPr>
          <p:spPr>
            <a:xfrm>
              <a:off x="5668532" y="2227943"/>
              <a:ext cx="319072" cy="511232"/>
            </a:xfrm>
            <a:prstGeom prst="rect">
              <a:avLst/>
            </a:prstGeom>
            <a:noFill/>
          </p:spPr>
          <p:txBody>
            <a:bodyPr lIns="36000" tIns="46800" rIns="36000" bIns="46800">
              <a:spAutoFit/>
            </a:bodyPr>
            <a:lstStyle/>
            <a:p>
              <a:pPr>
                <a:lnSpc>
                  <a:spcPct val="125000"/>
                </a:lnSpc>
                <a:defRPr/>
              </a:pPr>
              <a:r>
                <a:rPr lang="en-US" altLang="zh-CN" sz="2400" dirty="0">
                  <a:solidFill>
                    <a:schemeClr val="bg2">
                      <a:lumMod val="75000"/>
                    </a:schemeClr>
                  </a:solidFill>
                </a:rPr>
                <a:t>F</a:t>
              </a:r>
              <a:endParaRPr lang="zh-CN" altLang="en-US" sz="2400" dirty="0">
                <a:solidFill>
                  <a:schemeClr val="bg2">
                    <a:lumMod val="75000"/>
                  </a:schemeClr>
                </a:solidFill>
              </a:endParaRPr>
            </a:p>
          </p:txBody>
        </p:sp>
        <p:sp>
          <p:nvSpPr>
            <p:cNvPr id="51" name="TextBox 50"/>
            <p:cNvSpPr txBox="1"/>
            <p:nvPr/>
          </p:nvSpPr>
          <p:spPr>
            <a:xfrm>
              <a:off x="2909585" y="2242233"/>
              <a:ext cx="1190570" cy="511232"/>
            </a:xfrm>
            <a:prstGeom prst="rect">
              <a:avLst/>
            </a:prstGeom>
            <a:noFill/>
          </p:spPr>
          <p:txBody>
            <a:bodyPr lIns="36000" tIns="46800" rIns="36000" bIns="46800">
              <a:spAutoFit/>
            </a:bodyPr>
            <a:lstStyle/>
            <a:p>
              <a:pPr>
                <a:lnSpc>
                  <a:spcPct val="125000"/>
                </a:lnSpc>
                <a:defRPr/>
              </a:pPr>
              <a:r>
                <a:rPr lang="en-US" altLang="zh-CN" sz="2400" dirty="0" err="1">
                  <a:solidFill>
                    <a:schemeClr val="bg2">
                      <a:lumMod val="75000"/>
                    </a:schemeClr>
                  </a:solidFill>
                </a:rPr>
                <a:t>i</a:t>
              </a:r>
              <a:r>
                <a:rPr lang="en-US" altLang="zh-CN" sz="2400" dirty="0">
                  <a:solidFill>
                    <a:schemeClr val="bg2">
                      <a:lumMod val="75000"/>
                    </a:schemeClr>
                  </a:solidFill>
                </a:rPr>
                <a:t>=3%</a:t>
              </a:r>
              <a:endParaRPr lang="zh-CN" altLang="en-US" sz="2400" dirty="0">
                <a:solidFill>
                  <a:schemeClr val="bg2">
                    <a:lumMod val="75000"/>
                  </a:schemeClr>
                </a:solidFill>
              </a:endParaRPr>
            </a:p>
          </p:txBody>
        </p:sp>
      </p:grpSp>
      <p:grpSp>
        <p:nvGrpSpPr>
          <p:cNvPr id="24585" name="组合 14"/>
          <p:cNvGrpSpPr/>
          <p:nvPr/>
        </p:nvGrpSpPr>
        <p:grpSpPr bwMode="auto">
          <a:xfrm>
            <a:off x="570867" y="2991393"/>
            <a:ext cx="11107416" cy="2025650"/>
            <a:chOff x="416496" y="1988840"/>
            <a:chExt cx="9091029" cy="4577755"/>
          </a:xfrm>
        </p:grpSpPr>
        <p:sp>
          <p:nvSpPr>
            <p:cNvPr id="24586" name="Text Box 3"/>
            <p:cNvSpPr txBox="1">
              <a:spLocks noChangeArrowheads="1"/>
            </p:cNvSpPr>
            <p:nvPr/>
          </p:nvSpPr>
          <p:spPr bwMode="auto">
            <a:xfrm>
              <a:off x="586970" y="2405381"/>
              <a:ext cx="8920555" cy="4104707"/>
            </a:xfrm>
            <a:prstGeom prst="rect">
              <a:avLst/>
            </a:prstGeom>
            <a:noFill/>
            <a:ln w="9525">
              <a:noFill/>
              <a:miter lim="800000"/>
            </a:ln>
          </p:spPr>
          <p:txBody>
            <a:bodyPr>
              <a:spAutoFit/>
            </a:bodyPr>
            <a:lstStyle/>
            <a:p>
              <a:pPr>
                <a:lnSpc>
                  <a:spcPct val="150000"/>
                </a:lnSpc>
              </a:pPr>
              <a:r>
                <a:rPr lang="zh-CN" altLang="en-US" sz="2800">
                  <a:latin typeface="微软雅黑" panose="020B0503020204020204" pitchFamily="34" charset="-122"/>
                  <a:ea typeface="微软雅黑" panose="020B0503020204020204" pitchFamily="34" charset="-122"/>
                </a:rPr>
                <a:t>       </a:t>
              </a:r>
              <a:endParaRPr lang="en-US" altLang="zh-CN" sz="2800"/>
            </a:p>
            <a:p>
              <a:pPr eaLnBrk="0" hangingPunct="0"/>
              <a:endParaRPr lang="ja-JP" altLang="en-US" sz="2400">
                <a:latin typeface="微软雅黑" panose="020B0503020204020204" pitchFamily="34" charset="-122"/>
                <a:ea typeface="微软雅黑" panose="020B0503020204020204" pitchFamily="34" charset="-122"/>
              </a:endParaRPr>
            </a:p>
            <a:p>
              <a:pPr eaLnBrk="0" hangingPunct="0"/>
              <a:r>
                <a:rPr lang="ja-JP" altLang="en-US" sz="2400">
                  <a:latin typeface="微软雅黑" panose="020B0503020204020204" pitchFamily="34" charset="-122"/>
                  <a:ea typeface="微软雅黑" panose="020B0503020204020204" pitchFamily="34" charset="-122"/>
                </a:rPr>
                <a:t>　</a:t>
              </a:r>
              <a:endParaRPr lang="ja-JP" altLang="en-US" sz="2400">
                <a:latin typeface="微软雅黑" panose="020B0503020204020204" pitchFamily="34" charset="-122"/>
                <a:ea typeface="微软雅黑" panose="020B0503020204020204" pitchFamily="34" charset="-122"/>
              </a:endParaRPr>
            </a:p>
          </p:txBody>
        </p:sp>
        <p:sp>
          <p:nvSpPr>
            <p:cNvPr id="24587" name="矩形 8"/>
            <p:cNvSpPr/>
            <p:nvPr/>
          </p:nvSpPr>
          <p:spPr bwMode="auto">
            <a:xfrm>
              <a:off x="598605" y="2348878"/>
              <a:ext cx="8748877" cy="4217717"/>
            </a:xfrm>
            <a:prstGeom prst="rect">
              <a:avLst/>
            </a:prstGeom>
            <a:noFill/>
            <a:ln w="25400">
              <a:solidFill>
                <a:srgbClr val="0070C0"/>
              </a:solidFill>
              <a:miter lim="800000"/>
            </a:ln>
          </p:spPr>
          <p:txBody>
            <a:bodyPr/>
            <a:lstStyle/>
            <a:p>
              <a:endParaRPr lang="zh-CN" altLang="en-US" sz="3200">
                <a:solidFill>
                  <a:srgbClr val="000000"/>
                </a:solidFill>
                <a:sym typeface="Arial" panose="020B0604020202020204" pitchFamily="34" charset="0"/>
              </a:endParaRPr>
            </a:p>
          </p:txBody>
        </p:sp>
        <p:grpSp>
          <p:nvGrpSpPr>
            <p:cNvPr id="28" name="组合 11"/>
            <p:cNvGrpSpPr/>
            <p:nvPr/>
          </p:nvGrpSpPr>
          <p:grpSpPr>
            <a:xfrm>
              <a:off x="416496" y="1988840"/>
              <a:ext cx="568751" cy="700092"/>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pitchFamily="34" charset="-122"/>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84"/>
                                        </p:tgtEl>
                                        <p:attrNameLst>
                                          <p:attrName>style.visibility</p:attrName>
                                        </p:attrNameLst>
                                      </p:cBhvr>
                                      <p:to>
                                        <p:strVal val="visible"/>
                                      </p:to>
                                    </p:set>
                                    <p:anim calcmode="lin" valueType="num">
                                      <p:cBhvr additive="base">
                                        <p:cTn id="13" dur="500" fill="hold"/>
                                        <p:tgtEl>
                                          <p:spTgt spid="24584"/>
                                        </p:tgtEl>
                                        <p:attrNameLst>
                                          <p:attrName>ppt_x</p:attrName>
                                        </p:attrNameLst>
                                      </p:cBhvr>
                                      <p:tavLst>
                                        <p:tav tm="0">
                                          <p:val>
                                            <p:strVal val="#ppt_x"/>
                                          </p:val>
                                        </p:tav>
                                        <p:tav tm="100000">
                                          <p:val>
                                            <p:strVal val="#ppt_x"/>
                                          </p:val>
                                        </p:tav>
                                      </p:tavLst>
                                    </p:anim>
                                    <p:anim calcmode="lin" valueType="num">
                                      <p:cBhvr additive="base">
                                        <p:cTn id="14" dur="500" fill="hold"/>
                                        <p:tgtEl>
                                          <p:spTgt spid="2458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83"/>
                                        </p:tgtEl>
                                        <p:attrNameLst>
                                          <p:attrName>style.visibility</p:attrName>
                                        </p:attrNameLst>
                                      </p:cBhvr>
                                      <p:to>
                                        <p:strVal val="visible"/>
                                      </p:to>
                                    </p:set>
                                    <p:anim calcmode="lin" valueType="num">
                                      <p:cBhvr additive="base">
                                        <p:cTn id="19" dur="500" fill="hold"/>
                                        <p:tgtEl>
                                          <p:spTgt spid="24583"/>
                                        </p:tgtEl>
                                        <p:attrNameLst>
                                          <p:attrName>ppt_x</p:attrName>
                                        </p:attrNameLst>
                                      </p:cBhvr>
                                      <p:tavLst>
                                        <p:tav tm="0">
                                          <p:val>
                                            <p:strVal val="#ppt_x"/>
                                          </p:val>
                                        </p:tav>
                                        <p:tav tm="100000">
                                          <p:val>
                                            <p:strVal val="#ppt_x"/>
                                          </p:val>
                                        </p:tav>
                                      </p:tavLst>
                                    </p:anim>
                                    <p:anim calcmode="lin" valueType="num">
                                      <p:cBhvr additive="base">
                                        <p:cTn id="20" dur="500" fill="hold"/>
                                        <p:tgtEl>
                                          <p:spTgt spid="245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1"/>
          <p:cNvPicPr>
            <a:picLocks noChangeAspect="1" noChangeArrowheads="1"/>
          </p:cNvPicPr>
          <p:nvPr/>
        </p:nvPicPr>
        <p:blipFill>
          <a:blip r:embed="rId1" cstate="print"/>
          <a:srcRect/>
          <a:stretch>
            <a:fillRect/>
          </a:stretch>
        </p:blipFill>
        <p:spPr bwMode="auto">
          <a:xfrm>
            <a:off x="900113" y="2365375"/>
            <a:ext cx="10682287" cy="3716338"/>
          </a:xfrm>
          <a:prstGeom prst="rect">
            <a:avLst/>
          </a:prstGeom>
          <a:noFill/>
          <a:ln w="9525">
            <a:noFill/>
            <a:miter lim="800000"/>
            <a:headEnd/>
            <a:tailEnd/>
          </a:ln>
        </p:spPr>
      </p:pic>
      <p:sp>
        <p:nvSpPr>
          <p:cNvPr id="8196" name="Text Box 37"/>
          <p:cNvSpPr txBox="1">
            <a:spLocks noChangeArrowheads="1"/>
          </p:cNvSpPr>
          <p:nvPr/>
        </p:nvSpPr>
        <p:spPr bwMode="auto">
          <a:xfrm>
            <a:off x="1171575" y="890588"/>
            <a:ext cx="9961563" cy="1292225"/>
          </a:xfrm>
          <a:prstGeom prst="rect">
            <a:avLst/>
          </a:prstGeom>
          <a:noFill/>
          <a:ln w="9525">
            <a:noFill/>
            <a:miter lim="800000"/>
          </a:ln>
        </p:spPr>
        <p:txBody>
          <a:bodyPr>
            <a:spAutoFit/>
          </a:bodyPr>
          <a:lstStyle/>
          <a:p>
            <a:pPr>
              <a:lnSpc>
                <a:spcPct val="150000"/>
              </a:lnSpc>
            </a:pPr>
            <a:r>
              <a:rPr lang="ja-JP" altLang="en-US" sz="2600" dirty="0">
                <a:latin typeface="微软雅黑" panose="020B0503020204020204" pitchFamily="34" charset="-122"/>
                <a:ea typeface="微软雅黑" panose="020B0503020204020204" pitchFamily="34" charset="-122"/>
              </a:rPr>
              <a:t>      张先生想在</a:t>
            </a:r>
            <a:r>
              <a:rPr lang="en-US" altLang="zh-CN" sz="2600" dirty="0">
                <a:latin typeface="微软雅黑" panose="020B0503020204020204" pitchFamily="34" charset="-122"/>
                <a:ea typeface="微软雅黑" panose="020B0503020204020204" pitchFamily="34" charset="-122"/>
              </a:rPr>
              <a:t>3</a:t>
            </a:r>
            <a:r>
              <a:rPr lang="ja-JP" altLang="en-US" sz="2600" dirty="0">
                <a:latin typeface="微软雅黑" panose="020B0503020204020204" pitchFamily="34" charset="-122"/>
                <a:ea typeface="微软雅黑" panose="020B0503020204020204" pitchFamily="34" charset="-122"/>
              </a:rPr>
              <a:t>年后从银行取出</a:t>
            </a:r>
            <a:r>
              <a:rPr lang="en-US" altLang="zh-CN" sz="2600" dirty="0">
                <a:latin typeface="微软雅黑" panose="020B0503020204020204" pitchFamily="34" charset="-122"/>
                <a:ea typeface="微软雅黑" panose="020B0503020204020204" pitchFamily="34" charset="-122"/>
              </a:rPr>
              <a:t>10 900</a:t>
            </a:r>
            <a:r>
              <a:rPr lang="ja-JP" altLang="en-US" sz="2600" dirty="0">
                <a:latin typeface="微软雅黑" panose="020B0503020204020204" pitchFamily="34" charset="-122"/>
                <a:ea typeface="微软雅黑" panose="020B0503020204020204" pitchFamily="34" charset="-122"/>
              </a:rPr>
              <a:t>元，银行当前的</a:t>
            </a:r>
            <a:r>
              <a:rPr lang="en-US" altLang="zh-CN" sz="2600" dirty="0">
                <a:latin typeface="微软雅黑" panose="020B0503020204020204" pitchFamily="34" charset="-122"/>
                <a:ea typeface="微软雅黑" panose="020B0503020204020204" pitchFamily="34" charset="-122"/>
              </a:rPr>
              <a:t>3</a:t>
            </a:r>
            <a:r>
              <a:rPr lang="ja-JP" altLang="en-US" sz="2600" dirty="0">
                <a:latin typeface="微软雅黑" panose="020B0503020204020204" pitchFamily="34" charset="-122"/>
                <a:ea typeface="微软雅黑" panose="020B0503020204020204" pitchFamily="34" charset="-122"/>
              </a:rPr>
              <a:t>年期存款年利率为</a:t>
            </a:r>
            <a:r>
              <a:rPr lang="en-US" altLang="zh-CN" sz="2600" dirty="0">
                <a:latin typeface="微软雅黑" panose="020B0503020204020204" pitchFamily="34" charset="-122"/>
                <a:ea typeface="微软雅黑" panose="020B0503020204020204" pitchFamily="34" charset="-122"/>
              </a:rPr>
              <a:t>3</a:t>
            </a:r>
            <a:r>
              <a:rPr lang="ja-JP" altLang="en-US" sz="2600" dirty="0">
                <a:latin typeface="微软雅黑" panose="020B0503020204020204" pitchFamily="34" charset="-122"/>
                <a:ea typeface="微软雅黑" panose="020B0503020204020204" pitchFamily="34" charset="-122"/>
              </a:rPr>
              <a:t>％，按单利计息，那么他现在应该存多少钱进入银行？</a:t>
            </a:r>
            <a:endParaRPr lang="zh-CN" altLang="en-US" sz="2600" dirty="0">
              <a:solidFill>
                <a:srgbClr val="000000"/>
              </a:solidFill>
              <a:latin typeface="微软雅黑" panose="020B0503020204020204" pitchFamily="34" charset="-122"/>
              <a:ea typeface="微软雅黑" panose="020B0503020204020204" pitchFamily="34" charset="-122"/>
            </a:endParaRPr>
          </a:p>
        </p:txBody>
      </p:sp>
      <p:sp>
        <p:nvSpPr>
          <p:cNvPr id="33" name="Text Box 4"/>
          <p:cNvSpPr txBox="1">
            <a:spLocks noChangeArrowheads="1"/>
          </p:cNvSpPr>
          <p:nvPr/>
        </p:nvSpPr>
        <p:spPr bwMode="auto">
          <a:xfrm>
            <a:off x="3830638" y="261938"/>
            <a:ext cx="4180003" cy="615559"/>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3200" dirty="0" smtClean="0">
                <a:latin typeface="微软雅黑" panose="020B0503020204020204" pitchFamily="34" charset="-122"/>
                <a:ea typeface="微软雅黑" panose="020B0503020204020204" pitchFamily="34" charset="-122"/>
                <a:cs typeface="+mn-ea"/>
                <a:sym typeface="微软雅黑" panose="020B0503020204020204" pitchFamily="34" charset="-122"/>
              </a:rPr>
              <a:t>（</a:t>
            </a:r>
            <a:r>
              <a:rPr lang="en-US" altLang="zh-CN" sz="3200" dirty="0" smtClean="0">
                <a:latin typeface="微软雅黑" panose="020B0503020204020204" pitchFamily="34" charset="-122"/>
                <a:ea typeface="微软雅黑" panose="020B0503020204020204" pitchFamily="34" charset="-122"/>
                <a:cs typeface="+mn-ea"/>
                <a:sym typeface="微软雅黑" panose="020B0503020204020204" pitchFamily="34" charset="-122"/>
              </a:rPr>
              <a:t>2</a:t>
            </a:r>
            <a:r>
              <a:rPr lang="zh-CN" altLang="en-US" sz="3200" dirty="0" smtClean="0">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cs typeface="+mn-ea"/>
                <a:sym typeface="微软雅黑" panose="020B0503020204020204" pitchFamily="34" charset="-122"/>
              </a:rPr>
              <a:t>单利现值的计算</a:t>
            </a:r>
            <a:endParaRPr lang="zh-CN"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4" name="Line 6"/>
          <p:cNvSpPr>
            <a:spLocks noChangeShapeType="1"/>
          </p:cNvSpPr>
          <p:nvPr/>
        </p:nvSpPr>
        <p:spPr bwMode="auto">
          <a:xfrm flipV="1">
            <a:off x="0" y="436563"/>
            <a:ext cx="3860800"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5" name="Line 7"/>
          <p:cNvSpPr>
            <a:spLocks noChangeShapeType="1"/>
          </p:cNvSpPr>
          <p:nvPr/>
        </p:nvSpPr>
        <p:spPr bwMode="auto">
          <a:xfrm flipV="1">
            <a:off x="8345488" y="390525"/>
            <a:ext cx="3846512"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1" name="灯片编号占位符 2"/>
          <p:cNvSpPr>
            <a:spLocks noGrp="1"/>
          </p:cNvSpPr>
          <p:nvPr>
            <p:ph type="sldNum" sz="quarter" idx="12"/>
          </p:nvPr>
        </p:nvSpPr>
        <p:spPr/>
        <p:txBody>
          <a:bodyPr/>
          <a:lstStyle/>
          <a:p>
            <a:pPr>
              <a:defRPr/>
            </a:pPr>
            <a:fld id="{9F89211D-DB24-43EB-8788-ACFE1F6CFD8D}" type="slidenum">
              <a:rPr lang="en-US"/>
            </a:fld>
            <a:endParaRPr lang="en-US" dirty="0"/>
          </a:p>
        </p:txBody>
      </p:sp>
      <p:sp>
        <p:nvSpPr>
          <p:cNvPr id="25607" name="矩形 31"/>
          <p:cNvSpPr>
            <a:spLocks noChangeArrowheads="1"/>
          </p:cNvSpPr>
          <p:nvPr/>
        </p:nvSpPr>
        <p:spPr bwMode="auto">
          <a:xfrm>
            <a:off x="6778625" y="2765425"/>
            <a:ext cx="4092575" cy="2308225"/>
          </a:xfrm>
          <a:prstGeom prst="rect">
            <a:avLst/>
          </a:prstGeom>
          <a:noFill/>
          <a:ln w="9525">
            <a:noFill/>
            <a:miter lim="800000"/>
          </a:ln>
        </p:spPr>
        <p:txBody>
          <a:bodyPr>
            <a:spAutoFit/>
          </a:bodyPr>
          <a:lstStyle/>
          <a:p>
            <a:pPr>
              <a:lnSpc>
                <a:spcPct val="150000"/>
              </a:lnSpc>
            </a:pPr>
            <a:r>
              <a:rPr lang="ja-JP" altLang="en-US" sz="2400" dirty="0">
                <a:latin typeface="微软雅黑" panose="020B0503020204020204" pitchFamily="34" charset="-122"/>
                <a:ea typeface="微软雅黑" panose="020B0503020204020204" pitchFamily="34" charset="-122"/>
                <a:sym typeface="Arial" panose="020B0604020202020204" pitchFamily="34" charset="0"/>
              </a:rPr>
              <a:t>解析：</a:t>
            </a:r>
            <a:endParaRPr lang="ja-JP" altLang="en-US" sz="2400" dirty="0">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en-US" altLang="zh-CN" sz="2400" dirty="0">
                <a:latin typeface="微软雅黑" panose="020B0503020204020204" pitchFamily="34" charset="-122"/>
                <a:ea typeface="微软雅黑" panose="020B0503020204020204" pitchFamily="34" charset="-122"/>
                <a:sym typeface="Arial" panose="020B0604020202020204" pitchFamily="34" charset="0"/>
              </a:rPr>
              <a:t>P= F/(1+i×n)</a:t>
            </a:r>
            <a:endParaRPr lang="en-US" altLang="zh-CN" sz="2400" dirty="0">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en-US" altLang="zh-CN" sz="2400" dirty="0">
                <a:latin typeface="微软雅黑" panose="020B0503020204020204" pitchFamily="34" charset="-122"/>
                <a:ea typeface="微软雅黑" panose="020B0503020204020204" pitchFamily="34" charset="-122"/>
                <a:sym typeface="Arial" panose="020B0604020202020204" pitchFamily="34" charset="0"/>
              </a:rPr>
              <a:t>  =10 900/(1+3%×3</a:t>
            </a:r>
            <a:r>
              <a:rPr lang="ja-JP" altLang="en-US" sz="2400" dirty="0">
                <a:latin typeface="微软雅黑" panose="020B0503020204020204" pitchFamily="34" charset="-122"/>
                <a:ea typeface="微软雅黑" panose="020B0503020204020204" pitchFamily="34" charset="-122"/>
                <a:sym typeface="Arial" panose="020B0604020202020204" pitchFamily="34" charset="0"/>
              </a:rPr>
              <a:t>）</a:t>
            </a:r>
            <a:endParaRPr lang="en-US" altLang="ja-JP" sz="2400" dirty="0">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en-US" altLang="zh-CN" sz="2400" dirty="0">
                <a:latin typeface="微软雅黑" panose="020B0503020204020204" pitchFamily="34" charset="-122"/>
                <a:ea typeface="微软雅黑" panose="020B0503020204020204" pitchFamily="34" charset="-122"/>
                <a:sym typeface="Arial" panose="020B0604020202020204" pitchFamily="34" charset="0"/>
              </a:rPr>
              <a:t>  =10 000</a:t>
            </a:r>
            <a:r>
              <a:rPr lang="ja-JP" altLang="en-US" sz="2400" dirty="0">
                <a:latin typeface="微软雅黑" panose="020B0503020204020204" pitchFamily="34" charset="-122"/>
                <a:ea typeface="微软雅黑" panose="020B0503020204020204" pitchFamily="34" charset="-122"/>
                <a:sym typeface="Arial" panose="020B0604020202020204" pitchFamily="34" charset="0"/>
              </a:rPr>
              <a:t>（元</a:t>
            </a:r>
            <a:r>
              <a:rPr lang="ja-JP" altLang="en-US" sz="2400" dirty="0">
                <a:latin typeface="微软雅黑" panose="020B0503020204020204" pitchFamily="34" charset="-122"/>
                <a:ea typeface="微软雅黑" panose="020B0503020204020204" pitchFamily="34" charset="-122"/>
              </a:rPr>
              <a:t>）</a:t>
            </a:r>
            <a:endParaRPr lang="ja-JP" altLang="en-US" sz="2400" dirty="0">
              <a:latin typeface="微软雅黑" panose="020B0503020204020204" pitchFamily="34" charset="-122"/>
              <a:ea typeface="微软雅黑" panose="020B0503020204020204" pitchFamily="34" charset="-122"/>
            </a:endParaRPr>
          </a:p>
        </p:txBody>
      </p:sp>
      <p:grpSp>
        <p:nvGrpSpPr>
          <p:cNvPr id="25608" name="组合 40"/>
          <p:cNvGrpSpPr/>
          <p:nvPr/>
        </p:nvGrpSpPr>
        <p:grpSpPr bwMode="auto">
          <a:xfrm>
            <a:off x="1408113" y="4673599"/>
            <a:ext cx="4946972" cy="773667"/>
            <a:chOff x="1494970" y="3498737"/>
            <a:chExt cx="4946500" cy="773654"/>
          </a:xfrm>
        </p:grpSpPr>
        <p:grpSp>
          <p:nvGrpSpPr>
            <p:cNvPr id="25619" name="组合 39"/>
            <p:cNvGrpSpPr/>
            <p:nvPr/>
          </p:nvGrpSpPr>
          <p:grpSpPr bwMode="auto">
            <a:xfrm>
              <a:off x="1581263" y="3498737"/>
              <a:ext cx="4305073" cy="151258"/>
              <a:chOff x="1581263" y="3498737"/>
              <a:chExt cx="4305073" cy="151258"/>
            </a:xfrm>
          </p:grpSpPr>
          <p:cxnSp>
            <p:nvCxnSpPr>
              <p:cNvPr id="14" name="直接连接符 13"/>
              <p:cNvCxnSpPr/>
              <p:nvPr/>
            </p:nvCxnSpPr>
            <p:spPr>
              <a:xfrm flipV="1">
                <a:off x="1582274" y="3643197"/>
                <a:ext cx="4295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1510044" y="3569380"/>
                <a:ext cx="142872"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2924371" y="3577318"/>
                <a:ext cx="142872"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348223" y="3577318"/>
                <a:ext cx="142872"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5813346" y="3577318"/>
                <a:ext cx="142872" cy="158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1494970" y="3716221"/>
              <a:ext cx="4946500" cy="556170"/>
            </a:xfrm>
            <a:prstGeom prst="rect">
              <a:avLst/>
            </a:prstGeom>
            <a:noFill/>
          </p:spPr>
          <p:txBody>
            <a:bodyPr wrap="square" lIns="36000" tIns="46800" rIns="36000" bIns="46800">
              <a:spAutoFit/>
            </a:bodyPr>
            <a:lstStyle/>
            <a:p>
              <a:pPr>
                <a:lnSpc>
                  <a:spcPct val="125000"/>
                </a:lnSpc>
              </a:pPr>
              <a:r>
                <a:rPr lang="en-US" altLang="zh-CN" sz="2400" b="1" dirty="0">
                  <a:solidFill>
                    <a:srgbClr val="6E8798"/>
                  </a:solidFill>
                  <a:latin typeface="华文新魏" panose="02010800040101010101" pitchFamily="2" charset="-122"/>
                  <a:ea typeface="华文新魏" panose="02010800040101010101" pitchFamily="2" charset="-122"/>
                  <a:cs typeface="华文新魏" panose="02010800040101010101" pitchFamily="2" charset="-122"/>
                </a:rPr>
                <a:t>0                1                 2                 </a:t>
              </a:r>
              <a:r>
                <a:rPr lang="en-US" altLang="zh-CN" sz="2400" dirty="0">
                  <a:solidFill>
                    <a:srgbClr val="6E8798"/>
                  </a:solidFill>
                </a:rPr>
                <a:t>3</a:t>
              </a:r>
              <a:endParaRPr lang="zh-CN" altLang="en-US" sz="2400" dirty="0">
                <a:solidFill>
                  <a:srgbClr val="6E8798"/>
                </a:solidFill>
              </a:endParaRPr>
            </a:p>
          </p:txBody>
        </p:sp>
      </p:grpSp>
      <p:cxnSp>
        <p:nvCxnSpPr>
          <p:cNvPr id="43" name="直接箭头连接符 42"/>
          <p:cNvCxnSpPr/>
          <p:nvPr/>
        </p:nvCxnSpPr>
        <p:spPr>
          <a:xfrm rot="16200000" flipV="1">
            <a:off x="5312569" y="4325144"/>
            <a:ext cx="95726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5400000">
            <a:off x="5647532" y="3321844"/>
            <a:ext cx="287337" cy="3175"/>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509713" y="3178175"/>
            <a:ext cx="4281487" cy="1588"/>
          </a:xfrm>
          <a:prstGeom prst="line">
            <a:avLst/>
          </a:prstGeom>
          <a:ln w="19050">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195888" y="3454400"/>
            <a:ext cx="1320800" cy="555625"/>
          </a:xfrm>
          <a:prstGeom prst="rect">
            <a:avLst/>
          </a:prstGeom>
          <a:noFill/>
        </p:spPr>
        <p:txBody>
          <a:bodyPr lIns="36000" tIns="46800" rIns="36000" bIns="46800">
            <a:spAutoFit/>
          </a:bodyPr>
          <a:lstStyle/>
          <a:p>
            <a:pPr>
              <a:lnSpc>
                <a:spcPct val="125000"/>
              </a:lnSpc>
              <a:defRPr/>
            </a:pPr>
            <a:r>
              <a:rPr lang="en-US" altLang="zh-CN" sz="2400" dirty="0">
                <a:solidFill>
                  <a:schemeClr val="bg2">
                    <a:lumMod val="75000"/>
                  </a:schemeClr>
                </a:solidFill>
              </a:rPr>
              <a:t>F=10900</a:t>
            </a:r>
            <a:endParaRPr lang="zh-CN" altLang="en-US" sz="2400" dirty="0">
              <a:solidFill>
                <a:schemeClr val="bg2">
                  <a:lumMod val="75000"/>
                </a:schemeClr>
              </a:solidFill>
            </a:endParaRPr>
          </a:p>
        </p:txBody>
      </p:sp>
      <p:sp>
        <p:nvSpPr>
          <p:cNvPr id="50" name="TextBox 49"/>
          <p:cNvSpPr txBox="1"/>
          <p:nvPr/>
        </p:nvSpPr>
        <p:spPr>
          <a:xfrm>
            <a:off x="1473200" y="2562225"/>
            <a:ext cx="319088" cy="509588"/>
          </a:xfrm>
          <a:prstGeom prst="rect">
            <a:avLst/>
          </a:prstGeom>
          <a:noFill/>
        </p:spPr>
        <p:txBody>
          <a:bodyPr lIns="36000" tIns="46800" rIns="36000" bIns="46800">
            <a:spAutoFit/>
          </a:bodyPr>
          <a:lstStyle/>
          <a:p>
            <a:pPr>
              <a:lnSpc>
                <a:spcPct val="125000"/>
              </a:lnSpc>
              <a:defRPr/>
            </a:pPr>
            <a:r>
              <a:rPr lang="en-US" altLang="zh-CN" sz="2400" dirty="0">
                <a:solidFill>
                  <a:schemeClr val="bg2">
                    <a:lumMod val="75000"/>
                  </a:schemeClr>
                </a:solidFill>
              </a:rPr>
              <a:t>P</a:t>
            </a:r>
            <a:endParaRPr lang="zh-CN" altLang="en-US" sz="2400" dirty="0">
              <a:solidFill>
                <a:schemeClr val="bg2">
                  <a:lumMod val="75000"/>
                </a:schemeClr>
              </a:solidFill>
            </a:endParaRPr>
          </a:p>
        </p:txBody>
      </p:sp>
      <p:sp>
        <p:nvSpPr>
          <p:cNvPr id="51" name="TextBox 50"/>
          <p:cNvSpPr txBox="1"/>
          <p:nvPr/>
        </p:nvSpPr>
        <p:spPr>
          <a:xfrm>
            <a:off x="2895600" y="2532063"/>
            <a:ext cx="1190625" cy="511175"/>
          </a:xfrm>
          <a:prstGeom prst="rect">
            <a:avLst/>
          </a:prstGeom>
          <a:noFill/>
        </p:spPr>
        <p:txBody>
          <a:bodyPr lIns="36000" tIns="46800" rIns="36000" bIns="46800">
            <a:spAutoFit/>
          </a:bodyPr>
          <a:lstStyle/>
          <a:p>
            <a:pPr>
              <a:lnSpc>
                <a:spcPct val="125000"/>
              </a:lnSpc>
              <a:defRPr/>
            </a:pPr>
            <a:r>
              <a:rPr lang="en-US" altLang="zh-CN" sz="2400" dirty="0" err="1">
                <a:solidFill>
                  <a:schemeClr val="bg2">
                    <a:lumMod val="75000"/>
                  </a:schemeClr>
                </a:solidFill>
              </a:rPr>
              <a:t>i</a:t>
            </a:r>
            <a:r>
              <a:rPr lang="en-US" altLang="zh-CN" sz="2400" dirty="0">
                <a:solidFill>
                  <a:schemeClr val="bg2">
                    <a:lumMod val="75000"/>
                  </a:schemeClr>
                </a:solidFill>
              </a:rPr>
              <a:t>=3%</a:t>
            </a:r>
            <a:endParaRPr lang="zh-CN" altLang="en-US" sz="2400" dirty="0">
              <a:solidFill>
                <a:schemeClr val="bg2">
                  <a:lumMod val="75000"/>
                </a:schemeClr>
              </a:solidFill>
            </a:endParaRPr>
          </a:p>
        </p:txBody>
      </p:sp>
      <p:grpSp>
        <p:nvGrpSpPr>
          <p:cNvPr id="25615" name="组合 14"/>
          <p:cNvGrpSpPr/>
          <p:nvPr/>
        </p:nvGrpSpPr>
        <p:grpSpPr bwMode="auto">
          <a:xfrm>
            <a:off x="581025" y="2441575"/>
            <a:ext cx="11142662" cy="1474787"/>
            <a:chOff x="416496" y="1988840"/>
            <a:chExt cx="9119877" cy="4577755"/>
          </a:xfrm>
        </p:grpSpPr>
        <p:sp>
          <p:nvSpPr>
            <p:cNvPr id="25616" name="Text Box 3"/>
            <p:cNvSpPr txBox="1">
              <a:spLocks noChangeArrowheads="1"/>
            </p:cNvSpPr>
            <p:nvPr/>
          </p:nvSpPr>
          <p:spPr bwMode="auto">
            <a:xfrm>
              <a:off x="615818" y="2270443"/>
              <a:ext cx="8920555" cy="4104707"/>
            </a:xfrm>
            <a:prstGeom prst="rect">
              <a:avLst/>
            </a:prstGeom>
            <a:noFill/>
            <a:ln w="9525">
              <a:noFill/>
              <a:miter lim="800000"/>
            </a:ln>
          </p:spPr>
          <p:txBody>
            <a:bodyPr>
              <a:spAutoFit/>
            </a:bodyPr>
            <a:lstStyle/>
            <a:p>
              <a:pPr>
                <a:lnSpc>
                  <a:spcPct val="150000"/>
                </a:lnSpc>
              </a:pPr>
              <a:r>
                <a:rPr lang="zh-CN" altLang="en-US" sz="2800">
                  <a:latin typeface="微软雅黑" panose="020B0503020204020204" pitchFamily="34" charset="-122"/>
                  <a:ea typeface="微软雅黑" panose="020B0503020204020204" pitchFamily="34" charset="-122"/>
                </a:rPr>
                <a:t>       </a:t>
              </a:r>
              <a:endParaRPr lang="en-US" altLang="zh-CN" sz="2800"/>
            </a:p>
            <a:p>
              <a:pPr eaLnBrk="0" hangingPunct="0"/>
              <a:endParaRPr lang="ja-JP" altLang="en-US" sz="2400">
                <a:latin typeface="微软雅黑" panose="020B0503020204020204" pitchFamily="34" charset="-122"/>
                <a:ea typeface="微软雅黑" panose="020B0503020204020204" pitchFamily="34" charset="-122"/>
              </a:endParaRPr>
            </a:p>
            <a:p>
              <a:pPr eaLnBrk="0" hangingPunct="0"/>
              <a:r>
                <a:rPr lang="ja-JP" altLang="en-US" sz="2400">
                  <a:latin typeface="微软雅黑" panose="020B0503020204020204" pitchFamily="34" charset="-122"/>
                  <a:ea typeface="微软雅黑" panose="020B0503020204020204" pitchFamily="34" charset="-122"/>
                </a:rPr>
                <a:t>　</a:t>
              </a:r>
              <a:endParaRPr lang="ja-JP" altLang="en-US" sz="2400">
                <a:latin typeface="微软雅黑" panose="020B0503020204020204" pitchFamily="34" charset="-122"/>
                <a:ea typeface="微软雅黑" panose="020B0503020204020204" pitchFamily="34" charset="-122"/>
              </a:endParaRPr>
            </a:p>
          </p:txBody>
        </p:sp>
        <p:sp>
          <p:nvSpPr>
            <p:cNvPr id="25617" name="矩形 8"/>
            <p:cNvSpPr/>
            <p:nvPr/>
          </p:nvSpPr>
          <p:spPr bwMode="auto">
            <a:xfrm>
              <a:off x="598605" y="2348878"/>
              <a:ext cx="8748877" cy="4217717"/>
            </a:xfrm>
            <a:prstGeom prst="rect">
              <a:avLst/>
            </a:prstGeom>
            <a:noFill/>
            <a:ln w="25400">
              <a:solidFill>
                <a:srgbClr val="0070C0"/>
              </a:solidFill>
              <a:miter lim="800000"/>
            </a:ln>
          </p:spPr>
          <p:txBody>
            <a:bodyPr/>
            <a:lstStyle/>
            <a:p>
              <a:endParaRPr lang="zh-CN" altLang="en-US" sz="3200">
                <a:solidFill>
                  <a:srgbClr val="000000"/>
                </a:solidFill>
                <a:sym typeface="Arial" panose="020B0604020202020204" pitchFamily="34" charset="0"/>
              </a:endParaRPr>
            </a:p>
          </p:txBody>
        </p:sp>
        <p:grpSp>
          <p:nvGrpSpPr>
            <p:cNvPr id="29" name="组合 11"/>
            <p:cNvGrpSpPr/>
            <p:nvPr/>
          </p:nvGrpSpPr>
          <p:grpSpPr>
            <a:xfrm>
              <a:off x="416496" y="1988840"/>
              <a:ext cx="568751" cy="700092"/>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pitchFamily="34" charset="-122"/>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ppt_x"/>
                                          </p:val>
                                        </p:tav>
                                        <p:tav tm="100000">
                                          <p:val>
                                            <p:strVal val="#ppt_x"/>
                                          </p:val>
                                        </p:tav>
                                      </p:tavLst>
                                    </p:anim>
                                    <p:anim calcmode="lin" valueType="num">
                                      <p:cBhvr additive="base">
                                        <p:cTn id="16" dur="500" fill="hold"/>
                                        <p:tgtEl>
                                          <p:spTgt spid="4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ppt_x"/>
                                          </p:val>
                                        </p:tav>
                                        <p:tav tm="100000">
                                          <p:val>
                                            <p:strVal val="#ppt_x"/>
                                          </p:val>
                                        </p:tav>
                                      </p:tavLst>
                                    </p:anim>
                                    <p:anim calcmode="lin" valueType="num">
                                      <p:cBhvr additive="base">
                                        <p:cTn id="24" dur="500" fill="hold"/>
                                        <p:tgtEl>
                                          <p:spTgt spid="4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ppt_x"/>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608"/>
                                        </p:tgtEl>
                                        <p:attrNameLst>
                                          <p:attrName>style.visibility</p:attrName>
                                        </p:attrNameLst>
                                      </p:cBhvr>
                                      <p:to>
                                        <p:strVal val="visible"/>
                                      </p:to>
                                    </p:set>
                                    <p:anim calcmode="lin" valueType="num">
                                      <p:cBhvr additive="base">
                                        <p:cTn id="31" dur="500" fill="hold"/>
                                        <p:tgtEl>
                                          <p:spTgt spid="25608"/>
                                        </p:tgtEl>
                                        <p:attrNameLst>
                                          <p:attrName>ppt_x</p:attrName>
                                        </p:attrNameLst>
                                      </p:cBhvr>
                                      <p:tavLst>
                                        <p:tav tm="0">
                                          <p:val>
                                            <p:strVal val="#ppt_x"/>
                                          </p:val>
                                        </p:tav>
                                        <p:tav tm="100000">
                                          <p:val>
                                            <p:strVal val="#ppt_x"/>
                                          </p:val>
                                        </p:tav>
                                      </p:tavLst>
                                    </p:anim>
                                    <p:anim calcmode="lin" valueType="num">
                                      <p:cBhvr additive="base">
                                        <p:cTn id="32" dur="500" fill="hold"/>
                                        <p:tgtEl>
                                          <p:spTgt spid="2560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607"/>
                                        </p:tgtEl>
                                        <p:attrNameLst>
                                          <p:attrName>style.visibility</p:attrName>
                                        </p:attrNameLst>
                                      </p:cBhvr>
                                      <p:to>
                                        <p:strVal val="visible"/>
                                      </p:to>
                                    </p:set>
                                    <p:anim calcmode="lin" valueType="num">
                                      <p:cBhvr additive="base">
                                        <p:cTn id="37" dur="500" fill="hold"/>
                                        <p:tgtEl>
                                          <p:spTgt spid="25607"/>
                                        </p:tgtEl>
                                        <p:attrNameLst>
                                          <p:attrName>ppt_x</p:attrName>
                                        </p:attrNameLst>
                                      </p:cBhvr>
                                      <p:tavLst>
                                        <p:tav tm="0">
                                          <p:val>
                                            <p:strVal val="#ppt_x"/>
                                          </p:val>
                                        </p:tav>
                                        <p:tav tm="100000">
                                          <p:val>
                                            <p:strVal val="#ppt_x"/>
                                          </p:val>
                                        </p:tav>
                                      </p:tavLst>
                                    </p:anim>
                                    <p:anim calcmode="lin" valueType="num">
                                      <p:cBhvr additive="base">
                                        <p:cTn id="38" dur="500" fill="hold"/>
                                        <p:tgtEl>
                                          <p:spTgt spid="256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P spid="48" grpId="0"/>
      <p:bldP spid="50" grpId="0"/>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组合 36"/>
          <p:cNvGrpSpPr/>
          <p:nvPr/>
        </p:nvGrpSpPr>
        <p:grpSpPr bwMode="auto">
          <a:xfrm>
            <a:off x="3469646" y="1054361"/>
            <a:ext cx="5327650" cy="134938"/>
            <a:chOff x="5357217" y="1143000"/>
            <a:chExt cx="1490133" cy="101600"/>
          </a:xfrm>
        </p:grpSpPr>
        <p:cxnSp>
          <p:nvCxnSpPr>
            <p:cNvPr id="4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0" name="灯片编号占位符 2"/>
          <p:cNvSpPr>
            <a:spLocks noGrp="1"/>
          </p:cNvSpPr>
          <p:nvPr>
            <p:ph type="sldNum" sz="quarter" idx="12"/>
          </p:nvPr>
        </p:nvSpPr>
        <p:spPr>
          <a:xfrm>
            <a:off x="11323638" y="6240463"/>
            <a:ext cx="495300" cy="354012"/>
          </a:xfrm>
        </p:spPr>
        <p:txBody>
          <a:bodyPr/>
          <a:lstStyle/>
          <a:p>
            <a:pPr>
              <a:defRPr/>
            </a:pPr>
            <a:fld id="{A380F74B-C819-436A-AE9C-0C5C78408BFD}" type="slidenum">
              <a:rPr lang="en-US"/>
            </a:fld>
            <a:endParaRPr lang="en-US" dirty="0"/>
          </a:p>
        </p:txBody>
      </p:sp>
      <p:sp>
        <p:nvSpPr>
          <p:cNvPr id="11" name="Text Box 37"/>
          <p:cNvSpPr txBox="1">
            <a:spLocks noChangeArrowheads="1"/>
          </p:cNvSpPr>
          <p:nvPr/>
        </p:nvSpPr>
        <p:spPr bwMode="auto">
          <a:xfrm>
            <a:off x="1093479" y="3580289"/>
            <a:ext cx="10236200" cy="492443"/>
          </a:xfrm>
          <a:prstGeom prst="rect">
            <a:avLst/>
          </a:prstGeom>
          <a:noFill/>
          <a:ln w="9525">
            <a:noFill/>
            <a:miter lim="800000"/>
          </a:ln>
        </p:spPr>
        <p:txBody>
          <a:bodyPr>
            <a:spAutoFit/>
          </a:bodyPr>
          <a:lstStyle/>
          <a:p>
            <a:r>
              <a:rPr lang="ja-JP" altLang="en-US" sz="2600" dirty="0">
                <a:solidFill>
                  <a:srgbClr val="FF0000"/>
                </a:solidFill>
                <a:latin typeface="微软雅黑" panose="020B0503020204020204" pitchFamily="34" charset="-122"/>
                <a:ea typeface="微软雅黑" panose="020B0503020204020204" pitchFamily="34" charset="-122"/>
              </a:rPr>
              <a:t>复利终值</a:t>
            </a:r>
            <a:r>
              <a:rPr lang="zh-CN" altLang="en-US" sz="2600" dirty="0">
                <a:solidFill>
                  <a:srgbClr val="FF0000"/>
                </a:solidFill>
                <a:latin typeface="微软雅黑" panose="020B0503020204020204" pitchFamily="34" charset="-122"/>
                <a:ea typeface="微软雅黑" panose="020B0503020204020204" pitchFamily="34" charset="-122"/>
              </a:rPr>
              <a:t>：</a:t>
            </a:r>
            <a:r>
              <a:rPr lang="ja-JP" altLang="en-US" sz="2600" b="1" dirty="0">
                <a:latin typeface="华文宋体" panose="02010600040101010101" pitchFamily="2" charset="-122"/>
                <a:ea typeface="华文宋体" panose="02010600040101010101" pitchFamily="2" charset="-122"/>
              </a:rPr>
              <a:t>一定量的本金按复利计算若干期后的本利和。</a:t>
            </a:r>
            <a:endParaRPr lang="en-US" altLang="ja-JP" sz="2600" b="1" dirty="0">
              <a:latin typeface="华文宋体" panose="02010600040101010101" pitchFamily="2" charset="-122"/>
              <a:ea typeface="华文宋体" panose="02010600040101010101" pitchFamily="2" charset="-122"/>
            </a:endParaRPr>
          </a:p>
        </p:txBody>
      </p:sp>
      <p:sp>
        <p:nvSpPr>
          <p:cNvPr id="4" name="矩形 3"/>
          <p:cNvSpPr/>
          <p:nvPr/>
        </p:nvSpPr>
        <p:spPr>
          <a:xfrm>
            <a:off x="3153036" y="408030"/>
            <a:ext cx="6704079" cy="646331"/>
          </a:xfrm>
          <a:prstGeom prst="rect">
            <a:avLst/>
          </a:prstGeom>
        </p:spPr>
        <p:txBody>
          <a:bodyPr wrap="none">
            <a:spAutoFit/>
          </a:bodyPr>
          <a:lstStyle/>
          <a:p>
            <a:r>
              <a:rPr lang="en-US" altLang="zh-CN" sz="3600" dirty="0" smtClean="0">
                <a:latin typeface="微软雅黑" panose="020B0503020204020204" pitchFamily="34" charset="-122"/>
                <a:ea typeface="微软雅黑" panose="020B0503020204020204" pitchFamily="34" charset="-122"/>
                <a:cs typeface="+mn-ea"/>
              </a:rPr>
              <a:t>2. </a:t>
            </a:r>
            <a:r>
              <a:rPr lang="zh-CN" altLang="zh-CN" sz="3600" dirty="0" smtClean="0">
                <a:latin typeface="微软雅黑" panose="020B0503020204020204" pitchFamily="34" charset="-122"/>
                <a:ea typeface="微软雅黑" panose="020B0503020204020204" pitchFamily="34" charset="-122"/>
                <a:cs typeface="+mn-ea"/>
              </a:rPr>
              <a:t>复利</a:t>
            </a:r>
            <a:r>
              <a:rPr lang="zh-CN" altLang="zh-CN" sz="3600" dirty="0">
                <a:latin typeface="微软雅黑" panose="020B0503020204020204" pitchFamily="34" charset="-122"/>
                <a:ea typeface="微软雅黑" panose="020B0503020204020204" pitchFamily="34" charset="-122"/>
                <a:cs typeface="+mn-ea"/>
              </a:rPr>
              <a:t>终</a:t>
            </a:r>
            <a:r>
              <a:rPr lang="zh-CN" altLang="zh-CN" sz="3600" dirty="0" smtClean="0">
                <a:latin typeface="微软雅黑" panose="020B0503020204020204" pitchFamily="34" charset="-122"/>
                <a:ea typeface="微软雅黑" panose="020B0503020204020204" pitchFamily="34" charset="-122"/>
                <a:cs typeface="+mn-ea"/>
              </a:rPr>
              <a:t>值</a:t>
            </a:r>
            <a:r>
              <a:rPr lang="zh-CN" altLang="en-US" sz="3600" dirty="0" smtClean="0">
                <a:latin typeface="微软雅黑" panose="020B0503020204020204" pitchFamily="34" charset="-122"/>
                <a:ea typeface="微软雅黑" panose="020B0503020204020204" pitchFamily="34" charset="-122"/>
                <a:cs typeface="+mn-ea"/>
              </a:rPr>
              <a:t>与现值的</a:t>
            </a:r>
            <a:r>
              <a:rPr lang="zh-CN" altLang="zh-CN" sz="3600" dirty="0">
                <a:latin typeface="微软雅黑" panose="020B0503020204020204" pitchFamily="34" charset="-122"/>
                <a:ea typeface="微软雅黑" panose="020B0503020204020204" pitchFamily="34" charset="-122"/>
                <a:cs typeface="+mn-ea"/>
              </a:rPr>
              <a:t>计算</a:t>
            </a:r>
            <a:r>
              <a:rPr lang="zh-CN" altLang="zh-CN" sz="3600" dirty="0" smtClean="0">
                <a:latin typeface="微软雅黑" panose="020B0503020204020204" pitchFamily="34" charset="-122"/>
                <a:ea typeface="微软雅黑" panose="020B0503020204020204" pitchFamily="34" charset="-122"/>
                <a:cs typeface="+mn-ea"/>
              </a:rPr>
              <a:t>及</a:t>
            </a:r>
            <a:r>
              <a:rPr lang="zh-CN" altLang="en-US" sz="3600" dirty="0" smtClean="0">
                <a:latin typeface="微软雅黑" panose="020B0503020204020204" pitchFamily="34" charset="-122"/>
                <a:ea typeface="微软雅黑" panose="020B0503020204020204" pitchFamily="34" charset="-122"/>
                <a:cs typeface="+mn-ea"/>
              </a:rPr>
              <a:t>应</a:t>
            </a:r>
            <a:r>
              <a:rPr lang="zh-CN" altLang="zh-CN" sz="3600" dirty="0" smtClean="0">
                <a:latin typeface="微软雅黑" panose="020B0503020204020204" pitchFamily="34" charset="-122"/>
                <a:ea typeface="微软雅黑" panose="020B0503020204020204" pitchFamily="34" charset="-122"/>
                <a:cs typeface="+mn-ea"/>
              </a:rPr>
              <a:t>用</a:t>
            </a:r>
            <a:endParaRPr lang="zh-CN" altLang="en-US" sz="3600" dirty="0">
              <a:latin typeface="微软雅黑" panose="020B0503020204020204" pitchFamily="34" charset="-122"/>
              <a:ea typeface="微软雅黑" panose="020B0503020204020204" pitchFamily="34" charset="-122"/>
              <a:cs typeface="+mn-ea"/>
            </a:endParaRPr>
          </a:p>
        </p:txBody>
      </p:sp>
      <p:sp>
        <p:nvSpPr>
          <p:cNvPr id="2" name="矩形 1"/>
          <p:cNvSpPr/>
          <p:nvPr/>
        </p:nvSpPr>
        <p:spPr>
          <a:xfrm>
            <a:off x="1093479" y="2395205"/>
            <a:ext cx="9566805" cy="964367"/>
          </a:xfrm>
          <a:prstGeom prst="rect">
            <a:avLst/>
          </a:prstGeom>
        </p:spPr>
        <p:txBody>
          <a:bodyPr wrap="square">
            <a:spAutoFit/>
          </a:bodyPr>
          <a:lstStyle/>
          <a:p>
            <a:pPr>
              <a:lnSpc>
                <a:spcPts val="3360"/>
              </a:lnSpc>
            </a:pPr>
            <a:r>
              <a:rPr lang="zh-CN" altLang="zh-CN" sz="2600" dirty="0">
                <a:solidFill>
                  <a:srgbClr val="FF0000"/>
                </a:solidFill>
                <a:latin typeface="微软雅黑" panose="020B0503020204020204" pitchFamily="34" charset="-122"/>
                <a:ea typeface="微软雅黑" panose="020B0503020204020204" pitchFamily="34" charset="-122"/>
              </a:rPr>
              <a:t>复利</a:t>
            </a:r>
            <a:r>
              <a:rPr lang="zh-CN" altLang="en-US" sz="2600" dirty="0">
                <a:solidFill>
                  <a:srgbClr val="FF0000"/>
                </a:solidFill>
                <a:latin typeface="微软雅黑" panose="020B0503020204020204" pitchFamily="34" charset="-122"/>
                <a:ea typeface="微软雅黑" panose="020B0503020204020204" pitchFamily="34" charset="-122"/>
              </a:rPr>
              <a:t>：</a:t>
            </a:r>
            <a:r>
              <a:rPr lang="zh-CN" altLang="zh-CN" sz="2600" b="1" dirty="0">
                <a:latin typeface="华文宋体" panose="02010600040101010101" pitchFamily="2" charset="-122"/>
                <a:ea typeface="华文宋体" panose="02010600040101010101" pitchFamily="2" charset="-122"/>
              </a:rPr>
              <a:t>就是人们常说的“利滚利”，即利息下期则转化为本金与原来的本金一起计息。</a:t>
            </a:r>
            <a:endParaRPr lang="zh-CN" altLang="zh-CN" sz="2600" b="1" dirty="0">
              <a:latin typeface="华文宋体" panose="02010600040101010101" pitchFamily="2" charset="-122"/>
              <a:ea typeface="华文宋体" panose="02010600040101010101" pitchFamily="2" charset="-122"/>
            </a:endParaRPr>
          </a:p>
        </p:txBody>
      </p:sp>
      <p:grpSp>
        <p:nvGrpSpPr>
          <p:cNvPr id="12" name="组合 8"/>
          <p:cNvGrpSpPr/>
          <p:nvPr/>
        </p:nvGrpSpPr>
        <p:grpSpPr bwMode="auto">
          <a:xfrm>
            <a:off x="995045" y="5259168"/>
            <a:ext cx="5020313" cy="163513"/>
            <a:chOff x="3647805" y="1625371"/>
            <a:chExt cx="4900705" cy="163305"/>
          </a:xfrm>
        </p:grpSpPr>
        <p:sp>
          <p:nvSpPr>
            <p:cNvPr id="13" name="Line 3"/>
            <p:cNvSpPr>
              <a:spLocks noChangeShapeType="1"/>
            </p:cNvSpPr>
            <p:nvPr/>
          </p:nvSpPr>
          <p:spPr bwMode="auto">
            <a:xfrm>
              <a:off x="3647806" y="1788676"/>
              <a:ext cx="4894723" cy="0"/>
            </a:xfrm>
            <a:prstGeom prst="line">
              <a:avLst/>
            </a:prstGeom>
            <a:noFill/>
            <a:ln w="12700" cap="sq">
              <a:solidFill>
                <a:schemeClr val="accent1"/>
              </a:solidFill>
              <a:round/>
            </a:ln>
          </p:spPr>
          <p:txBody>
            <a:bodyPr wrap="none" anchor="ctr"/>
            <a:lstStyle/>
            <a:p>
              <a:endParaRPr lang="zh-CN" altLang="en-US"/>
            </a:p>
          </p:txBody>
        </p:sp>
        <p:sp>
          <p:nvSpPr>
            <p:cNvPr id="14" name="Line 4"/>
            <p:cNvSpPr>
              <a:spLocks noChangeShapeType="1"/>
            </p:cNvSpPr>
            <p:nvPr/>
          </p:nvSpPr>
          <p:spPr bwMode="auto">
            <a:xfrm>
              <a:off x="3647805" y="1625371"/>
              <a:ext cx="0" cy="152417"/>
            </a:xfrm>
            <a:prstGeom prst="line">
              <a:avLst/>
            </a:prstGeom>
            <a:noFill/>
            <a:ln w="12700" cap="sq">
              <a:solidFill>
                <a:schemeClr val="accent1"/>
              </a:solidFill>
              <a:round/>
            </a:ln>
          </p:spPr>
          <p:txBody>
            <a:bodyPr wrap="none" anchor="ctr"/>
            <a:lstStyle/>
            <a:p>
              <a:endParaRPr lang="zh-CN" altLang="en-US"/>
            </a:p>
          </p:txBody>
        </p:sp>
        <p:sp>
          <p:nvSpPr>
            <p:cNvPr id="15" name="Line 5"/>
            <p:cNvSpPr>
              <a:spLocks noChangeShapeType="1"/>
            </p:cNvSpPr>
            <p:nvPr/>
          </p:nvSpPr>
          <p:spPr bwMode="auto">
            <a:xfrm>
              <a:off x="4301461" y="1625371"/>
              <a:ext cx="0" cy="152417"/>
            </a:xfrm>
            <a:prstGeom prst="line">
              <a:avLst/>
            </a:prstGeom>
            <a:noFill/>
            <a:ln w="12700" cap="sq">
              <a:solidFill>
                <a:schemeClr val="accent1"/>
              </a:solidFill>
              <a:round/>
            </a:ln>
          </p:spPr>
          <p:txBody>
            <a:bodyPr wrap="none" anchor="ctr"/>
            <a:lstStyle/>
            <a:p>
              <a:endParaRPr lang="zh-CN" altLang="en-US"/>
            </a:p>
          </p:txBody>
        </p:sp>
        <p:sp>
          <p:nvSpPr>
            <p:cNvPr id="16" name="Line 6"/>
            <p:cNvSpPr>
              <a:spLocks noChangeShapeType="1"/>
            </p:cNvSpPr>
            <p:nvPr/>
          </p:nvSpPr>
          <p:spPr bwMode="auto">
            <a:xfrm>
              <a:off x="5640906" y="1625371"/>
              <a:ext cx="0" cy="152417"/>
            </a:xfrm>
            <a:prstGeom prst="line">
              <a:avLst/>
            </a:prstGeom>
            <a:noFill/>
            <a:ln w="12700" cap="sq">
              <a:solidFill>
                <a:schemeClr val="accent1"/>
              </a:solidFill>
              <a:round/>
            </a:ln>
          </p:spPr>
          <p:txBody>
            <a:bodyPr wrap="none" anchor="ctr"/>
            <a:lstStyle/>
            <a:p>
              <a:endParaRPr lang="zh-CN" altLang="en-US"/>
            </a:p>
          </p:txBody>
        </p:sp>
        <p:sp>
          <p:nvSpPr>
            <p:cNvPr id="17" name="Line 5"/>
            <p:cNvSpPr>
              <a:spLocks noChangeShapeType="1"/>
            </p:cNvSpPr>
            <p:nvPr/>
          </p:nvSpPr>
          <p:spPr bwMode="auto">
            <a:xfrm>
              <a:off x="4962048" y="1632632"/>
              <a:ext cx="0" cy="152417"/>
            </a:xfrm>
            <a:prstGeom prst="line">
              <a:avLst/>
            </a:prstGeom>
            <a:noFill/>
            <a:ln w="12700" cap="sq">
              <a:solidFill>
                <a:schemeClr val="accent1"/>
              </a:solidFill>
              <a:round/>
            </a:ln>
          </p:spPr>
          <p:txBody>
            <a:bodyPr wrap="none" anchor="ctr"/>
            <a:lstStyle/>
            <a:p>
              <a:endParaRPr lang="zh-CN" altLang="en-US"/>
            </a:p>
          </p:txBody>
        </p:sp>
        <p:sp>
          <p:nvSpPr>
            <p:cNvPr id="18" name="Line 6"/>
            <p:cNvSpPr>
              <a:spLocks noChangeShapeType="1"/>
            </p:cNvSpPr>
            <p:nvPr/>
          </p:nvSpPr>
          <p:spPr bwMode="auto">
            <a:xfrm>
              <a:off x="7859082" y="1632632"/>
              <a:ext cx="0" cy="152417"/>
            </a:xfrm>
            <a:prstGeom prst="line">
              <a:avLst/>
            </a:prstGeom>
            <a:noFill/>
            <a:ln w="12700" cap="sq">
              <a:solidFill>
                <a:schemeClr val="accent1"/>
              </a:solidFill>
              <a:round/>
            </a:ln>
          </p:spPr>
          <p:txBody>
            <a:bodyPr wrap="none" anchor="ctr"/>
            <a:lstStyle/>
            <a:p>
              <a:endParaRPr lang="zh-CN" altLang="en-US"/>
            </a:p>
          </p:txBody>
        </p:sp>
        <p:sp>
          <p:nvSpPr>
            <p:cNvPr id="19" name="Line 6"/>
            <p:cNvSpPr>
              <a:spLocks noChangeShapeType="1"/>
            </p:cNvSpPr>
            <p:nvPr/>
          </p:nvSpPr>
          <p:spPr bwMode="auto">
            <a:xfrm>
              <a:off x="8548510" y="1625374"/>
              <a:ext cx="0" cy="152417"/>
            </a:xfrm>
            <a:prstGeom prst="line">
              <a:avLst/>
            </a:prstGeom>
            <a:noFill/>
            <a:ln w="12700" cap="sq">
              <a:solidFill>
                <a:schemeClr val="accent1"/>
              </a:solidFill>
              <a:round/>
            </a:ln>
          </p:spPr>
          <p:txBody>
            <a:bodyPr wrap="none" anchor="ctr"/>
            <a:lstStyle/>
            <a:p>
              <a:endParaRPr lang="zh-CN" altLang="en-US"/>
            </a:p>
          </p:txBody>
        </p:sp>
      </p:grpSp>
      <p:sp>
        <p:nvSpPr>
          <p:cNvPr id="20" name="上弧形箭头 19"/>
          <p:cNvSpPr/>
          <p:nvPr/>
        </p:nvSpPr>
        <p:spPr>
          <a:xfrm>
            <a:off x="1013692" y="4423511"/>
            <a:ext cx="5119778" cy="739951"/>
          </a:xfrm>
          <a:prstGeom prst="curvedDownArrow">
            <a:avLst>
              <a:gd name="adj1" fmla="val 25000"/>
              <a:gd name="adj2" fmla="val 50000"/>
              <a:gd name="adj3" fmla="val 2005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1" name="TextBox 20"/>
          <p:cNvSpPr txBox="1"/>
          <p:nvPr/>
        </p:nvSpPr>
        <p:spPr bwMode="auto">
          <a:xfrm>
            <a:off x="963599" y="5422681"/>
            <a:ext cx="5699646" cy="441469"/>
          </a:xfrm>
          <a:prstGeom prst="rect">
            <a:avLst/>
          </a:prstGeom>
          <a:noFill/>
        </p:spPr>
        <p:txBody>
          <a:bodyPr wrap="square" lIns="36000" tIns="46800" rIns="36000" bIns="46800">
            <a:spAutoFit/>
          </a:bodyPr>
          <a:lstStyle/>
          <a:p>
            <a:pPr>
              <a:lnSpc>
                <a:spcPct val="125000"/>
              </a:lnSpc>
              <a:defRPr/>
            </a:pPr>
            <a:r>
              <a:rPr lang="en-US" altLang="zh-CN" sz="2000" b="1" dirty="0">
                <a:solidFill>
                  <a:schemeClr val="bg2">
                    <a:lumMod val="75000"/>
                  </a:schemeClr>
                </a:solidFill>
              </a:rPr>
              <a:t>P                                                                     F</a:t>
            </a:r>
            <a:endParaRPr lang="zh-CN" altLang="en-US" sz="2000" b="1" dirty="0">
              <a:solidFill>
                <a:schemeClr val="bg2">
                  <a:lumMod val="75000"/>
                </a:schemeClr>
              </a:solidFil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3620" y="2028824"/>
            <a:ext cx="12192000" cy="2549525"/>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tx2"/>
                </a:solidFill>
              </a:rPr>
              <a:t> </a:t>
            </a:r>
            <a:endParaRPr lang="zh-CN" altLang="en-US" dirty="0">
              <a:solidFill>
                <a:schemeClr val="tx2"/>
              </a:solidFill>
            </a:endParaRPr>
          </a:p>
        </p:txBody>
      </p:sp>
      <p:cxnSp>
        <p:nvCxnSpPr>
          <p:cNvPr id="6" name="直接连接符 5"/>
          <p:cNvCxnSpPr/>
          <p:nvPr/>
        </p:nvCxnSpPr>
        <p:spPr>
          <a:xfrm>
            <a:off x="-88900" y="49149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8900" y="21971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cstate="print"/>
          <a:srcRect/>
          <a:stretch>
            <a:fillRect/>
          </a:stretch>
        </p:blipFill>
        <p:spPr bwMode="auto">
          <a:xfrm>
            <a:off x="1879600" y="2714625"/>
            <a:ext cx="1244600" cy="1606550"/>
          </a:xfrm>
          <a:prstGeom prst="rect">
            <a:avLst/>
          </a:prstGeom>
          <a:noFill/>
          <a:ln w="9525">
            <a:noFill/>
            <a:miter lim="800000"/>
            <a:headEnd/>
            <a:tailEnd/>
          </a:ln>
        </p:spPr>
      </p:pic>
      <p:cxnSp>
        <p:nvCxnSpPr>
          <p:cNvPr id="9" name="直接连接符 8"/>
          <p:cNvCxnSpPr/>
          <p:nvPr/>
        </p:nvCxnSpPr>
        <p:spPr>
          <a:xfrm>
            <a:off x="4078288" y="2774950"/>
            <a:ext cx="0" cy="1390650"/>
          </a:xfrm>
          <a:prstGeom prst="line">
            <a:avLst/>
          </a:prstGeom>
          <a:ln>
            <a:gradFill>
              <a:gsLst>
                <a:gs pos="0">
                  <a:srgbClr val="32C8CF">
                    <a:alpha val="67000"/>
                  </a:srgbClr>
                </a:gs>
                <a:gs pos="55000">
                  <a:schemeClr val="bg1"/>
                </a:gs>
                <a:gs pos="100000">
                  <a:srgbClr val="32C8CF">
                    <a:alpha val="7100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 name="Title 2"/>
          <p:cNvSpPr txBox="1"/>
          <p:nvPr/>
        </p:nvSpPr>
        <p:spPr bwMode="auto">
          <a:xfrm>
            <a:off x="3345085" y="2197100"/>
            <a:ext cx="8296054" cy="2389188"/>
          </a:xfrm>
          <a:prstGeom prst="rect">
            <a:avLst/>
          </a:prstGeom>
          <a:noFill/>
          <a:ln w="9525">
            <a:noFill/>
            <a:miter lim="800000"/>
          </a:ln>
        </p:spPr>
        <p:txBody>
          <a:bodyPr lIns="36000" rIns="36000" anchor="b"/>
          <a:lstStyle/>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r>
              <a:rPr lang="zh-CN" altLang="en-US" sz="4000" b="1" dirty="0">
                <a:latin typeface="华文隶书" panose="02010800040101010101" pitchFamily="2" charset="-122"/>
                <a:ea typeface="华文隶书" panose="02010800040101010101" pitchFamily="2" charset="-122"/>
              </a:rPr>
              <a:t>一、资金时间价值</a:t>
            </a:r>
            <a:r>
              <a:rPr lang="zh-CN" altLang="en-US" sz="4000" b="1" dirty="0">
                <a:latin typeface="华文隶书" panose="02010800040101010101" pitchFamily="2" charset="-122"/>
                <a:ea typeface="华文隶书" panose="02010800040101010101" pitchFamily="2" charset="-122"/>
              </a:rPr>
              <a:t>的概念和表现形式</a:t>
            </a:r>
            <a:endParaRPr lang="en-US" altLang="zh-CN" sz="4000" b="1" dirty="0">
              <a:latin typeface="华文隶书" panose="02010800040101010101" pitchFamily="2" charset="-122"/>
              <a:ea typeface="华文隶书" panose="02010800040101010101" pitchFamily="2" charset="-122"/>
            </a:endParaRPr>
          </a:p>
          <a:p>
            <a:pPr marL="742950" indent="-742950">
              <a:lnSpc>
                <a:spcPct val="150000"/>
              </a:lnSpc>
            </a:pPr>
            <a:r>
              <a:rPr lang="zh-CN" altLang="en-US" sz="4000" b="1" dirty="0">
                <a:latin typeface="华文隶书" panose="02010800040101010101" pitchFamily="2" charset="-122"/>
                <a:ea typeface="华文隶书" panose="02010800040101010101" pitchFamily="2" charset="-122"/>
              </a:rPr>
              <a:t>二</a:t>
            </a:r>
            <a:r>
              <a:rPr lang="zh-CN" altLang="en-US" sz="4000" b="1" dirty="0">
                <a:latin typeface="华文隶书" panose="02010800040101010101" pitchFamily="2" charset="-122"/>
                <a:ea typeface="华文隶书" panose="02010800040101010101" pitchFamily="2" charset="-122"/>
              </a:rPr>
              <a:t>、资金时间价值</a:t>
            </a:r>
            <a:r>
              <a:rPr lang="zh-CN" altLang="en-US" sz="4000" b="1" dirty="0">
                <a:latin typeface="华文隶书" panose="02010800040101010101" pitchFamily="2" charset="-122"/>
                <a:ea typeface="华文隶书" panose="02010800040101010101" pitchFamily="2" charset="-122"/>
              </a:rPr>
              <a:t>的计算方式和指标</a:t>
            </a:r>
            <a:endParaRPr lang="zh-CN" altLang="en-US" sz="4000" b="1" dirty="0">
              <a:latin typeface="华文隶书" panose="02010800040101010101" pitchFamily="2" charset="-122"/>
              <a:ea typeface="华文隶书" panose="02010800040101010101" pitchFamily="2" charset="-122"/>
            </a:endParaRPr>
          </a:p>
        </p:txBody>
      </p:sp>
      <p:sp>
        <p:nvSpPr>
          <p:cNvPr id="11" name="灯片编号占位符 2"/>
          <p:cNvSpPr>
            <a:spLocks noGrp="1"/>
          </p:cNvSpPr>
          <p:nvPr>
            <p:ph type="sldNum" sz="quarter" idx="12"/>
          </p:nvPr>
        </p:nvSpPr>
        <p:spPr>
          <a:xfrm>
            <a:off x="11323638" y="6240463"/>
            <a:ext cx="495300" cy="354012"/>
          </a:xfrm>
        </p:spPr>
        <p:txBody>
          <a:bodyPr/>
          <a:lstStyle/>
          <a:p>
            <a:pPr>
              <a:defRPr/>
            </a:pPr>
            <a:fld id="{892242B0-3E0A-40C2-B193-4FB3FFEA0574}" type="slidenum">
              <a:rPr lang="en-US"/>
            </a:fld>
            <a:endParaRPr lang="en-US" dirty="0"/>
          </a:p>
        </p:txBody>
      </p:sp>
      <p:sp>
        <p:nvSpPr>
          <p:cNvPr id="12" name="Title 2"/>
          <p:cNvSpPr txBox="1"/>
          <p:nvPr/>
        </p:nvSpPr>
        <p:spPr bwMode="auto">
          <a:xfrm>
            <a:off x="2142481" y="317170"/>
            <a:ext cx="8046738" cy="1501162"/>
          </a:xfrm>
          <a:prstGeom prst="rect">
            <a:avLst/>
          </a:prstGeom>
          <a:noFill/>
          <a:ln w="9525">
            <a:noFill/>
            <a:miter lim="800000"/>
          </a:ln>
        </p:spPr>
        <p:txBody>
          <a:bodyPr lIns="36000" rIns="36000" anchor="b"/>
          <a:lstStyle/>
          <a:p>
            <a:pPr marL="742950" indent="-742950">
              <a:lnSpc>
                <a:spcPct val="150000"/>
              </a:lnSpc>
            </a:pPr>
            <a:r>
              <a:rPr lang="zh-CN" altLang="en-US" sz="4000" b="1" dirty="0" smtClean="0">
                <a:latin typeface="华文隶书" panose="02010800040101010101" pitchFamily="2" charset="-122"/>
                <a:ea typeface="华文隶书" panose="02010800040101010101" pitchFamily="2" charset="-122"/>
              </a:rPr>
              <a:t>任务二  </a:t>
            </a:r>
            <a:r>
              <a:rPr lang="zh-CN" altLang="en-US" sz="4000" b="1" dirty="0">
                <a:latin typeface="华文隶书" panose="02010800040101010101" pitchFamily="2" charset="-122"/>
                <a:ea typeface="华文隶书" panose="02010800040101010101" pitchFamily="2" charset="-122"/>
              </a:rPr>
              <a:t>资金时间</a:t>
            </a:r>
            <a:r>
              <a:rPr lang="zh-CN" altLang="en-US" sz="4000" b="1" dirty="0" smtClean="0">
                <a:latin typeface="华文隶书" panose="02010800040101010101" pitchFamily="2" charset="-122"/>
                <a:ea typeface="华文隶书" panose="02010800040101010101" pitchFamily="2" charset="-122"/>
              </a:rPr>
              <a:t>价值</a:t>
            </a:r>
            <a:endParaRPr lang="en-US" altLang="zh-CN" sz="4000" b="1" dirty="0" smtClean="0">
              <a:latin typeface="华文隶书" panose="02010800040101010101" pitchFamily="2" charset="-122"/>
              <a:ea typeface="华文隶书" panose="02010800040101010101" pitchFamily="2" charset="-122"/>
            </a:endParaRPr>
          </a:p>
          <a:p>
            <a:pPr marL="742950" indent="-742950">
              <a:lnSpc>
                <a:spcPct val="150000"/>
              </a:lnSpc>
            </a:pPr>
            <a:r>
              <a:rPr lang="zh-CN" altLang="en-US" sz="4000" b="1" dirty="0" smtClean="0">
                <a:latin typeface="华文隶书" panose="02010800040101010101" pitchFamily="2" charset="-122"/>
                <a:ea typeface="华文隶书" panose="02010800040101010101" pitchFamily="2" charset="-122"/>
              </a:rPr>
              <a:t>相关知识</a:t>
            </a:r>
            <a:endParaRPr lang="en-US" altLang="zh-CN" sz="4000" b="1" dirty="0">
              <a:latin typeface="华文隶书" panose="02010800040101010101" pitchFamily="2" charset="-122"/>
              <a:ea typeface="华文隶书" panose="0201080004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灯片编号占位符 2"/>
          <p:cNvSpPr>
            <a:spLocks noGrp="1"/>
          </p:cNvSpPr>
          <p:nvPr>
            <p:ph type="sldNum" sz="quarter" idx="12"/>
          </p:nvPr>
        </p:nvSpPr>
        <p:spPr>
          <a:xfrm>
            <a:off x="11323638" y="6240463"/>
            <a:ext cx="495300" cy="354012"/>
          </a:xfrm>
        </p:spPr>
        <p:txBody>
          <a:bodyPr/>
          <a:lstStyle/>
          <a:p>
            <a:pPr>
              <a:defRPr/>
            </a:pPr>
            <a:fld id="{A380F74B-C819-436A-AE9C-0C5C78408BFD}" type="slidenum">
              <a:rPr lang="en-US"/>
            </a:fld>
            <a:endParaRPr lang="en-US" dirty="0"/>
          </a:p>
        </p:txBody>
      </p:sp>
      <p:sp>
        <p:nvSpPr>
          <p:cNvPr id="10" name="Text Box 4"/>
          <p:cNvSpPr txBox="1">
            <a:spLocks noChangeArrowheads="1"/>
          </p:cNvSpPr>
          <p:nvPr/>
        </p:nvSpPr>
        <p:spPr bwMode="auto">
          <a:xfrm>
            <a:off x="552871" y="1360025"/>
            <a:ext cx="3056298" cy="554004"/>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2800" dirty="0">
                <a:latin typeface="微软雅黑" panose="020B0503020204020204" pitchFamily="34" charset="-122"/>
                <a:ea typeface="微软雅黑" panose="020B0503020204020204" pitchFamily="34" charset="-122"/>
                <a:cs typeface="+mn-ea"/>
                <a:sym typeface="微软雅黑" panose="020B0503020204020204" pitchFamily="34" charset="-122"/>
              </a:rPr>
              <a:t>1</a:t>
            </a:r>
            <a:r>
              <a:rPr lang="en-US" altLang="zh-CN" sz="2800" dirty="0" smtClean="0">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cs typeface="+mn-ea"/>
                <a:sym typeface="微软雅黑" panose="020B0503020204020204" pitchFamily="34" charset="-122"/>
              </a:rPr>
              <a:t>复利终值的计算</a:t>
            </a:r>
            <a:endParaRPr lang="zh-CN" altLang="zh-CN" sz="28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6" name="Text Box 4"/>
          <p:cNvSpPr txBox="1">
            <a:spLocks noChangeArrowheads="1"/>
          </p:cNvSpPr>
          <p:nvPr/>
        </p:nvSpPr>
        <p:spPr bwMode="auto">
          <a:xfrm>
            <a:off x="6554157" y="2419347"/>
            <a:ext cx="4372343" cy="461665"/>
          </a:xfrm>
          <a:prstGeom prst="rect">
            <a:avLst/>
          </a:prstGeom>
          <a:noFill/>
          <a:ln w="9525">
            <a:noFill/>
            <a:miter lim="800000"/>
          </a:ln>
        </p:spPr>
        <p:txBody>
          <a:bodyPr wrap="square">
            <a:spAutoFit/>
          </a:bodyPr>
          <a:lstStyle/>
          <a:p>
            <a:pPr algn="just">
              <a:spcBef>
                <a:spcPct val="50000"/>
              </a:spcBef>
            </a:pPr>
            <a:r>
              <a:rPr lang="zh-CN" altLang="en-US" sz="2400" dirty="0">
                <a:latin typeface="微软雅黑" panose="020B0503020204020204" pitchFamily="34" charset="-122"/>
                <a:ea typeface="微软雅黑" panose="020B0503020204020204" pitchFamily="34" charset="-122"/>
              </a:rPr>
              <a:t>计算公式：</a:t>
            </a:r>
            <a:r>
              <a:rPr lang="en-US" altLang="zh-CN" sz="2400" dirty="0">
                <a:latin typeface="微软雅黑" panose="020B0503020204020204" pitchFamily="34" charset="-122"/>
                <a:ea typeface="微软雅黑" panose="020B0503020204020204" pitchFamily="34" charset="-122"/>
              </a:rPr>
              <a:t>F=P×</a:t>
            </a:r>
            <a:r>
              <a:rPr lang="ja-JP" altLang="en-US" sz="2400" u="sng" dirty="0">
                <a:latin typeface="微软雅黑" panose="020B0503020204020204" pitchFamily="34" charset="-122"/>
                <a:ea typeface="微软雅黑" panose="020B0503020204020204" pitchFamily="34" charset="-122"/>
              </a:rPr>
              <a:t>（</a:t>
            </a:r>
            <a:r>
              <a:rPr lang="en-US" altLang="zh-CN" sz="2400" u="sng" dirty="0">
                <a:latin typeface="微软雅黑" panose="020B0503020204020204" pitchFamily="34" charset="-122"/>
                <a:ea typeface="微软雅黑" panose="020B0503020204020204" pitchFamily="34" charset="-122"/>
              </a:rPr>
              <a:t>1+i</a:t>
            </a:r>
            <a:r>
              <a:rPr lang="ja-JP" altLang="en-US" sz="2400" u="sng" dirty="0">
                <a:latin typeface="微软雅黑" panose="020B0503020204020204" pitchFamily="34" charset="-122"/>
                <a:ea typeface="微软雅黑" panose="020B0503020204020204" pitchFamily="34" charset="-122"/>
              </a:rPr>
              <a:t>）</a:t>
            </a:r>
            <a:r>
              <a:rPr lang="en-US" altLang="zh-CN" sz="2400" u="sng" baseline="30000" dirty="0">
                <a:latin typeface="微软雅黑" panose="020B0503020204020204" pitchFamily="34" charset="-122"/>
                <a:ea typeface="微软雅黑" panose="020B0503020204020204" pitchFamily="34" charset="-122"/>
              </a:rPr>
              <a:t>n  </a:t>
            </a:r>
            <a:r>
              <a:rPr lang="zh-CN" altLang="en-US" sz="2400" u="sng" baseline="30000" dirty="0">
                <a:latin typeface="微软雅黑" panose="020B0503020204020204" pitchFamily="34" charset="-122"/>
                <a:ea typeface="微软雅黑" panose="020B0503020204020204" pitchFamily="34" charset="-122"/>
              </a:rPr>
              <a:t>       </a:t>
            </a:r>
            <a:endParaRPr lang="en-US" altLang="zh-CN" sz="2400" u="sng" baseline="30000" dirty="0">
              <a:latin typeface="微软雅黑" panose="020B0503020204020204" pitchFamily="34" charset="-122"/>
              <a:ea typeface="微软雅黑" panose="020B0503020204020204" pitchFamily="34" charset="-122"/>
            </a:endParaRPr>
          </a:p>
        </p:txBody>
      </p:sp>
      <p:sp>
        <p:nvSpPr>
          <p:cNvPr id="17" name="Rectangle 6"/>
          <p:cNvSpPr>
            <a:spLocks noChangeArrowheads="1"/>
          </p:cNvSpPr>
          <p:nvPr/>
        </p:nvSpPr>
        <p:spPr bwMode="auto">
          <a:xfrm>
            <a:off x="6554158" y="4564707"/>
            <a:ext cx="2243138" cy="461963"/>
          </a:xfrm>
          <a:prstGeom prst="rect">
            <a:avLst/>
          </a:prstGeom>
          <a:noFill/>
          <a:ln w="19050">
            <a:solidFill>
              <a:srgbClr val="FF0000"/>
            </a:solidFill>
            <a:miter lim="800000"/>
          </a:ln>
        </p:spPr>
        <p:txBody>
          <a:bodyPr>
            <a:spAutoFit/>
          </a:bodyPr>
          <a:lstStyle/>
          <a:p>
            <a:r>
              <a:rPr lang="ja-JP"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F/P</a:t>
            </a:r>
            <a:r>
              <a:rPr lang="ja-JP"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i</a:t>
            </a:r>
            <a:r>
              <a:rPr lang="ja-JP"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n</a:t>
            </a:r>
            <a:r>
              <a:rPr lang="ja-JP" altLang="en-US" sz="2400" dirty="0">
                <a:latin typeface="微软雅黑" panose="020B0503020204020204" pitchFamily="34" charset="-122"/>
                <a:ea typeface="微软雅黑" panose="020B0503020204020204" pitchFamily="34" charset="-122"/>
              </a:rPr>
              <a:t>）</a:t>
            </a:r>
            <a:endParaRPr lang="ja-JP" altLang="en-US" sz="2400" dirty="0">
              <a:latin typeface="微软雅黑" panose="020B0503020204020204" pitchFamily="34" charset="-122"/>
              <a:ea typeface="微软雅黑" panose="020B0503020204020204" pitchFamily="34" charset="-122"/>
            </a:endParaRPr>
          </a:p>
        </p:txBody>
      </p:sp>
      <p:sp>
        <p:nvSpPr>
          <p:cNvPr id="18" name="Rectangle 8"/>
          <p:cNvSpPr>
            <a:spLocks noChangeArrowheads="1"/>
          </p:cNvSpPr>
          <p:nvPr/>
        </p:nvSpPr>
        <p:spPr bwMode="auto">
          <a:xfrm>
            <a:off x="6974892" y="3506800"/>
            <a:ext cx="2032000" cy="461963"/>
          </a:xfrm>
          <a:prstGeom prst="rect">
            <a:avLst/>
          </a:prstGeom>
          <a:noFill/>
          <a:ln w="19050">
            <a:solidFill>
              <a:srgbClr val="FF0000"/>
            </a:solidFill>
            <a:miter lim="800000"/>
          </a:ln>
        </p:spPr>
        <p:txBody>
          <a:bodyPr wrap="none">
            <a:spAutoFit/>
          </a:bodyPr>
          <a:lstStyle/>
          <a:p>
            <a:r>
              <a:rPr lang="ja-JP" altLang="en-US" sz="2400" dirty="0">
                <a:latin typeface="微软雅黑" panose="020B0503020204020204" pitchFamily="34" charset="-122"/>
                <a:ea typeface="微软雅黑" panose="020B0503020204020204" pitchFamily="34" charset="-122"/>
              </a:rPr>
              <a:t>复利终值系数</a:t>
            </a:r>
            <a:endParaRPr lang="ja-JP" altLang="en-US" sz="2400" dirty="0">
              <a:latin typeface="微软雅黑" panose="020B0503020204020204" pitchFamily="34" charset="-122"/>
              <a:ea typeface="微软雅黑" panose="020B0503020204020204" pitchFamily="34" charset="-122"/>
            </a:endParaRPr>
          </a:p>
        </p:txBody>
      </p:sp>
      <p:cxnSp>
        <p:nvCxnSpPr>
          <p:cNvPr id="20" name="直接箭头连接符 19"/>
          <p:cNvCxnSpPr/>
          <p:nvPr/>
        </p:nvCxnSpPr>
        <p:spPr>
          <a:xfrm>
            <a:off x="8810658" y="2855776"/>
            <a:ext cx="2008" cy="6106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8137539" y="4033406"/>
            <a:ext cx="0" cy="4880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椭圆形标注 21"/>
          <p:cNvSpPr/>
          <p:nvPr/>
        </p:nvSpPr>
        <p:spPr>
          <a:xfrm>
            <a:off x="9180512" y="4255609"/>
            <a:ext cx="2882901" cy="1565033"/>
          </a:xfrm>
          <a:prstGeom prst="wedgeEllipseCallout">
            <a:avLst>
              <a:gd name="adj1" fmla="val -71421"/>
              <a:gd name="adj2" fmla="val -1293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9711" name="矩形 22"/>
          <p:cNvSpPr>
            <a:spLocks noChangeArrowheads="1"/>
          </p:cNvSpPr>
          <p:nvPr/>
        </p:nvSpPr>
        <p:spPr bwMode="auto">
          <a:xfrm>
            <a:off x="9537699" y="4521482"/>
            <a:ext cx="2525713" cy="1107996"/>
          </a:xfrm>
          <a:prstGeom prst="rect">
            <a:avLst/>
          </a:prstGeom>
          <a:noFill/>
          <a:ln w="9525">
            <a:noFill/>
            <a:miter lim="800000"/>
          </a:ln>
        </p:spPr>
        <p:txBody>
          <a:bodyPr>
            <a:spAutoFit/>
          </a:bodyPr>
          <a:lstStyle/>
          <a:p>
            <a:r>
              <a:rPr lang="zh-CN" altLang="en-US" sz="2200" dirty="0">
                <a:latin typeface="微软雅黑" panose="020B0503020204020204" pitchFamily="34" charset="-122"/>
                <a:ea typeface="微软雅黑" panose="020B0503020204020204" pitchFamily="34" charset="-122"/>
                <a:sym typeface="Arial" panose="020B0604020202020204" pitchFamily="34" charset="0"/>
              </a:rPr>
              <a:t>可通过查复利终值</a:t>
            </a:r>
            <a:endParaRPr lang="en-US" altLang="zh-CN" sz="2200" dirty="0">
              <a:latin typeface="微软雅黑" panose="020B0503020204020204" pitchFamily="34" charset="-122"/>
              <a:ea typeface="微软雅黑" panose="020B0503020204020204" pitchFamily="34" charset="-122"/>
              <a:sym typeface="Arial" panose="020B0604020202020204" pitchFamily="34" charset="0"/>
            </a:endParaRPr>
          </a:p>
          <a:p>
            <a:r>
              <a:rPr lang="zh-CN" altLang="en-US" sz="2200" dirty="0">
                <a:latin typeface="微软雅黑" panose="020B0503020204020204" pitchFamily="34" charset="-122"/>
                <a:ea typeface="微软雅黑" panose="020B0503020204020204" pitchFamily="34" charset="-122"/>
                <a:sym typeface="Arial" panose="020B0604020202020204" pitchFamily="34" charset="0"/>
              </a:rPr>
              <a:t>系数表（见教材附表）求得</a:t>
            </a:r>
            <a:endParaRPr lang="zh-CN" altLang="en-US" sz="2200" dirty="0">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23" name="Rectangle 14"/>
              <p:cNvSpPr>
                <a:spLocks noChangeArrowheads="1"/>
              </p:cNvSpPr>
              <p:nvPr/>
            </p:nvSpPr>
            <p:spPr bwMode="auto">
              <a:xfrm>
                <a:off x="833085" y="4022320"/>
                <a:ext cx="5182273" cy="2119426"/>
              </a:xfrm>
              <a:prstGeom prst="rect">
                <a:avLst/>
              </a:prstGeom>
              <a:solidFill>
                <a:schemeClr val="accent2">
                  <a:lumMod val="40000"/>
                  <a:lumOff val="60000"/>
                </a:schemeClr>
              </a:solidFill>
              <a:ln w="9525">
                <a:noFill/>
                <a:miter lim="800000"/>
              </a:ln>
            </p:spPr>
            <p:txBody>
              <a:bodyPr wrap="square">
                <a:spAutoFit/>
              </a:bodyPr>
              <a:lstStyle/>
              <a:p>
                <a14:m>
                  <m:oMath xmlns:m="http://schemas.openxmlformats.org/officeDocument/2006/math">
                    <m:sSub>
                      <m:sSubPr>
                        <m:ctrlPr>
                          <a:rPr lang="en-US" altLang="zh-CN" sz="2400" i="1" smtClean="0">
                            <a:solidFill>
                              <a:schemeClr val="tx2"/>
                            </a:solidFill>
                            <a:latin typeface="Cambria Math" panose="02040503050406030204"/>
                            <a:ea typeface="微软雅黑" panose="020B0503020204020204" pitchFamily="34" charset="-122"/>
                          </a:rPr>
                        </m:ctrlPr>
                      </m:sSubPr>
                      <m:e>
                        <m:r>
                          <a:rPr lang="en-US" altLang="zh-CN" sz="2400" b="0" i="1" smtClean="0">
                            <a:solidFill>
                              <a:schemeClr val="tx2"/>
                            </a:solidFill>
                            <a:latin typeface="Cambria Math" panose="02040503050406030204"/>
                            <a:ea typeface="微软雅黑" panose="020B0503020204020204" pitchFamily="34" charset="-122"/>
                          </a:rPr>
                          <m:t>𝐹</m:t>
                        </m:r>
                      </m:e>
                      <m:sub>
                        <m:r>
                          <a:rPr lang="en-US" altLang="zh-CN" sz="2400" b="0" i="1" smtClean="0">
                            <a:solidFill>
                              <a:schemeClr val="tx2"/>
                            </a:solidFill>
                            <a:latin typeface="Cambria Math" panose="02040503050406030204"/>
                            <a:ea typeface="微软雅黑" panose="020B0503020204020204" pitchFamily="34" charset="-122"/>
                          </a:rPr>
                          <m:t>1</m:t>
                        </m:r>
                      </m:sub>
                    </m:sSub>
                  </m:oMath>
                </a14:m>
                <a:r>
                  <a:rPr lang="en-US" altLang="zh-CN" sz="2400" dirty="0">
                    <a:solidFill>
                      <a:schemeClr val="tx2"/>
                    </a:solidFill>
                    <a:latin typeface="微软雅黑" panose="020B0503020204020204" pitchFamily="34" charset="-122"/>
                    <a:ea typeface="微软雅黑" panose="020B0503020204020204" pitchFamily="34" charset="-122"/>
                  </a:rPr>
                  <a:t>=</a:t>
                </a:r>
                <a14:m>
                  <m:oMath xmlns:m="http://schemas.openxmlformats.org/officeDocument/2006/math">
                    <m:sSub>
                      <m:sSubPr>
                        <m:ctrlPr>
                          <a:rPr lang="en-US" altLang="zh-CN" sz="2400" i="1">
                            <a:solidFill>
                              <a:schemeClr val="tx2"/>
                            </a:solidFill>
                            <a:latin typeface="Cambria Math" panose="02040503050406030204"/>
                            <a:ea typeface="微软雅黑" panose="020B0503020204020204" pitchFamily="34" charset="-122"/>
                          </a:rPr>
                        </m:ctrlPr>
                      </m:sSubPr>
                      <m:e>
                        <m:r>
                          <a:rPr lang="en-US" altLang="zh-CN" sz="2400" b="0" i="1" smtClean="0">
                            <a:solidFill>
                              <a:schemeClr val="tx2"/>
                            </a:solidFill>
                            <a:latin typeface="Cambria Math" panose="02040503050406030204"/>
                            <a:ea typeface="微软雅黑" panose="020B0503020204020204" pitchFamily="34" charset="-122"/>
                          </a:rPr>
                          <m:t>𝑃</m:t>
                        </m:r>
                      </m:e>
                      <m:sub>
                        <m:r>
                          <a:rPr lang="en-US" altLang="zh-CN" sz="2400" b="0" i="1" smtClean="0">
                            <a:solidFill>
                              <a:schemeClr val="tx2"/>
                            </a:solidFill>
                            <a:latin typeface="Cambria Math" panose="02040503050406030204"/>
                            <a:ea typeface="微软雅黑" panose="020B0503020204020204" pitchFamily="34" charset="-122"/>
                          </a:rPr>
                          <m:t>0</m:t>
                        </m:r>
                      </m:sub>
                    </m:sSub>
                  </m:oMath>
                </a14:m>
                <a:r>
                  <a:rPr lang="en-US" altLang="zh-CN" sz="2400" dirty="0">
                    <a:solidFill>
                      <a:schemeClr val="tx2"/>
                    </a:solidFill>
                    <a:latin typeface="微软雅黑" panose="020B0503020204020204" pitchFamily="34" charset="-122"/>
                    <a:ea typeface="微软雅黑" panose="020B0503020204020204" pitchFamily="34" charset="-122"/>
                  </a:rPr>
                  <a:t>*</a:t>
                </a:r>
                <a14:m>
                  <m:oMath xmlns:m="http://schemas.openxmlformats.org/officeDocument/2006/math">
                    <m:sSup>
                      <m:sSupPr>
                        <m:ctrlPr>
                          <a:rPr lang="en-US" altLang="ja-JP" sz="2400" i="1" smtClean="0">
                            <a:latin typeface="Cambria Math" panose="02040503050406030204"/>
                            <a:ea typeface="微软雅黑" panose="020B0503020204020204" pitchFamily="34" charset="-122"/>
                          </a:rPr>
                        </m:ctrlPr>
                      </m:sSupPr>
                      <m:e>
                        <m:r>
                          <m:rPr>
                            <m:nor/>
                          </m:rPr>
                          <a:rPr lang="ja-JP" altLang="en-US" sz="2400" dirty="0">
                            <a:latin typeface="微软雅黑" panose="020B0503020204020204" pitchFamily="34" charset="-122"/>
                            <a:ea typeface="微软雅黑" panose="020B0503020204020204" pitchFamily="34" charset="-122"/>
                          </a:rPr>
                          <m:t>（</m:t>
                        </m:r>
                        <m:r>
                          <m:rPr>
                            <m:nor/>
                          </m:rPr>
                          <a:rPr lang="en-US" altLang="zh-CN" sz="2400" dirty="0">
                            <a:latin typeface="微软雅黑" panose="020B0503020204020204" pitchFamily="34" charset="-122"/>
                            <a:ea typeface="微软雅黑" panose="020B0503020204020204" pitchFamily="34" charset="-122"/>
                          </a:rPr>
                          <m:t>1</m:t>
                        </m:r>
                        <m:r>
                          <m:rPr>
                            <m:nor/>
                          </m:rPr>
                          <a:rPr lang="en-US" altLang="zh-CN" sz="2400" dirty="0">
                            <a:latin typeface="微软雅黑" panose="020B0503020204020204" pitchFamily="34" charset="-122"/>
                            <a:ea typeface="微软雅黑" panose="020B0503020204020204" pitchFamily="34" charset="-122"/>
                          </a:rPr>
                          <m:t>+</m:t>
                        </m:r>
                        <m:r>
                          <m:rPr>
                            <m:nor/>
                          </m:rPr>
                          <a:rPr lang="en-US" altLang="zh-CN" sz="2400" dirty="0">
                            <a:latin typeface="微软雅黑" panose="020B0503020204020204" pitchFamily="34" charset="-122"/>
                            <a:ea typeface="微软雅黑" panose="020B0503020204020204" pitchFamily="34" charset="-122"/>
                          </a:rPr>
                          <m:t>i</m:t>
                        </m:r>
                        <m:r>
                          <m:rPr>
                            <m:nor/>
                          </m:rPr>
                          <a:rPr lang="ja-JP" altLang="en-US" sz="2400" dirty="0">
                            <a:latin typeface="微软雅黑" panose="020B0503020204020204" pitchFamily="34" charset="-122"/>
                            <a:ea typeface="微软雅黑" panose="020B0503020204020204" pitchFamily="34" charset="-122"/>
                          </a:rPr>
                          <m:t>）</m:t>
                        </m:r>
                      </m:e>
                      <m:sup>
                        <m:r>
                          <a:rPr lang="en-US" altLang="zh-CN" sz="2400" b="0" i="1" smtClean="0">
                            <a:latin typeface="Cambria Math" panose="02040503050406030204"/>
                            <a:ea typeface="微软雅黑" panose="020B0503020204020204" pitchFamily="34" charset="-122"/>
                          </a:rPr>
                          <m:t>1</m:t>
                        </m:r>
                      </m:sup>
                    </m:sSup>
                  </m:oMath>
                </a14:m>
                <a:endParaRPr lang="en-US" altLang="zh-CN" sz="2400" dirty="0">
                  <a:solidFill>
                    <a:schemeClr val="tx2"/>
                  </a:solidFill>
                  <a:latin typeface="微软雅黑" panose="020B0503020204020204" pitchFamily="34" charset="-122"/>
                  <a:ea typeface="微软雅黑" panose="020B0503020204020204" pitchFamily="34" charset="-122"/>
                </a:endParaRPr>
              </a:p>
              <a:p>
                <a14:m>
                  <m:oMath xmlns:m="http://schemas.openxmlformats.org/officeDocument/2006/math">
                    <m:sSub>
                      <m:sSubPr>
                        <m:ctrlPr>
                          <a:rPr lang="en-US" altLang="zh-CN" sz="2400" i="1">
                            <a:solidFill>
                              <a:schemeClr val="tx2"/>
                            </a:solidFill>
                            <a:latin typeface="Cambria Math" panose="02040503050406030204"/>
                            <a:ea typeface="微软雅黑" panose="020B0503020204020204" pitchFamily="34" charset="-122"/>
                          </a:rPr>
                        </m:ctrlPr>
                      </m:sSubPr>
                      <m:e>
                        <m:r>
                          <a:rPr lang="en-US" altLang="zh-CN" sz="2400" i="1">
                            <a:solidFill>
                              <a:schemeClr val="tx2"/>
                            </a:solidFill>
                            <a:latin typeface="Cambria Math" panose="02040503050406030204"/>
                            <a:ea typeface="微软雅黑" panose="020B0503020204020204" pitchFamily="34" charset="-122"/>
                          </a:rPr>
                          <m:t>𝐹</m:t>
                        </m:r>
                      </m:e>
                      <m:sub>
                        <m:r>
                          <a:rPr lang="en-US" altLang="zh-CN" sz="2400" b="0" i="1" smtClean="0">
                            <a:solidFill>
                              <a:schemeClr val="tx2"/>
                            </a:solidFill>
                            <a:latin typeface="Cambria Math" panose="02040503050406030204"/>
                            <a:ea typeface="微软雅黑" panose="020B0503020204020204" pitchFamily="34" charset="-122"/>
                          </a:rPr>
                          <m:t>2</m:t>
                        </m:r>
                      </m:sub>
                    </m:sSub>
                  </m:oMath>
                </a14:m>
                <a:r>
                  <a:rPr lang="en-US" altLang="zh-CN" sz="2400" dirty="0">
                    <a:solidFill>
                      <a:schemeClr val="tx2"/>
                    </a:solidFill>
                    <a:latin typeface="微软雅黑" panose="020B0503020204020204" pitchFamily="34" charset="-122"/>
                    <a:ea typeface="微软雅黑" panose="020B0503020204020204" pitchFamily="34" charset="-122"/>
                  </a:rPr>
                  <a:t>=</a:t>
                </a:r>
                <a14:m>
                  <m:oMath xmlns:m="http://schemas.openxmlformats.org/officeDocument/2006/math">
                    <m:sSub>
                      <m:sSubPr>
                        <m:ctrlPr>
                          <a:rPr lang="en-US" altLang="zh-CN" sz="2400" i="1">
                            <a:solidFill>
                              <a:schemeClr val="tx2"/>
                            </a:solidFill>
                            <a:latin typeface="Cambria Math" panose="02040503050406030204"/>
                            <a:ea typeface="微软雅黑" panose="020B0503020204020204" pitchFamily="34" charset="-122"/>
                          </a:rPr>
                        </m:ctrlPr>
                      </m:sSubPr>
                      <m:e>
                        <m:r>
                          <a:rPr lang="en-US" altLang="zh-CN" sz="2400" i="1">
                            <a:solidFill>
                              <a:schemeClr val="tx2"/>
                            </a:solidFill>
                            <a:latin typeface="Cambria Math" panose="02040503050406030204"/>
                            <a:ea typeface="微软雅黑" panose="020B0503020204020204" pitchFamily="34" charset="-122"/>
                          </a:rPr>
                          <m:t>𝑃</m:t>
                        </m:r>
                      </m:e>
                      <m:sub>
                        <m:r>
                          <a:rPr lang="en-US" altLang="zh-CN" sz="2400" b="0" i="1" smtClean="0">
                            <a:solidFill>
                              <a:schemeClr val="tx2"/>
                            </a:solidFill>
                            <a:latin typeface="Cambria Math" panose="02040503050406030204"/>
                            <a:ea typeface="微软雅黑" panose="020B0503020204020204" pitchFamily="34" charset="-122"/>
                          </a:rPr>
                          <m:t>1</m:t>
                        </m:r>
                      </m:sub>
                    </m:sSub>
                  </m:oMath>
                </a14:m>
                <a:r>
                  <a:rPr lang="zh-CN" altLang="en-US" sz="2400" dirty="0">
                    <a:solidFill>
                      <a:schemeClr val="tx2"/>
                    </a:solidFill>
                    <a:latin typeface="微软雅黑" panose="020B0503020204020204" pitchFamily="34" charset="-122"/>
                    <a:ea typeface="微软雅黑" panose="020B0503020204020204" pitchFamily="34" charset="-122"/>
                  </a:rPr>
                  <a:t>*</a:t>
                </a:r>
                <a14:m>
                  <m:oMath xmlns:m="http://schemas.openxmlformats.org/officeDocument/2006/math">
                    <m:sSup>
                      <m:sSupPr>
                        <m:ctrlPr>
                          <a:rPr lang="en-US" altLang="ja-JP" sz="2400" i="1">
                            <a:latin typeface="Cambria Math" panose="02040503050406030204"/>
                            <a:ea typeface="微软雅黑" panose="020B0503020204020204" pitchFamily="34" charset="-122"/>
                          </a:rPr>
                        </m:ctrlPr>
                      </m:sSupPr>
                      <m:e>
                        <m:r>
                          <m:rPr>
                            <m:nor/>
                          </m:rPr>
                          <a:rPr lang="ja-JP" altLang="en-US" sz="2400" dirty="0">
                            <a:latin typeface="微软雅黑" panose="020B0503020204020204" pitchFamily="34" charset="-122"/>
                            <a:ea typeface="微软雅黑" panose="020B0503020204020204" pitchFamily="34" charset="-122"/>
                          </a:rPr>
                          <m:t>（</m:t>
                        </m:r>
                        <m:r>
                          <m:rPr>
                            <m:nor/>
                          </m:rPr>
                          <a:rPr lang="en-US" altLang="zh-CN" sz="2400" dirty="0">
                            <a:latin typeface="微软雅黑" panose="020B0503020204020204" pitchFamily="34" charset="-122"/>
                            <a:ea typeface="微软雅黑" panose="020B0503020204020204" pitchFamily="34" charset="-122"/>
                          </a:rPr>
                          <m:t>1</m:t>
                        </m:r>
                        <m:r>
                          <m:rPr>
                            <m:nor/>
                          </m:rPr>
                          <a:rPr lang="en-US" altLang="zh-CN" sz="2400" dirty="0">
                            <a:latin typeface="微软雅黑" panose="020B0503020204020204" pitchFamily="34" charset="-122"/>
                            <a:ea typeface="微软雅黑" panose="020B0503020204020204" pitchFamily="34" charset="-122"/>
                          </a:rPr>
                          <m:t>+</m:t>
                        </m:r>
                        <m:r>
                          <m:rPr>
                            <m:nor/>
                          </m:rPr>
                          <a:rPr lang="en-US" altLang="zh-CN" sz="2400" dirty="0">
                            <a:latin typeface="微软雅黑" panose="020B0503020204020204" pitchFamily="34" charset="-122"/>
                            <a:ea typeface="微软雅黑" panose="020B0503020204020204" pitchFamily="34" charset="-122"/>
                          </a:rPr>
                          <m:t>i</m:t>
                        </m:r>
                        <m:r>
                          <m:rPr>
                            <m:nor/>
                          </m:rPr>
                          <a:rPr lang="ja-JP" altLang="en-US" sz="2400" dirty="0">
                            <a:latin typeface="微软雅黑" panose="020B0503020204020204" pitchFamily="34" charset="-122"/>
                            <a:ea typeface="微软雅黑" panose="020B0503020204020204" pitchFamily="34" charset="-122"/>
                          </a:rPr>
                          <m:t>）</m:t>
                        </m:r>
                      </m:e>
                      <m:sup>
                        <m:r>
                          <a:rPr lang="en-US" altLang="zh-CN" sz="2400" i="1">
                            <a:latin typeface="Cambria Math" panose="02040503050406030204"/>
                            <a:ea typeface="微软雅黑" panose="020B0503020204020204" pitchFamily="34" charset="-122"/>
                          </a:rPr>
                          <m:t>1</m:t>
                        </m:r>
                      </m:sup>
                    </m:sSup>
                  </m:oMath>
                </a14:m>
                <a:r>
                  <a:rPr lang="en-US" altLang="zh-CN" sz="2400" dirty="0">
                    <a:solidFill>
                      <a:schemeClr val="tx2"/>
                    </a:solidFill>
                    <a:latin typeface="微软雅黑" panose="020B0503020204020204" pitchFamily="34" charset="-122"/>
                    <a:ea typeface="微软雅黑" panose="020B0503020204020204" pitchFamily="34" charset="-122"/>
                  </a:rPr>
                  <a:t>=</a:t>
                </a:r>
                <a14:m>
                  <m:oMath xmlns:m="http://schemas.openxmlformats.org/officeDocument/2006/math">
                    <m:sSub>
                      <m:sSubPr>
                        <m:ctrlPr>
                          <a:rPr lang="en-US" altLang="zh-CN" sz="2400" i="1">
                            <a:solidFill>
                              <a:schemeClr val="tx2"/>
                            </a:solidFill>
                            <a:latin typeface="Cambria Math" panose="02040503050406030204"/>
                            <a:ea typeface="微软雅黑" panose="020B0503020204020204" pitchFamily="34" charset="-122"/>
                          </a:rPr>
                        </m:ctrlPr>
                      </m:sSubPr>
                      <m:e>
                        <m:r>
                          <a:rPr lang="en-US" altLang="zh-CN" sz="2400" i="1">
                            <a:solidFill>
                              <a:schemeClr val="tx2"/>
                            </a:solidFill>
                            <a:latin typeface="Cambria Math" panose="02040503050406030204"/>
                            <a:ea typeface="微软雅黑" panose="020B0503020204020204" pitchFamily="34" charset="-122"/>
                          </a:rPr>
                          <m:t>𝑃</m:t>
                        </m:r>
                      </m:e>
                      <m:sub>
                        <m:r>
                          <a:rPr lang="en-US" altLang="zh-CN" sz="2400" i="1">
                            <a:solidFill>
                              <a:schemeClr val="tx2"/>
                            </a:solidFill>
                            <a:latin typeface="Cambria Math" panose="02040503050406030204"/>
                            <a:ea typeface="微软雅黑" panose="020B0503020204020204" pitchFamily="34" charset="-122"/>
                          </a:rPr>
                          <m:t>0</m:t>
                        </m:r>
                      </m:sub>
                    </m:sSub>
                  </m:oMath>
                </a14:m>
                <a:r>
                  <a:rPr lang="en-US" altLang="zh-CN" sz="2400" dirty="0">
                    <a:solidFill>
                      <a:schemeClr val="tx2"/>
                    </a:solidFill>
                    <a:latin typeface="微软雅黑" panose="020B0503020204020204" pitchFamily="34" charset="-122"/>
                    <a:ea typeface="微软雅黑" panose="020B0503020204020204" pitchFamily="34" charset="-122"/>
                  </a:rPr>
                  <a:t>*</a:t>
                </a:r>
                <a14:m>
                  <m:oMath xmlns:m="http://schemas.openxmlformats.org/officeDocument/2006/math">
                    <m:sSup>
                      <m:sSupPr>
                        <m:ctrlPr>
                          <a:rPr lang="en-US" altLang="ja-JP" sz="2400" i="1">
                            <a:latin typeface="Cambria Math" panose="02040503050406030204"/>
                            <a:ea typeface="微软雅黑" panose="020B0503020204020204" pitchFamily="34" charset="-122"/>
                          </a:rPr>
                        </m:ctrlPr>
                      </m:sSupPr>
                      <m:e>
                        <m:r>
                          <m:rPr>
                            <m:nor/>
                          </m:rPr>
                          <a:rPr lang="ja-JP" altLang="en-US" sz="2400" dirty="0">
                            <a:latin typeface="微软雅黑" panose="020B0503020204020204" pitchFamily="34" charset="-122"/>
                            <a:ea typeface="微软雅黑" panose="020B0503020204020204" pitchFamily="34" charset="-122"/>
                          </a:rPr>
                          <m:t>（</m:t>
                        </m:r>
                        <m:r>
                          <m:rPr>
                            <m:nor/>
                          </m:rPr>
                          <a:rPr lang="en-US" altLang="zh-CN" sz="2400" dirty="0">
                            <a:latin typeface="微软雅黑" panose="020B0503020204020204" pitchFamily="34" charset="-122"/>
                            <a:ea typeface="微软雅黑" panose="020B0503020204020204" pitchFamily="34" charset="-122"/>
                          </a:rPr>
                          <m:t>1</m:t>
                        </m:r>
                        <m:r>
                          <m:rPr>
                            <m:nor/>
                          </m:rPr>
                          <a:rPr lang="en-US" altLang="zh-CN" sz="2400" dirty="0">
                            <a:latin typeface="微软雅黑" panose="020B0503020204020204" pitchFamily="34" charset="-122"/>
                            <a:ea typeface="微软雅黑" panose="020B0503020204020204" pitchFamily="34" charset="-122"/>
                          </a:rPr>
                          <m:t>+</m:t>
                        </m:r>
                        <m:r>
                          <m:rPr>
                            <m:nor/>
                          </m:rPr>
                          <a:rPr lang="en-US" altLang="zh-CN" sz="2400" dirty="0">
                            <a:latin typeface="微软雅黑" panose="020B0503020204020204" pitchFamily="34" charset="-122"/>
                            <a:ea typeface="微软雅黑" panose="020B0503020204020204" pitchFamily="34" charset="-122"/>
                          </a:rPr>
                          <m:t>i</m:t>
                        </m:r>
                        <m:r>
                          <m:rPr>
                            <m:nor/>
                          </m:rPr>
                          <a:rPr lang="ja-JP" altLang="en-US" sz="2400" dirty="0">
                            <a:latin typeface="微软雅黑" panose="020B0503020204020204" pitchFamily="34" charset="-122"/>
                            <a:ea typeface="微软雅黑" panose="020B0503020204020204" pitchFamily="34" charset="-122"/>
                          </a:rPr>
                          <m:t>）</m:t>
                        </m:r>
                      </m:e>
                      <m:sup>
                        <m:r>
                          <a:rPr lang="en-US" altLang="zh-CN" sz="2400" b="0" i="1" dirty="0" smtClean="0">
                            <a:latin typeface="Cambria Math" panose="02040503050406030204"/>
                            <a:ea typeface="微软雅黑" panose="020B0503020204020204" pitchFamily="34" charset="-122"/>
                          </a:rPr>
                          <m:t>2</m:t>
                        </m:r>
                      </m:sup>
                    </m:sSup>
                  </m:oMath>
                </a14:m>
                <a:r>
                  <a:rPr lang="en-US" altLang="zh-CN" sz="2400" dirty="0">
                    <a:solidFill>
                      <a:schemeClr val="tx2"/>
                    </a:solidFill>
                    <a:latin typeface="微软雅黑" panose="020B0503020204020204" pitchFamily="34" charset="-122"/>
                    <a:ea typeface="微软雅黑" panose="020B0503020204020204" pitchFamily="34" charset="-122"/>
                  </a:rPr>
                  <a:t>    </a:t>
                </a:r>
                <a:endParaRPr lang="en-US" altLang="zh-CN" sz="2400" dirty="0">
                  <a:solidFill>
                    <a:schemeClr val="tx2"/>
                  </a:solidFill>
                  <a:latin typeface="微软雅黑" panose="020B0503020204020204" pitchFamily="34" charset="-122"/>
                  <a:ea typeface="微软雅黑" panose="020B0503020204020204" pitchFamily="34" charset="-122"/>
                </a:endParaRPr>
              </a:p>
              <a:p>
                <a14:m>
                  <m:oMath xmlns:m="http://schemas.openxmlformats.org/officeDocument/2006/math">
                    <m:sSub>
                      <m:sSubPr>
                        <m:ctrlPr>
                          <a:rPr lang="en-US" altLang="zh-CN" sz="2400" i="1">
                            <a:solidFill>
                              <a:schemeClr val="tx2"/>
                            </a:solidFill>
                            <a:latin typeface="Cambria Math" panose="02040503050406030204"/>
                            <a:ea typeface="微软雅黑" panose="020B0503020204020204" pitchFamily="34" charset="-122"/>
                          </a:rPr>
                        </m:ctrlPr>
                      </m:sSubPr>
                      <m:e>
                        <m:r>
                          <a:rPr lang="en-US" altLang="zh-CN" sz="2400" i="1">
                            <a:solidFill>
                              <a:schemeClr val="tx2"/>
                            </a:solidFill>
                            <a:latin typeface="Cambria Math" panose="02040503050406030204"/>
                            <a:ea typeface="微软雅黑" panose="020B0503020204020204" pitchFamily="34" charset="-122"/>
                          </a:rPr>
                          <m:t>𝐹</m:t>
                        </m:r>
                      </m:e>
                      <m:sub>
                        <m:r>
                          <a:rPr lang="en-US" altLang="zh-CN" sz="2400" b="0" i="1" smtClean="0">
                            <a:solidFill>
                              <a:schemeClr val="tx2"/>
                            </a:solidFill>
                            <a:latin typeface="Cambria Math" panose="02040503050406030204"/>
                            <a:ea typeface="微软雅黑" panose="020B0503020204020204" pitchFamily="34" charset="-122"/>
                          </a:rPr>
                          <m:t>3</m:t>
                        </m:r>
                      </m:sub>
                    </m:sSub>
                  </m:oMath>
                </a14:m>
                <a:r>
                  <a:rPr lang="en-US" altLang="zh-CN" sz="2400" dirty="0">
                    <a:solidFill>
                      <a:schemeClr val="tx2"/>
                    </a:solidFill>
                    <a:latin typeface="微软雅黑" panose="020B0503020204020204" pitchFamily="34" charset="-122"/>
                    <a:ea typeface="微软雅黑" panose="020B0503020204020204" pitchFamily="34" charset="-122"/>
                  </a:rPr>
                  <a:t>=</a:t>
                </a:r>
                <a14:m>
                  <m:oMath xmlns:m="http://schemas.openxmlformats.org/officeDocument/2006/math">
                    <m:sSub>
                      <m:sSubPr>
                        <m:ctrlPr>
                          <a:rPr lang="en-US" altLang="zh-CN" sz="2400" i="1">
                            <a:solidFill>
                              <a:schemeClr val="tx2"/>
                            </a:solidFill>
                            <a:latin typeface="Cambria Math" panose="02040503050406030204"/>
                            <a:ea typeface="微软雅黑" panose="020B0503020204020204" pitchFamily="34" charset="-122"/>
                          </a:rPr>
                        </m:ctrlPr>
                      </m:sSubPr>
                      <m:e>
                        <m:r>
                          <a:rPr lang="en-US" altLang="zh-CN" sz="2400" i="1">
                            <a:solidFill>
                              <a:schemeClr val="tx2"/>
                            </a:solidFill>
                            <a:latin typeface="Cambria Math" panose="02040503050406030204"/>
                            <a:ea typeface="微软雅黑" panose="020B0503020204020204" pitchFamily="34" charset="-122"/>
                          </a:rPr>
                          <m:t>𝑃</m:t>
                        </m:r>
                      </m:e>
                      <m:sub>
                        <m:r>
                          <a:rPr lang="en-US" altLang="zh-CN" sz="2400" b="0" i="1" smtClean="0">
                            <a:solidFill>
                              <a:schemeClr val="tx2"/>
                            </a:solidFill>
                            <a:latin typeface="Cambria Math" panose="02040503050406030204"/>
                            <a:ea typeface="微软雅黑" panose="020B0503020204020204" pitchFamily="34" charset="-122"/>
                          </a:rPr>
                          <m:t>2</m:t>
                        </m:r>
                      </m:sub>
                    </m:sSub>
                  </m:oMath>
                </a14:m>
                <a:r>
                  <a:rPr lang="zh-CN" altLang="en-US" sz="2400" dirty="0">
                    <a:solidFill>
                      <a:schemeClr val="tx2"/>
                    </a:solidFill>
                    <a:latin typeface="微软雅黑" panose="020B0503020204020204" pitchFamily="34" charset="-122"/>
                    <a:ea typeface="微软雅黑" panose="020B0503020204020204" pitchFamily="34" charset="-122"/>
                  </a:rPr>
                  <a:t>*</a:t>
                </a:r>
                <a14:m>
                  <m:oMath xmlns:m="http://schemas.openxmlformats.org/officeDocument/2006/math">
                    <m:sSup>
                      <m:sSupPr>
                        <m:ctrlPr>
                          <a:rPr lang="en-US" altLang="ja-JP" sz="2400" i="1">
                            <a:latin typeface="Cambria Math" panose="02040503050406030204"/>
                            <a:ea typeface="微软雅黑" panose="020B0503020204020204" pitchFamily="34" charset="-122"/>
                          </a:rPr>
                        </m:ctrlPr>
                      </m:sSupPr>
                      <m:e>
                        <m:r>
                          <m:rPr>
                            <m:nor/>
                          </m:rPr>
                          <a:rPr lang="ja-JP" altLang="en-US" sz="2400" dirty="0">
                            <a:latin typeface="微软雅黑" panose="020B0503020204020204" pitchFamily="34" charset="-122"/>
                            <a:ea typeface="微软雅黑" panose="020B0503020204020204" pitchFamily="34" charset="-122"/>
                          </a:rPr>
                          <m:t>（</m:t>
                        </m:r>
                        <m:r>
                          <m:rPr>
                            <m:nor/>
                          </m:rPr>
                          <a:rPr lang="en-US" altLang="zh-CN" sz="2400" dirty="0">
                            <a:latin typeface="微软雅黑" panose="020B0503020204020204" pitchFamily="34" charset="-122"/>
                            <a:ea typeface="微软雅黑" panose="020B0503020204020204" pitchFamily="34" charset="-122"/>
                          </a:rPr>
                          <m:t>1</m:t>
                        </m:r>
                        <m:r>
                          <m:rPr>
                            <m:nor/>
                          </m:rPr>
                          <a:rPr lang="en-US" altLang="zh-CN" sz="2400" dirty="0">
                            <a:latin typeface="微软雅黑" panose="020B0503020204020204" pitchFamily="34" charset="-122"/>
                            <a:ea typeface="微软雅黑" panose="020B0503020204020204" pitchFamily="34" charset="-122"/>
                          </a:rPr>
                          <m:t>+</m:t>
                        </m:r>
                        <m:r>
                          <m:rPr>
                            <m:nor/>
                          </m:rPr>
                          <a:rPr lang="en-US" altLang="zh-CN" sz="2400" dirty="0">
                            <a:latin typeface="微软雅黑" panose="020B0503020204020204" pitchFamily="34" charset="-122"/>
                            <a:ea typeface="微软雅黑" panose="020B0503020204020204" pitchFamily="34" charset="-122"/>
                          </a:rPr>
                          <m:t>i</m:t>
                        </m:r>
                        <m:r>
                          <m:rPr>
                            <m:nor/>
                          </m:rPr>
                          <a:rPr lang="ja-JP" altLang="en-US" sz="2400" dirty="0">
                            <a:latin typeface="微软雅黑" panose="020B0503020204020204" pitchFamily="34" charset="-122"/>
                            <a:ea typeface="微软雅黑" panose="020B0503020204020204" pitchFamily="34" charset="-122"/>
                          </a:rPr>
                          <m:t>）</m:t>
                        </m:r>
                      </m:e>
                      <m:sup>
                        <m:r>
                          <a:rPr lang="en-US" altLang="zh-CN" sz="2400" i="1">
                            <a:latin typeface="Cambria Math" panose="02040503050406030204"/>
                            <a:ea typeface="微软雅黑" panose="020B0503020204020204" pitchFamily="34" charset="-122"/>
                          </a:rPr>
                          <m:t>1</m:t>
                        </m:r>
                      </m:sup>
                    </m:sSup>
                  </m:oMath>
                </a14:m>
                <a:r>
                  <a:rPr lang="en-US" altLang="zh-CN" sz="2400" dirty="0">
                    <a:solidFill>
                      <a:schemeClr val="tx2"/>
                    </a:solidFill>
                    <a:latin typeface="微软雅黑" panose="020B0503020204020204" pitchFamily="34" charset="-122"/>
                    <a:ea typeface="微软雅黑" panose="020B0503020204020204" pitchFamily="34" charset="-122"/>
                  </a:rPr>
                  <a:t>=</a:t>
                </a:r>
                <a14:m>
                  <m:oMath xmlns:m="http://schemas.openxmlformats.org/officeDocument/2006/math">
                    <m:sSub>
                      <m:sSubPr>
                        <m:ctrlPr>
                          <a:rPr lang="en-US" altLang="zh-CN" sz="2400" i="1">
                            <a:solidFill>
                              <a:schemeClr val="tx2"/>
                            </a:solidFill>
                            <a:latin typeface="Cambria Math" panose="02040503050406030204"/>
                            <a:ea typeface="微软雅黑" panose="020B0503020204020204" pitchFamily="34" charset="-122"/>
                          </a:rPr>
                        </m:ctrlPr>
                      </m:sSubPr>
                      <m:e>
                        <m:r>
                          <a:rPr lang="en-US" altLang="zh-CN" sz="2400" i="1">
                            <a:solidFill>
                              <a:schemeClr val="tx2"/>
                            </a:solidFill>
                            <a:latin typeface="Cambria Math" panose="02040503050406030204"/>
                            <a:ea typeface="微软雅黑" panose="020B0503020204020204" pitchFamily="34" charset="-122"/>
                          </a:rPr>
                          <m:t>𝑃</m:t>
                        </m:r>
                      </m:e>
                      <m:sub>
                        <m:r>
                          <a:rPr lang="en-US" altLang="zh-CN" sz="2400" i="1">
                            <a:solidFill>
                              <a:schemeClr val="tx2"/>
                            </a:solidFill>
                            <a:latin typeface="Cambria Math" panose="02040503050406030204"/>
                            <a:ea typeface="微软雅黑" panose="020B0503020204020204" pitchFamily="34" charset="-122"/>
                          </a:rPr>
                          <m:t>0</m:t>
                        </m:r>
                      </m:sub>
                    </m:sSub>
                  </m:oMath>
                </a14:m>
                <a:r>
                  <a:rPr lang="en-US" altLang="zh-CN" sz="2400" dirty="0">
                    <a:solidFill>
                      <a:schemeClr val="tx2"/>
                    </a:solidFill>
                    <a:latin typeface="微软雅黑" panose="020B0503020204020204" pitchFamily="34" charset="-122"/>
                    <a:ea typeface="微软雅黑" panose="020B0503020204020204" pitchFamily="34" charset="-122"/>
                  </a:rPr>
                  <a:t>*</a:t>
                </a:r>
                <a14:m>
                  <m:oMath xmlns:m="http://schemas.openxmlformats.org/officeDocument/2006/math">
                    <m:sSup>
                      <m:sSupPr>
                        <m:ctrlPr>
                          <a:rPr lang="en-US" altLang="ja-JP" sz="2400" i="1">
                            <a:latin typeface="Cambria Math" panose="02040503050406030204"/>
                            <a:ea typeface="微软雅黑" panose="020B0503020204020204" pitchFamily="34" charset="-122"/>
                          </a:rPr>
                        </m:ctrlPr>
                      </m:sSupPr>
                      <m:e>
                        <m:r>
                          <m:rPr>
                            <m:nor/>
                          </m:rPr>
                          <a:rPr lang="ja-JP" altLang="en-US" sz="2400" dirty="0">
                            <a:latin typeface="微软雅黑" panose="020B0503020204020204" pitchFamily="34" charset="-122"/>
                            <a:ea typeface="微软雅黑" panose="020B0503020204020204" pitchFamily="34" charset="-122"/>
                          </a:rPr>
                          <m:t>（</m:t>
                        </m:r>
                        <m:r>
                          <m:rPr>
                            <m:nor/>
                          </m:rPr>
                          <a:rPr lang="en-US" altLang="zh-CN" sz="2400" dirty="0">
                            <a:latin typeface="微软雅黑" panose="020B0503020204020204" pitchFamily="34" charset="-122"/>
                            <a:ea typeface="微软雅黑" panose="020B0503020204020204" pitchFamily="34" charset="-122"/>
                          </a:rPr>
                          <m:t>1</m:t>
                        </m:r>
                        <m:r>
                          <m:rPr>
                            <m:nor/>
                          </m:rPr>
                          <a:rPr lang="en-US" altLang="zh-CN" sz="2400" dirty="0">
                            <a:latin typeface="微软雅黑" panose="020B0503020204020204" pitchFamily="34" charset="-122"/>
                            <a:ea typeface="微软雅黑" panose="020B0503020204020204" pitchFamily="34" charset="-122"/>
                          </a:rPr>
                          <m:t>+</m:t>
                        </m:r>
                        <m:r>
                          <m:rPr>
                            <m:nor/>
                          </m:rPr>
                          <a:rPr lang="en-US" altLang="zh-CN" sz="2400" dirty="0">
                            <a:latin typeface="微软雅黑" panose="020B0503020204020204" pitchFamily="34" charset="-122"/>
                            <a:ea typeface="微软雅黑" panose="020B0503020204020204" pitchFamily="34" charset="-122"/>
                          </a:rPr>
                          <m:t>i</m:t>
                        </m:r>
                        <m:r>
                          <m:rPr>
                            <m:nor/>
                          </m:rPr>
                          <a:rPr lang="ja-JP" altLang="en-US" sz="2400" dirty="0">
                            <a:latin typeface="微软雅黑" panose="020B0503020204020204" pitchFamily="34" charset="-122"/>
                            <a:ea typeface="微软雅黑" panose="020B0503020204020204" pitchFamily="34" charset="-122"/>
                          </a:rPr>
                          <m:t>）</m:t>
                        </m:r>
                      </m:e>
                      <m:sup>
                        <m:r>
                          <a:rPr lang="en-US" altLang="zh-CN" sz="2400" b="0" i="1" dirty="0" smtClean="0">
                            <a:latin typeface="Cambria Math" panose="02040503050406030204"/>
                            <a:ea typeface="微软雅黑" panose="020B0503020204020204" pitchFamily="34" charset="-122"/>
                          </a:rPr>
                          <m:t>3</m:t>
                        </m:r>
                      </m:sup>
                    </m:sSup>
                    <m:r>
                      <a:rPr lang="en-US" altLang="zh-CN" sz="2400" i="1" dirty="0">
                        <a:latin typeface="Cambria Math" panose="02040503050406030204"/>
                        <a:ea typeface="微软雅黑" panose="020B0503020204020204" pitchFamily="34" charset="-122"/>
                      </a:rPr>
                      <m:t> </m:t>
                    </m:r>
                  </m:oMath>
                </a14:m>
                <a:endParaRPr lang="en-US" altLang="zh-CN" sz="2400" dirty="0">
                  <a:solidFill>
                    <a:schemeClr val="tx2"/>
                  </a:solidFill>
                  <a:latin typeface="微软雅黑" panose="020B0503020204020204" pitchFamily="34" charset="-122"/>
                  <a:ea typeface="微软雅黑" panose="020B0503020204020204" pitchFamily="34" charset="-122"/>
                </a:endParaRPr>
              </a:p>
              <a:p>
                <a:r>
                  <a:rPr lang="en-US" altLang="zh-CN" sz="2400" dirty="0">
                    <a:solidFill>
                      <a:schemeClr val="tx2"/>
                    </a:solidFill>
                    <a:latin typeface="微软雅黑" panose="020B0503020204020204" pitchFamily="34" charset="-122"/>
                    <a:ea typeface="微软雅黑" panose="020B0503020204020204" pitchFamily="34" charset="-122"/>
                  </a:rPr>
                  <a:t>………</a:t>
                </a:r>
                <a:endParaRPr lang="en-US" altLang="zh-CN" sz="2400" dirty="0">
                  <a:solidFill>
                    <a:schemeClr val="tx2"/>
                  </a:solidFill>
                  <a:latin typeface="微软雅黑" panose="020B0503020204020204" pitchFamily="34" charset="-122"/>
                  <a:ea typeface="微软雅黑" panose="020B0503020204020204" pitchFamily="34" charset="-122"/>
                </a:endParaRPr>
              </a:p>
              <a:p>
                <a14:m>
                  <m:oMath xmlns:m="http://schemas.openxmlformats.org/officeDocument/2006/math">
                    <m:sSub>
                      <m:sSubPr>
                        <m:ctrlPr>
                          <a:rPr lang="en-US" altLang="zh-CN" sz="2400" i="1">
                            <a:solidFill>
                              <a:schemeClr val="tx2"/>
                            </a:solidFill>
                            <a:latin typeface="Cambria Math" panose="02040503050406030204"/>
                            <a:ea typeface="微软雅黑" panose="020B0503020204020204" pitchFamily="34" charset="-122"/>
                          </a:rPr>
                        </m:ctrlPr>
                      </m:sSubPr>
                      <m:e>
                        <m:r>
                          <a:rPr lang="en-US" altLang="zh-CN" sz="2400" i="1">
                            <a:solidFill>
                              <a:schemeClr val="tx2"/>
                            </a:solidFill>
                            <a:latin typeface="Cambria Math" panose="02040503050406030204"/>
                            <a:ea typeface="微软雅黑" panose="020B0503020204020204" pitchFamily="34" charset="-122"/>
                          </a:rPr>
                          <m:t>𝐹</m:t>
                        </m:r>
                      </m:e>
                      <m:sub>
                        <m:r>
                          <a:rPr lang="en-US" altLang="zh-CN" sz="2400" b="0" i="1" smtClean="0">
                            <a:solidFill>
                              <a:schemeClr val="tx2"/>
                            </a:solidFill>
                            <a:latin typeface="Cambria Math" panose="02040503050406030204"/>
                            <a:ea typeface="微软雅黑" panose="020B0503020204020204" pitchFamily="34" charset="-122"/>
                          </a:rPr>
                          <m:t>𝑛</m:t>
                        </m:r>
                      </m:sub>
                    </m:sSub>
                  </m:oMath>
                </a14:m>
                <a:r>
                  <a:rPr lang="zh-CN" altLang="en-US" sz="2400" dirty="0">
                    <a:solidFill>
                      <a:schemeClr val="tx2"/>
                    </a:solidFill>
                    <a:latin typeface="微软雅黑" panose="020B0503020204020204" pitchFamily="34" charset="-122"/>
                    <a:ea typeface="微软雅黑" panose="020B0503020204020204" pitchFamily="34" charset="-122"/>
                  </a:rPr>
                  <a:t> </a:t>
                </a:r>
                <a:r>
                  <a:rPr lang="en-US" altLang="zh-CN" sz="2400" dirty="0">
                    <a:solidFill>
                      <a:schemeClr val="tx2"/>
                    </a:solidFill>
                    <a:latin typeface="微软雅黑" panose="020B0503020204020204" pitchFamily="34" charset="-122"/>
                    <a:ea typeface="微软雅黑" panose="020B0503020204020204" pitchFamily="34" charset="-122"/>
                  </a:rPr>
                  <a:t>=</a:t>
                </a:r>
                <a14:m>
                  <m:oMath xmlns:m="http://schemas.openxmlformats.org/officeDocument/2006/math">
                    <m:sSub>
                      <m:sSubPr>
                        <m:ctrlPr>
                          <a:rPr lang="en-US" altLang="zh-CN" sz="2400" i="1">
                            <a:solidFill>
                              <a:schemeClr val="tx2"/>
                            </a:solidFill>
                            <a:latin typeface="Cambria Math" panose="02040503050406030204"/>
                            <a:ea typeface="微软雅黑" panose="020B0503020204020204" pitchFamily="34" charset="-122"/>
                          </a:rPr>
                        </m:ctrlPr>
                      </m:sSubPr>
                      <m:e>
                        <m:r>
                          <a:rPr lang="en-US" altLang="zh-CN" sz="2400" i="1">
                            <a:solidFill>
                              <a:schemeClr val="tx2"/>
                            </a:solidFill>
                            <a:latin typeface="Cambria Math" panose="02040503050406030204"/>
                            <a:ea typeface="微软雅黑" panose="020B0503020204020204" pitchFamily="34" charset="-122"/>
                          </a:rPr>
                          <m:t>𝑃</m:t>
                        </m:r>
                      </m:e>
                      <m:sub>
                        <m:r>
                          <a:rPr lang="en-US" altLang="zh-CN" sz="2400" i="1">
                            <a:solidFill>
                              <a:schemeClr val="tx2"/>
                            </a:solidFill>
                            <a:latin typeface="Cambria Math" panose="02040503050406030204"/>
                            <a:ea typeface="微软雅黑" panose="020B0503020204020204" pitchFamily="34" charset="-122"/>
                          </a:rPr>
                          <m:t>0</m:t>
                        </m:r>
                      </m:sub>
                    </m:sSub>
                  </m:oMath>
                </a14:m>
                <a:r>
                  <a:rPr lang="zh-CN" altLang="en-US" sz="2400" dirty="0">
                    <a:solidFill>
                      <a:schemeClr val="tx2"/>
                    </a:solidFill>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1+i</a:t>
                </a:r>
                <a:r>
                  <a:rPr lang="ja-JP" altLang="en-US" sz="2400" dirty="0">
                    <a:latin typeface="微软雅黑" panose="020B0503020204020204" pitchFamily="34" charset="-122"/>
                    <a:ea typeface="微软雅黑" panose="020B0503020204020204" pitchFamily="34" charset="-122"/>
                  </a:rPr>
                  <a:t>）</a:t>
                </a:r>
                <a:r>
                  <a:rPr lang="en-US" altLang="zh-CN" sz="2400" baseline="30000" dirty="0">
                    <a:latin typeface="微软雅黑" panose="020B0503020204020204" pitchFamily="34" charset="-122"/>
                    <a:ea typeface="微软雅黑" panose="020B0503020204020204" pitchFamily="34" charset="-122"/>
                  </a:rPr>
                  <a:t>n</a:t>
                </a:r>
                <a:endParaRPr lang="en-US" altLang="zh-CN" sz="2400" dirty="0">
                  <a:solidFill>
                    <a:schemeClr val="tx2"/>
                  </a:solidFill>
                  <a:latin typeface="微软雅黑" panose="020B0503020204020204" pitchFamily="34" charset="-122"/>
                  <a:ea typeface="微软雅黑" panose="020B0503020204020204" pitchFamily="34" charset="-122"/>
                </a:endParaRPr>
              </a:p>
            </p:txBody>
          </p:sp>
        </mc:Choice>
        <mc:Fallback>
          <p:sp>
            <p:nvSpPr>
              <p:cNvPr id="23" name="Rectangle 14"/>
              <p:cNvSpPr>
                <a:spLocks noRot="1" noChangeAspect="1" noMove="1" noResize="1" noEditPoints="1" noAdjustHandles="1" noChangeArrowheads="1" noChangeShapeType="1" noTextEdit="1"/>
              </p:cNvSpPr>
              <p:nvPr/>
            </p:nvSpPr>
            <p:spPr bwMode="auto">
              <a:xfrm>
                <a:off x="833085" y="4022320"/>
                <a:ext cx="5182273" cy="2119426"/>
              </a:xfrm>
              <a:prstGeom prst="rect">
                <a:avLst/>
              </a:prstGeom>
              <a:blipFill rotWithShape="1">
                <a:blip r:embed="rId1"/>
                <a:stretch>
                  <a:fillRect l="-12" t="-11" b="1"/>
                </a:stretch>
              </a:blipFill>
              <a:ln w="9525">
                <a:noFill/>
                <a:miter lim="800000"/>
              </a:ln>
            </p:spPr>
            <p:txBody>
              <a:bodyPr/>
              <a:lstStyle/>
              <a:p>
                <a:r>
                  <a:rPr lang="zh-CN" altLang="en-US">
                    <a:noFill/>
                  </a:rPr>
                  <a:t> </a:t>
                </a:r>
              </a:p>
            </p:txBody>
          </p:sp>
        </mc:Fallback>
      </mc:AlternateContent>
      <p:grpSp>
        <p:nvGrpSpPr>
          <p:cNvPr id="24" name="组合 8"/>
          <p:cNvGrpSpPr/>
          <p:nvPr/>
        </p:nvGrpSpPr>
        <p:grpSpPr bwMode="auto">
          <a:xfrm>
            <a:off x="1113158" y="3173300"/>
            <a:ext cx="5020313" cy="163513"/>
            <a:chOff x="3647805" y="1625371"/>
            <a:chExt cx="4900705" cy="163305"/>
          </a:xfrm>
        </p:grpSpPr>
        <p:sp>
          <p:nvSpPr>
            <p:cNvPr id="25" name="Line 3"/>
            <p:cNvSpPr>
              <a:spLocks noChangeShapeType="1"/>
            </p:cNvSpPr>
            <p:nvPr/>
          </p:nvSpPr>
          <p:spPr bwMode="auto">
            <a:xfrm>
              <a:off x="3647806" y="1788676"/>
              <a:ext cx="4894723" cy="0"/>
            </a:xfrm>
            <a:prstGeom prst="line">
              <a:avLst/>
            </a:prstGeom>
            <a:noFill/>
            <a:ln w="12700" cap="sq">
              <a:solidFill>
                <a:schemeClr val="accent1"/>
              </a:solidFill>
              <a:round/>
            </a:ln>
          </p:spPr>
          <p:txBody>
            <a:bodyPr wrap="none" anchor="ctr"/>
            <a:lstStyle/>
            <a:p>
              <a:endParaRPr lang="zh-CN" altLang="en-US"/>
            </a:p>
          </p:txBody>
        </p:sp>
        <p:sp>
          <p:nvSpPr>
            <p:cNvPr id="26" name="Line 4"/>
            <p:cNvSpPr>
              <a:spLocks noChangeShapeType="1"/>
            </p:cNvSpPr>
            <p:nvPr/>
          </p:nvSpPr>
          <p:spPr bwMode="auto">
            <a:xfrm>
              <a:off x="3647805" y="1625371"/>
              <a:ext cx="0" cy="152417"/>
            </a:xfrm>
            <a:prstGeom prst="line">
              <a:avLst/>
            </a:prstGeom>
            <a:noFill/>
            <a:ln w="12700" cap="sq">
              <a:solidFill>
                <a:schemeClr val="accent1"/>
              </a:solidFill>
              <a:round/>
            </a:ln>
          </p:spPr>
          <p:txBody>
            <a:bodyPr wrap="none" anchor="ctr"/>
            <a:lstStyle/>
            <a:p>
              <a:endParaRPr lang="zh-CN" altLang="en-US"/>
            </a:p>
          </p:txBody>
        </p:sp>
        <p:sp>
          <p:nvSpPr>
            <p:cNvPr id="27" name="Line 5"/>
            <p:cNvSpPr>
              <a:spLocks noChangeShapeType="1"/>
            </p:cNvSpPr>
            <p:nvPr/>
          </p:nvSpPr>
          <p:spPr bwMode="auto">
            <a:xfrm>
              <a:off x="4301461" y="1625371"/>
              <a:ext cx="0" cy="152417"/>
            </a:xfrm>
            <a:prstGeom prst="line">
              <a:avLst/>
            </a:prstGeom>
            <a:noFill/>
            <a:ln w="12700" cap="sq">
              <a:solidFill>
                <a:schemeClr val="accent1"/>
              </a:solidFill>
              <a:round/>
            </a:ln>
          </p:spPr>
          <p:txBody>
            <a:bodyPr wrap="none" anchor="ctr"/>
            <a:lstStyle/>
            <a:p>
              <a:endParaRPr lang="zh-CN" altLang="en-US"/>
            </a:p>
          </p:txBody>
        </p:sp>
        <p:sp>
          <p:nvSpPr>
            <p:cNvPr id="28" name="Line 6"/>
            <p:cNvSpPr>
              <a:spLocks noChangeShapeType="1"/>
            </p:cNvSpPr>
            <p:nvPr/>
          </p:nvSpPr>
          <p:spPr bwMode="auto">
            <a:xfrm>
              <a:off x="5640906" y="1625371"/>
              <a:ext cx="0" cy="152417"/>
            </a:xfrm>
            <a:prstGeom prst="line">
              <a:avLst/>
            </a:prstGeom>
            <a:noFill/>
            <a:ln w="12700" cap="sq">
              <a:solidFill>
                <a:schemeClr val="accent1"/>
              </a:solidFill>
              <a:round/>
            </a:ln>
          </p:spPr>
          <p:txBody>
            <a:bodyPr wrap="none" anchor="ctr"/>
            <a:lstStyle/>
            <a:p>
              <a:endParaRPr lang="zh-CN" altLang="en-US"/>
            </a:p>
          </p:txBody>
        </p:sp>
        <p:sp>
          <p:nvSpPr>
            <p:cNvPr id="29" name="Line 5"/>
            <p:cNvSpPr>
              <a:spLocks noChangeShapeType="1"/>
            </p:cNvSpPr>
            <p:nvPr/>
          </p:nvSpPr>
          <p:spPr bwMode="auto">
            <a:xfrm>
              <a:off x="4962048" y="1632632"/>
              <a:ext cx="0" cy="152417"/>
            </a:xfrm>
            <a:prstGeom prst="line">
              <a:avLst/>
            </a:prstGeom>
            <a:noFill/>
            <a:ln w="12700" cap="sq">
              <a:solidFill>
                <a:schemeClr val="accent1"/>
              </a:solidFill>
              <a:round/>
            </a:ln>
          </p:spPr>
          <p:txBody>
            <a:bodyPr wrap="none" anchor="ctr"/>
            <a:lstStyle/>
            <a:p>
              <a:endParaRPr lang="zh-CN" altLang="en-US"/>
            </a:p>
          </p:txBody>
        </p:sp>
        <p:sp>
          <p:nvSpPr>
            <p:cNvPr id="30" name="Line 6"/>
            <p:cNvSpPr>
              <a:spLocks noChangeShapeType="1"/>
            </p:cNvSpPr>
            <p:nvPr/>
          </p:nvSpPr>
          <p:spPr bwMode="auto">
            <a:xfrm>
              <a:off x="7859082" y="1632632"/>
              <a:ext cx="0" cy="152417"/>
            </a:xfrm>
            <a:prstGeom prst="line">
              <a:avLst/>
            </a:prstGeom>
            <a:noFill/>
            <a:ln w="12700" cap="sq">
              <a:solidFill>
                <a:schemeClr val="accent1"/>
              </a:solidFill>
              <a:round/>
            </a:ln>
          </p:spPr>
          <p:txBody>
            <a:bodyPr wrap="none" anchor="ctr"/>
            <a:lstStyle/>
            <a:p>
              <a:endParaRPr lang="zh-CN" altLang="en-US"/>
            </a:p>
          </p:txBody>
        </p:sp>
        <p:sp>
          <p:nvSpPr>
            <p:cNvPr id="31" name="Line 6"/>
            <p:cNvSpPr>
              <a:spLocks noChangeShapeType="1"/>
            </p:cNvSpPr>
            <p:nvPr/>
          </p:nvSpPr>
          <p:spPr bwMode="auto">
            <a:xfrm>
              <a:off x="8548510" y="1625374"/>
              <a:ext cx="0" cy="152417"/>
            </a:xfrm>
            <a:prstGeom prst="line">
              <a:avLst/>
            </a:prstGeom>
            <a:noFill/>
            <a:ln w="12700" cap="sq">
              <a:solidFill>
                <a:schemeClr val="accent1"/>
              </a:solidFill>
              <a:round/>
            </a:ln>
          </p:spPr>
          <p:txBody>
            <a:bodyPr wrap="none" anchor="ctr"/>
            <a:lstStyle/>
            <a:p>
              <a:endParaRPr lang="zh-CN" altLang="en-US"/>
            </a:p>
          </p:txBody>
        </p:sp>
      </p:grpSp>
      <p:sp>
        <p:nvSpPr>
          <p:cNvPr id="32" name="TextBox 31"/>
          <p:cNvSpPr txBox="1"/>
          <p:nvPr/>
        </p:nvSpPr>
        <p:spPr bwMode="auto">
          <a:xfrm>
            <a:off x="1500126" y="3489528"/>
            <a:ext cx="452839" cy="479235"/>
          </a:xfrm>
          <a:prstGeom prst="rect">
            <a:avLst/>
          </a:prstGeom>
          <a:noFill/>
        </p:spPr>
        <p:txBody>
          <a:bodyPr wrap="square" lIns="36000" tIns="46800" rIns="36000" bIns="46800">
            <a:spAutoFit/>
          </a:bodyPr>
          <a:lstStyle/>
          <a:p>
            <a:pPr>
              <a:lnSpc>
                <a:spcPct val="125000"/>
              </a:lnSpc>
              <a:defRPr/>
            </a:pPr>
            <a:r>
              <a:rPr lang="en-US" altLang="zh-CN" sz="2000" b="1" dirty="0">
                <a:solidFill>
                  <a:schemeClr val="bg2">
                    <a:lumMod val="75000"/>
                  </a:schemeClr>
                </a:solidFill>
              </a:rPr>
              <a:t>F1</a:t>
            </a:r>
            <a:endParaRPr lang="zh-CN" altLang="en-US" sz="2000" b="1" dirty="0">
              <a:solidFill>
                <a:schemeClr val="bg2">
                  <a:lumMod val="75000"/>
                </a:schemeClr>
              </a:solidFill>
            </a:endParaRPr>
          </a:p>
        </p:txBody>
      </p:sp>
      <p:sp>
        <p:nvSpPr>
          <p:cNvPr id="33" name="TextBox 32"/>
          <p:cNvSpPr txBox="1"/>
          <p:nvPr/>
        </p:nvSpPr>
        <p:spPr bwMode="auto">
          <a:xfrm>
            <a:off x="2873826" y="3489528"/>
            <a:ext cx="452839" cy="441469"/>
          </a:xfrm>
          <a:prstGeom prst="rect">
            <a:avLst/>
          </a:prstGeom>
          <a:noFill/>
        </p:spPr>
        <p:txBody>
          <a:bodyPr wrap="square" lIns="36000" tIns="46800" rIns="36000" bIns="46800">
            <a:spAutoFit/>
          </a:bodyPr>
          <a:lstStyle/>
          <a:p>
            <a:pPr>
              <a:lnSpc>
                <a:spcPct val="125000"/>
              </a:lnSpc>
              <a:defRPr/>
            </a:pPr>
            <a:r>
              <a:rPr lang="en-US" altLang="zh-CN" sz="2000" b="1" dirty="0">
                <a:solidFill>
                  <a:schemeClr val="bg2">
                    <a:lumMod val="75000"/>
                  </a:schemeClr>
                </a:solidFill>
              </a:rPr>
              <a:t>F3</a:t>
            </a:r>
            <a:endParaRPr lang="zh-CN" altLang="en-US" sz="2000" b="1" dirty="0">
              <a:solidFill>
                <a:schemeClr val="bg2">
                  <a:lumMod val="75000"/>
                </a:schemeClr>
              </a:solidFill>
            </a:endParaRPr>
          </a:p>
        </p:txBody>
      </p:sp>
      <p:sp>
        <p:nvSpPr>
          <p:cNvPr id="35" name="TextBox 34"/>
          <p:cNvSpPr txBox="1"/>
          <p:nvPr/>
        </p:nvSpPr>
        <p:spPr bwMode="auto">
          <a:xfrm>
            <a:off x="2233057" y="3477401"/>
            <a:ext cx="452839" cy="441469"/>
          </a:xfrm>
          <a:prstGeom prst="rect">
            <a:avLst/>
          </a:prstGeom>
          <a:noFill/>
        </p:spPr>
        <p:txBody>
          <a:bodyPr wrap="square" lIns="36000" tIns="46800" rIns="36000" bIns="46800">
            <a:spAutoFit/>
          </a:bodyPr>
          <a:lstStyle/>
          <a:p>
            <a:pPr>
              <a:lnSpc>
                <a:spcPct val="125000"/>
              </a:lnSpc>
              <a:defRPr/>
            </a:pPr>
            <a:r>
              <a:rPr lang="en-US" altLang="zh-CN" sz="2000" b="1" dirty="0">
                <a:solidFill>
                  <a:schemeClr val="bg2">
                    <a:lumMod val="75000"/>
                  </a:schemeClr>
                </a:solidFill>
              </a:rPr>
              <a:t>F2</a:t>
            </a:r>
            <a:endParaRPr lang="zh-CN" altLang="en-US" sz="2000" b="1" dirty="0">
              <a:solidFill>
                <a:schemeClr val="bg2">
                  <a:lumMod val="75000"/>
                </a:schemeClr>
              </a:solidFill>
            </a:endParaRPr>
          </a:p>
        </p:txBody>
      </p:sp>
      <p:sp>
        <p:nvSpPr>
          <p:cNvPr id="36" name="TextBox 35"/>
          <p:cNvSpPr txBox="1"/>
          <p:nvPr/>
        </p:nvSpPr>
        <p:spPr bwMode="auto">
          <a:xfrm>
            <a:off x="5832474" y="3466379"/>
            <a:ext cx="452839" cy="441469"/>
          </a:xfrm>
          <a:prstGeom prst="rect">
            <a:avLst/>
          </a:prstGeom>
          <a:noFill/>
        </p:spPr>
        <p:txBody>
          <a:bodyPr wrap="square" lIns="36000" tIns="46800" rIns="36000" bIns="46800">
            <a:spAutoFit/>
          </a:bodyPr>
          <a:lstStyle/>
          <a:p>
            <a:pPr>
              <a:lnSpc>
                <a:spcPct val="125000"/>
              </a:lnSpc>
              <a:defRPr/>
            </a:pPr>
            <a:r>
              <a:rPr lang="en-US" altLang="zh-CN" sz="2000" b="1" dirty="0" err="1">
                <a:solidFill>
                  <a:schemeClr val="bg2">
                    <a:lumMod val="75000"/>
                  </a:schemeClr>
                </a:solidFill>
              </a:rPr>
              <a:t>Fn</a:t>
            </a:r>
            <a:endParaRPr lang="en-US" altLang="zh-CN" sz="2000" b="1" dirty="0">
              <a:solidFill>
                <a:schemeClr val="bg2">
                  <a:lumMod val="75000"/>
                </a:schemeClr>
              </a:solidFill>
            </a:endParaRPr>
          </a:p>
        </p:txBody>
      </p:sp>
      <p:sp>
        <p:nvSpPr>
          <p:cNvPr id="37" name="TextBox 36"/>
          <p:cNvSpPr txBox="1"/>
          <p:nvPr/>
        </p:nvSpPr>
        <p:spPr bwMode="auto">
          <a:xfrm>
            <a:off x="880139" y="3477401"/>
            <a:ext cx="511556" cy="479235"/>
          </a:xfrm>
          <a:prstGeom prst="rect">
            <a:avLst/>
          </a:prstGeom>
          <a:noFill/>
        </p:spPr>
        <p:txBody>
          <a:bodyPr wrap="square" lIns="36000" tIns="46800" rIns="36000" bIns="46800">
            <a:spAutoFit/>
          </a:bodyPr>
          <a:lstStyle/>
          <a:p>
            <a:pPr>
              <a:lnSpc>
                <a:spcPct val="125000"/>
              </a:lnSpc>
              <a:defRPr/>
            </a:pPr>
            <a:r>
              <a:rPr lang="en-US" altLang="zh-CN" sz="2000" b="1" dirty="0">
                <a:solidFill>
                  <a:schemeClr val="bg2">
                    <a:lumMod val="75000"/>
                  </a:schemeClr>
                </a:solidFill>
              </a:rPr>
              <a:t>P0</a:t>
            </a:r>
            <a:endParaRPr lang="zh-CN" altLang="en-US" sz="2000" b="1" dirty="0">
              <a:solidFill>
                <a:schemeClr val="bg2">
                  <a:lumMod val="75000"/>
                </a:schemeClr>
              </a:solidFill>
            </a:endParaRPr>
          </a:p>
        </p:txBody>
      </p:sp>
      <p:sp>
        <p:nvSpPr>
          <p:cNvPr id="38" name="上弧形箭头 37"/>
          <p:cNvSpPr/>
          <p:nvPr/>
        </p:nvSpPr>
        <p:spPr>
          <a:xfrm>
            <a:off x="995685" y="2734067"/>
            <a:ext cx="712624" cy="361950"/>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39" name="上弧形箭头 38"/>
          <p:cNvSpPr/>
          <p:nvPr/>
        </p:nvSpPr>
        <p:spPr>
          <a:xfrm>
            <a:off x="1804836" y="2713359"/>
            <a:ext cx="666501" cy="361950"/>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41" name="上弧形箭头 40"/>
          <p:cNvSpPr/>
          <p:nvPr/>
        </p:nvSpPr>
        <p:spPr>
          <a:xfrm>
            <a:off x="2461017" y="2713359"/>
            <a:ext cx="746727" cy="361950"/>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 name="矩形 1"/>
          <p:cNvSpPr/>
          <p:nvPr/>
        </p:nvSpPr>
        <p:spPr>
          <a:xfrm>
            <a:off x="4016171" y="3525596"/>
            <a:ext cx="747320" cy="369332"/>
          </a:xfrm>
          <a:prstGeom prst="rect">
            <a:avLst/>
          </a:prstGeom>
        </p:spPr>
        <p:txBody>
          <a:bodyPr wrap="none">
            <a:spAutoFit/>
          </a:bodyPr>
          <a:lstStyle/>
          <a:p>
            <a:r>
              <a:rPr lang="en-US" altLang="zh-CN" dirty="0">
                <a:solidFill>
                  <a:schemeClr val="tx2"/>
                </a:solidFill>
                <a:latin typeface="微软雅黑" panose="020B0503020204020204" pitchFamily="34" charset="-122"/>
                <a:ea typeface="微软雅黑" panose="020B0503020204020204" pitchFamily="34" charset="-122"/>
              </a:rPr>
              <a:t>………</a:t>
            </a:r>
            <a:endParaRPr lang="en-US" altLang="zh-CN" dirty="0">
              <a:solidFill>
                <a:schemeClr val="tx2"/>
              </a:solidFill>
              <a:latin typeface="微软雅黑" panose="020B0503020204020204" pitchFamily="34" charset="-122"/>
              <a:ea typeface="微软雅黑" panose="020B0503020204020204" pitchFamily="34" charset="-122"/>
            </a:endParaRPr>
          </a:p>
        </p:txBody>
      </p:sp>
      <p:sp>
        <p:nvSpPr>
          <p:cNvPr id="42" name="上弧形箭头 41"/>
          <p:cNvSpPr/>
          <p:nvPr/>
        </p:nvSpPr>
        <p:spPr>
          <a:xfrm>
            <a:off x="5386744" y="2700334"/>
            <a:ext cx="746727" cy="361950"/>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44" name="Text Box 10"/>
          <p:cNvSpPr txBox="1">
            <a:spLocks noChangeArrowheads="1"/>
          </p:cNvSpPr>
          <p:nvPr/>
        </p:nvSpPr>
        <p:spPr bwMode="auto">
          <a:xfrm>
            <a:off x="2685896" y="2122410"/>
            <a:ext cx="3051467" cy="507831"/>
          </a:xfrm>
          <a:prstGeom prst="rect">
            <a:avLst/>
          </a:prstGeom>
          <a:solidFill>
            <a:srgbClr val="FFFF00"/>
          </a:solidFill>
          <a:ln w="9525">
            <a:noFill/>
            <a:miter lim="800000"/>
          </a:ln>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注：</a:t>
            </a:r>
            <a:r>
              <a:rPr lang="en-US" altLang="zh-CN" dirty="0">
                <a:latin typeface="微软雅黑" panose="020B0503020204020204" pitchFamily="34" charset="-122"/>
                <a:ea typeface="微软雅黑" panose="020B0503020204020204" pitchFamily="34" charset="-122"/>
              </a:rPr>
              <a:t>F1=P1</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F2=P2………..</a:t>
            </a:r>
            <a:endParaRPr lang="ja-JP" altLang="en-US" dirty="0">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9711"/>
                                        </p:tgtEl>
                                        <p:attrNameLst>
                                          <p:attrName>style.visibility</p:attrName>
                                        </p:attrNameLst>
                                      </p:cBhvr>
                                      <p:to>
                                        <p:strVal val="visible"/>
                                      </p:to>
                                    </p:set>
                                    <p:anim calcmode="lin" valueType="num">
                                      <p:cBhvr additive="base">
                                        <p:cTn id="33" dur="500" fill="hold"/>
                                        <p:tgtEl>
                                          <p:spTgt spid="29711"/>
                                        </p:tgtEl>
                                        <p:attrNameLst>
                                          <p:attrName>ppt_x</p:attrName>
                                        </p:attrNameLst>
                                      </p:cBhvr>
                                      <p:tavLst>
                                        <p:tav tm="0">
                                          <p:val>
                                            <p:strVal val="#ppt_x"/>
                                          </p:val>
                                        </p:tav>
                                        <p:tav tm="100000">
                                          <p:val>
                                            <p:strVal val="#ppt_x"/>
                                          </p:val>
                                        </p:tav>
                                      </p:tavLst>
                                    </p:anim>
                                    <p:anim calcmode="lin" valueType="num">
                                      <p:cBhvr additive="base">
                                        <p:cTn id="34" dur="500" fill="hold"/>
                                        <p:tgtEl>
                                          <p:spTgt spid="297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fill="hold"/>
                                        <p:tgtEl>
                                          <p:spTgt spid="44"/>
                                        </p:tgtEl>
                                        <p:attrNameLst>
                                          <p:attrName>ppt_x</p:attrName>
                                        </p:attrNameLst>
                                      </p:cBhvr>
                                      <p:tavLst>
                                        <p:tav tm="0">
                                          <p:val>
                                            <p:strVal val="#ppt_x"/>
                                          </p:val>
                                        </p:tav>
                                        <p:tav tm="100000">
                                          <p:val>
                                            <p:strVal val="#ppt_x"/>
                                          </p:val>
                                        </p:tav>
                                      </p:tavLst>
                                    </p:anim>
                                    <p:anim calcmode="lin" valueType="num">
                                      <p:cBhvr additive="base">
                                        <p:cTn id="4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22" grpId="0" animBg="1"/>
      <p:bldP spid="29711" grpId="0"/>
      <p:bldP spid="23" grpId="0" animBg="1"/>
      <p:bldP spid="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7E282E7F-8441-40C6-96D9-6A077E50E54B}" type="slidenum">
              <a:rPr lang="en-US" smtClean="0"/>
            </a:fld>
            <a:endParaRPr lang="en-US"/>
          </a:p>
        </p:txBody>
      </p:sp>
      <p:sp>
        <p:nvSpPr>
          <p:cNvPr id="11" name="Text Box 4"/>
          <p:cNvSpPr txBox="1">
            <a:spLocks noChangeArrowheads="1"/>
          </p:cNvSpPr>
          <p:nvPr/>
        </p:nvSpPr>
        <p:spPr bwMode="auto">
          <a:xfrm>
            <a:off x="3850980" y="584018"/>
            <a:ext cx="5628653" cy="615559"/>
          </a:xfrm>
          <a:prstGeom prst="rect">
            <a:avLst/>
          </a:prstGeom>
          <a:noFill/>
          <a:ln>
            <a:noFill/>
          </a:ln>
          <a:effectLst/>
        </p:spPr>
        <p:txBody>
          <a:bodyPr wrap="squar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200" dirty="0" smtClean="0">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3200" dirty="0">
                <a:latin typeface="微软雅黑" panose="020B0503020204020204" pitchFamily="34" charset="-122"/>
                <a:ea typeface="微软雅黑" panose="020B0503020204020204" pitchFamily="34" charset="-122"/>
                <a:cs typeface="+mn-ea"/>
                <a:sym typeface="微软雅黑" panose="020B0503020204020204" pitchFamily="34" charset="-122"/>
              </a:rPr>
              <a:t>复利终值的运用</a:t>
            </a:r>
            <a:endParaRPr lang="en-US" altLang="zh-CN" sz="28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9" name="组合 36"/>
          <p:cNvGrpSpPr/>
          <p:nvPr/>
        </p:nvGrpSpPr>
        <p:grpSpPr bwMode="auto">
          <a:xfrm>
            <a:off x="3573220" y="1345607"/>
            <a:ext cx="5327650" cy="134938"/>
            <a:chOff x="5357217" y="1143000"/>
            <a:chExt cx="1490133" cy="101600"/>
          </a:xfrm>
        </p:grpSpPr>
        <p:cxnSp>
          <p:nvCxnSpPr>
            <p:cNvPr id="12"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 name="矩形 13"/>
          <p:cNvSpPr/>
          <p:nvPr/>
        </p:nvSpPr>
        <p:spPr>
          <a:xfrm>
            <a:off x="5974816" y="3743281"/>
            <a:ext cx="4974835" cy="1754326"/>
          </a:xfrm>
          <a:prstGeom prst="rect">
            <a:avLst/>
          </a:prstGeom>
          <a:solidFill>
            <a:schemeClr val="accent2">
              <a:lumMod val="20000"/>
              <a:lumOff val="80000"/>
            </a:schemeClr>
          </a:solidFill>
        </p:spPr>
        <p:txBody>
          <a:bodyPr wrap="square">
            <a:spAutoFit/>
          </a:bodyPr>
          <a:lstStyle/>
          <a:p>
            <a:pPr>
              <a:lnSpc>
                <a:spcPct val="150000"/>
              </a:lnSpc>
            </a:pPr>
            <a:r>
              <a:rPr lang="ja-JP" altLang="en-US" sz="2400" dirty="0">
                <a:latin typeface="微软雅黑" panose="020B0503020204020204" pitchFamily="34" charset="-122"/>
                <a:ea typeface="微软雅黑" panose="020B0503020204020204" pitchFamily="34" charset="-122"/>
              </a:rPr>
              <a:t>解析：</a:t>
            </a:r>
            <a:endParaRPr lang="en-US" altLang="ja-JP" sz="2400" dirty="0">
              <a:latin typeface="微软雅黑" panose="020B0503020204020204" pitchFamily="34" charset="-122"/>
              <a:ea typeface="微软雅黑" panose="020B0503020204020204" pitchFamily="34" charset="-122"/>
            </a:endParaRPr>
          </a:p>
          <a:p>
            <a:pPr>
              <a:lnSpc>
                <a:spcPct val="150000"/>
              </a:lnSpc>
            </a:pPr>
            <a:r>
              <a:rPr lang="zh-CN" altLang="en-US" sz="2400" dirty="0">
                <a:latin typeface="微软雅黑" panose="020B0503020204020204" pitchFamily="34" charset="-122"/>
                <a:ea typeface="微软雅黑" panose="020B0503020204020204" pitchFamily="34" charset="-122"/>
              </a:rPr>
              <a:t>第一步：</a:t>
            </a:r>
            <a:r>
              <a:rPr lang="zh-CN" altLang="zh-CN" sz="2400" b="1" dirty="0"/>
              <a:t>分析</a:t>
            </a:r>
            <a:r>
              <a:rPr lang="en-US" altLang="zh-CN" sz="2400" b="1" dirty="0"/>
              <a:t>P=1000</a:t>
            </a:r>
            <a:r>
              <a:rPr lang="zh-CN" altLang="zh-CN" sz="2400" b="1" dirty="0"/>
              <a:t>万元，</a:t>
            </a:r>
            <a:r>
              <a:rPr lang="en-US" altLang="zh-CN" sz="2400" b="1" dirty="0"/>
              <a:t>i=5%</a:t>
            </a:r>
            <a:r>
              <a:rPr lang="zh-CN" altLang="zh-CN" sz="2400" b="1" dirty="0"/>
              <a:t>，</a:t>
            </a:r>
            <a:r>
              <a:rPr lang="en-US" altLang="zh-CN" sz="2400" b="1" dirty="0"/>
              <a:t>n=3.</a:t>
            </a:r>
            <a:r>
              <a:rPr lang="zh-CN" altLang="zh-CN" sz="2400" b="1" dirty="0"/>
              <a:t>求复利终值</a:t>
            </a:r>
            <a:r>
              <a:rPr lang="en-US" altLang="zh-CN" sz="2400" b="1" dirty="0"/>
              <a:t>F</a:t>
            </a:r>
            <a:endParaRPr lang="zh-CN" altLang="zh-CN" sz="2400" b="1" dirty="0"/>
          </a:p>
        </p:txBody>
      </p:sp>
      <p:sp>
        <p:nvSpPr>
          <p:cNvPr id="15" name="Text Box 37"/>
          <p:cNvSpPr txBox="1">
            <a:spLocks noChangeArrowheads="1"/>
          </p:cNvSpPr>
          <p:nvPr/>
        </p:nvSpPr>
        <p:spPr bwMode="auto">
          <a:xfrm>
            <a:off x="381965" y="1624156"/>
            <a:ext cx="10703359" cy="1384995"/>
          </a:xfrm>
          <a:prstGeom prst="rect">
            <a:avLst/>
          </a:prstGeom>
          <a:noFill/>
          <a:ln w="9525">
            <a:noFill/>
            <a:miter lim="800000"/>
          </a:ln>
        </p:spPr>
        <p:txBody>
          <a:bodyPr wrap="square">
            <a:spAutoFit/>
          </a:bodyPr>
          <a:lstStyle/>
          <a:p>
            <a:pPr>
              <a:lnSpc>
                <a:spcPct val="150000"/>
              </a:lnSpc>
            </a:pPr>
            <a:r>
              <a:rPr lang="en-US" altLang="zh-CN" sz="2800" b="1" dirty="0"/>
              <a:t>  </a:t>
            </a:r>
            <a:r>
              <a:rPr lang="zh-CN" altLang="zh-CN" sz="2800" b="1" dirty="0"/>
              <a:t>甲公司</a:t>
            </a:r>
            <a:r>
              <a:rPr lang="zh-CN" altLang="en-US" sz="2800" b="1" dirty="0"/>
              <a:t>年初</a:t>
            </a:r>
            <a:r>
              <a:rPr lang="zh-CN" altLang="en-US" sz="2800" dirty="0">
                <a:latin typeface="微软雅黑" panose="020B0503020204020204" pitchFamily="34" charset="-122"/>
                <a:ea typeface="微软雅黑" panose="020B0503020204020204" pitchFamily="34" charset="-122"/>
              </a:rPr>
              <a:t>向银行借入</a:t>
            </a:r>
            <a:r>
              <a:rPr lang="ja-JP" altLang="en-US" sz="2800" dirty="0">
                <a:latin typeface="微软雅黑" panose="020B0503020204020204" pitchFamily="34" charset="-122"/>
                <a:ea typeface="微软雅黑" panose="020B0503020204020204" pitchFamily="34" charset="-122"/>
              </a:rPr>
              <a:t>一笔资金</a:t>
            </a:r>
            <a:r>
              <a:rPr lang="en-US" altLang="zh-CN" sz="2800" dirty="0">
                <a:latin typeface="微软雅黑" panose="020B0503020204020204" pitchFamily="34" charset="-122"/>
                <a:ea typeface="微软雅黑" panose="020B0503020204020204" pitchFamily="34" charset="-122"/>
              </a:rPr>
              <a:t>1000</a:t>
            </a:r>
            <a:r>
              <a:rPr lang="zh-CN" altLang="en-US" sz="2800" dirty="0">
                <a:latin typeface="微软雅黑" panose="020B0503020204020204" pitchFamily="34" charset="-122"/>
                <a:ea typeface="微软雅黑" panose="020B0503020204020204" pitchFamily="34" charset="-122"/>
              </a:rPr>
              <a:t>万</a:t>
            </a:r>
            <a:r>
              <a:rPr lang="ja-JP" altLang="en-US" sz="2800" dirty="0">
                <a:latin typeface="微软雅黑" panose="020B0503020204020204" pitchFamily="34" charset="-122"/>
                <a:ea typeface="微软雅黑" panose="020B0503020204020204" pitchFamily="34" charset="-122"/>
              </a:rPr>
              <a:t>元，如果银行的</a:t>
            </a:r>
            <a:r>
              <a:rPr lang="zh-CN" altLang="en-US" sz="2800" dirty="0">
                <a:latin typeface="微软雅黑" panose="020B0503020204020204" pitchFamily="34" charset="-122"/>
                <a:ea typeface="微软雅黑" panose="020B0503020204020204" pitchFamily="34" charset="-122"/>
              </a:rPr>
              <a:t>贷款利率为</a:t>
            </a:r>
            <a:r>
              <a:rPr lang="en-US" altLang="zh-CN" sz="2800" dirty="0">
                <a:latin typeface="微软雅黑" panose="020B0503020204020204" pitchFamily="34" charset="-122"/>
                <a:ea typeface="微软雅黑" panose="020B0503020204020204" pitchFamily="34" charset="-122"/>
              </a:rPr>
              <a:t>5%</a:t>
            </a:r>
            <a:r>
              <a:rPr lang="ja-JP" altLang="en-US"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第三年年末</a:t>
            </a:r>
            <a:r>
              <a:rPr lang="zh-CN" altLang="zh-CN" sz="2800" b="1" dirty="0"/>
              <a:t>甲公司</a:t>
            </a:r>
            <a:r>
              <a:rPr lang="zh-CN" altLang="en-US" sz="2800" dirty="0">
                <a:latin typeface="微软雅黑" panose="020B0503020204020204" pitchFamily="34" charset="-122"/>
                <a:ea typeface="微软雅黑" panose="020B0503020204020204" pitchFamily="34" charset="-122"/>
              </a:rPr>
              <a:t>应一次性归还银行</a:t>
            </a:r>
            <a:r>
              <a:rPr lang="ja-JP" altLang="en-US" sz="2800" dirty="0">
                <a:latin typeface="微软雅黑" panose="020B0503020204020204" pitchFamily="34" charset="-122"/>
                <a:ea typeface="微软雅黑" panose="020B0503020204020204" pitchFamily="34" charset="-122"/>
              </a:rPr>
              <a:t>本利和为多少？</a:t>
            </a:r>
            <a:endParaRPr lang="zh-CN" altLang="en-US" sz="2800" dirty="0">
              <a:solidFill>
                <a:srgbClr val="000000"/>
              </a:solidFill>
              <a:latin typeface="微软雅黑" panose="020B0503020204020204" pitchFamily="34" charset="-122"/>
              <a:ea typeface="微软雅黑" panose="020B0503020204020204" pitchFamily="34" charset="-122"/>
            </a:endParaRPr>
          </a:p>
        </p:txBody>
      </p:sp>
      <p:grpSp>
        <p:nvGrpSpPr>
          <p:cNvPr id="17" name="组合 51"/>
          <p:cNvGrpSpPr/>
          <p:nvPr/>
        </p:nvGrpSpPr>
        <p:grpSpPr bwMode="auto">
          <a:xfrm>
            <a:off x="381965" y="3177670"/>
            <a:ext cx="4965539" cy="2993407"/>
            <a:chOff x="1306285" y="2227943"/>
            <a:chExt cx="4862286" cy="2915232"/>
          </a:xfrm>
        </p:grpSpPr>
        <p:grpSp>
          <p:nvGrpSpPr>
            <p:cNvPr id="18" name="组合 40"/>
            <p:cNvGrpSpPr/>
            <p:nvPr/>
          </p:nvGrpSpPr>
          <p:grpSpPr bwMode="auto">
            <a:xfrm>
              <a:off x="1422168" y="4384108"/>
              <a:ext cx="4746403" cy="759067"/>
              <a:chOff x="1494739" y="3498737"/>
              <a:chExt cx="4746403" cy="759067"/>
            </a:xfrm>
          </p:grpSpPr>
          <p:grpSp>
            <p:nvGrpSpPr>
              <p:cNvPr id="25" name="组合 39"/>
              <p:cNvGrpSpPr/>
              <p:nvPr/>
            </p:nvGrpSpPr>
            <p:grpSpPr bwMode="auto">
              <a:xfrm>
                <a:off x="1581263" y="3498737"/>
                <a:ext cx="4305073" cy="151258"/>
                <a:chOff x="1581263" y="3498737"/>
                <a:chExt cx="4305073" cy="151258"/>
              </a:xfrm>
            </p:grpSpPr>
            <p:cxnSp>
              <p:nvCxnSpPr>
                <p:cNvPr id="27" name="直接连接符 26"/>
                <p:cNvCxnSpPr/>
                <p:nvPr/>
              </p:nvCxnSpPr>
              <p:spPr>
                <a:xfrm flipV="1">
                  <a:off x="1582047" y="3643117"/>
                  <a:ext cx="429557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1509808" y="3569290"/>
                  <a:ext cx="142891"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2924204" y="3577229"/>
                  <a:ext cx="142891"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a:off x="4348125" y="3577229"/>
                  <a:ext cx="142891"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5400000">
                  <a:off x="5813319" y="3577229"/>
                  <a:ext cx="142891" cy="158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1494739" y="3716150"/>
                <a:ext cx="4746403" cy="541654"/>
              </a:xfrm>
              <a:prstGeom prst="rect">
                <a:avLst/>
              </a:prstGeom>
              <a:noFill/>
            </p:spPr>
            <p:txBody>
              <a:bodyPr lIns="36000" tIns="46800" rIns="36000" bIns="46800">
                <a:spAutoFit/>
              </a:bodyPr>
              <a:lstStyle/>
              <a:p>
                <a:pPr>
                  <a:lnSpc>
                    <a:spcPct val="125000"/>
                  </a:lnSpc>
                </a:pPr>
                <a:r>
                  <a:rPr lang="en-US" altLang="zh-CN" sz="2400" b="1" dirty="0">
                    <a:solidFill>
                      <a:srgbClr val="6E8798"/>
                    </a:solidFill>
                    <a:latin typeface="华文新魏" panose="02010800040101010101" pitchFamily="2" charset="-122"/>
                    <a:ea typeface="华文新魏" panose="02010800040101010101" pitchFamily="2" charset="-122"/>
                    <a:cs typeface="华文新魏" panose="02010800040101010101" pitchFamily="2" charset="-122"/>
                  </a:rPr>
                  <a:t>0                 1                 2                 </a:t>
                </a:r>
                <a:r>
                  <a:rPr lang="en-US" altLang="zh-CN" sz="2400" dirty="0">
                    <a:solidFill>
                      <a:srgbClr val="6E8798"/>
                    </a:solidFill>
                  </a:rPr>
                  <a:t>3</a:t>
                </a:r>
                <a:endParaRPr lang="zh-CN" altLang="en-US" sz="2400" dirty="0">
                  <a:solidFill>
                    <a:srgbClr val="6E8798"/>
                  </a:solidFill>
                </a:endParaRPr>
              </a:p>
            </p:txBody>
          </p:sp>
        </p:grpSp>
        <p:cxnSp>
          <p:nvCxnSpPr>
            <p:cNvPr id="19" name="直接箭头连接符 18"/>
            <p:cNvCxnSpPr/>
            <p:nvPr/>
          </p:nvCxnSpPr>
          <p:spPr>
            <a:xfrm rot="16200000" flipV="1">
              <a:off x="1030791" y="3991059"/>
              <a:ext cx="957369"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1366584" y="3075763"/>
              <a:ext cx="287370" cy="15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523763" y="2888417"/>
              <a:ext cx="4281287" cy="1588"/>
            </a:xfrm>
            <a:prstGeom prst="line">
              <a:avLst/>
            </a:prstGeom>
            <a:ln w="19050">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06285" y="3077351"/>
              <a:ext cx="2045329" cy="555687"/>
            </a:xfrm>
            <a:prstGeom prst="rect">
              <a:avLst/>
            </a:prstGeom>
            <a:noFill/>
          </p:spPr>
          <p:txBody>
            <a:bodyPr wrap="square" lIns="36000" tIns="46800" rIns="36000" bIns="46800">
              <a:spAutoFit/>
            </a:bodyPr>
            <a:lstStyle/>
            <a:p>
              <a:pPr>
                <a:lnSpc>
                  <a:spcPct val="125000"/>
                </a:lnSpc>
                <a:defRPr/>
              </a:pPr>
              <a:r>
                <a:rPr lang="en-US" altLang="zh-CN" sz="2400" dirty="0">
                  <a:solidFill>
                    <a:schemeClr val="bg2">
                      <a:lumMod val="75000"/>
                    </a:schemeClr>
                  </a:solidFill>
                </a:rPr>
                <a:t>P=1000</a:t>
              </a:r>
              <a:endParaRPr lang="zh-CN" altLang="en-US" sz="2400" dirty="0">
                <a:solidFill>
                  <a:schemeClr val="bg2">
                    <a:lumMod val="75000"/>
                  </a:schemeClr>
                </a:solidFill>
              </a:endParaRPr>
            </a:p>
          </p:txBody>
        </p:sp>
        <p:sp>
          <p:nvSpPr>
            <p:cNvPr id="23" name="TextBox 22"/>
            <p:cNvSpPr txBox="1"/>
            <p:nvPr/>
          </p:nvSpPr>
          <p:spPr>
            <a:xfrm>
              <a:off x="5668531" y="2227943"/>
              <a:ext cx="319073" cy="511232"/>
            </a:xfrm>
            <a:prstGeom prst="rect">
              <a:avLst/>
            </a:prstGeom>
            <a:noFill/>
          </p:spPr>
          <p:txBody>
            <a:bodyPr lIns="36000" tIns="46800" rIns="36000" bIns="46800">
              <a:spAutoFit/>
            </a:bodyPr>
            <a:lstStyle/>
            <a:p>
              <a:pPr>
                <a:lnSpc>
                  <a:spcPct val="125000"/>
                </a:lnSpc>
                <a:defRPr/>
              </a:pPr>
              <a:r>
                <a:rPr lang="en-US" altLang="zh-CN" sz="2400" dirty="0">
                  <a:solidFill>
                    <a:schemeClr val="bg2">
                      <a:lumMod val="75000"/>
                    </a:schemeClr>
                  </a:solidFill>
                </a:rPr>
                <a:t>F</a:t>
              </a:r>
              <a:endParaRPr lang="zh-CN" altLang="en-US" sz="2400" dirty="0">
                <a:solidFill>
                  <a:schemeClr val="bg2">
                    <a:lumMod val="75000"/>
                  </a:schemeClr>
                </a:solidFill>
              </a:endParaRPr>
            </a:p>
          </p:txBody>
        </p:sp>
        <p:sp>
          <p:nvSpPr>
            <p:cNvPr id="24" name="TextBox 23"/>
            <p:cNvSpPr txBox="1"/>
            <p:nvPr/>
          </p:nvSpPr>
          <p:spPr>
            <a:xfrm>
              <a:off x="2909585" y="2242233"/>
              <a:ext cx="1190569" cy="511232"/>
            </a:xfrm>
            <a:prstGeom prst="rect">
              <a:avLst/>
            </a:prstGeom>
            <a:noFill/>
          </p:spPr>
          <p:txBody>
            <a:bodyPr lIns="36000" tIns="46800" rIns="36000" bIns="46800">
              <a:spAutoFit/>
            </a:bodyPr>
            <a:lstStyle/>
            <a:p>
              <a:pPr>
                <a:lnSpc>
                  <a:spcPct val="125000"/>
                </a:lnSpc>
                <a:defRPr/>
              </a:pPr>
              <a:r>
                <a:rPr lang="en-US" altLang="zh-CN" sz="2400" dirty="0">
                  <a:solidFill>
                    <a:schemeClr val="bg2">
                      <a:lumMod val="75000"/>
                    </a:schemeClr>
                  </a:solidFill>
                </a:rPr>
                <a:t>i=5%</a:t>
              </a:r>
              <a:endParaRPr lang="zh-CN" altLang="en-US" sz="2400" dirty="0">
                <a:solidFill>
                  <a:schemeClr val="bg2">
                    <a:lumMod val="75000"/>
                  </a:schemeClr>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7E282E7F-8441-40C6-96D9-6A077E50E54B}" type="slidenum">
              <a:rPr lang="en-US" smtClean="0"/>
            </a:fld>
            <a:endParaRPr lang="en-US"/>
          </a:p>
        </p:txBody>
      </p:sp>
      <p:pic>
        <p:nvPicPr>
          <p:cNvPr id="32770" name="Picture 5"/>
          <p:cNvPicPr>
            <a:picLocks noChangeAspect="1" noChangeArrowheads="1"/>
          </p:cNvPicPr>
          <p:nvPr/>
        </p:nvPicPr>
        <p:blipFill>
          <a:blip r:embed="rId1" cstate="print"/>
          <a:srcRect/>
          <a:stretch>
            <a:fillRect/>
          </a:stretch>
        </p:blipFill>
        <p:spPr bwMode="auto">
          <a:xfrm>
            <a:off x="6701743" y="1469985"/>
            <a:ext cx="4979512" cy="4758039"/>
          </a:xfrm>
          <a:prstGeom prst="rect">
            <a:avLst/>
          </a:prstGeom>
          <a:noFill/>
          <a:ln w="9525">
            <a:noFill/>
            <a:miter lim="800000"/>
            <a:headEnd/>
            <a:tailEnd/>
          </a:ln>
        </p:spPr>
      </p:pic>
      <p:pic>
        <p:nvPicPr>
          <p:cNvPr id="32773" name="Picture 7" descr="https://timgsa.baidu.com/timg?image&amp;quality=80&amp;size=b9999_10000&amp;sec=1511013811494&amp;di=0e617f4dfd189fd9d7af10d374a7a3bd&amp;imgtype=0&amp;src=http%3A%2F%2Fimgsrc.baidu.com%2Fimgad%2Fpic%2Fitem%2F7acb0a46f21fbe0929ec0fdc61600c338644ad4c.jpg"/>
          <p:cNvPicPr>
            <a:picLocks noChangeAspect="1" noChangeArrowheads="1"/>
          </p:cNvPicPr>
          <p:nvPr/>
        </p:nvPicPr>
        <p:blipFill>
          <a:blip r:embed="rId2" cstate="print"/>
          <a:srcRect/>
          <a:stretch>
            <a:fillRect/>
          </a:stretch>
        </p:blipFill>
        <p:spPr bwMode="auto">
          <a:xfrm>
            <a:off x="5153509" y="3574746"/>
            <a:ext cx="1083536" cy="1083536"/>
          </a:xfrm>
          <a:prstGeom prst="rect">
            <a:avLst/>
          </a:prstGeom>
          <a:noFill/>
          <a:ln w="9525">
            <a:noFill/>
            <a:miter lim="800000"/>
            <a:headEnd/>
            <a:tailEnd/>
          </a:ln>
        </p:spPr>
      </p:pic>
      <p:sp>
        <p:nvSpPr>
          <p:cNvPr id="8" name="椭圆 7"/>
          <p:cNvSpPr/>
          <p:nvPr/>
        </p:nvSpPr>
        <p:spPr>
          <a:xfrm>
            <a:off x="10702367" y="3337710"/>
            <a:ext cx="1044575" cy="5222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Text Box 4"/>
          <p:cNvSpPr txBox="1">
            <a:spLocks noChangeArrowheads="1"/>
          </p:cNvSpPr>
          <p:nvPr/>
        </p:nvSpPr>
        <p:spPr bwMode="auto">
          <a:xfrm>
            <a:off x="4062084" y="334645"/>
            <a:ext cx="3118815" cy="615559"/>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3200" dirty="0" smtClean="0">
                <a:latin typeface="微软雅黑" panose="020B0503020204020204" pitchFamily="34" charset="-122"/>
                <a:ea typeface="微软雅黑" panose="020B0503020204020204" pitchFamily="34" charset="-122"/>
                <a:cs typeface="+mn-ea"/>
                <a:sym typeface="微软雅黑" panose="020B0503020204020204" pitchFamily="34" charset="-122"/>
              </a:rPr>
              <a:t>复利</a:t>
            </a:r>
            <a:r>
              <a:rPr lang="zh-CN" altLang="en-US" sz="3200" dirty="0">
                <a:latin typeface="微软雅黑" panose="020B0503020204020204" pitchFamily="34" charset="-122"/>
                <a:ea typeface="微软雅黑" panose="020B0503020204020204" pitchFamily="34" charset="-122"/>
                <a:cs typeface="+mn-ea"/>
                <a:sym typeface="微软雅黑" panose="020B0503020204020204" pitchFamily="34" charset="-122"/>
              </a:rPr>
              <a:t>终值的运用</a:t>
            </a:r>
            <a:endParaRPr lang="en-US"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9" name="组合 36"/>
          <p:cNvGrpSpPr/>
          <p:nvPr/>
        </p:nvGrpSpPr>
        <p:grpSpPr bwMode="auto">
          <a:xfrm>
            <a:off x="3573219" y="1075709"/>
            <a:ext cx="5327650" cy="134938"/>
            <a:chOff x="5357217" y="1143000"/>
            <a:chExt cx="1490133" cy="101600"/>
          </a:xfrm>
        </p:grpSpPr>
        <p:cxnSp>
          <p:nvCxnSpPr>
            <p:cNvPr id="12"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14" name="矩形 13"/>
              <p:cNvSpPr/>
              <p:nvPr/>
            </p:nvSpPr>
            <p:spPr>
              <a:xfrm>
                <a:off x="363798" y="1628625"/>
                <a:ext cx="6166083" cy="4801314"/>
              </a:xfrm>
              <a:prstGeom prst="rect">
                <a:avLst/>
              </a:prstGeom>
              <a:solidFill>
                <a:schemeClr val="accent2">
                  <a:lumMod val="20000"/>
                  <a:lumOff val="80000"/>
                </a:schemeClr>
              </a:solidFill>
            </p:spPr>
            <p:txBody>
              <a:bodyPr wrap="square">
                <a:spAutoFit/>
              </a:bodyPr>
              <a:lstStyle/>
              <a:p>
                <a:pPr>
                  <a:lnSpc>
                    <a:spcPct val="150000"/>
                  </a:lnSpc>
                </a:pPr>
                <a:r>
                  <a:rPr lang="ja-JP" altLang="en-US" sz="2000" dirty="0">
                    <a:latin typeface="微软雅黑" panose="020B0503020204020204" pitchFamily="34" charset="-122"/>
                    <a:ea typeface="微软雅黑" panose="020B0503020204020204" pitchFamily="34" charset="-122"/>
                  </a:rPr>
                  <a:t>解析：</a:t>
                </a:r>
                <a:endParaRPr lang="en-US" altLang="ja-JP"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第二步：计算复利终值</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 </a:t>
                </a:r>
                <a:r>
                  <a:rPr lang="en-US" altLang="zh-CN" sz="2000" dirty="0">
                    <a:solidFill>
                      <a:srgbClr val="FF0000"/>
                    </a:solidFill>
                    <a:latin typeface="微软雅黑" panose="020B0503020204020204" pitchFamily="34" charset="-122"/>
                    <a:ea typeface="微软雅黑" panose="020B0503020204020204" pitchFamily="34" charset="-122"/>
                  </a:rPr>
                  <a:t>1</a:t>
                </a:r>
                <a:r>
                  <a:rPr lang="zh-CN" altLang="en-US" sz="2000" dirty="0">
                    <a:solidFill>
                      <a:srgbClr val="FF0000"/>
                    </a:solidFill>
                    <a:latin typeface="微软雅黑" panose="020B0503020204020204" pitchFamily="34" charset="-122"/>
                    <a:ea typeface="微软雅黑" panose="020B0503020204020204" pitchFamily="34" charset="-122"/>
                  </a:rPr>
                  <a:t>：列式，代入</a:t>
                </a:r>
                <a:r>
                  <a:rPr lang="en-US" altLang="zh-CN" sz="2000" dirty="0">
                    <a:solidFill>
                      <a:srgbClr val="FF0000"/>
                    </a:solidFill>
                    <a:latin typeface="微软雅黑" panose="020B0503020204020204" pitchFamily="34" charset="-122"/>
                    <a:ea typeface="微软雅黑" panose="020B0503020204020204" pitchFamily="34" charset="-122"/>
                  </a:rPr>
                  <a:t>P</a:t>
                </a:r>
                <a:r>
                  <a:rPr lang="zh-CN" altLang="en-US" sz="2000" dirty="0">
                    <a:solidFill>
                      <a:srgbClr val="FF0000"/>
                    </a:solidFill>
                    <a:latin typeface="微软雅黑" panose="020B0503020204020204" pitchFamily="34" charset="-122"/>
                    <a:ea typeface="微软雅黑" panose="020B0503020204020204" pitchFamily="34" charset="-122"/>
                  </a:rPr>
                  <a:t>、</a:t>
                </a:r>
                <a:r>
                  <a:rPr lang="en-US" altLang="zh-CN" sz="2000" dirty="0">
                    <a:solidFill>
                      <a:srgbClr val="FF0000"/>
                    </a:solidFill>
                    <a:latin typeface="微软雅黑" panose="020B0503020204020204" pitchFamily="34" charset="-122"/>
                    <a:ea typeface="微软雅黑" panose="020B0503020204020204" pitchFamily="34" charset="-122"/>
                  </a:rPr>
                  <a:t>i</a:t>
                </a:r>
                <a:r>
                  <a:rPr lang="zh-CN" altLang="en-US" sz="2000" dirty="0">
                    <a:solidFill>
                      <a:srgbClr val="FF0000"/>
                    </a:solidFill>
                    <a:latin typeface="微软雅黑" panose="020B0503020204020204" pitchFamily="34" charset="-122"/>
                    <a:ea typeface="微软雅黑" panose="020B0503020204020204" pitchFamily="34" charset="-122"/>
                  </a:rPr>
                  <a:t>、</a:t>
                </a:r>
                <a:r>
                  <a:rPr lang="en-US" altLang="zh-CN" sz="2000" dirty="0">
                    <a:solidFill>
                      <a:srgbClr val="FF0000"/>
                    </a:solidFill>
                    <a:latin typeface="微软雅黑" panose="020B0503020204020204" pitchFamily="34" charset="-122"/>
                    <a:ea typeface="微软雅黑" panose="020B0503020204020204" pitchFamily="34" charset="-122"/>
                  </a:rPr>
                  <a:t>n</a:t>
                </a:r>
                <a:r>
                  <a:rPr lang="zh-CN" altLang="en-US" sz="2000" dirty="0">
                    <a:solidFill>
                      <a:srgbClr val="FF0000"/>
                    </a:solidFill>
                    <a:latin typeface="微软雅黑" panose="020B0503020204020204" pitchFamily="34" charset="-122"/>
                    <a:ea typeface="微软雅黑" panose="020B0503020204020204" pitchFamily="34" charset="-122"/>
                  </a:rPr>
                  <a:t>三个已知数</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F=P×</a:t>
                </a:r>
                <a:r>
                  <a:rPr lang="ja-JP"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F/P</a:t>
                </a:r>
                <a:r>
                  <a:rPr lang="ja-JP"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i</a:t>
                </a:r>
                <a:r>
                  <a:rPr lang="ja-JP"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n</a:t>
                </a:r>
                <a:r>
                  <a:rPr lang="ja-JP"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=1000×</a:t>
                </a:r>
                <a:r>
                  <a:rPr lang="ja-JP"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F/P</a:t>
                </a:r>
                <a:r>
                  <a:rPr lang="ja-JP"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5%</a:t>
                </a:r>
                <a:r>
                  <a:rPr lang="ja-JP" altLang="en-US" sz="2000" dirty="0">
                    <a:latin typeface="微软雅黑" panose="020B0503020204020204" pitchFamily="34" charset="-122"/>
                    <a:ea typeface="微软雅黑" panose="020B0503020204020204" pitchFamily="34" charset="-122"/>
                  </a:rPr>
                  <a:t>，</a:t>
                </a:r>
                <a:r>
                  <a:rPr lang="en-US" altLang="ja-JP" sz="2000" dirty="0">
                    <a:latin typeface="微软雅黑" panose="020B0503020204020204" pitchFamily="34" charset="-122"/>
                    <a:ea typeface="微软雅黑" panose="020B0503020204020204" pitchFamily="34" charset="-122"/>
                  </a:rPr>
                  <a:t>3</a:t>
                </a:r>
                <a:r>
                  <a:rPr lang="ja-JP" altLang="en-US" sz="2000" dirty="0">
                    <a:latin typeface="微软雅黑" panose="020B0503020204020204" pitchFamily="34" charset="-122"/>
                    <a:ea typeface="微软雅黑" panose="020B0503020204020204" pitchFamily="34" charset="-122"/>
                  </a:rPr>
                  <a:t>）</a:t>
                </a:r>
                <a:r>
                  <a:rPr lang="en-US" altLang="ja-JP" sz="2000" dirty="0">
                    <a:latin typeface="微软雅黑" panose="020B0503020204020204" pitchFamily="34" charset="-122"/>
                    <a:ea typeface="微软雅黑" panose="020B0503020204020204" pitchFamily="34" charset="-122"/>
                  </a:rPr>
                  <a:t>   </a:t>
                </a:r>
                <a:endParaRPr lang="ja-JP" altLang="en-US" sz="2000" dirty="0">
                  <a:latin typeface="微软雅黑" panose="020B0503020204020204" pitchFamily="34" charset="-122"/>
                  <a:ea typeface="微软雅黑" panose="020B0503020204020204" pitchFamily="34" charset="-122"/>
                </a:endParaRPr>
              </a:p>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2</a:t>
                </a:r>
                <a:r>
                  <a:rPr lang="zh-CN" altLang="en-US" sz="2000" dirty="0">
                    <a:solidFill>
                      <a:srgbClr val="FF0000"/>
                    </a:solidFill>
                    <a:latin typeface="微软雅黑" panose="020B0503020204020204" pitchFamily="34" charset="-122"/>
                    <a:ea typeface="微软雅黑" panose="020B0503020204020204" pitchFamily="34" charset="-122"/>
                  </a:rPr>
                  <a:t>：查找复利终值系表</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得出 </a:t>
                </a:r>
                <a:r>
                  <a:rPr lang="en-US" altLang="zh-CN" sz="2000" dirty="0">
                    <a:latin typeface="微软雅黑" panose="020B0503020204020204" pitchFamily="34" charset="-122"/>
                    <a:ea typeface="微软雅黑" panose="020B0503020204020204" pitchFamily="34" charset="-122"/>
                  </a:rPr>
                  <a:t>(F/P</a:t>
                </a:r>
                <a:r>
                  <a:rPr lang="ja-JP"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5%</a:t>
                </a:r>
                <a:r>
                  <a:rPr lang="ja-JP" altLang="en-US" sz="2000" dirty="0">
                    <a:latin typeface="微软雅黑" panose="020B0503020204020204" pitchFamily="34" charset="-122"/>
                    <a:ea typeface="微软雅黑" panose="020B0503020204020204" pitchFamily="34" charset="-122"/>
                  </a:rPr>
                  <a:t>，</a:t>
                </a:r>
                <a:r>
                  <a:rPr lang="en-US" altLang="ja-JP"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=1.1576</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即，（</a:t>
                </a:r>
                <a:r>
                  <a:rPr lang="en-US" altLang="zh-CN" sz="2000" dirty="0">
                    <a:latin typeface="微软雅黑" panose="020B0503020204020204" pitchFamily="34" charset="-122"/>
                    <a:ea typeface="微软雅黑" panose="020B0503020204020204" pitchFamily="34" charset="-122"/>
                  </a:rPr>
                  <a:t>1+5%</a:t>
                </a:r>
                <a:r>
                  <a:rPr lang="zh-CN" altLang="en-US" sz="2000" dirty="0">
                    <a:latin typeface="微软雅黑" panose="020B0503020204020204" pitchFamily="34" charset="-122"/>
                    <a:ea typeface="微软雅黑" panose="020B0503020204020204" pitchFamily="34" charset="-122"/>
                  </a:rPr>
                  <a:t>）</a:t>
                </a:r>
                <a14:m>
                  <m:oMath xmlns:m="http://schemas.openxmlformats.org/officeDocument/2006/math">
                    <m:r>
                      <m:rPr>
                        <m:nor/>
                      </m:rPr>
                      <a:rPr lang="en-US" altLang="zh-CN" sz="2000" b="0" i="0" baseline="30000" dirty="0" smtClean="0">
                        <a:latin typeface="微软雅黑" panose="020B0503020204020204" pitchFamily="34" charset="-122"/>
                        <a:ea typeface="微软雅黑" panose="020B0503020204020204" pitchFamily="34" charset="-122"/>
                      </a:rPr>
                      <m:t>3</m:t>
                    </m:r>
                  </m:oMath>
                </a14:m>
                <a:r>
                  <a:rPr lang="en-US" altLang="zh-CN" sz="2000" dirty="0">
                    <a:latin typeface="微软雅黑" panose="020B0503020204020204" pitchFamily="34" charset="-122"/>
                    <a:ea typeface="微软雅黑" panose="020B0503020204020204" pitchFamily="34" charset="-122"/>
                  </a:rPr>
                  <a:t>=1.1576</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dirty="0">
                    <a:solidFill>
                      <a:srgbClr val="FF0000"/>
                    </a:solidFill>
                    <a:latin typeface="微软雅黑" panose="020B0503020204020204" pitchFamily="34" charset="-122"/>
                    <a:ea typeface="微软雅黑" panose="020B0503020204020204" pitchFamily="34" charset="-122"/>
                  </a:rPr>
                  <a:t>3</a:t>
                </a:r>
                <a:r>
                  <a:rPr lang="zh-CN" altLang="en-US" sz="2000" dirty="0">
                    <a:solidFill>
                      <a:srgbClr val="FF0000"/>
                    </a:solidFill>
                    <a:latin typeface="微软雅黑" panose="020B0503020204020204" pitchFamily="34" charset="-122"/>
                    <a:ea typeface="微软雅黑" panose="020B0503020204020204" pitchFamily="34" charset="-122"/>
                  </a:rPr>
                  <a:t>：计算复利终值</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F=1000×</a:t>
                </a:r>
                <a:r>
                  <a:rPr lang="en-US" altLang="ja-JP" sz="2000" dirty="0">
                    <a:latin typeface="微软雅黑" panose="020B0503020204020204" pitchFamily="34" charset="-122"/>
                    <a:ea typeface="微软雅黑" panose="020B0503020204020204" pitchFamily="34" charset="-122"/>
                  </a:rPr>
                  <a:t>1</a:t>
                </a:r>
                <a:r>
                  <a:rPr lang="en-US" altLang="zh-CN" sz="2000" dirty="0">
                    <a:latin typeface="微软雅黑" panose="020B0503020204020204" pitchFamily="34" charset="-122"/>
                    <a:ea typeface="微软雅黑" panose="020B0503020204020204" pitchFamily="34" charset="-122"/>
                  </a:rPr>
                  <a:t>.1576=1157.6</a:t>
                </a:r>
                <a:r>
                  <a:rPr lang="zh-CN" altLang="en-US" sz="2000" dirty="0">
                    <a:latin typeface="微软雅黑" panose="020B0503020204020204" pitchFamily="34" charset="-122"/>
                    <a:ea typeface="微软雅黑" panose="020B0503020204020204" pitchFamily="34" charset="-122"/>
                  </a:rPr>
                  <a:t>（万元）</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zh-CN" sz="2400" b="1" dirty="0"/>
                  <a:t>到期时甲公司应归还银行</a:t>
                </a:r>
                <a:r>
                  <a:rPr lang="en-US" altLang="zh-CN" sz="2400" b="1" dirty="0"/>
                  <a:t>1157.6</a:t>
                </a:r>
                <a:r>
                  <a:rPr lang="zh-CN" altLang="zh-CN" sz="2400" b="1" dirty="0"/>
                  <a:t>万元</a:t>
                </a:r>
                <a:endParaRPr lang="en-US" altLang="zh-CN" sz="2400" b="1" dirty="0">
                  <a:latin typeface="微软雅黑" panose="020B0503020204020204" pitchFamily="34" charset="-122"/>
                  <a:ea typeface="微软雅黑" panose="020B0503020204020204" pitchFamily="34" charset="-122"/>
                </a:endParaRPr>
              </a:p>
            </p:txBody>
          </p:sp>
        </mc:Choice>
        <mc:Fallback>
          <p:sp>
            <p:nvSpPr>
              <p:cNvPr id="14" name="矩形 13"/>
              <p:cNvSpPr>
                <a:spLocks noRot="1" noChangeAspect="1" noMove="1" noResize="1" noEditPoints="1" noAdjustHandles="1" noChangeArrowheads="1" noChangeShapeType="1" noTextEdit="1"/>
              </p:cNvSpPr>
              <p:nvPr/>
            </p:nvSpPr>
            <p:spPr>
              <a:xfrm>
                <a:off x="363798" y="1628625"/>
                <a:ext cx="6166083" cy="4801314"/>
              </a:xfrm>
              <a:prstGeom prst="rect">
                <a:avLst/>
              </a:prstGeom>
              <a:blipFill rotWithShape="1">
                <a:blip r:embed="rId3"/>
                <a:stretch>
                  <a:fillRect l="-9" t="-10" r="3" b="12"/>
                </a:stretch>
              </a:blipFill>
            </p:spPr>
            <p:txBody>
              <a:bodyPr/>
              <a:lstStyle/>
              <a:p>
                <a:r>
                  <a:rPr lang="zh-CN" altLang="en-US">
                    <a:noFill/>
                  </a:rPr>
                  <a:t> </a:t>
                </a:r>
              </a:p>
            </p:txBody>
          </p:sp>
        </mc:Fallback>
      </mc:AlternateContent>
      <p:pic>
        <p:nvPicPr>
          <p:cNvPr id="16" name="Picture 7" descr="https://timgsa.baidu.com/timg?image&amp;quality=80&amp;size=b9999_10000&amp;sec=1511013811494&amp;di=0e617f4dfd189fd9d7af10d374a7a3bd&amp;imgtype=0&amp;src=http%3A%2F%2Fimgsrc.baidu.com%2Fimgad%2Fpic%2Fitem%2F7acb0a46f21fbe0929ec0fdc61600c338644ad4c.jpg"/>
          <p:cNvPicPr>
            <a:picLocks noChangeAspect="1" noChangeArrowheads="1"/>
          </p:cNvPicPr>
          <p:nvPr/>
        </p:nvPicPr>
        <p:blipFill>
          <a:blip r:embed="rId2" cstate="print"/>
          <a:srcRect/>
          <a:stretch>
            <a:fillRect/>
          </a:stretch>
        </p:blipFill>
        <p:spPr bwMode="auto">
          <a:xfrm>
            <a:off x="9418708" y="2795942"/>
            <a:ext cx="1083536" cy="1083536"/>
          </a:xfrm>
          <a:prstGeom prst="rect">
            <a:avLst/>
          </a:prstGeom>
          <a:noFill/>
          <a:ln w="9525">
            <a:noFill/>
            <a:miter lim="800000"/>
            <a:headEnd/>
            <a:tailEnd/>
          </a:ln>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形标注 19"/>
          <p:cNvSpPr/>
          <p:nvPr/>
        </p:nvSpPr>
        <p:spPr>
          <a:xfrm>
            <a:off x="8922542" y="3040932"/>
            <a:ext cx="2882901" cy="1565033"/>
          </a:xfrm>
          <a:prstGeom prst="wedgeEllipseCallout">
            <a:avLst>
              <a:gd name="adj1" fmla="val -100730"/>
              <a:gd name="adj2" fmla="val 3365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33" name="Text Box 4"/>
          <p:cNvSpPr txBox="1">
            <a:spLocks noChangeArrowheads="1"/>
          </p:cNvSpPr>
          <p:nvPr/>
        </p:nvSpPr>
        <p:spPr bwMode="auto">
          <a:xfrm>
            <a:off x="796192" y="445515"/>
            <a:ext cx="3580479" cy="615559"/>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rPr>
              <a:t>2. </a:t>
            </a:r>
            <a:r>
              <a:rPr lang="zh-CN" altLang="en-US" sz="3200" dirty="0">
                <a:latin typeface="微软雅黑" panose="020B0503020204020204" pitchFamily="34" charset="-122"/>
                <a:ea typeface="微软雅黑" panose="020B0503020204020204" pitchFamily="34" charset="-122"/>
                <a:cs typeface="+mn-ea"/>
                <a:sym typeface="微软雅黑" panose="020B0503020204020204" pitchFamily="34" charset="-122"/>
              </a:rPr>
              <a:t>复利现值的计算</a:t>
            </a:r>
            <a:endParaRPr lang="zh-CN"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1" name="灯片编号占位符 2"/>
          <p:cNvSpPr>
            <a:spLocks noGrp="1"/>
          </p:cNvSpPr>
          <p:nvPr>
            <p:ph type="sldNum" sz="quarter" idx="12"/>
          </p:nvPr>
        </p:nvSpPr>
        <p:spPr/>
        <p:txBody>
          <a:bodyPr/>
          <a:lstStyle/>
          <a:p>
            <a:pPr>
              <a:defRPr/>
            </a:pPr>
            <a:fld id="{E401847F-9350-406C-801E-A0E375A474C2}" type="slidenum">
              <a:rPr lang="en-US"/>
            </a:fld>
            <a:endParaRPr lang="en-US" dirty="0"/>
          </a:p>
        </p:txBody>
      </p:sp>
      <p:sp>
        <p:nvSpPr>
          <p:cNvPr id="16" name="Rectangle 2"/>
          <p:cNvSpPr>
            <a:spLocks noChangeArrowheads="1"/>
          </p:cNvSpPr>
          <p:nvPr/>
        </p:nvSpPr>
        <p:spPr bwMode="auto">
          <a:xfrm>
            <a:off x="1725994" y="2472446"/>
            <a:ext cx="6207148" cy="492443"/>
          </a:xfrm>
          <a:prstGeom prst="rect">
            <a:avLst/>
          </a:prstGeom>
          <a:noFill/>
          <a:ln w="9525">
            <a:noFill/>
            <a:miter lim="800000"/>
          </a:ln>
        </p:spPr>
        <p:txBody>
          <a:bodyPr wrap="none">
            <a:spAutoFit/>
          </a:bodyPr>
          <a:lstStyle/>
          <a:p>
            <a:pPr>
              <a:spcBef>
                <a:spcPct val="50000"/>
              </a:spcBef>
            </a:pPr>
            <a:r>
              <a:rPr lang="zh-CN" altLang="en-US" sz="2600" dirty="0">
                <a:latin typeface="微软雅黑" panose="020B0503020204020204" pitchFamily="34" charset="-122"/>
                <a:ea typeface="微软雅黑" panose="020B0503020204020204" pitchFamily="34" charset="-122"/>
              </a:rPr>
              <a:t>计算公式：</a:t>
            </a:r>
            <a:r>
              <a:rPr lang="en-US" altLang="zh-CN" sz="2600" dirty="0">
                <a:latin typeface="微软雅黑" panose="020B0503020204020204" pitchFamily="34" charset="-122"/>
                <a:ea typeface="微软雅黑" panose="020B0503020204020204" pitchFamily="34" charset="-122"/>
              </a:rPr>
              <a:t>P=F /</a:t>
            </a:r>
            <a:r>
              <a:rPr lang="ja-JP" altLang="en-US" sz="2600" dirty="0">
                <a:latin typeface="微软雅黑" panose="020B0503020204020204" pitchFamily="34" charset="-122"/>
                <a:ea typeface="微软雅黑" panose="020B0503020204020204" pitchFamily="34" charset="-122"/>
              </a:rPr>
              <a:t>（</a:t>
            </a:r>
            <a:r>
              <a:rPr lang="en-US" altLang="zh-CN" sz="2600" dirty="0">
                <a:latin typeface="微软雅黑" panose="020B0503020204020204" pitchFamily="34" charset="-122"/>
                <a:ea typeface="微软雅黑" panose="020B0503020204020204" pitchFamily="34" charset="-122"/>
              </a:rPr>
              <a:t>1+i</a:t>
            </a:r>
            <a:r>
              <a:rPr lang="ja-JP" altLang="en-US" sz="2600" dirty="0">
                <a:latin typeface="微软雅黑" panose="020B0503020204020204" pitchFamily="34" charset="-122"/>
                <a:ea typeface="微软雅黑" panose="020B0503020204020204" pitchFamily="34" charset="-122"/>
              </a:rPr>
              <a:t>）</a:t>
            </a:r>
            <a:r>
              <a:rPr lang="en-US" altLang="zh-CN" sz="2600" baseline="30000" dirty="0">
                <a:latin typeface="微软雅黑" panose="020B0503020204020204" pitchFamily="34" charset="-122"/>
                <a:ea typeface="微软雅黑" panose="020B0503020204020204" pitchFamily="34" charset="-122"/>
              </a:rPr>
              <a:t>n </a:t>
            </a:r>
            <a:r>
              <a:rPr lang="en-US" altLang="zh-CN" sz="2600" dirty="0">
                <a:latin typeface="微软雅黑" panose="020B0503020204020204" pitchFamily="34" charset="-122"/>
                <a:ea typeface="微软雅黑" panose="020B0503020204020204" pitchFamily="34" charset="-122"/>
              </a:rPr>
              <a:t>= F × </a:t>
            </a:r>
            <a:r>
              <a:rPr lang="en-US" altLang="zh-CN" sz="2600" u="sng" dirty="0">
                <a:latin typeface="微软雅黑" panose="020B0503020204020204" pitchFamily="34" charset="-122"/>
                <a:ea typeface="微软雅黑" panose="020B0503020204020204" pitchFamily="34" charset="-122"/>
              </a:rPr>
              <a:t>(1+i)</a:t>
            </a:r>
            <a:r>
              <a:rPr lang="en-US" altLang="zh-CN" sz="2600" u="sng" baseline="30000" dirty="0">
                <a:latin typeface="微软雅黑" panose="020B0503020204020204" pitchFamily="34" charset="-122"/>
                <a:ea typeface="微软雅黑" panose="020B0503020204020204" pitchFamily="34" charset="-122"/>
              </a:rPr>
              <a:t>-n</a:t>
            </a:r>
            <a:r>
              <a:rPr lang="en-US" altLang="zh-CN" sz="2600" baseline="30000" dirty="0">
                <a:latin typeface="微软雅黑" panose="020B0503020204020204" pitchFamily="34" charset="-122"/>
                <a:ea typeface="微软雅黑" panose="020B0503020204020204" pitchFamily="34" charset="-122"/>
              </a:rPr>
              <a:t>  </a:t>
            </a:r>
            <a:endParaRPr lang="en-US" altLang="zh-CN" sz="2600" dirty="0">
              <a:latin typeface="微软雅黑" panose="020B0503020204020204" pitchFamily="34" charset="-122"/>
              <a:ea typeface="微软雅黑" panose="020B0503020204020204" pitchFamily="34" charset="-122"/>
            </a:endParaRPr>
          </a:p>
        </p:txBody>
      </p:sp>
      <p:sp>
        <p:nvSpPr>
          <p:cNvPr id="18" name="Rectangle 4"/>
          <p:cNvSpPr>
            <a:spLocks noChangeArrowheads="1"/>
          </p:cNvSpPr>
          <p:nvPr/>
        </p:nvSpPr>
        <p:spPr bwMode="auto">
          <a:xfrm>
            <a:off x="5452319" y="3486053"/>
            <a:ext cx="2032000" cy="461962"/>
          </a:xfrm>
          <a:prstGeom prst="rect">
            <a:avLst/>
          </a:prstGeom>
          <a:noFill/>
          <a:ln w="19050">
            <a:solidFill>
              <a:srgbClr val="FF0000"/>
            </a:solidFill>
            <a:miter lim="800000"/>
          </a:ln>
        </p:spPr>
        <p:txBody>
          <a:bodyPr wrap="none">
            <a:spAutoFit/>
          </a:bodyPr>
          <a:lstStyle/>
          <a:p>
            <a:r>
              <a:rPr lang="ja-JP" altLang="en-US" sz="2400" dirty="0">
                <a:latin typeface="微软雅黑" panose="020B0503020204020204" pitchFamily="34" charset="-122"/>
                <a:ea typeface="微软雅黑" panose="020B0503020204020204" pitchFamily="34" charset="-122"/>
              </a:rPr>
              <a:t>复利现值系数</a:t>
            </a:r>
            <a:endParaRPr lang="ja-JP" altLang="en-US" sz="2400" dirty="0">
              <a:latin typeface="微软雅黑" panose="020B0503020204020204" pitchFamily="34" charset="-122"/>
              <a:ea typeface="微软雅黑" panose="020B0503020204020204" pitchFamily="34" charset="-122"/>
            </a:endParaRPr>
          </a:p>
        </p:txBody>
      </p:sp>
      <p:sp>
        <p:nvSpPr>
          <p:cNvPr id="19" name="Rectangle 5"/>
          <p:cNvSpPr>
            <a:spLocks noChangeArrowheads="1"/>
          </p:cNvSpPr>
          <p:nvPr/>
        </p:nvSpPr>
        <p:spPr bwMode="auto">
          <a:xfrm>
            <a:off x="5314207" y="4367996"/>
            <a:ext cx="2170112" cy="461963"/>
          </a:xfrm>
          <a:prstGeom prst="rect">
            <a:avLst/>
          </a:prstGeom>
          <a:noFill/>
          <a:ln w="19050">
            <a:solidFill>
              <a:srgbClr val="FF0000"/>
            </a:solidFill>
            <a:miter lim="800000"/>
          </a:ln>
        </p:spPr>
        <p:txBody>
          <a:bodyPr wrap="none">
            <a:spAutoFit/>
          </a:bodyPr>
          <a:lstStyle/>
          <a:p>
            <a:r>
              <a:rPr lang="ja-JP"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P/F</a:t>
            </a:r>
            <a:r>
              <a:rPr lang="ja-JP"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i</a:t>
            </a:r>
            <a:r>
              <a:rPr lang="ja-JP"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n</a:t>
            </a:r>
            <a:r>
              <a:rPr lang="ja-JP" altLang="en-US" sz="2400">
                <a:latin typeface="微软雅黑" panose="020B0503020204020204" pitchFamily="34" charset="-122"/>
                <a:ea typeface="微软雅黑" panose="020B0503020204020204" pitchFamily="34" charset="-122"/>
              </a:rPr>
              <a:t>）</a:t>
            </a:r>
            <a:endParaRPr lang="ja-JP" altLang="en-US" sz="2400">
              <a:latin typeface="微软雅黑" panose="020B0503020204020204" pitchFamily="34" charset="-122"/>
              <a:ea typeface="微软雅黑" panose="020B0503020204020204" pitchFamily="34" charset="-122"/>
            </a:endParaRPr>
          </a:p>
        </p:txBody>
      </p:sp>
      <p:cxnSp>
        <p:nvCxnSpPr>
          <p:cNvPr id="24" name="直接箭头连接符 23"/>
          <p:cNvCxnSpPr/>
          <p:nvPr/>
        </p:nvCxnSpPr>
        <p:spPr>
          <a:xfrm>
            <a:off x="7031841" y="3040932"/>
            <a:ext cx="0" cy="347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6680441" y="3948015"/>
            <a:ext cx="0" cy="3847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矩形 22"/>
          <p:cNvSpPr>
            <a:spLocks noChangeArrowheads="1"/>
          </p:cNvSpPr>
          <p:nvPr/>
        </p:nvSpPr>
        <p:spPr bwMode="auto">
          <a:xfrm>
            <a:off x="9101137" y="3370935"/>
            <a:ext cx="2525713" cy="769441"/>
          </a:xfrm>
          <a:prstGeom prst="rect">
            <a:avLst/>
          </a:prstGeom>
          <a:noFill/>
          <a:ln w="9525">
            <a:noFill/>
            <a:miter lim="800000"/>
          </a:ln>
        </p:spPr>
        <p:txBody>
          <a:bodyPr>
            <a:spAutoFit/>
          </a:bodyPr>
          <a:lstStyle/>
          <a:p>
            <a:r>
              <a:rPr lang="zh-CN" altLang="en-US" sz="2200" dirty="0">
                <a:latin typeface="微软雅黑" panose="020B0503020204020204" pitchFamily="34" charset="-122"/>
                <a:ea typeface="微软雅黑" panose="020B0503020204020204" pitchFamily="34" charset="-122"/>
                <a:sym typeface="Arial" panose="020B0604020202020204" pitchFamily="34" charset="0"/>
              </a:rPr>
              <a:t>可通过查复利现值</a:t>
            </a:r>
            <a:endParaRPr lang="en-US" altLang="zh-CN" sz="2200" dirty="0">
              <a:latin typeface="微软雅黑" panose="020B0503020204020204" pitchFamily="34" charset="-122"/>
              <a:ea typeface="微软雅黑" panose="020B0503020204020204" pitchFamily="34" charset="-122"/>
              <a:sym typeface="Arial" panose="020B0604020202020204" pitchFamily="34" charset="0"/>
            </a:endParaRPr>
          </a:p>
          <a:p>
            <a:r>
              <a:rPr lang="zh-CN" altLang="en-US" sz="2200" dirty="0">
                <a:latin typeface="微软雅黑" panose="020B0503020204020204" pitchFamily="34" charset="-122"/>
                <a:ea typeface="微软雅黑" panose="020B0503020204020204" pitchFamily="34" charset="-122"/>
                <a:sym typeface="Arial" panose="020B0604020202020204" pitchFamily="34" charset="0"/>
              </a:rPr>
              <a:t>系数表求得</a:t>
            </a:r>
            <a:endParaRPr lang="zh-CN" altLang="en-US" sz="2200" dirty="0">
              <a:latin typeface="微软雅黑" panose="020B0503020204020204" pitchFamily="34" charset="-122"/>
              <a:ea typeface="微软雅黑" panose="020B0503020204020204" pitchFamily="34" charset="-122"/>
            </a:endParaRPr>
          </a:p>
        </p:txBody>
      </p:sp>
      <p:sp>
        <p:nvSpPr>
          <p:cNvPr id="2" name="矩形 1"/>
          <p:cNvSpPr/>
          <p:nvPr/>
        </p:nvSpPr>
        <p:spPr>
          <a:xfrm>
            <a:off x="1837142" y="1253581"/>
            <a:ext cx="9413450" cy="646331"/>
          </a:xfrm>
          <a:prstGeom prst="rect">
            <a:avLst/>
          </a:prstGeom>
        </p:spPr>
        <p:txBody>
          <a:bodyPr wrap="square">
            <a:spAutoFit/>
          </a:bodyPr>
          <a:lstStyle/>
          <a:p>
            <a:pPr>
              <a:lnSpc>
                <a:spcPct val="200000"/>
              </a:lnSpc>
            </a:pPr>
            <a:r>
              <a:rPr lang="ja-JP" altLang="en-US" dirty="0">
                <a:solidFill>
                  <a:srgbClr val="FF0000"/>
                </a:solidFill>
                <a:latin typeface="微软雅黑" panose="020B0503020204020204" pitchFamily="34" charset="-122"/>
                <a:ea typeface="微软雅黑" panose="020B0503020204020204" pitchFamily="34" charset="-122"/>
              </a:rPr>
              <a:t>复利</a:t>
            </a:r>
            <a:r>
              <a:rPr lang="zh-CN" altLang="en-US" dirty="0">
                <a:solidFill>
                  <a:srgbClr val="FF0000"/>
                </a:solidFill>
                <a:latin typeface="微软雅黑" panose="020B0503020204020204" pitchFamily="34" charset="-122"/>
                <a:ea typeface="微软雅黑" panose="020B0503020204020204" pitchFamily="34" charset="-122"/>
              </a:rPr>
              <a:t>现</a:t>
            </a:r>
            <a:r>
              <a:rPr lang="ja-JP" altLang="en-US" dirty="0">
                <a:solidFill>
                  <a:srgbClr val="FF0000"/>
                </a:solidFill>
                <a:latin typeface="微软雅黑" panose="020B0503020204020204" pitchFamily="34" charset="-122"/>
                <a:ea typeface="微软雅黑" panose="020B0503020204020204" pitchFamily="34" charset="-122"/>
              </a:rPr>
              <a:t>值</a:t>
            </a:r>
            <a:r>
              <a:rPr lang="zh-CN" altLang="en-US" dirty="0">
                <a:solidFill>
                  <a:srgbClr val="FF0000"/>
                </a:solidFill>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未来某一特定时点收到或付出的一笔款项按折现率所计算的现在时点的价值。</a:t>
            </a:r>
            <a:endParaRPr lang="en-US" altLang="ja-JP" dirty="0">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6" grpId="0"/>
      <p:bldP spid="18" grpId="0" animBg="1"/>
      <p:bldP spid="19" grpId="0" animBg="1"/>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1"/>
          <p:cNvPicPr>
            <a:picLocks noChangeAspect="1" noChangeArrowheads="1"/>
          </p:cNvPicPr>
          <p:nvPr/>
        </p:nvPicPr>
        <p:blipFill>
          <a:blip r:embed="rId1" cstate="print"/>
          <a:srcRect/>
          <a:stretch>
            <a:fillRect/>
          </a:stretch>
        </p:blipFill>
        <p:spPr bwMode="auto">
          <a:xfrm>
            <a:off x="456068" y="2441810"/>
            <a:ext cx="10682287" cy="3730625"/>
          </a:xfrm>
          <a:prstGeom prst="rect">
            <a:avLst/>
          </a:prstGeom>
          <a:noFill/>
          <a:ln w="9525">
            <a:noFill/>
            <a:miter lim="800000"/>
            <a:headEnd/>
            <a:tailEnd/>
          </a:ln>
        </p:spPr>
      </p:pic>
      <p:sp>
        <p:nvSpPr>
          <p:cNvPr id="8196" name="Text Box 37"/>
          <p:cNvSpPr txBox="1">
            <a:spLocks noChangeArrowheads="1"/>
          </p:cNvSpPr>
          <p:nvPr/>
        </p:nvSpPr>
        <p:spPr bwMode="auto">
          <a:xfrm>
            <a:off x="1187450" y="1020763"/>
            <a:ext cx="10234613" cy="1292662"/>
          </a:xfrm>
          <a:prstGeom prst="rect">
            <a:avLst/>
          </a:prstGeom>
          <a:noFill/>
          <a:ln w="9525">
            <a:noFill/>
            <a:miter lim="800000"/>
          </a:ln>
        </p:spPr>
        <p:txBody>
          <a:bodyPr>
            <a:spAutoFit/>
          </a:bodyPr>
          <a:lstStyle/>
          <a:p>
            <a:pPr>
              <a:lnSpc>
                <a:spcPct val="150000"/>
              </a:lnSpc>
            </a:pPr>
            <a:r>
              <a:rPr lang="ja-JP" altLang="en-US" sz="2600" dirty="0">
                <a:latin typeface="微软雅黑" panose="020B0503020204020204" pitchFamily="34" charset="-122"/>
                <a:ea typeface="微软雅黑" panose="020B0503020204020204" pitchFamily="34" charset="-122"/>
              </a:rPr>
              <a:t>      张先生</a:t>
            </a:r>
            <a:r>
              <a:rPr lang="zh-CN" altLang="en-US" sz="2600" dirty="0">
                <a:latin typeface="微软雅黑" panose="020B0503020204020204" pitchFamily="34" charset="-122"/>
                <a:ea typeface="微软雅黑" panose="020B0503020204020204" pitchFamily="34" charset="-122"/>
              </a:rPr>
              <a:t>计划进行一项基金投资，</a:t>
            </a:r>
            <a:r>
              <a:rPr lang="en-US" altLang="zh-CN" sz="2600" dirty="0">
                <a:latin typeface="微软雅黑" panose="020B0503020204020204" pitchFamily="34" charset="-122"/>
                <a:ea typeface="微软雅黑" panose="020B0503020204020204" pitchFamily="34" charset="-122"/>
              </a:rPr>
              <a:t>5</a:t>
            </a:r>
            <a:r>
              <a:rPr lang="ja-JP" altLang="en-US" sz="2600" dirty="0">
                <a:latin typeface="微软雅黑" panose="020B0503020204020204" pitchFamily="34" charset="-122"/>
                <a:ea typeface="微软雅黑" panose="020B0503020204020204" pitchFamily="34" charset="-122"/>
              </a:rPr>
              <a:t>年后</a:t>
            </a:r>
            <a:r>
              <a:rPr lang="zh-CN" altLang="en-US" sz="2600" dirty="0">
                <a:latin typeface="微软雅黑" panose="020B0503020204020204" pitchFamily="34" charset="-122"/>
                <a:ea typeface="微软雅黑" panose="020B0503020204020204" pitchFamily="34" charset="-122"/>
              </a:rPr>
              <a:t>能收回</a:t>
            </a:r>
            <a:r>
              <a:rPr lang="en-US" altLang="zh-CN" sz="2600" dirty="0">
                <a:latin typeface="微软雅黑" panose="020B0503020204020204" pitchFamily="34" charset="-122"/>
                <a:ea typeface="微软雅黑" panose="020B0503020204020204" pitchFamily="34" charset="-122"/>
              </a:rPr>
              <a:t>5 0</a:t>
            </a:r>
            <a:r>
              <a:rPr lang="zh-CN" altLang="en-US" sz="2600" dirty="0">
                <a:latin typeface="微软雅黑" panose="020B0503020204020204" pitchFamily="34" charset="-122"/>
                <a:ea typeface="微软雅黑" panose="020B0503020204020204" pitchFamily="34" charset="-122"/>
              </a:rPr>
              <a:t>万</a:t>
            </a:r>
            <a:r>
              <a:rPr lang="ja-JP" altLang="en-US" sz="2600" dirty="0">
                <a:latin typeface="微软雅黑" panose="020B0503020204020204" pitchFamily="34" charset="-122"/>
                <a:ea typeface="微软雅黑" panose="020B0503020204020204" pitchFamily="34" charset="-122"/>
              </a:rPr>
              <a:t>元，假设</a:t>
            </a:r>
            <a:r>
              <a:rPr lang="zh-CN" altLang="en-US" sz="2600" dirty="0">
                <a:latin typeface="微软雅黑" panose="020B0503020204020204" pitchFamily="34" charset="-122"/>
                <a:ea typeface="微软雅黑" panose="020B0503020204020204" pitchFamily="34" charset="-122"/>
              </a:rPr>
              <a:t>基金投资回报年利率为</a:t>
            </a:r>
            <a:r>
              <a:rPr lang="en-US" altLang="zh-CN" sz="2600" dirty="0">
                <a:latin typeface="微软雅黑" panose="020B0503020204020204" pitchFamily="34" charset="-122"/>
                <a:ea typeface="微软雅黑" panose="020B0503020204020204" pitchFamily="34" charset="-122"/>
              </a:rPr>
              <a:t>7</a:t>
            </a:r>
            <a:r>
              <a:rPr lang="ja-JP" altLang="en-US" sz="2600" dirty="0">
                <a:latin typeface="微软雅黑" panose="020B0503020204020204" pitchFamily="34" charset="-122"/>
                <a:ea typeface="微软雅黑" panose="020B0503020204020204" pitchFamily="34" charset="-122"/>
              </a:rPr>
              <a:t>％，那么他现在应该</a:t>
            </a:r>
            <a:r>
              <a:rPr lang="zh-CN" altLang="en-US" sz="2600" dirty="0">
                <a:latin typeface="微软雅黑" panose="020B0503020204020204" pitchFamily="34" charset="-122"/>
                <a:ea typeface="微软雅黑" panose="020B0503020204020204" pitchFamily="34" charset="-122"/>
              </a:rPr>
              <a:t>投入</a:t>
            </a:r>
            <a:r>
              <a:rPr lang="ja-JP" altLang="en-US" sz="2600" dirty="0">
                <a:latin typeface="微软雅黑" panose="020B0503020204020204" pitchFamily="34" charset="-122"/>
                <a:ea typeface="微软雅黑" panose="020B0503020204020204" pitchFamily="34" charset="-122"/>
              </a:rPr>
              <a:t>多少钱？</a:t>
            </a:r>
            <a:endParaRPr lang="zh-CN" altLang="en-US" sz="2600" dirty="0">
              <a:solidFill>
                <a:srgbClr val="000000"/>
              </a:solidFill>
              <a:latin typeface="微软雅黑" panose="020B0503020204020204" pitchFamily="34" charset="-122"/>
              <a:ea typeface="微软雅黑" panose="020B0503020204020204" pitchFamily="34" charset="-122"/>
            </a:endParaRPr>
          </a:p>
        </p:txBody>
      </p:sp>
      <p:sp>
        <p:nvSpPr>
          <p:cNvPr id="34" name="Line 6"/>
          <p:cNvSpPr>
            <a:spLocks noChangeShapeType="1"/>
          </p:cNvSpPr>
          <p:nvPr/>
        </p:nvSpPr>
        <p:spPr bwMode="auto">
          <a:xfrm flipV="1">
            <a:off x="0" y="482599"/>
            <a:ext cx="3366161" cy="1"/>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5" name="Line 7"/>
          <p:cNvSpPr>
            <a:spLocks noChangeShapeType="1"/>
          </p:cNvSpPr>
          <p:nvPr/>
        </p:nvSpPr>
        <p:spPr bwMode="auto">
          <a:xfrm flipV="1">
            <a:off x="8866208" y="436563"/>
            <a:ext cx="3325792" cy="46036"/>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1" name="灯片编号占位符 2"/>
          <p:cNvSpPr>
            <a:spLocks noGrp="1"/>
          </p:cNvSpPr>
          <p:nvPr>
            <p:ph type="sldNum" sz="quarter" idx="12"/>
          </p:nvPr>
        </p:nvSpPr>
        <p:spPr/>
        <p:txBody>
          <a:bodyPr/>
          <a:lstStyle/>
          <a:p>
            <a:pPr>
              <a:defRPr/>
            </a:pPr>
            <a:fld id="{BE87F6DD-2223-4808-9765-9FD15E4D2694}" type="slidenum">
              <a:rPr lang="en-US"/>
            </a:fld>
            <a:endParaRPr lang="en-US" dirty="0"/>
          </a:p>
        </p:txBody>
      </p:sp>
      <p:cxnSp>
        <p:nvCxnSpPr>
          <p:cNvPr id="20" name="直接连接符 19"/>
          <p:cNvCxnSpPr/>
          <p:nvPr/>
        </p:nvCxnSpPr>
        <p:spPr>
          <a:xfrm rot="5400000">
            <a:off x="5726113" y="4752975"/>
            <a:ext cx="144462" cy="1588"/>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34824" name="组合 24"/>
          <p:cNvGrpSpPr/>
          <p:nvPr/>
        </p:nvGrpSpPr>
        <p:grpSpPr bwMode="auto">
          <a:xfrm>
            <a:off x="919956" y="2771693"/>
            <a:ext cx="4971558" cy="2886629"/>
            <a:chOff x="1407884" y="2532742"/>
            <a:chExt cx="5384802" cy="2886395"/>
          </a:xfrm>
        </p:grpSpPr>
        <p:sp>
          <p:nvSpPr>
            <p:cNvPr id="21" name="TextBox 20"/>
            <p:cNvSpPr txBox="1"/>
            <p:nvPr/>
          </p:nvSpPr>
          <p:spPr>
            <a:xfrm>
              <a:off x="1407884" y="4863003"/>
              <a:ext cx="4746627" cy="556134"/>
            </a:xfrm>
            <a:prstGeom prst="rect">
              <a:avLst/>
            </a:prstGeom>
            <a:noFill/>
          </p:spPr>
          <p:txBody>
            <a:bodyPr lIns="36000" tIns="46800" rIns="36000" bIns="46800">
              <a:spAutoFit/>
            </a:bodyPr>
            <a:lstStyle/>
            <a:p>
              <a:pPr>
                <a:lnSpc>
                  <a:spcPct val="125000"/>
                </a:lnSpc>
              </a:pPr>
              <a:r>
                <a:rPr lang="en-US" altLang="zh-CN" sz="2400" b="1" dirty="0">
                  <a:solidFill>
                    <a:srgbClr val="6E8798"/>
                  </a:solidFill>
                  <a:latin typeface="华文新魏" panose="02010800040101010101" pitchFamily="2" charset="-122"/>
                  <a:ea typeface="华文新魏" panose="02010800040101010101" pitchFamily="2" charset="-122"/>
                  <a:cs typeface="华文新魏" panose="02010800040101010101" pitchFamily="2" charset="-122"/>
                </a:rPr>
                <a:t>0        1         2        </a:t>
              </a:r>
              <a:r>
                <a:rPr lang="en-US" altLang="zh-CN" sz="2400" dirty="0">
                  <a:solidFill>
                    <a:srgbClr val="6E8798"/>
                  </a:solidFill>
                </a:rPr>
                <a:t>3       4       5</a:t>
              </a:r>
              <a:endParaRPr lang="zh-CN" altLang="en-US" sz="2400" dirty="0">
                <a:solidFill>
                  <a:srgbClr val="6E8798"/>
                </a:solidFill>
              </a:endParaRPr>
            </a:p>
          </p:txBody>
        </p:sp>
        <p:cxnSp>
          <p:nvCxnSpPr>
            <p:cNvPr id="45" name="直接连接符 44"/>
            <p:cNvCxnSpPr/>
            <p:nvPr/>
          </p:nvCxnSpPr>
          <p:spPr>
            <a:xfrm rot="5400000">
              <a:off x="5647315" y="3322459"/>
              <a:ext cx="288902" cy="15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509484" y="3178802"/>
              <a:ext cx="4281489" cy="1588"/>
            </a:xfrm>
            <a:prstGeom prst="line">
              <a:avLst/>
            </a:prstGeom>
            <a:ln w="19050">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195660" y="3455004"/>
              <a:ext cx="1597026" cy="510741"/>
            </a:xfrm>
            <a:prstGeom prst="rect">
              <a:avLst/>
            </a:prstGeom>
            <a:noFill/>
          </p:spPr>
          <p:txBody>
            <a:bodyPr lIns="36000" tIns="46800" rIns="36000" bIns="46800">
              <a:spAutoFit/>
            </a:bodyPr>
            <a:lstStyle/>
            <a:p>
              <a:pPr>
                <a:lnSpc>
                  <a:spcPct val="125000"/>
                </a:lnSpc>
                <a:defRPr/>
              </a:pPr>
              <a:r>
                <a:rPr lang="en-US" altLang="zh-CN" sz="2400" dirty="0">
                  <a:solidFill>
                    <a:schemeClr val="bg2">
                      <a:lumMod val="75000"/>
                    </a:schemeClr>
                  </a:solidFill>
                </a:rPr>
                <a:t>F=50</a:t>
              </a:r>
              <a:endParaRPr lang="zh-CN" altLang="en-US" sz="2400" dirty="0">
                <a:solidFill>
                  <a:schemeClr val="bg2">
                    <a:lumMod val="75000"/>
                  </a:schemeClr>
                </a:solidFill>
              </a:endParaRPr>
            </a:p>
          </p:txBody>
        </p:sp>
        <p:sp>
          <p:nvSpPr>
            <p:cNvPr id="50" name="TextBox 49"/>
            <p:cNvSpPr txBox="1"/>
            <p:nvPr/>
          </p:nvSpPr>
          <p:spPr>
            <a:xfrm>
              <a:off x="1472971" y="2561315"/>
              <a:ext cx="319088" cy="511134"/>
            </a:xfrm>
            <a:prstGeom prst="rect">
              <a:avLst/>
            </a:prstGeom>
            <a:noFill/>
          </p:spPr>
          <p:txBody>
            <a:bodyPr lIns="36000" tIns="46800" rIns="36000" bIns="46800">
              <a:spAutoFit/>
            </a:bodyPr>
            <a:lstStyle/>
            <a:p>
              <a:pPr>
                <a:lnSpc>
                  <a:spcPct val="125000"/>
                </a:lnSpc>
                <a:defRPr/>
              </a:pPr>
              <a:r>
                <a:rPr lang="en-US" altLang="zh-CN" sz="2400" dirty="0">
                  <a:solidFill>
                    <a:schemeClr val="bg2">
                      <a:lumMod val="75000"/>
                    </a:schemeClr>
                  </a:solidFill>
                </a:rPr>
                <a:t>P</a:t>
              </a:r>
              <a:endParaRPr lang="zh-CN" altLang="en-US" sz="2400" dirty="0">
                <a:solidFill>
                  <a:schemeClr val="bg2">
                    <a:lumMod val="75000"/>
                  </a:schemeClr>
                </a:solidFill>
              </a:endParaRPr>
            </a:p>
          </p:txBody>
        </p:sp>
        <p:sp>
          <p:nvSpPr>
            <p:cNvPr id="51" name="TextBox 50"/>
            <p:cNvSpPr txBox="1"/>
            <p:nvPr/>
          </p:nvSpPr>
          <p:spPr>
            <a:xfrm>
              <a:off x="2895372" y="2532742"/>
              <a:ext cx="1190625" cy="511134"/>
            </a:xfrm>
            <a:prstGeom prst="rect">
              <a:avLst/>
            </a:prstGeom>
            <a:noFill/>
          </p:spPr>
          <p:txBody>
            <a:bodyPr lIns="36000" tIns="46800" rIns="36000" bIns="46800">
              <a:spAutoFit/>
            </a:bodyPr>
            <a:lstStyle/>
            <a:p>
              <a:pPr>
                <a:lnSpc>
                  <a:spcPct val="125000"/>
                </a:lnSpc>
                <a:defRPr/>
              </a:pPr>
              <a:r>
                <a:rPr lang="en-US" altLang="zh-CN" sz="2400" dirty="0">
                  <a:solidFill>
                    <a:schemeClr val="bg2">
                      <a:lumMod val="75000"/>
                    </a:schemeClr>
                  </a:solidFill>
                </a:rPr>
                <a:t>i=7%</a:t>
              </a:r>
              <a:endParaRPr lang="zh-CN" altLang="en-US" sz="2400" dirty="0">
                <a:solidFill>
                  <a:schemeClr val="bg2">
                    <a:lumMod val="75000"/>
                  </a:schemeClr>
                </a:solidFill>
              </a:endParaRPr>
            </a:p>
          </p:txBody>
        </p:sp>
        <p:grpSp>
          <p:nvGrpSpPr>
            <p:cNvPr id="34836" name="组合 23"/>
            <p:cNvGrpSpPr/>
            <p:nvPr/>
          </p:nvGrpSpPr>
          <p:grpSpPr bwMode="auto">
            <a:xfrm>
              <a:off x="1494177" y="3846287"/>
              <a:ext cx="4297025" cy="979363"/>
              <a:chOff x="1494177" y="3846287"/>
              <a:chExt cx="4297025" cy="979363"/>
            </a:xfrm>
          </p:grpSpPr>
          <p:cxnSp>
            <p:nvCxnSpPr>
              <p:cNvPr id="14" name="直接连接符 13"/>
              <p:cNvCxnSpPr/>
              <p:nvPr/>
            </p:nvCxnSpPr>
            <p:spPr>
              <a:xfrm flipV="1">
                <a:off x="1495196" y="4818558"/>
                <a:ext cx="429577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1422971" y="4744744"/>
                <a:ext cx="142863"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3984403" y="4751888"/>
                <a:ext cx="144451"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884515" y="4723315"/>
                <a:ext cx="144451"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rot="16200000" flipV="1">
                <a:off x="5311587" y="4324884"/>
                <a:ext cx="958773"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2300064" y="4751888"/>
                <a:ext cx="144451"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3150172" y="4744744"/>
                <a:ext cx="142863" cy="1587"/>
              </a:xfrm>
              <a:prstGeom prst="line">
                <a:avLst/>
              </a:prstGeom>
              <a:ln w="28575"/>
            </p:spPr>
            <p:style>
              <a:lnRef idx="1">
                <a:schemeClr val="accent1"/>
              </a:lnRef>
              <a:fillRef idx="0">
                <a:schemeClr val="accent1"/>
              </a:fillRef>
              <a:effectRef idx="0">
                <a:schemeClr val="accent1"/>
              </a:effectRef>
              <a:fontRef idx="minor">
                <a:schemeClr val="tx1"/>
              </a:fontRef>
            </p:style>
          </p:cxnSp>
        </p:grpSp>
      </p:grpSp>
      <p:sp>
        <p:nvSpPr>
          <p:cNvPr id="28" name="Text Box 4"/>
          <p:cNvSpPr txBox="1">
            <a:spLocks noChangeArrowheads="1"/>
          </p:cNvSpPr>
          <p:nvPr/>
        </p:nvSpPr>
        <p:spPr bwMode="auto">
          <a:xfrm>
            <a:off x="4197198" y="174820"/>
            <a:ext cx="3118815" cy="615559"/>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3200" dirty="0" smtClean="0">
                <a:latin typeface="微软雅黑" panose="020B0503020204020204" pitchFamily="34" charset="-122"/>
                <a:ea typeface="微软雅黑" panose="020B0503020204020204" pitchFamily="34" charset="-122"/>
                <a:cs typeface="+mn-ea"/>
                <a:sym typeface="微软雅黑" panose="020B0503020204020204" pitchFamily="34" charset="-122"/>
              </a:rPr>
              <a:t>复利</a:t>
            </a:r>
            <a:r>
              <a:rPr lang="zh-CN" altLang="en-US" sz="3200" dirty="0">
                <a:latin typeface="微软雅黑" panose="020B0503020204020204" pitchFamily="34" charset="-122"/>
                <a:ea typeface="微软雅黑" panose="020B0503020204020204" pitchFamily="34" charset="-122"/>
                <a:cs typeface="+mn-ea"/>
                <a:sym typeface="微软雅黑" panose="020B0503020204020204" pitchFamily="34" charset="-122"/>
              </a:rPr>
              <a:t>现值的应用</a:t>
            </a:r>
            <a:endParaRPr lang="zh-CN"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34826" name="组合 14"/>
          <p:cNvGrpSpPr/>
          <p:nvPr/>
        </p:nvGrpSpPr>
        <p:grpSpPr bwMode="auto">
          <a:xfrm>
            <a:off x="669925" y="881224"/>
            <a:ext cx="11142662" cy="1474787"/>
            <a:chOff x="416496" y="1988840"/>
            <a:chExt cx="9119877" cy="4577755"/>
          </a:xfrm>
        </p:grpSpPr>
        <p:sp>
          <p:nvSpPr>
            <p:cNvPr id="34827" name="Text Box 3"/>
            <p:cNvSpPr txBox="1">
              <a:spLocks noChangeArrowheads="1"/>
            </p:cNvSpPr>
            <p:nvPr/>
          </p:nvSpPr>
          <p:spPr bwMode="auto">
            <a:xfrm>
              <a:off x="615818" y="2270443"/>
              <a:ext cx="8920555" cy="4104707"/>
            </a:xfrm>
            <a:prstGeom prst="rect">
              <a:avLst/>
            </a:prstGeom>
            <a:noFill/>
            <a:ln w="9525">
              <a:noFill/>
              <a:miter lim="800000"/>
            </a:ln>
          </p:spPr>
          <p:txBody>
            <a:bodyPr>
              <a:spAutoFit/>
            </a:bodyPr>
            <a:lstStyle/>
            <a:p>
              <a:pPr>
                <a:lnSpc>
                  <a:spcPct val="150000"/>
                </a:lnSpc>
              </a:pPr>
              <a:r>
                <a:rPr lang="zh-CN" altLang="en-US" sz="2800">
                  <a:latin typeface="微软雅黑" panose="020B0503020204020204" pitchFamily="34" charset="-122"/>
                  <a:ea typeface="微软雅黑" panose="020B0503020204020204" pitchFamily="34" charset="-122"/>
                </a:rPr>
                <a:t>       </a:t>
              </a:r>
              <a:endParaRPr lang="en-US" altLang="zh-CN" sz="2800"/>
            </a:p>
            <a:p>
              <a:pPr eaLnBrk="0" hangingPunct="0"/>
              <a:endParaRPr lang="ja-JP" altLang="en-US" sz="2400">
                <a:latin typeface="微软雅黑" panose="020B0503020204020204" pitchFamily="34" charset="-122"/>
                <a:ea typeface="微软雅黑" panose="020B0503020204020204" pitchFamily="34" charset="-122"/>
              </a:endParaRPr>
            </a:p>
            <a:p>
              <a:pPr eaLnBrk="0" hangingPunct="0"/>
              <a:r>
                <a:rPr lang="ja-JP" altLang="en-US" sz="2400">
                  <a:latin typeface="微软雅黑" panose="020B0503020204020204" pitchFamily="34" charset="-122"/>
                  <a:ea typeface="微软雅黑" panose="020B0503020204020204" pitchFamily="34" charset="-122"/>
                </a:rPr>
                <a:t>　</a:t>
              </a:r>
              <a:endParaRPr lang="ja-JP" altLang="en-US" sz="2400">
                <a:latin typeface="微软雅黑" panose="020B0503020204020204" pitchFamily="34" charset="-122"/>
                <a:ea typeface="微软雅黑" panose="020B0503020204020204" pitchFamily="34" charset="-122"/>
              </a:endParaRPr>
            </a:p>
          </p:txBody>
        </p:sp>
        <p:sp>
          <p:nvSpPr>
            <p:cNvPr id="34828" name="矩形 8"/>
            <p:cNvSpPr/>
            <p:nvPr/>
          </p:nvSpPr>
          <p:spPr bwMode="auto">
            <a:xfrm>
              <a:off x="598605" y="2348878"/>
              <a:ext cx="8748877" cy="4217717"/>
            </a:xfrm>
            <a:prstGeom prst="rect">
              <a:avLst/>
            </a:prstGeom>
            <a:noFill/>
            <a:ln w="25400">
              <a:solidFill>
                <a:srgbClr val="0070C0"/>
              </a:solidFill>
              <a:miter lim="800000"/>
            </a:ln>
          </p:spPr>
          <p:txBody>
            <a:bodyPr/>
            <a:lstStyle/>
            <a:p>
              <a:endParaRPr lang="zh-CN" altLang="en-US" sz="3200">
                <a:solidFill>
                  <a:srgbClr val="000000"/>
                </a:solidFill>
                <a:sym typeface="Arial" panose="020B0604020202020204" pitchFamily="34" charset="0"/>
              </a:endParaRPr>
            </a:p>
          </p:txBody>
        </p:sp>
        <p:grpSp>
          <p:nvGrpSpPr>
            <p:cNvPr id="36" name="组合 11"/>
            <p:cNvGrpSpPr/>
            <p:nvPr/>
          </p:nvGrpSpPr>
          <p:grpSpPr>
            <a:xfrm>
              <a:off x="416496" y="1988840"/>
              <a:ext cx="568751" cy="700092"/>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pitchFamily="34" charset="-122"/>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grpSp>
      <p:sp>
        <p:nvSpPr>
          <p:cNvPr id="2" name="矩形 1"/>
          <p:cNvSpPr/>
          <p:nvPr/>
        </p:nvSpPr>
        <p:spPr>
          <a:xfrm>
            <a:off x="6294987" y="3347817"/>
            <a:ext cx="4878970" cy="1754326"/>
          </a:xfrm>
          <a:prstGeom prst="rect">
            <a:avLst/>
          </a:prstGeom>
        </p:spPr>
        <p:txBody>
          <a:bodyPr wrap="square">
            <a:spAutoFit/>
          </a:bodyPr>
          <a:lstStyle/>
          <a:p>
            <a:pPr>
              <a:lnSpc>
                <a:spcPct val="150000"/>
              </a:lnSpc>
            </a:pPr>
            <a:r>
              <a:rPr lang="ja-JP" altLang="en-US" sz="2400" dirty="0">
                <a:latin typeface="微软雅黑" panose="020B0503020204020204" pitchFamily="34" charset="-122"/>
                <a:ea typeface="微软雅黑" panose="020B0503020204020204" pitchFamily="34" charset="-122"/>
              </a:rPr>
              <a:t>解析：</a:t>
            </a:r>
            <a:endParaRPr lang="en-US" altLang="ja-JP" sz="2400" dirty="0">
              <a:latin typeface="微软雅黑" panose="020B0503020204020204" pitchFamily="34" charset="-122"/>
              <a:ea typeface="微软雅黑" panose="020B0503020204020204" pitchFamily="34" charset="-122"/>
            </a:endParaRPr>
          </a:p>
          <a:p>
            <a:pPr>
              <a:lnSpc>
                <a:spcPct val="150000"/>
              </a:lnSpc>
            </a:pPr>
            <a:r>
              <a:rPr lang="zh-CN" altLang="en-US" sz="2400" dirty="0">
                <a:latin typeface="微软雅黑" panose="020B0503020204020204" pitchFamily="34" charset="-122"/>
                <a:ea typeface="微软雅黑" panose="020B0503020204020204" pitchFamily="34" charset="-122"/>
              </a:rPr>
              <a:t>第一步：</a:t>
            </a:r>
            <a:r>
              <a:rPr lang="zh-CN" altLang="zh-CN" sz="2400" b="1" dirty="0"/>
              <a:t>画图分析</a:t>
            </a:r>
            <a:r>
              <a:rPr lang="en-US" altLang="zh-CN" sz="2400" b="1" dirty="0"/>
              <a:t>F=50</a:t>
            </a:r>
            <a:r>
              <a:rPr lang="zh-CN" altLang="zh-CN" sz="2400" b="1" dirty="0"/>
              <a:t>万元，</a:t>
            </a:r>
            <a:r>
              <a:rPr lang="en-US" altLang="zh-CN" sz="2400" b="1" dirty="0"/>
              <a:t>i=7%</a:t>
            </a:r>
            <a:r>
              <a:rPr lang="zh-CN" altLang="zh-CN" sz="2400" b="1" dirty="0"/>
              <a:t>，</a:t>
            </a:r>
            <a:r>
              <a:rPr lang="en-US" altLang="zh-CN" sz="2400" b="1" dirty="0"/>
              <a:t>n=5.</a:t>
            </a:r>
            <a:r>
              <a:rPr lang="zh-CN" altLang="zh-CN" sz="2400" b="1" dirty="0"/>
              <a:t>求复利</a:t>
            </a:r>
            <a:r>
              <a:rPr lang="zh-CN" altLang="en-US" sz="2400" b="1" dirty="0"/>
              <a:t>现</a:t>
            </a:r>
            <a:r>
              <a:rPr lang="zh-CN" altLang="zh-CN" sz="2400" b="1" dirty="0"/>
              <a:t>值</a:t>
            </a:r>
            <a:r>
              <a:rPr lang="en-US" altLang="zh-CN" sz="2400" b="1" dirty="0"/>
              <a:t>P</a:t>
            </a:r>
            <a:endParaRPr lang="zh-CN" altLang="zh-CN" sz="2400"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24"/>
                                        </p:tgtEl>
                                        <p:attrNameLst>
                                          <p:attrName>style.visibility</p:attrName>
                                        </p:attrNameLst>
                                      </p:cBhvr>
                                      <p:to>
                                        <p:strVal val="visible"/>
                                      </p:to>
                                    </p:set>
                                    <p:anim calcmode="lin" valueType="num">
                                      <p:cBhvr additive="base">
                                        <p:cTn id="7" dur="500" fill="hold"/>
                                        <p:tgtEl>
                                          <p:spTgt spid="34824"/>
                                        </p:tgtEl>
                                        <p:attrNameLst>
                                          <p:attrName>ppt_x</p:attrName>
                                        </p:attrNameLst>
                                      </p:cBhvr>
                                      <p:tavLst>
                                        <p:tav tm="0">
                                          <p:val>
                                            <p:strVal val="#ppt_x"/>
                                          </p:val>
                                        </p:tav>
                                        <p:tav tm="100000">
                                          <p:val>
                                            <p:strVal val="#ppt_x"/>
                                          </p:val>
                                        </p:tav>
                                      </p:tavLst>
                                    </p:anim>
                                    <p:anim calcmode="lin" valueType="num">
                                      <p:cBhvr additive="base">
                                        <p:cTn id="8" dur="500" fill="hold"/>
                                        <p:tgtEl>
                                          <p:spTgt spid="348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55849" y="1169043"/>
            <a:ext cx="5898942" cy="5231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Line 6"/>
          <p:cNvSpPr>
            <a:spLocks noChangeShapeType="1"/>
          </p:cNvSpPr>
          <p:nvPr/>
        </p:nvSpPr>
        <p:spPr bwMode="auto">
          <a:xfrm>
            <a:off x="1" y="482600"/>
            <a:ext cx="3221038"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5" name="Line 7"/>
          <p:cNvSpPr>
            <a:spLocks noChangeShapeType="1"/>
          </p:cNvSpPr>
          <p:nvPr/>
        </p:nvSpPr>
        <p:spPr bwMode="auto">
          <a:xfrm flipV="1">
            <a:off x="9503854" y="436563"/>
            <a:ext cx="2688146"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1" name="灯片编号占位符 2"/>
          <p:cNvSpPr>
            <a:spLocks noGrp="1"/>
          </p:cNvSpPr>
          <p:nvPr>
            <p:ph type="sldNum" sz="quarter" idx="12"/>
          </p:nvPr>
        </p:nvSpPr>
        <p:spPr/>
        <p:txBody>
          <a:bodyPr/>
          <a:lstStyle/>
          <a:p>
            <a:pPr>
              <a:defRPr/>
            </a:pPr>
            <a:fld id="{BE87F6DD-2223-4808-9765-9FD15E4D2694}" type="slidenum">
              <a:rPr lang="en-US"/>
            </a:fld>
            <a:endParaRPr lang="en-US" dirty="0"/>
          </a:p>
        </p:txBody>
      </p:sp>
      <p:cxnSp>
        <p:nvCxnSpPr>
          <p:cNvPr id="20" name="直接连接符 19"/>
          <p:cNvCxnSpPr/>
          <p:nvPr/>
        </p:nvCxnSpPr>
        <p:spPr>
          <a:xfrm rot="5400000">
            <a:off x="5726113" y="4752975"/>
            <a:ext cx="144462"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Text Box 4"/>
          <p:cNvSpPr txBox="1">
            <a:spLocks noChangeArrowheads="1"/>
          </p:cNvSpPr>
          <p:nvPr/>
        </p:nvSpPr>
        <p:spPr bwMode="auto">
          <a:xfrm>
            <a:off x="3800461" y="174820"/>
            <a:ext cx="3240643" cy="615559"/>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200" dirty="0" smtClean="0">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3200" dirty="0">
                <a:latin typeface="微软雅黑" panose="020B0503020204020204" pitchFamily="34" charset="-122"/>
                <a:ea typeface="微软雅黑" panose="020B0503020204020204" pitchFamily="34" charset="-122"/>
                <a:cs typeface="+mn-ea"/>
                <a:sym typeface="微软雅黑" panose="020B0503020204020204" pitchFamily="34" charset="-122"/>
              </a:rPr>
              <a:t>复利现值的应用</a:t>
            </a:r>
            <a:endParaRPr lang="zh-CN"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 name="矩形 1"/>
          <p:cNvSpPr/>
          <p:nvPr/>
        </p:nvSpPr>
        <p:spPr>
          <a:xfrm>
            <a:off x="682906" y="1806917"/>
            <a:ext cx="4791919" cy="3416320"/>
          </a:xfrm>
          <a:prstGeom prst="rect">
            <a:avLst/>
          </a:prstGeom>
        </p:spPr>
        <p:txBody>
          <a:bodyPr wrap="square">
            <a:spAutoFit/>
          </a:bodyPr>
          <a:lstStyle/>
          <a:p>
            <a:pPr>
              <a:lnSpc>
                <a:spcPct val="150000"/>
              </a:lnSpc>
            </a:pPr>
            <a:r>
              <a:rPr lang="ja-JP" altLang="en-US" sz="2400" dirty="0">
                <a:solidFill>
                  <a:srgbClr val="FF0000"/>
                </a:solidFill>
                <a:latin typeface="微软雅黑" panose="020B0503020204020204" pitchFamily="34" charset="-122"/>
                <a:ea typeface="微软雅黑" panose="020B0503020204020204" pitchFamily="34" charset="-122"/>
              </a:rPr>
              <a:t>解析：</a:t>
            </a:r>
            <a:endParaRPr lang="en-US" altLang="ja-JP" sz="24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rgbClr val="FF0000"/>
                </a:solidFill>
                <a:latin typeface="微软雅黑" panose="020B0503020204020204" pitchFamily="34" charset="-122"/>
                <a:ea typeface="微软雅黑" panose="020B0503020204020204" pitchFamily="34" charset="-122"/>
              </a:rPr>
              <a:t>第二步：</a:t>
            </a:r>
            <a:r>
              <a:rPr lang="zh-CN" altLang="en-US" sz="2400" dirty="0">
                <a:latin typeface="微软雅黑" panose="020B0503020204020204" pitchFamily="34" charset="-122"/>
                <a:ea typeface="微软雅黑" panose="020B0503020204020204" pitchFamily="34" charset="-122"/>
              </a:rPr>
              <a:t>计算复利现值</a:t>
            </a:r>
            <a:r>
              <a:rPr lang="en-US" altLang="zh-CN" sz="2400" dirty="0">
                <a:latin typeface="微软雅黑" panose="020B0503020204020204" pitchFamily="34" charset="-122"/>
                <a:ea typeface="微软雅黑" panose="020B0503020204020204" pitchFamily="34" charset="-122"/>
              </a:rPr>
              <a:t>P</a:t>
            </a:r>
            <a:endParaRPr lang="en-US" altLang="ja-JP" sz="2400" dirty="0">
              <a:latin typeface="微软雅黑" panose="020B0503020204020204" pitchFamily="34" charset="-122"/>
              <a:ea typeface="微软雅黑" panose="020B0503020204020204" pitchFamily="34" charset="-122"/>
            </a:endParaRPr>
          </a:p>
          <a:p>
            <a:pPr>
              <a:lnSpc>
                <a:spcPct val="150000"/>
              </a:lnSpc>
            </a:pPr>
            <a:r>
              <a:rPr lang="en-US" altLang="zh-CN" sz="2400" b="1" dirty="0"/>
              <a:t>P=F×</a:t>
            </a:r>
            <a:r>
              <a:rPr lang="ja-JP" altLang="en-US" sz="2400" b="1" dirty="0"/>
              <a:t>（</a:t>
            </a:r>
            <a:r>
              <a:rPr lang="en-US" altLang="ja-JP" sz="2400" b="1" dirty="0"/>
              <a:t>P</a:t>
            </a:r>
            <a:r>
              <a:rPr lang="en-US" altLang="zh-CN" sz="2400" b="1" dirty="0"/>
              <a:t>/F</a:t>
            </a:r>
            <a:r>
              <a:rPr lang="ja-JP" altLang="en-US" sz="2400" b="1" dirty="0"/>
              <a:t>，</a:t>
            </a:r>
            <a:r>
              <a:rPr lang="en-US" altLang="zh-CN" sz="2400" b="1" dirty="0"/>
              <a:t>i</a:t>
            </a:r>
            <a:r>
              <a:rPr lang="ja-JP" altLang="en-US" sz="2400" b="1" dirty="0"/>
              <a:t>，</a:t>
            </a:r>
            <a:r>
              <a:rPr lang="en-US" altLang="zh-CN" sz="2400" b="1" dirty="0"/>
              <a:t>n</a:t>
            </a:r>
            <a:r>
              <a:rPr lang="zh-CN" altLang="en-US" sz="2400" b="1" dirty="0"/>
              <a:t>）</a:t>
            </a:r>
            <a:endParaRPr lang="en-US" altLang="zh-CN" sz="2400" b="1" dirty="0"/>
          </a:p>
          <a:p>
            <a:pPr>
              <a:lnSpc>
                <a:spcPct val="150000"/>
              </a:lnSpc>
            </a:pPr>
            <a:r>
              <a:rPr lang="en-US" altLang="zh-CN" sz="2400" b="1" dirty="0"/>
              <a:t>  =50×</a:t>
            </a:r>
            <a:r>
              <a:rPr lang="ja-JP" altLang="en-US" sz="2400" b="1" dirty="0"/>
              <a:t>（</a:t>
            </a:r>
            <a:r>
              <a:rPr lang="en-US" altLang="ja-JP" sz="2400" b="1" dirty="0"/>
              <a:t>P</a:t>
            </a:r>
            <a:r>
              <a:rPr lang="en-US" altLang="zh-CN" sz="2400" b="1" dirty="0"/>
              <a:t>/F</a:t>
            </a:r>
            <a:r>
              <a:rPr lang="ja-JP" altLang="en-US" sz="2400" b="1" dirty="0"/>
              <a:t>，</a:t>
            </a:r>
            <a:r>
              <a:rPr lang="en-US" altLang="ja-JP" sz="2400" b="1" dirty="0"/>
              <a:t>7</a:t>
            </a:r>
            <a:r>
              <a:rPr lang="en-US" altLang="zh-CN" sz="2400" b="1" dirty="0"/>
              <a:t>%</a:t>
            </a:r>
            <a:r>
              <a:rPr lang="ja-JP" altLang="en-US" sz="2400" b="1" dirty="0"/>
              <a:t>，</a:t>
            </a:r>
            <a:r>
              <a:rPr lang="en-US" altLang="ja-JP" sz="2400" b="1" dirty="0"/>
              <a:t>5</a:t>
            </a:r>
            <a:r>
              <a:rPr lang="ja-JP" altLang="en-US" sz="2400" b="1" dirty="0"/>
              <a:t>）</a:t>
            </a:r>
            <a:r>
              <a:rPr lang="en-US" altLang="ja-JP" sz="2400" b="1" dirty="0"/>
              <a:t>   </a:t>
            </a:r>
            <a:endParaRPr lang="ja-JP" altLang="en-US" sz="2400" b="1" dirty="0"/>
          </a:p>
          <a:p>
            <a:pPr>
              <a:lnSpc>
                <a:spcPct val="150000"/>
              </a:lnSpc>
            </a:pPr>
            <a:r>
              <a:rPr lang="en-US" altLang="zh-CN" sz="2400" b="1" dirty="0"/>
              <a:t>  =50×0.7130=35.65</a:t>
            </a:r>
            <a:r>
              <a:rPr lang="zh-CN" altLang="en-US" sz="2400" b="1" dirty="0"/>
              <a:t>（万元）</a:t>
            </a:r>
            <a:endParaRPr lang="en-US" altLang="zh-CN" sz="2400" b="1" dirty="0"/>
          </a:p>
          <a:p>
            <a:pPr>
              <a:lnSpc>
                <a:spcPct val="150000"/>
              </a:lnSpc>
            </a:pPr>
            <a:r>
              <a:rPr lang="zh-CN" altLang="en-US" sz="2400" b="1" dirty="0">
                <a:solidFill>
                  <a:srgbClr val="FF0000"/>
                </a:solidFill>
              </a:rPr>
              <a:t>张先生应该投入</a:t>
            </a:r>
            <a:r>
              <a:rPr lang="en-US" altLang="zh-CN" sz="2400" b="1" dirty="0">
                <a:solidFill>
                  <a:srgbClr val="FF0000"/>
                </a:solidFill>
              </a:rPr>
              <a:t> </a:t>
            </a:r>
            <a:r>
              <a:rPr lang="en-US" altLang="zh-CN" sz="2400" dirty="0">
                <a:solidFill>
                  <a:srgbClr val="FF0000"/>
                </a:solidFill>
                <a:latin typeface="微软雅黑" panose="020B0503020204020204" pitchFamily="34" charset="-122"/>
                <a:ea typeface="微软雅黑" panose="020B0503020204020204" pitchFamily="34" charset="-122"/>
              </a:rPr>
              <a:t>35.65</a:t>
            </a:r>
            <a:r>
              <a:rPr lang="en-US" altLang="zh-CN" sz="2400" b="1" dirty="0">
                <a:solidFill>
                  <a:srgbClr val="FF0000"/>
                </a:solidFill>
              </a:rPr>
              <a:t> </a:t>
            </a:r>
            <a:r>
              <a:rPr lang="zh-CN" altLang="zh-CN" sz="2400" b="1" dirty="0">
                <a:solidFill>
                  <a:srgbClr val="FF0000"/>
                </a:solidFill>
              </a:rPr>
              <a:t>万元</a:t>
            </a:r>
            <a:r>
              <a:rPr lang="en-US" altLang="zh-CN" sz="2400" b="1" dirty="0">
                <a:solidFill>
                  <a:srgbClr val="FF0000"/>
                </a:solidFill>
              </a:rPr>
              <a:t>.</a:t>
            </a:r>
            <a:endParaRPr lang="en-US" altLang="zh-CN" sz="2400" dirty="0">
              <a:solidFill>
                <a:srgbClr val="FF0000"/>
              </a:solidFill>
              <a:latin typeface="微软雅黑" panose="020B0503020204020204" pitchFamily="34" charset="-122"/>
              <a:ea typeface="微软雅黑" panose="020B0503020204020204" pitchFamily="34" charset="-122"/>
            </a:endParaRPr>
          </a:p>
        </p:txBody>
      </p:sp>
      <p:pic>
        <p:nvPicPr>
          <p:cNvPr id="32" name="Picture 7" descr="https://timgsa.baidu.com/timg?image&amp;quality=80&amp;size=b9999_10000&amp;sec=1511013811494&amp;di=0e617f4dfd189fd9d7af10d374a7a3bd&amp;imgtype=0&amp;src=http%3A%2F%2Fimgsrc.baidu.com%2Fimgad%2Fpic%2Fitem%2F7acb0a46f21fbe0929ec0fdc61600c338644ad4c.jpg"/>
          <p:cNvPicPr>
            <a:picLocks noChangeAspect="1" noChangeArrowheads="1"/>
          </p:cNvPicPr>
          <p:nvPr/>
        </p:nvPicPr>
        <p:blipFill>
          <a:blip r:embed="rId2" cstate="print"/>
          <a:srcRect/>
          <a:stretch>
            <a:fillRect/>
          </a:stretch>
        </p:blipFill>
        <p:spPr bwMode="auto">
          <a:xfrm>
            <a:off x="9487987" y="2973309"/>
            <a:ext cx="1083536" cy="1083536"/>
          </a:xfrm>
          <a:prstGeom prst="rect">
            <a:avLst/>
          </a:prstGeom>
          <a:noFill/>
          <a:ln w="9525">
            <a:noFill/>
            <a:miter lim="800000"/>
            <a:headEnd/>
            <a:tailEnd/>
          </a:ln>
        </p:spPr>
      </p:pic>
      <p:sp>
        <p:nvSpPr>
          <p:cNvPr id="33" name="椭圆 32"/>
          <p:cNvSpPr/>
          <p:nvPr/>
        </p:nvSpPr>
        <p:spPr>
          <a:xfrm>
            <a:off x="10674306" y="4303713"/>
            <a:ext cx="1044575" cy="5222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276475"/>
            <a:ext cx="12192000" cy="2549525"/>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tx2"/>
                </a:solidFill>
              </a:rPr>
              <a:t> </a:t>
            </a:r>
            <a:endParaRPr lang="zh-CN" altLang="en-US" dirty="0">
              <a:solidFill>
                <a:schemeClr val="tx2"/>
              </a:solidFill>
            </a:endParaRPr>
          </a:p>
        </p:txBody>
      </p:sp>
      <p:cxnSp>
        <p:nvCxnSpPr>
          <p:cNvPr id="6" name="直接连接符 5"/>
          <p:cNvCxnSpPr/>
          <p:nvPr/>
        </p:nvCxnSpPr>
        <p:spPr>
          <a:xfrm>
            <a:off x="-88900" y="49149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8900" y="21971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cstate="print"/>
          <a:srcRect/>
          <a:stretch>
            <a:fillRect/>
          </a:stretch>
        </p:blipFill>
        <p:spPr bwMode="auto">
          <a:xfrm>
            <a:off x="1879600" y="2714625"/>
            <a:ext cx="1244600" cy="1606550"/>
          </a:xfrm>
          <a:prstGeom prst="rect">
            <a:avLst/>
          </a:prstGeom>
          <a:noFill/>
          <a:ln w="9525">
            <a:noFill/>
            <a:miter lim="800000"/>
            <a:headEnd/>
            <a:tailEnd/>
          </a:ln>
        </p:spPr>
      </p:pic>
      <p:cxnSp>
        <p:nvCxnSpPr>
          <p:cNvPr id="9" name="直接连接符 8"/>
          <p:cNvCxnSpPr/>
          <p:nvPr/>
        </p:nvCxnSpPr>
        <p:spPr>
          <a:xfrm>
            <a:off x="4114800" y="2774950"/>
            <a:ext cx="0" cy="1390650"/>
          </a:xfrm>
          <a:prstGeom prst="line">
            <a:avLst/>
          </a:prstGeom>
          <a:ln>
            <a:gradFill>
              <a:gsLst>
                <a:gs pos="0">
                  <a:srgbClr val="32C8CF">
                    <a:alpha val="67000"/>
                  </a:srgbClr>
                </a:gs>
                <a:gs pos="55000">
                  <a:schemeClr val="bg1"/>
                </a:gs>
                <a:gs pos="100000">
                  <a:srgbClr val="32C8CF">
                    <a:alpha val="7100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 name="Title 2"/>
          <p:cNvSpPr txBox="1"/>
          <p:nvPr/>
        </p:nvSpPr>
        <p:spPr bwMode="auto">
          <a:xfrm>
            <a:off x="3879228" y="2798099"/>
            <a:ext cx="7229475" cy="1183050"/>
          </a:xfrm>
          <a:prstGeom prst="rect">
            <a:avLst/>
          </a:prstGeom>
          <a:noFill/>
          <a:ln w="9525">
            <a:noFill/>
            <a:miter lim="800000"/>
          </a:ln>
        </p:spPr>
        <p:txBody>
          <a:bodyPr lIns="36000" rIns="36000" anchor="b"/>
          <a:lstStyle/>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r>
              <a:rPr lang="zh-CN" altLang="en-US" sz="4000" b="1" dirty="0">
                <a:latin typeface="华文隶书" panose="02010800040101010101" pitchFamily="2" charset="-122"/>
                <a:ea typeface="华文隶书" panose="02010800040101010101" pitchFamily="2" charset="-122"/>
              </a:rPr>
              <a:t>二、年金的计算及应用</a:t>
            </a:r>
            <a:endParaRPr lang="zh-CN" altLang="en-US" sz="4000" b="1" dirty="0">
              <a:latin typeface="华文隶书" panose="02010800040101010101" pitchFamily="2" charset="-122"/>
              <a:ea typeface="华文隶书" panose="02010800040101010101" pitchFamily="2" charset="-122"/>
            </a:endParaRPr>
          </a:p>
        </p:txBody>
      </p:sp>
      <p:sp>
        <p:nvSpPr>
          <p:cNvPr id="11" name="灯片编号占位符 2"/>
          <p:cNvSpPr>
            <a:spLocks noGrp="1"/>
          </p:cNvSpPr>
          <p:nvPr>
            <p:ph type="sldNum" sz="quarter" idx="12"/>
          </p:nvPr>
        </p:nvSpPr>
        <p:spPr>
          <a:xfrm>
            <a:off x="11323638" y="6240463"/>
            <a:ext cx="495300" cy="354012"/>
          </a:xfrm>
        </p:spPr>
        <p:txBody>
          <a:bodyPr/>
          <a:lstStyle/>
          <a:p>
            <a:pPr>
              <a:defRPr/>
            </a:pPr>
            <a:fld id="{EBAA0B0A-6C67-430D-843B-589DA2079AA5}" type="slidenum">
              <a:rPr lang="en-US"/>
            </a:fld>
            <a:endParaRPr lang="en-US" dirty="0"/>
          </a:p>
        </p:txBody>
      </p:sp>
      <p:sp>
        <p:nvSpPr>
          <p:cNvPr id="12" name="TextBox 11"/>
          <p:cNvSpPr txBox="1"/>
          <p:nvPr/>
        </p:nvSpPr>
        <p:spPr>
          <a:xfrm>
            <a:off x="4114800" y="856288"/>
            <a:ext cx="2630488" cy="846386"/>
          </a:xfrm>
          <a:prstGeom prst="rect">
            <a:avLst/>
          </a:prstGeom>
          <a:noFill/>
          <a:ln>
            <a:solidFill>
              <a:schemeClr val="accent1"/>
            </a:solidFill>
          </a:ln>
        </p:spPr>
        <p:txBody>
          <a:bodyPr lIns="0" tIns="0" rIns="0" bIns="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742950" indent="-742950" algn="l">
              <a:lnSpc>
                <a:spcPct val="150000"/>
              </a:lnSpc>
              <a:defRPr/>
            </a:pPr>
            <a:r>
              <a:rPr lang="zh-CN" altLang="en-US" sz="4000" dirty="0">
                <a:solidFill>
                  <a:schemeClr val="tx1"/>
                </a:solidFill>
                <a:latin typeface="华文隶书" panose="02010800040101010101" pitchFamily="2" charset="-122"/>
                <a:ea typeface="华文隶书" panose="02010800040101010101" pitchFamily="2" charset="-122"/>
              </a:rPr>
              <a:t>任务实训</a:t>
            </a:r>
            <a:endParaRPr lang="zh-CN" altLang="en-US" sz="4000" dirty="0">
              <a:solidFill>
                <a:schemeClr val="tx1"/>
              </a:solidFill>
              <a:latin typeface="华文隶书" panose="02010800040101010101" pitchFamily="2" charset="-122"/>
              <a:ea typeface="华文隶书" panose="0201080004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9" name="Group 3"/>
          <p:cNvGrpSpPr/>
          <p:nvPr/>
        </p:nvGrpSpPr>
        <p:grpSpPr bwMode="auto">
          <a:xfrm>
            <a:off x="1930400" y="71439"/>
            <a:ext cx="10261600" cy="909637"/>
            <a:chOff x="0" y="0"/>
            <a:chExt cx="1920" cy="288"/>
          </a:xfrm>
        </p:grpSpPr>
        <p:sp>
          <p:nvSpPr>
            <p:cNvPr id="42037" name="Rectangle 5"/>
            <p:cNvSpPr>
              <a:spLocks noChangeArrowheads="1"/>
            </p:cNvSpPr>
            <p:nvPr/>
          </p:nvSpPr>
          <p:spPr bwMode="auto">
            <a:xfrm>
              <a:off x="0" y="0"/>
              <a:ext cx="1872" cy="288"/>
            </a:xfrm>
            <a:prstGeom prst="rect">
              <a:avLst/>
            </a:prstGeom>
            <a:noFill/>
            <a:ln w="9525">
              <a:noFill/>
              <a:miter lim="800000"/>
            </a:ln>
          </p:spPr>
          <p:txBody>
            <a:bodyPr anchor="ctr"/>
            <a:lstStyle/>
            <a:p>
              <a:pPr algn="ctr" eaLnBrk="0" hangingPunct="0">
                <a:buFont typeface="Arial" panose="020B0604020202020204" pitchFamily="34" charset="0"/>
                <a:buNone/>
              </a:pPr>
              <a:endParaRPr lang="zh-CN" altLang="en-US"/>
            </a:p>
          </p:txBody>
        </p:sp>
        <p:sp>
          <p:nvSpPr>
            <p:cNvPr id="42038" name="Text Box 6"/>
            <p:cNvSpPr txBox="1">
              <a:spLocks noChangeArrowheads="1"/>
            </p:cNvSpPr>
            <p:nvPr/>
          </p:nvSpPr>
          <p:spPr bwMode="auto">
            <a:xfrm>
              <a:off x="0" y="0"/>
              <a:ext cx="1920" cy="211"/>
            </a:xfrm>
            <a:prstGeom prst="rect">
              <a:avLst/>
            </a:prstGeom>
            <a:noFill/>
            <a:ln w="9525">
              <a:noFill/>
              <a:miter lim="800000"/>
            </a:ln>
          </p:spPr>
          <p:txBody>
            <a:bodyPr anchor="ctr"/>
            <a:lstStyle/>
            <a:p>
              <a:pPr algn="ctr">
                <a:buFont typeface="Arial" panose="020B0604020202020204" pitchFamily="34" charset="0"/>
                <a:buNone/>
              </a:pPr>
              <a:r>
                <a:rPr lang="zh-CN" altLang="en-US" sz="4800" b="1" dirty="0">
                  <a:solidFill>
                    <a:srgbClr val="C00000"/>
                  </a:solidFill>
                </a:rPr>
                <a:t>年金的导入</a:t>
              </a:r>
              <a:endParaRPr lang="zh-CN" altLang="en-US" sz="4800" b="1" dirty="0">
                <a:solidFill>
                  <a:srgbClr val="C00000"/>
                </a:solidFill>
              </a:endParaRPr>
            </a:p>
          </p:txBody>
        </p:sp>
      </p:grpSp>
      <p:pic>
        <p:nvPicPr>
          <p:cNvPr id="167937" name="Picture 1" descr="C:\Users\Administrator\Desktop\10014-1103241R35422.jpg"/>
          <p:cNvPicPr>
            <a:picLocks noChangeAspect="1" noChangeArrowheads="1"/>
          </p:cNvPicPr>
          <p:nvPr/>
        </p:nvPicPr>
        <p:blipFill>
          <a:blip r:embed="rId1" cstate="print"/>
          <a:srcRect/>
          <a:stretch>
            <a:fillRect/>
          </a:stretch>
        </p:blipFill>
        <p:spPr bwMode="auto">
          <a:xfrm>
            <a:off x="0" y="1340768"/>
            <a:ext cx="2994117" cy="1620572"/>
          </a:xfrm>
          <a:prstGeom prst="rect">
            <a:avLst/>
          </a:prstGeom>
          <a:noFill/>
          <a:ln w="9525">
            <a:noFill/>
            <a:miter lim="800000"/>
            <a:headEnd/>
            <a:tailEnd/>
          </a:ln>
        </p:spPr>
      </p:pic>
      <p:sp>
        <p:nvSpPr>
          <p:cNvPr id="8" name="Line 6"/>
          <p:cNvSpPr>
            <a:spLocks noChangeShapeType="1"/>
          </p:cNvSpPr>
          <p:nvPr/>
        </p:nvSpPr>
        <p:spPr bwMode="auto">
          <a:xfrm flipV="1">
            <a:off x="3858997" y="2492895"/>
            <a:ext cx="276" cy="386828"/>
          </a:xfrm>
          <a:prstGeom prst="line">
            <a:avLst/>
          </a:prstGeom>
          <a:noFill/>
          <a:ln w="28575">
            <a:solidFill>
              <a:schemeClr val="accent2"/>
            </a:solidFill>
            <a:round/>
            <a:tailEnd type="triangle" w="med" len="med"/>
          </a:ln>
        </p:spPr>
        <p:txBody>
          <a:bodyPr wrap="none"/>
          <a:lstStyle/>
          <a:p>
            <a:endParaRPr lang="zh-CN" altLang="en-US"/>
          </a:p>
        </p:txBody>
      </p:sp>
      <p:sp>
        <p:nvSpPr>
          <p:cNvPr id="10" name="Line 8"/>
          <p:cNvSpPr>
            <a:spLocks noChangeShapeType="1"/>
          </p:cNvSpPr>
          <p:nvPr/>
        </p:nvSpPr>
        <p:spPr bwMode="auto">
          <a:xfrm flipV="1">
            <a:off x="6606106" y="2492895"/>
            <a:ext cx="549" cy="386828"/>
          </a:xfrm>
          <a:prstGeom prst="line">
            <a:avLst/>
          </a:prstGeom>
          <a:noFill/>
          <a:ln w="28575">
            <a:solidFill>
              <a:schemeClr val="accent2"/>
            </a:solidFill>
            <a:round/>
            <a:tailEnd type="triangle" w="med" len="med"/>
          </a:ln>
        </p:spPr>
        <p:txBody>
          <a:bodyPr wrap="none"/>
          <a:lstStyle/>
          <a:p>
            <a:endParaRPr lang="zh-CN" altLang="en-US"/>
          </a:p>
        </p:txBody>
      </p:sp>
      <p:sp>
        <p:nvSpPr>
          <p:cNvPr id="12" name="Line 10"/>
          <p:cNvSpPr>
            <a:spLocks noChangeShapeType="1"/>
          </p:cNvSpPr>
          <p:nvPr/>
        </p:nvSpPr>
        <p:spPr bwMode="auto">
          <a:xfrm flipV="1">
            <a:off x="9531012" y="2492897"/>
            <a:ext cx="276" cy="386827"/>
          </a:xfrm>
          <a:prstGeom prst="line">
            <a:avLst/>
          </a:prstGeom>
          <a:noFill/>
          <a:ln w="28575">
            <a:solidFill>
              <a:schemeClr val="accent2"/>
            </a:solidFill>
            <a:round/>
            <a:tailEnd type="triangle" w="med" len="med"/>
          </a:ln>
        </p:spPr>
        <p:txBody>
          <a:bodyPr wrap="none"/>
          <a:lstStyle/>
          <a:p>
            <a:endParaRPr lang="zh-CN" altLang="en-US"/>
          </a:p>
        </p:txBody>
      </p:sp>
      <p:sp>
        <p:nvSpPr>
          <p:cNvPr id="18" name="Text Box 16"/>
          <p:cNvSpPr txBox="1">
            <a:spLocks noChangeArrowheads="1"/>
          </p:cNvSpPr>
          <p:nvPr/>
        </p:nvSpPr>
        <p:spPr bwMode="auto">
          <a:xfrm>
            <a:off x="3241583" y="3032126"/>
            <a:ext cx="1281723" cy="396875"/>
          </a:xfrm>
          <a:prstGeom prst="rect">
            <a:avLst/>
          </a:prstGeom>
          <a:noFill/>
          <a:ln w="9525">
            <a:noFill/>
            <a:miter lim="800000"/>
          </a:ln>
        </p:spPr>
        <p:txBody>
          <a:bodyPr>
            <a:spAutoFit/>
          </a:bodyPr>
          <a:lstStyle/>
          <a:p>
            <a:pPr algn="ctr">
              <a:spcBef>
                <a:spcPct val="50000"/>
              </a:spcBef>
              <a:buFont typeface="Arial" panose="020B0604020202020204" pitchFamily="34" charset="0"/>
              <a:buNone/>
            </a:pPr>
            <a:r>
              <a:rPr lang="en-US" altLang="zh-CN" sz="2000">
                <a:solidFill>
                  <a:schemeClr val="tx2"/>
                </a:solidFill>
              </a:rPr>
              <a:t>2012.9</a:t>
            </a:r>
            <a:endParaRPr lang="en-US" altLang="zh-CN" sz="2000">
              <a:solidFill>
                <a:schemeClr val="tx2"/>
              </a:solidFill>
            </a:endParaRPr>
          </a:p>
        </p:txBody>
      </p:sp>
      <p:sp>
        <p:nvSpPr>
          <p:cNvPr id="20" name="Text Box 18"/>
          <p:cNvSpPr txBox="1">
            <a:spLocks noChangeArrowheads="1"/>
          </p:cNvSpPr>
          <p:nvPr/>
        </p:nvSpPr>
        <p:spPr bwMode="auto">
          <a:xfrm>
            <a:off x="5986736" y="3032126"/>
            <a:ext cx="1281723" cy="396875"/>
          </a:xfrm>
          <a:prstGeom prst="rect">
            <a:avLst/>
          </a:prstGeom>
          <a:noFill/>
          <a:ln w="9525">
            <a:noFill/>
            <a:miter lim="800000"/>
          </a:ln>
        </p:spPr>
        <p:txBody>
          <a:bodyPr>
            <a:spAutoFit/>
          </a:bodyPr>
          <a:lstStyle/>
          <a:p>
            <a:pPr algn="ctr">
              <a:spcBef>
                <a:spcPct val="50000"/>
              </a:spcBef>
              <a:buFont typeface="Arial" panose="020B0604020202020204" pitchFamily="34" charset="0"/>
              <a:buNone/>
            </a:pPr>
            <a:r>
              <a:rPr lang="en-US" altLang="zh-CN" sz="2000">
                <a:solidFill>
                  <a:schemeClr val="tx2"/>
                </a:solidFill>
              </a:rPr>
              <a:t>2013.9</a:t>
            </a:r>
            <a:endParaRPr lang="en-US" altLang="zh-CN" sz="2000">
              <a:solidFill>
                <a:schemeClr val="tx2"/>
              </a:solidFill>
            </a:endParaRPr>
          </a:p>
        </p:txBody>
      </p:sp>
      <p:sp>
        <p:nvSpPr>
          <p:cNvPr id="22" name="Text Box 20"/>
          <p:cNvSpPr txBox="1">
            <a:spLocks noChangeArrowheads="1"/>
          </p:cNvSpPr>
          <p:nvPr/>
        </p:nvSpPr>
        <p:spPr bwMode="auto">
          <a:xfrm>
            <a:off x="8911644" y="3032126"/>
            <a:ext cx="1281723" cy="396875"/>
          </a:xfrm>
          <a:prstGeom prst="rect">
            <a:avLst/>
          </a:prstGeom>
          <a:noFill/>
          <a:ln w="9525">
            <a:noFill/>
            <a:miter lim="800000"/>
          </a:ln>
        </p:spPr>
        <p:txBody>
          <a:bodyPr>
            <a:spAutoFit/>
          </a:bodyPr>
          <a:lstStyle/>
          <a:p>
            <a:pPr algn="ctr">
              <a:spcBef>
                <a:spcPct val="50000"/>
              </a:spcBef>
              <a:buFont typeface="Arial" panose="020B0604020202020204" pitchFamily="34" charset="0"/>
              <a:buNone/>
            </a:pPr>
            <a:r>
              <a:rPr lang="en-US" altLang="zh-CN" sz="2000">
                <a:solidFill>
                  <a:schemeClr val="tx2"/>
                </a:solidFill>
              </a:rPr>
              <a:t>2014.9</a:t>
            </a:r>
            <a:endParaRPr lang="en-US" altLang="zh-CN" sz="2000">
              <a:solidFill>
                <a:schemeClr val="tx2"/>
              </a:solidFill>
            </a:endParaRPr>
          </a:p>
        </p:txBody>
      </p:sp>
      <p:pic>
        <p:nvPicPr>
          <p:cNvPr id="167940" name="Picture 4"/>
          <p:cNvPicPr>
            <a:picLocks noChangeAspect="1" noChangeArrowheads="1"/>
          </p:cNvPicPr>
          <p:nvPr/>
        </p:nvPicPr>
        <p:blipFill>
          <a:blip r:embed="rId2" cstate="print"/>
          <a:srcRect/>
          <a:stretch>
            <a:fillRect/>
          </a:stretch>
        </p:blipFill>
        <p:spPr bwMode="auto">
          <a:xfrm>
            <a:off x="-19538" y="3861048"/>
            <a:ext cx="2608385" cy="1439862"/>
          </a:xfrm>
          <a:prstGeom prst="rect">
            <a:avLst/>
          </a:prstGeom>
          <a:noFill/>
          <a:ln w="9525">
            <a:noFill/>
            <a:miter lim="800000"/>
            <a:headEnd/>
            <a:tailEnd/>
          </a:ln>
        </p:spPr>
      </p:pic>
      <p:sp>
        <p:nvSpPr>
          <p:cNvPr id="28" name="TextBox 27"/>
          <p:cNvSpPr txBox="1">
            <a:spLocks noChangeArrowheads="1"/>
          </p:cNvSpPr>
          <p:nvPr/>
        </p:nvSpPr>
        <p:spPr bwMode="auto">
          <a:xfrm>
            <a:off x="-19538" y="5300911"/>
            <a:ext cx="2659185" cy="461963"/>
          </a:xfrm>
          <a:prstGeom prst="rect">
            <a:avLst/>
          </a:prstGeom>
          <a:solidFill>
            <a:srgbClr val="1E6FB2"/>
          </a:solidFill>
          <a:ln w="9525">
            <a:noFill/>
            <a:miter lim="800000"/>
          </a:ln>
        </p:spPr>
        <p:txBody>
          <a:bodyPr>
            <a:spAutoFit/>
          </a:bodyPr>
          <a:lstStyle/>
          <a:p>
            <a:pPr algn="ctr" eaLnBrk="0" hangingPunct="0">
              <a:buFont typeface="Arial" panose="020B0604020202020204" pitchFamily="34" charset="0"/>
              <a:buNone/>
            </a:pPr>
            <a:r>
              <a:rPr lang="zh-CN" altLang="en-US" sz="2400" b="1">
                <a:solidFill>
                  <a:schemeClr val="bg1"/>
                </a:solidFill>
              </a:rPr>
              <a:t>存</a:t>
            </a:r>
            <a:r>
              <a:rPr lang="en-US" altLang="zh-CN" sz="2400" b="1">
                <a:solidFill>
                  <a:schemeClr val="bg1"/>
                </a:solidFill>
              </a:rPr>
              <a:t>50</a:t>
            </a:r>
            <a:r>
              <a:rPr lang="zh-CN" altLang="en-US" sz="2400" b="1">
                <a:solidFill>
                  <a:schemeClr val="bg1"/>
                </a:solidFill>
              </a:rPr>
              <a:t>送</a:t>
            </a:r>
            <a:r>
              <a:rPr lang="en-US" altLang="zh-CN" sz="2400" b="1">
                <a:solidFill>
                  <a:schemeClr val="bg1"/>
                </a:solidFill>
              </a:rPr>
              <a:t>100</a:t>
            </a:r>
            <a:endParaRPr lang="zh-CN" altLang="en-US" sz="2400" b="1">
              <a:solidFill>
                <a:schemeClr val="bg1"/>
              </a:solidFill>
            </a:endParaRPr>
          </a:p>
        </p:txBody>
      </p:sp>
      <p:sp>
        <p:nvSpPr>
          <p:cNvPr id="36" name="Text Box 16"/>
          <p:cNvSpPr txBox="1">
            <a:spLocks noChangeArrowheads="1"/>
          </p:cNvSpPr>
          <p:nvPr/>
        </p:nvSpPr>
        <p:spPr bwMode="auto">
          <a:xfrm>
            <a:off x="2598615" y="5508273"/>
            <a:ext cx="1281723" cy="396875"/>
          </a:xfrm>
          <a:prstGeom prst="rect">
            <a:avLst/>
          </a:prstGeom>
          <a:noFill/>
          <a:ln w="9525">
            <a:noFill/>
            <a:miter lim="800000"/>
          </a:ln>
        </p:spPr>
        <p:txBody>
          <a:bodyPr>
            <a:spAutoFit/>
          </a:bodyPr>
          <a:lstStyle/>
          <a:p>
            <a:pPr algn="ctr">
              <a:spcBef>
                <a:spcPct val="50000"/>
              </a:spcBef>
              <a:buFont typeface="Arial" panose="020B0604020202020204" pitchFamily="34" charset="0"/>
              <a:buNone/>
            </a:pPr>
            <a:r>
              <a:rPr lang="en-US" altLang="zh-CN" sz="2000">
                <a:solidFill>
                  <a:schemeClr val="tx2"/>
                </a:solidFill>
              </a:rPr>
              <a:t>2.1</a:t>
            </a:r>
            <a:endParaRPr lang="en-US" altLang="zh-CN" sz="2000">
              <a:solidFill>
                <a:schemeClr val="tx2"/>
              </a:solidFill>
            </a:endParaRPr>
          </a:p>
        </p:txBody>
      </p:sp>
      <p:grpSp>
        <p:nvGrpSpPr>
          <p:cNvPr id="75" name="组合 74"/>
          <p:cNvGrpSpPr/>
          <p:nvPr/>
        </p:nvGrpSpPr>
        <p:grpSpPr bwMode="auto">
          <a:xfrm>
            <a:off x="3397739" y="5508273"/>
            <a:ext cx="8548076" cy="396875"/>
            <a:chOff x="2648744" y="5301208"/>
            <a:chExt cx="6946684" cy="396634"/>
          </a:xfrm>
        </p:grpSpPr>
        <p:sp>
          <p:nvSpPr>
            <p:cNvPr id="42027" name="Text Box 18"/>
            <p:cNvSpPr txBox="1">
              <a:spLocks noChangeArrowheads="1"/>
            </p:cNvSpPr>
            <p:nvPr/>
          </p:nvSpPr>
          <p:spPr bwMode="auto">
            <a:xfrm>
              <a:off x="3910972" y="5301208"/>
              <a:ext cx="1042028" cy="396634"/>
            </a:xfrm>
            <a:prstGeom prst="rect">
              <a:avLst/>
            </a:prstGeom>
            <a:noFill/>
            <a:ln w="9525">
              <a:noFill/>
              <a:miter lim="800000"/>
            </a:ln>
          </p:spPr>
          <p:txBody>
            <a:bodyPr>
              <a:spAutoFit/>
            </a:bodyPr>
            <a:lstStyle/>
            <a:p>
              <a:pPr algn="ctr">
                <a:spcBef>
                  <a:spcPct val="50000"/>
                </a:spcBef>
                <a:buFont typeface="Arial" panose="020B0604020202020204" pitchFamily="34" charset="0"/>
                <a:buNone/>
              </a:pPr>
              <a:r>
                <a:rPr lang="en-US" altLang="zh-CN" sz="2000">
                  <a:solidFill>
                    <a:schemeClr val="tx2"/>
                  </a:solidFill>
                </a:rPr>
                <a:t>5.1</a:t>
              </a:r>
              <a:endParaRPr lang="en-US" altLang="zh-CN" sz="2000">
                <a:solidFill>
                  <a:schemeClr val="tx2"/>
                </a:solidFill>
              </a:endParaRPr>
            </a:p>
          </p:txBody>
        </p:sp>
        <p:sp>
          <p:nvSpPr>
            <p:cNvPr id="42028" name="Text Box 20"/>
            <p:cNvSpPr txBox="1">
              <a:spLocks noChangeArrowheads="1"/>
            </p:cNvSpPr>
            <p:nvPr/>
          </p:nvSpPr>
          <p:spPr bwMode="auto">
            <a:xfrm>
              <a:off x="5855188" y="5301208"/>
              <a:ext cx="1042028" cy="396634"/>
            </a:xfrm>
            <a:prstGeom prst="rect">
              <a:avLst/>
            </a:prstGeom>
            <a:noFill/>
            <a:ln w="9525">
              <a:noFill/>
              <a:miter lim="800000"/>
            </a:ln>
          </p:spPr>
          <p:txBody>
            <a:bodyPr>
              <a:spAutoFit/>
            </a:bodyPr>
            <a:lstStyle/>
            <a:p>
              <a:pPr algn="ctr">
                <a:spcBef>
                  <a:spcPct val="50000"/>
                </a:spcBef>
                <a:buFont typeface="Arial" panose="020B0604020202020204" pitchFamily="34" charset="0"/>
                <a:buNone/>
              </a:pPr>
              <a:r>
                <a:rPr lang="en-US" altLang="zh-CN" sz="2000">
                  <a:solidFill>
                    <a:schemeClr val="tx2"/>
                  </a:solidFill>
                </a:rPr>
                <a:t>8.1</a:t>
              </a:r>
              <a:endParaRPr lang="en-US" altLang="zh-CN" sz="2000">
                <a:solidFill>
                  <a:schemeClr val="tx2"/>
                </a:solidFill>
              </a:endParaRPr>
            </a:p>
          </p:txBody>
        </p:sp>
        <p:sp>
          <p:nvSpPr>
            <p:cNvPr id="42029" name="Text Box 18"/>
            <p:cNvSpPr txBox="1">
              <a:spLocks noChangeArrowheads="1"/>
            </p:cNvSpPr>
            <p:nvPr/>
          </p:nvSpPr>
          <p:spPr bwMode="auto">
            <a:xfrm>
              <a:off x="3296816" y="5301208"/>
              <a:ext cx="1042028" cy="396634"/>
            </a:xfrm>
            <a:prstGeom prst="rect">
              <a:avLst/>
            </a:prstGeom>
            <a:noFill/>
            <a:ln w="9525">
              <a:noFill/>
              <a:miter lim="800000"/>
            </a:ln>
          </p:spPr>
          <p:txBody>
            <a:bodyPr>
              <a:spAutoFit/>
            </a:bodyPr>
            <a:lstStyle/>
            <a:p>
              <a:pPr algn="ctr">
                <a:spcBef>
                  <a:spcPct val="50000"/>
                </a:spcBef>
                <a:buFont typeface="Arial" panose="020B0604020202020204" pitchFamily="34" charset="0"/>
                <a:buNone/>
              </a:pPr>
              <a:r>
                <a:rPr lang="en-US" altLang="zh-CN" sz="2000">
                  <a:solidFill>
                    <a:schemeClr val="tx2"/>
                  </a:solidFill>
                </a:rPr>
                <a:t>4.1</a:t>
              </a:r>
              <a:endParaRPr lang="en-US" altLang="zh-CN" sz="2000">
                <a:solidFill>
                  <a:schemeClr val="tx2"/>
                </a:solidFill>
              </a:endParaRPr>
            </a:p>
          </p:txBody>
        </p:sp>
        <p:sp>
          <p:nvSpPr>
            <p:cNvPr id="42030" name="Text Box 18"/>
            <p:cNvSpPr txBox="1">
              <a:spLocks noChangeArrowheads="1"/>
            </p:cNvSpPr>
            <p:nvPr/>
          </p:nvSpPr>
          <p:spPr bwMode="auto">
            <a:xfrm>
              <a:off x="7113240" y="5301208"/>
              <a:ext cx="1042028" cy="396634"/>
            </a:xfrm>
            <a:prstGeom prst="rect">
              <a:avLst/>
            </a:prstGeom>
            <a:noFill/>
            <a:ln w="9525">
              <a:noFill/>
              <a:miter lim="800000"/>
            </a:ln>
          </p:spPr>
          <p:txBody>
            <a:bodyPr>
              <a:spAutoFit/>
            </a:bodyPr>
            <a:lstStyle/>
            <a:p>
              <a:pPr algn="ctr">
                <a:spcBef>
                  <a:spcPct val="50000"/>
                </a:spcBef>
                <a:buFont typeface="Arial" panose="020B0604020202020204" pitchFamily="34" charset="0"/>
                <a:buNone/>
              </a:pPr>
              <a:r>
                <a:rPr lang="en-US" altLang="zh-CN" sz="2000" dirty="0">
                  <a:solidFill>
                    <a:schemeClr val="tx2"/>
                  </a:solidFill>
                </a:rPr>
                <a:t>10.1</a:t>
              </a:r>
              <a:endParaRPr lang="en-US" altLang="zh-CN" sz="2000" dirty="0">
                <a:solidFill>
                  <a:schemeClr val="tx2"/>
                </a:solidFill>
              </a:endParaRPr>
            </a:p>
          </p:txBody>
        </p:sp>
        <p:sp>
          <p:nvSpPr>
            <p:cNvPr id="42031" name="Text Box 18"/>
            <p:cNvSpPr txBox="1">
              <a:spLocks noChangeArrowheads="1"/>
            </p:cNvSpPr>
            <p:nvPr/>
          </p:nvSpPr>
          <p:spPr bwMode="auto">
            <a:xfrm>
              <a:off x="4559044" y="5301208"/>
              <a:ext cx="1042028" cy="396634"/>
            </a:xfrm>
            <a:prstGeom prst="rect">
              <a:avLst/>
            </a:prstGeom>
            <a:noFill/>
            <a:ln w="9525">
              <a:noFill/>
              <a:miter lim="800000"/>
            </a:ln>
          </p:spPr>
          <p:txBody>
            <a:bodyPr>
              <a:spAutoFit/>
            </a:bodyPr>
            <a:lstStyle/>
            <a:p>
              <a:pPr algn="ctr">
                <a:spcBef>
                  <a:spcPct val="50000"/>
                </a:spcBef>
                <a:buFont typeface="Arial" panose="020B0604020202020204" pitchFamily="34" charset="0"/>
                <a:buNone/>
              </a:pPr>
              <a:r>
                <a:rPr lang="en-US" altLang="zh-CN" sz="2000">
                  <a:solidFill>
                    <a:schemeClr val="tx2"/>
                  </a:solidFill>
                </a:rPr>
                <a:t>6.1</a:t>
              </a:r>
              <a:endParaRPr lang="en-US" altLang="zh-CN" sz="2000">
                <a:solidFill>
                  <a:schemeClr val="tx2"/>
                </a:solidFill>
              </a:endParaRPr>
            </a:p>
          </p:txBody>
        </p:sp>
        <p:sp>
          <p:nvSpPr>
            <p:cNvPr id="42032" name="Text Box 18"/>
            <p:cNvSpPr txBox="1">
              <a:spLocks noChangeArrowheads="1"/>
            </p:cNvSpPr>
            <p:nvPr/>
          </p:nvSpPr>
          <p:spPr bwMode="auto">
            <a:xfrm>
              <a:off x="6503260" y="5301208"/>
              <a:ext cx="1042028" cy="396634"/>
            </a:xfrm>
            <a:prstGeom prst="rect">
              <a:avLst/>
            </a:prstGeom>
            <a:noFill/>
            <a:ln w="9525">
              <a:noFill/>
              <a:miter lim="800000"/>
            </a:ln>
          </p:spPr>
          <p:txBody>
            <a:bodyPr>
              <a:spAutoFit/>
            </a:bodyPr>
            <a:lstStyle/>
            <a:p>
              <a:pPr algn="ctr">
                <a:spcBef>
                  <a:spcPct val="50000"/>
                </a:spcBef>
                <a:buFont typeface="Arial" panose="020B0604020202020204" pitchFamily="34" charset="0"/>
                <a:buNone/>
              </a:pPr>
              <a:r>
                <a:rPr lang="en-US" altLang="zh-CN" sz="2000">
                  <a:solidFill>
                    <a:schemeClr val="tx2"/>
                  </a:solidFill>
                </a:rPr>
                <a:t>9.1</a:t>
              </a:r>
              <a:endParaRPr lang="en-US" altLang="zh-CN" sz="2000">
                <a:solidFill>
                  <a:schemeClr val="tx2"/>
                </a:solidFill>
              </a:endParaRPr>
            </a:p>
          </p:txBody>
        </p:sp>
        <p:sp>
          <p:nvSpPr>
            <p:cNvPr id="42033" name="Text Box 18"/>
            <p:cNvSpPr txBox="1">
              <a:spLocks noChangeArrowheads="1"/>
            </p:cNvSpPr>
            <p:nvPr/>
          </p:nvSpPr>
          <p:spPr bwMode="auto">
            <a:xfrm>
              <a:off x="5207116" y="5301208"/>
              <a:ext cx="1042028" cy="396634"/>
            </a:xfrm>
            <a:prstGeom prst="rect">
              <a:avLst/>
            </a:prstGeom>
            <a:noFill/>
            <a:ln w="9525">
              <a:noFill/>
              <a:miter lim="800000"/>
            </a:ln>
          </p:spPr>
          <p:txBody>
            <a:bodyPr>
              <a:spAutoFit/>
            </a:bodyPr>
            <a:lstStyle/>
            <a:p>
              <a:pPr algn="ctr">
                <a:spcBef>
                  <a:spcPct val="50000"/>
                </a:spcBef>
                <a:buFont typeface="Arial" panose="020B0604020202020204" pitchFamily="34" charset="0"/>
                <a:buNone/>
              </a:pPr>
              <a:r>
                <a:rPr lang="en-US" altLang="zh-CN" sz="2000" dirty="0">
                  <a:solidFill>
                    <a:schemeClr val="tx2"/>
                  </a:solidFill>
                </a:rPr>
                <a:t>7.1</a:t>
              </a:r>
              <a:endParaRPr lang="en-US" altLang="zh-CN" sz="2000" dirty="0">
                <a:solidFill>
                  <a:schemeClr val="tx2"/>
                </a:solidFill>
              </a:endParaRPr>
            </a:p>
          </p:txBody>
        </p:sp>
        <p:sp>
          <p:nvSpPr>
            <p:cNvPr id="42034" name="Text Box 16"/>
            <p:cNvSpPr txBox="1">
              <a:spLocks noChangeArrowheads="1"/>
            </p:cNvSpPr>
            <p:nvPr/>
          </p:nvSpPr>
          <p:spPr bwMode="auto">
            <a:xfrm>
              <a:off x="2648744" y="5301208"/>
              <a:ext cx="1042028" cy="396634"/>
            </a:xfrm>
            <a:prstGeom prst="rect">
              <a:avLst/>
            </a:prstGeom>
            <a:noFill/>
            <a:ln w="9525">
              <a:noFill/>
              <a:miter lim="800000"/>
            </a:ln>
          </p:spPr>
          <p:txBody>
            <a:bodyPr>
              <a:spAutoFit/>
            </a:bodyPr>
            <a:lstStyle/>
            <a:p>
              <a:pPr algn="ctr">
                <a:spcBef>
                  <a:spcPct val="50000"/>
                </a:spcBef>
                <a:buFont typeface="Arial" panose="020B0604020202020204" pitchFamily="34" charset="0"/>
                <a:buNone/>
              </a:pPr>
              <a:r>
                <a:rPr lang="en-US" altLang="zh-CN" sz="2000" dirty="0">
                  <a:solidFill>
                    <a:schemeClr val="tx2"/>
                  </a:solidFill>
                </a:rPr>
                <a:t>3.1</a:t>
              </a:r>
              <a:endParaRPr lang="en-US" altLang="zh-CN" sz="2000" dirty="0">
                <a:solidFill>
                  <a:schemeClr val="tx2"/>
                </a:solidFill>
              </a:endParaRPr>
            </a:p>
          </p:txBody>
        </p:sp>
        <p:sp>
          <p:nvSpPr>
            <p:cNvPr id="42035" name="Text Box 18"/>
            <p:cNvSpPr txBox="1">
              <a:spLocks noChangeArrowheads="1"/>
            </p:cNvSpPr>
            <p:nvPr/>
          </p:nvSpPr>
          <p:spPr bwMode="auto">
            <a:xfrm>
              <a:off x="7833320" y="5301208"/>
              <a:ext cx="1042028" cy="396634"/>
            </a:xfrm>
            <a:prstGeom prst="rect">
              <a:avLst/>
            </a:prstGeom>
            <a:noFill/>
            <a:ln w="9525">
              <a:noFill/>
              <a:miter lim="800000"/>
            </a:ln>
          </p:spPr>
          <p:txBody>
            <a:bodyPr>
              <a:spAutoFit/>
            </a:bodyPr>
            <a:lstStyle/>
            <a:p>
              <a:pPr algn="ctr">
                <a:spcBef>
                  <a:spcPct val="50000"/>
                </a:spcBef>
                <a:buFont typeface="Arial" panose="020B0604020202020204" pitchFamily="34" charset="0"/>
                <a:buNone/>
              </a:pPr>
              <a:r>
                <a:rPr lang="en-US" altLang="zh-CN" sz="2000">
                  <a:solidFill>
                    <a:schemeClr val="tx2"/>
                  </a:solidFill>
                </a:rPr>
                <a:t>11.1</a:t>
              </a:r>
              <a:endParaRPr lang="en-US" altLang="zh-CN" sz="2000">
                <a:solidFill>
                  <a:schemeClr val="tx2"/>
                </a:solidFill>
              </a:endParaRPr>
            </a:p>
          </p:txBody>
        </p:sp>
        <p:sp>
          <p:nvSpPr>
            <p:cNvPr id="42036" name="Text Box 18"/>
            <p:cNvSpPr txBox="1">
              <a:spLocks noChangeArrowheads="1"/>
            </p:cNvSpPr>
            <p:nvPr/>
          </p:nvSpPr>
          <p:spPr bwMode="auto">
            <a:xfrm>
              <a:off x="8553400" y="5301208"/>
              <a:ext cx="1042028" cy="396634"/>
            </a:xfrm>
            <a:prstGeom prst="rect">
              <a:avLst/>
            </a:prstGeom>
            <a:noFill/>
            <a:ln w="9525">
              <a:noFill/>
              <a:miter lim="800000"/>
            </a:ln>
          </p:spPr>
          <p:txBody>
            <a:bodyPr>
              <a:spAutoFit/>
            </a:bodyPr>
            <a:lstStyle/>
            <a:p>
              <a:pPr algn="ctr">
                <a:spcBef>
                  <a:spcPct val="50000"/>
                </a:spcBef>
                <a:buFont typeface="Arial" panose="020B0604020202020204" pitchFamily="34" charset="0"/>
                <a:buNone/>
              </a:pPr>
              <a:r>
                <a:rPr lang="en-US" altLang="zh-CN" sz="2000">
                  <a:solidFill>
                    <a:schemeClr val="tx2"/>
                  </a:solidFill>
                </a:rPr>
                <a:t>12.1</a:t>
              </a:r>
              <a:endParaRPr lang="en-US" altLang="zh-CN" sz="2000">
                <a:solidFill>
                  <a:schemeClr val="tx2"/>
                </a:solidFill>
              </a:endParaRPr>
            </a:p>
          </p:txBody>
        </p:sp>
      </p:grpSp>
      <p:grpSp>
        <p:nvGrpSpPr>
          <p:cNvPr id="55" name="组合 54"/>
          <p:cNvGrpSpPr/>
          <p:nvPr/>
        </p:nvGrpSpPr>
        <p:grpSpPr bwMode="auto">
          <a:xfrm>
            <a:off x="3170604" y="6012535"/>
            <a:ext cx="7533909" cy="576452"/>
            <a:chOff x="2360966" y="5877270"/>
            <a:chExt cx="6120426" cy="576064"/>
          </a:xfrm>
        </p:grpSpPr>
        <p:sp>
          <p:nvSpPr>
            <p:cNvPr id="42005" name="TextBox 75"/>
            <p:cNvSpPr txBox="1">
              <a:spLocks noChangeArrowheads="1"/>
            </p:cNvSpPr>
            <p:nvPr/>
          </p:nvSpPr>
          <p:spPr bwMode="auto">
            <a:xfrm>
              <a:off x="2360966" y="5949273"/>
              <a:ext cx="5688378" cy="369083"/>
            </a:xfrm>
            <a:prstGeom prst="rect">
              <a:avLst/>
            </a:prstGeom>
            <a:noFill/>
            <a:ln w="9525">
              <a:noFill/>
              <a:miter lim="800000"/>
            </a:ln>
          </p:spPr>
          <p:txBody>
            <a:bodyPr wrap="square">
              <a:spAutoFit/>
            </a:bodyPr>
            <a:lstStyle/>
            <a:p>
              <a:pPr algn="ctr" eaLnBrk="0" hangingPunct="0">
                <a:buFont typeface="Arial" panose="020B0604020202020204" pitchFamily="34" charset="0"/>
                <a:buNone/>
              </a:pPr>
              <a:r>
                <a:rPr lang="zh-CN" altLang="en-US" b="1" i="1" dirty="0">
                  <a:solidFill>
                    <a:schemeClr val="tx1"/>
                  </a:solidFill>
                </a:rPr>
                <a:t>这两</a:t>
              </a:r>
              <a:r>
                <a:rPr lang="zh-CN" altLang="en-US" b="1" i="1" dirty="0" smtClean="0">
                  <a:solidFill>
                    <a:schemeClr val="tx1"/>
                  </a:solidFill>
                </a:rPr>
                <a:t>组收付款项有</a:t>
              </a:r>
              <a:r>
                <a:rPr lang="zh-CN" altLang="en-US" b="1" i="1" dirty="0">
                  <a:solidFill>
                    <a:schemeClr val="tx1"/>
                  </a:solidFill>
                </a:rPr>
                <a:t>哪些共同点</a:t>
              </a:r>
              <a:endParaRPr lang="zh-CN" altLang="en-US" b="1" i="1" dirty="0">
                <a:solidFill>
                  <a:schemeClr val="tx1"/>
                </a:solidFill>
              </a:endParaRPr>
            </a:p>
          </p:txBody>
        </p:sp>
        <p:pic>
          <p:nvPicPr>
            <p:cNvPr id="42006" name="Picture 1" descr="C:\Users\ADMINI~1\AppData\Local\Temp\_A~_C_F`%IP6P74Q9KE%$%5.gif"/>
            <p:cNvPicPr>
              <a:picLocks noChangeAspect="1" noChangeArrowheads="1" noCrop="1"/>
            </p:cNvPicPr>
            <p:nvPr/>
          </p:nvPicPr>
          <p:blipFill>
            <a:blip r:embed="rId3" cstate="print"/>
            <a:srcRect/>
            <a:stretch>
              <a:fillRect/>
            </a:stretch>
          </p:blipFill>
          <p:spPr bwMode="auto">
            <a:xfrm>
              <a:off x="7905328" y="5877270"/>
              <a:ext cx="576064" cy="576064"/>
            </a:xfrm>
            <a:prstGeom prst="rect">
              <a:avLst/>
            </a:prstGeom>
            <a:noFill/>
            <a:ln w="9525">
              <a:noFill/>
              <a:miter lim="800000"/>
              <a:headEnd/>
              <a:tailEnd/>
            </a:ln>
          </p:spPr>
        </p:pic>
      </p:grpSp>
      <p:grpSp>
        <p:nvGrpSpPr>
          <p:cNvPr id="98" name="组合 97"/>
          <p:cNvGrpSpPr/>
          <p:nvPr/>
        </p:nvGrpSpPr>
        <p:grpSpPr>
          <a:xfrm>
            <a:off x="3171095" y="5292372"/>
            <a:ext cx="8174894" cy="73026"/>
            <a:chOff x="2576514" y="5292372"/>
            <a:chExt cx="6642101" cy="73026"/>
          </a:xfrm>
        </p:grpSpPr>
        <p:sp>
          <p:nvSpPr>
            <p:cNvPr id="29" name="Line 5"/>
            <p:cNvSpPr>
              <a:spLocks noChangeShapeType="1"/>
            </p:cNvSpPr>
            <p:nvPr/>
          </p:nvSpPr>
          <p:spPr bwMode="auto">
            <a:xfrm flipV="1">
              <a:off x="2576514" y="5357460"/>
              <a:ext cx="6642101" cy="7938"/>
            </a:xfrm>
            <a:prstGeom prst="line">
              <a:avLst/>
            </a:prstGeom>
            <a:noFill/>
            <a:ln w="28575">
              <a:solidFill>
                <a:schemeClr val="accent2"/>
              </a:solidFill>
              <a:round/>
              <a:tailEnd type="triangle" w="med" len="med"/>
            </a:ln>
          </p:spPr>
          <p:txBody>
            <a:bodyPr wrap="none"/>
            <a:lstStyle/>
            <a:p>
              <a:endParaRPr lang="zh-CN" altLang="en-US"/>
            </a:p>
          </p:txBody>
        </p:sp>
        <p:sp>
          <p:nvSpPr>
            <p:cNvPr id="42040" name="Line 56"/>
            <p:cNvSpPr>
              <a:spLocks noChangeShapeType="1"/>
            </p:cNvSpPr>
            <p:nvPr/>
          </p:nvSpPr>
          <p:spPr bwMode="auto">
            <a:xfrm>
              <a:off x="2576514" y="5292372"/>
              <a:ext cx="0" cy="73025"/>
            </a:xfrm>
            <a:prstGeom prst="line">
              <a:avLst/>
            </a:prstGeom>
            <a:noFill/>
            <a:ln w="28575">
              <a:solidFill>
                <a:schemeClr val="accent2"/>
              </a:solidFill>
              <a:round/>
            </a:ln>
            <a:effectLst/>
          </p:spPr>
          <p:txBody>
            <a:bodyPr/>
            <a:lstStyle/>
            <a:p>
              <a:endParaRPr lang="zh-CN" altLang="en-US"/>
            </a:p>
          </p:txBody>
        </p:sp>
        <p:sp>
          <p:nvSpPr>
            <p:cNvPr id="42041" name="Line 57"/>
            <p:cNvSpPr>
              <a:spLocks noChangeShapeType="1"/>
            </p:cNvSpPr>
            <p:nvPr/>
          </p:nvSpPr>
          <p:spPr bwMode="auto">
            <a:xfrm>
              <a:off x="3224214" y="5292372"/>
              <a:ext cx="0" cy="73025"/>
            </a:xfrm>
            <a:prstGeom prst="line">
              <a:avLst/>
            </a:prstGeom>
            <a:noFill/>
            <a:ln w="28575">
              <a:solidFill>
                <a:schemeClr val="accent2"/>
              </a:solidFill>
              <a:round/>
            </a:ln>
            <a:effectLst/>
          </p:spPr>
          <p:txBody>
            <a:bodyPr/>
            <a:lstStyle/>
            <a:p>
              <a:endParaRPr lang="zh-CN" altLang="en-US"/>
            </a:p>
          </p:txBody>
        </p:sp>
        <p:sp>
          <p:nvSpPr>
            <p:cNvPr id="42042" name="Line 58"/>
            <p:cNvSpPr>
              <a:spLocks noChangeShapeType="1"/>
            </p:cNvSpPr>
            <p:nvPr/>
          </p:nvSpPr>
          <p:spPr bwMode="auto">
            <a:xfrm>
              <a:off x="3873502" y="5292372"/>
              <a:ext cx="0" cy="73025"/>
            </a:xfrm>
            <a:prstGeom prst="line">
              <a:avLst/>
            </a:prstGeom>
            <a:noFill/>
            <a:ln w="28575">
              <a:solidFill>
                <a:schemeClr val="accent2"/>
              </a:solidFill>
              <a:round/>
            </a:ln>
            <a:effectLst/>
          </p:spPr>
          <p:txBody>
            <a:bodyPr/>
            <a:lstStyle/>
            <a:p>
              <a:endParaRPr lang="zh-CN" altLang="en-US"/>
            </a:p>
          </p:txBody>
        </p:sp>
        <p:sp>
          <p:nvSpPr>
            <p:cNvPr id="42043" name="Line 59"/>
            <p:cNvSpPr>
              <a:spLocks noChangeShapeType="1"/>
            </p:cNvSpPr>
            <p:nvPr/>
          </p:nvSpPr>
          <p:spPr bwMode="auto">
            <a:xfrm>
              <a:off x="4521202" y="5292372"/>
              <a:ext cx="0" cy="73025"/>
            </a:xfrm>
            <a:prstGeom prst="line">
              <a:avLst/>
            </a:prstGeom>
            <a:noFill/>
            <a:ln w="28575">
              <a:solidFill>
                <a:schemeClr val="accent2"/>
              </a:solidFill>
              <a:round/>
            </a:ln>
            <a:effectLst/>
          </p:spPr>
          <p:txBody>
            <a:bodyPr/>
            <a:lstStyle/>
            <a:p>
              <a:endParaRPr lang="zh-CN" altLang="en-US"/>
            </a:p>
          </p:txBody>
        </p:sp>
        <p:sp>
          <p:nvSpPr>
            <p:cNvPr id="42044" name="Line 60"/>
            <p:cNvSpPr>
              <a:spLocks noChangeShapeType="1"/>
            </p:cNvSpPr>
            <p:nvPr/>
          </p:nvSpPr>
          <p:spPr bwMode="auto">
            <a:xfrm>
              <a:off x="5169024" y="5292372"/>
              <a:ext cx="0" cy="73025"/>
            </a:xfrm>
            <a:prstGeom prst="line">
              <a:avLst/>
            </a:prstGeom>
            <a:noFill/>
            <a:ln w="28575">
              <a:solidFill>
                <a:schemeClr val="accent2"/>
              </a:solidFill>
              <a:round/>
            </a:ln>
            <a:effectLst/>
          </p:spPr>
          <p:txBody>
            <a:bodyPr/>
            <a:lstStyle/>
            <a:p>
              <a:endParaRPr lang="zh-CN" altLang="en-US"/>
            </a:p>
          </p:txBody>
        </p:sp>
        <p:sp>
          <p:nvSpPr>
            <p:cNvPr id="42045" name="Line 61"/>
            <p:cNvSpPr>
              <a:spLocks noChangeShapeType="1"/>
            </p:cNvSpPr>
            <p:nvPr/>
          </p:nvSpPr>
          <p:spPr bwMode="auto">
            <a:xfrm>
              <a:off x="5817096" y="5292372"/>
              <a:ext cx="0" cy="73025"/>
            </a:xfrm>
            <a:prstGeom prst="line">
              <a:avLst/>
            </a:prstGeom>
            <a:noFill/>
            <a:ln w="28575">
              <a:solidFill>
                <a:schemeClr val="accent2"/>
              </a:solidFill>
              <a:round/>
            </a:ln>
            <a:effectLst/>
          </p:spPr>
          <p:txBody>
            <a:bodyPr/>
            <a:lstStyle/>
            <a:p>
              <a:endParaRPr lang="zh-CN" altLang="en-US"/>
            </a:p>
          </p:txBody>
        </p:sp>
        <p:sp>
          <p:nvSpPr>
            <p:cNvPr id="42046" name="Line 62"/>
            <p:cNvSpPr>
              <a:spLocks noChangeShapeType="1"/>
            </p:cNvSpPr>
            <p:nvPr/>
          </p:nvSpPr>
          <p:spPr bwMode="auto">
            <a:xfrm>
              <a:off x="6465168" y="5292372"/>
              <a:ext cx="0" cy="73025"/>
            </a:xfrm>
            <a:prstGeom prst="line">
              <a:avLst/>
            </a:prstGeom>
            <a:noFill/>
            <a:ln w="28575">
              <a:solidFill>
                <a:schemeClr val="accent2"/>
              </a:solidFill>
              <a:round/>
            </a:ln>
            <a:effectLst/>
          </p:spPr>
          <p:txBody>
            <a:bodyPr/>
            <a:lstStyle/>
            <a:p>
              <a:endParaRPr lang="zh-CN" altLang="en-US"/>
            </a:p>
          </p:txBody>
        </p:sp>
        <p:sp>
          <p:nvSpPr>
            <p:cNvPr id="42047" name="Line 63"/>
            <p:cNvSpPr>
              <a:spLocks noChangeShapeType="1"/>
            </p:cNvSpPr>
            <p:nvPr/>
          </p:nvSpPr>
          <p:spPr bwMode="auto">
            <a:xfrm>
              <a:off x="7113240" y="5292372"/>
              <a:ext cx="0" cy="73025"/>
            </a:xfrm>
            <a:prstGeom prst="line">
              <a:avLst/>
            </a:prstGeom>
            <a:noFill/>
            <a:ln w="28575">
              <a:solidFill>
                <a:schemeClr val="accent2"/>
              </a:solidFill>
              <a:round/>
            </a:ln>
            <a:effectLst/>
          </p:spPr>
          <p:txBody>
            <a:bodyPr/>
            <a:lstStyle/>
            <a:p>
              <a:endParaRPr lang="zh-CN" altLang="en-US"/>
            </a:p>
          </p:txBody>
        </p:sp>
        <p:sp>
          <p:nvSpPr>
            <p:cNvPr id="42048" name="Line 64"/>
            <p:cNvSpPr>
              <a:spLocks noChangeShapeType="1"/>
            </p:cNvSpPr>
            <p:nvPr/>
          </p:nvSpPr>
          <p:spPr bwMode="auto">
            <a:xfrm>
              <a:off x="7761312" y="5292372"/>
              <a:ext cx="0" cy="73025"/>
            </a:xfrm>
            <a:prstGeom prst="line">
              <a:avLst/>
            </a:prstGeom>
            <a:noFill/>
            <a:ln w="28575">
              <a:solidFill>
                <a:schemeClr val="accent2"/>
              </a:solidFill>
              <a:round/>
            </a:ln>
            <a:effectLst/>
          </p:spPr>
          <p:txBody>
            <a:bodyPr/>
            <a:lstStyle/>
            <a:p>
              <a:endParaRPr lang="zh-CN" altLang="en-US"/>
            </a:p>
          </p:txBody>
        </p:sp>
        <p:sp>
          <p:nvSpPr>
            <p:cNvPr id="42049" name="Line 65"/>
            <p:cNvSpPr>
              <a:spLocks noChangeShapeType="1"/>
            </p:cNvSpPr>
            <p:nvPr/>
          </p:nvSpPr>
          <p:spPr bwMode="auto">
            <a:xfrm>
              <a:off x="8409384" y="5292372"/>
              <a:ext cx="0" cy="73025"/>
            </a:xfrm>
            <a:prstGeom prst="line">
              <a:avLst/>
            </a:prstGeom>
            <a:noFill/>
            <a:ln w="28575">
              <a:solidFill>
                <a:schemeClr val="accent2"/>
              </a:solidFill>
              <a:round/>
            </a:ln>
            <a:effectLst/>
          </p:spPr>
          <p:txBody>
            <a:bodyPr/>
            <a:lstStyle/>
            <a:p>
              <a:endParaRPr lang="zh-CN" altLang="en-US"/>
            </a:p>
          </p:txBody>
        </p:sp>
        <p:sp>
          <p:nvSpPr>
            <p:cNvPr id="42050" name="Line 66"/>
            <p:cNvSpPr>
              <a:spLocks noChangeShapeType="1"/>
            </p:cNvSpPr>
            <p:nvPr/>
          </p:nvSpPr>
          <p:spPr bwMode="auto">
            <a:xfrm>
              <a:off x="9057456" y="5292372"/>
              <a:ext cx="0" cy="73025"/>
            </a:xfrm>
            <a:prstGeom prst="line">
              <a:avLst/>
            </a:prstGeom>
            <a:noFill/>
            <a:ln w="28575">
              <a:solidFill>
                <a:schemeClr val="accent2"/>
              </a:solidFill>
              <a:round/>
            </a:ln>
            <a:effectLst/>
          </p:spPr>
          <p:txBody>
            <a:bodyPr/>
            <a:lstStyle/>
            <a:p>
              <a:endParaRPr lang="zh-CN" altLang="en-US"/>
            </a:p>
          </p:txBody>
        </p:sp>
      </p:grpSp>
      <p:grpSp>
        <p:nvGrpSpPr>
          <p:cNvPr id="42055" name="Group 71"/>
          <p:cNvGrpSpPr/>
          <p:nvPr/>
        </p:nvGrpSpPr>
        <p:grpSpPr bwMode="auto">
          <a:xfrm>
            <a:off x="3858998" y="2792413"/>
            <a:ext cx="8174892" cy="87312"/>
            <a:chOff x="1623" y="1615"/>
            <a:chExt cx="4184" cy="55"/>
          </a:xfrm>
        </p:grpSpPr>
        <p:sp>
          <p:nvSpPr>
            <p:cNvPr id="7" name="Line 5"/>
            <p:cNvSpPr>
              <a:spLocks noChangeShapeType="1"/>
            </p:cNvSpPr>
            <p:nvPr/>
          </p:nvSpPr>
          <p:spPr bwMode="auto">
            <a:xfrm>
              <a:off x="1634" y="1661"/>
              <a:ext cx="4173" cy="9"/>
            </a:xfrm>
            <a:prstGeom prst="line">
              <a:avLst/>
            </a:prstGeom>
            <a:noFill/>
            <a:ln w="28575">
              <a:solidFill>
                <a:schemeClr val="accent2"/>
              </a:solidFill>
              <a:round/>
              <a:tailEnd type="triangle" w="med" len="med"/>
            </a:ln>
          </p:spPr>
          <p:txBody>
            <a:bodyPr wrap="none"/>
            <a:lstStyle/>
            <a:p>
              <a:endParaRPr lang="zh-CN" altLang="en-US"/>
            </a:p>
          </p:txBody>
        </p:sp>
        <p:sp>
          <p:nvSpPr>
            <p:cNvPr id="42052" name="Line 68"/>
            <p:cNvSpPr>
              <a:spLocks noChangeShapeType="1"/>
            </p:cNvSpPr>
            <p:nvPr/>
          </p:nvSpPr>
          <p:spPr bwMode="auto">
            <a:xfrm>
              <a:off x="1623" y="1615"/>
              <a:ext cx="0" cy="46"/>
            </a:xfrm>
            <a:prstGeom prst="line">
              <a:avLst/>
            </a:prstGeom>
            <a:noFill/>
            <a:ln w="28575">
              <a:solidFill>
                <a:schemeClr val="accent2"/>
              </a:solidFill>
              <a:round/>
            </a:ln>
            <a:effectLst/>
          </p:spPr>
          <p:txBody>
            <a:bodyPr/>
            <a:lstStyle/>
            <a:p>
              <a:endParaRPr lang="zh-CN" altLang="en-US"/>
            </a:p>
          </p:txBody>
        </p:sp>
        <p:sp>
          <p:nvSpPr>
            <p:cNvPr id="42053" name="Line 69"/>
            <p:cNvSpPr>
              <a:spLocks noChangeShapeType="1"/>
            </p:cNvSpPr>
            <p:nvPr/>
          </p:nvSpPr>
          <p:spPr bwMode="auto">
            <a:xfrm>
              <a:off x="3029" y="1615"/>
              <a:ext cx="0" cy="46"/>
            </a:xfrm>
            <a:prstGeom prst="line">
              <a:avLst/>
            </a:prstGeom>
            <a:noFill/>
            <a:ln w="28575">
              <a:solidFill>
                <a:schemeClr val="accent2"/>
              </a:solidFill>
              <a:round/>
            </a:ln>
            <a:effectLst/>
          </p:spPr>
          <p:txBody>
            <a:bodyPr/>
            <a:lstStyle/>
            <a:p>
              <a:endParaRPr lang="zh-CN" altLang="en-US"/>
            </a:p>
          </p:txBody>
        </p:sp>
        <p:sp>
          <p:nvSpPr>
            <p:cNvPr id="42054" name="Line 70"/>
            <p:cNvSpPr>
              <a:spLocks noChangeShapeType="1"/>
            </p:cNvSpPr>
            <p:nvPr/>
          </p:nvSpPr>
          <p:spPr bwMode="auto">
            <a:xfrm>
              <a:off x="4526" y="1616"/>
              <a:ext cx="0" cy="46"/>
            </a:xfrm>
            <a:prstGeom prst="line">
              <a:avLst/>
            </a:prstGeom>
            <a:noFill/>
            <a:ln w="28575">
              <a:solidFill>
                <a:schemeClr val="accent2"/>
              </a:solidFill>
              <a:round/>
            </a:ln>
            <a:effectLst/>
          </p:spPr>
          <p:txBody>
            <a:bodyPr/>
            <a:lstStyle/>
            <a:p>
              <a:endParaRPr lang="zh-CN" altLang="en-US"/>
            </a:p>
          </p:txBody>
        </p:sp>
      </p:grpSp>
      <p:grpSp>
        <p:nvGrpSpPr>
          <p:cNvPr id="97" name="组合 96"/>
          <p:cNvGrpSpPr/>
          <p:nvPr/>
        </p:nvGrpSpPr>
        <p:grpSpPr>
          <a:xfrm>
            <a:off x="3157644" y="1196752"/>
            <a:ext cx="2140729" cy="1302817"/>
            <a:chOff x="2288704" y="1196752"/>
            <a:chExt cx="1739342" cy="1302817"/>
          </a:xfrm>
        </p:grpSpPr>
        <p:sp>
          <p:nvSpPr>
            <p:cNvPr id="13" name="Text Box 11"/>
            <p:cNvSpPr txBox="1">
              <a:spLocks noChangeArrowheads="1"/>
            </p:cNvSpPr>
            <p:nvPr/>
          </p:nvSpPr>
          <p:spPr bwMode="auto">
            <a:xfrm>
              <a:off x="2415579" y="2132856"/>
              <a:ext cx="965200" cy="366713"/>
            </a:xfrm>
            <a:prstGeom prst="rect">
              <a:avLst/>
            </a:prstGeom>
            <a:noFill/>
            <a:ln w="9525">
              <a:noFill/>
              <a:miter lim="800000"/>
            </a:ln>
          </p:spPr>
          <p:txBody>
            <a:bodyPr>
              <a:spAutoFit/>
            </a:bodyPr>
            <a:lstStyle/>
            <a:p>
              <a:pPr algn="ctr">
                <a:spcBef>
                  <a:spcPct val="50000"/>
                </a:spcBef>
                <a:buFont typeface="Arial" panose="020B0604020202020204" pitchFamily="34" charset="0"/>
                <a:buNone/>
              </a:pPr>
              <a:r>
                <a:rPr lang="en-US" altLang="zh-CN" sz="1800" dirty="0" smtClean="0">
                  <a:solidFill>
                    <a:srgbClr val="333333"/>
                  </a:solidFill>
                </a:rPr>
                <a:t>5000</a:t>
              </a:r>
              <a:endParaRPr lang="en-US" altLang="zh-CN" sz="1800" dirty="0">
                <a:solidFill>
                  <a:srgbClr val="333333"/>
                </a:solidFill>
              </a:endParaRPr>
            </a:p>
          </p:txBody>
        </p:sp>
        <p:pic>
          <p:nvPicPr>
            <p:cNvPr id="50177" name="Picture 1"/>
            <p:cNvPicPr>
              <a:picLocks noChangeAspect="1" noChangeArrowheads="1"/>
            </p:cNvPicPr>
            <p:nvPr/>
          </p:nvPicPr>
          <p:blipFill>
            <a:blip r:embed="rId4" cstate="print"/>
            <a:srcRect/>
            <a:stretch>
              <a:fillRect/>
            </a:stretch>
          </p:blipFill>
          <p:spPr bwMode="auto">
            <a:xfrm>
              <a:off x="2288704" y="1196752"/>
              <a:ext cx="1739342" cy="936104"/>
            </a:xfrm>
            <a:prstGeom prst="rect">
              <a:avLst/>
            </a:prstGeom>
            <a:noFill/>
            <a:ln w="9525">
              <a:noFill/>
              <a:miter lim="800000"/>
              <a:headEnd/>
              <a:tailEnd/>
            </a:ln>
          </p:spPr>
        </p:pic>
      </p:grpSp>
      <p:grpSp>
        <p:nvGrpSpPr>
          <p:cNvPr id="100" name="组合 99"/>
          <p:cNvGrpSpPr/>
          <p:nvPr/>
        </p:nvGrpSpPr>
        <p:grpSpPr>
          <a:xfrm>
            <a:off x="5905026" y="1196752"/>
            <a:ext cx="2140729" cy="1302817"/>
            <a:chOff x="4509802" y="1196752"/>
            <a:chExt cx="1739342" cy="1302817"/>
          </a:xfrm>
        </p:grpSpPr>
        <p:sp>
          <p:nvSpPr>
            <p:cNvPr id="15" name="Text Box 13"/>
            <p:cNvSpPr txBox="1">
              <a:spLocks noChangeArrowheads="1"/>
            </p:cNvSpPr>
            <p:nvPr/>
          </p:nvSpPr>
          <p:spPr bwMode="auto">
            <a:xfrm>
              <a:off x="4649787" y="2132856"/>
              <a:ext cx="968375" cy="366713"/>
            </a:xfrm>
            <a:prstGeom prst="rect">
              <a:avLst/>
            </a:prstGeom>
            <a:noFill/>
            <a:ln w="9525">
              <a:noFill/>
              <a:miter lim="800000"/>
            </a:ln>
          </p:spPr>
          <p:txBody>
            <a:bodyPr>
              <a:spAutoFit/>
            </a:bodyPr>
            <a:lstStyle/>
            <a:p>
              <a:pPr algn="ctr">
                <a:spcBef>
                  <a:spcPct val="50000"/>
                </a:spcBef>
                <a:buFont typeface="Arial" panose="020B0604020202020204" pitchFamily="34" charset="0"/>
                <a:buNone/>
              </a:pPr>
              <a:r>
                <a:rPr lang="en-US" altLang="zh-CN" sz="1800" dirty="0" smtClean="0">
                  <a:solidFill>
                    <a:srgbClr val="333333"/>
                  </a:solidFill>
                </a:rPr>
                <a:t>5000</a:t>
              </a:r>
              <a:endParaRPr lang="en-US" altLang="zh-CN" sz="1800" dirty="0">
                <a:solidFill>
                  <a:srgbClr val="333333"/>
                </a:solidFill>
              </a:endParaRPr>
            </a:p>
          </p:txBody>
        </p:sp>
        <p:pic>
          <p:nvPicPr>
            <p:cNvPr id="77" name="Picture 1"/>
            <p:cNvPicPr>
              <a:picLocks noChangeAspect="1" noChangeArrowheads="1"/>
            </p:cNvPicPr>
            <p:nvPr/>
          </p:nvPicPr>
          <p:blipFill>
            <a:blip r:embed="rId4" cstate="print"/>
            <a:srcRect/>
            <a:stretch>
              <a:fillRect/>
            </a:stretch>
          </p:blipFill>
          <p:spPr bwMode="auto">
            <a:xfrm>
              <a:off x="4509802" y="1196752"/>
              <a:ext cx="1739342" cy="936104"/>
            </a:xfrm>
            <a:prstGeom prst="rect">
              <a:avLst/>
            </a:prstGeom>
            <a:noFill/>
            <a:ln w="9525">
              <a:noFill/>
              <a:miter lim="800000"/>
              <a:headEnd/>
              <a:tailEnd/>
            </a:ln>
          </p:spPr>
        </p:pic>
      </p:grpSp>
      <p:grpSp>
        <p:nvGrpSpPr>
          <p:cNvPr id="102" name="组合 101"/>
          <p:cNvGrpSpPr/>
          <p:nvPr/>
        </p:nvGrpSpPr>
        <p:grpSpPr>
          <a:xfrm>
            <a:off x="8829659" y="1196752"/>
            <a:ext cx="2140729" cy="1302817"/>
            <a:chOff x="7174098" y="1196752"/>
            <a:chExt cx="1739342" cy="1302817"/>
          </a:xfrm>
        </p:grpSpPr>
        <p:sp>
          <p:nvSpPr>
            <p:cNvPr id="17" name="Text Box 15"/>
            <p:cNvSpPr txBox="1">
              <a:spLocks noChangeArrowheads="1"/>
            </p:cNvSpPr>
            <p:nvPr/>
          </p:nvSpPr>
          <p:spPr bwMode="auto">
            <a:xfrm>
              <a:off x="7296993" y="2132856"/>
              <a:ext cx="968375" cy="366713"/>
            </a:xfrm>
            <a:prstGeom prst="rect">
              <a:avLst/>
            </a:prstGeom>
            <a:noFill/>
            <a:ln w="9525">
              <a:noFill/>
              <a:miter lim="800000"/>
            </a:ln>
          </p:spPr>
          <p:txBody>
            <a:bodyPr>
              <a:spAutoFit/>
            </a:bodyPr>
            <a:lstStyle/>
            <a:p>
              <a:pPr algn="ctr">
                <a:spcBef>
                  <a:spcPct val="50000"/>
                </a:spcBef>
                <a:buFont typeface="Arial" panose="020B0604020202020204" pitchFamily="34" charset="0"/>
                <a:buNone/>
              </a:pPr>
              <a:r>
                <a:rPr lang="en-US" altLang="zh-CN" sz="1800" dirty="0" smtClean="0">
                  <a:solidFill>
                    <a:srgbClr val="333333"/>
                  </a:solidFill>
                </a:rPr>
                <a:t>5000</a:t>
              </a:r>
              <a:endParaRPr lang="en-US" altLang="zh-CN" sz="1800" dirty="0">
                <a:solidFill>
                  <a:srgbClr val="333333"/>
                </a:solidFill>
              </a:endParaRPr>
            </a:p>
          </p:txBody>
        </p:sp>
        <p:pic>
          <p:nvPicPr>
            <p:cNvPr id="78" name="Picture 1"/>
            <p:cNvPicPr>
              <a:picLocks noChangeAspect="1" noChangeArrowheads="1"/>
            </p:cNvPicPr>
            <p:nvPr/>
          </p:nvPicPr>
          <p:blipFill>
            <a:blip r:embed="rId4" cstate="print"/>
            <a:srcRect/>
            <a:stretch>
              <a:fillRect/>
            </a:stretch>
          </p:blipFill>
          <p:spPr bwMode="auto">
            <a:xfrm>
              <a:off x="7174098" y="1196752"/>
              <a:ext cx="1739342" cy="936104"/>
            </a:xfrm>
            <a:prstGeom prst="rect">
              <a:avLst/>
            </a:prstGeom>
            <a:noFill/>
            <a:ln w="9525">
              <a:noFill/>
              <a:miter lim="800000"/>
              <a:headEnd/>
              <a:tailEnd/>
            </a:ln>
          </p:spPr>
        </p:pic>
      </p:grpSp>
      <p:grpSp>
        <p:nvGrpSpPr>
          <p:cNvPr id="99" name="组合 98"/>
          <p:cNvGrpSpPr/>
          <p:nvPr/>
        </p:nvGrpSpPr>
        <p:grpSpPr>
          <a:xfrm>
            <a:off x="3703119" y="3850104"/>
            <a:ext cx="7710394" cy="1451105"/>
            <a:chOff x="3008784" y="3841267"/>
            <a:chExt cx="6264695" cy="1451105"/>
          </a:xfrm>
        </p:grpSpPr>
        <p:sp>
          <p:nvSpPr>
            <p:cNvPr id="42007" name="Line 6"/>
            <p:cNvSpPr>
              <a:spLocks noChangeShapeType="1"/>
            </p:cNvSpPr>
            <p:nvPr/>
          </p:nvSpPr>
          <p:spPr bwMode="auto">
            <a:xfrm flipH="1">
              <a:off x="3224213" y="4869160"/>
              <a:ext cx="0" cy="423212"/>
            </a:xfrm>
            <a:prstGeom prst="line">
              <a:avLst/>
            </a:prstGeom>
            <a:noFill/>
            <a:ln w="28575">
              <a:solidFill>
                <a:schemeClr val="accent2"/>
              </a:solidFill>
              <a:round/>
              <a:tailEnd type="triangle" w="med" len="med"/>
            </a:ln>
          </p:spPr>
          <p:txBody>
            <a:bodyPr wrap="none"/>
            <a:lstStyle/>
            <a:p>
              <a:endParaRPr lang="zh-CN" altLang="en-US"/>
            </a:p>
          </p:txBody>
        </p:sp>
        <p:sp>
          <p:nvSpPr>
            <p:cNvPr id="42008" name="Line 6"/>
            <p:cNvSpPr>
              <a:spLocks noChangeShapeType="1"/>
            </p:cNvSpPr>
            <p:nvPr/>
          </p:nvSpPr>
          <p:spPr bwMode="auto">
            <a:xfrm flipH="1">
              <a:off x="3872330" y="4869160"/>
              <a:ext cx="0" cy="423212"/>
            </a:xfrm>
            <a:prstGeom prst="line">
              <a:avLst/>
            </a:prstGeom>
            <a:noFill/>
            <a:ln w="28575">
              <a:solidFill>
                <a:schemeClr val="accent2"/>
              </a:solidFill>
              <a:round/>
              <a:tailEnd type="triangle" w="med" len="med"/>
            </a:ln>
          </p:spPr>
          <p:txBody>
            <a:bodyPr wrap="none"/>
            <a:lstStyle/>
            <a:p>
              <a:endParaRPr lang="zh-CN" altLang="en-US"/>
            </a:p>
          </p:txBody>
        </p:sp>
        <p:sp>
          <p:nvSpPr>
            <p:cNvPr id="42009" name="Line 6"/>
            <p:cNvSpPr>
              <a:spLocks noChangeShapeType="1"/>
            </p:cNvSpPr>
            <p:nvPr/>
          </p:nvSpPr>
          <p:spPr bwMode="auto">
            <a:xfrm flipH="1">
              <a:off x="4520446" y="4869160"/>
              <a:ext cx="0" cy="423212"/>
            </a:xfrm>
            <a:prstGeom prst="line">
              <a:avLst/>
            </a:prstGeom>
            <a:noFill/>
            <a:ln w="28575">
              <a:solidFill>
                <a:schemeClr val="accent2"/>
              </a:solidFill>
              <a:round/>
              <a:tailEnd type="triangle" w="med" len="med"/>
            </a:ln>
          </p:spPr>
          <p:txBody>
            <a:bodyPr wrap="none"/>
            <a:lstStyle/>
            <a:p>
              <a:endParaRPr lang="zh-CN" altLang="en-US"/>
            </a:p>
          </p:txBody>
        </p:sp>
        <p:sp>
          <p:nvSpPr>
            <p:cNvPr id="42010" name="Line 6"/>
            <p:cNvSpPr>
              <a:spLocks noChangeShapeType="1"/>
            </p:cNvSpPr>
            <p:nvPr/>
          </p:nvSpPr>
          <p:spPr bwMode="auto">
            <a:xfrm flipH="1">
              <a:off x="5169024" y="4869160"/>
              <a:ext cx="0" cy="423212"/>
            </a:xfrm>
            <a:prstGeom prst="line">
              <a:avLst/>
            </a:prstGeom>
            <a:noFill/>
            <a:ln w="28575">
              <a:solidFill>
                <a:schemeClr val="accent2"/>
              </a:solidFill>
              <a:round/>
              <a:tailEnd type="triangle" w="med" len="med"/>
            </a:ln>
          </p:spPr>
          <p:txBody>
            <a:bodyPr wrap="none"/>
            <a:lstStyle/>
            <a:p>
              <a:endParaRPr lang="zh-CN" altLang="en-US"/>
            </a:p>
          </p:txBody>
        </p:sp>
        <p:sp>
          <p:nvSpPr>
            <p:cNvPr id="42011" name="Line 6"/>
            <p:cNvSpPr>
              <a:spLocks noChangeShapeType="1"/>
            </p:cNvSpPr>
            <p:nvPr/>
          </p:nvSpPr>
          <p:spPr bwMode="auto">
            <a:xfrm flipH="1">
              <a:off x="5817096" y="4869160"/>
              <a:ext cx="0" cy="423212"/>
            </a:xfrm>
            <a:prstGeom prst="line">
              <a:avLst/>
            </a:prstGeom>
            <a:noFill/>
            <a:ln w="28575">
              <a:solidFill>
                <a:schemeClr val="accent2"/>
              </a:solidFill>
              <a:round/>
              <a:tailEnd type="triangle" w="med" len="med"/>
            </a:ln>
          </p:spPr>
          <p:txBody>
            <a:bodyPr wrap="none"/>
            <a:lstStyle/>
            <a:p>
              <a:endParaRPr lang="zh-CN" altLang="en-US"/>
            </a:p>
          </p:txBody>
        </p:sp>
        <p:sp>
          <p:nvSpPr>
            <p:cNvPr id="42012" name="Line 6"/>
            <p:cNvSpPr>
              <a:spLocks noChangeShapeType="1"/>
            </p:cNvSpPr>
            <p:nvPr/>
          </p:nvSpPr>
          <p:spPr bwMode="auto">
            <a:xfrm flipH="1">
              <a:off x="6465168" y="4869160"/>
              <a:ext cx="0" cy="423212"/>
            </a:xfrm>
            <a:prstGeom prst="line">
              <a:avLst/>
            </a:prstGeom>
            <a:noFill/>
            <a:ln w="28575">
              <a:solidFill>
                <a:schemeClr val="accent2"/>
              </a:solidFill>
              <a:round/>
              <a:tailEnd type="triangle" w="med" len="med"/>
            </a:ln>
          </p:spPr>
          <p:txBody>
            <a:bodyPr wrap="none"/>
            <a:lstStyle/>
            <a:p>
              <a:endParaRPr lang="zh-CN" altLang="en-US"/>
            </a:p>
          </p:txBody>
        </p:sp>
        <p:sp>
          <p:nvSpPr>
            <p:cNvPr id="42013" name="Line 6"/>
            <p:cNvSpPr>
              <a:spLocks noChangeShapeType="1"/>
            </p:cNvSpPr>
            <p:nvPr/>
          </p:nvSpPr>
          <p:spPr bwMode="auto">
            <a:xfrm flipH="1">
              <a:off x="7113240" y="4869160"/>
              <a:ext cx="0" cy="423212"/>
            </a:xfrm>
            <a:prstGeom prst="line">
              <a:avLst/>
            </a:prstGeom>
            <a:noFill/>
            <a:ln w="28575">
              <a:solidFill>
                <a:schemeClr val="accent2"/>
              </a:solidFill>
              <a:round/>
              <a:tailEnd type="triangle" w="med" len="med"/>
            </a:ln>
          </p:spPr>
          <p:txBody>
            <a:bodyPr wrap="none"/>
            <a:lstStyle/>
            <a:p>
              <a:endParaRPr lang="zh-CN" altLang="en-US"/>
            </a:p>
          </p:txBody>
        </p:sp>
        <p:sp>
          <p:nvSpPr>
            <p:cNvPr id="42014" name="Line 6"/>
            <p:cNvSpPr>
              <a:spLocks noChangeShapeType="1"/>
            </p:cNvSpPr>
            <p:nvPr/>
          </p:nvSpPr>
          <p:spPr bwMode="auto">
            <a:xfrm flipH="1">
              <a:off x="7761312" y="4869160"/>
              <a:ext cx="0" cy="423212"/>
            </a:xfrm>
            <a:prstGeom prst="line">
              <a:avLst/>
            </a:prstGeom>
            <a:noFill/>
            <a:ln w="28575">
              <a:solidFill>
                <a:schemeClr val="accent2"/>
              </a:solidFill>
              <a:round/>
              <a:tailEnd type="triangle" w="med" len="med"/>
            </a:ln>
          </p:spPr>
          <p:txBody>
            <a:bodyPr wrap="none"/>
            <a:lstStyle/>
            <a:p>
              <a:endParaRPr lang="zh-CN" altLang="en-US"/>
            </a:p>
          </p:txBody>
        </p:sp>
        <p:sp>
          <p:nvSpPr>
            <p:cNvPr id="42015" name="Line 6"/>
            <p:cNvSpPr>
              <a:spLocks noChangeShapeType="1"/>
            </p:cNvSpPr>
            <p:nvPr/>
          </p:nvSpPr>
          <p:spPr bwMode="auto">
            <a:xfrm flipH="1">
              <a:off x="8409384" y="4869160"/>
              <a:ext cx="0" cy="423212"/>
            </a:xfrm>
            <a:prstGeom prst="line">
              <a:avLst/>
            </a:prstGeom>
            <a:noFill/>
            <a:ln w="28575">
              <a:solidFill>
                <a:schemeClr val="accent2"/>
              </a:solidFill>
              <a:round/>
              <a:tailEnd type="triangle" w="med" len="med"/>
            </a:ln>
          </p:spPr>
          <p:txBody>
            <a:bodyPr wrap="none"/>
            <a:lstStyle/>
            <a:p>
              <a:endParaRPr lang="zh-CN" altLang="en-US"/>
            </a:p>
          </p:txBody>
        </p:sp>
        <p:sp>
          <p:nvSpPr>
            <p:cNvPr id="42016" name="Line 6"/>
            <p:cNvSpPr>
              <a:spLocks noChangeShapeType="1"/>
            </p:cNvSpPr>
            <p:nvPr/>
          </p:nvSpPr>
          <p:spPr bwMode="auto">
            <a:xfrm flipH="1">
              <a:off x="9057456" y="4869160"/>
              <a:ext cx="0" cy="423212"/>
            </a:xfrm>
            <a:prstGeom prst="line">
              <a:avLst/>
            </a:prstGeom>
            <a:noFill/>
            <a:ln w="28575">
              <a:solidFill>
                <a:schemeClr val="accent2"/>
              </a:solidFill>
              <a:round/>
              <a:tailEnd type="triangle" w="med" len="med"/>
            </a:ln>
          </p:spPr>
          <p:txBody>
            <a:bodyPr wrap="none"/>
            <a:lstStyle/>
            <a:p>
              <a:endParaRPr lang="zh-CN" altLang="en-US"/>
            </a:p>
          </p:txBody>
        </p:sp>
        <p:pic>
          <p:nvPicPr>
            <p:cNvPr id="50178" name="Picture 2"/>
            <p:cNvPicPr>
              <a:picLocks noChangeAspect="1" noChangeArrowheads="1"/>
            </p:cNvPicPr>
            <p:nvPr/>
          </p:nvPicPr>
          <p:blipFill>
            <a:blip r:embed="rId5" cstate="print"/>
            <a:srcRect/>
            <a:stretch>
              <a:fillRect/>
            </a:stretch>
          </p:blipFill>
          <p:spPr bwMode="auto">
            <a:xfrm rot="5400000">
              <a:off x="2759664" y="4100278"/>
              <a:ext cx="945994" cy="447753"/>
            </a:xfrm>
            <a:prstGeom prst="rect">
              <a:avLst/>
            </a:prstGeom>
            <a:noFill/>
            <a:ln w="9525">
              <a:noFill/>
              <a:miter lim="800000"/>
              <a:headEnd/>
              <a:tailEnd/>
            </a:ln>
          </p:spPr>
        </p:pic>
        <p:pic>
          <p:nvPicPr>
            <p:cNvPr id="86" name="Picture 2"/>
            <p:cNvPicPr>
              <a:picLocks noChangeAspect="1" noChangeArrowheads="1"/>
            </p:cNvPicPr>
            <p:nvPr/>
          </p:nvPicPr>
          <p:blipFill>
            <a:blip r:embed="rId5" cstate="print"/>
            <a:srcRect/>
            <a:stretch>
              <a:fillRect/>
            </a:stretch>
          </p:blipFill>
          <p:spPr bwMode="auto">
            <a:xfrm rot="5400000">
              <a:off x="3407736" y="4100278"/>
              <a:ext cx="945994" cy="447753"/>
            </a:xfrm>
            <a:prstGeom prst="rect">
              <a:avLst/>
            </a:prstGeom>
            <a:noFill/>
            <a:ln w="9525">
              <a:noFill/>
              <a:miter lim="800000"/>
              <a:headEnd/>
              <a:tailEnd/>
            </a:ln>
          </p:spPr>
        </p:pic>
        <p:pic>
          <p:nvPicPr>
            <p:cNvPr id="87" name="Picture 2"/>
            <p:cNvPicPr>
              <a:picLocks noChangeAspect="1" noChangeArrowheads="1"/>
            </p:cNvPicPr>
            <p:nvPr/>
          </p:nvPicPr>
          <p:blipFill>
            <a:blip r:embed="rId5" cstate="print"/>
            <a:srcRect/>
            <a:stretch>
              <a:fillRect/>
            </a:stretch>
          </p:blipFill>
          <p:spPr bwMode="auto">
            <a:xfrm rot="5400000">
              <a:off x="4055807" y="4100278"/>
              <a:ext cx="945994" cy="447753"/>
            </a:xfrm>
            <a:prstGeom prst="rect">
              <a:avLst/>
            </a:prstGeom>
            <a:noFill/>
            <a:ln w="9525">
              <a:noFill/>
              <a:miter lim="800000"/>
              <a:headEnd/>
              <a:tailEnd/>
            </a:ln>
          </p:spPr>
        </p:pic>
        <p:pic>
          <p:nvPicPr>
            <p:cNvPr id="88" name="Picture 2"/>
            <p:cNvPicPr>
              <a:picLocks noChangeAspect="1" noChangeArrowheads="1"/>
            </p:cNvPicPr>
            <p:nvPr/>
          </p:nvPicPr>
          <p:blipFill>
            <a:blip r:embed="rId5" cstate="print"/>
            <a:srcRect/>
            <a:stretch>
              <a:fillRect/>
            </a:stretch>
          </p:blipFill>
          <p:spPr bwMode="auto">
            <a:xfrm rot="5400000">
              <a:off x="4688174" y="4100278"/>
              <a:ext cx="945994" cy="447753"/>
            </a:xfrm>
            <a:prstGeom prst="rect">
              <a:avLst/>
            </a:prstGeom>
            <a:noFill/>
            <a:ln w="9525">
              <a:noFill/>
              <a:miter lim="800000"/>
              <a:headEnd/>
              <a:tailEnd/>
            </a:ln>
          </p:spPr>
        </p:pic>
        <p:pic>
          <p:nvPicPr>
            <p:cNvPr id="89" name="Picture 2"/>
            <p:cNvPicPr>
              <a:picLocks noChangeAspect="1" noChangeArrowheads="1"/>
            </p:cNvPicPr>
            <p:nvPr/>
          </p:nvPicPr>
          <p:blipFill>
            <a:blip r:embed="rId5" cstate="print"/>
            <a:srcRect/>
            <a:stretch>
              <a:fillRect/>
            </a:stretch>
          </p:blipFill>
          <p:spPr bwMode="auto">
            <a:xfrm rot="5400000">
              <a:off x="5336246" y="4100278"/>
              <a:ext cx="945994" cy="447753"/>
            </a:xfrm>
            <a:prstGeom prst="rect">
              <a:avLst/>
            </a:prstGeom>
            <a:noFill/>
            <a:ln w="9525">
              <a:noFill/>
              <a:miter lim="800000"/>
              <a:headEnd/>
              <a:tailEnd/>
            </a:ln>
          </p:spPr>
        </p:pic>
        <p:pic>
          <p:nvPicPr>
            <p:cNvPr id="90" name="Picture 2"/>
            <p:cNvPicPr>
              <a:picLocks noChangeAspect="1" noChangeArrowheads="1"/>
            </p:cNvPicPr>
            <p:nvPr/>
          </p:nvPicPr>
          <p:blipFill>
            <a:blip r:embed="rId5" cstate="print"/>
            <a:srcRect/>
            <a:stretch>
              <a:fillRect/>
            </a:stretch>
          </p:blipFill>
          <p:spPr bwMode="auto">
            <a:xfrm rot="5400000">
              <a:off x="5984318" y="4100278"/>
              <a:ext cx="945994" cy="447753"/>
            </a:xfrm>
            <a:prstGeom prst="rect">
              <a:avLst/>
            </a:prstGeom>
            <a:noFill/>
            <a:ln w="9525">
              <a:noFill/>
              <a:miter lim="800000"/>
              <a:headEnd/>
              <a:tailEnd/>
            </a:ln>
          </p:spPr>
        </p:pic>
        <p:pic>
          <p:nvPicPr>
            <p:cNvPr id="91" name="Picture 2"/>
            <p:cNvPicPr>
              <a:picLocks noChangeAspect="1" noChangeArrowheads="1"/>
            </p:cNvPicPr>
            <p:nvPr/>
          </p:nvPicPr>
          <p:blipFill>
            <a:blip r:embed="rId5" cstate="print"/>
            <a:srcRect/>
            <a:stretch>
              <a:fillRect/>
            </a:stretch>
          </p:blipFill>
          <p:spPr bwMode="auto">
            <a:xfrm rot="5400000">
              <a:off x="6632390" y="4100278"/>
              <a:ext cx="945994" cy="447753"/>
            </a:xfrm>
            <a:prstGeom prst="rect">
              <a:avLst/>
            </a:prstGeom>
            <a:noFill/>
            <a:ln w="9525">
              <a:noFill/>
              <a:miter lim="800000"/>
              <a:headEnd/>
              <a:tailEnd/>
            </a:ln>
          </p:spPr>
        </p:pic>
        <p:pic>
          <p:nvPicPr>
            <p:cNvPr id="92" name="Picture 2"/>
            <p:cNvPicPr>
              <a:picLocks noChangeAspect="1" noChangeArrowheads="1"/>
            </p:cNvPicPr>
            <p:nvPr/>
          </p:nvPicPr>
          <p:blipFill>
            <a:blip r:embed="rId5" cstate="print"/>
            <a:srcRect/>
            <a:stretch>
              <a:fillRect/>
            </a:stretch>
          </p:blipFill>
          <p:spPr bwMode="auto">
            <a:xfrm rot="5400000">
              <a:off x="7280462" y="4100278"/>
              <a:ext cx="945994" cy="447753"/>
            </a:xfrm>
            <a:prstGeom prst="rect">
              <a:avLst/>
            </a:prstGeom>
            <a:noFill/>
            <a:ln w="9525">
              <a:noFill/>
              <a:miter lim="800000"/>
              <a:headEnd/>
              <a:tailEnd/>
            </a:ln>
          </p:spPr>
        </p:pic>
        <p:pic>
          <p:nvPicPr>
            <p:cNvPr id="93" name="Picture 2"/>
            <p:cNvPicPr>
              <a:picLocks noChangeAspect="1" noChangeArrowheads="1"/>
            </p:cNvPicPr>
            <p:nvPr/>
          </p:nvPicPr>
          <p:blipFill>
            <a:blip r:embed="rId5" cstate="print"/>
            <a:srcRect/>
            <a:stretch>
              <a:fillRect/>
            </a:stretch>
          </p:blipFill>
          <p:spPr bwMode="auto">
            <a:xfrm rot="5400000">
              <a:off x="7928534" y="4100278"/>
              <a:ext cx="945994" cy="447753"/>
            </a:xfrm>
            <a:prstGeom prst="rect">
              <a:avLst/>
            </a:prstGeom>
            <a:noFill/>
            <a:ln w="9525">
              <a:noFill/>
              <a:miter lim="800000"/>
              <a:headEnd/>
              <a:tailEnd/>
            </a:ln>
          </p:spPr>
        </p:pic>
        <p:pic>
          <p:nvPicPr>
            <p:cNvPr id="94" name="Picture 2"/>
            <p:cNvPicPr>
              <a:picLocks noChangeAspect="1" noChangeArrowheads="1"/>
            </p:cNvPicPr>
            <p:nvPr/>
          </p:nvPicPr>
          <p:blipFill>
            <a:blip r:embed="rId5" cstate="print"/>
            <a:srcRect/>
            <a:stretch>
              <a:fillRect/>
            </a:stretch>
          </p:blipFill>
          <p:spPr bwMode="auto">
            <a:xfrm rot="5400000">
              <a:off x="8576606" y="4090387"/>
              <a:ext cx="945994" cy="447753"/>
            </a:xfrm>
            <a:prstGeom prst="rect">
              <a:avLst/>
            </a:prstGeom>
            <a:noFill/>
            <a:ln w="9525">
              <a:noFill/>
              <a:miter lim="800000"/>
              <a:headEnd/>
              <a:tailEnd/>
            </a:ln>
          </p:spPr>
        </p:pic>
      </p:gr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5539"/>
                                        </p:tgtEl>
                                        <p:attrNameLst>
                                          <p:attrName>style.visibility</p:attrName>
                                        </p:attrNameLst>
                                      </p:cBhvr>
                                      <p:to>
                                        <p:strVal val="visible"/>
                                      </p:to>
                                    </p:set>
                                    <p:animEffect transition="in" filter="checkerboard(across)">
                                      <p:cBhvr>
                                        <p:cTn id="7" dur="500"/>
                                        <p:tgtEl>
                                          <p:spTgt spid="6553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67937"/>
                                        </p:tgtEl>
                                        <p:attrNameLst>
                                          <p:attrName>style.visibility</p:attrName>
                                        </p:attrNameLst>
                                      </p:cBhvr>
                                      <p:to>
                                        <p:strVal val="visible"/>
                                      </p:to>
                                    </p:set>
                                    <p:anim calcmode="lin" valueType="num">
                                      <p:cBhvr additive="base">
                                        <p:cTn id="12" dur="500" fill="hold"/>
                                        <p:tgtEl>
                                          <p:spTgt spid="167937"/>
                                        </p:tgtEl>
                                        <p:attrNameLst>
                                          <p:attrName>ppt_x</p:attrName>
                                        </p:attrNameLst>
                                      </p:cBhvr>
                                      <p:tavLst>
                                        <p:tav tm="0">
                                          <p:val>
                                            <p:strVal val="0-#ppt_w/2"/>
                                          </p:val>
                                        </p:tav>
                                        <p:tav tm="100000">
                                          <p:val>
                                            <p:strVal val="#ppt_x"/>
                                          </p:val>
                                        </p:tav>
                                      </p:tavLst>
                                    </p:anim>
                                    <p:anim calcmode="lin" valueType="num">
                                      <p:cBhvr additive="base">
                                        <p:cTn id="13" dur="500" fill="hold"/>
                                        <p:tgtEl>
                                          <p:spTgt spid="16793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2055"/>
                                        </p:tgtEl>
                                        <p:attrNameLst>
                                          <p:attrName>style.visibility</p:attrName>
                                        </p:attrNameLst>
                                      </p:cBhvr>
                                      <p:to>
                                        <p:strVal val="visible"/>
                                      </p:to>
                                    </p:set>
                                    <p:animEffect transition="in" filter="wipe(left)">
                                      <p:cBhvr>
                                        <p:cTn id="18" dur="500"/>
                                        <p:tgtEl>
                                          <p:spTgt spid="4205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Bottom)">
                                      <p:cBhvr>
                                        <p:cTn id="27" dur="500"/>
                                        <p:tgtEl>
                                          <p:spTgt spid="8"/>
                                        </p:tgtEl>
                                      </p:cBhvr>
                                    </p:animEffect>
                                  </p:childTnLst>
                                </p:cTn>
                              </p:par>
                              <p:par>
                                <p:cTn id="28" presetID="12" presetClass="entr" presetSubtype="4" fill="hold" nodeType="with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slide(fromBottom)">
                                      <p:cBhvr>
                                        <p:cTn id="30" dur="500"/>
                                        <p:tgtEl>
                                          <p:spTgt spid="9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lide(fromBottom)">
                                      <p:cBhvr>
                                        <p:cTn id="39" dur="500"/>
                                        <p:tgtEl>
                                          <p:spTgt spid="10"/>
                                        </p:tgtEl>
                                      </p:cBhvr>
                                    </p:animEffect>
                                  </p:childTnLst>
                                </p:cTn>
                              </p:par>
                              <p:par>
                                <p:cTn id="40" presetID="12" presetClass="entr" presetSubtype="4" fill="hold" nodeType="with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slide(fromBottom)">
                                      <p:cBhvr>
                                        <p:cTn id="42" dur="500"/>
                                        <p:tgtEl>
                                          <p:spTgt spid="10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slide(fromBottom)">
                                      <p:cBhvr>
                                        <p:cTn id="51" dur="500"/>
                                        <p:tgtEl>
                                          <p:spTgt spid="12"/>
                                        </p:tgtEl>
                                      </p:cBhvr>
                                    </p:animEffect>
                                  </p:childTnLst>
                                </p:cTn>
                              </p:par>
                              <p:par>
                                <p:cTn id="52" presetID="12" presetClass="entr" presetSubtype="4" fill="hold" nodeType="with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slide(fromBottom)">
                                      <p:cBhvr>
                                        <p:cTn id="54" dur="500"/>
                                        <p:tgtEl>
                                          <p:spTgt spid="102"/>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67940"/>
                                        </p:tgtEl>
                                        <p:attrNameLst>
                                          <p:attrName>style.visibility</p:attrName>
                                        </p:attrNameLst>
                                      </p:cBhvr>
                                      <p:to>
                                        <p:strVal val="visible"/>
                                      </p:to>
                                    </p:set>
                                    <p:anim calcmode="lin" valueType="num">
                                      <p:cBhvr additive="base">
                                        <p:cTn id="59" dur="500" fill="hold"/>
                                        <p:tgtEl>
                                          <p:spTgt spid="167940"/>
                                        </p:tgtEl>
                                        <p:attrNameLst>
                                          <p:attrName>ppt_x</p:attrName>
                                        </p:attrNameLst>
                                      </p:cBhvr>
                                      <p:tavLst>
                                        <p:tav tm="0">
                                          <p:val>
                                            <p:strVal val="0-#ppt_w/2"/>
                                          </p:val>
                                        </p:tav>
                                        <p:tav tm="100000">
                                          <p:val>
                                            <p:strVal val="#ppt_x"/>
                                          </p:val>
                                        </p:tav>
                                      </p:tavLst>
                                    </p:anim>
                                    <p:anim calcmode="lin" valueType="num">
                                      <p:cBhvr additive="base">
                                        <p:cTn id="60" dur="500" fill="hold"/>
                                        <p:tgtEl>
                                          <p:spTgt spid="167940"/>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9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75"/>
                                        </p:tgtEl>
                                        <p:attrNameLst>
                                          <p:attrName>style.visibility</p:attrName>
                                        </p:attrNameLst>
                                      </p:cBhvr>
                                      <p:to>
                                        <p:strVal val="visible"/>
                                      </p:to>
                                    </p:set>
                                    <p:anim calcmode="lin" valueType="num">
                                      <p:cBhvr additive="base">
                                        <p:cTn id="77" dur="500" fill="hold"/>
                                        <p:tgtEl>
                                          <p:spTgt spid="75"/>
                                        </p:tgtEl>
                                        <p:attrNameLst>
                                          <p:attrName>ppt_x</p:attrName>
                                        </p:attrNameLst>
                                      </p:cBhvr>
                                      <p:tavLst>
                                        <p:tav tm="0">
                                          <p:val>
                                            <p:strVal val="0-#ppt_w/2"/>
                                          </p:val>
                                        </p:tav>
                                        <p:tav tm="100000">
                                          <p:val>
                                            <p:strVal val="#ppt_x"/>
                                          </p:val>
                                        </p:tav>
                                      </p:tavLst>
                                    </p:anim>
                                    <p:anim calcmode="lin" valueType="num">
                                      <p:cBhvr additive="base">
                                        <p:cTn id="78"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2" presetClass="entr" presetSubtype="1" fill="hold" nodeType="clickEffect">
                                  <p:stCondLst>
                                    <p:cond delay="0"/>
                                  </p:stCondLst>
                                  <p:childTnLst>
                                    <p:set>
                                      <p:cBhvr>
                                        <p:cTn id="82" dur="1" fill="hold">
                                          <p:stCondLst>
                                            <p:cond delay="0"/>
                                          </p:stCondLst>
                                        </p:cTn>
                                        <p:tgtEl>
                                          <p:spTgt spid="99"/>
                                        </p:tgtEl>
                                        <p:attrNameLst>
                                          <p:attrName>style.visibility</p:attrName>
                                        </p:attrNameLst>
                                      </p:cBhvr>
                                      <p:to>
                                        <p:strVal val="visible"/>
                                      </p:to>
                                    </p:set>
                                    <p:animEffect transition="in" filter="slide(fromTop)">
                                      <p:cBhvr>
                                        <p:cTn id="83" dur="500"/>
                                        <p:tgtEl>
                                          <p:spTgt spid="99"/>
                                        </p:tgtEl>
                                      </p:cBhvr>
                                    </p:animEffect>
                                  </p:childTnLst>
                                </p:cTn>
                              </p:par>
                            </p:childTnLst>
                          </p:cTn>
                        </p:par>
                      </p:childTnLst>
                    </p:cTn>
                  </p:par>
                  <p:par>
                    <p:cTn id="84" fill="hold">
                      <p:stCondLst>
                        <p:cond delay="indefinite"/>
                      </p:stCondLst>
                      <p:childTnLst>
                        <p:par>
                          <p:cTn id="85" fill="hold">
                            <p:stCondLst>
                              <p:cond delay="0"/>
                            </p:stCondLst>
                            <p:childTnLst>
                              <p:par>
                                <p:cTn id="86" presetID="43" presetClass="entr" presetSubtype="0" fill="hold" nodeType="click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
                                        <p:tgtEl>
                                          <p:spTgt spid="55"/>
                                        </p:tgtEl>
                                      </p:cBhvr>
                                    </p:animEffect>
                                    <p:anim calcmode="lin" valueType="num">
                                      <p:cBhvr>
                                        <p:cTn id="89" dur="400" fill="hold"/>
                                        <p:tgtEl>
                                          <p:spTgt spid="55"/>
                                        </p:tgtEl>
                                        <p:attrNameLst>
                                          <p:attrName>ppt_x</p:attrName>
                                        </p:attrNameLst>
                                      </p:cBhvr>
                                      <p:tavLst>
                                        <p:tav tm="0">
                                          <p:val>
                                            <p:strVal val="#ppt_x"/>
                                          </p:val>
                                        </p:tav>
                                        <p:tav tm="100000">
                                          <p:val>
                                            <p:strVal val="#ppt_x"/>
                                          </p:val>
                                        </p:tav>
                                      </p:tavLst>
                                    </p:anim>
                                    <p:anim calcmode="lin" valueType="num">
                                      <p:cBhvr>
                                        <p:cTn id="90" dur="400" fill="hold"/>
                                        <p:tgtEl>
                                          <p:spTgt spid="55"/>
                                        </p:tgtEl>
                                        <p:attrNameLst>
                                          <p:attrName>ppt_y</p:attrName>
                                        </p:attrNameLst>
                                      </p:cBhvr>
                                      <p:tavLst>
                                        <p:tav tm="0">
                                          <p:val>
                                            <p:strVal val="#ppt_y+0.31"/>
                                          </p:val>
                                        </p:tav>
                                        <p:tav tm="100000">
                                          <p:val>
                                            <p:strVal val="#ppt_y+0.31"/>
                                          </p:val>
                                        </p:tav>
                                      </p:tavLst>
                                    </p:anim>
                                    <p:anim calcmode="lin" valueType="num">
                                      <p:cBhvr>
                                        <p:cTn id="91" dur="600" decel="50000" fill="hold">
                                          <p:stCondLst>
                                            <p:cond delay="400"/>
                                          </p:stCondLst>
                                        </p:cTn>
                                        <p:tgtEl>
                                          <p:spTgt spid="5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2" dur="600" decel="50000" fill="hold">
                                          <p:stCondLst>
                                            <p:cond delay="400"/>
                                          </p:stCondLst>
                                        </p:cTn>
                                        <p:tgtEl>
                                          <p:spTgt spid="5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8" grpId="0"/>
      <p:bldP spid="20" grpId="0"/>
      <p:bldP spid="28" grpId="0" animBg="1"/>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bwMode="auto">
          <a:xfrm>
            <a:off x="3803650" y="1143000"/>
            <a:ext cx="5314950" cy="134938"/>
            <a:chOff x="5475255" y="1143000"/>
            <a:chExt cx="1486646" cy="101600"/>
          </a:xfrm>
        </p:grpSpPr>
        <p:cxnSp>
          <p:nvCxnSpPr>
            <p:cNvPr id="19" name="Straight Connector 30"/>
            <p:cNvCxnSpPr/>
            <p:nvPr/>
          </p:nvCxnSpPr>
          <p:spPr>
            <a:xfrm>
              <a:off x="5475255" y="1143000"/>
              <a:ext cx="1486646"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31"/>
            <p:cNvCxnSpPr/>
            <p:nvPr/>
          </p:nvCxnSpPr>
          <p:spPr>
            <a:xfrm>
              <a:off x="5616460" y="1244600"/>
              <a:ext cx="1185587"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5086389" y="369888"/>
            <a:ext cx="2749471" cy="707886"/>
          </a:xfrm>
          <a:prstGeom prst="rect">
            <a:avLst/>
          </a:prstGeom>
        </p:spPr>
        <p:txBody>
          <a:bodyPr wrap="none">
            <a:spAutoFit/>
          </a:bodyPr>
          <a:lstStyle/>
          <a:p>
            <a:pPr algn="ctr" fontAlgn="auto">
              <a:spcBef>
                <a:spcPct val="50000"/>
              </a:spcBef>
              <a:spcAft>
                <a:spcPts val="0"/>
              </a:spcAft>
              <a:defRPr/>
            </a:pPr>
            <a:r>
              <a:rPr lang="zh-CN" altLang="en-US" sz="4000" b="1" dirty="0" smtClean="0">
                <a:latin typeface="微软雅黑" panose="020B0503020204020204" pitchFamily="34" charset="-122"/>
                <a:ea typeface="微软雅黑" panose="020B0503020204020204" pitchFamily="34" charset="-122"/>
                <a:cs typeface="+mj-cs"/>
              </a:rPr>
              <a:t>年金</a:t>
            </a:r>
            <a:r>
              <a:rPr lang="zh-CN" altLang="en-US" sz="4000" b="1" dirty="0">
                <a:latin typeface="微软雅黑" panose="020B0503020204020204" pitchFamily="34" charset="-122"/>
                <a:ea typeface="微软雅黑" panose="020B0503020204020204" pitchFamily="34" charset="-122"/>
                <a:cs typeface="+mj-cs"/>
              </a:rPr>
              <a:t>的</a:t>
            </a:r>
            <a:r>
              <a:rPr lang="zh-CN" altLang="en-US" sz="4000" b="1" dirty="0" smtClean="0">
                <a:latin typeface="微软雅黑" panose="020B0503020204020204" pitchFamily="34" charset="-122"/>
                <a:ea typeface="微软雅黑" panose="020B0503020204020204" pitchFamily="34" charset="-122"/>
                <a:cs typeface="+mj-cs"/>
              </a:rPr>
              <a:t>概念</a:t>
            </a:r>
            <a:endParaRPr lang="zh-CN" altLang="en-US" sz="4000" b="1" dirty="0">
              <a:latin typeface="微软雅黑" panose="020B0503020204020204" pitchFamily="34" charset="-122"/>
              <a:ea typeface="微软雅黑" panose="020B0503020204020204" pitchFamily="34" charset="-122"/>
              <a:cs typeface="+mj-cs"/>
            </a:endParaRPr>
          </a:p>
        </p:txBody>
      </p:sp>
      <p:sp>
        <p:nvSpPr>
          <p:cNvPr id="49" name="矩形 48"/>
          <p:cNvSpPr/>
          <p:nvPr/>
        </p:nvSpPr>
        <p:spPr>
          <a:xfrm>
            <a:off x="0" y="6154738"/>
            <a:ext cx="12192000" cy="70326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文本框 114"/>
          <p:cNvSpPr txBox="1">
            <a:spLocks noChangeArrowheads="1"/>
          </p:cNvSpPr>
          <p:nvPr/>
        </p:nvSpPr>
        <p:spPr bwMode="auto">
          <a:xfrm>
            <a:off x="212725" y="3927475"/>
            <a:ext cx="1597025" cy="1200150"/>
          </a:xfrm>
          <a:prstGeom prst="rect">
            <a:avLst/>
          </a:prstGeom>
          <a:noFill/>
          <a:ln w="9525">
            <a:noFill/>
            <a:miter lim="800000"/>
          </a:ln>
        </p:spPr>
        <p:txBody>
          <a:bodyPr>
            <a:spAutoFit/>
          </a:bodyPr>
          <a:lstStyle/>
          <a:p>
            <a:pPr algn="ctr"/>
            <a:r>
              <a:rPr lang="zh-CN" altLang="en-US" sz="3600" b="1" dirty="0">
                <a:solidFill>
                  <a:srgbClr val="FF0000"/>
                </a:solidFill>
                <a:latin typeface="Impact" panose="020B0806030902050204" pitchFamily="34" charset="0"/>
                <a:ea typeface="Kozuka Gothic Pro H"/>
                <a:cs typeface="Kozuka Gothic Pro H"/>
              </a:rPr>
              <a:t>特        点</a:t>
            </a:r>
            <a:endParaRPr lang="zh-CN" altLang="en-US" sz="3600" b="1" dirty="0">
              <a:solidFill>
                <a:srgbClr val="FF0000"/>
              </a:solidFill>
              <a:latin typeface="Impact" panose="020B0806030902050204" pitchFamily="34" charset="0"/>
              <a:ea typeface="Kozuka Gothic Pro H"/>
              <a:cs typeface="Kozuka Gothic Pro H"/>
            </a:endParaRPr>
          </a:p>
        </p:txBody>
      </p:sp>
      <p:sp>
        <p:nvSpPr>
          <p:cNvPr id="43" name="灯片编号占位符 2"/>
          <p:cNvSpPr>
            <a:spLocks noGrp="1"/>
          </p:cNvSpPr>
          <p:nvPr>
            <p:ph type="sldNum" sz="quarter" idx="12"/>
          </p:nvPr>
        </p:nvSpPr>
        <p:spPr>
          <a:xfrm>
            <a:off x="11483975" y="6327775"/>
            <a:ext cx="495300" cy="354013"/>
          </a:xfrm>
        </p:spPr>
        <p:txBody>
          <a:bodyPr/>
          <a:lstStyle/>
          <a:p>
            <a:pPr>
              <a:defRPr/>
            </a:pPr>
            <a:fld id="{27954F93-597C-4FE6-A09B-9703A7480497}" type="slidenum">
              <a:rPr lang="en-US">
                <a:solidFill>
                  <a:schemeClr val="tx1"/>
                </a:solidFill>
              </a:rPr>
            </a:fld>
            <a:endParaRPr lang="en-US" dirty="0">
              <a:solidFill>
                <a:schemeClr val="tx1"/>
              </a:solidFill>
            </a:endParaRPr>
          </a:p>
        </p:txBody>
      </p:sp>
      <p:sp>
        <p:nvSpPr>
          <p:cNvPr id="2" name="矩形 1"/>
          <p:cNvSpPr>
            <a:spLocks noChangeArrowheads="1"/>
          </p:cNvSpPr>
          <p:nvPr/>
        </p:nvSpPr>
        <p:spPr bwMode="auto">
          <a:xfrm>
            <a:off x="1169987" y="1603375"/>
            <a:ext cx="9852025" cy="1292225"/>
          </a:xfrm>
          <a:prstGeom prst="rect">
            <a:avLst/>
          </a:prstGeom>
          <a:noFill/>
          <a:ln w="9525">
            <a:noFill/>
            <a:miter lim="800000"/>
          </a:ln>
        </p:spPr>
        <p:txBody>
          <a:bodyPr>
            <a:spAutoFit/>
          </a:bodyPr>
          <a:lstStyle/>
          <a:p>
            <a:pPr>
              <a:lnSpc>
                <a:spcPct val="150000"/>
              </a:lnSpc>
            </a:pPr>
            <a:r>
              <a:rPr lang="zh-CN" altLang="en-US" sz="2600" dirty="0">
                <a:latin typeface="微软雅黑" panose="020B0503020204020204" pitchFamily="34" charset="-122"/>
                <a:ea typeface="微软雅黑" panose="020B0503020204020204" pitchFamily="34" charset="-122"/>
              </a:rPr>
              <a:t>       年金是指在一定时期内每期发生的等额系列收付款项，通常用符号A表示。</a:t>
            </a:r>
            <a:endParaRPr lang="zh-CN" altLang="en-US" sz="2600" dirty="0">
              <a:latin typeface="微软雅黑" panose="020B0503020204020204" pitchFamily="34" charset="-122"/>
              <a:ea typeface="微软雅黑" panose="020B0503020204020204" pitchFamily="34" charset="-122"/>
            </a:endParaRPr>
          </a:p>
        </p:txBody>
      </p:sp>
      <p:sp>
        <p:nvSpPr>
          <p:cNvPr id="3" name="矩形 2"/>
          <p:cNvSpPr>
            <a:spLocks noChangeArrowheads="1"/>
          </p:cNvSpPr>
          <p:nvPr/>
        </p:nvSpPr>
        <p:spPr bwMode="auto">
          <a:xfrm>
            <a:off x="3330725" y="5107766"/>
            <a:ext cx="3004657" cy="461665"/>
          </a:xfrm>
          <a:prstGeom prst="rect">
            <a:avLst/>
          </a:prstGeom>
          <a:noFill/>
          <a:ln w="9525">
            <a:noFill/>
            <a:miter lim="800000"/>
          </a:ln>
        </p:spPr>
        <p:txBody>
          <a:bodyPr wrap="square">
            <a:spAutoFit/>
          </a:bodyPr>
          <a:lstStyle/>
          <a:p>
            <a:r>
              <a:rPr lang="zh-CN" altLang="en-US" sz="2400" b="1" dirty="0">
                <a:latin typeface="微软雅黑" panose="020B0503020204020204" pitchFamily="34" charset="-122"/>
                <a:ea typeface="微软雅黑" panose="020B0503020204020204" pitchFamily="34" charset="-122"/>
              </a:rPr>
              <a:t>系列收（或付）款项</a:t>
            </a:r>
            <a:endParaRPr lang="ja-JP" altLang="en-US" sz="2400" b="1" dirty="0">
              <a:latin typeface="微软雅黑" panose="020B0503020204020204" pitchFamily="34" charset="-122"/>
              <a:ea typeface="微软雅黑" panose="020B0503020204020204" pitchFamily="34" charset="-122"/>
            </a:endParaRPr>
          </a:p>
        </p:txBody>
      </p:sp>
      <p:sp>
        <p:nvSpPr>
          <p:cNvPr id="33" name="Teardrop 1"/>
          <p:cNvSpPr/>
          <p:nvPr/>
        </p:nvSpPr>
        <p:spPr>
          <a:xfrm rot="2714409">
            <a:off x="1559503" y="3333659"/>
            <a:ext cx="717770" cy="681757"/>
          </a:xfrm>
          <a:prstGeom prst="teardrop">
            <a:avLst/>
          </a:prstGeom>
          <a:solidFill>
            <a:srgbClr val="3B68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fontAlgn="auto">
              <a:spcBef>
                <a:spcPts val="0"/>
              </a:spcBef>
              <a:spcAft>
                <a:spcPts val="0"/>
              </a:spcAft>
              <a:defRPr/>
            </a:pPr>
            <a:endParaRPr lang="id-ID"/>
          </a:p>
        </p:txBody>
      </p:sp>
      <p:sp>
        <p:nvSpPr>
          <p:cNvPr id="44" name="Teardrop 46"/>
          <p:cNvSpPr/>
          <p:nvPr/>
        </p:nvSpPr>
        <p:spPr>
          <a:xfrm rot="2714409">
            <a:off x="1858728" y="4188609"/>
            <a:ext cx="750991" cy="765819"/>
          </a:xfrm>
          <a:prstGeom prst="teardrop">
            <a:avLst/>
          </a:prstGeom>
          <a:solidFill>
            <a:srgbClr val="F79E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fontAlgn="auto">
              <a:spcBef>
                <a:spcPts val="0"/>
              </a:spcBef>
              <a:spcAft>
                <a:spcPts val="0"/>
              </a:spcAft>
              <a:defRPr/>
            </a:pPr>
            <a:endParaRPr lang="id-ID"/>
          </a:p>
        </p:txBody>
      </p:sp>
      <p:sp>
        <p:nvSpPr>
          <p:cNvPr id="45" name="Freeform 116"/>
          <p:cNvSpPr>
            <a:spLocks noChangeArrowheads="1"/>
          </p:cNvSpPr>
          <p:nvPr/>
        </p:nvSpPr>
        <p:spPr bwMode="auto">
          <a:xfrm>
            <a:off x="1697934" y="3421063"/>
            <a:ext cx="352425" cy="393700"/>
          </a:xfrm>
          <a:custGeom>
            <a:avLst/>
            <a:gdLst>
              <a:gd name="T0" fmla="*/ 2147483647 w 222"/>
              <a:gd name="T1" fmla="*/ 0 h 248"/>
              <a:gd name="T2" fmla="*/ 2147483647 w 222"/>
              <a:gd name="T3" fmla="*/ 2147483647 h 248"/>
              <a:gd name="T4" fmla="*/ 2147483647 w 222"/>
              <a:gd name="T5" fmla="*/ 2147483647 h 248"/>
              <a:gd name="T6" fmla="*/ 2147483647 w 222"/>
              <a:gd name="T7" fmla="*/ 2147483647 h 248"/>
              <a:gd name="T8" fmla="*/ 2147483647 w 222"/>
              <a:gd name="T9" fmla="*/ 2147483647 h 248"/>
              <a:gd name="T10" fmla="*/ 2147483647 w 222"/>
              <a:gd name="T11" fmla="*/ 2147483647 h 248"/>
              <a:gd name="T12" fmla="*/ 2147483647 w 222"/>
              <a:gd name="T13" fmla="*/ 2147483647 h 248"/>
              <a:gd name="T14" fmla="*/ 2147483647 w 222"/>
              <a:gd name="T15" fmla="*/ 2147483647 h 248"/>
              <a:gd name="T16" fmla="*/ 2147483647 w 222"/>
              <a:gd name="T17" fmla="*/ 2147483647 h 248"/>
              <a:gd name="T18" fmla="*/ 2147483647 w 222"/>
              <a:gd name="T19" fmla="*/ 2147483647 h 248"/>
              <a:gd name="T20" fmla="*/ 2147483647 w 222"/>
              <a:gd name="T21" fmla="*/ 2147483647 h 248"/>
              <a:gd name="T22" fmla="*/ 2147483647 w 222"/>
              <a:gd name="T23" fmla="*/ 2147483647 h 248"/>
              <a:gd name="T24" fmla="*/ 2147483647 w 222"/>
              <a:gd name="T25" fmla="*/ 2147483647 h 248"/>
              <a:gd name="T26" fmla="*/ 2147483647 w 222"/>
              <a:gd name="T27" fmla="*/ 2147483647 h 248"/>
              <a:gd name="T28" fmla="*/ 2147483647 w 222"/>
              <a:gd name="T29" fmla="*/ 2147483647 h 248"/>
              <a:gd name="T30" fmla="*/ 2147483647 w 222"/>
              <a:gd name="T31" fmla="*/ 2147483647 h 248"/>
              <a:gd name="T32" fmla="*/ 2147483647 w 222"/>
              <a:gd name="T33" fmla="*/ 2147483647 h 248"/>
              <a:gd name="T34" fmla="*/ 2147483647 w 222"/>
              <a:gd name="T35" fmla="*/ 2147483647 h 248"/>
              <a:gd name="T36" fmla="*/ 2147483647 w 222"/>
              <a:gd name="T37" fmla="*/ 2147483647 h 248"/>
              <a:gd name="T38" fmla="*/ 2147483647 w 222"/>
              <a:gd name="T39" fmla="*/ 2147483647 h 248"/>
              <a:gd name="T40" fmla="*/ 2147483647 w 222"/>
              <a:gd name="T41" fmla="*/ 2147483647 h 248"/>
              <a:gd name="T42" fmla="*/ 2147483647 w 222"/>
              <a:gd name="T43" fmla="*/ 2147483647 h 248"/>
              <a:gd name="T44" fmla="*/ 2147483647 w 222"/>
              <a:gd name="T45" fmla="*/ 2147483647 h 248"/>
              <a:gd name="T46" fmla="*/ 2147483647 w 222"/>
              <a:gd name="T47" fmla="*/ 2147483647 h 248"/>
              <a:gd name="T48" fmla="*/ 2147483647 w 222"/>
              <a:gd name="T49" fmla="*/ 2147483647 h 248"/>
              <a:gd name="T50" fmla="*/ 2147483647 w 222"/>
              <a:gd name="T51" fmla="*/ 2147483647 h 248"/>
              <a:gd name="T52" fmla="*/ 2147483647 w 222"/>
              <a:gd name="T53" fmla="*/ 2147483647 h 248"/>
              <a:gd name="T54" fmla="*/ 2147483647 w 222"/>
              <a:gd name="T55" fmla="*/ 2147483647 h 248"/>
              <a:gd name="T56" fmla="*/ 2147483647 w 222"/>
              <a:gd name="T57" fmla="*/ 2147483647 h 248"/>
              <a:gd name="T58" fmla="*/ 2147483647 w 222"/>
              <a:gd name="T59" fmla="*/ 2147483647 h 248"/>
              <a:gd name="T60" fmla="*/ 2147483647 w 222"/>
              <a:gd name="T61" fmla="*/ 2147483647 h 248"/>
              <a:gd name="T62" fmla="*/ 2147483647 w 222"/>
              <a:gd name="T63" fmla="*/ 2147483647 h 248"/>
              <a:gd name="T64" fmla="*/ 2147483647 w 222"/>
              <a:gd name="T65" fmla="*/ 2147483647 h 248"/>
              <a:gd name="T66" fmla="*/ 2147483647 w 222"/>
              <a:gd name="T67" fmla="*/ 2147483647 h 248"/>
              <a:gd name="T68" fmla="*/ 2147483647 w 222"/>
              <a:gd name="T69" fmla="*/ 2147483647 h 248"/>
              <a:gd name="T70" fmla="*/ 2147483647 w 222"/>
              <a:gd name="T71" fmla="*/ 2147483647 h 248"/>
              <a:gd name="T72" fmla="*/ 0 w 222"/>
              <a:gd name="T73" fmla="*/ 2147483647 h 248"/>
              <a:gd name="T74" fmla="*/ 2147483647 w 222"/>
              <a:gd name="T75" fmla="*/ 2147483647 h 248"/>
              <a:gd name="T76" fmla="*/ 2147483647 w 222"/>
              <a:gd name="T77" fmla="*/ 2147483647 h 248"/>
              <a:gd name="T78" fmla="*/ 2147483647 w 222"/>
              <a:gd name="T79" fmla="*/ 2147483647 h 248"/>
              <a:gd name="T80" fmla="*/ 2147483647 w 222"/>
              <a:gd name="T81" fmla="*/ 2147483647 h 248"/>
              <a:gd name="T82" fmla="*/ 2147483647 w 222"/>
              <a:gd name="T83" fmla="*/ 2147483647 h 248"/>
              <a:gd name="T84" fmla="*/ 2147483647 w 222"/>
              <a:gd name="T85" fmla="*/ 2147483647 h 248"/>
              <a:gd name="T86" fmla="*/ 2147483647 w 222"/>
              <a:gd name="T87" fmla="*/ 2147483647 h 248"/>
              <a:gd name="T88" fmla="*/ 2147483647 w 222"/>
              <a:gd name="T89" fmla="*/ 2147483647 h 248"/>
              <a:gd name="T90" fmla="*/ 2147483647 w 222"/>
              <a:gd name="T91" fmla="*/ 2147483647 h 248"/>
              <a:gd name="T92" fmla="*/ 2147483647 w 222"/>
              <a:gd name="T93" fmla="*/ 2147483647 h 248"/>
              <a:gd name="T94" fmla="*/ 2147483647 w 222"/>
              <a:gd name="T95" fmla="*/ 2147483647 h 248"/>
              <a:gd name="T96" fmla="*/ 2147483647 w 222"/>
              <a:gd name="T97" fmla="*/ 0 h 2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2"/>
              <a:gd name="T148" fmla="*/ 0 h 248"/>
              <a:gd name="T149" fmla="*/ 222 w 222"/>
              <a:gd name="T150" fmla="*/ 248 h 2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2" h="248">
                <a:moveTo>
                  <a:pt x="180" y="0"/>
                </a:moveTo>
                <a:lnTo>
                  <a:pt x="196" y="2"/>
                </a:lnTo>
                <a:lnTo>
                  <a:pt x="209" y="11"/>
                </a:lnTo>
                <a:lnTo>
                  <a:pt x="218" y="24"/>
                </a:lnTo>
                <a:lnTo>
                  <a:pt x="222" y="41"/>
                </a:lnTo>
                <a:lnTo>
                  <a:pt x="218" y="57"/>
                </a:lnTo>
                <a:lnTo>
                  <a:pt x="209" y="70"/>
                </a:lnTo>
                <a:lnTo>
                  <a:pt x="196" y="79"/>
                </a:lnTo>
                <a:lnTo>
                  <a:pt x="180" y="83"/>
                </a:lnTo>
                <a:lnTo>
                  <a:pt x="167" y="80"/>
                </a:lnTo>
                <a:lnTo>
                  <a:pt x="155" y="74"/>
                </a:lnTo>
                <a:lnTo>
                  <a:pt x="82" y="117"/>
                </a:lnTo>
                <a:lnTo>
                  <a:pt x="84" y="124"/>
                </a:lnTo>
                <a:lnTo>
                  <a:pt x="82" y="130"/>
                </a:lnTo>
                <a:lnTo>
                  <a:pt x="155" y="174"/>
                </a:lnTo>
                <a:lnTo>
                  <a:pt x="167" y="167"/>
                </a:lnTo>
                <a:lnTo>
                  <a:pt x="180" y="165"/>
                </a:lnTo>
                <a:lnTo>
                  <a:pt x="196" y="169"/>
                </a:lnTo>
                <a:lnTo>
                  <a:pt x="209" y="178"/>
                </a:lnTo>
                <a:lnTo>
                  <a:pt x="218" y="190"/>
                </a:lnTo>
                <a:lnTo>
                  <a:pt x="222" y="207"/>
                </a:lnTo>
                <a:lnTo>
                  <a:pt x="218" y="224"/>
                </a:lnTo>
                <a:lnTo>
                  <a:pt x="209" y="237"/>
                </a:lnTo>
                <a:lnTo>
                  <a:pt x="196" y="246"/>
                </a:lnTo>
                <a:lnTo>
                  <a:pt x="180" y="248"/>
                </a:lnTo>
                <a:lnTo>
                  <a:pt x="164" y="246"/>
                </a:lnTo>
                <a:lnTo>
                  <a:pt x="152" y="237"/>
                </a:lnTo>
                <a:lnTo>
                  <a:pt x="143" y="224"/>
                </a:lnTo>
                <a:lnTo>
                  <a:pt x="139" y="207"/>
                </a:lnTo>
                <a:lnTo>
                  <a:pt x="140" y="201"/>
                </a:lnTo>
                <a:lnTo>
                  <a:pt x="67" y="157"/>
                </a:lnTo>
                <a:lnTo>
                  <a:pt x="55" y="164"/>
                </a:lnTo>
                <a:lnTo>
                  <a:pt x="41" y="165"/>
                </a:lnTo>
                <a:lnTo>
                  <a:pt x="26" y="162"/>
                </a:lnTo>
                <a:lnTo>
                  <a:pt x="12" y="153"/>
                </a:lnTo>
                <a:lnTo>
                  <a:pt x="3" y="140"/>
                </a:lnTo>
                <a:lnTo>
                  <a:pt x="0" y="124"/>
                </a:lnTo>
                <a:lnTo>
                  <a:pt x="3" y="107"/>
                </a:lnTo>
                <a:lnTo>
                  <a:pt x="12" y="94"/>
                </a:lnTo>
                <a:lnTo>
                  <a:pt x="26" y="85"/>
                </a:lnTo>
                <a:lnTo>
                  <a:pt x="41" y="83"/>
                </a:lnTo>
                <a:lnTo>
                  <a:pt x="55" y="84"/>
                </a:lnTo>
                <a:lnTo>
                  <a:pt x="67" y="91"/>
                </a:lnTo>
                <a:lnTo>
                  <a:pt x="140" y="47"/>
                </a:lnTo>
                <a:lnTo>
                  <a:pt x="139" y="41"/>
                </a:lnTo>
                <a:lnTo>
                  <a:pt x="143" y="24"/>
                </a:lnTo>
                <a:lnTo>
                  <a:pt x="152" y="11"/>
                </a:lnTo>
                <a:lnTo>
                  <a:pt x="164" y="2"/>
                </a:lnTo>
                <a:lnTo>
                  <a:pt x="180" y="0"/>
                </a:lnTo>
                <a:close/>
              </a:path>
            </a:pathLst>
          </a:custGeom>
          <a:solidFill>
            <a:schemeClr val="bg1"/>
          </a:solidFill>
          <a:ln w="0">
            <a:noFill/>
            <a:round/>
          </a:ln>
        </p:spPr>
        <p:txBody>
          <a:bodyPr lIns="91437" tIns="45718" rIns="91437" bIns="45718"/>
          <a:lstStyle/>
          <a:p>
            <a:endParaRPr lang="zh-CN" altLang="en-US">
              <a:latin typeface="Lato" panose="020F0502020204030203"/>
            </a:endParaRPr>
          </a:p>
        </p:txBody>
      </p:sp>
      <p:pic>
        <p:nvPicPr>
          <p:cNvPr id="46" name="图片 45"/>
          <p:cNvPicPr>
            <a:picLocks noChangeAspect="1"/>
          </p:cNvPicPr>
          <p:nvPr/>
        </p:nvPicPr>
        <p:blipFill>
          <a:blip r:embed="rId1"/>
          <a:srcRect l="-1112" t="54089" r="82047" b="25369"/>
          <a:stretch>
            <a:fillRect/>
          </a:stretch>
        </p:blipFill>
        <p:spPr bwMode="auto">
          <a:xfrm>
            <a:off x="2050359" y="4232538"/>
            <a:ext cx="577348" cy="547424"/>
          </a:xfrm>
          <a:prstGeom prst="rect">
            <a:avLst/>
          </a:prstGeom>
          <a:noFill/>
          <a:ln w="9525">
            <a:noFill/>
            <a:miter lim="800000"/>
            <a:headEnd/>
            <a:tailEnd/>
          </a:ln>
        </p:spPr>
      </p:pic>
      <p:cxnSp>
        <p:nvCxnSpPr>
          <p:cNvPr id="47" name="直接连接符 46"/>
          <p:cNvCxnSpPr/>
          <p:nvPr/>
        </p:nvCxnSpPr>
        <p:spPr>
          <a:xfrm>
            <a:off x="968375" y="3514725"/>
            <a:ext cx="1682750" cy="2357438"/>
          </a:xfrm>
          <a:prstGeom prst="line">
            <a:avLst/>
          </a:prstGeom>
        </p:spPr>
        <p:style>
          <a:lnRef idx="1">
            <a:schemeClr val="accent1"/>
          </a:lnRef>
          <a:fillRef idx="0">
            <a:schemeClr val="accent1"/>
          </a:fillRef>
          <a:effectRef idx="0">
            <a:schemeClr val="accent1"/>
          </a:effectRef>
          <a:fontRef idx="minor">
            <a:schemeClr val="tx1"/>
          </a:fontRef>
        </p:style>
      </p:cxnSp>
      <p:sp>
        <p:nvSpPr>
          <p:cNvPr id="4" name="矩形 3"/>
          <p:cNvSpPr>
            <a:spLocks noChangeArrowheads="1"/>
          </p:cNvSpPr>
          <p:nvPr/>
        </p:nvSpPr>
        <p:spPr bwMode="auto">
          <a:xfrm>
            <a:off x="2494411" y="3332775"/>
            <a:ext cx="2041525" cy="460375"/>
          </a:xfrm>
          <a:prstGeom prst="rect">
            <a:avLst/>
          </a:prstGeom>
          <a:noFill/>
          <a:ln w="9525">
            <a:noFill/>
            <a:miter lim="800000"/>
          </a:ln>
        </p:spPr>
        <p:txBody>
          <a:bodyPr wrap="none">
            <a:spAutoFit/>
          </a:bodyPr>
          <a:lstStyle/>
          <a:p>
            <a:r>
              <a:rPr lang="ja-JP" altLang="en-US" sz="2400" b="1" dirty="0">
                <a:latin typeface="微软雅黑" panose="020B0503020204020204" pitchFamily="34" charset="-122"/>
                <a:ea typeface="微软雅黑" panose="020B0503020204020204" pitchFamily="34" charset="-122"/>
              </a:rPr>
              <a:t>每期金额相等</a:t>
            </a:r>
            <a:endParaRPr lang="ja-JP" altLang="en-US" sz="2400" b="1" dirty="0">
              <a:latin typeface="微软雅黑" panose="020B0503020204020204" pitchFamily="34" charset="-122"/>
              <a:ea typeface="微软雅黑" panose="020B0503020204020204" pitchFamily="34" charset="-122"/>
            </a:endParaRPr>
          </a:p>
        </p:txBody>
      </p:sp>
      <p:sp>
        <p:nvSpPr>
          <p:cNvPr id="5" name="矩形 4"/>
          <p:cNvSpPr>
            <a:spLocks noChangeArrowheads="1"/>
          </p:cNvSpPr>
          <p:nvPr/>
        </p:nvSpPr>
        <p:spPr bwMode="auto">
          <a:xfrm>
            <a:off x="2808430" y="4275417"/>
            <a:ext cx="2954655" cy="461665"/>
          </a:xfrm>
          <a:prstGeom prst="rect">
            <a:avLst/>
          </a:prstGeom>
          <a:noFill/>
          <a:ln w="9525">
            <a:noFill/>
            <a:miter lim="800000"/>
          </a:ln>
        </p:spPr>
        <p:txBody>
          <a:bodyPr wrap="none">
            <a:spAutoFit/>
          </a:bodyPr>
          <a:lstStyle/>
          <a:p>
            <a:r>
              <a:rPr lang="ja-JP" altLang="en-US" sz="2400" b="1" dirty="0">
                <a:latin typeface="微软雅黑" panose="020B0503020204020204" pitchFamily="34" charset="-122"/>
                <a:ea typeface="微软雅黑" panose="020B0503020204020204" pitchFamily="34" charset="-122"/>
              </a:rPr>
              <a:t>间隔</a:t>
            </a:r>
            <a:r>
              <a:rPr lang="zh-CN" altLang="en-US" sz="2400" b="1" dirty="0">
                <a:latin typeface="微软雅黑" panose="020B0503020204020204" pitchFamily="34" charset="-122"/>
                <a:ea typeface="微软雅黑" panose="020B0503020204020204" pitchFamily="34" charset="-122"/>
              </a:rPr>
              <a:t>期（时间）</a:t>
            </a:r>
            <a:r>
              <a:rPr lang="ja-JP" altLang="en-US" sz="2400" b="1" dirty="0">
                <a:latin typeface="微软雅黑" panose="020B0503020204020204" pitchFamily="34" charset="-122"/>
                <a:ea typeface="微软雅黑" panose="020B0503020204020204" pitchFamily="34" charset="-122"/>
              </a:rPr>
              <a:t>相同</a:t>
            </a:r>
            <a:endParaRPr lang="ja-JP" altLang="en-US" sz="2400" b="1" dirty="0">
              <a:latin typeface="微软雅黑" panose="020B0503020204020204" pitchFamily="34" charset="-122"/>
              <a:ea typeface="微软雅黑" panose="020B0503020204020204" pitchFamily="34" charset="-122"/>
            </a:endParaRPr>
          </a:p>
        </p:txBody>
      </p:sp>
      <p:sp>
        <p:nvSpPr>
          <p:cNvPr id="52" name="Teardrop 66"/>
          <p:cNvSpPr/>
          <p:nvPr/>
        </p:nvSpPr>
        <p:spPr>
          <a:xfrm rot="2714409">
            <a:off x="2549632" y="5104863"/>
            <a:ext cx="644597" cy="653044"/>
          </a:xfrm>
          <a:prstGeom prst="teardrop">
            <a:avLst/>
          </a:prstGeom>
          <a:solidFill>
            <a:srgbClr val="B95F9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fontAlgn="auto">
              <a:spcBef>
                <a:spcPts val="0"/>
              </a:spcBef>
              <a:spcAft>
                <a:spcPts val="0"/>
              </a:spcAft>
              <a:defRPr/>
            </a:pPr>
            <a:endParaRPr lang="id-ID"/>
          </a:p>
        </p:txBody>
      </p:sp>
      <p:pic>
        <p:nvPicPr>
          <p:cNvPr id="53" name="图片 52"/>
          <p:cNvPicPr>
            <a:picLocks noChangeAspect="1"/>
          </p:cNvPicPr>
          <p:nvPr/>
        </p:nvPicPr>
        <p:blipFill>
          <a:blip r:embed="rId2"/>
          <a:srcRect l="80934" b="79459"/>
          <a:stretch>
            <a:fillRect/>
          </a:stretch>
        </p:blipFill>
        <p:spPr bwMode="auto">
          <a:xfrm>
            <a:off x="2644544" y="5232968"/>
            <a:ext cx="579438" cy="549275"/>
          </a:xfrm>
          <a:prstGeom prst="rect">
            <a:avLst/>
          </a:prstGeom>
          <a:noFill/>
          <a:ln w="9525">
            <a:noFill/>
            <a:miter lim="800000"/>
            <a:headEnd/>
            <a:tailEnd/>
          </a:ln>
        </p:spPr>
      </p:pic>
      <p:sp>
        <p:nvSpPr>
          <p:cNvPr id="26" name="Straight Connector 48"/>
          <p:cNvSpPr/>
          <p:nvPr/>
        </p:nvSpPr>
        <p:spPr>
          <a:xfrm>
            <a:off x="2547270" y="3814762"/>
            <a:ext cx="2558130" cy="33338"/>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27" name="Straight Connector 48"/>
          <p:cNvSpPr/>
          <p:nvPr/>
        </p:nvSpPr>
        <p:spPr>
          <a:xfrm flipV="1">
            <a:off x="2975872" y="4758529"/>
            <a:ext cx="3120128" cy="35719"/>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29" name="Straight Connector 48"/>
          <p:cNvSpPr/>
          <p:nvPr/>
        </p:nvSpPr>
        <p:spPr>
          <a:xfrm flipV="1">
            <a:off x="3422650" y="5643562"/>
            <a:ext cx="3038475"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25" name="TextBox 7"/>
          <p:cNvSpPr txBox="1">
            <a:spLocks noChangeArrowheads="1"/>
          </p:cNvSpPr>
          <p:nvPr/>
        </p:nvSpPr>
        <p:spPr bwMode="auto">
          <a:xfrm>
            <a:off x="7219517" y="2539754"/>
            <a:ext cx="4456336" cy="1269387"/>
          </a:xfrm>
          <a:prstGeom prst="rect">
            <a:avLst/>
          </a:prstGeom>
          <a:noFill/>
          <a:ln w="9525">
            <a:noFill/>
            <a:miter lim="800000"/>
          </a:ln>
        </p:spPr>
        <p:txBody>
          <a:bodyPr wrap="square" lIns="36000" tIns="46800" rIns="36000" bIns="46800">
            <a:spAutoFit/>
          </a:bodyPr>
          <a:lstStyle/>
          <a:p>
            <a:pPr>
              <a:lnSpc>
                <a:spcPct val="125000"/>
              </a:lnSpc>
            </a:pPr>
            <a:r>
              <a:rPr lang="zh-CN" altLang="en-US" sz="3200" b="1" dirty="0">
                <a:solidFill>
                  <a:srgbClr val="FF0000"/>
                </a:solidFill>
                <a:latin typeface="微软雅黑" panose="020B0503020204020204" pitchFamily="34" charset="-122"/>
                <a:ea typeface="微软雅黑" panose="020B0503020204020204" pitchFamily="34" charset="-122"/>
              </a:rPr>
              <a:t>思考：生活工作中哪些现象属于年金？</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grpSp>
        <p:nvGrpSpPr>
          <p:cNvPr id="30" name="组合 29"/>
          <p:cNvGrpSpPr/>
          <p:nvPr/>
        </p:nvGrpSpPr>
        <p:grpSpPr bwMode="auto">
          <a:xfrm>
            <a:off x="8341695" y="3676600"/>
            <a:ext cx="1553810" cy="2367748"/>
            <a:chOff x="232012" y="1910685"/>
            <a:chExt cx="2133102" cy="4771457"/>
          </a:xfrm>
        </p:grpSpPr>
        <p:pic>
          <p:nvPicPr>
            <p:cNvPr id="31" name="Picture 2" descr="http://static.freepik.com/free-photo/question-mark_21323680.jpg"/>
            <p:cNvPicPr>
              <a:picLocks noChangeAspect="1" noChangeArrowheads="1"/>
            </p:cNvPicPr>
            <p:nvPr/>
          </p:nvPicPr>
          <p:blipFill>
            <a:blip r:embed="rId3"/>
            <a:srcRect/>
            <a:stretch>
              <a:fillRect/>
            </a:stretch>
          </p:blipFill>
          <p:spPr bwMode="auto">
            <a:xfrm>
              <a:off x="232012" y="1910685"/>
              <a:ext cx="1787857" cy="2065385"/>
            </a:xfrm>
            <a:prstGeom prst="rect">
              <a:avLst/>
            </a:prstGeom>
            <a:noFill/>
            <a:ln w="9525">
              <a:noFill/>
              <a:miter lim="800000"/>
              <a:headEnd/>
              <a:tailEnd/>
            </a:ln>
          </p:spPr>
        </p:pic>
        <p:pic>
          <p:nvPicPr>
            <p:cNvPr id="32" name="图片 31" descr="360截图20171107130826630.jpg"/>
            <p:cNvPicPr>
              <a:picLocks noChangeAspect="1"/>
            </p:cNvPicPr>
            <p:nvPr/>
          </p:nvPicPr>
          <p:blipFill>
            <a:blip r:embed="rId4" cstate="print"/>
            <a:srcRect l="15594" t="8086"/>
            <a:stretch>
              <a:fillRect/>
            </a:stretch>
          </p:blipFill>
          <p:spPr>
            <a:xfrm>
              <a:off x="668740" y="3889612"/>
              <a:ext cx="1696374" cy="2792530"/>
            </a:xfrm>
            <a:prstGeom prst="rect">
              <a:avLst/>
            </a:prstGeom>
            <a:effectLst>
              <a:softEdge rad="12700"/>
            </a:effectLst>
          </p:spPr>
        </p:pic>
      </p:grpSp>
    </p:spTree>
  </p:cSld>
  <p:clrMapOvr>
    <a:masterClrMapping/>
  </p:clrMapOvr>
  <p:transition>
    <p:cover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bwMode="auto">
          <a:xfrm>
            <a:off x="3803650" y="1143000"/>
            <a:ext cx="5314950" cy="134938"/>
            <a:chOff x="5475255" y="1143000"/>
            <a:chExt cx="1486646" cy="101600"/>
          </a:xfrm>
        </p:grpSpPr>
        <p:cxnSp>
          <p:nvCxnSpPr>
            <p:cNvPr id="19" name="Straight Connector 30"/>
            <p:cNvCxnSpPr/>
            <p:nvPr/>
          </p:nvCxnSpPr>
          <p:spPr>
            <a:xfrm>
              <a:off x="5475255" y="1143000"/>
              <a:ext cx="1486646"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31"/>
            <p:cNvCxnSpPr/>
            <p:nvPr/>
          </p:nvCxnSpPr>
          <p:spPr>
            <a:xfrm>
              <a:off x="5616460" y="1244600"/>
              <a:ext cx="1185587"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5086389" y="369888"/>
            <a:ext cx="2749471" cy="707886"/>
          </a:xfrm>
          <a:prstGeom prst="rect">
            <a:avLst/>
          </a:prstGeom>
        </p:spPr>
        <p:txBody>
          <a:bodyPr wrap="none">
            <a:spAutoFit/>
          </a:bodyPr>
          <a:lstStyle/>
          <a:p>
            <a:pPr algn="ctr" fontAlgn="auto">
              <a:spcBef>
                <a:spcPct val="50000"/>
              </a:spcBef>
              <a:spcAft>
                <a:spcPts val="0"/>
              </a:spcAft>
              <a:defRPr/>
            </a:pPr>
            <a:r>
              <a:rPr lang="zh-CN" altLang="en-US" sz="4000" b="1" dirty="0" smtClean="0">
                <a:latin typeface="微软雅黑" panose="020B0503020204020204" pitchFamily="34" charset="-122"/>
                <a:ea typeface="微软雅黑" panose="020B0503020204020204" pitchFamily="34" charset="-122"/>
                <a:cs typeface="+mj-cs"/>
              </a:rPr>
              <a:t>年金</a:t>
            </a:r>
            <a:r>
              <a:rPr lang="zh-CN" altLang="en-US" sz="4000" b="1" dirty="0">
                <a:latin typeface="微软雅黑" panose="020B0503020204020204" pitchFamily="34" charset="-122"/>
                <a:ea typeface="微软雅黑" panose="020B0503020204020204" pitchFamily="34" charset="-122"/>
                <a:cs typeface="+mj-cs"/>
              </a:rPr>
              <a:t>的</a:t>
            </a:r>
            <a:r>
              <a:rPr lang="zh-CN" altLang="en-US" sz="4000" b="1" dirty="0" smtClean="0">
                <a:latin typeface="微软雅黑" panose="020B0503020204020204" pitchFamily="34" charset="-122"/>
                <a:ea typeface="微软雅黑" panose="020B0503020204020204" pitchFamily="34" charset="-122"/>
                <a:cs typeface="+mj-cs"/>
              </a:rPr>
              <a:t>概念</a:t>
            </a:r>
            <a:endParaRPr lang="zh-CN" altLang="en-US" sz="4000" b="1" dirty="0">
              <a:latin typeface="微软雅黑" panose="020B0503020204020204" pitchFamily="34" charset="-122"/>
              <a:ea typeface="微软雅黑" panose="020B0503020204020204" pitchFamily="34" charset="-122"/>
              <a:cs typeface="+mj-cs"/>
            </a:endParaRPr>
          </a:p>
        </p:txBody>
      </p:sp>
      <p:sp>
        <p:nvSpPr>
          <p:cNvPr id="49" name="矩形 48"/>
          <p:cNvSpPr/>
          <p:nvPr/>
        </p:nvSpPr>
        <p:spPr>
          <a:xfrm>
            <a:off x="0" y="6154738"/>
            <a:ext cx="12192000" cy="70326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3" name="灯片编号占位符 2"/>
          <p:cNvSpPr>
            <a:spLocks noGrp="1"/>
          </p:cNvSpPr>
          <p:nvPr>
            <p:ph type="sldNum" sz="quarter" idx="12"/>
          </p:nvPr>
        </p:nvSpPr>
        <p:spPr>
          <a:xfrm>
            <a:off x="11483975" y="6327775"/>
            <a:ext cx="495300" cy="354013"/>
          </a:xfrm>
        </p:spPr>
        <p:txBody>
          <a:bodyPr/>
          <a:lstStyle/>
          <a:p>
            <a:pPr>
              <a:defRPr/>
            </a:pPr>
            <a:fld id="{27954F93-597C-4FE6-A09B-9703A7480497}" type="slidenum">
              <a:rPr lang="en-US">
                <a:solidFill>
                  <a:schemeClr val="tx1"/>
                </a:solidFill>
              </a:rPr>
            </a:fld>
            <a:endParaRPr lang="en-US" dirty="0">
              <a:solidFill>
                <a:schemeClr val="tx1"/>
              </a:solidFill>
            </a:endParaRPr>
          </a:p>
        </p:txBody>
      </p:sp>
      <p:sp>
        <p:nvSpPr>
          <p:cNvPr id="2" name="矩形 1"/>
          <p:cNvSpPr>
            <a:spLocks noChangeArrowheads="1"/>
          </p:cNvSpPr>
          <p:nvPr/>
        </p:nvSpPr>
        <p:spPr bwMode="auto">
          <a:xfrm>
            <a:off x="1169987" y="1603375"/>
            <a:ext cx="9852025" cy="1292225"/>
          </a:xfrm>
          <a:prstGeom prst="rect">
            <a:avLst/>
          </a:prstGeom>
          <a:noFill/>
          <a:ln w="9525">
            <a:noFill/>
            <a:miter lim="800000"/>
          </a:ln>
        </p:spPr>
        <p:txBody>
          <a:bodyPr>
            <a:spAutoFit/>
          </a:bodyPr>
          <a:lstStyle/>
          <a:p>
            <a:pPr>
              <a:lnSpc>
                <a:spcPct val="150000"/>
              </a:lnSpc>
            </a:pPr>
            <a:r>
              <a:rPr lang="zh-CN" altLang="en-US" sz="2600" dirty="0">
                <a:latin typeface="微软雅黑" panose="020B0503020204020204" pitchFamily="34" charset="-122"/>
                <a:ea typeface="微软雅黑" panose="020B0503020204020204" pitchFamily="34" charset="-122"/>
              </a:rPr>
              <a:t>       年金是指在一定时期内每期发生的等额系列收付款项，通常用符号A表示。</a:t>
            </a:r>
            <a:endParaRPr lang="zh-CN" altLang="en-US" sz="2600" dirty="0">
              <a:latin typeface="微软雅黑" panose="020B0503020204020204" pitchFamily="34" charset="-122"/>
              <a:ea typeface="微软雅黑" panose="020B0503020204020204" pitchFamily="34" charset="-122"/>
            </a:endParaRPr>
          </a:p>
        </p:txBody>
      </p:sp>
      <p:sp>
        <p:nvSpPr>
          <p:cNvPr id="25" name="TextBox 7"/>
          <p:cNvSpPr txBox="1">
            <a:spLocks noChangeArrowheads="1"/>
          </p:cNvSpPr>
          <p:nvPr/>
        </p:nvSpPr>
        <p:spPr bwMode="auto">
          <a:xfrm>
            <a:off x="1169987" y="3131128"/>
            <a:ext cx="4456336" cy="1269387"/>
          </a:xfrm>
          <a:prstGeom prst="rect">
            <a:avLst/>
          </a:prstGeom>
          <a:noFill/>
          <a:ln w="9525">
            <a:noFill/>
            <a:miter lim="800000"/>
          </a:ln>
        </p:spPr>
        <p:txBody>
          <a:bodyPr wrap="square" lIns="36000" tIns="46800" rIns="36000" bIns="46800">
            <a:spAutoFit/>
          </a:bodyPr>
          <a:lstStyle/>
          <a:p>
            <a:pPr>
              <a:lnSpc>
                <a:spcPct val="125000"/>
              </a:lnSpc>
            </a:pPr>
            <a:r>
              <a:rPr lang="zh-CN" altLang="en-US" sz="3200" b="1" dirty="0">
                <a:solidFill>
                  <a:srgbClr val="FF0000"/>
                </a:solidFill>
                <a:latin typeface="微软雅黑" panose="020B0503020204020204" pitchFamily="34" charset="-122"/>
                <a:ea typeface="微软雅黑" panose="020B0503020204020204" pitchFamily="34" charset="-122"/>
              </a:rPr>
              <a:t>思考：生活工作中哪些现象属于年金？</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grpSp>
        <p:nvGrpSpPr>
          <p:cNvPr id="30" name="组合 29"/>
          <p:cNvGrpSpPr/>
          <p:nvPr/>
        </p:nvGrpSpPr>
        <p:grpSpPr bwMode="auto">
          <a:xfrm>
            <a:off x="4072513" y="3985260"/>
            <a:ext cx="1553810" cy="2367748"/>
            <a:chOff x="232012" y="1910685"/>
            <a:chExt cx="2133102" cy="4771457"/>
          </a:xfrm>
        </p:grpSpPr>
        <p:pic>
          <p:nvPicPr>
            <p:cNvPr id="31" name="Picture 2" descr="http://static.freepik.com/free-photo/question-mark_21323680.jpg"/>
            <p:cNvPicPr>
              <a:picLocks noChangeAspect="1" noChangeArrowheads="1"/>
            </p:cNvPicPr>
            <p:nvPr/>
          </p:nvPicPr>
          <p:blipFill>
            <a:blip r:embed="rId1"/>
            <a:srcRect/>
            <a:stretch>
              <a:fillRect/>
            </a:stretch>
          </p:blipFill>
          <p:spPr bwMode="auto">
            <a:xfrm>
              <a:off x="232012" y="1910685"/>
              <a:ext cx="1787857" cy="2065385"/>
            </a:xfrm>
            <a:prstGeom prst="rect">
              <a:avLst/>
            </a:prstGeom>
            <a:noFill/>
            <a:ln w="9525">
              <a:noFill/>
              <a:miter lim="800000"/>
              <a:headEnd/>
              <a:tailEnd/>
            </a:ln>
          </p:spPr>
        </p:pic>
        <p:pic>
          <p:nvPicPr>
            <p:cNvPr id="32" name="图片 31" descr="360截图20171107130826630.jpg"/>
            <p:cNvPicPr>
              <a:picLocks noChangeAspect="1"/>
            </p:cNvPicPr>
            <p:nvPr/>
          </p:nvPicPr>
          <p:blipFill>
            <a:blip r:embed="rId2" cstate="print"/>
            <a:srcRect l="15594" t="8086"/>
            <a:stretch>
              <a:fillRect/>
            </a:stretch>
          </p:blipFill>
          <p:spPr>
            <a:xfrm>
              <a:off x="668740" y="3889612"/>
              <a:ext cx="1696374" cy="2792530"/>
            </a:xfrm>
            <a:prstGeom prst="rect">
              <a:avLst/>
            </a:prstGeom>
            <a:effectLst>
              <a:softEdge rad="12700"/>
            </a:effectLst>
          </p:spPr>
        </p:pic>
      </p:grpSp>
      <p:sp>
        <p:nvSpPr>
          <p:cNvPr id="13" name="矩形 13"/>
          <p:cNvSpPr>
            <a:spLocks noChangeArrowheads="1"/>
          </p:cNvSpPr>
          <p:nvPr/>
        </p:nvSpPr>
        <p:spPr bwMode="auto">
          <a:xfrm>
            <a:off x="6233102" y="3106937"/>
            <a:ext cx="4627997" cy="1815882"/>
          </a:xfrm>
          <a:prstGeom prst="rect">
            <a:avLst/>
          </a:prstGeom>
          <a:noFill/>
          <a:ln w="9525">
            <a:noFill/>
            <a:miter lim="800000"/>
          </a:ln>
        </p:spPr>
        <p:txBody>
          <a:bodyPr wrap="square">
            <a:spAutoFit/>
          </a:bodyPr>
          <a:lstStyle/>
          <a:p>
            <a:r>
              <a:rPr lang="zh-CN" altLang="en-US" sz="2800" b="1" dirty="0">
                <a:latin typeface="微软雅黑" panose="020B0503020204020204" pitchFamily="34" charset="-122"/>
                <a:ea typeface="微软雅黑" panose="020B0503020204020204" pitchFamily="34" charset="-122"/>
              </a:rPr>
              <a:t>例：</a:t>
            </a:r>
            <a:r>
              <a:rPr lang="zh-CN" altLang="zh-CN" sz="2800" b="1" dirty="0">
                <a:latin typeface="微软雅黑" panose="020B0503020204020204" pitchFamily="34" charset="-122"/>
                <a:ea typeface="微软雅黑" panose="020B0503020204020204" pitchFamily="34" charset="-122"/>
              </a:rPr>
              <a:t>银行等额零存整取，等额基金定</a:t>
            </a:r>
            <a:r>
              <a:rPr lang="zh-CN" altLang="zh-CN" sz="2800" b="1">
                <a:latin typeface="微软雅黑" panose="020B0503020204020204" pitchFamily="34" charset="-122"/>
                <a:ea typeface="微软雅黑" panose="020B0503020204020204" pitchFamily="34" charset="-122"/>
              </a:rPr>
              <a:t>投</a:t>
            </a:r>
            <a:r>
              <a:rPr lang="zh-CN" altLang="zh-CN" sz="2800" b="1" smtClean="0">
                <a:latin typeface="微软雅黑" panose="020B0503020204020204" pitchFamily="34" charset="-122"/>
                <a:ea typeface="微软雅黑" panose="020B0503020204020204" pitchFamily="34" charset="-122"/>
              </a:rPr>
              <a:t>，连续</a:t>
            </a:r>
            <a:r>
              <a:rPr lang="zh-CN" altLang="zh-CN" sz="2800" b="1" dirty="0">
                <a:latin typeface="微软雅黑" panose="020B0503020204020204" pitchFamily="34" charset="-122"/>
                <a:ea typeface="微软雅黑" panose="020B0503020204020204" pitchFamily="34" charset="-122"/>
              </a:rPr>
              <a:t>发生的等额利息、等额租金、等额保险费、等额分期收</a:t>
            </a:r>
            <a:r>
              <a:rPr lang="zh-CN" altLang="en-US" sz="2800" b="1" dirty="0">
                <a:latin typeface="微软雅黑" panose="020B0503020204020204" pitchFamily="34" charset="-122"/>
                <a:ea typeface="微软雅黑" panose="020B0503020204020204" pitchFamily="34" charset="-122"/>
              </a:rPr>
              <a:t>付</a:t>
            </a:r>
            <a:r>
              <a:rPr lang="zh-CN" altLang="zh-CN" sz="2800" b="1" dirty="0">
                <a:latin typeface="微软雅黑" panose="020B0503020204020204" pitchFamily="34" charset="-122"/>
                <a:ea typeface="微软雅黑" panose="020B0503020204020204" pitchFamily="34" charset="-122"/>
              </a:rPr>
              <a:t>款等。</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0" name="TextBox 106"/>
          <p:cNvSpPr txBox="1">
            <a:spLocks noChangeArrowheads="1"/>
          </p:cNvSpPr>
          <p:nvPr/>
        </p:nvSpPr>
        <p:spPr bwMode="auto">
          <a:xfrm>
            <a:off x="956159" y="2374074"/>
            <a:ext cx="10491203" cy="1107996"/>
          </a:xfrm>
          <a:prstGeom prst="rect">
            <a:avLst/>
          </a:prstGeom>
          <a:noFill/>
          <a:ln w="9525">
            <a:solidFill>
              <a:schemeClr val="accent1"/>
            </a:solidFill>
            <a:miter lim="800000"/>
          </a:ln>
        </p:spPr>
        <p:txBody>
          <a:bodyPr wrap="square" lIns="0" tIns="0" rIns="0" bIns="0">
            <a:spAutoFit/>
          </a:bodyPr>
          <a:lstStyle/>
          <a:p>
            <a:pPr algn="just">
              <a:lnSpc>
                <a:spcPct val="150000"/>
              </a:lnSpc>
            </a:pPr>
            <a:r>
              <a:rPr lang="zh-CN" altLang="en-US" sz="2400" b="1" dirty="0" smtClean="0"/>
              <a:t>      资金</a:t>
            </a:r>
            <a:r>
              <a:rPr lang="zh-CN" altLang="en-US" sz="2400" b="1" dirty="0"/>
              <a:t>时间价值是指一定量的资金在</a:t>
            </a:r>
            <a:r>
              <a:rPr lang="zh-CN" altLang="en-US" sz="2400" b="1" dirty="0">
                <a:solidFill>
                  <a:srgbClr val="FF0000"/>
                </a:solidFill>
              </a:rPr>
              <a:t>不同时点上</a:t>
            </a:r>
            <a:r>
              <a:rPr lang="zh-CN" altLang="en-US" sz="2400" b="1" dirty="0"/>
              <a:t>的价值量的差额，即资金经历</a:t>
            </a:r>
            <a:r>
              <a:rPr lang="zh-CN" altLang="en-US" sz="2400" b="1" dirty="0">
                <a:solidFill>
                  <a:srgbClr val="FF0000"/>
                </a:solidFill>
              </a:rPr>
              <a:t>一定时间</a:t>
            </a:r>
            <a:r>
              <a:rPr lang="zh-CN" altLang="en-US" sz="2400" b="1" dirty="0"/>
              <a:t>的</a:t>
            </a:r>
            <a:r>
              <a:rPr lang="zh-CN" altLang="en-US" sz="2400" b="1" dirty="0">
                <a:solidFill>
                  <a:srgbClr val="FF0000"/>
                </a:solidFill>
              </a:rPr>
              <a:t>投资和再投资</a:t>
            </a:r>
            <a:r>
              <a:rPr lang="zh-CN" altLang="en-US" sz="2400" b="1" dirty="0"/>
              <a:t>所增加的价值，也称为“货币的时间价值”。</a:t>
            </a:r>
            <a:r>
              <a:rPr lang="zh-CN" altLang="en-US" sz="2400" dirty="0"/>
              <a:t> </a:t>
            </a:r>
            <a:endParaRPr lang="en-US" altLang="zh-CN" sz="2400" dirty="0"/>
          </a:p>
        </p:txBody>
      </p:sp>
      <p:cxnSp>
        <p:nvCxnSpPr>
          <p:cNvPr id="51" name="直接连接符 50"/>
          <p:cNvCxnSpPr/>
          <p:nvPr/>
        </p:nvCxnSpPr>
        <p:spPr>
          <a:xfrm>
            <a:off x="6103938" y="6308725"/>
            <a:ext cx="48974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198563" y="6308725"/>
            <a:ext cx="4897437"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48147" name="标题 4"/>
          <p:cNvSpPr txBox="1"/>
          <p:nvPr/>
        </p:nvSpPr>
        <p:spPr bwMode="auto">
          <a:xfrm>
            <a:off x="838200" y="438150"/>
            <a:ext cx="10515600" cy="641350"/>
          </a:xfrm>
          <a:prstGeom prst="rect">
            <a:avLst/>
          </a:prstGeom>
          <a:noFill/>
          <a:ln w="9525">
            <a:noFill/>
            <a:miter lim="800000"/>
          </a:ln>
        </p:spPr>
        <p:txBody>
          <a:bodyPr>
            <a:spAutoFit/>
          </a:bodyPr>
          <a:lstStyle/>
          <a:p>
            <a:pPr algn="ctr">
              <a:lnSpc>
                <a:spcPct val="90000"/>
              </a:lnSpc>
            </a:pPr>
            <a:r>
              <a:rPr lang="zh-CN" altLang="en-US" sz="4000" b="1" dirty="0">
                <a:solidFill>
                  <a:srgbClr val="495A66"/>
                </a:solidFill>
                <a:latin typeface="微软雅黑" panose="020B0503020204020204" pitchFamily="34" charset="-122"/>
                <a:ea typeface="微软雅黑" panose="020B0503020204020204" pitchFamily="34" charset="-122"/>
              </a:rPr>
              <a:t>    </a:t>
            </a:r>
            <a:r>
              <a:rPr lang="zh-CN" altLang="en-US" sz="3600" dirty="0">
                <a:solidFill>
                  <a:srgbClr val="495A66"/>
                </a:solidFill>
                <a:latin typeface="微软雅黑" panose="020B0503020204020204" pitchFamily="34" charset="-122"/>
                <a:ea typeface="微软雅黑" panose="020B0503020204020204" pitchFamily="34" charset="-122"/>
              </a:rPr>
              <a:t>一、</a:t>
            </a:r>
            <a:r>
              <a:rPr lang="zh-CN" altLang="en-US" sz="3600" dirty="0"/>
              <a:t>资金时间价值</a:t>
            </a:r>
            <a:r>
              <a:rPr lang="zh-CN" altLang="en-US" sz="3600" dirty="0" smtClean="0"/>
              <a:t>的概念和表现形式</a:t>
            </a:r>
            <a:endParaRPr lang="zh-CN" altLang="en-US" sz="3600" dirty="0"/>
          </a:p>
        </p:txBody>
      </p:sp>
      <p:grpSp>
        <p:nvGrpSpPr>
          <p:cNvPr id="48148" name="组合 36"/>
          <p:cNvGrpSpPr/>
          <p:nvPr/>
        </p:nvGrpSpPr>
        <p:grpSpPr bwMode="auto">
          <a:xfrm>
            <a:off x="3381375" y="1143000"/>
            <a:ext cx="5327650" cy="134938"/>
            <a:chOff x="5357217" y="1143000"/>
            <a:chExt cx="1490133" cy="101600"/>
          </a:xfrm>
        </p:grpSpPr>
        <p:cxnSp>
          <p:nvCxnSpPr>
            <p:cNvPr id="4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0" name="灯片编号占位符 2"/>
          <p:cNvSpPr txBox="1">
            <a:spLocks noGrp="1"/>
          </p:cNvSpPr>
          <p:nvPr/>
        </p:nvSpPr>
        <p:spPr>
          <a:xfrm>
            <a:off x="11325225" y="6240463"/>
            <a:ext cx="493713" cy="354012"/>
          </a:xfrm>
          <a:prstGeom prst="rect">
            <a:avLst/>
          </a:prstGeom>
          <a:noFill/>
        </p:spPr>
        <p:txBody>
          <a:bodyPr anchor="ctr"/>
          <a:lstStyle/>
          <a:p>
            <a:pPr algn="ctr" fontAlgn="auto">
              <a:spcBef>
                <a:spcPts val="0"/>
              </a:spcBef>
              <a:spcAft>
                <a:spcPts val="0"/>
              </a:spcAft>
              <a:defRPr/>
            </a:pPr>
            <a:fld id="{EBD45403-E48D-49E2-9D44-C65A36308A2E}" type="slidenum">
              <a:rPr lang="en-US" sz="1400" b="1">
                <a:solidFill>
                  <a:schemeClr val="bg1"/>
                </a:solidFill>
                <a:latin typeface="+mj-lt"/>
                <a:ea typeface="+mn-ea"/>
              </a:rPr>
            </a:fld>
            <a:endParaRPr lang="en-US" sz="1400" b="1" dirty="0">
              <a:solidFill>
                <a:schemeClr val="bg1"/>
              </a:solidFill>
              <a:latin typeface="+mj-lt"/>
              <a:ea typeface="+mn-ea"/>
            </a:endParaRPr>
          </a:p>
        </p:txBody>
      </p:sp>
      <p:sp>
        <p:nvSpPr>
          <p:cNvPr id="25" name="矩形 22"/>
          <p:cNvSpPr>
            <a:spLocks noChangeArrowheads="1"/>
          </p:cNvSpPr>
          <p:nvPr/>
        </p:nvSpPr>
        <p:spPr bwMode="auto">
          <a:xfrm>
            <a:off x="1360673" y="4138045"/>
            <a:ext cx="9834060" cy="1200329"/>
          </a:xfrm>
          <a:prstGeom prst="rect">
            <a:avLst/>
          </a:prstGeom>
          <a:solidFill>
            <a:schemeClr val="bg2">
              <a:lumMod val="20000"/>
              <a:lumOff val="80000"/>
            </a:schemeClr>
          </a:solidFill>
          <a:ln w="9525">
            <a:noFill/>
            <a:miter lim="800000"/>
          </a:ln>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资金时间价</a:t>
            </a:r>
            <a:r>
              <a:rPr lang="zh-CN" altLang="en-US" sz="2400" dirty="0" smtClean="0">
                <a:latin typeface="微软雅黑" panose="020B0503020204020204" pitchFamily="34" charset="-122"/>
                <a:ea typeface="微软雅黑" panose="020B0503020204020204" pitchFamily="34" charset="-122"/>
              </a:rPr>
              <a:t>值相当于</a:t>
            </a:r>
            <a:r>
              <a:rPr lang="zh-CN" altLang="en-US" sz="2400" dirty="0" smtClean="0">
                <a:solidFill>
                  <a:srgbClr val="FF0000"/>
                </a:solidFill>
                <a:latin typeface="微软雅黑" panose="020B0503020204020204" pitchFamily="34" charset="-122"/>
                <a:ea typeface="微软雅黑" panose="020B0503020204020204" pitchFamily="34" charset="-122"/>
              </a:rPr>
              <a:t>没</a:t>
            </a:r>
            <a:r>
              <a:rPr lang="zh-CN" altLang="en-US" sz="2400" dirty="0">
                <a:solidFill>
                  <a:srgbClr val="FF0000"/>
                </a:solidFill>
                <a:latin typeface="微软雅黑" panose="020B0503020204020204" pitchFamily="34" charset="-122"/>
                <a:ea typeface="微软雅黑" panose="020B0503020204020204" pitchFamily="34" charset="-122"/>
              </a:rPr>
              <a:t>有风险</a:t>
            </a:r>
            <a:r>
              <a:rPr lang="zh-CN" altLang="en-US" sz="2400" dirty="0">
                <a:latin typeface="微软雅黑" panose="020B0503020204020204" pitchFamily="34" charset="-122"/>
                <a:ea typeface="微软雅黑" panose="020B0503020204020204" pitchFamily="34" charset="-122"/>
              </a:rPr>
              <a:t>和</a:t>
            </a:r>
            <a:r>
              <a:rPr lang="zh-CN" altLang="en-US" sz="2400" dirty="0">
                <a:solidFill>
                  <a:srgbClr val="FF0000"/>
                </a:solidFill>
                <a:latin typeface="微软雅黑" panose="020B0503020204020204" pitchFamily="34" charset="-122"/>
                <a:ea typeface="微软雅黑" panose="020B0503020204020204" pitchFamily="34" charset="-122"/>
              </a:rPr>
              <a:t>没有通货膨胀</a:t>
            </a:r>
            <a:r>
              <a:rPr lang="zh-CN" altLang="en-US" sz="2400" dirty="0">
                <a:latin typeface="微软雅黑" panose="020B0503020204020204" pitchFamily="34" charset="-122"/>
                <a:ea typeface="微软雅黑" panose="020B0503020204020204" pitchFamily="34" charset="-122"/>
              </a:rPr>
              <a:t>条件下的社会平均资金利润</a:t>
            </a:r>
            <a:r>
              <a:rPr lang="zh-CN" altLang="en-US" sz="2400" dirty="0" smtClean="0">
                <a:latin typeface="微软雅黑" panose="020B0503020204020204" pitchFamily="34" charset="-122"/>
                <a:ea typeface="微软雅黑" panose="020B0503020204020204" pitchFamily="34" charset="-122"/>
              </a:rPr>
              <a:t>率（额）。</a:t>
            </a:r>
            <a:endParaRPr lang="zh-CN" altLang="en-US" sz="2400" dirty="0"/>
          </a:p>
        </p:txBody>
      </p:sp>
      <p:sp>
        <p:nvSpPr>
          <p:cNvPr id="2" name="矩形 1"/>
          <p:cNvSpPr/>
          <p:nvPr/>
        </p:nvSpPr>
        <p:spPr>
          <a:xfrm>
            <a:off x="956159" y="1434356"/>
            <a:ext cx="4219425" cy="584775"/>
          </a:xfrm>
          <a:prstGeom prst="rect">
            <a:avLst/>
          </a:prstGeom>
        </p:spPr>
        <p:txBody>
          <a:bodyPr wrap="none">
            <a:spAutoFit/>
          </a:bodyPr>
          <a:lstStyle/>
          <a:p>
            <a:r>
              <a:rPr lang="en-US" altLang="zh-CN" sz="3200" dirty="0" smtClean="0"/>
              <a:t>1.</a:t>
            </a:r>
            <a:r>
              <a:rPr lang="zh-CN" altLang="en-US" sz="3200" dirty="0" smtClean="0"/>
              <a:t>资金</a:t>
            </a:r>
            <a:r>
              <a:rPr lang="zh-CN" altLang="en-US" sz="3200" dirty="0"/>
              <a:t>时间价值的概念</a:t>
            </a:r>
            <a:endParaRPr lang="zh-CN" altLang="en-US" sz="3200" dirty="0"/>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par>
                                <p:cTn id="8" presetID="22" presetClass="entr" presetSubtype="2"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right)">
                                      <p:cBhvr>
                                        <p:cTn id="10" dur="500"/>
                                        <p:tgtEl>
                                          <p:spTgt spid="5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4830"/>
                                        </p:tgtEl>
                                        <p:attrNameLst>
                                          <p:attrName>style.visibility</p:attrName>
                                        </p:attrNameLst>
                                      </p:cBhvr>
                                      <p:to>
                                        <p:strVal val="visible"/>
                                      </p:to>
                                    </p:set>
                                    <p:animEffect transition="in" filter="fade">
                                      <p:cBhvr>
                                        <p:cTn id="14" dur="500"/>
                                        <p:tgtEl>
                                          <p:spTgt spid="34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5" name="Rectangle 7"/>
          <p:cNvSpPr>
            <a:spLocks noChangeArrowheads="1"/>
          </p:cNvSpPr>
          <p:nvPr/>
        </p:nvSpPr>
        <p:spPr bwMode="auto">
          <a:xfrm>
            <a:off x="2147888" y="3319463"/>
            <a:ext cx="9794875" cy="2220801"/>
          </a:xfrm>
          <a:prstGeom prst="rect">
            <a:avLst/>
          </a:prstGeom>
          <a:noFill/>
          <a:ln w="9525">
            <a:noFill/>
            <a:miter lim="800000"/>
          </a:ln>
        </p:spPr>
        <p:txBody>
          <a:bodyPr>
            <a:spAutoFit/>
          </a:bodyPr>
          <a:lstStyle/>
          <a:p>
            <a:pPr>
              <a:lnSpc>
                <a:spcPts val="4300"/>
              </a:lnSpc>
              <a:buFont typeface="Arial" panose="020B0604020202020204" pitchFamily="34" charset="0"/>
              <a:buNone/>
            </a:pPr>
            <a:r>
              <a:rPr lang="ja-JP" altLang="en-US" sz="2800" b="1" dirty="0">
                <a:latin typeface="宋体" panose="02010600030101010101" pitchFamily="2" charset="-122"/>
              </a:rPr>
              <a:t>每期</a:t>
            </a:r>
            <a:r>
              <a:rPr lang="ja-JP" altLang="en-US" sz="2800" b="1" dirty="0">
                <a:solidFill>
                  <a:srgbClr val="FF0000"/>
                </a:solidFill>
                <a:latin typeface="宋体" panose="02010600030101010101" pitchFamily="2" charset="-122"/>
              </a:rPr>
              <a:t>期末</a:t>
            </a:r>
            <a:r>
              <a:rPr lang="ja-JP" altLang="en-US" sz="2800" b="1" dirty="0">
                <a:latin typeface="宋体" panose="02010600030101010101" pitchFamily="2" charset="-122"/>
              </a:rPr>
              <a:t>收付的年金</a:t>
            </a:r>
            <a:r>
              <a:rPr lang="en-US" altLang="zh-CN" sz="2800" b="1" dirty="0">
                <a:latin typeface="宋体" panose="02010600030101010101" pitchFamily="2" charset="-122"/>
              </a:rPr>
              <a:t>——</a:t>
            </a:r>
            <a:r>
              <a:rPr lang="ja-JP" altLang="en-US" sz="2800" b="1" dirty="0">
                <a:solidFill>
                  <a:srgbClr val="003366"/>
                </a:solidFill>
                <a:latin typeface="宋体" panose="02010600030101010101" pitchFamily="2" charset="-122"/>
              </a:rPr>
              <a:t>普通年金（后付年金）</a:t>
            </a:r>
            <a:endParaRPr lang="ja-JP" altLang="en-US" sz="2800" b="1" dirty="0">
              <a:solidFill>
                <a:srgbClr val="003366"/>
              </a:solidFill>
              <a:latin typeface="宋体" panose="02010600030101010101" pitchFamily="2" charset="-122"/>
            </a:endParaRPr>
          </a:p>
          <a:p>
            <a:pPr>
              <a:lnSpc>
                <a:spcPts val="4300"/>
              </a:lnSpc>
              <a:buFont typeface="Arial" panose="020B0604020202020204" pitchFamily="34" charset="0"/>
              <a:buNone/>
            </a:pPr>
            <a:r>
              <a:rPr lang="ja-JP" altLang="en-US" sz="2800" b="1" dirty="0">
                <a:latin typeface="宋体" panose="02010600030101010101" pitchFamily="2" charset="-122"/>
              </a:rPr>
              <a:t>每期</a:t>
            </a:r>
            <a:r>
              <a:rPr lang="ja-JP" altLang="en-US" sz="2800" b="1" dirty="0">
                <a:solidFill>
                  <a:srgbClr val="FF0000"/>
                </a:solidFill>
                <a:latin typeface="宋体" panose="02010600030101010101" pitchFamily="2" charset="-122"/>
              </a:rPr>
              <a:t>期初</a:t>
            </a:r>
            <a:r>
              <a:rPr lang="ja-JP" altLang="en-US" sz="2800" b="1" dirty="0">
                <a:latin typeface="宋体" panose="02010600030101010101" pitchFamily="2" charset="-122"/>
              </a:rPr>
              <a:t>收付的年金</a:t>
            </a:r>
            <a:r>
              <a:rPr lang="en-US" altLang="zh-CN" sz="2800" b="1" dirty="0">
                <a:latin typeface="宋体" panose="02010600030101010101" pitchFamily="2" charset="-122"/>
              </a:rPr>
              <a:t>——</a:t>
            </a:r>
            <a:r>
              <a:rPr lang="ja-JP" altLang="en-US" sz="2800" b="1" dirty="0">
                <a:solidFill>
                  <a:srgbClr val="003366"/>
                </a:solidFill>
                <a:latin typeface="宋体" panose="02010600030101010101" pitchFamily="2" charset="-122"/>
              </a:rPr>
              <a:t>预付年金（</a:t>
            </a:r>
            <a:r>
              <a:rPr lang="zh-CN" altLang="en-US" sz="2800" b="1" dirty="0">
                <a:solidFill>
                  <a:srgbClr val="003366"/>
                </a:solidFill>
                <a:latin typeface="宋体" panose="02010600030101010101" pitchFamily="2" charset="-122"/>
              </a:rPr>
              <a:t>即付年金或</a:t>
            </a:r>
            <a:r>
              <a:rPr lang="ja-JP" altLang="en-US" sz="2800" b="1" dirty="0">
                <a:solidFill>
                  <a:srgbClr val="003366"/>
                </a:solidFill>
                <a:latin typeface="宋体" panose="02010600030101010101" pitchFamily="2" charset="-122"/>
              </a:rPr>
              <a:t>先付年金）</a:t>
            </a:r>
            <a:endParaRPr lang="ja-JP" altLang="en-US" sz="2800" b="1" dirty="0">
              <a:solidFill>
                <a:srgbClr val="003366"/>
              </a:solidFill>
              <a:latin typeface="宋体" panose="02010600030101010101" pitchFamily="2" charset="-122"/>
            </a:endParaRPr>
          </a:p>
          <a:p>
            <a:pPr>
              <a:lnSpc>
                <a:spcPts val="4300"/>
              </a:lnSpc>
              <a:buFont typeface="Arial" panose="020B0604020202020204" pitchFamily="34" charset="0"/>
              <a:buNone/>
            </a:pPr>
            <a:r>
              <a:rPr lang="ja-JP" altLang="en-US" sz="2800" b="1" dirty="0">
                <a:latin typeface="宋体" panose="02010600030101010101" pitchFamily="2" charset="-122"/>
              </a:rPr>
              <a:t>距今</a:t>
            </a:r>
            <a:r>
              <a:rPr lang="ja-JP" altLang="en-US" sz="2800" b="1" dirty="0">
                <a:solidFill>
                  <a:srgbClr val="FF0000"/>
                </a:solidFill>
                <a:latin typeface="宋体" panose="02010600030101010101" pitchFamily="2" charset="-122"/>
              </a:rPr>
              <a:t>若干期以后</a:t>
            </a:r>
            <a:r>
              <a:rPr lang="ja-JP" altLang="en-US" sz="2800" b="1" dirty="0">
                <a:latin typeface="宋体" panose="02010600030101010101" pitchFamily="2" charset="-122"/>
              </a:rPr>
              <a:t>于每期期末收付的年金</a:t>
            </a:r>
            <a:r>
              <a:rPr lang="en-US" altLang="zh-CN" sz="2800" b="1" dirty="0">
                <a:latin typeface="宋体" panose="02010600030101010101" pitchFamily="2" charset="-122"/>
              </a:rPr>
              <a:t>——</a:t>
            </a:r>
            <a:r>
              <a:rPr lang="ja-JP" altLang="en-US" sz="2800" b="1" dirty="0">
                <a:solidFill>
                  <a:srgbClr val="003366"/>
                </a:solidFill>
                <a:latin typeface="宋体" panose="02010600030101010101" pitchFamily="2" charset="-122"/>
              </a:rPr>
              <a:t>递延年金</a:t>
            </a:r>
            <a:endParaRPr lang="en-US" altLang="ja-JP" sz="2800" b="1" dirty="0">
              <a:solidFill>
                <a:srgbClr val="003366"/>
              </a:solidFill>
              <a:latin typeface="宋体" panose="02010600030101010101" pitchFamily="2" charset="-122"/>
            </a:endParaRPr>
          </a:p>
          <a:p>
            <a:pPr>
              <a:lnSpc>
                <a:spcPts val="4300"/>
              </a:lnSpc>
              <a:buFont typeface="Arial" panose="020B0604020202020204" pitchFamily="34" charset="0"/>
              <a:buNone/>
            </a:pPr>
            <a:r>
              <a:rPr lang="ja-JP" altLang="en-US" sz="2800" b="1" dirty="0">
                <a:solidFill>
                  <a:srgbClr val="FF0000"/>
                </a:solidFill>
                <a:latin typeface="宋体" panose="02010600030101010101" pitchFamily="2" charset="-122"/>
              </a:rPr>
              <a:t>无限期</a:t>
            </a:r>
            <a:r>
              <a:rPr lang="ja-JP" altLang="en-US" sz="2800" b="1" dirty="0">
                <a:latin typeface="宋体" panose="02010600030101010101" pitchFamily="2" charset="-122"/>
              </a:rPr>
              <a:t>定额支付的的年金</a:t>
            </a:r>
            <a:r>
              <a:rPr lang="en-US" altLang="zh-CN" sz="2800" b="1" dirty="0">
                <a:latin typeface="宋体" panose="02010600030101010101" pitchFamily="2" charset="-122"/>
              </a:rPr>
              <a:t>——</a:t>
            </a:r>
            <a:r>
              <a:rPr lang="ja-JP" altLang="en-US" sz="2800" b="1" dirty="0">
                <a:solidFill>
                  <a:srgbClr val="003366"/>
                </a:solidFill>
                <a:latin typeface="宋体" panose="02010600030101010101" pitchFamily="2" charset="-122"/>
              </a:rPr>
              <a:t>永续年金</a:t>
            </a:r>
            <a:r>
              <a:rPr lang="ja-JP" altLang="en-US" sz="2800" b="1" dirty="0">
                <a:latin typeface="宋体" panose="02010600030101010101" pitchFamily="2" charset="-122"/>
              </a:rPr>
              <a:t>      </a:t>
            </a:r>
            <a:endParaRPr lang="ja-JP" altLang="en-US" sz="2800" b="1" dirty="0">
              <a:latin typeface="宋体" panose="02010600030101010101" pitchFamily="2" charset="-122"/>
            </a:endParaRPr>
          </a:p>
        </p:txBody>
      </p:sp>
      <p:grpSp>
        <p:nvGrpSpPr>
          <p:cNvPr id="18" name="组合 17"/>
          <p:cNvGrpSpPr/>
          <p:nvPr/>
        </p:nvGrpSpPr>
        <p:grpSpPr bwMode="auto">
          <a:xfrm>
            <a:off x="3551238" y="1227931"/>
            <a:ext cx="5314950" cy="134937"/>
            <a:chOff x="5475255" y="1143000"/>
            <a:chExt cx="1486646" cy="101600"/>
          </a:xfrm>
        </p:grpSpPr>
        <p:cxnSp>
          <p:nvCxnSpPr>
            <p:cNvPr id="19" name="Straight Connector 30"/>
            <p:cNvCxnSpPr/>
            <p:nvPr/>
          </p:nvCxnSpPr>
          <p:spPr>
            <a:xfrm>
              <a:off x="5475255" y="1143000"/>
              <a:ext cx="1486646"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31"/>
            <p:cNvCxnSpPr/>
            <p:nvPr/>
          </p:nvCxnSpPr>
          <p:spPr>
            <a:xfrm>
              <a:off x="5616460" y="1244600"/>
              <a:ext cx="1185587"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p:cNvSpPr>
            <a:spLocks noChangeArrowheads="1"/>
          </p:cNvSpPr>
          <p:nvPr/>
        </p:nvSpPr>
        <p:spPr bwMode="auto">
          <a:xfrm>
            <a:off x="2374900" y="1739900"/>
            <a:ext cx="8496300" cy="1384995"/>
          </a:xfrm>
          <a:prstGeom prst="rect">
            <a:avLst/>
          </a:prstGeom>
          <a:noFill/>
          <a:ln w="9525">
            <a:noFill/>
            <a:miter lim="800000"/>
          </a:ln>
        </p:spPr>
        <p:txBody>
          <a:bodyPr wrap="square">
            <a:spAutoFit/>
          </a:bodyPr>
          <a:lstStyle/>
          <a:p>
            <a:pPr>
              <a:lnSpc>
                <a:spcPct val="150000"/>
              </a:lnSpc>
            </a:pPr>
            <a:r>
              <a:rPr lang="zh-CN" altLang="en-US" sz="26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年金按其收付发生的时点不同，分为</a:t>
            </a:r>
            <a:r>
              <a:rPr lang="ja-JP" altLang="en-US" sz="2800" dirty="0">
                <a:latin typeface="微软雅黑" panose="020B0503020204020204" pitchFamily="34" charset="-122"/>
                <a:ea typeface="微软雅黑" panose="020B0503020204020204" pitchFamily="34" charset="-122"/>
              </a:rPr>
              <a:t>普通年金</a:t>
            </a:r>
            <a:r>
              <a:rPr lang="zh-CN" altLang="en-US" sz="2800" dirty="0">
                <a:latin typeface="微软雅黑" panose="020B0503020204020204" pitchFamily="34" charset="-122"/>
                <a:ea typeface="微软雅黑" panose="020B0503020204020204" pitchFamily="34" charset="-122"/>
              </a:rPr>
              <a:t>、</a:t>
            </a:r>
            <a:endParaRPr lang="en-US" altLang="zh-CN" sz="2800" dirty="0">
              <a:latin typeface="微软雅黑" panose="020B0503020204020204" pitchFamily="34" charset="-122"/>
              <a:ea typeface="微软雅黑" panose="020B0503020204020204" pitchFamily="34" charset="-122"/>
            </a:endParaRPr>
          </a:p>
          <a:p>
            <a:pPr>
              <a:lnSpc>
                <a:spcPct val="150000"/>
              </a:lnSpc>
            </a:pPr>
            <a:r>
              <a:rPr lang="ja-JP" altLang="en-US" sz="2800" dirty="0">
                <a:latin typeface="微软雅黑" panose="020B0503020204020204" pitchFamily="34" charset="-122"/>
                <a:ea typeface="微软雅黑" panose="020B0503020204020204" pitchFamily="34" charset="-122"/>
              </a:rPr>
              <a:t>预付年金</a:t>
            </a:r>
            <a:r>
              <a:rPr lang="zh-CN" altLang="en-US" sz="2800" dirty="0">
                <a:latin typeface="微软雅黑" panose="020B0503020204020204" pitchFamily="34" charset="-122"/>
                <a:ea typeface="微软雅黑" panose="020B0503020204020204" pitchFamily="34" charset="-122"/>
              </a:rPr>
              <a:t>、</a:t>
            </a:r>
            <a:r>
              <a:rPr lang="ja-JP" altLang="en-US" sz="2800" dirty="0">
                <a:latin typeface="微软雅黑" panose="020B0503020204020204" pitchFamily="34" charset="-122"/>
                <a:ea typeface="微软雅黑" panose="020B0503020204020204" pitchFamily="34" charset="-122"/>
              </a:rPr>
              <a:t>递延年金</a:t>
            </a:r>
            <a:r>
              <a:rPr lang="zh-CN" altLang="en-US" sz="2800" dirty="0">
                <a:latin typeface="微软雅黑" panose="020B0503020204020204" pitchFamily="34" charset="-122"/>
                <a:ea typeface="微软雅黑" panose="020B0503020204020204" pitchFamily="34" charset="-122"/>
              </a:rPr>
              <a:t>、</a:t>
            </a:r>
            <a:r>
              <a:rPr lang="ja-JP" altLang="en-US" sz="2800" dirty="0">
                <a:latin typeface="微软雅黑" panose="020B0503020204020204" pitchFamily="34" charset="-122"/>
                <a:ea typeface="微软雅黑" panose="020B0503020204020204" pitchFamily="34" charset="-122"/>
              </a:rPr>
              <a:t>永续年金</a:t>
            </a:r>
            <a:r>
              <a:rPr lang="zh-CN" altLang="en-US" sz="2800" dirty="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p:txBody>
      </p:sp>
      <p:pic>
        <p:nvPicPr>
          <p:cNvPr id="9" name="Picture 4" descr="http://img.mp.itc.cn/upload/20160505/0a58aa24c575403aa8388de4e7b48e4e_th.jpg"/>
          <p:cNvPicPr>
            <a:picLocks noChangeAspect="1" noChangeArrowheads="1"/>
          </p:cNvPicPr>
          <p:nvPr/>
        </p:nvPicPr>
        <p:blipFill>
          <a:blip r:embed="rId1"/>
          <a:srcRect/>
          <a:stretch>
            <a:fillRect/>
          </a:stretch>
        </p:blipFill>
        <p:spPr bwMode="auto">
          <a:xfrm>
            <a:off x="0" y="3817938"/>
            <a:ext cx="2147888" cy="2862262"/>
          </a:xfrm>
          <a:prstGeom prst="rect">
            <a:avLst/>
          </a:prstGeom>
          <a:noFill/>
          <a:ln w="9525">
            <a:noFill/>
            <a:miter lim="800000"/>
            <a:headEnd/>
            <a:tailEnd/>
          </a:ln>
        </p:spPr>
      </p:pic>
      <p:sp>
        <p:nvSpPr>
          <p:cNvPr id="10" name="矩形 20"/>
          <p:cNvSpPr txBox="1">
            <a:spLocks noChangeArrowheads="1"/>
          </p:cNvSpPr>
          <p:nvPr/>
        </p:nvSpPr>
        <p:spPr bwMode="auto">
          <a:xfrm>
            <a:off x="3275013" y="511968"/>
            <a:ext cx="5867400" cy="715963"/>
          </a:xfrm>
          <a:prstGeom prst="rect">
            <a:avLst/>
          </a:prstGeom>
          <a:noFill/>
          <a:ln w="9525">
            <a:noFill/>
            <a:miter lim="800000"/>
          </a:ln>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000" b="1" kern="1200">
                <a:solidFill>
                  <a:srgbClr val="495A66"/>
                </a:solidFill>
                <a:latin typeface="+mj-lt"/>
                <a:ea typeface="+mj-ea"/>
                <a:cs typeface="+mj-cs"/>
              </a:defRPr>
            </a:lvl1pPr>
            <a:lvl2pPr algn="l" rtl="0" eaLnBrk="0" fontAlgn="base" hangingPunct="0">
              <a:lnSpc>
                <a:spcPct val="90000"/>
              </a:lnSpc>
              <a:spcBef>
                <a:spcPct val="0"/>
              </a:spcBef>
              <a:spcAft>
                <a:spcPct val="0"/>
              </a:spcAft>
              <a:defRPr sz="4000" b="1">
                <a:solidFill>
                  <a:srgbClr val="495A66"/>
                </a:solidFill>
                <a:latin typeface="Lato" panose="020F0502020204030203"/>
              </a:defRPr>
            </a:lvl2pPr>
            <a:lvl3pPr algn="l" rtl="0" eaLnBrk="0" fontAlgn="base" hangingPunct="0">
              <a:lnSpc>
                <a:spcPct val="90000"/>
              </a:lnSpc>
              <a:spcBef>
                <a:spcPct val="0"/>
              </a:spcBef>
              <a:spcAft>
                <a:spcPct val="0"/>
              </a:spcAft>
              <a:defRPr sz="4000" b="1">
                <a:solidFill>
                  <a:srgbClr val="495A66"/>
                </a:solidFill>
                <a:latin typeface="Lato" panose="020F0502020204030203"/>
              </a:defRPr>
            </a:lvl3pPr>
            <a:lvl4pPr algn="l" rtl="0" eaLnBrk="0" fontAlgn="base" hangingPunct="0">
              <a:lnSpc>
                <a:spcPct val="90000"/>
              </a:lnSpc>
              <a:spcBef>
                <a:spcPct val="0"/>
              </a:spcBef>
              <a:spcAft>
                <a:spcPct val="0"/>
              </a:spcAft>
              <a:defRPr sz="4000" b="1">
                <a:solidFill>
                  <a:srgbClr val="495A66"/>
                </a:solidFill>
                <a:latin typeface="Lato" panose="020F0502020204030203"/>
              </a:defRPr>
            </a:lvl4pPr>
            <a:lvl5pPr algn="l" rtl="0" eaLnBrk="0" fontAlgn="base" hangingPunct="0">
              <a:lnSpc>
                <a:spcPct val="90000"/>
              </a:lnSpc>
              <a:spcBef>
                <a:spcPct val="0"/>
              </a:spcBef>
              <a:spcAft>
                <a:spcPct val="0"/>
              </a:spcAft>
              <a:defRPr sz="4000" b="1">
                <a:solidFill>
                  <a:srgbClr val="495A66"/>
                </a:solidFill>
                <a:latin typeface="Lato" panose="020F0502020204030203"/>
              </a:defRPr>
            </a:lvl5pPr>
            <a:lvl6pPr marL="457200" algn="l" rtl="0" fontAlgn="base">
              <a:lnSpc>
                <a:spcPct val="90000"/>
              </a:lnSpc>
              <a:spcBef>
                <a:spcPct val="0"/>
              </a:spcBef>
              <a:spcAft>
                <a:spcPct val="0"/>
              </a:spcAft>
              <a:defRPr sz="4000" b="1">
                <a:solidFill>
                  <a:srgbClr val="495A66"/>
                </a:solidFill>
                <a:latin typeface="Lato" panose="020F0502020204030203"/>
              </a:defRPr>
            </a:lvl6pPr>
            <a:lvl7pPr marL="914400" algn="l" rtl="0" fontAlgn="base">
              <a:lnSpc>
                <a:spcPct val="90000"/>
              </a:lnSpc>
              <a:spcBef>
                <a:spcPct val="0"/>
              </a:spcBef>
              <a:spcAft>
                <a:spcPct val="0"/>
              </a:spcAft>
              <a:defRPr sz="4000" b="1">
                <a:solidFill>
                  <a:srgbClr val="495A66"/>
                </a:solidFill>
                <a:latin typeface="Lato" panose="020F0502020204030203"/>
              </a:defRPr>
            </a:lvl7pPr>
            <a:lvl8pPr marL="1371600" algn="l" rtl="0" fontAlgn="base">
              <a:lnSpc>
                <a:spcPct val="90000"/>
              </a:lnSpc>
              <a:spcBef>
                <a:spcPct val="0"/>
              </a:spcBef>
              <a:spcAft>
                <a:spcPct val="0"/>
              </a:spcAft>
              <a:defRPr sz="4000" b="1">
                <a:solidFill>
                  <a:srgbClr val="495A66"/>
                </a:solidFill>
                <a:latin typeface="Lato" panose="020F0502020204030203"/>
              </a:defRPr>
            </a:lvl8pPr>
            <a:lvl9pPr marL="1828800" algn="l" rtl="0" fontAlgn="base">
              <a:lnSpc>
                <a:spcPct val="90000"/>
              </a:lnSpc>
              <a:spcBef>
                <a:spcPct val="0"/>
              </a:spcBef>
              <a:spcAft>
                <a:spcPct val="0"/>
              </a:spcAft>
              <a:defRPr sz="4000" b="1">
                <a:solidFill>
                  <a:srgbClr val="495A66"/>
                </a:solidFill>
                <a:latin typeface="Lato" panose="020F0502020204030203"/>
              </a:defRPr>
            </a:lvl9pPr>
          </a:lstStyle>
          <a:p>
            <a:pPr eaLnBrk="1" hangingPunct="1">
              <a:spcBef>
                <a:spcPct val="50000"/>
              </a:spcBef>
            </a:pPr>
            <a:r>
              <a:rPr lang="zh-CN" altLang="en-US" sz="3600" b="0" dirty="0">
                <a:ea typeface="宋体" panose="02010600030101010101" pitchFamily="2" charset="-122"/>
              </a:rPr>
              <a:t>  </a:t>
            </a:r>
            <a:r>
              <a:rPr lang="zh-CN" altLang="en-US" sz="3600" dirty="0" smtClean="0">
                <a:latin typeface="微软雅黑" panose="020B0503020204020204" pitchFamily="34" charset="-122"/>
                <a:ea typeface="微软雅黑" panose="020B0503020204020204" pitchFamily="34" charset="-122"/>
              </a:rPr>
              <a:t>年金的种类</a:t>
            </a:r>
            <a:endParaRPr lang="zh-CN" altLang="en-US" sz="3600" dirty="0">
              <a:latin typeface="微软雅黑" panose="020B0503020204020204" pitchFamily="34" charset="-122"/>
              <a:ea typeface="微软雅黑" panose="020B0503020204020204" pitchFamily="34" charset="-122"/>
            </a:endParaRP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bwMode="auto">
          <a:xfrm>
            <a:off x="3803650" y="1143000"/>
            <a:ext cx="5314950" cy="134938"/>
            <a:chOff x="5475255" y="1143000"/>
            <a:chExt cx="1486646" cy="101600"/>
          </a:xfrm>
        </p:grpSpPr>
        <p:cxnSp>
          <p:nvCxnSpPr>
            <p:cNvPr id="19" name="Straight Connector 30"/>
            <p:cNvCxnSpPr/>
            <p:nvPr/>
          </p:nvCxnSpPr>
          <p:spPr>
            <a:xfrm>
              <a:off x="5475255" y="1143000"/>
              <a:ext cx="1486646"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31"/>
            <p:cNvCxnSpPr/>
            <p:nvPr/>
          </p:nvCxnSpPr>
          <p:spPr>
            <a:xfrm>
              <a:off x="5616460" y="1244600"/>
              <a:ext cx="1185587"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3" name="灯片编号占位符 2"/>
          <p:cNvSpPr>
            <a:spLocks noGrp="1"/>
          </p:cNvSpPr>
          <p:nvPr>
            <p:ph type="sldNum" sz="quarter" idx="12"/>
          </p:nvPr>
        </p:nvSpPr>
        <p:spPr>
          <a:xfrm>
            <a:off x="11483975" y="6327775"/>
            <a:ext cx="495300" cy="354013"/>
          </a:xfrm>
        </p:spPr>
        <p:txBody>
          <a:bodyPr/>
          <a:lstStyle/>
          <a:p>
            <a:pPr>
              <a:defRPr/>
            </a:pPr>
            <a:fld id="{0689F28B-90FA-44E8-8F19-CF1E98E32F3E}" type="slidenum">
              <a:rPr lang="en-US">
                <a:solidFill>
                  <a:schemeClr val="tx1"/>
                </a:solidFill>
              </a:rPr>
            </a:fld>
            <a:endParaRPr lang="en-US" dirty="0">
              <a:solidFill>
                <a:schemeClr val="tx1"/>
              </a:solidFill>
            </a:endParaRPr>
          </a:p>
        </p:txBody>
      </p:sp>
      <p:grpSp>
        <p:nvGrpSpPr>
          <p:cNvPr id="4" name="组合 3"/>
          <p:cNvGrpSpPr/>
          <p:nvPr/>
        </p:nvGrpSpPr>
        <p:grpSpPr bwMode="auto">
          <a:xfrm>
            <a:off x="3824288" y="2011998"/>
            <a:ext cx="5508625" cy="558800"/>
            <a:chOff x="2857141" y="3758274"/>
            <a:chExt cx="5508239" cy="558739"/>
          </a:xfrm>
        </p:grpSpPr>
        <p:sp>
          <p:nvSpPr>
            <p:cNvPr id="23573" name="Line 3"/>
            <p:cNvSpPr>
              <a:spLocks noChangeShapeType="1"/>
            </p:cNvSpPr>
            <p:nvPr/>
          </p:nvSpPr>
          <p:spPr bwMode="auto">
            <a:xfrm>
              <a:off x="2992649" y="3921559"/>
              <a:ext cx="5118226" cy="14327"/>
            </a:xfrm>
            <a:prstGeom prst="line">
              <a:avLst/>
            </a:prstGeom>
            <a:noFill/>
            <a:ln w="12700" cap="sq">
              <a:solidFill>
                <a:schemeClr val="tx1"/>
              </a:solidFill>
              <a:round/>
            </a:ln>
          </p:spPr>
          <p:txBody>
            <a:bodyPr wrap="none" anchor="ctr"/>
            <a:lstStyle/>
            <a:p>
              <a:endParaRPr lang="zh-CN" altLang="en-US"/>
            </a:p>
          </p:txBody>
        </p:sp>
        <p:sp>
          <p:nvSpPr>
            <p:cNvPr id="23574" name="Line 4"/>
            <p:cNvSpPr>
              <a:spLocks noChangeShapeType="1"/>
            </p:cNvSpPr>
            <p:nvPr/>
          </p:nvSpPr>
          <p:spPr bwMode="auto">
            <a:xfrm>
              <a:off x="2992649" y="3758274"/>
              <a:ext cx="0" cy="152400"/>
            </a:xfrm>
            <a:prstGeom prst="line">
              <a:avLst/>
            </a:prstGeom>
            <a:noFill/>
            <a:ln w="12700" cap="sq">
              <a:solidFill>
                <a:schemeClr val="tx1"/>
              </a:solidFill>
              <a:round/>
            </a:ln>
          </p:spPr>
          <p:txBody>
            <a:bodyPr wrap="none" anchor="ctr"/>
            <a:lstStyle/>
            <a:p>
              <a:endParaRPr lang="zh-CN" altLang="en-US"/>
            </a:p>
          </p:txBody>
        </p:sp>
        <p:sp>
          <p:nvSpPr>
            <p:cNvPr id="23575" name="Line 5"/>
            <p:cNvSpPr>
              <a:spLocks noChangeShapeType="1"/>
            </p:cNvSpPr>
            <p:nvPr/>
          </p:nvSpPr>
          <p:spPr bwMode="auto">
            <a:xfrm>
              <a:off x="3674833" y="3758274"/>
              <a:ext cx="0" cy="152400"/>
            </a:xfrm>
            <a:prstGeom prst="line">
              <a:avLst/>
            </a:prstGeom>
            <a:noFill/>
            <a:ln w="12700" cap="sq">
              <a:solidFill>
                <a:schemeClr val="tx1"/>
              </a:solidFill>
              <a:round/>
            </a:ln>
          </p:spPr>
          <p:txBody>
            <a:bodyPr wrap="none" anchor="ctr"/>
            <a:lstStyle/>
            <a:p>
              <a:endParaRPr lang="zh-CN" altLang="en-US"/>
            </a:p>
          </p:txBody>
        </p:sp>
        <p:sp>
          <p:nvSpPr>
            <p:cNvPr id="23576" name="Line 6"/>
            <p:cNvSpPr>
              <a:spLocks noChangeShapeType="1"/>
            </p:cNvSpPr>
            <p:nvPr/>
          </p:nvSpPr>
          <p:spPr bwMode="auto">
            <a:xfrm>
              <a:off x="5072737" y="3758274"/>
              <a:ext cx="0" cy="152400"/>
            </a:xfrm>
            <a:prstGeom prst="line">
              <a:avLst/>
            </a:prstGeom>
            <a:noFill/>
            <a:ln w="12700" cap="sq">
              <a:solidFill>
                <a:schemeClr val="tx1"/>
              </a:solidFill>
              <a:round/>
            </a:ln>
          </p:spPr>
          <p:txBody>
            <a:bodyPr wrap="none" anchor="ctr"/>
            <a:lstStyle/>
            <a:p>
              <a:endParaRPr lang="zh-CN" altLang="en-US"/>
            </a:p>
          </p:txBody>
        </p:sp>
        <p:sp>
          <p:nvSpPr>
            <p:cNvPr id="23577" name="Line 7"/>
            <p:cNvSpPr>
              <a:spLocks noChangeShapeType="1"/>
            </p:cNvSpPr>
            <p:nvPr/>
          </p:nvSpPr>
          <p:spPr bwMode="auto">
            <a:xfrm>
              <a:off x="8091263" y="3774040"/>
              <a:ext cx="0" cy="152400"/>
            </a:xfrm>
            <a:prstGeom prst="line">
              <a:avLst/>
            </a:prstGeom>
            <a:noFill/>
            <a:ln w="12700" cap="sq">
              <a:solidFill>
                <a:schemeClr val="tx1"/>
              </a:solidFill>
              <a:round/>
            </a:ln>
          </p:spPr>
          <p:txBody>
            <a:bodyPr wrap="none" anchor="ctr"/>
            <a:lstStyle/>
            <a:p>
              <a:endParaRPr lang="zh-CN" altLang="en-US"/>
            </a:p>
          </p:txBody>
        </p:sp>
        <p:sp>
          <p:nvSpPr>
            <p:cNvPr id="23578" name="Line 5"/>
            <p:cNvSpPr>
              <a:spLocks noChangeShapeType="1"/>
            </p:cNvSpPr>
            <p:nvPr/>
          </p:nvSpPr>
          <p:spPr bwMode="auto">
            <a:xfrm>
              <a:off x="4364251" y="3765534"/>
              <a:ext cx="0" cy="152400"/>
            </a:xfrm>
            <a:prstGeom prst="line">
              <a:avLst/>
            </a:prstGeom>
            <a:noFill/>
            <a:ln w="12700" cap="sq">
              <a:solidFill>
                <a:schemeClr val="tx1"/>
              </a:solidFill>
              <a:round/>
            </a:ln>
          </p:spPr>
          <p:txBody>
            <a:bodyPr wrap="none" anchor="ctr"/>
            <a:lstStyle/>
            <a:p>
              <a:endParaRPr lang="zh-CN" altLang="en-US"/>
            </a:p>
          </p:txBody>
        </p:sp>
        <p:sp>
          <p:nvSpPr>
            <p:cNvPr id="23579" name="Line 6"/>
            <p:cNvSpPr>
              <a:spLocks noChangeShapeType="1"/>
            </p:cNvSpPr>
            <p:nvPr/>
          </p:nvSpPr>
          <p:spPr bwMode="auto">
            <a:xfrm>
              <a:off x="7387723" y="3765534"/>
              <a:ext cx="0" cy="152400"/>
            </a:xfrm>
            <a:prstGeom prst="line">
              <a:avLst/>
            </a:prstGeom>
            <a:noFill/>
            <a:ln w="12700" cap="sq">
              <a:solidFill>
                <a:schemeClr val="tx1"/>
              </a:solidFill>
              <a:round/>
            </a:ln>
          </p:spPr>
          <p:txBody>
            <a:bodyPr wrap="none" anchor="ctr"/>
            <a:lstStyle/>
            <a:p>
              <a:endParaRPr lang="zh-CN" altLang="en-US"/>
            </a:p>
          </p:txBody>
        </p:sp>
        <p:sp>
          <p:nvSpPr>
            <p:cNvPr id="23580" name="矩形 6"/>
            <p:cNvSpPr>
              <a:spLocks noChangeArrowheads="1"/>
            </p:cNvSpPr>
            <p:nvPr/>
          </p:nvSpPr>
          <p:spPr bwMode="auto">
            <a:xfrm>
              <a:off x="2857141" y="3916903"/>
              <a:ext cx="5508239" cy="400110"/>
            </a:xfrm>
            <a:prstGeom prst="rect">
              <a:avLst/>
            </a:prstGeom>
            <a:noFill/>
            <a:ln w="9525">
              <a:noFill/>
              <a:miter lim="800000"/>
            </a:ln>
          </p:spPr>
          <p:txBody>
            <a:bodyPr wrap="none">
              <a:spAutoFit/>
            </a:bodyPr>
            <a:lstStyle/>
            <a:p>
              <a:r>
                <a:rPr lang="en-US" altLang="zh-CN" sz="2000" b="1">
                  <a:solidFill>
                    <a:srgbClr val="FF0000"/>
                  </a:solidFill>
                  <a:latin typeface="宋体" panose="02010600030101010101" pitchFamily="2" charset="-122"/>
                  <a:ea typeface="MS PGothic" panose="020B0600070205080204" pitchFamily="34" charset="-128"/>
                </a:rPr>
                <a:t>0    1     2    3               n-1    n</a:t>
              </a:r>
              <a:endParaRPr lang="en-US" altLang="zh-CN" sz="2000" b="1">
                <a:solidFill>
                  <a:srgbClr val="FF0000"/>
                </a:solidFill>
                <a:latin typeface="宋体" panose="02010600030101010101" pitchFamily="2" charset="-122"/>
                <a:ea typeface="MS PGothic" panose="020B0600070205080204" pitchFamily="34" charset="-128"/>
              </a:endParaRPr>
            </a:p>
          </p:txBody>
        </p:sp>
      </p:grpSp>
      <p:sp>
        <p:nvSpPr>
          <p:cNvPr id="8" name="矩形 7"/>
          <p:cNvSpPr/>
          <p:nvPr/>
        </p:nvSpPr>
        <p:spPr>
          <a:xfrm>
            <a:off x="3829686" y="2658746"/>
            <a:ext cx="5437188" cy="400050"/>
          </a:xfrm>
          <a:prstGeom prst="rect">
            <a:avLst/>
          </a:prstGeom>
          <a:solidFill>
            <a:schemeClr val="accent4">
              <a:lumMod val="20000"/>
              <a:lumOff val="80000"/>
            </a:schemeClr>
          </a:solidFill>
        </p:spPr>
        <p:txBody>
          <a:bodyPr>
            <a:spAutoFit/>
          </a:bodyPr>
          <a:lstStyle/>
          <a:p>
            <a:pPr fontAlgn="auto">
              <a:spcBef>
                <a:spcPts val="1200"/>
              </a:spcBef>
              <a:spcAft>
                <a:spcPts val="0"/>
              </a:spcAft>
              <a:defRPr/>
            </a:pPr>
            <a:r>
              <a:rPr lang="en-US" altLang="zh-CN" dirty="0">
                <a:latin typeface="宋体" panose="02010600030101010101" pitchFamily="2" charset="-122"/>
                <a:ea typeface="MS PGothic" panose="020B0600070205080204" pitchFamily="34" charset="-128"/>
              </a:rPr>
              <a:t>      </a:t>
            </a:r>
            <a:r>
              <a:rPr lang="en-US" altLang="zh-CN" sz="2000" dirty="0">
                <a:latin typeface="宋体" panose="02010600030101010101" pitchFamily="2" charset="-122"/>
                <a:ea typeface="MS PGothic" panose="020B0600070205080204" pitchFamily="34" charset="-128"/>
              </a:rPr>
              <a:t>A     A     A     </a:t>
            </a:r>
            <a:r>
              <a:rPr kumimoji="1" lang="en-US" altLang="zh-CN" sz="2000" dirty="0">
                <a:latin typeface="Times New Roman" panose="02020603050405020304" pitchFamily="18" charset="0"/>
                <a:ea typeface="+mn-ea"/>
              </a:rPr>
              <a:t>‥ ‥ ‥ ‥    </a:t>
            </a:r>
            <a:r>
              <a:rPr lang="en-US" altLang="zh-CN" sz="2000" dirty="0">
                <a:latin typeface="宋体" panose="02010600030101010101" pitchFamily="2" charset="-122"/>
                <a:ea typeface="MS PGothic" panose="020B0600070205080204" pitchFamily="34" charset="-128"/>
              </a:rPr>
              <a:t>A    A</a:t>
            </a:r>
            <a:endParaRPr lang="en-US" altLang="zh-CN" sz="2000" dirty="0">
              <a:latin typeface="宋体" panose="02010600030101010101" pitchFamily="2" charset="-122"/>
              <a:ea typeface="MS PGothic" panose="020B0600070205080204" pitchFamily="34" charset="-128"/>
            </a:endParaRPr>
          </a:p>
        </p:txBody>
      </p:sp>
      <p:sp>
        <p:nvSpPr>
          <p:cNvPr id="9" name="矩形 8"/>
          <p:cNvSpPr/>
          <p:nvPr/>
        </p:nvSpPr>
        <p:spPr>
          <a:xfrm>
            <a:off x="1857375" y="1905318"/>
            <a:ext cx="1604962" cy="708025"/>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ja-JP" altLang="en-US" sz="2000" dirty="0">
                <a:latin typeface="微软雅黑" panose="020B0503020204020204" pitchFamily="34" charset="-122"/>
                <a:ea typeface="微软雅黑" panose="020B0503020204020204" pitchFamily="34" charset="-122"/>
              </a:rPr>
              <a:t>   普通年金</a:t>
            </a:r>
            <a:endParaRPr lang="en-US" altLang="ja-JP" sz="2000" dirty="0">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（每期期末）</a:t>
            </a:r>
            <a:endParaRPr lang="zh-CN" altLang="en-US" sz="2000" dirty="0">
              <a:latin typeface="+mn-lt"/>
              <a:ea typeface="+mn-ea"/>
            </a:endParaRPr>
          </a:p>
        </p:txBody>
      </p:sp>
      <p:sp>
        <p:nvSpPr>
          <p:cNvPr id="10" name="矩形 9"/>
          <p:cNvSpPr/>
          <p:nvPr/>
        </p:nvSpPr>
        <p:spPr>
          <a:xfrm>
            <a:off x="1857375" y="3222625"/>
            <a:ext cx="1631950" cy="708025"/>
          </a:xfrm>
          <a:prstGeom prst="rect">
            <a:avLst/>
          </a:prstGeom>
          <a:solidFill>
            <a:schemeClr val="accent2">
              <a:lumMod val="40000"/>
              <a:lumOff val="60000"/>
            </a:schemeClr>
          </a:solidFill>
        </p:spPr>
        <p:txBody>
          <a:bodyPr>
            <a:spAutoFit/>
          </a:bodyPr>
          <a:lstStyle/>
          <a:p>
            <a:pPr fontAlgn="auto">
              <a:spcBef>
                <a:spcPts val="0"/>
              </a:spcBef>
              <a:spcAft>
                <a:spcPts val="0"/>
              </a:spcAft>
              <a:defRPr/>
            </a:pPr>
            <a:r>
              <a:rPr lang="ja-JP" altLang="en-US" sz="2000" dirty="0">
                <a:latin typeface="微软雅黑" panose="020B0503020204020204" pitchFamily="34" charset="-122"/>
                <a:ea typeface="微软雅黑" panose="020B0503020204020204" pitchFamily="34" charset="-122"/>
              </a:rPr>
              <a:t>  预付年金</a:t>
            </a:r>
            <a:endParaRPr lang="en-US" altLang="ja-JP" sz="2000" dirty="0">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2000" dirty="0">
                <a:latin typeface="微软雅黑" panose="020B0503020204020204" pitchFamily="34" charset="-122"/>
                <a:ea typeface="微软雅黑" panose="020B0503020204020204" pitchFamily="34" charset="-122"/>
              </a:rPr>
              <a:t>（每期期初）</a:t>
            </a:r>
            <a:endParaRPr lang="zh-CN" altLang="en-US" sz="2000" dirty="0">
              <a:latin typeface="+mn-lt"/>
              <a:ea typeface="+mn-ea"/>
            </a:endParaRPr>
          </a:p>
        </p:txBody>
      </p:sp>
      <p:sp>
        <p:nvSpPr>
          <p:cNvPr id="11" name="矩形 10"/>
          <p:cNvSpPr>
            <a:spLocks noChangeArrowheads="1"/>
          </p:cNvSpPr>
          <p:nvPr/>
        </p:nvSpPr>
        <p:spPr bwMode="auto">
          <a:xfrm>
            <a:off x="366713" y="4109243"/>
            <a:ext cx="3436937" cy="708025"/>
          </a:xfrm>
          <a:prstGeom prst="rect">
            <a:avLst/>
          </a:prstGeom>
          <a:solidFill>
            <a:srgbClr val="FFFF00"/>
          </a:solidFill>
          <a:ln w="9525">
            <a:noFill/>
            <a:miter lim="800000"/>
          </a:ln>
        </p:spPr>
        <p:txBody>
          <a:bodyPr>
            <a:spAutoFit/>
          </a:bodyPr>
          <a:lstStyle/>
          <a:p>
            <a:r>
              <a:rPr lang="ja-JP" altLang="en-US">
                <a:latin typeface="微软雅黑" panose="020B0503020204020204" pitchFamily="34" charset="-122"/>
                <a:ea typeface="微软雅黑" panose="020B0503020204020204" pitchFamily="34" charset="-122"/>
              </a:rPr>
              <a:t>                      </a:t>
            </a:r>
            <a:r>
              <a:rPr lang="ja-JP" altLang="en-US" sz="2000">
                <a:latin typeface="微软雅黑" panose="020B0503020204020204" pitchFamily="34" charset="-122"/>
                <a:ea typeface="微软雅黑" panose="020B0503020204020204" pitchFamily="34" charset="-122"/>
              </a:rPr>
              <a:t>递延年金</a:t>
            </a:r>
            <a:endParaRPr lang="en-US" altLang="ja-JP" sz="2000">
              <a:latin typeface="微软雅黑" panose="020B0503020204020204" pitchFamily="34" charset="-122"/>
              <a:ea typeface="微软雅黑" panose="020B0503020204020204" pitchFamily="34" charset="-122"/>
            </a:endParaRPr>
          </a:p>
          <a:p>
            <a:r>
              <a:rPr lang="zh-CN" altLang="en-US" sz="2000">
                <a:latin typeface="微软雅黑" panose="020B0503020204020204" pitchFamily="34" charset="-122"/>
                <a:ea typeface="微软雅黑" panose="020B0503020204020204" pitchFamily="34" charset="-122"/>
              </a:rPr>
              <a:t> （若干期以后等额收付款项）</a:t>
            </a:r>
            <a:endParaRPr lang="zh-CN" altLang="en-US" sz="2000">
              <a:latin typeface="Lato" panose="020F0502020204030203"/>
            </a:endParaRPr>
          </a:p>
        </p:txBody>
      </p:sp>
      <p:grpSp>
        <p:nvGrpSpPr>
          <p:cNvPr id="41" name="组合 40"/>
          <p:cNvGrpSpPr/>
          <p:nvPr/>
        </p:nvGrpSpPr>
        <p:grpSpPr bwMode="auto">
          <a:xfrm>
            <a:off x="3932239" y="4260850"/>
            <a:ext cx="5443538" cy="400050"/>
            <a:chOff x="3889003" y="4884522"/>
            <a:chExt cx="5444183" cy="400110"/>
          </a:xfrm>
        </p:grpSpPr>
        <p:sp>
          <p:nvSpPr>
            <p:cNvPr id="47" name="矩形 46"/>
            <p:cNvSpPr/>
            <p:nvPr/>
          </p:nvSpPr>
          <p:spPr>
            <a:xfrm>
              <a:off x="3889003" y="4892460"/>
              <a:ext cx="5444183" cy="388996"/>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t>       </a:t>
              </a:r>
              <a:endParaRPr lang="zh-CN" altLang="en-US" dirty="0"/>
            </a:p>
          </p:txBody>
        </p:sp>
        <p:sp>
          <p:nvSpPr>
            <p:cNvPr id="23572" name="矩形 53"/>
            <p:cNvSpPr>
              <a:spLocks noChangeArrowheads="1"/>
            </p:cNvSpPr>
            <p:nvPr/>
          </p:nvSpPr>
          <p:spPr bwMode="auto">
            <a:xfrm>
              <a:off x="4548846" y="4884522"/>
              <a:ext cx="4737044" cy="400110"/>
            </a:xfrm>
            <a:prstGeom prst="rect">
              <a:avLst/>
            </a:prstGeom>
            <a:noFill/>
            <a:ln w="9525">
              <a:noFill/>
              <a:miter lim="800000"/>
            </a:ln>
          </p:spPr>
          <p:txBody>
            <a:bodyPr>
              <a:spAutoFit/>
            </a:bodyPr>
            <a:lstStyle/>
            <a:p>
              <a:pPr>
                <a:spcBef>
                  <a:spcPts val="1200"/>
                </a:spcBef>
              </a:pPr>
              <a:r>
                <a:rPr lang="en-US" altLang="zh-CN">
                  <a:latin typeface="宋体" panose="02010600030101010101" pitchFamily="2" charset="-122"/>
                  <a:ea typeface="MS PGothic" panose="020B0600070205080204" pitchFamily="34" charset="-128"/>
                </a:rPr>
                <a:t>             </a:t>
              </a:r>
              <a:r>
                <a:rPr lang="en-US" altLang="zh-CN" sz="2000">
                  <a:latin typeface="宋体" panose="02010600030101010101" pitchFamily="2" charset="-122"/>
                  <a:ea typeface="MS PGothic" panose="020B0600070205080204" pitchFamily="34" charset="-128"/>
                </a:rPr>
                <a:t>A     </a:t>
              </a:r>
              <a:r>
                <a:rPr kumimoji="1" lang="en-US" altLang="zh-CN" sz="2000">
                  <a:latin typeface="Times New Roman" panose="02020603050405020304" pitchFamily="18" charset="0"/>
                </a:rPr>
                <a:t>‥ ‥ ‥</a:t>
              </a:r>
              <a:r>
                <a:rPr lang="en-US" altLang="zh-CN" sz="2000">
                  <a:latin typeface="宋体" panose="02010600030101010101" pitchFamily="2" charset="-122"/>
                  <a:ea typeface="MS PGothic" panose="020B0600070205080204" pitchFamily="34" charset="-128"/>
                </a:rPr>
                <a:t>     A    A    </a:t>
              </a:r>
              <a:endParaRPr lang="en-US" altLang="zh-CN" sz="2000">
                <a:latin typeface="宋体" panose="02010600030101010101" pitchFamily="2" charset="-122"/>
                <a:ea typeface="MS PGothic" panose="020B0600070205080204" pitchFamily="34" charset="-128"/>
              </a:endParaRPr>
            </a:p>
          </p:txBody>
        </p:sp>
      </p:grpSp>
      <p:sp>
        <p:nvSpPr>
          <p:cNvPr id="12" name="矩形 11"/>
          <p:cNvSpPr>
            <a:spLocks noChangeArrowheads="1"/>
          </p:cNvSpPr>
          <p:nvPr/>
        </p:nvSpPr>
        <p:spPr bwMode="auto">
          <a:xfrm>
            <a:off x="2071687" y="5049044"/>
            <a:ext cx="1390650" cy="706437"/>
          </a:xfrm>
          <a:prstGeom prst="rect">
            <a:avLst/>
          </a:prstGeom>
          <a:solidFill>
            <a:srgbClr val="00B0F0"/>
          </a:solidFill>
          <a:ln w="9525">
            <a:noFill/>
            <a:miter lim="800000"/>
          </a:ln>
        </p:spPr>
        <p:txBody>
          <a:bodyPr>
            <a:spAutoFit/>
          </a:bodyPr>
          <a:lstStyle/>
          <a:p>
            <a:r>
              <a:rPr lang="ja-JP" altLang="en-US" sz="2000">
                <a:latin typeface="微软雅黑" panose="020B0503020204020204" pitchFamily="34" charset="-122"/>
                <a:ea typeface="微软雅黑" panose="020B0503020204020204" pitchFamily="34" charset="-122"/>
              </a:rPr>
              <a:t>永续年金</a:t>
            </a:r>
            <a:endParaRPr lang="en-US" altLang="ja-JP" sz="2000">
              <a:latin typeface="微软雅黑" panose="020B0503020204020204" pitchFamily="34" charset="-122"/>
              <a:ea typeface="微软雅黑" panose="020B0503020204020204" pitchFamily="34" charset="-122"/>
            </a:endParaRPr>
          </a:p>
          <a:p>
            <a:r>
              <a:rPr lang="zh-CN" altLang="en-US" sz="2000">
                <a:latin typeface="微软雅黑" panose="020B0503020204020204" pitchFamily="34" charset="-122"/>
                <a:ea typeface="微软雅黑" panose="020B0503020204020204" pitchFamily="34" charset="-122"/>
              </a:rPr>
              <a:t>（无限期）</a:t>
            </a:r>
            <a:endParaRPr lang="zh-CN" altLang="en-US" sz="2000">
              <a:latin typeface="Lato" panose="020F0502020204030203"/>
            </a:endParaRPr>
          </a:p>
        </p:txBody>
      </p:sp>
      <p:grpSp>
        <p:nvGrpSpPr>
          <p:cNvPr id="5" name="组合 4"/>
          <p:cNvGrpSpPr/>
          <p:nvPr/>
        </p:nvGrpSpPr>
        <p:grpSpPr bwMode="auto">
          <a:xfrm>
            <a:off x="9528175" y="5568950"/>
            <a:ext cx="1095375" cy="546100"/>
            <a:chOff x="8477934" y="5697557"/>
            <a:chExt cx="1095693" cy="545285"/>
          </a:xfrm>
        </p:grpSpPr>
        <p:sp>
          <p:nvSpPr>
            <p:cNvPr id="23568" name="矩形 12"/>
            <p:cNvSpPr>
              <a:spLocks noChangeArrowheads="1"/>
            </p:cNvSpPr>
            <p:nvPr/>
          </p:nvSpPr>
          <p:spPr bwMode="auto">
            <a:xfrm>
              <a:off x="8477934" y="5697557"/>
              <a:ext cx="546945" cy="523220"/>
            </a:xfrm>
            <a:prstGeom prst="rect">
              <a:avLst/>
            </a:prstGeom>
            <a:noFill/>
            <a:ln w="9525">
              <a:noFill/>
              <a:miter lim="800000"/>
            </a:ln>
          </p:spPr>
          <p:txBody>
            <a:bodyPr wrap="none">
              <a:spAutoFit/>
            </a:bodyPr>
            <a:lstStyle/>
            <a:p>
              <a:r>
                <a:rPr lang="en-US" altLang="zh-CN" sz="2800" b="1">
                  <a:solidFill>
                    <a:srgbClr val="FF0000"/>
                  </a:solidFill>
                  <a:latin typeface="宋体" panose="02010600030101010101" pitchFamily="2" charset="-122"/>
                  <a:ea typeface="MS PGothic" panose="020B0600070205080204" pitchFamily="34" charset="-128"/>
                </a:rPr>
                <a:t>n </a:t>
              </a:r>
              <a:endParaRPr lang="en-US" altLang="zh-CN" sz="2800" b="1">
                <a:solidFill>
                  <a:srgbClr val="FF0000"/>
                </a:solidFill>
                <a:latin typeface="宋体" panose="02010600030101010101" pitchFamily="2" charset="-122"/>
                <a:ea typeface="MS PGothic" panose="020B0600070205080204" pitchFamily="34" charset="-128"/>
              </a:endParaRPr>
            </a:p>
          </p:txBody>
        </p:sp>
        <p:cxnSp>
          <p:nvCxnSpPr>
            <p:cNvPr id="15" name="直接箭头连接符 14"/>
            <p:cNvCxnSpPr>
              <a:endCxn id="23570" idx="1"/>
            </p:cNvCxnSpPr>
            <p:nvPr/>
          </p:nvCxnSpPr>
          <p:spPr>
            <a:xfrm flipV="1">
              <a:off x="8789174" y="6011413"/>
              <a:ext cx="328708" cy="951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570" name="矩形 15"/>
            <p:cNvSpPr>
              <a:spLocks noChangeArrowheads="1"/>
            </p:cNvSpPr>
            <p:nvPr/>
          </p:nvSpPr>
          <p:spPr bwMode="auto">
            <a:xfrm>
              <a:off x="9118053" y="5781177"/>
              <a:ext cx="455574" cy="461665"/>
            </a:xfrm>
            <a:prstGeom prst="rect">
              <a:avLst/>
            </a:prstGeom>
            <a:noFill/>
            <a:ln w="9525">
              <a:noFill/>
              <a:miter lim="800000"/>
            </a:ln>
          </p:spPr>
          <p:txBody>
            <a:bodyPr wrap="none">
              <a:spAutoFit/>
            </a:bodyPr>
            <a:lstStyle/>
            <a:p>
              <a:r>
                <a:rPr lang="en-US" altLang="zh-CN" sz="2400" b="1">
                  <a:solidFill>
                    <a:srgbClr val="FF3300"/>
                  </a:solidFill>
                  <a:latin typeface="Lato" panose="020F0502020204030203"/>
                  <a:ea typeface="MS PGothic" panose="020B0600070205080204" pitchFamily="34" charset="-128"/>
                </a:rPr>
                <a:t>∞</a:t>
              </a:r>
              <a:endParaRPr lang="zh-CN" altLang="en-US" sz="2400" b="1">
                <a:latin typeface="Lato" panose="020F0502020204030203"/>
              </a:endParaRPr>
            </a:p>
          </p:txBody>
        </p:sp>
      </p:grpSp>
      <p:sp>
        <p:nvSpPr>
          <p:cNvPr id="39" name="矩形 38"/>
          <p:cNvSpPr/>
          <p:nvPr/>
        </p:nvSpPr>
        <p:spPr>
          <a:xfrm>
            <a:off x="3890963" y="3376612"/>
            <a:ext cx="5461000" cy="400050"/>
          </a:xfrm>
          <a:prstGeom prst="rect">
            <a:avLst/>
          </a:prstGeom>
          <a:solidFill>
            <a:schemeClr val="accent2">
              <a:lumMod val="40000"/>
              <a:lumOff val="60000"/>
            </a:schemeClr>
          </a:solidFill>
        </p:spPr>
        <p:txBody>
          <a:bodyPr>
            <a:spAutoFit/>
          </a:bodyPr>
          <a:lstStyle/>
          <a:p>
            <a:pPr fontAlgn="auto">
              <a:spcBef>
                <a:spcPts val="1200"/>
              </a:spcBef>
              <a:spcAft>
                <a:spcPts val="0"/>
              </a:spcAft>
              <a:defRPr/>
            </a:pPr>
            <a:r>
              <a:rPr lang="en-US" altLang="zh-CN" sz="2000" dirty="0">
                <a:latin typeface="宋体" panose="02010600030101010101" pitchFamily="2" charset="-122"/>
                <a:ea typeface="MS PGothic" panose="020B0600070205080204" pitchFamily="34" charset="-128"/>
              </a:rPr>
              <a:t>A    A     A     A     </a:t>
            </a:r>
            <a:r>
              <a:rPr kumimoji="1" lang="en-US" altLang="zh-CN" sz="2000" dirty="0">
                <a:latin typeface="Times New Roman" panose="02020603050405020304" pitchFamily="18" charset="0"/>
                <a:ea typeface="+mn-ea"/>
              </a:rPr>
              <a:t>‥ ‥ ‥ ‥    </a:t>
            </a:r>
            <a:r>
              <a:rPr lang="en-US" altLang="zh-CN" sz="2000" dirty="0">
                <a:latin typeface="宋体" panose="02010600030101010101" pitchFamily="2" charset="-122"/>
                <a:ea typeface="MS PGothic" panose="020B0600070205080204" pitchFamily="34" charset="-128"/>
              </a:rPr>
              <a:t>A</a:t>
            </a:r>
            <a:endParaRPr lang="en-US" altLang="zh-CN" sz="2000" dirty="0">
              <a:latin typeface="宋体" panose="02010600030101010101" pitchFamily="2" charset="-122"/>
              <a:ea typeface="MS PGothic" panose="020B0600070205080204" pitchFamily="34" charset="-128"/>
            </a:endParaRPr>
          </a:p>
        </p:txBody>
      </p:sp>
      <p:sp>
        <p:nvSpPr>
          <p:cNvPr id="56" name="矩形 55"/>
          <p:cNvSpPr>
            <a:spLocks noChangeArrowheads="1"/>
          </p:cNvSpPr>
          <p:nvPr/>
        </p:nvSpPr>
        <p:spPr bwMode="auto">
          <a:xfrm>
            <a:off x="3932239" y="5253038"/>
            <a:ext cx="5554663" cy="400050"/>
          </a:xfrm>
          <a:prstGeom prst="rect">
            <a:avLst/>
          </a:prstGeom>
          <a:solidFill>
            <a:srgbClr val="00B0F0"/>
          </a:solidFill>
          <a:ln w="9525">
            <a:noFill/>
            <a:miter lim="800000"/>
          </a:ln>
        </p:spPr>
        <p:txBody>
          <a:bodyPr>
            <a:spAutoFit/>
          </a:bodyPr>
          <a:lstStyle/>
          <a:p>
            <a:pPr>
              <a:spcBef>
                <a:spcPts val="1200"/>
              </a:spcBef>
            </a:pPr>
            <a:r>
              <a:rPr lang="en-US" altLang="zh-CN">
                <a:latin typeface="宋体" panose="02010600030101010101" pitchFamily="2" charset="-122"/>
                <a:ea typeface="MS PGothic" panose="020B0600070205080204" pitchFamily="34" charset="-128"/>
              </a:rPr>
              <a:t>      </a:t>
            </a:r>
            <a:r>
              <a:rPr lang="en-US" altLang="zh-CN" sz="2000">
                <a:latin typeface="宋体" panose="02010600030101010101" pitchFamily="2" charset="-122"/>
                <a:ea typeface="MS PGothic" panose="020B0600070205080204" pitchFamily="34" charset="-128"/>
              </a:rPr>
              <a:t>A     A     A     </a:t>
            </a:r>
            <a:r>
              <a:rPr kumimoji="1" lang="en-US" altLang="zh-CN" sz="2000">
                <a:latin typeface="Times New Roman" panose="02020603050405020304" pitchFamily="18" charset="0"/>
              </a:rPr>
              <a:t>‥ ‥ ‥ ‥   </a:t>
            </a:r>
            <a:r>
              <a:rPr lang="en-US" altLang="zh-CN" sz="2000">
                <a:latin typeface="宋体" panose="02010600030101010101" pitchFamily="2" charset="-122"/>
                <a:ea typeface="MS PGothic" panose="020B0600070205080204" pitchFamily="34" charset="-128"/>
              </a:rPr>
              <a:t>A     A</a:t>
            </a:r>
            <a:endParaRPr lang="en-US" altLang="zh-CN" sz="2000">
              <a:latin typeface="宋体" panose="02010600030101010101" pitchFamily="2" charset="-122"/>
              <a:ea typeface="MS PGothic" panose="020B0600070205080204" pitchFamily="34" charset="-128"/>
            </a:endParaRPr>
          </a:p>
        </p:txBody>
      </p:sp>
      <p:sp>
        <p:nvSpPr>
          <p:cNvPr id="3" name="矩形 2"/>
          <p:cNvSpPr/>
          <p:nvPr/>
        </p:nvSpPr>
        <p:spPr>
          <a:xfrm>
            <a:off x="4642037" y="6039395"/>
            <a:ext cx="2799799" cy="461665"/>
          </a:xfrm>
          <a:prstGeom prst="rect">
            <a:avLst/>
          </a:prstGeom>
        </p:spPr>
        <p:txBody>
          <a:bodyPr wrap="square">
            <a:spAutoFit/>
          </a:bodyPr>
          <a:lstStyle/>
          <a:p>
            <a:pPr>
              <a:buFont typeface="Arial" panose="020B0604020202020204" pitchFamily="34" charset="0"/>
              <a:buNone/>
            </a:pPr>
            <a:r>
              <a:rPr lang="ja-JP" altLang="en-US" sz="2400" b="1" dirty="0">
                <a:solidFill>
                  <a:srgbClr val="FF0000"/>
                </a:solidFill>
                <a:latin typeface="宋体" panose="02010600030101010101" pitchFamily="2" charset="-122"/>
              </a:rPr>
              <a:t>普通年金是基础。</a:t>
            </a:r>
            <a:endParaRPr lang="ja-JP" altLang="en-US" sz="2400" b="1" dirty="0">
              <a:solidFill>
                <a:srgbClr val="FF0000"/>
              </a:solidFill>
              <a:latin typeface="宋体" panose="02010600030101010101" pitchFamily="2" charset="-122"/>
            </a:endParaRPr>
          </a:p>
        </p:txBody>
      </p:sp>
      <p:sp>
        <p:nvSpPr>
          <p:cNvPr id="32" name="矩形 20"/>
          <p:cNvSpPr txBox="1">
            <a:spLocks noChangeArrowheads="1"/>
          </p:cNvSpPr>
          <p:nvPr/>
        </p:nvSpPr>
        <p:spPr bwMode="auto">
          <a:xfrm>
            <a:off x="3803649" y="314500"/>
            <a:ext cx="5255127" cy="715963"/>
          </a:xfrm>
          <a:prstGeom prst="rect">
            <a:avLst/>
          </a:prstGeom>
          <a:noFill/>
          <a:ln w="9525">
            <a:noFill/>
            <a:miter lim="800000"/>
          </a:ln>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000" b="1" kern="1200">
                <a:solidFill>
                  <a:srgbClr val="495A66"/>
                </a:solidFill>
                <a:latin typeface="+mj-lt"/>
                <a:ea typeface="+mj-ea"/>
                <a:cs typeface="+mj-cs"/>
              </a:defRPr>
            </a:lvl1pPr>
            <a:lvl2pPr algn="l" rtl="0" eaLnBrk="0" fontAlgn="base" hangingPunct="0">
              <a:lnSpc>
                <a:spcPct val="90000"/>
              </a:lnSpc>
              <a:spcBef>
                <a:spcPct val="0"/>
              </a:spcBef>
              <a:spcAft>
                <a:spcPct val="0"/>
              </a:spcAft>
              <a:defRPr sz="4000" b="1">
                <a:solidFill>
                  <a:srgbClr val="495A66"/>
                </a:solidFill>
                <a:latin typeface="Lato" panose="020F0502020204030203"/>
              </a:defRPr>
            </a:lvl2pPr>
            <a:lvl3pPr algn="l" rtl="0" eaLnBrk="0" fontAlgn="base" hangingPunct="0">
              <a:lnSpc>
                <a:spcPct val="90000"/>
              </a:lnSpc>
              <a:spcBef>
                <a:spcPct val="0"/>
              </a:spcBef>
              <a:spcAft>
                <a:spcPct val="0"/>
              </a:spcAft>
              <a:defRPr sz="4000" b="1">
                <a:solidFill>
                  <a:srgbClr val="495A66"/>
                </a:solidFill>
                <a:latin typeface="Lato" panose="020F0502020204030203"/>
              </a:defRPr>
            </a:lvl3pPr>
            <a:lvl4pPr algn="l" rtl="0" eaLnBrk="0" fontAlgn="base" hangingPunct="0">
              <a:lnSpc>
                <a:spcPct val="90000"/>
              </a:lnSpc>
              <a:spcBef>
                <a:spcPct val="0"/>
              </a:spcBef>
              <a:spcAft>
                <a:spcPct val="0"/>
              </a:spcAft>
              <a:defRPr sz="4000" b="1">
                <a:solidFill>
                  <a:srgbClr val="495A66"/>
                </a:solidFill>
                <a:latin typeface="Lato" panose="020F0502020204030203"/>
              </a:defRPr>
            </a:lvl4pPr>
            <a:lvl5pPr algn="l" rtl="0" eaLnBrk="0" fontAlgn="base" hangingPunct="0">
              <a:lnSpc>
                <a:spcPct val="90000"/>
              </a:lnSpc>
              <a:spcBef>
                <a:spcPct val="0"/>
              </a:spcBef>
              <a:spcAft>
                <a:spcPct val="0"/>
              </a:spcAft>
              <a:defRPr sz="4000" b="1">
                <a:solidFill>
                  <a:srgbClr val="495A66"/>
                </a:solidFill>
                <a:latin typeface="Lato" panose="020F0502020204030203"/>
              </a:defRPr>
            </a:lvl5pPr>
            <a:lvl6pPr marL="457200" algn="l" rtl="0" fontAlgn="base">
              <a:lnSpc>
                <a:spcPct val="90000"/>
              </a:lnSpc>
              <a:spcBef>
                <a:spcPct val="0"/>
              </a:spcBef>
              <a:spcAft>
                <a:spcPct val="0"/>
              </a:spcAft>
              <a:defRPr sz="4000" b="1">
                <a:solidFill>
                  <a:srgbClr val="495A66"/>
                </a:solidFill>
                <a:latin typeface="Lato" panose="020F0502020204030203"/>
              </a:defRPr>
            </a:lvl6pPr>
            <a:lvl7pPr marL="914400" algn="l" rtl="0" fontAlgn="base">
              <a:lnSpc>
                <a:spcPct val="90000"/>
              </a:lnSpc>
              <a:spcBef>
                <a:spcPct val="0"/>
              </a:spcBef>
              <a:spcAft>
                <a:spcPct val="0"/>
              </a:spcAft>
              <a:defRPr sz="4000" b="1">
                <a:solidFill>
                  <a:srgbClr val="495A66"/>
                </a:solidFill>
                <a:latin typeface="Lato" panose="020F0502020204030203"/>
              </a:defRPr>
            </a:lvl7pPr>
            <a:lvl8pPr marL="1371600" algn="l" rtl="0" fontAlgn="base">
              <a:lnSpc>
                <a:spcPct val="90000"/>
              </a:lnSpc>
              <a:spcBef>
                <a:spcPct val="0"/>
              </a:spcBef>
              <a:spcAft>
                <a:spcPct val="0"/>
              </a:spcAft>
              <a:defRPr sz="4000" b="1">
                <a:solidFill>
                  <a:srgbClr val="495A66"/>
                </a:solidFill>
                <a:latin typeface="Lato" panose="020F0502020204030203"/>
              </a:defRPr>
            </a:lvl8pPr>
            <a:lvl9pPr marL="1828800" algn="l" rtl="0" fontAlgn="base">
              <a:lnSpc>
                <a:spcPct val="90000"/>
              </a:lnSpc>
              <a:spcBef>
                <a:spcPct val="0"/>
              </a:spcBef>
              <a:spcAft>
                <a:spcPct val="0"/>
              </a:spcAft>
              <a:defRPr sz="4000" b="1">
                <a:solidFill>
                  <a:srgbClr val="495A66"/>
                </a:solidFill>
                <a:latin typeface="Lato" panose="020F0502020204030203"/>
              </a:defRPr>
            </a:lvl9pPr>
          </a:lstStyle>
          <a:p>
            <a:pPr eaLnBrk="1" hangingPunct="1">
              <a:spcBef>
                <a:spcPct val="50000"/>
              </a:spcBef>
            </a:pPr>
            <a:r>
              <a:rPr lang="zh-CN" altLang="en-US" sz="3600" b="0" dirty="0">
                <a:ea typeface="宋体" panose="02010600030101010101" pitchFamily="2" charset="-122"/>
              </a:rPr>
              <a:t>  </a:t>
            </a:r>
            <a:r>
              <a:rPr lang="zh-CN" altLang="en-US" sz="3600" dirty="0" smtClean="0">
                <a:latin typeface="微软雅黑" panose="020B0503020204020204" pitchFamily="34" charset="-122"/>
                <a:ea typeface="微软雅黑" panose="020B0503020204020204" pitchFamily="34" charset="-122"/>
              </a:rPr>
              <a:t>年金的种类</a:t>
            </a:r>
            <a:endParaRPr lang="zh-CN" altLang="en-US" sz="3600" dirty="0">
              <a:latin typeface="微软雅黑" panose="020B0503020204020204" pitchFamily="34" charset="-122"/>
              <a:ea typeface="微软雅黑" panose="020B0503020204020204" pitchFamily="34" charset="-122"/>
            </a:endParaRPr>
          </a:p>
        </p:txBody>
      </p:sp>
    </p:spTree>
  </p:cSld>
  <p:clrMapOvr>
    <a:masterClrMapping/>
  </p:clrMapOvr>
  <p:transition>
    <p:blinds/>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144713"/>
            <a:ext cx="12192000" cy="2681287"/>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tx2"/>
                </a:solidFill>
              </a:rPr>
              <a:t> </a:t>
            </a:r>
            <a:endParaRPr lang="zh-CN" altLang="en-US" dirty="0">
              <a:solidFill>
                <a:schemeClr val="tx2"/>
              </a:solidFill>
            </a:endParaRPr>
          </a:p>
        </p:txBody>
      </p:sp>
      <p:cxnSp>
        <p:nvCxnSpPr>
          <p:cNvPr id="6" name="直接连接符 5"/>
          <p:cNvCxnSpPr/>
          <p:nvPr/>
        </p:nvCxnSpPr>
        <p:spPr>
          <a:xfrm>
            <a:off x="0" y="4914900"/>
            <a:ext cx="121920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0" y="2197100"/>
            <a:ext cx="121920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a:srcRect/>
          <a:stretch>
            <a:fillRect/>
          </a:stretch>
        </p:blipFill>
        <p:spPr bwMode="auto">
          <a:xfrm>
            <a:off x="1285875" y="2698751"/>
            <a:ext cx="1244600" cy="1606550"/>
          </a:xfrm>
          <a:prstGeom prst="rect">
            <a:avLst/>
          </a:prstGeom>
          <a:noFill/>
          <a:ln w="9525">
            <a:noFill/>
            <a:miter lim="800000"/>
            <a:headEnd/>
            <a:tailEnd/>
          </a:ln>
        </p:spPr>
      </p:pic>
      <p:cxnSp>
        <p:nvCxnSpPr>
          <p:cNvPr id="9" name="直接连接符 8"/>
          <p:cNvCxnSpPr/>
          <p:nvPr/>
        </p:nvCxnSpPr>
        <p:spPr>
          <a:xfrm>
            <a:off x="4102100" y="2774950"/>
            <a:ext cx="0" cy="1390650"/>
          </a:xfrm>
          <a:prstGeom prst="line">
            <a:avLst/>
          </a:prstGeom>
          <a:ln>
            <a:gradFill>
              <a:gsLst>
                <a:gs pos="0">
                  <a:srgbClr val="32C8CF">
                    <a:alpha val="67000"/>
                  </a:srgbClr>
                </a:gs>
                <a:gs pos="55000">
                  <a:schemeClr val="bg1"/>
                </a:gs>
                <a:gs pos="100000">
                  <a:srgbClr val="32C8CF">
                    <a:alpha val="7100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 name="Title 2"/>
          <p:cNvSpPr txBox="1">
            <a:spLocks noChangeArrowheads="1"/>
          </p:cNvSpPr>
          <p:nvPr/>
        </p:nvSpPr>
        <p:spPr bwMode="auto">
          <a:xfrm>
            <a:off x="2967037" y="2789740"/>
            <a:ext cx="8516938" cy="1375860"/>
          </a:xfrm>
          <a:prstGeom prst="rect">
            <a:avLst/>
          </a:prstGeom>
          <a:noFill/>
          <a:ln w="9525">
            <a:noFill/>
            <a:miter lim="800000"/>
          </a:ln>
        </p:spPr>
        <p:txBody>
          <a:bodyPr lIns="36000" rIns="36000" anchor="b"/>
          <a:lstStyle/>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endParaRPr lang="en-US" altLang="zh-CN" sz="3200" dirty="0">
              <a:latin typeface="方正尚酷简体"/>
              <a:ea typeface="方正尚酷简体"/>
              <a:cs typeface="方正尚酷简体"/>
            </a:endParaRPr>
          </a:p>
          <a:p>
            <a:pPr marL="742950" indent="-742950">
              <a:lnSpc>
                <a:spcPct val="150000"/>
              </a:lnSpc>
            </a:pPr>
            <a:endParaRPr lang="en-US" altLang="zh-CN" sz="3200" dirty="0">
              <a:latin typeface="方正尚酷简体"/>
              <a:ea typeface="方正尚酷简体"/>
              <a:cs typeface="方正尚酷简体"/>
            </a:endParaRPr>
          </a:p>
          <a:p>
            <a:pPr marL="742950" indent="-742950">
              <a:lnSpc>
                <a:spcPct val="150000"/>
              </a:lnSpc>
            </a:pPr>
            <a:r>
              <a:rPr lang="en-US" altLang="zh-CN" sz="4000" b="1" dirty="0">
                <a:latin typeface="华文隶书" panose="02010800040101010101" pitchFamily="2" charset="-122"/>
                <a:ea typeface="华文隶书" panose="02010800040101010101" pitchFamily="2" charset="-122"/>
              </a:rPr>
              <a:t>1.</a:t>
            </a:r>
            <a:r>
              <a:rPr lang="zh-CN" altLang="en-US" sz="4000" b="1" dirty="0">
                <a:latin typeface="华文隶书" panose="02010800040101010101" pitchFamily="2" charset="-122"/>
                <a:ea typeface="华文隶书" panose="02010800040101010101" pitchFamily="2" charset="-122"/>
              </a:rPr>
              <a:t>普通年金终值和现值的计算</a:t>
            </a:r>
            <a:endParaRPr lang="en-US" altLang="zh-CN" sz="4000" b="1" dirty="0">
              <a:latin typeface="华文隶书" panose="02010800040101010101" pitchFamily="2" charset="-122"/>
              <a:ea typeface="华文隶书" panose="02010800040101010101" pitchFamily="2" charset="-122"/>
            </a:endParaRPr>
          </a:p>
        </p:txBody>
      </p:sp>
      <p:sp>
        <p:nvSpPr>
          <p:cNvPr id="11" name="灯片编号占位符 2"/>
          <p:cNvSpPr>
            <a:spLocks noGrp="1"/>
          </p:cNvSpPr>
          <p:nvPr>
            <p:ph type="sldNum" sz="quarter" idx="12"/>
          </p:nvPr>
        </p:nvSpPr>
        <p:spPr>
          <a:xfrm>
            <a:off x="11323638" y="6240463"/>
            <a:ext cx="495300" cy="354012"/>
          </a:xfrm>
        </p:spPr>
        <p:txBody>
          <a:bodyPr/>
          <a:lstStyle/>
          <a:p>
            <a:pPr>
              <a:defRPr/>
            </a:pPr>
            <a:fld id="{3F8BCCEE-75B5-47EF-AB53-EBE6D12B350F}" type="slidenum">
              <a:rPr lang="en-US"/>
            </a:fld>
            <a:endParaRPr lang="en-US" dirty="0"/>
          </a:p>
        </p:txBody>
      </p:sp>
      <p:sp>
        <p:nvSpPr>
          <p:cNvPr id="12" name="灯片编号占位符 2"/>
          <p:cNvSpPr txBox="1"/>
          <p:nvPr/>
        </p:nvSpPr>
        <p:spPr>
          <a:xfrm>
            <a:off x="11483975" y="6327775"/>
            <a:ext cx="495300" cy="354013"/>
          </a:xfrm>
          <a:prstGeom prst="rect">
            <a:avLst/>
          </a:prstGeom>
        </p:spPr>
        <p:txBody>
          <a:bodyPr anchor="ctr"/>
          <a:lstStyle/>
          <a:p>
            <a:pPr algn="ctr" fontAlgn="auto">
              <a:spcBef>
                <a:spcPts val="0"/>
              </a:spcBef>
              <a:spcAft>
                <a:spcPts val="0"/>
              </a:spcAft>
              <a:defRPr/>
            </a:pPr>
            <a:fld id="{C8CBA576-342A-43AA-B21F-85CD1C9D9CE9}" type="slidenum">
              <a:rPr lang="en-US" sz="1400" b="1">
                <a:latin typeface="+mj-lt"/>
                <a:ea typeface="+mn-ea"/>
              </a:rPr>
            </a:fld>
            <a:endParaRPr lang="en-US" sz="1400" b="1" dirty="0">
              <a:latin typeface="+mj-lt"/>
              <a:ea typeface="+mn-ea"/>
            </a:endParaRPr>
          </a:p>
        </p:txBody>
      </p:sp>
      <p:sp>
        <p:nvSpPr>
          <p:cNvPr id="13" name="TextBox 12"/>
          <p:cNvSpPr txBox="1"/>
          <p:nvPr/>
        </p:nvSpPr>
        <p:spPr>
          <a:xfrm>
            <a:off x="4114800" y="856288"/>
            <a:ext cx="2630488" cy="846386"/>
          </a:xfrm>
          <a:prstGeom prst="rect">
            <a:avLst/>
          </a:prstGeom>
          <a:noFill/>
          <a:ln>
            <a:solidFill>
              <a:schemeClr val="accent1"/>
            </a:solidFill>
          </a:ln>
        </p:spPr>
        <p:txBody>
          <a:bodyPr lIns="0" tIns="0" rIns="0" bIns="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742950" indent="-742950" algn="l">
              <a:lnSpc>
                <a:spcPct val="150000"/>
              </a:lnSpc>
              <a:defRPr/>
            </a:pPr>
            <a:r>
              <a:rPr lang="zh-CN" altLang="en-US" sz="4000" dirty="0">
                <a:solidFill>
                  <a:schemeClr val="tx1"/>
                </a:solidFill>
                <a:latin typeface="华文隶书" panose="02010800040101010101" pitchFamily="2" charset="-122"/>
                <a:ea typeface="华文隶书" panose="02010800040101010101" pitchFamily="2" charset="-122"/>
              </a:rPr>
              <a:t>任务实训</a:t>
            </a:r>
            <a:endParaRPr lang="zh-CN" altLang="en-US" sz="4000" dirty="0">
              <a:solidFill>
                <a:schemeClr val="tx1"/>
              </a:solidFill>
              <a:latin typeface="华文隶书" panose="02010800040101010101" pitchFamily="2" charset="-122"/>
              <a:ea typeface="华文隶书" panose="0201080004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F08F4083-D530-4123-848D-AA7EFFD5F01E}" type="slidenum">
              <a:rPr lang="en-US"/>
            </a:fld>
            <a:endParaRPr lang="en-US" dirty="0"/>
          </a:p>
        </p:txBody>
      </p:sp>
      <p:sp>
        <p:nvSpPr>
          <p:cNvPr id="3" name="Title 2"/>
          <p:cNvSpPr txBox="1">
            <a:spLocks noChangeArrowheads="1"/>
          </p:cNvSpPr>
          <p:nvPr/>
        </p:nvSpPr>
        <p:spPr bwMode="auto">
          <a:xfrm>
            <a:off x="3178178" y="189230"/>
            <a:ext cx="6065195" cy="714375"/>
          </a:xfrm>
          <a:prstGeom prst="rect">
            <a:avLst/>
          </a:prstGeom>
          <a:noFill/>
          <a:ln w="9525">
            <a:noFill/>
            <a:miter lim="800000"/>
          </a:ln>
        </p:spPr>
        <p:txBody>
          <a:bodyPr/>
          <a:lstStyle/>
          <a:p>
            <a:pPr marL="742950" indent="-742950">
              <a:lnSpc>
                <a:spcPct val="150000"/>
              </a:lnSpc>
            </a:pPr>
            <a:r>
              <a:rPr lang="en-US" altLang="zh-CN" sz="3200" b="1" dirty="0" smtClean="0">
                <a:latin typeface="方正尚酷简体"/>
              </a:rPr>
              <a:t>1.</a:t>
            </a:r>
            <a:r>
              <a:rPr lang="zh-CN" altLang="en-US" sz="3200" b="1" dirty="0" smtClean="0">
                <a:latin typeface="方正尚酷简体"/>
              </a:rPr>
              <a:t>普通</a:t>
            </a:r>
            <a:r>
              <a:rPr lang="zh-CN" altLang="en-US" sz="3200" b="1" dirty="0">
                <a:latin typeface="方正尚酷简体"/>
              </a:rPr>
              <a:t>年金终</a:t>
            </a:r>
            <a:r>
              <a:rPr lang="zh-CN" altLang="en-US" sz="3200" b="1" dirty="0" smtClean="0">
                <a:latin typeface="方正尚酷简体"/>
              </a:rPr>
              <a:t>值和现值的</a:t>
            </a:r>
            <a:r>
              <a:rPr lang="zh-CN" altLang="en-US" sz="3200" b="1" dirty="0">
                <a:latin typeface="方正尚酷简体"/>
              </a:rPr>
              <a:t>计算</a:t>
            </a:r>
            <a:endParaRPr lang="en-US" altLang="zh-CN" sz="3200" b="1" dirty="0">
              <a:latin typeface="方正尚酷简体"/>
            </a:endParaRPr>
          </a:p>
        </p:txBody>
      </p:sp>
      <p:grpSp>
        <p:nvGrpSpPr>
          <p:cNvPr id="4" name="组合 3"/>
          <p:cNvGrpSpPr/>
          <p:nvPr/>
        </p:nvGrpSpPr>
        <p:grpSpPr bwMode="auto">
          <a:xfrm>
            <a:off x="2797175" y="936625"/>
            <a:ext cx="7275513" cy="144463"/>
            <a:chOff x="5357217" y="1143000"/>
            <a:chExt cx="1490133" cy="57871"/>
          </a:xfrm>
        </p:grpSpPr>
        <p:cxnSp>
          <p:nvCxnSpPr>
            <p:cNvPr id="5"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31"/>
            <p:cNvCxnSpPr/>
            <p:nvPr/>
          </p:nvCxnSpPr>
          <p:spPr>
            <a:xfrm>
              <a:off x="5509709" y="1200871"/>
              <a:ext cx="1185148"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a:spLocks noChangeArrowheads="1"/>
          </p:cNvSpPr>
          <p:nvPr/>
        </p:nvSpPr>
        <p:spPr bwMode="auto">
          <a:xfrm>
            <a:off x="960801" y="2619854"/>
            <a:ext cx="2111375" cy="584200"/>
          </a:xfrm>
          <a:prstGeom prst="rect">
            <a:avLst/>
          </a:prstGeom>
          <a:noFill/>
          <a:ln w="9525">
            <a:noFill/>
            <a:miter lim="800000"/>
          </a:ln>
        </p:spPr>
        <p:txBody>
          <a:bodyPr lIns="36000" tIns="46800" rIns="36000" bIns="46800">
            <a:spAutoFit/>
          </a:bodyPr>
          <a:lstStyle/>
          <a:p>
            <a:pPr>
              <a:lnSpc>
                <a:spcPct val="125000"/>
              </a:lnSpc>
            </a:pPr>
            <a:r>
              <a:rPr lang="zh-CN" altLang="en-US" sz="2800" b="1" dirty="0">
                <a:solidFill>
                  <a:srgbClr val="002060"/>
                </a:solidFill>
                <a:latin typeface="微软雅黑" panose="020B0503020204020204" pitchFamily="34" charset="-122"/>
                <a:ea typeface="微软雅黑" panose="020B0503020204020204" pitchFamily="34" charset="-122"/>
              </a:rPr>
              <a:t>知三求四：</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3332692" y="1669378"/>
            <a:ext cx="7448722" cy="2321490"/>
            <a:chOff x="3332692" y="1669378"/>
            <a:chExt cx="7448722" cy="2321490"/>
          </a:xfrm>
        </p:grpSpPr>
        <p:sp>
          <p:nvSpPr>
            <p:cNvPr id="53" name="上弧形箭头 52"/>
            <p:cNvSpPr/>
            <p:nvPr/>
          </p:nvSpPr>
          <p:spPr>
            <a:xfrm rot="5400000">
              <a:off x="8547893" y="2716432"/>
              <a:ext cx="835025" cy="361950"/>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56" name="左弧形箭头 55"/>
            <p:cNvSpPr/>
            <p:nvPr/>
          </p:nvSpPr>
          <p:spPr>
            <a:xfrm rot="10800000">
              <a:off x="8971028" y="2400519"/>
              <a:ext cx="346075" cy="914400"/>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57" name="TextBox 56"/>
            <p:cNvSpPr txBox="1">
              <a:spLocks noChangeArrowheads="1"/>
            </p:cNvSpPr>
            <p:nvPr/>
          </p:nvSpPr>
          <p:spPr bwMode="auto">
            <a:xfrm>
              <a:off x="8774814" y="3546368"/>
              <a:ext cx="2006600" cy="444500"/>
            </a:xfrm>
            <a:prstGeom prst="rect">
              <a:avLst/>
            </a:prstGeom>
            <a:noFill/>
            <a:ln w="9525">
              <a:noFill/>
              <a:miter lim="800000"/>
            </a:ln>
          </p:spPr>
          <p:txBody>
            <a:bodyPr lIns="36000" tIns="46800" rIns="36000" bIns="46800">
              <a:spAutoFit/>
            </a:bodyPr>
            <a:lstStyle/>
            <a:p>
              <a:pPr>
                <a:lnSpc>
                  <a:spcPct val="125000"/>
                </a:lnSpc>
              </a:pPr>
              <a:r>
                <a:rPr lang="en-US" altLang="zh-CN" b="1" dirty="0">
                  <a:solidFill>
                    <a:srgbClr val="002060"/>
                  </a:solidFill>
                  <a:latin typeface="微软雅黑" panose="020B0503020204020204" pitchFamily="34" charset="-122"/>
                  <a:ea typeface="微软雅黑" panose="020B0503020204020204" pitchFamily="34" charset="-122"/>
                </a:rPr>
                <a:t> </a:t>
              </a:r>
              <a:r>
                <a:rPr lang="en-US" altLang="zh-CN" sz="2000" b="1" dirty="0">
                  <a:solidFill>
                    <a:srgbClr val="002060"/>
                  </a:solidFill>
                  <a:latin typeface="微软雅黑" panose="020B0503020204020204" pitchFamily="34" charset="-122"/>
                  <a:ea typeface="微软雅黑" panose="020B0503020204020204" pitchFamily="34" charset="-122"/>
                </a:rPr>
                <a:t>A</a:t>
              </a:r>
              <a:r>
                <a:rPr lang="zh-CN" altLang="en-US" sz="2000" b="1" dirty="0">
                  <a:solidFill>
                    <a:srgbClr val="002060"/>
                  </a:solidFill>
                  <a:latin typeface="微软雅黑" panose="020B0503020204020204" pitchFamily="34" charset="-122"/>
                  <a:ea typeface="微软雅黑" panose="020B0503020204020204" pitchFamily="34" charset="-122"/>
                </a:rPr>
                <a:t>代表</a:t>
              </a:r>
              <a:r>
                <a:rPr lang="zh-CN" altLang="zh-CN" sz="2000" b="1" dirty="0">
                  <a:solidFill>
                    <a:srgbClr val="002060"/>
                  </a:solidFill>
                  <a:latin typeface="微软雅黑" panose="020B0503020204020204" pitchFamily="34" charset="-122"/>
                  <a:ea typeface="微软雅黑" panose="020B0503020204020204" pitchFamily="34" charset="-122"/>
                </a:rPr>
                <a:t>偿债基金</a:t>
              </a:r>
              <a:endParaRPr lang="en-US" altLang="zh-CN" sz="2000" b="1" dirty="0">
                <a:solidFill>
                  <a:srgbClr val="002060"/>
                </a:solidFill>
                <a:latin typeface="微软雅黑" panose="020B0503020204020204" pitchFamily="34" charset="-122"/>
                <a:ea typeface="微软雅黑" panose="020B0503020204020204" pitchFamily="34" charset="-122"/>
              </a:endParaRPr>
            </a:p>
          </p:txBody>
        </p:sp>
        <p:sp>
          <p:nvSpPr>
            <p:cNvPr id="58" name="TextBox 57"/>
            <p:cNvSpPr txBox="1">
              <a:spLocks noChangeArrowheads="1"/>
            </p:cNvSpPr>
            <p:nvPr/>
          </p:nvSpPr>
          <p:spPr bwMode="auto">
            <a:xfrm>
              <a:off x="8774814" y="1669378"/>
              <a:ext cx="1770063" cy="479425"/>
            </a:xfrm>
            <a:prstGeom prst="rect">
              <a:avLst/>
            </a:prstGeom>
            <a:noFill/>
            <a:ln w="9525">
              <a:noFill/>
              <a:miter lim="800000"/>
            </a:ln>
          </p:spPr>
          <p:txBody>
            <a:bodyPr lIns="36000" tIns="46800" rIns="36000" bIns="46800">
              <a:spAutoFit/>
            </a:bodyPr>
            <a:lstStyle/>
            <a:p>
              <a:pPr>
                <a:lnSpc>
                  <a:spcPct val="125000"/>
                </a:lnSpc>
              </a:pPr>
              <a:r>
                <a:rPr lang="en-US" altLang="zh-CN" sz="2000" b="1" dirty="0">
                  <a:solidFill>
                    <a:srgbClr val="002060"/>
                  </a:solidFill>
                  <a:latin typeface="微软雅黑" panose="020B0503020204020204" pitchFamily="34" charset="-122"/>
                  <a:ea typeface="微软雅黑" panose="020B0503020204020204" pitchFamily="34" charset="-122"/>
                </a:rPr>
                <a:t>F</a:t>
              </a:r>
              <a:r>
                <a:rPr lang="zh-CN" altLang="en-US" sz="2000" b="1" dirty="0">
                  <a:solidFill>
                    <a:srgbClr val="002060"/>
                  </a:solidFill>
                  <a:latin typeface="微软雅黑" panose="020B0503020204020204" pitchFamily="34" charset="-122"/>
                  <a:ea typeface="微软雅黑" panose="020B0503020204020204" pitchFamily="34" charset="-122"/>
                </a:rPr>
                <a:t>代表年金终值</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grpSp>
          <p:nvGrpSpPr>
            <p:cNvPr id="49" name="组合 48"/>
            <p:cNvGrpSpPr/>
            <p:nvPr/>
          </p:nvGrpSpPr>
          <p:grpSpPr bwMode="auto">
            <a:xfrm>
              <a:off x="3332692" y="2148803"/>
              <a:ext cx="5564188" cy="1396949"/>
              <a:chOff x="3327052" y="1858495"/>
              <a:chExt cx="5564699" cy="1397285"/>
            </a:xfrm>
          </p:grpSpPr>
          <p:sp>
            <p:nvSpPr>
              <p:cNvPr id="25617" name="TextBox 21"/>
              <p:cNvSpPr txBox="1">
                <a:spLocks noChangeArrowheads="1"/>
              </p:cNvSpPr>
              <p:nvPr/>
            </p:nvSpPr>
            <p:spPr bwMode="auto">
              <a:xfrm>
                <a:off x="8486259" y="1858495"/>
                <a:ext cx="341584" cy="517707"/>
              </a:xfrm>
              <a:prstGeom prst="rect">
                <a:avLst/>
              </a:prstGeom>
              <a:noFill/>
              <a:ln w="9525">
                <a:noFill/>
                <a:miter lim="800000"/>
              </a:ln>
            </p:spPr>
            <p:txBody>
              <a:bodyPr lIns="36000" tIns="46800" rIns="36000" bIns="46800">
                <a:spAutoFit/>
              </a:bodyPr>
              <a:lstStyle/>
              <a:p>
                <a:pPr>
                  <a:lnSpc>
                    <a:spcPct val="125000"/>
                  </a:lnSpc>
                </a:pPr>
                <a:r>
                  <a:rPr lang="en-US" altLang="zh-CN" sz="2200" b="1" dirty="0">
                    <a:solidFill>
                      <a:srgbClr val="FF0000"/>
                    </a:solidFill>
                    <a:latin typeface="微软雅黑" panose="020B0503020204020204" pitchFamily="34" charset="-122"/>
                    <a:ea typeface="微软雅黑" panose="020B0503020204020204" pitchFamily="34" charset="-122"/>
                  </a:rPr>
                  <a:t>F</a:t>
                </a:r>
                <a:endParaRPr lang="zh-CN" altLang="en-US" sz="2200" b="1" dirty="0">
                  <a:solidFill>
                    <a:srgbClr val="FF0000"/>
                  </a:solidFill>
                  <a:latin typeface="微软雅黑" panose="020B0503020204020204" pitchFamily="34" charset="-122"/>
                  <a:ea typeface="微软雅黑" panose="020B0503020204020204" pitchFamily="34" charset="-122"/>
                </a:endParaRPr>
              </a:p>
            </p:txBody>
          </p:sp>
          <p:grpSp>
            <p:nvGrpSpPr>
              <p:cNvPr id="25618" name="组合 32"/>
              <p:cNvGrpSpPr/>
              <p:nvPr/>
            </p:nvGrpSpPr>
            <p:grpSpPr bwMode="auto">
              <a:xfrm>
                <a:off x="3327052" y="2344870"/>
                <a:ext cx="5564699" cy="910910"/>
                <a:chOff x="3342817" y="2896662"/>
                <a:chExt cx="5564699" cy="910910"/>
              </a:xfrm>
            </p:grpSpPr>
            <p:grpSp>
              <p:nvGrpSpPr>
                <p:cNvPr id="25620" name="组合 22"/>
                <p:cNvGrpSpPr/>
                <p:nvPr/>
              </p:nvGrpSpPr>
              <p:grpSpPr bwMode="auto">
                <a:xfrm>
                  <a:off x="3370004" y="2896662"/>
                  <a:ext cx="5493812" cy="527961"/>
                  <a:chOff x="2825609" y="3758274"/>
                  <a:chExt cx="5493812" cy="527961"/>
                </a:xfrm>
              </p:grpSpPr>
              <p:sp>
                <p:nvSpPr>
                  <p:cNvPr id="25622" name="Line 3"/>
                  <p:cNvSpPr>
                    <a:spLocks noChangeShapeType="1"/>
                  </p:cNvSpPr>
                  <p:nvPr/>
                </p:nvSpPr>
                <p:spPr bwMode="auto">
                  <a:xfrm>
                    <a:off x="2992649" y="3921559"/>
                    <a:ext cx="5118226" cy="14327"/>
                  </a:xfrm>
                  <a:prstGeom prst="line">
                    <a:avLst/>
                  </a:prstGeom>
                  <a:noFill/>
                  <a:ln w="12700" cap="sq">
                    <a:solidFill>
                      <a:schemeClr val="tx1"/>
                    </a:solidFill>
                    <a:round/>
                  </a:ln>
                </p:spPr>
                <p:txBody>
                  <a:bodyPr wrap="none" anchor="ctr"/>
                  <a:lstStyle/>
                  <a:p>
                    <a:endParaRPr lang="zh-CN" altLang="en-US"/>
                  </a:p>
                </p:txBody>
              </p:sp>
              <p:sp>
                <p:nvSpPr>
                  <p:cNvPr id="25623" name="Line 4"/>
                  <p:cNvSpPr>
                    <a:spLocks noChangeShapeType="1"/>
                  </p:cNvSpPr>
                  <p:nvPr/>
                </p:nvSpPr>
                <p:spPr bwMode="auto">
                  <a:xfrm>
                    <a:off x="2992649" y="3758274"/>
                    <a:ext cx="0" cy="152400"/>
                  </a:xfrm>
                  <a:prstGeom prst="line">
                    <a:avLst/>
                  </a:prstGeom>
                  <a:noFill/>
                  <a:ln w="12700" cap="sq">
                    <a:solidFill>
                      <a:schemeClr val="tx1"/>
                    </a:solidFill>
                    <a:round/>
                  </a:ln>
                </p:spPr>
                <p:txBody>
                  <a:bodyPr wrap="none" anchor="ctr"/>
                  <a:lstStyle/>
                  <a:p>
                    <a:endParaRPr lang="zh-CN" altLang="en-US"/>
                  </a:p>
                </p:txBody>
              </p:sp>
              <p:sp>
                <p:nvSpPr>
                  <p:cNvPr id="25624" name="Line 5"/>
                  <p:cNvSpPr>
                    <a:spLocks noChangeShapeType="1"/>
                  </p:cNvSpPr>
                  <p:nvPr/>
                </p:nvSpPr>
                <p:spPr bwMode="auto">
                  <a:xfrm>
                    <a:off x="3674833" y="3758274"/>
                    <a:ext cx="0" cy="152400"/>
                  </a:xfrm>
                  <a:prstGeom prst="line">
                    <a:avLst/>
                  </a:prstGeom>
                  <a:noFill/>
                  <a:ln w="12700" cap="sq">
                    <a:solidFill>
                      <a:schemeClr val="tx1"/>
                    </a:solidFill>
                    <a:round/>
                  </a:ln>
                </p:spPr>
                <p:txBody>
                  <a:bodyPr wrap="none" anchor="ctr"/>
                  <a:lstStyle/>
                  <a:p>
                    <a:endParaRPr lang="zh-CN" altLang="en-US"/>
                  </a:p>
                </p:txBody>
              </p:sp>
              <p:sp>
                <p:nvSpPr>
                  <p:cNvPr id="25625" name="Line 6"/>
                  <p:cNvSpPr>
                    <a:spLocks noChangeShapeType="1"/>
                  </p:cNvSpPr>
                  <p:nvPr/>
                </p:nvSpPr>
                <p:spPr bwMode="auto">
                  <a:xfrm>
                    <a:off x="5072737" y="3758274"/>
                    <a:ext cx="0" cy="152400"/>
                  </a:xfrm>
                  <a:prstGeom prst="line">
                    <a:avLst/>
                  </a:prstGeom>
                  <a:noFill/>
                  <a:ln w="12700" cap="sq">
                    <a:solidFill>
                      <a:schemeClr val="tx1"/>
                    </a:solidFill>
                    <a:round/>
                  </a:ln>
                </p:spPr>
                <p:txBody>
                  <a:bodyPr wrap="none" anchor="ctr"/>
                  <a:lstStyle/>
                  <a:p>
                    <a:endParaRPr lang="zh-CN" altLang="en-US"/>
                  </a:p>
                </p:txBody>
              </p:sp>
              <p:sp>
                <p:nvSpPr>
                  <p:cNvPr id="25626" name="Line 7"/>
                  <p:cNvSpPr>
                    <a:spLocks noChangeShapeType="1"/>
                  </p:cNvSpPr>
                  <p:nvPr/>
                </p:nvSpPr>
                <p:spPr bwMode="auto">
                  <a:xfrm>
                    <a:off x="8091263" y="3774040"/>
                    <a:ext cx="0" cy="152400"/>
                  </a:xfrm>
                  <a:prstGeom prst="line">
                    <a:avLst/>
                  </a:prstGeom>
                  <a:noFill/>
                  <a:ln w="12700" cap="sq">
                    <a:solidFill>
                      <a:schemeClr val="tx1"/>
                    </a:solidFill>
                    <a:round/>
                  </a:ln>
                </p:spPr>
                <p:txBody>
                  <a:bodyPr wrap="none" anchor="ctr"/>
                  <a:lstStyle/>
                  <a:p>
                    <a:endParaRPr lang="zh-CN" altLang="en-US"/>
                  </a:p>
                </p:txBody>
              </p:sp>
              <p:sp>
                <p:nvSpPr>
                  <p:cNvPr id="25627" name="Line 5"/>
                  <p:cNvSpPr>
                    <a:spLocks noChangeShapeType="1"/>
                  </p:cNvSpPr>
                  <p:nvPr/>
                </p:nvSpPr>
                <p:spPr bwMode="auto">
                  <a:xfrm>
                    <a:off x="4364251" y="3765534"/>
                    <a:ext cx="0" cy="152400"/>
                  </a:xfrm>
                  <a:prstGeom prst="line">
                    <a:avLst/>
                  </a:prstGeom>
                  <a:noFill/>
                  <a:ln w="12700" cap="sq">
                    <a:solidFill>
                      <a:schemeClr val="tx1"/>
                    </a:solidFill>
                    <a:round/>
                  </a:ln>
                </p:spPr>
                <p:txBody>
                  <a:bodyPr wrap="none" anchor="ctr"/>
                  <a:lstStyle/>
                  <a:p>
                    <a:endParaRPr lang="zh-CN" altLang="en-US"/>
                  </a:p>
                </p:txBody>
              </p:sp>
              <p:sp>
                <p:nvSpPr>
                  <p:cNvPr id="25628" name="Line 6"/>
                  <p:cNvSpPr>
                    <a:spLocks noChangeShapeType="1"/>
                  </p:cNvSpPr>
                  <p:nvPr/>
                </p:nvSpPr>
                <p:spPr bwMode="auto">
                  <a:xfrm>
                    <a:off x="7387723" y="3765534"/>
                    <a:ext cx="0" cy="152400"/>
                  </a:xfrm>
                  <a:prstGeom prst="line">
                    <a:avLst/>
                  </a:prstGeom>
                  <a:noFill/>
                  <a:ln w="12700" cap="sq">
                    <a:solidFill>
                      <a:schemeClr val="tx1"/>
                    </a:solidFill>
                    <a:round/>
                  </a:ln>
                </p:spPr>
                <p:txBody>
                  <a:bodyPr wrap="none" anchor="ctr"/>
                  <a:lstStyle/>
                  <a:p>
                    <a:endParaRPr lang="zh-CN" altLang="en-US"/>
                  </a:p>
                </p:txBody>
              </p:sp>
              <p:sp>
                <p:nvSpPr>
                  <p:cNvPr id="25629" name="矩形 30"/>
                  <p:cNvSpPr>
                    <a:spLocks noChangeArrowheads="1"/>
                  </p:cNvSpPr>
                  <p:nvPr/>
                </p:nvSpPr>
                <p:spPr bwMode="auto">
                  <a:xfrm>
                    <a:off x="2825609" y="3916903"/>
                    <a:ext cx="5493812" cy="369332"/>
                  </a:xfrm>
                  <a:prstGeom prst="rect">
                    <a:avLst/>
                  </a:prstGeom>
                  <a:noFill/>
                  <a:ln w="9525">
                    <a:noFill/>
                    <a:miter lim="800000"/>
                  </a:ln>
                </p:spPr>
                <p:txBody>
                  <a:bodyPr wrap="none">
                    <a:spAutoFit/>
                  </a:bodyPr>
                  <a:lstStyle/>
                  <a:p>
                    <a:r>
                      <a:rPr lang="en-US" altLang="zh-CN" b="1">
                        <a:solidFill>
                          <a:srgbClr val="002060"/>
                        </a:solidFill>
                        <a:latin typeface="宋体" panose="02010600030101010101" pitchFamily="2" charset="-122"/>
                        <a:ea typeface="MS PGothic" panose="020B0600070205080204" pitchFamily="34" charset="-128"/>
                      </a:rPr>
                      <a:t>0     1     2     3                  n-1    n</a:t>
                    </a:r>
                    <a:endParaRPr lang="en-US" altLang="zh-CN" b="1">
                      <a:solidFill>
                        <a:srgbClr val="002060"/>
                      </a:solidFill>
                      <a:latin typeface="宋体" panose="02010600030101010101" pitchFamily="2" charset="-122"/>
                      <a:ea typeface="MS PGothic" panose="020B0600070205080204" pitchFamily="34" charset="-128"/>
                    </a:endParaRPr>
                  </a:p>
                </p:txBody>
              </p:sp>
            </p:grpSp>
            <p:sp>
              <p:nvSpPr>
                <p:cNvPr id="25621" name="矩形 31"/>
                <p:cNvSpPr>
                  <a:spLocks noChangeArrowheads="1"/>
                </p:cNvSpPr>
                <p:nvPr/>
              </p:nvSpPr>
              <p:spPr bwMode="auto">
                <a:xfrm>
                  <a:off x="3342817" y="3345796"/>
                  <a:ext cx="5564699" cy="461776"/>
                </a:xfrm>
                <a:prstGeom prst="rect">
                  <a:avLst/>
                </a:prstGeom>
                <a:noFill/>
                <a:ln w="9525">
                  <a:noFill/>
                  <a:miter lim="800000"/>
                </a:ln>
              </p:spPr>
              <p:txBody>
                <a:bodyPr>
                  <a:spAutoFit/>
                </a:bodyPr>
                <a:lstStyle/>
                <a:p>
                  <a:pPr>
                    <a:spcBef>
                      <a:spcPts val="1200"/>
                    </a:spcBef>
                  </a:pPr>
                  <a:r>
                    <a:rPr lang="en-US" altLang="zh-CN" dirty="0">
                      <a:latin typeface="宋体" panose="02010600030101010101" pitchFamily="2" charset="-122"/>
                      <a:ea typeface="MS PGothic" panose="020B0600070205080204" pitchFamily="34" charset="-128"/>
                    </a:rPr>
                    <a:t>      </a:t>
                  </a:r>
                  <a:r>
                    <a:rPr lang="en-US" altLang="zh-CN" sz="2400" b="1" dirty="0">
                      <a:latin typeface="宋体" panose="02010600030101010101" pitchFamily="2" charset="-122"/>
                      <a:ea typeface="MS PGothic" panose="020B0600070205080204" pitchFamily="34" charset="-128"/>
                    </a:rPr>
                    <a:t>A    </a:t>
                  </a:r>
                  <a:r>
                    <a:rPr lang="en-US" altLang="zh-CN" sz="2400" b="1" dirty="0" err="1">
                      <a:latin typeface="宋体" panose="02010600030101010101" pitchFamily="2" charset="-122"/>
                      <a:ea typeface="MS PGothic" panose="020B0600070205080204" pitchFamily="34" charset="-128"/>
                    </a:rPr>
                    <a:t>A</a:t>
                  </a:r>
                  <a:r>
                    <a:rPr lang="en-US" altLang="zh-CN" sz="2400" b="1" dirty="0">
                      <a:latin typeface="宋体" panose="02010600030101010101" pitchFamily="2" charset="-122"/>
                      <a:ea typeface="MS PGothic" panose="020B0600070205080204" pitchFamily="34" charset="-128"/>
                    </a:rPr>
                    <a:t>    </a:t>
                  </a:r>
                  <a:r>
                    <a:rPr lang="en-US" altLang="zh-CN" sz="2400" b="1" dirty="0" err="1">
                      <a:latin typeface="宋体" panose="02010600030101010101" pitchFamily="2" charset="-122"/>
                      <a:ea typeface="MS PGothic" panose="020B0600070205080204" pitchFamily="34" charset="-128"/>
                    </a:rPr>
                    <a:t>A</a:t>
                  </a:r>
                  <a:r>
                    <a:rPr lang="en-US" altLang="zh-CN" sz="2400" b="1" dirty="0">
                      <a:latin typeface="宋体" panose="02010600030101010101" pitchFamily="2" charset="-122"/>
                      <a:ea typeface="MS PGothic" panose="020B0600070205080204" pitchFamily="34" charset="-128"/>
                    </a:rPr>
                    <a:t>     </a:t>
                  </a:r>
                  <a:r>
                    <a:rPr kumimoji="1" lang="en-US" altLang="zh-CN" sz="2400" b="1" dirty="0">
                      <a:latin typeface="Times New Roman" panose="02020603050405020304" pitchFamily="18" charset="0"/>
                    </a:rPr>
                    <a:t>‥ ‥ ‥ </a:t>
                  </a:r>
                  <a:r>
                    <a:rPr lang="en-US" altLang="zh-CN" sz="2400" b="1" dirty="0">
                      <a:latin typeface="宋体" panose="02010600030101010101" pitchFamily="2" charset="-122"/>
                      <a:ea typeface="MS PGothic" panose="020B0600070205080204" pitchFamily="34" charset="-128"/>
                    </a:rPr>
                    <a:t>A   </a:t>
                  </a:r>
                  <a:r>
                    <a:rPr lang="en-US" altLang="zh-CN" sz="2400" b="1" dirty="0" err="1">
                      <a:latin typeface="宋体" panose="02010600030101010101" pitchFamily="2" charset="-122"/>
                      <a:ea typeface="MS PGothic" panose="020B0600070205080204" pitchFamily="34" charset="-128"/>
                    </a:rPr>
                    <a:t>A</a:t>
                  </a:r>
                  <a:endParaRPr lang="en-US" altLang="zh-CN" sz="2400" b="1" dirty="0">
                    <a:latin typeface="宋体" panose="02010600030101010101" pitchFamily="2" charset="-122"/>
                    <a:ea typeface="MS PGothic" panose="020B0600070205080204" pitchFamily="34" charset="-128"/>
                  </a:endParaRPr>
                </a:p>
              </p:txBody>
            </p:sp>
          </p:grpSp>
          <p:sp>
            <p:nvSpPr>
              <p:cNvPr id="25619" name="TextBox 47"/>
              <p:cNvSpPr txBox="1">
                <a:spLocks noChangeArrowheads="1"/>
              </p:cNvSpPr>
              <p:nvPr/>
            </p:nvSpPr>
            <p:spPr bwMode="auto">
              <a:xfrm>
                <a:off x="5927725" y="1896966"/>
                <a:ext cx="346842" cy="479235"/>
              </a:xfrm>
              <a:prstGeom prst="rect">
                <a:avLst/>
              </a:prstGeom>
              <a:noFill/>
              <a:ln w="9525">
                <a:noFill/>
                <a:miter lim="800000"/>
              </a:ln>
            </p:spPr>
            <p:txBody>
              <a:bodyPr lIns="36000" tIns="46800" rIns="36000" bIns="46800">
                <a:spAutoFit/>
              </a:bodyPr>
              <a:lstStyle/>
              <a:p>
                <a:pPr>
                  <a:lnSpc>
                    <a:spcPct val="125000"/>
                  </a:lnSpc>
                </a:pPr>
                <a:r>
                  <a:rPr lang="en-US" altLang="zh-CN" sz="2000" b="1" dirty="0">
                    <a:solidFill>
                      <a:srgbClr val="FF0000"/>
                    </a:solidFill>
                    <a:latin typeface="微软雅黑" panose="020B0503020204020204" pitchFamily="34" charset="-122"/>
                    <a:ea typeface="微软雅黑" panose="020B0503020204020204" pitchFamily="34" charset="-122"/>
                  </a:rPr>
                  <a:t>i</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grpSp>
      </p:grpSp>
      <p:sp>
        <p:nvSpPr>
          <p:cNvPr id="26" name="圆角矩形 19"/>
          <p:cNvSpPr/>
          <p:nvPr/>
        </p:nvSpPr>
        <p:spPr bwMode="auto">
          <a:xfrm>
            <a:off x="1192178" y="4537537"/>
            <a:ext cx="5869022" cy="592138"/>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600" dirty="0">
                <a:solidFill>
                  <a:schemeClr val="tx1"/>
                </a:solidFill>
                <a:latin typeface="微软雅黑" panose="020B0503020204020204" pitchFamily="34" charset="-122"/>
                <a:ea typeface="微软雅黑" panose="020B0503020204020204" pitchFamily="34" charset="-122"/>
              </a:rPr>
              <a:t>普通年金终值计算</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（已知</a:t>
            </a:r>
            <a:r>
              <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rPr>
              <a:t>A</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2600" b="1" dirty="0" err="1">
                <a:solidFill>
                  <a:schemeClr val="tx1">
                    <a:lumMod val="65000"/>
                    <a:lumOff val="35000"/>
                  </a:schemeClr>
                </a:solidFill>
                <a:latin typeface="微软雅黑" panose="020B0503020204020204" pitchFamily="34" charset="-122"/>
                <a:ea typeface="微软雅黑" panose="020B0503020204020204" pitchFamily="34" charset="-122"/>
              </a:rPr>
              <a:t>i</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rPr>
              <a:t>n</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求</a:t>
            </a:r>
            <a:r>
              <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rPr>
              <a:t>F</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圆角矩形 19"/>
          <p:cNvSpPr/>
          <p:nvPr/>
        </p:nvSpPr>
        <p:spPr bwMode="auto">
          <a:xfrm>
            <a:off x="1192178" y="5294604"/>
            <a:ext cx="5970622" cy="67200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600" dirty="0">
                <a:solidFill>
                  <a:schemeClr val="tx1"/>
                </a:solidFill>
                <a:latin typeface="微软雅黑" panose="020B0503020204020204" pitchFamily="34" charset="-122"/>
                <a:ea typeface="微软雅黑" panose="020B0503020204020204" pitchFamily="34" charset="-122"/>
              </a:rPr>
              <a:t>偿债基金计算</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（已知</a:t>
            </a:r>
            <a:r>
              <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rPr>
              <a:t>F</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2600" b="1" dirty="0" err="1">
                <a:solidFill>
                  <a:schemeClr val="tx1">
                    <a:lumMod val="65000"/>
                    <a:lumOff val="35000"/>
                  </a:schemeClr>
                </a:solidFill>
                <a:latin typeface="微软雅黑" panose="020B0503020204020204" pitchFamily="34" charset="-122"/>
                <a:ea typeface="微软雅黑" panose="020B0503020204020204" pitchFamily="34" charset="-122"/>
              </a:rPr>
              <a:t>i</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rPr>
              <a:t>n</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求</a:t>
            </a:r>
            <a:r>
              <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rPr>
              <a:t>A</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695539" y="1415462"/>
            <a:ext cx="4333238" cy="738664"/>
          </a:xfrm>
          <a:prstGeom prst="rect">
            <a:avLst/>
          </a:prstGeom>
        </p:spPr>
        <p:txBody>
          <a:bodyPr wrap="none">
            <a:spAutoFit/>
          </a:bodyPr>
          <a:lstStyle/>
          <a:p>
            <a:pPr marL="742950" indent="-742950">
              <a:lnSpc>
                <a:spcPct val="150000"/>
              </a:lnSpc>
            </a:pPr>
            <a:r>
              <a:rPr lang="zh-CN" altLang="en-US" sz="2800" b="1" dirty="0" smtClean="0">
                <a:latin typeface="方正尚酷简体"/>
              </a:rPr>
              <a:t>（</a:t>
            </a:r>
            <a:r>
              <a:rPr lang="en-US" altLang="zh-CN" sz="2800" b="1" dirty="0" smtClean="0">
                <a:latin typeface="方正尚酷简体"/>
              </a:rPr>
              <a:t>1</a:t>
            </a:r>
            <a:r>
              <a:rPr lang="zh-CN" altLang="en-US" sz="2800" b="1" dirty="0" smtClean="0">
                <a:latin typeface="方正尚酷简体"/>
              </a:rPr>
              <a:t>）普通</a:t>
            </a:r>
            <a:r>
              <a:rPr lang="zh-CN" altLang="en-US" sz="2800" b="1" dirty="0">
                <a:latin typeface="方正尚酷简体"/>
              </a:rPr>
              <a:t>年金终</a:t>
            </a:r>
            <a:r>
              <a:rPr lang="zh-CN" altLang="en-US" sz="2800" b="1" dirty="0" smtClean="0">
                <a:latin typeface="方正尚酷简体"/>
              </a:rPr>
              <a:t>值的</a:t>
            </a:r>
            <a:r>
              <a:rPr lang="zh-CN" altLang="en-US" sz="2800" b="1" dirty="0">
                <a:latin typeface="方正尚酷简体"/>
              </a:rPr>
              <a:t>计算</a:t>
            </a:r>
            <a:endParaRPr lang="en-US" altLang="zh-CN" sz="2800" b="1" dirty="0">
              <a:latin typeface="方正尚酷简体"/>
            </a:endParaRPr>
          </a:p>
        </p:txBody>
      </p:sp>
    </p:spTree>
  </p:cSld>
  <p:clrMapOvr>
    <a:masterClrMapping/>
  </p:clrMapOvr>
  <p:transition spd="med">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6"/>
          <p:cNvSpPr>
            <a:spLocks noChangeShapeType="1"/>
          </p:cNvSpPr>
          <p:nvPr/>
        </p:nvSpPr>
        <p:spPr bwMode="auto">
          <a:xfrm>
            <a:off x="0" y="482600"/>
            <a:ext cx="3011488"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27" name="矩形 8"/>
          <p:cNvSpPr>
            <a:spLocks noChangeArrowheads="1"/>
          </p:cNvSpPr>
          <p:nvPr/>
        </p:nvSpPr>
        <p:spPr bwMode="auto">
          <a:xfrm>
            <a:off x="3359150" y="260350"/>
            <a:ext cx="4923143" cy="715581"/>
          </a:xfrm>
          <a:prstGeom prst="rect">
            <a:avLst/>
          </a:prstGeom>
          <a:noFill/>
          <a:ln w="9525">
            <a:noFill/>
            <a:miter lim="800000"/>
          </a:ln>
        </p:spPr>
        <p:txBody>
          <a:bodyPr wrap="none">
            <a:spAutoFit/>
          </a:bodyPr>
          <a:lstStyle/>
          <a:p>
            <a:pPr marL="742950" indent="-742950">
              <a:lnSpc>
                <a:spcPct val="150000"/>
              </a:lnSpc>
            </a:pPr>
            <a:r>
              <a:rPr lang="zh-CN" altLang="en-US" sz="3200" b="1" dirty="0" smtClean="0">
                <a:latin typeface="方正尚酷简体"/>
              </a:rPr>
              <a:t>（</a:t>
            </a:r>
            <a:r>
              <a:rPr lang="en-US" altLang="zh-CN" sz="3200" b="1" dirty="0">
                <a:latin typeface="方正尚酷简体"/>
              </a:rPr>
              <a:t>1</a:t>
            </a:r>
            <a:r>
              <a:rPr lang="zh-CN" altLang="en-US" sz="3200" b="1" dirty="0">
                <a:latin typeface="方正尚酷简体"/>
              </a:rPr>
              <a:t>）普通年金终值的计算</a:t>
            </a:r>
            <a:endParaRPr lang="en-US" altLang="zh-CN" sz="3200" b="1" dirty="0">
              <a:latin typeface="方正尚酷简体"/>
            </a:endParaRPr>
          </a:p>
        </p:txBody>
      </p:sp>
      <p:sp>
        <p:nvSpPr>
          <p:cNvPr id="10" name="Line 6"/>
          <p:cNvSpPr>
            <a:spLocks noChangeShapeType="1"/>
          </p:cNvSpPr>
          <p:nvPr/>
        </p:nvSpPr>
        <p:spPr bwMode="auto">
          <a:xfrm flipV="1">
            <a:off x="9112250" y="493713"/>
            <a:ext cx="3079750"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11" name="组合 22"/>
          <p:cNvGrpSpPr/>
          <p:nvPr/>
        </p:nvGrpSpPr>
        <p:grpSpPr bwMode="auto">
          <a:xfrm>
            <a:off x="621884" y="2380785"/>
            <a:ext cx="7450737" cy="1394904"/>
            <a:chOff x="381006" y="-1159159"/>
            <a:chExt cx="9522271" cy="2967947"/>
          </a:xfrm>
        </p:grpSpPr>
        <p:sp>
          <p:nvSpPr>
            <p:cNvPr id="20" name="圆角矩形 19"/>
            <p:cNvSpPr/>
            <p:nvPr/>
          </p:nvSpPr>
          <p:spPr bwMode="auto">
            <a:xfrm>
              <a:off x="1095438" y="-905864"/>
              <a:ext cx="5332049" cy="2504735"/>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600" dirty="0">
                  <a:solidFill>
                    <a:schemeClr val="tx1"/>
                  </a:solidFill>
                  <a:latin typeface="微软雅黑" panose="020B0503020204020204" pitchFamily="34" charset="-122"/>
                  <a:ea typeface="微软雅黑" panose="020B0503020204020204" pitchFamily="34" charset="-122"/>
                </a:rPr>
                <a:t>  普通年金终值计算公式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（已知</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A</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2000" b="1" dirty="0" err="1">
                  <a:solidFill>
                    <a:schemeClr val="tx1">
                      <a:lumMod val="65000"/>
                      <a:lumOff val="35000"/>
                    </a:schemeClr>
                  </a:solidFill>
                  <a:latin typeface="微软雅黑" panose="020B0503020204020204" pitchFamily="34" charset="-122"/>
                  <a:ea typeface="微软雅黑" panose="020B0503020204020204" pitchFamily="34" charset="-122"/>
                </a:rPr>
                <a:t>i</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n</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求</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F</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042" name="组合 12"/>
            <p:cNvGrpSpPr/>
            <p:nvPr/>
          </p:nvGrpSpPr>
          <p:grpSpPr bwMode="auto">
            <a:xfrm>
              <a:off x="381006" y="-1159159"/>
              <a:ext cx="1212258" cy="2967947"/>
              <a:chOff x="164982" y="-223055"/>
              <a:chExt cx="1212258" cy="2967947"/>
            </a:xfrm>
          </p:grpSpPr>
          <p:grpSp>
            <p:nvGrpSpPr>
              <p:cNvPr id="15" name="组合 49"/>
              <p:cNvGrpSpPr/>
              <p:nvPr/>
            </p:nvGrpSpPr>
            <p:grpSpPr>
              <a:xfrm>
                <a:off x="164982" y="-223055"/>
                <a:ext cx="1212258" cy="2967947"/>
                <a:chOff x="-2903789" y="-9665061"/>
                <a:chExt cx="7209089" cy="14338661"/>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218565"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8" name="椭圆 17"/>
                <p:cNvSpPr/>
                <p:nvPr/>
              </p:nvSpPr>
              <p:spPr>
                <a:xfrm>
                  <a:off x="-2903789" y="-9665061"/>
                  <a:ext cx="5159551" cy="3825869"/>
                </a:xfrm>
                <a:prstGeom prst="ellipse">
                  <a:avLst/>
                </a:prstGeom>
                <a:gradFill>
                  <a:gsLst>
                    <a:gs pos="0">
                      <a:srgbClr val="00B2CA"/>
                    </a:gs>
                    <a:gs pos="100000">
                      <a:srgbClr val="067FC9"/>
                    </a:gs>
                  </a:gsLst>
                  <a:lin ang="0" scaled="0"/>
                </a:gradFill>
                <a:ln w="25400" cap="flat" cmpd="sng" algn="ctr">
                  <a:noFill/>
                  <a:prstDash val="solid"/>
                </a:ln>
                <a:effectLst/>
              </p:spPr>
              <p:txBody>
                <a:bodyPr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16" name="Freeform 9"/>
              <p:cNvSpPr>
                <a:spLocks noEditPoints="1"/>
              </p:cNvSpPr>
              <p:nvPr/>
            </p:nvSpPr>
            <p:spPr bwMode="auto">
              <a:xfrm>
                <a:off x="726236" y="2234610"/>
                <a:ext cx="306361" cy="300365"/>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bg1"/>
              </a:solidFill>
              <a:ln>
                <a:noFill/>
              </a:ln>
            </p:spPr>
            <p:txBody>
              <a:bodyPr lIns="121920" tIns="60960" rIns="121920" bIns="60960"/>
              <a:lstStyle/>
              <a:p>
                <a:pPr algn="ctr">
                  <a:defRPr/>
                </a:pPr>
                <a:endParaRPr lang="en-US" sz="2935" kern="0" dirty="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1043" name="Text Box 5"/>
            <p:cNvSpPr txBox="1">
              <a:spLocks noChangeArrowheads="1"/>
            </p:cNvSpPr>
            <p:nvPr/>
          </p:nvSpPr>
          <p:spPr bwMode="auto">
            <a:xfrm>
              <a:off x="1478415" y="-643583"/>
              <a:ext cx="8424862" cy="523219"/>
            </a:xfrm>
            <a:prstGeom prst="rect">
              <a:avLst/>
            </a:prstGeom>
            <a:noFill/>
            <a:ln w="9525">
              <a:noFill/>
              <a:miter lim="800000"/>
            </a:ln>
          </p:spPr>
          <p:txBody>
            <a:bodyPr>
              <a:spAutoFit/>
            </a:bodyPr>
            <a:lstStyle/>
            <a:p>
              <a:pPr>
                <a:spcBef>
                  <a:spcPct val="50000"/>
                </a:spcBef>
              </a:pPr>
              <a:endParaRPr lang="ja-JP" altLang="en-US" sz="2800">
                <a:latin typeface="微软雅黑" panose="020B0503020204020204" pitchFamily="34" charset="-122"/>
                <a:ea typeface="微软雅黑" panose="020B0503020204020204" pitchFamily="34" charset="-122"/>
              </a:endParaRPr>
            </a:p>
          </p:txBody>
        </p:sp>
      </p:grpSp>
      <p:sp>
        <p:nvSpPr>
          <p:cNvPr id="22" name="Text Box 6"/>
          <p:cNvSpPr txBox="1">
            <a:spLocks noChangeArrowheads="1"/>
          </p:cNvSpPr>
          <p:nvPr/>
        </p:nvSpPr>
        <p:spPr bwMode="auto">
          <a:xfrm>
            <a:off x="3854469" y="3874755"/>
            <a:ext cx="5238750" cy="461665"/>
          </a:xfrm>
          <a:prstGeom prst="rect">
            <a:avLst/>
          </a:prstGeom>
          <a:noFill/>
          <a:ln w="9525">
            <a:noFill/>
            <a:miter lim="800000"/>
          </a:ln>
        </p:spPr>
        <p:txBody>
          <a:bodyPr wrap="square">
            <a:spAutoFit/>
          </a:bodyPr>
          <a:lstStyle/>
          <a:p>
            <a:pPr>
              <a:spcBef>
                <a:spcPct val="50000"/>
              </a:spcBef>
            </a:pPr>
            <a:r>
              <a:rPr lang="en-US" altLang="zh-CN" sz="2400" dirty="0">
                <a:latin typeface="宋体" panose="02010600030101010101" pitchFamily="2" charset="-122"/>
              </a:rPr>
              <a:t>F= A×[              ]   </a:t>
            </a:r>
            <a:r>
              <a:rPr lang="en-US" altLang="zh-CN" sz="2400" dirty="0">
                <a:latin typeface="微软雅黑" panose="020B0503020204020204" pitchFamily="34" charset="-122"/>
                <a:ea typeface="微软雅黑" panose="020B0503020204020204" pitchFamily="34" charset="-122"/>
              </a:rPr>
              <a:t> </a:t>
            </a:r>
            <a:endParaRPr lang="en-US" altLang="zh-CN" sz="2400" dirty="0">
              <a:latin typeface="微软雅黑" panose="020B0503020204020204" pitchFamily="34" charset="-122"/>
              <a:ea typeface="微软雅黑" panose="020B0503020204020204" pitchFamily="34" charset="-122"/>
            </a:endParaRPr>
          </a:p>
        </p:txBody>
      </p:sp>
      <p:graphicFrame>
        <p:nvGraphicFramePr>
          <p:cNvPr id="23" name="Object 1" descr="image10"/>
          <p:cNvGraphicFramePr>
            <a:graphicFrameLocks noChangeAspect="1"/>
          </p:cNvGraphicFramePr>
          <p:nvPr/>
        </p:nvGraphicFramePr>
        <p:xfrm>
          <a:off x="5130800" y="3663468"/>
          <a:ext cx="1930400" cy="884237"/>
        </p:xfrm>
        <a:graphic>
          <a:graphicData uri="http://schemas.openxmlformats.org/presentationml/2006/ole">
            <mc:AlternateContent xmlns:mc="http://schemas.openxmlformats.org/markup-compatibility/2006">
              <mc:Choice xmlns:v="urn:schemas-microsoft-com:vml" Requires="v">
                <p:oleObj spid="_x0000_s1037" name="" r:id="rId1" imgW="16459200" imgH="10058400" progId="Equation.3">
                  <p:embed/>
                </p:oleObj>
              </mc:Choice>
              <mc:Fallback>
                <p:oleObj name="" r:id="rId1" imgW="16459200" imgH="10058400" progId="Equation.3">
                  <p:embed/>
                  <p:pic>
                    <p:nvPicPr>
                      <p:cNvPr id="0" name="图片 10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800" y="3663468"/>
                        <a:ext cx="1930400" cy="884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 Box 4"/>
          <p:cNvSpPr txBox="1">
            <a:spLocks noChangeArrowheads="1"/>
          </p:cNvSpPr>
          <p:nvPr/>
        </p:nvSpPr>
        <p:spPr bwMode="auto">
          <a:xfrm>
            <a:off x="1104900" y="1273175"/>
            <a:ext cx="10737888" cy="554004"/>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2800"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普通年金终值：</a:t>
            </a:r>
            <a:r>
              <a:rPr lang="zh-CN" altLang="en-US" sz="2600" dirty="0">
                <a:latin typeface="微软雅黑" panose="020B0503020204020204" pitchFamily="34" charset="-122"/>
                <a:ea typeface="微软雅黑" panose="020B0503020204020204" pitchFamily="34" charset="-122"/>
              </a:rPr>
              <a:t>一定时期内每期期末等额收付款项的复利终值之和。 </a:t>
            </a:r>
            <a:endParaRPr lang="zh-CN" altLang="zh-CN" sz="2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1" name="矩形 30"/>
          <p:cNvSpPr/>
          <p:nvPr/>
        </p:nvSpPr>
        <p:spPr>
          <a:xfrm>
            <a:off x="0" y="6154738"/>
            <a:ext cx="12192000" cy="70326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14"/>
          <p:cNvPicPr>
            <a:picLocks noChangeAspect="1" noChangeArrowheads="1"/>
          </p:cNvPicPr>
          <p:nvPr/>
        </p:nvPicPr>
        <p:blipFill>
          <a:blip r:embed="rId1"/>
          <a:srcRect/>
          <a:stretch>
            <a:fillRect/>
          </a:stretch>
        </p:blipFill>
        <p:spPr bwMode="auto">
          <a:xfrm>
            <a:off x="927100" y="1166813"/>
            <a:ext cx="10914063" cy="4933950"/>
          </a:xfrm>
          <a:prstGeom prst="rect">
            <a:avLst/>
          </a:prstGeom>
          <a:noFill/>
          <a:ln w="9525">
            <a:noFill/>
            <a:miter lim="800000"/>
            <a:headEnd/>
            <a:tailEnd/>
          </a:ln>
        </p:spPr>
      </p:pic>
      <p:sp>
        <p:nvSpPr>
          <p:cNvPr id="8" name="Line 6"/>
          <p:cNvSpPr>
            <a:spLocks noChangeShapeType="1"/>
          </p:cNvSpPr>
          <p:nvPr/>
        </p:nvSpPr>
        <p:spPr bwMode="auto">
          <a:xfrm>
            <a:off x="0" y="482600"/>
            <a:ext cx="3916363"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6630" name="矩形 8"/>
          <p:cNvSpPr>
            <a:spLocks noChangeArrowheads="1"/>
          </p:cNvSpPr>
          <p:nvPr/>
        </p:nvSpPr>
        <p:spPr bwMode="auto">
          <a:xfrm>
            <a:off x="3911600" y="228600"/>
            <a:ext cx="4287838" cy="584200"/>
          </a:xfrm>
          <a:prstGeom prst="rect">
            <a:avLst/>
          </a:prstGeom>
          <a:noFill/>
          <a:ln w="9525">
            <a:noFill/>
            <a:miter lim="800000"/>
          </a:ln>
        </p:spPr>
        <p:txBody>
          <a:bodyPr wrap="none">
            <a:spAutoFit/>
          </a:bodyPr>
          <a:lstStyle/>
          <a:p>
            <a:pPr algn="just">
              <a:spcBef>
                <a:spcPct val="50000"/>
              </a:spcBef>
            </a:pPr>
            <a:r>
              <a:rPr lang="ja-JP" altLang="en-US" sz="3200">
                <a:solidFill>
                  <a:srgbClr val="FF0000"/>
                </a:solidFill>
                <a:latin typeface="微软雅黑" panose="020B0503020204020204" pitchFamily="34" charset="-122"/>
                <a:ea typeface="微软雅黑" panose="020B0503020204020204" pitchFamily="34" charset="-122"/>
              </a:rPr>
              <a:t>普通年金终值</a:t>
            </a:r>
            <a:r>
              <a:rPr lang="zh-CN" altLang="en-US" sz="3200">
                <a:solidFill>
                  <a:srgbClr val="FF0000"/>
                </a:solidFill>
                <a:latin typeface="微软雅黑" panose="020B0503020204020204" pitchFamily="34" charset="-122"/>
                <a:ea typeface="微软雅黑" panose="020B0503020204020204" pitchFamily="34" charset="-122"/>
              </a:rPr>
              <a:t>公式推导</a:t>
            </a:r>
            <a:endParaRPr lang="ja-JP" altLang="en-US" sz="3200" dirty="0">
              <a:solidFill>
                <a:srgbClr val="FF0000"/>
              </a:solidFill>
              <a:latin typeface="微软雅黑" panose="020B0503020204020204" pitchFamily="34" charset="-122"/>
              <a:ea typeface="微软雅黑" panose="020B0503020204020204" pitchFamily="34" charset="-122"/>
            </a:endParaRPr>
          </a:p>
        </p:txBody>
      </p:sp>
      <p:sp>
        <p:nvSpPr>
          <p:cNvPr id="10" name="Line 6"/>
          <p:cNvSpPr>
            <a:spLocks noChangeShapeType="1"/>
          </p:cNvSpPr>
          <p:nvPr/>
        </p:nvSpPr>
        <p:spPr bwMode="auto">
          <a:xfrm flipV="1">
            <a:off x="8161338" y="539750"/>
            <a:ext cx="4030662"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53250" name="图片 21" descr="1-2-6"/>
          <p:cNvPicPr>
            <a:picLocks noChangeAspect="1" noChangeArrowheads="1"/>
          </p:cNvPicPr>
          <p:nvPr/>
        </p:nvPicPr>
        <p:blipFill>
          <a:blip r:embed="rId2"/>
          <a:srcRect/>
          <a:stretch>
            <a:fillRect/>
          </a:stretch>
        </p:blipFill>
        <p:spPr bwMode="auto">
          <a:xfrm>
            <a:off x="565944" y="977900"/>
            <a:ext cx="6700838" cy="3609975"/>
          </a:xfrm>
          <a:prstGeom prst="rect">
            <a:avLst/>
          </a:prstGeom>
          <a:noFill/>
          <a:ln w="9525">
            <a:noFill/>
            <a:miter lim="800000"/>
            <a:headEnd/>
            <a:tailEnd/>
          </a:ln>
        </p:spPr>
      </p:pic>
      <p:sp>
        <p:nvSpPr>
          <p:cNvPr id="6" name="Rectangle 1"/>
          <p:cNvSpPr>
            <a:spLocks noChangeArrowheads="1"/>
          </p:cNvSpPr>
          <p:nvPr/>
        </p:nvSpPr>
        <p:spPr bwMode="auto">
          <a:xfrm>
            <a:off x="773113" y="5033318"/>
            <a:ext cx="3630612" cy="461962"/>
          </a:xfrm>
          <a:prstGeom prst="rect">
            <a:avLst/>
          </a:prstGeom>
          <a:noFill/>
          <a:ln w="9525">
            <a:noFill/>
            <a:miter lim="800000"/>
          </a:ln>
        </p:spPr>
        <p:txBody>
          <a:bodyPr anchor="ctr">
            <a:spAutoFit/>
          </a:bodyPr>
          <a:lstStyle/>
          <a:p>
            <a:pPr indent="271780"/>
            <a:r>
              <a:rPr lang="zh-CN" sz="2400" dirty="0">
                <a:latin typeface="微软雅黑" panose="020B0503020204020204" pitchFamily="34" charset="-122"/>
                <a:ea typeface="微软雅黑" panose="020B0503020204020204" pitchFamily="34" charset="-122"/>
                <a:cs typeface="Times New Roman" panose="02020603050405020304" pitchFamily="18" charset="0"/>
              </a:rPr>
              <a:t>普通年金终值计算公式：</a:t>
            </a:r>
            <a:endParaRPr lang="en-US" altLang="zh-CN" sz="2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635" name="Rectangle 6"/>
          <p:cNvSpPr>
            <a:spLocks noChangeArrowheads="1"/>
          </p:cNvSpPr>
          <p:nvPr/>
        </p:nvSpPr>
        <p:spPr bwMode="auto">
          <a:xfrm>
            <a:off x="7708900" y="1295400"/>
            <a:ext cx="3957638" cy="1013098"/>
          </a:xfrm>
          <a:prstGeom prst="rect">
            <a:avLst/>
          </a:prstGeom>
          <a:noFill/>
          <a:ln w="9525">
            <a:noFill/>
            <a:miter lim="800000"/>
          </a:ln>
        </p:spPr>
        <p:txBody>
          <a:bodyPr lIns="90488" tIns="44450" rIns="90488" bIns="44450">
            <a:spAutoFit/>
          </a:bodyPr>
          <a:lstStyle/>
          <a:p>
            <a:pPr>
              <a:spcBef>
                <a:spcPct val="50000"/>
              </a:spcBef>
            </a:pPr>
            <a:r>
              <a:rPr lang="zh-CN" altLang="en-US" sz="2400" dirty="0">
                <a:latin typeface="微软雅黑" panose="020B0503020204020204" pitchFamily="34" charset="-122"/>
                <a:ea typeface="微软雅黑" panose="020B0503020204020204" pitchFamily="34" charset="-122"/>
              </a:rPr>
              <a:t>根据等比数列求和公式，</a:t>
            </a:r>
            <a:endParaRPr lang="en-US" altLang="zh-CN" sz="2400" dirty="0">
              <a:latin typeface="微软雅黑" panose="020B0503020204020204" pitchFamily="34" charset="-122"/>
              <a:ea typeface="微软雅黑" panose="020B0503020204020204" pitchFamily="34" charset="-122"/>
            </a:endParaRPr>
          </a:p>
          <a:p>
            <a:pPr>
              <a:spcBef>
                <a:spcPct val="50000"/>
              </a:spcBef>
            </a:pPr>
            <a:r>
              <a:rPr lang="en-US" altLang="zh-CN" sz="2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②-①</a:t>
            </a:r>
            <a:r>
              <a:rPr lang="zh-CN" altLang="en-US" sz="2400" dirty="0">
                <a:latin typeface="微软雅黑" panose="020B0503020204020204" pitchFamily="34" charset="-122"/>
                <a:ea typeface="微软雅黑" panose="020B0503020204020204" pitchFamily="34" charset="-122"/>
              </a:rPr>
              <a:t>简化后得到：</a:t>
            </a:r>
            <a:r>
              <a:rPr lang="zh-CN" altLang="en-US" dirty="0">
                <a:latin typeface="Lato" panose="020F0502020204030203"/>
              </a:rPr>
              <a:t>      </a:t>
            </a:r>
            <a:endParaRPr lang="zh-CN" altLang="en-US" dirty="0">
              <a:latin typeface="Lato" panose="020F0502020204030203"/>
            </a:endParaRPr>
          </a:p>
        </p:txBody>
      </p:sp>
      <p:sp>
        <p:nvSpPr>
          <p:cNvPr id="12" name="矩形 11"/>
          <p:cNvSpPr>
            <a:spLocks noChangeArrowheads="1"/>
          </p:cNvSpPr>
          <p:nvPr/>
        </p:nvSpPr>
        <p:spPr bwMode="auto">
          <a:xfrm>
            <a:off x="946150" y="5517505"/>
            <a:ext cx="9709150" cy="461963"/>
          </a:xfrm>
          <a:prstGeom prst="rect">
            <a:avLst/>
          </a:prstGeom>
          <a:noFill/>
          <a:ln w="9525">
            <a:solidFill>
              <a:schemeClr val="bg1"/>
            </a:solidFill>
            <a:miter lim="800000"/>
          </a:ln>
        </p:spPr>
        <p:txBody>
          <a:bodyPr wrap="square">
            <a:spAutoFit/>
          </a:bodyPr>
          <a:lstStyle/>
          <a:p>
            <a:pPr indent="271780" eaLnBrk="0" hangingPunct="0"/>
            <a:r>
              <a:rPr lang="en-US" altLang="zh-CN" sz="2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F=A(1+i)</a:t>
            </a:r>
            <a:r>
              <a:rPr lang="en-US" altLang="zh-CN" sz="2400" baseline="30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0</a:t>
            </a:r>
            <a:r>
              <a:rPr lang="en-US" altLang="zh-CN" sz="2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u="sng"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u="sng"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A(1+i)</a:t>
            </a:r>
            <a:r>
              <a:rPr lang="en-US" altLang="zh-CN" sz="2400" u="sng" baseline="30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2400" u="sng"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u="sng"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u="sng"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A(1+i)</a:t>
            </a:r>
            <a:r>
              <a:rPr lang="en-US" altLang="zh-CN" sz="2400" u="sng" baseline="30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a:t>
            </a:r>
            <a:r>
              <a:rPr lang="en-US" altLang="zh-CN" sz="2400" u="sng"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u="sng"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u="sng"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A(1+i)</a:t>
            </a:r>
            <a:r>
              <a:rPr lang="en-US" altLang="zh-CN" sz="2400" u="sng" baseline="30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n-1</a:t>
            </a:r>
            <a:r>
              <a:rPr lang="en-US" altLang="zh-CN" sz="2400" u="sng"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①</a:t>
            </a:r>
            <a:endParaRPr lang="en-US" altLang="zh-CN" sz="2400" dirty="0">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26627" name="Object 3" descr="image12"/>
          <p:cNvGraphicFramePr>
            <a:graphicFrameLocks noChangeAspect="1"/>
          </p:cNvGraphicFramePr>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2072" name="公式" r:id="rId3" imgW="2743200" imgH="5181600" progId="Equation.3">
                  <p:embed/>
                </p:oleObj>
              </mc:Choice>
              <mc:Fallback>
                <p:oleObj name="公式" r:id="rId3" imgW="2743200" imgH="5181600" progId="Equation.3">
                  <p:embed/>
                  <p:pic>
                    <p:nvPicPr>
                      <p:cNvPr id="0" name="图片 20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3319463"/>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2" descr="image13"/>
          <p:cNvGraphicFramePr>
            <a:graphicFrameLocks noChangeAspect="1"/>
          </p:cNvGraphicFramePr>
          <p:nvPr/>
        </p:nvGraphicFramePr>
        <p:xfrm>
          <a:off x="8161338" y="2747805"/>
          <a:ext cx="2568575" cy="1087454"/>
        </p:xfrm>
        <a:graphic>
          <a:graphicData uri="http://schemas.openxmlformats.org/presentationml/2006/ole">
            <mc:AlternateContent xmlns:mc="http://schemas.openxmlformats.org/markup-compatibility/2006">
              <mc:Choice xmlns:v="urn:schemas-microsoft-com:vml" Requires="v">
                <p:oleObj spid="_x0000_s2073" name="公式" r:id="rId5" imgW="23774400" imgH="10058400" progId="Equation.3">
                  <p:embed/>
                </p:oleObj>
              </mc:Choice>
              <mc:Fallback>
                <p:oleObj name="公式" r:id="rId5" imgW="23774400" imgH="10058400" progId="Equation.3">
                  <p:embed/>
                  <p:pic>
                    <p:nvPicPr>
                      <p:cNvPr id="0" name="图片 20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1338" y="2747805"/>
                        <a:ext cx="2568575" cy="1087454"/>
                      </a:xfrm>
                      <a:prstGeom prst="rect">
                        <a:avLst/>
                      </a:prstGeom>
                      <a:noFill/>
                    </p:spPr>
                  </p:pic>
                </p:oleObj>
              </mc:Fallback>
            </mc:AlternateContent>
          </a:graphicData>
        </a:graphic>
      </p:graphicFrame>
      <p:sp>
        <p:nvSpPr>
          <p:cNvPr id="26636" name="Rectangle 14"/>
          <p:cNvSpPr>
            <a:spLocks noChangeArrowheads="1"/>
          </p:cNvSpPr>
          <p:nvPr/>
        </p:nvSpPr>
        <p:spPr bwMode="auto">
          <a:xfrm>
            <a:off x="7810501" y="3060700"/>
            <a:ext cx="539750" cy="461665"/>
          </a:xfrm>
          <a:prstGeom prst="rect">
            <a:avLst/>
          </a:prstGeom>
          <a:noFill/>
          <a:ln w="9525">
            <a:noFill/>
            <a:miter lim="800000"/>
          </a:ln>
        </p:spPr>
        <p:txBody>
          <a:bodyPr wrap="square">
            <a:spAutoFit/>
          </a:bodyPr>
          <a:lstStyle/>
          <a:p>
            <a:r>
              <a:rPr lang="en-US" altLang="zh-CN" sz="2400" dirty="0">
                <a:solidFill>
                  <a:srgbClr val="000000"/>
                </a:solidFill>
              </a:rPr>
              <a:t>F</a:t>
            </a:r>
            <a:endParaRPr lang="zh-CN" altLang="en-US" sz="2400" dirty="0">
              <a:solidFill>
                <a:srgbClr val="000000"/>
              </a:solidFill>
            </a:endParaRPr>
          </a:p>
        </p:txBody>
      </p:sp>
      <p:sp>
        <p:nvSpPr>
          <p:cNvPr id="14" name="矩形 13"/>
          <p:cNvSpPr>
            <a:spLocks noChangeArrowheads="1"/>
          </p:cNvSpPr>
          <p:nvPr/>
        </p:nvSpPr>
        <p:spPr bwMode="auto">
          <a:xfrm>
            <a:off x="927100" y="5996930"/>
            <a:ext cx="8858250" cy="461665"/>
          </a:xfrm>
          <a:prstGeom prst="rect">
            <a:avLst/>
          </a:prstGeom>
          <a:noFill/>
          <a:ln w="9525">
            <a:solidFill>
              <a:schemeClr val="bg1"/>
            </a:solidFill>
            <a:miter lim="800000"/>
          </a:ln>
        </p:spPr>
        <p:txBody>
          <a:bodyPr wrap="square">
            <a:spAutoFit/>
          </a:bodyPr>
          <a:lstStyle/>
          <a:p>
            <a:pPr indent="271780" eaLnBrk="0" hangingPunct="0"/>
            <a:r>
              <a:rPr lang="en-US" altLang="zh-CN" sz="2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F</a:t>
            </a:r>
            <a:r>
              <a:rPr lang="zh-CN" altLang="en-US" sz="2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1+i</a:t>
            </a:r>
            <a:r>
              <a:rPr lang="zh-CN" altLang="en-US" sz="2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u="sng"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A(1+i)</a:t>
            </a:r>
            <a:r>
              <a:rPr lang="en-US" altLang="zh-CN" sz="2400" u="sng" baseline="30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2400" u="sng"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u="sng"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u="sng"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A(1+i)</a:t>
            </a:r>
            <a:r>
              <a:rPr lang="en-US" altLang="zh-CN" sz="2400" u="sng" baseline="30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a:t>
            </a:r>
            <a:r>
              <a:rPr lang="en-US" altLang="zh-CN" sz="2400" u="sng"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u="sng"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u="sng"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 A(1+i)</a:t>
            </a:r>
            <a:r>
              <a:rPr lang="en-US" altLang="zh-CN" sz="2400" u="sng" baseline="30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n-1</a:t>
            </a:r>
            <a:r>
              <a:rPr lang="en-US" altLang="zh-CN" sz="2400" u="sng"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+A(1+i)</a:t>
            </a:r>
            <a:r>
              <a:rPr lang="en-US" altLang="zh-CN" sz="2400" baseline="30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n</a:t>
            </a:r>
            <a:r>
              <a:rPr lang="en-US" altLang="zh-CN" sz="2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②</a:t>
            </a:r>
            <a:endParaRPr lang="en-US" altLang="zh-CN" sz="24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矩形 14"/>
          <p:cNvSpPr/>
          <p:nvPr/>
        </p:nvSpPr>
        <p:spPr>
          <a:xfrm>
            <a:off x="565944" y="4587875"/>
            <a:ext cx="5437188" cy="400110"/>
          </a:xfrm>
          <a:prstGeom prst="rect">
            <a:avLst/>
          </a:prstGeom>
          <a:solidFill>
            <a:schemeClr val="accent4">
              <a:lumMod val="20000"/>
              <a:lumOff val="80000"/>
            </a:schemeClr>
          </a:solidFill>
        </p:spPr>
        <p:txBody>
          <a:bodyPr>
            <a:spAutoFit/>
          </a:bodyPr>
          <a:lstStyle/>
          <a:p>
            <a:pPr fontAlgn="auto">
              <a:spcBef>
                <a:spcPts val="1200"/>
              </a:spcBef>
              <a:spcAft>
                <a:spcPts val="0"/>
              </a:spcAft>
              <a:defRPr/>
            </a:pPr>
            <a:r>
              <a:rPr lang="en-US" altLang="zh-CN" dirty="0">
                <a:latin typeface="宋体" panose="02010600030101010101" pitchFamily="2" charset="-122"/>
                <a:ea typeface="MS PGothic" panose="020B0600070205080204" pitchFamily="34" charset="-128"/>
              </a:rPr>
              <a:t>    </a:t>
            </a:r>
            <a:r>
              <a:rPr lang="en-US" altLang="zh-CN" sz="2000" dirty="0">
                <a:latin typeface="宋体" panose="02010600030101010101" pitchFamily="2" charset="-122"/>
                <a:ea typeface="MS PGothic" panose="020B0600070205080204" pitchFamily="34" charset="-128"/>
              </a:rPr>
              <a:t>A     A     A     </a:t>
            </a:r>
            <a:r>
              <a:rPr kumimoji="1" lang="en-US" altLang="zh-CN" sz="2000" dirty="0">
                <a:latin typeface="Times New Roman" panose="02020603050405020304" pitchFamily="18" charset="0"/>
                <a:ea typeface="+mn-ea"/>
              </a:rPr>
              <a:t>‥ ‥ ‥ ‥      </a:t>
            </a:r>
            <a:r>
              <a:rPr lang="en-US" altLang="zh-CN" sz="2000" dirty="0">
                <a:latin typeface="宋体" panose="02010600030101010101" pitchFamily="2" charset="-122"/>
                <a:ea typeface="MS PGothic" panose="020B0600070205080204" pitchFamily="34" charset="-128"/>
              </a:rPr>
              <a:t>A    A</a:t>
            </a:r>
            <a:endParaRPr lang="en-US" altLang="zh-CN" sz="2000" dirty="0">
              <a:latin typeface="宋体" panose="02010600030101010101" pitchFamily="2" charset="-122"/>
              <a:ea typeface="MS PGothic" panose="020B0600070205080204" pitchFamily="34" charset="-12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6635"/>
                                        </p:tgtEl>
                                        <p:attrNameLst>
                                          <p:attrName>style.visibility</p:attrName>
                                        </p:attrNameLst>
                                      </p:cBhvr>
                                      <p:to>
                                        <p:strVal val="visible"/>
                                      </p:to>
                                    </p:set>
                                    <p:anim calcmode="lin" valueType="num">
                                      <p:cBhvr additive="base">
                                        <p:cTn id="23" dur="500" fill="hold"/>
                                        <p:tgtEl>
                                          <p:spTgt spid="26635"/>
                                        </p:tgtEl>
                                        <p:attrNameLst>
                                          <p:attrName>ppt_x</p:attrName>
                                        </p:attrNameLst>
                                      </p:cBhvr>
                                      <p:tavLst>
                                        <p:tav tm="0">
                                          <p:val>
                                            <p:strVal val="#ppt_x"/>
                                          </p:val>
                                        </p:tav>
                                        <p:tav tm="100000">
                                          <p:val>
                                            <p:strVal val="#ppt_x"/>
                                          </p:val>
                                        </p:tav>
                                      </p:tavLst>
                                    </p:anim>
                                    <p:anim calcmode="lin" valueType="num">
                                      <p:cBhvr additive="base">
                                        <p:cTn id="24" dur="500" fill="hold"/>
                                        <p:tgtEl>
                                          <p:spTgt spid="2663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636"/>
                                        </p:tgtEl>
                                        <p:attrNameLst>
                                          <p:attrName>style.visibility</p:attrName>
                                        </p:attrNameLst>
                                      </p:cBhvr>
                                      <p:to>
                                        <p:strVal val="visible"/>
                                      </p:to>
                                    </p:set>
                                    <p:anim calcmode="lin" valueType="num">
                                      <p:cBhvr additive="base">
                                        <p:cTn id="27" dur="500" fill="hold"/>
                                        <p:tgtEl>
                                          <p:spTgt spid="26636"/>
                                        </p:tgtEl>
                                        <p:attrNameLst>
                                          <p:attrName>ppt_x</p:attrName>
                                        </p:attrNameLst>
                                      </p:cBhvr>
                                      <p:tavLst>
                                        <p:tav tm="0">
                                          <p:val>
                                            <p:strVal val="#ppt_x"/>
                                          </p:val>
                                        </p:tav>
                                        <p:tav tm="100000">
                                          <p:val>
                                            <p:strVal val="#ppt_x"/>
                                          </p:val>
                                        </p:tav>
                                      </p:tavLst>
                                    </p:anim>
                                    <p:anim calcmode="lin" valueType="num">
                                      <p:cBhvr additive="base">
                                        <p:cTn id="28" dur="500" fill="hold"/>
                                        <p:tgtEl>
                                          <p:spTgt spid="2663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635" grpId="0"/>
      <p:bldP spid="12" grpId="0" animBg="1"/>
      <p:bldP spid="26636" grpId="0"/>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6"/>
          <p:cNvSpPr>
            <a:spLocks noChangeShapeType="1"/>
          </p:cNvSpPr>
          <p:nvPr/>
        </p:nvSpPr>
        <p:spPr bwMode="auto">
          <a:xfrm>
            <a:off x="-1" y="482599"/>
            <a:ext cx="3963987" cy="11113"/>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Line 6"/>
          <p:cNvSpPr>
            <a:spLocks noChangeShapeType="1"/>
          </p:cNvSpPr>
          <p:nvPr/>
        </p:nvSpPr>
        <p:spPr bwMode="auto">
          <a:xfrm flipV="1">
            <a:off x="7478162" y="493713"/>
            <a:ext cx="4713838"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11" name="组合 22"/>
          <p:cNvGrpSpPr/>
          <p:nvPr/>
        </p:nvGrpSpPr>
        <p:grpSpPr bwMode="auto">
          <a:xfrm>
            <a:off x="1095375" y="2317750"/>
            <a:ext cx="7372350" cy="972389"/>
            <a:chOff x="710968" y="980728"/>
            <a:chExt cx="9422090" cy="1333207"/>
          </a:xfrm>
        </p:grpSpPr>
        <p:grpSp>
          <p:nvGrpSpPr>
            <p:cNvPr id="1041" name="组合 43"/>
            <p:cNvGrpSpPr/>
            <p:nvPr/>
          </p:nvGrpSpPr>
          <p:grpSpPr bwMode="auto">
            <a:xfrm>
              <a:off x="1569182" y="980728"/>
              <a:ext cx="6695284" cy="864096"/>
              <a:chOff x="4304363" y="1286668"/>
              <a:chExt cx="3837107" cy="2757793"/>
            </a:xfrm>
          </p:grpSpPr>
          <p:sp>
            <p:nvSpPr>
              <p:cNvPr id="19" name="圆角矩形 18"/>
              <p:cNvSpPr/>
              <p:nvPr/>
            </p:nvSpPr>
            <p:spPr>
              <a:xfrm>
                <a:off x="4304363" y="1286668"/>
                <a:ext cx="383710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圆角矩形 19"/>
              <p:cNvSpPr/>
              <p:nvPr/>
            </p:nvSpPr>
            <p:spPr>
              <a:xfrm>
                <a:off x="4352035" y="1370027"/>
                <a:ext cx="3123173" cy="2591075"/>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600" dirty="0">
                    <a:solidFill>
                      <a:schemeClr val="tx1"/>
                    </a:solidFill>
                    <a:latin typeface="微软雅黑" panose="020B0503020204020204" pitchFamily="34" charset="-122"/>
                    <a:ea typeface="微软雅黑" panose="020B0503020204020204" pitchFamily="34" charset="-122"/>
                  </a:rPr>
                  <a:t>普通年金终值的计算公式</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042" name="组合 12"/>
            <p:cNvGrpSpPr/>
            <p:nvPr/>
          </p:nvGrpSpPr>
          <p:grpSpPr bwMode="auto">
            <a:xfrm>
              <a:off x="710968" y="980728"/>
              <a:ext cx="882296" cy="828060"/>
              <a:chOff x="494944" y="1916832"/>
              <a:chExt cx="882296" cy="828060"/>
            </a:xfrm>
          </p:grpSpPr>
          <p:grpSp>
            <p:nvGrpSpPr>
              <p:cNvPr id="15" name="组合 49"/>
              <p:cNvGrpSpPr/>
              <p:nvPr/>
            </p:nvGrpSpPr>
            <p:grpSpPr>
              <a:xfrm>
                <a:off x="494944" y="1916832"/>
                <a:ext cx="882296" cy="828060"/>
                <a:chOff x="-941562" y="673100"/>
                <a:chExt cx="5246862"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218565"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8" name="椭圆 17"/>
                <p:cNvSpPr/>
                <p:nvPr/>
              </p:nvSpPr>
              <p:spPr>
                <a:xfrm>
                  <a:off x="-941562" y="760414"/>
                  <a:ext cx="5159554" cy="3825872"/>
                </a:xfrm>
                <a:prstGeom prst="ellipse">
                  <a:avLst/>
                </a:prstGeom>
                <a:gradFill>
                  <a:gsLst>
                    <a:gs pos="0">
                      <a:srgbClr val="00B2CA"/>
                    </a:gs>
                    <a:gs pos="100000">
                      <a:srgbClr val="067FC9"/>
                    </a:gs>
                  </a:gsLst>
                  <a:lin ang="0" scaled="0"/>
                </a:gradFill>
                <a:ln w="25400" cap="flat" cmpd="sng" algn="ctr">
                  <a:noFill/>
                  <a:prstDash val="solid"/>
                </a:ln>
                <a:effectLst/>
              </p:spPr>
              <p:txBody>
                <a:bodyPr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16" name="Freeform 9"/>
              <p:cNvSpPr>
                <a:spLocks noEditPoints="1"/>
              </p:cNvSpPr>
              <p:nvPr/>
            </p:nvSpPr>
            <p:spPr bwMode="auto">
              <a:xfrm>
                <a:off x="726236" y="2234610"/>
                <a:ext cx="306361" cy="300365"/>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bg1"/>
              </a:solidFill>
              <a:ln>
                <a:noFill/>
              </a:ln>
            </p:spPr>
            <p:txBody>
              <a:bodyPr lIns="121920" tIns="60960" rIns="121920" bIns="60960"/>
              <a:lstStyle/>
              <a:p>
                <a:pPr algn="ctr">
                  <a:defRPr/>
                </a:pPr>
                <a:endParaRPr lang="en-US" sz="2935" kern="0" dirty="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1043" name="Text Box 5"/>
            <p:cNvSpPr txBox="1">
              <a:spLocks noChangeArrowheads="1"/>
            </p:cNvSpPr>
            <p:nvPr/>
          </p:nvSpPr>
          <p:spPr bwMode="auto">
            <a:xfrm>
              <a:off x="1708196" y="1790715"/>
              <a:ext cx="8424862" cy="523220"/>
            </a:xfrm>
            <a:prstGeom prst="rect">
              <a:avLst/>
            </a:prstGeom>
            <a:noFill/>
            <a:ln w="9525">
              <a:noFill/>
              <a:miter lim="800000"/>
            </a:ln>
          </p:spPr>
          <p:txBody>
            <a:bodyPr>
              <a:spAutoFit/>
            </a:bodyPr>
            <a:lstStyle/>
            <a:p>
              <a:pPr>
                <a:spcBef>
                  <a:spcPct val="50000"/>
                </a:spcBef>
              </a:pPr>
              <a:endParaRPr lang="ja-JP" altLang="en-US" sz="2800">
                <a:latin typeface="微软雅黑" panose="020B0503020204020204" pitchFamily="34" charset="-122"/>
                <a:ea typeface="微软雅黑" panose="020B0503020204020204" pitchFamily="34" charset="-122"/>
              </a:endParaRPr>
            </a:p>
          </p:txBody>
        </p:sp>
      </p:grpSp>
      <p:sp>
        <p:nvSpPr>
          <p:cNvPr id="22" name="Text Box 6"/>
          <p:cNvSpPr txBox="1">
            <a:spLocks noChangeArrowheads="1"/>
          </p:cNvSpPr>
          <p:nvPr/>
        </p:nvSpPr>
        <p:spPr bwMode="auto">
          <a:xfrm>
            <a:off x="1560513" y="3576638"/>
            <a:ext cx="10174287" cy="1015663"/>
          </a:xfrm>
          <a:prstGeom prst="rect">
            <a:avLst/>
          </a:prstGeom>
          <a:noFill/>
          <a:ln w="9525">
            <a:noFill/>
            <a:miter lim="800000"/>
          </a:ln>
        </p:spPr>
        <p:txBody>
          <a:bodyPr>
            <a:spAutoFit/>
          </a:bodyPr>
          <a:lstStyle/>
          <a:p>
            <a:pPr>
              <a:spcBef>
                <a:spcPct val="50000"/>
              </a:spcBef>
            </a:pPr>
            <a:r>
              <a:rPr lang="en-US" altLang="zh-CN" sz="2400" dirty="0">
                <a:latin typeface="宋体" panose="02010600030101010101" pitchFamily="2" charset="-122"/>
              </a:rPr>
              <a:t>F= A×[              ] =</a:t>
            </a:r>
            <a:r>
              <a:rPr lang="ja-JP"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F /A</a:t>
            </a:r>
            <a:r>
              <a:rPr lang="ja-JP" altLang="en-US" sz="2400" dirty="0">
                <a:latin typeface="微软雅黑" panose="020B0503020204020204" pitchFamily="34" charset="-122"/>
                <a:ea typeface="微软雅黑" panose="020B0503020204020204" pitchFamily="34" charset="-122"/>
              </a:rPr>
              <a:t>，</a:t>
            </a:r>
            <a:r>
              <a:rPr lang="en-US" altLang="zh-CN" sz="2400" dirty="0" err="1">
                <a:latin typeface="微软雅黑" panose="020B0503020204020204" pitchFamily="34" charset="-122"/>
                <a:ea typeface="微软雅黑" panose="020B0503020204020204" pitchFamily="34" charset="-122"/>
              </a:rPr>
              <a:t>i</a:t>
            </a:r>
            <a:r>
              <a:rPr lang="ja-JP"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n </a:t>
            </a:r>
            <a:r>
              <a:rPr lang="ja-JP" altLang="en-US" sz="2400" dirty="0">
                <a:latin typeface="微软雅黑" panose="020B0503020204020204" pitchFamily="34" charset="-122"/>
                <a:ea typeface="微软雅黑" panose="020B0503020204020204" pitchFamily="34" charset="-122"/>
              </a:rPr>
              <a:t>）</a:t>
            </a:r>
            <a:endParaRPr lang="ja-JP" altLang="en-US" sz="2400" dirty="0">
              <a:latin typeface="微软雅黑" panose="020B0503020204020204" pitchFamily="34" charset="-122"/>
              <a:ea typeface="微软雅黑" panose="020B0503020204020204" pitchFamily="34" charset="-122"/>
            </a:endParaRPr>
          </a:p>
          <a:p>
            <a:pPr>
              <a:spcBef>
                <a:spcPct val="50000"/>
              </a:spcBef>
            </a:pPr>
            <a:r>
              <a:rPr lang="en-US" altLang="zh-CN" sz="2400" dirty="0">
                <a:latin typeface="宋体" panose="02010600030101010101" pitchFamily="2" charset="-122"/>
              </a:rPr>
              <a:t>  </a:t>
            </a:r>
            <a:r>
              <a:rPr lang="en-US" altLang="zh-CN" sz="2400" dirty="0">
                <a:latin typeface="微软雅黑" panose="020B0503020204020204" pitchFamily="34" charset="-122"/>
                <a:ea typeface="微软雅黑" panose="020B0503020204020204" pitchFamily="34" charset="-122"/>
              </a:rPr>
              <a:t> </a:t>
            </a:r>
            <a:endParaRPr lang="en-US" altLang="zh-CN" sz="2400" dirty="0">
              <a:latin typeface="微软雅黑" panose="020B0503020204020204" pitchFamily="34" charset="-122"/>
              <a:ea typeface="微软雅黑" panose="020B0503020204020204" pitchFamily="34" charset="-122"/>
            </a:endParaRPr>
          </a:p>
        </p:txBody>
      </p:sp>
      <p:graphicFrame>
        <p:nvGraphicFramePr>
          <p:cNvPr id="23" name="Object 1" descr="image10"/>
          <p:cNvGraphicFramePr>
            <a:graphicFrameLocks noChangeAspect="1"/>
          </p:cNvGraphicFramePr>
          <p:nvPr/>
        </p:nvGraphicFramePr>
        <p:xfrm>
          <a:off x="2946400" y="3360738"/>
          <a:ext cx="1930400" cy="884237"/>
        </p:xfrm>
        <a:graphic>
          <a:graphicData uri="http://schemas.openxmlformats.org/presentationml/2006/ole">
            <mc:AlternateContent xmlns:mc="http://schemas.openxmlformats.org/markup-compatibility/2006">
              <mc:Choice xmlns:v="urn:schemas-microsoft-com:vml" Requires="v">
                <p:oleObj spid="_x0000_s3085" name="" r:id="rId1" imgW="16459200" imgH="10058400" progId="Equation.3">
                  <p:embed/>
                </p:oleObj>
              </mc:Choice>
              <mc:Fallback>
                <p:oleObj name="" r:id="rId1" imgW="16459200" imgH="10058400" progId="Equation.3">
                  <p:embed/>
                  <p:pic>
                    <p:nvPicPr>
                      <p:cNvPr id="0" name="图片 30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6400" y="3360738"/>
                        <a:ext cx="1930400" cy="884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8"/>
          <p:cNvSpPr>
            <a:spLocks noChangeArrowheads="1"/>
          </p:cNvSpPr>
          <p:nvPr/>
        </p:nvSpPr>
        <p:spPr bwMode="auto">
          <a:xfrm>
            <a:off x="4589998" y="4664076"/>
            <a:ext cx="2646878" cy="461665"/>
          </a:xfrm>
          <a:prstGeom prst="rect">
            <a:avLst/>
          </a:prstGeom>
          <a:noFill/>
          <a:ln w="19050">
            <a:solidFill>
              <a:srgbClr val="FF0000"/>
            </a:solidFill>
            <a:miter lim="800000"/>
          </a:ln>
        </p:spPr>
        <p:txBody>
          <a:bodyPr wrap="none">
            <a:spAutoFit/>
          </a:bodyPr>
          <a:lstStyle/>
          <a:p>
            <a:r>
              <a:rPr lang="zh-CN" altLang="en-US" sz="2400" dirty="0">
                <a:latin typeface="微软雅黑" panose="020B0503020204020204" pitchFamily="34" charset="-122"/>
                <a:ea typeface="微软雅黑" panose="020B0503020204020204" pitchFamily="34" charset="-122"/>
              </a:rPr>
              <a:t>普通</a:t>
            </a:r>
            <a:r>
              <a:rPr lang="ja-JP" altLang="en-US" sz="2400" dirty="0">
                <a:latin typeface="微软雅黑" panose="020B0503020204020204" pitchFamily="34" charset="-122"/>
                <a:ea typeface="微软雅黑" panose="020B0503020204020204" pitchFamily="34" charset="-122"/>
              </a:rPr>
              <a:t>年金终值系数</a:t>
            </a:r>
            <a:endParaRPr lang="ja-JP" altLang="en-US" sz="2400" dirty="0">
              <a:latin typeface="微软雅黑" panose="020B0503020204020204" pitchFamily="34" charset="-122"/>
              <a:ea typeface="微软雅黑" panose="020B0503020204020204" pitchFamily="34" charset="-122"/>
            </a:endParaRPr>
          </a:p>
        </p:txBody>
      </p:sp>
      <p:sp>
        <p:nvSpPr>
          <p:cNvPr id="27" name="Line 11"/>
          <p:cNvSpPr>
            <a:spLocks noChangeShapeType="1"/>
          </p:cNvSpPr>
          <p:nvPr/>
        </p:nvSpPr>
        <p:spPr bwMode="auto">
          <a:xfrm flipV="1">
            <a:off x="5842000" y="4130636"/>
            <a:ext cx="254000" cy="379787"/>
          </a:xfrm>
          <a:prstGeom prst="line">
            <a:avLst/>
          </a:prstGeom>
          <a:noFill/>
          <a:ln w="28575">
            <a:solidFill>
              <a:schemeClr val="tx2">
                <a:lumMod val="60000"/>
                <a:lumOff val="40000"/>
              </a:schemeClr>
            </a:solidFill>
            <a:round/>
            <a:tailEnd type="triangle" w="med" len="med"/>
          </a:ln>
        </p:spPr>
        <p:txBody>
          <a:bodyPr anchor="ctr"/>
          <a:lstStyle/>
          <a:p>
            <a:pPr fontAlgn="auto">
              <a:spcBef>
                <a:spcPts val="0"/>
              </a:spcBef>
              <a:spcAft>
                <a:spcPts val="0"/>
              </a:spcAft>
              <a:defRPr/>
            </a:pPr>
            <a:endParaRPr lang="zh-CN" altLang="en-US">
              <a:latin typeface="+mn-lt"/>
              <a:ea typeface="+mn-ea"/>
            </a:endParaRPr>
          </a:p>
        </p:txBody>
      </p:sp>
      <p:cxnSp>
        <p:nvCxnSpPr>
          <p:cNvPr id="30" name="直接连接符 29"/>
          <p:cNvCxnSpPr/>
          <p:nvPr/>
        </p:nvCxnSpPr>
        <p:spPr>
          <a:xfrm>
            <a:off x="2601913" y="4225925"/>
            <a:ext cx="2506662" cy="0"/>
          </a:xfrm>
          <a:prstGeom prst="line">
            <a:avLst/>
          </a:prstGeom>
        </p:spPr>
        <p:style>
          <a:lnRef idx="3">
            <a:schemeClr val="dk1"/>
          </a:lnRef>
          <a:fillRef idx="0">
            <a:schemeClr val="dk1"/>
          </a:fillRef>
          <a:effectRef idx="2">
            <a:schemeClr val="dk1"/>
          </a:effectRef>
          <a:fontRef idx="minor">
            <a:schemeClr val="tx1"/>
          </a:fontRef>
        </p:style>
      </p:cxnSp>
      <p:cxnSp>
        <p:nvCxnSpPr>
          <p:cNvPr id="32" name="直接箭头连接符 31"/>
          <p:cNvCxnSpPr/>
          <p:nvPr/>
        </p:nvCxnSpPr>
        <p:spPr>
          <a:xfrm>
            <a:off x="3862388" y="4287838"/>
            <a:ext cx="741362" cy="5048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bwMode="auto">
          <a:xfrm>
            <a:off x="8078410" y="2471584"/>
            <a:ext cx="2715762" cy="1882932"/>
            <a:chOff x="8078569" y="2471117"/>
            <a:chExt cx="2716332" cy="1883521"/>
          </a:xfrm>
        </p:grpSpPr>
        <p:sp>
          <p:nvSpPr>
            <p:cNvPr id="33" name="椭圆形标注 32"/>
            <p:cNvSpPr/>
            <p:nvPr/>
          </p:nvSpPr>
          <p:spPr>
            <a:xfrm>
              <a:off x="8078569" y="2471117"/>
              <a:ext cx="2623858" cy="1883521"/>
            </a:xfrm>
            <a:prstGeom prst="wedgeEllipseCallout">
              <a:avLst>
                <a:gd name="adj1" fmla="val -81251"/>
                <a:gd name="adj2" fmla="val 7599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1040" name="矩形 33"/>
            <p:cNvSpPr>
              <a:spLocks noChangeArrowheads="1"/>
            </p:cNvSpPr>
            <p:nvPr/>
          </p:nvSpPr>
          <p:spPr bwMode="auto">
            <a:xfrm>
              <a:off x="8269415" y="3022347"/>
              <a:ext cx="2525486" cy="1108343"/>
            </a:xfrm>
            <a:prstGeom prst="rect">
              <a:avLst/>
            </a:prstGeom>
            <a:noFill/>
            <a:ln w="9525">
              <a:noFill/>
              <a:miter lim="800000"/>
            </a:ln>
          </p:spPr>
          <p:txBody>
            <a:bodyPr>
              <a:spAutoFit/>
            </a:bodyPr>
            <a:lstStyle/>
            <a:p>
              <a:r>
                <a:rPr lang="zh-CN" altLang="en-US" sz="2200" dirty="0">
                  <a:latin typeface="微软雅黑" panose="020B0503020204020204" pitchFamily="34" charset="-122"/>
                  <a:ea typeface="微软雅黑" panose="020B0503020204020204" pitchFamily="34" charset="-122"/>
                  <a:sym typeface="Arial" panose="020B0604020202020204" pitchFamily="34" charset="0"/>
                </a:rPr>
                <a:t>可通过计算或查普通年金终值系数表求得</a:t>
              </a:r>
              <a:endParaRPr lang="zh-CN" altLang="en-US" sz="2200" dirty="0">
                <a:latin typeface="微软雅黑" panose="020B0503020204020204" pitchFamily="34" charset="-122"/>
                <a:ea typeface="微软雅黑" panose="020B0503020204020204" pitchFamily="34" charset="-122"/>
              </a:endParaRPr>
            </a:p>
          </p:txBody>
        </p:sp>
      </p:grpSp>
      <p:sp>
        <p:nvSpPr>
          <p:cNvPr id="31" name="矩形 30"/>
          <p:cNvSpPr/>
          <p:nvPr/>
        </p:nvSpPr>
        <p:spPr>
          <a:xfrm>
            <a:off x="0" y="6154738"/>
            <a:ext cx="12192000" cy="70326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矩形 8"/>
          <p:cNvSpPr>
            <a:spLocks noChangeArrowheads="1"/>
          </p:cNvSpPr>
          <p:nvPr/>
        </p:nvSpPr>
        <p:spPr bwMode="auto">
          <a:xfrm>
            <a:off x="3584483" y="314671"/>
            <a:ext cx="4923143" cy="715581"/>
          </a:xfrm>
          <a:prstGeom prst="rect">
            <a:avLst/>
          </a:prstGeom>
          <a:noFill/>
          <a:ln w="9525">
            <a:noFill/>
            <a:miter lim="800000"/>
          </a:ln>
        </p:spPr>
        <p:txBody>
          <a:bodyPr wrap="none">
            <a:spAutoFit/>
          </a:bodyPr>
          <a:lstStyle/>
          <a:p>
            <a:pPr marL="742950" indent="-742950">
              <a:lnSpc>
                <a:spcPct val="150000"/>
              </a:lnSpc>
            </a:pPr>
            <a:r>
              <a:rPr lang="zh-CN" altLang="en-US" sz="3200" b="1" dirty="0" smtClean="0">
                <a:latin typeface="方正尚酷简体"/>
              </a:rPr>
              <a:t>（</a:t>
            </a:r>
            <a:r>
              <a:rPr lang="en-US" altLang="zh-CN" sz="3200" b="1" dirty="0">
                <a:latin typeface="方正尚酷简体"/>
              </a:rPr>
              <a:t>1</a:t>
            </a:r>
            <a:r>
              <a:rPr lang="zh-CN" altLang="en-US" sz="3200" b="1" dirty="0">
                <a:latin typeface="方正尚酷简体"/>
              </a:rPr>
              <a:t>）普通年金终值的计算</a:t>
            </a:r>
            <a:endParaRPr lang="en-US" altLang="zh-CN" sz="3200" b="1" dirty="0">
              <a:latin typeface="方正尚酷简体"/>
            </a:endParaRPr>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11"/>
          <p:cNvPicPr>
            <a:picLocks noChangeAspect="1" noChangeArrowheads="1"/>
          </p:cNvPicPr>
          <p:nvPr/>
        </p:nvPicPr>
        <p:blipFill>
          <a:blip r:embed="rId1"/>
          <a:srcRect/>
          <a:stretch>
            <a:fillRect/>
          </a:stretch>
        </p:blipFill>
        <p:spPr bwMode="auto">
          <a:xfrm>
            <a:off x="852488" y="2884488"/>
            <a:ext cx="10734675" cy="3511550"/>
          </a:xfrm>
          <a:prstGeom prst="rect">
            <a:avLst/>
          </a:prstGeom>
          <a:noFill/>
          <a:ln w="9525">
            <a:noFill/>
            <a:miter lim="800000"/>
            <a:headEnd/>
            <a:tailEnd/>
          </a:ln>
        </p:spPr>
      </p:pic>
      <p:sp>
        <p:nvSpPr>
          <p:cNvPr id="34" name="Line 6"/>
          <p:cNvSpPr>
            <a:spLocks noChangeShapeType="1"/>
          </p:cNvSpPr>
          <p:nvPr/>
        </p:nvSpPr>
        <p:spPr bwMode="auto">
          <a:xfrm flipV="1">
            <a:off x="0" y="436563"/>
            <a:ext cx="3759200"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5" name="Line 7"/>
          <p:cNvSpPr>
            <a:spLocks noChangeShapeType="1"/>
          </p:cNvSpPr>
          <p:nvPr/>
        </p:nvSpPr>
        <p:spPr bwMode="auto">
          <a:xfrm>
            <a:off x="7378575" y="390525"/>
            <a:ext cx="4813426"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1" name="灯片编号占位符 2"/>
          <p:cNvSpPr>
            <a:spLocks noGrp="1"/>
          </p:cNvSpPr>
          <p:nvPr>
            <p:ph type="sldNum" sz="quarter" idx="12"/>
          </p:nvPr>
        </p:nvSpPr>
        <p:spPr/>
        <p:txBody>
          <a:bodyPr/>
          <a:lstStyle/>
          <a:p>
            <a:pPr>
              <a:defRPr/>
            </a:pPr>
            <a:fld id="{FEF0B542-4F7C-4C0F-BA84-BD3692EFB6CB}" type="slidenum">
              <a:rPr lang="en-US"/>
            </a:fld>
            <a:endParaRPr lang="en-US" dirty="0"/>
          </a:p>
        </p:txBody>
      </p:sp>
      <p:sp>
        <p:nvSpPr>
          <p:cNvPr id="48" name="TextBox 47"/>
          <p:cNvSpPr txBox="1">
            <a:spLocks noChangeArrowheads="1"/>
          </p:cNvSpPr>
          <p:nvPr/>
        </p:nvSpPr>
        <p:spPr bwMode="auto">
          <a:xfrm>
            <a:off x="1444342" y="5445125"/>
            <a:ext cx="4310062" cy="514350"/>
          </a:xfrm>
          <a:prstGeom prst="rect">
            <a:avLst/>
          </a:prstGeom>
          <a:noFill/>
          <a:ln w="9525">
            <a:noFill/>
            <a:miter lim="800000"/>
          </a:ln>
        </p:spPr>
        <p:txBody>
          <a:bodyPr lIns="36000" tIns="46800" rIns="36000" bIns="46800">
            <a:spAutoFit/>
          </a:bodyPr>
          <a:lstStyle/>
          <a:p>
            <a:pPr>
              <a:lnSpc>
                <a:spcPct val="125000"/>
              </a:lnSpc>
            </a:pPr>
            <a:r>
              <a:rPr lang="en-US" altLang="zh-CN" sz="2400" dirty="0">
                <a:latin typeface="Lato" panose="020F0502020204030203"/>
              </a:rPr>
              <a:t>A=10000      ……    </a:t>
            </a:r>
            <a:endParaRPr lang="zh-CN" altLang="en-US" sz="2400" dirty="0">
              <a:latin typeface="Lato" panose="020F0502020204030203"/>
            </a:endParaRPr>
          </a:p>
        </p:txBody>
      </p:sp>
      <p:sp>
        <p:nvSpPr>
          <p:cNvPr id="50" name="TextBox 49"/>
          <p:cNvSpPr txBox="1">
            <a:spLocks noChangeArrowheads="1"/>
          </p:cNvSpPr>
          <p:nvPr/>
        </p:nvSpPr>
        <p:spPr bwMode="auto">
          <a:xfrm>
            <a:off x="5916613" y="3508375"/>
            <a:ext cx="319087" cy="509588"/>
          </a:xfrm>
          <a:prstGeom prst="rect">
            <a:avLst/>
          </a:prstGeom>
          <a:noFill/>
          <a:ln w="9525">
            <a:noFill/>
            <a:miter lim="800000"/>
          </a:ln>
        </p:spPr>
        <p:txBody>
          <a:bodyPr lIns="36000" tIns="46800" rIns="36000" bIns="46800">
            <a:spAutoFit/>
          </a:bodyPr>
          <a:lstStyle/>
          <a:p>
            <a:pPr>
              <a:lnSpc>
                <a:spcPct val="125000"/>
              </a:lnSpc>
            </a:pPr>
            <a:r>
              <a:rPr lang="en-US" altLang="zh-CN" sz="2400">
                <a:latin typeface="Lato" panose="020F0502020204030203"/>
              </a:rPr>
              <a:t>F</a:t>
            </a:r>
            <a:endParaRPr lang="zh-CN" altLang="en-US" sz="2400">
              <a:latin typeface="Lato" panose="020F0502020204030203"/>
            </a:endParaRPr>
          </a:p>
        </p:txBody>
      </p:sp>
      <p:sp>
        <p:nvSpPr>
          <p:cNvPr id="51" name="TextBox 50"/>
          <p:cNvSpPr txBox="1">
            <a:spLocks noChangeArrowheads="1"/>
          </p:cNvSpPr>
          <p:nvPr/>
        </p:nvSpPr>
        <p:spPr bwMode="auto">
          <a:xfrm>
            <a:off x="3725863" y="3001963"/>
            <a:ext cx="1190625" cy="511175"/>
          </a:xfrm>
          <a:prstGeom prst="rect">
            <a:avLst/>
          </a:prstGeom>
          <a:noFill/>
          <a:ln w="9525">
            <a:noFill/>
            <a:miter lim="800000"/>
          </a:ln>
        </p:spPr>
        <p:txBody>
          <a:bodyPr lIns="36000" tIns="46800" rIns="36000" bIns="46800">
            <a:spAutoFit/>
          </a:bodyPr>
          <a:lstStyle/>
          <a:p>
            <a:pPr>
              <a:lnSpc>
                <a:spcPct val="125000"/>
              </a:lnSpc>
            </a:pPr>
            <a:r>
              <a:rPr lang="en-US" altLang="zh-CN" sz="2400">
                <a:latin typeface="Lato" panose="020F0502020204030203"/>
              </a:rPr>
              <a:t>i=2%</a:t>
            </a:r>
            <a:endParaRPr lang="zh-CN" altLang="en-US" sz="2400">
              <a:latin typeface="Lato" panose="020F0502020204030203"/>
            </a:endParaRPr>
          </a:p>
        </p:txBody>
      </p:sp>
      <p:sp>
        <p:nvSpPr>
          <p:cNvPr id="23" name="矩形 22"/>
          <p:cNvSpPr>
            <a:spLocks noChangeArrowheads="1"/>
          </p:cNvSpPr>
          <p:nvPr/>
        </p:nvSpPr>
        <p:spPr bwMode="auto">
          <a:xfrm>
            <a:off x="6681647" y="3257550"/>
            <a:ext cx="4092575" cy="2243050"/>
          </a:xfrm>
          <a:prstGeom prst="rect">
            <a:avLst/>
          </a:prstGeom>
          <a:noFill/>
          <a:ln w="9525">
            <a:noFill/>
            <a:miter lim="800000"/>
          </a:ln>
        </p:spPr>
        <p:txBody>
          <a:bodyPr>
            <a:spAutoFit/>
          </a:bodyPr>
          <a:lstStyle/>
          <a:p>
            <a:pPr>
              <a:lnSpc>
                <a:spcPct val="150000"/>
              </a:lnSpc>
            </a:pPr>
            <a:r>
              <a:rPr lang="ja-JP" altLang="en-US" sz="2400" dirty="0">
                <a:latin typeface="微软雅黑" panose="020B0503020204020204" pitchFamily="34" charset="-122"/>
                <a:ea typeface="微软雅黑" panose="020B0503020204020204" pitchFamily="34" charset="-122"/>
              </a:rPr>
              <a:t> 解析：</a:t>
            </a:r>
            <a:endParaRPr lang="ja-JP" altLang="en-US" sz="2400" dirty="0">
              <a:latin typeface="微软雅黑" panose="020B0503020204020204" pitchFamily="34" charset="-122"/>
              <a:ea typeface="微软雅黑" panose="020B0503020204020204" pitchFamily="34" charset="-122"/>
            </a:endParaRPr>
          </a:p>
          <a:p>
            <a:pPr eaLnBrk="0" hangingPunct="0">
              <a:lnSpc>
                <a:spcPct val="150000"/>
              </a:lnSpc>
            </a:pPr>
            <a:r>
              <a:rPr lang="en-US" altLang="zh-CN" sz="2400" dirty="0">
                <a:latin typeface="微软雅黑" panose="020B0503020204020204" pitchFamily="34" charset="-122"/>
                <a:ea typeface="微软雅黑" panose="020B0503020204020204" pitchFamily="34" charset="-122"/>
              </a:rPr>
              <a:t>F</a:t>
            </a:r>
            <a:r>
              <a:rPr lang="ja-JP"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A×(F/A</a:t>
            </a:r>
            <a:r>
              <a:rPr lang="ja-JP"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i</a:t>
            </a:r>
            <a:r>
              <a:rPr lang="ja-JP"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n</a:t>
            </a:r>
            <a:r>
              <a:rPr lang="ja-JP" altLang="en-US" sz="2400" dirty="0">
                <a:latin typeface="微软雅黑" panose="020B0503020204020204" pitchFamily="34" charset="-122"/>
                <a:ea typeface="微软雅黑" panose="020B0503020204020204" pitchFamily="34" charset="-122"/>
              </a:rPr>
              <a:t>）</a:t>
            </a:r>
            <a:endParaRPr lang="en-US" altLang="ja-JP" sz="2400" dirty="0">
              <a:latin typeface="微软雅黑" panose="020B0503020204020204" pitchFamily="34" charset="-122"/>
              <a:ea typeface="微软雅黑" panose="020B0503020204020204" pitchFamily="34" charset="-122"/>
            </a:endParaRPr>
          </a:p>
          <a:p>
            <a:pPr eaLnBrk="0" hangingPunct="0">
              <a:lnSpc>
                <a:spcPct val="150000"/>
              </a:lnSpc>
            </a:pPr>
            <a:r>
              <a:rPr lang="en-US" altLang="zh-CN" sz="2400" dirty="0">
                <a:latin typeface="微软雅黑" panose="020B0503020204020204" pitchFamily="34" charset="-122"/>
                <a:ea typeface="微软雅黑" panose="020B0503020204020204" pitchFamily="34" charset="-122"/>
              </a:rPr>
              <a:t>  =10 000×</a:t>
            </a:r>
            <a:r>
              <a:rPr lang="ja-JP" altLang="en-US" sz="2400" dirty="0">
                <a:solidFill>
                  <a:srgbClr val="FF0000"/>
                </a:solidFill>
                <a:latin typeface="微软雅黑" panose="020B0503020204020204" pitchFamily="34" charset="-122"/>
                <a:ea typeface="微软雅黑" panose="020B0503020204020204" pitchFamily="34" charset="-122"/>
              </a:rPr>
              <a:t>（</a:t>
            </a:r>
            <a:r>
              <a:rPr lang="en-US" altLang="zh-CN" sz="2400" dirty="0">
                <a:solidFill>
                  <a:srgbClr val="FF0000"/>
                </a:solidFill>
                <a:latin typeface="微软雅黑" panose="020B0503020204020204" pitchFamily="34" charset="-122"/>
                <a:ea typeface="微软雅黑" panose="020B0503020204020204" pitchFamily="34" charset="-122"/>
              </a:rPr>
              <a:t>F/A,2</a:t>
            </a:r>
            <a:r>
              <a:rPr lang="ja-JP" altLang="en-US" sz="2400" dirty="0">
                <a:solidFill>
                  <a:srgbClr val="FF0000"/>
                </a:solidFill>
                <a:latin typeface="微软雅黑" panose="020B0503020204020204" pitchFamily="34" charset="-122"/>
                <a:ea typeface="微软雅黑" panose="020B0503020204020204" pitchFamily="34" charset="-122"/>
              </a:rPr>
              <a:t>％</a:t>
            </a:r>
            <a:r>
              <a:rPr lang="en-US" altLang="zh-CN" sz="2400" dirty="0">
                <a:solidFill>
                  <a:srgbClr val="FF0000"/>
                </a:solidFill>
                <a:latin typeface="微软雅黑" panose="020B0503020204020204" pitchFamily="34" charset="-122"/>
                <a:ea typeface="微软雅黑" panose="020B0503020204020204" pitchFamily="34" charset="-122"/>
              </a:rPr>
              <a:t>,10</a:t>
            </a:r>
            <a:r>
              <a:rPr lang="ja-JP" altLang="en-US" sz="2400" dirty="0">
                <a:solidFill>
                  <a:srgbClr val="FF0000"/>
                </a:solidFill>
                <a:latin typeface="微软雅黑" panose="020B0503020204020204" pitchFamily="34" charset="-122"/>
                <a:ea typeface="微软雅黑" panose="020B0503020204020204" pitchFamily="34" charset="-122"/>
              </a:rPr>
              <a:t>）</a:t>
            </a:r>
            <a:endParaRPr lang="ja-JP" altLang="en-US" sz="2400" dirty="0">
              <a:solidFill>
                <a:srgbClr val="FF0000"/>
              </a:solidFill>
              <a:latin typeface="微软雅黑" panose="020B0503020204020204" pitchFamily="34" charset="-122"/>
              <a:ea typeface="微软雅黑" panose="020B0503020204020204" pitchFamily="34" charset="-122"/>
            </a:endParaRPr>
          </a:p>
          <a:p>
            <a:pPr eaLnBrk="0" hangingPunct="0">
              <a:lnSpc>
                <a:spcPct val="150000"/>
              </a:lnSpc>
            </a:pPr>
            <a:r>
              <a:rPr lang="ja-JP" altLang="en-US" sz="2400" dirty="0">
                <a:latin typeface="微软雅黑" panose="020B0503020204020204" pitchFamily="34" charset="-122"/>
                <a:ea typeface="微软雅黑" panose="020B0503020204020204" pitchFamily="34" charset="-122"/>
              </a:rPr>
              <a:t>  </a:t>
            </a:r>
            <a:endParaRPr lang="ja-JP" altLang="en-US" sz="2400" dirty="0">
              <a:latin typeface="微软雅黑" panose="020B0503020204020204" pitchFamily="34" charset="-122"/>
              <a:ea typeface="微软雅黑" panose="020B0503020204020204" pitchFamily="34" charset="-122"/>
            </a:endParaRPr>
          </a:p>
        </p:txBody>
      </p:sp>
      <p:grpSp>
        <p:nvGrpSpPr>
          <p:cNvPr id="57" name="组合 56"/>
          <p:cNvGrpSpPr/>
          <p:nvPr/>
        </p:nvGrpSpPr>
        <p:grpSpPr bwMode="auto">
          <a:xfrm>
            <a:off x="661989" y="890588"/>
            <a:ext cx="10911874" cy="2028825"/>
            <a:chOff x="662151" y="890666"/>
            <a:chExt cx="10911441" cy="2028064"/>
          </a:xfrm>
        </p:grpSpPr>
        <p:sp>
          <p:nvSpPr>
            <p:cNvPr id="36897" name="Text Box 37"/>
            <p:cNvSpPr txBox="1">
              <a:spLocks noChangeArrowheads="1"/>
            </p:cNvSpPr>
            <p:nvPr/>
          </p:nvSpPr>
          <p:spPr bwMode="auto">
            <a:xfrm>
              <a:off x="1052343" y="1025904"/>
              <a:ext cx="10236018" cy="1892826"/>
            </a:xfrm>
            <a:prstGeom prst="rect">
              <a:avLst/>
            </a:prstGeom>
            <a:noFill/>
            <a:ln w="9525">
              <a:solidFill>
                <a:schemeClr val="bg1"/>
              </a:solidFill>
              <a:miter lim="800000"/>
            </a:ln>
          </p:spPr>
          <p:txBody>
            <a:bodyPr>
              <a:spAutoFit/>
            </a:bodyPr>
            <a:lstStyle/>
            <a:p>
              <a:pPr>
                <a:lnSpc>
                  <a:spcPct val="150000"/>
                </a:lnSpc>
              </a:pPr>
              <a:r>
                <a:rPr lang="ja-JP" altLang="en-US" sz="2600" dirty="0">
                  <a:latin typeface="微软雅黑" panose="020B0503020204020204" pitchFamily="34" charset="-122"/>
                  <a:ea typeface="微软雅黑" panose="020B0503020204020204" pitchFamily="34" charset="-122"/>
                </a:rPr>
                <a:t>       李女士计划每年年末存入银行</a:t>
              </a:r>
              <a:r>
                <a:rPr lang="en-US" altLang="zh-CN" sz="2600" dirty="0">
                  <a:latin typeface="微软雅黑" panose="020B0503020204020204" pitchFamily="34" charset="-122"/>
                  <a:ea typeface="微软雅黑" panose="020B0503020204020204" pitchFamily="34" charset="-122"/>
                </a:rPr>
                <a:t>10 000</a:t>
              </a:r>
              <a:r>
                <a:rPr lang="ja-JP" altLang="en-US" sz="2600" dirty="0">
                  <a:latin typeface="微软雅黑" panose="020B0503020204020204" pitchFamily="34" charset="-122"/>
                  <a:ea typeface="微软雅黑" panose="020B0503020204020204" pitchFamily="34" charset="-122"/>
                </a:rPr>
                <a:t>元，共存</a:t>
              </a:r>
              <a:r>
                <a:rPr lang="en-US" altLang="zh-CN" sz="2600" dirty="0">
                  <a:latin typeface="微软雅黑" panose="020B0503020204020204" pitchFamily="34" charset="-122"/>
                  <a:ea typeface="微软雅黑" panose="020B0503020204020204" pitchFamily="34" charset="-122"/>
                </a:rPr>
                <a:t>10</a:t>
              </a:r>
              <a:r>
                <a:rPr lang="ja-JP" altLang="en-US" sz="2600" dirty="0">
                  <a:latin typeface="微软雅黑" panose="020B0503020204020204" pitchFamily="34" charset="-122"/>
                  <a:ea typeface="微软雅黑" panose="020B0503020204020204" pitchFamily="34" charset="-122"/>
                </a:rPr>
                <a:t>年，以便能在</a:t>
              </a:r>
              <a:r>
                <a:rPr lang="en-US" altLang="zh-CN" sz="2600" dirty="0">
                  <a:latin typeface="微软雅黑" panose="020B0503020204020204" pitchFamily="34" charset="-122"/>
                  <a:ea typeface="微软雅黑" panose="020B0503020204020204" pitchFamily="34" charset="-122"/>
                </a:rPr>
                <a:t>10</a:t>
              </a:r>
              <a:r>
                <a:rPr lang="ja-JP" altLang="en-US" sz="2600" dirty="0">
                  <a:latin typeface="微软雅黑" panose="020B0503020204020204" pitchFamily="34" charset="-122"/>
                  <a:ea typeface="微软雅黑" panose="020B0503020204020204" pitchFamily="34" charset="-122"/>
                </a:rPr>
                <a:t>年后退休时拥有一笔养老金，已知银行利率是</a:t>
              </a:r>
              <a:r>
                <a:rPr lang="en-US" altLang="zh-CN" sz="2600" dirty="0">
                  <a:latin typeface="微软雅黑" panose="020B0503020204020204" pitchFamily="34" charset="-122"/>
                  <a:ea typeface="微软雅黑" panose="020B0503020204020204" pitchFamily="34" charset="-122"/>
                </a:rPr>
                <a:t>2</a:t>
              </a:r>
              <a:r>
                <a:rPr lang="ja-JP" altLang="en-US" sz="2600" dirty="0">
                  <a:latin typeface="微软雅黑" panose="020B0503020204020204" pitchFamily="34" charset="-122"/>
                  <a:ea typeface="微软雅黑" panose="020B0503020204020204" pitchFamily="34" charset="-122"/>
                </a:rPr>
                <a:t>％，请问李女士可在</a:t>
              </a:r>
              <a:r>
                <a:rPr lang="en-US" altLang="zh-CN" sz="2600" dirty="0">
                  <a:latin typeface="微软雅黑" panose="020B0503020204020204" pitchFamily="34" charset="-122"/>
                  <a:ea typeface="微软雅黑" panose="020B0503020204020204" pitchFamily="34" charset="-122"/>
                </a:rPr>
                <a:t>10</a:t>
              </a:r>
              <a:r>
                <a:rPr lang="ja-JP" altLang="en-US" sz="2600" dirty="0">
                  <a:latin typeface="微软雅黑" panose="020B0503020204020204" pitchFamily="34" charset="-122"/>
                  <a:ea typeface="微软雅黑" panose="020B0503020204020204" pitchFamily="34" charset="-122"/>
                </a:rPr>
                <a:t>年后从银行取出多少钱</a:t>
              </a:r>
              <a:r>
                <a:rPr lang="en-US" altLang="zh-CN" sz="2600" dirty="0">
                  <a:latin typeface="微软雅黑" panose="020B0503020204020204" pitchFamily="34" charset="-122"/>
                  <a:ea typeface="微软雅黑" panose="020B0503020204020204" pitchFamily="34" charset="-122"/>
                </a:rPr>
                <a:t>?</a:t>
              </a:r>
              <a:endParaRPr lang="zh-CN" altLang="en-US" sz="2600" dirty="0">
                <a:solidFill>
                  <a:srgbClr val="000000"/>
                </a:solidFill>
                <a:latin typeface="微软雅黑" panose="020B0503020204020204" pitchFamily="34" charset="-122"/>
                <a:ea typeface="微软雅黑" panose="020B0503020204020204" pitchFamily="34" charset="-122"/>
              </a:endParaRPr>
            </a:p>
          </p:txBody>
        </p:sp>
        <p:grpSp>
          <p:nvGrpSpPr>
            <p:cNvPr id="36898" name="组合 14"/>
            <p:cNvGrpSpPr/>
            <p:nvPr/>
          </p:nvGrpSpPr>
          <p:grpSpPr bwMode="auto">
            <a:xfrm>
              <a:off x="662151" y="890666"/>
              <a:ext cx="10911441" cy="2025955"/>
              <a:chOff x="416496" y="1988840"/>
              <a:chExt cx="8930986" cy="4577755"/>
            </a:xfrm>
          </p:grpSpPr>
          <p:sp>
            <p:nvSpPr>
              <p:cNvPr id="36900" name="矩形 8"/>
              <p:cNvSpPr>
                <a:spLocks noChangeArrowheads="1"/>
              </p:cNvSpPr>
              <p:nvPr/>
            </p:nvSpPr>
            <p:spPr bwMode="auto">
              <a:xfrm>
                <a:off x="598605" y="2348878"/>
                <a:ext cx="8748877" cy="4217717"/>
              </a:xfrm>
              <a:prstGeom prst="rect">
                <a:avLst/>
              </a:prstGeom>
              <a:noFill/>
              <a:ln w="25400">
                <a:solidFill>
                  <a:srgbClr val="0070C0"/>
                </a:solidFill>
                <a:miter lim="800000"/>
              </a:ln>
            </p:spPr>
            <p:txBody>
              <a:bodyPr/>
              <a:lstStyle/>
              <a:p>
                <a:endParaRPr lang="zh-CN" altLang="en-US" sz="3200">
                  <a:solidFill>
                    <a:srgbClr val="000000"/>
                  </a:solidFill>
                  <a:latin typeface="Lato" panose="020F0502020204030203"/>
                  <a:sym typeface="Arial" panose="020B0604020202020204" pitchFamily="34" charset="0"/>
                </a:endParaRPr>
              </a:p>
            </p:txBody>
          </p:sp>
          <p:grpSp>
            <p:nvGrpSpPr>
              <p:cNvPr id="30" name="组合 11"/>
              <p:cNvGrpSpPr/>
              <p:nvPr/>
            </p:nvGrpSpPr>
            <p:grpSpPr>
              <a:xfrm>
                <a:off x="416496" y="1988840"/>
                <a:ext cx="568751" cy="700092"/>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a typeface="微软雅黑" panose="020B0503020204020204" pitchFamily="34" charset="-122"/>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grpSp>
        </p:grpSp>
      </p:grpSp>
      <p:grpSp>
        <p:nvGrpSpPr>
          <p:cNvPr id="40" name="组合 39"/>
          <p:cNvGrpSpPr/>
          <p:nvPr/>
        </p:nvGrpSpPr>
        <p:grpSpPr bwMode="auto">
          <a:xfrm>
            <a:off x="1380984" y="4479926"/>
            <a:ext cx="4746625" cy="863642"/>
            <a:chOff x="1450176" y="4335518"/>
            <a:chExt cx="4746172" cy="1408320"/>
          </a:xfrm>
        </p:grpSpPr>
        <p:grpSp>
          <p:nvGrpSpPr>
            <p:cNvPr id="36885" name="组合 40"/>
            <p:cNvGrpSpPr/>
            <p:nvPr/>
          </p:nvGrpSpPr>
          <p:grpSpPr bwMode="auto">
            <a:xfrm>
              <a:off x="1450176" y="4961675"/>
              <a:ext cx="4746172" cy="782163"/>
              <a:chOff x="1494970" y="3490228"/>
              <a:chExt cx="4746172" cy="782163"/>
            </a:xfrm>
          </p:grpSpPr>
          <p:grpSp>
            <p:nvGrpSpPr>
              <p:cNvPr id="36890" name="组合 39"/>
              <p:cNvGrpSpPr/>
              <p:nvPr/>
            </p:nvGrpSpPr>
            <p:grpSpPr bwMode="auto">
              <a:xfrm>
                <a:off x="1581263" y="3490228"/>
                <a:ext cx="4305073" cy="159767"/>
                <a:chOff x="1581263" y="3490228"/>
                <a:chExt cx="4305073" cy="159767"/>
              </a:xfrm>
            </p:grpSpPr>
            <p:cxnSp>
              <p:nvCxnSpPr>
                <p:cNvPr id="14" name="直接连接符 13"/>
                <p:cNvCxnSpPr/>
                <p:nvPr/>
              </p:nvCxnSpPr>
              <p:spPr>
                <a:xfrm flipV="1">
                  <a:off x="1582275" y="3644221"/>
                  <a:ext cx="4295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1509186" y="3569543"/>
                  <a:ext cx="14459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2229841" y="3561599"/>
                  <a:ext cx="144591"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2944148" y="3577488"/>
                  <a:ext cx="144591"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5812487" y="3577488"/>
                  <a:ext cx="144591" cy="1587"/>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1494970" y="3715721"/>
                <a:ext cx="4746172" cy="556670"/>
              </a:xfrm>
              <a:prstGeom prst="rect">
                <a:avLst/>
              </a:prstGeom>
              <a:noFill/>
            </p:spPr>
            <p:txBody>
              <a:bodyPr lIns="36000" tIns="46800" rIns="36000" bIns="46800">
                <a:spAutoFit/>
              </a:bodyPr>
              <a:lstStyle/>
              <a:p>
                <a:pPr fontAlgn="auto">
                  <a:lnSpc>
                    <a:spcPct val="125000"/>
                  </a:lnSpc>
                  <a:spcBef>
                    <a:spcPts val="0"/>
                  </a:spcBef>
                  <a:spcAft>
                    <a:spcPts val="0"/>
                  </a:spcAft>
                  <a:defRPr/>
                </a:pPr>
                <a:r>
                  <a:rPr lang="en-US" altLang="zh-CN" sz="2400" b="1" dirty="0">
                    <a:solidFill>
                      <a:schemeClr val="bg2">
                        <a:lumMod val="75000"/>
                      </a:schemeClr>
                    </a:solidFill>
                    <a:latin typeface="华文新魏" panose="02010800040101010101" pitchFamily="2" charset="-122"/>
                    <a:ea typeface="华文新魏" panose="02010800040101010101" pitchFamily="2" charset="-122"/>
                  </a:rPr>
                  <a:t>0       1       2       ……           </a:t>
                </a:r>
                <a:r>
                  <a:rPr lang="en-US" altLang="zh-CN" sz="2400" dirty="0">
                    <a:solidFill>
                      <a:schemeClr val="bg2">
                        <a:lumMod val="75000"/>
                      </a:schemeClr>
                    </a:solidFill>
                    <a:latin typeface="+mn-lt"/>
                    <a:ea typeface="+mn-ea"/>
                  </a:rPr>
                  <a:t>9   10</a:t>
                </a:r>
                <a:endParaRPr lang="zh-CN" altLang="en-US" sz="2400" dirty="0">
                  <a:solidFill>
                    <a:schemeClr val="bg2">
                      <a:lumMod val="75000"/>
                    </a:schemeClr>
                  </a:solidFill>
                  <a:latin typeface="+mn-lt"/>
                  <a:ea typeface="+mn-ea"/>
                </a:endParaRPr>
              </a:p>
            </p:txBody>
          </p:sp>
        </p:grpSp>
        <p:cxnSp>
          <p:nvCxnSpPr>
            <p:cNvPr id="42" name="直接箭头连接符 41"/>
            <p:cNvCxnSpPr/>
            <p:nvPr/>
          </p:nvCxnSpPr>
          <p:spPr>
            <a:xfrm rot="16200000" flipV="1">
              <a:off x="2607797" y="4739894"/>
              <a:ext cx="715006"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rot="5400000" flipH="1" flipV="1">
              <a:off x="1898255" y="4768495"/>
              <a:ext cx="710240" cy="31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rot="16200000" flipV="1">
              <a:off x="4726897" y="4731952"/>
              <a:ext cx="737250" cy="79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rot="5400000" flipH="1" flipV="1">
              <a:off x="5444363" y="4716063"/>
              <a:ext cx="769028" cy="79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bwMode="auto">
          <a:xfrm>
            <a:off x="2136492" y="3667975"/>
            <a:ext cx="3675063" cy="987425"/>
            <a:chOff x="2207172" y="3255290"/>
            <a:chExt cx="3673615" cy="987644"/>
          </a:xfrm>
        </p:grpSpPr>
        <p:cxnSp>
          <p:nvCxnSpPr>
            <p:cNvPr id="65" name="直接连接符 64"/>
            <p:cNvCxnSpPr/>
            <p:nvPr/>
          </p:nvCxnSpPr>
          <p:spPr>
            <a:xfrm flipV="1">
              <a:off x="2932374" y="3471238"/>
              <a:ext cx="2911914" cy="44460"/>
            </a:xfrm>
            <a:prstGeom prst="line">
              <a:avLst/>
            </a:prstGeom>
            <a:ln w="19050">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6878" name="组合 73"/>
            <p:cNvGrpSpPr/>
            <p:nvPr/>
          </p:nvGrpSpPr>
          <p:grpSpPr bwMode="auto">
            <a:xfrm>
              <a:off x="2207172" y="3255290"/>
              <a:ext cx="3673615" cy="987644"/>
              <a:chOff x="2207172" y="3255290"/>
              <a:chExt cx="3673615" cy="987644"/>
            </a:xfrm>
          </p:grpSpPr>
          <p:cxnSp>
            <p:nvCxnSpPr>
              <p:cNvPr id="45" name="直接连接符 44"/>
              <p:cNvCxnSpPr/>
              <p:nvPr/>
            </p:nvCxnSpPr>
            <p:spPr>
              <a:xfrm rot="16200000" flipH="1">
                <a:off x="1829249" y="3688779"/>
                <a:ext cx="803453" cy="1586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2207172" y="3255290"/>
                <a:ext cx="3673615" cy="23818"/>
              </a:xfrm>
              <a:prstGeom prst="line">
                <a:avLst/>
              </a:prstGeom>
              <a:ln w="19050">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5400000">
                <a:off x="2672740" y="3838826"/>
                <a:ext cx="582742"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rot="16200000" flipH="1">
                <a:off x="4829463" y="3875649"/>
                <a:ext cx="522403" cy="317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5818898" y="3858620"/>
                <a:ext cx="4760" cy="384314"/>
              </a:xfrm>
              <a:prstGeom prst="line">
                <a:avLst/>
              </a:prstGeom>
              <a:ln w="19050">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5044504" y="3657017"/>
                <a:ext cx="820415" cy="0"/>
              </a:xfrm>
              <a:prstGeom prst="line">
                <a:avLst/>
              </a:prstGeom>
              <a:ln w="19050">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sp>
        <p:nvSpPr>
          <p:cNvPr id="52" name="矩形 8"/>
          <p:cNvSpPr>
            <a:spLocks noChangeArrowheads="1"/>
          </p:cNvSpPr>
          <p:nvPr/>
        </p:nvSpPr>
        <p:spPr bwMode="auto">
          <a:xfrm>
            <a:off x="3302501" y="154012"/>
            <a:ext cx="4923143" cy="715581"/>
          </a:xfrm>
          <a:prstGeom prst="rect">
            <a:avLst/>
          </a:prstGeom>
          <a:noFill/>
          <a:ln w="9525">
            <a:noFill/>
            <a:miter lim="800000"/>
          </a:ln>
        </p:spPr>
        <p:txBody>
          <a:bodyPr wrap="none">
            <a:spAutoFit/>
          </a:bodyPr>
          <a:lstStyle/>
          <a:p>
            <a:pPr marL="742950" indent="-742950">
              <a:lnSpc>
                <a:spcPct val="150000"/>
              </a:lnSpc>
            </a:pPr>
            <a:r>
              <a:rPr lang="zh-CN" altLang="en-US" sz="3200" b="1" dirty="0">
                <a:latin typeface="方正尚酷简体"/>
              </a:rPr>
              <a:t>（</a:t>
            </a:r>
            <a:r>
              <a:rPr lang="en-US" altLang="zh-CN" sz="3200" b="1" dirty="0">
                <a:latin typeface="方正尚酷简体"/>
              </a:rPr>
              <a:t>1</a:t>
            </a:r>
            <a:r>
              <a:rPr lang="zh-CN" altLang="en-US" sz="3200" b="1" dirty="0">
                <a:latin typeface="方正尚酷简体"/>
              </a:rPr>
              <a:t>）普通年金终值的计算</a:t>
            </a:r>
            <a:endParaRPr lang="en-US" altLang="zh-CN" sz="3200" b="1" dirty="0">
              <a:latin typeface="方正尚酷简体"/>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p:bldP spid="51" grpId="0"/>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E76F5636-89E6-4B9C-985E-B85F405430EE}" type="slidenum">
              <a:rPr lang="en-US"/>
            </a:fld>
            <a:endParaRPr lang="en-US" dirty="0"/>
          </a:p>
        </p:txBody>
      </p:sp>
      <p:sp>
        <p:nvSpPr>
          <p:cNvPr id="122881" name="Rectangle 1"/>
          <p:cNvSpPr>
            <a:spLocks noChangeArrowheads="1"/>
          </p:cNvSpPr>
          <p:nvPr/>
        </p:nvSpPr>
        <p:spPr bwMode="auto">
          <a:xfrm>
            <a:off x="0" y="581025"/>
            <a:ext cx="3594100" cy="1014413"/>
          </a:xfrm>
          <a:prstGeom prst="rect">
            <a:avLst/>
          </a:prstGeom>
          <a:noFill/>
          <a:ln w="9525">
            <a:noFill/>
            <a:miter lim="800000"/>
          </a:ln>
          <a:effectLst/>
        </p:spPr>
        <p:txBody>
          <a:bodyPr anchor="ctr">
            <a:spAutoFit/>
          </a:bodyPr>
          <a:lstStyle/>
          <a:p>
            <a:pPr indent="279400" algn="just">
              <a:defRPr/>
            </a:pPr>
            <a:r>
              <a:rPr lang="zh-CN" sz="2000" b="1" dirty="0">
                <a:solidFill>
                  <a:srgbClr val="FF0000"/>
                </a:solidFill>
                <a:latin typeface="宋体" panose="02010600030101010101" pitchFamily="2" charset="-122"/>
                <a:ea typeface="宋体" panose="02010600030101010101" pitchFamily="2" charset="-122"/>
                <a:cs typeface="宋体" panose="02010600030101010101" pitchFamily="2" charset="-122"/>
              </a:rPr>
              <a:t>附表</a:t>
            </a:r>
            <a:r>
              <a:rPr lang="zh-CN" altLang="zh-CN" sz="2000" b="1" dirty="0">
                <a:solidFill>
                  <a:srgbClr val="FF0000"/>
                </a:solidFill>
                <a:latin typeface="宋体" panose="02010600030101010101" pitchFamily="2" charset="-122"/>
                <a:ea typeface="宋体" panose="02010600030101010101" pitchFamily="2" charset="-122"/>
                <a:cs typeface="宋体" panose="02010600030101010101" pitchFamily="2" charset="-122"/>
              </a:rPr>
              <a:t>  </a:t>
            </a:r>
            <a:r>
              <a:rPr lang="zh-CN" alt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rPr>
              <a:t>普通</a:t>
            </a:r>
            <a:r>
              <a:rPr lang="zh-CN" sz="2000" b="1" dirty="0">
                <a:solidFill>
                  <a:srgbClr val="FF0000"/>
                </a:solidFill>
                <a:latin typeface="宋体" panose="02010600030101010101" pitchFamily="2" charset="-122"/>
                <a:ea typeface="宋体" panose="02010600030101010101" pitchFamily="2" charset="-122"/>
                <a:cs typeface="宋体" panose="02010600030101010101" pitchFamily="2" charset="-122"/>
              </a:rPr>
              <a:t>年金终值系数表</a:t>
            </a:r>
            <a:endParaRPr lang="zh-CN" sz="20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just" eaLnBrk="0" hangingPunct="0">
              <a:defRPr/>
            </a:pPr>
            <a:endParaRPr lang="en-US" altLang="zh-CN" sz="2000" dirty="0">
              <a:latin typeface="Arial" panose="020B0604020202020204" pitchFamily="34" charset="0"/>
              <a:ea typeface="方正书宋简体"/>
              <a:cs typeface="Times New Roman" panose="02020603050405020304" pitchFamily="18" charset="0"/>
            </a:endParaRPr>
          </a:p>
          <a:p>
            <a:pPr algn="just" eaLnBrk="0" hangingPunct="0">
              <a:defRPr/>
            </a:pPr>
            <a:r>
              <a:rPr lang="en-US" altLang="zh-CN" sz="2000" dirty="0">
                <a:latin typeface="Arial" panose="020B0604020202020204" pitchFamily="34" charset="0"/>
                <a:ea typeface="方正书宋简体"/>
                <a:cs typeface="Times New Roman" panose="02020603050405020304" pitchFamily="18" charset="0"/>
              </a:rPr>
              <a:t>                             </a:t>
            </a:r>
            <a:r>
              <a:rPr lang="zh-CN" sz="2000" dirty="0">
                <a:latin typeface="Arial" panose="020B0604020202020204" pitchFamily="34" charset="0"/>
                <a:ea typeface="方正书宋简体"/>
                <a:cs typeface="Times New Roman" panose="02020603050405020304" pitchFamily="18" charset="0"/>
              </a:rPr>
              <a:t>计算公式：</a:t>
            </a:r>
            <a:r>
              <a:rPr lang="zh-CN" sz="2000" dirty="0">
                <a:latin typeface="Times New Roman" panose="02020603050405020304" pitchFamily="18" charset="0"/>
                <a:ea typeface="方正书宋简体"/>
                <a:cs typeface="Times New Roman" panose="02020603050405020304" pitchFamily="18" charset="0"/>
              </a:rPr>
              <a:t>  </a:t>
            </a:r>
            <a:endParaRPr lang="zh-CN" sz="2000" dirty="0">
              <a:latin typeface="Times New Roman" panose="02020603050405020304" pitchFamily="18" charset="0"/>
              <a:ea typeface="方正书宋简体"/>
              <a:cs typeface="Times New Roman" panose="02020603050405020304" pitchFamily="18" charset="0"/>
            </a:endParaRPr>
          </a:p>
        </p:txBody>
      </p:sp>
      <p:graphicFrame>
        <p:nvGraphicFramePr>
          <p:cNvPr id="122885" name="Object 2" descr="image18"/>
          <p:cNvGraphicFramePr>
            <a:graphicFrameLocks noChangeAspect="1"/>
          </p:cNvGraphicFramePr>
          <p:nvPr/>
        </p:nvGraphicFramePr>
        <p:xfrm>
          <a:off x="3365500" y="914400"/>
          <a:ext cx="1535113" cy="704850"/>
        </p:xfrm>
        <a:graphic>
          <a:graphicData uri="http://schemas.openxmlformats.org/presentationml/2006/ole">
            <mc:AlternateContent xmlns:mc="http://schemas.openxmlformats.org/markup-compatibility/2006">
              <mc:Choice xmlns:v="urn:schemas-microsoft-com:vml" Requires="v">
                <p:oleObj spid="_x0000_s4120" name="Equation" r:id="rId1" imgW="21945600" imgH="10058400" progId="">
                  <p:embed/>
                </p:oleObj>
              </mc:Choice>
              <mc:Fallback>
                <p:oleObj name="Equation" r:id="rId1" imgW="21945600" imgH="10058400" progId="">
                  <p:embed/>
                  <p:pic>
                    <p:nvPicPr>
                      <p:cNvPr id="0" name="图片 41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0" y="914400"/>
                        <a:ext cx="1535113" cy="70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Line 6"/>
          <p:cNvSpPr>
            <a:spLocks noChangeShapeType="1"/>
          </p:cNvSpPr>
          <p:nvPr/>
        </p:nvSpPr>
        <p:spPr bwMode="auto">
          <a:xfrm flipV="1">
            <a:off x="0" y="436563"/>
            <a:ext cx="3759200"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 name="Line 7"/>
          <p:cNvSpPr>
            <a:spLocks noChangeShapeType="1"/>
          </p:cNvSpPr>
          <p:nvPr/>
        </p:nvSpPr>
        <p:spPr bwMode="auto">
          <a:xfrm>
            <a:off x="8404225" y="390525"/>
            <a:ext cx="378777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aphicFrame>
        <p:nvGraphicFramePr>
          <p:cNvPr id="122886" name="Object 1" descr="image19"/>
          <p:cNvGraphicFramePr>
            <a:graphicFrameLocks noChangeAspect="1"/>
          </p:cNvGraphicFramePr>
          <p:nvPr/>
        </p:nvGraphicFramePr>
        <p:xfrm>
          <a:off x="-2238375" y="1844675"/>
          <a:ext cx="12801600" cy="5526088"/>
        </p:xfrm>
        <a:graphic>
          <a:graphicData uri="http://schemas.openxmlformats.org/presentationml/2006/ole">
            <mc:AlternateContent xmlns:mc="http://schemas.openxmlformats.org/markup-compatibility/2006">
              <mc:Choice xmlns:v="urn:schemas-microsoft-com:vml" Requires="v">
                <p:oleObj spid="_x0000_s4121" name="Microsoft Word 97-2003" r:id="rId3" imgW="6632575" imgH="3276600" progId="Word.Document.8">
                  <p:embed/>
                </p:oleObj>
              </mc:Choice>
              <mc:Fallback>
                <p:oleObj name="Microsoft Word 97-2003" r:id="rId3" imgW="6632575" imgH="3276600" progId="Word.Document.8">
                  <p:embed/>
                  <p:pic>
                    <p:nvPicPr>
                      <p:cNvPr id="0" name="图片 41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75" y="1844675"/>
                        <a:ext cx="12801600" cy="552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椭圆 16"/>
          <p:cNvSpPr/>
          <p:nvPr/>
        </p:nvSpPr>
        <p:spPr>
          <a:xfrm>
            <a:off x="2601913" y="5502275"/>
            <a:ext cx="992187" cy="34766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3" name="组合 12"/>
          <p:cNvGrpSpPr/>
          <p:nvPr/>
        </p:nvGrpSpPr>
        <p:grpSpPr bwMode="auto">
          <a:xfrm>
            <a:off x="7670800" y="1669156"/>
            <a:ext cx="4256087" cy="1402597"/>
            <a:chOff x="9378413" y="3403601"/>
            <a:chExt cx="2564928" cy="640306"/>
          </a:xfrm>
        </p:grpSpPr>
        <p:sp>
          <p:nvSpPr>
            <p:cNvPr id="14" name="线形标注 1 13"/>
            <p:cNvSpPr/>
            <p:nvPr/>
          </p:nvSpPr>
          <p:spPr>
            <a:xfrm>
              <a:off x="9378413" y="3403601"/>
              <a:ext cx="2342972" cy="583398"/>
            </a:xfrm>
            <a:prstGeom prst="borderCallout1">
              <a:avLst>
                <a:gd name="adj1" fmla="val 61932"/>
                <a:gd name="adj2" fmla="val -2451"/>
                <a:gd name="adj3" fmla="val 288698"/>
                <a:gd name="adj4" fmla="val -117288"/>
              </a:avLst>
            </a:prstGeom>
            <a:solidFill>
              <a:schemeClr val="bg1"/>
            </a:solidFill>
            <a:ln w="31750">
              <a:solidFill>
                <a:srgbClr val="1573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660" name="TextBox 17"/>
            <p:cNvSpPr txBox="1">
              <a:spLocks noChangeArrowheads="1"/>
            </p:cNvSpPr>
            <p:nvPr/>
          </p:nvSpPr>
          <p:spPr bwMode="auto">
            <a:xfrm>
              <a:off x="9406912" y="3473868"/>
              <a:ext cx="2536429" cy="570039"/>
            </a:xfrm>
            <a:prstGeom prst="rect">
              <a:avLst/>
            </a:prstGeom>
            <a:noFill/>
            <a:ln w="9525">
              <a:noFill/>
              <a:miter lim="800000"/>
            </a:ln>
          </p:spPr>
          <p:txBody>
            <a:bodyPr lIns="36000" tIns="46800" rIns="36000" bIns="46800">
              <a:spAutoFit/>
            </a:bodyPr>
            <a:lstStyle/>
            <a:p>
              <a:pPr>
                <a:lnSpc>
                  <a:spcPct val="125000"/>
                </a:lnSpc>
              </a:pPr>
              <a:r>
                <a:rPr lang="zh-CN" altLang="en-US" sz="2000" b="1" dirty="0">
                  <a:solidFill>
                    <a:srgbClr val="FF0000"/>
                  </a:solidFill>
                  <a:latin typeface="宋体" panose="02010600030101010101" pitchFamily="2" charset="-122"/>
                </a:rPr>
                <a:t>查普通年金终值系数表</a:t>
              </a:r>
              <a:endParaRPr lang="en-US" altLang="zh-CN" sz="2000" b="1" dirty="0">
                <a:solidFill>
                  <a:srgbClr val="FF0000"/>
                </a:solidFill>
                <a:latin typeface="宋体" panose="02010600030101010101" pitchFamily="2" charset="-122"/>
              </a:endParaRPr>
            </a:p>
            <a:p>
              <a:pPr>
                <a:lnSpc>
                  <a:spcPct val="125000"/>
                </a:lnSpc>
              </a:pPr>
              <a:r>
                <a:rPr lang="zh-CN" altLang="en-US" sz="2000" dirty="0">
                  <a:latin typeface="微软雅黑" panose="020B0503020204020204" pitchFamily="34" charset="-122"/>
                  <a:ea typeface="微软雅黑" panose="020B0503020204020204" pitchFamily="34" charset="-122"/>
                </a:rPr>
                <a:t>得出，</a:t>
              </a:r>
              <a:r>
                <a:rPr lang="ja-JP"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F/A,2</a:t>
              </a:r>
              <a:r>
                <a:rPr lang="ja-JP"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,10</a:t>
              </a:r>
              <a:r>
                <a:rPr lang="ja-JP"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=10.9497</a:t>
              </a:r>
              <a:endParaRPr lang="zh-CN" altLang="en-US" sz="2000" dirty="0">
                <a:latin typeface="Lato" panose="020F0502020204030203"/>
              </a:endParaRPr>
            </a:p>
            <a:p>
              <a:pPr>
                <a:lnSpc>
                  <a:spcPct val="125000"/>
                </a:lnSpc>
              </a:pPr>
              <a:endParaRPr lang="zh-CN" altLang="en-US" sz="2000" b="1" dirty="0">
                <a:solidFill>
                  <a:srgbClr val="FF0000"/>
                </a:solidFill>
                <a:latin typeface="宋体" panose="02010600030101010101" pitchFamily="2" charset="-122"/>
              </a:endParaRPr>
            </a:p>
          </p:txBody>
        </p:sp>
      </p:grpSp>
      <p:pic>
        <p:nvPicPr>
          <p:cNvPr id="27658" name="Picture 4" descr="http://img.taopic.com/uploads/allimg/120211/6380-12021120035790.jpg"/>
          <p:cNvPicPr>
            <a:picLocks noChangeAspect="1" noChangeArrowheads="1"/>
          </p:cNvPicPr>
          <p:nvPr/>
        </p:nvPicPr>
        <p:blipFill>
          <a:blip r:embed="rId5"/>
          <a:srcRect/>
          <a:stretch>
            <a:fillRect/>
          </a:stretch>
        </p:blipFill>
        <p:spPr bwMode="auto">
          <a:xfrm>
            <a:off x="10235873" y="5100585"/>
            <a:ext cx="1915179" cy="1656988"/>
          </a:xfrm>
          <a:prstGeom prst="rect">
            <a:avLst/>
          </a:prstGeom>
          <a:noFill/>
          <a:ln w="9525">
            <a:noFill/>
            <a:miter lim="800000"/>
            <a:headEnd/>
            <a:tailEnd/>
          </a:ln>
        </p:spPr>
      </p:pic>
      <p:sp>
        <p:nvSpPr>
          <p:cNvPr id="2" name="矩形 1"/>
          <p:cNvSpPr/>
          <p:nvPr/>
        </p:nvSpPr>
        <p:spPr>
          <a:xfrm>
            <a:off x="7670800" y="3172520"/>
            <a:ext cx="3196897" cy="1705403"/>
          </a:xfrm>
          <a:prstGeom prst="rect">
            <a:avLst/>
          </a:prstGeom>
          <a:ln>
            <a:solidFill>
              <a:schemeClr val="accent1"/>
            </a:solidFill>
          </a:ln>
        </p:spPr>
        <p:txBody>
          <a:bodyPr wrap="square">
            <a:spAutoFit/>
          </a:bodyPr>
          <a:lstStyle/>
          <a:p>
            <a:pPr eaLnBrk="0" hangingPunct="0">
              <a:lnSpc>
                <a:spcPct val="150000"/>
              </a:lnSpc>
            </a:pPr>
            <a:r>
              <a:rPr lang="en-US" altLang="zh-CN" dirty="0">
                <a:latin typeface="微软雅黑" panose="020B0503020204020204" pitchFamily="34" charset="-122"/>
                <a:ea typeface="微软雅黑" panose="020B0503020204020204" pitchFamily="34" charset="-122"/>
              </a:rPr>
              <a:t>F</a:t>
            </a:r>
            <a:r>
              <a:rPr lang="ja-JP"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A×(F/A</a:t>
            </a:r>
            <a:r>
              <a:rPr lang="ja-JP" altLang="en-US" dirty="0">
                <a:latin typeface="微软雅黑" panose="020B0503020204020204" pitchFamily="34" charset="-122"/>
                <a:ea typeface="微软雅黑" panose="020B0503020204020204" pitchFamily="34" charset="-122"/>
              </a:rPr>
              <a:t>，</a:t>
            </a:r>
            <a:r>
              <a:rPr lang="en-US" altLang="zh-CN" dirty="0" err="1">
                <a:latin typeface="微软雅黑" panose="020B0503020204020204" pitchFamily="34" charset="-122"/>
                <a:ea typeface="微软雅黑" panose="020B0503020204020204" pitchFamily="34" charset="-122"/>
              </a:rPr>
              <a:t>i</a:t>
            </a:r>
            <a:r>
              <a:rPr lang="ja-JP"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n</a:t>
            </a:r>
            <a:r>
              <a:rPr lang="ja-JP" altLang="en-US" dirty="0">
                <a:latin typeface="微软雅黑" panose="020B0503020204020204" pitchFamily="34" charset="-122"/>
                <a:ea typeface="微软雅黑" panose="020B0503020204020204" pitchFamily="34" charset="-122"/>
              </a:rPr>
              <a:t>）</a:t>
            </a:r>
            <a:endParaRPr lang="en-US" altLang="ja-JP" dirty="0">
              <a:latin typeface="微软雅黑" panose="020B0503020204020204" pitchFamily="34" charset="-122"/>
              <a:ea typeface="微软雅黑" panose="020B0503020204020204" pitchFamily="34" charset="-122"/>
            </a:endParaRPr>
          </a:p>
          <a:p>
            <a:pPr eaLnBrk="0" hangingPunct="0">
              <a:lnSpc>
                <a:spcPct val="150000"/>
              </a:lnSpc>
            </a:pPr>
            <a:r>
              <a:rPr lang="en-US" altLang="zh-CN" dirty="0">
                <a:latin typeface="微软雅黑" panose="020B0503020204020204" pitchFamily="34" charset="-122"/>
                <a:ea typeface="微软雅黑" panose="020B0503020204020204" pitchFamily="34" charset="-122"/>
              </a:rPr>
              <a:t>  =10 000×</a:t>
            </a:r>
            <a:r>
              <a:rPr lang="ja-JP" altLang="en-US" dirty="0">
                <a:solidFill>
                  <a:srgbClr val="FF0000"/>
                </a:solidFill>
                <a:latin typeface="微软雅黑" panose="020B0503020204020204" pitchFamily="34" charset="-122"/>
                <a:ea typeface="微软雅黑" panose="020B0503020204020204" pitchFamily="34" charset="-122"/>
              </a:rPr>
              <a:t>（</a:t>
            </a:r>
            <a:r>
              <a:rPr lang="en-US" altLang="zh-CN" dirty="0">
                <a:solidFill>
                  <a:srgbClr val="FF0000"/>
                </a:solidFill>
                <a:latin typeface="微软雅黑" panose="020B0503020204020204" pitchFamily="34" charset="-122"/>
                <a:ea typeface="微软雅黑" panose="020B0503020204020204" pitchFamily="34" charset="-122"/>
              </a:rPr>
              <a:t>F/A,2</a:t>
            </a:r>
            <a:r>
              <a:rPr lang="ja-JP" altLang="en-US" dirty="0">
                <a:solidFill>
                  <a:srgbClr val="FF0000"/>
                </a:solidFill>
                <a:latin typeface="微软雅黑" panose="020B0503020204020204" pitchFamily="34" charset="-122"/>
                <a:ea typeface="微软雅黑" panose="020B0503020204020204" pitchFamily="34" charset="-122"/>
              </a:rPr>
              <a:t>％</a:t>
            </a:r>
            <a:r>
              <a:rPr lang="en-US" altLang="zh-CN" dirty="0">
                <a:solidFill>
                  <a:srgbClr val="FF0000"/>
                </a:solidFill>
                <a:latin typeface="微软雅黑" panose="020B0503020204020204" pitchFamily="34" charset="-122"/>
                <a:ea typeface="微软雅黑" panose="020B0503020204020204" pitchFamily="34" charset="-122"/>
              </a:rPr>
              <a:t>,10</a:t>
            </a:r>
            <a:r>
              <a:rPr lang="ja-JP" altLang="en-US" dirty="0">
                <a:solidFill>
                  <a:srgbClr val="FF0000"/>
                </a:solidFill>
                <a:latin typeface="微软雅黑" panose="020B0503020204020204" pitchFamily="34" charset="-122"/>
                <a:ea typeface="微软雅黑" panose="020B0503020204020204" pitchFamily="34" charset="-122"/>
              </a:rPr>
              <a:t>）</a:t>
            </a:r>
            <a:endParaRPr lang="ja-JP" altLang="en-US" dirty="0">
              <a:solidFill>
                <a:srgbClr val="FF0000"/>
              </a:solidFill>
              <a:latin typeface="微软雅黑" panose="020B0503020204020204" pitchFamily="34" charset="-122"/>
              <a:ea typeface="微软雅黑" panose="020B0503020204020204" pitchFamily="34" charset="-122"/>
            </a:endParaRPr>
          </a:p>
          <a:p>
            <a:pPr eaLnBrk="0" hangingPunct="0">
              <a:lnSpc>
                <a:spcPct val="150000"/>
              </a:lnSpc>
            </a:pPr>
            <a:r>
              <a:rPr lang="ja-JP"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10 000×10.9497</a:t>
            </a:r>
            <a:endParaRPr lang="en-US" altLang="zh-CN" dirty="0">
              <a:latin typeface="微软雅黑" panose="020B0503020204020204" pitchFamily="34" charset="-122"/>
              <a:ea typeface="微软雅黑" panose="020B0503020204020204" pitchFamily="34" charset="-122"/>
            </a:endParaRPr>
          </a:p>
          <a:p>
            <a:pPr eaLnBrk="0" hangingPunct="0">
              <a:lnSpc>
                <a:spcPct val="150000"/>
              </a:lnSpc>
            </a:pPr>
            <a:r>
              <a:rPr lang="en-US" altLang="zh-CN" dirty="0">
                <a:latin typeface="微软雅黑" panose="020B0503020204020204" pitchFamily="34" charset="-122"/>
                <a:ea typeface="微软雅黑" panose="020B0503020204020204" pitchFamily="34" charset="-122"/>
              </a:rPr>
              <a:t>   =109 497</a:t>
            </a:r>
            <a:r>
              <a:rPr lang="ja-JP" altLang="en-US" dirty="0">
                <a:latin typeface="微软雅黑" panose="020B0503020204020204" pitchFamily="34" charset="-122"/>
                <a:ea typeface="微软雅黑" panose="020B0503020204020204" pitchFamily="34" charset="-122"/>
              </a:rPr>
              <a:t>（元）</a:t>
            </a:r>
            <a:endParaRPr lang="ja-JP" altLang="en-US" dirty="0">
              <a:latin typeface="微软雅黑" panose="020B0503020204020204" pitchFamily="34" charset="-122"/>
              <a:ea typeface="微软雅黑" panose="020B0503020204020204" pitchFamily="34" charset="-122"/>
            </a:endParaRPr>
          </a:p>
        </p:txBody>
      </p:sp>
      <p:sp>
        <p:nvSpPr>
          <p:cNvPr id="15" name="矩形 8"/>
          <p:cNvSpPr>
            <a:spLocks noChangeArrowheads="1"/>
          </p:cNvSpPr>
          <p:nvPr/>
        </p:nvSpPr>
        <p:spPr bwMode="auto">
          <a:xfrm>
            <a:off x="3481082" y="78772"/>
            <a:ext cx="4923143" cy="715581"/>
          </a:xfrm>
          <a:prstGeom prst="rect">
            <a:avLst/>
          </a:prstGeom>
          <a:noFill/>
          <a:ln w="9525">
            <a:noFill/>
            <a:miter lim="800000"/>
          </a:ln>
        </p:spPr>
        <p:txBody>
          <a:bodyPr wrap="none">
            <a:spAutoFit/>
          </a:bodyPr>
          <a:lstStyle/>
          <a:p>
            <a:pPr marL="742950" indent="-742950">
              <a:lnSpc>
                <a:spcPct val="150000"/>
              </a:lnSpc>
            </a:pPr>
            <a:r>
              <a:rPr lang="zh-CN" altLang="en-US" sz="3200" b="1" dirty="0" smtClean="0">
                <a:latin typeface="方正尚酷简体"/>
              </a:rPr>
              <a:t>（</a:t>
            </a:r>
            <a:r>
              <a:rPr lang="en-US" altLang="zh-CN" sz="3200" b="1" dirty="0">
                <a:latin typeface="方正尚酷简体"/>
              </a:rPr>
              <a:t>1</a:t>
            </a:r>
            <a:r>
              <a:rPr lang="zh-CN" altLang="en-US" sz="3200" b="1" dirty="0">
                <a:latin typeface="方正尚酷简体"/>
              </a:rPr>
              <a:t>）普通年金终值的计算</a:t>
            </a:r>
            <a:endParaRPr lang="en-US" altLang="zh-CN" sz="3200" b="1" dirty="0">
              <a:latin typeface="方正尚酷简体"/>
            </a:endParaRPr>
          </a:p>
        </p:txBody>
      </p:sp>
    </p:spTree>
  </p:cSld>
  <p:clrMapOvr>
    <a:masterClrMapping/>
  </p:clrMapOvr>
  <p:transition spd="med">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6"/>
          <p:cNvSpPr>
            <a:spLocks noChangeShapeType="1"/>
          </p:cNvSpPr>
          <p:nvPr/>
        </p:nvSpPr>
        <p:spPr bwMode="auto">
          <a:xfrm>
            <a:off x="0" y="482600"/>
            <a:ext cx="3594100"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2770" name="矩形 8"/>
          <p:cNvSpPr>
            <a:spLocks noChangeArrowheads="1"/>
          </p:cNvSpPr>
          <p:nvPr/>
        </p:nvSpPr>
        <p:spPr bwMode="auto">
          <a:xfrm>
            <a:off x="4402467" y="213520"/>
            <a:ext cx="1826141" cy="584775"/>
          </a:xfrm>
          <a:prstGeom prst="rect">
            <a:avLst/>
          </a:prstGeom>
          <a:noFill/>
          <a:ln w="9525">
            <a:noFill/>
            <a:miter lim="800000"/>
          </a:ln>
        </p:spPr>
        <p:txBody>
          <a:bodyPr wrap="none">
            <a:spAutoFit/>
          </a:bodyPr>
          <a:lstStyle/>
          <a:p>
            <a:pPr>
              <a:spcBef>
                <a:spcPct val="50000"/>
              </a:spcBef>
            </a:pPr>
            <a:r>
              <a:rPr lang="zh-CN" altLang="en-US" sz="3200" dirty="0" smtClean="0">
                <a:latin typeface="微软雅黑" panose="020B0503020204020204" pitchFamily="34" charset="-122"/>
                <a:ea typeface="微软雅黑" panose="020B0503020204020204" pitchFamily="34" charset="-122"/>
              </a:rPr>
              <a:t>偿债</a:t>
            </a:r>
            <a:r>
              <a:rPr lang="zh-CN" altLang="en-US" sz="3200" dirty="0">
                <a:latin typeface="微软雅黑" panose="020B0503020204020204" pitchFamily="34" charset="-122"/>
                <a:ea typeface="微软雅黑" panose="020B0503020204020204" pitchFamily="34" charset="-122"/>
              </a:rPr>
              <a:t>基金</a:t>
            </a:r>
            <a:endParaRPr lang="ja-JP" altLang="en-US" sz="3200" dirty="0">
              <a:latin typeface="微软雅黑" panose="020B0503020204020204" pitchFamily="34" charset="-122"/>
              <a:ea typeface="微软雅黑" panose="020B0503020204020204" pitchFamily="34" charset="-122"/>
            </a:endParaRPr>
          </a:p>
        </p:txBody>
      </p:sp>
      <p:sp>
        <p:nvSpPr>
          <p:cNvPr id="10" name="Line 6"/>
          <p:cNvSpPr>
            <a:spLocks noChangeShapeType="1"/>
          </p:cNvSpPr>
          <p:nvPr/>
        </p:nvSpPr>
        <p:spPr bwMode="auto">
          <a:xfrm flipV="1">
            <a:off x="8293100" y="493713"/>
            <a:ext cx="3898900"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2" name="组合 22"/>
          <p:cNvGrpSpPr/>
          <p:nvPr/>
        </p:nvGrpSpPr>
        <p:grpSpPr bwMode="auto">
          <a:xfrm>
            <a:off x="970214" y="3090062"/>
            <a:ext cx="7013323" cy="681037"/>
            <a:chOff x="710968" y="980728"/>
            <a:chExt cx="9239491" cy="1968705"/>
          </a:xfrm>
        </p:grpSpPr>
        <p:grpSp>
          <p:nvGrpSpPr>
            <p:cNvPr id="32781" name="组合 43"/>
            <p:cNvGrpSpPr/>
            <p:nvPr/>
          </p:nvGrpSpPr>
          <p:grpSpPr bwMode="auto">
            <a:xfrm>
              <a:off x="1569182" y="980728"/>
              <a:ext cx="8381277" cy="1968705"/>
              <a:chOff x="4304363" y="1286668"/>
              <a:chExt cx="4803360" cy="6283194"/>
            </a:xfrm>
          </p:grpSpPr>
          <p:sp>
            <p:nvSpPr>
              <p:cNvPr id="19" name="圆角矩形 18"/>
              <p:cNvSpPr/>
              <p:nvPr/>
            </p:nvSpPr>
            <p:spPr>
              <a:xfrm>
                <a:off x="4304363" y="1286668"/>
                <a:ext cx="383710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圆角矩形 19"/>
              <p:cNvSpPr/>
              <p:nvPr/>
            </p:nvSpPr>
            <p:spPr>
              <a:xfrm>
                <a:off x="4352036" y="1370025"/>
                <a:ext cx="4755687" cy="6199837"/>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600" dirty="0">
                    <a:solidFill>
                      <a:schemeClr val="tx1"/>
                    </a:solidFill>
                    <a:latin typeface="微软雅黑" panose="020B0503020204020204" pitchFamily="34" charset="-122"/>
                    <a:ea typeface="微软雅黑" panose="020B0503020204020204" pitchFamily="34" charset="-122"/>
                  </a:rPr>
                  <a:t>偿债基金的计算公式</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2782" name="组合 12"/>
            <p:cNvGrpSpPr/>
            <p:nvPr/>
          </p:nvGrpSpPr>
          <p:grpSpPr bwMode="auto">
            <a:xfrm>
              <a:off x="710968" y="980728"/>
              <a:ext cx="882296" cy="828060"/>
              <a:chOff x="494944" y="1916832"/>
              <a:chExt cx="882296" cy="828060"/>
            </a:xfrm>
          </p:grpSpPr>
          <p:grpSp>
            <p:nvGrpSpPr>
              <p:cNvPr id="5" name="组合 49"/>
              <p:cNvGrpSpPr/>
              <p:nvPr/>
            </p:nvGrpSpPr>
            <p:grpSpPr>
              <a:xfrm>
                <a:off x="494944" y="1916832"/>
                <a:ext cx="882296" cy="828060"/>
                <a:chOff x="-941562" y="673100"/>
                <a:chExt cx="5246862"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218565"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8" name="椭圆 17"/>
                <p:cNvSpPr/>
                <p:nvPr/>
              </p:nvSpPr>
              <p:spPr>
                <a:xfrm>
                  <a:off x="-941562" y="760414"/>
                  <a:ext cx="5159554" cy="3825872"/>
                </a:xfrm>
                <a:prstGeom prst="ellipse">
                  <a:avLst/>
                </a:prstGeom>
                <a:gradFill>
                  <a:gsLst>
                    <a:gs pos="0">
                      <a:srgbClr val="00B2CA"/>
                    </a:gs>
                    <a:gs pos="100000">
                      <a:srgbClr val="067FC9"/>
                    </a:gs>
                  </a:gsLst>
                  <a:lin ang="0" scaled="0"/>
                </a:gradFill>
                <a:ln w="25400" cap="flat" cmpd="sng" algn="ctr">
                  <a:noFill/>
                  <a:prstDash val="solid"/>
                </a:ln>
                <a:effectLst/>
              </p:spPr>
              <p:txBody>
                <a:bodyPr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16" name="Freeform 9"/>
              <p:cNvSpPr>
                <a:spLocks noEditPoints="1"/>
              </p:cNvSpPr>
              <p:nvPr/>
            </p:nvSpPr>
            <p:spPr bwMode="auto">
              <a:xfrm>
                <a:off x="726236" y="2234611"/>
                <a:ext cx="306361" cy="300366"/>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bg1"/>
              </a:solidFill>
              <a:ln>
                <a:noFill/>
              </a:ln>
            </p:spPr>
            <p:txBody>
              <a:bodyPr lIns="121920" tIns="60960" rIns="121920" bIns="60960"/>
              <a:lstStyle/>
              <a:p>
                <a:pPr algn="ctr">
                  <a:defRPr/>
                </a:pPr>
                <a:endParaRPr lang="en-US" sz="2935" kern="0" dirty="0">
                  <a:solidFill>
                    <a:srgbClr val="000000"/>
                  </a:solidFill>
                  <a:latin typeface="微软雅黑" panose="020B0503020204020204" pitchFamily="34" charset="-122"/>
                  <a:ea typeface="微软雅黑" panose="020B0503020204020204" pitchFamily="34" charset="-122"/>
                  <a:sym typeface="Gill Sans" charset="0"/>
                </a:endParaRPr>
              </a:p>
            </p:txBody>
          </p:sp>
        </p:grpSp>
      </p:grpSp>
      <p:sp>
        <p:nvSpPr>
          <p:cNvPr id="26" name="Rectangle 10"/>
          <p:cNvSpPr>
            <a:spLocks noChangeArrowheads="1"/>
          </p:cNvSpPr>
          <p:nvPr/>
        </p:nvSpPr>
        <p:spPr bwMode="auto">
          <a:xfrm>
            <a:off x="2692401" y="4098525"/>
            <a:ext cx="3079750" cy="461962"/>
          </a:xfrm>
          <a:prstGeom prst="rect">
            <a:avLst/>
          </a:prstGeom>
          <a:noFill/>
          <a:ln w="19050">
            <a:solidFill>
              <a:srgbClr val="FF0000"/>
            </a:solidFill>
            <a:miter lim="800000"/>
          </a:ln>
        </p:spPr>
        <p:txBody>
          <a:bodyPr wrap="square">
            <a:spAutoFit/>
          </a:bodyPr>
          <a:lstStyle/>
          <a:p>
            <a:endParaRPr lang="ja-JP" altLang="en-US" sz="2400">
              <a:latin typeface="微软雅黑" panose="020B0503020204020204" pitchFamily="34" charset="-122"/>
              <a:ea typeface="微软雅黑" panose="020B0503020204020204" pitchFamily="34" charset="-122"/>
            </a:endParaRPr>
          </a:p>
        </p:txBody>
      </p:sp>
      <p:sp>
        <p:nvSpPr>
          <p:cNvPr id="27" name="Line 11"/>
          <p:cNvSpPr>
            <a:spLocks noChangeShapeType="1"/>
          </p:cNvSpPr>
          <p:nvPr/>
        </p:nvSpPr>
        <p:spPr bwMode="auto">
          <a:xfrm>
            <a:off x="5772151" y="4308869"/>
            <a:ext cx="579438" cy="0"/>
          </a:xfrm>
          <a:prstGeom prst="line">
            <a:avLst/>
          </a:prstGeom>
          <a:noFill/>
          <a:ln w="28575">
            <a:solidFill>
              <a:schemeClr val="tx2">
                <a:lumMod val="60000"/>
                <a:lumOff val="40000"/>
              </a:schemeClr>
            </a:solidFill>
            <a:round/>
            <a:tailEnd type="triangle" w="med" len="med"/>
          </a:ln>
        </p:spPr>
        <p:txBody>
          <a:bodyPr anchor="ctr"/>
          <a:lstStyle/>
          <a:p>
            <a:pPr fontAlgn="auto">
              <a:spcBef>
                <a:spcPts val="0"/>
              </a:spcBef>
              <a:spcAft>
                <a:spcPts val="0"/>
              </a:spcAft>
              <a:defRPr/>
            </a:pPr>
            <a:endParaRPr lang="zh-CN" altLang="en-US">
              <a:latin typeface="+mn-lt"/>
              <a:ea typeface="+mn-ea"/>
            </a:endParaRPr>
          </a:p>
        </p:txBody>
      </p:sp>
      <p:sp>
        <p:nvSpPr>
          <p:cNvPr id="28" name="Text Box 4"/>
          <p:cNvSpPr txBox="1">
            <a:spLocks noChangeArrowheads="1"/>
          </p:cNvSpPr>
          <p:nvPr/>
        </p:nvSpPr>
        <p:spPr bwMode="auto">
          <a:xfrm>
            <a:off x="1254126" y="965067"/>
            <a:ext cx="9378950" cy="1970088"/>
          </a:xfrm>
          <a:prstGeom prst="rect">
            <a:avLst/>
          </a:prstGeom>
          <a:noFill/>
          <a:ln>
            <a:noFill/>
          </a:ln>
          <a:effectLst/>
        </p:spPr>
        <p:txBody>
          <a:bodyPr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ts val="0"/>
              </a:spcBef>
              <a:spcAft>
                <a:spcPts val="0"/>
              </a:spcAft>
              <a:defRPr/>
            </a:pPr>
            <a:r>
              <a:rPr lang="zh-CN" altLang="en-US" sz="2800" b="1"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偿债基金：</a:t>
            </a:r>
            <a:r>
              <a:rPr lang="zh-CN" altLang="en-US" sz="2600" dirty="0">
                <a:latin typeface="微软雅黑" panose="020B0503020204020204" pitchFamily="34" charset="-122"/>
                <a:ea typeface="微软雅黑" panose="020B0503020204020204" pitchFamily="34" charset="-122"/>
                <a:cs typeface="Times New Roman" panose="02020603050405020304" pitchFamily="18" charset="0"/>
              </a:rPr>
              <a:t>为了在约定的未来某一时点清偿某笔债务或积累一定数额的资金而必须分次等额形成的存款准备金。即为了在第</a:t>
            </a:r>
            <a:r>
              <a:rPr lang="en-US" altLang="zh-CN" sz="2600" i="1" dirty="0">
                <a:latin typeface="微软雅黑" panose="020B0503020204020204" pitchFamily="34" charset="-122"/>
                <a:ea typeface="微软雅黑" panose="020B0503020204020204" pitchFamily="34" charset="-122"/>
                <a:cs typeface="Times New Roman" panose="02020603050405020304" pitchFamily="18" charset="0"/>
              </a:rPr>
              <a:t>n</a:t>
            </a:r>
            <a:r>
              <a:rPr lang="zh-CN" altLang="en-US" sz="2600" dirty="0">
                <a:latin typeface="微软雅黑" panose="020B0503020204020204" pitchFamily="34" charset="-122"/>
                <a:ea typeface="微软雅黑" panose="020B0503020204020204" pitchFamily="34" charset="-122"/>
                <a:cs typeface="Times New Roman" panose="02020603050405020304" pitchFamily="18" charset="0"/>
              </a:rPr>
              <a:t>期期末偿付或积累</a:t>
            </a:r>
            <a:r>
              <a:rPr lang="en-US" altLang="zh-CN" sz="2600" i="1" dirty="0">
                <a:latin typeface="微软雅黑" panose="020B0503020204020204" pitchFamily="34" charset="-122"/>
                <a:ea typeface="微软雅黑" panose="020B0503020204020204" pitchFamily="34" charset="-122"/>
                <a:cs typeface="Times New Roman" panose="02020603050405020304" pitchFamily="18" charset="0"/>
              </a:rPr>
              <a:t>F</a:t>
            </a:r>
            <a:r>
              <a:rPr lang="zh-CN" altLang="en-US" sz="2600" dirty="0">
                <a:latin typeface="微软雅黑" panose="020B0503020204020204" pitchFamily="34" charset="-122"/>
                <a:ea typeface="微软雅黑" panose="020B0503020204020204" pitchFamily="34" charset="-122"/>
                <a:cs typeface="Times New Roman" panose="02020603050405020304" pitchFamily="18" charset="0"/>
              </a:rPr>
              <a:t>，每期期末应该存入的金额</a:t>
            </a:r>
            <a:r>
              <a:rPr lang="en-US" altLang="zh-CN" sz="2600" i="1" dirty="0">
                <a:latin typeface="微软雅黑" panose="020B0503020204020204" pitchFamily="34" charset="-122"/>
                <a:ea typeface="微软雅黑" panose="020B0503020204020204" pitchFamily="34" charset="-122"/>
                <a:cs typeface="Times New Roman" panose="02020603050405020304" pitchFamily="18" charset="0"/>
              </a:rPr>
              <a:t>A</a:t>
            </a:r>
            <a:r>
              <a:rPr lang="zh-CN" altLang="en-US" sz="26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26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1" name="矩形 30"/>
          <p:cNvSpPr>
            <a:spLocks noChangeArrowheads="1"/>
          </p:cNvSpPr>
          <p:nvPr/>
        </p:nvSpPr>
        <p:spPr bwMode="auto">
          <a:xfrm>
            <a:off x="1621649" y="4077888"/>
            <a:ext cx="4159250" cy="461962"/>
          </a:xfrm>
          <a:prstGeom prst="rect">
            <a:avLst/>
          </a:prstGeom>
          <a:noFill/>
          <a:ln w="9525">
            <a:noFill/>
            <a:miter lim="800000"/>
          </a:ln>
        </p:spPr>
        <p:txBody>
          <a:bodyPr>
            <a:spAutoFit/>
          </a:bodyPr>
          <a:lstStyle/>
          <a:p>
            <a:pPr indent="244475"/>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根据  </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F</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A×</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F/A</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i</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n</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矩形 34"/>
          <p:cNvSpPr>
            <a:spLocks noChangeArrowheads="1"/>
          </p:cNvSpPr>
          <p:nvPr/>
        </p:nvSpPr>
        <p:spPr bwMode="auto">
          <a:xfrm>
            <a:off x="6397625" y="4107456"/>
            <a:ext cx="3127375" cy="460375"/>
          </a:xfrm>
          <a:prstGeom prst="rect">
            <a:avLst/>
          </a:prstGeom>
          <a:solidFill>
            <a:srgbClr val="FFFF00"/>
          </a:solidFill>
          <a:ln w="9525">
            <a:noFill/>
            <a:miter lim="800000"/>
          </a:ln>
        </p:spPr>
        <p:txBody>
          <a:bodyPr wrap="none">
            <a:spAutoFit/>
          </a:bodyPr>
          <a:lstStyle/>
          <a:p>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A= F/</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F/A</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dirty="0" err="1">
                <a:latin typeface="微软雅黑" panose="020B0503020204020204" pitchFamily="34" charset="-122"/>
                <a:ea typeface="微软雅黑" panose="020B0503020204020204" pitchFamily="34" charset="-122"/>
                <a:cs typeface="Times New Roman" panose="02020603050405020304" pitchFamily="18" charset="0"/>
              </a:rPr>
              <a:t>i</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n</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矩形 35"/>
          <p:cNvSpPr>
            <a:spLocks noChangeArrowheads="1"/>
          </p:cNvSpPr>
          <p:nvPr/>
        </p:nvSpPr>
        <p:spPr bwMode="auto">
          <a:xfrm>
            <a:off x="6403572" y="4659648"/>
            <a:ext cx="3073400" cy="461962"/>
          </a:xfrm>
          <a:prstGeom prst="rect">
            <a:avLst/>
          </a:prstGeom>
          <a:solidFill>
            <a:srgbClr val="FFFF00"/>
          </a:solidFill>
          <a:ln w="9525">
            <a:solidFill>
              <a:srgbClr val="FFFF00"/>
            </a:solidFill>
            <a:miter lim="800000"/>
          </a:ln>
        </p:spPr>
        <p:txBody>
          <a:bodyPr wrap="none">
            <a:spAutoFit/>
          </a:bodyPr>
          <a:lstStyle/>
          <a:p>
            <a:r>
              <a:rPr lang="en-US" altLang="zh-CN" sz="2400">
                <a:latin typeface="微软雅黑" panose="020B0503020204020204" pitchFamily="34" charset="-122"/>
                <a:ea typeface="微软雅黑" panose="020B0503020204020204" pitchFamily="34" charset="-122"/>
                <a:cs typeface="Times New Roman" panose="02020603050405020304" pitchFamily="18" charset="0"/>
              </a:rPr>
              <a:t>A= F</a:t>
            </a:r>
            <a:r>
              <a:rPr lang="zh-CN" altLang="en-US" sz="240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a:latin typeface="微软雅黑" panose="020B0503020204020204" pitchFamily="34" charset="-122"/>
                <a:ea typeface="微软雅黑" panose="020B0503020204020204" pitchFamily="34" charset="-122"/>
                <a:cs typeface="Times New Roman" panose="02020603050405020304" pitchFamily="18" charset="0"/>
              </a:rPr>
              <a:t>A /F</a:t>
            </a:r>
            <a:r>
              <a:rPr lang="zh-CN" altLang="en-US" sz="240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a:latin typeface="微软雅黑" panose="020B0503020204020204" pitchFamily="34" charset="-122"/>
                <a:ea typeface="微软雅黑" panose="020B0503020204020204" pitchFamily="34" charset="-122"/>
                <a:cs typeface="Times New Roman" panose="02020603050405020304" pitchFamily="18" charset="0"/>
              </a:rPr>
              <a:t>i</a:t>
            </a:r>
            <a:r>
              <a:rPr lang="zh-CN" altLang="en-US" sz="240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a:latin typeface="微软雅黑" panose="020B0503020204020204" pitchFamily="34" charset="-122"/>
                <a:ea typeface="微软雅黑" panose="020B0503020204020204" pitchFamily="34" charset="-122"/>
                <a:cs typeface="Times New Roman" panose="02020603050405020304" pitchFamily="18" charset="0"/>
              </a:rPr>
              <a:t>n</a:t>
            </a:r>
            <a:r>
              <a:rPr lang="zh-CN" altLang="en-US" sz="240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38" name="直接箭头连接符 37"/>
          <p:cNvCxnSpPr/>
          <p:nvPr/>
        </p:nvCxnSpPr>
        <p:spPr>
          <a:xfrm>
            <a:off x="5764619" y="4407569"/>
            <a:ext cx="603250" cy="5270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9" name="矩形 38"/>
          <p:cNvSpPr>
            <a:spLocks noChangeArrowheads="1"/>
          </p:cNvSpPr>
          <p:nvPr/>
        </p:nvSpPr>
        <p:spPr bwMode="auto">
          <a:xfrm>
            <a:off x="1330325" y="5770563"/>
            <a:ext cx="9832975" cy="830997"/>
          </a:xfrm>
          <a:prstGeom prst="rect">
            <a:avLst/>
          </a:prstGeom>
          <a:noFill/>
          <a:ln w="9525">
            <a:noFill/>
            <a:miter lim="800000"/>
          </a:ln>
        </p:spPr>
        <p:txBody>
          <a:bodyPr wrap="square">
            <a:spAutoFit/>
          </a:bodyPr>
          <a:lstStyle/>
          <a:p>
            <a:pPr indent="244475"/>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其中，</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F/A</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dirty="0" err="1">
                <a:latin typeface="微软雅黑" panose="020B0503020204020204" pitchFamily="34" charset="-122"/>
                <a:ea typeface="微软雅黑" panose="020B0503020204020204" pitchFamily="34" charset="-122"/>
                <a:cs typeface="Times New Roman" panose="02020603050405020304" pitchFamily="18" charset="0"/>
              </a:rPr>
              <a:t>i</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n</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 或</a:t>
            </a:r>
            <a:r>
              <a:rPr lang="zh-CN" altLang="en-US"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 /F</a:t>
            </a:r>
            <a:r>
              <a:rPr lang="zh-CN" altLang="en-US"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i</a:t>
            </a:r>
            <a:r>
              <a:rPr lang="zh-CN" altLang="en-US"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n</a:t>
            </a:r>
            <a:r>
              <a:rPr lang="zh-CN" altLang="en-US"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）称</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为偿债基金系数，它与普通年金终值系数互为倒数。可通过计算或查普通年金终值系数表求得</a:t>
            </a:r>
            <a:endParaRPr lang="zh-CN" altLang="en-US" sz="24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ppt_x"/>
                                          </p:val>
                                        </p:tav>
                                        <p:tav tm="100000">
                                          <p:val>
                                            <p:strVal val="#ppt_x"/>
                                          </p:val>
                                        </p:tav>
                                      </p:tavLst>
                                    </p:anim>
                                    <p:anim calcmode="lin" valueType="num">
                                      <p:cBhvr additive="base">
                                        <p:cTn id="3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1" grpId="0"/>
      <p:bldP spid="35" grpId="0" animBg="1"/>
      <p:bldP spid="36" grpId="0" animBg="1"/>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燕尾形 23"/>
          <p:cNvSpPr/>
          <p:nvPr/>
        </p:nvSpPr>
        <p:spPr>
          <a:xfrm>
            <a:off x="6544877" y="2069367"/>
            <a:ext cx="2439465" cy="2220944"/>
          </a:xfrm>
          <a:prstGeom prst="chevron">
            <a:avLst>
              <a:gd name="adj" fmla="val 49642"/>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sp3d extrusionH="184150">
              <a:bevelT w="323850"/>
              <a:bevelB w="184150" h="228600"/>
            </a:sp3d>
          </a:bodyPr>
          <a:lstStyle/>
          <a:p>
            <a:pPr algn="ctr">
              <a:defRPr/>
            </a:pPr>
            <a:endParaRPr lang="zh-CN" altLang="en-US" dirty="0">
              <a:cs typeface="+mn-ea"/>
              <a:sym typeface="+mn-lt"/>
            </a:endParaRPr>
          </a:p>
        </p:txBody>
      </p:sp>
      <p:sp>
        <p:nvSpPr>
          <p:cNvPr id="21" name="燕尾形 20"/>
          <p:cNvSpPr/>
          <p:nvPr/>
        </p:nvSpPr>
        <p:spPr>
          <a:xfrm rot="10800000" flipV="1">
            <a:off x="3831771" y="2069366"/>
            <a:ext cx="2509510" cy="2220944"/>
          </a:xfrm>
          <a:prstGeom prst="chevron">
            <a:avLst>
              <a:gd name="adj" fmla="val 49642"/>
            </a:avLst>
          </a:pr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sp3d extrusionH="184150">
              <a:bevelT w="323850"/>
              <a:bevelB w="184150" h="228600"/>
            </a:sp3d>
          </a:bodyPr>
          <a:lstStyle/>
          <a:p>
            <a:pPr algn="ctr">
              <a:defRPr/>
            </a:pPr>
            <a:endParaRPr lang="zh-CN" altLang="en-US" dirty="0">
              <a:cs typeface="+mn-ea"/>
              <a:sym typeface="+mn-lt"/>
            </a:endParaRPr>
          </a:p>
        </p:txBody>
      </p:sp>
      <p:sp>
        <p:nvSpPr>
          <p:cNvPr id="54280" name="标题 4"/>
          <p:cNvSpPr txBox="1"/>
          <p:nvPr/>
        </p:nvSpPr>
        <p:spPr bwMode="auto">
          <a:xfrm>
            <a:off x="838200" y="438150"/>
            <a:ext cx="10515600" cy="707886"/>
          </a:xfrm>
          <a:prstGeom prst="rect">
            <a:avLst/>
          </a:prstGeom>
          <a:noFill/>
          <a:ln w="9525">
            <a:noFill/>
            <a:miter lim="800000"/>
          </a:ln>
        </p:spPr>
        <p:txBody>
          <a:bodyPr>
            <a:spAutoFit/>
          </a:bodyPr>
          <a:lstStyle/>
          <a:p>
            <a:pPr algn="ctr">
              <a:buFont typeface="Arial" panose="020B0604020202020204" pitchFamily="34" charset="0"/>
              <a:buNone/>
            </a:pPr>
            <a:r>
              <a:rPr lang="zh-CN" altLang="en-US" sz="4000" b="1" dirty="0">
                <a:solidFill>
                  <a:srgbClr val="495A66"/>
                </a:solidFill>
                <a:latin typeface="微软雅黑" panose="020B0503020204020204" pitchFamily="34" charset="-122"/>
                <a:ea typeface="微软雅黑" panose="020B0503020204020204" pitchFamily="34" charset="-122"/>
              </a:rPr>
              <a:t> </a:t>
            </a:r>
            <a:r>
              <a:rPr lang="zh-CN" altLang="en-US" sz="3600" dirty="0">
                <a:solidFill>
                  <a:srgbClr val="495A66"/>
                </a:solidFill>
                <a:latin typeface="微软雅黑" panose="020B0503020204020204" pitchFamily="34" charset="-122"/>
                <a:ea typeface="微软雅黑" panose="020B0503020204020204" pitchFamily="34" charset="-122"/>
              </a:rPr>
              <a:t>一、</a:t>
            </a:r>
            <a:r>
              <a:rPr lang="zh-CN" altLang="en-US" sz="3600" dirty="0"/>
              <a:t>资金时间价值的概念和表现形式</a:t>
            </a:r>
            <a:endParaRPr lang="zh-CN" altLang="en-US" sz="3600" b="1" dirty="0">
              <a:solidFill>
                <a:schemeClr val="tx2"/>
              </a:solidFill>
              <a:ea typeface="MS PGothic" panose="020B0600070205080204" pitchFamily="34" charset="-128"/>
            </a:endParaRPr>
          </a:p>
        </p:txBody>
      </p:sp>
      <p:grpSp>
        <p:nvGrpSpPr>
          <p:cNvPr id="54281" name="组合 4"/>
          <p:cNvGrpSpPr/>
          <p:nvPr/>
        </p:nvGrpSpPr>
        <p:grpSpPr bwMode="auto">
          <a:xfrm>
            <a:off x="3381375" y="1143000"/>
            <a:ext cx="5327650" cy="134938"/>
            <a:chOff x="5357217" y="1143000"/>
            <a:chExt cx="1490133" cy="101600"/>
          </a:xfrm>
        </p:grpSpPr>
        <p:cxnSp>
          <p:nvCxnSpPr>
            <p:cNvPr id="48"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0" name="矩形 39"/>
          <p:cNvSpPr/>
          <p:nvPr/>
        </p:nvSpPr>
        <p:spPr>
          <a:xfrm>
            <a:off x="11347450" y="6219825"/>
            <a:ext cx="282575" cy="304800"/>
          </a:xfrm>
          <a:prstGeom prst="rect">
            <a:avLst/>
          </a:prstGeom>
        </p:spPr>
        <p:txBody>
          <a:bodyPr wrap="none">
            <a:spAutoFit/>
          </a:bodyPr>
          <a:lstStyle/>
          <a:p>
            <a:pPr>
              <a:defRPr/>
            </a:pPr>
            <a:fld id="{1F59A85D-FA0B-4B00-8325-B12D41461827}" type="slidenum">
              <a:rPr lang="en-US" altLang="zh-CN" sz="1400" b="1">
                <a:solidFill>
                  <a:schemeClr val="bg1"/>
                </a:solidFill>
                <a:latin typeface="+mj-lt"/>
                <a:ea typeface="+mn-ea"/>
              </a:rPr>
            </a:fld>
            <a:endParaRPr lang="zh-CN" altLang="en-US" sz="1400" b="1" dirty="0">
              <a:solidFill>
                <a:schemeClr val="bg1"/>
              </a:solidFill>
              <a:latin typeface="+mj-lt"/>
              <a:ea typeface="+mn-ea"/>
            </a:endParaRPr>
          </a:p>
        </p:txBody>
      </p:sp>
      <p:sp>
        <p:nvSpPr>
          <p:cNvPr id="54285" name="Rectangle 14"/>
          <p:cNvSpPr>
            <a:spLocks noChangeArrowheads="1"/>
          </p:cNvSpPr>
          <p:nvPr/>
        </p:nvSpPr>
        <p:spPr bwMode="auto">
          <a:xfrm>
            <a:off x="1044575" y="1341438"/>
            <a:ext cx="4522938" cy="692497"/>
          </a:xfrm>
          <a:prstGeom prst="rect">
            <a:avLst/>
          </a:prstGeom>
          <a:noFill/>
          <a:ln w="9525">
            <a:noFill/>
            <a:miter lim="800000"/>
          </a:ln>
        </p:spPr>
        <p:txBody>
          <a:bodyPr wrap="square">
            <a:spAutoFit/>
          </a:bodyPr>
          <a:lstStyle/>
          <a:p>
            <a:pPr algn="just">
              <a:lnSpc>
                <a:spcPct val="150000"/>
              </a:lnSpc>
            </a:pPr>
            <a:r>
              <a:rPr lang="en-US" altLang="zh-CN" sz="2600" dirty="0" smtClean="0">
                <a:latin typeface="微软雅黑" panose="020B0503020204020204" pitchFamily="34" charset="-122"/>
                <a:ea typeface="微软雅黑" panose="020B0503020204020204" pitchFamily="34" charset="-122"/>
              </a:rPr>
              <a:t>2.</a:t>
            </a:r>
            <a:r>
              <a:rPr lang="zh-CN" altLang="en-US" sz="2600" dirty="0" smtClean="0">
                <a:latin typeface="微软雅黑" panose="020B0503020204020204" pitchFamily="34" charset="-122"/>
                <a:ea typeface="微软雅黑" panose="020B0503020204020204" pitchFamily="34" charset="-122"/>
              </a:rPr>
              <a:t>资金</a:t>
            </a:r>
            <a:r>
              <a:rPr lang="zh-CN" altLang="en-US" sz="2600" dirty="0">
                <a:latin typeface="微软雅黑" panose="020B0503020204020204" pitchFamily="34" charset="-122"/>
                <a:ea typeface="微软雅黑" panose="020B0503020204020204" pitchFamily="34" charset="-122"/>
              </a:rPr>
              <a:t>时间</a:t>
            </a:r>
            <a:r>
              <a:rPr lang="zh-CN" altLang="en-US" sz="2600" dirty="0" smtClean="0">
                <a:latin typeface="微软雅黑" panose="020B0503020204020204" pitchFamily="34" charset="-122"/>
                <a:ea typeface="微软雅黑" panose="020B0503020204020204" pitchFamily="34" charset="-122"/>
              </a:rPr>
              <a:t>价值的表现形式</a:t>
            </a:r>
            <a:endParaRPr lang="zh-CN" altLang="en-US" sz="2600" dirty="0">
              <a:latin typeface="微软雅黑" panose="020B0503020204020204" pitchFamily="34" charset="-122"/>
              <a:ea typeface="微软雅黑" panose="020B0503020204020204" pitchFamily="34" charset="-122"/>
            </a:endParaRPr>
          </a:p>
        </p:txBody>
      </p:sp>
      <p:sp>
        <p:nvSpPr>
          <p:cNvPr id="26633" name="Rectangle 14"/>
          <p:cNvSpPr>
            <a:spLocks noChangeArrowheads="1"/>
          </p:cNvSpPr>
          <p:nvPr/>
        </p:nvSpPr>
        <p:spPr bwMode="auto">
          <a:xfrm>
            <a:off x="1792286" y="3302615"/>
            <a:ext cx="2133601" cy="405624"/>
          </a:xfrm>
          <a:prstGeom prst="rect">
            <a:avLst/>
          </a:prstGeom>
          <a:noFill/>
          <a:ln w="9525">
            <a:noFill/>
            <a:miter lim="800000"/>
          </a:ln>
        </p:spPr>
        <p:txBody>
          <a:bodyPr wrap="square" lIns="0" tIns="0" rIns="0" bIns="0">
            <a:spAutoFit/>
          </a:bodyPr>
          <a:lstStyle/>
          <a:p>
            <a:pPr algn="ctr">
              <a:lnSpc>
                <a:spcPct val="120000"/>
              </a:lnSpc>
            </a:pP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利</a:t>
            </a:r>
            <a:r>
              <a:rPr lang="zh-CN" altLang="en-US" sz="2400" dirty="0" smtClean="0">
                <a:latin typeface="微软雅黑" panose="020B0503020204020204" pitchFamily="34" charset="-122"/>
                <a:ea typeface="微软雅黑" panose="020B0503020204020204" pitchFamily="34" charset="-122"/>
                <a:sym typeface="微软雅黑" panose="020B0503020204020204" pitchFamily="34" charset="-122"/>
              </a:rPr>
              <a:t>息</a:t>
            </a:r>
            <a:r>
              <a:rPr lang="en-US" altLang="zh-CN" sz="2400" dirty="0" smtClean="0">
                <a:latin typeface="微软雅黑" panose="020B0503020204020204" pitchFamily="34" charset="-122"/>
                <a:ea typeface="微软雅黑" panose="020B0503020204020204" pitchFamily="34" charset="-122"/>
                <a:sym typeface="微软雅黑" panose="020B0503020204020204" pitchFamily="34" charset="-122"/>
              </a:rPr>
              <a:t> I=P*</a:t>
            </a:r>
            <a:r>
              <a:rPr lang="en-US" altLang="zh-CN" sz="2400" dirty="0" err="1" smtClean="0">
                <a:latin typeface="微软雅黑" panose="020B0503020204020204" pitchFamily="34" charset="-122"/>
                <a:ea typeface="微软雅黑" panose="020B0503020204020204" pitchFamily="34" charset="-122"/>
                <a:sym typeface="微软雅黑" panose="020B0503020204020204" pitchFamily="34" charset="-122"/>
              </a:rPr>
              <a:t>i</a:t>
            </a:r>
            <a:endParaRPr lang="zh-CN" altLang="zh-CN"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35" name="Rectangle 16"/>
          <p:cNvSpPr>
            <a:spLocks noChangeArrowheads="1"/>
          </p:cNvSpPr>
          <p:nvPr/>
        </p:nvSpPr>
        <p:spPr bwMode="auto">
          <a:xfrm>
            <a:off x="8957388" y="3334327"/>
            <a:ext cx="2067605" cy="405624"/>
          </a:xfrm>
          <a:prstGeom prst="rect">
            <a:avLst/>
          </a:prstGeom>
          <a:noFill/>
          <a:ln w="9525">
            <a:noFill/>
            <a:miter lim="800000"/>
          </a:ln>
        </p:spPr>
        <p:txBody>
          <a:bodyPr wrap="square" lIns="0" tIns="0" rIns="0" bIns="0">
            <a:spAutoFit/>
          </a:bodyPr>
          <a:lstStyle/>
          <a:p>
            <a:pPr algn="ctr">
              <a:lnSpc>
                <a:spcPct val="120000"/>
              </a:lnSpc>
            </a:pPr>
            <a:r>
              <a:rPr lang="zh-CN" altLang="en-US" sz="2400" dirty="0">
                <a:latin typeface="微软雅黑" panose="020B0503020204020204" pitchFamily="34" charset="-122"/>
                <a:ea typeface="微软雅黑" panose="020B0503020204020204" pitchFamily="34" charset="-122"/>
                <a:sym typeface="微软雅黑" panose="020B0503020204020204" pitchFamily="34" charset="-122"/>
              </a:rPr>
              <a:t>利</a:t>
            </a:r>
            <a:r>
              <a:rPr lang="zh-CN" altLang="en-US" sz="2400" dirty="0" smtClean="0">
                <a:latin typeface="微软雅黑" panose="020B0503020204020204" pitchFamily="34" charset="-122"/>
                <a:ea typeface="微软雅黑" panose="020B0503020204020204" pitchFamily="34" charset="-122"/>
                <a:sym typeface="微软雅黑" panose="020B0503020204020204" pitchFamily="34" charset="-122"/>
              </a:rPr>
              <a:t>率</a:t>
            </a:r>
            <a:r>
              <a:rPr lang="en-US" altLang="zh-CN" sz="2400" dirty="0" smtClean="0">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400" dirty="0" err="1" smtClean="0">
                <a:latin typeface="微软雅黑" panose="020B0503020204020204" pitchFamily="34" charset="-122"/>
                <a:ea typeface="微软雅黑" panose="020B0503020204020204" pitchFamily="34" charset="-122"/>
                <a:sym typeface="微软雅黑" panose="020B0503020204020204" pitchFamily="34" charset="-122"/>
              </a:rPr>
              <a:t>i</a:t>
            </a:r>
            <a:r>
              <a:rPr lang="en-US" altLang="zh-CN" sz="2400" dirty="0" smtClean="0">
                <a:latin typeface="微软雅黑" panose="020B0503020204020204" pitchFamily="34" charset="-122"/>
                <a:ea typeface="微软雅黑" panose="020B0503020204020204" pitchFamily="34" charset="-122"/>
                <a:sym typeface="微软雅黑" panose="020B0503020204020204" pitchFamily="34" charset="-122"/>
              </a:rPr>
              <a:t>=I/P</a:t>
            </a:r>
            <a:endParaRPr lang="zh-CN" altLang="zh-CN" sz="2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290" name="矩形 29"/>
          <p:cNvSpPr>
            <a:spLocks noChangeArrowheads="1"/>
          </p:cNvSpPr>
          <p:nvPr/>
        </p:nvSpPr>
        <p:spPr bwMode="auto">
          <a:xfrm>
            <a:off x="2162629" y="4686301"/>
            <a:ext cx="9643547" cy="510915"/>
          </a:xfrm>
          <a:prstGeom prst="rect">
            <a:avLst/>
          </a:prstGeom>
          <a:noFill/>
          <a:ln w="9525">
            <a:noFill/>
            <a:miter lim="800000"/>
          </a:ln>
        </p:spPr>
        <p:txBody>
          <a:bodyPr wrap="square" lIns="121926" tIns="60963" rIns="121926" bIns="60963">
            <a:spAutoFit/>
          </a:bodyPr>
          <a:lstStyle/>
          <a:p>
            <a:pPr>
              <a:lnSpc>
                <a:spcPct val="90000"/>
              </a:lnSpc>
              <a:spcBef>
                <a:spcPts val="1000"/>
              </a:spcBef>
            </a:pPr>
            <a:r>
              <a:rPr lang="zh-CN" altLang="en-US" sz="2800" dirty="0" smtClean="0">
                <a:latin typeface="微软雅黑" panose="020B0503020204020204" pitchFamily="34" charset="-122"/>
                <a:ea typeface="微软雅黑" panose="020B0503020204020204" pitchFamily="34" charset="-122"/>
              </a:rPr>
              <a:t>通常</a:t>
            </a:r>
            <a:r>
              <a:rPr lang="zh-CN" altLang="en-US" sz="2800" dirty="0">
                <a:latin typeface="微软雅黑" panose="020B0503020204020204" pitchFamily="34" charset="-122"/>
                <a:ea typeface="微软雅黑" panose="020B0503020204020204" pitchFamily="34" charset="-122"/>
              </a:rPr>
              <a:t>用</a:t>
            </a:r>
            <a:r>
              <a:rPr lang="zh-CN" altLang="en-US" sz="2800" dirty="0" smtClean="0">
                <a:solidFill>
                  <a:srgbClr val="FF0000"/>
                </a:solidFill>
                <a:latin typeface="微软雅黑" panose="020B0503020204020204" pitchFamily="34" charset="-122"/>
                <a:ea typeface="微软雅黑" panose="020B0503020204020204" pitchFamily="34" charset="-122"/>
              </a:rPr>
              <a:t>短期国债利率或银行存款利率</a:t>
            </a:r>
            <a:r>
              <a:rPr lang="zh-CN" altLang="en-US" sz="2800" smtClean="0">
                <a:latin typeface="微软雅黑" panose="020B0503020204020204" pitchFamily="34" charset="-122"/>
                <a:ea typeface="微软雅黑" panose="020B0503020204020204" pitchFamily="34" charset="-122"/>
              </a:rPr>
              <a:t>表示资金的时间价值率。</a:t>
            </a:r>
            <a:endParaRPr lang="en-US" altLang="zh-CN" sz="28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菱形 15"/>
          <p:cNvSpPr/>
          <p:nvPr/>
        </p:nvSpPr>
        <p:spPr>
          <a:xfrm>
            <a:off x="5567513" y="2283862"/>
            <a:ext cx="1775170" cy="1775171"/>
          </a:xfrm>
          <a:prstGeom prst="diamond">
            <a:avLst/>
          </a:prstGeom>
          <a:solidFill>
            <a:srgbClr val="FFC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sp3d extrusionH="184150">
              <a:bevelT w="323850"/>
              <a:bevelB w="184150" h="228600"/>
            </a:sp3d>
          </a:bodyPr>
          <a:lstStyle/>
          <a:p>
            <a:pPr algn="ctr">
              <a:defRPr/>
            </a:pPr>
            <a:endParaRPr lang="zh-CN" altLang="en-US" dirty="0">
              <a:cs typeface="+mn-ea"/>
              <a:sym typeface="+mn-lt"/>
            </a:endParaRPr>
          </a:p>
        </p:txBody>
      </p:sp>
      <p:sp>
        <p:nvSpPr>
          <p:cNvPr id="54294" name="矩形 31"/>
          <p:cNvSpPr>
            <a:spLocks noChangeArrowheads="1"/>
          </p:cNvSpPr>
          <p:nvPr/>
        </p:nvSpPr>
        <p:spPr bwMode="auto">
          <a:xfrm>
            <a:off x="9257209" y="2462053"/>
            <a:ext cx="1184940" cy="492443"/>
          </a:xfrm>
          <a:prstGeom prst="rect">
            <a:avLst/>
          </a:prstGeom>
          <a:noFill/>
          <a:ln w="9525">
            <a:noFill/>
            <a:miter lim="800000"/>
          </a:ln>
        </p:spPr>
        <p:txBody>
          <a:bodyPr wrap="none">
            <a:spAutoFit/>
          </a:bodyPr>
          <a:lstStyle/>
          <a:p>
            <a:r>
              <a:rPr lang="zh-CN" altLang="en-US" sz="2600" dirty="0">
                <a:solidFill>
                  <a:srgbClr val="FF0000"/>
                </a:solidFill>
                <a:latin typeface="微软雅黑" panose="020B0503020204020204" pitchFamily="34" charset="-122"/>
                <a:ea typeface="微软雅黑" panose="020B0503020204020204" pitchFamily="34" charset="-122"/>
              </a:rPr>
              <a:t>相</a:t>
            </a:r>
            <a:r>
              <a:rPr lang="zh-CN" altLang="en-US" sz="2600" dirty="0" smtClean="0">
                <a:solidFill>
                  <a:srgbClr val="FF0000"/>
                </a:solidFill>
                <a:latin typeface="微软雅黑" panose="020B0503020204020204" pitchFamily="34" charset="-122"/>
                <a:ea typeface="微软雅黑" panose="020B0503020204020204" pitchFamily="34" charset="-122"/>
              </a:rPr>
              <a:t>对值</a:t>
            </a:r>
            <a:endParaRPr lang="en-US" altLang="zh-CN" sz="2600" dirty="0">
              <a:solidFill>
                <a:srgbClr val="FF0000"/>
              </a:solidFill>
              <a:latin typeface="微软雅黑" panose="020B0503020204020204" pitchFamily="34" charset="-122"/>
              <a:ea typeface="微软雅黑" panose="020B0503020204020204" pitchFamily="34" charset="-122"/>
            </a:endParaRPr>
          </a:p>
        </p:txBody>
      </p:sp>
      <p:sp>
        <p:nvSpPr>
          <p:cNvPr id="54295" name="矩形 32"/>
          <p:cNvSpPr>
            <a:spLocks noChangeArrowheads="1"/>
          </p:cNvSpPr>
          <p:nvPr/>
        </p:nvSpPr>
        <p:spPr bwMode="auto">
          <a:xfrm>
            <a:off x="2386092" y="2604769"/>
            <a:ext cx="1184940" cy="492443"/>
          </a:xfrm>
          <a:prstGeom prst="rect">
            <a:avLst/>
          </a:prstGeom>
          <a:noFill/>
          <a:ln w="9525">
            <a:noFill/>
            <a:miter lim="800000"/>
          </a:ln>
        </p:spPr>
        <p:txBody>
          <a:bodyPr wrap="none">
            <a:spAutoFit/>
          </a:bodyPr>
          <a:lstStyle/>
          <a:p>
            <a:r>
              <a:rPr lang="zh-CN" altLang="en-US" sz="2600" dirty="0">
                <a:solidFill>
                  <a:srgbClr val="FF0000"/>
                </a:solidFill>
                <a:latin typeface="微软雅黑" panose="020B0503020204020204" pitchFamily="34" charset="-122"/>
                <a:ea typeface="微软雅黑" panose="020B0503020204020204" pitchFamily="34" charset="-122"/>
              </a:rPr>
              <a:t>绝</a:t>
            </a:r>
            <a:r>
              <a:rPr lang="zh-CN" altLang="en-US" sz="2600" dirty="0" smtClean="0">
                <a:solidFill>
                  <a:srgbClr val="FF0000"/>
                </a:solidFill>
                <a:latin typeface="微软雅黑" panose="020B0503020204020204" pitchFamily="34" charset="-122"/>
                <a:ea typeface="微软雅黑" panose="020B0503020204020204" pitchFamily="34" charset="-122"/>
              </a:rPr>
              <a:t>对值</a:t>
            </a:r>
            <a:endParaRPr lang="zh-CN" altLang="en-US" sz="2600" dirty="0">
              <a:solidFill>
                <a:srgbClr val="FF0000"/>
              </a:solidFill>
            </a:endParaRPr>
          </a:p>
        </p:txBody>
      </p:sp>
      <p:pic>
        <p:nvPicPr>
          <p:cNvPr id="54296" name="Picture 2"/>
          <p:cNvPicPr>
            <a:picLocks noChangeAspect="1" noChangeArrowheads="1"/>
          </p:cNvPicPr>
          <p:nvPr/>
        </p:nvPicPr>
        <p:blipFill>
          <a:blip r:embed="rId1" cstate="print"/>
          <a:srcRect/>
          <a:stretch>
            <a:fillRect/>
          </a:stretch>
        </p:blipFill>
        <p:spPr bwMode="auto">
          <a:xfrm>
            <a:off x="6096000" y="2708275"/>
            <a:ext cx="803275" cy="777875"/>
          </a:xfrm>
          <a:prstGeom prst="rect">
            <a:avLst/>
          </a:prstGeom>
          <a:noFill/>
          <a:ln w="9525">
            <a:noFill/>
            <a:miter lim="800000"/>
            <a:headEnd/>
            <a:tailEnd/>
          </a:ln>
        </p:spPr>
      </p:pic>
      <p:sp>
        <p:nvSpPr>
          <p:cNvPr id="19" name="Freeform 13"/>
          <p:cNvSpPr/>
          <p:nvPr/>
        </p:nvSpPr>
        <p:spPr>
          <a:xfrm>
            <a:off x="251279" y="4686301"/>
            <a:ext cx="1911350" cy="1797050"/>
          </a:xfrm>
          <a:custGeom>
            <a:avLst/>
            <a:gdLst>
              <a:gd name="connsiteX0" fmla="*/ 0 w 2297295"/>
              <a:gd name="connsiteY0" fmla="*/ 1148648 h 2297295"/>
              <a:gd name="connsiteX1" fmla="*/ 1148648 w 2297295"/>
              <a:gd name="connsiteY1" fmla="*/ 0 h 2297295"/>
              <a:gd name="connsiteX2" fmla="*/ 2297296 w 2297295"/>
              <a:gd name="connsiteY2" fmla="*/ 1148648 h 2297295"/>
              <a:gd name="connsiteX3" fmla="*/ 1148648 w 2297295"/>
              <a:gd name="connsiteY3" fmla="*/ 2297296 h 2297295"/>
              <a:gd name="connsiteX4" fmla="*/ 0 w 2297295"/>
              <a:gd name="connsiteY4" fmla="*/ 1148648 h 2297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7295" h="2297295">
                <a:moveTo>
                  <a:pt x="0" y="1148648"/>
                </a:moveTo>
                <a:cubicBezTo>
                  <a:pt x="0" y="514267"/>
                  <a:pt x="514267" y="0"/>
                  <a:pt x="1148648" y="0"/>
                </a:cubicBezTo>
                <a:cubicBezTo>
                  <a:pt x="1783029" y="0"/>
                  <a:pt x="2297296" y="514267"/>
                  <a:pt x="2297296" y="1148648"/>
                </a:cubicBezTo>
                <a:cubicBezTo>
                  <a:pt x="2297296" y="1783029"/>
                  <a:pt x="1783029" y="2297296"/>
                  <a:pt x="1148648" y="2297296"/>
                </a:cubicBezTo>
                <a:cubicBezTo>
                  <a:pt x="514267" y="2297296"/>
                  <a:pt x="0" y="1783029"/>
                  <a:pt x="0" y="1148648"/>
                </a:cubicBezTo>
                <a:close/>
              </a:path>
            </a:pathLst>
          </a:custGeom>
          <a:blipFill dpi="0" rotWithShape="1">
            <a:blip r:embed="rId2" cstate="print"/>
            <a:srcRect/>
            <a:stretch>
              <a:fillRect/>
            </a:stretch>
          </a:blipFill>
          <a:ln w="63500">
            <a:solidFill>
              <a:schemeClr val="bg2">
                <a:lumMod val="20000"/>
                <a:lumOff val="80000"/>
              </a:schemeClr>
            </a:solidFill>
          </a:ln>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lIns="462858" tIns="396121" rIns="462858" bIns="396121" spcCol="1270" anchor="ctr"/>
          <a:lstStyle/>
          <a:p>
            <a:pPr algn="ctr" defTabSz="1566545">
              <a:lnSpc>
                <a:spcPct val="90000"/>
              </a:lnSpc>
              <a:spcAft>
                <a:spcPct val="35000"/>
              </a:spcAft>
              <a:defRPr/>
            </a:pPr>
            <a:endParaRPr lang="id-ID" sz="4700" dirty="0">
              <a:solidFill>
                <a:schemeClr val="tx2"/>
              </a:solidFill>
              <a:latin typeface="微软雅黑" panose="020B0503020204020204" pitchFamily="34" charset="-122"/>
            </a:endParaRPr>
          </a:p>
        </p:txBody>
      </p:sp>
      <p:sp>
        <p:nvSpPr>
          <p:cNvPr id="25" name="Rectangle 26"/>
          <p:cNvSpPr>
            <a:spLocks noChangeArrowheads="1"/>
          </p:cNvSpPr>
          <p:nvPr/>
        </p:nvSpPr>
        <p:spPr bwMode="auto">
          <a:xfrm>
            <a:off x="2783334" y="5418118"/>
            <a:ext cx="7523086" cy="954107"/>
          </a:xfrm>
          <a:prstGeom prst="rect">
            <a:avLst/>
          </a:prstGeom>
          <a:noFill/>
          <a:ln w="9525">
            <a:noFill/>
            <a:miter lim="800000"/>
          </a:ln>
        </p:spPr>
        <p:txBody>
          <a:bodyPr wrap="square">
            <a:spAutoFit/>
          </a:bodyPr>
          <a:lstStyle/>
          <a:p>
            <a:r>
              <a:rPr lang="zh-CN" altLang="zh-CN" sz="2800" b="1" dirty="0" smtClean="0"/>
              <a:t>如，用</a:t>
            </a:r>
            <a:r>
              <a:rPr lang="en-US" altLang="zh-CN" sz="2800" b="1" dirty="0" smtClean="0"/>
              <a:t>10000</a:t>
            </a:r>
            <a:r>
              <a:rPr lang="zh-CN" altLang="zh-CN" sz="2800" b="1" dirty="0" smtClean="0"/>
              <a:t>元购买一年期国债，利率</a:t>
            </a:r>
            <a:r>
              <a:rPr lang="en-US" altLang="zh-CN" sz="2800" b="1" dirty="0" err="1" smtClean="0"/>
              <a:t>i</a:t>
            </a:r>
            <a:r>
              <a:rPr lang="zh-CN" altLang="en-US" sz="2800" b="1" dirty="0" smtClean="0"/>
              <a:t>为</a:t>
            </a:r>
            <a:r>
              <a:rPr lang="en-US" altLang="zh-CN" sz="2800" b="1" dirty="0" smtClean="0"/>
              <a:t>5%</a:t>
            </a:r>
            <a:r>
              <a:rPr lang="zh-CN" altLang="zh-CN" sz="2800" b="1" dirty="0" smtClean="0"/>
              <a:t>。</a:t>
            </a:r>
            <a:endParaRPr lang="en-US" altLang="zh-CN" sz="2800" b="1" dirty="0" smtClean="0"/>
          </a:p>
          <a:p>
            <a:r>
              <a:rPr lang="zh-CN" altLang="en-US" sz="2800" b="1" dirty="0" smtClean="0"/>
              <a:t>则：</a:t>
            </a:r>
            <a:r>
              <a:rPr lang="zh-CN" altLang="zh-CN" sz="2800" b="1" dirty="0" smtClean="0"/>
              <a:t>利息</a:t>
            </a:r>
            <a:r>
              <a:rPr lang="en-US" altLang="zh-CN" sz="2800" b="1" dirty="0" smtClean="0"/>
              <a:t>I=10000*5%=500</a:t>
            </a:r>
            <a:r>
              <a:rPr lang="zh-CN" altLang="zh-CN" sz="2800" b="1" dirty="0" smtClean="0"/>
              <a:t>元 </a:t>
            </a:r>
            <a:endParaRPr lang="zh-CN" altLang="zh-CN" sz="2800" dirty="0" smtClean="0"/>
          </a:p>
        </p:txBody>
      </p:sp>
    </p:spTree>
  </p:cSld>
  <p:clrMapOvr>
    <a:masterClrMapping/>
  </p:clrMapOvr>
  <p:transition spd="med" advClick="0" advTm="0">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11"/>
          <p:cNvPicPr>
            <a:picLocks noChangeAspect="1" noChangeArrowheads="1"/>
          </p:cNvPicPr>
          <p:nvPr/>
        </p:nvPicPr>
        <p:blipFill>
          <a:blip r:embed="rId1"/>
          <a:srcRect/>
          <a:stretch>
            <a:fillRect/>
          </a:stretch>
        </p:blipFill>
        <p:spPr bwMode="auto">
          <a:xfrm>
            <a:off x="711200" y="2679700"/>
            <a:ext cx="10891838" cy="3716338"/>
          </a:xfrm>
          <a:prstGeom prst="rect">
            <a:avLst/>
          </a:prstGeom>
          <a:noFill/>
          <a:ln w="9525">
            <a:noFill/>
            <a:miter lim="800000"/>
            <a:headEnd/>
            <a:tailEnd/>
          </a:ln>
        </p:spPr>
      </p:pic>
      <p:sp>
        <p:nvSpPr>
          <p:cNvPr id="33" name="Text Box 4"/>
          <p:cNvSpPr txBox="1">
            <a:spLocks noChangeArrowheads="1"/>
          </p:cNvSpPr>
          <p:nvPr/>
        </p:nvSpPr>
        <p:spPr bwMode="auto">
          <a:xfrm>
            <a:off x="4321672" y="200452"/>
            <a:ext cx="1887708" cy="615559"/>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3200" dirty="0" smtClean="0">
                <a:latin typeface="微软雅黑" panose="020B0503020204020204" pitchFamily="34" charset="-122"/>
                <a:ea typeface="微软雅黑" panose="020B0503020204020204" pitchFamily="34" charset="-122"/>
                <a:cs typeface="+mn-ea"/>
                <a:sym typeface="微软雅黑" panose="020B0503020204020204" pitchFamily="34" charset="-122"/>
              </a:rPr>
              <a:t>偿债</a:t>
            </a:r>
            <a:r>
              <a:rPr lang="zh-CN" altLang="en-US" sz="3200" dirty="0">
                <a:latin typeface="微软雅黑" panose="020B0503020204020204" pitchFamily="34" charset="-122"/>
                <a:ea typeface="微软雅黑" panose="020B0503020204020204" pitchFamily="34" charset="-122"/>
                <a:cs typeface="+mn-ea"/>
                <a:sym typeface="微软雅黑" panose="020B0503020204020204" pitchFamily="34" charset="-122"/>
              </a:rPr>
              <a:t>基金</a:t>
            </a:r>
            <a:endParaRPr lang="zh-CN"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4" name="Line 6"/>
          <p:cNvSpPr>
            <a:spLocks noChangeShapeType="1"/>
          </p:cNvSpPr>
          <p:nvPr/>
        </p:nvSpPr>
        <p:spPr bwMode="auto">
          <a:xfrm flipV="1">
            <a:off x="0" y="436563"/>
            <a:ext cx="3759200"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5" name="Line 7"/>
          <p:cNvSpPr>
            <a:spLocks noChangeShapeType="1"/>
          </p:cNvSpPr>
          <p:nvPr/>
        </p:nvSpPr>
        <p:spPr bwMode="auto">
          <a:xfrm>
            <a:off x="8404225" y="390525"/>
            <a:ext cx="378777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1" name="灯片编号占位符 2"/>
          <p:cNvSpPr>
            <a:spLocks noGrp="1"/>
          </p:cNvSpPr>
          <p:nvPr>
            <p:ph type="sldNum" sz="quarter" idx="12"/>
          </p:nvPr>
        </p:nvSpPr>
        <p:spPr/>
        <p:txBody>
          <a:bodyPr/>
          <a:lstStyle/>
          <a:p>
            <a:pPr>
              <a:defRPr/>
            </a:pPr>
            <a:fld id="{0E5CE5B5-3055-45F3-ACD5-E0F76D07D125}" type="slidenum">
              <a:rPr lang="en-US"/>
            </a:fld>
            <a:endParaRPr lang="en-US" dirty="0"/>
          </a:p>
        </p:txBody>
      </p:sp>
      <p:grpSp>
        <p:nvGrpSpPr>
          <p:cNvPr id="26" name="组合 14"/>
          <p:cNvGrpSpPr/>
          <p:nvPr/>
        </p:nvGrpSpPr>
        <p:grpSpPr bwMode="auto">
          <a:xfrm>
            <a:off x="501650" y="1016000"/>
            <a:ext cx="11223625" cy="2657475"/>
            <a:chOff x="416496" y="1988840"/>
            <a:chExt cx="9119877" cy="7379322"/>
          </a:xfrm>
        </p:grpSpPr>
        <p:sp>
          <p:nvSpPr>
            <p:cNvPr id="38948" name="Text Box 3"/>
            <p:cNvSpPr txBox="1">
              <a:spLocks noChangeArrowheads="1"/>
            </p:cNvSpPr>
            <p:nvPr/>
          </p:nvSpPr>
          <p:spPr bwMode="auto">
            <a:xfrm>
              <a:off x="615818" y="2270443"/>
              <a:ext cx="8920555" cy="7097719"/>
            </a:xfrm>
            <a:prstGeom prst="rect">
              <a:avLst/>
            </a:prstGeom>
            <a:noFill/>
            <a:ln w="9525">
              <a:noFill/>
              <a:miter lim="800000"/>
            </a:ln>
          </p:spPr>
          <p:txBody>
            <a:bodyPr>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       李某</a:t>
              </a:r>
              <a:r>
                <a:rPr lang="zh-CN" altLang="zh-CN" sz="2800" dirty="0">
                  <a:latin typeface="微软雅黑" panose="020B0503020204020204" pitchFamily="34" charset="-122"/>
                  <a:ea typeface="微软雅黑" panose="020B0503020204020204" pitchFamily="34" charset="-122"/>
                </a:rPr>
                <a:t>拟在</a:t>
              </a:r>
              <a:r>
                <a:rPr lang="en-US" altLang="zh-CN" sz="2800" dirty="0">
                  <a:latin typeface="微软雅黑" panose="020B0503020204020204" pitchFamily="34" charset="-122"/>
                  <a:ea typeface="微软雅黑" panose="020B0503020204020204" pitchFamily="34" charset="-122"/>
                </a:rPr>
                <a:t>5</a:t>
              </a:r>
              <a:r>
                <a:rPr lang="zh-CN" altLang="zh-CN" sz="2800" dirty="0">
                  <a:latin typeface="微软雅黑" panose="020B0503020204020204" pitchFamily="34" charset="-122"/>
                  <a:ea typeface="微软雅黑" panose="020B0503020204020204" pitchFamily="34" charset="-122"/>
                </a:rPr>
                <a:t>年后还清</a:t>
              </a:r>
              <a:r>
                <a:rPr lang="en-US" altLang="zh-CN" sz="2800" dirty="0">
                  <a:latin typeface="微软雅黑" panose="020B0503020204020204" pitchFamily="34" charset="-122"/>
                  <a:ea typeface="微软雅黑" panose="020B0503020204020204" pitchFamily="34" charset="-122"/>
                </a:rPr>
                <a:t>10</a:t>
              </a:r>
              <a:r>
                <a:rPr lang="ar-SA" altLang="zh-CN" sz="2800" dirty="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000</a:t>
              </a:r>
              <a:r>
                <a:rPr lang="zh-CN" altLang="zh-CN" sz="2800" dirty="0">
                  <a:latin typeface="微软雅黑" panose="020B0503020204020204" pitchFamily="34" charset="-122"/>
                  <a:ea typeface="微软雅黑" panose="020B0503020204020204" pitchFamily="34" charset="-122"/>
                </a:rPr>
                <a:t>元债务，从现在起每年年末等额存入银行一笔款</a:t>
              </a:r>
              <a:r>
                <a:rPr lang="zh-CN" altLang="en-US" sz="2800" dirty="0">
                  <a:latin typeface="微软雅黑" panose="020B0503020204020204" pitchFamily="34" charset="-122"/>
                  <a:ea typeface="微软雅黑" panose="020B0503020204020204" pitchFamily="34" charset="-122"/>
                </a:rPr>
                <a:t>款</a:t>
              </a:r>
              <a:r>
                <a:rPr lang="zh-CN" altLang="zh-CN" sz="2800" dirty="0">
                  <a:latin typeface="微软雅黑" panose="020B0503020204020204" pitchFamily="34" charset="-122"/>
                  <a:ea typeface="微软雅黑" panose="020B0503020204020204" pitchFamily="34" charset="-122"/>
                </a:rPr>
                <a:t>项。假设银行存款利率为</a:t>
              </a:r>
              <a:r>
                <a:rPr lang="en-US" altLang="zh-CN" sz="2800" dirty="0">
                  <a:latin typeface="微软雅黑" panose="020B0503020204020204" pitchFamily="34" charset="-122"/>
                  <a:ea typeface="微软雅黑" panose="020B0503020204020204" pitchFamily="34" charset="-122"/>
                </a:rPr>
                <a:t>6%</a:t>
              </a:r>
              <a:r>
                <a:rPr lang="zh-CN" altLang="zh-CN" sz="2800" dirty="0">
                  <a:latin typeface="微软雅黑" panose="020B0503020204020204" pitchFamily="34" charset="-122"/>
                  <a:ea typeface="微软雅黑" panose="020B0503020204020204" pitchFamily="34" charset="-122"/>
                </a:rPr>
                <a:t>，每年需要存入多少元？</a:t>
              </a:r>
              <a:endParaRPr lang="zh-CN" altLang="zh-CN" sz="2800" dirty="0">
                <a:latin typeface="微软雅黑" panose="020B0503020204020204" pitchFamily="34" charset="-122"/>
                <a:ea typeface="微软雅黑" panose="020B0503020204020204" pitchFamily="34" charset="-122"/>
              </a:endParaRPr>
            </a:p>
            <a:p>
              <a:endParaRPr lang="en-US" altLang="zh-CN" sz="2800" dirty="0">
                <a:latin typeface="Lato" panose="020F0502020204030203"/>
              </a:endParaRPr>
            </a:p>
            <a:p>
              <a:pPr eaLnBrk="0" hangingPunct="0"/>
              <a:endParaRPr lang="ja-JP" altLang="en-US" sz="2400" dirty="0">
                <a:latin typeface="微软雅黑" panose="020B0503020204020204" pitchFamily="34" charset="-122"/>
                <a:ea typeface="微软雅黑" panose="020B0503020204020204" pitchFamily="34" charset="-122"/>
              </a:endParaRPr>
            </a:p>
            <a:p>
              <a:pPr eaLnBrk="0" hangingPunct="0"/>
              <a:r>
                <a:rPr lang="ja-JP" altLang="en-US" sz="2400" dirty="0">
                  <a:latin typeface="微软雅黑" panose="020B0503020204020204" pitchFamily="34" charset="-122"/>
                  <a:ea typeface="微软雅黑" panose="020B0503020204020204" pitchFamily="34" charset="-122"/>
                </a:rPr>
                <a:t>　</a:t>
              </a:r>
              <a:endParaRPr lang="ja-JP" altLang="en-US" sz="2400" dirty="0">
                <a:latin typeface="微软雅黑" panose="020B0503020204020204" pitchFamily="34" charset="-122"/>
                <a:ea typeface="微软雅黑" panose="020B0503020204020204" pitchFamily="34" charset="-122"/>
              </a:endParaRPr>
            </a:p>
          </p:txBody>
        </p:sp>
        <p:sp>
          <p:nvSpPr>
            <p:cNvPr id="38949" name="矩形 8"/>
            <p:cNvSpPr>
              <a:spLocks noChangeArrowheads="1"/>
            </p:cNvSpPr>
            <p:nvPr/>
          </p:nvSpPr>
          <p:spPr bwMode="auto">
            <a:xfrm>
              <a:off x="598605" y="2348879"/>
              <a:ext cx="8837970" cy="4217716"/>
            </a:xfrm>
            <a:prstGeom prst="rect">
              <a:avLst/>
            </a:prstGeom>
            <a:noFill/>
            <a:ln w="25400">
              <a:solidFill>
                <a:srgbClr val="0070C0"/>
              </a:solidFill>
              <a:miter lim="800000"/>
            </a:ln>
          </p:spPr>
          <p:txBody>
            <a:bodyPr/>
            <a:lstStyle/>
            <a:p>
              <a:endParaRPr lang="zh-CN" altLang="en-US" sz="3200">
                <a:solidFill>
                  <a:srgbClr val="000000"/>
                </a:solidFill>
                <a:latin typeface="Lato" panose="020F0502020204030203"/>
                <a:sym typeface="Arial" panose="020B0604020202020204" pitchFamily="34" charset="0"/>
              </a:endParaRPr>
            </a:p>
          </p:txBody>
        </p:sp>
        <p:grpSp>
          <p:nvGrpSpPr>
            <p:cNvPr id="30" name="组合 11"/>
            <p:cNvGrpSpPr/>
            <p:nvPr/>
          </p:nvGrpSpPr>
          <p:grpSpPr>
            <a:xfrm>
              <a:off x="416496" y="1988840"/>
              <a:ext cx="568751" cy="700092"/>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a typeface="微软雅黑" panose="020B0503020204020204" pitchFamily="34" charset="-122"/>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grpSp>
      </p:grpSp>
      <p:sp>
        <p:nvSpPr>
          <p:cNvPr id="37" name="矩形 36"/>
          <p:cNvSpPr>
            <a:spLocks noChangeArrowheads="1"/>
          </p:cNvSpPr>
          <p:nvPr/>
        </p:nvSpPr>
        <p:spPr bwMode="auto">
          <a:xfrm>
            <a:off x="6573838" y="3124200"/>
            <a:ext cx="5108575" cy="2863850"/>
          </a:xfrm>
          <a:prstGeom prst="rect">
            <a:avLst/>
          </a:prstGeom>
          <a:noFill/>
          <a:ln w="9525">
            <a:noFill/>
            <a:miter lim="800000"/>
          </a:ln>
        </p:spPr>
        <p:txBody>
          <a:bodyPr>
            <a:spAutoFit/>
          </a:bodyPr>
          <a:lstStyle/>
          <a:p>
            <a:pPr>
              <a:lnSpc>
                <a:spcPct val="150000"/>
              </a:lnSpc>
            </a:pPr>
            <a:r>
              <a:rPr lang="zh-CN" altLang="zh-CN" sz="2400" dirty="0">
                <a:latin typeface="微软雅黑" panose="020B0503020204020204" pitchFamily="34" charset="-122"/>
                <a:ea typeface="微软雅黑" panose="020B0503020204020204" pitchFamily="34" charset="-122"/>
              </a:rPr>
              <a:t>解析：</a:t>
            </a:r>
            <a:endParaRPr lang="en-US" altLang="zh-CN" sz="2400" dirty="0">
              <a:latin typeface="微软雅黑" panose="020B0503020204020204" pitchFamily="34" charset="-122"/>
              <a:ea typeface="微软雅黑" panose="020B0503020204020204" pitchFamily="34" charset="-122"/>
            </a:endParaRPr>
          </a:p>
          <a:p>
            <a:pPr>
              <a:lnSpc>
                <a:spcPct val="150000"/>
              </a:lnSpc>
            </a:pPr>
            <a:r>
              <a:rPr lang="en-US" altLang="zh-CN" sz="2400" i="1" dirty="0">
                <a:latin typeface="微软雅黑" panose="020B0503020204020204" pitchFamily="34" charset="-122"/>
                <a:ea typeface="微软雅黑" panose="020B0503020204020204" pitchFamily="34" charset="-122"/>
              </a:rPr>
              <a:t>A</a:t>
            </a:r>
            <a:r>
              <a:rPr lang="zh-CN" altLang="zh-CN" sz="2400" dirty="0">
                <a:latin typeface="微软雅黑" panose="020B0503020204020204" pitchFamily="34" charset="-122"/>
                <a:ea typeface="微软雅黑" panose="020B0503020204020204" pitchFamily="34" charset="-122"/>
              </a:rPr>
              <a:t>＝</a:t>
            </a:r>
            <a:r>
              <a:rPr lang="en-US" altLang="zh-CN" sz="2400" i="1" dirty="0">
                <a:latin typeface="微软雅黑" panose="020B0503020204020204" pitchFamily="34" charset="-122"/>
                <a:ea typeface="微软雅黑" panose="020B0503020204020204" pitchFamily="34" charset="-122"/>
              </a:rPr>
              <a:t>F</a:t>
            </a:r>
            <a:r>
              <a:rPr lang="en-US" altLang="zh-CN" sz="2400" dirty="0">
                <a:latin typeface="微软雅黑" panose="020B0503020204020204" pitchFamily="34" charset="-122"/>
                <a:ea typeface="微软雅黑" panose="020B0503020204020204" pitchFamily="34" charset="-122"/>
              </a:rPr>
              <a:t>/</a:t>
            </a:r>
            <a:r>
              <a:rPr lang="zh-CN" altLang="zh-CN" sz="2400" dirty="0">
                <a:latin typeface="微软雅黑" panose="020B0503020204020204" pitchFamily="34" charset="-122"/>
                <a:ea typeface="微软雅黑" panose="020B0503020204020204" pitchFamily="34" charset="-122"/>
              </a:rPr>
              <a:t>（</a:t>
            </a:r>
            <a:r>
              <a:rPr lang="en-US" altLang="zh-CN" sz="2400" i="1" dirty="0">
                <a:latin typeface="微软雅黑" panose="020B0503020204020204" pitchFamily="34" charset="-122"/>
                <a:ea typeface="微软雅黑" panose="020B0503020204020204" pitchFamily="34" charset="-122"/>
              </a:rPr>
              <a:t>F</a:t>
            </a:r>
            <a:r>
              <a:rPr lang="en-US" altLang="zh-CN" sz="2400" dirty="0">
                <a:latin typeface="微软雅黑" panose="020B0503020204020204" pitchFamily="34" charset="-122"/>
                <a:ea typeface="微软雅黑" panose="020B0503020204020204" pitchFamily="34" charset="-122"/>
              </a:rPr>
              <a:t>/</a:t>
            </a:r>
            <a:r>
              <a:rPr lang="en-US" altLang="zh-CN" sz="2400" i="1" dirty="0">
                <a:latin typeface="微软雅黑" panose="020B0503020204020204" pitchFamily="34" charset="-122"/>
                <a:ea typeface="微软雅黑" panose="020B0503020204020204" pitchFamily="34" charset="-122"/>
              </a:rPr>
              <a:t>A</a:t>
            </a:r>
            <a:r>
              <a:rPr lang="zh-CN" altLang="zh-CN" sz="2400" dirty="0">
                <a:latin typeface="微软雅黑" panose="020B0503020204020204" pitchFamily="34" charset="-122"/>
                <a:ea typeface="微软雅黑" panose="020B0503020204020204" pitchFamily="34" charset="-122"/>
              </a:rPr>
              <a:t>，</a:t>
            </a:r>
            <a:r>
              <a:rPr lang="en-US" altLang="zh-CN" sz="2400" i="1" dirty="0">
                <a:latin typeface="微软雅黑" panose="020B0503020204020204" pitchFamily="34" charset="-122"/>
                <a:ea typeface="微软雅黑" panose="020B0503020204020204" pitchFamily="34" charset="-122"/>
              </a:rPr>
              <a:t>i</a:t>
            </a:r>
            <a:r>
              <a:rPr lang="zh-CN" altLang="zh-CN" sz="2400" dirty="0">
                <a:latin typeface="微软雅黑" panose="020B0503020204020204" pitchFamily="34" charset="-122"/>
                <a:ea typeface="微软雅黑" panose="020B0503020204020204" pitchFamily="34" charset="-122"/>
              </a:rPr>
              <a:t>，</a:t>
            </a:r>
            <a:r>
              <a:rPr lang="en-US" altLang="zh-CN" sz="2400" i="1" dirty="0">
                <a:latin typeface="微软雅黑" panose="020B0503020204020204" pitchFamily="34" charset="-122"/>
                <a:ea typeface="微软雅黑" panose="020B0503020204020204" pitchFamily="34" charset="-122"/>
              </a:rPr>
              <a:t>n</a:t>
            </a:r>
            <a:r>
              <a:rPr lang="zh-CN" altLang="zh-CN"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a:lnSpc>
                <a:spcPct val="150000"/>
              </a:lnSpc>
            </a:pPr>
            <a:r>
              <a:rPr lang="en-US" altLang="zh-CN" sz="2400" dirty="0">
                <a:latin typeface="微软雅黑" panose="020B0503020204020204" pitchFamily="34" charset="-122"/>
                <a:ea typeface="微软雅黑" panose="020B0503020204020204" pitchFamily="34" charset="-122"/>
              </a:rPr>
              <a:t>   =10 000/</a:t>
            </a:r>
            <a:r>
              <a:rPr lang="zh-CN" altLang="zh-CN" sz="2400" dirty="0">
                <a:latin typeface="微软雅黑" panose="020B0503020204020204" pitchFamily="34" charset="-122"/>
                <a:ea typeface="微软雅黑" panose="020B0503020204020204" pitchFamily="34" charset="-122"/>
              </a:rPr>
              <a:t>（</a:t>
            </a:r>
            <a:r>
              <a:rPr lang="en-US" altLang="zh-CN" sz="2400" i="1" dirty="0">
                <a:latin typeface="微软雅黑" panose="020B0503020204020204" pitchFamily="34" charset="-122"/>
                <a:ea typeface="微软雅黑" panose="020B0503020204020204" pitchFamily="34" charset="-122"/>
              </a:rPr>
              <a:t>F</a:t>
            </a:r>
            <a:r>
              <a:rPr lang="en-US" altLang="zh-CN" sz="2400" dirty="0">
                <a:latin typeface="微软雅黑" panose="020B0503020204020204" pitchFamily="34" charset="-122"/>
                <a:ea typeface="微软雅黑" panose="020B0503020204020204" pitchFamily="34" charset="-122"/>
              </a:rPr>
              <a:t>/</a:t>
            </a:r>
            <a:r>
              <a:rPr lang="en-US" altLang="zh-CN" sz="2400" i="1" dirty="0">
                <a:latin typeface="微软雅黑" panose="020B0503020204020204" pitchFamily="34" charset="-122"/>
                <a:ea typeface="微软雅黑" panose="020B0503020204020204" pitchFamily="34" charset="-122"/>
              </a:rPr>
              <a:t>A</a:t>
            </a:r>
            <a:r>
              <a:rPr lang="zh-CN" altLang="zh-CN"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6</a:t>
            </a:r>
            <a:r>
              <a:rPr lang="zh-CN" altLang="zh-CN"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5</a:t>
            </a:r>
            <a:r>
              <a:rPr lang="zh-CN" altLang="zh-CN"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a:lnSpc>
                <a:spcPct val="150000"/>
              </a:lnSpc>
            </a:pPr>
            <a:r>
              <a:rPr lang="en-US" altLang="zh-CN" sz="2400" dirty="0">
                <a:latin typeface="微软雅黑" panose="020B0503020204020204" pitchFamily="34" charset="-122"/>
                <a:ea typeface="微软雅黑" panose="020B0503020204020204" pitchFamily="34" charset="-122"/>
              </a:rPr>
              <a:t>   </a:t>
            </a:r>
            <a:r>
              <a:rPr lang="zh-CN" altLang="zh-CN"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10 000/5.6371</a:t>
            </a:r>
            <a:endParaRPr lang="en-US" altLang="zh-CN" sz="2400" dirty="0">
              <a:latin typeface="微软雅黑" panose="020B0503020204020204" pitchFamily="34" charset="-122"/>
              <a:ea typeface="微软雅黑" panose="020B0503020204020204" pitchFamily="34" charset="-122"/>
            </a:endParaRPr>
          </a:p>
          <a:p>
            <a:pPr>
              <a:lnSpc>
                <a:spcPct val="150000"/>
              </a:lnSpc>
            </a:pPr>
            <a:r>
              <a:rPr lang="en-US" altLang="zh-CN" sz="2400" dirty="0">
                <a:latin typeface="微软雅黑" panose="020B0503020204020204" pitchFamily="34" charset="-122"/>
                <a:ea typeface="微软雅黑" panose="020B0503020204020204" pitchFamily="34" charset="-122"/>
              </a:rPr>
              <a:t>    =1</a:t>
            </a:r>
            <a:r>
              <a:rPr lang="ar-SA" altLang="zh-CN"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773.96</a:t>
            </a:r>
            <a:r>
              <a:rPr lang="zh-CN" altLang="zh-CN" sz="2400" dirty="0">
                <a:latin typeface="微软雅黑" panose="020B0503020204020204" pitchFamily="34" charset="-122"/>
                <a:ea typeface="微软雅黑" panose="020B0503020204020204" pitchFamily="34" charset="-122"/>
              </a:rPr>
              <a:t>（元）</a:t>
            </a:r>
            <a:endParaRPr lang="zh-CN" altLang="zh-CN" sz="2400" dirty="0">
              <a:latin typeface="微软雅黑" panose="020B0503020204020204" pitchFamily="34" charset="-122"/>
              <a:ea typeface="微软雅黑" panose="020B0503020204020204" pitchFamily="34" charset="-122"/>
            </a:endParaRPr>
          </a:p>
        </p:txBody>
      </p:sp>
      <p:sp>
        <p:nvSpPr>
          <p:cNvPr id="62" name="TextBox 61"/>
          <p:cNvSpPr txBox="1">
            <a:spLocks noChangeArrowheads="1"/>
          </p:cNvSpPr>
          <p:nvPr/>
        </p:nvSpPr>
        <p:spPr bwMode="auto">
          <a:xfrm>
            <a:off x="4417220" y="3124200"/>
            <a:ext cx="1509712" cy="514350"/>
          </a:xfrm>
          <a:prstGeom prst="rect">
            <a:avLst/>
          </a:prstGeom>
          <a:noFill/>
          <a:ln w="9525">
            <a:noFill/>
            <a:miter lim="800000"/>
          </a:ln>
        </p:spPr>
        <p:txBody>
          <a:bodyPr lIns="36000" tIns="46800" rIns="36000" bIns="46800">
            <a:spAutoFit/>
          </a:bodyPr>
          <a:lstStyle/>
          <a:p>
            <a:pPr>
              <a:lnSpc>
                <a:spcPct val="125000"/>
              </a:lnSpc>
            </a:pPr>
            <a:r>
              <a:rPr lang="en-US" altLang="zh-CN" sz="2400" dirty="0">
                <a:latin typeface="Lato" panose="020F0502020204030203"/>
              </a:rPr>
              <a:t>F=10000</a:t>
            </a:r>
            <a:endParaRPr lang="zh-CN" altLang="en-US" sz="2400" dirty="0">
              <a:latin typeface="Lato" panose="020F0502020204030203"/>
            </a:endParaRPr>
          </a:p>
        </p:txBody>
      </p:sp>
      <p:grpSp>
        <p:nvGrpSpPr>
          <p:cNvPr id="54" name="组合 53"/>
          <p:cNvGrpSpPr/>
          <p:nvPr/>
        </p:nvGrpSpPr>
        <p:grpSpPr bwMode="auto">
          <a:xfrm>
            <a:off x="625435" y="3683658"/>
            <a:ext cx="4308904" cy="2314575"/>
            <a:chOff x="834353" y="3113400"/>
            <a:chExt cx="4309994" cy="2706165"/>
          </a:xfrm>
        </p:grpSpPr>
        <p:cxnSp>
          <p:nvCxnSpPr>
            <p:cNvPr id="46" name="直接连接符 45"/>
            <p:cNvCxnSpPr/>
            <p:nvPr/>
          </p:nvCxnSpPr>
          <p:spPr>
            <a:xfrm flipH="1">
              <a:off x="1714463" y="3137212"/>
              <a:ext cx="9861" cy="1166709"/>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rot="16200000" flipH="1">
              <a:off x="2090965" y="3815015"/>
              <a:ext cx="819078"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grpSp>
          <p:nvGrpSpPr>
            <p:cNvPr id="38925" name="组合 44"/>
            <p:cNvGrpSpPr/>
            <p:nvPr/>
          </p:nvGrpSpPr>
          <p:grpSpPr bwMode="auto">
            <a:xfrm>
              <a:off x="834353" y="3113400"/>
              <a:ext cx="4309994" cy="2706165"/>
              <a:chOff x="834353" y="3113400"/>
              <a:chExt cx="4309994" cy="2706165"/>
            </a:xfrm>
          </p:grpSpPr>
          <p:cxnSp>
            <p:nvCxnSpPr>
              <p:cNvPr id="47" name="直接连接符 46"/>
              <p:cNvCxnSpPr/>
              <p:nvPr/>
            </p:nvCxnSpPr>
            <p:spPr>
              <a:xfrm flipV="1">
                <a:off x="1729926" y="3113400"/>
                <a:ext cx="3143207" cy="23812"/>
              </a:xfrm>
              <a:prstGeom prst="line">
                <a:avLst/>
              </a:prstGeom>
              <a:ln w="19050">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rot="16200000" flipH="1">
                <a:off x="3846786" y="4101827"/>
                <a:ext cx="523829" cy="317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4866130" y="4103414"/>
                <a:ext cx="870" cy="290508"/>
              </a:xfrm>
              <a:prstGeom prst="line">
                <a:avLst/>
              </a:prstGeom>
              <a:ln w="19050">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4098958" y="3866736"/>
                <a:ext cx="774176" cy="0"/>
              </a:xfrm>
              <a:prstGeom prst="line">
                <a:avLst/>
              </a:prstGeom>
              <a:ln w="19050">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2487115" y="3405474"/>
                <a:ext cx="2413048" cy="0"/>
              </a:xfrm>
              <a:prstGeom prst="line">
                <a:avLst/>
              </a:prstGeom>
              <a:ln w="19050">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933" name="TextBox 62"/>
              <p:cNvSpPr txBox="1">
                <a:spLocks noChangeArrowheads="1"/>
              </p:cNvSpPr>
              <p:nvPr/>
            </p:nvSpPr>
            <p:spPr bwMode="auto">
              <a:xfrm>
                <a:off x="834353" y="5243508"/>
                <a:ext cx="4309994" cy="576057"/>
              </a:xfrm>
              <a:prstGeom prst="rect">
                <a:avLst/>
              </a:prstGeom>
              <a:noFill/>
              <a:ln w="9525">
                <a:noFill/>
                <a:miter lim="800000"/>
              </a:ln>
            </p:spPr>
            <p:txBody>
              <a:bodyPr lIns="36000" tIns="46800" rIns="36000" bIns="46800">
                <a:spAutoFit/>
              </a:bodyPr>
              <a:lstStyle/>
              <a:p>
                <a:pPr>
                  <a:lnSpc>
                    <a:spcPct val="125000"/>
                  </a:lnSpc>
                </a:pPr>
                <a:r>
                  <a:rPr lang="en-US" altLang="zh-CN" sz="2400" dirty="0">
                    <a:latin typeface="Lato" panose="020F0502020204030203"/>
                  </a:rPr>
                  <a:t>     A    </a:t>
                </a:r>
                <a:r>
                  <a:rPr lang="en-US" altLang="zh-CN" sz="2400" dirty="0" err="1">
                    <a:latin typeface="Lato" panose="020F0502020204030203"/>
                  </a:rPr>
                  <a:t>A</a:t>
                </a:r>
                <a:r>
                  <a:rPr lang="en-US" altLang="zh-CN" sz="2400" dirty="0">
                    <a:latin typeface="Lato" panose="020F0502020204030203"/>
                  </a:rPr>
                  <a:t>    </a:t>
                </a:r>
                <a:r>
                  <a:rPr lang="en-US" altLang="zh-CN" sz="2400" dirty="0" err="1">
                    <a:latin typeface="Lato" panose="020F0502020204030203"/>
                  </a:rPr>
                  <a:t>A</a:t>
                </a:r>
                <a:r>
                  <a:rPr lang="en-US" altLang="zh-CN" sz="2400" dirty="0">
                    <a:latin typeface="Lato" panose="020F0502020204030203"/>
                  </a:rPr>
                  <a:t>    </a:t>
                </a:r>
                <a:r>
                  <a:rPr lang="en-US" altLang="zh-CN" sz="2400" dirty="0" err="1">
                    <a:latin typeface="Lato" panose="020F0502020204030203"/>
                  </a:rPr>
                  <a:t>A</a:t>
                </a:r>
                <a:r>
                  <a:rPr lang="en-US" altLang="zh-CN" sz="2400" dirty="0">
                    <a:latin typeface="Lato" panose="020F0502020204030203"/>
                  </a:rPr>
                  <a:t>    </a:t>
                </a:r>
                <a:r>
                  <a:rPr lang="en-US" altLang="zh-CN" sz="2400" dirty="0" err="1">
                    <a:latin typeface="Lato" panose="020F0502020204030203"/>
                  </a:rPr>
                  <a:t>A</a:t>
                </a:r>
                <a:r>
                  <a:rPr lang="en-US" altLang="zh-CN" sz="2400" dirty="0">
                    <a:latin typeface="Lato" panose="020F0502020204030203"/>
                  </a:rPr>
                  <a:t> </a:t>
                </a:r>
                <a:endParaRPr lang="zh-CN" altLang="en-US" sz="2400" dirty="0">
                  <a:latin typeface="Lato" panose="020F0502020204030203"/>
                </a:endParaRPr>
              </a:p>
            </p:txBody>
          </p:sp>
          <p:cxnSp>
            <p:nvCxnSpPr>
              <p:cNvPr id="64" name="直接连接符 63"/>
              <p:cNvCxnSpPr/>
              <p:nvPr/>
            </p:nvCxnSpPr>
            <p:spPr>
              <a:xfrm>
                <a:off x="3249628" y="3586037"/>
                <a:ext cx="1616502" cy="0"/>
              </a:xfrm>
              <a:prstGeom prst="line">
                <a:avLst/>
              </a:prstGeom>
              <a:ln w="19050">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69" name="直接连接符 68"/>
            <p:cNvCxnSpPr/>
            <p:nvPr/>
          </p:nvCxnSpPr>
          <p:spPr>
            <a:xfrm rot="16200000" flipH="1">
              <a:off x="2919258" y="3909859"/>
              <a:ext cx="652406" cy="476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grpSp>
      <p:sp>
        <p:nvSpPr>
          <p:cNvPr id="72" name="TextBox 71"/>
          <p:cNvSpPr txBox="1">
            <a:spLocks noChangeArrowheads="1"/>
          </p:cNvSpPr>
          <p:nvPr/>
        </p:nvSpPr>
        <p:spPr bwMode="auto">
          <a:xfrm>
            <a:off x="884930" y="3124200"/>
            <a:ext cx="1190625" cy="511175"/>
          </a:xfrm>
          <a:prstGeom prst="rect">
            <a:avLst/>
          </a:prstGeom>
          <a:noFill/>
          <a:ln w="9525">
            <a:noFill/>
            <a:miter lim="800000"/>
          </a:ln>
        </p:spPr>
        <p:txBody>
          <a:bodyPr lIns="36000" tIns="46800" rIns="36000" bIns="46800">
            <a:spAutoFit/>
          </a:bodyPr>
          <a:lstStyle/>
          <a:p>
            <a:pPr>
              <a:lnSpc>
                <a:spcPct val="125000"/>
              </a:lnSpc>
            </a:pPr>
            <a:r>
              <a:rPr lang="en-US" altLang="zh-CN" sz="2400" dirty="0">
                <a:latin typeface="Lato" panose="020F0502020204030203"/>
              </a:rPr>
              <a:t>  i=6%</a:t>
            </a:r>
            <a:endParaRPr lang="zh-CN" altLang="en-US" sz="2400" dirty="0">
              <a:latin typeface="Lato" panose="020F0502020204030203"/>
            </a:endParaRPr>
          </a:p>
        </p:txBody>
      </p:sp>
      <p:grpSp>
        <p:nvGrpSpPr>
          <p:cNvPr id="45" name="组合 44"/>
          <p:cNvGrpSpPr/>
          <p:nvPr/>
        </p:nvGrpSpPr>
        <p:grpSpPr bwMode="auto">
          <a:xfrm>
            <a:off x="807898" y="4537869"/>
            <a:ext cx="4187674" cy="1041578"/>
            <a:chOff x="1450176" y="4335518"/>
            <a:chExt cx="4746172" cy="1698476"/>
          </a:xfrm>
        </p:grpSpPr>
        <p:grpSp>
          <p:nvGrpSpPr>
            <p:cNvPr id="53" name="组合 40"/>
            <p:cNvGrpSpPr/>
            <p:nvPr/>
          </p:nvGrpSpPr>
          <p:grpSpPr bwMode="auto">
            <a:xfrm>
              <a:off x="1450176" y="4961544"/>
              <a:ext cx="4746172" cy="1072450"/>
              <a:chOff x="1494970" y="3490097"/>
              <a:chExt cx="4746172" cy="1072450"/>
            </a:xfrm>
          </p:grpSpPr>
          <p:grpSp>
            <p:nvGrpSpPr>
              <p:cNvPr id="59" name="组合 39"/>
              <p:cNvGrpSpPr/>
              <p:nvPr/>
            </p:nvGrpSpPr>
            <p:grpSpPr bwMode="auto">
              <a:xfrm>
                <a:off x="1580687" y="3490097"/>
                <a:ext cx="4304889" cy="160480"/>
                <a:chOff x="1580687" y="3490097"/>
                <a:chExt cx="4304889" cy="160480"/>
              </a:xfrm>
            </p:grpSpPr>
            <p:cxnSp>
              <p:nvCxnSpPr>
                <p:cNvPr id="61" name="直接连接符 60"/>
                <p:cNvCxnSpPr/>
                <p:nvPr/>
              </p:nvCxnSpPr>
              <p:spPr>
                <a:xfrm flipV="1">
                  <a:off x="1582276" y="3644221"/>
                  <a:ext cx="4295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rot="5400000">
                  <a:off x="1509186" y="3569543"/>
                  <a:ext cx="14459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rot="5400000">
                  <a:off x="2229841" y="3561599"/>
                  <a:ext cx="144591"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5400000">
                  <a:off x="5812487" y="3577488"/>
                  <a:ext cx="144591" cy="1587"/>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60" name="TextBox 59"/>
              <p:cNvSpPr txBox="1"/>
              <p:nvPr/>
            </p:nvSpPr>
            <p:spPr>
              <a:xfrm>
                <a:off x="1494970" y="3715721"/>
                <a:ext cx="4746172" cy="846826"/>
              </a:xfrm>
              <a:prstGeom prst="rect">
                <a:avLst/>
              </a:prstGeom>
              <a:noFill/>
            </p:spPr>
            <p:txBody>
              <a:bodyPr lIns="36000" tIns="46800" rIns="36000" bIns="46800">
                <a:spAutoFit/>
              </a:bodyPr>
              <a:lstStyle/>
              <a:p>
                <a:pPr fontAlgn="auto">
                  <a:lnSpc>
                    <a:spcPct val="125000"/>
                  </a:lnSpc>
                  <a:spcBef>
                    <a:spcPts val="0"/>
                  </a:spcBef>
                  <a:spcAft>
                    <a:spcPts val="0"/>
                  </a:spcAft>
                  <a:defRPr/>
                </a:pPr>
                <a:r>
                  <a:rPr lang="en-US" altLang="zh-CN" sz="2400" b="1" dirty="0">
                    <a:solidFill>
                      <a:schemeClr val="bg2">
                        <a:lumMod val="75000"/>
                      </a:schemeClr>
                    </a:solidFill>
                    <a:latin typeface="华文新魏" panose="02010800040101010101" pitchFamily="2" charset="-122"/>
                    <a:ea typeface="华文新魏" panose="02010800040101010101" pitchFamily="2" charset="-122"/>
                  </a:rPr>
                  <a:t>0       1       2        3         4       5</a:t>
                </a:r>
                <a:endParaRPr lang="zh-CN" altLang="en-US" sz="2400" dirty="0">
                  <a:solidFill>
                    <a:schemeClr val="bg2">
                      <a:lumMod val="75000"/>
                    </a:schemeClr>
                  </a:solidFill>
                  <a:latin typeface="+mn-lt"/>
                  <a:ea typeface="+mn-ea"/>
                </a:endParaRPr>
              </a:p>
            </p:txBody>
          </p:sp>
        </p:grpSp>
        <p:cxnSp>
          <p:nvCxnSpPr>
            <p:cNvPr id="55" name="直接箭头连接符 54"/>
            <p:cNvCxnSpPr/>
            <p:nvPr/>
          </p:nvCxnSpPr>
          <p:spPr>
            <a:xfrm rot="16200000" flipV="1">
              <a:off x="2780522" y="4782926"/>
              <a:ext cx="715006"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rot="5400000" flipH="1" flipV="1">
              <a:off x="1898255" y="4768495"/>
              <a:ext cx="710240" cy="31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rot="16200000" flipV="1">
              <a:off x="3649249" y="4752610"/>
              <a:ext cx="737250" cy="79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rot="5400000" flipH="1" flipV="1">
              <a:off x="5444363" y="4716063"/>
              <a:ext cx="769028" cy="79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cxnSp>
        <p:nvCxnSpPr>
          <p:cNvPr id="68" name="直接箭头连接符 67"/>
          <p:cNvCxnSpPr/>
          <p:nvPr/>
        </p:nvCxnSpPr>
        <p:spPr bwMode="auto">
          <a:xfrm rot="16200000" flipV="1">
            <a:off x="3698290" y="4770167"/>
            <a:ext cx="452113" cy="70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500" fill="hold"/>
                                        <p:tgtEl>
                                          <p:spTgt spid="72"/>
                                        </p:tgtEl>
                                        <p:attrNameLst>
                                          <p:attrName>ppt_x</p:attrName>
                                        </p:attrNameLst>
                                      </p:cBhvr>
                                      <p:tavLst>
                                        <p:tav tm="0">
                                          <p:val>
                                            <p:strVal val="#ppt_x"/>
                                          </p:val>
                                        </p:tav>
                                        <p:tav tm="100000">
                                          <p:val>
                                            <p:strVal val="#ppt_x"/>
                                          </p:val>
                                        </p:tav>
                                      </p:tavLst>
                                    </p:anim>
                                    <p:anim calcmode="lin" valueType="num">
                                      <p:cBhvr additive="base">
                                        <p:cTn id="12" dur="500" fill="hold"/>
                                        <p:tgtEl>
                                          <p:spTgt spid="7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ppt_x"/>
                                          </p:val>
                                        </p:tav>
                                        <p:tav tm="100000">
                                          <p:val>
                                            <p:strVal val="#ppt_x"/>
                                          </p:val>
                                        </p:tav>
                                      </p:tavLst>
                                    </p:anim>
                                    <p:anim calcmode="lin" valueType="num">
                                      <p:cBhvr additive="base">
                                        <p:cTn id="16" dur="500" fill="hold"/>
                                        <p:tgtEl>
                                          <p:spTgt spid="6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fill="hold"/>
                                        <p:tgtEl>
                                          <p:spTgt spid="68"/>
                                        </p:tgtEl>
                                        <p:attrNameLst>
                                          <p:attrName>ppt_x</p:attrName>
                                        </p:attrNameLst>
                                      </p:cBhvr>
                                      <p:tavLst>
                                        <p:tav tm="0">
                                          <p:val>
                                            <p:strVal val="#ppt_x"/>
                                          </p:val>
                                        </p:tav>
                                        <p:tav tm="100000">
                                          <p:val>
                                            <p:strVal val="#ppt_x"/>
                                          </p:val>
                                        </p:tav>
                                      </p:tavLst>
                                    </p:anim>
                                    <p:anim calcmode="lin" valueType="num">
                                      <p:cBhvr additive="base">
                                        <p:cTn id="20" dur="500" fill="hold"/>
                                        <p:tgtEl>
                                          <p:spTgt spid="6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ppt_x"/>
                                          </p:val>
                                        </p:tav>
                                        <p:tav tm="100000">
                                          <p:val>
                                            <p:strVal val="#ppt_x"/>
                                          </p:val>
                                        </p:tav>
                                      </p:tavLst>
                                    </p:anim>
                                    <p:anim calcmode="lin" valueType="num">
                                      <p:cBhvr additive="base">
                                        <p:cTn id="2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2" grpId="0"/>
      <p:bldP spid="7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F08F4083-D530-4123-848D-AA7EFFD5F01E}" type="slidenum">
              <a:rPr lang="en-US"/>
            </a:fld>
            <a:endParaRPr lang="en-US" dirty="0"/>
          </a:p>
        </p:txBody>
      </p:sp>
      <p:grpSp>
        <p:nvGrpSpPr>
          <p:cNvPr id="4" name="组合 3"/>
          <p:cNvGrpSpPr/>
          <p:nvPr/>
        </p:nvGrpSpPr>
        <p:grpSpPr bwMode="auto">
          <a:xfrm>
            <a:off x="2797175" y="936625"/>
            <a:ext cx="7275513" cy="144463"/>
            <a:chOff x="5357217" y="1143000"/>
            <a:chExt cx="1490133" cy="57871"/>
          </a:xfrm>
        </p:grpSpPr>
        <p:cxnSp>
          <p:nvCxnSpPr>
            <p:cNvPr id="5"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31"/>
            <p:cNvCxnSpPr/>
            <p:nvPr/>
          </p:nvCxnSpPr>
          <p:spPr>
            <a:xfrm>
              <a:off x="5509709" y="1200871"/>
              <a:ext cx="1185148"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竖卷形 8"/>
          <p:cNvSpPr/>
          <p:nvPr/>
        </p:nvSpPr>
        <p:spPr>
          <a:xfrm>
            <a:off x="1212056" y="1547668"/>
            <a:ext cx="10247312" cy="2529343"/>
          </a:xfrm>
          <a:prstGeom prst="verticalScroll">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TextBox 9"/>
          <p:cNvSpPr txBox="1">
            <a:spLocks noChangeArrowheads="1"/>
          </p:cNvSpPr>
          <p:nvPr/>
        </p:nvSpPr>
        <p:spPr bwMode="auto">
          <a:xfrm>
            <a:off x="1716501" y="1821536"/>
            <a:ext cx="2111375" cy="584200"/>
          </a:xfrm>
          <a:prstGeom prst="rect">
            <a:avLst/>
          </a:prstGeom>
          <a:noFill/>
          <a:ln w="9525">
            <a:noFill/>
            <a:miter lim="800000"/>
          </a:ln>
        </p:spPr>
        <p:txBody>
          <a:bodyPr lIns="36000" tIns="46800" rIns="36000" bIns="46800">
            <a:spAutoFit/>
          </a:bodyPr>
          <a:lstStyle/>
          <a:p>
            <a:pPr>
              <a:lnSpc>
                <a:spcPct val="125000"/>
              </a:lnSpc>
            </a:pPr>
            <a:r>
              <a:rPr lang="zh-CN" altLang="en-US" sz="2800" b="1" dirty="0">
                <a:solidFill>
                  <a:srgbClr val="002060"/>
                </a:solidFill>
                <a:latin typeface="微软雅黑" panose="020B0503020204020204" pitchFamily="34" charset="-122"/>
                <a:ea typeface="微软雅黑" panose="020B0503020204020204" pitchFamily="34" charset="-122"/>
              </a:rPr>
              <a:t>知三求四：</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46" name="左弧形箭头 45"/>
          <p:cNvSpPr/>
          <p:nvPr/>
        </p:nvSpPr>
        <p:spPr>
          <a:xfrm>
            <a:off x="3308151" y="2598636"/>
            <a:ext cx="513876" cy="946150"/>
          </a:xfrm>
          <a:prstGeom prst="curvedRightArrow">
            <a:avLst>
              <a:gd name="adj1" fmla="val 25000"/>
              <a:gd name="adj2" fmla="val 50000"/>
              <a:gd name="adj3" fmla="val 4285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50" name="TextBox 49"/>
          <p:cNvSpPr txBox="1">
            <a:spLocks noChangeArrowheads="1"/>
          </p:cNvSpPr>
          <p:nvPr/>
        </p:nvSpPr>
        <p:spPr bwMode="auto">
          <a:xfrm>
            <a:off x="3990959" y="1821536"/>
            <a:ext cx="2033588" cy="479425"/>
          </a:xfrm>
          <a:prstGeom prst="rect">
            <a:avLst/>
          </a:prstGeom>
          <a:noFill/>
          <a:ln w="9525">
            <a:noFill/>
            <a:miter lim="800000"/>
          </a:ln>
        </p:spPr>
        <p:txBody>
          <a:bodyPr lIns="36000" tIns="46800" rIns="36000" bIns="46800">
            <a:spAutoFit/>
          </a:bodyPr>
          <a:lstStyle/>
          <a:p>
            <a:pPr>
              <a:lnSpc>
                <a:spcPct val="125000"/>
              </a:lnSpc>
            </a:pPr>
            <a:r>
              <a:rPr lang="en-US" altLang="zh-CN" sz="2000" b="1" dirty="0">
                <a:solidFill>
                  <a:srgbClr val="002060"/>
                </a:solidFill>
                <a:latin typeface="微软雅黑" panose="020B0503020204020204" pitchFamily="34" charset="-122"/>
                <a:ea typeface="微软雅黑" panose="020B0503020204020204" pitchFamily="34" charset="-122"/>
              </a:rPr>
              <a:t>P</a:t>
            </a:r>
            <a:r>
              <a:rPr lang="zh-CN" altLang="en-US" sz="2000" b="1" dirty="0">
                <a:solidFill>
                  <a:srgbClr val="002060"/>
                </a:solidFill>
                <a:latin typeface="微软雅黑" panose="020B0503020204020204" pitchFamily="34" charset="-122"/>
                <a:ea typeface="微软雅黑" panose="020B0503020204020204" pitchFamily="34" charset="-122"/>
              </a:rPr>
              <a:t>代表年金现值</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
        <p:nvSpPr>
          <p:cNvPr id="51" name="上弧形箭头 50"/>
          <p:cNvSpPr/>
          <p:nvPr/>
        </p:nvSpPr>
        <p:spPr>
          <a:xfrm rot="16200000">
            <a:off x="3509280" y="2840406"/>
            <a:ext cx="835025" cy="404813"/>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52" name="TextBox 51"/>
          <p:cNvSpPr txBox="1">
            <a:spLocks noChangeArrowheads="1"/>
          </p:cNvSpPr>
          <p:nvPr/>
        </p:nvSpPr>
        <p:spPr bwMode="auto">
          <a:xfrm>
            <a:off x="4728447" y="3725647"/>
            <a:ext cx="3214529" cy="444097"/>
          </a:xfrm>
          <a:prstGeom prst="rect">
            <a:avLst/>
          </a:prstGeom>
          <a:noFill/>
          <a:ln w="9525">
            <a:noFill/>
            <a:miter lim="800000"/>
          </a:ln>
        </p:spPr>
        <p:txBody>
          <a:bodyPr wrap="square" lIns="36000" tIns="46800" rIns="36000" bIns="46800">
            <a:spAutoFit/>
          </a:bodyPr>
          <a:lstStyle/>
          <a:p>
            <a:pPr>
              <a:lnSpc>
                <a:spcPct val="125000"/>
              </a:lnSpc>
            </a:pPr>
            <a:r>
              <a:rPr lang="en-US" altLang="zh-CN" b="1" dirty="0">
                <a:solidFill>
                  <a:srgbClr val="002060"/>
                </a:solidFill>
                <a:latin typeface="微软雅黑" panose="020B0503020204020204" pitchFamily="34" charset="-122"/>
                <a:ea typeface="微软雅黑" panose="020B0503020204020204" pitchFamily="34" charset="-122"/>
              </a:rPr>
              <a:t>    </a:t>
            </a:r>
            <a:r>
              <a:rPr lang="en-US" altLang="zh-CN" sz="2000" b="1" dirty="0">
                <a:solidFill>
                  <a:srgbClr val="002060"/>
                </a:solidFill>
                <a:latin typeface="微软雅黑" panose="020B0503020204020204" pitchFamily="34" charset="-122"/>
                <a:ea typeface="微软雅黑" panose="020B0503020204020204" pitchFamily="34" charset="-122"/>
              </a:rPr>
              <a:t>A</a:t>
            </a:r>
            <a:r>
              <a:rPr lang="zh-CN" altLang="en-US" sz="2000" b="1" dirty="0">
                <a:solidFill>
                  <a:srgbClr val="002060"/>
                </a:solidFill>
                <a:latin typeface="微软雅黑" panose="020B0503020204020204" pitchFamily="34" charset="-122"/>
                <a:ea typeface="微软雅黑" panose="020B0503020204020204" pitchFamily="34" charset="-122"/>
              </a:rPr>
              <a:t>代表年资本回收额</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grpSp>
        <p:nvGrpSpPr>
          <p:cNvPr id="55" name="组合 54"/>
          <p:cNvGrpSpPr/>
          <p:nvPr/>
        </p:nvGrpSpPr>
        <p:grpSpPr bwMode="auto">
          <a:xfrm>
            <a:off x="4058761" y="2257051"/>
            <a:ext cx="5742624" cy="1468596"/>
            <a:chOff x="3369087" y="3720714"/>
            <a:chExt cx="5742495" cy="1468982"/>
          </a:xfrm>
        </p:grpSpPr>
        <p:grpSp>
          <p:nvGrpSpPr>
            <p:cNvPr id="25630" name="组合 33"/>
            <p:cNvGrpSpPr/>
            <p:nvPr/>
          </p:nvGrpSpPr>
          <p:grpSpPr bwMode="auto">
            <a:xfrm>
              <a:off x="3369087" y="4184183"/>
              <a:ext cx="5742495" cy="1005513"/>
              <a:chOff x="3405879" y="2896662"/>
              <a:chExt cx="5742495" cy="1005513"/>
            </a:xfrm>
          </p:grpSpPr>
          <p:grpSp>
            <p:nvGrpSpPr>
              <p:cNvPr id="25633" name="组合 22"/>
              <p:cNvGrpSpPr/>
              <p:nvPr/>
            </p:nvGrpSpPr>
            <p:grpSpPr bwMode="auto">
              <a:xfrm>
                <a:off x="3405879" y="2896662"/>
                <a:ext cx="5493812" cy="507166"/>
                <a:chOff x="2861484" y="3758274"/>
                <a:chExt cx="5493812" cy="507166"/>
              </a:xfrm>
            </p:grpSpPr>
            <p:sp>
              <p:nvSpPr>
                <p:cNvPr id="25635" name="Line 3"/>
                <p:cNvSpPr>
                  <a:spLocks noChangeShapeType="1"/>
                </p:cNvSpPr>
                <p:nvPr/>
              </p:nvSpPr>
              <p:spPr bwMode="auto">
                <a:xfrm>
                  <a:off x="2992649" y="3921559"/>
                  <a:ext cx="5118226" cy="14327"/>
                </a:xfrm>
                <a:prstGeom prst="line">
                  <a:avLst/>
                </a:prstGeom>
                <a:noFill/>
                <a:ln w="12700" cap="sq">
                  <a:solidFill>
                    <a:schemeClr val="tx1"/>
                  </a:solidFill>
                  <a:round/>
                </a:ln>
              </p:spPr>
              <p:txBody>
                <a:bodyPr wrap="none" anchor="ctr"/>
                <a:lstStyle/>
                <a:p>
                  <a:endParaRPr lang="zh-CN" altLang="en-US"/>
                </a:p>
              </p:txBody>
            </p:sp>
            <p:sp>
              <p:nvSpPr>
                <p:cNvPr id="25636" name="Line 4"/>
                <p:cNvSpPr>
                  <a:spLocks noChangeShapeType="1"/>
                </p:cNvSpPr>
                <p:nvPr/>
              </p:nvSpPr>
              <p:spPr bwMode="auto">
                <a:xfrm>
                  <a:off x="2992649" y="3758274"/>
                  <a:ext cx="0" cy="152400"/>
                </a:xfrm>
                <a:prstGeom prst="line">
                  <a:avLst/>
                </a:prstGeom>
                <a:noFill/>
                <a:ln w="12700" cap="sq">
                  <a:solidFill>
                    <a:schemeClr val="tx1"/>
                  </a:solidFill>
                  <a:round/>
                </a:ln>
              </p:spPr>
              <p:txBody>
                <a:bodyPr wrap="none" anchor="ctr"/>
                <a:lstStyle/>
                <a:p>
                  <a:endParaRPr lang="zh-CN" altLang="en-US"/>
                </a:p>
              </p:txBody>
            </p:sp>
            <p:sp>
              <p:nvSpPr>
                <p:cNvPr id="25637" name="Line 5"/>
                <p:cNvSpPr>
                  <a:spLocks noChangeShapeType="1"/>
                </p:cNvSpPr>
                <p:nvPr/>
              </p:nvSpPr>
              <p:spPr bwMode="auto">
                <a:xfrm>
                  <a:off x="3674833" y="3758274"/>
                  <a:ext cx="0" cy="152400"/>
                </a:xfrm>
                <a:prstGeom prst="line">
                  <a:avLst/>
                </a:prstGeom>
                <a:noFill/>
                <a:ln w="12700" cap="sq">
                  <a:solidFill>
                    <a:schemeClr val="tx1"/>
                  </a:solidFill>
                  <a:round/>
                </a:ln>
              </p:spPr>
              <p:txBody>
                <a:bodyPr wrap="none" anchor="ctr"/>
                <a:lstStyle/>
                <a:p>
                  <a:endParaRPr lang="zh-CN" altLang="en-US"/>
                </a:p>
              </p:txBody>
            </p:sp>
            <p:sp>
              <p:nvSpPr>
                <p:cNvPr id="25638" name="Line 6"/>
                <p:cNvSpPr>
                  <a:spLocks noChangeShapeType="1"/>
                </p:cNvSpPr>
                <p:nvPr/>
              </p:nvSpPr>
              <p:spPr bwMode="auto">
                <a:xfrm>
                  <a:off x="5072737" y="3758274"/>
                  <a:ext cx="0" cy="152400"/>
                </a:xfrm>
                <a:prstGeom prst="line">
                  <a:avLst/>
                </a:prstGeom>
                <a:noFill/>
                <a:ln w="12700" cap="sq">
                  <a:solidFill>
                    <a:schemeClr val="tx1"/>
                  </a:solidFill>
                  <a:round/>
                </a:ln>
              </p:spPr>
              <p:txBody>
                <a:bodyPr wrap="none" anchor="ctr"/>
                <a:lstStyle/>
                <a:p>
                  <a:endParaRPr lang="zh-CN" altLang="en-US"/>
                </a:p>
              </p:txBody>
            </p:sp>
            <p:sp>
              <p:nvSpPr>
                <p:cNvPr id="25639" name="Line 7"/>
                <p:cNvSpPr>
                  <a:spLocks noChangeShapeType="1"/>
                </p:cNvSpPr>
                <p:nvPr/>
              </p:nvSpPr>
              <p:spPr bwMode="auto">
                <a:xfrm>
                  <a:off x="8091263" y="3774040"/>
                  <a:ext cx="0" cy="152400"/>
                </a:xfrm>
                <a:prstGeom prst="line">
                  <a:avLst/>
                </a:prstGeom>
                <a:noFill/>
                <a:ln w="12700" cap="sq">
                  <a:solidFill>
                    <a:schemeClr val="tx1"/>
                  </a:solidFill>
                  <a:round/>
                </a:ln>
              </p:spPr>
              <p:txBody>
                <a:bodyPr wrap="none" anchor="ctr"/>
                <a:lstStyle/>
                <a:p>
                  <a:endParaRPr lang="zh-CN" altLang="en-US"/>
                </a:p>
              </p:txBody>
            </p:sp>
            <p:sp>
              <p:nvSpPr>
                <p:cNvPr id="25640" name="Line 5"/>
                <p:cNvSpPr>
                  <a:spLocks noChangeShapeType="1"/>
                </p:cNvSpPr>
                <p:nvPr/>
              </p:nvSpPr>
              <p:spPr bwMode="auto">
                <a:xfrm>
                  <a:off x="4364251" y="3765534"/>
                  <a:ext cx="0" cy="152400"/>
                </a:xfrm>
                <a:prstGeom prst="line">
                  <a:avLst/>
                </a:prstGeom>
                <a:noFill/>
                <a:ln w="12700" cap="sq">
                  <a:solidFill>
                    <a:schemeClr val="tx1"/>
                  </a:solidFill>
                  <a:round/>
                </a:ln>
              </p:spPr>
              <p:txBody>
                <a:bodyPr wrap="none" anchor="ctr"/>
                <a:lstStyle/>
                <a:p>
                  <a:endParaRPr lang="zh-CN" altLang="en-US"/>
                </a:p>
              </p:txBody>
            </p:sp>
            <p:sp>
              <p:nvSpPr>
                <p:cNvPr id="25641" name="Line 6"/>
                <p:cNvSpPr>
                  <a:spLocks noChangeShapeType="1"/>
                </p:cNvSpPr>
                <p:nvPr/>
              </p:nvSpPr>
              <p:spPr bwMode="auto">
                <a:xfrm>
                  <a:off x="7387723" y="3765534"/>
                  <a:ext cx="0" cy="152400"/>
                </a:xfrm>
                <a:prstGeom prst="line">
                  <a:avLst/>
                </a:prstGeom>
                <a:noFill/>
                <a:ln w="12700" cap="sq">
                  <a:solidFill>
                    <a:schemeClr val="tx1"/>
                  </a:solidFill>
                  <a:round/>
                </a:ln>
              </p:spPr>
              <p:txBody>
                <a:bodyPr wrap="none" anchor="ctr"/>
                <a:lstStyle/>
                <a:p>
                  <a:endParaRPr lang="zh-CN" altLang="en-US"/>
                </a:p>
              </p:txBody>
            </p:sp>
            <p:sp>
              <p:nvSpPr>
                <p:cNvPr id="25642" name="矩形 43"/>
                <p:cNvSpPr>
                  <a:spLocks noChangeArrowheads="1"/>
                </p:cNvSpPr>
                <p:nvPr/>
              </p:nvSpPr>
              <p:spPr bwMode="auto">
                <a:xfrm>
                  <a:off x="2861484" y="3896108"/>
                  <a:ext cx="5493812" cy="369332"/>
                </a:xfrm>
                <a:prstGeom prst="rect">
                  <a:avLst/>
                </a:prstGeom>
                <a:noFill/>
                <a:ln w="9525">
                  <a:noFill/>
                  <a:miter lim="800000"/>
                </a:ln>
              </p:spPr>
              <p:txBody>
                <a:bodyPr wrap="none">
                  <a:spAutoFit/>
                </a:bodyPr>
                <a:lstStyle/>
                <a:p>
                  <a:r>
                    <a:rPr lang="en-US" altLang="zh-CN" b="1" dirty="0">
                      <a:solidFill>
                        <a:srgbClr val="002060"/>
                      </a:solidFill>
                      <a:latin typeface="宋体" panose="02010600030101010101" pitchFamily="2" charset="-122"/>
                      <a:ea typeface="MS PGothic" panose="020B0600070205080204" pitchFamily="34" charset="-128"/>
                    </a:rPr>
                    <a:t>0     1     2     3                  n-1    n</a:t>
                  </a:r>
                  <a:endParaRPr lang="en-US" altLang="zh-CN" b="1" dirty="0">
                    <a:solidFill>
                      <a:srgbClr val="002060"/>
                    </a:solidFill>
                    <a:latin typeface="宋体" panose="02010600030101010101" pitchFamily="2" charset="-122"/>
                    <a:ea typeface="MS PGothic" panose="020B0600070205080204" pitchFamily="34" charset="-128"/>
                  </a:endParaRPr>
                </a:p>
              </p:txBody>
            </p:sp>
          </p:grpSp>
          <p:sp>
            <p:nvSpPr>
              <p:cNvPr id="25634" name="矩形 35"/>
              <p:cNvSpPr>
                <a:spLocks noChangeArrowheads="1"/>
              </p:cNvSpPr>
              <p:nvPr/>
            </p:nvSpPr>
            <p:spPr bwMode="auto">
              <a:xfrm>
                <a:off x="3405879" y="3440389"/>
                <a:ext cx="5742495" cy="461786"/>
              </a:xfrm>
              <a:prstGeom prst="rect">
                <a:avLst/>
              </a:prstGeom>
              <a:noFill/>
              <a:ln w="9525">
                <a:noFill/>
                <a:miter lim="800000"/>
              </a:ln>
            </p:spPr>
            <p:txBody>
              <a:bodyPr wrap="square">
                <a:spAutoFit/>
              </a:bodyPr>
              <a:lstStyle/>
              <a:p>
                <a:pPr>
                  <a:spcBef>
                    <a:spcPts val="1200"/>
                  </a:spcBef>
                </a:pPr>
                <a:r>
                  <a:rPr lang="en-US" altLang="zh-CN" dirty="0">
                    <a:latin typeface="宋体" panose="02010600030101010101" pitchFamily="2" charset="-122"/>
                    <a:ea typeface="MS PGothic" panose="020B0600070205080204" pitchFamily="34" charset="-128"/>
                  </a:rPr>
                  <a:t>      </a:t>
                </a:r>
                <a:r>
                  <a:rPr lang="en-US" altLang="zh-CN" sz="2400" b="1" dirty="0">
                    <a:latin typeface="宋体" panose="02010600030101010101" pitchFamily="2" charset="-122"/>
                    <a:ea typeface="MS PGothic" panose="020B0600070205080204" pitchFamily="34" charset="-128"/>
                  </a:rPr>
                  <a:t>A   </a:t>
                </a:r>
                <a:r>
                  <a:rPr lang="en-US" altLang="zh-CN" sz="2400" b="1" dirty="0" err="1">
                    <a:latin typeface="宋体" panose="02010600030101010101" pitchFamily="2" charset="-122"/>
                    <a:ea typeface="MS PGothic" panose="020B0600070205080204" pitchFamily="34" charset="-128"/>
                  </a:rPr>
                  <a:t>A</a:t>
                </a:r>
                <a:r>
                  <a:rPr lang="en-US" altLang="zh-CN" sz="2400" b="1" dirty="0">
                    <a:latin typeface="宋体" panose="02010600030101010101" pitchFamily="2" charset="-122"/>
                    <a:ea typeface="MS PGothic" panose="020B0600070205080204" pitchFamily="34" charset="-128"/>
                  </a:rPr>
                  <a:t>    </a:t>
                </a:r>
                <a:r>
                  <a:rPr lang="en-US" altLang="zh-CN" sz="2400" b="1" dirty="0" err="1">
                    <a:latin typeface="宋体" panose="02010600030101010101" pitchFamily="2" charset="-122"/>
                    <a:ea typeface="MS PGothic" panose="020B0600070205080204" pitchFamily="34" charset="-128"/>
                  </a:rPr>
                  <a:t>A</a:t>
                </a:r>
                <a:r>
                  <a:rPr lang="en-US" altLang="zh-CN" sz="2400" b="1" dirty="0">
                    <a:latin typeface="宋体" panose="02010600030101010101" pitchFamily="2" charset="-122"/>
                    <a:ea typeface="MS PGothic" panose="020B0600070205080204" pitchFamily="34" charset="-128"/>
                  </a:rPr>
                  <a:t>     </a:t>
                </a:r>
                <a:r>
                  <a:rPr kumimoji="1" lang="en-US" altLang="zh-CN" sz="2400" b="1" dirty="0">
                    <a:latin typeface="Times New Roman" panose="02020603050405020304" pitchFamily="18" charset="0"/>
                  </a:rPr>
                  <a:t>‥ ‥ ‥ </a:t>
                </a:r>
                <a:r>
                  <a:rPr lang="en-US" altLang="zh-CN" sz="2400" b="1" dirty="0">
                    <a:latin typeface="宋体" panose="02010600030101010101" pitchFamily="2" charset="-122"/>
                    <a:ea typeface="MS PGothic" panose="020B0600070205080204" pitchFamily="34" charset="-128"/>
                  </a:rPr>
                  <a:t>A    </a:t>
                </a:r>
                <a:r>
                  <a:rPr lang="en-US" altLang="zh-CN" sz="2400" b="1" dirty="0" err="1">
                    <a:latin typeface="宋体" panose="02010600030101010101" pitchFamily="2" charset="-122"/>
                    <a:ea typeface="MS PGothic" panose="020B0600070205080204" pitchFamily="34" charset="-128"/>
                  </a:rPr>
                  <a:t>A</a:t>
                </a:r>
                <a:endParaRPr lang="en-US" altLang="zh-CN" sz="2400" b="1" dirty="0">
                  <a:latin typeface="宋体" panose="02010600030101010101" pitchFamily="2" charset="-122"/>
                  <a:ea typeface="MS PGothic" panose="020B0600070205080204" pitchFamily="34" charset="-128"/>
                </a:endParaRPr>
              </a:p>
            </p:txBody>
          </p:sp>
        </p:grpSp>
        <p:sp>
          <p:nvSpPr>
            <p:cNvPr id="25631" name="TextBox 44"/>
            <p:cNvSpPr txBox="1">
              <a:spLocks noChangeArrowheads="1"/>
            </p:cNvSpPr>
            <p:nvPr/>
          </p:nvSpPr>
          <p:spPr bwMode="auto">
            <a:xfrm>
              <a:off x="3436887" y="3749936"/>
              <a:ext cx="331072" cy="517707"/>
            </a:xfrm>
            <a:prstGeom prst="rect">
              <a:avLst/>
            </a:prstGeom>
            <a:noFill/>
            <a:ln w="9525">
              <a:noFill/>
              <a:miter lim="800000"/>
            </a:ln>
          </p:spPr>
          <p:txBody>
            <a:bodyPr lIns="36000" tIns="46800" rIns="36000" bIns="46800">
              <a:spAutoFit/>
            </a:bodyPr>
            <a:lstStyle/>
            <a:p>
              <a:pPr>
                <a:lnSpc>
                  <a:spcPct val="125000"/>
                </a:lnSpc>
              </a:pPr>
              <a:r>
                <a:rPr lang="en-US" altLang="zh-CN" sz="2200" b="1" dirty="0">
                  <a:solidFill>
                    <a:srgbClr val="FF0000"/>
                  </a:solidFill>
                  <a:latin typeface="微软雅黑" panose="020B0503020204020204" pitchFamily="34" charset="-122"/>
                  <a:ea typeface="微软雅黑" panose="020B0503020204020204" pitchFamily="34" charset="-122"/>
                </a:rPr>
                <a:t>P</a:t>
              </a:r>
              <a:endParaRPr lang="zh-CN" altLang="en-US" sz="2200" b="1" dirty="0">
                <a:solidFill>
                  <a:srgbClr val="FF0000"/>
                </a:solidFill>
                <a:latin typeface="微软雅黑" panose="020B0503020204020204" pitchFamily="34" charset="-122"/>
                <a:ea typeface="微软雅黑" panose="020B0503020204020204" pitchFamily="34" charset="-122"/>
              </a:endParaRPr>
            </a:p>
          </p:txBody>
        </p:sp>
        <p:sp>
          <p:nvSpPr>
            <p:cNvPr id="25632" name="TextBox 46"/>
            <p:cNvSpPr txBox="1">
              <a:spLocks noChangeArrowheads="1"/>
            </p:cNvSpPr>
            <p:nvPr/>
          </p:nvSpPr>
          <p:spPr bwMode="auto">
            <a:xfrm>
              <a:off x="6056784" y="3720714"/>
              <a:ext cx="346842" cy="479235"/>
            </a:xfrm>
            <a:prstGeom prst="rect">
              <a:avLst/>
            </a:prstGeom>
            <a:noFill/>
            <a:ln w="9525">
              <a:noFill/>
              <a:miter lim="800000"/>
            </a:ln>
          </p:spPr>
          <p:txBody>
            <a:bodyPr lIns="36000" tIns="46800" rIns="36000" bIns="46800">
              <a:spAutoFit/>
            </a:bodyPr>
            <a:lstStyle/>
            <a:p>
              <a:pPr>
                <a:lnSpc>
                  <a:spcPct val="125000"/>
                </a:lnSpc>
              </a:pPr>
              <a:r>
                <a:rPr lang="en-US" altLang="zh-CN" sz="2000" b="1">
                  <a:solidFill>
                    <a:srgbClr val="FF0000"/>
                  </a:solidFill>
                  <a:latin typeface="微软雅黑" panose="020B0503020204020204" pitchFamily="34" charset="-122"/>
                  <a:ea typeface="微软雅黑" panose="020B0503020204020204" pitchFamily="34" charset="-122"/>
                </a:rPr>
                <a:t>i</a:t>
              </a:r>
              <a:endParaRPr lang="zh-CN" altLang="en-US" sz="2000" b="1">
                <a:solidFill>
                  <a:srgbClr val="FF0000"/>
                </a:solidFill>
                <a:latin typeface="微软雅黑" panose="020B0503020204020204" pitchFamily="34" charset="-122"/>
                <a:ea typeface="微软雅黑" panose="020B0503020204020204" pitchFamily="34" charset="-122"/>
              </a:endParaRPr>
            </a:p>
          </p:txBody>
        </p:sp>
      </p:grpSp>
      <p:sp>
        <p:nvSpPr>
          <p:cNvPr id="47" name="Text Box 5"/>
          <p:cNvSpPr txBox="1">
            <a:spLocks noChangeArrowheads="1"/>
          </p:cNvSpPr>
          <p:nvPr/>
        </p:nvSpPr>
        <p:spPr bwMode="auto">
          <a:xfrm>
            <a:off x="1092689" y="4905789"/>
            <a:ext cx="5890895" cy="492443"/>
          </a:xfrm>
          <a:prstGeom prst="rect">
            <a:avLst/>
          </a:prstGeom>
          <a:noFill/>
          <a:ln w="9525">
            <a:solidFill>
              <a:schemeClr val="accent1"/>
            </a:solidFill>
            <a:miter lim="800000"/>
          </a:ln>
        </p:spPr>
        <p:txBody>
          <a:bodyPr wrap="square">
            <a:spAutoFit/>
          </a:bodyPr>
          <a:lstStyle/>
          <a:p>
            <a:pPr>
              <a:spcBef>
                <a:spcPct val="50000"/>
              </a:spcBef>
            </a:pPr>
            <a:r>
              <a:rPr lang="zh-CN" altLang="en-US" sz="2600" dirty="0">
                <a:latin typeface="微软雅黑" panose="020B0503020204020204" pitchFamily="34" charset="-122"/>
                <a:ea typeface="微软雅黑" panose="020B0503020204020204" pitchFamily="34" charset="-122"/>
              </a:rPr>
              <a:t>普通年金现值</a:t>
            </a:r>
            <a:r>
              <a:rPr lang="ja-JP" altLang="en-US" sz="2600" dirty="0">
                <a:latin typeface="微软雅黑" panose="020B0503020204020204" pitchFamily="34" charset="-122"/>
                <a:ea typeface="微软雅黑" panose="020B0503020204020204" pitchFamily="34" charset="-122"/>
              </a:rPr>
              <a:t>计算</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（已知</a:t>
            </a:r>
            <a:r>
              <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rPr>
              <a:t> A</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2600" b="1" dirty="0" err="1">
                <a:solidFill>
                  <a:schemeClr val="tx1">
                    <a:lumMod val="65000"/>
                    <a:lumOff val="35000"/>
                  </a:schemeClr>
                </a:solidFill>
                <a:latin typeface="微软雅黑" panose="020B0503020204020204" pitchFamily="34" charset="-122"/>
                <a:ea typeface="微软雅黑" panose="020B0503020204020204" pitchFamily="34" charset="-122"/>
              </a:rPr>
              <a:t>i</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rPr>
              <a:t>n</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求</a:t>
            </a:r>
            <a:r>
              <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rPr>
              <a:t>P</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a:t>
            </a:r>
            <a:endParaRPr lang="ja-JP" altLang="en-US" sz="2600" dirty="0">
              <a:latin typeface="微软雅黑" panose="020B0503020204020204" pitchFamily="34" charset="-122"/>
              <a:ea typeface="微软雅黑" panose="020B0503020204020204" pitchFamily="34" charset="-122"/>
            </a:endParaRPr>
          </a:p>
        </p:txBody>
      </p:sp>
      <p:sp>
        <p:nvSpPr>
          <p:cNvPr id="7" name="矩形 6"/>
          <p:cNvSpPr/>
          <p:nvPr/>
        </p:nvSpPr>
        <p:spPr>
          <a:xfrm>
            <a:off x="2907398" y="5691380"/>
            <a:ext cx="6301725" cy="523220"/>
          </a:xfrm>
          <a:prstGeom prst="rect">
            <a:avLst/>
          </a:prstGeom>
          <a:ln>
            <a:solidFill>
              <a:schemeClr val="accent1"/>
            </a:solidFill>
          </a:ln>
        </p:spPr>
        <p:txBody>
          <a:bodyPr wrap="none">
            <a:spAutoFit/>
          </a:bodyPr>
          <a:lstStyle/>
          <a:p>
            <a:pPr fontAlgn="auto">
              <a:spcBef>
                <a:spcPts val="0"/>
              </a:spcBef>
              <a:spcAft>
                <a:spcPts val="0"/>
              </a:spcAft>
              <a:defRPr/>
            </a:pPr>
            <a:r>
              <a:rPr lang="zh-CN" altLang="en-US" sz="2800" dirty="0">
                <a:latin typeface="微软雅黑" panose="020B0503020204020204" pitchFamily="34" charset="-122"/>
                <a:ea typeface="微软雅黑" panose="020B0503020204020204" pitchFamily="34" charset="-122"/>
              </a:rPr>
              <a:t>年资本回收额计算（</a:t>
            </a: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已知</a:t>
            </a: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P </a:t>
            </a: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2800" b="1" dirty="0" err="1">
                <a:solidFill>
                  <a:schemeClr val="tx1">
                    <a:lumMod val="65000"/>
                    <a:lumOff val="35000"/>
                  </a:schemeClr>
                </a:solidFill>
                <a:latin typeface="微软雅黑" panose="020B0503020204020204" pitchFamily="34" charset="-122"/>
                <a:ea typeface="微软雅黑" panose="020B0503020204020204" pitchFamily="34" charset="-122"/>
              </a:rPr>
              <a:t>i</a:t>
            </a: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n</a:t>
            </a: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求</a:t>
            </a: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A)</a:t>
            </a:r>
            <a:endParaRPr lang="zh-CN" altLang="en-US" sz="2800" dirty="0">
              <a:latin typeface="微软雅黑" panose="020B0503020204020204" pitchFamily="34" charset="-122"/>
              <a:ea typeface="微软雅黑" panose="020B0503020204020204" pitchFamily="34" charset="-122"/>
            </a:endParaRPr>
          </a:p>
        </p:txBody>
      </p:sp>
      <p:sp>
        <p:nvSpPr>
          <p:cNvPr id="29" name="矩形 28"/>
          <p:cNvSpPr/>
          <p:nvPr/>
        </p:nvSpPr>
        <p:spPr>
          <a:xfrm>
            <a:off x="3781704" y="157758"/>
            <a:ext cx="5513048" cy="923330"/>
          </a:xfrm>
          <a:prstGeom prst="rect">
            <a:avLst/>
          </a:prstGeom>
        </p:spPr>
        <p:txBody>
          <a:bodyPr wrap="none">
            <a:spAutoFit/>
          </a:bodyPr>
          <a:lstStyle/>
          <a:p>
            <a:pPr marL="742950" indent="-742950">
              <a:lnSpc>
                <a:spcPct val="150000"/>
              </a:lnSpc>
            </a:pPr>
            <a:r>
              <a:rPr lang="zh-CN" altLang="en-US" sz="3600" b="1" dirty="0" smtClean="0">
                <a:latin typeface="方正尚酷简体"/>
              </a:rPr>
              <a:t>（</a:t>
            </a:r>
            <a:r>
              <a:rPr lang="en-US" altLang="zh-CN" sz="3600" b="1" dirty="0">
                <a:latin typeface="方正尚酷简体"/>
              </a:rPr>
              <a:t>2</a:t>
            </a:r>
            <a:r>
              <a:rPr lang="zh-CN" altLang="en-US" sz="3600" b="1" dirty="0" smtClean="0">
                <a:latin typeface="方正尚酷简体"/>
              </a:rPr>
              <a:t>）普通年金现值</a:t>
            </a:r>
            <a:r>
              <a:rPr lang="zh-CN" altLang="en-US" sz="3600" b="1" dirty="0">
                <a:latin typeface="方正尚酷简体"/>
              </a:rPr>
              <a:t>的计算</a:t>
            </a:r>
            <a:endParaRPr lang="en-US" altLang="zh-CN" sz="3600" b="1" dirty="0">
              <a:latin typeface="方正尚酷简体"/>
            </a:endParaRPr>
          </a:p>
        </p:txBody>
      </p:sp>
    </p:spTree>
  </p:cSld>
  <p:clrMapOvr>
    <a:masterClrMapping/>
  </p:clrMapOvr>
  <p:transition spd="med">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10712450" y="2925763"/>
            <a:ext cx="504825" cy="519112"/>
          </a:xfrm>
          <a:prstGeom prst="rect">
            <a:avLst/>
          </a:prstGeom>
          <a:noFill/>
          <a:ln w="9525">
            <a:noFill/>
            <a:miter lim="800000"/>
          </a:ln>
        </p:spPr>
        <p:txBody>
          <a:bodyPr/>
          <a:lstStyle/>
          <a:p>
            <a:pPr>
              <a:spcBef>
                <a:spcPct val="50000"/>
              </a:spcBef>
            </a:pPr>
            <a:endParaRPr lang="zh-CN" altLang="en-US" sz="2800">
              <a:latin typeface="Lato" panose="020F0502020204030203"/>
              <a:ea typeface="MS PGothic" panose="020B0600070205080204" pitchFamily="34" charset="-128"/>
            </a:endParaRPr>
          </a:p>
        </p:txBody>
      </p:sp>
      <p:graphicFrame>
        <p:nvGraphicFramePr>
          <p:cNvPr id="129029" name="Object 1" descr="image20"/>
          <p:cNvGraphicFramePr>
            <a:graphicFrameLocks noChangeAspect="1"/>
          </p:cNvGraphicFramePr>
          <p:nvPr/>
        </p:nvGraphicFramePr>
        <p:xfrm>
          <a:off x="2303463" y="4065588"/>
          <a:ext cx="3251200" cy="868362"/>
        </p:xfrm>
        <a:graphic>
          <a:graphicData uri="http://schemas.openxmlformats.org/presentationml/2006/ole">
            <mc:AlternateContent xmlns:mc="http://schemas.openxmlformats.org/markup-compatibility/2006">
              <mc:Choice xmlns:v="urn:schemas-microsoft-com:vml" Requires="v">
                <p:oleObj spid="_x0000_s5133" name="公式" r:id="rId1" imgW="28346400" imgH="10058400" progId="Equation.3">
                  <p:embed/>
                </p:oleObj>
              </mc:Choice>
              <mc:Fallback>
                <p:oleObj name="公式" r:id="rId1" imgW="28346400" imgH="10058400" progId="Equation.3">
                  <p:embed/>
                  <p:pic>
                    <p:nvPicPr>
                      <p:cNvPr id="0" name="图片 51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463" y="4065588"/>
                        <a:ext cx="3251200" cy="868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2" name="组合 21"/>
          <p:cNvGrpSpPr/>
          <p:nvPr/>
        </p:nvGrpSpPr>
        <p:grpSpPr bwMode="auto">
          <a:xfrm>
            <a:off x="2797175" y="873125"/>
            <a:ext cx="7275513" cy="144463"/>
            <a:chOff x="5357217" y="1143000"/>
            <a:chExt cx="1490133" cy="57871"/>
          </a:xfrm>
        </p:grpSpPr>
        <p:cxnSp>
          <p:nvCxnSpPr>
            <p:cNvPr id="23"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31"/>
            <p:cNvCxnSpPr/>
            <p:nvPr/>
          </p:nvCxnSpPr>
          <p:spPr>
            <a:xfrm>
              <a:off x="5509709" y="1200871"/>
              <a:ext cx="1185148"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5" name="组合 22"/>
          <p:cNvGrpSpPr/>
          <p:nvPr/>
        </p:nvGrpSpPr>
        <p:grpSpPr bwMode="auto">
          <a:xfrm>
            <a:off x="1316038" y="2995613"/>
            <a:ext cx="6618922" cy="615950"/>
            <a:chOff x="710968" y="980728"/>
            <a:chExt cx="8755644" cy="864096"/>
          </a:xfrm>
        </p:grpSpPr>
        <p:grpSp>
          <p:nvGrpSpPr>
            <p:cNvPr id="29712" name="组合 43"/>
            <p:cNvGrpSpPr/>
            <p:nvPr/>
          </p:nvGrpSpPr>
          <p:grpSpPr bwMode="auto">
            <a:xfrm>
              <a:off x="1568624" y="980728"/>
              <a:ext cx="7897988" cy="864096"/>
              <a:chOff x="4304043" y="1286668"/>
              <a:chExt cx="4526384" cy="2757793"/>
            </a:xfrm>
          </p:grpSpPr>
          <p:sp>
            <p:nvSpPr>
              <p:cNvPr id="33" name="圆角矩形 32"/>
              <p:cNvSpPr/>
              <p:nvPr/>
            </p:nvSpPr>
            <p:spPr>
              <a:xfrm>
                <a:off x="4304363" y="1286668"/>
                <a:ext cx="3837122"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 name="圆角矩形 33"/>
              <p:cNvSpPr/>
              <p:nvPr/>
            </p:nvSpPr>
            <p:spPr>
              <a:xfrm>
                <a:off x="4352305" y="1364851"/>
                <a:ext cx="4478122" cy="2601423"/>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29713" name="组合 12"/>
            <p:cNvGrpSpPr/>
            <p:nvPr/>
          </p:nvGrpSpPr>
          <p:grpSpPr bwMode="auto">
            <a:xfrm>
              <a:off x="710968" y="980728"/>
              <a:ext cx="882296" cy="828060"/>
              <a:chOff x="494944" y="1916832"/>
              <a:chExt cx="882296" cy="828060"/>
            </a:xfrm>
          </p:grpSpPr>
          <p:grpSp>
            <p:nvGrpSpPr>
              <p:cNvPr id="29" name="组合 49"/>
              <p:cNvGrpSpPr/>
              <p:nvPr/>
            </p:nvGrpSpPr>
            <p:grpSpPr>
              <a:xfrm>
                <a:off x="494944" y="1916832"/>
                <a:ext cx="882296" cy="828060"/>
                <a:chOff x="-941562" y="673100"/>
                <a:chExt cx="5246862"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218565"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32" name="椭圆 31"/>
                <p:cNvSpPr/>
                <p:nvPr/>
              </p:nvSpPr>
              <p:spPr>
                <a:xfrm>
                  <a:off x="-941562" y="760414"/>
                  <a:ext cx="5159554" cy="3825872"/>
                </a:xfrm>
                <a:prstGeom prst="ellipse">
                  <a:avLst/>
                </a:prstGeom>
                <a:gradFill>
                  <a:gsLst>
                    <a:gs pos="0">
                      <a:srgbClr val="00B2CA"/>
                    </a:gs>
                    <a:gs pos="100000">
                      <a:srgbClr val="067FC9"/>
                    </a:gs>
                  </a:gsLst>
                  <a:lin ang="0" scaled="0"/>
                </a:gradFill>
                <a:ln w="25400" cap="flat" cmpd="sng" algn="ctr">
                  <a:noFill/>
                  <a:prstDash val="solid"/>
                </a:ln>
                <a:effectLst/>
              </p:spPr>
              <p:txBody>
                <a:bodyPr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30" name="Freeform 9"/>
              <p:cNvSpPr>
                <a:spLocks noEditPoints="1"/>
              </p:cNvSpPr>
              <p:nvPr/>
            </p:nvSpPr>
            <p:spPr bwMode="auto">
              <a:xfrm>
                <a:off x="727311" y="2235299"/>
                <a:ext cx="303628" cy="300652"/>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bg1"/>
              </a:solidFill>
              <a:ln>
                <a:noFill/>
              </a:ln>
            </p:spPr>
            <p:txBody>
              <a:bodyPr lIns="121920" tIns="60960" rIns="121920" bIns="60960"/>
              <a:lstStyle/>
              <a:p>
                <a:pPr algn="ctr">
                  <a:defRPr/>
                </a:pPr>
                <a:endParaRPr lang="en-US" sz="2935" kern="0" dirty="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29714" name="Text Box 5"/>
            <p:cNvSpPr txBox="1">
              <a:spLocks noChangeArrowheads="1"/>
            </p:cNvSpPr>
            <p:nvPr/>
          </p:nvSpPr>
          <p:spPr bwMode="auto">
            <a:xfrm>
              <a:off x="1669648" y="1124744"/>
              <a:ext cx="7673879" cy="690977"/>
            </a:xfrm>
            <a:prstGeom prst="rect">
              <a:avLst/>
            </a:prstGeom>
            <a:noFill/>
            <a:ln w="9525">
              <a:noFill/>
              <a:miter lim="800000"/>
            </a:ln>
          </p:spPr>
          <p:txBody>
            <a:bodyPr>
              <a:spAutoFit/>
            </a:bodyPr>
            <a:lstStyle/>
            <a:p>
              <a:pPr>
                <a:spcBef>
                  <a:spcPct val="50000"/>
                </a:spcBef>
              </a:pPr>
              <a:r>
                <a:rPr lang="zh-CN" altLang="en-US" sz="2600" dirty="0">
                  <a:latin typeface="微软雅黑" panose="020B0503020204020204" pitchFamily="34" charset="-122"/>
                  <a:ea typeface="微软雅黑" panose="020B0503020204020204" pitchFamily="34" charset="-122"/>
                </a:rPr>
                <a:t>普通年金现值</a:t>
              </a:r>
              <a:r>
                <a:rPr lang="ja-JP" altLang="en-US" sz="2600" dirty="0">
                  <a:latin typeface="微软雅黑" panose="020B0503020204020204" pitchFamily="34" charset="-122"/>
                  <a:ea typeface="微软雅黑" panose="020B0503020204020204" pitchFamily="34" charset="-122"/>
                </a:rPr>
                <a:t>的计算</a:t>
              </a:r>
              <a:r>
                <a:rPr lang="zh-CN" altLang="en-US" sz="2600" dirty="0">
                  <a:latin typeface="微软雅黑" panose="020B0503020204020204" pitchFamily="34" charset="-122"/>
                  <a:ea typeface="微软雅黑" panose="020B0503020204020204" pitchFamily="34" charset="-122"/>
                </a:rPr>
                <a:t>公式</a:t>
              </a:r>
              <a:endParaRPr lang="ja-JP" altLang="en-US" sz="2600" dirty="0">
                <a:latin typeface="微软雅黑" panose="020B0503020204020204" pitchFamily="34" charset="-122"/>
                <a:ea typeface="微软雅黑" panose="020B0503020204020204" pitchFamily="34" charset="-122"/>
              </a:endParaRPr>
            </a:p>
          </p:txBody>
        </p:sp>
      </p:grpSp>
      <p:sp>
        <p:nvSpPr>
          <p:cNvPr id="35" name="矩形 34"/>
          <p:cNvSpPr>
            <a:spLocks noChangeArrowheads="1"/>
          </p:cNvSpPr>
          <p:nvPr/>
        </p:nvSpPr>
        <p:spPr bwMode="auto">
          <a:xfrm>
            <a:off x="1320800" y="1985963"/>
            <a:ext cx="9983788" cy="693737"/>
          </a:xfrm>
          <a:prstGeom prst="rect">
            <a:avLst/>
          </a:prstGeom>
          <a:noFill/>
          <a:ln w="9525">
            <a:solidFill>
              <a:schemeClr val="bg1"/>
            </a:solidFill>
            <a:miter lim="800000"/>
          </a:ln>
        </p:spPr>
        <p:txBody>
          <a:bodyPr>
            <a:spAutoFit/>
          </a:bodyPr>
          <a:lstStyle/>
          <a:p>
            <a:pPr>
              <a:lnSpc>
                <a:spcPct val="150000"/>
              </a:lnSpc>
            </a:pPr>
            <a:r>
              <a:rPr lang="zh-CN" altLang="en-US" sz="2600" b="1" dirty="0">
                <a:solidFill>
                  <a:srgbClr val="FF0000"/>
                </a:solidFill>
                <a:latin typeface="微软雅黑" panose="020B0503020204020204" pitchFamily="34" charset="-122"/>
                <a:ea typeface="微软雅黑" panose="020B0503020204020204" pitchFamily="34" charset="-122"/>
              </a:rPr>
              <a:t>普通年金现值：</a:t>
            </a:r>
            <a:r>
              <a:rPr lang="ja-JP" altLang="en-US" sz="2600" dirty="0">
                <a:latin typeface="微软雅黑" panose="020B0503020204020204" pitchFamily="34" charset="-122"/>
                <a:ea typeface="微软雅黑" panose="020B0503020204020204" pitchFamily="34" charset="-122"/>
              </a:rPr>
              <a:t>一定时期内每期期末收付等额款项的复利现值之和。                  </a:t>
            </a:r>
            <a:endParaRPr lang="ja-JP" altLang="en-US" sz="2600" dirty="0">
              <a:latin typeface="微软雅黑" panose="020B0503020204020204" pitchFamily="34" charset="-122"/>
              <a:ea typeface="微软雅黑" panose="020B0503020204020204" pitchFamily="34" charset="-122"/>
            </a:endParaRPr>
          </a:p>
        </p:txBody>
      </p:sp>
      <p:sp>
        <p:nvSpPr>
          <p:cNvPr id="36" name="Text Box 4"/>
          <p:cNvSpPr txBox="1">
            <a:spLocks noChangeArrowheads="1"/>
          </p:cNvSpPr>
          <p:nvPr/>
        </p:nvSpPr>
        <p:spPr bwMode="auto">
          <a:xfrm>
            <a:off x="3929063" y="256399"/>
            <a:ext cx="4394805" cy="668459"/>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742950" indent="-742950">
              <a:lnSpc>
                <a:spcPct val="150000"/>
              </a:lnSpc>
            </a:pPr>
            <a:r>
              <a:rPr lang="zh-CN" altLang="en-US" sz="2800" b="1" dirty="0">
                <a:latin typeface="方正尚酷简体"/>
              </a:rPr>
              <a:t>（</a:t>
            </a:r>
            <a:r>
              <a:rPr lang="en-US" altLang="zh-CN" sz="2800" b="1" dirty="0">
                <a:latin typeface="方正尚酷简体"/>
              </a:rPr>
              <a:t>2</a:t>
            </a:r>
            <a:r>
              <a:rPr lang="zh-CN" altLang="en-US" sz="2800" b="1" dirty="0">
                <a:latin typeface="方正尚酷简体"/>
              </a:rPr>
              <a:t>）普通年金现值的计算</a:t>
            </a:r>
            <a:endParaRPr lang="en-US" altLang="zh-CN" sz="2800" b="1" dirty="0">
              <a:latin typeface="方正尚酷简体"/>
            </a:endParaRP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14"/>
          <p:cNvPicPr>
            <a:picLocks noChangeAspect="1" noChangeArrowheads="1"/>
          </p:cNvPicPr>
          <p:nvPr/>
        </p:nvPicPr>
        <p:blipFill>
          <a:blip r:embed="rId1"/>
          <a:srcRect/>
          <a:stretch>
            <a:fillRect/>
          </a:stretch>
        </p:blipFill>
        <p:spPr bwMode="auto">
          <a:xfrm>
            <a:off x="923132" y="1172368"/>
            <a:ext cx="11039475" cy="4965700"/>
          </a:xfrm>
          <a:prstGeom prst="rect">
            <a:avLst/>
          </a:prstGeom>
          <a:noFill/>
          <a:ln w="9525">
            <a:noFill/>
            <a:miter lim="800000"/>
            <a:headEnd/>
            <a:tailEnd/>
          </a:ln>
        </p:spPr>
      </p:pic>
      <p:sp>
        <p:nvSpPr>
          <p:cNvPr id="4" name="灯片编号占位符 3"/>
          <p:cNvSpPr>
            <a:spLocks noGrp="1"/>
          </p:cNvSpPr>
          <p:nvPr>
            <p:ph type="sldNum" sz="quarter" idx="12"/>
          </p:nvPr>
        </p:nvSpPr>
        <p:spPr/>
        <p:txBody>
          <a:bodyPr/>
          <a:lstStyle/>
          <a:p>
            <a:pPr>
              <a:defRPr/>
            </a:pPr>
            <a:fld id="{96C5DFA3-97EF-46CC-8294-42CCCB68F657}" type="slidenum">
              <a:rPr lang="en-US"/>
            </a:fld>
            <a:endParaRPr lang="en-US" dirty="0"/>
          </a:p>
        </p:txBody>
      </p:sp>
      <p:sp>
        <p:nvSpPr>
          <p:cNvPr id="5" name="Line 6"/>
          <p:cNvSpPr>
            <a:spLocks noChangeShapeType="1"/>
          </p:cNvSpPr>
          <p:nvPr/>
        </p:nvSpPr>
        <p:spPr bwMode="auto">
          <a:xfrm>
            <a:off x="0" y="482600"/>
            <a:ext cx="3916363"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 name="矩形 5"/>
          <p:cNvSpPr>
            <a:spLocks noChangeArrowheads="1"/>
          </p:cNvSpPr>
          <p:nvPr/>
        </p:nvSpPr>
        <p:spPr bwMode="auto">
          <a:xfrm>
            <a:off x="3911600" y="228600"/>
            <a:ext cx="4287838" cy="584200"/>
          </a:xfrm>
          <a:prstGeom prst="rect">
            <a:avLst/>
          </a:prstGeom>
          <a:noFill/>
          <a:ln w="9525">
            <a:noFill/>
            <a:miter lim="800000"/>
          </a:ln>
        </p:spPr>
        <p:txBody>
          <a:bodyPr wrap="none">
            <a:spAutoFit/>
          </a:bodyPr>
          <a:lstStyle/>
          <a:p>
            <a:pPr algn="just">
              <a:spcBef>
                <a:spcPct val="50000"/>
              </a:spcBef>
            </a:pPr>
            <a:r>
              <a:rPr lang="ja-JP" altLang="en-US" sz="3200">
                <a:solidFill>
                  <a:srgbClr val="FF0000"/>
                </a:solidFill>
                <a:latin typeface="微软雅黑" panose="020B0503020204020204" pitchFamily="34" charset="-122"/>
                <a:ea typeface="微软雅黑" panose="020B0503020204020204" pitchFamily="34" charset="-122"/>
              </a:rPr>
              <a:t>普通年金</a:t>
            </a:r>
            <a:r>
              <a:rPr lang="zh-CN" altLang="en-US" sz="3200">
                <a:solidFill>
                  <a:srgbClr val="FF0000"/>
                </a:solidFill>
                <a:latin typeface="微软雅黑" panose="020B0503020204020204" pitchFamily="34" charset="-122"/>
                <a:ea typeface="微软雅黑" panose="020B0503020204020204" pitchFamily="34" charset="-122"/>
              </a:rPr>
              <a:t>现</a:t>
            </a:r>
            <a:r>
              <a:rPr lang="ja-JP" altLang="en-US" sz="3200">
                <a:solidFill>
                  <a:srgbClr val="FF0000"/>
                </a:solidFill>
                <a:latin typeface="微软雅黑" panose="020B0503020204020204" pitchFamily="34" charset="-122"/>
                <a:ea typeface="微软雅黑" panose="020B0503020204020204" pitchFamily="34" charset="-122"/>
              </a:rPr>
              <a:t>值公式推导</a:t>
            </a:r>
            <a:endParaRPr lang="ja-JP" altLang="en-US" sz="3200">
              <a:solidFill>
                <a:srgbClr val="FF0000"/>
              </a:solidFill>
              <a:latin typeface="微软雅黑" panose="020B0503020204020204" pitchFamily="34" charset="-122"/>
              <a:ea typeface="微软雅黑" panose="020B0503020204020204" pitchFamily="34" charset="-122"/>
            </a:endParaRPr>
          </a:p>
        </p:txBody>
      </p:sp>
      <p:sp>
        <p:nvSpPr>
          <p:cNvPr id="7" name="Line 6"/>
          <p:cNvSpPr>
            <a:spLocks noChangeShapeType="1"/>
          </p:cNvSpPr>
          <p:nvPr/>
        </p:nvSpPr>
        <p:spPr bwMode="auto">
          <a:xfrm flipV="1">
            <a:off x="8161338" y="539750"/>
            <a:ext cx="4030662"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58370" name="图片 24" descr="1-2-7"/>
          <p:cNvPicPr>
            <a:picLocks noChangeAspect="1" noChangeArrowheads="1"/>
          </p:cNvPicPr>
          <p:nvPr/>
        </p:nvPicPr>
        <p:blipFill>
          <a:blip r:embed="rId2"/>
          <a:srcRect/>
          <a:stretch>
            <a:fillRect/>
          </a:stretch>
        </p:blipFill>
        <p:spPr bwMode="auto">
          <a:xfrm>
            <a:off x="746125" y="977900"/>
            <a:ext cx="6489700" cy="3798888"/>
          </a:xfrm>
          <a:prstGeom prst="rect">
            <a:avLst/>
          </a:prstGeom>
          <a:noFill/>
          <a:ln w="9525">
            <a:noFill/>
            <a:miter lim="800000"/>
            <a:headEnd/>
            <a:tailEnd/>
          </a:ln>
        </p:spPr>
      </p:pic>
      <p:sp>
        <p:nvSpPr>
          <p:cNvPr id="8" name="Rectangle 2"/>
          <p:cNvSpPr>
            <a:spLocks noChangeArrowheads="1"/>
          </p:cNvSpPr>
          <p:nvPr/>
        </p:nvSpPr>
        <p:spPr bwMode="auto">
          <a:xfrm>
            <a:off x="503238" y="5026025"/>
            <a:ext cx="4321175" cy="460375"/>
          </a:xfrm>
          <a:prstGeom prst="rect">
            <a:avLst/>
          </a:prstGeom>
          <a:noFill/>
          <a:ln w="9525">
            <a:noFill/>
            <a:miter lim="800000"/>
          </a:ln>
        </p:spPr>
        <p:txBody>
          <a:bodyPr anchor="ctr">
            <a:spAutoFit/>
          </a:bodyPr>
          <a:lstStyle/>
          <a:p>
            <a:pPr indent="271780"/>
            <a:r>
              <a:rPr lang="zh-CN" sz="2400" dirty="0">
                <a:latin typeface="宋体" panose="02010600030101010101" pitchFamily="2" charset="-122"/>
                <a:cs typeface="Times New Roman" panose="02020603050405020304" pitchFamily="18" charset="0"/>
              </a:rPr>
              <a:t>普通年金现值的计算</a:t>
            </a:r>
            <a:r>
              <a:rPr lang="zh-CN" altLang="en-US" sz="2400" dirty="0">
                <a:latin typeface="宋体" panose="02010600030101010101" pitchFamily="2" charset="-122"/>
                <a:cs typeface="Times New Roman" panose="02020603050405020304" pitchFamily="18" charset="0"/>
              </a:rPr>
              <a:t>公式</a:t>
            </a:r>
            <a:r>
              <a:rPr lang="zh-CN" sz="2400" dirty="0">
                <a:latin typeface="宋体" panose="02010600030101010101" pitchFamily="2" charset="-122"/>
                <a:cs typeface="Times New Roman" panose="02020603050405020304" pitchFamily="18" charset="0"/>
              </a:rPr>
              <a:t>：</a:t>
            </a:r>
            <a:endParaRPr lang="zh-CN" sz="2400" dirty="0">
              <a:latin typeface="宋体" panose="02010600030101010101" pitchFamily="2" charset="-122"/>
            </a:endParaRPr>
          </a:p>
        </p:txBody>
      </p:sp>
      <p:graphicFrame>
        <p:nvGraphicFramePr>
          <p:cNvPr id="82945" name="Object 2" descr="image21"/>
          <p:cNvGraphicFramePr>
            <a:graphicFrameLocks noChangeAspect="1"/>
          </p:cNvGraphicFramePr>
          <p:nvPr/>
        </p:nvGraphicFramePr>
        <p:xfrm>
          <a:off x="788988" y="5487193"/>
          <a:ext cx="7272338" cy="496887"/>
        </p:xfrm>
        <a:graphic>
          <a:graphicData uri="http://schemas.openxmlformats.org/presentationml/2006/ole">
            <mc:AlternateContent xmlns:mc="http://schemas.openxmlformats.org/markup-compatibility/2006">
              <mc:Choice xmlns:v="urn:schemas-microsoft-com:vml" Requires="v">
                <p:oleObj spid="_x0000_s6168" name="Equation" r:id="rId3" imgW="83515200" imgH="5486400" progId="">
                  <p:embed/>
                </p:oleObj>
              </mc:Choice>
              <mc:Fallback>
                <p:oleObj name="Equation" r:id="rId3" imgW="83515200" imgH="5486400" progId="">
                  <p:embed/>
                  <p:pic>
                    <p:nvPicPr>
                      <p:cNvPr id="0" name="图片 61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988" y="5487193"/>
                        <a:ext cx="7272338"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2" name="Rectangle 6"/>
          <p:cNvSpPr>
            <a:spLocks noChangeArrowheads="1"/>
          </p:cNvSpPr>
          <p:nvPr/>
        </p:nvSpPr>
        <p:spPr bwMode="auto">
          <a:xfrm>
            <a:off x="7661276" y="1443672"/>
            <a:ext cx="3910012" cy="1001712"/>
          </a:xfrm>
          <a:prstGeom prst="rect">
            <a:avLst/>
          </a:prstGeom>
          <a:noFill/>
          <a:ln w="9525">
            <a:noFill/>
            <a:miter lim="800000"/>
          </a:ln>
        </p:spPr>
        <p:txBody>
          <a:bodyPr lIns="90488" tIns="44450" rIns="90488" bIns="44450">
            <a:spAutoFit/>
          </a:bodyPr>
          <a:lstStyle/>
          <a:p>
            <a:pPr>
              <a:spcBef>
                <a:spcPct val="50000"/>
              </a:spcBef>
            </a:pPr>
            <a:r>
              <a:rPr lang="zh-CN" altLang="en-US" sz="2400" dirty="0">
                <a:latin typeface="微软雅黑" panose="020B0503020204020204" pitchFamily="34" charset="-122"/>
                <a:ea typeface="微软雅黑" panose="020B0503020204020204" pitchFamily="34" charset="-122"/>
              </a:rPr>
              <a:t>根据等比数列求和公式，</a:t>
            </a:r>
            <a:endParaRPr lang="en-US" altLang="zh-CN" sz="2400" dirty="0">
              <a:latin typeface="微软雅黑" panose="020B0503020204020204" pitchFamily="34" charset="-122"/>
              <a:ea typeface="微软雅黑" panose="020B0503020204020204" pitchFamily="34" charset="-122"/>
            </a:endParaRPr>
          </a:p>
          <a:p>
            <a:pPr>
              <a:spcBef>
                <a:spcPct val="50000"/>
              </a:spcBef>
            </a:pPr>
            <a:r>
              <a:rPr lang="zh-CN" altLang="en-US" sz="2400" dirty="0">
                <a:latin typeface="微软雅黑" panose="020B0503020204020204" pitchFamily="34" charset="-122"/>
                <a:ea typeface="微软雅黑" panose="020B0503020204020204" pitchFamily="34" charset="-122"/>
              </a:rPr>
              <a:t>简化后得到：</a:t>
            </a:r>
            <a:r>
              <a:rPr lang="zh-CN" altLang="en-US" dirty="0">
                <a:latin typeface="Lato" panose="020F0502020204030203"/>
              </a:rPr>
              <a:t>      </a:t>
            </a:r>
            <a:endParaRPr lang="zh-CN" altLang="en-US" dirty="0">
              <a:latin typeface="Lato" panose="020F0502020204030203"/>
            </a:endParaRPr>
          </a:p>
        </p:txBody>
      </p:sp>
      <p:graphicFrame>
        <p:nvGraphicFramePr>
          <p:cNvPr id="15" name="Object 1" descr="image20"/>
          <p:cNvGraphicFramePr>
            <a:graphicFrameLocks noChangeAspect="1"/>
          </p:cNvGraphicFramePr>
          <p:nvPr/>
        </p:nvGraphicFramePr>
        <p:xfrm>
          <a:off x="7800023" y="2877344"/>
          <a:ext cx="3251200" cy="868362"/>
        </p:xfrm>
        <a:graphic>
          <a:graphicData uri="http://schemas.openxmlformats.org/presentationml/2006/ole">
            <mc:AlternateContent xmlns:mc="http://schemas.openxmlformats.org/markup-compatibility/2006">
              <mc:Choice xmlns:v="urn:schemas-microsoft-com:vml" Requires="v">
                <p:oleObj spid="_x0000_s6169" name="公式" r:id="rId5" imgW="28346400" imgH="10058400" progId="Equation.3">
                  <p:embed/>
                </p:oleObj>
              </mc:Choice>
              <mc:Fallback>
                <p:oleObj name="公式" r:id="rId5" imgW="28346400" imgH="10058400" progId="Equation.3">
                  <p:embed/>
                  <p:pic>
                    <p:nvPicPr>
                      <p:cNvPr id="0" name="图片 61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0023" y="2877344"/>
                        <a:ext cx="3251200" cy="868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10712450" y="2925763"/>
            <a:ext cx="504825" cy="519112"/>
          </a:xfrm>
          <a:prstGeom prst="rect">
            <a:avLst/>
          </a:prstGeom>
          <a:noFill/>
          <a:ln w="9525">
            <a:noFill/>
            <a:miter lim="800000"/>
          </a:ln>
        </p:spPr>
        <p:txBody>
          <a:bodyPr/>
          <a:lstStyle/>
          <a:p>
            <a:pPr>
              <a:spcBef>
                <a:spcPct val="50000"/>
              </a:spcBef>
            </a:pPr>
            <a:endParaRPr lang="zh-CN" altLang="en-US" sz="2800">
              <a:latin typeface="Lato" panose="020F0502020204030203"/>
              <a:ea typeface="MS PGothic" panose="020B0600070205080204" pitchFamily="34" charset="-128"/>
            </a:endParaRPr>
          </a:p>
        </p:txBody>
      </p:sp>
      <p:graphicFrame>
        <p:nvGraphicFramePr>
          <p:cNvPr id="129029" name="Object 1" descr="image20"/>
          <p:cNvGraphicFramePr>
            <a:graphicFrameLocks noChangeAspect="1"/>
          </p:cNvGraphicFramePr>
          <p:nvPr/>
        </p:nvGraphicFramePr>
        <p:xfrm>
          <a:off x="2134351" y="3188591"/>
          <a:ext cx="3251200" cy="868362"/>
        </p:xfrm>
        <a:graphic>
          <a:graphicData uri="http://schemas.openxmlformats.org/presentationml/2006/ole">
            <mc:AlternateContent xmlns:mc="http://schemas.openxmlformats.org/markup-compatibility/2006">
              <mc:Choice xmlns:v="urn:schemas-microsoft-com:vml" Requires="v">
                <p:oleObj spid="_x0000_s7181" name="公式" r:id="rId1" imgW="28346400" imgH="10058400" progId="Equation.3">
                  <p:embed/>
                </p:oleObj>
              </mc:Choice>
              <mc:Fallback>
                <p:oleObj name="公式" r:id="rId1" imgW="28346400" imgH="10058400" progId="Equation.3">
                  <p:embed/>
                  <p:pic>
                    <p:nvPicPr>
                      <p:cNvPr id="0" name="图片 71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4351" y="3188591"/>
                        <a:ext cx="3251200" cy="868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699" name="Rectangle 7"/>
          <p:cNvSpPr>
            <a:spLocks noChangeArrowheads="1"/>
          </p:cNvSpPr>
          <p:nvPr/>
        </p:nvSpPr>
        <p:spPr bwMode="auto">
          <a:xfrm>
            <a:off x="5015705" y="4518536"/>
            <a:ext cx="2543175" cy="430887"/>
          </a:xfrm>
          <a:prstGeom prst="rect">
            <a:avLst/>
          </a:prstGeom>
          <a:noFill/>
          <a:ln w="19050">
            <a:solidFill>
              <a:srgbClr val="FF0000"/>
            </a:solidFill>
            <a:miter lim="800000"/>
          </a:ln>
        </p:spPr>
        <p:txBody>
          <a:bodyPr wrap="square">
            <a:spAutoFit/>
          </a:bodyPr>
          <a:lstStyle/>
          <a:p>
            <a:r>
              <a:rPr lang="zh-CN" altLang="en-US" sz="2200">
                <a:latin typeface="微软雅黑" panose="020B0503020204020204" pitchFamily="34" charset="-122"/>
                <a:ea typeface="微软雅黑" panose="020B0503020204020204" pitchFamily="34" charset="-122"/>
              </a:rPr>
              <a:t>普通</a:t>
            </a:r>
            <a:r>
              <a:rPr lang="ja-JP" altLang="en-US" sz="2200" dirty="0">
                <a:latin typeface="微软雅黑" panose="020B0503020204020204" pitchFamily="34" charset="-122"/>
                <a:ea typeface="微软雅黑" panose="020B0503020204020204" pitchFamily="34" charset="-122"/>
              </a:rPr>
              <a:t>年金现值系数</a:t>
            </a:r>
            <a:endParaRPr lang="ja-JP" altLang="en-US" sz="2200" dirty="0">
              <a:latin typeface="微软雅黑" panose="020B0503020204020204" pitchFamily="34" charset="-122"/>
              <a:ea typeface="微软雅黑" panose="020B0503020204020204" pitchFamily="34" charset="-122"/>
            </a:endParaRPr>
          </a:p>
        </p:txBody>
      </p:sp>
      <p:sp>
        <p:nvSpPr>
          <p:cNvPr id="29700" name="Rectangle 9"/>
          <p:cNvSpPr>
            <a:spLocks noChangeArrowheads="1"/>
          </p:cNvSpPr>
          <p:nvPr/>
        </p:nvSpPr>
        <p:spPr bwMode="auto">
          <a:xfrm>
            <a:off x="6024988" y="3383160"/>
            <a:ext cx="2581275" cy="430887"/>
          </a:xfrm>
          <a:prstGeom prst="rect">
            <a:avLst/>
          </a:prstGeom>
          <a:noFill/>
          <a:ln w="19050">
            <a:solidFill>
              <a:schemeClr val="bg1"/>
            </a:solidFill>
            <a:miter lim="800000"/>
          </a:ln>
        </p:spPr>
        <p:txBody>
          <a:bodyPr>
            <a:spAutoFit/>
          </a:bodyPr>
          <a:lstStyle/>
          <a:p>
            <a:r>
              <a:rPr lang="ja-JP" altLang="en-US" sz="2200" dirty="0">
                <a:latin typeface="微软雅黑" panose="020B0503020204020204" pitchFamily="34" charset="-122"/>
                <a:ea typeface="微软雅黑" panose="020B0503020204020204" pitchFamily="34" charset="-122"/>
              </a:rPr>
              <a:t>（</a:t>
            </a:r>
            <a:r>
              <a:rPr lang="en-US" altLang="zh-CN" sz="2200" dirty="0">
                <a:latin typeface="微软雅黑" panose="020B0503020204020204" pitchFamily="34" charset="-122"/>
                <a:ea typeface="微软雅黑" panose="020B0503020204020204" pitchFamily="34" charset="-122"/>
              </a:rPr>
              <a:t>P / A</a:t>
            </a:r>
            <a:r>
              <a:rPr lang="ja-JP" altLang="en-US" sz="2200" dirty="0">
                <a:latin typeface="微软雅黑" panose="020B0503020204020204" pitchFamily="34" charset="-122"/>
                <a:ea typeface="微软雅黑" panose="020B0503020204020204" pitchFamily="34" charset="-122"/>
              </a:rPr>
              <a:t>，</a:t>
            </a:r>
            <a:r>
              <a:rPr lang="en-US" altLang="zh-CN" sz="2200" dirty="0">
                <a:latin typeface="微软雅黑" panose="020B0503020204020204" pitchFamily="34" charset="-122"/>
                <a:ea typeface="微软雅黑" panose="020B0503020204020204" pitchFamily="34" charset="-122"/>
              </a:rPr>
              <a:t>i</a:t>
            </a:r>
            <a:r>
              <a:rPr lang="ja-JP" altLang="en-US" sz="2200" dirty="0">
                <a:latin typeface="微软雅黑" panose="020B0503020204020204" pitchFamily="34" charset="-122"/>
                <a:ea typeface="微软雅黑" panose="020B0503020204020204" pitchFamily="34" charset="-122"/>
              </a:rPr>
              <a:t>， </a:t>
            </a:r>
            <a:r>
              <a:rPr lang="en-US" altLang="zh-CN" sz="2200" dirty="0">
                <a:latin typeface="微软雅黑" panose="020B0503020204020204" pitchFamily="34" charset="-122"/>
                <a:ea typeface="微软雅黑" panose="020B0503020204020204" pitchFamily="34" charset="-122"/>
              </a:rPr>
              <a:t>n</a:t>
            </a:r>
            <a:r>
              <a:rPr lang="ja-JP" altLang="en-US" sz="2200" dirty="0">
                <a:latin typeface="微软雅黑" panose="020B0503020204020204" pitchFamily="34" charset="-122"/>
                <a:ea typeface="微软雅黑" panose="020B0503020204020204" pitchFamily="34" charset="-122"/>
              </a:rPr>
              <a:t>）</a:t>
            </a:r>
            <a:endParaRPr lang="ja-JP" altLang="en-US" sz="2200" dirty="0">
              <a:latin typeface="微软雅黑" panose="020B0503020204020204" pitchFamily="34" charset="-122"/>
              <a:ea typeface="微软雅黑" panose="020B0503020204020204" pitchFamily="34" charset="-122"/>
            </a:endParaRPr>
          </a:p>
        </p:txBody>
      </p:sp>
      <p:sp>
        <p:nvSpPr>
          <p:cNvPr id="129034" name="Line 10"/>
          <p:cNvSpPr>
            <a:spLocks noChangeShapeType="1"/>
          </p:cNvSpPr>
          <p:nvPr/>
        </p:nvSpPr>
        <p:spPr bwMode="auto">
          <a:xfrm flipV="1">
            <a:off x="6644640" y="3913088"/>
            <a:ext cx="389939" cy="569691"/>
          </a:xfrm>
          <a:prstGeom prst="line">
            <a:avLst/>
          </a:prstGeom>
          <a:noFill/>
          <a:ln w="28575">
            <a:solidFill>
              <a:schemeClr val="tx2">
                <a:lumMod val="60000"/>
                <a:lumOff val="40000"/>
              </a:schemeClr>
            </a:solidFill>
            <a:round/>
            <a:tailEnd type="triangle" w="med" len="med"/>
          </a:ln>
        </p:spPr>
        <p:txBody>
          <a:bodyPr anchor="ctr"/>
          <a:lstStyle/>
          <a:p>
            <a:pPr fontAlgn="auto">
              <a:spcBef>
                <a:spcPts val="0"/>
              </a:spcBef>
              <a:spcAft>
                <a:spcPts val="0"/>
              </a:spcAft>
              <a:defRPr/>
            </a:pPr>
            <a:endParaRPr lang="zh-CN" altLang="en-US">
              <a:latin typeface="+mn-lt"/>
              <a:ea typeface="+mn-ea"/>
            </a:endParaRPr>
          </a:p>
        </p:txBody>
      </p:sp>
      <p:sp>
        <p:nvSpPr>
          <p:cNvPr id="21" name="Title 2"/>
          <p:cNvSpPr txBox="1"/>
          <p:nvPr/>
        </p:nvSpPr>
        <p:spPr>
          <a:xfrm>
            <a:off x="3321934" y="193675"/>
            <a:ext cx="7336541" cy="714375"/>
          </a:xfrm>
          <a:prstGeom prst="rect">
            <a:avLst/>
          </a:prstGeom>
        </p:spPr>
        <p:txBody>
          <a:bodyPr lIns="36000" rIns="36000" anchor="ctr"/>
          <a:lstStyle/>
          <a:p>
            <a:pPr marL="742950" indent="-742950">
              <a:lnSpc>
                <a:spcPct val="150000"/>
              </a:lnSpc>
            </a:pPr>
            <a:r>
              <a:rPr lang="zh-CN" altLang="en-US" sz="3200" b="1" dirty="0" smtClean="0">
                <a:latin typeface="方正尚酷简体"/>
              </a:rPr>
              <a:t>（</a:t>
            </a:r>
            <a:r>
              <a:rPr lang="en-US" altLang="zh-CN" sz="3200" b="1" dirty="0">
                <a:latin typeface="方正尚酷简体"/>
              </a:rPr>
              <a:t>2</a:t>
            </a:r>
            <a:r>
              <a:rPr lang="zh-CN" altLang="en-US" sz="3200" b="1" dirty="0">
                <a:latin typeface="方正尚酷简体"/>
              </a:rPr>
              <a:t>）普通年金现值的计算</a:t>
            </a:r>
            <a:endParaRPr lang="en-US" altLang="zh-CN" sz="3200" b="1" dirty="0">
              <a:latin typeface="方正尚酷简体"/>
            </a:endParaRPr>
          </a:p>
        </p:txBody>
      </p:sp>
      <p:grpSp>
        <p:nvGrpSpPr>
          <p:cNvPr id="22" name="组合 21"/>
          <p:cNvGrpSpPr/>
          <p:nvPr/>
        </p:nvGrpSpPr>
        <p:grpSpPr bwMode="auto">
          <a:xfrm>
            <a:off x="2797175" y="873125"/>
            <a:ext cx="7275513" cy="144463"/>
            <a:chOff x="5357217" y="1143000"/>
            <a:chExt cx="1490133" cy="57871"/>
          </a:xfrm>
        </p:grpSpPr>
        <p:cxnSp>
          <p:nvCxnSpPr>
            <p:cNvPr id="23"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31"/>
            <p:cNvCxnSpPr/>
            <p:nvPr/>
          </p:nvCxnSpPr>
          <p:spPr>
            <a:xfrm>
              <a:off x="5509709" y="1200871"/>
              <a:ext cx="1185148"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5" name="组合 22"/>
          <p:cNvGrpSpPr/>
          <p:nvPr/>
        </p:nvGrpSpPr>
        <p:grpSpPr bwMode="auto">
          <a:xfrm>
            <a:off x="1222851" y="1925638"/>
            <a:ext cx="6618922" cy="615950"/>
            <a:chOff x="710968" y="980728"/>
            <a:chExt cx="8755644" cy="864096"/>
          </a:xfrm>
        </p:grpSpPr>
        <p:grpSp>
          <p:nvGrpSpPr>
            <p:cNvPr id="29712" name="组合 43"/>
            <p:cNvGrpSpPr/>
            <p:nvPr/>
          </p:nvGrpSpPr>
          <p:grpSpPr bwMode="auto">
            <a:xfrm>
              <a:off x="1568624" y="980728"/>
              <a:ext cx="7897988" cy="864096"/>
              <a:chOff x="4304043" y="1286668"/>
              <a:chExt cx="4526384" cy="2757793"/>
            </a:xfrm>
          </p:grpSpPr>
          <p:sp>
            <p:nvSpPr>
              <p:cNvPr id="33" name="圆角矩形 32"/>
              <p:cNvSpPr/>
              <p:nvPr/>
            </p:nvSpPr>
            <p:spPr>
              <a:xfrm>
                <a:off x="4304363" y="1286668"/>
                <a:ext cx="3837122"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 name="圆角矩形 33"/>
              <p:cNvSpPr/>
              <p:nvPr/>
            </p:nvSpPr>
            <p:spPr>
              <a:xfrm>
                <a:off x="4352305" y="1364851"/>
                <a:ext cx="4478122" cy="2601423"/>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29713" name="组合 12"/>
            <p:cNvGrpSpPr/>
            <p:nvPr/>
          </p:nvGrpSpPr>
          <p:grpSpPr bwMode="auto">
            <a:xfrm>
              <a:off x="710968" y="980728"/>
              <a:ext cx="882296" cy="828060"/>
              <a:chOff x="494944" y="1916832"/>
              <a:chExt cx="882296" cy="828060"/>
            </a:xfrm>
          </p:grpSpPr>
          <p:grpSp>
            <p:nvGrpSpPr>
              <p:cNvPr id="29" name="组合 49"/>
              <p:cNvGrpSpPr/>
              <p:nvPr/>
            </p:nvGrpSpPr>
            <p:grpSpPr>
              <a:xfrm>
                <a:off x="494944" y="1916832"/>
                <a:ext cx="882296" cy="828060"/>
                <a:chOff x="-941562" y="673100"/>
                <a:chExt cx="5246862"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218565"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32" name="椭圆 31"/>
                <p:cNvSpPr/>
                <p:nvPr/>
              </p:nvSpPr>
              <p:spPr>
                <a:xfrm>
                  <a:off x="-941562" y="760414"/>
                  <a:ext cx="5159554" cy="3825872"/>
                </a:xfrm>
                <a:prstGeom prst="ellipse">
                  <a:avLst/>
                </a:prstGeom>
                <a:gradFill>
                  <a:gsLst>
                    <a:gs pos="0">
                      <a:srgbClr val="00B2CA"/>
                    </a:gs>
                    <a:gs pos="100000">
                      <a:srgbClr val="067FC9"/>
                    </a:gs>
                  </a:gsLst>
                  <a:lin ang="0" scaled="0"/>
                </a:gradFill>
                <a:ln w="25400" cap="flat" cmpd="sng" algn="ctr">
                  <a:noFill/>
                  <a:prstDash val="solid"/>
                </a:ln>
                <a:effectLst/>
              </p:spPr>
              <p:txBody>
                <a:bodyPr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30" name="Freeform 9"/>
              <p:cNvSpPr>
                <a:spLocks noEditPoints="1"/>
              </p:cNvSpPr>
              <p:nvPr/>
            </p:nvSpPr>
            <p:spPr bwMode="auto">
              <a:xfrm>
                <a:off x="727311" y="2235299"/>
                <a:ext cx="303628" cy="300652"/>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bg1"/>
              </a:solidFill>
              <a:ln>
                <a:noFill/>
              </a:ln>
            </p:spPr>
            <p:txBody>
              <a:bodyPr lIns="121920" tIns="60960" rIns="121920" bIns="60960"/>
              <a:lstStyle/>
              <a:p>
                <a:pPr algn="ctr">
                  <a:defRPr/>
                </a:pPr>
                <a:endParaRPr lang="en-US" sz="2935" kern="0" dirty="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29714" name="Text Box 5"/>
            <p:cNvSpPr txBox="1">
              <a:spLocks noChangeArrowheads="1"/>
            </p:cNvSpPr>
            <p:nvPr/>
          </p:nvSpPr>
          <p:spPr bwMode="auto">
            <a:xfrm>
              <a:off x="1669648" y="1124744"/>
              <a:ext cx="7673879" cy="690977"/>
            </a:xfrm>
            <a:prstGeom prst="rect">
              <a:avLst/>
            </a:prstGeom>
            <a:noFill/>
            <a:ln w="9525">
              <a:noFill/>
              <a:miter lim="800000"/>
            </a:ln>
          </p:spPr>
          <p:txBody>
            <a:bodyPr>
              <a:spAutoFit/>
            </a:bodyPr>
            <a:lstStyle/>
            <a:p>
              <a:pPr>
                <a:spcBef>
                  <a:spcPct val="50000"/>
                </a:spcBef>
              </a:pPr>
              <a:r>
                <a:rPr lang="zh-CN" altLang="en-US" sz="2600" dirty="0">
                  <a:latin typeface="微软雅黑" panose="020B0503020204020204" pitchFamily="34" charset="-122"/>
                  <a:ea typeface="微软雅黑" panose="020B0503020204020204" pitchFamily="34" charset="-122"/>
                </a:rPr>
                <a:t>普通年金现值</a:t>
              </a:r>
              <a:r>
                <a:rPr lang="ja-JP" altLang="en-US" sz="2600" dirty="0">
                  <a:latin typeface="微软雅黑" panose="020B0503020204020204" pitchFamily="34" charset="-122"/>
                  <a:ea typeface="微软雅黑" panose="020B0503020204020204" pitchFamily="34" charset="-122"/>
                </a:rPr>
                <a:t>的计算</a:t>
              </a:r>
              <a:r>
                <a:rPr lang="zh-CN" altLang="en-US" sz="2600" dirty="0">
                  <a:latin typeface="微软雅黑" panose="020B0503020204020204" pitchFamily="34" charset="-122"/>
                  <a:ea typeface="微软雅黑" panose="020B0503020204020204" pitchFamily="34" charset="-122"/>
                </a:rPr>
                <a:t>公式</a:t>
              </a:r>
              <a:endParaRPr lang="ja-JP" altLang="en-US" sz="2600" dirty="0">
                <a:latin typeface="微软雅黑" panose="020B0503020204020204" pitchFamily="34" charset="-122"/>
                <a:ea typeface="微软雅黑" panose="020B0503020204020204" pitchFamily="34" charset="-122"/>
              </a:endParaRPr>
            </a:p>
          </p:txBody>
        </p:sp>
      </p:grpSp>
      <p:cxnSp>
        <p:nvCxnSpPr>
          <p:cNvPr id="38" name="直接连接符 37"/>
          <p:cNvCxnSpPr/>
          <p:nvPr/>
        </p:nvCxnSpPr>
        <p:spPr>
          <a:xfrm>
            <a:off x="3597607" y="4052399"/>
            <a:ext cx="184467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4306092" y="4190679"/>
            <a:ext cx="709613" cy="4095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bwMode="auto">
          <a:xfrm>
            <a:off x="8458452" y="2503018"/>
            <a:ext cx="2700337" cy="1487947"/>
            <a:chOff x="8580947" y="3546990"/>
            <a:chExt cx="2699655" cy="1486785"/>
          </a:xfrm>
        </p:grpSpPr>
        <p:sp>
          <p:nvSpPr>
            <p:cNvPr id="41" name="椭圆形标注 40"/>
            <p:cNvSpPr/>
            <p:nvPr/>
          </p:nvSpPr>
          <p:spPr>
            <a:xfrm>
              <a:off x="8580947" y="3546990"/>
              <a:ext cx="2671087" cy="1451429"/>
            </a:xfrm>
            <a:prstGeom prst="wedgeEllipseCallout">
              <a:avLst>
                <a:gd name="adj1" fmla="val -77113"/>
                <a:gd name="adj2" fmla="val 97473"/>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29711" name="矩形 41"/>
            <p:cNvSpPr>
              <a:spLocks noChangeArrowheads="1"/>
            </p:cNvSpPr>
            <p:nvPr/>
          </p:nvSpPr>
          <p:spPr bwMode="auto">
            <a:xfrm>
              <a:off x="8755116" y="3926644"/>
              <a:ext cx="2525486" cy="1107131"/>
            </a:xfrm>
            <a:prstGeom prst="rect">
              <a:avLst/>
            </a:prstGeom>
            <a:noFill/>
            <a:ln w="9525">
              <a:noFill/>
              <a:miter lim="800000"/>
            </a:ln>
          </p:spPr>
          <p:txBody>
            <a:bodyPr>
              <a:spAutoFit/>
            </a:bodyPr>
            <a:lstStyle/>
            <a:p>
              <a:r>
                <a:rPr lang="zh-CN" altLang="en-US" sz="2200" dirty="0">
                  <a:latin typeface="微软雅黑" panose="020B0503020204020204" pitchFamily="34" charset="-122"/>
                  <a:ea typeface="微软雅黑" panose="020B0503020204020204" pitchFamily="34" charset="-122"/>
                  <a:sym typeface="Arial" panose="020B0604020202020204" pitchFamily="34" charset="0"/>
                </a:rPr>
                <a:t>可通过计算或查普通年金现值系数表求得</a:t>
              </a:r>
              <a:endParaRPr lang="zh-CN" altLang="en-US" sz="2200" dirty="0">
                <a:latin typeface="微软雅黑" panose="020B0503020204020204" pitchFamily="34" charset="-122"/>
                <a:ea typeface="微软雅黑" panose="020B0503020204020204" pitchFamily="34" charset="-122"/>
              </a:endParaRPr>
            </a:p>
          </p:txBody>
        </p:sp>
      </p:grpSp>
      <mc:AlternateContent xmlns:mc="http://schemas.openxmlformats.org/markup-compatibility/2006">
        <mc:Choice xmlns:a14="http://schemas.microsoft.com/office/drawing/2010/main" Requires="a14">
          <p:sp>
            <p:nvSpPr>
              <p:cNvPr id="28" name="Object 1" descr="image20"/>
              <p:cNvSpPr txBox="1"/>
              <p:nvPr/>
            </p:nvSpPr>
            <p:spPr bwMode="auto">
              <a:xfrm>
                <a:off x="2789395" y="4673352"/>
                <a:ext cx="1504632" cy="691515"/>
              </a:xfrm>
              <a:prstGeom prst="rect">
                <a:avLst/>
              </a:prstGeom>
              <a:noFill/>
            </p:spPr>
            <p:txBody>
              <a:bodyPr>
                <a:normAutofit/>
              </a:bodyPr>
              <a:lstStyle/>
              <a:p>
                <a14:m>
                  <m:oMathPara xmlns:m="http://schemas.openxmlformats.org/officeDocument/2006/math">
                    <m:oMathParaPr>
                      <m:jc m:val="left"/>
                    </m:oMathParaPr>
                    <m:oMath xmlns:m="http://schemas.openxmlformats.org/officeDocument/2006/math">
                      <m:f>
                        <m:fPr>
                          <m:ctrlPr>
                            <a:rPr lang="zh-CN" altLang="en-US" i="1" smtClean="0">
                              <a:solidFill>
                                <a:srgbClr val="000000"/>
                              </a:solidFill>
                              <a:latin typeface="Cambria Math" panose="02040503050406030204"/>
                            </a:rPr>
                          </m:ctrlPr>
                        </m:fPr>
                        <m:num>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𝑖</m:t>
                          </m:r>
                          <m:sSup>
                            <m:sSupPr>
                              <m:ctrlPr>
                                <a:rPr lang="zh-CN" altLang="en-US" i="1">
                                  <a:solidFill>
                                    <a:srgbClr val="000000"/>
                                  </a:solidFill>
                                  <a:latin typeface="Cambria Math" panose="02040503050406030204"/>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sup>
                          </m:sSup>
                        </m:num>
                        <m:den>
                          <m:r>
                            <a:rPr lang="zh-CN" altLang="en-US" i="1">
                              <a:solidFill>
                                <a:srgbClr val="000000"/>
                              </a:solidFill>
                              <a:latin typeface="Cambria Math" panose="02040503050406030204" pitchFamily="18" charset="0"/>
                            </a:rPr>
                            <m:t>𝑖</m:t>
                          </m:r>
                        </m:den>
                      </m:f>
                    </m:oMath>
                  </m:oMathPara>
                </a14:m>
                <a:endParaRPr lang="zh-CN" altLang="en-US" dirty="0"/>
              </a:p>
            </p:txBody>
          </p:sp>
        </mc:Choice>
        <mc:Fallback>
          <p:sp>
            <p:nvSpPr>
              <p:cNvPr id="28" name="Object 1" descr="image20"/>
              <p:cNvSpPr txBox="1">
                <a:spLocks noRot="1" noChangeAspect="1" noMove="1" noResize="1" noEditPoints="1" noAdjustHandles="1" noChangeArrowheads="1" noChangeShapeType="1" noTextEdit="1"/>
              </p:cNvSpPr>
              <p:nvPr/>
            </p:nvSpPr>
            <p:spPr bwMode="auto">
              <a:xfrm>
                <a:off x="2789395" y="4673352"/>
                <a:ext cx="1504632" cy="691515"/>
              </a:xfrm>
              <a:prstGeom prst="rect">
                <a:avLst/>
              </a:prstGeom>
              <a:blipFill rotWithShape="1">
                <a:blip r:embed="rId3"/>
                <a:stretch>
                  <a:fillRect l="-32" t="-56" r="10" b="56"/>
                </a:stretch>
              </a:blipFill>
            </p:spPr>
            <p:txBody>
              <a:bodyPr/>
              <a:lstStyle/>
              <a:p>
                <a:r>
                  <a:rPr lang="zh-CN" altLang="en-US">
                    <a:noFill/>
                  </a:rPr>
                  <a:t> </a:t>
                </a:r>
              </a:p>
            </p:txBody>
          </p:sp>
        </mc:Fallback>
      </mc:AlternateContent>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11"/>
          <p:cNvPicPr>
            <a:picLocks noChangeAspect="1" noChangeArrowheads="1"/>
          </p:cNvPicPr>
          <p:nvPr/>
        </p:nvPicPr>
        <p:blipFill>
          <a:blip r:embed="rId1"/>
          <a:srcRect/>
          <a:stretch>
            <a:fillRect/>
          </a:stretch>
        </p:blipFill>
        <p:spPr bwMode="auto">
          <a:xfrm>
            <a:off x="711200" y="2963863"/>
            <a:ext cx="10971213" cy="3417887"/>
          </a:xfrm>
          <a:prstGeom prst="rect">
            <a:avLst/>
          </a:prstGeom>
          <a:noFill/>
          <a:ln w="9525">
            <a:noFill/>
            <a:miter lim="800000"/>
            <a:headEnd/>
            <a:tailEnd/>
          </a:ln>
        </p:spPr>
      </p:pic>
      <p:sp>
        <p:nvSpPr>
          <p:cNvPr id="33" name="Text Box 4"/>
          <p:cNvSpPr txBox="1">
            <a:spLocks noChangeArrowheads="1"/>
          </p:cNvSpPr>
          <p:nvPr/>
        </p:nvSpPr>
        <p:spPr bwMode="auto">
          <a:xfrm>
            <a:off x="3759200" y="175974"/>
            <a:ext cx="4984710" cy="746364"/>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742950" indent="-742950">
              <a:lnSpc>
                <a:spcPct val="150000"/>
              </a:lnSpc>
            </a:pPr>
            <a:r>
              <a:rPr lang="zh-CN" altLang="en-US" sz="3200" b="1" dirty="0">
                <a:latin typeface="方正尚酷简体"/>
              </a:rPr>
              <a:t>（</a:t>
            </a:r>
            <a:r>
              <a:rPr lang="en-US" altLang="zh-CN" sz="3200" b="1" dirty="0">
                <a:latin typeface="方正尚酷简体"/>
              </a:rPr>
              <a:t>2</a:t>
            </a:r>
            <a:r>
              <a:rPr lang="zh-CN" altLang="en-US" sz="3200" b="1" dirty="0">
                <a:latin typeface="方正尚酷简体"/>
              </a:rPr>
              <a:t>）普通年金现值的计算</a:t>
            </a:r>
            <a:endParaRPr lang="en-US" altLang="zh-CN" sz="3200" b="1" dirty="0">
              <a:latin typeface="方正尚酷简体"/>
            </a:endParaRPr>
          </a:p>
        </p:txBody>
      </p:sp>
      <p:sp>
        <p:nvSpPr>
          <p:cNvPr id="34" name="Line 6"/>
          <p:cNvSpPr>
            <a:spLocks noChangeShapeType="1"/>
          </p:cNvSpPr>
          <p:nvPr/>
        </p:nvSpPr>
        <p:spPr bwMode="auto">
          <a:xfrm flipV="1">
            <a:off x="0" y="436563"/>
            <a:ext cx="3759200"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5" name="Line 7"/>
          <p:cNvSpPr>
            <a:spLocks noChangeShapeType="1"/>
          </p:cNvSpPr>
          <p:nvPr/>
        </p:nvSpPr>
        <p:spPr bwMode="auto">
          <a:xfrm>
            <a:off x="8404225" y="390525"/>
            <a:ext cx="378777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1" name="灯片编号占位符 2"/>
          <p:cNvSpPr>
            <a:spLocks noGrp="1"/>
          </p:cNvSpPr>
          <p:nvPr>
            <p:ph type="sldNum" sz="quarter" idx="12"/>
          </p:nvPr>
        </p:nvSpPr>
        <p:spPr/>
        <p:txBody>
          <a:bodyPr/>
          <a:lstStyle/>
          <a:p>
            <a:pPr>
              <a:defRPr/>
            </a:pPr>
            <a:fld id="{17B91D64-83B0-4537-AF19-7C4275B830F5}" type="slidenum">
              <a:rPr lang="en-US"/>
            </a:fld>
            <a:endParaRPr lang="en-US" dirty="0"/>
          </a:p>
        </p:txBody>
      </p:sp>
      <p:grpSp>
        <p:nvGrpSpPr>
          <p:cNvPr id="2" name="组合 14"/>
          <p:cNvGrpSpPr/>
          <p:nvPr/>
        </p:nvGrpSpPr>
        <p:grpSpPr bwMode="auto">
          <a:xfrm>
            <a:off x="501650" y="922338"/>
            <a:ext cx="11223625" cy="3209925"/>
            <a:chOff x="416496" y="1988840"/>
            <a:chExt cx="9119877" cy="8918586"/>
          </a:xfrm>
        </p:grpSpPr>
        <p:sp>
          <p:nvSpPr>
            <p:cNvPr id="39973" name="Text Box 3"/>
            <p:cNvSpPr txBox="1">
              <a:spLocks noChangeArrowheads="1"/>
            </p:cNvSpPr>
            <p:nvPr/>
          </p:nvSpPr>
          <p:spPr bwMode="auto">
            <a:xfrm>
              <a:off x="615818" y="2270443"/>
              <a:ext cx="8920555" cy="8636983"/>
            </a:xfrm>
            <a:prstGeom prst="rect">
              <a:avLst/>
            </a:prstGeom>
            <a:noFill/>
            <a:ln w="9525">
              <a:noFill/>
              <a:miter lim="800000"/>
            </a:ln>
          </p:spPr>
          <p:txBody>
            <a:bodyPr>
              <a:spAutoFit/>
            </a:bodyPr>
            <a:lstStyle/>
            <a:p>
              <a:pPr eaLnBrk="0" hangingPunct="0">
                <a:lnSpc>
                  <a:spcPct val="150000"/>
                </a:lnSpc>
              </a:pPr>
              <a:r>
                <a:rPr lang="ja-JP" altLang="en-US" sz="2800" dirty="0">
                  <a:latin typeface="微软雅黑" panose="020B0503020204020204" pitchFamily="34" charset="-122"/>
                  <a:ea typeface="微软雅黑" panose="020B0503020204020204" pitchFamily="34" charset="-122"/>
                </a:rPr>
                <a:t>      </a:t>
              </a:r>
              <a:r>
                <a:rPr lang="ja-JP" altLang="en-US" sz="2600" dirty="0">
                  <a:latin typeface="微软雅黑" panose="020B0503020204020204" pitchFamily="34" charset="-122"/>
                  <a:ea typeface="微软雅黑" panose="020B0503020204020204" pitchFamily="34" charset="-122"/>
                </a:rPr>
                <a:t>王先生准备要出国，出国期限为</a:t>
              </a:r>
              <a:r>
                <a:rPr lang="en-US" altLang="zh-CN" sz="2600" dirty="0">
                  <a:latin typeface="微软雅黑" panose="020B0503020204020204" pitchFamily="34" charset="-122"/>
                  <a:ea typeface="微软雅黑" panose="020B0503020204020204" pitchFamily="34" charset="-122"/>
                </a:rPr>
                <a:t>5</a:t>
              </a:r>
              <a:r>
                <a:rPr lang="ja-JP" altLang="en-US" sz="2600" dirty="0">
                  <a:latin typeface="微软雅黑" panose="020B0503020204020204" pitchFamily="34" charset="-122"/>
                  <a:ea typeface="微软雅黑" panose="020B0503020204020204" pitchFamily="34" charset="-122"/>
                </a:rPr>
                <a:t>年。在出国期间，其每年年末需支付</a:t>
              </a:r>
              <a:r>
                <a:rPr lang="en-US" altLang="zh-CN" sz="2600" dirty="0">
                  <a:latin typeface="微软雅黑" panose="020B0503020204020204" pitchFamily="34" charset="-122"/>
                  <a:ea typeface="微软雅黑" panose="020B0503020204020204" pitchFamily="34" charset="-122"/>
                </a:rPr>
                <a:t>1</a:t>
              </a:r>
              <a:r>
                <a:rPr lang="ja-JP" altLang="en-US" sz="2600" dirty="0">
                  <a:latin typeface="微软雅黑" panose="020B0503020204020204" pitchFamily="34" charset="-122"/>
                  <a:ea typeface="微软雅黑" panose="020B0503020204020204" pitchFamily="34" charset="-122"/>
                </a:rPr>
                <a:t>万元的房屋物业管理等费用，已知银行利率为</a:t>
              </a:r>
              <a:r>
                <a:rPr lang="en-US" altLang="zh-CN" sz="2600" dirty="0">
                  <a:latin typeface="微软雅黑" panose="020B0503020204020204" pitchFamily="34" charset="-122"/>
                  <a:ea typeface="微软雅黑" panose="020B0503020204020204" pitchFamily="34" charset="-122"/>
                </a:rPr>
                <a:t>5</a:t>
              </a:r>
              <a:r>
                <a:rPr lang="ja-JP" altLang="en-US" sz="2600" dirty="0">
                  <a:latin typeface="微软雅黑" panose="020B0503020204020204" pitchFamily="34" charset="-122"/>
                  <a:ea typeface="微软雅黑" panose="020B0503020204020204" pitchFamily="34" charset="-122"/>
                </a:rPr>
                <a:t>％，问王先生现在需要向银行存入多少钱才能保证</a:t>
              </a:r>
              <a:r>
                <a:rPr lang="en-US" altLang="zh-CN" sz="2600" dirty="0">
                  <a:latin typeface="微软雅黑" panose="020B0503020204020204" pitchFamily="34" charset="-122"/>
                  <a:ea typeface="微软雅黑" panose="020B0503020204020204" pitchFamily="34" charset="-122"/>
                </a:rPr>
                <a:t>5</a:t>
              </a:r>
              <a:r>
                <a:rPr lang="ja-JP" altLang="en-US" sz="2600" dirty="0">
                  <a:latin typeface="微软雅黑" panose="020B0503020204020204" pitchFamily="34" charset="-122"/>
                  <a:ea typeface="微软雅黑" panose="020B0503020204020204" pitchFamily="34" charset="-122"/>
                </a:rPr>
                <a:t>年中每年末有</a:t>
              </a:r>
              <a:r>
                <a:rPr lang="en-US" altLang="zh-CN" sz="2600" dirty="0">
                  <a:latin typeface="微软雅黑" panose="020B0503020204020204" pitchFamily="34" charset="-122"/>
                  <a:ea typeface="微软雅黑" panose="020B0503020204020204" pitchFamily="34" charset="-122"/>
                </a:rPr>
                <a:t>1</a:t>
              </a:r>
              <a:r>
                <a:rPr lang="ja-JP" altLang="en-US" sz="2600" dirty="0">
                  <a:latin typeface="微软雅黑" panose="020B0503020204020204" pitchFamily="34" charset="-122"/>
                  <a:ea typeface="微软雅黑" panose="020B0503020204020204" pitchFamily="34" charset="-122"/>
                </a:rPr>
                <a:t>万元交纳相关费用？</a:t>
              </a:r>
              <a:endParaRPr lang="ja-JP" altLang="en-US" sz="2600" dirty="0">
                <a:latin typeface="微软雅黑" panose="020B0503020204020204" pitchFamily="34" charset="-122"/>
                <a:ea typeface="微软雅黑" panose="020B0503020204020204" pitchFamily="34" charset="-122"/>
              </a:endParaRPr>
            </a:p>
            <a:p>
              <a:endParaRPr lang="en-US" altLang="zh-CN" sz="2800" dirty="0">
                <a:latin typeface="Lato" panose="020F0502020204030203"/>
              </a:endParaRPr>
            </a:p>
            <a:p>
              <a:pPr eaLnBrk="0" hangingPunct="0"/>
              <a:endParaRPr lang="ja-JP" altLang="en-US" sz="2400" dirty="0">
                <a:latin typeface="微软雅黑" panose="020B0503020204020204" pitchFamily="34" charset="-122"/>
                <a:ea typeface="微软雅黑" panose="020B0503020204020204" pitchFamily="34" charset="-122"/>
              </a:endParaRPr>
            </a:p>
            <a:p>
              <a:pPr eaLnBrk="0" hangingPunct="0"/>
              <a:r>
                <a:rPr lang="ja-JP" altLang="en-US" sz="2400" dirty="0">
                  <a:latin typeface="微软雅黑" panose="020B0503020204020204" pitchFamily="34" charset="-122"/>
                  <a:ea typeface="微软雅黑" panose="020B0503020204020204" pitchFamily="34" charset="-122"/>
                </a:rPr>
                <a:t>　</a:t>
              </a:r>
              <a:endParaRPr lang="ja-JP" altLang="en-US" sz="2400" dirty="0">
                <a:latin typeface="微软雅黑" panose="020B0503020204020204" pitchFamily="34" charset="-122"/>
                <a:ea typeface="微软雅黑" panose="020B0503020204020204" pitchFamily="34" charset="-122"/>
              </a:endParaRPr>
            </a:p>
          </p:txBody>
        </p:sp>
        <p:sp>
          <p:nvSpPr>
            <p:cNvPr id="39974" name="矩形 8"/>
            <p:cNvSpPr>
              <a:spLocks noChangeArrowheads="1"/>
            </p:cNvSpPr>
            <p:nvPr/>
          </p:nvSpPr>
          <p:spPr bwMode="auto">
            <a:xfrm>
              <a:off x="534558" y="2348882"/>
              <a:ext cx="8902017" cy="5356617"/>
            </a:xfrm>
            <a:prstGeom prst="rect">
              <a:avLst/>
            </a:prstGeom>
            <a:noFill/>
            <a:ln w="25400">
              <a:solidFill>
                <a:srgbClr val="0070C0"/>
              </a:solidFill>
              <a:miter lim="800000"/>
            </a:ln>
          </p:spPr>
          <p:txBody>
            <a:bodyPr/>
            <a:lstStyle/>
            <a:p>
              <a:endParaRPr lang="zh-CN" altLang="en-US" sz="3200">
                <a:solidFill>
                  <a:srgbClr val="000000"/>
                </a:solidFill>
                <a:latin typeface="Lato" panose="020F0502020204030203"/>
                <a:sym typeface="Arial" panose="020B0604020202020204" pitchFamily="34" charset="0"/>
              </a:endParaRPr>
            </a:p>
          </p:txBody>
        </p:sp>
        <p:grpSp>
          <p:nvGrpSpPr>
            <p:cNvPr id="3" name="组合 11"/>
            <p:cNvGrpSpPr/>
            <p:nvPr/>
          </p:nvGrpSpPr>
          <p:grpSpPr>
            <a:xfrm>
              <a:off x="416496" y="1988840"/>
              <a:ext cx="568751" cy="700093"/>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a typeface="微软雅黑" panose="020B0503020204020204" pitchFamily="34" charset="-122"/>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grpSp>
      </p:grpSp>
      <p:sp>
        <p:nvSpPr>
          <p:cNvPr id="37" name="矩形 36"/>
          <p:cNvSpPr>
            <a:spLocks noChangeArrowheads="1"/>
          </p:cNvSpPr>
          <p:nvPr/>
        </p:nvSpPr>
        <p:spPr bwMode="auto">
          <a:xfrm>
            <a:off x="6589713" y="3282950"/>
            <a:ext cx="4051300" cy="2239524"/>
          </a:xfrm>
          <a:prstGeom prst="rect">
            <a:avLst/>
          </a:prstGeom>
          <a:noFill/>
          <a:ln w="9525">
            <a:noFill/>
            <a:miter lim="800000"/>
          </a:ln>
        </p:spPr>
        <p:txBody>
          <a:bodyPr>
            <a:spAutoFit/>
          </a:bodyPr>
          <a:lstStyle/>
          <a:p>
            <a:pPr>
              <a:lnSpc>
                <a:spcPct val="150000"/>
              </a:lnSpc>
            </a:pPr>
            <a:r>
              <a:rPr lang="zh-CN" altLang="zh-CN" sz="2400" dirty="0">
                <a:latin typeface="微软雅黑" panose="020B0503020204020204" pitchFamily="34" charset="-122"/>
                <a:ea typeface="微软雅黑" panose="020B0503020204020204" pitchFamily="34" charset="-122"/>
              </a:rPr>
              <a:t>解析：</a:t>
            </a:r>
            <a:endParaRPr lang="ja-JP" altLang="en-US" sz="2400" dirty="0">
              <a:latin typeface="Lato" panose="020F0502020204030203"/>
            </a:endParaRPr>
          </a:p>
          <a:p>
            <a:pPr eaLnBrk="0" hangingPunct="0">
              <a:lnSpc>
                <a:spcPct val="150000"/>
              </a:lnSpc>
            </a:pPr>
            <a:r>
              <a:rPr lang="en-US" altLang="zh-CN" sz="2400" dirty="0">
                <a:latin typeface="Lato" panose="020F0502020204030203"/>
              </a:rPr>
              <a:t>P</a:t>
            </a:r>
            <a:r>
              <a:rPr lang="ja-JP" altLang="en-US" sz="2400" dirty="0">
                <a:latin typeface="Lato" panose="020F0502020204030203"/>
              </a:rPr>
              <a:t>＝</a:t>
            </a:r>
            <a:r>
              <a:rPr lang="en-US" altLang="zh-CN" sz="2400" dirty="0">
                <a:latin typeface="Lato" panose="020F0502020204030203"/>
              </a:rPr>
              <a:t>A×(P/A</a:t>
            </a:r>
            <a:r>
              <a:rPr lang="ja-JP" altLang="en-US" sz="2400" dirty="0">
                <a:latin typeface="Lato" panose="020F0502020204030203"/>
              </a:rPr>
              <a:t>，</a:t>
            </a:r>
            <a:r>
              <a:rPr lang="en-US" altLang="zh-CN" sz="2400" dirty="0">
                <a:latin typeface="Lato" panose="020F0502020204030203"/>
              </a:rPr>
              <a:t>i</a:t>
            </a:r>
            <a:r>
              <a:rPr lang="ja-JP" altLang="en-US" sz="2400" dirty="0">
                <a:latin typeface="Lato" panose="020F0502020204030203"/>
              </a:rPr>
              <a:t>，</a:t>
            </a:r>
            <a:r>
              <a:rPr lang="en-US" altLang="zh-CN" sz="2400" dirty="0">
                <a:latin typeface="Lato" panose="020F0502020204030203"/>
              </a:rPr>
              <a:t>n</a:t>
            </a:r>
            <a:r>
              <a:rPr lang="ja-JP" altLang="en-US" sz="2400" dirty="0">
                <a:latin typeface="Lato" panose="020F0502020204030203"/>
              </a:rPr>
              <a:t>）</a:t>
            </a:r>
            <a:endParaRPr lang="en-US" altLang="ja-JP" sz="2400" dirty="0">
              <a:latin typeface="Lato" panose="020F0502020204030203"/>
            </a:endParaRPr>
          </a:p>
          <a:p>
            <a:pPr eaLnBrk="0" hangingPunct="0">
              <a:lnSpc>
                <a:spcPct val="150000"/>
              </a:lnSpc>
            </a:pPr>
            <a:r>
              <a:rPr lang="zh-CN" altLang="en-US" sz="2400" dirty="0">
                <a:latin typeface="Lato" panose="020F0502020204030203"/>
              </a:rPr>
              <a:t>  </a:t>
            </a:r>
            <a:r>
              <a:rPr lang="ja-JP" altLang="en-US" sz="2400" dirty="0">
                <a:latin typeface="Lato" panose="020F0502020204030203"/>
              </a:rPr>
              <a:t>＝</a:t>
            </a:r>
            <a:r>
              <a:rPr lang="en-US" altLang="zh-CN" sz="2400" dirty="0">
                <a:latin typeface="Lato" panose="020F0502020204030203"/>
              </a:rPr>
              <a:t>10 000×</a:t>
            </a:r>
            <a:r>
              <a:rPr lang="ja-JP" altLang="en-US" sz="2400" dirty="0">
                <a:latin typeface="Lato" panose="020F0502020204030203"/>
              </a:rPr>
              <a:t>（</a:t>
            </a:r>
            <a:r>
              <a:rPr lang="en-US" altLang="zh-CN" sz="2400" dirty="0">
                <a:latin typeface="Lato" panose="020F0502020204030203"/>
              </a:rPr>
              <a:t>P/A,5</a:t>
            </a:r>
            <a:r>
              <a:rPr lang="ja-JP" altLang="en-US" sz="2400" dirty="0">
                <a:latin typeface="Lato" panose="020F0502020204030203"/>
              </a:rPr>
              <a:t>％</a:t>
            </a:r>
            <a:r>
              <a:rPr lang="en-US" altLang="zh-CN" sz="2400" dirty="0">
                <a:latin typeface="Lato" panose="020F0502020204030203"/>
              </a:rPr>
              <a:t>,5</a:t>
            </a:r>
            <a:r>
              <a:rPr lang="ja-JP" altLang="en-US" sz="2400" dirty="0">
                <a:latin typeface="Lato" panose="020F0502020204030203"/>
              </a:rPr>
              <a:t>）</a:t>
            </a:r>
            <a:endParaRPr lang="ja-JP" altLang="en-US" sz="2400" dirty="0">
              <a:latin typeface="Lato" panose="020F0502020204030203"/>
            </a:endParaRPr>
          </a:p>
          <a:p>
            <a:pPr eaLnBrk="0" hangingPunct="0">
              <a:lnSpc>
                <a:spcPct val="150000"/>
              </a:lnSpc>
            </a:pPr>
            <a:r>
              <a:rPr lang="ja-JP" altLang="en-US" sz="2400" dirty="0">
                <a:latin typeface="Lato" panose="020F0502020204030203"/>
              </a:rPr>
              <a:t>  </a:t>
            </a:r>
            <a:endParaRPr lang="ja-JP" altLang="en-US" sz="2400" dirty="0">
              <a:latin typeface="Lato" panose="020F0502020204030203"/>
            </a:endParaRPr>
          </a:p>
        </p:txBody>
      </p:sp>
      <p:sp>
        <p:nvSpPr>
          <p:cNvPr id="65" name="TextBox 64"/>
          <p:cNvSpPr txBox="1">
            <a:spLocks noChangeArrowheads="1"/>
          </p:cNvSpPr>
          <p:nvPr/>
        </p:nvSpPr>
        <p:spPr bwMode="auto">
          <a:xfrm>
            <a:off x="5602288" y="3206750"/>
            <a:ext cx="1190625" cy="511175"/>
          </a:xfrm>
          <a:prstGeom prst="rect">
            <a:avLst/>
          </a:prstGeom>
          <a:noFill/>
          <a:ln w="9525">
            <a:noFill/>
            <a:miter lim="800000"/>
          </a:ln>
        </p:spPr>
        <p:txBody>
          <a:bodyPr lIns="36000" tIns="46800" rIns="36000" bIns="46800">
            <a:spAutoFit/>
          </a:bodyPr>
          <a:lstStyle/>
          <a:p>
            <a:pPr>
              <a:lnSpc>
                <a:spcPct val="125000"/>
              </a:lnSpc>
            </a:pPr>
            <a:r>
              <a:rPr lang="en-US" altLang="zh-CN" sz="2400">
                <a:latin typeface="Lato" panose="020F0502020204030203"/>
              </a:rPr>
              <a:t>i=5%</a:t>
            </a:r>
            <a:endParaRPr lang="zh-CN" altLang="en-US" sz="2400">
              <a:latin typeface="Lato" panose="020F0502020204030203"/>
            </a:endParaRPr>
          </a:p>
        </p:txBody>
      </p:sp>
      <p:sp>
        <p:nvSpPr>
          <p:cNvPr id="66" name="TextBox 65"/>
          <p:cNvSpPr txBox="1">
            <a:spLocks noChangeArrowheads="1"/>
          </p:cNvSpPr>
          <p:nvPr/>
        </p:nvSpPr>
        <p:spPr bwMode="auto">
          <a:xfrm>
            <a:off x="600075" y="3500438"/>
            <a:ext cx="425450" cy="555625"/>
          </a:xfrm>
          <a:prstGeom prst="rect">
            <a:avLst/>
          </a:prstGeom>
          <a:noFill/>
          <a:ln w="9525">
            <a:noFill/>
            <a:miter lim="800000"/>
          </a:ln>
        </p:spPr>
        <p:txBody>
          <a:bodyPr lIns="36000" tIns="46800" rIns="36000" bIns="46800">
            <a:spAutoFit/>
          </a:bodyPr>
          <a:lstStyle/>
          <a:p>
            <a:pPr>
              <a:lnSpc>
                <a:spcPct val="125000"/>
              </a:lnSpc>
            </a:pPr>
            <a:r>
              <a:rPr lang="en-US" altLang="zh-CN" sz="2400">
                <a:latin typeface="Lato" panose="020F0502020204030203"/>
              </a:rPr>
              <a:t>P</a:t>
            </a:r>
            <a:endParaRPr lang="zh-CN" altLang="en-US" sz="2400">
              <a:latin typeface="Lato" panose="020F0502020204030203"/>
            </a:endParaRPr>
          </a:p>
        </p:txBody>
      </p:sp>
      <p:grpSp>
        <p:nvGrpSpPr>
          <p:cNvPr id="48" name="组合 47"/>
          <p:cNvGrpSpPr/>
          <p:nvPr/>
        </p:nvGrpSpPr>
        <p:grpSpPr bwMode="auto">
          <a:xfrm>
            <a:off x="1003300" y="3186113"/>
            <a:ext cx="4598989" cy="2746930"/>
            <a:chOff x="1003721" y="3185429"/>
            <a:chExt cx="4598470" cy="2747596"/>
          </a:xfrm>
        </p:grpSpPr>
        <p:grpSp>
          <p:nvGrpSpPr>
            <p:cNvPr id="39947" name="组合 13"/>
            <p:cNvGrpSpPr/>
            <p:nvPr/>
          </p:nvGrpSpPr>
          <p:grpSpPr bwMode="auto">
            <a:xfrm>
              <a:off x="1056104" y="4524016"/>
              <a:ext cx="4546087" cy="1409009"/>
              <a:chOff x="788108" y="4492485"/>
              <a:chExt cx="4546087" cy="1409009"/>
            </a:xfrm>
          </p:grpSpPr>
          <p:grpSp>
            <p:nvGrpSpPr>
              <p:cNvPr id="39960" name="组合 40"/>
              <p:cNvGrpSpPr/>
              <p:nvPr/>
            </p:nvGrpSpPr>
            <p:grpSpPr bwMode="auto">
              <a:xfrm>
                <a:off x="788108" y="5119700"/>
                <a:ext cx="4546087" cy="781794"/>
                <a:chOff x="1495054" y="3490598"/>
                <a:chExt cx="4546087" cy="781794"/>
              </a:xfrm>
            </p:grpSpPr>
            <p:grpSp>
              <p:nvGrpSpPr>
                <p:cNvPr id="39966" name="组合 39"/>
                <p:cNvGrpSpPr/>
                <p:nvPr/>
              </p:nvGrpSpPr>
              <p:grpSpPr bwMode="auto">
                <a:xfrm>
                  <a:off x="1552195" y="3490598"/>
                  <a:ext cx="4333387" cy="163552"/>
                  <a:chOff x="1552195" y="3490598"/>
                  <a:chExt cx="4333387" cy="163552"/>
                </a:xfrm>
              </p:grpSpPr>
              <p:cxnSp>
                <p:nvCxnSpPr>
                  <p:cNvPr id="23" name="直接连接符 22"/>
                  <p:cNvCxnSpPr/>
                  <p:nvPr/>
                </p:nvCxnSpPr>
                <p:spPr>
                  <a:xfrm flipV="1">
                    <a:off x="1552195" y="3620805"/>
                    <a:ext cx="429529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a:off x="1507725" y="3571580"/>
                    <a:ext cx="147674"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2323608" y="3563641"/>
                    <a:ext cx="147673"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3147427" y="3563641"/>
                    <a:ext cx="147673"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5400000">
                    <a:off x="5810951" y="3579520"/>
                    <a:ext cx="147673" cy="158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1495054" y="3716078"/>
                  <a:ext cx="4546087" cy="556314"/>
                </a:xfrm>
                <a:prstGeom prst="rect">
                  <a:avLst/>
                </a:prstGeom>
                <a:noFill/>
              </p:spPr>
              <p:txBody>
                <a:bodyPr wrap="square" lIns="36000" tIns="46800" rIns="36000" bIns="46800">
                  <a:spAutoFit/>
                </a:bodyPr>
                <a:lstStyle/>
                <a:p>
                  <a:pPr fontAlgn="auto">
                    <a:lnSpc>
                      <a:spcPct val="125000"/>
                    </a:lnSpc>
                    <a:spcBef>
                      <a:spcPts val="0"/>
                    </a:spcBef>
                    <a:spcAft>
                      <a:spcPts val="0"/>
                    </a:spcAft>
                    <a:defRPr/>
                  </a:pPr>
                  <a:r>
                    <a:rPr lang="en-US" altLang="zh-CN" sz="2400" b="1" dirty="0">
                      <a:solidFill>
                        <a:schemeClr val="bg2">
                          <a:lumMod val="75000"/>
                        </a:schemeClr>
                      </a:solidFill>
                      <a:latin typeface="华文新魏" panose="02010800040101010101" pitchFamily="2" charset="-122"/>
                      <a:ea typeface="华文新魏" panose="02010800040101010101" pitchFamily="2" charset="-122"/>
                    </a:rPr>
                    <a:t>0        1         2          </a:t>
                  </a:r>
                  <a:r>
                    <a:rPr lang="en-US" altLang="zh-CN" sz="2400" dirty="0">
                      <a:solidFill>
                        <a:schemeClr val="bg2">
                          <a:lumMod val="75000"/>
                        </a:schemeClr>
                      </a:solidFill>
                      <a:latin typeface="+mn-lt"/>
                      <a:ea typeface="+mn-ea"/>
                    </a:rPr>
                    <a:t>3     4     5</a:t>
                  </a:r>
                  <a:endParaRPr lang="zh-CN" altLang="en-US" sz="2400" dirty="0">
                    <a:solidFill>
                      <a:schemeClr val="bg2">
                        <a:lumMod val="75000"/>
                      </a:schemeClr>
                    </a:solidFill>
                    <a:latin typeface="+mn-lt"/>
                    <a:ea typeface="+mn-ea"/>
                  </a:endParaRPr>
                </a:p>
              </p:txBody>
            </p:sp>
          </p:grpSp>
          <p:cxnSp>
            <p:nvCxnSpPr>
              <p:cNvPr id="16" name="直接箭头连接符 15"/>
              <p:cNvCxnSpPr/>
              <p:nvPr/>
            </p:nvCxnSpPr>
            <p:spPr>
              <a:xfrm rot="5400000" flipH="1" flipV="1">
                <a:off x="1330844" y="4925978"/>
                <a:ext cx="709785"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rot="5400000" flipH="1" flipV="1">
                <a:off x="2150695" y="4893427"/>
                <a:ext cx="709785" cy="31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rot="5400000" flipH="1" flipV="1">
                <a:off x="3064992" y="4893427"/>
                <a:ext cx="709785" cy="31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rot="5400000" flipH="1" flipV="1">
                <a:off x="3916590" y="4910099"/>
                <a:ext cx="709785"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rot="5400000" flipH="1" flipV="1">
                <a:off x="4814220" y="4847377"/>
                <a:ext cx="711372"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39948" name="组合 63"/>
            <p:cNvGrpSpPr/>
            <p:nvPr/>
          </p:nvGrpSpPr>
          <p:grpSpPr bwMode="auto">
            <a:xfrm>
              <a:off x="1003721" y="3185429"/>
              <a:ext cx="4404628" cy="1134322"/>
              <a:chOff x="767256" y="3248491"/>
              <a:chExt cx="4404628" cy="1134322"/>
            </a:xfrm>
          </p:grpSpPr>
          <p:cxnSp>
            <p:nvCxnSpPr>
              <p:cNvPr id="39" name="直接箭头连接符 38"/>
              <p:cNvCxnSpPr/>
              <p:nvPr/>
            </p:nvCxnSpPr>
            <p:spPr>
              <a:xfrm rot="10800000">
                <a:off x="835511" y="3262781"/>
                <a:ext cx="4334972" cy="1588"/>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rot="10800000">
                <a:off x="819638" y="3499377"/>
                <a:ext cx="3390517" cy="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rot="10800000">
                <a:off x="799002" y="3720092"/>
                <a:ext cx="2558761" cy="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rot="10800000">
                <a:off x="783129" y="3940809"/>
                <a:ext cx="1692084" cy="0"/>
              </a:xfrm>
              <a:prstGeom prst="straightConnector1">
                <a:avLst/>
              </a:prstGeom>
              <a:ln>
                <a:prstDash val="sysDot"/>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rot="10800000" flipV="1">
                <a:off x="767256" y="4125003"/>
                <a:ext cx="919059" cy="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rot="5400000">
                <a:off x="4651245" y="3767729"/>
                <a:ext cx="1040064"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rot="16200000" flipH="1">
                <a:off x="3846518" y="3893172"/>
                <a:ext cx="787591"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rot="16200000" flipH="1">
                <a:off x="2287044" y="4151204"/>
                <a:ext cx="39856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16200000" flipH="1">
                <a:off x="3097337" y="4037670"/>
                <a:ext cx="593869"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rot="16200000" flipH="1">
                <a:off x="1568812" y="4269502"/>
                <a:ext cx="22548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39949" name="TextBox 66"/>
            <p:cNvSpPr txBox="1">
              <a:spLocks noChangeArrowheads="1"/>
            </p:cNvSpPr>
            <p:nvPr/>
          </p:nvSpPr>
          <p:spPr bwMode="auto">
            <a:xfrm>
              <a:off x="1003721" y="4071051"/>
              <a:ext cx="4499181" cy="492819"/>
            </a:xfrm>
            <a:prstGeom prst="rect">
              <a:avLst/>
            </a:prstGeom>
            <a:noFill/>
            <a:ln w="9525">
              <a:noFill/>
              <a:miter lim="800000"/>
            </a:ln>
          </p:spPr>
          <p:txBody>
            <a:bodyPr lIns="36000" tIns="46800" rIns="36000" bIns="46800">
              <a:spAutoFit/>
            </a:bodyPr>
            <a:lstStyle/>
            <a:p>
              <a:pPr>
                <a:lnSpc>
                  <a:spcPct val="125000"/>
                </a:lnSpc>
              </a:pPr>
              <a:r>
                <a:rPr lang="en-US" altLang="zh-CN" sz="2400" dirty="0">
                  <a:latin typeface="Lato" panose="020F0502020204030203"/>
                </a:rPr>
                <a:t>A=10000    A     </a:t>
              </a:r>
              <a:r>
                <a:rPr lang="en-US" altLang="zh-CN" sz="2400" dirty="0" err="1">
                  <a:latin typeface="Lato" panose="020F0502020204030203"/>
                </a:rPr>
                <a:t>A</a:t>
              </a:r>
              <a:r>
                <a:rPr lang="en-US" altLang="zh-CN" sz="2400" dirty="0">
                  <a:latin typeface="Lato" panose="020F0502020204030203"/>
                </a:rPr>
                <a:t>     </a:t>
              </a:r>
              <a:r>
                <a:rPr lang="en-US" altLang="zh-CN" sz="2400" dirty="0" err="1">
                  <a:latin typeface="Lato" panose="020F0502020204030203"/>
                </a:rPr>
                <a:t>A</a:t>
              </a:r>
              <a:r>
                <a:rPr lang="en-US" altLang="zh-CN" sz="2400" dirty="0">
                  <a:latin typeface="Lato" panose="020F0502020204030203"/>
                </a:rPr>
                <a:t>    </a:t>
              </a:r>
              <a:r>
                <a:rPr lang="en-US" altLang="zh-CN" sz="2400" dirty="0" err="1">
                  <a:latin typeface="Lato" panose="020F0502020204030203"/>
                </a:rPr>
                <a:t>A</a:t>
              </a:r>
              <a:r>
                <a:rPr lang="en-US" altLang="zh-CN" sz="2400" dirty="0">
                  <a:latin typeface="Lato" panose="020F0502020204030203"/>
                </a:rPr>
                <a:t>  </a:t>
              </a:r>
              <a:endParaRPr lang="zh-CN" altLang="en-US" sz="2400" dirty="0">
                <a:latin typeface="Lato" panose="020F0502020204030203"/>
              </a:endParaRPr>
            </a:p>
          </p:txBody>
        </p:sp>
      </p:gr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fill="hold"/>
                                        <p:tgtEl>
                                          <p:spTgt spid="66"/>
                                        </p:tgtEl>
                                        <p:attrNameLst>
                                          <p:attrName>ppt_x</p:attrName>
                                        </p:attrNameLst>
                                      </p:cBhvr>
                                      <p:tavLst>
                                        <p:tav tm="0">
                                          <p:val>
                                            <p:strVal val="#ppt_x"/>
                                          </p:val>
                                        </p:tav>
                                        <p:tav tm="100000">
                                          <p:val>
                                            <p:strVal val="#ppt_x"/>
                                          </p:val>
                                        </p:tav>
                                      </p:tavLst>
                                    </p:anim>
                                    <p:anim calcmode="lin" valueType="num">
                                      <p:cBhvr additive="base">
                                        <p:cTn id="12" dur="500" fill="hold"/>
                                        <p:tgtEl>
                                          <p:spTgt spid="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500" fill="hold"/>
                                        <p:tgtEl>
                                          <p:spTgt spid="65"/>
                                        </p:tgtEl>
                                        <p:attrNameLst>
                                          <p:attrName>ppt_x</p:attrName>
                                        </p:attrNameLst>
                                      </p:cBhvr>
                                      <p:tavLst>
                                        <p:tav tm="0">
                                          <p:val>
                                            <p:strVal val="#ppt_x"/>
                                          </p:val>
                                        </p:tav>
                                        <p:tav tm="100000">
                                          <p:val>
                                            <p:strVal val="#ppt_x"/>
                                          </p:val>
                                        </p:tav>
                                      </p:tavLst>
                                    </p:anim>
                                    <p:anim calcmode="lin" valueType="num">
                                      <p:cBhvr additive="base">
                                        <p:cTn id="1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5" grpId="0"/>
      <p:bldP spid="6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FB0F2BEC-DAEC-48A0-BE05-A9DD007D6871}" type="slidenum">
              <a:rPr lang="en-US"/>
            </a:fld>
            <a:endParaRPr lang="en-US" dirty="0"/>
          </a:p>
        </p:txBody>
      </p:sp>
      <p:sp>
        <p:nvSpPr>
          <p:cNvPr id="5" name="Text Box 4"/>
          <p:cNvSpPr txBox="1">
            <a:spLocks noChangeArrowheads="1"/>
          </p:cNvSpPr>
          <p:nvPr/>
        </p:nvSpPr>
        <p:spPr bwMode="auto">
          <a:xfrm>
            <a:off x="3605996" y="153296"/>
            <a:ext cx="4984710" cy="746364"/>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742950" indent="-742950">
              <a:lnSpc>
                <a:spcPct val="150000"/>
              </a:lnSpc>
            </a:pPr>
            <a:r>
              <a:rPr lang="zh-CN" altLang="en-US" sz="3200" b="1" dirty="0">
                <a:latin typeface="方正尚酷简体"/>
              </a:rPr>
              <a:t>（</a:t>
            </a:r>
            <a:r>
              <a:rPr lang="en-US" altLang="zh-CN" sz="3200" b="1" dirty="0">
                <a:latin typeface="方正尚酷简体"/>
              </a:rPr>
              <a:t>2</a:t>
            </a:r>
            <a:r>
              <a:rPr lang="zh-CN" altLang="en-US" sz="3200" b="1" dirty="0">
                <a:latin typeface="方正尚酷简体"/>
              </a:rPr>
              <a:t>）普通年金现值的计算</a:t>
            </a:r>
            <a:endParaRPr lang="en-US" altLang="zh-CN" sz="3200" b="1" dirty="0">
              <a:latin typeface="方正尚酷简体"/>
            </a:endParaRPr>
          </a:p>
        </p:txBody>
      </p:sp>
      <p:sp>
        <p:nvSpPr>
          <p:cNvPr id="6" name="Line 6"/>
          <p:cNvSpPr>
            <a:spLocks noChangeShapeType="1"/>
          </p:cNvSpPr>
          <p:nvPr/>
        </p:nvSpPr>
        <p:spPr bwMode="auto">
          <a:xfrm flipV="1">
            <a:off x="0" y="436563"/>
            <a:ext cx="3759200"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 name="Line 7"/>
          <p:cNvSpPr>
            <a:spLocks noChangeShapeType="1"/>
          </p:cNvSpPr>
          <p:nvPr/>
        </p:nvSpPr>
        <p:spPr bwMode="auto">
          <a:xfrm>
            <a:off x="8404225" y="390525"/>
            <a:ext cx="378777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3905" name="Rectangle 1"/>
          <p:cNvSpPr>
            <a:spLocks noChangeArrowheads="1"/>
          </p:cNvSpPr>
          <p:nvPr/>
        </p:nvSpPr>
        <p:spPr bwMode="auto">
          <a:xfrm>
            <a:off x="-65087" y="668532"/>
            <a:ext cx="3957638" cy="1016000"/>
          </a:xfrm>
          <a:prstGeom prst="rect">
            <a:avLst/>
          </a:prstGeom>
          <a:noFill/>
          <a:ln w="9525">
            <a:noFill/>
            <a:miter lim="800000"/>
          </a:ln>
          <a:effectLst/>
        </p:spPr>
        <p:txBody>
          <a:bodyPr anchor="ctr">
            <a:spAutoFit/>
          </a:bodyPr>
          <a:lstStyle/>
          <a:p>
            <a:pPr indent="279400" algn="just">
              <a:defRPr/>
            </a:pPr>
            <a:r>
              <a:rPr lang="zh-CN" sz="2000" b="1" dirty="0">
                <a:solidFill>
                  <a:srgbClr val="FF0000"/>
                </a:solidFill>
                <a:latin typeface="宋体" panose="02010600030101010101" pitchFamily="2" charset="-122"/>
                <a:ea typeface="宋体" panose="02010600030101010101" pitchFamily="2" charset="-122"/>
                <a:cs typeface="宋体" panose="02010600030101010101" pitchFamily="2" charset="-122"/>
              </a:rPr>
              <a:t>附表</a:t>
            </a:r>
            <a:r>
              <a:rPr lang="en-US" altLang="zh-CN" sz="2000" b="1" dirty="0">
                <a:solidFill>
                  <a:srgbClr val="FF0000"/>
                </a:solidFill>
                <a:latin typeface="宋体" panose="02010600030101010101" pitchFamily="2" charset="-122"/>
                <a:ea typeface="宋体" panose="02010600030101010101" pitchFamily="2" charset="-122"/>
                <a:cs typeface="宋体" panose="02010600030101010101" pitchFamily="2" charset="-122"/>
              </a:rPr>
              <a:t> </a:t>
            </a:r>
            <a:r>
              <a:rPr lang="zh-CN" altLang="zh-CN" sz="2000" b="1" dirty="0">
                <a:solidFill>
                  <a:srgbClr val="FF0000"/>
                </a:solidFill>
                <a:latin typeface="宋体" panose="02010600030101010101" pitchFamily="2" charset="-122"/>
                <a:ea typeface="宋体" panose="02010600030101010101" pitchFamily="2" charset="-122"/>
                <a:cs typeface="宋体" panose="02010600030101010101" pitchFamily="2" charset="-122"/>
              </a:rPr>
              <a:t> </a:t>
            </a:r>
            <a:r>
              <a:rPr lang="zh-CN" alt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rPr>
              <a:t>普通</a:t>
            </a:r>
            <a:r>
              <a:rPr lang="zh-CN" sz="2000" b="1" dirty="0">
                <a:solidFill>
                  <a:srgbClr val="FF0000"/>
                </a:solidFill>
                <a:latin typeface="宋体" panose="02010600030101010101" pitchFamily="2" charset="-122"/>
                <a:ea typeface="宋体" panose="02010600030101010101" pitchFamily="2" charset="-122"/>
                <a:cs typeface="宋体" panose="02010600030101010101" pitchFamily="2" charset="-122"/>
              </a:rPr>
              <a:t>年金现值系数表</a:t>
            </a:r>
            <a:endParaRPr lang="zh-CN" sz="20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just" eaLnBrk="0" hangingPunct="0">
              <a:defRPr/>
            </a:pPr>
            <a:r>
              <a:rPr lang="en-US" altLang="zh-CN" sz="2000" b="1" dirty="0">
                <a:latin typeface="宋体" panose="02010600030101010101" pitchFamily="2" charset="-122"/>
                <a:ea typeface="宋体" panose="02010600030101010101" pitchFamily="2" charset="-122"/>
                <a:cs typeface="宋体" panose="02010600030101010101" pitchFamily="2" charset="-122"/>
              </a:rPr>
              <a:t>     </a:t>
            </a:r>
            <a:endParaRPr lang="en-US" altLang="zh-CN" sz="2000" b="1" dirty="0">
              <a:latin typeface="宋体" panose="02010600030101010101" pitchFamily="2" charset="-122"/>
              <a:ea typeface="宋体" panose="02010600030101010101" pitchFamily="2" charset="-122"/>
              <a:cs typeface="宋体" panose="02010600030101010101" pitchFamily="2" charset="-122"/>
            </a:endParaRPr>
          </a:p>
          <a:p>
            <a:pPr algn="just" eaLnBrk="0" hangingPunct="0">
              <a:defRPr/>
            </a:pPr>
            <a:r>
              <a:rPr lang="en-US" altLang="zh-CN" sz="2000" b="1" dirty="0">
                <a:latin typeface="宋体" panose="02010600030101010101" pitchFamily="2" charset="-122"/>
                <a:ea typeface="宋体" panose="02010600030101010101" pitchFamily="2" charset="-122"/>
                <a:cs typeface="宋体" panose="02010600030101010101" pitchFamily="2" charset="-122"/>
              </a:rPr>
              <a:t>             </a:t>
            </a:r>
            <a:r>
              <a:rPr lang="zh-CN" sz="2000" b="1" dirty="0">
                <a:latin typeface="宋体" panose="02010600030101010101" pitchFamily="2" charset="-122"/>
                <a:ea typeface="宋体" panose="02010600030101010101" pitchFamily="2" charset="-122"/>
                <a:cs typeface="宋体" panose="02010600030101010101" pitchFamily="2" charset="-122"/>
              </a:rPr>
              <a:t>计算公式：  </a:t>
            </a:r>
            <a:endParaRPr lang="zh-CN" sz="2000" b="1"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123907" name="Object 2" descr="image24"/>
          <p:cNvGraphicFramePr>
            <a:graphicFrameLocks noChangeAspect="1"/>
          </p:cNvGraphicFramePr>
          <p:nvPr/>
        </p:nvGraphicFramePr>
        <p:xfrm>
          <a:off x="2880616" y="1224820"/>
          <a:ext cx="1180607" cy="554744"/>
        </p:xfrm>
        <a:graphic>
          <a:graphicData uri="http://schemas.openxmlformats.org/presentationml/2006/ole">
            <mc:AlternateContent xmlns:mc="http://schemas.openxmlformats.org/markup-compatibility/2006">
              <mc:Choice xmlns:v="urn:schemas-microsoft-com:vml" Requires="v">
                <p:oleObj spid="_x0000_s8216" name="Equation" r:id="rId1" imgW="22250400" imgH="10058400" progId="">
                  <p:embed/>
                </p:oleObj>
              </mc:Choice>
              <mc:Fallback>
                <p:oleObj name="Equation" r:id="rId1" imgW="22250400" imgH="10058400" progId="">
                  <p:embed/>
                  <p:pic>
                    <p:nvPicPr>
                      <p:cNvPr id="0" name="图片 82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616" y="1224820"/>
                        <a:ext cx="1180607" cy="554744"/>
                      </a:xfrm>
                      <a:prstGeom prst="rect">
                        <a:avLst/>
                      </a:prstGeom>
                      <a:noFill/>
                    </p:spPr>
                  </p:pic>
                </p:oleObj>
              </mc:Fallback>
            </mc:AlternateContent>
          </a:graphicData>
        </a:graphic>
      </p:graphicFrame>
      <p:graphicFrame>
        <p:nvGraphicFramePr>
          <p:cNvPr id="123908" name="Object 1" descr="image25"/>
          <p:cNvGraphicFramePr>
            <a:graphicFrameLocks noChangeAspect="1"/>
          </p:cNvGraphicFramePr>
          <p:nvPr/>
        </p:nvGraphicFramePr>
        <p:xfrm>
          <a:off x="-3058319" y="1713300"/>
          <a:ext cx="14031913" cy="7158037"/>
        </p:xfrm>
        <a:graphic>
          <a:graphicData uri="http://schemas.openxmlformats.org/presentationml/2006/ole">
            <mc:AlternateContent xmlns:mc="http://schemas.openxmlformats.org/markup-compatibility/2006">
              <mc:Choice xmlns:v="urn:schemas-microsoft-com:vml" Requires="v">
                <p:oleObj spid="_x0000_s8217" name="Microsoft Word 97-2003" r:id="rId3" imgW="6632575" imgH="3383280" progId="Word.Document.8">
                  <p:embed/>
                </p:oleObj>
              </mc:Choice>
              <mc:Fallback>
                <p:oleObj name="Microsoft Word 97-2003" r:id="rId3" imgW="6632575" imgH="3383280" progId="Word.Document.8">
                  <p:embed/>
                  <p:pic>
                    <p:nvPicPr>
                      <p:cNvPr id="0" name="图片 82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8319" y="1713300"/>
                        <a:ext cx="14031913" cy="715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椭圆 13"/>
          <p:cNvSpPr/>
          <p:nvPr/>
        </p:nvSpPr>
        <p:spPr>
          <a:xfrm>
            <a:off x="5407681" y="4123337"/>
            <a:ext cx="1039813" cy="39528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8" name="组合 17"/>
          <p:cNvGrpSpPr/>
          <p:nvPr/>
        </p:nvGrpSpPr>
        <p:grpSpPr bwMode="auto">
          <a:xfrm>
            <a:off x="7860533" y="1558789"/>
            <a:ext cx="3878901" cy="953180"/>
            <a:chOff x="9554425" y="3267243"/>
            <a:chExt cx="2341272" cy="583145"/>
          </a:xfrm>
        </p:grpSpPr>
        <p:sp>
          <p:nvSpPr>
            <p:cNvPr id="19" name="线形标注 1 18"/>
            <p:cNvSpPr/>
            <p:nvPr/>
          </p:nvSpPr>
          <p:spPr>
            <a:xfrm>
              <a:off x="9554425" y="3267243"/>
              <a:ext cx="2286269" cy="583145"/>
            </a:xfrm>
            <a:prstGeom prst="borderCallout1">
              <a:avLst>
                <a:gd name="adj1" fmla="val 61932"/>
                <a:gd name="adj2" fmla="val -2451"/>
                <a:gd name="adj3" fmla="val 263209"/>
                <a:gd name="adj4" fmla="val -38940"/>
              </a:avLst>
            </a:prstGeom>
            <a:solidFill>
              <a:schemeClr val="bg1"/>
            </a:solidFill>
            <a:ln w="31750">
              <a:solidFill>
                <a:srgbClr val="1573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828" name="TextBox 19"/>
            <p:cNvSpPr txBox="1">
              <a:spLocks noChangeArrowheads="1"/>
            </p:cNvSpPr>
            <p:nvPr/>
          </p:nvSpPr>
          <p:spPr bwMode="auto">
            <a:xfrm>
              <a:off x="9609428" y="3286100"/>
              <a:ext cx="2286269" cy="505021"/>
            </a:xfrm>
            <a:prstGeom prst="rect">
              <a:avLst/>
            </a:prstGeom>
            <a:noFill/>
            <a:ln w="9525">
              <a:noFill/>
              <a:miter lim="800000"/>
            </a:ln>
          </p:spPr>
          <p:txBody>
            <a:bodyPr wrap="square" lIns="36000" tIns="46800" rIns="36000" bIns="46800">
              <a:spAutoFit/>
            </a:bodyPr>
            <a:lstStyle/>
            <a:p>
              <a:pPr>
                <a:lnSpc>
                  <a:spcPct val="125000"/>
                </a:lnSpc>
              </a:pPr>
              <a:r>
                <a:rPr lang="zh-CN" altLang="en-US" sz="2000" b="1" dirty="0">
                  <a:solidFill>
                    <a:srgbClr val="FF0000"/>
                  </a:solidFill>
                  <a:latin typeface="宋体" panose="02010600030101010101" pitchFamily="2" charset="-122"/>
                </a:rPr>
                <a:t>查普通年金现值系数表</a:t>
              </a:r>
              <a:endParaRPr lang="en-US" altLang="zh-CN" sz="2000" b="1" dirty="0">
                <a:solidFill>
                  <a:srgbClr val="FF0000"/>
                </a:solidFill>
                <a:latin typeface="宋体" panose="02010600030101010101" pitchFamily="2" charset="-122"/>
              </a:endParaRPr>
            </a:p>
            <a:p>
              <a:pPr>
                <a:lnSpc>
                  <a:spcPct val="125000"/>
                </a:lnSpc>
              </a:pPr>
              <a:r>
                <a:rPr lang="zh-CN" altLang="en-US" sz="2000" dirty="0">
                  <a:latin typeface="微软雅黑" panose="020B0503020204020204" pitchFamily="34" charset="-122"/>
                  <a:ea typeface="微软雅黑" panose="020B0503020204020204" pitchFamily="34" charset="-122"/>
                </a:rPr>
                <a:t>得出，</a:t>
              </a:r>
              <a:r>
                <a:rPr lang="ja-JP" altLang="en-US" sz="2000" dirty="0">
                  <a:solidFill>
                    <a:srgbClr val="FF0000"/>
                  </a:solidFill>
                  <a:latin typeface="Lato" panose="020F0502020204030203"/>
                </a:rPr>
                <a:t> </a:t>
              </a:r>
              <a:r>
                <a:rPr lang="ja-JP" altLang="en-US" sz="2000" dirty="0">
                  <a:latin typeface="Lato" panose="020F0502020204030203"/>
                </a:rPr>
                <a:t>（</a:t>
              </a:r>
              <a:r>
                <a:rPr lang="en-US" altLang="zh-CN" sz="2000" dirty="0">
                  <a:latin typeface="Lato" panose="020F0502020204030203"/>
                </a:rPr>
                <a:t>P/A,5</a:t>
              </a:r>
              <a:r>
                <a:rPr lang="ja-JP" altLang="en-US" sz="2000" dirty="0">
                  <a:latin typeface="Lato" panose="020F0502020204030203"/>
                </a:rPr>
                <a:t>％</a:t>
              </a:r>
              <a:r>
                <a:rPr lang="en-US" altLang="zh-CN" sz="2000" dirty="0">
                  <a:latin typeface="Lato" panose="020F0502020204030203"/>
                </a:rPr>
                <a:t>,5</a:t>
              </a:r>
              <a:r>
                <a:rPr lang="ja-JP" altLang="en-US" sz="2000" dirty="0">
                  <a:latin typeface="Lato" panose="020F0502020204030203"/>
                </a:rPr>
                <a:t>）</a:t>
              </a:r>
              <a:r>
                <a:rPr lang="en-US" altLang="zh-CN" sz="2000" dirty="0">
                  <a:latin typeface="Lato" panose="020F0502020204030203"/>
                </a:rPr>
                <a:t>=4.3295</a:t>
              </a:r>
              <a:endParaRPr lang="zh-CN" altLang="en-US" sz="2000" dirty="0">
                <a:latin typeface="Lato" panose="020F0502020204030203"/>
              </a:endParaRPr>
            </a:p>
          </p:txBody>
        </p:sp>
      </p:grpSp>
      <p:sp>
        <p:nvSpPr>
          <p:cNvPr id="15" name="矩形 14"/>
          <p:cNvSpPr>
            <a:spLocks noChangeArrowheads="1"/>
          </p:cNvSpPr>
          <p:nvPr/>
        </p:nvSpPr>
        <p:spPr bwMode="auto">
          <a:xfrm>
            <a:off x="8040413" y="3000449"/>
            <a:ext cx="3899939" cy="2862322"/>
          </a:xfrm>
          <a:prstGeom prst="rect">
            <a:avLst/>
          </a:prstGeom>
          <a:noFill/>
          <a:ln w="9525">
            <a:solidFill>
              <a:schemeClr val="accent1"/>
            </a:solidFill>
            <a:miter lim="800000"/>
          </a:ln>
        </p:spPr>
        <p:txBody>
          <a:bodyPr wrap="square">
            <a:spAutoFit/>
          </a:bodyPr>
          <a:lstStyle/>
          <a:p>
            <a:pPr>
              <a:lnSpc>
                <a:spcPct val="150000"/>
              </a:lnSpc>
            </a:pPr>
            <a:r>
              <a:rPr lang="zh-CN" altLang="zh-CN" sz="2400" dirty="0">
                <a:latin typeface="微软雅黑" panose="020B0503020204020204" pitchFamily="34" charset="-122"/>
                <a:ea typeface="微软雅黑" panose="020B0503020204020204" pitchFamily="34" charset="-122"/>
              </a:rPr>
              <a:t>解析：</a:t>
            </a:r>
            <a:endParaRPr lang="ja-JP" altLang="en-US" sz="2400" dirty="0">
              <a:latin typeface="Lato" panose="020F0502020204030203"/>
            </a:endParaRPr>
          </a:p>
          <a:p>
            <a:pPr eaLnBrk="0" hangingPunct="0">
              <a:lnSpc>
                <a:spcPct val="150000"/>
              </a:lnSpc>
            </a:pPr>
            <a:r>
              <a:rPr lang="en-US" altLang="zh-CN" sz="2400" dirty="0">
                <a:latin typeface="Lato" panose="020F0502020204030203"/>
              </a:rPr>
              <a:t>P</a:t>
            </a:r>
            <a:r>
              <a:rPr lang="ja-JP" altLang="en-US" sz="2400" dirty="0">
                <a:latin typeface="Lato" panose="020F0502020204030203"/>
              </a:rPr>
              <a:t>＝</a:t>
            </a:r>
            <a:r>
              <a:rPr lang="en-US" altLang="zh-CN" sz="2400" dirty="0">
                <a:latin typeface="Lato" panose="020F0502020204030203"/>
              </a:rPr>
              <a:t>A×(P/A</a:t>
            </a:r>
            <a:r>
              <a:rPr lang="ja-JP" altLang="en-US" sz="2400" dirty="0">
                <a:latin typeface="Lato" panose="020F0502020204030203"/>
              </a:rPr>
              <a:t>，</a:t>
            </a:r>
            <a:r>
              <a:rPr lang="en-US" altLang="zh-CN" sz="2400" dirty="0">
                <a:latin typeface="Lato" panose="020F0502020204030203"/>
              </a:rPr>
              <a:t>i</a:t>
            </a:r>
            <a:r>
              <a:rPr lang="ja-JP" altLang="en-US" sz="2400" dirty="0">
                <a:latin typeface="Lato" panose="020F0502020204030203"/>
              </a:rPr>
              <a:t>，</a:t>
            </a:r>
            <a:r>
              <a:rPr lang="en-US" altLang="zh-CN" sz="2400" dirty="0">
                <a:latin typeface="Lato" panose="020F0502020204030203"/>
              </a:rPr>
              <a:t>n</a:t>
            </a:r>
            <a:r>
              <a:rPr lang="ja-JP" altLang="en-US" sz="2400" dirty="0">
                <a:latin typeface="Lato" panose="020F0502020204030203"/>
              </a:rPr>
              <a:t>）</a:t>
            </a:r>
            <a:endParaRPr lang="en-US" altLang="ja-JP" sz="2400" dirty="0">
              <a:latin typeface="Lato" panose="020F0502020204030203"/>
            </a:endParaRPr>
          </a:p>
          <a:p>
            <a:pPr eaLnBrk="0" hangingPunct="0">
              <a:lnSpc>
                <a:spcPct val="150000"/>
              </a:lnSpc>
            </a:pPr>
            <a:r>
              <a:rPr lang="zh-CN" altLang="en-US" sz="2400" dirty="0">
                <a:latin typeface="Lato" panose="020F0502020204030203"/>
              </a:rPr>
              <a:t> </a:t>
            </a:r>
            <a:r>
              <a:rPr lang="ja-JP" altLang="en-US" sz="2400" dirty="0">
                <a:latin typeface="Lato" panose="020F0502020204030203"/>
              </a:rPr>
              <a:t>＝</a:t>
            </a:r>
            <a:r>
              <a:rPr lang="en-US" altLang="zh-CN" sz="2400" dirty="0">
                <a:latin typeface="Lato" panose="020F0502020204030203"/>
              </a:rPr>
              <a:t>10 000×</a:t>
            </a:r>
            <a:r>
              <a:rPr lang="ja-JP" altLang="en-US" sz="2400" dirty="0">
                <a:solidFill>
                  <a:srgbClr val="FF0000"/>
                </a:solidFill>
                <a:latin typeface="Lato" panose="020F0502020204030203"/>
              </a:rPr>
              <a:t>（</a:t>
            </a:r>
            <a:r>
              <a:rPr lang="en-US" altLang="zh-CN" sz="2400" dirty="0">
                <a:solidFill>
                  <a:srgbClr val="FF0000"/>
                </a:solidFill>
                <a:latin typeface="Lato" panose="020F0502020204030203"/>
              </a:rPr>
              <a:t>P/A,5</a:t>
            </a:r>
            <a:r>
              <a:rPr lang="ja-JP" altLang="en-US" sz="2400" dirty="0">
                <a:solidFill>
                  <a:srgbClr val="FF0000"/>
                </a:solidFill>
                <a:latin typeface="Lato" panose="020F0502020204030203"/>
              </a:rPr>
              <a:t>％</a:t>
            </a:r>
            <a:r>
              <a:rPr lang="en-US" altLang="zh-CN" sz="2400" dirty="0">
                <a:solidFill>
                  <a:srgbClr val="FF0000"/>
                </a:solidFill>
                <a:latin typeface="Lato" panose="020F0502020204030203"/>
              </a:rPr>
              <a:t>,5</a:t>
            </a:r>
            <a:r>
              <a:rPr lang="ja-JP" altLang="en-US" sz="2400" dirty="0">
                <a:solidFill>
                  <a:srgbClr val="FF0000"/>
                </a:solidFill>
                <a:latin typeface="Lato" panose="020F0502020204030203"/>
              </a:rPr>
              <a:t>）</a:t>
            </a:r>
            <a:endParaRPr lang="ja-JP" altLang="en-US" sz="2400" dirty="0">
              <a:solidFill>
                <a:srgbClr val="FF0000"/>
              </a:solidFill>
              <a:latin typeface="Lato" panose="020F0502020204030203"/>
            </a:endParaRPr>
          </a:p>
          <a:p>
            <a:pPr eaLnBrk="0" hangingPunct="0">
              <a:lnSpc>
                <a:spcPct val="150000"/>
              </a:lnSpc>
            </a:pPr>
            <a:r>
              <a:rPr lang="ja-JP" altLang="en-US" sz="2400" dirty="0">
                <a:latin typeface="Lato" panose="020F0502020204030203"/>
              </a:rPr>
              <a:t> ＝</a:t>
            </a:r>
            <a:r>
              <a:rPr lang="en-US" altLang="zh-CN" sz="2400" dirty="0">
                <a:latin typeface="Lato" panose="020F0502020204030203"/>
              </a:rPr>
              <a:t>10 000×4.3295</a:t>
            </a:r>
            <a:endParaRPr lang="en-US" altLang="zh-CN" sz="2400" dirty="0">
              <a:latin typeface="Lato" panose="020F0502020204030203"/>
            </a:endParaRPr>
          </a:p>
          <a:p>
            <a:pPr eaLnBrk="0" hangingPunct="0">
              <a:lnSpc>
                <a:spcPct val="150000"/>
              </a:lnSpc>
            </a:pPr>
            <a:r>
              <a:rPr lang="en-US" altLang="ja-JP" sz="2400" dirty="0">
                <a:latin typeface="Lato" panose="020F0502020204030203"/>
              </a:rPr>
              <a:t> </a:t>
            </a:r>
            <a:r>
              <a:rPr lang="ja-JP" altLang="en-US" sz="2400" dirty="0">
                <a:latin typeface="Lato" panose="020F0502020204030203"/>
              </a:rPr>
              <a:t>＝</a:t>
            </a:r>
            <a:r>
              <a:rPr lang="en-US" altLang="zh-CN" sz="2400" dirty="0">
                <a:latin typeface="Lato" panose="020F0502020204030203"/>
              </a:rPr>
              <a:t>43 295</a:t>
            </a:r>
            <a:r>
              <a:rPr lang="ja-JP" altLang="en-US" sz="2400" dirty="0">
                <a:latin typeface="Lato" panose="020F0502020204030203"/>
              </a:rPr>
              <a:t>（元）</a:t>
            </a:r>
            <a:endParaRPr lang="ja-JP" altLang="en-US" sz="2400" dirty="0">
              <a:latin typeface="Lato" panose="020F0502020204030203"/>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6"/>
          <p:cNvSpPr>
            <a:spLocks noChangeShapeType="1"/>
          </p:cNvSpPr>
          <p:nvPr/>
        </p:nvSpPr>
        <p:spPr bwMode="auto">
          <a:xfrm>
            <a:off x="0" y="482600"/>
            <a:ext cx="3011488"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 name="矩形 8"/>
          <p:cNvSpPr>
            <a:spLocks noChangeArrowheads="1"/>
          </p:cNvSpPr>
          <p:nvPr/>
        </p:nvSpPr>
        <p:spPr bwMode="auto">
          <a:xfrm>
            <a:off x="4075458" y="245396"/>
            <a:ext cx="2646878" cy="584775"/>
          </a:xfrm>
          <a:prstGeom prst="rect">
            <a:avLst/>
          </a:prstGeom>
          <a:noFill/>
          <a:ln w="9525">
            <a:noFill/>
            <a:miter lim="800000"/>
          </a:ln>
        </p:spPr>
        <p:txBody>
          <a:bodyPr wrap="none">
            <a:spAutoFit/>
          </a:bodyPr>
          <a:lstStyle/>
          <a:p>
            <a:pPr>
              <a:spcBef>
                <a:spcPct val="50000"/>
              </a:spcBef>
            </a:pPr>
            <a:r>
              <a:rPr lang="zh-CN" altLang="en-US" sz="3200" dirty="0" smtClean="0">
                <a:latin typeface="微软雅黑" panose="020B0503020204020204" pitchFamily="34" charset="-122"/>
                <a:ea typeface="微软雅黑" panose="020B0503020204020204" pitchFamily="34" charset="-122"/>
              </a:rPr>
              <a:t>年</a:t>
            </a:r>
            <a:r>
              <a:rPr lang="zh-CN" altLang="en-US" sz="3200" dirty="0">
                <a:latin typeface="微软雅黑" panose="020B0503020204020204" pitchFamily="34" charset="-122"/>
                <a:ea typeface="微软雅黑" panose="020B0503020204020204" pitchFamily="34" charset="-122"/>
              </a:rPr>
              <a:t>资本回收额</a:t>
            </a:r>
            <a:endParaRPr lang="ja-JP" altLang="en-US" sz="3200" dirty="0">
              <a:latin typeface="微软雅黑" panose="020B0503020204020204" pitchFamily="34" charset="-122"/>
              <a:ea typeface="微软雅黑" panose="020B0503020204020204" pitchFamily="34" charset="-122"/>
            </a:endParaRPr>
          </a:p>
        </p:txBody>
      </p:sp>
      <p:sp>
        <p:nvSpPr>
          <p:cNvPr id="10" name="Line 6"/>
          <p:cNvSpPr>
            <a:spLocks noChangeShapeType="1"/>
          </p:cNvSpPr>
          <p:nvPr/>
        </p:nvSpPr>
        <p:spPr bwMode="auto">
          <a:xfrm flipV="1">
            <a:off x="8277225" y="493713"/>
            <a:ext cx="391477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2" name="组合 22"/>
          <p:cNvGrpSpPr/>
          <p:nvPr/>
        </p:nvGrpSpPr>
        <p:grpSpPr bwMode="auto">
          <a:xfrm>
            <a:off x="1079500" y="2803703"/>
            <a:ext cx="9452356" cy="1042810"/>
            <a:chOff x="710968" y="415066"/>
            <a:chExt cx="12080402" cy="1429758"/>
          </a:xfrm>
        </p:grpSpPr>
        <p:grpSp>
          <p:nvGrpSpPr>
            <p:cNvPr id="43021" name="组合 43"/>
            <p:cNvGrpSpPr/>
            <p:nvPr/>
          </p:nvGrpSpPr>
          <p:grpSpPr bwMode="auto">
            <a:xfrm>
              <a:off x="1569182" y="980728"/>
              <a:ext cx="8261573" cy="864096"/>
              <a:chOff x="4304363" y="1286668"/>
              <a:chExt cx="4734757" cy="2757793"/>
            </a:xfrm>
          </p:grpSpPr>
          <p:sp>
            <p:nvSpPr>
              <p:cNvPr id="19" name="圆角矩形 18"/>
              <p:cNvSpPr/>
              <p:nvPr/>
            </p:nvSpPr>
            <p:spPr>
              <a:xfrm>
                <a:off x="4304363" y="1286668"/>
                <a:ext cx="401733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圆角矩形 19"/>
              <p:cNvSpPr/>
              <p:nvPr/>
            </p:nvSpPr>
            <p:spPr>
              <a:xfrm>
                <a:off x="4352035" y="1370027"/>
                <a:ext cx="4687085" cy="2591075"/>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600" dirty="0">
                    <a:solidFill>
                      <a:schemeClr val="tx1"/>
                    </a:solidFill>
                    <a:latin typeface="微软雅黑" panose="020B0503020204020204" pitchFamily="34" charset="-122"/>
                    <a:ea typeface="微软雅黑" panose="020B0503020204020204" pitchFamily="34" charset="-122"/>
                  </a:rPr>
                  <a:t>年资本回收额的计算公式</a:t>
                </a:r>
                <a:endParaRPr lang="zh-CN" altLang="en-US" sz="2600" dirty="0">
                  <a:solidFill>
                    <a:schemeClr val="tx1"/>
                  </a:solidFill>
                  <a:latin typeface="微软雅黑" panose="020B0503020204020204" pitchFamily="34" charset="-122"/>
                  <a:ea typeface="微软雅黑" panose="020B0503020204020204" pitchFamily="34" charset="-122"/>
                </a:endParaRPr>
              </a:p>
            </p:txBody>
          </p:sp>
        </p:grpSp>
        <p:grpSp>
          <p:nvGrpSpPr>
            <p:cNvPr id="43022" name="组合 12"/>
            <p:cNvGrpSpPr/>
            <p:nvPr/>
          </p:nvGrpSpPr>
          <p:grpSpPr bwMode="auto">
            <a:xfrm>
              <a:off x="710968" y="980728"/>
              <a:ext cx="882296" cy="828060"/>
              <a:chOff x="494944" y="1916832"/>
              <a:chExt cx="882296" cy="828060"/>
            </a:xfrm>
          </p:grpSpPr>
          <p:grpSp>
            <p:nvGrpSpPr>
              <p:cNvPr id="5" name="组合 49"/>
              <p:cNvGrpSpPr/>
              <p:nvPr/>
            </p:nvGrpSpPr>
            <p:grpSpPr>
              <a:xfrm>
                <a:off x="494944" y="1916832"/>
                <a:ext cx="882296" cy="828060"/>
                <a:chOff x="-941562" y="673100"/>
                <a:chExt cx="5246862"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1218565"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8" name="椭圆 17"/>
                <p:cNvSpPr/>
                <p:nvPr/>
              </p:nvSpPr>
              <p:spPr>
                <a:xfrm>
                  <a:off x="-941562" y="760414"/>
                  <a:ext cx="5159554" cy="3825872"/>
                </a:xfrm>
                <a:prstGeom prst="ellipse">
                  <a:avLst/>
                </a:prstGeom>
                <a:gradFill>
                  <a:gsLst>
                    <a:gs pos="0">
                      <a:srgbClr val="00B2CA"/>
                    </a:gs>
                    <a:gs pos="100000">
                      <a:srgbClr val="067FC9"/>
                    </a:gs>
                  </a:gsLst>
                  <a:lin ang="0" scaled="0"/>
                </a:gradFill>
                <a:ln w="25400" cap="flat" cmpd="sng" algn="ctr">
                  <a:noFill/>
                  <a:prstDash val="solid"/>
                </a:ln>
                <a:effectLst/>
              </p:spPr>
              <p:txBody>
                <a:bodyPr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16" name="Freeform 9"/>
              <p:cNvSpPr>
                <a:spLocks noEditPoints="1"/>
              </p:cNvSpPr>
              <p:nvPr/>
            </p:nvSpPr>
            <p:spPr bwMode="auto">
              <a:xfrm>
                <a:off x="726236" y="2234610"/>
                <a:ext cx="306361" cy="300365"/>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bg1"/>
              </a:solidFill>
              <a:ln>
                <a:noFill/>
              </a:ln>
            </p:spPr>
            <p:txBody>
              <a:bodyPr lIns="121920" tIns="60960" rIns="121920" bIns="60960"/>
              <a:lstStyle/>
              <a:p>
                <a:pPr algn="ctr">
                  <a:defRPr/>
                </a:pPr>
                <a:endParaRPr lang="en-US" sz="2935" kern="0" dirty="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43023" name="Text Box 5"/>
            <p:cNvSpPr txBox="1">
              <a:spLocks noChangeArrowheads="1"/>
            </p:cNvSpPr>
            <p:nvPr/>
          </p:nvSpPr>
          <p:spPr bwMode="auto">
            <a:xfrm>
              <a:off x="4366508" y="415066"/>
              <a:ext cx="8424862" cy="523220"/>
            </a:xfrm>
            <a:prstGeom prst="rect">
              <a:avLst/>
            </a:prstGeom>
            <a:noFill/>
            <a:ln w="9525">
              <a:noFill/>
              <a:miter lim="800000"/>
            </a:ln>
          </p:spPr>
          <p:txBody>
            <a:bodyPr>
              <a:spAutoFit/>
            </a:bodyPr>
            <a:lstStyle/>
            <a:p>
              <a:pPr>
                <a:spcBef>
                  <a:spcPct val="50000"/>
                </a:spcBef>
              </a:pPr>
              <a:endParaRPr lang="ja-JP" altLang="en-US" sz="2800" dirty="0">
                <a:latin typeface="微软雅黑" panose="020B0503020204020204" pitchFamily="34" charset="-122"/>
                <a:ea typeface="微软雅黑" panose="020B0503020204020204" pitchFamily="34" charset="-122"/>
              </a:endParaRPr>
            </a:p>
          </p:txBody>
        </p:sp>
      </p:grpSp>
      <p:sp>
        <p:nvSpPr>
          <p:cNvPr id="26" name="Rectangle 10"/>
          <p:cNvSpPr>
            <a:spLocks noChangeArrowheads="1"/>
          </p:cNvSpPr>
          <p:nvPr/>
        </p:nvSpPr>
        <p:spPr bwMode="auto">
          <a:xfrm>
            <a:off x="2779713" y="4240213"/>
            <a:ext cx="2895600" cy="461962"/>
          </a:xfrm>
          <a:prstGeom prst="rect">
            <a:avLst/>
          </a:prstGeom>
          <a:noFill/>
          <a:ln w="19050">
            <a:solidFill>
              <a:srgbClr val="FF0000"/>
            </a:solidFill>
            <a:miter lim="800000"/>
          </a:ln>
        </p:spPr>
        <p:txBody>
          <a:bodyPr>
            <a:spAutoFit/>
          </a:bodyPr>
          <a:lstStyle/>
          <a:p>
            <a:endParaRPr lang="ja-JP" altLang="en-US" sz="2400">
              <a:latin typeface="微软雅黑" panose="020B0503020204020204" pitchFamily="34" charset="-122"/>
              <a:ea typeface="微软雅黑" panose="020B0503020204020204" pitchFamily="34" charset="-122"/>
            </a:endParaRPr>
          </a:p>
        </p:txBody>
      </p:sp>
      <p:sp>
        <p:nvSpPr>
          <p:cNvPr id="27" name="Line 11"/>
          <p:cNvSpPr>
            <a:spLocks noChangeShapeType="1"/>
          </p:cNvSpPr>
          <p:nvPr/>
        </p:nvSpPr>
        <p:spPr bwMode="auto">
          <a:xfrm>
            <a:off x="5765800" y="4476750"/>
            <a:ext cx="579438" cy="0"/>
          </a:xfrm>
          <a:prstGeom prst="line">
            <a:avLst/>
          </a:prstGeom>
          <a:noFill/>
          <a:ln w="28575">
            <a:solidFill>
              <a:schemeClr val="tx2">
                <a:lumMod val="60000"/>
                <a:lumOff val="40000"/>
              </a:schemeClr>
            </a:solidFill>
            <a:round/>
            <a:tailEnd type="triangle" w="med" len="med"/>
          </a:ln>
        </p:spPr>
        <p:txBody>
          <a:bodyPr anchor="ctr"/>
          <a:lstStyle/>
          <a:p>
            <a:pPr fontAlgn="auto">
              <a:spcBef>
                <a:spcPts val="0"/>
              </a:spcBef>
              <a:spcAft>
                <a:spcPts val="0"/>
              </a:spcAft>
              <a:defRPr/>
            </a:pPr>
            <a:endParaRPr lang="zh-CN" altLang="en-US">
              <a:latin typeface="+mn-lt"/>
              <a:ea typeface="+mn-ea"/>
            </a:endParaRPr>
          </a:p>
        </p:txBody>
      </p:sp>
      <p:sp>
        <p:nvSpPr>
          <p:cNvPr id="28" name="Text Box 4"/>
          <p:cNvSpPr txBox="1">
            <a:spLocks noChangeArrowheads="1"/>
          </p:cNvSpPr>
          <p:nvPr/>
        </p:nvSpPr>
        <p:spPr bwMode="auto">
          <a:xfrm>
            <a:off x="1323975" y="1052513"/>
            <a:ext cx="10155238" cy="1916112"/>
          </a:xfrm>
          <a:prstGeom prst="rect">
            <a:avLst/>
          </a:prstGeom>
          <a:noFill/>
          <a:ln w="9525">
            <a:solidFill>
              <a:schemeClr val="bg1"/>
            </a:solidFill>
            <a:miter lim="800000"/>
          </a:ln>
        </p:spPr>
        <p:txBody>
          <a:bodyPr lIns="121926" tIns="60963" rIns="121926" bIns="60963">
            <a:spAutoFit/>
          </a:bodyPr>
          <a:lstStyle/>
          <a:p>
            <a:pPr>
              <a:lnSpc>
                <a:spcPct val="150000"/>
              </a:lnSpc>
            </a:pPr>
            <a:r>
              <a:rPr lang="zh-CN" altLang="en-US" sz="2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年资本回收额：</a:t>
            </a:r>
            <a:r>
              <a:rPr lang="zh-CN" altLang="zh-CN" sz="2600" dirty="0">
                <a:latin typeface="微软雅黑" panose="020B0503020204020204" pitchFamily="34" charset="-122"/>
                <a:ea typeface="微软雅黑" panose="020B0503020204020204" pitchFamily="34" charset="-122"/>
              </a:rPr>
              <a:t>在约定年限内等额</a:t>
            </a:r>
            <a:r>
              <a:rPr lang="zh-CN" altLang="zh-CN" sz="2600" dirty="0">
                <a:solidFill>
                  <a:srgbClr val="FF0000"/>
                </a:solidFill>
                <a:latin typeface="微软雅黑" panose="020B0503020204020204" pitchFamily="34" charset="-122"/>
                <a:ea typeface="微软雅黑" panose="020B0503020204020204" pitchFamily="34" charset="-122"/>
              </a:rPr>
              <a:t>回收初始投入资本</a:t>
            </a:r>
            <a:r>
              <a:rPr lang="zh-CN" altLang="en-US" sz="2600" dirty="0">
                <a:latin typeface="微软雅黑" panose="020B0503020204020204" pitchFamily="34" charset="-122"/>
                <a:ea typeface="微软雅黑" panose="020B0503020204020204" pitchFamily="34" charset="-122"/>
              </a:rPr>
              <a:t>（</a:t>
            </a:r>
            <a:r>
              <a:rPr lang="zh-CN" altLang="zh-CN" sz="2600" dirty="0">
                <a:latin typeface="微软雅黑" panose="020B0503020204020204" pitchFamily="34" charset="-122"/>
                <a:ea typeface="微软雅黑" panose="020B0503020204020204" pitchFamily="34" charset="-122"/>
              </a:rPr>
              <a:t>或清偿所欠债务</a:t>
            </a:r>
            <a:r>
              <a:rPr lang="zh-CN" altLang="en-US" sz="2600" dirty="0">
                <a:latin typeface="微软雅黑" panose="020B0503020204020204" pitchFamily="34" charset="-122"/>
                <a:ea typeface="微软雅黑" panose="020B0503020204020204" pitchFamily="34" charset="-122"/>
              </a:rPr>
              <a:t>）</a:t>
            </a:r>
            <a:r>
              <a:rPr lang="zh-CN" altLang="zh-CN" sz="2600" dirty="0">
                <a:latin typeface="微软雅黑" panose="020B0503020204020204" pitchFamily="34" charset="-122"/>
                <a:ea typeface="微软雅黑" panose="020B0503020204020204" pitchFamily="34" charset="-122"/>
              </a:rPr>
              <a:t>的金额。</a:t>
            </a:r>
            <a:r>
              <a:rPr lang="zh-CN" altLang="en-US" sz="2600" dirty="0">
                <a:latin typeface="微软雅黑" panose="020B0503020204020204" pitchFamily="34" charset="-122"/>
                <a:ea typeface="微软雅黑" panose="020B0503020204020204" pitchFamily="34" charset="-122"/>
              </a:rPr>
              <a:t>即</a:t>
            </a:r>
            <a:r>
              <a:rPr lang="zh-CN" altLang="zh-CN" sz="2600" dirty="0">
                <a:latin typeface="微软雅黑" panose="020B0503020204020204" pitchFamily="34" charset="-122"/>
                <a:ea typeface="微软雅黑" panose="020B0503020204020204" pitchFamily="34" charset="-122"/>
              </a:rPr>
              <a:t>现在投入资本</a:t>
            </a:r>
            <a:r>
              <a:rPr lang="zh-CN" altLang="en-US" sz="2600" dirty="0">
                <a:latin typeface="微软雅黑" panose="020B0503020204020204" pitchFamily="34" charset="-122"/>
                <a:ea typeface="微软雅黑" panose="020B0503020204020204" pitchFamily="34" charset="-122"/>
              </a:rPr>
              <a:t>（</a:t>
            </a:r>
            <a:r>
              <a:rPr lang="zh-CN" altLang="zh-CN" sz="2600" dirty="0">
                <a:latin typeface="微软雅黑" panose="020B0503020204020204" pitchFamily="34" charset="-122"/>
                <a:ea typeface="微软雅黑" panose="020B0503020204020204" pitchFamily="34" charset="-122"/>
              </a:rPr>
              <a:t>或借入债务</a:t>
            </a:r>
            <a:r>
              <a:rPr lang="zh-CN" altLang="en-US" sz="2600" dirty="0">
                <a:latin typeface="微软雅黑" panose="020B0503020204020204" pitchFamily="34" charset="-122"/>
                <a:ea typeface="微软雅黑" panose="020B0503020204020204" pitchFamily="34" charset="-122"/>
              </a:rPr>
              <a:t>）</a:t>
            </a:r>
            <a:r>
              <a:rPr lang="en-US" altLang="zh-CN" sz="2600" dirty="0">
                <a:latin typeface="微软雅黑" panose="020B0503020204020204" pitchFamily="34" charset="-122"/>
                <a:ea typeface="微软雅黑" panose="020B0503020204020204" pitchFamily="34" charset="-122"/>
              </a:rPr>
              <a:t>P</a:t>
            </a:r>
            <a:r>
              <a:rPr lang="zh-CN" altLang="zh-CN" sz="2600" dirty="0">
                <a:latin typeface="微软雅黑" panose="020B0503020204020204" pitchFamily="34" charset="-122"/>
                <a:ea typeface="微软雅黑" panose="020B0503020204020204" pitchFamily="34" charset="-122"/>
              </a:rPr>
              <a:t>，每期期末应等额收回</a:t>
            </a:r>
            <a:r>
              <a:rPr lang="zh-CN" altLang="en-US" sz="2600" dirty="0">
                <a:latin typeface="微软雅黑" panose="020B0503020204020204" pitchFamily="34" charset="-122"/>
                <a:ea typeface="微软雅黑" panose="020B0503020204020204" pitchFamily="34" charset="-122"/>
              </a:rPr>
              <a:t>（</a:t>
            </a:r>
            <a:r>
              <a:rPr lang="zh-CN" altLang="zh-CN" sz="2600" dirty="0">
                <a:latin typeface="微软雅黑" panose="020B0503020204020204" pitchFamily="34" charset="-122"/>
                <a:ea typeface="微软雅黑" panose="020B0503020204020204" pitchFamily="34" charset="-122"/>
              </a:rPr>
              <a:t>或清偿的金额</a:t>
            </a:r>
            <a:r>
              <a:rPr lang="zh-CN" altLang="en-US" sz="2600" dirty="0">
                <a:latin typeface="微软雅黑" panose="020B0503020204020204" pitchFamily="34" charset="-122"/>
                <a:ea typeface="微软雅黑" panose="020B0503020204020204" pitchFamily="34" charset="-122"/>
              </a:rPr>
              <a:t>）</a:t>
            </a:r>
            <a:r>
              <a:rPr lang="en-US" altLang="zh-CN" sz="2600" dirty="0">
                <a:latin typeface="微软雅黑" panose="020B0503020204020204" pitchFamily="34" charset="-122"/>
                <a:ea typeface="微软雅黑" panose="020B0503020204020204" pitchFamily="34" charset="-122"/>
              </a:rPr>
              <a:t>A</a:t>
            </a:r>
            <a:r>
              <a:rPr lang="zh-CN" altLang="en-US" sz="2600" dirty="0">
                <a:latin typeface="微软雅黑" panose="020B0503020204020204" pitchFamily="34" charset="-122"/>
                <a:ea typeface="微软雅黑" panose="020B0503020204020204" pitchFamily="34" charset="-122"/>
              </a:rPr>
              <a:t>。</a:t>
            </a:r>
            <a:endParaRPr lang="zh-CN" altLang="zh-CN" sz="26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矩形 30"/>
          <p:cNvSpPr>
            <a:spLocks noChangeArrowheads="1"/>
          </p:cNvSpPr>
          <p:nvPr/>
        </p:nvSpPr>
        <p:spPr bwMode="auto">
          <a:xfrm>
            <a:off x="1703388" y="4178300"/>
            <a:ext cx="4157662" cy="461963"/>
          </a:xfrm>
          <a:prstGeom prst="rect">
            <a:avLst/>
          </a:prstGeom>
          <a:noFill/>
          <a:ln w="9525">
            <a:noFill/>
            <a:miter lim="800000"/>
          </a:ln>
        </p:spPr>
        <p:txBody>
          <a:bodyPr>
            <a:spAutoFit/>
          </a:bodyPr>
          <a:lstStyle/>
          <a:p>
            <a:pPr indent="244475"/>
            <a:r>
              <a:rPr lang="zh-CN" altLang="en-US" sz="2400">
                <a:latin typeface="微软雅黑" panose="020B0503020204020204" pitchFamily="34" charset="-122"/>
                <a:ea typeface="微软雅黑" panose="020B0503020204020204" pitchFamily="34" charset="-122"/>
                <a:cs typeface="Times New Roman" panose="02020603050405020304" pitchFamily="18" charset="0"/>
              </a:rPr>
              <a:t>根据  </a:t>
            </a:r>
            <a:r>
              <a:rPr lang="en-US" altLang="zh-CN" sz="2400">
                <a:latin typeface="微软雅黑" panose="020B0503020204020204" pitchFamily="34" charset="-122"/>
                <a:ea typeface="微软雅黑" panose="020B0503020204020204" pitchFamily="34" charset="-122"/>
                <a:cs typeface="Times New Roman" panose="02020603050405020304" pitchFamily="18" charset="0"/>
              </a:rPr>
              <a:t>P</a:t>
            </a:r>
            <a:r>
              <a:rPr lang="zh-CN" altLang="en-US" sz="240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a:latin typeface="微软雅黑" panose="020B0503020204020204" pitchFamily="34" charset="-122"/>
                <a:ea typeface="微软雅黑" panose="020B0503020204020204" pitchFamily="34" charset="-122"/>
                <a:cs typeface="Times New Roman" panose="02020603050405020304" pitchFamily="18" charset="0"/>
              </a:rPr>
              <a:t>A×</a:t>
            </a:r>
            <a:r>
              <a:rPr lang="zh-CN" altLang="en-US" sz="240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a:latin typeface="微软雅黑" panose="020B0503020204020204" pitchFamily="34" charset="-122"/>
                <a:ea typeface="微软雅黑" panose="020B0503020204020204" pitchFamily="34" charset="-122"/>
                <a:cs typeface="Times New Roman" panose="02020603050405020304" pitchFamily="18" charset="0"/>
              </a:rPr>
              <a:t>P/A</a:t>
            </a:r>
            <a:r>
              <a:rPr lang="zh-CN" altLang="en-US" sz="240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a:latin typeface="微软雅黑" panose="020B0503020204020204" pitchFamily="34" charset="-122"/>
                <a:ea typeface="微软雅黑" panose="020B0503020204020204" pitchFamily="34" charset="-122"/>
                <a:cs typeface="Times New Roman" panose="02020603050405020304" pitchFamily="18" charset="0"/>
              </a:rPr>
              <a:t>i</a:t>
            </a:r>
            <a:r>
              <a:rPr lang="zh-CN" altLang="en-US" sz="240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a:latin typeface="微软雅黑" panose="020B0503020204020204" pitchFamily="34" charset="-122"/>
                <a:ea typeface="微软雅黑" panose="020B0503020204020204" pitchFamily="34" charset="-122"/>
                <a:cs typeface="Times New Roman" panose="02020603050405020304" pitchFamily="18" charset="0"/>
              </a:rPr>
              <a:t>n</a:t>
            </a:r>
            <a:r>
              <a:rPr lang="zh-CN" altLang="en-US" sz="240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矩形 34"/>
          <p:cNvSpPr>
            <a:spLocks noChangeArrowheads="1"/>
          </p:cNvSpPr>
          <p:nvPr/>
        </p:nvSpPr>
        <p:spPr bwMode="auto">
          <a:xfrm>
            <a:off x="6467475" y="4205288"/>
            <a:ext cx="3127375" cy="461962"/>
          </a:xfrm>
          <a:prstGeom prst="rect">
            <a:avLst/>
          </a:prstGeom>
          <a:noFill/>
          <a:ln w="9525">
            <a:solidFill>
              <a:srgbClr val="FF0000"/>
            </a:solidFill>
            <a:miter lim="800000"/>
          </a:ln>
        </p:spPr>
        <p:txBody>
          <a:bodyPr wrap="none">
            <a:spAutoFit/>
          </a:bodyPr>
          <a:lstStyle/>
          <a:p>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A= P/</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P/A</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dirty="0" err="1">
                <a:latin typeface="微软雅黑" panose="020B0503020204020204" pitchFamily="34" charset="-122"/>
                <a:ea typeface="微软雅黑" panose="020B0503020204020204" pitchFamily="34" charset="-122"/>
                <a:cs typeface="Times New Roman" panose="02020603050405020304" pitchFamily="18" charset="0"/>
              </a:rPr>
              <a:t>i</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n</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矩形 35"/>
          <p:cNvSpPr>
            <a:spLocks noChangeArrowheads="1"/>
          </p:cNvSpPr>
          <p:nvPr/>
        </p:nvSpPr>
        <p:spPr bwMode="auto">
          <a:xfrm>
            <a:off x="6451600" y="4994275"/>
            <a:ext cx="3073400" cy="461963"/>
          </a:xfrm>
          <a:prstGeom prst="rect">
            <a:avLst/>
          </a:prstGeom>
          <a:noFill/>
          <a:ln w="9525">
            <a:solidFill>
              <a:srgbClr val="FFFF00"/>
            </a:solidFill>
            <a:miter lim="800000"/>
          </a:ln>
        </p:spPr>
        <p:txBody>
          <a:bodyPr wrap="none">
            <a:spAutoFit/>
          </a:bodyPr>
          <a:lstStyle/>
          <a:p>
            <a:r>
              <a:rPr lang="en-US" altLang="zh-CN" sz="2400">
                <a:latin typeface="微软雅黑" panose="020B0503020204020204" pitchFamily="34" charset="-122"/>
                <a:ea typeface="微软雅黑" panose="020B0503020204020204" pitchFamily="34" charset="-122"/>
                <a:cs typeface="Times New Roman" panose="02020603050405020304" pitchFamily="18" charset="0"/>
              </a:rPr>
              <a:t>A= P</a:t>
            </a:r>
            <a:r>
              <a:rPr lang="zh-CN" altLang="en-US" sz="240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a:latin typeface="微软雅黑" panose="020B0503020204020204" pitchFamily="34" charset="-122"/>
                <a:ea typeface="微软雅黑" panose="020B0503020204020204" pitchFamily="34" charset="-122"/>
                <a:cs typeface="Times New Roman" panose="02020603050405020304" pitchFamily="18" charset="0"/>
              </a:rPr>
              <a:t>A /P</a:t>
            </a:r>
            <a:r>
              <a:rPr lang="zh-CN" altLang="en-US" sz="240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a:latin typeface="微软雅黑" panose="020B0503020204020204" pitchFamily="34" charset="-122"/>
                <a:ea typeface="微软雅黑" panose="020B0503020204020204" pitchFamily="34" charset="-122"/>
                <a:cs typeface="Times New Roman" panose="02020603050405020304" pitchFamily="18" charset="0"/>
              </a:rPr>
              <a:t>i</a:t>
            </a:r>
            <a:r>
              <a:rPr lang="zh-CN" altLang="en-US" sz="240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a:latin typeface="微软雅黑" panose="020B0503020204020204" pitchFamily="34" charset="-122"/>
                <a:ea typeface="微软雅黑" panose="020B0503020204020204" pitchFamily="34" charset="-122"/>
                <a:cs typeface="Times New Roman" panose="02020603050405020304" pitchFamily="18" charset="0"/>
              </a:rPr>
              <a:t>n</a:t>
            </a:r>
            <a:r>
              <a:rPr lang="zh-CN" altLang="en-US" sz="240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38" name="直接箭头连接符 37"/>
          <p:cNvCxnSpPr>
            <a:stCxn id="35" idx="2"/>
          </p:cNvCxnSpPr>
          <p:nvPr/>
        </p:nvCxnSpPr>
        <p:spPr>
          <a:xfrm rot="16200000" flipH="1">
            <a:off x="7858125" y="4840288"/>
            <a:ext cx="34607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9" name="矩形 38"/>
          <p:cNvSpPr>
            <a:spLocks noChangeArrowheads="1"/>
          </p:cNvSpPr>
          <p:nvPr/>
        </p:nvSpPr>
        <p:spPr bwMode="auto">
          <a:xfrm>
            <a:off x="1450975" y="5627688"/>
            <a:ext cx="10028238" cy="830997"/>
          </a:xfrm>
          <a:prstGeom prst="rect">
            <a:avLst/>
          </a:prstGeom>
          <a:noFill/>
          <a:ln w="9525">
            <a:noFill/>
            <a:miter lim="800000"/>
          </a:ln>
        </p:spPr>
        <p:txBody>
          <a:bodyPr wrap="square">
            <a:spAutoFit/>
          </a:bodyPr>
          <a:lstStyle/>
          <a:p>
            <a:pPr indent="244475"/>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其中</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P/A</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dirty="0" err="1">
                <a:latin typeface="微软雅黑" panose="020B0503020204020204" pitchFamily="34" charset="-122"/>
                <a:ea typeface="微软雅黑" panose="020B0503020204020204" pitchFamily="34" charset="-122"/>
                <a:cs typeface="Times New Roman" panose="02020603050405020304" pitchFamily="18" charset="0"/>
              </a:rPr>
              <a:t>i</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n</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）或 （</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A /P</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i</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n</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）为</a:t>
            </a:r>
            <a:r>
              <a:rPr lang="zh-CN" altLang="en-US" sz="24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资本回收系数</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，它与普通年金现值系数互为倒数。可通过计算或查普通年金现值系数表求得</a:t>
            </a:r>
            <a:endParaRPr lang="zh-CN" altLang="en-US" sz="24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ppt_x"/>
                                          </p:val>
                                        </p:tav>
                                        <p:tav tm="100000">
                                          <p:val>
                                            <p:strVal val="#ppt_x"/>
                                          </p:val>
                                        </p:tav>
                                      </p:tavLst>
                                    </p:anim>
                                    <p:anim calcmode="lin" valueType="num">
                                      <p:cBhvr additive="base">
                                        <p:cTn id="3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1" grpId="0"/>
      <p:bldP spid="35" grpId="0" animBg="1"/>
      <p:bldP spid="36" grpId="0" animBg="1"/>
      <p:bldP spid="3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11"/>
          <p:cNvPicPr>
            <a:picLocks noChangeAspect="1" noChangeArrowheads="1"/>
          </p:cNvPicPr>
          <p:nvPr/>
        </p:nvPicPr>
        <p:blipFill>
          <a:blip r:embed="rId1"/>
          <a:srcRect/>
          <a:stretch>
            <a:fillRect/>
          </a:stretch>
        </p:blipFill>
        <p:spPr bwMode="auto">
          <a:xfrm>
            <a:off x="663575" y="2570163"/>
            <a:ext cx="10971213" cy="3825875"/>
          </a:xfrm>
          <a:prstGeom prst="rect">
            <a:avLst/>
          </a:prstGeom>
          <a:noFill/>
          <a:ln w="9525">
            <a:noFill/>
            <a:miter lim="800000"/>
            <a:headEnd/>
            <a:tailEnd/>
          </a:ln>
        </p:spPr>
      </p:pic>
      <p:sp>
        <p:nvSpPr>
          <p:cNvPr id="33" name="Text Box 4"/>
          <p:cNvSpPr txBox="1">
            <a:spLocks noChangeArrowheads="1"/>
          </p:cNvSpPr>
          <p:nvPr/>
        </p:nvSpPr>
        <p:spPr bwMode="auto">
          <a:xfrm>
            <a:off x="3722688" y="227013"/>
            <a:ext cx="3561243" cy="615559"/>
          </a:xfrm>
          <a:prstGeom prst="rect">
            <a:avLst/>
          </a:prstGeom>
          <a:noFill/>
          <a:ln>
            <a:noFill/>
          </a:ln>
          <a:effectLst/>
        </p:spPr>
        <p:txBody>
          <a:bodyPr wrap="none" lIns="121926" tIns="60963" rIns="121926" bIns="6096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3200" dirty="0">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3200" dirty="0" smtClean="0">
                <a:latin typeface="微软雅黑" panose="020B0503020204020204" pitchFamily="34" charset="-122"/>
                <a:ea typeface="微软雅黑" panose="020B0503020204020204" pitchFamily="34" charset="-122"/>
                <a:cs typeface="+mn-ea"/>
                <a:sym typeface="微软雅黑" panose="020B0503020204020204" pitchFamily="34" charset="-122"/>
              </a:rPr>
              <a:t>      年</a:t>
            </a:r>
            <a:r>
              <a:rPr lang="zh-CN" altLang="en-US" sz="3200" dirty="0">
                <a:latin typeface="微软雅黑" panose="020B0503020204020204" pitchFamily="34" charset="-122"/>
                <a:ea typeface="微软雅黑" panose="020B0503020204020204" pitchFamily="34" charset="-122"/>
                <a:cs typeface="+mn-ea"/>
                <a:sym typeface="微软雅黑" panose="020B0503020204020204" pitchFamily="34" charset="-122"/>
              </a:rPr>
              <a:t>资本回收额</a:t>
            </a:r>
            <a:endParaRPr lang="zh-CN" altLang="zh-CN" sz="32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4" name="Line 6"/>
          <p:cNvSpPr>
            <a:spLocks noChangeShapeType="1"/>
          </p:cNvSpPr>
          <p:nvPr/>
        </p:nvSpPr>
        <p:spPr bwMode="auto">
          <a:xfrm flipV="1">
            <a:off x="0" y="436563"/>
            <a:ext cx="3759200"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5" name="Line 7"/>
          <p:cNvSpPr>
            <a:spLocks noChangeShapeType="1"/>
          </p:cNvSpPr>
          <p:nvPr/>
        </p:nvSpPr>
        <p:spPr bwMode="auto">
          <a:xfrm>
            <a:off x="8404225" y="390525"/>
            <a:ext cx="378777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1" name="灯片编号占位符 2"/>
          <p:cNvSpPr>
            <a:spLocks noGrp="1"/>
          </p:cNvSpPr>
          <p:nvPr>
            <p:ph type="sldNum" sz="quarter" idx="12"/>
          </p:nvPr>
        </p:nvSpPr>
        <p:spPr/>
        <p:txBody>
          <a:bodyPr/>
          <a:lstStyle/>
          <a:p>
            <a:pPr>
              <a:defRPr/>
            </a:pPr>
            <a:fld id="{B6466C04-C2DA-4EBC-986D-35E1506AEB03}" type="slidenum">
              <a:rPr lang="en-US"/>
            </a:fld>
            <a:endParaRPr lang="en-US" dirty="0"/>
          </a:p>
        </p:txBody>
      </p:sp>
      <p:grpSp>
        <p:nvGrpSpPr>
          <p:cNvPr id="2" name="组合 14"/>
          <p:cNvGrpSpPr/>
          <p:nvPr/>
        </p:nvGrpSpPr>
        <p:grpSpPr bwMode="auto">
          <a:xfrm>
            <a:off x="501650" y="922338"/>
            <a:ext cx="11223625" cy="1616075"/>
            <a:chOff x="416496" y="1988840"/>
            <a:chExt cx="9119877" cy="5716659"/>
          </a:xfrm>
        </p:grpSpPr>
        <p:sp>
          <p:nvSpPr>
            <p:cNvPr id="44068" name="Text Box 3"/>
            <p:cNvSpPr txBox="1">
              <a:spLocks noChangeArrowheads="1"/>
            </p:cNvSpPr>
            <p:nvPr/>
          </p:nvSpPr>
          <p:spPr bwMode="auto">
            <a:xfrm>
              <a:off x="615818" y="2270444"/>
              <a:ext cx="8920555" cy="4630082"/>
            </a:xfrm>
            <a:prstGeom prst="rect">
              <a:avLst/>
            </a:prstGeom>
            <a:noFill/>
            <a:ln w="9525">
              <a:noFill/>
              <a:miter lim="800000"/>
            </a:ln>
          </p:spPr>
          <p:txBody>
            <a:bodyPr>
              <a:spAutoFit/>
            </a:bodyPr>
            <a:lstStyle/>
            <a:p>
              <a:pPr eaLnBrk="0" hangingPunct="0">
                <a:lnSpc>
                  <a:spcPct val="150000"/>
                </a:lnSpc>
              </a:pPr>
              <a:r>
                <a:rPr lang="zh-CN" altLang="en-US" sz="2800" dirty="0">
                  <a:latin typeface="Lato" panose="020F0502020204030203"/>
                </a:rPr>
                <a:t>    </a:t>
              </a:r>
              <a:r>
                <a:rPr lang="zh-CN" altLang="en-US" sz="2800" dirty="0">
                  <a:latin typeface="微软雅黑" panose="020B0503020204020204" pitchFamily="34" charset="-122"/>
                  <a:ea typeface="微软雅黑" panose="020B0503020204020204" pitchFamily="34" charset="-122"/>
                </a:rPr>
                <a:t>刘某向甲公司投资</a:t>
              </a:r>
              <a:r>
                <a:rPr lang="en-US" altLang="zh-CN" sz="2800" dirty="0">
                  <a:latin typeface="微软雅黑" panose="020B0503020204020204" pitchFamily="34" charset="-122"/>
                  <a:ea typeface="微软雅黑" panose="020B0503020204020204" pitchFamily="34" charset="-122"/>
                </a:rPr>
                <a:t>200</a:t>
              </a:r>
              <a:r>
                <a:rPr lang="zh-CN" altLang="en-US" sz="2800" dirty="0">
                  <a:latin typeface="微软雅黑" panose="020B0503020204020204" pitchFamily="34" charset="-122"/>
                  <a:ea typeface="微软雅黑" panose="020B0503020204020204" pitchFamily="34" charset="-122"/>
                </a:rPr>
                <a:t>万</a:t>
              </a:r>
              <a:r>
                <a:rPr lang="zh-CN" altLang="zh-CN" sz="2800" dirty="0">
                  <a:latin typeface="微软雅黑" panose="020B0503020204020204" pitchFamily="34" charset="-122"/>
                  <a:ea typeface="微软雅黑" panose="020B0503020204020204" pitchFamily="34" charset="-122"/>
                </a:rPr>
                <a:t>元，</a:t>
              </a:r>
              <a:r>
                <a:rPr lang="zh-CN" altLang="en-US" sz="2800" dirty="0">
                  <a:latin typeface="微软雅黑" panose="020B0503020204020204" pitchFamily="34" charset="-122"/>
                  <a:ea typeface="微软雅黑" panose="020B0503020204020204" pitchFamily="34" charset="-122"/>
                </a:rPr>
                <a:t>预计</a:t>
              </a:r>
              <a:r>
                <a:rPr lang="en-US" altLang="zh-CN" sz="2800" dirty="0">
                  <a:latin typeface="微软雅黑" panose="020B0503020204020204" pitchFamily="34" charset="-122"/>
                  <a:ea typeface="微软雅黑" panose="020B0503020204020204" pitchFamily="34" charset="-122"/>
                </a:rPr>
                <a:t>5</a:t>
              </a:r>
              <a:r>
                <a:rPr lang="zh-CN" altLang="zh-CN" sz="2800" dirty="0">
                  <a:latin typeface="微软雅黑" panose="020B0503020204020204" pitchFamily="34" charset="-122"/>
                  <a:ea typeface="微软雅黑" panose="020B0503020204020204" pitchFamily="34" charset="-122"/>
                </a:rPr>
                <a:t>年内</a:t>
              </a:r>
              <a:r>
                <a:rPr lang="zh-CN" altLang="en-US" sz="2800" dirty="0">
                  <a:latin typeface="微软雅黑" panose="020B0503020204020204" pitchFamily="34" charset="-122"/>
                  <a:ea typeface="微软雅黑" panose="020B0503020204020204" pitchFamily="34" charset="-122"/>
                </a:rPr>
                <a:t>收回投资</a:t>
              </a:r>
              <a:r>
                <a:rPr lang="zh-CN"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投资收益率</a:t>
              </a:r>
              <a:r>
                <a:rPr lang="zh-CN" altLang="zh-CN" sz="2800" dirty="0">
                  <a:latin typeface="微软雅黑" panose="020B0503020204020204" pitchFamily="34" charset="-122"/>
                  <a:ea typeface="微软雅黑" panose="020B0503020204020204" pitchFamily="34" charset="-122"/>
                </a:rPr>
                <a:t>为</a:t>
              </a:r>
              <a:r>
                <a:rPr lang="en-US" altLang="zh-CN" sz="2800" dirty="0">
                  <a:latin typeface="微软雅黑" panose="020B0503020204020204" pitchFamily="34" charset="-122"/>
                  <a:ea typeface="微软雅黑" panose="020B0503020204020204" pitchFamily="34" charset="-122"/>
                </a:rPr>
                <a:t>6%</a:t>
              </a:r>
              <a:r>
                <a:rPr lang="zh-CN"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则</a:t>
              </a:r>
              <a:r>
                <a:rPr lang="zh-CN" altLang="zh-CN" sz="2800" dirty="0">
                  <a:latin typeface="微软雅黑" panose="020B0503020204020204" pitchFamily="34" charset="-122"/>
                  <a:ea typeface="微软雅黑" panose="020B0503020204020204" pitchFamily="34" charset="-122"/>
                </a:rPr>
                <a:t>每年</a:t>
              </a:r>
              <a:r>
                <a:rPr lang="zh-CN" altLang="en-US" sz="2800" dirty="0">
                  <a:latin typeface="微软雅黑" panose="020B0503020204020204" pitchFamily="34" charset="-122"/>
                  <a:ea typeface="微软雅黑" panose="020B0503020204020204" pitchFamily="34" charset="-122"/>
                </a:rPr>
                <a:t>收回投资</a:t>
              </a:r>
              <a:r>
                <a:rPr lang="zh-CN" altLang="zh-CN" sz="2800" dirty="0">
                  <a:latin typeface="微软雅黑" panose="020B0503020204020204" pitchFamily="34" charset="-122"/>
                  <a:ea typeface="微软雅黑" panose="020B0503020204020204" pitchFamily="34" charset="-122"/>
                </a:rPr>
                <a:t>为多少？</a:t>
              </a:r>
              <a:endParaRPr lang="zh-CN" altLang="zh-CN" sz="2800" dirty="0">
                <a:latin typeface="微软雅黑" panose="020B0503020204020204" pitchFamily="34" charset="-122"/>
                <a:ea typeface="微软雅黑" panose="020B0503020204020204" pitchFamily="34" charset="-122"/>
              </a:endParaRPr>
            </a:p>
          </p:txBody>
        </p:sp>
        <p:sp>
          <p:nvSpPr>
            <p:cNvPr id="44069" name="矩形 8"/>
            <p:cNvSpPr>
              <a:spLocks noChangeArrowheads="1"/>
            </p:cNvSpPr>
            <p:nvPr/>
          </p:nvSpPr>
          <p:spPr bwMode="auto">
            <a:xfrm>
              <a:off x="534558" y="2348882"/>
              <a:ext cx="8902017" cy="5356617"/>
            </a:xfrm>
            <a:prstGeom prst="rect">
              <a:avLst/>
            </a:prstGeom>
            <a:noFill/>
            <a:ln w="25400">
              <a:solidFill>
                <a:srgbClr val="0070C0"/>
              </a:solidFill>
              <a:miter lim="800000"/>
            </a:ln>
          </p:spPr>
          <p:txBody>
            <a:bodyPr/>
            <a:lstStyle/>
            <a:p>
              <a:endParaRPr lang="zh-CN" altLang="en-US" sz="3200">
                <a:solidFill>
                  <a:srgbClr val="000000"/>
                </a:solidFill>
                <a:latin typeface="Lato" panose="020F0502020204030203"/>
                <a:sym typeface="Arial" panose="020B0604020202020204" pitchFamily="34" charset="0"/>
              </a:endParaRPr>
            </a:p>
          </p:txBody>
        </p:sp>
        <p:grpSp>
          <p:nvGrpSpPr>
            <p:cNvPr id="3" name="组合 11"/>
            <p:cNvGrpSpPr/>
            <p:nvPr/>
          </p:nvGrpSpPr>
          <p:grpSpPr>
            <a:xfrm>
              <a:off x="416496" y="1988840"/>
              <a:ext cx="568751" cy="700093"/>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a typeface="微软雅黑" panose="020B0503020204020204" pitchFamily="34" charset="-122"/>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grpSp>
      </p:grpSp>
      <p:sp>
        <p:nvSpPr>
          <p:cNvPr id="37" name="矩形 36"/>
          <p:cNvSpPr>
            <a:spLocks noChangeArrowheads="1"/>
          </p:cNvSpPr>
          <p:nvPr/>
        </p:nvSpPr>
        <p:spPr bwMode="auto">
          <a:xfrm>
            <a:off x="6573838" y="2951163"/>
            <a:ext cx="5108575" cy="2862262"/>
          </a:xfrm>
          <a:prstGeom prst="rect">
            <a:avLst/>
          </a:prstGeom>
          <a:noFill/>
          <a:ln w="9525">
            <a:noFill/>
            <a:miter lim="800000"/>
          </a:ln>
        </p:spPr>
        <p:txBody>
          <a:bodyPr>
            <a:spAutoFit/>
          </a:bodyPr>
          <a:lstStyle/>
          <a:p>
            <a:pPr>
              <a:lnSpc>
                <a:spcPct val="150000"/>
              </a:lnSpc>
            </a:pPr>
            <a:r>
              <a:rPr lang="zh-CN" altLang="zh-CN" sz="2400" dirty="0">
                <a:latin typeface="微软雅黑" panose="020B0503020204020204" pitchFamily="34" charset="-122"/>
                <a:ea typeface="微软雅黑" panose="020B0503020204020204" pitchFamily="34" charset="-122"/>
              </a:rPr>
              <a:t>解析：</a:t>
            </a:r>
            <a:endParaRPr lang="ja-JP" altLang="en-US" sz="2400" dirty="0">
              <a:latin typeface="Lato" panose="020F0502020204030203"/>
            </a:endParaRPr>
          </a:p>
          <a:p>
            <a:pPr>
              <a:lnSpc>
                <a:spcPct val="150000"/>
              </a:lnSpc>
            </a:pPr>
            <a:r>
              <a:rPr lang="en-US" altLang="zh-CN" sz="2400" i="1" dirty="0">
                <a:latin typeface="微软雅黑" panose="020B0503020204020204" pitchFamily="34" charset="-122"/>
                <a:ea typeface="微软雅黑" panose="020B0503020204020204" pitchFamily="34" charset="-122"/>
              </a:rPr>
              <a:t>A</a:t>
            </a:r>
            <a:r>
              <a:rPr lang="zh-CN" altLang="zh-CN" sz="2400" dirty="0">
                <a:latin typeface="微软雅黑" panose="020B0503020204020204" pitchFamily="34" charset="-122"/>
                <a:ea typeface="微软雅黑" panose="020B0503020204020204" pitchFamily="34" charset="-122"/>
              </a:rPr>
              <a:t>＝</a:t>
            </a:r>
            <a:r>
              <a:rPr lang="en-US" altLang="zh-CN" sz="2400" i="1" dirty="0">
                <a:latin typeface="微软雅黑" panose="020B0503020204020204" pitchFamily="34" charset="-122"/>
                <a:ea typeface="微软雅黑" panose="020B0503020204020204" pitchFamily="34" charset="-122"/>
              </a:rPr>
              <a:t>P</a:t>
            </a:r>
            <a:r>
              <a:rPr lang="en-US" altLang="zh-CN" sz="2400" dirty="0">
                <a:latin typeface="微软雅黑" panose="020B0503020204020204" pitchFamily="34" charset="-122"/>
                <a:ea typeface="微软雅黑" panose="020B0503020204020204" pitchFamily="34" charset="-122"/>
              </a:rPr>
              <a:t>/</a:t>
            </a:r>
            <a:r>
              <a:rPr lang="zh-CN" altLang="zh-CN" sz="2400" dirty="0">
                <a:latin typeface="微软雅黑" panose="020B0503020204020204" pitchFamily="34" charset="-122"/>
                <a:ea typeface="微软雅黑" panose="020B0503020204020204" pitchFamily="34" charset="-122"/>
              </a:rPr>
              <a:t>（</a:t>
            </a:r>
            <a:r>
              <a:rPr lang="en-US" altLang="zh-CN" sz="2400" i="1" dirty="0">
                <a:latin typeface="微软雅黑" panose="020B0503020204020204" pitchFamily="34" charset="-122"/>
                <a:ea typeface="微软雅黑" panose="020B0503020204020204" pitchFamily="34" charset="-122"/>
              </a:rPr>
              <a:t>P</a:t>
            </a:r>
            <a:r>
              <a:rPr lang="en-US" altLang="zh-CN" sz="2400" dirty="0">
                <a:latin typeface="微软雅黑" panose="020B0503020204020204" pitchFamily="34" charset="-122"/>
                <a:ea typeface="微软雅黑" panose="020B0503020204020204" pitchFamily="34" charset="-122"/>
              </a:rPr>
              <a:t>/</a:t>
            </a:r>
            <a:r>
              <a:rPr lang="en-US" altLang="zh-CN" sz="2400" i="1" dirty="0">
                <a:latin typeface="微软雅黑" panose="020B0503020204020204" pitchFamily="34" charset="-122"/>
                <a:ea typeface="微软雅黑" panose="020B0503020204020204" pitchFamily="34" charset="-122"/>
              </a:rPr>
              <a:t>A</a:t>
            </a:r>
            <a:r>
              <a:rPr lang="zh-CN" altLang="zh-CN" sz="2400" dirty="0">
                <a:latin typeface="微软雅黑" panose="020B0503020204020204" pitchFamily="34" charset="-122"/>
                <a:ea typeface="微软雅黑" panose="020B0503020204020204" pitchFamily="34" charset="-122"/>
              </a:rPr>
              <a:t>，</a:t>
            </a:r>
            <a:r>
              <a:rPr lang="en-US" altLang="zh-CN" sz="2400" i="1" dirty="0">
                <a:latin typeface="微软雅黑" panose="020B0503020204020204" pitchFamily="34" charset="-122"/>
                <a:ea typeface="微软雅黑" panose="020B0503020204020204" pitchFamily="34" charset="-122"/>
              </a:rPr>
              <a:t>i</a:t>
            </a:r>
            <a:r>
              <a:rPr lang="zh-CN" altLang="zh-CN" sz="2400" dirty="0">
                <a:latin typeface="微软雅黑" panose="020B0503020204020204" pitchFamily="34" charset="-122"/>
                <a:ea typeface="微软雅黑" panose="020B0503020204020204" pitchFamily="34" charset="-122"/>
              </a:rPr>
              <a:t>，</a:t>
            </a:r>
            <a:r>
              <a:rPr lang="en-US" altLang="zh-CN" sz="2400" i="1" dirty="0">
                <a:latin typeface="微软雅黑" panose="020B0503020204020204" pitchFamily="34" charset="-122"/>
                <a:ea typeface="微软雅黑" panose="020B0503020204020204" pitchFamily="34" charset="-122"/>
              </a:rPr>
              <a:t>n</a:t>
            </a:r>
            <a:r>
              <a:rPr lang="zh-CN" altLang="zh-CN"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a:lnSpc>
                <a:spcPct val="150000"/>
              </a:lnSpc>
            </a:pPr>
            <a:r>
              <a:rPr lang="en-US" altLang="zh-CN" sz="2400" dirty="0">
                <a:latin typeface="微软雅黑" panose="020B0503020204020204" pitchFamily="34" charset="-122"/>
                <a:ea typeface="微软雅黑" panose="020B0503020204020204" pitchFamily="34" charset="-122"/>
              </a:rPr>
              <a:t>  </a:t>
            </a:r>
            <a:r>
              <a:rPr lang="zh-CN" altLang="zh-CN"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200/</a:t>
            </a:r>
            <a:r>
              <a:rPr lang="zh-CN" altLang="zh-CN" sz="2400" dirty="0">
                <a:latin typeface="微软雅黑" panose="020B0503020204020204" pitchFamily="34" charset="-122"/>
                <a:ea typeface="微软雅黑" panose="020B0503020204020204" pitchFamily="34" charset="-122"/>
              </a:rPr>
              <a:t>（</a:t>
            </a:r>
            <a:r>
              <a:rPr lang="en-US" altLang="zh-CN" sz="2400" i="1" dirty="0">
                <a:latin typeface="微软雅黑" panose="020B0503020204020204" pitchFamily="34" charset="-122"/>
                <a:ea typeface="微软雅黑" panose="020B0503020204020204" pitchFamily="34" charset="-122"/>
              </a:rPr>
              <a:t>P</a:t>
            </a:r>
            <a:r>
              <a:rPr lang="en-US" altLang="zh-CN" sz="2400" dirty="0">
                <a:latin typeface="微软雅黑" panose="020B0503020204020204" pitchFamily="34" charset="-122"/>
                <a:ea typeface="微软雅黑" panose="020B0503020204020204" pitchFamily="34" charset="-122"/>
              </a:rPr>
              <a:t>/</a:t>
            </a:r>
            <a:r>
              <a:rPr lang="en-US" altLang="zh-CN" sz="2400" i="1" dirty="0">
                <a:latin typeface="微软雅黑" panose="020B0503020204020204" pitchFamily="34" charset="-122"/>
                <a:ea typeface="微软雅黑" panose="020B0503020204020204" pitchFamily="34" charset="-122"/>
              </a:rPr>
              <a:t>A</a:t>
            </a:r>
            <a:r>
              <a:rPr lang="zh-CN" altLang="zh-CN"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6%</a:t>
            </a:r>
            <a:r>
              <a:rPr lang="zh-CN" altLang="zh-CN"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5</a:t>
            </a:r>
            <a:r>
              <a:rPr lang="zh-CN" altLang="zh-CN" sz="2400" dirty="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a:p>
            <a:pPr>
              <a:lnSpc>
                <a:spcPct val="150000"/>
              </a:lnSpc>
            </a:pPr>
            <a:r>
              <a:rPr lang="en-US" altLang="zh-CN" sz="2400" dirty="0">
                <a:latin typeface="微软雅黑" panose="020B0503020204020204" pitchFamily="34" charset="-122"/>
                <a:ea typeface="微软雅黑" panose="020B0503020204020204" pitchFamily="34" charset="-122"/>
              </a:rPr>
              <a:t>  </a:t>
            </a:r>
            <a:r>
              <a:rPr lang="zh-CN" altLang="zh-CN"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200/4.2124   </a:t>
            </a:r>
            <a:endParaRPr lang="en-US" altLang="zh-CN" sz="2400" dirty="0">
              <a:latin typeface="微软雅黑" panose="020B0503020204020204" pitchFamily="34" charset="-122"/>
              <a:ea typeface="微软雅黑" panose="020B0503020204020204" pitchFamily="34" charset="-122"/>
            </a:endParaRPr>
          </a:p>
          <a:p>
            <a:pPr>
              <a:lnSpc>
                <a:spcPct val="150000"/>
              </a:lnSpc>
            </a:pPr>
            <a:r>
              <a:rPr lang="en-US" altLang="zh-CN" sz="2400" dirty="0">
                <a:latin typeface="微软雅黑" panose="020B0503020204020204" pitchFamily="34" charset="-122"/>
                <a:ea typeface="微软雅黑" panose="020B0503020204020204" pitchFamily="34" charset="-122"/>
              </a:rPr>
              <a:t>  </a:t>
            </a:r>
            <a:r>
              <a:rPr lang="zh-CN" altLang="zh-CN"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47.48</a:t>
            </a:r>
            <a:r>
              <a:rPr lang="zh-CN"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万</a:t>
            </a:r>
            <a:r>
              <a:rPr lang="zh-CN" altLang="zh-CN" sz="2400" dirty="0">
                <a:latin typeface="微软雅黑" panose="020B0503020204020204" pitchFamily="34" charset="-122"/>
                <a:ea typeface="微软雅黑" panose="020B0503020204020204" pitchFamily="34" charset="-122"/>
              </a:rPr>
              <a:t>元）</a:t>
            </a:r>
            <a:endParaRPr lang="ja-JP" altLang="en-US" sz="2400" dirty="0">
              <a:latin typeface="Lato" panose="020F0502020204030203"/>
            </a:endParaRPr>
          </a:p>
        </p:txBody>
      </p:sp>
      <p:grpSp>
        <p:nvGrpSpPr>
          <p:cNvPr id="14" name="组合 13"/>
          <p:cNvGrpSpPr/>
          <p:nvPr/>
        </p:nvGrpSpPr>
        <p:grpSpPr bwMode="auto">
          <a:xfrm>
            <a:off x="787400" y="4492626"/>
            <a:ext cx="4746625" cy="1366476"/>
            <a:chOff x="788024" y="4493174"/>
            <a:chExt cx="4746172" cy="1366138"/>
          </a:xfrm>
        </p:grpSpPr>
        <p:grpSp>
          <p:nvGrpSpPr>
            <p:cNvPr id="44055" name="组合 40"/>
            <p:cNvGrpSpPr/>
            <p:nvPr/>
          </p:nvGrpSpPr>
          <p:grpSpPr bwMode="auto">
            <a:xfrm>
              <a:off x="788024" y="5119330"/>
              <a:ext cx="4746172" cy="739982"/>
              <a:chOff x="1494970" y="3490228"/>
              <a:chExt cx="4746172" cy="739982"/>
            </a:xfrm>
          </p:grpSpPr>
          <p:grpSp>
            <p:nvGrpSpPr>
              <p:cNvPr id="44061" name="组合 39"/>
              <p:cNvGrpSpPr/>
              <p:nvPr/>
            </p:nvGrpSpPr>
            <p:grpSpPr bwMode="auto">
              <a:xfrm>
                <a:off x="1581263" y="3490228"/>
                <a:ext cx="4305073" cy="159767"/>
                <a:chOff x="1581263" y="3490228"/>
                <a:chExt cx="4305073" cy="159767"/>
              </a:xfrm>
            </p:grpSpPr>
            <p:cxnSp>
              <p:nvCxnSpPr>
                <p:cNvPr id="23" name="直接连接符 22"/>
                <p:cNvCxnSpPr/>
                <p:nvPr/>
              </p:nvCxnSpPr>
              <p:spPr>
                <a:xfrm flipV="1">
                  <a:off x="1582275" y="3648103"/>
                  <a:ext cx="4295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a:off x="1507680" y="3571922"/>
                  <a:ext cx="147602"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2323577" y="3563987"/>
                  <a:ext cx="147601"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3147411" y="3563987"/>
                  <a:ext cx="147601"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5400000">
                  <a:off x="5812570" y="3581445"/>
                  <a:ext cx="144427" cy="1587"/>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1494970" y="3716349"/>
                <a:ext cx="4746172" cy="513861"/>
              </a:xfrm>
              <a:prstGeom prst="rect">
                <a:avLst/>
              </a:prstGeom>
              <a:noFill/>
            </p:spPr>
            <p:txBody>
              <a:bodyPr lIns="36000" tIns="46800" rIns="36000" bIns="46800">
                <a:spAutoFit/>
              </a:bodyPr>
              <a:lstStyle/>
              <a:p>
                <a:pPr fontAlgn="auto">
                  <a:lnSpc>
                    <a:spcPct val="125000"/>
                  </a:lnSpc>
                  <a:spcBef>
                    <a:spcPts val="0"/>
                  </a:spcBef>
                  <a:spcAft>
                    <a:spcPts val="0"/>
                  </a:spcAft>
                  <a:defRPr/>
                </a:pPr>
                <a:r>
                  <a:rPr lang="en-US" altLang="zh-CN" sz="2400" dirty="0">
                    <a:solidFill>
                      <a:schemeClr val="bg2">
                        <a:lumMod val="75000"/>
                      </a:schemeClr>
                    </a:solidFill>
                    <a:latin typeface="微软雅黑" panose="020B0503020204020204" pitchFamily="34" charset="-122"/>
                    <a:ea typeface="微软雅黑" panose="020B0503020204020204" pitchFamily="34" charset="-122"/>
                  </a:rPr>
                  <a:t>0      1       2        3        4        5</a:t>
                </a:r>
                <a:endParaRPr lang="zh-CN" altLang="en-US" sz="2400" dirty="0">
                  <a:solidFill>
                    <a:schemeClr val="bg2">
                      <a:lumMod val="75000"/>
                    </a:schemeClr>
                  </a:solidFill>
                  <a:latin typeface="微软雅黑" panose="020B0503020204020204" pitchFamily="34" charset="-122"/>
                  <a:ea typeface="微软雅黑" panose="020B0503020204020204" pitchFamily="34" charset="-122"/>
                </a:endParaRPr>
              </a:p>
            </p:txBody>
          </p:sp>
        </p:grpSp>
        <p:cxnSp>
          <p:nvCxnSpPr>
            <p:cNvPr id="16" name="直接箭头连接符 15"/>
            <p:cNvCxnSpPr/>
            <p:nvPr/>
          </p:nvCxnSpPr>
          <p:spPr>
            <a:xfrm rot="5400000" flipH="1" flipV="1">
              <a:off x="1330951" y="4926455"/>
              <a:ext cx="709438"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rot="5400000" flipH="1" flipV="1">
              <a:off x="2150817" y="4893919"/>
              <a:ext cx="709438" cy="31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rot="5400000" flipH="1" flipV="1">
              <a:off x="3065129" y="4893919"/>
              <a:ext cx="709438" cy="31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rot="5400000" flipH="1" flipV="1">
              <a:off x="3916741" y="4910584"/>
              <a:ext cx="70943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rot="5400000" flipH="1" flipV="1">
              <a:off x="4814388" y="4847892"/>
              <a:ext cx="711024"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bwMode="auto">
          <a:xfrm>
            <a:off x="766763" y="3248025"/>
            <a:ext cx="4405312" cy="1135063"/>
            <a:chOff x="767256" y="3248491"/>
            <a:chExt cx="4404628" cy="1134322"/>
          </a:xfrm>
        </p:grpSpPr>
        <p:cxnSp>
          <p:nvCxnSpPr>
            <p:cNvPr id="39" name="直接箭头连接符 38"/>
            <p:cNvCxnSpPr/>
            <p:nvPr/>
          </p:nvCxnSpPr>
          <p:spPr>
            <a:xfrm rot="10800000">
              <a:off x="835507" y="3262770"/>
              <a:ext cx="4334790" cy="1586"/>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rot="10800000">
              <a:off x="819635" y="3499152"/>
              <a:ext cx="3390374" cy="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rot="10800000">
              <a:off x="799001" y="3721257"/>
              <a:ext cx="2558653" cy="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rot="10800000">
              <a:off x="783129" y="3941776"/>
              <a:ext cx="1692012" cy="0"/>
            </a:xfrm>
            <a:prstGeom prst="straightConnector1">
              <a:avLst/>
            </a:prstGeom>
            <a:ln>
              <a:prstDash val="sysDot"/>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rot="10800000" flipV="1">
              <a:off x="767256" y="4125806"/>
              <a:ext cx="919019" cy="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5400000">
              <a:off x="4650731" y="3768057"/>
              <a:ext cx="1040720" cy="158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16200000" flipH="1">
              <a:off x="3845930" y="3893389"/>
              <a:ext cx="788473"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16200000" flipH="1">
              <a:off x="2286357" y="4151189"/>
              <a:ext cx="399789"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rot="16200000" flipH="1">
              <a:off x="3097491" y="4038551"/>
              <a:ext cx="593337"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rot="16200000" flipH="1">
              <a:off x="1568875" y="4270175"/>
              <a:ext cx="22527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49" name="TextBox 48"/>
          <p:cNvSpPr txBox="1">
            <a:spLocks noChangeArrowheads="1"/>
          </p:cNvSpPr>
          <p:nvPr/>
        </p:nvSpPr>
        <p:spPr bwMode="auto">
          <a:xfrm>
            <a:off x="1301750" y="4183063"/>
            <a:ext cx="4310063" cy="514350"/>
          </a:xfrm>
          <a:prstGeom prst="rect">
            <a:avLst/>
          </a:prstGeom>
          <a:noFill/>
          <a:ln w="9525">
            <a:noFill/>
            <a:miter lim="800000"/>
          </a:ln>
        </p:spPr>
        <p:txBody>
          <a:bodyPr lIns="36000" tIns="46800" rIns="36000" bIns="46800">
            <a:spAutoFit/>
          </a:bodyPr>
          <a:lstStyle/>
          <a:p>
            <a:pPr>
              <a:lnSpc>
                <a:spcPct val="125000"/>
              </a:lnSpc>
            </a:pPr>
            <a:r>
              <a:rPr lang="en-US" altLang="zh-CN" sz="2400" dirty="0">
                <a:latin typeface="Lato" panose="020F0502020204030203"/>
              </a:rPr>
              <a:t>  A       </a:t>
            </a:r>
            <a:r>
              <a:rPr lang="en-US" altLang="zh-CN" sz="2400" dirty="0" err="1">
                <a:latin typeface="Lato" panose="020F0502020204030203"/>
              </a:rPr>
              <a:t>A</a:t>
            </a:r>
            <a:r>
              <a:rPr lang="en-US" altLang="zh-CN" sz="2400" dirty="0">
                <a:latin typeface="Lato" panose="020F0502020204030203"/>
              </a:rPr>
              <a:t>        </a:t>
            </a:r>
            <a:r>
              <a:rPr lang="en-US" altLang="zh-CN" sz="2400" dirty="0" err="1">
                <a:latin typeface="Lato" panose="020F0502020204030203"/>
              </a:rPr>
              <a:t>A</a:t>
            </a:r>
            <a:r>
              <a:rPr lang="en-US" altLang="zh-CN" sz="2400" dirty="0">
                <a:latin typeface="Lato" panose="020F0502020204030203"/>
              </a:rPr>
              <a:t>      </a:t>
            </a:r>
            <a:r>
              <a:rPr lang="en-US" altLang="zh-CN" sz="2400" dirty="0" err="1">
                <a:latin typeface="Lato" panose="020F0502020204030203"/>
              </a:rPr>
              <a:t>A</a:t>
            </a:r>
            <a:r>
              <a:rPr lang="en-US" altLang="zh-CN" sz="2400" dirty="0">
                <a:latin typeface="Lato" panose="020F0502020204030203"/>
              </a:rPr>
              <a:t>         </a:t>
            </a:r>
            <a:r>
              <a:rPr lang="en-US" altLang="zh-CN" sz="2400" dirty="0" err="1">
                <a:latin typeface="Lato" panose="020F0502020204030203"/>
              </a:rPr>
              <a:t>A</a:t>
            </a:r>
            <a:r>
              <a:rPr lang="en-US" altLang="zh-CN" sz="2400" dirty="0">
                <a:latin typeface="Lato" panose="020F0502020204030203"/>
              </a:rPr>
              <a:t> </a:t>
            </a:r>
            <a:endParaRPr lang="zh-CN" altLang="en-US" sz="2400" dirty="0">
              <a:latin typeface="Lato" panose="020F0502020204030203"/>
            </a:endParaRPr>
          </a:p>
        </p:txBody>
      </p:sp>
      <p:sp>
        <p:nvSpPr>
          <p:cNvPr id="50" name="TextBox 49"/>
          <p:cNvSpPr txBox="1">
            <a:spLocks noChangeArrowheads="1"/>
          </p:cNvSpPr>
          <p:nvPr/>
        </p:nvSpPr>
        <p:spPr bwMode="auto">
          <a:xfrm>
            <a:off x="619125" y="2609850"/>
            <a:ext cx="1509713" cy="510462"/>
          </a:xfrm>
          <a:prstGeom prst="rect">
            <a:avLst/>
          </a:prstGeom>
          <a:noFill/>
          <a:ln w="9525">
            <a:noFill/>
            <a:miter lim="800000"/>
          </a:ln>
        </p:spPr>
        <p:txBody>
          <a:bodyPr lIns="36000" tIns="46800" rIns="36000" bIns="46800">
            <a:spAutoFit/>
          </a:bodyPr>
          <a:lstStyle/>
          <a:p>
            <a:pPr>
              <a:lnSpc>
                <a:spcPct val="125000"/>
              </a:lnSpc>
            </a:pPr>
            <a:r>
              <a:rPr lang="en-US" altLang="zh-CN" sz="2400" dirty="0">
                <a:latin typeface="Lato" panose="020F0502020204030203"/>
              </a:rPr>
              <a:t>P=200</a:t>
            </a:r>
            <a:endParaRPr lang="en-US" altLang="zh-CN" sz="2400" dirty="0">
              <a:latin typeface="Lato" panose="020F0502020204030203"/>
            </a:endParaRPr>
          </a:p>
        </p:txBody>
      </p:sp>
      <p:sp>
        <p:nvSpPr>
          <p:cNvPr id="51" name="TextBox 50"/>
          <p:cNvSpPr txBox="1">
            <a:spLocks noChangeArrowheads="1"/>
          </p:cNvSpPr>
          <p:nvPr/>
        </p:nvSpPr>
        <p:spPr bwMode="auto">
          <a:xfrm>
            <a:off x="4356100" y="2624138"/>
            <a:ext cx="1190625" cy="509587"/>
          </a:xfrm>
          <a:prstGeom prst="rect">
            <a:avLst/>
          </a:prstGeom>
          <a:noFill/>
          <a:ln w="9525">
            <a:noFill/>
            <a:miter lim="800000"/>
          </a:ln>
        </p:spPr>
        <p:txBody>
          <a:bodyPr lIns="36000" tIns="46800" rIns="36000" bIns="46800">
            <a:spAutoFit/>
          </a:bodyPr>
          <a:lstStyle/>
          <a:p>
            <a:pPr>
              <a:lnSpc>
                <a:spcPct val="125000"/>
              </a:lnSpc>
            </a:pPr>
            <a:r>
              <a:rPr lang="en-US" altLang="zh-CN" sz="2400">
                <a:latin typeface="Lato" panose="020F0502020204030203"/>
              </a:rPr>
              <a:t>i=6%</a:t>
            </a:r>
            <a:endParaRPr lang="zh-CN" altLang="en-US" sz="2400">
              <a:latin typeface="Lato" panose="020F0502020204030203"/>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ppt_x"/>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ppt_x"/>
                                          </p:val>
                                        </p:tav>
                                        <p:tav tm="100000">
                                          <p:val>
                                            <p:strVal val="#ppt_x"/>
                                          </p:val>
                                        </p:tav>
                                      </p:tavLst>
                                    </p:anim>
                                    <p:anim calcmode="lin" valueType="num">
                                      <p:cBhvr additive="base">
                                        <p:cTn id="2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9" grpId="0"/>
      <p:bldP spid="50" grpId="0"/>
      <p:bldP spid="5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矩形 8"/>
          <p:cNvSpPr>
            <a:spLocks noChangeArrowheads="1"/>
          </p:cNvSpPr>
          <p:nvPr/>
        </p:nvSpPr>
        <p:spPr bwMode="auto">
          <a:xfrm>
            <a:off x="788988" y="1638300"/>
            <a:ext cx="10112692" cy="1817686"/>
          </a:xfrm>
          <a:prstGeom prst="rect">
            <a:avLst/>
          </a:prstGeom>
          <a:noFill/>
          <a:ln w="25400">
            <a:solidFill>
              <a:srgbClr val="0070C0"/>
            </a:solidFill>
            <a:miter lim="800000"/>
          </a:ln>
        </p:spPr>
        <p:txBody>
          <a:bodyPr/>
          <a:lstStyle/>
          <a:p>
            <a:endParaRPr lang="zh-CN" altLang="en-US" sz="3200">
              <a:solidFill>
                <a:srgbClr val="000000"/>
              </a:solidFill>
              <a:latin typeface="Lato" panose="020F0502020204030203"/>
              <a:sym typeface="Arial" panose="020B0604020202020204" pitchFamily="34" charset="0"/>
            </a:endParaRPr>
          </a:p>
        </p:txBody>
      </p:sp>
      <p:sp>
        <p:nvSpPr>
          <p:cNvPr id="34" name="Line 6"/>
          <p:cNvSpPr>
            <a:spLocks noChangeShapeType="1"/>
          </p:cNvSpPr>
          <p:nvPr/>
        </p:nvSpPr>
        <p:spPr bwMode="auto">
          <a:xfrm flipV="1">
            <a:off x="0" y="436563"/>
            <a:ext cx="3759200"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5" name="Line 7"/>
          <p:cNvSpPr>
            <a:spLocks noChangeShapeType="1"/>
          </p:cNvSpPr>
          <p:nvPr/>
        </p:nvSpPr>
        <p:spPr bwMode="auto">
          <a:xfrm>
            <a:off x="8404225" y="390525"/>
            <a:ext cx="3787775" cy="0"/>
          </a:xfrm>
          <a:prstGeom prst="line">
            <a:avLst/>
          </a:prstGeom>
          <a:noFill/>
          <a:ln w="6350">
            <a:solidFill>
              <a:srgbClr val="0070C0"/>
            </a:solidFill>
            <a:round/>
          </a:ln>
          <a:effectLst/>
        </p:spPr>
        <p:txBody>
          <a:bodyPr lIns="121926" tIns="60963" rIns="121926" bIns="60963"/>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1" name="灯片编号占位符 2"/>
          <p:cNvSpPr>
            <a:spLocks noGrp="1"/>
          </p:cNvSpPr>
          <p:nvPr>
            <p:ph type="sldNum" sz="quarter" idx="12"/>
          </p:nvPr>
        </p:nvSpPr>
        <p:spPr/>
        <p:txBody>
          <a:bodyPr/>
          <a:lstStyle/>
          <a:p>
            <a:pPr>
              <a:defRPr/>
            </a:pPr>
            <a:fld id="{60E338AB-62D8-4334-83BB-3B636B3D7B98}" type="slidenum">
              <a:rPr lang="en-US"/>
            </a:fld>
            <a:endParaRPr lang="en-US" dirty="0"/>
          </a:p>
        </p:txBody>
      </p:sp>
      <p:sp>
        <p:nvSpPr>
          <p:cNvPr id="13" name="矩形 12"/>
          <p:cNvSpPr>
            <a:spLocks noChangeArrowheads="1"/>
          </p:cNvSpPr>
          <p:nvPr/>
        </p:nvSpPr>
        <p:spPr bwMode="auto">
          <a:xfrm>
            <a:off x="930275" y="1692275"/>
            <a:ext cx="9026525" cy="1652760"/>
          </a:xfrm>
          <a:prstGeom prst="rect">
            <a:avLst/>
          </a:prstGeom>
          <a:noFill/>
          <a:ln w="9525">
            <a:noFill/>
            <a:miter lim="800000"/>
          </a:ln>
        </p:spPr>
        <p:txBody>
          <a:bodyPr wrap="square">
            <a:spAutoFit/>
          </a:bodyPr>
          <a:lstStyle/>
          <a:p>
            <a:pPr>
              <a:lnSpc>
                <a:spcPct val="130000"/>
              </a:lnSpc>
            </a:pPr>
            <a:r>
              <a:rPr lang="zh-CN" altLang="en-US" sz="2600" dirty="0">
                <a:latin typeface="微软雅黑" panose="020B0503020204020204" pitchFamily="34" charset="-122"/>
                <a:ea typeface="微软雅黑" panose="020B0503020204020204" pitchFamily="34" charset="-122"/>
              </a:rPr>
              <a:t>李兰现在</a:t>
            </a:r>
            <a:r>
              <a:rPr lang="en-US" altLang="zh-CN" sz="2600" dirty="0">
                <a:latin typeface="微软雅黑" panose="020B0503020204020204" pitchFamily="34" charset="-122"/>
                <a:ea typeface="微软雅黑" panose="020B0503020204020204" pitchFamily="34" charset="-122"/>
              </a:rPr>
              <a:t>30</a:t>
            </a:r>
            <a:r>
              <a:rPr lang="zh-CN" altLang="zh-CN" sz="2600" dirty="0">
                <a:latin typeface="微软雅黑" panose="020B0503020204020204" pitchFamily="34" charset="-122"/>
                <a:ea typeface="微软雅黑" panose="020B0503020204020204" pitchFamily="34" charset="-122"/>
              </a:rPr>
              <a:t>岁</a:t>
            </a:r>
            <a:r>
              <a:rPr lang="zh-CN" altLang="en-US" sz="2600" dirty="0">
                <a:latin typeface="微软雅黑" panose="020B0503020204020204" pitchFamily="34" charset="-122"/>
                <a:ea typeface="微软雅黑" panose="020B0503020204020204" pitchFamily="34" charset="-122"/>
              </a:rPr>
              <a:t>，打算购买房产一套，房屋总价</a:t>
            </a:r>
            <a:r>
              <a:rPr lang="en-US" altLang="zh-CN" sz="2600" dirty="0">
                <a:latin typeface="微软雅黑" panose="020B0503020204020204" pitchFamily="34" charset="-122"/>
                <a:ea typeface="微软雅黑" panose="020B0503020204020204" pitchFamily="34" charset="-122"/>
              </a:rPr>
              <a:t>100</a:t>
            </a:r>
            <a:r>
              <a:rPr lang="zh-CN" altLang="en-US" sz="2600" dirty="0">
                <a:latin typeface="微软雅黑" panose="020B0503020204020204" pitchFamily="34" charset="-122"/>
                <a:ea typeface="微软雅黑" panose="020B0503020204020204" pitchFamily="34" charset="-122"/>
              </a:rPr>
              <a:t>万元，如果向银行按揭贷款，首付</a:t>
            </a:r>
            <a:r>
              <a:rPr lang="en-US" altLang="zh-CN" sz="2600" dirty="0">
                <a:latin typeface="微软雅黑" panose="020B0503020204020204" pitchFamily="34" charset="-122"/>
                <a:ea typeface="微软雅黑" panose="020B0503020204020204" pitchFamily="34" charset="-122"/>
              </a:rPr>
              <a:t>30%</a:t>
            </a:r>
            <a:r>
              <a:rPr lang="zh-CN" altLang="en-US" sz="2600" dirty="0">
                <a:latin typeface="微软雅黑" panose="020B0503020204020204" pitchFamily="34" charset="-122"/>
                <a:ea typeface="微软雅黑" panose="020B0503020204020204" pitchFamily="34" charset="-122"/>
              </a:rPr>
              <a:t>，其余按</a:t>
            </a:r>
            <a:r>
              <a:rPr lang="en-US" altLang="zh-CN" sz="2600" dirty="0">
                <a:latin typeface="微软雅黑" panose="020B0503020204020204" pitchFamily="34" charset="-122"/>
                <a:ea typeface="微软雅黑" panose="020B0503020204020204" pitchFamily="34" charset="-122"/>
              </a:rPr>
              <a:t>20</a:t>
            </a:r>
            <a:r>
              <a:rPr lang="zh-CN" altLang="en-US" sz="2600" dirty="0">
                <a:latin typeface="微软雅黑" panose="020B0503020204020204" pitchFamily="34" charset="-122"/>
                <a:ea typeface="微软雅黑" panose="020B0503020204020204" pitchFamily="34" charset="-122"/>
              </a:rPr>
              <a:t>年分期付款，在借款利率为</a:t>
            </a:r>
            <a:r>
              <a:rPr lang="en-US" altLang="zh-CN" sz="2600" dirty="0" smtClean="0">
                <a:latin typeface="微软雅黑" panose="020B0503020204020204" pitchFamily="34" charset="-122"/>
                <a:ea typeface="微软雅黑" panose="020B0503020204020204" pitchFamily="34" charset="-122"/>
              </a:rPr>
              <a:t>4.9%</a:t>
            </a:r>
            <a:r>
              <a:rPr lang="zh-CN" altLang="en-US" sz="2600" dirty="0">
                <a:latin typeface="微软雅黑" panose="020B0503020204020204" pitchFamily="34" charset="-122"/>
                <a:ea typeface="微软雅黑" panose="020B0503020204020204" pitchFamily="34" charset="-122"/>
              </a:rPr>
              <a:t>的情况下每月要付多少？</a:t>
            </a:r>
            <a:endParaRPr lang="zh-CN" altLang="en-US" sz="2600" dirty="0">
              <a:latin typeface="微软雅黑" panose="020B0503020204020204" pitchFamily="34" charset="-122"/>
              <a:ea typeface="微软雅黑" panose="020B0503020204020204" pitchFamily="34" charset="-122"/>
            </a:endParaRPr>
          </a:p>
        </p:txBody>
      </p:sp>
      <p:sp>
        <p:nvSpPr>
          <p:cNvPr id="14" name="矩形 13"/>
          <p:cNvSpPr>
            <a:spLocks noChangeArrowheads="1"/>
          </p:cNvSpPr>
          <p:nvPr/>
        </p:nvSpPr>
        <p:spPr bwMode="auto">
          <a:xfrm>
            <a:off x="1512888" y="3455988"/>
            <a:ext cx="3894137" cy="923925"/>
          </a:xfrm>
          <a:prstGeom prst="rect">
            <a:avLst/>
          </a:prstGeom>
          <a:noFill/>
          <a:ln w="9525">
            <a:noFill/>
            <a:miter lim="800000"/>
          </a:ln>
        </p:spPr>
        <p:txBody>
          <a:bodyPr>
            <a:spAutoFit/>
          </a:bodyPr>
          <a:lstStyle/>
          <a:p>
            <a:r>
              <a:rPr lang="zh-CN" altLang="en-US" b="1">
                <a:latin typeface="Lato" panose="020F0502020204030203"/>
              </a:rPr>
              <a:t> </a:t>
            </a:r>
            <a:endParaRPr lang="zh-CN" altLang="en-US" b="1">
              <a:latin typeface="Lato" panose="020F0502020204030203"/>
            </a:endParaRPr>
          </a:p>
          <a:p>
            <a:br>
              <a:rPr lang="zh-CN" altLang="en-US">
                <a:latin typeface="Lato" panose="020F0502020204030203"/>
              </a:rPr>
            </a:br>
            <a:endParaRPr lang="zh-CN" altLang="en-US">
              <a:latin typeface="Lato" panose="020F0502020204030203"/>
            </a:endParaRPr>
          </a:p>
        </p:txBody>
      </p:sp>
      <p:sp>
        <p:nvSpPr>
          <p:cNvPr id="18" name="Text Box 4"/>
          <p:cNvSpPr txBox="1">
            <a:spLocks noChangeArrowheads="1"/>
          </p:cNvSpPr>
          <p:nvPr/>
        </p:nvSpPr>
        <p:spPr bwMode="auto">
          <a:xfrm>
            <a:off x="3759200" y="183273"/>
            <a:ext cx="3118815" cy="615559"/>
          </a:xfrm>
          <a:prstGeom prst="rect">
            <a:avLst/>
          </a:prstGeom>
          <a:noFill/>
          <a:ln w="9525">
            <a:noFill/>
            <a:miter lim="800000"/>
          </a:ln>
        </p:spPr>
        <p:txBody>
          <a:bodyPr wrap="none" lIns="121926" tIns="60963" rIns="121926" bIns="60963">
            <a:spAutoFit/>
          </a:bodyPr>
          <a:lstStyle/>
          <a:p>
            <a:r>
              <a:rPr lang="zh-CN" altLang="en-US" sz="3200" dirty="0" smtClean="0">
                <a:latin typeface="微软雅黑" panose="020B0503020204020204" pitchFamily="34" charset="-122"/>
                <a:ea typeface="微软雅黑" panose="020B0503020204020204" pitchFamily="34" charset="-122"/>
                <a:sym typeface="微软雅黑" panose="020B0503020204020204" pitchFamily="34" charset="-122"/>
              </a:rPr>
              <a:t>普通</a:t>
            </a:r>
            <a:r>
              <a:rPr lang="zh-CN" altLang="en-US" sz="3200" dirty="0">
                <a:latin typeface="微软雅黑" panose="020B0503020204020204" pitchFamily="34" charset="-122"/>
                <a:ea typeface="微软雅黑" panose="020B0503020204020204" pitchFamily="34" charset="-122"/>
                <a:sym typeface="微软雅黑" panose="020B0503020204020204" pitchFamily="34" charset="-122"/>
              </a:rPr>
              <a:t>年金的运用</a:t>
            </a:r>
            <a:endParaRPr lang="zh-CN" altLang="zh-CN" sz="3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041" name="矩形 18"/>
          <p:cNvSpPr>
            <a:spLocks noChangeArrowheads="1"/>
          </p:cNvSpPr>
          <p:nvPr/>
        </p:nvSpPr>
        <p:spPr bwMode="auto">
          <a:xfrm>
            <a:off x="2193608" y="3605213"/>
            <a:ext cx="5284152" cy="2862262"/>
          </a:xfrm>
          <a:prstGeom prst="rect">
            <a:avLst/>
          </a:prstGeom>
          <a:noFill/>
          <a:ln w="9525">
            <a:noFill/>
            <a:miter lim="800000"/>
          </a:ln>
        </p:spPr>
        <p:txBody>
          <a:bodyPr wrap="square">
            <a:spAutoFit/>
          </a:bodyPr>
          <a:lstStyle/>
          <a:p>
            <a:pPr>
              <a:lnSpc>
                <a:spcPct val="150000"/>
              </a:lnSpc>
            </a:pPr>
            <a:r>
              <a:rPr lang="zh-CN" altLang="zh-CN" sz="2400" dirty="0">
                <a:latin typeface="微软雅黑" panose="020B0503020204020204" pitchFamily="34" charset="-122"/>
                <a:ea typeface="微软雅黑" panose="020B0503020204020204" pitchFamily="34" charset="-122"/>
              </a:rPr>
              <a:t>解析：</a:t>
            </a:r>
            <a:r>
              <a:rPr lang="zh-CN" altLang="en-US" sz="2400" dirty="0">
                <a:latin typeface="Lato" panose="020F0502020204030203"/>
              </a:rPr>
              <a:t>    </a:t>
            </a:r>
            <a:endParaRPr lang="en-US" altLang="zh-CN" sz="2400" dirty="0">
              <a:latin typeface="Lato" panose="020F0502020204030203"/>
            </a:endParaRPr>
          </a:p>
          <a:p>
            <a:pPr>
              <a:lnSpc>
                <a:spcPct val="150000"/>
              </a:lnSpc>
            </a:pPr>
            <a:r>
              <a:rPr lang="en-US" altLang="zh-CN" sz="2400" dirty="0">
                <a:latin typeface="Lato" panose="020F0502020204030203"/>
              </a:rPr>
              <a:t>P=100×</a:t>
            </a:r>
            <a:r>
              <a:rPr lang="zh-CN" altLang="en-US" sz="2400" dirty="0">
                <a:latin typeface="Lato" panose="020F0502020204030203"/>
              </a:rPr>
              <a:t>（</a:t>
            </a:r>
            <a:r>
              <a:rPr lang="en-US" altLang="zh-CN" sz="2400" dirty="0">
                <a:latin typeface="Lato" panose="020F0502020204030203"/>
              </a:rPr>
              <a:t>1-30%</a:t>
            </a:r>
            <a:r>
              <a:rPr lang="zh-CN" altLang="en-US" sz="2400" dirty="0">
                <a:latin typeface="Lato" panose="020F0502020204030203"/>
              </a:rPr>
              <a:t>）</a:t>
            </a:r>
            <a:r>
              <a:rPr lang="en-US" altLang="zh-CN" sz="2400" dirty="0">
                <a:latin typeface="Lato" panose="020F0502020204030203"/>
              </a:rPr>
              <a:t>=700000</a:t>
            </a:r>
            <a:r>
              <a:rPr lang="zh-CN" altLang="en-US" sz="2400" dirty="0">
                <a:latin typeface="Lato" panose="020F0502020204030203"/>
              </a:rPr>
              <a:t>元</a:t>
            </a:r>
            <a:endParaRPr lang="en-US" altLang="zh-CN" sz="2400" dirty="0">
              <a:latin typeface="Lato" panose="020F0502020204030203"/>
            </a:endParaRPr>
          </a:p>
          <a:p>
            <a:pPr>
              <a:lnSpc>
                <a:spcPct val="150000"/>
              </a:lnSpc>
            </a:pPr>
            <a:r>
              <a:rPr lang="en-US" altLang="zh-CN" sz="2400" dirty="0">
                <a:latin typeface="Lato" panose="020F0502020204030203"/>
              </a:rPr>
              <a:t>A</a:t>
            </a:r>
            <a:r>
              <a:rPr lang="ja-JP" altLang="en-US" sz="2400" dirty="0">
                <a:latin typeface="Lato" panose="020F0502020204030203"/>
              </a:rPr>
              <a:t>＝</a:t>
            </a:r>
            <a:r>
              <a:rPr lang="en-US" altLang="zh-CN" sz="2400" dirty="0">
                <a:latin typeface="Lato" panose="020F0502020204030203"/>
              </a:rPr>
              <a:t>P/(P/A</a:t>
            </a:r>
            <a:r>
              <a:rPr lang="ja-JP" altLang="en-US" sz="2400" dirty="0">
                <a:latin typeface="Lato" panose="020F0502020204030203"/>
              </a:rPr>
              <a:t>，</a:t>
            </a:r>
            <a:r>
              <a:rPr lang="en-US" altLang="zh-CN" sz="2400" dirty="0">
                <a:latin typeface="Lato" panose="020F0502020204030203"/>
              </a:rPr>
              <a:t>i</a:t>
            </a:r>
            <a:r>
              <a:rPr lang="ja-JP" altLang="en-US" sz="2400" dirty="0">
                <a:latin typeface="Lato" panose="020F0502020204030203"/>
              </a:rPr>
              <a:t>，</a:t>
            </a:r>
            <a:r>
              <a:rPr lang="en-US" altLang="zh-CN" sz="2400" dirty="0">
                <a:latin typeface="Lato" panose="020F0502020204030203"/>
              </a:rPr>
              <a:t>n</a:t>
            </a:r>
            <a:r>
              <a:rPr lang="ja-JP" altLang="en-US" sz="2400" dirty="0">
                <a:latin typeface="Lato" panose="020F0502020204030203"/>
              </a:rPr>
              <a:t>）</a:t>
            </a:r>
            <a:endParaRPr lang="en-US" altLang="ja-JP" sz="2400" dirty="0">
              <a:latin typeface="Lato" panose="020F0502020204030203"/>
            </a:endParaRPr>
          </a:p>
          <a:p>
            <a:pPr>
              <a:lnSpc>
                <a:spcPct val="150000"/>
              </a:lnSpc>
            </a:pPr>
            <a:r>
              <a:rPr lang="en-US" altLang="ja-JP" sz="2400" dirty="0">
                <a:latin typeface="Lato" panose="020F0502020204030203"/>
              </a:rPr>
              <a:t>  </a:t>
            </a:r>
            <a:r>
              <a:rPr lang="ja-JP" altLang="en-US" sz="2400" dirty="0">
                <a:latin typeface="Lato" panose="020F0502020204030203"/>
              </a:rPr>
              <a:t>＝</a:t>
            </a:r>
            <a:r>
              <a:rPr lang="en-US" altLang="ja-JP" sz="2400" dirty="0">
                <a:latin typeface="Lato" panose="020F0502020204030203"/>
              </a:rPr>
              <a:t>700000</a:t>
            </a:r>
            <a:r>
              <a:rPr lang="en-US" altLang="zh-CN" sz="2400" dirty="0">
                <a:latin typeface="Lato" panose="020F0502020204030203"/>
              </a:rPr>
              <a:t>/</a:t>
            </a:r>
            <a:r>
              <a:rPr lang="ja-JP" altLang="en-US" sz="2400" dirty="0">
                <a:latin typeface="Lato" panose="020F0502020204030203"/>
              </a:rPr>
              <a:t>（</a:t>
            </a:r>
            <a:r>
              <a:rPr lang="en-US" altLang="zh-CN" sz="2400" smtClean="0">
                <a:latin typeface="Lato" panose="020F0502020204030203"/>
              </a:rPr>
              <a:t>P/A,4.9</a:t>
            </a:r>
            <a:r>
              <a:rPr lang="ja-JP" altLang="en-US" sz="2400" smtClean="0">
                <a:latin typeface="Lato" panose="020F0502020204030203"/>
              </a:rPr>
              <a:t>％</a:t>
            </a:r>
            <a:r>
              <a:rPr lang="en-US" altLang="ja-JP" sz="2400" dirty="0">
                <a:latin typeface="Lato" panose="020F0502020204030203"/>
              </a:rPr>
              <a:t>/12</a:t>
            </a:r>
            <a:r>
              <a:rPr lang="en-US" altLang="zh-CN" sz="2400" dirty="0">
                <a:latin typeface="Lato" panose="020F0502020204030203"/>
              </a:rPr>
              <a:t>,240</a:t>
            </a:r>
            <a:r>
              <a:rPr lang="ja-JP" altLang="en-US" sz="2400" dirty="0">
                <a:latin typeface="Lato" panose="020F0502020204030203"/>
              </a:rPr>
              <a:t>）</a:t>
            </a:r>
            <a:endParaRPr lang="en-US" altLang="ja-JP" sz="2400" dirty="0">
              <a:latin typeface="Lato" panose="020F0502020204030203"/>
            </a:endParaRPr>
          </a:p>
          <a:p>
            <a:pPr>
              <a:lnSpc>
                <a:spcPct val="150000"/>
              </a:lnSpc>
            </a:pPr>
            <a:r>
              <a:rPr lang="en-US" altLang="ja-JP" sz="2400" dirty="0">
                <a:latin typeface="Lato" panose="020F0502020204030203"/>
              </a:rPr>
              <a:t>  </a:t>
            </a:r>
            <a:r>
              <a:rPr lang="ja-JP" altLang="en-US" sz="2400" dirty="0" smtClean="0">
                <a:latin typeface="Lato" panose="020F0502020204030203"/>
              </a:rPr>
              <a:t>＝</a:t>
            </a:r>
            <a:r>
              <a:rPr lang="en-US" altLang="ja-JP" sz="2400" dirty="0" smtClean="0">
                <a:latin typeface="Lato" panose="020F0502020204030203"/>
              </a:rPr>
              <a:t>4581.11</a:t>
            </a:r>
            <a:r>
              <a:rPr lang="zh-CN" altLang="en-US" sz="2400" dirty="0" smtClean="0">
                <a:latin typeface="Lato" panose="020F0502020204030203"/>
              </a:rPr>
              <a:t>元</a:t>
            </a:r>
            <a:endParaRPr lang="en-US" altLang="zh-CN" sz="2400" dirty="0">
              <a:latin typeface="Lato" panose="020F0502020204030203"/>
            </a:endParaRPr>
          </a:p>
        </p:txBody>
      </p:sp>
      <p:sp>
        <p:nvSpPr>
          <p:cNvPr id="4" name="Text Box 4"/>
          <p:cNvSpPr txBox="1">
            <a:spLocks noChangeArrowheads="1"/>
          </p:cNvSpPr>
          <p:nvPr/>
        </p:nvSpPr>
        <p:spPr bwMode="auto">
          <a:xfrm>
            <a:off x="911225" y="1025525"/>
            <a:ext cx="2298700" cy="615950"/>
          </a:xfrm>
          <a:prstGeom prst="rect">
            <a:avLst/>
          </a:prstGeom>
          <a:noFill/>
          <a:ln w="9525">
            <a:noFill/>
            <a:miter lim="800000"/>
          </a:ln>
        </p:spPr>
        <p:txBody>
          <a:bodyPr wrap="none" lIns="121926" tIns="60963" rIns="121926" bIns="60963">
            <a:spAutoFit/>
          </a:bodyPr>
          <a:lstStyle/>
          <a:p>
            <a:r>
              <a:rPr lang="zh-CN" altLang="en-US" sz="320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房贷的计算</a:t>
            </a:r>
            <a:endParaRPr lang="zh-CN" altLang="zh-CN" sz="320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椭圆 14"/>
          <p:cNvSpPr/>
          <p:nvPr/>
        </p:nvSpPr>
        <p:spPr bwMode="auto">
          <a:xfrm>
            <a:off x="485775" y="1525588"/>
            <a:ext cx="668338" cy="18891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additive="base">
                                        <p:cTn id="7" dur="500" fill="hold"/>
                                        <p:tgtEl>
                                          <p:spTgt spid="44041"/>
                                        </p:tgtEl>
                                        <p:attrNameLst>
                                          <p:attrName>ppt_x</p:attrName>
                                        </p:attrNameLst>
                                      </p:cBhvr>
                                      <p:tavLst>
                                        <p:tav tm="0">
                                          <p:val>
                                            <p:strVal val="#ppt_x"/>
                                          </p:val>
                                        </p:tav>
                                        <p:tav tm="100000">
                                          <p:val>
                                            <p:strVal val="#ppt_x"/>
                                          </p:val>
                                        </p:tav>
                                      </p:tavLst>
                                    </p:anim>
                                    <p:anim calcmode="lin" valueType="num">
                                      <p:cBhvr additive="base">
                                        <p:cTn id="8"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29"/>
          <p:cNvSpPr>
            <a:spLocks noChangeAspect="1"/>
          </p:cNvSpPr>
          <p:nvPr/>
        </p:nvSpPr>
        <p:spPr>
          <a:xfrm>
            <a:off x="5749832" y="3612136"/>
            <a:ext cx="993313" cy="855124"/>
          </a:xfrm>
          <a:prstGeom prst="ellipse">
            <a:avLst/>
          </a:prstGeom>
          <a:solidFill>
            <a:srgbClr val="0070C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effectLst>
                  <a:outerShdw blurRad="38100" dist="38100" dir="2700000" algn="tl">
                    <a:srgbClr val="000000">
                      <a:alpha val="43137"/>
                    </a:srgbClr>
                  </a:outerShdw>
                </a:effectLst>
                <a:latin typeface="DIN-BoldItalic" pitchFamily="50" charset="0"/>
              </a:rPr>
              <a:t></a:t>
            </a:r>
            <a:endParaRPr lang="en-US" sz="2800" dirty="0">
              <a:solidFill>
                <a:schemeClr val="tx1"/>
              </a:solidFill>
              <a:effectLst>
                <a:outerShdw blurRad="38100" dist="38100" dir="2700000" algn="tl">
                  <a:srgbClr val="000000">
                    <a:alpha val="43137"/>
                  </a:srgbClr>
                </a:outerShdw>
              </a:effectLst>
              <a:latin typeface="DIN-BoldItalic" pitchFamily="50" charset="0"/>
            </a:endParaRPr>
          </a:p>
        </p:txBody>
      </p:sp>
      <p:sp>
        <p:nvSpPr>
          <p:cNvPr id="51" name="Oval 29"/>
          <p:cNvSpPr>
            <a:spLocks noChangeAspect="1"/>
          </p:cNvSpPr>
          <p:nvPr/>
        </p:nvSpPr>
        <p:spPr>
          <a:xfrm>
            <a:off x="223230" y="3669091"/>
            <a:ext cx="1073716" cy="855124"/>
          </a:xfrm>
          <a:prstGeom prst="ellipse">
            <a:avLst/>
          </a:prstGeom>
          <a:solidFill>
            <a:srgbClr val="FF7C8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effectLst>
                  <a:outerShdw blurRad="38100" dist="38100" dir="2700000" algn="tl">
                    <a:srgbClr val="000000">
                      <a:alpha val="43137"/>
                    </a:srgbClr>
                  </a:outerShdw>
                </a:effectLst>
                <a:latin typeface="DIN-BoldItalic" pitchFamily="50" charset="0"/>
              </a:rPr>
              <a:t></a:t>
            </a:r>
            <a:endParaRPr lang="en-US" sz="2800" dirty="0">
              <a:solidFill>
                <a:schemeClr val="tx1"/>
              </a:solidFill>
              <a:effectLst>
                <a:outerShdw blurRad="38100" dist="38100" dir="2700000" algn="tl">
                  <a:srgbClr val="000000">
                    <a:alpha val="43137"/>
                  </a:srgbClr>
                </a:outerShdw>
              </a:effectLst>
              <a:latin typeface="DIN-BoldItalic" pitchFamily="50" charset="0"/>
            </a:endParaRPr>
          </a:p>
        </p:txBody>
      </p:sp>
      <p:sp>
        <p:nvSpPr>
          <p:cNvPr id="60424" name="标题 4"/>
          <p:cNvSpPr txBox="1"/>
          <p:nvPr/>
        </p:nvSpPr>
        <p:spPr bwMode="auto">
          <a:xfrm>
            <a:off x="838200" y="438150"/>
            <a:ext cx="10515600" cy="707886"/>
          </a:xfrm>
          <a:prstGeom prst="rect">
            <a:avLst/>
          </a:prstGeom>
          <a:noFill/>
          <a:ln w="9525">
            <a:noFill/>
            <a:miter lim="800000"/>
          </a:ln>
        </p:spPr>
        <p:txBody>
          <a:bodyPr>
            <a:spAutoFit/>
          </a:bodyPr>
          <a:lstStyle/>
          <a:p>
            <a:pPr algn="ctr">
              <a:buFont typeface="Arial" panose="020B0604020202020204" pitchFamily="34" charset="0"/>
              <a:buNone/>
            </a:pPr>
            <a:r>
              <a:rPr lang="zh-CN" altLang="en-US" sz="4000" b="1" dirty="0">
                <a:solidFill>
                  <a:schemeClr val="tx2"/>
                </a:solidFill>
                <a:ea typeface="MS PGothic" panose="020B0600070205080204" pitchFamily="34" charset="-128"/>
              </a:rPr>
              <a:t>二、</a:t>
            </a:r>
            <a:r>
              <a:rPr lang="ja-JP" altLang="en-US" sz="4000" b="1" dirty="0">
                <a:solidFill>
                  <a:schemeClr val="tx2"/>
                </a:solidFill>
                <a:ea typeface="MS PGothic" panose="020B0600070205080204" pitchFamily="34" charset="-128"/>
              </a:rPr>
              <a:t>资金时间价值的</a:t>
            </a:r>
            <a:r>
              <a:rPr lang="zh-CN" altLang="en-US" sz="4000" b="1" dirty="0">
                <a:solidFill>
                  <a:schemeClr val="tx2"/>
                </a:solidFill>
                <a:ea typeface="MS PGothic" panose="020B0600070205080204" pitchFamily="34" charset="-128"/>
              </a:rPr>
              <a:t>计算方式和</a:t>
            </a:r>
            <a:r>
              <a:rPr lang="ja-JP" altLang="en-US" sz="4000" b="1" dirty="0">
                <a:solidFill>
                  <a:schemeClr val="tx2"/>
                </a:solidFill>
                <a:ea typeface="MS PGothic" panose="020B0600070205080204" pitchFamily="34" charset="-128"/>
              </a:rPr>
              <a:t>指标</a:t>
            </a:r>
            <a:endParaRPr lang="ja-JP" altLang="en-US" sz="4000" b="1" dirty="0">
              <a:solidFill>
                <a:schemeClr val="tx2"/>
              </a:solidFill>
              <a:ea typeface="MS PGothic" panose="020B0600070205080204" pitchFamily="34" charset="-128"/>
            </a:endParaRPr>
          </a:p>
        </p:txBody>
      </p:sp>
      <p:grpSp>
        <p:nvGrpSpPr>
          <p:cNvPr id="60425" name="组合 4"/>
          <p:cNvGrpSpPr/>
          <p:nvPr/>
        </p:nvGrpSpPr>
        <p:grpSpPr bwMode="auto">
          <a:xfrm>
            <a:off x="3381375" y="1143000"/>
            <a:ext cx="5327650" cy="134938"/>
            <a:chOff x="5357217" y="1143000"/>
            <a:chExt cx="1490133" cy="101600"/>
          </a:xfrm>
        </p:grpSpPr>
        <p:cxnSp>
          <p:nvCxnSpPr>
            <p:cNvPr id="48"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0" name="矩形 39"/>
          <p:cNvSpPr/>
          <p:nvPr/>
        </p:nvSpPr>
        <p:spPr>
          <a:xfrm>
            <a:off x="11347450" y="6219825"/>
            <a:ext cx="282575" cy="304800"/>
          </a:xfrm>
          <a:prstGeom prst="rect">
            <a:avLst/>
          </a:prstGeom>
        </p:spPr>
        <p:txBody>
          <a:bodyPr wrap="none">
            <a:spAutoFit/>
          </a:bodyPr>
          <a:lstStyle/>
          <a:p>
            <a:pPr>
              <a:defRPr/>
            </a:pPr>
            <a:fld id="{A2AE57CB-14B2-49CF-B4EE-7F9A042FFB41}" type="slidenum">
              <a:rPr lang="en-US" altLang="zh-CN" sz="1400" b="1">
                <a:solidFill>
                  <a:schemeClr val="bg1"/>
                </a:solidFill>
                <a:latin typeface="+mj-lt"/>
                <a:ea typeface="+mn-ea"/>
              </a:rPr>
            </a:fld>
            <a:endParaRPr lang="zh-CN" altLang="en-US" sz="1400" b="1" dirty="0">
              <a:solidFill>
                <a:schemeClr val="bg1"/>
              </a:solidFill>
              <a:latin typeface="+mj-lt"/>
              <a:ea typeface="+mn-ea"/>
            </a:endParaRPr>
          </a:p>
        </p:txBody>
      </p:sp>
      <p:sp>
        <p:nvSpPr>
          <p:cNvPr id="60429" name="Rectangle 14"/>
          <p:cNvSpPr>
            <a:spLocks noChangeArrowheads="1"/>
          </p:cNvSpPr>
          <p:nvPr/>
        </p:nvSpPr>
        <p:spPr bwMode="auto">
          <a:xfrm>
            <a:off x="7551964" y="4272417"/>
            <a:ext cx="3657600" cy="1552575"/>
          </a:xfrm>
          <a:prstGeom prst="rect">
            <a:avLst/>
          </a:prstGeom>
          <a:noFill/>
          <a:ln w="9525">
            <a:noFill/>
            <a:miter lim="800000"/>
          </a:ln>
        </p:spPr>
        <p:txBody>
          <a:bodyPr>
            <a:spAutoFit/>
          </a:bodyPr>
          <a:lstStyle/>
          <a:p>
            <a:r>
              <a:rPr lang="en-US" altLang="zh-CN" sz="2400" dirty="0">
                <a:solidFill>
                  <a:schemeClr val="tx2"/>
                </a:solidFill>
                <a:latin typeface="微软雅黑" panose="020B0503020204020204" pitchFamily="34" charset="-122"/>
                <a:ea typeface="微软雅黑" panose="020B0503020204020204" pitchFamily="34" charset="-122"/>
              </a:rPr>
              <a:t>I1=P*</a:t>
            </a:r>
            <a:r>
              <a:rPr lang="en-US" altLang="zh-CN" sz="2400" dirty="0" err="1">
                <a:solidFill>
                  <a:schemeClr val="tx2"/>
                </a:solidFill>
                <a:latin typeface="微软雅黑" panose="020B0503020204020204" pitchFamily="34" charset="-122"/>
                <a:ea typeface="微软雅黑" panose="020B0503020204020204" pitchFamily="34" charset="-122"/>
              </a:rPr>
              <a:t>i</a:t>
            </a:r>
            <a:r>
              <a:rPr lang="en-US" altLang="zh-CN" sz="2400" dirty="0">
                <a:solidFill>
                  <a:schemeClr val="tx2"/>
                </a:solidFill>
                <a:latin typeface="微软雅黑" panose="020B0503020204020204" pitchFamily="34" charset="-122"/>
                <a:ea typeface="微软雅黑" panose="020B0503020204020204" pitchFamily="34" charset="-122"/>
              </a:rPr>
              <a:t>         </a:t>
            </a:r>
            <a:endParaRPr lang="en-US" altLang="zh-CN" sz="2400" dirty="0">
              <a:solidFill>
                <a:schemeClr val="tx2"/>
              </a:solidFill>
              <a:latin typeface="微软雅黑" panose="020B0503020204020204" pitchFamily="34" charset="-122"/>
              <a:ea typeface="微软雅黑" panose="020B0503020204020204" pitchFamily="34" charset="-122"/>
            </a:endParaRPr>
          </a:p>
          <a:p>
            <a:r>
              <a:rPr lang="en-US" altLang="zh-CN" sz="2400" dirty="0">
                <a:solidFill>
                  <a:schemeClr val="tx2"/>
                </a:solidFill>
                <a:latin typeface="微软雅黑" panose="020B0503020204020204" pitchFamily="34" charset="-122"/>
                <a:ea typeface="微软雅黑" panose="020B0503020204020204" pitchFamily="34" charset="-122"/>
              </a:rPr>
              <a:t>I2=(P+I1)*</a:t>
            </a:r>
            <a:r>
              <a:rPr lang="en-US" altLang="zh-CN" sz="2400" dirty="0" err="1">
                <a:solidFill>
                  <a:schemeClr val="tx2"/>
                </a:solidFill>
                <a:latin typeface="微软雅黑" panose="020B0503020204020204" pitchFamily="34" charset="-122"/>
                <a:ea typeface="微软雅黑" panose="020B0503020204020204" pitchFamily="34" charset="-122"/>
              </a:rPr>
              <a:t>i</a:t>
            </a:r>
            <a:r>
              <a:rPr lang="en-US" altLang="zh-CN" sz="2400" dirty="0">
                <a:solidFill>
                  <a:schemeClr val="tx2"/>
                </a:solidFill>
                <a:latin typeface="微软雅黑" panose="020B0503020204020204" pitchFamily="34" charset="-122"/>
                <a:ea typeface="微软雅黑" panose="020B0503020204020204" pitchFamily="34" charset="-122"/>
              </a:rPr>
              <a:t>       </a:t>
            </a:r>
            <a:endParaRPr lang="en-US" altLang="zh-CN" sz="2400" dirty="0">
              <a:solidFill>
                <a:schemeClr val="tx2"/>
              </a:solidFill>
              <a:latin typeface="微软雅黑" panose="020B0503020204020204" pitchFamily="34" charset="-122"/>
              <a:ea typeface="微软雅黑" panose="020B0503020204020204" pitchFamily="34" charset="-122"/>
            </a:endParaRPr>
          </a:p>
          <a:p>
            <a:r>
              <a:rPr lang="en-US" altLang="zh-CN" sz="2400" dirty="0">
                <a:solidFill>
                  <a:schemeClr val="tx2"/>
                </a:solidFill>
                <a:latin typeface="微软雅黑" panose="020B0503020204020204" pitchFamily="34" charset="-122"/>
                <a:ea typeface="微软雅黑" panose="020B0503020204020204" pitchFamily="34" charset="-122"/>
              </a:rPr>
              <a:t>I3=(P+I1+I2)*I  ………</a:t>
            </a:r>
            <a:endParaRPr lang="zh-CN" altLang="en-US" sz="2400" b="1" dirty="0">
              <a:solidFill>
                <a:schemeClr val="tx2"/>
              </a:solidFill>
            </a:endParaRPr>
          </a:p>
        </p:txBody>
      </p:sp>
      <p:sp>
        <p:nvSpPr>
          <p:cNvPr id="60430" name="Text Box 8"/>
          <p:cNvSpPr txBox="1">
            <a:spLocks noChangeArrowheads="1"/>
          </p:cNvSpPr>
          <p:nvPr/>
        </p:nvSpPr>
        <p:spPr bwMode="auto">
          <a:xfrm>
            <a:off x="500291" y="5167086"/>
            <a:ext cx="4695824" cy="1107996"/>
          </a:xfrm>
          <a:prstGeom prst="rect">
            <a:avLst/>
          </a:prstGeom>
          <a:solidFill>
            <a:srgbClr val="0070C0"/>
          </a:solidFill>
          <a:ln w="9525">
            <a:noFill/>
            <a:miter lim="800000"/>
          </a:ln>
        </p:spPr>
        <p:txBody>
          <a:bodyPr wrap="square">
            <a:spAutoFit/>
          </a:bodyPr>
          <a:lstStyle/>
          <a:p>
            <a:pPr eaLnBrk="0" hangingPunct="0">
              <a:buFont typeface="Arial" panose="020B0604020202020204" pitchFamily="34" charset="0"/>
              <a:buNone/>
            </a:pPr>
            <a:r>
              <a:rPr lang="zh-CN" altLang="en-US" sz="2200" dirty="0">
                <a:solidFill>
                  <a:schemeClr val="bg1"/>
                </a:solidFill>
                <a:latin typeface="微软雅黑" panose="020B0503020204020204" pitchFamily="34" charset="-122"/>
                <a:ea typeface="微软雅黑" panose="020B0503020204020204" pitchFamily="34" charset="-122"/>
              </a:rPr>
              <a:t>两种情况下单利和复利计息相同：</a:t>
            </a:r>
            <a:endParaRPr lang="zh-CN" altLang="en-US" sz="2200" dirty="0">
              <a:solidFill>
                <a:schemeClr val="bg1"/>
              </a:solidFill>
              <a:latin typeface="微软雅黑" panose="020B0503020204020204" pitchFamily="34" charset="-122"/>
              <a:ea typeface="微软雅黑" panose="020B0503020204020204" pitchFamily="34" charset="-122"/>
            </a:endParaRPr>
          </a:p>
          <a:p>
            <a:pPr eaLnBrk="0" hangingPunct="0">
              <a:buFont typeface="Arial" panose="020B0604020202020204" pitchFamily="34" charset="0"/>
              <a:buNone/>
            </a:pPr>
            <a:r>
              <a:rPr lang="zh-CN" altLang="en-US" sz="2200" dirty="0">
                <a:solidFill>
                  <a:schemeClr val="bg1"/>
                </a:solidFill>
                <a:latin typeface="微软雅黑" panose="020B0503020204020204" pitchFamily="34" charset="-122"/>
                <a:ea typeface="微软雅黑" panose="020B0503020204020204" pitchFamily="34" charset="-122"/>
              </a:rPr>
              <a:t>一是计息期只有一期</a:t>
            </a:r>
            <a:endParaRPr lang="zh-CN" altLang="en-US" sz="2200" dirty="0">
              <a:solidFill>
                <a:schemeClr val="bg1"/>
              </a:solidFill>
              <a:latin typeface="微软雅黑" panose="020B0503020204020204" pitchFamily="34" charset="-122"/>
              <a:ea typeface="微软雅黑" panose="020B0503020204020204" pitchFamily="34" charset="-122"/>
            </a:endParaRPr>
          </a:p>
          <a:p>
            <a:pPr eaLnBrk="0" hangingPunct="0">
              <a:buFont typeface="Arial" panose="020B0604020202020204" pitchFamily="34" charset="0"/>
              <a:buNone/>
            </a:pPr>
            <a:r>
              <a:rPr lang="zh-CN" altLang="en-US" sz="2200" dirty="0">
                <a:solidFill>
                  <a:schemeClr val="bg1"/>
                </a:solidFill>
                <a:latin typeface="微软雅黑" panose="020B0503020204020204" pitchFamily="34" charset="-122"/>
                <a:ea typeface="微软雅黑" panose="020B0503020204020204" pitchFamily="34" charset="-122"/>
              </a:rPr>
              <a:t>二是分期收（付）利息</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60431" name="矩形 7"/>
          <p:cNvSpPr>
            <a:spLocks noChangeArrowheads="1"/>
          </p:cNvSpPr>
          <p:nvPr/>
        </p:nvSpPr>
        <p:spPr bwMode="auto">
          <a:xfrm>
            <a:off x="3062969" y="2555194"/>
            <a:ext cx="5287963" cy="400050"/>
          </a:xfrm>
          <a:prstGeom prst="rect">
            <a:avLst/>
          </a:prstGeom>
          <a:solidFill>
            <a:srgbClr val="FFC000"/>
          </a:solidFill>
          <a:ln w="9525">
            <a:noFill/>
            <a:miter lim="800000"/>
          </a:ln>
        </p:spPr>
        <p:txBody>
          <a:bodyPr>
            <a:spAutoFit/>
          </a:bodyPr>
          <a:lstStyle/>
          <a:p>
            <a:pPr>
              <a:spcBef>
                <a:spcPts val="1200"/>
              </a:spcBef>
            </a:pPr>
            <a:r>
              <a:rPr lang="en-US" altLang="zh-CN">
                <a:latin typeface="宋体" panose="02010600030101010101" pitchFamily="2" charset="-122"/>
                <a:ea typeface="MS PGothic" panose="020B0600070205080204" pitchFamily="34" charset="-128"/>
              </a:rPr>
              <a:t>P    </a:t>
            </a:r>
            <a:r>
              <a:rPr lang="en-US" altLang="zh-CN" sz="2000">
                <a:latin typeface="宋体" panose="02010600030101010101" pitchFamily="2" charset="-122"/>
                <a:ea typeface="MS PGothic" panose="020B0600070205080204" pitchFamily="34" charset="-128"/>
              </a:rPr>
              <a:t>I1    I2   I3 </a:t>
            </a:r>
            <a:r>
              <a:rPr kumimoji="1" lang="en-US" altLang="zh-CN" sz="2000">
                <a:latin typeface="Times New Roman" panose="02020603050405020304" pitchFamily="18" charset="0"/>
              </a:rPr>
              <a:t>‥ ‥ ‥ ‥     I(n-1)</a:t>
            </a:r>
            <a:r>
              <a:rPr lang="en-US" altLang="zh-CN" sz="2000">
                <a:latin typeface="宋体" panose="02010600030101010101" pitchFamily="2" charset="-122"/>
                <a:ea typeface="MS PGothic" panose="020B0600070205080204" pitchFamily="34" charset="-128"/>
              </a:rPr>
              <a:t>   In</a:t>
            </a:r>
            <a:endParaRPr lang="en-US" altLang="zh-CN" sz="2000">
              <a:latin typeface="宋体" panose="02010600030101010101" pitchFamily="2" charset="-122"/>
              <a:ea typeface="MS PGothic" panose="020B0600070205080204" pitchFamily="34" charset="-128"/>
            </a:endParaRPr>
          </a:p>
        </p:txBody>
      </p:sp>
      <p:sp>
        <p:nvSpPr>
          <p:cNvPr id="60432" name="Text Box 8"/>
          <p:cNvSpPr txBox="1">
            <a:spLocks noChangeArrowheads="1"/>
          </p:cNvSpPr>
          <p:nvPr/>
        </p:nvSpPr>
        <p:spPr bwMode="auto">
          <a:xfrm>
            <a:off x="5733143" y="5707516"/>
            <a:ext cx="5834743" cy="461665"/>
          </a:xfrm>
          <a:prstGeom prst="rect">
            <a:avLst/>
          </a:prstGeom>
          <a:noFill/>
          <a:ln w="9525">
            <a:noFill/>
            <a:miter lim="800000"/>
          </a:ln>
        </p:spPr>
        <p:txBody>
          <a:bodyPr wrap="square">
            <a:spAutoFit/>
          </a:bodyPr>
          <a:lstStyle/>
          <a:p>
            <a:pPr eaLnBrk="0" hangingPunct="0">
              <a:buFont typeface="Arial" panose="020B0604020202020204" pitchFamily="34" charset="0"/>
              <a:buNone/>
            </a:pPr>
            <a:r>
              <a:rPr lang="zh-CN" altLang="en-US" sz="2400" i="1" dirty="0">
                <a:latin typeface="微软雅黑" panose="020B0503020204020204" pitchFamily="34" charset="-122"/>
                <a:ea typeface="微软雅黑" panose="020B0503020204020204" pitchFamily="34" charset="-122"/>
              </a:rPr>
              <a:t>思考：</a:t>
            </a:r>
            <a:r>
              <a:rPr lang="zh-CN" altLang="en-US" sz="2400" i="1" dirty="0">
                <a:solidFill>
                  <a:schemeClr val="tx2"/>
                </a:solidFill>
                <a:latin typeface="微软雅黑" panose="020B0503020204020204" pitchFamily="34" charset="-122"/>
                <a:ea typeface="微软雅黑" panose="020B0503020204020204" pitchFamily="34" charset="-122"/>
              </a:rPr>
              <a:t>银行存款是按单利还是复利 计息</a:t>
            </a:r>
            <a:r>
              <a:rPr lang="zh-CN" altLang="en-US" sz="2400" i="1" dirty="0" smtClean="0">
                <a:solidFill>
                  <a:schemeClr val="tx2"/>
                </a:solidFill>
                <a:latin typeface="微软雅黑" panose="020B0503020204020204" pitchFamily="34" charset="-122"/>
                <a:ea typeface="微软雅黑" panose="020B0503020204020204" pitchFamily="34" charset="-122"/>
              </a:rPr>
              <a:t>？</a:t>
            </a:r>
            <a:endParaRPr lang="en-US" altLang="zh-CN" sz="2400" i="1" dirty="0" smtClean="0">
              <a:solidFill>
                <a:schemeClr val="tx2"/>
              </a:solidFill>
              <a:latin typeface="微软雅黑" panose="020B0503020204020204" pitchFamily="34" charset="-122"/>
              <a:ea typeface="微软雅黑" panose="020B0503020204020204" pitchFamily="34" charset="-122"/>
            </a:endParaRPr>
          </a:p>
        </p:txBody>
      </p:sp>
      <p:sp>
        <p:nvSpPr>
          <p:cNvPr id="60433" name="矩形 36"/>
          <p:cNvSpPr>
            <a:spLocks noChangeArrowheads="1"/>
          </p:cNvSpPr>
          <p:nvPr/>
        </p:nvSpPr>
        <p:spPr bwMode="auto">
          <a:xfrm>
            <a:off x="1465942" y="3354389"/>
            <a:ext cx="3817258" cy="769441"/>
          </a:xfrm>
          <a:prstGeom prst="rect">
            <a:avLst/>
          </a:prstGeom>
          <a:noFill/>
          <a:ln w="9525">
            <a:noFill/>
            <a:miter lim="800000"/>
          </a:ln>
        </p:spPr>
        <p:txBody>
          <a:bodyPr wrap="square">
            <a:spAutoFit/>
          </a:bodyPr>
          <a:lstStyle/>
          <a:p>
            <a:pPr>
              <a:buFont typeface="Arial" panose="020B0604020202020204" pitchFamily="34" charset="0"/>
              <a:buNone/>
            </a:pPr>
            <a:r>
              <a:rPr lang="zh-CN" altLang="en-US" sz="2200" dirty="0">
                <a:solidFill>
                  <a:schemeClr val="tx2"/>
                </a:solidFill>
                <a:latin typeface="微软雅黑" panose="020B0503020204020204" pitchFamily="34" charset="-122"/>
                <a:ea typeface="微软雅黑" panose="020B0503020204020204" pitchFamily="34" charset="-122"/>
              </a:rPr>
              <a:t>指本金按期数计算利息，而本金产生的利息不再计算利息。</a:t>
            </a:r>
            <a:endParaRPr lang="zh-CN" altLang="en-US" sz="2200" dirty="0">
              <a:solidFill>
                <a:schemeClr val="tx2"/>
              </a:solidFill>
              <a:latin typeface="微软雅黑" panose="020B0503020204020204" pitchFamily="34" charset="-122"/>
              <a:ea typeface="微软雅黑" panose="020B0503020204020204" pitchFamily="34" charset="-122"/>
            </a:endParaRPr>
          </a:p>
        </p:txBody>
      </p:sp>
      <p:sp>
        <p:nvSpPr>
          <p:cNvPr id="60434" name="矩形 37"/>
          <p:cNvSpPr>
            <a:spLocks noChangeArrowheads="1"/>
          </p:cNvSpPr>
          <p:nvPr/>
        </p:nvSpPr>
        <p:spPr bwMode="auto">
          <a:xfrm>
            <a:off x="6894287" y="3381828"/>
            <a:ext cx="4949370" cy="769441"/>
          </a:xfrm>
          <a:prstGeom prst="rect">
            <a:avLst/>
          </a:prstGeom>
          <a:noFill/>
          <a:ln w="9525">
            <a:noFill/>
            <a:miter lim="800000"/>
          </a:ln>
        </p:spPr>
        <p:txBody>
          <a:bodyPr wrap="square">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就是人们常说的“利滚利”，即利息下</a:t>
            </a:r>
            <a:r>
              <a:rPr lang="zh-CN" altLang="en-US" sz="2200" dirty="0" smtClean="0">
                <a:solidFill>
                  <a:schemeClr val="tx2"/>
                </a:solidFill>
                <a:latin typeface="微软雅黑" panose="020B0503020204020204" pitchFamily="34" charset="-122"/>
                <a:ea typeface="微软雅黑" panose="020B0503020204020204" pitchFamily="34" charset="-122"/>
              </a:rPr>
              <a:t>期转化</a:t>
            </a:r>
            <a:r>
              <a:rPr lang="zh-CN" altLang="en-US" sz="2200" dirty="0">
                <a:solidFill>
                  <a:schemeClr val="tx2"/>
                </a:solidFill>
                <a:latin typeface="微软雅黑" panose="020B0503020204020204" pitchFamily="34" charset="-122"/>
                <a:ea typeface="微软雅黑" panose="020B0503020204020204" pitchFamily="34" charset="-122"/>
              </a:rPr>
              <a:t>为本金与原来的本金一起计息。</a:t>
            </a:r>
            <a:endParaRPr lang="zh-CN" altLang="en-US" sz="2200" dirty="0">
              <a:solidFill>
                <a:schemeClr val="tx2"/>
              </a:solidFill>
              <a:latin typeface="微软雅黑" panose="020B0503020204020204" pitchFamily="34" charset="-122"/>
              <a:ea typeface="微软雅黑" panose="020B0503020204020204" pitchFamily="34" charset="-122"/>
            </a:endParaRPr>
          </a:p>
        </p:txBody>
      </p:sp>
      <p:sp>
        <p:nvSpPr>
          <p:cNvPr id="60435" name="矩形 38"/>
          <p:cNvSpPr>
            <a:spLocks noChangeArrowheads="1"/>
          </p:cNvSpPr>
          <p:nvPr/>
        </p:nvSpPr>
        <p:spPr bwMode="auto">
          <a:xfrm>
            <a:off x="1615622" y="4261757"/>
            <a:ext cx="2662908" cy="830997"/>
          </a:xfrm>
          <a:prstGeom prst="rect">
            <a:avLst/>
          </a:prstGeom>
          <a:noFill/>
          <a:ln w="9525">
            <a:noFill/>
            <a:miter lim="800000"/>
          </a:ln>
        </p:spPr>
        <p:txBody>
          <a:bodyPr wrap="none">
            <a:spAutoFit/>
          </a:bodyPr>
          <a:lstStyle/>
          <a:p>
            <a:r>
              <a:rPr lang="zh-CN" altLang="en-US" sz="2400" dirty="0">
                <a:solidFill>
                  <a:schemeClr val="tx2"/>
                </a:solidFill>
                <a:latin typeface="微软雅黑" panose="020B0503020204020204" pitchFamily="34" charset="-122"/>
                <a:ea typeface="微软雅黑" panose="020B0503020204020204" pitchFamily="34" charset="-122"/>
              </a:rPr>
              <a:t> </a:t>
            </a:r>
            <a:endParaRPr lang="zh-CN" altLang="en-US" sz="2400" dirty="0"/>
          </a:p>
          <a:p>
            <a:r>
              <a:rPr lang="en-US" altLang="zh-CN" sz="2400" dirty="0" smtClean="0">
                <a:solidFill>
                  <a:schemeClr val="tx2"/>
                </a:solidFill>
                <a:latin typeface="微软雅黑" panose="020B0503020204020204" pitchFamily="34" charset="-122"/>
                <a:ea typeface="微软雅黑" panose="020B0503020204020204" pitchFamily="34" charset="-122"/>
              </a:rPr>
              <a:t>I1=I2=I3</a:t>
            </a:r>
            <a:r>
              <a:rPr lang="en-US" altLang="zh-CN" sz="2400" dirty="0">
                <a:solidFill>
                  <a:schemeClr val="tx2"/>
                </a:solidFill>
                <a:latin typeface="微软雅黑" panose="020B0503020204020204" pitchFamily="34" charset="-122"/>
                <a:ea typeface="微软雅黑" panose="020B0503020204020204" pitchFamily="34" charset="-122"/>
              </a:rPr>
              <a:t>…….=P*</a:t>
            </a:r>
            <a:r>
              <a:rPr lang="en-US" altLang="zh-CN" sz="2400" dirty="0" err="1">
                <a:solidFill>
                  <a:schemeClr val="tx2"/>
                </a:solidFill>
                <a:latin typeface="微软雅黑" panose="020B0503020204020204" pitchFamily="34" charset="-122"/>
                <a:ea typeface="微软雅黑" panose="020B0503020204020204" pitchFamily="34" charset="-122"/>
              </a:rPr>
              <a:t>i</a:t>
            </a:r>
            <a:endParaRPr lang="zh-CN" altLang="en-US" sz="2400" dirty="0"/>
          </a:p>
        </p:txBody>
      </p:sp>
      <p:sp>
        <p:nvSpPr>
          <p:cNvPr id="60436" name="矩形 30"/>
          <p:cNvSpPr>
            <a:spLocks noChangeArrowheads="1"/>
          </p:cNvSpPr>
          <p:nvPr/>
        </p:nvSpPr>
        <p:spPr bwMode="auto">
          <a:xfrm>
            <a:off x="359456" y="3810000"/>
            <a:ext cx="850900" cy="492125"/>
          </a:xfrm>
          <a:prstGeom prst="rect">
            <a:avLst/>
          </a:prstGeom>
          <a:noFill/>
          <a:ln w="9525">
            <a:noFill/>
            <a:miter lim="800000"/>
          </a:ln>
        </p:spPr>
        <p:txBody>
          <a:bodyPr wrap="none">
            <a:spAutoFit/>
          </a:bodyPr>
          <a:lstStyle/>
          <a:p>
            <a:r>
              <a:rPr lang="zh-CN" altLang="en-US" sz="2600" dirty="0">
                <a:solidFill>
                  <a:schemeClr val="bg1"/>
                </a:solidFill>
                <a:latin typeface="微软雅黑" panose="020B0503020204020204" pitchFamily="34" charset="-122"/>
                <a:ea typeface="微软雅黑" panose="020B0503020204020204" pitchFamily="34" charset="-122"/>
              </a:rPr>
              <a:t>单利</a:t>
            </a:r>
            <a:endParaRPr lang="zh-CN" altLang="en-US" sz="2600" dirty="0">
              <a:solidFill>
                <a:schemeClr val="bg1"/>
              </a:solidFill>
            </a:endParaRPr>
          </a:p>
        </p:txBody>
      </p:sp>
      <p:sp>
        <p:nvSpPr>
          <p:cNvPr id="60437" name="矩形 31"/>
          <p:cNvSpPr>
            <a:spLocks noChangeArrowheads="1"/>
          </p:cNvSpPr>
          <p:nvPr/>
        </p:nvSpPr>
        <p:spPr bwMode="auto">
          <a:xfrm>
            <a:off x="5830661" y="3767591"/>
            <a:ext cx="852488" cy="492125"/>
          </a:xfrm>
          <a:prstGeom prst="rect">
            <a:avLst/>
          </a:prstGeom>
          <a:noFill/>
          <a:ln w="9525">
            <a:noFill/>
            <a:miter lim="800000"/>
          </a:ln>
        </p:spPr>
        <p:txBody>
          <a:bodyPr wrap="none">
            <a:spAutoFit/>
          </a:bodyPr>
          <a:lstStyle/>
          <a:p>
            <a:r>
              <a:rPr lang="zh-CN" altLang="en-US" sz="2600" dirty="0">
                <a:solidFill>
                  <a:schemeClr val="bg1"/>
                </a:solidFill>
                <a:latin typeface="微软雅黑" panose="020B0503020204020204" pitchFamily="34" charset="-122"/>
                <a:ea typeface="微软雅黑" panose="020B0503020204020204" pitchFamily="34" charset="-122"/>
              </a:rPr>
              <a:t>复利</a:t>
            </a:r>
            <a:endParaRPr lang="zh-CN" altLang="en-US" sz="2600" dirty="0">
              <a:solidFill>
                <a:schemeClr val="bg1"/>
              </a:solidFill>
            </a:endParaRPr>
          </a:p>
        </p:txBody>
      </p:sp>
      <p:grpSp>
        <p:nvGrpSpPr>
          <p:cNvPr id="60438" name="组合 33"/>
          <p:cNvGrpSpPr/>
          <p:nvPr/>
        </p:nvGrpSpPr>
        <p:grpSpPr bwMode="auto">
          <a:xfrm>
            <a:off x="3285217" y="1770289"/>
            <a:ext cx="4900613" cy="163513"/>
            <a:chOff x="3647805" y="1625371"/>
            <a:chExt cx="4900705" cy="163305"/>
          </a:xfrm>
        </p:grpSpPr>
        <p:sp>
          <p:nvSpPr>
            <p:cNvPr id="60439" name="Line 3"/>
            <p:cNvSpPr>
              <a:spLocks noChangeShapeType="1"/>
            </p:cNvSpPr>
            <p:nvPr/>
          </p:nvSpPr>
          <p:spPr bwMode="auto">
            <a:xfrm>
              <a:off x="3647806" y="1788676"/>
              <a:ext cx="4894723" cy="0"/>
            </a:xfrm>
            <a:prstGeom prst="line">
              <a:avLst/>
            </a:prstGeom>
            <a:noFill/>
            <a:ln w="12700" cap="sq">
              <a:solidFill>
                <a:schemeClr val="tx1"/>
              </a:solidFill>
              <a:round/>
            </a:ln>
          </p:spPr>
          <p:txBody>
            <a:bodyPr wrap="none" anchor="ctr"/>
            <a:lstStyle/>
            <a:p>
              <a:endParaRPr lang="zh-CN" altLang="en-US"/>
            </a:p>
          </p:txBody>
        </p:sp>
        <p:sp>
          <p:nvSpPr>
            <p:cNvPr id="60440" name="Line 4"/>
            <p:cNvSpPr>
              <a:spLocks noChangeShapeType="1"/>
            </p:cNvSpPr>
            <p:nvPr/>
          </p:nvSpPr>
          <p:spPr bwMode="auto">
            <a:xfrm>
              <a:off x="3647805" y="1625371"/>
              <a:ext cx="0" cy="152417"/>
            </a:xfrm>
            <a:prstGeom prst="line">
              <a:avLst/>
            </a:prstGeom>
            <a:noFill/>
            <a:ln w="12700" cap="sq">
              <a:solidFill>
                <a:schemeClr val="tx1"/>
              </a:solidFill>
              <a:round/>
            </a:ln>
          </p:spPr>
          <p:txBody>
            <a:bodyPr wrap="none" anchor="ctr"/>
            <a:lstStyle/>
            <a:p>
              <a:endParaRPr lang="zh-CN" altLang="en-US"/>
            </a:p>
          </p:txBody>
        </p:sp>
        <p:sp>
          <p:nvSpPr>
            <p:cNvPr id="60441" name="Line 5"/>
            <p:cNvSpPr>
              <a:spLocks noChangeShapeType="1"/>
            </p:cNvSpPr>
            <p:nvPr/>
          </p:nvSpPr>
          <p:spPr bwMode="auto">
            <a:xfrm>
              <a:off x="4301461" y="1625371"/>
              <a:ext cx="0" cy="152417"/>
            </a:xfrm>
            <a:prstGeom prst="line">
              <a:avLst/>
            </a:prstGeom>
            <a:noFill/>
            <a:ln w="12700" cap="sq">
              <a:solidFill>
                <a:schemeClr val="tx1"/>
              </a:solidFill>
              <a:round/>
            </a:ln>
          </p:spPr>
          <p:txBody>
            <a:bodyPr wrap="none" anchor="ctr"/>
            <a:lstStyle/>
            <a:p>
              <a:endParaRPr lang="zh-CN" altLang="en-US"/>
            </a:p>
          </p:txBody>
        </p:sp>
        <p:sp>
          <p:nvSpPr>
            <p:cNvPr id="60442" name="Line 6"/>
            <p:cNvSpPr>
              <a:spLocks noChangeShapeType="1"/>
            </p:cNvSpPr>
            <p:nvPr/>
          </p:nvSpPr>
          <p:spPr bwMode="auto">
            <a:xfrm>
              <a:off x="5640906" y="1625371"/>
              <a:ext cx="0" cy="152417"/>
            </a:xfrm>
            <a:prstGeom prst="line">
              <a:avLst/>
            </a:prstGeom>
            <a:noFill/>
            <a:ln w="12700" cap="sq">
              <a:solidFill>
                <a:schemeClr val="tx1"/>
              </a:solidFill>
              <a:round/>
            </a:ln>
          </p:spPr>
          <p:txBody>
            <a:bodyPr wrap="none" anchor="ctr"/>
            <a:lstStyle/>
            <a:p>
              <a:endParaRPr lang="zh-CN" altLang="en-US"/>
            </a:p>
          </p:txBody>
        </p:sp>
        <p:sp>
          <p:nvSpPr>
            <p:cNvPr id="60443" name="Line 5"/>
            <p:cNvSpPr>
              <a:spLocks noChangeShapeType="1"/>
            </p:cNvSpPr>
            <p:nvPr/>
          </p:nvSpPr>
          <p:spPr bwMode="auto">
            <a:xfrm>
              <a:off x="4962048" y="1632632"/>
              <a:ext cx="0" cy="152417"/>
            </a:xfrm>
            <a:prstGeom prst="line">
              <a:avLst/>
            </a:prstGeom>
            <a:noFill/>
            <a:ln w="12700" cap="sq">
              <a:solidFill>
                <a:schemeClr val="tx1"/>
              </a:solidFill>
              <a:round/>
            </a:ln>
          </p:spPr>
          <p:txBody>
            <a:bodyPr wrap="none" anchor="ctr"/>
            <a:lstStyle/>
            <a:p>
              <a:endParaRPr lang="zh-CN" altLang="en-US"/>
            </a:p>
          </p:txBody>
        </p:sp>
        <p:sp>
          <p:nvSpPr>
            <p:cNvPr id="60444" name="Line 6"/>
            <p:cNvSpPr>
              <a:spLocks noChangeShapeType="1"/>
            </p:cNvSpPr>
            <p:nvPr/>
          </p:nvSpPr>
          <p:spPr bwMode="auto">
            <a:xfrm>
              <a:off x="7859082" y="1632632"/>
              <a:ext cx="0" cy="152417"/>
            </a:xfrm>
            <a:prstGeom prst="line">
              <a:avLst/>
            </a:prstGeom>
            <a:noFill/>
            <a:ln w="12700" cap="sq">
              <a:solidFill>
                <a:schemeClr val="tx1"/>
              </a:solidFill>
              <a:round/>
            </a:ln>
          </p:spPr>
          <p:txBody>
            <a:bodyPr wrap="none" anchor="ctr"/>
            <a:lstStyle/>
            <a:p>
              <a:endParaRPr lang="zh-CN" altLang="en-US"/>
            </a:p>
          </p:txBody>
        </p:sp>
        <p:sp>
          <p:nvSpPr>
            <p:cNvPr id="60445" name="Line 6"/>
            <p:cNvSpPr>
              <a:spLocks noChangeShapeType="1"/>
            </p:cNvSpPr>
            <p:nvPr/>
          </p:nvSpPr>
          <p:spPr bwMode="auto">
            <a:xfrm>
              <a:off x="8548510" y="1625374"/>
              <a:ext cx="0" cy="152417"/>
            </a:xfrm>
            <a:prstGeom prst="line">
              <a:avLst/>
            </a:prstGeom>
            <a:noFill/>
            <a:ln w="12700" cap="sq">
              <a:solidFill>
                <a:schemeClr val="tx1"/>
              </a:solidFill>
              <a:round/>
            </a:ln>
          </p:spPr>
          <p:txBody>
            <a:bodyPr wrap="none" anchor="ctr"/>
            <a:lstStyle/>
            <a:p>
              <a:endParaRPr lang="zh-CN" altLang="en-US"/>
            </a:p>
          </p:txBody>
        </p:sp>
      </p:grpSp>
      <p:sp>
        <p:nvSpPr>
          <p:cNvPr id="60446" name="矩形 6"/>
          <p:cNvSpPr>
            <a:spLocks noChangeArrowheads="1"/>
          </p:cNvSpPr>
          <p:nvPr/>
        </p:nvSpPr>
        <p:spPr bwMode="auto">
          <a:xfrm>
            <a:off x="3019651" y="2104118"/>
            <a:ext cx="5291137" cy="400050"/>
          </a:xfrm>
          <a:prstGeom prst="rect">
            <a:avLst/>
          </a:prstGeom>
          <a:noFill/>
          <a:ln w="9525">
            <a:noFill/>
            <a:miter lim="800000"/>
          </a:ln>
        </p:spPr>
        <p:txBody>
          <a:bodyPr wrap="none">
            <a:spAutoFit/>
          </a:bodyPr>
          <a:lstStyle/>
          <a:p>
            <a:r>
              <a:rPr lang="en-US" altLang="zh-CN" sz="2000" b="1" dirty="0">
                <a:solidFill>
                  <a:srgbClr val="FF0000"/>
                </a:solidFill>
                <a:latin typeface="宋体" panose="02010600030101010101" pitchFamily="2" charset="-122"/>
                <a:ea typeface="MS PGothic" panose="020B0600070205080204" pitchFamily="34" charset="-128"/>
              </a:rPr>
              <a:t>0    1     2    3 </a:t>
            </a:r>
            <a:r>
              <a:rPr kumimoji="1" lang="en-US" altLang="zh-CN" sz="2000" dirty="0">
                <a:latin typeface="Times New Roman" panose="02020603050405020304" pitchFamily="18" charset="0"/>
              </a:rPr>
              <a:t>‥ ‥ ‥ ‥        </a:t>
            </a:r>
            <a:r>
              <a:rPr lang="en-US" altLang="zh-CN" sz="2000" b="1" dirty="0">
                <a:solidFill>
                  <a:srgbClr val="FF0000"/>
                </a:solidFill>
                <a:latin typeface="宋体" panose="02010600030101010101" pitchFamily="2" charset="-122"/>
                <a:ea typeface="MS PGothic" panose="020B0600070205080204" pitchFamily="34" charset="-128"/>
              </a:rPr>
              <a:t>n-1    n</a:t>
            </a:r>
            <a:endParaRPr lang="en-US" altLang="zh-CN" sz="2000" b="1" dirty="0">
              <a:solidFill>
                <a:srgbClr val="FF0000"/>
              </a:solidFill>
              <a:latin typeface="宋体" panose="02010600030101010101" pitchFamily="2" charset="-122"/>
              <a:ea typeface="MS PGothic" panose="020B0600070205080204" pitchFamily="34" charset="-128"/>
            </a:endParaRPr>
          </a:p>
        </p:txBody>
      </p:sp>
      <p:sp>
        <p:nvSpPr>
          <p:cNvPr id="27" name="Rectangle 14"/>
          <p:cNvSpPr>
            <a:spLocks noChangeArrowheads="1"/>
          </p:cNvSpPr>
          <p:nvPr/>
        </p:nvSpPr>
        <p:spPr bwMode="auto">
          <a:xfrm>
            <a:off x="651035" y="1225691"/>
            <a:ext cx="4522938" cy="692497"/>
          </a:xfrm>
          <a:prstGeom prst="rect">
            <a:avLst/>
          </a:prstGeom>
          <a:noFill/>
          <a:ln w="9525">
            <a:noFill/>
            <a:miter lim="800000"/>
          </a:ln>
        </p:spPr>
        <p:txBody>
          <a:bodyPr wrap="square">
            <a:spAutoFit/>
          </a:bodyPr>
          <a:lstStyle/>
          <a:p>
            <a:pPr algn="just">
              <a:lnSpc>
                <a:spcPct val="150000"/>
              </a:lnSpc>
            </a:pPr>
            <a:r>
              <a:rPr lang="en-US" altLang="zh-CN" sz="2600" dirty="0">
                <a:latin typeface="微软雅黑" panose="020B0503020204020204" pitchFamily="34" charset="-122"/>
                <a:ea typeface="微软雅黑" panose="020B0503020204020204" pitchFamily="34" charset="-122"/>
              </a:rPr>
              <a:t>1</a:t>
            </a:r>
            <a:r>
              <a:rPr lang="en-US" altLang="zh-CN" sz="2600" dirty="0" smtClean="0">
                <a:latin typeface="微软雅黑" panose="020B0503020204020204" pitchFamily="34" charset="-122"/>
                <a:ea typeface="微软雅黑" panose="020B0503020204020204" pitchFamily="34" charset="-122"/>
              </a:rPr>
              <a:t>.</a:t>
            </a:r>
            <a:r>
              <a:rPr lang="zh-CN" altLang="en-US" sz="2600" dirty="0" smtClean="0">
                <a:latin typeface="微软雅黑" panose="020B0503020204020204" pitchFamily="34" charset="-122"/>
                <a:ea typeface="微软雅黑" panose="020B0503020204020204" pitchFamily="34" charset="-122"/>
              </a:rPr>
              <a:t>资金</a:t>
            </a:r>
            <a:r>
              <a:rPr lang="zh-CN" altLang="en-US" sz="2600" dirty="0">
                <a:latin typeface="微软雅黑" panose="020B0503020204020204" pitchFamily="34" charset="-122"/>
                <a:ea typeface="微软雅黑" panose="020B0503020204020204" pitchFamily="34" charset="-122"/>
              </a:rPr>
              <a:t>时间</a:t>
            </a:r>
            <a:r>
              <a:rPr lang="zh-CN" altLang="en-US" sz="2600" dirty="0" smtClean="0">
                <a:latin typeface="微软雅黑" panose="020B0503020204020204" pitchFamily="34" charset="-122"/>
                <a:ea typeface="微软雅黑" panose="020B0503020204020204" pitchFamily="34" charset="-122"/>
              </a:rPr>
              <a:t>价值的计算方式</a:t>
            </a:r>
            <a:endParaRPr lang="zh-CN" altLang="en-US" sz="2600" dirty="0">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144713"/>
            <a:ext cx="12192000" cy="2681287"/>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tx2"/>
                </a:solidFill>
              </a:rPr>
              <a:t> </a:t>
            </a:r>
            <a:endParaRPr lang="zh-CN" altLang="en-US" dirty="0">
              <a:solidFill>
                <a:schemeClr val="tx2"/>
              </a:solidFill>
            </a:endParaRPr>
          </a:p>
        </p:txBody>
      </p:sp>
      <p:cxnSp>
        <p:nvCxnSpPr>
          <p:cNvPr id="6" name="直接连接符 5"/>
          <p:cNvCxnSpPr/>
          <p:nvPr/>
        </p:nvCxnSpPr>
        <p:spPr>
          <a:xfrm>
            <a:off x="0" y="4914900"/>
            <a:ext cx="121920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0" y="2197100"/>
            <a:ext cx="121920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a:srcRect/>
          <a:stretch>
            <a:fillRect/>
          </a:stretch>
        </p:blipFill>
        <p:spPr bwMode="auto">
          <a:xfrm>
            <a:off x="1285875" y="2698751"/>
            <a:ext cx="1244600" cy="1606550"/>
          </a:xfrm>
          <a:prstGeom prst="rect">
            <a:avLst/>
          </a:prstGeom>
          <a:noFill/>
          <a:ln w="9525">
            <a:noFill/>
            <a:miter lim="800000"/>
            <a:headEnd/>
            <a:tailEnd/>
          </a:ln>
        </p:spPr>
      </p:pic>
      <p:cxnSp>
        <p:nvCxnSpPr>
          <p:cNvPr id="9" name="直接连接符 8"/>
          <p:cNvCxnSpPr/>
          <p:nvPr/>
        </p:nvCxnSpPr>
        <p:spPr>
          <a:xfrm>
            <a:off x="4102100" y="2774950"/>
            <a:ext cx="0" cy="1390650"/>
          </a:xfrm>
          <a:prstGeom prst="line">
            <a:avLst/>
          </a:prstGeom>
          <a:ln>
            <a:gradFill>
              <a:gsLst>
                <a:gs pos="0">
                  <a:srgbClr val="32C8CF">
                    <a:alpha val="67000"/>
                  </a:srgbClr>
                </a:gs>
                <a:gs pos="55000">
                  <a:schemeClr val="bg1"/>
                </a:gs>
                <a:gs pos="100000">
                  <a:srgbClr val="32C8CF">
                    <a:alpha val="7100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 name="Title 2"/>
          <p:cNvSpPr txBox="1">
            <a:spLocks noChangeArrowheads="1"/>
          </p:cNvSpPr>
          <p:nvPr/>
        </p:nvSpPr>
        <p:spPr bwMode="auto">
          <a:xfrm>
            <a:off x="3244829" y="2523522"/>
            <a:ext cx="8516938" cy="1375860"/>
          </a:xfrm>
          <a:prstGeom prst="rect">
            <a:avLst/>
          </a:prstGeom>
          <a:noFill/>
          <a:ln w="9525">
            <a:noFill/>
            <a:miter lim="800000"/>
          </a:ln>
        </p:spPr>
        <p:txBody>
          <a:bodyPr lIns="36000" rIns="36000" anchor="b"/>
          <a:lstStyle/>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r>
              <a:rPr lang="en-US" altLang="zh-CN" sz="4000" b="1" dirty="0">
                <a:latin typeface="华文隶书" panose="02010800040101010101" pitchFamily="2" charset="-122"/>
                <a:ea typeface="华文隶书" panose="02010800040101010101" pitchFamily="2" charset="-122"/>
              </a:rPr>
              <a:t>2.</a:t>
            </a:r>
            <a:r>
              <a:rPr lang="zh-CN" altLang="en-US" sz="4000" b="1" dirty="0">
                <a:latin typeface="华文隶书" panose="02010800040101010101" pitchFamily="2" charset="-122"/>
                <a:ea typeface="华文隶书" panose="02010800040101010101" pitchFamily="2" charset="-122"/>
              </a:rPr>
              <a:t>预付年金终值和现值的计算</a:t>
            </a:r>
            <a:endParaRPr lang="en-US" altLang="zh-CN" sz="4000" b="1" dirty="0">
              <a:latin typeface="华文隶书" panose="02010800040101010101" pitchFamily="2" charset="-122"/>
              <a:ea typeface="华文隶书" panose="02010800040101010101" pitchFamily="2" charset="-122"/>
            </a:endParaRPr>
          </a:p>
        </p:txBody>
      </p:sp>
      <p:sp>
        <p:nvSpPr>
          <p:cNvPr id="11" name="灯片编号占位符 2"/>
          <p:cNvSpPr>
            <a:spLocks noGrp="1"/>
          </p:cNvSpPr>
          <p:nvPr>
            <p:ph type="sldNum" sz="quarter" idx="12"/>
          </p:nvPr>
        </p:nvSpPr>
        <p:spPr>
          <a:xfrm>
            <a:off x="11323638" y="6240463"/>
            <a:ext cx="495300" cy="354012"/>
          </a:xfrm>
        </p:spPr>
        <p:txBody>
          <a:bodyPr/>
          <a:lstStyle/>
          <a:p>
            <a:pPr>
              <a:defRPr/>
            </a:pPr>
            <a:fld id="{3F8BCCEE-75B5-47EF-AB53-EBE6D12B350F}" type="slidenum">
              <a:rPr lang="en-US"/>
            </a:fld>
            <a:endParaRPr lang="en-US" dirty="0"/>
          </a:p>
        </p:txBody>
      </p:sp>
      <p:sp>
        <p:nvSpPr>
          <p:cNvPr id="12" name="灯片编号占位符 2"/>
          <p:cNvSpPr txBox="1"/>
          <p:nvPr/>
        </p:nvSpPr>
        <p:spPr>
          <a:xfrm>
            <a:off x="11483975" y="6327775"/>
            <a:ext cx="495300" cy="354013"/>
          </a:xfrm>
          <a:prstGeom prst="rect">
            <a:avLst/>
          </a:prstGeom>
        </p:spPr>
        <p:txBody>
          <a:bodyPr anchor="ctr"/>
          <a:lstStyle/>
          <a:p>
            <a:pPr algn="ctr" fontAlgn="auto">
              <a:spcBef>
                <a:spcPts val="0"/>
              </a:spcBef>
              <a:spcAft>
                <a:spcPts val="0"/>
              </a:spcAft>
              <a:defRPr/>
            </a:pPr>
            <a:fld id="{C8CBA576-342A-43AA-B21F-85CD1C9D9CE9}" type="slidenum">
              <a:rPr lang="en-US" sz="1400" b="1">
                <a:latin typeface="+mj-lt"/>
                <a:ea typeface="+mn-ea"/>
              </a:rPr>
            </a:fld>
            <a:endParaRPr lang="en-US" sz="1400" b="1" dirty="0">
              <a:latin typeface="+mj-lt"/>
              <a:ea typeface="+mn-ea"/>
            </a:endParaRPr>
          </a:p>
        </p:txBody>
      </p:sp>
      <p:sp>
        <p:nvSpPr>
          <p:cNvPr id="13" name="TextBox 12"/>
          <p:cNvSpPr txBox="1"/>
          <p:nvPr/>
        </p:nvSpPr>
        <p:spPr>
          <a:xfrm>
            <a:off x="4114800" y="856288"/>
            <a:ext cx="2630488" cy="846386"/>
          </a:xfrm>
          <a:prstGeom prst="rect">
            <a:avLst/>
          </a:prstGeom>
          <a:noFill/>
          <a:ln>
            <a:solidFill>
              <a:schemeClr val="accent1"/>
            </a:solidFill>
          </a:ln>
        </p:spPr>
        <p:txBody>
          <a:bodyPr lIns="0" tIns="0" rIns="0" bIns="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742950" indent="-742950" algn="l">
              <a:lnSpc>
                <a:spcPct val="150000"/>
              </a:lnSpc>
              <a:defRPr/>
            </a:pPr>
            <a:r>
              <a:rPr lang="zh-CN" altLang="en-US" sz="4000" dirty="0">
                <a:solidFill>
                  <a:schemeClr val="tx1"/>
                </a:solidFill>
                <a:latin typeface="华文隶书" panose="02010800040101010101" pitchFamily="2" charset="-122"/>
                <a:ea typeface="华文隶书" panose="02010800040101010101" pitchFamily="2" charset="-122"/>
              </a:rPr>
              <a:t>任务实训</a:t>
            </a:r>
            <a:endParaRPr lang="zh-CN" altLang="en-US" sz="4000" dirty="0">
              <a:solidFill>
                <a:schemeClr val="tx1"/>
              </a:solidFill>
              <a:latin typeface="华文隶书" panose="02010800040101010101" pitchFamily="2" charset="-122"/>
              <a:ea typeface="华文隶书" panose="0201080004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占位符 6"/>
          <p:cNvSpPr>
            <a:spLocks noGrp="1" noChangeArrowheads="1"/>
          </p:cNvSpPr>
          <p:nvPr>
            <p:ph type="body" sz="half" idx="4294967295"/>
          </p:nvPr>
        </p:nvSpPr>
        <p:spPr>
          <a:xfrm>
            <a:off x="839788" y="2057400"/>
            <a:ext cx="3932237" cy="3811588"/>
          </a:xfrm>
        </p:spPr>
        <p:txBody>
          <a:bodyPr/>
          <a:lstStyle/>
          <a:p>
            <a:pPr marL="0" indent="0" eaLnBrk="1" hangingPunct="1">
              <a:buFont typeface="Arial" panose="020B0604020202020204" pitchFamily="34" charset="0"/>
              <a:buNone/>
            </a:pPr>
            <a:r>
              <a:rPr lang="zh-CN" altLang="en-US" sz="2000" b="1" smtClean="0">
                <a:solidFill>
                  <a:schemeClr val="tx1"/>
                </a:solidFill>
                <a:ea typeface="宋体" panose="02010600030101010101" pitchFamily="2" charset="-122"/>
              </a:rPr>
              <a:t>               </a:t>
            </a:r>
            <a:endParaRPr lang="zh-CN" altLang="en-US" sz="2000" b="1" smtClean="0">
              <a:solidFill>
                <a:schemeClr val="tx1"/>
              </a:solidFill>
              <a:ea typeface="宋体" panose="02010600030101010101" pitchFamily="2" charset="-122"/>
            </a:endParaRPr>
          </a:p>
        </p:txBody>
      </p:sp>
      <p:sp>
        <p:nvSpPr>
          <p:cNvPr id="16387" name="灯片编号占位符 3"/>
          <p:cNvSpPr txBox="1">
            <a:spLocks noGrp="1" noChangeArrowheads="1"/>
          </p:cNvSpPr>
          <p:nvPr/>
        </p:nvSpPr>
        <p:spPr bwMode="auto">
          <a:xfrm>
            <a:off x="11310938" y="6224588"/>
            <a:ext cx="520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gn="ctr"/>
            <a:fld id="{D0AF69DC-874A-4136-8F18-7FF2938AA1E6}" type="slidenum">
              <a:rPr lang="en-US" altLang="zh-CN" sz="1400" b="1">
                <a:solidFill>
                  <a:schemeClr val="bg1"/>
                </a:solidFill>
              </a:rPr>
            </a:fld>
            <a:endParaRPr lang="en-US" altLang="zh-CN" sz="1400" b="1">
              <a:solidFill>
                <a:schemeClr val="bg1"/>
              </a:solidFill>
            </a:endParaRPr>
          </a:p>
        </p:txBody>
      </p:sp>
      <p:pic>
        <p:nvPicPr>
          <p:cNvPr id="8" name="图片 7" descr="C:\Documents and Settings\Administrator\桌面\1111.jpg111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52488" y="3613150"/>
            <a:ext cx="2697162"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椭圆 10"/>
          <p:cNvSpPr/>
          <p:nvPr/>
        </p:nvSpPr>
        <p:spPr>
          <a:xfrm rot="1320000">
            <a:off x="2009775" y="3721100"/>
            <a:ext cx="1371600" cy="6143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b="1" noProof="1">
                <a:solidFill>
                  <a:schemeClr val="tx1"/>
                </a:solidFill>
                <a:latin typeface="微软雅黑" panose="020B0503020204020204" pitchFamily="34" charset="-122"/>
                <a:ea typeface="微软雅黑" panose="020B0503020204020204" pitchFamily="34" charset="-122"/>
              </a:rPr>
              <a:t>区别？  </a:t>
            </a:r>
            <a:endParaRPr lang="zh-CN" altLang="en-US" sz="2000" b="1" noProof="1">
              <a:solidFill>
                <a:schemeClr val="tx1"/>
              </a:solidFill>
              <a:latin typeface="微软雅黑" panose="020B0503020204020204" pitchFamily="34" charset="-122"/>
              <a:ea typeface="微软雅黑" panose="020B0503020204020204" pitchFamily="34" charset="-122"/>
            </a:endParaRPr>
          </a:p>
        </p:txBody>
      </p:sp>
      <p:grpSp>
        <p:nvGrpSpPr>
          <p:cNvPr id="3" name="组合 3"/>
          <p:cNvGrpSpPr/>
          <p:nvPr/>
        </p:nvGrpSpPr>
        <p:grpSpPr bwMode="auto">
          <a:xfrm>
            <a:off x="6107113" y="3937000"/>
            <a:ext cx="5327650" cy="555625"/>
            <a:chOff x="2825609" y="3758274"/>
            <a:chExt cx="5327596" cy="555564"/>
          </a:xfrm>
        </p:grpSpPr>
        <p:sp>
          <p:nvSpPr>
            <p:cNvPr id="16404" name="Line 3"/>
            <p:cNvSpPr>
              <a:spLocks noChangeShapeType="1"/>
            </p:cNvSpPr>
            <p:nvPr/>
          </p:nvSpPr>
          <p:spPr bwMode="auto">
            <a:xfrm>
              <a:off x="2992649" y="3921559"/>
              <a:ext cx="5118226" cy="14327"/>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405" name="Line 4"/>
            <p:cNvSpPr>
              <a:spLocks noChangeShapeType="1"/>
            </p:cNvSpPr>
            <p:nvPr/>
          </p:nvSpPr>
          <p:spPr bwMode="auto">
            <a:xfrm>
              <a:off x="2992649" y="3758274"/>
              <a:ext cx="0" cy="152400"/>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406" name="Line 5"/>
            <p:cNvSpPr>
              <a:spLocks noChangeShapeType="1"/>
            </p:cNvSpPr>
            <p:nvPr/>
          </p:nvSpPr>
          <p:spPr bwMode="auto">
            <a:xfrm>
              <a:off x="3674833" y="3758274"/>
              <a:ext cx="0" cy="152400"/>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407" name="Line 6"/>
            <p:cNvSpPr>
              <a:spLocks noChangeShapeType="1"/>
            </p:cNvSpPr>
            <p:nvPr/>
          </p:nvSpPr>
          <p:spPr bwMode="auto">
            <a:xfrm>
              <a:off x="5072737" y="3758274"/>
              <a:ext cx="0" cy="152400"/>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408" name="Line 7"/>
            <p:cNvSpPr>
              <a:spLocks noChangeShapeType="1"/>
            </p:cNvSpPr>
            <p:nvPr/>
          </p:nvSpPr>
          <p:spPr bwMode="auto">
            <a:xfrm>
              <a:off x="8091263" y="3774040"/>
              <a:ext cx="0" cy="152400"/>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409" name="Line 5"/>
            <p:cNvSpPr>
              <a:spLocks noChangeShapeType="1"/>
            </p:cNvSpPr>
            <p:nvPr/>
          </p:nvSpPr>
          <p:spPr bwMode="auto">
            <a:xfrm>
              <a:off x="4364251" y="3765534"/>
              <a:ext cx="0" cy="152400"/>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410" name="Line 6"/>
            <p:cNvSpPr>
              <a:spLocks noChangeShapeType="1"/>
            </p:cNvSpPr>
            <p:nvPr/>
          </p:nvSpPr>
          <p:spPr bwMode="auto">
            <a:xfrm>
              <a:off x="7387723" y="3765534"/>
              <a:ext cx="0" cy="152400"/>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411" name="矩形 6"/>
            <p:cNvSpPr>
              <a:spLocks noChangeArrowheads="1"/>
            </p:cNvSpPr>
            <p:nvPr/>
          </p:nvSpPr>
          <p:spPr bwMode="auto">
            <a:xfrm>
              <a:off x="2825609" y="3917007"/>
              <a:ext cx="5327596" cy="39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b="1">
                  <a:solidFill>
                    <a:srgbClr val="FF0000"/>
                  </a:solidFill>
                  <a:latin typeface="宋体" panose="02010600030101010101" pitchFamily="2" charset="-122"/>
                  <a:ea typeface="MS PGothic" panose="020B0600070205080204" pitchFamily="34" charset="-128"/>
                </a:rPr>
                <a:t>0    1     2    3               n-1    n</a:t>
              </a:r>
              <a:endParaRPr lang="en-US" altLang="zh-CN" sz="2000" b="1">
                <a:solidFill>
                  <a:srgbClr val="FF0000"/>
                </a:solidFill>
                <a:latin typeface="宋体" panose="02010600030101010101" pitchFamily="2" charset="-122"/>
                <a:ea typeface="MS PGothic" panose="020B0600070205080204" pitchFamily="34" charset="-128"/>
              </a:endParaRPr>
            </a:p>
          </p:txBody>
        </p:sp>
      </p:grpSp>
      <p:sp>
        <p:nvSpPr>
          <p:cNvPr id="9" name="矩形 8"/>
          <p:cNvSpPr/>
          <p:nvPr/>
        </p:nvSpPr>
        <p:spPr>
          <a:xfrm>
            <a:off x="4262438" y="4505325"/>
            <a:ext cx="1604962" cy="701675"/>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ja-JP" altLang="en-US" sz="2000" noProof="1">
                <a:latin typeface="微软雅黑" panose="020B0503020204020204" pitchFamily="34" charset="-122"/>
                <a:ea typeface="微软雅黑" panose="020B0503020204020204" pitchFamily="34" charset="-122"/>
              </a:rPr>
              <a:t>   普通年金</a:t>
            </a:r>
            <a:endParaRPr lang="en-US" altLang="ja-JP" sz="2000" noProof="1">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2000" noProof="1">
                <a:latin typeface="微软雅黑" panose="020B0503020204020204" pitchFamily="34" charset="-122"/>
                <a:ea typeface="微软雅黑" panose="020B0503020204020204" pitchFamily="34" charset="-122"/>
              </a:rPr>
              <a:t>（每期期末）</a:t>
            </a:r>
            <a:endParaRPr lang="zh-CN" altLang="en-US" sz="2000" noProof="1">
              <a:latin typeface="+mn-lt"/>
              <a:ea typeface="+mn-ea"/>
            </a:endParaRPr>
          </a:p>
        </p:txBody>
      </p:sp>
      <p:sp>
        <p:nvSpPr>
          <p:cNvPr id="10" name="矩形 9"/>
          <p:cNvSpPr>
            <a:spLocks noChangeArrowheads="1"/>
          </p:cNvSpPr>
          <p:nvPr/>
        </p:nvSpPr>
        <p:spPr bwMode="auto">
          <a:xfrm>
            <a:off x="4262438" y="5505450"/>
            <a:ext cx="1631950" cy="701675"/>
          </a:xfrm>
          <a:prstGeom prst="rect">
            <a:avLst/>
          </a:prstGeom>
          <a:solidFill>
            <a:srgbClr val="8CEE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2000">
                <a:latin typeface="微软雅黑" panose="020B0503020204020204" pitchFamily="34" charset="-122"/>
                <a:ea typeface="微软雅黑" panose="020B0503020204020204" pitchFamily="34" charset="-122"/>
              </a:rPr>
              <a:t>  预付年金</a:t>
            </a:r>
            <a:endParaRPr lang="en-US" altLang="ja-JP" sz="2000">
              <a:latin typeface="微软雅黑" panose="020B0503020204020204" pitchFamily="34" charset="-122"/>
              <a:ea typeface="微软雅黑" panose="020B0503020204020204" pitchFamily="34" charset="-122"/>
            </a:endParaRPr>
          </a:p>
          <a:p>
            <a:r>
              <a:rPr lang="zh-CN" altLang="en-US" sz="2000">
                <a:latin typeface="微软雅黑" panose="020B0503020204020204" pitchFamily="34" charset="-122"/>
                <a:ea typeface="微软雅黑" panose="020B0503020204020204" pitchFamily="34" charset="-122"/>
              </a:rPr>
              <a:t>（每期期初）</a:t>
            </a:r>
            <a:endParaRPr lang="zh-CN" altLang="en-US" sz="2000">
              <a:latin typeface="Lato" panose="020F0502020204030203"/>
            </a:endParaRPr>
          </a:p>
        </p:txBody>
      </p:sp>
      <p:sp>
        <p:nvSpPr>
          <p:cNvPr id="2" name="矩形 7"/>
          <p:cNvSpPr/>
          <p:nvPr/>
        </p:nvSpPr>
        <p:spPr>
          <a:xfrm>
            <a:off x="6051550" y="4657725"/>
            <a:ext cx="5641975" cy="396875"/>
          </a:xfrm>
          <a:prstGeom prst="rect">
            <a:avLst/>
          </a:prstGeom>
          <a:solidFill>
            <a:schemeClr val="accent4">
              <a:lumMod val="20000"/>
              <a:lumOff val="80000"/>
            </a:schemeClr>
          </a:solidFill>
        </p:spPr>
        <p:txBody>
          <a:bodyPr>
            <a:spAutoFit/>
          </a:bodyPr>
          <a:lstStyle/>
          <a:p>
            <a:pPr fontAlgn="auto">
              <a:spcBef>
                <a:spcPts val="1200"/>
              </a:spcBef>
              <a:spcAft>
                <a:spcPts val="0"/>
              </a:spcAft>
              <a:defRPr/>
            </a:pPr>
            <a:r>
              <a:rPr lang="en-US" altLang="zh-CN" noProof="1">
                <a:latin typeface="宋体" panose="02010600030101010101" pitchFamily="2" charset="-122"/>
                <a:ea typeface="MS PGothic" panose="020B0600070205080204" pitchFamily="34" charset="-128"/>
              </a:rPr>
              <a:t>       </a:t>
            </a:r>
            <a:r>
              <a:rPr lang="en-US" altLang="zh-CN" sz="2000" noProof="1">
                <a:latin typeface="宋体" panose="02010600030101010101" pitchFamily="2" charset="-122"/>
                <a:ea typeface="MS PGothic" panose="020B0600070205080204" pitchFamily="34" charset="-128"/>
              </a:rPr>
              <a:t>A     A    A     </a:t>
            </a:r>
            <a:r>
              <a:rPr kumimoji="1" lang="en-US" altLang="zh-CN" sz="2000" noProof="1">
                <a:latin typeface="Times New Roman" panose="02020603050405020304" pitchFamily="18" charset="0"/>
                <a:ea typeface="+mn-ea"/>
              </a:rPr>
              <a:t>‥ ‥ ‥ ‥        </a:t>
            </a:r>
            <a:r>
              <a:rPr lang="en-US" altLang="zh-CN" sz="2000" noProof="1">
                <a:latin typeface="宋体" panose="02010600030101010101" pitchFamily="2" charset="-122"/>
                <a:ea typeface="MS PGothic" panose="020B0600070205080204" pitchFamily="34" charset="-128"/>
              </a:rPr>
              <a:t>A     A</a:t>
            </a:r>
            <a:endParaRPr lang="en-US" altLang="zh-CN" sz="2000" noProof="1">
              <a:latin typeface="宋体" panose="02010600030101010101" pitchFamily="2" charset="-122"/>
              <a:ea typeface="MS PGothic" panose="020B0600070205080204" pitchFamily="34" charset="-128"/>
            </a:endParaRPr>
          </a:p>
        </p:txBody>
      </p:sp>
      <p:sp>
        <p:nvSpPr>
          <p:cNvPr id="39" name="矩形 38"/>
          <p:cNvSpPr>
            <a:spLocks noChangeArrowheads="1"/>
          </p:cNvSpPr>
          <p:nvPr/>
        </p:nvSpPr>
        <p:spPr bwMode="auto">
          <a:xfrm>
            <a:off x="6127750" y="5657850"/>
            <a:ext cx="5461000" cy="396875"/>
          </a:xfrm>
          <a:prstGeom prst="rect">
            <a:avLst/>
          </a:prstGeom>
          <a:solidFill>
            <a:srgbClr val="8CEE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en-US" altLang="zh-CN" sz="2000">
                <a:latin typeface="宋体" panose="02010600030101010101" pitchFamily="2" charset="-122"/>
                <a:ea typeface="MS PGothic" panose="020B0600070205080204" pitchFamily="34" charset="-128"/>
              </a:rPr>
              <a:t>A     A     A    A     </a:t>
            </a:r>
            <a:r>
              <a:rPr lang="en-US" altLang="zh-CN" sz="2000">
                <a:latin typeface="Times New Roman" panose="02020603050405020304" pitchFamily="18" charset="0"/>
              </a:rPr>
              <a:t>‥ ‥ ‥ ‥       </a:t>
            </a:r>
            <a:r>
              <a:rPr lang="en-US" altLang="zh-CN" sz="2000">
                <a:latin typeface="宋体" panose="02010600030101010101" pitchFamily="2" charset="-122"/>
                <a:ea typeface="MS PGothic" panose="020B0600070205080204" pitchFamily="34" charset="-128"/>
              </a:rPr>
              <a:t>A</a:t>
            </a:r>
            <a:endParaRPr lang="en-US" altLang="zh-CN" sz="2000">
              <a:latin typeface="宋体" panose="02010600030101010101" pitchFamily="2" charset="-122"/>
              <a:ea typeface="MS PGothic" panose="020B0600070205080204" pitchFamily="34" charset="-128"/>
            </a:endParaRPr>
          </a:p>
        </p:txBody>
      </p:sp>
      <p:sp>
        <p:nvSpPr>
          <p:cNvPr id="53267" name="标题 4"/>
          <p:cNvSpPr>
            <a:spLocks noGrp="1" noChangeArrowheads="1"/>
          </p:cNvSpPr>
          <p:nvPr>
            <p:ph type="title" idx="4294967295"/>
          </p:nvPr>
        </p:nvSpPr>
        <p:spPr>
          <a:xfrm>
            <a:off x="3308350" y="2981325"/>
            <a:ext cx="5002213" cy="625475"/>
          </a:xfrm>
          <a:solidFill>
            <a:srgbClr val="ECEFF2"/>
          </a:solidFill>
          <a:ln w="12700" cap="flat" cmpd="dbl">
            <a:solidFill>
              <a:srgbClr val="1C6089"/>
            </a:solidFill>
            <a:miter lim="800000"/>
          </a:ln>
        </p:spPr>
        <p:txBody>
          <a:bodyPr lIns="91440" rIns="91440" anchor="b"/>
          <a:lstStyle/>
          <a:p>
            <a:pPr algn="ctr" eaLnBrk="1" hangingPunct="1"/>
            <a:r>
              <a:rPr lang="zh-CN" altLang="en-US" b="0" smtClean="0">
                <a:solidFill>
                  <a:srgbClr val="6EB6E2"/>
                </a:solidFill>
                <a:latin typeface="微软雅黑" panose="020B0503020204020204" pitchFamily="34" charset="-122"/>
                <a:ea typeface="微软雅黑" panose="020B0503020204020204" pitchFamily="34" charset="-122"/>
              </a:rPr>
              <a:t>  </a:t>
            </a:r>
            <a:r>
              <a:rPr lang="zh-CN" altLang="en-US" sz="3200" smtClean="0">
                <a:solidFill>
                  <a:srgbClr val="6EB6E2"/>
                </a:solidFill>
                <a:latin typeface="微软雅黑" panose="020B0503020204020204" pitchFamily="34" charset="-122"/>
                <a:ea typeface="微软雅黑" panose="020B0503020204020204" pitchFamily="34" charset="-122"/>
              </a:rPr>
              <a:t>预付年金与普通年金</a:t>
            </a:r>
            <a:endParaRPr lang="zh-CN" altLang="en-US" sz="3200" smtClean="0">
              <a:solidFill>
                <a:srgbClr val="6EB6E2"/>
              </a:solidFill>
              <a:latin typeface="微软雅黑" panose="020B0503020204020204" pitchFamily="34" charset="-122"/>
              <a:ea typeface="微软雅黑" panose="020B0503020204020204" pitchFamily="34" charset="-122"/>
            </a:endParaRPr>
          </a:p>
        </p:txBody>
      </p:sp>
      <p:grpSp>
        <p:nvGrpSpPr>
          <p:cNvPr id="20" name="组合 14"/>
          <p:cNvGrpSpPr/>
          <p:nvPr/>
        </p:nvGrpSpPr>
        <p:grpSpPr bwMode="auto">
          <a:xfrm>
            <a:off x="506413" y="1158875"/>
            <a:ext cx="11082337" cy="1614488"/>
            <a:chOff x="416496" y="1988839"/>
            <a:chExt cx="9102345" cy="6278747"/>
          </a:xfrm>
        </p:grpSpPr>
        <p:sp>
          <p:nvSpPr>
            <p:cNvPr id="16401" name="Text Box 3"/>
            <p:cNvSpPr txBox="1">
              <a:spLocks noChangeArrowheads="1"/>
            </p:cNvSpPr>
            <p:nvPr/>
          </p:nvSpPr>
          <p:spPr bwMode="auto">
            <a:xfrm>
              <a:off x="598388" y="3166875"/>
              <a:ext cx="8920453" cy="510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spcBef>
                  <a:spcPts val="1800"/>
                </a:spcBef>
              </a:pPr>
              <a:r>
                <a:rPr lang="zh-CN" altLang="en-US" sz="3600">
                  <a:solidFill>
                    <a:schemeClr val="tx1"/>
                  </a:solidFill>
                  <a:latin typeface="微软雅黑" panose="020B0503020204020204" pitchFamily="34" charset="-122"/>
                  <a:ea typeface="微软雅黑" panose="020B0503020204020204" pitchFamily="34" charset="-122"/>
                </a:rPr>
                <a:t>      </a:t>
              </a:r>
              <a:r>
                <a:rPr lang="zh-CN" altLang="en-US">
                  <a:solidFill>
                    <a:schemeClr val="tx1"/>
                  </a:solidFill>
                  <a:latin typeface="微软雅黑" panose="020B0503020204020204" pitchFamily="34" charset="-122"/>
                  <a:ea typeface="微软雅黑" panose="020B0503020204020204" pitchFamily="34" charset="-122"/>
                </a:rPr>
                <a:t>预付年金是指一定时期内每期</a:t>
              </a:r>
              <a:r>
                <a:rPr lang="zh-CN" altLang="en-US">
                  <a:solidFill>
                    <a:srgbClr val="FF0000"/>
                  </a:solidFill>
                  <a:latin typeface="微软雅黑" panose="020B0503020204020204" pitchFamily="34" charset="-122"/>
                  <a:ea typeface="微软雅黑" panose="020B0503020204020204" pitchFamily="34" charset="-122"/>
                </a:rPr>
                <a:t>期初</a:t>
              </a:r>
              <a:r>
                <a:rPr lang="zh-CN" altLang="en-US">
                  <a:solidFill>
                    <a:srgbClr val="0070C0"/>
                  </a:solidFill>
                  <a:latin typeface="微软雅黑" panose="020B0503020204020204" pitchFamily="34" charset="-122"/>
                  <a:ea typeface="微软雅黑" panose="020B0503020204020204" pitchFamily="34" charset="-122"/>
                </a:rPr>
                <a:t>等额</a:t>
              </a:r>
              <a:r>
                <a:rPr lang="zh-CN" altLang="en-US">
                  <a:solidFill>
                    <a:schemeClr val="tx1"/>
                  </a:solidFill>
                  <a:latin typeface="微软雅黑" panose="020B0503020204020204" pitchFamily="34" charset="-122"/>
                  <a:ea typeface="微软雅黑" panose="020B0503020204020204" pitchFamily="34" charset="-122"/>
                </a:rPr>
                <a:t>的系列收付款项，又称先付年金或即付年金。</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6402" name="矩形 8"/>
            <p:cNvSpPr>
              <a:spLocks noChangeArrowheads="1"/>
            </p:cNvSpPr>
            <p:nvPr/>
          </p:nvSpPr>
          <p:spPr bwMode="auto">
            <a:xfrm>
              <a:off x="598605" y="3166873"/>
              <a:ext cx="8837970" cy="4552994"/>
            </a:xfrm>
            <a:prstGeom prst="rect">
              <a:avLst/>
            </a:prstGeom>
            <a:noFill/>
            <a:ln w="25400">
              <a:solidFill>
                <a:srgbClr val="0070C0"/>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23" name="组合 11"/>
            <p:cNvGrpSpPr/>
            <p:nvPr/>
          </p:nvGrpSpPr>
          <p:grpSpPr>
            <a:xfrm>
              <a:off x="416496" y="1988839"/>
              <a:ext cx="568751" cy="700091"/>
              <a:chOff x="304799" y="673094"/>
              <a:chExt cx="4000501" cy="4000492"/>
            </a:xfrm>
            <a:effectLst>
              <a:outerShdw blurRad="444500" dist="254000" dir="8100000" algn="tr" rotWithShape="0">
                <a:prstClr val="black">
                  <a:alpha val="50000"/>
                </a:prstClr>
              </a:outerShdw>
            </a:effectLst>
          </p:grpSpPr>
          <p:sp>
            <p:nvSpPr>
              <p:cNvPr id="24" name="同心圆 23"/>
              <p:cNvSpPr/>
              <p:nvPr/>
            </p:nvSpPr>
            <p:spPr>
              <a:xfrm>
                <a:off x="304799" y="673094"/>
                <a:ext cx="4000501" cy="4000492"/>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schemeClr val="tx1"/>
                  </a:solidFill>
                  <a:ea typeface="微软雅黑" panose="020B0503020204020204" pitchFamily="34" charset="-122"/>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ea typeface="微软雅黑" panose="020B0503020204020204" pitchFamily="34" charset="-122"/>
                </a:endParaRPr>
              </a:p>
            </p:txBody>
          </p:sp>
        </p:grpSp>
      </p:grpSp>
      <p:grpSp>
        <p:nvGrpSpPr>
          <p:cNvPr id="16397" name="组合 2"/>
          <p:cNvGrpSpPr/>
          <p:nvPr/>
        </p:nvGrpSpPr>
        <p:grpSpPr bwMode="auto">
          <a:xfrm>
            <a:off x="4443413" y="1106488"/>
            <a:ext cx="3867150" cy="107950"/>
            <a:chOff x="5357217" y="1143000"/>
            <a:chExt cx="1490133" cy="101600"/>
          </a:xfrm>
        </p:grpSpPr>
        <p:cxnSp>
          <p:nvCxnSpPr>
            <p:cNvPr id="27"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31"/>
            <p:cNvCxnSpPr/>
            <p:nvPr/>
          </p:nvCxnSpPr>
          <p:spPr>
            <a:xfrm>
              <a:off x="5509533" y="1244600"/>
              <a:ext cx="11855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398" name="矩形 5"/>
          <p:cNvSpPr>
            <a:spLocks noChangeArrowheads="1"/>
          </p:cNvSpPr>
          <p:nvPr/>
        </p:nvSpPr>
        <p:spPr bwMode="auto">
          <a:xfrm>
            <a:off x="5337175" y="207963"/>
            <a:ext cx="20748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742950" indent="-742950">
              <a:lnSpc>
                <a:spcPct val="150000"/>
              </a:lnSpc>
            </a:pPr>
            <a:r>
              <a:rPr lang="zh-CN" altLang="en-US" sz="3600" b="1">
                <a:latin typeface="微软雅黑" panose="020B0503020204020204" pitchFamily="34" charset="-122"/>
                <a:ea typeface="微软雅黑" panose="020B0503020204020204" pitchFamily="34" charset="-122"/>
              </a:rPr>
              <a:t>预付年金</a:t>
            </a:r>
            <a:endParaRPr lang="en-US" altLang="zh-CN" sz="3600" b="1">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ppt_w/2"/>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ppt_w</p:attrName>
                                        </p:attrNameLst>
                                      </p:cBhvr>
                                      <p:tavLst>
                                        <p:tav tm="0">
                                          <p:val>
                                            <p:fltVal val="0"/>
                                          </p:val>
                                        </p:tav>
                                        <p:tav tm="100000">
                                          <p:val>
                                            <p:strVal val="#ppt_w"/>
                                          </p:val>
                                        </p:tav>
                                      </p:tavLst>
                                    </p:anim>
                                    <p:anim calcmode="lin" valueType="num">
                                      <p:cBhvr>
                                        <p:cTn id="10"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3267"/>
                                        </p:tgtEl>
                                        <p:attrNameLst>
                                          <p:attrName>style.visibility</p:attrName>
                                        </p:attrNameLst>
                                      </p:cBhvr>
                                      <p:to>
                                        <p:strVal val="visible"/>
                                      </p:to>
                                    </p:set>
                                    <p:animEffect transition="in" filter="barn(inVertical)">
                                      <p:cBhvr>
                                        <p:cTn id="15" dur="500"/>
                                        <p:tgtEl>
                                          <p:spTgt spid="53267"/>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anim calcmode="lin" valueType="num">
                                      <p:cBhvr>
                                        <p:cTn id="21" dur="2000" fill="hold"/>
                                        <p:tgtEl>
                                          <p:spTgt spid="8"/>
                                        </p:tgtEl>
                                        <p:attrNameLst>
                                          <p:attrName>ppt_w</p:attrName>
                                        </p:attrNameLst>
                                      </p:cBhvr>
                                      <p:tavLst>
                                        <p:tav tm="0" fmla="#ppt_w*sin(2.5*pi*$)">
                                          <p:val>
                                            <p:fltVal val="0"/>
                                          </p:val>
                                        </p:tav>
                                        <p:tav tm="100000">
                                          <p:val>
                                            <p:fltVal val="1"/>
                                          </p:val>
                                        </p:tav>
                                      </p:tavLst>
                                    </p:anim>
                                    <p:anim calcmode="lin" valueType="num">
                                      <p:cBhvr>
                                        <p:cTn id="22"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80">
                                          <p:stCondLst>
                                            <p:cond delay="0"/>
                                          </p:stCondLst>
                                        </p:cTn>
                                        <p:tgtEl>
                                          <p:spTgt spid="11"/>
                                        </p:tgtEl>
                                      </p:cBhvr>
                                    </p:animEffect>
                                    <p:anim calcmode="lin" valueType="num">
                                      <p:cBhvr>
                                        <p:cTn id="2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3" dur="26">
                                          <p:stCondLst>
                                            <p:cond delay="650"/>
                                          </p:stCondLst>
                                        </p:cTn>
                                        <p:tgtEl>
                                          <p:spTgt spid="11"/>
                                        </p:tgtEl>
                                      </p:cBhvr>
                                      <p:to x="100000" y="60000"/>
                                    </p:animScale>
                                    <p:animScale>
                                      <p:cBhvr>
                                        <p:cTn id="34" dur="166" decel="50000">
                                          <p:stCondLst>
                                            <p:cond delay="676"/>
                                          </p:stCondLst>
                                        </p:cTn>
                                        <p:tgtEl>
                                          <p:spTgt spid="11"/>
                                        </p:tgtEl>
                                      </p:cBhvr>
                                      <p:to x="100000" y="100000"/>
                                    </p:animScale>
                                    <p:animScale>
                                      <p:cBhvr>
                                        <p:cTn id="35" dur="26">
                                          <p:stCondLst>
                                            <p:cond delay="1312"/>
                                          </p:stCondLst>
                                        </p:cTn>
                                        <p:tgtEl>
                                          <p:spTgt spid="11"/>
                                        </p:tgtEl>
                                      </p:cBhvr>
                                      <p:to x="100000" y="80000"/>
                                    </p:animScale>
                                    <p:animScale>
                                      <p:cBhvr>
                                        <p:cTn id="36" dur="166" decel="50000">
                                          <p:stCondLst>
                                            <p:cond delay="1338"/>
                                          </p:stCondLst>
                                        </p:cTn>
                                        <p:tgtEl>
                                          <p:spTgt spid="11"/>
                                        </p:tgtEl>
                                      </p:cBhvr>
                                      <p:to x="100000" y="100000"/>
                                    </p:animScale>
                                    <p:animScale>
                                      <p:cBhvr>
                                        <p:cTn id="37" dur="26">
                                          <p:stCondLst>
                                            <p:cond delay="1642"/>
                                          </p:stCondLst>
                                        </p:cTn>
                                        <p:tgtEl>
                                          <p:spTgt spid="11"/>
                                        </p:tgtEl>
                                      </p:cBhvr>
                                      <p:to x="100000" y="90000"/>
                                    </p:animScale>
                                    <p:animScale>
                                      <p:cBhvr>
                                        <p:cTn id="38" dur="166" decel="50000">
                                          <p:stCondLst>
                                            <p:cond delay="1668"/>
                                          </p:stCondLst>
                                        </p:cTn>
                                        <p:tgtEl>
                                          <p:spTgt spid="11"/>
                                        </p:tgtEl>
                                      </p:cBhvr>
                                      <p:to x="100000" y="100000"/>
                                    </p:animScale>
                                    <p:animScale>
                                      <p:cBhvr>
                                        <p:cTn id="39" dur="26">
                                          <p:stCondLst>
                                            <p:cond delay="1808"/>
                                          </p:stCondLst>
                                        </p:cTn>
                                        <p:tgtEl>
                                          <p:spTgt spid="11"/>
                                        </p:tgtEl>
                                      </p:cBhvr>
                                      <p:to x="100000" y="95000"/>
                                    </p:animScale>
                                    <p:animScale>
                                      <p:cBhvr>
                                        <p:cTn id="40" dur="166" decel="50000">
                                          <p:stCondLst>
                                            <p:cond delay="1834"/>
                                          </p:stCondLst>
                                        </p:cTn>
                                        <p:tgtEl>
                                          <p:spTgt spid="11"/>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ppt_x</p:attrName>
                                        </p:attrNameLst>
                                      </p:cBhvr>
                                      <p:tavLst>
                                        <p:tav tm="0">
                                          <p:val>
                                            <p:strVal val="#ppt_x"/>
                                          </p:val>
                                        </p:tav>
                                        <p:tav tm="100000">
                                          <p:val>
                                            <p:strVal val="#ppt_x"/>
                                          </p:val>
                                        </p:tav>
                                      </p:tavLst>
                                    </p:anim>
                                    <p:anim calcmode="lin" valueType="num">
                                      <p:cBhvr>
                                        <p:cTn id="4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ppt_x</p:attrName>
                                        </p:attrNameLst>
                                      </p:cBhvr>
                                      <p:tavLst>
                                        <p:tav tm="0">
                                          <p:val>
                                            <p:strVal val="#ppt_x"/>
                                          </p:val>
                                        </p:tav>
                                        <p:tav tm="100000">
                                          <p:val>
                                            <p:strVal val="#ppt_x"/>
                                          </p:val>
                                        </p:tav>
                                      </p:tavLst>
                                    </p:anim>
                                    <p:anim calcmode="lin" valueType="num">
                                      <p:cBhvr>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ppt_x</p:attrName>
                                        </p:attrNameLst>
                                      </p:cBhvr>
                                      <p:tavLst>
                                        <p:tav tm="0">
                                          <p:val>
                                            <p:strVal val="#ppt_x"/>
                                          </p:val>
                                        </p:tav>
                                        <p:tav tm="100000">
                                          <p:val>
                                            <p:strVal val="#ppt_x"/>
                                          </p:val>
                                        </p:tav>
                                      </p:tavLst>
                                    </p:anim>
                                    <p:anim calcmode="lin" valueType="num">
                                      <p:cBhvr>
                                        <p:cTn id="5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ppt_x</p:attrName>
                                        </p:attrNameLst>
                                      </p:cBhvr>
                                      <p:tavLst>
                                        <p:tav tm="0">
                                          <p:val>
                                            <p:strVal val="#ppt_x"/>
                                          </p:val>
                                        </p:tav>
                                        <p:tav tm="100000">
                                          <p:val>
                                            <p:strVal val="#ppt_x"/>
                                          </p:val>
                                        </p:tav>
                                      </p:tavLst>
                                    </p:anim>
                                    <p:anim calcmode="lin" valueType="num">
                                      <p:cBhvr>
                                        <p:cTn id="6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ppt_x</p:attrName>
                                        </p:attrNameLst>
                                      </p:cBhvr>
                                      <p:tavLst>
                                        <p:tav tm="0">
                                          <p:val>
                                            <p:strVal val="#ppt_x"/>
                                          </p:val>
                                        </p:tav>
                                        <p:tav tm="100000">
                                          <p:val>
                                            <p:strVal val="#ppt_x"/>
                                          </p:val>
                                        </p:tav>
                                      </p:tavLst>
                                    </p:anim>
                                    <p:anim calcmode="lin" valueType="num">
                                      <p:cBhvr>
                                        <p:cTn id="7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9" grpId="0" animBg="1"/>
      <p:bldP spid="10" grpId="0" animBg="1"/>
      <p:bldP spid="2" grpId="0" animBg="1"/>
      <p:bldP spid="39" grpId="0" animBg="1"/>
      <p:bldP spid="5326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文本框 116"/>
          <p:cNvSpPr txBox="1">
            <a:spLocks noChangeArrowheads="1"/>
          </p:cNvSpPr>
          <p:nvPr/>
        </p:nvSpPr>
        <p:spPr bwMode="auto">
          <a:xfrm>
            <a:off x="9199563" y="3063875"/>
            <a:ext cx="17684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gn="r"/>
            <a:endParaRPr lang="zh-CN" altLang="en-US" sz="2600" b="1">
              <a:solidFill>
                <a:srgbClr val="E87071"/>
              </a:solidFill>
              <a:latin typeface="时尚中黑简体"/>
              <a:ea typeface="时尚中黑简体"/>
              <a:cs typeface="时尚中黑简体"/>
            </a:endParaRPr>
          </a:p>
        </p:txBody>
      </p:sp>
      <p:sp>
        <p:nvSpPr>
          <p:cNvPr id="17411" name="文本框 122"/>
          <p:cNvSpPr txBox="1">
            <a:spLocks noChangeArrowheads="1"/>
          </p:cNvSpPr>
          <p:nvPr/>
        </p:nvSpPr>
        <p:spPr bwMode="auto">
          <a:xfrm>
            <a:off x="7081838" y="4432300"/>
            <a:ext cx="8794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gn="ctr"/>
            <a:endParaRPr lang="zh-CN" altLang="en-US" sz="4400">
              <a:solidFill>
                <a:srgbClr val="01ACBE"/>
              </a:solidFill>
              <a:latin typeface="Impact" panose="020B0806030902050204" pitchFamily="34" charset="0"/>
              <a:ea typeface="Kozuka Gothic Pro H"/>
              <a:cs typeface="Kozuka Gothic Pro H"/>
            </a:endParaRPr>
          </a:p>
        </p:txBody>
      </p:sp>
      <p:sp>
        <p:nvSpPr>
          <p:cNvPr id="17412" name="内容占位符 14"/>
          <p:cNvSpPr>
            <a:spLocks noGrp="1" noChangeArrowheads="1"/>
          </p:cNvSpPr>
          <p:nvPr>
            <p:ph idx="1"/>
          </p:nvPr>
        </p:nvSpPr>
        <p:spPr>
          <a:xfrm>
            <a:off x="1314450" y="2395538"/>
            <a:ext cx="10133013" cy="3533775"/>
          </a:xfrm>
        </p:spPr>
        <p:txBody>
          <a:bodyPr/>
          <a:lstStyle/>
          <a:p>
            <a:pPr marL="0" indent="0" eaLnBrk="1" hangingPunct="1">
              <a:buFont typeface="Arial" panose="020B0604020202020204" pitchFamily="34" charset="0"/>
              <a:buNone/>
            </a:pPr>
            <a:endParaRPr lang="en-US" altLang="zh-CN" smtClean="0">
              <a:ea typeface="宋体" panose="02010600030101010101" pitchFamily="2" charset="-122"/>
            </a:endParaRPr>
          </a:p>
          <a:p>
            <a:pPr marL="0" indent="0" eaLnBrk="1" hangingPunct="1">
              <a:buFont typeface="Arial" panose="020B0604020202020204" pitchFamily="34" charset="0"/>
              <a:buNone/>
            </a:pPr>
            <a:r>
              <a:rPr lang="en-US" altLang="zh-CN" smtClean="0">
                <a:ea typeface="宋体" panose="02010600030101010101" pitchFamily="2" charset="-122"/>
              </a:rPr>
              <a:t>                                             </a:t>
            </a:r>
            <a:endParaRPr lang="en-US" altLang="zh-CN" smtClean="0">
              <a:ea typeface="宋体" panose="02010600030101010101" pitchFamily="2" charset="-122"/>
            </a:endParaRPr>
          </a:p>
          <a:p>
            <a:pPr marL="0" indent="0" eaLnBrk="1" hangingPunct="1">
              <a:buFont typeface="Arial" panose="020B0604020202020204" pitchFamily="34" charset="0"/>
              <a:buNone/>
            </a:pPr>
            <a:r>
              <a:rPr lang="en-US" altLang="zh-CN" smtClean="0">
                <a:ea typeface="宋体" panose="02010600030101010101" pitchFamily="2" charset="-122"/>
              </a:rPr>
              <a:t>                                                   </a:t>
            </a:r>
            <a:endParaRPr lang="en-US" altLang="zh-CN" smtClean="0">
              <a:ea typeface="宋体" panose="02010600030101010101" pitchFamily="2" charset="-122"/>
            </a:endParaRPr>
          </a:p>
        </p:txBody>
      </p:sp>
      <p:sp>
        <p:nvSpPr>
          <p:cNvPr id="17413"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fld id="{B073BE66-2108-4494-A90C-76A41F266E39}" type="slidenum">
              <a:rPr lang="en-US" altLang="zh-CN" sz="1400" smtClean="0">
                <a:solidFill>
                  <a:schemeClr val="tx1"/>
                </a:solidFill>
              </a:rPr>
            </a:fld>
            <a:endParaRPr lang="en-US" altLang="zh-CN" sz="1400" smtClean="0">
              <a:solidFill>
                <a:schemeClr val="tx1"/>
              </a:solidFill>
            </a:endParaRPr>
          </a:p>
        </p:txBody>
      </p:sp>
      <p:sp>
        <p:nvSpPr>
          <p:cNvPr id="106" name="Line 140"/>
          <p:cNvSpPr>
            <a:spLocks noChangeShapeType="1"/>
          </p:cNvSpPr>
          <p:nvPr/>
        </p:nvSpPr>
        <p:spPr bwMode="auto">
          <a:xfrm>
            <a:off x="1833563" y="2824163"/>
            <a:ext cx="17462" cy="2143125"/>
          </a:xfrm>
          <a:prstGeom prst="line">
            <a:avLst/>
          </a:prstGeom>
          <a:noFill/>
          <a:ln w="38100" cap="sq">
            <a:solidFill>
              <a:srgbClr val="FF0000"/>
            </a:solidFill>
            <a:prstDash val="sysDash"/>
            <a:round/>
          </a:ln>
          <a:extLst>
            <a:ext uri="{909E8E84-426E-40DD-AFC4-6F175D3DCCD1}">
              <a14:hiddenFill xmlns:a14="http://schemas.microsoft.com/office/drawing/2010/main">
                <a:noFill/>
              </a14:hiddenFill>
            </a:ext>
          </a:extLst>
        </p:spPr>
        <p:txBody>
          <a:bodyPr/>
          <a:lstStyle/>
          <a:p>
            <a:endParaRPr lang="zh-CN" altLang="en-US"/>
          </a:p>
        </p:txBody>
      </p:sp>
      <p:sp>
        <p:nvSpPr>
          <p:cNvPr id="107" name="Line 142"/>
          <p:cNvSpPr>
            <a:spLocks noChangeShapeType="1"/>
          </p:cNvSpPr>
          <p:nvPr/>
        </p:nvSpPr>
        <p:spPr bwMode="auto">
          <a:xfrm>
            <a:off x="1903413" y="2824163"/>
            <a:ext cx="8128000" cy="0"/>
          </a:xfrm>
          <a:prstGeom prst="line">
            <a:avLst/>
          </a:prstGeom>
          <a:noFill/>
          <a:ln w="38100" cap="sq">
            <a:solidFill>
              <a:srgbClr val="FF0000"/>
            </a:solidFill>
            <a:prstDash val="sysDash"/>
            <a:round/>
            <a:tailEnd type="triangle" w="lg" len="lg"/>
          </a:ln>
          <a:extLst>
            <a:ext uri="{909E8E84-426E-40DD-AFC4-6F175D3DCCD1}">
              <a14:hiddenFill xmlns:a14="http://schemas.microsoft.com/office/drawing/2010/main">
                <a:noFill/>
              </a14:hiddenFill>
            </a:ext>
          </a:extLst>
        </p:spPr>
        <p:txBody>
          <a:bodyPr/>
          <a:lstStyle/>
          <a:p>
            <a:endParaRPr lang="zh-CN" altLang="en-US"/>
          </a:p>
        </p:txBody>
      </p:sp>
      <p:sp>
        <p:nvSpPr>
          <p:cNvPr id="23" name="Line 140"/>
          <p:cNvSpPr>
            <a:spLocks noChangeShapeType="1"/>
          </p:cNvSpPr>
          <p:nvPr/>
        </p:nvSpPr>
        <p:spPr bwMode="auto">
          <a:xfrm flipH="1">
            <a:off x="2943225" y="3286125"/>
            <a:ext cx="11113" cy="1738313"/>
          </a:xfrm>
          <a:prstGeom prst="line">
            <a:avLst/>
          </a:prstGeom>
          <a:ln w="38100">
            <a:solidFill>
              <a:srgbClr val="FF0000"/>
            </a:solidFill>
            <a:prstDash val="sysDash"/>
          </a:ln>
        </p:spPr>
        <p:style>
          <a:lnRef idx="1">
            <a:schemeClr val="accent5"/>
          </a:lnRef>
          <a:fillRef idx="0">
            <a:schemeClr val="accent5"/>
          </a:fillRef>
          <a:effectRef idx="0">
            <a:schemeClr val="accent5"/>
          </a:effectRef>
          <a:fontRef idx="minor">
            <a:schemeClr val="tx1"/>
          </a:fontRef>
        </p:style>
        <p:txBody>
          <a:bodyPr/>
          <a:lstStyle/>
          <a:p>
            <a:pPr fontAlgn="auto">
              <a:spcBef>
                <a:spcPts val="0"/>
              </a:spcBef>
              <a:spcAft>
                <a:spcPts val="0"/>
              </a:spcAft>
              <a:defRPr/>
            </a:pPr>
            <a:endParaRPr lang="zh-CN" altLang="en-US" noProof="1"/>
          </a:p>
        </p:txBody>
      </p:sp>
      <p:sp>
        <p:nvSpPr>
          <p:cNvPr id="24" name="Line 142"/>
          <p:cNvSpPr>
            <a:spLocks noChangeShapeType="1"/>
          </p:cNvSpPr>
          <p:nvPr/>
        </p:nvSpPr>
        <p:spPr bwMode="auto">
          <a:xfrm>
            <a:off x="2943225" y="3309938"/>
            <a:ext cx="7013575" cy="0"/>
          </a:xfrm>
          <a:prstGeom prst="line">
            <a:avLst/>
          </a:prstGeom>
          <a:ln w="38100">
            <a:solidFill>
              <a:srgbClr val="FF0000"/>
            </a:solidFill>
            <a:prstDash val="sysDash"/>
            <a:tailEnd type="triangle" w="lg" len="lg"/>
          </a:ln>
        </p:spPr>
        <p:style>
          <a:lnRef idx="1">
            <a:schemeClr val="accent5"/>
          </a:lnRef>
          <a:fillRef idx="0">
            <a:schemeClr val="accent5"/>
          </a:fillRef>
          <a:effectRef idx="0">
            <a:schemeClr val="accent5"/>
          </a:effectRef>
          <a:fontRef idx="minor">
            <a:schemeClr val="tx1"/>
          </a:fontRef>
        </p:style>
        <p:txBody>
          <a:bodyPr/>
          <a:lstStyle/>
          <a:p>
            <a:pPr fontAlgn="auto">
              <a:spcBef>
                <a:spcPts val="0"/>
              </a:spcBef>
              <a:spcAft>
                <a:spcPts val="0"/>
              </a:spcAft>
              <a:defRPr/>
            </a:pPr>
            <a:endParaRPr lang="zh-CN" altLang="en-US" noProof="1"/>
          </a:p>
        </p:txBody>
      </p:sp>
      <p:sp>
        <p:nvSpPr>
          <p:cNvPr id="25" name="Line 140"/>
          <p:cNvSpPr>
            <a:spLocks noChangeShapeType="1"/>
          </p:cNvSpPr>
          <p:nvPr/>
        </p:nvSpPr>
        <p:spPr bwMode="auto">
          <a:xfrm>
            <a:off x="4051300" y="3941763"/>
            <a:ext cx="0" cy="1106487"/>
          </a:xfrm>
          <a:prstGeom prst="line">
            <a:avLst/>
          </a:prstGeom>
          <a:ln w="38100">
            <a:solidFill>
              <a:srgbClr val="FF0000"/>
            </a:solidFill>
            <a:prstDash val="sysDash"/>
          </a:ln>
        </p:spPr>
        <p:style>
          <a:lnRef idx="1">
            <a:schemeClr val="accent5"/>
          </a:lnRef>
          <a:fillRef idx="0">
            <a:schemeClr val="accent5"/>
          </a:fillRef>
          <a:effectRef idx="0">
            <a:schemeClr val="accent5"/>
          </a:effectRef>
          <a:fontRef idx="minor">
            <a:schemeClr val="tx1"/>
          </a:fontRef>
        </p:style>
        <p:txBody>
          <a:bodyPr/>
          <a:lstStyle/>
          <a:p>
            <a:pPr fontAlgn="auto">
              <a:spcBef>
                <a:spcPts val="0"/>
              </a:spcBef>
              <a:spcAft>
                <a:spcPts val="0"/>
              </a:spcAft>
              <a:defRPr/>
            </a:pPr>
            <a:endParaRPr lang="zh-CN" altLang="en-US" noProof="1"/>
          </a:p>
        </p:txBody>
      </p:sp>
      <p:sp>
        <p:nvSpPr>
          <p:cNvPr id="26" name="Line 142"/>
          <p:cNvSpPr>
            <a:spLocks noChangeShapeType="1"/>
          </p:cNvSpPr>
          <p:nvPr/>
        </p:nvSpPr>
        <p:spPr bwMode="auto">
          <a:xfrm flipV="1">
            <a:off x="4051300" y="3902075"/>
            <a:ext cx="5972175" cy="39688"/>
          </a:xfrm>
          <a:prstGeom prst="line">
            <a:avLst/>
          </a:prstGeom>
          <a:ln w="38100">
            <a:solidFill>
              <a:srgbClr val="FF0000"/>
            </a:solidFill>
            <a:prstDash val="sysDash"/>
            <a:tailEnd type="triangle" w="lg" len="lg"/>
          </a:ln>
        </p:spPr>
        <p:style>
          <a:lnRef idx="1">
            <a:schemeClr val="accent5"/>
          </a:lnRef>
          <a:fillRef idx="0">
            <a:schemeClr val="accent5"/>
          </a:fillRef>
          <a:effectRef idx="0">
            <a:schemeClr val="accent5"/>
          </a:effectRef>
          <a:fontRef idx="minor">
            <a:schemeClr val="tx1"/>
          </a:fontRef>
        </p:style>
        <p:txBody>
          <a:bodyPr/>
          <a:lstStyle/>
          <a:p>
            <a:pPr fontAlgn="auto">
              <a:spcBef>
                <a:spcPts val="0"/>
              </a:spcBef>
              <a:spcAft>
                <a:spcPts val="0"/>
              </a:spcAft>
              <a:defRPr/>
            </a:pPr>
            <a:endParaRPr lang="zh-CN" altLang="en-US" noProof="1"/>
          </a:p>
        </p:txBody>
      </p:sp>
      <p:sp>
        <p:nvSpPr>
          <p:cNvPr id="27" name="Line 140"/>
          <p:cNvSpPr>
            <a:spLocks noChangeShapeType="1"/>
          </p:cNvSpPr>
          <p:nvPr/>
        </p:nvSpPr>
        <p:spPr bwMode="auto">
          <a:xfrm flipH="1">
            <a:off x="8804275" y="4381500"/>
            <a:ext cx="15875" cy="628650"/>
          </a:xfrm>
          <a:prstGeom prst="line">
            <a:avLst/>
          </a:prstGeom>
          <a:ln w="38100">
            <a:solidFill>
              <a:srgbClr val="FF0000"/>
            </a:solidFill>
            <a:prstDash val="sysDash"/>
          </a:ln>
        </p:spPr>
        <p:style>
          <a:lnRef idx="1">
            <a:schemeClr val="accent5"/>
          </a:lnRef>
          <a:fillRef idx="0">
            <a:schemeClr val="accent5"/>
          </a:fillRef>
          <a:effectRef idx="0">
            <a:schemeClr val="accent5"/>
          </a:effectRef>
          <a:fontRef idx="minor">
            <a:schemeClr val="tx1"/>
          </a:fontRef>
        </p:style>
        <p:txBody>
          <a:bodyPr/>
          <a:lstStyle/>
          <a:p>
            <a:pPr fontAlgn="auto">
              <a:spcBef>
                <a:spcPts val="0"/>
              </a:spcBef>
              <a:spcAft>
                <a:spcPts val="0"/>
              </a:spcAft>
              <a:defRPr/>
            </a:pPr>
            <a:endParaRPr lang="zh-CN" altLang="en-US" noProof="1"/>
          </a:p>
        </p:txBody>
      </p:sp>
      <p:sp>
        <p:nvSpPr>
          <p:cNvPr id="28" name="Line 142"/>
          <p:cNvSpPr>
            <a:spLocks noChangeShapeType="1"/>
          </p:cNvSpPr>
          <p:nvPr/>
        </p:nvSpPr>
        <p:spPr bwMode="auto">
          <a:xfrm flipV="1">
            <a:off x="8856663" y="4381500"/>
            <a:ext cx="1174750" cy="0"/>
          </a:xfrm>
          <a:prstGeom prst="line">
            <a:avLst/>
          </a:prstGeom>
          <a:ln w="38100">
            <a:solidFill>
              <a:srgbClr val="FF0000"/>
            </a:solidFill>
            <a:prstDash val="sysDash"/>
            <a:tailEnd type="triangle" w="lg" len="lg"/>
          </a:ln>
        </p:spPr>
        <p:style>
          <a:lnRef idx="1">
            <a:schemeClr val="accent5"/>
          </a:lnRef>
          <a:fillRef idx="0">
            <a:schemeClr val="accent5"/>
          </a:fillRef>
          <a:effectRef idx="0">
            <a:schemeClr val="accent5"/>
          </a:effectRef>
          <a:fontRef idx="minor">
            <a:schemeClr val="tx1"/>
          </a:fontRef>
        </p:style>
        <p:txBody>
          <a:bodyPr/>
          <a:lstStyle/>
          <a:p>
            <a:pPr fontAlgn="auto">
              <a:spcBef>
                <a:spcPts val="0"/>
              </a:spcBef>
              <a:spcAft>
                <a:spcPts val="0"/>
              </a:spcAft>
              <a:defRPr/>
            </a:pPr>
            <a:endParaRPr lang="zh-CN" altLang="en-US" noProof="1"/>
          </a:p>
        </p:txBody>
      </p:sp>
      <p:sp>
        <p:nvSpPr>
          <p:cNvPr id="17422" name="矩形 32"/>
          <p:cNvSpPr>
            <a:spLocks noChangeArrowheads="1"/>
          </p:cNvSpPr>
          <p:nvPr/>
        </p:nvSpPr>
        <p:spPr bwMode="auto">
          <a:xfrm>
            <a:off x="3149600" y="219075"/>
            <a:ext cx="69834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742950" indent="-742950">
              <a:lnSpc>
                <a:spcPct val="150000"/>
              </a:lnSpc>
            </a:pPr>
            <a:r>
              <a:rPr lang="en-US" altLang="zh-CN" sz="3600" b="1" dirty="0" smtClean="0">
                <a:latin typeface="微软雅黑" panose="020B0503020204020204" pitchFamily="34" charset="-122"/>
                <a:ea typeface="微软雅黑" panose="020B0503020204020204" pitchFamily="34" charset="-122"/>
              </a:rPr>
              <a:t>2.</a:t>
            </a:r>
            <a:r>
              <a:rPr lang="zh-CN" altLang="en-US" sz="3600" b="1" dirty="0" smtClean="0">
                <a:latin typeface="微软雅黑" panose="020B0503020204020204" pitchFamily="34" charset="-122"/>
                <a:ea typeface="微软雅黑" panose="020B0503020204020204" pitchFamily="34" charset="-122"/>
              </a:rPr>
              <a:t>预付</a:t>
            </a:r>
            <a:r>
              <a:rPr lang="zh-CN" altLang="en-US" sz="3600" b="1" dirty="0">
                <a:latin typeface="微软雅黑" panose="020B0503020204020204" pitchFamily="34" charset="-122"/>
                <a:ea typeface="微软雅黑" panose="020B0503020204020204" pitchFamily="34" charset="-122"/>
              </a:rPr>
              <a:t>年金终值的</a:t>
            </a:r>
            <a:r>
              <a:rPr lang="zh-CN" altLang="en-US" sz="3600" b="1" dirty="0" smtClean="0">
                <a:latin typeface="微软雅黑" panose="020B0503020204020204" pitchFamily="34" charset="-122"/>
                <a:ea typeface="微软雅黑" panose="020B0503020204020204" pitchFamily="34" charset="-122"/>
              </a:rPr>
              <a:t>计算</a:t>
            </a:r>
            <a:endParaRPr lang="en-US" altLang="zh-CN" sz="3600" b="1" dirty="0">
              <a:latin typeface="微软雅黑" panose="020B0503020204020204" pitchFamily="34" charset="-122"/>
              <a:ea typeface="微软雅黑" panose="020B0503020204020204" pitchFamily="34" charset="-122"/>
            </a:endParaRPr>
          </a:p>
        </p:txBody>
      </p:sp>
      <p:grpSp>
        <p:nvGrpSpPr>
          <p:cNvPr id="17423" name="组合 33"/>
          <p:cNvGrpSpPr/>
          <p:nvPr/>
        </p:nvGrpSpPr>
        <p:grpSpPr bwMode="auto">
          <a:xfrm>
            <a:off x="3005138" y="1143000"/>
            <a:ext cx="6832600" cy="134938"/>
            <a:chOff x="5357217" y="1143000"/>
            <a:chExt cx="1490133" cy="101600"/>
          </a:xfrm>
        </p:grpSpPr>
        <p:cxnSp>
          <p:nvCxnSpPr>
            <p:cNvPr id="35"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1"/>
            <p:cNvCxnSpPr/>
            <p:nvPr/>
          </p:nvCxnSpPr>
          <p:spPr>
            <a:xfrm>
              <a:off x="5509554" y="1244600"/>
              <a:ext cx="1185459"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a:spLocks noChangeArrowheads="1"/>
          </p:cNvSpPr>
          <p:nvPr/>
        </p:nvSpPr>
        <p:spPr bwMode="auto">
          <a:xfrm>
            <a:off x="9969500" y="2584450"/>
            <a:ext cx="11461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zh-CN" altLang="zh-CN" sz="2200">
                <a:solidFill>
                  <a:schemeClr val="tx1"/>
                </a:solidFill>
                <a:latin typeface="微软雅黑" panose="020B0503020204020204" pitchFamily="34" charset="-122"/>
                <a:ea typeface="微软雅黑" panose="020B0503020204020204" pitchFamily="34" charset="-122"/>
              </a:rPr>
              <a:t>A(1+i)</a:t>
            </a:r>
            <a:r>
              <a:rPr lang="en-US" altLang="zh-CN" sz="2200" baseline="30000">
                <a:solidFill>
                  <a:schemeClr val="tx1"/>
                </a:solidFill>
                <a:latin typeface="微软雅黑" panose="020B0503020204020204" pitchFamily="34" charset="-122"/>
                <a:ea typeface="微软雅黑" panose="020B0503020204020204" pitchFamily="34" charset="-122"/>
              </a:rPr>
              <a:t>n</a:t>
            </a:r>
            <a:endParaRPr lang="zh-CN" altLang="en-US" sz="2200">
              <a:solidFill>
                <a:schemeClr val="tx1"/>
              </a:solidFill>
              <a:latin typeface="微软雅黑" panose="020B0503020204020204" pitchFamily="34" charset="-122"/>
              <a:ea typeface="微软雅黑" panose="020B0503020204020204" pitchFamily="34" charset="-122"/>
            </a:endParaRPr>
          </a:p>
        </p:txBody>
      </p:sp>
      <p:sp>
        <p:nvSpPr>
          <p:cNvPr id="47" name="TextBox 46"/>
          <p:cNvSpPr txBox="1">
            <a:spLocks noChangeArrowheads="1"/>
          </p:cNvSpPr>
          <p:nvPr/>
        </p:nvSpPr>
        <p:spPr bwMode="auto">
          <a:xfrm>
            <a:off x="9969500" y="3117850"/>
            <a:ext cx="13589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zh-CN" altLang="zh-CN" sz="2200">
                <a:solidFill>
                  <a:schemeClr val="tx1"/>
                </a:solidFill>
                <a:latin typeface="微软雅黑" panose="020B0503020204020204" pitchFamily="34" charset="-122"/>
                <a:ea typeface="微软雅黑" panose="020B0503020204020204" pitchFamily="34" charset="-122"/>
              </a:rPr>
              <a:t>A(1+i)</a:t>
            </a:r>
            <a:r>
              <a:rPr lang="en-US" altLang="zh-CN" sz="2200" baseline="30000">
                <a:solidFill>
                  <a:schemeClr val="tx1"/>
                </a:solidFill>
                <a:latin typeface="微软雅黑" panose="020B0503020204020204" pitchFamily="34" charset="-122"/>
                <a:ea typeface="微软雅黑" panose="020B0503020204020204" pitchFamily="34" charset="-122"/>
              </a:rPr>
              <a:t>n-1</a:t>
            </a:r>
            <a:endParaRPr lang="zh-CN" altLang="en-US" sz="2200">
              <a:solidFill>
                <a:schemeClr val="tx1"/>
              </a:solidFill>
              <a:latin typeface="微软雅黑" panose="020B0503020204020204" pitchFamily="34" charset="-122"/>
              <a:ea typeface="微软雅黑" panose="020B0503020204020204" pitchFamily="34" charset="-122"/>
            </a:endParaRPr>
          </a:p>
        </p:txBody>
      </p:sp>
      <p:sp>
        <p:nvSpPr>
          <p:cNvPr id="48" name="TextBox 47"/>
          <p:cNvSpPr txBox="1">
            <a:spLocks noChangeArrowheads="1"/>
          </p:cNvSpPr>
          <p:nvPr/>
        </p:nvSpPr>
        <p:spPr bwMode="auto">
          <a:xfrm>
            <a:off x="10031413" y="3629025"/>
            <a:ext cx="13731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zh-CN" altLang="zh-CN" sz="2200">
                <a:solidFill>
                  <a:schemeClr val="tx1"/>
                </a:solidFill>
                <a:latin typeface="微软雅黑" panose="020B0503020204020204" pitchFamily="34" charset="-122"/>
                <a:ea typeface="微软雅黑" panose="020B0503020204020204" pitchFamily="34" charset="-122"/>
              </a:rPr>
              <a:t>A(1+i)</a:t>
            </a:r>
            <a:r>
              <a:rPr lang="en-US" altLang="zh-CN" sz="2200" baseline="30000">
                <a:solidFill>
                  <a:schemeClr val="tx1"/>
                </a:solidFill>
                <a:latin typeface="微软雅黑" panose="020B0503020204020204" pitchFamily="34" charset="-122"/>
                <a:ea typeface="微软雅黑" panose="020B0503020204020204" pitchFamily="34" charset="-122"/>
              </a:rPr>
              <a:t>n-2</a:t>
            </a:r>
            <a:endParaRPr lang="zh-CN" altLang="en-US" sz="2200">
              <a:solidFill>
                <a:schemeClr val="tx1"/>
              </a:solidFill>
              <a:latin typeface="微软雅黑" panose="020B0503020204020204" pitchFamily="34" charset="-122"/>
              <a:ea typeface="微软雅黑" panose="020B0503020204020204" pitchFamily="34" charset="-122"/>
            </a:endParaRPr>
          </a:p>
        </p:txBody>
      </p:sp>
      <p:sp>
        <p:nvSpPr>
          <p:cNvPr id="50" name="TextBox 49"/>
          <p:cNvSpPr txBox="1">
            <a:spLocks noChangeArrowheads="1"/>
          </p:cNvSpPr>
          <p:nvPr/>
        </p:nvSpPr>
        <p:spPr bwMode="auto">
          <a:xfrm>
            <a:off x="10083800" y="4106863"/>
            <a:ext cx="11461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zh-CN" altLang="zh-CN" sz="2200">
                <a:solidFill>
                  <a:schemeClr val="tx1"/>
                </a:solidFill>
                <a:latin typeface="微软雅黑" panose="020B0503020204020204" pitchFamily="34" charset="-122"/>
                <a:ea typeface="微软雅黑" panose="020B0503020204020204" pitchFamily="34" charset="-122"/>
              </a:rPr>
              <a:t>A(1+i)</a:t>
            </a:r>
            <a:r>
              <a:rPr lang="en-US" altLang="zh-CN" sz="2200">
                <a:solidFill>
                  <a:schemeClr val="tx1"/>
                </a:solidFill>
                <a:latin typeface="微软雅黑" panose="020B0503020204020204" pitchFamily="34" charset="-122"/>
                <a:ea typeface="微软雅黑" panose="020B0503020204020204" pitchFamily="34" charset="-122"/>
              </a:rPr>
              <a:t>1</a:t>
            </a:r>
            <a:endParaRPr lang="zh-CN" altLang="en-US" sz="2200">
              <a:solidFill>
                <a:schemeClr val="tx1"/>
              </a:solidFill>
              <a:latin typeface="微软雅黑" panose="020B0503020204020204" pitchFamily="34" charset="-122"/>
              <a:ea typeface="微软雅黑" panose="020B0503020204020204" pitchFamily="34" charset="-122"/>
            </a:endParaRPr>
          </a:p>
        </p:txBody>
      </p:sp>
      <p:sp>
        <p:nvSpPr>
          <p:cNvPr id="3" name="文本框 2"/>
          <p:cNvSpPr txBox="1">
            <a:spLocks noChangeArrowheads="1"/>
          </p:cNvSpPr>
          <p:nvPr/>
        </p:nvSpPr>
        <p:spPr bwMode="auto">
          <a:xfrm>
            <a:off x="950913" y="1874838"/>
            <a:ext cx="103774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zh-CN" altLang="en-US" noProof="1">
                <a:solidFill>
                  <a:schemeClr val="tx1"/>
                </a:solidFill>
                <a:latin typeface="微软雅黑" panose="020B0503020204020204" pitchFamily="34" charset="-122"/>
                <a:ea typeface="微软雅黑" panose="020B0503020204020204" pitchFamily="34" charset="-122"/>
                <a:sym typeface="+mn-ea"/>
              </a:rPr>
              <a:t>预付年金的终值是各期</a:t>
            </a:r>
            <a:r>
              <a:rPr lang="zh-CN" altLang="en-US" noProof="1">
                <a:solidFill>
                  <a:srgbClr val="FF0000"/>
                </a:solidFill>
                <a:latin typeface="微软雅黑" panose="020B0503020204020204" pitchFamily="34" charset="-122"/>
                <a:ea typeface="微软雅黑" panose="020B0503020204020204" pitchFamily="34" charset="-122"/>
                <a:sym typeface="+mn-ea"/>
              </a:rPr>
              <a:t>期初</a:t>
            </a:r>
            <a:r>
              <a:rPr lang="zh-CN" altLang="en-US" noProof="1">
                <a:solidFill>
                  <a:schemeClr val="tx1"/>
                </a:solidFill>
                <a:latin typeface="微软雅黑" panose="020B0503020204020204" pitchFamily="34" charset="-122"/>
                <a:ea typeface="微软雅黑" panose="020B0503020204020204" pitchFamily="34" charset="-122"/>
                <a:sym typeface="+mn-ea"/>
              </a:rPr>
              <a:t>等额系列收付款项的</a:t>
            </a:r>
            <a:r>
              <a:rPr lang="zh-CN" altLang="en-US" noProof="1">
                <a:solidFill>
                  <a:srgbClr val="FF0000"/>
                </a:solidFill>
                <a:latin typeface="微软雅黑" panose="020B0503020204020204" pitchFamily="34" charset="-122"/>
                <a:ea typeface="微软雅黑" panose="020B0503020204020204" pitchFamily="34" charset="-122"/>
                <a:sym typeface="+mn-ea"/>
              </a:rPr>
              <a:t>复利终值之和</a:t>
            </a:r>
            <a:r>
              <a:rPr lang="zh-CN" altLang="en-US" noProof="1">
                <a:solidFill>
                  <a:schemeClr val="tx1"/>
                </a:solidFill>
                <a:latin typeface="微软雅黑" panose="020B0503020204020204" pitchFamily="34" charset="-122"/>
                <a:ea typeface="微软雅黑" panose="020B0503020204020204" pitchFamily="34" charset="-122"/>
                <a:sym typeface="+mn-ea"/>
              </a:rPr>
              <a:t>。</a:t>
            </a:r>
            <a:endParaRPr lang="zh-CN" altLang="en-US" noProof="1">
              <a:solidFill>
                <a:schemeClr val="tx1"/>
              </a:solidFill>
              <a:latin typeface="微软雅黑" panose="020B0503020204020204" pitchFamily="34" charset="-122"/>
              <a:ea typeface="微软雅黑" panose="020B0503020204020204" pitchFamily="34" charset="-122"/>
              <a:sym typeface="+mn-ea"/>
            </a:endParaRPr>
          </a:p>
        </p:txBody>
      </p:sp>
      <p:sp>
        <p:nvSpPr>
          <p:cNvPr id="21548" name="Rectangle 44"/>
          <p:cNvSpPr>
            <a:spLocks noChangeArrowheads="1"/>
          </p:cNvSpPr>
          <p:nvPr/>
        </p:nvSpPr>
        <p:spPr bwMode="auto">
          <a:xfrm>
            <a:off x="546100" y="1277938"/>
            <a:ext cx="49519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dirty="0" smtClean="0">
                <a:latin typeface="微软雅黑" panose="020B0503020204020204" pitchFamily="34" charset="-122"/>
                <a:ea typeface="微软雅黑" panose="020B0503020204020204" pitchFamily="34" charset="-122"/>
              </a:rPr>
              <a:t>（</a:t>
            </a:r>
            <a:r>
              <a:rPr lang="en-US" altLang="zh-CN" sz="3200" b="1" dirty="0" smtClean="0">
                <a:latin typeface="微软雅黑" panose="020B0503020204020204" pitchFamily="34" charset="-122"/>
                <a:ea typeface="微软雅黑" panose="020B0503020204020204" pitchFamily="34" charset="-122"/>
              </a:rPr>
              <a:t>1</a:t>
            </a:r>
            <a:r>
              <a:rPr lang="zh-CN" altLang="en-US" sz="3200" b="1" dirty="0" smtClean="0">
                <a:latin typeface="微软雅黑" panose="020B0503020204020204" pitchFamily="34" charset="-122"/>
                <a:ea typeface="微软雅黑" panose="020B0503020204020204" pitchFamily="34" charset="-122"/>
              </a:rPr>
              <a:t>）</a:t>
            </a:r>
            <a:r>
              <a:rPr lang="zh-CN" altLang="en-US" sz="3200" b="1" dirty="0">
                <a:latin typeface="微软雅黑" panose="020B0503020204020204" pitchFamily="34" charset="-122"/>
                <a:ea typeface="微软雅黑" panose="020B0503020204020204" pitchFamily="34" charset="-122"/>
              </a:rPr>
              <a:t>预付年金终值的计算</a:t>
            </a:r>
            <a:endParaRPr lang="zh-CN" altLang="en-US" sz="3200" b="1" dirty="0">
              <a:latin typeface="微软雅黑" panose="020B0503020204020204" pitchFamily="34" charset="-122"/>
              <a:ea typeface="微软雅黑" panose="020B0503020204020204" pitchFamily="34" charset="-122"/>
            </a:endParaRPr>
          </a:p>
        </p:txBody>
      </p:sp>
      <p:grpSp>
        <p:nvGrpSpPr>
          <p:cNvPr id="37" name="组合 3"/>
          <p:cNvGrpSpPr/>
          <p:nvPr/>
        </p:nvGrpSpPr>
        <p:grpSpPr bwMode="auto">
          <a:xfrm>
            <a:off x="1568450" y="4975225"/>
            <a:ext cx="9510713" cy="558800"/>
            <a:chOff x="2825609" y="3758274"/>
            <a:chExt cx="5983705" cy="558799"/>
          </a:xfrm>
        </p:grpSpPr>
        <p:sp>
          <p:nvSpPr>
            <p:cNvPr id="17434" name="Line 3"/>
            <p:cNvSpPr>
              <a:spLocks noChangeShapeType="1"/>
            </p:cNvSpPr>
            <p:nvPr/>
          </p:nvSpPr>
          <p:spPr bwMode="auto">
            <a:xfrm>
              <a:off x="2992649" y="3921559"/>
              <a:ext cx="5118226" cy="14327"/>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435" name="Line 4"/>
            <p:cNvSpPr>
              <a:spLocks noChangeShapeType="1"/>
            </p:cNvSpPr>
            <p:nvPr/>
          </p:nvSpPr>
          <p:spPr bwMode="auto">
            <a:xfrm>
              <a:off x="2992649" y="3758274"/>
              <a:ext cx="0" cy="152400"/>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436" name="Line 5"/>
            <p:cNvSpPr>
              <a:spLocks noChangeShapeType="1"/>
            </p:cNvSpPr>
            <p:nvPr/>
          </p:nvSpPr>
          <p:spPr bwMode="auto">
            <a:xfrm>
              <a:off x="3674833" y="3758274"/>
              <a:ext cx="0" cy="152400"/>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437" name="Line 6"/>
            <p:cNvSpPr>
              <a:spLocks noChangeShapeType="1"/>
            </p:cNvSpPr>
            <p:nvPr/>
          </p:nvSpPr>
          <p:spPr bwMode="auto">
            <a:xfrm>
              <a:off x="5072737" y="3758274"/>
              <a:ext cx="0" cy="152400"/>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438" name="Line 7"/>
            <p:cNvSpPr>
              <a:spLocks noChangeShapeType="1"/>
            </p:cNvSpPr>
            <p:nvPr/>
          </p:nvSpPr>
          <p:spPr bwMode="auto">
            <a:xfrm>
              <a:off x="8091263" y="3774040"/>
              <a:ext cx="0" cy="152400"/>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439" name="Line 5"/>
            <p:cNvSpPr>
              <a:spLocks noChangeShapeType="1"/>
            </p:cNvSpPr>
            <p:nvPr/>
          </p:nvSpPr>
          <p:spPr bwMode="auto">
            <a:xfrm>
              <a:off x="4364251" y="3765534"/>
              <a:ext cx="0" cy="152400"/>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440" name="Line 6"/>
            <p:cNvSpPr>
              <a:spLocks noChangeShapeType="1"/>
            </p:cNvSpPr>
            <p:nvPr/>
          </p:nvSpPr>
          <p:spPr bwMode="auto">
            <a:xfrm>
              <a:off x="7387723" y="3765534"/>
              <a:ext cx="0" cy="152400"/>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441" name="矩形 6"/>
            <p:cNvSpPr>
              <a:spLocks noChangeArrowheads="1"/>
            </p:cNvSpPr>
            <p:nvPr/>
          </p:nvSpPr>
          <p:spPr bwMode="auto">
            <a:xfrm>
              <a:off x="2825609" y="3917007"/>
              <a:ext cx="5983705" cy="40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a:solidFill>
                    <a:srgbClr val="FF0000"/>
                  </a:solidFill>
                  <a:latin typeface="宋体" panose="02010600030101010101" pitchFamily="2" charset="-122"/>
                  <a:ea typeface="MS PGothic" panose="020B0600070205080204" pitchFamily="34" charset="-128"/>
                </a:rPr>
                <a:t> 0       1        2        3       </a:t>
              </a:r>
              <a:r>
                <a:rPr lang="en-US" altLang="zh-CN" sz="2000" b="1">
                  <a:solidFill>
                    <a:srgbClr val="6E8798"/>
                  </a:solidFill>
                  <a:latin typeface="Lato" panose="020F0502020204030203"/>
                </a:rPr>
                <a:t>……</a:t>
              </a:r>
              <a:r>
                <a:rPr lang="en-US" altLang="zh-CN" sz="2000" b="1">
                  <a:solidFill>
                    <a:srgbClr val="FF0000"/>
                  </a:solidFill>
                  <a:latin typeface="宋体" panose="02010600030101010101" pitchFamily="2" charset="-122"/>
                  <a:ea typeface="MS PGothic" panose="020B0600070205080204" pitchFamily="34" charset="-128"/>
                </a:rPr>
                <a:t>               n-1       n</a:t>
              </a:r>
              <a:endParaRPr lang="en-US" altLang="zh-CN" sz="2000" b="1">
                <a:solidFill>
                  <a:srgbClr val="FF0000"/>
                </a:solidFill>
                <a:latin typeface="宋体" panose="02010600030101010101" pitchFamily="2" charset="-122"/>
                <a:ea typeface="MS PGothic" panose="020B0600070205080204" pitchFamily="34" charset="-128"/>
              </a:endParaRPr>
            </a:p>
          </p:txBody>
        </p:sp>
      </p:grpSp>
      <p:sp>
        <p:nvSpPr>
          <p:cNvPr id="56" name="矩形 55"/>
          <p:cNvSpPr>
            <a:spLocks noChangeArrowheads="1"/>
          </p:cNvSpPr>
          <p:nvPr/>
        </p:nvSpPr>
        <p:spPr bwMode="auto">
          <a:xfrm>
            <a:off x="2625725" y="6054725"/>
            <a:ext cx="7027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latin typeface="微软雅黑" panose="020B0503020204020204" pitchFamily="34" charset="-122"/>
                <a:ea typeface="微软雅黑" panose="020B0503020204020204" pitchFamily="34" charset="-122"/>
              </a:rPr>
              <a:t>F=A</a:t>
            </a:r>
            <a:r>
              <a:rPr lang="zh-CN" altLang="zh-CN" sz="2800" b="1">
                <a:latin typeface="微软雅黑" panose="020B0503020204020204" pitchFamily="34" charset="-122"/>
                <a:ea typeface="微软雅黑" panose="020B0503020204020204" pitchFamily="34" charset="-122"/>
              </a:rPr>
              <a:t>(1+i)</a:t>
            </a:r>
            <a:r>
              <a:rPr lang="en-US" altLang="zh-CN" sz="2800" b="1" baseline="30000">
                <a:latin typeface="微软雅黑" panose="020B0503020204020204" pitchFamily="34" charset="-122"/>
                <a:ea typeface="微软雅黑" panose="020B0503020204020204" pitchFamily="34" charset="-122"/>
              </a:rPr>
              <a:t>1  </a:t>
            </a:r>
            <a:r>
              <a:rPr lang="zh-CN" altLang="zh-CN" sz="2800" b="1">
                <a:latin typeface="微软雅黑" panose="020B0503020204020204" pitchFamily="34" charset="-122"/>
                <a:ea typeface="微软雅黑" panose="020B0503020204020204" pitchFamily="34" charset="-122"/>
              </a:rPr>
              <a:t>+ A(1+i)</a:t>
            </a:r>
            <a:r>
              <a:rPr lang="zh-CN" altLang="zh-CN" sz="2800" b="1" baseline="30000">
                <a:latin typeface="微软雅黑" panose="020B0503020204020204" pitchFamily="34" charset="-122"/>
                <a:ea typeface="微软雅黑" panose="020B0503020204020204" pitchFamily="34" charset="-122"/>
              </a:rPr>
              <a:t>2</a:t>
            </a:r>
            <a:r>
              <a:rPr lang="zh-CN" altLang="zh-CN" sz="2800" b="1">
                <a:latin typeface="微软雅黑" panose="020B0503020204020204" pitchFamily="34" charset="-122"/>
                <a:ea typeface="微软雅黑" panose="020B0503020204020204" pitchFamily="34" charset="-122"/>
              </a:rPr>
              <a:t> +</a:t>
            </a:r>
            <a:r>
              <a:rPr lang="en-US" altLang="zh-CN" sz="2800" b="1">
                <a:latin typeface="微软雅黑" panose="020B0503020204020204" pitchFamily="34" charset="-122"/>
                <a:ea typeface="微软雅黑" panose="020B0503020204020204" pitchFamily="34" charset="-122"/>
              </a:rPr>
              <a:t> … </a:t>
            </a:r>
            <a:r>
              <a:rPr lang="zh-CN" altLang="zh-CN" sz="2800" b="1">
                <a:latin typeface="微软雅黑" panose="020B0503020204020204" pitchFamily="34" charset="-122"/>
                <a:ea typeface="微软雅黑" panose="020B0503020204020204" pitchFamily="34" charset="-122"/>
              </a:rPr>
              <a:t>+ A(1+i)</a:t>
            </a:r>
            <a:r>
              <a:rPr lang="en-US" altLang="zh-CN" sz="2800" b="1" baseline="30000">
                <a:latin typeface="微软雅黑" panose="020B0503020204020204" pitchFamily="34" charset="-122"/>
                <a:ea typeface="微软雅黑" panose="020B0503020204020204" pitchFamily="34" charset="-122"/>
              </a:rPr>
              <a:t>n</a:t>
            </a:r>
            <a:endParaRPr lang="en-US" altLang="zh-CN" sz="2800" b="1" baseline="30000">
              <a:latin typeface="微软雅黑" panose="020B0503020204020204" pitchFamily="34" charset="-122"/>
              <a:ea typeface="微软雅黑" panose="020B0503020204020204" pitchFamily="34" charset="-122"/>
            </a:endParaRPr>
          </a:p>
        </p:txBody>
      </p:sp>
      <p:sp>
        <p:nvSpPr>
          <p:cNvPr id="38" name="矩形 37"/>
          <p:cNvSpPr/>
          <p:nvPr/>
        </p:nvSpPr>
        <p:spPr>
          <a:xfrm>
            <a:off x="9788525" y="5407025"/>
            <a:ext cx="433388" cy="523875"/>
          </a:xfrm>
          <a:prstGeom prst="rect">
            <a:avLst/>
          </a:prstGeom>
        </p:spPr>
        <p:txBody>
          <a:bodyPr>
            <a:spAutoFit/>
          </a:bodyPr>
          <a:lstStyle/>
          <a:p>
            <a:pPr>
              <a:defRPr/>
            </a:pPr>
            <a:r>
              <a:rPr lang="en-US" altLang="zh-CN" sz="2800" dirty="0">
                <a:solidFill>
                  <a:srgbClr val="FF0000"/>
                </a:solidFill>
                <a:effectLst>
                  <a:outerShdw blurRad="38100" dist="38100" dir="2700000" algn="tl">
                    <a:srgbClr val="000000">
                      <a:alpha val="43137"/>
                    </a:srgbClr>
                  </a:outerShdw>
                </a:effectLst>
              </a:rPr>
              <a:t>F</a:t>
            </a:r>
            <a:endParaRPr lang="zh-CN" altLang="en-US" sz="2800" dirty="0">
              <a:solidFill>
                <a:srgbClr val="FF0000"/>
              </a:solidFill>
              <a:effectLst>
                <a:outerShdw blurRad="38100" dist="38100" dir="2700000" algn="tl">
                  <a:srgbClr val="000000">
                    <a:alpha val="43137"/>
                  </a:srgbClr>
                </a:outerShdw>
              </a:effectLst>
            </a:endParaRPr>
          </a:p>
        </p:txBody>
      </p:sp>
      <p:sp>
        <p:nvSpPr>
          <p:cNvPr id="39" name="矩形 38"/>
          <p:cNvSpPr>
            <a:spLocks noChangeArrowheads="1"/>
          </p:cNvSpPr>
          <p:nvPr/>
        </p:nvSpPr>
        <p:spPr bwMode="auto">
          <a:xfrm>
            <a:off x="1766888" y="5476875"/>
            <a:ext cx="7432675" cy="396875"/>
          </a:xfrm>
          <a:prstGeom prst="rect">
            <a:avLst/>
          </a:prstGeom>
          <a:solidFill>
            <a:srgbClr val="8CEE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en-US" altLang="zh-CN" sz="2000">
                <a:latin typeface="宋体" panose="02010600030101010101" pitchFamily="2" charset="-122"/>
                <a:ea typeface="MS PGothic" panose="020B0600070205080204" pitchFamily="34" charset="-128"/>
              </a:rPr>
              <a:t>A       A        A        A     </a:t>
            </a:r>
            <a:r>
              <a:rPr lang="en-US" altLang="zh-CN" sz="2000">
                <a:latin typeface="Times New Roman" panose="02020603050405020304" pitchFamily="18" charset="0"/>
              </a:rPr>
              <a:t>‥ ‥ ‥ ‥                               </a:t>
            </a:r>
            <a:r>
              <a:rPr lang="en-US" altLang="zh-CN" sz="2000">
                <a:latin typeface="宋体" panose="02010600030101010101" pitchFamily="2" charset="-122"/>
                <a:ea typeface="MS PGothic" panose="020B0600070205080204" pitchFamily="34" charset="-128"/>
              </a:rPr>
              <a:t>A</a:t>
            </a:r>
            <a:endParaRPr lang="en-US" altLang="zh-CN" sz="2000">
              <a:latin typeface="宋体" panose="02010600030101010101" pitchFamily="2" charset="-122"/>
              <a:ea typeface="MS PGothic" panose="020B0600070205080204" pitchFamily="34" charset="-128"/>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48"/>
                                        </p:tgtEl>
                                        <p:attrNameLst>
                                          <p:attrName>style.visibility</p:attrName>
                                        </p:attrNameLst>
                                      </p:cBhvr>
                                      <p:to>
                                        <p:strVal val="visible"/>
                                      </p:to>
                                    </p:set>
                                    <p:anim calcmode="lin" valueType="num">
                                      <p:cBhvr>
                                        <p:cTn id="7" dur="500" fill="hold"/>
                                        <p:tgtEl>
                                          <p:spTgt spid="21548"/>
                                        </p:tgtEl>
                                        <p:attrNameLst>
                                          <p:attrName>ppt_x</p:attrName>
                                        </p:attrNameLst>
                                      </p:cBhvr>
                                      <p:tavLst>
                                        <p:tav tm="0">
                                          <p:val>
                                            <p:strVal val="#ppt_x"/>
                                          </p:val>
                                        </p:tav>
                                        <p:tav tm="100000">
                                          <p:val>
                                            <p:strVal val="#ppt_x"/>
                                          </p:val>
                                        </p:tav>
                                      </p:tavLst>
                                    </p:anim>
                                    <p:anim calcmode="lin" valueType="num">
                                      <p:cBhvr>
                                        <p:cTn id="8" dur="500" fill="hold"/>
                                        <p:tgtEl>
                                          <p:spTgt spid="215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ppt_x</p:attrName>
                                        </p:attrNameLst>
                                      </p:cBhvr>
                                      <p:tavLst>
                                        <p:tav tm="0">
                                          <p:val>
                                            <p:strVal val="#ppt_x"/>
                                          </p:val>
                                        </p:tav>
                                        <p:tav tm="100000">
                                          <p:val>
                                            <p:strVal val="#ppt_x"/>
                                          </p:val>
                                        </p:tav>
                                      </p:tavLst>
                                    </p:anim>
                                    <p:anim calcmode="lin" valueType="num">
                                      <p:cBhvr>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ppt_x</p:attrName>
                                        </p:attrNameLst>
                                      </p:cBhvr>
                                      <p:tavLst>
                                        <p:tav tm="0">
                                          <p:val>
                                            <p:strVal val="#ppt_x"/>
                                          </p:val>
                                        </p:tav>
                                        <p:tav tm="100000">
                                          <p:val>
                                            <p:strVal val="#ppt_x"/>
                                          </p:val>
                                        </p:tav>
                                      </p:tavLst>
                                    </p:anim>
                                    <p:anim calcmode="lin" valueType="num">
                                      <p:cBhvr>
                                        <p:cTn id="2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6"/>
                                        </p:tgtEl>
                                        <p:attrNameLst>
                                          <p:attrName>style.visibility</p:attrName>
                                        </p:attrNameLst>
                                      </p:cBhvr>
                                      <p:to>
                                        <p:strVal val="visible"/>
                                      </p:to>
                                    </p:set>
                                    <p:animEffect transition="in" filter="fade">
                                      <p:cBhvr>
                                        <p:cTn id="37" dur="1000"/>
                                        <p:tgtEl>
                                          <p:spTgt spid="106"/>
                                        </p:tgtEl>
                                      </p:cBhvr>
                                    </p:animEffect>
                                    <p:anim calcmode="lin" valueType="num">
                                      <p:cBhvr>
                                        <p:cTn id="38" dur="1000" fill="hold"/>
                                        <p:tgtEl>
                                          <p:spTgt spid="106"/>
                                        </p:tgtEl>
                                        <p:attrNameLst>
                                          <p:attrName>ppt_x</p:attrName>
                                        </p:attrNameLst>
                                      </p:cBhvr>
                                      <p:tavLst>
                                        <p:tav tm="0">
                                          <p:val>
                                            <p:strVal val="#ppt_x"/>
                                          </p:val>
                                        </p:tav>
                                        <p:tav tm="100000">
                                          <p:val>
                                            <p:strVal val="#ppt_x"/>
                                          </p:val>
                                        </p:tav>
                                      </p:tavLst>
                                    </p:anim>
                                    <p:anim calcmode="lin" valueType="num">
                                      <p:cBhvr>
                                        <p:cTn id="39" dur="1000" fill="hold"/>
                                        <p:tgtEl>
                                          <p:spTgt spid="10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7"/>
                                        </p:tgtEl>
                                        <p:attrNameLst>
                                          <p:attrName>style.visibility</p:attrName>
                                        </p:attrNameLst>
                                      </p:cBhvr>
                                      <p:to>
                                        <p:strVal val="visible"/>
                                      </p:to>
                                    </p:set>
                                    <p:animEffect transition="in" filter="fade">
                                      <p:cBhvr>
                                        <p:cTn id="42" dur="1000"/>
                                        <p:tgtEl>
                                          <p:spTgt spid="107"/>
                                        </p:tgtEl>
                                      </p:cBhvr>
                                    </p:animEffect>
                                    <p:anim calcmode="lin" valueType="num">
                                      <p:cBhvr>
                                        <p:cTn id="43" dur="1000" fill="hold"/>
                                        <p:tgtEl>
                                          <p:spTgt spid="107"/>
                                        </p:tgtEl>
                                        <p:attrNameLst>
                                          <p:attrName>ppt_x</p:attrName>
                                        </p:attrNameLst>
                                      </p:cBhvr>
                                      <p:tavLst>
                                        <p:tav tm="0">
                                          <p:val>
                                            <p:strVal val="#ppt_x"/>
                                          </p:val>
                                        </p:tav>
                                        <p:tav tm="100000">
                                          <p:val>
                                            <p:strVal val="#ppt_x"/>
                                          </p:val>
                                        </p:tav>
                                      </p:tavLst>
                                    </p:anim>
                                    <p:anim calcmode="lin" valueType="num">
                                      <p:cBhvr>
                                        <p:cTn id="44"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ppt_x</p:attrName>
                                        </p:attrNameLst>
                                      </p:cBhvr>
                                      <p:tavLst>
                                        <p:tav tm="0">
                                          <p:val>
                                            <p:strVal val="#ppt_x"/>
                                          </p:val>
                                        </p:tav>
                                        <p:tav tm="100000">
                                          <p:val>
                                            <p:strVal val="#ppt_x"/>
                                          </p:val>
                                        </p:tav>
                                      </p:tavLst>
                                    </p:anim>
                                    <p:anim calcmode="lin" valueType="num">
                                      <p:cBhvr>
                                        <p:cTn id="5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ppt_x</p:attrName>
                                        </p:attrNameLst>
                                      </p:cBhvr>
                                      <p:tavLst>
                                        <p:tav tm="0">
                                          <p:val>
                                            <p:strVal val="#ppt_x"/>
                                          </p:val>
                                        </p:tav>
                                        <p:tav tm="100000">
                                          <p:val>
                                            <p:strVal val="#ppt_x"/>
                                          </p:val>
                                        </p:tav>
                                      </p:tavLst>
                                    </p:anim>
                                    <p:anim calcmode="lin" valueType="num">
                                      <p:cBhvr>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ppt_x</p:attrName>
                                        </p:attrNameLst>
                                      </p:cBhvr>
                                      <p:tavLst>
                                        <p:tav tm="0">
                                          <p:val>
                                            <p:strVal val="#ppt_x"/>
                                          </p:val>
                                        </p:tav>
                                        <p:tav tm="100000">
                                          <p:val>
                                            <p:strVal val="#ppt_x"/>
                                          </p:val>
                                        </p:tav>
                                      </p:tavLst>
                                    </p:anim>
                                    <p:anim calcmode="lin" valueType="num">
                                      <p:cBhvr>
                                        <p:cTn id="6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ppt_x</p:attrName>
                                        </p:attrNameLst>
                                      </p:cBhvr>
                                      <p:tavLst>
                                        <p:tav tm="0">
                                          <p:val>
                                            <p:strVal val="#ppt_x"/>
                                          </p:val>
                                        </p:tav>
                                        <p:tav tm="100000">
                                          <p:val>
                                            <p:strVal val="#ppt_x"/>
                                          </p:val>
                                        </p:tav>
                                      </p:tavLst>
                                    </p:anim>
                                    <p:anim calcmode="lin" valueType="num">
                                      <p:cBhvr>
                                        <p:cTn id="70" dur="500" fill="hold"/>
                                        <p:tgtEl>
                                          <p:spTgt spid="27"/>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ppt_x</p:attrName>
                                        </p:attrNameLst>
                                      </p:cBhvr>
                                      <p:tavLst>
                                        <p:tav tm="0">
                                          <p:val>
                                            <p:strVal val="#ppt_x"/>
                                          </p:val>
                                        </p:tav>
                                        <p:tav tm="100000">
                                          <p:val>
                                            <p:strVal val="#ppt_x"/>
                                          </p:val>
                                        </p:tav>
                                      </p:tavLst>
                                    </p:anim>
                                    <p:anim calcmode="lin" valueType="num">
                                      <p:cBhvr>
                                        <p:cTn id="8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p:cTn id="85" dur="500" fill="hold"/>
                                        <p:tgtEl>
                                          <p:spTgt spid="47"/>
                                        </p:tgtEl>
                                        <p:attrNameLst>
                                          <p:attrName>ppt_x</p:attrName>
                                        </p:attrNameLst>
                                      </p:cBhvr>
                                      <p:tavLst>
                                        <p:tav tm="0">
                                          <p:val>
                                            <p:strVal val="#ppt_x"/>
                                          </p:val>
                                        </p:tav>
                                        <p:tav tm="100000">
                                          <p:val>
                                            <p:strVal val="#ppt_x"/>
                                          </p:val>
                                        </p:tav>
                                      </p:tavLst>
                                    </p:anim>
                                    <p:anim calcmode="lin" valueType="num">
                                      <p:cBhvr>
                                        <p:cTn id="8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8"/>
                                        </p:tgtEl>
                                        <p:attrNameLst>
                                          <p:attrName>style.visibility</p:attrName>
                                        </p:attrNameLst>
                                      </p:cBhvr>
                                      <p:to>
                                        <p:strVal val="visible"/>
                                      </p:to>
                                    </p:set>
                                    <p:anim calcmode="lin" valueType="num">
                                      <p:cBhvr>
                                        <p:cTn id="91" dur="500" fill="hold"/>
                                        <p:tgtEl>
                                          <p:spTgt spid="48"/>
                                        </p:tgtEl>
                                        <p:attrNameLst>
                                          <p:attrName>ppt_x</p:attrName>
                                        </p:attrNameLst>
                                      </p:cBhvr>
                                      <p:tavLst>
                                        <p:tav tm="0">
                                          <p:val>
                                            <p:strVal val="#ppt_x"/>
                                          </p:val>
                                        </p:tav>
                                        <p:tav tm="100000">
                                          <p:val>
                                            <p:strVal val="#ppt_x"/>
                                          </p:val>
                                        </p:tav>
                                      </p:tavLst>
                                    </p:anim>
                                    <p:anim calcmode="lin" valueType="num">
                                      <p:cBhvr>
                                        <p:cTn id="9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0"/>
                                        </p:tgtEl>
                                        <p:attrNameLst>
                                          <p:attrName>style.visibility</p:attrName>
                                        </p:attrNameLst>
                                      </p:cBhvr>
                                      <p:to>
                                        <p:strVal val="visible"/>
                                      </p:to>
                                    </p:set>
                                    <p:anim calcmode="lin" valueType="num">
                                      <p:cBhvr>
                                        <p:cTn id="97" dur="500" fill="hold"/>
                                        <p:tgtEl>
                                          <p:spTgt spid="50"/>
                                        </p:tgtEl>
                                        <p:attrNameLst>
                                          <p:attrName>ppt_x</p:attrName>
                                        </p:attrNameLst>
                                      </p:cBhvr>
                                      <p:tavLst>
                                        <p:tav tm="0">
                                          <p:val>
                                            <p:strVal val="#ppt_x"/>
                                          </p:val>
                                        </p:tav>
                                        <p:tav tm="100000">
                                          <p:val>
                                            <p:strVal val="#ppt_x"/>
                                          </p:val>
                                        </p:tav>
                                      </p:tavLst>
                                    </p:anim>
                                    <p:anim calcmode="lin" valueType="num">
                                      <p:cBhvr>
                                        <p:cTn id="9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56">
                                            <p:txEl>
                                              <p:pRg st="0" end="0"/>
                                            </p:txEl>
                                          </p:spTgt>
                                        </p:tgtEl>
                                        <p:attrNameLst>
                                          <p:attrName>style.visibility</p:attrName>
                                        </p:attrNameLst>
                                      </p:cBhvr>
                                      <p:to>
                                        <p:strVal val="visible"/>
                                      </p:to>
                                    </p:set>
                                    <p:animEffect transition="in" filter="fade">
                                      <p:cBhvr>
                                        <p:cTn id="103" dur="1000"/>
                                        <p:tgtEl>
                                          <p:spTgt spid="56">
                                            <p:txEl>
                                              <p:pRg st="0" end="0"/>
                                            </p:txEl>
                                          </p:spTgt>
                                        </p:tgtEl>
                                      </p:cBhvr>
                                    </p:animEffect>
                                    <p:anim calcmode="lin" valueType="num">
                                      <p:cBhvr>
                                        <p:cTn id="104"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animBg="1"/>
      <p:bldP spid="11" grpId="0"/>
      <p:bldP spid="47" grpId="0"/>
      <p:bldP spid="48" grpId="0"/>
      <p:bldP spid="50" grpId="0"/>
      <p:bldP spid="3" grpId="0"/>
      <p:bldP spid="21548" grpId="0"/>
      <p:bldP spid="38" grpId="0"/>
      <p:bldP spid="3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6"/>
          <p:cNvSpPr>
            <a:spLocks noChangeShapeType="1"/>
          </p:cNvSpPr>
          <p:nvPr/>
        </p:nvSpPr>
        <p:spPr bwMode="auto">
          <a:xfrm flipV="1">
            <a:off x="0" y="498475"/>
            <a:ext cx="3048000" cy="17463"/>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18435" name="灯片编号占位符 2"/>
          <p:cNvSpPr>
            <a:spLocks noGrp="1" noChangeArrowheads="1"/>
          </p:cNvSpPr>
          <p:nvPr>
            <p:ph type="sldNum" sz="quarter" idx="12"/>
          </p:nvPr>
        </p:nvSpPr>
        <p:spPr bwMode="auto">
          <a:xfrm>
            <a:off x="11295063" y="6240463"/>
            <a:ext cx="495300" cy="354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fld id="{E1267A36-5B76-4181-920C-08553CA33B7B}" type="slidenum">
              <a:rPr lang="en-US" altLang="zh-CN" sz="1400" smtClean="0">
                <a:solidFill>
                  <a:schemeClr val="bg1"/>
                </a:solidFill>
              </a:rPr>
            </a:fld>
            <a:endParaRPr lang="en-US" altLang="zh-CN" sz="1400" smtClean="0">
              <a:solidFill>
                <a:schemeClr val="bg1"/>
              </a:solidFill>
            </a:endParaRPr>
          </a:p>
        </p:txBody>
      </p:sp>
      <p:sp>
        <p:nvSpPr>
          <p:cNvPr id="37" name="TextBox 36"/>
          <p:cNvSpPr txBox="1">
            <a:spLocks noChangeArrowheads="1"/>
          </p:cNvSpPr>
          <p:nvPr/>
        </p:nvSpPr>
        <p:spPr bwMode="auto">
          <a:xfrm>
            <a:off x="7340600" y="1989138"/>
            <a:ext cx="11795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r>
              <a:rPr lang="zh-CN" altLang="en-US" sz="2600" b="1">
                <a:solidFill>
                  <a:schemeClr val="bg1"/>
                </a:solidFill>
              </a:rPr>
              <a:t>优点</a:t>
            </a:r>
            <a:endParaRPr lang="zh-CN" altLang="en-US" sz="2600" b="1">
              <a:solidFill>
                <a:schemeClr val="bg1"/>
              </a:solidFill>
            </a:endParaRPr>
          </a:p>
        </p:txBody>
      </p:sp>
      <p:grpSp>
        <p:nvGrpSpPr>
          <p:cNvPr id="2" name="组合 9"/>
          <p:cNvGrpSpPr/>
          <p:nvPr/>
        </p:nvGrpSpPr>
        <p:grpSpPr bwMode="auto">
          <a:xfrm>
            <a:off x="777875" y="1268413"/>
            <a:ext cx="2441575" cy="1008062"/>
            <a:chOff x="393351" y="3068960"/>
            <a:chExt cx="1800200" cy="1008112"/>
          </a:xfrm>
        </p:grpSpPr>
        <p:sp>
          <p:nvSpPr>
            <p:cNvPr id="15" name="椭圆 14"/>
            <p:cNvSpPr/>
            <p:nvPr/>
          </p:nvSpPr>
          <p:spPr>
            <a:xfrm>
              <a:off x="393351" y="3068960"/>
              <a:ext cx="1800200" cy="1008112"/>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noProof="1"/>
            </a:p>
          </p:txBody>
        </p:sp>
        <p:sp>
          <p:nvSpPr>
            <p:cNvPr id="16" name="椭圆 15"/>
            <p:cNvSpPr/>
            <p:nvPr/>
          </p:nvSpPr>
          <p:spPr>
            <a:xfrm>
              <a:off x="472944" y="3140401"/>
              <a:ext cx="1512262" cy="792202"/>
            </a:xfrm>
            <a:prstGeom prst="ellipse">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noProof="1"/>
            </a:p>
          </p:txBody>
        </p:sp>
        <p:sp>
          <p:nvSpPr>
            <p:cNvPr id="18460" name="TextBox 16"/>
            <p:cNvSpPr txBox="1">
              <a:spLocks noChangeArrowheads="1"/>
            </p:cNvSpPr>
            <p:nvPr/>
          </p:nvSpPr>
          <p:spPr bwMode="auto">
            <a:xfrm>
              <a:off x="543173" y="3213429"/>
              <a:ext cx="1334349" cy="52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r>
                <a:rPr lang="zh-CN" altLang="en-US" b="1">
                  <a:solidFill>
                    <a:schemeClr val="bg1"/>
                  </a:solidFill>
                  <a:latin typeface="微软雅黑" panose="020B0503020204020204" pitchFamily="34" charset="-122"/>
                  <a:ea typeface="微软雅黑" panose="020B0503020204020204" pitchFamily="34" charset="-122"/>
                </a:rPr>
                <a:t>关系式一</a:t>
              </a:r>
              <a:endParaRPr lang="zh-CN" altLang="en-US" b="1">
                <a:solidFill>
                  <a:schemeClr val="bg1"/>
                </a:solidFill>
                <a:latin typeface="微软雅黑" panose="020B0503020204020204" pitchFamily="34" charset="-122"/>
                <a:ea typeface="微软雅黑" panose="020B0503020204020204" pitchFamily="34" charset="-122"/>
              </a:endParaRPr>
            </a:p>
          </p:txBody>
        </p:sp>
      </p:grpSp>
      <p:sp>
        <p:nvSpPr>
          <p:cNvPr id="18" name="矩形 17"/>
          <p:cNvSpPr>
            <a:spLocks noChangeArrowheads="1"/>
          </p:cNvSpPr>
          <p:nvPr/>
        </p:nvSpPr>
        <p:spPr bwMode="auto">
          <a:xfrm>
            <a:off x="3387725" y="1504950"/>
            <a:ext cx="5275263" cy="647700"/>
          </a:xfrm>
          <a:prstGeom prst="rect">
            <a:avLst/>
          </a:prstGeom>
          <a:noFill/>
          <a:ln w="25400">
            <a:solidFill>
              <a:srgbClr val="0070C0"/>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sz="3200">
              <a:solidFill>
                <a:srgbClr val="000000"/>
              </a:solidFill>
              <a:latin typeface="Lato" panose="020F0502020204030203"/>
              <a:sym typeface="Arial" panose="020B0604020202020204" pitchFamily="34" charset="0"/>
            </a:endParaRPr>
          </a:p>
        </p:txBody>
      </p:sp>
      <p:sp>
        <p:nvSpPr>
          <p:cNvPr id="18439" name="Rectangle 2"/>
          <p:cNvSpPr txBox="1">
            <a:spLocks noChangeArrowheads="1"/>
          </p:cNvSpPr>
          <p:nvPr/>
        </p:nvSpPr>
        <p:spPr bwMode="auto">
          <a:xfrm>
            <a:off x="3151188" y="1470025"/>
            <a:ext cx="40624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35000"/>
              </a:lnSpc>
              <a:spcBef>
                <a:spcPct val="20000"/>
              </a:spcBef>
              <a:spcAft>
                <a:spcPct val="25000"/>
              </a:spcAft>
              <a:buClr>
                <a:schemeClr val="tx2"/>
              </a:buClr>
              <a:buSzPct val="70000"/>
              <a:buFont typeface="Wingdings" panose="05000000000000000000" pitchFamily="2" charset="2"/>
              <a:buNone/>
            </a:pPr>
            <a:r>
              <a:rPr lang="zh-CN" altLang="en-US" sz="2400">
                <a:solidFill>
                  <a:srgbClr val="FF3300"/>
                </a:solidFill>
                <a:latin typeface="宋体" panose="02010600030101010101" pitchFamily="2" charset="-122"/>
              </a:rPr>
              <a:t> </a:t>
            </a:r>
            <a:endParaRPr lang="zh-CN" altLang="en-US" sz="2400">
              <a:solidFill>
                <a:schemeClr val="tx1"/>
              </a:solidFill>
              <a:latin typeface="宋体" panose="02010600030101010101" pitchFamily="2" charset="-122"/>
            </a:endParaRPr>
          </a:p>
        </p:txBody>
      </p:sp>
      <p:sp>
        <p:nvSpPr>
          <p:cNvPr id="18440" name="灯片编号占位符 2"/>
          <p:cNvSpPr txBox="1">
            <a:spLocks noChangeArrowheads="1"/>
          </p:cNvSpPr>
          <p:nvPr/>
        </p:nvSpPr>
        <p:spPr bwMode="auto">
          <a:xfrm>
            <a:off x="11483975" y="6327775"/>
            <a:ext cx="4953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gn="ctr"/>
            <a:fld id="{8155AA94-5A19-416C-AF09-03A54702C35A}" type="slidenum">
              <a:rPr lang="en-US" altLang="zh-CN" sz="1400" b="1">
                <a:solidFill>
                  <a:schemeClr val="tx1"/>
                </a:solidFill>
              </a:rPr>
            </a:fld>
            <a:endParaRPr lang="en-US" altLang="zh-CN" sz="1400" b="1">
              <a:solidFill>
                <a:schemeClr val="tx1"/>
              </a:solidFill>
            </a:endParaRPr>
          </a:p>
        </p:txBody>
      </p:sp>
      <p:sp>
        <p:nvSpPr>
          <p:cNvPr id="3" name="矩形 2"/>
          <p:cNvSpPr>
            <a:spLocks noChangeArrowheads="1"/>
          </p:cNvSpPr>
          <p:nvPr/>
        </p:nvSpPr>
        <p:spPr bwMode="auto">
          <a:xfrm>
            <a:off x="3484563" y="1539875"/>
            <a:ext cx="5002212" cy="631825"/>
          </a:xfrm>
          <a:prstGeom prst="rect">
            <a:avLst/>
          </a:prstGeom>
          <a:solidFill>
            <a:schemeClr val="bg2">
              <a:lumMod val="40000"/>
              <a:lumOff val="60000"/>
            </a:schemeClr>
          </a:solidFill>
          <a:ln>
            <a:noFill/>
          </a:ln>
        </p:spPr>
        <p:txBody>
          <a:bodyPr>
            <a:spAutoFit/>
          </a:bodyPr>
          <a:lstStyle/>
          <a:p>
            <a:pPr marL="342900" indent="-342900">
              <a:lnSpc>
                <a:spcPct val="135000"/>
              </a:lnSpc>
              <a:spcBef>
                <a:spcPct val="20000"/>
              </a:spcBef>
              <a:spcAft>
                <a:spcPct val="25000"/>
              </a:spcAft>
              <a:buClr>
                <a:schemeClr val="tx2"/>
              </a:buClr>
              <a:buSzPct val="70000"/>
              <a:defRPr/>
            </a:pPr>
            <a:r>
              <a:rPr lang="zh-CN" altLang="en-US" sz="2600" dirty="0">
                <a:latin typeface="微软雅黑" panose="020B0503020204020204" pitchFamily="34" charset="-122"/>
                <a:ea typeface="微软雅黑" panose="020B0503020204020204" pitchFamily="34" charset="-122"/>
              </a:rPr>
              <a:t>普通年金的终值公式乘以（</a:t>
            </a:r>
            <a:r>
              <a:rPr lang="en-US" altLang="zh-CN" sz="2600" dirty="0">
                <a:latin typeface="微软雅黑" panose="020B0503020204020204" pitchFamily="34" charset="-122"/>
                <a:ea typeface="微软雅黑" panose="020B0503020204020204" pitchFamily="34" charset="-122"/>
              </a:rPr>
              <a:t>1+i)</a:t>
            </a:r>
            <a:endParaRPr lang="zh-CN" altLang="en-US" sz="2600" dirty="0">
              <a:latin typeface="微软雅黑" panose="020B0503020204020204" pitchFamily="34" charset="-122"/>
              <a:ea typeface="微软雅黑" panose="020B0503020204020204" pitchFamily="34" charset="-122"/>
            </a:endParaRPr>
          </a:p>
        </p:txBody>
      </p:sp>
      <p:sp>
        <p:nvSpPr>
          <p:cNvPr id="5" name="矩形 4"/>
          <p:cNvSpPr>
            <a:spLocks noChangeArrowheads="1"/>
          </p:cNvSpPr>
          <p:nvPr/>
        </p:nvSpPr>
        <p:spPr bwMode="auto">
          <a:xfrm>
            <a:off x="3275013" y="2432050"/>
            <a:ext cx="7027862"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a:latin typeface="微软雅黑" panose="020B0503020204020204" pitchFamily="34" charset="-122"/>
                <a:ea typeface="微软雅黑" panose="020B0503020204020204" pitchFamily="34" charset="-122"/>
              </a:rPr>
              <a:t>F</a:t>
            </a:r>
            <a:r>
              <a:rPr lang="en-US" altLang="zh-CN" sz="2800" baseline="-25000">
                <a:latin typeface="微软雅黑" panose="020B0503020204020204" pitchFamily="34" charset="-122"/>
                <a:ea typeface="微软雅黑" panose="020B0503020204020204" pitchFamily="34" charset="-122"/>
              </a:rPr>
              <a:t>1</a:t>
            </a:r>
            <a:r>
              <a:rPr lang="en-US" altLang="zh-CN" sz="2800">
                <a:latin typeface="微软雅黑" panose="020B0503020204020204" pitchFamily="34" charset="-122"/>
                <a:ea typeface="微软雅黑" panose="020B0503020204020204" pitchFamily="34" charset="-122"/>
              </a:rPr>
              <a:t>=A</a:t>
            </a:r>
            <a:r>
              <a:rPr lang="zh-CN" altLang="zh-CN" sz="2800">
                <a:latin typeface="微软雅黑" panose="020B0503020204020204" pitchFamily="34" charset="-122"/>
                <a:ea typeface="微软雅黑" panose="020B0503020204020204" pitchFamily="34" charset="-122"/>
              </a:rPr>
              <a:t>(1+i)</a:t>
            </a:r>
            <a:r>
              <a:rPr lang="en-US" altLang="zh-CN" sz="2800" baseline="30000">
                <a:latin typeface="微软雅黑" panose="020B0503020204020204" pitchFamily="34" charset="-122"/>
                <a:ea typeface="微软雅黑" panose="020B0503020204020204" pitchFamily="34" charset="-122"/>
              </a:rPr>
              <a:t>0</a:t>
            </a:r>
            <a:r>
              <a:rPr lang="zh-CN" altLang="zh-CN" sz="2800">
                <a:latin typeface="微软雅黑" panose="020B0503020204020204" pitchFamily="34" charset="-122"/>
                <a:ea typeface="微软雅黑" panose="020B0503020204020204" pitchFamily="34" charset="-122"/>
              </a:rPr>
              <a:t> + A(1+i)</a:t>
            </a:r>
            <a:r>
              <a:rPr lang="en-US" altLang="zh-CN" sz="2800" baseline="30000">
                <a:latin typeface="微软雅黑" panose="020B0503020204020204" pitchFamily="34" charset="-122"/>
                <a:ea typeface="微软雅黑" panose="020B0503020204020204" pitchFamily="34" charset="-122"/>
              </a:rPr>
              <a:t>1</a:t>
            </a:r>
            <a:r>
              <a:rPr lang="zh-CN" altLang="zh-CN" sz="2800" baseline="30000">
                <a:latin typeface="微软雅黑" panose="020B0503020204020204" pitchFamily="34" charset="-122"/>
                <a:ea typeface="微软雅黑" panose="020B0503020204020204" pitchFamily="34" charset="-122"/>
              </a:rPr>
              <a:t> </a:t>
            </a:r>
            <a:r>
              <a:rPr lang="zh-CN" altLang="zh-CN" sz="2800">
                <a:latin typeface="微软雅黑" panose="020B0503020204020204" pitchFamily="34" charset="-122"/>
                <a:ea typeface="微软雅黑" panose="020B0503020204020204" pitchFamily="34" charset="-122"/>
              </a:rPr>
              <a:t>+ </a:t>
            </a:r>
            <a:r>
              <a:rPr lang="en-US" altLang="zh-CN" sz="2800">
                <a:latin typeface="微软雅黑" panose="020B0503020204020204" pitchFamily="34" charset="-122"/>
                <a:ea typeface="微软雅黑" panose="020B0503020204020204" pitchFamily="34" charset="-122"/>
              </a:rPr>
              <a:t>… </a:t>
            </a:r>
            <a:r>
              <a:rPr lang="zh-CN" altLang="zh-CN" sz="2800">
                <a:latin typeface="微软雅黑" panose="020B0503020204020204" pitchFamily="34" charset="-122"/>
                <a:ea typeface="微软雅黑" panose="020B0503020204020204" pitchFamily="34" charset="-122"/>
              </a:rPr>
              <a:t>+ A(1+i)</a:t>
            </a:r>
            <a:r>
              <a:rPr lang="en-US" altLang="zh-CN" sz="2800" baseline="30000">
                <a:latin typeface="微软雅黑" panose="020B0503020204020204" pitchFamily="34" charset="-122"/>
                <a:ea typeface="微软雅黑" panose="020B0503020204020204" pitchFamily="34" charset="-122"/>
              </a:rPr>
              <a:t>n-1</a:t>
            </a:r>
            <a:r>
              <a:rPr lang="zh-CN" altLang="zh-CN" sz="2800">
                <a:latin typeface="微软雅黑" panose="020B0503020204020204" pitchFamily="34" charset="-122"/>
                <a:ea typeface="微软雅黑" panose="020B0503020204020204" pitchFamily="34" charset="-122"/>
              </a:rPr>
              <a:t> </a:t>
            </a:r>
            <a:endParaRPr lang="en-US" altLang="zh-CN" sz="2800">
              <a:latin typeface="微软雅黑" panose="020B0503020204020204" pitchFamily="34" charset="-122"/>
              <a:ea typeface="微软雅黑" panose="020B0503020204020204" pitchFamily="34" charset="-122"/>
            </a:endParaRPr>
          </a:p>
          <a:p>
            <a:endParaRPr lang="en-US" altLang="zh-CN" sz="2800">
              <a:latin typeface="Times New Roman" panose="02020603050405020304" pitchFamily="18" charset="0"/>
            </a:endParaRPr>
          </a:p>
          <a:p>
            <a:r>
              <a:rPr lang="en-US" altLang="zh-CN" sz="2800">
                <a:latin typeface="微软雅黑" panose="020B0503020204020204" pitchFamily="34" charset="-122"/>
                <a:ea typeface="微软雅黑" panose="020B0503020204020204" pitchFamily="34" charset="-122"/>
              </a:rPr>
              <a:t>F=A</a:t>
            </a:r>
            <a:r>
              <a:rPr lang="zh-CN" altLang="zh-CN" sz="2800">
                <a:latin typeface="微软雅黑" panose="020B0503020204020204" pitchFamily="34" charset="-122"/>
                <a:ea typeface="微软雅黑" panose="020B0503020204020204" pitchFamily="34" charset="-122"/>
              </a:rPr>
              <a:t>(1+i)</a:t>
            </a:r>
            <a:r>
              <a:rPr lang="en-US" altLang="zh-CN" sz="2800" baseline="30000">
                <a:latin typeface="微软雅黑" panose="020B0503020204020204" pitchFamily="34" charset="-122"/>
                <a:ea typeface="微软雅黑" panose="020B0503020204020204" pitchFamily="34" charset="-122"/>
              </a:rPr>
              <a:t>1  </a:t>
            </a:r>
            <a:r>
              <a:rPr lang="zh-CN" altLang="zh-CN" sz="2800">
                <a:latin typeface="微软雅黑" panose="020B0503020204020204" pitchFamily="34" charset="-122"/>
                <a:ea typeface="微软雅黑" panose="020B0503020204020204" pitchFamily="34" charset="-122"/>
              </a:rPr>
              <a:t>+ A(1+i)</a:t>
            </a:r>
            <a:r>
              <a:rPr lang="zh-CN" altLang="zh-CN" sz="2800" baseline="30000">
                <a:latin typeface="微软雅黑" panose="020B0503020204020204" pitchFamily="34" charset="-122"/>
                <a:ea typeface="微软雅黑" panose="020B0503020204020204" pitchFamily="34" charset="-122"/>
              </a:rPr>
              <a:t>2</a:t>
            </a:r>
            <a:r>
              <a:rPr lang="zh-CN" altLang="zh-CN" sz="2800">
                <a:latin typeface="微软雅黑" panose="020B0503020204020204" pitchFamily="34" charset="-122"/>
                <a:ea typeface="微软雅黑" panose="020B0503020204020204" pitchFamily="34" charset="-122"/>
              </a:rPr>
              <a:t> +</a:t>
            </a:r>
            <a:r>
              <a:rPr lang="en-US" altLang="zh-CN" sz="2800">
                <a:latin typeface="微软雅黑" panose="020B0503020204020204" pitchFamily="34" charset="-122"/>
                <a:ea typeface="微软雅黑" panose="020B0503020204020204" pitchFamily="34" charset="-122"/>
              </a:rPr>
              <a:t> … </a:t>
            </a:r>
            <a:r>
              <a:rPr lang="zh-CN" altLang="zh-CN" sz="2800">
                <a:latin typeface="微软雅黑" panose="020B0503020204020204" pitchFamily="34" charset="-122"/>
                <a:ea typeface="微软雅黑" panose="020B0503020204020204" pitchFamily="34" charset="-122"/>
              </a:rPr>
              <a:t>+ A(1+i)</a:t>
            </a:r>
            <a:r>
              <a:rPr lang="en-US" altLang="zh-CN" sz="2800" baseline="30000">
                <a:latin typeface="微软雅黑" panose="020B0503020204020204" pitchFamily="34" charset="-122"/>
                <a:ea typeface="微软雅黑" panose="020B0503020204020204" pitchFamily="34" charset="-122"/>
              </a:rPr>
              <a:t>n</a:t>
            </a:r>
            <a:endParaRPr lang="en-US" altLang="zh-CN" sz="2800" baseline="30000">
              <a:latin typeface="微软雅黑" panose="020B0503020204020204" pitchFamily="34" charset="-122"/>
              <a:ea typeface="微软雅黑" panose="020B0503020204020204" pitchFamily="34" charset="-122"/>
            </a:endParaRPr>
          </a:p>
          <a:p>
            <a:endParaRPr lang="en-US" altLang="zh-CN" sz="2800" baseline="30000">
              <a:latin typeface="微软雅黑" panose="020B0503020204020204" pitchFamily="34" charset="-122"/>
              <a:ea typeface="微软雅黑" panose="020B0503020204020204" pitchFamily="34" charset="-122"/>
            </a:endParaRPr>
          </a:p>
        </p:txBody>
      </p:sp>
      <p:sp>
        <p:nvSpPr>
          <p:cNvPr id="21" name="TextBox 20"/>
          <p:cNvSpPr txBox="1">
            <a:spLocks noChangeArrowheads="1"/>
          </p:cNvSpPr>
          <p:nvPr/>
        </p:nvSpPr>
        <p:spPr bwMode="auto">
          <a:xfrm>
            <a:off x="704850" y="2430463"/>
            <a:ext cx="2586038"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zh-CN" altLang="en-US">
                <a:solidFill>
                  <a:schemeClr val="tx1"/>
                </a:solidFill>
                <a:latin typeface="微软雅黑" panose="020B0503020204020204" pitchFamily="34" charset="-122"/>
                <a:ea typeface="微软雅黑" panose="020B0503020204020204" pitchFamily="34" charset="-122"/>
              </a:rPr>
              <a:t>普通年金终值：</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3" name="TextBox 22"/>
          <p:cNvSpPr txBox="1">
            <a:spLocks noChangeArrowheads="1"/>
          </p:cNvSpPr>
          <p:nvPr/>
        </p:nvSpPr>
        <p:spPr bwMode="auto">
          <a:xfrm>
            <a:off x="688975" y="3203575"/>
            <a:ext cx="25860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zh-CN" altLang="en-US">
                <a:solidFill>
                  <a:schemeClr val="tx1"/>
                </a:solidFill>
                <a:latin typeface="微软雅黑" panose="020B0503020204020204" pitchFamily="34" charset="-122"/>
                <a:ea typeface="微软雅黑" panose="020B0503020204020204" pitchFamily="34" charset="-122"/>
              </a:rPr>
              <a:t>预付年金终值：</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8445" name="Rectangle 21"/>
          <p:cNvSpPr>
            <a:spLocks noChangeArrowheads="1"/>
          </p:cNvSpPr>
          <p:nvPr/>
        </p:nvSpPr>
        <p:spPr bwMode="auto">
          <a:xfrm>
            <a:off x="3151188" y="204788"/>
            <a:ext cx="49391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dirty="0" smtClean="0">
                <a:latin typeface="微软雅黑" panose="020B0503020204020204" pitchFamily="34" charset="-122"/>
                <a:ea typeface="微软雅黑" panose="020B0503020204020204" pitchFamily="34" charset="-122"/>
              </a:rPr>
              <a:t>（</a:t>
            </a:r>
            <a:r>
              <a:rPr lang="en-US" altLang="zh-CN" sz="3200" dirty="0" smtClean="0">
                <a:latin typeface="微软雅黑" panose="020B0503020204020204" pitchFamily="34" charset="-122"/>
                <a:ea typeface="微软雅黑" panose="020B0503020204020204" pitchFamily="34" charset="-122"/>
              </a:rPr>
              <a:t>1</a:t>
            </a:r>
            <a:r>
              <a:rPr lang="zh-CN" altLang="en-US" sz="3200" dirty="0" smtClean="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预付年金终值的计算</a:t>
            </a:r>
            <a:endParaRPr lang="zh-CN" altLang="en-US" sz="3200" dirty="0">
              <a:latin typeface="微软雅黑" panose="020B0503020204020204" pitchFamily="34" charset="-122"/>
              <a:ea typeface="微软雅黑" panose="020B0503020204020204" pitchFamily="34" charset="-122"/>
            </a:endParaRPr>
          </a:p>
        </p:txBody>
      </p:sp>
      <p:sp>
        <p:nvSpPr>
          <p:cNvPr id="18446" name="Line 6"/>
          <p:cNvSpPr>
            <a:spLocks noChangeShapeType="1"/>
          </p:cNvSpPr>
          <p:nvPr/>
        </p:nvSpPr>
        <p:spPr bwMode="auto">
          <a:xfrm>
            <a:off x="8628063" y="479425"/>
            <a:ext cx="3538537" cy="3175"/>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grpSp>
        <p:nvGrpSpPr>
          <p:cNvPr id="4" name="Group -976"/>
          <p:cNvGrpSpPr/>
          <p:nvPr/>
        </p:nvGrpSpPr>
        <p:grpSpPr bwMode="auto">
          <a:xfrm flipH="1">
            <a:off x="4500563" y="3840163"/>
            <a:ext cx="744537" cy="577850"/>
            <a:chOff x="-2147" y="-171"/>
            <a:chExt cx="457" cy="255"/>
          </a:xfrm>
        </p:grpSpPr>
        <p:sp>
          <p:nvSpPr>
            <p:cNvPr id="18456" name="AutoShape 158"/>
            <p:cNvSpPr>
              <a:spLocks noChangeArrowheads="1"/>
            </p:cNvSpPr>
            <p:nvPr/>
          </p:nvSpPr>
          <p:spPr bwMode="auto">
            <a:xfrm rot="5464110">
              <a:off x="-1913" y="-139"/>
              <a:ext cx="255" cy="191"/>
            </a:xfrm>
            <a:prstGeom prst="leftArrow">
              <a:avLst>
                <a:gd name="adj1" fmla="val 50000"/>
                <a:gd name="adj2" fmla="val 85099"/>
              </a:avLst>
            </a:prstGeom>
            <a:solidFill>
              <a:srgbClr val="FFFFFF"/>
            </a:solidFill>
            <a:ln w="12700" cap="sq">
              <a:solidFill>
                <a:srgbClr val="954F72"/>
              </a:solidFill>
              <a:miter lim="800000"/>
            </a:ln>
          </p:spPr>
          <p:txBody>
            <a:bodyPr vert="eaVert"/>
            <a:lstStyle/>
            <a:p>
              <a:endParaRPr lang="zh-CN" altLang="en-US" sz="2400">
                <a:latin typeface="Times New Roman" panose="02020603050405020304" pitchFamily="18" charset="0"/>
              </a:endParaRPr>
            </a:p>
          </p:txBody>
        </p:sp>
        <p:sp>
          <p:nvSpPr>
            <p:cNvPr id="18457" name="AutoShape 160"/>
            <p:cNvSpPr>
              <a:spLocks noChangeArrowheads="1"/>
            </p:cNvSpPr>
            <p:nvPr/>
          </p:nvSpPr>
          <p:spPr bwMode="auto">
            <a:xfrm rot="5351288">
              <a:off x="-2163" y="-129"/>
              <a:ext cx="224" cy="192"/>
            </a:xfrm>
            <a:prstGeom prst="rightArrow">
              <a:avLst>
                <a:gd name="adj1" fmla="val 50000"/>
                <a:gd name="adj2" fmla="val 74370"/>
              </a:avLst>
            </a:prstGeom>
            <a:solidFill>
              <a:srgbClr val="FFFFFF"/>
            </a:solidFill>
            <a:ln w="12700" cap="sq">
              <a:solidFill>
                <a:srgbClr val="954F72"/>
              </a:solidFill>
              <a:miter lim="800000"/>
            </a:ln>
          </p:spPr>
          <p:txBody>
            <a:bodyPr vert="eaVert"/>
            <a:lstStyle/>
            <a:p>
              <a:endParaRPr lang="zh-CN" altLang="en-US" sz="2400">
                <a:latin typeface="Times New Roman" panose="02020603050405020304" pitchFamily="18" charset="0"/>
              </a:endParaRPr>
            </a:p>
          </p:txBody>
        </p:sp>
      </p:grpSp>
      <p:pic>
        <p:nvPicPr>
          <p:cNvPr id="18448" name="Picture 4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729788" y="642938"/>
            <a:ext cx="2249487"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23"/>
          <p:cNvCxnSpPr/>
          <p:nvPr/>
        </p:nvCxnSpPr>
        <p:spPr>
          <a:xfrm>
            <a:off x="4110038" y="5097463"/>
            <a:ext cx="2470150" cy="0"/>
          </a:xfrm>
          <a:prstGeom prst="line">
            <a:avLst/>
          </a:prstGeom>
        </p:spPr>
        <p:style>
          <a:lnRef idx="1">
            <a:schemeClr val="accent1"/>
          </a:lnRef>
          <a:fillRef idx="0">
            <a:schemeClr val="accent1"/>
          </a:fillRef>
          <a:effectRef idx="0">
            <a:schemeClr val="accent1"/>
          </a:effectRef>
          <a:fontRef idx="minor">
            <a:schemeClr val="tx1"/>
          </a:fontRef>
        </p:style>
      </p:cxnSp>
      <p:sp>
        <p:nvSpPr>
          <p:cNvPr id="18450" name="矩形 7"/>
          <p:cNvSpPr>
            <a:spLocks noChangeArrowheads="1"/>
          </p:cNvSpPr>
          <p:nvPr/>
        </p:nvSpPr>
        <p:spPr bwMode="auto">
          <a:xfrm>
            <a:off x="1236663" y="4513263"/>
            <a:ext cx="5680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latin typeface="微软雅黑" panose="020B0503020204020204" pitchFamily="34" charset="-122"/>
                <a:ea typeface="微软雅黑" panose="020B0503020204020204" pitchFamily="34" charset="-122"/>
              </a:rPr>
              <a:t>F=F</a:t>
            </a:r>
            <a:r>
              <a:rPr lang="en-US" altLang="zh-CN" sz="3200" baseline="-25000">
                <a:latin typeface="微软雅黑" panose="020B0503020204020204" pitchFamily="34" charset="-122"/>
                <a:ea typeface="微软雅黑" panose="020B0503020204020204" pitchFamily="34" charset="-122"/>
              </a:rPr>
              <a:t>1</a:t>
            </a:r>
            <a:r>
              <a:rPr lang="en-US" altLang="zh-CN" sz="3200">
                <a:latin typeface="微软雅黑" panose="020B0503020204020204" pitchFamily="34" charset="-122"/>
                <a:ea typeface="微软雅黑" panose="020B0503020204020204" pitchFamily="34" charset="-122"/>
              </a:rPr>
              <a:t>(1+i)=A  (F/A, i, n) (1+i)</a:t>
            </a:r>
            <a:endParaRPr lang="en-US" altLang="zh-CN" sz="3200">
              <a:latin typeface="宋体" panose="02010600030101010101" pitchFamily="2" charset="-122"/>
            </a:endParaRPr>
          </a:p>
        </p:txBody>
      </p:sp>
      <p:sp>
        <p:nvSpPr>
          <p:cNvPr id="26" name="Rectangle 7"/>
          <p:cNvSpPr>
            <a:spLocks noChangeArrowheads="1"/>
          </p:cNvSpPr>
          <p:nvPr/>
        </p:nvSpPr>
        <p:spPr bwMode="auto">
          <a:xfrm>
            <a:off x="4494213" y="5678488"/>
            <a:ext cx="2543175" cy="431800"/>
          </a:xfrm>
          <a:prstGeom prst="rect">
            <a:avLst/>
          </a:prstGeom>
          <a:noFill/>
          <a:ln w="19050">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p>
            <a:r>
              <a:rPr lang="zh-CN" altLang="en-US" sz="2200">
                <a:latin typeface="微软雅黑" panose="020B0503020204020204" pitchFamily="34" charset="-122"/>
                <a:ea typeface="微软雅黑" panose="020B0503020204020204" pitchFamily="34" charset="-122"/>
              </a:rPr>
              <a:t>预付</a:t>
            </a:r>
            <a:r>
              <a:rPr lang="ja-JP" altLang="en-US" sz="2200">
                <a:latin typeface="微软雅黑" panose="020B0503020204020204" pitchFamily="34" charset="-122"/>
                <a:ea typeface="微软雅黑" panose="020B0503020204020204" pitchFamily="34" charset="-122"/>
              </a:rPr>
              <a:t>年金</a:t>
            </a:r>
            <a:r>
              <a:rPr lang="zh-CN" altLang="en-US" sz="2200">
                <a:latin typeface="微软雅黑" panose="020B0503020204020204" pitchFamily="34" charset="-122"/>
                <a:ea typeface="微软雅黑" panose="020B0503020204020204" pitchFamily="34" charset="-122"/>
              </a:rPr>
              <a:t>终</a:t>
            </a:r>
            <a:r>
              <a:rPr lang="ja-JP" altLang="en-US" sz="2200">
                <a:latin typeface="微软雅黑" panose="020B0503020204020204" pitchFamily="34" charset="-122"/>
                <a:ea typeface="微软雅黑" panose="020B0503020204020204" pitchFamily="34" charset="-122"/>
              </a:rPr>
              <a:t>值系数</a:t>
            </a:r>
            <a:endParaRPr lang="ja-JP" altLang="en-US" sz="2200">
              <a:latin typeface="微软雅黑" panose="020B0503020204020204" pitchFamily="34" charset="-122"/>
              <a:ea typeface="微软雅黑" panose="020B0503020204020204" pitchFamily="34" charset="-122"/>
            </a:endParaRPr>
          </a:p>
        </p:txBody>
      </p:sp>
      <p:cxnSp>
        <p:nvCxnSpPr>
          <p:cNvPr id="28" name="直接箭头连接符 27"/>
          <p:cNvCxnSpPr/>
          <p:nvPr/>
        </p:nvCxnSpPr>
        <p:spPr>
          <a:xfrm>
            <a:off x="4733925" y="5203825"/>
            <a:ext cx="709613" cy="4095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bwMode="auto">
          <a:xfrm>
            <a:off x="7602538" y="4371975"/>
            <a:ext cx="3946525" cy="1452563"/>
            <a:chOff x="8580947" y="3546990"/>
            <a:chExt cx="2671087" cy="1451429"/>
          </a:xfrm>
        </p:grpSpPr>
        <p:sp>
          <p:nvSpPr>
            <p:cNvPr id="30" name="椭圆形标注 29"/>
            <p:cNvSpPr/>
            <p:nvPr/>
          </p:nvSpPr>
          <p:spPr>
            <a:xfrm>
              <a:off x="8580947" y="3546990"/>
              <a:ext cx="2671087" cy="1451429"/>
            </a:xfrm>
            <a:prstGeom prst="wedgeEllipseCallout">
              <a:avLst>
                <a:gd name="adj1" fmla="val -69519"/>
                <a:gd name="adj2" fmla="val 5274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18455" name="矩形 41"/>
            <p:cNvSpPr>
              <a:spLocks noChangeArrowheads="1"/>
            </p:cNvSpPr>
            <p:nvPr/>
          </p:nvSpPr>
          <p:spPr bwMode="auto">
            <a:xfrm>
              <a:off x="8726548" y="4163006"/>
              <a:ext cx="2525486" cy="43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200">
                  <a:latin typeface="微软雅黑" panose="020B0503020204020204" pitchFamily="34" charset="-122"/>
                  <a:ea typeface="微软雅黑" panose="020B0503020204020204" pitchFamily="34" charset="-122"/>
                  <a:sym typeface="Arial" panose="020B0604020202020204" pitchFamily="34" charset="0"/>
                </a:rPr>
                <a:t>=</a:t>
              </a:r>
              <a:r>
                <a:rPr lang="zh-CN" altLang="en-US" sz="2200">
                  <a:latin typeface="微软雅黑" panose="020B0503020204020204" pitchFamily="34" charset="-122"/>
                  <a:ea typeface="微软雅黑" panose="020B0503020204020204" pitchFamily="34" charset="-122"/>
                  <a:sym typeface="Arial" panose="020B0604020202020204" pitchFamily="34" charset="0"/>
                </a:rPr>
                <a:t>普通年金终值系数*（</a:t>
              </a:r>
              <a:r>
                <a:rPr lang="en-US" altLang="zh-CN" sz="2200">
                  <a:latin typeface="微软雅黑" panose="020B0503020204020204" pitchFamily="34" charset="-122"/>
                  <a:ea typeface="微软雅黑" panose="020B0503020204020204" pitchFamily="34" charset="-122"/>
                  <a:sym typeface="Arial" panose="020B0604020202020204" pitchFamily="34" charset="0"/>
                </a:rPr>
                <a:t>1+i</a:t>
              </a:r>
              <a:r>
                <a:rPr lang="zh-CN" altLang="en-US" sz="2200">
                  <a:latin typeface="微软雅黑" panose="020B0503020204020204" pitchFamily="34" charset="-122"/>
                  <a:ea typeface="微软雅黑" panose="020B0503020204020204" pitchFamily="34" charset="-122"/>
                  <a:sym typeface="Arial" panose="020B0604020202020204" pitchFamily="34" charset="0"/>
                </a:rPr>
                <a:t>）</a:t>
              </a:r>
              <a:endParaRPr lang="zh-CN" altLang="en-US" sz="2200">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290">
                                          <p:stCondLst>
                                            <p:cond delay="0"/>
                                          </p:stCondLst>
                                        </p:cTn>
                                        <p:tgtEl>
                                          <p:spTgt spid="37"/>
                                        </p:tgtEl>
                                      </p:cBhvr>
                                    </p:animEffect>
                                    <p:anim calcmode="lin" valueType="num">
                                      <p:cBhvr>
                                        <p:cTn id="8" dur="911"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7"/>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7"/>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7"/>
                                        </p:tgtEl>
                                        <p:attrNameLst>
                                          <p:attrName>ppt_y</p:attrName>
                                        </p:attrNameLst>
                                      </p:cBhvr>
                                      <p:tavLst>
                                        <p:tav tm="0" fmla="#ppt_y-sin(pi*$)/81">
                                          <p:val>
                                            <p:fltVal val="0"/>
                                          </p:val>
                                        </p:tav>
                                        <p:tav tm="100000">
                                          <p:val>
                                            <p:fltVal val="1"/>
                                          </p:val>
                                        </p:tav>
                                      </p:tavLst>
                                    </p:anim>
                                    <p:animScale>
                                      <p:cBhvr>
                                        <p:cTn id="13" dur="13">
                                          <p:stCondLst>
                                            <p:cond delay="325"/>
                                          </p:stCondLst>
                                        </p:cTn>
                                        <p:tgtEl>
                                          <p:spTgt spid="37"/>
                                        </p:tgtEl>
                                      </p:cBhvr>
                                      <p:to x="100000" y="60000"/>
                                    </p:animScale>
                                    <p:animScale>
                                      <p:cBhvr>
                                        <p:cTn id="14" dur="83" decel="50000">
                                          <p:stCondLst>
                                            <p:cond delay="338"/>
                                          </p:stCondLst>
                                        </p:cTn>
                                        <p:tgtEl>
                                          <p:spTgt spid="37"/>
                                        </p:tgtEl>
                                      </p:cBhvr>
                                      <p:to x="100000" y="100000"/>
                                    </p:animScale>
                                    <p:animScale>
                                      <p:cBhvr>
                                        <p:cTn id="15" dur="13">
                                          <p:stCondLst>
                                            <p:cond delay="656"/>
                                          </p:stCondLst>
                                        </p:cTn>
                                        <p:tgtEl>
                                          <p:spTgt spid="37"/>
                                        </p:tgtEl>
                                      </p:cBhvr>
                                      <p:to x="100000" y="80000"/>
                                    </p:animScale>
                                    <p:animScale>
                                      <p:cBhvr>
                                        <p:cTn id="16" dur="83" decel="50000">
                                          <p:stCondLst>
                                            <p:cond delay="669"/>
                                          </p:stCondLst>
                                        </p:cTn>
                                        <p:tgtEl>
                                          <p:spTgt spid="37"/>
                                        </p:tgtEl>
                                      </p:cBhvr>
                                      <p:to x="100000" y="100000"/>
                                    </p:animScale>
                                    <p:animScale>
                                      <p:cBhvr>
                                        <p:cTn id="17" dur="13">
                                          <p:stCondLst>
                                            <p:cond delay="821"/>
                                          </p:stCondLst>
                                        </p:cTn>
                                        <p:tgtEl>
                                          <p:spTgt spid="37"/>
                                        </p:tgtEl>
                                      </p:cBhvr>
                                      <p:to x="100000" y="90000"/>
                                    </p:animScale>
                                    <p:animScale>
                                      <p:cBhvr>
                                        <p:cTn id="18" dur="83" decel="50000">
                                          <p:stCondLst>
                                            <p:cond delay="834"/>
                                          </p:stCondLst>
                                        </p:cTn>
                                        <p:tgtEl>
                                          <p:spTgt spid="37"/>
                                        </p:tgtEl>
                                      </p:cBhvr>
                                      <p:to x="100000" y="100000"/>
                                    </p:animScale>
                                    <p:animScale>
                                      <p:cBhvr>
                                        <p:cTn id="19" dur="13">
                                          <p:stCondLst>
                                            <p:cond delay="904"/>
                                          </p:stCondLst>
                                        </p:cTn>
                                        <p:tgtEl>
                                          <p:spTgt spid="37"/>
                                        </p:tgtEl>
                                      </p:cBhvr>
                                      <p:to x="100000" y="95000"/>
                                    </p:animScale>
                                    <p:animScale>
                                      <p:cBhvr>
                                        <p:cTn id="20" dur="83" decel="50000">
                                          <p:stCondLst>
                                            <p:cond delay="917"/>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ppt_x</p:attrName>
                                        </p:attrNameLst>
                                      </p:cBhvr>
                                      <p:tavLst>
                                        <p:tav tm="0">
                                          <p:val>
                                            <p:strVal val="#ppt_x"/>
                                          </p:val>
                                        </p:tav>
                                        <p:tav tm="100000">
                                          <p:val>
                                            <p:strVal val="#ppt_x"/>
                                          </p:val>
                                        </p:tav>
                                      </p:tavLst>
                                    </p:anim>
                                    <p:anim calcmode="lin" valueType="num">
                                      <p:cBhvr>
                                        <p:cTn id="3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fade">
                                      <p:cBhvr>
                                        <p:cTn id="44" dur="1000"/>
                                        <p:tgtEl>
                                          <p:spTgt spid="5">
                                            <p:txEl>
                                              <p:pRg st="0" end="0"/>
                                            </p:txEl>
                                          </p:spTgt>
                                        </p:tgtEl>
                                      </p:cBhvr>
                                    </p:animEffect>
                                    <p:anim calcmode="lin" valueType="num">
                                      <p:cBhvr>
                                        <p:cTn id="4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ppt_x</p:attrName>
                                        </p:attrNameLst>
                                      </p:cBhvr>
                                      <p:tavLst>
                                        <p:tav tm="0">
                                          <p:val>
                                            <p:strVal val="#ppt_x"/>
                                          </p:val>
                                        </p:tav>
                                        <p:tav tm="100000">
                                          <p:val>
                                            <p:strVal val="#ppt_x"/>
                                          </p:val>
                                        </p:tav>
                                      </p:tavLst>
                                    </p:anim>
                                    <p:anim calcmode="lin" valueType="num">
                                      <p:cBhvr>
                                        <p:cTn id="5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5">
                                            <p:txEl>
                                              <p:pRg st="2" end="2"/>
                                            </p:txEl>
                                          </p:spTgt>
                                        </p:tgtEl>
                                        <p:attrNameLst>
                                          <p:attrName>style.visibility</p:attrName>
                                        </p:attrNameLst>
                                      </p:cBhvr>
                                      <p:to>
                                        <p:strVal val="visible"/>
                                      </p:to>
                                    </p:set>
                                    <p:animEffect transition="in" filter="fade">
                                      <p:cBhvr>
                                        <p:cTn id="57" dur="1000"/>
                                        <p:tgtEl>
                                          <p:spTgt spid="5">
                                            <p:txEl>
                                              <p:pRg st="2" end="2"/>
                                            </p:txEl>
                                          </p:spTgt>
                                        </p:tgtEl>
                                      </p:cBhvr>
                                    </p:animEffect>
                                    <p:anim calcmode="lin" valueType="num">
                                      <p:cBhvr>
                                        <p:cTn id="5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down)">
                                      <p:cBhvr>
                                        <p:cTn id="64" dur="580">
                                          <p:stCondLst>
                                            <p:cond delay="0"/>
                                          </p:stCondLst>
                                        </p:cTn>
                                        <p:tgtEl>
                                          <p:spTgt spid="4"/>
                                        </p:tgtEl>
                                      </p:cBhvr>
                                    </p:animEffect>
                                    <p:anim calcmode="lin" valueType="num">
                                      <p:cBhvr>
                                        <p:cTn id="6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70" dur="26">
                                          <p:stCondLst>
                                            <p:cond delay="650"/>
                                          </p:stCondLst>
                                        </p:cTn>
                                        <p:tgtEl>
                                          <p:spTgt spid="4"/>
                                        </p:tgtEl>
                                      </p:cBhvr>
                                      <p:to x="100000" y="60000"/>
                                    </p:animScale>
                                    <p:animScale>
                                      <p:cBhvr>
                                        <p:cTn id="71" dur="166" decel="50000">
                                          <p:stCondLst>
                                            <p:cond delay="676"/>
                                          </p:stCondLst>
                                        </p:cTn>
                                        <p:tgtEl>
                                          <p:spTgt spid="4"/>
                                        </p:tgtEl>
                                      </p:cBhvr>
                                      <p:to x="100000" y="100000"/>
                                    </p:animScale>
                                    <p:animScale>
                                      <p:cBhvr>
                                        <p:cTn id="72" dur="26">
                                          <p:stCondLst>
                                            <p:cond delay="1312"/>
                                          </p:stCondLst>
                                        </p:cTn>
                                        <p:tgtEl>
                                          <p:spTgt spid="4"/>
                                        </p:tgtEl>
                                      </p:cBhvr>
                                      <p:to x="100000" y="80000"/>
                                    </p:animScale>
                                    <p:animScale>
                                      <p:cBhvr>
                                        <p:cTn id="73" dur="166" decel="50000">
                                          <p:stCondLst>
                                            <p:cond delay="1338"/>
                                          </p:stCondLst>
                                        </p:cTn>
                                        <p:tgtEl>
                                          <p:spTgt spid="4"/>
                                        </p:tgtEl>
                                      </p:cBhvr>
                                      <p:to x="100000" y="100000"/>
                                    </p:animScale>
                                    <p:animScale>
                                      <p:cBhvr>
                                        <p:cTn id="74" dur="26">
                                          <p:stCondLst>
                                            <p:cond delay="1642"/>
                                          </p:stCondLst>
                                        </p:cTn>
                                        <p:tgtEl>
                                          <p:spTgt spid="4"/>
                                        </p:tgtEl>
                                      </p:cBhvr>
                                      <p:to x="100000" y="90000"/>
                                    </p:animScale>
                                    <p:animScale>
                                      <p:cBhvr>
                                        <p:cTn id="75" dur="166" decel="50000">
                                          <p:stCondLst>
                                            <p:cond delay="1668"/>
                                          </p:stCondLst>
                                        </p:cTn>
                                        <p:tgtEl>
                                          <p:spTgt spid="4"/>
                                        </p:tgtEl>
                                      </p:cBhvr>
                                      <p:to x="100000" y="100000"/>
                                    </p:animScale>
                                    <p:animScale>
                                      <p:cBhvr>
                                        <p:cTn id="76" dur="26">
                                          <p:stCondLst>
                                            <p:cond delay="1808"/>
                                          </p:stCondLst>
                                        </p:cTn>
                                        <p:tgtEl>
                                          <p:spTgt spid="4"/>
                                        </p:tgtEl>
                                      </p:cBhvr>
                                      <p:to x="100000" y="95000"/>
                                    </p:animScale>
                                    <p:animScale>
                                      <p:cBhvr>
                                        <p:cTn id="77" dur="166" decel="50000">
                                          <p:stCondLst>
                                            <p:cond delay="1834"/>
                                          </p:stCondLst>
                                        </p:cTn>
                                        <p:tgtEl>
                                          <p:spTgt spid="4"/>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8450"/>
                                        </p:tgtEl>
                                        <p:attrNameLst>
                                          <p:attrName>style.visibility</p:attrName>
                                        </p:attrNameLst>
                                      </p:cBhvr>
                                      <p:to>
                                        <p:strVal val="visible"/>
                                      </p:to>
                                    </p:set>
                                    <p:anim calcmode="lin" valueType="num">
                                      <p:cBhvr additive="base">
                                        <p:cTn id="82" dur="500" fill="hold"/>
                                        <p:tgtEl>
                                          <p:spTgt spid="18450"/>
                                        </p:tgtEl>
                                        <p:attrNameLst>
                                          <p:attrName>ppt_x</p:attrName>
                                        </p:attrNameLst>
                                      </p:cBhvr>
                                      <p:tavLst>
                                        <p:tav tm="0">
                                          <p:val>
                                            <p:strVal val="#ppt_x"/>
                                          </p:val>
                                        </p:tav>
                                        <p:tav tm="100000">
                                          <p:val>
                                            <p:strVal val="#ppt_x"/>
                                          </p:val>
                                        </p:tav>
                                      </p:tavLst>
                                    </p:anim>
                                    <p:anim calcmode="lin" valueType="num">
                                      <p:cBhvr additive="base">
                                        <p:cTn id="83" dur="500" fill="hold"/>
                                        <p:tgtEl>
                                          <p:spTgt spid="18450"/>
                                        </p:tgtEl>
                                        <p:attrNameLst>
                                          <p:attrName>ppt_y</p:attrName>
                                        </p:attrNameLst>
                                      </p:cBhvr>
                                      <p:tavLst>
                                        <p:tav tm="0">
                                          <p:val>
                                            <p:strVal val="1+#ppt_h/2"/>
                                          </p:val>
                                        </p:tav>
                                        <p:tav tm="100000">
                                          <p:val>
                                            <p:strVal val="#ppt_y"/>
                                          </p:val>
                                        </p:tav>
                                      </p:tavLst>
                                    </p:anim>
                                  </p:childTnLst>
                                </p:cTn>
                              </p:par>
                            </p:childTnLst>
                          </p:cTn>
                        </p:par>
                        <p:par>
                          <p:cTn id="84" fill="hold">
                            <p:stCondLst>
                              <p:cond delay="500"/>
                            </p:stCondLst>
                            <p:childTnLst>
                              <p:par>
                                <p:cTn id="85" presetID="42" presetClass="entr" presetSubtype="0"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1000"/>
                                        <p:tgtEl>
                                          <p:spTgt spid="28"/>
                                        </p:tgtEl>
                                      </p:cBhvr>
                                    </p:animEffect>
                                    <p:anim calcmode="lin" valueType="num">
                                      <p:cBhvr>
                                        <p:cTn id="88" dur="1000" fill="hold"/>
                                        <p:tgtEl>
                                          <p:spTgt spid="28"/>
                                        </p:tgtEl>
                                        <p:attrNameLst>
                                          <p:attrName>ppt_x</p:attrName>
                                        </p:attrNameLst>
                                      </p:cBhvr>
                                      <p:tavLst>
                                        <p:tav tm="0">
                                          <p:val>
                                            <p:strVal val="#ppt_x"/>
                                          </p:val>
                                        </p:tav>
                                        <p:tav tm="100000">
                                          <p:val>
                                            <p:strVal val="#ppt_x"/>
                                          </p:val>
                                        </p:tav>
                                      </p:tavLst>
                                    </p:anim>
                                    <p:anim calcmode="lin" valueType="num">
                                      <p:cBhvr>
                                        <p:cTn id="89" dur="1000" fill="hold"/>
                                        <p:tgtEl>
                                          <p:spTgt spid="28"/>
                                        </p:tgtEl>
                                        <p:attrNameLst>
                                          <p:attrName>ppt_y</p:attrName>
                                        </p:attrNameLst>
                                      </p:cBhvr>
                                      <p:tavLst>
                                        <p:tav tm="0">
                                          <p:val>
                                            <p:strVal val="#ppt_y+.1"/>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ppt_x</p:attrName>
                                        </p:attrNameLst>
                                      </p:cBhvr>
                                      <p:tavLst>
                                        <p:tav tm="0">
                                          <p:val>
                                            <p:strVal val="#ppt_x"/>
                                          </p:val>
                                        </p:tav>
                                        <p:tav tm="100000">
                                          <p:val>
                                            <p:strVal val="#ppt_x"/>
                                          </p:val>
                                        </p:tav>
                                      </p:tavLst>
                                    </p:anim>
                                    <p:anim calcmode="lin" valueType="num">
                                      <p:cBhvr>
                                        <p:cTn id="93" dur="500" fill="hold"/>
                                        <p:tgtEl>
                                          <p:spTgt spid="24"/>
                                        </p:tgtEl>
                                        <p:attrNameLst>
                                          <p:attrName>ppt_y</p:attrName>
                                        </p:attrNameLst>
                                      </p:cBhvr>
                                      <p:tavLst>
                                        <p:tav tm="0">
                                          <p:val>
                                            <p:strVal val="1+#ppt_h/2"/>
                                          </p:val>
                                        </p:tav>
                                        <p:tav tm="100000">
                                          <p:val>
                                            <p:strVal val="#ppt_y"/>
                                          </p:val>
                                        </p:tav>
                                      </p:tavLst>
                                    </p:anim>
                                  </p:childTnLst>
                                </p:cTn>
                              </p:par>
                            </p:childTnLst>
                          </p:cTn>
                        </p:par>
                        <p:par>
                          <p:cTn id="94" fill="hold">
                            <p:stCondLst>
                              <p:cond delay="1500"/>
                            </p:stCondLst>
                            <p:childTnLst>
                              <p:par>
                                <p:cTn id="95" presetID="2" presetClass="entr" presetSubtype="4"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additive="base">
                                        <p:cTn id="97" dur="500" fill="hold"/>
                                        <p:tgtEl>
                                          <p:spTgt spid="26"/>
                                        </p:tgtEl>
                                        <p:attrNameLst>
                                          <p:attrName>ppt_x</p:attrName>
                                        </p:attrNameLst>
                                      </p:cBhvr>
                                      <p:tavLst>
                                        <p:tav tm="0">
                                          <p:val>
                                            <p:strVal val="#ppt_x"/>
                                          </p:val>
                                        </p:tav>
                                        <p:tav tm="100000">
                                          <p:val>
                                            <p:strVal val="#ppt_x"/>
                                          </p:val>
                                        </p:tav>
                                      </p:tavLst>
                                    </p:anim>
                                    <p:anim calcmode="lin" valueType="num">
                                      <p:cBhvr additive="base">
                                        <p:cTn id="9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5" presetClass="entr" presetSubtype="0" fill="hold" nodeType="clickEffect">
                                  <p:stCondLst>
                                    <p:cond delay="0"/>
                                  </p:stCondLst>
                                  <p:childTnLst>
                                    <p:set>
                                      <p:cBhvr>
                                        <p:cTn id="102" dur="1" fill="hold">
                                          <p:stCondLst>
                                            <p:cond delay="0"/>
                                          </p:stCondLst>
                                        </p:cTn>
                                        <p:tgtEl>
                                          <p:spTgt spid="29"/>
                                        </p:tgtEl>
                                        <p:attrNameLst>
                                          <p:attrName>style.visibility</p:attrName>
                                        </p:attrNameLst>
                                      </p:cBhvr>
                                      <p:to>
                                        <p:strVal val="visible"/>
                                      </p:to>
                                    </p:set>
                                    <p:anim calcmode="lin" valueType="num">
                                      <p:cBhvr>
                                        <p:cTn id="103"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106" dur="1000" fill="hold"/>
                                        <p:tgtEl>
                                          <p:spTgt spid="29"/>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8" grpId="0" animBg="1"/>
      <p:bldP spid="3" grpId="0" animBg="1"/>
      <p:bldP spid="21" grpId="0"/>
      <p:bldP spid="23" grpId="0"/>
      <p:bldP spid="18450" grpId="0"/>
      <p:bldP spid="2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b="58125"/>
          <a:stretch>
            <a:fillRect/>
          </a:stretch>
        </p:blipFill>
        <p:spPr bwMode="auto">
          <a:xfrm>
            <a:off x="2290763" y="2179638"/>
            <a:ext cx="7415212"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矩形 56"/>
          <p:cNvSpPr>
            <a:spLocks noRot="1" noChangeAspect="1" noMove="1" noResize="1" noEditPoints="1" noAdjustHandles="1" noChangeArrowheads="1" noChangeShapeType="1" noTextEdit="1"/>
          </p:cNvSpPr>
          <p:nvPr/>
        </p:nvSpPr>
        <p:spPr>
          <a:xfrm>
            <a:off x="2298324" y="4352925"/>
            <a:ext cx="7773901" cy="2890243"/>
          </a:xfrm>
          <a:prstGeom prst="rect">
            <a:avLst/>
          </a:prstGeom>
          <a:blipFill rotWithShape="1">
            <a:blip r:embed="rId2"/>
            <a:srcRect/>
            <a:stretch>
              <a:fillRect l="-1568" t="-78979" r="-1" b="1"/>
            </a:stretch>
          </a:blipFill>
        </p:spPr>
        <p:txBody>
          <a:bodyPr/>
          <a:lstStyle/>
          <a:p>
            <a:pPr>
              <a:defRPr/>
            </a:pPr>
            <a:r>
              <a:rPr lang="zh-CN" altLang="en-US" noProof="1">
                <a:noFill/>
              </a:rPr>
              <a:t> </a:t>
            </a:r>
            <a:endParaRPr lang="zh-CN" altLang="en-US" noProof="1">
              <a:noFill/>
            </a:endParaRPr>
          </a:p>
        </p:txBody>
      </p:sp>
      <p:sp>
        <p:nvSpPr>
          <p:cNvPr id="19460" name="灯片编号占位符 2"/>
          <p:cNvSpPr>
            <a:spLocks noGrp="1" noChangeArrowheads="1"/>
          </p:cNvSpPr>
          <p:nvPr>
            <p:ph type="sldNum" sz="quarter" idx="12"/>
          </p:nvPr>
        </p:nvSpPr>
        <p:spPr bwMode="auto">
          <a:xfrm>
            <a:off x="11295063" y="6240463"/>
            <a:ext cx="495300" cy="354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fld id="{FA8C420B-446F-4207-AF53-57CD15FD20EA}" type="slidenum">
              <a:rPr lang="en-US" altLang="zh-CN" sz="1400" smtClean="0">
                <a:solidFill>
                  <a:schemeClr val="bg1"/>
                </a:solidFill>
              </a:rPr>
            </a:fld>
            <a:endParaRPr lang="en-US" altLang="zh-CN" sz="1400" smtClean="0">
              <a:solidFill>
                <a:schemeClr val="bg1"/>
              </a:solidFill>
            </a:endParaRPr>
          </a:p>
        </p:txBody>
      </p:sp>
      <p:grpSp>
        <p:nvGrpSpPr>
          <p:cNvPr id="2" name="组合 9"/>
          <p:cNvGrpSpPr/>
          <p:nvPr/>
        </p:nvGrpSpPr>
        <p:grpSpPr bwMode="auto">
          <a:xfrm>
            <a:off x="495300" y="892175"/>
            <a:ext cx="2441575" cy="1008063"/>
            <a:chOff x="393351" y="3068960"/>
            <a:chExt cx="1800200" cy="1008112"/>
          </a:xfrm>
        </p:grpSpPr>
        <p:sp>
          <p:nvSpPr>
            <p:cNvPr id="15" name="椭圆 14"/>
            <p:cNvSpPr/>
            <p:nvPr/>
          </p:nvSpPr>
          <p:spPr>
            <a:xfrm>
              <a:off x="393351" y="3068960"/>
              <a:ext cx="1800200" cy="1008112"/>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noProof="1"/>
            </a:p>
          </p:txBody>
        </p:sp>
        <p:sp>
          <p:nvSpPr>
            <p:cNvPr id="16" name="椭圆 15"/>
            <p:cNvSpPr/>
            <p:nvPr/>
          </p:nvSpPr>
          <p:spPr>
            <a:xfrm>
              <a:off x="472944" y="3140401"/>
              <a:ext cx="1512262" cy="792201"/>
            </a:xfrm>
            <a:prstGeom prst="ellipse">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noProof="1"/>
            </a:p>
          </p:txBody>
        </p:sp>
        <p:sp>
          <p:nvSpPr>
            <p:cNvPr id="19496" name="TextBox 16"/>
            <p:cNvSpPr txBox="1">
              <a:spLocks noChangeArrowheads="1"/>
            </p:cNvSpPr>
            <p:nvPr/>
          </p:nvSpPr>
          <p:spPr bwMode="auto">
            <a:xfrm>
              <a:off x="543173" y="3213430"/>
              <a:ext cx="1334349" cy="5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r>
                <a:rPr lang="zh-CN" altLang="en-US" b="1">
                  <a:solidFill>
                    <a:schemeClr val="bg1"/>
                  </a:solidFill>
                  <a:latin typeface="微软雅黑" panose="020B0503020204020204" pitchFamily="34" charset="-122"/>
                  <a:ea typeface="微软雅黑" panose="020B0503020204020204" pitchFamily="34" charset="-122"/>
                </a:rPr>
                <a:t>关系式二</a:t>
              </a:r>
              <a:endParaRPr lang="zh-CN" altLang="en-US" b="1">
                <a:solidFill>
                  <a:schemeClr val="bg1"/>
                </a:solidFill>
                <a:latin typeface="微软雅黑" panose="020B0503020204020204" pitchFamily="34" charset="-122"/>
                <a:ea typeface="微软雅黑" panose="020B0503020204020204" pitchFamily="34" charset="-122"/>
              </a:endParaRPr>
            </a:p>
          </p:txBody>
        </p:sp>
      </p:grpSp>
      <p:sp>
        <p:nvSpPr>
          <p:cNvPr id="19462" name="灯片编号占位符 2"/>
          <p:cNvSpPr txBox="1">
            <a:spLocks noChangeArrowheads="1"/>
          </p:cNvSpPr>
          <p:nvPr/>
        </p:nvSpPr>
        <p:spPr bwMode="auto">
          <a:xfrm>
            <a:off x="11483975" y="6327775"/>
            <a:ext cx="4953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gn="ctr"/>
            <a:fld id="{36498C46-9787-404C-8FA4-4F266CFFB1B5}" type="slidenum">
              <a:rPr lang="en-US" altLang="zh-CN" sz="1400" b="1">
                <a:solidFill>
                  <a:schemeClr val="tx1"/>
                </a:solidFill>
              </a:rPr>
            </a:fld>
            <a:endParaRPr lang="en-US" altLang="zh-CN" sz="1400" b="1">
              <a:solidFill>
                <a:schemeClr val="tx1"/>
              </a:solidFill>
            </a:endParaRPr>
          </a:p>
        </p:txBody>
      </p:sp>
      <p:sp>
        <p:nvSpPr>
          <p:cNvPr id="29" name="TextBox 28"/>
          <p:cNvSpPr txBox="1">
            <a:spLocks noChangeArrowheads="1"/>
          </p:cNvSpPr>
          <p:nvPr/>
        </p:nvSpPr>
        <p:spPr bwMode="auto">
          <a:xfrm>
            <a:off x="133350" y="2114550"/>
            <a:ext cx="2227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zh-CN" altLang="en-US">
                <a:solidFill>
                  <a:schemeClr val="tx1"/>
                </a:solidFill>
                <a:latin typeface="微软雅黑" panose="020B0503020204020204" pitchFamily="34" charset="-122"/>
                <a:ea typeface="微软雅黑" panose="020B0503020204020204" pitchFamily="34" charset="-122"/>
              </a:rPr>
              <a:t>普通年金终值</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0" name="TextBox 29"/>
          <p:cNvSpPr txBox="1">
            <a:spLocks noChangeArrowheads="1"/>
          </p:cNvSpPr>
          <p:nvPr/>
        </p:nvSpPr>
        <p:spPr bwMode="auto">
          <a:xfrm>
            <a:off x="133350" y="4352925"/>
            <a:ext cx="2227263"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zh-CN" altLang="en-US">
                <a:solidFill>
                  <a:schemeClr val="tx1"/>
                </a:solidFill>
                <a:latin typeface="微软雅黑" panose="020B0503020204020204" pitchFamily="34" charset="-122"/>
                <a:ea typeface="微软雅黑" panose="020B0503020204020204" pitchFamily="34" charset="-122"/>
              </a:rPr>
              <a:t>预付年金终值</a:t>
            </a: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4" name="组合 5"/>
          <p:cNvGrpSpPr/>
          <p:nvPr/>
        </p:nvGrpSpPr>
        <p:grpSpPr bwMode="auto">
          <a:xfrm>
            <a:off x="3087688" y="2566988"/>
            <a:ext cx="4252912" cy="1785937"/>
            <a:chOff x="3087688" y="2566988"/>
            <a:chExt cx="4252912" cy="1785937"/>
          </a:xfrm>
        </p:grpSpPr>
        <p:cxnSp>
          <p:nvCxnSpPr>
            <p:cNvPr id="48" name="直接连接符 47"/>
            <p:cNvCxnSpPr/>
            <p:nvPr/>
          </p:nvCxnSpPr>
          <p:spPr>
            <a:xfrm>
              <a:off x="3165475" y="2690813"/>
              <a:ext cx="0" cy="796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3165475" y="2690813"/>
              <a:ext cx="18208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3159125" y="3487738"/>
              <a:ext cx="18208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4986338" y="2690813"/>
              <a:ext cx="0" cy="796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3087688" y="3598863"/>
              <a:ext cx="0" cy="560387"/>
            </a:xfrm>
            <a:prstGeom prst="line">
              <a:avLst/>
            </a:prstGeom>
          </p:spPr>
          <p:style>
            <a:lnRef idx="1">
              <a:schemeClr val="accent5"/>
            </a:lnRef>
            <a:fillRef idx="0">
              <a:schemeClr val="accent5"/>
            </a:fillRef>
            <a:effectRef idx="0">
              <a:schemeClr val="accent5"/>
            </a:effectRef>
            <a:fontRef idx="minor">
              <a:schemeClr val="tx1"/>
            </a:fontRef>
          </p:style>
        </p:cxnSp>
        <p:cxnSp>
          <p:nvCxnSpPr>
            <p:cNvPr id="67" name="直接连接符 66"/>
            <p:cNvCxnSpPr/>
            <p:nvPr/>
          </p:nvCxnSpPr>
          <p:spPr>
            <a:xfrm flipV="1">
              <a:off x="3087688" y="3598863"/>
              <a:ext cx="16891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68" name="直接连接符 67"/>
            <p:cNvCxnSpPr/>
            <p:nvPr/>
          </p:nvCxnSpPr>
          <p:spPr>
            <a:xfrm>
              <a:off x="3124200" y="4159250"/>
              <a:ext cx="1617663" cy="0"/>
            </a:xfrm>
            <a:prstGeom prst="line">
              <a:avLst/>
            </a:prstGeom>
          </p:spPr>
          <p:style>
            <a:lnRef idx="1">
              <a:schemeClr val="accent5"/>
            </a:lnRef>
            <a:fillRef idx="0">
              <a:schemeClr val="accent5"/>
            </a:fillRef>
            <a:effectRef idx="0">
              <a:schemeClr val="accent5"/>
            </a:effectRef>
            <a:fontRef idx="minor">
              <a:schemeClr val="tx1"/>
            </a:fontRef>
          </p:style>
        </p:cxnSp>
        <p:sp>
          <p:nvSpPr>
            <p:cNvPr id="70" name="左箭头 69"/>
            <p:cNvSpPr/>
            <p:nvPr/>
          </p:nvSpPr>
          <p:spPr>
            <a:xfrm>
              <a:off x="5416550" y="2566988"/>
              <a:ext cx="1924050" cy="89693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25000"/>
                </a:lnSpc>
                <a:spcBef>
                  <a:spcPts val="0"/>
                </a:spcBef>
                <a:spcAft>
                  <a:spcPts val="0"/>
                </a:spcAft>
                <a:defRPr/>
              </a:pPr>
              <a:r>
                <a:rPr lang="zh-CN" altLang="en-US" kern="0" noProof="1">
                  <a:solidFill>
                    <a:srgbClr val="000000"/>
                  </a:solidFill>
                  <a:latin typeface="微软雅黑" panose="020B0503020204020204" pitchFamily="34" charset="-122"/>
                  <a:ea typeface="微软雅黑" panose="020B0503020204020204" pitchFamily="34" charset="-122"/>
                </a:rPr>
                <a:t>  数学计算式</a:t>
              </a:r>
              <a:endParaRPr lang="zh-CN" altLang="en-US" kern="0" noProof="1">
                <a:solidFill>
                  <a:srgbClr val="000000"/>
                </a:solidFill>
                <a:latin typeface="微软雅黑" panose="020B0503020204020204" pitchFamily="34" charset="-122"/>
                <a:ea typeface="微软雅黑" panose="020B0503020204020204" pitchFamily="34" charset="-122"/>
              </a:endParaRPr>
            </a:p>
          </p:txBody>
        </p:sp>
        <p:sp>
          <p:nvSpPr>
            <p:cNvPr id="71" name="左箭头 70"/>
            <p:cNvSpPr/>
            <p:nvPr/>
          </p:nvSpPr>
          <p:spPr>
            <a:xfrm>
              <a:off x="5060950" y="3455988"/>
              <a:ext cx="1925638" cy="896937"/>
            </a:xfrm>
            <a:prstGeom prst="lef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25000"/>
                </a:lnSpc>
                <a:spcBef>
                  <a:spcPts val="0"/>
                </a:spcBef>
                <a:spcAft>
                  <a:spcPts val="0"/>
                </a:spcAft>
                <a:defRPr/>
              </a:pPr>
              <a:r>
                <a:rPr lang="zh-CN" altLang="en-US" kern="0" noProof="1">
                  <a:solidFill>
                    <a:srgbClr val="000000"/>
                  </a:solidFill>
                  <a:latin typeface="微软雅黑" panose="020B0503020204020204" pitchFamily="34" charset="-122"/>
                  <a:ea typeface="微软雅黑" panose="020B0503020204020204" pitchFamily="34" charset="-122"/>
                </a:rPr>
                <a:t>   财务表达式</a:t>
              </a:r>
              <a:endParaRPr lang="zh-CN" altLang="en-US" kern="0" noProof="1">
                <a:solidFill>
                  <a:srgbClr val="000000"/>
                </a:solidFill>
                <a:latin typeface="微软雅黑" panose="020B0503020204020204" pitchFamily="34" charset="-122"/>
                <a:ea typeface="微软雅黑" panose="020B0503020204020204" pitchFamily="34" charset="-122"/>
              </a:endParaRPr>
            </a:p>
          </p:txBody>
        </p:sp>
        <p:cxnSp>
          <p:nvCxnSpPr>
            <p:cNvPr id="100" name="直接连接符 99"/>
            <p:cNvCxnSpPr/>
            <p:nvPr/>
          </p:nvCxnSpPr>
          <p:spPr>
            <a:xfrm>
              <a:off x="4770438" y="3586163"/>
              <a:ext cx="6350" cy="573087"/>
            </a:xfrm>
            <a:prstGeom prst="line">
              <a:avLst/>
            </a:prstGeom>
          </p:spPr>
          <p:style>
            <a:lnRef idx="1">
              <a:schemeClr val="accent5"/>
            </a:lnRef>
            <a:fillRef idx="0">
              <a:schemeClr val="accent5"/>
            </a:fillRef>
            <a:effectRef idx="0">
              <a:schemeClr val="accent5"/>
            </a:effectRef>
            <a:fontRef idx="minor">
              <a:schemeClr val="tx1"/>
            </a:fontRef>
          </p:style>
        </p:cxnSp>
      </p:grpSp>
      <p:grpSp>
        <p:nvGrpSpPr>
          <p:cNvPr id="5" name="组合 6"/>
          <p:cNvGrpSpPr/>
          <p:nvPr/>
        </p:nvGrpSpPr>
        <p:grpSpPr bwMode="auto">
          <a:xfrm>
            <a:off x="3178175" y="4979988"/>
            <a:ext cx="5126038" cy="1727200"/>
            <a:chOff x="3178175" y="4979988"/>
            <a:chExt cx="5126038" cy="1727200"/>
          </a:xfrm>
        </p:grpSpPr>
        <p:cxnSp>
          <p:nvCxnSpPr>
            <p:cNvPr id="77" name="直接连接符 76"/>
            <p:cNvCxnSpPr/>
            <p:nvPr/>
          </p:nvCxnSpPr>
          <p:spPr>
            <a:xfrm>
              <a:off x="3192463" y="4979988"/>
              <a:ext cx="6350" cy="754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5945188" y="4986338"/>
              <a:ext cx="0" cy="754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V="1">
              <a:off x="3198813" y="4986338"/>
              <a:ext cx="27654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3217863" y="5743575"/>
              <a:ext cx="27273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3195638" y="5883275"/>
              <a:ext cx="6350" cy="635000"/>
            </a:xfrm>
            <a:prstGeom prst="line">
              <a:avLst/>
            </a:prstGeom>
          </p:spPr>
          <p:style>
            <a:lnRef idx="1">
              <a:schemeClr val="accent5"/>
            </a:lnRef>
            <a:fillRef idx="0">
              <a:schemeClr val="accent5"/>
            </a:fillRef>
            <a:effectRef idx="0">
              <a:schemeClr val="accent5"/>
            </a:effectRef>
            <a:fontRef idx="minor">
              <a:schemeClr val="tx1"/>
            </a:fontRef>
          </p:style>
        </p:cxnSp>
        <p:cxnSp>
          <p:nvCxnSpPr>
            <p:cNvPr id="96" name="直接连接符 95"/>
            <p:cNvCxnSpPr/>
            <p:nvPr/>
          </p:nvCxnSpPr>
          <p:spPr>
            <a:xfrm flipV="1">
              <a:off x="3217863" y="5883275"/>
              <a:ext cx="2844800"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99" name="直接连接符 98"/>
            <p:cNvCxnSpPr/>
            <p:nvPr/>
          </p:nvCxnSpPr>
          <p:spPr>
            <a:xfrm flipV="1">
              <a:off x="3178175" y="6518275"/>
              <a:ext cx="2846388"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105" name="直接连接符 104"/>
            <p:cNvCxnSpPr/>
            <p:nvPr/>
          </p:nvCxnSpPr>
          <p:spPr>
            <a:xfrm>
              <a:off x="6062663" y="5907088"/>
              <a:ext cx="6350" cy="577850"/>
            </a:xfrm>
            <a:prstGeom prst="line">
              <a:avLst/>
            </a:prstGeom>
          </p:spPr>
          <p:style>
            <a:lnRef idx="1">
              <a:schemeClr val="accent5"/>
            </a:lnRef>
            <a:fillRef idx="0">
              <a:schemeClr val="accent5"/>
            </a:fillRef>
            <a:effectRef idx="0">
              <a:schemeClr val="accent5"/>
            </a:effectRef>
            <a:fontRef idx="minor">
              <a:schemeClr val="tx1"/>
            </a:fontRef>
          </p:style>
        </p:cxnSp>
        <p:sp>
          <p:nvSpPr>
            <p:cNvPr id="109" name="左箭头 108"/>
            <p:cNvSpPr/>
            <p:nvPr/>
          </p:nvSpPr>
          <p:spPr>
            <a:xfrm>
              <a:off x="6045200" y="4986338"/>
              <a:ext cx="1924050" cy="89693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25000"/>
                </a:lnSpc>
                <a:spcBef>
                  <a:spcPts val="0"/>
                </a:spcBef>
                <a:spcAft>
                  <a:spcPts val="0"/>
                </a:spcAft>
                <a:defRPr/>
              </a:pPr>
              <a:r>
                <a:rPr lang="zh-CN" altLang="en-US" kern="0" noProof="1">
                  <a:solidFill>
                    <a:srgbClr val="000000"/>
                  </a:solidFill>
                  <a:latin typeface="微软雅黑" panose="020B0503020204020204" pitchFamily="34" charset="-122"/>
                  <a:ea typeface="微软雅黑" panose="020B0503020204020204" pitchFamily="34" charset="-122"/>
                </a:rPr>
                <a:t>  数学计算式</a:t>
              </a:r>
              <a:endParaRPr lang="zh-CN" altLang="en-US" kern="0" noProof="1">
                <a:solidFill>
                  <a:srgbClr val="000000"/>
                </a:solidFill>
                <a:latin typeface="微软雅黑" panose="020B0503020204020204" pitchFamily="34" charset="-122"/>
                <a:ea typeface="微软雅黑" panose="020B0503020204020204" pitchFamily="34" charset="-122"/>
              </a:endParaRPr>
            </a:p>
          </p:txBody>
        </p:sp>
        <p:sp>
          <p:nvSpPr>
            <p:cNvPr id="110" name="左箭头 109"/>
            <p:cNvSpPr/>
            <p:nvPr/>
          </p:nvSpPr>
          <p:spPr>
            <a:xfrm>
              <a:off x="6378575" y="5810250"/>
              <a:ext cx="1925638" cy="896938"/>
            </a:xfrm>
            <a:prstGeom prst="lef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25000"/>
                </a:lnSpc>
                <a:spcBef>
                  <a:spcPts val="0"/>
                </a:spcBef>
                <a:spcAft>
                  <a:spcPts val="0"/>
                </a:spcAft>
                <a:defRPr/>
              </a:pPr>
              <a:r>
                <a:rPr lang="zh-CN" altLang="en-US" kern="0" noProof="1">
                  <a:solidFill>
                    <a:srgbClr val="000000"/>
                  </a:solidFill>
                  <a:latin typeface="微软雅黑" panose="020B0503020204020204" pitchFamily="34" charset="-122"/>
                  <a:ea typeface="微软雅黑" panose="020B0503020204020204" pitchFamily="34" charset="-122"/>
                </a:rPr>
                <a:t>   财务表达式</a:t>
              </a:r>
              <a:endParaRPr lang="zh-CN" altLang="en-US" kern="0" noProof="1">
                <a:solidFill>
                  <a:srgbClr val="000000"/>
                </a:solidFill>
                <a:latin typeface="微软雅黑" panose="020B0503020204020204" pitchFamily="34" charset="-122"/>
                <a:ea typeface="微软雅黑" panose="020B0503020204020204" pitchFamily="34" charset="-122"/>
              </a:endParaRPr>
            </a:p>
          </p:txBody>
        </p:sp>
      </p:grpSp>
      <p:sp>
        <p:nvSpPr>
          <p:cNvPr id="19467" name="Rectangle 37"/>
          <p:cNvSpPr>
            <a:spLocks noChangeArrowheads="1"/>
          </p:cNvSpPr>
          <p:nvPr/>
        </p:nvSpPr>
        <p:spPr bwMode="auto">
          <a:xfrm>
            <a:off x="3325813" y="207963"/>
            <a:ext cx="49391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dirty="0" smtClean="0">
                <a:latin typeface="微软雅黑" panose="020B0503020204020204" pitchFamily="34" charset="-122"/>
                <a:ea typeface="微软雅黑" panose="020B0503020204020204" pitchFamily="34" charset="-122"/>
              </a:rPr>
              <a:t>（</a:t>
            </a:r>
            <a:r>
              <a:rPr lang="en-US" altLang="zh-CN" sz="3200" dirty="0" smtClean="0">
                <a:latin typeface="微软雅黑" panose="020B0503020204020204" pitchFamily="34" charset="-122"/>
                <a:ea typeface="微软雅黑" panose="020B0503020204020204" pitchFamily="34" charset="-122"/>
              </a:rPr>
              <a:t>1</a:t>
            </a:r>
            <a:r>
              <a:rPr lang="zh-CN" altLang="en-US" sz="3200" dirty="0" smtClean="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预付年金终值的计算</a:t>
            </a:r>
            <a:endParaRPr lang="zh-CN" altLang="en-US" sz="3200" dirty="0">
              <a:latin typeface="微软雅黑" panose="020B0503020204020204" pitchFamily="34" charset="-122"/>
              <a:ea typeface="微软雅黑" panose="020B0503020204020204" pitchFamily="34" charset="-122"/>
            </a:endParaRPr>
          </a:p>
        </p:txBody>
      </p:sp>
      <p:sp>
        <p:nvSpPr>
          <p:cNvPr id="19468" name="Line 6"/>
          <p:cNvSpPr>
            <a:spLocks noChangeShapeType="1"/>
          </p:cNvSpPr>
          <p:nvPr/>
        </p:nvSpPr>
        <p:spPr bwMode="auto">
          <a:xfrm flipV="1">
            <a:off x="0" y="482600"/>
            <a:ext cx="3292475"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19469" name="Line 6"/>
          <p:cNvSpPr>
            <a:spLocks noChangeShapeType="1"/>
          </p:cNvSpPr>
          <p:nvPr/>
        </p:nvSpPr>
        <p:spPr bwMode="auto">
          <a:xfrm>
            <a:off x="8628063" y="479425"/>
            <a:ext cx="3538537" cy="3175"/>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pic>
        <p:nvPicPr>
          <p:cNvPr id="44" name="图片 5" descr="46bOOOPIC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2925" y="3084513"/>
            <a:ext cx="2259013"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 name="组合 4"/>
          <p:cNvGrpSpPr/>
          <p:nvPr/>
        </p:nvGrpSpPr>
        <p:grpSpPr bwMode="auto">
          <a:xfrm>
            <a:off x="3325813" y="1108075"/>
            <a:ext cx="3548062" cy="647700"/>
            <a:chOff x="3035300" y="1223963"/>
            <a:chExt cx="3548063" cy="647700"/>
          </a:xfrm>
        </p:grpSpPr>
        <p:sp>
          <p:nvSpPr>
            <p:cNvPr id="19472" name="矩形 17"/>
            <p:cNvSpPr>
              <a:spLocks noChangeArrowheads="1"/>
            </p:cNvSpPr>
            <p:nvPr/>
          </p:nvSpPr>
          <p:spPr bwMode="auto">
            <a:xfrm>
              <a:off x="3035300" y="1223963"/>
              <a:ext cx="3548063" cy="647700"/>
            </a:xfrm>
            <a:prstGeom prst="rect">
              <a:avLst/>
            </a:prstGeom>
            <a:noFill/>
            <a:ln w="25400">
              <a:solidFill>
                <a:srgbClr val="0070C0"/>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sz="3200">
                <a:solidFill>
                  <a:srgbClr val="000000"/>
                </a:solidFill>
                <a:latin typeface="Lato" panose="020F0502020204030203"/>
                <a:sym typeface="Arial" panose="020B0604020202020204" pitchFamily="34" charset="0"/>
              </a:endParaRPr>
            </a:p>
          </p:txBody>
        </p:sp>
        <p:sp>
          <p:nvSpPr>
            <p:cNvPr id="45" name="Rectangle 2"/>
            <p:cNvSpPr txBox="1">
              <a:spLocks noChangeArrowheads="1"/>
            </p:cNvSpPr>
            <p:nvPr/>
          </p:nvSpPr>
          <p:spPr bwMode="auto">
            <a:xfrm>
              <a:off x="3136900" y="1266826"/>
              <a:ext cx="3230563" cy="576262"/>
            </a:xfrm>
            <a:prstGeom prst="rect">
              <a:avLst/>
            </a:prstGeom>
            <a:solidFill>
              <a:schemeClr val="bg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5000"/>
                </a:spcBef>
                <a:spcAft>
                  <a:spcPct val="40000"/>
                </a:spcAft>
                <a:buClr>
                  <a:schemeClr val="tx2"/>
                </a:buClr>
                <a:buSzPct val="70000"/>
                <a:buFont typeface="Wingdings" panose="05000000000000000000" pitchFamily="2" charset="2"/>
                <a:buNone/>
                <a:defRPr/>
              </a:pPr>
              <a:r>
                <a:rPr lang="zh-CN" altLang="en-US" sz="2800" dirty="0" smtClean="0">
                  <a:solidFill>
                    <a:srgbClr val="000000"/>
                  </a:solidFill>
                  <a:latin typeface="微软雅黑" panose="020B0503020204020204" pitchFamily="34" charset="-122"/>
                  <a:ea typeface="微软雅黑" panose="020B0503020204020204" pitchFamily="34" charset="-122"/>
                </a:rPr>
                <a:t>期数加</a:t>
              </a:r>
              <a:r>
                <a:rPr lang="en-US" altLang="zh-CN" sz="2800" dirty="0" smtClean="0">
                  <a:solidFill>
                    <a:srgbClr val="000000"/>
                  </a:solidFill>
                  <a:latin typeface="微软雅黑" panose="020B0503020204020204" pitchFamily="34" charset="-122"/>
                  <a:ea typeface="微软雅黑" panose="020B0503020204020204" pitchFamily="34" charset="-122"/>
                </a:rPr>
                <a:t>1</a:t>
              </a:r>
              <a:r>
                <a:rPr lang="zh-CN" altLang="en-US" sz="2800" dirty="0" smtClean="0">
                  <a:solidFill>
                    <a:srgbClr val="000000"/>
                  </a:solidFill>
                  <a:latin typeface="微软雅黑" panose="020B0503020204020204" pitchFamily="34" charset="-122"/>
                  <a:ea typeface="微软雅黑" panose="020B0503020204020204" pitchFamily="34" charset="-122"/>
                </a:rPr>
                <a:t>，系数减</a:t>
              </a:r>
              <a:r>
                <a:rPr lang="en-US" altLang="zh-CN" sz="2800" dirty="0" smtClean="0">
                  <a:solidFill>
                    <a:srgbClr val="000000"/>
                  </a:solidFill>
                  <a:latin typeface="微软雅黑" panose="020B0503020204020204" pitchFamily="34" charset="-122"/>
                  <a:ea typeface="微软雅黑" panose="020B0503020204020204" pitchFamily="34" charset="-122"/>
                </a:rPr>
                <a:t>1</a:t>
              </a:r>
              <a:r>
                <a:rPr lang="zh-CN" altLang="en-US" sz="2800" dirty="0" smtClean="0">
                  <a:solidFill>
                    <a:srgbClr val="000000"/>
                  </a:solidFill>
                  <a:latin typeface="微软雅黑" panose="020B0503020204020204" pitchFamily="34" charset="-122"/>
                  <a:ea typeface="微软雅黑" panose="020B0503020204020204" pitchFamily="34" charset="-122"/>
                </a:rPr>
                <a:t>。</a:t>
              </a:r>
              <a:endParaRPr lang="zh-CN" altLang="en-US" sz="2800" dirty="0" smtClean="0">
                <a:solidFill>
                  <a:srgbClr val="000000"/>
                </a:solidFill>
                <a:latin typeface="微软雅黑" panose="020B0503020204020204" pitchFamily="34" charset="-122"/>
                <a:ea typeface="微软雅黑" panose="020B0503020204020204" pitchFamily="34" charset="-122"/>
              </a:endParaRPr>
            </a:p>
            <a:p>
              <a:pPr eaLnBrk="1" hangingPunct="1">
                <a:lnSpc>
                  <a:spcPct val="135000"/>
                </a:lnSpc>
                <a:spcBef>
                  <a:spcPct val="20000"/>
                </a:spcBef>
                <a:spcAft>
                  <a:spcPct val="25000"/>
                </a:spcAft>
                <a:buClr>
                  <a:schemeClr val="tx2"/>
                </a:buClr>
                <a:buSzPct val="70000"/>
                <a:buFont typeface="Wingdings" panose="05000000000000000000" pitchFamily="2" charset="2"/>
                <a:buNone/>
                <a:defRPr/>
              </a:pPr>
              <a:r>
                <a:rPr lang="zh-CN" altLang="en-US" sz="2400" dirty="0" smtClean="0">
                  <a:solidFill>
                    <a:srgbClr val="FF3300"/>
                  </a:solidFill>
                  <a:latin typeface="宋体" panose="02010600030101010101" pitchFamily="2" charset="-122"/>
                </a:rPr>
                <a:t> </a:t>
              </a:r>
              <a:endParaRPr lang="zh-CN" altLang="en-US" sz="2400" dirty="0" smtClean="0">
                <a:latin typeface="宋体" panose="02010600030101010101" pitchFamily="2"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p:cTn id="20" dur="500" fill="hold"/>
                                        <p:tgtEl>
                                          <p:spTgt spid="1026"/>
                                        </p:tgtEl>
                                        <p:attrNameLst>
                                          <p:attrName>ppt_x</p:attrName>
                                        </p:attrNameLst>
                                      </p:cBhvr>
                                      <p:tavLst>
                                        <p:tav tm="0">
                                          <p:val>
                                            <p:strVal val="#ppt_x"/>
                                          </p:val>
                                        </p:tav>
                                        <p:tav tm="100000">
                                          <p:val>
                                            <p:strVal val="#ppt_x"/>
                                          </p:val>
                                        </p:tav>
                                      </p:tavLst>
                                    </p:anim>
                                    <p:anim calcmode="lin" valueType="num">
                                      <p:cBhvr>
                                        <p:cTn id="2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500" fill="hold"/>
                                        <p:tgtEl>
                                          <p:spTgt spid="30"/>
                                        </p:tgtEl>
                                        <p:attrNameLst>
                                          <p:attrName>ppt_x</p:attrName>
                                        </p:attrNameLst>
                                      </p:cBhvr>
                                      <p:tavLst>
                                        <p:tav tm="0">
                                          <p:val>
                                            <p:strVal val="#ppt_x"/>
                                          </p:val>
                                        </p:tav>
                                        <p:tav tm="100000">
                                          <p:val>
                                            <p:strVal val="#ppt_x"/>
                                          </p:val>
                                        </p:tav>
                                      </p:tavLst>
                                    </p:anim>
                                    <p:anim calcmode="lin" valueType="num">
                                      <p:cBhvr>
                                        <p:cTn id="3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p:cTn id="39" dur="500" fill="hold"/>
                                        <p:tgtEl>
                                          <p:spTgt spid="57"/>
                                        </p:tgtEl>
                                        <p:attrNameLst>
                                          <p:attrName>ppt_x</p:attrName>
                                        </p:attrNameLst>
                                      </p:cBhvr>
                                      <p:tavLst>
                                        <p:tav tm="0">
                                          <p:val>
                                            <p:strVal val="#ppt_x"/>
                                          </p:val>
                                        </p:tav>
                                        <p:tav tm="100000">
                                          <p:val>
                                            <p:strVal val="#ppt_x"/>
                                          </p:val>
                                        </p:tav>
                                      </p:tavLst>
                                    </p:anim>
                                    <p:anim calcmode="lin" valueType="num">
                                      <p:cBhvr>
                                        <p:cTn id="40"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p:cTn id="52" dur="500" fill="hold"/>
                                        <p:tgtEl>
                                          <p:spTgt spid="44"/>
                                        </p:tgtEl>
                                        <p:attrNameLst>
                                          <p:attrName>ppt_x</p:attrName>
                                        </p:attrNameLst>
                                      </p:cBhvr>
                                      <p:tavLst>
                                        <p:tav tm="0">
                                          <p:val>
                                            <p:strVal val="#ppt_x"/>
                                          </p:val>
                                        </p:tav>
                                        <p:tav tm="100000">
                                          <p:val>
                                            <p:strVal val="#ppt_x"/>
                                          </p:val>
                                        </p:tav>
                                      </p:tavLst>
                                    </p:anim>
                                    <p:anim calcmode="lin" valueType="num">
                                      <p:cBhvr>
                                        <p:cTn id="5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1000"/>
                                        <p:tgtEl>
                                          <p:spTgt spid="42"/>
                                        </p:tgtEl>
                                      </p:cBhvr>
                                    </p:animEffect>
                                    <p:anim calcmode="lin" valueType="num">
                                      <p:cBhvr>
                                        <p:cTn id="59" dur="1000" fill="hold"/>
                                        <p:tgtEl>
                                          <p:spTgt spid="42"/>
                                        </p:tgtEl>
                                        <p:attrNameLst>
                                          <p:attrName>ppt_x</p:attrName>
                                        </p:attrNameLst>
                                      </p:cBhvr>
                                      <p:tavLst>
                                        <p:tav tm="0">
                                          <p:val>
                                            <p:strVal val="#ppt_x"/>
                                          </p:val>
                                        </p:tav>
                                        <p:tav tm="100000">
                                          <p:val>
                                            <p:strVal val="#ppt_x"/>
                                          </p:val>
                                        </p:tav>
                                      </p:tavLst>
                                    </p:anim>
                                    <p:anim calcmode="lin" valueType="num">
                                      <p:cBhvr>
                                        <p:cTn id="6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6"/>
          <p:cNvSpPr>
            <a:spLocks noChangeShapeType="1"/>
          </p:cNvSpPr>
          <p:nvPr/>
        </p:nvSpPr>
        <p:spPr bwMode="auto">
          <a:xfrm flipV="1">
            <a:off x="0" y="498475"/>
            <a:ext cx="3048000" cy="17463"/>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grpSp>
        <p:nvGrpSpPr>
          <p:cNvPr id="20483" name="组合 9"/>
          <p:cNvGrpSpPr/>
          <p:nvPr/>
        </p:nvGrpSpPr>
        <p:grpSpPr bwMode="auto">
          <a:xfrm>
            <a:off x="511175" y="1033463"/>
            <a:ext cx="2708275" cy="1008062"/>
            <a:chOff x="393351" y="3068960"/>
            <a:chExt cx="1800200" cy="1008112"/>
          </a:xfrm>
        </p:grpSpPr>
        <p:sp>
          <p:nvSpPr>
            <p:cNvPr id="15" name="椭圆 14"/>
            <p:cNvSpPr/>
            <p:nvPr/>
          </p:nvSpPr>
          <p:spPr>
            <a:xfrm>
              <a:off x="393351" y="3068960"/>
              <a:ext cx="1800200" cy="1008112"/>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anose="020B0604020202020204" pitchFamily="34" charset="0"/>
                <a:buNone/>
                <a:defRPr/>
              </a:pPr>
              <a:endParaRPr lang="zh-CN" altLang="en-US" sz="1865" noProof="1"/>
            </a:p>
          </p:txBody>
        </p:sp>
        <p:sp>
          <p:nvSpPr>
            <p:cNvPr id="16" name="椭圆 15"/>
            <p:cNvSpPr/>
            <p:nvPr/>
          </p:nvSpPr>
          <p:spPr>
            <a:xfrm>
              <a:off x="472493" y="3140401"/>
              <a:ext cx="1513181" cy="792202"/>
            </a:xfrm>
            <a:prstGeom prst="ellipse">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anose="020B0604020202020204" pitchFamily="34" charset="0"/>
                <a:buNone/>
                <a:defRPr/>
              </a:pPr>
              <a:endParaRPr lang="zh-CN" altLang="en-US" sz="1865" noProof="1"/>
            </a:p>
          </p:txBody>
        </p:sp>
        <p:sp>
          <p:nvSpPr>
            <p:cNvPr id="20516" name="TextBox 16"/>
            <p:cNvSpPr txBox="1">
              <a:spLocks noChangeArrowheads="1"/>
            </p:cNvSpPr>
            <p:nvPr/>
          </p:nvSpPr>
          <p:spPr bwMode="auto">
            <a:xfrm>
              <a:off x="543173" y="3213429"/>
              <a:ext cx="1334349" cy="46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r>
                <a:rPr lang="zh-CN" altLang="en-US" sz="2400">
                  <a:solidFill>
                    <a:schemeClr val="bg1"/>
                  </a:solidFill>
                  <a:latin typeface="微软雅黑" panose="020B0503020204020204" pitchFamily="34" charset="-122"/>
                  <a:ea typeface="微软雅黑" panose="020B0503020204020204" pitchFamily="34" charset="-122"/>
                </a:rPr>
                <a:t>关系式二</a:t>
              </a:r>
              <a:endParaRPr lang="zh-CN" altLang="en-US" sz="2400">
                <a:solidFill>
                  <a:schemeClr val="bg1"/>
                </a:solidFill>
                <a:latin typeface="微软雅黑" panose="020B0503020204020204" pitchFamily="34" charset="-122"/>
                <a:ea typeface="微软雅黑" panose="020B0503020204020204" pitchFamily="34" charset="-122"/>
              </a:endParaRPr>
            </a:p>
          </p:txBody>
        </p:sp>
      </p:grpSp>
      <p:sp>
        <p:nvSpPr>
          <p:cNvPr id="20484" name="Rectangle 2"/>
          <p:cNvSpPr txBox="1">
            <a:spLocks noChangeArrowheads="1"/>
          </p:cNvSpPr>
          <p:nvPr/>
        </p:nvSpPr>
        <p:spPr bwMode="auto">
          <a:xfrm>
            <a:off x="3151188" y="1470025"/>
            <a:ext cx="40624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35000"/>
              </a:lnSpc>
              <a:spcBef>
                <a:spcPct val="20000"/>
              </a:spcBef>
              <a:spcAft>
                <a:spcPct val="25000"/>
              </a:spcAft>
              <a:buClr>
                <a:schemeClr val="tx2"/>
              </a:buClr>
              <a:buSzPct val="70000"/>
              <a:buFont typeface="Wingdings" panose="05000000000000000000" pitchFamily="2" charset="2"/>
              <a:buNone/>
            </a:pPr>
            <a:r>
              <a:rPr lang="zh-CN" altLang="en-US" sz="2400">
                <a:solidFill>
                  <a:srgbClr val="FF3300"/>
                </a:solidFill>
                <a:latin typeface="宋体" panose="02010600030101010101" pitchFamily="2" charset="-122"/>
              </a:rPr>
              <a:t> </a:t>
            </a:r>
            <a:endParaRPr lang="zh-CN" altLang="en-US" sz="2400">
              <a:solidFill>
                <a:schemeClr val="tx1"/>
              </a:solidFill>
              <a:latin typeface="宋体" panose="02010600030101010101" pitchFamily="2" charset="-122"/>
            </a:endParaRPr>
          </a:p>
        </p:txBody>
      </p:sp>
      <p:sp>
        <p:nvSpPr>
          <p:cNvPr id="20485" name="灯片编号占位符 2"/>
          <p:cNvSpPr txBox="1">
            <a:spLocks noChangeArrowheads="1"/>
          </p:cNvSpPr>
          <p:nvPr/>
        </p:nvSpPr>
        <p:spPr bwMode="auto">
          <a:xfrm>
            <a:off x="11483975" y="6315075"/>
            <a:ext cx="495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gn="ctr"/>
            <a:fld id="{10E2D973-E1AB-4B99-A965-46A45D0F2746}" type="slidenum">
              <a:rPr lang="en-US" altLang="zh-CN" sz="1400">
                <a:solidFill>
                  <a:schemeClr val="tx1"/>
                </a:solidFill>
              </a:rPr>
            </a:fld>
            <a:endParaRPr lang="en-US" altLang="zh-CN" sz="1400">
              <a:solidFill>
                <a:schemeClr val="tx1"/>
              </a:solidFill>
            </a:endParaRPr>
          </a:p>
        </p:txBody>
      </p:sp>
      <p:sp>
        <p:nvSpPr>
          <p:cNvPr id="20486" name="Rectangle 21"/>
          <p:cNvSpPr>
            <a:spLocks noChangeArrowheads="1"/>
          </p:cNvSpPr>
          <p:nvPr/>
        </p:nvSpPr>
        <p:spPr bwMode="auto">
          <a:xfrm>
            <a:off x="3151188" y="204788"/>
            <a:ext cx="49391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dirty="0" smtClean="0">
                <a:latin typeface="微软雅黑" panose="020B0503020204020204" pitchFamily="34" charset="-122"/>
                <a:ea typeface="微软雅黑" panose="020B0503020204020204" pitchFamily="34" charset="-122"/>
              </a:rPr>
              <a:t>（</a:t>
            </a:r>
            <a:r>
              <a:rPr lang="en-US" altLang="zh-CN" sz="3200" dirty="0" smtClean="0">
                <a:latin typeface="微软雅黑" panose="020B0503020204020204" pitchFamily="34" charset="-122"/>
                <a:ea typeface="微软雅黑" panose="020B0503020204020204" pitchFamily="34" charset="-122"/>
              </a:rPr>
              <a:t>1</a:t>
            </a:r>
            <a:r>
              <a:rPr lang="zh-CN" altLang="en-US" sz="3200" dirty="0" smtClean="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预付年金终值的计算</a:t>
            </a:r>
            <a:endParaRPr lang="zh-CN" altLang="en-US" sz="3200" dirty="0">
              <a:latin typeface="微软雅黑" panose="020B0503020204020204" pitchFamily="34" charset="-122"/>
              <a:ea typeface="微软雅黑" panose="020B0503020204020204" pitchFamily="34" charset="-122"/>
            </a:endParaRPr>
          </a:p>
        </p:txBody>
      </p:sp>
      <p:sp>
        <p:nvSpPr>
          <p:cNvPr id="20487" name="Line 6"/>
          <p:cNvSpPr>
            <a:spLocks noChangeShapeType="1"/>
          </p:cNvSpPr>
          <p:nvPr/>
        </p:nvSpPr>
        <p:spPr bwMode="auto">
          <a:xfrm>
            <a:off x="8628063" y="479425"/>
            <a:ext cx="3538537" cy="3175"/>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cxnSp>
        <p:nvCxnSpPr>
          <p:cNvPr id="24" name="直接连接符 23"/>
          <p:cNvCxnSpPr/>
          <p:nvPr/>
        </p:nvCxnSpPr>
        <p:spPr>
          <a:xfrm>
            <a:off x="2768600" y="5900738"/>
            <a:ext cx="4252913" cy="0"/>
          </a:xfrm>
          <a:prstGeom prst="line">
            <a:avLst/>
          </a:prstGeom>
        </p:spPr>
        <p:style>
          <a:lnRef idx="1">
            <a:schemeClr val="accent1"/>
          </a:lnRef>
          <a:fillRef idx="0">
            <a:schemeClr val="accent1"/>
          </a:fillRef>
          <a:effectRef idx="0">
            <a:schemeClr val="accent1"/>
          </a:effectRef>
          <a:fontRef idx="minor">
            <a:schemeClr val="tx1"/>
          </a:fontRef>
        </p:style>
      </p:cxnSp>
      <p:sp>
        <p:nvSpPr>
          <p:cNvPr id="20491" name="矩形 7"/>
          <p:cNvSpPr>
            <a:spLocks noChangeArrowheads="1"/>
          </p:cNvSpPr>
          <p:nvPr/>
        </p:nvSpPr>
        <p:spPr bwMode="auto">
          <a:xfrm>
            <a:off x="1662113" y="4873625"/>
            <a:ext cx="94853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3800"/>
              </a:lnSpc>
            </a:pPr>
            <a:r>
              <a:rPr lang="en-US" altLang="zh-CN" sz="2400">
                <a:latin typeface="微软雅黑" panose="020B0503020204020204" pitchFamily="34" charset="-122"/>
                <a:ea typeface="微软雅黑" panose="020B0503020204020204" pitchFamily="34" charset="-122"/>
              </a:rPr>
              <a:t>F =A  【F/A  </a:t>
            </a:r>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i  , </a:t>
            </a:r>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n+1) 】-A</a:t>
            </a:r>
            <a:endParaRPr lang="en-US" altLang="zh-CN" sz="2400">
              <a:latin typeface="微软雅黑" panose="020B0503020204020204" pitchFamily="34" charset="-122"/>
              <a:ea typeface="微软雅黑" panose="020B0503020204020204" pitchFamily="34" charset="-122"/>
            </a:endParaRPr>
          </a:p>
          <a:p>
            <a:pPr>
              <a:lnSpc>
                <a:spcPts val="3800"/>
              </a:lnSpc>
            </a:pPr>
            <a:r>
              <a:rPr lang="en-US" altLang="zh-CN" sz="2400">
                <a:latin typeface="微软雅黑" panose="020B0503020204020204" pitchFamily="34" charset="-122"/>
                <a:ea typeface="微软雅黑" panose="020B0503020204020204" pitchFamily="34" charset="-122"/>
              </a:rPr>
              <a:t>   =A  {【F/A  </a:t>
            </a:r>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i  , </a:t>
            </a:r>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n+1) 】-1}</a:t>
            </a:r>
            <a:endParaRPr lang="en-US" altLang="zh-CN" sz="2400">
              <a:latin typeface="宋体" panose="02010600030101010101" pitchFamily="2" charset="-122"/>
            </a:endParaRPr>
          </a:p>
        </p:txBody>
      </p:sp>
      <p:sp>
        <p:nvSpPr>
          <p:cNvPr id="26" name="Rectangle 7"/>
          <p:cNvSpPr>
            <a:spLocks noChangeArrowheads="1"/>
          </p:cNvSpPr>
          <p:nvPr/>
        </p:nvSpPr>
        <p:spPr bwMode="auto">
          <a:xfrm>
            <a:off x="1865313" y="6164263"/>
            <a:ext cx="3155950" cy="430212"/>
          </a:xfrm>
          <a:prstGeom prst="rect">
            <a:avLst/>
          </a:prstGeom>
          <a:noFill/>
          <a:ln w="19050">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p>
            <a:r>
              <a:rPr lang="zh-CN" altLang="en-US" sz="2200">
                <a:latin typeface="微软雅黑" panose="020B0503020204020204" pitchFamily="34" charset="-122"/>
                <a:ea typeface="微软雅黑" panose="020B0503020204020204" pitchFamily="34" charset="-122"/>
              </a:rPr>
              <a:t>预付</a:t>
            </a:r>
            <a:r>
              <a:rPr lang="ja-JP" altLang="en-US" sz="2200">
                <a:latin typeface="微软雅黑" panose="020B0503020204020204" pitchFamily="34" charset="-122"/>
                <a:ea typeface="微软雅黑" panose="020B0503020204020204" pitchFamily="34" charset="-122"/>
              </a:rPr>
              <a:t>年金</a:t>
            </a:r>
            <a:r>
              <a:rPr lang="zh-CN" altLang="en-US" sz="2200">
                <a:latin typeface="微软雅黑" panose="020B0503020204020204" pitchFamily="34" charset="-122"/>
                <a:ea typeface="微软雅黑" panose="020B0503020204020204" pitchFamily="34" charset="-122"/>
              </a:rPr>
              <a:t>终</a:t>
            </a:r>
            <a:r>
              <a:rPr lang="ja-JP" altLang="en-US" sz="2200">
                <a:latin typeface="微软雅黑" panose="020B0503020204020204" pitchFamily="34" charset="-122"/>
                <a:ea typeface="微软雅黑" panose="020B0503020204020204" pitchFamily="34" charset="-122"/>
              </a:rPr>
              <a:t>值系数</a:t>
            </a:r>
            <a:endParaRPr lang="ja-JP" altLang="en-US" sz="2200">
              <a:latin typeface="微软雅黑" panose="020B0503020204020204" pitchFamily="34" charset="-122"/>
              <a:ea typeface="微软雅黑" panose="020B0503020204020204" pitchFamily="34" charset="-122"/>
            </a:endParaRPr>
          </a:p>
        </p:txBody>
      </p:sp>
      <p:cxnSp>
        <p:nvCxnSpPr>
          <p:cNvPr id="28" name="直接箭头连接符 27"/>
          <p:cNvCxnSpPr/>
          <p:nvPr/>
        </p:nvCxnSpPr>
        <p:spPr>
          <a:xfrm>
            <a:off x="4419600" y="5910263"/>
            <a:ext cx="0" cy="254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5060950" y="6340475"/>
            <a:ext cx="65563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1" name="矩形 50"/>
          <p:cNvSpPr>
            <a:spLocks noChangeArrowheads="1"/>
          </p:cNvSpPr>
          <p:nvPr/>
        </p:nvSpPr>
        <p:spPr bwMode="auto">
          <a:xfrm>
            <a:off x="3417888" y="4279900"/>
            <a:ext cx="5210175" cy="400050"/>
          </a:xfrm>
          <a:prstGeom prst="rect">
            <a:avLst/>
          </a:prstGeom>
          <a:solidFill>
            <a:srgbClr val="8CEE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en-US" altLang="zh-CN" sz="2000">
                <a:latin typeface="宋体" panose="02010600030101010101" pitchFamily="2" charset="-122"/>
                <a:ea typeface="MS PGothic" panose="020B0600070205080204" pitchFamily="34" charset="-128"/>
              </a:rPr>
              <a:t>A     A     A     A     </a:t>
            </a:r>
            <a:r>
              <a:rPr lang="en-US" altLang="zh-CN" sz="2000">
                <a:latin typeface="Times New Roman" panose="02020603050405020304" pitchFamily="18" charset="0"/>
              </a:rPr>
              <a:t>‥ ‥     </a:t>
            </a:r>
            <a:r>
              <a:rPr lang="en-US" altLang="zh-CN" sz="2000">
                <a:latin typeface="宋体" panose="02010600030101010101" pitchFamily="2" charset="-122"/>
                <a:ea typeface="MS PGothic" panose="020B0600070205080204" pitchFamily="34" charset="-128"/>
              </a:rPr>
              <a:t>A</a:t>
            </a:r>
            <a:endParaRPr lang="en-US" altLang="zh-CN" sz="2000">
              <a:latin typeface="微软雅黑" panose="020B0503020204020204" pitchFamily="34" charset="-122"/>
              <a:ea typeface="微软雅黑" panose="020B0503020204020204" pitchFamily="34" charset="-122"/>
            </a:endParaRPr>
          </a:p>
        </p:txBody>
      </p:sp>
      <p:grpSp>
        <p:nvGrpSpPr>
          <p:cNvPr id="52" name="组合 3"/>
          <p:cNvGrpSpPr/>
          <p:nvPr/>
        </p:nvGrpSpPr>
        <p:grpSpPr bwMode="auto">
          <a:xfrm>
            <a:off x="3417888" y="3724275"/>
            <a:ext cx="6392862" cy="558800"/>
            <a:chOff x="2825609" y="3758274"/>
            <a:chExt cx="5983705" cy="558842"/>
          </a:xfrm>
        </p:grpSpPr>
        <p:sp>
          <p:nvSpPr>
            <p:cNvPr id="20506" name="Line 3"/>
            <p:cNvSpPr>
              <a:spLocks noChangeShapeType="1"/>
            </p:cNvSpPr>
            <p:nvPr/>
          </p:nvSpPr>
          <p:spPr bwMode="auto">
            <a:xfrm>
              <a:off x="2992649" y="3921559"/>
              <a:ext cx="5118226" cy="14327"/>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07" name="Line 4"/>
            <p:cNvSpPr>
              <a:spLocks noChangeShapeType="1"/>
            </p:cNvSpPr>
            <p:nvPr/>
          </p:nvSpPr>
          <p:spPr bwMode="auto">
            <a:xfrm>
              <a:off x="2992649" y="3758274"/>
              <a:ext cx="0" cy="152400"/>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08" name="Line 5"/>
            <p:cNvSpPr>
              <a:spLocks noChangeShapeType="1"/>
            </p:cNvSpPr>
            <p:nvPr/>
          </p:nvSpPr>
          <p:spPr bwMode="auto">
            <a:xfrm>
              <a:off x="3674833" y="3758274"/>
              <a:ext cx="0" cy="152400"/>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09" name="Line 6"/>
            <p:cNvSpPr>
              <a:spLocks noChangeShapeType="1"/>
            </p:cNvSpPr>
            <p:nvPr/>
          </p:nvSpPr>
          <p:spPr bwMode="auto">
            <a:xfrm>
              <a:off x="5072737" y="3758274"/>
              <a:ext cx="0" cy="152400"/>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10" name="Line 7"/>
            <p:cNvSpPr>
              <a:spLocks noChangeShapeType="1"/>
            </p:cNvSpPr>
            <p:nvPr/>
          </p:nvSpPr>
          <p:spPr bwMode="auto">
            <a:xfrm>
              <a:off x="8091263" y="3774040"/>
              <a:ext cx="0" cy="152400"/>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11" name="Line 5"/>
            <p:cNvSpPr>
              <a:spLocks noChangeShapeType="1"/>
            </p:cNvSpPr>
            <p:nvPr/>
          </p:nvSpPr>
          <p:spPr bwMode="auto">
            <a:xfrm>
              <a:off x="4364251" y="3765534"/>
              <a:ext cx="0" cy="152400"/>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12" name="Line 6"/>
            <p:cNvSpPr>
              <a:spLocks noChangeShapeType="1"/>
            </p:cNvSpPr>
            <p:nvPr/>
          </p:nvSpPr>
          <p:spPr bwMode="auto">
            <a:xfrm>
              <a:off x="7387723" y="3765534"/>
              <a:ext cx="0" cy="152400"/>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13" name="矩形 6"/>
            <p:cNvSpPr>
              <a:spLocks noChangeArrowheads="1"/>
            </p:cNvSpPr>
            <p:nvPr/>
          </p:nvSpPr>
          <p:spPr bwMode="auto">
            <a:xfrm>
              <a:off x="2825609" y="3917007"/>
              <a:ext cx="5983705"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a:solidFill>
                    <a:srgbClr val="FF0000"/>
                  </a:solidFill>
                  <a:latin typeface="宋体" panose="02010600030101010101" pitchFamily="2" charset="-122"/>
                  <a:ea typeface="MS PGothic" panose="020B0600070205080204" pitchFamily="34" charset="-128"/>
                </a:rPr>
                <a:t>0    1   2    3       </a:t>
              </a:r>
              <a:r>
                <a:rPr lang="en-US" altLang="zh-CN" sz="2000">
                  <a:solidFill>
                    <a:srgbClr val="6E8798"/>
                  </a:solidFill>
                  <a:latin typeface="Lato" panose="020F0502020204030203"/>
                </a:rPr>
                <a:t>……</a:t>
              </a:r>
              <a:r>
                <a:rPr lang="en-US" altLang="zh-CN" sz="2000">
                  <a:solidFill>
                    <a:srgbClr val="FF0000"/>
                  </a:solidFill>
                  <a:latin typeface="宋体" panose="02010600030101010101" pitchFamily="2" charset="-122"/>
                  <a:ea typeface="MS PGothic" panose="020B0600070205080204" pitchFamily="34" charset="-128"/>
                </a:rPr>
                <a:t>   n-1    </a:t>
              </a:r>
              <a:endParaRPr lang="en-US" altLang="zh-CN" sz="2000">
                <a:solidFill>
                  <a:srgbClr val="FF0000"/>
                </a:solidFill>
                <a:latin typeface="宋体" panose="02010600030101010101" pitchFamily="2" charset="-122"/>
                <a:ea typeface="MS PGothic" panose="020B0600070205080204" pitchFamily="34" charset="-128"/>
              </a:endParaRPr>
            </a:p>
          </p:txBody>
        </p:sp>
      </p:grpSp>
      <p:sp>
        <p:nvSpPr>
          <p:cNvPr id="61" name="矩形 60"/>
          <p:cNvSpPr>
            <a:spLocks noChangeArrowheads="1"/>
          </p:cNvSpPr>
          <p:nvPr/>
        </p:nvSpPr>
        <p:spPr bwMode="auto">
          <a:xfrm>
            <a:off x="8763000" y="3302000"/>
            <a:ext cx="676275" cy="400050"/>
          </a:xfrm>
          <a:prstGeom prst="rect">
            <a:avLst/>
          </a:prstGeom>
          <a:solidFill>
            <a:srgbClr val="8CEE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en-US" altLang="zh-CN" sz="2000">
                <a:solidFill>
                  <a:srgbClr val="FF0000"/>
                </a:solidFill>
                <a:latin typeface="微软雅黑" panose="020B0503020204020204" pitchFamily="34" charset="-122"/>
                <a:ea typeface="微软雅黑" panose="020B0503020204020204" pitchFamily="34" charset="-122"/>
              </a:rPr>
              <a:t> </a:t>
            </a:r>
            <a:r>
              <a:rPr lang="en-US" altLang="zh-CN" sz="2000">
                <a:solidFill>
                  <a:srgbClr val="6699FF"/>
                </a:solidFill>
                <a:latin typeface="微软雅黑" panose="020B0503020204020204" pitchFamily="34" charset="-122"/>
                <a:ea typeface="微软雅黑" panose="020B0503020204020204" pitchFamily="34" charset="-122"/>
              </a:rPr>
              <a:t>F</a:t>
            </a:r>
            <a:endParaRPr lang="en-US" altLang="zh-CN" sz="2000">
              <a:solidFill>
                <a:srgbClr val="6699FF"/>
              </a:solidFill>
              <a:latin typeface="微软雅黑" panose="020B0503020204020204" pitchFamily="34" charset="-122"/>
              <a:ea typeface="微软雅黑" panose="020B0503020204020204" pitchFamily="34" charset="-122"/>
            </a:endParaRPr>
          </a:p>
        </p:txBody>
      </p:sp>
      <p:sp>
        <p:nvSpPr>
          <p:cNvPr id="20499" name="矩形 11"/>
          <p:cNvSpPr>
            <a:spLocks noChangeArrowheads="1"/>
          </p:cNvSpPr>
          <p:nvPr/>
        </p:nvSpPr>
        <p:spPr bwMode="auto">
          <a:xfrm>
            <a:off x="2212975" y="3627438"/>
            <a:ext cx="12842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ts val="1200"/>
              </a:spcBef>
            </a:pPr>
            <a:r>
              <a:rPr lang="en-US" altLang="zh-CN" sz="2600">
                <a:solidFill>
                  <a:srgbClr val="6699FF"/>
                </a:solidFill>
                <a:latin typeface="微软雅黑" panose="020B0503020204020204" pitchFamily="34" charset="-122"/>
                <a:ea typeface="微软雅黑" panose="020B0503020204020204" pitchFamily="34" charset="-122"/>
              </a:rPr>
              <a:t>|-------</a:t>
            </a:r>
            <a:endParaRPr lang="en-US" altLang="zh-CN" sz="2600">
              <a:solidFill>
                <a:srgbClr val="6699FF"/>
              </a:solidFill>
              <a:latin typeface="微软雅黑" panose="020B0503020204020204" pitchFamily="34" charset="-122"/>
              <a:ea typeface="微软雅黑" panose="020B0503020204020204" pitchFamily="34" charset="-122"/>
            </a:endParaRPr>
          </a:p>
        </p:txBody>
      </p:sp>
      <p:sp>
        <p:nvSpPr>
          <p:cNvPr id="65" name="矩形 64"/>
          <p:cNvSpPr>
            <a:spLocks noChangeArrowheads="1"/>
          </p:cNvSpPr>
          <p:nvPr/>
        </p:nvSpPr>
        <p:spPr bwMode="auto">
          <a:xfrm>
            <a:off x="2114550" y="3930650"/>
            <a:ext cx="777875" cy="400050"/>
          </a:xfrm>
          <a:prstGeom prst="rect">
            <a:avLst/>
          </a:prstGeom>
          <a:solidFill>
            <a:srgbClr val="8CEE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en-US" altLang="zh-CN" sz="2000">
                <a:solidFill>
                  <a:srgbClr val="FF0000"/>
                </a:solidFill>
                <a:latin typeface="微软雅黑" panose="020B0503020204020204" pitchFamily="34" charset="-122"/>
                <a:ea typeface="微软雅黑" panose="020B0503020204020204" pitchFamily="34" charset="-122"/>
              </a:rPr>
              <a:t> -1</a:t>
            </a:r>
            <a:endParaRPr lang="en-US" altLang="zh-CN" sz="2000">
              <a:solidFill>
                <a:srgbClr val="6699FF"/>
              </a:solidFill>
              <a:latin typeface="微软雅黑" panose="020B0503020204020204" pitchFamily="34" charset="-122"/>
              <a:ea typeface="微软雅黑" panose="020B0503020204020204" pitchFamily="34" charset="-122"/>
            </a:endParaRPr>
          </a:p>
        </p:txBody>
      </p:sp>
      <p:sp>
        <p:nvSpPr>
          <p:cNvPr id="67" name="Rectangle 7"/>
          <p:cNvSpPr>
            <a:spLocks noChangeArrowheads="1"/>
          </p:cNvSpPr>
          <p:nvPr/>
        </p:nvSpPr>
        <p:spPr bwMode="auto">
          <a:xfrm>
            <a:off x="5784850" y="6164263"/>
            <a:ext cx="6070600" cy="430212"/>
          </a:xfrm>
          <a:prstGeom prst="rect">
            <a:avLst/>
          </a:prstGeom>
          <a:noFill/>
          <a:ln w="19050">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p>
            <a:r>
              <a:rPr lang="zh-CN" altLang="en-US" sz="2200">
                <a:latin typeface="微软雅黑" panose="020B0503020204020204" pitchFamily="34" charset="-122"/>
                <a:ea typeface="微软雅黑" panose="020B0503020204020204" pitchFamily="34" charset="-122"/>
              </a:rPr>
              <a:t>普通</a:t>
            </a:r>
            <a:r>
              <a:rPr lang="ja-JP" altLang="en-US" sz="2200">
                <a:latin typeface="微软雅黑" panose="020B0503020204020204" pitchFamily="34" charset="-122"/>
                <a:ea typeface="微软雅黑" panose="020B0503020204020204" pitchFamily="34" charset="-122"/>
              </a:rPr>
              <a:t>年金</a:t>
            </a:r>
            <a:r>
              <a:rPr lang="zh-CN" altLang="en-US" sz="2200">
                <a:latin typeface="微软雅黑" panose="020B0503020204020204" pitchFamily="34" charset="-122"/>
                <a:ea typeface="微软雅黑" panose="020B0503020204020204" pitchFamily="34" charset="-122"/>
              </a:rPr>
              <a:t>终</a:t>
            </a:r>
            <a:r>
              <a:rPr lang="ja-JP" altLang="en-US" sz="2200">
                <a:latin typeface="微软雅黑" panose="020B0503020204020204" pitchFamily="34" charset="-122"/>
                <a:ea typeface="微软雅黑" panose="020B0503020204020204" pitchFamily="34" charset="-122"/>
              </a:rPr>
              <a:t>值系数</a:t>
            </a:r>
            <a:r>
              <a:rPr lang="zh-CN" altLang="en-US" sz="2200">
                <a:latin typeface="微软雅黑" panose="020B0503020204020204" pitchFamily="34" charset="-122"/>
                <a:ea typeface="微软雅黑" panose="020B0503020204020204" pitchFamily="34" charset="-122"/>
              </a:rPr>
              <a:t>期数加</a:t>
            </a:r>
            <a:r>
              <a:rPr lang="en-US" altLang="zh-CN" sz="2200">
                <a:latin typeface="微软雅黑" panose="020B0503020204020204" pitchFamily="34" charset="-122"/>
                <a:ea typeface="微软雅黑" panose="020B0503020204020204" pitchFamily="34" charset="-122"/>
              </a:rPr>
              <a:t>1</a:t>
            </a:r>
            <a:r>
              <a:rPr lang="zh-CN" altLang="en-US" sz="2200">
                <a:latin typeface="微软雅黑" panose="020B0503020204020204" pitchFamily="34" charset="-122"/>
                <a:ea typeface="微软雅黑" panose="020B0503020204020204" pitchFamily="34" charset="-122"/>
              </a:rPr>
              <a:t>，系数减</a:t>
            </a:r>
            <a:r>
              <a:rPr lang="en-US" altLang="zh-CN" sz="2200">
                <a:latin typeface="微软雅黑" panose="020B0503020204020204" pitchFamily="34" charset="-122"/>
                <a:ea typeface="微软雅黑" panose="020B0503020204020204" pitchFamily="34" charset="-122"/>
              </a:rPr>
              <a:t>1</a:t>
            </a:r>
            <a:endParaRPr lang="ja-JP" altLang="en-US" sz="2200">
              <a:latin typeface="微软雅黑" panose="020B0503020204020204" pitchFamily="34" charset="-122"/>
              <a:ea typeface="微软雅黑" panose="020B0503020204020204" pitchFamily="34" charset="-122"/>
            </a:endParaRPr>
          </a:p>
        </p:txBody>
      </p:sp>
      <p:sp>
        <p:nvSpPr>
          <p:cNvPr id="2" name="矩形 78"/>
          <p:cNvSpPr>
            <a:spLocks noChangeArrowheads="1"/>
          </p:cNvSpPr>
          <p:nvPr/>
        </p:nvSpPr>
        <p:spPr bwMode="auto">
          <a:xfrm>
            <a:off x="915988" y="2051050"/>
            <a:ext cx="108267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3800"/>
              </a:lnSpc>
            </a:pPr>
            <a:r>
              <a:rPr lang="zh-CN" altLang="en-US" sz="2400">
                <a:solidFill>
                  <a:srgbClr val="FF0000"/>
                </a:solidFill>
                <a:latin typeface="微软雅黑" panose="020B0503020204020204" pitchFamily="34" charset="-122"/>
                <a:ea typeface="微软雅黑" panose="020B0503020204020204" pitchFamily="34" charset="-122"/>
              </a:rPr>
              <a:t>原理：</a:t>
            </a:r>
            <a:r>
              <a:rPr lang="zh-CN" altLang="en-US" sz="2400">
                <a:latin typeface="微软雅黑" panose="020B0503020204020204" pitchFamily="34" charset="-122"/>
                <a:ea typeface="微软雅黑" panose="020B0503020204020204" pitchFamily="34" charset="-122"/>
              </a:rPr>
              <a:t>将预付年金转换为普通年金。</a:t>
            </a:r>
            <a:endParaRPr lang="en-US" altLang="zh-CN" sz="2400">
              <a:latin typeface="微软雅黑" panose="020B0503020204020204" pitchFamily="34" charset="-122"/>
              <a:ea typeface="微软雅黑" panose="020B0503020204020204" pitchFamily="34" charset="-122"/>
            </a:endParaRPr>
          </a:p>
          <a:p>
            <a:pPr>
              <a:lnSpc>
                <a:spcPts val="3800"/>
              </a:lnSpc>
            </a:pPr>
            <a:r>
              <a:rPr lang="zh-CN" altLang="en-US" sz="2400">
                <a:latin typeface="微软雅黑" panose="020B0503020204020204" pitchFamily="34" charset="-122"/>
                <a:ea typeface="微软雅黑" panose="020B0503020204020204" pitchFamily="34" charset="-122"/>
              </a:rPr>
              <a:t>第一步，将第一期期初变成上期（</a:t>
            </a:r>
            <a:r>
              <a:rPr lang="en-US" altLang="zh-CN" sz="2400">
                <a:latin typeface="微软雅黑" panose="020B0503020204020204" pitchFamily="34" charset="-122"/>
                <a:ea typeface="微软雅黑" panose="020B0503020204020204" pitchFamily="34" charset="-122"/>
              </a:rPr>
              <a:t>-1</a:t>
            </a:r>
            <a:r>
              <a:rPr lang="zh-CN" altLang="en-US" sz="2400">
                <a:latin typeface="微软雅黑" panose="020B0503020204020204" pitchFamily="34" charset="-122"/>
                <a:ea typeface="微软雅黑" panose="020B0503020204020204" pitchFamily="34" charset="-122"/>
              </a:rPr>
              <a:t>期）期末；第二步，在第</a:t>
            </a:r>
            <a:r>
              <a:rPr lang="en-US" altLang="zh-CN" sz="2400">
                <a:latin typeface="微软雅黑" panose="020B0503020204020204" pitchFamily="34" charset="-122"/>
                <a:ea typeface="微软雅黑" panose="020B0503020204020204" pitchFamily="34" charset="-122"/>
              </a:rPr>
              <a:t>n</a:t>
            </a:r>
            <a:r>
              <a:rPr lang="zh-CN" altLang="en-US" sz="2400">
                <a:latin typeface="微软雅黑" panose="020B0503020204020204" pitchFamily="34" charset="-122"/>
                <a:ea typeface="微软雅黑" panose="020B0503020204020204" pitchFamily="34" charset="-122"/>
              </a:rPr>
              <a:t>期末补上一个</a:t>
            </a:r>
            <a:r>
              <a:rPr lang="en-US" altLang="zh-CN" sz="2400">
                <a:solidFill>
                  <a:srgbClr val="FF0000"/>
                </a:solidFill>
                <a:latin typeface="微软雅黑" panose="020B0503020204020204" pitchFamily="34" charset="-122"/>
                <a:ea typeface="微软雅黑" panose="020B0503020204020204" pitchFamily="34" charset="-122"/>
              </a:rPr>
              <a:t>A</a:t>
            </a:r>
            <a:endParaRPr lang="en-US" altLang="zh-CN" sz="2400">
              <a:solidFill>
                <a:srgbClr val="FF0000"/>
              </a:solidFill>
              <a:latin typeface="宋体" panose="02010600030101010101" pitchFamily="2" charset="-122"/>
            </a:endParaRPr>
          </a:p>
        </p:txBody>
      </p:sp>
      <p:cxnSp>
        <p:nvCxnSpPr>
          <p:cNvPr id="71" name="直接箭头连接符 70"/>
          <p:cNvCxnSpPr/>
          <p:nvPr/>
        </p:nvCxnSpPr>
        <p:spPr>
          <a:xfrm flipH="1">
            <a:off x="7337425" y="4676775"/>
            <a:ext cx="1619250" cy="4746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3836988" y="3302000"/>
            <a:ext cx="5484812" cy="11795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0502" name="组合 4"/>
          <p:cNvGrpSpPr/>
          <p:nvPr/>
        </p:nvGrpSpPr>
        <p:grpSpPr bwMode="auto">
          <a:xfrm>
            <a:off x="3706813" y="1146175"/>
            <a:ext cx="4584700" cy="647700"/>
            <a:chOff x="3035300" y="1223963"/>
            <a:chExt cx="3548063" cy="647700"/>
          </a:xfrm>
        </p:grpSpPr>
        <p:sp>
          <p:nvSpPr>
            <p:cNvPr id="20504" name="矩形 17"/>
            <p:cNvSpPr>
              <a:spLocks noChangeArrowheads="1"/>
            </p:cNvSpPr>
            <p:nvPr/>
          </p:nvSpPr>
          <p:spPr bwMode="auto">
            <a:xfrm>
              <a:off x="3035300" y="1223963"/>
              <a:ext cx="3548063" cy="647700"/>
            </a:xfrm>
            <a:prstGeom prst="rect">
              <a:avLst/>
            </a:prstGeom>
            <a:noFill/>
            <a:ln w="25400">
              <a:solidFill>
                <a:srgbClr val="0070C0"/>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sz="3200">
                <a:solidFill>
                  <a:srgbClr val="000000"/>
                </a:solidFill>
                <a:latin typeface="Lato" panose="020F0502020204030203"/>
                <a:sym typeface="Arial" panose="020B0604020202020204" pitchFamily="34" charset="0"/>
              </a:endParaRPr>
            </a:p>
          </p:txBody>
        </p:sp>
        <p:sp>
          <p:nvSpPr>
            <p:cNvPr id="42" name="Rectangle 2"/>
            <p:cNvSpPr txBox="1">
              <a:spLocks noChangeArrowheads="1"/>
            </p:cNvSpPr>
            <p:nvPr/>
          </p:nvSpPr>
          <p:spPr bwMode="auto">
            <a:xfrm>
              <a:off x="3136041" y="1266826"/>
              <a:ext cx="3231096" cy="576262"/>
            </a:xfrm>
            <a:prstGeom prst="rect">
              <a:avLst/>
            </a:prstGeom>
            <a:solidFill>
              <a:schemeClr val="bg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5000"/>
                </a:spcBef>
                <a:spcAft>
                  <a:spcPct val="40000"/>
                </a:spcAft>
                <a:buClr>
                  <a:schemeClr val="tx2"/>
                </a:buClr>
                <a:buSzPct val="70000"/>
                <a:buFont typeface="Wingdings" panose="05000000000000000000" pitchFamily="2" charset="2"/>
                <a:buNone/>
                <a:defRPr/>
              </a:pPr>
              <a:r>
                <a:rPr lang="zh-CN" altLang="en-US" sz="2400" dirty="0">
                  <a:solidFill>
                    <a:srgbClr val="000000"/>
                  </a:solidFill>
                  <a:latin typeface="微软雅黑" panose="020B0503020204020204" pitchFamily="34" charset="-122"/>
                  <a:ea typeface="微软雅黑" panose="020B0503020204020204" pitchFamily="34" charset="-122"/>
                </a:rPr>
                <a:t>期数加</a:t>
              </a:r>
              <a:r>
                <a:rPr lang="en-US" altLang="zh-CN" sz="2400" dirty="0">
                  <a:solidFill>
                    <a:srgbClr val="000000"/>
                  </a:solidFill>
                  <a:latin typeface="微软雅黑" panose="020B0503020204020204" pitchFamily="34" charset="-122"/>
                  <a:ea typeface="微软雅黑" panose="020B0503020204020204" pitchFamily="34" charset="-122"/>
                </a:rPr>
                <a:t>1</a:t>
              </a:r>
              <a:r>
                <a:rPr lang="zh-CN" altLang="en-US" sz="2400" dirty="0">
                  <a:solidFill>
                    <a:srgbClr val="000000"/>
                  </a:solidFill>
                  <a:latin typeface="微软雅黑" panose="020B0503020204020204" pitchFamily="34" charset="-122"/>
                  <a:ea typeface="微软雅黑" panose="020B0503020204020204" pitchFamily="34" charset="-122"/>
                </a:rPr>
                <a:t>，系数减</a:t>
              </a:r>
              <a:r>
                <a:rPr lang="en-US" altLang="zh-CN" sz="2400" dirty="0">
                  <a:solidFill>
                    <a:srgbClr val="000000"/>
                  </a:solidFill>
                  <a:latin typeface="微软雅黑" panose="020B0503020204020204" pitchFamily="34" charset="-122"/>
                  <a:ea typeface="微软雅黑" panose="020B0503020204020204" pitchFamily="34" charset="-122"/>
                </a:rPr>
                <a:t>1</a:t>
              </a:r>
              <a:r>
                <a:rPr lang="zh-CN" altLang="en-US" sz="2400" dirty="0">
                  <a:solidFill>
                    <a:srgbClr val="000000"/>
                  </a:solidFill>
                  <a:latin typeface="微软雅黑" panose="020B0503020204020204" pitchFamily="34" charset="-122"/>
                  <a:ea typeface="微软雅黑" panose="020B0503020204020204" pitchFamily="34" charset="-122"/>
                </a:rPr>
                <a:t>。</a:t>
              </a:r>
              <a:endParaRPr lang="zh-CN" altLang="en-US" sz="2400" dirty="0">
                <a:solidFill>
                  <a:srgbClr val="000000"/>
                </a:solidFill>
                <a:latin typeface="微软雅黑" panose="020B0503020204020204" pitchFamily="34" charset="-122"/>
                <a:ea typeface="微软雅黑" panose="020B0503020204020204" pitchFamily="34" charset="-122"/>
              </a:endParaRPr>
            </a:p>
            <a:p>
              <a:pPr eaLnBrk="1" hangingPunct="1">
                <a:lnSpc>
                  <a:spcPct val="135000"/>
                </a:lnSpc>
                <a:spcBef>
                  <a:spcPct val="20000"/>
                </a:spcBef>
                <a:spcAft>
                  <a:spcPct val="25000"/>
                </a:spcAft>
                <a:buClr>
                  <a:schemeClr val="tx2"/>
                </a:buClr>
                <a:buSzPct val="70000"/>
                <a:buFont typeface="Wingdings" panose="05000000000000000000" pitchFamily="2" charset="2"/>
                <a:buNone/>
                <a:defRPr/>
              </a:pPr>
              <a:r>
                <a:rPr lang="zh-CN" altLang="en-US" sz="2400" dirty="0">
                  <a:solidFill>
                    <a:srgbClr val="FF3300"/>
                  </a:solidFill>
                  <a:latin typeface="宋体" panose="02010600030101010101" pitchFamily="2" charset="-122"/>
                </a:rPr>
                <a:t> </a:t>
              </a:r>
              <a:endParaRPr lang="zh-CN" altLang="en-US" sz="2400" dirty="0">
                <a:latin typeface="宋体" panose="02010600030101010101" pitchFamily="2" charset="-122"/>
              </a:endParaRPr>
            </a:p>
          </p:txBody>
        </p:sp>
      </p:grpSp>
      <p:sp>
        <p:nvSpPr>
          <p:cNvPr id="43" name="矩形 42"/>
          <p:cNvSpPr>
            <a:spLocks noChangeArrowheads="1"/>
          </p:cNvSpPr>
          <p:nvPr/>
        </p:nvSpPr>
        <p:spPr bwMode="auto">
          <a:xfrm>
            <a:off x="8763000" y="4283075"/>
            <a:ext cx="485775" cy="396875"/>
          </a:xfrm>
          <a:prstGeom prst="rect">
            <a:avLst/>
          </a:prstGeom>
          <a:solidFill>
            <a:srgbClr val="8CEE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en-US" altLang="zh-CN" sz="2000">
                <a:solidFill>
                  <a:srgbClr val="FF0000"/>
                </a:solidFill>
                <a:latin typeface="微软雅黑" panose="020B0503020204020204" pitchFamily="34" charset="-122"/>
                <a:ea typeface="微软雅黑" panose="020B0503020204020204" pitchFamily="34" charset="-122"/>
              </a:rPr>
              <a:t>A</a:t>
            </a:r>
            <a:endParaRPr lang="en-US" altLang="zh-CN" sz="2000">
              <a:solidFill>
                <a:srgbClr val="6699FF"/>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499"/>
                                        </p:tgtEl>
                                        <p:attrNameLst>
                                          <p:attrName>style.visibility</p:attrName>
                                        </p:attrNameLst>
                                      </p:cBhvr>
                                      <p:to>
                                        <p:strVal val="visible"/>
                                      </p:to>
                                    </p:set>
                                    <p:anim calcmode="lin" valueType="num">
                                      <p:cBhvr additive="base">
                                        <p:cTn id="21" dur="500" fill="hold"/>
                                        <p:tgtEl>
                                          <p:spTgt spid="20499"/>
                                        </p:tgtEl>
                                        <p:attrNameLst>
                                          <p:attrName>ppt_x</p:attrName>
                                        </p:attrNameLst>
                                      </p:cBhvr>
                                      <p:tavLst>
                                        <p:tav tm="0">
                                          <p:val>
                                            <p:strVal val="#ppt_x"/>
                                          </p:val>
                                        </p:tav>
                                        <p:tav tm="100000">
                                          <p:val>
                                            <p:strVal val="#ppt_x"/>
                                          </p:val>
                                        </p:tav>
                                      </p:tavLst>
                                    </p:anim>
                                    <p:anim calcmode="lin" valueType="num">
                                      <p:cBhvr additive="base">
                                        <p:cTn id="22" dur="500" fill="hold"/>
                                        <p:tgtEl>
                                          <p:spTgt spid="2049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500" fill="hold"/>
                                        <p:tgtEl>
                                          <p:spTgt spid="65"/>
                                        </p:tgtEl>
                                        <p:attrNameLst>
                                          <p:attrName>ppt_x</p:attrName>
                                        </p:attrNameLst>
                                      </p:cBhvr>
                                      <p:tavLst>
                                        <p:tav tm="0">
                                          <p:val>
                                            <p:strVal val="#ppt_x"/>
                                          </p:val>
                                        </p:tav>
                                        <p:tav tm="100000">
                                          <p:val>
                                            <p:strVal val="#ppt_x"/>
                                          </p:val>
                                        </p:tav>
                                      </p:tavLst>
                                    </p:anim>
                                    <p:anim calcmode="lin" valueType="num">
                                      <p:cBhvr additive="base">
                                        <p:cTn id="26" dur="500" fill="hold"/>
                                        <p:tgtEl>
                                          <p:spTgt spid="6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ppt_x"/>
                                          </p:val>
                                        </p:tav>
                                        <p:tav tm="100000">
                                          <p:val>
                                            <p:strVal val="#ppt_x"/>
                                          </p:val>
                                        </p:tav>
                                      </p:tavLst>
                                    </p:anim>
                                    <p:anim calcmode="lin" valueType="num">
                                      <p:cBhvr additive="base">
                                        <p:cTn id="3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1"/>
                                        </p:tgtEl>
                                        <p:attrNameLst>
                                          <p:attrName>style.visibility</p:attrName>
                                        </p:attrNameLst>
                                      </p:cBhvr>
                                      <p:to>
                                        <p:strVal val="visible"/>
                                      </p:to>
                                    </p:set>
                                    <p:anim calcmode="lin" valueType="num">
                                      <p:cBhvr additive="base">
                                        <p:cTn id="39" dur="500" fill="hold"/>
                                        <p:tgtEl>
                                          <p:spTgt spid="71"/>
                                        </p:tgtEl>
                                        <p:attrNameLst>
                                          <p:attrName>ppt_x</p:attrName>
                                        </p:attrNameLst>
                                      </p:cBhvr>
                                      <p:tavLst>
                                        <p:tav tm="0">
                                          <p:val>
                                            <p:strVal val="#ppt_x"/>
                                          </p:val>
                                        </p:tav>
                                        <p:tav tm="100000">
                                          <p:val>
                                            <p:strVal val="#ppt_x"/>
                                          </p:val>
                                        </p:tav>
                                      </p:tavLst>
                                    </p:anim>
                                    <p:anim calcmode="lin" valueType="num">
                                      <p:cBhvr additive="base">
                                        <p:cTn id="40" dur="500" fill="hold"/>
                                        <p:tgtEl>
                                          <p:spTgt spid="7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491"/>
                                        </p:tgtEl>
                                        <p:attrNameLst>
                                          <p:attrName>style.visibility</p:attrName>
                                        </p:attrNameLst>
                                      </p:cBhvr>
                                      <p:to>
                                        <p:strVal val="visible"/>
                                      </p:to>
                                    </p:set>
                                    <p:anim calcmode="lin" valueType="num">
                                      <p:cBhvr additive="base">
                                        <p:cTn id="43" dur="500" fill="hold"/>
                                        <p:tgtEl>
                                          <p:spTgt spid="20491"/>
                                        </p:tgtEl>
                                        <p:attrNameLst>
                                          <p:attrName>ppt_x</p:attrName>
                                        </p:attrNameLst>
                                      </p:cBhvr>
                                      <p:tavLst>
                                        <p:tav tm="0">
                                          <p:val>
                                            <p:strVal val="#ppt_x"/>
                                          </p:val>
                                        </p:tav>
                                        <p:tav tm="100000">
                                          <p:val>
                                            <p:strVal val="#ppt_x"/>
                                          </p:val>
                                        </p:tav>
                                      </p:tavLst>
                                    </p:anim>
                                    <p:anim calcmode="lin" valueType="num">
                                      <p:cBhvr additive="base">
                                        <p:cTn id="44" dur="500" fill="hold"/>
                                        <p:tgtEl>
                                          <p:spTgt spid="2049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500" fill="hold"/>
                                        <p:tgtEl>
                                          <p:spTgt spid="38"/>
                                        </p:tgtEl>
                                        <p:attrNameLst>
                                          <p:attrName>ppt_x</p:attrName>
                                        </p:attrNameLst>
                                      </p:cBhvr>
                                      <p:tavLst>
                                        <p:tav tm="0">
                                          <p:val>
                                            <p:strVal val="#ppt_x"/>
                                          </p:val>
                                        </p:tav>
                                        <p:tav tm="100000">
                                          <p:val>
                                            <p:strVal val="#ppt_x"/>
                                          </p:val>
                                        </p:tav>
                                      </p:tavLst>
                                    </p:anim>
                                    <p:anim calcmode="lin" valueType="num">
                                      <p:cBhvr additive="base">
                                        <p:cTn id="62" dur="500" fill="hold"/>
                                        <p:tgtEl>
                                          <p:spTgt spid="3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additive="base">
                                        <p:cTn id="65" dur="500" fill="hold"/>
                                        <p:tgtEl>
                                          <p:spTgt spid="67"/>
                                        </p:tgtEl>
                                        <p:attrNameLst>
                                          <p:attrName>ppt_x</p:attrName>
                                        </p:attrNameLst>
                                      </p:cBhvr>
                                      <p:tavLst>
                                        <p:tav tm="0">
                                          <p:val>
                                            <p:strVal val="#ppt_x"/>
                                          </p:val>
                                        </p:tav>
                                        <p:tav tm="100000">
                                          <p:val>
                                            <p:strVal val="#ppt_x"/>
                                          </p:val>
                                        </p:tav>
                                      </p:tavLst>
                                    </p:anim>
                                    <p:anim calcmode="lin" valueType="num">
                                      <p:cBhvr additive="base">
                                        <p:cTn id="66"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p:bldP spid="26" grpId="0" animBg="1"/>
      <p:bldP spid="51" grpId="0" animBg="1"/>
      <p:bldP spid="61" grpId="0" animBg="1"/>
      <p:bldP spid="20499" grpId="0"/>
      <p:bldP spid="65" grpId="0" animBg="1"/>
      <p:bldP spid="67" grpId="0" animBg="1"/>
      <p:bldP spid="4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接箭头连接符 39"/>
          <p:cNvCxnSpPr/>
          <p:nvPr/>
        </p:nvCxnSpPr>
        <p:spPr>
          <a:xfrm rot="10800000">
            <a:off x="6913563" y="5084763"/>
            <a:ext cx="1412875" cy="51435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rot="10800000">
            <a:off x="7267575" y="2935288"/>
            <a:ext cx="865188" cy="257175"/>
          </a:xfrm>
          <a:prstGeom prst="straightConnector1">
            <a:avLst/>
          </a:prstGeom>
          <a:ln>
            <a:solidFill>
              <a:srgbClr val="7E0240"/>
            </a:solidFill>
            <a:tailEnd type="arrow"/>
          </a:ln>
        </p:spPr>
        <p:style>
          <a:lnRef idx="1">
            <a:schemeClr val="accent1"/>
          </a:lnRef>
          <a:fillRef idx="0">
            <a:schemeClr val="accent1"/>
          </a:fillRef>
          <a:effectRef idx="0">
            <a:schemeClr val="accent1"/>
          </a:effectRef>
          <a:fontRef idx="minor">
            <a:schemeClr val="tx1"/>
          </a:fontRef>
        </p:style>
      </p:cxnSp>
      <p:sp>
        <p:nvSpPr>
          <p:cNvPr id="21508" name="灯片编号占位符 3"/>
          <p:cNvSpPr txBox="1">
            <a:spLocks noGrp="1" noChangeArrowheads="1"/>
          </p:cNvSpPr>
          <p:nvPr/>
        </p:nvSpPr>
        <p:spPr bwMode="auto">
          <a:xfrm>
            <a:off x="11310938" y="6224588"/>
            <a:ext cx="520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gn="ctr"/>
            <a:fld id="{0A4B6F30-E687-4C18-BEDC-2D63D9DFDA35}" type="slidenum">
              <a:rPr lang="en-US" altLang="zh-CN" sz="1400" b="1">
                <a:solidFill>
                  <a:schemeClr val="bg1"/>
                </a:solidFill>
              </a:rPr>
            </a:fld>
            <a:endParaRPr lang="en-US" altLang="zh-CN" sz="1400" b="1">
              <a:solidFill>
                <a:schemeClr val="bg1"/>
              </a:solidFill>
            </a:endParaRPr>
          </a:p>
        </p:txBody>
      </p:sp>
      <p:sp>
        <p:nvSpPr>
          <p:cNvPr id="21509" name="TextBox 7"/>
          <p:cNvSpPr txBox="1">
            <a:spLocks noChangeArrowheads="1"/>
          </p:cNvSpPr>
          <p:nvPr/>
        </p:nvSpPr>
        <p:spPr bwMode="auto">
          <a:xfrm>
            <a:off x="728663" y="1109663"/>
            <a:ext cx="112141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zh-CN" altLang="en-US" b="1">
                <a:solidFill>
                  <a:schemeClr val="tx1"/>
                </a:solidFill>
                <a:latin typeface="微软雅黑" panose="020B0503020204020204" pitchFamily="34" charset="-122"/>
                <a:ea typeface="微软雅黑" panose="020B0503020204020204" pitchFamily="34" charset="-122"/>
              </a:rPr>
              <a:t>假设年金</a:t>
            </a:r>
            <a:r>
              <a:rPr lang="en-US" altLang="zh-CN" b="1">
                <a:solidFill>
                  <a:schemeClr val="tx1"/>
                </a:solidFill>
                <a:latin typeface="微软雅黑" panose="020B0503020204020204" pitchFamily="34" charset="-122"/>
                <a:ea typeface="微软雅黑" panose="020B0503020204020204" pitchFamily="34" charset="-122"/>
              </a:rPr>
              <a:t>A=10</a:t>
            </a:r>
            <a:r>
              <a:rPr lang="zh-CN" altLang="en-US" b="1">
                <a:solidFill>
                  <a:schemeClr val="tx1"/>
                </a:solidFill>
                <a:latin typeface="微软雅黑" panose="020B0503020204020204" pitchFamily="34" charset="-122"/>
                <a:ea typeface="微软雅黑" panose="020B0503020204020204" pitchFamily="34" charset="-122"/>
              </a:rPr>
              <a:t>万元，计息期</a:t>
            </a:r>
            <a:r>
              <a:rPr lang="en-US" altLang="zh-CN" b="1">
                <a:solidFill>
                  <a:schemeClr val="tx1"/>
                </a:solidFill>
                <a:latin typeface="微软雅黑" panose="020B0503020204020204" pitchFamily="34" charset="-122"/>
                <a:ea typeface="微软雅黑" panose="020B0503020204020204" pitchFamily="34" charset="-122"/>
              </a:rPr>
              <a:t>n=3,</a:t>
            </a:r>
            <a:r>
              <a:rPr lang="zh-CN" altLang="en-US" b="1">
                <a:solidFill>
                  <a:schemeClr val="tx1"/>
                </a:solidFill>
                <a:latin typeface="微软雅黑" panose="020B0503020204020204" pitchFamily="34" charset="-122"/>
                <a:ea typeface="微软雅黑" panose="020B0503020204020204" pitchFamily="34" charset="-122"/>
              </a:rPr>
              <a:t>利率</a:t>
            </a:r>
            <a:r>
              <a:rPr lang="en-US" altLang="zh-CN" b="1">
                <a:solidFill>
                  <a:schemeClr val="tx1"/>
                </a:solidFill>
                <a:latin typeface="微软雅黑" panose="020B0503020204020204" pitchFamily="34" charset="-122"/>
                <a:ea typeface="微软雅黑" panose="020B0503020204020204" pitchFamily="34" charset="-122"/>
              </a:rPr>
              <a:t>i=3%,</a:t>
            </a:r>
            <a:r>
              <a:rPr lang="zh-CN" altLang="en-US" b="1">
                <a:solidFill>
                  <a:schemeClr val="tx1"/>
                </a:solidFill>
                <a:latin typeface="微软雅黑" panose="020B0503020204020204" pitchFamily="34" charset="-122"/>
                <a:ea typeface="微软雅黑" panose="020B0503020204020204" pitchFamily="34" charset="-122"/>
              </a:rPr>
              <a:t>让我们来分别算算普通年金终值</a:t>
            </a:r>
            <a:r>
              <a:rPr lang="en-US" altLang="zh-CN" b="1">
                <a:solidFill>
                  <a:schemeClr val="tx1"/>
                </a:solidFill>
                <a:latin typeface="微软雅黑" panose="020B0503020204020204" pitchFamily="34" charset="-122"/>
                <a:ea typeface="微软雅黑" panose="020B0503020204020204" pitchFamily="34" charset="-122"/>
              </a:rPr>
              <a:t>F1</a:t>
            </a:r>
            <a:r>
              <a:rPr lang="zh-CN" altLang="en-US" b="1">
                <a:solidFill>
                  <a:schemeClr val="tx1"/>
                </a:solidFill>
                <a:latin typeface="微软雅黑" panose="020B0503020204020204" pitchFamily="34" charset="-122"/>
                <a:ea typeface="微软雅黑" panose="020B0503020204020204" pitchFamily="34" charset="-122"/>
              </a:rPr>
              <a:t>、预付年金终值</a:t>
            </a:r>
            <a:r>
              <a:rPr lang="en-US" altLang="zh-CN" b="1">
                <a:solidFill>
                  <a:schemeClr val="tx1"/>
                </a:solidFill>
                <a:latin typeface="微软雅黑" panose="020B0503020204020204" pitchFamily="34" charset="-122"/>
                <a:ea typeface="微软雅黑" panose="020B0503020204020204" pitchFamily="34" charset="-122"/>
              </a:rPr>
              <a:t>F</a:t>
            </a:r>
            <a:r>
              <a:rPr lang="zh-CN" altLang="en-US" b="1">
                <a:solidFill>
                  <a:schemeClr val="tx1"/>
                </a:solidFill>
                <a:latin typeface="微软雅黑" panose="020B0503020204020204" pitchFamily="34" charset="-122"/>
                <a:ea typeface="微软雅黑" panose="020B0503020204020204" pitchFamily="34" charset="-122"/>
              </a:rPr>
              <a:t>等于多少？</a:t>
            </a: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21510" name="Line 6"/>
          <p:cNvSpPr>
            <a:spLocks noChangeShapeType="1"/>
          </p:cNvSpPr>
          <p:nvPr/>
        </p:nvSpPr>
        <p:spPr bwMode="auto">
          <a:xfrm flipV="1">
            <a:off x="0" y="482600"/>
            <a:ext cx="3292475"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21511" name="Line 6"/>
          <p:cNvSpPr>
            <a:spLocks noChangeShapeType="1"/>
          </p:cNvSpPr>
          <p:nvPr/>
        </p:nvSpPr>
        <p:spPr bwMode="auto">
          <a:xfrm>
            <a:off x="8628063" y="479425"/>
            <a:ext cx="3538537" cy="3175"/>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21512" name="Rectangle 33"/>
          <p:cNvSpPr>
            <a:spLocks noChangeArrowheads="1"/>
          </p:cNvSpPr>
          <p:nvPr/>
        </p:nvSpPr>
        <p:spPr bwMode="auto">
          <a:xfrm>
            <a:off x="3375025" y="236538"/>
            <a:ext cx="49391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dirty="0" smtClean="0">
                <a:latin typeface="微软雅黑" panose="020B0503020204020204" pitchFamily="34" charset="-122"/>
                <a:ea typeface="微软雅黑" panose="020B0503020204020204" pitchFamily="34" charset="-122"/>
              </a:rPr>
              <a:t>（</a:t>
            </a:r>
            <a:r>
              <a:rPr lang="en-US" altLang="zh-CN" sz="3200" dirty="0" smtClean="0">
                <a:latin typeface="微软雅黑" panose="020B0503020204020204" pitchFamily="34" charset="-122"/>
                <a:ea typeface="微软雅黑" panose="020B0503020204020204" pitchFamily="34" charset="-122"/>
              </a:rPr>
              <a:t>1</a:t>
            </a:r>
            <a:r>
              <a:rPr lang="zh-CN" altLang="en-US" sz="3200" dirty="0" smtClean="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预付年金终值的计算</a:t>
            </a:r>
            <a:endParaRPr lang="zh-CN" altLang="en-US" sz="3200" dirty="0">
              <a:latin typeface="微软雅黑" panose="020B0503020204020204" pitchFamily="34" charset="-122"/>
              <a:ea typeface="微软雅黑" panose="020B0503020204020204" pitchFamily="34" charset="-122"/>
            </a:endParaRPr>
          </a:p>
        </p:txBody>
      </p:sp>
      <p:sp>
        <p:nvSpPr>
          <p:cNvPr id="21513" name="矩形 10"/>
          <p:cNvSpPr>
            <a:spLocks noChangeArrowheads="1"/>
          </p:cNvSpPr>
          <p:nvPr/>
        </p:nvSpPr>
        <p:spPr bwMode="auto">
          <a:xfrm>
            <a:off x="2824163" y="2257425"/>
            <a:ext cx="4732337"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buFont typeface="Arial" panose="020B0604020202020204" pitchFamily="34" charset="0"/>
              <a:buNone/>
            </a:pPr>
            <a:r>
              <a:rPr lang="zh-CN" altLang="en-US" noProof="1">
                <a:latin typeface="微软雅黑" panose="020B0503020204020204" pitchFamily="34" charset="-122"/>
                <a:ea typeface="微软雅黑" panose="020B0503020204020204" pitchFamily="34" charset="-122"/>
              </a:rPr>
              <a:t> </a:t>
            </a:r>
            <a:r>
              <a:rPr lang="zh-CN" altLang="en-US" sz="2200" noProof="1">
                <a:latin typeface="微软雅黑" panose="020B0503020204020204" pitchFamily="34" charset="-122"/>
                <a:ea typeface="微软雅黑" panose="020B0503020204020204" pitchFamily="34" charset="-122"/>
              </a:rPr>
              <a:t>方法一：</a:t>
            </a:r>
            <a:r>
              <a:rPr lang="en-US" altLang="zh-CN" sz="2200" noProof="1">
                <a:latin typeface="微软雅黑" panose="020B0503020204020204" pitchFamily="34" charset="-122"/>
                <a:ea typeface="微软雅黑" panose="020B0503020204020204" pitchFamily="34" charset="-122"/>
              </a:rPr>
              <a:t>F</a:t>
            </a:r>
            <a:r>
              <a:rPr lang="en-US" altLang="zh-CN" sz="2200" baseline="-25000" noProof="1">
                <a:latin typeface="微软雅黑" panose="020B0503020204020204" pitchFamily="34" charset="-122"/>
                <a:ea typeface="微软雅黑" panose="020B0503020204020204" pitchFamily="34" charset="-122"/>
              </a:rPr>
              <a:t>1</a:t>
            </a:r>
            <a:r>
              <a:rPr lang="en-US" altLang="zh-CN" sz="2200" noProof="1">
                <a:latin typeface="微软雅黑" panose="020B0503020204020204" pitchFamily="34" charset="-122"/>
                <a:ea typeface="微软雅黑" panose="020B0503020204020204" pitchFamily="34" charset="-122"/>
              </a:rPr>
              <a:t>=10(F/A,3%,3)</a:t>
            </a:r>
            <a:endParaRPr lang="en-US" altLang="zh-CN" sz="2200" noProof="1">
              <a:latin typeface="微软雅黑" panose="020B0503020204020204" pitchFamily="34" charset="-122"/>
              <a:ea typeface="微软雅黑" panose="020B0503020204020204" pitchFamily="34" charset="-122"/>
            </a:endParaRPr>
          </a:p>
          <a:p>
            <a:pPr>
              <a:lnSpc>
                <a:spcPct val="130000"/>
              </a:lnSpc>
              <a:buFont typeface="Arial" panose="020B0604020202020204" pitchFamily="34" charset="0"/>
              <a:buNone/>
            </a:pPr>
            <a:r>
              <a:rPr lang="en-US" altLang="zh-CN" sz="2200" noProof="1">
                <a:latin typeface="微软雅黑" panose="020B0503020204020204" pitchFamily="34" charset="-122"/>
                <a:ea typeface="微软雅黑" panose="020B0503020204020204" pitchFamily="34" charset="-122"/>
              </a:rPr>
              <a:t>              F =10(F/A,3%,3)</a:t>
            </a:r>
            <a:r>
              <a:rPr lang="en-US" altLang="zh-CN" sz="2200" noProof="1">
                <a:solidFill>
                  <a:srgbClr val="FF0000"/>
                </a:solidFill>
                <a:latin typeface="微软雅黑" panose="020B0503020204020204" pitchFamily="34" charset="-122"/>
                <a:ea typeface="微软雅黑" panose="020B0503020204020204" pitchFamily="34" charset="-122"/>
              </a:rPr>
              <a:t>(1+3%)</a:t>
            </a:r>
            <a:endParaRPr lang="en-US" altLang="zh-CN" sz="2200" noProof="1">
              <a:solidFill>
                <a:srgbClr val="FF0000"/>
              </a:solidFill>
              <a:latin typeface="微软雅黑" panose="020B0503020204020204" pitchFamily="34" charset="-122"/>
              <a:ea typeface="微软雅黑" panose="020B0503020204020204" pitchFamily="34" charset="-122"/>
            </a:endParaRPr>
          </a:p>
          <a:p>
            <a:pPr>
              <a:lnSpc>
                <a:spcPct val="130000"/>
              </a:lnSpc>
              <a:buFont typeface="Arial" panose="020B0604020202020204" pitchFamily="34" charset="0"/>
              <a:buNone/>
            </a:pPr>
            <a:r>
              <a:rPr lang="en-US" altLang="zh-CN" sz="2200" noProof="1">
                <a:solidFill>
                  <a:srgbClr val="FF0000"/>
                </a:solidFill>
                <a:latin typeface="微软雅黑" panose="020B0503020204020204" pitchFamily="34" charset="-122"/>
                <a:ea typeface="微软雅黑" panose="020B0503020204020204" pitchFamily="34" charset="-122"/>
              </a:rPr>
              <a:t>                </a:t>
            </a:r>
            <a:r>
              <a:rPr lang="en-US" altLang="zh-CN" sz="2200" noProof="1">
                <a:latin typeface="微软雅黑" panose="020B0503020204020204" pitchFamily="34" charset="-122"/>
                <a:ea typeface="微软雅黑" panose="020B0503020204020204" pitchFamily="34" charset="-122"/>
              </a:rPr>
              <a:t>=10×3.0909×(1+3%)</a:t>
            </a:r>
            <a:endParaRPr lang="en-US" altLang="zh-CN" sz="2200" noProof="1">
              <a:latin typeface="微软雅黑" panose="020B0503020204020204" pitchFamily="34" charset="-122"/>
              <a:ea typeface="微软雅黑" panose="020B0503020204020204" pitchFamily="34" charset="-122"/>
            </a:endParaRPr>
          </a:p>
          <a:p>
            <a:pPr>
              <a:lnSpc>
                <a:spcPct val="130000"/>
              </a:lnSpc>
              <a:buFont typeface="Arial" panose="020B0604020202020204" pitchFamily="34" charset="0"/>
              <a:buNone/>
            </a:pPr>
            <a:r>
              <a:rPr lang="en-US" altLang="zh-CN" sz="2200" noProof="1">
                <a:latin typeface="微软雅黑" panose="020B0503020204020204" pitchFamily="34" charset="-122"/>
                <a:ea typeface="微软雅黑" panose="020B0503020204020204" pitchFamily="34" charset="-122"/>
              </a:rPr>
              <a:t>                =31.836</a:t>
            </a:r>
            <a:endParaRPr lang="zh-CN" altLang="en-US" sz="2200">
              <a:latin typeface="微软雅黑" panose="020B0503020204020204" pitchFamily="34" charset="-122"/>
              <a:ea typeface="微软雅黑" panose="020B0503020204020204" pitchFamily="34" charset="-122"/>
            </a:endParaRPr>
          </a:p>
        </p:txBody>
      </p:sp>
      <p:sp>
        <p:nvSpPr>
          <p:cNvPr id="21514" name="矩形 11"/>
          <p:cNvSpPr>
            <a:spLocks noChangeArrowheads="1"/>
          </p:cNvSpPr>
          <p:nvPr/>
        </p:nvSpPr>
        <p:spPr bwMode="auto">
          <a:xfrm>
            <a:off x="2743200" y="4292600"/>
            <a:ext cx="4619625"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noProof="1">
                <a:latin typeface="微软雅黑" panose="020B0503020204020204" pitchFamily="34" charset="-122"/>
                <a:ea typeface="微软雅黑" panose="020B0503020204020204" pitchFamily="34" charset="-122"/>
              </a:rPr>
              <a:t> </a:t>
            </a:r>
            <a:r>
              <a:rPr lang="zh-CN" altLang="en-US" sz="2200" noProof="1">
                <a:latin typeface="微软雅黑" panose="020B0503020204020204" pitchFamily="34" charset="-122"/>
                <a:ea typeface="微软雅黑" panose="020B0503020204020204" pitchFamily="34" charset="-122"/>
              </a:rPr>
              <a:t>方法二 ：</a:t>
            </a:r>
            <a:r>
              <a:rPr lang="en-US" altLang="zh-CN" sz="2200" noProof="1">
                <a:latin typeface="微软雅黑" panose="020B0503020204020204" pitchFamily="34" charset="-122"/>
                <a:ea typeface="微软雅黑" panose="020B0503020204020204" pitchFamily="34" charset="-122"/>
              </a:rPr>
              <a:t>F1=10(F/A,3%,3)</a:t>
            </a:r>
            <a:endParaRPr lang="en-US" altLang="zh-CN" sz="2200" noProof="1">
              <a:latin typeface="微软雅黑" panose="020B0503020204020204" pitchFamily="34" charset="-122"/>
              <a:ea typeface="微软雅黑" panose="020B0503020204020204" pitchFamily="34" charset="-122"/>
            </a:endParaRPr>
          </a:p>
          <a:p>
            <a:pPr>
              <a:lnSpc>
                <a:spcPct val="130000"/>
              </a:lnSpc>
            </a:pPr>
            <a:r>
              <a:rPr lang="en-US" altLang="zh-CN" sz="2200" noProof="1">
                <a:latin typeface="微软雅黑" panose="020B0503020204020204" pitchFamily="34" charset="-122"/>
                <a:ea typeface="微软雅黑" panose="020B0503020204020204" pitchFamily="34" charset="-122"/>
              </a:rPr>
              <a:t>               F =10[(F/A,3%,</a:t>
            </a:r>
            <a:r>
              <a:rPr lang="en-US" altLang="zh-CN" sz="2200" noProof="1">
                <a:solidFill>
                  <a:srgbClr val="FF0000"/>
                </a:solidFill>
                <a:latin typeface="微软雅黑" panose="020B0503020204020204" pitchFamily="34" charset="-122"/>
                <a:ea typeface="微软雅黑" panose="020B0503020204020204" pitchFamily="34" charset="-122"/>
              </a:rPr>
              <a:t>4</a:t>
            </a:r>
            <a:r>
              <a:rPr lang="en-US" altLang="zh-CN" sz="2200" noProof="1">
                <a:latin typeface="微软雅黑" panose="020B0503020204020204" pitchFamily="34" charset="-122"/>
                <a:ea typeface="微软雅黑" panose="020B0503020204020204" pitchFamily="34" charset="-122"/>
              </a:rPr>
              <a:t>)-</a:t>
            </a:r>
            <a:r>
              <a:rPr lang="en-US" altLang="zh-CN" sz="2200" noProof="1">
                <a:solidFill>
                  <a:srgbClr val="FF0000"/>
                </a:solidFill>
                <a:latin typeface="微软雅黑" panose="020B0503020204020204" pitchFamily="34" charset="-122"/>
                <a:ea typeface="微软雅黑" panose="020B0503020204020204" pitchFamily="34" charset="-122"/>
              </a:rPr>
              <a:t>1</a:t>
            </a:r>
            <a:r>
              <a:rPr lang="en-US" altLang="zh-CN" sz="2200" noProof="1">
                <a:latin typeface="微软雅黑" panose="020B0503020204020204" pitchFamily="34" charset="-122"/>
                <a:ea typeface="微软雅黑" panose="020B0503020204020204" pitchFamily="34" charset="-122"/>
              </a:rPr>
              <a:t>]</a:t>
            </a:r>
            <a:endParaRPr lang="en-US" altLang="zh-CN" sz="2200" noProof="1">
              <a:latin typeface="微软雅黑" panose="020B0503020204020204" pitchFamily="34" charset="-122"/>
              <a:ea typeface="微软雅黑" panose="020B0503020204020204" pitchFamily="34" charset="-122"/>
            </a:endParaRPr>
          </a:p>
          <a:p>
            <a:pPr>
              <a:lnSpc>
                <a:spcPct val="130000"/>
              </a:lnSpc>
            </a:pPr>
            <a:r>
              <a:rPr lang="en-US" altLang="zh-CN" sz="2200" noProof="1">
                <a:latin typeface="微软雅黑" panose="020B0503020204020204" pitchFamily="34" charset="-122"/>
                <a:ea typeface="微软雅黑" panose="020B0503020204020204" pitchFamily="34" charset="-122"/>
              </a:rPr>
              <a:t>                  =10×</a:t>
            </a:r>
            <a:r>
              <a:rPr lang="en-US" altLang="en-US" sz="2200" noProof="1">
                <a:latin typeface="微软雅黑" panose="020B0503020204020204" pitchFamily="34" charset="-122"/>
                <a:ea typeface="微软雅黑" panose="020B0503020204020204" pitchFamily="34" charset="-122"/>
              </a:rPr>
              <a:t>（</a:t>
            </a:r>
            <a:r>
              <a:rPr lang="en-US" altLang="zh-CN" sz="2200" noProof="1">
                <a:latin typeface="微软雅黑" panose="020B0503020204020204" pitchFamily="34" charset="-122"/>
                <a:ea typeface="微软雅黑" panose="020B0503020204020204" pitchFamily="34" charset="-122"/>
              </a:rPr>
              <a:t>4.1836-1</a:t>
            </a:r>
            <a:r>
              <a:rPr lang="en-US" altLang="en-US" sz="2200" noProof="1">
                <a:latin typeface="微软雅黑" panose="020B0503020204020204" pitchFamily="34" charset="-122"/>
                <a:ea typeface="微软雅黑" panose="020B0503020204020204" pitchFamily="34" charset="-122"/>
              </a:rPr>
              <a:t>）</a:t>
            </a:r>
            <a:endParaRPr lang="en-US" altLang="zh-CN" sz="2200" noProof="1">
              <a:latin typeface="微软雅黑" panose="020B0503020204020204" pitchFamily="34" charset="-122"/>
              <a:ea typeface="微软雅黑" panose="020B0503020204020204" pitchFamily="34" charset="-122"/>
            </a:endParaRPr>
          </a:p>
          <a:p>
            <a:pPr>
              <a:lnSpc>
                <a:spcPct val="130000"/>
              </a:lnSpc>
            </a:pPr>
            <a:r>
              <a:rPr lang="en-US" altLang="zh-CN" sz="2200" noProof="1">
                <a:latin typeface="微软雅黑" panose="020B0503020204020204" pitchFamily="34" charset="-122"/>
                <a:ea typeface="微软雅黑" panose="020B0503020204020204" pitchFamily="34" charset="-122"/>
              </a:rPr>
              <a:t>                  =31.836</a:t>
            </a:r>
            <a:endParaRPr lang="en-US" altLang="en-US" sz="2200" noProof="1">
              <a:latin typeface="微软雅黑" panose="020B0503020204020204" pitchFamily="34" charset="-122"/>
              <a:ea typeface="微软雅黑" panose="020B0503020204020204" pitchFamily="34" charset="-122"/>
            </a:endParaRPr>
          </a:p>
        </p:txBody>
      </p:sp>
      <p:grpSp>
        <p:nvGrpSpPr>
          <p:cNvPr id="2" name="组合 15"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923856" y="2486527"/>
            <a:ext cx="1642881" cy="3759062"/>
            <a:chOff x="1661530" y="2239405"/>
            <a:chExt cx="1924050" cy="4030663"/>
          </a:xfrm>
          <a:solidFill>
            <a:srgbClr val="75CF2C"/>
          </a:solidFill>
        </p:grpSpPr>
        <p:sp>
          <p:nvSpPr>
            <p:cNvPr id="17" name="Freeform 47"/>
            <p:cNvSpPr/>
            <p:nvPr/>
          </p:nvSpPr>
          <p:spPr bwMode="auto">
            <a:xfrm flipH="1">
              <a:off x="1661530" y="2290205"/>
              <a:ext cx="1924050" cy="3979863"/>
            </a:xfrm>
            <a:custGeom>
              <a:avLst/>
              <a:gdLst>
                <a:gd name="T0" fmla="*/ 450 w 450"/>
                <a:gd name="T1" fmla="*/ 409 h 931"/>
                <a:gd name="T2" fmla="*/ 450 w 450"/>
                <a:gd name="T3" fmla="*/ 562 h 931"/>
                <a:gd name="T4" fmla="*/ 410 w 450"/>
                <a:gd name="T5" fmla="*/ 562 h 931"/>
                <a:gd name="T6" fmla="*/ 400 w 450"/>
                <a:gd name="T7" fmla="*/ 419 h 931"/>
                <a:gd name="T8" fmla="*/ 341 w 450"/>
                <a:gd name="T9" fmla="*/ 292 h 931"/>
                <a:gd name="T10" fmla="*/ 336 w 450"/>
                <a:gd name="T11" fmla="*/ 526 h 931"/>
                <a:gd name="T12" fmla="*/ 374 w 450"/>
                <a:gd name="T13" fmla="*/ 931 h 931"/>
                <a:gd name="T14" fmla="*/ 324 w 450"/>
                <a:gd name="T15" fmla="*/ 931 h 931"/>
                <a:gd name="T16" fmla="*/ 262 w 450"/>
                <a:gd name="T17" fmla="*/ 511 h 931"/>
                <a:gd name="T18" fmla="*/ 238 w 450"/>
                <a:gd name="T19" fmla="*/ 511 h 931"/>
                <a:gd name="T20" fmla="*/ 215 w 450"/>
                <a:gd name="T21" fmla="*/ 931 h 931"/>
                <a:gd name="T22" fmla="*/ 165 w 450"/>
                <a:gd name="T23" fmla="*/ 931 h 931"/>
                <a:gd name="T24" fmla="*/ 165 w 450"/>
                <a:gd name="T25" fmla="*/ 423 h 931"/>
                <a:gd name="T26" fmla="*/ 188 w 450"/>
                <a:gd name="T27" fmla="*/ 285 h 931"/>
                <a:gd name="T28" fmla="*/ 31 w 450"/>
                <a:gd name="T29" fmla="*/ 114 h 931"/>
                <a:gd name="T30" fmla="*/ 0 w 450"/>
                <a:gd name="T31" fmla="*/ 16 h 931"/>
                <a:gd name="T32" fmla="*/ 44 w 450"/>
                <a:gd name="T33" fmla="*/ 0 h 931"/>
                <a:gd name="T34" fmla="*/ 179 w 450"/>
                <a:gd name="T35" fmla="*/ 197 h 931"/>
                <a:gd name="T36" fmla="*/ 225 w 450"/>
                <a:gd name="T37" fmla="*/ 197 h 931"/>
                <a:gd name="T38" fmla="*/ 255 w 450"/>
                <a:gd name="T39" fmla="*/ 240 h 931"/>
                <a:gd name="T40" fmla="*/ 200 w 450"/>
                <a:gd name="T41" fmla="*/ 411 h 931"/>
                <a:gd name="T42" fmla="*/ 225 w 450"/>
                <a:gd name="T43" fmla="*/ 450 h 931"/>
                <a:gd name="T44" fmla="*/ 266 w 450"/>
                <a:gd name="T45" fmla="*/ 416 h 931"/>
                <a:gd name="T46" fmla="*/ 255 w 450"/>
                <a:gd name="T47" fmla="*/ 240 h 931"/>
                <a:gd name="T48" fmla="*/ 307 w 450"/>
                <a:gd name="T49" fmla="*/ 195 h 931"/>
                <a:gd name="T50" fmla="*/ 400 w 450"/>
                <a:gd name="T51" fmla="*/ 257 h 931"/>
                <a:gd name="T52" fmla="*/ 450 w 450"/>
                <a:gd name="T53" fmla="*/ 409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0" h="931">
                  <a:moveTo>
                    <a:pt x="450" y="409"/>
                  </a:moveTo>
                  <a:cubicBezTo>
                    <a:pt x="450" y="562"/>
                    <a:pt x="450" y="562"/>
                    <a:pt x="450" y="562"/>
                  </a:cubicBezTo>
                  <a:cubicBezTo>
                    <a:pt x="410" y="562"/>
                    <a:pt x="410" y="562"/>
                    <a:pt x="410" y="562"/>
                  </a:cubicBezTo>
                  <a:cubicBezTo>
                    <a:pt x="400" y="419"/>
                    <a:pt x="400" y="419"/>
                    <a:pt x="400" y="419"/>
                  </a:cubicBezTo>
                  <a:cubicBezTo>
                    <a:pt x="341" y="292"/>
                    <a:pt x="341" y="292"/>
                    <a:pt x="341" y="292"/>
                  </a:cubicBezTo>
                  <a:cubicBezTo>
                    <a:pt x="341" y="292"/>
                    <a:pt x="319" y="381"/>
                    <a:pt x="336" y="526"/>
                  </a:cubicBezTo>
                  <a:cubicBezTo>
                    <a:pt x="353" y="671"/>
                    <a:pt x="374" y="931"/>
                    <a:pt x="374" y="931"/>
                  </a:cubicBezTo>
                  <a:cubicBezTo>
                    <a:pt x="324" y="931"/>
                    <a:pt x="324" y="931"/>
                    <a:pt x="324" y="931"/>
                  </a:cubicBezTo>
                  <a:cubicBezTo>
                    <a:pt x="262" y="511"/>
                    <a:pt x="262" y="511"/>
                    <a:pt x="262" y="511"/>
                  </a:cubicBezTo>
                  <a:cubicBezTo>
                    <a:pt x="238" y="511"/>
                    <a:pt x="238" y="511"/>
                    <a:pt x="238" y="511"/>
                  </a:cubicBezTo>
                  <a:cubicBezTo>
                    <a:pt x="215" y="931"/>
                    <a:pt x="215" y="931"/>
                    <a:pt x="215" y="931"/>
                  </a:cubicBezTo>
                  <a:cubicBezTo>
                    <a:pt x="165" y="931"/>
                    <a:pt x="165" y="931"/>
                    <a:pt x="165" y="931"/>
                  </a:cubicBezTo>
                  <a:cubicBezTo>
                    <a:pt x="165" y="931"/>
                    <a:pt x="141" y="562"/>
                    <a:pt x="165" y="423"/>
                  </a:cubicBezTo>
                  <a:cubicBezTo>
                    <a:pt x="188" y="285"/>
                    <a:pt x="188" y="285"/>
                    <a:pt x="188" y="285"/>
                  </a:cubicBezTo>
                  <a:cubicBezTo>
                    <a:pt x="188" y="285"/>
                    <a:pt x="62" y="211"/>
                    <a:pt x="31" y="114"/>
                  </a:cubicBezTo>
                  <a:cubicBezTo>
                    <a:pt x="0" y="16"/>
                    <a:pt x="0" y="16"/>
                    <a:pt x="0" y="16"/>
                  </a:cubicBezTo>
                  <a:cubicBezTo>
                    <a:pt x="44" y="0"/>
                    <a:pt x="44" y="0"/>
                    <a:pt x="44" y="0"/>
                  </a:cubicBezTo>
                  <a:cubicBezTo>
                    <a:pt x="44" y="0"/>
                    <a:pt x="110" y="197"/>
                    <a:pt x="179" y="197"/>
                  </a:cubicBezTo>
                  <a:cubicBezTo>
                    <a:pt x="197" y="197"/>
                    <a:pt x="212" y="197"/>
                    <a:pt x="225" y="197"/>
                  </a:cubicBezTo>
                  <a:cubicBezTo>
                    <a:pt x="225" y="197"/>
                    <a:pt x="224" y="242"/>
                    <a:pt x="255" y="240"/>
                  </a:cubicBezTo>
                  <a:cubicBezTo>
                    <a:pt x="200" y="411"/>
                    <a:pt x="200" y="411"/>
                    <a:pt x="200" y="411"/>
                  </a:cubicBezTo>
                  <a:cubicBezTo>
                    <a:pt x="225" y="450"/>
                    <a:pt x="225" y="450"/>
                    <a:pt x="225" y="450"/>
                  </a:cubicBezTo>
                  <a:cubicBezTo>
                    <a:pt x="266" y="416"/>
                    <a:pt x="266" y="416"/>
                    <a:pt x="266" y="416"/>
                  </a:cubicBezTo>
                  <a:cubicBezTo>
                    <a:pt x="255" y="240"/>
                    <a:pt x="255" y="240"/>
                    <a:pt x="255" y="240"/>
                  </a:cubicBezTo>
                  <a:cubicBezTo>
                    <a:pt x="286" y="238"/>
                    <a:pt x="307" y="195"/>
                    <a:pt x="307" y="195"/>
                  </a:cubicBezTo>
                  <a:cubicBezTo>
                    <a:pt x="338" y="197"/>
                    <a:pt x="385" y="209"/>
                    <a:pt x="400" y="257"/>
                  </a:cubicBezTo>
                  <a:cubicBezTo>
                    <a:pt x="424" y="331"/>
                    <a:pt x="450" y="409"/>
                    <a:pt x="450" y="409"/>
                  </a:cubicBezTo>
                  <a:close/>
                </a:path>
              </a:pathLst>
            </a:custGeom>
            <a:gradFill>
              <a:gsLst>
                <a:gs pos="0">
                  <a:srgbClr val="87294D"/>
                </a:gs>
                <a:gs pos="100000">
                  <a:srgbClr val="AF385F"/>
                </a:gs>
              </a:gsLst>
              <a:lin ang="0" scaled="0"/>
            </a:gradFill>
            <a:ln>
              <a:noFill/>
            </a:ln>
          </p:spPr>
          <p:txBody>
            <a:bodyPr/>
            <a:lstStyle/>
            <a:p>
              <a:pPr>
                <a:defRPr/>
              </a:pPr>
              <a:endParaRPr lang="zh-CN" altLang="en-US"/>
            </a:p>
          </p:txBody>
        </p:sp>
        <p:sp>
          <p:nvSpPr>
            <p:cNvPr id="18" name="Oval 48"/>
            <p:cNvSpPr>
              <a:spLocks noChangeArrowheads="1"/>
            </p:cNvSpPr>
            <p:nvPr/>
          </p:nvSpPr>
          <p:spPr bwMode="auto">
            <a:xfrm flipH="1">
              <a:off x="1909178" y="2239405"/>
              <a:ext cx="804863" cy="803275"/>
            </a:xfrm>
            <a:prstGeom prst="ellipse">
              <a:avLst/>
            </a:prstGeom>
            <a:gradFill>
              <a:gsLst>
                <a:gs pos="0">
                  <a:srgbClr val="87294D"/>
                </a:gs>
                <a:gs pos="100000">
                  <a:srgbClr val="AF385F"/>
                </a:gs>
              </a:gsLst>
              <a:lin ang="0" scaled="0"/>
            </a:gradFill>
            <a:ln>
              <a:noFill/>
            </a:ln>
          </p:spPr>
          <p:txBody>
            <a:bodyPr/>
            <a:lstStyle/>
            <a:p>
              <a:pPr>
                <a:defRPr/>
              </a:pPr>
              <a:endParaRPr lang="zh-CN" altLang="en-US"/>
            </a:p>
          </p:txBody>
        </p:sp>
        <p:sp>
          <p:nvSpPr>
            <p:cNvPr id="19" name="Freeform 49"/>
            <p:cNvSpPr/>
            <p:nvPr/>
          </p:nvSpPr>
          <p:spPr bwMode="auto">
            <a:xfrm flipH="1">
              <a:off x="2448929" y="3317316"/>
              <a:ext cx="280988" cy="896938"/>
            </a:xfrm>
            <a:custGeom>
              <a:avLst/>
              <a:gdLst>
                <a:gd name="T0" fmla="*/ 148 w 177"/>
                <a:gd name="T1" fmla="*/ 0 h 565"/>
                <a:gd name="T2" fmla="*/ 177 w 177"/>
                <a:gd name="T3" fmla="*/ 473 h 565"/>
                <a:gd name="T4" fmla="*/ 67 w 177"/>
                <a:gd name="T5" fmla="*/ 565 h 565"/>
                <a:gd name="T6" fmla="*/ 0 w 177"/>
                <a:gd name="T7" fmla="*/ 460 h 565"/>
                <a:gd name="T8" fmla="*/ 148 w 177"/>
                <a:gd name="T9" fmla="*/ 0 h 565"/>
              </a:gdLst>
              <a:ahLst/>
              <a:cxnLst>
                <a:cxn ang="0">
                  <a:pos x="T0" y="T1"/>
                </a:cxn>
                <a:cxn ang="0">
                  <a:pos x="T2" y="T3"/>
                </a:cxn>
                <a:cxn ang="0">
                  <a:pos x="T4" y="T5"/>
                </a:cxn>
                <a:cxn ang="0">
                  <a:pos x="T6" y="T7"/>
                </a:cxn>
                <a:cxn ang="0">
                  <a:pos x="T8" y="T9"/>
                </a:cxn>
              </a:cxnLst>
              <a:rect l="0" t="0" r="r" b="b"/>
              <a:pathLst>
                <a:path w="177" h="565">
                  <a:moveTo>
                    <a:pt x="148" y="0"/>
                  </a:moveTo>
                  <a:lnTo>
                    <a:pt x="177" y="473"/>
                  </a:lnTo>
                  <a:lnTo>
                    <a:pt x="67" y="565"/>
                  </a:lnTo>
                  <a:lnTo>
                    <a:pt x="0" y="460"/>
                  </a:lnTo>
                  <a:lnTo>
                    <a:pt x="148" y="0"/>
                  </a:lnTo>
                  <a:close/>
                </a:path>
              </a:pathLst>
            </a:custGeom>
            <a:solidFill>
              <a:srgbClr val="F5EADB"/>
            </a:solidFill>
            <a:ln>
              <a:noFill/>
            </a:ln>
          </p:spPr>
          <p:txBody>
            <a:bodyPr/>
            <a:lstStyle/>
            <a:p>
              <a:pPr>
                <a:defRPr/>
              </a:pPr>
              <a:endParaRPr lang="zh-CN" altLang="en-US"/>
            </a:p>
          </p:txBody>
        </p:sp>
      </p:grpSp>
      <p:grpSp>
        <p:nvGrpSpPr>
          <p:cNvPr id="3" name="组合 25"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bwMode="auto">
          <a:xfrm>
            <a:off x="8012113" y="1781175"/>
            <a:ext cx="2847975" cy="2341563"/>
            <a:chOff x="3716376" y="920580"/>
            <a:chExt cx="4776695" cy="4995334"/>
          </a:xfrm>
        </p:grpSpPr>
        <p:sp>
          <p:nvSpPr>
            <p:cNvPr id="27" name="任意多边形 26"/>
            <p:cNvSpPr/>
            <p:nvPr/>
          </p:nvSpPr>
          <p:spPr>
            <a:xfrm>
              <a:off x="3870806" y="920580"/>
              <a:ext cx="4622265" cy="2499360"/>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任意多边形 27"/>
            <p:cNvSpPr/>
            <p:nvPr/>
          </p:nvSpPr>
          <p:spPr>
            <a:xfrm flipH="1" flipV="1">
              <a:off x="3716376" y="3419940"/>
              <a:ext cx="4622265" cy="2495974"/>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gradFill>
              <a:gsLst>
                <a:gs pos="0">
                  <a:srgbClr val="87294D"/>
                </a:gs>
                <a:gs pos="100000">
                  <a:srgbClr val="AF385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椭圆 28" descr="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
            <p:cNvSpPr/>
            <p:nvPr/>
          </p:nvSpPr>
          <p:spPr>
            <a:xfrm>
              <a:off x="4368711" y="1679193"/>
              <a:ext cx="3480012" cy="3478107"/>
            </a:xfrm>
            <a:prstGeom prst="ellipse">
              <a:avLst/>
            </a:prstGeom>
            <a:gradFill>
              <a:gsLst>
                <a:gs pos="0">
                  <a:schemeClr val="bg1">
                    <a:lumMod val="95000"/>
                  </a:schemeClr>
                </a:gs>
                <a:gs pos="100000">
                  <a:schemeClr val="bg1">
                    <a:lumMod val="85000"/>
                  </a:schemeClr>
                </a:gs>
              </a:gsLst>
              <a:lin ang="36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1517" name="矩形 30"/>
          <p:cNvSpPr>
            <a:spLocks noChangeArrowheads="1"/>
          </p:cNvSpPr>
          <p:nvPr/>
        </p:nvSpPr>
        <p:spPr bwMode="auto">
          <a:xfrm>
            <a:off x="8342313" y="2373313"/>
            <a:ext cx="2181225"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135000"/>
              </a:lnSpc>
              <a:spcBef>
                <a:spcPct val="20000"/>
              </a:spcBef>
              <a:spcAft>
                <a:spcPct val="25000"/>
              </a:spcAft>
              <a:buClr>
                <a:schemeClr val="tx2"/>
              </a:buClr>
              <a:buSzPct val="70000"/>
            </a:pPr>
            <a:r>
              <a:rPr lang="zh-CN" altLang="en-US">
                <a:solidFill>
                  <a:srgbClr val="000000"/>
                </a:solidFill>
                <a:latin typeface="微软雅黑" panose="020B0503020204020204" pitchFamily="34" charset="-122"/>
                <a:ea typeface="微软雅黑" panose="020B0503020204020204" pitchFamily="34" charset="-122"/>
              </a:rPr>
              <a:t>即</a:t>
            </a:r>
            <a:r>
              <a:rPr lang="en-US" altLang="zh-CN">
                <a:solidFill>
                  <a:srgbClr val="000000"/>
                </a:solidFill>
                <a:latin typeface="微软雅黑" panose="020B0503020204020204" pitchFamily="34" charset="-122"/>
                <a:ea typeface="微软雅黑" panose="020B0503020204020204" pitchFamily="34" charset="-122"/>
              </a:rPr>
              <a:t>,</a:t>
            </a:r>
            <a:r>
              <a:rPr lang="zh-CN" altLang="en-US">
                <a:solidFill>
                  <a:srgbClr val="000000"/>
                </a:solidFill>
                <a:latin typeface="微软雅黑" panose="020B0503020204020204" pitchFamily="34" charset="-122"/>
                <a:ea typeface="微软雅黑" panose="020B0503020204020204" pitchFamily="34" charset="-122"/>
              </a:rPr>
              <a:t>预付年金终值是</a:t>
            </a:r>
            <a:endParaRPr lang="en-US" altLang="zh-CN">
              <a:solidFill>
                <a:srgbClr val="000000"/>
              </a:solidFill>
              <a:latin typeface="微软雅黑" panose="020B0503020204020204" pitchFamily="34" charset="-122"/>
              <a:ea typeface="微软雅黑" panose="020B0503020204020204" pitchFamily="34" charset="-122"/>
            </a:endParaRPr>
          </a:p>
          <a:p>
            <a:pPr marL="342900" indent="-342900">
              <a:lnSpc>
                <a:spcPct val="135000"/>
              </a:lnSpc>
              <a:spcBef>
                <a:spcPct val="20000"/>
              </a:spcBef>
              <a:spcAft>
                <a:spcPct val="25000"/>
              </a:spcAft>
              <a:buClr>
                <a:schemeClr val="tx2"/>
              </a:buClr>
              <a:buSzPct val="70000"/>
            </a:pPr>
            <a:r>
              <a:rPr lang="zh-CN" altLang="en-US">
                <a:solidFill>
                  <a:srgbClr val="000000"/>
                </a:solidFill>
                <a:latin typeface="微软雅黑" panose="020B0503020204020204" pitchFamily="34" charset="-122"/>
                <a:ea typeface="微软雅黑" panose="020B0503020204020204" pitchFamily="34" charset="-122"/>
              </a:rPr>
              <a:t>普通年金终值公式乘以</a:t>
            </a:r>
            <a:r>
              <a:rPr lang="zh-CN" altLang="en-US" sz="2000">
                <a:solidFill>
                  <a:srgbClr val="FF0000"/>
                </a:solidFill>
                <a:latin typeface="宋体" panose="02010600030101010101" pitchFamily="2" charset="-122"/>
              </a:rPr>
              <a:t>（</a:t>
            </a:r>
            <a:r>
              <a:rPr lang="en-US" altLang="zh-CN" sz="2000">
                <a:solidFill>
                  <a:srgbClr val="FF0000"/>
                </a:solidFill>
                <a:latin typeface="宋体" panose="02010600030101010101" pitchFamily="2" charset="-122"/>
              </a:rPr>
              <a:t>1+i)</a:t>
            </a:r>
            <a:endParaRPr lang="zh-CN" altLang="en-US" sz="2000">
              <a:solidFill>
                <a:srgbClr val="FF0000"/>
              </a:solidFill>
              <a:latin typeface="Lato" panose="020F0502020204030203"/>
            </a:endParaRPr>
          </a:p>
        </p:txBody>
      </p:sp>
      <p:grpSp>
        <p:nvGrpSpPr>
          <p:cNvPr id="4" name="组合 31"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bwMode="auto">
          <a:xfrm>
            <a:off x="8242300" y="4154488"/>
            <a:ext cx="2794000" cy="2103437"/>
            <a:chOff x="3716376" y="920580"/>
            <a:chExt cx="4776695" cy="4995334"/>
          </a:xfrm>
        </p:grpSpPr>
        <p:sp>
          <p:nvSpPr>
            <p:cNvPr id="33" name="任意多边形 32"/>
            <p:cNvSpPr/>
            <p:nvPr/>
          </p:nvSpPr>
          <p:spPr>
            <a:xfrm>
              <a:off x="3871077" y="920580"/>
              <a:ext cx="4621994" cy="2499551"/>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4" name="任意多边形 33"/>
            <p:cNvSpPr/>
            <p:nvPr/>
          </p:nvSpPr>
          <p:spPr>
            <a:xfrm flipH="1" flipV="1">
              <a:off x="3716376" y="3420131"/>
              <a:ext cx="4621996" cy="2495783"/>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gradFill>
              <a:gsLst>
                <a:gs pos="0">
                  <a:srgbClr val="008680"/>
                </a:gs>
                <a:gs pos="100000">
                  <a:srgbClr val="009B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椭圆 34" descr="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
            <p:cNvSpPr/>
            <p:nvPr/>
          </p:nvSpPr>
          <p:spPr>
            <a:xfrm>
              <a:off x="4367744" y="1678362"/>
              <a:ext cx="3479388" cy="3479771"/>
            </a:xfrm>
            <a:prstGeom prst="ellipse">
              <a:avLst/>
            </a:prstGeom>
            <a:gradFill>
              <a:gsLst>
                <a:gs pos="0">
                  <a:schemeClr val="bg1">
                    <a:lumMod val="95000"/>
                  </a:schemeClr>
                </a:gs>
                <a:gs pos="100000">
                  <a:schemeClr val="bg1">
                    <a:lumMod val="85000"/>
                  </a:schemeClr>
                </a:gs>
              </a:gsLst>
              <a:lin ang="36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1519" name="矩形 35"/>
          <p:cNvSpPr>
            <a:spLocks noChangeArrowheads="1"/>
          </p:cNvSpPr>
          <p:nvPr/>
        </p:nvSpPr>
        <p:spPr bwMode="auto">
          <a:xfrm>
            <a:off x="8410575" y="4997450"/>
            <a:ext cx="25939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ts val="2800"/>
              </a:lnSpc>
              <a:spcBef>
                <a:spcPct val="55000"/>
              </a:spcBef>
              <a:spcAft>
                <a:spcPct val="40000"/>
              </a:spcAft>
              <a:buClr>
                <a:schemeClr val="tx2"/>
              </a:buClr>
              <a:buSzPct val="70000"/>
            </a:pPr>
            <a:r>
              <a:rPr lang="zh-CN" altLang="en-US">
                <a:solidFill>
                  <a:srgbClr val="000000"/>
                </a:solidFill>
                <a:latin typeface="微软雅黑" panose="020B0503020204020204" pitchFamily="34" charset="-122"/>
                <a:ea typeface="微软雅黑" panose="020B0503020204020204" pitchFamily="34" charset="-122"/>
              </a:rPr>
              <a:t>即</a:t>
            </a:r>
            <a:r>
              <a:rPr lang="en-US" altLang="zh-CN">
                <a:solidFill>
                  <a:srgbClr val="000000"/>
                </a:solidFill>
                <a:latin typeface="微软雅黑" panose="020B0503020204020204" pitchFamily="34" charset="-122"/>
                <a:ea typeface="微软雅黑" panose="020B0503020204020204" pitchFamily="34" charset="-122"/>
              </a:rPr>
              <a:t>,</a:t>
            </a:r>
            <a:r>
              <a:rPr lang="zh-CN" altLang="en-US">
                <a:solidFill>
                  <a:srgbClr val="000000"/>
                </a:solidFill>
                <a:latin typeface="微软雅黑" panose="020B0503020204020204" pitchFamily="34" charset="-122"/>
                <a:ea typeface="微软雅黑" panose="020B0503020204020204" pitchFamily="34" charset="-122"/>
              </a:rPr>
              <a:t> </a:t>
            </a:r>
            <a:r>
              <a:rPr lang="zh-CN" altLang="en-US">
                <a:solidFill>
                  <a:srgbClr val="FF0000"/>
                </a:solidFill>
                <a:latin typeface="微软雅黑" panose="020B0503020204020204" pitchFamily="34" charset="-122"/>
                <a:ea typeface="微软雅黑" panose="020B0503020204020204" pitchFamily="34" charset="-122"/>
              </a:rPr>
              <a:t>期数加</a:t>
            </a:r>
            <a:r>
              <a:rPr lang="en-US" altLang="zh-CN">
                <a:solidFill>
                  <a:srgbClr val="FF0000"/>
                </a:solidFill>
                <a:latin typeface="微软雅黑" panose="020B0503020204020204" pitchFamily="34" charset="-122"/>
                <a:ea typeface="微软雅黑" panose="020B0503020204020204" pitchFamily="34" charset="-122"/>
              </a:rPr>
              <a:t>1</a:t>
            </a:r>
            <a:r>
              <a:rPr lang="zh-CN" altLang="en-US">
                <a:solidFill>
                  <a:srgbClr val="FF0000"/>
                </a:solidFill>
                <a:latin typeface="微软雅黑" panose="020B0503020204020204" pitchFamily="34" charset="-122"/>
                <a:ea typeface="微软雅黑" panose="020B0503020204020204" pitchFamily="34" charset="-122"/>
              </a:rPr>
              <a:t>，系数减</a:t>
            </a:r>
            <a:r>
              <a:rPr lang="en-US" altLang="zh-CN">
                <a:solidFill>
                  <a:srgbClr val="FF0000"/>
                </a:solidFill>
                <a:latin typeface="微软雅黑" panose="020B0503020204020204" pitchFamily="34" charset="-122"/>
                <a:ea typeface="微软雅黑" panose="020B0503020204020204" pitchFamily="34" charset="-122"/>
              </a:rPr>
              <a:t>1</a:t>
            </a:r>
            <a:endParaRPr lang="zh-CN" altLang="en-US">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13"/>
                                        </p:tgtEl>
                                        <p:attrNameLst>
                                          <p:attrName>style.visibility</p:attrName>
                                        </p:attrNameLst>
                                      </p:cBhvr>
                                      <p:to>
                                        <p:strVal val="visible"/>
                                      </p:to>
                                    </p:set>
                                    <p:anim calcmode="lin" valueType="num">
                                      <p:cBhvr additive="base">
                                        <p:cTn id="7" dur="500" fill="hold"/>
                                        <p:tgtEl>
                                          <p:spTgt spid="21513"/>
                                        </p:tgtEl>
                                        <p:attrNameLst>
                                          <p:attrName>ppt_x</p:attrName>
                                        </p:attrNameLst>
                                      </p:cBhvr>
                                      <p:tavLst>
                                        <p:tav tm="0">
                                          <p:val>
                                            <p:strVal val="#ppt_x"/>
                                          </p:val>
                                        </p:tav>
                                        <p:tav tm="100000">
                                          <p:val>
                                            <p:strVal val="#ppt_x"/>
                                          </p:val>
                                        </p:tav>
                                      </p:tavLst>
                                    </p:anim>
                                    <p:anim calcmode="lin" valueType="num">
                                      <p:cBhvr additive="base">
                                        <p:cTn id="8" dur="500" fill="hold"/>
                                        <p:tgtEl>
                                          <p:spTgt spid="215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517"/>
                                        </p:tgtEl>
                                        <p:attrNameLst>
                                          <p:attrName>style.visibility</p:attrName>
                                        </p:attrNameLst>
                                      </p:cBhvr>
                                      <p:to>
                                        <p:strVal val="visible"/>
                                      </p:to>
                                    </p:set>
                                    <p:anim calcmode="lin" valueType="num">
                                      <p:cBhvr additive="base">
                                        <p:cTn id="15" dur="500" fill="hold"/>
                                        <p:tgtEl>
                                          <p:spTgt spid="21517"/>
                                        </p:tgtEl>
                                        <p:attrNameLst>
                                          <p:attrName>ppt_x</p:attrName>
                                        </p:attrNameLst>
                                      </p:cBhvr>
                                      <p:tavLst>
                                        <p:tav tm="0">
                                          <p:val>
                                            <p:strVal val="#ppt_x"/>
                                          </p:val>
                                        </p:tav>
                                        <p:tav tm="100000">
                                          <p:val>
                                            <p:strVal val="#ppt_x"/>
                                          </p:val>
                                        </p:tav>
                                      </p:tavLst>
                                    </p:anim>
                                    <p:anim calcmode="lin" valueType="num">
                                      <p:cBhvr additive="base">
                                        <p:cTn id="16" dur="500" fill="hold"/>
                                        <p:tgtEl>
                                          <p:spTgt spid="215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14"/>
                                        </p:tgtEl>
                                        <p:attrNameLst>
                                          <p:attrName>style.visibility</p:attrName>
                                        </p:attrNameLst>
                                      </p:cBhvr>
                                      <p:to>
                                        <p:strVal val="visible"/>
                                      </p:to>
                                    </p:set>
                                    <p:anim calcmode="lin" valueType="num">
                                      <p:cBhvr additive="base">
                                        <p:cTn id="25" dur="500" fill="hold"/>
                                        <p:tgtEl>
                                          <p:spTgt spid="21514"/>
                                        </p:tgtEl>
                                        <p:attrNameLst>
                                          <p:attrName>ppt_x</p:attrName>
                                        </p:attrNameLst>
                                      </p:cBhvr>
                                      <p:tavLst>
                                        <p:tav tm="0">
                                          <p:val>
                                            <p:strVal val="#ppt_x"/>
                                          </p:val>
                                        </p:tav>
                                        <p:tav tm="100000">
                                          <p:val>
                                            <p:strVal val="#ppt_x"/>
                                          </p:val>
                                        </p:tav>
                                      </p:tavLst>
                                    </p:anim>
                                    <p:anim calcmode="lin" valueType="num">
                                      <p:cBhvr additive="base">
                                        <p:cTn id="26" dur="500" fill="hold"/>
                                        <p:tgtEl>
                                          <p:spTgt spid="215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1519"/>
                                        </p:tgtEl>
                                        <p:attrNameLst>
                                          <p:attrName>style.visibility</p:attrName>
                                        </p:attrNameLst>
                                      </p:cBhvr>
                                      <p:to>
                                        <p:strVal val="visible"/>
                                      </p:to>
                                    </p:set>
                                    <p:anim calcmode="lin" valueType="num">
                                      <p:cBhvr additive="base">
                                        <p:cTn id="33" dur="500" fill="hold"/>
                                        <p:tgtEl>
                                          <p:spTgt spid="21519"/>
                                        </p:tgtEl>
                                        <p:attrNameLst>
                                          <p:attrName>ppt_x</p:attrName>
                                        </p:attrNameLst>
                                      </p:cBhvr>
                                      <p:tavLst>
                                        <p:tav tm="0">
                                          <p:val>
                                            <p:strVal val="#ppt_x"/>
                                          </p:val>
                                        </p:tav>
                                        <p:tav tm="100000">
                                          <p:val>
                                            <p:strVal val="#ppt_x"/>
                                          </p:val>
                                        </p:tav>
                                      </p:tavLst>
                                    </p:anim>
                                    <p:anim calcmode="lin" valueType="num">
                                      <p:cBhvr additive="base">
                                        <p:cTn id="34" dur="500" fill="hold"/>
                                        <p:tgtEl>
                                          <p:spTgt spid="2151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ppt_x"/>
                                          </p:val>
                                        </p:tav>
                                        <p:tav tm="100000">
                                          <p:val>
                                            <p:strVal val="#ppt_x"/>
                                          </p:val>
                                        </p:tav>
                                      </p:tavLst>
                                    </p:anim>
                                    <p:anim calcmode="lin" valueType="num">
                                      <p:cBhvr additive="base">
                                        <p:cTn id="3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p:bldP spid="21514" grpId="0"/>
      <p:bldP spid="21517" grpId="0"/>
      <p:bldP spid="2151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灯片编号占位符 3"/>
          <p:cNvSpPr txBox="1">
            <a:spLocks noGrp="1" noChangeArrowheads="1"/>
          </p:cNvSpPr>
          <p:nvPr/>
        </p:nvSpPr>
        <p:spPr bwMode="auto">
          <a:xfrm>
            <a:off x="11310938" y="6224588"/>
            <a:ext cx="520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gn="ctr"/>
            <a:fld id="{40C026EE-2A96-4709-82D6-EA21BD0058B7}" type="slidenum">
              <a:rPr lang="en-US" altLang="zh-CN" sz="1400" b="1">
                <a:solidFill>
                  <a:schemeClr val="bg1"/>
                </a:solidFill>
              </a:rPr>
            </a:fld>
            <a:endParaRPr lang="en-US" altLang="zh-CN" sz="1400" b="1">
              <a:solidFill>
                <a:schemeClr val="bg1"/>
              </a:solidFill>
            </a:endParaRPr>
          </a:p>
        </p:txBody>
      </p:sp>
      <p:sp>
        <p:nvSpPr>
          <p:cNvPr id="22531" name="TextBox 7"/>
          <p:cNvSpPr txBox="1">
            <a:spLocks noChangeArrowheads="1"/>
          </p:cNvSpPr>
          <p:nvPr/>
        </p:nvSpPr>
        <p:spPr bwMode="auto">
          <a:xfrm>
            <a:off x="647700" y="868363"/>
            <a:ext cx="112141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zh-CN" altLang="en-US" b="1">
                <a:solidFill>
                  <a:schemeClr val="tx1"/>
                </a:solidFill>
                <a:latin typeface="微软雅黑" panose="020B0503020204020204" pitchFamily="34" charset="-122"/>
                <a:ea typeface="微软雅黑" panose="020B0503020204020204" pitchFamily="34" charset="-122"/>
              </a:rPr>
              <a:t>假设年金</a:t>
            </a:r>
            <a:r>
              <a:rPr lang="en-US" altLang="zh-CN" b="1">
                <a:solidFill>
                  <a:schemeClr val="tx1"/>
                </a:solidFill>
                <a:latin typeface="微软雅黑" panose="020B0503020204020204" pitchFamily="34" charset="-122"/>
                <a:ea typeface="微软雅黑" panose="020B0503020204020204" pitchFamily="34" charset="-122"/>
              </a:rPr>
              <a:t>A=10</a:t>
            </a:r>
            <a:r>
              <a:rPr lang="zh-CN" altLang="en-US" b="1">
                <a:solidFill>
                  <a:schemeClr val="tx1"/>
                </a:solidFill>
                <a:latin typeface="微软雅黑" panose="020B0503020204020204" pitchFamily="34" charset="-122"/>
                <a:ea typeface="微软雅黑" panose="020B0503020204020204" pitchFamily="34" charset="-122"/>
              </a:rPr>
              <a:t>万元，计息期</a:t>
            </a:r>
            <a:r>
              <a:rPr lang="en-US" altLang="zh-CN" b="1">
                <a:solidFill>
                  <a:schemeClr val="tx1"/>
                </a:solidFill>
                <a:latin typeface="微软雅黑" panose="020B0503020204020204" pitchFamily="34" charset="-122"/>
                <a:ea typeface="微软雅黑" panose="020B0503020204020204" pitchFamily="34" charset="-122"/>
              </a:rPr>
              <a:t>n=3,</a:t>
            </a:r>
            <a:r>
              <a:rPr lang="zh-CN" altLang="en-US" b="1">
                <a:solidFill>
                  <a:schemeClr val="tx1"/>
                </a:solidFill>
                <a:latin typeface="微软雅黑" panose="020B0503020204020204" pitchFamily="34" charset="-122"/>
                <a:ea typeface="微软雅黑" panose="020B0503020204020204" pitchFamily="34" charset="-122"/>
              </a:rPr>
              <a:t>利率</a:t>
            </a:r>
            <a:r>
              <a:rPr lang="en-US" altLang="zh-CN" b="1">
                <a:solidFill>
                  <a:schemeClr val="tx1"/>
                </a:solidFill>
                <a:latin typeface="微软雅黑" panose="020B0503020204020204" pitchFamily="34" charset="-122"/>
                <a:ea typeface="微软雅黑" panose="020B0503020204020204" pitchFamily="34" charset="-122"/>
              </a:rPr>
              <a:t>i=3%,</a:t>
            </a:r>
            <a:r>
              <a:rPr lang="zh-CN" altLang="en-US" b="1">
                <a:solidFill>
                  <a:schemeClr val="tx1"/>
                </a:solidFill>
                <a:latin typeface="微软雅黑" panose="020B0503020204020204" pitchFamily="34" charset="-122"/>
                <a:ea typeface="微软雅黑" panose="020B0503020204020204" pitchFamily="34" charset="-122"/>
              </a:rPr>
              <a:t>让我们来分别看看普通年金终值系数、预付年金终值系数等于多少？</a:t>
            </a: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22532" name="Line 6"/>
          <p:cNvSpPr>
            <a:spLocks noChangeShapeType="1"/>
          </p:cNvSpPr>
          <p:nvPr/>
        </p:nvSpPr>
        <p:spPr bwMode="auto">
          <a:xfrm flipV="1">
            <a:off x="0" y="498475"/>
            <a:ext cx="3292475"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22533" name="Line 6"/>
          <p:cNvSpPr>
            <a:spLocks noChangeShapeType="1"/>
          </p:cNvSpPr>
          <p:nvPr/>
        </p:nvSpPr>
        <p:spPr bwMode="auto">
          <a:xfrm>
            <a:off x="8628063" y="479425"/>
            <a:ext cx="3538537" cy="3175"/>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pic>
        <p:nvPicPr>
          <p:cNvPr id="2"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2425" y="1892300"/>
            <a:ext cx="5053013"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 name=" 272"/>
          <p:cNvSpPr/>
          <p:nvPr/>
        </p:nvSpPr>
        <p:spPr>
          <a:xfrm>
            <a:off x="3516313" y="4413250"/>
            <a:ext cx="869950" cy="368300"/>
          </a:xfrm>
          <a:custGeom>
            <a:avLst/>
            <a:gdLst>
              <a:gd name="connsiteX0" fmla="*/ 1293718 w 2587436"/>
              <a:gd name="connsiteY0" fmla="*/ 105586 h 2587437"/>
              <a:gd name="connsiteX1" fmla="*/ 105586 w 2587436"/>
              <a:gd name="connsiteY1" fmla="*/ 1293718 h 2587437"/>
              <a:gd name="connsiteX2" fmla="*/ 1293718 w 2587436"/>
              <a:gd name="connsiteY2" fmla="*/ 2481850 h 2587437"/>
              <a:gd name="connsiteX3" fmla="*/ 2481850 w 2587436"/>
              <a:gd name="connsiteY3" fmla="*/ 1293718 h 2587437"/>
              <a:gd name="connsiteX4" fmla="*/ 1293718 w 2587436"/>
              <a:gd name="connsiteY4" fmla="*/ 105586 h 2587437"/>
              <a:gd name="connsiteX5" fmla="*/ 1178351 w 2587436"/>
              <a:gd name="connsiteY5" fmla="*/ 781 h 2587437"/>
              <a:gd name="connsiteX6" fmla="*/ 1293718 w 2587436"/>
              <a:gd name="connsiteY6" fmla="*/ 92011 h 2587437"/>
              <a:gd name="connsiteX7" fmla="*/ 1409085 w 2587436"/>
              <a:gd name="connsiteY7" fmla="*/ 781 h 2587437"/>
              <a:gd name="connsiteX8" fmla="*/ 1472207 w 2587436"/>
              <a:gd name="connsiteY8" fmla="*/ 43607 h 2587437"/>
              <a:gd name="connsiteX9" fmla="*/ 1484604 w 2587436"/>
              <a:gd name="connsiteY9" fmla="*/ 88506 h 2587437"/>
              <a:gd name="connsiteX10" fmla="*/ 1510269 w 2587436"/>
              <a:gd name="connsiteY10" fmla="*/ 49635 h 2587437"/>
              <a:gd name="connsiteX11" fmla="*/ 1665065 w 2587436"/>
              <a:gd name="connsiteY11" fmla="*/ 150827 h 2587437"/>
              <a:gd name="connsiteX12" fmla="*/ 1849776 w 2587436"/>
              <a:gd name="connsiteY12" fmla="*/ 159948 h 2587437"/>
              <a:gd name="connsiteX13" fmla="*/ 1847820 w 2587436"/>
              <a:gd name="connsiteY13" fmla="*/ 203618 h 2587437"/>
              <a:gd name="connsiteX14" fmla="*/ 1858676 w 2587436"/>
              <a:gd name="connsiteY14" fmla="*/ 192501 h 2587437"/>
              <a:gd name="connsiteX15" fmla="*/ 2000063 w 2587436"/>
              <a:gd name="connsiteY15" fmla="*/ 321517 h 2587437"/>
              <a:gd name="connsiteX16" fmla="*/ 2172915 w 2587436"/>
              <a:gd name="connsiteY16" fmla="*/ 387271 h 2587437"/>
              <a:gd name="connsiteX17" fmla="*/ 2157560 w 2587436"/>
              <a:gd name="connsiteY17" fmla="*/ 428199 h 2587437"/>
              <a:gd name="connsiteX18" fmla="*/ 2171320 w 2587436"/>
              <a:gd name="connsiteY18" fmla="*/ 420980 h 2587437"/>
              <a:gd name="connsiteX19" fmla="*/ 2265919 w 2587436"/>
              <a:gd name="connsiteY19" fmla="*/ 587373 h 2587437"/>
              <a:gd name="connsiteX20" fmla="*/ 2409992 w 2587436"/>
              <a:gd name="connsiteY20" fmla="*/ 703323 h 2587437"/>
              <a:gd name="connsiteX21" fmla="*/ 2382741 w 2587436"/>
              <a:gd name="connsiteY21" fmla="*/ 737503 h 2587437"/>
              <a:gd name="connsiteX22" fmla="*/ 2398059 w 2587436"/>
              <a:gd name="connsiteY22" fmla="*/ 734889 h 2587437"/>
              <a:gd name="connsiteX23" fmla="*/ 2436609 w 2587436"/>
              <a:gd name="connsiteY23" fmla="*/ 922371 h 2587437"/>
              <a:gd name="connsiteX24" fmla="*/ 2537801 w 2587436"/>
              <a:gd name="connsiteY24" fmla="*/ 1077167 h 2587437"/>
              <a:gd name="connsiteX25" fmla="*/ 2501321 w 2587436"/>
              <a:gd name="connsiteY25" fmla="*/ 1101253 h 2587437"/>
              <a:gd name="connsiteX26" fmla="*/ 2516697 w 2587436"/>
              <a:gd name="connsiteY26" fmla="*/ 1103501 h 2587437"/>
              <a:gd name="connsiteX27" fmla="*/ 2495425 w 2587436"/>
              <a:gd name="connsiteY27" fmla="*/ 1293719 h 2587437"/>
              <a:gd name="connsiteX28" fmla="*/ 2543829 w 2587436"/>
              <a:gd name="connsiteY28" fmla="*/ 1472208 h 2587437"/>
              <a:gd name="connsiteX29" fmla="*/ 2498930 w 2587436"/>
              <a:gd name="connsiteY29" fmla="*/ 1484605 h 2587437"/>
              <a:gd name="connsiteX30" fmla="*/ 2537800 w 2587436"/>
              <a:gd name="connsiteY30" fmla="*/ 1510270 h 2587437"/>
              <a:gd name="connsiteX31" fmla="*/ 2436609 w 2587436"/>
              <a:gd name="connsiteY31" fmla="*/ 1665066 h 2587437"/>
              <a:gd name="connsiteX32" fmla="*/ 2427488 w 2587436"/>
              <a:gd name="connsiteY32" fmla="*/ 1849777 h 2587437"/>
              <a:gd name="connsiteX33" fmla="*/ 2383816 w 2587436"/>
              <a:gd name="connsiteY33" fmla="*/ 1847821 h 2587437"/>
              <a:gd name="connsiteX34" fmla="*/ 2394935 w 2587436"/>
              <a:gd name="connsiteY34" fmla="*/ 1858678 h 2587437"/>
              <a:gd name="connsiteX35" fmla="*/ 2265918 w 2587436"/>
              <a:gd name="connsiteY35" fmla="*/ 2000065 h 2587437"/>
              <a:gd name="connsiteX36" fmla="*/ 2200165 w 2587436"/>
              <a:gd name="connsiteY36" fmla="*/ 2172917 h 2587437"/>
              <a:gd name="connsiteX37" fmla="*/ 2159237 w 2587436"/>
              <a:gd name="connsiteY37" fmla="*/ 2157562 h 2587437"/>
              <a:gd name="connsiteX38" fmla="*/ 2166455 w 2587436"/>
              <a:gd name="connsiteY38" fmla="*/ 2171321 h 2587437"/>
              <a:gd name="connsiteX39" fmla="*/ 2000062 w 2587436"/>
              <a:gd name="connsiteY39" fmla="*/ 2265920 h 2587437"/>
              <a:gd name="connsiteX40" fmla="*/ 1884113 w 2587436"/>
              <a:gd name="connsiteY40" fmla="*/ 2409993 h 2587437"/>
              <a:gd name="connsiteX41" fmla="*/ 1849933 w 2587436"/>
              <a:gd name="connsiteY41" fmla="*/ 2382742 h 2587437"/>
              <a:gd name="connsiteX42" fmla="*/ 1852546 w 2587436"/>
              <a:gd name="connsiteY42" fmla="*/ 2398060 h 2587437"/>
              <a:gd name="connsiteX43" fmla="*/ 1665064 w 2587436"/>
              <a:gd name="connsiteY43" fmla="*/ 2436610 h 2587437"/>
              <a:gd name="connsiteX44" fmla="*/ 1510269 w 2587436"/>
              <a:gd name="connsiteY44" fmla="*/ 2537802 h 2587437"/>
              <a:gd name="connsiteX45" fmla="*/ 1486184 w 2587436"/>
              <a:gd name="connsiteY45" fmla="*/ 2501323 h 2587437"/>
              <a:gd name="connsiteX46" fmla="*/ 1483936 w 2587436"/>
              <a:gd name="connsiteY46" fmla="*/ 2516698 h 2587437"/>
              <a:gd name="connsiteX47" fmla="*/ 1293717 w 2587436"/>
              <a:gd name="connsiteY47" fmla="*/ 2495426 h 2587437"/>
              <a:gd name="connsiteX48" fmla="*/ 1103499 w 2587436"/>
              <a:gd name="connsiteY48" fmla="*/ 2516698 h 2587437"/>
              <a:gd name="connsiteX49" fmla="*/ 1101252 w 2587436"/>
              <a:gd name="connsiteY49" fmla="*/ 2501322 h 2587437"/>
              <a:gd name="connsiteX50" fmla="*/ 1077165 w 2587436"/>
              <a:gd name="connsiteY50" fmla="*/ 2537801 h 2587437"/>
              <a:gd name="connsiteX51" fmla="*/ 922369 w 2587436"/>
              <a:gd name="connsiteY51" fmla="*/ 2436610 h 2587437"/>
              <a:gd name="connsiteX52" fmla="*/ 734888 w 2587436"/>
              <a:gd name="connsiteY52" fmla="*/ 2398060 h 2587437"/>
              <a:gd name="connsiteX53" fmla="*/ 737501 w 2587436"/>
              <a:gd name="connsiteY53" fmla="*/ 2382741 h 2587437"/>
              <a:gd name="connsiteX54" fmla="*/ 703321 w 2587436"/>
              <a:gd name="connsiteY54" fmla="*/ 2409993 h 2587437"/>
              <a:gd name="connsiteX55" fmla="*/ 587371 w 2587436"/>
              <a:gd name="connsiteY55" fmla="*/ 2265919 h 2587437"/>
              <a:gd name="connsiteX56" fmla="*/ 420978 w 2587436"/>
              <a:gd name="connsiteY56" fmla="*/ 2171321 h 2587437"/>
              <a:gd name="connsiteX57" fmla="*/ 426346 w 2587436"/>
              <a:gd name="connsiteY57" fmla="*/ 2161089 h 2587437"/>
              <a:gd name="connsiteX58" fmla="*/ 416114 w 2587436"/>
              <a:gd name="connsiteY58" fmla="*/ 2166457 h 2587437"/>
              <a:gd name="connsiteX59" fmla="*/ 321515 w 2587436"/>
              <a:gd name="connsiteY59" fmla="*/ 2000064 h 2587437"/>
              <a:gd name="connsiteX60" fmla="*/ 192499 w 2587436"/>
              <a:gd name="connsiteY60" fmla="*/ 1858678 h 2587437"/>
              <a:gd name="connsiteX61" fmla="*/ 200768 w 2587436"/>
              <a:gd name="connsiteY61" fmla="*/ 1850603 h 2587437"/>
              <a:gd name="connsiteX62" fmla="*/ 189375 w 2587436"/>
              <a:gd name="connsiteY62" fmla="*/ 1852547 h 2587437"/>
              <a:gd name="connsiteX63" fmla="*/ 150825 w 2587436"/>
              <a:gd name="connsiteY63" fmla="*/ 1665065 h 2587437"/>
              <a:gd name="connsiteX64" fmla="*/ 49634 w 2587436"/>
              <a:gd name="connsiteY64" fmla="*/ 1510270 h 2587437"/>
              <a:gd name="connsiteX65" fmla="*/ 86113 w 2587436"/>
              <a:gd name="connsiteY65" fmla="*/ 1486184 h 2587437"/>
              <a:gd name="connsiteX66" fmla="*/ 70739 w 2587436"/>
              <a:gd name="connsiteY66" fmla="*/ 1483937 h 2587437"/>
              <a:gd name="connsiteX67" fmla="*/ 92010 w 2587436"/>
              <a:gd name="connsiteY67" fmla="*/ 1293718 h 2587437"/>
              <a:gd name="connsiteX68" fmla="*/ 70739 w 2587436"/>
              <a:gd name="connsiteY68" fmla="*/ 1103500 h 2587437"/>
              <a:gd name="connsiteX69" fmla="*/ 86114 w 2587436"/>
              <a:gd name="connsiteY69" fmla="*/ 1101253 h 2587437"/>
              <a:gd name="connsiteX70" fmla="*/ 49634 w 2587436"/>
              <a:gd name="connsiteY70" fmla="*/ 1077166 h 2587437"/>
              <a:gd name="connsiteX71" fmla="*/ 150825 w 2587436"/>
              <a:gd name="connsiteY71" fmla="*/ 922370 h 2587437"/>
              <a:gd name="connsiteX72" fmla="*/ 189375 w 2587436"/>
              <a:gd name="connsiteY72" fmla="*/ 734889 h 2587437"/>
              <a:gd name="connsiteX73" fmla="*/ 200767 w 2587436"/>
              <a:gd name="connsiteY73" fmla="*/ 736833 h 2587437"/>
              <a:gd name="connsiteX74" fmla="*/ 192499 w 2587436"/>
              <a:gd name="connsiteY74" fmla="*/ 728759 h 2587437"/>
              <a:gd name="connsiteX75" fmla="*/ 321516 w 2587436"/>
              <a:gd name="connsiteY75" fmla="*/ 587372 h 2587437"/>
              <a:gd name="connsiteX76" fmla="*/ 416114 w 2587436"/>
              <a:gd name="connsiteY76" fmla="*/ 420980 h 2587437"/>
              <a:gd name="connsiteX77" fmla="*/ 426347 w 2587436"/>
              <a:gd name="connsiteY77" fmla="*/ 426349 h 2587437"/>
              <a:gd name="connsiteX78" fmla="*/ 420979 w 2587436"/>
              <a:gd name="connsiteY78" fmla="*/ 416115 h 2587437"/>
              <a:gd name="connsiteX79" fmla="*/ 587372 w 2587436"/>
              <a:gd name="connsiteY79" fmla="*/ 321517 h 2587437"/>
              <a:gd name="connsiteX80" fmla="*/ 728758 w 2587436"/>
              <a:gd name="connsiteY80" fmla="*/ 192500 h 2587437"/>
              <a:gd name="connsiteX81" fmla="*/ 736832 w 2587436"/>
              <a:gd name="connsiteY81" fmla="*/ 200768 h 2587437"/>
              <a:gd name="connsiteX82" fmla="*/ 734888 w 2587436"/>
              <a:gd name="connsiteY82" fmla="*/ 189377 h 2587437"/>
              <a:gd name="connsiteX83" fmla="*/ 922370 w 2587436"/>
              <a:gd name="connsiteY83" fmla="*/ 150826 h 2587437"/>
              <a:gd name="connsiteX84" fmla="*/ 1077165 w 2587436"/>
              <a:gd name="connsiteY84" fmla="*/ 49635 h 2587437"/>
              <a:gd name="connsiteX85" fmla="*/ 1101686 w 2587436"/>
              <a:gd name="connsiteY85" fmla="*/ 86772 h 2587437"/>
              <a:gd name="connsiteX86" fmla="*/ 1102495 w 2587436"/>
              <a:gd name="connsiteY86" fmla="*/ 74529 h 2587437"/>
              <a:gd name="connsiteX87" fmla="*/ 1178351 w 2587436"/>
              <a:gd name="connsiteY87" fmla="*/ 781 h 258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587436" h="2587437">
                <a:moveTo>
                  <a:pt x="1293718" y="105586"/>
                </a:moveTo>
                <a:cubicBezTo>
                  <a:pt x="637531" y="105586"/>
                  <a:pt x="105586" y="637531"/>
                  <a:pt x="105586" y="1293718"/>
                </a:cubicBezTo>
                <a:cubicBezTo>
                  <a:pt x="105586" y="1949905"/>
                  <a:pt x="637531" y="2481850"/>
                  <a:pt x="1293718" y="2481850"/>
                </a:cubicBezTo>
                <a:cubicBezTo>
                  <a:pt x="1949905" y="2481850"/>
                  <a:pt x="2481850" y="1949905"/>
                  <a:pt x="2481850" y="1293718"/>
                </a:cubicBezTo>
                <a:cubicBezTo>
                  <a:pt x="2481850" y="637531"/>
                  <a:pt x="1949905" y="105586"/>
                  <a:pt x="1293718" y="105586"/>
                </a:cubicBezTo>
                <a:close/>
                <a:moveTo>
                  <a:pt x="1178351" y="781"/>
                </a:moveTo>
                <a:cubicBezTo>
                  <a:pt x="1220450" y="-5049"/>
                  <a:pt x="1268508" y="21422"/>
                  <a:pt x="1293718" y="92011"/>
                </a:cubicBezTo>
                <a:cubicBezTo>
                  <a:pt x="1318929" y="21422"/>
                  <a:pt x="1366986" y="-5049"/>
                  <a:pt x="1409085" y="781"/>
                </a:cubicBezTo>
                <a:cubicBezTo>
                  <a:pt x="1434345" y="4279"/>
                  <a:pt x="1457459" y="19405"/>
                  <a:pt x="1472207" y="43607"/>
                </a:cubicBezTo>
                <a:lnTo>
                  <a:pt x="1484604" y="88506"/>
                </a:lnTo>
                <a:lnTo>
                  <a:pt x="1510269" y="49635"/>
                </a:lnTo>
                <a:cubicBezTo>
                  <a:pt x="1567616" y="408"/>
                  <a:pt x="1661604" y="30947"/>
                  <a:pt x="1665065" y="150827"/>
                </a:cubicBezTo>
                <a:cubicBezTo>
                  <a:pt x="1738329" y="55877"/>
                  <a:pt x="1832316" y="86415"/>
                  <a:pt x="1849776" y="159948"/>
                </a:cubicBezTo>
                <a:lnTo>
                  <a:pt x="1847820" y="203618"/>
                </a:lnTo>
                <a:lnTo>
                  <a:pt x="1858676" y="192501"/>
                </a:lnTo>
                <a:cubicBezTo>
                  <a:pt x="1932101" y="134716"/>
                  <a:pt x="2038035" y="192050"/>
                  <a:pt x="2000063" y="321517"/>
                </a:cubicBezTo>
                <a:cubicBezTo>
                  <a:pt x="2099082" y="253854"/>
                  <a:pt x="2179033" y="311942"/>
                  <a:pt x="2172915" y="387271"/>
                </a:cubicBezTo>
                <a:lnTo>
                  <a:pt x="2157560" y="428199"/>
                </a:lnTo>
                <a:lnTo>
                  <a:pt x="2171320" y="420980"/>
                </a:lnTo>
                <a:cubicBezTo>
                  <a:pt x="2259007" y="388713"/>
                  <a:pt x="2342040" y="475977"/>
                  <a:pt x="2265919" y="587373"/>
                </a:cubicBezTo>
                <a:cubicBezTo>
                  <a:pt x="2381000" y="553620"/>
                  <a:pt x="2439088" y="633571"/>
                  <a:pt x="2409992" y="703323"/>
                </a:cubicBezTo>
                <a:lnTo>
                  <a:pt x="2382741" y="737503"/>
                </a:lnTo>
                <a:lnTo>
                  <a:pt x="2398059" y="734889"/>
                </a:lnTo>
                <a:cubicBezTo>
                  <a:pt x="2491425" y="731298"/>
                  <a:pt x="2543428" y="839949"/>
                  <a:pt x="2436609" y="922371"/>
                </a:cubicBezTo>
                <a:cubicBezTo>
                  <a:pt x="2556489" y="925832"/>
                  <a:pt x="2587027" y="1019820"/>
                  <a:pt x="2537801" y="1077167"/>
                </a:cubicBezTo>
                <a:lnTo>
                  <a:pt x="2501321" y="1101253"/>
                </a:lnTo>
                <a:lnTo>
                  <a:pt x="2516697" y="1103501"/>
                </a:lnTo>
                <a:cubicBezTo>
                  <a:pt x="2606603" y="1128937"/>
                  <a:pt x="2622486" y="1248340"/>
                  <a:pt x="2495425" y="1293719"/>
                </a:cubicBezTo>
                <a:cubicBezTo>
                  <a:pt x="2608368" y="1334056"/>
                  <a:pt x="2608368" y="1432880"/>
                  <a:pt x="2543829" y="1472208"/>
                </a:cubicBezTo>
                <a:lnTo>
                  <a:pt x="2498930" y="1484605"/>
                </a:lnTo>
                <a:lnTo>
                  <a:pt x="2537800" y="1510270"/>
                </a:lnTo>
                <a:cubicBezTo>
                  <a:pt x="2587027" y="1567617"/>
                  <a:pt x="2556488" y="1661605"/>
                  <a:pt x="2436609" y="1665066"/>
                </a:cubicBezTo>
                <a:cubicBezTo>
                  <a:pt x="2531559" y="1738330"/>
                  <a:pt x="2501021" y="1832318"/>
                  <a:pt x="2427488" y="1849777"/>
                </a:cubicBezTo>
                <a:lnTo>
                  <a:pt x="2383816" y="1847821"/>
                </a:lnTo>
                <a:lnTo>
                  <a:pt x="2394935" y="1858678"/>
                </a:lnTo>
                <a:cubicBezTo>
                  <a:pt x="2452719" y="1932103"/>
                  <a:pt x="2395386" y="2038037"/>
                  <a:pt x="2265918" y="2000065"/>
                </a:cubicBezTo>
                <a:cubicBezTo>
                  <a:pt x="2333581" y="2099084"/>
                  <a:pt x="2275494" y="2179035"/>
                  <a:pt x="2200165" y="2172917"/>
                </a:cubicBezTo>
                <a:lnTo>
                  <a:pt x="2159237" y="2157562"/>
                </a:lnTo>
                <a:lnTo>
                  <a:pt x="2166455" y="2171321"/>
                </a:lnTo>
                <a:cubicBezTo>
                  <a:pt x="2198722" y="2259008"/>
                  <a:pt x="2111459" y="2342041"/>
                  <a:pt x="2000062" y="2265920"/>
                </a:cubicBezTo>
                <a:cubicBezTo>
                  <a:pt x="2033815" y="2381001"/>
                  <a:pt x="1953865" y="2439089"/>
                  <a:pt x="1884113" y="2409993"/>
                </a:cubicBezTo>
                <a:lnTo>
                  <a:pt x="1849933" y="2382742"/>
                </a:lnTo>
                <a:lnTo>
                  <a:pt x="1852546" y="2398060"/>
                </a:lnTo>
                <a:cubicBezTo>
                  <a:pt x="1856137" y="2491426"/>
                  <a:pt x="1747486" y="2543429"/>
                  <a:pt x="1665064" y="2436610"/>
                </a:cubicBezTo>
                <a:cubicBezTo>
                  <a:pt x="1661603" y="2556490"/>
                  <a:pt x="1567616" y="2587028"/>
                  <a:pt x="1510269" y="2537802"/>
                </a:cubicBezTo>
                <a:lnTo>
                  <a:pt x="1486184" y="2501323"/>
                </a:lnTo>
                <a:lnTo>
                  <a:pt x="1483936" y="2516698"/>
                </a:lnTo>
                <a:cubicBezTo>
                  <a:pt x="1458499" y="2606604"/>
                  <a:pt x="1339096" y="2622487"/>
                  <a:pt x="1293717" y="2495426"/>
                </a:cubicBezTo>
                <a:cubicBezTo>
                  <a:pt x="1248339" y="2622487"/>
                  <a:pt x="1128936" y="2606604"/>
                  <a:pt x="1103499" y="2516698"/>
                </a:cubicBezTo>
                <a:lnTo>
                  <a:pt x="1101252" y="2501322"/>
                </a:lnTo>
                <a:lnTo>
                  <a:pt x="1077165" y="2537801"/>
                </a:lnTo>
                <a:cubicBezTo>
                  <a:pt x="1019818" y="2587028"/>
                  <a:pt x="925830" y="2556489"/>
                  <a:pt x="922369" y="2436610"/>
                </a:cubicBezTo>
                <a:cubicBezTo>
                  <a:pt x="839947" y="2543429"/>
                  <a:pt x="731297" y="2491426"/>
                  <a:pt x="734888" y="2398060"/>
                </a:cubicBezTo>
                <a:lnTo>
                  <a:pt x="737501" y="2382741"/>
                </a:lnTo>
                <a:lnTo>
                  <a:pt x="703321" y="2409993"/>
                </a:lnTo>
                <a:cubicBezTo>
                  <a:pt x="633569" y="2439089"/>
                  <a:pt x="553618" y="2381001"/>
                  <a:pt x="587371" y="2265919"/>
                </a:cubicBezTo>
                <a:cubicBezTo>
                  <a:pt x="475975" y="2342040"/>
                  <a:pt x="388712" y="2259008"/>
                  <a:pt x="420978" y="2171321"/>
                </a:cubicBezTo>
                <a:lnTo>
                  <a:pt x="426346" y="2161089"/>
                </a:lnTo>
                <a:lnTo>
                  <a:pt x="416114" y="2166457"/>
                </a:lnTo>
                <a:cubicBezTo>
                  <a:pt x="328427" y="2198724"/>
                  <a:pt x="245394" y="2111461"/>
                  <a:pt x="321515" y="2000064"/>
                </a:cubicBezTo>
                <a:cubicBezTo>
                  <a:pt x="192048" y="2038036"/>
                  <a:pt x="134715" y="1932102"/>
                  <a:pt x="192499" y="1858678"/>
                </a:cubicBezTo>
                <a:lnTo>
                  <a:pt x="200768" y="1850603"/>
                </a:lnTo>
                <a:lnTo>
                  <a:pt x="189375" y="1852547"/>
                </a:lnTo>
                <a:cubicBezTo>
                  <a:pt x="96009" y="1856138"/>
                  <a:pt x="44006" y="1747487"/>
                  <a:pt x="150825" y="1665065"/>
                </a:cubicBezTo>
                <a:cubicBezTo>
                  <a:pt x="30946" y="1661604"/>
                  <a:pt x="407" y="1567617"/>
                  <a:pt x="49634" y="1510270"/>
                </a:cubicBezTo>
                <a:lnTo>
                  <a:pt x="86113" y="1486184"/>
                </a:lnTo>
                <a:lnTo>
                  <a:pt x="70739" y="1483937"/>
                </a:lnTo>
                <a:cubicBezTo>
                  <a:pt x="-19168" y="1458500"/>
                  <a:pt x="-35050" y="1339097"/>
                  <a:pt x="92010" y="1293718"/>
                </a:cubicBezTo>
                <a:cubicBezTo>
                  <a:pt x="-35050" y="1248340"/>
                  <a:pt x="-19168" y="1128937"/>
                  <a:pt x="70739" y="1103500"/>
                </a:cubicBezTo>
                <a:lnTo>
                  <a:pt x="86114" y="1101253"/>
                </a:lnTo>
                <a:lnTo>
                  <a:pt x="49634" y="1077166"/>
                </a:lnTo>
                <a:cubicBezTo>
                  <a:pt x="407" y="1019820"/>
                  <a:pt x="30946" y="925832"/>
                  <a:pt x="150825" y="922370"/>
                </a:cubicBezTo>
                <a:cubicBezTo>
                  <a:pt x="44006" y="839949"/>
                  <a:pt x="96009" y="731298"/>
                  <a:pt x="189375" y="734889"/>
                </a:cubicBezTo>
                <a:lnTo>
                  <a:pt x="200767" y="736833"/>
                </a:lnTo>
                <a:lnTo>
                  <a:pt x="192499" y="728759"/>
                </a:lnTo>
                <a:cubicBezTo>
                  <a:pt x="134715" y="655335"/>
                  <a:pt x="192049" y="549401"/>
                  <a:pt x="321516" y="587372"/>
                </a:cubicBezTo>
                <a:cubicBezTo>
                  <a:pt x="245395" y="475976"/>
                  <a:pt x="328427" y="388713"/>
                  <a:pt x="416114" y="420980"/>
                </a:cubicBezTo>
                <a:lnTo>
                  <a:pt x="426347" y="426349"/>
                </a:lnTo>
                <a:lnTo>
                  <a:pt x="420979" y="416115"/>
                </a:lnTo>
                <a:cubicBezTo>
                  <a:pt x="388712" y="328428"/>
                  <a:pt x="475975" y="245396"/>
                  <a:pt x="587372" y="321517"/>
                </a:cubicBezTo>
                <a:cubicBezTo>
                  <a:pt x="549400" y="192050"/>
                  <a:pt x="655334" y="134716"/>
                  <a:pt x="728758" y="192500"/>
                </a:cubicBezTo>
                <a:lnTo>
                  <a:pt x="736832" y="200768"/>
                </a:lnTo>
                <a:lnTo>
                  <a:pt x="734888" y="189377"/>
                </a:lnTo>
                <a:cubicBezTo>
                  <a:pt x="731297" y="96010"/>
                  <a:pt x="839948" y="44008"/>
                  <a:pt x="922370" y="150826"/>
                </a:cubicBezTo>
                <a:cubicBezTo>
                  <a:pt x="925831" y="30947"/>
                  <a:pt x="1019818" y="408"/>
                  <a:pt x="1077165" y="49635"/>
                </a:cubicBezTo>
                <a:lnTo>
                  <a:pt x="1101686" y="86772"/>
                </a:lnTo>
                <a:lnTo>
                  <a:pt x="1102495" y="74529"/>
                </a:lnTo>
                <a:cubicBezTo>
                  <a:pt x="1112942" y="32385"/>
                  <a:pt x="1143619" y="5591"/>
                  <a:pt x="1178351" y="781"/>
                </a:cubicBezTo>
                <a:close/>
              </a:path>
            </a:pathLst>
          </a:cu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00"/>
              </a:solidFill>
            </a:endParaRPr>
          </a:p>
        </p:txBody>
      </p:sp>
      <p:sp>
        <p:nvSpPr>
          <p:cNvPr id="3" name=" 272"/>
          <p:cNvSpPr/>
          <p:nvPr/>
        </p:nvSpPr>
        <p:spPr>
          <a:xfrm>
            <a:off x="3490913" y="4821238"/>
            <a:ext cx="869950" cy="368300"/>
          </a:xfrm>
          <a:custGeom>
            <a:avLst/>
            <a:gdLst>
              <a:gd name="connsiteX0" fmla="*/ 1293718 w 2587436"/>
              <a:gd name="connsiteY0" fmla="*/ 105586 h 2587437"/>
              <a:gd name="connsiteX1" fmla="*/ 105586 w 2587436"/>
              <a:gd name="connsiteY1" fmla="*/ 1293718 h 2587437"/>
              <a:gd name="connsiteX2" fmla="*/ 1293718 w 2587436"/>
              <a:gd name="connsiteY2" fmla="*/ 2481850 h 2587437"/>
              <a:gd name="connsiteX3" fmla="*/ 2481850 w 2587436"/>
              <a:gd name="connsiteY3" fmla="*/ 1293718 h 2587437"/>
              <a:gd name="connsiteX4" fmla="*/ 1293718 w 2587436"/>
              <a:gd name="connsiteY4" fmla="*/ 105586 h 2587437"/>
              <a:gd name="connsiteX5" fmla="*/ 1178351 w 2587436"/>
              <a:gd name="connsiteY5" fmla="*/ 781 h 2587437"/>
              <a:gd name="connsiteX6" fmla="*/ 1293718 w 2587436"/>
              <a:gd name="connsiteY6" fmla="*/ 92011 h 2587437"/>
              <a:gd name="connsiteX7" fmla="*/ 1409085 w 2587436"/>
              <a:gd name="connsiteY7" fmla="*/ 781 h 2587437"/>
              <a:gd name="connsiteX8" fmla="*/ 1472207 w 2587436"/>
              <a:gd name="connsiteY8" fmla="*/ 43607 h 2587437"/>
              <a:gd name="connsiteX9" fmla="*/ 1484604 w 2587436"/>
              <a:gd name="connsiteY9" fmla="*/ 88506 h 2587437"/>
              <a:gd name="connsiteX10" fmla="*/ 1510269 w 2587436"/>
              <a:gd name="connsiteY10" fmla="*/ 49635 h 2587437"/>
              <a:gd name="connsiteX11" fmla="*/ 1665065 w 2587436"/>
              <a:gd name="connsiteY11" fmla="*/ 150827 h 2587437"/>
              <a:gd name="connsiteX12" fmla="*/ 1849776 w 2587436"/>
              <a:gd name="connsiteY12" fmla="*/ 159948 h 2587437"/>
              <a:gd name="connsiteX13" fmla="*/ 1847820 w 2587436"/>
              <a:gd name="connsiteY13" fmla="*/ 203618 h 2587437"/>
              <a:gd name="connsiteX14" fmla="*/ 1858676 w 2587436"/>
              <a:gd name="connsiteY14" fmla="*/ 192501 h 2587437"/>
              <a:gd name="connsiteX15" fmla="*/ 2000063 w 2587436"/>
              <a:gd name="connsiteY15" fmla="*/ 321517 h 2587437"/>
              <a:gd name="connsiteX16" fmla="*/ 2172915 w 2587436"/>
              <a:gd name="connsiteY16" fmla="*/ 387271 h 2587437"/>
              <a:gd name="connsiteX17" fmla="*/ 2157560 w 2587436"/>
              <a:gd name="connsiteY17" fmla="*/ 428199 h 2587437"/>
              <a:gd name="connsiteX18" fmla="*/ 2171320 w 2587436"/>
              <a:gd name="connsiteY18" fmla="*/ 420980 h 2587437"/>
              <a:gd name="connsiteX19" fmla="*/ 2265919 w 2587436"/>
              <a:gd name="connsiteY19" fmla="*/ 587373 h 2587437"/>
              <a:gd name="connsiteX20" fmla="*/ 2409992 w 2587436"/>
              <a:gd name="connsiteY20" fmla="*/ 703323 h 2587437"/>
              <a:gd name="connsiteX21" fmla="*/ 2382741 w 2587436"/>
              <a:gd name="connsiteY21" fmla="*/ 737503 h 2587437"/>
              <a:gd name="connsiteX22" fmla="*/ 2398059 w 2587436"/>
              <a:gd name="connsiteY22" fmla="*/ 734889 h 2587437"/>
              <a:gd name="connsiteX23" fmla="*/ 2436609 w 2587436"/>
              <a:gd name="connsiteY23" fmla="*/ 922371 h 2587437"/>
              <a:gd name="connsiteX24" fmla="*/ 2537801 w 2587436"/>
              <a:gd name="connsiteY24" fmla="*/ 1077167 h 2587437"/>
              <a:gd name="connsiteX25" fmla="*/ 2501321 w 2587436"/>
              <a:gd name="connsiteY25" fmla="*/ 1101253 h 2587437"/>
              <a:gd name="connsiteX26" fmla="*/ 2516697 w 2587436"/>
              <a:gd name="connsiteY26" fmla="*/ 1103501 h 2587437"/>
              <a:gd name="connsiteX27" fmla="*/ 2495425 w 2587436"/>
              <a:gd name="connsiteY27" fmla="*/ 1293719 h 2587437"/>
              <a:gd name="connsiteX28" fmla="*/ 2543829 w 2587436"/>
              <a:gd name="connsiteY28" fmla="*/ 1472208 h 2587437"/>
              <a:gd name="connsiteX29" fmla="*/ 2498930 w 2587436"/>
              <a:gd name="connsiteY29" fmla="*/ 1484605 h 2587437"/>
              <a:gd name="connsiteX30" fmla="*/ 2537800 w 2587436"/>
              <a:gd name="connsiteY30" fmla="*/ 1510270 h 2587437"/>
              <a:gd name="connsiteX31" fmla="*/ 2436609 w 2587436"/>
              <a:gd name="connsiteY31" fmla="*/ 1665066 h 2587437"/>
              <a:gd name="connsiteX32" fmla="*/ 2427488 w 2587436"/>
              <a:gd name="connsiteY32" fmla="*/ 1849777 h 2587437"/>
              <a:gd name="connsiteX33" fmla="*/ 2383816 w 2587436"/>
              <a:gd name="connsiteY33" fmla="*/ 1847821 h 2587437"/>
              <a:gd name="connsiteX34" fmla="*/ 2394935 w 2587436"/>
              <a:gd name="connsiteY34" fmla="*/ 1858678 h 2587437"/>
              <a:gd name="connsiteX35" fmla="*/ 2265918 w 2587436"/>
              <a:gd name="connsiteY35" fmla="*/ 2000065 h 2587437"/>
              <a:gd name="connsiteX36" fmla="*/ 2200165 w 2587436"/>
              <a:gd name="connsiteY36" fmla="*/ 2172917 h 2587437"/>
              <a:gd name="connsiteX37" fmla="*/ 2159237 w 2587436"/>
              <a:gd name="connsiteY37" fmla="*/ 2157562 h 2587437"/>
              <a:gd name="connsiteX38" fmla="*/ 2166455 w 2587436"/>
              <a:gd name="connsiteY38" fmla="*/ 2171321 h 2587437"/>
              <a:gd name="connsiteX39" fmla="*/ 2000062 w 2587436"/>
              <a:gd name="connsiteY39" fmla="*/ 2265920 h 2587437"/>
              <a:gd name="connsiteX40" fmla="*/ 1884113 w 2587436"/>
              <a:gd name="connsiteY40" fmla="*/ 2409993 h 2587437"/>
              <a:gd name="connsiteX41" fmla="*/ 1849933 w 2587436"/>
              <a:gd name="connsiteY41" fmla="*/ 2382742 h 2587437"/>
              <a:gd name="connsiteX42" fmla="*/ 1852546 w 2587436"/>
              <a:gd name="connsiteY42" fmla="*/ 2398060 h 2587437"/>
              <a:gd name="connsiteX43" fmla="*/ 1665064 w 2587436"/>
              <a:gd name="connsiteY43" fmla="*/ 2436610 h 2587437"/>
              <a:gd name="connsiteX44" fmla="*/ 1510269 w 2587436"/>
              <a:gd name="connsiteY44" fmla="*/ 2537802 h 2587437"/>
              <a:gd name="connsiteX45" fmla="*/ 1486184 w 2587436"/>
              <a:gd name="connsiteY45" fmla="*/ 2501323 h 2587437"/>
              <a:gd name="connsiteX46" fmla="*/ 1483936 w 2587436"/>
              <a:gd name="connsiteY46" fmla="*/ 2516698 h 2587437"/>
              <a:gd name="connsiteX47" fmla="*/ 1293717 w 2587436"/>
              <a:gd name="connsiteY47" fmla="*/ 2495426 h 2587437"/>
              <a:gd name="connsiteX48" fmla="*/ 1103499 w 2587436"/>
              <a:gd name="connsiteY48" fmla="*/ 2516698 h 2587437"/>
              <a:gd name="connsiteX49" fmla="*/ 1101252 w 2587436"/>
              <a:gd name="connsiteY49" fmla="*/ 2501322 h 2587437"/>
              <a:gd name="connsiteX50" fmla="*/ 1077165 w 2587436"/>
              <a:gd name="connsiteY50" fmla="*/ 2537801 h 2587437"/>
              <a:gd name="connsiteX51" fmla="*/ 922369 w 2587436"/>
              <a:gd name="connsiteY51" fmla="*/ 2436610 h 2587437"/>
              <a:gd name="connsiteX52" fmla="*/ 734888 w 2587436"/>
              <a:gd name="connsiteY52" fmla="*/ 2398060 h 2587437"/>
              <a:gd name="connsiteX53" fmla="*/ 737501 w 2587436"/>
              <a:gd name="connsiteY53" fmla="*/ 2382741 h 2587437"/>
              <a:gd name="connsiteX54" fmla="*/ 703321 w 2587436"/>
              <a:gd name="connsiteY54" fmla="*/ 2409993 h 2587437"/>
              <a:gd name="connsiteX55" fmla="*/ 587371 w 2587436"/>
              <a:gd name="connsiteY55" fmla="*/ 2265919 h 2587437"/>
              <a:gd name="connsiteX56" fmla="*/ 420978 w 2587436"/>
              <a:gd name="connsiteY56" fmla="*/ 2171321 h 2587437"/>
              <a:gd name="connsiteX57" fmla="*/ 426346 w 2587436"/>
              <a:gd name="connsiteY57" fmla="*/ 2161089 h 2587437"/>
              <a:gd name="connsiteX58" fmla="*/ 416114 w 2587436"/>
              <a:gd name="connsiteY58" fmla="*/ 2166457 h 2587437"/>
              <a:gd name="connsiteX59" fmla="*/ 321515 w 2587436"/>
              <a:gd name="connsiteY59" fmla="*/ 2000064 h 2587437"/>
              <a:gd name="connsiteX60" fmla="*/ 192499 w 2587436"/>
              <a:gd name="connsiteY60" fmla="*/ 1858678 h 2587437"/>
              <a:gd name="connsiteX61" fmla="*/ 200768 w 2587436"/>
              <a:gd name="connsiteY61" fmla="*/ 1850603 h 2587437"/>
              <a:gd name="connsiteX62" fmla="*/ 189375 w 2587436"/>
              <a:gd name="connsiteY62" fmla="*/ 1852547 h 2587437"/>
              <a:gd name="connsiteX63" fmla="*/ 150825 w 2587436"/>
              <a:gd name="connsiteY63" fmla="*/ 1665065 h 2587437"/>
              <a:gd name="connsiteX64" fmla="*/ 49634 w 2587436"/>
              <a:gd name="connsiteY64" fmla="*/ 1510270 h 2587437"/>
              <a:gd name="connsiteX65" fmla="*/ 86113 w 2587436"/>
              <a:gd name="connsiteY65" fmla="*/ 1486184 h 2587437"/>
              <a:gd name="connsiteX66" fmla="*/ 70739 w 2587436"/>
              <a:gd name="connsiteY66" fmla="*/ 1483937 h 2587437"/>
              <a:gd name="connsiteX67" fmla="*/ 92010 w 2587436"/>
              <a:gd name="connsiteY67" fmla="*/ 1293718 h 2587437"/>
              <a:gd name="connsiteX68" fmla="*/ 70739 w 2587436"/>
              <a:gd name="connsiteY68" fmla="*/ 1103500 h 2587437"/>
              <a:gd name="connsiteX69" fmla="*/ 86114 w 2587436"/>
              <a:gd name="connsiteY69" fmla="*/ 1101253 h 2587437"/>
              <a:gd name="connsiteX70" fmla="*/ 49634 w 2587436"/>
              <a:gd name="connsiteY70" fmla="*/ 1077166 h 2587437"/>
              <a:gd name="connsiteX71" fmla="*/ 150825 w 2587436"/>
              <a:gd name="connsiteY71" fmla="*/ 922370 h 2587437"/>
              <a:gd name="connsiteX72" fmla="*/ 189375 w 2587436"/>
              <a:gd name="connsiteY72" fmla="*/ 734889 h 2587437"/>
              <a:gd name="connsiteX73" fmla="*/ 200767 w 2587436"/>
              <a:gd name="connsiteY73" fmla="*/ 736833 h 2587437"/>
              <a:gd name="connsiteX74" fmla="*/ 192499 w 2587436"/>
              <a:gd name="connsiteY74" fmla="*/ 728759 h 2587437"/>
              <a:gd name="connsiteX75" fmla="*/ 321516 w 2587436"/>
              <a:gd name="connsiteY75" fmla="*/ 587372 h 2587437"/>
              <a:gd name="connsiteX76" fmla="*/ 416114 w 2587436"/>
              <a:gd name="connsiteY76" fmla="*/ 420980 h 2587437"/>
              <a:gd name="connsiteX77" fmla="*/ 426347 w 2587436"/>
              <a:gd name="connsiteY77" fmla="*/ 426349 h 2587437"/>
              <a:gd name="connsiteX78" fmla="*/ 420979 w 2587436"/>
              <a:gd name="connsiteY78" fmla="*/ 416115 h 2587437"/>
              <a:gd name="connsiteX79" fmla="*/ 587372 w 2587436"/>
              <a:gd name="connsiteY79" fmla="*/ 321517 h 2587437"/>
              <a:gd name="connsiteX80" fmla="*/ 728758 w 2587436"/>
              <a:gd name="connsiteY80" fmla="*/ 192500 h 2587437"/>
              <a:gd name="connsiteX81" fmla="*/ 736832 w 2587436"/>
              <a:gd name="connsiteY81" fmla="*/ 200768 h 2587437"/>
              <a:gd name="connsiteX82" fmla="*/ 734888 w 2587436"/>
              <a:gd name="connsiteY82" fmla="*/ 189377 h 2587437"/>
              <a:gd name="connsiteX83" fmla="*/ 922370 w 2587436"/>
              <a:gd name="connsiteY83" fmla="*/ 150826 h 2587437"/>
              <a:gd name="connsiteX84" fmla="*/ 1077165 w 2587436"/>
              <a:gd name="connsiteY84" fmla="*/ 49635 h 2587437"/>
              <a:gd name="connsiteX85" fmla="*/ 1101686 w 2587436"/>
              <a:gd name="connsiteY85" fmla="*/ 86772 h 2587437"/>
              <a:gd name="connsiteX86" fmla="*/ 1102495 w 2587436"/>
              <a:gd name="connsiteY86" fmla="*/ 74529 h 2587437"/>
              <a:gd name="connsiteX87" fmla="*/ 1178351 w 2587436"/>
              <a:gd name="connsiteY87" fmla="*/ 781 h 258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587436" h="2587437">
                <a:moveTo>
                  <a:pt x="1293718" y="105586"/>
                </a:moveTo>
                <a:cubicBezTo>
                  <a:pt x="637531" y="105586"/>
                  <a:pt x="105586" y="637531"/>
                  <a:pt x="105586" y="1293718"/>
                </a:cubicBezTo>
                <a:cubicBezTo>
                  <a:pt x="105586" y="1949905"/>
                  <a:pt x="637531" y="2481850"/>
                  <a:pt x="1293718" y="2481850"/>
                </a:cubicBezTo>
                <a:cubicBezTo>
                  <a:pt x="1949905" y="2481850"/>
                  <a:pt x="2481850" y="1949905"/>
                  <a:pt x="2481850" y="1293718"/>
                </a:cubicBezTo>
                <a:cubicBezTo>
                  <a:pt x="2481850" y="637531"/>
                  <a:pt x="1949905" y="105586"/>
                  <a:pt x="1293718" y="105586"/>
                </a:cubicBezTo>
                <a:close/>
                <a:moveTo>
                  <a:pt x="1178351" y="781"/>
                </a:moveTo>
                <a:cubicBezTo>
                  <a:pt x="1220450" y="-5049"/>
                  <a:pt x="1268508" y="21422"/>
                  <a:pt x="1293718" y="92011"/>
                </a:cubicBezTo>
                <a:cubicBezTo>
                  <a:pt x="1318929" y="21422"/>
                  <a:pt x="1366986" y="-5049"/>
                  <a:pt x="1409085" y="781"/>
                </a:cubicBezTo>
                <a:cubicBezTo>
                  <a:pt x="1434345" y="4279"/>
                  <a:pt x="1457459" y="19405"/>
                  <a:pt x="1472207" y="43607"/>
                </a:cubicBezTo>
                <a:lnTo>
                  <a:pt x="1484604" y="88506"/>
                </a:lnTo>
                <a:lnTo>
                  <a:pt x="1510269" y="49635"/>
                </a:lnTo>
                <a:cubicBezTo>
                  <a:pt x="1567616" y="408"/>
                  <a:pt x="1661604" y="30947"/>
                  <a:pt x="1665065" y="150827"/>
                </a:cubicBezTo>
                <a:cubicBezTo>
                  <a:pt x="1738329" y="55877"/>
                  <a:pt x="1832316" y="86415"/>
                  <a:pt x="1849776" y="159948"/>
                </a:cubicBezTo>
                <a:lnTo>
                  <a:pt x="1847820" y="203618"/>
                </a:lnTo>
                <a:lnTo>
                  <a:pt x="1858676" y="192501"/>
                </a:lnTo>
                <a:cubicBezTo>
                  <a:pt x="1932101" y="134716"/>
                  <a:pt x="2038035" y="192050"/>
                  <a:pt x="2000063" y="321517"/>
                </a:cubicBezTo>
                <a:cubicBezTo>
                  <a:pt x="2099082" y="253854"/>
                  <a:pt x="2179033" y="311942"/>
                  <a:pt x="2172915" y="387271"/>
                </a:cubicBezTo>
                <a:lnTo>
                  <a:pt x="2157560" y="428199"/>
                </a:lnTo>
                <a:lnTo>
                  <a:pt x="2171320" y="420980"/>
                </a:lnTo>
                <a:cubicBezTo>
                  <a:pt x="2259007" y="388713"/>
                  <a:pt x="2342040" y="475977"/>
                  <a:pt x="2265919" y="587373"/>
                </a:cubicBezTo>
                <a:cubicBezTo>
                  <a:pt x="2381000" y="553620"/>
                  <a:pt x="2439088" y="633571"/>
                  <a:pt x="2409992" y="703323"/>
                </a:cubicBezTo>
                <a:lnTo>
                  <a:pt x="2382741" y="737503"/>
                </a:lnTo>
                <a:lnTo>
                  <a:pt x="2398059" y="734889"/>
                </a:lnTo>
                <a:cubicBezTo>
                  <a:pt x="2491425" y="731298"/>
                  <a:pt x="2543428" y="839949"/>
                  <a:pt x="2436609" y="922371"/>
                </a:cubicBezTo>
                <a:cubicBezTo>
                  <a:pt x="2556489" y="925832"/>
                  <a:pt x="2587027" y="1019820"/>
                  <a:pt x="2537801" y="1077167"/>
                </a:cubicBezTo>
                <a:lnTo>
                  <a:pt x="2501321" y="1101253"/>
                </a:lnTo>
                <a:lnTo>
                  <a:pt x="2516697" y="1103501"/>
                </a:lnTo>
                <a:cubicBezTo>
                  <a:pt x="2606603" y="1128937"/>
                  <a:pt x="2622486" y="1248340"/>
                  <a:pt x="2495425" y="1293719"/>
                </a:cubicBezTo>
                <a:cubicBezTo>
                  <a:pt x="2608368" y="1334056"/>
                  <a:pt x="2608368" y="1432880"/>
                  <a:pt x="2543829" y="1472208"/>
                </a:cubicBezTo>
                <a:lnTo>
                  <a:pt x="2498930" y="1484605"/>
                </a:lnTo>
                <a:lnTo>
                  <a:pt x="2537800" y="1510270"/>
                </a:lnTo>
                <a:cubicBezTo>
                  <a:pt x="2587027" y="1567617"/>
                  <a:pt x="2556488" y="1661605"/>
                  <a:pt x="2436609" y="1665066"/>
                </a:cubicBezTo>
                <a:cubicBezTo>
                  <a:pt x="2531559" y="1738330"/>
                  <a:pt x="2501021" y="1832318"/>
                  <a:pt x="2427488" y="1849777"/>
                </a:cubicBezTo>
                <a:lnTo>
                  <a:pt x="2383816" y="1847821"/>
                </a:lnTo>
                <a:lnTo>
                  <a:pt x="2394935" y="1858678"/>
                </a:lnTo>
                <a:cubicBezTo>
                  <a:pt x="2452719" y="1932103"/>
                  <a:pt x="2395386" y="2038037"/>
                  <a:pt x="2265918" y="2000065"/>
                </a:cubicBezTo>
                <a:cubicBezTo>
                  <a:pt x="2333581" y="2099084"/>
                  <a:pt x="2275494" y="2179035"/>
                  <a:pt x="2200165" y="2172917"/>
                </a:cubicBezTo>
                <a:lnTo>
                  <a:pt x="2159237" y="2157562"/>
                </a:lnTo>
                <a:lnTo>
                  <a:pt x="2166455" y="2171321"/>
                </a:lnTo>
                <a:cubicBezTo>
                  <a:pt x="2198722" y="2259008"/>
                  <a:pt x="2111459" y="2342041"/>
                  <a:pt x="2000062" y="2265920"/>
                </a:cubicBezTo>
                <a:cubicBezTo>
                  <a:pt x="2033815" y="2381001"/>
                  <a:pt x="1953865" y="2439089"/>
                  <a:pt x="1884113" y="2409993"/>
                </a:cubicBezTo>
                <a:lnTo>
                  <a:pt x="1849933" y="2382742"/>
                </a:lnTo>
                <a:lnTo>
                  <a:pt x="1852546" y="2398060"/>
                </a:lnTo>
                <a:cubicBezTo>
                  <a:pt x="1856137" y="2491426"/>
                  <a:pt x="1747486" y="2543429"/>
                  <a:pt x="1665064" y="2436610"/>
                </a:cubicBezTo>
                <a:cubicBezTo>
                  <a:pt x="1661603" y="2556490"/>
                  <a:pt x="1567616" y="2587028"/>
                  <a:pt x="1510269" y="2537802"/>
                </a:cubicBezTo>
                <a:lnTo>
                  <a:pt x="1486184" y="2501323"/>
                </a:lnTo>
                <a:lnTo>
                  <a:pt x="1483936" y="2516698"/>
                </a:lnTo>
                <a:cubicBezTo>
                  <a:pt x="1458499" y="2606604"/>
                  <a:pt x="1339096" y="2622487"/>
                  <a:pt x="1293717" y="2495426"/>
                </a:cubicBezTo>
                <a:cubicBezTo>
                  <a:pt x="1248339" y="2622487"/>
                  <a:pt x="1128936" y="2606604"/>
                  <a:pt x="1103499" y="2516698"/>
                </a:cubicBezTo>
                <a:lnTo>
                  <a:pt x="1101252" y="2501322"/>
                </a:lnTo>
                <a:lnTo>
                  <a:pt x="1077165" y="2537801"/>
                </a:lnTo>
                <a:cubicBezTo>
                  <a:pt x="1019818" y="2587028"/>
                  <a:pt x="925830" y="2556489"/>
                  <a:pt x="922369" y="2436610"/>
                </a:cubicBezTo>
                <a:cubicBezTo>
                  <a:pt x="839947" y="2543429"/>
                  <a:pt x="731297" y="2491426"/>
                  <a:pt x="734888" y="2398060"/>
                </a:cubicBezTo>
                <a:lnTo>
                  <a:pt x="737501" y="2382741"/>
                </a:lnTo>
                <a:lnTo>
                  <a:pt x="703321" y="2409993"/>
                </a:lnTo>
                <a:cubicBezTo>
                  <a:pt x="633569" y="2439089"/>
                  <a:pt x="553618" y="2381001"/>
                  <a:pt x="587371" y="2265919"/>
                </a:cubicBezTo>
                <a:cubicBezTo>
                  <a:pt x="475975" y="2342040"/>
                  <a:pt x="388712" y="2259008"/>
                  <a:pt x="420978" y="2171321"/>
                </a:cubicBezTo>
                <a:lnTo>
                  <a:pt x="426346" y="2161089"/>
                </a:lnTo>
                <a:lnTo>
                  <a:pt x="416114" y="2166457"/>
                </a:lnTo>
                <a:cubicBezTo>
                  <a:pt x="328427" y="2198724"/>
                  <a:pt x="245394" y="2111461"/>
                  <a:pt x="321515" y="2000064"/>
                </a:cubicBezTo>
                <a:cubicBezTo>
                  <a:pt x="192048" y="2038036"/>
                  <a:pt x="134715" y="1932102"/>
                  <a:pt x="192499" y="1858678"/>
                </a:cubicBezTo>
                <a:lnTo>
                  <a:pt x="200768" y="1850603"/>
                </a:lnTo>
                <a:lnTo>
                  <a:pt x="189375" y="1852547"/>
                </a:lnTo>
                <a:cubicBezTo>
                  <a:pt x="96009" y="1856138"/>
                  <a:pt x="44006" y="1747487"/>
                  <a:pt x="150825" y="1665065"/>
                </a:cubicBezTo>
                <a:cubicBezTo>
                  <a:pt x="30946" y="1661604"/>
                  <a:pt x="407" y="1567617"/>
                  <a:pt x="49634" y="1510270"/>
                </a:cubicBezTo>
                <a:lnTo>
                  <a:pt x="86113" y="1486184"/>
                </a:lnTo>
                <a:lnTo>
                  <a:pt x="70739" y="1483937"/>
                </a:lnTo>
                <a:cubicBezTo>
                  <a:pt x="-19168" y="1458500"/>
                  <a:pt x="-35050" y="1339097"/>
                  <a:pt x="92010" y="1293718"/>
                </a:cubicBezTo>
                <a:cubicBezTo>
                  <a:pt x="-35050" y="1248340"/>
                  <a:pt x="-19168" y="1128937"/>
                  <a:pt x="70739" y="1103500"/>
                </a:cubicBezTo>
                <a:lnTo>
                  <a:pt x="86114" y="1101253"/>
                </a:lnTo>
                <a:lnTo>
                  <a:pt x="49634" y="1077166"/>
                </a:lnTo>
                <a:cubicBezTo>
                  <a:pt x="407" y="1019820"/>
                  <a:pt x="30946" y="925832"/>
                  <a:pt x="150825" y="922370"/>
                </a:cubicBezTo>
                <a:cubicBezTo>
                  <a:pt x="44006" y="839949"/>
                  <a:pt x="96009" y="731298"/>
                  <a:pt x="189375" y="734889"/>
                </a:cubicBezTo>
                <a:lnTo>
                  <a:pt x="200767" y="736833"/>
                </a:lnTo>
                <a:lnTo>
                  <a:pt x="192499" y="728759"/>
                </a:lnTo>
                <a:cubicBezTo>
                  <a:pt x="134715" y="655335"/>
                  <a:pt x="192049" y="549401"/>
                  <a:pt x="321516" y="587372"/>
                </a:cubicBezTo>
                <a:cubicBezTo>
                  <a:pt x="245395" y="475976"/>
                  <a:pt x="328427" y="388713"/>
                  <a:pt x="416114" y="420980"/>
                </a:cubicBezTo>
                <a:lnTo>
                  <a:pt x="426347" y="426349"/>
                </a:lnTo>
                <a:lnTo>
                  <a:pt x="420979" y="416115"/>
                </a:lnTo>
                <a:cubicBezTo>
                  <a:pt x="388712" y="328428"/>
                  <a:pt x="475975" y="245396"/>
                  <a:pt x="587372" y="321517"/>
                </a:cubicBezTo>
                <a:cubicBezTo>
                  <a:pt x="549400" y="192050"/>
                  <a:pt x="655334" y="134716"/>
                  <a:pt x="728758" y="192500"/>
                </a:cubicBezTo>
                <a:lnTo>
                  <a:pt x="736832" y="200768"/>
                </a:lnTo>
                <a:lnTo>
                  <a:pt x="734888" y="189377"/>
                </a:lnTo>
                <a:cubicBezTo>
                  <a:pt x="731297" y="96010"/>
                  <a:pt x="839948" y="44008"/>
                  <a:pt x="922370" y="150826"/>
                </a:cubicBezTo>
                <a:cubicBezTo>
                  <a:pt x="925831" y="30947"/>
                  <a:pt x="1019818" y="408"/>
                  <a:pt x="1077165" y="49635"/>
                </a:cubicBezTo>
                <a:lnTo>
                  <a:pt x="1101686" y="86772"/>
                </a:lnTo>
                <a:lnTo>
                  <a:pt x="1102495" y="74529"/>
                </a:lnTo>
                <a:cubicBezTo>
                  <a:pt x="1112942" y="32385"/>
                  <a:pt x="1143619" y="5591"/>
                  <a:pt x="1178351" y="781"/>
                </a:cubicBezTo>
                <a:close/>
              </a:path>
            </a:pathLst>
          </a:cu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00"/>
              </a:solidFill>
            </a:endParaRPr>
          </a:p>
        </p:txBody>
      </p:sp>
      <p:sp>
        <p:nvSpPr>
          <p:cNvPr id="22537" name="Rectangle 14"/>
          <p:cNvSpPr>
            <a:spLocks noChangeArrowheads="1"/>
          </p:cNvSpPr>
          <p:nvPr/>
        </p:nvSpPr>
        <p:spPr bwMode="auto">
          <a:xfrm>
            <a:off x="3230563" y="220663"/>
            <a:ext cx="49391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dirty="0" smtClean="0">
                <a:latin typeface="微软雅黑" panose="020B0503020204020204" pitchFamily="34" charset="-122"/>
                <a:ea typeface="微软雅黑" panose="020B0503020204020204" pitchFamily="34" charset="-122"/>
              </a:rPr>
              <a:t>（</a:t>
            </a:r>
            <a:r>
              <a:rPr lang="en-US" altLang="zh-CN" sz="3200" dirty="0" smtClean="0">
                <a:latin typeface="微软雅黑" panose="020B0503020204020204" pitchFamily="34" charset="-122"/>
                <a:ea typeface="微软雅黑" panose="020B0503020204020204" pitchFamily="34" charset="-122"/>
              </a:rPr>
              <a:t>1</a:t>
            </a:r>
            <a:r>
              <a:rPr lang="zh-CN" altLang="en-US" sz="3200" dirty="0" smtClean="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预付年金终值的计算</a:t>
            </a:r>
            <a:endParaRPr lang="zh-CN" altLang="en-US" sz="3200" dirty="0">
              <a:latin typeface="微软雅黑" panose="020B0503020204020204" pitchFamily="34" charset="-122"/>
              <a:ea typeface="微软雅黑" panose="020B0503020204020204" pitchFamily="34" charset="-122"/>
            </a:endParaRPr>
          </a:p>
        </p:txBody>
      </p:sp>
      <p:sp>
        <p:nvSpPr>
          <p:cNvPr id="22538" name="矩形 12"/>
          <p:cNvSpPr>
            <a:spLocks noChangeArrowheads="1"/>
          </p:cNvSpPr>
          <p:nvPr/>
        </p:nvSpPr>
        <p:spPr bwMode="auto">
          <a:xfrm>
            <a:off x="5727700" y="2144713"/>
            <a:ext cx="298291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buFont typeface="Arial" panose="020B0604020202020204" pitchFamily="34" charset="0"/>
              <a:buNone/>
            </a:pPr>
            <a:r>
              <a:rPr lang="zh-CN" altLang="en-US" sz="2000" noProof="1">
                <a:latin typeface="微软雅黑" panose="020B0503020204020204" pitchFamily="34" charset="-122"/>
                <a:ea typeface="微软雅黑" panose="020B0503020204020204" pitchFamily="34" charset="-122"/>
              </a:rPr>
              <a:t> </a:t>
            </a:r>
            <a:r>
              <a:rPr lang="zh-CN" altLang="en-US" sz="2000" b="1" noProof="1">
                <a:latin typeface="微软雅黑" panose="020B0503020204020204" pitchFamily="34" charset="-122"/>
                <a:ea typeface="微软雅黑" panose="020B0503020204020204" pitchFamily="34" charset="-122"/>
              </a:rPr>
              <a:t>方法一：</a:t>
            </a:r>
            <a:endParaRPr lang="zh-CN" altLang="zh-CN" sz="2000" b="1" noProof="1">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None/>
            </a:pPr>
            <a:r>
              <a:rPr lang="en-US" altLang="zh-CN" sz="2000" noProof="1">
                <a:latin typeface="微软雅黑" panose="020B0503020204020204" pitchFamily="34" charset="-122"/>
                <a:ea typeface="微软雅黑" panose="020B0503020204020204" pitchFamily="34" charset="-122"/>
              </a:rPr>
              <a:t>  f</a:t>
            </a:r>
            <a:r>
              <a:rPr lang="en-US" altLang="zh-CN" sz="2000" baseline="-25000" noProof="1">
                <a:latin typeface="微软雅黑" panose="020B0503020204020204" pitchFamily="34" charset="-122"/>
                <a:ea typeface="微软雅黑" panose="020B0503020204020204" pitchFamily="34" charset="-122"/>
              </a:rPr>
              <a:t>1</a:t>
            </a:r>
            <a:r>
              <a:rPr lang="en-US" altLang="zh-CN" sz="2000" noProof="1">
                <a:latin typeface="微软雅黑" panose="020B0503020204020204" pitchFamily="34" charset="-122"/>
                <a:ea typeface="微软雅黑" panose="020B0503020204020204" pitchFamily="34" charset="-122"/>
              </a:rPr>
              <a:t>= (F/A,3%,3)</a:t>
            </a:r>
            <a:endParaRPr lang="en-US" altLang="zh-CN" sz="2000" noProof="1">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None/>
            </a:pPr>
            <a:r>
              <a:rPr lang="en-US" altLang="zh-CN" sz="2000" noProof="1">
                <a:latin typeface="微软雅黑" panose="020B0503020204020204" pitchFamily="34" charset="-122"/>
                <a:ea typeface="微软雅黑" panose="020B0503020204020204" pitchFamily="34" charset="-122"/>
              </a:rPr>
              <a:t>  f = (F/A,3%,3)(1+3%)</a:t>
            </a:r>
            <a:endParaRPr lang="en-US" altLang="zh-CN" sz="2000" noProof="1">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None/>
            </a:pPr>
            <a:r>
              <a:rPr lang="en-US" altLang="zh-CN" sz="2000" noProof="1">
                <a:solidFill>
                  <a:srgbClr val="FF0000"/>
                </a:solidFill>
                <a:latin typeface="微软雅黑" panose="020B0503020204020204" pitchFamily="34" charset="-122"/>
                <a:ea typeface="微软雅黑" panose="020B0503020204020204" pitchFamily="34" charset="-122"/>
              </a:rPr>
              <a:t>    </a:t>
            </a:r>
            <a:r>
              <a:rPr lang="en-US" altLang="zh-CN" sz="2000" noProof="1">
                <a:latin typeface="微软雅黑" panose="020B0503020204020204" pitchFamily="34" charset="-122"/>
                <a:ea typeface="微软雅黑" panose="020B0503020204020204" pitchFamily="34" charset="-122"/>
              </a:rPr>
              <a:t>=</a:t>
            </a:r>
            <a:r>
              <a:rPr lang="en-US" altLang="zh-CN" sz="2000" noProof="1">
                <a:solidFill>
                  <a:srgbClr val="FF0000"/>
                </a:solidFill>
                <a:latin typeface="微软雅黑" panose="020B0503020204020204" pitchFamily="34" charset="-122"/>
                <a:ea typeface="微软雅黑" panose="020B0503020204020204" pitchFamily="34" charset="-122"/>
              </a:rPr>
              <a:t>3.0909</a:t>
            </a:r>
            <a:r>
              <a:rPr lang="en-US" altLang="zh-CN" sz="2000" noProof="1">
                <a:latin typeface="微软雅黑" panose="020B0503020204020204" pitchFamily="34" charset="-122"/>
                <a:ea typeface="微软雅黑" panose="020B0503020204020204" pitchFamily="34" charset="-122"/>
              </a:rPr>
              <a:t>×(1+3%)</a:t>
            </a:r>
            <a:endParaRPr lang="en-US" altLang="zh-CN" sz="2000" noProof="1">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None/>
            </a:pPr>
            <a:r>
              <a:rPr lang="en-US" altLang="zh-CN" sz="2000" noProof="1">
                <a:latin typeface="微软雅黑" panose="020B0503020204020204" pitchFamily="34" charset="-122"/>
                <a:ea typeface="微软雅黑" panose="020B0503020204020204" pitchFamily="34" charset="-122"/>
              </a:rPr>
              <a:t>    =3.1836</a:t>
            </a:r>
            <a:endParaRPr lang="zh-CN" altLang="en-US" sz="2000">
              <a:latin typeface="微软雅黑" panose="020B0503020204020204" pitchFamily="34" charset="-122"/>
              <a:ea typeface="微软雅黑" panose="020B0503020204020204" pitchFamily="34" charset="-122"/>
            </a:endParaRPr>
          </a:p>
        </p:txBody>
      </p:sp>
      <p:sp>
        <p:nvSpPr>
          <p:cNvPr id="22539" name="矩形 13"/>
          <p:cNvSpPr>
            <a:spLocks noChangeArrowheads="1"/>
          </p:cNvSpPr>
          <p:nvPr/>
        </p:nvSpPr>
        <p:spPr bwMode="auto">
          <a:xfrm>
            <a:off x="5791200" y="4068763"/>
            <a:ext cx="27749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buFont typeface="Arial" panose="020B0604020202020204" pitchFamily="34" charset="0"/>
              <a:buNone/>
            </a:pPr>
            <a:r>
              <a:rPr lang="zh-CN" altLang="en-US" sz="2000" noProof="1">
                <a:latin typeface="微软雅黑" panose="020B0503020204020204" pitchFamily="34" charset="-122"/>
                <a:ea typeface="微软雅黑" panose="020B0503020204020204" pitchFamily="34" charset="-122"/>
              </a:rPr>
              <a:t>方法二 ：</a:t>
            </a:r>
            <a:endParaRPr lang="zh-CN" altLang="zh-CN" sz="2000" noProof="1">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None/>
            </a:pPr>
            <a:r>
              <a:rPr lang="en-US" altLang="zh-CN" sz="2000" noProof="1">
                <a:latin typeface="微软雅黑" panose="020B0503020204020204" pitchFamily="34" charset="-122"/>
                <a:ea typeface="微软雅黑" panose="020B0503020204020204" pitchFamily="34" charset="-122"/>
              </a:rPr>
              <a:t>  f1= (F/A,3%,3)</a:t>
            </a:r>
            <a:endParaRPr lang="en-US" altLang="zh-CN" sz="2000" noProof="1">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None/>
            </a:pPr>
            <a:r>
              <a:rPr lang="en-US" altLang="zh-CN" sz="2000" noProof="1">
                <a:latin typeface="微软雅黑" panose="020B0503020204020204" pitchFamily="34" charset="-122"/>
                <a:ea typeface="微软雅黑" panose="020B0503020204020204" pitchFamily="34" charset="-122"/>
              </a:rPr>
              <a:t>  f = [(F/A,3%,4)-1]</a:t>
            </a:r>
            <a:endParaRPr lang="en-US" altLang="zh-CN" sz="2000" noProof="1">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None/>
            </a:pPr>
            <a:r>
              <a:rPr lang="en-US" altLang="zh-CN" sz="2000" noProof="1">
                <a:latin typeface="微软雅黑" panose="020B0503020204020204" pitchFamily="34" charset="-122"/>
                <a:ea typeface="微软雅黑" panose="020B0503020204020204" pitchFamily="34" charset="-122"/>
              </a:rPr>
              <a:t>    =</a:t>
            </a:r>
            <a:r>
              <a:rPr lang="en-US" altLang="zh-CN" sz="2000" noProof="1">
                <a:solidFill>
                  <a:srgbClr val="FF0000"/>
                </a:solidFill>
                <a:latin typeface="微软雅黑" panose="020B0503020204020204" pitchFamily="34" charset="-122"/>
                <a:ea typeface="微软雅黑" panose="020B0503020204020204" pitchFamily="34" charset="-122"/>
              </a:rPr>
              <a:t>4.1836</a:t>
            </a:r>
            <a:r>
              <a:rPr lang="en-US" altLang="zh-CN" sz="2000" noProof="1">
                <a:latin typeface="微软雅黑" panose="020B0503020204020204" pitchFamily="34" charset="-122"/>
                <a:ea typeface="微软雅黑" panose="020B0503020204020204" pitchFamily="34" charset="-122"/>
              </a:rPr>
              <a:t>-1</a:t>
            </a:r>
            <a:endParaRPr lang="en-US" altLang="zh-CN" sz="2000" noProof="1">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None/>
            </a:pPr>
            <a:r>
              <a:rPr lang="en-US" altLang="zh-CN" sz="2000" noProof="1">
                <a:latin typeface="微软雅黑" panose="020B0503020204020204" pitchFamily="34" charset="-122"/>
                <a:ea typeface="微软雅黑" panose="020B0503020204020204" pitchFamily="34" charset="-122"/>
              </a:rPr>
              <a:t>    =31.836</a:t>
            </a:r>
            <a:endParaRPr lang="en-US" altLang="zh-CN" sz="2000" noProof="1">
              <a:latin typeface="微软雅黑" panose="020B0503020204020204" pitchFamily="34" charset="-122"/>
              <a:ea typeface="微软雅黑" panose="020B0503020204020204" pitchFamily="34" charset="-122"/>
            </a:endParaRPr>
          </a:p>
        </p:txBody>
      </p:sp>
      <p:sp>
        <p:nvSpPr>
          <p:cNvPr id="15" name="矩形 14"/>
          <p:cNvSpPr/>
          <p:nvPr/>
        </p:nvSpPr>
        <p:spPr>
          <a:xfrm>
            <a:off x="8983663" y="2824163"/>
            <a:ext cx="2341562" cy="11064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541" name="矩形 15"/>
          <p:cNvSpPr>
            <a:spLocks noChangeArrowheads="1"/>
          </p:cNvSpPr>
          <p:nvPr/>
        </p:nvSpPr>
        <p:spPr bwMode="auto">
          <a:xfrm>
            <a:off x="9080500" y="2911475"/>
            <a:ext cx="2325688"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85000"/>
              </a:lnSpc>
              <a:spcBef>
                <a:spcPct val="10000"/>
              </a:spcBef>
              <a:spcAft>
                <a:spcPct val="10000"/>
              </a:spcAft>
              <a:buClr>
                <a:schemeClr val="tx2"/>
              </a:buClr>
              <a:buSzPct val="70000"/>
            </a:pPr>
            <a:r>
              <a:rPr lang="zh-CN" altLang="en-US">
                <a:solidFill>
                  <a:srgbClr val="000000"/>
                </a:solidFill>
                <a:latin typeface="微软雅黑" panose="020B0503020204020204" pitchFamily="34" charset="-122"/>
                <a:ea typeface="微软雅黑" panose="020B0503020204020204" pitchFamily="34" charset="-122"/>
              </a:rPr>
              <a:t>即</a:t>
            </a:r>
            <a:r>
              <a:rPr lang="en-US" altLang="zh-CN">
                <a:solidFill>
                  <a:srgbClr val="000000"/>
                </a:solidFill>
                <a:latin typeface="微软雅黑" panose="020B0503020204020204" pitchFamily="34" charset="-122"/>
                <a:ea typeface="微软雅黑" panose="020B0503020204020204" pitchFamily="34" charset="-122"/>
              </a:rPr>
              <a:t>,</a:t>
            </a:r>
            <a:r>
              <a:rPr lang="zh-CN" altLang="en-US">
                <a:solidFill>
                  <a:srgbClr val="000000"/>
                </a:solidFill>
                <a:latin typeface="微软雅黑" panose="020B0503020204020204" pitchFamily="34" charset="-122"/>
                <a:ea typeface="微软雅黑" panose="020B0503020204020204" pitchFamily="34" charset="-122"/>
              </a:rPr>
              <a:t>预付年金终值系数</a:t>
            </a:r>
            <a:endParaRPr lang="en-US" altLang="zh-CN">
              <a:solidFill>
                <a:srgbClr val="000000"/>
              </a:solidFill>
              <a:latin typeface="微软雅黑" panose="020B0503020204020204" pitchFamily="34" charset="-122"/>
              <a:ea typeface="微软雅黑" panose="020B0503020204020204" pitchFamily="34" charset="-122"/>
            </a:endParaRPr>
          </a:p>
          <a:p>
            <a:pPr marL="342900" indent="-342900">
              <a:lnSpc>
                <a:spcPct val="85000"/>
              </a:lnSpc>
              <a:spcBef>
                <a:spcPct val="10000"/>
              </a:spcBef>
              <a:spcAft>
                <a:spcPct val="10000"/>
              </a:spcAft>
              <a:buClr>
                <a:schemeClr val="tx2"/>
              </a:buClr>
              <a:buSzPct val="70000"/>
            </a:pPr>
            <a:r>
              <a:rPr lang="zh-CN" altLang="en-US">
                <a:solidFill>
                  <a:srgbClr val="000000"/>
                </a:solidFill>
                <a:latin typeface="微软雅黑" panose="020B0503020204020204" pitchFamily="34" charset="-122"/>
                <a:ea typeface="微软雅黑" panose="020B0503020204020204" pitchFamily="34" charset="-122"/>
              </a:rPr>
              <a:t>是普通年金终值系数</a:t>
            </a:r>
            <a:endParaRPr lang="en-US" altLang="zh-CN">
              <a:solidFill>
                <a:srgbClr val="000000"/>
              </a:solidFill>
              <a:latin typeface="微软雅黑" panose="020B0503020204020204" pitchFamily="34" charset="-122"/>
              <a:ea typeface="微软雅黑" panose="020B0503020204020204" pitchFamily="34" charset="-122"/>
            </a:endParaRPr>
          </a:p>
          <a:p>
            <a:pPr marL="342900" indent="-342900">
              <a:lnSpc>
                <a:spcPct val="85000"/>
              </a:lnSpc>
              <a:spcBef>
                <a:spcPct val="10000"/>
              </a:spcBef>
              <a:spcAft>
                <a:spcPct val="10000"/>
              </a:spcAft>
              <a:buClr>
                <a:schemeClr val="tx2"/>
              </a:buClr>
              <a:buSzPct val="70000"/>
            </a:pPr>
            <a:r>
              <a:rPr lang="zh-CN" altLang="en-US">
                <a:solidFill>
                  <a:srgbClr val="000000"/>
                </a:solidFill>
                <a:latin typeface="微软雅黑" panose="020B0503020204020204" pitchFamily="34" charset="-122"/>
                <a:ea typeface="微软雅黑" panose="020B0503020204020204" pitchFamily="34" charset="-122"/>
              </a:rPr>
              <a:t>公式乘以</a:t>
            </a:r>
            <a:r>
              <a:rPr lang="zh-CN" altLang="en-US" sz="2000">
                <a:solidFill>
                  <a:srgbClr val="FF0000"/>
                </a:solidFill>
                <a:latin typeface="宋体" panose="02010600030101010101" pitchFamily="2" charset="-122"/>
              </a:rPr>
              <a:t>（</a:t>
            </a:r>
            <a:r>
              <a:rPr lang="en-US" altLang="zh-CN" sz="2000">
                <a:solidFill>
                  <a:srgbClr val="FF0000"/>
                </a:solidFill>
                <a:latin typeface="宋体" panose="02010600030101010101" pitchFamily="2" charset="-122"/>
              </a:rPr>
              <a:t>1+3%)</a:t>
            </a:r>
            <a:endParaRPr lang="zh-CN" altLang="en-US" sz="2000">
              <a:solidFill>
                <a:srgbClr val="FF0000"/>
              </a:solidFill>
              <a:latin typeface="Lato" panose="020F0502020204030203"/>
            </a:endParaRPr>
          </a:p>
        </p:txBody>
      </p:sp>
      <p:sp>
        <p:nvSpPr>
          <p:cNvPr id="19" name="矩形 18"/>
          <p:cNvSpPr/>
          <p:nvPr/>
        </p:nvSpPr>
        <p:spPr>
          <a:xfrm>
            <a:off x="8863013" y="4948238"/>
            <a:ext cx="2462212" cy="10842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543" name="矩形 21"/>
          <p:cNvSpPr>
            <a:spLocks noChangeArrowheads="1"/>
          </p:cNvSpPr>
          <p:nvPr/>
        </p:nvSpPr>
        <p:spPr bwMode="auto">
          <a:xfrm>
            <a:off x="8951913" y="5043488"/>
            <a:ext cx="2454275"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85000"/>
              </a:lnSpc>
              <a:spcBef>
                <a:spcPct val="10000"/>
              </a:spcBef>
              <a:spcAft>
                <a:spcPct val="10000"/>
              </a:spcAft>
              <a:buClr>
                <a:schemeClr val="tx2"/>
              </a:buClr>
              <a:buSzPct val="70000"/>
            </a:pPr>
            <a:r>
              <a:rPr lang="zh-CN" altLang="en-US">
                <a:solidFill>
                  <a:srgbClr val="000000"/>
                </a:solidFill>
                <a:latin typeface="微软雅黑" panose="020B0503020204020204" pitchFamily="34" charset="-122"/>
                <a:ea typeface="微软雅黑" panose="020B0503020204020204" pitchFamily="34" charset="-122"/>
              </a:rPr>
              <a:t>即</a:t>
            </a:r>
            <a:r>
              <a:rPr lang="en-US" altLang="zh-CN">
                <a:solidFill>
                  <a:srgbClr val="000000"/>
                </a:solidFill>
                <a:latin typeface="微软雅黑" panose="020B0503020204020204" pitchFamily="34" charset="-122"/>
                <a:ea typeface="微软雅黑" panose="020B0503020204020204" pitchFamily="34" charset="-122"/>
              </a:rPr>
              <a:t>,</a:t>
            </a:r>
            <a:r>
              <a:rPr lang="zh-CN" altLang="en-US">
                <a:solidFill>
                  <a:srgbClr val="000000"/>
                </a:solidFill>
                <a:latin typeface="微软雅黑" panose="020B0503020204020204" pitchFamily="34" charset="-122"/>
                <a:ea typeface="微软雅黑" panose="020B0503020204020204" pitchFamily="34" charset="-122"/>
              </a:rPr>
              <a:t>预付年金终值系数</a:t>
            </a:r>
            <a:endParaRPr lang="en-US" altLang="zh-CN">
              <a:solidFill>
                <a:srgbClr val="000000"/>
              </a:solidFill>
              <a:latin typeface="微软雅黑" panose="020B0503020204020204" pitchFamily="34" charset="-122"/>
              <a:ea typeface="微软雅黑" panose="020B0503020204020204" pitchFamily="34" charset="-122"/>
            </a:endParaRPr>
          </a:p>
          <a:p>
            <a:pPr marL="342900" indent="-342900">
              <a:lnSpc>
                <a:spcPct val="85000"/>
              </a:lnSpc>
              <a:spcBef>
                <a:spcPct val="10000"/>
              </a:spcBef>
              <a:spcAft>
                <a:spcPct val="10000"/>
              </a:spcAft>
              <a:buClr>
                <a:schemeClr val="tx2"/>
              </a:buClr>
              <a:buSzPct val="70000"/>
            </a:pPr>
            <a:r>
              <a:rPr lang="zh-CN" altLang="en-US">
                <a:solidFill>
                  <a:srgbClr val="000000"/>
                </a:solidFill>
                <a:latin typeface="微软雅黑" panose="020B0503020204020204" pitchFamily="34" charset="-122"/>
                <a:ea typeface="微软雅黑" panose="020B0503020204020204" pitchFamily="34" charset="-122"/>
              </a:rPr>
              <a:t>是普通年金终值公式</a:t>
            </a:r>
            <a:endParaRPr lang="en-US" altLang="zh-CN">
              <a:solidFill>
                <a:srgbClr val="000000"/>
              </a:solidFill>
              <a:latin typeface="微软雅黑" panose="020B0503020204020204" pitchFamily="34" charset="-122"/>
              <a:ea typeface="微软雅黑" panose="020B0503020204020204" pitchFamily="34" charset="-122"/>
            </a:endParaRPr>
          </a:p>
          <a:p>
            <a:pPr marL="342900" indent="-342900">
              <a:lnSpc>
                <a:spcPct val="85000"/>
              </a:lnSpc>
              <a:spcBef>
                <a:spcPct val="10000"/>
              </a:spcBef>
              <a:spcAft>
                <a:spcPct val="10000"/>
              </a:spcAft>
              <a:buClr>
                <a:schemeClr val="tx2"/>
              </a:buClr>
              <a:buSzPct val="70000"/>
            </a:pPr>
            <a:r>
              <a:rPr lang="zh-CN" altLang="en-US">
                <a:solidFill>
                  <a:srgbClr val="000000"/>
                </a:solidFill>
                <a:latin typeface="微软雅黑" panose="020B0503020204020204" pitchFamily="34" charset="-122"/>
                <a:ea typeface="微软雅黑" panose="020B0503020204020204" pitchFamily="34" charset="-122"/>
              </a:rPr>
              <a:t>的</a:t>
            </a:r>
            <a:r>
              <a:rPr lang="zh-CN" altLang="en-US">
                <a:solidFill>
                  <a:srgbClr val="FF0000"/>
                </a:solidFill>
                <a:latin typeface="微软雅黑" panose="020B0503020204020204" pitchFamily="34" charset="-122"/>
                <a:ea typeface="微软雅黑" panose="020B0503020204020204" pitchFamily="34" charset="-122"/>
              </a:rPr>
              <a:t>期数加</a:t>
            </a:r>
            <a:r>
              <a:rPr lang="en-US" altLang="zh-CN">
                <a:solidFill>
                  <a:srgbClr val="FF0000"/>
                </a:solidFill>
                <a:latin typeface="微软雅黑" panose="020B0503020204020204" pitchFamily="34" charset="-122"/>
                <a:ea typeface="微软雅黑" panose="020B0503020204020204" pitchFamily="34" charset="-122"/>
              </a:rPr>
              <a:t>1</a:t>
            </a:r>
            <a:r>
              <a:rPr lang="zh-CN" altLang="en-US">
                <a:solidFill>
                  <a:srgbClr val="FF0000"/>
                </a:solidFill>
                <a:latin typeface="微软雅黑" panose="020B0503020204020204" pitchFamily="34" charset="-122"/>
                <a:ea typeface="微软雅黑" panose="020B0503020204020204" pitchFamily="34" charset="-122"/>
              </a:rPr>
              <a:t>，系数减</a:t>
            </a:r>
            <a:r>
              <a:rPr lang="en-US" altLang="zh-CN">
                <a:solidFill>
                  <a:srgbClr val="FF0000"/>
                </a:solidFill>
                <a:latin typeface="微软雅黑" panose="020B0503020204020204" pitchFamily="34" charset="-122"/>
                <a:ea typeface="微软雅黑" panose="020B0503020204020204" pitchFamily="34" charset="-122"/>
              </a:rPr>
              <a:t>1</a:t>
            </a:r>
            <a:r>
              <a:rPr lang="zh-CN" altLang="en-US">
                <a:solidFill>
                  <a:srgbClr val="FF0000"/>
                </a:solidFill>
                <a:latin typeface="微软雅黑" panose="020B0503020204020204" pitchFamily="34" charset="-122"/>
                <a:ea typeface="微软雅黑" panose="020B0503020204020204" pitchFamily="34" charset="-122"/>
              </a:rPr>
              <a:t>。</a:t>
            </a:r>
            <a:endParaRPr lang="zh-CN" altLang="en-US">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8"/>
                                        </p:tgtEl>
                                        <p:attrNameLst>
                                          <p:attrName>style.visibility</p:attrName>
                                        </p:attrNameLst>
                                      </p:cBhvr>
                                      <p:to>
                                        <p:strVal val="visible"/>
                                      </p:to>
                                    </p:set>
                                    <p:anim calcmode="lin" valueType="num">
                                      <p:cBhvr additive="base">
                                        <p:cTn id="13" dur="500" fill="hold"/>
                                        <p:tgtEl>
                                          <p:spTgt spid="22538"/>
                                        </p:tgtEl>
                                        <p:attrNameLst>
                                          <p:attrName>ppt_x</p:attrName>
                                        </p:attrNameLst>
                                      </p:cBhvr>
                                      <p:tavLst>
                                        <p:tav tm="0">
                                          <p:val>
                                            <p:strVal val="#ppt_x"/>
                                          </p:val>
                                        </p:tav>
                                        <p:tav tm="100000">
                                          <p:val>
                                            <p:strVal val="#ppt_x"/>
                                          </p:val>
                                        </p:tav>
                                      </p:tavLst>
                                    </p:anim>
                                    <p:anim calcmode="lin" valueType="num">
                                      <p:cBhvr additive="base">
                                        <p:cTn id="14" dur="500" fill="hold"/>
                                        <p:tgtEl>
                                          <p:spTgt spid="2253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72"/>
                                        </p:tgtEl>
                                        <p:attrNameLst>
                                          <p:attrName>style.visibility</p:attrName>
                                        </p:attrNameLst>
                                      </p:cBhvr>
                                      <p:to>
                                        <p:strVal val="visible"/>
                                      </p:to>
                                    </p:set>
                                    <p:anim calcmode="lin" valueType="num">
                                      <p:cBhvr additive="base">
                                        <p:cTn id="17" dur="500" fill="hold"/>
                                        <p:tgtEl>
                                          <p:spTgt spid="272"/>
                                        </p:tgtEl>
                                        <p:attrNameLst>
                                          <p:attrName>ppt_x</p:attrName>
                                        </p:attrNameLst>
                                      </p:cBhvr>
                                      <p:tavLst>
                                        <p:tav tm="0">
                                          <p:val>
                                            <p:strVal val="#ppt_x"/>
                                          </p:val>
                                        </p:tav>
                                        <p:tav tm="100000">
                                          <p:val>
                                            <p:strVal val="#ppt_x"/>
                                          </p:val>
                                        </p:tav>
                                      </p:tavLst>
                                    </p:anim>
                                    <p:anim calcmode="lin" valueType="num">
                                      <p:cBhvr additive="base">
                                        <p:cTn id="18" dur="500" fill="hold"/>
                                        <p:tgtEl>
                                          <p:spTgt spid="27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541"/>
                                        </p:tgtEl>
                                        <p:attrNameLst>
                                          <p:attrName>style.visibility</p:attrName>
                                        </p:attrNameLst>
                                      </p:cBhvr>
                                      <p:to>
                                        <p:strVal val="visible"/>
                                      </p:to>
                                    </p:set>
                                    <p:anim calcmode="lin" valueType="num">
                                      <p:cBhvr additive="base">
                                        <p:cTn id="21" dur="500" fill="hold"/>
                                        <p:tgtEl>
                                          <p:spTgt spid="22541"/>
                                        </p:tgtEl>
                                        <p:attrNameLst>
                                          <p:attrName>ppt_x</p:attrName>
                                        </p:attrNameLst>
                                      </p:cBhvr>
                                      <p:tavLst>
                                        <p:tav tm="0">
                                          <p:val>
                                            <p:strVal val="#ppt_x"/>
                                          </p:val>
                                        </p:tav>
                                        <p:tav tm="100000">
                                          <p:val>
                                            <p:strVal val="#ppt_x"/>
                                          </p:val>
                                        </p:tav>
                                      </p:tavLst>
                                    </p:anim>
                                    <p:anim calcmode="lin" valueType="num">
                                      <p:cBhvr additive="base">
                                        <p:cTn id="22" dur="500" fill="hold"/>
                                        <p:tgtEl>
                                          <p:spTgt spid="2254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9"/>
                                        </p:tgtEl>
                                        <p:attrNameLst>
                                          <p:attrName>style.visibility</p:attrName>
                                        </p:attrNameLst>
                                      </p:cBhvr>
                                      <p:to>
                                        <p:strVal val="visible"/>
                                      </p:to>
                                    </p:set>
                                    <p:anim calcmode="lin" valueType="num">
                                      <p:cBhvr additive="base">
                                        <p:cTn id="31" dur="500" fill="hold"/>
                                        <p:tgtEl>
                                          <p:spTgt spid="22539"/>
                                        </p:tgtEl>
                                        <p:attrNameLst>
                                          <p:attrName>ppt_x</p:attrName>
                                        </p:attrNameLst>
                                      </p:cBhvr>
                                      <p:tavLst>
                                        <p:tav tm="0">
                                          <p:val>
                                            <p:strVal val="#ppt_x"/>
                                          </p:val>
                                        </p:tav>
                                        <p:tav tm="100000">
                                          <p:val>
                                            <p:strVal val="#ppt_x"/>
                                          </p:val>
                                        </p:tav>
                                      </p:tavLst>
                                    </p:anim>
                                    <p:anim calcmode="lin" valueType="num">
                                      <p:cBhvr additive="base">
                                        <p:cTn id="32" dur="500" fill="hold"/>
                                        <p:tgtEl>
                                          <p:spTgt spid="2253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543"/>
                                        </p:tgtEl>
                                        <p:attrNameLst>
                                          <p:attrName>style.visibility</p:attrName>
                                        </p:attrNameLst>
                                      </p:cBhvr>
                                      <p:to>
                                        <p:strVal val="visible"/>
                                      </p:to>
                                    </p:set>
                                    <p:anim calcmode="lin" valueType="num">
                                      <p:cBhvr additive="base">
                                        <p:cTn id="39" dur="500" fill="hold"/>
                                        <p:tgtEl>
                                          <p:spTgt spid="22543"/>
                                        </p:tgtEl>
                                        <p:attrNameLst>
                                          <p:attrName>ppt_x</p:attrName>
                                        </p:attrNameLst>
                                      </p:cBhvr>
                                      <p:tavLst>
                                        <p:tav tm="0">
                                          <p:val>
                                            <p:strVal val="#ppt_x"/>
                                          </p:val>
                                        </p:tav>
                                        <p:tav tm="100000">
                                          <p:val>
                                            <p:strVal val="#ppt_x"/>
                                          </p:val>
                                        </p:tav>
                                      </p:tavLst>
                                    </p:anim>
                                    <p:anim calcmode="lin" valueType="num">
                                      <p:cBhvr additive="base">
                                        <p:cTn id="40" dur="500" fill="hold"/>
                                        <p:tgtEl>
                                          <p:spTgt spid="2254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p:bldP spid="22539" grpId="0"/>
      <p:bldP spid="15" grpId="0" animBg="1"/>
      <p:bldP spid="22541" grpId="0"/>
      <p:bldP spid="19" grpId="0" animBg="1"/>
      <p:bldP spid="2254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fld id="{4DEF6773-5F7E-4A96-B637-D378F12DC83E}" type="slidenum">
              <a:rPr lang="en-US" altLang="zh-CN" sz="1400" smtClean="0">
                <a:solidFill>
                  <a:schemeClr val="tx1"/>
                </a:solidFill>
              </a:rPr>
            </a:fld>
            <a:endParaRPr lang="en-US" altLang="zh-CN" sz="1400" smtClean="0">
              <a:solidFill>
                <a:schemeClr val="tx1"/>
              </a:solidFill>
            </a:endParaRPr>
          </a:p>
        </p:txBody>
      </p:sp>
      <p:sp>
        <p:nvSpPr>
          <p:cNvPr id="77" name="Teardrop 46"/>
          <p:cNvSpPr/>
          <p:nvPr/>
        </p:nvSpPr>
        <p:spPr>
          <a:xfrm rot="2714409">
            <a:off x="1419225" y="4097338"/>
            <a:ext cx="914400" cy="914400"/>
          </a:xfrm>
          <a:prstGeom prst="teardrop">
            <a:avLst/>
          </a:prstGeom>
          <a:solidFill>
            <a:srgbClr val="F79E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fontAlgn="auto">
              <a:spcBef>
                <a:spcPts val="0"/>
              </a:spcBef>
              <a:spcAft>
                <a:spcPts val="0"/>
              </a:spcAft>
              <a:defRPr/>
            </a:pPr>
            <a:endParaRPr lang="id-ID" altLang="zh-CN" b="1" noProof="1"/>
          </a:p>
        </p:txBody>
      </p:sp>
      <p:sp>
        <p:nvSpPr>
          <p:cNvPr id="82" name="矩形 81"/>
          <p:cNvSpPr/>
          <p:nvPr/>
        </p:nvSpPr>
        <p:spPr>
          <a:xfrm>
            <a:off x="3373529" y="1265439"/>
            <a:ext cx="5519460" cy="584775"/>
          </a:xfrm>
          <a:prstGeom prst="rect">
            <a:avLst/>
          </a:prstGeom>
          <a:noFill/>
        </p:spPr>
        <p:txBody>
          <a:bodyPr wrap="none">
            <a:spAutoFit/>
          </a:bodyPr>
          <a:lstStyle/>
          <a:p>
            <a:pPr algn="ctr" fontAlgn="auto">
              <a:spcBef>
                <a:spcPts val="0"/>
              </a:spcBef>
              <a:spcAft>
                <a:spcPts val="0"/>
              </a:spcAft>
              <a:defRPr/>
            </a:pPr>
            <a:r>
              <a:rPr lang="zh-CN" altLang="en-US" sz="3200" b="1" noProof="1">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微软雅黑" panose="020B0503020204020204" pitchFamily="34" charset="-122"/>
                <a:ea typeface="微软雅黑" panose="020B0503020204020204" pitchFamily="34" charset="-122"/>
              </a:rPr>
              <a:t>张先生共积累了多少钱买车？</a:t>
            </a:r>
            <a:endParaRPr lang="zh-CN" altLang="en-US" sz="3200" b="1" noProof="1">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mn-lt"/>
              <a:ea typeface="+mn-ea"/>
            </a:endParaRPr>
          </a:p>
        </p:txBody>
      </p:sp>
      <p:sp>
        <p:nvSpPr>
          <p:cNvPr id="83" name="矩形 82"/>
          <p:cNvSpPr/>
          <p:nvPr/>
        </p:nvSpPr>
        <p:spPr>
          <a:xfrm>
            <a:off x="5957978" y="2967335"/>
            <a:ext cx="276038" cy="461665"/>
          </a:xfrm>
          <a:prstGeom prst="rect">
            <a:avLst/>
          </a:prstGeom>
          <a:noFill/>
        </p:spPr>
        <p:txBody>
          <a:bodyPr wrap="none">
            <a:spAutoFit/>
          </a:bodyPr>
          <a:lstStyle/>
          <a:p>
            <a:pPr algn="ctr" fontAlgn="auto">
              <a:spcBef>
                <a:spcPts val="0"/>
              </a:spcBef>
              <a:spcAft>
                <a:spcPts val="0"/>
              </a:spcAft>
              <a:defRPr/>
            </a:pPr>
            <a:r>
              <a:rPr lang="zh-CN" altLang="en-US" sz="2400" b="1" noProof="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微软雅黑" panose="020B0503020204020204" pitchFamily="34" charset="-122"/>
                <a:ea typeface="微软雅黑" panose="020B0503020204020204" pitchFamily="34" charset="-122"/>
              </a:rPr>
              <a:t> </a:t>
            </a:r>
            <a:endParaRPr lang="zh-CN" altLang="en-US" sz="2400" b="1" noProof="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a typeface="+mn-ea"/>
            </a:endParaRPr>
          </a:p>
        </p:txBody>
      </p:sp>
      <p:sp>
        <p:nvSpPr>
          <p:cNvPr id="23558" name="Freeform 116"/>
          <p:cNvSpPr>
            <a:spLocks noChangeArrowheads="1"/>
          </p:cNvSpPr>
          <p:nvPr/>
        </p:nvSpPr>
        <p:spPr bwMode="auto">
          <a:xfrm>
            <a:off x="1749425" y="4384675"/>
            <a:ext cx="352425" cy="393700"/>
          </a:xfrm>
          <a:custGeom>
            <a:avLst/>
            <a:gdLst>
              <a:gd name="T0" fmla="*/ 2147483647 w 222"/>
              <a:gd name="T1" fmla="*/ 0 h 248"/>
              <a:gd name="T2" fmla="*/ 2147483647 w 222"/>
              <a:gd name="T3" fmla="*/ 2147483647 h 248"/>
              <a:gd name="T4" fmla="*/ 2147483647 w 222"/>
              <a:gd name="T5" fmla="*/ 2147483647 h 248"/>
              <a:gd name="T6" fmla="*/ 2147483647 w 222"/>
              <a:gd name="T7" fmla="*/ 2147483647 h 248"/>
              <a:gd name="T8" fmla="*/ 2147483647 w 222"/>
              <a:gd name="T9" fmla="*/ 2147483647 h 248"/>
              <a:gd name="T10" fmla="*/ 2147483647 w 222"/>
              <a:gd name="T11" fmla="*/ 2147483647 h 248"/>
              <a:gd name="T12" fmla="*/ 2147483647 w 222"/>
              <a:gd name="T13" fmla="*/ 2147483647 h 248"/>
              <a:gd name="T14" fmla="*/ 2147483647 w 222"/>
              <a:gd name="T15" fmla="*/ 2147483647 h 248"/>
              <a:gd name="T16" fmla="*/ 2147483647 w 222"/>
              <a:gd name="T17" fmla="*/ 2147483647 h 248"/>
              <a:gd name="T18" fmla="*/ 2147483647 w 222"/>
              <a:gd name="T19" fmla="*/ 2147483647 h 248"/>
              <a:gd name="T20" fmla="*/ 2147483647 w 222"/>
              <a:gd name="T21" fmla="*/ 2147483647 h 248"/>
              <a:gd name="T22" fmla="*/ 2147483647 w 222"/>
              <a:gd name="T23" fmla="*/ 2147483647 h 248"/>
              <a:gd name="T24" fmla="*/ 2147483647 w 222"/>
              <a:gd name="T25" fmla="*/ 2147483647 h 248"/>
              <a:gd name="T26" fmla="*/ 2147483647 w 222"/>
              <a:gd name="T27" fmla="*/ 2147483647 h 248"/>
              <a:gd name="T28" fmla="*/ 2147483647 w 222"/>
              <a:gd name="T29" fmla="*/ 2147483647 h 248"/>
              <a:gd name="T30" fmla="*/ 2147483647 w 222"/>
              <a:gd name="T31" fmla="*/ 2147483647 h 248"/>
              <a:gd name="T32" fmla="*/ 2147483647 w 222"/>
              <a:gd name="T33" fmla="*/ 2147483647 h 248"/>
              <a:gd name="T34" fmla="*/ 2147483647 w 222"/>
              <a:gd name="T35" fmla="*/ 2147483647 h 248"/>
              <a:gd name="T36" fmla="*/ 2147483647 w 222"/>
              <a:gd name="T37" fmla="*/ 2147483647 h 248"/>
              <a:gd name="T38" fmla="*/ 2147483647 w 222"/>
              <a:gd name="T39" fmla="*/ 2147483647 h 248"/>
              <a:gd name="T40" fmla="*/ 2147483647 w 222"/>
              <a:gd name="T41" fmla="*/ 2147483647 h 248"/>
              <a:gd name="T42" fmla="*/ 2147483647 w 222"/>
              <a:gd name="T43" fmla="*/ 2147483647 h 248"/>
              <a:gd name="T44" fmla="*/ 2147483647 w 222"/>
              <a:gd name="T45" fmla="*/ 2147483647 h 248"/>
              <a:gd name="T46" fmla="*/ 2147483647 w 222"/>
              <a:gd name="T47" fmla="*/ 2147483647 h 248"/>
              <a:gd name="T48" fmla="*/ 2147483647 w 222"/>
              <a:gd name="T49" fmla="*/ 2147483647 h 248"/>
              <a:gd name="T50" fmla="*/ 2147483647 w 222"/>
              <a:gd name="T51" fmla="*/ 2147483647 h 248"/>
              <a:gd name="T52" fmla="*/ 2147483647 w 222"/>
              <a:gd name="T53" fmla="*/ 2147483647 h 248"/>
              <a:gd name="T54" fmla="*/ 2147483647 w 222"/>
              <a:gd name="T55" fmla="*/ 2147483647 h 248"/>
              <a:gd name="T56" fmla="*/ 2147483647 w 222"/>
              <a:gd name="T57" fmla="*/ 2147483647 h 248"/>
              <a:gd name="T58" fmla="*/ 2147483647 w 222"/>
              <a:gd name="T59" fmla="*/ 2147483647 h 248"/>
              <a:gd name="T60" fmla="*/ 2147483647 w 222"/>
              <a:gd name="T61" fmla="*/ 2147483647 h 248"/>
              <a:gd name="T62" fmla="*/ 2147483647 w 222"/>
              <a:gd name="T63" fmla="*/ 2147483647 h 248"/>
              <a:gd name="T64" fmla="*/ 2147483647 w 222"/>
              <a:gd name="T65" fmla="*/ 2147483647 h 248"/>
              <a:gd name="T66" fmla="*/ 2147483647 w 222"/>
              <a:gd name="T67" fmla="*/ 2147483647 h 248"/>
              <a:gd name="T68" fmla="*/ 2147483647 w 222"/>
              <a:gd name="T69" fmla="*/ 2147483647 h 248"/>
              <a:gd name="T70" fmla="*/ 2147483647 w 222"/>
              <a:gd name="T71" fmla="*/ 2147483647 h 248"/>
              <a:gd name="T72" fmla="*/ 0 w 222"/>
              <a:gd name="T73" fmla="*/ 2147483647 h 248"/>
              <a:gd name="T74" fmla="*/ 2147483647 w 222"/>
              <a:gd name="T75" fmla="*/ 2147483647 h 248"/>
              <a:gd name="T76" fmla="*/ 2147483647 w 222"/>
              <a:gd name="T77" fmla="*/ 2147483647 h 248"/>
              <a:gd name="T78" fmla="*/ 2147483647 w 222"/>
              <a:gd name="T79" fmla="*/ 2147483647 h 248"/>
              <a:gd name="T80" fmla="*/ 2147483647 w 222"/>
              <a:gd name="T81" fmla="*/ 2147483647 h 248"/>
              <a:gd name="T82" fmla="*/ 2147483647 w 222"/>
              <a:gd name="T83" fmla="*/ 2147483647 h 248"/>
              <a:gd name="T84" fmla="*/ 2147483647 w 222"/>
              <a:gd name="T85" fmla="*/ 2147483647 h 248"/>
              <a:gd name="T86" fmla="*/ 2147483647 w 222"/>
              <a:gd name="T87" fmla="*/ 2147483647 h 248"/>
              <a:gd name="T88" fmla="*/ 2147483647 w 222"/>
              <a:gd name="T89" fmla="*/ 2147483647 h 248"/>
              <a:gd name="T90" fmla="*/ 2147483647 w 222"/>
              <a:gd name="T91" fmla="*/ 2147483647 h 248"/>
              <a:gd name="T92" fmla="*/ 2147483647 w 222"/>
              <a:gd name="T93" fmla="*/ 2147483647 h 248"/>
              <a:gd name="T94" fmla="*/ 2147483647 w 222"/>
              <a:gd name="T95" fmla="*/ 2147483647 h 248"/>
              <a:gd name="T96" fmla="*/ 2147483647 w 222"/>
              <a:gd name="T97" fmla="*/ 0 h 2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2"/>
              <a:gd name="T148" fmla="*/ 0 h 248"/>
              <a:gd name="T149" fmla="*/ 222 w 222"/>
              <a:gd name="T150" fmla="*/ 248 h 2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2" h="248">
                <a:moveTo>
                  <a:pt x="180" y="0"/>
                </a:moveTo>
                <a:lnTo>
                  <a:pt x="196" y="2"/>
                </a:lnTo>
                <a:lnTo>
                  <a:pt x="209" y="11"/>
                </a:lnTo>
                <a:lnTo>
                  <a:pt x="218" y="24"/>
                </a:lnTo>
                <a:lnTo>
                  <a:pt x="222" y="41"/>
                </a:lnTo>
                <a:lnTo>
                  <a:pt x="218" y="57"/>
                </a:lnTo>
                <a:lnTo>
                  <a:pt x="209" y="70"/>
                </a:lnTo>
                <a:lnTo>
                  <a:pt x="196" y="79"/>
                </a:lnTo>
                <a:lnTo>
                  <a:pt x="180" y="83"/>
                </a:lnTo>
                <a:lnTo>
                  <a:pt x="167" y="80"/>
                </a:lnTo>
                <a:lnTo>
                  <a:pt x="155" y="74"/>
                </a:lnTo>
                <a:lnTo>
                  <a:pt x="82" y="117"/>
                </a:lnTo>
                <a:lnTo>
                  <a:pt x="84" y="124"/>
                </a:lnTo>
                <a:lnTo>
                  <a:pt x="82" y="130"/>
                </a:lnTo>
                <a:lnTo>
                  <a:pt x="155" y="174"/>
                </a:lnTo>
                <a:lnTo>
                  <a:pt x="167" y="167"/>
                </a:lnTo>
                <a:lnTo>
                  <a:pt x="180" y="165"/>
                </a:lnTo>
                <a:lnTo>
                  <a:pt x="196" y="169"/>
                </a:lnTo>
                <a:lnTo>
                  <a:pt x="209" y="178"/>
                </a:lnTo>
                <a:lnTo>
                  <a:pt x="218" y="190"/>
                </a:lnTo>
                <a:lnTo>
                  <a:pt x="222" y="207"/>
                </a:lnTo>
                <a:lnTo>
                  <a:pt x="218" y="224"/>
                </a:lnTo>
                <a:lnTo>
                  <a:pt x="209" y="237"/>
                </a:lnTo>
                <a:lnTo>
                  <a:pt x="196" y="246"/>
                </a:lnTo>
                <a:lnTo>
                  <a:pt x="180" y="248"/>
                </a:lnTo>
                <a:lnTo>
                  <a:pt x="164" y="246"/>
                </a:lnTo>
                <a:lnTo>
                  <a:pt x="152" y="237"/>
                </a:lnTo>
                <a:lnTo>
                  <a:pt x="143" y="224"/>
                </a:lnTo>
                <a:lnTo>
                  <a:pt x="139" y="207"/>
                </a:lnTo>
                <a:lnTo>
                  <a:pt x="140" y="201"/>
                </a:lnTo>
                <a:lnTo>
                  <a:pt x="67" y="157"/>
                </a:lnTo>
                <a:lnTo>
                  <a:pt x="55" y="164"/>
                </a:lnTo>
                <a:lnTo>
                  <a:pt x="41" y="165"/>
                </a:lnTo>
                <a:lnTo>
                  <a:pt x="26" y="162"/>
                </a:lnTo>
                <a:lnTo>
                  <a:pt x="12" y="153"/>
                </a:lnTo>
                <a:lnTo>
                  <a:pt x="3" y="140"/>
                </a:lnTo>
                <a:lnTo>
                  <a:pt x="0" y="124"/>
                </a:lnTo>
                <a:lnTo>
                  <a:pt x="3" y="107"/>
                </a:lnTo>
                <a:lnTo>
                  <a:pt x="12" y="94"/>
                </a:lnTo>
                <a:lnTo>
                  <a:pt x="26" y="85"/>
                </a:lnTo>
                <a:lnTo>
                  <a:pt x="41" y="83"/>
                </a:lnTo>
                <a:lnTo>
                  <a:pt x="55" y="84"/>
                </a:lnTo>
                <a:lnTo>
                  <a:pt x="67" y="91"/>
                </a:lnTo>
                <a:lnTo>
                  <a:pt x="140" y="47"/>
                </a:lnTo>
                <a:lnTo>
                  <a:pt x="139" y="41"/>
                </a:lnTo>
                <a:lnTo>
                  <a:pt x="143" y="24"/>
                </a:lnTo>
                <a:lnTo>
                  <a:pt x="152" y="11"/>
                </a:lnTo>
                <a:lnTo>
                  <a:pt x="164" y="2"/>
                </a:lnTo>
                <a:lnTo>
                  <a:pt x="180" y="0"/>
                </a:lnTo>
                <a:close/>
              </a:path>
            </a:pathLst>
          </a:custGeom>
          <a:solidFill>
            <a:schemeClr val="bg1"/>
          </a:solidFill>
          <a:ln>
            <a:noFill/>
          </a:ln>
          <a:extLst>
            <a:ext uri="{91240B29-F687-4F45-9708-019B960494DF}">
              <a14:hiddenLine xmlns:a14="http://schemas.microsoft.com/office/drawing/2010/main" w="0">
                <a:solidFill>
                  <a:srgbClr val="000000"/>
                </a:solidFill>
                <a:round/>
              </a14:hiddenLine>
            </a:ext>
          </a:extLst>
        </p:spPr>
        <p:txBody>
          <a:bodyPr lIns="91437" tIns="45718" rIns="91437" bIns="45718"/>
          <a:lstStyle/>
          <a:p>
            <a:endParaRPr lang="zh-CN" altLang="en-US"/>
          </a:p>
        </p:txBody>
      </p:sp>
      <p:sp>
        <p:nvSpPr>
          <p:cNvPr id="88" name="Straight Connector 48"/>
          <p:cNvSpPr/>
          <p:nvPr/>
        </p:nvSpPr>
        <p:spPr>
          <a:xfrm flipV="1">
            <a:off x="2538413" y="4508500"/>
            <a:ext cx="8980487"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89" name="Teardrop 56"/>
          <p:cNvSpPr/>
          <p:nvPr/>
        </p:nvSpPr>
        <p:spPr>
          <a:xfrm rot="2714409">
            <a:off x="522288" y="5421313"/>
            <a:ext cx="914400" cy="914400"/>
          </a:xfrm>
          <a:prstGeom prst="teardrop">
            <a:avLst/>
          </a:prstGeom>
          <a:solidFill>
            <a:srgbClr val="4DCEB8"/>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fontAlgn="auto">
              <a:spcBef>
                <a:spcPts val="0"/>
              </a:spcBef>
              <a:spcAft>
                <a:spcPts val="0"/>
              </a:spcAft>
              <a:defRPr/>
            </a:pPr>
            <a:endParaRPr lang="id-ID" noProof="1"/>
          </a:p>
        </p:txBody>
      </p:sp>
      <p:sp>
        <p:nvSpPr>
          <p:cNvPr id="90" name="Straight Connector 48"/>
          <p:cNvSpPr/>
          <p:nvPr/>
        </p:nvSpPr>
        <p:spPr>
          <a:xfrm flipV="1">
            <a:off x="1625600" y="5895975"/>
            <a:ext cx="8785225"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23562" name="i$liḋe-Freeform: Shape 21"/>
          <p:cNvSpPr>
            <a:spLocks noChangeArrowheads="1"/>
          </p:cNvSpPr>
          <p:nvPr/>
        </p:nvSpPr>
        <p:spPr bwMode="auto">
          <a:xfrm>
            <a:off x="747713" y="5689600"/>
            <a:ext cx="436562" cy="377825"/>
          </a:xfrm>
          <a:custGeom>
            <a:avLst/>
            <a:gdLst>
              <a:gd name="T0" fmla="*/ 2147483647 w 1232"/>
              <a:gd name="T1" fmla="*/ 2147483647 h 1062"/>
              <a:gd name="T2" fmla="*/ 2147483647 w 1232"/>
              <a:gd name="T3" fmla="*/ 2147483647 h 1062"/>
              <a:gd name="T4" fmla="*/ 2147483647 w 1232"/>
              <a:gd name="T5" fmla="*/ 2147483647 h 1062"/>
              <a:gd name="T6" fmla="*/ 2147483647 w 1232"/>
              <a:gd name="T7" fmla="*/ 2147483647 h 1062"/>
              <a:gd name="T8" fmla="*/ 2147483647 w 1232"/>
              <a:gd name="T9" fmla="*/ 2147483647 h 1062"/>
              <a:gd name="T10" fmla="*/ 2147483647 w 1232"/>
              <a:gd name="T11" fmla="*/ 2147483647 h 1062"/>
              <a:gd name="T12" fmla="*/ 2147483647 w 1232"/>
              <a:gd name="T13" fmla="*/ 2147483647 h 1062"/>
              <a:gd name="T14" fmla="*/ 2147483647 w 1232"/>
              <a:gd name="T15" fmla="*/ 2147483647 h 1062"/>
              <a:gd name="T16" fmla="*/ 2147483647 w 1232"/>
              <a:gd name="T17" fmla="*/ 2147483647 h 1062"/>
              <a:gd name="T18" fmla="*/ 2147483647 w 1232"/>
              <a:gd name="T19" fmla="*/ 2147483647 h 1062"/>
              <a:gd name="T20" fmla="*/ 2147483647 w 1232"/>
              <a:gd name="T21" fmla="*/ 2147483647 h 1062"/>
              <a:gd name="T22" fmla="*/ 2147483647 w 1232"/>
              <a:gd name="T23" fmla="*/ 2147483647 h 1062"/>
              <a:gd name="T24" fmla="*/ 2147483647 w 1232"/>
              <a:gd name="T25" fmla="*/ 2147483647 h 1062"/>
              <a:gd name="T26" fmla="*/ 2147483647 w 1232"/>
              <a:gd name="T27" fmla="*/ 2147483647 h 1062"/>
              <a:gd name="T28" fmla="*/ 2147483647 w 1232"/>
              <a:gd name="T29" fmla="*/ 2147483647 h 1062"/>
              <a:gd name="T30" fmla="*/ 2147483647 w 1232"/>
              <a:gd name="T31" fmla="*/ 2147483647 h 1062"/>
              <a:gd name="T32" fmla="*/ 2147483647 w 1232"/>
              <a:gd name="T33" fmla="*/ 2147483647 h 1062"/>
              <a:gd name="T34" fmla="*/ 2147483647 w 1232"/>
              <a:gd name="T35" fmla="*/ 2147483647 h 10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2"/>
              <a:gd name="T55" fmla="*/ 0 h 1062"/>
              <a:gd name="T56" fmla="*/ 1232 w 1232"/>
              <a:gd name="T57" fmla="*/ 1062 h 10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2" h="1062">
                <a:moveTo>
                  <a:pt x="1096" y="134"/>
                </a:moveTo>
                <a:cubicBezTo>
                  <a:pt x="964" y="3"/>
                  <a:pt x="753" y="0"/>
                  <a:pt x="616" y="123"/>
                </a:cubicBezTo>
                <a:cubicBezTo>
                  <a:pt x="479" y="0"/>
                  <a:pt x="268" y="3"/>
                  <a:pt x="136" y="134"/>
                </a:cubicBezTo>
                <a:cubicBezTo>
                  <a:pt x="0" y="268"/>
                  <a:pt x="0" y="487"/>
                  <a:pt x="136" y="622"/>
                </a:cubicBezTo>
                <a:cubicBezTo>
                  <a:pt x="175" y="660"/>
                  <a:pt x="538" y="1020"/>
                  <a:pt x="538" y="1020"/>
                </a:cubicBezTo>
                <a:cubicBezTo>
                  <a:pt x="581" y="1062"/>
                  <a:pt x="651" y="1062"/>
                  <a:pt x="694" y="1020"/>
                </a:cubicBezTo>
                <a:cubicBezTo>
                  <a:pt x="694" y="1020"/>
                  <a:pt x="1092" y="626"/>
                  <a:pt x="1096" y="622"/>
                </a:cubicBezTo>
                <a:cubicBezTo>
                  <a:pt x="1232" y="487"/>
                  <a:pt x="1232" y="268"/>
                  <a:pt x="1096" y="134"/>
                </a:cubicBezTo>
                <a:close/>
                <a:moveTo>
                  <a:pt x="1044" y="570"/>
                </a:moveTo>
                <a:cubicBezTo>
                  <a:pt x="642" y="968"/>
                  <a:pt x="642" y="968"/>
                  <a:pt x="642" y="968"/>
                </a:cubicBezTo>
                <a:cubicBezTo>
                  <a:pt x="628" y="982"/>
                  <a:pt x="604" y="982"/>
                  <a:pt x="590" y="968"/>
                </a:cubicBezTo>
                <a:cubicBezTo>
                  <a:pt x="188" y="570"/>
                  <a:pt x="188" y="570"/>
                  <a:pt x="188" y="570"/>
                </a:cubicBezTo>
                <a:cubicBezTo>
                  <a:pt x="81" y="464"/>
                  <a:pt x="81" y="291"/>
                  <a:pt x="188" y="185"/>
                </a:cubicBezTo>
                <a:cubicBezTo>
                  <a:pt x="291" y="82"/>
                  <a:pt x="458" y="79"/>
                  <a:pt x="567" y="177"/>
                </a:cubicBezTo>
                <a:cubicBezTo>
                  <a:pt x="616" y="221"/>
                  <a:pt x="616" y="221"/>
                  <a:pt x="616" y="221"/>
                </a:cubicBezTo>
                <a:cubicBezTo>
                  <a:pt x="665" y="177"/>
                  <a:pt x="665" y="177"/>
                  <a:pt x="665" y="177"/>
                </a:cubicBezTo>
                <a:cubicBezTo>
                  <a:pt x="774" y="79"/>
                  <a:pt x="941" y="82"/>
                  <a:pt x="1044" y="185"/>
                </a:cubicBezTo>
                <a:cubicBezTo>
                  <a:pt x="1151" y="291"/>
                  <a:pt x="1151" y="464"/>
                  <a:pt x="1044" y="57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9710" name="TextBox 92"/>
          <p:cNvSpPr txBox="1">
            <a:spLocks noChangeArrowheads="1"/>
          </p:cNvSpPr>
          <p:nvPr/>
        </p:nvSpPr>
        <p:spPr bwMode="auto">
          <a:xfrm>
            <a:off x="2443163" y="3890963"/>
            <a:ext cx="93154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en-US" altLang="zh-CN" sz="2400">
                <a:solidFill>
                  <a:schemeClr val="tx1"/>
                </a:solidFill>
                <a:latin typeface="微软雅黑" panose="020B0503020204020204" pitchFamily="34" charset="-122"/>
                <a:ea typeface="微软雅黑" panose="020B0503020204020204" pitchFamily="34" charset="-122"/>
              </a:rPr>
              <a:t>F=20000×(F/A,3%,3)(1+3%)=20000×3.0909×1.03=63672.5</a:t>
            </a:r>
            <a:r>
              <a:rPr lang="zh-CN" altLang="en-US" sz="2400">
                <a:solidFill>
                  <a:schemeClr val="tx1"/>
                </a:solidFill>
                <a:latin typeface="微软雅黑" panose="020B0503020204020204" pitchFamily="34" charset="-122"/>
                <a:ea typeface="微软雅黑" panose="020B0503020204020204" pitchFamily="34" charset="-122"/>
              </a:rPr>
              <a:t>（元）</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29711" name="TextBox 93"/>
          <p:cNvSpPr txBox="1">
            <a:spLocks noChangeArrowheads="1"/>
          </p:cNvSpPr>
          <p:nvPr/>
        </p:nvSpPr>
        <p:spPr bwMode="auto">
          <a:xfrm>
            <a:off x="1631950" y="5243513"/>
            <a:ext cx="91487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en-US" altLang="zh-CN" sz="2400">
                <a:solidFill>
                  <a:schemeClr val="tx1"/>
                </a:solidFill>
                <a:latin typeface="微软雅黑" panose="020B0503020204020204" pitchFamily="34" charset="-122"/>
                <a:ea typeface="微软雅黑" panose="020B0503020204020204" pitchFamily="34" charset="-122"/>
              </a:rPr>
              <a:t>F=20000×{</a:t>
            </a:r>
            <a:r>
              <a:rPr lang="zh-CN" altLang="en-US" sz="2400">
                <a:solidFill>
                  <a:schemeClr val="tx1"/>
                </a:solidFill>
                <a:latin typeface="微软雅黑" panose="020B0503020204020204" pitchFamily="34" charset="-122"/>
                <a:ea typeface="微软雅黑" panose="020B0503020204020204" pitchFamily="34" charset="-122"/>
              </a:rPr>
              <a:t>（</a:t>
            </a:r>
            <a:r>
              <a:rPr lang="en-US" altLang="zh-CN" sz="2400">
                <a:solidFill>
                  <a:schemeClr val="tx1"/>
                </a:solidFill>
                <a:latin typeface="微软雅黑" panose="020B0503020204020204" pitchFamily="34" charset="-122"/>
                <a:ea typeface="微软雅黑" panose="020B0503020204020204" pitchFamily="34" charset="-122"/>
              </a:rPr>
              <a:t>F/A,3%,3+1)-1}=20000×(4.1836-1)=63672</a:t>
            </a:r>
            <a:r>
              <a:rPr lang="zh-CN" altLang="en-US" sz="2400">
                <a:solidFill>
                  <a:schemeClr val="tx1"/>
                </a:solidFill>
                <a:latin typeface="微软雅黑" panose="020B0503020204020204" pitchFamily="34" charset="-122"/>
                <a:ea typeface="微软雅黑" panose="020B0503020204020204" pitchFamily="34" charset="-122"/>
              </a:rPr>
              <a:t>（元）</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95" name="TextBox 94"/>
          <p:cNvSpPr txBox="1">
            <a:spLocks noChangeArrowheads="1"/>
          </p:cNvSpPr>
          <p:nvPr/>
        </p:nvSpPr>
        <p:spPr bwMode="auto">
          <a:xfrm>
            <a:off x="1289050" y="3544888"/>
            <a:ext cx="1068388" cy="517525"/>
          </a:xfrm>
          <a:prstGeom prst="rect">
            <a:avLst/>
          </a:prstGeom>
          <a:solidFill>
            <a:srgbClr val="CFE7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zh-CN" altLang="en-US" sz="2200">
                <a:solidFill>
                  <a:schemeClr val="tx1"/>
                </a:solidFill>
                <a:latin typeface="微软雅黑" panose="020B0503020204020204" pitchFamily="34" charset="-122"/>
                <a:ea typeface="微软雅黑" panose="020B0503020204020204" pitchFamily="34" charset="-122"/>
              </a:rPr>
              <a:t>方法一</a:t>
            </a:r>
            <a:endParaRPr lang="zh-CN" altLang="en-US" sz="2200">
              <a:solidFill>
                <a:schemeClr val="tx1"/>
              </a:solidFill>
              <a:latin typeface="微软雅黑" panose="020B0503020204020204" pitchFamily="34" charset="-122"/>
              <a:ea typeface="微软雅黑" panose="020B0503020204020204" pitchFamily="34" charset="-122"/>
            </a:endParaRPr>
          </a:p>
        </p:txBody>
      </p:sp>
      <p:sp>
        <p:nvSpPr>
          <p:cNvPr id="96" name="TextBox 95"/>
          <p:cNvSpPr txBox="1">
            <a:spLocks noChangeArrowheads="1"/>
          </p:cNvSpPr>
          <p:nvPr/>
        </p:nvSpPr>
        <p:spPr bwMode="auto">
          <a:xfrm>
            <a:off x="442913" y="4930775"/>
            <a:ext cx="1112837" cy="517525"/>
          </a:xfrm>
          <a:prstGeom prst="rect">
            <a:avLst/>
          </a:prstGeom>
          <a:solidFill>
            <a:srgbClr val="CFE7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zh-CN" altLang="en-US" sz="2200">
                <a:solidFill>
                  <a:schemeClr val="tx1"/>
                </a:solidFill>
                <a:latin typeface="微软雅黑" panose="020B0503020204020204" pitchFamily="34" charset="-122"/>
                <a:ea typeface="微软雅黑" panose="020B0503020204020204" pitchFamily="34" charset="-122"/>
              </a:rPr>
              <a:t>方法二</a:t>
            </a:r>
            <a:endParaRPr lang="zh-CN" altLang="en-US" sz="2200">
              <a:solidFill>
                <a:schemeClr val="tx1"/>
              </a:solidFill>
              <a:latin typeface="微软雅黑" panose="020B0503020204020204" pitchFamily="34" charset="-122"/>
              <a:ea typeface="微软雅黑" panose="020B0503020204020204" pitchFamily="34" charset="-122"/>
            </a:endParaRPr>
          </a:p>
        </p:txBody>
      </p:sp>
      <p:grpSp>
        <p:nvGrpSpPr>
          <p:cNvPr id="23567" name="组合 14"/>
          <p:cNvGrpSpPr/>
          <p:nvPr/>
        </p:nvGrpSpPr>
        <p:grpSpPr bwMode="auto">
          <a:xfrm>
            <a:off x="630238" y="1914525"/>
            <a:ext cx="11209337" cy="1501775"/>
            <a:chOff x="416496" y="1988840"/>
            <a:chExt cx="9107859" cy="5840056"/>
          </a:xfrm>
        </p:grpSpPr>
        <p:sp>
          <p:nvSpPr>
            <p:cNvPr id="23571" name="Text Box 3"/>
            <p:cNvSpPr txBox="1">
              <a:spLocks noChangeArrowheads="1"/>
            </p:cNvSpPr>
            <p:nvPr/>
          </p:nvSpPr>
          <p:spPr bwMode="auto">
            <a:xfrm>
              <a:off x="551260" y="2646643"/>
              <a:ext cx="8919936" cy="450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zh-CN" altLang="en-US">
                  <a:solidFill>
                    <a:schemeClr val="tx1"/>
                  </a:solidFill>
                  <a:latin typeface="微软雅黑" panose="020B0503020204020204" pitchFamily="34" charset="-122"/>
                  <a:ea typeface="微软雅黑" panose="020B0503020204020204" pitchFamily="34" charset="-122"/>
                </a:rPr>
                <a:t>张先生计划每年</a:t>
              </a:r>
              <a:r>
                <a:rPr lang="zh-CN" altLang="en-US">
                  <a:solidFill>
                    <a:srgbClr val="FF0000"/>
                  </a:solidFill>
                  <a:latin typeface="微软雅黑" panose="020B0503020204020204" pitchFamily="34" charset="-122"/>
                  <a:ea typeface="微软雅黑" panose="020B0503020204020204" pitchFamily="34" charset="-122"/>
                </a:rPr>
                <a:t>年初</a:t>
              </a:r>
              <a:r>
                <a:rPr lang="zh-CN" altLang="en-US">
                  <a:solidFill>
                    <a:schemeClr val="tx1"/>
                  </a:solidFill>
                  <a:latin typeface="微软雅黑" panose="020B0503020204020204" pitchFamily="34" charset="-122"/>
                  <a:ea typeface="微软雅黑" panose="020B0503020204020204" pitchFamily="34" charset="-122"/>
                </a:rPr>
                <a:t>向银行存入</a:t>
              </a:r>
              <a:r>
                <a:rPr lang="en-US" altLang="zh-CN">
                  <a:solidFill>
                    <a:schemeClr val="tx1"/>
                  </a:solidFill>
                  <a:latin typeface="微软雅黑" panose="020B0503020204020204" pitchFamily="34" charset="-122"/>
                  <a:ea typeface="微软雅黑" panose="020B0503020204020204" pitchFamily="34" charset="-122"/>
                </a:rPr>
                <a:t>20000</a:t>
              </a:r>
              <a:r>
                <a:rPr lang="zh-CN" altLang="en-US">
                  <a:solidFill>
                    <a:schemeClr val="tx1"/>
                  </a:solidFill>
                  <a:latin typeface="微软雅黑" panose="020B0503020204020204" pitchFamily="34" charset="-122"/>
                  <a:ea typeface="微软雅黑" panose="020B0503020204020204" pitchFamily="34" charset="-122"/>
                </a:rPr>
                <a:t>元，以便第</a:t>
              </a:r>
              <a:r>
                <a:rPr lang="en-US" altLang="zh-CN">
                  <a:solidFill>
                    <a:schemeClr val="tx1"/>
                  </a:solidFill>
                  <a:latin typeface="微软雅黑" panose="020B0503020204020204" pitchFamily="34" charset="-122"/>
                  <a:ea typeface="微软雅黑" panose="020B0503020204020204" pitchFamily="34" charset="-122"/>
                </a:rPr>
                <a:t>3</a:t>
              </a:r>
              <a:r>
                <a:rPr lang="zh-CN" altLang="en-US">
                  <a:solidFill>
                    <a:schemeClr val="tx1"/>
                  </a:solidFill>
                  <a:latin typeface="微软雅黑" panose="020B0503020204020204" pitchFamily="34" charset="-122"/>
                  <a:ea typeface="微软雅黑" panose="020B0503020204020204" pitchFamily="34" charset="-122"/>
                </a:rPr>
                <a:t>年年末积累一笔资金买车，若银行存款利率为</a:t>
              </a:r>
              <a:r>
                <a:rPr lang="en-US" altLang="zh-CN">
                  <a:solidFill>
                    <a:schemeClr val="tx1"/>
                  </a:solidFill>
                  <a:latin typeface="微软雅黑" panose="020B0503020204020204" pitchFamily="34" charset="-122"/>
                  <a:ea typeface="微软雅黑" panose="020B0503020204020204" pitchFamily="34" charset="-122"/>
                </a:rPr>
                <a:t>3%</a:t>
              </a:r>
              <a:r>
                <a:rPr lang="zh-CN" altLang="en-US">
                  <a:solidFill>
                    <a:schemeClr val="tx1"/>
                  </a:solidFill>
                  <a:latin typeface="微软雅黑" panose="020B0503020204020204" pitchFamily="34" charset="-122"/>
                  <a:ea typeface="微软雅黑" panose="020B0503020204020204" pitchFamily="34" charset="-122"/>
                </a:rPr>
                <a:t>，则</a:t>
              </a:r>
              <a:r>
                <a:rPr lang="en-US" altLang="zh-CN">
                  <a:solidFill>
                    <a:srgbClr val="FF0000"/>
                  </a:solidFill>
                  <a:latin typeface="微软雅黑" panose="020B0503020204020204" pitchFamily="34" charset="-122"/>
                  <a:ea typeface="微软雅黑" panose="020B0503020204020204" pitchFamily="34" charset="-122"/>
                </a:rPr>
                <a:t>3</a:t>
              </a:r>
              <a:r>
                <a:rPr lang="zh-CN" altLang="en-US">
                  <a:solidFill>
                    <a:srgbClr val="FF0000"/>
                  </a:solidFill>
                  <a:latin typeface="微软雅黑" panose="020B0503020204020204" pitchFamily="34" charset="-122"/>
                  <a:ea typeface="微软雅黑" panose="020B0503020204020204" pitchFamily="34" charset="-122"/>
                </a:rPr>
                <a:t>年后</a:t>
              </a:r>
              <a:r>
                <a:rPr lang="zh-CN" altLang="en-US">
                  <a:solidFill>
                    <a:schemeClr val="tx1"/>
                  </a:solidFill>
                  <a:latin typeface="微软雅黑" panose="020B0503020204020204" pitchFamily="34" charset="-122"/>
                  <a:ea typeface="微软雅黑" panose="020B0503020204020204" pitchFamily="34" charset="-122"/>
                </a:rPr>
                <a:t>张先生共积累多少钱买车？</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3572" name="矩形 8"/>
            <p:cNvSpPr>
              <a:spLocks noChangeArrowheads="1"/>
            </p:cNvSpPr>
            <p:nvPr/>
          </p:nvSpPr>
          <p:spPr bwMode="auto">
            <a:xfrm>
              <a:off x="556031" y="2535887"/>
              <a:ext cx="8968324" cy="5293009"/>
            </a:xfrm>
            <a:prstGeom prst="rect">
              <a:avLst/>
            </a:prstGeom>
            <a:noFill/>
            <a:ln w="25400">
              <a:solidFill>
                <a:srgbClr val="0070C0"/>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5" name="组合 11"/>
            <p:cNvGrpSpPr/>
            <p:nvPr/>
          </p:nvGrpSpPr>
          <p:grpSpPr>
            <a:xfrm>
              <a:off x="416496" y="1988840"/>
              <a:ext cx="568751" cy="700092"/>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schemeClr val="tx1"/>
                  </a:solidFill>
                  <a:ea typeface="微软雅黑" panose="020B0503020204020204" pitchFamily="34" charset="-122"/>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ea typeface="微软雅黑" panose="020B0503020204020204" pitchFamily="34" charset="-122"/>
                </a:endParaRPr>
              </a:p>
            </p:txBody>
          </p:sp>
        </p:grpSp>
      </p:grpSp>
      <p:sp>
        <p:nvSpPr>
          <p:cNvPr id="23568" name="Line 6"/>
          <p:cNvSpPr>
            <a:spLocks noChangeShapeType="1"/>
          </p:cNvSpPr>
          <p:nvPr/>
        </p:nvSpPr>
        <p:spPr bwMode="auto">
          <a:xfrm>
            <a:off x="0" y="665163"/>
            <a:ext cx="3441700"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23569" name="Line 6"/>
          <p:cNvSpPr>
            <a:spLocks noChangeShapeType="1"/>
          </p:cNvSpPr>
          <p:nvPr/>
        </p:nvSpPr>
        <p:spPr bwMode="auto">
          <a:xfrm>
            <a:off x="8512175" y="636588"/>
            <a:ext cx="3679825"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23570" name="矩形 1"/>
          <p:cNvSpPr>
            <a:spLocks noChangeArrowheads="1"/>
          </p:cNvSpPr>
          <p:nvPr/>
        </p:nvSpPr>
        <p:spPr bwMode="auto">
          <a:xfrm>
            <a:off x="3468688" y="295275"/>
            <a:ext cx="5254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sz="3200" dirty="0" smtClean="0">
                <a:latin typeface="微软雅黑" panose="020B0503020204020204" pitchFamily="34" charset="-122"/>
                <a:ea typeface="微软雅黑" panose="020B0503020204020204" pitchFamily="34" charset="-122"/>
              </a:rPr>
              <a:t>预付</a:t>
            </a:r>
            <a:r>
              <a:rPr lang="zh-CN" altLang="en-US" sz="3200" dirty="0">
                <a:latin typeface="微软雅黑" panose="020B0503020204020204" pitchFamily="34" charset="-122"/>
                <a:ea typeface="微软雅黑" panose="020B0503020204020204" pitchFamily="34" charset="-122"/>
              </a:rPr>
              <a:t>年金终值的运用</a:t>
            </a:r>
            <a:endParaRPr lang="zh-CN" altLang="en-US" sz="3200"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fill="hold"/>
                                        <p:tgtEl>
                                          <p:spTgt spid="95"/>
                                        </p:tgtEl>
                                        <p:attrNameLst>
                                          <p:attrName>ppt_x</p:attrName>
                                        </p:attrNameLst>
                                      </p:cBhvr>
                                      <p:tavLst>
                                        <p:tav tm="0">
                                          <p:val>
                                            <p:strVal val="#ppt_x"/>
                                          </p:val>
                                        </p:tav>
                                        <p:tav tm="100000">
                                          <p:val>
                                            <p:strVal val="#ppt_x"/>
                                          </p:val>
                                        </p:tav>
                                      </p:tavLst>
                                    </p:anim>
                                    <p:anim calcmode="lin" valueType="num">
                                      <p:cBhvr additive="base">
                                        <p:cTn id="8" dur="500" fill="hold"/>
                                        <p:tgtEl>
                                          <p:spTgt spid="9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500" fill="hold"/>
                                        <p:tgtEl>
                                          <p:spTgt spid="77"/>
                                        </p:tgtEl>
                                        <p:attrNameLst>
                                          <p:attrName>ppt_x</p:attrName>
                                        </p:attrNameLst>
                                      </p:cBhvr>
                                      <p:tavLst>
                                        <p:tav tm="0">
                                          <p:val>
                                            <p:strVal val="#ppt_x"/>
                                          </p:val>
                                        </p:tav>
                                        <p:tav tm="100000">
                                          <p:val>
                                            <p:strVal val="#ppt_x"/>
                                          </p:val>
                                        </p:tav>
                                      </p:tavLst>
                                    </p:anim>
                                    <p:anim calcmode="lin" valueType="num">
                                      <p:cBhvr additive="base">
                                        <p:cTn id="12" dur="500" fill="hold"/>
                                        <p:tgtEl>
                                          <p:spTgt spid="7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710"/>
                                        </p:tgtEl>
                                        <p:attrNameLst>
                                          <p:attrName>style.visibility</p:attrName>
                                        </p:attrNameLst>
                                      </p:cBhvr>
                                      <p:to>
                                        <p:strVal val="visible"/>
                                      </p:to>
                                    </p:set>
                                    <p:anim calcmode="lin" valueType="num">
                                      <p:cBhvr additive="base">
                                        <p:cTn id="15" dur="500" fill="hold"/>
                                        <p:tgtEl>
                                          <p:spTgt spid="29710"/>
                                        </p:tgtEl>
                                        <p:attrNameLst>
                                          <p:attrName>ppt_x</p:attrName>
                                        </p:attrNameLst>
                                      </p:cBhvr>
                                      <p:tavLst>
                                        <p:tav tm="0">
                                          <p:val>
                                            <p:strVal val="#ppt_x"/>
                                          </p:val>
                                        </p:tav>
                                        <p:tav tm="100000">
                                          <p:val>
                                            <p:strVal val="#ppt_x"/>
                                          </p:val>
                                        </p:tav>
                                      </p:tavLst>
                                    </p:anim>
                                    <p:anim calcmode="lin" valueType="num">
                                      <p:cBhvr additive="base">
                                        <p:cTn id="16" dur="500" fill="hold"/>
                                        <p:tgtEl>
                                          <p:spTgt spid="297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8"/>
                                        </p:tgtEl>
                                        <p:attrNameLst>
                                          <p:attrName>style.visibility</p:attrName>
                                        </p:attrNameLst>
                                      </p:cBhvr>
                                      <p:to>
                                        <p:strVal val="visible"/>
                                      </p:to>
                                    </p:set>
                                    <p:anim calcmode="lin" valueType="num">
                                      <p:cBhvr additive="base">
                                        <p:cTn id="19" dur="500" fill="hold"/>
                                        <p:tgtEl>
                                          <p:spTgt spid="88"/>
                                        </p:tgtEl>
                                        <p:attrNameLst>
                                          <p:attrName>ppt_x</p:attrName>
                                        </p:attrNameLst>
                                      </p:cBhvr>
                                      <p:tavLst>
                                        <p:tav tm="0">
                                          <p:val>
                                            <p:strVal val="#ppt_x"/>
                                          </p:val>
                                        </p:tav>
                                        <p:tav tm="100000">
                                          <p:val>
                                            <p:strVal val="#ppt_x"/>
                                          </p:val>
                                        </p:tav>
                                      </p:tavLst>
                                    </p:anim>
                                    <p:anim calcmode="lin" valueType="num">
                                      <p:cBhvr additive="base">
                                        <p:cTn id="20"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6"/>
                                        </p:tgtEl>
                                        <p:attrNameLst>
                                          <p:attrName>style.visibility</p:attrName>
                                        </p:attrNameLst>
                                      </p:cBhvr>
                                      <p:to>
                                        <p:strVal val="visible"/>
                                      </p:to>
                                    </p:set>
                                    <p:anim calcmode="lin" valueType="num">
                                      <p:cBhvr additive="base">
                                        <p:cTn id="25" dur="500" fill="hold"/>
                                        <p:tgtEl>
                                          <p:spTgt spid="96"/>
                                        </p:tgtEl>
                                        <p:attrNameLst>
                                          <p:attrName>ppt_x</p:attrName>
                                        </p:attrNameLst>
                                      </p:cBhvr>
                                      <p:tavLst>
                                        <p:tav tm="0">
                                          <p:val>
                                            <p:strVal val="#ppt_x"/>
                                          </p:val>
                                        </p:tav>
                                        <p:tav tm="100000">
                                          <p:val>
                                            <p:strVal val="#ppt_x"/>
                                          </p:val>
                                        </p:tav>
                                      </p:tavLst>
                                    </p:anim>
                                    <p:anim calcmode="lin" valueType="num">
                                      <p:cBhvr additive="base">
                                        <p:cTn id="26" dur="500" fill="hold"/>
                                        <p:tgtEl>
                                          <p:spTgt spid="9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9"/>
                                        </p:tgtEl>
                                        <p:attrNameLst>
                                          <p:attrName>style.visibility</p:attrName>
                                        </p:attrNameLst>
                                      </p:cBhvr>
                                      <p:to>
                                        <p:strVal val="visible"/>
                                      </p:to>
                                    </p:set>
                                    <p:anim calcmode="lin" valueType="num">
                                      <p:cBhvr additive="base">
                                        <p:cTn id="29" dur="500" fill="hold"/>
                                        <p:tgtEl>
                                          <p:spTgt spid="89"/>
                                        </p:tgtEl>
                                        <p:attrNameLst>
                                          <p:attrName>ppt_x</p:attrName>
                                        </p:attrNameLst>
                                      </p:cBhvr>
                                      <p:tavLst>
                                        <p:tav tm="0">
                                          <p:val>
                                            <p:strVal val="#ppt_x"/>
                                          </p:val>
                                        </p:tav>
                                        <p:tav tm="100000">
                                          <p:val>
                                            <p:strVal val="#ppt_x"/>
                                          </p:val>
                                        </p:tav>
                                      </p:tavLst>
                                    </p:anim>
                                    <p:anim calcmode="lin" valueType="num">
                                      <p:cBhvr additive="base">
                                        <p:cTn id="30" dur="500" fill="hold"/>
                                        <p:tgtEl>
                                          <p:spTgt spid="8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additive="base">
                                        <p:cTn id="33" dur="500" fill="hold"/>
                                        <p:tgtEl>
                                          <p:spTgt spid="90"/>
                                        </p:tgtEl>
                                        <p:attrNameLst>
                                          <p:attrName>ppt_x</p:attrName>
                                        </p:attrNameLst>
                                      </p:cBhvr>
                                      <p:tavLst>
                                        <p:tav tm="0">
                                          <p:val>
                                            <p:strVal val="#ppt_x"/>
                                          </p:val>
                                        </p:tav>
                                        <p:tav tm="100000">
                                          <p:val>
                                            <p:strVal val="#ppt_x"/>
                                          </p:val>
                                        </p:tav>
                                      </p:tavLst>
                                    </p:anim>
                                    <p:anim calcmode="lin" valueType="num">
                                      <p:cBhvr additive="base">
                                        <p:cTn id="34" dur="500" fill="hold"/>
                                        <p:tgtEl>
                                          <p:spTgt spid="9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9711"/>
                                        </p:tgtEl>
                                        <p:attrNameLst>
                                          <p:attrName>style.visibility</p:attrName>
                                        </p:attrNameLst>
                                      </p:cBhvr>
                                      <p:to>
                                        <p:strVal val="visible"/>
                                      </p:to>
                                    </p:set>
                                    <p:anim calcmode="lin" valueType="num">
                                      <p:cBhvr additive="base">
                                        <p:cTn id="37" dur="500" fill="hold"/>
                                        <p:tgtEl>
                                          <p:spTgt spid="29711"/>
                                        </p:tgtEl>
                                        <p:attrNameLst>
                                          <p:attrName>ppt_x</p:attrName>
                                        </p:attrNameLst>
                                      </p:cBhvr>
                                      <p:tavLst>
                                        <p:tav tm="0">
                                          <p:val>
                                            <p:strVal val="#ppt_x"/>
                                          </p:val>
                                        </p:tav>
                                        <p:tav tm="100000">
                                          <p:val>
                                            <p:strVal val="#ppt_x"/>
                                          </p:val>
                                        </p:tav>
                                      </p:tavLst>
                                    </p:anim>
                                    <p:anim calcmode="lin" valueType="num">
                                      <p:cBhvr additive="base">
                                        <p:cTn id="38" dur="500" fill="hold"/>
                                        <p:tgtEl>
                                          <p:spTgt spid="297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0" grpId="0"/>
      <p:bldP spid="29711" grpId="0"/>
      <p:bldP spid="95" grpId="0" animBg="1"/>
      <p:bldP spid="9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fld id="{69CD5C99-716C-453B-9D94-44FFB1605C17}" type="slidenum">
              <a:rPr lang="en-US" altLang="zh-CN" sz="1400" smtClean="0">
                <a:solidFill>
                  <a:schemeClr val="tx1"/>
                </a:solidFill>
              </a:rPr>
            </a:fld>
            <a:endParaRPr lang="en-US" altLang="zh-CN" sz="1400" smtClean="0">
              <a:solidFill>
                <a:schemeClr val="tx1"/>
              </a:solidFill>
            </a:endParaRPr>
          </a:p>
        </p:txBody>
      </p:sp>
      <p:cxnSp>
        <p:nvCxnSpPr>
          <p:cNvPr id="6" name="直接箭头连接符 5"/>
          <p:cNvCxnSpPr/>
          <p:nvPr/>
        </p:nvCxnSpPr>
        <p:spPr>
          <a:xfrm flipV="1">
            <a:off x="2595563" y="4454525"/>
            <a:ext cx="0" cy="298450"/>
          </a:xfrm>
          <a:prstGeom prst="straightConnector1">
            <a:avLst/>
          </a:prstGeom>
          <a:ln w="38100">
            <a:solidFill>
              <a:srgbClr val="FF0000"/>
            </a:solidFill>
            <a:prstDash val="sysDash"/>
            <a:tailEnd type="arrow"/>
          </a:ln>
        </p:spPr>
        <p:style>
          <a:lnRef idx="1">
            <a:schemeClr val="accent5"/>
          </a:lnRef>
          <a:fillRef idx="0">
            <a:schemeClr val="accent5"/>
          </a:fillRef>
          <a:effectRef idx="0">
            <a:schemeClr val="accent5"/>
          </a:effectRef>
          <a:fontRef idx="minor">
            <a:schemeClr val="tx1"/>
          </a:fontRef>
        </p:style>
      </p:cxnSp>
      <p:cxnSp>
        <p:nvCxnSpPr>
          <p:cNvPr id="23" name="直接连接符 22"/>
          <p:cNvCxnSpPr/>
          <p:nvPr/>
        </p:nvCxnSpPr>
        <p:spPr>
          <a:xfrm>
            <a:off x="9659938" y="2868613"/>
            <a:ext cx="0" cy="1920875"/>
          </a:xfrm>
          <a:prstGeom prst="line">
            <a:avLst/>
          </a:prstGeom>
          <a:ln w="38100">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24" name="直接箭头连接符 23"/>
          <p:cNvCxnSpPr/>
          <p:nvPr/>
        </p:nvCxnSpPr>
        <p:spPr>
          <a:xfrm flipH="1">
            <a:off x="2552700" y="2817813"/>
            <a:ext cx="7069138" cy="0"/>
          </a:xfrm>
          <a:prstGeom prst="straightConnector1">
            <a:avLst/>
          </a:prstGeom>
          <a:ln w="38100">
            <a:solidFill>
              <a:srgbClr val="FF0000"/>
            </a:solidFill>
            <a:prstDash val="dash"/>
            <a:tailEnd type="arrow"/>
          </a:ln>
        </p:spPr>
        <p:style>
          <a:lnRef idx="1">
            <a:schemeClr val="dk1"/>
          </a:lnRef>
          <a:fillRef idx="0">
            <a:schemeClr val="dk1"/>
          </a:fillRef>
          <a:effectRef idx="0">
            <a:schemeClr val="dk1"/>
          </a:effectRef>
          <a:fontRef idx="minor">
            <a:schemeClr val="tx1"/>
          </a:fontRef>
        </p:style>
      </p:cxnSp>
      <p:cxnSp>
        <p:nvCxnSpPr>
          <p:cNvPr id="25" name="直接箭头连接符 24"/>
          <p:cNvCxnSpPr/>
          <p:nvPr/>
        </p:nvCxnSpPr>
        <p:spPr>
          <a:xfrm flipH="1">
            <a:off x="2578100" y="3349625"/>
            <a:ext cx="6203950" cy="0"/>
          </a:xfrm>
          <a:prstGeom prst="straightConnector1">
            <a:avLst/>
          </a:prstGeom>
          <a:ln w="38100">
            <a:solidFill>
              <a:srgbClr val="FF0000"/>
            </a:solidFill>
            <a:prstDash val="dash"/>
            <a:tailEnd type="arrow"/>
          </a:ln>
        </p:spPr>
        <p:style>
          <a:lnRef idx="1">
            <a:schemeClr val="dk1"/>
          </a:lnRef>
          <a:fillRef idx="0">
            <a:schemeClr val="dk1"/>
          </a:fillRef>
          <a:effectRef idx="0">
            <a:schemeClr val="dk1"/>
          </a:effectRef>
          <a:fontRef idx="minor">
            <a:schemeClr val="tx1"/>
          </a:fontRef>
        </p:style>
      </p:cxnSp>
      <p:cxnSp>
        <p:nvCxnSpPr>
          <p:cNvPr id="27" name="直接连接符 26"/>
          <p:cNvCxnSpPr/>
          <p:nvPr/>
        </p:nvCxnSpPr>
        <p:spPr>
          <a:xfrm>
            <a:off x="8821738" y="3349625"/>
            <a:ext cx="0" cy="1392238"/>
          </a:xfrm>
          <a:prstGeom prst="line">
            <a:avLst/>
          </a:prstGeom>
          <a:ln w="38100">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28" name="直接连接符 27"/>
          <p:cNvCxnSpPr/>
          <p:nvPr/>
        </p:nvCxnSpPr>
        <p:spPr>
          <a:xfrm>
            <a:off x="4787900" y="3833813"/>
            <a:ext cx="0" cy="919162"/>
          </a:xfrm>
          <a:prstGeom prst="line">
            <a:avLst/>
          </a:prstGeom>
          <a:ln w="38100">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30" name="直接箭头连接符 29"/>
          <p:cNvCxnSpPr/>
          <p:nvPr/>
        </p:nvCxnSpPr>
        <p:spPr>
          <a:xfrm flipH="1">
            <a:off x="2552700" y="3794125"/>
            <a:ext cx="2235200" cy="0"/>
          </a:xfrm>
          <a:prstGeom prst="straightConnector1">
            <a:avLst/>
          </a:prstGeom>
          <a:ln w="38100">
            <a:solidFill>
              <a:srgbClr val="FF0000"/>
            </a:solidFill>
            <a:prstDash val="dash"/>
            <a:tailEnd type="arrow"/>
          </a:ln>
        </p:spPr>
        <p:style>
          <a:lnRef idx="1">
            <a:schemeClr val="dk1"/>
          </a:lnRef>
          <a:fillRef idx="0">
            <a:schemeClr val="dk1"/>
          </a:fillRef>
          <a:effectRef idx="0">
            <a:schemeClr val="dk1"/>
          </a:effectRef>
          <a:fontRef idx="minor">
            <a:schemeClr val="tx1"/>
          </a:fontRef>
        </p:style>
      </p:cxnSp>
      <p:cxnSp>
        <p:nvCxnSpPr>
          <p:cNvPr id="31" name="直接箭头连接符 30"/>
          <p:cNvCxnSpPr/>
          <p:nvPr/>
        </p:nvCxnSpPr>
        <p:spPr>
          <a:xfrm flipH="1" flipV="1">
            <a:off x="2578100" y="4292600"/>
            <a:ext cx="1063625" cy="0"/>
          </a:xfrm>
          <a:prstGeom prst="straightConnector1">
            <a:avLst/>
          </a:prstGeom>
          <a:ln w="38100">
            <a:solidFill>
              <a:srgbClr val="FF0000"/>
            </a:solidFill>
            <a:prstDash val="dash"/>
            <a:tailEnd type="arrow"/>
          </a:ln>
        </p:spPr>
        <p:style>
          <a:lnRef idx="1">
            <a:schemeClr val="dk1"/>
          </a:lnRef>
          <a:fillRef idx="0">
            <a:schemeClr val="dk1"/>
          </a:fillRef>
          <a:effectRef idx="0">
            <a:schemeClr val="dk1"/>
          </a:effectRef>
          <a:fontRef idx="minor">
            <a:schemeClr val="tx1"/>
          </a:fontRef>
        </p:style>
      </p:cxnSp>
      <p:cxnSp>
        <p:nvCxnSpPr>
          <p:cNvPr id="34" name="直接连接符 33"/>
          <p:cNvCxnSpPr/>
          <p:nvPr/>
        </p:nvCxnSpPr>
        <p:spPr>
          <a:xfrm>
            <a:off x="3641725" y="4292600"/>
            <a:ext cx="28575" cy="449263"/>
          </a:xfrm>
          <a:prstGeom prst="line">
            <a:avLst/>
          </a:prstGeom>
          <a:ln w="38100">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62" name="TextBox 61"/>
          <p:cNvSpPr txBox="1">
            <a:spLocks noChangeArrowheads="1"/>
          </p:cNvSpPr>
          <p:nvPr/>
        </p:nvSpPr>
        <p:spPr bwMode="auto">
          <a:xfrm>
            <a:off x="742950" y="2595563"/>
            <a:ext cx="1543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zh-CN" altLang="zh-CN" sz="2000">
                <a:solidFill>
                  <a:schemeClr val="tx1"/>
                </a:solidFill>
                <a:latin typeface="微软雅黑" panose="020B0503020204020204" pitchFamily="34" charset="-122"/>
                <a:ea typeface="微软雅黑" panose="020B0503020204020204" pitchFamily="34" charset="-122"/>
              </a:rPr>
              <a:t>A(1+i)</a:t>
            </a:r>
            <a:r>
              <a:rPr lang="en-US" altLang="zh-CN" sz="2000" baseline="30000">
                <a:solidFill>
                  <a:schemeClr val="tx1"/>
                </a:solidFill>
                <a:latin typeface="微软雅黑" panose="020B0503020204020204" pitchFamily="34" charset="-122"/>
                <a:ea typeface="微软雅黑" panose="020B0503020204020204" pitchFamily="34" charset="-122"/>
              </a:rPr>
              <a:t> –(n-1)</a:t>
            </a:r>
            <a:endParaRPr lang="zh-CN" altLang="en-US" sz="2000"/>
          </a:p>
        </p:txBody>
      </p:sp>
      <p:sp>
        <p:nvSpPr>
          <p:cNvPr id="63" name="TextBox 62"/>
          <p:cNvSpPr txBox="1">
            <a:spLocks noChangeArrowheads="1"/>
          </p:cNvSpPr>
          <p:nvPr/>
        </p:nvSpPr>
        <p:spPr bwMode="auto">
          <a:xfrm>
            <a:off x="776288" y="3094038"/>
            <a:ext cx="14049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zh-CN" altLang="zh-CN" sz="2000">
                <a:solidFill>
                  <a:schemeClr val="tx1"/>
                </a:solidFill>
                <a:latin typeface="微软雅黑" panose="020B0503020204020204" pitchFamily="34" charset="-122"/>
                <a:ea typeface="微软雅黑" panose="020B0503020204020204" pitchFamily="34" charset="-122"/>
              </a:rPr>
              <a:t>A(1+i)</a:t>
            </a:r>
            <a:r>
              <a:rPr lang="en-US" altLang="zh-CN" sz="2000" baseline="30000">
                <a:solidFill>
                  <a:schemeClr val="tx1"/>
                </a:solidFill>
                <a:latin typeface="微软雅黑" panose="020B0503020204020204" pitchFamily="34" charset="-122"/>
                <a:ea typeface="微软雅黑" panose="020B0503020204020204" pitchFamily="34" charset="-122"/>
              </a:rPr>
              <a:t> –(n-2)</a:t>
            </a:r>
            <a:endParaRPr lang="zh-CN" altLang="en-US" sz="2000"/>
          </a:p>
        </p:txBody>
      </p:sp>
      <p:sp>
        <p:nvSpPr>
          <p:cNvPr id="64" name="TextBox 63"/>
          <p:cNvSpPr txBox="1">
            <a:spLocks noChangeArrowheads="1"/>
          </p:cNvSpPr>
          <p:nvPr/>
        </p:nvSpPr>
        <p:spPr bwMode="auto">
          <a:xfrm>
            <a:off x="777875" y="3573463"/>
            <a:ext cx="14001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zh-CN" altLang="zh-CN" sz="2000">
                <a:solidFill>
                  <a:schemeClr val="tx1"/>
                </a:solidFill>
                <a:latin typeface="微软雅黑" panose="020B0503020204020204" pitchFamily="34" charset="-122"/>
                <a:ea typeface="微软雅黑" panose="020B0503020204020204" pitchFamily="34" charset="-122"/>
              </a:rPr>
              <a:t>A(1+i)</a:t>
            </a:r>
            <a:r>
              <a:rPr lang="en-US" altLang="zh-CN" sz="2000" baseline="30000">
                <a:solidFill>
                  <a:schemeClr val="tx1"/>
                </a:solidFill>
                <a:latin typeface="微软雅黑" panose="020B0503020204020204" pitchFamily="34" charset="-122"/>
                <a:ea typeface="微软雅黑" panose="020B0503020204020204" pitchFamily="34" charset="-122"/>
              </a:rPr>
              <a:t> –2</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65" name="TextBox 64"/>
          <p:cNvSpPr txBox="1">
            <a:spLocks noChangeArrowheads="1"/>
          </p:cNvSpPr>
          <p:nvPr/>
        </p:nvSpPr>
        <p:spPr bwMode="auto">
          <a:xfrm>
            <a:off x="776288" y="4025900"/>
            <a:ext cx="13731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zh-CN" altLang="zh-CN" sz="2000">
                <a:solidFill>
                  <a:schemeClr val="tx1"/>
                </a:solidFill>
                <a:latin typeface="微软雅黑" panose="020B0503020204020204" pitchFamily="34" charset="-122"/>
                <a:ea typeface="微软雅黑" panose="020B0503020204020204" pitchFamily="34" charset="-122"/>
              </a:rPr>
              <a:t>A(1+i)</a:t>
            </a:r>
            <a:r>
              <a:rPr lang="en-US" altLang="zh-CN" sz="2000" baseline="30000">
                <a:solidFill>
                  <a:schemeClr val="tx1"/>
                </a:solidFill>
                <a:latin typeface="微软雅黑" panose="020B0503020204020204" pitchFamily="34" charset="-122"/>
                <a:ea typeface="微软雅黑" panose="020B0503020204020204" pitchFamily="34" charset="-122"/>
              </a:rPr>
              <a:t> –1</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66" name="TextBox 65"/>
          <p:cNvSpPr txBox="1">
            <a:spLocks noChangeArrowheads="1"/>
          </p:cNvSpPr>
          <p:nvPr/>
        </p:nvSpPr>
        <p:spPr bwMode="auto">
          <a:xfrm>
            <a:off x="814388" y="4646613"/>
            <a:ext cx="11112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zh-CN" altLang="zh-CN" sz="2000">
                <a:solidFill>
                  <a:schemeClr val="tx1"/>
                </a:solidFill>
                <a:latin typeface="微软雅黑" panose="020B0503020204020204" pitchFamily="34" charset="-122"/>
                <a:ea typeface="微软雅黑" panose="020B0503020204020204" pitchFamily="34" charset="-122"/>
              </a:rPr>
              <a:t>A(1+i)</a:t>
            </a:r>
            <a:r>
              <a:rPr lang="en-US" altLang="zh-CN" sz="2000" baseline="30000">
                <a:solidFill>
                  <a:schemeClr val="tx1"/>
                </a:solidFill>
                <a:latin typeface="微软雅黑" panose="020B0503020204020204" pitchFamily="34" charset="-122"/>
                <a:ea typeface="微软雅黑" panose="020B0503020204020204" pitchFamily="34" charset="-122"/>
              </a:rPr>
              <a:t> –0</a:t>
            </a:r>
            <a:endParaRPr lang="zh-CN" altLang="en-US" sz="2000"/>
          </a:p>
        </p:txBody>
      </p:sp>
      <p:sp>
        <p:nvSpPr>
          <p:cNvPr id="26643" name="文本框 4"/>
          <p:cNvSpPr txBox="1">
            <a:spLocks noChangeArrowheads="1"/>
          </p:cNvSpPr>
          <p:nvPr/>
        </p:nvSpPr>
        <p:spPr bwMode="auto">
          <a:xfrm>
            <a:off x="1370013" y="1843088"/>
            <a:ext cx="100425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zh-CN" altLang="en-US" noProof="1">
                <a:solidFill>
                  <a:schemeClr val="tx1"/>
                </a:solidFill>
                <a:latin typeface="微软雅黑" panose="020B0503020204020204" pitchFamily="34" charset="-122"/>
                <a:ea typeface="微软雅黑" panose="020B0503020204020204" pitchFamily="34" charset="-122"/>
                <a:sym typeface="+mn-ea"/>
              </a:rPr>
              <a:t>预付年金的现值是各期</a:t>
            </a:r>
            <a:r>
              <a:rPr lang="zh-CN" altLang="en-US" noProof="1">
                <a:solidFill>
                  <a:srgbClr val="FF0000"/>
                </a:solidFill>
                <a:latin typeface="微软雅黑" panose="020B0503020204020204" pitchFamily="34" charset="-122"/>
                <a:ea typeface="微软雅黑" panose="020B0503020204020204" pitchFamily="34" charset="-122"/>
                <a:sym typeface="+mn-ea"/>
              </a:rPr>
              <a:t>期初</a:t>
            </a:r>
            <a:r>
              <a:rPr lang="zh-CN" altLang="en-US" noProof="1">
                <a:solidFill>
                  <a:schemeClr val="tx1"/>
                </a:solidFill>
                <a:latin typeface="微软雅黑" panose="020B0503020204020204" pitchFamily="34" charset="-122"/>
                <a:ea typeface="微软雅黑" panose="020B0503020204020204" pitchFamily="34" charset="-122"/>
                <a:sym typeface="+mn-ea"/>
              </a:rPr>
              <a:t>等额系列收付款项的</a:t>
            </a:r>
            <a:r>
              <a:rPr lang="zh-CN" altLang="en-US" noProof="1">
                <a:solidFill>
                  <a:srgbClr val="FF0000"/>
                </a:solidFill>
                <a:latin typeface="微软雅黑" panose="020B0503020204020204" pitchFamily="34" charset="-122"/>
                <a:ea typeface="微软雅黑" panose="020B0503020204020204" pitchFamily="34" charset="-122"/>
                <a:sym typeface="+mn-ea"/>
              </a:rPr>
              <a:t>复利现值之和</a:t>
            </a:r>
            <a:r>
              <a:rPr lang="zh-CN" altLang="en-US" noProof="1">
                <a:solidFill>
                  <a:schemeClr val="tx1"/>
                </a:solidFill>
                <a:latin typeface="微软雅黑" panose="020B0503020204020204" pitchFamily="34" charset="-122"/>
                <a:ea typeface="微软雅黑" panose="020B0503020204020204" pitchFamily="34" charset="-122"/>
                <a:sym typeface="+mn-ea"/>
              </a:rPr>
              <a:t>。</a:t>
            </a:r>
            <a:endParaRPr lang="zh-CN" altLang="en-US" noProof="1">
              <a:solidFill>
                <a:schemeClr val="tx1"/>
              </a:solidFill>
              <a:latin typeface="微软雅黑" panose="020B0503020204020204" pitchFamily="34" charset="-122"/>
              <a:ea typeface="微软雅黑" panose="020B0503020204020204" pitchFamily="34" charset="-122"/>
            </a:endParaRPr>
          </a:p>
        </p:txBody>
      </p:sp>
      <p:sp>
        <p:nvSpPr>
          <p:cNvPr id="26644" name="Rectangle 42"/>
          <p:cNvSpPr>
            <a:spLocks noChangeArrowheads="1"/>
          </p:cNvSpPr>
          <p:nvPr/>
        </p:nvSpPr>
        <p:spPr bwMode="auto">
          <a:xfrm>
            <a:off x="617538" y="1058863"/>
            <a:ext cx="49391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dirty="0" smtClean="0">
                <a:latin typeface="微软雅黑" panose="020B0503020204020204" pitchFamily="34" charset="-122"/>
                <a:ea typeface="微软雅黑" panose="020B0503020204020204" pitchFamily="34" charset="-122"/>
              </a:rPr>
              <a:t>（</a:t>
            </a:r>
            <a:r>
              <a:rPr lang="en-US" altLang="zh-CN" sz="3200" dirty="0" smtClean="0">
                <a:latin typeface="微软雅黑" panose="020B0503020204020204" pitchFamily="34" charset="-122"/>
                <a:ea typeface="微软雅黑" panose="020B0503020204020204" pitchFamily="34" charset="-122"/>
              </a:rPr>
              <a:t>2</a:t>
            </a:r>
            <a:r>
              <a:rPr lang="zh-CN" altLang="en-US" sz="3200" dirty="0" smtClean="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预付年金现值的计算</a:t>
            </a:r>
            <a:endParaRPr lang="zh-CN" altLang="en-US" sz="3200" dirty="0">
              <a:latin typeface="微软雅黑" panose="020B0503020204020204" pitchFamily="34" charset="-122"/>
              <a:ea typeface="微软雅黑" panose="020B0503020204020204" pitchFamily="34" charset="-122"/>
            </a:endParaRPr>
          </a:p>
        </p:txBody>
      </p:sp>
      <p:grpSp>
        <p:nvGrpSpPr>
          <p:cNvPr id="35" name="组合 3"/>
          <p:cNvGrpSpPr/>
          <p:nvPr/>
        </p:nvGrpSpPr>
        <p:grpSpPr bwMode="auto">
          <a:xfrm>
            <a:off x="2308225" y="4678363"/>
            <a:ext cx="9640888" cy="558800"/>
            <a:chOff x="2825609" y="3758274"/>
            <a:chExt cx="5983705" cy="558799"/>
          </a:xfrm>
        </p:grpSpPr>
        <p:sp>
          <p:nvSpPr>
            <p:cNvPr id="26649" name="Line 3"/>
            <p:cNvSpPr>
              <a:spLocks noChangeShapeType="1"/>
            </p:cNvSpPr>
            <p:nvPr/>
          </p:nvSpPr>
          <p:spPr bwMode="auto">
            <a:xfrm>
              <a:off x="2992649" y="3921559"/>
              <a:ext cx="5118226" cy="14327"/>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650" name="Line 4"/>
            <p:cNvSpPr>
              <a:spLocks noChangeShapeType="1"/>
            </p:cNvSpPr>
            <p:nvPr/>
          </p:nvSpPr>
          <p:spPr bwMode="auto">
            <a:xfrm>
              <a:off x="2992649" y="3758274"/>
              <a:ext cx="0" cy="152400"/>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651" name="Line 5"/>
            <p:cNvSpPr>
              <a:spLocks noChangeShapeType="1"/>
            </p:cNvSpPr>
            <p:nvPr/>
          </p:nvSpPr>
          <p:spPr bwMode="auto">
            <a:xfrm>
              <a:off x="3674833" y="3758274"/>
              <a:ext cx="0" cy="152400"/>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652" name="Line 6"/>
            <p:cNvSpPr>
              <a:spLocks noChangeShapeType="1"/>
            </p:cNvSpPr>
            <p:nvPr/>
          </p:nvSpPr>
          <p:spPr bwMode="auto">
            <a:xfrm>
              <a:off x="5072737" y="3758274"/>
              <a:ext cx="0" cy="152400"/>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653" name="Line 7"/>
            <p:cNvSpPr>
              <a:spLocks noChangeShapeType="1"/>
            </p:cNvSpPr>
            <p:nvPr/>
          </p:nvSpPr>
          <p:spPr bwMode="auto">
            <a:xfrm>
              <a:off x="8091263" y="3774040"/>
              <a:ext cx="0" cy="152400"/>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654" name="Line 5"/>
            <p:cNvSpPr>
              <a:spLocks noChangeShapeType="1"/>
            </p:cNvSpPr>
            <p:nvPr/>
          </p:nvSpPr>
          <p:spPr bwMode="auto">
            <a:xfrm>
              <a:off x="4364251" y="3765534"/>
              <a:ext cx="0" cy="152400"/>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655" name="Line 6"/>
            <p:cNvSpPr>
              <a:spLocks noChangeShapeType="1"/>
            </p:cNvSpPr>
            <p:nvPr/>
          </p:nvSpPr>
          <p:spPr bwMode="auto">
            <a:xfrm>
              <a:off x="7387723" y="3765534"/>
              <a:ext cx="0" cy="152400"/>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656" name="矩形 6"/>
            <p:cNvSpPr>
              <a:spLocks noChangeArrowheads="1"/>
            </p:cNvSpPr>
            <p:nvPr/>
          </p:nvSpPr>
          <p:spPr bwMode="auto">
            <a:xfrm>
              <a:off x="2825609" y="3917007"/>
              <a:ext cx="5983705" cy="40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a:solidFill>
                    <a:srgbClr val="FF0000"/>
                  </a:solidFill>
                  <a:latin typeface="宋体" panose="02010600030101010101" pitchFamily="2" charset="-122"/>
                  <a:ea typeface="MS PGothic" panose="020B0600070205080204" pitchFamily="34" charset="-128"/>
                </a:rPr>
                <a:t> 0       1        2        3       </a:t>
              </a:r>
              <a:r>
                <a:rPr lang="en-US" altLang="zh-CN" sz="2000" b="1">
                  <a:solidFill>
                    <a:srgbClr val="6E8798"/>
                  </a:solidFill>
                  <a:latin typeface="Lato" panose="020F0502020204030203"/>
                </a:rPr>
                <a:t>……</a:t>
              </a:r>
              <a:r>
                <a:rPr lang="en-US" altLang="zh-CN" sz="2000" b="1">
                  <a:solidFill>
                    <a:srgbClr val="FF0000"/>
                  </a:solidFill>
                  <a:latin typeface="宋体" panose="02010600030101010101" pitchFamily="2" charset="-122"/>
                  <a:ea typeface="MS PGothic" panose="020B0600070205080204" pitchFamily="34" charset="-128"/>
                </a:rPr>
                <a:t>                n-1        n</a:t>
              </a:r>
              <a:endParaRPr lang="en-US" altLang="zh-CN" sz="2000" b="1">
                <a:solidFill>
                  <a:srgbClr val="FF0000"/>
                </a:solidFill>
                <a:latin typeface="宋体" panose="02010600030101010101" pitchFamily="2" charset="-122"/>
                <a:ea typeface="MS PGothic" panose="020B0600070205080204" pitchFamily="34" charset="-128"/>
              </a:endParaRPr>
            </a:p>
          </p:txBody>
        </p:sp>
      </p:grpSp>
      <p:sp>
        <p:nvSpPr>
          <p:cNvPr id="18" name="矩形 17"/>
          <p:cNvSpPr>
            <a:spLocks noChangeArrowheads="1"/>
          </p:cNvSpPr>
          <p:nvPr/>
        </p:nvSpPr>
        <p:spPr bwMode="auto">
          <a:xfrm>
            <a:off x="2909888" y="5892800"/>
            <a:ext cx="758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a:latin typeface="微软雅黑" panose="020B0503020204020204" pitchFamily="34" charset="-122"/>
                <a:ea typeface="微软雅黑" panose="020B0503020204020204" pitchFamily="34" charset="-122"/>
              </a:rPr>
              <a:t>P=A(1+i</a:t>
            </a:r>
            <a:r>
              <a:rPr lang="zh-CN" altLang="en-US" sz="2800">
                <a:latin typeface="微软雅黑" panose="020B0503020204020204" pitchFamily="34" charset="-122"/>
                <a:ea typeface="微软雅黑" panose="020B0503020204020204" pitchFamily="34" charset="-122"/>
              </a:rPr>
              <a:t>）</a:t>
            </a:r>
            <a:r>
              <a:rPr lang="en-US" altLang="zh-CN" sz="2800" baseline="30000">
                <a:latin typeface="微软雅黑" panose="020B0503020204020204" pitchFamily="34" charset="-122"/>
                <a:ea typeface="微软雅黑" panose="020B0503020204020204" pitchFamily="34" charset="-122"/>
              </a:rPr>
              <a:t> -0</a:t>
            </a:r>
            <a:r>
              <a:rPr lang="en-US" altLang="zh-CN" sz="2800">
                <a:latin typeface="微软雅黑" panose="020B0503020204020204" pitchFamily="34" charset="-122"/>
                <a:ea typeface="微软雅黑" panose="020B0503020204020204" pitchFamily="34" charset="-122"/>
              </a:rPr>
              <a:t> + A(1+i)</a:t>
            </a:r>
            <a:r>
              <a:rPr lang="en-US" altLang="zh-CN" sz="2800" baseline="30000">
                <a:latin typeface="微软雅黑" panose="020B0503020204020204" pitchFamily="34" charset="-122"/>
                <a:ea typeface="微软雅黑" panose="020B0503020204020204" pitchFamily="34" charset="-122"/>
              </a:rPr>
              <a:t> -1</a:t>
            </a:r>
            <a:r>
              <a:rPr lang="en-US" altLang="zh-CN" sz="2800">
                <a:latin typeface="微软雅黑" panose="020B0503020204020204" pitchFamily="34" charset="-122"/>
                <a:ea typeface="微软雅黑" panose="020B0503020204020204" pitchFamily="34" charset="-122"/>
              </a:rPr>
              <a:t> + … + A(1+i)</a:t>
            </a:r>
            <a:r>
              <a:rPr lang="en-US" altLang="zh-CN" sz="2800" baseline="30000">
                <a:latin typeface="微软雅黑" panose="020B0503020204020204" pitchFamily="34" charset="-122"/>
                <a:ea typeface="微软雅黑" panose="020B0503020204020204" pitchFamily="34" charset="-122"/>
              </a:rPr>
              <a:t> -</a:t>
            </a:r>
            <a:r>
              <a:rPr lang="zh-CN" altLang="en-US" sz="2800" baseline="30000">
                <a:latin typeface="微软雅黑" panose="020B0503020204020204" pitchFamily="34" charset="-122"/>
                <a:ea typeface="微软雅黑" panose="020B0503020204020204" pitchFamily="34" charset="-122"/>
              </a:rPr>
              <a:t>（</a:t>
            </a:r>
            <a:r>
              <a:rPr lang="en-US" altLang="zh-CN" sz="2800" baseline="30000">
                <a:latin typeface="微软雅黑" panose="020B0503020204020204" pitchFamily="34" charset="-122"/>
                <a:ea typeface="微软雅黑" panose="020B0503020204020204" pitchFamily="34" charset="-122"/>
              </a:rPr>
              <a:t>n-1</a:t>
            </a:r>
            <a:r>
              <a:rPr lang="zh-CN" altLang="en-US" sz="2800" baseline="30000">
                <a:latin typeface="微软雅黑" panose="020B0503020204020204" pitchFamily="34" charset="-122"/>
                <a:ea typeface="微软雅黑" panose="020B0503020204020204" pitchFamily="34" charset="-122"/>
              </a:rPr>
              <a:t>）</a:t>
            </a:r>
            <a:endParaRPr lang="zh-CN" altLang="en-US" sz="2800"/>
          </a:p>
        </p:txBody>
      </p:sp>
      <p:sp>
        <p:nvSpPr>
          <p:cNvPr id="48" name="矩形 47"/>
          <p:cNvSpPr/>
          <p:nvPr/>
        </p:nvSpPr>
        <p:spPr>
          <a:xfrm>
            <a:off x="2379663" y="5556250"/>
            <a:ext cx="433387" cy="523875"/>
          </a:xfrm>
          <a:prstGeom prst="rect">
            <a:avLst/>
          </a:prstGeom>
        </p:spPr>
        <p:txBody>
          <a:bodyPr>
            <a:spAutoFit/>
          </a:bodyPr>
          <a:lstStyle/>
          <a:p>
            <a:pPr>
              <a:defRPr/>
            </a:pPr>
            <a:r>
              <a:rPr lang="en-US" altLang="zh-CN" sz="28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t>
            </a:r>
            <a:endParaRPr lang="zh-CN" altLang="en-US" sz="2800" dirty="0">
              <a:solidFill>
                <a:srgbClr val="FF0000"/>
              </a:solidFill>
              <a:effectLst>
                <a:outerShdw blurRad="38100" dist="38100" dir="2700000" algn="tl">
                  <a:srgbClr val="000000">
                    <a:alpha val="43137"/>
                  </a:srgbClr>
                </a:outerShdw>
              </a:effectLst>
            </a:endParaRPr>
          </a:p>
        </p:txBody>
      </p:sp>
      <p:sp>
        <p:nvSpPr>
          <p:cNvPr id="49" name="矩形 48"/>
          <p:cNvSpPr>
            <a:spLocks noChangeArrowheads="1"/>
          </p:cNvSpPr>
          <p:nvPr/>
        </p:nvSpPr>
        <p:spPr bwMode="auto">
          <a:xfrm>
            <a:off x="2465388" y="5159375"/>
            <a:ext cx="7431087" cy="396875"/>
          </a:xfrm>
          <a:prstGeom prst="rect">
            <a:avLst/>
          </a:prstGeom>
          <a:solidFill>
            <a:srgbClr val="8CEE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en-US" altLang="zh-CN" sz="2000">
                <a:latin typeface="宋体" panose="02010600030101010101" pitchFamily="2" charset="-122"/>
                <a:ea typeface="MS PGothic" panose="020B0600070205080204" pitchFamily="34" charset="-128"/>
              </a:rPr>
              <a:t>A       A        A        A     </a:t>
            </a:r>
            <a:r>
              <a:rPr lang="en-US" altLang="zh-CN" sz="2000">
                <a:latin typeface="Times New Roman" panose="02020603050405020304" pitchFamily="18" charset="0"/>
              </a:rPr>
              <a:t>‥ ‥ ‥ ‥                                </a:t>
            </a:r>
            <a:r>
              <a:rPr lang="en-US" altLang="zh-CN" sz="2000">
                <a:latin typeface="宋体" panose="02010600030101010101" pitchFamily="2" charset="-122"/>
                <a:ea typeface="MS PGothic" panose="020B0600070205080204" pitchFamily="34" charset="-128"/>
              </a:rPr>
              <a:t>A</a:t>
            </a:r>
            <a:endParaRPr lang="en-US" altLang="zh-CN" sz="2000">
              <a:latin typeface="宋体" panose="02010600030101010101" pitchFamily="2" charset="-122"/>
              <a:ea typeface="MS PGothic" panose="020B0600070205080204" pitchFamily="34" charset="-128"/>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ppt_x"/>
                                          </p:val>
                                        </p:tav>
                                        <p:tav tm="100000">
                                          <p:val>
                                            <p:strVal val="#ppt_x"/>
                                          </p:val>
                                        </p:tav>
                                      </p:tavLst>
                                    </p:anim>
                                    <p:anim calcmode="lin" valueType="num">
                                      <p:cBhvr additive="base">
                                        <p:cTn id="1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ppt_x"/>
                                          </p:val>
                                        </p:tav>
                                        <p:tav tm="100000">
                                          <p:val>
                                            <p:strVal val="#ppt_x"/>
                                          </p:val>
                                        </p:tav>
                                      </p:tavLst>
                                    </p:anim>
                                    <p:anim calcmode="lin" valueType="num">
                                      <p:cBhvr additive="base">
                                        <p:cTn id="46" dur="500" fill="hold"/>
                                        <p:tgtEl>
                                          <p:spTgt spid="31"/>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additive="base">
                                        <p:cTn id="59" dur="500" fill="hold"/>
                                        <p:tgtEl>
                                          <p:spTgt spid="62"/>
                                        </p:tgtEl>
                                        <p:attrNameLst>
                                          <p:attrName>ppt_x</p:attrName>
                                        </p:attrNameLst>
                                      </p:cBhvr>
                                      <p:tavLst>
                                        <p:tav tm="0">
                                          <p:val>
                                            <p:strVal val="#ppt_x"/>
                                          </p:val>
                                        </p:tav>
                                        <p:tav tm="100000">
                                          <p:val>
                                            <p:strVal val="#ppt_x"/>
                                          </p:val>
                                        </p:tav>
                                      </p:tavLst>
                                    </p:anim>
                                    <p:anim calcmode="lin" valueType="num">
                                      <p:cBhvr additive="base">
                                        <p:cTn id="60" dur="500" fill="hold"/>
                                        <p:tgtEl>
                                          <p:spTgt spid="6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anim calcmode="lin" valueType="num">
                                      <p:cBhvr additive="base">
                                        <p:cTn id="63" dur="500" fill="hold"/>
                                        <p:tgtEl>
                                          <p:spTgt spid="63"/>
                                        </p:tgtEl>
                                        <p:attrNameLst>
                                          <p:attrName>ppt_x</p:attrName>
                                        </p:attrNameLst>
                                      </p:cBhvr>
                                      <p:tavLst>
                                        <p:tav tm="0">
                                          <p:val>
                                            <p:strVal val="#ppt_x"/>
                                          </p:val>
                                        </p:tav>
                                        <p:tav tm="100000">
                                          <p:val>
                                            <p:strVal val="#ppt_x"/>
                                          </p:val>
                                        </p:tav>
                                      </p:tavLst>
                                    </p:anim>
                                    <p:anim calcmode="lin" valueType="num">
                                      <p:cBhvr additive="base">
                                        <p:cTn id="64" dur="500" fill="hold"/>
                                        <p:tgtEl>
                                          <p:spTgt spid="6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additive="base">
                                        <p:cTn id="67" dur="500" fill="hold"/>
                                        <p:tgtEl>
                                          <p:spTgt spid="64"/>
                                        </p:tgtEl>
                                        <p:attrNameLst>
                                          <p:attrName>ppt_x</p:attrName>
                                        </p:attrNameLst>
                                      </p:cBhvr>
                                      <p:tavLst>
                                        <p:tav tm="0">
                                          <p:val>
                                            <p:strVal val="#ppt_x"/>
                                          </p:val>
                                        </p:tav>
                                        <p:tav tm="100000">
                                          <p:val>
                                            <p:strVal val="#ppt_x"/>
                                          </p:val>
                                        </p:tav>
                                      </p:tavLst>
                                    </p:anim>
                                    <p:anim calcmode="lin" valueType="num">
                                      <p:cBhvr additive="base">
                                        <p:cTn id="68" dur="500" fill="hold"/>
                                        <p:tgtEl>
                                          <p:spTgt spid="6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500" fill="hold"/>
                                        <p:tgtEl>
                                          <p:spTgt spid="65"/>
                                        </p:tgtEl>
                                        <p:attrNameLst>
                                          <p:attrName>ppt_x</p:attrName>
                                        </p:attrNameLst>
                                      </p:cBhvr>
                                      <p:tavLst>
                                        <p:tav tm="0">
                                          <p:val>
                                            <p:strVal val="#ppt_x"/>
                                          </p:val>
                                        </p:tav>
                                        <p:tav tm="100000">
                                          <p:val>
                                            <p:strVal val="#ppt_x"/>
                                          </p:val>
                                        </p:tav>
                                      </p:tavLst>
                                    </p:anim>
                                    <p:anim calcmode="lin" valueType="num">
                                      <p:cBhvr additive="base">
                                        <p:cTn id="72" dur="500" fill="hold"/>
                                        <p:tgtEl>
                                          <p:spTgt spid="6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additive="base">
                                        <p:cTn id="75" dur="500" fill="hold"/>
                                        <p:tgtEl>
                                          <p:spTgt spid="66"/>
                                        </p:tgtEl>
                                        <p:attrNameLst>
                                          <p:attrName>ppt_x</p:attrName>
                                        </p:attrNameLst>
                                      </p:cBhvr>
                                      <p:tavLst>
                                        <p:tav tm="0">
                                          <p:val>
                                            <p:strVal val="#ppt_x"/>
                                          </p:val>
                                        </p:tav>
                                        <p:tav tm="100000">
                                          <p:val>
                                            <p:strVal val="#ppt_x"/>
                                          </p:val>
                                        </p:tav>
                                      </p:tavLst>
                                    </p:anim>
                                    <p:anim calcmode="lin" valueType="num">
                                      <p:cBhvr additive="base">
                                        <p:cTn id="76"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P spid="66" grpId="0"/>
      <p:bldP spid="18" grpId="0"/>
      <p:bldP spid="48" grpId="0"/>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4"/>
          <p:cNvSpPr txBox="1"/>
          <p:nvPr/>
        </p:nvSpPr>
        <p:spPr bwMode="auto">
          <a:xfrm>
            <a:off x="838200" y="438150"/>
            <a:ext cx="10515600" cy="641350"/>
          </a:xfrm>
          <a:prstGeom prst="rect">
            <a:avLst/>
          </a:prstGeom>
          <a:noFill/>
          <a:ln w="9525">
            <a:noFill/>
            <a:miter lim="800000"/>
          </a:ln>
        </p:spPr>
        <p:txBody>
          <a:bodyPr>
            <a:spAutoFit/>
          </a:bodyPr>
          <a:lstStyle/>
          <a:p>
            <a:pPr algn="ctr">
              <a:buFont typeface="Arial" panose="020B0604020202020204" pitchFamily="34" charset="0"/>
              <a:buNone/>
            </a:pPr>
            <a:r>
              <a:rPr lang="zh-CN" altLang="en-US" sz="3600" b="1" dirty="0">
                <a:solidFill>
                  <a:schemeClr val="tx2"/>
                </a:solidFill>
                <a:ea typeface="MS PGothic" panose="020B0600070205080204" pitchFamily="34" charset="-128"/>
              </a:rPr>
              <a:t>二、</a:t>
            </a:r>
            <a:r>
              <a:rPr lang="ja-JP" altLang="en-US" sz="3600" b="1" dirty="0">
                <a:solidFill>
                  <a:schemeClr val="tx2"/>
                </a:solidFill>
                <a:ea typeface="MS PGothic" panose="020B0600070205080204" pitchFamily="34" charset="-128"/>
              </a:rPr>
              <a:t>资金时间价值</a:t>
            </a:r>
            <a:r>
              <a:rPr lang="ja-JP" altLang="en-US" sz="3600" b="1" dirty="0" smtClean="0">
                <a:solidFill>
                  <a:schemeClr val="tx2"/>
                </a:solidFill>
                <a:ea typeface="MS PGothic" panose="020B0600070205080204" pitchFamily="34" charset="-128"/>
              </a:rPr>
              <a:t>的</a:t>
            </a:r>
            <a:r>
              <a:rPr lang="zh-CN" altLang="en-US" sz="3600" b="1" dirty="0" smtClean="0">
                <a:solidFill>
                  <a:schemeClr val="tx2"/>
                </a:solidFill>
                <a:ea typeface="MS PGothic" panose="020B0600070205080204" pitchFamily="34" charset="-128"/>
              </a:rPr>
              <a:t>计算方式和</a:t>
            </a:r>
            <a:r>
              <a:rPr lang="ja-JP" altLang="en-US" sz="3600" b="1" dirty="0" smtClean="0">
                <a:solidFill>
                  <a:schemeClr val="tx2"/>
                </a:solidFill>
                <a:ea typeface="MS PGothic" panose="020B0600070205080204" pitchFamily="34" charset="-128"/>
              </a:rPr>
              <a:t>指标</a:t>
            </a:r>
            <a:endParaRPr lang="ja-JP" altLang="en-US" sz="3600" b="1" dirty="0">
              <a:solidFill>
                <a:schemeClr val="tx2"/>
              </a:solidFill>
              <a:ea typeface="MS PGothic" panose="020B0600070205080204" pitchFamily="34" charset="-128"/>
            </a:endParaRPr>
          </a:p>
        </p:txBody>
      </p:sp>
      <p:grpSp>
        <p:nvGrpSpPr>
          <p:cNvPr id="58371" name="组合 4"/>
          <p:cNvGrpSpPr/>
          <p:nvPr/>
        </p:nvGrpSpPr>
        <p:grpSpPr bwMode="auto">
          <a:xfrm>
            <a:off x="3381375" y="1143000"/>
            <a:ext cx="5327650" cy="134938"/>
            <a:chOff x="5357217" y="1143000"/>
            <a:chExt cx="1490133" cy="101600"/>
          </a:xfrm>
        </p:grpSpPr>
        <p:cxnSp>
          <p:nvCxnSpPr>
            <p:cNvPr id="48"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0" name="矩形 39"/>
          <p:cNvSpPr/>
          <p:nvPr/>
        </p:nvSpPr>
        <p:spPr>
          <a:xfrm>
            <a:off x="11347450" y="6219825"/>
            <a:ext cx="282575" cy="304800"/>
          </a:xfrm>
          <a:prstGeom prst="rect">
            <a:avLst/>
          </a:prstGeom>
        </p:spPr>
        <p:txBody>
          <a:bodyPr wrap="none">
            <a:spAutoFit/>
          </a:bodyPr>
          <a:lstStyle/>
          <a:p>
            <a:pPr>
              <a:defRPr/>
            </a:pPr>
            <a:fld id="{FA6F6F5B-D362-4605-B3CB-FB4E40B977F3}" type="slidenum">
              <a:rPr lang="en-US" altLang="zh-CN" sz="1400" b="1">
                <a:solidFill>
                  <a:schemeClr val="bg1"/>
                </a:solidFill>
                <a:latin typeface="+mj-lt"/>
                <a:ea typeface="+mn-ea"/>
              </a:rPr>
            </a:fld>
            <a:endParaRPr lang="zh-CN" altLang="en-US" sz="1400" b="1" dirty="0">
              <a:solidFill>
                <a:schemeClr val="bg1"/>
              </a:solidFill>
              <a:latin typeface="+mj-lt"/>
              <a:ea typeface="+mn-ea"/>
            </a:endParaRPr>
          </a:p>
        </p:txBody>
      </p:sp>
      <p:sp>
        <p:nvSpPr>
          <p:cNvPr id="58375" name="Rectangle 12"/>
          <p:cNvSpPr>
            <a:spLocks noChangeArrowheads="1"/>
          </p:cNvSpPr>
          <p:nvPr/>
        </p:nvSpPr>
        <p:spPr bwMode="auto">
          <a:xfrm>
            <a:off x="2751043" y="1925118"/>
            <a:ext cx="8246137" cy="1200329"/>
          </a:xfrm>
          <a:prstGeom prst="rect">
            <a:avLst/>
          </a:prstGeom>
          <a:noFill/>
          <a:ln w="9525">
            <a:noFill/>
            <a:miter lim="800000"/>
          </a:ln>
        </p:spPr>
        <p:txBody>
          <a:bodyPr wrap="square">
            <a:spAutoFit/>
          </a:bodyPr>
          <a:lstStyle/>
          <a:p>
            <a:pPr>
              <a:lnSpc>
                <a:spcPct val="150000"/>
              </a:lnSpc>
            </a:pPr>
            <a:r>
              <a:rPr lang="zh-CN" altLang="en-US" sz="2400" dirty="0" smtClean="0">
                <a:latin typeface="微软雅黑" panose="020B0503020204020204" pitchFamily="34" charset="-122"/>
                <a:ea typeface="微软雅黑" panose="020B0503020204020204" pitchFamily="34" charset="-122"/>
              </a:rPr>
              <a:t>不同时点上的资金不能比较和运算，若要相比或运算，需要将它们换算到同一时点。</a:t>
            </a:r>
            <a:endParaRPr lang="zh-CN" altLang="en-US" sz="2400" dirty="0">
              <a:latin typeface="微软雅黑" panose="020B0503020204020204" pitchFamily="34" charset="-122"/>
              <a:ea typeface="微软雅黑" panose="020B0503020204020204" pitchFamily="34" charset="-122"/>
            </a:endParaRPr>
          </a:p>
        </p:txBody>
      </p:sp>
      <p:grpSp>
        <p:nvGrpSpPr>
          <p:cNvPr id="58376" name="组合 3"/>
          <p:cNvGrpSpPr/>
          <p:nvPr/>
        </p:nvGrpSpPr>
        <p:grpSpPr bwMode="auto">
          <a:xfrm>
            <a:off x="4631985" y="3451515"/>
            <a:ext cx="6546985" cy="577742"/>
            <a:chOff x="2662251" y="3758274"/>
            <a:chExt cx="5659511" cy="577679"/>
          </a:xfrm>
        </p:grpSpPr>
        <p:sp>
          <p:nvSpPr>
            <p:cNvPr id="58377" name="Line 3"/>
            <p:cNvSpPr>
              <a:spLocks noChangeShapeType="1"/>
            </p:cNvSpPr>
            <p:nvPr/>
          </p:nvSpPr>
          <p:spPr bwMode="auto">
            <a:xfrm>
              <a:off x="2992649" y="3921559"/>
              <a:ext cx="5118226" cy="14327"/>
            </a:xfrm>
            <a:prstGeom prst="line">
              <a:avLst/>
            </a:prstGeom>
            <a:noFill/>
            <a:ln w="12700" cap="sq">
              <a:solidFill>
                <a:schemeClr val="tx1"/>
              </a:solidFill>
              <a:round/>
            </a:ln>
          </p:spPr>
          <p:txBody>
            <a:bodyPr wrap="none" anchor="ctr"/>
            <a:lstStyle/>
            <a:p>
              <a:endParaRPr lang="zh-CN" altLang="en-US"/>
            </a:p>
          </p:txBody>
        </p:sp>
        <p:sp>
          <p:nvSpPr>
            <p:cNvPr id="58378" name="Line 4"/>
            <p:cNvSpPr>
              <a:spLocks noChangeShapeType="1"/>
            </p:cNvSpPr>
            <p:nvPr/>
          </p:nvSpPr>
          <p:spPr bwMode="auto">
            <a:xfrm>
              <a:off x="2992649" y="3758274"/>
              <a:ext cx="0" cy="152400"/>
            </a:xfrm>
            <a:prstGeom prst="line">
              <a:avLst/>
            </a:prstGeom>
            <a:noFill/>
            <a:ln w="12700" cap="sq">
              <a:solidFill>
                <a:schemeClr val="tx1"/>
              </a:solidFill>
              <a:round/>
            </a:ln>
          </p:spPr>
          <p:txBody>
            <a:bodyPr wrap="none" anchor="ctr"/>
            <a:lstStyle/>
            <a:p>
              <a:endParaRPr lang="zh-CN" altLang="en-US"/>
            </a:p>
          </p:txBody>
        </p:sp>
        <p:sp>
          <p:nvSpPr>
            <p:cNvPr id="58379" name="Line 5"/>
            <p:cNvSpPr>
              <a:spLocks noChangeShapeType="1"/>
            </p:cNvSpPr>
            <p:nvPr/>
          </p:nvSpPr>
          <p:spPr bwMode="auto">
            <a:xfrm>
              <a:off x="3674833" y="3758274"/>
              <a:ext cx="0" cy="152400"/>
            </a:xfrm>
            <a:prstGeom prst="line">
              <a:avLst/>
            </a:prstGeom>
            <a:noFill/>
            <a:ln w="12700" cap="sq">
              <a:solidFill>
                <a:schemeClr val="tx1"/>
              </a:solidFill>
              <a:round/>
            </a:ln>
          </p:spPr>
          <p:txBody>
            <a:bodyPr wrap="none" anchor="ctr"/>
            <a:lstStyle/>
            <a:p>
              <a:endParaRPr lang="zh-CN" altLang="en-US"/>
            </a:p>
          </p:txBody>
        </p:sp>
        <p:sp>
          <p:nvSpPr>
            <p:cNvPr id="58380" name="Line 6"/>
            <p:cNvSpPr>
              <a:spLocks noChangeShapeType="1"/>
            </p:cNvSpPr>
            <p:nvPr/>
          </p:nvSpPr>
          <p:spPr bwMode="auto">
            <a:xfrm>
              <a:off x="5072737" y="3758274"/>
              <a:ext cx="0" cy="152400"/>
            </a:xfrm>
            <a:prstGeom prst="line">
              <a:avLst/>
            </a:prstGeom>
            <a:noFill/>
            <a:ln w="12700" cap="sq">
              <a:solidFill>
                <a:schemeClr val="tx1"/>
              </a:solidFill>
              <a:round/>
            </a:ln>
          </p:spPr>
          <p:txBody>
            <a:bodyPr wrap="none" anchor="ctr"/>
            <a:lstStyle/>
            <a:p>
              <a:endParaRPr lang="zh-CN" altLang="en-US"/>
            </a:p>
          </p:txBody>
        </p:sp>
        <p:sp>
          <p:nvSpPr>
            <p:cNvPr id="58381" name="Line 7"/>
            <p:cNvSpPr>
              <a:spLocks noChangeShapeType="1"/>
            </p:cNvSpPr>
            <p:nvPr/>
          </p:nvSpPr>
          <p:spPr bwMode="auto">
            <a:xfrm>
              <a:off x="8091263" y="3774040"/>
              <a:ext cx="0" cy="152400"/>
            </a:xfrm>
            <a:prstGeom prst="line">
              <a:avLst/>
            </a:prstGeom>
            <a:noFill/>
            <a:ln w="12700" cap="sq">
              <a:solidFill>
                <a:schemeClr val="tx1"/>
              </a:solidFill>
              <a:round/>
            </a:ln>
          </p:spPr>
          <p:txBody>
            <a:bodyPr wrap="none" anchor="ctr"/>
            <a:lstStyle/>
            <a:p>
              <a:endParaRPr lang="zh-CN" altLang="en-US"/>
            </a:p>
          </p:txBody>
        </p:sp>
        <p:sp>
          <p:nvSpPr>
            <p:cNvPr id="58382" name="Line 5"/>
            <p:cNvSpPr>
              <a:spLocks noChangeShapeType="1"/>
            </p:cNvSpPr>
            <p:nvPr/>
          </p:nvSpPr>
          <p:spPr bwMode="auto">
            <a:xfrm>
              <a:off x="4364251" y="3765534"/>
              <a:ext cx="0" cy="152400"/>
            </a:xfrm>
            <a:prstGeom prst="line">
              <a:avLst/>
            </a:prstGeom>
            <a:noFill/>
            <a:ln w="12700" cap="sq">
              <a:solidFill>
                <a:schemeClr val="tx1"/>
              </a:solidFill>
              <a:round/>
            </a:ln>
          </p:spPr>
          <p:txBody>
            <a:bodyPr wrap="none" anchor="ctr"/>
            <a:lstStyle/>
            <a:p>
              <a:endParaRPr lang="zh-CN" altLang="en-US"/>
            </a:p>
          </p:txBody>
        </p:sp>
        <p:sp>
          <p:nvSpPr>
            <p:cNvPr id="58383" name="Line 6"/>
            <p:cNvSpPr>
              <a:spLocks noChangeShapeType="1"/>
            </p:cNvSpPr>
            <p:nvPr/>
          </p:nvSpPr>
          <p:spPr bwMode="auto">
            <a:xfrm>
              <a:off x="7387723" y="3765534"/>
              <a:ext cx="0" cy="152400"/>
            </a:xfrm>
            <a:prstGeom prst="line">
              <a:avLst/>
            </a:prstGeom>
            <a:noFill/>
            <a:ln w="12700" cap="sq">
              <a:solidFill>
                <a:schemeClr val="tx1"/>
              </a:solidFill>
              <a:round/>
            </a:ln>
          </p:spPr>
          <p:txBody>
            <a:bodyPr wrap="none" anchor="ctr"/>
            <a:lstStyle/>
            <a:p>
              <a:endParaRPr lang="zh-CN" altLang="en-US"/>
            </a:p>
          </p:txBody>
        </p:sp>
        <p:sp>
          <p:nvSpPr>
            <p:cNvPr id="58384" name="矩形 6"/>
            <p:cNvSpPr>
              <a:spLocks noChangeArrowheads="1"/>
            </p:cNvSpPr>
            <p:nvPr/>
          </p:nvSpPr>
          <p:spPr bwMode="auto">
            <a:xfrm>
              <a:off x="2662251" y="3935887"/>
              <a:ext cx="5659511" cy="400066"/>
            </a:xfrm>
            <a:prstGeom prst="rect">
              <a:avLst/>
            </a:prstGeom>
            <a:noFill/>
            <a:ln w="9525">
              <a:noFill/>
              <a:miter lim="800000"/>
            </a:ln>
          </p:spPr>
          <p:txBody>
            <a:bodyPr wrap="none">
              <a:spAutoFit/>
            </a:bodyPr>
            <a:lstStyle/>
            <a:p>
              <a:r>
                <a:rPr lang="en-US" altLang="zh-CN" sz="2000" b="1" dirty="0" smtClean="0">
                  <a:solidFill>
                    <a:srgbClr val="FF0000"/>
                  </a:solidFill>
                  <a:latin typeface="宋体" panose="02010600030101010101" pitchFamily="2" charset="-122"/>
                  <a:ea typeface="MS PGothic" panose="020B0600070205080204" pitchFamily="34" charset="-128"/>
                </a:rPr>
                <a:t>  0     1     </a:t>
              </a:r>
              <a:r>
                <a:rPr lang="en-US" altLang="zh-CN" sz="2000" b="1" dirty="0">
                  <a:solidFill>
                    <a:srgbClr val="FF0000"/>
                  </a:solidFill>
                  <a:latin typeface="宋体" panose="02010600030101010101" pitchFamily="2" charset="-122"/>
                  <a:ea typeface="MS PGothic" panose="020B0600070205080204" pitchFamily="34" charset="-128"/>
                </a:rPr>
                <a:t>2   </a:t>
              </a:r>
              <a:r>
                <a:rPr lang="en-US" altLang="zh-CN" sz="2000" b="1" dirty="0" smtClean="0">
                  <a:solidFill>
                    <a:srgbClr val="FF0000"/>
                  </a:solidFill>
                  <a:latin typeface="宋体" panose="02010600030101010101" pitchFamily="2" charset="-122"/>
                  <a:ea typeface="MS PGothic" panose="020B0600070205080204" pitchFamily="34" charset="-128"/>
                </a:rPr>
                <a:t>   </a:t>
              </a:r>
              <a:r>
                <a:rPr lang="en-US" altLang="zh-CN" sz="2000" b="1" dirty="0">
                  <a:solidFill>
                    <a:srgbClr val="FF0000"/>
                  </a:solidFill>
                  <a:latin typeface="宋体" panose="02010600030101010101" pitchFamily="2" charset="-122"/>
                  <a:ea typeface="MS PGothic" panose="020B0600070205080204" pitchFamily="34" charset="-128"/>
                </a:rPr>
                <a:t>3              </a:t>
              </a:r>
              <a:r>
                <a:rPr lang="en-US" altLang="zh-CN" sz="2000" b="1" dirty="0" smtClean="0">
                  <a:solidFill>
                    <a:srgbClr val="FF0000"/>
                  </a:solidFill>
                  <a:latin typeface="宋体" panose="02010600030101010101" pitchFamily="2" charset="-122"/>
                  <a:ea typeface="MS PGothic" panose="020B0600070205080204" pitchFamily="34" charset="-128"/>
                </a:rPr>
                <a:t>     </a:t>
              </a:r>
              <a:r>
                <a:rPr lang="en-US" altLang="zh-CN" sz="2000" b="1" dirty="0">
                  <a:solidFill>
                    <a:srgbClr val="FF0000"/>
                  </a:solidFill>
                  <a:latin typeface="宋体" panose="02010600030101010101" pitchFamily="2" charset="-122"/>
                  <a:ea typeface="MS PGothic" panose="020B0600070205080204" pitchFamily="34" charset="-128"/>
                </a:rPr>
                <a:t>n-1    n</a:t>
              </a:r>
              <a:endParaRPr lang="en-US" altLang="zh-CN" sz="2000" b="1" dirty="0">
                <a:solidFill>
                  <a:srgbClr val="FF0000"/>
                </a:solidFill>
                <a:latin typeface="宋体" panose="02010600030101010101" pitchFamily="2" charset="-122"/>
                <a:ea typeface="MS PGothic" panose="020B0600070205080204" pitchFamily="34" charset="-128"/>
              </a:endParaRPr>
            </a:p>
          </p:txBody>
        </p:sp>
      </p:grpSp>
      <p:sp>
        <p:nvSpPr>
          <p:cNvPr id="8" name="矩形 7"/>
          <p:cNvSpPr/>
          <p:nvPr/>
        </p:nvSpPr>
        <p:spPr>
          <a:xfrm>
            <a:off x="4933367" y="4311538"/>
            <a:ext cx="6245604" cy="861774"/>
          </a:xfrm>
          <a:prstGeom prst="rect">
            <a:avLst/>
          </a:prstGeom>
          <a:solidFill>
            <a:schemeClr val="accent4">
              <a:lumMod val="20000"/>
              <a:lumOff val="80000"/>
            </a:schemeClr>
          </a:solidFill>
        </p:spPr>
        <p:txBody>
          <a:bodyPr wrap="square">
            <a:spAutoFit/>
          </a:bodyPr>
          <a:lstStyle/>
          <a:p>
            <a:pPr fontAlgn="auto">
              <a:spcBef>
                <a:spcPts val="1200"/>
              </a:spcBef>
              <a:spcAft>
                <a:spcPts val="0"/>
              </a:spcAft>
              <a:defRPr/>
            </a:pPr>
            <a:r>
              <a:rPr lang="zh-CN" altLang="en-US" b="1" dirty="0" smtClean="0">
                <a:latin typeface="宋体" panose="02010600030101010101" pitchFamily="2" charset="-122"/>
                <a:ea typeface="MS PGothic" panose="020B0600070205080204" pitchFamily="34" charset="-128"/>
              </a:rPr>
              <a:t> </a:t>
            </a:r>
            <a:r>
              <a:rPr lang="en-US" altLang="zh-CN" b="1" dirty="0" smtClean="0">
                <a:latin typeface="宋体" panose="02010600030101010101" pitchFamily="2" charset="-122"/>
                <a:ea typeface="MS PGothic" panose="020B0600070205080204" pitchFamily="34" charset="-128"/>
              </a:rPr>
              <a:t>     </a:t>
            </a:r>
            <a:r>
              <a:rPr lang="en-US" altLang="zh-CN" sz="2000" b="1" dirty="0" smtClean="0">
                <a:latin typeface="宋体" panose="02010600030101010101" pitchFamily="2" charset="-122"/>
                <a:ea typeface="MS PGothic" panose="020B0600070205080204" pitchFamily="34" charset="-128"/>
              </a:rPr>
              <a:t>A     </a:t>
            </a:r>
            <a:r>
              <a:rPr lang="en-US" altLang="zh-CN" sz="2000" b="1" dirty="0" err="1">
                <a:latin typeface="宋体" panose="02010600030101010101" pitchFamily="2" charset="-122"/>
                <a:ea typeface="MS PGothic" panose="020B0600070205080204" pitchFamily="34" charset="-128"/>
              </a:rPr>
              <a:t>A</a:t>
            </a:r>
            <a:r>
              <a:rPr lang="en-US" altLang="zh-CN" sz="2000" b="1" dirty="0">
                <a:latin typeface="宋体" panose="02010600030101010101" pitchFamily="2" charset="-122"/>
                <a:ea typeface="MS PGothic" panose="020B0600070205080204" pitchFamily="34" charset="-128"/>
              </a:rPr>
              <a:t>    </a:t>
            </a:r>
            <a:r>
              <a:rPr lang="en-US" altLang="zh-CN" sz="2000" b="1" dirty="0" smtClean="0">
                <a:latin typeface="宋体" panose="02010600030101010101" pitchFamily="2" charset="-122"/>
                <a:ea typeface="MS PGothic" panose="020B0600070205080204" pitchFamily="34" charset="-128"/>
              </a:rPr>
              <a:t>  </a:t>
            </a:r>
            <a:r>
              <a:rPr lang="en-US" altLang="zh-CN" sz="2000" b="1" dirty="0" err="1" smtClean="0">
                <a:latin typeface="宋体" panose="02010600030101010101" pitchFamily="2" charset="-122"/>
                <a:ea typeface="MS PGothic" panose="020B0600070205080204" pitchFamily="34" charset="-128"/>
              </a:rPr>
              <a:t>A</a:t>
            </a:r>
            <a:r>
              <a:rPr lang="en-US" altLang="zh-CN" sz="2000" b="1" dirty="0" smtClean="0">
                <a:latin typeface="宋体" panose="02010600030101010101" pitchFamily="2" charset="-122"/>
                <a:ea typeface="MS PGothic" panose="020B0600070205080204" pitchFamily="34" charset="-128"/>
              </a:rPr>
              <a:t>     </a:t>
            </a:r>
            <a:r>
              <a:rPr kumimoji="1" lang="en-US" altLang="zh-CN" sz="2000" b="1" dirty="0">
                <a:latin typeface="Times New Roman" panose="02020603050405020304" pitchFamily="18" charset="0"/>
                <a:ea typeface="+mn-ea"/>
              </a:rPr>
              <a:t>‥ ‥ ‥ ‥     </a:t>
            </a:r>
            <a:r>
              <a:rPr kumimoji="1" lang="en-US" altLang="zh-CN" sz="2000" b="1" dirty="0" smtClean="0">
                <a:latin typeface="Times New Roman" panose="02020603050405020304" pitchFamily="18" charset="0"/>
                <a:ea typeface="+mn-ea"/>
              </a:rPr>
              <a:t>       </a:t>
            </a:r>
            <a:r>
              <a:rPr lang="en-US" altLang="zh-CN" sz="2000" b="1" dirty="0" smtClean="0">
                <a:latin typeface="宋体" panose="02010600030101010101" pitchFamily="2" charset="-122"/>
                <a:ea typeface="MS PGothic" panose="020B0600070205080204" pitchFamily="34" charset="-128"/>
              </a:rPr>
              <a:t>A     </a:t>
            </a:r>
            <a:r>
              <a:rPr lang="en-US" altLang="zh-CN" sz="2000" b="1" dirty="0" err="1" smtClean="0">
                <a:latin typeface="宋体" panose="02010600030101010101" pitchFamily="2" charset="-122"/>
                <a:ea typeface="MS PGothic" panose="020B0600070205080204" pitchFamily="34" charset="-128"/>
              </a:rPr>
              <a:t>A</a:t>
            </a:r>
            <a:endParaRPr lang="en-US" altLang="zh-CN" sz="2000" b="1" dirty="0" smtClean="0">
              <a:latin typeface="宋体" panose="02010600030101010101" pitchFamily="2" charset="-122"/>
              <a:ea typeface="MS PGothic" panose="020B0600070205080204" pitchFamily="34" charset="-128"/>
            </a:endParaRPr>
          </a:p>
          <a:p>
            <a:pPr fontAlgn="auto">
              <a:spcBef>
                <a:spcPts val="1200"/>
              </a:spcBef>
              <a:spcAft>
                <a:spcPts val="0"/>
              </a:spcAft>
              <a:defRPr/>
            </a:pPr>
            <a:r>
              <a:rPr lang="en-US" altLang="zh-CN" sz="2000" b="1" dirty="0" smtClean="0">
                <a:latin typeface="宋体" panose="02010600030101010101" pitchFamily="2" charset="-122"/>
                <a:ea typeface="MS PGothic" panose="020B0600070205080204" pitchFamily="34" charset="-128"/>
              </a:rPr>
              <a:t>P                                             F</a:t>
            </a:r>
            <a:endParaRPr lang="en-US" altLang="zh-CN" sz="2000" b="1" dirty="0">
              <a:latin typeface="宋体" panose="02010600030101010101" pitchFamily="2" charset="-122"/>
              <a:ea typeface="MS PGothic" panose="020B0600070205080204" pitchFamily="34" charset="-128"/>
            </a:endParaRPr>
          </a:p>
        </p:txBody>
      </p:sp>
      <p:sp>
        <p:nvSpPr>
          <p:cNvPr id="22" name="椭圆 21"/>
          <p:cNvSpPr/>
          <p:nvPr/>
        </p:nvSpPr>
        <p:spPr>
          <a:xfrm>
            <a:off x="663367" y="1831855"/>
            <a:ext cx="1630715" cy="1601446"/>
          </a:xfrm>
          <a:prstGeom prst="ellipse">
            <a:avLst/>
          </a:prstGeom>
          <a:noFill/>
          <a:ln>
            <a:solidFill>
              <a:srgbClr val="FA325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143" tIns="45572" rIns="91143" bIns="45572" anchor="ctr"/>
          <a:lstStyle/>
          <a:p>
            <a:pPr algn="ctr">
              <a:defRPr/>
            </a:pPr>
            <a:endParaRPr lang="zh-CN" altLang="en-US" sz="1350"/>
          </a:p>
        </p:txBody>
      </p:sp>
      <p:sp>
        <p:nvSpPr>
          <p:cNvPr id="23" name="圆角矩形 22"/>
          <p:cNvSpPr/>
          <p:nvPr/>
        </p:nvSpPr>
        <p:spPr>
          <a:xfrm>
            <a:off x="701668" y="1976612"/>
            <a:ext cx="1741386" cy="1295837"/>
          </a:xfrm>
          <a:prstGeom prst="roundRect">
            <a:avLst/>
          </a:prstGeom>
          <a:solidFill>
            <a:srgbClr val="FF0000"/>
          </a:solidFill>
          <a:ln>
            <a:solidFill>
              <a:schemeClr val="accent5"/>
            </a:solidFill>
          </a:ln>
          <a:effectLst/>
        </p:spPr>
        <p:style>
          <a:lnRef idx="1">
            <a:schemeClr val="accent6"/>
          </a:lnRef>
          <a:fillRef idx="3">
            <a:schemeClr val="accent6"/>
          </a:fillRef>
          <a:effectRef idx="2">
            <a:schemeClr val="accent6"/>
          </a:effectRef>
          <a:fontRef idx="minor">
            <a:schemeClr val="lt1"/>
          </a:fontRef>
        </p:style>
        <p:txBody>
          <a:bodyPr anchor="ctr"/>
          <a:lstStyle/>
          <a:p>
            <a:pPr algn="ctr">
              <a:defRPr/>
            </a:pPr>
            <a:r>
              <a:rPr lang="zh-CN" altLang="en-US" sz="2000" b="1" dirty="0" smtClean="0">
                <a:latin typeface="微软雅黑" panose="020B0503020204020204" pitchFamily="34" charset="-122"/>
                <a:ea typeface="微软雅黑" panose="020B0503020204020204" pitchFamily="34" charset="-122"/>
              </a:rPr>
              <a:t>资金时间价值定义的</a:t>
            </a:r>
            <a:endParaRPr lang="en-US" altLang="zh-CN" sz="2000" b="1" dirty="0" smtClean="0">
              <a:latin typeface="微软雅黑" panose="020B0503020204020204" pitchFamily="34" charset="-122"/>
              <a:ea typeface="微软雅黑" panose="020B0503020204020204" pitchFamily="34" charset="-122"/>
            </a:endParaRPr>
          </a:p>
          <a:p>
            <a:pPr algn="ctr">
              <a:defRPr/>
            </a:pPr>
            <a:r>
              <a:rPr lang="zh-CN" altLang="en-US" sz="2000" b="1" dirty="0" smtClean="0">
                <a:latin typeface="微软雅黑" panose="020B0503020204020204" pitchFamily="34" charset="-122"/>
                <a:ea typeface="微软雅黑" panose="020B0503020204020204" pitchFamily="34" charset="-122"/>
              </a:rPr>
              <a:t>结论</a:t>
            </a:r>
            <a:endParaRPr lang="zh-CN" altLang="en-US" sz="2000" b="1" dirty="0">
              <a:latin typeface="微软雅黑" panose="020B0503020204020204" pitchFamily="34" charset="-122"/>
              <a:ea typeface="微软雅黑" panose="020B0503020204020204" pitchFamily="34" charset="-122"/>
            </a:endParaRPr>
          </a:p>
        </p:txBody>
      </p:sp>
      <p:pic>
        <p:nvPicPr>
          <p:cNvPr id="58390" name="Picture 2" descr="C:\Users\Administrator\Desktop\image 2787.png"/>
          <p:cNvPicPr>
            <a:picLocks noChangeAspect="1" noChangeArrowheads="1"/>
          </p:cNvPicPr>
          <p:nvPr/>
        </p:nvPicPr>
        <p:blipFill>
          <a:blip r:embed="rId1" cstate="print"/>
          <a:srcRect/>
          <a:stretch>
            <a:fillRect/>
          </a:stretch>
        </p:blipFill>
        <p:spPr bwMode="auto">
          <a:xfrm>
            <a:off x="1182027" y="4224361"/>
            <a:ext cx="2021326" cy="1995464"/>
          </a:xfrm>
          <a:prstGeom prst="rect">
            <a:avLst/>
          </a:prstGeom>
          <a:noFill/>
          <a:ln w="9525">
            <a:noFill/>
            <a:miter lim="800000"/>
            <a:headEnd/>
            <a:tailEnd/>
          </a:ln>
        </p:spPr>
      </p:pic>
      <p:sp>
        <p:nvSpPr>
          <p:cNvPr id="25" name="矩形 28"/>
          <p:cNvSpPr>
            <a:spLocks noChangeArrowheads="1"/>
          </p:cNvSpPr>
          <p:nvPr/>
        </p:nvSpPr>
        <p:spPr bwMode="auto">
          <a:xfrm>
            <a:off x="662121" y="4291298"/>
            <a:ext cx="1039812" cy="488950"/>
          </a:xfrm>
          <a:prstGeom prst="rect">
            <a:avLst/>
          </a:prstGeom>
          <a:noFill/>
          <a:ln w="9525">
            <a:noFill/>
            <a:miter lim="800000"/>
          </a:ln>
        </p:spPr>
        <p:txBody>
          <a:bodyPr wrap="none">
            <a:spAutoFit/>
          </a:bodyPr>
          <a:lstStyle/>
          <a:p>
            <a:pPr algn="ctr">
              <a:buFont typeface="Arial" panose="020B0604020202020204" pitchFamily="34" charset="0"/>
              <a:buNone/>
            </a:pPr>
            <a:r>
              <a:rPr lang="ja-JP" altLang="en-US" sz="2600" dirty="0">
                <a:solidFill>
                  <a:srgbClr val="FF0000"/>
                </a:solidFill>
                <a:latin typeface="微软雅黑" panose="020B0503020204020204" pitchFamily="34" charset="-122"/>
                <a:ea typeface="微软雅黑" panose="020B0503020204020204" pitchFamily="34" charset="-122"/>
              </a:rPr>
              <a:t>终</a:t>
            </a:r>
            <a:r>
              <a:rPr lang="ja-JP" altLang="en-US" sz="2600" dirty="0" smtClean="0">
                <a:solidFill>
                  <a:srgbClr val="FF0000"/>
                </a:solidFill>
                <a:latin typeface="微软雅黑" panose="020B0503020204020204" pitchFamily="34" charset="-122"/>
                <a:ea typeface="微软雅黑" panose="020B0503020204020204" pitchFamily="34" charset="-122"/>
              </a:rPr>
              <a:t>值</a:t>
            </a:r>
            <a:r>
              <a:rPr lang="en-US" altLang="ja-JP" sz="2600" dirty="0" smtClean="0">
                <a:solidFill>
                  <a:srgbClr val="FF0000"/>
                </a:solidFill>
                <a:latin typeface="微软雅黑" panose="020B0503020204020204" pitchFamily="34" charset="-122"/>
                <a:ea typeface="微软雅黑" panose="020B0503020204020204" pitchFamily="34" charset="-122"/>
              </a:rPr>
              <a:t>F</a:t>
            </a:r>
            <a:endParaRPr lang="ja-JP" altLang="en-US" sz="2600" dirty="0">
              <a:solidFill>
                <a:srgbClr val="FF0000"/>
              </a:solidFill>
              <a:latin typeface="微软雅黑" panose="020B0503020204020204" pitchFamily="34" charset="-122"/>
              <a:ea typeface="微软雅黑" panose="020B0503020204020204" pitchFamily="34" charset="-122"/>
            </a:endParaRPr>
          </a:p>
        </p:txBody>
      </p:sp>
      <p:sp>
        <p:nvSpPr>
          <p:cNvPr id="26" name="矩形 31"/>
          <p:cNvSpPr>
            <a:spLocks noChangeArrowheads="1"/>
          </p:cNvSpPr>
          <p:nvPr/>
        </p:nvSpPr>
        <p:spPr bwMode="auto">
          <a:xfrm>
            <a:off x="1964862" y="3611193"/>
            <a:ext cx="1055097" cy="492443"/>
          </a:xfrm>
          <a:prstGeom prst="rect">
            <a:avLst/>
          </a:prstGeom>
          <a:noFill/>
          <a:ln w="9525">
            <a:noFill/>
            <a:miter lim="800000"/>
          </a:ln>
        </p:spPr>
        <p:txBody>
          <a:bodyPr wrap="none">
            <a:spAutoFit/>
          </a:bodyPr>
          <a:lstStyle/>
          <a:p>
            <a:pPr algn="ctr">
              <a:buFont typeface="Arial" panose="020B0604020202020204" pitchFamily="34" charset="0"/>
              <a:buNone/>
            </a:pPr>
            <a:r>
              <a:rPr lang="ja-JP" altLang="en-US" sz="2600" dirty="0" smtClean="0">
                <a:solidFill>
                  <a:srgbClr val="FF0000"/>
                </a:solidFill>
                <a:latin typeface="微软雅黑" panose="020B0503020204020204" pitchFamily="34" charset="-122"/>
                <a:ea typeface="微软雅黑" panose="020B0503020204020204" pitchFamily="34" charset="-122"/>
              </a:rPr>
              <a:t>现值</a:t>
            </a:r>
            <a:r>
              <a:rPr lang="en-US" altLang="ja-JP" sz="2600" dirty="0" smtClean="0">
                <a:solidFill>
                  <a:srgbClr val="FF0000"/>
                </a:solidFill>
                <a:latin typeface="微软雅黑" panose="020B0503020204020204" pitchFamily="34" charset="-122"/>
                <a:ea typeface="微软雅黑" panose="020B0503020204020204" pitchFamily="34" charset="-122"/>
              </a:rPr>
              <a:t>P</a:t>
            </a:r>
            <a:endParaRPr lang="ja-JP" altLang="en-US" sz="2600" dirty="0">
              <a:solidFill>
                <a:srgbClr val="FF0000"/>
              </a:solidFill>
              <a:latin typeface="微软雅黑" panose="020B0503020204020204" pitchFamily="34" charset="-122"/>
              <a:ea typeface="微软雅黑" panose="020B0503020204020204" pitchFamily="34" charset="-122"/>
            </a:endParaRPr>
          </a:p>
        </p:txBody>
      </p:sp>
      <p:sp>
        <p:nvSpPr>
          <p:cNvPr id="27" name="矩形 23"/>
          <p:cNvSpPr>
            <a:spLocks noChangeArrowheads="1"/>
          </p:cNvSpPr>
          <p:nvPr/>
        </p:nvSpPr>
        <p:spPr bwMode="auto">
          <a:xfrm>
            <a:off x="3116590" y="4475963"/>
            <a:ext cx="1085554" cy="492443"/>
          </a:xfrm>
          <a:prstGeom prst="rect">
            <a:avLst/>
          </a:prstGeom>
          <a:noFill/>
          <a:ln w="9525">
            <a:noFill/>
            <a:miter lim="800000"/>
          </a:ln>
        </p:spPr>
        <p:txBody>
          <a:bodyPr wrap="none">
            <a:spAutoFit/>
          </a:bodyPr>
          <a:lstStyle/>
          <a:p>
            <a:r>
              <a:rPr lang="zh-CN" altLang="en-US" sz="2600" dirty="0" smtClean="0">
                <a:solidFill>
                  <a:srgbClr val="FF0000"/>
                </a:solidFill>
                <a:latin typeface="微软雅黑" panose="020B0503020204020204" pitchFamily="34" charset="-122"/>
                <a:ea typeface="微软雅黑" panose="020B0503020204020204" pitchFamily="34" charset="-122"/>
              </a:rPr>
              <a:t>年金</a:t>
            </a:r>
            <a:r>
              <a:rPr lang="en-US" altLang="zh-CN" sz="2600" dirty="0" smtClean="0">
                <a:solidFill>
                  <a:srgbClr val="FF0000"/>
                </a:solidFill>
                <a:latin typeface="微软雅黑" panose="020B0503020204020204" pitchFamily="34" charset="-122"/>
                <a:ea typeface="微软雅黑" panose="020B0503020204020204" pitchFamily="34" charset="-122"/>
              </a:rPr>
              <a:t>A</a:t>
            </a:r>
            <a:endParaRPr lang="zh-CN" altLang="en-US" sz="2600" dirty="0">
              <a:solidFill>
                <a:srgbClr val="FF0000"/>
              </a:solidFill>
              <a:latin typeface="微软雅黑" panose="020B0503020204020204" pitchFamily="34" charset="-122"/>
              <a:ea typeface="微软雅黑" panose="020B0503020204020204" pitchFamily="34" charset="-122"/>
            </a:endParaRPr>
          </a:p>
        </p:txBody>
      </p:sp>
      <p:sp>
        <p:nvSpPr>
          <p:cNvPr id="24" name="矩形 28"/>
          <p:cNvSpPr>
            <a:spLocks noChangeArrowheads="1"/>
          </p:cNvSpPr>
          <p:nvPr/>
        </p:nvSpPr>
        <p:spPr bwMode="auto">
          <a:xfrm>
            <a:off x="10960387" y="3281501"/>
            <a:ext cx="1056700" cy="492443"/>
          </a:xfrm>
          <a:prstGeom prst="rect">
            <a:avLst/>
          </a:prstGeom>
          <a:noFill/>
          <a:ln w="9525">
            <a:noFill/>
            <a:miter lim="800000"/>
          </a:ln>
        </p:spPr>
        <p:txBody>
          <a:bodyPr wrap="none">
            <a:spAutoFit/>
          </a:bodyPr>
          <a:lstStyle/>
          <a:p>
            <a:pPr algn="ctr">
              <a:buFont typeface="Arial" panose="020B0604020202020204" pitchFamily="34" charset="0"/>
              <a:buNone/>
            </a:pPr>
            <a:r>
              <a:rPr lang="zh-CN" altLang="en-US" sz="2600" dirty="0" smtClean="0">
                <a:solidFill>
                  <a:srgbClr val="FF0000"/>
                </a:solidFill>
                <a:latin typeface="微软雅黑" panose="020B0503020204020204" pitchFamily="34" charset="-122"/>
                <a:ea typeface="微软雅黑" panose="020B0503020204020204" pitchFamily="34" charset="-122"/>
              </a:rPr>
              <a:t>期数</a:t>
            </a:r>
            <a:r>
              <a:rPr lang="en-US" altLang="zh-CN" sz="2600" dirty="0">
                <a:solidFill>
                  <a:srgbClr val="FF0000"/>
                </a:solidFill>
                <a:latin typeface="微软雅黑" panose="020B0503020204020204" pitchFamily="34" charset="-122"/>
                <a:ea typeface="微软雅黑" panose="020B0503020204020204" pitchFamily="34" charset="-122"/>
              </a:rPr>
              <a:t>n</a:t>
            </a:r>
            <a:endParaRPr lang="ja-JP" altLang="en-US" sz="2600" dirty="0">
              <a:solidFill>
                <a:srgbClr val="FF0000"/>
              </a:solidFill>
              <a:latin typeface="微软雅黑" panose="020B0503020204020204" pitchFamily="34" charset="-122"/>
              <a:ea typeface="微软雅黑" panose="020B0503020204020204" pitchFamily="34" charset="-122"/>
            </a:endParaRPr>
          </a:p>
        </p:txBody>
      </p:sp>
      <p:sp>
        <p:nvSpPr>
          <p:cNvPr id="28" name="矩形 28"/>
          <p:cNvSpPr>
            <a:spLocks noChangeArrowheads="1"/>
          </p:cNvSpPr>
          <p:nvPr/>
        </p:nvSpPr>
        <p:spPr bwMode="auto">
          <a:xfrm>
            <a:off x="8056169" y="2992696"/>
            <a:ext cx="939681" cy="492443"/>
          </a:xfrm>
          <a:prstGeom prst="rect">
            <a:avLst/>
          </a:prstGeom>
          <a:noFill/>
          <a:ln w="9525">
            <a:noFill/>
            <a:miter lim="800000"/>
          </a:ln>
        </p:spPr>
        <p:txBody>
          <a:bodyPr wrap="none">
            <a:spAutoFit/>
          </a:bodyPr>
          <a:lstStyle/>
          <a:p>
            <a:pPr algn="ctr">
              <a:buFont typeface="Arial" panose="020B0604020202020204" pitchFamily="34" charset="0"/>
              <a:buNone/>
            </a:pPr>
            <a:r>
              <a:rPr lang="zh-CN" altLang="en-US" sz="2600" dirty="0">
                <a:solidFill>
                  <a:srgbClr val="FF0000"/>
                </a:solidFill>
                <a:latin typeface="微软雅黑" panose="020B0503020204020204" pitchFamily="34" charset="-122"/>
                <a:ea typeface="微软雅黑" panose="020B0503020204020204" pitchFamily="34" charset="-122"/>
              </a:rPr>
              <a:t>利率</a:t>
            </a:r>
            <a:r>
              <a:rPr lang="en-US" altLang="zh-CN" sz="2600" dirty="0" err="1" smtClean="0">
                <a:solidFill>
                  <a:srgbClr val="FF0000"/>
                </a:solidFill>
                <a:latin typeface="微软雅黑" panose="020B0503020204020204" pitchFamily="34" charset="-122"/>
                <a:ea typeface="微软雅黑" panose="020B0503020204020204" pitchFamily="34" charset="-122"/>
              </a:rPr>
              <a:t>i</a:t>
            </a:r>
            <a:endParaRPr lang="en-US" altLang="zh-CN" sz="2600" dirty="0" smtClean="0">
              <a:solidFill>
                <a:srgbClr val="FF0000"/>
              </a:solidFill>
              <a:latin typeface="微软雅黑" panose="020B0503020204020204" pitchFamily="34" charset="-122"/>
              <a:ea typeface="微软雅黑" panose="020B0503020204020204" pitchFamily="34" charset="-122"/>
            </a:endParaRPr>
          </a:p>
        </p:txBody>
      </p:sp>
      <p:cxnSp>
        <p:nvCxnSpPr>
          <p:cNvPr id="3" name="直接箭头连接符 2"/>
          <p:cNvCxnSpPr/>
          <p:nvPr/>
        </p:nvCxnSpPr>
        <p:spPr>
          <a:xfrm>
            <a:off x="5073935" y="4006136"/>
            <a:ext cx="0" cy="774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V="1">
            <a:off x="5803351" y="3270505"/>
            <a:ext cx="0" cy="2094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V="1">
            <a:off x="6600877" y="3270505"/>
            <a:ext cx="0" cy="2094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V="1">
            <a:off x="7420462" y="3270505"/>
            <a:ext cx="0" cy="1810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V="1">
            <a:off x="10098463" y="3281501"/>
            <a:ext cx="0" cy="1697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flipV="1">
            <a:off x="10909841" y="3177362"/>
            <a:ext cx="25173" cy="4152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矩形 28"/>
          <p:cNvSpPr>
            <a:spLocks noChangeArrowheads="1"/>
          </p:cNvSpPr>
          <p:nvPr/>
        </p:nvSpPr>
        <p:spPr bwMode="auto">
          <a:xfrm>
            <a:off x="5073935" y="3978139"/>
            <a:ext cx="646331" cy="369332"/>
          </a:xfrm>
          <a:prstGeom prst="rect">
            <a:avLst/>
          </a:prstGeom>
          <a:noFill/>
          <a:ln w="9525">
            <a:noFill/>
            <a:miter lim="800000"/>
          </a:ln>
        </p:spPr>
        <p:txBody>
          <a:bodyPr wrap="none">
            <a:spAutoFit/>
          </a:bodyPr>
          <a:lstStyle/>
          <a:p>
            <a:pPr algn="ctr">
              <a:buFont typeface="Arial" panose="020B0604020202020204" pitchFamily="34" charset="0"/>
              <a:buNone/>
            </a:pPr>
            <a:r>
              <a:rPr lang="zh-CN" altLang="en-US" dirty="0" smtClean="0">
                <a:solidFill>
                  <a:srgbClr val="FF0000"/>
                </a:solidFill>
                <a:latin typeface="微软雅黑" panose="020B0503020204020204" pitchFamily="34" charset="-122"/>
                <a:ea typeface="微软雅黑" panose="020B0503020204020204" pitchFamily="34" charset="-122"/>
              </a:rPr>
              <a:t>流</a:t>
            </a:r>
            <a:r>
              <a:rPr lang="zh-CN" altLang="en-US" dirty="0">
                <a:solidFill>
                  <a:srgbClr val="FF0000"/>
                </a:solidFill>
                <a:latin typeface="微软雅黑" panose="020B0503020204020204" pitchFamily="34" charset="-122"/>
                <a:ea typeface="微软雅黑" panose="020B0503020204020204" pitchFamily="34" charset="-122"/>
              </a:rPr>
              <a:t>出</a:t>
            </a:r>
            <a:endParaRPr lang="en-US" altLang="zh-CN" dirty="0" smtClean="0">
              <a:solidFill>
                <a:srgbClr val="FF0000"/>
              </a:solidFill>
              <a:latin typeface="微软雅黑" panose="020B0503020204020204" pitchFamily="34" charset="-122"/>
              <a:ea typeface="微软雅黑" panose="020B0503020204020204" pitchFamily="34" charset="-122"/>
            </a:endParaRPr>
          </a:p>
        </p:txBody>
      </p:sp>
      <p:sp>
        <p:nvSpPr>
          <p:cNvPr id="39" name="矩形 28"/>
          <p:cNvSpPr>
            <a:spLocks noChangeArrowheads="1"/>
          </p:cNvSpPr>
          <p:nvPr/>
        </p:nvSpPr>
        <p:spPr bwMode="auto">
          <a:xfrm>
            <a:off x="10960386" y="2808030"/>
            <a:ext cx="646332" cy="369332"/>
          </a:xfrm>
          <a:prstGeom prst="rect">
            <a:avLst/>
          </a:prstGeom>
          <a:noFill/>
          <a:ln w="9525">
            <a:noFill/>
            <a:miter lim="800000"/>
          </a:ln>
        </p:spPr>
        <p:txBody>
          <a:bodyPr wrap="none">
            <a:spAutoFit/>
          </a:bodyPr>
          <a:lstStyle/>
          <a:p>
            <a:pPr algn="ctr">
              <a:buFont typeface="Arial" panose="020B0604020202020204" pitchFamily="34" charset="0"/>
              <a:buNone/>
            </a:pPr>
            <a:r>
              <a:rPr lang="zh-CN" altLang="en-US" dirty="0" smtClean="0">
                <a:solidFill>
                  <a:srgbClr val="FF0000"/>
                </a:solidFill>
                <a:latin typeface="微软雅黑" panose="020B0503020204020204" pitchFamily="34" charset="-122"/>
                <a:ea typeface="微软雅黑" panose="020B0503020204020204" pitchFamily="34" charset="-122"/>
              </a:rPr>
              <a:t>流入</a:t>
            </a:r>
            <a:endParaRPr lang="en-US" altLang="zh-CN" dirty="0" smtClean="0">
              <a:solidFill>
                <a:srgbClr val="FF0000"/>
              </a:solidFill>
              <a:latin typeface="微软雅黑" panose="020B0503020204020204" pitchFamily="34" charset="-122"/>
              <a:ea typeface="微软雅黑" panose="020B0503020204020204" pitchFamily="34" charset="-122"/>
            </a:endParaRPr>
          </a:p>
        </p:txBody>
      </p:sp>
      <p:sp>
        <p:nvSpPr>
          <p:cNvPr id="36" name="Rectangle 14"/>
          <p:cNvSpPr>
            <a:spLocks noChangeArrowheads="1"/>
          </p:cNvSpPr>
          <p:nvPr/>
        </p:nvSpPr>
        <p:spPr bwMode="auto">
          <a:xfrm>
            <a:off x="1727481" y="1190967"/>
            <a:ext cx="4522938" cy="692497"/>
          </a:xfrm>
          <a:prstGeom prst="rect">
            <a:avLst/>
          </a:prstGeom>
          <a:noFill/>
          <a:ln w="9525">
            <a:noFill/>
            <a:miter lim="800000"/>
          </a:ln>
        </p:spPr>
        <p:txBody>
          <a:bodyPr wrap="square">
            <a:spAutoFit/>
          </a:bodyPr>
          <a:lstStyle/>
          <a:p>
            <a:pPr algn="just">
              <a:lnSpc>
                <a:spcPct val="150000"/>
              </a:lnSpc>
            </a:pPr>
            <a:r>
              <a:rPr lang="en-US" altLang="zh-CN" sz="2600" dirty="0" smtClean="0">
                <a:latin typeface="微软雅黑" panose="020B0503020204020204" pitchFamily="34" charset="-122"/>
                <a:ea typeface="微软雅黑" panose="020B0503020204020204" pitchFamily="34" charset="-122"/>
              </a:rPr>
              <a:t>2.</a:t>
            </a:r>
            <a:r>
              <a:rPr lang="zh-CN" altLang="en-US" sz="2600" dirty="0" smtClean="0">
                <a:latin typeface="微软雅黑" panose="020B0503020204020204" pitchFamily="34" charset="-122"/>
                <a:ea typeface="微软雅黑" panose="020B0503020204020204" pitchFamily="34" charset="-122"/>
              </a:rPr>
              <a:t>资金</a:t>
            </a:r>
            <a:r>
              <a:rPr lang="zh-CN" altLang="en-US" sz="2600" dirty="0">
                <a:latin typeface="微软雅黑" panose="020B0503020204020204" pitchFamily="34" charset="-122"/>
                <a:ea typeface="微软雅黑" panose="020B0503020204020204" pitchFamily="34" charset="-122"/>
              </a:rPr>
              <a:t>时间</a:t>
            </a:r>
            <a:r>
              <a:rPr lang="zh-CN" altLang="en-US" sz="2600" dirty="0" smtClean="0">
                <a:latin typeface="微软雅黑" panose="020B0503020204020204" pitchFamily="34" charset="-122"/>
                <a:ea typeface="微软雅黑" panose="020B0503020204020204" pitchFamily="34" charset="-122"/>
              </a:rPr>
              <a:t>价值的</a:t>
            </a:r>
            <a:r>
              <a:rPr lang="zh-CN" altLang="en-US" sz="2600" dirty="0">
                <a:latin typeface="微软雅黑" panose="020B0503020204020204" pitchFamily="34" charset="-122"/>
                <a:ea typeface="微软雅黑" panose="020B0503020204020204" pitchFamily="34" charset="-122"/>
              </a:rPr>
              <a:t>指标</a:t>
            </a:r>
            <a:endParaRPr lang="zh-CN" altLang="en-US" sz="2600" dirty="0">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6"/>
          <p:cNvSpPr>
            <a:spLocks noChangeShapeType="1"/>
          </p:cNvSpPr>
          <p:nvPr/>
        </p:nvSpPr>
        <p:spPr bwMode="auto">
          <a:xfrm flipV="1">
            <a:off x="0" y="466725"/>
            <a:ext cx="3559175" cy="15875"/>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27651" name="灯片编号占位符 2"/>
          <p:cNvSpPr>
            <a:spLocks noGrp="1" noChangeArrowheads="1"/>
          </p:cNvSpPr>
          <p:nvPr>
            <p:ph type="sldNum" sz="quarter" idx="12"/>
          </p:nvPr>
        </p:nvSpPr>
        <p:spPr bwMode="auto">
          <a:xfrm>
            <a:off x="11295063" y="6240463"/>
            <a:ext cx="495300" cy="354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fld id="{0FF39EF6-C32C-4288-A294-D1D658386CDE}" type="slidenum">
              <a:rPr lang="en-US" altLang="zh-CN" sz="1400" smtClean="0">
                <a:solidFill>
                  <a:schemeClr val="bg1"/>
                </a:solidFill>
              </a:rPr>
            </a:fld>
            <a:endParaRPr lang="en-US" altLang="zh-CN" sz="1400" smtClean="0">
              <a:solidFill>
                <a:schemeClr val="bg1"/>
              </a:solidFill>
            </a:endParaRPr>
          </a:p>
        </p:txBody>
      </p:sp>
      <p:sp>
        <p:nvSpPr>
          <p:cNvPr id="27652" name="TextBox 36"/>
          <p:cNvSpPr txBox="1">
            <a:spLocks noChangeArrowheads="1"/>
          </p:cNvSpPr>
          <p:nvPr/>
        </p:nvSpPr>
        <p:spPr bwMode="auto">
          <a:xfrm>
            <a:off x="7340600" y="1989138"/>
            <a:ext cx="11795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r>
              <a:rPr lang="zh-CN" altLang="en-US" sz="2600" b="1">
                <a:solidFill>
                  <a:schemeClr val="bg1"/>
                </a:solidFill>
              </a:rPr>
              <a:t>优点</a:t>
            </a:r>
            <a:endParaRPr lang="zh-CN" altLang="en-US" sz="2600" b="1">
              <a:solidFill>
                <a:schemeClr val="bg1"/>
              </a:solidFill>
            </a:endParaRPr>
          </a:p>
        </p:txBody>
      </p:sp>
      <p:grpSp>
        <p:nvGrpSpPr>
          <p:cNvPr id="27653" name="组合 9"/>
          <p:cNvGrpSpPr/>
          <p:nvPr/>
        </p:nvGrpSpPr>
        <p:grpSpPr bwMode="auto">
          <a:xfrm>
            <a:off x="777875" y="1268413"/>
            <a:ext cx="2441575" cy="1008062"/>
            <a:chOff x="393351" y="3068960"/>
            <a:chExt cx="1800200" cy="1008112"/>
          </a:xfrm>
        </p:grpSpPr>
        <p:sp>
          <p:nvSpPr>
            <p:cNvPr id="15" name="椭圆 14"/>
            <p:cNvSpPr/>
            <p:nvPr/>
          </p:nvSpPr>
          <p:spPr>
            <a:xfrm>
              <a:off x="393351" y="3068960"/>
              <a:ext cx="1800200" cy="1008112"/>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noProof="1"/>
            </a:p>
          </p:txBody>
        </p:sp>
        <p:sp>
          <p:nvSpPr>
            <p:cNvPr id="16" name="椭圆 15"/>
            <p:cNvSpPr/>
            <p:nvPr/>
          </p:nvSpPr>
          <p:spPr>
            <a:xfrm>
              <a:off x="472944" y="3140401"/>
              <a:ext cx="1512262" cy="792202"/>
            </a:xfrm>
            <a:prstGeom prst="ellipse">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noProof="1"/>
            </a:p>
          </p:txBody>
        </p:sp>
        <p:sp>
          <p:nvSpPr>
            <p:cNvPr id="27669" name="TextBox 16"/>
            <p:cNvSpPr txBox="1">
              <a:spLocks noChangeArrowheads="1"/>
            </p:cNvSpPr>
            <p:nvPr/>
          </p:nvSpPr>
          <p:spPr bwMode="auto">
            <a:xfrm>
              <a:off x="543173" y="3213429"/>
              <a:ext cx="1334349" cy="52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r>
                <a:rPr lang="zh-CN" altLang="en-US" b="1">
                  <a:solidFill>
                    <a:schemeClr val="bg1"/>
                  </a:solidFill>
                  <a:latin typeface="微软雅黑" panose="020B0503020204020204" pitchFamily="34" charset="-122"/>
                  <a:ea typeface="微软雅黑" panose="020B0503020204020204" pitchFamily="34" charset="-122"/>
                </a:rPr>
                <a:t>关系式一</a:t>
              </a:r>
              <a:endParaRPr lang="zh-CN" altLang="en-US" b="1">
                <a:solidFill>
                  <a:schemeClr val="bg1"/>
                </a:solidFill>
                <a:latin typeface="微软雅黑" panose="020B0503020204020204" pitchFamily="34" charset="-122"/>
                <a:ea typeface="微软雅黑" panose="020B0503020204020204" pitchFamily="34" charset="-122"/>
              </a:endParaRPr>
            </a:p>
          </p:txBody>
        </p:sp>
      </p:grpSp>
      <p:sp>
        <p:nvSpPr>
          <p:cNvPr id="27654" name="矩形 17"/>
          <p:cNvSpPr>
            <a:spLocks noChangeArrowheads="1"/>
          </p:cNvSpPr>
          <p:nvPr/>
        </p:nvSpPr>
        <p:spPr bwMode="auto">
          <a:xfrm>
            <a:off x="3430588" y="1339850"/>
            <a:ext cx="5295900" cy="649288"/>
          </a:xfrm>
          <a:prstGeom prst="rect">
            <a:avLst/>
          </a:prstGeom>
          <a:noFill/>
          <a:ln w="25400">
            <a:solidFill>
              <a:srgbClr val="0070C0"/>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sz="3200">
              <a:solidFill>
                <a:srgbClr val="000000"/>
              </a:solidFill>
              <a:latin typeface="Lato" panose="020F0502020204030203"/>
              <a:sym typeface="Arial" panose="020B0604020202020204" pitchFamily="34" charset="0"/>
            </a:endParaRPr>
          </a:p>
        </p:txBody>
      </p:sp>
      <p:sp>
        <p:nvSpPr>
          <p:cNvPr id="27655" name="灯片编号占位符 2"/>
          <p:cNvSpPr txBox="1">
            <a:spLocks noChangeArrowheads="1"/>
          </p:cNvSpPr>
          <p:nvPr/>
        </p:nvSpPr>
        <p:spPr bwMode="auto">
          <a:xfrm>
            <a:off x="11483975" y="6327775"/>
            <a:ext cx="4953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gn="ctr"/>
            <a:fld id="{D547AFF0-CCD0-47BC-A970-BB2BFED66358}" type="slidenum">
              <a:rPr lang="en-US" altLang="zh-CN" sz="1400" b="1">
                <a:solidFill>
                  <a:schemeClr val="tx1"/>
                </a:solidFill>
              </a:rPr>
            </a:fld>
            <a:endParaRPr lang="en-US" altLang="zh-CN" sz="1400" b="1">
              <a:solidFill>
                <a:schemeClr val="tx1"/>
              </a:solidFill>
            </a:endParaRPr>
          </a:p>
        </p:txBody>
      </p:sp>
      <p:sp>
        <p:nvSpPr>
          <p:cNvPr id="3" name="矩形 2"/>
          <p:cNvSpPr>
            <a:spLocks noChangeArrowheads="1"/>
          </p:cNvSpPr>
          <p:nvPr/>
        </p:nvSpPr>
        <p:spPr bwMode="auto">
          <a:xfrm>
            <a:off x="3430588" y="1368425"/>
            <a:ext cx="5216525" cy="674688"/>
          </a:xfrm>
          <a:prstGeom prst="rect">
            <a:avLst/>
          </a:prstGeom>
          <a:solidFill>
            <a:schemeClr val="bg2">
              <a:lumMod val="40000"/>
              <a:lumOff val="60000"/>
            </a:schemeClr>
          </a:solidFill>
          <a:ln>
            <a:noFill/>
          </a:ln>
        </p:spPr>
        <p:txBody>
          <a:bodyPr>
            <a:spAutoFit/>
          </a:bodyPr>
          <a:lstStyle/>
          <a:p>
            <a:pPr marL="342900" indent="-342900">
              <a:lnSpc>
                <a:spcPct val="135000"/>
              </a:lnSpc>
              <a:spcBef>
                <a:spcPct val="20000"/>
              </a:spcBef>
              <a:spcAft>
                <a:spcPct val="25000"/>
              </a:spcAft>
              <a:buClr>
                <a:schemeClr val="tx2"/>
              </a:buClr>
              <a:buSzPct val="70000"/>
              <a:defRPr/>
            </a:pPr>
            <a:r>
              <a:rPr lang="zh-CN" altLang="en-US" sz="2800" dirty="0">
                <a:latin typeface="微软雅黑" panose="020B0503020204020204" pitchFamily="34" charset="-122"/>
                <a:ea typeface="微软雅黑" panose="020B0503020204020204" pitchFamily="34" charset="-122"/>
              </a:rPr>
              <a:t>普通年金的现值公式乘以（</a:t>
            </a:r>
            <a:r>
              <a:rPr lang="en-US" altLang="zh-CN" sz="2800" dirty="0">
                <a:latin typeface="微软雅黑" panose="020B0503020204020204" pitchFamily="34" charset="-122"/>
                <a:ea typeface="微软雅黑" panose="020B0503020204020204" pitchFamily="34" charset="-122"/>
              </a:rPr>
              <a:t>1+i)</a:t>
            </a:r>
            <a:endParaRPr lang="zh-CN" altLang="en-US" sz="2800" dirty="0">
              <a:latin typeface="微软雅黑" panose="020B0503020204020204" pitchFamily="34" charset="-122"/>
              <a:ea typeface="微软雅黑" panose="020B0503020204020204" pitchFamily="34" charset="-122"/>
            </a:endParaRPr>
          </a:p>
        </p:txBody>
      </p:sp>
      <p:sp>
        <p:nvSpPr>
          <p:cNvPr id="27657" name="矩形 4"/>
          <p:cNvSpPr>
            <a:spLocks noChangeArrowheads="1"/>
          </p:cNvSpPr>
          <p:nvPr/>
        </p:nvSpPr>
        <p:spPr bwMode="auto">
          <a:xfrm>
            <a:off x="2951163" y="2711450"/>
            <a:ext cx="74279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a:latin typeface="微软雅黑" panose="020B0503020204020204" pitchFamily="34" charset="-122"/>
                <a:ea typeface="微软雅黑" panose="020B0503020204020204" pitchFamily="34" charset="-122"/>
              </a:rPr>
              <a:t>P</a:t>
            </a:r>
            <a:r>
              <a:rPr lang="en-US" altLang="zh-CN" sz="2800" baseline="-25000">
                <a:latin typeface="微软雅黑" panose="020B0503020204020204" pitchFamily="34" charset="-122"/>
                <a:ea typeface="微软雅黑" panose="020B0503020204020204" pitchFamily="34" charset="-122"/>
              </a:rPr>
              <a:t>1</a:t>
            </a:r>
            <a:r>
              <a:rPr lang="en-US" altLang="zh-CN" sz="2800">
                <a:latin typeface="微软雅黑" panose="020B0503020204020204" pitchFamily="34" charset="-122"/>
                <a:ea typeface="微软雅黑" panose="020B0503020204020204" pitchFamily="34" charset="-122"/>
              </a:rPr>
              <a:t>=A</a:t>
            </a:r>
            <a:r>
              <a:rPr lang="zh-CN" altLang="zh-CN" sz="2800">
                <a:latin typeface="微软雅黑" panose="020B0503020204020204" pitchFamily="34" charset="-122"/>
                <a:ea typeface="微软雅黑" panose="020B0503020204020204" pitchFamily="34" charset="-122"/>
              </a:rPr>
              <a:t>(1+i)</a:t>
            </a:r>
            <a:r>
              <a:rPr lang="en-US" altLang="zh-CN" sz="2800" baseline="30000">
                <a:latin typeface="微软雅黑" panose="020B0503020204020204" pitchFamily="34" charset="-122"/>
                <a:ea typeface="微软雅黑" panose="020B0503020204020204" pitchFamily="34" charset="-122"/>
              </a:rPr>
              <a:t> -1</a:t>
            </a:r>
            <a:r>
              <a:rPr lang="zh-CN" altLang="zh-CN" sz="2800">
                <a:latin typeface="微软雅黑" panose="020B0503020204020204" pitchFamily="34" charset="-122"/>
                <a:ea typeface="微软雅黑" panose="020B0503020204020204" pitchFamily="34" charset="-122"/>
              </a:rPr>
              <a:t> + A(1+i)</a:t>
            </a:r>
            <a:r>
              <a:rPr lang="en-US" altLang="zh-CN" sz="2800" baseline="30000">
                <a:latin typeface="微软雅黑" panose="020B0503020204020204" pitchFamily="34" charset="-122"/>
                <a:ea typeface="微软雅黑" panose="020B0503020204020204" pitchFamily="34" charset="-122"/>
              </a:rPr>
              <a:t> -2</a:t>
            </a:r>
            <a:r>
              <a:rPr lang="zh-CN" altLang="zh-CN" sz="2800" baseline="30000">
                <a:latin typeface="微软雅黑" panose="020B0503020204020204" pitchFamily="34" charset="-122"/>
                <a:ea typeface="微软雅黑" panose="020B0503020204020204" pitchFamily="34" charset="-122"/>
              </a:rPr>
              <a:t> </a:t>
            </a:r>
            <a:r>
              <a:rPr lang="zh-CN" altLang="zh-CN" sz="2800">
                <a:latin typeface="微软雅黑" panose="020B0503020204020204" pitchFamily="34" charset="-122"/>
                <a:ea typeface="微软雅黑" panose="020B0503020204020204" pitchFamily="34" charset="-122"/>
              </a:rPr>
              <a:t>+ </a:t>
            </a:r>
            <a:r>
              <a:rPr lang="en-US" altLang="zh-CN" sz="2800">
                <a:latin typeface="微软雅黑" panose="020B0503020204020204" pitchFamily="34" charset="-122"/>
                <a:ea typeface="微软雅黑" panose="020B0503020204020204" pitchFamily="34" charset="-122"/>
              </a:rPr>
              <a:t>…</a:t>
            </a:r>
            <a:r>
              <a:rPr lang="zh-CN" altLang="zh-CN" sz="2800">
                <a:latin typeface="微软雅黑" panose="020B0503020204020204" pitchFamily="34" charset="-122"/>
                <a:ea typeface="微软雅黑" panose="020B0503020204020204" pitchFamily="34" charset="-122"/>
              </a:rPr>
              <a:t>+ A(1+i)</a:t>
            </a:r>
            <a:r>
              <a:rPr lang="en-US" altLang="zh-CN" sz="2800" baseline="30000">
                <a:latin typeface="微软雅黑" panose="020B0503020204020204" pitchFamily="34" charset="-122"/>
                <a:ea typeface="微软雅黑" panose="020B0503020204020204" pitchFamily="34" charset="-122"/>
              </a:rPr>
              <a:t> -n</a:t>
            </a:r>
            <a:endParaRPr lang="en-US" altLang="zh-CN" sz="2800">
              <a:latin typeface="微软雅黑" panose="020B0503020204020204" pitchFamily="34" charset="-122"/>
              <a:ea typeface="微软雅黑" panose="020B0503020204020204" pitchFamily="34" charset="-122"/>
            </a:endParaRPr>
          </a:p>
          <a:p>
            <a:endParaRPr lang="en-US" altLang="zh-CN" sz="2800">
              <a:latin typeface="宋体" panose="02010600030101010101" pitchFamily="2" charset="-122"/>
            </a:endParaRPr>
          </a:p>
          <a:p>
            <a:r>
              <a:rPr lang="en-US" altLang="zh-CN" sz="2800">
                <a:latin typeface="微软雅黑" panose="020B0503020204020204" pitchFamily="34" charset="-122"/>
                <a:ea typeface="微软雅黑" panose="020B0503020204020204" pitchFamily="34" charset="-122"/>
              </a:rPr>
              <a:t>P=A(1+i）</a:t>
            </a:r>
            <a:r>
              <a:rPr lang="en-US" altLang="zh-CN" sz="2800" baseline="30000">
                <a:latin typeface="微软雅黑" panose="020B0503020204020204" pitchFamily="34" charset="-122"/>
                <a:ea typeface="微软雅黑" panose="020B0503020204020204" pitchFamily="34" charset="-122"/>
              </a:rPr>
              <a:t> 0</a:t>
            </a:r>
            <a:r>
              <a:rPr lang="en-US" altLang="zh-CN" sz="2800">
                <a:latin typeface="微软雅黑" panose="020B0503020204020204" pitchFamily="34" charset="-122"/>
                <a:ea typeface="微软雅黑" panose="020B0503020204020204" pitchFamily="34" charset="-122"/>
              </a:rPr>
              <a:t> + A(1+i)</a:t>
            </a:r>
            <a:r>
              <a:rPr lang="en-US" altLang="zh-CN" sz="2800" baseline="30000">
                <a:latin typeface="微软雅黑" panose="020B0503020204020204" pitchFamily="34" charset="-122"/>
                <a:ea typeface="微软雅黑" panose="020B0503020204020204" pitchFamily="34" charset="-122"/>
              </a:rPr>
              <a:t> -1</a:t>
            </a:r>
            <a:r>
              <a:rPr lang="en-US" altLang="zh-CN" sz="2800">
                <a:latin typeface="微软雅黑" panose="020B0503020204020204" pitchFamily="34" charset="-122"/>
                <a:ea typeface="微软雅黑" panose="020B0503020204020204" pitchFamily="34" charset="-122"/>
              </a:rPr>
              <a:t> + … + A(1+i)</a:t>
            </a:r>
            <a:r>
              <a:rPr lang="en-US" altLang="zh-CN" sz="2800" baseline="30000">
                <a:latin typeface="微软雅黑" panose="020B0503020204020204" pitchFamily="34" charset="-122"/>
                <a:ea typeface="微软雅黑" panose="020B0503020204020204" pitchFamily="34" charset="-122"/>
              </a:rPr>
              <a:t> -</a:t>
            </a:r>
            <a:r>
              <a:rPr lang="zh-CN" altLang="en-US" sz="2800" baseline="30000">
                <a:latin typeface="微软雅黑" panose="020B0503020204020204" pitchFamily="34" charset="-122"/>
                <a:ea typeface="微软雅黑" panose="020B0503020204020204" pitchFamily="34" charset="-122"/>
              </a:rPr>
              <a:t>（</a:t>
            </a:r>
            <a:r>
              <a:rPr lang="en-US" altLang="zh-CN" sz="2800" baseline="30000">
                <a:latin typeface="微软雅黑" panose="020B0503020204020204" pitchFamily="34" charset="-122"/>
                <a:ea typeface="微软雅黑" panose="020B0503020204020204" pitchFamily="34" charset="-122"/>
              </a:rPr>
              <a:t>n-1)</a:t>
            </a:r>
            <a:endParaRPr lang="en-US" altLang="zh-CN" sz="2800">
              <a:latin typeface="微软雅黑" panose="020B0503020204020204" pitchFamily="34" charset="-122"/>
              <a:ea typeface="微软雅黑" panose="020B0503020204020204" pitchFamily="34" charset="-122"/>
            </a:endParaRPr>
          </a:p>
        </p:txBody>
      </p:sp>
      <p:sp>
        <p:nvSpPr>
          <p:cNvPr id="6" name="矩形 5"/>
          <p:cNvSpPr>
            <a:spLocks noChangeArrowheads="1"/>
          </p:cNvSpPr>
          <p:nvPr/>
        </p:nvSpPr>
        <p:spPr bwMode="auto">
          <a:xfrm>
            <a:off x="2936875" y="5053013"/>
            <a:ext cx="5202238" cy="522287"/>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p>
            <a:r>
              <a:rPr lang="en-US" altLang="zh-CN" sz="2800">
                <a:latin typeface="微软雅黑" panose="020B0503020204020204" pitchFamily="34" charset="-122"/>
                <a:ea typeface="微软雅黑" panose="020B0503020204020204" pitchFamily="34" charset="-122"/>
              </a:rPr>
              <a:t>P=P</a:t>
            </a:r>
            <a:r>
              <a:rPr lang="en-US" altLang="zh-CN" sz="2800" baseline="-25000">
                <a:latin typeface="微软雅黑" panose="020B0503020204020204" pitchFamily="34" charset="-122"/>
                <a:ea typeface="微软雅黑" panose="020B0503020204020204" pitchFamily="34" charset="-122"/>
              </a:rPr>
              <a:t>1</a:t>
            </a:r>
            <a:r>
              <a:rPr lang="en-US" altLang="zh-CN" sz="2800">
                <a:latin typeface="微软雅黑" panose="020B0503020204020204" pitchFamily="34" charset="-122"/>
                <a:ea typeface="微软雅黑" panose="020B0503020204020204" pitchFamily="34" charset="-122"/>
              </a:rPr>
              <a:t>(1+i)=A(P/A,i,n)(1+i)</a:t>
            </a:r>
            <a:endParaRPr lang="en-US" altLang="zh-CN" sz="2800">
              <a:latin typeface="微软雅黑" panose="020B0503020204020204" pitchFamily="34" charset="-122"/>
              <a:ea typeface="微软雅黑" panose="020B0503020204020204" pitchFamily="34" charset="-122"/>
            </a:endParaRPr>
          </a:p>
        </p:txBody>
      </p:sp>
      <p:grpSp>
        <p:nvGrpSpPr>
          <p:cNvPr id="4" name="Group -976"/>
          <p:cNvGrpSpPr/>
          <p:nvPr/>
        </p:nvGrpSpPr>
        <p:grpSpPr bwMode="auto">
          <a:xfrm flipH="1">
            <a:off x="4140200" y="4141788"/>
            <a:ext cx="744538" cy="715962"/>
            <a:chOff x="-2147" y="-171"/>
            <a:chExt cx="457" cy="255"/>
          </a:xfrm>
        </p:grpSpPr>
        <p:sp>
          <p:nvSpPr>
            <p:cNvPr id="27665" name="AutoShape 158"/>
            <p:cNvSpPr>
              <a:spLocks noChangeArrowheads="1"/>
            </p:cNvSpPr>
            <p:nvPr/>
          </p:nvSpPr>
          <p:spPr bwMode="auto">
            <a:xfrm rot="5464110">
              <a:off x="-1913" y="-139"/>
              <a:ext cx="255" cy="191"/>
            </a:xfrm>
            <a:prstGeom prst="leftArrow">
              <a:avLst>
                <a:gd name="adj1" fmla="val 50000"/>
                <a:gd name="adj2" fmla="val 85099"/>
              </a:avLst>
            </a:prstGeom>
            <a:solidFill>
              <a:srgbClr val="FFFFFF"/>
            </a:solidFill>
            <a:ln w="12700" cap="sq">
              <a:solidFill>
                <a:srgbClr val="954F72"/>
              </a:solidFill>
              <a:miter lim="800000"/>
            </a:ln>
          </p:spPr>
          <p:txBody>
            <a:bodyPr vert="eaVert"/>
            <a:lstStyle/>
            <a:p>
              <a:endParaRPr lang="zh-CN" altLang="en-US" sz="2400">
                <a:latin typeface="Times New Roman" panose="02020603050405020304" pitchFamily="18" charset="0"/>
              </a:endParaRPr>
            </a:p>
          </p:txBody>
        </p:sp>
        <p:sp>
          <p:nvSpPr>
            <p:cNvPr id="27666" name="AutoShape 160"/>
            <p:cNvSpPr>
              <a:spLocks noChangeArrowheads="1"/>
            </p:cNvSpPr>
            <p:nvPr/>
          </p:nvSpPr>
          <p:spPr bwMode="auto">
            <a:xfrm rot="5351288">
              <a:off x="-2163" y="-129"/>
              <a:ext cx="224" cy="192"/>
            </a:xfrm>
            <a:prstGeom prst="rightArrow">
              <a:avLst>
                <a:gd name="adj1" fmla="val 50000"/>
                <a:gd name="adj2" fmla="val 74370"/>
              </a:avLst>
            </a:prstGeom>
            <a:solidFill>
              <a:srgbClr val="FFFFFF"/>
            </a:solidFill>
            <a:ln w="12700" cap="sq">
              <a:solidFill>
                <a:srgbClr val="954F72"/>
              </a:solidFill>
              <a:miter lim="800000"/>
            </a:ln>
          </p:spPr>
          <p:txBody>
            <a:bodyPr vert="eaVert"/>
            <a:lstStyle/>
            <a:p>
              <a:endParaRPr lang="zh-CN" altLang="en-US" sz="2400">
                <a:latin typeface="Times New Roman" panose="02020603050405020304" pitchFamily="18" charset="0"/>
              </a:endParaRPr>
            </a:p>
          </p:txBody>
        </p:sp>
      </p:grpSp>
      <p:sp>
        <p:nvSpPr>
          <p:cNvPr id="27660" name="TextBox 18"/>
          <p:cNvSpPr txBox="1">
            <a:spLocks noChangeArrowheads="1"/>
          </p:cNvSpPr>
          <p:nvPr/>
        </p:nvSpPr>
        <p:spPr bwMode="auto">
          <a:xfrm>
            <a:off x="369888" y="2674938"/>
            <a:ext cx="258603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zh-CN" altLang="en-US">
                <a:solidFill>
                  <a:schemeClr val="tx1"/>
                </a:solidFill>
                <a:latin typeface="微软雅黑" panose="020B0503020204020204" pitchFamily="34" charset="-122"/>
                <a:ea typeface="微软雅黑" panose="020B0503020204020204" pitchFamily="34" charset="-122"/>
              </a:rPr>
              <a:t>普通年金现值：</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7661" name="TextBox 20"/>
          <p:cNvSpPr txBox="1">
            <a:spLocks noChangeArrowheads="1"/>
          </p:cNvSpPr>
          <p:nvPr/>
        </p:nvSpPr>
        <p:spPr bwMode="auto">
          <a:xfrm>
            <a:off x="369888" y="3465513"/>
            <a:ext cx="258603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zh-CN" altLang="en-US">
                <a:solidFill>
                  <a:schemeClr val="tx1"/>
                </a:solidFill>
                <a:latin typeface="微软雅黑" panose="020B0503020204020204" pitchFamily="34" charset="-122"/>
                <a:ea typeface="微软雅黑" panose="020B0503020204020204" pitchFamily="34" charset="-122"/>
              </a:rPr>
              <a:t>预付年金现值：</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7662" name="Rectangle 20"/>
          <p:cNvSpPr>
            <a:spLocks noChangeArrowheads="1"/>
          </p:cNvSpPr>
          <p:nvPr/>
        </p:nvSpPr>
        <p:spPr bwMode="auto">
          <a:xfrm>
            <a:off x="3648075" y="257175"/>
            <a:ext cx="49391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dirty="0" smtClean="0">
                <a:latin typeface="微软雅黑" panose="020B0503020204020204" pitchFamily="34" charset="-122"/>
                <a:ea typeface="微软雅黑" panose="020B0503020204020204" pitchFamily="34" charset="-122"/>
              </a:rPr>
              <a:t>（</a:t>
            </a:r>
            <a:r>
              <a:rPr lang="en-US" altLang="zh-CN" sz="3200" dirty="0" smtClean="0">
                <a:latin typeface="微软雅黑" panose="020B0503020204020204" pitchFamily="34" charset="-122"/>
                <a:ea typeface="微软雅黑" panose="020B0503020204020204" pitchFamily="34" charset="-122"/>
              </a:rPr>
              <a:t>2</a:t>
            </a:r>
            <a:r>
              <a:rPr lang="zh-CN" altLang="en-US" sz="3200" dirty="0" smtClean="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预付年金现值的计算</a:t>
            </a:r>
            <a:endParaRPr lang="zh-CN" altLang="en-US" sz="3200" dirty="0">
              <a:latin typeface="微软雅黑" panose="020B0503020204020204" pitchFamily="34" charset="-122"/>
              <a:ea typeface="微软雅黑" panose="020B0503020204020204" pitchFamily="34" charset="-122"/>
            </a:endParaRPr>
          </a:p>
        </p:txBody>
      </p:sp>
      <p:sp>
        <p:nvSpPr>
          <p:cNvPr id="27663" name="Line 6"/>
          <p:cNvSpPr>
            <a:spLocks noChangeShapeType="1"/>
          </p:cNvSpPr>
          <p:nvPr/>
        </p:nvSpPr>
        <p:spPr bwMode="auto">
          <a:xfrm flipV="1">
            <a:off x="9005888" y="482600"/>
            <a:ext cx="3186112" cy="4445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pic>
        <p:nvPicPr>
          <p:cNvPr id="27664" name="Picture 2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248900" y="2862263"/>
            <a:ext cx="1654175"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b="51009"/>
          <a:stretch>
            <a:fillRect/>
          </a:stretch>
        </p:blipFill>
        <p:spPr bwMode="auto">
          <a:xfrm>
            <a:off x="2390775" y="2203450"/>
            <a:ext cx="8169275"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矩形 53"/>
          <p:cNvSpPr>
            <a:spLocks noRot="1" noChangeAspect="1" noMove="1" noResize="1" noEditPoints="1" noAdjustHandles="1" noChangeArrowheads="1" noChangeShapeType="1" noTextEdit="1"/>
          </p:cNvSpPr>
          <p:nvPr/>
        </p:nvSpPr>
        <p:spPr>
          <a:xfrm>
            <a:off x="2390273" y="4335463"/>
            <a:ext cx="8165431" cy="2018113"/>
          </a:xfrm>
          <a:prstGeom prst="rect">
            <a:avLst/>
          </a:prstGeom>
          <a:blipFill rotWithShape="1">
            <a:blip r:embed="rId2"/>
            <a:srcRect/>
            <a:stretch>
              <a:fillRect l="-1494" t="-113622" r="1" b="-6646"/>
            </a:stretch>
          </a:blipFill>
        </p:spPr>
        <p:txBody>
          <a:bodyPr/>
          <a:lstStyle/>
          <a:p>
            <a:pPr>
              <a:defRPr/>
            </a:pPr>
            <a:r>
              <a:rPr lang="zh-CN" altLang="en-US" noProof="1">
                <a:noFill/>
              </a:rPr>
              <a:t> </a:t>
            </a:r>
            <a:endParaRPr lang="zh-CN" altLang="en-US" noProof="1">
              <a:noFill/>
            </a:endParaRPr>
          </a:p>
        </p:txBody>
      </p:sp>
      <p:sp>
        <p:nvSpPr>
          <p:cNvPr id="28676" name="Line 6"/>
          <p:cNvSpPr>
            <a:spLocks noChangeShapeType="1"/>
          </p:cNvSpPr>
          <p:nvPr/>
        </p:nvSpPr>
        <p:spPr bwMode="auto">
          <a:xfrm flipV="1">
            <a:off x="0" y="461963"/>
            <a:ext cx="3400425" cy="20637"/>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28677" name="灯片编号占位符 2"/>
          <p:cNvSpPr>
            <a:spLocks noGrp="1" noChangeArrowheads="1"/>
          </p:cNvSpPr>
          <p:nvPr>
            <p:ph type="sldNum" sz="quarter" idx="12"/>
          </p:nvPr>
        </p:nvSpPr>
        <p:spPr bwMode="auto">
          <a:xfrm>
            <a:off x="11295063" y="6240463"/>
            <a:ext cx="495300" cy="354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fld id="{78371109-CE2A-49D2-8C3D-B1F8C0C5674F}" type="slidenum">
              <a:rPr lang="en-US" altLang="zh-CN" sz="1400" smtClean="0">
                <a:solidFill>
                  <a:schemeClr val="bg1"/>
                </a:solidFill>
              </a:rPr>
            </a:fld>
            <a:endParaRPr lang="en-US" altLang="zh-CN" sz="1400" smtClean="0">
              <a:solidFill>
                <a:schemeClr val="bg1"/>
              </a:solidFill>
            </a:endParaRPr>
          </a:p>
        </p:txBody>
      </p:sp>
      <p:grpSp>
        <p:nvGrpSpPr>
          <p:cNvPr id="28678" name="组合 4"/>
          <p:cNvGrpSpPr/>
          <p:nvPr/>
        </p:nvGrpSpPr>
        <p:grpSpPr bwMode="auto">
          <a:xfrm>
            <a:off x="3035300" y="1223963"/>
            <a:ext cx="3548063" cy="647700"/>
            <a:chOff x="3035300" y="1223963"/>
            <a:chExt cx="3548063" cy="647700"/>
          </a:xfrm>
        </p:grpSpPr>
        <p:sp>
          <p:nvSpPr>
            <p:cNvPr id="28712" name="矩形 17"/>
            <p:cNvSpPr>
              <a:spLocks noChangeArrowheads="1"/>
            </p:cNvSpPr>
            <p:nvPr/>
          </p:nvSpPr>
          <p:spPr bwMode="auto">
            <a:xfrm>
              <a:off x="3035300" y="1223963"/>
              <a:ext cx="3548063" cy="647700"/>
            </a:xfrm>
            <a:prstGeom prst="rect">
              <a:avLst/>
            </a:prstGeom>
            <a:noFill/>
            <a:ln w="25400">
              <a:solidFill>
                <a:srgbClr val="0070C0"/>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sz="3200">
                <a:solidFill>
                  <a:srgbClr val="000000"/>
                </a:solidFill>
                <a:latin typeface="Lato" panose="020F0502020204030203"/>
                <a:sym typeface="Arial" panose="020B0604020202020204" pitchFamily="34" charset="0"/>
              </a:endParaRPr>
            </a:p>
          </p:txBody>
        </p:sp>
        <p:sp>
          <p:nvSpPr>
            <p:cNvPr id="26665" name="Rectangle 2"/>
            <p:cNvSpPr txBox="1">
              <a:spLocks noChangeArrowheads="1"/>
            </p:cNvSpPr>
            <p:nvPr/>
          </p:nvSpPr>
          <p:spPr bwMode="auto">
            <a:xfrm>
              <a:off x="3136900" y="1266825"/>
              <a:ext cx="3230563" cy="576263"/>
            </a:xfrm>
            <a:prstGeom prst="rect">
              <a:avLst/>
            </a:prstGeom>
            <a:solidFill>
              <a:schemeClr val="bg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5000"/>
                </a:spcBef>
                <a:spcAft>
                  <a:spcPct val="40000"/>
                </a:spcAft>
                <a:buClr>
                  <a:schemeClr val="tx2"/>
                </a:buClr>
                <a:buSzPct val="70000"/>
                <a:buFont typeface="Wingdings" panose="05000000000000000000" pitchFamily="2" charset="2"/>
                <a:buNone/>
                <a:defRPr/>
              </a:pPr>
              <a:r>
                <a:rPr lang="zh-CN" altLang="en-US" sz="2800" dirty="0" smtClean="0">
                  <a:solidFill>
                    <a:srgbClr val="000000"/>
                  </a:solidFill>
                  <a:latin typeface="微软雅黑" panose="020B0503020204020204" pitchFamily="34" charset="-122"/>
                  <a:ea typeface="微软雅黑" panose="020B0503020204020204" pitchFamily="34" charset="-122"/>
                </a:rPr>
                <a:t>期数减</a:t>
              </a:r>
              <a:r>
                <a:rPr lang="en-US" altLang="zh-CN" sz="2800" dirty="0" smtClean="0">
                  <a:solidFill>
                    <a:srgbClr val="000000"/>
                  </a:solidFill>
                  <a:latin typeface="微软雅黑" panose="020B0503020204020204" pitchFamily="34" charset="-122"/>
                  <a:ea typeface="微软雅黑" panose="020B0503020204020204" pitchFamily="34" charset="-122"/>
                </a:rPr>
                <a:t>1</a:t>
              </a:r>
              <a:r>
                <a:rPr lang="zh-CN" altLang="en-US" sz="2800" dirty="0" smtClean="0">
                  <a:solidFill>
                    <a:srgbClr val="000000"/>
                  </a:solidFill>
                  <a:latin typeface="微软雅黑" panose="020B0503020204020204" pitchFamily="34" charset="-122"/>
                  <a:ea typeface="微软雅黑" panose="020B0503020204020204" pitchFamily="34" charset="-122"/>
                </a:rPr>
                <a:t>，系数加</a:t>
              </a:r>
              <a:r>
                <a:rPr lang="en-US" altLang="zh-CN" sz="2800" dirty="0" smtClean="0">
                  <a:solidFill>
                    <a:srgbClr val="000000"/>
                  </a:solidFill>
                  <a:latin typeface="微软雅黑" panose="020B0503020204020204" pitchFamily="34" charset="-122"/>
                  <a:ea typeface="微软雅黑" panose="020B0503020204020204" pitchFamily="34" charset="-122"/>
                </a:rPr>
                <a:t>1</a:t>
              </a:r>
              <a:r>
                <a:rPr lang="zh-CN" altLang="en-US" sz="2800" dirty="0" smtClean="0">
                  <a:solidFill>
                    <a:srgbClr val="000000"/>
                  </a:solidFill>
                  <a:latin typeface="微软雅黑" panose="020B0503020204020204" pitchFamily="34" charset="-122"/>
                  <a:ea typeface="微软雅黑" panose="020B0503020204020204" pitchFamily="34" charset="-122"/>
                </a:rPr>
                <a:t>。</a:t>
              </a:r>
              <a:endParaRPr lang="zh-CN" altLang="en-US" sz="2800" dirty="0" smtClean="0">
                <a:solidFill>
                  <a:srgbClr val="000000"/>
                </a:solidFill>
                <a:latin typeface="微软雅黑" panose="020B0503020204020204" pitchFamily="34" charset="-122"/>
                <a:ea typeface="微软雅黑" panose="020B0503020204020204" pitchFamily="34" charset="-122"/>
              </a:endParaRPr>
            </a:p>
            <a:p>
              <a:pPr eaLnBrk="1" hangingPunct="1">
                <a:lnSpc>
                  <a:spcPct val="135000"/>
                </a:lnSpc>
                <a:spcBef>
                  <a:spcPct val="20000"/>
                </a:spcBef>
                <a:spcAft>
                  <a:spcPct val="25000"/>
                </a:spcAft>
                <a:buClr>
                  <a:schemeClr val="tx2"/>
                </a:buClr>
                <a:buSzPct val="70000"/>
                <a:buFont typeface="Wingdings" panose="05000000000000000000" pitchFamily="2" charset="2"/>
                <a:buNone/>
                <a:defRPr/>
              </a:pPr>
              <a:r>
                <a:rPr lang="zh-CN" altLang="en-US" sz="2400" dirty="0" smtClean="0">
                  <a:solidFill>
                    <a:srgbClr val="FF3300"/>
                  </a:solidFill>
                  <a:latin typeface="宋体" panose="02010600030101010101" pitchFamily="2" charset="-122"/>
                </a:rPr>
                <a:t> </a:t>
              </a:r>
              <a:endParaRPr lang="zh-CN" altLang="en-US" sz="2400" dirty="0" smtClean="0">
                <a:latin typeface="宋体" panose="02010600030101010101" pitchFamily="2" charset="-122"/>
              </a:endParaRPr>
            </a:p>
          </p:txBody>
        </p:sp>
      </p:grpSp>
      <p:sp>
        <p:nvSpPr>
          <p:cNvPr id="28679" name="灯片编号占位符 2"/>
          <p:cNvSpPr txBox="1">
            <a:spLocks noChangeArrowheads="1"/>
          </p:cNvSpPr>
          <p:nvPr/>
        </p:nvSpPr>
        <p:spPr bwMode="auto">
          <a:xfrm>
            <a:off x="11483975" y="6327775"/>
            <a:ext cx="4953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gn="ctr"/>
            <a:fld id="{D50D08D9-C577-4983-9321-2502923E80D2}" type="slidenum">
              <a:rPr lang="en-US" altLang="zh-CN" sz="1400" b="1">
                <a:solidFill>
                  <a:schemeClr val="tx1"/>
                </a:solidFill>
              </a:rPr>
            </a:fld>
            <a:endParaRPr lang="en-US" altLang="zh-CN" sz="1400" b="1">
              <a:solidFill>
                <a:schemeClr val="tx1"/>
              </a:solidFill>
            </a:endParaRPr>
          </a:p>
        </p:txBody>
      </p:sp>
      <p:grpSp>
        <p:nvGrpSpPr>
          <p:cNvPr id="28680" name="组合 3"/>
          <p:cNvGrpSpPr/>
          <p:nvPr/>
        </p:nvGrpSpPr>
        <p:grpSpPr bwMode="auto">
          <a:xfrm>
            <a:off x="676275" y="1095375"/>
            <a:ext cx="2136775" cy="1008063"/>
            <a:chOff x="676275" y="1095375"/>
            <a:chExt cx="2136775" cy="1008063"/>
          </a:xfrm>
        </p:grpSpPr>
        <p:grpSp>
          <p:nvGrpSpPr>
            <p:cNvPr id="28708" name="组合 9"/>
            <p:cNvGrpSpPr/>
            <p:nvPr/>
          </p:nvGrpSpPr>
          <p:grpSpPr bwMode="auto">
            <a:xfrm>
              <a:off x="676275" y="1095375"/>
              <a:ext cx="2136775" cy="1008063"/>
              <a:chOff x="393351" y="3068960"/>
              <a:chExt cx="1800200" cy="1008112"/>
            </a:xfrm>
          </p:grpSpPr>
          <p:sp>
            <p:nvSpPr>
              <p:cNvPr id="15" name="椭圆 14"/>
              <p:cNvSpPr/>
              <p:nvPr/>
            </p:nvSpPr>
            <p:spPr>
              <a:xfrm>
                <a:off x="393351" y="3068960"/>
                <a:ext cx="1800200" cy="1008112"/>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noProof="1"/>
              </a:p>
            </p:txBody>
          </p:sp>
          <p:sp>
            <p:nvSpPr>
              <p:cNvPr id="16" name="椭圆 15"/>
              <p:cNvSpPr/>
              <p:nvPr/>
            </p:nvSpPr>
            <p:spPr>
              <a:xfrm>
                <a:off x="472261" y="3140401"/>
                <a:ext cx="1512649" cy="792201"/>
              </a:xfrm>
              <a:prstGeom prst="ellipse">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65" noProof="1"/>
              </a:p>
            </p:txBody>
          </p:sp>
        </p:grpSp>
        <p:sp>
          <p:nvSpPr>
            <p:cNvPr id="28709" name="矩形 2"/>
            <p:cNvSpPr>
              <a:spLocks noChangeArrowheads="1"/>
            </p:cNvSpPr>
            <p:nvPr/>
          </p:nvSpPr>
          <p:spPr bwMode="auto">
            <a:xfrm>
              <a:off x="771525" y="1311275"/>
              <a:ext cx="20415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chemeClr val="bg1"/>
                  </a:solidFill>
                  <a:latin typeface="微软雅黑" panose="020B0503020204020204" pitchFamily="34" charset="-122"/>
                  <a:ea typeface="微软雅黑" panose="020B0503020204020204" pitchFamily="34" charset="-122"/>
                </a:rPr>
                <a:t>关系式二</a:t>
              </a:r>
              <a:endParaRPr lang="zh-CN" altLang="en-US" sz="2800" b="1">
                <a:solidFill>
                  <a:schemeClr val="bg1"/>
                </a:solidFill>
                <a:latin typeface="微软雅黑" panose="020B0503020204020204" pitchFamily="34" charset="-122"/>
                <a:ea typeface="微软雅黑" panose="020B0503020204020204" pitchFamily="34" charset="-122"/>
              </a:endParaRPr>
            </a:p>
          </p:txBody>
        </p:sp>
      </p:grpSp>
      <p:pic>
        <p:nvPicPr>
          <p:cNvPr id="28681" name="图片 16" descr="timg (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6613" y="3352800"/>
            <a:ext cx="2465387"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a:spLocks noChangeArrowheads="1"/>
          </p:cNvSpPr>
          <p:nvPr/>
        </p:nvSpPr>
        <p:spPr bwMode="auto">
          <a:xfrm>
            <a:off x="0" y="2103438"/>
            <a:ext cx="2227263"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zh-CN" altLang="en-US">
                <a:solidFill>
                  <a:schemeClr val="tx1"/>
                </a:solidFill>
                <a:latin typeface="微软雅黑" panose="020B0503020204020204" pitchFamily="34" charset="-122"/>
                <a:ea typeface="微软雅黑" panose="020B0503020204020204" pitchFamily="34" charset="-122"/>
              </a:rPr>
              <a:t>普通年金现值</a:t>
            </a: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0" name="TextBox 29"/>
          <p:cNvSpPr txBox="1">
            <a:spLocks noChangeArrowheads="1"/>
          </p:cNvSpPr>
          <p:nvPr/>
        </p:nvSpPr>
        <p:spPr bwMode="auto">
          <a:xfrm>
            <a:off x="0" y="4322763"/>
            <a:ext cx="222726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zh-CN" altLang="en-US">
                <a:solidFill>
                  <a:schemeClr val="tx1"/>
                </a:solidFill>
                <a:latin typeface="微软雅黑" panose="020B0503020204020204" pitchFamily="34" charset="-122"/>
                <a:ea typeface="微软雅黑" panose="020B0503020204020204" pitchFamily="34" charset="-122"/>
              </a:rPr>
              <a:t>预付年金现值</a:t>
            </a: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5" name="组合 5"/>
          <p:cNvGrpSpPr/>
          <p:nvPr/>
        </p:nvGrpSpPr>
        <p:grpSpPr bwMode="auto">
          <a:xfrm>
            <a:off x="3400425" y="2609850"/>
            <a:ext cx="4454525" cy="1725613"/>
            <a:chOff x="3400425" y="2609850"/>
            <a:chExt cx="4454525" cy="1725613"/>
          </a:xfrm>
        </p:grpSpPr>
        <p:cxnSp>
          <p:nvCxnSpPr>
            <p:cNvPr id="33" name="直接连接符 32"/>
            <p:cNvCxnSpPr/>
            <p:nvPr/>
          </p:nvCxnSpPr>
          <p:spPr>
            <a:xfrm>
              <a:off x="3422650" y="3424238"/>
              <a:ext cx="20812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400425" y="2673350"/>
              <a:ext cx="22225" cy="750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503863" y="2690813"/>
              <a:ext cx="0" cy="733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422650" y="3606800"/>
              <a:ext cx="3175" cy="515938"/>
            </a:xfrm>
            <a:prstGeom prst="line">
              <a:avLst/>
            </a:prstGeom>
          </p:spPr>
          <p:style>
            <a:lnRef idx="1">
              <a:schemeClr val="accent5"/>
            </a:lnRef>
            <a:fillRef idx="0">
              <a:schemeClr val="accent5"/>
            </a:fillRef>
            <a:effectRef idx="0">
              <a:schemeClr val="accent5"/>
            </a:effectRef>
            <a:fontRef idx="minor">
              <a:schemeClr val="tx1"/>
            </a:fontRef>
          </p:style>
        </p:cxnSp>
        <p:cxnSp>
          <p:nvCxnSpPr>
            <p:cNvPr id="41" name="直接连接符 40"/>
            <p:cNvCxnSpPr/>
            <p:nvPr/>
          </p:nvCxnSpPr>
          <p:spPr>
            <a:xfrm>
              <a:off x="3422650" y="3629025"/>
              <a:ext cx="1671638"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42" name="直接连接符 41"/>
            <p:cNvCxnSpPr/>
            <p:nvPr/>
          </p:nvCxnSpPr>
          <p:spPr>
            <a:xfrm>
              <a:off x="3422650" y="4144963"/>
              <a:ext cx="1671638"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31" name="直接连接符 30"/>
            <p:cNvCxnSpPr/>
            <p:nvPr/>
          </p:nvCxnSpPr>
          <p:spPr>
            <a:xfrm>
              <a:off x="3422650" y="2690813"/>
              <a:ext cx="2079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086350" y="3629025"/>
              <a:ext cx="0" cy="515938"/>
            </a:xfrm>
            <a:prstGeom prst="line">
              <a:avLst/>
            </a:prstGeom>
          </p:spPr>
          <p:style>
            <a:lnRef idx="1">
              <a:schemeClr val="accent5"/>
            </a:lnRef>
            <a:fillRef idx="0">
              <a:schemeClr val="accent5"/>
            </a:fillRef>
            <a:effectRef idx="0">
              <a:schemeClr val="accent5"/>
            </a:effectRef>
            <a:fontRef idx="minor">
              <a:schemeClr val="tx1"/>
            </a:fontRef>
          </p:style>
        </p:cxnSp>
        <p:sp>
          <p:nvSpPr>
            <p:cNvPr id="64" name="左箭头 63"/>
            <p:cNvSpPr/>
            <p:nvPr/>
          </p:nvSpPr>
          <p:spPr>
            <a:xfrm>
              <a:off x="5929313" y="2609850"/>
              <a:ext cx="1925637" cy="89535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25000"/>
                </a:lnSpc>
                <a:spcBef>
                  <a:spcPts val="0"/>
                </a:spcBef>
                <a:spcAft>
                  <a:spcPts val="0"/>
                </a:spcAft>
                <a:defRPr/>
              </a:pPr>
              <a:r>
                <a:rPr lang="zh-CN" altLang="en-US" kern="0" noProof="1">
                  <a:solidFill>
                    <a:srgbClr val="000000"/>
                  </a:solidFill>
                  <a:latin typeface="微软雅黑" panose="020B0503020204020204" pitchFamily="34" charset="-122"/>
                  <a:ea typeface="微软雅黑" panose="020B0503020204020204" pitchFamily="34" charset="-122"/>
                </a:rPr>
                <a:t>  数学计算式</a:t>
              </a:r>
              <a:endParaRPr lang="zh-CN" altLang="en-US" kern="0" noProof="1">
                <a:solidFill>
                  <a:srgbClr val="000000"/>
                </a:solidFill>
                <a:latin typeface="微软雅黑" panose="020B0503020204020204" pitchFamily="34" charset="-122"/>
                <a:ea typeface="微软雅黑" panose="020B0503020204020204" pitchFamily="34" charset="-122"/>
              </a:endParaRPr>
            </a:p>
          </p:txBody>
        </p:sp>
        <p:sp>
          <p:nvSpPr>
            <p:cNvPr id="67" name="左箭头 66"/>
            <p:cNvSpPr/>
            <p:nvPr/>
          </p:nvSpPr>
          <p:spPr>
            <a:xfrm>
              <a:off x="5405438" y="3440113"/>
              <a:ext cx="1924050" cy="895350"/>
            </a:xfrm>
            <a:prstGeom prst="lef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25000"/>
                </a:lnSpc>
                <a:spcBef>
                  <a:spcPts val="0"/>
                </a:spcBef>
                <a:spcAft>
                  <a:spcPts val="0"/>
                </a:spcAft>
                <a:defRPr/>
              </a:pPr>
              <a:r>
                <a:rPr lang="zh-CN" altLang="en-US" kern="0" noProof="1">
                  <a:solidFill>
                    <a:srgbClr val="000000"/>
                  </a:solidFill>
                  <a:latin typeface="微软雅黑" panose="020B0503020204020204" pitchFamily="34" charset="-122"/>
                  <a:ea typeface="微软雅黑" panose="020B0503020204020204" pitchFamily="34" charset="-122"/>
                </a:rPr>
                <a:t>   财务表达式</a:t>
              </a:r>
              <a:endParaRPr lang="zh-CN" altLang="en-US" kern="0" noProof="1">
                <a:solidFill>
                  <a:srgbClr val="000000"/>
                </a:solidFill>
                <a:latin typeface="微软雅黑" panose="020B0503020204020204" pitchFamily="34" charset="-122"/>
                <a:ea typeface="微软雅黑" panose="020B0503020204020204" pitchFamily="34" charset="-122"/>
              </a:endParaRPr>
            </a:p>
          </p:txBody>
        </p:sp>
      </p:grpSp>
      <p:grpSp>
        <p:nvGrpSpPr>
          <p:cNvPr id="6" name="组合 7"/>
          <p:cNvGrpSpPr/>
          <p:nvPr/>
        </p:nvGrpSpPr>
        <p:grpSpPr bwMode="auto">
          <a:xfrm>
            <a:off x="3136900" y="4894263"/>
            <a:ext cx="5561013" cy="1731962"/>
            <a:chOff x="3136900" y="4894263"/>
            <a:chExt cx="5561013" cy="1731962"/>
          </a:xfrm>
        </p:grpSpPr>
        <p:cxnSp>
          <p:nvCxnSpPr>
            <p:cNvPr id="45" name="直接连接符 44"/>
            <p:cNvCxnSpPr/>
            <p:nvPr/>
          </p:nvCxnSpPr>
          <p:spPr>
            <a:xfrm>
              <a:off x="3136900" y="5689600"/>
              <a:ext cx="32305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6367463" y="4956175"/>
              <a:ext cx="0" cy="733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140075" y="4956175"/>
              <a:ext cx="0" cy="733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140075" y="5854700"/>
              <a:ext cx="2811463" cy="7938"/>
            </a:xfrm>
            <a:prstGeom prst="line">
              <a:avLst/>
            </a:prstGeom>
          </p:spPr>
          <p:style>
            <a:lnRef idx="1">
              <a:schemeClr val="accent5"/>
            </a:lnRef>
            <a:fillRef idx="0">
              <a:schemeClr val="accent5"/>
            </a:fillRef>
            <a:effectRef idx="0">
              <a:schemeClr val="accent5"/>
            </a:effectRef>
            <a:fontRef idx="minor">
              <a:schemeClr val="tx1"/>
            </a:fontRef>
          </p:style>
        </p:cxnSp>
        <p:cxnSp>
          <p:nvCxnSpPr>
            <p:cNvPr id="50" name="直接连接符 49"/>
            <p:cNvCxnSpPr/>
            <p:nvPr/>
          </p:nvCxnSpPr>
          <p:spPr>
            <a:xfrm>
              <a:off x="3140075" y="6494463"/>
              <a:ext cx="2811463"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53" name="直接连接符 52"/>
            <p:cNvCxnSpPr/>
            <p:nvPr/>
          </p:nvCxnSpPr>
          <p:spPr>
            <a:xfrm flipH="1">
              <a:off x="3136900" y="5862638"/>
              <a:ext cx="3175" cy="631825"/>
            </a:xfrm>
            <a:prstGeom prst="line">
              <a:avLst/>
            </a:prstGeom>
          </p:spPr>
          <p:style>
            <a:lnRef idx="1">
              <a:schemeClr val="accent5"/>
            </a:lnRef>
            <a:fillRef idx="0">
              <a:schemeClr val="accent5"/>
            </a:fillRef>
            <a:effectRef idx="0">
              <a:schemeClr val="accent5"/>
            </a:effectRef>
            <a:fontRef idx="minor">
              <a:schemeClr val="tx1"/>
            </a:fontRef>
          </p:style>
        </p:cxnSp>
        <p:cxnSp>
          <p:nvCxnSpPr>
            <p:cNvPr id="43" name="直接连接符 42"/>
            <p:cNvCxnSpPr/>
            <p:nvPr/>
          </p:nvCxnSpPr>
          <p:spPr>
            <a:xfrm>
              <a:off x="3136900" y="4956175"/>
              <a:ext cx="32305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951538" y="5862638"/>
              <a:ext cx="0" cy="631825"/>
            </a:xfrm>
            <a:prstGeom prst="line">
              <a:avLst/>
            </a:prstGeom>
          </p:spPr>
          <p:style>
            <a:lnRef idx="1">
              <a:schemeClr val="accent5"/>
            </a:lnRef>
            <a:fillRef idx="0">
              <a:schemeClr val="accent5"/>
            </a:fillRef>
            <a:effectRef idx="0">
              <a:schemeClr val="accent5"/>
            </a:effectRef>
            <a:fontRef idx="minor">
              <a:schemeClr val="tx1"/>
            </a:fontRef>
          </p:style>
        </p:cxnSp>
        <p:sp>
          <p:nvSpPr>
            <p:cNvPr id="65" name="左箭头 64"/>
            <p:cNvSpPr/>
            <p:nvPr/>
          </p:nvSpPr>
          <p:spPr>
            <a:xfrm>
              <a:off x="6772275" y="4894263"/>
              <a:ext cx="1925638" cy="89693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25000"/>
                </a:lnSpc>
                <a:spcBef>
                  <a:spcPts val="0"/>
                </a:spcBef>
                <a:spcAft>
                  <a:spcPts val="0"/>
                </a:spcAft>
                <a:defRPr/>
              </a:pPr>
              <a:r>
                <a:rPr lang="zh-CN" altLang="en-US" kern="0" noProof="1">
                  <a:solidFill>
                    <a:srgbClr val="000000"/>
                  </a:solidFill>
                  <a:latin typeface="微软雅黑" panose="020B0503020204020204" pitchFamily="34" charset="-122"/>
                  <a:ea typeface="微软雅黑" panose="020B0503020204020204" pitchFamily="34" charset="-122"/>
                </a:rPr>
                <a:t>  数学计算式</a:t>
              </a:r>
              <a:endParaRPr lang="zh-CN" altLang="en-US" kern="0" noProof="1">
                <a:solidFill>
                  <a:srgbClr val="000000"/>
                </a:solidFill>
                <a:latin typeface="微软雅黑" panose="020B0503020204020204" pitchFamily="34" charset="-122"/>
                <a:ea typeface="微软雅黑" panose="020B0503020204020204" pitchFamily="34" charset="-122"/>
              </a:endParaRPr>
            </a:p>
          </p:txBody>
        </p:sp>
        <p:sp>
          <p:nvSpPr>
            <p:cNvPr id="68" name="左箭头 67"/>
            <p:cNvSpPr/>
            <p:nvPr/>
          </p:nvSpPr>
          <p:spPr>
            <a:xfrm>
              <a:off x="6192838" y="5730875"/>
              <a:ext cx="1925637" cy="895350"/>
            </a:xfrm>
            <a:prstGeom prst="lef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25000"/>
                </a:lnSpc>
                <a:spcBef>
                  <a:spcPts val="0"/>
                </a:spcBef>
                <a:spcAft>
                  <a:spcPts val="0"/>
                </a:spcAft>
                <a:defRPr/>
              </a:pPr>
              <a:r>
                <a:rPr lang="zh-CN" altLang="en-US" kern="0" noProof="1">
                  <a:solidFill>
                    <a:srgbClr val="000000"/>
                  </a:solidFill>
                  <a:latin typeface="微软雅黑" panose="020B0503020204020204" pitchFamily="34" charset="-122"/>
                  <a:ea typeface="微软雅黑" panose="020B0503020204020204" pitchFamily="34" charset="-122"/>
                </a:rPr>
                <a:t>   财务表达式</a:t>
              </a:r>
              <a:endParaRPr lang="zh-CN" altLang="en-US" kern="0" noProof="1">
                <a:solidFill>
                  <a:srgbClr val="000000"/>
                </a:solidFill>
                <a:latin typeface="微软雅黑" panose="020B0503020204020204" pitchFamily="34" charset="-122"/>
                <a:ea typeface="微软雅黑" panose="020B0503020204020204" pitchFamily="34" charset="-122"/>
              </a:endParaRPr>
            </a:p>
          </p:txBody>
        </p:sp>
      </p:grpSp>
      <p:sp>
        <p:nvSpPr>
          <p:cNvPr id="28686" name="Rectangle 36"/>
          <p:cNvSpPr>
            <a:spLocks noChangeArrowheads="1"/>
          </p:cNvSpPr>
          <p:nvPr/>
        </p:nvSpPr>
        <p:spPr bwMode="auto">
          <a:xfrm>
            <a:off x="3598863" y="203200"/>
            <a:ext cx="5224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dirty="0" smtClean="0">
                <a:latin typeface="微软雅黑" panose="020B0503020204020204" pitchFamily="34" charset="-122"/>
                <a:ea typeface="微软雅黑" panose="020B0503020204020204" pitchFamily="34" charset="-122"/>
              </a:rPr>
              <a:t>（</a:t>
            </a:r>
            <a:r>
              <a:rPr lang="en-US" altLang="zh-CN" sz="3200" dirty="0" smtClean="0">
                <a:latin typeface="微软雅黑" panose="020B0503020204020204" pitchFamily="34" charset="-122"/>
                <a:ea typeface="微软雅黑" panose="020B0503020204020204" pitchFamily="34" charset="-122"/>
              </a:rPr>
              <a:t>2</a:t>
            </a:r>
            <a:r>
              <a:rPr lang="zh-CN" altLang="en-US" sz="3200" dirty="0" smtClean="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预付年金现值的计算</a:t>
            </a:r>
            <a:endParaRPr lang="zh-CN" altLang="en-US" sz="3200" dirty="0">
              <a:latin typeface="微软雅黑" panose="020B0503020204020204" pitchFamily="34" charset="-122"/>
              <a:ea typeface="微软雅黑" panose="020B0503020204020204" pitchFamily="34" charset="-122"/>
            </a:endParaRPr>
          </a:p>
        </p:txBody>
      </p:sp>
      <p:sp>
        <p:nvSpPr>
          <p:cNvPr id="28687" name="Line 6"/>
          <p:cNvSpPr>
            <a:spLocks noChangeShapeType="1"/>
          </p:cNvSpPr>
          <p:nvPr/>
        </p:nvSpPr>
        <p:spPr bwMode="auto">
          <a:xfrm>
            <a:off x="9021763" y="463550"/>
            <a:ext cx="3170237" cy="1905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500" fill="hold"/>
                                        <p:tgtEl>
                                          <p:spTgt spid="54"/>
                                        </p:tgtEl>
                                        <p:attrNameLst>
                                          <p:attrName>ppt_x</p:attrName>
                                        </p:attrNameLst>
                                      </p:cBhvr>
                                      <p:tavLst>
                                        <p:tav tm="0">
                                          <p:val>
                                            <p:strVal val="#ppt_x"/>
                                          </p:val>
                                        </p:tav>
                                        <p:tav tm="100000">
                                          <p:val>
                                            <p:strVal val="#ppt_x"/>
                                          </p:val>
                                        </p:tav>
                                      </p:tavLst>
                                    </p:anim>
                                    <p:anim calcmode="lin" valueType="num">
                                      <p:cBhvr additive="base">
                                        <p:cTn id="3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6"/>
          <p:cNvSpPr>
            <a:spLocks noChangeShapeType="1"/>
          </p:cNvSpPr>
          <p:nvPr/>
        </p:nvSpPr>
        <p:spPr bwMode="auto">
          <a:xfrm flipV="1">
            <a:off x="0" y="498475"/>
            <a:ext cx="3048000" cy="17463"/>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grpSp>
        <p:nvGrpSpPr>
          <p:cNvPr id="29699" name="组合 9"/>
          <p:cNvGrpSpPr/>
          <p:nvPr/>
        </p:nvGrpSpPr>
        <p:grpSpPr bwMode="auto">
          <a:xfrm>
            <a:off x="777875" y="788988"/>
            <a:ext cx="2441575" cy="1006475"/>
            <a:chOff x="393351" y="3068960"/>
            <a:chExt cx="1800200" cy="1008112"/>
          </a:xfrm>
        </p:grpSpPr>
        <p:sp>
          <p:nvSpPr>
            <p:cNvPr id="15" name="椭圆 14"/>
            <p:cNvSpPr/>
            <p:nvPr/>
          </p:nvSpPr>
          <p:spPr>
            <a:xfrm>
              <a:off x="393351" y="3068960"/>
              <a:ext cx="1800200" cy="1008112"/>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anose="020B0604020202020204" pitchFamily="34" charset="0"/>
                <a:buNone/>
                <a:defRPr/>
              </a:pPr>
              <a:endParaRPr lang="zh-CN" altLang="en-US" sz="1865" noProof="1"/>
            </a:p>
          </p:txBody>
        </p:sp>
        <p:sp>
          <p:nvSpPr>
            <p:cNvPr id="16" name="椭圆 15"/>
            <p:cNvSpPr/>
            <p:nvPr/>
          </p:nvSpPr>
          <p:spPr>
            <a:xfrm>
              <a:off x="472944" y="3140513"/>
              <a:ext cx="1512262" cy="791861"/>
            </a:xfrm>
            <a:prstGeom prst="ellipse">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anose="020B0604020202020204" pitchFamily="34" charset="0"/>
                <a:buNone/>
                <a:defRPr/>
              </a:pPr>
              <a:endParaRPr lang="zh-CN" altLang="en-US" sz="1865" noProof="1"/>
            </a:p>
          </p:txBody>
        </p:sp>
        <p:sp>
          <p:nvSpPr>
            <p:cNvPr id="29728" name="TextBox 16"/>
            <p:cNvSpPr txBox="1">
              <a:spLocks noChangeArrowheads="1"/>
            </p:cNvSpPr>
            <p:nvPr/>
          </p:nvSpPr>
          <p:spPr bwMode="auto">
            <a:xfrm>
              <a:off x="543173" y="3213429"/>
              <a:ext cx="1334349" cy="46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r>
                <a:rPr lang="zh-CN" altLang="en-US" sz="2400">
                  <a:solidFill>
                    <a:schemeClr val="bg1"/>
                  </a:solidFill>
                  <a:latin typeface="微软雅黑" panose="020B0503020204020204" pitchFamily="34" charset="-122"/>
                  <a:ea typeface="微软雅黑" panose="020B0503020204020204" pitchFamily="34" charset="-122"/>
                </a:rPr>
                <a:t>关系式二</a:t>
              </a:r>
              <a:endParaRPr lang="zh-CN" altLang="en-US" sz="2400">
                <a:solidFill>
                  <a:schemeClr val="bg1"/>
                </a:solidFill>
                <a:latin typeface="微软雅黑" panose="020B0503020204020204" pitchFamily="34" charset="-122"/>
                <a:ea typeface="微软雅黑" panose="020B0503020204020204" pitchFamily="34" charset="-122"/>
              </a:endParaRPr>
            </a:p>
          </p:txBody>
        </p:sp>
      </p:grpSp>
      <p:sp>
        <p:nvSpPr>
          <p:cNvPr id="29700" name="Rectangle 2"/>
          <p:cNvSpPr txBox="1">
            <a:spLocks noChangeArrowheads="1"/>
          </p:cNvSpPr>
          <p:nvPr/>
        </p:nvSpPr>
        <p:spPr bwMode="auto">
          <a:xfrm>
            <a:off x="3151188" y="1470025"/>
            <a:ext cx="40624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35000"/>
              </a:lnSpc>
              <a:spcBef>
                <a:spcPct val="20000"/>
              </a:spcBef>
              <a:spcAft>
                <a:spcPct val="25000"/>
              </a:spcAft>
              <a:buClr>
                <a:schemeClr val="tx2"/>
              </a:buClr>
              <a:buSzPct val="70000"/>
              <a:buFont typeface="Wingdings" panose="05000000000000000000" pitchFamily="2" charset="2"/>
              <a:buNone/>
            </a:pPr>
            <a:r>
              <a:rPr lang="zh-CN" altLang="en-US" sz="2400">
                <a:solidFill>
                  <a:srgbClr val="FF3300"/>
                </a:solidFill>
                <a:latin typeface="宋体" panose="02010600030101010101" pitchFamily="2" charset="-122"/>
              </a:rPr>
              <a:t> </a:t>
            </a:r>
            <a:endParaRPr lang="zh-CN" altLang="en-US" sz="2400">
              <a:solidFill>
                <a:schemeClr val="tx1"/>
              </a:solidFill>
              <a:latin typeface="宋体" panose="02010600030101010101" pitchFamily="2" charset="-122"/>
            </a:endParaRPr>
          </a:p>
        </p:txBody>
      </p:sp>
      <p:sp>
        <p:nvSpPr>
          <p:cNvPr id="29701" name="灯片编号占位符 2"/>
          <p:cNvSpPr txBox="1">
            <a:spLocks noChangeArrowheads="1"/>
          </p:cNvSpPr>
          <p:nvPr/>
        </p:nvSpPr>
        <p:spPr bwMode="auto">
          <a:xfrm>
            <a:off x="11483975" y="6315075"/>
            <a:ext cx="495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gn="ctr"/>
            <a:fld id="{8D0D07C6-EB98-4F8C-9477-35C3486FD1C5}" type="slidenum">
              <a:rPr lang="en-US" altLang="zh-CN" sz="1400">
                <a:solidFill>
                  <a:schemeClr val="tx1"/>
                </a:solidFill>
              </a:rPr>
            </a:fld>
            <a:endParaRPr lang="en-US" altLang="zh-CN" sz="1400">
              <a:solidFill>
                <a:schemeClr val="tx1"/>
              </a:solidFill>
            </a:endParaRPr>
          </a:p>
        </p:txBody>
      </p:sp>
      <p:sp>
        <p:nvSpPr>
          <p:cNvPr id="29702" name="Rectangle 21"/>
          <p:cNvSpPr>
            <a:spLocks noChangeArrowheads="1"/>
          </p:cNvSpPr>
          <p:nvPr/>
        </p:nvSpPr>
        <p:spPr bwMode="auto">
          <a:xfrm>
            <a:off x="3151188" y="204788"/>
            <a:ext cx="49391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dirty="0" smtClean="0">
                <a:latin typeface="微软雅黑" panose="020B0503020204020204" pitchFamily="34" charset="-122"/>
                <a:ea typeface="微软雅黑" panose="020B0503020204020204" pitchFamily="34" charset="-122"/>
              </a:rPr>
              <a:t>（</a:t>
            </a:r>
            <a:r>
              <a:rPr lang="en-US" altLang="zh-CN" sz="3200" dirty="0" smtClean="0">
                <a:latin typeface="微软雅黑" panose="020B0503020204020204" pitchFamily="34" charset="-122"/>
                <a:ea typeface="微软雅黑" panose="020B0503020204020204" pitchFamily="34" charset="-122"/>
              </a:rPr>
              <a:t>2</a:t>
            </a:r>
            <a:r>
              <a:rPr lang="zh-CN" altLang="en-US" sz="3200" dirty="0" smtClean="0">
                <a:latin typeface="微软雅黑" panose="020B0503020204020204" pitchFamily="34" charset="-122"/>
                <a:ea typeface="微软雅黑" panose="020B0503020204020204" pitchFamily="34" charset="-122"/>
              </a:rPr>
              <a:t>）</a:t>
            </a:r>
            <a:r>
              <a:rPr lang="zh-CN" altLang="en-US" sz="3200" dirty="0">
                <a:latin typeface="微软雅黑" panose="020B0503020204020204" pitchFamily="34" charset="-122"/>
                <a:ea typeface="微软雅黑" panose="020B0503020204020204" pitchFamily="34" charset="-122"/>
              </a:rPr>
              <a:t>预付年金现值的计算</a:t>
            </a:r>
            <a:endParaRPr lang="zh-CN" altLang="en-US" sz="3200" dirty="0">
              <a:latin typeface="微软雅黑" panose="020B0503020204020204" pitchFamily="34" charset="-122"/>
              <a:ea typeface="微软雅黑" panose="020B0503020204020204" pitchFamily="34" charset="-122"/>
            </a:endParaRPr>
          </a:p>
        </p:txBody>
      </p:sp>
      <p:sp>
        <p:nvSpPr>
          <p:cNvPr id="29703" name="Line 6"/>
          <p:cNvSpPr>
            <a:spLocks noChangeShapeType="1"/>
          </p:cNvSpPr>
          <p:nvPr/>
        </p:nvSpPr>
        <p:spPr bwMode="auto">
          <a:xfrm>
            <a:off x="8628063" y="479425"/>
            <a:ext cx="3538537" cy="3175"/>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20491" name="矩形 7"/>
          <p:cNvSpPr>
            <a:spLocks noChangeArrowheads="1"/>
          </p:cNvSpPr>
          <p:nvPr/>
        </p:nvSpPr>
        <p:spPr bwMode="auto">
          <a:xfrm>
            <a:off x="2792413" y="4697413"/>
            <a:ext cx="8796337"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4200"/>
              </a:lnSpc>
            </a:pPr>
            <a:r>
              <a:rPr lang="en-US" altLang="zh-CN" sz="2400">
                <a:latin typeface="微软雅黑" panose="020B0503020204020204" pitchFamily="34" charset="-122"/>
                <a:ea typeface="微软雅黑" panose="020B0503020204020204" pitchFamily="34" charset="-122"/>
              </a:rPr>
              <a:t>P =</a:t>
            </a:r>
            <a:r>
              <a:rPr lang="en-US" altLang="zh-CN" sz="2400">
                <a:solidFill>
                  <a:srgbClr val="FF0000"/>
                </a:solidFill>
                <a:latin typeface="微软雅黑" panose="020B0503020204020204" pitchFamily="34" charset="-122"/>
                <a:ea typeface="微软雅黑" panose="020B0503020204020204" pitchFamily="34" charset="-122"/>
              </a:rPr>
              <a:t>A</a:t>
            </a:r>
            <a:r>
              <a:rPr lang="en-US" altLang="zh-CN" sz="2400">
                <a:latin typeface="微软雅黑" panose="020B0503020204020204" pitchFamily="34" charset="-122"/>
                <a:ea typeface="微软雅黑" panose="020B0503020204020204" pitchFamily="34" charset="-122"/>
              </a:rPr>
              <a:t>  +  </a:t>
            </a:r>
            <a:r>
              <a:rPr lang="en-US" altLang="zh-CN" sz="2400" u="sng">
                <a:latin typeface="微软雅黑" panose="020B0503020204020204" pitchFamily="34" charset="-122"/>
                <a:ea typeface="微软雅黑" panose="020B0503020204020204" pitchFamily="34" charset="-122"/>
              </a:rPr>
              <a:t>A  【F/A  </a:t>
            </a:r>
            <a:r>
              <a:rPr lang="zh-CN" altLang="en-US" sz="2400" u="sng">
                <a:latin typeface="微软雅黑" panose="020B0503020204020204" pitchFamily="34" charset="-122"/>
                <a:ea typeface="微软雅黑" panose="020B0503020204020204" pitchFamily="34" charset="-122"/>
              </a:rPr>
              <a:t>，</a:t>
            </a:r>
            <a:r>
              <a:rPr lang="en-US" altLang="zh-CN" sz="2400" u="sng">
                <a:latin typeface="微软雅黑" panose="020B0503020204020204" pitchFamily="34" charset="-122"/>
                <a:ea typeface="微软雅黑" panose="020B0503020204020204" pitchFamily="34" charset="-122"/>
              </a:rPr>
              <a:t>i  , </a:t>
            </a:r>
            <a:r>
              <a:rPr lang="zh-CN" altLang="en-US" sz="2400" u="sng">
                <a:latin typeface="微软雅黑" panose="020B0503020204020204" pitchFamily="34" charset="-122"/>
                <a:ea typeface="微软雅黑" panose="020B0503020204020204" pitchFamily="34" charset="-122"/>
              </a:rPr>
              <a:t>（</a:t>
            </a:r>
            <a:r>
              <a:rPr lang="en-US" altLang="zh-CN" sz="2400" u="sng">
                <a:latin typeface="微软雅黑" panose="020B0503020204020204" pitchFamily="34" charset="-122"/>
                <a:ea typeface="微软雅黑" panose="020B0503020204020204" pitchFamily="34" charset="-122"/>
              </a:rPr>
              <a:t>n-1) </a:t>
            </a:r>
            <a:r>
              <a:rPr lang="en-US" altLang="zh-CN" sz="2400">
                <a:latin typeface="微软雅黑" panose="020B0503020204020204" pitchFamily="34" charset="-122"/>
                <a:ea typeface="微软雅黑" panose="020B0503020204020204" pitchFamily="34" charset="-122"/>
              </a:rPr>
              <a:t>】</a:t>
            </a:r>
            <a:endParaRPr lang="en-US" altLang="zh-CN" sz="2400">
              <a:latin typeface="微软雅黑" panose="020B0503020204020204" pitchFamily="34" charset="-122"/>
              <a:ea typeface="微软雅黑" panose="020B0503020204020204" pitchFamily="34" charset="-122"/>
            </a:endParaRPr>
          </a:p>
          <a:p>
            <a:pPr>
              <a:lnSpc>
                <a:spcPts val="4200"/>
              </a:lnSpc>
            </a:pPr>
            <a:r>
              <a:rPr lang="en-US" altLang="zh-CN" sz="2400">
                <a:latin typeface="微软雅黑" panose="020B0503020204020204" pitchFamily="34" charset="-122"/>
                <a:ea typeface="微软雅黑" panose="020B0503020204020204" pitchFamily="34" charset="-122"/>
              </a:rPr>
              <a:t>   =A  {</a:t>
            </a:r>
            <a:r>
              <a:rPr lang="en-US" altLang="zh-CN" sz="2400" u="sng">
                <a:latin typeface="微软雅黑" panose="020B0503020204020204" pitchFamily="34" charset="-122"/>
                <a:ea typeface="微软雅黑" panose="020B0503020204020204" pitchFamily="34" charset="-122"/>
              </a:rPr>
              <a:t>【F/A  </a:t>
            </a:r>
            <a:r>
              <a:rPr lang="zh-CN" altLang="en-US" sz="2400" u="sng">
                <a:latin typeface="微软雅黑" panose="020B0503020204020204" pitchFamily="34" charset="-122"/>
                <a:ea typeface="微软雅黑" panose="020B0503020204020204" pitchFamily="34" charset="-122"/>
              </a:rPr>
              <a:t>，</a:t>
            </a:r>
            <a:r>
              <a:rPr lang="en-US" altLang="zh-CN" sz="2400" u="sng">
                <a:latin typeface="微软雅黑" panose="020B0503020204020204" pitchFamily="34" charset="-122"/>
                <a:ea typeface="微软雅黑" panose="020B0503020204020204" pitchFamily="34" charset="-122"/>
              </a:rPr>
              <a:t>i  , </a:t>
            </a:r>
            <a:r>
              <a:rPr lang="zh-CN" altLang="en-US" sz="2400" u="sng">
                <a:latin typeface="微软雅黑" panose="020B0503020204020204" pitchFamily="34" charset="-122"/>
                <a:ea typeface="微软雅黑" panose="020B0503020204020204" pitchFamily="34" charset="-122"/>
              </a:rPr>
              <a:t>（</a:t>
            </a:r>
            <a:r>
              <a:rPr lang="en-US" altLang="zh-CN" sz="2400" u="sng">
                <a:latin typeface="微软雅黑" panose="020B0503020204020204" pitchFamily="34" charset="-122"/>
                <a:ea typeface="微软雅黑" panose="020B0503020204020204" pitchFamily="34" charset="-122"/>
              </a:rPr>
              <a:t>n-1) 】+1</a:t>
            </a:r>
            <a:r>
              <a:rPr lang="en-US" altLang="zh-CN" sz="2400">
                <a:latin typeface="微软雅黑" panose="020B0503020204020204" pitchFamily="34" charset="-122"/>
                <a:ea typeface="微软雅黑" panose="020B0503020204020204" pitchFamily="34" charset="-122"/>
              </a:rPr>
              <a:t>}</a:t>
            </a:r>
            <a:endParaRPr lang="en-US" altLang="zh-CN" sz="2400">
              <a:latin typeface="宋体" panose="02010600030101010101" pitchFamily="2" charset="-122"/>
            </a:endParaRPr>
          </a:p>
        </p:txBody>
      </p:sp>
      <p:sp>
        <p:nvSpPr>
          <p:cNvPr id="26" name="Rectangle 7"/>
          <p:cNvSpPr>
            <a:spLocks noChangeArrowheads="1"/>
          </p:cNvSpPr>
          <p:nvPr/>
        </p:nvSpPr>
        <p:spPr bwMode="auto">
          <a:xfrm>
            <a:off x="1911350" y="6127750"/>
            <a:ext cx="3433763" cy="430213"/>
          </a:xfrm>
          <a:prstGeom prst="rect">
            <a:avLst/>
          </a:prstGeom>
          <a:noFill/>
          <a:ln w="19050">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p>
            <a:r>
              <a:rPr lang="zh-CN" altLang="en-US" sz="2200">
                <a:solidFill>
                  <a:srgbClr val="6699FF"/>
                </a:solidFill>
                <a:latin typeface="微软雅黑" panose="020B0503020204020204" pitchFamily="34" charset="-122"/>
                <a:ea typeface="微软雅黑" panose="020B0503020204020204" pitchFamily="34" charset="-122"/>
              </a:rPr>
              <a:t> 预付</a:t>
            </a:r>
            <a:r>
              <a:rPr lang="ja-JP" altLang="en-US" sz="2200">
                <a:solidFill>
                  <a:srgbClr val="6699FF"/>
                </a:solidFill>
                <a:latin typeface="微软雅黑" panose="020B0503020204020204" pitchFamily="34" charset="-122"/>
                <a:ea typeface="微软雅黑" panose="020B0503020204020204" pitchFamily="34" charset="-122"/>
              </a:rPr>
              <a:t>年金</a:t>
            </a:r>
            <a:r>
              <a:rPr lang="zh-CN" altLang="en-US" sz="2200">
                <a:solidFill>
                  <a:srgbClr val="6699FF"/>
                </a:solidFill>
                <a:latin typeface="微软雅黑" panose="020B0503020204020204" pitchFamily="34" charset="-122"/>
                <a:ea typeface="微软雅黑" panose="020B0503020204020204" pitchFamily="34" charset="-122"/>
              </a:rPr>
              <a:t>现</a:t>
            </a:r>
            <a:r>
              <a:rPr lang="ja-JP" altLang="en-US" sz="2200">
                <a:solidFill>
                  <a:srgbClr val="6699FF"/>
                </a:solidFill>
                <a:latin typeface="微软雅黑" panose="020B0503020204020204" pitchFamily="34" charset="-122"/>
                <a:ea typeface="微软雅黑" panose="020B0503020204020204" pitchFamily="34" charset="-122"/>
              </a:rPr>
              <a:t>值系数</a:t>
            </a:r>
            <a:endParaRPr lang="ja-JP" altLang="en-US" sz="2200">
              <a:solidFill>
                <a:srgbClr val="6699FF"/>
              </a:solidFill>
              <a:latin typeface="微软雅黑" panose="020B0503020204020204" pitchFamily="34" charset="-122"/>
              <a:ea typeface="微软雅黑" panose="020B0503020204020204" pitchFamily="34" charset="-122"/>
            </a:endParaRPr>
          </a:p>
        </p:txBody>
      </p:sp>
      <p:sp>
        <p:nvSpPr>
          <p:cNvPr id="51" name="矩形 50"/>
          <p:cNvSpPr>
            <a:spLocks noChangeArrowheads="1"/>
          </p:cNvSpPr>
          <p:nvPr/>
        </p:nvSpPr>
        <p:spPr bwMode="auto">
          <a:xfrm>
            <a:off x="3349625" y="4068763"/>
            <a:ext cx="6843713" cy="461962"/>
          </a:xfrm>
          <a:prstGeom prst="rect">
            <a:avLst/>
          </a:prstGeom>
          <a:solidFill>
            <a:srgbClr val="8CEE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en-US" altLang="zh-CN" sz="2400">
                <a:solidFill>
                  <a:srgbClr val="FF0000"/>
                </a:solidFill>
                <a:latin typeface="微软雅黑" panose="020B0503020204020204" pitchFamily="34" charset="-122"/>
                <a:ea typeface="微软雅黑" panose="020B0503020204020204" pitchFamily="34" charset="-122"/>
              </a:rPr>
              <a:t>A</a:t>
            </a:r>
            <a:r>
              <a:rPr lang="en-US" altLang="zh-CN" sz="2400">
                <a:solidFill>
                  <a:srgbClr val="FF0000"/>
                </a:solidFill>
                <a:latin typeface="宋体" panose="02010600030101010101" pitchFamily="2" charset="-122"/>
                <a:ea typeface="MS PGothic" panose="020B0600070205080204" pitchFamily="34" charset="-128"/>
              </a:rPr>
              <a:t> </a:t>
            </a:r>
            <a:r>
              <a:rPr lang="en-US" altLang="zh-CN" sz="2400">
                <a:solidFill>
                  <a:srgbClr val="6699FF"/>
                </a:solidFill>
                <a:latin typeface="宋体" panose="02010600030101010101" pitchFamily="2" charset="-122"/>
                <a:ea typeface="MS PGothic" panose="020B0600070205080204" pitchFamily="34" charset="-128"/>
              </a:rPr>
              <a:t>   </a:t>
            </a:r>
            <a:r>
              <a:rPr lang="en-US" altLang="zh-CN" sz="2400" u="sng">
                <a:solidFill>
                  <a:schemeClr val="tx2"/>
                </a:solidFill>
                <a:latin typeface="宋体" panose="02010600030101010101" pitchFamily="2" charset="-122"/>
                <a:ea typeface="MS PGothic" panose="020B0600070205080204" pitchFamily="34" charset="-128"/>
              </a:rPr>
              <a:t>A    A    A     </a:t>
            </a:r>
            <a:r>
              <a:rPr lang="en-US" altLang="zh-CN" sz="2400" u="sng">
                <a:solidFill>
                  <a:schemeClr val="tx2"/>
                </a:solidFill>
                <a:latin typeface="Times New Roman" panose="02020603050405020304" pitchFamily="18" charset="0"/>
              </a:rPr>
              <a:t>‥ ‥ ‥ ‥      </a:t>
            </a:r>
            <a:r>
              <a:rPr lang="en-US" altLang="zh-CN" sz="2400" u="sng">
                <a:solidFill>
                  <a:schemeClr val="tx2"/>
                </a:solidFill>
                <a:latin typeface="宋体" panose="02010600030101010101" pitchFamily="2" charset="-122"/>
                <a:ea typeface="MS PGothic" panose="020B0600070205080204" pitchFamily="34" charset="-128"/>
              </a:rPr>
              <a:t>A</a:t>
            </a:r>
            <a:endParaRPr lang="en-US" altLang="zh-CN" sz="2400" u="sng">
              <a:solidFill>
                <a:schemeClr val="tx2"/>
              </a:solidFill>
              <a:latin typeface="微软雅黑" panose="020B0503020204020204" pitchFamily="34" charset="-122"/>
              <a:ea typeface="微软雅黑" panose="020B0503020204020204" pitchFamily="34" charset="-122"/>
            </a:endParaRPr>
          </a:p>
        </p:txBody>
      </p:sp>
      <p:grpSp>
        <p:nvGrpSpPr>
          <p:cNvPr id="52" name="组合 3"/>
          <p:cNvGrpSpPr/>
          <p:nvPr/>
        </p:nvGrpSpPr>
        <p:grpSpPr bwMode="auto">
          <a:xfrm>
            <a:off x="3295650" y="3494088"/>
            <a:ext cx="7540625" cy="577850"/>
            <a:chOff x="2755790" y="3758274"/>
            <a:chExt cx="5983705" cy="577574"/>
          </a:xfrm>
        </p:grpSpPr>
        <p:sp>
          <p:nvSpPr>
            <p:cNvPr id="29718" name="Line 3"/>
            <p:cNvSpPr>
              <a:spLocks noChangeShapeType="1"/>
            </p:cNvSpPr>
            <p:nvPr/>
          </p:nvSpPr>
          <p:spPr bwMode="auto">
            <a:xfrm>
              <a:off x="2992649" y="3921559"/>
              <a:ext cx="5118226" cy="14327"/>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9719" name="Line 4"/>
            <p:cNvSpPr>
              <a:spLocks noChangeShapeType="1"/>
            </p:cNvSpPr>
            <p:nvPr/>
          </p:nvSpPr>
          <p:spPr bwMode="auto">
            <a:xfrm>
              <a:off x="2992649" y="3758274"/>
              <a:ext cx="0" cy="152400"/>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9720" name="Line 5"/>
            <p:cNvSpPr>
              <a:spLocks noChangeShapeType="1"/>
            </p:cNvSpPr>
            <p:nvPr/>
          </p:nvSpPr>
          <p:spPr bwMode="auto">
            <a:xfrm>
              <a:off x="3674833" y="3758274"/>
              <a:ext cx="0" cy="152400"/>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9721" name="Line 6"/>
            <p:cNvSpPr>
              <a:spLocks noChangeShapeType="1"/>
            </p:cNvSpPr>
            <p:nvPr/>
          </p:nvSpPr>
          <p:spPr bwMode="auto">
            <a:xfrm>
              <a:off x="5072737" y="3758274"/>
              <a:ext cx="0" cy="152400"/>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9722" name="Line 7"/>
            <p:cNvSpPr>
              <a:spLocks noChangeShapeType="1"/>
            </p:cNvSpPr>
            <p:nvPr/>
          </p:nvSpPr>
          <p:spPr bwMode="auto">
            <a:xfrm>
              <a:off x="8091263" y="3774040"/>
              <a:ext cx="0" cy="152400"/>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9723" name="Line 5"/>
            <p:cNvSpPr>
              <a:spLocks noChangeShapeType="1"/>
            </p:cNvSpPr>
            <p:nvPr/>
          </p:nvSpPr>
          <p:spPr bwMode="auto">
            <a:xfrm>
              <a:off x="4364251" y="3765534"/>
              <a:ext cx="0" cy="152400"/>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9724" name="Line 6"/>
            <p:cNvSpPr>
              <a:spLocks noChangeShapeType="1"/>
            </p:cNvSpPr>
            <p:nvPr/>
          </p:nvSpPr>
          <p:spPr bwMode="auto">
            <a:xfrm>
              <a:off x="7387723" y="3765534"/>
              <a:ext cx="0" cy="152400"/>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9725" name="矩形 6"/>
            <p:cNvSpPr>
              <a:spLocks noChangeArrowheads="1"/>
            </p:cNvSpPr>
            <p:nvPr/>
          </p:nvSpPr>
          <p:spPr bwMode="auto">
            <a:xfrm>
              <a:off x="2755790" y="3935886"/>
              <a:ext cx="5983705" cy="39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a:solidFill>
                    <a:srgbClr val="FF0000"/>
                  </a:solidFill>
                  <a:latin typeface="宋体" panose="02010600030101010101" pitchFamily="2" charset="-122"/>
                  <a:ea typeface="MS PGothic" panose="020B0600070205080204" pitchFamily="34" charset="-128"/>
                </a:rPr>
                <a:t>0     1     2     3       </a:t>
              </a:r>
              <a:r>
                <a:rPr lang="en-US" altLang="zh-CN" sz="2000">
                  <a:solidFill>
                    <a:srgbClr val="6E8798"/>
                  </a:solidFill>
                  <a:latin typeface="Lato" panose="020F0502020204030203"/>
                </a:rPr>
                <a:t>……</a:t>
              </a:r>
              <a:r>
                <a:rPr lang="en-US" altLang="zh-CN" sz="2000">
                  <a:solidFill>
                    <a:srgbClr val="FF0000"/>
                  </a:solidFill>
                  <a:latin typeface="宋体" panose="02010600030101010101" pitchFamily="2" charset="-122"/>
                  <a:ea typeface="MS PGothic" panose="020B0600070205080204" pitchFamily="34" charset="-128"/>
                </a:rPr>
                <a:t>     n-1    n</a:t>
              </a:r>
              <a:endParaRPr lang="en-US" altLang="zh-CN" sz="2000">
                <a:solidFill>
                  <a:srgbClr val="FF0000"/>
                </a:solidFill>
                <a:latin typeface="宋体" panose="02010600030101010101" pitchFamily="2" charset="-122"/>
                <a:ea typeface="MS PGothic" panose="020B0600070205080204" pitchFamily="34" charset="-128"/>
              </a:endParaRPr>
            </a:p>
          </p:txBody>
        </p:sp>
      </p:grpSp>
      <p:sp>
        <p:nvSpPr>
          <p:cNvPr id="61" name="矩形 60"/>
          <p:cNvSpPr>
            <a:spLocks noChangeArrowheads="1"/>
          </p:cNvSpPr>
          <p:nvPr/>
        </p:nvSpPr>
        <p:spPr bwMode="auto">
          <a:xfrm>
            <a:off x="3295650" y="3017838"/>
            <a:ext cx="779463" cy="461962"/>
          </a:xfrm>
          <a:prstGeom prst="rect">
            <a:avLst/>
          </a:prstGeom>
          <a:solidFill>
            <a:srgbClr val="8CEE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en-US" altLang="zh-CN" sz="2000">
                <a:solidFill>
                  <a:srgbClr val="FF0000"/>
                </a:solidFill>
                <a:latin typeface="微软雅黑" panose="020B0503020204020204" pitchFamily="34" charset="-122"/>
                <a:ea typeface="微软雅黑" panose="020B0503020204020204" pitchFamily="34" charset="-122"/>
              </a:rPr>
              <a:t> </a:t>
            </a:r>
            <a:r>
              <a:rPr lang="en-US" altLang="zh-CN" sz="2400">
                <a:solidFill>
                  <a:schemeClr val="tx2"/>
                </a:solidFill>
                <a:latin typeface="微软雅黑" panose="020B0503020204020204" pitchFamily="34" charset="-122"/>
                <a:ea typeface="微软雅黑" panose="020B0503020204020204" pitchFamily="34" charset="-122"/>
              </a:rPr>
              <a:t>P</a:t>
            </a:r>
            <a:endParaRPr lang="en-US" altLang="zh-CN" sz="2400">
              <a:solidFill>
                <a:schemeClr val="tx2"/>
              </a:solidFill>
              <a:latin typeface="微软雅黑" panose="020B0503020204020204" pitchFamily="34" charset="-122"/>
              <a:ea typeface="微软雅黑" panose="020B0503020204020204" pitchFamily="34" charset="-122"/>
            </a:endParaRPr>
          </a:p>
        </p:txBody>
      </p:sp>
      <p:sp>
        <p:nvSpPr>
          <p:cNvPr id="67" name="Rectangle 7"/>
          <p:cNvSpPr>
            <a:spLocks noChangeArrowheads="1"/>
          </p:cNvSpPr>
          <p:nvPr/>
        </p:nvSpPr>
        <p:spPr bwMode="auto">
          <a:xfrm>
            <a:off x="6021388" y="6103938"/>
            <a:ext cx="5957887" cy="430212"/>
          </a:xfrm>
          <a:prstGeom prst="rect">
            <a:avLst/>
          </a:prstGeom>
          <a:noFill/>
          <a:ln w="19050">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p>
            <a:r>
              <a:rPr lang="zh-CN" altLang="en-US" sz="2200">
                <a:solidFill>
                  <a:srgbClr val="6699FF"/>
                </a:solidFill>
                <a:latin typeface="微软雅黑" panose="020B0503020204020204" pitchFamily="34" charset="-122"/>
                <a:ea typeface="微软雅黑" panose="020B0503020204020204" pitchFamily="34" charset="-122"/>
              </a:rPr>
              <a:t>普通</a:t>
            </a:r>
            <a:r>
              <a:rPr lang="ja-JP" altLang="en-US" sz="2200">
                <a:solidFill>
                  <a:srgbClr val="6699FF"/>
                </a:solidFill>
                <a:latin typeface="微软雅黑" panose="020B0503020204020204" pitchFamily="34" charset="-122"/>
                <a:ea typeface="微软雅黑" panose="020B0503020204020204" pitchFamily="34" charset="-122"/>
              </a:rPr>
              <a:t>年金</a:t>
            </a:r>
            <a:r>
              <a:rPr lang="zh-CN" altLang="en-US" sz="2200">
                <a:solidFill>
                  <a:srgbClr val="6699FF"/>
                </a:solidFill>
                <a:latin typeface="微软雅黑" panose="020B0503020204020204" pitchFamily="34" charset="-122"/>
                <a:ea typeface="微软雅黑" panose="020B0503020204020204" pitchFamily="34" charset="-122"/>
              </a:rPr>
              <a:t>现</a:t>
            </a:r>
            <a:r>
              <a:rPr lang="ja-JP" altLang="en-US" sz="2200">
                <a:solidFill>
                  <a:srgbClr val="6699FF"/>
                </a:solidFill>
                <a:latin typeface="微软雅黑" panose="020B0503020204020204" pitchFamily="34" charset="-122"/>
                <a:ea typeface="微软雅黑" panose="020B0503020204020204" pitchFamily="34" charset="-122"/>
              </a:rPr>
              <a:t>值系数</a:t>
            </a:r>
            <a:r>
              <a:rPr lang="zh-CN" altLang="en-US" sz="2200">
                <a:solidFill>
                  <a:srgbClr val="6699FF"/>
                </a:solidFill>
                <a:latin typeface="微软雅黑" panose="020B0503020204020204" pitchFamily="34" charset="-122"/>
                <a:ea typeface="微软雅黑" panose="020B0503020204020204" pitchFamily="34" charset="-122"/>
              </a:rPr>
              <a:t>期数减</a:t>
            </a:r>
            <a:r>
              <a:rPr lang="en-US" altLang="zh-CN" sz="2200">
                <a:solidFill>
                  <a:srgbClr val="6699FF"/>
                </a:solidFill>
                <a:latin typeface="微软雅黑" panose="020B0503020204020204" pitchFamily="34" charset="-122"/>
                <a:ea typeface="微软雅黑" panose="020B0503020204020204" pitchFamily="34" charset="-122"/>
              </a:rPr>
              <a:t>1</a:t>
            </a:r>
            <a:r>
              <a:rPr lang="zh-CN" altLang="en-US" sz="2200">
                <a:solidFill>
                  <a:srgbClr val="6699FF"/>
                </a:solidFill>
                <a:latin typeface="微软雅黑" panose="020B0503020204020204" pitchFamily="34" charset="-122"/>
                <a:ea typeface="微软雅黑" panose="020B0503020204020204" pitchFamily="34" charset="-122"/>
              </a:rPr>
              <a:t>，系数加</a:t>
            </a:r>
            <a:r>
              <a:rPr lang="en-US" altLang="zh-CN" sz="2200">
                <a:solidFill>
                  <a:srgbClr val="6699FF"/>
                </a:solidFill>
                <a:latin typeface="微软雅黑" panose="020B0503020204020204" pitchFamily="34" charset="-122"/>
                <a:ea typeface="微软雅黑" panose="020B0503020204020204" pitchFamily="34" charset="-122"/>
              </a:rPr>
              <a:t>1</a:t>
            </a:r>
            <a:endParaRPr lang="ja-JP" altLang="en-US" sz="2200">
              <a:solidFill>
                <a:srgbClr val="6699FF"/>
              </a:solidFill>
              <a:latin typeface="微软雅黑" panose="020B0503020204020204" pitchFamily="34" charset="-122"/>
              <a:ea typeface="微软雅黑" panose="020B0503020204020204" pitchFamily="34" charset="-122"/>
            </a:endParaRPr>
          </a:p>
        </p:txBody>
      </p:sp>
      <p:sp>
        <p:nvSpPr>
          <p:cNvPr id="29710" name="矩形 78"/>
          <p:cNvSpPr>
            <a:spLocks noChangeArrowheads="1"/>
          </p:cNvSpPr>
          <p:nvPr/>
        </p:nvSpPr>
        <p:spPr bwMode="auto">
          <a:xfrm>
            <a:off x="654050" y="1789113"/>
            <a:ext cx="113252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3800"/>
              </a:lnSpc>
            </a:pPr>
            <a:r>
              <a:rPr lang="zh-CN" altLang="en-US" sz="2400">
                <a:solidFill>
                  <a:srgbClr val="FF0000"/>
                </a:solidFill>
                <a:latin typeface="微软雅黑" panose="020B0503020204020204" pitchFamily="34" charset="-122"/>
                <a:ea typeface="微软雅黑" panose="020B0503020204020204" pitchFamily="34" charset="-122"/>
              </a:rPr>
              <a:t>原理：</a:t>
            </a:r>
            <a:r>
              <a:rPr lang="zh-CN" altLang="en-US" sz="2400">
                <a:latin typeface="微软雅黑" panose="020B0503020204020204" pitchFamily="34" charset="-122"/>
                <a:ea typeface="微软雅黑" panose="020B0503020204020204" pitchFamily="34" charset="-122"/>
              </a:rPr>
              <a:t>将预付年金转换为普通年金。先将第</a:t>
            </a:r>
            <a:r>
              <a:rPr lang="en-US" altLang="zh-CN" sz="2400">
                <a:latin typeface="微软雅黑" panose="020B0503020204020204" pitchFamily="34" charset="-122"/>
                <a:ea typeface="微软雅黑" panose="020B0503020204020204" pitchFamily="34" charset="-122"/>
              </a:rPr>
              <a:t>1</a:t>
            </a:r>
            <a:r>
              <a:rPr lang="zh-CN" altLang="en-US" sz="2400">
                <a:latin typeface="微软雅黑" panose="020B0503020204020204" pitchFamily="34" charset="-122"/>
                <a:ea typeface="微软雅黑" panose="020B0503020204020204" pitchFamily="34" charset="-122"/>
              </a:rPr>
              <a:t>期期初</a:t>
            </a:r>
            <a:r>
              <a:rPr lang="en-US" altLang="zh-CN" sz="2400">
                <a:latin typeface="微软雅黑" panose="020B0503020204020204" pitchFamily="34" charset="-122"/>
                <a:ea typeface="微软雅黑" panose="020B0503020204020204" pitchFamily="34" charset="-122"/>
              </a:rPr>
              <a:t>A</a:t>
            </a:r>
            <a:r>
              <a:rPr lang="zh-CN" altLang="en-US" sz="2400">
                <a:latin typeface="微软雅黑" panose="020B0503020204020204" pitchFamily="34" charset="-122"/>
                <a:ea typeface="微软雅黑" panose="020B0503020204020204" pitchFamily="34" charset="-122"/>
              </a:rPr>
              <a:t>单独计算现值；第二期期初（即第</a:t>
            </a:r>
            <a:r>
              <a:rPr lang="en-US" altLang="zh-CN" sz="2400">
                <a:latin typeface="微软雅黑" panose="020B0503020204020204" pitchFamily="34" charset="-122"/>
                <a:ea typeface="微软雅黑" panose="020B0503020204020204" pitchFamily="34" charset="-122"/>
              </a:rPr>
              <a:t>1</a:t>
            </a:r>
            <a:r>
              <a:rPr lang="zh-CN" altLang="en-US" sz="2400">
                <a:latin typeface="微软雅黑" panose="020B0503020204020204" pitchFamily="34" charset="-122"/>
                <a:ea typeface="微软雅黑" panose="020B0503020204020204" pitchFamily="34" charset="-122"/>
              </a:rPr>
              <a:t>期期末）至第</a:t>
            </a:r>
            <a:r>
              <a:rPr lang="en-US" altLang="zh-CN" sz="2400">
                <a:latin typeface="微软雅黑" panose="020B0503020204020204" pitchFamily="34" charset="-122"/>
                <a:ea typeface="微软雅黑" panose="020B0503020204020204" pitchFamily="34" charset="-122"/>
              </a:rPr>
              <a:t>n</a:t>
            </a:r>
            <a:r>
              <a:rPr lang="zh-CN" altLang="en-US" sz="2400">
                <a:latin typeface="微软雅黑" panose="020B0503020204020204" pitchFamily="34" charset="-122"/>
                <a:ea typeface="微软雅黑" panose="020B0503020204020204" pitchFamily="34" charset="-122"/>
              </a:rPr>
              <a:t>期期初（即第</a:t>
            </a:r>
            <a:r>
              <a:rPr lang="en-US" altLang="zh-CN" sz="2400">
                <a:latin typeface="微软雅黑" panose="020B0503020204020204" pitchFamily="34" charset="-122"/>
                <a:ea typeface="微软雅黑" panose="020B0503020204020204" pitchFamily="34" charset="-122"/>
              </a:rPr>
              <a:t>n-1</a:t>
            </a:r>
            <a:r>
              <a:rPr lang="zh-CN" altLang="en-US" sz="2400">
                <a:latin typeface="微软雅黑" panose="020B0503020204020204" pitchFamily="34" charset="-122"/>
                <a:ea typeface="微软雅黑" panose="020B0503020204020204" pitchFamily="34" charset="-122"/>
              </a:rPr>
              <a:t>期期末）构成普通年金。</a:t>
            </a:r>
            <a:endParaRPr lang="en-US" altLang="zh-CN" sz="2400">
              <a:latin typeface="宋体" panose="02010600030101010101" pitchFamily="2" charset="-122"/>
            </a:endParaRPr>
          </a:p>
        </p:txBody>
      </p:sp>
      <p:sp>
        <p:nvSpPr>
          <p:cNvPr id="12" name="下箭头 11"/>
          <p:cNvSpPr/>
          <p:nvPr/>
        </p:nvSpPr>
        <p:spPr>
          <a:xfrm>
            <a:off x="4573588" y="5768975"/>
            <a:ext cx="484187" cy="33496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sp>
        <p:nvSpPr>
          <p:cNvPr id="47" name="下箭头 46"/>
          <p:cNvSpPr/>
          <p:nvPr/>
        </p:nvSpPr>
        <p:spPr>
          <a:xfrm>
            <a:off x="6148388" y="4603750"/>
            <a:ext cx="484187" cy="31908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sp>
        <p:nvSpPr>
          <p:cNvPr id="48" name="下箭头 47"/>
          <p:cNvSpPr/>
          <p:nvPr/>
        </p:nvSpPr>
        <p:spPr>
          <a:xfrm>
            <a:off x="3505200" y="4541838"/>
            <a:ext cx="484188" cy="30956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sp>
        <p:nvSpPr>
          <p:cNvPr id="49" name="下箭头 48"/>
          <p:cNvSpPr/>
          <p:nvPr/>
        </p:nvSpPr>
        <p:spPr>
          <a:xfrm rot="16200000">
            <a:off x="5476081" y="6023769"/>
            <a:ext cx="484188" cy="56515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grpSp>
        <p:nvGrpSpPr>
          <p:cNvPr id="29715" name="组合 4"/>
          <p:cNvGrpSpPr/>
          <p:nvPr/>
        </p:nvGrpSpPr>
        <p:grpSpPr bwMode="auto">
          <a:xfrm>
            <a:off x="3617913" y="954088"/>
            <a:ext cx="4340225" cy="647700"/>
            <a:chOff x="3035300" y="1223963"/>
            <a:chExt cx="3548063" cy="647700"/>
          </a:xfrm>
        </p:grpSpPr>
        <p:sp>
          <p:nvSpPr>
            <p:cNvPr id="29716" name="矩形 17"/>
            <p:cNvSpPr>
              <a:spLocks noChangeArrowheads="1"/>
            </p:cNvSpPr>
            <p:nvPr/>
          </p:nvSpPr>
          <p:spPr bwMode="auto">
            <a:xfrm>
              <a:off x="3035300" y="1223963"/>
              <a:ext cx="3548063" cy="647700"/>
            </a:xfrm>
            <a:prstGeom prst="rect">
              <a:avLst/>
            </a:prstGeom>
            <a:noFill/>
            <a:ln w="25400">
              <a:solidFill>
                <a:srgbClr val="0070C0"/>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sz="3200">
                <a:solidFill>
                  <a:srgbClr val="000000"/>
                </a:solidFill>
                <a:latin typeface="Lato" panose="020F0502020204030203"/>
                <a:sym typeface="Arial" panose="020B0604020202020204" pitchFamily="34" charset="0"/>
              </a:endParaRPr>
            </a:p>
          </p:txBody>
        </p:sp>
        <p:sp>
          <p:nvSpPr>
            <p:cNvPr id="54" name="Rectangle 2"/>
            <p:cNvSpPr txBox="1">
              <a:spLocks noChangeArrowheads="1"/>
            </p:cNvSpPr>
            <p:nvPr/>
          </p:nvSpPr>
          <p:spPr bwMode="auto">
            <a:xfrm>
              <a:off x="3137822" y="1266825"/>
              <a:ext cx="3230113" cy="576263"/>
            </a:xfrm>
            <a:prstGeom prst="rect">
              <a:avLst/>
            </a:prstGeom>
            <a:solidFill>
              <a:schemeClr val="bg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5000"/>
                </a:spcBef>
                <a:spcAft>
                  <a:spcPct val="40000"/>
                </a:spcAft>
                <a:buClr>
                  <a:schemeClr val="tx2"/>
                </a:buClr>
                <a:buSzPct val="70000"/>
                <a:buFont typeface="Wingdings" panose="05000000000000000000" pitchFamily="2" charset="2"/>
                <a:buNone/>
                <a:defRPr/>
              </a:pPr>
              <a:r>
                <a:rPr lang="zh-CN" altLang="en-US" sz="2400" dirty="0">
                  <a:solidFill>
                    <a:srgbClr val="000000"/>
                  </a:solidFill>
                  <a:latin typeface="微软雅黑" panose="020B0503020204020204" pitchFamily="34" charset="-122"/>
                  <a:ea typeface="微软雅黑" panose="020B0503020204020204" pitchFamily="34" charset="-122"/>
                </a:rPr>
                <a:t>期数减</a:t>
              </a:r>
              <a:r>
                <a:rPr lang="en-US" altLang="zh-CN" sz="2400" dirty="0">
                  <a:solidFill>
                    <a:srgbClr val="000000"/>
                  </a:solidFill>
                  <a:latin typeface="微软雅黑" panose="020B0503020204020204" pitchFamily="34" charset="-122"/>
                  <a:ea typeface="微软雅黑" panose="020B0503020204020204" pitchFamily="34" charset="-122"/>
                </a:rPr>
                <a:t>1</a:t>
              </a:r>
              <a:r>
                <a:rPr lang="zh-CN" altLang="en-US" sz="2400" dirty="0">
                  <a:solidFill>
                    <a:srgbClr val="000000"/>
                  </a:solidFill>
                  <a:latin typeface="微软雅黑" panose="020B0503020204020204" pitchFamily="34" charset="-122"/>
                  <a:ea typeface="微软雅黑" panose="020B0503020204020204" pitchFamily="34" charset="-122"/>
                </a:rPr>
                <a:t>，系数加</a:t>
              </a:r>
              <a:r>
                <a:rPr lang="en-US" altLang="zh-CN" sz="2400" dirty="0">
                  <a:solidFill>
                    <a:srgbClr val="000000"/>
                  </a:solidFill>
                  <a:latin typeface="微软雅黑" panose="020B0503020204020204" pitchFamily="34" charset="-122"/>
                  <a:ea typeface="微软雅黑" panose="020B0503020204020204" pitchFamily="34" charset="-122"/>
                </a:rPr>
                <a:t>1</a:t>
              </a:r>
              <a:r>
                <a:rPr lang="zh-CN" altLang="en-US" sz="2400" dirty="0">
                  <a:solidFill>
                    <a:srgbClr val="000000"/>
                  </a:solidFill>
                  <a:latin typeface="微软雅黑" panose="020B0503020204020204" pitchFamily="34" charset="-122"/>
                  <a:ea typeface="微软雅黑" panose="020B0503020204020204" pitchFamily="34" charset="-122"/>
                </a:rPr>
                <a:t>。</a:t>
              </a:r>
              <a:endParaRPr lang="zh-CN" altLang="en-US" sz="2400" dirty="0">
                <a:solidFill>
                  <a:srgbClr val="000000"/>
                </a:solidFill>
                <a:latin typeface="微软雅黑" panose="020B0503020204020204" pitchFamily="34" charset="-122"/>
                <a:ea typeface="微软雅黑" panose="020B0503020204020204" pitchFamily="34" charset="-122"/>
              </a:endParaRPr>
            </a:p>
            <a:p>
              <a:pPr eaLnBrk="1" hangingPunct="1">
                <a:lnSpc>
                  <a:spcPct val="135000"/>
                </a:lnSpc>
                <a:spcBef>
                  <a:spcPct val="20000"/>
                </a:spcBef>
                <a:spcAft>
                  <a:spcPct val="25000"/>
                </a:spcAft>
                <a:buClr>
                  <a:schemeClr val="tx2"/>
                </a:buClr>
                <a:buSzPct val="70000"/>
                <a:buFont typeface="Wingdings" panose="05000000000000000000" pitchFamily="2" charset="2"/>
                <a:buNone/>
                <a:defRPr/>
              </a:pPr>
              <a:endParaRPr lang="zh-CN" altLang="en-US" sz="2400" dirty="0">
                <a:latin typeface="宋体" panose="02010600030101010101" pitchFamily="2" charset="-122"/>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fill="hold"/>
                                        <p:tgtEl>
                                          <p:spTgt spid="61"/>
                                        </p:tgtEl>
                                        <p:attrNameLst>
                                          <p:attrName>ppt_x</p:attrName>
                                        </p:attrNameLst>
                                      </p:cBhvr>
                                      <p:tavLst>
                                        <p:tav tm="0">
                                          <p:val>
                                            <p:strVal val="#ppt_x"/>
                                          </p:val>
                                        </p:tav>
                                        <p:tav tm="100000">
                                          <p:val>
                                            <p:strVal val="#ppt_x"/>
                                          </p:val>
                                        </p:tav>
                                      </p:tavLst>
                                    </p:anim>
                                    <p:anim calcmode="lin" valueType="num">
                                      <p:cBhvr additive="base">
                                        <p:cTn id="16"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additive="base">
                                        <p:cTn id="21" dur="500" fill="hold"/>
                                        <p:tgtEl>
                                          <p:spTgt spid="48"/>
                                        </p:tgtEl>
                                        <p:attrNameLst>
                                          <p:attrName>ppt_x</p:attrName>
                                        </p:attrNameLst>
                                      </p:cBhvr>
                                      <p:tavLst>
                                        <p:tav tm="0">
                                          <p:val>
                                            <p:strVal val="#ppt_x"/>
                                          </p:val>
                                        </p:tav>
                                        <p:tav tm="100000">
                                          <p:val>
                                            <p:strVal val="#ppt_x"/>
                                          </p:val>
                                        </p:tav>
                                      </p:tavLst>
                                    </p:anim>
                                    <p:anim calcmode="lin" valueType="num">
                                      <p:cBhvr additive="base">
                                        <p:cTn id="22" dur="500" fill="hold"/>
                                        <p:tgtEl>
                                          <p:spTgt spid="4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ppt_x"/>
                                          </p:val>
                                        </p:tav>
                                        <p:tav tm="100000">
                                          <p:val>
                                            <p:strVal val="#ppt_x"/>
                                          </p:val>
                                        </p:tav>
                                      </p:tavLst>
                                    </p:anim>
                                    <p:anim calcmode="lin" valueType="num">
                                      <p:cBhvr additive="base">
                                        <p:cTn id="26" dur="500" fill="hold"/>
                                        <p:tgtEl>
                                          <p:spTgt spid="4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491"/>
                                        </p:tgtEl>
                                        <p:attrNameLst>
                                          <p:attrName>style.visibility</p:attrName>
                                        </p:attrNameLst>
                                      </p:cBhvr>
                                      <p:to>
                                        <p:strVal val="visible"/>
                                      </p:to>
                                    </p:set>
                                    <p:anim calcmode="lin" valueType="num">
                                      <p:cBhvr additive="base">
                                        <p:cTn id="29" dur="500" fill="hold"/>
                                        <p:tgtEl>
                                          <p:spTgt spid="20491"/>
                                        </p:tgtEl>
                                        <p:attrNameLst>
                                          <p:attrName>ppt_x</p:attrName>
                                        </p:attrNameLst>
                                      </p:cBhvr>
                                      <p:tavLst>
                                        <p:tav tm="0">
                                          <p:val>
                                            <p:strVal val="#ppt_x"/>
                                          </p:val>
                                        </p:tav>
                                        <p:tav tm="100000">
                                          <p:val>
                                            <p:strVal val="#ppt_x"/>
                                          </p:val>
                                        </p:tav>
                                      </p:tavLst>
                                    </p:anim>
                                    <p:anim calcmode="lin" valueType="num">
                                      <p:cBhvr additive="base">
                                        <p:cTn id="30" dur="500" fill="hold"/>
                                        <p:tgtEl>
                                          <p:spTgt spid="2049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ppt_x"/>
                                          </p:val>
                                        </p:tav>
                                        <p:tav tm="100000">
                                          <p:val>
                                            <p:strVal val="#ppt_x"/>
                                          </p:val>
                                        </p:tav>
                                      </p:tavLst>
                                    </p:anim>
                                    <p:anim calcmode="lin" valueType="num">
                                      <p:cBhvr additive="base">
                                        <p:cTn id="44" dur="500" fill="hold"/>
                                        <p:tgtEl>
                                          <p:spTgt spid="4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additive="base">
                                        <p:cTn id="47" dur="500" fill="hold"/>
                                        <p:tgtEl>
                                          <p:spTgt spid="67"/>
                                        </p:tgtEl>
                                        <p:attrNameLst>
                                          <p:attrName>ppt_x</p:attrName>
                                        </p:attrNameLst>
                                      </p:cBhvr>
                                      <p:tavLst>
                                        <p:tav tm="0">
                                          <p:val>
                                            <p:strVal val="#ppt_x"/>
                                          </p:val>
                                        </p:tav>
                                        <p:tav tm="100000">
                                          <p:val>
                                            <p:strVal val="#ppt_x"/>
                                          </p:val>
                                        </p:tav>
                                      </p:tavLst>
                                    </p:anim>
                                    <p:anim calcmode="lin" valueType="num">
                                      <p:cBhvr additive="base">
                                        <p:cTn id="48"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p:bldP spid="26" grpId="0" animBg="1"/>
      <p:bldP spid="51" grpId="0" animBg="1"/>
      <p:bldP spid="61" grpId="0" animBg="1"/>
      <p:bldP spid="67" grpId="0" animBg="1"/>
      <p:bldP spid="12" grpId="0" animBg="1"/>
      <p:bldP spid="47" grpId="0" animBg="1"/>
      <p:bldP spid="48" grpId="0" animBg="1"/>
      <p:bldP spid="4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灯片编号占位符 3"/>
          <p:cNvSpPr txBox="1">
            <a:spLocks noGrp="1" noChangeArrowheads="1"/>
          </p:cNvSpPr>
          <p:nvPr/>
        </p:nvSpPr>
        <p:spPr bwMode="auto">
          <a:xfrm>
            <a:off x="11310938" y="6224588"/>
            <a:ext cx="520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gn="ctr"/>
            <a:fld id="{47349A46-EA26-4610-8D2D-3D0E14D91FF3}" type="slidenum">
              <a:rPr lang="en-US" altLang="zh-CN" sz="1400" b="1">
                <a:solidFill>
                  <a:schemeClr val="bg1"/>
                </a:solidFill>
              </a:rPr>
            </a:fld>
            <a:endParaRPr lang="en-US" altLang="zh-CN" sz="1400" b="1">
              <a:solidFill>
                <a:schemeClr val="bg1"/>
              </a:solidFill>
            </a:endParaRPr>
          </a:p>
        </p:txBody>
      </p:sp>
      <p:sp>
        <p:nvSpPr>
          <p:cNvPr id="30723" name="TextBox 6"/>
          <p:cNvSpPr txBox="1">
            <a:spLocks noChangeArrowheads="1"/>
          </p:cNvSpPr>
          <p:nvPr/>
        </p:nvSpPr>
        <p:spPr bwMode="auto">
          <a:xfrm>
            <a:off x="3411538" y="215900"/>
            <a:ext cx="5703887"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zh-CN" altLang="en-US" sz="3200" dirty="0" smtClean="0">
                <a:solidFill>
                  <a:schemeClr val="tx1"/>
                </a:solidFill>
                <a:latin typeface="微软雅黑" panose="020B0503020204020204" pitchFamily="34" charset="-122"/>
                <a:ea typeface="微软雅黑" panose="020B0503020204020204" pitchFamily="34" charset="-122"/>
              </a:rPr>
              <a:t>（</a:t>
            </a:r>
            <a:r>
              <a:rPr lang="en-US" altLang="zh-CN" sz="3200" dirty="0" smtClean="0">
                <a:solidFill>
                  <a:schemeClr val="tx1"/>
                </a:solidFill>
                <a:latin typeface="微软雅黑" panose="020B0503020204020204" pitchFamily="34" charset="-122"/>
                <a:ea typeface="微软雅黑" panose="020B0503020204020204" pitchFamily="34" charset="-122"/>
              </a:rPr>
              <a:t>2</a:t>
            </a:r>
            <a:r>
              <a:rPr lang="zh-CN" altLang="en-US" sz="3200" dirty="0" smtClean="0">
                <a:solidFill>
                  <a:schemeClr val="tx1"/>
                </a:solidFill>
                <a:latin typeface="微软雅黑" panose="020B0503020204020204" pitchFamily="34" charset="-122"/>
                <a:ea typeface="微软雅黑" panose="020B0503020204020204" pitchFamily="34" charset="-122"/>
              </a:rPr>
              <a:t>）</a:t>
            </a:r>
            <a:r>
              <a:rPr lang="zh-CN" altLang="en-US" sz="3200" dirty="0">
                <a:solidFill>
                  <a:schemeClr val="tx1"/>
                </a:solidFill>
                <a:latin typeface="微软雅黑" panose="020B0503020204020204" pitchFamily="34" charset="-122"/>
                <a:ea typeface="微软雅黑" panose="020B0503020204020204" pitchFamily="34" charset="-122"/>
              </a:rPr>
              <a:t>预付年金现值的计算</a:t>
            </a:r>
            <a:endParaRPr lang="zh-CN" altLang="en-US" sz="3200" dirty="0">
              <a:solidFill>
                <a:schemeClr val="tx1"/>
              </a:solidFill>
              <a:latin typeface="微软雅黑" panose="020B0503020204020204" pitchFamily="34" charset="-122"/>
              <a:ea typeface="微软雅黑" panose="020B0503020204020204" pitchFamily="34" charset="-122"/>
            </a:endParaRPr>
          </a:p>
        </p:txBody>
      </p:sp>
      <p:sp>
        <p:nvSpPr>
          <p:cNvPr id="30724" name="TextBox 7"/>
          <p:cNvSpPr txBox="1">
            <a:spLocks noChangeArrowheads="1"/>
          </p:cNvSpPr>
          <p:nvPr/>
        </p:nvSpPr>
        <p:spPr bwMode="auto">
          <a:xfrm>
            <a:off x="728663" y="1109663"/>
            <a:ext cx="112141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zh-CN" altLang="en-US" b="1">
                <a:solidFill>
                  <a:schemeClr val="tx1"/>
                </a:solidFill>
                <a:latin typeface="微软雅黑" panose="020B0503020204020204" pitchFamily="34" charset="-122"/>
                <a:ea typeface="微软雅黑" panose="020B0503020204020204" pitchFamily="34" charset="-122"/>
              </a:rPr>
              <a:t>假设年金</a:t>
            </a:r>
            <a:r>
              <a:rPr lang="en-US" altLang="zh-CN" b="1">
                <a:solidFill>
                  <a:schemeClr val="tx1"/>
                </a:solidFill>
                <a:latin typeface="微软雅黑" panose="020B0503020204020204" pitchFamily="34" charset="-122"/>
                <a:ea typeface="微软雅黑" panose="020B0503020204020204" pitchFamily="34" charset="-122"/>
              </a:rPr>
              <a:t>A=10</a:t>
            </a:r>
            <a:r>
              <a:rPr lang="zh-CN" altLang="en-US" b="1">
                <a:solidFill>
                  <a:schemeClr val="tx1"/>
                </a:solidFill>
                <a:latin typeface="微软雅黑" panose="020B0503020204020204" pitchFamily="34" charset="-122"/>
                <a:ea typeface="微软雅黑" panose="020B0503020204020204" pitchFamily="34" charset="-122"/>
              </a:rPr>
              <a:t>万元，计息期</a:t>
            </a:r>
            <a:r>
              <a:rPr lang="en-US" altLang="zh-CN" b="1">
                <a:solidFill>
                  <a:schemeClr val="tx1"/>
                </a:solidFill>
                <a:latin typeface="微软雅黑" panose="020B0503020204020204" pitchFamily="34" charset="-122"/>
                <a:ea typeface="微软雅黑" panose="020B0503020204020204" pitchFamily="34" charset="-122"/>
              </a:rPr>
              <a:t>n=3,</a:t>
            </a:r>
            <a:r>
              <a:rPr lang="zh-CN" altLang="en-US" b="1">
                <a:solidFill>
                  <a:schemeClr val="tx1"/>
                </a:solidFill>
                <a:latin typeface="微软雅黑" panose="020B0503020204020204" pitchFamily="34" charset="-122"/>
                <a:ea typeface="微软雅黑" panose="020B0503020204020204" pitchFamily="34" charset="-122"/>
              </a:rPr>
              <a:t>利率</a:t>
            </a:r>
            <a:r>
              <a:rPr lang="en-US" altLang="zh-CN" b="1">
                <a:solidFill>
                  <a:schemeClr val="tx1"/>
                </a:solidFill>
                <a:latin typeface="微软雅黑" panose="020B0503020204020204" pitchFamily="34" charset="-122"/>
                <a:ea typeface="微软雅黑" panose="020B0503020204020204" pitchFamily="34" charset="-122"/>
              </a:rPr>
              <a:t>i=3%,</a:t>
            </a:r>
            <a:r>
              <a:rPr lang="zh-CN" altLang="en-US" b="1">
                <a:solidFill>
                  <a:schemeClr val="tx1"/>
                </a:solidFill>
                <a:latin typeface="微软雅黑" panose="020B0503020204020204" pitchFamily="34" charset="-122"/>
                <a:ea typeface="微软雅黑" panose="020B0503020204020204" pitchFamily="34" charset="-122"/>
              </a:rPr>
              <a:t>让我们来分别算算普通年金现值</a:t>
            </a:r>
            <a:r>
              <a:rPr lang="en-US" altLang="zh-CN" b="1">
                <a:solidFill>
                  <a:schemeClr val="tx1"/>
                </a:solidFill>
                <a:latin typeface="微软雅黑" panose="020B0503020204020204" pitchFamily="34" charset="-122"/>
                <a:ea typeface="微软雅黑" panose="020B0503020204020204" pitchFamily="34" charset="-122"/>
              </a:rPr>
              <a:t>P1</a:t>
            </a:r>
            <a:r>
              <a:rPr lang="zh-CN" altLang="en-US" b="1">
                <a:solidFill>
                  <a:schemeClr val="tx1"/>
                </a:solidFill>
                <a:latin typeface="微软雅黑" panose="020B0503020204020204" pitchFamily="34" charset="-122"/>
                <a:ea typeface="微软雅黑" panose="020B0503020204020204" pitchFamily="34" charset="-122"/>
              </a:rPr>
              <a:t>、预付年金现值</a:t>
            </a:r>
            <a:r>
              <a:rPr lang="en-US" altLang="zh-CN" b="1">
                <a:solidFill>
                  <a:schemeClr val="tx1"/>
                </a:solidFill>
                <a:latin typeface="微软雅黑" panose="020B0503020204020204" pitchFamily="34" charset="-122"/>
                <a:ea typeface="微软雅黑" panose="020B0503020204020204" pitchFamily="34" charset="-122"/>
              </a:rPr>
              <a:t>P</a:t>
            </a:r>
            <a:r>
              <a:rPr lang="zh-CN" altLang="en-US" b="1">
                <a:solidFill>
                  <a:schemeClr val="tx1"/>
                </a:solidFill>
                <a:latin typeface="微软雅黑" panose="020B0503020204020204" pitchFamily="34" charset="-122"/>
                <a:ea typeface="微软雅黑" panose="020B0503020204020204" pitchFamily="34" charset="-122"/>
              </a:rPr>
              <a:t>等于多少？</a:t>
            </a: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54" name="椭圆形标注 53"/>
          <p:cNvSpPr>
            <a:spLocks noChangeArrowheads="1"/>
          </p:cNvSpPr>
          <p:nvPr/>
        </p:nvSpPr>
        <p:spPr bwMode="auto">
          <a:xfrm>
            <a:off x="1347788" y="4738688"/>
            <a:ext cx="3400425" cy="1533525"/>
          </a:xfrm>
          <a:prstGeom prst="wedgeEllipseCallout">
            <a:avLst>
              <a:gd name="adj1" fmla="val 24398"/>
              <a:gd name="adj2" fmla="val -121032"/>
            </a:avLst>
          </a:prstGeom>
          <a:solidFill>
            <a:schemeClr val="bg1"/>
          </a:solidFill>
          <a:ln w="12700">
            <a:solidFill>
              <a:schemeClr val="accent1"/>
            </a:solidFill>
            <a:miter lim="800000"/>
          </a:ln>
        </p:spPr>
        <p:txBody>
          <a:bodyPr anchor="ctr"/>
          <a:lstStyle/>
          <a:p>
            <a:pPr marL="342900" indent="-342900">
              <a:lnSpc>
                <a:spcPct val="130000"/>
              </a:lnSpc>
              <a:spcBef>
                <a:spcPct val="20000"/>
              </a:spcBef>
              <a:spcAft>
                <a:spcPct val="25000"/>
              </a:spcAft>
              <a:buClr>
                <a:schemeClr val="tx2"/>
              </a:buClr>
              <a:buSzPct val="70000"/>
            </a:pPr>
            <a:r>
              <a:rPr lang="zh-CN" altLang="en-US" sz="2000">
                <a:solidFill>
                  <a:srgbClr val="000000"/>
                </a:solidFill>
                <a:latin typeface="微软雅黑" panose="020B0503020204020204" pitchFamily="34" charset="-122"/>
                <a:ea typeface="微软雅黑" panose="020B0503020204020204" pitchFamily="34" charset="-122"/>
              </a:rPr>
              <a:t>即</a:t>
            </a:r>
            <a:r>
              <a:rPr lang="en-US" altLang="zh-CN" sz="2000">
                <a:solidFill>
                  <a:srgbClr val="000000"/>
                </a:solidFill>
                <a:latin typeface="微软雅黑" panose="020B0503020204020204" pitchFamily="34" charset="-122"/>
                <a:ea typeface="微软雅黑" panose="020B0503020204020204" pitchFamily="34" charset="-122"/>
              </a:rPr>
              <a:t>,</a:t>
            </a:r>
            <a:r>
              <a:rPr lang="zh-CN" altLang="en-US" sz="2000">
                <a:solidFill>
                  <a:srgbClr val="000000"/>
                </a:solidFill>
                <a:latin typeface="微软雅黑" panose="020B0503020204020204" pitchFamily="34" charset="-122"/>
                <a:ea typeface="微软雅黑" panose="020B0503020204020204" pitchFamily="34" charset="-122"/>
              </a:rPr>
              <a:t>预付年金现值是</a:t>
            </a:r>
            <a:endParaRPr lang="en-US" altLang="zh-CN" sz="2000">
              <a:solidFill>
                <a:srgbClr val="000000"/>
              </a:solidFill>
              <a:latin typeface="微软雅黑" panose="020B0503020204020204" pitchFamily="34" charset="-122"/>
              <a:ea typeface="微软雅黑" panose="020B0503020204020204" pitchFamily="34" charset="-122"/>
            </a:endParaRPr>
          </a:p>
          <a:p>
            <a:pPr marL="342900" indent="-342900">
              <a:lnSpc>
                <a:spcPct val="130000"/>
              </a:lnSpc>
              <a:spcBef>
                <a:spcPct val="20000"/>
              </a:spcBef>
              <a:spcAft>
                <a:spcPct val="25000"/>
              </a:spcAft>
              <a:buClr>
                <a:schemeClr val="tx2"/>
              </a:buClr>
              <a:buSzPct val="70000"/>
            </a:pPr>
            <a:r>
              <a:rPr lang="zh-CN" altLang="en-US" sz="2000">
                <a:solidFill>
                  <a:srgbClr val="000000"/>
                </a:solidFill>
                <a:latin typeface="微软雅黑" panose="020B0503020204020204" pitchFamily="34" charset="-122"/>
                <a:ea typeface="微软雅黑" panose="020B0503020204020204" pitchFamily="34" charset="-122"/>
              </a:rPr>
              <a:t>普通年金现值公式乘以</a:t>
            </a:r>
            <a:r>
              <a:rPr lang="zh-CN" altLang="en-US" sz="2400">
                <a:solidFill>
                  <a:srgbClr val="FF0000"/>
                </a:solidFill>
                <a:latin typeface="宋体" panose="02010600030101010101" pitchFamily="2" charset="-122"/>
              </a:rPr>
              <a:t>（</a:t>
            </a:r>
            <a:r>
              <a:rPr lang="en-US" altLang="zh-CN" sz="2400">
                <a:solidFill>
                  <a:srgbClr val="FF0000"/>
                </a:solidFill>
                <a:latin typeface="宋体" panose="02010600030101010101" pitchFamily="2" charset="-122"/>
              </a:rPr>
              <a:t>1+3%)</a:t>
            </a:r>
            <a:endParaRPr lang="zh-CN" altLang="en-US" sz="2400">
              <a:solidFill>
                <a:srgbClr val="FF0000"/>
              </a:solidFill>
              <a:latin typeface="Lato" panose="020F0502020204030203"/>
            </a:endParaRPr>
          </a:p>
        </p:txBody>
      </p:sp>
      <p:sp>
        <p:nvSpPr>
          <p:cNvPr id="55" name="椭圆形标注 54"/>
          <p:cNvSpPr>
            <a:spLocks noChangeArrowheads="1"/>
          </p:cNvSpPr>
          <p:nvPr/>
        </p:nvSpPr>
        <p:spPr bwMode="auto">
          <a:xfrm>
            <a:off x="7951788" y="4630738"/>
            <a:ext cx="3879850" cy="1755775"/>
          </a:xfrm>
          <a:prstGeom prst="wedgeEllipseCallout">
            <a:avLst>
              <a:gd name="adj1" fmla="val 21389"/>
              <a:gd name="adj2" fmla="val -111944"/>
            </a:avLst>
          </a:prstGeom>
          <a:solidFill>
            <a:schemeClr val="bg1"/>
          </a:solidFill>
          <a:ln w="12700">
            <a:solidFill>
              <a:schemeClr val="accent1"/>
            </a:solidFill>
            <a:miter lim="800000"/>
          </a:ln>
        </p:spPr>
        <p:txBody>
          <a:bodyPr anchor="ctr"/>
          <a:lstStyle/>
          <a:p>
            <a:pPr marL="342900" indent="-342900">
              <a:lnSpc>
                <a:spcPct val="150000"/>
              </a:lnSpc>
              <a:buClr>
                <a:schemeClr val="tx2"/>
              </a:buClr>
              <a:buSzPct val="70000"/>
            </a:pPr>
            <a:r>
              <a:rPr lang="zh-CN" altLang="en-US" sz="2000">
                <a:solidFill>
                  <a:srgbClr val="000000"/>
                </a:solidFill>
                <a:latin typeface="微软雅黑" panose="020B0503020204020204" pitchFamily="34" charset="-122"/>
                <a:ea typeface="微软雅黑" panose="020B0503020204020204" pitchFamily="34" charset="-122"/>
              </a:rPr>
              <a:t>即</a:t>
            </a:r>
            <a:r>
              <a:rPr lang="en-US" altLang="zh-CN" sz="2000">
                <a:solidFill>
                  <a:srgbClr val="000000"/>
                </a:solidFill>
                <a:latin typeface="微软雅黑" panose="020B0503020204020204" pitchFamily="34" charset="-122"/>
                <a:ea typeface="微软雅黑" panose="020B0503020204020204" pitchFamily="34" charset="-122"/>
              </a:rPr>
              <a:t>,</a:t>
            </a:r>
            <a:r>
              <a:rPr lang="zh-CN" altLang="en-US" sz="2000">
                <a:solidFill>
                  <a:srgbClr val="FF0000"/>
                </a:solidFill>
                <a:latin typeface="微软雅黑" panose="020B0503020204020204" pitchFamily="34" charset="-122"/>
                <a:ea typeface="微软雅黑" panose="020B0503020204020204" pitchFamily="34" charset="-122"/>
              </a:rPr>
              <a:t>期数减</a:t>
            </a:r>
            <a:r>
              <a:rPr lang="en-US" altLang="zh-CN" sz="2000">
                <a:solidFill>
                  <a:srgbClr val="FF0000"/>
                </a:solidFill>
                <a:latin typeface="微软雅黑" panose="020B0503020204020204" pitchFamily="34" charset="-122"/>
                <a:ea typeface="微软雅黑" panose="020B0503020204020204" pitchFamily="34" charset="-122"/>
              </a:rPr>
              <a:t>1</a:t>
            </a:r>
            <a:r>
              <a:rPr lang="zh-CN" altLang="en-US" sz="2000">
                <a:solidFill>
                  <a:srgbClr val="FF0000"/>
                </a:solidFill>
                <a:latin typeface="微软雅黑" panose="020B0503020204020204" pitchFamily="34" charset="-122"/>
                <a:ea typeface="微软雅黑" panose="020B0503020204020204" pitchFamily="34" charset="-122"/>
              </a:rPr>
              <a:t>，系数加</a:t>
            </a:r>
            <a:r>
              <a:rPr lang="en-US" altLang="zh-CN" sz="2000">
                <a:solidFill>
                  <a:srgbClr val="FF0000"/>
                </a:solidFill>
                <a:latin typeface="微软雅黑" panose="020B0503020204020204" pitchFamily="34" charset="-122"/>
                <a:ea typeface="微软雅黑" panose="020B0503020204020204" pitchFamily="34" charset="-122"/>
              </a:rPr>
              <a:t>1</a:t>
            </a:r>
            <a:r>
              <a:rPr lang="zh-CN" altLang="en-US" sz="2000">
                <a:solidFill>
                  <a:srgbClr val="FF0000"/>
                </a:solidFill>
                <a:latin typeface="微软雅黑" panose="020B0503020204020204" pitchFamily="34" charset="-122"/>
                <a:ea typeface="微软雅黑" panose="020B0503020204020204" pitchFamily="34" charset="-122"/>
              </a:rPr>
              <a:t>。</a:t>
            </a:r>
            <a:endParaRPr lang="zh-CN" altLang="en-US" sz="2000">
              <a:solidFill>
                <a:srgbClr val="FF0000"/>
              </a:solidFill>
              <a:latin typeface="微软雅黑" panose="020B0503020204020204" pitchFamily="34" charset="-122"/>
              <a:ea typeface="微软雅黑" panose="020B0503020204020204" pitchFamily="34" charset="-122"/>
            </a:endParaRPr>
          </a:p>
        </p:txBody>
      </p:sp>
      <p:sp>
        <p:nvSpPr>
          <p:cNvPr id="30727" name="Line 6"/>
          <p:cNvSpPr>
            <a:spLocks noChangeShapeType="1"/>
          </p:cNvSpPr>
          <p:nvPr/>
        </p:nvSpPr>
        <p:spPr bwMode="auto">
          <a:xfrm flipV="1">
            <a:off x="0" y="482600"/>
            <a:ext cx="3292475"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30728" name="Line 6"/>
          <p:cNvSpPr>
            <a:spLocks noChangeShapeType="1"/>
          </p:cNvSpPr>
          <p:nvPr/>
        </p:nvSpPr>
        <p:spPr bwMode="auto">
          <a:xfrm>
            <a:off x="8628063" y="479425"/>
            <a:ext cx="3538537" cy="3175"/>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27657" name="矩形 19"/>
          <p:cNvSpPr>
            <a:spLocks noChangeArrowheads="1"/>
          </p:cNvSpPr>
          <p:nvPr/>
        </p:nvSpPr>
        <p:spPr bwMode="auto">
          <a:xfrm>
            <a:off x="785813" y="2336800"/>
            <a:ext cx="3867150"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buFont typeface="Arial" panose="020B0604020202020204" pitchFamily="34" charset="0"/>
              <a:buNone/>
            </a:pPr>
            <a:r>
              <a:rPr lang="zh-CN" altLang="en-US" sz="2200" noProof="1">
                <a:latin typeface="微软雅黑" panose="020B0503020204020204" pitchFamily="34" charset="-122"/>
                <a:ea typeface="微软雅黑" panose="020B0503020204020204" pitchFamily="34" charset="-122"/>
              </a:rPr>
              <a:t>方法一：</a:t>
            </a:r>
            <a:endParaRPr lang="zh-CN" altLang="zh-CN" sz="2200" noProof="1">
              <a:latin typeface="微软雅黑" panose="020B0503020204020204" pitchFamily="34" charset="-122"/>
              <a:ea typeface="微软雅黑" panose="020B0503020204020204" pitchFamily="34" charset="-122"/>
            </a:endParaRPr>
          </a:p>
          <a:p>
            <a:pPr>
              <a:lnSpc>
                <a:spcPct val="130000"/>
              </a:lnSpc>
              <a:buFont typeface="Arial" panose="020B0604020202020204" pitchFamily="34" charset="0"/>
              <a:buNone/>
            </a:pPr>
            <a:r>
              <a:rPr lang="en-US" altLang="zh-CN" sz="2200" noProof="1">
                <a:latin typeface="微软雅黑" panose="020B0503020204020204" pitchFamily="34" charset="-122"/>
                <a:ea typeface="微软雅黑" panose="020B0503020204020204" pitchFamily="34" charset="-122"/>
              </a:rPr>
              <a:t>     P</a:t>
            </a:r>
            <a:r>
              <a:rPr lang="en-US" altLang="zh-CN" sz="2200" baseline="-25000" noProof="1">
                <a:latin typeface="微软雅黑" panose="020B0503020204020204" pitchFamily="34" charset="-122"/>
                <a:ea typeface="微软雅黑" panose="020B0503020204020204" pitchFamily="34" charset="-122"/>
              </a:rPr>
              <a:t>1</a:t>
            </a:r>
            <a:r>
              <a:rPr lang="en-US" altLang="zh-CN" sz="2200" noProof="1">
                <a:latin typeface="微软雅黑" panose="020B0503020204020204" pitchFamily="34" charset="-122"/>
                <a:ea typeface="微软雅黑" panose="020B0503020204020204" pitchFamily="34" charset="-122"/>
              </a:rPr>
              <a:t>=10(P/A,3%,3)</a:t>
            </a:r>
            <a:endParaRPr lang="en-US" altLang="zh-CN" sz="2200" noProof="1">
              <a:latin typeface="微软雅黑" panose="020B0503020204020204" pitchFamily="34" charset="-122"/>
              <a:ea typeface="微软雅黑" panose="020B0503020204020204" pitchFamily="34" charset="-122"/>
            </a:endParaRPr>
          </a:p>
          <a:p>
            <a:pPr>
              <a:lnSpc>
                <a:spcPct val="130000"/>
              </a:lnSpc>
              <a:buFont typeface="Arial" panose="020B0604020202020204" pitchFamily="34" charset="0"/>
              <a:buNone/>
            </a:pPr>
            <a:r>
              <a:rPr lang="en-US" altLang="zh-CN" sz="2200" noProof="1">
                <a:latin typeface="微软雅黑" panose="020B0503020204020204" pitchFamily="34" charset="-122"/>
                <a:ea typeface="微软雅黑" panose="020B0503020204020204" pitchFamily="34" charset="-122"/>
              </a:rPr>
              <a:t>     P =10(P/A,3%,3)(1+3%)</a:t>
            </a:r>
            <a:endParaRPr lang="en-US" altLang="zh-CN" sz="2200" noProof="1">
              <a:latin typeface="微软雅黑" panose="020B0503020204020204" pitchFamily="34" charset="-122"/>
              <a:ea typeface="微软雅黑" panose="020B0503020204020204" pitchFamily="34" charset="-122"/>
            </a:endParaRPr>
          </a:p>
          <a:p>
            <a:pPr>
              <a:lnSpc>
                <a:spcPct val="130000"/>
              </a:lnSpc>
              <a:buFont typeface="Arial" panose="020B0604020202020204" pitchFamily="34" charset="0"/>
              <a:buNone/>
            </a:pPr>
            <a:r>
              <a:rPr lang="en-US" altLang="zh-CN" sz="2200" noProof="1">
                <a:solidFill>
                  <a:srgbClr val="FF0000"/>
                </a:solidFill>
                <a:latin typeface="微软雅黑" panose="020B0503020204020204" pitchFamily="34" charset="-122"/>
                <a:ea typeface="微软雅黑" panose="020B0503020204020204" pitchFamily="34" charset="-122"/>
              </a:rPr>
              <a:t>       </a:t>
            </a:r>
            <a:r>
              <a:rPr lang="en-US" altLang="zh-CN" sz="2200" noProof="1">
                <a:latin typeface="微软雅黑" panose="020B0503020204020204" pitchFamily="34" charset="-122"/>
                <a:ea typeface="微软雅黑" panose="020B0503020204020204" pitchFamily="34" charset="-122"/>
              </a:rPr>
              <a:t>=10×2.8286×(1+3%)</a:t>
            </a:r>
            <a:endParaRPr lang="en-US" altLang="zh-CN" sz="2200" noProof="1">
              <a:latin typeface="微软雅黑" panose="020B0503020204020204" pitchFamily="34" charset="-122"/>
              <a:ea typeface="微软雅黑" panose="020B0503020204020204" pitchFamily="34" charset="-122"/>
            </a:endParaRPr>
          </a:p>
          <a:p>
            <a:pPr>
              <a:lnSpc>
                <a:spcPct val="130000"/>
              </a:lnSpc>
              <a:buFont typeface="Arial" panose="020B0604020202020204" pitchFamily="34" charset="0"/>
              <a:buNone/>
            </a:pPr>
            <a:r>
              <a:rPr lang="en-US" altLang="zh-CN" sz="2200" noProof="1">
                <a:latin typeface="微软雅黑" panose="020B0503020204020204" pitchFamily="34" charset="-122"/>
                <a:ea typeface="微软雅黑" panose="020B0503020204020204" pitchFamily="34" charset="-122"/>
              </a:rPr>
              <a:t>       =29.1346</a:t>
            </a:r>
            <a:endParaRPr lang="en-US" altLang="zh-CN" sz="2200" noProof="1">
              <a:latin typeface="微软雅黑" panose="020B0503020204020204" pitchFamily="34" charset="-122"/>
              <a:ea typeface="微软雅黑" panose="020B0503020204020204" pitchFamily="34" charset="-122"/>
            </a:endParaRPr>
          </a:p>
        </p:txBody>
      </p:sp>
      <p:sp>
        <p:nvSpPr>
          <p:cNvPr id="27658" name="矩形 21"/>
          <p:cNvSpPr>
            <a:spLocks noChangeArrowheads="1"/>
          </p:cNvSpPr>
          <p:nvPr/>
        </p:nvSpPr>
        <p:spPr bwMode="auto">
          <a:xfrm>
            <a:off x="7732713" y="2241550"/>
            <a:ext cx="3608387"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buFont typeface="Arial" panose="020B0604020202020204" pitchFamily="34" charset="0"/>
              <a:buNone/>
            </a:pPr>
            <a:r>
              <a:rPr lang="zh-CN" altLang="en-US" sz="2200" noProof="1">
                <a:latin typeface="微软雅黑" panose="020B0503020204020204" pitchFamily="34" charset="-122"/>
                <a:ea typeface="微软雅黑" panose="020B0503020204020204" pitchFamily="34" charset="-122"/>
              </a:rPr>
              <a:t>方法二：</a:t>
            </a:r>
            <a:endParaRPr lang="zh-CN" altLang="zh-CN" sz="2200" noProof="1">
              <a:latin typeface="微软雅黑" panose="020B0503020204020204" pitchFamily="34" charset="-122"/>
              <a:ea typeface="微软雅黑" panose="020B0503020204020204" pitchFamily="34" charset="-122"/>
            </a:endParaRPr>
          </a:p>
          <a:p>
            <a:pPr>
              <a:lnSpc>
                <a:spcPct val="130000"/>
              </a:lnSpc>
              <a:buFont typeface="Arial" panose="020B0604020202020204" pitchFamily="34" charset="0"/>
              <a:buNone/>
            </a:pPr>
            <a:r>
              <a:rPr lang="en-US" altLang="zh-CN" sz="2200" noProof="1">
                <a:latin typeface="微软雅黑" panose="020B0503020204020204" pitchFamily="34" charset="-122"/>
                <a:ea typeface="微软雅黑" panose="020B0503020204020204" pitchFamily="34" charset="-122"/>
              </a:rPr>
              <a:t>     P</a:t>
            </a:r>
            <a:r>
              <a:rPr lang="en-US" altLang="zh-CN" sz="2200" baseline="-25000" noProof="1">
                <a:latin typeface="微软雅黑" panose="020B0503020204020204" pitchFamily="34" charset="-122"/>
                <a:ea typeface="微软雅黑" panose="020B0503020204020204" pitchFamily="34" charset="-122"/>
              </a:rPr>
              <a:t>1</a:t>
            </a:r>
            <a:r>
              <a:rPr lang="en-US" altLang="zh-CN" sz="2200" noProof="1">
                <a:latin typeface="微软雅黑" panose="020B0503020204020204" pitchFamily="34" charset="-122"/>
                <a:ea typeface="微软雅黑" panose="020B0503020204020204" pitchFamily="34" charset="-122"/>
              </a:rPr>
              <a:t>=10(P/A,3%,3)</a:t>
            </a:r>
            <a:endParaRPr lang="en-US" altLang="zh-CN" sz="2200" noProof="1">
              <a:latin typeface="微软雅黑" panose="020B0503020204020204" pitchFamily="34" charset="-122"/>
              <a:ea typeface="微软雅黑" panose="020B0503020204020204" pitchFamily="34" charset="-122"/>
            </a:endParaRPr>
          </a:p>
          <a:p>
            <a:pPr>
              <a:lnSpc>
                <a:spcPct val="130000"/>
              </a:lnSpc>
              <a:buFont typeface="Arial" panose="020B0604020202020204" pitchFamily="34" charset="0"/>
              <a:buNone/>
            </a:pPr>
            <a:r>
              <a:rPr lang="en-US" altLang="zh-CN" sz="2200" noProof="1">
                <a:latin typeface="微软雅黑" panose="020B0503020204020204" pitchFamily="34" charset="-122"/>
                <a:ea typeface="微软雅黑" panose="020B0503020204020204" pitchFamily="34" charset="-122"/>
              </a:rPr>
              <a:t>     P =10[(P/A,3%,</a:t>
            </a:r>
            <a:r>
              <a:rPr lang="en-US" altLang="zh-CN" sz="2200" noProof="1">
                <a:solidFill>
                  <a:srgbClr val="FF0000"/>
                </a:solidFill>
                <a:latin typeface="微软雅黑" panose="020B0503020204020204" pitchFamily="34" charset="-122"/>
                <a:ea typeface="微软雅黑" panose="020B0503020204020204" pitchFamily="34" charset="-122"/>
              </a:rPr>
              <a:t>2</a:t>
            </a:r>
            <a:r>
              <a:rPr lang="en-US" altLang="zh-CN" sz="2200" noProof="1">
                <a:latin typeface="微软雅黑" panose="020B0503020204020204" pitchFamily="34" charset="-122"/>
                <a:ea typeface="微软雅黑" panose="020B0503020204020204" pitchFamily="34" charset="-122"/>
              </a:rPr>
              <a:t>)</a:t>
            </a:r>
            <a:r>
              <a:rPr lang="en-US" altLang="zh-CN" sz="2200" noProof="1">
                <a:solidFill>
                  <a:srgbClr val="FF0000"/>
                </a:solidFill>
                <a:latin typeface="微软雅黑" panose="020B0503020204020204" pitchFamily="34" charset="-122"/>
                <a:ea typeface="微软雅黑" panose="020B0503020204020204" pitchFamily="34" charset="-122"/>
              </a:rPr>
              <a:t>+1]</a:t>
            </a:r>
            <a:endParaRPr lang="en-US" altLang="zh-CN" sz="2200" noProof="1">
              <a:solidFill>
                <a:srgbClr val="FF0000"/>
              </a:solidFill>
              <a:latin typeface="微软雅黑" panose="020B0503020204020204" pitchFamily="34" charset="-122"/>
              <a:ea typeface="微软雅黑" panose="020B0503020204020204" pitchFamily="34" charset="-122"/>
            </a:endParaRPr>
          </a:p>
          <a:p>
            <a:pPr>
              <a:lnSpc>
                <a:spcPct val="130000"/>
              </a:lnSpc>
              <a:buFont typeface="Arial" panose="020B0604020202020204" pitchFamily="34" charset="0"/>
              <a:buNone/>
            </a:pPr>
            <a:r>
              <a:rPr lang="en-US" altLang="zh-CN" sz="2200" noProof="1">
                <a:solidFill>
                  <a:srgbClr val="FF0000"/>
                </a:solidFill>
                <a:latin typeface="微软雅黑" panose="020B0503020204020204" pitchFamily="34" charset="-122"/>
                <a:ea typeface="微软雅黑" panose="020B0503020204020204" pitchFamily="34" charset="-122"/>
              </a:rPr>
              <a:t>       </a:t>
            </a:r>
            <a:r>
              <a:rPr lang="en-US" altLang="zh-CN" sz="2200" noProof="1">
                <a:latin typeface="微软雅黑" panose="020B0503020204020204" pitchFamily="34" charset="-122"/>
                <a:ea typeface="微软雅黑" panose="020B0503020204020204" pitchFamily="34" charset="-122"/>
              </a:rPr>
              <a:t>=10×</a:t>
            </a:r>
            <a:r>
              <a:rPr lang="en-US" altLang="en-US" sz="2200" noProof="1">
                <a:latin typeface="微软雅黑" panose="020B0503020204020204" pitchFamily="34" charset="-122"/>
                <a:ea typeface="微软雅黑" panose="020B0503020204020204" pitchFamily="34" charset="-122"/>
              </a:rPr>
              <a:t>（</a:t>
            </a:r>
            <a:r>
              <a:rPr lang="en-US" altLang="zh-CN" sz="2200" noProof="1">
                <a:latin typeface="微软雅黑" panose="020B0503020204020204" pitchFamily="34" charset="-122"/>
                <a:ea typeface="微软雅黑" panose="020B0503020204020204" pitchFamily="34" charset="-122"/>
              </a:rPr>
              <a:t>1.9135+1</a:t>
            </a:r>
            <a:r>
              <a:rPr lang="en-US" altLang="en-US" sz="2200" noProof="1">
                <a:latin typeface="微软雅黑" panose="020B0503020204020204" pitchFamily="34" charset="-122"/>
                <a:ea typeface="微软雅黑" panose="020B0503020204020204" pitchFamily="34" charset="-122"/>
              </a:rPr>
              <a:t>）</a:t>
            </a:r>
            <a:endParaRPr lang="en-US" altLang="zh-CN" sz="2200" noProof="1">
              <a:latin typeface="微软雅黑" panose="020B0503020204020204" pitchFamily="34" charset="-122"/>
              <a:ea typeface="微软雅黑" panose="020B0503020204020204" pitchFamily="34" charset="-122"/>
            </a:endParaRPr>
          </a:p>
          <a:p>
            <a:pPr>
              <a:lnSpc>
                <a:spcPct val="130000"/>
              </a:lnSpc>
              <a:buFont typeface="Arial" panose="020B0604020202020204" pitchFamily="34" charset="0"/>
              <a:buNone/>
            </a:pPr>
            <a:r>
              <a:rPr lang="en-US" altLang="zh-CN" sz="2200" noProof="1">
                <a:latin typeface="微软雅黑" panose="020B0503020204020204" pitchFamily="34" charset="-122"/>
                <a:ea typeface="微软雅黑" panose="020B0503020204020204" pitchFamily="34" charset="-122"/>
              </a:rPr>
              <a:t>       =29.135</a:t>
            </a:r>
            <a:endParaRPr lang="en-US" altLang="zh-CN" sz="2200" noProof="1">
              <a:latin typeface="微软雅黑" panose="020B0503020204020204" pitchFamily="34" charset="-122"/>
              <a:ea typeface="微软雅黑" panose="020B0503020204020204" pitchFamily="34" charset="-122"/>
            </a:endParaRPr>
          </a:p>
        </p:txBody>
      </p:sp>
      <p:pic>
        <p:nvPicPr>
          <p:cNvPr id="30731" name="图片占位符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89450" y="2490788"/>
            <a:ext cx="3462338" cy="346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7"/>
                                        </p:tgtEl>
                                        <p:attrNameLst>
                                          <p:attrName>style.visibility</p:attrName>
                                        </p:attrNameLst>
                                      </p:cBhvr>
                                      <p:to>
                                        <p:strVal val="visible"/>
                                      </p:to>
                                    </p:set>
                                    <p:anim calcmode="lin" valueType="num">
                                      <p:cBhvr additive="base">
                                        <p:cTn id="7" dur="500" fill="hold"/>
                                        <p:tgtEl>
                                          <p:spTgt spid="27657"/>
                                        </p:tgtEl>
                                        <p:attrNameLst>
                                          <p:attrName>ppt_x</p:attrName>
                                        </p:attrNameLst>
                                      </p:cBhvr>
                                      <p:tavLst>
                                        <p:tav tm="0">
                                          <p:val>
                                            <p:strVal val="#ppt_x"/>
                                          </p:val>
                                        </p:tav>
                                        <p:tav tm="100000">
                                          <p:val>
                                            <p:strVal val="#ppt_x"/>
                                          </p:val>
                                        </p:tav>
                                      </p:tavLst>
                                    </p:anim>
                                    <p:anim calcmode="lin" valueType="num">
                                      <p:cBhvr additive="base">
                                        <p:cTn id="8" dur="500" fill="hold"/>
                                        <p:tgtEl>
                                          <p:spTgt spid="2765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658"/>
                                        </p:tgtEl>
                                        <p:attrNameLst>
                                          <p:attrName>style.visibility</p:attrName>
                                        </p:attrNameLst>
                                      </p:cBhvr>
                                      <p:to>
                                        <p:strVal val="visible"/>
                                      </p:to>
                                    </p:set>
                                    <p:anim calcmode="lin" valueType="num">
                                      <p:cBhvr additive="base">
                                        <p:cTn id="17" dur="500" fill="hold"/>
                                        <p:tgtEl>
                                          <p:spTgt spid="27658"/>
                                        </p:tgtEl>
                                        <p:attrNameLst>
                                          <p:attrName>ppt_x</p:attrName>
                                        </p:attrNameLst>
                                      </p:cBhvr>
                                      <p:tavLst>
                                        <p:tav tm="0">
                                          <p:val>
                                            <p:strVal val="#ppt_x"/>
                                          </p:val>
                                        </p:tav>
                                        <p:tav tm="100000">
                                          <p:val>
                                            <p:strVal val="#ppt_x"/>
                                          </p:val>
                                        </p:tav>
                                      </p:tavLst>
                                    </p:anim>
                                    <p:anim calcmode="lin" valueType="num">
                                      <p:cBhvr additive="base">
                                        <p:cTn id="18" dur="500" fill="hold"/>
                                        <p:tgtEl>
                                          <p:spTgt spid="2765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500" fill="hold"/>
                                        <p:tgtEl>
                                          <p:spTgt spid="55"/>
                                        </p:tgtEl>
                                        <p:attrNameLst>
                                          <p:attrName>ppt_x</p:attrName>
                                        </p:attrNameLst>
                                      </p:cBhvr>
                                      <p:tavLst>
                                        <p:tav tm="0">
                                          <p:val>
                                            <p:strVal val="#ppt_x"/>
                                          </p:val>
                                        </p:tav>
                                        <p:tav tm="100000">
                                          <p:val>
                                            <p:strVal val="#ppt_x"/>
                                          </p:val>
                                        </p:tav>
                                      </p:tavLst>
                                    </p:anim>
                                    <p:anim calcmode="lin" valueType="num">
                                      <p:cBhvr additive="base">
                                        <p:cTn id="2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27657" grpId="0"/>
      <p:bldP spid="2765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图片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4688" y="2103438"/>
            <a:ext cx="4875212"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灯片编号占位符 3"/>
          <p:cNvSpPr txBox="1">
            <a:spLocks noGrp="1" noChangeArrowheads="1"/>
          </p:cNvSpPr>
          <p:nvPr/>
        </p:nvSpPr>
        <p:spPr bwMode="auto">
          <a:xfrm>
            <a:off x="11310938" y="6224588"/>
            <a:ext cx="520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gn="ctr"/>
            <a:fld id="{0D229AD1-F43F-408A-A59A-C1161CBB2E5C}" type="slidenum">
              <a:rPr lang="en-US" altLang="zh-CN" sz="1400" b="1">
                <a:solidFill>
                  <a:schemeClr val="bg1"/>
                </a:solidFill>
              </a:rPr>
            </a:fld>
            <a:endParaRPr lang="en-US" altLang="zh-CN" sz="1400" b="1">
              <a:solidFill>
                <a:schemeClr val="bg1"/>
              </a:solidFill>
            </a:endParaRPr>
          </a:p>
        </p:txBody>
      </p:sp>
      <p:sp>
        <p:nvSpPr>
          <p:cNvPr id="31748" name="TextBox 6"/>
          <p:cNvSpPr txBox="1">
            <a:spLocks noChangeArrowheads="1"/>
          </p:cNvSpPr>
          <p:nvPr/>
        </p:nvSpPr>
        <p:spPr bwMode="auto">
          <a:xfrm>
            <a:off x="3524250" y="215900"/>
            <a:ext cx="5703888"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zh-CN" altLang="en-US" sz="3200" dirty="0" smtClean="0">
                <a:solidFill>
                  <a:schemeClr val="tx1"/>
                </a:solidFill>
                <a:latin typeface="微软雅黑" panose="020B0503020204020204" pitchFamily="34" charset="-122"/>
                <a:ea typeface="微软雅黑" panose="020B0503020204020204" pitchFamily="34" charset="-122"/>
              </a:rPr>
              <a:t>（</a:t>
            </a:r>
            <a:r>
              <a:rPr lang="en-US" altLang="zh-CN" sz="3200" dirty="0" smtClean="0">
                <a:solidFill>
                  <a:schemeClr val="tx1"/>
                </a:solidFill>
                <a:latin typeface="微软雅黑" panose="020B0503020204020204" pitchFamily="34" charset="-122"/>
                <a:ea typeface="微软雅黑" panose="020B0503020204020204" pitchFamily="34" charset="-122"/>
              </a:rPr>
              <a:t>2</a:t>
            </a:r>
            <a:r>
              <a:rPr lang="zh-CN" altLang="en-US" sz="3200" dirty="0" smtClean="0">
                <a:solidFill>
                  <a:schemeClr val="tx1"/>
                </a:solidFill>
                <a:latin typeface="微软雅黑" panose="020B0503020204020204" pitchFamily="34" charset="-122"/>
                <a:ea typeface="微软雅黑" panose="020B0503020204020204" pitchFamily="34" charset="-122"/>
              </a:rPr>
              <a:t>）</a:t>
            </a:r>
            <a:r>
              <a:rPr lang="zh-CN" altLang="en-US" sz="3200" dirty="0">
                <a:solidFill>
                  <a:schemeClr val="tx1"/>
                </a:solidFill>
                <a:latin typeface="微软雅黑" panose="020B0503020204020204" pitchFamily="34" charset="-122"/>
                <a:ea typeface="微软雅黑" panose="020B0503020204020204" pitchFamily="34" charset="-122"/>
              </a:rPr>
              <a:t>预付年金现值的计算</a:t>
            </a:r>
            <a:endParaRPr lang="zh-CN" altLang="en-US" sz="3200" dirty="0">
              <a:solidFill>
                <a:schemeClr val="tx1"/>
              </a:solidFill>
              <a:latin typeface="微软雅黑" panose="020B0503020204020204" pitchFamily="34" charset="-122"/>
              <a:ea typeface="微软雅黑" panose="020B0503020204020204" pitchFamily="34" charset="-122"/>
            </a:endParaRPr>
          </a:p>
        </p:txBody>
      </p:sp>
      <p:sp>
        <p:nvSpPr>
          <p:cNvPr id="31749" name="TextBox 7"/>
          <p:cNvSpPr txBox="1">
            <a:spLocks noChangeArrowheads="1"/>
          </p:cNvSpPr>
          <p:nvPr/>
        </p:nvSpPr>
        <p:spPr bwMode="auto">
          <a:xfrm>
            <a:off x="647700" y="868363"/>
            <a:ext cx="112141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zh-CN" altLang="en-US" b="1">
                <a:solidFill>
                  <a:schemeClr val="tx1"/>
                </a:solidFill>
                <a:latin typeface="微软雅黑" panose="020B0503020204020204" pitchFamily="34" charset="-122"/>
                <a:ea typeface="微软雅黑" panose="020B0503020204020204" pitchFamily="34" charset="-122"/>
              </a:rPr>
              <a:t>假设年金</a:t>
            </a:r>
            <a:r>
              <a:rPr lang="en-US" altLang="zh-CN" b="1">
                <a:solidFill>
                  <a:schemeClr val="tx1"/>
                </a:solidFill>
                <a:latin typeface="微软雅黑" panose="020B0503020204020204" pitchFamily="34" charset="-122"/>
                <a:ea typeface="微软雅黑" panose="020B0503020204020204" pitchFamily="34" charset="-122"/>
              </a:rPr>
              <a:t>A=10</a:t>
            </a:r>
            <a:r>
              <a:rPr lang="zh-CN" altLang="en-US" b="1">
                <a:solidFill>
                  <a:schemeClr val="tx1"/>
                </a:solidFill>
                <a:latin typeface="微软雅黑" panose="020B0503020204020204" pitchFamily="34" charset="-122"/>
                <a:ea typeface="微软雅黑" panose="020B0503020204020204" pitchFamily="34" charset="-122"/>
              </a:rPr>
              <a:t>万元，计息期</a:t>
            </a:r>
            <a:r>
              <a:rPr lang="en-US" altLang="zh-CN" b="1">
                <a:solidFill>
                  <a:schemeClr val="tx1"/>
                </a:solidFill>
                <a:latin typeface="微软雅黑" panose="020B0503020204020204" pitchFamily="34" charset="-122"/>
                <a:ea typeface="微软雅黑" panose="020B0503020204020204" pitchFamily="34" charset="-122"/>
              </a:rPr>
              <a:t>n=3,</a:t>
            </a:r>
            <a:r>
              <a:rPr lang="zh-CN" altLang="en-US" b="1">
                <a:solidFill>
                  <a:schemeClr val="tx1"/>
                </a:solidFill>
                <a:latin typeface="微软雅黑" panose="020B0503020204020204" pitchFamily="34" charset="-122"/>
                <a:ea typeface="微软雅黑" panose="020B0503020204020204" pitchFamily="34" charset="-122"/>
              </a:rPr>
              <a:t>利率</a:t>
            </a:r>
            <a:r>
              <a:rPr lang="en-US" altLang="zh-CN" b="1">
                <a:solidFill>
                  <a:schemeClr val="tx1"/>
                </a:solidFill>
                <a:latin typeface="微软雅黑" panose="020B0503020204020204" pitchFamily="34" charset="-122"/>
                <a:ea typeface="微软雅黑" panose="020B0503020204020204" pitchFamily="34" charset="-122"/>
              </a:rPr>
              <a:t>i=3%,</a:t>
            </a:r>
            <a:r>
              <a:rPr lang="zh-CN" altLang="en-US" b="1">
                <a:solidFill>
                  <a:schemeClr val="tx1"/>
                </a:solidFill>
                <a:latin typeface="微软雅黑" panose="020B0503020204020204" pitchFamily="34" charset="-122"/>
                <a:ea typeface="微软雅黑" panose="020B0503020204020204" pitchFamily="34" charset="-122"/>
              </a:rPr>
              <a:t>让我们来分别看看普通年金现值系数、预付年金现值系数等于多少？</a:t>
            </a: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31750" name="Line 6"/>
          <p:cNvSpPr>
            <a:spLocks noChangeShapeType="1"/>
          </p:cNvSpPr>
          <p:nvPr/>
        </p:nvSpPr>
        <p:spPr bwMode="auto">
          <a:xfrm flipV="1">
            <a:off x="0" y="498475"/>
            <a:ext cx="3292475"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31751" name="Line 6"/>
          <p:cNvSpPr>
            <a:spLocks noChangeShapeType="1"/>
          </p:cNvSpPr>
          <p:nvPr/>
        </p:nvSpPr>
        <p:spPr bwMode="auto">
          <a:xfrm>
            <a:off x="8628063" y="479425"/>
            <a:ext cx="3538537" cy="3175"/>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272" name=" 272"/>
          <p:cNvSpPr/>
          <p:nvPr/>
        </p:nvSpPr>
        <p:spPr>
          <a:xfrm>
            <a:off x="4127500" y="4491038"/>
            <a:ext cx="1398588" cy="368300"/>
          </a:xfrm>
          <a:custGeom>
            <a:avLst/>
            <a:gdLst>
              <a:gd name="connsiteX0" fmla="*/ 1293718 w 2587436"/>
              <a:gd name="connsiteY0" fmla="*/ 105586 h 2587437"/>
              <a:gd name="connsiteX1" fmla="*/ 105586 w 2587436"/>
              <a:gd name="connsiteY1" fmla="*/ 1293718 h 2587437"/>
              <a:gd name="connsiteX2" fmla="*/ 1293718 w 2587436"/>
              <a:gd name="connsiteY2" fmla="*/ 2481850 h 2587437"/>
              <a:gd name="connsiteX3" fmla="*/ 2481850 w 2587436"/>
              <a:gd name="connsiteY3" fmla="*/ 1293718 h 2587437"/>
              <a:gd name="connsiteX4" fmla="*/ 1293718 w 2587436"/>
              <a:gd name="connsiteY4" fmla="*/ 105586 h 2587437"/>
              <a:gd name="connsiteX5" fmla="*/ 1178351 w 2587436"/>
              <a:gd name="connsiteY5" fmla="*/ 781 h 2587437"/>
              <a:gd name="connsiteX6" fmla="*/ 1293718 w 2587436"/>
              <a:gd name="connsiteY6" fmla="*/ 92011 h 2587437"/>
              <a:gd name="connsiteX7" fmla="*/ 1409085 w 2587436"/>
              <a:gd name="connsiteY7" fmla="*/ 781 h 2587437"/>
              <a:gd name="connsiteX8" fmla="*/ 1472207 w 2587436"/>
              <a:gd name="connsiteY8" fmla="*/ 43607 h 2587437"/>
              <a:gd name="connsiteX9" fmla="*/ 1484604 w 2587436"/>
              <a:gd name="connsiteY9" fmla="*/ 88506 h 2587437"/>
              <a:gd name="connsiteX10" fmla="*/ 1510269 w 2587436"/>
              <a:gd name="connsiteY10" fmla="*/ 49635 h 2587437"/>
              <a:gd name="connsiteX11" fmla="*/ 1665065 w 2587436"/>
              <a:gd name="connsiteY11" fmla="*/ 150827 h 2587437"/>
              <a:gd name="connsiteX12" fmla="*/ 1849776 w 2587436"/>
              <a:gd name="connsiteY12" fmla="*/ 159948 h 2587437"/>
              <a:gd name="connsiteX13" fmla="*/ 1847820 w 2587436"/>
              <a:gd name="connsiteY13" fmla="*/ 203618 h 2587437"/>
              <a:gd name="connsiteX14" fmla="*/ 1858676 w 2587436"/>
              <a:gd name="connsiteY14" fmla="*/ 192501 h 2587437"/>
              <a:gd name="connsiteX15" fmla="*/ 2000063 w 2587436"/>
              <a:gd name="connsiteY15" fmla="*/ 321517 h 2587437"/>
              <a:gd name="connsiteX16" fmla="*/ 2172915 w 2587436"/>
              <a:gd name="connsiteY16" fmla="*/ 387271 h 2587437"/>
              <a:gd name="connsiteX17" fmla="*/ 2157560 w 2587436"/>
              <a:gd name="connsiteY17" fmla="*/ 428199 h 2587437"/>
              <a:gd name="connsiteX18" fmla="*/ 2171320 w 2587436"/>
              <a:gd name="connsiteY18" fmla="*/ 420980 h 2587437"/>
              <a:gd name="connsiteX19" fmla="*/ 2265919 w 2587436"/>
              <a:gd name="connsiteY19" fmla="*/ 587373 h 2587437"/>
              <a:gd name="connsiteX20" fmla="*/ 2409992 w 2587436"/>
              <a:gd name="connsiteY20" fmla="*/ 703323 h 2587437"/>
              <a:gd name="connsiteX21" fmla="*/ 2382741 w 2587436"/>
              <a:gd name="connsiteY21" fmla="*/ 737503 h 2587437"/>
              <a:gd name="connsiteX22" fmla="*/ 2398059 w 2587436"/>
              <a:gd name="connsiteY22" fmla="*/ 734889 h 2587437"/>
              <a:gd name="connsiteX23" fmla="*/ 2436609 w 2587436"/>
              <a:gd name="connsiteY23" fmla="*/ 922371 h 2587437"/>
              <a:gd name="connsiteX24" fmla="*/ 2537801 w 2587436"/>
              <a:gd name="connsiteY24" fmla="*/ 1077167 h 2587437"/>
              <a:gd name="connsiteX25" fmla="*/ 2501321 w 2587436"/>
              <a:gd name="connsiteY25" fmla="*/ 1101253 h 2587437"/>
              <a:gd name="connsiteX26" fmla="*/ 2516697 w 2587436"/>
              <a:gd name="connsiteY26" fmla="*/ 1103501 h 2587437"/>
              <a:gd name="connsiteX27" fmla="*/ 2495425 w 2587436"/>
              <a:gd name="connsiteY27" fmla="*/ 1293719 h 2587437"/>
              <a:gd name="connsiteX28" fmla="*/ 2543829 w 2587436"/>
              <a:gd name="connsiteY28" fmla="*/ 1472208 h 2587437"/>
              <a:gd name="connsiteX29" fmla="*/ 2498930 w 2587436"/>
              <a:gd name="connsiteY29" fmla="*/ 1484605 h 2587437"/>
              <a:gd name="connsiteX30" fmla="*/ 2537800 w 2587436"/>
              <a:gd name="connsiteY30" fmla="*/ 1510270 h 2587437"/>
              <a:gd name="connsiteX31" fmla="*/ 2436609 w 2587436"/>
              <a:gd name="connsiteY31" fmla="*/ 1665066 h 2587437"/>
              <a:gd name="connsiteX32" fmla="*/ 2427488 w 2587436"/>
              <a:gd name="connsiteY32" fmla="*/ 1849777 h 2587437"/>
              <a:gd name="connsiteX33" fmla="*/ 2383816 w 2587436"/>
              <a:gd name="connsiteY33" fmla="*/ 1847821 h 2587437"/>
              <a:gd name="connsiteX34" fmla="*/ 2394935 w 2587436"/>
              <a:gd name="connsiteY34" fmla="*/ 1858678 h 2587437"/>
              <a:gd name="connsiteX35" fmla="*/ 2265918 w 2587436"/>
              <a:gd name="connsiteY35" fmla="*/ 2000065 h 2587437"/>
              <a:gd name="connsiteX36" fmla="*/ 2200165 w 2587436"/>
              <a:gd name="connsiteY36" fmla="*/ 2172917 h 2587437"/>
              <a:gd name="connsiteX37" fmla="*/ 2159237 w 2587436"/>
              <a:gd name="connsiteY37" fmla="*/ 2157562 h 2587437"/>
              <a:gd name="connsiteX38" fmla="*/ 2166455 w 2587436"/>
              <a:gd name="connsiteY38" fmla="*/ 2171321 h 2587437"/>
              <a:gd name="connsiteX39" fmla="*/ 2000062 w 2587436"/>
              <a:gd name="connsiteY39" fmla="*/ 2265920 h 2587437"/>
              <a:gd name="connsiteX40" fmla="*/ 1884113 w 2587436"/>
              <a:gd name="connsiteY40" fmla="*/ 2409993 h 2587437"/>
              <a:gd name="connsiteX41" fmla="*/ 1849933 w 2587436"/>
              <a:gd name="connsiteY41" fmla="*/ 2382742 h 2587437"/>
              <a:gd name="connsiteX42" fmla="*/ 1852546 w 2587436"/>
              <a:gd name="connsiteY42" fmla="*/ 2398060 h 2587437"/>
              <a:gd name="connsiteX43" fmla="*/ 1665064 w 2587436"/>
              <a:gd name="connsiteY43" fmla="*/ 2436610 h 2587437"/>
              <a:gd name="connsiteX44" fmla="*/ 1510269 w 2587436"/>
              <a:gd name="connsiteY44" fmla="*/ 2537802 h 2587437"/>
              <a:gd name="connsiteX45" fmla="*/ 1486184 w 2587436"/>
              <a:gd name="connsiteY45" fmla="*/ 2501323 h 2587437"/>
              <a:gd name="connsiteX46" fmla="*/ 1483936 w 2587436"/>
              <a:gd name="connsiteY46" fmla="*/ 2516698 h 2587437"/>
              <a:gd name="connsiteX47" fmla="*/ 1293717 w 2587436"/>
              <a:gd name="connsiteY47" fmla="*/ 2495426 h 2587437"/>
              <a:gd name="connsiteX48" fmla="*/ 1103499 w 2587436"/>
              <a:gd name="connsiteY48" fmla="*/ 2516698 h 2587437"/>
              <a:gd name="connsiteX49" fmla="*/ 1101252 w 2587436"/>
              <a:gd name="connsiteY49" fmla="*/ 2501322 h 2587437"/>
              <a:gd name="connsiteX50" fmla="*/ 1077165 w 2587436"/>
              <a:gd name="connsiteY50" fmla="*/ 2537801 h 2587437"/>
              <a:gd name="connsiteX51" fmla="*/ 922369 w 2587436"/>
              <a:gd name="connsiteY51" fmla="*/ 2436610 h 2587437"/>
              <a:gd name="connsiteX52" fmla="*/ 734888 w 2587436"/>
              <a:gd name="connsiteY52" fmla="*/ 2398060 h 2587437"/>
              <a:gd name="connsiteX53" fmla="*/ 737501 w 2587436"/>
              <a:gd name="connsiteY53" fmla="*/ 2382741 h 2587437"/>
              <a:gd name="connsiteX54" fmla="*/ 703321 w 2587436"/>
              <a:gd name="connsiteY54" fmla="*/ 2409993 h 2587437"/>
              <a:gd name="connsiteX55" fmla="*/ 587371 w 2587436"/>
              <a:gd name="connsiteY55" fmla="*/ 2265919 h 2587437"/>
              <a:gd name="connsiteX56" fmla="*/ 420978 w 2587436"/>
              <a:gd name="connsiteY56" fmla="*/ 2171321 h 2587437"/>
              <a:gd name="connsiteX57" fmla="*/ 426346 w 2587436"/>
              <a:gd name="connsiteY57" fmla="*/ 2161089 h 2587437"/>
              <a:gd name="connsiteX58" fmla="*/ 416114 w 2587436"/>
              <a:gd name="connsiteY58" fmla="*/ 2166457 h 2587437"/>
              <a:gd name="connsiteX59" fmla="*/ 321515 w 2587436"/>
              <a:gd name="connsiteY59" fmla="*/ 2000064 h 2587437"/>
              <a:gd name="connsiteX60" fmla="*/ 192499 w 2587436"/>
              <a:gd name="connsiteY60" fmla="*/ 1858678 h 2587437"/>
              <a:gd name="connsiteX61" fmla="*/ 200768 w 2587436"/>
              <a:gd name="connsiteY61" fmla="*/ 1850603 h 2587437"/>
              <a:gd name="connsiteX62" fmla="*/ 189375 w 2587436"/>
              <a:gd name="connsiteY62" fmla="*/ 1852547 h 2587437"/>
              <a:gd name="connsiteX63" fmla="*/ 150825 w 2587436"/>
              <a:gd name="connsiteY63" fmla="*/ 1665065 h 2587437"/>
              <a:gd name="connsiteX64" fmla="*/ 49634 w 2587436"/>
              <a:gd name="connsiteY64" fmla="*/ 1510270 h 2587437"/>
              <a:gd name="connsiteX65" fmla="*/ 86113 w 2587436"/>
              <a:gd name="connsiteY65" fmla="*/ 1486184 h 2587437"/>
              <a:gd name="connsiteX66" fmla="*/ 70739 w 2587436"/>
              <a:gd name="connsiteY66" fmla="*/ 1483937 h 2587437"/>
              <a:gd name="connsiteX67" fmla="*/ 92010 w 2587436"/>
              <a:gd name="connsiteY67" fmla="*/ 1293718 h 2587437"/>
              <a:gd name="connsiteX68" fmla="*/ 70739 w 2587436"/>
              <a:gd name="connsiteY68" fmla="*/ 1103500 h 2587437"/>
              <a:gd name="connsiteX69" fmla="*/ 86114 w 2587436"/>
              <a:gd name="connsiteY69" fmla="*/ 1101253 h 2587437"/>
              <a:gd name="connsiteX70" fmla="*/ 49634 w 2587436"/>
              <a:gd name="connsiteY70" fmla="*/ 1077166 h 2587437"/>
              <a:gd name="connsiteX71" fmla="*/ 150825 w 2587436"/>
              <a:gd name="connsiteY71" fmla="*/ 922370 h 2587437"/>
              <a:gd name="connsiteX72" fmla="*/ 189375 w 2587436"/>
              <a:gd name="connsiteY72" fmla="*/ 734889 h 2587437"/>
              <a:gd name="connsiteX73" fmla="*/ 200767 w 2587436"/>
              <a:gd name="connsiteY73" fmla="*/ 736833 h 2587437"/>
              <a:gd name="connsiteX74" fmla="*/ 192499 w 2587436"/>
              <a:gd name="connsiteY74" fmla="*/ 728759 h 2587437"/>
              <a:gd name="connsiteX75" fmla="*/ 321516 w 2587436"/>
              <a:gd name="connsiteY75" fmla="*/ 587372 h 2587437"/>
              <a:gd name="connsiteX76" fmla="*/ 416114 w 2587436"/>
              <a:gd name="connsiteY76" fmla="*/ 420980 h 2587437"/>
              <a:gd name="connsiteX77" fmla="*/ 426347 w 2587436"/>
              <a:gd name="connsiteY77" fmla="*/ 426349 h 2587437"/>
              <a:gd name="connsiteX78" fmla="*/ 420979 w 2587436"/>
              <a:gd name="connsiteY78" fmla="*/ 416115 h 2587437"/>
              <a:gd name="connsiteX79" fmla="*/ 587372 w 2587436"/>
              <a:gd name="connsiteY79" fmla="*/ 321517 h 2587437"/>
              <a:gd name="connsiteX80" fmla="*/ 728758 w 2587436"/>
              <a:gd name="connsiteY80" fmla="*/ 192500 h 2587437"/>
              <a:gd name="connsiteX81" fmla="*/ 736832 w 2587436"/>
              <a:gd name="connsiteY81" fmla="*/ 200768 h 2587437"/>
              <a:gd name="connsiteX82" fmla="*/ 734888 w 2587436"/>
              <a:gd name="connsiteY82" fmla="*/ 189377 h 2587437"/>
              <a:gd name="connsiteX83" fmla="*/ 922370 w 2587436"/>
              <a:gd name="connsiteY83" fmla="*/ 150826 h 2587437"/>
              <a:gd name="connsiteX84" fmla="*/ 1077165 w 2587436"/>
              <a:gd name="connsiteY84" fmla="*/ 49635 h 2587437"/>
              <a:gd name="connsiteX85" fmla="*/ 1101686 w 2587436"/>
              <a:gd name="connsiteY85" fmla="*/ 86772 h 2587437"/>
              <a:gd name="connsiteX86" fmla="*/ 1102495 w 2587436"/>
              <a:gd name="connsiteY86" fmla="*/ 74529 h 2587437"/>
              <a:gd name="connsiteX87" fmla="*/ 1178351 w 2587436"/>
              <a:gd name="connsiteY87" fmla="*/ 781 h 258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587436" h="2587437">
                <a:moveTo>
                  <a:pt x="1293718" y="105586"/>
                </a:moveTo>
                <a:cubicBezTo>
                  <a:pt x="637531" y="105586"/>
                  <a:pt x="105586" y="637531"/>
                  <a:pt x="105586" y="1293718"/>
                </a:cubicBezTo>
                <a:cubicBezTo>
                  <a:pt x="105586" y="1949905"/>
                  <a:pt x="637531" y="2481850"/>
                  <a:pt x="1293718" y="2481850"/>
                </a:cubicBezTo>
                <a:cubicBezTo>
                  <a:pt x="1949905" y="2481850"/>
                  <a:pt x="2481850" y="1949905"/>
                  <a:pt x="2481850" y="1293718"/>
                </a:cubicBezTo>
                <a:cubicBezTo>
                  <a:pt x="2481850" y="637531"/>
                  <a:pt x="1949905" y="105586"/>
                  <a:pt x="1293718" y="105586"/>
                </a:cubicBezTo>
                <a:close/>
                <a:moveTo>
                  <a:pt x="1178351" y="781"/>
                </a:moveTo>
                <a:cubicBezTo>
                  <a:pt x="1220450" y="-5049"/>
                  <a:pt x="1268508" y="21422"/>
                  <a:pt x="1293718" y="92011"/>
                </a:cubicBezTo>
                <a:cubicBezTo>
                  <a:pt x="1318929" y="21422"/>
                  <a:pt x="1366986" y="-5049"/>
                  <a:pt x="1409085" y="781"/>
                </a:cubicBezTo>
                <a:cubicBezTo>
                  <a:pt x="1434345" y="4279"/>
                  <a:pt x="1457459" y="19405"/>
                  <a:pt x="1472207" y="43607"/>
                </a:cubicBezTo>
                <a:lnTo>
                  <a:pt x="1484604" y="88506"/>
                </a:lnTo>
                <a:lnTo>
                  <a:pt x="1510269" y="49635"/>
                </a:lnTo>
                <a:cubicBezTo>
                  <a:pt x="1567616" y="408"/>
                  <a:pt x="1661604" y="30947"/>
                  <a:pt x="1665065" y="150827"/>
                </a:cubicBezTo>
                <a:cubicBezTo>
                  <a:pt x="1738329" y="55877"/>
                  <a:pt x="1832316" y="86415"/>
                  <a:pt x="1849776" y="159948"/>
                </a:cubicBezTo>
                <a:lnTo>
                  <a:pt x="1847820" y="203618"/>
                </a:lnTo>
                <a:lnTo>
                  <a:pt x="1858676" y="192501"/>
                </a:lnTo>
                <a:cubicBezTo>
                  <a:pt x="1932101" y="134716"/>
                  <a:pt x="2038035" y="192050"/>
                  <a:pt x="2000063" y="321517"/>
                </a:cubicBezTo>
                <a:cubicBezTo>
                  <a:pt x="2099082" y="253854"/>
                  <a:pt x="2179033" y="311942"/>
                  <a:pt x="2172915" y="387271"/>
                </a:cubicBezTo>
                <a:lnTo>
                  <a:pt x="2157560" y="428199"/>
                </a:lnTo>
                <a:lnTo>
                  <a:pt x="2171320" y="420980"/>
                </a:lnTo>
                <a:cubicBezTo>
                  <a:pt x="2259007" y="388713"/>
                  <a:pt x="2342040" y="475977"/>
                  <a:pt x="2265919" y="587373"/>
                </a:cubicBezTo>
                <a:cubicBezTo>
                  <a:pt x="2381000" y="553620"/>
                  <a:pt x="2439088" y="633571"/>
                  <a:pt x="2409992" y="703323"/>
                </a:cubicBezTo>
                <a:lnTo>
                  <a:pt x="2382741" y="737503"/>
                </a:lnTo>
                <a:lnTo>
                  <a:pt x="2398059" y="734889"/>
                </a:lnTo>
                <a:cubicBezTo>
                  <a:pt x="2491425" y="731298"/>
                  <a:pt x="2543428" y="839949"/>
                  <a:pt x="2436609" y="922371"/>
                </a:cubicBezTo>
                <a:cubicBezTo>
                  <a:pt x="2556489" y="925832"/>
                  <a:pt x="2587027" y="1019820"/>
                  <a:pt x="2537801" y="1077167"/>
                </a:cubicBezTo>
                <a:lnTo>
                  <a:pt x="2501321" y="1101253"/>
                </a:lnTo>
                <a:lnTo>
                  <a:pt x="2516697" y="1103501"/>
                </a:lnTo>
                <a:cubicBezTo>
                  <a:pt x="2606603" y="1128937"/>
                  <a:pt x="2622486" y="1248340"/>
                  <a:pt x="2495425" y="1293719"/>
                </a:cubicBezTo>
                <a:cubicBezTo>
                  <a:pt x="2608368" y="1334056"/>
                  <a:pt x="2608368" y="1432880"/>
                  <a:pt x="2543829" y="1472208"/>
                </a:cubicBezTo>
                <a:lnTo>
                  <a:pt x="2498930" y="1484605"/>
                </a:lnTo>
                <a:lnTo>
                  <a:pt x="2537800" y="1510270"/>
                </a:lnTo>
                <a:cubicBezTo>
                  <a:pt x="2587027" y="1567617"/>
                  <a:pt x="2556488" y="1661605"/>
                  <a:pt x="2436609" y="1665066"/>
                </a:cubicBezTo>
                <a:cubicBezTo>
                  <a:pt x="2531559" y="1738330"/>
                  <a:pt x="2501021" y="1832318"/>
                  <a:pt x="2427488" y="1849777"/>
                </a:cubicBezTo>
                <a:lnTo>
                  <a:pt x="2383816" y="1847821"/>
                </a:lnTo>
                <a:lnTo>
                  <a:pt x="2394935" y="1858678"/>
                </a:lnTo>
                <a:cubicBezTo>
                  <a:pt x="2452719" y="1932103"/>
                  <a:pt x="2395386" y="2038037"/>
                  <a:pt x="2265918" y="2000065"/>
                </a:cubicBezTo>
                <a:cubicBezTo>
                  <a:pt x="2333581" y="2099084"/>
                  <a:pt x="2275494" y="2179035"/>
                  <a:pt x="2200165" y="2172917"/>
                </a:cubicBezTo>
                <a:lnTo>
                  <a:pt x="2159237" y="2157562"/>
                </a:lnTo>
                <a:lnTo>
                  <a:pt x="2166455" y="2171321"/>
                </a:lnTo>
                <a:cubicBezTo>
                  <a:pt x="2198722" y="2259008"/>
                  <a:pt x="2111459" y="2342041"/>
                  <a:pt x="2000062" y="2265920"/>
                </a:cubicBezTo>
                <a:cubicBezTo>
                  <a:pt x="2033815" y="2381001"/>
                  <a:pt x="1953865" y="2439089"/>
                  <a:pt x="1884113" y="2409993"/>
                </a:cubicBezTo>
                <a:lnTo>
                  <a:pt x="1849933" y="2382742"/>
                </a:lnTo>
                <a:lnTo>
                  <a:pt x="1852546" y="2398060"/>
                </a:lnTo>
                <a:cubicBezTo>
                  <a:pt x="1856137" y="2491426"/>
                  <a:pt x="1747486" y="2543429"/>
                  <a:pt x="1665064" y="2436610"/>
                </a:cubicBezTo>
                <a:cubicBezTo>
                  <a:pt x="1661603" y="2556490"/>
                  <a:pt x="1567616" y="2587028"/>
                  <a:pt x="1510269" y="2537802"/>
                </a:cubicBezTo>
                <a:lnTo>
                  <a:pt x="1486184" y="2501323"/>
                </a:lnTo>
                <a:lnTo>
                  <a:pt x="1483936" y="2516698"/>
                </a:lnTo>
                <a:cubicBezTo>
                  <a:pt x="1458499" y="2606604"/>
                  <a:pt x="1339096" y="2622487"/>
                  <a:pt x="1293717" y="2495426"/>
                </a:cubicBezTo>
                <a:cubicBezTo>
                  <a:pt x="1248339" y="2622487"/>
                  <a:pt x="1128936" y="2606604"/>
                  <a:pt x="1103499" y="2516698"/>
                </a:cubicBezTo>
                <a:lnTo>
                  <a:pt x="1101252" y="2501322"/>
                </a:lnTo>
                <a:lnTo>
                  <a:pt x="1077165" y="2537801"/>
                </a:lnTo>
                <a:cubicBezTo>
                  <a:pt x="1019818" y="2587028"/>
                  <a:pt x="925830" y="2556489"/>
                  <a:pt x="922369" y="2436610"/>
                </a:cubicBezTo>
                <a:cubicBezTo>
                  <a:pt x="839947" y="2543429"/>
                  <a:pt x="731297" y="2491426"/>
                  <a:pt x="734888" y="2398060"/>
                </a:cubicBezTo>
                <a:lnTo>
                  <a:pt x="737501" y="2382741"/>
                </a:lnTo>
                <a:lnTo>
                  <a:pt x="703321" y="2409993"/>
                </a:lnTo>
                <a:cubicBezTo>
                  <a:pt x="633569" y="2439089"/>
                  <a:pt x="553618" y="2381001"/>
                  <a:pt x="587371" y="2265919"/>
                </a:cubicBezTo>
                <a:cubicBezTo>
                  <a:pt x="475975" y="2342040"/>
                  <a:pt x="388712" y="2259008"/>
                  <a:pt x="420978" y="2171321"/>
                </a:cubicBezTo>
                <a:lnTo>
                  <a:pt x="426346" y="2161089"/>
                </a:lnTo>
                <a:lnTo>
                  <a:pt x="416114" y="2166457"/>
                </a:lnTo>
                <a:cubicBezTo>
                  <a:pt x="328427" y="2198724"/>
                  <a:pt x="245394" y="2111461"/>
                  <a:pt x="321515" y="2000064"/>
                </a:cubicBezTo>
                <a:cubicBezTo>
                  <a:pt x="192048" y="2038036"/>
                  <a:pt x="134715" y="1932102"/>
                  <a:pt x="192499" y="1858678"/>
                </a:cubicBezTo>
                <a:lnTo>
                  <a:pt x="200768" y="1850603"/>
                </a:lnTo>
                <a:lnTo>
                  <a:pt x="189375" y="1852547"/>
                </a:lnTo>
                <a:cubicBezTo>
                  <a:pt x="96009" y="1856138"/>
                  <a:pt x="44006" y="1747487"/>
                  <a:pt x="150825" y="1665065"/>
                </a:cubicBezTo>
                <a:cubicBezTo>
                  <a:pt x="30946" y="1661604"/>
                  <a:pt x="407" y="1567617"/>
                  <a:pt x="49634" y="1510270"/>
                </a:cubicBezTo>
                <a:lnTo>
                  <a:pt x="86113" y="1486184"/>
                </a:lnTo>
                <a:lnTo>
                  <a:pt x="70739" y="1483937"/>
                </a:lnTo>
                <a:cubicBezTo>
                  <a:pt x="-19168" y="1458500"/>
                  <a:pt x="-35050" y="1339097"/>
                  <a:pt x="92010" y="1293718"/>
                </a:cubicBezTo>
                <a:cubicBezTo>
                  <a:pt x="-35050" y="1248340"/>
                  <a:pt x="-19168" y="1128937"/>
                  <a:pt x="70739" y="1103500"/>
                </a:cubicBezTo>
                <a:lnTo>
                  <a:pt x="86114" y="1101253"/>
                </a:lnTo>
                <a:lnTo>
                  <a:pt x="49634" y="1077166"/>
                </a:lnTo>
                <a:cubicBezTo>
                  <a:pt x="407" y="1019820"/>
                  <a:pt x="30946" y="925832"/>
                  <a:pt x="150825" y="922370"/>
                </a:cubicBezTo>
                <a:cubicBezTo>
                  <a:pt x="44006" y="839949"/>
                  <a:pt x="96009" y="731298"/>
                  <a:pt x="189375" y="734889"/>
                </a:cubicBezTo>
                <a:lnTo>
                  <a:pt x="200767" y="736833"/>
                </a:lnTo>
                <a:lnTo>
                  <a:pt x="192499" y="728759"/>
                </a:lnTo>
                <a:cubicBezTo>
                  <a:pt x="134715" y="655335"/>
                  <a:pt x="192049" y="549401"/>
                  <a:pt x="321516" y="587372"/>
                </a:cubicBezTo>
                <a:cubicBezTo>
                  <a:pt x="245395" y="475976"/>
                  <a:pt x="328427" y="388713"/>
                  <a:pt x="416114" y="420980"/>
                </a:cubicBezTo>
                <a:lnTo>
                  <a:pt x="426347" y="426349"/>
                </a:lnTo>
                <a:lnTo>
                  <a:pt x="420979" y="416115"/>
                </a:lnTo>
                <a:cubicBezTo>
                  <a:pt x="388712" y="328428"/>
                  <a:pt x="475975" y="245396"/>
                  <a:pt x="587372" y="321517"/>
                </a:cubicBezTo>
                <a:cubicBezTo>
                  <a:pt x="549400" y="192050"/>
                  <a:pt x="655334" y="134716"/>
                  <a:pt x="728758" y="192500"/>
                </a:cubicBezTo>
                <a:lnTo>
                  <a:pt x="736832" y="200768"/>
                </a:lnTo>
                <a:lnTo>
                  <a:pt x="734888" y="189377"/>
                </a:lnTo>
                <a:cubicBezTo>
                  <a:pt x="731297" y="96010"/>
                  <a:pt x="839948" y="44008"/>
                  <a:pt x="922370" y="150826"/>
                </a:cubicBezTo>
                <a:cubicBezTo>
                  <a:pt x="925831" y="30947"/>
                  <a:pt x="1019818" y="408"/>
                  <a:pt x="1077165" y="49635"/>
                </a:cubicBezTo>
                <a:lnTo>
                  <a:pt x="1101686" y="86772"/>
                </a:lnTo>
                <a:lnTo>
                  <a:pt x="1102495" y="74529"/>
                </a:lnTo>
                <a:cubicBezTo>
                  <a:pt x="1112942" y="32385"/>
                  <a:pt x="1143619" y="5591"/>
                  <a:pt x="1178351" y="781"/>
                </a:cubicBezTo>
                <a:close/>
              </a:path>
            </a:pathLst>
          </a:cu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00"/>
              </a:solidFill>
            </a:endParaRPr>
          </a:p>
        </p:txBody>
      </p:sp>
      <p:sp>
        <p:nvSpPr>
          <p:cNvPr id="2" name=" 272"/>
          <p:cNvSpPr/>
          <p:nvPr/>
        </p:nvSpPr>
        <p:spPr>
          <a:xfrm>
            <a:off x="4148138" y="5016500"/>
            <a:ext cx="1303337" cy="368300"/>
          </a:xfrm>
          <a:custGeom>
            <a:avLst/>
            <a:gdLst>
              <a:gd name="connsiteX0" fmla="*/ 1293718 w 2587436"/>
              <a:gd name="connsiteY0" fmla="*/ 105586 h 2587437"/>
              <a:gd name="connsiteX1" fmla="*/ 105586 w 2587436"/>
              <a:gd name="connsiteY1" fmla="*/ 1293718 h 2587437"/>
              <a:gd name="connsiteX2" fmla="*/ 1293718 w 2587436"/>
              <a:gd name="connsiteY2" fmla="*/ 2481850 h 2587437"/>
              <a:gd name="connsiteX3" fmla="*/ 2481850 w 2587436"/>
              <a:gd name="connsiteY3" fmla="*/ 1293718 h 2587437"/>
              <a:gd name="connsiteX4" fmla="*/ 1293718 w 2587436"/>
              <a:gd name="connsiteY4" fmla="*/ 105586 h 2587437"/>
              <a:gd name="connsiteX5" fmla="*/ 1178351 w 2587436"/>
              <a:gd name="connsiteY5" fmla="*/ 781 h 2587437"/>
              <a:gd name="connsiteX6" fmla="*/ 1293718 w 2587436"/>
              <a:gd name="connsiteY6" fmla="*/ 92011 h 2587437"/>
              <a:gd name="connsiteX7" fmla="*/ 1409085 w 2587436"/>
              <a:gd name="connsiteY7" fmla="*/ 781 h 2587437"/>
              <a:gd name="connsiteX8" fmla="*/ 1472207 w 2587436"/>
              <a:gd name="connsiteY8" fmla="*/ 43607 h 2587437"/>
              <a:gd name="connsiteX9" fmla="*/ 1484604 w 2587436"/>
              <a:gd name="connsiteY9" fmla="*/ 88506 h 2587437"/>
              <a:gd name="connsiteX10" fmla="*/ 1510269 w 2587436"/>
              <a:gd name="connsiteY10" fmla="*/ 49635 h 2587437"/>
              <a:gd name="connsiteX11" fmla="*/ 1665065 w 2587436"/>
              <a:gd name="connsiteY11" fmla="*/ 150827 h 2587437"/>
              <a:gd name="connsiteX12" fmla="*/ 1849776 w 2587436"/>
              <a:gd name="connsiteY12" fmla="*/ 159948 h 2587437"/>
              <a:gd name="connsiteX13" fmla="*/ 1847820 w 2587436"/>
              <a:gd name="connsiteY13" fmla="*/ 203618 h 2587437"/>
              <a:gd name="connsiteX14" fmla="*/ 1858676 w 2587436"/>
              <a:gd name="connsiteY14" fmla="*/ 192501 h 2587437"/>
              <a:gd name="connsiteX15" fmla="*/ 2000063 w 2587436"/>
              <a:gd name="connsiteY15" fmla="*/ 321517 h 2587437"/>
              <a:gd name="connsiteX16" fmla="*/ 2172915 w 2587436"/>
              <a:gd name="connsiteY16" fmla="*/ 387271 h 2587437"/>
              <a:gd name="connsiteX17" fmla="*/ 2157560 w 2587436"/>
              <a:gd name="connsiteY17" fmla="*/ 428199 h 2587437"/>
              <a:gd name="connsiteX18" fmla="*/ 2171320 w 2587436"/>
              <a:gd name="connsiteY18" fmla="*/ 420980 h 2587437"/>
              <a:gd name="connsiteX19" fmla="*/ 2265919 w 2587436"/>
              <a:gd name="connsiteY19" fmla="*/ 587373 h 2587437"/>
              <a:gd name="connsiteX20" fmla="*/ 2409992 w 2587436"/>
              <a:gd name="connsiteY20" fmla="*/ 703323 h 2587437"/>
              <a:gd name="connsiteX21" fmla="*/ 2382741 w 2587436"/>
              <a:gd name="connsiteY21" fmla="*/ 737503 h 2587437"/>
              <a:gd name="connsiteX22" fmla="*/ 2398059 w 2587436"/>
              <a:gd name="connsiteY22" fmla="*/ 734889 h 2587437"/>
              <a:gd name="connsiteX23" fmla="*/ 2436609 w 2587436"/>
              <a:gd name="connsiteY23" fmla="*/ 922371 h 2587437"/>
              <a:gd name="connsiteX24" fmla="*/ 2537801 w 2587436"/>
              <a:gd name="connsiteY24" fmla="*/ 1077167 h 2587437"/>
              <a:gd name="connsiteX25" fmla="*/ 2501321 w 2587436"/>
              <a:gd name="connsiteY25" fmla="*/ 1101253 h 2587437"/>
              <a:gd name="connsiteX26" fmla="*/ 2516697 w 2587436"/>
              <a:gd name="connsiteY26" fmla="*/ 1103501 h 2587437"/>
              <a:gd name="connsiteX27" fmla="*/ 2495425 w 2587436"/>
              <a:gd name="connsiteY27" fmla="*/ 1293719 h 2587437"/>
              <a:gd name="connsiteX28" fmla="*/ 2543829 w 2587436"/>
              <a:gd name="connsiteY28" fmla="*/ 1472208 h 2587437"/>
              <a:gd name="connsiteX29" fmla="*/ 2498930 w 2587436"/>
              <a:gd name="connsiteY29" fmla="*/ 1484605 h 2587437"/>
              <a:gd name="connsiteX30" fmla="*/ 2537800 w 2587436"/>
              <a:gd name="connsiteY30" fmla="*/ 1510270 h 2587437"/>
              <a:gd name="connsiteX31" fmla="*/ 2436609 w 2587436"/>
              <a:gd name="connsiteY31" fmla="*/ 1665066 h 2587437"/>
              <a:gd name="connsiteX32" fmla="*/ 2427488 w 2587436"/>
              <a:gd name="connsiteY32" fmla="*/ 1849777 h 2587437"/>
              <a:gd name="connsiteX33" fmla="*/ 2383816 w 2587436"/>
              <a:gd name="connsiteY33" fmla="*/ 1847821 h 2587437"/>
              <a:gd name="connsiteX34" fmla="*/ 2394935 w 2587436"/>
              <a:gd name="connsiteY34" fmla="*/ 1858678 h 2587437"/>
              <a:gd name="connsiteX35" fmla="*/ 2265918 w 2587436"/>
              <a:gd name="connsiteY35" fmla="*/ 2000065 h 2587437"/>
              <a:gd name="connsiteX36" fmla="*/ 2200165 w 2587436"/>
              <a:gd name="connsiteY36" fmla="*/ 2172917 h 2587437"/>
              <a:gd name="connsiteX37" fmla="*/ 2159237 w 2587436"/>
              <a:gd name="connsiteY37" fmla="*/ 2157562 h 2587437"/>
              <a:gd name="connsiteX38" fmla="*/ 2166455 w 2587436"/>
              <a:gd name="connsiteY38" fmla="*/ 2171321 h 2587437"/>
              <a:gd name="connsiteX39" fmla="*/ 2000062 w 2587436"/>
              <a:gd name="connsiteY39" fmla="*/ 2265920 h 2587437"/>
              <a:gd name="connsiteX40" fmla="*/ 1884113 w 2587436"/>
              <a:gd name="connsiteY40" fmla="*/ 2409993 h 2587437"/>
              <a:gd name="connsiteX41" fmla="*/ 1849933 w 2587436"/>
              <a:gd name="connsiteY41" fmla="*/ 2382742 h 2587437"/>
              <a:gd name="connsiteX42" fmla="*/ 1852546 w 2587436"/>
              <a:gd name="connsiteY42" fmla="*/ 2398060 h 2587437"/>
              <a:gd name="connsiteX43" fmla="*/ 1665064 w 2587436"/>
              <a:gd name="connsiteY43" fmla="*/ 2436610 h 2587437"/>
              <a:gd name="connsiteX44" fmla="*/ 1510269 w 2587436"/>
              <a:gd name="connsiteY44" fmla="*/ 2537802 h 2587437"/>
              <a:gd name="connsiteX45" fmla="*/ 1486184 w 2587436"/>
              <a:gd name="connsiteY45" fmla="*/ 2501323 h 2587437"/>
              <a:gd name="connsiteX46" fmla="*/ 1483936 w 2587436"/>
              <a:gd name="connsiteY46" fmla="*/ 2516698 h 2587437"/>
              <a:gd name="connsiteX47" fmla="*/ 1293717 w 2587436"/>
              <a:gd name="connsiteY47" fmla="*/ 2495426 h 2587437"/>
              <a:gd name="connsiteX48" fmla="*/ 1103499 w 2587436"/>
              <a:gd name="connsiteY48" fmla="*/ 2516698 h 2587437"/>
              <a:gd name="connsiteX49" fmla="*/ 1101252 w 2587436"/>
              <a:gd name="connsiteY49" fmla="*/ 2501322 h 2587437"/>
              <a:gd name="connsiteX50" fmla="*/ 1077165 w 2587436"/>
              <a:gd name="connsiteY50" fmla="*/ 2537801 h 2587437"/>
              <a:gd name="connsiteX51" fmla="*/ 922369 w 2587436"/>
              <a:gd name="connsiteY51" fmla="*/ 2436610 h 2587437"/>
              <a:gd name="connsiteX52" fmla="*/ 734888 w 2587436"/>
              <a:gd name="connsiteY52" fmla="*/ 2398060 h 2587437"/>
              <a:gd name="connsiteX53" fmla="*/ 737501 w 2587436"/>
              <a:gd name="connsiteY53" fmla="*/ 2382741 h 2587437"/>
              <a:gd name="connsiteX54" fmla="*/ 703321 w 2587436"/>
              <a:gd name="connsiteY54" fmla="*/ 2409993 h 2587437"/>
              <a:gd name="connsiteX55" fmla="*/ 587371 w 2587436"/>
              <a:gd name="connsiteY55" fmla="*/ 2265919 h 2587437"/>
              <a:gd name="connsiteX56" fmla="*/ 420978 w 2587436"/>
              <a:gd name="connsiteY56" fmla="*/ 2171321 h 2587437"/>
              <a:gd name="connsiteX57" fmla="*/ 426346 w 2587436"/>
              <a:gd name="connsiteY57" fmla="*/ 2161089 h 2587437"/>
              <a:gd name="connsiteX58" fmla="*/ 416114 w 2587436"/>
              <a:gd name="connsiteY58" fmla="*/ 2166457 h 2587437"/>
              <a:gd name="connsiteX59" fmla="*/ 321515 w 2587436"/>
              <a:gd name="connsiteY59" fmla="*/ 2000064 h 2587437"/>
              <a:gd name="connsiteX60" fmla="*/ 192499 w 2587436"/>
              <a:gd name="connsiteY60" fmla="*/ 1858678 h 2587437"/>
              <a:gd name="connsiteX61" fmla="*/ 200768 w 2587436"/>
              <a:gd name="connsiteY61" fmla="*/ 1850603 h 2587437"/>
              <a:gd name="connsiteX62" fmla="*/ 189375 w 2587436"/>
              <a:gd name="connsiteY62" fmla="*/ 1852547 h 2587437"/>
              <a:gd name="connsiteX63" fmla="*/ 150825 w 2587436"/>
              <a:gd name="connsiteY63" fmla="*/ 1665065 h 2587437"/>
              <a:gd name="connsiteX64" fmla="*/ 49634 w 2587436"/>
              <a:gd name="connsiteY64" fmla="*/ 1510270 h 2587437"/>
              <a:gd name="connsiteX65" fmla="*/ 86113 w 2587436"/>
              <a:gd name="connsiteY65" fmla="*/ 1486184 h 2587437"/>
              <a:gd name="connsiteX66" fmla="*/ 70739 w 2587436"/>
              <a:gd name="connsiteY66" fmla="*/ 1483937 h 2587437"/>
              <a:gd name="connsiteX67" fmla="*/ 92010 w 2587436"/>
              <a:gd name="connsiteY67" fmla="*/ 1293718 h 2587437"/>
              <a:gd name="connsiteX68" fmla="*/ 70739 w 2587436"/>
              <a:gd name="connsiteY68" fmla="*/ 1103500 h 2587437"/>
              <a:gd name="connsiteX69" fmla="*/ 86114 w 2587436"/>
              <a:gd name="connsiteY69" fmla="*/ 1101253 h 2587437"/>
              <a:gd name="connsiteX70" fmla="*/ 49634 w 2587436"/>
              <a:gd name="connsiteY70" fmla="*/ 1077166 h 2587437"/>
              <a:gd name="connsiteX71" fmla="*/ 150825 w 2587436"/>
              <a:gd name="connsiteY71" fmla="*/ 922370 h 2587437"/>
              <a:gd name="connsiteX72" fmla="*/ 189375 w 2587436"/>
              <a:gd name="connsiteY72" fmla="*/ 734889 h 2587437"/>
              <a:gd name="connsiteX73" fmla="*/ 200767 w 2587436"/>
              <a:gd name="connsiteY73" fmla="*/ 736833 h 2587437"/>
              <a:gd name="connsiteX74" fmla="*/ 192499 w 2587436"/>
              <a:gd name="connsiteY74" fmla="*/ 728759 h 2587437"/>
              <a:gd name="connsiteX75" fmla="*/ 321516 w 2587436"/>
              <a:gd name="connsiteY75" fmla="*/ 587372 h 2587437"/>
              <a:gd name="connsiteX76" fmla="*/ 416114 w 2587436"/>
              <a:gd name="connsiteY76" fmla="*/ 420980 h 2587437"/>
              <a:gd name="connsiteX77" fmla="*/ 426347 w 2587436"/>
              <a:gd name="connsiteY77" fmla="*/ 426349 h 2587437"/>
              <a:gd name="connsiteX78" fmla="*/ 420979 w 2587436"/>
              <a:gd name="connsiteY78" fmla="*/ 416115 h 2587437"/>
              <a:gd name="connsiteX79" fmla="*/ 587372 w 2587436"/>
              <a:gd name="connsiteY79" fmla="*/ 321517 h 2587437"/>
              <a:gd name="connsiteX80" fmla="*/ 728758 w 2587436"/>
              <a:gd name="connsiteY80" fmla="*/ 192500 h 2587437"/>
              <a:gd name="connsiteX81" fmla="*/ 736832 w 2587436"/>
              <a:gd name="connsiteY81" fmla="*/ 200768 h 2587437"/>
              <a:gd name="connsiteX82" fmla="*/ 734888 w 2587436"/>
              <a:gd name="connsiteY82" fmla="*/ 189377 h 2587437"/>
              <a:gd name="connsiteX83" fmla="*/ 922370 w 2587436"/>
              <a:gd name="connsiteY83" fmla="*/ 150826 h 2587437"/>
              <a:gd name="connsiteX84" fmla="*/ 1077165 w 2587436"/>
              <a:gd name="connsiteY84" fmla="*/ 49635 h 2587437"/>
              <a:gd name="connsiteX85" fmla="*/ 1101686 w 2587436"/>
              <a:gd name="connsiteY85" fmla="*/ 86772 h 2587437"/>
              <a:gd name="connsiteX86" fmla="*/ 1102495 w 2587436"/>
              <a:gd name="connsiteY86" fmla="*/ 74529 h 2587437"/>
              <a:gd name="connsiteX87" fmla="*/ 1178351 w 2587436"/>
              <a:gd name="connsiteY87" fmla="*/ 781 h 258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587436" h="2587437">
                <a:moveTo>
                  <a:pt x="1293718" y="105586"/>
                </a:moveTo>
                <a:cubicBezTo>
                  <a:pt x="637531" y="105586"/>
                  <a:pt x="105586" y="637531"/>
                  <a:pt x="105586" y="1293718"/>
                </a:cubicBezTo>
                <a:cubicBezTo>
                  <a:pt x="105586" y="1949905"/>
                  <a:pt x="637531" y="2481850"/>
                  <a:pt x="1293718" y="2481850"/>
                </a:cubicBezTo>
                <a:cubicBezTo>
                  <a:pt x="1949905" y="2481850"/>
                  <a:pt x="2481850" y="1949905"/>
                  <a:pt x="2481850" y="1293718"/>
                </a:cubicBezTo>
                <a:cubicBezTo>
                  <a:pt x="2481850" y="637531"/>
                  <a:pt x="1949905" y="105586"/>
                  <a:pt x="1293718" y="105586"/>
                </a:cubicBezTo>
                <a:close/>
                <a:moveTo>
                  <a:pt x="1178351" y="781"/>
                </a:moveTo>
                <a:cubicBezTo>
                  <a:pt x="1220450" y="-5049"/>
                  <a:pt x="1268508" y="21422"/>
                  <a:pt x="1293718" y="92011"/>
                </a:cubicBezTo>
                <a:cubicBezTo>
                  <a:pt x="1318929" y="21422"/>
                  <a:pt x="1366986" y="-5049"/>
                  <a:pt x="1409085" y="781"/>
                </a:cubicBezTo>
                <a:cubicBezTo>
                  <a:pt x="1434345" y="4279"/>
                  <a:pt x="1457459" y="19405"/>
                  <a:pt x="1472207" y="43607"/>
                </a:cubicBezTo>
                <a:lnTo>
                  <a:pt x="1484604" y="88506"/>
                </a:lnTo>
                <a:lnTo>
                  <a:pt x="1510269" y="49635"/>
                </a:lnTo>
                <a:cubicBezTo>
                  <a:pt x="1567616" y="408"/>
                  <a:pt x="1661604" y="30947"/>
                  <a:pt x="1665065" y="150827"/>
                </a:cubicBezTo>
                <a:cubicBezTo>
                  <a:pt x="1738329" y="55877"/>
                  <a:pt x="1832316" y="86415"/>
                  <a:pt x="1849776" y="159948"/>
                </a:cubicBezTo>
                <a:lnTo>
                  <a:pt x="1847820" y="203618"/>
                </a:lnTo>
                <a:lnTo>
                  <a:pt x="1858676" y="192501"/>
                </a:lnTo>
                <a:cubicBezTo>
                  <a:pt x="1932101" y="134716"/>
                  <a:pt x="2038035" y="192050"/>
                  <a:pt x="2000063" y="321517"/>
                </a:cubicBezTo>
                <a:cubicBezTo>
                  <a:pt x="2099082" y="253854"/>
                  <a:pt x="2179033" y="311942"/>
                  <a:pt x="2172915" y="387271"/>
                </a:cubicBezTo>
                <a:lnTo>
                  <a:pt x="2157560" y="428199"/>
                </a:lnTo>
                <a:lnTo>
                  <a:pt x="2171320" y="420980"/>
                </a:lnTo>
                <a:cubicBezTo>
                  <a:pt x="2259007" y="388713"/>
                  <a:pt x="2342040" y="475977"/>
                  <a:pt x="2265919" y="587373"/>
                </a:cubicBezTo>
                <a:cubicBezTo>
                  <a:pt x="2381000" y="553620"/>
                  <a:pt x="2439088" y="633571"/>
                  <a:pt x="2409992" y="703323"/>
                </a:cubicBezTo>
                <a:lnTo>
                  <a:pt x="2382741" y="737503"/>
                </a:lnTo>
                <a:lnTo>
                  <a:pt x="2398059" y="734889"/>
                </a:lnTo>
                <a:cubicBezTo>
                  <a:pt x="2491425" y="731298"/>
                  <a:pt x="2543428" y="839949"/>
                  <a:pt x="2436609" y="922371"/>
                </a:cubicBezTo>
                <a:cubicBezTo>
                  <a:pt x="2556489" y="925832"/>
                  <a:pt x="2587027" y="1019820"/>
                  <a:pt x="2537801" y="1077167"/>
                </a:cubicBezTo>
                <a:lnTo>
                  <a:pt x="2501321" y="1101253"/>
                </a:lnTo>
                <a:lnTo>
                  <a:pt x="2516697" y="1103501"/>
                </a:lnTo>
                <a:cubicBezTo>
                  <a:pt x="2606603" y="1128937"/>
                  <a:pt x="2622486" y="1248340"/>
                  <a:pt x="2495425" y="1293719"/>
                </a:cubicBezTo>
                <a:cubicBezTo>
                  <a:pt x="2608368" y="1334056"/>
                  <a:pt x="2608368" y="1432880"/>
                  <a:pt x="2543829" y="1472208"/>
                </a:cubicBezTo>
                <a:lnTo>
                  <a:pt x="2498930" y="1484605"/>
                </a:lnTo>
                <a:lnTo>
                  <a:pt x="2537800" y="1510270"/>
                </a:lnTo>
                <a:cubicBezTo>
                  <a:pt x="2587027" y="1567617"/>
                  <a:pt x="2556488" y="1661605"/>
                  <a:pt x="2436609" y="1665066"/>
                </a:cubicBezTo>
                <a:cubicBezTo>
                  <a:pt x="2531559" y="1738330"/>
                  <a:pt x="2501021" y="1832318"/>
                  <a:pt x="2427488" y="1849777"/>
                </a:cubicBezTo>
                <a:lnTo>
                  <a:pt x="2383816" y="1847821"/>
                </a:lnTo>
                <a:lnTo>
                  <a:pt x="2394935" y="1858678"/>
                </a:lnTo>
                <a:cubicBezTo>
                  <a:pt x="2452719" y="1932103"/>
                  <a:pt x="2395386" y="2038037"/>
                  <a:pt x="2265918" y="2000065"/>
                </a:cubicBezTo>
                <a:cubicBezTo>
                  <a:pt x="2333581" y="2099084"/>
                  <a:pt x="2275494" y="2179035"/>
                  <a:pt x="2200165" y="2172917"/>
                </a:cubicBezTo>
                <a:lnTo>
                  <a:pt x="2159237" y="2157562"/>
                </a:lnTo>
                <a:lnTo>
                  <a:pt x="2166455" y="2171321"/>
                </a:lnTo>
                <a:cubicBezTo>
                  <a:pt x="2198722" y="2259008"/>
                  <a:pt x="2111459" y="2342041"/>
                  <a:pt x="2000062" y="2265920"/>
                </a:cubicBezTo>
                <a:cubicBezTo>
                  <a:pt x="2033815" y="2381001"/>
                  <a:pt x="1953865" y="2439089"/>
                  <a:pt x="1884113" y="2409993"/>
                </a:cubicBezTo>
                <a:lnTo>
                  <a:pt x="1849933" y="2382742"/>
                </a:lnTo>
                <a:lnTo>
                  <a:pt x="1852546" y="2398060"/>
                </a:lnTo>
                <a:cubicBezTo>
                  <a:pt x="1856137" y="2491426"/>
                  <a:pt x="1747486" y="2543429"/>
                  <a:pt x="1665064" y="2436610"/>
                </a:cubicBezTo>
                <a:cubicBezTo>
                  <a:pt x="1661603" y="2556490"/>
                  <a:pt x="1567616" y="2587028"/>
                  <a:pt x="1510269" y="2537802"/>
                </a:cubicBezTo>
                <a:lnTo>
                  <a:pt x="1486184" y="2501323"/>
                </a:lnTo>
                <a:lnTo>
                  <a:pt x="1483936" y="2516698"/>
                </a:lnTo>
                <a:cubicBezTo>
                  <a:pt x="1458499" y="2606604"/>
                  <a:pt x="1339096" y="2622487"/>
                  <a:pt x="1293717" y="2495426"/>
                </a:cubicBezTo>
                <a:cubicBezTo>
                  <a:pt x="1248339" y="2622487"/>
                  <a:pt x="1128936" y="2606604"/>
                  <a:pt x="1103499" y="2516698"/>
                </a:cubicBezTo>
                <a:lnTo>
                  <a:pt x="1101252" y="2501322"/>
                </a:lnTo>
                <a:lnTo>
                  <a:pt x="1077165" y="2537801"/>
                </a:lnTo>
                <a:cubicBezTo>
                  <a:pt x="1019818" y="2587028"/>
                  <a:pt x="925830" y="2556489"/>
                  <a:pt x="922369" y="2436610"/>
                </a:cubicBezTo>
                <a:cubicBezTo>
                  <a:pt x="839947" y="2543429"/>
                  <a:pt x="731297" y="2491426"/>
                  <a:pt x="734888" y="2398060"/>
                </a:cubicBezTo>
                <a:lnTo>
                  <a:pt x="737501" y="2382741"/>
                </a:lnTo>
                <a:lnTo>
                  <a:pt x="703321" y="2409993"/>
                </a:lnTo>
                <a:cubicBezTo>
                  <a:pt x="633569" y="2439089"/>
                  <a:pt x="553618" y="2381001"/>
                  <a:pt x="587371" y="2265919"/>
                </a:cubicBezTo>
                <a:cubicBezTo>
                  <a:pt x="475975" y="2342040"/>
                  <a:pt x="388712" y="2259008"/>
                  <a:pt x="420978" y="2171321"/>
                </a:cubicBezTo>
                <a:lnTo>
                  <a:pt x="426346" y="2161089"/>
                </a:lnTo>
                <a:lnTo>
                  <a:pt x="416114" y="2166457"/>
                </a:lnTo>
                <a:cubicBezTo>
                  <a:pt x="328427" y="2198724"/>
                  <a:pt x="245394" y="2111461"/>
                  <a:pt x="321515" y="2000064"/>
                </a:cubicBezTo>
                <a:cubicBezTo>
                  <a:pt x="192048" y="2038036"/>
                  <a:pt x="134715" y="1932102"/>
                  <a:pt x="192499" y="1858678"/>
                </a:cubicBezTo>
                <a:lnTo>
                  <a:pt x="200768" y="1850603"/>
                </a:lnTo>
                <a:lnTo>
                  <a:pt x="189375" y="1852547"/>
                </a:lnTo>
                <a:cubicBezTo>
                  <a:pt x="96009" y="1856138"/>
                  <a:pt x="44006" y="1747487"/>
                  <a:pt x="150825" y="1665065"/>
                </a:cubicBezTo>
                <a:cubicBezTo>
                  <a:pt x="30946" y="1661604"/>
                  <a:pt x="407" y="1567617"/>
                  <a:pt x="49634" y="1510270"/>
                </a:cubicBezTo>
                <a:lnTo>
                  <a:pt x="86113" y="1486184"/>
                </a:lnTo>
                <a:lnTo>
                  <a:pt x="70739" y="1483937"/>
                </a:lnTo>
                <a:cubicBezTo>
                  <a:pt x="-19168" y="1458500"/>
                  <a:pt x="-35050" y="1339097"/>
                  <a:pt x="92010" y="1293718"/>
                </a:cubicBezTo>
                <a:cubicBezTo>
                  <a:pt x="-35050" y="1248340"/>
                  <a:pt x="-19168" y="1128937"/>
                  <a:pt x="70739" y="1103500"/>
                </a:cubicBezTo>
                <a:lnTo>
                  <a:pt x="86114" y="1101253"/>
                </a:lnTo>
                <a:lnTo>
                  <a:pt x="49634" y="1077166"/>
                </a:lnTo>
                <a:cubicBezTo>
                  <a:pt x="407" y="1019820"/>
                  <a:pt x="30946" y="925832"/>
                  <a:pt x="150825" y="922370"/>
                </a:cubicBezTo>
                <a:cubicBezTo>
                  <a:pt x="44006" y="839949"/>
                  <a:pt x="96009" y="731298"/>
                  <a:pt x="189375" y="734889"/>
                </a:cubicBezTo>
                <a:lnTo>
                  <a:pt x="200767" y="736833"/>
                </a:lnTo>
                <a:lnTo>
                  <a:pt x="192499" y="728759"/>
                </a:lnTo>
                <a:cubicBezTo>
                  <a:pt x="134715" y="655335"/>
                  <a:pt x="192049" y="549401"/>
                  <a:pt x="321516" y="587372"/>
                </a:cubicBezTo>
                <a:cubicBezTo>
                  <a:pt x="245395" y="475976"/>
                  <a:pt x="328427" y="388713"/>
                  <a:pt x="416114" y="420980"/>
                </a:cubicBezTo>
                <a:lnTo>
                  <a:pt x="426347" y="426349"/>
                </a:lnTo>
                <a:lnTo>
                  <a:pt x="420979" y="416115"/>
                </a:lnTo>
                <a:cubicBezTo>
                  <a:pt x="388712" y="328428"/>
                  <a:pt x="475975" y="245396"/>
                  <a:pt x="587372" y="321517"/>
                </a:cubicBezTo>
                <a:cubicBezTo>
                  <a:pt x="549400" y="192050"/>
                  <a:pt x="655334" y="134716"/>
                  <a:pt x="728758" y="192500"/>
                </a:cubicBezTo>
                <a:lnTo>
                  <a:pt x="736832" y="200768"/>
                </a:lnTo>
                <a:lnTo>
                  <a:pt x="734888" y="189377"/>
                </a:lnTo>
                <a:cubicBezTo>
                  <a:pt x="731297" y="96010"/>
                  <a:pt x="839948" y="44008"/>
                  <a:pt x="922370" y="150826"/>
                </a:cubicBezTo>
                <a:cubicBezTo>
                  <a:pt x="925831" y="30947"/>
                  <a:pt x="1019818" y="408"/>
                  <a:pt x="1077165" y="49635"/>
                </a:cubicBezTo>
                <a:lnTo>
                  <a:pt x="1101686" y="86772"/>
                </a:lnTo>
                <a:lnTo>
                  <a:pt x="1102495" y="74529"/>
                </a:lnTo>
                <a:cubicBezTo>
                  <a:pt x="1112942" y="32385"/>
                  <a:pt x="1143619" y="5591"/>
                  <a:pt x="1178351" y="781"/>
                </a:cubicBezTo>
                <a:close/>
              </a:path>
            </a:pathLst>
          </a:cu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rgbClr val="FFFF00"/>
              </a:solidFill>
            </a:endParaRPr>
          </a:p>
        </p:txBody>
      </p:sp>
      <p:sp>
        <p:nvSpPr>
          <p:cNvPr id="28682" name="矩形 12"/>
          <p:cNvSpPr>
            <a:spLocks noChangeArrowheads="1"/>
          </p:cNvSpPr>
          <p:nvPr/>
        </p:nvSpPr>
        <p:spPr bwMode="auto">
          <a:xfrm>
            <a:off x="5710238" y="2111375"/>
            <a:ext cx="312896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buFont typeface="Arial" panose="020B0604020202020204" pitchFamily="34" charset="0"/>
              <a:buNone/>
            </a:pPr>
            <a:r>
              <a:rPr lang="zh-CN" altLang="en-US" sz="2200" noProof="1">
                <a:latin typeface="微软雅黑" panose="020B0503020204020204" pitchFamily="34" charset="-122"/>
                <a:ea typeface="微软雅黑" panose="020B0503020204020204" pitchFamily="34" charset="-122"/>
              </a:rPr>
              <a:t> </a:t>
            </a:r>
            <a:r>
              <a:rPr lang="zh-CN" altLang="en-US" sz="2200" b="1" noProof="1">
                <a:latin typeface="微软雅黑" panose="020B0503020204020204" pitchFamily="34" charset="-122"/>
                <a:ea typeface="微软雅黑" panose="020B0503020204020204" pitchFamily="34" charset="-122"/>
              </a:rPr>
              <a:t>方法一：</a:t>
            </a:r>
            <a:endParaRPr lang="zh-CN" altLang="zh-CN" sz="2200" b="1" noProof="1">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None/>
            </a:pPr>
            <a:r>
              <a:rPr lang="en-US" altLang="zh-CN" sz="2200" noProof="1">
                <a:latin typeface="微软雅黑" panose="020B0503020204020204" pitchFamily="34" charset="-122"/>
                <a:ea typeface="微软雅黑" panose="020B0503020204020204" pitchFamily="34" charset="-122"/>
              </a:rPr>
              <a:t>  P</a:t>
            </a:r>
            <a:r>
              <a:rPr lang="en-US" altLang="zh-CN" sz="2200" baseline="-25000" noProof="1">
                <a:latin typeface="微软雅黑" panose="020B0503020204020204" pitchFamily="34" charset="-122"/>
                <a:ea typeface="微软雅黑" panose="020B0503020204020204" pitchFamily="34" charset="-122"/>
              </a:rPr>
              <a:t>1</a:t>
            </a:r>
            <a:r>
              <a:rPr lang="en-US" altLang="zh-CN" sz="2200" noProof="1">
                <a:latin typeface="微软雅黑" panose="020B0503020204020204" pitchFamily="34" charset="-122"/>
                <a:ea typeface="微软雅黑" panose="020B0503020204020204" pitchFamily="34" charset="-122"/>
              </a:rPr>
              <a:t>= (P/A,3%,3)</a:t>
            </a:r>
            <a:endParaRPr lang="en-US" altLang="zh-CN" sz="2200" noProof="1">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None/>
            </a:pPr>
            <a:r>
              <a:rPr lang="en-US" altLang="zh-CN" sz="2200" noProof="1">
                <a:latin typeface="微软雅黑" panose="020B0503020204020204" pitchFamily="34" charset="-122"/>
                <a:ea typeface="微软雅黑" panose="020B0503020204020204" pitchFamily="34" charset="-122"/>
              </a:rPr>
              <a:t>  P =(P/A,3%,3)(1+3%)</a:t>
            </a:r>
            <a:endParaRPr lang="en-US" altLang="zh-CN" sz="2200" noProof="1">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None/>
            </a:pPr>
            <a:r>
              <a:rPr lang="en-US" altLang="zh-CN" sz="2200" noProof="1">
                <a:solidFill>
                  <a:srgbClr val="FF0000"/>
                </a:solidFill>
                <a:latin typeface="微软雅黑" panose="020B0503020204020204" pitchFamily="34" charset="-122"/>
                <a:ea typeface="微软雅黑" panose="020B0503020204020204" pitchFamily="34" charset="-122"/>
              </a:rPr>
              <a:t>    </a:t>
            </a:r>
            <a:r>
              <a:rPr lang="en-US" altLang="zh-CN" sz="2200" noProof="1">
                <a:latin typeface="微软雅黑" panose="020B0503020204020204" pitchFamily="34" charset="-122"/>
                <a:ea typeface="微软雅黑" panose="020B0503020204020204" pitchFamily="34" charset="-122"/>
              </a:rPr>
              <a:t>=</a:t>
            </a:r>
            <a:r>
              <a:rPr lang="en-US" altLang="zh-CN" sz="2200" noProof="1">
                <a:solidFill>
                  <a:srgbClr val="FF0000"/>
                </a:solidFill>
                <a:latin typeface="微软雅黑" panose="020B0503020204020204" pitchFamily="34" charset="-122"/>
                <a:ea typeface="微软雅黑" panose="020B0503020204020204" pitchFamily="34" charset="-122"/>
              </a:rPr>
              <a:t>2.8286</a:t>
            </a:r>
            <a:r>
              <a:rPr lang="en-US" altLang="zh-CN" sz="2200" noProof="1">
                <a:latin typeface="微软雅黑" panose="020B0503020204020204" pitchFamily="34" charset="-122"/>
                <a:ea typeface="微软雅黑" panose="020B0503020204020204" pitchFamily="34" charset="-122"/>
              </a:rPr>
              <a:t>×(1+3%)</a:t>
            </a:r>
            <a:endParaRPr lang="en-US" altLang="zh-CN" sz="2200" noProof="1">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None/>
            </a:pPr>
            <a:r>
              <a:rPr lang="en-US" altLang="zh-CN" sz="2200" noProof="1">
                <a:latin typeface="微软雅黑" panose="020B0503020204020204" pitchFamily="34" charset="-122"/>
                <a:ea typeface="微软雅黑" panose="020B0503020204020204" pitchFamily="34" charset="-122"/>
              </a:rPr>
              <a:t>    = 2.91346</a:t>
            </a:r>
            <a:endParaRPr lang="zh-CN" altLang="en-US" sz="2200">
              <a:latin typeface="微软雅黑" panose="020B0503020204020204" pitchFamily="34" charset="-122"/>
              <a:ea typeface="微软雅黑" panose="020B0503020204020204" pitchFamily="34" charset="-122"/>
            </a:endParaRPr>
          </a:p>
        </p:txBody>
      </p:sp>
      <p:sp>
        <p:nvSpPr>
          <p:cNvPr id="28683" name="矩形 13"/>
          <p:cNvSpPr>
            <a:spLocks noChangeArrowheads="1"/>
          </p:cNvSpPr>
          <p:nvPr/>
        </p:nvSpPr>
        <p:spPr bwMode="auto">
          <a:xfrm>
            <a:off x="5903913" y="4310063"/>
            <a:ext cx="269398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buFont typeface="Arial" panose="020B0604020202020204" pitchFamily="34" charset="0"/>
              <a:buNone/>
            </a:pPr>
            <a:r>
              <a:rPr lang="zh-CN" altLang="en-US" sz="2200" b="1" noProof="1">
                <a:latin typeface="微软雅黑" panose="020B0503020204020204" pitchFamily="34" charset="-122"/>
                <a:ea typeface="微软雅黑" panose="020B0503020204020204" pitchFamily="34" charset="-122"/>
              </a:rPr>
              <a:t>方法二：</a:t>
            </a:r>
            <a:r>
              <a:rPr lang="zh-CN" altLang="en-US" sz="2200" noProof="1">
                <a:latin typeface="微软雅黑" panose="020B0503020204020204" pitchFamily="34" charset="-122"/>
                <a:ea typeface="微软雅黑" panose="020B0503020204020204" pitchFamily="34" charset="-122"/>
              </a:rPr>
              <a:t> </a:t>
            </a:r>
            <a:endParaRPr lang="zh-CN" altLang="zh-CN" sz="2200" noProof="1">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None/>
            </a:pPr>
            <a:r>
              <a:rPr lang="en-US" altLang="zh-CN" sz="2200" noProof="1">
                <a:latin typeface="微软雅黑" panose="020B0503020204020204" pitchFamily="34" charset="-122"/>
                <a:ea typeface="微软雅黑" panose="020B0503020204020204" pitchFamily="34" charset="-122"/>
              </a:rPr>
              <a:t>  P</a:t>
            </a:r>
            <a:r>
              <a:rPr lang="en-US" altLang="zh-CN" sz="2200" baseline="-25000" noProof="1">
                <a:latin typeface="微软雅黑" panose="020B0503020204020204" pitchFamily="34" charset="-122"/>
                <a:ea typeface="微软雅黑" panose="020B0503020204020204" pitchFamily="34" charset="-122"/>
              </a:rPr>
              <a:t>1</a:t>
            </a:r>
            <a:r>
              <a:rPr lang="en-US" altLang="zh-CN" sz="2200" noProof="1">
                <a:latin typeface="微软雅黑" panose="020B0503020204020204" pitchFamily="34" charset="-122"/>
                <a:ea typeface="微软雅黑" panose="020B0503020204020204" pitchFamily="34" charset="-122"/>
              </a:rPr>
              <a:t>= (P/A,3%,3)</a:t>
            </a:r>
            <a:endParaRPr lang="en-US" altLang="zh-CN" sz="2200" noProof="1">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None/>
            </a:pPr>
            <a:r>
              <a:rPr lang="en-US" altLang="zh-CN" sz="2200" noProof="1">
                <a:latin typeface="微软雅黑" panose="020B0503020204020204" pitchFamily="34" charset="-122"/>
                <a:ea typeface="微软雅黑" panose="020B0503020204020204" pitchFamily="34" charset="-122"/>
              </a:rPr>
              <a:t>  P= [(P/A,3%,</a:t>
            </a:r>
            <a:r>
              <a:rPr lang="en-US" altLang="zh-CN" sz="2200" noProof="1">
                <a:solidFill>
                  <a:srgbClr val="FF0000"/>
                </a:solidFill>
                <a:latin typeface="微软雅黑" panose="020B0503020204020204" pitchFamily="34" charset="-122"/>
                <a:ea typeface="微软雅黑" panose="020B0503020204020204" pitchFamily="34" charset="-122"/>
              </a:rPr>
              <a:t>2</a:t>
            </a:r>
            <a:r>
              <a:rPr lang="en-US" altLang="zh-CN" sz="2200" noProof="1">
                <a:latin typeface="微软雅黑" panose="020B0503020204020204" pitchFamily="34" charset="-122"/>
                <a:ea typeface="微软雅黑" panose="020B0503020204020204" pitchFamily="34" charset="-122"/>
              </a:rPr>
              <a:t>)</a:t>
            </a:r>
            <a:r>
              <a:rPr lang="en-US" altLang="zh-CN" sz="2200" noProof="1">
                <a:solidFill>
                  <a:srgbClr val="FF0000"/>
                </a:solidFill>
                <a:latin typeface="微软雅黑" panose="020B0503020204020204" pitchFamily="34" charset="-122"/>
                <a:ea typeface="微软雅黑" panose="020B0503020204020204" pitchFamily="34" charset="-122"/>
              </a:rPr>
              <a:t>+1]</a:t>
            </a:r>
            <a:endParaRPr lang="en-US" altLang="zh-CN" sz="2200" noProof="1">
              <a:solidFill>
                <a:srgbClr val="FF0000"/>
              </a:solidFill>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None/>
            </a:pPr>
            <a:r>
              <a:rPr lang="en-US" altLang="zh-CN" sz="2200" noProof="1">
                <a:solidFill>
                  <a:srgbClr val="FF0000"/>
                </a:solidFill>
                <a:latin typeface="微软雅黑" panose="020B0503020204020204" pitchFamily="34" charset="-122"/>
                <a:ea typeface="微软雅黑" panose="020B0503020204020204" pitchFamily="34" charset="-122"/>
              </a:rPr>
              <a:t>    </a:t>
            </a:r>
            <a:r>
              <a:rPr lang="en-US" altLang="zh-CN" sz="2200" noProof="1">
                <a:latin typeface="微软雅黑" panose="020B0503020204020204" pitchFamily="34" charset="-122"/>
                <a:ea typeface="微软雅黑" panose="020B0503020204020204" pitchFamily="34" charset="-122"/>
              </a:rPr>
              <a:t>= </a:t>
            </a:r>
            <a:r>
              <a:rPr lang="en-US" altLang="zh-CN" sz="2200" noProof="1">
                <a:solidFill>
                  <a:srgbClr val="FF0000"/>
                </a:solidFill>
                <a:latin typeface="微软雅黑" panose="020B0503020204020204" pitchFamily="34" charset="-122"/>
                <a:ea typeface="微软雅黑" panose="020B0503020204020204" pitchFamily="34" charset="-122"/>
              </a:rPr>
              <a:t>1.9135</a:t>
            </a:r>
            <a:r>
              <a:rPr lang="en-US" altLang="zh-CN" sz="2200" noProof="1">
                <a:latin typeface="微软雅黑" panose="020B0503020204020204" pitchFamily="34" charset="-122"/>
                <a:ea typeface="微软雅黑" panose="020B0503020204020204" pitchFamily="34" charset="-122"/>
              </a:rPr>
              <a:t>+1</a:t>
            </a:r>
            <a:endParaRPr lang="en-US" altLang="zh-CN" sz="2200" noProof="1">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None/>
            </a:pPr>
            <a:r>
              <a:rPr lang="en-US" altLang="zh-CN" sz="2200" noProof="1">
                <a:latin typeface="微软雅黑" panose="020B0503020204020204" pitchFamily="34" charset="-122"/>
                <a:ea typeface="微软雅黑" panose="020B0503020204020204" pitchFamily="34" charset="-122"/>
              </a:rPr>
              <a:t>    =2.9135</a:t>
            </a:r>
            <a:endParaRPr lang="en-US" altLang="zh-CN" sz="2200" noProof="1">
              <a:latin typeface="微软雅黑" panose="020B0503020204020204" pitchFamily="34" charset="-122"/>
              <a:ea typeface="微软雅黑" panose="020B0503020204020204" pitchFamily="34" charset="-122"/>
            </a:endParaRPr>
          </a:p>
        </p:txBody>
      </p:sp>
      <p:sp>
        <p:nvSpPr>
          <p:cNvPr id="15" name="Oval 87"/>
          <p:cNvSpPr>
            <a:spLocks noChangeArrowheads="1"/>
          </p:cNvSpPr>
          <p:nvPr/>
        </p:nvSpPr>
        <p:spPr bwMode="auto">
          <a:xfrm>
            <a:off x="9213850" y="1989138"/>
            <a:ext cx="2320925" cy="1803400"/>
          </a:xfrm>
          <a:prstGeom prst="ellipse">
            <a:avLst/>
          </a:prstGeom>
          <a:solidFill>
            <a:schemeClr val="accent1">
              <a:lumMod val="75000"/>
            </a:schemeClr>
          </a:solidFill>
          <a:ln>
            <a:noFill/>
          </a:ln>
        </p:spPr>
        <p:txBody>
          <a:bodyPr lIns="91423" tIns="45712" rIns="91423" bIns="45712" anchor="ctr"/>
          <a:lstStyle/>
          <a:p>
            <a:pPr algn="ctr">
              <a:buFont typeface="Arial" panose="020B0604020202020204" pitchFamily="34" charset="0"/>
              <a:buNone/>
              <a:defRPr/>
            </a:pPr>
            <a:endParaRPr lang="en-AU" altLang="en-US">
              <a:solidFill>
                <a:srgbClr val="FFFFFF"/>
              </a:solidFill>
              <a:ea typeface="微软雅黑" panose="020B0503020204020204" pitchFamily="34" charset="-122"/>
              <a:sym typeface="Arial" panose="020B0604020202020204" pitchFamily="34" charset="0"/>
            </a:endParaRPr>
          </a:p>
        </p:txBody>
      </p:sp>
      <p:sp>
        <p:nvSpPr>
          <p:cNvPr id="28685" name="矩形 16"/>
          <p:cNvSpPr>
            <a:spLocks noChangeArrowheads="1"/>
          </p:cNvSpPr>
          <p:nvPr/>
        </p:nvSpPr>
        <p:spPr bwMode="auto">
          <a:xfrm>
            <a:off x="9240838" y="2525713"/>
            <a:ext cx="23256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85000"/>
              </a:lnSpc>
              <a:spcBef>
                <a:spcPct val="10000"/>
              </a:spcBef>
              <a:spcAft>
                <a:spcPct val="10000"/>
              </a:spcAft>
              <a:buClr>
                <a:schemeClr val="tx2"/>
              </a:buClr>
              <a:buSzPct val="70000"/>
            </a:pPr>
            <a:r>
              <a:rPr lang="zh-CN" altLang="en-US">
                <a:solidFill>
                  <a:schemeClr val="bg1"/>
                </a:solidFill>
                <a:latin typeface="微软雅黑" panose="020B0503020204020204" pitchFamily="34" charset="-122"/>
                <a:ea typeface="微软雅黑" panose="020B0503020204020204" pitchFamily="34" charset="-122"/>
              </a:rPr>
              <a:t>即</a:t>
            </a:r>
            <a:r>
              <a:rPr lang="en-US" altLang="zh-CN">
                <a:solidFill>
                  <a:schemeClr val="bg1"/>
                </a:solidFill>
                <a:latin typeface="微软雅黑" panose="020B0503020204020204" pitchFamily="34" charset="-122"/>
                <a:ea typeface="微软雅黑" panose="020B0503020204020204" pitchFamily="34" charset="-122"/>
              </a:rPr>
              <a:t>,</a:t>
            </a:r>
            <a:r>
              <a:rPr lang="zh-CN" altLang="en-US">
                <a:solidFill>
                  <a:schemeClr val="bg1"/>
                </a:solidFill>
                <a:latin typeface="微软雅黑" panose="020B0503020204020204" pitchFamily="34" charset="-122"/>
                <a:ea typeface="微软雅黑" panose="020B0503020204020204" pitchFamily="34" charset="-122"/>
              </a:rPr>
              <a:t>预付年金现值系数</a:t>
            </a:r>
            <a:endParaRPr lang="en-US" altLang="zh-CN">
              <a:solidFill>
                <a:schemeClr val="bg1"/>
              </a:solidFill>
              <a:latin typeface="微软雅黑" panose="020B0503020204020204" pitchFamily="34" charset="-122"/>
              <a:ea typeface="微软雅黑" panose="020B0503020204020204" pitchFamily="34" charset="-122"/>
            </a:endParaRPr>
          </a:p>
          <a:p>
            <a:pPr marL="342900" indent="-342900">
              <a:lnSpc>
                <a:spcPct val="85000"/>
              </a:lnSpc>
              <a:spcBef>
                <a:spcPct val="10000"/>
              </a:spcBef>
              <a:spcAft>
                <a:spcPct val="10000"/>
              </a:spcAft>
              <a:buClr>
                <a:schemeClr val="tx2"/>
              </a:buClr>
              <a:buSzPct val="70000"/>
            </a:pPr>
            <a:r>
              <a:rPr lang="zh-CN" altLang="en-US">
                <a:solidFill>
                  <a:schemeClr val="bg1"/>
                </a:solidFill>
                <a:latin typeface="微软雅黑" panose="020B0503020204020204" pitchFamily="34" charset="-122"/>
                <a:ea typeface="微软雅黑" panose="020B0503020204020204" pitchFamily="34" charset="-122"/>
              </a:rPr>
              <a:t>是普通年金现值系数</a:t>
            </a:r>
            <a:endParaRPr lang="en-US" altLang="zh-CN">
              <a:solidFill>
                <a:schemeClr val="bg1"/>
              </a:solidFill>
              <a:latin typeface="微软雅黑" panose="020B0503020204020204" pitchFamily="34" charset="-122"/>
              <a:ea typeface="微软雅黑" panose="020B0503020204020204" pitchFamily="34" charset="-122"/>
            </a:endParaRPr>
          </a:p>
          <a:p>
            <a:pPr marL="342900" indent="-342900">
              <a:lnSpc>
                <a:spcPct val="85000"/>
              </a:lnSpc>
              <a:spcBef>
                <a:spcPct val="10000"/>
              </a:spcBef>
              <a:spcAft>
                <a:spcPct val="10000"/>
              </a:spcAft>
              <a:buClr>
                <a:schemeClr val="tx2"/>
              </a:buClr>
              <a:buSzPct val="70000"/>
            </a:pPr>
            <a:r>
              <a:rPr lang="zh-CN" altLang="en-US">
                <a:solidFill>
                  <a:schemeClr val="bg1"/>
                </a:solidFill>
                <a:latin typeface="微软雅黑" panose="020B0503020204020204" pitchFamily="34" charset="-122"/>
                <a:ea typeface="微软雅黑" panose="020B0503020204020204" pitchFamily="34" charset="-122"/>
              </a:rPr>
              <a:t>公式乘以</a:t>
            </a:r>
            <a:r>
              <a:rPr lang="zh-CN" altLang="en-US" sz="2000">
                <a:solidFill>
                  <a:srgbClr val="FF0000"/>
                </a:solidFill>
                <a:latin typeface="宋体" panose="02010600030101010101" pitchFamily="2" charset="-122"/>
              </a:rPr>
              <a:t>（</a:t>
            </a:r>
            <a:r>
              <a:rPr lang="en-US" altLang="zh-CN" sz="2000">
                <a:solidFill>
                  <a:srgbClr val="FF0000"/>
                </a:solidFill>
                <a:latin typeface="宋体" panose="02010600030101010101" pitchFamily="2" charset="-122"/>
              </a:rPr>
              <a:t>1+3%)</a:t>
            </a:r>
            <a:endParaRPr lang="zh-CN" altLang="en-US" sz="2000">
              <a:solidFill>
                <a:srgbClr val="FF0000"/>
              </a:solidFill>
              <a:latin typeface="Lato" panose="020F0502020204030203"/>
            </a:endParaRPr>
          </a:p>
        </p:txBody>
      </p:sp>
      <p:sp>
        <p:nvSpPr>
          <p:cNvPr id="18" name="Oval 87"/>
          <p:cNvSpPr>
            <a:spLocks noChangeArrowheads="1"/>
          </p:cNvSpPr>
          <p:nvPr/>
        </p:nvSpPr>
        <p:spPr bwMode="auto">
          <a:xfrm>
            <a:off x="9158288" y="4467225"/>
            <a:ext cx="2319337" cy="1804988"/>
          </a:xfrm>
          <a:prstGeom prst="ellipse">
            <a:avLst/>
          </a:prstGeom>
          <a:solidFill>
            <a:schemeClr val="accent2">
              <a:lumMod val="75000"/>
            </a:schemeClr>
          </a:solidFill>
          <a:ln>
            <a:noFill/>
          </a:ln>
        </p:spPr>
        <p:txBody>
          <a:bodyPr lIns="91423" tIns="45712" rIns="91423" bIns="45712" anchor="ctr"/>
          <a:lstStyle/>
          <a:p>
            <a:pPr algn="ctr">
              <a:buFont typeface="Arial" panose="020B0604020202020204" pitchFamily="34" charset="0"/>
              <a:buNone/>
              <a:defRPr/>
            </a:pPr>
            <a:endParaRPr lang="en-AU" altLang="en-US">
              <a:solidFill>
                <a:srgbClr val="FFFFFF"/>
              </a:solidFill>
              <a:ea typeface="微软雅黑" panose="020B0503020204020204" pitchFamily="34" charset="-122"/>
              <a:sym typeface="Arial" panose="020B0604020202020204" pitchFamily="34" charset="0"/>
            </a:endParaRPr>
          </a:p>
        </p:txBody>
      </p:sp>
      <p:sp>
        <p:nvSpPr>
          <p:cNvPr id="28687" name="矩形 18"/>
          <p:cNvSpPr>
            <a:spLocks noChangeArrowheads="1"/>
          </p:cNvSpPr>
          <p:nvPr/>
        </p:nvSpPr>
        <p:spPr bwMode="auto">
          <a:xfrm>
            <a:off x="9207500" y="4946650"/>
            <a:ext cx="2455863"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85000"/>
              </a:lnSpc>
              <a:spcBef>
                <a:spcPct val="10000"/>
              </a:spcBef>
              <a:spcAft>
                <a:spcPct val="10000"/>
              </a:spcAft>
              <a:buClr>
                <a:schemeClr val="tx2"/>
              </a:buClr>
              <a:buSzPct val="70000"/>
            </a:pPr>
            <a:r>
              <a:rPr lang="zh-CN" altLang="en-US">
                <a:solidFill>
                  <a:schemeClr val="bg1"/>
                </a:solidFill>
                <a:latin typeface="微软雅黑" panose="020B0503020204020204" pitchFamily="34" charset="-122"/>
                <a:ea typeface="微软雅黑" panose="020B0503020204020204" pitchFamily="34" charset="-122"/>
              </a:rPr>
              <a:t>即</a:t>
            </a:r>
            <a:r>
              <a:rPr lang="en-US" altLang="zh-CN">
                <a:solidFill>
                  <a:schemeClr val="bg1"/>
                </a:solidFill>
                <a:latin typeface="微软雅黑" panose="020B0503020204020204" pitchFamily="34" charset="-122"/>
                <a:ea typeface="微软雅黑" panose="020B0503020204020204" pitchFamily="34" charset="-122"/>
              </a:rPr>
              <a:t>,</a:t>
            </a:r>
            <a:r>
              <a:rPr lang="zh-CN" altLang="en-US">
                <a:solidFill>
                  <a:schemeClr val="bg1"/>
                </a:solidFill>
                <a:latin typeface="微软雅黑" panose="020B0503020204020204" pitchFamily="34" charset="-122"/>
                <a:ea typeface="微软雅黑" panose="020B0503020204020204" pitchFamily="34" charset="-122"/>
              </a:rPr>
              <a:t>预付年金现值系数</a:t>
            </a:r>
            <a:endParaRPr lang="en-US" altLang="zh-CN">
              <a:solidFill>
                <a:schemeClr val="bg1"/>
              </a:solidFill>
              <a:latin typeface="微软雅黑" panose="020B0503020204020204" pitchFamily="34" charset="-122"/>
              <a:ea typeface="微软雅黑" panose="020B0503020204020204" pitchFamily="34" charset="-122"/>
            </a:endParaRPr>
          </a:p>
          <a:p>
            <a:pPr marL="342900" indent="-342900">
              <a:lnSpc>
                <a:spcPct val="85000"/>
              </a:lnSpc>
              <a:spcBef>
                <a:spcPct val="10000"/>
              </a:spcBef>
              <a:spcAft>
                <a:spcPct val="10000"/>
              </a:spcAft>
              <a:buClr>
                <a:schemeClr val="tx2"/>
              </a:buClr>
              <a:buSzPct val="70000"/>
            </a:pPr>
            <a:r>
              <a:rPr lang="zh-CN" altLang="en-US">
                <a:solidFill>
                  <a:schemeClr val="bg1"/>
                </a:solidFill>
                <a:latin typeface="微软雅黑" panose="020B0503020204020204" pitchFamily="34" charset="-122"/>
                <a:ea typeface="微软雅黑" panose="020B0503020204020204" pitchFamily="34" charset="-122"/>
              </a:rPr>
              <a:t>是普通年金现值系数</a:t>
            </a:r>
            <a:endParaRPr lang="en-US" altLang="zh-CN">
              <a:solidFill>
                <a:schemeClr val="bg1"/>
              </a:solidFill>
              <a:latin typeface="微软雅黑" panose="020B0503020204020204" pitchFamily="34" charset="-122"/>
              <a:ea typeface="微软雅黑" panose="020B0503020204020204" pitchFamily="34" charset="-122"/>
            </a:endParaRPr>
          </a:p>
          <a:p>
            <a:pPr marL="342900" indent="-342900">
              <a:lnSpc>
                <a:spcPct val="85000"/>
              </a:lnSpc>
              <a:spcBef>
                <a:spcPct val="10000"/>
              </a:spcBef>
              <a:spcAft>
                <a:spcPct val="10000"/>
              </a:spcAft>
              <a:buClr>
                <a:schemeClr val="tx2"/>
              </a:buClr>
              <a:buSzPct val="70000"/>
            </a:pPr>
            <a:r>
              <a:rPr lang="zh-CN" altLang="en-US">
                <a:solidFill>
                  <a:schemeClr val="bg1"/>
                </a:solidFill>
                <a:latin typeface="微软雅黑" panose="020B0503020204020204" pitchFamily="34" charset="-122"/>
                <a:ea typeface="微软雅黑" panose="020B0503020204020204" pitchFamily="34" charset="-122"/>
              </a:rPr>
              <a:t>的</a:t>
            </a:r>
            <a:r>
              <a:rPr lang="zh-CN" altLang="en-US">
                <a:solidFill>
                  <a:srgbClr val="FF0000"/>
                </a:solidFill>
                <a:latin typeface="微软雅黑" panose="020B0503020204020204" pitchFamily="34" charset="-122"/>
                <a:ea typeface="微软雅黑" panose="020B0503020204020204" pitchFamily="34" charset="-122"/>
              </a:rPr>
              <a:t>期数减</a:t>
            </a:r>
            <a:r>
              <a:rPr lang="en-US" altLang="zh-CN">
                <a:solidFill>
                  <a:srgbClr val="FF0000"/>
                </a:solidFill>
                <a:latin typeface="微软雅黑" panose="020B0503020204020204" pitchFamily="34" charset="-122"/>
                <a:ea typeface="微软雅黑" panose="020B0503020204020204" pitchFamily="34" charset="-122"/>
              </a:rPr>
              <a:t>1</a:t>
            </a:r>
            <a:r>
              <a:rPr lang="zh-CN" altLang="en-US">
                <a:solidFill>
                  <a:schemeClr val="bg1"/>
                </a:solidFill>
                <a:latin typeface="微软雅黑" panose="020B0503020204020204" pitchFamily="34" charset="-122"/>
                <a:ea typeface="微软雅黑" panose="020B0503020204020204" pitchFamily="34" charset="-122"/>
              </a:rPr>
              <a:t>，</a:t>
            </a:r>
            <a:r>
              <a:rPr lang="zh-CN" altLang="en-US">
                <a:solidFill>
                  <a:srgbClr val="FF0000"/>
                </a:solidFill>
                <a:latin typeface="微软雅黑" panose="020B0503020204020204" pitchFamily="34" charset="-122"/>
                <a:ea typeface="微软雅黑" panose="020B0503020204020204" pitchFamily="34" charset="-122"/>
              </a:rPr>
              <a:t>系数加</a:t>
            </a:r>
            <a:r>
              <a:rPr lang="en-US" altLang="zh-CN">
                <a:solidFill>
                  <a:srgbClr val="FF0000"/>
                </a:solidFill>
                <a:latin typeface="微软雅黑" panose="020B0503020204020204" pitchFamily="34" charset="-122"/>
                <a:ea typeface="微软雅黑" panose="020B0503020204020204" pitchFamily="34" charset="-122"/>
              </a:rPr>
              <a:t>1</a:t>
            </a:r>
            <a:r>
              <a:rPr lang="zh-CN" altLang="en-US">
                <a:solidFill>
                  <a:schemeClr val="bg1"/>
                </a:solidFill>
                <a:latin typeface="微软雅黑" panose="020B0503020204020204" pitchFamily="34" charset="-122"/>
                <a:ea typeface="微软雅黑" panose="020B0503020204020204" pitchFamily="34" charset="-122"/>
              </a:rPr>
              <a:t>。</a:t>
            </a:r>
            <a:endParaRPr lang="zh-CN" altLang="en-US">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82"/>
                                        </p:tgtEl>
                                        <p:attrNameLst>
                                          <p:attrName>style.visibility</p:attrName>
                                        </p:attrNameLst>
                                      </p:cBhvr>
                                      <p:to>
                                        <p:strVal val="visible"/>
                                      </p:to>
                                    </p:set>
                                    <p:anim calcmode="lin" valueType="num">
                                      <p:cBhvr additive="base">
                                        <p:cTn id="7" dur="500" fill="hold"/>
                                        <p:tgtEl>
                                          <p:spTgt spid="28682"/>
                                        </p:tgtEl>
                                        <p:attrNameLst>
                                          <p:attrName>ppt_x</p:attrName>
                                        </p:attrNameLst>
                                      </p:cBhvr>
                                      <p:tavLst>
                                        <p:tav tm="0">
                                          <p:val>
                                            <p:strVal val="#ppt_x"/>
                                          </p:val>
                                        </p:tav>
                                        <p:tav tm="100000">
                                          <p:val>
                                            <p:strVal val="#ppt_x"/>
                                          </p:val>
                                        </p:tav>
                                      </p:tavLst>
                                    </p:anim>
                                    <p:anim calcmode="lin" valueType="num">
                                      <p:cBhvr additive="base">
                                        <p:cTn id="8" dur="500" fill="hold"/>
                                        <p:tgtEl>
                                          <p:spTgt spid="2868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685"/>
                                        </p:tgtEl>
                                        <p:attrNameLst>
                                          <p:attrName>style.visibility</p:attrName>
                                        </p:attrNameLst>
                                      </p:cBhvr>
                                      <p:to>
                                        <p:strVal val="visible"/>
                                      </p:to>
                                    </p:set>
                                    <p:anim calcmode="lin" valueType="num">
                                      <p:cBhvr additive="base">
                                        <p:cTn id="15" dur="500" fill="hold"/>
                                        <p:tgtEl>
                                          <p:spTgt spid="28685"/>
                                        </p:tgtEl>
                                        <p:attrNameLst>
                                          <p:attrName>ppt_x</p:attrName>
                                        </p:attrNameLst>
                                      </p:cBhvr>
                                      <p:tavLst>
                                        <p:tav tm="0">
                                          <p:val>
                                            <p:strVal val="#ppt_x"/>
                                          </p:val>
                                        </p:tav>
                                        <p:tav tm="100000">
                                          <p:val>
                                            <p:strVal val="#ppt_x"/>
                                          </p:val>
                                        </p:tav>
                                      </p:tavLst>
                                    </p:anim>
                                    <p:anim calcmode="lin" valueType="num">
                                      <p:cBhvr additive="base">
                                        <p:cTn id="16" dur="500" fill="hold"/>
                                        <p:tgtEl>
                                          <p:spTgt spid="2868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83"/>
                                        </p:tgtEl>
                                        <p:attrNameLst>
                                          <p:attrName>style.visibility</p:attrName>
                                        </p:attrNameLst>
                                      </p:cBhvr>
                                      <p:to>
                                        <p:strVal val="visible"/>
                                      </p:to>
                                    </p:set>
                                    <p:anim calcmode="lin" valueType="num">
                                      <p:cBhvr additive="base">
                                        <p:cTn id="25" dur="500" fill="hold"/>
                                        <p:tgtEl>
                                          <p:spTgt spid="28683"/>
                                        </p:tgtEl>
                                        <p:attrNameLst>
                                          <p:attrName>ppt_x</p:attrName>
                                        </p:attrNameLst>
                                      </p:cBhvr>
                                      <p:tavLst>
                                        <p:tav tm="0">
                                          <p:val>
                                            <p:strVal val="#ppt_x"/>
                                          </p:val>
                                        </p:tav>
                                        <p:tav tm="100000">
                                          <p:val>
                                            <p:strVal val="#ppt_x"/>
                                          </p:val>
                                        </p:tav>
                                      </p:tavLst>
                                    </p:anim>
                                    <p:anim calcmode="lin" valueType="num">
                                      <p:cBhvr additive="base">
                                        <p:cTn id="26" dur="500" fill="hold"/>
                                        <p:tgtEl>
                                          <p:spTgt spid="2868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72"/>
                                        </p:tgtEl>
                                        <p:attrNameLst>
                                          <p:attrName>style.visibility</p:attrName>
                                        </p:attrNameLst>
                                      </p:cBhvr>
                                      <p:to>
                                        <p:strVal val="visible"/>
                                      </p:to>
                                    </p:set>
                                    <p:anim calcmode="lin" valueType="num">
                                      <p:cBhvr additive="base">
                                        <p:cTn id="29" dur="500" fill="hold"/>
                                        <p:tgtEl>
                                          <p:spTgt spid="272"/>
                                        </p:tgtEl>
                                        <p:attrNameLst>
                                          <p:attrName>ppt_x</p:attrName>
                                        </p:attrNameLst>
                                      </p:cBhvr>
                                      <p:tavLst>
                                        <p:tav tm="0">
                                          <p:val>
                                            <p:strVal val="#ppt_x"/>
                                          </p:val>
                                        </p:tav>
                                        <p:tav tm="100000">
                                          <p:val>
                                            <p:strVal val="#ppt_x"/>
                                          </p:val>
                                        </p:tav>
                                      </p:tavLst>
                                    </p:anim>
                                    <p:anim calcmode="lin" valueType="num">
                                      <p:cBhvr additive="base">
                                        <p:cTn id="30" dur="500" fill="hold"/>
                                        <p:tgtEl>
                                          <p:spTgt spid="27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8687"/>
                                        </p:tgtEl>
                                        <p:attrNameLst>
                                          <p:attrName>style.visibility</p:attrName>
                                        </p:attrNameLst>
                                      </p:cBhvr>
                                      <p:to>
                                        <p:strVal val="visible"/>
                                      </p:to>
                                    </p:set>
                                    <p:anim calcmode="lin" valueType="num">
                                      <p:cBhvr additive="base">
                                        <p:cTn id="33" dur="500" fill="hold"/>
                                        <p:tgtEl>
                                          <p:spTgt spid="28687"/>
                                        </p:tgtEl>
                                        <p:attrNameLst>
                                          <p:attrName>ppt_x</p:attrName>
                                        </p:attrNameLst>
                                      </p:cBhvr>
                                      <p:tavLst>
                                        <p:tav tm="0">
                                          <p:val>
                                            <p:strVal val="#ppt_x"/>
                                          </p:val>
                                        </p:tav>
                                        <p:tav tm="100000">
                                          <p:val>
                                            <p:strVal val="#ppt_x"/>
                                          </p:val>
                                        </p:tav>
                                      </p:tavLst>
                                    </p:anim>
                                    <p:anim calcmode="lin" valueType="num">
                                      <p:cBhvr additive="base">
                                        <p:cTn id="34" dur="500" fill="hold"/>
                                        <p:tgtEl>
                                          <p:spTgt spid="2868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2" grpId="0"/>
      <p:bldP spid="28683" grpId="0"/>
      <p:bldP spid="15" grpId="0" animBg="1"/>
      <p:bldP spid="28685" grpId="0"/>
      <p:bldP spid="18" grpId="0" animBg="1"/>
      <p:bldP spid="2868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fld id="{0C0422BB-7E54-413D-87F0-723787E97708}" type="slidenum">
              <a:rPr lang="en-US" altLang="zh-CN" sz="1400" smtClean="0">
                <a:solidFill>
                  <a:schemeClr val="tx1"/>
                </a:solidFill>
              </a:rPr>
            </a:fld>
            <a:endParaRPr lang="en-US" altLang="zh-CN" sz="1400" smtClean="0">
              <a:solidFill>
                <a:schemeClr val="tx1"/>
              </a:solidFill>
            </a:endParaRPr>
          </a:p>
        </p:txBody>
      </p:sp>
      <p:sp>
        <p:nvSpPr>
          <p:cNvPr id="77" name="Teardrop 46"/>
          <p:cNvSpPr/>
          <p:nvPr/>
        </p:nvSpPr>
        <p:spPr>
          <a:xfrm rot="2714409">
            <a:off x="774700" y="4037013"/>
            <a:ext cx="914400" cy="914400"/>
          </a:xfrm>
          <a:prstGeom prst="teardrop">
            <a:avLst/>
          </a:prstGeom>
          <a:solidFill>
            <a:srgbClr val="F79E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fontAlgn="auto">
              <a:spcBef>
                <a:spcPts val="0"/>
              </a:spcBef>
              <a:spcAft>
                <a:spcPts val="0"/>
              </a:spcAft>
              <a:defRPr/>
            </a:pPr>
            <a:endParaRPr lang="id-ID" altLang="zh-CN" b="1" noProof="1"/>
          </a:p>
        </p:txBody>
      </p:sp>
      <p:sp>
        <p:nvSpPr>
          <p:cNvPr id="82" name="矩形 81"/>
          <p:cNvSpPr/>
          <p:nvPr/>
        </p:nvSpPr>
        <p:spPr>
          <a:xfrm>
            <a:off x="3944832" y="1311366"/>
            <a:ext cx="4493010" cy="584775"/>
          </a:xfrm>
          <a:prstGeom prst="rect">
            <a:avLst/>
          </a:prstGeom>
          <a:noFill/>
        </p:spPr>
        <p:txBody>
          <a:bodyPr>
            <a:spAutoFit/>
          </a:bodyPr>
          <a:lstStyle/>
          <a:p>
            <a:pPr algn="ctr" fontAlgn="auto">
              <a:spcBef>
                <a:spcPts val="0"/>
              </a:spcBef>
              <a:spcAft>
                <a:spcPts val="0"/>
              </a:spcAft>
              <a:defRPr/>
            </a:pPr>
            <a:r>
              <a:rPr lang="zh-CN" altLang="en-US" sz="3200" b="1" noProof="1">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微软雅黑" panose="020B0503020204020204" pitchFamily="34" charset="-122"/>
                <a:ea typeface="微软雅黑" panose="020B0503020204020204" pitchFamily="34" charset="-122"/>
              </a:rPr>
              <a:t>王先生应该付多少钱？</a:t>
            </a:r>
            <a:endParaRPr lang="zh-CN" altLang="en-US" sz="3200" b="1" noProof="1">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mn-lt"/>
              <a:ea typeface="+mn-ea"/>
            </a:endParaRPr>
          </a:p>
        </p:txBody>
      </p:sp>
      <p:sp>
        <p:nvSpPr>
          <p:cNvPr id="87" name="Freeform 116"/>
          <p:cNvSpPr>
            <a:spLocks noChangeArrowheads="1"/>
          </p:cNvSpPr>
          <p:nvPr/>
        </p:nvSpPr>
        <p:spPr bwMode="auto">
          <a:xfrm>
            <a:off x="1039813" y="4170363"/>
            <a:ext cx="352425" cy="393700"/>
          </a:xfrm>
          <a:custGeom>
            <a:avLst/>
            <a:gdLst>
              <a:gd name="T0" fmla="*/ 2147483647 w 222"/>
              <a:gd name="T1" fmla="*/ 0 h 248"/>
              <a:gd name="T2" fmla="*/ 2147483647 w 222"/>
              <a:gd name="T3" fmla="*/ 2147483647 h 248"/>
              <a:gd name="T4" fmla="*/ 2147483647 w 222"/>
              <a:gd name="T5" fmla="*/ 2147483647 h 248"/>
              <a:gd name="T6" fmla="*/ 2147483647 w 222"/>
              <a:gd name="T7" fmla="*/ 2147483647 h 248"/>
              <a:gd name="T8" fmla="*/ 2147483647 w 222"/>
              <a:gd name="T9" fmla="*/ 2147483647 h 248"/>
              <a:gd name="T10" fmla="*/ 2147483647 w 222"/>
              <a:gd name="T11" fmla="*/ 2147483647 h 248"/>
              <a:gd name="T12" fmla="*/ 2147483647 w 222"/>
              <a:gd name="T13" fmla="*/ 2147483647 h 248"/>
              <a:gd name="T14" fmla="*/ 2147483647 w 222"/>
              <a:gd name="T15" fmla="*/ 2147483647 h 248"/>
              <a:gd name="T16" fmla="*/ 2147483647 w 222"/>
              <a:gd name="T17" fmla="*/ 2147483647 h 248"/>
              <a:gd name="T18" fmla="*/ 2147483647 w 222"/>
              <a:gd name="T19" fmla="*/ 2147483647 h 248"/>
              <a:gd name="T20" fmla="*/ 2147483647 w 222"/>
              <a:gd name="T21" fmla="*/ 2147483647 h 248"/>
              <a:gd name="T22" fmla="*/ 2147483647 w 222"/>
              <a:gd name="T23" fmla="*/ 2147483647 h 248"/>
              <a:gd name="T24" fmla="*/ 2147483647 w 222"/>
              <a:gd name="T25" fmla="*/ 2147483647 h 248"/>
              <a:gd name="T26" fmla="*/ 2147483647 w 222"/>
              <a:gd name="T27" fmla="*/ 2147483647 h 248"/>
              <a:gd name="T28" fmla="*/ 2147483647 w 222"/>
              <a:gd name="T29" fmla="*/ 2147483647 h 248"/>
              <a:gd name="T30" fmla="*/ 2147483647 w 222"/>
              <a:gd name="T31" fmla="*/ 2147483647 h 248"/>
              <a:gd name="T32" fmla="*/ 2147483647 w 222"/>
              <a:gd name="T33" fmla="*/ 2147483647 h 248"/>
              <a:gd name="T34" fmla="*/ 2147483647 w 222"/>
              <a:gd name="T35" fmla="*/ 2147483647 h 248"/>
              <a:gd name="T36" fmla="*/ 2147483647 w 222"/>
              <a:gd name="T37" fmla="*/ 2147483647 h 248"/>
              <a:gd name="T38" fmla="*/ 2147483647 w 222"/>
              <a:gd name="T39" fmla="*/ 2147483647 h 248"/>
              <a:gd name="T40" fmla="*/ 2147483647 w 222"/>
              <a:gd name="T41" fmla="*/ 2147483647 h 248"/>
              <a:gd name="T42" fmla="*/ 2147483647 w 222"/>
              <a:gd name="T43" fmla="*/ 2147483647 h 248"/>
              <a:gd name="T44" fmla="*/ 2147483647 w 222"/>
              <a:gd name="T45" fmla="*/ 2147483647 h 248"/>
              <a:gd name="T46" fmla="*/ 2147483647 w 222"/>
              <a:gd name="T47" fmla="*/ 2147483647 h 248"/>
              <a:gd name="T48" fmla="*/ 2147483647 w 222"/>
              <a:gd name="T49" fmla="*/ 2147483647 h 248"/>
              <a:gd name="T50" fmla="*/ 2147483647 w 222"/>
              <a:gd name="T51" fmla="*/ 2147483647 h 248"/>
              <a:gd name="T52" fmla="*/ 2147483647 w 222"/>
              <a:gd name="T53" fmla="*/ 2147483647 h 248"/>
              <a:gd name="T54" fmla="*/ 2147483647 w 222"/>
              <a:gd name="T55" fmla="*/ 2147483647 h 248"/>
              <a:gd name="T56" fmla="*/ 2147483647 w 222"/>
              <a:gd name="T57" fmla="*/ 2147483647 h 248"/>
              <a:gd name="T58" fmla="*/ 2147483647 w 222"/>
              <a:gd name="T59" fmla="*/ 2147483647 h 248"/>
              <a:gd name="T60" fmla="*/ 2147483647 w 222"/>
              <a:gd name="T61" fmla="*/ 2147483647 h 248"/>
              <a:gd name="T62" fmla="*/ 2147483647 w 222"/>
              <a:gd name="T63" fmla="*/ 2147483647 h 248"/>
              <a:gd name="T64" fmla="*/ 2147483647 w 222"/>
              <a:gd name="T65" fmla="*/ 2147483647 h 248"/>
              <a:gd name="T66" fmla="*/ 2147483647 w 222"/>
              <a:gd name="T67" fmla="*/ 2147483647 h 248"/>
              <a:gd name="T68" fmla="*/ 2147483647 w 222"/>
              <a:gd name="T69" fmla="*/ 2147483647 h 248"/>
              <a:gd name="T70" fmla="*/ 2147483647 w 222"/>
              <a:gd name="T71" fmla="*/ 2147483647 h 248"/>
              <a:gd name="T72" fmla="*/ 0 w 222"/>
              <a:gd name="T73" fmla="*/ 2147483647 h 248"/>
              <a:gd name="T74" fmla="*/ 2147483647 w 222"/>
              <a:gd name="T75" fmla="*/ 2147483647 h 248"/>
              <a:gd name="T76" fmla="*/ 2147483647 w 222"/>
              <a:gd name="T77" fmla="*/ 2147483647 h 248"/>
              <a:gd name="T78" fmla="*/ 2147483647 w 222"/>
              <a:gd name="T79" fmla="*/ 2147483647 h 248"/>
              <a:gd name="T80" fmla="*/ 2147483647 w 222"/>
              <a:gd name="T81" fmla="*/ 2147483647 h 248"/>
              <a:gd name="T82" fmla="*/ 2147483647 w 222"/>
              <a:gd name="T83" fmla="*/ 2147483647 h 248"/>
              <a:gd name="T84" fmla="*/ 2147483647 w 222"/>
              <a:gd name="T85" fmla="*/ 2147483647 h 248"/>
              <a:gd name="T86" fmla="*/ 2147483647 w 222"/>
              <a:gd name="T87" fmla="*/ 2147483647 h 248"/>
              <a:gd name="T88" fmla="*/ 2147483647 w 222"/>
              <a:gd name="T89" fmla="*/ 2147483647 h 248"/>
              <a:gd name="T90" fmla="*/ 2147483647 w 222"/>
              <a:gd name="T91" fmla="*/ 2147483647 h 248"/>
              <a:gd name="T92" fmla="*/ 2147483647 w 222"/>
              <a:gd name="T93" fmla="*/ 2147483647 h 248"/>
              <a:gd name="T94" fmla="*/ 2147483647 w 222"/>
              <a:gd name="T95" fmla="*/ 2147483647 h 248"/>
              <a:gd name="T96" fmla="*/ 2147483647 w 222"/>
              <a:gd name="T97" fmla="*/ 0 h 2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2"/>
              <a:gd name="T148" fmla="*/ 0 h 248"/>
              <a:gd name="T149" fmla="*/ 222 w 222"/>
              <a:gd name="T150" fmla="*/ 248 h 2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2" h="248">
                <a:moveTo>
                  <a:pt x="180" y="0"/>
                </a:moveTo>
                <a:lnTo>
                  <a:pt x="196" y="2"/>
                </a:lnTo>
                <a:lnTo>
                  <a:pt x="209" y="11"/>
                </a:lnTo>
                <a:lnTo>
                  <a:pt x="218" y="24"/>
                </a:lnTo>
                <a:lnTo>
                  <a:pt x="222" y="41"/>
                </a:lnTo>
                <a:lnTo>
                  <a:pt x="218" y="57"/>
                </a:lnTo>
                <a:lnTo>
                  <a:pt x="209" y="70"/>
                </a:lnTo>
                <a:lnTo>
                  <a:pt x="196" y="79"/>
                </a:lnTo>
                <a:lnTo>
                  <a:pt x="180" y="83"/>
                </a:lnTo>
                <a:lnTo>
                  <a:pt x="167" y="80"/>
                </a:lnTo>
                <a:lnTo>
                  <a:pt x="155" y="74"/>
                </a:lnTo>
                <a:lnTo>
                  <a:pt x="82" y="117"/>
                </a:lnTo>
                <a:lnTo>
                  <a:pt x="84" y="124"/>
                </a:lnTo>
                <a:lnTo>
                  <a:pt x="82" y="130"/>
                </a:lnTo>
                <a:lnTo>
                  <a:pt x="155" y="174"/>
                </a:lnTo>
                <a:lnTo>
                  <a:pt x="167" y="167"/>
                </a:lnTo>
                <a:lnTo>
                  <a:pt x="180" y="165"/>
                </a:lnTo>
                <a:lnTo>
                  <a:pt x="196" y="169"/>
                </a:lnTo>
                <a:lnTo>
                  <a:pt x="209" y="178"/>
                </a:lnTo>
                <a:lnTo>
                  <a:pt x="218" y="190"/>
                </a:lnTo>
                <a:lnTo>
                  <a:pt x="222" y="207"/>
                </a:lnTo>
                <a:lnTo>
                  <a:pt x="218" y="224"/>
                </a:lnTo>
                <a:lnTo>
                  <a:pt x="209" y="237"/>
                </a:lnTo>
                <a:lnTo>
                  <a:pt x="196" y="246"/>
                </a:lnTo>
                <a:lnTo>
                  <a:pt x="180" y="248"/>
                </a:lnTo>
                <a:lnTo>
                  <a:pt x="164" y="246"/>
                </a:lnTo>
                <a:lnTo>
                  <a:pt x="152" y="237"/>
                </a:lnTo>
                <a:lnTo>
                  <a:pt x="143" y="224"/>
                </a:lnTo>
                <a:lnTo>
                  <a:pt x="139" y="207"/>
                </a:lnTo>
                <a:lnTo>
                  <a:pt x="140" y="201"/>
                </a:lnTo>
                <a:lnTo>
                  <a:pt x="67" y="157"/>
                </a:lnTo>
                <a:lnTo>
                  <a:pt x="55" y="164"/>
                </a:lnTo>
                <a:lnTo>
                  <a:pt x="41" y="165"/>
                </a:lnTo>
                <a:lnTo>
                  <a:pt x="26" y="162"/>
                </a:lnTo>
                <a:lnTo>
                  <a:pt x="12" y="153"/>
                </a:lnTo>
                <a:lnTo>
                  <a:pt x="3" y="140"/>
                </a:lnTo>
                <a:lnTo>
                  <a:pt x="0" y="124"/>
                </a:lnTo>
                <a:lnTo>
                  <a:pt x="3" y="107"/>
                </a:lnTo>
                <a:lnTo>
                  <a:pt x="12" y="94"/>
                </a:lnTo>
                <a:lnTo>
                  <a:pt x="26" y="85"/>
                </a:lnTo>
                <a:lnTo>
                  <a:pt x="41" y="83"/>
                </a:lnTo>
                <a:lnTo>
                  <a:pt x="55" y="84"/>
                </a:lnTo>
                <a:lnTo>
                  <a:pt x="67" y="91"/>
                </a:lnTo>
                <a:lnTo>
                  <a:pt x="140" y="47"/>
                </a:lnTo>
                <a:lnTo>
                  <a:pt x="139" y="41"/>
                </a:lnTo>
                <a:lnTo>
                  <a:pt x="143" y="24"/>
                </a:lnTo>
                <a:lnTo>
                  <a:pt x="152" y="11"/>
                </a:lnTo>
                <a:lnTo>
                  <a:pt x="164" y="2"/>
                </a:lnTo>
                <a:lnTo>
                  <a:pt x="180" y="0"/>
                </a:lnTo>
                <a:close/>
              </a:path>
            </a:pathLst>
          </a:custGeom>
          <a:solidFill>
            <a:schemeClr val="bg1"/>
          </a:solidFill>
          <a:ln>
            <a:noFill/>
          </a:ln>
          <a:extLst>
            <a:ext uri="{91240B29-F687-4F45-9708-019B960494DF}">
              <a14:hiddenLine xmlns:a14="http://schemas.microsoft.com/office/drawing/2010/main" w="0">
                <a:solidFill>
                  <a:srgbClr val="000000"/>
                </a:solidFill>
                <a:round/>
              </a14:hiddenLine>
            </a:ext>
          </a:extLst>
        </p:spPr>
        <p:txBody>
          <a:bodyPr lIns="91437" tIns="45718" rIns="91437" bIns="45718"/>
          <a:lstStyle/>
          <a:p>
            <a:endParaRPr lang="zh-CN" altLang="en-US"/>
          </a:p>
        </p:txBody>
      </p:sp>
      <p:sp>
        <p:nvSpPr>
          <p:cNvPr id="88" name="Straight Connector 48"/>
          <p:cNvSpPr/>
          <p:nvPr/>
        </p:nvSpPr>
        <p:spPr>
          <a:xfrm flipV="1">
            <a:off x="2039938" y="4510088"/>
            <a:ext cx="7959725"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89" name="Teardrop 56"/>
          <p:cNvSpPr/>
          <p:nvPr/>
        </p:nvSpPr>
        <p:spPr>
          <a:xfrm rot="2714409">
            <a:off x="1685925" y="5392738"/>
            <a:ext cx="914400" cy="914400"/>
          </a:xfrm>
          <a:prstGeom prst="teardrop">
            <a:avLst/>
          </a:prstGeom>
          <a:solidFill>
            <a:srgbClr val="4DCEB8"/>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fontAlgn="auto">
              <a:spcBef>
                <a:spcPts val="0"/>
              </a:spcBef>
              <a:spcAft>
                <a:spcPts val="0"/>
              </a:spcAft>
              <a:defRPr/>
            </a:pPr>
            <a:endParaRPr lang="id-ID" noProof="1"/>
          </a:p>
        </p:txBody>
      </p:sp>
      <p:sp>
        <p:nvSpPr>
          <p:cNvPr id="90" name="Straight Connector 48"/>
          <p:cNvSpPr/>
          <p:nvPr/>
        </p:nvSpPr>
        <p:spPr>
          <a:xfrm flipV="1">
            <a:off x="2933700" y="5849938"/>
            <a:ext cx="7959725"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91" name="i$liḋe-Freeform: Shape 21"/>
          <p:cNvSpPr>
            <a:spLocks noChangeArrowheads="1"/>
          </p:cNvSpPr>
          <p:nvPr/>
        </p:nvSpPr>
        <p:spPr bwMode="auto">
          <a:xfrm>
            <a:off x="1981200" y="5549900"/>
            <a:ext cx="436563" cy="377825"/>
          </a:xfrm>
          <a:custGeom>
            <a:avLst/>
            <a:gdLst>
              <a:gd name="T0" fmla="*/ 2147483647 w 1232"/>
              <a:gd name="T1" fmla="*/ 2147483647 h 1062"/>
              <a:gd name="T2" fmla="*/ 2147483647 w 1232"/>
              <a:gd name="T3" fmla="*/ 2147483647 h 1062"/>
              <a:gd name="T4" fmla="*/ 2147483647 w 1232"/>
              <a:gd name="T5" fmla="*/ 2147483647 h 1062"/>
              <a:gd name="T6" fmla="*/ 2147483647 w 1232"/>
              <a:gd name="T7" fmla="*/ 2147483647 h 1062"/>
              <a:gd name="T8" fmla="*/ 2147483647 w 1232"/>
              <a:gd name="T9" fmla="*/ 2147483647 h 1062"/>
              <a:gd name="T10" fmla="*/ 2147483647 w 1232"/>
              <a:gd name="T11" fmla="*/ 2147483647 h 1062"/>
              <a:gd name="T12" fmla="*/ 2147483647 w 1232"/>
              <a:gd name="T13" fmla="*/ 2147483647 h 1062"/>
              <a:gd name="T14" fmla="*/ 2147483647 w 1232"/>
              <a:gd name="T15" fmla="*/ 2147483647 h 1062"/>
              <a:gd name="T16" fmla="*/ 2147483647 w 1232"/>
              <a:gd name="T17" fmla="*/ 2147483647 h 1062"/>
              <a:gd name="T18" fmla="*/ 2147483647 w 1232"/>
              <a:gd name="T19" fmla="*/ 2147483647 h 1062"/>
              <a:gd name="T20" fmla="*/ 2147483647 w 1232"/>
              <a:gd name="T21" fmla="*/ 2147483647 h 1062"/>
              <a:gd name="T22" fmla="*/ 2147483647 w 1232"/>
              <a:gd name="T23" fmla="*/ 2147483647 h 1062"/>
              <a:gd name="T24" fmla="*/ 2147483647 w 1232"/>
              <a:gd name="T25" fmla="*/ 2147483647 h 1062"/>
              <a:gd name="T26" fmla="*/ 2147483647 w 1232"/>
              <a:gd name="T27" fmla="*/ 2147483647 h 1062"/>
              <a:gd name="T28" fmla="*/ 2147483647 w 1232"/>
              <a:gd name="T29" fmla="*/ 2147483647 h 1062"/>
              <a:gd name="T30" fmla="*/ 2147483647 w 1232"/>
              <a:gd name="T31" fmla="*/ 2147483647 h 1062"/>
              <a:gd name="T32" fmla="*/ 2147483647 w 1232"/>
              <a:gd name="T33" fmla="*/ 2147483647 h 1062"/>
              <a:gd name="T34" fmla="*/ 2147483647 w 1232"/>
              <a:gd name="T35" fmla="*/ 2147483647 h 10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2"/>
              <a:gd name="T55" fmla="*/ 0 h 1062"/>
              <a:gd name="T56" fmla="*/ 1232 w 1232"/>
              <a:gd name="T57" fmla="*/ 1062 h 10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2" h="1062">
                <a:moveTo>
                  <a:pt x="1096" y="134"/>
                </a:moveTo>
                <a:cubicBezTo>
                  <a:pt x="964" y="3"/>
                  <a:pt x="753" y="0"/>
                  <a:pt x="616" y="123"/>
                </a:cubicBezTo>
                <a:cubicBezTo>
                  <a:pt x="479" y="0"/>
                  <a:pt x="268" y="3"/>
                  <a:pt x="136" y="134"/>
                </a:cubicBezTo>
                <a:cubicBezTo>
                  <a:pt x="0" y="268"/>
                  <a:pt x="0" y="487"/>
                  <a:pt x="136" y="622"/>
                </a:cubicBezTo>
                <a:cubicBezTo>
                  <a:pt x="175" y="660"/>
                  <a:pt x="538" y="1020"/>
                  <a:pt x="538" y="1020"/>
                </a:cubicBezTo>
                <a:cubicBezTo>
                  <a:pt x="581" y="1062"/>
                  <a:pt x="651" y="1062"/>
                  <a:pt x="694" y="1020"/>
                </a:cubicBezTo>
                <a:cubicBezTo>
                  <a:pt x="694" y="1020"/>
                  <a:pt x="1092" y="626"/>
                  <a:pt x="1096" y="622"/>
                </a:cubicBezTo>
                <a:cubicBezTo>
                  <a:pt x="1232" y="487"/>
                  <a:pt x="1232" y="268"/>
                  <a:pt x="1096" y="134"/>
                </a:cubicBezTo>
                <a:close/>
                <a:moveTo>
                  <a:pt x="1044" y="570"/>
                </a:moveTo>
                <a:cubicBezTo>
                  <a:pt x="642" y="968"/>
                  <a:pt x="642" y="968"/>
                  <a:pt x="642" y="968"/>
                </a:cubicBezTo>
                <a:cubicBezTo>
                  <a:pt x="628" y="982"/>
                  <a:pt x="604" y="982"/>
                  <a:pt x="590" y="968"/>
                </a:cubicBezTo>
                <a:cubicBezTo>
                  <a:pt x="188" y="570"/>
                  <a:pt x="188" y="570"/>
                  <a:pt x="188" y="570"/>
                </a:cubicBezTo>
                <a:cubicBezTo>
                  <a:pt x="81" y="464"/>
                  <a:pt x="81" y="291"/>
                  <a:pt x="188" y="185"/>
                </a:cubicBezTo>
                <a:cubicBezTo>
                  <a:pt x="291" y="82"/>
                  <a:pt x="458" y="79"/>
                  <a:pt x="567" y="177"/>
                </a:cubicBezTo>
                <a:cubicBezTo>
                  <a:pt x="616" y="221"/>
                  <a:pt x="616" y="221"/>
                  <a:pt x="616" y="221"/>
                </a:cubicBezTo>
                <a:cubicBezTo>
                  <a:pt x="665" y="177"/>
                  <a:pt x="665" y="177"/>
                  <a:pt x="665" y="177"/>
                </a:cubicBezTo>
                <a:cubicBezTo>
                  <a:pt x="774" y="79"/>
                  <a:pt x="941" y="82"/>
                  <a:pt x="1044" y="185"/>
                </a:cubicBezTo>
                <a:cubicBezTo>
                  <a:pt x="1151" y="291"/>
                  <a:pt x="1151" y="464"/>
                  <a:pt x="1044" y="57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3" name="TextBox 92"/>
          <p:cNvSpPr txBox="1">
            <a:spLocks noChangeArrowheads="1"/>
          </p:cNvSpPr>
          <p:nvPr/>
        </p:nvSpPr>
        <p:spPr bwMode="auto">
          <a:xfrm>
            <a:off x="2143125" y="3848100"/>
            <a:ext cx="82677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en-US" altLang="zh-CN" sz="2400">
                <a:solidFill>
                  <a:schemeClr val="tx1"/>
                </a:solidFill>
                <a:latin typeface="微软雅黑" panose="020B0503020204020204" pitchFamily="34" charset="-122"/>
                <a:ea typeface="微软雅黑" panose="020B0503020204020204" pitchFamily="34" charset="-122"/>
              </a:rPr>
              <a:t>P=20×(P/A,3%,5)(1+3%)=20×4.5797×1.03=94.34(</a:t>
            </a:r>
            <a:r>
              <a:rPr lang="zh-CN" altLang="en-US" sz="2400">
                <a:solidFill>
                  <a:schemeClr val="tx1"/>
                </a:solidFill>
                <a:latin typeface="微软雅黑" panose="020B0503020204020204" pitchFamily="34" charset="-122"/>
                <a:ea typeface="微软雅黑" panose="020B0503020204020204" pitchFamily="34" charset="-122"/>
              </a:rPr>
              <a:t>万元）</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94" name="TextBox 93"/>
          <p:cNvSpPr txBox="1">
            <a:spLocks noChangeArrowheads="1"/>
          </p:cNvSpPr>
          <p:nvPr/>
        </p:nvSpPr>
        <p:spPr bwMode="auto">
          <a:xfrm>
            <a:off x="2876550" y="5140325"/>
            <a:ext cx="80645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en-US" altLang="zh-CN" sz="2400">
                <a:solidFill>
                  <a:schemeClr val="tx1"/>
                </a:solidFill>
                <a:latin typeface="微软雅黑" panose="020B0503020204020204" pitchFamily="34" charset="-122"/>
                <a:ea typeface="微软雅黑" panose="020B0503020204020204" pitchFamily="34" charset="-122"/>
              </a:rPr>
              <a:t>P=20×{</a:t>
            </a:r>
            <a:r>
              <a:rPr lang="zh-CN" altLang="en-US" sz="2400">
                <a:solidFill>
                  <a:schemeClr val="tx1"/>
                </a:solidFill>
                <a:latin typeface="微软雅黑" panose="020B0503020204020204" pitchFamily="34" charset="-122"/>
                <a:ea typeface="微软雅黑" panose="020B0503020204020204" pitchFamily="34" charset="-122"/>
              </a:rPr>
              <a:t>（</a:t>
            </a:r>
            <a:r>
              <a:rPr lang="en-US" altLang="zh-CN" sz="2400">
                <a:solidFill>
                  <a:schemeClr val="tx1"/>
                </a:solidFill>
                <a:latin typeface="微软雅黑" panose="020B0503020204020204" pitchFamily="34" charset="-122"/>
                <a:ea typeface="微软雅黑" panose="020B0503020204020204" pitchFamily="34" charset="-122"/>
              </a:rPr>
              <a:t>P/A,3%,5-1)+1}=20×(3.7171+1)=94.34</a:t>
            </a:r>
            <a:r>
              <a:rPr lang="zh-CN" altLang="en-US" sz="2400">
                <a:solidFill>
                  <a:schemeClr val="tx1"/>
                </a:solidFill>
                <a:latin typeface="微软雅黑" panose="020B0503020204020204" pitchFamily="34" charset="-122"/>
                <a:ea typeface="微软雅黑" panose="020B0503020204020204" pitchFamily="34" charset="-122"/>
              </a:rPr>
              <a:t>（万元）</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95" name="TextBox 94"/>
          <p:cNvSpPr txBox="1">
            <a:spLocks noChangeArrowheads="1"/>
          </p:cNvSpPr>
          <p:nvPr/>
        </p:nvSpPr>
        <p:spPr bwMode="auto">
          <a:xfrm>
            <a:off x="596900" y="3470275"/>
            <a:ext cx="1168400" cy="479425"/>
          </a:xfrm>
          <a:prstGeom prst="rect">
            <a:avLst/>
          </a:prstGeom>
          <a:solidFill>
            <a:srgbClr val="CFE7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zh-CN" altLang="en-US" sz="2000">
                <a:solidFill>
                  <a:schemeClr val="tx1"/>
                </a:solidFill>
                <a:latin typeface="微软雅黑" panose="020B0503020204020204" pitchFamily="34" charset="-122"/>
                <a:ea typeface="微软雅黑" panose="020B0503020204020204" pitchFamily="34" charset="-122"/>
              </a:rPr>
              <a:t>方法一</a:t>
            </a:r>
            <a:endParaRPr lang="zh-CN" altLang="en-US" sz="2000">
              <a:solidFill>
                <a:schemeClr val="tx1"/>
              </a:solidFill>
              <a:latin typeface="微软雅黑" panose="020B0503020204020204" pitchFamily="34" charset="-122"/>
              <a:ea typeface="微软雅黑" panose="020B0503020204020204" pitchFamily="34" charset="-122"/>
            </a:endParaRPr>
          </a:p>
        </p:txBody>
      </p:sp>
      <p:sp>
        <p:nvSpPr>
          <p:cNvPr id="96" name="TextBox 95"/>
          <p:cNvSpPr txBox="1">
            <a:spLocks noChangeArrowheads="1"/>
          </p:cNvSpPr>
          <p:nvPr/>
        </p:nvSpPr>
        <p:spPr bwMode="auto">
          <a:xfrm>
            <a:off x="1612900" y="4752975"/>
            <a:ext cx="1098550" cy="479425"/>
          </a:xfrm>
          <a:prstGeom prst="rect">
            <a:avLst/>
          </a:prstGeom>
          <a:solidFill>
            <a:srgbClr val="CFE7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zh-CN" altLang="en-US" sz="2000">
                <a:solidFill>
                  <a:schemeClr val="tx1"/>
                </a:solidFill>
                <a:latin typeface="微软雅黑" panose="020B0503020204020204" pitchFamily="34" charset="-122"/>
                <a:ea typeface="微软雅黑" panose="020B0503020204020204" pitchFamily="34" charset="-122"/>
              </a:rPr>
              <a:t>方法二</a:t>
            </a:r>
            <a:endParaRPr lang="zh-CN" altLang="en-US" sz="2000">
              <a:solidFill>
                <a:schemeClr val="tx1"/>
              </a:solidFill>
              <a:latin typeface="微软雅黑" panose="020B0503020204020204" pitchFamily="34" charset="-122"/>
              <a:ea typeface="微软雅黑" panose="020B0503020204020204" pitchFamily="34" charset="-122"/>
            </a:endParaRPr>
          </a:p>
        </p:txBody>
      </p:sp>
      <p:grpSp>
        <p:nvGrpSpPr>
          <p:cNvPr id="34830" name="组合 14"/>
          <p:cNvGrpSpPr/>
          <p:nvPr/>
        </p:nvGrpSpPr>
        <p:grpSpPr bwMode="auto">
          <a:xfrm>
            <a:off x="546100" y="1895475"/>
            <a:ext cx="11318875" cy="1314450"/>
            <a:chOff x="337650" y="1302162"/>
            <a:chExt cx="9198723" cy="4795773"/>
          </a:xfrm>
        </p:grpSpPr>
        <p:sp>
          <p:nvSpPr>
            <p:cNvPr id="34834" name="Text Box 3"/>
            <p:cNvSpPr txBox="1">
              <a:spLocks noChangeArrowheads="1"/>
            </p:cNvSpPr>
            <p:nvPr/>
          </p:nvSpPr>
          <p:spPr bwMode="auto">
            <a:xfrm>
              <a:off x="616137" y="2270640"/>
              <a:ext cx="8920236" cy="381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nSpc>
                  <a:spcPct val="125000"/>
                </a:lnSpc>
              </a:pPr>
              <a:r>
                <a:rPr lang="zh-CN" altLang="en-US" sz="2600">
                  <a:solidFill>
                    <a:schemeClr val="tx1"/>
                  </a:solidFill>
                  <a:latin typeface="微软雅黑" panose="020B0503020204020204" pitchFamily="34" charset="-122"/>
                  <a:ea typeface="微软雅黑" panose="020B0503020204020204" pitchFamily="34" charset="-122"/>
                </a:rPr>
                <a:t>王先生拟购一套住房，开发商提出从现在起每年初付</a:t>
              </a:r>
              <a:r>
                <a:rPr lang="en-US" altLang="zh-CN" sz="2600">
                  <a:solidFill>
                    <a:schemeClr val="tx1"/>
                  </a:solidFill>
                  <a:latin typeface="微软雅黑" panose="020B0503020204020204" pitchFamily="34" charset="-122"/>
                  <a:ea typeface="微软雅黑" panose="020B0503020204020204" pitchFamily="34" charset="-122"/>
                </a:rPr>
                <a:t>20</a:t>
              </a:r>
              <a:r>
                <a:rPr lang="zh-CN" altLang="en-US" sz="2600">
                  <a:solidFill>
                    <a:schemeClr val="tx1"/>
                  </a:solidFill>
                  <a:latin typeface="微软雅黑" panose="020B0503020204020204" pitchFamily="34" charset="-122"/>
                  <a:ea typeface="微软雅黑" panose="020B0503020204020204" pitchFamily="34" charset="-122"/>
                </a:rPr>
                <a:t>万，连续支付</a:t>
              </a:r>
              <a:r>
                <a:rPr lang="en-US" altLang="zh-CN" sz="2600">
                  <a:solidFill>
                    <a:schemeClr val="tx1"/>
                  </a:solidFill>
                  <a:latin typeface="微软雅黑" panose="020B0503020204020204" pitchFamily="34" charset="-122"/>
                  <a:ea typeface="微软雅黑" panose="020B0503020204020204" pitchFamily="34" charset="-122"/>
                </a:rPr>
                <a:t>5</a:t>
              </a:r>
              <a:r>
                <a:rPr lang="zh-CN" altLang="en-US" sz="2600">
                  <a:solidFill>
                    <a:schemeClr val="tx1"/>
                  </a:solidFill>
                  <a:latin typeface="微软雅黑" panose="020B0503020204020204" pitchFamily="34" charset="-122"/>
                  <a:ea typeface="微软雅黑" panose="020B0503020204020204" pitchFamily="34" charset="-122"/>
                </a:rPr>
                <a:t>年，若目前银行的年贷款利率是</a:t>
              </a:r>
              <a:r>
                <a:rPr lang="en-US" altLang="zh-CN" sz="2600">
                  <a:solidFill>
                    <a:schemeClr val="tx1"/>
                  </a:solidFill>
                  <a:latin typeface="微软雅黑" panose="020B0503020204020204" pitchFamily="34" charset="-122"/>
                  <a:ea typeface="微软雅黑" panose="020B0503020204020204" pitchFamily="34" charset="-122"/>
                </a:rPr>
                <a:t>3%</a:t>
              </a:r>
              <a:r>
                <a:rPr lang="zh-CN" altLang="en-US" sz="2600">
                  <a:solidFill>
                    <a:schemeClr val="tx1"/>
                  </a:solidFill>
                  <a:latin typeface="微软雅黑" panose="020B0503020204020204" pitchFamily="34" charset="-122"/>
                  <a:ea typeface="微软雅黑" panose="020B0503020204020204" pitchFamily="34" charset="-122"/>
                </a:rPr>
                <a:t>，请问应付多少钱？</a:t>
              </a:r>
              <a:endParaRPr lang="zh-CN" altLang="en-US" sz="2600">
                <a:solidFill>
                  <a:schemeClr val="tx1"/>
                </a:solidFill>
                <a:latin typeface="微软雅黑" panose="020B0503020204020204" pitchFamily="34" charset="-122"/>
                <a:ea typeface="微软雅黑" panose="020B0503020204020204" pitchFamily="34" charset="-122"/>
              </a:endParaRPr>
            </a:p>
          </p:txBody>
        </p:sp>
        <p:sp>
          <p:nvSpPr>
            <p:cNvPr id="34835" name="矩形 8"/>
            <p:cNvSpPr>
              <a:spLocks noChangeArrowheads="1"/>
            </p:cNvSpPr>
            <p:nvPr/>
          </p:nvSpPr>
          <p:spPr bwMode="auto">
            <a:xfrm>
              <a:off x="624680" y="1880771"/>
              <a:ext cx="8837970" cy="4217164"/>
            </a:xfrm>
            <a:prstGeom prst="rect">
              <a:avLst/>
            </a:prstGeom>
            <a:noFill/>
            <a:ln w="25400">
              <a:solidFill>
                <a:srgbClr val="0070C0"/>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4" name="组合 11"/>
            <p:cNvGrpSpPr/>
            <p:nvPr/>
          </p:nvGrpSpPr>
          <p:grpSpPr>
            <a:xfrm>
              <a:off x="337650" y="1302162"/>
              <a:ext cx="647597" cy="1386770"/>
              <a:chOff x="-249788" y="-3250750"/>
              <a:chExt cx="4555088" cy="792435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solidFill>
                    <a:schemeClr val="tx1"/>
                  </a:solidFill>
                  <a:ea typeface="微软雅黑" panose="020B0503020204020204" pitchFamily="34" charset="-122"/>
                </a:endParaRPr>
              </a:p>
            </p:txBody>
          </p:sp>
          <p:sp>
            <p:nvSpPr>
              <p:cNvPr id="36" name="椭圆 35"/>
              <p:cNvSpPr/>
              <p:nvPr/>
            </p:nvSpPr>
            <p:spPr>
              <a:xfrm>
                <a:off x="-249788" y="-3250750"/>
                <a:ext cx="3825875" cy="382535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ea typeface="微软雅黑" panose="020B0503020204020204" pitchFamily="34" charset="-122"/>
                </a:endParaRPr>
              </a:p>
            </p:txBody>
          </p:sp>
        </p:grpSp>
      </p:grpSp>
      <p:sp>
        <p:nvSpPr>
          <p:cNvPr id="34831" name="Line 6"/>
          <p:cNvSpPr>
            <a:spLocks noChangeShapeType="1"/>
          </p:cNvSpPr>
          <p:nvPr/>
        </p:nvSpPr>
        <p:spPr bwMode="auto">
          <a:xfrm>
            <a:off x="0" y="727075"/>
            <a:ext cx="3441700"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34832" name="Line 6"/>
          <p:cNvSpPr>
            <a:spLocks noChangeShapeType="1"/>
          </p:cNvSpPr>
          <p:nvPr/>
        </p:nvSpPr>
        <p:spPr bwMode="auto">
          <a:xfrm>
            <a:off x="8750300" y="787400"/>
            <a:ext cx="3441700"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34833" name="矩形 1"/>
          <p:cNvSpPr>
            <a:spLocks noChangeArrowheads="1"/>
          </p:cNvSpPr>
          <p:nvPr/>
        </p:nvSpPr>
        <p:spPr bwMode="auto">
          <a:xfrm>
            <a:off x="3641725" y="401638"/>
            <a:ext cx="38779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5000"/>
              </a:lnSpc>
            </a:pPr>
            <a:r>
              <a:rPr lang="zh-CN" altLang="en-US" sz="3200" dirty="0" smtClean="0">
                <a:latin typeface="微软雅黑" panose="020B0503020204020204" pitchFamily="34" charset="-122"/>
                <a:ea typeface="微软雅黑" panose="020B0503020204020204" pitchFamily="34" charset="-122"/>
              </a:rPr>
              <a:t>预付</a:t>
            </a:r>
            <a:r>
              <a:rPr lang="zh-CN" altLang="en-US" sz="3200" dirty="0">
                <a:latin typeface="微软雅黑" panose="020B0503020204020204" pitchFamily="34" charset="-122"/>
                <a:ea typeface="微软雅黑" panose="020B0503020204020204" pitchFamily="34" charset="-122"/>
              </a:rPr>
              <a:t>年金现值的运用</a:t>
            </a:r>
            <a:endParaRPr lang="zh-CN" altLang="en-US" sz="3200"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fill="hold"/>
                                        <p:tgtEl>
                                          <p:spTgt spid="95"/>
                                        </p:tgtEl>
                                        <p:attrNameLst>
                                          <p:attrName>ppt_x</p:attrName>
                                        </p:attrNameLst>
                                      </p:cBhvr>
                                      <p:tavLst>
                                        <p:tav tm="0">
                                          <p:val>
                                            <p:strVal val="#ppt_x"/>
                                          </p:val>
                                        </p:tav>
                                        <p:tav tm="100000">
                                          <p:val>
                                            <p:strVal val="#ppt_x"/>
                                          </p:val>
                                        </p:tav>
                                      </p:tavLst>
                                    </p:anim>
                                    <p:anim calcmode="lin" valueType="num">
                                      <p:cBhvr additive="base">
                                        <p:cTn id="8" dur="500" fill="hold"/>
                                        <p:tgtEl>
                                          <p:spTgt spid="9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8"/>
                                        </p:tgtEl>
                                        <p:attrNameLst>
                                          <p:attrName>style.visibility</p:attrName>
                                        </p:attrNameLst>
                                      </p:cBhvr>
                                      <p:to>
                                        <p:strVal val="visible"/>
                                      </p:to>
                                    </p:set>
                                    <p:anim calcmode="lin" valueType="num">
                                      <p:cBhvr additive="base">
                                        <p:cTn id="15" dur="500" fill="hold"/>
                                        <p:tgtEl>
                                          <p:spTgt spid="88"/>
                                        </p:tgtEl>
                                        <p:attrNameLst>
                                          <p:attrName>ppt_x</p:attrName>
                                        </p:attrNameLst>
                                      </p:cBhvr>
                                      <p:tavLst>
                                        <p:tav tm="0">
                                          <p:val>
                                            <p:strVal val="#ppt_x"/>
                                          </p:val>
                                        </p:tav>
                                        <p:tav tm="100000">
                                          <p:val>
                                            <p:strVal val="#ppt_x"/>
                                          </p:val>
                                        </p:tav>
                                      </p:tavLst>
                                    </p:anim>
                                    <p:anim calcmode="lin" valueType="num">
                                      <p:cBhvr additive="base">
                                        <p:cTn id="16" dur="500" fill="hold"/>
                                        <p:tgtEl>
                                          <p:spTgt spid="8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500" fill="hold"/>
                                        <p:tgtEl>
                                          <p:spTgt spid="77"/>
                                        </p:tgtEl>
                                        <p:attrNameLst>
                                          <p:attrName>ppt_x</p:attrName>
                                        </p:attrNameLst>
                                      </p:cBhvr>
                                      <p:tavLst>
                                        <p:tav tm="0">
                                          <p:val>
                                            <p:strVal val="#ppt_x"/>
                                          </p:val>
                                        </p:tav>
                                        <p:tav tm="100000">
                                          <p:val>
                                            <p:strVal val="#ppt_x"/>
                                          </p:val>
                                        </p:tav>
                                      </p:tavLst>
                                    </p:anim>
                                    <p:anim calcmode="lin" valueType="num">
                                      <p:cBhvr additive="base">
                                        <p:cTn id="20" dur="5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anim calcmode="lin" valueType="num">
                                      <p:cBhvr additive="base">
                                        <p:cTn id="23" dur="500" fill="hold"/>
                                        <p:tgtEl>
                                          <p:spTgt spid="87"/>
                                        </p:tgtEl>
                                        <p:attrNameLst>
                                          <p:attrName>ppt_x</p:attrName>
                                        </p:attrNameLst>
                                      </p:cBhvr>
                                      <p:tavLst>
                                        <p:tav tm="0">
                                          <p:val>
                                            <p:strVal val="#ppt_x"/>
                                          </p:val>
                                        </p:tav>
                                        <p:tav tm="100000">
                                          <p:val>
                                            <p:strVal val="#ppt_x"/>
                                          </p:val>
                                        </p:tav>
                                      </p:tavLst>
                                    </p:anim>
                                    <p:anim calcmode="lin" valueType="num">
                                      <p:cBhvr additive="base">
                                        <p:cTn id="24"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6"/>
                                        </p:tgtEl>
                                        <p:attrNameLst>
                                          <p:attrName>style.visibility</p:attrName>
                                        </p:attrNameLst>
                                      </p:cBhvr>
                                      <p:to>
                                        <p:strVal val="visible"/>
                                      </p:to>
                                    </p:set>
                                    <p:anim calcmode="lin" valueType="num">
                                      <p:cBhvr additive="base">
                                        <p:cTn id="29" dur="500" fill="hold"/>
                                        <p:tgtEl>
                                          <p:spTgt spid="96"/>
                                        </p:tgtEl>
                                        <p:attrNameLst>
                                          <p:attrName>ppt_x</p:attrName>
                                        </p:attrNameLst>
                                      </p:cBhvr>
                                      <p:tavLst>
                                        <p:tav tm="0">
                                          <p:val>
                                            <p:strVal val="#ppt_x"/>
                                          </p:val>
                                        </p:tav>
                                        <p:tav tm="100000">
                                          <p:val>
                                            <p:strVal val="#ppt_x"/>
                                          </p:val>
                                        </p:tav>
                                      </p:tavLst>
                                    </p:anim>
                                    <p:anim calcmode="lin" valueType="num">
                                      <p:cBhvr additive="base">
                                        <p:cTn id="30" dur="500" fill="hold"/>
                                        <p:tgtEl>
                                          <p:spTgt spid="9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1"/>
                                        </p:tgtEl>
                                        <p:attrNameLst>
                                          <p:attrName>style.visibility</p:attrName>
                                        </p:attrNameLst>
                                      </p:cBhvr>
                                      <p:to>
                                        <p:strVal val="visible"/>
                                      </p:to>
                                    </p:set>
                                    <p:anim calcmode="lin" valueType="num">
                                      <p:cBhvr additive="base">
                                        <p:cTn id="33" dur="500" fill="hold"/>
                                        <p:tgtEl>
                                          <p:spTgt spid="91"/>
                                        </p:tgtEl>
                                        <p:attrNameLst>
                                          <p:attrName>ppt_x</p:attrName>
                                        </p:attrNameLst>
                                      </p:cBhvr>
                                      <p:tavLst>
                                        <p:tav tm="0">
                                          <p:val>
                                            <p:strVal val="#ppt_x"/>
                                          </p:val>
                                        </p:tav>
                                        <p:tav tm="100000">
                                          <p:val>
                                            <p:strVal val="#ppt_x"/>
                                          </p:val>
                                        </p:tav>
                                      </p:tavLst>
                                    </p:anim>
                                    <p:anim calcmode="lin" valueType="num">
                                      <p:cBhvr additive="base">
                                        <p:cTn id="34" dur="500" fill="hold"/>
                                        <p:tgtEl>
                                          <p:spTgt spid="9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9"/>
                                        </p:tgtEl>
                                        <p:attrNameLst>
                                          <p:attrName>style.visibility</p:attrName>
                                        </p:attrNameLst>
                                      </p:cBhvr>
                                      <p:to>
                                        <p:strVal val="visible"/>
                                      </p:to>
                                    </p:set>
                                    <p:anim calcmode="lin" valueType="num">
                                      <p:cBhvr additive="base">
                                        <p:cTn id="37" dur="500" fill="hold"/>
                                        <p:tgtEl>
                                          <p:spTgt spid="89"/>
                                        </p:tgtEl>
                                        <p:attrNameLst>
                                          <p:attrName>ppt_x</p:attrName>
                                        </p:attrNameLst>
                                      </p:cBhvr>
                                      <p:tavLst>
                                        <p:tav tm="0">
                                          <p:val>
                                            <p:strVal val="#ppt_x"/>
                                          </p:val>
                                        </p:tav>
                                        <p:tav tm="100000">
                                          <p:val>
                                            <p:strVal val="#ppt_x"/>
                                          </p:val>
                                        </p:tav>
                                      </p:tavLst>
                                    </p:anim>
                                    <p:anim calcmode="lin" valueType="num">
                                      <p:cBhvr additive="base">
                                        <p:cTn id="38" dur="500" fill="hold"/>
                                        <p:tgtEl>
                                          <p:spTgt spid="8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4"/>
                                        </p:tgtEl>
                                        <p:attrNameLst>
                                          <p:attrName>style.visibility</p:attrName>
                                        </p:attrNameLst>
                                      </p:cBhvr>
                                      <p:to>
                                        <p:strVal val="visible"/>
                                      </p:to>
                                    </p:set>
                                    <p:anim calcmode="lin" valueType="num">
                                      <p:cBhvr additive="base">
                                        <p:cTn id="41" dur="500" fill="hold"/>
                                        <p:tgtEl>
                                          <p:spTgt spid="94"/>
                                        </p:tgtEl>
                                        <p:attrNameLst>
                                          <p:attrName>ppt_x</p:attrName>
                                        </p:attrNameLst>
                                      </p:cBhvr>
                                      <p:tavLst>
                                        <p:tav tm="0">
                                          <p:val>
                                            <p:strVal val="#ppt_x"/>
                                          </p:val>
                                        </p:tav>
                                        <p:tav tm="100000">
                                          <p:val>
                                            <p:strVal val="#ppt_x"/>
                                          </p:val>
                                        </p:tav>
                                      </p:tavLst>
                                    </p:anim>
                                    <p:anim calcmode="lin" valueType="num">
                                      <p:cBhvr additive="base">
                                        <p:cTn id="42" dur="500" fill="hold"/>
                                        <p:tgtEl>
                                          <p:spTgt spid="9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90"/>
                                        </p:tgtEl>
                                        <p:attrNameLst>
                                          <p:attrName>style.visibility</p:attrName>
                                        </p:attrNameLst>
                                      </p:cBhvr>
                                      <p:to>
                                        <p:strVal val="visible"/>
                                      </p:to>
                                    </p:set>
                                    <p:anim calcmode="lin" valueType="num">
                                      <p:cBhvr additive="base">
                                        <p:cTn id="45" dur="500" fill="hold"/>
                                        <p:tgtEl>
                                          <p:spTgt spid="90"/>
                                        </p:tgtEl>
                                        <p:attrNameLst>
                                          <p:attrName>ppt_x</p:attrName>
                                        </p:attrNameLst>
                                      </p:cBhvr>
                                      <p:tavLst>
                                        <p:tav tm="0">
                                          <p:val>
                                            <p:strVal val="#ppt_x"/>
                                          </p:val>
                                        </p:tav>
                                        <p:tav tm="100000">
                                          <p:val>
                                            <p:strVal val="#ppt_x"/>
                                          </p:val>
                                        </p:tav>
                                      </p:tavLst>
                                    </p:anim>
                                    <p:anim calcmode="lin" valueType="num">
                                      <p:cBhvr additive="base">
                                        <p:cTn id="46"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91" grpId="0" animBg="1"/>
      <p:bldP spid="93" grpId="0"/>
      <p:bldP spid="94" grpId="0"/>
      <p:bldP spid="95" grpId="0" animBg="1"/>
      <p:bldP spid="9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144713"/>
            <a:ext cx="12192000" cy="2681287"/>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tx2"/>
                </a:solidFill>
              </a:rPr>
              <a:t> </a:t>
            </a:r>
            <a:endParaRPr lang="zh-CN" altLang="en-US" dirty="0">
              <a:solidFill>
                <a:schemeClr val="tx2"/>
              </a:solidFill>
            </a:endParaRPr>
          </a:p>
        </p:txBody>
      </p:sp>
      <p:cxnSp>
        <p:nvCxnSpPr>
          <p:cNvPr id="6" name="直接连接符 5"/>
          <p:cNvCxnSpPr/>
          <p:nvPr/>
        </p:nvCxnSpPr>
        <p:spPr>
          <a:xfrm>
            <a:off x="0" y="4914900"/>
            <a:ext cx="121920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0" y="2197100"/>
            <a:ext cx="121920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a:srcRect/>
          <a:stretch>
            <a:fillRect/>
          </a:stretch>
        </p:blipFill>
        <p:spPr bwMode="auto">
          <a:xfrm>
            <a:off x="1285875" y="2698751"/>
            <a:ext cx="1244600" cy="1606550"/>
          </a:xfrm>
          <a:prstGeom prst="rect">
            <a:avLst/>
          </a:prstGeom>
          <a:noFill/>
          <a:ln w="9525">
            <a:noFill/>
            <a:miter lim="800000"/>
            <a:headEnd/>
            <a:tailEnd/>
          </a:ln>
        </p:spPr>
      </p:pic>
      <p:cxnSp>
        <p:nvCxnSpPr>
          <p:cNvPr id="9" name="直接连接符 8"/>
          <p:cNvCxnSpPr/>
          <p:nvPr/>
        </p:nvCxnSpPr>
        <p:spPr>
          <a:xfrm>
            <a:off x="4102100" y="2774950"/>
            <a:ext cx="0" cy="1390650"/>
          </a:xfrm>
          <a:prstGeom prst="line">
            <a:avLst/>
          </a:prstGeom>
          <a:ln>
            <a:gradFill>
              <a:gsLst>
                <a:gs pos="0">
                  <a:srgbClr val="32C8CF">
                    <a:alpha val="67000"/>
                  </a:srgbClr>
                </a:gs>
                <a:gs pos="55000">
                  <a:schemeClr val="bg1"/>
                </a:gs>
                <a:gs pos="100000">
                  <a:srgbClr val="32C8CF">
                    <a:alpha val="7100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 name="Title 2"/>
          <p:cNvSpPr txBox="1">
            <a:spLocks noChangeArrowheads="1"/>
          </p:cNvSpPr>
          <p:nvPr/>
        </p:nvSpPr>
        <p:spPr bwMode="auto">
          <a:xfrm>
            <a:off x="2959380" y="2472120"/>
            <a:ext cx="8516938" cy="1375860"/>
          </a:xfrm>
          <a:prstGeom prst="rect">
            <a:avLst/>
          </a:prstGeom>
          <a:noFill/>
          <a:ln w="9525">
            <a:noFill/>
            <a:miter lim="800000"/>
          </a:ln>
        </p:spPr>
        <p:txBody>
          <a:bodyPr lIns="36000" rIns="36000" anchor="b"/>
          <a:lstStyle/>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r>
              <a:rPr lang="en-US" altLang="zh-CN" sz="4000" b="1" dirty="0">
                <a:latin typeface="华文隶书" panose="02010800040101010101" pitchFamily="2" charset="-122"/>
                <a:ea typeface="华文隶书" panose="02010800040101010101" pitchFamily="2" charset="-122"/>
              </a:rPr>
              <a:t>3.</a:t>
            </a:r>
            <a:r>
              <a:rPr lang="zh-CN" altLang="en-US" sz="4000" b="1" dirty="0">
                <a:latin typeface="华文隶书" panose="02010800040101010101" pitchFamily="2" charset="-122"/>
                <a:ea typeface="华文隶书" panose="02010800040101010101" pitchFamily="2" charset="-122"/>
              </a:rPr>
              <a:t>递延年金终值和现值的计算</a:t>
            </a:r>
            <a:endParaRPr lang="en-US" altLang="zh-CN" sz="4000" b="1" dirty="0">
              <a:latin typeface="华文隶书" panose="02010800040101010101" pitchFamily="2" charset="-122"/>
              <a:ea typeface="华文隶书" panose="02010800040101010101" pitchFamily="2" charset="-122"/>
            </a:endParaRPr>
          </a:p>
        </p:txBody>
      </p:sp>
      <p:sp>
        <p:nvSpPr>
          <p:cNvPr id="11" name="灯片编号占位符 2"/>
          <p:cNvSpPr>
            <a:spLocks noGrp="1"/>
          </p:cNvSpPr>
          <p:nvPr>
            <p:ph type="sldNum" sz="quarter" idx="12"/>
          </p:nvPr>
        </p:nvSpPr>
        <p:spPr>
          <a:xfrm>
            <a:off x="11323638" y="6240463"/>
            <a:ext cx="495300" cy="354012"/>
          </a:xfrm>
        </p:spPr>
        <p:txBody>
          <a:bodyPr/>
          <a:lstStyle/>
          <a:p>
            <a:pPr>
              <a:defRPr/>
            </a:pPr>
            <a:fld id="{3F8BCCEE-75B5-47EF-AB53-EBE6D12B350F}" type="slidenum">
              <a:rPr lang="en-US"/>
            </a:fld>
            <a:endParaRPr lang="en-US" dirty="0"/>
          </a:p>
        </p:txBody>
      </p:sp>
      <p:sp>
        <p:nvSpPr>
          <p:cNvPr id="12" name="灯片编号占位符 2"/>
          <p:cNvSpPr txBox="1"/>
          <p:nvPr/>
        </p:nvSpPr>
        <p:spPr>
          <a:xfrm>
            <a:off x="11483975" y="6327775"/>
            <a:ext cx="495300" cy="354013"/>
          </a:xfrm>
          <a:prstGeom prst="rect">
            <a:avLst/>
          </a:prstGeom>
        </p:spPr>
        <p:txBody>
          <a:bodyPr anchor="ctr"/>
          <a:lstStyle/>
          <a:p>
            <a:pPr algn="ctr" fontAlgn="auto">
              <a:spcBef>
                <a:spcPts val="0"/>
              </a:spcBef>
              <a:spcAft>
                <a:spcPts val="0"/>
              </a:spcAft>
              <a:defRPr/>
            </a:pPr>
            <a:fld id="{C8CBA576-342A-43AA-B21F-85CD1C9D9CE9}" type="slidenum">
              <a:rPr lang="en-US" sz="1400" b="1">
                <a:latin typeface="+mj-lt"/>
                <a:ea typeface="+mn-ea"/>
              </a:rPr>
            </a:fld>
            <a:endParaRPr lang="en-US" sz="1400" b="1" dirty="0">
              <a:latin typeface="+mj-lt"/>
              <a:ea typeface="+mn-ea"/>
            </a:endParaRPr>
          </a:p>
        </p:txBody>
      </p:sp>
      <p:sp>
        <p:nvSpPr>
          <p:cNvPr id="13" name="TextBox 12"/>
          <p:cNvSpPr txBox="1"/>
          <p:nvPr/>
        </p:nvSpPr>
        <p:spPr>
          <a:xfrm>
            <a:off x="4114800" y="856288"/>
            <a:ext cx="2630488" cy="846386"/>
          </a:xfrm>
          <a:prstGeom prst="rect">
            <a:avLst/>
          </a:prstGeom>
          <a:noFill/>
          <a:ln>
            <a:solidFill>
              <a:schemeClr val="accent1"/>
            </a:solidFill>
          </a:ln>
        </p:spPr>
        <p:txBody>
          <a:bodyPr lIns="0" tIns="0" rIns="0" bIns="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742950" indent="-742950" algn="l">
              <a:lnSpc>
                <a:spcPct val="150000"/>
              </a:lnSpc>
              <a:defRPr/>
            </a:pPr>
            <a:r>
              <a:rPr lang="zh-CN" altLang="en-US" sz="4000" dirty="0">
                <a:solidFill>
                  <a:schemeClr val="tx1"/>
                </a:solidFill>
                <a:latin typeface="华文隶书" panose="02010800040101010101" pitchFamily="2" charset="-122"/>
                <a:ea typeface="华文隶书" panose="02010800040101010101" pitchFamily="2" charset="-122"/>
              </a:rPr>
              <a:t>任务实训</a:t>
            </a:r>
            <a:endParaRPr lang="zh-CN" altLang="en-US" sz="4000" dirty="0">
              <a:solidFill>
                <a:schemeClr val="tx1"/>
              </a:solidFill>
              <a:latin typeface="华文隶书" panose="02010800040101010101" pitchFamily="2" charset="-122"/>
              <a:ea typeface="华文隶书" panose="0201080004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p:cNvSpPr>
          <p:nvPr>
            <p:ph type="title" idx="4294967295"/>
          </p:nvPr>
        </p:nvSpPr>
        <p:spPr>
          <a:xfrm>
            <a:off x="4748541" y="307510"/>
            <a:ext cx="2326617" cy="539982"/>
          </a:xfrm>
        </p:spPr>
        <p:txBody>
          <a:bodyPr/>
          <a:lstStyle/>
          <a:p>
            <a:pPr algn="ctr" eaLnBrk="1" hangingPunct="1"/>
            <a:r>
              <a:rPr lang="zh-CN" altLang="en-US" sz="3600" b="1" dirty="0" smtClean="0">
                <a:latin typeface="微软雅黑" panose="020B0503020204020204" pitchFamily="34" charset="-122"/>
                <a:ea typeface="微软雅黑" panose="020B0503020204020204" pitchFamily="34" charset="-122"/>
                <a:sym typeface="+mn-ea"/>
              </a:rPr>
              <a:t>递延年金</a:t>
            </a:r>
            <a:endParaRPr lang="zh-CN" altLang="en-US" sz="3600" b="1" dirty="0" smtClean="0">
              <a:latin typeface="微软雅黑" panose="020B0503020204020204" pitchFamily="34" charset="-122"/>
              <a:ea typeface="微软雅黑" panose="020B0503020204020204" pitchFamily="34" charset="-122"/>
            </a:endParaRPr>
          </a:p>
        </p:txBody>
      </p:sp>
      <p:grpSp>
        <p:nvGrpSpPr>
          <p:cNvPr id="33796" name="组合 1307651"/>
          <p:cNvGrpSpPr/>
          <p:nvPr/>
        </p:nvGrpSpPr>
        <p:grpSpPr bwMode="auto">
          <a:xfrm>
            <a:off x="2399018" y="2586161"/>
            <a:ext cx="7058025" cy="1724025"/>
            <a:chOff x="657" y="2115"/>
            <a:chExt cx="4446" cy="1284"/>
          </a:xfrm>
        </p:grpSpPr>
        <p:sp>
          <p:nvSpPr>
            <p:cNvPr id="17416" name="矩形 1307652"/>
            <p:cNvSpPr>
              <a:spLocks noChangeAspect="1"/>
            </p:cNvSpPr>
            <p:nvPr/>
          </p:nvSpPr>
          <p:spPr bwMode="auto">
            <a:xfrm>
              <a:off x="657" y="2115"/>
              <a:ext cx="4446" cy="1284"/>
            </a:xfrm>
            <a:prstGeom prst="rect">
              <a:avLst/>
            </a:prstGeom>
            <a:noFill/>
            <a:ln w="9525">
              <a:noFill/>
              <a:miter lim="800000"/>
            </a:ln>
          </p:spPr>
          <p:txBody>
            <a:bodyPr/>
            <a:lstStyle/>
            <a:p>
              <a:endParaRPr lang="zh-CN" altLang="en-US">
                <a:latin typeface="Calibri" panose="020F0502020204030204" charset="0"/>
              </a:endParaRPr>
            </a:p>
          </p:txBody>
        </p:sp>
        <p:sp>
          <p:nvSpPr>
            <p:cNvPr id="17417" name="直接连接符 1307653"/>
            <p:cNvSpPr>
              <a:spLocks noChangeShapeType="1"/>
            </p:cNvSpPr>
            <p:nvPr/>
          </p:nvSpPr>
          <p:spPr bwMode="auto">
            <a:xfrm>
              <a:off x="1113" y="2510"/>
              <a:ext cx="3648" cy="1"/>
            </a:xfrm>
            <a:prstGeom prst="line">
              <a:avLst/>
            </a:prstGeom>
            <a:noFill/>
            <a:ln w="28575">
              <a:solidFill>
                <a:srgbClr val="000000"/>
              </a:solidFill>
              <a:round/>
            </a:ln>
          </p:spPr>
          <p:txBody>
            <a:bodyPr/>
            <a:lstStyle/>
            <a:p>
              <a:endParaRPr lang="zh-CN" altLang="en-US"/>
            </a:p>
          </p:txBody>
        </p:sp>
        <p:sp>
          <p:nvSpPr>
            <p:cNvPr id="17418" name="直接连接符 1307654"/>
            <p:cNvSpPr>
              <a:spLocks noChangeShapeType="1"/>
            </p:cNvSpPr>
            <p:nvPr/>
          </p:nvSpPr>
          <p:spPr bwMode="auto">
            <a:xfrm>
              <a:off x="1113" y="2411"/>
              <a:ext cx="1" cy="99"/>
            </a:xfrm>
            <a:prstGeom prst="line">
              <a:avLst/>
            </a:prstGeom>
            <a:noFill/>
            <a:ln w="28575">
              <a:solidFill>
                <a:srgbClr val="000000"/>
              </a:solidFill>
              <a:round/>
            </a:ln>
          </p:spPr>
          <p:txBody>
            <a:bodyPr/>
            <a:lstStyle/>
            <a:p>
              <a:endParaRPr lang="zh-CN" altLang="en-US"/>
            </a:p>
          </p:txBody>
        </p:sp>
        <p:sp>
          <p:nvSpPr>
            <p:cNvPr id="17419" name="直接连接符 1307655"/>
            <p:cNvSpPr>
              <a:spLocks noChangeShapeType="1"/>
            </p:cNvSpPr>
            <p:nvPr/>
          </p:nvSpPr>
          <p:spPr bwMode="auto">
            <a:xfrm>
              <a:off x="1683" y="2411"/>
              <a:ext cx="1" cy="100"/>
            </a:xfrm>
            <a:prstGeom prst="line">
              <a:avLst/>
            </a:prstGeom>
            <a:noFill/>
            <a:ln w="28575">
              <a:solidFill>
                <a:srgbClr val="000000"/>
              </a:solidFill>
              <a:round/>
            </a:ln>
          </p:spPr>
          <p:txBody>
            <a:bodyPr/>
            <a:lstStyle/>
            <a:p>
              <a:endParaRPr lang="zh-CN" altLang="en-US"/>
            </a:p>
          </p:txBody>
        </p:sp>
        <p:sp>
          <p:nvSpPr>
            <p:cNvPr id="17420" name="直接连接符 1307656"/>
            <p:cNvSpPr>
              <a:spLocks noChangeShapeType="1"/>
            </p:cNvSpPr>
            <p:nvPr/>
          </p:nvSpPr>
          <p:spPr bwMode="auto">
            <a:xfrm>
              <a:off x="2253" y="2411"/>
              <a:ext cx="1" cy="100"/>
            </a:xfrm>
            <a:prstGeom prst="line">
              <a:avLst/>
            </a:prstGeom>
            <a:noFill/>
            <a:ln w="28575">
              <a:solidFill>
                <a:srgbClr val="000000"/>
              </a:solidFill>
              <a:round/>
            </a:ln>
          </p:spPr>
          <p:txBody>
            <a:bodyPr/>
            <a:lstStyle/>
            <a:p>
              <a:endParaRPr lang="zh-CN" altLang="en-US"/>
            </a:p>
          </p:txBody>
        </p:sp>
        <p:sp>
          <p:nvSpPr>
            <p:cNvPr id="17421" name="直接连接符 1307657"/>
            <p:cNvSpPr>
              <a:spLocks noChangeShapeType="1"/>
            </p:cNvSpPr>
            <p:nvPr/>
          </p:nvSpPr>
          <p:spPr bwMode="auto">
            <a:xfrm>
              <a:off x="2823" y="2411"/>
              <a:ext cx="1" cy="100"/>
            </a:xfrm>
            <a:prstGeom prst="line">
              <a:avLst/>
            </a:prstGeom>
            <a:noFill/>
            <a:ln w="28575">
              <a:solidFill>
                <a:srgbClr val="000000"/>
              </a:solidFill>
              <a:round/>
            </a:ln>
          </p:spPr>
          <p:txBody>
            <a:bodyPr/>
            <a:lstStyle/>
            <a:p>
              <a:endParaRPr lang="zh-CN" altLang="en-US"/>
            </a:p>
          </p:txBody>
        </p:sp>
        <p:sp>
          <p:nvSpPr>
            <p:cNvPr id="17422" name="矩形 1307658"/>
            <p:cNvSpPr>
              <a:spLocks noChangeArrowheads="1"/>
            </p:cNvSpPr>
            <p:nvPr/>
          </p:nvSpPr>
          <p:spPr bwMode="auto">
            <a:xfrm>
              <a:off x="1005" y="2115"/>
              <a:ext cx="215" cy="198"/>
            </a:xfrm>
            <a:prstGeom prst="rect">
              <a:avLst/>
            </a:prstGeom>
            <a:solidFill>
              <a:srgbClr val="FFFFFF"/>
            </a:solidFill>
            <a:ln w="9525">
              <a:noFill/>
              <a:miter lim="800000"/>
            </a:ln>
          </p:spPr>
          <p:txBody>
            <a:bodyPr lIns="18000" tIns="10800" rIns="18000" bIns="10800"/>
            <a:lstStyle/>
            <a:p>
              <a:pPr algn="just"/>
              <a:r>
                <a:rPr lang="en-US" altLang="zh-CN" b="1" dirty="0">
                  <a:solidFill>
                    <a:srgbClr val="A50021"/>
                  </a:solidFill>
                  <a:latin typeface="Verdana" panose="020B0604030504040204" pitchFamily="34" charset="0"/>
                </a:rPr>
                <a:t>0</a:t>
              </a:r>
              <a:endParaRPr lang="en-US" altLang="zh-CN" b="1" dirty="0">
                <a:solidFill>
                  <a:srgbClr val="A50021"/>
                </a:solidFill>
                <a:latin typeface="Verdana" panose="020B0604030504040204" pitchFamily="34" charset="0"/>
              </a:endParaRPr>
            </a:p>
          </p:txBody>
        </p:sp>
        <p:sp>
          <p:nvSpPr>
            <p:cNvPr id="17423" name="矩形 1307659"/>
            <p:cNvSpPr>
              <a:spLocks noChangeArrowheads="1"/>
            </p:cNvSpPr>
            <p:nvPr/>
          </p:nvSpPr>
          <p:spPr bwMode="auto">
            <a:xfrm>
              <a:off x="1639" y="2115"/>
              <a:ext cx="215" cy="198"/>
            </a:xfrm>
            <a:prstGeom prst="rect">
              <a:avLst/>
            </a:prstGeom>
            <a:solidFill>
              <a:srgbClr val="FFFFFF"/>
            </a:solidFill>
            <a:ln w="9525">
              <a:noFill/>
              <a:miter lim="800000"/>
            </a:ln>
          </p:spPr>
          <p:txBody>
            <a:bodyPr lIns="18000" tIns="10800" rIns="18000" bIns="10800"/>
            <a:lstStyle/>
            <a:p>
              <a:pPr algn="just"/>
              <a:r>
                <a:rPr lang="en-US" altLang="zh-CN" b="1" dirty="0">
                  <a:solidFill>
                    <a:srgbClr val="A50021"/>
                  </a:solidFill>
                  <a:latin typeface="Verdana" panose="020B0604030504040204" pitchFamily="34" charset="0"/>
                </a:rPr>
                <a:t>1</a:t>
              </a:r>
              <a:endParaRPr lang="en-US" altLang="zh-CN" b="1" dirty="0">
                <a:solidFill>
                  <a:srgbClr val="A50021"/>
                </a:solidFill>
                <a:latin typeface="Verdana" panose="020B0604030504040204" pitchFamily="34" charset="0"/>
              </a:endParaRPr>
            </a:p>
          </p:txBody>
        </p:sp>
        <p:sp>
          <p:nvSpPr>
            <p:cNvPr id="17424" name="矩形 1307660"/>
            <p:cNvSpPr>
              <a:spLocks noChangeArrowheads="1"/>
            </p:cNvSpPr>
            <p:nvPr/>
          </p:nvSpPr>
          <p:spPr bwMode="auto">
            <a:xfrm>
              <a:off x="2135" y="2115"/>
              <a:ext cx="456" cy="198"/>
            </a:xfrm>
            <a:prstGeom prst="rect">
              <a:avLst/>
            </a:prstGeom>
            <a:solidFill>
              <a:srgbClr val="FFFFFF"/>
            </a:solidFill>
            <a:ln w="9525">
              <a:noFill/>
              <a:miter lim="800000"/>
            </a:ln>
          </p:spPr>
          <p:txBody>
            <a:bodyPr lIns="18000" tIns="10800" rIns="18000" bIns="10800"/>
            <a:lstStyle/>
            <a:p>
              <a:pPr algn="just"/>
              <a:r>
                <a:rPr lang="en-US" altLang="zh-CN" b="1" dirty="0">
                  <a:solidFill>
                    <a:srgbClr val="A50021"/>
                  </a:solidFill>
                  <a:latin typeface="Verdana" panose="020B0604030504040204" pitchFamily="34" charset="0"/>
                </a:rPr>
                <a:t>2 …</a:t>
              </a:r>
              <a:endParaRPr lang="en-US" altLang="zh-CN" b="1" dirty="0">
                <a:solidFill>
                  <a:srgbClr val="A50021"/>
                </a:solidFill>
                <a:latin typeface="Verdana" panose="020B0604030504040204" pitchFamily="34" charset="0"/>
              </a:endParaRPr>
            </a:p>
          </p:txBody>
        </p:sp>
        <p:sp>
          <p:nvSpPr>
            <p:cNvPr id="17425" name="矩形 1307661"/>
            <p:cNvSpPr>
              <a:spLocks noChangeArrowheads="1"/>
            </p:cNvSpPr>
            <p:nvPr/>
          </p:nvSpPr>
          <p:spPr bwMode="auto">
            <a:xfrm>
              <a:off x="2817" y="2115"/>
              <a:ext cx="217" cy="198"/>
            </a:xfrm>
            <a:prstGeom prst="rect">
              <a:avLst/>
            </a:prstGeom>
            <a:solidFill>
              <a:srgbClr val="FFFFFF"/>
            </a:solidFill>
            <a:ln w="9525">
              <a:noFill/>
              <a:miter lim="800000"/>
            </a:ln>
          </p:spPr>
          <p:txBody>
            <a:bodyPr lIns="18000" tIns="10800" rIns="18000" bIns="10800"/>
            <a:lstStyle/>
            <a:p>
              <a:pPr algn="just"/>
              <a:r>
                <a:rPr lang="en-US" altLang="zh-CN" b="1" i="1" dirty="0">
                  <a:solidFill>
                    <a:srgbClr val="A50021"/>
                  </a:solidFill>
                  <a:latin typeface="Verdana" panose="020B0604030504040204" pitchFamily="34" charset="0"/>
                </a:rPr>
                <a:t>m</a:t>
              </a:r>
              <a:endParaRPr lang="en-US" altLang="zh-CN" b="1" dirty="0">
                <a:solidFill>
                  <a:srgbClr val="A50021"/>
                </a:solidFill>
                <a:latin typeface="Verdana" panose="020B0604030504040204" pitchFamily="34" charset="0"/>
              </a:endParaRPr>
            </a:p>
          </p:txBody>
        </p:sp>
        <p:sp>
          <p:nvSpPr>
            <p:cNvPr id="17426" name="矩形 1307662"/>
            <p:cNvSpPr>
              <a:spLocks noChangeArrowheads="1"/>
            </p:cNvSpPr>
            <p:nvPr/>
          </p:nvSpPr>
          <p:spPr bwMode="auto">
            <a:xfrm>
              <a:off x="3168" y="2115"/>
              <a:ext cx="450" cy="181"/>
            </a:xfrm>
            <a:prstGeom prst="rect">
              <a:avLst/>
            </a:prstGeom>
            <a:solidFill>
              <a:srgbClr val="FFFFFF"/>
            </a:solidFill>
            <a:ln w="9525">
              <a:noFill/>
              <a:miter lim="800000"/>
            </a:ln>
          </p:spPr>
          <p:txBody>
            <a:bodyPr lIns="18000" tIns="10800" rIns="18000" bIns="10800"/>
            <a:lstStyle/>
            <a:p>
              <a:pPr algn="just"/>
              <a:r>
                <a:rPr lang="en-US" altLang="zh-CN" b="1" i="1" dirty="0">
                  <a:solidFill>
                    <a:srgbClr val="A50021"/>
                  </a:solidFill>
                  <a:latin typeface="Verdana" panose="020B0604030504040204" pitchFamily="34" charset="0"/>
                </a:rPr>
                <a:t>m</a:t>
              </a:r>
              <a:r>
                <a:rPr lang="en-US" altLang="zh-CN" b="1" dirty="0">
                  <a:solidFill>
                    <a:srgbClr val="A50021"/>
                  </a:solidFill>
                  <a:latin typeface="Verdana" panose="020B0604030504040204" pitchFamily="34" charset="0"/>
                </a:rPr>
                <a:t>+1</a:t>
              </a:r>
              <a:endParaRPr lang="en-US" altLang="zh-CN" b="1" dirty="0">
                <a:solidFill>
                  <a:srgbClr val="A50021"/>
                </a:solidFill>
                <a:latin typeface="Verdana" panose="020B0604030504040204" pitchFamily="34" charset="0"/>
              </a:endParaRPr>
            </a:p>
          </p:txBody>
        </p:sp>
        <p:sp>
          <p:nvSpPr>
            <p:cNvPr id="17427" name="矩形 1307663"/>
            <p:cNvSpPr>
              <a:spLocks noChangeArrowheads="1"/>
            </p:cNvSpPr>
            <p:nvPr/>
          </p:nvSpPr>
          <p:spPr bwMode="auto">
            <a:xfrm>
              <a:off x="3786" y="2115"/>
              <a:ext cx="684" cy="198"/>
            </a:xfrm>
            <a:prstGeom prst="rect">
              <a:avLst/>
            </a:prstGeom>
            <a:solidFill>
              <a:srgbClr val="FFFFFF"/>
            </a:solidFill>
            <a:ln w="9525">
              <a:noFill/>
              <a:miter lim="800000"/>
            </a:ln>
          </p:spPr>
          <p:txBody>
            <a:bodyPr lIns="18000" tIns="10800" rIns="18000" bIns="10800"/>
            <a:lstStyle/>
            <a:p>
              <a:pPr algn="just"/>
              <a:r>
                <a:rPr lang="en-US" altLang="zh-CN" b="1" i="1" dirty="0">
                  <a:solidFill>
                    <a:srgbClr val="A50021"/>
                  </a:solidFill>
                  <a:latin typeface="Verdana" panose="020B0604030504040204" pitchFamily="34" charset="0"/>
                </a:rPr>
                <a:t>m</a:t>
              </a:r>
              <a:r>
                <a:rPr lang="en-US" altLang="zh-CN" b="1" dirty="0">
                  <a:solidFill>
                    <a:srgbClr val="A50021"/>
                  </a:solidFill>
                  <a:latin typeface="Verdana" panose="020B0604030504040204" pitchFamily="34" charset="0"/>
                </a:rPr>
                <a:t>+2 …</a:t>
              </a:r>
              <a:endParaRPr lang="en-US" altLang="zh-CN" b="1" dirty="0">
                <a:solidFill>
                  <a:srgbClr val="A50021"/>
                </a:solidFill>
                <a:latin typeface="Verdana" panose="020B0604030504040204" pitchFamily="34" charset="0"/>
              </a:endParaRPr>
            </a:p>
          </p:txBody>
        </p:sp>
        <p:sp>
          <p:nvSpPr>
            <p:cNvPr id="17428" name="矩形 1307664"/>
            <p:cNvSpPr>
              <a:spLocks noChangeArrowheads="1"/>
            </p:cNvSpPr>
            <p:nvPr/>
          </p:nvSpPr>
          <p:spPr bwMode="auto">
            <a:xfrm>
              <a:off x="4647" y="2115"/>
              <a:ext cx="456" cy="181"/>
            </a:xfrm>
            <a:prstGeom prst="rect">
              <a:avLst/>
            </a:prstGeom>
            <a:solidFill>
              <a:srgbClr val="FFFFFF"/>
            </a:solidFill>
            <a:ln w="9525">
              <a:noFill/>
              <a:miter lim="800000"/>
            </a:ln>
          </p:spPr>
          <p:txBody>
            <a:bodyPr lIns="18000" tIns="10800" rIns="18000" bIns="10800"/>
            <a:lstStyle/>
            <a:p>
              <a:pPr algn="just"/>
              <a:r>
                <a:rPr lang="en-US" altLang="zh-CN" b="1" i="1" dirty="0" err="1">
                  <a:solidFill>
                    <a:srgbClr val="A50021"/>
                  </a:solidFill>
                  <a:latin typeface="Verdana" panose="020B0604030504040204" pitchFamily="34" charset="0"/>
                </a:rPr>
                <a:t>m</a:t>
              </a:r>
              <a:r>
                <a:rPr lang="en-US" altLang="zh-CN" b="1" dirty="0" err="1">
                  <a:solidFill>
                    <a:srgbClr val="A50021"/>
                  </a:solidFill>
                  <a:latin typeface="Verdana" panose="020B0604030504040204" pitchFamily="34" charset="0"/>
                </a:rPr>
                <a:t>+</a:t>
              </a:r>
              <a:r>
                <a:rPr lang="en-US" altLang="zh-CN" b="1" i="1" dirty="0" err="1">
                  <a:solidFill>
                    <a:srgbClr val="A50021"/>
                  </a:solidFill>
                  <a:latin typeface="Verdana" panose="020B0604030504040204" pitchFamily="34" charset="0"/>
                </a:rPr>
                <a:t>n</a:t>
              </a:r>
              <a:endParaRPr lang="en-US" altLang="zh-CN" b="1" dirty="0">
                <a:solidFill>
                  <a:srgbClr val="A50021"/>
                </a:solidFill>
                <a:latin typeface="Verdana" panose="020B0604030504040204" pitchFamily="34" charset="0"/>
              </a:endParaRPr>
            </a:p>
          </p:txBody>
        </p:sp>
        <p:sp>
          <p:nvSpPr>
            <p:cNvPr id="17429" name="直接连接符 1307665"/>
            <p:cNvSpPr>
              <a:spLocks noChangeShapeType="1"/>
            </p:cNvSpPr>
            <p:nvPr/>
          </p:nvSpPr>
          <p:spPr bwMode="auto">
            <a:xfrm>
              <a:off x="3393" y="2510"/>
              <a:ext cx="0" cy="296"/>
            </a:xfrm>
            <a:prstGeom prst="line">
              <a:avLst/>
            </a:prstGeom>
            <a:noFill/>
            <a:ln w="28575">
              <a:solidFill>
                <a:srgbClr val="000000"/>
              </a:solidFill>
              <a:round/>
              <a:tailEnd type="triangle" w="med" len="med"/>
            </a:ln>
          </p:spPr>
          <p:txBody>
            <a:bodyPr/>
            <a:lstStyle/>
            <a:p>
              <a:endParaRPr lang="zh-CN" altLang="en-US"/>
            </a:p>
          </p:txBody>
        </p:sp>
        <p:sp>
          <p:nvSpPr>
            <p:cNvPr id="17430" name="直接连接符 1307666"/>
            <p:cNvSpPr>
              <a:spLocks noChangeShapeType="1"/>
            </p:cNvSpPr>
            <p:nvPr/>
          </p:nvSpPr>
          <p:spPr bwMode="auto">
            <a:xfrm>
              <a:off x="3963" y="2510"/>
              <a:ext cx="1" cy="296"/>
            </a:xfrm>
            <a:prstGeom prst="line">
              <a:avLst/>
            </a:prstGeom>
            <a:noFill/>
            <a:ln w="28575">
              <a:solidFill>
                <a:srgbClr val="000000"/>
              </a:solidFill>
              <a:round/>
              <a:tailEnd type="triangle" w="med" len="med"/>
            </a:ln>
          </p:spPr>
          <p:txBody>
            <a:bodyPr/>
            <a:lstStyle/>
            <a:p>
              <a:endParaRPr lang="zh-CN" altLang="en-US"/>
            </a:p>
          </p:txBody>
        </p:sp>
        <p:sp>
          <p:nvSpPr>
            <p:cNvPr id="17431" name="直接连接符 1307667"/>
            <p:cNvSpPr>
              <a:spLocks noChangeShapeType="1"/>
            </p:cNvSpPr>
            <p:nvPr/>
          </p:nvSpPr>
          <p:spPr bwMode="auto">
            <a:xfrm>
              <a:off x="4761" y="2510"/>
              <a:ext cx="1" cy="296"/>
            </a:xfrm>
            <a:prstGeom prst="line">
              <a:avLst/>
            </a:prstGeom>
            <a:noFill/>
            <a:ln w="28575">
              <a:solidFill>
                <a:srgbClr val="000000"/>
              </a:solidFill>
              <a:round/>
              <a:tailEnd type="triangle" w="med" len="med"/>
            </a:ln>
          </p:spPr>
          <p:txBody>
            <a:bodyPr/>
            <a:lstStyle/>
            <a:p>
              <a:endParaRPr lang="zh-CN" altLang="en-US"/>
            </a:p>
          </p:txBody>
        </p:sp>
        <p:sp>
          <p:nvSpPr>
            <p:cNvPr id="17432" name="矩形 1307671"/>
            <p:cNvSpPr>
              <a:spLocks noChangeArrowheads="1"/>
            </p:cNvSpPr>
            <p:nvPr/>
          </p:nvSpPr>
          <p:spPr bwMode="auto">
            <a:xfrm>
              <a:off x="1670" y="3201"/>
              <a:ext cx="570" cy="198"/>
            </a:xfrm>
            <a:prstGeom prst="rect">
              <a:avLst/>
            </a:prstGeom>
            <a:solidFill>
              <a:srgbClr val="FFFFFF"/>
            </a:solidFill>
            <a:ln w="9525">
              <a:noFill/>
              <a:miter lim="800000"/>
            </a:ln>
          </p:spPr>
          <p:txBody>
            <a:bodyPr lIns="18000" tIns="10800" rIns="18000" bIns="10800"/>
            <a:lstStyle/>
            <a:p>
              <a:pPr algn="just"/>
              <a:r>
                <a:rPr lang="zh-CN" altLang="en-US" b="1" dirty="0">
                  <a:solidFill>
                    <a:srgbClr val="A50021"/>
                  </a:solidFill>
                  <a:latin typeface="微软雅黑" panose="020B0503020204020204" pitchFamily="34" charset="-122"/>
                  <a:ea typeface="微软雅黑" panose="020B0503020204020204" pitchFamily="34" charset="-122"/>
                </a:rPr>
                <a:t>递延期</a:t>
              </a:r>
              <a:endParaRPr lang="zh-CN" altLang="en-US" b="1" dirty="0">
                <a:solidFill>
                  <a:srgbClr val="A50021"/>
                </a:solidFill>
                <a:latin typeface="微软雅黑" panose="020B0503020204020204" pitchFamily="34" charset="-122"/>
                <a:ea typeface="微软雅黑" panose="020B0503020204020204" pitchFamily="34" charset="-122"/>
              </a:endParaRPr>
            </a:p>
          </p:txBody>
        </p:sp>
        <p:sp>
          <p:nvSpPr>
            <p:cNvPr id="17433" name="左大括号 1307672"/>
            <p:cNvSpPr/>
            <p:nvPr/>
          </p:nvSpPr>
          <p:spPr bwMode="auto">
            <a:xfrm rot="-5400000">
              <a:off x="3750" y="2092"/>
              <a:ext cx="198" cy="1824"/>
            </a:xfrm>
            <a:prstGeom prst="leftBrace">
              <a:avLst>
                <a:gd name="adj1" fmla="val 76768"/>
                <a:gd name="adj2" fmla="val 50000"/>
              </a:avLst>
            </a:prstGeom>
            <a:noFill/>
            <a:ln w="28575">
              <a:solidFill>
                <a:srgbClr val="000000"/>
              </a:solidFill>
              <a:round/>
            </a:ln>
          </p:spPr>
          <p:txBody>
            <a:bodyPr vert="eaVert"/>
            <a:lstStyle/>
            <a:p>
              <a:endParaRPr lang="zh-CN" altLang="en-US">
                <a:latin typeface="Calibri" panose="020F0502020204030204" charset="0"/>
              </a:endParaRPr>
            </a:p>
          </p:txBody>
        </p:sp>
        <p:sp>
          <p:nvSpPr>
            <p:cNvPr id="17434" name="矩形 1307673"/>
            <p:cNvSpPr>
              <a:spLocks noChangeArrowheads="1"/>
            </p:cNvSpPr>
            <p:nvPr/>
          </p:nvSpPr>
          <p:spPr bwMode="auto">
            <a:xfrm>
              <a:off x="3292" y="3201"/>
              <a:ext cx="1391" cy="198"/>
            </a:xfrm>
            <a:prstGeom prst="rect">
              <a:avLst/>
            </a:prstGeom>
            <a:solidFill>
              <a:srgbClr val="FFFFFF"/>
            </a:solidFill>
            <a:ln w="9525">
              <a:noFill/>
              <a:miter lim="800000"/>
            </a:ln>
          </p:spPr>
          <p:txBody>
            <a:bodyPr lIns="18000" tIns="10800" rIns="18000" bIns="10800"/>
            <a:lstStyle/>
            <a:p>
              <a:pPr algn="just"/>
              <a:r>
                <a:rPr lang="zh-CN" altLang="en-US" b="1" dirty="0">
                  <a:solidFill>
                    <a:srgbClr val="A50021"/>
                  </a:solidFill>
                  <a:latin typeface="微软雅黑" panose="020B0503020204020204" pitchFamily="34" charset="-122"/>
                  <a:ea typeface="微软雅黑" panose="020B0503020204020204" pitchFamily="34" charset="-122"/>
                </a:rPr>
                <a:t>递延年金发生的期数</a:t>
              </a:r>
              <a:endParaRPr lang="zh-CN" altLang="en-US" b="1" dirty="0">
                <a:solidFill>
                  <a:srgbClr val="A50021"/>
                </a:solidFill>
                <a:latin typeface="微软雅黑" panose="020B0503020204020204" pitchFamily="34" charset="-122"/>
                <a:ea typeface="微软雅黑" panose="020B0503020204020204" pitchFamily="34" charset="-122"/>
              </a:endParaRPr>
            </a:p>
          </p:txBody>
        </p:sp>
        <p:sp>
          <p:nvSpPr>
            <p:cNvPr id="17435" name="左大括号 1307670"/>
            <p:cNvSpPr/>
            <p:nvPr/>
          </p:nvSpPr>
          <p:spPr bwMode="auto">
            <a:xfrm rot="-5400000">
              <a:off x="1877" y="2149"/>
              <a:ext cx="198" cy="1710"/>
            </a:xfrm>
            <a:prstGeom prst="leftBrace">
              <a:avLst>
                <a:gd name="adj1" fmla="val 71970"/>
                <a:gd name="adj2" fmla="val 50000"/>
              </a:avLst>
            </a:prstGeom>
            <a:noFill/>
            <a:ln w="28575">
              <a:solidFill>
                <a:srgbClr val="000000"/>
              </a:solidFill>
              <a:round/>
            </a:ln>
          </p:spPr>
          <p:txBody>
            <a:bodyPr vert="eaVert"/>
            <a:lstStyle/>
            <a:p>
              <a:endParaRPr lang="zh-CN" altLang="en-US">
                <a:latin typeface="Calibri" panose="020F0502020204030204" charset="0"/>
              </a:endParaRPr>
            </a:p>
          </p:txBody>
        </p:sp>
      </p:grpSp>
      <p:sp>
        <p:nvSpPr>
          <p:cNvPr id="33820" name="内容占位符 2"/>
          <p:cNvSpPr>
            <a:spLocks noChangeArrowheads="1"/>
          </p:cNvSpPr>
          <p:nvPr/>
        </p:nvSpPr>
        <p:spPr bwMode="auto">
          <a:xfrm>
            <a:off x="562708" y="4795173"/>
            <a:ext cx="10473259" cy="1139011"/>
          </a:xfrm>
          <a:prstGeom prst="rect">
            <a:avLst/>
          </a:prstGeom>
          <a:noFill/>
          <a:ln w="9525">
            <a:noFill/>
            <a:miter lim="800000"/>
          </a:ln>
        </p:spPr>
        <p:txBody>
          <a:bodyPr/>
          <a:lstStyle/>
          <a:p>
            <a:pPr lvl="1">
              <a:lnSpc>
                <a:spcPct val="120000"/>
              </a:lnSpc>
              <a:spcBef>
                <a:spcPts val="500"/>
              </a:spcBef>
            </a:pPr>
            <a:r>
              <a:rPr lang="zh-CN" altLang="zh-CN" sz="2600" dirty="0" smtClean="0">
                <a:latin typeface="楷体" panose="02010609060101010101" pitchFamily="49" charset="-122"/>
                <a:ea typeface="楷体" panose="02010609060101010101" pitchFamily="49" charset="-122"/>
                <a:sym typeface="+mn-ea"/>
              </a:rPr>
              <a:t>如：</a:t>
            </a:r>
            <a:r>
              <a:rPr lang="zh-CN" altLang="en-US" sz="2600" dirty="0" smtClean="0">
                <a:latin typeface="楷体" panose="02010609060101010101" pitchFamily="49" charset="-122"/>
                <a:ea typeface="楷体" panose="02010609060101010101" pitchFamily="49" charset="-122"/>
                <a:sym typeface="+mn-ea"/>
              </a:rPr>
              <a:t>某人准备在年初存入一笔资金，存满</a:t>
            </a:r>
            <a:r>
              <a:rPr lang="en-US" altLang="zh-CN" sz="2600" dirty="0" smtClean="0">
                <a:latin typeface="楷体" panose="02010609060101010101" pitchFamily="49" charset="-122"/>
                <a:ea typeface="楷体" panose="02010609060101010101" pitchFamily="49" charset="-122"/>
                <a:sym typeface="+mn-ea"/>
              </a:rPr>
              <a:t>5</a:t>
            </a:r>
            <a:r>
              <a:rPr lang="zh-CN" altLang="en-US" sz="2600" dirty="0" smtClean="0">
                <a:latin typeface="楷体" panose="02010609060101010101" pitchFamily="49" charset="-122"/>
                <a:ea typeface="楷体" panose="02010609060101010101" pitchFamily="49" charset="-122"/>
                <a:sym typeface="+mn-ea"/>
              </a:rPr>
              <a:t>年后每年年末取出</a:t>
            </a:r>
            <a:r>
              <a:rPr lang="en-US" altLang="zh-CN" sz="2600" dirty="0" smtClean="0">
                <a:latin typeface="楷体" panose="02010609060101010101" pitchFamily="49" charset="-122"/>
                <a:ea typeface="楷体" panose="02010609060101010101" pitchFamily="49" charset="-122"/>
                <a:sym typeface="+mn-ea"/>
              </a:rPr>
              <a:t>1000</a:t>
            </a:r>
            <a:r>
              <a:rPr lang="zh-CN" altLang="en-US" sz="2600" dirty="0" smtClean="0">
                <a:latin typeface="楷体" panose="02010609060101010101" pitchFamily="49" charset="-122"/>
                <a:ea typeface="楷体" panose="02010609060101010101" pitchFamily="49" charset="-122"/>
                <a:sym typeface="+mn-ea"/>
              </a:rPr>
              <a:t>元，至第</a:t>
            </a:r>
            <a:r>
              <a:rPr lang="en-US" altLang="zh-CN" sz="2600" dirty="0" smtClean="0">
                <a:latin typeface="楷体" panose="02010609060101010101" pitchFamily="49" charset="-122"/>
                <a:ea typeface="楷体" panose="02010609060101010101" pitchFamily="49" charset="-122"/>
                <a:sym typeface="+mn-ea"/>
              </a:rPr>
              <a:t>10</a:t>
            </a:r>
            <a:r>
              <a:rPr lang="zh-CN" altLang="en-US" sz="2600" dirty="0" smtClean="0">
                <a:latin typeface="楷体" panose="02010609060101010101" pitchFamily="49" charset="-122"/>
                <a:ea typeface="楷体" panose="02010609060101010101" pitchFamily="49" charset="-122"/>
                <a:sym typeface="+mn-ea"/>
              </a:rPr>
              <a:t>年末取完。</a:t>
            </a:r>
            <a:endParaRPr lang="zh-CN" altLang="en-US" sz="2600" dirty="0" smtClean="0">
              <a:latin typeface="楷体" panose="02010609060101010101" pitchFamily="49" charset="-122"/>
              <a:ea typeface="楷体" panose="02010609060101010101" pitchFamily="49" charset="-122"/>
              <a:sym typeface="+mn-ea"/>
            </a:endParaRPr>
          </a:p>
        </p:txBody>
      </p:sp>
      <p:grpSp>
        <p:nvGrpSpPr>
          <p:cNvPr id="29" name="组合 28"/>
          <p:cNvGrpSpPr/>
          <p:nvPr/>
        </p:nvGrpSpPr>
        <p:grpSpPr bwMode="auto">
          <a:xfrm>
            <a:off x="4867437" y="940593"/>
            <a:ext cx="2088825" cy="134938"/>
            <a:chOff x="5357217" y="1143000"/>
            <a:chExt cx="1490133" cy="101600"/>
          </a:xfrm>
        </p:grpSpPr>
        <p:cxnSp>
          <p:nvCxnSpPr>
            <p:cNvPr id="3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2" name="矩形 31"/>
          <p:cNvSpPr/>
          <p:nvPr/>
        </p:nvSpPr>
        <p:spPr>
          <a:xfrm>
            <a:off x="978635" y="1305013"/>
            <a:ext cx="9694127" cy="1132618"/>
          </a:xfrm>
          <a:prstGeom prst="rect">
            <a:avLst/>
          </a:prstGeom>
        </p:spPr>
        <p:txBody>
          <a:bodyPr wrap="square">
            <a:spAutoFit/>
          </a:bodyPr>
          <a:lstStyle/>
          <a:p>
            <a:pPr eaLnBrk="1" hangingPunct="1">
              <a:lnSpc>
                <a:spcPct val="130000"/>
              </a:lnSpc>
            </a:pPr>
            <a:r>
              <a:rPr lang="zh-CN" altLang="en-US" sz="2600" dirty="0" smtClean="0">
                <a:latin typeface="微软雅黑" panose="020B0503020204020204" pitchFamily="34" charset="-122"/>
                <a:ea typeface="微软雅黑" panose="020B0503020204020204" pitchFamily="34" charset="-122"/>
                <a:sym typeface="+mn-ea"/>
              </a:rPr>
              <a:t>       递延年金</a:t>
            </a:r>
            <a:r>
              <a:rPr lang="en-US" altLang="zh-CN" sz="2600" dirty="0" smtClean="0">
                <a:latin typeface="微软雅黑" panose="020B0503020204020204" pitchFamily="34" charset="-122"/>
                <a:ea typeface="微软雅黑" panose="020B0503020204020204" pitchFamily="34" charset="-122"/>
                <a:sym typeface="+mn-ea"/>
              </a:rPr>
              <a:t>: </a:t>
            </a:r>
            <a:r>
              <a:rPr lang="zh-CN" altLang="zh-CN" sz="2600" dirty="0" smtClean="0">
                <a:latin typeface="微软雅黑" panose="020B0503020204020204" pitchFamily="34" charset="-122"/>
                <a:ea typeface="微软雅黑" panose="020B0503020204020204" pitchFamily="34" charset="-122"/>
                <a:sym typeface="+mn-ea"/>
              </a:rPr>
              <a:t>最初若干期没有收付款项的情况下，随后若干期发生等</a:t>
            </a:r>
            <a:r>
              <a:rPr lang="zh-CN" altLang="en-US" sz="2600" dirty="0" smtClean="0">
                <a:latin typeface="微软雅黑" panose="020B0503020204020204" pitchFamily="34" charset="-122"/>
                <a:ea typeface="微软雅黑" panose="020B0503020204020204" pitchFamily="34" charset="-122"/>
                <a:sym typeface="+mn-ea"/>
              </a:rPr>
              <a:t>额</a:t>
            </a:r>
            <a:r>
              <a:rPr lang="zh-CN" altLang="zh-CN" sz="2600" dirty="0" smtClean="0">
                <a:latin typeface="微软雅黑" panose="020B0503020204020204" pitchFamily="34" charset="-122"/>
                <a:ea typeface="微软雅黑" panose="020B0503020204020204" pitchFamily="34" charset="-122"/>
                <a:sym typeface="+mn-ea"/>
              </a:rPr>
              <a:t>系列收付款项。</a:t>
            </a:r>
            <a:endParaRPr lang="zh-CN" altLang="zh-CN" sz="2600" dirty="0" smtClean="0">
              <a:latin typeface="微软雅黑" panose="020B0503020204020204" pitchFamily="34" charset="-122"/>
              <a:ea typeface="微软雅黑" panose="020B0503020204020204" pitchFamily="34" charset="-122"/>
              <a:sym typeface="+mn-ea"/>
            </a:endParaRPr>
          </a:p>
        </p:txBody>
      </p:sp>
      <p:grpSp>
        <p:nvGrpSpPr>
          <p:cNvPr id="41" name="Group 123"/>
          <p:cNvGrpSpPr/>
          <p:nvPr/>
        </p:nvGrpSpPr>
        <p:grpSpPr>
          <a:xfrm>
            <a:off x="1266620" y="1388752"/>
            <a:ext cx="277647" cy="276819"/>
            <a:chOff x="2138511" y="2464802"/>
            <a:chExt cx="354012" cy="352956"/>
          </a:xfrm>
          <a:solidFill>
            <a:schemeClr val="accent1"/>
          </a:solidFill>
        </p:grpSpPr>
        <p:sp>
          <p:nvSpPr>
            <p:cNvPr id="42" name="Oval 124"/>
            <p:cNvSpPr>
              <a:spLocks noChangeArrowheads="1"/>
            </p:cNvSpPr>
            <p:nvPr/>
          </p:nvSpPr>
          <p:spPr bwMode="auto">
            <a:xfrm>
              <a:off x="2229830" y="2555417"/>
              <a:ext cx="171376" cy="171727"/>
            </a:xfrm>
            <a:prstGeom prst="ellipse">
              <a:avLst/>
            </a:prstGeom>
            <a:grpFill/>
            <a:ln>
              <a:solidFill>
                <a:srgbClr val="0070C0"/>
              </a:solidFill>
            </a:ln>
          </p:spPr>
          <p:txBody>
            <a:bodyPr vert="horz" wrap="square" lIns="91440" tIns="45720" rIns="91440" bIns="45720" numCol="1" anchor="t" anchorCtr="0" compatLnSpc="1"/>
            <a:lstStyle/>
            <a:p>
              <a:endParaRPr lang="id-ID"/>
            </a:p>
          </p:txBody>
        </p:sp>
        <p:sp>
          <p:nvSpPr>
            <p:cNvPr id="43" name="Freeform 125"/>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solidFill>
                <a:srgbClr val="0070C0"/>
              </a:solidFill>
            </a:ln>
          </p:spPr>
          <p:txBody>
            <a:bodyPr vert="horz" wrap="square" lIns="91440" tIns="45720" rIns="91440" bIns="45720" numCol="1" anchor="t" anchorCtr="0" compatLnSpc="1"/>
            <a:lstStyle/>
            <a:p>
              <a:endParaRPr lang="id-ID"/>
            </a:p>
          </p:txBody>
        </p:sp>
      </p:grpSp>
    </p:spTree>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9"/>
          <p:cNvSpPr>
            <a:spLocks noEditPoints="1"/>
          </p:cNvSpPr>
          <p:nvPr/>
        </p:nvSpPr>
        <p:spPr bwMode="auto">
          <a:xfrm rot="17828700">
            <a:off x="1050581" y="2592636"/>
            <a:ext cx="739565" cy="1771442"/>
          </a:xfrm>
          <a:custGeom>
            <a:avLst/>
            <a:gdLst>
              <a:gd name="T0" fmla="*/ 171 w 897"/>
              <a:gd name="T1" fmla="*/ 874 h 958"/>
              <a:gd name="T2" fmla="*/ 194 w 897"/>
              <a:gd name="T3" fmla="*/ 898 h 958"/>
              <a:gd name="T4" fmla="*/ 194 w 897"/>
              <a:gd name="T5" fmla="*/ 932 h 958"/>
              <a:gd name="T6" fmla="*/ 171 w 897"/>
              <a:gd name="T7" fmla="*/ 955 h 958"/>
              <a:gd name="T8" fmla="*/ 136 w 897"/>
              <a:gd name="T9" fmla="*/ 955 h 958"/>
              <a:gd name="T10" fmla="*/ 113 w 897"/>
              <a:gd name="T11" fmla="*/ 932 h 958"/>
              <a:gd name="T12" fmla="*/ 113 w 897"/>
              <a:gd name="T13" fmla="*/ 898 h 958"/>
              <a:gd name="T14" fmla="*/ 136 w 897"/>
              <a:gd name="T15" fmla="*/ 874 h 958"/>
              <a:gd name="T16" fmla="*/ 169 w 897"/>
              <a:gd name="T17" fmla="*/ 696 h 958"/>
              <a:gd name="T18" fmla="*/ 211 w 897"/>
              <a:gd name="T19" fmla="*/ 710 h 958"/>
              <a:gd name="T20" fmla="*/ 235 w 897"/>
              <a:gd name="T21" fmla="*/ 745 h 958"/>
              <a:gd name="T22" fmla="*/ 235 w 897"/>
              <a:gd name="T23" fmla="*/ 789 h 958"/>
              <a:gd name="T24" fmla="*/ 211 w 897"/>
              <a:gd name="T25" fmla="*/ 825 h 958"/>
              <a:gd name="T26" fmla="*/ 169 w 897"/>
              <a:gd name="T27" fmla="*/ 837 h 958"/>
              <a:gd name="T28" fmla="*/ 126 w 897"/>
              <a:gd name="T29" fmla="*/ 825 h 958"/>
              <a:gd name="T30" fmla="*/ 102 w 897"/>
              <a:gd name="T31" fmla="*/ 789 h 958"/>
              <a:gd name="T32" fmla="*/ 102 w 897"/>
              <a:gd name="T33" fmla="*/ 745 h 958"/>
              <a:gd name="T34" fmla="*/ 126 w 897"/>
              <a:gd name="T35" fmla="*/ 710 h 958"/>
              <a:gd name="T36" fmla="*/ 169 w 897"/>
              <a:gd name="T37" fmla="*/ 696 h 958"/>
              <a:gd name="T38" fmla="*/ 512 w 897"/>
              <a:gd name="T39" fmla="*/ 5 h 958"/>
              <a:gd name="T40" fmla="*/ 579 w 897"/>
              <a:gd name="T41" fmla="*/ 31 h 958"/>
              <a:gd name="T42" fmla="*/ 630 w 897"/>
              <a:gd name="T43" fmla="*/ 79 h 958"/>
              <a:gd name="T44" fmla="*/ 660 w 897"/>
              <a:gd name="T45" fmla="*/ 142 h 958"/>
              <a:gd name="T46" fmla="*/ 705 w 897"/>
              <a:gd name="T47" fmla="*/ 137 h 958"/>
              <a:gd name="T48" fmla="*/ 780 w 897"/>
              <a:gd name="T49" fmla="*/ 152 h 958"/>
              <a:gd name="T50" fmla="*/ 840 w 897"/>
              <a:gd name="T51" fmla="*/ 192 h 958"/>
              <a:gd name="T52" fmla="*/ 882 w 897"/>
              <a:gd name="T53" fmla="*/ 254 h 958"/>
              <a:gd name="T54" fmla="*/ 897 w 897"/>
              <a:gd name="T55" fmla="*/ 328 h 958"/>
              <a:gd name="T56" fmla="*/ 883 w 897"/>
              <a:gd name="T57" fmla="*/ 397 h 958"/>
              <a:gd name="T58" fmla="*/ 847 w 897"/>
              <a:gd name="T59" fmla="*/ 457 h 958"/>
              <a:gd name="T60" fmla="*/ 794 w 897"/>
              <a:gd name="T61" fmla="*/ 498 h 958"/>
              <a:gd name="T62" fmla="*/ 770 w 897"/>
              <a:gd name="T63" fmla="*/ 543 h 958"/>
              <a:gd name="T64" fmla="*/ 769 w 897"/>
              <a:gd name="T65" fmla="*/ 615 h 958"/>
              <a:gd name="T66" fmla="*/ 741 w 897"/>
              <a:gd name="T67" fmla="*/ 684 h 958"/>
              <a:gd name="T68" fmla="*/ 689 w 897"/>
              <a:gd name="T69" fmla="*/ 736 h 958"/>
              <a:gd name="T70" fmla="*/ 620 w 897"/>
              <a:gd name="T71" fmla="*/ 765 h 958"/>
              <a:gd name="T72" fmla="*/ 544 w 897"/>
              <a:gd name="T73" fmla="*/ 765 h 958"/>
              <a:gd name="T74" fmla="*/ 478 w 897"/>
              <a:gd name="T75" fmla="*/ 738 h 958"/>
              <a:gd name="T76" fmla="*/ 427 w 897"/>
              <a:gd name="T77" fmla="*/ 689 h 958"/>
              <a:gd name="T78" fmla="*/ 397 w 897"/>
              <a:gd name="T79" fmla="*/ 626 h 958"/>
              <a:gd name="T80" fmla="*/ 346 w 897"/>
              <a:gd name="T81" fmla="*/ 633 h 958"/>
              <a:gd name="T82" fmla="*/ 306 w 897"/>
              <a:gd name="T83" fmla="*/ 649 h 958"/>
              <a:gd name="T84" fmla="*/ 264 w 897"/>
              <a:gd name="T85" fmla="*/ 672 h 958"/>
              <a:gd name="T86" fmla="*/ 213 w 897"/>
              <a:gd name="T87" fmla="*/ 672 h 958"/>
              <a:gd name="T88" fmla="*/ 169 w 897"/>
              <a:gd name="T89" fmla="*/ 647 h 958"/>
              <a:gd name="T90" fmla="*/ 144 w 897"/>
              <a:gd name="T91" fmla="*/ 603 h 958"/>
              <a:gd name="T92" fmla="*/ 143 w 897"/>
              <a:gd name="T93" fmla="*/ 559 h 958"/>
              <a:gd name="T94" fmla="*/ 113 w 897"/>
              <a:gd name="T95" fmla="*/ 524 h 958"/>
              <a:gd name="T96" fmla="*/ 53 w 897"/>
              <a:gd name="T97" fmla="*/ 474 h 958"/>
              <a:gd name="T98" fmla="*/ 13 w 897"/>
              <a:gd name="T99" fmla="*/ 407 h 958"/>
              <a:gd name="T100" fmla="*/ 0 w 897"/>
              <a:gd name="T101" fmla="*/ 328 h 958"/>
              <a:gd name="T102" fmla="*/ 13 w 897"/>
              <a:gd name="T103" fmla="*/ 248 h 958"/>
              <a:gd name="T104" fmla="*/ 53 w 897"/>
              <a:gd name="T105" fmla="*/ 182 h 958"/>
              <a:gd name="T106" fmla="*/ 113 w 897"/>
              <a:gd name="T107" fmla="*/ 133 h 958"/>
              <a:gd name="T108" fmla="*/ 186 w 897"/>
              <a:gd name="T109" fmla="*/ 105 h 958"/>
              <a:gd name="T110" fmla="*/ 266 w 897"/>
              <a:gd name="T111" fmla="*/ 105 h 958"/>
              <a:gd name="T112" fmla="*/ 319 w 897"/>
              <a:gd name="T113" fmla="*/ 83 h 958"/>
              <a:gd name="T114" fmla="*/ 370 w 897"/>
              <a:gd name="T115" fmla="*/ 32 h 958"/>
              <a:gd name="T116" fmla="*/ 438 w 897"/>
              <a:gd name="T117" fmla="*/ 5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7" h="958">
                <a:moveTo>
                  <a:pt x="154" y="871"/>
                </a:moveTo>
                <a:lnTo>
                  <a:pt x="171" y="874"/>
                </a:lnTo>
                <a:lnTo>
                  <a:pt x="184" y="884"/>
                </a:lnTo>
                <a:lnTo>
                  <a:pt x="194" y="898"/>
                </a:lnTo>
                <a:lnTo>
                  <a:pt x="197" y="915"/>
                </a:lnTo>
                <a:lnTo>
                  <a:pt x="194" y="932"/>
                </a:lnTo>
                <a:lnTo>
                  <a:pt x="184" y="946"/>
                </a:lnTo>
                <a:lnTo>
                  <a:pt x="171" y="955"/>
                </a:lnTo>
                <a:lnTo>
                  <a:pt x="154" y="958"/>
                </a:lnTo>
                <a:lnTo>
                  <a:pt x="136" y="955"/>
                </a:lnTo>
                <a:lnTo>
                  <a:pt x="122" y="946"/>
                </a:lnTo>
                <a:lnTo>
                  <a:pt x="113" y="932"/>
                </a:lnTo>
                <a:lnTo>
                  <a:pt x="110" y="915"/>
                </a:lnTo>
                <a:lnTo>
                  <a:pt x="113" y="898"/>
                </a:lnTo>
                <a:lnTo>
                  <a:pt x="122" y="884"/>
                </a:lnTo>
                <a:lnTo>
                  <a:pt x="136" y="874"/>
                </a:lnTo>
                <a:lnTo>
                  <a:pt x="154" y="871"/>
                </a:lnTo>
                <a:close/>
                <a:moveTo>
                  <a:pt x="169" y="696"/>
                </a:moveTo>
                <a:lnTo>
                  <a:pt x="191" y="700"/>
                </a:lnTo>
                <a:lnTo>
                  <a:pt x="211" y="710"/>
                </a:lnTo>
                <a:lnTo>
                  <a:pt x="226" y="725"/>
                </a:lnTo>
                <a:lnTo>
                  <a:pt x="235" y="745"/>
                </a:lnTo>
                <a:lnTo>
                  <a:pt x="239" y="767"/>
                </a:lnTo>
                <a:lnTo>
                  <a:pt x="235" y="789"/>
                </a:lnTo>
                <a:lnTo>
                  <a:pt x="226" y="808"/>
                </a:lnTo>
                <a:lnTo>
                  <a:pt x="211" y="825"/>
                </a:lnTo>
                <a:lnTo>
                  <a:pt x="191" y="834"/>
                </a:lnTo>
                <a:lnTo>
                  <a:pt x="169" y="837"/>
                </a:lnTo>
                <a:lnTo>
                  <a:pt x="146" y="834"/>
                </a:lnTo>
                <a:lnTo>
                  <a:pt x="126" y="825"/>
                </a:lnTo>
                <a:lnTo>
                  <a:pt x="111" y="808"/>
                </a:lnTo>
                <a:lnTo>
                  <a:pt x="102" y="789"/>
                </a:lnTo>
                <a:lnTo>
                  <a:pt x="98" y="767"/>
                </a:lnTo>
                <a:lnTo>
                  <a:pt x="102" y="745"/>
                </a:lnTo>
                <a:lnTo>
                  <a:pt x="111" y="725"/>
                </a:lnTo>
                <a:lnTo>
                  <a:pt x="126" y="710"/>
                </a:lnTo>
                <a:lnTo>
                  <a:pt x="146" y="700"/>
                </a:lnTo>
                <a:lnTo>
                  <a:pt x="169" y="696"/>
                </a:lnTo>
                <a:close/>
                <a:moveTo>
                  <a:pt x="477" y="0"/>
                </a:moveTo>
                <a:lnTo>
                  <a:pt x="512" y="5"/>
                </a:lnTo>
                <a:lnTo>
                  <a:pt x="547" y="14"/>
                </a:lnTo>
                <a:lnTo>
                  <a:pt x="579" y="31"/>
                </a:lnTo>
                <a:lnTo>
                  <a:pt x="606" y="53"/>
                </a:lnTo>
                <a:lnTo>
                  <a:pt x="630" y="79"/>
                </a:lnTo>
                <a:lnTo>
                  <a:pt x="647" y="108"/>
                </a:lnTo>
                <a:lnTo>
                  <a:pt x="660" y="142"/>
                </a:lnTo>
                <a:lnTo>
                  <a:pt x="682" y="138"/>
                </a:lnTo>
                <a:lnTo>
                  <a:pt x="705" y="137"/>
                </a:lnTo>
                <a:lnTo>
                  <a:pt x="744" y="140"/>
                </a:lnTo>
                <a:lnTo>
                  <a:pt x="780" y="152"/>
                </a:lnTo>
                <a:lnTo>
                  <a:pt x="813" y="169"/>
                </a:lnTo>
                <a:lnTo>
                  <a:pt x="840" y="192"/>
                </a:lnTo>
                <a:lnTo>
                  <a:pt x="864" y="221"/>
                </a:lnTo>
                <a:lnTo>
                  <a:pt x="882" y="254"/>
                </a:lnTo>
                <a:lnTo>
                  <a:pt x="893" y="290"/>
                </a:lnTo>
                <a:lnTo>
                  <a:pt x="897" y="328"/>
                </a:lnTo>
                <a:lnTo>
                  <a:pt x="893" y="364"/>
                </a:lnTo>
                <a:lnTo>
                  <a:pt x="883" y="397"/>
                </a:lnTo>
                <a:lnTo>
                  <a:pt x="868" y="429"/>
                </a:lnTo>
                <a:lnTo>
                  <a:pt x="847" y="457"/>
                </a:lnTo>
                <a:lnTo>
                  <a:pt x="822" y="479"/>
                </a:lnTo>
                <a:lnTo>
                  <a:pt x="794" y="498"/>
                </a:lnTo>
                <a:lnTo>
                  <a:pt x="762" y="510"/>
                </a:lnTo>
                <a:lnTo>
                  <a:pt x="770" y="543"/>
                </a:lnTo>
                <a:lnTo>
                  <a:pt x="773" y="576"/>
                </a:lnTo>
                <a:lnTo>
                  <a:pt x="769" y="615"/>
                </a:lnTo>
                <a:lnTo>
                  <a:pt x="758" y="652"/>
                </a:lnTo>
                <a:lnTo>
                  <a:pt x="741" y="684"/>
                </a:lnTo>
                <a:lnTo>
                  <a:pt x="718" y="713"/>
                </a:lnTo>
                <a:lnTo>
                  <a:pt x="689" y="736"/>
                </a:lnTo>
                <a:lnTo>
                  <a:pt x="656" y="753"/>
                </a:lnTo>
                <a:lnTo>
                  <a:pt x="620" y="765"/>
                </a:lnTo>
                <a:lnTo>
                  <a:pt x="581" y="768"/>
                </a:lnTo>
                <a:lnTo>
                  <a:pt x="544" y="765"/>
                </a:lnTo>
                <a:lnTo>
                  <a:pt x="510" y="754"/>
                </a:lnTo>
                <a:lnTo>
                  <a:pt x="478" y="738"/>
                </a:lnTo>
                <a:lnTo>
                  <a:pt x="450" y="717"/>
                </a:lnTo>
                <a:lnTo>
                  <a:pt x="427" y="689"/>
                </a:lnTo>
                <a:lnTo>
                  <a:pt x="409" y="659"/>
                </a:lnTo>
                <a:lnTo>
                  <a:pt x="397" y="626"/>
                </a:lnTo>
                <a:lnTo>
                  <a:pt x="372" y="632"/>
                </a:lnTo>
                <a:lnTo>
                  <a:pt x="346" y="633"/>
                </a:lnTo>
                <a:lnTo>
                  <a:pt x="321" y="632"/>
                </a:lnTo>
                <a:lnTo>
                  <a:pt x="306" y="649"/>
                </a:lnTo>
                <a:lnTo>
                  <a:pt x="286" y="663"/>
                </a:lnTo>
                <a:lnTo>
                  <a:pt x="264" y="672"/>
                </a:lnTo>
                <a:lnTo>
                  <a:pt x="239" y="676"/>
                </a:lnTo>
                <a:lnTo>
                  <a:pt x="213" y="672"/>
                </a:lnTo>
                <a:lnTo>
                  <a:pt x="190" y="662"/>
                </a:lnTo>
                <a:lnTo>
                  <a:pt x="169" y="647"/>
                </a:lnTo>
                <a:lnTo>
                  <a:pt x="154" y="626"/>
                </a:lnTo>
                <a:lnTo>
                  <a:pt x="144" y="603"/>
                </a:lnTo>
                <a:lnTo>
                  <a:pt x="140" y="576"/>
                </a:lnTo>
                <a:lnTo>
                  <a:pt x="143" y="559"/>
                </a:lnTo>
                <a:lnTo>
                  <a:pt x="149" y="541"/>
                </a:lnTo>
                <a:lnTo>
                  <a:pt x="113" y="524"/>
                </a:lnTo>
                <a:lnTo>
                  <a:pt x="81" y="501"/>
                </a:lnTo>
                <a:lnTo>
                  <a:pt x="53" y="474"/>
                </a:lnTo>
                <a:lnTo>
                  <a:pt x="31" y="443"/>
                </a:lnTo>
                <a:lnTo>
                  <a:pt x="13" y="407"/>
                </a:lnTo>
                <a:lnTo>
                  <a:pt x="4" y="368"/>
                </a:lnTo>
                <a:lnTo>
                  <a:pt x="0" y="328"/>
                </a:lnTo>
                <a:lnTo>
                  <a:pt x="4" y="287"/>
                </a:lnTo>
                <a:lnTo>
                  <a:pt x="13" y="248"/>
                </a:lnTo>
                <a:lnTo>
                  <a:pt x="31" y="214"/>
                </a:lnTo>
                <a:lnTo>
                  <a:pt x="53" y="182"/>
                </a:lnTo>
                <a:lnTo>
                  <a:pt x="81" y="155"/>
                </a:lnTo>
                <a:lnTo>
                  <a:pt x="113" y="133"/>
                </a:lnTo>
                <a:lnTo>
                  <a:pt x="147" y="115"/>
                </a:lnTo>
                <a:lnTo>
                  <a:pt x="186" y="105"/>
                </a:lnTo>
                <a:lnTo>
                  <a:pt x="227" y="101"/>
                </a:lnTo>
                <a:lnTo>
                  <a:pt x="266" y="105"/>
                </a:lnTo>
                <a:lnTo>
                  <a:pt x="302" y="113"/>
                </a:lnTo>
                <a:lnTo>
                  <a:pt x="319" y="83"/>
                </a:lnTo>
                <a:lnTo>
                  <a:pt x="343" y="56"/>
                </a:lnTo>
                <a:lnTo>
                  <a:pt x="370" y="32"/>
                </a:lnTo>
                <a:lnTo>
                  <a:pt x="402" y="16"/>
                </a:lnTo>
                <a:lnTo>
                  <a:pt x="438" y="5"/>
                </a:lnTo>
                <a:lnTo>
                  <a:pt x="477" y="0"/>
                </a:lnTo>
                <a:close/>
              </a:path>
            </a:pathLst>
          </a:custGeom>
          <a:solidFill>
            <a:schemeClr val="accent1">
              <a:lumMod val="75000"/>
            </a:schemeClr>
          </a:solidFill>
          <a:ln w="0">
            <a:solidFill>
              <a:schemeClr val="accent1">
                <a:lumMod val="75000"/>
              </a:schemeClr>
            </a:solidFill>
            <a:prstDash val="solid"/>
            <a:round/>
          </a:ln>
        </p:spPr>
        <p:txBody>
          <a:bodyPr vert="horz" wrap="square" lIns="91440" tIns="45720" rIns="91440" bIns="45720" numCol="1" anchor="t" anchorCtr="0" compatLnSpc="1"/>
          <a:lstStyle/>
          <a:p>
            <a:endParaRPr lang="en-US"/>
          </a:p>
        </p:txBody>
      </p:sp>
      <p:sp>
        <p:nvSpPr>
          <p:cNvPr id="40962" name="标题 1"/>
          <p:cNvSpPr>
            <a:spLocks noGrp="1"/>
          </p:cNvSpPr>
          <p:nvPr>
            <p:ph type="title" idx="4294967295"/>
          </p:nvPr>
        </p:nvSpPr>
        <p:spPr>
          <a:xfrm>
            <a:off x="1514475" y="185739"/>
            <a:ext cx="9153525" cy="755958"/>
          </a:xfrm>
        </p:spPr>
        <p:txBody>
          <a:bodyPr/>
          <a:lstStyle/>
          <a:p>
            <a:pPr algn="ctr" eaLnBrk="1" hangingPunct="1"/>
            <a:r>
              <a:rPr lang="zh-CN" altLang="en-US" sz="3600" b="1" dirty="0" smtClean="0">
                <a:latin typeface="微软雅黑" panose="020B0503020204020204" pitchFamily="34" charset="-122"/>
                <a:ea typeface="微软雅黑" panose="020B0503020204020204" pitchFamily="34" charset="-122"/>
                <a:sym typeface="+mn-ea"/>
              </a:rPr>
              <a:t>递延年金递延期和年金发生期的计算</a:t>
            </a:r>
            <a:endParaRPr lang="zh-CN" altLang="en-US" sz="3600" b="1" dirty="0" smtClean="0">
              <a:latin typeface="微软雅黑" panose="020B0503020204020204" pitchFamily="34" charset="-122"/>
              <a:ea typeface="微软雅黑" panose="020B0503020204020204" pitchFamily="34" charset="-122"/>
              <a:sym typeface="+mn-ea"/>
            </a:endParaRPr>
          </a:p>
        </p:txBody>
      </p:sp>
      <p:grpSp>
        <p:nvGrpSpPr>
          <p:cNvPr id="33796" name="组合 1307651"/>
          <p:cNvGrpSpPr/>
          <p:nvPr/>
        </p:nvGrpSpPr>
        <p:grpSpPr bwMode="auto">
          <a:xfrm>
            <a:off x="1583665" y="2001821"/>
            <a:ext cx="7058025" cy="1096963"/>
            <a:chOff x="657" y="2115"/>
            <a:chExt cx="4446" cy="1285"/>
          </a:xfrm>
        </p:grpSpPr>
        <p:sp>
          <p:nvSpPr>
            <p:cNvPr id="40965" name="矩形 1307652"/>
            <p:cNvSpPr>
              <a:spLocks noChangeAspect="1"/>
            </p:cNvSpPr>
            <p:nvPr/>
          </p:nvSpPr>
          <p:spPr bwMode="auto">
            <a:xfrm>
              <a:off x="657" y="2115"/>
              <a:ext cx="4446" cy="1284"/>
            </a:xfrm>
            <a:prstGeom prst="rect">
              <a:avLst/>
            </a:prstGeom>
            <a:noFill/>
            <a:ln w="9525">
              <a:noFill/>
              <a:miter lim="800000"/>
            </a:ln>
          </p:spPr>
          <p:txBody>
            <a:bodyPr/>
            <a:lstStyle/>
            <a:p>
              <a:endParaRPr lang="zh-CN" altLang="en-US">
                <a:latin typeface="Calibri" panose="020F0502020204030204" charset="0"/>
              </a:endParaRPr>
            </a:p>
          </p:txBody>
        </p:sp>
        <p:sp>
          <p:nvSpPr>
            <p:cNvPr id="40966" name="直接连接符 1307653"/>
            <p:cNvSpPr>
              <a:spLocks noChangeShapeType="1"/>
            </p:cNvSpPr>
            <p:nvPr/>
          </p:nvSpPr>
          <p:spPr bwMode="auto">
            <a:xfrm>
              <a:off x="1121" y="2484"/>
              <a:ext cx="3648" cy="1"/>
            </a:xfrm>
            <a:prstGeom prst="line">
              <a:avLst/>
            </a:prstGeom>
            <a:noFill/>
            <a:ln w="28575">
              <a:solidFill>
                <a:srgbClr val="000000"/>
              </a:solidFill>
              <a:round/>
            </a:ln>
          </p:spPr>
          <p:txBody>
            <a:bodyPr/>
            <a:lstStyle/>
            <a:p>
              <a:endParaRPr lang="zh-CN" altLang="en-US"/>
            </a:p>
          </p:txBody>
        </p:sp>
        <p:sp>
          <p:nvSpPr>
            <p:cNvPr id="40967" name="直接连接符 1307654"/>
            <p:cNvSpPr>
              <a:spLocks noChangeShapeType="1"/>
            </p:cNvSpPr>
            <p:nvPr/>
          </p:nvSpPr>
          <p:spPr bwMode="auto">
            <a:xfrm>
              <a:off x="1113" y="2411"/>
              <a:ext cx="1" cy="99"/>
            </a:xfrm>
            <a:prstGeom prst="line">
              <a:avLst/>
            </a:prstGeom>
            <a:noFill/>
            <a:ln w="28575">
              <a:solidFill>
                <a:srgbClr val="000000"/>
              </a:solidFill>
              <a:round/>
            </a:ln>
          </p:spPr>
          <p:txBody>
            <a:bodyPr/>
            <a:lstStyle/>
            <a:p>
              <a:endParaRPr lang="zh-CN" altLang="en-US"/>
            </a:p>
          </p:txBody>
        </p:sp>
        <p:sp>
          <p:nvSpPr>
            <p:cNvPr id="40968" name="直接连接符 1307655"/>
            <p:cNvSpPr>
              <a:spLocks noChangeShapeType="1"/>
            </p:cNvSpPr>
            <p:nvPr/>
          </p:nvSpPr>
          <p:spPr bwMode="auto">
            <a:xfrm>
              <a:off x="1683" y="2411"/>
              <a:ext cx="1" cy="100"/>
            </a:xfrm>
            <a:prstGeom prst="line">
              <a:avLst/>
            </a:prstGeom>
            <a:noFill/>
            <a:ln w="28575">
              <a:solidFill>
                <a:srgbClr val="000000"/>
              </a:solidFill>
              <a:round/>
            </a:ln>
          </p:spPr>
          <p:txBody>
            <a:bodyPr/>
            <a:lstStyle/>
            <a:p>
              <a:endParaRPr lang="zh-CN" altLang="en-US"/>
            </a:p>
          </p:txBody>
        </p:sp>
        <p:sp>
          <p:nvSpPr>
            <p:cNvPr id="40969" name="直接连接符 1307656"/>
            <p:cNvSpPr>
              <a:spLocks noChangeShapeType="1"/>
            </p:cNvSpPr>
            <p:nvPr/>
          </p:nvSpPr>
          <p:spPr bwMode="auto">
            <a:xfrm>
              <a:off x="2253" y="2411"/>
              <a:ext cx="1" cy="100"/>
            </a:xfrm>
            <a:prstGeom prst="line">
              <a:avLst/>
            </a:prstGeom>
            <a:noFill/>
            <a:ln w="28575">
              <a:solidFill>
                <a:srgbClr val="000000"/>
              </a:solidFill>
              <a:round/>
            </a:ln>
          </p:spPr>
          <p:txBody>
            <a:bodyPr/>
            <a:lstStyle/>
            <a:p>
              <a:endParaRPr lang="zh-CN" altLang="en-US"/>
            </a:p>
          </p:txBody>
        </p:sp>
        <p:sp>
          <p:nvSpPr>
            <p:cNvPr id="40970" name="直接连接符 1307657"/>
            <p:cNvSpPr>
              <a:spLocks noChangeShapeType="1"/>
            </p:cNvSpPr>
            <p:nvPr/>
          </p:nvSpPr>
          <p:spPr bwMode="auto">
            <a:xfrm>
              <a:off x="2823" y="2411"/>
              <a:ext cx="1" cy="100"/>
            </a:xfrm>
            <a:prstGeom prst="line">
              <a:avLst/>
            </a:prstGeom>
            <a:noFill/>
            <a:ln w="28575">
              <a:solidFill>
                <a:srgbClr val="000000"/>
              </a:solidFill>
              <a:round/>
            </a:ln>
          </p:spPr>
          <p:txBody>
            <a:bodyPr/>
            <a:lstStyle/>
            <a:p>
              <a:endParaRPr lang="zh-CN" altLang="en-US"/>
            </a:p>
          </p:txBody>
        </p:sp>
        <p:sp>
          <p:nvSpPr>
            <p:cNvPr id="40971" name="矩形 1307658"/>
            <p:cNvSpPr>
              <a:spLocks noChangeArrowheads="1"/>
            </p:cNvSpPr>
            <p:nvPr/>
          </p:nvSpPr>
          <p:spPr bwMode="auto">
            <a:xfrm>
              <a:off x="885" y="2115"/>
              <a:ext cx="215" cy="198"/>
            </a:xfrm>
            <a:prstGeom prst="rect">
              <a:avLst/>
            </a:prstGeom>
            <a:solidFill>
              <a:srgbClr val="FFFFFF"/>
            </a:solidFill>
            <a:ln w="9525">
              <a:noFill/>
              <a:miter lim="800000"/>
            </a:ln>
          </p:spPr>
          <p:txBody>
            <a:bodyPr lIns="18000" tIns="10800" rIns="18000" bIns="10800"/>
            <a:lstStyle/>
            <a:p>
              <a:pPr algn="just"/>
              <a:r>
                <a:rPr lang="en-US" altLang="zh-CN" b="1">
                  <a:solidFill>
                    <a:srgbClr val="A50021"/>
                  </a:solidFill>
                  <a:latin typeface="Verdana" panose="020B0604030504040204" pitchFamily="34" charset="0"/>
                </a:rPr>
                <a:t>0</a:t>
              </a:r>
              <a:endParaRPr lang="en-US" altLang="zh-CN" b="1">
                <a:solidFill>
                  <a:srgbClr val="A50021"/>
                </a:solidFill>
                <a:latin typeface="Verdana" panose="020B0604030504040204" pitchFamily="34" charset="0"/>
              </a:endParaRPr>
            </a:p>
          </p:txBody>
        </p:sp>
        <p:sp>
          <p:nvSpPr>
            <p:cNvPr id="40972" name="矩形 1307659"/>
            <p:cNvSpPr>
              <a:spLocks noChangeArrowheads="1"/>
            </p:cNvSpPr>
            <p:nvPr/>
          </p:nvSpPr>
          <p:spPr bwMode="auto">
            <a:xfrm>
              <a:off x="1455" y="2115"/>
              <a:ext cx="215" cy="198"/>
            </a:xfrm>
            <a:prstGeom prst="rect">
              <a:avLst/>
            </a:prstGeom>
            <a:solidFill>
              <a:srgbClr val="FFFFFF"/>
            </a:solidFill>
            <a:ln w="9525">
              <a:noFill/>
              <a:miter lim="800000"/>
            </a:ln>
          </p:spPr>
          <p:txBody>
            <a:bodyPr lIns="18000" tIns="10800" rIns="18000" bIns="10800"/>
            <a:lstStyle/>
            <a:p>
              <a:pPr algn="just"/>
              <a:r>
                <a:rPr lang="en-US" altLang="zh-CN" b="1">
                  <a:solidFill>
                    <a:srgbClr val="A50021"/>
                  </a:solidFill>
                  <a:latin typeface="Verdana" panose="020B0604030504040204" pitchFamily="34" charset="0"/>
                </a:rPr>
                <a:t>1</a:t>
              </a:r>
              <a:endParaRPr lang="en-US" altLang="zh-CN" b="1">
                <a:solidFill>
                  <a:srgbClr val="A50021"/>
                </a:solidFill>
                <a:latin typeface="Verdana" panose="020B0604030504040204" pitchFamily="34" charset="0"/>
              </a:endParaRPr>
            </a:p>
          </p:txBody>
        </p:sp>
        <p:sp>
          <p:nvSpPr>
            <p:cNvPr id="40973" name="矩形 1307660"/>
            <p:cNvSpPr>
              <a:spLocks noChangeArrowheads="1"/>
            </p:cNvSpPr>
            <p:nvPr/>
          </p:nvSpPr>
          <p:spPr bwMode="auto">
            <a:xfrm>
              <a:off x="2025" y="2115"/>
              <a:ext cx="456" cy="198"/>
            </a:xfrm>
            <a:prstGeom prst="rect">
              <a:avLst/>
            </a:prstGeom>
            <a:solidFill>
              <a:srgbClr val="FFFFFF"/>
            </a:solidFill>
            <a:ln w="9525">
              <a:noFill/>
              <a:miter lim="800000"/>
            </a:ln>
          </p:spPr>
          <p:txBody>
            <a:bodyPr lIns="18000" tIns="10800" rIns="18000" bIns="10800"/>
            <a:lstStyle/>
            <a:p>
              <a:pPr algn="just"/>
              <a:r>
                <a:rPr lang="en-US" altLang="zh-CN" b="1" dirty="0">
                  <a:solidFill>
                    <a:srgbClr val="A50021"/>
                  </a:solidFill>
                  <a:latin typeface="Verdana" panose="020B0604030504040204" pitchFamily="34" charset="0"/>
                </a:rPr>
                <a:t>2 …</a:t>
              </a:r>
              <a:endParaRPr lang="en-US" altLang="zh-CN" b="1" dirty="0">
                <a:solidFill>
                  <a:srgbClr val="A50021"/>
                </a:solidFill>
                <a:latin typeface="Verdana" panose="020B0604030504040204" pitchFamily="34" charset="0"/>
              </a:endParaRPr>
            </a:p>
          </p:txBody>
        </p:sp>
        <p:sp>
          <p:nvSpPr>
            <p:cNvPr id="40974" name="矩形 1307661"/>
            <p:cNvSpPr>
              <a:spLocks noChangeArrowheads="1"/>
            </p:cNvSpPr>
            <p:nvPr/>
          </p:nvSpPr>
          <p:spPr bwMode="auto">
            <a:xfrm>
              <a:off x="2708" y="2115"/>
              <a:ext cx="217" cy="198"/>
            </a:xfrm>
            <a:prstGeom prst="rect">
              <a:avLst/>
            </a:prstGeom>
            <a:solidFill>
              <a:srgbClr val="FFFFFF"/>
            </a:solidFill>
            <a:ln w="9525">
              <a:noFill/>
              <a:miter lim="800000"/>
            </a:ln>
          </p:spPr>
          <p:txBody>
            <a:bodyPr lIns="18000" tIns="10800" rIns="18000" bIns="10800"/>
            <a:lstStyle/>
            <a:p>
              <a:pPr algn="just"/>
              <a:r>
                <a:rPr lang="en-US" altLang="zh-CN" b="1" i="1">
                  <a:solidFill>
                    <a:srgbClr val="A50021"/>
                  </a:solidFill>
                  <a:latin typeface="Verdana" panose="020B0604030504040204" pitchFamily="34" charset="0"/>
                </a:rPr>
                <a:t>m</a:t>
              </a:r>
              <a:endParaRPr lang="en-US" altLang="zh-CN" b="1">
                <a:solidFill>
                  <a:srgbClr val="A50021"/>
                </a:solidFill>
                <a:latin typeface="Verdana" panose="020B0604030504040204" pitchFamily="34" charset="0"/>
              </a:endParaRPr>
            </a:p>
          </p:txBody>
        </p:sp>
        <p:sp>
          <p:nvSpPr>
            <p:cNvPr id="40975" name="矩形 1307662"/>
            <p:cNvSpPr>
              <a:spLocks noChangeArrowheads="1"/>
            </p:cNvSpPr>
            <p:nvPr/>
          </p:nvSpPr>
          <p:spPr bwMode="auto">
            <a:xfrm>
              <a:off x="3292" y="2115"/>
              <a:ext cx="450" cy="181"/>
            </a:xfrm>
            <a:prstGeom prst="rect">
              <a:avLst/>
            </a:prstGeom>
            <a:solidFill>
              <a:srgbClr val="FFFFFF"/>
            </a:solidFill>
            <a:ln w="9525">
              <a:noFill/>
              <a:miter lim="800000"/>
            </a:ln>
          </p:spPr>
          <p:txBody>
            <a:bodyPr lIns="18000" tIns="10800" rIns="18000" bIns="10800"/>
            <a:lstStyle/>
            <a:p>
              <a:pPr algn="just"/>
              <a:r>
                <a:rPr lang="en-US" altLang="zh-CN" b="1" i="1" dirty="0">
                  <a:solidFill>
                    <a:srgbClr val="A50021"/>
                  </a:solidFill>
                  <a:latin typeface="Verdana" panose="020B0604030504040204" pitchFamily="34" charset="0"/>
                </a:rPr>
                <a:t>m</a:t>
              </a:r>
              <a:r>
                <a:rPr lang="en-US" altLang="zh-CN" b="1" dirty="0">
                  <a:solidFill>
                    <a:srgbClr val="A50021"/>
                  </a:solidFill>
                  <a:latin typeface="Verdana" panose="020B0604030504040204" pitchFamily="34" charset="0"/>
                </a:rPr>
                <a:t>+1</a:t>
              </a:r>
              <a:endParaRPr lang="en-US" altLang="zh-CN" b="1" dirty="0">
                <a:solidFill>
                  <a:srgbClr val="A50021"/>
                </a:solidFill>
                <a:latin typeface="Verdana" panose="020B0604030504040204" pitchFamily="34" charset="0"/>
              </a:endParaRPr>
            </a:p>
          </p:txBody>
        </p:sp>
        <p:sp>
          <p:nvSpPr>
            <p:cNvPr id="40976" name="矩形 1307663"/>
            <p:cNvSpPr>
              <a:spLocks noChangeArrowheads="1"/>
            </p:cNvSpPr>
            <p:nvPr/>
          </p:nvSpPr>
          <p:spPr bwMode="auto">
            <a:xfrm>
              <a:off x="3849" y="2115"/>
              <a:ext cx="684" cy="198"/>
            </a:xfrm>
            <a:prstGeom prst="rect">
              <a:avLst/>
            </a:prstGeom>
            <a:solidFill>
              <a:srgbClr val="FFFFFF"/>
            </a:solidFill>
            <a:ln w="9525">
              <a:noFill/>
              <a:miter lim="800000"/>
            </a:ln>
          </p:spPr>
          <p:txBody>
            <a:bodyPr lIns="18000" tIns="10800" rIns="18000" bIns="10800"/>
            <a:lstStyle/>
            <a:p>
              <a:pPr algn="just"/>
              <a:r>
                <a:rPr lang="en-US" altLang="zh-CN" b="1" i="1" dirty="0">
                  <a:solidFill>
                    <a:srgbClr val="A50021"/>
                  </a:solidFill>
                  <a:latin typeface="Verdana" panose="020B0604030504040204" pitchFamily="34" charset="0"/>
                </a:rPr>
                <a:t>m</a:t>
              </a:r>
              <a:r>
                <a:rPr lang="en-US" altLang="zh-CN" b="1" dirty="0">
                  <a:solidFill>
                    <a:srgbClr val="A50021"/>
                  </a:solidFill>
                  <a:latin typeface="Verdana" panose="020B0604030504040204" pitchFamily="34" charset="0"/>
                </a:rPr>
                <a:t>+2 …</a:t>
              </a:r>
              <a:endParaRPr lang="en-US" altLang="zh-CN" b="1" dirty="0">
                <a:solidFill>
                  <a:srgbClr val="A50021"/>
                </a:solidFill>
                <a:latin typeface="Verdana" panose="020B0604030504040204" pitchFamily="34" charset="0"/>
              </a:endParaRPr>
            </a:p>
          </p:txBody>
        </p:sp>
        <p:sp>
          <p:nvSpPr>
            <p:cNvPr id="40977" name="矩形 1307664"/>
            <p:cNvSpPr>
              <a:spLocks noChangeArrowheads="1"/>
            </p:cNvSpPr>
            <p:nvPr/>
          </p:nvSpPr>
          <p:spPr bwMode="auto">
            <a:xfrm>
              <a:off x="4647" y="2115"/>
              <a:ext cx="456" cy="181"/>
            </a:xfrm>
            <a:prstGeom prst="rect">
              <a:avLst/>
            </a:prstGeom>
            <a:solidFill>
              <a:srgbClr val="FFFFFF"/>
            </a:solidFill>
            <a:ln w="9525">
              <a:noFill/>
              <a:miter lim="800000"/>
            </a:ln>
          </p:spPr>
          <p:txBody>
            <a:bodyPr lIns="18000" tIns="10800" rIns="18000" bIns="10800"/>
            <a:lstStyle/>
            <a:p>
              <a:pPr algn="just"/>
              <a:r>
                <a:rPr lang="en-US" altLang="zh-CN" b="1" i="1">
                  <a:solidFill>
                    <a:srgbClr val="A50021"/>
                  </a:solidFill>
                  <a:latin typeface="Verdana" panose="020B0604030504040204" pitchFamily="34" charset="0"/>
                </a:rPr>
                <a:t>m</a:t>
              </a:r>
              <a:r>
                <a:rPr lang="en-US" altLang="zh-CN" b="1">
                  <a:solidFill>
                    <a:srgbClr val="A50021"/>
                  </a:solidFill>
                  <a:latin typeface="Verdana" panose="020B0604030504040204" pitchFamily="34" charset="0"/>
                </a:rPr>
                <a:t>+</a:t>
              </a:r>
              <a:r>
                <a:rPr lang="en-US" altLang="zh-CN" b="1" i="1">
                  <a:solidFill>
                    <a:srgbClr val="A50021"/>
                  </a:solidFill>
                  <a:latin typeface="Verdana" panose="020B0604030504040204" pitchFamily="34" charset="0"/>
                </a:rPr>
                <a:t>n</a:t>
              </a:r>
              <a:endParaRPr lang="en-US" altLang="zh-CN" b="1">
                <a:solidFill>
                  <a:srgbClr val="A50021"/>
                </a:solidFill>
                <a:latin typeface="Verdana" panose="020B0604030504040204" pitchFamily="34" charset="0"/>
              </a:endParaRPr>
            </a:p>
          </p:txBody>
        </p:sp>
        <p:sp>
          <p:nvSpPr>
            <p:cNvPr id="40978" name="直接连接符 1307665"/>
            <p:cNvSpPr>
              <a:spLocks noChangeShapeType="1"/>
            </p:cNvSpPr>
            <p:nvPr/>
          </p:nvSpPr>
          <p:spPr bwMode="auto">
            <a:xfrm>
              <a:off x="3393" y="2510"/>
              <a:ext cx="0" cy="296"/>
            </a:xfrm>
            <a:prstGeom prst="line">
              <a:avLst/>
            </a:prstGeom>
            <a:noFill/>
            <a:ln w="28575">
              <a:solidFill>
                <a:srgbClr val="000000"/>
              </a:solidFill>
              <a:round/>
              <a:tailEnd type="triangle" w="med" len="med"/>
            </a:ln>
          </p:spPr>
          <p:txBody>
            <a:bodyPr/>
            <a:lstStyle/>
            <a:p>
              <a:endParaRPr lang="zh-CN" altLang="en-US"/>
            </a:p>
          </p:txBody>
        </p:sp>
        <p:sp>
          <p:nvSpPr>
            <p:cNvPr id="40979" name="直接连接符 1307666"/>
            <p:cNvSpPr>
              <a:spLocks noChangeShapeType="1"/>
            </p:cNvSpPr>
            <p:nvPr/>
          </p:nvSpPr>
          <p:spPr bwMode="auto">
            <a:xfrm>
              <a:off x="3963" y="2510"/>
              <a:ext cx="1" cy="296"/>
            </a:xfrm>
            <a:prstGeom prst="line">
              <a:avLst/>
            </a:prstGeom>
            <a:noFill/>
            <a:ln w="28575">
              <a:solidFill>
                <a:srgbClr val="000000"/>
              </a:solidFill>
              <a:round/>
              <a:tailEnd type="triangle" w="med" len="med"/>
            </a:ln>
          </p:spPr>
          <p:txBody>
            <a:bodyPr/>
            <a:lstStyle/>
            <a:p>
              <a:endParaRPr lang="zh-CN" altLang="en-US"/>
            </a:p>
          </p:txBody>
        </p:sp>
        <p:sp>
          <p:nvSpPr>
            <p:cNvPr id="40980" name="直接连接符 1307667"/>
            <p:cNvSpPr>
              <a:spLocks noChangeShapeType="1"/>
            </p:cNvSpPr>
            <p:nvPr/>
          </p:nvSpPr>
          <p:spPr bwMode="auto">
            <a:xfrm>
              <a:off x="4761" y="2510"/>
              <a:ext cx="1" cy="296"/>
            </a:xfrm>
            <a:prstGeom prst="line">
              <a:avLst/>
            </a:prstGeom>
            <a:noFill/>
            <a:ln w="28575">
              <a:solidFill>
                <a:srgbClr val="000000"/>
              </a:solidFill>
              <a:round/>
              <a:tailEnd type="triangle" w="med" len="med"/>
            </a:ln>
          </p:spPr>
          <p:txBody>
            <a:bodyPr/>
            <a:lstStyle/>
            <a:p>
              <a:endParaRPr lang="zh-CN" altLang="en-US"/>
            </a:p>
          </p:txBody>
        </p:sp>
        <p:sp>
          <p:nvSpPr>
            <p:cNvPr id="40981" name="矩形 1307671"/>
            <p:cNvSpPr>
              <a:spLocks noChangeArrowheads="1"/>
            </p:cNvSpPr>
            <p:nvPr/>
          </p:nvSpPr>
          <p:spPr bwMode="auto">
            <a:xfrm>
              <a:off x="1684" y="3201"/>
              <a:ext cx="570" cy="198"/>
            </a:xfrm>
            <a:prstGeom prst="rect">
              <a:avLst/>
            </a:prstGeom>
            <a:solidFill>
              <a:srgbClr val="FFFFFF"/>
            </a:solidFill>
            <a:ln w="9525">
              <a:noFill/>
              <a:miter lim="800000"/>
            </a:ln>
          </p:spPr>
          <p:txBody>
            <a:bodyPr lIns="18000" tIns="10800" rIns="18000" bIns="10800"/>
            <a:lstStyle/>
            <a:p>
              <a:pPr algn="just"/>
              <a:r>
                <a:rPr lang="zh-CN" altLang="en-US" sz="2200" dirty="0">
                  <a:solidFill>
                    <a:srgbClr val="A50021"/>
                  </a:solidFill>
                  <a:latin typeface="微软雅黑" panose="020B0503020204020204" pitchFamily="34" charset="-122"/>
                  <a:ea typeface="微软雅黑" panose="020B0503020204020204" pitchFamily="34" charset="-122"/>
                </a:rPr>
                <a:t>递延期</a:t>
              </a:r>
              <a:endParaRPr lang="zh-CN" altLang="en-US" sz="2200" dirty="0">
                <a:solidFill>
                  <a:srgbClr val="A50021"/>
                </a:solidFill>
                <a:latin typeface="微软雅黑" panose="020B0503020204020204" pitchFamily="34" charset="-122"/>
                <a:ea typeface="微软雅黑" panose="020B0503020204020204" pitchFamily="34" charset="-122"/>
              </a:endParaRPr>
            </a:p>
          </p:txBody>
        </p:sp>
        <p:sp>
          <p:nvSpPr>
            <p:cNvPr id="40982" name="左大括号 1307672"/>
            <p:cNvSpPr/>
            <p:nvPr/>
          </p:nvSpPr>
          <p:spPr bwMode="auto">
            <a:xfrm rot="-5400000">
              <a:off x="3750" y="2092"/>
              <a:ext cx="198" cy="1824"/>
            </a:xfrm>
            <a:prstGeom prst="leftBrace">
              <a:avLst>
                <a:gd name="adj1" fmla="val 76768"/>
                <a:gd name="adj2" fmla="val 50000"/>
              </a:avLst>
            </a:prstGeom>
            <a:noFill/>
            <a:ln w="28575">
              <a:solidFill>
                <a:srgbClr val="000000"/>
              </a:solidFill>
              <a:round/>
            </a:ln>
          </p:spPr>
          <p:txBody>
            <a:bodyPr rot="10800000"/>
            <a:lstStyle/>
            <a:p>
              <a:endParaRPr lang="zh-CN" altLang="en-US">
                <a:latin typeface="Calibri" panose="020F0502020204030204" charset="0"/>
              </a:endParaRPr>
            </a:p>
          </p:txBody>
        </p:sp>
        <p:sp>
          <p:nvSpPr>
            <p:cNvPr id="40983" name="矩形 1307673"/>
            <p:cNvSpPr>
              <a:spLocks noChangeArrowheads="1"/>
            </p:cNvSpPr>
            <p:nvPr/>
          </p:nvSpPr>
          <p:spPr bwMode="auto">
            <a:xfrm>
              <a:off x="3029" y="3202"/>
              <a:ext cx="1618" cy="198"/>
            </a:xfrm>
            <a:prstGeom prst="rect">
              <a:avLst/>
            </a:prstGeom>
            <a:solidFill>
              <a:srgbClr val="FFFFFF"/>
            </a:solidFill>
            <a:ln w="9525">
              <a:noFill/>
              <a:miter lim="800000"/>
            </a:ln>
          </p:spPr>
          <p:txBody>
            <a:bodyPr lIns="18000" tIns="10800" rIns="18000" bIns="10800"/>
            <a:lstStyle/>
            <a:p>
              <a:pPr algn="just"/>
              <a:r>
                <a:rPr lang="zh-CN" altLang="en-US" sz="2200" dirty="0">
                  <a:solidFill>
                    <a:srgbClr val="A50021"/>
                  </a:solidFill>
                  <a:latin typeface="微软雅黑" panose="020B0503020204020204" pitchFamily="34" charset="-122"/>
                  <a:ea typeface="微软雅黑" panose="020B0503020204020204" pitchFamily="34" charset="-122"/>
                </a:rPr>
                <a:t>递延年金发生的期数</a:t>
              </a:r>
              <a:endParaRPr lang="zh-CN" altLang="en-US" sz="2200" dirty="0">
                <a:solidFill>
                  <a:srgbClr val="A50021"/>
                </a:solidFill>
                <a:latin typeface="微软雅黑" panose="020B0503020204020204" pitchFamily="34" charset="-122"/>
                <a:ea typeface="微软雅黑" panose="020B0503020204020204" pitchFamily="34" charset="-122"/>
              </a:endParaRPr>
            </a:p>
          </p:txBody>
        </p:sp>
        <p:sp>
          <p:nvSpPr>
            <p:cNvPr id="40984" name="左大括号 1307670"/>
            <p:cNvSpPr/>
            <p:nvPr/>
          </p:nvSpPr>
          <p:spPr bwMode="auto">
            <a:xfrm rot="-5400000">
              <a:off x="1877" y="2149"/>
              <a:ext cx="198" cy="1710"/>
            </a:xfrm>
            <a:prstGeom prst="leftBrace">
              <a:avLst>
                <a:gd name="adj1" fmla="val 71970"/>
                <a:gd name="adj2" fmla="val 50000"/>
              </a:avLst>
            </a:prstGeom>
            <a:noFill/>
            <a:ln w="28575">
              <a:solidFill>
                <a:srgbClr val="000000"/>
              </a:solidFill>
              <a:round/>
            </a:ln>
          </p:spPr>
          <p:txBody>
            <a:bodyPr rot="10800000"/>
            <a:lstStyle/>
            <a:p>
              <a:endParaRPr lang="zh-CN" altLang="en-US">
                <a:latin typeface="Calibri" panose="020F0502020204030204" charset="0"/>
              </a:endParaRPr>
            </a:p>
          </p:txBody>
        </p:sp>
      </p:grpSp>
      <p:grpSp>
        <p:nvGrpSpPr>
          <p:cNvPr id="5" name="组合 4"/>
          <p:cNvGrpSpPr/>
          <p:nvPr/>
        </p:nvGrpSpPr>
        <p:grpSpPr bwMode="auto">
          <a:xfrm>
            <a:off x="1973766" y="941697"/>
            <a:ext cx="8051180" cy="134938"/>
            <a:chOff x="5357217" y="1143000"/>
            <a:chExt cx="1490133" cy="101600"/>
          </a:xfrm>
        </p:grpSpPr>
        <p:cxnSp>
          <p:nvCxnSpPr>
            <p:cNvPr id="12"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3820" name="内容占位符 2"/>
          <p:cNvSpPr>
            <a:spLocks noChangeArrowheads="1"/>
          </p:cNvSpPr>
          <p:nvPr/>
        </p:nvSpPr>
        <p:spPr bwMode="auto">
          <a:xfrm>
            <a:off x="2905374" y="4084587"/>
            <a:ext cx="7865203" cy="1242649"/>
          </a:xfrm>
          <a:prstGeom prst="rect">
            <a:avLst/>
          </a:prstGeom>
          <a:noFill/>
          <a:ln w="9525">
            <a:noFill/>
            <a:miter lim="800000"/>
          </a:ln>
        </p:spPr>
        <p:txBody>
          <a:bodyPr/>
          <a:lstStyle/>
          <a:p>
            <a:pPr marL="342900" indent="-342900">
              <a:lnSpc>
                <a:spcPts val="2200"/>
              </a:lnSpc>
              <a:spcBef>
                <a:spcPts val="1000"/>
              </a:spcBef>
            </a:pPr>
            <a:r>
              <a:rPr lang="zh-CN" altLang="en-US" sz="2000" b="1" dirty="0">
                <a:latin typeface="Times New Roman" panose="02020603050405020304" pitchFamily="18" charset="0"/>
                <a:ea typeface="宋体" panose="02010600030101010101" pitchFamily="2" charset="-122"/>
              </a:rPr>
              <a:t>计算思路：</a:t>
            </a:r>
            <a:r>
              <a:rPr lang="en-US" altLang="zh-CN" sz="2000" b="1" dirty="0">
                <a:latin typeface="Times New Roman" panose="02020603050405020304" pitchFamily="18" charset="0"/>
                <a:ea typeface="宋体" panose="02010600030101010101" pitchFamily="2" charset="-122"/>
              </a:rPr>
              <a:t>m   </a:t>
            </a:r>
            <a:r>
              <a:rPr lang="en-US" altLang="zh-CN" sz="2000" b="1" dirty="0" smtClean="0">
                <a:latin typeface="Times New Roman" panose="02020603050405020304" pitchFamily="18" charset="0"/>
                <a:ea typeface="宋体" panose="02010600030101010101" pitchFamily="2" charset="-122"/>
              </a:rPr>
              <a:t>      n           </a:t>
            </a:r>
            <a:r>
              <a:rPr lang="en-US" altLang="zh-CN" sz="2000" b="1" dirty="0" err="1" smtClean="0">
                <a:latin typeface="Times New Roman" panose="02020603050405020304" pitchFamily="18" charset="0"/>
                <a:ea typeface="宋体" panose="02010600030101010101" pitchFamily="2" charset="-122"/>
              </a:rPr>
              <a:t>m+n</a:t>
            </a:r>
            <a:endParaRPr lang="en-US" altLang="zh-CN" sz="2000" b="1" dirty="0">
              <a:latin typeface="Times New Roman" panose="02020603050405020304" pitchFamily="18" charset="0"/>
              <a:ea typeface="宋体" panose="02010600030101010101" pitchFamily="2" charset="-122"/>
            </a:endParaRPr>
          </a:p>
          <a:p>
            <a:pPr marL="342900" indent="-342900">
              <a:lnSpc>
                <a:spcPts val="2200"/>
              </a:lnSpc>
              <a:spcBef>
                <a:spcPts val="1000"/>
              </a:spcBef>
            </a:pPr>
            <a:r>
              <a:rPr lang="en-US" altLang="zh-CN" sz="2000" b="1" dirty="0">
                <a:latin typeface="Times New Roman" panose="02020603050405020304" pitchFamily="18" charset="0"/>
                <a:ea typeface="宋体" panose="02010600030101010101" pitchFamily="2" charset="-122"/>
              </a:rPr>
              <a:t>         </a:t>
            </a:r>
            <a:r>
              <a:rPr lang="en-US" altLang="zh-CN" sz="2000" b="1" dirty="0" smtClean="0">
                <a:latin typeface="Times New Roman" panose="02020603050405020304" pitchFamily="18" charset="0"/>
                <a:ea typeface="宋体" panose="02010600030101010101" pitchFamily="2" charset="-122"/>
              </a:rPr>
              <a:t>             </a:t>
            </a:r>
            <a:r>
              <a:rPr lang="en-US" altLang="zh-CN" sz="2000" b="1" dirty="0">
                <a:latin typeface="Times New Roman" panose="02020603050405020304" pitchFamily="18" charset="0"/>
                <a:ea typeface="宋体" panose="02010600030101010101" pitchFamily="2" charset="-122"/>
              </a:rPr>
              <a:t>n </a:t>
            </a:r>
            <a:r>
              <a:rPr lang="en-US" altLang="zh-CN" sz="2000" b="1" dirty="0" smtClean="0">
                <a:latin typeface="Times New Roman" panose="02020603050405020304" pitchFamily="18" charset="0"/>
                <a:ea typeface="宋体" panose="02010600030101010101" pitchFamily="2" charset="-122"/>
              </a:rPr>
              <a:t>      </a:t>
            </a:r>
            <a:r>
              <a:rPr lang="en-US" altLang="zh-CN" sz="2000" b="1" dirty="0">
                <a:latin typeface="Times New Roman" panose="02020603050405020304" pitchFamily="18" charset="0"/>
                <a:ea typeface="宋体" panose="02010600030101010101" pitchFamily="2" charset="-122"/>
              </a:rPr>
              <a:t>m     </a:t>
            </a:r>
            <a:r>
              <a:rPr lang="en-US" altLang="zh-CN" sz="2000" b="1" dirty="0" smtClean="0">
                <a:latin typeface="Times New Roman" panose="02020603050405020304" pitchFamily="18" charset="0"/>
                <a:ea typeface="宋体" panose="02010600030101010101" pitchFamily="2" charset="-122"/>
              </a:rPr>
              <a:t>      </a:t>
            </a:r>
            <a:r>
              <a:rPr lang="en-US" altLang="zh-CN" sz="2000" b="1" dirty="0" err="1" smtClean="0">
                <a:latin typeface="Times New Roman" panose="02020603050405020304" pitchFamily="18" charset="0"/>
                <a:ea typeface="宋体" panose="02010600030101010101" pitchFamily="2" charset="-122"/>
              </a:rPr>
              <a:t>m+n</a:t>
            </a:r>
            <a:endParaRPr lang="en-US" altLang="zh-CN" sz="2000" b="1" dirty="0">
              <a:latin typeface="Times New Roman" panose="02020603050405020304" pitchFamily="18" charset="0"/>
              <a:ea typeface="宋体" panose="02010600030101010101" pitchFamily="2" charset="-122"/>
            </a:endParaRPr>
          </a:p>
          <a:p>
            <a:pPr marL="342900" indent="-342900">
              <a:lnSpc>
                <a:spcPts val="2200"/>
              </a:lnSpc>
              <a:spcBef>
                <a:spcPts val="1000"/>
              </a:spcBef>
            </a:pPr>
            <a:r>
              <a:rPr lang="en-US" altLang="zh-CN" sz="2000" b="1" dirty="0">
                <a:latin typeface="Times New Roman" panose="02020603050405020304" pitchFamily="18" charset="0"/>
                <a:ea typeface="宋体" panose="02010600030101010101" pitchFamily="2" charset="-122"/>
              </a:rPr>
              <a:t>         </a:t>
            </a:r>
            <a:r>
              <a:rPr lang="en-US" altLang="zh-CN" sz="2000" b="1" dirty="0" smtClean="0">
                <a:latin typeface="Times New Roman" panose="02020603050405020304" pitchFamily="18" charset="0"/>
                <a:ea typeface="宋体" panose="02010600030101010101" pitchFamily="2" charset="-122"/>
              </a:rPr>
              <a:t>         </a:t>
            </a:r>
            <a:r>
              <a:rPr lang="en-US" altLang="zh-CN" sz="2000" b="1" dirty="0" err="1" smtClean="0">
                <a:latin typeface="Times New Roman" panose="02020603050405020304" pitchFamily="18" charset="0"/>
                <a:ea typeface="宋体" panose="02010600030101010101" pitchFamily="2" charset="-122"/>
              </a:rPr>
              <a:t>m+n</a:t>
            </a:r>
            <a:r>
              <a:rPr lang="en-US" altLang="zh-CN" sz="2000" b="1" dirty="0" smtClean="0">
                <a:latin typeface="Times New Roman" panose="02020603050405020304" pitchFamily="18" charset="0"/>
                <a:ea typeface="宋体" panose="02010600030101010101" pitchFamily="2" charset="-122"/>
              </a:rPr>
              <a:t>       n           </a:t>
            </a:r>
            <a:r>
              <a:rPr lang="en-US" altLang="zh-CN" sz="2000" b="1" dirty="0">
                <a:latin typeface="Times New Roman" panose="02020603050405020304" pitchFamily="18" charset="0"/>
                <a:ea typeface="宋体" panose="02010600030101010101" pitchFamily="2" charset="-122"/>
              </a:rPr>
              <a:t>m……</a:t>
            </a:r>
            <a:endParaRPr lang="zh-CN" altLang="en-US" sz="2000" b="1" dirty="0">
              <a:latin typeface="Times New Roman" panose="02020603050405020304" pitchFamily="18" charset="0"/>
              <a:ea typeface="宋体" panose="02010600030101010101" pitchFamily="2" charset="-122"/>
              <a:sym typeface="+mn-ea"/>
            </a:endParaRPr>
          </a:p>
        </p:txBody>
      </p:sp>
      <p:sp>
        <p:nvSpPr>
          <p:cNvPr id="40990" name="Line 30"/>
          <p:cNvSpPr>
            <a:spLocks noChangeShapeType="1"/>
          </p:cNvSpPr>
          <p:nvPr/>
        </p:nvSpPr>
        <p:spPr bwMode="auto">
          <a:xfrm>
            <a:off x="4611468" y="4269095"/>
            <a:ext cx="363538" cy="0"/>
          </a:xfrm>
          <a:prstGeom prst="line">
            <a:avLst/>
          </a:prstGeom>
          <a:noFill/>
          <a:ln w="9525">
            <a:solidFill>
              <a:schemeClr val="tx1"/>
            </a:solidFill>
            <a:round/>
            <a:tailEnd type="triangle" w="med" len="med"/>
          </a:ln>
          <a:effectLst/>
        </p:spPr>
        <p:txBody>
          <a:bodyPr/>
          <a:lstStyle/>
          <a:p>
            <a:endParaRPr lang="zh-CN" altLang="en-US"/>
          </a:p>
        </p:txBody>
      </p:sp>
      <p:sp>
        <p:nvSpPr>
          <p:cNvPr id="40991" name="Line 31"/>
          <p:cNvSpPr>
            <a:spLocks noChangeShapeType="1"/>
          </p:cNvSpPr>
          <p:nvPr/>
        </p:nvSpPr>
        <p:spPr bwMode="auto">
          <a:xfrm>
            <a:off x="5261120" y="4269095"/>
            <a:ext cx="565150" cy="0"/>
          </a:xfrm>
          <a:prstGeom prst="line">
            <a:avLst/>
          </a:prstGeom>
          <a:noFill/>
          <a:ln w="9525">
            <a:solidFill>
              <a:schemeClr val="tx1"/>
            </a:solidFill>
            <a:round/>
            <a:tailEnd type="triangle" w="med" len="med"/>
          </a:ln>
          <a:effectLst/>
        </p:spPr>
        <p:txBody>
          <a:bodyPr/>
          <a:lstStyle/>
          <a:p>
            <a:endParaRPr lang="zh-CN" altLang="en-US"/>
          </a:p>
        </p:txBody>
      </p:sp>
      <p:sp>
        <p:nvSpPr>
          <p:cNvPr id="40992" name="Line 32"/>
          <p:cNvSpPr>
            <a:spLocks noChangeShapeType="1"/>
          </p:cNvSpPr>
          <p:nvPr/>
        </p:nvSpPr>
        <p:spPr bwMode="auto">
          <a:xfrm>
            <a:off x="4658482" y="4705911"/>
            <a:ext cx="292100" cy="0"/>
          </a:xfrm>
          <a:prstGeom prst="line">
            <a:avLst/>
          </a:prstGeom>
          <a:noFill/>
          <a:ln w="9525">
            <a:solidFill>
              <a:schemeClr val="tx1"/>
            </a:solidFill>
            <a:round/>
            <a:tailEnd type="triangle" w="med" len="med"/>
          </a:ln>
          <a:effectLst/>
        </p:spPr>
        <p:txBody>
          <a:bodyPr/>
          <a:lstStyle/>
          <a:p>
            <a:endParaRPr lang="zh-CN" altLang="en-US"/>
          </a:p>
        </p:txBody>
      </p:sp>
      <p:sp>
        <p:nvSpPr>
          <p:cNvPr id="40993" name="Line 33"/>
          <p:cNvSpPr>
            <a:spLocks noChangeShapeType="1"/>
          </p:cNvSpPr>
          <p:nvPr/>
        </p:nvSpPr>
        <p:spPr bwMode="auto">
          <a:xfrm>
            <a:off x="5261120" y="4705911"/>
            <a:ext cx="565150" cy="0"/>
          </a:xfrm>
          <a:prstGeom prst="line">
            <a:avLst/>
          </a:prstGeom>
          <a:noFill/>
          <a:ln w="9525">
            <a:solidFill>
              <a:schemeClr val="tx1"/>
            </a:solidFill>
            <a:round/>
            <a:tailEnd type="triangle" w="med" len="med"/>
          </a:ln>
          <a:effectLst/>
        </p:spPr>
        <p:txBody>
          <a:bodyPr/>
          <a:lstStyle/>
          <a:p>
            <a:endParaRPr lang="zh-CN" altLang="en-US"/>
          </a:p>
        </p:txBody>
      </p:sp>
      <p:sp>
        <p:nvSpPr>
          <p:cNvPr id="33" name="矩形 32"/>
          <p:cNvSpPr/>
          <p:nvPr/>
        </p:nvSpPr>
        <p:spPr>
          <a:xfrm>
            <a:off x="2116271" y="1345113"/>
            <a:ext cx="4355680" cy="461665"/>
          </a:xfrm>
          <a:prstGeom prst="rect">
            <a:avLst/>
          </a:prstGeom>
        </p:spPr>
        <p:txBody>
          <a:bodyPr wrap="none">
            <a:spAutoFit/>
          </a:bodyPr>
          <a:lstStyle/>
          <a:p>
            <a:r>
              <a:rPr lang="zh-CN" altLang="en-US" sz="2400" dirty="0" smtClean="0">
                <a:latin typeface="微软雅黑" panose="020B0503020204020204" pitchFamily="34" charset="-122"/>
                <a:ea typeface="微软雅黑" panose="020B0503020204020204" pitchFamily="34" charset="-122"/>
              </a:rPr>
              <a:t>如何确定递延期</a:t>
            </a:r>
            <a:r>
              <a:rPr lang="en-US" altLang="zh-CN" sz="2400" dirty="0" smtClean="0">
                <a:latin typeface="微软雅黑" panose="020B0503020204020204" pitchFamily="34" charset="-122"/>
                <a:ea typeface="微软雅黑" panose="020B0503020204020204" pitchFamily="34" charset="-122"/>
              </a:rPr>
              <a:t>m</a:t>
            </a:r>
            <a:r>
              <a:rPr lang="zh-CN" altLang="en-US" sz="2400" dirty="0" smtClean="0">
                <a:latin typeface="微软雅黑" panose="020B0503020204020204" pitchFamily="34" charset="-122"/>
                <a:ea typeface="微软雅黑" panose="020B0503020204020204" pitchFamily="34" charset="-122"/>
              </a:rPr>
              <a:t>和发生期</a:t>
            </a:r>
            <a:r>
              <a:rPr lang="en-US" altLang="zh-CN" sz="2400" dirty="0" smtClean="0">
                <a:latin typeface="微软雅黑" panose="020B0503020204020204" pitchFamily="34" charset="-122"/>
                <a:ea typeface="微软雅黑" panose="020B0503020204020204" pitchFamily="34" charset="-122"/>
              </a:rPr>
              <a:t>n</a:t>
            </a:r>
            <a:r>
              <a:rPr lang="zh-CN" altLang="en-US" sz="2400" dirty="0" smtClean="0">
                <a:latin typeface="微软雅黑" panose="020B0503020204020204" pitchFamily="34" charset="-122"/>
                <a:ea typeface="微软雅黑" panose="020B0503020204020204" pitchFamily="34" charset="-122"/>
              </a:rPr>
              <a:t>？</a:t>
            </a:r>
            <a:endParaRPr lang="zh-CN" altLang="en-US" sz="2400" dirty="0"/>
          </a:p>
        </p:txBody>
      </p:sp>
      <p:sp>
        <p:nvSpPr>
          <p:cNvPr id="37" name="Freeform 266"/>
          <p:cNvSpPr>
            <a:spLocks noChangeAspect="1" noChangeArrowheads="1"/>
          </p:cNvSpPr>
          <p:nvPr/>
        </p:nvSpPr>
        <p:spPr bwMode="auto">
          <a:xfrm>
            <a:off x="1680406" y="1433036"/>
            <a:ext cx="447093" cy="492843"/>
          </a:xfrm>
          <a:custGeom>
            <a:avLst/>
            <a:gdLst>
              <a:gd name="T0" fmla="*/ 310 w 863"/>
              <a:gd name="T1" fmla="*/ 41 h 954"/>
              <a:gd name="T2" fmla="*/ 201 w 863"/>
              <a:gd name="T3" fmla="*/ 735 h 954"/>
              <a:gd name="T4" fmla="*/ 519 w 863"/>
              <a:gd name="T5" fmla="*/ 953 h 954"/>
              <a:gd name="T6" fmla="*/ 636 w 863"/>
              <a:gd name="T7" fmla="*/ 886 h 954"/>
              <a:gd name="T8" fmla="*/ 770 w 863"/>
              <a:gd name="T9" fmla="*/ 744 h 954"/>
              <a:gd name="T10" fmla="*/ 786 w 863"/>
              <a:gd name="T11" fmla="*/ 693 h 954"/>
              <a:gd name="T12" fmla="*/ 836 w 863"/>
              <a:gd name="T13" fmla="*/ 593 h 954"/>
              <a:gd name="T14" fmla="*/ 293 w 863"/>
              <a:gd name="T15" fmla="*/ 468 h 954"/>
              <a:gd name="T16" fmla="*/ 268 w 863"/>
              <a:gd name="T17" fmla="*/ 434 h 954"/>
              <a:gd name="T18" fmla="*/ 234 w 863"/>
              <a:gd name="T19" fmla="*/ 459 h 954"/>
              <a:gd name="T20" fmla="*/ 159 w 863"/>
              <a:gd name="T21" fmla="*/ 392 h 954"/>
              <a:gd name="T22" fmla="*/ 184 w 863"/>
              <a:gd name="T23" fmla="*/ 342 h 954"/>
              <a:gd name="T24" fmla="*/ 142 w 863"/>
              <a:gd name="T25" fmla="*/ 301 h 954"/>
              <a:gd name="T26" fmla="*/ 168 w 863"/>
              <a:gd name="T27" fmla="*/ 200 h 954"/>
              <a:gd name="T28" fmla="*/ 234 w 863"/>
              <a:gd name="T29" fmla="*/ 200 h 954"/>
              <a:gd name="T30" fmla="*/ 251 w 863"/>
              <a:gd name="T31" fmla="*/ 150 h 954"/>
              <a:gd name="T32" fmla="*/ 351 w 863"/>
              <a:gd name="T33" fmla="*/ 117 h 954"/>
              <a:gd name="T34" fmla="*/ 376 w 863"/>
              <a:gd name="T35" fmla="*/ 175 h 954"/>
              <a:gd name="T36" fmla="*/ 427 w 863"/>
              <a:gd name="T37" fmla="*/ 167 h 954"/>
              <a:gd name="T38" fmla="*/ 510 w 863"/>
              <a:gd name="T39" fmla="*/ 217 h 954"/>
              <a:gd name="T40" fmla="*/ 477 w 863"/>
              <a:gd name="T41" fmla="*/ 284 h 954"/>
              <a:gd name="T42" fmla="*/ 519 w 863"/>
              <a:gd name="T43" fmla="*/ 326 h 954"/>
              <a:gd name="T44" fmla="*/ 494 w 863"/>
              <a:gd name="T45" fmla="*/ 418 h 954"/>
              <a:gd name="T46" fmla="*/ 427 w 863"/>
              <a:gd name="T47" fmla="*/ 409 h 954"/>
              <a:gd name="T48" fmla="*/ 418 w 863"/>
              <a:gd name="T49" fmla="*/ 459 h 954"/>
              <a:gd name="T50" fmla="*/ 318 w 863"/>
              <a:gd name="T51" fmla="*/ 493 h 954"/>
              <a:gd name="T52" fmla="*/ 594 w 863"/>
              <a:gd name="T53" fmla="*/ 660 h 954"/>
              <a:gd name="T54" fmla="*/ 561 w 863"/>
              <a:gd name="T55" fmla="*/ 652 h 954"/>
              <a:gd name="T56" fmla="*/ 552 w 863"/>
              <a:gd name="T57" fmla="*/ 685 h 954"/>
              <a:gd name="T58" fmla="*/ 485 w 863"/>
              <a:gd name="T59" fmla="*/ 710 h 954"/>
              <a:gd name="T60" fmla="*/ 469 w 863"/>
              <a:gd name="T61" fmla="*/ 677 h 954"/>
              <a:gd name="T62" fmla="*/ 435 w 863"/>
              <a:gd name="T63" fmla="*/ 685 h 954"/>
              <a:gd name="T64" fmla="*/ 385 w 863"/>
              <a:gd name="T65" fmla="*/ 643 h 954"/>
              <a:gd name="T66" fmla="*/ 402 w 863"/>
              <a:gd name="T67" fmla="*/ 610 h 954"/>
              <a:gd name="T68" fmla="*/ 376 w 863"/>
              <a:gd name="T69" fmla="*/ 585 h 954"/>
              <a:gd name="T70" fmla="*/ 393 w 863"/>
              <a:gd name="T71" fmla="*/ 518 h 954"/>
              <a:gd name="T72" fmla="*/ 427 w 863"/>
              <a:gd name="T73" fmla="*/ 518 h 954"/>
              <a:gd name="T74" fmla="*/ 443 w 863"/>
              <a:gd name="T75" fmla="*/ 484 h 954"/>
              <a:gd name="T76" fmla="*/ 502 w 863"/>
              <a:gd name="T77" fmla="*/ 468 h 954"/>
              <a:gd name="T78" fmla="*/ 519 w 863"/>
              <a:gd name="T79" fmla="*/ 501 h 954"/>
              <a:gd name="T80" fmla="*/ 552 w 863"/>
              <a:gd name="T81" fmla="*/ 493 h 954"/>
              <a:gd name="T82" fmla="*/ 611 w 863"/>
              <a:gd name="T83" fmla="*/ 535 h 954"/>
              <a:gd name="T84" fmla="*/ 594 w 863"/>
              <a:gd name="T85" fmla="*/ 568 h 954"/>
              <a:gd name="T86" fmla="*/ 619 w 863"/>
              <a:gd name="T87" fmla="*/ 602 h 954"/>
              <a:gd name="T88" fmla="*/ 594 w 863"/>
              <a:gd name="T89" fmla="*/ 660 h 954"/>
              <a:gd name="T90" fmla="*/ 594 w 863"/>
              <a:gd name="T91" fmla="*/ 66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3" h="954">
                <a:moveTo>
                  <a:pt x="761" y="426"/>
                </a:moveTo>
                <a:cubicBezTo>
                  <a:pt x="820" y="133"/>
                  <a:pt x="577" y="0"/>
                  <a:pt x="310" y="41"/>
                </a:cubicBezTo>
                <a:cubicBezTo>
                  <a:pt x="42" y="83"/>
                  <a:pt x="50" y="242"/>
                  <a:pt x="34" y="317"/>
                </a:cubicBezTo>
                <a:cubicBezTo>
                  <a:pt x="0" y="518"/>
                  <a:pt x="201" y="735"/>
                  <a:pt x="201" y="735"/>
                </a:cubicBezTo>
                <a:cubicBezTo>
                  <a:pt x="193" y="953"/>
                  <a:pt x="193" y="953"/>
                  <a:pt x="193" y="953"/>
                </a:cubicBezTo>
                <a:cubicBezTo>
                  <a:pt x="519" y="953"/>
                  <a:pt x="519" y="953"/>
                  <a:pt x="519" y="953"/>
                </a:cubicBezTo>
                <a:cubicBezTo>
                  <a:pt x="544" y="852"/>
                  <a:pt x="544" y="852"/>
                  <a:pt x="544" y="852"/>
                </a:cubicBezTo>
                <a:cubicBezTo>
                  <a:pt x="544" y="852"/>
                  <a:pt x="552" y="877"/>
                  <a:pt x="636" y="886"/>
                </a:cubicBezTo>
                <a:cubicBezTo>
                  <a:pt x="728" y="894"/>
                  <a:pt x="711" y="785"/>
                  <a:pt x="711" y="785"/>
                </a:cubicBezTo>
                <a:cubicBezTo>
                  <a:pt x="711" y="785"/>
                  <a:pt x="770" y="760"/>
                  <a:pt x="770" y="744"/>
                </a:cubicBezTo>
                <a:cubicBezTo>
                  <a:pt x="770" y="727"/>
                  <a:pt x="736" y="702"/>
                  <a:pt x="736" y="702"/>
                </a:cubicBezTo>
                <a:cubicBezTo>
                  <a:pt x="736" y="702"/>
                  <a:pt x="770" y="710"/>
                  <a:pt x="786" y="693"/>
                </a:cubicBezTo>
                <a:cubicBezTo>
                  <a:pt x="794" y="677"/>
                  <a:pt x="770" y="626"/>
                  <a:pt x="770" y="626"/>
                </a:cubicBezTo>
                <a:cubicBezTo>
                  <a:pt x="770" y="626"/>
                  <a:pt x="811" y="626"/>
                  <a:pt x="836" y="593"/>
                </a:cubicBezTo>
                <a:cubicBezTo>
                  <a:pt x="862" y="568"/>
                  <a:pt x="761" y="484"/>
                  <a:pt x="761" y="426"/>
                </a:cubicBezTo>
                <a:close/>
                <a:moveTo>
                  <a:pt x="293" y="468"/>
                </a:moveTo>
                <a:cubicBezTo>
                  <a:pt x="293" y="468"/>
                  <a:pt x="293" y="451"/>
                  <a:pt x="293" y="443"/>
                </a:cubicBezTo>
                <a:cubicBezTo>
                  <a:pt x="284" y="434"/>
                  <a:pt x="276" y="434"/>
                  <a:pt x="268" y="434"/>
                </a:cubicBezTo>
                <a:cubicBezTo>
                  <a:pt x="260" y="443"/>
                  <a:pt x="243" y="451"/>
                  <a:pt x="243" y="451"/>
                </a:cubicBezTo>
                <a:cubicBezTo>
                  <a:pt x="234" y="459"/>
                  <a:pt x="234" y="459"/>
                  <a:pt x="234" y="459"/>
                </a:cubicBezTo>
                <a:lnTo>
                  <a:pt x="209" y="451"/>
                </a:lnTo>
                <a:cubicBezTo>
                  <a:pt x="159" y="392"/>
                  <a:pt x="159" y="392"/>
                  <a:pt x="159" y="392"/>
                </a:cubicBezTo>
                <a:cubicBezTo>
                  <a:pt x="159" y="359"/>
                  <a:pt x="159" y="359"/>
                  <a:pt x="159" y="359"/>
                </a:cubicBezTo>
                <a:cubicBezTo>
                  <a:pt x="159" y="359"/>
                  <a:pt x="176" y="342"/>
                  <a:pt x="184" y="342"/>
                </a:cubicBezTo>
                <a:cubicBezTo>
                  <a:pt x="184" y="334"/>
                  <a:pt x="184" y="326"/>
                  <a:pt x="184" y="317"/>
                </a:cubicBezTo>
                <a:cubicBezTo>
                  <a:pt x="168" y="309"/>
                  <a:pt x="142" y="301"/>
                  <a:pt x="142" y="301"/>
                </a:cubicBezTo>
                <a:cubicBezTo>
                  <a:pt x="134" y="267"/>
                  <a:pt x="134" y="267"/>
                  <a:pt x="134" y="267"/>
                </a:cubicBezTo>
                <a:cubicBezTo>
                  <a:pt x="168" y="200"/>
                  <a:pt x="168" y="200"/>
                  <a:pt x="168" y="200"/>
                </a:cubicBezTo>
                <a:cubicBezTo>
                  <a:pt x="201" y="192"/>
                  <a:pt x="201" y="192"/>
                  <a:pt x="201" y="192"/>
                </a:cubicBezTo>
                <a:cubicBezTo>
                  <a:pt x="201" y="192"/>
                  <a:pt x="226" y="200"/>
                  <a:pt x="234" y="200"/>
                </a:cubicBezTo>
                <a:cubicBezTo>
                  <a:pt x="243" y="200"/>
                  <a:pt x="243" y="192"/>
                  <a:pt x="251" y="192"/>
                </a:cubicBezTo>
                <a:cubicBezTo>
                  <a:pt x="251" y="175"/>
                  <a:pt x="251" y="150"/>
                  <a:pt x="251" y="150"/>
                </a:cubicBezTo>
                <a:cubicBezTo>
                  <a:pt x="276" y="125"/>
                  <a:pt x="276" y="125"/>
                  <a:pt x="276" y="125"/>
                </a:cubicBezTo>
                <a:cubicBezTo>
                  <a:pt x="351" y="117"/>
                  <a:pt x="351" y="117"/>
                  <a:pt x="351" y="117"/>
                </a:cubicBezTo>
                <a:cubicBezTo>
                  <a:pt x="376" y="142"/>
                  <a:pt x="376" y="142"/>
                  <a:pt x="376" y="142"/>
                </a:cubicBezTo>
                <a:cubicBezTo>
                  <a:pt x="376" y="142"/>
                  <a:pt x="376" y="167"/>
                  <a:pt x="376" y="175"/>
                </a:cubicBezTo>
                <a:cubicBezTo>
                  <a:pt x="385" y="175"/>
                  <a:pt x="393" y="183"/>
                  <a:pt x="402" y="183"/>
                </a:cubicBezTo>
                <a:cubicBezTo>
                  <a:pt x="410" y="175"/>
                  <a:pt x="427" y="167"/>
                  <a:pt x="427" y="167"/>
                </a:cubicBezTo>
                <a:cubicBezTo>
                  <a:pt x="460" y="167"/>
                  <a:pt x="460" y="167"/>
                  <a:pt x="460" y="167"/>
                </a:cubicBezTo>
                <a:cubicBezTo>
                  <a:pt x="510" y="217"/>
                  <a:pt x="510" y="217"/>
                  <a:pt x="510" y="217"/>
                </a:cubicBezTo>
                <a:cubicBezTo>
                  <a:pt x="510" y="250"/>
                  <a:pt x="510" y="250"/>
                  <a:pt x="510" y="250"/>
                </a:cubicBezTo>
                <a:cubicBezTo>
                  <a:pt x="510" y="250"/>
                  <a:pt x="494" y="267"/>
                  <a:pt x="477" y="284"/>
                </a:cubicBezTo>
                <a:cubicBezTo>
                  <a:pt x="485" y="284"/>
                  <a:pt x="485" y="292"/>
                  <a:pt x="485" y="301"/>
                </a:cubicBezTo>
                <a:cubicBezTo>
                  <a:pt x="494" y="309"/>
                  <a:pt x="519" y="326"/>
                  <a:pt x="519" y="326"/>
                </a:cubicBezTo>
                <a:cubicBezTo>
                  <a:pt x="527" y="359"/>
                  <a:pt x="527" y="359"/>
                  <a:pt x="527" y="359"/>
                </a:cubicBezTo>
                <a:cubicBezTo>
                  <a:pt x="494" y="418"/>
                  <a:pt x="494" y="418"/>
                  <a:pt x="494" y="418"/>
                </a:cubicBezTo>
                <a:cubicBezTo>
                  <a:pt x="460" y="426"/>
                  <a:pt x="460" y="426"/>
                  <a:pt x="460" y="426"/>
                </a:cubicBezTo>
                <a:cubicBezTo>
                  <a:pt x="460" y="426"/>
                  <a:pt x="443" y="418"/>
                  <a:pt x="427" y="409"/>
                </a:cubicBezTo>
                <a:cubicBezTo>
                  <a:pt x="427" y="418"/>
                  <a:pt x="418" y="418"/>
                  <a:pt x="410" y="426"/>
                </a:cubicBezTo>
                <a:cubicBezTo>
                  <a:pt x="410" y="434"/>
                  <a:pt x="418" y="459"/>
                  <a:pt x="418" y="459"/>
                </a:cubicBezTo>
                <a:cubicBezTo>
                  <a:pt x="393" y="484"/>
                  <a:pt x="393" y="484"/>
                  <a:pt x="393" y="484"/>
                </a:cubicBezTo>
                <a:cubicBezTo>
                  <a:pt x="318" y="493"/>
                  <a:pt x="318" y="493"/>
                  <a:pt x="318" y="493"/>
                </a:cubicBezTo>
                <a:lnTo>
                  <a:pt x="293" y="468"/>
                </a:lnTo>
                <a:close/>
                <a:moveTo>
                  <a:pt x="594" y="660"/>
                </a:moveTo>
                <a:cubicBezTo>
                  <a:pt x="577" y="669"/>
                  <a:pt x="577" y="669"/>
                  <a:pt x="577" y="669"/>
                </a:cubicBezTo>
                <a:cubicBezTo>
                  <a:pt x="577" y="669"/>
                  <a:pt x="561" y="660"/>
                  <a:pt x="561" y="652"/>
                </a:cubicBezTo>
                <a:cubicBezTo>
                  <a:pt x="552" y="660"/>
                  <a:pt x="552" y="660"/>
                  <a:pt x="544" y="660"/>
                </a:cubicBezTo>
                <a:cubicBezTo>
                  <a:pt x="544" y="669"/>
                  <a:pt x="552" y="685"/>
                  <a:pt x="552" y="685"/>
                </a:cubicBezTo>
                <a:cubicBezTo>
                  <a:pt x="535" y="702"/>
                  <a:pt x="535" y="702"/>
                  <a:pt x="535" y="702"/>
                </a:cubicBezTo>
                <a:cubicBezTo>
                  <a:pt x="485" y="710"/>
                  <a:pt x="485" y="710"/>
                  <a:pt x="485" y="710"/>
                </a:cubicBezTo>
                <a:cubicBezTo>
                  <a:pt x="469" y="693"/>
                  <a:pt x="469" y="693"/>
                  <a:pt x="469" y="693"/>
                </a:cubicBezTo>
                <a:lnTo>
                  <a:pt x="469" y="677"/>
                </a:lnTo>
                <a:cubicBezTo>
                  <a:pt x="460" y="669"/>
                  <a:pt x="460" y="669"/>
                  <a:pt x="452" y="669"/>
                </a:cubicBezTo>
                <a:cubicBezTo>
                  <a:pt x="435" y="685"/>
                  <a:pt x="435" y="685"/>
                  <a:pt x="435" y="685"/>
                </a:cubicBezTo>
                <a:lnTo>
                  <a:pt x="410" y="685"/>
                </a:lnTo>
                <a:cubicBezTo>
                  <a:pt x="385" y="643"/>
                  <a:pt x="385" y="643"/>
                  <a:pt x="385" y="643"/>
                </a:cubicBezTo>
                <a:cubicBezTo>
                  <a:pt x="385" y="626"/>
                  <a:pt x="385" y="626"/>
                  <a:pt x="385" y="626"/>
                </a:cubicBezTo>
                <a:cubicBezTo>
                  <a:pt x="402" y="610"/>
                  <a:pt x="402" y="610"/>
                  <a:pt x="402" y="610"/>
                </a:cubicBezTo>
                <a:cubicBezTo>
                  <a:pt x="402" y="602"/>
                  <a:pt x="402" y="602"/>
                  <a:pt x="402" y="593"/>
                </a:cubicBezTo>
                <a:cubicBezTo>
                  <a:pt x="393" y="593"/>
                  <a:pt x="376" y="585"/>
                  <a:pt x="376" y="585"/>
                </a:cubicBezTo>
                <a:cubicBezTo>
                  <a:pt x="368" y="560"/>
                  <a:pt x="368" y="560"/>
                  <a:pt x="368" y="560"/>
                </a:cubicBezTo>
                <a:cubicBezTo>
                  <a:pt x="393" y="518"/>
                  <a:pt x="393" y="518"/>
                  <a:pt x="393" y="518"/>
                </a:cubicBezTo>
                <a:cubicBezTo>
                  <a:pt x="410" y="510"/>
                  <a:pt x="410" y="510"/>
                  <a:pt x="410" y="510"/>
                </a:cubicBezTo>
                <a:lnTo>
                  <a:pt x="427" y="518"/>
                </a:lnTo>
                <a:cubicBezTo>
                  <a:pt x="435" y="518"/>
                  <a:pt x="443" y="518"/>
                  <a:pt x="443" y="510"/>
                </a:cubicBezTo>
                <a:cubicBezTo>
                  <a:pt x="443" y="501"/>
                  <a:pt x="443" y="484"/>
                  <a:pt x="443" y="484"/>
                </a:cubicBezTo>
                <a:cubicBezTo>
                  <a:pt x="460" y="468"/>
                  <a:pt x="460" y="468"/>
                  <a:pt x="460" y="468"/>
                </a:cubicBezTo>
                <a:cubicBezTo>
                  <a:pt x="502" y="468"/>
                  <a:pt x="502" y="468"/>
                  <a:pt x="502" y="468"/>
                </a:cubicBezTo>
                <a:cubicBezTo>
                  <a:pt x="519" y="484"/>
                  <a:pt x="519" y="484"/>
                  <a:pt x="519" y="484"/>
                </a:cubicBezTo>
                <a:cubicBezTo>
                  <a:pt x="519" y="484"/>
                  <a:pt x="519" y="493"/>
                  <a:pt x="519" y="501"/>
                </a:cubicBezTo>
                <a:cubicBezTo>
                  <a:pt x="527" y="501"/>
                  <a:pt x="535" y="510"/>
                  <a:pt x="544" y="510"/>
                </a:cubicBezTo>
                <a:cubicBezTo>
                  <a:pt x="552" y="493"/>
                  <a:pt x="552" y="493"/>
                  <a:pt x="552" y="493"/>
                </a:cubicBezTo>
                <a:cubicBezTo>
                  <a:pt x="577" y="493"/>
                  <a:pt x="577" y="493"/>
                  <a:pt x="577" y="493"/>
                </a:cubicBezTo>
                <a:cubicBezTo>
                  <a:pt x="611" y="535"/>
                  <a:pt x="611" y="535"/>
                  <a:pt x="611" y="535"/>
                </a:cubicBezTo>
                <a:cubicBezTo>
                  <a:pt x="611" y="551"/>
                  <a:pt x="611" y="551"/>
                  <a:pt x="611" y="551"/>
                </a:cubicBezTo>
                <a:lnTo>
                  <a:pt x="594" y="568"/>
                </a:lnTo>
                <a:cubicBezTo>
                  <a:pt x="594" y="576"/>
                  <a:pt x="594" y="576"/>
                  <a:pt x="594" y="585"/>
                </a:cubicBezTo>
                <a:cubicBezTo>
                  <a:pt x="602" y="585"/>
                  <a:pt x="619" y="602"/>
                  <a:pt x="619" y="602"/>
                </a:cubicBezTo>
                <a:cubicBezTo>
                  <a:pt x="619" y="618"/>
                  <a:pt x="619" y="618"/>
                  <a:pt x="619" y="618"/>
                </a:cubicBezTo>
                <a:lnTo>
                  <a:pt x="594" y="660"/>
                </a:lnTo>
                <a:close/>
                <a:moveTo>
                  <a:pt x="594" y="660"/>
                </a:moveTo>
                <a:lnTo>
                  <a:pt x="594" y="660"/>
                </a:lnTo>
                <a:close/>
              </a:path>
            </a:pathLst>
          </a:custGeom>
          <a:solidFill>
            <a:srgbClr val="0070C0"/>
          </a:solidFill>
          <a:ln>
            <a:solidFill>
              <a:srgbClr val="0070C0"/>
            </a:solidFill>
          </a:ln>
          <a:effectLst/>
        </p:spPr>
        <p:txBody>
          <a:bodyPr wrap="none" lIns="182843" tIns="91422" rIns="182843" bIns="91422" anchor="ctr"/>
          <a:lstStyle/>
          <a:p>
            <a:pPr>
              <a:defRPr/>
            </a:pPr>
            <a:endParaRPr lang="en-US" sz="2400" dirty="0">
              <a:ea typeface="宋体" panose="02010600030101010101" pitchFamily="2" charset="-122"/>
            </a:endParaRPr>
          </a:p>
        </p:txBody>
      </p:sp>
      <p:sp>
        <p:nvSpPr>
          <p:cNvPr id="42" name="Rounded Rectangle 10"/>
          <p:cNvSpPr/>
          <p:nvPr/>
        </p:nvSpPr>
        <p:spPr>
          <a:xfrm>
            <a:off x="2509176" y="3478357"/>
            <a:ext cx="341314" cy="369017"/>
          </a:xfrm>
          <a:prstGeom prst="roundRect">
            <a:avLst>
              <a:gd name="adj" fmla="val 119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latin typeface="楷体" panose="02010609060101010101" pitchFamily="49" charset="-122"/>
                <a:ea typeface="楷体" panose="02010609060101010101" pitchFamily="49" charset="-122"/>
              </a:rPr>
              <a:t>1</a:t>
            </a:r>
            <a:endParaRPr lang="en-US" sz="2400" dirty="0">
              <a:solidFill>
                <a:schemeClr val="tx1"/>
              </a:solidFill>
              <a:latin typeface="+mj-lt"/>
            </a:endParaRPr>
          </a:p>
        </p:txBody>
      </p:sp>
      <p:sp>
        <p:nvSpPr>
          <p:cNvPr id="44" name="Rounded Rectangle 10"/>
          <p:cNvSpPr/>
          <p:nvPr/>
        </p:nvSpPr>
        <p:spPr>
          <a:xfrm>
            <a:off x="2564060" y="4084587"/>
            <a:ext cx="341314" cy="369017"/>
          </a:xfrm>
          <a:prstGeom prst="roundRect">
            <a:avLst>
              <a:gd name="adj" fmla="val 119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chemeClr val="tx1"/>
                </a:solidFill>
                <a:latin typeface="楷体" panose="02010609060101010101" pitchFamily="49" charset="-122"/>
                <a:ea typeface="楷体" panose="02010609060101010101" pitchFamily="49" charset="-122"/>
              </a:rPr>
              <a:t>2</a:t>
            </a:r>
            <a:endParaRPr lang="en-US" sz="2400" dirty="0">
              <a:solidFill>
                <a:schemeClr val="tx1"/>
              </a:solidFill>
              <a:latin typeface="+mj-lt"/>
            </a:endParaRPr>
          </a:p>
        </p:txBody>
      </p:sp>
      <p:sp>
        <p:nvSpPr>
          <p:cNvPr id="46" name="矩形 1307671"/>
          <p:cNvSpPr>
            <a:spLocks noChangeArrowheads="1"/>
          </p:cNvSpPr>
          <p:nvPr/>
        </p:nvSpPr>
        <p:spPr bwMode="auto">
          <a:xfrm>
            <a:off x="967925" y="3267810"/>
            <a:ext cx="904875" cy="314325"/>
          </a:xfrm>
          <a:prstGeom prst="rect">
            <a:avLst/>
          </a:prstGeom>
          <a:solidFill>
            <a:schemeClr val="accent1">
              <a:lumMod val="75000"/>
            </a:schemeClr>
          </a:solidFill>
          <a:ln w="9525">
            <a:noFill/>
            <a:miter lim="800000"/>
          </a:ln>
        </p:spPr>
        <p:txBody>
          <a:bodyPr lIns="18000" tIns="10800" rIns="18000" bIns="10800"/>
          <a:lstStyle/>
          <a:p>
            <a:pPr algn="just"/>
            <a:r>
              <a:rPr lang="zh-CN" altLang="en-US" sz="2000" dirty="0" smtClean="0">
                <a:solidFill>
                  <a:schemeClr val="bg1"/>
                </a:solidFill>
                <a:latin typeface="微软雅黑" panose="020B0503020204020204" pitchFamily="34" charset="-122"/>
                <a:ea typeface="微软雅黑" panose="020B0503020204020204" pitchFamily="34" charset="-122"/>
              </a:rPr>
              <a:t>注意</a:t>
            </a:r>
            <a:r>
              <a:rPr lang="zh-CN" altLang="en-US" sz="2800" dirty="0" smtClean="0">
                <a:solidFill>
                  <a:schemeClr val="bg1"/>
                </a:solidFill>
                <a:latin typeface="微软雅黑" panose="020B0503020204020204" pitchFamily="34" charset="-122"/>
                <a:ea typeface="微软雅黑" panose="020B0503020204020204" pitchFamily="34" charset="-122"/>
              </a:rPr>
              <a: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8" name="矩形 47"/>
          <p:cNvSpPr/>
          <p:nvPr/>
        </p:nvSpPr>
        <p:spPr>
          <a:xfrm>
            <a:off x="2796637" y="3443831"/>
            <a:ext cx="6894836" cy="449418"/>
          </a:xfrm>
          <a:prstGeom prst="rect">
            <a:avLst/>
          </a:prstGeom>
        </p:spPr>
        <p:txBody>
          <a:bodyPr wrap="none">
            <a:spAutoFit/>
          </a:bodyPr>
          <a:lstStyle/>
          <a:p>
            <a:pPr marL="342900" indent="-342900">
              <a:lnSpc>
                <a:spcPct val="130000"/>
              </a:lnSpc>
              <a:spcBef>
                <a:spcPts val="1000"/>
              </a:spcBef>
            </a:pPr>
            <a:r>
              <a:rPr lang="zh-CN" altLang="en-US" sz="2000" b="1" dirty="0">
                <a:latin typeface="Times New Roman" panose="02020603050405020304" pitchFamily="18" charset="0"/>
                <a:ea typeface="宋体" panose="02010600030101010101" pitchFamily="2" charset="-122"/>
              </a:rPr>
              <a:t>以普通年金为基础，即以年金发生在期末为标准进行计算。</a:t>
            </a:r>
            <a:endParaRPr lang="en-US" altLang="zh-CN" sz="2000" b="1" dirty="0">
              <a:latin typeface="Times New Roman" panose="02020603050405020304" pitchFamily="18" charset="0"/>
              <a:ea typeface="宋体" panose="02010600030101010101" pitchFamily="2" charset="-122"/>
            </a:endParaRPr>
          </a:p>
        </p:txBody>
      </p:sp>
      <p:sp>
        <p:nvSpPr>
          <p:cNvPr id="39" name="Line 32"/>
          <p:cNvSpPr>
            <a:spLocks noChangeShapeType="1"/>
          </p:cNvSpPr>
          <p:nvPr/>
        </p:nvSpPr>
        <p:spPr bwMode="auto">
          <a:xfrm>
            <a:off x="4767482" y="5092901"/>
            <a:ext cx="292100" cy="0"/>
          </a:xfrm>
          <a:prstGeom prst="line">
            <a:avLst/>
          </a:prstGeom>
          <a:noFill/>
          <a:ln w="9525">
            <a:solidFill>
              <a:schemeClr val="tx1"/>
            </a:solidFill>
            <a:round/>
            <a:tailEnd type="triangle" w="med" len="med"/>
          </a:ln>
          <a:effectLst/>
        </p:spPr>
        <p:txBody>
          <a:bodyPr/>
          <a:lstStyle/>
          <a:p>
            <a:endParaRPr lang="zh-CN" altLang="en-US"/>
          </a:p>
        </p:txBody>
      </p:sp>
      <p:sp>
        <p:nvSpPr>
          <p:cNvPr id="40" name="Line 33"/>
          <p:cNvSpPr>
            <a:spLocks noChangeShapeType="1"/>
          </p:cNvSpPr>
          <p:nvPr/>
        </p:nvSpPr>
        <p:spPr bwMode="auto">
          <a:xfrm>
            <a:off x="5349215" y="5106003"/>
            <a:ext cx="565150" cy="0"/>
          </a:xfrm>
          <a:prstGeom prst="line">
            <a:avLst/>
          </a:prstGeom>
          <a:noFill/>
          <a:ln w="9525">
            <a:solidFill>
              <a:schemeClr val="tx1"/>
            </a:solidFill>
            <a:round/>
            <a:tailEnd type="triangle" w="med" len="med"/>
          </a:ln>
          <a:effectLst/>
        </p:spPr>
        <p:txBody>
          <a:bodyPr/>
          <a:lstStyle/>
          <a:p>
            <a:endParaRPr lang="zh-CN" altLang="en-US"/>
          </a:p>
        </p:txBody>
      </p:sp>
      <p:sp>
        <p:nvSpPr>
          <p:cNvPr id="41" name="Text Box 3"/>
          <p:cNvSpPr txBox="1">
            <a:spLocks noChangeArrowheads="1"/>
          </p:cNvSpPr>
          <p:nvPr/>
        </p:nvSpPr>
        <p:spPr bwMode="auto">
          <a:xfrm>
            <a:off x="1903952" y="5395550"/>
            <a:ext cx="8550102" cy="12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buFont typeface="Arial" panose="020B0604020202020204" pitchFamily="34" charset="0"/>
              <a:defRPr sz="2600" b="1" kern="1200">
                <a:solidFill>
                  <a:srgbClr val="6699FF"/>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2600" b="1" kern="1200">
                <a:solidFill>
                  <a:srgbClr val="6699FF"/>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2600" b="1" kern="1200">
                <a:solidFill>
                  <a:srgbClr val="6699FF"/>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2600" b="1" kern="1200">
                <a:solidFill>
                  <a:srgbClr val="6699FF"/>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2600" b="1" kern="1200">
                <a:solidFill>
                  <a:srgbClr val="6699FF"/>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600" b="1" kern="1200">
                <a:solidFill>
                  <a:srgbClr val="6699FF"/>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600" b="1" kern="1200">
                <a:solidFill>
                  <a:srgbClr val="6699FF"/>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600" b="1" kern="1200">
                <a:solidFill>
                  <a:srgbClr val="6699FF"/>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600" b="1" kern="1200">
                <a:solidFill>
                  <a:srgbClr val="6699FF"/>
                </a:solidFill>
                <a:latin typeface="Times New Roman" panose="02020603050405020304" pitchFamily="18" charset="0"/>
                <a:ea typeface="宋体" panose="02010600030101010101" pitchFamily="2" charset="-122"/>
                <a:cs typeface="+mn-cs"/>
              </a:defRPr>
            </a:lvl9pPr>
          </a:lstStyle>
          <a:p>
            <a:pPr>
              <a:lnSpc>
                <a:spcPts val="3200"/>
              </a:lnSpc>
            </a:pPr>
            <a:r>
              <a:rPr lang="zh-CN" altLang="en-US" sz="2000" dirty="0" smtClean="0">
                <a:solidFill>
                  <a:schemeClr val="tx1"/>
                </a:solidFill>
              </a:rPr>
              <a:t>常用的方法是首先确定</a:t>
            </a:r>
            <a:r>
              <a:rPr lang="en-US" altLang="zh-CN" sz="2000" dirty="0" smtClean="0">
                <a:solidFill>
                  <a:schemeClr val="tx1"/>
                </a:solidFill>
              </a:rPr>
              <a:t>m</a:t>
            </a:r>
            <a:r>
              <a:rPr lang="zh-CN" altLang="en-US" sz="2000" dirty="0" smtClean="0">
                <a:solidFill>
                  <a:schemeClr val="tx1"/>
                </a:solidFill>
              </a:rPr>
              <a:t>，</a:t>
            </a:r>
            <a:r>
              <a:rPr lang="ja-JP" altLang="en-US" sz="2000" dirty="0" smtClean="0">
                <a:solidFill>
                  <a:schemeClr val="tx1"/>
                </a:solidFill>
              </a:rPr>
              <a:t>如何</a:t>
            </a:r>
            <a:r>
              <a:rPr lang="ja-JP" altLang="en-US" sz="2000" dirty="0">
                <a:solidFill>
                  <a:schemeClr val="tx1"/>
                </a:solidFill>
              </a:rPr>
              <a:t>确定</a:t>
            </a:r>
            <a:r>
              <a:rPr lang="en-US" altLang="zh-CN" sz="2000" dirty="0">
                <a:solidFill>
                  <a:schemeClr val="tx1"/>
                </a:solidFill>
              </a:rPr>
              <a:t>m</a:t>
            </a:r>
            <a:r>
              <a:rPr lang="ja-JP" altLang="en-US" sz="2000" dirty="0">
                <a:solidFill>
                  <a:schemeClr val="tx1"/>
                </a:solidFill>
              </a:rPr>
              <a:t>呢？</a:t>
            </a:r>
            <a:endParaRPr lang="ja-JP" altLang="en-US" sz="2000" dirty="0">
              <a:solidFill>
                <a:schemeClr val="tx1"/>
              </a:solidFill>
            </a:endParaRPr>
          </a:p>
          <a:p>
            <a:pPr>
              <a:lnSpc>
                <a:spcPts val="3200"/>
              </a:lnSpc>
            </a:pPr>
            <a:r>
              <a:rPr lang="ja-JP" altLang="en-US" sz="2000" dirty="0">
                <a:solidFill>
                  <a:schemeClr val="tx1"/>
                </a:solidFill>
              </a:rPr>
              <a:t>①首先搞清递延年金的第一次收付发生在第几期末（假设为第</a:t>
            </a:r>
            <a:r>
              <a:rPr lang="en-US" altLang="zh-CN" sz="2000" dirty="0">
                <a:solidFill>
                  <a:schemeClr val="tx1"/>
                </a:solidFill>
              </a:rPr>
              <a:t>X</a:t>
            </a:r>
            <a:r>
              <a:rPr lang="ja-JP" altLang="en-US" sz="2000" dirty="0">
                <a:solidFill>
                  <a:schemeClr val="tx1"/>
                </a:solidFill>
              </a:rPr>
              <a:t>期末）；</a:t>
            </a:r>
            <a:endParaRPr lang="ja-JP" altLang="en-US" sz="2000" dirty="0">
              <a:solidFill>
                <a:schemeClr val="tx1"/>
              </a:solidFill>
            </a:endParaRPr>
          </a:p>
          <a:p>
            <a:pPr>
              <a:lnSpc>
                <a:spcPts val="3200"/>
              </a:lnSpc>
            </a:pPr>
            <a:r>
              <a:rPr lang="ja-JP" altLang="en-US" sz="2000" dirty="0">
                <a:solidFill>
                  <a:schemeClr val="tx1"/>
                </a:solidFill>
              </a:rPr>
              <a:t>②然后根据（</a:t>
            </a:r>
            <a:r>
              <a:rPr lang="en-US" altLang="zh-CN" sz="2000" dirty="0">
                <a:solidFill>
                  <a:schemeClr val="tx1"/>
                </a:solidFill>
              </a:rPr>
              <a:t>X-1</a:t>
            </a:r>
            <a:r>
              <a:rPr lang="ja-JP" altLang="en-US" sz="2000" dirty="0">
                <a:solidFill>
                  <a:schemeClr val="tx1"/>
                </a:solidFill>
              </a:rPr>
              <a:t>）的数值即可确定递延期间</a:t>
            </a:r>
            <a:r>
              <a:rPr lang="en-US" altLang="zh-CN" sz="2000" dirty="0">
                <a:solidFill>
                  <a:schemeClr val="tx1"/>
                </a:solidFill>
              </a:rPr>
              <a:t>m</a:t>
            </a:r>
            <a:r>
              <a:rPr lang="ja-JP" altLang="en-US" sz="2000" dirty="0">
                <a:solidFill>
                  <a:schemeClr val="tx1"/>
                </a:solidFill>
              </a:rPr>
              <a:t>的期数。</a:t>
            </a:r>
            <a:endParaRPr lang="ja-JP" altLang="en-US" sz="2000"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3820"/>
                                        </p:tgtEl>
                                        <p:attrNameLst>
                                          <p:attrName>style.visibility</p:attrName>
                                        </p:attrNameLst>
                                      </p:cBhvr>
                                      <p:to>
                                        <p:strVal val="visible"/>
                                      </p:to>
                                    </p:set>
                                    <p:anim calcmode="lin" valueType="num">
                                      <p:cBhvr additive="base">
                                        <p:cTn id="29" dur="500" fill="hold"/>
                                        <p:tgtEl>
                                          <p:spTgt spid="33820"/>
                                        </p:tgtEl>
                                        <p:attrNameLst>
                                          <p:attrName>ppt_x</p:attrName>
                                        </p:attrNameLst>
                                      </p:cBhvr>
                                      <p:tavLst>
                                        <p:tav tm="0">
                                          <p:val>
                                            <p:strVal val="#ppt_x"/>
                                          </p:val>
                                        </p:tav>
                                        <p:tav tm="100000">
                                          <p:val>
                                            <p:strVal val="#ppt_x"/>
                                          </p:val>
                                        </p:tav>
                                      </p:tavLst>
                                    </p:anim>
                                    <p:anim calcmode="lin" valueType="num">
                                      <p:cBhvr additive="base">
                                        <p:cTn id="30" dur="500" fill="hold"/>
                                        <p:tgtEl>
                                          <p:spTgt spid="3382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0990"/>
                                        </p:tgtEl>
                                        <p:attrNameLst>
                                          <p:attrName>style.visibility</p:attrName>
                                        </p:attrNameLst>
                                      </p:cBhvr>
                                      <p:to>
                                        <p:strVal val="visible"/>
                                      </p:to>
                                    </p:set>
                                    <p:anim calcmode="lin" valueType="num">
                                      <p:cBhvr additive="base">
                                        <p:cTn id="33" dur="500" fill="hold"/>
                                        <p:tgtEl>
                                          <p:spTgt spid="40990"/>
                                        </p:tgtEl>
                                        <p:attrNameLst>
                                          <p:attrName>ppt_x</p:attrName>
                                        </p:attrNameLst>
                                      </p:cBhvr>
                                      <p:tavLst>
                                        <p:tav tm="0">
                                          <p:val>
                                            <p:strVal val="#ppt_x"/>
                                          </p:val>
                                        </p:tav>
                                        <p:tav tm="100000">
                                          <p:val>
                                            <p:strVal val="#ppt_x"/>
                                          </p:val>
                                        </p:tav>
                                      </p:tavLst>
                                    </p:anim>
                                    <p:anim calcmode="lin" valueType="num">
                                      <p:cBhvr additive="base">
                                        <p:cTn id="34" dur="500" fill="hold"/>
                                        <p:tgtEl>
                                          <p:spTgt spid="4099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0991"/>
                                        </p:tgtEl>
                                        <p:attrNameLst>
                                          <p:attrName>style.visibility</p:attrName>
                                        </p:attrNameLst>
                                      </p:cBhvr>
                                      <p:to>
                                        <p:strVal val="visible"/>
                                      </p:to>
                                    </p:set>
                                    <p:anim calcmode="lin" valueType="num">
                                      <p:cBhvr additive="base">
                                        <p:cTn id="37" dur="500" fill="hold"/>
                                        <p:tgtEl>
                                          <p:spTgt spid="40991"/>
                                        </p:tgtEl>
                                        <p:attrNameLst>
                                          <p:attrName>ppt_x</p:attrName>
                                        </p:attrNameLst>
                                      </p:cBhvr>
                                      <p:tavLst>
                                        <p:tav tm="0">
                                          <p:val>
                                            <p:strVal val="#ppt_x"/>
                                          </p:val>
                                        </p:tav>
                                        <p:tav tm="100000">
                                          <p:val>
                                            <p:strVal val="#ppt_x"/>
                                          </p:val>
                                        </p:tav>
                                      </p:tavLst>
                                    </p:anim>
                                    <p:anim calcmode="lin" valueType="num">
                                      <p:cBhvr additive="base">
                                        <p:cTn id="38" dur="500" fill="hold"/>
                                        <p:tgtEl>
                                          <p:spTgt spid="4099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0992"/>
                                        </p:tgtEl>
                                        <p:attrNameLst>
                                          <p:attrName>style.visibility</p:attrName>
                                        </p:attrNameLst>
                                      </p:cBhvr>
                                      <p:to>
                                        <p:strVal val="visible"/>
                                      </p:to>
                                    </p:set>
                                    <p:anim calcmode="lin" valueType="num">
                                      <p:cBhvr additive="base">
                                        <p:cTn id="41" dur="500" fill="hold"/>
                                        <p:tgtEl>
                                          <p:spTgt spid="40992"/>
                                        </p:tgtEl>
                                        <p:attrNameLst>
                                          <p:attrName>ppt_x</p:attrName>
                                        </p:attrNameLst>
                                      </p:cBhvr>
                                      <p:tavLst>
                                        <p:tav tm="0">
                                          <p:val>
                                            <p:strVal val="#ppt_x"/>
                                          </p:val>
                                        </p:tav>
                                        <p:tav tm="100000">
                                          <p:val>
                                            <p:strVal val="#ppt_x"/>
                                          </p:val>
                                        </p:tav>
                                      </p:tavLst>
                                    </p:anim>
                                    <p:anim calcmode="lin" valueType="num">
                                      <p:cBhvr additive="base">
                                        <p:cTn id="42" dur="500" fill="hold"/>
                                        <p:tgtEl>
                                          <p:spTgt spid="4099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0993"/>
                                        </p:tgtEl>
                                        <p:attrNameLst>
                                          <p:attrName>style.visibility</p:attrName>
                                        </p:attrNameLst>
                                      </p:cBhvr>
                                      <p:to>
                                        <p:strVal val="visible"/>
                                      </p:to>
                                    </p:set>
                                    <p:anim calcmode="lin" valueType="num">
                                      <p:cBhvr additive="base">
                                        <p:cTn id="45" dur="500" fill="hold"/>
                                        <p:tgtEl>
                                          <p:spTgt spid="40993"/>
                                        </p:tgtEl>
                                        <p:attrNameLst>
                                          <p:attrName>ppt_x</p:attrName>
                                        </p:attrNameLst>
                                      </p:cBhvr>
                                      <p:tavLst>
                                        <p:tav tm="0">
                                          <p:val>
                                            <p:strVal val="#ppt_x"/>
                                          </p:val>
                                        </p:tav>
                                        <p:tav tm="100000">
                                          <p:val>
                                            <p:strVal val="#ppt_x"/>
                                          </p:val>
                                        </p:tav>
                                      </p:tavLst>
                                    </p:anim>
                                    <p:anim calcmode="lin" valueType="num">
                                      <p:cBhvr additive="base">
                                        <p:cTn id="46" dur="500" fill="hold"/>
                                        <p:tgtEl>
                                          <p:spTgt spid="4099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ppt_x"/>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3820" grpId="0"/>
      <p:bldP spid="40990" grpId="0" animBg="1"/>
      <p:bldP spid="40991" grpId="0" animBg="1"/>
      <p:bldP spid="40992" grpId="0" animBg="1"/>
      <p:bldP spid="40993" grpId="0" animBg="1"/>
      <p:bldP spid="42" grpId="0" animBg="1"/>
      <p:bldP spid="44" grpId="0" animBg="1"/>
      <p:bldP spid="46" grpId="0" animBg="1"/>
      <p:bldP spid="48" grpId="0"/>
      <p:bldP spid="39" grpId="0" animBg="1"/>
      <p:bldP spid="40" grpId="0" animBg="1"/>
      <p:bldP spid="4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87301" y="5177633"/>
            <a:ext cx="7374112" cy="452432"/>
          </a:xfrm>
          <a:prstGeom prst="rect">
            <a:avLst/>
          </a:prstGeom>
          <a:noFill/>
        </p:spPr>
        <p:txBody>
          <a:bodyPr wrap="square">
            <a:spAutoFit/>
          </a:bodyPr>
          <a:lstStyle/>
          <a:p>
            <a:pPr marL="228600" indent="-228600">
              <a:lnSpc>
                <a:spcPct val="90000"/>
              </a:lnSpc>
              <a:spcBef>
                <a:spcPts val="1000"/>
              </a:spcBef>
            </a:pPr>
            <a:r>
              <a:rPr lang="zh-CN" altLang="en-US" sz="2600" dirty="0" smtClean="0">
                <a:latin typeface="楷体" panose="02010609060101010101" pitchFamily="49" charset="-122"/>
                <a:ea typeface="楷体" panose="02010609060101010101" pitchFamily="49" charset="-122"/>
              </a:rPr>
              <a:t>递延期 </a:t>
            </a:r>
            <a:r>
              <a:rPr lang="en-US" altLang="zh-CN" sz="2600" dirty="0" smtClean="0">
                <a:latin typeface="楷体" panose="02010609060101010101" pitchFamily="49" charset="-122"/>
                <a:ea typeface="楷体" panose="02010609060101010101" pitchFamily="49" charset="-122"/>
              </a:rPr>
              <a:t>m</a:t>
            </a:r>
            <a:r>
              <a:rPr lang="en-US" altLang="zh-CN" sz="2600" dirty="0">
                <a:latin typeface="楷体" panose="02010609060101010101" pitchFamily="49" charset="-122"/>
                <a:ea typeface="楷体" panose="02010609060101010101" pitchFamily="49" charset="-122"/>
              </a:rPr>
              <a:t>= </a:t>
            </a:r>
            <a:r>
              <a:rPr lang="en-US" altLang="zh-CN" sz="2600" dirty="0" smtClean="0">
                <a:latin typeface="楷体" panose="02010609060101010101" pitchFamily="49" charset="-122"/>
                <a:ea typeface="楷体" panose="02010609060101010101" pitchFamily="49" charset="-122"/>
              </a:rPr>
              <a:t>2      </a:t>
            </a:r>
            <a:r>
              <a:rPr lang="zh-CN" altLang="en-US" sz="2600" dirty="0" smtClean="0">
                <a:latin typeface="楷体" panose="02010609060101010101" pitchFamily="49" charset="-122"/>
                <a:ea typeface="楷体" panose="02010609060101010101" pitchFamily="49" charset="-122"/>
              </a:rPr>
              <a:t>发生期 </a:t>
            </a:r>
            <a:r>
              <a:rPr lang="en-US" altLang="zh-CN" sz="2600" dirty="0" smtClean="0">
                <a:latin typeface="楷体" panose="02010609060101010101" pitchFamily="49" charset="-122"/>
                <a:ea typeface="楷体" panose="02010609060101010101" pitchFamily="49" charset="-122"/>
              </a:rPr>
              <a:t>n= 8       </a:t>
            </a:r>
            <a:r>
              <a:rPr lang="en-US" altLang="zh-CN" sz="2600" dirty="0" err="1" smtClean="0">
                <a:latin typeface="楷体" panose="02010609060101010101" pitchFamily="49" charset="-122"/>
                <a:ea typeface="楷体" panose="02010609060101010101" pitchFamily="49" charset="-122"/>
              </a:rPr>
              <a:t>m+n</a:t>
            </a:r>
            <a:r>
              <a:rPr lang="en-US" altLang="zh-CN" sz="2600" dirty="0" smtClean="0">
                <a:latin typeface="楷体" panose="02010609060101010101" pitchFamily="49" charset="-122"/>
                <a:ea typeface="楷体" panose="02010609060101010101" pitchFamily="49" charset="-122"/>
              </a:rPr>
              <a:t>=10</a:t>
            </a:r>
            <a:endParaRPr lang="en-US" altLang="zh-CN" sz="2600" dirty="0">
              <a:latin typeface="楷体" panose="02010609060101010101" pitchFamily="49" charset="-122"/>
              <a:ea typeface="楷体" panose="02010609060101010101" pitchFamily="49" charset="-122"/>
            </a:endParaRPr>
          </a:p>
        </p:txBody>
      </p:sp>
      <p:sp>
        <p:nvSpPr>
          <p:cNvPr id="23" name="上箭头 22"/>
          <p:cNvSpPr/>
          <p:nvPr/>
        </p:nvSpPr>
        <p:spPr>
          <a:xfrm>
            <a:off x="3530600" y="3148012"/>
            <a:ext cx="76200" cy="6381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上箭头 23"/>
          <p:cNvSpPr/>
          <p:nvPr/>
        </p:nvSpPr>
        <p:spPr>
          <a:xfrm>
            <a:off x="7827963" y="3149600"/>
            <a:ext cx="76200" cy="6365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上箭头 24"/>
          <p:cNvSpPr/>
          <p:nvPr/>
        </p:nvSpPr>
        <p:spPr>
          <a:xfrm>
            <a:off x="8418513" y="3149600"/>
            <a:ext cx="76200" cy="6365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50" name="组合 49"/>
          <p:cNvGrpSpPr/>
          <p:nvPr/>
        </p:nvGrpSpPr>
        <p:grpSpPr>
          <a:xfrm>
            <a:off x="1577975" y="2490787"/>
            <a:ext cx="7183438" cy="657225"/>
            <a:chOff x="1577975" y="2490787"/>
            <a:chExt cx="7183438" cy="657225"/>
          </a:xfrm>
        </p:grpSpPr>
        <p:grpSp>
          <p:nvGrpSpPr>
            <p:cNvPr id="41" name="组合 40"/>
            <p:cNvGrpSpPr/>
            <p:nvPr/>
          </p:nvGrpSpPr>
          <p:grpSpPr>
            <a:xfrm>
              <a:off x="1698625" y="2988000"/>
              <a:ext cx="6757988" cy="160012"/>
              <a:chOff x="1577975" y="3642051"/>
              <a:chExt cx="6757988" cy="160012"/>
            </a:xfrm>
          </p:grpSpPr>
          <p:cxnSp>
            <p:nvCxnSpPr>
              <p:cNvPr id="8" name="直接连接符 7"/>
              <p:cNvCxnSpPr/>
              <p:nvPr/>
            </p:nvCxnSpPr>
            <p:spPr>
              <a:xfrm>
                <a:off x="1577975" y="3802063"/>
                <a:ext cx="67579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584325" y="3642051"/>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849563" y="3642051"/>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448050" y="3642051"/>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332788" y="3642051"/>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745413" y="3642051"/>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212975" y="3642051"/>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文本框 16"/>
            <p:cNvSpPr txBox="1">
              <a:spLocks noChangeArrowheads="1"/>
            </p:cNvSpPr>
            <p:nvPr/>
          </p:nvSpPr>
          <p:spPr bwMode="auto">
            <a:xfrm>
              <a:off x="1577975" y="2505074"/>
              <a:ext cx="330200" cy="365125"/>
            </a:xfrm>
            <a:prstGeom prst="rect">
              <a:avLst/>
            </a:prstGeom>
            <a:noFill/>
            <a:ln w="9525">
              <a:noFill/>
              <a:miter lim="800000"/>
            </a:ln>
          </p:spPr>
          <p:txBody>
            <a:bodyPr>
              <a:spAutoFit/>
            </a:bodyPr>
            <a:lstStyle/>
            <a:p>
              <a:r>
                <a:rPr lang="en-US" altLang="zh-CN" dirty="0"/>
                <a:t>0</a:t>
              </a:r>
              <a:endParaRPr lang="en-US" altLang="zh-CN" dirty="0"/>
            </a:p>
          </p:txBody>
        </p:sp>
        <p:sp>
          <p:nvSpPr>
            <p:cNvPr id="18" name="文本框 17"/>
            <p:cNvSpPr txBox="1">
              <a:spLocks noChangeArrowheads="1"/>
            </p:cNvSpPr>
            <p:nvPr/>
          </p:nvSpPr>
          <p:spPr bwMode="auto">
            <a:xfrm>
              <a:off x="8296275" y="2501899"/>
              <a:ext cx="465138" cy="365125"/>
            </a:xfrm>
            <a:prstGeom prst="rect">
              <a:avLst/>
            </a:prstGeom>
            <a:noFill/>
            <a:ln w="9525">
              <a:noFill/>
              <a:miter lim="800000"/>
            </a:ln>
          </p:spPr>
          <p:txBody>
            <a:bodyPr>
              <a:spAutoFit/>
            </a:bodyPr>
            <a:lstStyle/>
            <a:p>
              <a:r>
                <a:rPr lang="en-US" altLang="zh-CN" dirty="0"/>
                <a:t>10</a:t>
              </a:r>
              <a:endParaRPr lang="en-US" altLang="zh-CN" dirty="0"/>
            </a:p>
          </p:txBody>
        </p:sp>
        <p:sp>
          <p:nvSpPr>
            <p:cNvPr id="19" name="文本框 18"/>
            <p:cNvSpPr txBox="1">
              <a:spLocks noChangeArrowheads="1"/>
            </p:cNvSpPr>
            <p:nvPr/>
          </p:nvSpPr>
          <p:spPr bwMode="auto">
            <a:xfrm>
              <a:off x="7705725" y="2495549"/>
              <a:ext cx="331788" cy="365125"/>
            </a:xfrm>
            <a:prstGeom prst="rect">
              <a:avLst/>
            </a:prstGeom>
            <a:noFill/>
            <a:ln w="9525">
              <a:noFill/>
              <a:miter lim="800000"/>
            </a:ln>
          </p:spPr>
          <p:txBody>
            <a:bodyPr>
              <a:spAutoFit/>
            </a:bodyPr>
            <a:lstStyle/>
            <a:p>
              <a:r>
                <a:rPr lang="en-US" altLang="zh-CN" dirty="0"/>
                <a:t>9</a:t>
              </a:r>
              <a:endParaRPr lang="en-US" altLang="zh-CN" dirty="0"/>
            </a:p>
          </p:txBody>
        </p:sp>
        <p:sp>
          <p:nvSpPr>
            <p:cNvPr id="20" name="文本框 19"/>
            <p:cNvSpPr txBox="1">
              <a:spLocks noChangeArrowheads="1"/>
            </p:cNvSpPr>
            <p:nvPr/>
          </p:nvSpPr>
          <p:spPr bwMode="auto">
            <a:xfrm>
              <a:off x="2832100" y="2490787"/>
              <a:ext cx="330200" cy="365125"/>
            </a:xfrm>
            <a:prstGeom prst="rect">
              <a:avLst/>
            </a:prstGeom>
            <a:noFill/>
            <a:ln w="9525">
              <a:noFill/>
              <a:miter lim="800000"/>
            </a:ln>
          </p:spPr>
          <p:txBody>
            <a:bodyPr>
              <a:spAutoFit/>
            </a:bodyPr>
            <a:lstStyle/>
            <a:p>
              <a:r>
                <a:rPr lang="en-US" altLang="zh-CN" dirty="0"/>
                <a:t>2</a:t>
              </a:r>
              <a:endParaRPr lang="en-US" altLang="zh-CN" dirty="0"/>
            </a:p>
          </p:txBody>
        </p:sp>
        <p:sp>
          <p:nvSpPr>
            <p:cNvPr id="21" name="文本框 20"/>
            <p:cNvSpPr txBox="1">
              <a:spLocks noChangeArrowheads="1"/>
            </p:cNvSpPr>
            <p:nvPr/>
          </p:nvSpPr>
          <p:spPr bwMode="auto">
            <a:xfrm>
              <a:off x="2162175" y="2490787"/>
              <a:ext cx="342900" cy="365125"/>
            </a:xfrm>
            <a:prstGeom prst="rect">
              <a:avLst/>
            </a:prstGeom>
            <a:noFill/>
            <a:ln w="9525">
              <a:noFill/>
              <a:miter lim="800000"/>
            </a:ln>
          </p:spPr>
          <p:txBody>
            <a:bodyPr>
              <a:spAutoFit/>
            </a:bodyPr>
            <a:lstStyle/>
            <a:p>
              <a:r>
                <a:rPr lang="en-US" altLang="zh-CN" dirty="0"/>
                <a:t>1</a:t>
              </a:r>
              <a:endParaRPr lang="en-US" altLang="zh-CN" dirty="0"/>
            </a:p>
          </p:txBody>
        </p:sp>
        <p:sp>
          <p:nvSpPr>
            <p:cNvPr id="22" name="文本框 21"/>
            <p:cNvSpPr txBox="1">
              <a:spLocks noChangeArrowheads="1"/>
            </p:cNvSpPr>
            <p:nvPr/>
          </p:nvSpPr>
          <p:spPr bwMode="auto">
            <a:xfrm>
              <a:off x="3430588" y="2501899"/>
              <a:ext cx="342900" cy="365125"/>
            </a:xfrm>
            <a:prstGeom prst="rect">
              <a:avLst/>
            </a:prstGeom>
            <a:noFill/>
            <a:ln w="9525">
              <a:noFill/>
              <a:miter lim="800000"/>
            </a:ln>
          </p:spPr>
          <p:txBody>
            <a:bodyPr>
              <a:spAutoFit/>
            </a:bodyPr>
            <a:lstStyle/>
            <a:p>
              <a:r>
                <a:rPr lang="en-US" altLang="zh-CN" dirty="0"/>
                <a:t>3</a:t>
              </a:r>
              <a:endParaRPr lang="en-US" altLang="zh-CN" dirty="0"/>
            </a:p>
          </p:txBody>
        </p:sp>
        <p:sp>
          <p:nvSpPr>
            <p:cNvPr id="26" name="文本框 25"/>
            <p:cNvSpPr txBox="1">
              <a:spLocks noChangeArrowheads="1"/>
            </p:cNvSpPr>
            <p:nvPr/>
          </p:nvSpPr>
          <p:spPr bwMode="auto">
            <a:xfrm>
              <a:off x="4699000" y="2596356"/>
              <a:ext cx="1543050" cy="519112"/>
            </a:xfrm>
            <a:prstGeom prst="rect">
              <a:avLst/>
            </a:prstGeom>
            <a:noFill/>
            <a:ln w="9525">
              <a:noFill/>
              <a:miter lim="800000"/>
            </a:ln>
          </p:spPr>
          <p:txBody>
            <a:bodyPr>
              <a:spAutoFit/>
            </a:bodyPr>
            <a:lstStyle/>
            <a:p>
              <a:r>
                <a:rPr lang="en-US" altLang="zh-CN" sz="2800" dirty="0"/>
                <a:t>..............</a:t>
              </a:r>
              <a:endParaRPr lang="en-US" altLang="zh-CN" sz="2800" dirty="0"/>
            </a:p>
          </p:txBody>
        </p:sp>
      </p:grpSp>
      <p:sp>
        <p:nvSpPr>
          <p:cNvPr id="29" name="文本框 28"/>
          <p:cNvSpPr txBox="1">
            <a:spLocks noChangeArrowheads="1"/>
          </p:cNvSpPr>
          <p:nvPr/>
        </p:nvSpPr>
        <p:spPr bwMode="auto">
          <a:xfrm>
            <a:off x="5381309" y="4383086"/>
            <a:ext cx="893763" cy="457200"/>
          </a:xfrm>
          <a:prstGeom prst="rect">
            <a:avLst/>
          </a:prstGeom>
          <a:noFill/>
          <a:ln w="9525">
            <a:noFill/>
            <a:miter lim="800000"/>
          </a:ln>
        </p:spPr>
        <p:txBody>
          <a:bodyPr>
            <a:spAutoFit/>
          </a:bodyPr>
          <a:lstStyle/>
          <a:p>
            <a:pPr algn="ctr"/>
            <a:r>
              <a:rPr lang="en-US" altLang="zh-CN" sz="2400" dirty="0">
                <a:latin typeface="微软雅黑" panose="020B0503020204020204" pitchFamily="34" charset="-122"/>
                <a:ea typeface="微软雅黑" panose="020B0503020204020204" pitchFamily="34" charset="-122"/>
              </a:rPr>
              <a:t>n</a:t>
            </a:r>
            <a:endParaRPr lang="en-US" altLang="zh-CN" sz="2400" dirty="0">
              <a:latin typeface="微软雅黑" panose="020B0503020204020204" pitchFamily="34" charset="-122"/>
              <a:ea typeface="微软雅黑" panose="020B0503020204020204" pitchFamily="34" charset="-122"/>
            </a:endParaRPr>
          </a:p>
        </p:txBody>
      </p:sp>
      <p:sp>
        <p:nvSpPr>
          <p:cNvPr id="31" name="文本框 30"/>
          <p:cNvSpPr txBox="1">
            <a:spLocks noChangeArrowheads="1"/>
          </p:cNvSpPr>
          <p:nvPr/>
        </p:nvSpPr>
        <p:spPr bwMode="auto">
          <a:xfrm>
            <a:off x="1938338" y="4383086"/>
            <a:ext cx="893762" cy="457200"/>
          </a:xfrm>
          <a:prstGeom prst="rect">
            <a:avLst/>
          </a:prstGeom>
          <a:noFill/>
          <a:ln w="9525">
            <a:noFill/>
            <a:miter lim="800000"/>
          </a:ln>
        </p:spPr>
        <p:txBody>
          <a:bodyPr>
            <a:spAutoFit/>
          </a:bodyPr>
          <a:lstStyle/>
          <a:p>
            <a:pPr algn="ctr"/>
            <a:r>
              <a:rPr lang="en-US" altLang="zh-CN" sz="2400" dirty="0">
                <a:latin typeface="微软雅黑" panose="020B0503020204020204" pitchFamily="34" charset="-122"/>
                <a:ea typeface="微软雅黑" panose="020B0503020204020204" pitchFamily="34" charset="-122"/>
              </a:rPr>
              <a:t>m</a:t>
            </a:r>
            <a:endParaRPr lang="en-US" altLang="zh-CN" sz="2400" dirty="0">
              <a:latin typeface="微软雅黑" panose="020B0503020204020204" pitchFamily="34" charset="-122"/>
              <a:ea typeface="微软雅黑" panose="020B0503020204020204" pitchFamily="34" charset="-122"/>
            </a:endParaRPr>
          </a:p>
        </p:txBody>
      </p:sp>
      <p:sp>
        <p:nvSpPr>
          <p:cNvPr id="19486" name="文本框 21"/>
          <p:cNvSpPr txBox="1">
            <a:spLocks noChangeArrowheads="1"/>
          </p:cNvSpPr>
          <p:nvPr/>
        </p:nvSpPr>
        <p:spPr bwMode="auto">
          <a:xfrm>
            <a:off x="3319462" y="3752055"/>
            <a:ext cx="574675" cy="366712"/>
          </a:xfrm>
          <a:prstGeom prst="rect">
            <a:avLst/>
          </a:prstGeom>
          <a:noFill/>
          <a:ln w="9525">
            <a:noFill/>
            <a:miter lim="800000"/>
          </a:ln>
        </p:spPr>
        <p:txBody>
          <a:bodyPr>
            <a:spAutoFit/>
          </a:bodyPr>
          <a:lstStyle/>
          <a:p>
            <a:r>
              <a:rPr lang="en-US" altLang="zh-CN" dirty="0">
                <a:solidFill>
                  <a:srgbClr val="0070C0"/>
                </a:solidFill>
              </a:rPr>
              <a:t>A1</a:t>
            </a:r>
            <a:endParaRPr lang="en-US" altLang="zh-CN" dirty="0">
              <a:solidFill>
                <a:srgbClr val="0070C0"/>
              </a:solidFill>
            </a:endParaRPr>
          </a:p>
        </p:txBody>
      </p:sp>
      <p:sp>
        <p:nvSpPr>
          <p:cNvPr id="19487" name="文本框 21"/>
          <p:cNvSpPr txBox="1">
            <a:spLocks noChangeArrowheads="1"/>
          </p:cNvSpPr>
          <p:nvPr/>
        </p:nvSpPr>
        <p:spPr bwMode="auto">
          <a:xfrm>
            <a:off x="7626350" y="3852068"/>
            <a:ext cx="549275" cy="366712"/>
          </a:xfrm>
          <a:prstGeom prst="rect">
            <a:avLst/>
          </a:prstGeom>
          <a:noFill/>
          <a:ln w="9525">
            <a:noFill/>
            <a:miter lim="800000"/>
          </a:ln>
        </p:spPr>
        <p:txBody>
          <a:bodyPr>
            <a:spAutoFit/>
          </a:bodyPr>
          <a:lstStyle/>
          <a:p>
            <a:r>
              <a:rPr lang="en-US" altLang="zh-CN" dirty="0">
                <a:solidFill>
                  <a:srgbClr val="0070C0"/>
                </a:solidFill>
              </a:rPr>
              <a:t>A7</a:t>
            </a:r>
            <a:endParaRPr lang="en-US" altLang="zh-CN" dirty="0">
              <a:solidFill>
                <a:srgbClr val="0070C0"/>
              </a:solidFill>
            </a:endParaRPr>
          </a:p>
        </p:txBody>
      </p:sp>
      <p:sp>
        <p:nvSpPr>
          <p:cNvPr id="19488" name="文本框 21"/>
          <p:cNvSpPr txBox="1">
            <a:spLocks noChangeArrowheads="1"/>
          </p:cNvSpPr>
          <p:nvPr/>
        </p:nvSpPr>
        <p:spPr bwMode="auto">
          <a:xfrm>
            <a:off x="8140700" y="3876674"/>
            <a:ext cx="479425" cy="366712"/>
          </a:xfrm>
          <a:prstGeom prst="rect">
            <a:avLst/>
          </a:prstGeom>
          <a:noFill/>
          <a:ln w="9525">
            <a:noFill/>
            <a:miter lim="800000"/>
          </a:ln>
        </p:spPr>
        <p:txBody>
          <a:bodyPr>
            <a:spAutoFit/>
          </a:bodyPr>
          <a:lstStyle/>
          <a:p>
            <a:r>
              <a:rPr lang="en-US" altLang="zh-CN" dirty="0">
                <a:solidFill>
                  <a:srgbClr val="0070C0"/>
                </a:solidFill>
              </a:rPr>
              <a:t>A8</a:t>
            </a:r>
            <a:endParaRPr lang="en-US" altLang="zh-CN" dirty="0">
              <a:solidFill>
                <a:srgbClr val="0070C0"/>
              </a:solidFill>
            </a:endParaRPr>
          </a:p>
        </p:txBody>
      </p:sp>
      <p:sp>
        <p:nvSpPr>
          <p:cNvPr id="35" name="标题 1"/>
          <p:cNvSpPr>
            <a:spLocks noGrp="1"/>
          </p:cNvSpPr>
          <p:nvPr>
            <p:ph type="title"/>
          </p:nvPr>
        </p:nvSpPr>
        <p:spPr>
          <a:xfrm>
            <a:off x="838200" y="365125"/>
            <a:ext cx="10515600" cy="820737"/>
          </a:xfrm>
        </p:spPr>
        <p:txBody>
          <a:bodyPr/>
          <a:lstStyle/>
          <a:p>
            <a:pPr algn="ctr" eaLnBrk="1" hangingPunct="1"/>
            <a:r>
              <a:rPr lang="zh-CN" altLang="en-US" sz="3600" b="1" dirty="0" smtClean="0">
                <a:latin typeface="微软雅黑" panose="020B0503020204020204" pitchFamily="34" charset="-122"/>
                <a:ea typeface="微软雅黑" panose="020B0503020204020204" pitchFamily="34" charset="-122"/>
                <a:sym typeface="+mn-ea"/>
              </a:rPr>
              <a:t>递延年金递延期和年金发生期的计算</a:t>
            </a:r>
            <a:endParaRPr lang="zh-CN" altLang="en-US" sz="3600" b="1" dirty="0" smtClean="0">
              <a:latin typeface="微软雅黑" panose="020B0503020204020204" pitchFamily="34" charset="-122"/>
              <a:ea typeface="微软雅黑" panose="020B0503020204020204" pitchFamily="34" charset="-122"/>
              <a:sym typeface="+mn-ea"/>
            </a:endParaRPr>
          </a:p>
        </p:txBody>
      </p:sp>
      <p:grpSp>
        <p:nvGrpSpPr>
          <p:cNvPr id="36" name="组合 35"/>
          <p:cNvGrpSpPr/>
          <p:nvPr/>
        </p:nvGrpSpPr>
        <p:grpSpPr bwMode="auto">
          <a:xfrm>
            <a:off x="1973766" y="1185862"/>
            <a:ext cx="8051180" cy="134938"/>
            <a:chOff x="5357217" y="1143000"/>
            <a:chExt cx="1490133" cy="101600"/>
          </a:xfrm>
        </p:grpSpPr>
        <p:cxnSp>
          <p:nvCxnSpPr>
            <p:cNvPr id="37"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9" name="矩形 38"/>
          <p:cNvSpPr/>
          <p:nvPr/>
        </p:nvSpPr>
        <p:spPr>
          <a:xfrm>
            <a:off x="1973766" y="1610436"/>
            <a:ext cx="6882371" cy="523220"/>
          </a:xfrm>
          <a:prstGeom prst="rect">
            <a:avLst/>
          </a:prstGeom>
        </p:spPr>
        <p:txBody>
          <a:bodyPr wrap="square">
            <a:spAutoFit/>
          </a:bodyPr>
          <a:lstStyle/>
          <a:p>
            <a:r>
              <a:rPr lang="zh-CN" altLang="en-US" sz="2800" dirty="0" smtClean="0">
                <a:latin typeface="微软雅黑" panose="020B0503020204020204" pitchFamily="34" charset="-122"/>
                <a:ea typeface="微软雅黑" panose="020B0503020204020204" pitchFamily="34" charset="-122"/>
                <a:cs typeface="楷体_GB2312"/>
                <a:sym typeface="+mn-ea"/>
              </a:rPr>
              <a:t>有一项年金，第</a:t>
            </a:r>
            <a:r>
              <a:rPr lang="en-US" altLang="zh-CN" sz="2800" dirty="0" smtClean="0">
                <a:latin typeface="微软雅黑" panose="020B0503020204020204" pitchFamily="34" charset="-122"/>
                <a:ea typeface="微软雅黑" panose="020B0503020204020204" pitchFamily="34" charset="-122"/>
                <a:cs typeface="楷体_GB2312"/>
                <a:sym typeface="+mn-ea"/>
              </a:rPr>
              <a:t>3</a:t>
            </a:r>
            <a:r>
              <a:rPr lang="zh-CN" altLang="en-US" sz="2800" dirty="0" smtClean="0">
                <a:solidFill>
                  <a:srgbClr val="FF0000"/>
                </a:solidFill>
                <a:latin typeface="微软雅黑" panose="020B0503020204020204" pitchFamily="34" charset="-122"/>
                <a:ea typeface="微软雅黑" panose="020B0503020204020204" pitchFamily="34" charset="-122"/>
                <a:cs typeface="楷体_GB2312"/>
                <a:sym typeface="+mn-ea"/>
              </a:rPr>
              <a:t>年末</a:t>
            </a:r>
            <a:r>
              <a:rPr lang="zh-CN" altLang="en-US" sz="2800" dirty="0" smtClean="0">
                <a:latin typeface="微软雅黑" panose="020B0503020204020204" pitchFamily="34" charset="-122"/>
                <a:ea typeface="微软雅黑" panose="020B0503020204020204" pitchFamily="34" charset="-122"/>
                <a:cs typeface="楷体_GB2312"/>
                <a:sym typeface="+mn-ea"/>
              </a:rPr>
              <a:t>开始流入，共</a:t>
            </a:r>
            <a:r>
              <a:rPr lang="en-US" altLang="zh-CN" sz="2800" dirty="0" smtClean="0">
                <a:latin typeface="微软雅黑" panose="020B0503020204020204" pitchFamily="34" charset="-122"/>
                <a:ea typeface="微软雅黑" panose="020B0503020204020204" pitchFamily="34" charset="-122"/>
                <a:cs typeface="楷体_GB2312"/>
                <a:sym typeface="+mn-ea"/>
              </a:rPr>
              <a:t>10</a:t>
            </a:r>
            <a:r>
              <a:rPr lang="zh-CN" altLang="en-US" sz="2800" dirty="0" smtClean="0">
                <a:latin typeface="微软雅黑" panose="020B0503020204020204" pitchFamily="34" charset="-122"/>
                <a:ea typeface="微软雅黑" panose="020B0503020204020204" pitchFamily="34" charset="-122"/>
                <a:cs typeface="楷体_GB2312"/>
                <a:sym typeface="+mn-ea"/>
              </a:rPr>
              <a:t>年。</a:t>
            </a:r>
            <a:endParaRPr lang="zh-CN" altLang="en-US" sz="2800" dirty="0">
              <a:latin typeface="微软雅黑" panose="020B0503020204020204" pitchFamily="34" charset="-122"/>
              <a:ea typeface="微软雅黑" panose="020B0503020204020204" pitchFamily="34" charset="-122"/>
            </a:endParaRPr>
          </a:p>
        </p:txBody>
      </p:sp>
      <p:sp>
        <p:nvSpPr>
          <p:cNvPr id="43" name="矩形 42"/>
          <p:cNvSpPr/>
          <p:nvPr/>
        </p:nvSpPr>
        <p:spPr>
          <a:xfrm>
            <a:off x="4699000" y="3088013"/>
            <a:ext cx="1576072" cy="523220"/>
          </a:xfrm>
          <a:prstGeom prst="rect">
            <a:avLst/>
          </a:prstGeom>
        </p:spPr>
        <p:txBody>
          <a:bodyPr wrap="none">
            <a:spAutoFit/>
          </a:bodyPr>
          <a:lstStyle/>
          <a:p>
            <a:r>
              <a:rPr lang="en-US" altLang="zh-CN" sz="2800" dirty="0" smtClean="0"/>
              <a:t>..............</a:t>
            </a:r>
            <a:endParaRPr lang="en-US" altLang="zh-CN" sz="2800" dirty="0"/>
          </a:p>
        </p:txBody>
      </p:sp>
      <p:sp>
        <p:nvSpPr>
          <p:cNvPr id="40" name="左大括号 1307672"/>
          <p:cNvSpPr/>
          <p:nvPr/>
        </p:nvSpPr>
        <p:spPr bwMode="auto">
          <a:xfrm rot="16200000">
            <a:off x="5595744" y="1442769"/>
            <a:ext cx="441326" cy="5499640"/>
          </a:xfrm>
          <a:prstGeom prst="leftBrace">
            <a:avLst>
              <a:gd name="adj1" fmla="val 76768"/>
              <a:gd name="adj2" fmla="val 50000"/>
            </a:avLst>
          </a:prstGeom>
          <a:noFill/>
          <a:ln w="28575">
            <a:solidFill>
              <a:srgbClr val="FF0000"/>
            </a:solidFill>
            <a:round/>
          </a:ln>
        </p:spPr>
        <p:txBody>
          <a:bodyPr rot="10800000"/>
          <a:lstStyle/>
          <a:p>
            <a:endParaRPr lang="zh-CN" altLang="en-US">
              <a:latin typeface="Calibri" panose="020F0502020204030204" charset="0"/>
            </a:endParaRPr>
          </a:p>
        </p:txBody>
      </p:sp>
      <p:sp>
        <p:nvSpPr>
          <p:cNvPr id="45" name="左大括号 1307672"/>
          <p:cNvSpPr/>
          <p:nvPr/>
        </p:nvSpPr>
        <p:spPr bwMode="auto">
          <a:xfrm rot="16200000">
            <a:off x="2221474" y="3437961"/>
            <a:ext cx="315914" cy="1361612"/>
          </a:xfrm>
          <a:prstGeom prst="leftBrace">
            <a:avLst>
              <a:gd name="adj1" fmla="val 76768"/>
              <a:gd name="adj2" fmla="val 50000"/>
            </a:avLst>
          </a:prstGeom>
          <a:noFill/>
          <a:ln w="28575">
            <a:solidFill>
              <a:srgbClr val="FF0000"/>
            </a:solidFill>
            <a:round/>
          </a:ln>
        </p:spPr>
        <p:txBody>
          <a:bodyPr rot="10800000"/>
          <a:lstStyle/>
          <a:p>
            <a:endParaRPr lang="zh-CN" altLang="en-US">
              <a:latin typeface="Calibri" panose="020F0502020204030204" charset="0"/>
            </a:endParaRPr>
          </a:p>
        </p:txBody>
      </p:sp>
      <p:sp>
        <p:nvSpPr>
          <p:cNvPr id="46" name="椭圆 45"/>
          <p:cNvSpPr/>
          <p:nvPr/>
        </p:nvSpPr>
        <p:spPr>
          <a:xfrm>
            <a:off x="1461770" y="1621739"/>
            <a:ext cx="511996" cy="511917"/>
          </a:xfrm>
          <a:prstGeom prst="ellipse">
            <a:avLst/>
          </a:prstGeom>
          <a:solidFill>
            <a:srgbClr val="FFC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7" name="文本框 77"/>
          <p:cNvSpPr txBox="1"/>
          <p:nvPr/>
        </p:nvSpPr>
        <p:spPr>
          <a:xfrm>
            <a:off x="1513113" y="1693032"/>
            <a:ext cx="415265" cy="369332"/>
          </a:xfrm>
          <a:prstGeom prst="rect">
            <a:avLst/>
          </a:prstGeom>
          <a:noFill/>
        </p:spPr>
        <p:txBody>
          <a:bodyPr wrap="square" rtlCol="0">
            <a:sp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1</a:t>
            </a:r>
            <a:endParaRPr lang="en-US" altLang="zh-CN" b="1" dirty="0">
              <a:solidFill>
                <a:schemeClr val="bg1"/>
              </a:solidFill>
              <a:latin typeface="微软雅黑" panose="020B0503020204020204" pitchFamily="34" charset="-122"/>
              <a:ea typeface="微软雅黑" panose="020B0503020204020204" pitchFamily="34" charset="-122"/>
            </a:endParaRPr>
          </a:p>
        </p:txBody>
      </p:sp>
      <p:pic>
        <p:nvPicPr>
          <p:cNvPr id="48" name="图片 47"/>
          <p:cNvPicPr>
            <a:picLocks noChangeAspect="1"/>
          </p:cNvPicPr>
          <p:nvPr/>
        </p:nvPicPr>
        <p:blipFill>
          <a:blip r:embed="rId1"/>
          <a:stretch>
            <a:fillRect/>
          </a:stretch>
        </p:blipFill>
        <p:spPr>
          <a:xfrm>
            <a:off x="9803216" y="4527952"/>
            <a:ext cx="1550584" cy="1550584"/>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486"/>
                                        </p:tgtEl>
                                        <p:attrNameLst>
                                          <p:attrName>style.visibility</p:attrName>
                                        </p:attrNameLst>
                                      </p:cBhvr>
                                      <p:to>
                                        <p:strVal val="visible"/>
                                      </p:to>
                                    </p:set>
                                    <p:anim calcmode="lin" valueType="num">
                                      <p:cBhvr additive="base">
                                        <p:cTn id="23" dur="500" fill="hold"/>
                                        <p:tgtEl>
                                          <p:spTgt spid="19486"/>
                                        </p:tgtEl>
                                        <p:attrNameLst>
                                          <p:attrName>ppt_x</p:attrName>
                                        </p:attrNameLst>
                                      </p:cBhvr>
                                      <p:tavLst>
                                        <p:tav tm="0">
                                          <p:val>
                                            <p:strVal val="#ppt_x"/>
                                          </p:val>
                                        </p:tav>
                                        <p:tav tm="100000">
                                          <p:val>
                                            <p:strVal val="#ppt_x"/>
                                          </p:val>
                                        </p:tav>
                                      </p:tavLst>
                                    </p:anim>
                                    <p:anim calcmode="lin" valueType="num">
                                      <p:cBhvr additive="base">
                                        <p:cTn id="24" dur="500" fill="hold"/>
                                        <p:tgtEl>
                                          <p:spTgt spid="1948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487"/>
                                        </p:tgtEl>
                                        <p:attrNameLst>
                                          <p:attrName>style.visibility</p:attrName>
                                        </p:attrNameLst>
                                      </p:cBhvr>
                                      <p:to>
                                        <p:strVal val="visible"/>
                                      </p:to>
                                    </p:set>
                                    <p:anim calcmode="lin" valueType="num">
                                      <p:cBhvr additive="base">
                                        <p:cTn id="35" dur="500" fill="hold"/>
                                        <p:tgtEl>
                                          <p:spTgt spid="19487"/>
                                        </p:tgtEl>
                                        <p:attrNameLst>
                                          <p:attrName>ppt_x</p:attrName>
                                        </p:attrNameLst>
                                      </p:cBhvr>
                                      <p:tavLst>
                                        <p:tav tm="0">
                                          <p:val>
                                            <p:strVal val="#ppt_x"/>
                                          </p:val>
                                        </p:tav>
                                        <p:tav tm="100000">
                                          <p:val>
                                            <p:strVal val="#ppt_x"/>
                                          </p:val>
                                        </p:tav>
                                      </p:tavLst>
                                    </p:anim>
                                    <p:anim calcmode="lin" valueType="num">
                                      <p:cBhvr additive="base">
                                        <p:cTn id="36" dur="500" fill="hold"/>
                                        <p:tgtEl>
                                          <p:spTgt spid="1948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488"/>
                                        </p:tgtEl>
                                        <p:attrNameLst>
                                          <p:attrName>style.visibility</p:attrName>
                                        </p:attrNameLst>
                                      </p:cBhvr>
                                      <p:to>
                                        <p:strVal val="visible"/>
                                      </p:to>
                                    </p:set>
                                    <p:anim calcmode="lin" valueType="num">
                                      <p:cBhvr additive="base">
                                        <p:cTn id="39" dur="500" fill="hold"/>
                                        <p:tgtEl>
                                          <p:spTgt spid="19488"/>
                                        </p:tgtEl>
                                        <p:attrNameLst>
                                          <p:attrName>ppt_x</p:attrName>
                                        </p:attrNameLst>
                                      </p:cBhvr>
                                      <p:tavLst>
                                        <p:tav tm="0">
                                          <p:val>
                                            <p:strVal val="#ppt_x"/>
                                          </p:val>
                                        </p:tav>
                                        <p:tav tm="100000">
                                          <p:val>
                                            <p:strVal val="#ppt_x"/>
                                          </p:val>
                                        </p:tav>
                                      </p:tavLst>
                                    </p:anim>
                                    <p:anim calcmode="lin" valueType="num">
                                      <p:cBhvr additive="base">
                                        <p:cTn id="40" dur="500" fill="hold"/>
                                        <p:tgtEl>
                                          <p:spTgt spid="1948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animBg="1"/>
      <p:bldP spid="24" grpId="0" animBg="1"/>
      <p:bldP spid="25" grpId="0" animBg="1"/>
      <p:bldP spid="29" grpId="0"/>
      <p:bldP spid="31" grpId="0"/>
      <p:bldP spid="19486" grpId="0"/>
      <p:bldP spid="19487" grpId="0"/>
      <p:bldP spid="19488" grpId="0"/>
      <p:bldP spid="43" grpId="0"/>
      <p:bldP spid="40"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标题 4"/>
          <p:cNvSpPr txBox="1"/>
          <p:nvPr/>
        </p:nvSpPr>
        <p:spPr bwMode="auto">
          <a:xfrm>
            <a:off x="838200" y="438150"/>
            <a:ext cx="10515600" cy="641350"/>
          </a:xfrm>
          <a:prstGeom prst="rect">
            <a:avLst/>
          </a:prstGeom>
          <a:noFill/>
          <a:ln w="9525">
            <a:noFill/>
            <a:miter lim="800000"/>
          </a:ln>
        </p:spPr>
        <p:txBody>
          <a:bodyPr>
            <a:spAutoFit/>
          </a:bodyPr>
          <a:lstStyle/>
          <a:p>
            <a:pPr algn="ctr">
              <a:buFont typeface="Arial" panose="020B0604020202020204" pitchFamily="34" charset="0"/>
              <a:buNone/>
            </a:pPr>
            <a:r>
              <a:rPr lang="zh-CN" altLang="en-US" sz="3600" b="1">
                <a:solidFill>
                  <a:schemeClr val="tx2"/>
                </a:solidFill>
                <a:ea typeface="MS PGothic" panose="020B0600070205080204" pitchFamily="34" charset="-128"/>
              </a:rPr>
              <a:t>二、</a:t>
            </a:r>
            <a:r>
              <a:rPr lang="ja-JP" altLang="en-US" sz="3600" b="1">
                <a:solidFill>
                  <a:schemeClr val="tx2"/>
                </a:solidFill>
                <a:ea typeface="MS PGothic" panose="020B0600070205080204" pitchFamily="34" charset="-128"/>
              </a:rPr>
              <a:t>资金时间价值的</a:t>
            </a:r>
            <a:r>
              <a:rPr lang="zh-CN" altLang="en-US" sz="3600" b="1">
                <a:solidFill>
                  <a:schemeClr val="tx2"/>
                </a:solidFill>
                <a:ea typeface="MS PGothic" panose="020B0600070205080204" pitchFamily="34" charset="-128"/>
              </a:rPr>
              <a:t>相关</a:t>
            </a:r>
            <a:r>
              <a:rPr lang="ja-JP" altLang="en-US" sz="3600" b="1">
                <a:solidFill>
                  <a:schemeClr val="tx2"/>
                </a:solidFill>
                <a:ea typeface="MS PGothic" panose="020B0600070205080204" pitchFamily="34" charset="-128"/>
              </a:rPr>
              <a:t>指标</a:t>
            </a:r>
            <a:endParaRPr lang="ja-JP" altLang="en-US" sz="3600" b="1">
              <a:solidFill>
                <a:schemeClr val="tx2"/>
              </a:solidFill>
              <a:ea typeface="MS PGothic" panose="020B0600070205080204" pitchFamily="34" charset="-128"/>
            </a:endParaRPr>
          </a:p>
        </p:txBody>
      </p:sp>
      <p:grpSp>
        <p:nvGrpSpPr>
          <p:cNvPr id="4" name="组合 4"/>
          <p:cNvGrpSpPr/>
          <p:nvPr/>
        </p:nvGrpSpPr>
        <p:grpSpPr bwMode="auto">
          <a:xfrm>
            <a:off x="3381375" y="1143000"/>
            <a:ext cx="5327650" cy="134938"/>
            <a:chOff x="5357217" y="1143000"/>
            <a:chExt cx="1490133" cy="101600"/>
          </a:xfrm>
        </p:grpSpPr>
        <p:cxnSp>
          <p:nvCxnSpPr>
            <p:cNvPr id="48"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0" name="矩形 39"/>
          <p:cNvSpPr/>
          <p:nvPr/>
        </p:nvSpPr>
        <p:spPr>
          <a:xfrm>
            <a:off x="11347450" y="6219825"/>
            <a:ext cx="282575" cy="304800"/>
          </a:xfrm>
          <a:prstGeom prst="rect">
            <a:avLst/>
          </a:prstGeom>
        </p:spPr>
        <p:txBody>
          <a:bodyPr wrap="none">
            <a:spAutoFit/>
          </a:bodyPr>
          <a:lstStyle/>
          <a:p>
            <a:pPr>
              <a:defRPr/>
            </a:pPr>
            <a:fld id="{6BFD0414-6D7D-42CB-97BD-38009F7B6407}" type="slidenum">
              <a:rPr lang="en-US" altLang="zh-CN" sz="1400" b="1">
                <a:solidFill>
                  <a:schemeClr val="bg1"/>
                </a:solidFill>
                <a:latin typeface="+mj-lt"/>
                <a:ea typeface="+mn-ea"/>
              </a:rPr>
            </a:fld>
            <a:endParaRPr lang="zh-CN" altLang="en-US" sz="1400" b="1" dirty="0">
              <a:solidFill>
                <a:schemeClr val="bg1"/>
              </a:solidFill>
              <a:latin typeface="+mj-lt"/>
              <a:ea typeface="+mn-ea"/>
            </a:endParaRPr>
          </a:p>
        </p:txBody>
      </p:sp>
      <p:grpSp>
        <p:nvGrpSpPr>
          <p:cNvPr id="5" name="组合 23"/>
          <p:cNvGrpSpPr/>
          <p:nvPr/>
        </p:nvGrpSpPr>
        <p:grpSpPr bwMode="auto">
          <a:xfrm>
            <a:off x="3451188" y="4348076"/>
            <a:ext cx="5127625" cy="168275"/>
            <a:chOff x="4137381" y="4489239"/>
            <a:chExt cx="5127695" cy="168185"/>
          </a:xfrm>
        </p:grpSpPr>
        <p:sp>
          <p:nvSpPr>
            <p:cNvPr id="56333" name="Line 3"/>
            <p:cNvSpPr>
              <a:spLocks noChangeShapeType="1"/>
            </p:cNvSpPr>
            <p:nvPr/>
          </p:nvSpPr>
          <p:spPr bwMode="auto">
            <a:xfrm>
              <a:off x="4137381" y="4652543"/>
              <a:ext cx="5118278" cy="0"/>
            </a:xfrm>
            <a:prstGeom prst="line">
              <a:avLst/>
            </a:prstGeom>
            <a:noFill/>
            <a:ln w="12700" cap="sq">
              <a:solidFill>
                <a:schemeClr val="tx1"/>
              </a:solidFill>
              <a:round/>
            </a:ln>
          </p:spPr>
          <p:txBody>
            <a:bodyPr wrap="none" anchor="ctr"/>
            <a:lstStyle/>
            <a:p>
              <a:endParaRPr lang="zh-CN" altLang="en-US"/>
            </a:p>
          </p:txBody>
        </p:sp>
        <p:sp>
          <p:nvSpPr>
            <p:cNvPr id="56334" name="Line 4"/>
            <p:cNvSpPr>
              <a:spLocks noChangeShapeType="1"/>
            </p:cNvSpPr>
            <p:nvPr/>
          </p:nvSpPr>
          <p:spPr bwMode="auto">
            <a:xfrm>
              <a:off x="4137381" y="4489239"/>
              <a:ext cx="0" cy="152417"/>
            </a:xfrm>
            <a:prstGeom prst="line">
              <a:avLst/>
            </a:prstGeom>
            <a:noFill/>
            <a:ln w="12700" cap="sq">
              <a:solidFill>
                <a:schemeClr val="tx1"/>
              </a:solidFill>
              <a:round/>
            </a:ln>
          </p:spPr>
          <p:txBody>
            <a:bodyPr wrap="none" anchor="ctr"/>
            <a:lstStyle/>
            <a:p>
              <a:endParaRPr lang="zh-CN" altLang="en-US"/>
            </a:p>
          </p:txBody>
        </p:sp>
        <p:sp>
          <p:nvSpPr>
            <p:cNvPr id="56335" name="Line 5"/>
            <p:cNvSpPr>
              <a:spLocks noChangeShapeType="1"/>
            </p:cNvSpPr>
            <p:nvPr/>
          </p:nvSpPr>
          <p:spPr bwMode="auto">
            <a:xfrm>
              <a:off x="4819572" y="4489239"/>
              <a:ext cx="0" cy="152417"/>
            </a:xfrm>
            <a:prstGeom prst="line">
              <a:avLst/>
            </a:prstGeom>
            <a:noFill/>
            <a:ln w="12700" cap="sq">
              <a:solidFill>
                <a:schemeClr val="tx1"/>
              </a:solidFill>
              <a:round/>
            </a:ln>
          </p:spPr>
          <p:txBody>
            <a:bodyPr wrap="none" anchor="ctr"/>
            <a:lstStyle/>
            <a:p>
              <a:endParaRPr lang="zh-CN" altLang="en-US"/>
            </a:p>
          </p:txBody>
        </p:sp>
        <p:sp>
          <p:nvSpPr>
            <p:cNvPr id="56336" name="Line 6"/>
            <p:cNvSpPr>
              <a:spLocks noChangeShapeType="1"/>
            </p:cNvSpPr>
            <p:nvPr/>
          </p:nvSpPr>
          <p:spPr bwMode="auto">
            <a:xfrm>
              <a:off x="6217490" y="4489239"/>
              <a:ext cx="0" cy="152417"/>
            </a:xfrm>
            <a:prstGeom prst="line">
              <a:avLst/>
            </a:prstGeom>
            <a:noFill/>
            <a:ln w="12700" cap="sq">
              <a:solidFill>
                <a:schemeClr val="tx1"/>
              </a:solidFill>
              <a:round/>
            </a:ln>
          </p:spPr>
          <p:txBody>
            <a:bodyPr wrap="none" anchor="ctr"/>
            <a:lstStyle/>
            <a:p>
              <a:endParaRPr lang="zh-CN" altLang="en-US"/>
            </a:p>
          </p:txBody>
        </p:sp>
        <p:sp>
          <p:nvSpPr>
            <p:cNvPr id="56337" name="Line 7"/>
            <p:cNvSpPr>
              <a:spLocks noChangeShapeType="1"/>
            </p:cNvSpPr>
            <p:nvPr/>
          </p:nvSpPr>
          <p:spPr bwMode="auto">
            <a:xfrm>
              <a:off x="9265076" y="4505007"/>
              <a:ext cx="0" cy="152417"/>
            </a:xfrm>
            <a:prstGeom prst="line">
              <a:avLst/>
            </a:prstGeom>
            <a:noFill/>
            <a:ln w="12700" cap="sq">
              <a:solidFill>
                <a:schemeClr val="tx1"/>
              </a:solidFill>
              <a:round/>
            </a:ln>
          </p:spPr>
          <p:txBody>
            <a:bodyPr wrap="none" anchor="ctr"/>
            <a:lstStyle/>
            <a:p>
              <a:endParaRPr lang="zh-CN" altLang="en-US"/>
            </a:p>
          </p:txBody>
        </p:sp>
        <p:sp>
          <p:nvSpPr>
            <p:cNvPr id="56338" name="Line 5"/>
            <p:cNvSpPr>
              <a:spLocks noChangeShapeType="1"/>
            </p:cNvSpPr>
            <p:nvPr/>
          </p:nvSpPr>
          <p:spPr bwMode="auto">
            <a:xfrm>
              <a:off x="5508997" y="4496500"/>
              <a:ext cx="0" cy="152417"/>
            </a:xfrm>
            <a:prstGeom prst="line">
              <a:avLst/>
            </a:prstGeom>
            <a:noFill/>
            <a:ln w="12700" cap="sq">
              <a:solidFill>
                <a:schemeClr val="tx1"/>
              </a:solidFill>
              <a:round/>
            </a:ln>
          </p:spPr>
          <p:txBody>
            <a:bodyPr wrap="none" anchor="ctr"/>
            <a:lstStyle/>
            <a:p>
              <a:endParaRPr lang="zh-CN" altLang="en-US"/>
            </a:p>
          </p:txBody>
        </p:sp>
        <p:sp>
          <p:nvSpPr>
            <p:cNvPr id="56339" name="Line 6"/>
            <p:cNvSpPr>
              <a:spLocks noChangeShapeType="1"/>
            </p:cNvSpPr>
            <p:nvPr/>
          </p:nvSpPr>
          <p:spPr bwMode="auto">
            <a:xfrm>
              <a:off x="8532500" y="4496500"/>
              <a:ext cx="0" cy="152417"/>
            </a:xfrm>
            <a:prstGeom prst="line">
              <a:avLst/>
            </a:prstGeom>
            <a:noFill/>
            <a:ln w="12700" cap="sq">
              <a:solidFill>
                <a:schemeClr val="tx1"/>
              </a:solidFill>
              <a:round/>
            </a:ln>
          </p:spPr>
          <p:txBody>
            <a:bodyPr wrap="none" anchor="ctr"/>
            <a:lstStyle/>
            <a:p>
              <a:endParaRPr lang="zh-CN" altLang="en-US"/>
            </a:p>
          </p:txBody>
        </p:sp>
      </p:grpSp>
      <p:sp>
        <p:nvSpPr>
          <p:cNvPr id="56340" name="矩形 6"/>
          <p:cNvSpPr>
            <a:spLocks noChangeArrowheads="1"/>
          </p:cNvSpPr>
          <p:nvPr/>
        </p:nvSpPr>
        <p:spPr bwMode="auto">
          <a:xfrm>
            <a:off x="3291080" y="4590334"/>
            <a:ext cx="5508239" cy="400110"/>
          </a:xfrm>
          <a:prstGeom prst="rect">
            <a:avLst/>
          </a:prstGeom>
          <a:noFill/>
          <a:ln w="9525">
            <a:noFill/>
            <a:miter lim="800000"/>
          </a:ln>
        </p:spPr>
        <p:txBody>
          <a:bodyPr wrap="none">
            <a:spAutoFit/>
          </a:bodyPr>
          <a:lstStyle/>
          <a:p>
            <a:r>
              <a:rPr lang="en-US" altLang="zh-CN" sz="2000" b="1" dirty="0">
                <a:solidFill>
                  <a:srgbClr val="FF0000"/>
                </a:solidFill>
                <a:latin typeface="宋体" panose="02010600030101010101" pitchFamily="2" charset="-122"/>
                <a:ea typeface="MS PGothic" panose="020B0600070205080204" pitchFamily="34" charset="-128"/>
              </a:rPr>
              <a:t>0    </a:t>
            </a:r>
            <a:r>
              <a:rPr lang="en-US" altLang="zh-CN" sz="2000" b="1" dirty="0" smtClean="0">
                <a:solidFill>
                  <a:srgbClr val="FF0000"/>
                </a:solidFill>
                <a:latin typeface="宋体" panose="02010600030101010101" pitchFamily="2" charset="-122"/>
                <a:ea typeface="MS PGothic" panose="020B0600070205080204" pitchFamily="34" charset="-128"/>
              </a:rPr>
              <a:t>1     2    </a:t>
            </a:r>
            <a:r>
              <a:rPr lang="en-US" altLang="zh-CN" sz="2000" b="1" dirty="0">
                <a:solidFill>
                  <a:srgbClr val="FF0000"/>
                </a:solidFill>
                <a:latin typeface="宋体" panose="02010600030101010101" pitchFamily="2" charset="-122"/>
                <a:ea typeface="MS PGothic" panose="020B0600070205080204" pitchFamily="34" charset="-128"/>
              </a:rPr>
              <a:t>3             </a:t>
            </a:r>
            <a:r>
              <a:rPr lang="en-US" altLang="zh-CN" sz="2000" b="1" dirty="0" smtClean="0">
                <a:solidFill>
                  <a:srgbClr val="FF0000"/>
                </a:solidFill>
                <a:latin typeface="宋体" panose="02010600030101010101" pitchFamily="2" charset="-122"/>
                <a:ea typeface="MS PGothic" panose="020B0600070205080204" pitchFamily="34" charset="-128"/>
              </a:rPr>
              <a:t>   </a:t>
            </a:r>
            <a:r>
              <a:rPr lang="en-US" altLang="zh-CN" sz="2000" b="1" dirty="0">
                <a:solidFill>
                  <a:srgbClr val="FF0000"/>
                </a:solidFill>
                <a:latin typeface="宋体" panose="02010600030101010101" pitchFamily="2" charset="-122"/>
                <a:ea typeface="MS PGothic" panose="020B0600070205080204" pitchFamily="34" charset="-128"/>
              </a:rPr>
              <a:t>n-1    n</a:t>
            </a:r>
            <a:endParaRPr lang="en-US" altLang="zh-CN" sz="2000" b="1" dirty="0">
              <a:solidFill>
                <a:srgbClr val="FF0000"/>
              </a:solidFill>
              <a:latin typeface="宋体" panose="02010600030101010101" pitchFamily="2" charset="-122"/>
              <a:ea typeface="MS PGothic" panose="020B0600070205080204" pitchFamily="34" charset="-128"/>
            </a:endParaRPr>
          </a:p>
        </p:txBody>
      </p:sp>
      <p:sp>
        <p:nvSpPr>
          <p:cNvPr id="56341" name="矩形 14"/>
          <p:cNvSpPr>
            <a:spLocks noChangeArrowheads="1"/>
          </p:cNvSpPr>
          <p:nvPr/>
        </p:nvSpPr>
        <p:spPr bwMode="auto">
          <a:xfrm>
            <a:off x="3305969" y="4911040"/>
            <a:ext cx="381000" cy="461962"/>
          </a:xfrm>
          <a:prstGeom prst="rect">
            <a:avLst/>
          </a:prstGeom>
          <a:noFill/>
          <a:ln w="9525">
            <a:noFill/>
            <a:miter lim="800000"/>
          </a:ln>
        </p:spPr>
        <p:txBody>
          <a:bodyPr>
            <a:spAutoFit/>
          </a:bodyPr>
          <a:lstStyle/>
          <a:p>
            <a:r>
              <a:rPr lang="en-US" altLang="zh-CN" sz="2400" b="1" dirty="0">
                <a:latin typeface="微软雅黑" panose="020B0503020204020204" pitchFamily="34" charset="-122"/>
                <a:ea typeface="微软雅黑" panose="020B0503020204020204" pitchFamily="34" charset="-122"/>
              </a:rPr>
              <a:t>P</a:t>
            </a:r>
            <a:endParaRPr lang="en-US" altLang="zh-CN" sz="2400" b="1" dirty="0">
              <a:latin typeface="微软雅黑" panose="020B0503020204020204" pitchFamily="34" charset="-122"/>
              <a:ea typeface="微软雅黑" panose="020B0503020204020204" pitchFamily="34" charset="-122"/>
            </a:endParaRPr>
          </a:p>
        </p:txBody>
      </p:sp>
      <p:sp>
        <p:nvSpPr>
          <p:cNvPr id="56342" name="矩形 14"/>
          <p:cNvSpPr>
            <a:spLocks noChangeArrowheads="1"/>
          </p:cNvSpPr>
          <p:nvPr/>
        </p:nvSpPr>
        <p:spPr bwMode="auto">
          <a:xfrm>
            <a:off x="8443719" y="4978946"/>
            <a:ext cx="355600" cy="461962"/>
          </a:xfrm>
          <a:prstGeom prst="rect">
            <a:avLst/>
          </a:prstGeom>
          <a:noFill/>
          <a:ln w="9525">
            <a:noFill/>
            <a:miter lim="800000"/>
          </a:ln>
        </p:spPr>
        <p:txBody>
          <a:bodyPr wrap="none">
            <a:spAutoFit/>
          </a:bodyPr>
          <a:lstStyle/>
          <a:p>
            <a:r>
              <a:rPr lang="en-US" altLang="zh-CN" sz="2400" b="1" dirty="0">
                <a:latin typeface="微软雅黑" panose="020B0503020204020204" pitchFamily="34" charset="-122"/>
                <a:ea typeface="微软雅黑" panose="020B0503020204020204" pitchFamily="34" charset="-122"/>
              </a:rPr>
              <a:t>F</a:t>
            </a:r>
            <a:endParaRPr lang="en-US" altLang="zh-CN" sz="2400" b="1" dirty="0">
              <a:latin typeface="微软雅黑" panose="020B0503020204020204" pitchFamily="34" charset="-122"/>
              <a:ea typeface="微软雅黑" panose="020B0503020204020204" pitchFamily="34" charset="-122"/>
            </a:endParaRPr>
          </a:p>
        </p:txBody>
      </p:sp>
      <p:sp>
        <p:nvSpPr>
          <p:cNvPr id="56343" name="矩形 24"/>
          <p:cNvSpPr>
            <a:spLocks noChangeArrowheads="1"/>
          </p:cNvSpPr>
          <p:nvPr/>
        </p:nvSpPr>
        <p:spPr bwMode="auto">
          <a:xfrm>
            <a:off x="1053296" y="2683740"/>
            <a:ext cx="4780767" cy="1107996"/>
          </a:xfrm>
          <a:prstGeom prst="rect">
            <a:avLst/>
          </a:prstGeom>
          <a:solidFill>
            <a:srgbClr val="0070C0"/>
          </a:solidFill>
          <a:ln w="9525">
            <a:solidFill>
              <a:srgbClr val="188582"/>
            </a:solidFill>
            <a:miter lim="800000"/>
          </a:ln>
        </p:spPr>
        <p:txBody>
          <a:bodyPr wrap="square">
            <a:spAutoFit/>
          </a:bodyPr>
          <a:lstStyle/>
          <a:p>
            <a:r>
              <a:rPr lang="zh-CN" altLang="en-US" sz="2200" dirty="0">
                <a:solidFill>
                  <a:schemeClr val="tx2"/>
                </a:solidFill>
                <a:latin typeface="微软雅黑" panose="020B0503020204020204" pitchFamily="34" charset="-122"/>
                <a:ea typeface="微软雅黑" panose="020B0503020204020204" pitchFamily="34" charset="-122"/>
              </a:rPr>
              <a:t> </a:t>
            </a:r>
            <a:r>
              <a:rPr lang="zh-CN" altLang="en-US" sz="2200" dirty="0">
                <a:solidFill>
                  <a:schemeClr val="bg1"/>
                </a:solidFill>
                <a:latin typeface="微软雅黑" panose="020B0503020204020204" pitchFamily="34" charset="-122"/>
                <a:ea typeface="微软雅黑" panose="020B0503020204020204" pitchFamily="34" charset="-122"/>
              </a:rPr>
              <a:t>终值又称将来值，是现在一定量的货币折算到未来某一时点所对应的金额，又称本利</a:t>
            </a:r>
            <a:r>
              <a:rPr lang="zh-CN" altLang="en-US" sz="2200" dirty="0" smtClean="0">
                <a:solidFill>
                  <a:schemeClr val="bg1"/>
                </a:solidFill>
                <a:latin typeface="微软雅黑" panose="020B0503020204020204" pitchFamily="34" charset="-122"/>
                <a:ea typeface="微软雅黑" panose="020B0503020204020204" pitchFamily="34" charset="-122"/>
              </a:rPr>
              <a:t>和。通常</a:t>
            </a:r>
            <a:r>
              <a:rPr lang="zh-CN" altLang="en-US" sz="2200" dirty="0">
                <a:solidFill>
                  <a:schemeClr val="bg1"/>
                </a:solidFill>
                <a:latin typeface="微软雅黑" panose="020B0503020204020204" pitchFamily="34" charset="-122"/>
                <a:ea typeface="微软雅黑" panose="020B0503020204020204" pitchFamily="34" charset="-122"/>
              </a:rPr>
              <a:t>用记作“</a:t>
            </a:r>
            <a:r>
              <a:rPr lang="en-US" altLang="zh-CN" sz="2200" dirty="0">
                <a:solidFill>
                  <a:schemeClr val="bg1"/>
                </a:solidFill>
                <a:latin typeface="微软雅黑" panose="020B0503020204020204" pitchFamily="34" charset="-122"/>
                <a:ea typeface="微软雅黑" panose="020B0503020204020204" pitchFamily="34" charset="-122"/>
              </a:rPr>
              <a:t>F</a:t>
            </a:r>
            <a:r>
              <a:rPr lang="en-US" altLang="zh-CN" sz="2200" dirty="0" smtClean="0">
                <a:solidFill>
                  <a:schemeClr val="bg1"/>
                </a:solidFill>
                <a:latin typeface="微软雅黑" panose="020B0503020204020204" pitchFamily="34" charset="-122"/>
                <a:ea typeface="微软雅黑" panose="020B0503020204020204" pitchFamily="34" charset="-122"/>
              </a:rPr>
              <a:t>”</a:t>
            </a:r>
            <a:r>
              <a:rPr lang="zh-CN" altLang="en-US" sz="2200" dirty="0" smtClean="0">
                <a:solidFill>
                  <a:schemeClr val="bg1"/>
                </a:solidFill>
                <a:latin typeface="微软雅黑" panose="020B0503020204020204" pitchFamily="34" charset="-122"/>
                <a:ea typeface="微软雅黑" panose="020B0503020204020204" pitchFamily="34" charset="-122"/>
              </a:rPr>
              <a:t>。 </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56344" name="矩形 25"/>
          <p:cNvSpPr>
            <a:spLocks noChangeArrowheads="1"/>
          </p:cNvSpPr>
          <p:nvPr/>
        </p:nvSpPr>
        <p:spPr bwMode="auto">
          <a:xfrm>
            <a:off x="6805612" y="2699615"/>
            <a:ext cx="4548187" cy="1107996"/>
          </a:xfrm>
          <a:prstGeom prst="rect">
            <a:avLst/>
          </a:prstGeom>
          <a:solidFill>
            <a:srgbClr val="9EBE5B"/>
          </a:solidFill>
          <a:ln w="9525">
            <a:noFill/>
            <a:miter lim="800000"/>
          </a:ln>
        </p:spPr>
        <p:txBody>
          <a:bodyPr wrap="square">
            <a:spAutoFit/>
          </a:bodyPr>
          <a:lstStyle/>
          <a:p>
            <a:r>
              <a:rPr lang="zh-CN" altLang="en-US" sz="2200" dirty="0">
                <a:solidFill>
                  <a:schemeClr val="bg1"/>
                </a:solidFill>
                <a:latin typeface="微软雅黑" panose="020B0503020204020204" pitchFamily="34" charset="-122"/>
                <a:ea typeface="微软雅黑" panose="020B0503020204020204" pitchFamily="34" charset="-122"/>
              </a:rPr>
              <a:t>现值，是指未来某一时点上的一定量货币折算到现在所对应的金额， </a:t>
            </a:r>
            <a:r>
              <a:rPr lang="zh-CN" altLang="en-US" sz="2200" dirty="0" smtClean="0">
                <a:solidFill>
                  <a:schemeClr val="bg1"/>
                </a:solidFill>
                <a:latin typeface="微软雅黑" panose="020B0503020204020204" pitchFamily="34" charset="-122"/>
                <a:ea typeface="微软雅黑" panose="020B0503020204020204" pitchFamily="34" charset="-122"/>
              </a:rPr>
              <a:t>又</a:t>
            </a:r>
            <a:r>
              <a:rPr lang="zh-CN" altLang="en-US" sz="2200" dirty="0">
                <a:solidFill>
                  <a:schemeClr val="bg1"/>
                </a:solidFill>
                <a:latin typeface="微软雅黑" panose="020B0503020204020204" pitchFamily="34" charset="-122"/>
                <a:ea typeface="微软雅黑" panose="020B0503020204020204" pitchFamily="34" charset="-122"/>
              </a:rPr>
              <a:t>称</a:t>
            </a:r>
            <a:r>
              <a:rPr lang="zh-CN" altLang="en-US" sz="2200" dirty="0" smtClean="0">
                <a:solidFill>
                  <a:schemeClr val="bg1"/>
                </a:solidFill>
                <a:latin typeface="微软雅黑" panose="020B0503020204020204" pitchFamily="34" charset="-122"/>
                <a:ea typeface="微软雅黑" panose="020B0503020204020204" pitchFamily="34" charset="-122"/>
              </a:rPr>
              <a:t>本金。通常</a:t>
            </a:r>
            <a:r>
              <a:rPr lang="zh-CN" altLang="en-US" sz="2200" dirty="0">
                <a:solidFill>
                  <a:schemeClr val="bg1"/>
                </a:solidFill>
                <a:latin typeface="微软雅黑" panose="020B0503020204020204" pitchFamily="34" charset="-122"/>
                <a:ea typeface="微软雅黑" panose="020B0503020204020204" pitchFamily="34" charset="-122"/>
              </a:rPr>
              <a:t>记作“</a:t>
            </a:r>
            <a:r>
              <a:rPr lang="en-US" altLang="zh-CN" sz="2200" dirty="0" smtClean="0">
                <a:solidFill>
                  <a:schemeClr val="bg1"/>
                </a:solidFill>
                <a:latin typeface="微软雅黑" panose="020B0503020204020204" pitchFamily="34" charset="-122"/>
                <a:ea typeface="微软雅黑" panose="020B0503020204020204" pitchFamily="34" charset="-122"/>
              </a:rPr>
              <a:t>P</a:t>
            </a:r>
            <a:r>
              <a:rPr lang="zh-CN" altLang="en-US" sz="2200" dirty="0" smtClean="0">
                <a:solidFill>
                  <a:schemeClr val="bg1"/>
                </a:solidFill>
                <a:latin typeface="微软雅黑" panose="020B0503020204020204" pitchFamily="34" charset="-122"/>
                <a:ea typeface="微软雅黑" panose="020B0503020204020204" pitchFamily="34" charset="-122"/>
              </a:rPr>
              <a:t>”</a:t>
            </a:r>
            <a:endParaRPr lang="zh-CN" altLang="en-US" sz="2200" dirty="0">
              <a:solidFill>
                <a:schemeClr val="bg1"/>
              </a:solidFill>
              <a:latin typeface="微软雅黑" panose="020B0503020204020204" pitchFamily="34" charset="-122"/>
              <a:ea typeface="微软雅黑" panose="020B0503020204020204" pitchFamily="34" charset="-122"/>
            </a:endParaRPr>
          </a:p>
        </p:txBody>
      </p:sp>
      <p:sp>
        <p:nvSpPr>
          <p:cNvPr id="27" name="椭圆 26"/>
          <p:cNvSpPr/>
          <p:nvPr/>
        </p:nvSpPr>
        <p:spPr>
          <a:xfrm>
            <a:off x="3167063" y="1484675"/>
            <a:ext cx="1133475" cy="1133475"/>
          </a:xfrm>
          <a:prstGeom prst="ellipse">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143" tIns="45572" rIns="91143" bIns="45572" anchor="ctr"/>
          <a:lstStyle/>
          <a:p>
            <a:pPr algn="ctr">
              <a:defRPr/>
            </a:pPr>
            <a:endParaRPr lang="zh-CN" altLang="en-US" sz="1350"/>
          </a:p>
        </p:txBody>
      </p:sp>
      <p:sp>
        <p:nvSpPr>
          <p:cNvPr id="28" name="圆角矩形 27"/>
          <p:cNvSpPr/>
          <p:nvPr/>
        </p:nvSpPr>
        <p:spPr>
          <a:xfrm>
            <a:off x="2351088" y="2088849"/>
            <a:ext cx="2671762" cy="377825"/>
          </a:xfrm>
          <a:prstGeom prst="roundRect">
            <a:avLst/>
          </a:prstGeom>
          <a:solidFill>
            <a:srgbClr val="0070C0"/>
          </a:solidFill>
          <a:ln>
            <a:noFill/>
          </a:ln>
          <a:effectLst/>
        </p:spPr>
        <p:style>
          <a:lnRef idx="1">
            <a:schemeClr val="accent6"/>
          </a:lnRef>
          <a:fillRef idx="3">
            <a:schemeClr val="accent6"/>
          </a:fillRef>
          <a:effectRef idx="2">
            <a:schemeClr val="accent6"/>
          </a:effectRef>
          <a:fontRef idx="minor">
            <a:schemeClr val="lt1"/>
          </a:fontRef>
        </p:style>
        <p:txBody>
          <a:bodyPr anchor="ctr"/>
          <a:lstStyle/>
          <a:p>
            <a:pPr algn="ctr">
              <a:buFont typeface="Arial" panose="020B0604020202020204" pitchFamily="34" charset="0"/>
              <a:buNone/>
              <a:defRPr/>
            </a:pPr>
            <a:r>
              <a:rPr lang="en-US" altLang="zh-CN" sz="2000" b="1" dirty="0">
                <a:solidFill>
                  <a:schemeClr val="bg1"/>
                </a:solidFill>
                <a:latin typeface="方正尚酷简体"/>
                <a:ea typeface="MS PGothic" panose="020B0600070205080204" pitchFamily="34" charset="-128"/>
              </a:rPr>
              <a:t>Future  value</a:t>
            </a:r>
            <a:endParaRPr lang="en-US" altLang="zh-CN" sz="2000" b="1" dirty="0">
              <a:solidFill>
                <a:schemeClr val="bg1"/>
              </a:solidFill>
              <a:latin typeface="方正尚酷简体"/>
              <a:ea typeface="MS PGothic" panose="020B0600070205080204" pitchFamily="34" charset="-128"/>
            </a:endParaRPr>
          </a:p>
        </p:txBody>
      </p:sp>
      <p:sp>
        <p:nvSpPr>
          <p:cNvPr id="56347" name="矩形 28"/>
          <p:cNvSpPr>
            <a:spLocks noChangeArrowheads="1"/>
          </p:cNvSpPr>
          <p:nvPr/>
        </p:nvSpPr>
        <p:spPr bwMode="auto">
          <a:xfrm>
            <a:off x="3167063" y="1628775"/>
            <a:ext cx="1039812" cy="488950"/>
          </a:xfrm>
          <a:prstGeom prst="rect">
            <a:avLst/>
          </a:prstGeom>
          <a:noFill/>
          <a:ln w="9525">
            <a:noFill/>
            <a:miter lim="800000"/>
          </a:ln>
        </p:spPr>
        <p:txBody>
          <a:bodyPr wrap="none">
            <a:spAutoFit/>
          </a:bodyPr>
          <a:lstStyle/>
          <a:p>
            <a:pPr algn="ctr">
              <a:buFont typeface="Arial" panose="020B0604020202020204" pitchFamily="34" charset="0"/>
              <a:buNone/>
            </a:pPr>
            <a:r>
              <a:rPr lang="ja-JP" altLang="en-US" sz="2600" dirty="0">
                <a:solidFill>
                  <a:srgbClr val="FF0000"/>
                </a:solidFill>
                <a:latin typeface="微软雅黑" panose="020B0503020204020204" pitchFamily="34" charset="-122"/>
                <a:ea typeface="微软雅黑" panose="020B0503020204020204" pitchFamily="34" charset="-122"/>
              </a:rPr>
              <a:t>终值</a:t>
            </a:r>
            <a:endParaRPr lang="ja-JP" altLang="en-US" sz="2600" dirty="0">
              <a:solidFill>
                <a:srgbClr val="FF0000"/>
              </a:solidFill>
              <a:latin typeface="微软雅黑" panose="020B0503020204020204" pitchFamily="34" charset="-122"/>
              <a:ea typeface="微软雅黑" panose="020B0503020204020204" pitchFamily="34" charset="-122"/>
            </a:endParaRPr>
          </a:p>
        </p:txBody>
      </p:sp>
      <p:sp>
        <p:nvSpPr>
          <p:cNvPr id="30" name="椭圆 29"/>
          <p:cNvSpPr/>
          <p:nvPr/>
        </p:nvSpPr>
        <p:spPr>
          <a:xfrm>
            <a:off x="7558088" y="1449388"/>
            <a:ext cx="1131887" cy="1133475"/>
          </a:xfrm>
          <a:prstGeom prst="ellipse">
            <a:avLst/>
          </a:prstGeom>
          <a:noFill/>
          <a:ln>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143" tIns="45572" rIns="91143" bIns="45572" anchor="ctr"/>
          <a:lstStyle/>
          <a:p>
            <a:pPr algn="ctr">
              <a:defRPr/>
            </a:pPr>
            <a:endParaRPr lang="zh-CN" altLang="en-US" sz="1350"/>
          </a:p>
        </p:txBody>
      </p:sp>
      <p:sp>
        <p:nvSpPr>
          <p:cNvPr id="31" name="圆角矩形 30"/>
          <p:cNvSpPr/>
          <p:nvPr/>
        </p:nvSpPr>
        <p:spPr>
          <a:xfrm>
            <a:off x="6892925" y="2133600"/>
            <a:ext cx="2660650" cy="377825"/>
          </a:xfrm>
          <a:prstGeom prst="roundRect">
            <a:avLst/>
          </a:prstGeom>
          <a:solidFill>
            <a:srgbClr val="9EBE5B"/>
          </a:solidFill>
          <a:ln>
            <a:noFill/>
          </a:ln>
          <a:effectLst/>
        </p:spPr>
        <p:style>
          <a:lnRef idx="1">
            <a:schemeClr val="accent6"/>
          </a:lnRef>
          <a:fillRef idx="3">
            <a:schemeClr val="accent6"/>
          </a:fillRef>
          <a:effectRef idx="2">
            <a:schemeClr val="accent6"/>
          </a:effectRef>
          <a:fontRef idx="minor">
            <a:schemeClr val="lt1"/>
          </a:fontRef>
        </p:style>
        <p:txBody>
          <a:bodyPr anchor="ctr"/>
          <a:lstStyle/>
          <a:p>
            <a:pPr algn="ctr">
              <a:buFont typeface="Arial" panose="020B0604020202020204" pitchFamily="34" charset="0"/>
              <a:buNone/>
              <a:defRPr/>
            </a:pPr>
            <a:r>
              <a:rPr lang="en-US" altLang="zh-CN" sz="2000" b="1" dirty="0">
                <a:solidFill>
                  <a:schemeClr val="bg1"/>
                </a:solidFill>
                <a:latin typeface="微软雅黑" panose="020B0503020204020204" pitchFamily="34" charset="-122"/>
                <a:ea typeface="微软雅黑" panose="020B0503020204020204" pitchFamily="34" charset="-122"/>
              </a:rPr>
              <a:t>Present  value</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56350" name="矩形 31"/>
          <p:cNvSpPr>
            <a:spLocks noChangeArrowheads="1"/>
          </p:cNvSpPr>
          <p:nvPr/>
        </p:nvSpPr>
        <p:spPr bwMode="auto">
          <a:xfrm>
            <a:off x="7597775" y="1644650"/>
            <a:ext cx="1039813" cy="488950"/>
          </a:xfrm>
          <a:prstGeom prst="rect">
            <a:avLst/>
          </a:prstGeom>
          <a:noFill/>
          <a:ln w="9525">
            <a:noFill/>
            <a:miter lim="800000"/>
          </a:ln>
        </p:spPr>
        <p:txBody>
          <a:bodyPr wrap="none">
            <a:spAutoFit/>
          </a:bodyPr>
          <a:lstStyle/>
          <a:p>
            <a:pPr algn="ctr">
              <a:buFont typeface="Arial" panose="020B0604020202020204" pitchFamily="34" charset="0"/>
              <a:buNone/>
            </a:pPr>
            <a:r>
              <a:rPr lang="ja-JP" altLang="en-US" sz="2600" dirty="0">
                <a:solidFill>
                  <a:srgbClr val="FF0000"/>
                </a:solidFill>
                <a:latin typeface="微软雅黑" panose="020B0503020204020204" pitchFamily="34" charset="-122"/>
                <a:ea typeface="微软雅黑" panose="020B0503020204020204" pitchFamily="34" charset="-122"/>
              </a:rPr>
              <a:t>现值</a:t>
            </a:r>
            <a:endParaRPr lang="ja-JP" altLang="en-US" sz="2600" dirty="0">
              <a:solidFill>
                <a:srgbClr val="FF0000"/>
              </a:solidFill>
              <a:latin typeface="微软雅黑" panose="020B0503020204020204" pitchFamily="34" charset="-122"/>
              <a:ea typeface="微软雅黑" panose="020B0503020204020204" pitchFamily="34" charset="-122"/>
            </a:endParaRPr>
          </a:p>
        </p:txBody>
      </p:sp>
      <p:sp>
        <p:nvSpPr>
          <p:cNvPr id="33" name="AutoShape 6"/>
          <p:cNvSpPr>
            <a:spLocks noChangeArrowheads="1"/>
          </p:cNvSpPr>
          <p:nvPr/>
        </p:nvSpPr>
        <p:spPr bwMode="auto">
          <a:xfrm>
            <a:off x="5352176" y="4902839"/>
            <a:ext cx="362857" cy="442083"/>
          </a:xfrm>
          <a:prstGeom prst="flowChartAlternateProcess">
            <a:avLst/>
          </a:prstGeom>
          <a:noFill/>
          <a:ln w="9525">
            <a:solidFill>
              <a:srgbClr val="FA3253"/>
            </a:solidFill>
            <a:miter lim="800000"/>
          </a:ln>
        </p:spPr>
        <p:txBody>
          <a:bodyPr/>
          <a:lstStyle/>
          <a:p>
            <a:pPr eaLnBrk="0" hangingPunct="0">
              <a:buFont typeface="Arial" panose="020B0604020202020204" pitchFamily="34" charset="0"/>
              <a:buNone/>
            </a:pPr>
            <a:r>
              <a:rPr lang="en-US" altLang="ja-JP" sz="2600" b="1" dirty="0" smtClean="0">
                <a:latin typeface="Times New Roman" panose="02020603050405020304" pitchFamily="18" charset="0"/>
              </a:rPr>
              <a:t>?</a:t>
            </a:r>
            <a:endParaRPr lang="ja-JP" altLang="en-US" sz="2600" b="1" dirty="0">
              <a:solidFill>
                <a:srgbClr val="FF00FF"/>
              </a:solidFill>
              <a:latin typeface="Times New Roman" panose="02020603050405020304" pitchFamily="18" charset="0"/>
            </a:endParaRPr>
          </a:p>
        </p:txBody>
      </p:sp>
      <p:sp>
        <p:nvSpPr>
          <p:cNvPr id="6" name="矩形 5"/>
          <p:cNvSpPr/>
          <p:nvPr/>
        </p:nvSpPr>
        <p:spPr>
          <a:xfrm>
            <a:off x="5834063" y="4914711"/>
            <a:ext cx="1125629" cy="461665"/>
          </a:xfrm>
          <a:prstGeom prst="rect">
            <a:avLst/>
          </a:prstGeom>
          <a:ln>
            <a:solidFill>
              <a:srgbClr val="FF0000"/>
            </a:solidFill>
          </a:ln>
        </p:spPr>
        <p:txBody>
          <a:bodyPr wrap="none">
            <a:spAutoFit/>
          </a:bodyPr>
          <a:lstStyle/>
          <a:p>
            <a:pPr>
              <a:buFont typeface="Arial" panose="020B0604020202020204" pitchFamily="34" charset="0"/>
              <a:buNone/>
            </a:pPr>
            <a:r>
              <a:rPr lang="en-US" altLang="zh-CN" sz="2400" dirty="0" smtClean="0">
                <a:latin typeface="微软雅黑" panose="020B0503020204020204" pitchFamily="34" charset="-122"/>
                <a:ea typeface="微软雅黑" panose="020B0503020204020204" pitchFamily="34" charset="-122"/>
              </a:rPr>
              <a:t>F3=P3</a:t>
            </a:r>
            <a:endParaRPr lang="ja-JP" altLang="en-US" sz="2400" dirty="0">
              <a:solidFill>
                <a:srgbClr val="FF0000"/>
              </a:solidFill>
              <a:latin typeface="微软雅黑" panose="020B0503020204020204" pitchFamily="34" charset="-122"/>
              <a:ea typeface="微软雅黑" panose="020B0503020204020204" pitchFamily="34" charset="-122"/>
            </a:endParaRPr>
          </a:p>
        </p:txBody>
      </p:sp>
      <p:pic>
        <p:nvPicPr>
          <p:cNvPr id="39" name="图片 38" descr="0050060072.jpg"/>
          <p:cNvPicPr>
            <a:picLocks noChangeAspect="1"/>
          </p:cNvPicPr>
          <p:nvPr/>
        </p:nvPicPr>
        <p:blipFill>
          <a:blip r:embed="rId1" cstate="print"/>
          <a:srcRect l="-43" t="4851"/>
          <a:stretch>
            <a:fillRect/>
          </a:stretch>
        </p:blipFill>
        <p:spPr bwMode="auto">
          <a:xfrm>
            <a:off x="9617156" y="4755500"/>
            <a:ext cx="2527138" cy="1984955"/>
          </a:xfrm>
          <a:prstGeom prst="rect">
            <a:avLst/>
          </a:prstGeom>
          <a:noFill/>
          <a:ln w="9525">
            <a:noFill/>
            <a:miter lim="800000"/>
            <a:headEnd/>
            <a:tailEnd/>
          </a:ln>
        </p:spPr>
      </p:pic>
    </p:spTree>
  </p:cSld>
  <p:clrMapOvr>
    <a:masterClrMapping/>
  </p:clrMapOvr>
  <p:transition spd="med" advClick="0" advTm="0">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p:cNvSpPr>
          <p:nvPr>
            <p:ph type="body" idx="1"/>
          </p:nvPr>
        </p:nvSpPr>
        <p:spPr>
          <a:xfrm>
            <a:off x="1871663" y="1825624"/>
            <a:ext cx="7285038" cy="467199"/>
          </a:xfrm>
        </p:spPr>
        <p:txBody>
          <a:bodyPr/>
          <a:lstStyle/>
          <a:p>
            <a:pPr eaLnBrk="1" hangingPunct="1">
              <a:buFont typeface="Arial" panose="020B0604020202020204" pitchFamily="34" charset="0"/>
              <a:buNone/>
            </a:pPr>
            <a:r>
              <a:rPr lang="zh-CN" altLang="en-US" dirty="0" smtClean="0">
                <a:latin typeface="微软雅黑" panose="020B0503020204020204" pitchFamily="34" charset="-122"/>
                <a:ea typeface="微软雅黑" panose="020B0503020204020204" pitchFamily="34" charset="-122"/>
                <a:cs typeface="楷体_GB2312"/>
                <a:sym typeface="+mn-ea"/>
              </a:rPr>
              <a:t>有一项年金，第</a:t>
            </a:r>
            <a:r>
              <a:rPr lang="en-US" altLang="zh-CN" dirty="0" smtClean="0">
                <a:latin typeface="微软雅黑" panose="020B0503020204020204" pitchFamily="34" charset="-122"/>
                <a:ea typeface="微软雅黑" panose="020B0503020204020204" pitchFamily="34" charset="-122"/>
                <a:cs typeface="楷体_GB2312"/>
                <a:sym typeface="+mn-ea"/>
              </a:rPr>
              <a:t>3</a:t>
            </a:r>
            <a:r>
              <a:rPr lang="zh-CN" altLang="en-US" dirty="0" smtClean="0">
                <a:solidFill>
                  <a:srgbClr val="FF0000"/>
                </a:solidFill>
                <a:latin typeface="微软雅黑" panose="020B0503020204020204" pitchFamily="34" charset="-122"/>
                <a:ea typeface="微软雅黑" panose="020B0503020204020204" pitchFamily="34" charset="-122"/>
                <a:cs typeface="楷体_GB2312"/>
                <a:sym typeface="+mn-ea"/>
              </a:rPr>
              <a:t>年初</a:t>
            </a:r>
            <a:r>
              <a:rPr lang="zh-CN" altLang="en-US" dirty="0" smtClean="0">
                <a:latin typeface="微软雅黑" panose="020B0503020204020204" pitchFamily="34" charset="-122"/>
                <a:ea typeface="微软雅黑" panose="020B0503020204020204" pitchFamily="34" charset="-122"/>
                <a:cs typeface="楷体_GB2312"/>
                <a:sym typeface="+mn-ea"/>
              </a:rPr>
              <a:t>开始流入，共</a:t>
            </a:r>
            <a:r>
              <a:rPr lang="en-US" altLang="zh-CN" dirty="0" smtClean="0">
                <a:latin typeface="微软雅黑" panose="020B0503020204020204" pitchFamily="34" charset="-122"/>
                <a:ea typeface="微软雅黑" panose="020B0503020204020204" pitchFamily="34" charset="-122"/>
                <a:cs typeface="楷体_GB2312"/>
                <a:sym typeface="+mn-ea"/>
              </a:rPr>
              <a:t>10</a:t>
            </a:r>
            <a:r>
              <a:rPr lang="zh-CN" altLang="en-US" dirty="0" smtClean="0">
                <a:latin typeface="微软雅黑" panose="020B0503020204020204" pitchFamily="34" charset="-122"/>
                <a:ea typeface="微软雅黑" panose="020B0503020204020204" pitchFamily="34" charset="-122"/>
                <a:cs typeface="楷体_GB2312"/>
                <a:sym typeface="+mn-ea"/>
              </a:rPr>
              <a:t>年。</a:t>
            </a:r>
            <a:endParaRPr lang="zh-CN" altLang="en-US" dirty="0" smtClean="0">
              <a:latin typeface="微软雅黑" panose="020B0503020204020204" pitchFamily="34" charset="-122"/>
              <a:ea typeface="微软雅黑" panose="020B0503020204020204" pitchFamily="34" charset="-122"/>
              <a:cs typeface="楷体_GB2312"/>
              <a:sym typeface="+mn-ea"/>
            </a:endParaRPr>
          </a:p>
          <a:p>
            <a:pPr eaLnBrk="1" hangingPunct="1">
              <a:buFont typeface="Arial" panose="020B0604020202020204" pitchFamily="34" charset="0"/>
              <a:buNone/>
            </a:pPr>
            <a:endParaRPr lang="en-US" altLang="zh-CN" dirty="0" smtClean="0"/>
          </a:p>
        </p:txBody>
      </p:sp>
      <p:sp>
        <p:nvSpPr>
          <p:cNvPr id="5" name="文本框 4"/>
          <p:cNvSpPr txBox="1"/>
          <p:nvPr/>
        </p:nvSpPr>
        <p:spPr>
          <a:xfrm>
            <a:off x="1369218" y="5433865"/>
            <a:ext cx="6806407" cy="452432"/>
          </a:xfrm>
          <a:prstGeom prst="rect">
            <a:avLst/>
          </a:prstGeom>
          <a:noFill/>
        </p:spPr>
        <p:txBody>
          <a:bodyPr wrap="square">
            <a:spAutoFit/>
          </a:bodyPr>
          <a:lstStyle/>
          <a:p>
            <a:pPr marL="228600" indent="-228600">
              <a:lnSpc>
                <a:spcPct val="90000"/>
              </a:lnSpc>
              <a:spcBef>
                <a:spcPts val="1000"/>
              </a:spcBef>
              <a:buFont typeface="Arial" panose="020B0604020202020204" pitchFamily="34" charset="0"/>
              <a:buNone/>
            </a:pPr>
            <a:r>
              <a:rPr lang="zh-CN" altLang="en-US" sz="2600" dirty="0" smtClean="0">
                <a:latin typeface="楷体" panose="02010609060101010101" pitchFamily="49" charset="-122"/>
                <a:ea typeface="楷体" panose="02010609060101010101" pitchFamily="49" charset="-122"/>
              </a:rPr>
              <a:t>递延期</a:t>
            </a:r>
            <a:r>
              <a:rPr lang="en-US" altLang="zh-CN" sz="2600" dirty="0" smtClean="0">
                <a:latin typeface="楷体" panose="02010609060101010101" pitchFamily="49" charset="-122"/>
                <a:ea typeface="楷体" panose="02010609060101010101" pitchFamily="49" charset="-122"/>
              </a:rPr>
              <a:t>m </a:t>
            </a:r>
            <a:r>
              <a:rPr lang="en-US" altLang="zh-CN" sz="2600" dirty="0">
                <a:latin typeface="楷体" panose="02010609060101010101" pitchFamily="49" charset="-122"/>
                <a:ea typeface="楷体" panose="02010609060101010101" pitchFamily="49" charset="-122"/>
              </a:rPr>
              <a:t>= </a:t>
            </a:r>
            <a:r>
              <a:rPr lang="en-US" altLang="zh-CN" sz="2600" dirty="0" smtClean="0">
                <a:latin typeface="楷体" panose="02010609060101010101" pitchFamily="49" charset="-122"/>
                <a:ea typeface="楷体" panose="02010609060101010101" pitchFamily="49" charset="-122"/>
              </a:rPr>
              <a:t>1     </a:t>
            </a:r>
            <a:r>
              <a:rPr lang="zh-CN" altLang="en-US" sz="2600" dirty="0" smtClean="0">
                <a:latin typeface="楷体" panose="02010609060101010101" pitchFamily="49" charset="-122"/>
                <a:ea typeface="楷体" panose="02010609060101010101" pitchFamily="49" charset="-122"/>
              </a:rPr>
              <a:t>发生期</a:t>
            </a:r>
            <a:r>
              <a:rPr lang="en-US" altLang="zh-CN" sz="2600" dirty="0" smtClean="0">
                <a:latin typeface="楷体" panose="02010609060101010101" pitchFamily="49" charset="-122"/>
                <a:ea typeface="楷体" panose="02010609060101010101" pitchFamily="49" charset="-122"/>
              </a:rPr>
              <a:t>n  </a:t>
            </a:r>
            <a:r>
              <a:rPr lang="en-US" altLang="zh-CN" sz="2600" dirty="0">
                <a:latin typeface="楷体" panose="02010609060101010101" pitchFamily="49" charset="-122"/>
                <a:ea typeface="楷体" panose="02010609060101010101" pitchFamily="49" charset="-122"/>
              </a:rPr>
              <a:t>= 8    </a:t>
            </a:r>
            <a:r>
              <a:rPr lang="en-US" altLang="zh-CN" sz="2600" dirty="0" smtClean="0">
                <a:latin typeface="楷体" panose="02010609060101010101" pitchFamily="49" charset="-122"/>
                <a:ea typeface="楷体" panose="02010609060101010101" pitchFamily="49" charset="-122"/>
              </a:rPr>
              <a:t> </a:t>
            </a:r>
            <a:r>
              <a:rPr lang="en-US" altLang="zh-CN" sz="2600" dirty="0" err="1" smtClean="0">
                <a:latin typeface="楷体" panose="02010609060101010101" pitchFamily="49" charset="-122"/>
                <a:ea typeface="楷体" panose="02010609060101010101" pitchFamily="49" charset="-122"/>
              </a:rPr>
              <a:t>m+n</a:t>
            </a:r>
            <a:r>
              <a:rPr lang="en-US" altLang="zh-CN" sz="2600" dirty="0" smtClean="0">
                <a:latin typeface="楷体" panose="02010609060101010101" pitchFamily="49" charset="-122"/>
                <a:ea typeface="楷体" panose="02010609060101010101" pitchFamily="49" charset="-122"/>
              </a:rPr>
              <a:t>=9</a:t>
            </a:r>
            <a:endParaRPr lang="en-US" altLang="zh-CN" sz="2600" dirty="0">
              <a:latin typeface="楷体" panose="02010609060101010101" pitchFamily="49" charset="-122"/>
              <a:ea typeface="楷体" panose="02010609060101010101" pitchFamily="49" charset="-122"/>
            </a:endParaRPr>
          </a:p>
        </p:txBody>
      </p:sp>
      <p:sp>
        <p:nvSpPr>
          <p:cNvPr id="23" name="上箭头 22"/>
          <p:cNvSpPr/>
          <p:nvPr/>
        </p:nvSpPr>
        <p:spPr>
          <a:xfrm>
            <a:off x="2895601" y="3403601"/>
            <a:ext cx="76200" cy="6365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上箭头 23"/>
          <p:cNvSpPr/>
          <p:nvPr/>
        </p:nvSpPr>
        <p:spPr>
          <a:xfrm>
            <a:off x="7800976" y="3402000"/>
            <a:ext cx="76200" cy="6365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39" name="组合 38"/>
          <p:cNvGrpSpPr/>
          <p:nvPr/>
        </p:nvGrpSpPr>
        <p:grpSpPr>
          <a:xfrm>
            <a:off x="1541463" y="2606675"/>
            <a:ext cx="7164388" cy="796925"/>
            <a:chOff x="1457325" y="3005138"/>
            <a:chExt cx="7164388" cy="796925"/>
          </a:xfrm>
        </p:grpSpPr>
        <p:sp>
          <p:nvSpPr>
            <p:cNvPr id="17" name="文本框 16"/>
            <p:cNvSpPr txBox="1">
              <a:spLocks noChangeArrowheads="1"/>
            </p:cNvSpPr>
            <p:nvPr/>
          </p:nvSpPr>
          <p:spPr bwMode="auto">
            <a:xfrm>
              <a:off x="1457325" y="3159125"/>
              <a:ext cx="330200" cy="365125"/>
            </a:xfrm>
            <a:prstGeom prst="rect">
              <a:avLst/>
            </a:prstGeom>
            <a:noFill/>
            <a:ln w="9525">
              <a:noFill/>
              <a:miter lim="800000"/>
            </a:ln>
          </p:spPr>
          <p:txBody>
            <a:bodyPr>
              <a:spAutoFit/>
            </a:bodyPr>
            <a:lstStyle/>
            <a:p>
              <a:r>
                <a:rPr lang="en-US" altLang="zh-CN" dirty="0"/>
                <a:t>0</a:t>
              </a:r>
              <a:endParaRPr lang="en-US" altLang="zh-CN" dirty="0"/>
            </a:p>
          </p:txBody>
        </p:sp>
        <p:sp>
          <p:nvSpPr>
            <p:cNvPr id="18" name="文本框 17"/>
            <p:cNvSpPr txBox="1">
              <a:spLocks noChangeArrowheads="1"/>
            </p:cNvSpPr>
            <p:nvPr/>
          </p:nvSpPr>
          <p:spPr bwMode="auto">
            <a:xfrm>
              <a:off x="8156575" y="3144838"/>
              <a:ext cx="465138" cy="365125"/>
            </a:xfrm>
            <a:prstGeom prst="rect">
              <a:avLst/>
            </a:prstGeom>
            <a:noFill/>
            <a:ln w="9525">
              <a:noFill/>
              <a:miter lim="800000"/>
            </a:ln>
          </p:spPr>
          <p:txBody>
            <a:bodyPr>
              <a:spAutoFit/>
            </a:bodyPr>
            <a:lstStyle/>
            <a:p>
              <a:r>
                <a:rPr lang="en-US" altLang="zh-CN"/>
                <a:t>10</a:t>
              </a:r>
              <a:endParaRPr lang="en-US" altLang="zh-CN"/>
            </a:p>
          </p:txBody>
        </p:sp>
        <p:sp>
          <p:nvSpPr>
            <p:cNvPr id="19" name="文本框 18"/>
            <p:cNvSpPr txBox="1">
              <a:spLocks noChangeArrowheads="1"/>
            </p:cNvSpPr>
            <p:nvPr/>
          </p:nvSpPr>
          <p:spPr bwMode="auto">
            <a:xfrm>
              <a:off x="7585075" y="3149600"/>
              <a:ext cx="331788" cy="365125"/>
            </a:xfrm>
            <a:prstGeom prst="rect">
              <a:avLst/>
            </a:prstGeom>
            <a:noFill/>
            <a:ln w="9525">
              <a:noFill/>
              <a:miter lim="800000"/>
            </a:ln>
          </p:spPr>
          <p:txBody>
            <a:bodyPr>
              <a:spAutoFit/>
            </a:bodyPr>
            <a:lstStyle/>
            <a:p>
              <a:r>
                <a:rPr lang="en-US" altLang="zh-CN"/>
                <a:t>9</a:t>
              </a:r>
              <a:endParaRPr lang="en-US" altLang="zh-CN"/>
            </a:p>
          </p:txBody>
        </p:sp>
        <p:sp>
          <p:nvSpPr>
            <p:cNvPr id="20" name="文本框 19"/>
            <p:cNvSpPr txBox="1">
              <a:spLocks noChangeArrowheads="1"/>
            </p:cNvSpPr>
            <p:nvPr/>
          </p:nvSpPr>
          <p:spPr bwMode="auto">
            <a:xfrm>
              <a:off x="2705100" y="3155950"/>
              <a:ext cx="331788" cy="365125"/>
            </a:xfrm>
            <a:prstGeom prst="rect">
              <a:avLst/>
            </a:prstGeom>
            <a:noFill/>
            <a:ln w="9525">
              <a:noFill/>
              <a:miter lim="800000"/>
            </a:ln>
          </p:spPr>
          <p:txBody>
            <a:bodyPr>
              <a:spAutoFit/>
            </a:bodyPr>
            <a:lstStyle/>
            <a:p>
              <a:r>
                <a:rPr lang="en-US" altLang="zh-CN" dirty="0"/>
                <a:t>2</a:t>
              </a:r>
              <a:endParaRPr lang="en-US" altLang="zh-CN" dirty="0"/>
            </a:p>
          </p:txBody>
        </p:sp>
        <p:sp>
          <p:nvSpPr>
            <p:cNvPr id="21" name="文本框 20"/>
            <p:cNvSpPr txBox="1">
              <a:spLocks noChangeArrowheads="1"/>
            </p:cNvSpPr>
            <p:nvPr/>
          </p:nvSpPr>
          <p:spPr bwMode="auto">
            <a:xfrm>
              <a:off x="2036763" y="3154363"/>
              <a:ext cx="342900" cy="366712"/>
            </a:xfrm>
            <a:prstGeom prst="rect">
              <a:avLst/>
            </a:prstGeom>
            <a:noFill/>
            <a:ln w="9525">
              <a:noFill/>
              <a:miter lim="800000"/>
            </a:ln>
          </p:spPr>
          <p:txBody>
            <a:bodyPr>
              <a:spAutoFit/>
            </a:bodyPr>
            <a:lstStyle/>
            <a:p>
              <a:r>
                <a:rPr lang="en-US" altLang="zh-CN" dirty="0"/>
                <a:t>1</a:t>
              </a:r>
              <a:endParaRPr lang="en-US" altLang="zh-CN" dirty="0"/>
            </a:p>
          </p:txBody>
        </p:sp>
        <p:sp>
          <p:nvSpPr>
            <p:cNvPr id="22" name="文本框 21"/>
            <p:cNvSpPr txBox="1">
              <a:spLocks noChangeArrowheads="1"/>
            </p:cNvSpPr>
            <p:nvPr/>
          </p:nvSpPr>
          <p:spPr bwMode="auto">
            <a:xfrm>
              <a:off x="3309938" y="3155950"/>
              <a:ext cx="342900" cy="365125"/>
            </a:xfrm>
            <a:prstGeom prst="rect">
              <a:avLst/>
            </a:prstGeom>
            <a:noFill/>
            <a:ln w="9525">
              <a:noFill/>
              <a:miter lim="800000"/>
            </a:ln>
          </p:spPr>
          <p:txBody>
            <a:bodyPr>
              <a:spAutoFit/>
            </a:bodyPr>
            <a:lstStyle/>
            <a:p>
              <a:r>
                <a:rPr lang="en-US" altLang="zh-CN"/>
                <a:t>3</a:t>
              </a:r>
              <a:endParaRPr lang="en-US" altLang="zh-CN"/>
            </a:p>
          </p:txBody>
        </p:sp>
        <p:grpSp>
          <p:nvGrpSpPr>
            <p:cNvPr id="38" name="组合 37"/>
            <p:cNvGrpSpPr/>
            <p:nvPr/>
          </p:nvGrpSpPr>
          <p:grpSpPr>
            <a:xfrm>
              <a:off x="1577975" y="3005138"/>
              <a:ext cx="6759575" cy="796925"/>
              <a:chOff x="1577975" y="3005138"/>
              <a:chExt cx="6759575" cy="796925"/>
            </a:xfrm>
          </p:grpSpPr>
          <p:cxnSp>
            <p:nvCxnSpPr>
              <p:cNvPr id="8" name="直接连接符 7"/>
              <p:cNvCxnSpPr/>
              <p:nvPr/>
            </p:nvCxnSpPr>
            <p:spPr>
              <a:xfrm>
                <a:off x="1577975" y="3802063"/>
                <a:ext cx="67579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584325" y="3642063"/>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849563" y="3642063"/>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486150" y="3642063"/>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337550" y="3642063"/>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754938" y="3642063"/>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212975" y="3642063"/>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a:spLocks noChangeArrowheads="1"/>
              </p:cNvSpPr>
              <p:nvPr/>
            </p:nvSpPr>
            <p:spPr bwMode="auto">
              <a:xfrm>
                <a:off x="4578350" y="3005138"/>
                <a:ext cx="1543050" cy="519112"/>
              </a:xfrm>
              <a:prstGeom prst="rect">
                <a:avLst/>
              </a:prstGeom>
              <a:noFill/>
              <a:ln w="9525">
                <a:noFill/>
                <a:miter lim="800000"/>
              </a:ln>
            </p:spPr>
            <p:txBody>
              <a:bodyPr wrap="square">
                <a:spAutoFit/>
              </a:bodyPr>
              <a:lstStyle/>
              <a:p>
                <a:r>
                  <a:rPr lang="en-US" altLang="zh-CN" sz="2800" dirty="0"/>
                  <a:t>..............</a:t>
                </a:r>
                <a:endParaRPr lang="en-US" altLang="zh-CN" sz="2800" dirty="0"/>
              </a:p>
            </p:txBody>
          </p:sp>
        </p:grpSp>
      </p:grpSp>
      <p:sp>
        <p:nvSpPr>
          <p:cNvPr id="29" name="文本框 28"/>
          <p:cNvSpPr txBox="1">
            <a:spLocks noChangeArrowheads="1"/>
          </p:cNvSpPr>
          <p:nvPr/>
        </p:nvSpPr>
        <p:spPr bwMode="auto">
          <a:xfrm>
            <a:off x="4898739" y="4557710"/>
            <a:ext cx="438341" cy="457200"/>
          </a:xfrm>
          <a:prstGeom prst="rect">
            <a:avLst/>
          </a:prstGeom>
          <a:noFill/>
          <a:ln w="9525">
            <a:noFill/>
            <a:miter lim="800000"/>
          </a:ln>
        </p:spPr>
        <p:txBody>
          <a:bodyPr wrap="square">
            <a:spAutoFit/>
          </a:bodyPr>
          <a:lstStyle/>
          <a:p>
            <a:pPr algn="ctr"/>
            <a:r>
              <a:rPr lang="en-US" altLang="zh-CN" sz="2400" dirty="0"/>
              <a:t>n</a:t>
            </a:r>
            <a:endParaRPr lang="en-US" altLang="zh-CN" sz="2400" dirty="0"/>
          </a:p>
        </p:txBody>
      </p:sp>
      <p:sp>
        <p:nvSpPr>
          <p:cNvPr id="31" name="文本框 30"/>
          <p:cNvSpPr txBox="1">
            <a:spLocks noChangeArrowheads="1"/>
          </p:cNvSpPr>
          <p:nvPr/>
        </p:nvSpPr>
        <p:spPr bwMode="auto">
          <a:xfrm>
            <a:off x="1871663" y="4557710"/>
            <a:ext cx="299746" cy="457200"/>
          </a:xfrm>
          <a:prstGeom prst="rect">
            <a:avLst/>
          </a:prstGeom>
          <a:noFill/>
          <a:ln w="9525">
            <a:noFill/>
            <a:miter lim="800000"/>
          </a:ln>
        </p:spPr>
        <p:txBody>
          <a:bodyPr wrap="square">
            <a:spAutoFit/>
          </a:bodyPr>
          <a:lstStyle/>
          <a:p>
            <a:pPr algn="ctr"/>
            <a:r>
              <a:rPr lang="en-US" altLang="zh-CN" sz="2400" dirty="0"/>
              <a:t>m</a:t>
            </a:r>
            <a:endParaRPr lang="en-US" altLang="zh-CN" sz="2400" dirty="0"/>
          </a:p>
        </p:txBody>
      </p:sp>
      <p:sp>
        <p:nvSpPr>
          <p:cNvPr id="2" name="上箭头 1"/>
          <p:cNvSpPr/>
          <p:nvPr/>
        </p:nvSpPr>
        <p:spPr>
          <a:xfrm>
            <a:off x="3532188" y="3403600"/>
            <a:ext cx="76200" cy="6365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511" name="文本框 21"/>
          <p:cNvSpPr txBox="1">
            <a:spLocks noChangeArrowheads="1"/>
          </p:cNvSpPr>
          <p:nvPr/>
        </p:nvSpPr>
        <p:spPr bwMode="auto">
          <a:xfrm>
            <a:off x="2718594" y="3985972"/>
            <a:ext cx="506413" cy="366712"/>
          </a:xfrm>
          <a:prstGeom prst="rect">
            <a:avLst/>
          </a:prstGeom>
          <a:noFill/>
          <a:ln w="9525">
            <a:noFill/>
            <a:miter lim="800000"/>
          </a:ln>
        </p:spPr>
        <p:txBody>
          <a:bodyPr wrap="square">
            <a:spAutoFit/>
          </a:bodyPr>
          <a:lstStyle/>
          <a:p>
            <a:r>
              <a:rPr lang="en-US" altLang="zh-CN" dirty="0">
                <a:solidFill>
                  <a:srgbClr val="0070C0"/>
                </a:solidFill>
              </a:rPr>
              <a:t>A1</a:t>
            </a:r>
            <a:endParaRPr lang="en-US" altLang="zh-CN" dirty="0">
              <a:solidFill>
                <a:srgbClr val="0070C0"/>
              </a:solidFill>
            </a:endParaRPr>
          </a:p>
        </p:txBody>
      </p:sp>
      <p:sp>
        <p:nvSpPr>
          <p:cNvPr id="20512" name="文本框 21"/>
          <p:cNvSpPr txBox="1">
            <a:spLocks noChangeArrowheads="1"/>
          </p:cNvSpPr>
          <p:nvPr/>
        </p:nvSpPr>
        <p:spPr bwMode="auto">
          <a:xfrm>
            <a:off x="3394076" y="3985972"/>
            <a:ext cx="536479" cy="369332"/>
          </a:xfrm>
          <a:prstGeom prst="rect">
            <a:avLst/>
          </a:prstGeom>
          <a:noFill/>
          <a:ln w="9525">
            <a:noFill/>
            <a:miter lim="800000"/>
          </a:ln>
        </p:spPr>
        <p:txBody>
          <a:bodyPr wrap="square">
            <a:spAutoFit/>
          </a:bodyPr>
          <a:lstStyle/>
          <a:p>
            <a:r>
              <a:rPr lang="en-US" altLang="zh-CN" dirty="0">
                <a:solidFill>
                  <a:srgbClr val="0070C0"/>
                </a:solidFill>
              </a:rPr>
              <a:t>A2</a:t>
            </a:r>
            <a:endParaRPr lang="en-US" altLang="zh-CN" dirty="0">
              <a:solidFill>
                <a:srgbClr val="0070C0"/>
              </a:solidFill>
            </a:endParaRPr>
          </a:p>
        </p:txBody>
      </p:sp>
      <p:sp>
        <p:nvSpPr>
          <p:cNvPr id="20513" name="文本框 21"/>
          <p:cNvSpPr txBox="1">
            <a:spLocks noChangeArrowheads="1"/>
          </p:cNvSpPr>
          <p:nvPr/>
        </p:nvSpPr>
        <p:spPr bwMode="auto">
          <a:xfrm>
            <a:off x="7669213" y="3988591"/>
            <a:ext cx="549275" cy="366713"/>
          </a:xfrm>
          <a:prstGeom prst="rect">
            <a:avLst/>
          </a:prstGeom>
          <a:noFill/>
          <a:ln w="9525">
            <a:noFill/>
            <a:miter lim="800000"/>
          </a:ln>
        </p:spPr>
        <p:txBody>
          <a:bodyPr>
            <a:spAutoFit/>
          </a:bodyPr>
          <a:lstStyle/>
          <a:p>
            <a:r>
              <a:rPr lang="en-US" altLang="zh-CN" dirty="0">
                <a:solidFill>
                  <a:srgbClr val="0070C0"/>
                </a:solidFill>
              </a:rPr>
              <a:t>An</a:t>
            </a:r>
            <a:endParaRPr lang="en-US" altLang="zh-CN" dirty="0">
              <a:solidFill>
                <a:srgbClr val="0070C0"/>
              </a:solidFill>
            </a:endParaRPr>
          </a:p>
        </p:txBody>
      </p:sp>
      <p:sp>
        <p:nvSpPr>
          <p:cNvPr id="34" name="标题 1"/>
          <p:cNvSpPr>
            <a:spLocks noGrp="1"/>
          </p:cNvSpPr>
          <p:nvPr>
            <p:ph type="title"/>
          </p:nvPr>
        </p:nvSpPr>
        <p:spPr>
          <a:xfrm>
            <a:off x="838200" y="365125"/>
            <a:ext cx="10515600" cy="820737"/>
          </a:xfrm>
        </p:spPr>
        <p:txBody>
          <a:bodyPr/>
          <a:lstStyle/>
          <a:p>
            <a:pPr algn="ctr" eaLnBrk="1" hangingPunct="1"/>
            <a:r>
              <a:rPr lang="zh-CN" altLang="en-US" sz="3600" b="1" dirty="0" smtClean="0">
                <a:latin typeface="微软雅黑" panose="020B0503020204020204" pitchFamily="34" charset="-122"/>
                <a:ea typeface="微软雅黑" panose="020B0503020204020204" pitchFamily="34" charset="-122"/>
                <a:sym typeface="+mn-ea"/>
              </a:rPr>
              <a:t>递延年金递延期和年金发生期的计算</a:t>
            </a:r>
            <a:endParaRPr lang="zh-CN" altLang="en-US" sz="3600" b="1" dirty="0" smtClean="0">
              <a:latin typeface="微软雅黑" panose="020B0503020204020204" pitchFamily="34" charset="-122"/>
              <a:ea typeface="微软雅黑" panose="020B0503020204020204" pitchFamily="34" charset="-122"/>
              <a:sym typeface="+mn-ea"/>
            </a:endParaRPr>
          </a:p>
        </p:txBody>
      </p:sp>
      <p:grpSp>
        <p:nvGrpSpPr>
          <p:cNvPr id="35" name="组合 34"/>
          <p:cNvGrpSpPr/>
          <p:nvPr/>
        </p:nvGrpSpPr>
        <p:grpSpPr bwMode="auto">
          <a:xfrm>
            <a:off x="1973766" y="1185862"/>
            <a:ext cx="8051180" cy="134938"/>
            <a:chOff x="5357217" y="1143000"/>
            <a:chExt cx="1490133" cy="101600"/>
          </a:xfrm>
        </p:grpSpPr>
        <p:cxnSp>
          <p:nvCxnSpPr>
            <p:cNvPr id="36"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9" name="文本框 25"/>
          <p:cNvSpPr txBox="1">
            <a:spLocks noChangeArrowheads="1"/>
          </p:cNvSpPr>
          <p:nvPr/>
        </p:nvSpPr>
        <p:spPr bwMode="auto">
          <a:xfrm>
            <a:off x="4662488" y="3347243"/>
            <a:ext cx="1543050" cy="519112"/>
          </a:xfrm>
          <a:prstGeom prst="rect">
            <a:avLst/>
          </a:prstGeom>
          <a:noFill/>
          <a:ln w="9525">
            <a:noFill/>
            <a:miter lim="800000"/>
          </a:ln>
        </p:spPr>
        <p:txBody>
          <a:bodyPr wrap="square">
            <a:spAutoFit/>
          </a:bodyPr>
          <a:lstStyle/>
          <a:p>
            <a:r>
              <a:rPr lang="en-US" altLang="zh-CN" sz="2800" dirty="0" smtClean="0"/>
              <a:t>..............</a:t>
            </a:r>
            <a:endParaRPr lang="en-US" altLang="zh-CN" sz="2800" dirty="0"/>
          </a:p>
        </p:txBody>
      </p:sp>
      <p:sp>
        <p:nvSpPr>
          <p:cNvPr id="40" name="左大括号 1307672"/>
          <p:cNvSpPr/>
          <p:nvPr/>
        </p:nvSpPr>
        <p:spPr bwMode="auto">
          <a:xfrm rot="16200000">
            <a:off x="4887642" y="1692794"/>
            <a:ext cx="441331" cy="5537743"/>
          </a:xfrm>
          <a:prstGeom prst="leftBrace">
            <a:avLst>
              <a:gd name="adj1" fmla="val 76768"/>
              <a:gd name="adj2" fmla="val 50000"/>
            </a:avLst>
          </a:prstGeom>
          <a:noFill/>
          <a:ln w="28575">
            <a:solidFill>
              <a:srgbClr val="FF0000"/>
            </a:solidFill>
            <a:round/>
          </a:ln>
        </p:spPr>
        <p:txBody>
          <a:bodyPr rot="10800000"/>
          <a:lstStyle/>
          <a:p>
            <a:endParaRPr lang="zh-CN" altLang="en-US">
              <a:latin typeface="Calibri" panose="020F0502020204030204" charset="0"/>
            </a:endParaRPr>
          </a:p>
        </p:txBody>
      </p:sp>
      <p:sp>
        <p:nvSpPr>
          <p:cNvPr id="41" name="左大括号 1307672"/>
          <p:cNvSpPr/>
          <p:nvPr/>
        </p:nvSpPr>
        <p:spPr bwMode="auto">
          <a:xfrm rot="16200000">
            <a:off x="1876156" y="4123004"/>
            <a:ext cx="249240" cy="677322"/>
          </a:xfrm>
          <a:prstGeom prst="leftBrace">
            <a:avLst>
              <a:gd name="adj1" fmla="val 76768"/>
              <a:gd name="adj2" fmla="val 50000"/>
            </a:avLst>
          </a:prstGeom>
          <a:noFill/>
          <a:ln w="28575">
            <a:solidFill>
              <a:srgbClr val="FF0000"/>
            </a:solidFill>
            <a:round/>
          </a:ln>
        </p:spPr>
        <p:txBody>
          <a:bodyPr rot="10800000"/>
          <a:lstStyle/>
          <a:p>
            <a:endParaRPr lang="zh-CN" altLang="en-US">
              <a:latin typeface="Calibri" panose="020F0502020204030204" charset="0"/>
            </a:endParaRPr>
          </a:p>
        </p:txBody>
      </p:sp>
      <p:sp>
        <p:nvSpPr>
          <p:cNvPr id="42" name="椭圆 41"/>
          <p:cNvSpPr/>
          <p:nvPr/>
        </p:nvSpPr>
        <p:spPr>
          <a:xfrm>
            <a:off x="1359667" y="1780906"/>
            <a:ext cx="511996" cy="511917"/>
          </a:xfrm>
          <a:prstGeom prst="ellipse">
            <a:avLst/>
          </a:prstGeom>
          <a:solidFill>
            <a:srgbClr val="FFC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3" name="文本框 77"/>
          <p:cNvSpPr txBox="1"/>
          <p:nvPr/>
        </p:nvSpPr>
        <p:spPr>
          <a:xfrm>
            <a:off x="1411010" y="1852199"/>
            <a:ext cx="415265" cy="369332"/>
          </a:xfrm>
          <a:prstGeom prst="rect">
            <a:avLst/>
          </a:prstGeom>
          <a:noFill/>
        </p:spPr>
        <p:txBody>
          <a:bodyPr wrap="square" rtlCol="0">
            <a:sp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2</a:t>
            </a:r>
            <a:endParaRPr lang="en-US" altLang="zh-CN" b="1" dirty="0">
              <a:solidFill>
                <a:schemeClr val="bg1"/>
              </a:solidFill>
              <a:latin typeface="微软雅黑" panose="020B0503020204020204" pitchFamily="34" charset="-122"/>
              <a:ea typeface="微软雅黑" panose="020B0503020204020204" pitchFamily="34" charset="-122"/>
            </a:endParaRPr>
          </a:p>
        </p:txBody>
      </p:sp>
      <p:pic>
        <p:nvPicPr>
          <p:cNvPr id="44" name="图片 43"/>
          <p:cNvPicPr>
            <a:picLocks noChangeAspect="1"/>
          </p:cNvPicPr>
          <p:nvPr/>
        </p:nvPicPr>
        <p:blipFill>
          <a:blip r:embed="rId1"/>
          <a:stretch>
            <a:fillRect/>
          </a:stretch>
        </p:blipFill>
        <p:spPr>
          <a:xfrm>
            <a:off x="9848830" y="4261421"/>
            <a:ext cx="1820005" cy="179156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511"/>
                                        </p:tgtEl>
                                        <p:attrNameLst>
                                          <p:attrName>style.visibility</p:attrName>
                                        </p:attrNameLst>
                                      </p:cBhvr>
                                      <p:to>
                                        <p:strVal val="visible"/>
                                      </p:to>
                                    </p:set>
                                    <p:anim calcmode="lin" valueType="num">
                                      <p:cBhvr additive="base">
                                        <p:cTn id="23" dur="500" fill="hold"/>
                                        <p:tgtEl>
                                          <p:spTgt spid="20511"/>
                                        </p:tgtEl>
                                        <p:attrNameLst>
                                          <p:attrName>ppt_x</p:attrName>
                                        </p:attrNameLst>
                                      </p:cBhvr>
                                      <p:tavLst>
                                        <p:tav tm="0">
                                          <p:val>
                                            <p:strVal val="#ppt_x"/>
                                          </p:val>
                                        </p:tav>
                                        <p:tav tm="100000">
                                          <p:val>
                                            <p:strVal val="#ppt_x"/>
                                          </p:val>
                                        </p:tav>
                                      </p:tavLst>
                                    </p:anim>
                                    <p:anim calcmode="lin" valueType="num">
                                      <p:cBhvr additive="base">
                                        <p:cTn id="24" dur="500" fill="hold"/>
                                        <p:tgtEl>
                                          <p:spTgt spid="205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512"/>
                                        </p:tgtEl>
                                        <p:attrNameLst>
                                          <p:attrName>style.visibility</p:attrName>
                                        </p:attrNameLst>
                                      </p:cBhvr>
                                      <p:to>
                                        <p:strVal val="visible"/>
                                      </p:to>
                                    </p:set>
                                    <p:anim calcmode="lin" valueType="num">
                                      <p:cBhvr additive="base">
                                        <p:cTn id="31" dur="500" fill="hold"/>
                                        <p:tgtEl>
                                          <p:spTgt spid="20512"/>
                                        </p:tgtEl>
                                        <p:attrNameLst>
                                          <p:attrName>ppt_x</p:attrName>
                                        </p:attrNameLst>
                                      </p:cBhvr>
                                      <p:tavLst>
                                        <p:tav tm="0">
                                          <p:val>
                                            <p:strVal val="#ppt_x"/>
                                          </p:val>
                                        </p:tav>
                                        <p:tav tm="100000">
                                          <p:val>
                                            <p:strVal val="#ppt_x"/>
                                          </p:val>
                                        </p:tav>
                                      </p:tavLst>
                                    </p:anim>
                                    <p:anim calcmode="lin" valueType="num">
                                      <p:cBhvr additive="base">
                                        <p:cTn id="32" dur="500" fill="hold"/>
                                        <p:tgtEl>
                                          <p:spTgt spid="205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additive="base">
                                        <p:cTn id="35" dur="500" fill="hold"/>
                                        <p:tgtEl>
                                          <p:spTgt spid="59"/>
                                        </p:tgtEl>
                                        <p:attrNameLst>
                                          <p:attrName>ppt_x</p:attrName>
                                        </p:attrNameLst>
                                      </p:cBhvr>
                                      <p:tavLst>
                                        <p:tav tm="0">
                                          <p:val>
                                            <p:strVal val="#ppt_x"/>
                                          </p:val>
                                        </p:tav>
                                        <p:tav tm="100000">
                                          <p:val>
                                            <p:strVal val="#ppt_x"/>
                                          </p:val>
                                        </p:tav>
                                      </p:tavLst>
                                    </p:anim>
                                    <p:anim calcmode="lin" valueType="num">
                                      <p:cBhvr additive="base">
                                        <p:cTn id="36" dur="500" fill="hold"/>
                                        <p:tgtEl>
                                          <p:spTgt spid="5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513"/>
                                        </p:tgtEl>
                                        <p:attrNameLst>
                                          <p:attrName>style.visibility</p:attrName>
                                        </p:attrNameLst>
                                      </p:cBhvr>
                                      <p:to>
                                        <p:strVal val="visible"/>
                                      </p:to>
                                    </p:set>
                                    <p:anim calcmode="lin" valueType="num">
                                      <p:cBhvr additive="base">
                                        <p:cTn id="43" dur="500" fill="hold"/>
                                        <p:tgtEl>
                                          <p:spTgt spid="20513"/>
                                        </p:tgtEl>
                                        <p:attrNameLst>
                                          <p:attrName>ppt_x</p:attrName>
                                        </p:attrNameLst>
                                      </p:cBhvr>
                                      <p:tavLst>
                                        <p:tav tm="0">
                                          <p:val>
                                            <p:strVal val="#ppt_x"/>
                                          </p:val>
                                        </p:tav>
                                        <p:tav tm="100000">
                                          <p:val>
                                            <p:strVal val="#ppt_x"/>
                                          </p:val>
                                        </p:tav>
                                      </p:tavLst>
                                    </p:anim>
                                    <p:anim calcmode="lin" valueType="num">
                                      <p:cBhvr additive="base">
                                        <p:cTn id="44" dur="500" fill="hold"/>
                                        <p:tgtEl>
                                          <p:spTgt spid="205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animBg="1"/>
      <p:bldP spid="24" grpId="0" animBg="1"/>
      <p:bldP spid="29" grpId="0"/>
      <p:bldP spid="31" grpId="0"/>
      <p:bldP spid="2" grpId="0" animBg="1"/>
      <p:bldP spid="20511" grpId="0"/>
      <p:bldP spid="20512" grpId="0"/>
      <p:bldP spid="20513" grpId="0"/>
      <p:bldP spid="59" grpId="0"/>
      <p:bldP spid="40" grpId="0" animBg="1"/>
      <p:bldP spid="4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p:cNvSpPr>
          <p:nvPr>
            <p:ph type="body" idx="1"/>
          </p:nvPr>
        </p:nvSpPr>
        <p:spPr>
          <a:xfrm>
            <a:off x="1973766" y="1825625"/>
            <a:ext cx="8606051" cy="576381"/>
          </a:xfrm>
        </p:spPr>
        <p:txBody>
          <a:bodyPr/>
          <a:lstStyle/>
          <a:p>
            <a:pPr eaLnBrk="1" hangingPunct="1">
              <a:buFont typeface="Arial" panose="020B0604020202020204" pitchFamily="34" charset="0"/>
              <a:buNone/>
            </a:pPr>
            <a:r>
              <a:rPr lang="zh-CN" altLang="en-US" dirty="0" smtClean="0">
                <a:latin typeface="微软雅黑" panose="020B0503020204020204" pitchFamily="34" charset="-122"/>
                <a:ea typeface="微软雅黑" panose="020B0503020204020204" pitchFamily="34" charset="-122"/>
                <a:cs typeface="楷体_GB2312"/>
                <a:sym typeface="+mn-ea"/>
              </a:rPr>
              <a:t>有一项年金，前</a:t>
            </a:r>
            <a:r>
              <a:rPr lang="en-US" altLang="zh-CN" dirty="0" smtClean="0">
                <a:latin typeface="微软雅黑" panose="020B0503020204020204" pitchFamily="34" charset="-122"/>
                <a:ea typeface="微软雅黑" panose="020B0503020204020204" pitchFamily="34" charset="-122"/>
                <a:cs typeface="楷体_GB2312"/>
                <a:sym typeface="+mn-ea"/>
              </a:rPr>
              <a:t>4</a:t>
            </a:r>
            <a:r>
              <a:rPr lang="zh-CN" altLang="en-US" dirty="0" smtClean="0">
                <a:latin typeface="微软雅黑" panose="020B0503020204020204" pitchFamily="34" charset="-122"/>
                <a:ea typeface="微软雅黑" panose="020B0503020204020204" pitchFamily="34" charset="-122"/>
                <a:cs typeface="楷体_GB2312"/>
                <a:sym typeface="+mn-ea"/>
              </a:rPr>
              <a:t>年无流入，后</a:t>
            </a:r>
            <a:r>
              <a:rPr lang="en-US" altLang="zh-CN" dirty="0" smtClean="0">
                <a:latin typeface="微软雅黑" panose="020B0503020204020204" pitchFamily="34" charset="-122"/>
                <a:ea typeface="微软雅黑" panose="020B0503020204020204" pitchFamily="34" charset="-122"/>
                <a:cs typeface="楷体_GB2312"/>
                <a:sym typeface="+mn-ea"/>
              </a:rPr>
              <a:t>10</a:t>
            </a:r>
            <a:r>
              <a:rPr lang="zh-CN" altLang="en-US" dirty="0" smtClean="0">
                <a:latin typeface="微软雅黑" panose="020B0503020204020204" pitchFamily="34" charset="-122"/>
                <a:ea typeface="微软雅黑" panose="020B0503020204020204" pitchFamily="34" charset="-122"/>
                <a:cs typeface="楷体_GB2312"/>
                <a:sym typeface="+mn-ea"/>
              </a:rPr>
              <a:t>年每年</a:t>
            </a:r>
            <a:r>
              <a:rPr lang="zh-CN" altLang="en-US" dirty="0" smtClean="0">
                <a:solidFill>
                  <a:srgbClr val="FF0000"/>
                </a:solidFill>
                <a:latin typeface="微软雅黑" panose="020B0503020204020204" pitchFamily="34" charset="-122"/>
                <a:ea typeface="微软雅黑" panose="020B0503020204020204" pitchFamily="34" charset="-122"/>
                <a:cs typeface="楷体_GB2312"/>
                <a:sym typeface="+mn-ea"/>
              </a:rPr>
              <a:t>年末</a:t>
            </a:r>
            <a:r>
              <a:rPr lang="zh-CN" altLang="en-US" dirty="0" smtClean="0">
                <a:latin typeface="微软雅黑" panose="020B0503020204020204" pitchFamily="34" charset="-122"/>
                <a:ea typeface="微软雅黑" panose="020B0503020204020204" pitchFamily="34" charset="-122"/>
                <a:cs typeface="楷体_GB2312"/>
                <a:sym typeface="+mn-ea"/>
              </a:rPr>
              <a:t>流入。</a:t>
            </a:r>
            <a:endParaRPr lang="zh-CN" altLang="en-US" dirty="0" smtClean="0">
              <a:latin typeface="微软雅黑" panose="020B0503020204020204" pitchFamily="34" charset="-122"/>
              <a:ea typeface="微软雅黑" panose="020B0503020204020204" pitchFamily="34" charset="-122"/>
              <a:cs typeface="楷体_GB2312"/>
              <a:sym typeface="+mn-ea"/>
            </a:endParaRPr>
          </a:p>
          <a:p>
            <a:pPr eaLnBrk="1" hangingPunct="1">
              <a:buFont typeface="Arial" panose="020B0604020202020204" pitchFamily="34" charset="0"/>
              <a:buNone/>
            </a:pPr>
            <a:endParaRPr lang="en-US" altLang="zh-CN" dirty="0" smtClean="0"/>
          </a:p>
        </p:txBody>
      </p:sp>
      <p:sp>
        <p:nvSpPr>
          <p:cNvPr id="5" name="文本框 4"/>
          <p:cNvSpPr txBox="1"/>
          <p:nvPr/>
        </p:nvSpPr>
        <p:spPr>
          <a:xfrm>
            <a:off x="1453687" y="5194001"/>
            <a:ext cx="6888278" cy="452432"/>
          </a:xfrm>
          <a:prstGeom prst="rect">
            <a:avLst/>
          </a:prstGeom>
          <a:noFill/>
        </p:spPr>
        <p:txBody>
          <a:bodyPr wrap="square">
            <a:spAutoFit/>
          </a:bodyPr>
          <a:lstStyle/>
          <a:p>
            <a:pPr marL="228600" indent="-228600">
              <a:lnSpc>
                <a:spcPct val="90000"/>
              </a:lnSpc>
              <a:spcBef>
                <a:spcPts val="1000"/>
              </a:spcBef>
              <a:buFont typeface="Arial" panose="020B0604020202020204" pitchFamily="34" charset="0"/>
              <a:buNone/>
            </a:pPr>
            <a:r>
              <a:rPr lang="zh-CN" altLang="en-US" sz="2600" dirty="0" smtClean="0">
                <a:latin typeface="楷体" panose="02010609060101010101" pitchFamily="49" charset="-122"/>
                <a:ea typeface="楷体" panose="02010609060101010101" pitchFamily="49" charset="-122"/>
              </a:rPr>
              <a:t>递延期 </a:t>
            </a:r>
            <a:r>
              <a:rPr lang="en-US" altLang="zh-CN" sz="2600" dirty="0" smtClean="0">
                <a:latin typeface="楷体" panose="02010609060101010101" pitchFamily="49" charset="-122"/>
                <a:ea typeface="楷体" panose="02010609060101010101" pitchFamily="49" charset="-122"/>
              </a:rPr>
              <a:t>m </a:t>
            </a:r>
            <a:r>
              <a:rPr lang="en-US" altLang="zh-CN" sz="2600" dirty="0">
                <a:latin typeface="楷体" panose="02010609060101010101" pitchFamily="49" charset="-122"/>
                <a:ea typeface="楷体" panose="02010609060101010101" pitchFamily="49" charset="-122"/>
              </a:rPr>
              <a:t>= </a:t>
            </a:r>
            <a:r>
              <a:rPr lang="en-US" altLang="zh-CN" sz="2600" dirty="0" smtClean="0">
                <a:latin typeface="楷体" panose="02010609060101010101" pitchFamily="49" charset="-122"/>
                <a:ea typeface="楷体" panose="02010609060101010101" pitchFamily="49" charset="-122"/>
              </a:rPr>
              <a:t>4     </a:t>
            </a:r>
            <a:r>
              <a:rPr lang="zh-CN" altLang="en-US" sz="2600" dirty="0" smtClean="0">
                <a:latin typeface="楷体" panose="02010609060101010101" pitchFamily="49" charset="-122"/>
                <a:ea typeface="楷体" panose="02010609060101010101" pitchFamily="49" charset="-122"/>
              </a:rPr>
              <a:t>发生期 </a:t>
            </a:r>
            <a:r>
              <a:rPr lang="en-US" altLang="zh-CN" sz="2600" dirty="0" smtClean="0">
                <a:latin typeface="楷体" panose="02010609060101010101" pitchFamily="49" charset="-122"/>
                <a:ea typeface="楷体" panose="02010609060101010101" pitchFamily="49" charset="-122"/>
              </a:rPr>
              <a:t>n</a:t>
            </a:r>
            <a:r>
              <a:rPr lang="en-US" altLang="zh-CN" sz="2600" dirty="0">
                <a:latin typeface="楷体" panose="02010609060101010101" pitchFamily="49" charset="-122"/>
                <a:ea typeface="楷体" panose="02010609060101010101" pitchFamily="49" charset="-122"/>
              </a:rPr>
              <a:t>= 10 </a:t>
            </a:r>
            <a:r>
              <a:rPr lang="en-US" altLang="zh-CN" sz="2600" dirty="0" smtClean="0">
                <a:latin typeface="楷体" panose="02010609060101010101" pitchFamily="49" charset="-122"/>
                <a:ea typeface="楷体" panose="02010609060101010101" pitchFamily="49" charset="-122"/>
              </a:rPr>
              <a:t>    </a:t>
            </a:r>
            <a:r>
              <a:rPr lang="en-US" altLang="zh-CN" sz="2600" dirty="0" err="1" smtClean="0">
                <a:latin typeface="楷体" panose="02010609060101010101" pitchFamily="49" charset="-122"/>
                <a:ea typeface="楷体" panose="02010609060101010101" pitchFamily="49" charset="-122"/>
              </a:rPr>
              <a:t>m+n</a:t>
            </a:r>
            <a:r>
              <a:rPr lang="en-US" altLang="zh-CN" sz="2600" dirty="0" smtClean="0">
                <a:latin typeface="楷体" panose="02010609060101010101" pitchFamily="49" charset="-122"/>
                <a:ea typeface="楷体" panose="02010609060101010101" pitchFamily="49" charset="-122"/>
              </a:rPr>
              <a:t>=14</a:t>
            </a:r>
            <a:endParaRPr lang="en-US" altLang="zh-CN" sz="2600" dirty="0">
              <a:latin typeface="楷体" panose="02010609060101010101" pitchFamily="49" charset="-122"/>
              <a:ea typeface="楷体" panose="02010609060101010101" pitchFamily="49" charset="-122"/>
            </a:endParaRPr>
          </a:p>
        </p:txBody>
      </p:sp>
      <p:sp>
        <p:nvSpPr>
          <p:cNvPr id="23" name="上箭头 22"/>
          <p:cNvSpPr/>
          <p:nvPr/>
        </p:nvSpPr>
        <p:spPr>
          <a:xfrm>
            <a:off x="4632324" y="3182938"/>
            <a:ext cx="76200" cy="6365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上箭头 23"/>
          <p:cNvSpPr/>
          <p:nvPr/>
        </p:nvSpPr>
        <p:spPr>
          <a:xfrm>
            <a:off x="7761287" y="3182938"/>
            <a:ext cx="76200" cy="6365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上箭头 24"/>
          <p:cNvSpPr/>
          <p:nvPr/>
        </p:nvSpPr>
        <p:spPr>
          <a:xfrm>
            <a:off x="8341964" y="3154363"/>
            <a:ext cx="76200" cy="6365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文本框 28"/>
          <p:cNvSpPr txBox="1">
            <a:spLocks noChangeArrowheads="1"/>
          </p:cNvSpPr>
          <p:nvPr/>
        </p:nvSpPr>
        <p:spPr bwMode="auto">
          <a:xfrm>
            <a:off x="5808663" y="4469606"/>
            <a:ext cx="893762" cy="492443"/>
          </a:xfrm>
          <a:prstGeom prst="rect">
            <a:avLst/>
          </a:prstGeom>
          <a:noFill/>
          <a:ln w="9525">
            <a:noFill/>
            <a:miter lim="800000"/>
          </a:ln>
        </p:spPr>
        <p:txBody>
          <a:bodyPr>
            <a:spAutoFit/>
          </a:bodyPr>
          <a:lstStyle/>
          <a:p>
            <a:pPr algn="ctr"/>
            <a:r>
              <a:rPr lang="en-US" altLang="zh-CN" sz="2600" dirty="0">
                <a:latin typeface="微软雅黑" panose="020B0503020204020204" pitchFamily="34" charset="-122"/>
                <a:ea typeface="微软雅黑" panose="020B0503020204020204" pitchFamily="34" charset="-122"/>
              </a:rPr>
              <a:t>n</a:t>
            </a:r>
            <a:endParaRPr lang="en-US" altLang="zh-CN" sz="2600" dirty="0">
              <a:latin typeface="微软雅黑" panose="020B0503020204020204" pitchFamily="34" charset="-122"/>
              <a:ea typeface="微软雅黑" panose="020B0503020204020204" pitchFamily="34" charset="-122"/>
            </a:endParaRPr>
          </a:p>
        </p:txBody>
      </p:sp>
      <p:sp>
        <p:nvSpPr>
          <p:cNvPr id="31" name="文本框 30"/>
          <p:cNvSpPr txBox="1">
            <a:spLocks noChangeArrowheads="1"/>
          </p:cNvSpPr>
          <p:nvPr/>
        </p:nvSpPr>
        <p:spPr bwMode="auto">
          <a:xfrm>
            <a:off x="2468562" y="4469606"/>
            <a:ext cx="892175" cy="492443"/>
          </a:xfrm>
          <a:prstGeom prst="rect">
            <a:avLst/>
          </a:prstGeom>
          <a:noFill/>
          <a:ln w="9525">
            <a:noFill/>
            <a:miter lim="800000"/>
          </a:ln>
        </p:spPr>
        <p:txBody>
          <a:bodyPr>
            <a:spAutoFit/>
          </a:bodyPr>
          <a:lstStyle/>
          <a:p>
            <a:pPr algn="ctr"/>
            <a:r>
              <a:rPr lang="en-US" altLang="zh-CN" sz="2600" dirty="0">
                <a:latin typeface="微软雅黑" panose="020B0503020204020204" pitchFamily="34" charset="-122"/>
                <a:ea typeface="微软雅黑" panose="020B0503020204020204" pitchFamily="34" charset="-122"/>
              </a:rPr>
              <a:t>m</a:t>
            </a:r>
            <a:endParaRPr lang="en-US" altLang="zh-CN" sz="2600" dirty="0">
              <a:latin typeface="微软雅黑" panose="020B0503020204020204" pitchFamily="34" charset="-122"/>
              <a:ea typeface="微软雅黑" panose="020B0503020204020204" pitchFamily="34" charset="-122"/>
            </a:endParaRPr>
          </a:p>
        </p:txBody>
      </p:sp>
      <p:grpSp>
        <p:nvGrpSpPr>
          <p:cNvPr id="45" name="组合 44"/>
          <p:cNvGrpSpPr/>
          <p:nvPr/>
        </p:nvGrpSpPr>
        <p:grpSpPr>
          <a:xfrm>
            <a:off x="1465262" y="2509838"/>
            <a:ext cx="7202488" cy="658162"/>
            <a:chOff x="1419225" y="3144838"/>
            <a:chExt cx="7202488" cy="658162"/>
          </a:xfrm>
        </p:grpSpPr>
        <p:grpSp>
          <p:nvGrpSpPr>
            <p:cNvPr id="43" name="组合 42"/>
            <p:cNvGrpSpPr/>
            <p:nvPr/>
          </p:nvGrpSpPr>
          <p:grpSpPr>
            <a:xfrm>
              <a:off x="1577975" y="3644600"/>
              <a:ext cx="6763988" cy="158400"/>
              <a:chOff x="1577975" y="3644600"/>
              <a:chExt cx="6763988" cy="158400"/>
            </a:xfrm>
          </p:grpSpPr>
          <p:cxnSp>
            <p:nvCxnSpPr>
              <p:cNvPr id="8" name="直接连接符 7"/>
              <p:cNvCxnSpPr/>
              <p:nvPr/>
            </p:nvCxnSpPr>
            <p:spPr>
              <a:xfrm>
                <a:off x="1577975" y="3802063"/>
                <a:ext cx="67579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584325" y="36446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841625" y="36446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451225" y="36446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341963" y="36446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745413" y="36446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212975" y="36446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4616450" y="36446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038600" y="36446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1419225" y="3144838"/>
              <a:ext cx="7202488" cy="517525"/>
              <a:chOff x="1419225" y="3144838"/>
              <a:chExt cx="7202488" cy="517525"/>
            </a:xfrm>
          </p:grpSpPr>
          <p:sp>
            <p:nvSpPr>
              <p:cNvPr id="17" name="文本框 16"/>
              <p:cNvSpPr txBox="1">
                <a:spLocks noChangeArrowheads="1"/>
              </p:cNvSpPr>
              <p:nvPr/>
            </p:nvSpPr>
            <p:spPr bwMode="auto">
              <a:xfrm>
                <a:off x="1419225" y="3167063"/>
                <a:ext cx="331788" cy="365125"/>
              </a:xfrm>
              <a:prstGeom prst="rect">
                <a:avLst/>
              </a:prstGeom>
              <a:noFill/>
              <a:ln w="9525">
                <a:noFill/>
                <a:miter lim="800000"/>
              </a:ln>
            </p:spPr>
            <p:txBody>
              <a:bodyPr>
                <a:spAutoFit/>
              </a:bodyPr>
              <a:lstStyle/>
              <a:p>
                <a:r>
                  <a:rPr lang="en-US" altLang="zh-CN" dirty="0"/>
                  <a:t>0</a:t>
                </a:r>
                <a:endParaRPr lang="en-US" altLang="zh-CN" dirty="0"/>
              </a:p>
            </p:txBody>
          </p:sp>
          <p:sp>
            <p:nvSpPr>
              <p:cNvPr id="18" name="文本框 17"/>
              <p:cNvSpPr txBox="1">
                <a:spLocks noChangeArrowheads="1"/>
              </p:cNvSpPr>
              <p:nvPr/>
            </p:nvSpPr>
            <p:spPr bwMode="auto">
              <a:xfrm>
                <a:off x="8156575" y="3144838"/>
                <a:ext cx="465138" cy="365125"/>
              </a:xfrm>
              <a:prstGeom prst="rect">
                <a:avLst/>
              </a:prstGeom>
              <a:noFill/>
              <a:ln w="9525">
                <a:noFill/>
                <a:miter lim="800000"/>
              </a:ln>
            </p:spPr>
            <p:txBody>
              <a:bodyPr>
                <a:spAutoFit/>
              </a:bodyPr>
              <a:lstStyle/>
              <a:p>
                <a:r>
                  <a:rPr lang="en-US" altLang="zh-CN"/>
                  <a:t>14</a:t>
                </a:r>
                <a:endParaRPr lang="en-US" altLang="zh-CN"/>
              </a:p>
            </p:txBody>
          </p:sp>
          <p:sp>
            <p:nvSpPr>
              <p:cNvPr id="19" name="文本框 18"/>
              <p:cNvSpPr txBox="1">
                <a:spLocks noChangeArrowheads="1"/>
              </p:cNvSpPr>
              <p:nvPr/>
            </p:nvSpPr>
            <p:spPr bwMode="auto">
              <a:xfrm>
                <a:off x="7458075" y="3144838"/>
                <a:ext cx="576263" cy="365125"/>
              </a:xfrm>
              <a:prstGeom prst="rect">
                <a:avLst/>
              </a:prstGeom>
              <a:noFill/>
              <a:ln w="9525">
                <a:noFill/>
                <a:miter lim="800000"/>
              </a:ln>
            </p:spPr>
            <p:txBody>
              <a:bodyPr>
                <a:spAutoFit/>
              </a:bodyPr>
              <a:lstStyle/>
              <a:p>
                <a:r>
                  <a:rPr lang="en-US" altLang="zh-CN"/>
                  <a:t>13</a:t>
                </a:r>
                <a:endParaRPr lang="en-US" altLang="zh-CN"/>
              </a:p>
            </p:txBody>
          </p:sp>
          <p:sp>
            <p:nvSpPr>
              <p:cNvPr id="20" name="文本框 19"/>
              <p:cNvSpPr txBox="1">
                <a:spLocks noChangeArrowheads="1"/>
              </p:cNvSpPr>
              <p:nvPr/>
            </p:nvSpPr>
            <p:spPr bwMode="auto">
              <a:xfrm>
                <a:off x="2705100" y="3155950"/>
                <a:ext cx="331788" cy="365125"/>
              </a:xfrm>
              <a:prstGeom prst="rect">
                <a:avLst/>
              </a:prstGeom>
              <a:noFill/>
              <a:ln w="9525">
                <a:noFill/>
                <a:miter lim="800000"/>
              </a:ln>
            </p:spPr>
            <p:txBody>
              <a:bodyPr>
                <a:spAutoFit/>
              </a:bodyPr>
              <a:lstStyle/>
              <a:p>
                <a:r>
                  <a:rPr lang="en-US" altLang="zh-CN" dirty="0"/>
                  <a:t>2</a:t>
                </a:r>
                <a:endParaRPr lang="en-US" altLang="zh-CN" dirty="0"/>
              </a:p>
            </p:txBody>
          </p:sp>
          <p:sp>
            <p:nvSpPr>
              <p:cNvPr id="21" name="文本框 20"/>
              <p:cNvSpPr txBox="1">
                <a:spLocks noChangeArrowheads="1"/>
              </p:cNvSpPr>
              <p:nvPr/>
            </p:nvSpPr>
            <p:spPr bwMode="auto">
              <a:xfrm>
                <a:off x="2041525" y="3167063"/>
                <a:ext cx="342900" cy="365125"/>
              </a:xfrm>
              <a:prstGeom prst="rect">
                <a:avLst/>
              </a:prstGeom>
              <a:noFill/>
              <a:ln w="9525">
                <a:noFill/>
                <a:miter lim="800000"/>
              </a:ln>
            </p:spPr>
            <p:txBody>
              <a:bodyPr>
                <a:spAutoFit/>
              </a:bodyPr>
              <a:lstStyle/>
              <a:p>
                <a:r>
                  <a:rPr lang="en-US" altLang="zh-CN" dirty="0"/>
                  <a:t>1</a:t>
                </a:r>
                <a:endParaRPr lang="en-US" altLang="zh-CN" dirty="0"/>
              </a:p>
            </p:txBody>
          </p:sp>
          <p:sp>
            <p:nvSpPr>
              <p:cNvPr id="22" name="文本框 21"/>
              <p:cNvSpPr txBox="1">
                <a:spLocks noChangeArrowheads="1"/>
              </p:cNvSpPr>
              <p:nvPr/>
            </p:nvSpPr>
            <p:spPr bwMode="auto">
              <a:xfrm>
                <a:off x="3314700" y="3167063"/>
                <a:ext cx="342900" cy="365125"/>
              </a:xfrm>
              <a:prstGeom prst="rect">
                <a:avLst/>
              </a:prstGeom>
              <a:noFill/>
              <a:ln w="9525">
                <a:noFill/>
                <a:miter lim="800000"/>
              </a:ln>
            </p:spPr>
            <p:txBody>
              <a:bodyPr>
                <a:spAutoFit/>
              </a:bodyPr>
              <a:lstStyle/>
              <a:p>
                <a:r>
                  <a:rPr lang="en-US" altLang="zh-CN"/>
                  <a:t>3</a:t>
                </a:r>
                <a:endParaRPr lang="en-US" altLang="zh-CN"/>
              </a:p>
            </p:txBody>
          </p:sp>
          <p:sp>
            <p:nvSpPr>
              <p:cNvPr id="26" name="文本框 25"/>
              <p:cNvSpPr txBox="1">
                <a:spLocks noChangeArrowheads="1"/>
              </p:cNvSpPr>
              <p:nvPr/>
            </p:nvSpPr>
            <p:spPr bwMode="auto">
              <a:xfrm>
                <a:off x="5226050" y="3144838"/>
                <a:ext cx="1543050" cy="517525"/>
              </a:xfrm>
              <a:prstGeom prst="rect">
                <a:avLst/>
              </a:prstGeom>
              <a:noFill/>
              <a:ln w="9525">
                <a:noFill/>
                <a:miter lim="800000"/>
              </a:ln>
            </p:spPr>
            <p:txBody>
              <a:bodyPr>
                <a:spAutoFit/>
              </a:bodyPr>
              <a:lstStyle/>
              <a:p>
                <a:r>
                  <a:rPr lang="en-US" altLang="zh-CN" sz="2800" dirty="0"/>
                  <a:t>..............</a:t>
                </a:r>
                <a:endParaRPr lang="en-US" altLang="zh-CN" sz="2800" dirty="0"/>
              </a:p>
            </p:txBody>
          </p:sp>
          <p:sp>
            <p:nvSpPr>
              <p:cNvPr id="4" name="文本框 3"/>
              <p:cNvSpPr txBox="1">
                <a:spLocks noChangeArrowheads="1"/>
              </p:cNvSpPr>
              <p:nvPr/>
            </p:nvSpPr>
            <p:spPr bwMode="auto">
              <a:xfrm>
                <a:off x="3870325" y="3167063"/>
                <a:ext cx="342900" cy="365125"/>
              </a:xfrm>
              <a:prstGeom prst="rect">
                <a:avLst/>
              </a:prstGeom>
              <a:noFill/>
              <a:ln w="9525">
                <a:noFill/>
                <a:miter lim="800000"/>
              </a:ln>
            </p:spPr>
            <p:txBody>
              <a:bodyPr>
                <a:spAutoFit/>
              </a:bodyPr>
              <a:lstStyle/>
              <a:p>
                <a:r>
                  <a:rPr lang="en-US" altLang="zh-CN" dirty="0"/>
                  <a:t>4</a:t>
                </a:r>
                <a:endParaRPr lang="en-US" altLang="zh-CN" dirty="0"/>
              </a:p>
            </p:txBody>
          </p:sp>
          <p:sp>
            <p:nvSpPr>
              <p:cNvPr id="30" name="文本框 29"/>
              <p:cNvSpPr txBox="1">
                <a:spLocks noChangeArrowheads="1"/>
              </p:cNvSpPr>
              <p:nvPr/>
            </p:nvSpPr>
            <p:spPr bwMode="auto">
              <a:xfrm>
                <a:off x="4445000" y="3167063"/>
                <a:ext cx="342900" cy="365125"/>
              </a:xfrm>
              <a:prstGeom prst="rect">
                <a:avLst/>
              </a:prstGeom>
              <a:noFill/>
              <a:ln w="9525">
                <a:noFill/>
                <a:miter lim="800000"/>
              </a:ln>
            </p:spPr>
            <p:txBody>
              <a:bodyPr>
                <a:spAutoFit/>
              </a:bodyPr>
              <a:lstStyle/>
              <a:p>
                <a:r>
                  <a:rPr lang="en-US" altLang="zh-CN" dirty="0"/>
                  <a:t>5</a:t>
                </a:r>
                <a:endParaRPr lang="en-US" altLang="zh-CN" dirty="0"/>
              </a:p>
            </p:txBody>
          </p:sp>
        </p:grpSp>
      </p:grpSp>
      <p:sp>
        <p:nvSpPr>
          <p:cNvPr id="21538" name="文本框 21"/>
          <p:cNvSpPr txBox="1">
            <a:spLocks noChangeArrowheads="1"/>
          </p:cNvSpPr>
          <p:nvPr/>
        </p:nvSpPr>
        <p:spPr bwMode="auto">
          <a:xfrm>
            <a:off x="4491037" y="3913694"/>
            <a:ext cx="574675" cy="366713"/>
          </a:xfrm>
          <a:prstGeom prst="rect">
            <a:avLst/>
          </a:prstGeom>
          <a:noFill/>
          <a:ln w="9525">
            <a:noFill/>
            <a:miter lim="800000"/>
          </a:ln>
        </p:spPr>
        <p:txBody>
          <a:bodyPr>
            <a:spAutoFit/>
          </a:bodyPr>
          <a:lstStyle/>
          <a:p>
            <a:r>
              <a:rPr lang="en-US" altLang="zh-CN" dirty="0"/>
              <a:t>A1</a:t>
            </a:r>
            <a:endParaRPr lang="en-US" altLang="zh-CN" dirty="0"/>
          </a:p>
        </p:txBody>
      </p:sp>
      <p:sp>
        <p:nvSpPr>
          <p:cNvPr id="21539" name="文本框 21"/>
          <p:cNvSpPr txBox="1">
            <a:spLocks noChangeArrowheads="1"/>
          </p:cNvSpPr>
          <p:nvPr/>
        </p:nvSpPr>
        <p:spPr bwMode="auto">
          <a:xfrm>
            <a:off x="7627937" y="3819525"/>
            <a:ext cx="574675" cy="366713"/>
          </a:xfrm>
          <a:prstGeom prst="rect">
            <a:avLst/>
          </a:prstGeom>
          <a:noFill/>
          <a:ln w="9525">
            <a:noFill/>
            <a:miter lim="800000"/>
          </a:ln>
        </p:spPr>
        <p:txBody>
          <a:bodyPr>
            <a:spAutoFit/>
          </a:bodyPr>
          <a:lstStyle/>
          <a:p>
            <a:r>
              <a:rPr lang="en-US" altLang="zh-CN" dirty="0"/>
              <a:t>A9</a:t>
            </a:r>
            <a:endParaRPr lang="en-US" altLang="zh-CN" dirty="0"/>
          </a:p>
        </p:txBody>
      </p:sp>
      <p:sp>
        <p:nvSpPr>
          <p:cNvPr id="21540" name="文本框 21"/>
          <p:cNvSpPr txBox="1">
            <a:spLocks noChangeArrowheads="1"/>
          </p:cNvSpPr>
          <p:nvPr/>
        </p:nvSpPr>
        <p:spPr bwMode="auto">
          <a:xfrm>
            <a:off x="8011764" y="3819525"/>
            <a:ext cx="660400" cy="366713"/>
          </a:xfrm>
          <a:prstGeom prst="rect">
            <a:avLst/>
          </a:prstGeom>
          <a:noFill/>
          <a:ln w="9525">
            <a:noFill/>
            <a:miter lim="800000"/>
          </a:ln>
        </p:spPr>
        <p:txBody>
          <a:bodyPr>
            <a:spAutoFit/>
          </a:bodyPr>
          <a:lstStyle/>
          <a:p>
            <a:r>
              <a:rPr lang="en-US" altLang="zh-CN" dirty="0"/>
              <a:t>A10</a:t>
            </a:r>
            <a:endParaRPr lang="en-US" altLang="zh-CN" dirty="0"/>
          </a:p>
        </p:txBody>
      </p:sp>
      <p:sp>
        <p:nvSpPr>
          <p:cNvPr id="38" name="标题 1"/>
          <p:cNvSpPr>
            <a:spLocks noGrp="1"/>
          </p:cNvSpPr>
          <p:nvPr>
            <p:ph type="title"/>
          </p:nvPr>
        </p:nvSpPr>
        <p:spPr>
          <a:xfrm>
            <a:off x="838200" y="365125"/>
            <a:ext cx="10515600" cy="820737"/>
          </a:xfrm>
        </p:spPr>
        <p:txBody>
          <a:bodyPr/>
          <a:lstStyle/>
          <a:p>
            <a:pPr algn="ctr" eaLnBrk="1" hangingPunct="1"/>
            <a:r>
              <a:rPr lang="zh-CN" altLang="en-US" sz="3600" b="1" dirty="0" smtClean="0">
                <a:latin typeface="微软雅黑" panose="020B0503020204020204" pitchFamily="34" charset="-122"/>
                <a:ea typeface="微软雅黑" panose="020B0503020204020204" pitchFamily="34" charset="-122"/>
                <a:sym typeface="+mn-ea"/>
              </a:rPr>
              <a:t>递延年金递延期和年金发生期的计算</a:t>
            </a:r>
            <a:endParaRPr lang="zh-CN" altLang="en-US" sz="3600" b="1" dirty="0" smtClean="0">
              <a:latin typeface="微软雅黑" panose="020B0503020204020204" pitchFamily="34" charset="-122"/>
              <a:ea typeface="微软雅黑" panose="020B0503020204020204" pitchFamily="34" charset="-122"/>
              <a:sym typeface="+mn-ea"/>
            </a:endParaRPr>
          </a:p>
        </p:txBody>
      </p:sp>
      <p:grpSp>
        <p:nvGrpSpPr>
          <p:cNvPr id="39" name="组合 38"/>
          <p:cNvGrpSpPr/>
          <p:nvPr/>
        </p:nvGrpSpPr>
        <p:grpSpPr bwMode="auto">
          <a:xfrm>
            <a:off x="1973766" y="1185862"/>
            <a:ext cx="8051180" cy="134938"/>
            <a:chOff x="5357217" y="1143000"/>
            <a:chExt cx="1490133" cy="101600"/>
          </a:xfrm>
        </p:grpSpPr>
        <p:cxnSp>
          <p:nvCxnSpPr>
            <p:cNvPr id="4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2" name="文本框 25"/>
          <p:cNvSpPr txBox="1">
            <a:spLocks noChangeArrowheads="1"/>
          </p:cNvSpPr>
          <p:nvPr/>
        </p:nvSpPr>
        <p:spPr bwMode="auto">
          <a:xfrm>
            <a:off x="5241924" y="3154363"/>
            <a:ext cx="1543050" cy="517525"/>
          </a:xfrm>
          <a:prstGeom prst="rect">
            <a:avLst/>
          </a:prstGeom>
          <a:noFill/>
          <a:ln w="9525">
            <a:noFill/>
            <a:miter lim="800000"/>
          </a:ln>
        </p:spPr>
        <p:txBody>
          <a:bodyPr>
            <a:spAutoFit/>
          </a:bodyPr>
          <a:lstStyle/>
          <a:p>
            <a:r>
              <a:rPr lang="en-US" altLang="zh-CN" sz="2800" dirty="0"/>
              <a:t>..............</a:t>
            </a:r>
            <a:endParaRPr lang="en-US" altLang="zh-CN" sz="2800" dirty="0"/>
          </a:p>
        </p:txBody>
      </p:sp>
      <p:sp>
        <p:nvSpPr>
          <p:cNvPr id="46" name="左大括号 1307672"/>
          <p:cNvSpPr/>
          <p:nvPr/>
        </p:nvSpPr>
        <p:spPr bwMode="auto">
          <a:xfrm rot="16200000">
            <a:off x="2686050" y="3193763"/>
            <a:ext cx="373063" cy="2424111"/>
          </a:xfrm>
          <a:prstGeom prst="leftBrace">
            <a:avLst>
              <a:gd name="adj1" fmla="val 76768"/>
              <a:gd name="adj2" fmla="val 50000"/>
            </a:avLst>
          </a:prstGeom>
          <a:noFill/>
          <a:ln w="28575">
            <a:solidFill>
              <a:srgbClr val="FF0000"/>
            </a:solidFill>
            <a:round/>
          </a:ln>
        </p:spPr>
        <p:txBody>
          <a:bodyPr rot="10800000"/>
          <a:lstStyle/>
          <a:p>
            <a:endParaRPr lang="zh-CN" altLang="en-US">
              <a:latin typeface="Calibri" panose="020F0502020204030204" charset="0"/>
            </a:endParaRPr>
          </a:p>
        </p:txBody>
      </p:sp>
      <p:sp>
        <p:nvSpPr>
          <p:cNvPr id="47" name="左大括号 1307672"/>
          <p:cNvSpPr/>
          <p:nvPr/>
        </p:nvSpPr>
        <p:spPr bwMode="auto">
          <a:xfrm rot="16200000">
            <a:off x="6068044" y="2161554"/>
            <a:ext cx="366713" cy="4333527"/>
          </a:xfrm>
          <a:prstGeom prst="leftBrace">
            <a:avLst>
              <a:gd name="adj1" fmla="val 76768"/>
              <a:gd name="adj2" fmla="val 50000"/>
            </a:avLst>
          </a:prstGeom>
          <a:noFill/>
          <a:ln w="28575">
            <a:solidFill>
              <a:srgbClr val="FF0000"/>
            </a:solidFill>
            <a:round/>
          </a:ln>
        </p:spPr>
        <p:txBody>
          <a:bodyPr rot="10800000"/>
          <a:lstStyle/>
          <a:p>
            <a:endParaRPr lang="zh-CN" altLang="en-US">
              <a:latin typeface="Calibri" panose="020F0502020204030204" charset="0"/>
            </a:endParaRPr>
          </a:p>
        </p:txBody>
      </p:sp>
      <p:sp>
        <p:nvSpPr>
          <p:cNvPr id="48" name="椭圆 47"/>
          <p:cNvSpPr/>
          <p:nvPr/>
        </p:nvSpPr>
        <p:spPr>
          <a:xfrm>
            <a:off x="1465262" y="1825625"/>
            <a:ext cx="511996" cy="511917"/>
          </a:xfrm>
          <a:prstGeom prst="ellipse">
            <a:avLst/>
          </a:prstGeom>
          <a:solidFill>
            <a:srgbClr val="FFC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9" name="文本框 77"/>
          <p:cNvSpPr txBox="1"/>
          <p:nvPr/>
        </p:nvSpPr>
        <p:spPr>
          <a:xfrm>
            <a:off x="1516605" y="1896918"/>
            <a:ext cx="415265" cy="369332"/>
          </a:xfrm>
          <a:prstGeom prst="rect">
            <a:avLst/>
          </a:prstGeom>
          <a:noFill/>
        </p:spPr>
        <p:txBody>
          <a:bodyPr wrap="square" rtlCol="0">
            <a:sp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3</a:t>
            </a:r>
            <a:endParaRPr lang="en-US" altLang="zh-CN" b="1" dirty="0">
              <a:solidFill>
                <a:schemeClr val="bg1"/>
              </a:solidFill>
              <a:latin typeface="微软雅黑" panose="020B0503020204020204" pitchFamily="34" charset="-122"/>
              <a:ea typeface="微软雅黑" panose="020B0503020204020204" pitchFamily="34" charset="-122"/>
            </a:endParaRPr>
          </a:p>
        </p:txBody>
      </p:sp>
      <p:pic>
        <p:nvPicPr>
          <p:cNvPr id="212" name="图片 211"/>
          <p:cNvPicPr>
            <a:picLocks noChangeAspect="1"/>
          </p:cNvPicPr>
          <p:nvPr/>
        </p:nvPicPr>
        <p:blipFill>
          <a:blip r:embed="rId1"/>
          <a:stretch>
            <a:fillRect/>
          </a:stretch>
        </p:blipFill>
        <p:spPr>
          <a:xfrm>
            <a:off x="9719598" y="4405819"/>
            <a:ext cx="1840056" cy="1869264"/>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538"/>
                                        </p:tgtEl>
                                        <p:attrNameLst>
                                          <p:attrName>style.visibility</p:attrName>
                                        </p:attrNameLst>
                                      </p:cBhvr>
                                      <p:to>
                                        <p:strVal val="visible"/>
                                      </p:to>
                                    </p:set>
                                    <p:anim calcmode="lin" valueType="num">
                                      <p:cBhvr additive="base">
                                        <p:cTn id="15" dur="500" fill="hold"/>
                                        <p:tgtEl>
                                          <p:spTgt spid="21538"/>
                                        </p:tgtEl>
                                        <p:attrNameLst>
                                          <p:attrName>ppt_x</p:attrName>
                                        </p:attrNameLst>
                                      </p:cBhvr>
                                      <p:tavLst>
                                        <p:tav tm="0">
                                          <p:val>
                                            <p:strVal val="#ppt_x"/>
                                          </p:val>
                                        </p:tav>
                                        <p:tav tm="100000">
                                          <p:val>
                                            <p:strVal val="#ppt_x"/>
                                          </p:val>
                                        </p:tav>
                                      </p:tavLst>
                                    </p:anim>
                                    <p:anim calcmode="lin" valueType="num">
                                      <p:cBhvr additive="base">
                                        <p:cTn id="16" dur="500" fill="hold"/>
                                        <p:tgtEl>
                                          <p:spTgt spid="2153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ppt_x"/>
                                          </p:val>
                                        </p:tav>
                                        <p:tav tm="100000">
                                          <p:val>
                                            <p:strVal val="#ppt_x"/>
                                          </p:val>
                                        </p:tav>
                                      </p:tavLst>
                                    </p:anim>
                                    <p:anim calcmode="lin" valueType="num">
                                      <p:cBhvr additive="base">
                                        <p:cTn id="20" dur="500" fill="hold"/>
                                        <p:tgtEl>
                                          <p:spTgt spid="4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ppt_x"/>
                                          </p:val>
                                        </p:tav>
                                        <p:tav tm="100000">
                                          <p:val>
                                            <p:strVal val="#ppt_x"/>
                                          </p:val>
                                        </p:tav>
                                      </p:tavLst>
                                    </p:anim>
                                    <p:anim calcmode="lin" valueType="num">
                                      <p:cBhvr additive="base">
                                        <p:cTn id="28" dur="5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ppt_x"/>
                                          </p:val>
                                        </p:tav>
                                        <p:tav tm="100000">
                                          <p:val>
                                            <p:strVal val="#ppt_x"/>
                                          </p:val>
                                        </p:tav>
                                      </p:tavLst>
                                    </p:anim>
                                    <p:anim calcmode="lin" valueType="num">
                                      <p:cBhvr additive="base">
                                        <p:cTn id="36" dur="500" fill="hold"/>
                                        <p:tgtEl>
                                          <p:spTgt spid="4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539"/>
                                        </p:tgtEl>
                                        <p:attrNameLst>
                                          <p:attrName>style.visibility</p:attrName>
                                        </p:attrNameLst>
                                      </p:cBhvr>
                                      <p:to>
                                        <p:strVal val="visible"/>
                                      </p:to>
                                    </p:set>
                                    <p:anim calcmode="lin" valueType="num">
                                      <p:cBhvr additive="base">
                                        <p:cTn id="47" dur="500" fill="hold"/>
                                        <p:tgtEl>
                                          <p:spTgt spid="21539"/>
                                        </p:tgtEl>
                                        <p:attrNameLst>
                                          <p:attrName>ppt_x</p:attrName>
                                        </p:attrNameLst>
                                      </p:cBhvr>
                                      <p:tavLst>
                                        <p:tav tm="0">
                                          <p:val>
                                            <p:strVal val="#ppt_x"/>
                                          </p:val>
                                        </p:tav>
                                        <p:tav tm="100000">
                                          <p:val>
                                            <p:strVal val="#ppt_x"/>
                                          </p:val>
                                        </p:tav>
                                      </p:tavLst>
                                    </p:anim>
                                    <p:anim calcmode="lin" valueType="num">
                                      <p:cBhvr additive="base">
                                        <p:cTn id="48" dur="500" fill="hold"/>
                                        <p:tgtEl>
                                          <p:spTgt spid="2153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540"/>
                                        </p:tgtEl>
                                        <p:attrNameLst>
                                          <p:attrName>style.visibility</p:attrName>
                                        </p:attrNameLst>
                                      </p:cBhvr>
                                      <p:to>
                                        <p:strVal val="visible"/>
                                      </p:to>
                                    </p:set>
                                    <p:anim calcmode="lin" valueType="num">
                                      <p:cBhvr additive="base">
                                        <p:cTn id="51" dur="500" fill="hold"/>
                                        <p:tgtEl>
                                          <p:spTgt spid="21540"/>
                                        </p:tgtEl>
                                        <p:attrNameLst>
                                          <p:attrName>ppt_x</p:attrName>
                                        </p:attrNameLst>
                                      </p:cBhvr>
                                      <p:tavLst>
                                        <p:tav tm="0">
                                          <p:val>
                                            <p:strVal val="#ppt_x"/>
                                          </p:val>
                                        </p:tav>
                                        <p:tav tm="100000">
                                          <p:val>
                                            <p:strVal val="#ppt_x"/>
                                          </p:val>
                                        </p:tav>
                                      </p:tavLst>
                                    </p:anim>
                                    <p:anim calcmode="lin" valueType="num">
                                      <p:cBhvr additive="base">
                                        <p:cTn id="52" dur="500" fill="hold"/>
                                        <p:tgtEl>
                                          <p:spTgt spid="2154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animBg="1"/>
      <p:bldP spid="24" grpId="0" animBg="1"/>
      <p:bldP spid="25" grpId="0" animBg="1"/>
      <p:bldP spid="29" grpId="0"/>
      <p:bldP spid="31" grpId="0"/>
      <p:bldP spid="21538" grpId="0"/>
      <p:bldP spid="21539" grpId="0"/>
      <p:bldP spid="21540" grpId="0"/>
      <p:bldP spid="42" grpId="0"/>
      <p:bldP spid="46" grpId="0" animBg="1"/>
      <p:bldP spid="4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p:cNvSpPr>
          <p:nvPr>
            <p:ph type="body" idx="1"/>
          </p:nvPr>
        </p:nvSpPr>
        <p:spPr>
          <a:xfrm>
            <a:off x="1751013" y="1805307"/>
            <a:ext cx="8531106" cy="652558"/>
          </a:xfrm>
        </p:spPr>
        <p:txBody>
          <a:bodyPr/>
          <a:lstStyle/>
          <a:p>
            <a:pPr eaLnBrk="1" hangingPunct="1">
              <a:buFont typeface="Arial" panose="020B0604020202020204" pitchFamily="34" charset="0"/>
              <a:buNone/>
            </a:pPr>
            <a:r>
              <a:rPr lang="zh-CN" altLang="en-US" dirty="0" smtClean="0">
                <a:latin typeface="微软雅黑" panose="020B0503020204020204" pitchFamily="34" charset="-122"/>
                <a:ea typeface="微软雅黑" panose="020B0503020204020204" pitchFamily="34" charset="-122"/>
                <a:cs typeface="楷体_GB2312"/>
                <a:sym typeface="+mn-ea"/>
              </a:rPr>
              <a:t>有一项年金，前</a:t>
            </a:r>
            <a:r>
              <a:rPr lang="en-US" altLang="zh-CN" dirty="0" smtClean="0">
                <a:latin typeface="微软雅黑" panose="020B0503020204020204" pitchFamily="34" charset="-122"/>
                <a:ea typeface="微软雅黑" panose="020B0503020204020204" pitchFamily="34" charset="-122"/>
                <a:cs typeface="楷体_GB2312"/>
                <a:sym typeface="+mn-ea"/>
              </a:rPr>
              <a:t>3</a:t>
            </a:r>
            <a:r>
              <a:rPr lang="zh-CN" altLang="en-US" dirty="0" smtClean="0">
                <a:latin typeface="微软雅黑" panose="020B0503020204020204" pitchFamily="34" charset="-122"/>
                <a:ea typeface="微软雅黑" panose="020B0503020204020204" pitchFamily="34" charset="-122"/>
                <a:cs typeface="楷体_GB2312"/>
                <a:sym typeface="+mn-ea"/>
              </a:rPr>
              <a:t>年无流入，后</a:t>
            </a:r>
            <a:r>
              <a:rPr lang="en-US" altLang="zh-CN" dirty="0" smtClean="0">
                <a:latin typeface="微软雅黑" panose="020B0503020204020204" pitchFamily="34" charset="-122"/>
                <a:ea typeface="微软雅黑" panose="020B0503020204020204" pitchFamily="34" charset="-122"/>
                <a:cs typeface="楷体_GB2312"/>
                <a:sym typeface="+mn-ea"/>
              </a:rPr>
              <a:t>10</a:t>
            </a:r>
            <a:r>
              <a:rPr lang="zh-CN" altLang="en-US" dirty="0" smtClean="0">
                <a:latin typeface="微软雅黑" panose="020B0503020204020204" pitchFamily="34" charset="-122"/>
                <a:ea typeface="微软雅黑" panose="020B0503020204020204" pitchFamily="34" charset="-122"/>
                <a:cs typeface="楷体_GB2312"/>
                <a:sym typeface="+mn-ea"/>
              </a:rPr>
              <a:t>年每年</a:t>
            </a:r>
            <a:r>
              <a:rPr lang="zh-CN" altLang="en-US" dirty="0" smtClean="0">
                <a:solidFill>
                  <a:srgbClr val="FF0000"/>
                </a:solidFill>
                <a:latin typeface="微软雅黑" panose="020B0503020204020204" pitchFamily="34" charset="-122"/>
                <a:ea typeface="微软雅黑" panose="020B0503020204020204" pitchFamily="34" charset="-122"/>
                <a:cs typeface="楷体_GB2312"/>
                <a:sym typeface="+mn-ea"/>
              </a:rPr>
              <a:t>年初</a:t>
            </a:r>
            <a:r>
              <a:rPr lang="zh-CN" altLang="en-US" dirty="0" smtClean="0">
                <a:latin typeface="微软雅黑" panose="020B0503020204020204" pitchFamily="34" charset="-122"/>
                <a:ea typeface="微软雅黑" panose="020B0503020204020204" pitchFamily="34" charset="-122"/>
                <a:cs typeface="楷体_GB2312"/>
                <a:sym typeface="+mn-ea"/>
              </a:rPr>
              <a:t>流入。</a:t>
            </a:r>
            <a:endParaRPr lang="en-US" altLang="zh-CN" dirty="0" smtClean="0">
              <a:latin typeface="微软雅黑" panose="020B0503020204020204" pitchFamily="34" charset="-122"/>
              <a:ea typeface="微软雅黑" panose="020B0503020204020204" pitchFamily="34" charset="-122"/>
              <a:cs typeface="楷体_GB2312"/>
              <a:sym typeface="+mn-ea"/>
            </a:endParaRPr>
          </a:p>
        </p:txBody>
      </p:sp>
      <p:sp>
        <p:nvSpPr>
          <p:cNvPr id="22532" name="文本框 4"/>
          <p:cNvSpPr txBox="1">
            <a:spLocks noChangeArrowheads="1"/>
          </p:cNvSpPr>
          <p:nvPr/>
        </p:nvSpPr>
        <p:spPr bwMode="auto">
          <a:xfrm>
            <a:off x="1419225" y="4961290"/>
            <a:ext cx="7138195" cy="452432"/>
          </a:xfrm>
          <a:prstGeom prst="rect">
            <a:avLst/>
          </a:prstGeom>
          <a:noFill/>
          <a:ln w="9525">
            <a:noFill/>
            <a:miter lim="800000"/>
          </a:ln>
        </p:spPr>
        <p:txBody>
          <a:bodyPr wrap="square">
            <a:spAutoFit/>
          </a:bodyPr>
          <a:lstStyle/>
          <a:p>
            <a:pPr marL="228600" indent="-228600">
              <a:lnSpc>
                <a:spcPct val="90000"/>
              </a:lnSpc>
              <a:spcBef>
                <a:spcPts val="1000"/>
              </a:spcBef>
              <a:buFont typeface="Arial" panose="020B0604020202020204" pitchFamily="34" charset="0"/>
              <a:buNone/>
            </a:pPr>
            <a:r>
              <a:rPr lang="zh-CN" altLang="en-US" sz="2600" b="1" dirty="0" smtClean="0">
                <a:latin typeface="楷体" panose="02010609060101010101" pitchFamily="49" charset="-122"/>
                <a:ea typeface="楷体" panose="02010609060101010101" pitchFamily="49" charset="-122"/>
              </a:rPr>
              <a:t>递延期 </a:t>
            </a:r>
            <a:r>
              <a:rPr lang="en-US" altLang="zh-CN" sz="2600" b="1" dirty="0" smtClean="0">
                <a:latin typeface="楷体" panose="02010609060101010101" pitchFamily="49" charset="-122"/>
                <a:ea typeface="楷体" panose="02010609060101010101" pitchFamily="49" charset="-122"/>
              </a:rPr>
              <a:t>m </a:t>
            </a:r>
            <a:r>
              <a:rPr lang="en-US" altLang="zh-CN" sz="2600" b="1" dirty="0">
                <a:latin typeface="楷体" panose="02010609060101010101" pitchFamily="49" charset="-122"/>
                <a:ea typeface="楷体" panose="02010609060101010101" pitchFamily="49" charset="-122"/>
              </a:rPr>
              <a:t>=2     </a:t>
            </a:r>
            <a:r>
              <a:rPr lang="zh-CN" altLang="en-US" sz="2600" b="1" dirty="0" smtClean="0">
                <a:latin typeface="楷体" panose="02010609060101010101" pitchFamily="49" charset="-122"/>
                <a:ea typeface="楷体" panose="02010609060101010101" pitchFamily="49" charset="-122"/>
              </a:rPr>
              <a:t>发生期 </a:t>
            </a:r>
            <a:r>
              <a:rPr lang="en-US" altLang="zh-CN" sz="2600" b="1" dirty="0" smtClean="0">
                <a:latin typeface="楷体" panose="02010609060101010101" pitchFamily="49" charset="-122"/>
                <a:ea typeface="楷体" panose="02010609060101010101" pitchFamily="49" charset="-122"/>
              </a:rPr>
              <a:t>n</a:t>
            </a:r>
            <a:r>
              <a:rPr lang="en-US" altLang="zh-CN" sz="2600" b="1" dirty="0">
                <a:latin typeface="楷体" panose="02010609060101010101" pitchFamily="49" charset="-122"/>
                <a:ea typeface="楷体" panose="02010609060101010101" pitchFamily="49" charset="-122"/>
              </a:rPr>
              <a:t>= 10     </a:t>
            </a:r>
            <a:r>
              <a:rPr lang="en-US" altLang="zh-CN" sz="2600" b="1" dirty="0" smtClean="0">
                <a:latin typeface="楷体" panose="02010609060101010101" pitchFamily="49" charset="-122"/>
                <a:ea typeface="楷体" panose="02010609060101010101" pitchFamily="49" charset="-122"/>
              </a:rPr>
              <a:t>  </a:t>
            </a:r>
            <a:r>
              <a:rPr lang="en-US" altLang="zh-CN" sz="2600" b="1" dirty="0" err="1" smtClean="0">
                <a:latin typeface="楷体" panose="02010609060101010101" pitchFamily="49" charset="-122"/>
                <a:ea typeface="楷体" panose="02010609060101010101" pitchFamily="49" charset="-122"/>
              </a:rPr>
              <a:t>m+n</a:t>
            </a:r>
            <a:r>
              <a:rPr lang="en-US" altLang="zh-CN" sz="2600" b="1" dirty="0" smtClean="0">
                <a:latin typeface="楷体" panose="02010609060101010101" pitchFamily="49" charset="-122"/>
                <a:ea typeface="楷体" panose="02010609060101010101" pitchFamily="49" charset="-122"/>
              </a:rPr>
              <a:t>=12</a:t>
            </a:r>
            <a:endParaRPr lang="en-US" altLang="zh-CN" sz="2600" b="1" dirty="0">
              <a:latin typeface="楷体" panose="02010609060101010101" pitchFamily="49" charset="-122"/>
              <a:ea typeface="楷体" panose="02010609060101010101" pitchFamily="49" charset="-122"/>
            </a:endParaRPr>
          </a:p>
        </p:txBody>
      </p:sp>
      <p:sp>
        <p:nvSpPr>
          <p:cNvPr id="25" name="上箭头 24"/>
          <p:cNvSpPr/>
          <p:nvPr/>
        </p:nvSpPr>
        <p:spPr>
          <a:xfrm>
            <a:off x="8289925" y="3168000"/>
            <a:ext cx="76200" cy="636587"/>
          </a:xfrm>
          <a:prstGeom prst="up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38" name="组合 37"/>
          <p:cNvGrpSpPr/>
          <p:nvPr/>
        </p:nvGrpSpPr>
        <p:grpSpPr>
          <a:xfrm>
            <a:off x="1419225" y="2520950"/>
            <a:ext cx="7178675" cy="647050"/>
            <a:chOff x="1419225" y="3155950"/>
            <a:chExt cx="7178675" cy="647050"/>
          </a:xfrm>
        </p:grpSpPr>
        <p:cxnSp>
          <p:nvCxnSpPr>
            <p:cNvPr id="8" name="直接连接符 7"/>
            <p:cNvCxnSpPr/>
            <p:nvPr/>
          </p:nvCxnSpPr>
          <p:spPr>
            <a:xfrm>
              <a:off x="1577975" y="3802063"/>
              <a:ext cx="67579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584325" y="36446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841625" y="36446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451225" y="36446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344800" y="36446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745413" y="36446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212975" y="36446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a:spLocks noChangeArrowheads="1"/>
            </p:cNvSpPr>
            <p:nvPr/>
          </p:nvSpPr>
          <p:spPr bwMode="auto">
            <a:xfrm>
              <a:off x="1419225" y="3167063"/>
              <a:ext cx="331788" cy="365125"/>
            </a:xfrm>
            <a:prstGeom prst="rect">
              <a:avLst/>
            </a:prstGeom>
            <a:noFill/>
            <a:ln w="9525">
              <a:noFill/>
              <a:miter lim="800000"/>
            </a:ln>
          </p:spPr>
          <p:txBody>
            <a:bodyPr>
              <a:spAutoFit/>
            </a:bodyPr>
            <a:lstStyle/>
            <a:p>
              <a:r>
                <a:rPr lang="en-US" altLang="zh-CN"/>
                <a:t>0</a:t>
              </a:r>
              <a:endParaRPr lang="en-US" altLang="zh-CN"/>
            </a:p>
          </p:txBody>
        </p:sp>
        <p:sp>
          <p:nvSpPr>
            <p:cNvPr id="18" name="文本框 17"/>
            <p:cNvSpPr txBox="1">
              <a:spLocks noChangeArrowheads="1"/>
            </p:cNvSpPr>
            <p:nvPr/>
          </p:nvSpPr>
          <p:spPr bwMode="auto">
            <a:xfrm>
              <a:off x="8132763" y="3167063"/>
              <a:ext cx="465137" cy="365125"/>
            </a:xfrm>
            <a:prstGeom prst="rect">
              <a:avLst/>
            </a:prstGeom>
            <a:noFill/>
            <a:ln w="9525">
              <a:noFill/>
              <a:miter lim="800000"/>
            </a:ln>
          </p:spPr>
          <p:txBody>
            <a:bodyPr>
              <a:spAutoFit/>
            </a:bodyPr>
            <a:lstStyle/>
            <a:p>
              <a:r>
                <a:rPr lang="en-US" altLang="zh-CN" dirty="0"/>
                <a:t>12</a:t>
              </a:r>
              <a:endParaRPr lang="en-US" altLang="zh-CN" dirty="0"/>
            </a:p>
          </p:txBody>
        </p:sp>
        <p:sp>
          <p:nvSpPr>
            <p:cNvPr id="19" name="文本框 18"/>
            <p:cNvSpPr txBox="1">
              <a:spLocks noChangeArrowheads="1"/>
            </p:cNvSpPr>
            <p:nvPr/>
          </p:nvSpPr>
          <p:spPr bwMode="auto">
            <a:xfrm>
              <a:off x="7458075" y="3167063"/>
              <a:ext cx="576263" cy="365125"/>
            </a:xfrm>
            <a:prstGeom prst="rect">
              <a:avLst/>
            </a:prstGeom>
            <a:noFill/>
            <a:ln w="9525">
              <a:noFill/>
              <a:miter lim="800000"/>
            </a:ln>
          </p:spPr>
          <p:txBody>
            <a:bodyPr>
              <a:spAutoFit/>
            </a:bodyPr>
            <a:lstStyle/>
            <a:p>
              <a:r>
                <a:rPr lang="en-US" altLang="zh-CN"/>
                <a:t>11</a:t>
              </a:r>
              <a:endParaRPr lang="en-US" altLang="zh-CN"/>
            </a:p>
          </p:txBody>
        </p:sp>
        <p:sp>
          <p:nvSpPr>
            <p:cNvPr id="20" name="文本框 19"/>
            <p:cNvSpPr txBox="1">
              <a:spLocks noChangeArrowheads="1"/>
            </p:cNvSpPr>
            <p:nvPr/>
          </p:nvSpPr>
          <p:spPr bwMode="auto">
            <a:xfrm>
              <a:off x="2705100" y="3155950"/>
              <a:ext cx="331788" cy="365125"/>
            </a:xfrm>
            <a:prstGeom prst="rect">
              <a:avLst/>
            </a:prstGeom>
            <a:noFill/>
            <a:ln w="9525">
              <a:noFill/>
              <a:miter lim="800000"/>
            </a:ln>
          </p:spPr>
          <p:txBody>
            <a:bodyPr>
              <a:spAutoFit/>
            </a:bodyPr>
            <a:lstStyle/>
            <a:p>
              <a:r>
                <a:rPr lang="en-US" altLang="zh-CN"/>
                <a:t>2</a:t>
              </a:r>
              <a:endParaRPr lang="en-US" altLang="zh-CN"/>
            </a:p>
          </p:txBody>
        </p:sp>
        <p:sp>
          <p:nvSpPr>
            <p:cNvPr id="21" name="文本框 20"/>
            <p:cNvSpPr txBox="1">
              <a:spLocks noChangeArrowheads="1"/>
            </p:cNvSpPr>
            <p:nvPr/>
          </p:nvSpPr>
          <p:spPr bwMode="auto">
            <a:xfrm>
              <a:off x="2041525" y="3167063"/>
              <a:ext cx="342900" cy="365125"/>
            </a:xfrm>
            <a:prstGeom prst="rect">
              <a:avLst/>
            </a:prstGeom>
            <a:noFill/>
            <a:ln w="9525">
              <a:noFill/>
              <a:miter lim="800000"/>
            </a:ln>
          </p:spPr>
          <p:txBody>
            <a:bodyPr>
              <a:spAutoFit/>
            </a:bodyPr>
            <a:lstStyle/>
            <a:p>
              <a:r>
                <a:rPr lang="en-US" altLang="zh-CN"/>
                <a:t>1</a:t>
              </a:r>
              <a:endParaRPr lang="en-US" altLang="zh-CN"/>
            </a:p>
          </p:txBody>
        </p:sp>
        <p:sp>
          <p:nvSpPr>
            <p:cNvPr id="22" name="文本框 21"/>
            <p:cNvSpPr txBox="1">
              <a:spLocks noChangeArrowheads="1"/>
            </p:cNvSpPr>
            <p:nvPr/>
          </p:nvSpPr>
          <p:spPr bwMode="auto">
            <a:xfrm>
              <a:off x="3279775" y="3155950"/>
              <a:ext cx="342900" cy="365125"/>
            </a:xfrm>
            <a:prstGeom prst="rect">
              <a:avLst/>
            </a:prstGeom>
            <a:noFill/>
            <a:ln w="9525">
              <a:noFill/>
              <a:miter lim="800000"/>
            </a:ln>
          </p:spPr>
          <p:txBody>
            <a:bodyPr>
              <a:spAutoFit/>
            </a:bodyPr>
            <a:lstStyle/>
            <a:p>
              <a:r>
                <a:rPr lang="en-US" altLang="zh-CN"/>
                <a:t>3</a:t>
              </a:r>
              <a:endParaRPr lang="en-US" altLang="zh-CN"/>
            </a:p>
          </p:txBody>
        </p:sp>
        <p:sp>
          <p:nvSpPr>
            <p:cNvPr id="26" name="文本框 25"/>
            <p:cNvSpPr txBox="1">
              <a:spLocks noChangeArrowheads="1"/>
            </p:cNvSpPr>
            <p:nvPr/>
          </p:nvSpPr>
          <p:spPr bwMode="auto">
            <a:xfrm>
              <a:off x="4668838" y="3155950"/>
              <a:ext cx="1543050" cy="517525"/>
            </a:xfrm>
            <a:prstGeom prst="rect">
              <a:avLst/>
            </a:prstGeom>
            <a:noFill/>
            <a:ln w="9525">
              <a:noFill/>
              <a:miter lim="800000"/>
            </a:ln>
          </p:spPr>
          <p:txBody>
            <a:bodyPr>
              <a:spAutoFit/>
            </a:bodyPr>
            <a:lstStyle/>
            <a:p>
              <a:r>
                <a:rPr lang="en-US" altLang="zh-CN" sz="2800" dirty="0"/>
                <a:t>..............</a:t>
              </a:r>
              <a:endParaRPr lang="en-US" altLang="zh-CN" sz="2800" dirty="0"/>
            </a:p>
          </p:txBody>
        </p:sp>
      </p:grpSp>
      <p:sp>
        <p:nvSpPr>
          <p:cNvPr id="29" name="文本框 28"/>
          <p:cNvSpPr txBox="1">
            <a:spLocks noChangeArrowheads="1"/>
          </p:cNvSpPr>
          <p:nvPr/>
        </p:nvSpPr>
        <p:spPr bwMode="auto">
          <a:xfrm>
            <a:off x="5127625" y="4264025"/>
            <a:ext cx="893763" cy="457200"/>
          </a:xfrm>
          <a:prstGeom prst="rect">
            <a:avLst/>
          </a:prstGeom>
          <a:noFill/>
          <a:ln w="9525">
            <a:noFill/>
            <a:miter lim="800000"/>
          </a:ln>
        </p:spPr>
        <p:txBody>
          <a:bodyPr>
            <a:spAutoFit/>
          </a:bodyPr>
          <a:lstStyle/>
          <a:p>
            <a:pPr algn="ctr"/>
            <a:r>
              <a:rPr lang="en-US" altLang="zh-CN" sz="2400" dirty="0">
                <a:latin typeface="微软雅黑" panose="020B0503020204020204" pitchFamily="34" charset="-122"/>
                <a:ea typeface="微软雅黑" panose="020B0503020204020204" pitchFamily="34" charset="-122"/>
              </a:rPr>
              <a:t>n</a:t>
            </a:r>
            <a:endParaRPr lang="en-US" altLang="zh-CN" sz="2400" dirty="0">
              <a:latin typeface="微软雅黑" panose="020B0503020204020204" pitchFamily="34" charset="-122"/>
              <a:ea typeface="微软雅黑" panose="020B0503020204020204" pitchFamily="34" charset="-122"/>
            </a:endParaRPr>
          </a:p>
        </p:txBody>
      </p:sp>
      <p:sp>
        <p:nvSpPr>
          <p:cNvPr id="31" name="文本框 30"/>
          <p:cNvSpPr txBox="1">
            <a:spLocks noChangeArrowheads="1"/>
          </p:cNvSpPr>
          <p:nvPr/>
        </p:nvSpPr>
        <p:spPr bwMode="auto">
          <a:xfrm>
            <a:off x="1812925" y="4264025"/>
            <a:ext cx="892175" cy="457200"/>
          </a:xfrm>
          <a:prstGeom prst="rect">
            <a:avLst/>
          </a:prstGeom>
          <a:noFill/>
          <a:ln w="9525">
            <a:noFill/>
            <a:miter lim="800000"/>
          </a:ln>
        </p:spPr>
        <p:txBody>
          <a:bodyPr>
            <a:spAutoFit/>
          </a:bodyPr>
          <a:lstStyle/>
          <a:p>
            <a:pPr algn="ctr"/>
            <a:r>
              <a:rPr lang="en-US" altLang="zh-CN" sz="2400" dirty="0">
                <a:latin typeface="微软雅黑" panose="020B0503020204020204" pitchFamily="34" charset="-122"/>
                <a:ea typeface="微软雅黑" panose="020B0503020204020204" pitchFamily="34" charset="-122"/>
              </a:rPr>
              <a:t>m</a:t>
            </a:r>
            <a:endParaRPr lang="en-US" altLang="zh-CN" sz="2400" dirty="0">
              <a:latin typeface="微软雅黑" panose="020B0503020204020204" pitchFamily="34" charset="-122"/>
              <a:ea typeface="微软雅黑" panose="020B0503020204020204" pitchFamily="34" charset="-122"/>
            </a:endParaRPr>
          </a:p>
        </p:txBody>
      </p:sp>
      <p:sp>
        <p:nvSpPr>
          <p:cNvPr id="32" name="上箭头 31"/>
          <p:cNvSpPr/>
          <p:nvPr/>
        </p:nvSpPr>
        <p:spPr>
          <a:xfrm>
            <a:off x="3416299" y="3256451"/>
            <a:ext cx="76200" cy="636587"/>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560" name="文本框 21"/>
          <p:cNvSpPr txBox="1">
            <a:spLocks noChangeArrowheads="1"/>
          </p:cNvSpPr>
          <p:nvPr/>
        </p:nvSpPr>
        <p:spPr bwMode="auto">
          <a:xfrm>
            <a:off x="3167062" y="3893038"/>
            <a:ext cx="574675" cy="366713"/>
          </a:xfrm>
          <a:prstGeom prst="rect">
            <a:avLst/>
          </a:prstGeom>
          <a:noFill/>
          <a:ln w="9525">
            <a:noFill/>
            <a:miter lim="800000"/>
          </a:ln>
        </p:spPr>
        <p:txBody>
          <a:bodyPr>
            <a:spAutoFit/>
          </a:bodyPr>
          <a:lstStyle/>
          <a:p>
            <a:r>
              <a:rPr lang="en-US" altLang="zh-CN" dirty="0">
                <a:solidFill>
                  <a:srgbClr val="0070C0"/>
                </a:solidFill>
              </a:rPr>
              <a:t>A1</a:t>
            </a:r>
            <a:endParaRPr lang="en-US" altLang="zh-CN" dirty="0">
              <a:solidFill>
                <a:srgbClr val="0070C0"/>
              </a:solidFill>
            </a:endParaRPr>
          </a:p>
        </p:txBody>
      </p:sp>
      <p:sp>
        <p:nvSpPr>
          <p:cNvPr id="22561" name="文本框 21"/>
          <p:cNvSpPr txBox="1">
            <a:spLocks noChangeArrowheads="1"/>
          </p:cNvSpPr>
          <p:nvPr/>
        </p:nvSpPr>
        <p:spPr bwMode="auto">
          <a:xfrm>
            <a:off x="8003382" y="3798094"/>
            <a:ext cx="665162" cy="366713"/>
          </a:xfrm>
          <a:prstGeom prst="rect">
            <a:avLst/>
          </a:prstGeom>
          <a:noFill/>
          <a:ln w="9525">
            <a:noFill/>
            <a:miter lim="800000"/>
          </a:ln>
        </p:spPr>
        <p:txBody>
          <a:bodyPr>
            <a:spAutoFit/>
          </a:bodyPr>
          <a:lstStyle/>
          <a:p>
            <a:r>
              <a:rPr lang="en-US" altLang="zh-CN" dirty="0">
                <a:solidFill>
                  <a:srgbClr val="0070C0"/>
                </a:solidFill>
              </a:rPr>
              <a:t>A10</a:t>
            </a:r>
            <a:endParaRPr lang="en-US" altLang="zh-CN" dirty="0">
              <a:solidFill>
                <a:srgbClr val="0070C0"/>
              </a:solidFill>
            </a:endParaRPr>
          </a:p>
        </p:txBody>
      </p:sp>
      <p:sp>
        <p:nvSpPr>
          <p:cNvPr id="2" name="文本框 25"/>
          <p:cNvSpPr txBox="1">
            <a:spLocks noChangeArrowheads="1"/>
          </p:cNvSpPr>
          <p:nvPr/>
        </p:nvSpPr>
        <p:spPr bwMode="auto">
          <a:xfrm>
            <a:off x="4668838" y="3124201"/>
            <a:ext cx="1543050" cy="517525"/>
          </a:xfrm>
          <a:prstGeom prst="rect">
            <a:avLst/>
          </a:prstGeom>
          <a:noFill/>
          <a:ln w="9525">
            <a:noFill/>
            <a:miter lim="800000"/>
          </a:ln>
        </p:spPr>
        <p:txBody>
          <a:bodyPr>
            <a:spAutoFit/>
          </a:bodyPr>
          <a:lstStyle/>
          <a:p>
            <a:r>
              <a:rPr lang="en-US" altLang="zh-CN" sz="2800" dirty="0"/>
              <a:t>..............</a:t>
            </a:r>
            <a:endParaRPr lang="en-US" altLang="zh-CN" sz="2800" dirty="0"/>
          </a:p>
        </p:txBody>
      </p:sp>
      <p:sp>
        <p:nvSpPr>
          <p:cNvPr id="34" name="标题 1"/>
          <p:cNvSpPr>
            <a:spLocks noGrp="1"/>
          </p:cNvSpPr>
          <p:nvPr>
            <p:ph type="title"/>
          </p:nvPr>
        </p:nvSpPr>
        <p:spPr>
          <a:xfrm>
            <a:off x="838200" y="365125"/>
            <a:ext cx="10515600" cy="820737"/>
          </a:xfrm>
        </p:spPr>
        <p:txBody>
          <a:bodyPr/>
          <a:lstStyle/>
          <a:p>
            <a:pPr algn="ctr" eaLnBrk="1" hangingPunct="1"/>
            <a:r>
              <a:rPr lang="zh-CN" altLang="en-US" sz="3600" b="1" dirty="0" smtClean="0">
                <a:latin typeface="微软雅黑" panose="020B0503020204020204" pitchFamily="34" charset="-122"/>
                <a:ea typeface="微软雅黑" panose="020B0503020204020204" pitchFamily="34" charset="-122"/>
                <a:sym typeface="+mn-ea"/>
              </a:rPr>
              <a:t>递延年金递延期和年金发生期的计算</a:t>
            </a:r>
            <a:endParaRPr lang="zh-CN" altLang="en-US" sz="3600" b="1" dirty="0" smtClean="0">
              <a:latin typeface="微软雅黑" panose="020B0503020204020204" pitchFamily="34" charset="-122"/>
              <a:ea typeface="微软雅黑" panose="020B0503020204020204" pitchFamily="34" charset="-122"/>
              <a:sym typeface="+mn-ea"/>
            </a:endParaRPr>
          </a:p>
        </p:txBody>
      </p:sp>
      <p:grpSp>
        <p:nvGrpSpPr>
          <p:cNvPr id="35" name="组合 34"/>
          <p:cNvGrpSpPr/>
          <p:nvPr/>
        </p:nvGrpSpPr>
        <p:grpSpPr bwMode="auto">
          <a:xfrm>
            <a:off x="1973766" y="1185862"/>
            <a:ext cx="8051180" cy="134938"/>
            <a:chOff x="5357217" y="1143000"/>
            <a:chExt cx="1490133" cy="101600"/>
          </a:xfrm>
        </p:grpSpPr>
        <p:cxnSp>
          <p:nvCxnSpPr>
            <p:cNvPr id="36"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3" name="左大括号 1307672"/>
          <p:cNvSpPr/>
          <p:nvPr/>
        </p:nvSpPr>
        <p:spPr bwMode="auto">
          <a:xfrm rot="16200000">
            <a:off x="2055019" y="3584174"/>
            <a:ext cx="315914" cy="1257300"/>
          </a:xfrm>
          <a:prstGeom prst="leftBrace">
            <a:avLst>
              <a:gd name="adj1" fmla="val 76768"/>
              <a:gd name="adj2" fmla="val 50000"/>
            </a:avLst>
          </a:prstGeom>
          <a:noFill/>
          <a:ln w="28575">
            <a:solidFill>
              <a:srgbClr val="FF0000"/>
            </a:solidFill>
            <a:round/>
          </a:ln>
        </p:spPr>
        <p:txBody>
          <a:bodyPr rot="10800000"/>
          <a:lstStyle/>
          <a:p>
            <a:endParaRPr lang="zh-CN" altLang="en-US">
              <a:latin typeface="Calibri" panose="020F0502020204030204" charset="0"/>
            </a:endParaRPr>
          </a:p>
        </p:txBody>
      </p:sp>
      <p:sp>
        <p:nvSpPr>
          <p:cNvPr id="39" name="左大括号 1307672"/>
          <p:cNvSpPr/>
          <p:nvPr/>
        </p:nvSpPr>
        <p:spPr bwMode="auto">
          <a:xfrm rot="16200000">
            <a:off x="5462985" y="1467641"/>
            <a:ext cx="281781" cy="5524499"/>
          </a:xfrm>
          <a:prstGeom prst="leftBrace">
            <a:avLst>
              <a:gd name="adj1" fmla="val 76768"/>
              <a:gd name="adj2" fmla="val 50000"/>
            </a:avLst>
          </a:prstGeom>
          <a:noFill/>
          <a:ln w="28575">
            <a:solidFill>
              <a:srgbClr val="FF0000"/>
            </a:solidFill>
            <a:round/>
          </a:ln>
        </p:spPr>
        <p:txBody>
          <a:bodyPr rot="10800000"/>
          <a:lstStyle/>
          <a:p>
            <a:endParaRPr lang="zh-CN" altLang="en-US">
              <a:latin typeface="Calibri" panose="020F0502020204030204" charset="0"/>
            </a:endParaRPr>
          </a:p>
        </p:txBody>
      </p:sp>
      <p:sp>
        <p:nvSpPr>
          <p:cNvPr id="40" name="椭圆 39"/>
          <p:cNvSpPr/>
          <p:nvPr/>
        </p:nvSpPr>
        <p:spPr>
          <a:xfrm>
            <a:off x="1239017" y="1805307"/>
            <a:ext cx="511996" cy="511917"/>
          </a:xfrm>
          <a:prstGeom prst="ellipse">
            <a:avLst/>
          </a:prstGeom>
          <a:solidFill>
            <a:srgbClr val="FFC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1" name="文本框 77"/>
          <p:cNvSpPr txBox="1"/>
          <p:nvPr/>
        </p:nvSpPr>
        <p:spPr>
          <a:xfrm>
            <a:off x="1290360" y="1876600"/>
            <a:ext cx="415265" cy="369332"/>
          </a:xfrm>
          <a:prstGeom prst="rect">
            <a:avLst/>
          </a:prstGeom>
          <a:noFill/>
        </p:spPr>
        <p:txBody>
          <a:bodyPr wrap="square" rtlCol="0">
            <a:sp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4</a:t>
            </a:r>
            <a:endParaRPr lang="en-US" altLang="zh-CN" b="1" dirty="0">
              <a:solidFill>
                <a:schemeClr val="bg1"/>
              </a:solidFill>
              <a:latin typeface="微软雅黑" panose="020B0503020204020204" pitchFamily="34" charset="-122"/>
              <a:ea typeface="微软雅黑" panose="020B0503020204020204" pitchFamily="34" charset="-122"/>
            </a:endParaRPr>
          </a:p>
        </p:txBody>
      </p:sp>
      <p:pic>
        <p:nvPicPr>
          <p:cNvPr id="43" name="图片 42"/>
          <p:cNvPicPr>
            <a:picLocks noChangeAspect="1"/>
          </p:cNvPicPr>
          <p:nvPr/>
        </p:nvPicPr>
        <p:blipFill>
          <a:blip r:embed="rId1"/>
          <a:stretch>
            <a:fillRect/>
          </a:stretch>
        </p:blipFill>
        <p:spPr>
          <a:xfrm>
            <a:off x="9525041" y="4499342"/>
            <a:ext cx="1828759" cy="1828759"/>
          </a:xfrm>
          <a:prstGeom prst="rect">
            <a:avLst/>
          </a:prstGeom>
        </p:spPr>
      </p:pic>
      <p:sp>
        <p:nvSpPr>
          <p:cNvPr id="44" name="上箭头 43"/>
          <p:cNvSpPr/>
          <p:nvPr/>
        </p:nvSpPr>
        <p:spPr>
          <a:xfrm>
            <a:off x="7707313" y="3262944"/>
            <a:ext cx="76200" cy="636587"/>
          </a:xfrm>
          <a:prstGeom prst="up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5" name="文本框 21"/>
          <p:cNvSpPr txBox="1">
            <a:spLocks noChangeArrowheads="1"/>
          </p:cNvSpPr>
          <p:nvPr/>
        </p:nvSpPr>
        <p:spPr bwMode="auto">
          <a:xfrm>
            <a:off x="7498557" y="3804587"/>
            <a:ext cx="634206" cy="369332"/>
          </a:xfrm>
          <a:prstGeom prst="rect">
            <a:avLst/>
          </a:prstGeom>
          <a:noFill/>
          <a:ln w="9525">
            <a:noFill/>
            <a:miter lim="800000"/>
          </a:ln>
        </p:spPr>
        <p:txBody>
          <a:bodyPr wrap="square">
            <a:spAutoFit/>
          </a:bodyPr>
          <a:lstStyle/>
          <a:p>
            <a:r>
              <a:rPr lang="en-US" altLang="zh-CN" dirty="0" smtClean="0">
                <a:solidFill>
                  <a:srgbClr val="0070C0"/>
                </a:solidFill>
              </a:rPr>
              <a:t>A9</a:t>
            </a:r>
            <a:endParaRPr lang="en-US" altLang="zh-CN" dirty="0">
              <a:solidFill>
                <a:srgbClr val="0070C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560"/>
                                        </p:tgtEl>
                                        <p:attrNameLst>
                                          <p:attrName>style.visibility</p:attrName>
                                        </p:attrNameLst>
                                      </p:cBhvr>
                                      <p:to>
                                        <p:strVal val="visible"/>
                                      </p:to>
                                    </p:set>
                                    <p:anim calcmode="lin" valueType="num">
                                      <p:cBhvr additive="base">
                                        <p:cTn id="15" dur="500" fill="hold"/>
                                        <p:tgtEl>
                                          <p:spTgt spid="22560"/>
                                        </p:tgtEl>
                                        <p:attrNameLst>
                                          <p:attrName>ppt_x</p:attrName>
                                        </p:attrNameLst>
                                      </p:cBhvr>
                                      <p:tavLst>
                                        <p:tav tm="0">
                                          <p:val>
                                            <p:strVal val="#ppt_x"/>
                                          </p:val>
                                        </p:tav>
                                        <p:tav tm="100000">
                                          <p:val>
                                            <p:strVal val="#ppt_x"/>
                                          </p:val>
                                        </p:tav>
                                      </p:tavLst>
                                    </p:anim>
                                    <p:anim calcmode="lin" valueType="num">
                                      <p:cBhvr additive="base">
                                        <p:cTn id="16" dur="500" fill="hold"/>
                                        <p:tgtEl>
                                          <p:spTgt spid="2256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ppt_x"/>
                                          </p:val>
                                        </p:tav>
                                        <p:tav tm="100000">
                                          <p:val>
                                            <p:strVal val="#ppt_x"/>
                                          </p:val>
                                        </p:tav>
                                      </p:tavLst>
                                    </p:anim>
                                    <p:anim calcmode="lin" valueType="num">
                                      <p:cBhvr additive="base">
                                        <p:cTn id="24" dur="500" fill="hold"/>
                                        <p:tgtEl>
                                          <p:spTgt spid="4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561"/>
                                        </p:tgtEl>
                                        <p:attrNameLst>
                                          <p:attrName>style.visibility</p:attrName>
                                        </p:attrNameLst>
                                      </p:cBhvr>
                                      <p:to>
                                        <p:strVal val="visible"/>
                                      </p:to>
                                    </p:set>
                                    <p:anim calcmode="lin" valueType="num">
                                      <p:cBhvr additive="base">
                                        <p:cTn id="31" dur="500" fill="hold"/>
                                        <p:tgtEl>
                                          <p:spTgt spid="22561"/>
                                        </p:tgtEl>
                                        <p:attrNameLst>
                                          <p:attrName>ppt_x</p:attrName>
                                        </p:attrNameLst>
                                      </p:cBhvr>
                                      <p:tavLst>
                                        <p:tav tm="0">
                                          <p:val>
                                            <p:strVal val="#ppt_x"/>
                                          </p:val>
                                        </p:tav>
                                        <p:tav tm="100000">
                                          <p:val>
                                            <p:strVal val="#ppt_x"/>
                                          </p:val>
                                        </p:tav>
                                      </p:tavLst>
                                    </p:anim>
                                    <p:anim calcmode="lin" valueType="num">
                                      <p:cBhvr additive="base">
                                        <p:cTn id="32" dur="500" fill="hold"/>
                                        <p:tgtEl>
                                          <p:spTgt spid="2256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2532"/>
                                        </p:tgtEl>
                                        <p:attrNameLst>
                                          <p:attrName>style.visibility</p:attrName>
                                        </p:attrNameLst>
                                      </p:cBhvr>
                                      <p:to>
                                        <p:strVal val="visible"/>
                                      </p:to>
                                    </p:set>
                                    <p:anim calcmode="lin" valueType="num">
                                      <p:cBhvr additive="base">
                                        <p:cTn id="57" dur="500" fill="hold"/>
                                        <p:tgtEl>
                                          <p:spTgt spid="22532"/>
                                        </p:tgtEl>
                                        <p:attrNameLst>
                                          <p:attrName>ppt_x</p:attrName>
                                        </p:attrNameLst>
                                      </p:cBhvr>
                                      <p:tavLst>
                                        <p:tav tm="0">
                                          <p:val>
                                            <p:strVal val="#ppt_x"/>
                                          </p:val>
                                        </p:tav>
                                        <p:tav tm="100000">
                                          <p:val>
                                            <p:strVal val="#ppt_x"/>
                                          </p:val>
                                        </p:tav>
                                      </p:tavLst>
                                    </p:anim>
                                    <p:anim calcmode="lin" valueType="num">
                                      <p:cBhvr additive="base">
                                        <p:cTn id="58"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5" grpId="0" animBg="1"/>
      <p:bldP spid="29" grpId="0"/>
      <p:bldP spid="31" grpId="0"/>
      <p:bldP spid="32" grpId="0" animBg="1"/>
      <p:bldP spid="22560" grpId="0"/>
      <p:bldP spid="22561" grpId="0"/>
      <p:bldP spid="2" grpId="0"/>
      <p:bldP spid="33" grpId="0" animBg="1"/>
      <p:bldP spid="39" grpId="0" animBg="1"/>
      <p:bldP spid="44" grpId="0" animBg="1"/>
      <p:bldP spid="4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内容占位符 2"/>
          <p:cNvSpPr>
            <a:spLocks noGrp="1"/>
          </p:cNvSpPr>
          <p:nvPr>
            <p:ph idx="4294967295"/>
          </p:nvPr>
        </p:nvSpPr>
        <p:spPr>
          <a:xfrm>
            <a:off x="1834702" y="4514114"/>
            <a:ext cx="9130352" cy="605253"/>
          </a:xfrm>
        </p:spPr>
        <p:txBody>
          <a:bodyPr/>
          <a:lstStyle/>
          <a:p>
            <a:pPr marL="457200" lvl="1" indent="0" eaLnBrk="1" hangingPunct="1">
              <a:lnSpc>
                <a:spcPct val="120000"/>
              </a:lnSpc>
              <a:buFont typeface="Arial" panose="020B0604020202020204" pitchFamily="34" charset="0"/>
              <a:buNone/>
            </a:pPr>
            <a:r>
              <a:rPr lang="zh-CN" altLang="en-US" sz="2600" dirty="0" smtClean="0">
                <a:latin typeface="微软雅黑" panose="020B0503020204020204" pitchFamily="34" charset="-122"/>
                <a:ea typeface="微软雅黑" panose="020B0503020204020204" pitchFamily="34" charset="-122"/>
                <a:sym typeface="+mn-ea"/>
              </a:rPr>
              <a:t>由于递延期</a:t>
            </a:r>
            <a:r>
              <a:rPr lang="en-US" altLang="zh-CN" sz="2600" i="1" dirty="0" smtClean="0">
                <a:latin typeface="微软雅黑" panose="020B0503020204020204" pitchFamily="34" charset="-122"/>
                <a:ea typeface="微软雅黑" panose="020B0503020204020204" pitchFamily="34" charset="-122"/>
                <a:sym typeface="+mn-ea"/>
              </a:rPr>
              <a:t>m</a:t>
            </a:r>
            <a:r>
              <a:rPr lang="zh-CN" altLang="en-US" sz="2600" dirty="0" smtClean="0">
                <a:latin typeface="微软雅黑" panose="020B0503020204020204" pitchFamily="34" charset="-122"/>
                <a:ea typeface="微软雅黑" panose="020B0503020204020204" pitchFamily="34" charset="-122"/>
                <a:sym typeface="+mn-ea"/>
              </a:rPr>
              <a:t>与终值无关；只需考虑递延年金发生的期数</a:t>
            </a:r>
            <a:r>
              <a:rPr lang="en-US" altLang="zh-CN" sz="2600" i="1" dirty="0" smtClean="0">
                <a:latin typeface="微软雅黑" panose="020B0503020204020204" pitchFamily="34" charset="-122"/>
                <a:ea typeface="微软雅黑" panose="020B0503020204020204" pitchFamily="34" charset="-122"/>
                <a:sym typeface="+mn-ea"/>
              </a:rPr>
              <a:t>n</a:t>
            </a:r>
            <a:r>
              <a:rPr lang="zh-CN" altLang="en-US" sz="2600" dirty="0" smtClean="0">
                <a:latin typeface="微软雅黑" panose="020B0503020204020204" pitchFamily="34" charset="-122"/>
                <a:ea typeface="微软雅黑" panose="020B0503020204020204" pitchFamily="34" charset="-122"/>
                <a:sym typeface="+mn-ea"/>
              </a:rPr>
              <a:t>。</a:t>
            </a:r>
            <a:endParaRPr lang="zh-CN" altLang="en-US" sz="2600" dirty="0" smtClean="0">
              <a:latin typeface="微软雅黑" panose="020B0503020204020204" pitchFamily="34" charset="-122"/>
              <a:ea typeface="微软雅黑" panose="020B0503020204020204" pitchFamily="34" charset="-122"/>
            </a:endParaRPr>
          </a:p>
          <a:p>
            <a:pPr marL="457200" lvl="1" indent="0" eaLnBrk="1" hangingPunct="1">
              <a:buNone/>
            </a:pPr>
            <a:endParaRPr lang="zh-CN" altLang="en-US" sz="2800" b="1" dirty="0" smtClean="0"/>
          </a:p>
          <a:p>
            <a:pPr marL="457200" lvl="1" indent="0" eaLnBrk="1" hangingPunct="1"/>
            <a:endParaRPr lang="zh-CN" altLang="en-US" sz="2800" b="1" dirty="0" smtClean="0"/>
          </a:p>
          <a:p>
            <a:pPr marL="457200" lvl="1" indent="0" eaLnBrk="1" hangingPunct="1"/>
            <a:endParaRPr lang="zh-CN" altLang="en-US" sz="2800" b="1" dirty="0" smtClean="0"/>
          </a:p>
          <a:p>
            <a:pPr marL="457200" lvl="1" indent="0" eaLnBrk="1" hangingPunct="1"/>
            <a:endParaRPr lang="zh-CN" altLang="en-US" sz="2800" b="1" dirty="0" smtClean="0"/>
          </a:p>
          <a:p>
            <a:pPr marL="457200" lvl="1" indent="0" eaLnBrk="1" hangingPunct="1"/>
            <a:endParaRPr lang="zh-CN" altLang="en-US" sz="2800" b="1" dirty="0" smtClean="0"/>
          </a:p>
          <a:p>
            <a:pPr eaLnBrk="1" hangingPunct="1"/>
            <a:endParaRPr lang="zh-CN" altLang="en-US" dirty="0" smtClean="0"/>
          </a:p>
        </p:txBody>
      </p:sp>
      <p:grpSp>
        <p:nvGrpSpPr>
          <p:cNvPr id="23555" name="组合 1307651"/>
          <p:cNvGrpSpPr/>
          <p:nvPr/>
        </p:nvGrpSpPr>
        <p:grpSpPr bwMode="auto">
          <a:xfrm>
            <a:off x="3110111" y="2166910"/>
            <a:ext cx="7058025" cy="1847306"/>
            <a:chOff x="657" y="2115"/>
            <a:chExt cx="4446" cy="1284"/>
          </a:xfrm>
        </p:grpSpPr>
        <p:sp>
          <p:nvSpPr>
            <p:cNvPr id="23561" name="矩形 1307652"/>
            <p:cNvSpPr>
              <a:spLocks noChangeAspect="1"/>
            </p:cNvSpPr>
            <p:nvPr/>
          </p:nvSpPr>
          <p:spPr bwMode="auto">
            <a:xfrm>
              <a:off x="657" y="2115"/>
              <a:ext cx="4446" cy="1284"/>
            </a:xfrm>
            <a:prstGeom prst="rect">
              <a:avLst/>
            </a:prstGeom>
            <a:noFill/>
            <a:ln w="9525">
              <a:noFill/>
              <a:miter lim="800000"/>
            </a:ln>
          </p:spPr>
          <p:txBody>
            <a:bodyPr/>
            <a:lstStyle/>
            <a:p>
              <a:endParaRPr lang="zh-CN" altLang="en-US">
                <a:latin typeface="Calibri" panose="020F0502020204030204" charset="0"/>
              </a:endParaRPr>
            </a:p>
          </p:txBody>
        </p:sp>
        <p:sp>
          <p:nvSpPr>
            <p:cNvPr id="23562" name="直接连接符 1307653"/>
            <p:cNvSpPr>
              <a:spLocks noChangeShapeType="1"/>
            </p:cNvSpPr>
            <p:nvPr/>
          </p:nvSpPr>
          <p:spPr bwMode="auto">
            <a:xfrm>
              <a:off x="1113" y="2510"/>
              <a:ext cx="3648" cy="1"/>
            </a:xfrm>
            <a:prstGeom prst="line">
              <a:avLst/>
            </a:prstGeom>
            <a:noFill/>
            <a:ln w="28575">
              <a:solidFill>
                <a:srgbClr val="000000"/>
              </a:solidFill>
              <a:round/>
            </a:ln>
          </p:spPr>
          <p:txBody>
            <a:bodyPr/>
            <a:lstStyle/>
            <a:p>
              <a:endParaRPr lang="zh-CN" altLang="en-US"/>
            </a:p>
          </p:txBody>
        </p:sp>
        <p:sp>
          <p:nvSpPr>
            <p:cNvPr id="23563" name="直接连接符 1307654"/>
            <p:cNvSpPr>
              <a:spLocks noChangeShapeType="1"/>
            </p:cNvSpPr>
            <p:nvPr/>
          </p:nvSpPr>
          <p:spPr bwMode="auto">
            <a:xfrm>
              <a:off x="1113" y="2411"/>
              <a:ext cx="1" cy="99"/>
            </a:xfrm>
            <a:prstGeom prst="line">
              <a:avLst/>
            </a:prstGeom>
            <a:noFill/>
            <a:ln w="28575">
              <a:solidFill>
                <a:srgbClr val="000000"/>
              </a:solidFill>
              <a:round/>
            </a:ln>
          </p:spPr>
          <p:txBody>
            <a:bodyPr/>
            <a:lstStyle/>
            <a:p>
              <a:endParaRPr lang="zh-CN" altLang="en-US"/>
            </a:p>
          </p:txBody>
        </p:sp>
        <p:sp>
          <p:nvSpPr>
            <p:cNvPr id="23564" name="直接连接符 1307655"/>
            <p:cNvSpPr>
              <a:spLocks noChangeShapeType="1"/>
            </p:cNvSpPr>
            <p:nvPr/>
          </p:nvSpPr>
          <p:spPr bwMode="auto">
            <a:xfrm>
              <a:off x="1683" y="2411"/>
              <a:ext cx="1" cy="100"/>
            </a:xfrm>
            <a:prstGeom prst="line">
              <a:avLst/>
            </a:prstGeom>
            <a:noFill/>
            <a:ln w="28575">
              <a:solidFill>
                <a:srgbClr val="000000"/>
              </a:solidFill>
              <a:round/>
            </a:ln>
          </p:spPr>
          <p:txBody>
            <a:bodyPr/>
            <a:lstStyle/>
            <a:p>
              <a:endParaRPr lang="zh-CN" altLang="en-US"/>
            </a:p>
          </p:txBody>
        </p:sp>
        <p:sp>
          <p:nvSpPr>
            <p:cNvPr id="23565" name="直接连接符 1307656"/>
            <p:cNvSpPr>
              <a:spLocks noChangeShapeType="1"/>
            </p:cNvSpPr>
            <p:nvPr/>
          </p:nvSpPr>
          <p:spPr bwMode="auto">
            <a:xfrm>
              <a:off x="2253" y="2411"/>
              <a:ext cx="1" cy="100"/>
            </a:xfrm>
            <a:prstGeom prst="line">
              <a:avLst/>
            </a:prstGeom>
            <a:noFill/>
            <a:ln w="28575">
              <a:solidFill>
                <a:srgbClr val="000000"/>
              </a:solidFill>
              <a:round/>
            </a:ln>
          </p:spPr>
          <p:txBody>
            <a:bodyPr/>
            <a:lstStyle/>
            <a:p>
              <a:endParaRPr lang="zh-CN" altLang="en-US"/>
            </a:p>
          </p:txBody>
        </p:sp>
        <p:sp>
          <p:nvSpPr>
            <p:cNvPr id="23566" name="直接连接符 1307657"/>
            <p:cNvSpPr>
              <a:spLocks noChangeShapeType="1"/>
            </p:cNvSpPr>
            <p:nvPr/>
          </p:nvSpPr>
          <p:spPr bwMode="auto">
            <a:xfrm>
              <a:off x="2823" y="2411"/>
              <a:ext cx="1" cy="100"/>
            </a:xfrm>
            <a:prstGeom prst="line">
              <a:avLst/>
            </a:prstGeom>
            <a:noFill/>
            <a:ln w="28575">
              <a:solidFill>
                <a:srgbClr val="000000"/>
              </a:solidFill>
              <a:round/>
            </a:ln>
          </p:spPr>
          <p:txBody>
            <a:bodyPr/>
            <a:lstStyle/>
            <a:p>
              <a:endParaRPr lang="zh-CN" altLang="en-US"/>
            </a:p>
          </p:txBody>
        </p:sp>
        <p:sp>
          <p:nvSpPr>
            <p:cNvPr id="23567" name="矩形 1307658"/>
            <p:cNvSpPr>
              <a:spLocks noChangeArrowheads="1"/>
            </p:cNvSpPr>
            <p:nvPr/>
          </p:nvSpPr>
          <p:spPr bwMode="auto">
            <a:xfrm>
              <a:off x="1006" y="2291"/>
              <a:ext cx="215" cy="198"/>
            </a:xfrm>
            <a:prstGeom prst="rect">
              <a:avLst/>
            </a:prstGeom>
            <a:solidFill>
              <a:srgbClr val="FFFFFF"/>
            </a:solidFill>
            <a:ln w="9525">
              <a:noFill/>
              <a:miter lim="800000"/>
            </a:ln>
          </p:spPr>
          <p:txBody>
            <a:bodyPr lIns="18000" tIns="10800" rIns="18000" bIns="10800"/>
            <a:lstStyle/>
            <a:p>
              <a:pPr algn="just"/>
              <a:r>
                <a:rPr lang="en-US" altLang="zh-CN" b="1" dirty="0" smtClean="0">
                  <a:solidFill>
                    <a:srgbClr val="A50021"/>
                  </a:solidFill>
                  <a:latin typeface="Verdana" panose="020B0604030504040204" pitchFamily="34" charset="0"/>
                </a:rPr>
                <a:t> 0</a:t>
              </a:r>
              <a:endParaRPr lang="en-US" altLang="zh-CN" b="1" dirty="0">
                <a:solidFill>
                  <a:srgbClr val="A50021"/>
                </a:solidFill>
                <a:latin typeface="Verdana" panose="020B0604030504040204" pitchFamily="34" charset="0"/>
              </a:endParaRPr>
            </a:p>
          </p:txBody>
        </p:sp>
        <p:sp>
          <p:nvSpPr>
            <p:cNvPr id="23568" name="矩形 1307659"/>
            <p:cNvSpPr>
              <a:spLocks noChangeArrowheads="1"/>
            </p:cNvSpPr>
            <p:nvPr/>
          </p:nvSpPr>
          <p:spPr bwMode="auto">
            <a:xfrm>
              <a:off x="1575" y="2267"/>
              <a:ext cx="215" cy="215"/>
            </a:xfrm>
            <a:prstGeom prst="rect">
              <a:avLst/>
            </a:prstGeom>
            <a:solidFill>
              <a:srgbClr val="FFFFFF"/>
            </a:solidFill>
            <a:ln w="9525">
              <a:noFill/>
              <a:miter lim="800000"/>
            </a:ln>
          </p:spPr>
          <p:txBody>
            <a:bodyPr lIns="18000" tIns="10800" rIns="18000" bIns="10800"/>
            <a:lstStyle/>
            <a:p>
              <a:pPr algn="just"/>
              <a:r>
                <a:rPr lang="en-US" altLang="zh-CN" b="1" dirty="0" smtClean="0">
                  <a:solidFill>
                    <a:srgbClr val="A50021"/>
                  </a:solidFill>
                  <a:latin typeface="Verdana" panose="020B0604030504040204" pitchFamily="34" charset="0"/>
                </a:rPr>
                <a:t> 1</a:t>
              </a:r>
              <a:endParaRPr lang="en-US" altLang="zh-CN" b="1" dirty="0">
                <a:solidFill>
                  <a:srgbClr val="A50021"/>
                </a:solidFill>
                <a:latin typeface="Verdana" panose="020B0604030504040204" pitchFamily="34" charset="0"/>
              </a:endParaRPr>
            </a:p>
          </p:txBody>
        </p:sp>
        <p:sp>
          <p:nvSpPr>
            <p:cNvPr id="23569" name="矩形 1307660"/>
            <p:cNvSpPr>
              <a:spLocks noChangeArrowheads="1"/>
            </p:cNvSpPr>
            <p:nvPr/>
          </p:nvSpPr>
          <p:spPr bwMode="auto">
            <a:xfrm>
              <a:off x="2037" y="2273"/>
              <a:ext cx="456" cy="198"/>
            </a:xfrm>
            <a:prstGeom prst="rect">
              <a:avLst/>
            </a:prstGeom>
            <a:solidFill>
              <a:srgbClr val="FFFFFF"/>
            </a:solidFill>
            <a:ln w="9525">
              <a:noFill/>
              <a:miter lim="800000"/>
            </a:ln>
          </p:spPr>
          <p:txBody>
            <a:bodyPr lIns="18000" tIns="10800" rIns="18000" bIns="10800"/>
            <a:lstStyle/>
            <a:p>
              <a:pPr algn="just"/>
              <a:r>
                <a:rPr lang="en-US" altLang="zh-CN" b="1" dirty="0" smtClean="0">
                  <a:solidFill>
                    <a:srgbClr val="A50021"/>
                  </a:solidFill>
                  <a:latin typeface="Verdana" panose="020B0604030504040204" pitchFamily="34" charset="0"/>
                </a:rPr>
                <a:t>  2 </a:t>
              </a:r>
              <a:r>
                <a:rPr lang="en-US" altLang="zh-CN" b="1" dirty="0">
                  <a:solidFill>
                    <a:srgbClr val="A50021"/>
                  </a:solidFill>
                  <a:latin typeface="Verdana" panose="020B0604030504040204" pitchFamily="34" charset="0"/>
                </a:rPr>
                <a:t>…</a:t>
              </a:r>
              <a:endParaRPr lang="en-US" altLang="zh-CN" b="1" dirty="0">
                <a:solidFill>
                  <a:srgbClr val="A50021"/>
                </a:solidFill>
                <a:latin typeface="Verdana" panose="020B0604030504040204" pitchFamily="34" charset="0"/>
              </a:endParaRPr>
            </a:p>
          </p:txBody>
        </p:sp>
        <p:sp>
          <p:nvSpPr>
            <p:cNvPr id="23570" name="矩形 1307661"/>
            <p:cNvSpPr>
              <a:spLocks noChangeArrowheads="1"/>
            </p:cNvSpPr>
            <p:nvPr/>
          </p:nvSpPr>
          <p:spPr bwMode="auto">
            <a:xfrm>
              <a:off x="2741" y="2262"/>
              <a:ext cx="217" cy="198"/>
            </a:xfrm>
            <a:prstGeom prst="rect">
              <a:avLst/>
            </a:prstGeom>
            <a:solidFill>
              <a:srgbClr val="FFFFFF"/>
            </a:solidFill>
            <a:ln w="9525">
              <a:noFill/>
              <a:miter lim="800000"/>
            </a:ln>
          </p:spPr>
          <p:txBody>
            <a:bodyPr lIns="18000" tIns="10800" rIns="18000" bIns="10800"/>
            <a:lstStyle/>
            <a:p>
              <a:pPr algn="just"/>
              <a:r>
                <a:rPr lang="en-US" altLang="zh-CN" b="1" i="1" dirty="0">
                  <a:solidFill>
                    <a:srgbClr val="A50021"/>
                  </a:solidFill>
                  <a:latin typeface="Verdana" panose="020B0604030504040204" pitchFamily="34" charset="0"/>
                </a:rPr>
                <a:t>m</a:t>
              </a:r>
              <a:endParaRPr lang="en-US" altLang="zh-CN" b="1" dirty="0">
                <a:solidFill>
                  <a:srgbClr val="A50021"/>
                </a:solidFill>
                <a:latin typeface="Verdana" panose="020B0604030504040204" pitchFamily="34" charset="0"/>
              </a:endParaRPr>
            </a:p>
          </p:txBody>
        </p:sp>
        <p:sp>
          <p:nvSpPr>
            <p:cNvPr id="23571" name="矩形 1307662"/>
            <p:cNvSpPr>
              <a:spLocks noChangeArrowheads="1"/>
            </p:cNvSpPr>
            <p:nvPr/>
          </p:nvSpPr>
          <p:spPr bwMode="auto">
            <a:xfrm>
              <a:off x="3270" y="2284"/>
              <a:ext cx="450" cy="181"/>
            </a:xfrm>
            <a:prstGeom prst="rect">
              <a:avLst/>
            </a:prstGeom>
            <a:solidFill>
              <a:srgbClr val="FFFFFF"/>
            </a:solidFill>
            <a:ln w="9525">
              <a:noFill/>
              <a:miter lim="800000"/>
            </a:ln>
          </p:spPr>
          <p:txBody>
            <a:bodyPr lIns="18000" tIns="10800" rIns="18000" bIns="10800"/>
            <a:lstStyle/>
            <a:p>
              <a:pPr algn="just"/>
              <a:r>
                <a:rPr lang="en-US" altLang="zh-CN" b="1" i="1" dirty="0">
                  <a:solidFill>
                    <a:srgbClr val="A50021"/>
                  </a:solidFill>
                  <a:latin typeface="Verdana" panose="020B0604030504040204" pitchFamily="34" charset="0"/>
                </a:rPr>
                <a:t>m</a:t>
              </a:r>
              <a:r>
                <a:rPr lang="en-US" altLang="zh-CN" b="1" dirty="0">
                  <a:solidFill>
                    <a:srgbClr val="A50021"/>
                  </a:solidFill>
                  <a:latin typeface="Verdana" panose="020B0604030504040204" pitchFamily="34" charset="0"/>
                </a:rPr>
                <a:t>+1</a:t>
              </a:r>
              <a:endParaRPr lang="en-US" altLang="zh-CN" b="1" dirty="0">
                <a:solidFill>
                  <a:srgbClr val="A50021"/>
                </a:solidFill>
                <a:latin typeface="Verdana" panose="020B0604030504040204" pitchFamily="34" charset="0"/>
              </a:endParaRPr>
            </a:p>
          </p:txBody>
        </p:sp>
        <p:sp>
          <p:nvSpPr>
            <p:cNvPr id="23572" name="矩形 1307663"/>
            <p:cNvSpPr>
              <a:spLocks noChangeArrowheads="1"/>
            </p:cNvSpPr>
            <p:nvPr/>
          </p:nvSpPr>
          <p:spPr bwMode="auto">
            <a:xfrm>
              <a:off x="3849" y="2286"/>
              <a:ext cx="684" cy="198"/>
            </a:xfrm>
            <a:prstGeom prst="rect">
              <a:avLst/>
            </a:prstGeom>
            <a:solidFill>
              <a:srgbClr val="FFFFFF"/>
            </a:solidFill>
            <a:ln w="9525">
              <a:noFill/>
              <a:miter lim="800000"/>
            </a:ln>
          </p:spPr>
          <p:txBody>
            <a:bodyPr lIns="18000" tIns="10800" rIns="18000" bIns="10800"/>
            <a:lstStyle/>
            <a:p>
              <a:pPr algn="just"/>
              <a:r>
                <a:rPr lang="en-US" altLang="zh-CN" b="1" i="1" dirty="0">
                  <a:solidFill>
                    <a:srgbClr val="A50021"/>
                  </a:solidFill>
                  <a:latin typeface="Verdana" panose="020B0604030504040204" pitchFamily="34" charset="0"/>
                </a:rPr>
                <a:t>m</a:t>
              </a:r>
              <a:r>
                <a:rPr lang="en-US" altLang="zh-CN" b="1" dirty="0">
                  <a:solidFill>
                    <a:srgbClr val="A50021"/>
                  </a:solidFill>
                  <a:latin typeface="Verdana" panose="020B0604030504040204" pitchFamily="34" charset="0"/>
                </a:rPr>
                <a:t>+2 …</a:t>
              </a:r>
              <a:endParaRPr lang="en-US" altLang="zh-CN" b="1" dirty="0">
                <a:solidFill>
                  <a:srgbClr val="A50021"/>
                </a:solidFill>
                <a:latin typeface="Verdana" panose="020B0604030504040204" pitchFamily="34" charset="0"/>
              </a:endParaRPr>
            </a:p>
          </p:txBody>
        </p:sp>
        <p:sp>
          <p:nvSpPr>
            <p:cNvPr id="23573" name="矩形 1307664"/>
            <p:cNvSpPr>
              <a:spLocks noChangeArrowheads="1"/>
            </p:cNvSpPr>
            <p:nvPr/>
          </p:nvSpPr>
          <p:spPr bwMode="auto">
            <a:xfrm>
              <a:off x="4578" y="2271"/>
              <a:ext cx="456" cy="181"/>
            </a:xfrm>
            <a:prstGeom prst="rect">
              <a:avLst/>
            </a:prstGeom>
            <a:solidFill>
              <a:srgbClr val="FFFFFF"/>
            </a:solidFill>
            <a:ln w="9525">
              <a:noFill/>
              <a:miter lim="800000"/>
            </a:ln>
          </p:spPr>
          <p:txBody>
            <a:bodyPr lIns="18000" tIns="10800" rIns="18000" bIns="10800"/>
            <a:lstStyle/>
            <a:p>
              <a:pPr algn="just"/>
              <a:r>
                <a:rPr lang="en-US" altLang="zh-CN" b="1" i="1" dirty="0" err="1">
                  <a:solidFill>
                    <a:srgbClr val="A50021"/>
                  </a:solidFill>
                  <a:latin typeface="Verdana" panose="020B0604030504040204" pitchFamily="34" charset="0"/>
                </a:rPr>
                <a:t>m</a:t>
              </a:r>
              <a:r>
                <a:rPr lang="en-US" altLang="zh-CN" b="1" dirty="0" err="1">
                  <a:solidFill>
                    <a:srgbClr val="A50021"/>
                  </a:solidFill>
                  <a:latin typeface="Verdana" panose="020B0604030504040204" pitchFamily="34" charset="0"/>
                </a:rPr>
                <a:t>+</a:t>
              </a:r>
              <a:r>
                <a:rPr lang="en-US" altLang="zh-CN" b="1" i="1" dirty="0" err="1">
                  <a:solidFill>
                    <a:srgbClr val="A50021"/>
                  </a:solidFill>
                  <a:latin typeface="Verdana" panose="020B0604030504040204" pitchFamily="34" charset="0"/>
                </a:rPr>
                <a:t>n</a:t>
              </a:r>
              <a:endParaRPr lang="en-US" altLang="zh-CN" b="1" dirty="0">
                <a:solidFill>
                  <a:srgbClr val="A50021"/>
                </a:solidFill>
                <a:latin typeface="Verdana" panose="020B0604030504040204" pitchFamily="34" charset="0"/>
              </a:endParaRPr>
            </a:p>
          </p:txBody>
        </p:sp>
        <p:sp>
          <p:nvSpPr>
            <p:cNvPr id="23574" name="直接连接符 1307665"/>
            <p:cNvSpPr>
              <a:spLocks noChangeShapeType="1"/>
            </p:cNvSpPr>
            <p:nvPr/>
          </p:nvSpPr>
          <p:spPr bwMode="auto">
            <a:xfrm>
              <a:off x="3393" y="2510"/>
              <a:ext cx="0" cy="296"/>
            </a:xfrm>
            <a:prstGeom prst="line">
              <a:avLst/>
            </a:prstGeom>
            <a:noFill/>
            <a:ln w="28575">
              <a:solidFill>
                <a:srgbClr val="000000"/>
              </a:solidFill>
              <a:round/>
              <a:tailEnd type="triangle" w="med" len="med"/>
            </a:ln>
          </p:spPr>
          <p:txBody>
            <a:bodyPr/>
            <a:lstStyle/>
            <a:p>
              <a:endParaRPr lang="zh-CN" altLang="en-US"/>
            </a:p>
          </p:txBody>
        </p:sp>
        <p:sp>
          <p:nvSpPr>
            <p:cNvPr id="23575" name="直接连接符 1307666"/>
            <p:cNvSpPr>
              <a:spLocks noChangeShapeType="1"/>
            </p:cNvSpPr>
            <p:nvPr/>
          </p:nvSpPr>
          <p:spPr bwMode="auto">
            <a:xfrm>
              <a:off x="3963" y="2510"/>
              <a:ext cx="1" cy="296"/>
            </a:xfrm>
            <a:prstGeom prst="line">
              <a:avLst/>
            </a:prstGeom>
            <a:noFill/>
            <a:ln w="28575">
              <a:solidFill>
                <a:srgbClr val="000000"/>
              </a:solidFill>
              <a:round/>
              <a:tailEnd type="triangle" w="med" len="med"/>
            </a:ln>
          </p:spPr>
          <p:txBody>
            <a:bodyPr/>
            <a:lstStyle/>
            <a:p>
              <a:endParaRPr lang="zh-CN" altLang="en-US"/>
            </a:p>
          </p:txBody>
        </p:sp>
        <p:sp>
          <p:nvSpPr>
            <p:cNvPr id="23576" name="直接连接符 1307667"/>
            <p:cNvSpPr>
              <a:spLocks noChangeShapeType="1"/>
            </p:cNvSpPr>
            <p:nvPr/>
          </p:nvSpPr>
          <p:spPr bwMode="auto">
            <a:xfrm>
              <a:off x="4761" y="2510"/>
              <a:ext cx="1" cy="296"/>
            </a:xfrm>
            <a:prstGeom prst="line">
              <a:avLst/>
            </a:prstGeom>
            <a:noFill/>
            <a:ln w="28575">
              <a:solidFill>
                <a:srgbClr val="000000"/>
              </a:solidFill>
              <a:round/>
              <a:tailEnd type="triangle" w="med" len="med"/>
            </a:ln>
          </p:spPr>
          <p:txBody>
            <a:bodyPr/>
            <a:lstStyle/>
            <a:p>
              <a:endParaRPr lang="zh-CN" altLang="en-US"/>
            </a:p>
          </p:txBody>
        </p:sp>
        <p:sp>
          <p:nvSpPr>
            <p:cNvPr id="23577" name="左大括号 1307670"/>
            <p:cNvSpPr/>
            <p:nvPr/>
          </p:nvSpPr>
          <p:spPr bwMode="auto">
            <a:xfrm rot="16200000">
              <a:off x="1869" y="2149"/>
              <a:ext cx="198" cy="1710"/>
            </a:xfrm>
            <a:prstGeom prst="leftBrace">
              <a:avLst>
                <a:gd name="adj1" fmla="val 71970"/>
                <a:gd name="adj2" fmla="val 50000"/>
              </a:avLst>
            </a:prstGeom>
            <a:noFill/>
            <a:ln w="28575">
              <a:solidFill>
                <a:srgbClr val="000000"/>
              </a:solidFill>
              <a:round/>
            </a:ln>
          </p:spPr>
          <p:txBody>
            <a:bodyPr vert="eaVert"/>
            <a:lstStyle/>
            <a:p>
              <a:endParaRPr lang="zh-CN" altLang="en-US">
                <a:latin typeface="Calibri" panose="020F0502020204030204" charset="0"/>
              </a:endParaRPr>
            </a:p>
          </p:txBody>
        </p:sp>
        <p:sp>
          <p:nvSpPr>
            <p:cNvPr id="23578" name="矩形 1307671"/>
            <p:cNvSpPr>
              <a:spLocks noChangeArrowheads="1"/>
            </p:cNvSpPr>
            <p:nvPr/>
          </p:nvSpPr>
          <p:spPr bwMode="auto">
            <a:xfrm>
              <a:off x="1670" y="3103"/>
              <a:ext cx="570" cy="198"/>
            </a:xfrm>
            <a:prstGeom prst="rect">
              <a:avLst/>
            </a:prstGeom>
            <a:solidFill>
              <a:srgbClr val="FFFFFF"/>
            </a:solidFill>
            <a:ln w="9525">
              <a:noFill/>
              <a:miter lim="800000"/>
            </a:ln>
          </p:spPr>
          <p:txBody>
            <a:bodyPr lIns="18000" tIns="10800" rIns="18000" bIns="10800"/>
            <a:lstStyle/>
            <a:p>
              <a:pPr algn="just"/>
              <a:r>
                <a:rPr lang="zh-CN" altLang="en-US" sz="2200" dirty="0">
                  <a:solidFill>
                    <a:srgbClr val="A50021"/>
                  </a:solidFill>
                  <a:latin typeface="微软雅黑" panose="020B0503020204020204" pitchFamily="34" charset="-122"/>
                  <a:ea typeface="微软雅黑" panose="020B0503020204020204" pitchFamily="34" charset="-122"/>
                </a:rPr>
                <a:t>递延期</a:t>
              </a:r>
              <a:endParaRPr lang="zh-CN" altLang="en-US" sz="2200" dirty="0">
                <a:solidFill>
                  <a:srgbClr val="A50021"/>
                </a:solidFill>
                <a:latin typeface="微软雅黑" panose="020B0503020204020204" pitchFamily="34" charset="-122"/>
                <a:ea typeface="微软雅黑" panose="020B0503020204020204" pitchFamily="34" charset="-122"/>
              </a:endParaRPr>
            </a:p>
          </p:txBody>
        </p:sp>
        <p:sp>
          <p:nvSpPr>
            <p:cNvPr id="23579" name="左大括号 1307672"/>
            <p:cNvSpPr/>
            <p:nvPr/>
          </p:nvSpPr>
          <p:spPr bwMode="auto">
            <a:xfrm rot="16200000">
              <a:off x="3750" y="2092"/>
              <a:ext cx="198" cy="1824"/>
            </a:xfrm>
            <a:prstGeom prst="leftBrace">
              <a:avLst>
                <a:gd name="adj1" fmla="val 76768"/>
                <a:gd name="adj2" fmla="val 50000"/>
              </a:avLst>
            </a:prstGeom>
            <a:noFill/>
            <a:ln w="28575">
              <a:solidFill>
                <a:srgbClr val="000000"/>
              </a:solidFill>
              <a:round/>
            </a:ln>
          </p:spPr>
          <p:txBody>
            <a:bodyPr vert="eaVert"/>
            <a:lstStyle/>
            <a:p>
              <a:endParaRPr lang="zh-CN" altLang="en-US">
                <a:latin typeface="Calibri" panose="020F0502020204030204" charset="0"/>
              </a:endParaRPr>
            </a:p>
          </p:txBody>
        </p:sp>
        <p:sp>
          <p:nvSpPr>
            <p:cNvPr id="23580" name="矩形 1307673"/>
            <p:cNvSpPr>
              <a:spLocks noChangeArrowheads="1"/>
            </p:cNvSpPr>
            <p:nvPr/>
          </p:nvSpPr>
          <p:spPr bwMode="auto">
            <a:xfrm>
              <a:off x="2994" y="3103"/>
              <a:ext cx="1710" cy="198"/>
            </a:xfrm>
            <a:prstGeom prst="rect">
              <a:avLst/>
            </a:prstGeom>
            <a:solidFill>
              <a:srgbClr val="FFFFFF"/>
            </a:solidFill>
            <a:ln w="9525">
              <a:noFill/>
              <a:miter lim="800000"/>
            </a:ln>
          </p:spPr>
          <p:txBody>
            <a:bodyPr lIns="18000" tIns="10800" rIns="18000" bIns="10800"/>
            <a:lstStyle/>
            <a:p>
              <a:pPr algn="just"/>
              <a:r>
                <a:rPr lang="zh-CN" altLang="en-US" sz="2200" dirty="0">
                  <a:solidFill>
                    <a:srgbClr val="A50021"/>
                  </a:solidFill>
                  <a:latin typeface="微软雅黑" panose="020B0503020204020204" pitchFamily="34" charset="-122"/>
                  <a:ea typeface="微软雅黑" panose="020B0503020204020204" pitchFamily="34" charset="-122"/>
                </a:rPr>
                <a:t>递延年金发生的期数</a:t>
              </a:r>
              <a:endParaRPr lang="zh-CN" altLang="en-US" sz="2200" dirty="0">
                <a:solidFill>
                  <a:srgbClr val="A50021"/>
                </a:solidFill>
                <a:latin typeface="微软雅黑" panose="020B0503020204020204" pitchFamily="34" charset="-122"/>
                <a:ea typeface="微软雅黑" panose="020B0503020204020204" pitchFamily="34" charset="-122"/>
              </a:endParaRPr>
            </a:p>
          </p:txBody>
        </p:sp>
      </p:grpSp>
      <p:pic>
        <p:nvPicPr>
          <p:cNvPr id="1309700" name="图片 1309699"/>
          <p:cNvPicPr>
            <a:picLocks noChangeAspect="1"/>
          </p:cNvPicPr>
          <p:nvPr/>
        </p:nvPicPr>
        <p:blipFill>
          <a:blip r:embed="rId1"/>
          <a:srcRect/>
          <a:stretch>
            <a:fillRect/>
          </a:stretch>
        </p:blipFill>
        <p:spPr bwMode="auto">
          <a:xfrm>
            <a:off x="8585949" y="5450573"/>
            <a:ext cx="2232025" cy="461962"/>
          </a:xfrm>
          <a:prstGeom prst="rect">
            <a:avLst/>
          </a:prstGeom>
          <a:noFill/>
          <a:ln w="9525">
            <a:noFill/>
            <a:miter lim="800000"/>
            <a:headEnd/>
            <a:tailEnd/>
          </a:ln>
        </p:spPr>
      </p:pic>
      <p:sp>
        <p:nvSpPr>
          <p:cNvPr id="30" name="标题 1"/>
          <p:cNvSpPr txBox="1"/>
          <p:nvPr/>
        </p:nvSpPr>
        <p:spPr>
          <a:xfrm>
            <a:off x="2757047" y="466499"/>
            <a:ext cx="7301552" cy="550861"/>
          </a:xfrm>
          <a:prstGeom prst="rect">
            <a:avLst/>
          </a:prstGeom>
        </p:spPr>
        <p:txBody>
          <a:bodyPr/>
          <a:lstStyle/>
          <a:p>
            <a:pPr marL="0" marR="0" lvl="0" indent="0" algn="ctr" defTabSz="914400" rtl="0" eaLnBrk="1" fontAlgn="base" latinLnBrk="0" hangingPunct="1">
              <a:lnSpc>
                <a:spcPct val="90000"/>
              </a:lnSpc>
              <a:spcBef>
                <a:spcPct val="0"/>
              </a:spcBef>
              <a:spcAft>
                <a:spcPct val="0"/>
              </a:spcAft>
              <a:buClrTx/>
              <a:buSzTx/>
              <a:buFontTx/>
              <a:buNone/>
              <a:defRPr/>
            </a:pPr>
            <a:r>
              <a:rPr lang="en-US" altLang="zh-CN" sz="3600" b="1" dirty="0" smtClean="0">
                <a:latin typeface="微软雅黑" panose="020B0503020204020204" pitchFamily="34" charset="-122"/>
                <a:ea typeface="微软雅黑" panose="020B0503020204020204" pitchFamily="34" charset="-122"/>
                <a:cs typeface="+mj-cs"/>
                <a:sym typeface="+mn-ea"/>
              </a:rPr>
              <a:t>3.</a:t>
            </a:r>
            <a:r>
              <a:rPr kumimoji="0" lang="zh-CN" altLang="en-US" sz="36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sym typeface="+mn-ea"/>
              </a:rPr>
              <a:t>递延年金终值和现值的计算</a:t>
            </a:r>
            <a:endParaRPr kumimoji="0" lang="zh-CN" altLang="en-US" sz="36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sym typeface="+mn-ea"/>
            </a:endParaRPr>
          </a:p>
        </p:txBody>
      </p:sp>
      <p:grpSp>
        <p:nvGrpSpPr>
          <p:cNvPr id="31" name="组合 30"/>
          <p:cNvGrpSpPr/>
          <p:nvPr/>
        </p:nvGrpSpPr>
        <p:grpSpPr bwMode="auto">
          <a:xfrm>
            <a:off x="2890106" y="1052510"/>
            <a:ext cx="6444963" cy="134938"/>
            <a:chOff x="5357217" y="1143000"/>
            <a:chExt cx="1490133" cy="101600"/>
          </a:xfrm>
        </p:grpSpPr>
        <p:cxnSp>
          <p:nvCxnSpPr>
            <p:cNvPr id="32"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5" name="矩形 34"/>
          <p:cNvSpPr/>
          <p:nvPr/>
        </p:nvSpPr>
        <p:spPr>
          <a:xfrm>
            <a:off x="562668" y="1432239"/>
            <a:ext cx="5462478" cy="609398"/>
          </a:xfrm>
          <a:prstGeom prst="rect">
            <a:avLst/>
          </a:prstGeom>
        </p:spPr>
        <p:txBody>
          <a:bodyPr wrap="square">
            <a:spAutoFit/>
          </a:bodyPr>
          <a:lstStyle/>
          <a:p>
            <a:pPr lvl="1">
              <a:lnSpc>
                <a:spcPct val="120000"/>
              </a:lnSpc>
            </a:pPr>
            <a:r>
              <a:rPr lang="zh-CN" altLang="en-US" sz="2800" dirty="0" smtClean="0">
                <a:latin typeface="微软雅黑" panose="020B0503020204020204" pitchFamily="34" charset="-122"/>
                <a:ea typeface="微软雅黑" panose="020B0503020204020204" pitchFamily="34" charset="-122"/>
              </a:rPr>
              <a:t>（</a:t>
            </a:r>
            <a:r>
              <a:rPr lang="en-US" altLang="zh-CN" sz="2800" dirty="0" smtClean="0">
                <a:latin typeface="微软雅黑" panose="020B0503020204020204" pitchFamily="34" charset="-122"/>
                <a:ea typeface="微软雅黑" panose="020B0503020204020204" pitchFamily="34" charset="-122"/>
              </a:rPr>
              <a:t>1</a:t>
            </a:r>
            <a:r>
              <a:rPr lang="zh-CN" altLang="en-US" sz="2800" dirty="0" smtClean="0">
                <a:latin typeface="微软雅黑" panose="020B0503020204020204" pitchFamily="34" charset="-122"/>
                <a:ea typeface="微软雅黑" panose="020B0503020204020204" pitchFamily="34" charset="-122"/>
              </a:rPr>
              <a:t>）递延年金终值的计算</a:t>
            </a:r>
            <a:endParaRPr lang="en-US" altLang="zh-CN" sz="2800" dirty="0" smtClean="0">
              <a:latin typeface="微软雅黑" panose="020B0503020204020204" pitchFamily="34" charset="-122"/>
              <a:ea typeface="微软雅黑" panose="020B0503020204020204" pitchFamily="34" charset="-122"/>
              <a:sym typeface="+mn-ea"/>
            </a:endParaRPr>
          </a:p>
        </p:txBody>
      </p:sp>
      <p:sp>
        <p:nvSpPr>
          <p:cNvPr id="36" name="矩形 35"/>
          <p:cNvSpPr/>
          <p:nvPr/>
        </p:nvSpPr>
        <p:spPr>
          <a:xfrm>
            <a:off x="1409968" y="5450573"/>
            <a:ext cx="7609124" cy="492443"/>
          </a:xfrm>
          <a:prstGeom prst="rect">
            <a:avLst/>
          </a:prstGeom>
        </p:spPr>
        <p:txBody>
          <a:bodyPr wrap="square">
            <a:spAutoFit/>
          </a:bodyPr>
          <a:lstStyle/>
          <a:p>
            <a:pPr lvl="1"/>
            <a:r>
              <a:rPr lang="zh-CN" altLang="en-US" sz="2600" b="1" dirty="0" smtClean="0">
                <a:latin typeface="楷体" panose="02010609060101010101" pitchFamily="49" charset="-122"/>
                <a:ea typeface="楷体" panose="02010609060101010101" pitchFamily="49" charset="-122"/>
                <a:sym typeface="+mn-ea"/>
              </a:rPr>
              <a:t>计算公式（</a:t>
            </a:r>
            <a:r>
              <a:rPr lang="zh-CN" altLang="zh-CN" sz="2600" b="1" dirty="0" smtClean="0">
                <a:latin typeface="楷体" panose="02010609060101010101" pitchFamily="49" charset="-122"/>
                <a:ea typeface="楷体" panose="02010609060101010101" pitchFamily="49" charset="-122"/>
                <a:sym typeface="+mn-ea"/>
              </a:rPr>
              <a:t>与普通年金终值计算公式相同</a:t>
            </a:r>
            <a:r>
              <a:rPr lang="zh-CN" altLang="en-US" sz="2600" b="1" dirty="0" smtClean="0">
                <a:latin typeface="楷体" panose="02010609060101010101" pitchFamily="49" charset="-122"/>
                <a:ea typeface="楷体" panose="02010609060101010101" pitchFamily="49" charset="-122"/>
                <a:sym typeface="+mn-ea"/>
              </a:rPr>
              <a:t>）：</a:t>
            </a:r>
            <a:endParaRPr lang="zh-CN" altLang="en-US" sz="2600" b="1" dirty="0" smtClean="0">
              <a:latin typeface="楷体" panose="02010609060101010101" pitchFamily="49" charset="-122"/>
              <a:ea typeface="楷体" panose="02010609060101010101" pitchFamily="49" charset="-122"/>
            </a:endParaRPr>
          </a:p>
        </p:txBody>
      </p:sp>
      <p:grpSp>
        <p:nvGrpSpPr>
          <p:cNvPr id="34" name="Group 4"/>
          <p:cNvGrpSpPr/>
          <p:nvPr/>
        </p:nvGrpSpPr>
        <p:grpSpPr>
          <a:xfrm>
            <a:off x="167553" y="2155402"/>
            <a:ext cx="2569607" cy="3167660"/>
            <a:chOff x="185852" y="2312964"/>
            <a:chExt cx="4487450" cy="4015385"/>
          </a:xfrm>
        </p:grpSpPr>
        <p:grpSp>
          <p:nvGrpSpPr>
            <p:cNvPr id="37" name="Group 3"/>
            <p:cNvGrpSpPr/>
            <p:nvPr/>
          </p:nvGrpSpPr>
          <p:grpSpPr>
            <a:xfrm>
              <a:off x="185852" y="2500191"/>
              <a:ext cx="1660702" cy="3828154"/>
              <a:chOff x="543521" y="1737115"/>
              <a:chExt cx="1411465" cy="3253629"/>
            </a:xfrm>
          </p:grpSpPr>
          <p:sp>
            <p:nvSpPr>
              <p:cNvPr id="86" name="Freeform 45"/>
              <p:cNvSpPr/>
              <p:nvPr/>
            </p:nvSpPr>
            <p:spPr bwMode="auto">
              <a:xfrm>
                <a:off x="543521" y="4369699"/>
                <a:ext cx="1148529" cy="477478"/>
              </a:xfrm>
              <a:custGeom>
                <a:avLst/>
                <a:gdLst>
                  <a:gd name="T0" fmla="*/ 461 w 712"/>
                  <a:gd name="T1" fmla="*/ 296 h 296"/>
                  <a:gd name="T2" fmla="*/ 712 w 712"/>
                  <a:gd name="T3" fmla="*/ 4 h 296"/>
                  <a:gd name="T4" fmla="*/ 320 w 712"/>
                  <a:gd name="T5" fmla="*/ 0 h 296"/>
                  <a:gd name="T6" fmla="*/ 0 w 712"/>
                  <a:gd name="T7" fmla="*/ 293 h 296"/>
                  <a:gd name="T8" fmla="*/ 461 w 712"/>
                  <a:gd name="T9" fmla="*/ 296 h 296"/>
                </a:gdLst>
                <a:ahLst/>
                <a:cxnLst>
                  <a:cxn ang="0">
                    <a:pos x="T0" y="T1"/>
                  </a:cxn>
                  <a:cxn ang="0">
                    <a:pos x="T2" y="T3"/>
                  </a:cxn>
                  <a:cxn ang="0">
                    <a:pos x="T4" y="T5"/>
                  </a:cxn>
                  <a:cxn ang="0">
                    <a:pos x="T6" y="T7"/>
                  </a:cxn>
                  <a:cxn ang="0">
                    <a:pos x="T8" y="T9"/>
                  </a:cxn>
                </a:cxnLst>
                <a:rect l="0" t="0" r="r" b="b"/>
                <a:pathLst>
                  <a:path w="712" h="296">
                    <a:moveTo>
                      <a:pt x="461" y="296"/>
                    </a:moveTo>
                    <a:lnTo>
                      <a:pt x="712" y="4"/>
                    </a:lnTo>
                    <a:lnTo>
                      <a:pt x="320" y="0"/>
                    </a:lnTo>
                    <a:lnTo>
                      <a:pt x="0" y="293"/>
                    </a:lnTo>
                    <a:lnTo>
                      <a:pt x="461" y="296"/>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7" name="Freeform 46"/>
              <p:cNvSpPr/>
              <p:nvPr/>
            </p:nvSpPr>
            <p:spPr bwMode="auto">
              <a:xfrm>
                <a:off x="543521" y="4842338"/>
                <a:ext cx="748480" cy="148405"/>
              </a:xfrm>
              <a:custGeom>
                <a:avLst/>
                <a:gdLst>
                  <a:gd name="T0" fmla="*/ 0 w 464"/>
                  <a:gd name="T1" fmla="*/ 0 h 92"/>
                  <a:gd name="T2" fmla="*/ 0 w 464"/>
                  <a:gd name="T3" fmla="*/ 85 h 92"/>
                  <a:gd name="T4" fmla="*/ 464 w 464"/>
                  <a:gd name="T5" fmla="*/ 92 h 92"/>
                  <a:gd name="T6" fmla="*/ 461 w 464"/>
                  <a:gd name="T7" fmla="*/ 2 h 92"/>
                  <a:gd name="T8" fmla="*/ 0 w 464"/>
                  <a:gd name="T9" fmla="*/ 0 h 92"/>
                </a:gdLst>
                <a:ahLst/>
                <a:cxnLst>
                  <a:cxn ang="0">
                    <a:pos x="T0" y="T1"/>
                  </a:cxn>
                  <a:cxn ang="0">
                    <a:pos x="T2" y="T3"/>
                  </a:cxn>
                  <a:cxn ang="0">
                    <a:pos x="T4" y="T5"/>
                  </a:cxn>
                  <a:cxn ang="0">
                    <a:pos x="T6" y="T7"/>
                  </a:cxn>
                  <a:cxn ang="0">
                    <a:pos x="T8" y="T9"/>
                  </a:cxn>
                </a:cxnLst>
                <a:rect l="0" t="0" r="r" b="b"/>
                <a:pathLst>
                  <a:path w="464" h="92">
                    <a:moveTo>
                      <a:pt x="0" y="0"/>
                    </a:moveTo>
                    <a:lnTo>
                      <a:pt x="0" y="85"/>
                    </a:lnTo>
                    <a:lnTo>
                      <a:pt x="464" y="92"/>
                    </a:lnTo>
                    <a:lnTo>
                      <a:pt x="461" y="2"/>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8" name="Freeform 47"/>
              <p:cNvSpPr/>
              <p:nvPr/>
            </p:nvSpPr>
            <p:spPr bwMode="auto">
              <a:xfrm>
                <a:off x="1287161" y="4376151"/>
                <a:ext cx="404889" cy="614593"/>
              </a:xfrm>
              <a:custGeom>
                <a:avLst/>
                <a:gdLst>
                  <a:gd name="T0" fmla="*/ 251 w 251"/>
                  <a:gd name="T1" fmla="*/ 0 h 381"/>
                  <a:gd name="T2" fmla="*/ 251 w 251"/>
                  <a:gd name="T3" fmla="*/ 81 h 381"/>
                  <a:gd name="T4" fmla="*/ 3 w 251"/>
                  <a:gd name="T5" fmla="*/ 381 h 381"/>
                  <a:gd name="T6" fmla="*/ 0 w 251"/>
                  <a:gd name="T7" fmla="*/ 291 h 381"/>
                  <a:gd name="T8" fmla="*/ 251 w 251"/>
                  <a:gd name="T9" fmla="*/ 0 h 381"/>
                </a:gdLst>
                <a:ahLst/>
                <a:cxnLst>
                  <a:cxn ang="0">
                    <a:pos x="T0" y="T1"/>
                  </a:cxn>
                  <a:cxn ang="0">
                    <a:pos x="T2" y="T3"/>
                  </a:cxn>
                  <a:cxn ang="0">
                    <a:pos x="T4" y="T5"/>
                  </a:cxn>
                  <a:cxn ang="0">
                    <a:pos x="T6" y="T7"/>
                  </a:cxn>
                  <a:cxn ang="0">
                    <a:pos x="T8" y="T9"/>
                  </a:cxn>
                </a:cxnLst>
                <a:rect l="0" t="0" r="r" b="b"/>
                <a:pathLst>
                  <a:path w="251" h="381">
                    <a:moveTo>
                      <a:pt x="251" y="0"/>
                    </a:moveTo>
                    <a:lnTo>
                      <a:pt x="251" y="81"/>
                    </a:lnTo>
                    <a:lnTo>
                      <a:pt x="3" y="381"/>
                    </a:lnTo>
                    <a:lnTo>
                      <a:pt x="0" y="291"/>
                    </a:lnTo>
                    <a:lnTo>
                      <a:pt x="251"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9" name="Freeform 48"/>
              <p:cNvSpPr/>
              <p:nvPr/>
            </p:nvSpPr>
            <p:spPr bwMode="auto">
              <a:xfrm>
                <a:off x="930666" y="2998561"/>
                <a:ext cx="374240" cy="1616329"/>
              </a:xfrm>
              <a:custGeom>
                <a:avLst/>
                <a:gdLst>
                  <a:gd name="T0" fmla="*/ 205 w 232"/>
                  <a:gd name="T1" fmla="*/ 1002 h 1002"/>
                  <a:gd name="T2" fmla="*/ 185 w 232"/>
                  <a:gd name="T3" fmla="*/ 235 h 1002"/>
                  <a:gd name="T4" fmla="*/ 232 w 232"/>
                  <a:gd name="T5" fmla="*/ 241 h 1002"/>
                  <a:gd name="T6" fmla="*/ 221 w 232"/>
                  <a:gd name="T7" fmla="*/ 0 h 1002"/>
                  <a:gd name="T8" fmla="*/ 77 w 232"/>
                  <a:gd name="T9" fmla="*/ 60 h 1002"/>
                  <a:gd name="T10" fmla="*/ 0 w 232"/>
                  <a:gd name="T11" fmla="*/ 1002 h 1002"/>
                  <a:gd name="T12" fmla="*/ 205 w 232"/>
                  <a:gd name="T13" fmla="*/ 1002 h 1002"/>
                </a:gdLst>
                <a:ahLst/>
                <a:cxnLst>
                  <a:cxn ang="0">
                    <a:pos x="T0" y="T1"/>
                  </a:cxn>
                  <a:cxn ang="0">
                    <a:pos x="T2" y="T3"/>
                  </a:cxn>
                  <a:cxn ang="0">
                    <a:pos x="T4" y="T5"/>
                  </a:cxn>
                  <a:cxn ang="0">
                    <a:pos x="T6" y="T7"/>
                  </a:cxn>
                  <a:cxn ang="0">
                    <a:pos x="T8" y="T9"/>
                  </a:cxn>
                  <a:cxn ang="0">
                    <a:pos x="T10" y="T11"/>
                  </a:cxn>
                  <a:cxn ang="0">
                    <a:pos x="T12" y="T13"/>
                  </a:cxn>
                </a:cxnLst>
                <a:rect l="0" t="0" r="r" b="b"/>
                <a:pathLst>
                  <a:path w="232" h="1002">
                    <a:moveTo>
                      <a:pt x="205" y="1002"/>
                    </a:moveTo>
                    <a:lnTo>
                      <a:pt x="185" y="235"/>
                    </a:lnTo>
                    <a:lnTo>
                      <a:pt x="232" y="241"/>
                    </a:lnTo>
                    <a:lnTo>
                      <a:pt x="221" y="0"/>
                    </a:lnTo>
                    <a:lnTo>
                      <a:pt x="77" y="60"/>
                    </a:lnTo>
                    <a:lnTo>
                      <a:pt x="0" y="1002"/>
                    </a:lnTo>
                    <a:lnTo>
                      <a:pt x="205" y="1002"/>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0" name="Freeform 49"/>
              <p:cNvSpPr/>
              <p:nvPr/>
            </p:nvSpPr>
            <p:spPr bwMode="auto">
              <a:xfrm>
                <a:off x="1225863" y="3363123"/>
                <a:ext cx="80655" cy="1251768"/>
              </a:xfrm>
              <a:custGeom>
                <a:avLst/>
                <a:gdLst>
                  <a:gd name="T0" fmla="*/ 20 w 50"/>
                  <a:gd name="T1" fmla="*/ 12 h 776"/>
                  <a:gd name="T2" fmla="*/ 50 w 50"/>
                  <a:gd name="T3" fmla="*/ 743 h 776"/>
                  <a:gd name="T4" fmla="*/ 22 w 50"/>
                  <a:gd name="T5" fmla="*/ 776 h 776"/>
                  <a:gd name="T6" fmla="*/ 0 w 50"/>
                  <a:gd name="T7" fmla="*/ 0 h 776"/>
                  <a:gd name="T8" fmla="*/ 20 w 50"/>
                  <a:gd name="T9" fmla="*/ 12 h 776"/>
                </a:gdLst>
                <a:ahLst/>
                <a:cxnLst>
                  <a:cxn ang="0">
                    <a:pos x="T0" y="T1"/>
                  </a:cxn>
                  <a:cxn ang="0">
                    <a:pos x="T2" y="T3"/>
                  </a:cxn>
                  <a:cxn ang="0">
                    <a:pos x="T4" y="T5"/>
                  </a:cxn>
                  <a:cxn ang="0">
                    <a:pos x="T6" y="T7"/>
                  </a:cxn>
                  <a:cxn ang="0">
                    <a:pos x="T8" y="T9"/>
                  </a:cxn>
                </a:cxnLst>
                <a:rect l="0" t="0" r="r" b="b"/>
                <a:pathLst>
                  <a:path w="50" h="776">
                    <a:moveTo>
                      <a:pt x="20" y="12"/>
                    </a:moveTo>
                    <a:lnTo>
                      <a:pt x="50" y="743"/>
                    </a:lnTo>
                    <a:lnTo>
                      <a:pt x="22" y="776"/>
                    </a:lnTo>
                    <a:lnTo>
                      <a:pt x="0" y="0"/>
                    </a:lnTo>
                    <a:lnTo>
                      <a:pt x="20" y="12"/>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1" name="Freeform 50"/>
              <p:cNvSpPr/>
              <p:nvPr/>
            </p:nvSpPr>
            <p:spPr bwMode="auto">
              <a:xfrm>
                <a:off x="1193601" y="1737115"/>
                <a:ext cx="306490" cy="2539024"/>
              </a:xfrm>
              <a:custGeom>
                <a:avLst/>
                <a:gdLst>
                  <a:gd name="T0" fmla="*/ 67 w 190"/>
                  <a:gd name="T1" fmla="*/ 0 h 1574"/>
                  <a:gd name="T2" fmla="*/ 190 w 190"/>
                  <a:gd name="T3" fmla="*/ 1574 h 1574"/>
                  <a:gd name="T4" fmla="*/ 106 w 190"/>
                  <a:gd name="T5" fmla="*/ 1524 h 1574"/>
                  <a:gd name="T6" fmla="*/ 0 w 190"/>
                  <a:gd name="T7" fmla="*/ 74 h 1574"/>
                  <a:gd name="T8" fmla="*/ 67 w 190"/>
                  <a:gd name="T9" fmla="*/ 0 h 1574"/>
                </a:gdLst>
                <a:ahLst/>
                <a:cxnLst>
                  <a:cxn ang="0">
                    <a:pos x="T0" y="T1"/>
                  </a:cxn>
                  <a:cxn ang="0">
                    <a:pos x="T2" y="T3"/>
                  </a:cxn>
                  <a:cxn ang="0">
                    <a:pos x="T4" y="T5"/>
                  </a:cxn>
                  <a:cxn ang="0">
                    <a:pos x="T6" y="T7"/>
                  </a:cxn>
                  <a:cxn ang="0">
                    <a:pos x="T8" y="T9"/>
                  </a:cxn>
                </a:cxnLst>
                <a:rect l="0" t="0" r="r" b="b"/>
                <a:pathLst>
                  <a:path w="190" h="1574">
                    <a:moveTo>
                      <a:pt x="67" y="0"/>
                    </a:moveTo>
                    <a:lnTo>
                      <a:pt x="190" y="1574"/>
                    </a:lnTo>
                    <a:lnTo>
                      <a:pt x="106" y="1524"/>
                    </a:lnTo>
                    <a:lnTo>
                      <a:pt x="0" y="74"/>
                    </a:lnTo>
                    <a:lnTo>
                      <a:pt x="67"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2" name="Freeform 51"/>
              <p:cNvSpPr/>
              <p:nvPr/>
            </p:nvSpPr>
            <p:spPr bwMode="auto">
              <a:xfrm>
                <a:off x="1301679" y="1737115"/>
                <a:ext cx="653307" cy="2539024"/>
              </a:xfrm>
              <a:custGeom>
                <a:avLst/>
                <a:gdLst>
                  <a:gd name="T0" fmla="*/ 0 w 405"/>
                  <a:gd name="T1" fmla="*/ 0 h 1574"/>
                  <a:gd name="T2" fmla="*/ 299 w 405"/>
                  <a:gd name="T3" fmla="*/ 128 h 1574"/>
                  <a:gd name="T4" fmla="*/ 405 w 405"/>
                  <a:gd name="T5" fmla="*/ 1361 h 1574"/>
                  <a:gd name="T6" fmla="*/ 123 w 405"/>
                  <a:gd name="T7" fmla="*/ 1574 h 1574"/>
                  <a:gd name="T8" fmla="*/ 0 w 405"/>
                  <a:gd name="T9" fmla="*/ 0 h 1574"/>
                </a:gdLst>
                <a:ahLst/>
                <a:cxnLst>
                  <a:cxn ang="0">
                    <a:pos x="T0" y="T1"/>
                  </a:cxn>
                  <a:cxn ang="0">
                    <a:pos x="T2" y="T3"/>
                  </a:cxn>
                  <a:cxn ang="0">
                    <a:pos x="T4" y="T5"/>
                  </a:cxn>
                  <a:cxn ang="0">
                    <a:pos x="T6" y="T7"/>
                  </a:cxn>
                  <a:cxn ang="0">
                    <a:pos x="T8" y="T9"/>
                  </a:cxn>
                </a:cxnLst>
                <a:rect l="0" t="0" r="r" b="b"/>
                <a:pathLst>
                  <a:path w="405" h="1574">
                    <a:moveTo>
                      <a:pt x="0" y="0"/>
                    </a:moveTo>
                    <a:lnTo>
                      <a:pt x="299" y="128"/>
                    </a:lnTo>
                    <a:lnTo>
                      <a:pt x="405" y="1361"/>
                    </a:lnTo>
                    <a:lnTo>
                      <a:pt x="123" y="1574"/>
                    </a:lnTo>
                    <a:lnTo>
                      <a:pt x="0"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3" name="Freeform 52"/>
              <p:cNvSpPr/>
              <p:nvPr/>
            </p:nvSpPr>
            <p:spPr bwMode="auto">
              <a:xfrm>
                <a:off x="1364590" y="1856485"/>
                <a:ext cx="540390" cy="2263184"/>
              </a:xfrm>
              <a:custGeom>
                <a:avLst/>
                <a:gdLst>
                  <a:gd name="T0" fmla="*/ 0 w 335"/>
                  <a:gd name="T1" fmla="*/ 0 h 1403"/>
                  <a:gd name="T2" fmla="*/ 231 w 335"/>
                  <a:gd name="T3" fmla="*/ 89 h 1403"/>
                  <a:gd name="T4" fmla="*/ 335 w 335"/>
                  <a:gd name="T5" fmla="*/ 1254 h 1403"/>
                  <a:gd name="T6" fmla="*/ 120 w 335"/>
                  <a:gd name="T7" fmla="*/ 1403 h 1403"/>
                  <a:gd name="T8" fmla="*/ 0 w 335"/>
                  <a:gd name="T9" fmla="*/ 0 h 1403"/>
                </a:gdLst>
                <a:ahLst/>
                <a:cxnLst>
                  <a:cxn ang="0">
                    <a:pos x="T0" y="T1"/>
                  </a:cxn>
                  <a:cxn ang="0">
                    <a:pos x="T2" y="T3"/>
                  </a:cxn>
                  <a:cxn ang="0">
                    <a:pos x="T4" y="T5"/>
                  </a:cxn>
                  <a:cxn ang="0">
                    <a:pos x="T6" y="T7"/>
                  </a:cxn>
                  <a:cxn ang="0">
                    <a:pos x="T8" y="T9"/>
                  </a:cxn>
                </a:cxnLst>
                <a:rect l="0" t="0" r="r" b="b"/>
                <a:pathLst>
                  <a:path w="335" h="1403">
                    <a:moveTo>
                      <a:pt x="0" y="0"/>
                    </a:moveTo>
                    <a:lnTo>
                      <a:pt x="231" y="89"/>
                    </a:lnTo>
                    <a:lnTo>
                      <a:pt x="335" y="1254"/>
                    </a:lnTo>
                    <a:lnTo>
                      <a:pt x="120" y="1403"/>
                    </a:lnTo>
                    <a:lnTo>
                      <a:pt x="0" y="0"/>
                    </a:ln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grpSp>
        <p:sp>
          <p:nvSpPr>
            <p:cNvPr id="38" name="Freeform 19"/>
            <p:cNvSpPr/>
            <p:nvPr/>
          </p:nvSpPr>
          <p:spPr bwMode="auto">
            <a:xfrm>
              <a:off x="2734965" y="4046514"/>
              <a:ext cx="152400" cy="173038"/>
            </a:xfrm>
            <a:custGeom>
              <a:avLst/>
              <a:gdLst>
                <a:gd name="T0" fmla="*/ 44 w 96"/>
                <a:gd name="T1" fmla="*/ 0 h 109"/>
                <a:gd name="T2" fmla="*/ 64 w 96"/>
                <a:gd name="T3" fmla="*/ 16 h 109"/>
                <a:gd name="T4" fmla="*/ 79 w 96"/>
                <a:gd name="T5" fmla="*/ 30 h 109"/>
                <a:gd name="T6" fmla="*/ 88 w 96"/>
                <a:gd name="T7" fmla="*/ 44 h 109"/>
                <a:gd name="T8" fmla="*/ 93 w 96"/>
                <a:gd name="T9" fmla="*/ 56 h 109"/>
                <a:gd name="T10" fmla="*/ 95 w 96"/>
                <a:gd name="T11" fmla="*/ 67 h 109"/>
                <a:gd name="T12" fmla="*/ 96 w 96"/>
                <a:gd name="T13" fmla="*/ 77 h 109"/>
                <a:gd name="T14" fmla="*/ 95 w 96"/>
                <a:gd name="T15" fmla="*/ 83 h 109"/>
                <a:gd name="T16" fmla="*/ 93 w 96"/>
                <a:gd name="T17" fmla="*/ 88 h 109"/>
                <a:gd name="T18" fmla="*/ 93 w 96"/>
                <a:gd name="T19" fmla="*/ 89 h 109"/>
                <a:gd name="T20" fmla="*/ 26 w 96"/>
                <a:gd name="T21" fmla="*/ 109 h 109"/>
                <a:gd name="T22" fmla="*/ 0 w 96"/>
                <a:gd name="T23" fmla="*/ 57 h 109"/>
                <a:gd name="T24" fmla="*/ 44 w 96"/>
                <a:gd name="T25"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09">
                  <a:moveTo>
                    <a:pt x="44" y="0"/>
                  </a:moveTo>
                  <a:lnTo>
                    <a:pt x="64" y="16"/>
                  </a:lnTo>
                  <a:lnTo>
                    <a:pt x="79" y="30"/>
                  </a:lnTo>
                  <a:lnTo>
                    <a:pt x="88" y="44"/>
                  </a:lnTo>
                  <a:lnTo>
                    <a:pt x="93" y="56"/>
                  </a:lnTo>
                  <a:lnTo>
                    <a:pt x="95" y="67"/>
                  </a:lnTo>
                  <a:lnTo>
                    <a:pt x="96" y="77"/>
                  </a:lnTo>
                  <a:lnTo>
                    <a:pt x="95" y="83"/>
                  </a:lnTo>
                  <a:lnTo>
                    <a:pt x="93" y="88"/>
                  </a:lnTo>
                  <a:lnTo>
                    <a:pt x="93" y="89"/>
                  </a:lnTo>
                  <a:lnTo>
                    <a:pt x="26" y="109"/>
                  </a:lnTo>
                  <a:lnTo>
                    <a:pt x="0" y="57"/>
                  </a:lnTo>
                  <a:lnTo>
                    <a:pt x="44" y="0"/>
                  </a:lnTo>
                  <a:close/>
                </a:path>
              </a:pathLst>
            </a:custGeom>
            <a:solidFill>
              <a:srgbClr val="F5A48A"/>
            </a:solidFill>
            <a:ln w="0">
              <a:solidFill>
                <a:srgbClr val="F5A48A"/>
              </a:solidFill>
              <a:prstDash val="solid"/>
              <a:round/>
            </a:ln>
          </p:spPr>
          <p:txBody>
            <a:bodyPr vert="horz" wrap="square" lIns="91440" tIns="45720" rIns="91440" bIns="45720" numCol="1" anchor="t" anchorCtr="0" compatLnSpc="1"/>
            <a:lstStyle/>
            <a:p>
              <a:endParaRPr lang="en-US"/>
            </a:p>
          </p:txBody>
        </p:sp>
        <p:sp>
          <p:nvSpPr>
            <p:cNvPr id="39" name="Freeform 20"/>
            <p:cNvSpPr/>
            <p:nvPr/>
          </p:nvSpPr>
          <p:spPr bwMode="auto">
            <a:xfrm>
              <a:off x="2894275" y="3519464"/>
              <a:ext cx="169863" cy="171450"/>
            </a:xfrm>
            <a:custGeom>
              <a:avLst/>
              <a:gdLst>
                <a:gd name="T0" fmla="*/ 48 w 107"/>
                <a:gd name="T1" fmla="*/ 0 h 108"/>
                <a:gd name="T2" fmla="*/ 71 w 107"/>
                <a:gd name="T3" fmla="*/ 16 h 108"/>
                <a:gd name="T4" fmla="*/ 87 w 107"/>
                <a:gd name="T5" fmla="*/ 33 h 108"/>
                <a:gd name="T6" fmla="*/ 98 w 107"/>
                <a:gd name="T7" fmla="*/ 48 h 108"/>
                <a:gd name="T8" fmla="*/ 104 w 107"/>
                <a:gd name="T9" fmla="*/ 63 h 108"/>
                <a:gd name="T10" fmla="*/ 106 w 107"/>
                <a:gd name="T11" fmla="*/ 76 h 108"/>
                <a:gd name="T12" fmla="*/ 107 w 107"/>
                <a:gd name="T13" fmla="*/ 86 h 108"/>
                <a:gd name="T14" fmla="*/ 106 w 107"/>
                <a:gd name="T15" fmla="*/ 95 h 108"/>
                <a:gd name="T16" fmla="*/ 104 w 107"/>
                <a:gd name="T17" fmla="*/ 100 h 108"/>
                <a:gd name="T18" fmla="*/ 104 w 107"/>
                <a:gd name="T19" fmla="*/ 102 h 108"/>
                <a:gd name="T20" fmla="*/ 82 w 107"/>
                <a:gd name="T21" fmla="*/ 108 h 108"/>
                <a:gd name="T22" fmla="*/ 0 w 107"/>
                <a:gd name="T23" fmla="*/ 63 h 108"/>
                <a:gd name="T24" fmla="*/ 48 w 107"/>
                <a:gd name="T2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08">
                  <a:moveTo>
                    <a:pt x="48" y="0"/>
                  </a:moveTo>
                  <a:lnTo>
                    <a:pt x="71" y="16"/>
                  </a:lnTo>
                  <a:lnTo>
                    <a:pt x="87" y="33"/>
                  </a:lnTo>
                  <a:lnTo>
                    <a:pt x="98" y="48"/>
                  </a:lnTo>
                  <a:lnTo>
                    <a:pt x="104" y="63"/>
                  </a:lnTo>
                  <a:lnTo>
                    <a:pt x="106" y="76"/>
                  </a:lnTo>
                  <a:lnTo>
                    <a:pt x="107" y="86"/>
                  </a:lnTo>
                  <a:lnTo>
                    <a:pt x="106" y="95"/>
                  </a:lnTo>
                  <a:lnTo>
                    <a:pt x="104" y="100"/>
                  </a:lnTo>
                  <a:lnTo>
                    <a:pt x="104" y="102"/>
                  </a:lnTo>
                  <a:lnTo>
                    <a:pt x="82" y="108"/>
                  </a:lnTo>
                  <a:lnTo>
                    <a:pt x="0" y="63"/>
                  </a:lnTo>
                  <a:lnTo>
                    <a:pt x="48" y="0"/>
                  </a:lnTo>
                  <a:close/>
                </a:path>
              </a:pathLst>
            </a:custGeom>
            <a:solidFill>
              <a:srgbClr val="FFAE94"/>
            </a:solidFill>
            <a:ln w="0">
              <a:solidFill>
                <a:srgbClr val="FFAE94"/>
              </a:solidFill>
              <a:prstDash val="solid"/>
              <a:round/>
            </a:ln>
          </p:spPr>
          <p:txBody>
            <a:bodyPr vert="horz" wrap="square" lIns="91440" tIns="45720" rIns="91440" bIns="45720" numCol="1" anchor="t" anchorCtr="0" compatLnSpc="1"/>
            <a:lstStyle/>
            <a:p>
              <a:endParaRPr lang="en-US"/>
            </a:p>
          </p:txBody>
        </p:sp>
        <p:sp>
          <p:nvSpPr>
            <p:cNvPr id="40" name="Freeform 21"/>
            <p:cNvSpPr/>
            <p:nvPr/>
          </p:nvSpPr>
          <p:spPr bwMode="auto">
            <a:xfrm>
              <a:off x="2811165" y="3671864"/>
              <a:ext cx="249238" cy="190500"/>
            </a:xfrm>
            <a:custGeom>
              <a:avLst/>
              <a:gdLst>
                <a:gd name="T0" fmla="*/ 98 w 157"/>
                <a:gd name="T1" fmla="*/ 0 h 120"/>
                <a:gd name="T2" fmla="*/ 121 w 157"/>
                <a:gd name="T3" fmla="*/ 16 h 120"/>
                <a:gd name="T4" fmla="*/ 137 w 157"/>
                <a:gd name="T5" fmla="*/ 32 h 120"/>
                <a:gd name="T6" fmla="*/ 148 w 157"/>
                <a:gd name="T7" fmla="*/ 47 h 120"/>
                <a:gd name="T8" fmla="*/ 154 w 157"/>
                <a:gd name="T9" fmla="*/ 62 h 120"/>
                <a:gd name="T10" fmla="*/ 157 w 157"/>
                <a:gd name="T11" fmla="*/ 74 h 120"/>
                <a:gd name="T12" fmla="*/ 157 w 157"/>
                <a:gd name="T13" fmla="*/ 84 h 120"/>
                <a:gd name="T14" fmla="*/ 156 w 157"/>
                <a:gd name="T15" fmla="*/ 92 h 120"/>
                <a:gd name="T16" fmla="*/ 154 w 157"/>
                <a:gd name="T17" fmla="*/ 97 h 120"/>
                <a:gd name="T18" fmla="*/ 154 w 157"/>
                <a:gd name="T19" fmla="*/ 99 h 120"/>
                <a:gd name="T20" fmla="*/ 78 w 157"/>
                <a:gd name="T21" fmla="*/ 120 h 120"/>
                <a:gd name="T22" fmla="*/ 0 w 157"/>
                <a:gd name="T23" fmla="*/ 80 h 120"/>
                <a:gd name="T24" fmla="*/ 98 w 157"/>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20">
                  <a:moveTo>
                    <a:pt x="98" y="0"/>
                  </a:moveTo>
                  <a:lnTo>
                    <a:pt x="121" y="16"/>
                  </a:lnTo>
                  <a:lnTo>
                    <a:pt x="137" y="32"/>
                  </a:lnTo>
                  <a:lnTo>
                    <a:pt x="148" y="47"/>
                  </a:lnTo>
                  <a:lnTo>
                    <a:pt x="154" y="62"/>
                  </a:lnTo>
                  <a:lnTo>
                    <a:pt x="157" y="74"/>
                  </a:lnTo>
                  <a:lnTo>
                    <a:pt x="157" y="84"/>
                  </a:lnTo>
                  <a:lnTo>
                    <a:pt x="156" y="92"/>
                  </a:lnTo>
                  <a:lnTo>
                    <a:pt x="154" y="97"/>
                  </a:lnTo>
                  <a:lnTo>
                    <a:pt x="154" y="99"/>
                  </a:lnTo>
                  <a:lnTo>
                    <a:pt x="78" y="120"/>
                  </a:lnTo>
                  <a:lnTo>
                    <a:pt x="0" y="80"/>
                  </a:lnTo>
                  <a:lnTo>
                    <a:pt x="98" y="0"/>
                  </a:lnTo>
                  <a:close/>
                </a:path>
              </a:pathLst>
            </a:custGeom>
            <a:solidFill>
              <a:srgbClr val="F5A48A"/>
            </a:solidFill>
            <a:ln w="0">
              <a:solidFill>
                <a:srgbClr val="F5A48A"/>
              </a:solidFill>
              <a:prstDash val="solid"/>
              <a:round/>
            </a:ln>
          </p:spPr>
          <p:txBody>
            <a:bodyPr vert="horz" wrap="square" lIns="91440" tIns="45720" rIns="91440" bIns="45720" numCol="1" anchor="t" anchorCtr="0" compatLnSpc="1"/>
            <a:lstStyle/>
            <a:p>
              <a:endParaRPr lang="en-US"/>
            </a:p>
          </p:txBody>
        </p:sp>
        <p:sp>
          <p:nvSpPr>
            <p:cNvPr id="41" name="Freeform 22"/>
            <p:cNvSpPr/>
            <p:nvPr/>
          </p:nvSpPr>
          <p:spPr bwMode="auto">
            <a:xfrm>
              <a:off x="2795290" y="3876652"/>
              <a:ext cx="169863" cy="192088"/>
            </a:xfrm>
            <a:custGeom>
              <a:avLst/>
              <a:gdLst>
                <a:gd name="T0" fmla="*/ 48 w 107"/>
                <a:gd name="T1" fmla="*/ 0 h 121"/>
                <a:gd name="T2" fmla="*/ 71 w 107"/>
                <a:gd name="T3" fmla="*/ 16 h 121"/>
                <a:gd name="T4" fmla="*/ 87 w 107"/>
                <a:gd name="T5" fmla="*/ 33 h 121"/>
                <a:gd name="T6" fmla="*/ 98 w 107"/>
                <a:gd name="T7" fmla="*/ 47 h 121"/>
                <a:gd name="T8" fmla="*/ 104 w 107"/>
                <a:gd name="T9" fmla="*/ 62 h 121"/>
                <a:gd name="T10" fmla="*/ 107 w 107"/>
                <a:gd name="T11" fmla="*/ 74 h 121"/>
                <a:gd name="T12" fmla="*/ 107 w 107"/>
                <a:gd name="T13" fmla="*/ 84 h 121"/>
                <a:gd name="T14" fmla="*/ 106 w 107"/>
                <a:gd name="T15" fmla="*/ 92 h 121"/>
                <a:gd name="T16" fmla="*/ 104 w 107"/>
                <a:gd name="T17" fmla="*/ 97 h 121"/>
                <a:gd name="T18" fmla="*/ 104 w 107"/>
                <a:gd name="T19" fmla="*/ 99 h 121"/>
                <a:gd name="T20" fmla="*/ 28 w 107"/>
                <a:gd name="T21" fmla="*/ 121 h 121"/>
                <a:gd name="T22" fmla="*/ 0 w 107"/>
                <a:gd name="T23" fmla="*/ 63 h 121"/>
                <a:gd name="T24" fmla="*/ 48 w 107"/>
                <a:gd name="T25"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21">
                  <a:moveTo>
                    <a:pt x="48" y="0"/>
                  </a:moveTo>
                  <a:lnTo>
                    <a:pt x="71" y="16"/>
                  </a:lnTo>
                  <a:lnTo>
                    <a:pt x="87" y="33"/>
                  </a:lnTo>
                  <a:lnTo>
                    <a:pt x="98" y="47"/>
                  </a:lnTo>
                  <a:lnTo>
                    <a:pt x="104" y="62"/>
                  </a:lnTo>
                  <a:lnTo>
                    <a:pt x="107" y="74"/>
                  </a:lnTo>
                  <a:lnTo>
                    <a:pt x="107" y="84"/>
                  </a:lnTo>
                  <a:lnTo>
                    <a:pt x="106" y="92"/>
                  </a:lnTo>
                  <a:lnTo>
                    <a:pt x="104" y="97"/>
                  </a:lnTo>
                  <a:lnTo>
                    <a:pt x="104" y="99"/>
                  </a:lnTo>
                  <a:lnTo>
                    <a:pt x="28" y="121"/>
                  </a:lnTo>
                  <a:lnTo>
                    <a:pt x="0" y="63"/>
                  </a:lnTo>
                  <a:lnTo>
                    <a:pt x="48" y="0"/>
                  </a:lnTo>
                  <a:close/>
                </a:path>
              </a:pathLst>
            </a:custGeom>
            <a:solidFill>
              <a:srgbClr val="F5A48A"/>
            </a:solidFill>
            <a:ln w="0">
              <a:solidFill>
                <a:srgbClr val="F5A48A"/>
              </a:solidFill>
              <a:prstDash val="solid"/>
              <a:round/>
            </a:ln>
          </p:spPr>
          <p:txBody>
            <a:bodyPr vert="horz" wrap="square" lIns="91440" tIns="45720" rIns="91440" bIns="45720" numCol="1" anchor="t" anchorCtr="0" compatLnSpc="1"/>
            <a:lstStyle/>
            <a:p>
              <a:endParaRPr lang="en-US"/>
            </a:p>
          </p:txBody>
        </p:sp>
        <p:sp>
          <p:nvSpPr>
            <p:cNvPr id="42" name="Freeform 23"/>
            <p:cNvSpPr/>
            <p:nvPr/>
          </p:nvSpPr>
          <p:spPr bwMode="auto">
            <a:xfrm>
              <a:off x="1539577" y="3592489"/>
              <a:ext cx="1277938" cy="642938"/>
            </a:xfrm>
            <a:custGeom>
              <a:avLst/>
              <a:gdLst>
                <a:gd name="T0" fmla="*/ 643 w 805"/>
                <a:gd name="T1" fmla="*/ 0 h 405"/>
                <a:gd name="T2" fmla="*/ 680 w 805"/>
                <a:gd name="T3" fmla="*/ 11 h 405"/>
                <a:gd name="T4" fmla="*/ 713 w 805"/>
                <a:gd name="T5" fmla="*/ 33 h 405"/>
                <a:gd name="T6" fmla="*/ 737 w 805"/>
                <a:gd name="T7" fmla="*/ 62 h 405"/>
                <a:gd name="T8" fmla="*/ 762 w 805"/>
                <a:gd name="T9" fmla="*/ 116 h 405"/>
                <a:gd name="T10" fmla="*/ 779 w 805"/>
                <a:gd name="T11" fmla="*/ 173 h 405"/>
                <a:gd name="T12" fmla="*/ 792 w 805"/>
                <a:gd name="T13" fmla="*/ 217 h 405"/>
                <a:gd name="T14" fmla="*/ 801 w 805"/>
                <a:gd name="T15" fmla="*/ 253 h 405"/>
                <a:gd name="T16" fmla="*/ 805 w 805"/>
                <a:gd name="T17" fmla="*/ 292 h 405"/>
                <a:gd name="T18" fmla="*/ 803 w 805"/>
                <a:gd name="T19" fmla="*/ 330 h 405"/>
                <a:gd name="T20" fmla="*/ 792 w 805"/>
                <a:gd name="T21" fmla="*/ 363 h 405"/>
                <a:gd name="T22" fmla="*/ 766 w 805"/>
                <a:gd name="T23" fmla="*/ 386 h 405"/>
                <a:gd name="T24" fmla="*/ 715 w 805"/>
                <a:gd name="T25" fmla="*/ 403 h 405"/>
                <a:gd name="T26" fmla="*/ 662 w 805"/>
                <a:gd name="T27" fmla="*/ 403 h 405"/>
                <a:gd name="T28" fmla="*/ 609 w 805"/>
                <a:gd name="T29" fmla="*/ 390 h 405"/>
                <a:gd name="T30" fmla="*/ 576 w 805"/>
                <a:gd name="T31" fmla="*/ 388 h 405"/>
                <a:gd name="T32" fmla="*/ 534 w 805"/>
                <a:gd name="T33" fmla="*/ 395 h 405"/>
                <a:gd name="T34" fmla="*/ 496 w 805"/>
                <a:gd name="T35" fmla="*/ 401 h 405"/>
                <a:gd name="T36" fmla="*/ 452 w 805"/>
                <a:gd name="T37" fmla="*/ 402 h 405"/>
                <a:gd name="T38" fmla="*/ 400 w 805"/>
                <a:gd name="T39" fmla="*/ 395 h 405"/>
                <a:gd name="T40" fmla="*/ 342 w 805"/>
                <a:gd name="T41" fmla="*/ 376 h 405"/>
                <a:gd name="T42" fmla="*/ 281 w 805"/>
                <a:gd name="T43" fmla="*/ 351 h 405"/>
                <a:gd name="T44" fmla="*/ 220 w 805"/>
                <a:gd name="T45" fmla="*/ 340 h 405"/>
                <a:gd name="T46" fmla="*/ 207 w 805"/>
                <a:gd name="T47" fmla="*/ 339 h 405"/>
                <a:gd name="T48" fmla="*/ 174 w 805"/>
                <a:gd name="T49" fmla="*/ 336 h 405"/>
                <a:gd name="T50" fmla="*/ 124 w 805"/>
                <a:gd name="T51" fmla="*/ 333 h 405"/>
                <a:gd name="T52" fmla="*/ 63 w 805"/>
                <a:gd name="T53" fmla="*/ 327 h 405"/>
                <a:gd name="T54" fmla="*/ 51 w 805"/>
                <a:gd name="T55" fmla="*/ 167 h 405"/>
                <a:gd name="T56" fmla="*/ 147 w 805"/>
                <a:gd name="T57" fmla="*/ 174 h 405"/>
                <a:gd name="T58" fmla="*/ 232 w 805"/>
                <a:gd name="T59" fmla="*/ 178 h 405"/>
                <a:gd name="T60" fmla="*/ 302 w 805"/>
                <a:gd name="T61" fmla="*/ 180 h 405"/>
                <a:gd name="T62" fmla="*/ 352 w 805"/>
                <a:gd name="T63" fmla="*/ 181 h 405"/>
                <a:gd name="T64" fmla="*/ 375 w 805"/>
                <a:gd name="T65" fmla="*/ 179 h 405"/>
                <a:gd name="T66" fmla="*/ 420 w 805"/>
                <a:gd name="T67" fmla="*/ 162 h 405"/>
                <a:gd name="T68" fmla="*/ 468 w 805"/>
                <a:gd name="T69" fmla="*/ 137 h 405"/>
                <a:gd name="T70" fmla="*/ 512 w 805"/>
                <a:gd name="T71" fmla="*/ 110 h 405"/>
                <a:gd name="T72" fmla="*/ 540 w 805"/>
                <a:gd name="T73" fmla="*/ 79 h 405"/>
                <a:gd name="T74" fmla="*/ 561 w 805"/>
                <a:gd name="T75" fmla="*/ 43 h 405"/>
                <a:gd name="T76" fmla="*/ 589 w 805"/>
                <a:gd name="T77" fmla="*/ 13 h 405"/>
                <a:gd name="T78" fmla="*/ 624 w 805"/>
                <a:gd name="T79"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5" h="405">
                  <a:moveTo>
                    <a:pt x="624" y="0"/>
                  </a:moveTo>
                  <a:lnTo>
                    <a:pt x="643" y="0"/>
                  </a:lnTo>
                  <a:lnTo>
                    <a:pt x="661" y="4"/>
                  </a:lnTo>
                  <a:lnTo>
                    <a:pt x="680" y="11"/>
                  </a:lnTo>
                  <a:lnTo>
                    <a:pt x="698" y="22"/>
                  </a:lnTo>
                  <a:lnTo>
                    <a:pt x="713" y="33"/>
                  </a:lnTo>
                  <a:lnTo>
                    <a:pt x="726" y="48"/>
                  </a:lnTo>
                  <a:lnTo>
                    <a:pt x="737" y="62"/>
                  </a:lnTo>
                  <a:lnTo>
                    <a:pt x="750" y="88"/>
                  </a:lnTo>
                  <a:lnTo>
                    <a:pt x="762" y="116"/>
                  </a:lnTo>
                  <a:lnTo>
                    <a:pt x="771" y="144"/>
                  </a:lnTo>
                  <a:lnTo>
                    <a:pt x="779" y="173"/>
                  </a:lnTo>
                  <a:lnTo>
                    <a:pt x="787" y="201"/>
                  </a:lnTo>
                  <a:lnTo>
                    <a:pt x="792" y="217"/>
                  </a:lnTo>
                  <a:lnTo>
                    <a:pt x="797" y="234"/>
                  </a:lnTo>
                  <a:lnTo>
                    <a:pt x="801" y="253"/>
                  </a:lnTo>
                  <a:lnTo>
                    <a:pt x="804" y="273"/>
                  </a:lnTo>
                  <a:lnTo>
                    <a:pt x="805" y="292"/>
                  </a:lnTo>
                  <a:lnTo>
                    <a:pt x="805" y="311"/>
                  </a:lnTo>
                  <a:lnTo>
                    <a:pt x="803" y="330"/>
                  </a:lnTo>
                  <a:lnTo>
                    <a:pt x="799" y="347"/>
                  </a:lnTo>
                  <a:lnTo>
                    <a:pt x="792" y="363"/>
                  </a:lnTo>
                  <a:lnTo>
                    <a:pt x="780" y="376"/>
                  </a:lnTo>
                  <a:lnTo>
                    <a:pt x="766" y="386"/>
                  </a:lnTo>
                  <a:lnTo>
                    <a:pt x="741" y="397"/>
                  </a:lnTo>
                  <a:lnTo>
                    <a:pt x="715" y="403"/>
                  </a:lnTo>
                  <a:lnTo>
                    <a:pt x="689" y="405"/>
                  </a:lnTo>
                  <a:lnTo>
                    <a:pt x="662" y="403"/>
                  </a:lnTo>
                  <a:lnTo>
                    <a:pt x="636" y="398"/>
                  </a:lnTo>
                  <a:lnTo>
                    <a:pt x="609" y="390"/>
                  </a:lnTo>
                  <a:lnTo>
                    <a:pt x="593" y="388"/>
                  </a:lnTo>
                  <a:lnTo>
                    <a:pt x="576" y="388"/>
                  </a:lnTo>
                  <a:lnTo>
                    <a:pt x="556" y="391"/>
                  </a:lnTo>
                  <a:lnTo>
                    <a:pt x="534" y="395"/>
                  </a:lnTo>
                  <a:lnTo>
                    <a:pt x="516" y="398"/>
                  </a:lnTo>
                  <a:lnTo>
                    <a:pt x="496" y="401"/>
                  </a:lnTo>
                  <a:lnTo>
                    <a:pt x="475" y="402"/>
                  </a:lnTo>
                  <a:lnTo>
                    <a:pt x="452" y="402"/>
                  </a:lnTo>
                  <a:lnTo>
                    <a:pt x="427" y="400"/>
                  </a:lnTo>
                  <a:lnTo>
                    <a:pt x="400" y="395"/>
                  </a:lnTo>
                  <a:lnTo>
                    <a:pt x="372" y="387"/>
                  </a:lnTo>
                  <a:lnTo>
                    <a:pt x="342" y="376"/>
                  </a:lnTo>
                  <a:lnTo>
                    <a:pt x="310" y="360"/>
                  </a:lnTo>
                  <a:lnTo>
                    <a:pt x="281" y="351"/>
                  </a:lnTo>
                  <a:lnTo>
                    <a:pt x="251" y="344"/>
                  </a:lnTo>
                  <a:lnTo>
                    <a:pt x="220" y="340"/>
                  </a:lnTo>
                  <a:lnTo>
                    <a:pt x="216" y="339"/>
                  </a:lnTo>
                  <a:lnTo>
                    <a:pt x="207" y="339"/>
                  </a:lnTo>
                  <a:lnTo>
                    <a:pt x="193" y="338"/>
                  </a:lnTo>
                  <a:lnTo>
                    <a:pt x="174" y="336"/>
                  </a:lnTo>
                  <a:lnTo>
                    <a:pt x="151" y="335"/>
                  </a:lnTo>
                  <a:lnTo>
                    <a:pt x="124" y="333"/>
                  </a:lnTo>
                  <a:lnTo>
                    <a:pt x="95" y="331"/>
                  </a:lnTo>
                  <a:lnTo>
                    <a:pt x="63" y="327"/>
                  </a:lnTo>
                  <a:lnTo>
                    <a:pt x="0" y="164"/>
                  </a:lnTo>
                  <a:lnTo>
                    <a:pt x="51" y="167"/>
                  </a:lnTo>
                  <a:lnTo>
                    <a:pt x="100" y="170"/>
                  </a:lnTo>
                  <a:lnTo>
                    <a:pt x="147" y="174"/>
                  </a:lnTo>
                  <a:lnTo>
                    <a:pt x="192" y="176"/>
                  </a:lnTo>
                  <a:lnTo>
                    <a:pt x="232" y="178"/>
                  </a:lnTo>
                  <a:lnTo>
                    <a:pt x="269" y="179"/>
                  </a:lnTo>
                  <a:lnTo>
                    <a:pt x="302" y="180"/>
                  </a:lnTo>
                  <a:lnTo>
                    <a:pt x="329" y="181"/>
                  </a:lnTo>
                  <a:lnTo>
                    <a:pt x="352" y="181"/>
                  </a:lnTo>
                  <a:lnTo>
                    <a:pt x="367" y="180"/>
                  </a:lnTo>
                  <a:lnTo>
                    <a:pt x="375" y="179"/>
                  </a:lnTo>
                  <a:lnTo>
                    <a:pt x="396" y="171"/>
                  </a:lnTo>
                  <a:lnTo>
                    <a:pt x="420" y="162"/>
                  </a:lnTo>
                  <a:lnTo>
                    <a:pt x="444" y="151"/>
                  </a:lnTo>
                  <a:lnTo>
                    <a:pt x="468" y="137"/>
                  </a:lnTo>
                  <a:lnTo>
                    <a:pt x="491" y="124"/>
                  </a:lnTo>
                  <a:lnTo>
                    <a:pt x="512" y="110"/>
                  </a:lnTo>
                  <a:lnTo>
                    <a:pt x="527" y="95"/>
                  </a:lnTo>
                  <a:lnTo>
                    <a:pt x="540" y="79"/>
                  </a:lnTo>
                  <a:lnTo>
                    <a:pt x="550" y="61"/>
                  </a:lnTo>
                  <a:lnTo>
                    <a:pt x="561" y="43"/>
                  </a:lnTo>
                  <a:lnTo>
                    <a:pt x="574" y="27"/>
                  </a:lnTo>
                  <a:lnTo>
                    <a:pt x="589" y="13"/>
                  </a:lnTo>
                  <a:lnTo>
                    <a:pt x="606" y="4"/>
                  </a:lnTo>
                  <a:lnTo>
                    <a:pt x="624" y="0"/>
                  </a:lnTo>
                  <a:close/>
                </a:path>
              </a:pathLst>
            </a:custGeom>
            <a:solidFill>
              <a:srgbClr val="FFA68A"/>
            </a:solidFill>
            <a:ln w="0">
              <a:solidFill>
                <a:srgbClr val="FFA68A"/>
              </a:solidFill>
              <a:prstDash val="solid"/>
              <a:round/>
            </a:ln>
          </p:spPr>
          <p:txBody>
            <a:bodyPr vert="horz" wrap="square" lIns="91440" tIns="45720" rIns="91440" bIns="45720" numCol="1" anchor="t" anchorCtr="0" compatLnSpc="1"/>
            <a:lstStyle/>
            <a:p>
              <a:endParaRPr lang="en-US"/>
            </a:p>
          </p:txBody>
        </p:sp>
        <p:sp>
          <p:nvSpPr>
            <p:cNvPr id="43" name="Freeform 26"/>
            <p:cNvSpPr/>
            <p:nvPr/>
          </p:nvSpPr>
          <p:spPr bwMode="auto">
            <a:xfrm>
              <a:off x="2494040" y="2867002"/>
              <a:ext cx="603250" cy="1547813"/>
            </a:xfrm>
            <a:custGeom>
              <a:avLst/>
              <a:gdLst>
                <a:gd name="T0" fmla="*/ 241 w 380"/>
                <a:gd name="T1" fmla="*/ 0 h 975"/>
                <a:gd name="T2" fmla="*/ 252 w 380"/>
                <a:gd name="T3" fmla="*/ 2 h 975"/>
                <a:gd name="T4" fmla="*/ 363 w 380"/>
                <a:gd name="T5" fmla="*/ 58 h 975"/>
                <a:gd name="T6" fmla="*/ 371 w 380"/>
                <a:gd name="T7" fmla="*/ 65 h 975"/>
                <a:gd name="T8" fmla="*/ 377 w 380"/>
                <a:gd name="T9" fmla="*/ 74 h 975"/>
                <a:gd name="T10" fmla="*/ 380 w 380"/>
                <a:gd name="T11" fmla="*/ 84 h 975"/>
                <a:gd name="T12" fmla="*/ 380 w 380"/>
                <a:gd name="T13" fmla="*/ 97 h 975"/>
                <a:gd name="T14" fmla="*/ 377 w 380"/>
                <a:gd name="T15" fmla="*/ 109 h 975"/>
                <a:gd name="T16" fmla="*/ 342 w 380"/>
                <a:gd name="T17" fmla="*/ 195 h 975"/>
                <a:gd name="T18" fmla="*/ 313 w 380"/>
                <a:gd name="T19" fmla="*/ 282 h 975"/>
                <a:gd name="T20" fmla="*/ 289 w 380"/>
                <a:gd name="T21" fmla="*/ 370 h 975"/>
                <a:gd name="T22" fmla="*/ 270 w 380"/>
                <a:gd name="T23" fmla="*/ 460 h 975"/>
                <a:gd name="T24" fmla="*/ 257 w 380"/>
                <a:gd name="T25" fmla="*/ 551 h 975"/>
                <a:gd name="T26" fmla="*/ 248 w 380"/>
                <a:gd name="T27" fmla="*/ 642 h 975"/>
                <a:gd name="T28" fmla="*/ 245 w 380"/>
                <a:gd name="T29" fmla="*/ 733 h 975"/>
                <a:gd name="T30" fmla="*/ 247 w 380"/>
                <a:gd name="T31" fmla="*/ 825 h 975"/>
                <a:gd name="T32" fmla="*/ 255 w 380"/>
                <a:gd name="T33" fmla="*/ 917 h 975"/>
                <a:gd name="T34" fmla="*/ 254 w 380"/>
                <a:gd name="T35" fmla="*/ 929 h 975"/>
                <a:gd name="T36" fmla="*/ 248 w 380"/>
                <a:gd name="T37" fmla="*/ 940 h 975"/>
                <a:gd name="T38" fmla="*/ 240 w 380"/>
                <a:gd name="T39" fmla="*/ 949 h 975"/>
                <a:gd name="T40" fmla="*/ 229 w 380"/>
                <a:gd name="T41" fmla="*/ 956 h 975"/>
                <a:gd name="T42" fmla="*/ 215 w 380"/>
                <a:gd name="T43" fmla="*/ 959 h 975"/>
                <a:gd name="T44" fmla="*/ 47 w 380"/>
                <a:gd name="T45" fmla="*/ 975 h 975"/>
                <a:gd name="T46" fmla="*/ 34 w 380"/>
                <a:gd name="T47" fmla="*/ 974 h 975"/>
                <a:gd name="T48" fmla="*/ 21 w 380"/>
                <a:gd name="T49" fmla="*/ 969 h 975"/>
                <a:gd name="T50" fmla="*/ 11 w 380"/>
                <a:gd name="T51" fmla="*/ 961 h 975"/>
                <a:gd name="T52" fmla="*/ 4 w 380"/>
                <a:gd name="T53" fmla="*/ 950 h 975"/>
                <a:gd name="T54" fmla="*/ 2 w 380"/>
                <a:gd name="T55" fmla="*/ 935 h 975"/>
                <a:gd name="T56" fmla="*/ 0 w 380"/>
                <a:gd name="T57" fmla="*/ 830 h 975"/>
                <a:gd name="T58" fmla="*/ 5 w 380"/>
                <a:gd name="T59" fmla="*/ 726 h 975"/>
                <a:gd name="T60" fmla="*/ 15 w 380"/>
                <a:gd name="T61" fmla="*/ 621 h 975"/>
                <a:gd name="T62" fmla="*/ 32 w 380"/>
                <a:gd name="T63" fmla="*/ 518 h 975"/>
                <a:gd name="T64" fmla="*/ 54 w 380"/>
                <a:gd name="T65" fmla="*/ 417 h 975"/>
                <a:gd name="T66" fmla="*/ 83 w 380"/>
                <a:gd name="T67" fmla="*/ 316 h 975"/>
                <a:gd name="T68" fmla="*/ 117 w 380"/>
                <a:gd name="T69" fmla="*/ 217 h 975"/>
                <a:gd name="T70" fmla="*/ 157 w 380"/>
                <a:gd name="T71" fmla="*/ 120 h 975"/>
                <a:gd name="T72" fmla="*/ 202 w 380"/>
                <a:gd name="T73" fmla="*/ 26 h 975"/>
                <a:gd name="T74" fmla="*/ 210 w 380"/>
                <a:gd name="T75" fmla="*/ 15 h 975"/>
                <a:gd name="T76" fmla="*/ 220 w 380"/>
                <a:gd name="T77" fmla="*/ 6 h 975"/>
                <a:gd name="T78" fmla="*/ 230 w 380"/>
                <a:gd name="T79" fmla="*/ 1 h 975"/>
                <a:gd name="T80" fmla="*/ 241 w 380"/>
                <a:gd name="T81" fmla="*/ 0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 h="975">
                  <a:moveTo>
                    <a:pt x="241" y="0"/>
                  </a:moveTo>
                  <a:lnTo>
                    <a:pt x="252" y="2"/>
                  </a:lnTo>
                  <a:lnTo>
                    <a:pt x="363" y="58"/>
                  </a:lnTo>
                  <a:lnTo>
                    <a:pt x="371" y="65"/>
                  </a:lnTo>
                  <a:lnTo>
                    <a:pt x="377" y="74"/>
                  </a:lnTo>
                  <a:lnTo>
                    <a:pt x="380" y="84"/>
                  </a:lnTo>
                  <a:lnTo>
                    <a:pt x="380" y="97"/>
                  </a:lnTo>
                  <a:lnTo>
                    <a:pt x="377" y="109"/>
                  </a:lnTo>
                  <a:lnTo>
                    <a:pt x="342" y="195"/>
                  </a:lnTo>
                  <a:lnTo>
                    <a:pt x="313" y="282"/>
                  </a:lnTo>
                  <a:lnTo>
                    <a:pt x="289" y="370"/>
                  </a:lnTo>
                  <a:lnTo>
                    <a:pt x="270" y="460"/>
                  </a:lnTo>
                  <a:lnTo>
                    <a:pt x="257" y="551"/>
                  </a:lnTo>
                  <a:lnTo>
                    <a:pt x="248" y="642"/>
                  </a:lnTo>
                  <a:lnTo>
                    <a:pt x="245" y="733"/>
                  </a:lnTo>
                  <a:lnTo>
                    <a:pt x="247" y="825"/>
                  </a:lnTo>
                  <a:lnTo>
                    <a:pt x="255" y="917"/>
                  </a:lnTo>
                  <a:lnTo>
                    <a:pt x="254" y="929"/>
                  </a:lnTo>
                  <a:lnTo>
                    <a:pt x="248" y="940"/>
                  </a:lnTo>
                  <a:lnTo>
                    <a:pt x="240" y="949"/>
                  </a:lnTo>
                  <a:lnTo>
                    <a:pt x="229" y="956"/>
                  </a:lnTo>
                  <a:lnTo>
                    <a:pt x="215" y="959"/>
                  </a:lnTo>
                  <a:lnTo>
                    <a:pt x="47" y="975"/>
                  </a:lnTo>
                  <a:lnTo>
                    <a:pt x="34" y="974"/>
                  </a:lnTo>
                  <a:lnTo>
                    <a:pt x="21" y="969"/>
                  </a:lnTo>
                  <a:lnTo>
                    <a:pt x="11" y="961"/>
                  </a:lnTo>
                  <a:lnTo>
                    <a:pt x="4" y="950"/>
                  </a:lnTo>
                  <a:lnTo>
                    <a:pt x="2" y="935"/>
                  </a:lnTo>
                  <a:lnTo>
                    <a:pt x="0" y="830"/>
                  </a:lnTo>
                  <a:lnTo>
                    <a:pt x="5" y="726"/>
                  </a:lnTo>
                  <a:lnTo>
                    <a:pt x="15" y="621"/>
                  </a:lnTo>
                  <a:lnTo>
                    <a:pt x="32" y="518"/>
                  </a:lnTo>
                  <a:lnTo>
                    <a:pt x="54" y="417"/>
                  </a:lnTo>
                  <a:lnTo>
                    <a:pt x="83" y="316"/>
                  </a:lnTo>
                  <a:lnTo>
                    <a:pt x="117" y="217"/>
                  </a:lnTo>
                  <a:lnTo>
                    <a:pt x="157" y="120"/>
                  </a:lnTo>
                  <a:lnTo>
                    <a:pt x="202" y="26"/>
                  </a:lnTo>
                  <a:lnTo>
                    <a:pt x="210" y="15"/>
                  </a:lnTo>
                  <a:lnTo>
                    <a:pt x="220" y="6"/>
                  </a:lnTo>
                  <a:lnTo>
                    <a:pt x="230" y="1"/>
                  </a:lnTo>
                  <a:lnTo>
                    <a:pt x="241" y="0"/>
                  </a:lnTo>
                  <a:close/>
                </a:path>
              </a:pathLst>
            </a:custGeom>
            <a:solidFill>
              <a:srgbClr val="00000F"/>
            </a:solidFill>
            <a:ln w="0">
              <a:solidFill>
                <a:srgbClr val="00000F"/>
              </a:solidFill>
              <a:prstDash val="solid"/>
              <a:round/>
            </a:ln>
          </p:spPr>
          <p:txBody>
            <a:bodyPr vert="horz" wrap="square" lIns="91440" tIns="45720" rIns="91440" bIns="45720" numCol="1" anchor="t" anchorCtr="0" compatLnSpc="1"/>
            <a:lstStyle/>
            <a:p>
              <a:endParaRPr lang="en-US"/>
            </a:p>
          </p:txBody>
        </p:sp>
        <p:sp>
          <p:nvSpPr>
            <p:cNvPr id="44" name="Freeform 27"/>
            <p:cNvSpPr/>
            <p:nvPr/>
          </p:nvSpPr>
          <p:spPr bwMode="auto">
            <a:xfrm>
              <a:off x="2449215" y="3641702"/>
              <a:ext cx="60325" cy="566738"/>
            </a:xfrm>
            <a:custGeom>
              <a:avLst/>
              <a:gdLst>
                <a:gd name="T0" fmla="*/ 38 w 38"/>
                <a:gd name="T1" fmla="*/ 0 h 357"/>
                <a:gd name="T2" fmla="*/ 22 w 38"/>
                <a:gd name="T3" fmla="*/ 88 h 357"/>
                <a:gd name="T4" fmla="*/ 10 w 38"/>
                <a:gd name="T5" fmla="*/ 178 h 357"/>
                <a:gd name="T6" fmla="*/ 3 w 38"/>
                <a:gd name="T7" fmla="*/ 268 h 357"/>
                <a:gd name="T8" fmla="*/ 0 w 38"/>
                <a:gd name="T9" fmla="*/ 357 h 357"/>
                <a:gd name="T10" fmla="*/ 3 w 38"/>
                <a:gd name="T11" fmla="*/ 268 h 357"/>
                <a:gd name="T12" fmla="*/ 10 w 38"/>
                <a:gd name="T13" fmla="*/ 178 h 357"/>
                <a:gd name="T14" fmla="*/ 22 w 38"/>
                <a:gd name="T15" fmla="*/ 88 h 357"/>
                <a:gd name="T16" fmla="*/ 38 w 38"/>
                <a:gd name="T17"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7">
                  <a:moveTo>
                    <a:pt x="38" y="0"/>
                  </a:moveTo>
                  <a:lnTo>
                    <a:pt x="22" y="88"/>
                  </a:lnTo>
                  <a:lnTo>
                    <a:pt x="10" y="178"/>
                  </a:lnTo>
                  <a:lnTo>
                    <a:pt x="3" y="268"/>
                  </a:lnTo>
                  <a:lnTo>
                    <a:pt x="0" y="357"/>
                  </a:lnTo>
                  <a:lnTo>
                    <a:pt x="3" y="268"/>
                  </a:lnTo>
                  <a:lnTo>
                    <a:pt x="10" y="178"/>
                  </a:lnTo>
                  <a:lnTo>
                    <a:pt x="22" y="88"/>
                  </a:lnTo>
                  <a:lnTo>
                    <a:pt x="38" y="0"/>
                  </a:lnTo>
                  <a:close/>
                </a:path>
              </a:pathLst>
            </a:custGeom>
            <a:solidFill>
              <a:srgbClr val="CC7357"/>
            </a:solidFill>
            <a:ln w="0">
              <a:solidFill>
                <a:srgbClr val="CC7357"/>
              </a:solidFill>
              <a:prstDash val="solid"/>
              <a:round/>
            </a:ln>
          </p:spPr>
          <p:txBody>
            <a:bodyPr vert="horz" wrap="square" lIns="91440" tIns="45720" rIns="91440" bIns="45720" numCol="1" anchor="t" anchorCtr="0" compatLnSpc="1"/>
            <a:lstStyle/>
            <a:p>
              <a:endParaRPr lang="en-US"/>
            </a:p>
          </p:txBody>
        </p:sp>
        <p:sp>
          <p:nvSpPr>
            <p:cNvPr id="45" name="Freeform 28"/>
            <p:cNvSpPr/>
            <p:nvPr/>
          </p:nvSpPr>
          <p:spPr bwMode="auto">
            <a:xfrm>
              <a:off x="2449215" y="3160689"/>
              <a:ext cx="393700" cy="1254125"/>
            </a:xfrm>
            <a:custGeom>
              <a:avLst/>
              <a:gdLst>
                <a:gd name="T0" fmla="*/ 183 w 248"/>
                <a:gd name="T1" fmla="*/ 31 h 790"/>
                <a:gd name="T2" fmla="*/ 156 w 248"/>
                <a:gd name="T3" fmla="*/ 141 h 790"/>
                <a:gd name="T4" fmla="*/ 131 w 248"/>
                <a:gd name="T5" fmla="*/ 246 h 790"/>
                <a:gd name="T6" fmla="*/ 99 w 248"/>
                <a:gd name="T7" fmla="*/ 427 h 790"/>
                <a:gd name="T8" fmla="*/ 83 w 248"/>
                <a:gd name="T9" fmla="*/ 542 h 790"/>
                <a:gd name="T10" fmla="*/ 79 w 248"/>
                <a:gd name="T11" fmla="*/ 591 h 790"/>
                <a:gd name="T12" fmla="*/ 81 w 248"/>
                <a:gd name="T13" fmla="*/ 643 h 790"/>
                <a:gd name="T14" fmla="*/ 94 w 248"/>
                <a:gd name="T15" fmla="*/ 690 h 790"/>
                <a:gd name="T16" fmla="*/ 120 w 248"/>
                <a:gd name="T17" fmla="*/ 731 h 790"/>
                <a:gd name="T18" fmla="*/ 160 w 248"/>
                <a:gd name="T19" fmla="*/ 755 h 790"/>
                <a:gd name="T20" fmla="*/ 203 w 248"/>
                <a:gd name="T21" fmla="*/ 763 h 790"/>
                <a:gd name="T22" fmla="*/ 248 w 248"/>
                <a:gd name="T23" fmla="*/ 755 h 790"/>
                <a:gd name="T24" fmla="*/ 229 w 248"/>
                <a:gd name="T25" fmla="*/ 771 h 790"/>
                <a:gd name="T26" fmla="*/ 216 w 248"/>
                <a:gd name="T27" fmla="*/ 774 h 790"/>
                <a:gd name="T28" fmla="*/ 215 w 248"/>
                <a:gd name="T29" fmla="*/ 774 h 790"/>
                <a:gd name="T30" fmla="*/ 215 w 248"/>
                <a:gd name="T31" fmla="*/ 774 h 790"/>
                <a:gd name="T32" fmla="*/ 43 w 248"/>
                <a:gd name="T33" fmla="*/ 790 h 790"/>
                <a:gd name="T34" fmla="*/ 31 w 248"/>
                <a:gd name="T35" fmla="*/ 788 h 790"/>
                <a:gd name="T36" fmla="*/ 10 w 248"/>
                <a:gd name="T37" fmla="*/ 775 h 790"/>
                <a:gd name="T38" fmla="*/ 2 w 248"/>
                <a:gd name="T39" fmla="*/ 751 h 790"/>
                <a:gd name="T40" fmla="*/ 2 w 248"/>
                <a:gd name="T41" fmla="*/ 750 h 790"/>
                <a:gd name="T42" fmla="*/ 2 w 248"/>
                <a:gd name="T43" fmla="*/ 749 h 790"/>
                <a:gd name="T44" fmla="*/ 0 w 248"/>
                <a:gd name="T45" fmla="*/ 660 h 790"/>
                <a:gd name="T46" fmla="*/ 10 w 248"/>
                <a:gd name="T47" fmla="*/ 481 h 790"/>
                <a:gd name="T48" fmla="*/ 38 w 248"/>
                <a:gd name="T49" fmla="*/ 303 h 790"/>
                <a:gd name="T50" fmla="*/ 39 w 248"/>
                <a:gd name="T51" fmla="*/ 302 h 790"/>
                <a:gd name="T52" fmla="*/ 39 w 248"/>
                <a:gd name="T53" fmla="*/ 301 h 790"/>
                <a:gd name="T54" fmla="*/ 39 w 248"/>
                <a:gd name="T55" fmla="*/ 300 h 790"/>
                <a:gd name="T56" fmla="*/ 39 w 248"/>
                <a:gd name="T57" fmla="*/ 299 h 790"/>
                <a:gd name="T58" fmla="*/ 39 w 248"/>
                <a:gd name="T59" fmla="*/ 298 h 790"/>
                <a:gd name="T60" fmla="*/ 39 w 248"/>
                <a:gd name="T61" fmla="*/ 298 h 790"/>
                <a:gd name="T62" fmla="*/ 40 w 248"/>
                <a:gd name="T63" fmla="*/ 297 h 790"/>
                <a:gd name="T64" fmla="*/ 40 w 248"/>
                <a:gd name="T65" fmla="*/ 296 h 790"/>
                <a:gd name="T66" fmla="*/ 40 w 248"/>
                <a:gd name="T67" fmla="*/ 295 h 790"/>
                <a:gd name="T68" fmla="*/ 94 w 248"/>
                <a:gd name="T69" fmla="*/ 97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8" h="790">
                  <a:moveTo>
                    <a:pt x="130" y="0"/>
                  </a:moveTo>
                  <a:lnTo>
                    <a:pt x="183" y="31"/>
                  </a:lnTo>
                  <a:lnTo>
                    <a:pt x="169" y="87"/>
                  </a:lnTo>
                  <a:lnTo>
                    <a:pt x="156" y="141"/>
                  </a:lnTo>
                  <a:lnTo>
                    <a:pt x="142" y="194"/>
                  </a:lnTo>
                  <a:lnTo>
                    <a:pt x="131" y="246"/>
                  </a:lnTo>
                  <a:lnTo>
                    <a:pt x="113" y="336"/>
                  </a:lnTo>
                  <a:lnTo>
                    <a:pt x="99" y="427"/>
                  </a:lnTo>
                  <a:lnTo>
                    <a:pt x="86" y="518"/>
                  </a:lnTo>
                  <a:lnTo>
                    <a:pt x="83" y="542"/>
                  </a:lnTo>
                  <a:lnTo>
                    <a:pt x="81" y="566"/>
                  </a:lnTo>
                  <a:lnTo>
                    <a:pt x="79" y="591"/>
                  </a:lnTo>
                  <a:lnTo>
                    <a:pt x="79" y="617"/>
                  </a:lnTo>
                  <a:lnTo>
                    <a:pt x="81" y="643"/>
                  </a:lnTo>
                  <a:lnTo>
                    <a:pt x="85" y="668"/>
                  </a:lnTo>
                  <a:lnTo>
                    <a:pt x="94" y="690"/>
                  </a:lnTo>
                  <a:lnTo>
                    <a:pt x="105" y="712"/>
                  </a:lnTo>
                  <a:lnTo>
                    <a:pt x="120" y="731"/>
                  </a:lnTo>
                  <a:lnTo>
                    <a:pt x="139" y="745"/>
                  </a:lnTo>
                  <a:lnTo>
                    <a:pt x="160" y="755"/>
                  </a:lnTo>
                  <a:lnTo>
                    <a:pt x="180" y="761"/>
                  </a:lnTo>
                  <a:lnTo>
                    <a:pt x="203" y="763"/>
                  </a:lnTo>
                  <a:lnTo>
                    <a:pt x="226" y="761"/>
                  </a:lnTo>
                  <a:lnTo>
                    <a:pt x="248" y="755"/>
                  </a:lnTo>
                  <a:lnTo>
                    <a:pt x="240" y="765"/>
                  </a:lnTo>
                  <a:lnTo>
                    <a:pt x="229" y="771"/>
                  </a:lnTo>
                  <a:lnTo>
                    <a:pt x="216" y="774"/>
                  </a:lnTo>
                  <a:lnTo>
                    <a:pt x="216" y="774"/>
                  </a:lnTo>
                  <a:lnTo>
                    <a:pt x="216" y="774"/>
                  </a:lnTo>
                  <a:lnTo>
                    <a:pt x="215" y="774"/>
                  </a:lnTo>
                  <a:lnTo>
                    <a:pt x="215" y="774"/>
                  </a:lnTo>
                  <a:lnTo>
                    <a:pt x="215" y="774"/>
                  </a:lnTo>
                  <a:lnTo>
                    <a:pt x="47" y="790"/>
                  </a:lnTo>
                  <a:lnTo>
                    <a:pt x="43" y="790"/>
                  </a:lnTo>
                  <a:lnTo>
                    <a:pt x="43" y="790"/>
                  </a:lnTo>
                  <a:lnTo>
                    <a:pt x="31" y="788"/>
                  </a:lnTo>
                  <a:lnTo>
                    <a:pt x="19" y="783"/>
                  </a:lnTo>
                  <a:lnTo>
                    <a:pt x="10" y="775"/>
                  </a:lnTo>
                  <a:lnTo>
                    <a:pt x="4" y="764"/>
                  </a:lnTo>
                  <a:lnTo>
                    <a:pt x="2" y="751"/>
                  </a:lnTo>
                  <a:lnTo>
                    <a:pt x="2" y="751"/>
                  </a:lnTo>
                  <a:lnTo>
                    <a:pt x="2" y="750"/>
                  </a:lnTo>
                  <a:lnTo>
                    <a:pt x="2" y="749"/>
                  </a:lnTo>
                  <a:lnTo>
                    <a:pt x="2" y="749"/>
                  </a:lnTo>
                  <a:lnTo>
                    <a:pt x="2" y="748"/>
                  </a:lnTo>
                  <a:lnTo>
                    <a:pt x="0" y="660"/>
                  </a:lnTo>
                  <a:lnTo>
                    <a:pt x="3" y="571"/>
                  </a:lnTo>
                  <a:lnTo>
                    <a:pt x="10" y="481"/>
                  </a:lnTo>
                  <a:lnTo>
                    <a:pt x="22" y="391"/>
                  </a:lnTo>
                  <a:lnTo>
                    <a:pt x="38" y="303"/>
                  </a:lnTo>
                  <a:lnTo>
                    <a:pt x="38" y="303"/>
                  </a:lnTo>
                  <a:lnTo>
                    <a:pt x="39" y="302"/>
                  </a:lnTo>
                  <a:lnTo>
                    <a:pt x="39" y="302"/>
                  </a:lnTo>
                  <a:lnTo>
                    <a:pt x="39" y="301"/>
                  </a:lnTo>
                  <a:lnTo>
                    <a:pt x="39" y="301"/>
                  </a:lnTo>
                  <a:lnTo>
                    <a:pt x="39" y="300"/>
                  </a:lnTo>
                  <a:lnTo>
                    <a:pt x="39" y="300"/>
                  </a:lnTo>
                  <a:lnTo>
                    <a:pt x="39" y="299"/>
                  </a:lnTo>
                  <a:lnTo>
                    <a:pt x="39" y="299"/>
                  </a:lnTo>
                  <a:lnTo>
                    <a:pt x="39" y="298"/>
                  </a:lnTo>
                  <a:lnTo>
                    <a:pt x="39" y="298"/>
                  </a:lnTo>
                  <a:lnTo>
                    <a:pt x="39" y="298"/>
                  </a:lnTo>
                  <a:lnTo>
                    <a:pt x="40" y="297"/>
                  </a:lnTo>
                  <a:lnTo>
                    <a:pt x="40" y="297"/>
                  </a:lnTo>
                  <a:lnTo>
                    <a:pt x="40" y="296"/>
                  </a:lnTo>
                  <a:lnTo>
                    <a:pt x="40" y="296"/>
                  </a:lnTo>
                  <a:lnTo>
                    <a:pt x="40" y="295"/>
                  </a:lnTo>
                  <a:lnTo>
                    <a:pt x="40" y="295"/>
                  </a:lnTo>
                  <a:lnTo>
                    <a:pt x="64" y="196"/>
                  </a:lnTo>
                  <a:lnTo>
                    <a:pt x="94" y="97"/>
                  </a:lnTo>
                  <a:lnTo>
                    <a:pt x="130" y="0"/>
                  </a:lnTo>
                  <a:close/>
                </a:path>
              </a:pathLst>
            </a:custGeom>
            <a:solidFill>
              <a:schemeClr val="tx2">
                <a:lumMod val="50000"/>
              </a:schemeClr>
            </a:solidFill>
            <a:ln w="0">
              <a:solidFill>
                <a:schemeClr val="tx2">
                  <a:lumMod val="50000"/>
                </a:schemeClr>
              </a:solidFill>
              <a:prstDash val="solid"/>
              <a:round/>
            </a:ln>
          </p:spPr>
          <p:txBody>
            <a:bodyPr vert="horz" wrap="square" lIns="91440" tIns="45720" rIns="91440" bIns="45720" numCol="1" anchor="t" anchorCtr="0" compatLnSpc="1"/>
            <a:lstStyle/>
            <a:p>
              <a:endParaRPr lang="en-US"/>
            </a:p>
          </p:txBody>
        </p:sp>
        <p:sp>
          <p:nvSpPr>
            <p:cNvPr id="46" name="Freeform 29"/>
            <p:cNvSpPr/>
            <p:nvPr/>
          </p:nvSpPr>
          <p:spPr bwMode="auto">
            <a:xfrm>
              <a:off x="2711152" y="3322614"/>
              <a:ext cx="166688" cy="995363"/>
            </a:xfrm>
            <a:custGeom>
              <a:avLst/>
              <a:gdLst>
                <a:gd name="T0" fmla="*/ 98 w 105"/>
                <a:gd name="T1" fmla="*/ 1 h 627"/>
                <a:gd name="T2" fmla="*/ 104 w 105"/>
                <a:gd name="T3" fmla="*/ 12 h 627"/>
                <a:gd name="T4" fmla="*/ 104 w 105"/>
                <a:gd name="T5" fmla="*/ 29 h 627"/>
                <a:gd name="T6" fmla="*/ 101 w 105"/>
                <a:gd name="T7" fmla="*/ 45 h 627"/>
                <a:gd name="T8" fmla="*/ 95 w 105"/>
                <a:gd name="T9" fmla="*/ 79 h 627"/>
                <a:gd name="T10" fmla="*/ 82 w 105"/>
                <a:gd name="T11" fmla="*/ 135 h 627"/>
                <a:gd name="T12" fmla="*/ 74 w 105"/>
                <a:gd name="T13" fmla="*/ 176 h 627"/>
                <a:gd name="T14" fmla="*/ 69 w 105"/>
                <a:gd name="T15" fmla="*/ 225 h 627"/>
                <a:gd name="T16" fmla="*/ 63 w 105"/>
                <a:gd name="T17" fmla="*/ 286 h 627"/>
                <a:gd name="T18" fmla="*/ 58 w 105"/>
                <a:gd name="T19" fmla="*/ 352 h 627"/>
                <a:gd name="T20" fmla="*/ 53 w 105"/>
                <a:gd name="T21" fmla="*/ 416 h 627"/>
                <a:gd name="T22" fmla="*/ 49 w 105"/>
                <a:gd name="T23" fmla="*/ 472 h 627"/>
                <a:gd name="T24" fmla="*/ 47 w 105"/>
                <a:gd name="T25" fmla="*/ 510 h 627"/>
                <a:gd name="T26" fmla="*/ 48 w 105"/>
                <a:gd name="T27" fmla="*/ 536 h 627"/>
                <a:gd name="T28" fmla="*/ 48 w 105"/>
                <a:gd name="T29" fmla="*/ 570 h 627"/>
                <a:gd name="T30" fmla="*/ 47 w 105"/>
                <a:gd name="T31" fmla="*/ 601 h 627"/>
                <a:gd name="T32" fmla="*/ 43 w 105"/>
                <a:gd name="T33" fmla="*/ 618 h 627"/>
                <a:gd name="T34" fmla="*/ 36 w 105"/>
                <a:gd name="T35" fmla="*/ 624 h 627"/>
                <a:gd name="T36" fmla="*/ 28 w 105"/>
                <a:gd name="T37" fmla="*/ 627 h 627"/>
                <a:gd name="T38" fmla="*/ 7 w 105"/>
                <a:gd name="T39" fmla="*/ 615 h 627"/>
                <a:gd name="T40" fmla="*/ 0 w 105"/>
                <a:gd name="T41" fmla="*/ 597 h 627"/>
                <a:gd name="T42" fmla="*/ 0 w 105"/>
                <a:gd name="T43" fmla="*/ 565 h 627"/>
                <a:gd name="T44" fmla="*/ 2 w 105"/>
                <a:gd name="T45" fmla="*/ 520 h 627"/>
                <a:gd name="T46" fmla="*/ 5 w 105"/>
                <a:gd name="T47" fmla="*/ 471 h 627"/>
                <a:gd name="T48" fmla="*/ 7 w 105"/>
                <a:gd name="T49" fmla="*/ 428 h 627"/>
                <a:gd name="T50" fmla="*/ 12 w 105"/>
                <a:gd name="T51" fmla="*/ 349 h 627"/>
                <a:gd name="T52" fmla="*/ 26 w 105"/>
                <a:gd name="T53" fmla="*/ 223 h 627"/>
                <a:gd name="T54" fmla="*/ 42 w 105"/>
                <a:gd name="T55" fmla="*/ 117 h 627"/>
                <a:gd name="T56" fmla="*/ 56 w 105"/>
                <a:gd name="T57" fmla="*/ 56 h 627"/>
                <a:gd name="T58" fmla="*/ 61 w 105"/>
                <a:gd name="T59" fmla="*/ 34 h 627"/>
                <a:gd name="T60" fmla="*/ 69 w 105"/>
                <a:gd name="T61" fmla="*/ 12 h 627"/>
                <a:gd name="T62" fmla="*/ 86 w 105"/>
                <a:gd name="T63" fmla="*/ 0 h 627"/>
                <a:gd name="T64" fmla="*/ 91 w 105"/>
                <a:gd name="T65"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627">
                  <a:moveTo>
                    <a:pt x="91" y="0"/>
                  </a:moveTo>
                  <a:lnTo>
                    <a:pt x="98" y="1"/>
                  </a:lnTo>
                  <a:lnTo>
                    <a:pt x="102" y="6"/>
                  </a:lnTo>
                  <a:lnTo>
                    <a:pt x="104" y="12"/>
                  </a:lnTo>
                  <a:lnTo>
                    <a:pt x="105" y="20"/>
                  </a:lnTo>
                  <a:lnTo>
                    <a:pt x="104" y="29"/>
                  </a:lnTo>
                  <a:lnTo>
                    <a:pt x="103" y="38"/>
                  </a:lnTo>
                  <a:lnTo>
                    <a:pt x="101" y="45"/>
                  </a:lnTo>
                  <a:lnTo>
                    <a:pt x="100" y="51"/>
                  </a:lnTo>
                  <a:lnTo>
                    <a:pt x="95" y="79"/>
                  </a:lnTo>
                  <a:lnTo>
                    <a:pt x="89" y="107"/>
                  </a:lnTo>
                  <a:lnTo>
                    <a:pt x="82" y="135"/>
                  </a:lnTo>
                  <a:lnTo>
                    <a:pt x="77" y="160"/>
                  </a:lnTo>
                  <a:lnTo>
                    <a:pt x="74" y="176"/>
                  </a:lnTo>
                  <a:lnTo>
                    <a:pt x="72" y="199"/>
                  </a:lnTo>
                  <a:lnTo>
                    <a:pt x="69" y="225"/>
                  </a:lnTo>
                  <a:lnTo>
                    <a:pt x="66" y="254"/>
                  </a:lnTo>
                  <a:lnTo>
                    <a:pt x="63" y="286"/>
                  </a:lnTo>
                  <a:lnTo>
                    <a:pt x="60" y="319"/>
                  </a:lnTo>
                  <a:lnTo>
                    <a:pt x="58" y="352"/>
                  </a:lnTo>
                  <a:lnTo>
                    <a:pt x="55" y="385"/>
                  </a:lnTo>
                  <a:lnTo>
                    <a:pt x="53" y="416"/>
                  </a:lnTo>
                  <a:lnTo>
                    <a:pt x="50" y="446"/>
                  </a:lnTo>
                  <a:lnTo>
                    <a:pt x="49" y="472"/>
                  </a:lnTo>
                  <a:lnTo>
                    <a:pt x="48" y="493"/>
                  </a:lnTo>
                  <a:lnTo>
                    <a:pt x="47" y="510"/>
                  </a:lnTo>
                  <a:lnTo>
                    <a:pt x="47" y="520"/>
                  </a:lnTo>
                  <a:lnTo>
                    <a:pt x="48" y="536"/>
                  </a:lnTo>
                  <a:lnTo>
                    <a:pt x="48" y="553"/>
                  </a:lnTo>
                  <a:lnTo>
                    <a:pt x="48" y="570"/>
                  </a:lnTo>
                  <a:lnTo>
                    <a:pt x="48" y="586"/>
                  </a:lnTo>
                  <a:lnTo>
                    <a:pt x="47" y="601"/>
                  </a:lnTo>
                  <a:lnTo>
                    <a:pt x="45" y="612"/>
                  </a:lnTo>
                  <a:lnTo>
                    <a:pt x="43" y="618"/>
                  </a:lnTo>
                  <a:lnTo>
                    <a:pt x="39" y="622"/>
                  </a:lnTo>
                  <a:lnTo>
                    <a:pt x="36" y="624"/>
                  </a:lnTo>
                  <a:lnTo>
                    <a:pt x="32" y="625"/>
                  </a:lnTo>
                  <a:lnTo>
                    <a:pt x="28" y="627"/>
                  </a:lnTo>
                  <a:lnTo>
                    <a:pt x="16" y="623"/>
                  </a:lnTo>
                  <a:lnTo>
                    <a:pt x="7" y="615"/>
                  </a:lnTo>
                  <a:lnTo>
                    <a:pt x="1" y="605"/>
                  </a:lnTo>
                  <a:lnTo>
                    <a:pt x="0" y="597"/>
                  </a:lnTo>
                  <a:lnTo>
                    <a:pt x="0" y="583"/>
                  </a:lnTo>
                  <a:lnTo>
                    <a:pt x="0" y="565"/>
                  </a:lnTo>
                  <a:lnTo>
                    <a:pt x="1" y="543"/>
                  </a:lnTo>
                  <a:lnTo>
                    <a:pt x="2" y="520"/>
                  </a:lnTo>
                  <a:lnTo>
                    <a:pt x="3" y="495"/>
                  </a:lnTo>
                  <a:lnTo>
                    <a:pt x="5" y="471"/>
                  </a:lnTo>
                  <a:lnTo>
                    <a:pt x="6" y="448"/>
                  </a:lnTo>
                  <a:lnTo>
                    <a:pt x="7" y="428"/>
                  </a:lnTo>
                  <a:lnTo>
                    <a:pt x="8" y="412"/>
                  </a:lnTo>
                  <a:lnTo>
                    <a:pt x="12" y="349"/>
                  </a:lnTo>
                  <a:lnTo>
                    <a:pt x="19" y="286"/>
                  </a:lnTo>
                  <a:lnTo>
                    <a:pt x="26" y="223"/>
                  </a:lnTo>
                  <a:lnTo>
                    <a:pt x="33" y="170"/>
                  </a:lnTo>
                  <a:lnTo>
                    <a:pt x="42" y="117"/>
                  </a:lnTo>
                  <a:lnTo>
                    <a:pt x="54" y="66"/>
                  </a:lnTo>
                  <a:lnTo>
                    <a:pt x="56" y="56"/>
                  </a:lnTo>
                  <a:lnTo>
                    <a:pt x="58" y="45"/>
                  </a:lnTo>
                  <a:lnTo>
                    <a:pt x="61" y="34"/>
                  </a:lnTo>
                  <a:lnTo>
                    <a:pt x="64" y="22"/>
                  </a:lnTo>
                  <a:lnTo>
                    <a:pt x="69" y="12"/>
                  </a:lnTo>
                  <a:lnTo>
                    <a:pt x="76" y="4"/>
                  </a:lnTo>
                  <a:lnTo>
                    <a:pt x="86" y="0"/>
                  </a:lnTo>
                  <a:lnTo>
                    <a:pt x="89" y="0"/>
                  </a:lnTo>
                  <a:lnTo>
                    <a:pt x="91" y="0"/>
                  </a:lnTo>
                  <a:close/>
                </a:path>
              </a:pathLst>
            </a:custGeom>
            <a:solidFill>
              <a:schemeClr val="bg1">
                <a:lumMod val="65000"/>
              </a:schemeClr>
            </a:solidFill>
            <a:ln w="0">
              <a:solidFill>
                <a:srgbClr val="002242"/>
              </a:solidFill>
              <a:prstDash val="solid"/>
              <a:round/>
            </a:ln>
          </p:spPr>
          <p:txBody>
            <a:bodyPr vert="horz" wrap="square" lIns="91440" tIns="45720" rIns="91440" bIns="45720" numCol="1" anchor="t" anchorCtr="0" compatLnSpc="1"/>
            <a:lstStyle/>
            <a:p>
              <a:endParaRPr lang="en-US"/>
            </a:p>
          </p:txBody>
        </p:sp>
        <p:sp>
          <p:nvSpPr>
            <p:cNvPr id="47" name="Freeform 30"/>
            <p:cNvSpPr/>
            <p:nvPr/>
          </p:nvSpPr>
          <p:spPr bwMode="auto">
            <a:xfrm>
              <a:off x="2282527" y="2433614"/>
              <a:ext cx="358775" cy="525463"/>
            </a:xfrm>
            <a:custGeom>
              <a:avLst/>
              <a:gdLst>
                <a:gd name="T0" fmla="*/ 115 w 226"/>
                <a:gd name="T1" fmla="*/ 0 h 331"/>
                <a:gd name="T2" fmla="*/ 131 w 226"/>
                <a:gd name="T3" fmla="*/ 3 h 331"/>
                <a:gd name="T4" fmla="*/ 226 w 226"/>
                <a:gd name="T5" fmla="*/ 32 h 331"/>
                <a:gd name="T6" fmla="*/ 137 w 226"/>
                <a:gd name="T7" fmla="*/ 331 h 331"/>
                <a:gd name="T8" fmla="*/ 42 w 226"/>
                <a:gd name="T9" fmla="*/ 303 h 331"/>
                <a:gd name="T10" fmla="*/ 26 w 226"/>
                <a:gd name="T11" fmla="*/ 296 h 331"/>
                <a:gd name="T12" fmla="*/ 15 w 226"/>
                <a:gd name="T13" fmla="*/ 287 h 331"/>
                <a:gd name="T14" fmla="*/ 8 w 226"/>
                <a:gd name="T15" fmla="*/ 275 h 331"/>
                <a:gd name="T16" fmla="*/ 2 w 226"/>
                <a:gd name="T17" fmla="*/ 261 h 331"/>
                <a:gd name="T18" fmla="*/ 0 w 226"/>
                <a:gd name="T19" fmla="*/ 246 h 331"/>
                <a:gd name="T20" fmla="*/ 2 w 226"/>
                <a:gd name="T21" fmla="*/ 229 h 331"/>
                <a:gd name="T22" fmla="*/ 5 w 226"/>
                <a:gd name="T23" fmla="*/ 213 h 331"/>
                <a:gd name="T24" fmla="*/ 52 w 226"/>
                <a:gd name="T25" fmla="*/ 59 h 331"/>
                <a:gd name="T26" fmla="*/ 58 w 226"/>
                <a:gd name="T27" fmla="*/ 42 h 331"/>
                <a:gd name="T28" fmla="*/ 66 w 226"/>
                <a:gd name="T29" fmla="*/ 28 h 331"/>
                <a:gd name="T30" fmla="*/ 76 w 226"/>
                <a:gd name="T31" fmla="*/ 16 h 331"/>
                <a:gd name="T32" fmla="*/ 87 w 226"/>
                <a:gd name="T33" fmla="*/ 7 h 331"/>
                <a:gd name="T34" fmla="*/ 100 w 226"/>
                <a:gd name="T35" fmla="*/ 2 h 331"/>
                <a:gd name="T36" fmla="*/ 115 w 226"/>
                <a:gd name="T37"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331">
                  <a:moveTo>
                    <a:pt x="115" y="0"/>
                  </a:moveTo>
                  <a:lnTo>
                    <a:pt x="131" y="3"/>
                  </a:lnTo>
                  <a:lnTo>
                    <a:pt x="226" y="32"/>
                  </a:lnTo>
                  <a:lnTo>
                    <a:pt x="137" y="331"/>
                  </a:lnTo>
                  <a:lnTo>
                    <a:pt x="42" y="303"/>
                  </a:lnTo>
                  <a:lnTo>
                    <a:pt x="26" y="296"/>
                  </a:lnTo>
                  <a:lnTo>
                    <a:pt x="15" y="287"/>
                  </a:lnTo>
                  <a:lnTo>
                    <a:pt x="8" y="275"/>
                  </a:lnTo>
                  <a:lnTo>
                    <a:pt x="2" y="261"/>
                  </a:lnTo>
                  <a:lnTo>
                    <a:pt x="0" y="246"/>
                  </a:lnTo>
                  <a:lnTo>
                    <a:pt x="2" y="229"/>
                  </a:lnTo>
                  <a:lnTo>
                    <a:pt x="5" y="213"/>
                  </a:lnTo>
                  <a:lnTo>
                    <a:pt x="52" y="59"/>
                  </a:lnTo>
                  <a:lnTo>
                    <a:pt x="58" y="42"/>
                  </a:lnTo>
                  <a:lnTo>
                    <a:pt x="66" y="28"/>
                  </a:lnTo>
                  <a:lnTo>
                    <a:pt x="76" y="16"/>
                  </a:lnTo>
                  <a:lnTo>
                    <a:pt x="87" y="7"/>
                  </a:lnTo>
                  <a:lnTo>
                    <a:pt x="100" y="2"/>
                  </a:lnTo>
                  <a:lnTo>
                    <a:pt x="115" y="0"/>
                  </a:lnTo>
                  <a:close/>
                </a:path>
              </a:pathLst>
            </a:custGeom>
            <a:solidFill>
              <a:srgbClr val="FF7208"/>
            </a:solidFill>
            <a:ln w="0">
              <a:solidFill>
                <a:srgbClr val="FF7208"/>
              </a:solidFill>
              <a:prstDash val="solid"/>
              <a:round/>
            </a:ln>
          </p:spPr>
          <p:txBody>
            <a:bodyPr vert="horz" wrap="square" lIns="91440" tIns="45720" rIns="91440" bIns="45720" numCol="1" anchor="t" anchorCtr="0" compatLnSpc="1"/>
            <a:lstStyle/>
            <a:p>
              <a:endParaRPr lang="en-US"/>
            </a:p>
          </p:txBody>
        </p:sp>
        <p:sp>
          <p:nvSpPr>
            <p:cNvPr id="48" name="Freeform 31"/>
            <p:cNvSpPr/>
            <p:nvPr/>
          </p:nvSpPr>
          <p:spPr bwMode="auto">
            <a:xfrm>
              <a:off x="2290465" y="2730477"/>
              <a:ext cx="14288" cy="41275"/>
            </a:xfrm>
            <a:custGeom>
              <a:avLst/>
              <a:gdLst>
                <a:gd name="T0" fmla="*/ 9 w 9"/>
                <a:gd name="T1" fmla="*/ 0 h 26"/>
                <a:gd name="T2" fmla="*/ 9 w 9"/>
                <a:gd name="T3" fmla="*/ 0 h 26"/>
                <a:gd name="T4" fmla="*/ 0 w 9"/>
                <a:gd name="T5" fmla="*/ 26 h 26"/>
                <a:gd name="T6" fmla="*/ 9 w 9"/>
                <a:gd name="T7" fmla="*/ 0 h 26"/>
              </a:gdLst>
              <a:ahLst/>
              <a:cxnLst>
                <a:cxn ang="0">
                  <a:pos x="T0" y="T1"/>
                </a:cxn>
                <a:cxn ang="0">
                  <a:pos x="T2" y="T3"/>
                </a:cxn>
                <a:cxn ang="0">
                  <a:pos x="T4" y="T5"/>
                </a:cxn>
                <a:cxn ang="0">
                  <a:pos x="T6" y="T7"/>
                </a:cxn>
              </a:cxnLst>
              <a:rect l="0" t="0" r="r" b="b"/>
              <a:pathLst>
                <a:path w="9" h="26">
                  <a:moveTo>
                    <a:pt x="9" y="0"/>
                  </a:moveTo>
                  <a:lnTo>
                    <a:pt x="9" y="0"/>
                  </a:lnTo>
                  <a:lnTo>
                    <a:pt x="0" y="26"/>
                  </a:lnTo>
                  <a:lnTo>
                    <a:pt x="9" y="0"/>
                  </a:lnTo>
                  <a:close/>
                </a:path>
              </a:pathLst>
            </a:custGeom>
            <a:solidFill>
              <a:srgbClr val="68B86D"/>
            </a:solidFill>
            <a:ln w="0">
              <a:solidFill>
                <a:srgbClr val="68B86D"/>
              </a:solidFill>
              <a:prstDash val="solid"/>
              <a:round/>
            </a:ln>
          </p:spPr>
          <p:txBody>
            <a:bodyPr vert="horz" wrap="square" lIns="91440" tIns="45720" rIns="91440" bIns="45720" numCol="1" anchor="t" anchorCtr="0" compatLnSpc="1"/>
            <a:lstStyle/>
            <a:p>
              <a:endParaRPr lang="en-US"/>
            </a:p>
          </p:txBody>
        </p:sp>
        <p:sp>
          <p:nvSpPr>
            <p:cNvPr id="49" name="Freeform 32"/>
            <p:cNvSpPr>
              <a:spLocks noEditPoints="1"/>
            </p:cNvSpPr>
            <p:nvPr/>
          </p:nvSpPr>
          <p:spPr bwMode="auto">
            <a:xfrm>
              <a:off x="2282527" y="2474889"/>
              <a:ext cx="350838" cy="481013"/>
            </a:xfrm>
            <a:custGeom>
              <a:avLst/>
              <a:gdLst>
                <a:gd name="T0" fmla="*/ 125 w 221"/>
                <a:gd name="T1" fmla="*/ 236 h 303"/>
                <a:gd name="T2" fmla="*/ 125 w 221"/>
                <a:gd name="T3" fmla="*/ 258 h 303"/>
                <a:gd name="T4" fmla="*/ 98 w 221"/>
                <a:gd name="T5" fmla="*/ 240 h 303"/>
                <a:gd name="T6" fmla="*/ 116 w 221"/>
                <a:gd name="T7" fmla="*/ 190 h 303"/>
                <a:gd name="T8" fmla="*/ 126 w 221"/>
                <a:gd name="T9" fmla="*/ 215 h 303"/>
                <a:gd name="T10" fmla="*/ 116 w 221"/>
                <a:gd name="T11" fmla="*/ 190 h 303"/>
                <a:gd name="T12" fmla="*/ 14 w 221"/>
                <a:gd name="T13" fmla="*/ 178 h 303"/>
                <a:gd name="T14" fmla="*/ 18 w 221"/>
                <a:gd name="T15" fmla="*/ 218 h 303"/>
                <a:gd name="T16" fmla="*/ 23 w 221"/>
                <a:gd name="T17" fmla="*/ 236 h 303"/>
                <a:gd name="T18" fmla="*/ 22 w 221"/>
                <a:gd name="T19" fmla="*/ 241 h 303"/>
                <a:gd name="T20" fmla="*/ 24 w 221"/>
                <a:gd name="T21" fmla="*/ 248 h 303"/>
                <a:gd name="T22" fmla="*/ 30 w 221"/>
                <a:gd name="T23" fmla="*/ 252 h 303"/>
                <a:gd name="T24" fmla="*/ 131 w 221"/>
                <a:gd name="T25" fmla="*/ 303 h 303"/>
                <a:gd name="T26" fmla="*/ 26 w 221"/>
                <a:gd name="T27" fmla="*/ 270 h 303"/>
                <a:gd name="T28" fmla="*/ 7 w 221"/>
                <a:gd name="T29" fmla="*/ 249 h 303"/>
                <a:gd name="T30" fmla="*/ 0 w 221"/>
                <a:gd name="T31" fmla="*/ 219 h 303"/>
                <a:gd name="T32" fmla="*/ 5 w 221"/>
                <a:gd name="T33" fmla="*/ 187 h 303"/>
                <a:gd name="T34" fmla="*/ 125 w 221"/>
                <a:gd name="T35" fmla="*/ 149 h 303"/>
                <a:gd name="T36" fmla="*/ 135 w 221"/>
                <a:gd name="T37" fmla="*/ 162 h 303"/>
                <a:gd name="T38" fmla="*/ 120 w 221"/>
                <a:gd name="T39" fmla="*/ 169 h 303"/>
                <a:gd name="T40" fmla="*/ 137 w 221"/>
                <a:gd name="T41" fmla="*/ 109 h 303"/>
                <a:gd name="T42" fmla="*/ 146 w 221"/>
                <a:gd name="T43" fmla="*/ 124 h 303"/>
                <a:gd name="T44" fmla="*/ 130 w 221"/>
                <a:gd name="T45" fmla="*/ 129 h 303"/>
                <a:gd name="T46" fmla="*/ 153 w 221"/>
                <a:gd name="T47" fmla="*/ 71 h 303"/>
                <a:gd name="T48" fmla="*/ 163 w 221"/>
                <a:gd name="T49" fmla="*/ 82 h 303"/>
                <a:gd name="T50" fmla="*/ 163 w 221"/>
                <a:gd name="T51" fmla="*/ 82 h 303"/>
                <a:gd name="T52" fmla="*/ 144 w 221"/>
                <a:gd name="T53" fmla="*/ 90 h 303"/>
                <a:gd name="T54" fmla="*/ 176 w 221"/>
                <a:gd name="T55" fmla="*/ 34 h 303"/>
                <a:gd name="T56" fmla="*/ 179 w 221"/>
                <a:gd name="T57" fmla="*/ 57 h 303"/>
                <a:gd name="T58" fmla="*/ 176 w 221"/>
                <a:gd name="T59" fmla="*/ 34 h 303"/>
                <a:gd name="T60" fmla="*/ 221 w 221"/>
                <a:gd name="T61" fmla="*/ 4 h 303"/>
                <a:gd name="T62" fmla="*/ 190 w 221"/>
                <a:gd name="T63" fmla="*/ 1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1" h="303">
                  <a:moveTo>
                    <a:pt x="104" y="230"/>
                  </a:moveTo>
                  <a:lnTo>
                    <a:pt x="125" y="236"/>
                  </a:lnTo>
                  <a:lnTo>
                    <a:pt x="124" y="241"/>
                  </a:lnTo>
                  <a:lnTo>
                    <a:pt x="125" y="258"/>
                  </a:lnTo>
                  <a:lnTo>
                    <a:pt x="93" y="249"/>
                  </a:lnTo>
                  <a:lnTo>
                    <a:pt x="98" y="240"/>
                  </a:lnTo>
                  <a:lnTo>
                    <a:pt x="104" y="230"/>
                  </a:lnTo>
                  <a:close/>
                  <a:moveTo>
                    <a:pt x="116" y="190"/>
                  </a:moveTo>
                  <a:lnTo>
                    <a:pt x="128" y="194"/>
                  </a:lnTo>
                  <a:lnTo>
                    <a:pt x="126" y="215"/>
                  </a:lnTo>
                  <a:lnTo>
                    <a:pt x="111" y="210"/>
                  </a:lnTo>
                  <a:lnTo>
                    <a:pt x="116" y="190"/>
                  </a:lnTo>
                  <a:close/>
                  <a:moveTo>
                    <a:pt x="14" y="161"/>
                  </a:moveTo>
                  <a:lnTo>
                    <a:pt x="14" y="178"/>
                  </a:lnTo>
                  <a:lnTo>
                    <a:pt x="15" y="198"/>
                  </a:lnTo>
                  <a:lnTo>
                    <a:pt x="18" y="218"/>
                  </a:lnTo>
                  <a:lnTo>
                    <a:pt x="25" y="234"/>
                  </a:lnTo>
                  <a:lnTo>
                    <a:pt x="23" y="236"/>
                  </a:lnTo>
                  <a:lnTo>
                    <a:pt x="23" y="238"/>
                  </a:lnTo>
                  <a:lnTo>
                    <a:pt x="22" y="241"/>
                  </a:lnTo>
                  <a:lnTo>
                    <a:pt x="23" y="245"/>
                  </a:lnTo>
                  <a:lnTo>
                    <a:pt x="24" y="248"/>
                  </a:lnTo>
                  <a:lnTo>
                    <a:pt x="27" y="250"/>
                  </a:lnTo>
                  <a:lnTo>
                    <a:pt x="30" y="252"/>
                  </a:lnTo>
                  <a:lnTo>
                    <a:pt x="127" y="281"/>
                  </a:lnTo>
                  <a:lnTo>
                    <a:pt x="131" y="303"/>
                  </a:lnTo>
                  <a:lnTo>
                    <a:pt x="42" y="277"/>
                  </a:lnTo>
                  <a:lnTo>
                    <a:pt x="26" y="270"/>
                  </a:lnTo>
                  <a:lnTo>
                    <a:pt x="15" y="260"/>
                  </a:lnTo>
                  <a:lnTo>
                    <a:pt x="7" y="249"/>
                  </a:lnTo>
                  <a:lnTo>
                    <a:pt x="2" y="234"/>
                  </a:lnTo>
                  <a:lnTo>
                    <a:pt x="0" y="219"/>
                  </a:lnTo>
                  <a:lnTo>
                    <a:pt x="2" y="203"/>
                  </a:lnTo>
                  <a:lnTo>
                    <a:pt x="5" y="187"/>
                  </a:lnTo>
                  <a:lnTo>
                    <a:pt x="14" y="161"/>
                  </a:lnTo>
                  <a:close/>
                  <a:moveTo>
                    <a:pt x="125" y="149"/>
                  </a:moveTo>
                  <a:lnTo>
                    <a:pt x="137" y="153"/>
                  </a:lnTo>
                  <a:lnTo>
                    <a:pt x="135" y="162"/>
                  </a:lnTo>
                  <a:lnTo>
                    <a:pt x="131" y="173"/>
                  </a:lnTo>
                  <a:lnTo>
                    <a:pt x="120" y="169"/>
                  </a:lnTo>
                  <a:lnTo>
                    <a:pt x="125" y="149"/>
                  </a:lnTo>
                  <a:close/>
                  <a:moveTo>
                    <a:pt x="137" y="109"/>
                  </a:moveTo>
                  <a:lnTo>
                    <a:pt x="149" y="113"/>
                  </a:lnTo>
                  <a:lnTo>
                    <a:pt x="146" y="124"/>
                  </a:lnTo>
                  <a:lnTo>
                    <a:pt x="143" y="132"/>
                  </a:lnTo>
                  <a:lnTo>
                    <a:pt x="130" y="129"/>
                  </a:lnTo>
                  <a:lnTo>
                    <a:pt x="137" y="109"/>
                  </a:lnTo>
                  <a:close/>
                  <a:moveTo>
                    <a:pt x="153" y="71"/>
                  </a:moveTo>
                  <a:lnTo>
                    <a:pt x="168" y="75"/>
                  </a:lnTo>
                  <a:lnTo>
                    <a:pt x="163" y="82"/>
                  </a:lnTo>
                  <a:lnTo>
                    <a:pt x="163" y="82"/>
                  </a:lnTo>
                  <a:lnTo>
                    <a:pt x="163" y="82"/>
                  </a:lnTo>
                  <a:lnTo>
                    <a:pt x="158" y="94"/>
                  </a:lnTo>
                  <a:lnTo>
                    <a:pt x="144" y="90"/>
                  </a:lnTo>
                  <a:lnTo>
                    <a:pt x="153" y="71"/>
                  </a:lnTo>
                  <a:close/>
                  <a:moveTo>
                    <a:pt x="176" y="34"/>
                  </a:moveTo>
                  <a:lnTo>
                    <a:pt x="191" y="39"/>
                  </a:lnTo>
                  <a:lnTo>
                    <a:pt x="179" y="57"/>
                  </a:lnTo>
                  <a:lnTo>
                    <a:pt x="163" y="51"/>
                  </a:lnTo>
                  <a:lnTo>
                    <a:pt x="176" y="34"/>
                  </a:lnTo>
                  <a:close/>
                  <a:moveTo>
                    <a:pt x="207" y="0"/>
                  </a:moveTo>
                  <a:lnTo>
                    <a:pt x="221" y="4"/>
                  </a:lnTo>
                  <a:lnTo>
                    <a:pt x="206" y="20"/>
                  </a:lnTo>
                  <a:lnTo>
                    <a:pt x="190" y="16"/>
                  </a:lnTo>
                  <a:lnTo>
                    <a:pt x="207" y="0"/>
                  </a:lnTo>
                  <a:close/>
                </a:path>
              </a:pathLst>
            </a:custGeom>
            <a:solidFill>
              <a:srgbClr val="CC3F00"/>
            </a:solidFill>
            <a:ln w="0">
              <a:solidFill>
                <a:srgbClr val="CC3F00"/>
              </a:solidFill>
              <a:prstDash val="solid"/>
              <a:round/>
            </a:ln>
          </p:spPr>
          <p:txBody>
            <a:bodyPr vert="horz" wrap="square" lIns="91440" tIns="45720" rIns="91440" bIns="45720" numCol="1" anchor="t" anchorCtr="0" compatLnSpc="1"/>
            <a:lstStyle/>
            <a:p>
              <a:endParaRPr lang="en-US"/>
            </a:p>
          </p:txBody>
        </p:sp>
        <p:sp>
          <p:nvSpPr>
            <p:cNvPr id="50" name="Freeform 33"/>
            <p:cNvSpPr/>
            <p:nvPr/>
          </p:nvSpPr>
          <p:spPr bwMode="auto">
            <a:xfrm>
              <a:off x="2322215" y="2841602"/>
              <a:ext cx="107950" cy="46038"/>
            </a:xfrm>
            <a:custGeom>
              <a:avLst/>
              <a:gdLst>
                <a:gd name="T0" fmla="*/ 8 w 68"/>
                <a:gd name="T1" fmla="*/ 0 h 29"/>
                <a:gd name="T2" fmla="*/ 10 w 68"/>
                <a:gd name="T3" fmla="*/ 0 h 29"/>
                <a:gd name="T4" fmla="*/ 68 w 68"/>
                <a:gd name="T5" fmla="*/ 18 h 29"/>
                <a:gd name="T6" fmla="*/ 62 w 68"/>
                <a:gd name="T7" fmla="*/ 24 h 29"/>
                <a:gd name="T8" fmla="*/ 55 w 68"/>
                <a:gd name="T9" fmla="*/ 27 h 29"/>
                <a:gd name="T10" fmla="*/ 46 w 68"/>
                <a:gd name="T11" fmla="*/ 29 h 29"/>
                <a:gd name="T12" fmla="*/ 33 w 68"/>
                <a:gd name="T13" fmla="*/ 27 h 29"/>
                <a:gd name="T14" fmla="*/ 18 w 68"/>
                <a:gd name="T15" fmla="*/ 22 h 29"/>
                <a:gd name="T16" fmla="*/ 7 w 68"/>
                <a:gd name="T17" fmla="*/ 14 h 29"/>
                <a:gd name="T18" fmla="*/ 0 w 68"/>
                <a:gd name="T19" fmla="*/ 3 h 29"/>
                <a:gd name="T20" fmla="*/ 2 w 68"/>
                <a:gd name="T21" fmla="*/ 1 h 29"/>
                <a:gd name="T22" fmla="*/ 5 w 68"/>
                <a:gd name="T23" fmla="*/ 0 h 29"/>
                <a:gd name="T24" fmla="*/ 8 w 68"/>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29">
                  <a:moveTo>
                    <a:pt x="8" y="0"/>
                  </a:moveTo>
                  <a:lnTo>
                    <a:pt x="10" y="0"/>
                  </a:lnTo>
                  <a:lnTo>
                    <a:pt x="68" y="18"/>
                  </a:lnTo>
                  <a:lnTo>
                    <a:pt x="62" y="24"/>
                  </a:lnTo>
                  <a:lnTo>
                    <a:pt x="55" y="27"/>
                  </a:lnTo>
                  <a:lnTo>
                    <a:pt x="46" y="29"/>
                  </a:lnTo>
                  <a:lnTo>
                    <a:pt x="33" y="27"/>
                  </a:lnTo>
                  <a:lnTo>
                    <a:pt x="18" y="22"/>
                  </a:lnTo>
                  <a:lnTo>
                    <a:pt x="7" y="14"/>
                  </a:lnTo>
                  <a:lnTo>
                    <a:pt x="0" y="3"/>
                  </a:lnTo>
                  <a:lnTo>
                    <a:pt x="2" y="1"/>
                  </a:lnTo>
                  <a:lnTo>
                    <a:pt x="5" y="0"/>
                  </a:lnTo>
                  <a:lnTo>
                    <a:pt x="8" y="0"/>
                  </a:lnTo>
                  <a:close/>
                </a:path>
              </a:pathLst>
            </a:custGeom>
            <a:solidFill>
              <a:srgbClr val="CC3F00"/>
            </a:solidFill>
            <a:ln w="0">
              <a:solidFill>
                <a:srgbClr val="CC3F00"/>
              </a:solidFill>
              <a:prstDash val="solid"/>
              <a:round/>
            </a:ln>
          </p:spPr>
          <p:txBody>
            <a:bodyPr vert="horz" wrap="square" lIns="91440" tIns="45720" rIns="91440" bIns="45720" numCol="1" anchor="t" anchorCtr="0" compatLnSpc="1"/>
            <a:lstStyle/>
            <a:p>
              <a:endParaRPr lang="en-US"/>
            </a:p>
          </p:txBody>
        </p:sp>
        <p:sp>
          <p:nvSpPr>
            <p:cNvPr id="51" name="Freeform 34"/>
            <p:cNvSpPr/>
            <p:nvPr/>
          </p:nvSpPr>
          <p:spPr bwMode="auto">
            <a:xfrm>
              <a:off x="2317452" y="2846364"/>
              <a:ext cx="166688" cy="74613"/>
            </a:xfrm>
            <a:custGeom>
              <a:avLst/>
              <a:gdLst>
                <a:gd name="T0" fmla="*/ 3 w 105"/>
                <a:gd name="T1" fmla="*/ 0 h 47"/>
                <a:gd name="T2" fmla="*/ 10 w 105"/>
                <a:gd name="T3" fmla="*/ 11 h 47"/>
                <a:gd name="T4" fmla="*/ 21 w 105"/>
                <a:gd name="T5" fmla="*/ 19 h 47"/>
                <a:gd name="T6" fmla="*/ 36 w 105"/>
                <a:gd name="T7" fmla="*/ 24 h 47"/>
                <a:gd name="T8" fmla="*/ 49 w 105"/>
                <a:gd name="T9" fmla="*/ 26 h 47"/>
                <a:gd name="T10" fmla="*/ 58 w 105"/>
                <a:gd name="T11" fmla="*/ 24 h 47"/>
                <a:gd name="T12" fmla="*/ 65 w 105"/>
                <a:gd name="T13" fmla="*/ 21 h 47"/>
                <a:gd name="T14" fmla="*/ 71 w 105"/>
                <a:gd name="T15" fmla="*/ 15 h 47"/>
                <a:gd name="T16" fmla="*/ 103 w 105"/>
                <a:gd name="T17" fmla="*/ 24 h 47"/>
                <a:gd name="T18" fmla="*/ 105 w 105"/>
                <a:gd name="T19" fmla="*/ 47 h 47"/>
                <a:gd name="T20" fmla="*/ 8 w 105"/>
                <a:gd name="T21" fmla="*/ 18 h 47"/>
                <a:gd name="T22" fmla="*/ 5 w 105"/>
                <a:gd name="T23" fmla="*/ 16 h 47"/>
                <a:gd name="T24" fmla="*/ 2 w 105"/>
                <a:gd name="T25" fmla="*/ 14 h 47"/>
                <a:gd name="T26" fmla="*/ 1 w 105"/>
                <a:gd name="T27" fmla="*/ 11 h 47"/>
                <a:gd name="T28" fmla="*/ 0 w 105"/>
                <a:gd name="T29" fmla="*/ 7 h 47"/>
                <a:gd name="T30" fmla="*/ 1 w 105"/>
                <a:gd name="T31" fmla="*/ 4 h 47"/>
                <a:gd name="T32" fmla="*/ 1 w 105"/>
                <a:gd name="T33" fmla="*/ 2 h 47"/>
                <a:gd name="T34" fmla="*/ 3 w 105"/>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47">
                  <a:moveTo>
                    <a:pt x="3" y="0"/>
                  </a:moveTo>
                  <a:lnTo>
                    <a:pt x="10" y="11"/>
                  </a:lnTo>
                  <a:lnTo>
                    <a:pt x="21" y="19"/>
                  </a:lnTo>
                  <a:lnTo>
                    <a:pt x="36" y="24"/>
                  </a:lnTo>
                  <a:lnTo>
                    <a:pt x="49" y="26"/>
                  </a:lnTo>
                  <a:lnTo>
                    <a:pt x="58" y="24"/>
                  </a:lnTo>
                  <a:lnTo>
                    <a:pt x="65" y="21"/>
                  </a:lnTo>
                  <a:lnTo>
                    <a:pt x="71" y="15"/>
                  </a:lnTo>
                  <a:lnTo>
                    <a:pt x="103" y="24"/>
                  </a:lnTo>
                  <a:lnTo>
                    <a:pt x="105" y="47"/>
                  </a:lnTo>
                  <a:lnTo>
                    <a:pt x="8" y="18"/>
                  </a:lnTo>
                  <a:lnTo>
                    <a:pt x="5" y="16"/>
                  </a:lnTo>
                  <a:lnTo>
                    <a:pt x="2" y="14"/>
                  </a:lnTo>
                  <a:lnTo>
                    <a:pt x="1" y="11"/>
                  </a:lnTo>
                  <a:lnTo>
                    <a:pt x="0" y="7"/>
                  </a:lnTo>
                  <a:lnTo>
                    <a:pt x="1" y="4"/>
                  </a:lnTo>
                  <a:lnTo>
                    <a:pt x="1" y="2"/>
                  </a:lnTo>
                  <a:lnTo>
                    <a:pt x="3" y="0"/>
                  </a:lnTo>
                  <a:close/>
                </a:path>
              </a:pathLst>
            </a:custGeom>
            <a:solidFill>
              <a:srgbClr val="A31600"/>
            </a:solidFill>
            <a:ln w="0">
              <a:solidFill>
                <a:srgbClr val="A31600"/>
              </a:solidFill>
              <a:prstDash val="solid"/>
              <a:round/>
            </a:ln>
          </p:spPr>
          <p:txBody>
            <a:bodyPr vert="horz" wrap="square" lIns="91440" tIns="45720" rIns="91440" bIns="45720" numCol="1" anchor="t" anchorCtr="0" compatLnSpc="1"/>
            <a:lstStyle/>
            <a:p>
              <a:endParaRPr lang="en-US"/>
            </a:p>
          </p:txBody>
        </p:sp>
        <p:sp>
          <p:nvSpPr>
            <p:cNvPr id="52" name="Freeform 35"/>
            <p:cNvSpPr/>
            <p:nvPr/>
          </p:nvSpPr>
          <p:spPr bwMode="auto">
            <a:xfrm>
              <a:off x="2336502" y="2778102"/>
              <a:ext cx="122238" cy="61913"/>
            </a:xfrm>
            <a:custGeom>
              <a:avLst/>
              <a:gdLst>
                <a:gd name="T0" fmla="*/ 11 w 77"/>
                <a:gd name="T1" fmla="*/ 0 h 39"/>
                <a:gd name="T2" fmla="*/ 14 w 77"/>
                <a:gd name="T3" fmla="*/ 0 h 39"/>
                <a:gd name="T4" fmla="*/ 77 w 77"/>
                <a:gd name="T5" fmla="*/ 19 h 39"/>
                <a:gd name="T6" fmla="*/ 70 w 77"/>
                <a:gd name="T7" fmla="*/ 39 h 39"/>
                <a:gd name="T8" fmla="*/ 8 w 77"/>
                <a:gd name="T9" fmla="*/ 20 h 39"/>
                <a:gd name="T10" fmla="*/ 5 w 77"/>
                <a:gd name="T11" fmla="*/ 19 h 39"/>
                <a:gd name="T12" fmla="*/ 2 w 77"/>
                <a:gd name="T13" fmla="*/ 17 h 39"/>
                <a:gd name="T14" fmla="*/ 0 w 77"/>
                <a:gd name="T15" fmla="*/ 14 h 39"/>
                <a:gd name="T16" fmla="*/ 0 w 77"/>
                <a:gd name="T17" fmla="*/ 11 h 39"/>
                <a:gd name="T18" fmla="*/ 0 w 77"/>
                <a:gd name="T19" fmla="*/ 7 h 39"/>
                <a:gd name="T20" fmla="*/ 2 w 77"/>
                <a:gd name="T21" fmla="*/ 4 h 39"/>
                <a:gd name="T22" fmla="*/ 5 w 77"/>
                <a:gd name="T23" fmla="*/ 2 h 39"/>
                <a:gd name="T24" fmla="*/ 8 w 77"/>
                <a:gd name="T25" fmla="*/ 0 h 39"/>
                <a:gd name="T26" fmla="*/ 11 w 77"/>
                <a:gd name="T2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39">
                  <a:moveTo>
                    <a:pt x="11" y="0"/>
                  </a:moveTo>
                  <a:lnTo>
                    <a:pt x="14" y="0"/>
                  </a:lnTo>
                  <a:lnTo>
                    <a:pt x="77" y="19"/>
                  </a:lnTo>
                  <a:lnTo>
                    <a:pt x="70" y="39"/>
                  </a:lnTo>
                  <a:lnTo>
                    <a:pt x="8" y="20"/>
                  </a:lnTo>
                  <a:lnTo>
                    <a:pt x="5" y="19"/>
                  </a:lnTo>
                  <a:lnTo>
                    <a:pt x="2" y="17"/>
                  </a:lnTo>
                  <a:lnTo>
                    <a:pt x="0" y="14"/>
                  </a:lnTo>
                  <a:lnTo>
                    <a:pt x="0" y="11"/>
                  </a:lnTo>
                  <a:lnTo>
                    <a:pt x="0" y="7"/>
                  </a:lnTo>
                  <a:lnTo>
                    <a:pt x="2" y="4"/>
                  </a:lnTo>
                  <a:lnTo>
                    <a:pt x="5" y="2"/>
                  </a:lnTo>
                  <a:lnTo>
                    <a:pt x="8" y="0"/>
                  </a:lnTo>
                  <a:lnTo>
                    <a:pt x="11" y="0"/>
                  </a:lnTo>
                  <a:close/>
                </a:path>
              </a:pathLst>
            </a:custGeom>
            <a:solidFill>
              <a:srgbClr val="CC3F00"/>
            </a:solidFill>
            <a:ln w="0">
              <a:solidFill>
                <a:srgbClr val="CC3F00"/>
              </a:solidFill>
              <a:prstDash val="solid"/>
              <a:round/>
            </a:ln>
          </p:spPr>
          <p:txBody>
            <a:bodyPr vert="horz" wrap="square" lIns="91440" tIns="45720" rIns="91440" bIns="45720" numCol="1" anchor="t" anchorCtr="0" compatLnSpc="1"/>
            <a:lstStyle/>
            <a:p>
              <a:endParaRPr lang="en-US"/>
            </a:p>
          </p:txBody>
        </p:sp>
        <p:sp>
          <p:nvSpPr>
            <p:cNvPr id="53" name="Freeform 36"/>
            <p:cNvSpPr/>
            <p:nvPr/>
          </p:nvSpPr>
          <p:spPr bwMode="auto">
            <a:xfrm>
              <a:off x="2447627" y="2808264"/>
              <a:ext cx="34925" cy="41275"/>
            </a:xfrm>
            <a:custGeom>
              <a:avLst/>
              <a:gdLst>
                <a:gd name="T0" fmla="*/ 7 w 22"/>
                <a:gd name="T1" fmla="*/ 0 h 26"/>
                <a:gd name="T2" fmla="*/ 22 w 22"/>
                <a:gd name="T3" fmla="*/ 5 h 26"/>
                <a:gd name="T4" fmla="*/ 21 w 22"/>
                <a:gd name="T5" fmla="*/ 26 h 26"/>
                <a:gd name="T6" fmla="*/ 0 w 22"/>
                <a:gd name="T7" fmla="*/ 20 h 26"/>
                <a:gd name="T8" fmla="*/ 7 w 22"/>
                <a:gd name="T9" fmla="*/ 0 h 26"/>
              </a:gdLst>
              <a:ahLst/>
              <a:cxnLst>
                <a:cxn ang="0">
                  <a:pos x="T0" y="T1"/>
                </a:cxn>
                <a:cxn ang="0">
                  <a:pos x="T2" y="T3"/>
                </a:cxn>
                <a:cxn ang="0">
                  <a:pos x="T4" y="T5"/>
                </a:cxn>
                <a:cxn ang="0">
                  <a:pos x="T6" y="T7"/>
                </a:cxn>
                <a:cxn ang="0">
                  <a:pos x="T8" y="T9"/>
                </a:cxn>
              </a:cxnLst>
              <a:rect l="0" t="0" r="r" b="b"/>
              <a:pathLst>
                <a:path w="22" h="26">
                  <a:moveTo>
                    <a:pt x="7" y="0"/>
                  </a:moveTo>
                  <a:lnTo>
                    <a:pt x="22" y="5"/>
                  </a:lnTo>
                  <a:lnTo>
                    <a:pt x="21" y="26"/>
                  </a:lnTo>
                  <a:lnTo>
                    <a:pt x="0" y="20"/>
                  </a:lnTo>
                  <a:lnTo>
                    <a:pt x="7" y="0"/>
                  </a:lnTo>
                  <a:close/>
                </a:path>
              </a:pathLst>
            </a:custGeom>
            <a:solidFill>
              <a:srgbClr val="A31600"/>
            </a:solidFill>
            <a:ln w="0">
              <a:solidFill>
                <a:srgbClr val="A31600"/>
              </a:solidFill>
              <a:prstDash val="solid"/>
              <a:round/>
            </a:ln>
          </p:spPr>
          <p:txBody>
            <a:bodyPr vert="horz" wrap="square" lIns="91440" tIns="45720" rIns="91440" bIns="45720" numCol="1" anchor="t" anchorCtr="0" compatLnSpc="1"/>
            <a:lstStyle/>
            <a:p>
              <a:endParaRPr lang="en-US"/>
            </a:p>
          </p:txBody>
        </p:sp>
        <p:sp>
          <p:nvSpPr>
            <p:cNvPr id="54" name="Freeform 37"/>
            <p:cNvSpPr/>
            <p:nvPr/>
          </p:nvSpPr>
          <p:spPr bwMode="auto">
            <a:xfrm>
              <a:off x="2355552" y="2714602"/>
              <a:ext cx="117475" cy="61913"/>
            </a:xfrm>
            <a:custGeom>
              <a:avLst/>
              <a:gdLst>
                <a:gd name="T0" fmla="*/ 11 w 74"/>
                <a:gd name="T1" fmla="*/ 0 h 39"/>
                <a:gd name="T2" fmla="*/ 14 w 74"/>
                <a:gd name="T3" fmla="*/ 1 h 39"/>
                <a:gd name="T4" fmla="*/ 74 w 74"/>
                <a:gd name="T5" fmla="*/ 18 h 39"/>
                <a:gd name="T6" fmla="*/ 70 w 74"/>
                <a:gd name="T7" fmla="*/ 39 h 39"/>
                <a:gd name="T8" fmla="*/ 8 w 74"/>
                <a:gd name="T9" fmla="*/ 21 h 39"/>
                <a:gd name="T10" fmla="*/ 5 w 74"/>
                <a:gd name="T11" fmla="*/ 19 h 39"/>
                <a:gd name="T12" fmla="*/ 2 w 74"/>
                <a:gd name="T13" fmla="*/ 17 h 39"/>
                <a:gd name="T14" fmla="*/ 1 w 74"/>
                <a:gd name="T15" fmla="*/ 14 h 39"/>
                <a:gd name="T16" fmla="*/ 0 w 74"/>
                <a:gd name="T17" fmla="*/ 11 h 39"/>
                <a:gd name="T18" fmla="*/ 1 w 74"/>
                <a:gd name="T19" fmla="*/ 8 h 39"/>
                <a:gd name="T20" fmla="*/ 2 w 74"/>
                <a:gd name="T21" fmla="*/ 5 h 39"/>
                <a:gd name="T22" fmla="*/ 5 w 74"/>
                <a:gd name="T23" fmla="*/ 2 h 39"/>
                <a:gd name="T24" fmla="*/ 7 w 74"/>
                <a:gd name="T25" fmla="*/ 1 h 39"/>
                <a:gd name="T26" fmla="*/ 11 w 74"/>
                <a:gd name="T2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39">
                  <a:moveTo>
                    <a:pt x="11" y="0"/>
                  </a:moveTo>
                  <a:lnTo>
                    <a:pt x="14" y="1"/>
                  </a:lnTo>
                  <a:lnTo>
                    <a:pt x="74" y="18"/>
                  </a:lnTo>
                  <a:lnTo>
                    <a:pt x="70" y="39"/>
                  </a:lnTo>
                  <a:lnTo>
                    <a:pt x="8" y="21"/>
                  </a:lnTo>
                  <a:lnTo>
                    <a:pt x="5" y="19"/>
                  </a:lnTo>
                  <a:lnTo>
                    <a:pt x="2" y="17"/>
                  </a:lnTo>
                  <a:lnTo>
                    <a:pt x="1" y="14"/>
                  </a:lnTo>
                  <a:lnTo>
                    <a:pt x="0" y="11"/>
                  </a:lnTo>
                  <a:lnTo>
                    <a:pt x="1" y="8"/>
                  </a:lnTo>
                  <a:lnTo>
                    <a:pt x="2" y="5"/>
                  </a:lnTo>
                  <a:lnTo>
                    <a:pt x="5" y="2"/>
                  </a:lnTo>
                  <a:lnTo>
                    <a:pt x="7" y="1"/>
                  </a:lnTo>
                  <a:lnTo>
                    <a:pt x="11" y="0"/>
                  </a:lnTo>
                  <a:close/>
                </a:path>
              </a:pathLst>
            </a:custGeom>
            <a:solidFill>
              <a:srgbClr val="CC3F00"/>
            </a:solidFill>
            <a:ln w="0">
              <a:solidFill>
                <a:srgbClr val="CC3F00"/>
              </a:solidFill>
              <a:prstDash val="solid"/>
              <a:round/>
            </a:ln>
          </p:spPr>
          <p:txBody>
            <a:bodyPr vert="horz" wrap="square" lIns="91440" tIns="45720" rIns="91440" bIns="45720" numCol="1" anchor="t" anchorCtr="0" compatLnSpc="1"/>
            <a:lstStyle/>
            <a:p>
              <a:endParaRPr lang="en-US"/>
            </a:p>
          </p:txBody>
        </p:sp>
        <p:sp>
          <p:nvSpPr>
            <p:cNvPr id="55" name="Freeform 38"/>
            <p:cNvSpPr/>
            <p:nvPr/>
          </p:nvSpPr>
          <p:spPr bwMode="auto">
            <a:xfrm>
              <a:off x="2466677" y="2743177"/>
              <a:ext cx="23813" cy="39688"/>
            </a:xfrm>
            <a:custGeom>
              <a:avLst/>
              <a:gdLst>
                <a:gd name="T0" fmla="*/ 4 w 15"/>
                <a:gd name="T1" fmla="*/ 0 h 25"/>
                <a:gd name="T2" fmla="*/ 15 w 15"/>
                <a:gd name="T3" fmla="*/ 4 h 25"/>
                <a:gd name="T4" fmla="*/ 12 w 15"/>
                <a:gd name="T5" fmla="*/ 25 h 25"/>
                <a:gd name="T6" fmla="*/ 0 w 15"/>
                <a:gd name="T7" fmla="*/ 21 h 25"/>
                <a:gd name="T8" fmla="*/ 4 w 15"/>
                <a:gd name="T9" fmla="*/ 0 h 25"/>
              </a:gdLst>
              <a:ahLst/>
              <a:cxnLst>
                <a:cxn ang="0">
                  <a:pos x="T0" y="T1"/>
                </a:cxn>
                <a:cxn ang="0">
                  <a:pos x="T2" y="T3"/>
                </a:cxn>
                <a:cxn ang="0">
                  <a:pos x="T4" y="T5"/>
                </a:cxn>
                <a:cxn ang="0">
                  <a:pos x="T6" y="T7"/>
                </a:cxn>
                <a:cxn ang="0">
                  <a:pos x="T8" y="T9"/>
                </a:cxn>
              </a:cxnLst>
              <a:rect l="0" t="0" r="r" b="b"/>
              <a:pathLst>
                <a:path w="15" h="25">
                  <a:moveTo>
                    <a:pt x="4" y="0"/>
                  </a:moveTo>
                  <a:lnTo>
                    <a:pt x="15" y="4"/>
                  </a:lnTo>
                  <a:lnTo>
                    <a:pt x="12" y="25"/>
                  </a:lnTo>
                  <a:lnTo>
                    <a:pt x="0" y="21"/>
                  </a:lnTo>
                  <a:lnTo>
                    <a:pt x="4" y="0"/>
                  </a:lnTo>
                  <a:close/>
                </a:path>
              </a:pathLst>
            </a:custGeom>
            <a:solidFill>
              <a:srgbClr val="A31600"/>
            </a:solidFill>
            <a:ln w="0">
              <a:solidFill>
                <a:srgbClr val="A31600"/>
              </a:solidFill>
              <a:prstDash val="solid"/>
              <a:round/>
            </a:ln>
          </p:spPr>
          <p:txBody>
            <a:bodyPr vert="horz" wrap="square" lIns="91440" tIns="45720" rIns="91440" bIns="45720" numCol="1" anchor="t" anchorCtr="0" compatLnSpc="1"/>
            <a:lstStyle/>
            <a:p>
              <a:endParaRPr lang="en-US"/>
            </a:p>
          </p:txBody>
        </p:sp>
        <p:sp>
          <p:nvSpPr>
            <p:cNvPr id="56" name="Freeform 39"/>
            <p:cNvSpPr/>
            <p:nvPr/>
          </p:nvSpPr>
          <p:spPr bwMode="auto">
            <a:xfrm>
              <a:off x="2374602" y="2651102"/>
              <a:ext cx="114300" cy="60325"/>
            </a:xfrm>
            <a:custGeom>
              <a:avLst/>
              <a:gdLst>
                <a:gd name="T0" fmla="*/ 10 w 72"/>
                <a:gd name="T1" fmla="*/ 0 h 38"/>
                <a:gd name="T2" fmla="*/ 14 w 72"/>
                <a:gd name="T3" fmla="*/ 0 h 38"/>
                <a:gd name="T4" fmla="*/ 72 w 72"/>
                <a:gd name="T5" fmla="*/ 18 h 38"/>
                <a:gd name="T6" fmla="*/ 68 w 72"/>
                <a:gd name="T7" fmla="*/ 34 h 38"/>
                <a:gd name="T8" fmla="*/ 67 w 72"/>
                <a:gd name="T9" fmla="*/ 38 h 38"/>
                <a:gd name="T10" fmla="*/ 7 w 72"/>
                <a:gd name="T11" fmla="*/ 21 h 38"/>
                <a:gd name="T12" fmla="*/ 4 w 72"/>
                <a:gd name="T13" fmla="*/ 19 h 38"/>
                <a:gd name="T14" fmla="*/ 2 w 72"/>
                <a:gd name="T15" fmla="*/ 17 h 38"/>
                <a:gd name="T16" fmla="*/ 1 w 72"/>
                <a:gd name="T17" fmla="*/ 14 h 38"/>
                <a:gd name="T18" fmla="*/ 0 w 72"/>
                <a:gd name="T19" fmla="*/ 11 h 38"/>
                <a:gd name="T20" fmla="*/ 0 w 72"/>
                <a:gd name="T21" fmla="*/ 8 h 38"/>
                <a:gd name="T22" fmla="*/ 2 w 72"/>
                <a:gd name="T23" fmla="*/ 4 h 38"/>
                <a:gd name="T24" fmla="*/ 4 w 72"/>
                <a:gd name="T25" fmla="*/ 2 h 38"/>
                <a:gd name="T26" fmla="*/ 7 w 72"/>
                <a:gd name="T27" fmla="*/ 0 h 38"/>
                <a:gd name="T28" fmla="*/ 10 w 72"/>
                <a:gd name="T2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38">
                  <a:moveTo>
                    <a:pt x="10" y="0"/>
                  </a:moveTo>
                  <a:lnTo>
                    <a:pt x="14" y="0"/>
                  </a:lnTo>
                  <a:lnTo>
                    <a:pt x="72" y="18"/>
                  </a:lnTo>
                  <a:lnTo>
                    <a:pt x="68" y="34"/>
                  </a:lnTo>
                  <a:lnTo>
                    <a:pt x="67" y="38"/>
                  </a:lnTo>
                  <a:lnTo>
                    <a:pt x="7" y="21"/>
                  </a:lnTo>
                  <a:lnTo>
                    <a:pt x="4" y="19"/>
                  </a:lnTo>
                  <a:lnTo>
                    <a:pt x="2" y="17"/>
                  </a:lnTo>
                  <a:lnTo>
                    <a:pt x="1" y="14"/>
                  </a:lnTo>
                  <a:lnTo>
                    <a:pt x="0" y="11"/>
                  </a:lnTo>
                  <a:lnTo>
                    <a:pt x="0" y="8"/>
                  </a:lnTo>
                  <a:lnTo>
                    <a:pt x="2" y="4"/>
                  </a:lnTo>
                  <a:lnTo>
                    <a:pt x="4" y="2"/>
                  </a:lnTo>
                  <a:lnTo>
                    <a:pt x="7" y="0"/>
                  </a:lnTo>
                  <a:lnTo>
                    <a:pt x="10" y="0"/>
                  </a:lnTo>
                  <a:close/>
                </a:path>
              </a:pathLst>
            </a:custGeom>
            <a:solidFill>
              <a:srgbClr val="CC3F00"/>
            </a:solidFill>
            <a:ln w="0">
              <a:solidFill>
                <a:srgbClr val="CC3F00"/>
              </a:solidFill>
              <a:prstDash val="solid"/>
              <a:round/>
            </a:ln>
          </p:spPr>
          <p:txBody>
            <a:bodyPr vert="horz" wrap="square" lIns="91440" tIns="45720" rIns="91440" bIns="45720" numCol="1" anchor="t" anchorCtr="0" compatLnSpc="1"/>
            <a:lstStyle/>
            <a:p>
              <a:endParaRPr lang="en-US"/>
            </a:p>
          </p:txBody>
        </p:sp>
        <p:sp>
          <p:nvSpPr>
            <p:cNvPr id="57" name="Freeform 40"/>
            <p:cNvSpPr/>
            <p:nvPr/>
          </p:nvSpPr>
          <p:spPr bwMode="auto">
            <a:xfrm>
              <a:off x="2480965" y="2679677"/>
              <a:ext cx="28575" cy="38100"/>
            </a:xfrm>
            <a:custGeom>
              <a:avLst/>
              <a:gdLst>
                <a:gd name="T0" fmla="*/ 5 w 18"/>
                <a:gd name="T1" fmla="*/ 0 h 24"/>
                <a:gd name="T2" fmla="*/ 18 w 18"/>
                <a:gd name="T3" fmla="*/ 3 h 24"/>
                <a:gd name="T4" fmla="*/ 16 w 18"/>
                <a:gd name="T5" fmla="*/ 7 h 24"/>
                <a:gd name="T6" fmla="*/ 15 w 18"/>
                <a:gd name="T7" fmla="*/ 10 h 24"/>
                <a:gd name="T8" fmla="*/ 15 w 18"/>
                <a:gd name="T9" fmla="*/ 12 h 24"/>
                <a:gd name="T10" fmla="*/ 14 w 18"/>
                <a:gd name="T11" fmla="*/ 13 h 24"/>
                <a:gd name="T12" fmla="*/ 14 w 18"/>
                <a:gd name="T13" fmla="*/ 13 h 24"/>
                <a:gd name="T14" fmla="*/ 14 w 18"/>
                <a:gd name="T15" fmla="*/ 13 h 24"/>
                <a:gd name="T16" fmla="*/ 14 w 18"/>
                <a:gd name="T17" fmla="*/ 13 h 24"/>
                <a:gd name="T18" fmla="*/ 14 w 18"/>
                <a:gd name="T19" fmla="*/ 13 h 24"/>
                <a:gd name="T20" fmla="*/ 14 w 18"/>
                <a:gd name="T21" fmla="*/ 14 h 24"/>
                <a:gd name="T22" fmla="*/ 14 w 18"/>
                <a:gd name="T23" fmla="*/ 16 h 24"/>
                <a:gd name="T24" fmla="*/ 13 w 18"/>
                <a:gd name="T25" fmla="*/ 19 h 24"/>
                <a:gd name="T26" fmla="*/ 12 w 18"/>
                <a:gd name="T27" fmla="*/ 24 h 24"/>
                <a:gd name="T28" fmla="*/ 0 w 18"/>
                <a:gd name="T29" fmla="*/ 20 h 24"/>
                <a:gd name="T30" fmla="*/ 1 w 18"/>
                <a:gd name="T31" fmla="*/ 16 h 24"/>
                <a:gd name="T32" fmla="*/ 5 w 18"/>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4">
                  <a:moveTo>
                    <a:pt x="5" y="0"/>
                  </a:moveTo>
                  <a:lnTo>
                    <a:pt x="18" y="3"/>
                  </a:lnTo>
                  <a:lnTo>
                    <a:pt x="16" y="7"/>
                  </a:lnTo>
                  <a:lnTo>
                    <a:pt x="15" y="10"/>
                  </a:lnTo>
                  <a:lnTo>
                    <a:pt x="15" y="12"/>
                  </a:lnTo>
                  <a:lnTo>
                    <a:pt x="14" y="13"/>
                  </a:lnTo>
                  <a:lnTo>
                    <a:pt x="14" y="13"/>
                  </a:lnTo>
                  <a:lnTo>
                    <a:pt x="14" y="13"/>
                  </a:lnTo>
                  <a:lnTo>
                    <a:pt x="14" y="13"/>
                  </a:lnTo>
                  <a:lnTo>
                    <a:pt x="14" y="13"/>
                  </a:lnTo>
                  <a:lnTo>
                    <a:pt x="14" y="14"/>
                  </a:lnTo>
                  <a:lnTo>
                    <a:pt x="14" y="16"/>
                  </a:lnTo>
                  <a:lnTo>
                    <a:pt x="13" y="19"/>
                  </a:lnTo>
                  <a:lnTo>
                    <a:pt x="12" y="24"/>
                  </a:lnTo>
                  <a:lnTo>
                    <a:pt x="0" y="20"/>
                  </a:lnTo>
                  <a:lnTo>
                    <a:pt x="1" y="16"/>
                  </a:lnTo>
                  <a:lnTo>
                    <a:pt x="5" y="0"/>
                  </a:lnTo>
                  <a:close/>
                </a:path>
              </a:pathLst>
            </a:custGeom>
            <a:solidFill>
              <a:srgbClr val="A31600"/>
            </a:solidFill>
            <a:ln w="0">
              <a:solidFill>
                <a:srgbClr val="A31600"/>
              </a:solidFill>
              <a:prstDash val="solid"/>
              <a:round/>
            </a:ln>
          </p:spPr>
          <p:txBody>
            <a:bodyPr vert="horz" wrap="square" lIns="91440" tIns="45720" rIns="91440" bIns="45720" numCol="1" anchor="t" anchorCtr="0" compatLnSpc="1"/>
            <a:lstStyle/>
            <a:p>
              <a:endParaRPr lang="en-US"/>
            </a:p>
          </p:txBody>
        </p:sp>
        <p:sp>
          <p:nvSpPr>
            <p:cNvPr id="58" name="Freeform 41"/>
            <p:cNvSpPr/>
            <p:nvPr/>
          </p:nvSpPr>
          <p:spPr bwMode="auto">
            <a:xfrm>
              <a:off x="2395240" y="2587602"/>
              <a:ext cx="115888" cy="60325"/>
            </a:xfrm>
            <a:custGeom>
              <a:avLst/>
              <a:gdLst>
                <a:gd name="T0" fmla="*/ 10 w 73"/>
                <a:gd name="T1" fmla="*/ 0 h 38"/>
                <a:gd name="T2" fmla="*/ 13 w 73"/>
                <a:gd name="T3" fmla="*/ 0 h 38"/>
                <a:gd name="T4" fmla="*/ 73 w 73"/>
                <a:gd name="T5" fmla="*/ 19 h 38"/>
                <a:gd name="T6" fmla="*/ 66 w 73"/>
                <a:gd name="T7" fmla="*/ 38 h 38"/>
                <a:gd name="T8" fmla="*/ 7 w 73"/>
                <a:gd name="T9" fmla="*/ 21 h 38"/>
                <a:gd name="T10" fmla="*/ 4 w 73"/>
                <a:gd name="T11" fmla="*/ 20 h 38"/>
                <a:gd name="T12" fmla="*/ 2 w 73"/>
                <a:gd name="T13" fmla="*/ 17 h 38"/>
                <a:gd name="T14" fmla="*/ 0 w 73"/>
                <a:gd name="T15" fmla="*/ 14 h 38"/>
                <a:gd name="T16" fmla="*/ 0 w 73"/>
                <a:gd name="T17" fmla="*/ 11 h 38"/>
                <a:gd name="T18" fmla="*/ 0 w 73"/>
                <a:gd name="T19" fmla="*/ 7 h 38"/>
                <a:gd name="T20" fmla="*/ 2 w 73"/>
                <a:gd name="T21" fmla="*/ 4 h 38"/>
                <a:gd name="T22" fmla="*/ 4 w 73"/>
                <a:gd name="T23" fmla="*/ 2 h 38"/>
                <a:gd name="T24" fmla="*/ 7 w 73"/>
                <a:gd name="T25" fmla="*/ 0 h 38"/>
                <a:gd name="T26" fmla="*/ 10 w 73"/>
                <a:gd name="T2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38">
                  <a:moveTo>
                    <a:pt x="10" y="0"/>
                  </a:moveTo>
                  <a:lnTo>
                    <a:pt x="13" y="0"/>
                  </a:lnTo>
                  <a:lnTo>
                    <a:pt x="73" y="19"/>
                  </a:lnTo>
                  <a:lnTo>
                    <a:pt x="66" y="38"/>
                  </a:lnTo>
                  <a:lnTo>
                    <a:pt x="7" y="21"/>
                  </a:lnTo>
                  <a:lnTo>
                    <a:pt x="4" y="20"/>
                  </a:lnTo>
                  <a:lnTo>
                    <a:pt x="2" y="17"/>
                  </a:lnTo>
                  <a:lnTo>
                    <a:pt x="0" y="14"/>
                  </a:lnTo>
                  <a:lnTo>
                    <a:pt x="0" y="11"/>
                  </a:lnTo>
                  <a:lnTo>
                    <a:pt x="0" y="7"/>
                  </a:lnTo>
                  <a:lnTo>
                    <a:pt x="2" y="4"/>
                  </a:lnTo>
                  <a:lnTo>
                    <a:pt x="4" y="2"/>
                  </a:lnTo>
                  <a:lnTo>
                    <a:pt x="7" y="0"/>
                  </a:lnTo>
                  <a:lnTo>
                    <a:pt x="10" y="0"/>
                  </a:lnTo>
                  <a:close/>
                </a:path>
              </a:pathLst>
            </a:custGeom>
            <a:solidFill>
              <a:srgbClr val="CC3F00"/>
            </a:solidFill>
            <a:ln w="0">
              <a:solidFill>
                <a:srgbClr val="CC3F00"/>
              </a:solidFill>
              <a:prstDash val="solid"/>
              <a:round/>
            </a:ln>
          </p:spPr>
          <p:txBody>
            <a:bodyPr vert="horz" wrap="square" lIns="91440" tIns="45720" rIns="91440" bIns="45720" numCol="1" anchor="t" anchorCtr="0" compatLnSpc="1"/>
            <a:lstStyle/>
            <a:p>
              <a:endParaRPr lang="en-US"/>
            </a:p>
          </p:txBody>
        </p:sp>
        <p:sp>
          <p:nvSpPr>
            <p:cNvPr id="59" name="Freeform 42"/>
            <p:cNvSpPr/>
            <p:nvPr/>
          </p:nvSpPr>
          <p:spPr bwMode="auto">
            <a:xfrm>
              <a:off x="2500015" y="2617764"/>
              <a:ext cx="33338" cy="36513"/>
            </a:xfrm>
            <a:custGeom>
              <a:avLst/>
              <a:gdLst>
                <a:gd name="T0" fmla="*/ 7 w 21"/>
                <a:gd name="T1" fmla="*/ 0 h 23"/>
                <a:gd name="T2" fmla="*/ 21 w 21"/>
                <a:gd name="T3" fmla="*/ 4 h 23"/>
                <a:gd name="T4" fmla="*/ 12 w 21"/>
                <a:gd name="T5" fmla="*/ 23 h 23"/>
                <a:gd name="T6" fmla="*/ 0 w 21"/>
                <a:gd name="T7" fmla="*/ 19 h 23"/>
                <a:gd name="T8" fmla="*/ 7 w 21"/>
                <a:gd name="T9" fmla="*/ 0 h 23"/>
              </a:gdLst>
              <a:ahLst/>
              <a:cxnLst>
                <a:cxn ang="0">
                  <a:pos x="T0" y="T1"/>
                </a:cxn>
                <a:cxn ang="0">
                  <a:pos x="T2" y="T3"/>
                </a:cxn>
                <a:cxn ang="0">
                  <a:pos x="T4" y="T5"/>
                </a:cxn>
                <a:cxn ang="0">
                  <a:pos x="T6" y="T7"/>
                </a:cxn>
                <a:cxn ang="0">
                  <a:pos x="T8" y="T9"/>
                </a:cxn>
              </a:cxnLst>
              <a:rect l="0" t="0" r="r" b="b"/>
              <a:pathLst>
                <a:path w="21" h="23">
                  <a:moveTo>
                    <a:pt x="7" y="0"/>
                  </a:moveTo>
                  <a:lnTo>
                    <a:pt x="21" y="4"/>
                  </a:lnTo>
                  <a:lnTo>
                    <a:pt x="12" y="23"/>
                  </a:lnTo>
                  <a:lnTo>
                    <a:pt x="0" y="19"/>
                  </a:lnTo>
                  <a:lnTo>
                    <a:pt x="7" y="0"/>
                  </a:lnTo>
                  <a:close/>
                </a:path>
              </a:pathLst>
            </a:custGeom>
            <a:solidFill>
              <a:srgbClr val="A31600"/>
            </a:solidFill>
            <a:ln w="0">
              <a:solidFill>
                <a:srgbClr val="A31600"/>
              </a:solidFill>
              <a:prstDash val="solid"/>
              <a:round/>
            </a:ln>
          </p:spPr>
          <p:txBody>
            <a:bodyPr vert="horz" wrap="square" lIns="91440" tIns="45720" rIns="91440" bIns="45720" numCol="1" anchor="t" anchorCtr="0" compatLnSpc="1"/>
            <a:lstStyle/>
            <a:p>
              <a:endParaRPr lang="en-US"/>
            </a:p>
          </p:txBody>
        </p:sp>
        <p:sp>
          <p:nvSpPr>
            <p:cNvPr id="60" name="Freeform 43"/>
            <p:cNvSpPr/>
            <p:nvPr/>
          </p:nvSpPr>
          <p:spPr bwMode="auto">
            <a:xfrm>
              <a:off x="2412702" y="2524102"/>
              <a:ext cx="128588" cy="63500"/>
            </a:xfrm>
            <a:custGeom>
              <a:avLst/>
              <a:gdLst>
                <a:gd name="T0" fmla="*/ 11 w 81"/>
                <a:gd name="T1" fmla="*/ 0 h 40"/>
                <a:gd name="T2" fmla="*/ 13 w 81"/>
                <a:gd name="T3" fmla="*/ 1 h 40"/>
                <a:gd name="T4" fmla="*/ 81 w 81"/>
                <a:gd name="T5" fmla="*/ 20 h 40"/>
                <a:gd name="T6" fmla="*/ 71 w 81"/>
                <a:gd name="T7" fmla="*/ 40 h 40"/>
                <a:gd name="T8" fmla="*/ 8 w 81"/>
                <a:gd name="T9" fmla="*/ 20 h 40"/>
                <a:gd name="T10" fmla="*/ 5 w 81"/>
                <a:gd name="T11" fmla="*/ 19 h 40"/>
                <a:gd name="T12" fmla="*/ 2 w 81"/>
                <a:gd name="T13" fmla="*/ 17 h 40"/>
                <a:gd name="T14" fmla="*/ 1 w 81"/>
                <a:gd name="T15" fmla="*/ 14 h 40"/>
                <a:gd name="T16" fmla="*/ 0 w 81"/>
                <a:gd name="T17" fmla="*/ 11 h 40"/>
                <a:gd name="T18" fmla="*/ 1 w 81"/>
                <a:gd name="T19" fmla="*/ 8 h 40"/>
                <a:gd name="T20" fmla="*/ 2 w 81"/>
                <a:gd name="T21" fmla="*/ 4 h 40"/>
                <a:gd name="T22" fmla="*/ 4 w 81"/>
                <a:gd name="T23" fmla="*/ 2 h 40"/>
                <a:gd name="T24" fmla="*/ 7 w 81"/>
                <a:gd name="T25" fmla="*/ 1 h 40"/>
                <a:gd name="T26" fmla="*/ 11 w 81"/>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40">
                  <a:moveTo>
                    <a:pt x="11" y="0"/>
                  </a:moveTo>
                  <a:lnTo>
                    <a:pt x="13" y="1"/>
                  </a:lnTo>
                  <a:lnTo>
                    <a:pt x="81" y="20"/>
                  </a:lnTo>
                  <a:lnTo>
                    <a:pt x="71" y="40"/>
                  </a:lnTo>
                  <a:lnTo>
                    <a:pt x="8" y="20"/>
                  </a:lnTo>
                  <a:lnTo>
                    <a:pt x="5" y="19"/>
                  </a:lnTo>
                  <a:lnTo>
                    <a:pt x="2" y="17"/>
                  </a:lnTo>
                  <a:lnTo>
                    <a:pt x="1" y="14"/>
                  </a:lnTo>
                  <a:lnTo>
                    <a:pt x="0" y="11"/>
                  </a:lnTo>
                  <a:lnTo>
                    <a:pt x="1" y="8"/>
                  </a:lnTo>
                  <a:lnTo>
                    <a:pt x="2" y="4"/>
                  </a:lnTo>
                  <a:lnTo>
                    <a:pt x="4" y="2"/>
                  </a:lnTo>
                  <a:lnTo>
                    <a:pt x="7" y="1"/>
                  </a:lnTo>
                  <a:lnTo>
                    <a:pt x="11" y="0"/>
                  </a:lnTo>
                  <a:close/>
                </a:path>
              </a:pathLst>
            </a:custGeom>
            <a:solidFill>
              <a:srgbClr val="CC3F00"/>
            </a:solidFill>
            <a:ln w="0">
              <a:solidFill>
                <a:srgbClr val="CC3F00"/>
              </a:solidFill>
              <a:prstDash val="solid"/>
              <a:round/>
            </a:ln>
          </p:spPr>
          <p:txBody>
            <a:bodyPr vert="horz" wrap="square" lIns="91440" tIns="45720" rIns="91440" bIns="45720" numCol="1" anchor="t" anchorCtr="0" compatLnSpc="1"/>
            <a:lstStyle/>
            <a:p>
              <a:endParaRPr lang="en-US"/>
            </a:p>
          </p:txBody>
        </p:sp>
        <p:sp>
          <p:nvSpPr>
            <p:cNvPr id="61" name="Freeform 44"/>
            <p:cNvSpPr/>
            <p:nvPr/>
          </p:nvSpPr>
          <p:spPr bwMode="auto">
            <a:xfrm>
              <a:off x="2525415" y="2555852"/>
              <a:ext cx="41275" cy="38100"/>
            </a:xfrm>
            <a:custGeom>
              <a:avLst/>
              <a:gdLst>
                <a:gd name="T0" fmla="*/ 10 w 26"/>
                <a:gd name="T1" fmla="*/ 0 h 24"/>
                <a:gd name="T2" fmla="*/ 26 w 26"/>
                <a:gd name="T3" fmla="*/ 6 h 24"/>
                <a:gd name="T4" fmla="*/ 21 w 26"/>
                <a:gd name="T5" fmla="*/ 14 h 24"/>
                <a:gd name="T6" fmla="*/ 21 w 26"/>
                <a:gd name="T7" fmla="*/ 14 h 24"/>
                <a:gd name="T8" fmla="*/ 15 w 26"/>
                <a:gd name="T9" fmla="*/ 24 h 24"/>
                <a:gd name="T10" fmla="*/ 0 w 26"/>
                <a:gd name="T11" fmla="*/ 20 h 24"/>
                <a:gd name="T12" fmla="*/ 10 w 2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6" h="24">
                  <a:moveTo>
                    <a:pt x="10" y="0"/>
                  </a:moveTo>
                  <a:lnTo>
                    <a:pt x="26" y="6"/>
                  </a:lnTo>
                  <a:lnTo>
                    <a:pt x="21" y="14"/>
                  </a:lnTo>
                  <a:lnTo>
                    <a:pt x="21" y="14"/>
                  </a:lnTo>
                  <a:lnTo>
                    <a:pt x="15" y="24"/>
                  </a:lnTo>
                  <a:lnTo>
                    <a:pt x="0" y="20"/>
                  </a:lnTo>
                  <a:lnTo>
                    <a:pt x="10" y="0"/>
                  </a:lnTo>
                  <a:close/>
                </a:path>
              </a:pathLst>
            </a:custGeom>
            <a:solidFill>
              <a:srgbClr val="A31600"/>
            </a:solidFill>
            <a:ln w="0">
              <a:solidFill>
                <a:srgbClr val="A31600"/>
              </a:solidFill>
              <a:prstDash val="solid"/>
              <a:round/>
            </a:ln>
          </p:spPr>
          <p:txBody>
            <a:bodyPr vert="horz" wrap="square" lIns="91440" tIns="45720" rIns="91440" bIns="45720" numCol="1" anchor="t" anchorCtr="0" compatLnSpc="1"/>
            <a:lstStyle/>
            <a:p>
              <a:endParaRPr lang="en-US"/>
            </a:p>
          </p:txBody>
        </p:sp>
        <p:sp>
          <p:nvSpPr>
            <p:cNvPr id="62" name="Freeform 45"/>
            <p:cNvSpPr/>
            <p:nvPr/>
          </p:nvSpPr>
          <p:spPr bwMode="auto">
            <a:xfrm>
              <a:off x="2431752" y="2459014"/>
              <a:ext cx="152400" cy="69850"/>
            </a:xfrm>
            <a:custGeom>
              <a:avLst/>
              <a:gdLst>
                <a:gd name="T0" fmla="*/ 11 w 96"/>
                <a:gd name="T1" fmla="*/ 0 h 44"/>
                <a:gd name="T2" fmla="*/ 14 w 96"/>
                <a:gd name="T3" fmla="*/ 1 h 44"/>
                <a:gd name="T4" fmla="*/ 96 w 96"/>
                <a:gd name="T5" fmla="*/ 26 h 44"/>
                <a:gd name="T6" fmla="*/ 82 w 96"/>
                <a:gd name="T7" fmla="*/ 44 h 44"/>
                <a:gd name="T8" fmla="*/ 8 w 96"/>
                <a:gd name="T9" fmla="*/ 22 h 44"/>
                <a:gd name="T10" fmla="*/ 4 w 96"/>
                <a:gd name="T11" fmla="*/ 20 h 44"/>
                <a:gd name="T12" fmla="*/ 2 w 96"/>
                <a:gd name="T13" fmla="*/ 18 h 44"/>
                <a:gd name="T14" fmla="*/ 0 w 96"/>
                <a:gd name="T15" fmla="*/ 15 h 44"/>
                <a:gd name="T16" fmla="*/ 0 w 96"/>
                <a:gd name="T17" fmla="*/ 12 h 44"/>
                <a:gd name="T18" fmla="*/ 0 w 96"/>
                <a:gd name="T19" fmla="*/ 9 h 44"/>
                <a:gd name="T20" fmla="*/ 2 w 96"/>
                <a:gd name="T21" fmla="*/ 6 h 44"/>
                <a:gd name="T22" fmla="*/ 4 w 96"/>
                <a:gd name="T23" fmla="*/ 3 h 44"/>
                <a:gd name="T24" fmla="*/ 8 w 96"/>
                <a:gd name="T25" fmla="*/ 1 h 44"/>
                <a:gd name="T26" fmla="*/ 11 w 96"/>
                <a:gd name="T2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44">
                  <a:moveTo>
                    <a:pt x="11" y="0"/>
                  </a:moveTo>
                  <a:lnTo>
                    <a:pt x="14" y="1"/>
                  </a:lnTo>
                  <a:lnTo>
                    <a:pt x="96" y="26"/>
                  </a:lnTo>
                  <a:lnTo>
                    <a:pt x="82" y="44"/>
                  </a:lnTo>
                  <a:lnTo>
                    <a:pt x="8" y="22"/>
                  </a:lnTo>
                  <a:lnTo>
                    <a:pt x="4" y="20"/>
                  </a:lnTo>
                  <a:lnTo>
                    <a:pt x="2" y="18"/>
                  </a:lnTo>
                  <a:lnTo>
                    <a:pt x="0" y="15"/>
                  </a:lnTo>
                  <a:lnTo>
                    <a:pt x="0" y="12"/>
                  </a:lnTo>
                  <a:lnTo>
                    <a:pt x="0" y="9"/>
                  </a:lnTo>
                  <a:lnTo>
                    <a:pt x="2" y="6"/>
                  </a:lnTo>
                  <a:lnTo>
                    <a:pt x="4" y="3"/>
                  </a:lnTo>
                  <a:lnTo>
                    <a:pt x="8" y="1"/>
                  </a:lnTo>
                  <a:lnTo>
                    <a:pt x="11" y="0"/>
                  </a:lnTo>
                  <a:close/>
                </a:path>
              </a:pathLst>
            </a:custGeom>
            <a:solidFill>
              <a:srgbClr val="CC3F00"/>
            </a:solidFill>
            <a:ln w="0">
              <a:solidFill>
                <a:srgbClr val="CC3F00"/>
              </a:solidFill>
              <a:prstDash val="solid"/>
              <a:round/>
            </a:ln>
          </p:spPr>
          <p:txBody>
            <a:bodyPr vert="horz" wrap="square" lIns="91440" tIns="45720" rIns="91440" bIns="45720" numCol="1" anchor="t" anchorCtr="0" compatLnSpc="1"/>
            <a:lstStyle/>
            <a:p>
              <a:endParaRPr lang="en-US"/>
            </a:p>
          </p:txBody>
        </p:sp>
        <p:sp>
          <p:nvSpPr>
            <p:cNvPr id="63" name="Freeform 46"/>
            <p:cNvSpPr/>
            <p:nvPr/>
          </p:nvSpPr>
          <p:spPr bwMode="auto">
            <a:xfrm>
              <a:off x="2561927" y="2500289"/>
              <a:ext cx="47625" cy="36513"/>
            </a:xfrm>
            <a:custGeom>
              <a:avLst/>
              <a:gdLst>
                <a:gd name="T0" fmla="*/ 14 w 30"/>
                <a:gd name="T1" fmla="*/ 0 h 23"/>
                <a:gd name="T2" fmla="*/ 30 w 30"/>
                <a:gd name="T3" fmla="*/ 4 h 23"/>
                <a:gd name="T4" fmla="*/ 15 w 30"/>
                <a:gd name="T5" fmla="*/ 23 h 23"/>
                <a:gd name="T6" fmla="*/ 0 w 30"/>
                <a:gd name="T7" fmla="*/ 18 h 23"/>
                <a:gd name="T8" fmla="*/ 14 w 30"/>
                <a:gd name="T9" fmla="*/ 0 h 23"/>
              </a:gdLst>
              <a:ahLst/>
              <a:cxnLst>
                <a:cxn ang="0">
                  <a:pos x="T0" y="T1"/>
                </a:cxn>
                <a:cxn ang="0">
                  <a:pos x="T2" y="T3"/>
                </a:cxn>
                <a:cxn ang="0">
                  <a:pos x="T4" y="T5"/>
                </a:cxn>
                <a:cxn ang="0">
                  <a:pos x="T6" y="T7"/>
                </a:cxn>
                <a:cxn ang="0">
                  <a:pos x="T8" y="T9"/>
                </a:cxn>
              </a:cxnLst>
              <a:rect l="0" t="0" r="r" b="b"/>
              <a:pathLst>
                <a:path w="30" h="23">
                  <a:moveTo>
                    <a:pt x="14" y="0"/>
                  </a:moveTo>
                  <a:lnTo>
                    <a:pt x="30" y="4"/>
                  </a:lnTo>
                  <a:lnTo>
                    <a:pt x="15" y="23"/>
                  </a:lnTo>
                  <a:lnTo>
                    <a:pt x="0" y="18"/>
                  </a:lnTo>
                  <a:lnTo>
                    <a:pt x="14" y="0"/>
                  </a:lnTo>
                  <a:close/>
                </a:path>
              </a:pathLst>
            </a:custGeom>
            <a:solidFill>
              <a:srgbClr val="A31600"/>
            </a:solidFill>
            <a:ln w="0">
              <a:solidFill>
                <a:srgbClr val="A31600"/>
              </a:solidFill>
              <a:prstDash val="solid"/>
              <a:round/>
            </a:ln>
          </p:spPr>
          <p:txBody>
            <a:bodyPr vert="horz" wrap="square" lIns="91440" tIns="45720" rIns="91440" bIns="45720" numCol="1" anchor="t" anchorCtr="0" compatLnSpc="1"/>
            <a:lstStyle/>
            <a:p>
              <a:endParaRPr lang="en-US"/>
            </a:p>
          </p:txBody>
        </p:sp>
        <p:sp>
          <p:nvSpPr>
            <p:cNvPr id="64" name="Freeform 47"/>
            <p:cNvSpPr/>
            <p:nvPr/>
          </p:nvSpPr>
          <p:spPr bwMode="auto">
            <a:xfrm>
              <a:off x="2479377" y="2335189"/>
              <a:ext cx="2166938" cy="1843088"/>
            </a:xfrm>
            <a:custGeom>
              <a:avLst/>
              <a:gdLst>
                <a:gd name="T0" fmla="*/ 1346 w 1365"/>
                <a:gd name="T1" fmla="*/ 0 h 1161"/>
                <a:gd name="T2" fmla="*/ 1363 w 1365"/>
                <a:gd name="T3" fmla="*/ 5 h 1161"/>
                <a:gd name="T4" fmla="*/ 1193 w 1365"/>
                <a:gd name="T5" fmla="*/ 583 h 1161"/>
                <a:gd name="T6" fmla="*/ 1017 w 1365"/>
                <a:gd name="T7" fmla="*/ 1161 h 1161"/>
                <a:gd name="T8" fmla="*/ 1002 w 1365"/>
                <a:gd name="T9" fmla="*/ 1157 h 1161"/>
                <a:gd name="T10" fmla="*/ 977 w 1365"/>
                <a:gd name="T11" fmla="*/ 1141 h 1161"/>
                <a:gd name="T12" fmla="*/ 948 w 1365"/>
                <a:gd name="T13" fmla="*/ 1118 h 1161"/>
                <a:gd name="T14" fmla="*/ 918 w 1365"/>
                <a:gd name="T15" fmla="*/ 1093 h 1161"/>
                <a:gd name="T16" fmla="*/ 891 w 1365"/>
                <a:gd name="T17" fmla="*/ 1069 h 1161"/>
                <a:gd name="T18" fmla="*/ 871 w 1365"/>
                <a:gd name="T19" fmla="*/ 1050 h 1161"/>
                <a:gd name="T20" fmla="*/ 860 w 1365"/>
                <a:gd name="T21" fmla="*/ 1041 h 1161"/>
                <a:gd name="T22" fmla="*/ 801 w 1365"/>
                <a:gd name="T23" fmla="*/ 969 h 1161"/>
                <a:gd name="T24" fmla="*/ 744 w 1365"/>
                <a:gd name="T25" fmla="*/ 898 h 1161"/>
                <a:gd name="T26" fmla="*/ 685 w 1365"/>
                <a:gd name="T27" fmla="*/ 832 h 1161"/>
                <a:gd name="T28" fmla="*/ 621 w 1365"/>
                <a:gd name="T29" fmla="*/ 772 h 1161"/>
                <a:gd name="T30" fmla="*/ 546 w 1365"/>
                <a:gd name="T31" fmla="*/ 720 h 1161"/>
                <a:gd name="T32" fmla="*/ 454 w 1365"/>
                <a:gd name="T33" fmla="*/ 675 h 1161"/>
                <a:gd name="T34" fmla="*/ 355 w 1365"/>
                <a:gd name="T35" fmla="*/ 635 h 1161"/>
                <a:gd name="T36" fmla="*/ 257 w 1365"/>
                <a:gd name="T37" fmla="*/ 596 h 1161"/>
                <a:gd name="T38" fmla="*/ 161 w 1365"/>
                <a:gd name="T39" fmla="*/ 550 h 1161"/>
                <a:gd name="T40" fmla="*/ 71 w 1365"/>
                <a:gd name="T41" fmla="*/ 493 h 1161"/>
                <a:gd name="T42" fmla="*/ 33 w 1365"/>
                <a:gd name="T43" fmla="*/ 451 h 1161"/>
                <a:gd name="T44" fmla="*/ 11 w 1365"/>
                <a:gd name="T45" fmla="*/ 403 h 1161"/>
                <a:gd name="T46" fmla="*/ 1 w 1365"/>
                <a:gd name="T47" fmla="*/ 353 h 1161"/>
                <a:gd name="T48" fmla="*/ 1 w 1365"/>
                <a:gd name="T49" fmla="*/ 307 h 1161"/>
                <a:gd name="T50" fmla="*/ 6 w 1365"/>
                <a:gd name="T51" fmla="*/ 267 h 1161"/>
                <a:gd name="T52" fmla="*/ 13 w 1365"/>
                <a:gd name="T53" fmla="*/ 241 h 1161"/>
                <a:gd name="T54" fmla="*/ 15 w 1365"/>
                <a:gd name="T55" fmla="*/ 230 h 1161"/>
                <a:gd name="T56" fmla="*/ 18 w 1365"/>
                <a:gd name="T57" fmla="*/ 221 h 1161"/>
                <a:gd name="T58" fmla="*/ 28 w 1365"/>
                <a:gd name="T59" fmla="*/ 195 h 1161"/>
                <a:gd name="T60" fmla="*/ 46 w 1365"/>
                <a:gd name="T61" fmla="*/ 160 h 1161"/>
                <a:gd name="T62" fmla="*/ 71 w 1365"/>
                <a:gd name="T63" fmla="*/ 121 h 1161"/>
                <a:gd name="T64" fmla="*/ 107 w 1365"/>
                <a:gd name="T65" fmla="*/ 85 h 1161"/>
                <a:gd name="T66" fmla="*/ 151 w 1365"/>
                <a:gd name="T67" fmla="*/ 56 h 1161"/>
                <a:gd name="T68" fmla="*/ 207 w 1365"/>
                <a:gd name="T69" fmla="*/ 42 h 1161"/>
                <a:gd name="T70" fmla="*/ 327 w 1365"/>
                <a:gd name="T71" fmla="*/ 45 h 1161"/>
                <a:gd name="T72" fmla="*/ 444 w 1365"/>
                <a:gd name="T73" fmla="*/ 64 h 1161"/>
                <a:gd name="T74" fmla="*/ 561 w 1365"/>
                <a:gd name="T75" fmla="*/ 88 h 1161"/>
                <a:gd name="T76" fmla="*/ 679 w 1365"/>
                <a:gd name="T77" fmla="*/ 109 h 1161"/>
                <a:gd name="T78" fmla="*/ 774 w 1365"/>
                <a:gd name="T79" fmla="*/ 115 h 1161"/>
                <a:gd name="T80" fmla="*/ 863 w 1365"/>
                <a:gd name="T81" fmla="*/ 105 h 1161"/>
                <a:gd name="T82" fmla="*/ 948 w 1365"/>
                <a:gd name="T83" fmla="*/ 87 h 1161"/>
                <a:gd name="T84" fmla="*/ 1033 w 1365"/>
                <a:gd name="T85" fmla="*/ 61 h 1161"/>
                <a:gd name="T86" fmla="*/ 1121 w 1365"/>
                <a:gd name="T87" fmla="*/ 33 h 1161"/>
                <a:gd name="T88" fmla="*/ 1172 w 1365"/>
                <a:gd name="T89" fmla="*/ 19 h 1161"/>
                <a:gd name="T90" fmla="*/ 1196 w 1365"/>
                <a:gd name="T91" fmla="*/ 14 h 1161"/>
                <a:gd name="T92" fmla="*/ 1231 w 1365"/>
                <a:gd name="T93" fmla="*/ 9 h 1161"/>
                <a:gd name="T94" fmla="*/ 1274 w 1365"/>
                <a:gd name="T95" fmla="*/ 4 h 1161"/>
                <a:gd name="T96" fmla="*/ 1314 w 1365"/>
                <a:gd name="T97" fmla="*/ 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5" h="1161">
                  <a:moveTo>
                    <a:pt x="1331" y="0"/>
                  </a:moveTo>
                  <a:lnTo>
                    <a:pt x="1346" y="0"/>
                  </a:lnTo>
                  <a:lnTo>
                    <a:pt x="1357" y="2"/>
                  </a:lnTo>
                  <a:lnTo>
                    <a:pt x="1363" y="5"/>
                  </a:lnTo>
                  <a:lnTo>
                    <a:pt x="1365" y="9"/>
                  </a:lnTo>
                  <a:lnTo>
                    <a:pt x="1193" y="583"/>
                  </a:lnTo>
                  <a:lnTo>
                    <a:pt x="1021" y="1159"/>
                  </a:lnTo>
                  <a:lnTo>
                    <a:pt x="1017" y="1161"/>
                  </a:lnTo>
                  <a:lnTo>
                    <a:pt x="1011" y="1161"/>
                  </a:lnTo>
                  <a:lnTo>
                    <a:pt x="1002" y="1157"/>
                  </a:lnTo>
                  <a:lnTo>
                    <a:pt x="991" y="1149"/>
                  </a:lnTo>
                  <a:lnTo>
                    <a:pt x="977" y="1141"/>
                  </a:lnTo>
                  <a:lnTo>
                    <a:pt x="964" y="1130"/>
                  </a:lnTo>
                  <a:lnTo>
                    <a:pt x="948" y="1118"/>
                  </a:lnTo>
                  <a:lnTo>
                    <a:pt x="933" y="1106"/>
                  </a:lnTo>
                  <a:lnTo>
                    <a:pt x="918" y="1093"/>
                  </a:lnTo>
                  <a:lnTo>
                    <a:pt x="904" y="1081"/>
                  </a:lnTo>
                  <a:lnTo>
                    <a:pt x="891" y="1069"/>
                  </a:lnTo>
                  <a:lnTo>
                    <a:pt x="880" y="1059"/>
                  </a:lnTo>
                  <a:lnTo>
                    <a:pt x="871" y="1050"/>
                  </a:lnTo>
                  <a:lnTo>
                    <a:pt x="864" y="1044"/>
                  </a:lnTo>
                  <a:lnTo>
                    <a:pt x="860" y="1041"/>
                  </a:lnTo>
                  <a:lnTo>
                    <a:pt x="830" y="1005"/>
                  </a:lnTo>
                  <a:lnTo>
                    <a:pt x="801" y="969"/>
                  </a:lnTo>
                  <a:lnTo>
                    <a:pt x="772" y="933"/>
                  </a:lnTo>
                  <a:lnTo>
                    <a:pt x="744" y="898"/>
                  </a:lnTo>
                  <a:lnTo>
                    <a:pt x="715" y="864"/>
                  </a:lnTo>
                  <a:lnTo>
                    <a:pt x="685" y="832"/>
                  </a:lnTo>
                  <a:lnTo>
                    <a:pt x="654" y="801"/>
                  </a:lnTo>
                  <a:lnTo>
                    <a:pt x="621" y="772"/>
                  </a:lnTo>
                  <a:lnTo>
                    <a:pt x="585" y="745"/>
                  </a:lnTo>
                  <a:lnTo>
                    <a:pt x="546" y="720"/>
                  </a:lnTo>
                  <a:lnTo>
                    <a:pt x="502" y="697"/>
                  </a:lnTo>
                  <a:lnTo>
                    <a:pt x="454" y="675"/>
                  </a:lnTo>
                  <a:lnTo>
                    <a:pt x="405" y="655"/>
                  </a:lnTo>
                  <a:lnTo>
                    <a:pt x="355" y="635"/>
                  </a:lnTo>
                  <a:lnTo>
                    <a:pt x="306" y="615"/>
                  </a:lnTo>
                  <a:lnTo>
                    <a:pt x="257" y="596"/>
                  </a:lnTo>
                  <a:lnTo>
                    <a:pt x="209" y="574"/>
                  </a:lnTo>
                  <a:lnTo>
                    <a:pt x="161" y="550"/>
                  </a:lnTo>
                  <a:lnTo>
                    <a:pt x="116" y="524"/>
                  </a:lnTo>
                  <a:lnTo>
                    <a:pt x="71" y="493"/>
                  </a:lnTo>
                  <a:lnTo>
                    <a:pt x="50" y="473"/>
                  </a:lnTo>
                  <a:lnTo>
                    <a:pt x="33" y="451"/>
                  </a:lnTo>
                  <a:lnTo>
                    <a:pt x="20" y="428"/>
                  </a:lnTo>
                  <a:lnTo>
                    <a:pt x="11" y="403"/>
                  </a:lnTo>
                  <a:lnTo>
                    <a:pt x="4" y="378"/>
                  </a:lnTo>
                  <a:lnTo>
                    <a:pt x="1" y="353"/>
                  </a:lnTo>
                  <a:lnTo>
                    <a:pt x="0" y="329"/>
                  </a:lnTo>
                  <a:lnTo>
                    <a:pt x="1" y="307"/>
                  </a:lnTo>
                  <a:lnTo>
                    <a:pt x="3" y="286"/>
                  </a:lnTo>
                  <a:lnTo>
                    <a:pt x="6" y="267"/>
                  </a:lnTo>
                  <a:lnTo>
                    <a:pt x="10" y="252"/>
                  </a:lnTo>
                  <a:lnTo>
                    <a:pt x="13" y="241"/>
                  </a:lnTo>
                  <a:lnTo>
                    <a:pt x="15" y="233"/>
                  </a:lnTo>
                  <a:lnTo>
                    <a:pt x="15" y="230"/>
                  </a:lnTo>
                  <a:lnTo>
                    <a:pt x="16" y="228"/>
                  </a:lnTo>
                  <a:lnTo>
                    <a:pt x="18" y="221"/>
                  </a:lnTo>
                  <a:lnTo>
                    <a:pt x="22" y="210"/>
                  </a:lnTo>
                  <a:lnTo>
                    <a:pt x="28" y="195"/>
                  </a:lnTo>
                  <a:lnTo>
                    <a:pt x="35" y="179"/>
                  </a:lnTo>
                  <a:lnTo>
                    <a:pt x="46" y="160"/>
                  </a:lnTo>
                  <a:lnTo>
                    <a:pt x="57" y="140"/>
                  </a:lnTo>
                  <a:lnTo>
                    <a:pt x="71" y="121"/>
                  </a:lnTo>
                  <a:lnTo>
                    <a:pt x="88" y="102"/>
                  </a:lnTo>
                  <a:lnTo>
                    <a:pt x="107" y="85"/>
                  </a:lnTo>
                  <a:lnTo>
                    <a:pt x="127" y="69"/>
                  </a:lnTo>
                  <a:lnTo>
                    <a:pt x="151" y="56"/>
                  </a:lnTo>
                  <a:lnTo>
                    <a:pt x="178" y="47"/>
                  </a:lnTo>
                  <a:lnTo>
                    <a:pt x="207" y="42"/>
                  </a:lnTo>
                  <a:lnTo>
                    <a:pt x="267" y="41"/>
                  </a:lnTo>
                  <a:lnTo>
                    <a:pt x="327" y="45"/>
                  </a:lnTo>
                  <a:lnTo>
                    <a:pt x="385" y="54"/>
                  </a:lnTo>
                  <a:lnTo>
                    <a:pt x="444" y="64"/>
                  </a:lnTo>
                  <a:lnTo>
                    <a:pt x="502" y="75"/>
                  </a:lnTo>
                  <a:lnTo>
                    <a:pt x="561" y="88"/>
                  </a:lnTo>
                  <a:lnTo>
                    <a:pt x="620" y="100"/>
                  </a:lnTo>
                  <a:lnTo>
                    <a:pt x="679" y="109"/>
                  </a:lnTo>
                  <a:lnTo>
                    <a:pt x="727" y="114"/>
                  </a:lnTo>
                  <a:lnTo>
                    <a:pt x="774" y="115"/>
                  </a:lnTo>
                  <a:lnTo>
                    <a:pt x="819" y="111"/>
                  </a:lnTo>
                  <a:lnTo>
                    <a:pt x="863" y="105"/>
                  </a:lnTo>
                  <a:lnTo>
                    <a:pt x="906" y="97"/>
                  </a:lnTo>
                  <a:lnTo>
                    <a:pt x="948" y="87"/>
                  </a:lnTo>
                  <a:lnTo>
                    <a:pt x="991" y="74"/>
                  </a:lnTo>
                  <a:lnTo>
                    <a:pt x="1033" y="61"/>
                  </a:lnTo>
                  <a:lnTo>
                    <a:pt x="1076" y="46"/>
                  </a:lnTo>
                  <a:lnTo>
                    <a:pt x="1121" y="33"/>
                  </a:lnTo>
                  <a:lnTo>
                    <a:pt x="1167" y="20"/>
                  </a:lnTo>
                  <a:lnTo>
                    <a:pt x="1172" y="19"/>
                  </a:lnTo>
                  <a:lnTo>
                    <a:pt x="1182" y="16"/>
                  </a:lnTo>
                  <a:lnTo>
                    <a:pt x="1196" y="14"/>
                  </a:lnTo>
                  <a:lnTo>
                    <a:pt x="1213" y="11"/>
                  </a:lnTo>
                  <a:lnTo>
                    <a:pt x="1231" y="9"/>
                  </a:lnTo>
                  <a:lnTo>
                    <a:pt x="1252" y="6"/>
                  </a:lnTo>
                  <a:lnTo>
                    <a:pt x="1274" y="4"/>
                  </a:lnTo>
                  <a:lnTo>
                    <a:pt x="1294" y="2"/>
                  </a:lnTo>
                  <a:lnTo>
                    <a:pt x="1314" y="1"/>
                  </a:lnTo>
                  <a:lnTo>
                    <a:pt x="1331" y="0"/>
                  </a:lnTo>
                  <a:close/>
                </a:path>
              </a:pathLst>
            </a:custGeom>
            <a:solidFill>
              <a:srgbClr val="E0F6D9"/>
            </a:solidFill>
            <a:ln w="0">
              <a:solidFill>
                <a:srgbClr val="E0F6D9"/>
              </a:solidFill>
              <a:prstDash val="solid"/>
              <a:round/>
            </a:ln>
          </p:spPr>
          <p:txBody>
            <a:bodyPr vert="horz" wrap="square" lIns="91440" tIns="45720" rIns="91440" bIns="45720" numCol="1" anchor="t" anchorCtr="0" compatLnSpc="1"/>
            <a:lstStyle/>
            <a:p>
              <a:endParaRPr lang="en-US"/>
            </a:p>
          </p:txBody>
        </p:sp>
        <p:sp>
          <p:nvSpPr>
            <p:cNvPr id="65" name="Freeform 48"/>
            <p:cNvSpPr/>
            <p:nvPr/>
          </p:nvSpPr>
          <p:spPr bwMode="auto">
            <a:xfrm>
              <a:off x="2479377" y="2400277"/>
              <a:ext cx="827088" cy="942975"/>
            </a:xfrm>
            <a:custGeom>
              <a:avLst/>
              <a:gdLst>
                <a:gd name="T0" fmla="*/ 271 w 521"/>
                <a:gd name="T1" fmla="*/ 0 h 594"/>
                <a:gd name="T2" fmla="*/ 334 w 521"/>
                <a:gd name="T3" fmla="*/ 5 h 594"/>
                <a:gd name="T4" fmla="*/ 396 w 521"/>
                <a:gd name="T5" fmla="*/ 14 h 594"/>
                <a:gd name="T6" fmla="*/ 459 w 521"/>
                <a:gd name="T7" fmla="*/ 26 h 594"/>
                <a:gd name="T8" fmla="*/ 521 w 521"/>
                <a:gd name="T9" fmla="*/ 38 h 594"/>
                <a:gd name="T10" fmla="*/ 481 w 521"/>
                <a:gd name="T11" fmla="*/ 125 h 594"/>
                <a:gd name="T12" fmla="*/ 446 w 521"/>
                <a:gd name="T13" fmla="*/ 215 h 594"/>
                <a:gd name="T14" fmla="*/ 415 w 521"/>
                <a:gd name="T15" fmla="*/ 310 h 594"/>
                <a:gd name="T16" fmla="*/ 390 w 521"/>
                <a:gd name="T17" fmla="*/ 405 h 594"/>
                <a:gd name="T18" fmla="*/ 369 w 521"/>
                <a:gd name="T19" fmla="*/ 500 h 594"/>
                <a:gd name="T20" fmla="*/ 354 w 521"/>
                <a:gd name="T21" fmla="*/ 594 h 594"/>
                <a:gd name="T22" fmla="*/ 305 w 521"/>
                <a:gd name="T23" fmla="*/ 574 h 594"/>
                <a:gd name="T24" fmla="*/ 256 w 521"/>
                <a:gd name="T25" fmla="*/ 554 h 594"/>
                <a:gd name="T26" fmla="*/ 208 w 521"/>
                <a:gd name="T27" fmla="*/ 533 h 594"/>
                <a:gd name="T28" fmla="*/ 161 w 521"/>
                <a:gd name="T29" fmla="*/ 509 h 594"/>
                <a:gd name="T30" fmla="*/ 116 w 521"/>
                <a:gd name="T31" fmla="*/ 483 h 594"/>
                <a:gd name="T32" fmla="*/ 71 w 521"/>
                <a:gd name="T33" fmla="*/ 452 h 594"/>
                <a:gd name="T34" fmla="*/ 50 w 521"/>
                <a:gd name="T35" fmla="*/ 432 h 594"/>
                <a:gd name="T36" fmla="*/ 33 w 521"/>
                <a:gd name="T37" fmla="*/ 410 h 594"/>
                <a:gd name="T38" fmla="*/ 20 w 521"/>
                <a:gd name="T39" fmla="*/ 387 h 594"/>
                <a:gd name="T40" fmla="*/ 11 w 521"/>
                <a:gd name="T41" fmla="*/ 362 h 594"/>
                <a:gd name="T42" fmla="*/ 4 w 521"/>
                <a:gd name="T43" fmla="*/ 337 h 594"/>
                <a:gd name="T44" fmla="*/ 1 w 521"/>
                <a:gd name="T45" fmla="*/ 312 h 594"/>
                <a:gd name="T46" fmla="*/ 0 w 521"/>
                <a:gd name="T47" fmla="*/ 288 h 594"/>
                <a:gd name="T48" fmla="*/ 1 w 521"/>
                <a:gd name="T49" fmla="*/ 266 h 594"/>
                <a:gd name="T50" fmla="*/ 3 w 521"/>
                <a:gd name="T51" fmla="*/ 245 h 594"/>
                <a:gd name="T52" fmla="*/ 6 w 521"/>
                <a:gd name="T53" fmla="*/ 226 h 594"/>
                <a:gd name="T54" fmla="*/ 10 w 521"/>
                <a:gd name="T55" fmla="*/ 211 h 594"/>
                <a:gd name="T56" fmla="*/ 13 w 521"/>
                <a:gd name="T57" fmla="*/ 200 h 594"/>
                <a:gd name="T58" fmla="*/ 15 w 521"/>
                <a:gd name="T59" fmla="*/ 192 h 594"/>
                <a:gd name="T60" fmla="*/ 15 w 521"/>
                <a:gd name="T61" fmla="*/ 189 h 594"/>
                <a:gd name="T62" fmla="*/ 16 w 521"/>
                <a:gd name="T63" fmla="*/ 187 h 594"/>
                <a:gd name="T64" fmla="*/ 18 w 521"/>
                <a:gd name="T65" fmla="*/ 180 h 594"/>
                <a:gd name="T66" fmla="*/ 22 w 521"/>
                <a:gd name="T67" fmla="*/ 169 h 594"/>
                <a:gd name="T68" fmla="*/ 28 w 521"/>
                <a:gd name="T69" fmla="*/ 154 h 594"/>
                <a:gd name="T70" fmla="*/ 35 w 521"/>
                <a:gd name="T71" fmla="*/ 138 h 594"/>
                <a:gd name="T72" fmla="*/ 46 w 521"/>
                <a:gd name="T73" fmla="*/ 119 h 594"/>
                <a:gd name="T74" fmla="*/ 57 w 521"/>
                <a:gd name="T75" fmla="*/ 99 h 594"/>
                <a:gd name="T76" fmla="*/ 71 w 521"/>
                <a:gd name="T77" fmla="*/ 80 h 594"/>
                <a:gd name="T78" fmla="*/ 88 w 521"/>
                <a:gd name="T79" fmla="*/ 61 h 594"/>
                <a:gd name="T80" fmla="*/ 107 w 521"/>
                <a:gd name="T81" fmla="*/ 44 h 594"/>
                <a:gd name="T82" fmla="*/ 127 w 521"/>
                <a:gd name="T83" fmla="*/ 28 h 594"/>
                <a:gd name="T84" fmla="*/ 151 w 521"/>
                <a:gd name="T85" fmla="*/ 15 h 594"/>
                <a:gd name="T86" fmla="*/ 178 w 521"/>
                <a:gd name="T87" fmla="*/ 6 h 594"/>
                <a:gd name="T88" fmla="*/ 207 w 521"/>
                <a:gd name="T89" fmla="*/ 1 h 594"/>
                <a:gd name="T90" fmla="*/ 271 w 521"/>
                <a:gd name="T91" fmla="*/ 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1" h="594">
                  <a:moveTo>
                    <a:pt x="271" y="0"/>
                  </a:moveTo>
                  <a:lnTo>
                    <a:pt x="334" y="5"/>
                  </a:lnTo>
                  <a:lnTo>
                    <a:pt x="396" y="14"/>
                  </a:lnTo>
                  <a:lnTo>
                    <a:pt x="459" y="26"/>
                  </a:lnTo>
                  <a:lnTo>
                    <a:pt x="521" y="38"/>
                  </a:lnTo>
                  <a:lnTo>
                    <a:pt x="481" y="125"/>
                  </a:lnTo>
                  <a:lnTo>
                    <a:pt x="446" y="215"/>
                  </a:lnTo>
                  <a:lnTo>
                    <a:pt x="415" y="310"/>
                  </a:lnTo>
                  <a:lnTo>
                    <a:pt x="390" y="405"/>
                  </a:lnTo>
                  <a:lnTo>
                    <a:pt x="369" y="500"/>
                  </a:lnTo>
                  <a:lnTo>
                    <a:pt x="354" y="594"/>
                  </a:lnTo>
                  <a:lnTo>
                    <a:pt x="305" y="574"/>
                  </a:lnTo>
                  <a:lnTo>
                    <a:pt x="256" y="554"/>
                  </a:lnTo>
                  <a:lnTo>
                    <a:pt x="208" y="533"/>
                  </a:lnTo>
                  <a:lnTo>
                    <a:pt x="161" y="509"/>
                  </a:lnTo>
                  <a:lnTo>
                    <a:pt x="116" y="483"/>
                  </a:lnTo>
                  <a:lnTo>
                    <a:pt x="71" y="452"/>
                  </a:lnTo>
                  <a:lnTo>
                    <a:pt x="50" y="432"/>
                  </a:lnTo>
                  <a:lnTo>
                    <a:pt x="33" y="410"/>
                  </a:lnTo>
                  <a:lnTo>
                    <a:pt x="20" y="387"/>
                  </a:lnTo>
                  <a:lnTo>
                    <a:pt x="11" y="362"/>
                  </a:lnTo>
                  <a:lnTo>
                    <a:pt x="4" y="337"/>
                  </a:lnTo>
                  <a:lnTo>
                    <a:pt x="1" y="312"/>
                  </a:lnTo>
                  <a:lnTo>
                    <a:pt x="0" y="288"/>
                  </a:lnTo>
                  <a:lnTo>
                    <a:pt x="1" y="266"/>
                  </a:lnTo>
                  <a:lnTo>
                    <a:pt x="3" y="245"/>
                  </a:lnTo>
                  <a:lnTo>
                    <a:pt x="6" y="226"/>
                  </a:lnTo>
                  <a:lnTo>
                    <a:pt x="10" y="211"/>
                  </a:lnTo>
                  <a:lnTo>
                    <a:pt x="13" y="200"/>
                  </a:lnTo>
                  <a:lnTo>
                    <a:pt x="15" y="192"/>
                  </a:lnTo>
                  <a:lnTo>
                    <a:pt x="15" y="189"/>
                  </a:lnTo>
                  <a:lnTo>
                    <a:pt x="16" y="187"/>
                  </a:lnTo>
                  <a:lnTo>
                    <a:pt x="18" y="180"/>
                  </a:lnTo>
                  <a:lnTo>
                    <a:pt x="22" y="169"/>
                  </a:lnTo>
                  <a:lnTo>
                    <a:pt x="28" y="154"/>
                  </a:lnTo>
                  <a:lnTo>
                    <a:pt x="35" y="138"/>
                  </a:lnTo>
                  <a:lnTo>
                    <a:pt x="46" y="119"/>
                  </a:lnTo>
                  <a:lnTo>
                    <a:pt x="57" y="99"/>
                  </a:lnTo>
                  <a:lnTo>
                    <a:pt x="71" y="80"/>
                  </a:lnTo>
                  <a:lnTo>
                    <a:pt x="88" y="61"/>
                  </a:lnTo>
                  <a:lnTo>
                    <a:pt x="107" y="44"/>
                  </a:lnTo>
                  <a:lnTo>
                    <a:pt x="127" y="28"/>
                  </a:lnTo>
                  <a:lnTo>
                    <a:pt x="151" y="15"/>
                  </a:lnTo>
                  <a:lnTo>
                    <a:pt x="178" y="6"/>
                  </a:lnTo>
                  <a:lnTo>
                    <a:pt x="207" y="1"/>
                  </a:lnTo>
                  <a:lnTo>
                    <a:pt x="271" y="0"/>
                  </a:lnTo>
                  <a:close/>
                </a:path>
              </a:pathLst>
            </a:custGeom>
            <a:solidFill>
              <a:srgbClr val="F9C60F"/>
            </a:solidFill>
            <a:ln w="0">
              <a:solidFill>
                <a:srgbClr val="F9C60F"/>
              </a:solidFill>
              <a:prstDash val="solid"/>
              <a:round/>
            </a:ln>
          </p:spPr>
          <p:txBody>
            <a:bodyPr vert="horz" wrap="square" lIns="91440" tIns="45720" rIns="91440" bIns="45720" numCol="1" anchor="t" anchorCtr="0" compatLnSpc="1"/>
            <a:lstStyle/>
            <a:p>
              <a:endParaRPr lang="en-US"/>
            </a:p>
          </p:txBody>
        </p:sp>
        <p:sp>
          <p:nvSpPr>
            <p:cNvPr id="66" name="Freeform 49"/>
            <p:cNvSpPr/>
            <p:nvPr/>
          </p:nvSpPr>
          <p:spPr bwMode="auto">
            <a:xfrm>
              <a:off x="4300240" y="2938439"/>
              <a:ext cx="282575" cy="660400"/>
            </a:xfrm>
            <a:custGeom>
              <a:avLst/>
              <a:gdLst>
                <a:gd name="T0" fmla="*/ 123 w 178"/>
                <a:gd name="T1" fmla="*/ 0 h 416"/>
                <a:gd name="T2" fmla="*/ 144 w 178"/>
                <a:gd name="T3" fmla="*/ 17 h 416"/>
                <a:gd name="T4" fmla="*/ 160 w 178"/>
                <a:gd name="T5" fmla="*/ 35 h 416"/>
                <a:gd name="T6" fmla="*/ 171 w 178"/>
                <a:gd name="T7" fmla="*/ 57 h 416"/>
                <a:gd name="T8" fmla="*/ 177 w 178"/>
                <a:gd name="T9" fmla="*/ 82 h 416"/>
                <a:gd name="T10" fmla="*/ 178 w 178"/>
                <a:gd name="T11" fmla="*/ 106 h 416"/>
                <a:gd name="T12" fmla="*/ 174 w 178"/>
                <a:gd name="T13" fmla="*/ 132 h 416"/>
                <a:gd name="T14" fmla="*/ 113 w 178"/>
                <a:gd name="T15" fmla="*/ 334 h 416"/>
                <a:gd name="T16" fmla="*/ 105 w 178"/>
                <a:gd name="T17" fmla="*/ 354 h 416"/>
                <a:gd name="T18" fmla="*/ 93 w 178"/>
                <a:gd name="T19" fmla="*/ 373 h 416"/>
                <a:gd name="T20" fmla="*/ 78 w 178"/>
                <a:gd name="T21" fmla="*/ 388 h 416"/>
                <a:gd name="T22" fmla="*/ 60 w 178"/>
                <a:gd name="T23" fmla="*/ 401 h 416"/>
                <a:gd name="T24" fmla="*/ 42 w 178"/>
                <a:gd name="T25" fmla="*/ 410 h 416"/>
                <a:gd name="T26" fmla="*/ 20 w 178"/>
                <a:gd name="T27" fmla="*/ 415 h 416"/>
                <a:gd name="T28" fmla="*/ 0 w 178"/>
                <a:gd name="T29" fmla="*/ 416 h 416"/>
                <a:gd name="T30" fmla="*/ 123 w 178"/>
                <a:gd name="T31"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 h="416">
                  <a:moveTo>
                    <a:pt x="123" y="0"/>
                  </a:moveTo>
                  <a:lnTo>
                    <a:pt x="144" y="17"/>
                  </a:lnTo>
                  <a:lnTo>
                    <a:pt x="160" y="35"/>
                  </a:lnTo>
                  <a:lnTo>
                    <a:pt x="171" y="57"/>
                  </a:lnTo>
                  <a:lnTo>
                    <a:pt x="177" y="82"/>
                  </a:lnTo>
                  <a:lnTo>
                    <a:pt x="178" y="106"/>
                  </a:lnTo>
                  <a:lnTo>
                    <a:pt x="174" y="132"/>
                  </a:lnTo>
                  <a:lnTo>
                    <a:pt x="113" y="334"/>
                  </a:lnTo>
                  <a:lnTo>
                    <a:pt x="105" y="354"/>
                  </a:lnTo>
                  <a:lnTo>
                    <a:pt x="93" y="373"/>
                  </a:lnTo>
                  <a:lnTo>
                    <a:pt x="78" y="388"/>
                  </a:lnTo>
                  <a:lnTo>
                    <a:pt x="60" y="401"/>
                  </a:lnTo>
                  <a:lnTo>
                    <a:pt x="42" y="410"/>
                  </a:lnTo>
                  <a:lnTo>
                    <a:pt x="20" y="415"/>
                  </a:lnTo>
                  <a:lnTo>
                    <a:pt x="0" y="416"/>
                  </a:lnTo>
                  <a:lnTo>
                    <a:pt x="123" y="0"/>
                  </a:lnTo>
                  <a:close/>
                </a:path>
              </a:pathLst>
            </a:custGeom>
            <a:solidFill>
              <a:srgbClr val="FF7208"/>
            </a:solidFill>
            <a:ln w="0">
              <a:solidFill>
                <a:srgbClr val="FF7208"/>
              </a:solidFill>
              <a:prstDash val="solid"/>
              <a:round/>
            </a:ln>
          </p:spPr>
          <p:txBody>
            <a:bodyPr vert="horz" wrap="square" lIns="91440" tIns="45720" rIns="91440" bIns="45720" numCol="1" anchor="t" anchorCtr="0" compatLnSpc="1"/>
            <a:lstStyle/>
            <a:p>
              <a:endParaRPr lang="en-US"/>
            </a:p>
          </p:txBody>
        </p:sp>
        <p:sp>
          <p:nvSpPr>
            <p:cNvPr id="67" name="Freeform 50"/>
            <p:cNvSpPr/>
            <p:nvPr/>
          </p:nvSpPr>
          <p:spPr bwMode="auto">
            <a:xfrm>
              <a:off x="4300240" y="2938439"/>
              <a:ext cx="231775" cy="660400"/>
            </a:xfrm>
            <a:custGeom>
              <a:avLst/>
              <a:gdLst>
                <a:gd name="T0" fmla="*/ 123 w 146"/>
                <a:gd name="T1" fmla="*/ 0 h 416"/>
                <a:gd name="T2" fmla="*/ 136 w 146"/>
                <a:gd name="T3" fmla="*/ 9 h 416"/>
                <a:gd name="T4" fmla="*/ 146 w 146"/>
                <a:gd name="T5" fmla="*/ 19 h 416"/>
                <a:gd name="T6" fmla="*/ 137 w 146"/>
                <a:gd name="T7" fmla="*/ 23 h 416"/>
                <a:gd name="T8" fmla="*/ 130 w 146"/>
                <a:gd name="T9" fmla="*/ 29 h 416"/>
                <a:gd name="T10" fmla="*/ 123 w 146"/>
                <a:gd name="T11" fmla="*/ 37 h 416"/>
                <a:gd name="T12" fmla="*/ 119 w 146"/>
                <a:gd name="T13" fmla="*/ 50 h 416"/>
                <a:gd name="T14" fmla="*/ 113 w 146"/>
                <a:gd name="T15" fmla="*/ 85 h 416"/>
                <a:gd name="T16" fmla="*/ 106 w 146"/>
                <a:gd name="T17" fmla="*/ 118 h 416"/>
                <a:gd name="T18" fmla="*/ 98 w 146"/>
                <a:gd name="T19" fmla="*/ 152 h 416"/>
                <a:gd name="T20" fmla="*/ 85 w 146"/>
                <a:gd name="T21" fmla="*/ 185 h 416"/>
                <a:gd name="T22" fmla="*/ 74 w 146"/>
                <a:gd name="T23" fmla="*/ 216 h 416"/>
                <a:gd name="T24" fmla="*/ 65 w 146"/>
                <a:gd name="T25" fmla="*/ 247 h 416"/>
                <a:gd name="T26" fmla="*/ 55 w 146"/>
                <a:gd name="T27" fmla="*/ 278 h 416"/>
                <a:gd name="T28" fmla="*/ 51 w 146"/>
                <a:gd name="T29" fmla="*/ 292 h 416"/>
                <a:gd name="T30" fmla="*/ 48 w 146"/>
                <a:gd name="T31" fmla="*/ 308 h 416"/>
                <a:gd name="T32" fmla="*/ 47 w 146"/>
                <a:gd name="T33" fmla="*/ 323 h 416"/>
                <a:gd name="T34" fmla="*/ 49 w 146"/>
                <a:gd name="T35" fmla="*/ 339 h 416"/>
                <a:gd name="T36" fmla="*/ 56 w 146"/>
                <a:gd name="T37" fmla="*/ 352 h 416"/>
                <a:gd name="T38" fmla="*/ 67 w 146"/>
                <a:gd name="T39" fmla="*/ 364 h 416"/>
                <a:gd name="T40" fmla="*/ 78 w 146"/>
                <a:gd name="T41" fmla="*/ 371 h 416"/>
                <a:gd name="T42" fmla="*/ 90 w 146"/>
                <a:gd name="T43" fmla="*/ 376 h 416"/>
                <a:gd name="T44" fmla="*/ 72 w 146"/>
                <a:gd name="T45" fmla="*/ 392 h 416"/>
                <a:gd name="T46" fmla="*/ 51 w 146"/>
                <a:gd name="T47" fmla="*/ 406 h 416"/>
                <a:gd name="T48" fmla="*/ 27 w 146"/>
                <a:gd name="T49" fmla="*/ 414 h 416"/>
                <a:gd name="T50" fmla="*/ 2 w 146"/>
                <a:gd name="T51" fmla="*/ 416 h 416"/>
                <a:gd name="T52" fmla="*/ 0 w 146"/>
                <a:gd name="T53" fmla="*/ 416 h 416"/>
                <a:gd name="T54" fmla="*/ 104 w 146"/>
                <a:gd name="T55" fmla="*/ 67 h 416"/>
                <a:gd name="T56" fmla="*/ 123 w 146"/>
                <a:gd name="T57"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416">
                  <a:moveTo>
                    <a:pt x="123" y="0"/>
                  </a:moveTo>
                  <a:lnTo>
                    <a:pt x="136" y="9"/>
                  </a:lnTo>
                  <a:lnTo>
                    <a:pt x="146" y="19"/>
                  </a:lnTo>
                  <a:lnTo>
                    <a:pt x="137" y="23"/>
                  </a:lnTo>
                  <a:lnTo>
                    <a:pt x="130" y="29"/>
                  </a:lnTo>
                  <a:lnTo>
                    <a:pt x="123" y="37"/>
                  </a:lnTo>
                  <a:lnTo>
                    <a:pt x="119" y="50"/>
                  </a:lnTo>
                  <a:lnTo>
                    <a:pt x="113" y="85"/>
                  </a:lnTo>
                  <a:lnTo>
                    <a:pt x="106" y="118"/>
                  </a:lnTo>
                  <a:lnTo>
                    <a:pt x="98" y="152"/>
                  </a:lnTo>
                  <a:lnTo>
                    <a:pt x="85" y="185"/>
                  </a:lnTo>
                  <a:lnTo>
                    <a:pt x="74" y="216"/>
                  </a:lnTo>
                  <a:lnTo>
                    <a:pt x="65" y="247"/>
                  </a:lnTo>
                  <a:lnTo>
                    <a:pt x="55" y="278"/>
                  </a:lnTo>
                  <a:lnTo>
                    <a:pt x="51" y="292"/>
                  </a:lnTo>
                  <a:lnTo>
                    <a:pt x="48" y="308"/>
                  </a:lnTo>
                  <a:lnTo>
                    <a:pt x="47" y="323"/>
                  </a:lnTo>
                  <a:lnTo>
                    <a:pt x="49" y="339"/>
                  </a:lnTo>
                  <a:lnTo>
                    <a:pt x="56" y="352"/>
                  </a:lnTo>
                  <a:lnTo>
                    <a:pt x="67" y="364"/>
                  </a:lnTo>
                  <a:lnTo>
                    <a:pt x="78" y="371"/>
                  </a:lnTo>
                  <a:lnTo>
                    <a:pt x="90" y="376"/>
                  </a:lnTo>
                  <a:lnTo>
                    <a:pt x="72" y="392"/>
                  </a:lnTo>
                  <a:lnTo>
                    <a:pt x="51" y="406"/>
                  </a:lnTo>
                  <a:lnTo>
                    <a:pt x="27" y="414"/>
                  </a:lnTo>
                  <a:lnTo>
                    <a:pt x="2" y="416"/>
                  </a:lnTo>
                  <a:lnTo>
                    <a:pt x="0" y="416"/>
                  </a:lnTo>
                  <a:lnTo>
                    <a:pt x="104" y="67"/>
                  </a:lnTo>
                  <a:lnTo>
                    <a:pt x="123" y="0"/>
                  </a:lnTo>
                  <a:close/>
                </a:path>
              </a:pathLst>
            </a:custGeom>
            <a:solidFill>
              <a:srgbClr val="CC3F00"/>
            </a:solidFill>
            <a:ln w="0">
              <a:solidFill>
                <a:srgbClr val="CC3F00"/>
              </a:solidFill>
              <a:prstDash val="solid"/>
              <a:round/>
            </a:ln>
          </p:spPr>
          <p:txBody>
            <a:bodyPr vert="horz" wrap="square" lIns="91440" tIns="45720" rIns="91440" bIns="45720" numCol="1" anchor="t" anchorCtr="0" compatLnSpc="1"/>
            <a:lstStyle/>
            <a:p>
              <a:endParaRPr lang="en-US"/>
            </a:p>
          </p:txBody>
        </p:sp>
        <p:sp>
          <p:nvSpPr>
            <p:cNvPr id="68" name="Freeform 51"/>
            <p:cNvSpPr/>
            <p:nvPr/>
          </p:nvSpPr>
          <p:spPr bwMode="auto">
            <a:xfrm>
              <a:off x="2541290" y="2593952"/>
              <a:ext cx="7938" cy="11113"/>
            </a:xfrm>
            <a:custGeom>
              <a:avLst/>
              <a:gdLst>
                <a:gd name="T0" fmla="*/ 5 w 5"/>
                <a:gd name="T1" fmla="*/ 0 h 7"/>
                <a:gd name="T2" fmla="*/ 5 w 5"/>
                <a:gd name="T3" fmla="*/ 0 h 7"/>
                <a:gd name="T4" fmla="*/ 0 w 5"/>
                <a:gd name="T5" fmla="*/ 7 h 7"/>
                <a:gd name="T6" fmla="*/ 5 w 5"/>
                <a:gd name="T7" fmla="*/ 0 h 7"/>
              </a:gdLst>
              <a:ahLst/>
              <a:cxnLst>
                <a:cxn ang="0">
                  <a:pos x="T0" y="T1"/>
                </a:cxn>
                <a:cxn ang="0">
                  <a:pos x="T2" y="T3"/>
                </a:cxn>
                <a:cxn ang="0">
                  <a:pos x="T4" y="T5"/>
                </a:cxn>
                <a:cxn ang="0">
                  <a:pos x="T6" y="T7"/>
                </a:cxn>
              </a:cxnLst>
              <a:rect l="0" t="0" r="r" b="b"/>
              <a:pathLst>
                <a:path w="5" h="7">
                  <a:moveTo>
                    <a:pt x="5" y="0"/>
                  </a:moveTo>
                  <a:lnTo>
                    <a:pt x="5" y="0"/>
                  </a:lnTo>
                  <a:lnTo>
                    <a:pt x="0" y="7"/>
                  </a:lnTo>
                  <a:lnTo>
                    <a:pt x="5" y="0"/>
                  </a:lnTo>
                  <a:close/>
                </a:path>
              </a:pathLst>
            </a:custGeom>
            <a:solidFill>
              <a:srgbClr val="A31600"/>
            </a:solidFill>
            <a:ln w="0">
              <a:solidFill>
                <a:srgbClr val="A31600"/>
              </a:solidFill>
              <a:prstDash val="solid"/>
              <a:round/>
            </a:ln>
          </p:spPr>
          <p:txBody>
            <a:bodyPr vert="horz" wrap="square" lIns="91440" tIns="45720" rIns="91440" bIns="45720" numCol="1" anchor="t" anchorCtr="0" compatLnSpc="1"/>
            <a:lstStyle/>
            <a:p>
              <a:endParaRPr lang="en-US"/>
            </a:p>
          </p:txBody>
        </p:sp>
        <p:sp>
          <p:nvSpPr>
            <p:cNvPr id="69" name="Freeform 52"/>
            <p:cNvSpPr/>
            <p:nvPr/>
          </p:nvSpPr>
          <p:spPr bwMode="auto">
            <a:xfrm>
              <a:off x="2549227" y="2578077"/>
              <a:ext cx="9525" cy="15875"/>
            </a:xfrm>
            <a:custGeom>
              <a:avLst/>
              <a:gdLst>
                <a:gd name="T0" fmla="*/ 6 w 6"/>
                <a:gd name="T1" fmla="*/ 0 h 10"/>
                <a:gd name="T2" fmla="*/ 0 w 6"/>
                <a:gd name="T3" fmla="*/ 10 h 10"/>
                <a:gd name="T4" fmla="*/ 0 w 6"/>
                <a:gd name="T5" fmla="*/ 10 h 10"/>
                <a:gd name="T6" fmla="*/ 6 w 6"/>
                <a:gd name="T7" fmla="*/ 0 h 10"/>
              </a:gdLst>
              <a:ahLst/>
              <a:cxnLst>
                <a:cxn ang="0">
                  <a:pos x="T0" y="T1"/>
                </a:cxn>
                <a:cxn ang="0">
                  <a:pos x="T2" y="T3"/>
                </a:cxn>
                <a:cxn ang="0">
                  <a:pos x="T4" y="T5"/>
                </a:cxn>
                <a:cxn ang="0">
                  <a:pos x="T6" y="T7"/>
                </a:cxn>
              </a:cxnLst>
              <a:rect l="0" t="0" r="r" b="b"/>
              <a:pathLst>
                <a:path w="6" h="10">
                  <a:moveTo>
                    <a:pt x="6" y="0"/>
                  </a:moveTo>
                  <a:lnTo>
                    <a:pt x="0" y="10"/>
                  </a:lnTo>
                  <a:lnTo>
                    <a:pt x="0" y="10"/>
                  </a:lnTo>
                  <a:lnTo>
                    <a:pt x="6" y="0"/>
                  </a:lnTo>
                  <a:close/>
                </a:path>
              </a:pathLst>
            </a:custGeom>
            <a:solidFill>
              <a:srgbClr val="820000"/>
            </a:solidFill>
            <a:ln w="0">
              <a:solidFill>
                <a:srgbClr val="820000"/>
              </a:solidFill>
              <a:prstDash val="solid"/>
              <a:round/>
            </a:ln>
          </p:spPr>
          <p:txBody>
            <a:bodyPr vert="horz" wrap="square" lIns="91440" tIns="45720" rIns="91440" bIns="45720" numCol="1" anchor="t" anchorCtr="0" compatLnSpc="1"/>
            <a:lstStyle/>
            <a:p>
              <a:endParaRPr lang="en-US"/>
            </a:p>
          </p:txBody>
        </p:sp>
        <p:sp>
          <p:nvSpPr>
            <p:cNvPr id="70" name="Freeform 53"/>
            <p:cNvSpPr/>
            <p:nvPr/>
          </p:nvSpPr>
          <p:spPr bwMode="auto">
            <a:xfrm>
              <a:off x="3041352" y="3076552"/>
              <a:ext cx="1092200" cy="1085850"/>
            </a:xfrm>
            <a:custGeom>
              <a:avLst/>
              <a:gdLst>
                <a:gd name="T0" fmla="*/ 30 w 688"/>
                <a:gd name="T1" fmla="*/ 0 h 684"/>
                <a:gd name="T2" fmla="*/ 86 w 688"/>
                <a:gd name="T3" fmla="*/ 21 h 684"/>
                <a:gd name="T4" fmla="*/ 142 w 688"/>
                <a:gd name="T5" fmla="*/ 44 h 684"/>
                <a:gd name="T6" fmla="*/ 197 w 688"/>
                <a:gd name="T7" fmla="*/ 69 h 684"/>
                <a:gd name="T8" fmla="*/ 240 w 688"/>
                <a:gd name="T9" fmla="*/ 92 h 684"/>
                <a:gd name="T10" fmla="*/ 279 w 688"/>
                <a:gd name="T11" fmla="*/ 116 h 684"/>
                <a:gd name="T12" fmla="*/ 315 w 688"/>
                <a:gd name="T13" fmla="*/ 144 h 684"/>
                <a:gd name="T14" fmla="*/ 348 w 688"/>
                <a:gd name="T15" fmla="*/ 173 h 684"/>
                <a:gd name="T16" fmla="*/ 379 w 688"/>
                <a:gd name="T17" fmla="*/ 204 h 684"/>
                <a:gd name="T18" fmla="*/ 409 w 688"/>
                <a:gd name="T19" fmla="*/ 236 h 684"/>
                <a:gd name="T20" fmla="*/ 438 w 688"/>
                <a:gd name="T21" fmla="*/ 270 h 684"/>
                <a:gd name="T22" fmla="*/ 466 w 688"/>
                <a:gd name="T23" fmla="*/ 304 h 684"/>
                <a:gd name="T24" fmla="*/ 495 w 688"/>
                <a:gd name="T25" fmla="*/ 341 h 684"/>
                <a:gd name="T26" fmla="*/ 524 w 688"/>
                <a:gd name="T27" fmla="*/ 377 h 684"/>
                <a:gd name="T28" fmla="*/ 555 w 688"/>
                <a:gd name="T29" fmla="*/ 413 h 684"/>
                <a:gd name="T30" fmla="*/ 558 w 688"/>
                <a:gd name="T31" fmla="*/ 416 h 684"/>
                <a:gd name="T32" fmla="*/ 565 w 688"/>
                <a:gd name="T33" fmla="*/ 423 h 684"/>
                <a:gd name="T34" fmla="*/ 575 w 688"/>
                <a:gd name="T35" fmla="*/ 431 h 684"/>
                <a:gd name="T36" fmla="*/ 587 w 688"/>
                <a:gd name="T37" fmla="*/ 442 h 684"/>
                <a:gd name="T38" fmla="*/ 600 w 688"/>
                <a:gd name="T39" fmla="*/ 454 h 684"/>
                <a:gd name="T40" fmla="*/ 615 w 688"/>
                <a:gd name="T41" fmla="*/ 467 h 684"/>
                <a:gd name="T42" fmla="*/ 630 w 688"/>
                <a:gd name="T43" fmla="*/ 480 h 684"/>
                <a:gd name="T44" fmla="*/ 646 w 688"/>
                <a:gd name="T45" fmla="*/ 492 h 684"/>
                <a:gd name="T46" fmla="*/ 661 w 688"/>
                <a:gd name="T47" fmla="*/ 505 h 684"/>
                <a:gd name="T48" fmla="*/ 676 w 688"/>
                <a:gd name="T49" fmla="*/ 515 h 684"/>
                <a:gd name="T50" fmla="*/ 688 w 688"/>
                <a:gd name="T51" fmla="*/ 523 h 684"/>
                <a:gd name="T52" fmla="*/ 641 w 688"/>
                <a:gd name="T53" fmla="*/ 684 h 684"/>
                <a:gd name="T54" fmla="*/ 640 w 688"/>
                <a:gd name="T55" fmla="*/ 684 h 684"/>
                <a:gd name="T56" fmla="*/ 627 w 688"/>
                <a:gd name="T57" fmla="*/ 676 h 684"/>
                <a:gd name="T58" fmla="*/ 613 w 688"/>
                <a:gd name="T59" fmla="*/ 666 h 684"/>
                <a:gd name="T60" fmla="*/ 597 w 688"/>
                <a:gd name="T61" fmla="*/ 653 h 684"/>
                <a:gd name="T62" fmla="*/ 582 w 688"/>
                <a:gd name="T63" fmla="*/ 641 h 684"/>
                <a:gd name="T64" fmla="*/ 566 w 688"/>
                <a:gd name="T65" fmla="*/ 628 h 684"/>
                <a:gd name="T66" fmla="*/ 552 w 688"/>
                <a:gd name="T67" fmla="*/ 615 h 684"/>
                <a:gd name="T68" fmla="*/ 539 w 688"/>
                <a:gd name="T69" fmla="*/ 603 h 684"/>
                <a:gd name="T70" fmla="*/ 526 w 688"/>
                <a:gd name="T71" fmla="*/ 593 h 684"/>
                <a:gd name="T72" fmla="*/ 517 w 688"/>
                <a:gd name="T73" fmla="*/ 584 h 684"/>
                <a:gd name="T74" fmla="*/ 511 w 688"/>
                <a:gd name="T75" fmla="*/ 577 h 684"/>
                <a:gd name="T76" fmla="*/ 506 w 688"/>
                <a:gd name="T77" fmla="*/ 574 h 684"/>
                <a:gd name="T78" fmla="*/ 476 w 688"/>
                <a:gd name="T79" fmla="*/ 538 h 684"/>
                <a:gd name="T80" fmla="*/ 447 w 688"/>
                <a:gd name="T81" fmla="*/ 502 h 684"/>
                <a:gd name="T82" fmla="*/ 418 w 688"/>
                <a:gd name="T83" fmla="*/ 466 h 684"/>
                <a:gd name="T84" fmla="*/ 390 w 688"/>
                <a:gd name="T85" fmla="*/ 431 h 684"/>
                <a:gd name="T86" fmla="*/ 361 w 688"/>
                <a:gd name="T87" fmla="*/ 397 h 684"/>
                <a:gd name="T88" fmla="*/ 331 w 688"/>
                <a:gd name="T89" fmla="*/ 365 h 684"/>
                <a:gd name="T90" fmla="*/ 300 w 688"/>
                <a:gd name="T91" fmla="*/ 334 h 684"/>
                <a:gd name="T92" fmla="*/ 267 w 688"/>
                <a:gd name="T93" fmla="*/ 305 h 684"/>
                <a:gd name="T94" fmla="*/ 231 w 688"/>
                <a:gd name="T95" fmla="*/ 278 h 684"/>
                <a:gd name="T96" fmla="*/ 192 w 688"/>
                <a:gd name="T97" fmla="*/ 253 h 684"/>
                <a:gd name="T98" fmla="*/ 148 w 688"/>
                <a:gd name="T99" fmla="*/ 230 h 684"/>
                <a:gd name="T100" fmla="*/ 75 w 688"/>
                <a:gd name="T101" fmla="*/ 197 h 684"/>
                <a:gd name="T102" fmla="*/ 0 w 688"/>
                <a:gd name="T103" fmla="*/ 168 h 684"/>
                <a:gd name="T104" fmla="*/ 13 w 688"/>
                <a:gd name="T105" fmla="*/ 84 h 684"/>
                <a:gd name="T106" fmla="*/ 30 w 688"/>
                <a:gd name="T107"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8" h="684">
                  <a:moveTo>
                    <a:pt x="30" y="0"/>
                  </a:moveTo>
                  <a:lnTo>
                    <a:pt x="86" y="21"/>
                  </a:lnTo>
                  <a:lnTo>
                    <a:pt x="142" y="44"/>
                  </a:lnTo>
                  <a:lnTo>
                    <a:pt x="197" y="69"/>
                  </a:lnTo>
                  <a:lnTo>
                    <a:pt x="240" y="92"/>
                  </a:lnTo>
                  <a:lnTo>
                    <a:pt x="279" y="116"/>
                  </a:lnTo>
                  <a:lnTo>
                    <a:pt x="315" y="144"/>
                  </a:lnTo>
                  <a:lnTo>
                    <a:pt x="348" y="173"/>
                  </a:lnTo>
                  <a:lnTo>
                    <a:pt x="379" y="204"/>
                  </a:lnTo>
                  <a:lnTo>
                    <a:pt x="409" y="236"/>
                  </a:lnTo>
                  <a:lnTo>
                    <a:pt x="438" y="270"/>
                  </a:lnTo>
                  <a:lnTo>
                    <a:pt x="466" y="304"/>
                  </a:lnTo>
                  <a:lnTo>
                    <a:pt x="495" y="341"/>
                  </a:lnTo>
                  <a:lnTo>
                    <a:pt x="524" y="377"/>
                  </a:lnTo>
                  <a:lnTo>
                    <a:pt x="555" y="413"/>
                  </a:lnTo>
                  <a:lnTo>
                    <a:pt x="558" y="416"/>
                  </a:lnTo>
                  <a:lnTo>
                    <a:pt x="565" y="423"/>
                  </a:lnTo>
                  <a:lnTo>
                    <a:pt x="575" y="431"/>
                  </a:lnTo>
                  <a:lnTo>
                    <a:pt x="587" y="442"/>
                  </a:lnTo>
                  <a:lnTo>
                    <a:pt x="600" y="454"/>
                  </a:lnTo>
                  <a:lnTo>
                    <a:pt x="615" y="467"/>
                  </a:lnTo>
                  <a:lnTo>
                    <a:pt x="630" y="480"/>
                  </a:lnTo>
                  <a:lnTo>
                    <a:pt x="646" y="492"/>
                  </a:lnTo>
                  <a:lnTo>
                    <a:pt x="661" y="505"/>
                  </a:lnTo>
                  <a:lnTo>
                    <a:pt x="676" y="515"/>
                  </a:lnTo>
                  <a:lnTo>
                    <a:pt x="688" y="523"/>
                  </a:lnTo>
                  <a:lnTo>
                    <a:pt x="641" y="684"/>
                  </a:lnTo>
                  <a:lnTo>
                    <a:pt x="640" y="684"/>
                  </a:lnTo>
                  <a:lnTo>
                    <a:pt x="627" y="676"/>
                  </a:lnTo>
                  <a:lnTo>
                    <a:pt x="613" y="666"/>
                  </a:lnTo>
                  <a:lnTo>
                    <a:pt x="597" y="653"/>
                  </a:lnTo>
                  <a:lnTo>
                    <a:pt x="582" y="641"/>
                  </a:lnTo>
                  <a:lnTo>
                    <a:pt x="566" y="628"/>
                  </a:lnTo>
                  <a:lnTo>
                    <a:pt x="552" y="615"/>
                  </a:lnTo>
                  <a:lnTo>
                    <a:pt x="539" y="603"/>
                  </a:lnTo>
                  <a:lnTo>
                    <a:pt x="526" y="593"/>
                  </a:lnTo>
                  <a:lnTo>
                    <a:pt x="517" y="584"/>
                  </a:lnTo>
                  <a:lnTo>
                    <a:pt x="511" y="577"/>
                  </a:lnTo>
                  <a:lnTo>
                    <a:pt x="506" y="574"/>
                  </a:lnTo>
                  <a:lnTo>
                    <a:pt x="476" y="538"/>
                  </a:lnTo>
                  <a:lnTo>
                    <a:pt x="447" y="502"/>
                  </a:lnTo>
                  <a:lnTo>
                    <a:pt x="418" y="466"/>
                  </a:lnTo>
                  <a:lnTo>
                    <a:pt x="390" y="431"/>
                  </a:lnTo>
                  <a:lnTo>
                    <a:pt x="361" y="397"/>
                  </a:lnTo>
                  <a:lnTo>
                    <a:pt x="331" y="365"/>
                  </a:lnTo>
                  <a:lnTo>
                    <a:pt x="300" y="334"/>
                  </a:lnTo>
                  <a:lnTo>
                    <a:pt x="267" y="305"/>
                  </a:lnTo>
                  <a:lnTo>
                    <a:pt x="231" y="278"/>
                  </a:lnTo>
                  <a:lnTo>
                    <a:pt x="192" y="253"/>
                  </a:lnTo>
                  <a:lnTo>
                    <a:pt x="148" y="230"/>
                  </a:lnTo>
                  <a:lnTo>
                    <a:pt x="75" y="197"/>
                  </a:lnTo>
                  <a:lnTo>
                    <a:pt x="0" y="168"/>
                  </a:lnTo>
                  <a:lnTo>
                    <a:pt x="13" y="84"/>
                  </a:lnTo>
                  <a:lnTo>
                    <a:pt x="30" y="0"/>
                  </a:lnTo>
                  <a:close/>
                </a:path>
              </a:pathLst>
            </a:custGeom>
            <a:solidFill>
              <a:srgbClr val="ADC3A6"/>
            </a:solidFill>
            <a:ln w="0">
              <a:solidFill>
                <a:srgbClr val="ADC3A6"/>
              </a:solidFill>
              <a:prstDash val="solid"/>
              <a:round/>
            </a:ln>
          </p:spPr>
          <p:txBody>
            <a:bodyPr vert="horz" wrap="square" lIns="91440" tIns="45720" rIns="91440" bIns="45720" numCol="1" anchor="t" anchorCtr="0" compatLnSpc="1"/>
            <a:lstStyle/>
            <a:p>
              <a:endParaRPr lang="en-US"/>
            </a:p>
          </p:txBody>
        </p:sp>
        <p:sp>
          <p:nvSpPr>
            <p:cNvPr id="71" name="Freeform 54"/>
            <p:cNvSpPr/>
            <p:nvPr/>
          </p:nvSpPr>
          <p:spPr bwMode="auto">
            <a:xfrm>
              <a:off x="2479377" y="2578077"/>
              <a:ext cx="609600" cy="765175"/>
            </a:xfrm>
            <a:custGeom>
              <a:avLst/>
              <a:gdLst>
                <a:gd name="T0" fmla="*/ 50 w 384"/>
                <a:gd name="T1" fmla="*/ 0 h 482"/>
                <a:gd name="T2" fmla="*/ 49 w 384"/>
                <a:gd name="T3" fmla="*/ 23 h 482"/>
                <a:gd name="T4" fmla="*/ 51 w 384"/>
                <a:gd name="T5" fmla="*/ 45 h 482"/>
                <a:gd name="T6" fmla="*/ 54 w 384"/>
                <a:gd name="T7" fmla="*/ 69 h 482"/>
                <a:gd name="T8" fmla="*/ 60 w 384"/>
                <a:gd name="T9" fmla="*/ 93 h 482"/>
                <a:gd name="T10" fmla="*/ 69 w 384"/>
                <a:gd name="T11" fmla="*/ 117 h 482"/>
                <a:gd name="T12" fmla="*/ 83 w 384"/>
                <a:gd name="T13" fmla="*/ 139 h 482"/>
                <a:gd name="T14" fmla="*/ 99 w 384"/>
                <a:gd name="T15" fmla="*/ 160 h 482"/>
                <a:gd name="T16" fmla="*/ 120 w 384"/>
                <a:gd name="T17" fmla="*/ 178 h 482"/>
                <a:gd name="T18" fmla="*/ 161 w 384"/>
                <a:gd name="T19" fmla="*/ 207 h 482"/>
                <a:gd name="T20" fmla="*/ 204 w 384"/>
                <a:gd name="T21" fmla="*/ 232 h 482"/>
                <a:gd name="T22" fmla="*/ 248 w 384"/>
                <a:gd name="T23" fmla="*/ 255 h 482"/>
                <a:gd name="T24" fmla="*/ 292 w 384"/>
                <a:gd name="T25" fmla="*/ 276 h 482"/>
                <a:gd name="T26" fmla="*/ 339 w 384"/>
                <a:gd name="T27" fmla="*/ 295 h 482"/>
                <a:gd name="T28" fmla="*/ 384 w 384"/>
                <a:gd name="T29" fmla="*/ 314 h 482"/>
                <a:gd name="T30" fmla="*/ 367 w 384"/>
                <a:gd name="T31" fmla="*/ 398 h 482"/>
                <a:gd name="T32" fmla="*/ 354 w 384"/>
                <a:gd name="T33" fmla="*/ 482 h 482"/>
                <a:gd name="T34" fmla="*/ 354 w 384"/>
                <a:gd name="T35" fmla="*/ 482 h 482"/>
                <a:gd name="T36" fmla="*/ 305 w 384"/>
                <a:gd name="T37" fmla="*/ 462 h 482"/>
                <a:gd name="T38" fmla="*/ 256 w 384"/>
                <a:gd name="T39" fmla="*/ 443 h 482"/>
                <a:gd name="T40" fmla="*/ 209 w 384"/>
                <a:gd name="T41" fmla="*/ 421 h 482"/>
                <a:gd name="T42" fmla="*/ 161 w 384"/>
                <a:gd name="T43" fmla="*/ 397 h 482"/>
                <a:gd name="T44" fmla="*/ 116 w 384"/>
                <a:gd name="T45" fmla="*/ 371 h 482"/>
                <a:gd name="T46" fmla="*/ 73 w 384"/>
                <a:gd name="T47" fmla="*/ 341 h 482"/>
                <a:gd name="T48" fmla="*/ 73 w 384"/>
                <a:gd name="T49" fmla="*/ 341 h 482"/>
                <a:gd name="T50" fmla="*/ 73 w 384"/>
                <a:gd name="T51" fmla="*/ 341 h 482"/>
                <a:gd name="T52" fmla="*/ 71 w 384"/>
                <a:gd name="T53" fmla="*/ 340 h 482"/>
                <a:gd name="T54" fmla="*/ 50 w 384"/>
                <a:gd name="T55" fmla="*/ 320 h 482"/>
                <a:gd name="T56" fmla="*/ 33 w 384"/>
                <a:gd name="T57" fmla="*/ 298 h 482"/>
                <a:gd name="T58" fmla="*/ 20 w 384"/>
                <a:gd name="T59" fmla="*/ 275 h 482"/>
                <a:gd name="T60" fmla="*/ 11 w 384"/>
                <a:gd name="T61" fmla="*/ 250 h 482"/>
                <a:gd name="T62" fmla="*/ 4 w 384"/>
                <a:gd name="T63" fmla="*/ 225 h 482"/>
                <a:gd name="T64" fmla="*/ 1 w 384"/>
                <a:gd name="T65" fmla="*/ 200 h 482"/>
                <a:gd name="T66" fmla="*/ 0 w 384"/>
                <a:gd name="T67" fmla="*/ 176 h 482"/>
                <a:gd name="T68" fmla="*/ 1 w 384"/>
                <a:gd name="T69" fmla="*/ 154 h 482"/>
                <a:gd name="T70" fmla="*/ 3 w 384"/>
                <a:gd name="T71" fmla="*/ 133 h 482"/>
                <a:gd name="T72" fmla="*/ 6 w 384"/>
                <a:gd name="T73" fmla="*/ 114 h 482"/>
                <a:gd name="T74" fmla="*/ 10 w 384"/>
                <a:gd name="T75" fmla="*/ 99 h 482"/>
                <a:gd name="T76" fmla="*/ 13 w 384"/>
                <a:gd name="T77" fmla="*/ 88 h 482"/>
                <a:gd name="T78" fmla="*/ 15 w 384"/>
                <a:gd name="T79" fmla="*/ 80 h 482"/>
                <a:gd name="T80" fmla="*/ 15 w 384"/>
                <a:gd name="T81" fmla="*/ 77 h 482"/>
                <a:gd name="T82" fmla="*/ 15 w 384"/>
                <a:gd name="T83" fmla="*/ 77 h 482"/>
                <a:gd name="T84" fmla="*/ 15 w 384"/>
                <a:gd name="T85" fmla="*/ 77 h 482"/>
                <a:gd name="T86" fmla="*/ 15 w 384"/>
                <a:gd name="T87" fmla="*/ 77 h 482"/>
                <a:gd name="T88" fmla="*/ 15 w 384"/>
                <a:gd name="T89" fmla="*/ 77 h 482"/>
                <a:gd name="T90" fmla="*/ 17 w 384"/>
                <a:gd name="T91" fmla="*/ 74 h 482"/>
                <a:gd name="T92" fmla="*/ 19 w 384"/>
                <a:gd name="T93" fmla="*/ 65 h 482"/>
                <a:gd name="T94" fmla="*/ 24 w 384"/>
                <a:gd name="T95" fmla="*/ 52 h 482"/>
                <a:gd name="T96" fmla="*/ 31 w 384"/>
                <a:gd name="T97" fmla="*/ 36 h 482"/>
                <a:gd name="T98" fmla="*/ 39 w 384"/>
                <a:gd name="T99" fmla="*/ 17 h 482"/>
                <a:gd name="T100" fmla="*/ 39 w 384"/>
                <a:gd name="T101" fmla="*/ 17 h 482"/>
                <a:gd name="T102" fmla="*/ 39 w 384"/>
                <a:gd name="T103" fmla="*/ 17 h 482"/>
                <a:gd name="T104" fmla="*/ 50 w 384"/>
                <a:gd name="T105"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482">
                  <a:moveTo>
                    <a:pt x="50" y="0"/>
                  </a:moveTo>
                  <a:lnTo>
                    <a:pt x="49" y="23"/>
                  </a:lnTo>
                  <a:lnTo>
                    <a:pt x="51" y="45"/>
                  </a:lnTo>
                  <a:lnTo>
                    <a:pt x="54" y="69"/>
                  </a:lnTo>
                  <a:lnTo>
                    <a:pt x="60" y="93"/>
                  </a:lnTo>
                  <a:lnTo>
                    <a:pt x="69" y="117"/>
                  </a:lnTo>
                  <a:lnTo>
                    <a:pt x="83" y="139"/>
                  </a:lnTo>
                  <a:lnTo>
                    <a:pt x="99" y="160"/>
                  </a:lnTo>
                  <a:lnTo>
                    <a:pt x="120" y="178"/>
                  </a:lnTo>
                  <a:lnTo>
                    <a:pt x="161" y="207"/>
                  </a:lnTo>
                  <a:lnTo>
                    <a:pt x="204" y="232"/>
                  </a:lnTo>
                  <a:lnTo>
                    <a:pt x="248" y="255"/>
                  </a:lnTo>
                  <a:lnTo>
                    <a:pt x="292" y="276"/>
                  </a:lnTo>
                  <a:lnTo>
                    <a:pt x="339" y="295"/>
                  </a:lnTo>
                  <a:lnTo>
                    <a:pt x="384" y="314"/>
                  </a:lnTo>
                  <a:lnTo>
                    <a:pt x="367" y="398"/>
                  </a:lnTo>
                  <a:lnTo>
                    <a:pt x="354" y="482"/>
                  </a:lnTo>
                  <a:lnTo>
                    <a:pt x="354" y="482"/>
                  </a:lnTo>
                  <a:lnTo>
                    <a:pt x="305" y="462"/>
                  </a:lnTo>
                  <a:lnTo>
                    <a:pt x="256" y="443"/>
                  </a:lnTo>
                  <a:lnTo>
                    <a:pt x="209" y="421"/>
                  </a:lnTo>
                  <a:lnTo>
                    <a:pt x="161" y="397"/>
                  </a:lnTo>
                  <a:lnTo>
                    <a:pt x="116" y="371"/>
                  </a:lnTo>
                  <a:lnTo>
                    <a:pt x="73" y="341"/>
                  </a:lnTo>
                  <a:lnTo>
                    <a:pt x="73" y="341"/>
                  </a:lnTo>
                  <a:lnTo>
                    <a:pt x="73" y="341"/>
                  </a:lnTo>
                  <a:lnTo>
                    <a:pt x="71" y="340"/>
                  </a:lnTo>
                  <a:lnTo>
                    <a:pt x="50" y="320"/>
                  </a:lnTo>
                  <a:lnTo>
                    <a:pt x="33" y="298"/>
                  </a:lnTo>
                  <a:lnTo>
                    <a:pt x="20" y="275"/>
                  </a:lnTo>
                  <a:lnTo>
                    <a:pt x="11" y="250"/>
                  </a:lnTo>
                  <a:lnTo>
                    <a:pt x="4" y="225"/>
                  </a:lnTo>
                  <a:lnTo>
                    <a:pt x="1" y="200"/>
                  </a:lnTo>
                  <a:lnTo>
                    <a:pt x="0" y="176"/>
                  </a:lnTo>
                  <a:lnTo>
                    <a:pt x="1" y="154"/>
                  </a:lnTo>
                  <a:lnTo>
                    <a:pt x="3" y="133"/>
                  </a:lnTo>
                  <a:lnTo>
                    <a:pt x="6" y="114"/>
                  </a:lnTo>
                  <a:lnTo>
                    <a:pt x="10" y="99"/>
                  </a:lnTo>
                  <a:lnTo>
                    <a:pt x="13" y="88"/>
                  </a:lnTo>
                  <a:lnTo>
                    <a:pt x="15" y="80"/>
                  </a:lnTo>
                  <a:lnTo>
                    <a:pt x="15" y="77"/>
                  </a:lnTo>
                  <a:lnTo>
                    <a:pt x="15" y="77"/>
                  </a:lnTo>
                  <a:lnTo>
                    <a:pt x="15" y="77"/>
                  </a:lnTo>
                  <a:lnTo>
                    <a:pt x="15" y="77"/>
                  </a:lnTo>
                  <a:lnTo>
                    <a:pt x="15" y="77"/>
                  </a:lnTo>
                  <a:lnTo>
                    <a:pt x="17" y="74"/>
                  </a:lnTo>
                  <a:lnTo>
                    <a:pt x="19" y="65"/>
                  </a:lnTo>
                  <a:lnTo>
                    <a:pt x="24" y="52"/>
                  </a:lnTo>
                  <a:lnTo>
                    <a:pt x="31" y="36"/>
                  </a:lnTo>
                  <a:lnTo>
                    <a:pt x="39" y="17"/>
                  </a:lnTo>
                  <a:lnTo>
                    <a:pt x="39" y="17"/>
                  </a:lnTo>
                  <a:lnTo>
                    <a:pt x="39" y="17"/>
                  </a:lnTo>
                  <a:lnTo>
                    <a:pt x="50" y="0"/>
                  </a:lnTo>
                  <a:close/>
                </a:path>
              </a:pathLst>
            </a:custGeom>
            <a:solidFill>
              <a:srgbClr val="C69300"/>
            </a:solidFill>
            <a:ln w="0">
              <a:solidFill>
                <a:srgbClr val="C69300"/>
              </a:solidFill>
              <a:prstDash val="solid"/>
              <a:round/>
            </a:ln>
          </p:spPr>
          <p:txBody>
            <a:bodyPr vert="horz" wrap="square" lIns="91440" tIns="45720" rIns="91440" bIns="45720" numCol="1" anchor="t" anchorCtr="0" compatLnSpc="1"/>
            <a:lstStyle/>
            <a:p>
              <a:endParaRPr lang="en-US"/>
            </a:p>
          </p:txBody>
        </p:sp>
        <p:sp>
          <p:nvSpPr>
            <p:cNvPr id="72" name="Freeform 55"/>
            <p:cNvSpPr/>
            <p:nvPr/>
          </p:nvSpPr>
          <p:spPr bwMode="auto">
            <a:xfrm>
              <a:off x="3204865" y="2439964"/>
              <a:ext cx="1290638" cy="404813"/>
            </a:xfrm>
            <a:custGeom>
              <a:avLst/>
              <a:gdLst>
                <a:gd name="T0" fmla="*/ 762 w 813"/>
                <a:gd name="T1" fmla="*/ 0 h 255"/>
                <a:gd name="T2" fmla="*/ 775 w 813"/>
                <a:gd name="T3" fmla="*/ 1 h 255"/>
                <a:gd name="T4" fmla="*/ 788 w 813"/>
                <a:gd name="T5" fmla="*/ 4 h 255"/>
                <a:gd name="T6" fmla="*/ 799 w 813"/>
                <a:gd name="T7" fmla="*/ 9 h 255"/>
                <a:gd name="T8" fmla="*/ 806 w 813"/>
                <a:gd name="T9" fmla="*/ 18 h 255"/>
                <a:gd name="T10" fmla="*/ 811 w 813"/>
                <a:gd name="T11" fmla="*/ 29 h 255"/>
                <a:gd name="T12" fmla="*/ 813 w 813"/>
                <a:gd name="T13" fmla="*/ 43 h 255"/>
                <a:gd name="T14" fmla="*/ 812 w 813"/>
                <a:gd name="T15" fmla="*/ 63 h 255"/>
                <a:gd name="T16" fmla="*/ 809 w 813"/>
                <a:gd name="T17" fmla="*/ 86 h 255"/>
                <a:gd name="T18" fmla="*/ 805 w 813"/>
                <a:gd name="T19" fmla="*/ 110 h 255"/>
                <a:gd name="T20" fmla="*/ 798 w 813"/>
                <a:gd name="T21" fmla="*/ 134 h 255"/>
                <a:gd name="T22" fmla="*/ 790 w 813"/>
                <a:gd name="T23" fmla="*/ 159 h 255"/>
                <a:gd name="T24" fmla="*/ 780 w 813"/>
                <a:gd name="T25" fmla="*/ 182 h 255"/>
                <a:gd name="T26" fmla="*/ 768 w 813"/>
                <a:gd name="T27" fmla="*/ 202 h 255"/>
                <a:gd name="T28" fmla="*/ 755 w 813"/>
                <a:gd name="T29" fmla="*/ 221 h 255"/>
                <a:gd name="T30" fmla="*/ 740 w 813"/>
                <a:gd name="T31" fmla="*/ 234 h 255"/>
                <a:gd name="T32" fmla="*/ 723 w 813"/>
                <a:gd name="T33" fmla="*/ 244 h 255"/>
                <a:gd name="T34" fmla="*/ 704 w 813"/>
                <a:gd name="T35" fmla="*/ 251 h 255"/>
                <a:gd name="T36" fmla="*/ 684 w 813"/>
                <a:gd name="T37" fmla="*/ 254 h 255"/>
                <a:gd name="T38" fmla="*/ 663 w 813"/>
                <a:gd name="T39" fmla="*/ 255 h 255"/>
                <a:gd name="T40" fmla="*/ 634 w 813"/>
                <a:gd name="T41" fmla="*/ 253 h 255"/>
                <a:gd name="T42" fmla="*/ 604 w 813"/>
                <a:gd name="T43" fmla="*/ 250 h 255"/>
                <a:gd name="T44" fmla="*/ 577 w 813"/>
                <a:gd name="T45" fmla="*/ 247 h 255"/>
                <a:gd name="T46" fmla="*/ 447 w 813"/>
                <a:gd name="T47" fmla="*/ 229 h 255"/>
                <a:gd name="T48" fmla="*/ 317 w 813"/>
                <a:gd name="T49" fmla="*/ 210 h 255"/>
                <a:gd name="T50" fmla="*/ 187 w 813"/>
                <a:gd name="T51" fmla="*/ 190 h 255"/>
                <a:gd name="T52" fmla="*/ 93 w 813"/>
                <a:gd name="T53" fmla="*/ 177 h 255"/>
                <a:gd name="T54" fmla="*/ 0 w 813"/>
                <a:gd name="T55" fmla="*/ 163 h 255"/>
                <a:gd name="T56" fmla="*/ 23 w 813"/>
                <a:gd name="T57" fmla="*/ 102 h 255"/>
                <a:gd name="T58" fmla="*/ 50 w 813"/>
                <a:gd name="T59" fmla="*/ 43 h 255"/>
                <a:gd name="T60" fmla="*/ 237 w 813"/>
                <a:gd name="T61" fmla="*/ 75 h 255"/>
                <a:gd name="T62" fmla="*/ 286 w 813"/>
                <a:gd name="T63" fmla="*/ 82 h 255"/>
                <a:gd name="T64" fmla="*/ 333 w 813"/>
                <a:gd name="T65" fmla="*/ 87 h 255"/>
                <a:gd name="T66" fmla="*/ 380 w 813"/>
                <a:gd name="T67" fmla="*/ 88 h 255"/>
                <a:gd name="T68" fmla="*/ 437 w 813"/>
                <a:gd name="T69" fmla="*/ 86 h 255"/>
                <a:gd name="T70" fmla="*/ 493 w 813"/>
                <a:gd name="T71" fmla="*/ 78 h 255"/>
                <a:gd name="T72" fmla="*/ 549 w 813"/>
                <a:gd name="T73" fmla="*/ 64 h 255"/>
                <a:gd name="T74" fmla="*/ 607 w 813"/>
                <a:gd name="T75" fmla="*/ 44 h 255"/>
                <a:gd name="T76" fmla="*/ 618 w 813"/>
                <a:gd name="T77" fmla="*/ 39 h 255"/>
                <a:gd name="T78" fmla="*/ 634 w 813"/>
                <a:gd name="T79" fmla="*/ 33 h 255"/>
                <a:gd name="T80" fmla="*/ 652 w 813"/>
                <a:gd name="T81" fmla="*/ 26 h 255"/>
                <a:gd name="T82" fmla="*/ 673 w 813"/>
                <a:gd name="T83" fmla="*/ 19 h 255"/>
                <a:gd name="T84" fmla="*/ 696 w 813"/>
                <a:gd name="T85" fmla="*/ 11 h 255"/>
                <a:gd name="T86" fmla="*/ 718 w 813"/>
                <a:gd name="T87" fmla="*/ 5 h 255"/>
                <a:gd name="T88" fmla="*/ 740 w 813"/>
                <a:gd name="T89" fmla="*/ 1 h 255"/>
                <a:gd name="T90" fmla="*/ 762 w 813"/>
                <a:gd name="T91"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3" h="255">
                  <a:moveTo>
                    <a:pt x="762" y="0"/>
                  </a:moveTo>
                  <a:lnTo>
                    <a:pt x="775" y="1"/>
                  </a:lnTo>
                  <a:lnTo>
                    <a:pt x="788" y="4"/>
                  </a:lnTo>
                  <a:lnTo>
                    <a:pt x="799" y="9"/>
                  </a:lnTo>
                  <a:lnTo>
                    <a:pt x="806" y="18"/>
                  </a:lnTo>
                  <a:lnTo>
                    <a:pt x="811" y="29"/>
                  </a:lnTo>
                  <a:lnTo>
                    <a:pt x="813" y="43"/>
                  </a:lnTo>
                  <a:lnTo>
                    <a:pt x="812" y="63"/>
                  </a:lnTo>
                  <a:lnTo>
                    <a:pt x="809" y="86"/>
                  </a:lnTo>
                  <a:lnTo>
                    <a:pt x="805" y="110"/>
                  </a:lnTo>
                  <a:lnTo>
                    <a:pt x="798" y="134"/>
                  </a:lnTo>
                  <a:lnTo>
                    <a:pt x="790" y="159"/>
                  </a:lnTo>
                  <a:lnTo>
                    <a:pt x="780" y="182"/>
                  </a:lnTo>
                  <a:lnTo>
                    <a:pt x="768" y="202"/>
                  </a:lnTo>
                  <a:lnTo>
                    <a:pt x="755" y="221"/>
                  </a:lnTo>
                  <a:lnTo>
                    <a:pt x="740" y="234"/>
                  </a:lnTo>
                  <a:lnTo>
                    <a:pt x="723" y="244"/>
                  </a:lnTo>
                  <a:lnTo>
                    <a:pt x="704" y="251"/>
                  </a:lnTo>
                  <a:lnTo>
                    <a:pt x="684" y="254"/>
                  </a:lnTo>
                  <a:lnTo>
                    <a:pt x="663" y="255"/>
                  </a:lnTo>
                  <a:lnTo>
                    <a:pt x="634" y="253"/>
                  </a:lnTo>
                  <a:lnTo>
                    <a:pt x="604" y="250"/>
                  </a:lnTo>
                  <a:lnTo>
                    <a:pt x="577" y="247"/>
                  </a:lnTo>
                  <a:lnTo>
                    <a:pt x="447" y="229"/>
                  </a:lnTo>
                  <a:lnTo>
                    <a:pt x="317" y="210"/>
                  </a:lnTo>
                  <a:lnTo>
                    <a:pt x="187" y="190"/>
                  </a:lnTo>
                  <a:lnTo>
                    <a:pt x="93" y="177"/>
                  </a:lnTo>
                  <a:lnTo>
                    <a:pt x="0" y="163"/>
                  </a:lnTo>
                  <a:lnTo>
                    <a:pt x="23" y="102"/>
                  </a:lnTo>
                  <a:lnTo>
                    <a:pt x="50" y="43"/>
                  </a:lnTo>
                  <a:lnTo>
                    <a:pt x="237" y="75"/>
                  </a:lnTo>
                  <a:lnTo>
                    <a:pt x="286" y="82"/>
                  </a:lnTo>
                  <a:lnTo>
                    <a:pt x="333" y="87"/>
                  </a:lnTo>
                  <a:lnTo>
                    <a:pt x="380" y="88"/>
                  </a:lnTo>
                  <a:lnTo>
                    <a:pt x="437" y="86"/>
                  </a:lnTo>
                  <a:lnTo>
                    <a:pt x="493" y="78"/>
                  </a:lnTo>
                  <a:lnTo>
                    <a:pt x="549" y="64"/>
                  </a:lnTo>
                  <a:lnTo>
                    <a:pt x="607" y="44"/>
                  </a:lnTo>
                  <a:lnTo>
                    <a:pt x="618" y="39"/>
                  </a:lnTo>
                  <a:lnTo>
                    <a:pt x="634" y="33"/>
                  </a:lnTo>
                  <a:lnTo>
                    <a:pt x="652" y="26"/>
                  </a:lnTo>
                  <a:lnTo>
                    <a:pt x="673" y="19"/>
                  </a:lnTo>
                  <a:lnTo>
                    <a:pt x="696" y="11"/>
                  </a:lnTo>
                  <a:lnTo>
                    <a:pt x="718" y="5"/>
                  </a:lnTo>
                  <a:lnTo>
                    <a:pt x="740" y="1"/>
                  </a:lnTo>
                  <a:lnTo>
                    <a:pt x="762" y="0"/>
                  </a:lnTo>
                  <a:close/>
                </a:path>
              </a:pathLst>
            </a:custGeom>
            <a:solidFill>
              <a:srgbClr val="F0FBEC"/>
            </a:solidFill>
            <a:ln w="0">
              <a:solidFill>
                <a:srgbClr val="F0FBEC"/>
              </a:solidFill>
              <a:prstDash val="solid"/>
              <a:round/>
            </a:ln>
          </p:spPr>
          <p:txBody>
            <a:bodyPr vert="horz" wrap="square" lIns="91440" tIns="45720" rIns="91440" bIns="45720" numCol="1" anchor="t" anchorCtr="0" compatLnSpc="1"/>
            <a:lstStyle/>
            <a:p>
              <a:endParaRPr lang="en-US"/>
            </a:p>
          </p:txBody>
        </p:sp>
        <p:sp>
          <p:nvSpPr>
            <p:cNvPr id="73" name="Freeform 56"/>
            <p:cNvSpPr/>
            <p:nvPr/>
          </p:nvSpPr>
          <p:spPr bwMode="auto">
            <a:xfrm>
              <a:off x="2682577" y="2444727"/>
              <a:ext cx="601663" cy="254000"/>
            </a:xfrm>
            <a:custGeom>
              <a:avLst/>
              <a:gdLst>
                <a:gd name="T0" fmla="*/ 100 w 379"/>
                <a:gd name="T1" fmla="*/ 0 h 160"/>
                <a:gd name="T2" fmla="*/ 139 w 379"/>
                <a:gd name="T3" fmla="*/ 1 h 160"/>
                <a:gd name="T4" fmla="*/ 179 w 379"/>
                <a:gd name="T5" fmla="*/ 5 h 160"/>
                <a:gd name="T6" fmla="*/ 220 w 379"/>
                <a:gd name="T7" fmla="*/ 12 h 160"/>
                <a:gd name="T8" fmla="*/ 260 w 379"/>
                <a:gd name="T9" fmla="*/ 18 h 160"/>
                <a:gd name="T10" fmla="*/ 298 w 379"/>
                <a:gd name="T11" fmla="*/ 25 h 160"/>
                <a:gd name="T12" fmla="*/ 379 w 379"/>
                <a:gd name="T13" fmla="*/ 40 h 160"/>
                <a:gd name="T14" fmla="*/ 352 w 379"/>
                <a:gd name="T15" fmla="*/ 99 h 160"/>
                <a:gd name="T16" fmla="*/ 329 w 379"/>
                <a:gd name="T17" fmla="*/ 160 h 160"/>
                <a:gd name="T18" fmla="*/ 248 w 379"/>
                <a:gd name="T19" fmla="*/ 148 h 160"/>
                <a:gd name="T20" fmla="*/ 169 w 379"/>
                <a:gd name="T21" fmla="*/ 134 h 160"/>
                <a:gd name="T22" fmla="*/ 137 w 379"/>
                <a:gd name="T23" fmla="*/ 129 h 160"/>
                <a:gd name="T24" fmla="*/ 108 w 379"/>
                <a:gd name="T25" fmla="*/ 123 h 160"/>
                <a:gd name="T26" fmla="*/ 81 w 379"/>
                <a:gd name="T27" fmla="*/ 118 h 160"/>
                <a:gd name="T28" fmla="*/ 57 w 379"/>
                <a:gd name="T29" fmla="*/ 112 h 160"/>
                <a:gd name="T30" fmla="*/ 37 w 379"/>
                <a:gd name="T31" fmla="*/ 105 h 160"/>
                <a:gd name="T32" fmla="*/ 22 w 379"/>
                <a:gd name="T33" fmla="*/ 97 h 160"/>
                <a:gd name="T34" fmla="*/ 10 w 379"/>
                <a:gd name="T35" fmla="*/ 89 h 160"/>
                <a:gd name="T36" fmla="*/ 2 w 379"/>
                <a:gd name="T37" fmla="*/ 78 h 160"/>
                <a:gd name="T38" fmla="*/ 0 w 379"/>
                <a:gd name="T39" fmla="*/ 65 h 160"/>
                <a:gd name="T40" fmla="*/ 2 w 379"/>
                <a:gd name="T41" fmla="*/ 51 h 160"/>
                <a:gd name="T42" fmla="*/ 9 w 379"/>
                <a:gd name="T43" fmla="*/ 36 h 160"/>
                <a:gd name="T44" fmla="*/ 19 w 379"/>
                <a:gd name="T45" fmla="*/ 23 h 160"/>
                <a:gd name="T46" fmla="*/ 32 w 379"/>
                <a:gd name="T47" fmla="*/ 13 h 160"/>
                <a:gd name="T48" fmla="*/ 47 w 379"/>
                <a:gd name="T49" fmla="*/ 5 h 160"/>
                <a:gd name="T50" fmla="*/ 62 w 379"/>
                <a:gd name="T51" fmla="*/ 1 h 160"/>
                <a:gd name="T52" fmla="*/ 81 w 379"/>
                <a:gd name="T53" fmla="*/ 0 h 160"/>
                <a:gd name="T54" fmla="*/ 100 w 379"/>
                <a:gd name="T5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9" h="160">
                  <a:moveTo>
                    <a:pt x="100" y="0"/>
                  </a:moveTo>
                  <a:lnTo>
                    <a:pt x="139" y="1"/>
                  </a:lnTo>
                  <a:lnTo>
                    <a:pt x="179" y="5"/>
                  </a:lnTo>
                  <a:lnTo>
                    <a:pt x="220" y="12"/>
                  </a:lnTo>
                  <a:lnTo>
                    <a:pt x="260" y="18"/>
                  </a:lnTo>
                  <a:lnTo>
                    <a:pt x="298" y="25"/>
                  </a:lnTo>
                  <a:lnTo>
                    <a:pt x="379" y="40"/>
                  </a:lnTo>
                  <a:lnTo>
                    <a:pt x="352" y="99"/>
                  </a:lnTo>
                  <a:lnTo>
                    <a:pt x="329" y="160"/>
                  </a:lnTo>
                  <a:lnTo>
                    <a:pt x="248" y="148"/>
                  </a:lnTo>
                  <a:lnTo>
                    <a:pt x="169" y="134"/>
                  </a:lnTo>
                  <a:lnTo>
                    <a:pt x="137" y="129"/>
                  </a:lnTo>
                  <a:lnTo>
                    <a:pt x="108" y="123"/>
                  </a:lnTo>
                  <a:lnTo>
                    <a:pt x="81" y="118"/>
                  </a:lnTo>
                  <a:lnTo>
                    <a:pt x="57" y="112"/>
                  </a:lnTo>
                  <a:lnTo>
                    <a:pt x="37" y="105"/>
                  </a:lnTo>
                  <a:lnTo>
                    <a:pt x="22" y="97"/>
                  </a:lnTo>
                  <a:lnTo>
                    <a:pt x="10" y="89"/>
                  </a:lnTo>
                  <a:lnTo>
                    <a:pt x="2" y="78"/>
                  </a:lnTo>
                  <a:lnTo>
                    <a:pt x="0" y="65"/>
                  </a:lnTo>
                  <a:lnTo>
                    <a:pt x="2" y="51"/>
                  </a:lnTo>
                  <a:lnTo>
                    <a:pt x="9" y="36"/>
                  </a:lnTo>
                  <a:lnTo>
                    <a:pt x="19" y="23"/>
                  </a:lnTo>
                  <a:lnTo>
                    <a:pt x="32" y="13"/>
                  </a:lnTo>
                  <a:lnTo>
                    <a:pt x="47" y="5"/>
                  </a:lnTo>
                  <a:lnTo>
                    <a:pt x="62" y="1"/>
                  </a:lnTo>
                  <a:lnTo>
                    <a:pt x="81" y="0"/>
                  </a:lnTo>
                  <a:lnTo>
                    <a:pt x="100" y="0"/>
                  </a:lnTo>
                  <a:close/>
                </a:path>
              </a:pathLst>
            </a:custGeom>
            <a:solidFill>
              <a:srgbClr val="FCE387"/>
            </a:solidFill>
            <a:ln w="0">
              <a:solidFill>
                <a:srgbClr val="FCE387"/>
              </a:solidFill>
              <a:prstDash val="solid"/>
              <a:round/>
            </a:ln>
          </p:spPr>
          <p:txBody>
            <a:bodyPr vert="horz" wrap="square" lIns="91440" tIns="45720" rIns="91440" bIns="45720" numCol="1" anchor="t" anchorCtr="0" compatLnSpc="1"/>
            <a:lstStyle/>
            <a:p>
              <a:endParaRPr lang="en-US"/>
            </a:p>
          </p:txBody>
        </p:sp>
        <p:sp>
          <p:nvSpPr>
            <p:cNvPr id="74" name="Freeform 57"/>
            <p:cNvSpPr/>
            <p:nvPr/>
          </p:nvSpPr>
          <p:spPr bwMode="auto">
            <a:xfrm>
              <a:off x="4057352" y="2312964"/>
              <a:ext cx="615950" cy="1893888"/>
            </a:xfrm>
            <a:custGeom>
              <a:avLst/>
              <a:gdLst>
                <a:gd name="T0" fmla="*/ 364 w 388"/>
                <a:gd name="T1" fmla="*/ 0 h 1193"/>
                <a:gd name="T2" fmla="*/ 373 w 388"/>
                <a:gd name="T3" fmla="*/ 0 h 1193"/>
                <a:gd name="T4" fmla="*/ 380 w 388"/>
                <a:gd name="T5" fmla="*/ 4 h 1193"/>
                <a:gd name="T6" fmla="*/ 385 w 388"/>
                <a:gd name="T7" fmla="*/ 11 h 1193"/>
                <a:gd name="T8" fmla="*/ 388 w 388"/>
                <a:gd name="T9" fmla="*/ 18 h 1193"/>
                <a:gd name="T10" fmla="*/ 387 w 388"/>
                <a:gd name="T11" fmla="*/ 27 h 1193"/>
                <a:gd name="T12" fmla="*/ 42 w 388"/>
                <a:gd name="T13" fmla="*/ 1178 h 1193"/>
                <a:gd name="T14" fmla="*/ 38 w 388"/>
                <a:gd name="T15" fmla="*/ 1185 h 1193"/>
                <a:gd name="T16" fmla="*/ 32 w 388"/>
                <a:gd name="T17" fmla="*/ 1191 h 1193"/>
                <a:gd name="T18" fmla="*/ 23 w 388"/>
                <a:gd name="T19" fmla="*/ 1193 h 1193"/>
                <a:gd name="T20" fmla="*/ 15 w 388"/>
                <a:gd name="T21" fmla="*/ 1192 h 1193"/>
                <a:gd name="T22" fmla="*/ 7 w 388"/>
                <a:gd name="T23" fmla="*/ 1188 h 1193"/>
                <a:gd name="T24" fmla="*/ 2 w 388"/>
                <a:gd name="T25" fmla="*/ 1182 h 1193"/>
                <a:gd name="T26" fmla="*/ 0 w 388"/>
                <a:gd name="T27" fmla="*/ 1174 h 1193"/>
                <a:gd name="T28" fmla="*/ 1 w 388"/>
                <a:gd name="T29" fmla="*/ 1165 h 1193"/>
                <a:gd name="T30" fmla="*/ 346 w 388"/>
                <a:gd name="T31" fmla="*/ 14 h 1193"/>
                <a:gd name="T32" fmla="*/ 350 w 388"/>
                <a:gd name="T33" fmla="*/ 7 h 1193"/>
                <a:gd name="T34" fmla="*/ 356 w 388"/>
                <a:gd name="T35" fmla="*/ 2 h 1193"/>
                <a:gd name="T36" fmla="*/ 364 w 388"/>
                <a:gd name="T37"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193">
                  <a:moveTo>
                    <a:pt x="364" y="0"/>
                  </a:moveTo>
                  <a:lnTo>
                    <a:pt x="373" y="0"/>
                  </a:lnTo>
                  <a:lnTo>
                    <a:pt x="380" y="4"/>
                  </a:lnTo>
                  <a:lnTo>
                    <a:pt x="385" y="11"/>
                  </a:lnTo>
                  <a:lnTo>
                    <a:pt x="388" y="18"/>
                  </a:lnTo>
                  <a:lnTo>
                    <a:pt x="387" y="27"/>
                  </a:lnTo>
                  <a:lnTo>
                    <a:pt x="42" y="1178"/>
                  </a:lnTo>
                  <a:lnTo>
                    <a:pt x="38" y="1185"/>
                  </a:lnTo>
                  <a:lnTo>
                    <a:pt x="32" y="1191"/>
                  </a:lnTo>
                  <a:lnTo>
                    <a:pt x="23" y="1193"/>
                  </a:lnTo>
                  <a:lnTo>
                    <a:pt x="15" y="1192"/>
                  </a:lnTo>
                  <a:lnTo>
                    <a:pt x="7" y="1188"/>
                  </a:lnTo>
                  <a:lnTo>
                    <a:pt x="2" y="1182"/>
                  </a:lnTo>
                  <a:lnTo>
                    <a:pt x="0" y="1174"/>
                  </a:lnTo>
                  <a:lnTo>
                    <a:pt x="1" y="1165"/>
                  </a:lnTo>
                  <a:lnTo>
                    <a:pt x="346" y="14"/>
                  </a:lnTo>
                  <a:lnTo>
                    <a:pt x="350" y="7"/>
                  </a:lnTo>
                  <a:lnTo>
                    <a:pt x="356" y="2"/>
                  </a:lnTo>
                  <a:lnTo>
                    <a:pt x="364" y="0"/>
                  </a:lnTo>
                  <a:close/>
                </a:path>
              </a:pathLst>
            </a:custGeom>
            <a:solidFill>
              <a:srgbClr val="00000F"/>
            </a:solidFill>
            <a:ln w="0">
              <a:solidFill>
                <a:srgbClr val="00000F"/>
              </a:solidFill>
              <a:prstDash val="solid"/>
              <a:round/>
            </a:ln>
          </p:spPr>
          <p:txBody>
            <a:bodyPr vert="horz" wrap="square" lIns="91440" tIns="45720" rIns="91440" bIns="45720" numCol="1" anchor="t" anchorCtr="0" compatLnSpc="1"/>
            <a:lstStyle/>
            <a:p>
              <a:endParaRPr lang="en-US"/>
            </a:p>
          </p:txBody>
        </p:sp>
        <p:sp>
          <p:nvSpPr>
            <p:cNvPr id="75" name="Freeform 58"/>
            <p:cNvSpPr/>
            <p:nvPr/>
          </p:nvSpPr>
          <p:spPr bwMode="auto">
            <a:xfrm>
              <a:off x="4057352" y="2312964"/>
              <a:ext cx="615950" cy="1893888"/>
            </a:xfrm>
            <a:custGeom>
              <a:avLst/>
              <a:gdLst>
                <a:gd name="T0" fmla="*/ 364 w 388"/>
                <a:gd name="T1" fmla="*/ 0 h 1193"/>
                <a:gd name="T2" fmla="*/ 373 w 388"/>
                <a:gd name="T3" fmla="*/ 0 h 1193"/>
                <a:gd name="T4" fmla="*/ 380 w 388"/>
                <a:gd name="T5" fmla="*/ 4 h 1193"/>
                <a:gd name="T6" fmla="*/ 385 w 388"/>
                <a:gd name="T7" fmla="*/ 11 h 1193"/>
                <a:gd name="T8" fmla="*/ 388 w 388"/>
                <a:gd name="T9" fmla="*/ 18 h 1193"/>
                <a:gd name="T10" fmla="*/ 387 w 388"/>
                <a:gd name="T11" fmla="*/ 27 h 1193"/>
                <a:gd name="T12" fmla="*/ 42 w 388"/>
                <a:gd name="T13" fmla="*/ 1178 h 1193"/>
                <a:gd name="T14" fmla="*/ 38 w 388"/>
                <a:gd name="T15" fmla="*/ 1185 h 1193"/>
                <a:gd name="T16" fmla="*/ 32 w 388"/>
                <a:gd name="T17" fmla="*/ 1191 h 1193"/>
                <a:gd name="T18" fmla="*/ 23 w 388"/>
                <a:gd name="T19" fmla="*/ 1193 h 1193"/>
                <a:gd name="T20" fmla="*/ 15 w 388"/>
                <a:gd name="T21" fmla="*/ 1192 h 1193"/>
                <a:gd name="T22" fmla="*/ 7 w 388"/>
                <a:gd name="T23" fmla="*/ 1188 h 1193"/>
                <a:gd name="T24" fmla="*/ 2 w 388"/>
                <a:gd name="T25" fmla="*/ 1182 h 1193"/>
                <a:gd name="T26" fmla="*/ 0 w 388"/>
                <a:gd name="T27" fmla="*/ 1174 h 1193"/>
                <a:gd name="T28" fmla="*/ 1 w 388"/>
                <a:gd name="T29" fmla="*/ 1165 h 1193"/>
                <a:gd name="T30" fmla="*/ 346 w 388"/>
                <a:gd name="T31" fmla="*/ 14 h 1193"/>
                <a:gd name="T32" fmla="*/ 350 w 388"/>
                <a:gd name="T33" fmla="*/ 7 h 1193"/>
                <a:gd name="T34" fmla="*/ 356 w 388"/>
                <a:gd name="T35" fmla="*/ 2 h 1193"/>
                <a:gd name="T36" fmla="*/ 364 w 388"/>
                <a:gd name="T37"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193">
                  <a:moveTo>
                    <a:pt x="364" y="0"/>
                  </a:moveTo>
                  <a:lnTo>
                    <a:pt x="373" y="0"/>
                  </a:lnTo>
                  <a:lnTo>
                    <a:pt x="380" y="4"/>
                  </a:lnTo>
                  <a:lnTo>
                    <a:pt x="385" y="11"/>
                  </a:lnTo>
                  <a:lnTo>
                    <a:pt x="388" y="18"/>
                  </a:lnTo>
                  <a:lnTo>
                    <a:pt x="387" y="27"/>
                  </a:lnTo>
                  <a:lnTo>
                    <a:pt x="42" y="1178"/>
                  </a:lnTo>
                  <a:lnTo>
                    <a:pt x="38" y="1185"/>
                  </a:lnTo>
                  <a:lnTo>
                    <a:pt x="32" y="1191"/>
                  </a:lnTo>
                  <a:lnTo>
                    <a:pt x="23" y="1193"/>
                  </a:lnTo>
                  <a:lnTo>
                    <a:pt x="15" y="1192"/>
                  </a:lnTo>
                  <a:lnTo>
                    <a:pt x="7" y="1188"/>
                  </a:lnTo>
                  <a:lnTo>
                    <a:pt x="2" y="1182"/>
                  </a:lnTo>
                  <a:lnTo>
                    <a:pt x="0" y="1174"/>
                  </a:lnTo>
                  <a:lnTo>
                    <a:pt x="1" y="1165"/>
                  </a:lnTo>
                  <a:lnTo>
                    <a:pt x="346" y="14"/>
                  </a:lnTo>
                  <a:lnTo>
                    <a:pt x="350" y="7"/>
                  </a:lnTo>
                  <a:lnTo>
                    <a:pt x="356" y="2"/>
                  </a:lnTo>
                  <a:lnTo>
                    <a:pt x="364" y="0"/>
                  </a:lnTo>
                  <a:close/>
                </a:path>
              </a:pathLst>
            </a:custGeom>
            <a:solidFill>
              <a:schemeClr val="tx2">
                <a:lumMod val="50000"/>
              </a:schemeClr>
            </a:solidFill>
            <a:ln w="0">
              <a:solidFill>
                <a:schemeClr val="tx2">
                  <a:lumMod val="50000"/>
                </a:schemeClr>
              </a:solidFill>
              <a:prstDash val="solid"/>
              <a:round/>
            </a:ln>
          </p:spPr>
          <p:txBody>
            <a:bodyPr vert="horz" wrap="square" lIns="91440" tIns="45720" rIns="91440" bIns="45720" numCol="1" anchor="t" anchorCtr="0" compatLnSpc="1"/>
            <a:lstStyle/>
            <a:p>
              <a:endParaRPr lang="en-US"/>
            </a:p>
          </p:txBody>
        </p:sp>
        <p:sp>
          <p:nvSpPr>
            <p:cNvPr id="76" name="Freeform 60"/>
            <p:cNvSpPr/>
            <p:nvPr/>
          </p:nvSpPr>
          <p:spPr bwMode="auto">
            <a:xfrm>
              <a:off x="4057352" y="2312964"/>
              <a:ext cx="582613" cy="1893888"/>
            </a:xfrm>
            <a:custGeom>
              <a:avLst/>
              <a:gdLst>
                <a:gd name="T0" fmla="*/ 366 w 367"/>
                <a:gd name="T1" fmla="*/ 0 h 1193"/>
                <a:gd name="T2" fmla="*/ 367 w 367"/>
                <a:gd name="T3" fmla="*/ 0 h 1193"/>
                <a:gd name="T4" fmla="*/ 23 w 367"/>
                <a:gd name="T5" fmla="*/ 1145 h 1193"/>
                <a:gd name="T6" fmla="*/ 22 w 367"/>
                <a:gd name="T7" fmla="*/ 1154 h 1193"/>
                <a:gd name="T8" fmla="*/ 23 w 367"/>
                <a:gd name="T9" fmla="*/ 1162 h 1193"/>
                <a:gd name="T10" fmla="*/ 28 w 367"/>
                <a:gd name="T11" fmla="*/ 1169 h 1193"/>
                <a:gd name="T12" fmla="*/ 33 w 367"/>
                <a:gd name="T13" fmla="*/ 1173 h 1193"/>
                <a:gd name="T14" fmla="*/ 37 w 367"/>
                <a:gd name="T15" fmla="*/ 1176 h 1193"/>
                <a:gd name="T16" fmla="*/ 40 w 367"/>
                <a:gd name="T17" fmla="*/ 1178 h 1193"/>
                <a:gd name="T18" fmla="*/ 42 w 367"/>
                <a:gd name="T19" fmla="*/ 1178 h 1193"/>
                <a:gd name="T20" fmla="*/ 42 w 367"/>
                <a:gd name="T21" fmla="*/ 1178 h 1193"/>
                <a:gd name="T22" fmla="*/ 42 w 367"/>
                <a:gd name="T23" fmla="*/ 1178 h 1193"/>
                <a:gd name="T24" fmla="*/ 42 w 367"/>
                <a:gd name="T25" fmla="*/ 1178 h 1193"/>
                <a:gd name="T26" fmla="*/ 37 w 367"/>
                <a:gd name="T27" fmla="*/ 1186 h 1193"/>
                <a:gd name="T28" fmla="*/ 30 w 367"/>
                <a:gd name="T29" fmla="*/ 1191 h 1193"/>
                <a:gd name="T30" fmla="*/ 21 w 367"/>
                <a:gd name="T31" fmla="*/ 1193 h 1193"/>
                <a:gd name="T32" fmla="*/ 21 w 367"/>
                <a:gd name="T33" fmla="*/ 1193 h 1193"/>
                <a:gd name="T34" fmla="*/ 15 w 367"/>
                <a:gd name="T35" fmla="*/ 1192 h 1193"/>
                <a:gd name="T36" fmla="*/ 15 w 367"/>
                <a:gd name="T37" fmla="*/ 1192 h 1193"/>
                <a:gd name="T38" fmla="*/ 7 w 367"/>
                <a:gd name="T39" fmla="*/ 1188 h 1193"/>
                <a:gd name="T40" fmla="*/ 2 w 367"/>
                <a:gd name="T41" fmla="*/ 1181 h 1193"/>
                <a:gd name="T42" fmla="*/ 0 w 367"/>
                <a:gd name="T43" fmla="*/ 1172 h 1193"/>
                <a:gd name="T44" fmla="*/ 0 w 367"/>
                <a:gd name="T45" fmla="*/ 1169 h 1193"/>
                <a:gd name="T46" fmla="*/ 1 w 367"/>
                <a:gd name="T47" fmla="*/ 1165 h 1193"/>
                <a:gd name="T48" fmla="*/ 346 w 367"/>
                <a:gd name="T49" fmla="*/ 14 h 1193"/>
                <a:gd name="T50" fmla="*/ 346 w 367"/>
                <a:gd name="T51" fmla="*/ 13 h 1193"/>
                <a:gd name="T52" fmla="*/ 351 w 367"/>
                <a:gd name="T53" fmla="*/ 6 h 1193"/>
                <a:gd name="T54" fmla="*/ 358 w 367"/>
                <a:gd name="T55" fmla="*/ 1 h 1193"/>
                <a:gd name="T56" fmla="*/ 366 w 367"/>
                <a:gd name="T57"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7" h="1193">
                  <a:moveTo>
                    <a:pt x="366" y="0"/>
                  </a:moveTo>
                  <a:lnTo>
                    <a:pt x="367" y="0"/>
                  </a:lnTo>
                  <a:lnTo>
                    <a:pt x="23" y="1145"/>
                  </a:lnTo>
                  <a:lnTo>
                    <a:pt x="22" y="1154"/>
                  </a:lnTo>
                  <a:lnTo>
                    <a:pt x="23" y="1162"/>
                  </a:lnTo>
                  <a:lnTo>
                    <a:pt x="28" y="1169"/>
                  </a:lnTo>
                  <a:lnTo>
                    <a:pt x="33" y="1173"/>
                  </a:lnTo>
                  <a:lnTo>
                    <a:pt x="37" y="1176"/>
                  </a:lnTo>
                  <a:lnTo>
                    <a:pt x="40" y="1178"/>
                  </a:lnTo>
                  <a:lnTo>
                    <a:pt x="42" y="1178"/>
                  </a:lnTo>
                  <a:lnTo>
                    <a:pt x="42" y="1178"/>
                  </a:lnTo>
                  <a:lnTo>
                    <a:pt x="42" y="1178"/>
                  </a:lnTo>
                  <a:lnTo>
                    <a:pt x="42" y="1178"/>
                  </a:lnTo>
                  <a:lnTo>
                    <a:pt x="37" y="1186"/>
                  </a:lnTo>
                  <a:lnTo>
                    <a:pt x="30" y="1191"/>
                  </a:lnTo>
                  <a:lnTo>
                    <a:pt x="21" y="1193"/>
                  </a:lnTo>
                  <a:lnTo>
                    <a:pt x="21" y="1193"/>
                  </a:lnTo>
                  <a:lnTo>
                    <a:pt x="15" y="1192"/>
                  </a:lnTo>
                  <a:lnTo>
                    <a:pt x="15" y="1192"/>
                  </a:lnTo>
                  <a:lnTo>
                    <a:pt x="7" y="1188"/>
                  </a:lnTo>
                  <a:lnTo>
                    <a:pt x="2" y="1181"/>
                  </a:lnTo>
                  <a:lnTo>
                    <a:pt x="0" y="1172"/>
                  </a:lnTo>
                  <a:lnTo>
                    <a:pt x="0" y="1169"/>
                  </a:lnTo>
                  <a:lnTo>
                    <a:pt x="1" y="1165"/>
                  </a:lnTo>
                  <a:lnTo>
                    <a:pt x="346" y="14"/>
                  </a:lnTo>
                  <a:lnTo>
                    <a:pt x="346" y="13"/>
                  </a:lnTo>
                  <a:lnTo>
                    <a:pt x="351" y="6"/>
                  </a:lnTo>
                  <a:lnTo>
                    <a:pt x="358" y="1"/>
                  </a:lnTo>
                  <a:lnTo>
                    <a:pt x="366" y="0"/>
                  </a:lnTo>
                  <a:close/>
                </a:path>
              </a:pathLst>
            </a:custGeom>
            <a:solidFill>
              <a:schemeClr val="accent2">
                <a:lumMod val="50000"/>
              </a:schemeClr>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77" name="Freeform 61"/>
            <p:cNvSpPr/>
            <p:nvPr/>
          </p:nvSpPr>
          <p:spPr bwMode="auto">
            <a:xfrm>
              <a:off x="1476077" y="3287689"/>
              <a:ext cx="1284288" cy="747713"/>
            </a:xfrm>
            <a:custGeom>
              <a:avLst/>
              <a:gdLst>
                <a:gd name="T0" fmla="*/ 785 w 809"/>
                <a:gd name="T1" fmla="*/ 0 h 471"/>
                <a:gd name="T2" fmla="*/ 802 w 809"/>
                <a:gd name="T3" fmla="*/ 10 h 471"/>
                <a:gd name="T4" fmla="*/ 809 w 809"/>
                <a:gd name="T5" fmla="*/ 32 h 471"/>
                <a:gd name="T6" fmla="*/ 809 w 809"/>
                <a:gd name="T7" fmla="*/ 56 h 471"/>
                <a:gd name="T8" fmla="*/ 804 w 809"/>
                <a:gd name="T9" fmla="*/ 82 h 471"/>
                <a:gd name="T10" fmla="*/ 787 w 809"/>
                <a:gd name="T11" fmla="*/ 109 h 471"/>
                <a:gd name="T12" fmla="*/ 763 w 809"/>
                <a:gd name="T13" fmla="*/ 132 h 471"/>
                <a:gd name="T14" fmla="*/ 724 w 809"/>
                <a:gd name="T15" fmla="*/ 165 h 471"/>
                <a:gd name="T16" fmla="*/ 693 w 809"/>
                <a:gd name="T17" fmla="*/ 195 h 471"/>
                <a:gd name="T18" fmla="*/ 667 w 809"/>
                <a:gd name="T19" fmla="*/ 238 h 471"/>
                <a:gd name="T20" fmla="*/ 648 w 809"/>
                <a:gd name="T21" fmla="*/ 285 h 471"/>
                <a:gd name="T22" fmla="*/ 637 w 809"/>
                <a:gd name="T23" fmla="*/ 333 h 471"/>
                <a:gd name="T24" fmla="*/ 625 w 809"/>
                <a:gd name="T25" fmla="*/ 378 h 471"/>
                <a:gd name="T26" fmla="*/ 604 w 809"/>
                <a:gd name="T27" fmla="*/ 403 h 471"/>
                <a:gd name="T28" fmla="*/ 567 w 809"/>
                <a:gd name="T29" fmla="*/ 426 h 471"/>
                <a:gd name="T30" fmla="*/ 522 w 809"/>
                <a:gd name="T31" fmla="*/ 447 h 471"/>
                <a:gd name="T32" fmla="*/ 475 w 809"/>
                <a:gd name="T33" fmla="*/ 463 h 471"/>
                <a:gd name="T34" fmla="*/ 437 w 809"/>
                <a:gd name="T35" fmla="*/ 471 h 471"/>
                <a:gd name="T36" fmla="*/ 417 w 809"/>
                <a:gd name="T37" fmla="*/ 471 h 471"/>
                <a:gd name="T38" fmla="*/ 390 w 809"/>
                <a:gd name="T39" fmla="*/ 468 h 471"/>
                <a:gd name="T40" fmla="*/ 341 w 809"/>
                <a:gd name="T41" fmla="*/ 463 h 471"/>
                <a:gd name="T42" fmla="*/ 277 w 809"/>
                <a:gd name="T43" fmla="*/ 456 h 471"/>
                <a:gd name="T44" fmla="*/ 201 w 809"/>
                <a:gd name="T45" fmla="*/ 449 h 471"/>
                <a:gd name="T46" fmla="*/ 116 w 809"/>
                <a:gd name="T47" fmla="*/ 440 h 471"/>
                <a:gd name="T48" fmla="*/ 0 w 809"/>
                <a:gd name="T49" fmla="*/ 251 h 471"/>
                <a:gd name="T50" fmla="*/ 99 w 809"/>
                <a:gd name="T51" fmla="*/ 260 h 471"/>
                <a:gd name="T52" fmla="*/ 191 w 809"/>
                <a:gd name="T53" fmla="*/ 268 h 471"/>
                <a:gd name="T54" fmla="*/ 272 w 809"/>
                <a:gd name="T55" fmla="*/ 275 h 471"/>
                <a:gd name="T56" fmla="*/ 337 w 809"/>
                <a:gd name="T57" fmla="*/ 279 h 471"/>
                <a:gd name="T58" fmla="*/ 381 w 809"/>
                <a:gd name="T59" fmla="*/ 280 h 471"/>
                <a:gd name="T60" fmla="*/ 403 w 809"/>
                <a:gd name="T61" fmla="*/ 278 h 471"/>
                <a:gd name="T62" fmla="*/ 430 w 809"/>
                <a:gd name="T63" fmla="*/ 256 h 471"/>
                <a:gd name="T64" fmla="*/ 452 w 809"/>
                <a:gd name="T65" fmla="*/ 225 h 471"/>
                <a:gd name="T66" fmla="*/ 479 w 809"/>
                <a:gd name="T67" fmla="*/ 183 h 471"/>
                <a:gd name="T68" fmla="*/ 521 w 809"/>
                <a:gd name="T69" fmla="*/ 134 h 471"/>
                <a:gd name="T70" fmla="*/ 562 w 809"/>
                <a:gd name="T71" fmla="*/ 106 h 471"/>
                <a:gd name="T72" fmla="*/ 606 w 809"/>
                <a:gd name="T73" fmla="*/ 87 h 471"/>
                <a:gd name="T74" fmla="*/ 651 w 809"/>
                <a:gd name="T75" fmla="*/ 69 h 471"/>
                <a:gd name="T76" fmla="*/ 693 w 809"/>
                <a:gd name="T77" fmla="*/ 44 h 471"/>
                <a:gd name="T78" fmla="*/ 727 w 809"/>
                <a:gd name="T79" fmla="*/ 20 h 471"/>
                <a:gd name="T80" fmla="*/ 755 w 809"/>
                <a:gd name="T81" fmla="*/ 3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9" h="471">
                  <a:moveTo>
                    <a:pt x="770" y="0"/>
                  </a:moveTo>
                  <a:lnTo>
                    <a:pt x="785" y="0"/>
                  </a:lnTo>
                  <a:lnTo>
                    <a:pt x="795" y="3"/>
                  </a:lnTo>
                  <a:lnTo>
                    <a:pt x="802" y="10"/>
                  </a:lnTo>
                  <a:lnTo>
                    <a:pt x="806" y="21"/>
                  </a:lnTo>
                  <a:lnTo>
                    <a:pt x="809" y="32"/>
                  </a:lnTo>
                  <a:lnTo>
                    <a:pt x="809" y="44"/>
                  </a:lnTo>
                  <a:lnTo>
                    <a:pt x="809" y="56"/>
                  </a:lnTo>
                  <a:lnTo>
                    <a:pt x="808" y="66"/>
                  </a:lnTo>
                  <a:lnTo>
                    <a:pt x="804" y="82"/>
                  </a:lnTo>
                  <a:lnTo>
                    <a:pt x="796" y="96"/>
                  </a:lnTo>
                  <a:lnTo>
                    <a:pt x="787" y="109"/>
                  </a:lnTo>
                  <a:lnTo>
                    <a:pt x="776" y="121"/>
                  </a:lnTo>
                  <a:lnTo>
                    <a:pt x="763" y="132"/>
                  </a:lnTo>
                  <a:lnTo>
                    <a:pt x="743" y="150"/>
                  </a:lnTo>
                  <a:lnTo>
                    <a:pt x="724" y="165"/>
                  </a:lnTo>
                  <a:lnTo>
                    <a:pt x="709" y="180"/>
                  </a:lnTo>
                  <a:lnTo>
                    <a:pt x="693" y="195"/>
                  </a:lnTo>
                  <a:lnTo>
                    <a:pt x="680" y="214"/>
                  </a:lnTo>
                  <a:lnTo>
                    <a:pt x="667" y="238"/>
                  </a:lnTo>
                  <a:lnTo>
                    <a:pt x="654" y="266"/>
                  </a:lnTo>
                  <a:lnTo>
                    <a:pt x="648" y="285"/>
                  </a:lnTo>
                  <a:lnTo>
                    <a:pt x="643" y="308"/>
                  </a:lnTo>
                  <a:lnTo>
                    <a:pt x="637" y="333"/>
                  </a:lnTo>
                  <a:lnTo>
                    <a:pt x="631" y="356"/>
                  </a:lnTo>
                  <a:lnTo>
                    <a:pt x="625" y="378"/>
                  </a:lnTo>
                  <a:lnTo>
                    <a:pt x="618" y="390"/>
                  </a:lnTo>
                  <a:lnTo>
                    <a:pt x="604" y="403"/>
                  </a:lnTo>
                  <a:lnTo>
                    <a:pt x="588" y="415"/>
                  </a:lnTo>
                  <a:lnTo>
                    <a:pt x="567" y="426"/>
                  </a:lnTo>
                  <a:lnTo>
                    <a:pt x="545" y="438"/>
                  </a:lnTo>
                  <a:lnTo>
                    <a:pt x="522" y="447"/>
                  </a:lnTo>
                  <a:lnTo>
                    <a:pt x="498" y="456"/>
                  </a:lnTo>
                  <a:lnTo>
                    <a:pt x="475" y="463"/>
                  </a:lnTo>
                  <a:lnTo>
                    <a:pt x="455" y="468"/>
                  </a:lnTo>
                  <a:lnTo>
                    <a:pt x="437" y="471"/>
                  </a:lnTo>
                  <a:lnTo>
                    <a:pt x="424" y="471"/>
                  </a:lnTo>
                  <a:lnTo>
                    <a:pt x="417" y="471"/>
                  </a:lnTo>
                  <a:lnTo>
                    <a:pt x="406" y="469"/>
                  </a:lnTo>
                  <a:lnTo>
                    <a:pt x="390" y="468"/>
                  </a:lnTo>
                  <a:lnTo>
                    <a:pt x="368" y="466"/>
                  </a:lnTo>
                  <a:lnTo>
                    <a:pt x="341" y="463"/>
                  </a:lnTo>
                  <a:lnTo>
                    <a:pt x="311" y="460"/>
                  </a:lnTo>
                  <a:lnTo>
                    <a:pt x="277" y="456"/>
                  </a:lnTo>
                  <a:lnTo>
                    <a:pt x="240" y="452"/>
                  </a:lnTo>
                  <a:lnTo>
                    <a:pt x="201" y="449"/>
                  </a:lnTo>
                  <a:lnTo>
                    <a:pt x="159" y="444"/>
                  </a:lnTo>
                  <a:lnTo>
                    <a:pt x="116" y="440"/>
                  </a:lnTo>
                  <a:lnTo>
                    <a:pt x="71" y="436"/>
                  </a:lnTo>
                  <a:lnTo>
                    <a:pt x="0" y="251"/>
                  </a:lnTo>
                  <a:lnTo>
                    <a:pt x="51" y="256"/>
                  </a:lnTo>
                  <a:lnTo>
                    <a:pt x="99" y="260"/>
                  </a:lnTo>
                  <a:lnTo>
                    <a:pt x="147" y="264"/>
                  </a:lnTo>
                  <a:lnTo>
                    <a:pt x="191" y="268"/>
                  </a:lnTo>
                  <a:lnTo>
                    <a:pt x="234" y="272"/>
                  </a:lnTo>
                  <a:lnTo>
                    <a:pt x="272" y="275"/>
                  </a:lnTo>
                  <a:lnTo>
                    <a:pt x="307" y="277"/>
                  </a:lnTo>
                  <a:lnTo>
                    <a:pt x="337" y="279"/>
                  </a:lnTo>
                  <a:lnTo>
                    <a:pt x="362" y="280"/>
                  </a:lnTo>
                  <a:lnTo>
                    <a:pt x="381" y="280"/>
                  </a:lnTo>
                  <a:lnTo>
                    <a:pt x="396" y="279"/>
                  </a:lnTo>
                  <a:lnTo>
                    <a:pt x="403" y="278"/>
                  </a:lnTo>
                  <a:lnTo>
                    <a:pt x="417" y="268"/>
                  </a:lnTo>
                  <a:lnTo>
                    <a:pt x="430" y="256"/>
                  </a:lnTo>
                  <a:lnTo>
                    <a:pt x="441" y="241"/>
                  </a:lnTo>
                  <a:lnTo>
                    <a:pt x="452" y="225"/>
                  </a:lnTo>
                  <a:lnTo>
                    <a:pt x="462" y="210"/>
                  </a:lnTo>
                  <a:lnTo>
                    <a:pt x="479" y="183"/>
                  </a:lnTo>
                  <a:lnTo>
                    <a:pt x="500" y="157"/>
                  </a:lnTo>
                  <a:lnTo>
                    <a:pt x="521" y="134"/>
                  </a:lnTo>
                  <a:lnTo>
                    <a:pt x="540" y="119"/>
                  </a:lnTo>
                  <a:lnTo>
                    <a:pt x="562" y="106"/>
                  </a:lnTo>
                  <a:lnTo>
                    <a:pt x="584" y="96"/>
                  </a:lnTo>
                  <a:lnTo>
                    <a:pt x="606" y="87"/>
                  </a:lnTo>
                  <a:lnTo>
                    <a:pt x="629" y="78"/>
                  </a:lnTo>
                  <a:lnTo>
                    <a:pt x="651" y="69"/>
                  </a:lnTo>
                  <a:lnTo>
                    <a:pt x="670" y="59"/>
                  </a:lnTo>
                  <a:lnTo>
                    <a:pt x="693" y="44"/>
                  </a:lnTo>
                  <a:lnTo>
                    <a:pt x="712" y="31"/>
                  </a:lnTo>
                  <a:lnTo>
                    <a:pt x="727" y="20"/>
                  </a:lnTo>
                  <a:lnTo>
                    <a:pt x="742" y="10"/>
                  </a:lnTo>
                  <a:lnTo>
                    <a:pt x="755" y="3"/>
                  </a:lnTo>
                  <a:lnTo>
                    <a:pt x="770" y="0"/>
                  </a:lnTo>
                  <a:close/>
                </a:path>
              </a:pathLst>
            </a:custGeom>
            <a:solidFill>
              <a:srgbClr val="FFAE94"/>
            </a:solidFill>
            <a:ln w="0">
              <a:solidFill>
                <a:srgbClr val="FFAE94"/>
              </a:solidFill>
              <a:prstDash val="solid"/>
              <a:round/>
            </a:ln>
          </p:spPr>
          <p:txBody>
            <a:bodyPr vert="horz" wrap="square" lIns="91440" tIns="45720" rIns="91440" bIns="45720" numCol="1" anchor="t" anchorCtr="0" compatLnSpc="1"/>
            <a:lstStyle/>
            <a:p>
              <a:endParaRPr lang="en-US"/>
            </a:p>
          </p:txBody>
        </p:sp>
        <p:sp>
          <p:nvSpPr>
            <p:cNvPr id="78" name="Freeform 62"/>
            <p:cNvSpPr/>
            <p:nvPr/>
          </p:nvSpPr>
          <p:spPr bwMode="auto">
            <a:xfrm>
              <a:off x="2603762" y="3771877"/>
              <a:ext cx="447675" cy="177800"/>
            </a:xfrm>
            <a:custGeom>
              <a:avLst/>
              <a:gdLst>
                <a:gd name="T0" fmla="*/ 274 w 282"/>
                <a:gd name="T1" fmla="*/ 0 h 112"/>
                <a:gd name="T2" fmla="*/ 279 w 282"/>
                <a:gd name="T3" fmla="*/ 4 h 112"/>
                <a:gd name="T4" fmla="*/ 281 w 282"/>
                <a:gd name="T5" fmla="*/ 11 h 112"/>
                <a:gd name="T6" fmla="*/ 282 w 282"/>
                <a:gd name="T7" fmla="*/ 20 h 112"/>
                <a:gd name="T8" fmla="*/ 280 w 282"/>
                <a:gd name="T9" fmla="*/ 32 h 112"/>
                <a:gd name="T10" fmla="*/ 276 w 282"/>
                <a:gd name="T11" fmla="*/ 44 h 112"/>
                <a:gd name="T12" fmla="*/ 269 w 282"/>
                <a:gd name="T13" fmla="*/ 55 h 112"/>
                <a:gd name="T14" fmla="*/ 262 w 282"/>
                <a:gd name="T15" fmla="*/ 67 h 112"/>
                <a:gd name="T16" fmla="*/ 251 w 282"/>
                <a:gd name="T17" fmla="*/ 80 h 112"/>
                <a:gd name="T18" fmla="*/ 239 w 282"/>
                <a:gd name="T19" fmla="*/ 89 h 112"/>
                <a:gd name="T20" fmla="*/ 227 w 282"/>
                <a:gd name="T21" fmla="*/ 96 h 112"/>
                <a:gd name="T22" fmla="*/ 212 w 282"/>
                <a:gd name="T23" fmla="*/ 102 h 112"/>
                <a:gd name="T24" fmla="*/ 201 w 282"/>
                <a:gd name="T25" fmla="*/ 105 h 112"/>
                <a:gd name="T26" fmla="*/ 192 w 282"/>
                <a:gd name="T27" fmla="*/ 107 h 112"/>
                <a:gd name="T28" fmla="*/ 183 w 282"/>
                <a:gd name="T29" fmla="*/ 109 h 112"/>
                <a:gd name="T30" fmla="*/ 171 w 282"/>
                <a:gd name="T31" fmla="*/ 110 h 112"/>
                <a:gd name="T32" fmla="*/ 158 w 282"/>
                <a:gd name="T33" fmla="*/ 111 h 112"/>
                <a:gd name="T34" fmla="*/ 140 w 282"/>
                <a:gd name="T35" fmla="*/ 112 h 112"/>
                <a:gd name="T36" fmla="*/ 130 w 282"/>
                <a:gd name="T37" fmla="*/ 112 h 112"/>
                <a:gd name="T38" fmla="*/ 120 w 282"/>
                <a:gd name="T39" fmla="*/ 112 h 112"/>
                <a:gd name="T40" fmla="*/ 107 w 282"/>
                <a:gd name="T41" fmla="*/ 111 h 112"/>
                <a:gd name="T42" fmla="*/ 95 w 282"/>
                <a:gd name="T43" fmla="*/ 109 h 112"/>
                <a:gd name="T44" fmla="*/ 80 w 282"/>
                <a:gd name="T45" fmla="*/ 104 h 112"/>
                <a:gd name="T46" fmla="*/ 63 w 282"/>
                <a:gd name="T47" fmla="*/ 98 h 112"/>
                <a:gd name="T48" fmla="*/ 47 w 282"/>
                <a:gd name="T49" fmla="*/ 91 h 112"/>
                <a:gd name="T50" fmla="*/ 35 w 282"/>
                <a:gd name="T51" fmla="*/ 86 h 112"/>
                <a:gd name="T52" fmla="*/ 26 w 282"/>
                <a:gd name="T53" fmla="*/ 82 h 112"/>
                <a:gd name="T54" fmla="*/ 17 w 282"/>
                <a:gd name="T55" fmla="*/ 77 h 112"/>
                <a:gd name="T56" fmla="*/ 10 w 282"/>
                <a:gd name="T57" fmla="*/ 70 h 112"/>
                <a:gd name="T58" fmla="*/ 4 w 282"/>
                <a:gd name="T59" fmla="*/ 60 h 112"/>
                <a:gd name="T60" fmla="*/ 0 w 282"/>
                <a:gd name="T61" fmla="*/ 48 h 112"/>
                <a:gd name="T62" fmla="*/ 0 w 282"/>
                <a:gd name="T63" fmla="*/ 36 h 112"/>
                <a:gd name="T64" fmla="*/ 3 w 282"/>
                <a:gd name="T65" fmla="*/ 24 h 112"/>
                <a:gd name="T66" fmla="*/ 10 w 282"/>
                <a:gd name="T67" fmla="*/ 13 h 112"/>
                <a:gd name="T68" fmla="*/ 20 w 282"/>
                <a:gd name="T69" fmla="*/ 6 h 112"/>
                <a:gd name="T70" fmla="*/ 33 w 282"/>
                <a:gd name="T71" fmla="*/ 1 h 112"/>
                <a:gd name="T72" fmla="*/ 47 w 282"/>
                <a:gd name="T73" fmla="*/ 1 h 112"/>
                <a:gd name="T74" fmla="*/ 64 w 282"/>
                <a:gd name="T75" fmla="*/ 5 h 112"/>
                <a:gd name="T76" fmla="*/ 79 w 282"/>
                <a:gd name="T77" fmla="*/ 9 h 112"/>
                <a:gd name="T78" fmla="*/ 94 w 282"/>
                <a:gd name="T79" fmla="*/ 14 h 112"/>
                <a:gd name="T80" fmla="*/ 107 w 282"/>
                <a:gd name="T81" fmla="*/ 19 h 112"/>
                <a:gd name="T82" fmla="*/ 123 w 282"/>
                <a:gd name="T83" fmla="*/ 22 h 112"/>
                <a:gd name="T84" fmla="*/ 135 w 282"/>
                <a:gd name="T85" fmla="*/ 25 h 112"/>
                <a:gd name="T86" fmla="*/ 149 w 282"/>
                <a:gd name="T87" fmla="*/ 26 h 112"/>
                <a:gd name="T88" fmla="*/ 164 w 282"/>
                <a:gd name="T89" fmla="*/ 26 h 112"/>
                <a:gd name="T90" fmla="*/ 182 w 282"/>
                <a:gd name="T91" fmla="*/ 24 h 112"/>
                <a:gd name="T92" fmla="*/ 202 w 282"/>
                <a:gd name="T93" fmla="*/ 19 h 112"/>
                <a:gd name="T94" fmla="*/ 227 w 282"/>
                <a:gd name="T95" fmla="*/ 13 h 112"/>
                <a:gd name="T96" fmla="*/ 243 w 282"/>
                <a:gd name="T97" fmla="*/ 8 h 112"/>
                <a:gd name="T98" fmla="*/ 255 w 282"/>
                <a:gd name="T99" fmla="*/ 3 h 112"/>
                <a:gd name="T100" fmla="*/ 265 w 282"/>
                <a:gd name="T101" fmla="*/ 0 h 112"/>
                <a:gd name="T102" fmla="*/ 274 w 282"/>
                <a:gd name="T10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2" h="112">
                  <a:moveTo>
                    <a:pt x="274" y="0"/>
                  </a:moveTo>
                  <a:lnTo>
                    <a:pt x="279" y="4"/>
                  </a:lnTo>
                  <a:lnTo>
                    <a:pt x="281" y="11"/>
                  </a:lnTo>
                  <a:lnTo>
                    <a:pt x="282" y="20"/>
                  </a:lnTo>
                  <a:lnTo>
                    <a:pt x="280" y="32"/>
                  </a:lnTo>
                  <a:lnTo>
                    <a:pt x="276" y="44"/>
                  </a:lnTo>
                  <a:lnTo>
                    <a:pt x="269" y="55"/>
                  </a:lnTo>
                  <a:lnTo>
                    <a:pt x="262" y="67"/>
                  </a:lnTo>
                  <a:lnTo>
                    <a:pt x="251" y="80"/>
                  </a:lnTo>
                  <a:lnTo>
                    <a:pt x="239" y="89"/>
                  </a:lnTo>
                  <a:lnTo>
                    <a:pt x="227" y="96"/>
                  </a:lnTo>
                  <a:lnTo>
                    <a:pt x="212" y="102"/>
                  </a:lnTo>
                  <a:lnTo>
                    <a:pt x="201" y="105"/>
                  </a:lnTo>
                  <a:lnTo>
                    <a:pt x="192" y="107"/>
                  </a:lnTo>
                  <a:lnTo>
                    <a:pt x="183" y="109"/>
                  </a:lnTo>
                  <a:lnTo>
                    <a:pt x="171" y="110"/>
                  </a:lnTo>
                  <a:lnTo>
                    <a:pt x="158" y="111"/>
                  </a:lnTo>
                  <a:lnTo>
                    <a:pt x="140" y="112"/>
                  </a:lnTo>
                  <a:lnTo>
                    <a:pt x="130" y="112"/>
                  </a:lnTo>
                  <a:lnTo>
                    <a:pt x="120" y="112"/>
                  </a:lnTo>
                  <a:lnTo>
                    <a:pt x="107" y="111"/>
                  </a:lnTo>
                  <a:lnTo>
                    <a:pt x="95" y="109"/>
                  </a:lnTo>
                  <a:lnTo>
                    <a:pt x="80" y="104"/>
                  </a:lnTo>
                  <a:lnTo>
                    <a:pt x="63" y="98"/>
                  </a:lnTo>
                  <a:lnTo>
                    <a:pt x="47" y="91"/>
                  </a:lnTo>
                  <a:lnTo>
                    <a:pt x="35" y="86"/>
                  </a:lnTo>
                  <a:lnTo>
                    <a:pt x="26" y="82"/>
                  </a:lnTo>
                  <a:lnTo>
                    <a:pt x="17" y="77"/>
                  </a:lnTo>
                  <a:lnTo>
                    <a:pt x="10" y="70"/>
                  </a:lnTo>
                  <a:lnTo>
                    <a:pt x="4" y="60"/>
                  </a:lnTo>
                  <a:lnTo>
                    <a:pt x="0" y="48"/>
                  </a:lnTo>
                  <a:lnTo>
                    <a:pt x="0" y="36"/>
                  </a:lnTo>
                  <a:lnTo>
                    <a:pt x="3" y="24"/>
                  </a:lnTo>
                  <a:lnTo>
                    <a:pt x="10" y="13"/>
                  </a:lnTo>
                  <a:lnTo>
                    <a:pt x="20" y="6"/>
                  </a:lnTo>
                  <a:lnTo>
                    <a:pt x="33" y="1"/>
                  </a:lnTo>
                  <a:lnTo>
                    <a:pt x="47" y="1"/>
                  </a:lnTo>
                  <a:lnTo>
                    <a:pt x="64" y="5"/>
                  </a:lnTo>
                  <a:lnTo>
                    <a:pt x="79" y="9"/>
                  </a:lnTo>
                  <a:lnTo>
                    <a:pt x="94" y="14"/>
                  </a:lnTo>
                  <a:lnTo>
                    <a:pt x="107" y="19"/>
                  </a:lnTo>
                  <a:lnTo>
                    <a:pt x="123" y="22"/>
                  </a:lnTo>
                  <a:lnTo>
                    <a:pt x="135" y="25"/>
                  </a:lnTo>
                  <a:lnTo>
                    <a:pt x="149" y="26"/>
                  </a:lnTo>
                  <a:lnTo>
                    <a:pt x="164" y="26"/>
                  </a:lnTo>
                  <a:lnTo>
                    <a:pt x="182" y="24"/>
                  </a:lnTo>
                  <a:lnTo>
                    <a:pt x="202" y="19"/>
                  </a:lnTo>
                  <a:lnTo>
                    <a:pt x="227" y="13"/>
                  </a:lnTo>
                  <a:lnTo>
                    <a:pt x="243" y="8"/>
                  </a:lnTo>
                  <a:lnTo>
                    <a:pt x="255" y="3"/>
                  </a:lnTo>
                  <a:lnTo>
                    <a:pt x="265" y="0"/>
                  </a:lnTo>
                  <a:lnTo>
                    <a:pt x="274" y="0"/>
                  </a:lnTo>
                  <a:close/>
                </a:path>
              </a:pathLst>
            </a:custGeom>
            <a:solidFill>
              <a:srgbClr val="FFAE94"/>
            </a:solidFill>
            <a:ln w="0">
              <a:solidFill>
                <a:srgbClr val="FFAE94"/>
              </a:solidFill>
              <a:prstDash val="solid"/>
              <a:round/>
            </a:ln>
          </p:spPr>
          <p:txBody>
            <a:bodyPr vert="horz" wrap="square" lIns="91440" tIns="45720" rIns="91440" bIns="45720" numCol="1" anchor="t" anchorCtr="0" compatLnSpc="1"/>
            <a:lstStyle/>
            <a:p>
              <a:endParaRPr lang="en-US"/>
            </a:p>
          </p:txBody>
        </p:sp>
        <p:sp>
          <p:nvSpPr>
            <p:cNvPr id="79" name="Freeform 63"/>
            <p:cNvSpPr/>
            <p:nvPr/>
          </p:nvSpPr>
          <p:spPr bwMode="auto">
            <a:xfrm>
              <a:off x="2638687" y="3627414"/>
              <a:ext cx="422275" cy="168275"/>
            </a:xfrm>
            <a:custGeom>
              <a:avLst/>
              <a:gdLst>
                <a:gd name="T0" fmla="*/ 220 w 266"/>
                <a:gd name="T1" fmla="*/ 0 h 106"/>
                <a:gd name="T2" fmla="*/ 222 w 266"/>
                <a:gd name="T3" fmla="*/ 0 h 106"/>
                <a:gd name="T4" fmla="*/ 228 w 266"/>
                <a:gd name="T5" fmla="*/ 1 h 106"/>
                <a:gd name="T6" fmla="*/ 236 w 266"/>
                <a:gd name="T7" fmla="*/ 2 h 106"/>
                <a:gd name="T8" fmla="*/ 244 w 266"/>
                <a:gd name="T9" fmla="*/ 5 h 106"/>
                <a:gd name="T10" fmla="*/ 254 w 266"/>
                <a:gd name="T11" fmla="*/ 8 h 106"/>
                <a:gd name="T12" fmla="*/ 261 w 266"/>
                <a:gd name="T13" fmla="*/ 13 h 106"/>
                <a:gd name="T14" fmla="*/ 265 w 266"/>
                <a:gd name="T15" fmla="*/ 19 h 106"/>
                <a:gd name="T16" fmla="*/ 266 w 266"/>
                <a:gd name="T17" fmla="*/ 28 h 106"/>
                <a:gd name="T18" fmla="*/ 261 w 266"/>
                <a:gd name="T19" fmla="*/ 45 h 106"/>
                <a:gd name="T20" fmla="*/ 253 w 266"/>
                <a:gd name="T21" fmla="*/ 60 h 106"/>
                <a:gd name="T22" fmla="*/ 240 w 266"/>
                <a:gd name="T23" fmla="*/ 72 h 106"/>
                <a:gd name="T24" fmla="*/ 224 w 266"/>
                <a:gd name="T25" fmla="*/ 82 h 106"/>
                <a:gd name="T26" fmla="*/ 204 w 266"/>
                <a:gd name="T27" fmla="*/ 91 h 106"/>
                <a:gd name="T28" fmla="*/ 163 w 266"/>
                <a:gd name="T29" fmla="*/ 102 h 106"/>
                <a:gd name="T30" fmla="*/ 123 w 266"/>
                <a:gd name="T31" fmla="*/ 106 h 106"/>
                <a:gd name="T32" fmla="*/ 103 w 266"/>
                <a:gd name="T33" fmla="*/ 104 h 106"/>
                <a:gd name="T34" fmla="*/ 81 w 266"/>
                <a:gd name="T35" fmla="*/ 100 h 106"/>
                <a:gd name="T36" fmla="*/ 58 w 266"/>
                <a:gd name="T37" fmla="*/ 93 h 106"/>
                <a:gd name="T38" fmla="*/ 37 w 266"/>
                <a:gd name="T39" fmla="*/ 84 h 106"/>
                <a:gd name="T40" fmla="*/ 18 w 266"/>
                <a:gd name="T41" fmla="*/ 77 h 106"/>
                <a:gd name="T42" fmla="*/ 8 w 266"/>
                <a:gd name="T43" fmla="*/ 71 h 106"/>
                <a:gd name="T44" fmla="*/ 2 w 266"/>
                <a:gd name="T45" fmla="*/ 63 h 106"/>
                <a:gd name="T46" fmla="*/ 0 w 266"/>
                <a:gd name="T47" fmla="*/ 52 h 106"/>
                <a:gd name="T48" fmla="*/ 0 w 266"/>
                <a:gd name="T49" fmla="*/ 42 h 106"/>
                <a:gd name="T50" fmla="*/ 3 w 266"/>
                <a:gd name="T51" fmla="*/ 31 h 106"/>
                <a:gd name="T52" fmla="*/ 9 w 266"/>
                <a:gd name="T53" fmla="*/ 20 h 106"/>
                <a:gd name="T54" fmla="*/ 17 w 266"/>
                <a:gd name="T55" fmla="*/ 11 h 106"/>
                <a:gd name="T56" fmla="*/ 27 w 266"/>
                <a:gd name="T57" fmla="*/ 5 h 106"/>
                <a:gd name="T58" fmla="*/ 38 w 266"/>
                <a:gd name="T59" fmla="*/ 4 h 106"/>
                <a:gd name="T60" fmla="*/ 49 w 266"/>
                <a:gd name="T61" fmla="*/ 6 h 106"/>
                <a:gd name="T62" fmla="*/ 63 w 266"/>
                <a:gd name="T63" fmla="*/ 9 h 106"/>
                <a:gd name="T64" fmla="*/ 78 w 266"/>
                <a:gd name="T65" fmla="*/ 11 h 106"/>
                <a:gd name="T66" fmla="*/ 93 w 266"/>
                <a:gd name="T67" fmla="*/ 13 h 106"/>
                <a:gd name="T68" fmla="*/ 106 w 266"/>
                <a:gd name="T69" fmla="*/ 15 h 106"/>
                <a:gd name="T70" fmla="*/ 120 w 266"/>
                <a:gd name="T71" fmla="*/ 16 h 106"/>
                <a:gd name="T72" fmla="*/ 135 w 266"/>
                <a:gd name="T73" fmla="*/ 17 h 106"/>
                <a:gd name="T74" fmla="*/ 151 w 266"/>
                <a:gd name="T75" fmla="*/ 16 h 106"/>
                <a:gd name="T76" fmla="*/ 171 w 266"/>
                <a:gd name="T77" fmla="*/ 13 h 106"/>
                <a:gd name="T78" fmla="*/ 194 w 266"/>
                <a:gd name="T79" fmla="*/ 8 h 106"/>
                <a:gd name="T80" fmla="*/ 220 w 266"/>
                <a:gd name="T8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6" h="106">
                  <a:moveTo>
                    <a:pt x="220" y="0"/>
                  </a:moveTo>
                  <a:lnTo>
                    <a:pt x="222" y="0"/>
                  </a:lnTo>
                  <a:lnTo>
                    <a:pt x="228" y="1"/>
                  </a:lnTo>
                  <a:lnTo>
                    <a:pt x="236" y="2"/>
                  </a:lnTo>
                  <a:lnTo>
                    <a:pt x="244" y="5"/>
                  </a:lnTo>
                  <a:lnTo>
                    <a:pt x="254" y="8"/>
                  </a:lnTo>
                  <a:lnTo>
                    <a:pt x="261" y="13"/>
                  </a:lnTo>
                  <a:lnTo>
                    <a:pt x="265" y="19"/>
                  </a:lnTo>
                  <a:lnTo>
                    <a:pt x="266" y="28"/>
                  </a:lnTo>
                  <a:lnTo>
                    <a:pt x="261" y="45"/>
                  </a:lnTo>
                  <a:lnTo>
                    <a:pt x="253" y="60"/>
                  </a:lnTo>
                  <a:lnTo>
                    <a:pt x="240" y="72"/>
                  </a:lnTo>
                  <a:lnTo>
                    <a:pt x="224" y="82"/>
                  </a:lnTo>
                  <a:lnTo>
                    <a:pt x="204" y="91"/>
                  </a:lnTo>
                  <a:lnTo>
                    <a:pt x="163" y="102"/>
                  </a:lnTo>
                  <a:lnTo>
                    <a:pt x="123" y="106"/>
                  </a:lnTo>
                  <a:lnTo>
                    <a:pt x="103" y="104"/>
                  </a:lnTo>
                  <a:lnTo>
                    <a:pt x="81" y="100"/>
                  </a:lnTo>
                  <a:lnTo>
                    <a:pt x="58" y="93"/>
                  </a:lnTo>
                  <a:lnTo>
                    <a:pt x="37" y="84"/>
                  </a:lnTo>
                  <a:lnTo>
                    <a:pt x="18" y="77"/>
                  </a:lnTo>
                  <a:lnTo>
                    <a:pt x="8" y="71"/>
                  </a:lnTo>
                  <a:lnTo>
                    <a:pt x="2" y="63"/>
                  </a:lnTo>
                  <a:lnTo>
                    <a:pt x="0" y="52"/>
                  </a:lnTo>
                  <a:lnTo>
                    <a:pt x="0" y="42"/>
                  </a:lnTo>
                  <a:lnTo>
                    <a:pt x="3" y="31"/>
                  </a:lnTo>
                  <a:lnTo>
                    <a:pt x="9" y="20"/>
                  </a:lnTo>
                  <a:lnTo>
                    <a:pt x="17" y="11"/>
                  </a:lnTo>
                  <a:lnTo>
                    <a:pt x="27" y="5"/>
                  </a:lnTo>
                  <a:lnTo>
                    <a:pt x="38" y="4"/>
                  </a:lnTo>
                  <a:lnTo>
                    <a:pt x="49" y="6"/>
                  </a:lnTo>
                  <a:lnTo>
                    <a:pt x="63" y="9"/>
                  </a:lnTo>
                  <a:lnTo>
                    <a:pt x="78" y="11"/>
                  </a:lnTo>
                  <a:lnTo>
                    <a:pt x="93" y="13"/>
                  </a:lnTo>
                  <a:lnTo>
                    <a:pt x="106" y="15"/>
                  </a:lnTo>
                  <a:lnTo>
                    <a:pt x="120" y="16"/>
                  </a:lnTo>
                  <a:lnTo>
                    <a:pt x="135" y="17"/>
                  </a:lnTo>
                  <a:lnTo>
                    <a:pt x="151" y="16"/>
                  </a:lnTo>
                  <a:lnTo>
                    <a:pt x="171" y="13"/>
                  </a:lnTo>
                  <a:lnTo>
                    <a:pt x="194" y="8"/>
                  </a:lnTo>
                  <a:lnTo>
                    <a:pt x="220" y="0"/>
                  </a:lnTo>
                  <a:close/>
                </a:path>
              </a:pathLst>
            </a:custGeom>
            <a:solidFill>
              <a:srgbClr val="FFAE94"/>
            </a:solidFill>
            <a:ln w="0">
              <a:solidFill>
                <a:srgbClr val="FFAE94"/>
              </a:solidFill>
              <a:prstDash val="solid"/>
              <a:round/>
            </a:ln>
          </p:spPr>
          <p:txBody>
            <a:bodyPr vert="horz" wrap="square" lIns="91440" tIns="45720" rIns="91440" bIns="45720" numCol="1" anchor="t" anchorCtr="0" compatLnSpc="1"/>
            <a:lstStyle/>
            <a:p>
              <a:endParaRPr lang="en-US"/>
            </a:p>
          </p:txBody>
        </p:sp>
        <p:sp>
          <p:nvSpPr>
            <p:cNvPr id="80" name="Freeform 64"/>
            <p:cNvSpPr/>
            <p:nvPr/>
          </p:nvSpPr>
          <p:spPr bwMode="auto">
            <a:xfrm>
              <a:off x="2573600" y="3943327"/>
              <a:ext cx="381000" cy="174625"/>
            </a:xfrm>
            <a:custGeom>
              <a:avLst/>
              <a:gdLst>
                <a:gd name="T0" fmla="*/ 42 w 240"/>
                <a:gd name="T1" fmla="*/ 0 h 110"/>
                <a:gd name="T2" fmla="*/ 57 w 240"/>
                <a:gd name="T3" fmla="*/ 1 h 110"/>
                <a:gd name="T4" fmla="*/ 72 w 240"/>
                <a:gd name="T5" fmla="*/ 5 h 110"/>
                <a:gd name="T6" fmla="*/ 87 w 240"/>
                <a:gd name="T7" fmla="*/ 8 h 110"/>
                <a:gd name="T8" fmla="*/ 100 w 240"/>
                <a:gd name="T9" fmla="*/ 11 h 110"/>
                <a:gd name="T10" fmla="*/ 130 w 240"/>
                <a:gd name="T11" fmla="*/ 16 h 110"/>
                <a:gd name="T12" fmla="*/ 159 w 240"/>
                <a:gd name="T13" fmla="*/ 16 h 110"/>
                <a:gd name="T14" fmla="*/ 187 w 240"/>
                <a:gd name="T15" fmla="*/ 13 h 110"/>
                <a:gd name="T16" fmla="*/ 189 w 240"/>
                <a:gd name="T17" fmla="*/ 13 h 110"/>
                <a:gd name="T18" fmla="*/ 194 w 240"/>
                <a:gd name="T19" fmla="*/ 12 h 110"/>
                <a:gd name="T20" fmla="*/ 201 w 240"/>
                <a:gd name="T21" fmla="*/ 12 h 110"/>
                <a:gd name="T22" fmla="*/ 209 w 240"/>
                <a:gd name="T23" fmla="*/ 13 h 110"/>
                <a:gd name="T24" fmla="*/ 217 w 240"/>
                <a:gd name="T25" fmla="*/ 16 h 110"/>
                <a:gd name="T26" fmla="*/ 225 w 240"/>
                <a:gd name="T27" fmla="*/ 19 h 110"/>
                <a:gd name="T28" fmla="*/ 232 w 240"/>
                <a:gd name="T29" fmla="*/ 23 h 110"/>
                <a:gd name="T30" fmla="*/ 238 w 240"/>
                <a:gd name="T31" fmla="*/ 30 h 110"/>
                <a:gd name="T32" fmla="*/ 240 w 240"/>
                <a:gd name="T33" fmla="*/ 39 h 110"/>
                <a:gd name="T34" fmla="*/ 240 w 240"/>
                <a:gd name="T35" fmla="*/ 51 h 110"/>
                <a:gd name="T36" fmla="*/ 234 w 240"/>
                <a:gd name="T37" fmla="*/ 69 h 110"/>
                <a:gd name="T38" fmla="*/ 225 w 240"/>
                <a:gd name="T39" fmla="*/ 84 h 110"/>
                <a:gd name="T40" fmla="*/ 215 w 240"/>
                <a:gd name="T41" fmla="*/ 95 h 110"/>
                <a:gd name="T42" fmla="*/ 202 w 240"/>
                <a:gd name="T43" fmla="*/ 102 h 110"/>
                <a:gd name="T44" fmla="*/ 187 w 240"/>
                <a:gd name="T45" fmla="*/ 107 h 110"/>
                <a:gd name="T46" fmla="*/ 172 w 240"/>
                <a:gd name="T47" fmla="*/ 110 h 110"/>
                <a:gd name="T48" fmla="*/ 155 w 240"/>
                <a:gd name="T49" fmla="*/ 110 h 110"/>
                <a:gd name="T50" fmla="*/ 138 w 240"/>
                <a:gd name="T51" fmla="*/ 109 h 110"/>
                <a:gd name="T52" fmla="*/ 121 w 240"/>
                <a:gd name="T53" fmla="*/ 106 h 110"/>
                <a:gd name="T54" fmla="*/ 104 w 240"/>
                <a:gd name="T55" fmla="*/ 102 h 110"/>
                <a:gd name="T56" fmla="*/ 88 w 240"/>
                <a:gd name="T57" fmla="*/ 99 h 110"/>
                <a:gd name="T58" fmla="*/ 73 w 240"/>
                <a:gd name="T59" fmla="*/ 95 h 110"/>
                <a:gd name="T60" fmla="*/ 55 w 240"/>
                <a:gd name="T61" fmla="*/ 89 h 110"/>
                <a:gd name="T62" fmla="*/ 41 w 240"/>
                <a:gd name="T63" fmla="*/ 84 h 110"/>
                <a:gd name="T64" fmla="*/ 29 w 240"/>
                <a:gd name="T65" fmla="*/ 78 h 110"/>
                <a:gd name="T66" fmla="*/ 18 w 240"/>
                <a:gd name="T67" fmla="*/ 70 h 110"/>
                <a:gd name="T68" fmla="*/ 9 w 240"/>
                <a:gd name="T69" fmla="*/ 60 h 110"/>
                <a:gd name="T70" fmla="*/ 3 w 240"/>
                <a:gd name="T71" fmla="*/ 49 h 110"/>
                <a:gd name="T72" fmla="*/ 0 w 240"/>
                <a:gd name="T73" fmla="*/ 36 h 110"/>
                <a:gd name="T74" fmla="*/ 1 w 240"/>
                <a:gd name="T75" fmla="*/ 24 h 110"/>
                <a:gd name="T76" fmla="*/ 5 w 240"/>
                <a:gd name="T77" fmla="*/ 15 h 110"/>
                <a:gd name="T78" fmla="*/ 13 w 240"/>
                <a:gd name="T79" fmla="*/ 7 h 110"/>
                <a:gd name="T80" fmla="*/ 27 w 240"/>
                <a:gd name="T81" fmla="*/ 1 h 110"/>
                <a:gd name="T82" fmla="*/ 42 w 240"/>
                <a:gd name="T8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0" h="110">
                  <a:moveTo>
                    <a:pt x="42" y="0"/>
                  </a:moveTo>
                  <a:lnTo>
                    <a:pt x="57" y="1"/>
                  </a:lnTo>
                  <a:lnTo>
                    <a:pt x="72" y="5"/>
                  </a:lnTo>
                  <a:lnTo>
                    <a:pt x="87" y="8"/>
                  </a:lnTo>
                  <a:lnTo>
                    <a:pt x="100" y="11"/>
                  </a:lnTo>
                  <a:lnTo>
                    <a:pt x="130" y="16"/>
                  </a:lnTo>
                  <a:lnTo>
                    <a:pt x="159" y="16"/>
                  </a:lnTo>
                  <a:lnTo>
                    <a:pt x="187" y="13"/>
                  </a:lnTo>
                  <a:lnTo>
                    <a:pt x="189" y="13"/>
                  </a:lnTo>
                  <a:lnTo>
                    <a:pt x="194" y="12"/>
                  </a:lnTo>
                  <a:lnTo>
                    <a:pt x="201" y="12"/>
                  </a:lnTo>
                  <a:lnTo>
                    <a:pt x="209" y="13"/>
                  </a:lnTo>
                  <a:lnTo>
                    <a:pt x="217" y="16"/>
                  </a:lnTo>
                  <a:lnTo>
                    <a:pt x="225" y="19"/>
                  </a:lnTo>
                  <a:lnTo>
                    <a:pt x="232" y="23"/>
                  </a:lnTo>
                  <a:lnTo>
                    <a:pt x="238" y="30"/>
                  </a:lnTo>
                  <a:lnTo>
                    <a:pt x="240" y="39"/>
                  </a:lnTo>
                  <a:lnTo>
                    <a:pt x="240" y="51"/>
                  </a:lnTo>
                  <a:lnTo>
                    <a:pt x="234" y="69"/>
                  </a:lnTo>
                  <a:lnTo>
                    <a:pt x="225" y="84"/>
                  </a:lnTo>
                  <a:lnTo>
                    <a:pt x="215" y="95"/>
                  </a:lnTo>
                  <a:lnTo>
                    <a:pt x="202" y="102"/>
                  </a:lnTo>
                  <a:lnTo>
                    <a:pt x="187" y="107"/>
                  </a:lnTo>
                  <a:lnTo>
                    <a:pt x="172" y="110"/>
                  </a:lnTo>
                  <a:lnTo>
                    <a:pt x="155" y="110"/>
                  </a:lnTo>
                  <a:lnTo>
                    <a:pt x="138" y="109"/>
                  </a:lnTo>
                  <a:lnTo>
                    <a:pt x="121" y="106"/>
                  </a:lnTo>
                  <a:lnTo>
                    <a:pt x="104" y="102"/>
                  </a:lnTo>
                  <a:lnTo>
                    <a:pt x="88" y="99"/>
                  </a:lnTo>
                  <a:lnTo>
                    <a:pt x="73" y="95"/>
                  </a:lnTo>
                  <a:lnTo>
                    <a:pt x="55" y="89"/>
                  </a:lnTo>
                  <a:lnTo>
                    <a:pt x="41" y="84"/>
                  </a:lnTo>
                  <a:lnTo>
                    <a:pt x="29" y="78"/>
                  </a:lnTo>
                  <a:lnTo>
                    <a:pt x="18" y="70"/>
                  </a:lnTo>
                  <a:lnTo>
                    <a:pt x="9" y="60"/>
                  </a:lnTo>
                  <a:lnTo>
                    <a:pt x="3" y="49"/>
                  </a:lnTo>
                  <a:lnTo>
                    <a:pt x="0" y="36"/>
                  </a:lnTo>
                  <a:lnTo>
                    <a:pt x="1" y="24"/>
                  </a:lnTo>
                  <a:lnTo>
                    <a:pt x="5" y="15"/>
                  </a:lnTo>
                  <a:lnTo>
                    <a:pt x="13" y="7"/>
                  </a:lnTo>
                  <a:lnTo>
                    <a:pt x="27" y="1"/>
                  </a:lnTo>
                  <a:lnTo>
                    <a:pt x="42" y="0"/>
                  </a:lnTo>
                  <a:close/>
                </a:path>
              </a:pathLst>
            </a:custGeom>
            <a:solidFill>
              <a:srgbClr val="FFAE94"/>
            </a:solidFill>
            <a:ln w="0">
              <a:solidFill>
                <a:srgbClr val="FFAE94"/>
              </a:solidFill>
              <a:prstDash val="solid"/>
              <a:round/>
            </a:ln>
          </p:spPr>
          <p:txBody>
            <a:bodyPr vert="horz" wrap="square" lIns="91440" tIns="45720" rIns="91440" bIns="45720" numCol="1" anchor="t" anchorCtr="0" compatLnSpc="1"/>
            <a:lstStyle/>
            <a:p>
              <a:endParaRPr lang="en-US"/>
            </a:p>
          </p:txBody>
        </p:sp>
        <p:sp>
          <p:nvSpPr>
            <p:cNvPr id="81" name="Freeform 65"/>
            <p:cNvSpPr/>
            <p:nvPr/>
          </p:nvSpPr>
          <p:spPr bwMode="auto">
            <a:xfrm>
              <a:off x="2559220" y="4110014"/>
              <a:ext cx="344488" cy="153988"/>
            </a:xfrm>
            <a:custGeom>
              <a:avLst/>
              <a:gdLst>
                <a:gd name="T0" fmla="*/ 41 w 217"/>
                <a:gd name="T1" fmla="*/ 0 h 97"/>
                <a:gd name="T2" fmla="*/ 55 w 217"/>
                <a:gd name="T3" fmla="*/ 1 h 97"/>
                <a:gd name="T4" fmla="*/ 69 w 217"/>
                <a:gd name="T5" fmla="*/ 5 h 97"/>
                <a:gd name="T6" fmla="*/ 82 w 217"/>
                <a:gd name="T7" fmla="*/ 9 h 97"/>
                <a:gd name="T8" fmla="*/ 94 w 217"/>
                <a:gd name="T9" fmla="*/ 12 h 97"/>
                <a:gd name="T10" fmla="*/ 120 w 217"/>
                <a:gd name="T11" fmla="*/ 14 h 97"/>
                <a:gd name="T12" fmla="*/ 147 w 217"/>
                <a:gd name="T13" fmla="*/ 13 h 97"/>
                <a:gd name="T14" fmla="*/ 172 w 217"/>
                <a:gd name="T15" fmla="*/ 10 h 97"/>
                <a:gd name="T16" fmla="*/ 174 w 217"/>
                <a:gd name="T17" fmla="*/ 10 h 97"/>
                <a:gd name="T18" fmla="*/ 178 w 217"/>
                <a:gd name="T19" fmla="*/ 10 h 97"/>
                <a:gd name="T20" fmla="*/ 185 w 217"/>
                <a:gd name="T21" fmla="*/ 10 h 97"/>
                <a:gd name="T22" fmla="*/ 194 w 217"/>
                <a:gd name="T23" fmla="*/ 11 h 97"/>
                <a:gd name="T24" fmla="*/ 201 w 217"/>
                <a:gd name="T25" fmla="*/ 14 h 97"/>
                <a:gd name="T26" fmla="*/ 208 w 217"/>
                <a:gd name="T27" fmla="*/ 18 h 97"/>
                <a:gd name="T28" fmla="*/ 214 w 217"/>
                <a:gd name="T29" fmla="*/ 24 h 97"/>
                <a:gd name="T30" fmla="*/ 217 w 217"/>
                <a:gd name="T31" fmla="*/ 32 h 97"/>
                <a:gd name="T32" fmla="*/ 216 w 217"/>
                <a:gd name="T33" fmla="*/ 44 h 97"/>
                <a:gd name="T34" fmla="*/ 211 w 217"/>
                <a:gd name="T35" fmla="*/ 61 h 97"/>
                <a:gd name="T36" fmla="*/ 202 w 217"/>
                <a:gd name="T37" fmla="*/ 76 h 97"/>
                <a:gd name="T38" fmla="*/ 190 w 217"/>
                <a:gd name="T39" fmla="*/ 85 h 97"/>
                <a:gd name="T40" fmla="*/ 177 w 217"/>
                <a:gd name="T41" fmla="*/ 92 h 97"/>
                <a:gd name="T42" fmla="*/ 162 w 217"/>
                <a:gd name="T43" fmla="*/ 95 h 97"/>
                <a:gd name="T44" fmla="*/ 145 w 217"/>
                <a:gd name="T45" fmla="*/ 97 h 97"/>
                <a:gd name="T46" fmla="*/ 128 w 217"/>
                <a:gd name="T47" fmla="*/ 96 h 97"/>
                <a:gd name="T48" fmla="*/ 111 w 217"/>
                <a:gd name="T49" fmla="*/ 94 h 97"/>
                <a:gd name="T50" fmla="*/ 93 w 217"/>
                <a:gd name="T51" fmla="*/ 90 h 97"/>
                <a:gd name="T52" fmla="*/ 78 w 217"/>
                <a:gd name="T53" fmla="*/ 86 h 97"/>
                <a:gd name="T54" fmla="*/ 63 w 217"/>
                <a:gd name="T55" fmla="*/ 81 h 97"/>
                <a:gd name="T56" fmla="*/ 53 w 217"/>
                <a:gd name="T57" fmla="*/ 77 h 97"/>
                <a:gd name="T58" fmla="*/ 45 w 217"/>
                <a:gd name="T59" fmla="*/ 75 h 97"/>
                <a:gd name="T60" fmla="*/ 40 w 217"/>
                <a:gd name="T61" fmla="*/ 73 h 97"/>
                <a:gd name="T62" fmla="*/ 35 w 217"/>
                <a:gd name="T63" fmla="*/ 71 h 97"/>
                <a:gd name="T64" fmla="*/ 28 w 217"/>
                <a:gd name="T65" fmla="*/ 67 h 97"/>
                <a:gd name="T66" fmla="*/ 20 w 217"/>
                <a:gd name="T67" fmla="*/ 61 h 97"/>
                <a:gd name="T68" fmla="*/ 10 w 217"/>
                <a:gd name="T69" fmla="*/ 53 h 97"/>
                <a:gd name="T70" fmla="*/ 4 w 217"/>
                <a:gd name="T71" fmla="*/ 43 h 97"/>
                <a:gd name="T72" fmla="*/ 0 w 217"/>
                <a:gd name="T73" fmla="*/ 32 h 97"/>
                <a:gd name="T74" fmla="*/ 0 w 217"/>
                <a:gd name="T75" fmla="*/ 22 h 97"/>
                <a:gd name="T76" fmla="*/ 6 w 217"/>
                <a:gd name="T77" fmla="*/ 12 h 97"/>
                <a:gd name="T78" fmla="*/ 15 w 217"/>
                <a:gd name="T79" fmla="*/ 5 h 97"/>
                <a:gd name="T80" fmla="*/ 27 w 217"/>
                <a:gd name="T81" fmla="*/ 0 h 97"/>
                <a:gd name="T82" fmla="*/ 41 w 217"/>
                <a:gd name="T8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7" h="97">
                  <a:moveTo>
                    <a:pt x="41" y="0"/>
                  </a:moveTo>
                  <a:lnTo>
                    <a:pt x="55" y="1"/>
                  </a:lnTo>
                  <a:lnTo>
                    <a:pt x="69" y="5"/>
                  </a:lnTo>
                  <a:lnTo>
                    <a:pt x="82" y="9"/>
                  </a:lnTo>
                  <a:lnTo>
                    <a:pt x="94" y="12"/>
                  </a:lnTo>
                  <a:lnTo>
                    <a:pt x="120" y="14"/>
                  </a:lnTo>
                  <a:lnTo>
                    <a:pt x="147" y="13"/>
                  </a:lnTo>
                  <a:lnTo>
                    <a:pt x="172" y="10"/>
                  </a:lnTo>
                  <a:lnTo>
                    <a:pt x="174" y="10"/>
                  </a:lnTo>
                  <a:lnTo>
                    <a:pt x="178" y="10"/>
                  </a:lnTo>
                  <a:lnTo>
                    <a:pt x="185" y="10"/>
                  </a:lnTo>
                  <a:lnTo>
                    <a:pt x="194" y="11"/>
                  </a:lnTo>
                  <a:lnTo>
                    <a:pt x="201" y="14"/>
                  </a:lnTo>
                  <a:lnTo>
                    <a:pt x="208" y="18"/>
                  </a:lnTo>
                  <a:lnTo>
                    <a:pt x="214" y="24"/>
                  </a:lnTo>
                  <a:lnTo>
                    <a:pt x="217" y="32"/>
                  </a:lnTo>
                  <a:lnTo>
                    <a:pt x="216" y="44"/>
                  </a:lnTo>
                  <a:lnTo>
                    <a:pt x="211" y="61"/>
                  </a:lnTo>
                  <a:lnTo>
                    <a:pt x="202" y="76"/>
                  </a:lnTo>
                  <a:lnTo>
                    <a:pt x="190" y="85"/>
                  </a:lnTo>
                  <a:lnTo>
                    <a:pt x="177" y="92"/>
                  </a:lnTo>
                  <a:lnTo>
                    <a:pt x="162" y="95"/>
                  </a:lnTo>
                  <a:lnTo>
                    <a:pt x="145" y="97"/>
                  </a:lnTo>
                  <a:lnTo>
                    <a:pt x="128" y="96"/>
                  </a:lnTo>
                  <a:lnTo>
                    <a:pt x="111" y="94"/>
                  </a:lnTo>
                  <a:lnTo>
                    <a:pt x="93" y="90"/>
                  </a:lnTo>
                  <a:lnTo>
                    <a:pt x="78" y="86"/>
                  </a:lnTo>
                  <a:lnTo>
                    <a:pt x="63" y="81"/>
                  </a:lnTo>
                  <a:lnTo>
                    <a:pt x="53" y="77"/>
                  </a:lnTo>
                  <a:lnTo>
                    <a:pt x="45" y="75"/>
                  </a:lnTo>
                  <a:lnTo>
                    <a:pt x="40" y="73"/>
                  </a:lnTo>
                  <a:lnTo>
                    <a:pt x="35" y="71"/>
                  </a:lnTo>
                  <a:lnTo>
                    <a:pt x="28" y="67"/>
                  </a:lnTo>
                  <a:lnTo>
                    <a:pt x="20" y="61"/>
                  </a:lnTo>
                  <a:lnTo>
                    <a:pt x="10" y="53"/>
                  </a:lnTo>
                  <a:lnTo>
                    <a:pt x="4" y="43"/>
                  </a:lnTo>
                  <a:lnTo>
                    <a:pt x="0" y="32"/>
                  </a:lnTo>
                  <a:lnTo>
                    <a:pt x="0" y="22"/>
                  </a:lnTo>
                  <a:lnTo>
                    <a:pt x="6" y="12"/>
                  </a:lnTo>
                  <a:lnTo>
                    <a:pt x="15" y="5"/>
                  </a:lnTo>
                  <a:lnTo>
                    <a:pt x="27" y="0"/>
                  </a:lnTo>
                  <a:lnTo>
                    <a:pt x="41" y="0"/>
                  </a:lnTo>
                  <a:close/>
                </a:path>
              </a:pathLst>
            </a:custGeom>
            <a:solidFill>
              <a:srgbClr val="FFAE94"/>
            </a:solidFill>
            <a:ln w="0">
              <a:solidFill>
                <a:srgbClr val="FFAE94"/>
              </a:solidFill>
              <a:prstDash val="solid"/>
              <a:round/>
            </a:ln>
          </p:spPr>
          <p:txBody>
            <a:bodyPr vert="horz" wrap="square" lIns="91440" tIns="45720" rIns="91440" bIns="45720" numCol="1" anchor="t" anchorCtr="0" compatLnSpc="1"/>
            <a:lstStyle/>
            <a:p>
              <a:endParaRPr lang="en-US"/>
            </a:p>
          </p:txBody>
        </p:sp>
        <p:sp>
          <p:nvSpPr>
            <p:cNvPr id="82" name="Freeform 66"/>
            <p:cNvSpPr/>
            <p:nvPr/>
          </p:nvSpPr>
          <p:spPr bwMode="auto">
            <a:xfrm>
              <a:off x="1425277" y="3595664"/>
              <a:ext cx="569913" cy="617538"/>
            </a:xfrm>
            <a:custGeom>
              <a:avLst/>
              <a:gdLst>
                <a:gd name="T0" fmla="*/ 47 w 359"/>
                <a:gd name="T1" fmla="*/ 0 h 389"/>
                <a:gd name="T2" fmla="*/ 359 w 359"/>
                <a:gd name="T3" fmla="*/ 22 h 389"/>
                <a:gd name="T4" fmla="*/ 334 w 359"/>
                <a:gd name="T5" fmla="*/ 389 h 389"/>
                <a:gd name="T6" fmla="*/ 331 w 359"/>
                <a:gd name="T7" fmla="*/ 388 h 389"/>
                <a:gd name="T8" fmla="*/ 321 w 359"/>
                <a:gd name="T9" fmla="*/ 388 h 389"/>
                <a:gd name="T10" fmla="*/ 307 w 359"/>
                <a:gd name="T11" fmla="*/ 387 h 389"/>
                <a:gd name="T12" fmla="*/ 288 w 359"/>
                <a:gd name="T13" fmla="*/ 385 h 389"/>
                <a:gd name="T14" fmla="*/ 266 w 359"/>
                <a:gd name="T15" fmla="*/ 383 h 389"/>
                <a:gd name="T16" fmla="*/ 241 w 359"/>
                <a:gd name="T17" fmla="*/ 381 h 389"/>
                <a:gd name="T18" fmla="*/ 215 w 359"/>
                <a:gd name="T19" fmla="*/ 379 h 389"/>
                <a:gd name="T20" fmla="*/ 187 w 359"/>
                <a:gd name="T21" fmla="*/ 377 h 389"/>
                <a:gd name="T22" fmla="*/ 160 w 359"/>
                <a:gd name="T23" fmla="*/ 375 h 389"/>
                <a:gd name="T24" fmla="*/ 133 w 359"/>
                <a:gd name="T25" fmla="*/ 373 h 389"/>
                <a:gd name="T26" fmla="*/ 108 w 359"/>
                <a:gd name="T27" fmla="*/ 371 h 389"/>
                <a:gd name="T28" fmla="*/ 85 w 359"/>
                <a:gd name="T29" fmla="*/ 369 h 389"/>
                <a:gd name="T30" fmla="*/ 66 w 359"/>
                <a:gd name="T31" fmla="*/ 367 h 389"/>
                <a:gd name="T32" fmla="*/ 51 w 359"/>
                <a:gd name="T33" fmla="*/ 366 h 389"/>
                <a:gd name="T34" fmla="*/ 40 w 359"/>
                <a:gd name="T35" fmla="*/ 365 h 389"/>
                <a:gd name="T36" fmla="*/ 35 w 359"/>
                <a:gd name="T37" fmla="*/ 365 h 389"/>
                <a:gd name="T38" fmla="*/ 26 w 359"/>
                <a:gd name="T39" fmla="*/ 361 h 389"/>
                <a:gd name="T40" fmla="*/ 19 w 359"/>
                <a:gd name="T41" fmla="*/ 351 h 389"/>
                <a:gd name="T42" fmla="*/ 13 w 359"/>
                <a:gd name="T43" fmla="*/ 338 h 389"/>
                <a:gd name="T44" fmla="*/ 7 w 359"/>
                <a:gd name="T45" fmla="*/ 320 h 389"/>
                <a:gd name="T46" fmla="*/ 3 w 359"/>
                <a:gd name="T47" fmla="*/ 299 h 389"/>
                <a:gd name="T48" fmla="*/ 1 w 359"/>
                <a:gd name="T49" fmla="*/ 275 h 389"/>
                <a:gd name="T50" fmla="*/ 0 w 359"/>
                <a:gd name="T51" fmla="*/ 247 h 389"/>
                <a:gd name="T52" fmla="*/ 0 w 359"/>
                <a:gd name="T53" fmla="*/ 217 h 389"/>
                <a:gd name="T54" fmla="*/ 1 w 359"/>
                <a:gd name="T55" fmla="*/ 186 h 389"/>
                <a:gd name="T56" fmla="*/ 4 w 359"/>
                <a:gd name="T57" fmla="*/ 144 h 389"/>
                <a:gd name="T58" fmla="*/ 8 w 359"/>
                <a:gd name="T59" fmla="*/ 108 h 389"/>
                <a:gd name="T60" fmla="*/ 14 w 359"/>
                <a:gd name="T61" fmla="*/ 78 h 389"/>
                <a:gd name="T62" fmla="*/ 19 w 359"/>
                <a:gd name="T63" fmla="*/ 53 h 389"/>
                <a:gd name="T64" fmla="*/ 24 w 359"/>
                <a:gd name="T65" fmla="*/ 33 h 389"/>
                <a:gd name="T66" fmla="*/ 30 w 359"/>
                <a:gd name="T67" fmla="*/ 19 h 389"/>
                <a:gd name="T68" fmla="*/ 35 w 359"/>
                <a:gd name="T69" fmla="*/ 8 h 389"/>
                <a:gd name="T70" fmla="*/ 41 w 359"/>
                <a:gd name="T71" fmla="*/ 2 h 389"/>
                <a:gd name="T72" fmla="*/ 47 w 359"/>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9" h="389">
                  <a:moveTo>
                    <a:pt x="47" y="0"/>
                  </a:moveTo>
                  <a:lnTo>
                    <a:pt x="359" y="22"/>
                  </a:lnTo>
                  <a:lnTo>
                    <a:pt x="334" y="389"/>
                  </a:lnTo>
                  <a:lnTo>
                    <a:pt x="331" y="388"/>
                  </a:lnTo>
                  <a:lnTo>
                    <a:pt x="321" y="388"/>
                  </a:lnTo>
                  <a:lnTo>
                    <a:pt x="307" y="387"/>
                  </a:lnTo>
                  <a:lnTo>
                    <a:pt x="288" y="385"/>
                  </a:lnTo>
                  <a:lnTo>
                    <a:pt x="266" y="383"/>
                  </a:lnTo>
                  <a:lnTo>
                    <a:pt x="241" y="381"/>
                  </a:lnTo>
                  <a:lnTo>
                    <a:pt x="215" y="379"/>
                  </a:lnTo>
                  <a:lnTo>
                    <a:pt x="187" y="377"/>
                  </a:lnTo>
                  <a:lnTo>
                    <a:pt x="160" y="375"/>
                  </a:lnTo>
                  <a:lnTo>
                    <a:pt x="133" y="373"/>
                  </a:lnTo>
                  <a:lnTo>
                    <a:pt x="108" y="371"/>
                  </a:lnTo>
                  <a:lnTo>
                    <a:pt x="85" y="369"/>
                  </a:lnTo>
                  <a:lnTo>
                    <a:pt x="66" y="367"/>
                  </a:lnTo>
                  <a:lnTo>
                    <a:pt x="51" y="366"/>
                  </a:lnTo>
                  <a:lnTo>
                    <a:pt x="40" y="365"/>
                  </a:lnTo>
                  <a:lnTo>
                    <a:pt x="35" y="365"/>
                  </a:lnTo>
                  <a:lnTo>
                    <a:pt x="26" y="361"/>
                  </a:lnTo>
                  <a:lnTo>
                    <a:pt x="19" y="351"/>
                  </a:lnTo>
                  <a:lnTo>
                    <a:pt x="13" y="338"/>
                  </a:lnTo>
                  <a:lnTo>
                    <a:pt x="7" y="320"/>
                  </a:lnTo>
                  <a:lnTo>
                    <a:pt x="3" y="299"/>
                  </a:lnTo>
                  <a:lnTo>
                    <a:pt x="1" y="275"/>
                  </a:lnTo>
                  <a:lnTo>
                    <a:pt x="0" y="247"/>
                  </a:lnTo>
                  <a:lnTo>
                    <a:pt x="0" y="217"/>
                  </a:lnTo>
                  <a:lnTo>
                    <a:pt x="1" y="186"/>
                  </a:lnTo>
                  <a:lnTo>
                    <a:pt x="4" y="144"/>
                  </a:lnTo>
                  <a:lnTo>
                    <a:pt x="8" y="108"/>
                  </a:lnTo>
                  <a:lnTo>
                    <a:pt x="14" y="78"/>
                  </a:lnTo>
                  <a:lnTo>
                    <a:pt x="19" y="53"/>
                  </a:lnTo>
                  <a:lnTo>
                    <a:pt x="24" y="33"/>
                  </a:lnTo>
                  <a:lnTo>
                    <a:pt x="30" y="19"/>
                  </a:lnTo>
                  <a:lnTo>
                    <a:pt x="35" y="8"/>
                  </a:lnTo>
                  <a:lnTo>
                    <a:pt x="41" y="2"/>
                  </a:lnTo>
                  <a:lnTo>
                    <a:pt x="47" y="0"/>
                  </a:lnTo>
                  <a:close/>
                </a:path>
              </a:pathLst>
            </a:custGeom>
            <a:solidFill>
              <a:schemeClr val="tx2">
                <a:lumMod val="75000"/>
              </a:schemeClr>
            </a:solidFill>
            <a:ln w="0">
              <a:solidFill>
                <a:schemeClr val="tx2">
                  <a:lumMod val="75000"/>
                </a:schemeClr>
              </a:solidFill>
              <a:prstDash val="solid"/>
              <a:round/>
            </a:ln>
          </p:spPr>
          <p:txBody>
            <a:bodyPr vert="horz" wrap="square" lIns="91440" tIns="45720" rIns="91440" bIns="45720" numCol="1" anchor="t" anchorCtr="0" compatLnSpc="1"/>
            <a:lstStyle/>
            <a:p>
              <a:endParaRPr lang="en-US"/>
            </a:p>
          </p:txBody>
        </p:sp>
        <p:sp>
          <p:nvSpPr>
            <p:cNvPr id="83" name="Freeform 67"/>
            <p:cNvSpPr/>
            <p:nvPr/>
          </p:nvSpPr>
          <p:spPr bwMode="auto">
            <a:xfrm>
              <a:off x="1955502" y="3640114"/>
              <a:ext cx="173038" cy="571500"/>
            </a:xfrm>
            <a:custGeom>
              <a:avLst/>
              <a:gdLst>
                <a:gd name="T0" fmla="*/ 25 w 109"/>
                <a:gd name="T1" fmla="*/ 0 h 360"/>
                <a:gd name="T2" fmla="*/ 109 w 109"/>
                <a:gd name="T3" fmla="*/ 6 h 360"/>
                <a:gd name="T4" fmla="*/ 85 w 109"/>
                <a:gd name="T5" fmla="*/ 360 h 360"/>
                <a:gd name="T6" fmla="*/ 0 w 109"/>
                <a:gd name="T7" fmla="*/ 354 h 360"/>
                <a:gd name="T8" fmla="*/ 25 w 109"/>
                <a:gd name="T9" fmla="*/ 0 h 360"/>
              </a:gdLst>
              <a:ahLst/>
              <a:cxnLst>
                <a:cxn ang="0">
                  <a:pos x="T0" y="T1"/>
                </a:cxn>
                <a:cxn ang="0">
                  <a:pos x="T2" y="T3"/>
                </a:cxn>
                <a:cxn ang="0">
                  <a:pos x="T4" y="T5"/>
                </a:cxn>
                <a:cxn ang="0">
                  <a:pos x="T6" y="T7"/>
                </a:cxn>
                <a:cxn ang="0">
                  <a:pos x="T8" y="T9"/>
                </a:cxn>
              </a:cxnLst>
              <a:rect l="0" t="0" r="r" b="b"/>
              <a:pathLst>
                <a:path w="109" h="360">
                  <a:moveTo>
                    <a:pt x="25" y="0"/>
                  </a:moveTo>
                  <a:lnTo>
                    <a:pt x="109" y="6"/>
                  </a:lnTo>
                  <a:lnTo>
                    <a:pt x="85" y="360"/>
                  </a:lnTo>
                  <a:lnTo>
                    <a:pt x="0" y="354"/>
                  </a:lnTo>
                  <a:lnTo>
                    <a:pt x="25" y="0"/>
                  </a:lnTo>
                  <a:close/>
                </a:path>
              </a:pathLst>
            </a:custGeom>
            <a:solidFill>
              <a:schemeClr val="accent4"/>
            </a:solidFill>
            <a:ln w="0">
              <a:solidFill>
                <a:schemeClr val="accent4">
                  <a:lumMod val="75000"/>
                </a:schemeClr>
              </a:solidFill>
              <a:prstDash val="solid"/>
              <a:round/>
            </a:ln>
          </p:spPr>
          <p:txBody>
            <a:bodyPr vert="horz" wrap="square" lIns="91440" tIns="45720" rIns="91440" bIns="45720" numCol="1" anchor="t" anchorCtr="0" compatLnSpc="1"/>
            <a:lstStyle/>
            <a:p>
              <a:endParaRPr lang="en-US"/>
            </a:p>
          </p:txBody>
        </p:sp>
        <p:sp>
          <p:nvSpPr>
            <p:cNvPr id="84" name="Freeform 68"/>
            <p:cNvSpPr/>
            <p:nvPr/>
          </p:nvSpPr>
          <p:spPr bwMode="auto">
            <a:xfrm>
              <a:off x="1755477" y="4129064"/>
              <a:ext cx="39688" cy="39688"/>
            </a:xfrm>
            <a:custGeom>
              <a:avLst/>
              <a:gdLst>
                <a:gd name="T0" fmla="*/ 13 w 25"/>
                <a:gd name="T1" fmla="*/ 0 h 25"/>
                <a:gd name="T2" fmla="*/ 17 w 25"/>
                <a:gd name="T3" fmla="*/ 0 h 25"/>
                <a:gd name="T4" fmla="*/ 20 w 25"/>
                <a:gd name="T5" fmla="*/ 2 h 25"/>
                <a:gd name="T6" fmla="*/ 22 w 25"/>
                <a:gd name="T7" fmla="*/ 5 h 25"/>
                <a:gd name="T8" fmla="*/ 25 w 25"/>
                <a:gd name="T9" fmla="*/ 9 h 25"/>
                <a:gd name="T10" fmla="*/ 25 w 25"/>
                <a:gd name="T11" fmla="*/ 13 h 25"/>
                <a:gd name="T12" fmla="*/ 24 w 25"/>
                <a:gd name="T13" fmla="*/ 17 h 25"/>
                <a:gd name="T14" fmla="*/ 21 w 25"/>
                <a:gd name="T15" fmla="*/ 20 h 25"/>
                <a:gd name="T16" fmla="*/ 19 w 25"/>
                <a:gd name="T17" fmla="*/ 22 h 25"/>
                <a:gd name="T18" fmla="*/ 15 w 25"/>
                <a:gd name="T19" fmla="*/ 25 h 25"/>
                <a:gd name="T20" fmla="*/ 11 w 25"/>
                <a:gd name="T21" fmla="*/ 25 h 25"/>
                <a:gd name="T22" fmla="*/ 7 w 25"/>
                <a:gd name="T23" fmla="*/ 24 h 25"/>
                <a:gd name="T24" fmla="*/ 4 w 25"/>
                <a:gd name="T25" fmla="*/ 21 h 25"/>
                <a:gd name="T26" fmla="*/ 2 w 25"/>
                <a:gd name="T27" fmla="*/ 18 h 25"/>
                <a:gd name="T28" fmla="*/ 0 w 25"/>
                <a:gd name="T29" fmla="*/ 15 h 25"/>
                <a:gd name="T30" fmla="*/ 0 w 25"/>
                <a:gd name="T31" fmla="*/ 11 h 25"/>
                <a:gd name="T32" fmla="*/ 1 w 25"/>
                <a:gd name="T33" fmla="*/ 7 h 25"/>
                <a:gd name="T34" fmla="*/ 3 w 25"/>
                <a:gd name="T35" fmla="*/ 4 h 25"/>
                <a:gd name="T36" fmla="*/ 5 w 25"/>
                <a:gd name="T37" fmla="*/ 1 h 25"/>
                <a:gd name="T38" fmla="*/ 9 w 25"/>
                <a:gd name="T39" fmla="*/ 0 h 25"/>
                <a:gd name="T40" fmla="*/ 13 w 25"/>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5">
                  <a:moveTo>
                    <a:pt x="13" y="0"/>
                  </a:moveTo>
                  <a:lnTo>
                    <a:pt x="17" y="0"/>
                  </a:lnTo>
                  <a:lnTo>
                    <a:pt x="20" y="2"/>
                  </a:lnTo>
                  <a:lnTo>
                    <a:pt x="22" y="5"/>
                  </a:lnTo>
                  <a:lnTo>
                    <a:pt x="25" y="9"/>
                  </a:lnTo>
                  <a:lnTo>
                    <a:pt x="25" y="13"/>
                  </a:lnTo>
                  <a:lnTo>
                    <a:pt x="24" y="17"/>
                  </a:lnTo>
                  <a:lnTo>
                    <a:pt x="21" y="20"/>
                  </a:lnTo>
                  <a:lnTo>
                    <a:pt x="19" y="22"/>
                  </a:lnTo>
                  <a:lnTo>
                    <a:pt x="15" y="25"/>
                  </a:lnTo>
                  <a:lnTo>
                    <a:pt x="11" y="25"/>
                  </a:lnTo>
                  <a:lnTo>
                    <a:pt x="7" y="24"/>
                  </a:lnTo>
                  <a:lnTo>
                    <a:pt x="4" y="21"/>
                  </a:lnTo>
                  <a:lnTo>
                    <a:pt x="2" y="18"/>
                  </a:lnTo>
                  <a:lnTo>
                    <a:pt x="0" y="15"/>
                  </a:lnTo>
                  <a:lnTo>
                    <a:pt x="0" y="11"/>
                  </a:lnTo>
                  <a:lnTo>
                    <a:pt x="1" y="7"/>
                  </a:lnTo>
                  <a:lnTo>
                    <a:pt x="3" y="4"/>
                  </a:lnTo>
                  <a:lnTo>
                    <a:pt x="5" y="1"/>
                  </a:lnTo>
                  <a:lnTo>
                    <a:pt x="9" y="0"/>
                  </a:lnTo>
                  <a:lnTo>
                    <a:pt x="13" y="0"/>
                  </a:lnTo>
                  <a:close/>
                </a:path>
              </a:pathLst>
            </a:custGeom>
            <a:solidFill>
              <a:schemeClr val="accent4"/>
            </a:solidFill>
            <a:ln w="0">
              <a:solidFill>
                <a:schemeClr val="accent4"/>
              </a:solidFill>
              <a:prstDash val="solid"/>
              <a:round/>
            </a:ln>
          </p:spPr>
          <p:txBody>
            <a:bodyPr vert="horz" wrap="square" lIns="91440" tIns="45720" rIns="91440" bIns="45720" numCol="1" anchor="t" anchorCtr="0" compatLnSpc="1"/>
            <a:lstStyle/>
            <a:p>
              <a:endParaRPr lang="en-US"/>
            </a:p>
          </p:txBody>
        </p:sp>
        <p:sp>
          <p:nvSpPr>
            <p:cNvPr id="85" name="Freeform 69"/>
            <p:cNvSpPr/>
            <p:nvPr/>
          </p:nvSpPr>
          <p:spPr bwMode="auto">
            <a:xfrm>
              <a:off x="1842790" y="4133827"/>
              <a:ext cx="39688" cy="41275"/>
            </a:xfrm>
            <a:custGeom>
              <a:avLst/>
              <a:gdLst>
                <a:gd name="T0" fmla="*/ 13 w 25"/>
                <a:gd name="T1" fmla="*/ 0 h 26"/>
                <a:gd name="T2" fmla="*/ 17 w 25"/>
                <a:gd name="T3" fmla="*/ 1 h 26"/>
                <a:gd name="T4" fmla="*/ 20 w 25"/>
                <a:gd name="T5" fmla="*/ 3 h 26"/>
                <a:gd name="T6" fmla="*/ 23 w 25"/>
                <a:gd name="T7" fmla="*/ 6 h 26"/>
                <a:gd name="T8" fmla="*/ 24 w 25"/>
                <a:gd name="T9" fmla="*/ 9 h 26"/>
                <a:gd name="T10" fmla="*/ 25 w 25"/>
                <a:gd name="T11" fmla="*/ 13 h 26"/>
                <a:gd name="T12" fmla="*/ 24 w 25"/>
                <a:gd name="T13" fmla="*/ 17 h 26"/>
                <a:gd name="T14" fmla="*/ 22 w 25"/>
                <a:gd name="T15" fmla="*/ 21 h 26"/>
                <a:gd name="T16" fmla="*/ 19 w 25"/>
                <a:gd name="T17" fmla="*/ 24 h 26"/>
                <a:gd name="T18" fmla="*/ 15 w 25"/>
                <a:gd name="T19" fmla="*/ 25 h 26"/>
                <a:gd name="T20" fmla="*/ 11 w 25"/>
                <a:gd name="T21" fmla="*/ 26 h 26"/>
                <a:gd name="T22" fmla="*/ 7 w 25"/>
                <a:gd name="T23" fmla="*/ 25 h 26"/>
                <a:gd name="T24" fmla="*/ 4 w 25"/>
                <a:gd name="T25" fmla="*/ 23 h 26"/>
                <a:gd name="T26" fmla="*/ 2 w 25"/>
                <a:gd name="T27" fmla="*/ 19 h 26"/>
                <a:gd name="T28" fmla="*/ 0 w 25"/>
                <a:gd name="T29" fmla="*/ 16 h 26"/>
                <a:gd name="T30" fmla="*/ 0 w 25"/>
                <a:gd name="T31" fmla="*/ 12 h 26"/>
                <a:gd name="T32" fmla="*/ 1 w 25"/>
                <a:gd name="T33" fmla="*/ 8 h 26"/>
                <a:gd name="T34" fmla="*/ 3 w 25"/>
                <a:gd name="T35" fmla="*/ 4 h 26"/>
                <a:gd name="T36" fmla="*/ 6 w 25"/>
                <a:gd name="T37" fmla="*/ 2 h 26"/>
                <a:gd name="T38" fmla="*/ 9 w 25"/>
                <a:gd name="T39" fmla="*/ 0 h 26"/>
                <a:gd name="T40" fmla="*/ 13 w 25"/>
                <a:gd name="T4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6">
                  <a:moveTo>
                    <a:pt x="13" y="0"/>
                  </a:moveTo>
                  <a:lnTo>
                    <a:pt x="17" y="1"/>
                  </a:lnTo>
                  <a:lnTo>
                    <a:pt x="20" y="3"/>
                  </a:lnTo>
                  <a:lnTo>
                    <a:pt x="23" y="6"/>
                  </a:lnTo>
                  <a:lnTo>
                    <a:pt x="24" y="9"/>
                  </a:lnTo>
                  <a:lnTo>
                    <a:pt x="25" y="13"/>
                  </a:lnTo>
                  <a:lnTo>
                    <a:pt x="24" y="17"/>
                  </a:lnTo>
                  <a:lnTo>
                    <a:pt x="22" y="21"/>
                  </a:lnTo>
                  <a:lnTo>
                    <a:pt x="19" y="24"/>
                  </a:lnTo>
                  <a:lnTo>
                    <a:pt x="15" y="25"/>
                  </a:lnTo>
                  <a:lnTo>
                    <a:pt x="11" y="26"/>
                  </a:lnTo>
                  <a:lnTo>
                    <a:pt x="7" y="25"/>
                  </a:lnTo>
                  <a:lnTo>
                    <a:pt x="4" y="23"/>
                  </a:lnTo>
                  <a:lnTo>
                    <a:pt x="2" y="19"/>
                  </a:lnTo>
                  <a:lnTo>
                    <a:pt x="0" y="16"/>
                  </a:lnTo>
                  <a:lnTo>
                    <a:pt x="0" y="12"/>
                  </a:lnTo>
                  <a:lnTo>
                    <a:pt x="1" y="8"/>
                  </a:lnTo>
                  <a:lnTo>
                    <a:pt x="3" y="4"/>
                  </a:lnTo>
                  <a:lnTo>
                    <a:pt x="6" y="2"/>
                  </a:lnTo>
                  <a:lnTo>
                    <a:pt x="9" y="0"/>
                  </a:lnTo>
                  <a:lnTo>
                    <a:pt x="13" y="0"/>
                  </a:lnTo>
                  <a:close/>
                </a:path>
              </a:pathLst>
            </a:custGeom>
            <a:solidFill>
              <a:schemeClr val="accent4"/>
            </a:solidFill>
            <a:ln w="0">
              <a:solidFill>
                <a:schemeClr val="accent4"/>
              </a:solidFill>
              <a:prstDash val="solid"/>
              <a:round/>
            </a:ln>
          </p:spPr>
          <p:txBody>
            <a:bodyPr vert="horz" wrap="square" lIns="91440" tIns="45720" rIns="91440" bIns="45720" numCol="1" anchor="t" anchorCtr="0" compatLnSpc="1"/>
            <a:lstStyle/>
            <a:p>
              <a:endParaRPr lang="en-US"/>
            </a:p>
          </p:txBody>
        </p:sp>
      </p:grpSp>
      <p:sp>
        <p:nvSpPr>
          <p:cNvPr id="94" name="文本框 21"/>
          <p:cNvSpPr txBox="1">
            <a:spLocks noChangeArrowheads="1"/>
          </p:cNvSpPr>
          <p:nvPr/>
        </p:nvSpPr>
        <p:spPr bwMode="auto">
          <a:xfrm>
            <a:off x="9339461" y="1679238"/>
            <a:ext cx="574675" cy="523220"/>
          </a:xfrm>
          <a:prstGeom prst="rect">
            <a:avLst/>
          </a:prstGeom>
          <a:noFill/>
          <a:ln w="9525">
            <a:noFill/>
            <a:miter lim="800000"/>
          </a:ln>
        </p:spPr>
        <p:txBody>
          <a:bodyPr>
            <a:spAutoFit/>
          </a:bodyPr>
          <a:lstStyle/>
          <a:p>
            <a:r>
              <a:rPr lang="en-US" altLang="zh-CN" dirty="0" smtClean="0">
                <a:solidFill>
                  <a:srgbClr val="0070C0"/>
                </a:solidFill>
              </a:rPr>
              <a:t>  </a:t>
            </a:r>
            <a:r>
              <a:rPr lang="en-US" altLang="zh-CN" sz="2800" b="1" dirty="0">
                <a:solidFill>
                  <a:srgbClr val="A50021"/>
                </a:solidFill>
                <a:latin typeface="微软雅黑" panose="020B0503020204020204" pitchFamily="34" charset="-122"/>
                <a:ea typeface="微软雅黑" panose="020B0503020204020204" pitchFamily="34" charset="-122"/>
              </a:rPr>
              <a:t>F</a:t>
            </a:r>
            <a:endParaRPr lang="en-US" altLang="zh-CN" sz="2800" b="1" dirty="0">
              <a:solidFill>
                <a:srgbClr val="A50021"/>
              </a:solidFill>
              <a:latin typeface="微软雅黑" panose="020B0503020204020204" pitchFamily="34" charset="-122"/>
              <a:ea typeface="微软雅黑" panose="020B0503020204020204" pitchFamily="34" charset="-122"/>
            </a:endParaRPr>
          </a:p>
        </p:txBody>
      </p:sp>
      <p:sp>
        <p:nvSpPr>
          <p:cNvPr id="96" name="上弧形箭头 95"/>
          <p:cNvSpPr/>
          <p:nvPr/>
        </p:nvSpPr>
        <p:spPr>
          <a:xfrm>
            <a:off x="7453510" y="2050058"/>
            <a:ext cx="2317751" cy="361950"/>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97" name="上弧形箭头 96"/>
          <p:cNvSpPr/>
          <p:nvPr/>
        </p:nvSpPr>
        <p:spPr>
          <a:xfrm>
            <a:off x="8358386" y="2202458"/>
            <a:ext cx="1328737" cy="283754"/>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95" name="上弧形箭头 94"/>
          <p:cNvSpPr/>
          <p:nvPr/>
        </p:nvSpPr>
        <p:spPr>
          <a:xfrm>
            <a:off x="8906256" y="2354858"/>
            <a:ext cx="720543" cy="200504"/>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1"/>
          <p:cNvPicPr>
            <a:picLocks noChangeAspect="1" noChangeArrowheads="1"/>
          </p:cNvPicPr>
          <p:nvPr/>
        </p:nvPicPr>
        <p:blipFill>
          <a:blip r:embed="rId1"/>
          <a:srcRect/>
          <a:stretch>
            <a:fillRect/>
          </a:stretch>
        </p:blipFill>
        <p:spPr bwMode="auto">
          <a:xfrm>
            <a:off x="711200" y="2473462"/>
            <a:ext cx="10891838" cy="3922576"/>
          </a:xfrm>
          <a:prstGeom prst="rect">
            <a:avLst/>
          </a:prstGeom>
          <a:noFill/>
          <a:ln w="9525">
            <a:noFill/>
            <a:miter lim="800000"/>
            <a:headEnd/>
            <a:tailEnd/>
          </a:ln>
        </p:spPr>
      </p:pic>
      <p:sp>
        <p:nvSpPr>
          <p:cNvPr id="34846" name="内容占位符 2"/>
          <p:cNvSpPr>
            <a:spLocks noChangeArrowheads="1"/>
          </p:cNvSpPr>
          <p:nvPr/>
        </p:nvSpPr>
        <p:spPr bwMode="auto">
          <a:xfrm>
            <a:off x="543032" y="1296537"/>
            <a:ext cx="11029736" cy="1420023"/>
          </a:xfrm>
          <a:prstGeom prst="rect">
            <a:avLst/>
          </a:prstGeom>
          <a:noFill/>
          <a:ln w="9525">
            <a:noFill/>
            <a:miter lim="800000"/>
          </a:ln>
        </p:spPr>
        <p:txBody>
          <a:bodyPr/>
          <a:lstStyle/>
          <a:p>
            <a:pPr lvl="1">
              <a:lnSpc>
                <a:spcPct val="130000"/>
              </a:lnSpc>
              <a:spcBef>
                <a:spcPts val="500"/>
              </a:spcBef>
              <a:buFont typeface="Arial" panose="020B0604020202020204" pitchFamily="34" charset="0"/>
              <a:buNone/>
            </a:pPr>
            <a:r>
              <a:rPr lang="zh-CN" altLang="en-US" sz="2800" dirty="0">
                <a:latin typeface="微软雅黑" panose="020B0503020204020204" pitchFamily="34" charset="-122"/>
                <a:ea typeface="微软雅黑" panose="020B0503020204020204" pitchFamily="34" charset="-122"/>
              </a:rPr>
              <a:t>某公司租入</a:t>
            </a:r>
            <a:r>
              <a:rPr lang="en-US" altLang="zh-CN" sz="2800" dirty="0">
                <a:latin typeface="微软雅黑" panose="020B0503020204020204" pitchFamily="34" charset="-122"/>
                <a:ea typeface="微软雅黑" panose="020B0503020204020204" pitchFamily="34" charset="-122"/>
              </a:rPr>
              <a:t>A</a:t>
            </a:r>
            <a:r>
              <a:rPr lang="zh-CN" altLang="en-US" sz="2800" dirty="0">
                <a:latin typeface="微软雅黑" panose="020B0503020204020204" pitchFamily="34" charset="-122"/>
                <a:ea typeface="微软雅黑" panose="020B0503020204020204" pitchFamily="34" charset="-122"/>
              </a:rPr>
              <a:t>设备，准备使用</a:t>
            </a:r>
            <a:r>
              <a:rPr lang="en-US" altLang="zh-CN" sz="2800" dirty="0">
                <a:latin typeface="微软雅黑" panose="020B0503020204020204" pitchFamily="34" charset="-122"/>
                <a:ea typeface="微软雅黑" panose="020B0503020204020204" pitchFamily="34" charset="-122"/>
              </a:rPr>
              <a:t>7</a:t>
            </a:r>
            <a:r>
              <a:rPr lang="zh-CN" altLang="en-US" sz="2800" dirty="0">
                <a:latin typeface="微软雅黑" panose="020B0503020204020204" pitchFamily="34" charset="-122"/>
                <a:ea typeface="微软雅黑" panose="020B0503020204020204" pitchFamily="34" charset="-122"/>
              </a:rPr>
              <a:t>年。从第三年起，每年年末需要支付租金120元，年复利利率为10%，则应支付的租金总额的终值为：</a:t>
            </a:r>
            <a:endParaRPr lang="zh-CN" altLang="en-US" sz="2800" dirty="0">
              <a:latin typeface="微软雅黑" panose="020B0503020204020204" pitchFamily="34" charset="-122"/>
              <a:ea typeface="微软雅黑" panose="020B0503020204020204" pitchFamily="34" charset="-122"/>
            </a:endParaRPr>
          </a:p>
          <a:p>
            <a:pPr lvl="1">
              <a:lnSpc>
                <a:spcPct val="90000"/>
              </a:lnSpc>
              <a:spcBef>
                <a:spcPts val="500"/>
              </a:spcBef>
              <a:buFont typeface="Arial" panose="020B0604020202020204" pitchFamily="34" charset="0"/>
              <a:buNone/>
            </a:pPr>
            <a:endParaRPr lang="zh-CN" altLang="en-US" sz="2800" b="1" i="1" dirty="0">
              <a:latin typeface="Calibri" panose="020F0502020204030204" charset="0"/>
            </a:endParaRPr>
          </a:p>
          <a:p>
            <a:pPr lvl="1">
              <a:lnSpc>
                <a:spcPct val="90000"/>
              </a:lnSpc>
              <a:spcBef>
                <a:spcPts val="500"/>
              </a:spcBef>
              <a:buFont typeface="Arial" panose="020B0604020202020204" pitchFamily="34" charset="0"/>
              <a:buNone/>
            </a:pPr>
            <a:endParaRPr lang="zh-CN" altLang="en-US" sz="2800" b="1" i="1" dirty="0">
              <a:latin typeface="Calibri" panose="020F0502020204030204" charset="0"/>
            </a:endParaRPr>
          </a:p>
          <a:p>
            <a:pPr lvl="1">
              <a:lnSpc>
                <a:spcPct val="90000"/>
              </a:lnSpc>
              <a:spcBef>
                <a:spcPts val="500"/>
              </a:spcBef>
              <a:buFont typeface="Arial" panose="020B0604020202020204" pitchFamily="34" charset="0"/>
              <a:buNone/>
            </a:pPr>
            <a:endParaRPr lang="zh-CN" altLang="en-US" sz="2800" i="1" dirty="0">
              <a:latin typeface="Calibri" panose="020F0502020204030204" charset="0"/>
            </a:endParaRPr>
          </a:p>
          <a:p>
            <a:pPr lvl="1">
              <a:lnSpc>
                <a:spcPct val="90000"/>
              </a:lnSpc>
              <a:spcBef>
                <a:spcPts val="500"/>
              </a:spcBef>
              <a:buFont typeface="Arial" panose="020B0604020202020204" pitchFamily="34" charset="0"/>
              <a:buNone/>
            </a:pPr>
            <a:endParaRPr lang="zh-CN" altLang="en-US" sz="2800" i="1" dirty="0">
              <a:latin typeface="Calibri" panose="020F0502020204030204" charset="0"/>
            </a:endParaRPr>
          </a:p>
          <a:p>
            <a:pPr lvl="1">
              <a:lnSpc>
                <a:spcPct val="90000"/>
              </a:lnSpc>
              <a:spcBef>
                <a:spcPts val="500"/>
              </a:spcBef>
              <a:buFont typeface="Arial" panose="020B0604020202020204" pitchFamily="34" charset="0"/>
              <a:buNone/>
            </a:pPr>
            <a:endParaRPr lang="zh-CN" altLang="en-US" sz="2800" dirty="0">
              <a:latin typeface="宋体" panose="02010600030101010101" pitchFamily="2" charset="-122"/>
            </a:endParaRPr>
          </a:p>
        </p:txBody>
      </p:sp>
      <p:sp>
        <p:nvSpPr>
          <p:cNvPr id="23" name="上箭头 22"/>
          <p:cNvSpPr/>
          <p:nvPr/>
        </p:nvSpPr>
        <p:spPr>
          <a:xfrm>
            <a:off x="3413125" y="3557588"/>
            <a:ext cx="76200" cy="636587"/>
          </a:xfrm>
          <a:prstGeom prst="upArrow">
            <a:avLst/>
          </a:prstGeo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上箭头 23"/>
          <p:cNvSpPr/>
          <p:nvPr/>
        </p:nvSpPr>
        <p:spPr>
          <a:xfrm>
            <a:off x="4000500" y="3557588"/>
            <a:ext cx="76200" cy="636587"/>
          </a:xfrm>
          <a:prstGeom prst="up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上箭头 24"/>
          <p:cNvSpPr/>
          <p:nvPr/>
        </p:nvSpPr>
        <p:spPr>
          <a:xfrm>
            <a:off x="5770563" y="3557588"/>
            <a:ext cx="76200" cy="636587"/>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文本框 28"/>
          <p:cNvSpPr txBox="1">
            <a:spLocks noChangeArrowheads="1"/>
          </p:cNvSpPr>
          <p:nvPr/>
        </p:nvSpPr>
        <p:spPr bwMode="auto">
          <a:xfrm>
            <a:off x="4271963" y="4843466"/>
            <a:ext cx="512763" cy="457200"/>
          </a:xfrm>
          <a:prstGeom prst="rect">
            <a:avLst/>
          </a:prstGeom>
          <a:noFill/>
          <a:ln w="9525">
            <a:noFill/>
            <a:miter lim="800000"/>
          </a:ln>
        </p:spPr>
        <p:txBody>
          <a:bodyPr>
            <a:spAutoFit/>
          </a:bodyPr>
          <a:lstStyle/>
          <a:p>
            <a:pPr algn="ctr"/>
            <a:r>
              <a:rPr lang="en-US" altLang="zh-CN" sz="2400" dirty="0"/>
              <a:t>n</a:t>
            </a:r>
            <a:endParaRPr lang="en-US" altLang="zh-CN" sz="2400" dirty="0"/>
          </a:p>
        </p:txBody>
      </p:sp>
      <p:sp>
        <p:nvSpPr>
          <p:cNvPr id="31" name="文本框 30"/>
          <p:cNvSpPr txBox="1">
            <a:spLocks noChangeArrowheads="1"/>
          </p:cNvSpPr>
          <p:nvPr/>
        </p:nvSpPr>
        <p:spPr bwMode="auto">
          <a:xfrm>
            <a:off x="1990725" y="4851401"/>
            <a:ext cx="614363" cy="457200"/>
          </a:xfrm>
          <a:prstGeom prst="rect">
            <a:avLst/>
          </a:prstGeom>
          <a:noFill/>
          <a:ln w="9525">
            <a:noFill/>
            <a:miter lim="800000"/>
          </a:ln>
        </p:spPr>
        <p:txBody>
          <a:bodyPr>
            <a:spAutoFit/>
          </a:bodyPr>
          <a:lstStyle/>
          <a:p>
            <a:pPr algn="ctr"/>
            <a:r>
              <a:rPr lang="en-US" altLang="zh-CN" sz="2400" dirty="0"/>
              <a:t>m</a:t>
            </a:r>
            <a:endParaRPr lang="en-US" altLang="zh-CN" sz="2400" dirty="0"/>
          </a:p>
        </p:txBody>
      </p:sp>
      <p:sp>
        <p:nvSpPr>
          <p:cNvPr id="7" name="文本框 6"/>
          <p:cNvSpPr txBox="1">
            <a:spLocks noChangeArrowheads="1"/>
          </p:cNvSpPr>
          <p:nvPr/>
        </p:nvSpPr>
        <p:spPr bwMode="auto">
          <a:xfrm>
            <a:off x="6653331" y="3098011"/>
            <a:ext cx="4410075" cy="1754326"/>
          </a:xfrm>
          <a:prstGeom prst="rect">
            <a:avLst/>
          </a:prstGeom>
          <a:noFill/>
          <a:ln w="9525">
            <a:noFill/>
            <a:miter lim="800000"/>
          </a:ln>
        </p:spPr>
        <p:txBody>
          <a:bodyPr>
            <a:spAutoFit/>
          </a:bodyPr>
          <a:lstStyle/>
          <a:p>
            <a:pPr>
              <a:lnSpc>
                <a:spcPct val="150000"/>
              </a:lnSpc>
            </a:pPr>
            <a:r>
              <a:rPr lang="zh-CN" altLang="en-US" sz="2400" dirty="0" smtClean="0">
                <a:latin typeface="微软雅黑" panose="020B0503020204020204" pitchFamily="34" charset="-122"/>
                <a:ea typeface="微软雅黑" panose="020B0503020204020204" pitchFamily="34" charset="-122"/>
              </a:rPr>
              <a:t>解析：F </a:t>
            </a:r>
            <a:r>
              <a:rPr lang="zh-CN" altLang="en-US" sz="2400" dirty="0">
                <a:latin typeface="微软雅黑" panose="020B0503020204020204" pitchFamily="34" charset="-122"/>
                <a:ea typeface="微软雅黑" panose="020B0503020204020204" pitchFamily="34" charset="-122"/>
              </a:rPr>
              <a:t>= 120 </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F/A,10%,5）</a:t>
            </a:r>
            <a:endParaRPr lang="zh-CN" altLang="en-US" sz="2400" dirty="0">
              <a:latin typeface="微软雅黑" panose="020B0503020204020204" pitchFamily="34" charset="-122"/>
              <a:ea typeface="微软雅黑" panose="020B0503020204020204" pitchFamily="34" charset="-122"/>
            </a:endParaRPr>
          </a:p>
          <a:p>
            <a:pPr>
              <a:lnSpc>
                <a:spcPct val="150000"/>
              </a:lnSpc>
            </a:pPr>
            <a:r>
              <a:rPr lang="zh-CN" altLang="en-US" sz="2400" dirty="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         = </a:t>
            </a:r>
            <a:r>
              <a:rPr lang="zh-CN" altLang="en-US" sz="2400" dirty="0">
                <a:latin typeface="微软雅黑" panose="020B0503020204020204" pitchFamily="34" charset="-122"/>
                <a:ea typeface="微软雅黑" panose="020B0503020204020204" pitchFamily="34" charset="-122"/>
              </a:rPr>
              <a:t>120 </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6.1051 </a:t>
            </a:r>
            <a:endParaRPr lang="zh-CN" altLang="en-US" sz="2400" dirty="0">
              <a:latin typeface="微软雅黑" panose="020B0503020204020204" pitchFamily="34" charset="-122"/>
              <a:ea typeface="微软雅黑" panose="020B0503020204020204" pitchFamily="34" charset="-122"/>
            </a:endParaRPr>
          </a:p>
          <a:p>
            <a:pPr>
              <a:lnSpc>
                <a:spcPct val="150000"/>
              </a:lnSpc>
            </a:pPr>
            <a:r>
              <a:rPr lang="zh-CN" altLang="en-US" sz="2400" dirty="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         = </a:t>
            </a:r>
            <a:r>
              <a:rPr lang="zh-CN" altLang="en-US" sz="2400" dirty="0">
                <a:latin typeface="微软雅黑" panose="020B0503020204020204" pitchFamily="34" charset="-122"/>
                <a:ea typeface="微软雅黑" panose="020B0503020204020204" pitchFamily="34" charset="-122"/>
              </a:rPr>
              <a:t>731.61元</a:t>
            </a:r>
            <a:endParaRPr lang="zh-CN" altLang="en-US" sz="2400" dirty="0">
              <a:latin typeface="微软雅黑" panose="020B0503020204020204" pitchFamily="34" charset="-122"/>
              <a:ea typeface="微软雅黑" panose="020B0503020204020204" pitchFamily="34" charset="-122"/>
            </a:endParaRPr>
          </a:p>
        </p:txBody>
      </p:sp>
      <p:grpSp>
        <p:nvGrpSpPr>
          <p:cNvPr id="48" name="组合 47"/>
          <p:cNvGrpSpPr/>
          <p:nvPr/>
        </p:nvGrpSpPr>
        <p:grpSpPr>
          <a:xfrm>
            <a:off x="1419225" y="2921000"/>
            <a:ext cx="4560888" cy="636588"/>
            <a:chOff x="1419225" y="2921000"/>
            <a:chExt cx="4560888" cy="636588"/>
          </a:xfrm>
        </p:grpSpPr>
        <p:grpSp>
          <p:nvGrpSpPr>
            <p:cNvPr id="46" name="组合 45"/>
            <p:cNvGrpSpPr/>
            <p:nvPr/>
          </p:nvGrpSpPr>
          <p:grpSpPr>
            <a:xfrm>
              <a:off x="1577975" y="3398400"/>
              <a:ext cx="4230688" cy="159188"/>
              <a:chOff x="1577975" y="3398400"/>
              <a:chExt cx="4230688" cy="159188"/>
            </a:xfrm>
          </p:grpSpPr>
          <p:cxnSp>
            <p:nvCxnSpPr>
              <p:cNvPr id="8" name="直接连接符 7"/>
              <p:cNvCxnSpPr/>
              <p:nvPr/>
            </p:nvCxnSpPr>
            <p:spPr>
              <a:xfrm>
                <a:off x="1577975" y="3557588"/>
                <a:ext cx="42306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584325" y="33984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841625" y="33984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451225" y="33984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808663" y="33984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226050" y="33984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212975" y="33984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4616450" y="33984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038600" y="33984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1419225" y="2921000"/>
              <a:ext cx="4560888" cy="368300"/>
              <a:chOff x="1419225" y="2921000"/>
              <a:chExt cx="4560888" cy="368300"/>
            </a:xfrm>
          </p:grpSpPr>
          <p:sp>
            <p:nvSpPr>
              <p:cNvPr id="17" name="文本框 16"/>
              <p:cNvSpPr txBox="1">
                <a:spLocks noChangeArrowheads="1"/>
              </p:cNvSpPr>
              <p:nvPr/>
            </p:nvSpPr>
            <p:spPr bwMode="auto">
              <a:xfrm>
                <a:off x="1419225" y="2922588"/>
                <a:ext cx="331788" cy="366712"/>
              </a:xfrm>
              <a:prstGeom prst="rect">
                <a:avLst/>
              </a:prstGeom>
              <a:noFill/>
              <a:ln w="9525">
                <a:noFill/>
                <a:miter lim="800000"/>
              </a:ln>
            </p:spPr>
            <p:txBody>
              <a:bodyPr>
                <a:spAutoFit/>
              </a:bodyPr>
              <a:lstStyle/>
              <a:p>
                <a:r>
                  <a:rPr lang="en-US" altLang="zh-CN" dirty="0"/>
                  <a:t>0</a:t>
                </a:r>
                <a:endParaRPr lang="en-US" altLang="zh-CN" dirty="0"/>
              </a:p>
            </p:txBody>
          </p:sp>
          <p:sp>
            <p:nvSpPr>
              <p:cNvPr id="20" name="文本框 19"/>
              <p:cNvSpPr txBox="1">
                <a:spLocks noChangeArrowheads="1"/>
              </p:cNvSpPr>
              <p:nvPr/>
            </p:nvSpPr>
            <p:spPr bwMode="auto">
              <a:xfrm>
                <a:off x="2667000" y="2921000"/>
                <a:ext cx="341313" cy="366713"/>
              </a:xfrm>
              <a:prstGeom prst="rect">
                <a:avLst/>
              </a:prstGeom>
              <a:noFill/>
              <a:ln w="9525">
                <a:noFill/>
                <a:miter lim="800000"/>
              </a:ln>
            </p:spPr>
            <p:txBody>
              <a:bodyPr>
                <a:spAutoFit/>
              </a:bodyPr>
              <a:lstStyle/>
              <a:p>
                <a:r>
                  <a:rPr lang="en-US" altLang="zh-CN"/>
                  <a:t>2</a:t>
                </a:r>
                <a:endParaRPr lang="en-US" altLang="zh-CN"/>
              </a:p>
            </p:txBody>
          </p:sp>
          <p:sp>
            <p:nvSpPr>
              <p:cNvPr id="21" name="文本框 20"/>
              <p:cNvSpPr txBox="1">
                <a:spLocks noChangeArrowheads="1"/>
              </p:cNvSpPr>
              <p:nvPr/>
            </p:nvSpPr>
            <p:spPr bwMode="auto">
              <a:xfrm>
                <a:off x="2041525" y="2922588"/>
                <a:ext cx="342900" cy="366712"/>
              </a:xfrm>
              <a:prstGeom prst="rect">
                <a:avLst/>
              </a:prstGeom>
              <a:noFill/>
              <a:ln w="9525">
                <a:noFill/>
                <a:miter lim="800000"/>
              </a:ln>
            </p:spPr>
            <p:txBody>
              <a:bodyPr>
                <a:spAutoFit/>
              </a:bodyPr>
              <a:lstStyle/>
              <a:p>
                <a:r>
                  <a:rPr lang="en-US" altLang="zh-CN" dirty="0"/>
                  <a:t>1</a:t>
                </a:r>
                <a:endParaRPr lang="en-US" altLang="zh-CN" dirty="0"/>
              </a:p>
            </p:txBody>
          </p:sp>
          <p:sp>
            <p:nvSpPr>
              <p:cNvPr id="22" name="文本框 21"/>
              <p:cNvSpPr txBox="1">
                <a:spLocks noChangeArrowheads="1"/>
              </p:cNvSpPr>
              <p:nvPr/>
            </p:nvSpPr>
            <p:spPr bwMode="auto">
              <a:xfrm>
                <a:off x="3314700" y="2922588"/>
                <a:ext cx="342900" cy="366712"/>
              </a:xfrm>
              <a:prstGeom prst="rect">
                <a:avLst/>
              </a:prstGeom>
              <a:noFill/>
              <a:ln w="9525">
                <a:noFill/>
                <a:miter lim="800000"/>
              </a:ln>
            </p:spPr>
            <p:txBody>
              <a:bodyPr>
                <a:spAutoFit/>
              </a:bodyPr>
              <a:lstStyle/>
              <a:p>
                <a:r>
                  <a:rPr lang="en-US" altLang="zh-CN"/>
                  <a:t>3</a:t>
                </a:r>
                <a:endParaRPr lang="en-US" altLang="zh-CN"/>
              </a:p>
            </p:txBody>
          </p:sp>
          <p:sp>
            <p:nvSpPr>
              <p:cNvPr id="4" name="文本框 3"/>
              <p:cNvSpPr txBox="1">
                <a:spLocks noChangeArrowheads="1"/>
              </p:cNvSpPr>
              <p:nvPr/>
            </p:nvSpPr>
            <p:spPr bwMode="auto">
              <a:xfrm>
                <a:off x="3870325" y="2922588"/>
                <a:ext cx="342900" cy="366712"/>
              </a:xfrm>
              <a:prstGeom prst="rect">
                <a:avLst/>
              </a:prstGeom>
              <a:noFill/>
              <a:ln w="9525">
                <a:noFill/>
                <a:miter lim="800000"/>
              </a:ln>
            </p:spPr>
            <p:txBody>
              <a:bodyPr>
                <a:spAutoFit/>
              </a:bodyPr>
              <a:lstStyle/>
              <a:p>
                <a:r>
                  <a:rPr lang="en-US" altLang="zh-CN" dirty="0"/>
                  <a:t>4</a:t>
                </a:r>
                <a:endParaRPr lang="en-US" altLang="zh-CN" dirty="0"/>
              </a:p>
            </p:txBody>
          </p:sp>
          <p:sp>
            <p:nvSpPr>
              <p:cNvPr id="30" name="文本框 29"/>
              <p:cNvSpPr txBox="1">
                <a:spLocks noChangeArrowheads="1"/>
              </p:cNvSpPr>
              <p:nvPr/>
            </p:nvSpPr>
            <p:spPr bwMode="auto">
              <a:xfrm>
                <a:off x="5637213" y="2922588"/>
                <a:ext cx="342900" cy="366712"/>
              </a:xfrm>
              <a:prstGeom prst="rect">
                <a:avLst/>
              </a:prstGeom>
              <a:noFill/>
              <a:ln w="9525">
                <a:noFill/>
                <a:miter lim="800000"/>
              </a:ln>
            </p:spPr>
            <p:txBody>
              <a:bodyPr>
                <a:spAutoFit/>
              </a:bodyPr>
              <a:lstStyle/>
              <a:p>
                <a:r>
                  <a:rPr lang="en-US" altLang="zh-CN"/>
                  <a:t>7</a:t>
                </a:r>
                <a:endParaRPr lang="en-US" altLang="zh-CN"/>
              </a:p>
            </p:txBody>
          </p:sp>
          <p:sp>
            <p:nvSpPr>
              <p:cNvPr id="18" name="文本框 17"/>
              <p:cNvSpPr txBox="1">
                <a:spLocks noChangeArrowheads="1"/>
              </p:cNvSpPr>
              <p:nvPr/>
            </p:nvSpPr>
            <p:spPr bwMode="auto">
              <a:xfrm>
                <a:off x="4448175" y="2922588"/>
                <a:ext cx="285750" cy="366712"/>
              </a:xfrm>
              <a:prstGeom prst="rect">
                <a:avLst/>
              </a:prstGeom>
              <a:noFill/>
              <a:ln w="9525">
                <a:noFill/>
                <a:miter lim="800000"/>
              </a:ln>
            </p:spPr>
            <p:txBody>
              <a:bodyPr>
                <a:spAutoFit/>
              </a:bodyPr>
              <a:lstStyle/>
              <a:p>
                <a:r>
                  <a:rPr lang="en-US" altLang="zh-CN" dirty="0"/>
                  <a:t>5</a:t>
                </a:r>
                <a:endParaRPr lang="en-US" altLang="zh-CN" dirty="0"/>
              </a:p>
            </p:txBody>
          </p:sp>
          <p:sp>
            <p:nvSpPr>
              <p:cNvPr id="32" name="文本框 31"/>
              <p:cNvSpPr txBox="1">
                <a:spLocks noChangeArrowheads="1"/>
              </p:cNvSpPr>
              <p:nvPr/>
            </p:nvSpPr>
            <p:spPr bwMode="auto">
              <a:xfrm>
                <a:off x="5054600" y="2922588"/>
                <a:ext cx="342900" cy="366712"/>
              </a:xfrm>
              <a:prstGeom prst="rect">
                <a:avLst/>
              </a:prstGeom>
              <a:noFill/>
              <a:ln w="9525">
                <a:noFill/>
                <a:miter lim="800000"/>
              </a:ln>
            </p:spPr>
            <p:txBody>
              <a:bodyPr>
                <a:spAutoFit/>
              </a:bodyPr>
              <a:lstStyle/>
              <a:p>
                <a:r>
                  <a:rPr lang="en-US" altLang="zh-CN"/>
                  <a:t>6</a:t>
                </a:r>
                <a:endParaRPr lang="en-US" altLang="zh-CN"/>
              </a:p>
            </p:txBody>
          </p:sp>
        </p:grpSp>
      </p:grpSp>
      <p:sp>
        <p:nvSpPr>
          <p:cNvPr id="33" name="文本框 32"/>
          <p:cNvSpPr txBox="1">
            <a:spLocks noChangeArrowheads="1"/>
          </p:cNvSpPr>
          <p:nvPr/>
        </p:nvSpPr>
        <p:spPr bwMode="auto">
          <a:xfrm>
            <a:off x="4448175" y="3473450"/>
            <a:ext cx="1076325" cy="639763"/>
          </a:xfrm>
          <a:prstGeom prst="rect">
            <a:avLst/>
          </a:prstGeom>
          <a:noFill/>
          <a:ln w="9525">
            <a:noFill/>
            <a:miter lim="800000"/>
          </a:ln>
        </p:spPr>
        <p:txBody>
          <a:bodyPr>
            <a:spAutoFit/>
          </a:bodyPr>
          <a:lstStyle/>
          <a:p>
            <a:r>
              <a:rPr lang="en-US" altLang="zh-CN" sz="3600"/>
              <a:t>......</a:t>
            </a:r>
            <a:endParaRPr lang="en-US" altLang="zh-CN" sz="3600"/>
          </a:p>
        </p:txBody>
      </p:sp>
      <p:sp>
        <p:nvSpPr>
          <p:cNvPr id="34" name="文本框 33"/>
          <p:cNvSpPr txBox="1">
            <a:spLocks noChangeArrowheads="1"/>
          </p:cNvSpPr>
          <p:nvPr/>
        </p:nvSpPr>
        <p:spPr bwMode="auto">
          <a:xfrm>
            <a:off x="1418111" y="5426234"/>
            <a:ext cx="4904428" cy="492443"/>
          </a:xfrm>
          <a:prstGeom prst="rect">
            <a:avLst/>
          </a:prstGeom>
          <a:noFill/>
          <a:ln w="9525">
            <a:noFill/>
            <a:miter lim="800000"/>
          </a:ln>
        </p:spPr>
        <p:txBody>
          <a:bodyPr wrap="square">
            <a:spAutoFit/>
          </a:bodyPr>
          <a:lstStyle/>
          <a:p>
            <a:r>
              <a:rPr lang="zh-CN" altLang="en-US" sz="2600" b="1" dirty="0" smtClean="0">
                <a:latin typeface="楷体" panose="02010609060101010101" pitchFamily="49" charset="-122"/>
                <a:ea typeface="楷体" panose="02010609060101010101" pitchFamily="49" charset="-122"/>
              </a:rPr>
              <a:t>递延期</a:t>
            </a:r>
            <a:r>
              <a:rPr lang="en-US" altLang="zh-CN" sz="2600" b="1" dirty="0" smtClean="0">
                <a:latin typeface="楷体" panose="02010609060101010101" pitchFamily="49" charset="-122"/>
                <a:ea typeface="楷体" panose="02010609060101010101" pitchFamily="49" charset="-122"/>
              </a:rPr>
              <a:t>m</a:t>
            </a:r>
            <a:r>
              <a:rPr lang="en-US" altLang="zh-CN" sz="2600" b="1" dirty="0">
                <a:latin typeface="楷体" panose="02010609060101010101" pitchFamily="49" charset="-122"/>
                <a:ea typeface="楷体" panose="02010609060101010101" pitchFamily="49" charset="-122"/>
              </a:rPr>
              <a:t>= 2  </a:t>
            </a:r>
            <a:r>
              <a:rPr lang="en-US" altLang="zh-CN" sz="2600" b="1" dirty="0" smtClean="0">
                <a:latin typeface="楷体" panose="02010609060101010101" pitchFamily="49" charset="-122"/>
                <a:ea typeface="楷体" panose="02010609060101010101" pitchFamily="49" charset="-122"/>
              </a:rPr>
              <a:t>  </a:t>
            </a:r>
            <a:r>
              <a:rPr lang="zh-CN" altLang="en-US" sz="2600" b="1" dirty="0" smtClean="0">
                <a:latin typeface="楷体" panose="02010609060101010101" pitchFamily="49" charset="-122"/>
                <a:ea typeface="楷体" panose="02010609060101010101" pitchFamily="49" charset="-122"/>
              </a:rPr>
              <a:t>发生期</a:t>
            </a:r>
            <a:r>
              <a:rPr lang="en-US" altLang="zh-CN" sz="2600" b="1" dirty="0" smtClean="0">
                <a:latin typeface="楷体" panose="02010609060101010101" pitchFamily="49" charset="-122"/>
                <a:ea typeface="楷体" panose="02010609060101010101" pitchFamily="49" charset="-122"/>
              </a:rPr>
              <a:t>n=5</a:t>
            </a:r>
            <a:endParaRPr lang="en-US" altLang="zh-CN" sz="2600" b="1" dirty="0">
              <a:latin typeface="楷体" panose="02010609060101010101" pitchFamily="49" charset="-122"/>
              <a:ea typeface="楷体" panose="02010609060101010101" pitchFamily="49" charset="-122"/>
            </a:endParaRPr>
          </a:p>
        </p:txBody>
      </p:sp>
      <p:sp>
        <p:nvSpPr>
          <p:cNvPr id="24611" name="文本框 21"/>
          <p:cNvSpPr txBox="1">
            <a:spLocks noChangeArrowheads="1"/>
          </p:cNvSpPr>
          <p:nvPr/>
        </p:nvSpPr>
        <p:spPr bwMode="auto">
          <a:xfrm>
            <a:off x="3125788" y="4194175"/>
            <a:ext cx="574675" cy="366713"/>
          </a:xfrm>
          <a:prstGeom prst="rect">
            <a:avLst/>
          </a:prstGeom>
          <a:noFill/>
          <a:ln w="9525">
            <a:noFill/>
            <a:miter lim="800000"/>
          </a:ln>
        </p:spPr>
        <p:txBody>
          <a:bodyPr>
            <a:spAutoFit/>
          </a:bodyPr>
          <a:lstStyle/>
          <a:p>
            <a:r>
              <a:rPr lang="en-US" altLang="zh-CN" dirty="0">
                <a:solidFill>
                  <a:srgbClr val="0070C0"/>
                </a:solidFill>
              </a:rPr>
              <a:t>A1</a:t>
            </a:r>
            <a:endParaRPr lang="en-US" altLang="zh-CN" dirty="0">
              <a:solidFill>
                <a:srgbClr val="0070C0"/>
              </a:solidFill>
            </a:endParaRPr>
          </a:p>
        </p:txBody>
      </p:sp>
      <p:sp>
        <p:nvSpPr>
          <p:cNvPr id="24612" name="文本框 21"/>
          <p:cNvSpPr txBox="1">
            <a:spLocks noChangeArrowheads="1"/>
          </p:cNvSpPr>
          <p:nvPr/>
        </p:nvSpPr>
        <p:spPr bwMode="auto">
          <a:xfrm>
            <a:off x="5483225" y="4264025"/>
            <a:ext cx="574675" cy="366713"/>
          </a:xfrm>
          <a:prstGeom prst="rect">
            <a:avLst/>
          </a:prstGeom>
          <a:noFill/>
          <a:ln w="9525">
            <a:noFill/>
            <a:miter lim="800000"/>
          </a:ln>
        </p:spPr>
        <p:txBody>
          <a:bodyPr>
            <a:spAutoFit/>
          </a:bodyPr>
          <a:lstStyle/>
          <a:p>
            <a:r>
              <a:rPr lang="en-US" altLang="zh-CN" dirty="0">
                <a:solidFill>
                  <a:srgbClr val="0070C0"/>
                </a:solidFill>
              </a:rPr>
              <a:t>A5</a:t>
            </a:r>
            <a:endParaRPr lang="en-US" altLang="zh-CN" dirty="0">
              <a:solidFill>
                <a:srgbClr val="0070C0"/>
              </a:solidFill>
            </a:endParaRPr>
          </a:p>
        </p:txBody>
      </p:sp>
      <p:sp>
        <p:nvSpPr>
          <p:cNvPr id="24613" name="文本框 21"/>
          <p:cNvSpPr txBox="1">
            <a:spLocks noChangeArrowheads="1"/>
          </p:cNvSpPr>
          <p:nvPr/>
        </p:nvSpPr>
        <p:spPr bwMode="auto">
          <a:xfrm>
            <a:off x="3727450" y="4194175"/>
            <a:ext cx="544513" cy="366713"/>
          </a:xfrm>
          <a:prstGeom prst="rect">
            <a:avLst/>
          </a:prstGeom>
          <a:noFill/>
          <a:ln w="9525">
            <a:noFill/>
            <a:miter lim="800000"/>
          </a:ln>
        </p:spPr>
        <p:txBody>
          <a:bodyPr>
            <a:spAutoFit/>
          </a:bodyPr>
          <a:lstStyle/>
          <a:p>
            <a:r>
              <a:rPr lang="en-US" altLang="zh-CN" dirty="0">
                <a:solidFill>
                  <a:srgbClr val="0070C0"/>
                </a:solidFill>
              </a:rPr>
              <a:t>A2</a:t>
            </a:r>
            <a:endParaRPr lang="en-US" altLang="zh-CN" dirty="0">
              <a:solidFill>
                <a:srgbClr val="0070C0"/>
              </a:solidFill>
            </a:endParaRPr>
          </a:p>
        </p:txBody>
      </p:sp>
      <p:sp>
        <p:nvSpPr>
          <p:cNvPr id="38" name="标题 1"/>
          <p:cNvSpPr txBox="1"/>
          <p:nvPr/>
        </p:nvSpPr>
        <p:spPr bwMode="auto">
          <a:xfrm>
            <a:off x="3181160" y="172573"/>
            <a:ext cx="6127845" cy="753991"/>
          </a:xfrm>
          <a:prstGeom prst="rect">
            <a:avLst/>
          </a:prstGeom>
          <a:noFill/>
          <a:ln w="9525">
            <a:noFill/>
            <a:miter lim="800000"/>
          </a:ln>
        </p:spPr>
        <p:txBody>
          <a:bodyPr vert="horz" wrap="square" lIns="91440" tIns="45720" rIns="91440" bIns="45720" numCol="1" anchor="ctr" anchorCtr="0" compatLnSpc="1"/>
          <a:lstStyle/>
          <a:p>
            <a:pPr marL="0" marR="0" lvl="0" indent="0" algn="ctr" defTabSz="914400" rtl="0" eaLnBrk="1" fontAlgn="base" latinLnBrk="0" hangingPunct="1">
              <a:lnSpc>
                <a:spcPct val="90000"/>
              </a:lnSpc>
              <a:spcBef>
                <a:spcPct val="0"/>
              </a:spcBef>
              <a:spcAft>
                <a:spcPct val="0"/>
              </a:spcAft>
              <a:buClrTx/>
              <a:buSzTx/>
              <a:buFontTx/>
              <a:buNone/>
              <a:defRPr/>
            </a:pPr>
            <a:r>
              <a:rPr kumimoji="0" lang="zh-CN" altLang="en-US" sz="3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a:t>
            </a:r>
            <a:r>
              <a:rPr kumimoji="0" lang="en-US" altLang="zh-CN" sz="3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1</a:t>
            </a:r>
            <a:r>
              <a:rPr kumimoji="0" lang="zh-CN" altLang="en-US" sz="3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）递延年金终值的计算</a:t>
            </a:r>
            <a:endParaRPr kumimoji="0" lang="zh-CN" altLang="en-US" sz="3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cxnSp>
        <p:nvCxnSpPr>
          <p:cNvPr id="39" name="直接连接符 38"/>
          <p:cNvCxnSpPr/>
          <p:nvPr/>
        </p:nvCxnSpPr>
        <p:spPr>
          <a:xfrm>
            <a:off x="151154" y="549569"/>
            <a:ext cx="3339759" cy="1588"/>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9042495" y="549569"/>
            <a:ext cx="2997438" cy="1588"/>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sp>
        <p:nvSpPr>
          <p:cNvPr id="37" name="左大括号 1307672"/>
          <p:cNvSpPr/>
          <p:nvPr/>
        </p:nvSpPr>
        <p:spPr bwMode="auto">
          <a:xfrm rot="16200000">
            <a:off x="4227512" y="3087293"/>
            <a:ext cx="441327" cy="3071018"/>
          </a:xfrm>
          <a:prstGeom prst="leftBrace">
            <a:avLst>
              <a:gd name="adj1" fmla="val 76768"/>
              <a:gd name="adj2" fmla="val 50000"/>
            </a:avLst>
          </a:prstGeom>
          <a:noFill/>
          <a:ln w="28575">
            <a:solidFill>
              <a:srgbClr val="FF0000"/>
            </a:solidFill>
            <a:round/>
          </a:ln>
        </p:spPr>
        <p:txBody>
          <a:bodyPr rot="10800000"/>
          <a:lstStyle/>
          <a:p>
            <a:endParaRPr lang="zh-CN" altLang="en-US">
              <a:latin typeface="Calibri" panose="020F0502020204030204" charset="0"/>
            </a:endParaRPr>
          </a:p>
        </p:txBody>
      </p:sp>
      <p:sp>
        <p:nvSpPr>
          <p:cNvPr id="41" name="左大括号 1307672"/>
          <p:cNvSpPr/>
          <p:nvPr/>
        </p:nvSpPr>
        <p:spPr bwMode="auto">
          <a:xfrm rot="16200000">
            <a:off x="2008186" y="3986214"/>
            <a:ext cx="441326" cy="1289048"/>
          </a:xfrm>
          <a:prstGeom prst="leftBrace">
            <a:avLst>
              <a:gd name="adj1" fmla="val 76768"/>
              <a:gd name="adj2" fmla="val 50000"/>
            </a:avLst>
          </a:prstGeom>
          <a:noFill/>
          <a:ln w="28575">
            <a:solidFill>
              <a:srgbClr val="FF0000"/>
            </a:solidFill>
            <a:round/>
          </a:ln>
        </p:spPr>
        <p:txBody>
          <a:bodyPr rot="10800000"/>
          <a:lstStyle/>
          <a:p>
            <a:endParaRPr lang="zh-CN" altLang="en-US">
              <a:latin typeface="Calibri" panose="020F0502020204030204" charset="0"/>
            </a:endParaRPr>
          </a:p>
        </p:txBody>
      </p:sp>
      <p:sp>
        <p:nvSpPr>
          <p:cNvPr id="43" name="矩形 8"/>
          <p:cNvSpPr>
            <a:spLocks noChangeArrowheads="1"/>
          </p:cNvSpPr>
          <p:nvPr/>
        </p:nvSpPr>
        <p:spPr bwMode="auto">
          <a:xfrm>
            <a:off x="711200" y="1205954"/>
            <a:ext cx="10891838" cy="1267508"/>
          </a:xfrm>
          <a:prstGeom prst="rect">
            <a:avLst/>
          </a:prstGeom>
          <a:noFill/>
          <a:ln w="25400">
            <a:solidFill>
              <a:srgbClr val="0070C0"/>
            </a:solidFill>
            <a:miter lim="800000"/>
          </a:ln>
        </p:spPr>
        <p:txBody>
          <a:bodyPr/>
          <a:lstStyle/>
          <a:p>
            <a:endParaRPr lang="zh-CN" altLang="en-US" sz="3200">
              <a:solidFill>
                <a:srgbClr val="000000"/>
              </a:solidFill>
              <a:sym typeface="Arial" panose="020B0604020202020204" pitchFamily="34" charset="0"/>
            </a:endParaRPr>
          </a:p>
        </p:txBody>
      </p:sp>
      <p:sp>
        <p:nvSpPr>
          <p:cNvPr id="45" name="椭圆 44"/>
          <p:cNvSpPr/>
          <p:nvPr/>
        </p:nvSpPr>
        <p:spPr bwMode="auto">
          <a:xfrm>
            <a:off x="516927" y="1021503"/>
            <a:ext cx="669395" cy="24111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611"/>
                                        </p:tgtEl>
                                        <p:attrNameLst>
                                          <p:attrName>style.visibility</p:attrName>
                                        </p:attrNameLst>
                                      </p:cBhvr>
                                      <p:to>
                                        <p:strVal val="visible"/>
                                      </p:to>
                                    </p:set>
                                    <p:anim calcmode="lin" valueType="num">
                                      <p:cBhvr additive="base">
                                        <p:cTn id="15" dur="500" fill="hold"/>
                                        <p:tgtEl>
                                          <p:spTgt spid="24611"/>
                                        </p:tgtEl>
                                        <p:attrNameLst>
                                          <p:attrName>ppt_x</p:attrName>
                                        </p:attrNameLst>
                                      </p:cBhvr>
                                      <p:tavLst>
                                        <p:tav tm="0">
                                          <p:val>
                                            <p:strVal val="#ppt_x"/>
                                          </p:val>
                                        </p:tav>
                                        <p:tav tm="100000">
                                          <p:val>
                                            <p:strVal val="#ppt_x"/>
                                          </p:val>
                                        </p:tav>
                                      </p:tavLst>
                                    </p:anim>
                                    <p:anim calcmode="lin" valueType="num">
                                      <p:cBhvr additive="base">
                                        <p:cTn id="16" dur="500" fill="hold"/>
                                        <p:tgtEl>
                                          <p:spTgt spid="246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613"/>
                                        </p:tgtEl>
                                        <p:attrNameLst>
                                          <p:attrName>style.visibility</p:attrName>
                                        </p:attrNameLst>
                                      </p:cBhvr>
                                      <p:to>
                                        <p:strVal val="visible"/>
                                      </p:to>
                                    </p:set>
                                    <p:anim calcmode="lin" valueType="num">
                                      <p:cBhvr additive="base">
                                        <p:cTn id="23" dur="500" fill="hold"/>
                                        <p:tgtEl>
                                          <p:spTgt spid="24613"/>
                                        </p:tgtEl>
                                        <p:attrNameLst>
                                          <p:attrName>ppt_x</p:attrName>
                                        </p:attrNameLst>
                                      </p:cBhvr>
                                      <p:tavLst>
                                        <p:tav tm="0">
                                          <p:val>
                                            <p:strVal val="#ppt_x"/>
                                          </p:val>
                                        </p:tav>
                                        <p:tav tm="100000">
                                          <p:val>
                                            <p:strVal val="#ppt_x"/>
                                          </p:val>
                                        </p:tav>
                                      </p:tavLst>
                                    </p:anim>
                                    <p:anim calcmode="lin" valueType="num">
                                      <p:cBhvr additive="base">
                                        <p:cTn id="24" dur="500" fill="hold"/>
                                        <p:tgtEl>
                                          <p:spTgt spid="246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612"/>
                                        </p:tgtEl>
                                        <p:attrNameLst>
                                          <p:attrName>style.visibility</p:attrName>
                                        </p:attrNameLst>
                                      </p:cBhvr>
                                      <p:to>
                                        <p:strVal val="visible"/>
                                      </p:to>
                                    </p:set>
                                    <p:anim calcmode="lin" valueType="num">
                                      <p:cBhvr additive="base">
                                        <p:cTn id="35" dur="500" fill="hold"/>
                                        <p:tgtEl>
                                          <p:spTgt spid="24612"/>
                                        </p:tgtEl>
                                        <p:attrNameLst>
                                          <p:attrName>ppt_x</p:attrName>
                                        </p:attrNameLst>
                                      </p:cBhvr>
                                      <p:tavLst>
                                        <p:tav tm="0">
                                          <p:val>
                                            <p:strVal val="#ppt_x"/>
                                          </p:val>
                                        </p:tav>
                                        <p:tav tm="100000">
                                          <p:val>
                                            <p:strVal val="#ppt_x"/>
                                          </p:val>
                                        </p:tav>
                                      </p:tavLst>
                                    </p:anim>
                                    <p:anim calcmode="lin" valueType="num">
                                      <p:cBhvr additive="base">
                                        <p:cTn id="36" dur="500" fill="hold"/>
                                        <p:tgtEl>
                                          <p:spTgt spid="246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ppt_x"/>
                                          </p:val>
                                        </p:tav>
                                        <p:tav tm="100000">
                                          <p:val>
                                            <p:strVal val="#ppt_x"/>
                                          </p:val>
                                        </p:tav>
                                      </p:tavLst>
                                    </p:anim>
                                    <p:anim calcmode="lin" valueType="num">
                                      <p:cBhvr additive="base">
                                        <p:cTn id="42" dur="500" fill="hold"/>
                                        <p:tgtEl>
                                          <p:spTgt spid="4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ppt_x"/>
                                          </p:val>
                                        </p:tav>
                                        <p:tav tm="100000">
                                          <p:val>
                                            <p:strVal val="#ppt_x"/>
                                          </p:val>
                                        </p:tav>
                                      </p:tavLst>
                                    </p:anim>
                                    <p:anim calcmode="lin" valueType="num">
                                      <p:cBhvr additive="base">
                                        <p:cTn id="46" dur="500" fill="hold"/>
                                        <p:tgtEl>
                                          <p:spTgt spid="3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ppt_x"/>
                                          </p:val>
                                        </p:tav>
                                        <p:tav tm="100000">
                                          <p:val>
                                            <p:strVal val="#ppt_x"/>
                                          </p:val>
                                        </p:tav>
                                      </p:tavLst>
                                    </p:anim>
                                    <p:anim calcmode="lin" valueType="num">
                                      <p:cBhvr additive="base">
                                        <p:cTn id="54" dur="500" fill="hold"/>
                                        <p:tgtEl>
                                          <p:spTgt spid="2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ppt_x"/>
                                          </p:val>
                                        </p:tav>
                                        <p:tav tm="100000">
                                          <p:val>
                                            <p:strVal val="#ppt_x"/>
                                          </p:val>
                                        </p:tav>
                                      </p:tavLst>
                                    </p:anim>
                                    <p:anim calcmode="lin" valueType="num">
                                      <p:cBhvr additive="base">
                                        <p:cTn id="5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ppt_x"/>
                                          </p:val>
                                        </p:tav>
                                        <p:tav tm="100000">
                                          <p:val>
                                            <p:strVal val="#ppt_x"/>
                                          </p:val>
                                        </p:tav>
                                      </p:tavLst>
                                    </p:anim>
                                    <p:anim calcmode="lin" valueType="num">
                                      <p:cBhvr additive="base">
                                        <p:cTn id="6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9" grpId="0"/>
      <p:bldP spid="31" grpId="0"/>
      <p:bldP spid="7" grpId="0"/>
      <p:bldP spid="33" grpId="0"/>
      <p:bldP spid="34" grpId="0"/>
      <p:bldP spid="24611" grpId="0"/>
      <p:bldP spid="24612" grpId="0"/>
      <p:bldP spid="24613" grpId="0"/>
      <p:bldP spid="37" grpId="0" animBg="1"/>
      <p:bldP spid="4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内容占位符 2"/>
          <p:cNvSpPr>
            <a:spLocks noChangeArrowheads="1"/>
          </p:cNvSpPr>
          <p:nvPr/>
        </p:nvSpPr>
        <p:spPr bwMode="auto">
          <a:xfrm>
            <a:off x="0" y="926564"/>
            <a:ext cx="11586949" cy="2775732"/>
          </a:xfrm>
          <a:prstGeom prst="rect">
            <a:avLst/>
          </a:prstGeom>
          <a:noFill/>
          <a:ln w="9525">
            <a:noFill/>
            <a:miter lim="800000"/>
          </a:ln>
        </p:spPr>
        <p:txBody>
          <a:bodyPr/>
          <a:lstStyle/>
          <a:p>
            <a:pPr lvl="1">
              <a:lnSpc>
                <a:spcPct val="130000"/>
              </a:lnSpc>
              <a:spcBef>
                <a:spcPts val="500"/>
              </a:spcBef>
            </a:pPr>
            <a:r>
              <a:rPr lang="zh-CN" altLang="en-US" sz="2400" dirty="0" smtClean="0">
                <a:latin typeface="微软雅黑" panose="020B0503020204020204" pitchFamily="34" charset="-122"/>
                <a:ea typeface="微软雅黑" panose="020B0503020204020204" pitchFamily="34" charset="-122"/>
                <a:sym typeface="+mn-ea"/>
              </a:rPr>
              <a:t>       </a:t>
            </a:r>
            <a:r>
              <a:rPr lang="zh-CN" altLang="en-US" sz="2600" dirty="0" smtClean="0">
                <a:latin typeface="微软雅黑" panose="020B0503020204020204" pitchFamily="34" charset="-122"/>
                <a:ea typeface="微软雅黑" panose="020B0503020204020204" pitchFamily="34" charset="-122"/>
                <a:sym typeface="+mn-ea"/>
              </a:rPr>
              <a:t>十九大之后，我国开始大力扶持乡村经济多元化建设。假设某公司拟一次性投资开发某农庄，预计该农庄能存续</a:t>
            </a:r>
            <a:r>
              <a:rPr lang="en-US" altLang="zh-CN" sz="2600" dirty="0" smtClean="0">
                <a:latin typeface="微软雅黑" panose="020B0503020204020204" pitchFamily="34" charset="-122"/>
                <a:ea typeface="微软雅黑" panose="020B0503020204020204" pitchFamily="34" charset="-122"/>
                <a:sym typeface="+mn-ea"/>
              </a:rPr>
              <a:t>12</a:t>
            </a:r>
            <a:r>
              <a:rPr lang="zh-CN" altLang="en-US" sz="2600" dirty="0" smtClean="0">
                <a:latin typeface="微软雅黑" panose="020B0503020204020204" pitchFamily="34" charset="-122"/>
                <a:ea typeface="微软雅黑" panose="020B0503020204020204" pitchFamily="34" charset="-122"/>
                <a:sym typeface="+mn-ea"/>
              </a:rPr>
              <a:t>年，但是前</a:t>
            </a:r>
            <a:r>
              <a:rPr lang="en-US" altLang="zh-CN" sz="2600" dirty="0" smtClean="0">
                <a:latin typeface="微软雅黑" panose="020B0503020204020204" pitchFamily="34" charset="-122"/>
                <a:ea typeface="微软雅黑" panose="020B0503020204020204" pitchFamily="34" charset="-122"/>
                <a:sym typeface="+mn-ea"/>
              </a:rPr>
              <a:t>2</a:t>
            </a:r>
            <a:r>
              <a:rPr lang="zh-CN" altLang="en-US" sz="2600" dirty="0" smtClean="0">
                <a:latin typeface="微软雅黑" panose="020B0503020204020204" pitchFamily="34" charset="-122"/>
                <a:ea typeface="微软雅黑" panose="020B0503020204020204" pitchFamily="34" charset="-122"/>
                <a:sym typeface="+mn-ea"/>
              </a:rPr>
              <a:t>年不会产生净收益，从第</a:t>
            </a:r>
            <a:r>
              <a:rPr lang="en-US" altLang="zh-CN" sz="2600" dirty="0" smtClean="0">
                <a:latin typeface="微软雅黑" panose="020B0503020204020204" pitchFamily="34" charset="-122"/>
                <a:ea typeface="微软雅黑" panose="020B0503020204020204" pitchFamily="34" charset="-122"/>
                <a:sym typeface="+mn-ea"/>
              </a:rPr>
              <a:t>3</a:t>
            </a:r>
            <a:r>
              <a:rPr lang="zh-CN" altLang="en-US" sz="2600" dirty="0" smtClean="0">
                <a:latin typeface="微软雅黑" panose="020B0503020204020204" pitchFamily="34" charset="-122"/>
                <a:ea typeface="微软雅黑" panose="020B0503020204020204" pitchFamily="34" charset="-122"/>
                <a:sym typeface="+mn-ea"/>
              </a:rPr>
              <a:t>年开始，每年的年末产生净收益</a:t>
            </a:r>
            <a:r>
              <a:rPr lang="en-US" altLang="zh-CN" sz="2600" dirty="0" smtClean="0">
                <a:latin typeface="微软雅黑" panose="020B0503020204020204" pitchFamily="34" charset="-122"/>
                <a:ea typeface="微软雅黑" panose="020B0503020204020204" pitchFamily="34" charset="-122"/>
                <a:sym typeface="+mn-ea"/>
              </a:rPr>
              <a:t>5</a:t>
            </a:r>
            <a:r>
              <a:rPr lang="zh-CN" altLang="en-US" sz="2600" dirty="0" smtClean="0">
                <a:latin typeface="微软雅黑" panose="020B0503020204020204" pitchFamily="34" charset="-122"/>
                <a:ea typeface="微软雅黑" panose="020B0503020204020204" pitchFamily="34" charset="-122"/>
                <a:sym typeface="+mn-ea"/>
              </a:rPr>
              <a:t>万元。</a:t>
            </a:r>
            <a:endParaRPr lang="zh-CN" altLang="en-US" sz="2600" dirty="0" smtClean="0">
              <a:latin typeface="微软雅黑" panose="020B0503020204020204" pitchFamily="34" charset="-122"/>
              <a:ea typeface="微软雅黑" panose="020B0503020204020204" pitchFamily="34" charset="-122"/>
              <a:sym typeface="+mn-ea"/>
            </a:endParaRPr>
          </a:p>
          <a:p>
            <a:pPr lvl="1">
              <a:lnSpc>
                <a:spcPct val="130000"/>
              </a:lnSpc>
            </a:pPr>
            <a:r>
              <a:rPr lang="zh-CN" altLang="en-US" sz="2600" dirty="0" smtClean="0">
                <a:latin typeface="微软雅黑" panose="020B0503020204020204" pitchFamily="34" charset="-122"/>
                <a:ea typeface="微软雅黑" panose="020B0503020204020204" pitchFamily="34" charset="-122"/>
                <a:sym typeface="+mn-ea"/>
              </a:rPr>
              <a:t>       在考虑资金时间价值的因素下，若农庄的投资报酬率为</a:t>
            </a:r>
            <a:r>
              <a:rPr lang="en-US" altLang="zh-CN" sz="2600" dirty="0" smtClean="0">
                <a:latin typeface="微软雅黑" panose="020B0503020204020204" pitchFamily="34" charset="-122"/>
                <a:ea typeface="微软雅黑" panose="020B0503020204020204" pitchFamily="34" charset="-122"/>
                <a:sym typeface="+mn-ea"/>
              </a:rPr>
              <a:t>10%</a:t>
            </a:r>
            <a:r>
              <a:rPr lang="zh-CN" altLang="en-US" sz="2600" dirty="0" smtClean="0">
                <a:latin typeface="微软雅黑" panose="020B0503020204020204" pitchFamily="34" charset="-122"/>
                <a:ea typeface="微软雅黑" panose="020B0503020204020204" pitchFamily="34" charset="-122"/>
                <a:sym typeface="+mn-ea"/>
              </a:rPr>
              <a:t>，公司会在投资之初计算该农庄</a:t>
            </a:r>
            <a:r>
              <a:rPr lang="en-US" altLang="zh-CN" sz="2600" dirty="0" smtClean="0">
                <a:latin typeface="微软雅黑" panose="020B0503020204020204" pitchFamily="34" charset="-122"/>
                <a:ea typeface="微软雅黑" panose="020B0503020204020204" pitchFamily="34" charset="-122"/>
                <a:sym typeface="+mn-ea"/>
              </a:rPr>
              <a:t>15</a:t>
            </a:r>
            <a:r>
              <a:rPr lang="zh-CN" altLang="en-US" sz="2600" dirty="0" smtClean="0">
                <a:latin typeface="微软雅黑" panose="020B0503020204020204" pitchFamily="34" charset="-122"/>
                <a:ea typeface="微软雅黑" panose="020B0503020204020204" pitchFamily="34" charset="-122"/>
                <a:sym typeface="+mn-ea"/>
              </a:rPr>
              <a:t>年后能够带来的累计收益，即递延年金的终值。</a:t>
            </a:r>
            <a:endParaRPr lang="zh-CN" altLang="en-US" sz="2600" dirty="0">
              <a:latin typeface="微软雅黑" panose="020B0503020204020204" pitchFamily="34" charset="-122"/>
              <a:ea typeface="微软雅黑" panose="020B0503020204020204" pitchFamily="34" charset="-122"/>
            </a:endParaRPr>
          </a:p>
        </p:txBody>
      </p:sp>
      <p:sp>
        <p:nvSpPr>
          <p:cNvPr id="7" name="文本框 6"/>
          <p:cNvSpPr txBox="1">
            <a:spLocks noChangeArrowheads="1"/>
          </p:cNvSpPr>
          <p:nvPr/>
        </p:nvSpPr>
        <p:spPr bwMode="auto">
          <a:xfrm>
            <a:off x="6837457" y="4227953"/>
            <a:ext cx="4410075" cy="1532727"/>
          </a:xfrm>
          <a:prstGeom prst="rect">
            <a:avLst/>
          </a:prstGeom>
          <a:noFill/>
          <a:ln w="9525">
            <a:noFill/>
            <a:miter lim="800000"/>
          </a:ln>
        </p:spPr>
        <p:txBody>
          <a:bodyPr>
            <a:spAutoFit/>
          </a:bodyPr>
          <a:lstStyle/>
          <a:p>
            <a:pPr>
              <a:lnSpc>
                <a:spcPct val="130000"/>
              </a:lnSpc>
            </a:pPr>
            <a:r>
              <a:rPr lang="en-US" altLang="zh-CN" sz="2400" dirty="0" smtClean="0">
                <a:latin typeface="微软雅黑" panose="020B0503020204020204" pitchFamily="34" charset="-122"/>
                <a:ea typeface="微软雅黑" panose="020B0503020204020204" pitchFamily="34" charset="-122"/>
              </a:rPr>
              <a:t> F </a:t>
            </a: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5×</a:t>
            </a:r>
            <a:r>
              <a:rPr lang="zh-CN" altLang="en-US" sz="2400" dirty="0" smtClean="0">
                <a:latin typeface="微软雅黑" panose="020B0503020204020204" pitchFamily="34" charset="-122"/>
                <a:ea typeface="微软雅黑" panose="020B0503020204020204" pitchFamily="34" charset="-122"/>
              </a:rPr>
              <a:t>（F</a:t>
            </a:r>
            <a:r>
              <a:rPr lang="zh-CN" altLang="en-US" sz="2400" dirty="0">
                <a:latin typeface="微软雅黑" panose="020B0503020204020204" pitchFamily="34" charset="-122"/>
                <a:ea typeface="微软雅黑" panose="020B0503020204020204" pitchFamily="34" charset="-122"/>
              </a:rPr>
              <a:t>/A,10%,</a:t>
            </a:r>
            <a:r>
              <a:rPr lang="en-US" altLang="zh-CN" sz="2400" dirty="0">
                <a:latin typeface="微软雅黑" panose="020B0503020204020204" pitchFamily="34" charset="-122"/>
                <a:ea typeface="微软雅黑" panose="020B0503020204020204" pitchFamily="34" charset="-122"/>
              </a:rPr>
              <a:t>10</a:t>
            </a:r>
            <a:r>
              <a:rPr lang="zh-CN" altLang="en-US" sz="2400" dirty="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a:p>
            <a:pPr>
              <a:lnSpc>
                <a:spcPct val="130000"/>
              </a:lnSpc>
            </a:pPr>
            <a:r>
              <a:rPr lang="zh-CN" altLang="en-US" sz="2400" dirty="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 = </a:t>
            </a:r>
            <a:r>
              <a:rPr lang="en-US" altLang="zh-CN" sz="2400" dirty="0" smtClean="0">
                <a:latin typeface="微软雅黑" panose="020B0503020204020204" pitchFamily="34" charset="-122"/>
                <a:ea typeface="微软雅黑" panose="020B0503020204020204" pitchFamily="34" charset="-122"/>
              </a:rPr>
              <a:t>5×15.9374</a:t>
            </a:r>
            <a:endParaRPr lang="en-US" altLang="zh-CN" sz="2400" dirty="0">
              <a:latin typeface="微软雅黑" panose="020B0503020204020204" pitchFamily="34" charset="-122"/>
              <a:ea typeface="微软雅黑" panose="020B0503020204020204" pitchFamily="34" charset="-122"/>
            </a:endParaRPr>
          </a:p>
          <a:p>
            <a:pPr>
              <a:lnSpc>
                <a:spcPct val="130000"/>
              </a:lnSpc>
            </a:pPr>
            <a:r>
              <a:rPr lang="zh-CN" altLang="en-US" sz="2400" dirty="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 = </a:t>
            </a:r>
            <a:r>
              <a:rPr lang="en-US" altLang="zh-CN" sz="2400" dirty="0">
                <a:latin typeface="微软雅黑" panose="020B0503020204020204" pitchFamily="34" charset="-122"/>
                <a:ea typeface="微软雅黑" panose="020B0503020204020204" pitchFamily="34" charset="-122"/>
              </a:rPr>
              <a:t>79.69 </a:t>
            </a:r>
            <a:r>
              <a:rPr lang="zh-CN" altLang="en-US" sz="2400" dirty="0" smtClean="0">
                <a:latin typeface="微软雅黑" panose="020B0503020204020204" pitchFamily="34" charset="-122"/>
                <a:ea typeface="微软雅黑" panose="020B0503020204020204" pitchFamily="34" charset="-122"/>
              </a:rPr>
              <a:t>（万元）</a:t>
            </a:r>
            <a:endParaRPr lang="zh-CN" altLang="en-US" sz="2400" dirty="0">
              <a:latin typeface="微软雅黑" panose="020B0503020204020204" pitchFamily="34" charset="-122"/>
              <a:ea typeface="微软雅黑" panose="020B0503020204020204" pitchFamily="34" charset="-122"/>
            </a:endParaRPr>
          </a:p>
        </p:txBody>
      </p:sp>
      <p:sp>
        <p:nvSpPr>
          <p:cNvPr id="9" name="矩形 8"/>
          <p:cNvSpPr/>
          <p:nvPr/>
        </p:nvSpPr>
        <p:spPr>
          <a:xfrm>
            <a:off x="6051628" y="3702296"/>
            <a:ext cx="4793300" cy="572464"/>
          </a:xfrm>
          <a:prstGeom prst="rect">
            <a:avLst/>
          </a:prstGeom>
        </p:spPr>
        <p:txBody>
          <a:bodyPr wrap="none">
            <a:spAutoFit/>
          </a:bodyPr>
          <a:lstStyle/>
          <a:p>
            <a:pPr>
              <a:lnSpc>
                <a:spcPct val="130000"/>
              </a:lnSpc>
            </a:pPr>
            <a:r>
              <a:rPr lang="zh-CN" altLang="en-US" sz="2400" dirty="0" smtClean="0">
                <a:latin typeface="微软雅黑" panose="020B0503020204020204" pitchFamily="34" charset="-122"/>
                <a:ea typeface="微软雅黑" panose="020B0503020204020204" pitchFamily="34" charset="-122"/>
              </a:rPr>
              <a:t>解析：</a:t>
            </a:r>
            <a:r>
              <a:rPr lang="en-US" altLang="zh-CN" sz="2400" dirty="0" smtClean="0">
                <a:latin typeface="微软雅黑" panose="020B0503020204020204" pitchFamily="34" charset="-122"/>
                <a:ea typeface="微软雅黑" panose="020B0503020204020204" pitchFamily="34" charset="-122"/>
              </a:rPr>
              <a:t>m=2     n=10     </a:t>
            </a:r>
            <a:r>
              <a:rPr lang="en-US" altLang="zh-CN" sz="2400" dirty="0" err="1" smtClean="0">
                <a:latin typeface="微软雅黑" panose="020B0503020204020204" pitchFamily="34" charset="-122"/>
                <a:ea typeface="微软雅黑" panose="020B0503020204020204" pitchFamily="34" charset="-122"/>
              </a:rPr>
              <a:t>m+n</a:t>
            </a:r>
            <a:r>
              <a:rPr lang="en-US" altLang="zh-CN" sz="2400" dirty="0" smtClean="0">
                <a:latin typeface="微软雅黑" panose="020B0503020204020204" pitchFamily="34" charset="-122"/>
                <a:ea typeface="微软雅黑" panose="020B0503020204020204" pitchFamily="34" charset="-122"/>
              </a:rPr>
              <a:t>=12</a:t>
            </a:r>
            <a:endParaRPr lang="en-US" altLang="zh-CN" sz="2400" dirty="0">
              <a:latin typeface="微软雅黑" panose="020B0503020204020204" pitchFamily="34" charset="-122"/>
              <a:ea typeface="微软雅黑" panose="020B0503020204020204" pitchFamily="34" charset="-122"/>
            </a:endParaRPr>
          </a:p>
        </p:txBody>
      </p:sp>
      <p:sp>
        <p:nvSpPr>
          <p:cNvPr id="10" name="标题 1"/>
          <p:cNvSpPr txBox="1"/>
          <p:nvPr/>
        </p:nvSpPr>
        <p:spPr bwMode="auto">
          <a:xfrm>
            <a:off x="3181160" y="172573"/>
            <a:ext cx="6127845" cy="753991"/>
          </a:xfrm>
          <a:prstGeom prst="rect">
            <a:avLst/>
          </a:prstGeom>
          <a:noFill/>
          <a:ln w="9525">
            <a:noFill/>
            <a:miter lim="800000"/>
          </a:ln>
        </p:spPr>
        <p:txBody>
          <a:bodyPr vert="horz" wrap="square" lIns="91440" tIns="45720" rIns="91440" bIns="45720" numCol="1" anchor="ctr" anchorCtr="0" compatLnSpc="1"/>
          <a:lstStyle/>
          <a:p>
            <a:pPr marL="0" marR="0" lvl="0" indent="0" algn="ctr" defTabSz="914400" rtl="0" eaLnBrk="1" fontAlgn="base" latinLnBrk="0" hangingPunct="1">
              <a:lnSpc>
                <a:spcPct val="90000"/>
              </a:lnSpc>
              <a:spcBef>
                <a:spcPct val="0"/>
              </a:spcBef>
              <a:spcAft>
                <a:spcPct val="0"/>
              </a:spcAft>
              <a:buClrTx/>
              <a:buSzTx/>
              <a:buFontTx/>
              <a:buNone/>
              <a:defRPr/>
            </a:pPr>
            <a:r>
              <a:rPr kumimoji="0" lang="zh-CN" altLang="en-US" sz="3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a:t>
            </a:r>
            <a:r>
              <a:rPr kumimoji="0" lang="en-US" altLang="zh-CN" sz="3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1</a:t>
            </a:r>
            <a:r>
              <a:rPr kumimoji="0" lang="zh-CN" altLang="en-US" sz="3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）递延年金终值的运用</a:t>
            </a:r>
            <a:endParaRPr kumimoji="0" lang="zh-CN" altLang="en-US" sz="3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cxnSp>
        <p:nvCxnSpPr>
          <p:cNvPr id="11" name="直接连接符 10"/>
          <p:cNvCxnSpPr/>
          <p:nvPr/>
        </p:nvCxnSpPr>
        <p:spPr>
          <a:xfrm>
            <a:off x="151154" y="549569"/>
            <a:ext cx="3339759" cy="1588"/>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9042495" y="549569"/>
            <a:ext cx="2997438" cy="1588"/>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1"/>
          <a:srcRect/>
          <a:stretch>
            <a:fillRect/>
          </a:stretch>
        </p:blipFill>
        <p:spPr bwMode="auto">
          <a:xfrm>
            <a:off x="812197" y="3702296"/>
            <a:ext cx="4354926" cy="2433328"/>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椭圆形标注 99"/>
          <p:cNvSpPr/>
          <p:nvPr/>
        </p:nvSpPr>
        <p:spPr>
          <a:xfrm>
            <a:off x="320041" y="2143308"/>
            <a:ext cx="3131771" cy="1854877"/>
          </a:xfrm>
          <a:prstGeom prst="wedgeEllipseCallout">
            <a:avLst>
              <a:gd name="adj1" fmla="val 103028"/>
              <a:gd name="adj2" fmla="val 67949"/>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6625" name="标题 1"/>
          <p:cNvSpPr>
            <a:spLocks noGrp="1"/>
          </p:cNvSpPr>
          <p:nvPr>
            <p:ph type="title" idx="4294967295"/>
          </p:nvPr>
        </p:nvSpPr>
        <p:spPr>
          <a:xfrm>
            <a:off x="2126575" y="286603"/>
            <a:ext cx="7786450" cy="820737"/>
          </a:xfrm>
        </p:spPr>
        <p:txBody>
          <a:bodyPr/>
          <a:lstStyle/>
          <a:p>
            <a:pPr lvl="0" eaLnBrk="1" hangingPunct="1">
              <a:defRPr/>
            </a:pPr>
            <a:r>
              <a:rPr lang="en-US" altLang="zh-CN" sz="3600" dirty="0">
                <a:latin typeface="微软雅黑" panose="020B0503020204020204" pitchFamily="34" charset="-122"/>
                <a:ea typeface="微软雅黑" panose="020B0503020204020204" pitchFamily="34" charset="-122"/>
                <a:sym typeface="+mn-ea"/>
              </a:rPr>
              <a:t>3.</a:t>
            </a:r>
            <a:r>
              <a:rPr lang="zh-CN" altLang="en-US" sz="3600" dirty="0">
                <a:solidFill>
                  <a:schemeClr val="tx1"/>
                </a:solidFill>
                <a:latin typeface="微软雅黑" panose="020B0503020204020204" pitchFamily="34" charset="-122"/>
                <a:ea typeface="微软雅黑" panose="020B0503020204020204" pitchFamily="34" charset="-122"/>
                <a:sym typeface="+mn-ea"/>
              </a:rPr>
              <a:t>递延年金终值和现值的计算</a:t>
            </a:r>
            <a:endParaRPr lang="zh-CN" altLang="en-US" sz="3600" dirty="0">
              <a:solidFill>
                <a:schemeClr val="tx1"/>
              </a:solidFill>
              <a:latin typeface="微软雅黑" panose="020B0503020204020204" pitchFamily="34" charset="-122"/>
              <a:ea typeface="微软雅黑" panose="020B0503020204020204" pitchFamily="34" charset="-122"/>
              <a:sym typeface="+mn-ea"/>
            </a:endParaRPr>
          </a:p>
        </p:txBody>
      </p:sp>
      <p:grpSp>
        <p:nvGrpSpPr>
          <p:cNvPr id="26627" name="组合 1307651"/>
          <p:cNvGrpSpPr/>
          <p:nvPr/>
        </p:nvGrpSpPr>
        <p:grpSpPr bwMode="auto">
          <a:xfrm>
            <a:off x="3451812" y="2696812"/>
            <a:ext cx="6140244" cy="1879600"/>
            <a:chOff x="657" y="2115"/>
            <a:chExt cx="4446" cy="1284"/>
          </a:xfrm>
        </p:grpSpPr>
        <p:sp>
          <p:nvSpPr>
            <p:cNvPr id="26635" name="矩形 1307652"/>
            <p:cNvSpPr>
              <a:spLocks noChangeAspect="1"/>
            </p:cNvSpPr>
            <p:nvPr/>
          </p:nvSpPr>
          <p:spPr bwMode="auto">
            <a:xfrm>
              <a:off x="657" y="2115"/>
              <a:ext cx="4446" cy="1284"/>
            </a:xfrm>
            <a:prstGeom prst="rect">
              <a:avLst/>
            </a:prstGeom>
            <a:noFill/>
            <a:ln w="9525">
              <a:noFill/>
              <a:miter lim="800000"/>
            </a:ln>
          </p:spPr>
          <p:txBody>
            <a:bodyPr/>
            <a:lstStyle/>
            <a:p>
              <a:endParaRPr lang="zh-CN" altLang="en-US">
                <a:latin typeface="Calibri" panose="020F0502020204030204" charset="0"/>
              </a:endParaRPr>
            </a:p>
          </p:txBody>
        </p:sp>
        <p:sp>
          <p:nvSpPr>
            <p:cNvPr id="26636" name="直接连接符 1307653"/>
            <p:cNvSpPr>
              <a:spLocks noChangeShapeType="1"/>
            </p:cNvSpPr>
            <p:nvPr/>
          </p:nvSpPr>
          <p:spPr bwMode="auto">
            <a:xfrm>
              <a:off x="1113" y="2510"/>
              <a:ext cx="3648" cy="1"/>
            </a:xfrm>
            <a:prstGeom prst="line">
              <a:avLst/>
            </a:prstGeom>
            <a:noFill/>
            <a:ln w="28575">
              <a:solidFill>
                <a:srgbClr val="000000"/>
              </a:solidFill>
              <a:round/>
            </a:ln>
          </p:spPr>
          <p:txBody>
            <a:bodyPr/>
            <a:lstStyle/>
            <a:p>
              <a:endParaRPr lang="zh-CN" altLang="en-US"/>
            </a:p>
          </p:txBody>
        </p:sp>
        <p:sp>
          <p:nvSpPr>
            <p:cNvPr id="26637" name="直接连接符 1307654"/>
            <p:cNvSpPr>
              <a:spLocks noChangeShapeType="1"/>
            </p:cNvSpPr>
            <p:nvPr/>
          </p:nvSpPr>
          <p:spPr bwMode="auto">
            <a:xfrm>
              <a:off x="1113" y="2411"/>
              <a:ext cx="1" cy="99"/>
            </a:xfrm>
            <a:prstGeom prst="line">
              <a:avLst/>
            </a:prstGeom>
            <a:noFill/>
            <a:ln w="28575">
              <a:solidFill>
                <a:srgbClr val="000000"/>
              </a:solidFill>
              <a:round/>
            </a:ln>
          </p:spPr>
          <p:txBody>
            <a:bodyPr/>
            <a:lstStyle/>
            <a:p>
              <a:endParaRPr lang="zh-CN" altLang="en-US"/>
            </a:p>
          </p:txBody>
        </p:sp>
        <p:sp>
          <p:nvSpPr>
            <p:cNvPr id="26638" name="直接连接符 1307655"/>
            <p:cNvSpPr>
              <a:spLocks noChangeShapeType="1"/>
            </p:cNvSpPr>
            <p:nvPr/>
          </p:nvSpPr>
          <p:spPr bwMode="auto">
            <a:xfrm>
              <a:off x="1683" y="2411"/>
              <a:ext cx="1" cy="100"/>
            </a:xfrm>
            <a:prstGeom prst="line">
              <a:avLst/>
            </a:prstGeom>
            <a:noFill/>
            <a:ln w="28575">
              <a:solidFill>
                <a:srgbClr val="000000"/>
              </a:solidFill>
              <a:round/>
            </a:ln>
          </p:spPr>
          <p:txBody>
            <a:bodyPr/>
            <a:lstStyle/>
            <a:p>
              <a:endParaRPr lang="zh-CN" altLang="en-US"/>
            </a:p>
          </p:txBody>
        </p:sp>
        <p:sp>
          <p:nvSpPr>
            <p:cNvPr id="26639" name="直接连接符 1307656"/>
            <p:cNvSpPr>
              <a:spLocks noChangeShapeType="1"/>
            </p:cNvSpPr>
            <p:nvPr/>
          </p:nvSpPr>
          <p:spPr bwMode="auto">
            <a:xfrm>
              <a:off x="2253" y="2411"/>
              <a:ext cx="1" cy="100"/>
            </a:xfrm>
            <a:prstGeom prst="line">
              <a:avLst/>
            </a:prstGeom>
            <a:noFill/>
            <a:ln w="28575">
              <a:solidFill>
                <a:srgbClr val="000000"/>
              </a:solidFill>
              <a:round/>
            </a:ln>
          </p:spPr>
          <p:txBody>
            <a:bodyPr/>
            <a:lstStyle/>
            <a:p>
              <a:endParaRPr lang="zh-CN" altLang="en-US"/>
            </a:p>
          </p:txBody>
        </p:sp>
        <p:sp>
          <p:nvSpPr>
            <p:cNvPr id="26640" name="直接连接符 1307657"/>
            <p:cNvSpPr>
              <a:spLocks noChangeShapeType="1"/>
            </p:cNvSpPr>
            <p:nvPr/>
          </p:nvSpPr>
          <p:spPr bwMode="auto">
            <a:xfrm>
              <a:off x="2823" y="2411"/>
              <a:ext cx="1" cy="100"/>
            </a:xfrm>
            <a:prstGeom prst="line">
              <a:avLst/>
            </a:prstGeom>
            <a:noFill/>
            <a:ln w="28575">
              <a:solidFill>
                <a:srgbClr val="000000"/>
              </a:solidFill>
              <a:round/>
            </a:ln>
          </p:spPr>
          <p:txBody>
            <a:bodyPr/>
            <a:lstStyle/>
            <a:p>
              <a:endParaRPr lang="zh-CN" altLang="en-US"/>
            </a:p>
          </p:txBody>
        </p:sp>
        <p:sp>
          <p:nvSpPr>
            <p:cNvPr id="26641" name="矩形 1307658"/>
            <p:cNvSpPr>
              <a:spLocks noChangeArrowheads="1"/>
            </p:cNvSpPr>
            <p:nvPr/>
          </p:nvSpPr>
          <p:spPr bwMode="auto">
            <a:xfrm>
              <a:off x="992" y="2237"/>
              <a:ext cx="215" cy="198"/>
            </a:xfrm>
            <a:prstGeom prst="rect">
              <a:avLst/>
            </a:prstGeom>
            <a:solidFill>
              <a:srgbClr val="FFFFFF"/>
            </a:solidFill>
            <a:ln w="9525">
              <a:noFill/>
              <a:miter lim="800000"/>
            </a:ln>
          </p:spPr>
          <p:txBody>
            <a:bodyPr lIns="18000" tIns="10800" rIns="18000" bIns="10800"/>
            <a:lstStyle/>
            <a:p>
              <a:pPr algn="just"/>
              <a:r>
                <a:rPr lang="en-US" altLang="zh-CN" b="1" dirty="0" smtClean="0">
                  <a:solidFill>
                    <a:srgbClr val="A50021"/>
                  </a:solidFill>
                  <a:latin typeface="Verdana" panose="020B0604030504040204" pitchFamily="34" charset="0"/>
                </a:rPr>
                <a:t> 0</a:t>
              </a:r>
              <a:endParaRPr lang="en-US" altLang="zh-CN" b="1" dirty="0">
                <a:solidFill>
                  <a:srgbClr val="A50021"/>
                </a:solidFill>
                <a:latin typeface="Verdana" panose="020B0604030504040204" pitchFamily="34" charset="0"/>
              </a:endParaRPr>
            </a:p>
          </p:txBody>
        </p:sp>
        <p:sp>
          <p:nvSpPr>
            <p:cNvPr id="26642" name="矩形 1307659"/>
            <p:cNvSpPr>
              <a:spLocks noChangeArrowheads="1"/>
            </p:cNvSpPr>
            <p:nvPr/>
          </p:nvSpPr>
          <p:spPr bwMode="auto">
            <a:xfrm>
              <a:off x="1575" y="2237"/>
              <a:ext cx="215" cy="198"/>
            </a:xfrm>
            <a:prstGeom prst="rect">
              <a:avLst/>
            </a:prstGeom>
            <a:solidFill>
              <a:srgbClr val="FFFFFF"/>
            </a:solidFill>
            <a:ln w="9525">
              <a:noFill/>
              <a:miter lim="800000"/>
            </a:ln>
          </p:spPr>
          <p:txBody>
            <a:bodyPr lIns="18000" tIns="10800" rIns="18000" bIns="10800"/>
            <a:lstStyle/>
            <a:p>
              <a:pPr algn="just"/>
              <a:r>
                <a:rPr lang="en-US" altLang="zh-CN" b="1" dirty="0" smtClean="0">
                  <a:solidFill>
                    <a:srgbClr val="A50021"/>
                  </a:solidFill>
                  <a:latin typeface="Verdana" panose="020B0604030504040204" pitchFamily="34" charset="0"/>
                </a:rPr>
                <a:t> 1</a:t>
              </a:r>
              <a:endParaRPr lang="en-US" altLang="zh-CN" b="1" dirty="0">
                <a:solidFill>
                  <a:srgbClr val="A50021"/>
                </a:solidFill>
                <a:latin typeface="Verdana" panose="020B0604030504040204" pitchFamily="34" charset="0"/>
              </a:endParaRPr>
            </a:p>
          </p:txBody>
        </p:sp>
        <p:sp>
          <p:nvSpPr>
            <p:cNvPr id="26643" name="矩形 1307660"/>
            <p:cNvSpPr>
              <a:spLocks noChangeArrowheads="1"/>
            </p:cNvSpPr>
            <p:nvPr/>
          </p:nvSpPr>
          <p:spPr bwMode="auto">
            <a:xfrm>
              <a:off x="2109" y="2231"/>
              <a:ext cx="456" cy="198"/>
            </a:xfrm>
            <a:prstGeom prst="rect">
              <a:avLst/>
            </a:prstGeom>
            <a:solidFill>
              <a:srgbClr val="FFFFFF"/>
            </a:solidFill>
            <a:ln w="9525">
              <a:noFill/>
              <a:miter lim="800000"/>
            </a:ln>
          </p:spPr>
          <p:txBody>
            <a:bodyPr lIns="18000" tIns="10800" rIns="18000" bIns="10800"/>
            <a:lstStyle/>
            <a:p>
              <a:pPr algn="just"/>
              <a:r>
                <a:rPr lang="en-US" altLang="zh-CN" b="1" dirty="0">
                  <a:solidFill>
                    <a:srgbClr val="A50021"/>
                  </a:solidFill>
                  <a:latin typeface="Verdana" panose="020B0604030504040204" pitchFamily="34" charset="0"/>
                </a:rPr>
                <a:t>2 …</a:t>
              </a:r>
              <a:endParaRPr lang="en-US" altLang="zh-CN" b="1" dirty="0">
                <a:solidFill>
                  <a:srgbClr val="A50021"/>
                </a:solidFill>
                <a:latin typeface="Verdana" panose="020B0604030504040204" pitchFamily="34" charset="0"/>
              </a:endParaRPr>
            </a:p>
          </p:txBody>
        </p:sp>
        <p:sp>
          <p:nvSpPr>
            <p:cNvPr id="26644" name="矩形 1307661"/>
            <p:cNvSpPr>
              <a:spLocks noChangeArrowheads="1"/>
            </p:cNvSpPr>
            <p:nvPr/>
          </p:nvSpPr>
          <p:spPr bwMode="auto">
            <a:xfrm>
              <a:off x="2725" y="2215"/>
              <a:ext cx="217" cy="198"/>
            </a:xfrm>
            <a:prstGeom prst="rect">
              <a:avLst/>
            </a:prstGeom>
            <a:solidFill>
              <a:srgbClr val="FFFFFF"/>
            </a:solidFill>
            <a:ln w="9525">
              <a:noFill/>
              <a:miter lim="800000"/>
            </a:ln>
          </p:spPr>
          <p:txBody>
            <a:bodyPr lIns="18000" tIns="10800" rIns="18000" bIns="10800"/>
            <a:lstStyle/>
            <a:p>
              <a:pPr algn="just"/>
              <a:r>
                <a:rPr lang="en-US" altLang="zh-CN" b="1" i="1" dirty="0">
                  <a:solidFill>
                    <a:srgbClr val="A50021"/>
                  </a:solidFill>
                  <a:latin typeface="Verdana" panose="020B0604030504040204" pitchFamily="34" charset="0"/>
                </a:rPr>
                <a:t>m</a:t>
              </a:r>
              <a:endParaRPr lang="en-US" altLang="zh-CN" b="1" dirty="0">
                <a:solidFill>
                  <a:srgbClr val="A50021"/>
                </a:solidFill>
                <a:latin typeface="Verdana" panose="020B0604030504040204" pitchFamily="34" charset="0"/>
              </a:endParaRPr>
            </a:p>
          </p:txBody>
        </p:sp>
        <p:sp>
          <p:nvSpPr>
            <p:cNvPr id="26645" name="矩形 1307662"/>
            <p:cNvSpPr>
              <a:spLocks noChangeArrowheads="1"/>
            </p:cNvSpPr>
            <p:nvPr/>
          </p:nvSpPr>
          <p:spPr bwMode="auto">
            <a:xfrm>
              <a:off x="3103" y="2219"/>
              <a:ext cx="515" cy="181"/>
            </a:xfrm>
            <a:prstGeom prst="rect">
              <a:avLst/>
            </a:prstGeom>
            <a:solidFill>
              <a:srgbClr val="FFFFFF"/>
            </a:solidFill>
            <a:ln w="9525">
              <a:noFill/>
              <a:miter lim="800000"/>
            </a:ln>
          </p:spPr>
          <p:txBody>
            <a:bodyPr lIns="18000" tIns="10800" rIns="18000" bIns="10800"/>
            <a:lstStyle/>
            <a:p>
              <a:pPr algn="just"/>
              <a:r>
                <a:rPr lang="en-US" altLang="zh-CN" b="1" i="1" dirty="0">
                  <a:solidFill>
                    <a:srgbClr val="A50021"/>
                  </a:solidFill>
                  <a:latin typeface="Verdana" panose="020B0604030504040204" pitchFamily="34" charset="0"/>
                </a:rPr>
                <a:t>m</a:t>
              </a:r>
              <a:r>
                <a:rPr lang="en-US" altLang="zh-CN" b="1" dirty="0">
                  <a:solidFill>
                    <a:srgbClr val="A50021"/>
                  </a:solidFill>
                  <a:latin typeface="Verdana" panose="020B0604030504040204" pitchFamily="34" charset="0"/>
                </a:rPr>
                <a:t>+1</a:t>
              </a:r>
              <a:endParaRPr lang="en-US" altLang="zh-CN" b="1" dirty="0">
                <a:solidFill>
                  <a:srgbClr val="A50021"/>
                </a:solidFill>
                <a:latin typeface="Verdana" panose="020B0604030504040204" pitchFamily="34" charset="0"/>
              </a:endParaRPr>
            </a:p>
          </p:txBody>
        </p:sp>
        <p:sp>
          <p:nvSpPr>
            <p:cNvPr id="26646" name="矩形 1307663"/>
            <p:cNvSpPr>
              <a:spLocks noChangeArrowheads="1"/>
            </p:cNvSpPr>
            <p:nvPr/>
          </p:nvSpPr>
          <p:spPr bwMode="auto">
            <a:xfrm>
              <a:off x="3618" y="2225"/>
              <a:ext cx="873" cy="198"/>
            </a:xfrm>
            <a:prstGeom prst="rect">
              <a:avLst/>
            </a:prstGeom>
            <a:solidFill>
              <a:srgbClr val="FFFFFF"/>
            </a:solidFill>
            <a:ln w="9525">
              <a:noFill/>
              <a:miter lim="800000"/>
            </a:ln>
          </p:spPr>
          <p:txBody>
            <a:bodyPr lIns="18000" tIns="10800" rIns="18000" bIns="10800"/>
            <a:lstStyle/>
            <a:p>
              <a:pPr algn="just"/>
              <a:r>
                <a:rPr lang="en-US" altLang="zh-CN" b="1" i="1" dirty="0">
                  <a:solidFill>
                    <a:srgbClr val="A50021"/>
                  </a:solidFill>
                  <a:latin typeface="Verdana" panose="020B0604030504040204" pitchFamily="34" charset="0"/>
                </a:rPr>
                <a:t>m</a:t>
              </a:r>
              <a:r>
                <a:rPr lang="en-US" altLang="zh-CN" b="1" dirty="0">
                  <a:solidFill>
                    <a:srgbClr val="A50021"/>
                  </a:solidFill>
                  <a:latin typeface="Verdana" panose="020B0604030504040204" pitchFamily="34" charset="0"/>
                </a:rPr>
                <a:t>+2 …</a:t>
              </a:r>
              <a:endParaRPr lang="en-US" altLang="zh-CN" b="1" dirty="0">
                <a:solidFill>
                  <a:srgbClr val="A50021"/>
                </a:solidFill>
                <a:latin typeface="Verdana" panose="020B0604030504040204" pitchFamily="34" charset="0"/>
              </a:endParaRPr>
            </a:p>
          </p:txBody>
        </p:sp>
        <p:sp>
          <p:nvSpPr>
            <p:cNvPr id="26647" name="矩形 1307664"/>
            <p:cNvSpPr>
              <a:spLocks noChangeArrowheads="1"/>
            </p:cNvSpPr>
            <p:nvPr/>
          </p:nvSpPr>
          <p:spPr bwMode="auto">
            <a:xfrm>
              <a:off x="4472" y="2236"/>
              <a:ext cx="518" cy="181"/>
            </a:xfrm>
            <a:prstGeom prst="rect">
              <a:avLst/>
            </a:prstGeom>
            <a:solidFill>
              <a:srgbClr val="FFFFFF"/>
            </a:solidFill>
            <a:ln w="9525">
              <a:noFill/>
              <a:miter lim="800000"/>
            </a:ln>
          </p:spPr>
          <p:txBody>
            <a:bodyPr lIns="18000" tIns="10800" rIns="18000" bIns="10800"/>
            <a:lstStyle/>
            <a:p>
              <a:pPr algn="just"/>
              <a:r>
                <a:rPr lang="en-US" altLang="zh-CN" b="1" i="1" dirty="0" err="1">
                  <a:solidFill>
                    <a:srgbClr val="A50021"/>
                  </a:solidFill>
                  <a:latin typeface="Verdana" panose="020B0604030504040204" pitchFamily="34" charset="0"/>
                </a:rPr>
                <a:t>m</a:t>
              </a:r>
              <a:r>
                <a:rPr lang="en-US" altLang="zh-CN" b="1" dirty="0" err="1">
                  <a:solidFill>
                    <a:srgbClr val="A50021"/>
                  </a:solidFill>
                  <a:latin typeface="Verdana" panose="020B0604030504040204" pitchFamily="34" charset="0"/>
                </a:rPr>
                <a:t>+</a:t>
              </a:r>
              <a:r>
                <a:rPr lang="en-US" altLang="zh-CN" b="1" i="1" dirty="0" err="1">
                  <a:solidFill>
                    <a:srgbClr val="A50021"/>
                  </a:solidFill>
                  <a:latin typeface="Verdana" panose="020B0604030504040204" pitchFamily="34" charset="0"/>
                </a:rPr>
                <a:t>n</a:t>
              </a:r>
              <a:endParaRPr lang="en-US" altLang="zh-CN" b="1" dirty="0">
                <a:solidFill>
                  <a:srgbClr val="A50021"/>
                </a:solidFill>
                <a:latin typeface="Verdana" panose="020B0604030504040204" pitchFamily="34" charset="0"/>
              </a:endParaRPr>
            </a:p>
          </p:txBody>
        </p:sp>
        <p:sp>
          <p:nvSpPr>
            <p:cNvPr id="26648" name="直接连接符 1307665"/>
            <p:cNvSpPr>
              <a:spLocks noChangeShapeType="1"/>
            </p:cNvSpPr>
            <p:nvPr/>
          </p:nvSpPr>
          <p:spPr bwMode="auto">
            <a:xfrm>
              <a:off x="3393" y="2510"/>
              <a:ext cx="0" cy="296"/>
            </a:xfrm>
            <a:prstGeom prst="line">
              <a:avLst/>
            </a:prstGeom>
            <a:noFill/>
            <a:ln w="28575">
              <a:solidFill>
                <a:srgbClr val="000000"/>
              </a:solidFill>
              <a:round/>
              <a:tailEnd type="triangle" w="med" len="med"/>
            </a:ln>
          </p:spPr>
          <p:txBody>
            <a:bodyPr/>
            <a:lstStyle/>
            <a:p>
              <a:endParaRPr lang="zh-CN" altLang="en-US"/>
            </a:p>
          </p:txBody>
        </p:sp>
        <p:sp>
          <p:nvSpPr>
            <p:cNvPr id="26649" name="直接连接符 1307666"/>
            <p:cNvSpPr>
              <a:spLocks noChangeShapeType="1"/>
            </p:cNvSpPr>
            <p:nvPr/>
          </p:nvSpPr>
          <p:spPr bwMode="auto">
            <a:xfrm>
              <a:off x="3963" y="2510"/>
              <a:ext cx="1" cy="296"/>
            </a:xfrm>
            <a:prstGeom prst="line">
              <a:avLst/>
            </a:prstGeom>
            <a:noFill/>
            <a:ln w="28575">
              <a:solidFill>
                <a:srgbClr val="000000"/>
              </a:solidFill>
              <a:round/>
              <a:tailEnd type="triangle" w="med" len="med"/>
            </a:ln>
          </p:spPr>
          <p:txBody>
            <a:bodyPr/>
            <a:lstStyle/>
            <a:p>
              <a:endParaRPr lang="zh-CN" altLang="en-US"/>
            </a:p>
          </p:txBody>
        </p:sp>
        <p:sp>
          <p:nvSpPr>
            <p:cNvPr id="26650" name="直接连接符 1307667"/>
            <p:cNvSpPr>
              <a:spLocks noChangeShapeType="1"/>
            </p:cNvSpPr>
            <p:nvPr/>
          </p:nvSpPr>
          <p:spPr bwMode="auto">
            <a:xfrm>
              <a:off x="4761" y="2510"/>
              <a:ext cx="1" cy="296"/>
            </a:xfrm>
            <a:prstGeom prst="line">
              <a:avLst/>
            </a:prstGeom>
            <a:noFill/>
            <a:ln w="28575">
              <a:solidFill>
                <a:srgbClr val="000000"/>
              </a:solidFill>
              <a:round/>
              <a:tailEnd type="triangle" w="med" len="med"/>
            </a:ln>
          </p:spPr>
          <p:txBody>
            <a:bodyPr/>
            <a:lstStyle/>
            <a:p>
              <a:endParaRPr lang="zh-CN" altLang="en-US"/>
            </a:p>
          </p:txBody>
        </p:sp>
        <p:sp>
          <p:nvSpPr>
            <p:cNvPr id="26651" name="左大括号 1307670"/>
            <p:cNvSpPr/>
            <p:nvPr/>
          </p:nvSpPr>
          <p:spPr bwMode="auto">
            <a:xfrm rot="-5400000">
              <a:off x="1869" y="2149"/>
              <a:ext cx="198" cy="1710"/>
            </a:xfrm>
            <a:prstGeom prst="leftBrace">
              <a:avLst>
                <a:gd name="adj1" fmla="val 71970"/>
                <a:gd name="adj2" fmla="val 50000"/>
              </a:avLst>
            </a:prstGeom>
            <a:noFill/>
            <a:ln w="28575">
              <a:solidFill>
                <a:srgbClr val="000000"/>
              </a:solidFill>
              <a:round/>
            </a:ln>
          </p:spPr>
          <p:txBody>
            <a:bodyPr vert="eaVert"/>
            <a:lstStyle/>
            <a:p>
              <a:endParaRPr lang="zh-CN" altLang="en-US">
                <a:latin typeface="Calibri" panose="020F0502020204030204" charset="0"/>
              </a:endParaRPr>
            </a:p>
          </p:txBody>
        </p:sp>
        <p:sp>
          <p:nvSpPr>
            <p:cNvPr id="26652" name="矩形 1307671"/>
            <p:cNvSpPr>
              <a:spLocks noChangeArrowheads="1"/>
            </p:cNvSpPr>
            <p:nvPr/>
          </p:nvSpPr>
          <p:spPr bwMode="auto">
            <a:xfrm>
              <a:off x="1461" y="3103"/>
              <a:ext cx="779" cy="198"/>
            </a:xfrm>
            <a:prstGeom prst="rect">
              <a:avLst/>
            </a:prstGeom>
            <a:solidFill>
              <a:srgbClr val="FFFFFF"/>
            </a:solidFill>
            <a:ln w="9525">
              <a:noFill/>
              <a:miter lim="800000"/>
            </a:ln>
          </p:spPr>
          <p:txBody>
            <a:bodyPr lIns="18000" tIns="10800" rIns="18000" bIns="10800"/>
            <a:lstStyle/>
            <a:p>
              <a:pPr algn="just"/>
              <a:r>
                <a:rPr lang="zh-CN" altLang="en-US" sz="2200" b="1" dirty="0" smtClean="0">
                  <a:solidFill>
                    <a:srgbClr val="A50021"/>
                  </a:solidFill>
                  <a:latin typeface="微软雅黑" panose="020B0503020204020204" pitchFamily="34" charset="-122"/>
                  <a:ea typeface="微软雅黑" panose="020B0503020204020204" pitchFamily="34" charset="-122"/>
                </a:rPr>
                <a:t>  递</a:t>
              </a:r>
              <a:r>
                <a:rPr lang="zh-CN" altLang="en-US" sz="2200" b="1" dirty="0">
                  <a:solidFill>
                    <a:srgbClr val="A50021"/>
                  </a:solidFill>
                  <a:latin typeface="微软雅黑" panose="020B0503020204020204" pitchFamily="34" charset="-122"/>
                  <a:ea typeface="微软雅黑" panose="020B0503020204020204" pitchFamily="34" charset="-122"/>
                </a:rPr>
                <a:t>延期</a:t>
              </a:r>
              <a:endParaRPr lang="zh-CN" altLang="en-US" sz="2200" b="1" dirty="0">
                <a:solidFill>
                  <a:srgbClr val="A50021"/>
                </a:solidFill>
                <a:latin typeface="微软雅黑" panose="020B0503020204020204" pitchFamily="34" charset="-122"/>
                <a:ea typeface="微软雅黑" panose="020B0503020204020204" pitchFamily="34" charset="-122"/>
              </a:endParaRPr>
            </a:p>
          </p:txBody>
        </p:sp>
        <p:sp>
          <p:nvSpPr>
            <p:cNvPr id="26653" name="左大括号 1307672"/>
            <p:cNvSpPr/>
            <p:nvPr/>
          </p:nvSpPr>
          <p:spPr bwMode="auto">
            <a:xfrm rot="-5400000">
              <a:off x="3750" y="2092"/>
              <a:ext cx="198" cy="1824"/>
            </a:xfrm>
            <a:prstGeom prst="leftBrace">
              <a:avLst>
                <a:gd name="adj1" fmla="val 76768"/>
                <a:gd name="adj2" fmla="val 50000"/>
              </a:avLst>
            </a:prstGeom>
            <a:noFill/>
            <a:ln w="28575">
              <a:solidFill>
                <a:srgbClr val="000000"/>
              </a:solidFill>
              <a:round/>
            </a:ln>
          </p:spPr>
          <p:txBody>
            <a:bodyPr vert="eaVert"/>
            <a:lstStyle/>
            <a:p>
              <a:endParaRPr lang="zh-CN" altLang="en-US">
                <a:latin typeface="Calibri" panose="020F0502020204030204" charset="0"/>
              </a:endParaRPr>
            </a:p>
          </p:txBody>
        </p:sp>
        <p:sp>
          <p:nvSpPr>
            <p:cNvPr id="26654" name="矩形 1307673"/>
            <p:cNvSpPr>
              <a:spLocks noChangeArrowheads="1"/>
            </p:cNvSpPr>
            <p:nvPr/>
          </p:nvSpPr>
          <p:spPr bwMode="auto">
            <a:xfrm>
              <a:off x="2942" y="3103"/>
              <a:ext cx="1877" cy="198"/>
            </a:xfrm>
            <a:prstGeom prst="rect">
              <a:avLst/>
            </a:prstGeom>
            <a:solidFill>
              <a:srgbClr val="FFFFFF"/>
            </a:solidFill>
            <a:ln w="9525">
              <a:noFill/>
              <a:miter lim="800000"/>
            </a:ln>
          </p:spPr>
          <p:txBody>
            <a:bodyPr lIns="18000" tIns="10800" rIns="18000" bIns="10800"/>
            <a:lstStyle/>
            <a:p>
              <a:pPr algn="just"/>
              <a:r>
                <a:rPr lang="zh-CN" altLang="en-US" sz="2200" b="1" dirty="0">
                  <a:solidFill>
                    <a:srgbClr val="A50021"/>
                  </a:solidFill>
                  <a:latin typeface="微软雅黑" panose="020B0503020204020204" pitchFamily="34" charset="-122"/>
                  <a:ea typeface="微软雅黑" panose="020B0503020204020204" pitchFamily="34" charset="-122"/>
                </a:rPr>
                <a:t>递延年金发生的期数</a:t>
              </a:r>
              <a:endParaRPr lang="zh-CN" altLang="en-US" sz="2200" b="1" dirty="0">
                <a:solidFill>
                  <a:srgbClr val="A5002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bwMode="auto">
          <a:xfrm>
            <a:off x="3392724" y="1039871"/>
            <a:ext cx="5327650" cy="134938"/>
            <a:chOff x="5357217" y="1143000"/>
            <a:chExt cx="1490133" cy="101600"/>
          </a:xfrm>
        </p:grpSpPr>
        <p:cxnSp>
          <p:nvCxnSpPr>
            <p:cNvPr id="12"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6630" name="文本框 3"/>
          <p:cNvSpPr txBox="1">
            <a:spLocks noChangeArrowheads="1"/>
          </p:cNvSpPr>
          <p:nvPr/>
        </p:nvSpPr>
        <p:spPr bwMode="auto">
          <a:xfrm>
            <a:off x="4428355" y="5681031"/>
            <a:ext cx="1269976" cy="457200"/>
          </a:xfrm>
          <a:prstGeom prst="rect">
            <a:avLst/>
          </a:prstGeom>
          <a:noFill/>
          <a:ln w="9525">
            <a:noFill/>
            <a:miter lim="800000"/>
          </a:ln>
        </p:spPr>
        <p:txBody>
          <a:bodyPr wrap="square">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补缺法</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26631" name="文本框 4"/>
          <p:cNvSpPr txBox="1">
            <a:spLocks noChangeArrowheads="1"/>
          </p:cNvSpPr>
          <p:nvPr/>
        </p:nvSpPr>
        <p:spPr bwMode="auto">
          <a:xfrm>
            <a:off x="6143609" y="4815606"/>
            <a:ext cx="1146175" cy="457200"/>
          </a:xfrm>
          <a:prstGeom prst="rect">
            <a:avLst/>
          </a:prstGeom>
          <a:noFill/>
          <a:ln w="9525">
            <a:noFill/>
            <a:miter lim="800000"/>
          </a:ln>
        </p:spPr>
        <p:txBody>
          <a:bodyPr wrap="square">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分段法</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26632" name="文本框 5"/>
          <p:cNvSpPr txBox="1">
            <a:spLocks noChangeArrowheads="1"/>
          </p:cNvSpPr>
          <p:nvPr/>
        </p:nvSpPr>
        <p:spPr bwMode="auto">
          <a:xfrm>
            <a:off x="7713540" y="5754071"/>
            <a:ext cx="1736725" cy="457200"/>
          </a:xfrm>
          <a:prstGeom prst="rect">
            <a:avLst/>
          </a:prstGeom>
          <a:noFill/>
          <a:ln w="9525">
            <a:noFill/>
            <a:miter lim="800000"/>
          </a:ln>
        </p:spPr>
        <p:txBody>
          <a:bodyPr wrap="square">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折终折现法</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40" name="文本框 3"/>
          <p:cNvSpPr txBox="1">
            <a:spLocks noChangeArrowheads="1"/>
          </p:cNvSpPr>
          <p:nvPr/>
        </p:nvSpPr>
        <p:spPr bwMode="auto">
          <a:xfrm>
            <a:off x="515322" y="1418642"/>
            <a:ext cx="4996716" cy="461665"/>
          </a:xfrm>
          <a:prstGeom prst="rect">
            <a:avLst/>
          </a:prstGeom>
          <a:noFill/>
          <a:ln w="9525">
            <a:noFill/>
            <a:miter lim="800000"/>
          </a:ln>
        </p:spPr>
        <p:txBody>
          <a:bodyPr wrap="square">
            <a:spAutoFit/>
          </a:bodyPr>
          <a:lstStyle/>
          <a:p>
            <a:pPr marL="0" lvl="1"/>
            <a:r>
              <a:rPr lang="zh-CN" altLang="en-US" sz="2400" b="1" dirty="0" smtClean="0">
                <a:latin typeface="微软雅黑" panose="020B0503020204020204" pitchFamily="34" charset="-122"/>
                <a:ea typeface="微软雅黑" panose="020B0503020204020204" pitchFamily="34" charset="-122"/>
              </a:rPr>
              <a:t>（</a:t>
            </a:r>
            <a:r>
              <a:rPr lang="en-US" altLang="zh-CN" sz="2400" b="1" dirty="0" smtClean="0">
                <a:latin typeface="微软雅黑" panose="020B0503020204020204" pitchFamily="34" charset="-122"/>
                <a:ea typeface="微软雅黑" panose="020B0503020204020204" pitchFamily="34" charset="-122"/>
              </a:rPr>
              <a:t>2</a:t>
            </a:r>
            <a:r>
              <a:rPr lang="zh-CN" altLang="en-US" sz="2400" b="1" dirty="0" smtClean="0">
                <a:latin typeface="微软雅黑" panose="020B0503020204020204" pitchFamily="34" charset="-122"/>
                <a:ea typeface="微软雅黑" panose="020B0503020204020204" pitchFamily="34" charset="-122"/>
              </a:rPr>
              <a:t>）递延年金现值的计算</a:t>
            </a:r>
            <a:endParaRPr lang="zh-CN" altLang="en-US" sz="2400" b="1" dirty="0">
              <a:latin typeface="微软雅黑" panose="020B0503020204020204" pitchFamily="34" charset="-122"/>
              <a:ea typeface="微软雅黑" panose="020B0503020204020204" pitchFamily="34" charset="-122"/>
            </a:endParaRPr>
          </a:p>
        </p:txBody>
      </p:sp>
      <p:sp>
        <p:nvSpPr>
          <p:cNvPr id="42" name="文本框 3"/>
          <p:cNvSpPr txBox="1">
            <a:spLocks noChangeArrowheads="1"/>
          </p:cNvSpPr>
          <p:nvPr/>
        </p:nvSpPr>
        <p:spPr bwMode="auto">
          <a:xfrm>
            <a:off x="320041" y="2278070"/>
            <a:ext cx="3072684" cy="1569660"/>
          </a:xfrm>
          <a:prstGeom prst="rect">
            <a:avLst/>
          </a:prstGeom>
          <a:noFill/>
          <a:ln w="9525">
            <a:noFill/>
            <a:miter lim="800000"/>
          </a:ln>
        </p:spPr>
        <p:txBody>
          <a:bodyPr wrap="square">
            <a:spAutoFit/>
          </a:bodyPr>
          <a:lstStyle/>
          <a:p>
            <a:pPr lvl="1" algn="just"/>
            <a:r>
              <a:rPr lang="zh-CN" altLang="en-US" sz="2400" dirty="0" smtClean="0">
                <a:latin typeface="华文新魏" panose="02010800040101010101" pitchFamily="2" charset="-122"/>
                <a:ea typeface="华文新魏" panose="02010800040101010101" pitchFamily="2" charset="-122"/>
                <a:sym typeface="+mn-ea"/>
              </a:rPr>
              <a:t>递延年金现值</a:t>
            </a:r>
            <a:endParaRPr lang="en-US" altLang="zh-CN" sz="2400" dirty="0" smtClean="0">
              <a:latin typeface="华文新魏" panose="02010800040101010101" pitchFamily="2" charset="-122"/>
              <a:ea typeface="华文新魏" panose="02010800040101010101" pitchFamily="2" charset="-122"/>
              <a:sym typeface="+mn-ea"/>
            </a:endParaRPr>
          </a:p>
          <a:p>
            <a:pPr lvl="1"/>
            <a:r>
              <a:rPr lang="zh-CN" altLang="en-US" sz="2400" dirty="0" smtClean="0">
                <a:latin typeface="华文新魏" panose="02010800040101010101" pitchFamily="2" charset="-122"/>
                <a:ea typeface="华文新魏" panose="02010800040101010101" pitchFamily="2" charset="-122"/>
                <a:sym typeface="+mn-ea"/>
              </a:rPr>
              <a:t>与递延期相关，</a:t>
            </a:r>
            <a:endParaRPr lang="en-US" altLang="zh-CN" sz="2400" dirty="0" smtClean="0">
              <a:latin typeface="华文新魏" panose="02010800040101010101" pitchFamily="2" charset="-122"/>
              <a:ea typeface="华文新魏" panose="02010800040101010101" pitchFamily="2" charset="-122"/>
              <a:sym typeface="+mn-ea"/>
            </a:endParaRPr>
          </a:p>
          <a:p>
            <a:pPr lvl="1"/>
            <a:r>
              <a:rPr lang="zh-CN" altLang="en-US" sz="2400" dirty="0" smtClean="0">
                <a:latin typeface="华文新魏" panose="02010800040101010101" pitchFamily="2" charset="-122"/>
                <a:ea typeface="华文新魏" panose="02010800040101010101" pitchFamily="2" charset="-122"/>
                <a:sym typeface="+mn-ea"/>
              </a:rPr>
              <a:t>递延期越长，</a:t>
            </a:r>
            <a:endParaRPr lang="en-US" altLang="zh-CN" sz="2400" dirty="0" smtClean="0">
              <a:latin typeface="华文新魏" panose="02010800040101010101" pitchFamily="2" charset="-122"/>
              <a:ea typeface="华文新魏" panose="02010800040101010101" pitchFamily="2" charset="-122"/>
              <a:sym typeface="+mn-ea"/>
            </a:endParaRPr>
          </a:p>
          <a:p>
            <a:pPr lvl="1"/>
            <a:r>
              <a:rPr lang="zh-CN" altLang="en-US" sz="2400" dirty="0" smtClean="0">
                <a:latin typeface="华文新魏" panose="02010800040101010101" pitchFamily="2" charset="-122"/>
                <a:ea typeface="华文新魏" panose="02010800040101010101" pitchFamily="2" charset="-122"/>
                <a:sym typeface="+mn-ea"/>
              </a:rPr>
              <a:t>其现值越低。</a:t>
            </a:r>
            <a:endParaRPr lang="zh-CN" altLang="en-US" sz="2400" dirty="0" smtClean="0">
              <a:latin typeface="华文新魏" panose="02010800040101010101" pitchFamily="2" charset="-122"/>
              <a:ea typeface="华文新魏" panose="02010800040101010101" pitchFamily="2" charset="-122"/>
            </a:endParaRPr>
          </a:p>
        </p:txBody>
      </p:sp>
      <p:grpSp>
        <p:nvGrpSpPr>
          <p:cNvPr id="34" name="Group 58"/>
          <p:cNvGrpSpPr/>
          <p:nvPr/>
        </p:nvGrpSpPr>
        <p:grpSpPr>
          <a:xfrm>
            <a:off x="5856688" y="5286400"/>
            <a:ext cx="1650180" cy="1379647"/>
            <a:chOff x="6232318" y="1631840"/>
            <a:chExt cx="4969784" cy="5226160"/>
          </a:xfrm>
        </p:grpSpPr>
        <p:sp>
          <p:nvSpPr>
            <p:cNvPr id="35" name="Freeform 5"/>
            <p:cNvSpPr>
              <a:spLocks noEditPoints="1"/>
            </p:cNvSpPr>
            <p:nvPr/>
          </p:nvSpPr>
          <p:spPr bwMode="auto">
            <a:xfrm>
              <a:off x="7783740" y="4766317"/>
              <a:ext cx="1781183" cy="2091683"/>
            </a:xfrm>
            <a:custGeom>
              <a:avLst/>
              <a:gdLst>
                <a:gd name="T0" fmla="*/ 27 w 764"/>
                <a:gd name="T1" fmla="*/ 536 h 897"/>
                <a:gd name="T2" fmla="*/ 37 w 764"/>
                <a:gd name="T3" fmla="*/ 614 h 897"/>
                <a:gd name="T4" fmla="*/ 23 w 764"/>
                <a:gd name="T5" fmla="*/ 649 h 897"/>
                <a:gd name="T6" fmla="*/ 171 w 764"/>
                <a:gd name="T7" fmla="*/ 735 h 897"/>
                <a:gd name="T8" fmla="*/ 170 w 764"/>
                <a:gd name="T9" fmla="*/ 764 h 897"/>
                <a:gd name="T10" fmla="*/ 197 w 764"/>
                <a:gd name="T11" fmla="*/ 887 h 897"/>
                <a:gd name="T12" fmla="*/ 589 w 764"/>
                <a:gd name="T13" fmla="*/ 897 h 897"/>
                <a:gd name="T14" fmla="*/ 522 w 764"/>
                <a:gd name="T15" fmla="*/ 818 h 897"/>
                <a:gd name="T16" fmla="*/ 524 w 764"/>
                <a:gd name="T17" fmla="*/ 670 h 897"/>
                <a:gd name="T18" fmla="*/ 585 w 764"/>
                <a:gd name="T19" fmla="*/ 615 h 897"/>
                <a:gd name="T20" fmla="*/ 640 w 764"/>
                <a:gd name="T21" fmla="*/ 537 h 897"/>
                <a:gd name="T22" fmla="*/ 640 w 764"/>
                <a:gd name="T23" fmla="*/ 558 h 897"/>
                <a:gd name="T24" fmla="*/ 686 w 764"/>
                <a:gd name="T25" fmla="*/ 508 h 897"/>
                <a:gd name="T26" fmla="*/ 695 w 764"/>
                <a:gd name="T27" fmla="*/ 493 h 897"/>
                <a:gd name="T28" fmla="*/ 764 w 764"/>
                <a:gd name="T29" fmla="*/ 446 h 897"/>
                <a:gd name="T30" fmla="*/ 751 w 764"/>
                <a:gd name="T31" fmla="*/ 442 h 897"/>
                <a:gd name="T32" fmla="*/ 700 w 764"/>
                <a:gd name="T33" fmla="*/ 349 h 897"/>
                <a:gd name="T34" fmla="*/ 702 w 764"/>
                <a:gd name="T35" fmla="*/ 332 h 897"/>
                <a:gd name="T36" fmla="*/ 715 w 764"/>
                <a:gd name="T37" fmla="*/ 345 h 897"/>
                <a:gd name="T38" fmla="*/ 694 w 764"/>
                <a:gd name="T39" fmla="*/ 268 h 897"/>
                <a:gd name="T40" fmla="*/ 694 w 764"/>
                <a:gd name="T41" fmla="*/ 264 h 897"/>
                <a:gd name="T42" fmla="*/ 639 w 764"/>
                <a:gd name="T43" fmla="*/ 208 h 897"/>
                <a:gd name="T44" fmla="*/ 654 w 764"/>
                <a:gd name="T45" fmla="*/ 216 h 897"/>
                <a:gd name="T46" fmla="*/ 692 w 764"/>
                <a:gd name="T47" fmla="*/ 255 h 897"/>
                <a:gd name="T48" fmla="*/ 651 w 764"/>
                <a:gd name="T49" fmla="*/ 178 h 897"/>
                <a:gd name="T50" fmla="*/ 646 w 764"/>
                <a:gd name="T51" fmla="*/ 173 h 897"/>
                <a:gd name="T52" fmla="*/ 620 w 764"/>
                <a:gd name="T53" fmla="*/ 109 h 897"/>
                <a:gd name="T54" fmla="*/ 516 w 764"/>
                <a:gd name="T55" fmla="*/ 139 h 897"/>
                <a:gd name="T56" fmla="*/ 408 w 764"/>
                <a:gd name="T57" fmla="*/ 62 h 897"/>
                <a:gd name="T58" fmla="*/ 381 w 764"/>
                <a:gd name="T59" fmla="*/ 92 h 897"/>
                <a:gd name="T60" fmla="*/ 383 w 764"/>
                <a:gd name="T61" fmla="*/ 73 h 897"/>
                <a:gd name="T62" fmla="*/ 367 w 764"/>
                <a:gd name="T63" fmla="*/ 96 h 897"/>
                <a:gd name="T64" fmla="*/ 348 w 764"/>
                <a:gd name="T65" fmla="*/ 68 h 897"/>
                <a:gd name="T66" fmla="*/ 290 w 764"/>
                <a:gd name="T67" fmla="*/ 59 h 897"/>
                <a:gd name="T68" fmla="*/ 281 w 764"/>
                <a:gd name="T69" fmla="*/ 59 h 897"/>
                <a:gd name="T70" fmla="*/ 291 w 764"/>
                <a:gd name="T71" fmla="*/ 41 h 897"/>
                <a:gd name="T72" fmla="*/ 269 w 764"/>
                <a:gd name="T73" fmla="*/ 62 h 897"/>
                <a:gd name="T74" fmla="*/ 201 w 764"/>
                <a:gd name="T75" fmla="*/ 86 h 897"/>
                <a:gd name="T76" fmla="*/ 161 w 764"/>
                <a:gd name="T77" fmla="*/ 93 h 897"/>
                <a:gd name="T78" fmla="*/ 156 w 764"/>
                <a:gd name="T79" fmla="*/ 96 h 897"/>
                <a:gd name="T80" fmla="*/ 133 w 764"/>
                <a:gd name="T81" fmla="*/ 81 h 897"/>
                <a:gd name="T82" fmla="*/ 73 w 764"/>
                <a:gd name="T83" fmla="*/ 164 h 897"/>
                <a:gd name="T84" fmla="*/ 71 w 764"/>
                <a:gd name="T85" fmla="*/ 166 h 897"/>
                <a:gd name="T86" fmla="*/ 54 w 764"/>
                <a:gd name="T87" fmla="*/ 180 h 897"/>
                <a:gd name="T88" fmla="*/ 91 w 764"/>
                <a:gd name="T89" fmla="*/ 189 h 897"/>
                <a:gd name="T90" fmla="*/ 131 w 764"/>
                <a:gd name="T91" fmla="*/ 251 h 897"/>
                <a:gd name="T92" fmla="*/ 125 w 764"/>
                <a:gd name="T93" fmla="*/ 285 h 897"/>
                <a:gd name="T94" fmla="*/ 93 w 764"/>
                <a:gd name="T95" fmla="*/ 339 h 897"/>
                <a:gd name="T96" fmla="*/ 81 w 764"/>
                <a:gd name="T97" fmla="*/ 389 h 897"/>
                <a:gd name="T98" fmla="*/ 17 w 764"/>
                <a:gd name="T99" fmla="*/ 446 h 897"/>
                <a:gd name="T100" fmla="*/ 35 w 764"/>
                <a:gd name="T101" fmla="*/ 506 h 897"/>
                <a:gd name="T102" fmla="*/ 637 w 764"/>
                <a:gd name="T103" fmla="*/ 203 h 897"/>
                <a:gd name="T104" fmla="*/ 629 w 764"/>
                <a:gd name="T105" fmla="*/ 187 h 897"/>
                <a:gd name="T106" fmla="*/ 656 w 764"/>
                <a:gd name="T107" fmla="*/ 204 h 897"/>
                <a:gd name="T108" fmla="*/ 616 w 764"/>
                <a:gd name="T109" fmla="*/ 178 h 897"/>
                <a:gd name="T110" fmla="*/ 642 w 764"/>
                <a:gd name="T111" fmla="*/ 175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4" h="897">
                  <a:moveTo>
                    <a:pt x="35" y="506"/>
                  </a:moveTo>
                  <a:cubicBezTo>
                    <a:pt x="52" y="520"/>
                    <a:pt x="27" y="536"/>
                    <a:pt x="27" y="536"/>
                  </a:cubicBezTo>
                  <a:cubicBezTo>
                    <a:pt x="17" y="554"/>
                    <a:pt x="43" y="573"/>
                    <a:pt x="43" y="573"/>
                  </a:cubicBezTo>
                  <a:cubicBezTo>
                    <a:pt x="17" y="597"/>
                    <a:pt x="37" y="614"/>
                    <a:pt x="37" y="614"/>
                  </a:cubicBezTo>
                  <a:cubicBezTo>
                    <a:pt x="44" y="619"/>
                    <a:pt x="36" y="627"/>
                    <a:pt x="36" y="627"/>
                  </a:cubicBezTo>
                  <a:cubicBezTo>
                    <a:pt x="29" y="632"/>
                    <a:pt x="23" y="649"/>
                    <a:pt x="23" y="649"/>
                  </a:cubicBezTo>
                  <a:cubicBezTo>
                    <a:pt x="4" y="715"/>
                    <a:pt x="60" y="730"/>
                    <a:pt x="60" y="730"/>
                  </a:cubicBezTo>
                  <a:cubicBezTo>
                    <a:pt x="83" y="739"/>
                    <a:pt x="171" y="735"/>
                    <a:pt x="171" y="735"/>
                  </a:cubicBezTo>
                  <a:cubicBezTo>
                    <a:pt x="171" y="736"/>
                    <a:pt x="171" y="736"/>
                    <a:pt x="171" y="736"/>
                  </a:cubicBezTo>
                  <a:cubicBezTo>
                    <a:pt x="171" y="736"/>
                    <a:pt x="174" y="748"/>
                    <a:pt x="170" y="764"/>
                  </a:cubicBezTo>
                  <a:cubicBezTo>
                    <a:pt x="166" y="781"/>
                    <a:pt x="176" y="813"/>
                    <a:pt x="179" y="823"/>
                  </a:cubicBezTo>
                  <a:cubicBezTo>
                    <a:pt x="182" y="834"/>
                    <a:pt x="189" y="881"/>
                    <a:pt x="197" y="887"/>
                  </a:cubicBezTo>
                  <a:cubicBezTo>
                    <a:pt x="200" y="889"/>
                    <a:pt x="202" y="893"/>
                    <a:pt x="203" y="897"/>
                  </a:cubicBezTo>
                  <a:cubicBezTo>
                    <a:pt x="589" y="897"/>
                    <a:pt x="589" y="897"/>
                    <a:pt x="589" y="897"/>
                  </a:cubicBezTo>
                  <a:cubicBezTo>
                    <a:pt x="580" y="887"/>
                    <a:pt x="572" y="878"/>
                    <a:pt x="565" y="871"/>
                  </a:cubicBezTo>
                  <a:cubicBezTo>
                    <a:pt x="539" y="845"/>
                    <a:pt x="538" y="838"/>
                    <a:pt x="522" y="818"/>
                  </a:cubicBezTo>
                  <a:cubicBezTo>
                    <a:pt x="506" y="797"/>
                    <a:pt x="504" y="766"/>
                    <a:pt x="503" y="738"/>
                  </a:cubicBezTo>
                  <a:cubicBezTo>
                    <a:pt x="502" y="711"/>
                    <a:pt x="518" y="680"/>
                    <a:pt x="524" y="670"/>
                  </a:cubicBezTo>
                  <a:cubicBezTo>
                    <a:pt x="530" y="659"/>
                    <a:pt x="535" y="658"/>
                    <a:pt x="547" y="646"/>
                  </a:cubicBezTo>
                  <a:cubicBezTo>
                    <a:pt x="559" y="634"/>
                    <a:pt x="567" y="632"/>
                    <a:pt x="585" y="615"/>
                  </a:cubicBezTo>
                  <a:cubicBezTo>
                    <a:pt x="604" y="599"/>
                    <a:pt x="613" y="577"/>
                    <a:pt x="621" y="564"/>
                  </a:cubicBezTo>
                  <a:cubicBezTo>
                    <a:pt x="629" y="550"/>
                    <a:pt x="640" y="537"/>
                    <a:pt x="640" y="537"/>
                  </a:cubicBezTo>
                  <a:cubicBezTo>
                    <a:pt x="635" y="545"/>
                    <a:pt x="643" y="577"/>
                    <a:pt x="640" y="559"/>
                  </a:cubicBezTo>
                  <a:cubicBezTo>
                    <a:pt x="640" y="559"/>
                    <a:pt x="640" y="558"/>
                    <a:pt x="640" y="558"/>
                  </a:cubicBezTo>
                  <a:cubicBezTo>
                    <a:pt x="640" y="539"/>
                    <a:pt x="674" y="496"/>
                    <a:pt x="674" y="496"/>
                  </a:cubicBezTo>
                  <a:cubicBezTo>
                    <a:pt x="673" y="500"/>
                    <a:pt x="686" y="508"/>
                    <a:pt x="686" y="508"/>
                  </a:cubicBezTo>
                  <a:cubicBezTo>
                    <a:pt x="676" y="501"/>
                    <a:pt x="683" y="478"/>
                    <a:pt x="683" y="478"/>
                  </a:cubicBezTo>
                  <a:cubicBezTo>
                    <a:pt x="692" y="470"/>
                    <a:pt x="695" y="493"/>
                    <a:pt x="695" y="493"/>
                  </a:cubicBezTo>
                  <a:cubicBezTo>
                    <a:pt x="712" y="482"/>
                    <a:pt x="701" y="457"/>
                    <a:pt x="701" y="457"/>
                  </a:cubicBezTo>
                  <a:cubicBezTo>
                    <a:pt x="753" y="468"/>
                    <a:pt x="764" y="446"/>
                    <a:pt x="764" y="446"/>
                  </a:cubicBezTo>
                  <a:cubicBezTo>
                    <a:pt x="755" y="456"/>
                    <a:pt x="736" y="450"/>
                    <a:pt x="736" y="450"/>
                  </a:cubicBezTo>
                  <a:cubicBezTo>
                    <a:pt x="749" y="444"/>
                    <a:pt x="751" y="442"/>
                    <a:pt x="751" y="442"/>
                  </a:cubicBezTo>
                  <a:cubicBezTo>
                    <a:pt x="670" y="475"/>
                    <a:pt x="689" y="396"/>
                    <a:pt x="689" y="396"/>
                  </a:cubicBezTo>
                  <a:cubicBezTo>
                    <a:pt x="711" y="374"/>
                    <a:pt x="700" y="349"/>
                    <a:pt x="700" y="349"/>
                  </a:cubicBezTo>
                  <a:cubicBezTo>
                    <a:pt x="715" y="365"/>
                    <a:pt x="701" y="394"/>
                    <a:pt x="701" y="394"/>
                  </a:cubicBezTo>
                  <a:cubicBezTo>
                    <a:pt x="718" y="373"/>
                    <a:pt x="705" y="338"/>
                    <a:pt x="702" y="332"/>
                  </a:cubicBezTo>
                  <a:cubicBezTo>
                    <a:pt x="700" y="326"/>
                    <a:pt x="700" y="318"/>
                    <a:pt x="700" y="318"/>
                  </a:cubicBezTo>
                  <a:cubicBezTo>
                    <a:pt x="714" y="329"/>
                    <a:pt x="715" y="345"/>
                    <a:pt x="715" y="345"/>
                  </a:cubicBezTo>
                  <a:cubicBezTo>
                    <a:pt x="719" y="334"/>
                    <a:pt x="698" y="303"/>
                    <a:pt x="698" y="303"/>
                  </a:cubicBezTo>
                  <a:cubicBezTo>
                    <a:pt x="702" y="294"/>
                    <a:pt x="694" y="268"/>
                    <a:pt x="694" y="268"/>
                  </a:cubicBezTo>
                  <a:cubicBezTo>
                    <a:pt x="702" y="263"/>
                    <a:pt x="715" y="275"/>
                    <a:pt x="715" y="275"/>
                  </a:cubicBezTo>
                  <a:cubicBezTo>
                    <a:pt x="712" y="265"/>
                    <a:pt x="694" y="264"/>
                    <a:pt x="694" y="264"/>
                  </a:cubicBezTo>
                  <a:cubicBezTo>
                    <a:pt x="694" y="259"/>
                    <a:pt x="678" y="249"/>
                    <a:pt x="678" y="249"/>
                  </a:cubicBezTo>
                  <a:cubicBezTo>
                    <a:pt x="671" y="224"/>
                    <a:pt x="639" y="208"/>
                    <a:pt x="639" y="208"/>
                  </a:cubicBezTo>
                  <a:cubicBezTo>
                    <a:pt x="645" y="207"/>
                    <a:pt x="651" y="207"/>
                    <a:pt x="655" y="208"/>
                  </a:cubicBezTo>
                  <a:cubicBezTo>
                    <a:pt x="655" y="213"/>
                    <a:pt x="654" y="216"/>
                    <a:pt x="654" y="216"/>
                  </a:cubicBezTo>
                  <a:cubicBezTo>
                    <a:pt x="655" y="213"/>
                    <a:pt x="656" y="211"/>
                    <a:pt x="656" y="208"/>
                  </a:cubicBezTo>
                  <a:cubicBezTo>
                    <a:pt x="687" y="215"/>
                    <a:pt x="692" y="255"/>
                    <a:pt x="692" y="255"/>
                  </a:cubicBezTo>
                  <a:cubicBezTo>
                    <a:pt x="689" y="221"/>
                    <a:pt x="672" y="209"/>
                    <a:pt x="657" y="205"/>
                  </a:cubicBezTo>
                  <a:cubicBezTo>
                    <a:pt x="660" y="193"/>
                    <a:pt x="657" y="184"/>
                    <a:pt x="651" y="178"/>
                  </a:cubicBezTo>
                  <a:cubicBezTo>
                    <a:pt x="662" y="168"/>
                    <a:pt x="658" y="154"/>
                    <a:pt x="658" y="154"/>
                  </a:cubicBezTo>
                  <a:cubicBezTo>
                    <a:pt x="656" y="164"/>
                    <a:pt x="652" y="169"/>
                    <a:pt x="646" y="173"/>
                  </a:cubicBezTo>
                  <a:cubicBezTo>
                    <a:pt x="626" y="156"/>
                    <a:pt x="588" y="154"/>
                    <a:pt x="588" y="154"/>
                  </a:cubicBezTo>
                  <a:cubicBezTo>
                    <a:pt x="622" y="139"/>
                    <a:pt x="620" y="109"/>
                    <a:pt x="620" y="109"/>
                  </a:cubicBezTo>
                  <a:cubicBezTo>
                    <a:pt x="613" y="149"/>
                    <a:pt x="576" y="150"/>
                    <a:pt x="566" y="145"/>
                  </a:cubicBezTo>
                  <a:cubicBezTo>
                    <a:pt x="556" y="140"/>
                    <a:pt x="531" y="143"/>
                    <a:pt x="516" y="139"/>
                  </a:cubicBezTo>
                  <a:cubicBezTo>
                    <a:pt x="501" y="136"/>
                    <a:pt x="482" y="114"/>
                    <a:pt x="482" y="114"/>
                  </a:cubicBezTo>
                  <a:cubicBezTo>
                    <a:pt x="483" y="50"/>
                    <a:pt x="408" y="62"/>
                    <a:pt x="408" y="62"/>
                  </a:cubicBezTo>
                  <a:cubicBezTo>
                    <a:pt x="398" y="36"/>
                    <a:pt x="368" y="45"/>
                    <a:pt x="368" y="45"/>
                  </a:cubicBezTo>
                  <a:cubicBezTo>
                    <a:pt x="439" y="56"/>
                    <a:pt x="381" y="92"/>
                    <a:pt x="381" y="92"/>
                  </a:cubicBezTo>
                  <a:cubicBezTo>
                    <a:pt x="381" y="92"/>
                    <a:pt x="387" y="95"/>
                    <a:pt x="379" y="92"/>
                  </a:cubicBezTo>
                  <a:cubicBezTo>
                    <a:pt x="371" y="88"/>
                    <a:pt x="383" y="73"/>
                    <a:pt x="383" y="73"/>
                  </a:cubicBezTo>
                  <a:cubicBezTo>
                    <a:pt x="368" y="84"/>
                    <a:pt x="379" y="97"/>
                    <a:pt x="379" y="97"/>
                  </a:cubicBezTo>
                  <a:cubicBezTo>
                    <a:pt x="388" y="105"/>
                    <a:pt x="377" y="99"/>
                    <a:pt x="367" y="96"/>
                  </a:cubicBezTo>
                  <a:cubicBezTo>
                    <a:pt x="358" y="93"/>
                    <a:pt x="348" y="90"/>
                    <a:pt x="348" y="90"/>
                  </a:cubicBezTo>
                  <a:cubicBezTo>
                    <a:pt x="334" y="81"/>
                    <a:pt x="348" y="68"/>
                    <a:pt x="348" y="68"/>
                  </a:cubicBezTo>
                  <a:cubicBezTo>
                    <a:pt x="359" y="59"/>
                    <a:pt x="366" y="87"/>
                    <a:pt x="366" y="87"/>
                  </a:cubicBezTo>
                  <a:cubicBezTo>
                    <a:pt x="360" y="36"/>
                    <a:pt x="290" y="59"/>
                    <a:pt x="290" y="59"/>
                  </a:cubicBezTo>
                  <a:cubicBezTo>
                    <a:pt x="326" y="20"/>
                    <a:pt x="354" y="36"/>
                    <a:pt x="354" y="36"/>
                  </a:cubicBezTo>
                  <a:cubicBezTo>
                    <a:pt x="328" y="16"/>
                    <a:pt x="281" y="59"/>
                    <a:pt x="281" y="59"/>
                  </a:cubicBezTo>
                  <a:cubicBezTo>
                    <a:pt x="285" y="47"/>
                    <a:pt x="308" y="35"/>
                    <a:pt x="308" y="35"/>
                  </a:cubicBezTo>
                  <a:cubicBezTo>
                    <a:pt x="301" y="34"/>
                    <a:pt x="291" y="41"/>
                    <a:pt x="291" y="41"/>
                  </a:cubicBezTo>
                  <a:cubicBezTo>
                    <a:pt x="307" y="18"/>
                    <a:pt x="317" y="32"/>
                    <a:pt x="317" y="32"/>
                  </a:cubicBezTo>
                  <a:cubicBezTo>
                    <a:pt x="307" y="0"/>
                    <a:pt x="269" y="62"/>
                    <a:pt x="269" y="62"/>
                  </a:cubicBezTo>
                  <a:cubicBezTo>
                    <a:pt x="253" y="51"/>
                    <a:pt x="240" y="69"/>
                    <a:pt x="240" y="69"/>
                  </a:cubicBezTo>
                  <a:cubicBezTo>
                    <a:pt x="218" y="50"/>
                    <a:pt x="201" y="86"/>
                    <a:pt x="201" y="86"/>
                  </a:cubicBezTo>
                  <a:cubicBezTo>
                    <a:pt x="196" y="87"/>
                    <a:pt x="191" y="93"/>
                    <a:pt x="191" y="93"/>
                  </a:cubicBezTo>
                  <a:cubicBezTo>
                    <a:pt x="180" y="85"/>
                    <a:pt x="161" y="93"/>
                    <a:pt x="161" y="93"/>
                  </a:cubicBezTo>
                  <a:cubicBezTo>
                    <a:pt x="164" y="68"/>
                    <a:pt x="185" y="65"/>
                    <a:pt x="192" y="65"/>
                  </a:cubicBezTo>
                  <a:cubicBezTo>
                    <a:pt x="158" y="65"/>
                    <a:pt x="156" y="96"/>
                    <a:pt x="156" y="96"/>
                  </a:cubicBezTo>
                  <a:cubicBezTo>
                    <a:pt x="141" y="85"/>
                    <a:pt x="99" y="105"/>
                    <a:pt x="99" y="105"/>
                  </a:cubicBezTo>
                  <a:cubicBezTo>
                    <a:pt x="105" y="71"/>
                    <a:pt x="133" y="81"/>
                    <a:pt x="133" y="81"/>
                  </a:cubicBezTo>
                  <a:cubicBezTo>
                    <a:pt x="101" y="65"/>
                    <a:pt x="91" y="115"/>
                    <a:pt x="91" y="115"/>
                  </a:cubicBezTo>
                  <a:cubicBezTo>
                    <a:pt x="71" y="123"/>
                    <a:pt x="73" y="164"/>
                    <a:pt x="73" y="164"/>
                  </a:cubicBezTo>
                  <a:cubicBezTo>
                    <a:pt x="63" y="160"/>
                    <a:pt x="65" y="147"/>
                    <a:pt x="65" y="147"/>
                  </a:cubicBezTo>
                  <a:cubicBezTo>
                    <a:pt x="60" y="158"/>
                    <a:pt x="71" y="166"/>
                    <a:pt x="71" y="166"/>
                  </a:cubicBezTo>
                  <a:cubicBezTo>
                    <a:pt x="68" y="174"/>
                    <a:pt x="74" y="185"/>
                    <a:pt x="74" y="185"/>
                  </a:cubicBezTo>
                  <a:cubicBezTo>
                    <a:pt x="64" y="187"/>
                    <a:pt x="54" y="180"/>
                    <a:pt x="54" y="180"/>
                  </a:cubicBezTo>
                  <a:cubicBezTo>
                    <a:pt x="61" y="191"/>
                    <a:pt x="91" y="188"/>
                    <a:pt x="91" y="188"/>
                  </a:cubicBezTo>
                  <a:cubicBezTo>
                    <a:pt x="91" y="188"/>
                    <a:pt x="102" y="171"/>
                    <a:pt x="91" y="189"/>
                  </a:cubicBezTo>
                  <a:cubicBezTo>
                    <a:pt x="81" y="207"/>
                    <a:pt x="129" y="230"/>
                    <a:pt x="129" y="230"/>
                  </a:cubicBezTo>
                  <a:cubicBezTo>
                    <a:pt x="115" y="237"/>
                    <a:pt x="131" y="251"/>
                    <a:pt x="131" y="251"/>
                  </a:cubicBezTo>
                  <a:cubicBezTo>
                    <a:pt x="118" y="231"/>
                    <a:pt x="146" y="232"/>
                    <a:pt x="146" y="232"/>
                  </a:cubicBezTo>
                  <a:cubicBezTo>
                    <a:pt x="144" y="235"/>
                    <a:pt x="129" y="277"/>
                    <a:pt x="125" y="285"/>
                  </a:cubicBezTo>
                  <a:cubicBezTo>
                    <a:pt x="122" y="293"/>
                    <a:pt x="119" y="297"/>
                    <a:pt x="109" y="310"/>
                  </a:cubicBezTo>
                  <a:cubicBezTo>
                    <a:pt x="99" y="324"/>
                    <a:pt x="93" y="339"/>
                    <a:pt x="93" y="339"/>
                  </a:cubicBezTo>
                  <a:cubicBezTo>
                    <a:pt x="81" y="351"/>
                    <a:pt x="98" y="365"/>
                    <a:pt x="98" y="365"/>
                  </a:cubicBezTo>
                  <a:cubicBezTo>
                    <a:pt x="103" y="370"/>
                    <a:pt x="98" y="382"/>
                    <a:pt x="81" y="389"/>
                  </a:cubicBezTo>
                  <a:cubicBezTo>
                    <a:pt x="65" y="396"/>
                    <a:pt x="57" y="408"/>
                    <a:pt x="51" y="414"/>
                  </a:cubicBezTo>
                  <a:cubicBezTo>
                    <a:pt x="45" y="419"/>
                    <a:pt x="35" y="428"/>
                    <a:pt x="17" y="446"/>
                  </a:cubicBezTo>
                  <a:cubicBezTo>
                    <a:pt x="0" y="463"/>
                    <a:pt x="6" y="475"/>
                    <a:pt x="6" y="475"/>
                  </a:cubicBezTo>
                  <a:cubicBezTo>
                    <a:pt x="9" y="496"/>
                    <a:pt x="35" y="506"/>
                    <a:pt x="35" y="506"/>
                  </a:cubicBezTo>
                  <a:close/>
                  <a:moveTo>
                    <a:pt x="656" y="204"/>
                  </a:moveTo>
                  <a:cubicBezTo>
                    <a:pt x="645" y="202"/>
                    <a:pt x="637" y="203"/>
                    <a:pt x="637" y="203"/>
                  </a:cubicBezTo>
                  <a:cubicBezTo>
                    <a:pt x="638" y="198"/>
                    <a:pt x="628" y="193"/>
                    <a:pt x="628" y="193"/>
                  </a:cubicBezTo>
                  <a:cubicBezTo>
                    <a:pt x="629" y="190"/>
                    <a:pt x="629" y="187"/>
                    <a:pt x="629" y="187"/>
                  </a:cubicBezTo>
                  <a:cubicBezTo>
                    <a:pt x="637" y="185"/>
                    <a:pt x="643" y="183"/>
                    <a:pt x="648" y="180"/>
                  </a:cubicBezTo>
                  <a:cubicBezTo>
                    <a:pt x="655" y="188"/>
                    <a:pt x="657" y="197"/>
                    <a:pt x="656" y="204"/>
                  </a:cubicBezTo>
                  <a:close/>
                  <a:moveTo>
                    <a:pt x="642" y="175"/>
                  </a:moveTo>
                  <a:cubicBezTo>
                    <a:pt x="630" y="181"/>
                    <a:pt x="616" y="178"/>
                    <a:pt x="616" y="178"/>
                  </a:cubicBezTo>
                  <a:cubicBezTo>
                    <a:pt x="618" y="173"/>
                    <a:pt x="605" y="168"/>
                    <a:pt x="605" y="168"/>
                  </a:cubicBezTo>
                  <a:cubicBezTo>
                    <a:pt x="623" y="168"/>
                    <a:pt x="634" y="171"/>
                    <a:pt x="642" y="175"/>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6" name="Group 4"/>
            <p:cNvGrpSpPr/>
            <p:nvPr/>
          </p:nvGrpSpPr>
          <p:grpSpPr>
            <a:xfrm>
              <a:off x="6911115" y="4116699"/>
              <a:ext cx="934635" cy="960622"/>
              <a:chOff x="6746504" y="3812399"/>
              <a:chExt cx="1130908" cy="1162352"/>
            </a:xfrm>
          </p:grpSpPr>
          <p:sp>
            <p:nvSpPr>
              <p:cNvPr id="92" name="Freeform 6"/>
              <p:cNvSpPr/>
              <p:nvPr/>
            </p:nvSpPr>
            <p:spPr bwMode="auto">
              <a:xfrm>
                <a:off x="6746504" y="3812399"/>
                <a:ext cx="1130908" cy="1162352"/>
              </a:xfrm>
              <a:custGeom>
                <a:avLst/>
                <a:gdLst>
                  <a:gd name="T0" fmla="*/ 419 w 441"/>
                  <a:gd name="T1" fmla="*/ 163 h 453"/>
                  <a:gd name="T2" fmla="*/ 166 w 441"/>
                  <a:gd name="T3" fmla="*/ 34 h 453"/>
                  <a:gd name="T4" fmla="*/ 33 w 441"/>
                  <a:gd name="T5" fmla="*/ 285 h 453"/>
                  <a:gd name="T6" fmla="*/ 286 w 441"/>
                  <a:gd name="T7" fmla="*/ 415 h 453"/>
                  <a:gd name="T8" fmla="*/ 299 w 441"/>
                  <a:gd name="T9" fmla="*/ 410 h 453"/>
                  <a:gd name="T10" fmla="*/ 391 w 441"/>
                  <a:gd name="T11" fmla="*/ 453 h 453"/>
                  <a:gd name="T12" fmla="*/ 373 w 441"/>
                  <a:gd name="T13" fmla="*/ 361 h 453"/>
                  <a:gd name="T14" fmla="*/ 419 w 441"/>
                  <a:gd name="T15" fmla="*/ 16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53">
                    <a:moveTo>
                      <a:pt x="419" y="163"/>
                    </a:moveTo>
                    <a:cubicBezTo>
                      <a:pt x="386" y="58"/>
                      <a:pt x="272" y="0"/>
                      <a:pt x="166" y="34"/>
                    </a:cubicBezTo>
                    <a:cubicBezTo>
                      <a:pt x="59" y="67"/>
                      <a:pt x="0" y="180"/>
                      <a:pt x="33" y="285"/>
                    </a:cubicBezTo>
                    <a:cubicBezTo>
                      <a:pt x="66" y="390"/>
                      <a:pt x="180" y="448"/>
                      <a:pt x="286" y="415"/>
                    </a:cubicBezTo>
                    <a:cubicBezTo>
                      <a:pt x="290" y="413"/>
                      <a:pt x="295" y="412"/>
                      <a:pt x="299" y="410"/>
                    </a:cubicBezTo>
                    <a:cubicBezTo>
                      <a:pt x="391" y="453"/>
                      <a:pt x="391" y="453"/>
                      <a:pt x="391" y="453"/>
                    </a:cubicBezTo>
                    <a:cubicBezTo>
                      <a:pt x="373" y="361"/>
                      <a:pt x="373" y="361"/>
                      <a:pt x="373" y="361"/>
                    </a:cubicBezTo>
                    <a:cubicBezTo>
                      <a:pt x="421" y="310"/>
                      <a:pt x="441" y="235"/>
                      <a:pt x="419" y="163"/>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Freeform 22"/>
              <p:cNvSpPr>
                <a:spLocks noEditPoints="1"/>
              </p:cNvSpPr>
              <p:nvPr/>
            </p:nvSpPr>
            <p:spPr bwMode="auto">
              <a:xfrm>
                <a:off x="6928664" y="4178887"/>
                <a:ext cx="548648" cy="549732"/>
              </a:xfrm>
              <a:custGeom>
                <a:avLst/>
                <a:gdLst>
                  <a:gd name="T0" fmla="*/ 206 w 214"/>
                  <a:gd name="T1" fmla="*/ 84 h 214"/>
                  <a:gd name="T2" fmla="*/ 194 w 214"/>
                  <a:gd name="T3" fmla="*/ 84 h 214"/>
                  <a:gd name="T4" fmla="*/ 185 w 214"/>
                  <a:gd name="T5" fmla="*/ 60 h 214"/>
                  <a:gd name="T6" fmla="*/ 193 w 214"/>
                  <a:gd name="T7" fmla="*/ 52 h 214"/>
                  <a:gd name="T8" fmla="*/ 193 w 214"/>
                  <a:gd name="T9" fmla="*/ 41 h 214"/>
                  <a:gd name="T10" fmla="*/ 170 w 214"/>
                  <a:gd name="T11" fmla="*/ 19 h 214"/>
                  <a:gd name="T12" fmla="*/ 159 w 214"/>
                  <a:gd name="T13" fmla="*/ 19 h 214"/>
                  <a:gd name="T14" fmla="*/ 152 w 214"/>
                  <a:gd name="T15" fmla="*/ 26 h 214"/>
                  <a:gd name="T16" fmla="*/ 130 w 214"/>
                  <a:gd name="T17" fmla="*/ 16 h 214"/>
                  <a:gd name="T18" fmla="*/ 130 w 214"/>
                  <a:gd name="T19" fmla="*/ 8 h 214"/>
                  <a:gd name="T20" fmla="*/ 123 w 214"/>
                  <a:gd name="T21" fmla="*/ 0 h 214"/>
                  <a:gd name="T22" fmla="*/ 91 w 214"/>
                  <a:gd name="T23" fmla="*/ 0 h 214"/>
                  <a:gd name="T24" fmla="*/ 84 w 214"/>
                  <a:gd name="T25" fmla="*/ 8 h 214"/>
                  <a:gd name="T26" fmla="*/ 84 w 214"/>
                  <a:gd name="T27" fmla="*/ 14 h 214"/>
                  <a:gd name="T28" fmla="*/ 56 w 214"/>
                  <a:gd name="T29" fmla="*/ 25 h 214"/>
                  <a:gd name="T30" fmla="*/ 52 w 214"/>
                  <a:gd name="T31" fmla="*/ 21 h 214"/>
                  <a:gd name="T32" fmla="*/ 41 w 214"/>
                  <a:gd name="T33" fmla="*/ 22 h 214"/>
                  <a:gd name="T34" fmla="*/ 19 w 214"/>
                  <a:gd name="T35" fmla="*/ 44 h 214"/>
                  <a:gd name="T36" fmla="*/ 19 w 214"/>
                  <a:gd name="T37" fmla="*/ 55 h 214"/>
                  <a:gd name="T38" fmla="*/ 23 w 214"/>
                  <a:gd name="T39" fmla="*/ 58 h 214"/>
                  <a:gd name="T40" fmla="*/ 13 w 214"/>
                  <a:gd name="T41" fmla="*/ 84 h 214"/>
                  <a:gd name="T42" fmla="*/ 8 w 214"/>
                  <a:gd name="T43" fmla="*/ 84 h 214"/>
                  <a:gd name="T44" fmla="*/ 0 w 214"/>
                  <a:gd name="T45" fmla="*/ 91 h 214"/>
                  <a:gd name="T46" fmla="*/ 0 w 214"/>
                  <a:gd name="T47" fmla="*/ 123 h 214"/>
                  <a:gd name="T48" fmla="*/ 8 w 214"/>
                  <a:gd name="T49" fmla="*/ 131 h 214"/>
                  <a:gd name="T50" fmla="*/ 13 w 214"/>
                  <a:gd name="T51" fmla="*/ 131 h 214"/>
                  <a:gd name="T52" fmla="*/ 26 w 214"/>
                  <a:gd name="T53" fmla="*/ 157 h 214"/>
                  <a:gd name="T54" fmla="*/ 21 w 214"/>
                  <a:gd name="T55" fmla="*/ 162 h 214"/>
                  <a:gd name="T56" fmla="*/ 21 w 214"/>
                  <a:gd name="T57" fmla="*/ 173 h 214"/>
                  <a:gd name="T58" fmla="*/ 44 w 214"/>
                  <a:gd name="T59" fmla="*/ 195 h 214"/>
                  <a:gd name="T60" fmla="*/ 55 w 214"/>
                  <a:gd name="T61" fmla="*/ 195 h 214"/>
                  <a:gd name="T62" fmla="*/ 61 w 214"/>
                  <a:gd name="T63" fmla="*/ 189 h 214"/>
                  <a:gd name="T64" fmla="*/ 84 w 214"/>
                  <a:gd name="T65" fmla="*/ 197 h 214"/>
                  <a:gd name="T66" fmla="*/ 84 w 214"/>
                  <a:gd name="T67" fmla="*/ 206 h 214"/>
                  <a:gd name="T68" fmla="*/ 91 w 214"/>
                  <a:gd name="T69" fmla="*/ 214 h 214"/>
                  <a:gd name="T70" fmla="*/ 123 w 214"/>
                  <a:gd name="T71" fmla="*/ 214 h 214"/>
                  <a:gd name="T72" fmla="*/ 130 w 214"/>
                  <a:gd name="T73" fmla="*/ 206 h 214"/>
                  <a:gd name="T74" fmla="*/ 130 w 214"/>
                  <a:gd name="T75" fmla="*/ 195 h 214"/>
                  <a:gd name="T76" fmla="*/ 153 w 214"/>
                  <a:gd name="T77" fmla="*/ 184 h 214"/>
                  <a:gd name="T78" fmla="*/ 162 w 214"/>
                  <a:gd name="T79" fmla="*/ 193 h 214"/>
                  <a:gd name="T80" fmla="*/ 173 w 214"/>
                  <a:gd name="T81" fmla="*/ 193 h 214"/>
                  <a:gd name="T82" fmla="*/ 195 w 214"/>
                  <a:gd name="T83" fmla="*/ 170 h 214"/>
                  <a:gd name="T84" fmla="*/ 195 w 214"/>
                  <a:gd name="T85" fmla="*/ 159 h 214"/>
                  <a:gd name="T86" fmla="*/ 185 w 214"/>
                  <a:gd name="T87" fmla="*/ 150 h 214"/>
                  <a:gd name="T88" fmla="*/ 193 w 214"/>
                  <a:gd name="T89" fmla="*/ 131 h 214"/>
                  <a:gd name="T90" fmla="*/ 206 w 214"/>
                  <a:gd name="T91" fmla="*/ 131 h 214"/>
                  <a:gd name="T92" fmla="*/ 214 w 214"/>
                  <a:gd name="T93" fmla="*/ 123 h 214"/>
                  <a:gd name="T94" fmla="*/ 214 w 214"/>
                  <a:gd name="T95" fmla="*/ 91 h 214"/>
                  <a:gd name="T96" fmla="*/ 206 w 214"/>
                  <a:gd name="T97" fmla="*/ 84 h 214"/>
                  <a:gd name="T98" fmla="*/ 103 w 214"/>
                  <a:gd name="T99" fmla="*/ 156 h 214"/>
                  <a:gd name="T100" fmla="*/ 53 w 214"/>
                  <a:gd name="T101" fmla="*/ 106 h 214"/>
                  <a:gd name="T102" fmla="*/ 103 w 214"/>
                  <a:gd name="T103" fmla="*/ 55 h 214"/>
                  <a:gd name="T104" fmla="*/ 153 w 214"/>
                  <a:gd name="T105" fmla="*/ 106 h 214"/>
                  <a:gd name="T106" fmla="*/ 103 w 214"/>
                  <a:gd name="T107" fmla="*/ 15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4" h="214">
                    <a:moveTo>
                      <a:pt x="206" y="84"/>
                    </a:moveTo>
                    <a:cubicBezTo>
                      <a:pt x="194" y="84"/>
                      <a:pt x="194" y="84"/>
                      <a:pt x="194" y="84"/>
                    </a:cubicBezTo>
                    <a:cubicBezTo>
                      <a:pt x="192" y="75"/>
                      <a:pt x="189" y="68"/>
                      <a:pt x="185" y="60"/>
                    </a:cubicBezTo>
                    <a:cubicBezTo>
                      <a:pt x="193" y="52"/>
                      <a:pt x="193" y="52"/>
                      <a:pt x="193" y="52"/>
                    </a:cubicBezTo>
                    <a:cubicBezTo>
                      <a:pt x="196" y="49"/>
                      <a:pt x="196" y="44"/>
                      <a:pt x="193" y="41"/>
                    </a:cubicBezTo>
                    <a:cubicBezTo>
                      <a:pt x="170" y="19"/>
                      <a:pt x="170" y="19"/>
                      <a:pt x="170" y="19"/>
                    </a:cubicBezTo>
                    <a:cubicBezTo>
                      <a:pt x="167" y="16"/>
                      <a:pt x="162" y="16"/>
                      <a:pt x="159" y="19"/>
                    </a:cubicBezTo>
                    <a:cubicBezTo>
                      <a:pt x="152" y="26"/>
                      <a:pt x="152" y="26"/>
                      <a:pt x="152" y="26"/>
                    </a:cubicBezTo>
                    <a:cubicBezTo>
                      <a:pt x="146" y="22"/>
                      <a:pt x="138" y="19"/>
                      <a:pt x="130" y="16"/>
                    </a:cubicBezTo>
                    <a:cubicBezTo>
                      <a:pt x="130" y="8"/>
                      <a:pt x="130" y="8"/>
                      <a:pt x="130" y="8"/>
                    </a:cubicBezTo>
                    <a:cubicBezTo>
                      <a:pt x="130" y="4"/>
                      <a:pt x="127" y="0"/>
                      <a:pt x="123" y="0"/>
                    </a:cubicBezTo>
                    <a:cubicBezTo>
                      <a:pt x="91" y="0"/>
                      <a:pt x="91" y="0"/>
                      <a:pt x="91" y="0"/>
                    </a:cubicBezTo>
                    <a:cubicBezTo>
                      <a:pt x="87" y="0"/>
                      <a:pt x="84" y="4"/>
                      <a:pt x="84" y="8"/>
                    </a:cubicBezTo>
                    <a:cubicBezTo>
                      <a:pt x="84" y="14"/>
                      <a:pt x="84" y="14"/>
                      <a:pt x="84" y="14"/>
                    </a:cubicBezTo>
                    <a:cubicBezTo>
                      <a:pt x="74" y="17"/>
                      <a:pt x="64" y="20"/>
                      <a:pt x="56" y="25"/>
                    </a:cubicBezTo>
                    <a:cubicBezTo>
                      <a:pt x="52" y="21"/>
                      <a:pt x="52" y="21"/>
                      <a:pt x="52" y="21"/>
                    </a:cubicBezTo>
                    <a:cubicBezTo>
                      <a:pt x="49" y="18"/>
                      <a:pt x="44" y="19"/>
                      <a:pt x="41" y="22"/>
                    </a:cubicBezTo>
                    <a:cubicBezTo>
                      <a:pt x="19" y="44"/>
                      <a:pt x="19" y="44"/>
                      <a:pt x="19" y="44"/>
                    </a:cubicBezTo>
                    <a:cubicBezTo>
                      <a:pt x="16" y="47"/>
                      <a:pt x="16" y="52"/>
                      <a:pt x="19" y="55"/>
                    </a:cubicBezTo>
                    <a:cubicBezTo>
                      <a:pt x="23" y="58"/>
                      <a:pt x="23" y="58"/>
                      <a:pt x="23" y="58"/>
                    </a:cubicBezTo>
                    <a:cubicBezTo>
                      <a:pt x="18" y="66"/>
                      <a:pt x="15" y="75"/>
                      <a:pt x="13" y="84"/>
                    </a:cubicBezTo>
                    <a:cubicBezTo>
                      <a:pt x="8" y="84"/>
                      <a:pt x="8" y="84"/>
                      <a:pt x="8" y="84"/>
                    </a:cubicBezTo>
                    <a:cubicBezTo>
                      <a:pt x="4" y="84"/>
                      <a:pt x="0" y="87"/>
                      <a:pt x="0" y="91"/>
                    </a:cubicBezTo>
                    <a:cubicBezTo>
                      <a:pt x="0" y="123"/>
                      <a:pt x="0" y="123"/>
                      <a:pt x="0" y="123"/>
                    </a:cubicBezTo>
                    <a:cubicBezTo>
                      <a:pt x="0" y="127"/>
                      <a:pt x="4" y="131"/>
                      <a:pt x="8" y="131"/>
                    </a:cubicBezTo>
                    <a:cubicBezTo>
                      <a:pt x="13" y="131"/>
                      <a:pt x="13" y="131"/>
                      <a:pt x="13" y="131"/>
                    </a:cubicBezTo>
                    <a:cubicBezTo>
                      <a:pt x="16" y="140"/>
                      <a:pt x="20" y="149"/>
                      <a:pt x="26" y="157"/>
                    </a:cubicBezTo>
                    <a:cubicBezTo>
                      <a:pt x="21" y="162"/>
                      <a:pt x="21" y="162"/>
                      <a:pt x="21" y="162"/>
                    </a:cubicBezTo>
                    <a:cubicBezTo>
                      <a:pt x="18" y="165"/>
                      <a:pt x="18" y="170"/>
                      <a:pt x="21" y="173"/>
                    </a:cubicBezTo>
                    <a:cubicBezTo>
                      <a:pt x="44" y="195"/>
                      <a:pt x="44" y="195"/>
                      <a:pt x="44" y="195"/>
                    </a:cubicBezTo>
                    <a:cubicBezTo>
                      <a:pt x="47" y="198"/>
                      <a:pt x="52" y="198"/>
                      <a:pt x="55" y="195"/>
                    </a:cubicBezTo>
                    <a:cubicBezTo>
                      <a:pt x="61" y="189"/>
                      <a:pt x="61" y="189"/>
                      <a:pt x="61" y="189"/>
                    </a:cubicBezTo>
                    <a:cubicBezTo>
                      <a:pt x="68" y="192"/>
                      <a:pt x="76" y="195"/>
                      <a:pt x="84" y="197"/>
                    </a:cubicBezTo>
                    <a:cubicBezTo>
                      <a:pt x="84" y="206"/>
                      <a:pt x="84" y="206"/>
                      <a:pt x="84" y="206"/>
                    </a:cubicBezTo>
                    <a:cubicBezTo>
                      <a:pt x="84" y="211"/>
                      <a:pt x="87" y="214"/>
                      <a:pt x="91" y="214"/>
                    </a:cubicBezTo>
                    <a:cubicBezTo>
                      <a:pt x="123" y="214"/>
                      <a:pt x="123" y="214"/>
                      <a:pt x="123" y="214"/>
                    </a:cubicBezTo>
                    <a:cubicBezTo>
                      <a:pt x="127" y="214"/>
                      <a:pt x="130" y="211"/>
                      <a:pt x="130" y="206"/>
                    </a:cubicBezTo>
                    <a:cubicBezTo>
                      <a:pt x="130" y="195"/>
                      <a:pt x="130" y="195"/>
                      <a:pt x="130" y="195"/>
                    </a:cubicBezTo>
                    <a:cubicBezTo>
                      <a:pt x="139" y="192"/>
                      <a:pt x="146" y="189"/>
                      <a:pt x="153" y="184"/>
                    </a:cubicBezTo>
                    <a:cubicBezTo>
                      <a:pt x="162" y="193"/>
                      <a:pt x="162" y="193"/>
                      <a:pt x="162" y="193"/>
                    </a:cubicBezTo>
                    <a:cubicBezTo>
                      <a:pt x="165" y="196"/>
                      <a:pt x="170" y="196"/>
                      <a:pt x="173" y="193"/>
                    </a:cubicBezTo>
                    <a:cubicBezTo>
                      <a:pt x="195" y="170"/>
                      <a:pt x="195" y="170"/>
                      <a:pt x="195" y="170"/>
                    </a:cubicBezTo>
                    <a:cubicBezTo>
                      <a:pt x="198" y="167"/>
                      <a:pt x="198" y="162"/>
                      <a:pt x="195" y="159"/>
                    </a:cubicBezTo>
                    <a:cubicBezTo>
                      <a:pt x="185" y="150"/>
                      <a:pt x="185" y="150"/>
                      <a:pt x="185" y="150"/>
                    </a:cubicBezTo>
                    <a:cubicBezTo>
                      <a:pt x="188" y="144"/>
                      <a:pt x="191" y="137"/>
                      <a:pt x="193" y="131"/>
                    </a:cubicBezTo>
                    <a:cubicBezTo>
                      <a:pt x="206" y="131"/>
                      <a:pt x="206" y="131"/>
                      <a:pt x="206" y="131"/>
                    </a:cubicBezTo>
                    <a:cubicBezTo>
                      <a:pt x="210" y="131"/>
                      <a:pt x="214" y="127"/>
                      <a:pt x="214" y="123"/>
                    </a:cubicBezTo>
                    <a:cubicBezTo>
                      <a:pt x="214" y="91"/>
                      <a:pt x="214" y="91"/>
                      <a:pt x="214" y="91"/>
                    </a:cubicBezTo>
                    <a:cubicBezTo>
                      <a:pt x="214" y="87"/>
                      <a:pt x="210" y="84"/>
                      <a:pt x="206" y="84"/>
                    </a:cubicBezTo>
                    <a:close/>
                    <a:moveTo>
                      <a:pt x="103" y="156"/>
                    </a:moveTo>
                    <a:cubicBezTo>
                      <a:pt x="76" y="156"/>
                      <a:pt x="53" y="133"/>
                      <a:pt x="53" y="106"/>
                    </a:cubicBezTo>
                    <a:cubicBezTo>
                      <a:pt x="53" y="78"/>
                      <a:pt x="76" y="55"/>
                      <a:pt x="103" y="55"/>
                    </a:cubicBezTo>
                    <a:cubicBezTo>
                      <a:pt x="131" y="55"/>
                      <a:pt x="153" y="78"/>
                      <a:pt x="153" y="106"/>
                    </a:cubicBezTo>
                    <a:cubicBezTo>
                      <a:pt x="153" y="133"/>
                      <a:pt x="131" y="156"/>
                      <a:pt x="103" y="1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Freeform 23"/>
              <p:cNvSpPr>
                <a:spLocks noEditPoints="1"/>
              </p:cNvSpPr>
              <p:nvPr/>
            </p:nvSpPr>
            <p:spPr bwMode="auto">
              <a:xfrm>
                <a:off x="7433940" y="4159370"/>
                <a:ext cx="292757" cy="291672"/>
              </a:xfrm>
              <a:custGeom>
                <a:avLst/>
                <a:gdLst>
                  <a:gd name="T0" fmla="*/ 103 w 114"/>
                  <a:gd name="T1" fmla="*/ 30 h 114"/>
                  <a:gd name="T2" fmla="*/ 97 w 114"/>
                  <a:gd name="T3" fmla="*/ 31 h 114"/>
                  <a:gd name="T4" fmla="*/ 89 w 114"/>
                  <a:gd name="T5" fmla="*/ 21 h 114"/>
                  <a:gd name="T6" fmla="*/ 92 w 114"/>
                  <a:gd name="T7" fmla="*/ 16 h 114"/>
                  <a:gd name="T8" fmla="*/ 90 w 114"/>
                  <a:gd name="T9" fmla="*/ 10 h 114"/>
                  <a:gd name="T10" fmla="*/ 75 w 114"/>
                  <a:gd name="T11" fmla="*/ 3 h 114"/>
                  <a:gd name="T12" fmla="*/ 69 w 114"/>
                  <a:gd name="T13" fmla="*/ 5 h 114"/>
                  <a:gd name="T14" fmla="*/ 67 w 114"/>
                  <a:gd name="T15" fmla="*/ 9 h 114"/>
                  <a:gd name="T16" fmla="*/ 54 w 114"/>
                  <a:gd name="T17" fmla="*/ 8 h 114"/>
                  <a:gd name="T18" fmla="*/ 53 w 114"/>
                  <a:gd name="T19" fmla="*/ 3 h 114"/>
                  <a:gd name="T20" fmla="*/ 48 w 114"/>
                  <a:gd name="T21" fmla="*/ 1 h 114"/>
                  <a:gd name="T22" fmla="*/ 32 w 114"/>
                  <a:gd name="T23" fmla="*/ 6 h 114"/>
                  <a:gd name="T24" fmla="*/ 29 w 114"/>
                  <a:gd name="T25" fmla="*/ 11 h 114"/>
                  <a:gd name="T26" fmla="*/ 31 w 114"/>
                  <a:gd name="T27" fmla="*/ 14 h 114"/>
                  <a:gd name="T28" fmla="*/ 18 w 114"/>
                  <a:gd name="T29" fmla="*/ 24 h 114"/>
                  <a:gd name="T30" fmla="*/ 16 w 114"/>
                  <a:gd name="T31" fmla="*/ 23 h 114"/>
                  <a:gd name="T32" fmla="*/ 10 w 114"/>
                  <a:gd name="T33" fmla="*/ 24 h 114"/>
                  <a:gd name="T34" fmla="*/ 3 w 114"/>
                  <a:gd name="T35" fmla="*/ 39 h 114"/>
                  <a:gd name="T36" fmla="*/ 5 w 114"/>
                  <a:gd name="T37" fmla="*/ 45 h 114"/>
                  <a:gd name="T38" fmla="*/ 7 w 114"/>
                  <a:gd name="T39" fmla="*/ 46 h 114"/>
                  <a:gd name="T40" fmla="*/ 6 w 114"/>
                  <a:gd name="T41" fmla="*/ 60 h 114"/>
                  <a:gd name="T42" fmla="*/ 3 w 114"/>
                  <a:gd name="T43" fmla="*/ 61 h 114"/>
                  <a:gd name="T44" fmla="*/ 1 w 114"/>
                  <a:gd name="T45" fmla="*/ 66 h 114"/>
                  <a:gd name="T46" fmla="*/ 6 w 114"/>
                  <a:gd name="T47" fmla="*/ 82 h 114"/>
                  <a:gd name="T48" fmla="*/ 11 w 114"/>
                  <a:gd name="T49" fmla="*/ 85 h 114"/>
                  <a:gd name="T50" fmla="*/ 14 w 114"/>
                  <a:gd name="T51" fmla="*/ 84 h 114"/>
                  <a:gd name="T52" fmla="*/ 24 w 114"/>
                  <a:gd name="T53" fmla="*/ 95 h 114"/>
                  <a:gd name="T54" fmla="*/ 23 w 114"/>
                  <a:gd name="T55" fmla="*/ 98 h 114"/>
                  <a:gd name="T56" fmla="*/ 24 w 114"/>
                  <a:gd name="T57" fmla="*/ 104 h 114"/>
                  <a:gd name="T58" fmla="*/ 39 w 114"/>
                  <a:gd name="T59" fmla="*/ 111 h 114"/>
                  <a:gd name="T60" fmla="*/ 45 w 114"/>
                  <a:gd name="T61" fmla="*/ 109 h 114"/>
                  <a:gd name="T62" fmla="*/ 47 w 114"/>
                  <a:gd name="T63" fmla="*/ 105 h 114"/>
                  <a:gd name="T64" fmla="*/ 59 w 114"/>
                  <a:gd name="T65" fmla="*/ 106 h 114"/>
                  <a:gd name="T66" fmla="*/ 61 w 114"/>
                  <a:gd name="T67" fmla="*/ 111 h 114"/>
                  <a:gd name="T68" fmla="*/ 66 w 114"/>
                  <a:gd name="T69" fmla="*/ 113 h 114"/>
                  <a:gd name="T70" fmla="*/ 82 w 114"/>
                  <a:gd name="T71" fmla="*/ 108 h 114"/>
                  <a:gd name="T72" fmla="*/ 85 w 114"/>
                  <a:gd name="T73" fmla="*/ 103 h 114"/>
                  <a:gd name="T74" fmla="*/ 83 w 114"/>
                  <a:gd name="T75" fmla="*/ 97 h 114"/>
                  <a:gd name="T76" fmla="*/ 93 w 114"/>
                  <a:gd name="T77" fmla="*/ 89 h 114"/>
                  <a:gd name="T78" fmla="*/ 98 w 114"/>
                  <a:gd name="T79" fmla="*/ 92 h 114"/>
                  <a:gd name="T80" fmla="*/ 104 w 114"/>
                  <a:gd name="T81" fmla="*/ 90 h 114"/>
                  <a:gd name="T82" fmla="*/ 111 w 114"/>
                  <a:gd name="T83" fmla="*/ 75 h 114"/>
                  <a:gd name="T84" fmla="*/ 109 w 114"/>
                  <a:gd name="T85" fmla="*/ 69 h 114"/>
                  <a:gd name="T86" fmla="*/ 103 w 114"/>
                  <a:gd name="T87" fmla="*/ 66 h 114"/>
                  <a:gd name="T88" fmla="*/ 104 w 114"/>
                  <a:gd name="T89" fmla="*/ 55 h 114"/>
                  <a:gd name="T90" fmla="*/ 111 w 114"/>
                  <a:gd name="T91" fmla="*/ 53 h 114"/>
                  <a:gd name="T92" fmla="*/ 113 w 114"/>
                  <a:gd name="T93" fmla="*/ 48 h 114"/>
                  <a:gd name="T94" fmla="*/ 108 w 114"/>
                  <a:gd name="T95" fmla="*/ 32 h 114"/>
                  <a:gd name="T96" fmla="*/ 103 w 114"/>
                  <a:gd name="T97" fmla="*/ 30 h 114"/>
                  <a:gd name="T98" fmla="*/ 63 w 114"/>
                  <a:gd name="T99" fmla="*/ 82 h 114"/>
                  <a:gd name="T100" fmla="*/ 30 w 114"/>
                  <a:gd name="T101" fmla="*/ 65 h 114"/>
                  <a:gd name="T102" fmla="*/ 47 w 114"/>
                  <a:gd name="T103" fmla="*/ 32 h 114"/>
                  <a:gd name="T104" fmla="*/ 80 w 114"/>
                  <a:gd name="T105" fmla="*/ 49 h 114"/>
                  <a:gd name="T106" fmla="*/ 63 w 114"/>
                  <a:gd name="T107" fmla="*/ 8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14">
                    <a:moveTo>
                      <a:pt x="103" y="30"/>
                    </a:moveTo>
                    <a:cubicBezTo>
                      <a:pt x="97" y="31"/>
                      <a:pt x="97" y="31"/>
                      <a:pt x="97" y="31"/>
                    </a:cubicBezTo>
                    <a:cubicBezTo>
                      <a:pt x="95" y="28"/>
                      <a:pt x="92" y="24"/>
                      <a:pt x="89" y="21"/>
                    </a:cubicBezTo>
                    <a:cubicBezTo>
                      <a:pt x="92" y="16"/>
                      <a:pt x="92" y="16"/>
                      <a:pt x="92" y="16"/>
                    </a:cubicBezTo>
                    <a:cubicBezTo>
                      <a:pt x="92" y="14"/>
                      <a:pt x="92" y="11"/>
                      <a:pt x="90" y="10"/>
                    </a:cubicBezTo>
                    <a:cubicBezTo>
                      <a:pt x="75" y="3"/>
                      <a:pt x="75" y="3"/>
                      <a:pt x="75" y="3"/>
                    </a:cubicBezTo>
                    <a:cubicBezTo>
                      <a:pt x="73" y="2"/>
                      <a:pt x="70" y="3"/>
                      <a:pt x="69" y="5"/>
                    </a:cubicBezTo>
                    <a:cubicBezTo>
                      <a:pt x="67" y="9"/>
                      <a:pt x="67" y="9"/>
                      <a:pt x="67" y="9"/>
                    </a:cubicBezTo>
                    <a:cubicBezTo>
                      <a:pt x="63" y="8"/>
                      <a:pt x="59" y="8"/>
                      <a:pt x="54" y="8"/>
                    </a:cubicBezTo>
                    <a:cubicBezTo>
                      <a:pt x="53" y="3"/>
                      <a:pt x="53" y="3"/>
                      <a:pt x="53" y="3"/>
                    </a:cubicBezTo>
                    <a:cubicBezTo>
                      <a:pt x="52" y="1"/>
                      <a:pt x="50" y="0"/>
                      <a:pt x="48" y="1"/>
                    </a:cubicBezTo>
                    <a:cubicBezTo>
                      <a:pt x="32" y="6"/>
                      <a:pt x="32" y="6"/>
                      <a:pt x="32" y="6"/>
                    </a:cubicBezTo>
                    <a:cubicBezTo>
                      <a:pt x="30" y="7"/>
                      <a:pt x="29" y="9"/>
                      <a:pt x="29" y="11"/>
                    </a:cubicBezTo>
                    <a:cubicBezTo>
                      <a:pt x="31" y="14"/>
                      <a:pt x="31" y="14"/>
                      <a:pt x="31" y="14"/>
                    </a:cubicBezTo>
                    <a:cubicBezTo>
                      <a:pt x="26" y="17"/>
                      <a:pt x="22" y="20"/>
                      <a:pt x="18" y="24"/>
                    </a:cubicBezTo>
                    <a:cubicBezTo>
                      <a:pt x="16" y="23"/>
                      <a:pt x="16" y="23"/>
                      <a:pt x="16" y="23"/>
                    </a:cubicBezTo>
                    <a:cubicBezTo>
                      <a:pt x="14" y="22"/>
                      <a:pt x="11" y="22"/>
                      <a:pt x="10" y="24"/>
                    </a:cubicBezTo>
                    <a:cubicBezTo>
                      <a:pt x="3" y="39"/>
                      <a:pt x="3" y="39"/>
                      <a:pt x="3" y="39"/>
                    </a:cubicBezTo>
                    <a:cubicBezTo>
                      <a:pt x="2" y="41"/>
                      <a:pt x="3" y="44"/>
                      <a:pt x="5" y="45"/>
                    </a:cubicBezTo>
                    <a:cubicBezTo>
                      <a:pt x="7" y="46"/>
                      <a:pt x="7" y="46"/>
                      <a:pt x="7" y="46"/>
                    </a:cubicBezTo>
                    <a:cubicBezTo>
                      <a:pt x="6" y="51"/>
                      <a:pt x="5" y="55"/>
                      <a:pt x="6" y="60"/>
                    </a:cubicBezTo>
                    <a:cubicBezTo>
                      <a:pt x="3" y="61"/>
                      <a:pt x="3" y="61"/>
                      <a:pt x="3" y="61"/>
                    </a:cubicBezTo>
                    <a:cubicBezTo>
                      <a:pt x="1" y="62"/>
                      <a:pt x="0" y="64"/>
                      <a:pt x="1" y="66"/>
                    </a:cubicBezTo>
                    <a:cubicBezTo>
                      <a:pt x="6" y="82"/>
                      <a:pt x="6" y="82"/>
                      <a:pt x="6" y="82"/>
                    </a:cubicBezTo>
                    <a:cubicBezTo>
                      <a:pt x="7" y="84"/>
                      <a:pt x="9" y="85"/>
                      <a:pt x="11" y="85"/>
                    </a:cubicBezTo>
                    <a:cubicBezTo>
                      <a:pt x="14" y="84"/>
                      <a:pt x="14" y="84"/>
                      <a:pt x="14" y="84"/>
                    </a:cubicBezTo>
                    <a:cubicBezTo>
                      <a:pt x="17" y="88"/>
                      <a:pt x="20" y="92"/>
                      <a:pt x="24" y="95"/>
                    </a:cubicBezTo>
                    <a:cubicBezTo>
                      <a:pt x="23" y="98"/>
                      <a:pt x="23" y="98"/>
                      <a:pt x="23" y="98"/>
                    </a:cubicBezTo>
                    <a:cubicBezTo>
                      <a:pt x="22" y="100"/>
                      <a:pt x="22" y="103"/>
                      <a:pt x="24" y="104"/>
                    </a:cubicBezTo>
                    <a:cubicBezTo>
                      <a:pt x="39" y="111"/>
                      <a:pt x="39" y="111"/>
                      <a:pt x="39" y="111"/>
                    </a:cubicBezTo>
                    <a:cubicBezTo>
                      <a:pt x="41" y="112"/>
                      <a:pt x="44" y="111"/>
                      <a:pt x="45" y="109"/>
                    </a:cubicBezTo>
                    <a:cubicBezTo>
                      <a:pt x="47" y="105"/>
                      <a:pt x="47" y="105"/>
                      <a:pt x="47" y="105"/>
                    </a:cubicBezTo>
                    <a:cubicBezTo>
                      <a:pt x="51" y="106"/>
                      <a:pt x="55" y="106"/>
                      <a:pt x="59" y="106"/>
                    </a:cubicBezTo>
                    <a:cubicBezTo>
                      <a:pt x="61" y="111"/>
                      <a:pt x="61" y="111"/>
                      <a:pt x="61" y="111"/>
                    </a:cubicBezTo>
                    <a:cubicBezTo>
                      <a:pt x="62" y="113"/>
                      <a:pt x="64" y="114"/>
                      <a:pt x="66" y="113"/>
                    </a:cubicBezTo>
                    <a:cubicBezTo>
                      <a:pt x="82" y="108"/>
                      <a:pt x="82" y="108"/>
                      <a:pt x="82" y="108"/>
                    </a:cubicBezTo>
                    <a:cubicBezTo>
                      <a:pt x="84" y="108"/>
                      <a:pt x="85" y="105"/>
                      <a:pt x="85" y="103"/>
                    </a:cubicBezTo>
                    <a:cubicBezTo>
                      <a:pt x="83" y="97"/>
                      <a:pt x="83" y="97"/>
                      <a:pt x="83" y="97"/>
                    </a:cubicBezTo>
                    <a:cubicBezTo>
                      <a:pt x="86" y="95"/>
                      <a:pt x="90" y="92"/>
                      <a:pt x="93" y="89"/>
                    </a:cubicBezTo>
                    <a:cubicBezTo>
                      <a:pt x="98" y="92"/>
                      <a:pt x="98" y="92"/>
                      <a:pt x="98" y="92"/>
                    </a:cubicBezTo>
                    <a:cubicBezTo>
                      <a:pt x="100" y="92"/>
                      <a:pt x="103" y="92"/>
                      <a:pt x="104" y="90"/>
                    </a:cubicBezTo>
                    <a:cubicBezTo>
                      <a:pt x="111" y="75"/>
                      <a:pt x="111" y="75"/>
                      <a:pt x="111" y="75"/>
                    </a:cubicBezTo>
                    <a:cubicBezTo>
                      <a:pt x="112" y="73"/>
                      <a:pt x="111" y="70"/>
                      <a:pt x="109" y="69"/>
                    </a:cubicBezTo>
                    <a:cubicBezTo>
                      <a:pt x="103" y="66"/>
                      <a:pt x="103" y="66"/>
                      <a:pt x="103" y="66"/>
                    </a:cubicBezTo>
                    <a:cubicBezTo>
                      <a:pt x="104" y="63"/>
                      <a:pt x="104" y="59"/>
                      <a:pt x="104" y="55"/>
                    </a:cubicBezTo>
                    <a:cubicBezTo>
                      <a:pt x="111" y="53"/>
                      <a:pt x="111" y="53"/>
                      <a:pt x="111" y="53"/>
                    </a:cubicBezTo>
                    <a:cubicBezTo>
                      <a:pt x="113" y="52"/>
                      <a:pt x="114" y="50"/>
                      <a:pt x="113" y="48"/>
                    </a:cubicBezTo>
                    <a:cubicBezTo>
                      <a:pt x="108" y="32"/>
                      <a:pt x="108" y="32"/>
                      <a:pt x="108" y="32"/>
                    </a:cubicBezTo>
                    <a:cubicBezTo>
                      <a:pt x="108" y="30"/>
                      <a:pt x="105" y="29"/>
                      <a:pt x="103" y="30"/>
                    </a:cubicBezTo>
                    <a:close/>
                    <a:moveTo>
                      <a:pt x="63" y="82"/>
                    </a:moveTo>
                    <a:cubicBezTo>
                      <a:pt x="49" y="86"/>
                      <a:pt x="34" y="79"/>
                      <a:pt x="30" y="65"/>
                    </a:cubicBezTo>
                    <a:cubicBezTo>
                      <a:pt x="25" y="51"/>
                      <a:pt x="33" y="36"/>
                      <a:pt x="47" y="32"/>
                    </a:cubicBezTo>
                    <a:cubicBezTo>
                      <a:pt x="61" y="27"/>
                      <a:pt x="76" y="35"/>
                      <a:pt x="80" y="49"/>
                    </a:cubicBezTo>
                    <a:cubicBezTo>
                      <a:pt x="85" y="63"/>
                      <a:pt x="77" y="78"/>
                      <a:pt x="6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8"/>
            <p:cNvGrpSpPr/>
            <p:nvPr/>
          </p:nvGrpSpPr>
          <p:grpSpPr>
            <a:xfrm>
              <a:off x="8820262" y="4009693"/>
              <a:ext cx="724050" cy="741973"/>
              <a:chOff x="8990972" y="3802641"/>
              <a:chExt cx="876101" cy="897787"/>
            </a:xfrm>
          </p:grpSpPr>
          <p:sp>
            <p:nvSpPr>
              <p:cNvPr id="88" name="Freeform 8"/>
              <p:cNvSpPr/>
              <p:nvPr/>
            </p:nvSpPr>
            <p:spPr bwMode="auto">
              <a:xfrm>
                <a:off x="8990972" y="3802641"/>
                <a:ext cx="876101" cy="897787"/>
              </a:xfrm>
              <a:custGeom>
                <a:avLst/>
                <a:gdLst>
                  <a:gd name="T0" fmla="*/ 266 w 342"/>
                  <a:gd name="T1" fmla="*/ 292 h 350"/>
                  <a:gd name="T2" fmla="*/ 290 w 342"/>
                  <a:gd name="T3" fmla="*/ 78 h 350"/>
                  <a:gd name="T4" fmla="*/ 76 w 342"/>
                  <a:gd name="T5" fmla="*/ 52 h 350"/>
                  <a:gd name="T6" fmla="*/ 53 w 342"/>
                  <a:gd name="T7" fmla="*/ 265 h 350"/>
                  <a:gd name="T8" fmla="*/ 59 w 342"/>
                  <a:gd name="T9" fmla="*/ 273 h 350"/>
                  <a:gd name="T10" fmla="*/ 54 w 342"/>
                  <a:gd name="T11" fmla="*/ 350 h 350"/>
                  <a:gd name="T12" fmla="*/ 114 w 342"/>
                  <a:gd name="T13" fmla="*/ 312 h 350"/>
                  <a:gd name="T14" fmla="*/ 266 w 342"/>
                  <a:gd name="T15" fmla="*/ 292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 h="350">
                    <a:moveTo>
                      <a:pt x="266" y="292"/>
                    </a:moveTo>
                    <a:cubicBezTo>
                      <a:pt x="331" y="240"/>
                      <a:pt x="342" y="144"/>
                      <a:pt x="290" y="78"/>
                    </a:cubicBezTo>
                    <a:cubicBezTo>
                      <a:pt x="237" y="12"/>
                      <a:pt x="142" y="0"/>
                      <a:pt x="76" y="52"/>
                    </a:cubicBezTo>
                    <a:cubicBezTo>
                      <a:pt x="11" y="104"/>
                      <a:pt x="0" y="199"/>
                      <a:pt x="53" y="265"/>
                    </a:cubicBezTo>
                    <a:cubicBezTo>
                      <a:pt x="55" y="268"/>
                      <a:pt x="57" y="271"/>
                      <a:pt x="59" y="273"/>
                    </a:cubicBezTo>
                    <a:cubicBezTo>
                      <a:pt x="54" y="350"/>
                      <a:pt x="54" y="350"/>
                      <a:pt x="54" y="350"/>
                    </a:cubicBezTo>
                    <a:cubicBezTo>
                      <a:pt x="114" y="312"/>
                      <a:pt x="114" y="312"/>
                      <a:pt x="114" y="312"/>
                    </a:cubicBezTo>
                    <a:cubicBezTo>
                      <a:pt x="163" y="333"/>
                      <a:pt x="221" y="327"/>
                      <a:pt x="266" y="29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Freeform 24"/>
              <p:cNvSpPr/>
              <p:nvPr/>
            </p:nvSpPr>
            <p:spPr bwMode="auto">
              <a:xfrm>
                <a:off x="9139518" y="4086723"/>
                <a:ext cx="535636" cy="285167"/>
              </a:xfrm>
              <a:custGeom>
                <a:avLst/>
                <a:gdLst>
                  <a:gd name="T0" fmla="*/ 190 w 209"/>
                  <a:gd name="T1" fmla="*/ 21 h 111"/>
                  <a:gd name="T2" fmla="*/ 48 w 209"/>
                  <a:gd name="T3" fmla="*/ 21 h 111"/>
                  <a:gd name="T4" fmla="*/ 46 w 209"/>
                  <a:gd name="T5" fmla="*/ 21 h 111"/>
                  <a:gd name="T6" fmla="*/ 30 w 209"/>
                  <a:gd name="T7" fmla="*/ 3 h 111"/>
                  <a:gd name="T8" fmla="*/ 23 w 209"/>
                  <a:gd name="T9" fmla="*/ 0 h 111"/>
                  <a:gd name="T10" fmla="*/ 14 w 209"/>
                  <a:gd name="T11" fmla="*/ 0 h 111"/>
                  <a:gd name="T12" fmla="*/ 10 w 209"/>
                  <a:gd name="T13" fmla="*/ 0 h 111"/>
                  <a:gd name="T14" fmla="*/ 0 w 209"/>
                  <a:gd name="T15" fmla="*/ 10 h 111"/>
                  <a:gd name="T16" fmla="*/ 10 w 209"/>
                  <a:gd name="T17" fmla="*/ 20 h 111"/>
                  <a:gd name="T18" fmla="*/ 18 w 209"/>
                  <a:gd name="T19" fmla="*/ 15 h 111"/>
                  <a:gd name="T20" fmla="*/ 23 w 209"/>
                  <a:gd name="T21" fmla="*/ 15 h 111"/>
                  <a:gd name="T22" fmla="*/ 31 w 209"/>
                  <a:gd name="T23" fmla="*/ 19 h 111"/>
                  <a:gd name="T24" fmla="*/ 36 w 209"/>
                  <a:gd name="T25" fmla="*/ 26 h 111"/>
                  <a:gd name="T26" fmla="*/ 36 w 209"/>
                  <a:gd name="T27" fmla="*/ 32 h 111"/>
                  <a:gd name="T28" fmla="*/ 75 w 209"/>
                  <a:gd name="T29" fmla="*/ 107 h 111"/>
                  <a:gd name="T30" fmla="*/ 76 w 209"/>
                  <a:gd name="T31" fmla="*/ 108 h 111"/>
                  <a:gd name="T32" fmla="*/ 78 w 209"/>
                  <a:gd name="T33" fmla="*/ 110 h 111"/>
                  <a:gd name="T34" fmla="*/ 80 w 209"/>
                  <a:gd name="T35" fmla="*/ 111 h 111"/>
                  <a:gd name="T36" fmla="*/ 83 w 209"/>
                  <a:gd name="T37" fmla="*/ 111 h 111"/>
                  <a:gd name="T38" fmla="*/ 145 w 209"/>
                  <a:gd name="T39" fmla="*/ 111 h 111"/>
                  <a:gd name="T40" fmla="*/ 160 w 209"/>
                  <a:gd name="T41" fmla="*/ 104 h 111"/>
                  <a:gd name="T42" fmla="*/ 160 w 209"/>
                  <a:gd name="T43" fmla="*/ 103 h 111"/>
                  <a:gd name="T44" fmla="*/ 160 w 209"/>
                  <a:gd name="T45" fmla="*/ 102 h 111"/>
                  <a:gd name="T46" fmla="*/ 160 w 209"/>
                  <a:gd name="T47" fmla="*/ 101 h 111"/>
                  <a:gd name="T48" fmla="*/ 159 w 209"/>
                  <a:gd name="T49" fmla="*/ 100 h 111"/>
                  <a:gd name="T50" fmla="*/ 159 w 209"/>
                  <a:gd name="T51" fmla="*/ 99 h 111"/>
                  <a:gd name="T52" fmla="*/ 157 w 209"/>
                  <a:gd name="T53" fmla="*/ 99 h 111"/>
                  <a:gd name="T54" fmla="*/ 155 w 209"/>
                  <a:gd name="T55" fmla="*/ 98 h 111"/>
                  <a:gd name="T56" fmla="*/ 88 w 209"/>
                  <a:gd name="T57" fmla="*/ 98 h 111"/>
                  <a:gd name="T58" fmla="*/ 83 w 209"/>
                  <a:gd name="T59" fmla="*/ 95 h 111"/>
                  <a:gd name="T60" fmla="*/ 79 w 209"/>
                  <a:gd name="T61" fmla="*/ 85 h 111"/>
                  <a:gd name="T62" fmla="*/ 88 w 209"/>
                  <a:gd name="T63" fmla="*/ 83 h 111"/>
                  <a:gd name="T64" fmla="*/ 167 w 209"/>
                  <a:gd name="T65" fmla="*/ 83 h 111"/>
                  <a:gd name="T66" fmla="*/ 169 w 209"/>
                  <a:gd name="T67" fmla="*/ 83 h 111"/>
                  <a:gd name="T68" fmla="*/ 170 w 209"/>
                  <a:gd name="T69" fmla="*/ 83 h 111"/>
                  <a:gd name="T70" fmla="*/ 171 w 209"/>
                  <a:gd name="T71" fmla="*/ 83 h 111"/>
                  <a:gd name="T72" fmla="*/ 172 w 209"/>
                  <a:gd name="T73" fmla="*/ 82 h 111"/>
                  <a:gd name="T74" fmla="*/ 173 w 209"/>
                  <a:gd name="T75" fmla="*/ 81 h 111"/>
                  <a:gd name="T76" fmla="*/ 174 w 209"/>
                  <a:gd name="T77" fmla="*/ 81 h 111"/>
                  <a:gd name="T78" fmla="*/ 174 w 209"/>
                  <a:gd name="T79" fmla="*/ 80 h 111"/>
                  <a:gd name="T80" fmla="*/ 175 w 209"/>
                  <a:gd name="T81" fmla="*/ 79 h 111"/>
                  <a:gd name="T82" fmla="*/ 202 w 209"/>
                  <a:gd name="T83" fmla="*/ 32 h 111"/>
                  <a:gd name="T84" fmla="*/ 190 w 209"/>
                  <a:gd name="T85" fmla="*/ 2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 h="111">
                    <a:moveTo>
                      <a:pt x="190" y="21"/>
                    </a:moveTo>
                    <a:cubicBezTo>
                      <a:pt x="48" y="21"/>
                      <a:pt x="48" y="21"/>
                      <a:pt x="48" y="21"/>
                    </a:cubicBezTo>
                    <a:cubicBezTo>
                      <a:pt x="48" y="21"/>
                      <a:pt x="47" y="21"/>
                      <a:pt x="46" y="21"/>
                    </a:cubicBezTo>
                    <a:cubicBezTo>
                      <a:pt x="30" y="3"/>
                      <a:pt x="30" y="3"/>
                      <a:pt x="30" y="3"/>
                    </a:cubicBezTo>
                    <a:cubicBezTo>
                      <a:pt x="30" y="3"/>
                      <a:pt x="28" y="0"/>
                      <a:pt x="23" y="0"/>
                    </a:cubicBezTo>
                    <a:cubicBezTo>
                      <a:pt x="19" y="1"/>
                      <a:pt x="16" y="0"/>
                      <a:pt x="14" y="0"/>
                    </a:cubicBezTo>
                    <a:cubicBezTo>
                      <a:pt x="12" y="0"/>
                      <a:pt x="11" y="0"/>
                      <a:pt x="10" y="0"/>
                    </a:cubicBezTo>
                    <a:cubicBezTo>
                      <a:pt x="4" y="0"/>
                      <a:pt x="0" y="4"/>
                      <a:pt x="0" y="10"/>
                    </a:cubicBezTo>
                    <a:cubicBezTo>
                      <a:pt x="0" y="15"/>
                      <a:pt x="4" y="20"/>
                      <a:pt x="10" y="20"/>
                    </a:cubicBezTo>
                    <a:cubicBezTo>
                      <a:pt x="13" y="20"/>
                      <a:pt x="16" y="18"/>
                      <a:pt x="18" y="15"/>
                    </a:cubicBezTo>
                    <a:cubicBezTo>
                      <a:pt x="23" y="15"/>
                      <a:pt x="23" y="15"/>
                      <a:pt x="23" y="15"/>
                    </a:cubicBezTo>
                    <a:cubicBezTo>
                      <a:pt x="23" y="15"/>
                      <a:pt x="27" y="14"/>
                      <a:pt x="31" y="19"/>
                    </a:cubicBezTo>
                    <a:cubicBezTo>
                      <a:pt x="32" y="20"/>
                      <a:pt x="33" y="23"/>
                      <a:pt x="36" y="26"/>
                    </a:cubicBezTo>
                    <a:cubicBezTo>
                      <a:pt x="35" y="27"/>
                      <a:pt x="36" y="29"/>
                      <a:pt x="36" y="32"/>
                    </a:cubicBezTo>
                    <a:cubicBezTo>
                      <a:pt x="75" y="107"/>
                      <a:pt x="75" y="107"/>
                      <a:pt x="75" y="107"/>
                    </a:cubicBezTo>
                    <a:cubicBezTo>
                      <a:pt x="76" y="108"/>
                      <a:pt x="76" y="108"/>
                      <a:pt x="76" y="108"/>
                    </a:cubicBezTo>
                    <a:cubicBezTo>
                      <a:pt x="78" y="110"/>
                      <a:pt x="78" y="110"/>
                      <a:pt x="78" y="110"/>
                    </a:cubicBezTo>
                    <a:cubicBezTo>
                      <a:pt x="80" y="111"/>
                      <a:pt x="80" y="111"/>
                      <a:pt x="80" y="111"/>
                    </a:cubicBezTo>
                    <a:cubicBezTo>
                      <a:pt x="83" y="111"/>
                      <a:pt x="83" y="111"/>
                      <a:pt x="83" y="111"/>
                    </a:cubicBezTo>
                    <a:cubicBezTo>
                      <a:pt x="145" y="111"/>
                      <a:pt x="145" y="111"/>
                      <a:pt x="145" y="111"/>
                    </a:cubicBezTo>
                    <a:cubicBezTo>
                      <a:pt x="156" y="111"/>
                      <a:pt x="160" y="107"/>
                      <a:pt x="160" y="104"/>
                    </a:cubicBezTo>
                    <a:cubicBezTo>
                      <a:pt x="160" y="103"/>
                      <a:pt x="160" y="103"/>
                      <a:pt x="160" y="103"/>
                    </a:cubicBezTo>
                    <a:cubicBezTo>
                      <a:pt x="160" y="102"/>
                      <a:pt x="160" y="102"/>
                      <a:pt x="160" y="102"/>
                    </a:cubicBezTo>
                    <a:cubicBezTo>
                      <a:pt x="160" y="101"/>
                      <a:pt x="160" y="101"/>
                      <a:pt x="160" y="101"/>
                    </a:cubicBezTo>
                    <a:cubicBezTo>
                      <a:pt x="159" y="100"/>
                      <a:pt x="159" y="100"/>
                      <a:pt x="159" y="100"/>
                    </a:cubicBezTo>
                    <a:cubicBezTo>
                      <a:pt x="159" y="99"/>
                      <a:pt x="159" y="99"/>
                      <a:pt x="159" y="99"/>
                    </a:cubicBezTo>
                    <a:cubicBezTo>
                      <a:pt x="157" y="99"/>
                      <a:pt x="157" y="99"/>
                      <a:pt x="157" y="99"/>
                    </a:cubicBezTo>
                    <a:cubicBezTo>
                      <a:pt x="155" y="98"/>
                      <a:pt x="155" y="98"/>
                      <a:pt x="155" y="98"/>
                    </a:cubicBezTo>
                    <a:cubicBezTo>
                      <a:pt x="88" y="98"/>
                      <a:pt x="88" y="98"/>
                      <a:pt x="88" y="98"/>
                    </a:cubicBezTo>
                    <a:cubicBezTo>
                      <a:pt x="88" y="98"/>
                      <a:pt x="85" y="99"/>
                      <a:pt x="83" y="95"/>
                    </a:cubicBezTo>
                    <a:cubicBezTo>
                      <a:pt x="79" y="85"/>
                      <a:pt x="79" y="85"/>
                      <a:pt x="79" y="85"/>
                    </a:cubicBezTo>
                    <a:cubicBezTo>
                      <a:pt x="79" y="83"/>
                      <a:pt x="86" y="83"/>
                      <a:pt x="88" y="83"/>
                    </a:cubicBezTo>
                    <a:cubicBezTo>
                      <a:pt x="167" y="83"/>
                      <a:pt x="167" y="83"/>
                      <a:pt x="167" y="83"/>
                    </a:cubicBezTo>
                    <a:cubicBezTo>
                      <a:pt x="169" y="83"/>
                      <a:pt x="169" y="83"/>
                      <a:pt x="169" y="83"/>
                    </a:cubicBezTo>
                    <a:cubicBezTo>
                      <a:pt x="170" y="83"/>
                      <a:pt x="170" y="83"/>
                      <a:pt x="170" y="83"/>
                    </a:cubicBezTo>
                    <a:cubicBezTo>
                      <a:pt x="171" y="83"/>
                      <a:pt x="171" y="83"/>
                      <a:pt x="171" y="83"/>
                    </a:cubicBezTo>
                    <a:cubicBezTo>
                      <a:pt x="172" y="82"/>
                      <a:pt x="172" y="82"/>
                      <a:pt x="172" y="82"/>
                    </a:cubicBezTo>
                    <a:cubicBezTo>
                      <a:pt x="173" y="81"/>
                      <a:pt x="173" y="81"/>
                      <a:pt x="173" y="81"/>
                    </a:cubicBezTo>
                    <a:cubicBezTo>
                      <a:pt x="174" y="81"/>
                      <a:pt x="174" y="81"/>
                      <a:pt x="174" y="81"/>
                    </a:cubicBezTo>
                    <a:cubicBezTo>
                      <a:pt x="174" y="80"/>
                      <a:pt x="174" y="80"/>
                      <a:pt x="174" y="80"/>
                    </a:cubicBezTo>
                    <a:cubicBezTo>
                      <a:pt x="175" y="79"/>
                      <a:pt x="175" y="79"/>
                      <a:pt x="175" y="79"/>
                    </a:cubicBezTo>
                    <a:cubicBezTo>
                      <a:pt x="202" y="32"/>
                      <a:pt x="202" y="32"/>
                      <a:pt x="202" y="32"/>
                    </a:cubicBezTo>
                    <a:cubicBezTo>
                      <a:pt x="209" y="21"/>
                      <a:pt x="203" y="21"/>
                      <a:pt x="190"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Oval 25"/>
              <p:cNvSpPr>
                <a:spLocks noChangeArrowheads="1"/>
              </p:cNvSpPr>
              <p:nvPr/>
            </p:nvSpPr>
            <p:spPr bwMode="auto">
              <a:xfrm>
                <a:off x="9344448"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Oval 26"/>
              <p:cNvSpPr>
                <a:spLocks noChangeArrowheads="1"/>
              </p:cNvSpPr>
              <p:nvPr/>
            </p:nvSpPr>
            <p:spPr bwMode="auto">
              <a:xfrm>
                <a:off x="9477815"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13"/>
            <p:cNvGrpSpPr/>
            <p:nvPr/>
          </p:nvGrpSpPr>
          <p:grpSpPr>
            <a:xfrm>
              <a:off x="9750416" y="2212111"/>
              <a:ext cx="1059194" cy="1174790"/>
              <a:chOff x="10116458" y="1627567"/>
              <a:chExt cx="1281624" cy="1421496"/>
            </a:xfrm>
          </p:grpSpPr>
          <p:sp>
            <p:nvSpPr>
              <p:cNvPr id="81" name="Freeform 11"/>
              <p:cNvSpPr/>
              <p:nvPr/>
            </p:nvSpPr>
            <p:spPr bwMode="auto">
              <a:xfrm>
                <a:off x="10116458" y="1627567"/>
                <a:ext cx="1281624" cy="1421496"/>
              </a:xfrm>
              <a:custGeom>
                <a:avLst/>
                <a:gdLst>
                  <a:gd name="T0" fmla="*/ 448 w 500"/>
                  <a:gd name="T1" fmla="*/ 345 h 554"/>
                  <a:gd name="T2" fmla="*/ 345 w 500"/>
                  <a:gd name="T3" fmla="*/ 53 h 554"/>
                  <a:gd name="T4" fmla="*/ 52 w 500"/>
                  <a:gd name="T5" fmla="*/ 153 h 554"/>
                  <a:gd name="T6" fmla="*/ 155 w 500"/>
                  <a:gd name="T7" fmla="*/ 445 h 554"/>
                  <a:gd name="T8" fmla="*/ 169 w 500"/>
                  <a:gd name="T9" fmla="*/ 451 h 554"/>
                  <a:gd name="T10" fmla="*/ 210 w 500"/>
                  <a:gd name="T11" fmla="*/ 554 h 554"/>
                  <a:gd name="T12" fmla="*/ 264 w 500"/>
                  <a:gd name="T13" fmla="*/ 467 h 554"/>
                  <a:gd name="T14" fmla="*/ 448 w 500"/>
                  <a:gd name="T15" fmla="*/ 345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54">
                    <a:moveTo>
                      <a:pt x="448" y="345"/>
                    </a:moveTo>
                    <a:cubicBezTo>
                      <a:pt x="500" y="237"/>
                      <a:pt x="454" y="106"/>
                      <a:pt x="345" y="53"/>
                    </a:cubicBezTo>
                    <a:cubicBezTo>
                      <a:pt x="235" y="0"/>
                      <a:pt x="104" y="45"/>
                      <a:pt x="52" y="153"/>
                    </a:cubicBezTo>
                    <a:cubicBezTo>
                      <a:pt x="0" y="261"/>
                      <a:pt x="46" y="392"/>
                      <a:pt x="155" y="445"/>
                    </a:cubicBezTo>
                    <a:cubicBezTo>
                      <a:pt x="160" y="447"/>
                      <a:pt x="164" y="449"/>
                      <a:pt x="169" y="451"/>
                    </a:cubicBezTo>
                    <a:cubicBezTo>
                      <a:pt x="210" y="554"/>
                      <a:pt x="210" y="554"/>
                      <a:pt x="210" y="554"/>
                    </a:cubicBezTo>
                    <a:cubicBezTo>
                      <a:pt x="264" y="467"/>
                      <a:pt x="264" y="467"/>
                      <a:pt x="264" y="467"/>
                    </a:cubicBezTo>
                    <a:cubicBezTo>
                      <a:pt x="341" y="463"/>
                      <a:pt x="413" y="418"/>
                      <a:pt x="448" y="345"/>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Freeform 27"/>
              <p:cNvSpPr/>
              <p:nvPr/>
            </p:nvSpPr>
            <p:spPr bwMode="auto">
              <a:xfrm>
                <a:off x="10379939" y="2194647"/>
                <a:ext cx="251554" cy="330707"/>
              </a:xfrm>
              <a:custGeom>
                <a:avLst/>
                <a:gdLst>
                  <a:gd name="T0" fmla="*/ 78 w 98"/>
                  <a:gd name="T1" fmla="*/ 44 h 129"/>
                  <a:gd name="T2" fmla="*/ 98 w 98"/>
                  <a:gd name="T3" fmla="*/ 55 h 129"/>
                  <a:gd name="T4" fmla="*/ 67 w 98"/>
                  <a:gd name="T5" fmla="*/ 0 h 129"/>
                  <a:gd name="T6" fmla="*/ 3 w 98"/>
                  <a:gd name="T7" fmla="*/ 0 h 129"/>
                  <a:gd name="T8" fmla="*/ 21 w 98"/>
                  <a:gd name="T9" fmla="*/ 11 h 129"/>
                  <a:gd name="T10" fmla="*/ 7 w 98"/>
                  <a:gd name="T11" fmla="*/ 38 h 129"/>
                  <a:gd name="T12" fmla="*/ 7 w 98"/>
                  <a:gd name="T13" fmla="*/ 64 h 129"/>
                  <a:gd name="T14" fmla="*/ 44 w 98"/>
                  <a:gd name="T15" fmla="*/ 129 h 129"/>
                  <a:gd name="T16" fmla="*/ 47 w 98"/>
                  <a:gd name="T17" fmla="*/ 97 h 129"/>
                  <a:gd name="T18" fmla="*/ 78 w 98"/>
                  <a:gd name="T19" fmla="*/ 4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29">
                    <a:moveTo>
                      <a:pt x="78" y="44"/>
                    </a:moveTo>
                    <a:cubicBezTo>
                      <a:pt x="98" y="55"/>
                      <a:pt x="98" y="55"/>
                      <a:pt x="98" y="55"/>
                    </a:cubicBezTo>
                    <a:cubicBezTo>
                      <a:pt x="67" y="0"/>
                      <a:pt x="67" y="0"/>
                      <a:pt x="67" y="0"/>
                    </a:cubicBezTo>
                    <a:cubicBezTo>
                      <a:pt x="3" y="0"/>
                      <a:pt x="3" y="0"/>
                      <a:pt x="3" y="0"/>
                    </a:cubicBezTo>
                    <a:cubicBezTo>
                      <a:pt x="21" y="11"/>
                      <a:pt x="21" y="11"/>
                      <a:pt x="21" y="11"/>
                    </a:cubicBezTo>
                    <a:cubicBezTo>
                      <a:pt x="7" y="38"/>
                      <a:pt x="7" y="38"/>
                      <a:pt x="7" y="38"/>
                    </a:cubicBezTo>
                    <a:cubicBezTo>
                      <a:pt x="0" y="50"/>
                      <a:pt x="7" y="64"/>
                      <a:pt x="7" y="64"/>
                    </a:cubicBezTo>
                    <a:cubicBezTo>
                      <a:pt x="44" y="129"/>
                      <a:pt x="44" y="129"/>
                      <a:pt x="44" y="129"/>
                    </a:cubicBezTo>
                    <a:cubicBezTo>
                      <a:pt x="38" y="117"/>
                      <a:pt x="47" y="97"/>
                      <a:pt x="47" y="97"/>
                    </a:cubicBezTo>
                    <a:lnTo>
                      <a:pt x="78"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Freeform 28"/>
              <p:cNvSpPr/>
              <p:nvPr/>
            </p:nvSpPr>
            <p:spPr bwMode="auto">
              <a:xfrm>
                <a:off x="10460176" y="2435358"/>
                <a:ext cx="274324" cy="166980"/>
              </a:xfrm>
              <a:custGeom>
                <a:avLst/>
                <a:gdLst>
                  <a:gd name="T0" fmla="*/ 62 w 107"/>
                  <a:gd name="T1" fmla="*/ 65 h 65"/>
                  <a:gd name="T2" fmla="*/ 107 w 107"/>
                  <a:gd name="T3" fmla="*/ 64 h 65"/>
                  <a:gd name="T4" fmla="*/ 107 w 107"/>
                  <a:gd name="T5" fmla="*/ 0 h 65"/>
                  <a:gd name="T6" fmla="*/ 30 w 107"/>
                  <a:gd name="T7" fmla="*/ 0 h 65"/>
                  <a:gd name="T8" fmla="*/ 62 w 107"/>
                  <a:gd name="T9" fmla="*/ 65 h 65"/>
                </a:gdLst>
                <a:ahLst/>
                <a:cxnLst>
                  <a:cxn ang="0">
                    <a:pos x="T0" y="T1"/>
                  </a:cxn>
                  <a:cxn ang="0">
                    <a:pos x="T2" y="T3"/>
                  </a:cxn>
                  <a:cxn ang="0">
                    <a:pos x="T4" y="T5"/>
                  </a:cxn>
                  <a:cxn ang="0">
                    <a:pos x="T6" y="T7"/>
                  </a:cxn>
                  <a:cxn ang="0">
                    <a:pos x="T8" y="T9"/>
                  </a:cxn>
                </a:cxnLst>
                <a:rect l="0" t="0" r="r" b="b"/>
                <a:pathLst>
                  <a:path w="107" h="65">
                    <a:moveTo>
                      <a:pt x="62" y="65"/>
                    </a:moveTo>
                    <a:cubicBezTo>
                      <a:pt x="107" y="64"/>
                      <a:pt x="107" y="64"/>
                      <a:pt x="107" y="64"/>
                    </a:cubicBezTo>
                    <a:cubicBezTo>
                      <a:pt x="107" y="0"/>
                      <a:pt x="107" y="0"/>
                      <a:pt x="107" y="0"/>
                    </a:cubicBezTo>
                    <a:cubicBezTo>
                      <a:pt x="30" y="0"/>
                      <a:pt x="30" y="0"/>
                      <a:pt x="30" y="0"/>
                    </a:cubicBezTo>
                    <a:cubicBezTo>
                      <a:pt x="30" y="0"/>
                      <a:pt x="0" y="58"/>
                      <a:pt x="62"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29"/>
              <p:cNvSpPr/>
              <p:nvPr/>
            </p:nvSpPr>
            <p:spPr bwMode="auto">
              <a:xfrm>
                <a:off x="10678117" y="1925745"/>
                <a:ext cx="338297" cy="214688"/>
              </a:xfrm>
              <a:custGeom>
                <a:avLst/>
                <a:gdLst>
                  <a:gd name="T0" fmla="*/ 101 w 132"/>
                  <a:gd name="T1" fmla="*/ 83 h 84"/>
                  <a:gd name="T2" fmla="*/ 132 w 132"/>
                  <a:gd name="T3" fmla="*/ 28 h 84"/>
                  <a:gd name="T4" fmla="*/ 113 w 132"/>
                  <a:gd name="T5" fmla="*/ 38 h 84"/>
                  <a:gd name="T6" fmla="*/ 97 w 132"/>
                  <a:gd name="T7" fmla="*/ 12 h 84"/>
                  <a:gd name="T8" fmla="*/ 74 w 132"/>
                  <a:gd name="T9" fmla="*/ 0 h 84"/>
                  <a:gd name="T10" fmla="*/ 0 w 132"/>
                  <a:gd name="T11" fmla="*/ 0 h 84"/>
                  <a:gd name="T12" fmla="*/ 26 w 132"/>
                  <a:gd name="T13" fmla="*/ 19 h 84"/>
                  <a:gd name="T14" fmla="*/ 57 w 132"/>
                  <a:gd name="T15" fmla="*/ 71 h 84"/>
                  <a:gd name="T16" fmla="*/ 38 w 132"/>
                  <a:gd name="T17" fmla="*/ 84 h 84"/>
                  <a:gd name="T18" fmla="*/ 101 w 132"/>
                  <a:gd name="T19" fmla="*/ 8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4">
                    <a:moveTo>
                      <a:pt x="101" y="83"/>
                    </a:moveTo>
                    <a:cubicBezTo>
                      <a:pt x="132" y="28"/>
                      <a:pt x="132" y="28"/>
                      <a:pt x="132" y="28"/>
                    </a:cubicBezTo>
                    <a:cubicBezTo>
                      <a:pt x="113" y="38"/>
                      <a:pt x="113" y="38"/>
                      <a:pt x="113" y="38"/>
                    </a:cubicBezTo>
                    <a:cubicBezTo>
                      <a:pt x="97" y="12"/>
                      <a:pt x="97" y="12"/>
                      <a:pt x="97" y="12"/>
                    </a:cubicBezTo>
                    <a:cubicBezTo>
                      <a:pt x="90" y="1"/>
                      <a:pt x="74" y="0"/>
                      <a:pt x="74" y="0"/>
                    </a:cubicBezTo>
                    <a:cubicBezTo>
                      <a:pt x="0" y="0"/>
                      <a:pt x="0" y="0"/>
                      <a:pt x="0" y="0"/>
                    </a:cubicBezTo>
                    <a:cubicBezTo>
                      <a:pt x="13" y="1"/>
                      <a:pt x="26" y="19"/>
                      <a:pt x="26" y="19"/>
                    </a:cubicBezTo>
                    <a:cubicBezTo>
                      <a:pt x="57" y="71"/>
                      <a:pt x="57" y="71"/>
                      <a:pt x="57" y="71"/>
                    </a:cubicBezTo>
                    <a:cubicBezTo>
                      <a:pt x="38" y="84"/>
                      <a:pt x="38" y="84"/>
                      <a:pt x="38" y="84"/>
                    </a:cubicBezTo>
                    <a:lnTo>
                      <a:pt x="101" y="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Freeform 30"/>
              <p:cNvSpPr/>
              <p:nvPr/>
            </p:nvSpPr>
            <p:spPr bwMode="auto">
              <a:xfrm>
                <a:off x="10492705" y="1869362"/>
                <a:ext cx="238542" cy="312274"/>
              </a:xfrm>
              <a:custGeom>
                <a:avLst/>
                <a:gdLst>
                  <a:gd name="T0" fmla="*/ 93 w 93"/>
                  <a:gd name="T1" fmla="*/ 55 h 122"/>
                  <a:gd name="T2" fmla="*/ 21 w 93"/>
                  <a:gd name="T3" fmla="*/ 51 h 122"/>
                  <a:gd name="T4" fmla="*/ 0 w 93"/>
                  <a:gd name="T5" fmla="*/ 91 h 122"/>
                  <a:gd name="T6" fmla="*/ 56 w 93"/>
                  <a:gd name="T7" fmla="*/ 122 h 122"/>
                  <a:gd name="T8" fmla="*/ 93 w 93"/>
                  <a:gd name="T9" fmla="*/ 55 h 122"/>
                </a:gdLst>
                <a:ahLst/>
                <a:cxnLst>
                  <a:cxn ang="0">
                    <a:pos x="T0" y="T1"/>
                  </a:cxn>
                  <a:cxn ang="0">
                    <a:pos x="T2" y="T3"/>
                  </a:cxn>
                  <a:cxn ang="0">
                    <a:pos x="T4" y="T5"/>
                  </a:cxn>
                  <a:cxn ang="0">
                    <a:pos x="T6" y="T7"/>
                  </a:cxn>
                  <a:cxn ang="0">
                    <a:pos x="T8" y="T9"/>
                  </a:cxn>
                </a:cxnLst>
                <a:rect l="0" t="0" r="r" b="b"/>
                <a:pathLst>
                  <a:path w="93" h="122">
                    <a:moveTo>
                      <a:pt x="93" y="55"/>
                    </a:moveTo>
                    <a:cubicBezTo>
                      <a:pt x="93" y="55"/>
                      <a:pt x="57" y="0"/>
                      <a:pt x="21" y="51"/>
                    </a:cubicBezTo>
                    <a:cubicBezTo>
                      <a:pt x="0" y="91"/>
                      <a:pt x="0" y="91"/>
                      <a:pt x="0" y="91"/>
                    </a:cubicBezTo>
                    <a:cubicBezTo>
                      <a:pt x="56" y="122"/>
                      <a:pt x="56" y="122"/>
                      <a:pt x="56" y="122"/>
                    </a:cubicBezTo>
                    <a:lnTo>
                      <a:pt x="93"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31"/>
              <p:cNvSpPr/>
              <p:nvPr/>
            </p:nvSpPr>
            <p:spPr bwMode="auto">
              <a:xfrm>
                <a:off x="10787630" y="2374639"/>
                <a:ext cx="313358" cy="278661"/>
              </a:xfrm>
              <a:custGeom>
                <a:avLst/>
                <a:gdLst>
                  <a:gd name="T0" fmla="*/ 93 w 122"/>
                  <a:gd name="T1" fmla="*/ 19 h 109"/>
                  <a:gd name="T2" fmla="*/ 32 w 122"/>
                  <a:gd name="T3" fmla="*/ 22 h 109"/>
                  <a:gd name="T4" fmla="*/ 30 w 122"/>
                  <a:gd name="T5" fmla="*/ 0 h 109"/>
                  <a:gd name="T6" fmla="*/ 0 w 122"/>
                  <a:gd name="T7" fmla="*/ 55 h 109"/>
                  <a:gd name="T8" fmla="*/ 35 w 122"/>
                  <a:gd name="T9" fmla="*/ 109 h 109"/>
                  <a:gd name="T10" fmla="*/ 35 w 122"/>
                  <a:gd name="T11" fmla="*/ 87 h 109"/>
                  <a:gd name="T12" fmla="*/ 65 w 122"/>
                  <a:gd name="T13" fmla="*/ 85 h 109"/>
                  <a:gd name="T14" fmla="*/ 87 w 122"/>
                  <a:gd name="T15" fmla="*/ 71 h 109"/>
                  <a:gd name="T16" fmla="*/ 122 w 122"/>
                  <a:gd name="T17" fmla="*/ 5 h 109"/>
                  <a:gd name="T18" fmla="*/ 93 w 122"/>
                  <a:gd name="T19" fmla="*/ 1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09">
                    <a:moveTo>
                      <a:pt x="93" y="19"/>
                    </a:moveTo>
                    <a:cubicBezTo>
                      <a:pt x="32" y="22"/>
                      <a:pt x="32" y="22"/>
                      <a:pt x="32" y="22"/>
                    </a:cubicBezTo>
                    <a:cubicBezTo>
                      <a:pt x="30" y="0"/>
                      <a:pt x="30" y="0"/>
                      <a:pt x="30" y="0"/>
                    </a:cubicBezTo>
                    <a:cubicBezTo>
                      <a:pt x="0" y="55"/>
                      <a:pt x="0" y="55"/>
                      <a:pt x="0" y="55"/>
                    </a:cubicBezTo>
                    <a:cubicBezTo>
                      <a:pt x="35" y="109"/>
                      <a:pt x="35" y="109"/>
                      <a:pt x="35" y="109"/>
                    </a:cubicBezTo>
                    <a:cubicBezTo>
                      <a:pt x="35" y="87"/>
                      <a:pt x="35" y="87"/>
                      <a:pt x="35" y="87"/>
                    </a:cubicBezTo>
                    <a:cubicBezTo>
                      <a:pt x="65" y="85"/>
                      <a:pt x="65" y="85"/>
                      <a:pt x="65" y="85"/>
                    </a:cubicBezTo>
                    <a:cubicBezTo>
                      <a:pt x="78" y="84"/>
                      <a:pt x="87" y="71"/>
                      <a:pt x="87" y="71"/>
                    </a:cubicBezTo>
                    <a:cubicBezTo>
                      <a:pt x="122" y="5"/>
                      <a:pt x="122" y="5"/>
                      <a:pt x="122" y="5"/>
                    </a:cubicBezTo>
                    <a:cubicBezTo>
                      <a:pt x="115" y="17"/>
                      <a:pt x="93" y="19"/>
                      <a:pt x="93"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Freeform 32"/>
              <p:cNvSpPr/>
              <p:nvPr/>
            </p:nvSpPr>
            <p:spPr bwMode="auto">
              <a:xfrm>
                <a:off x="10896058" y="2143686"/>
                <a:ext cx="271071" cy="253722"/>
              </a:xfrm>
              <a:custGeom>
                <a:avLst/>
                <a:gdLst>
                  <a:gd name="T0" fmla="*/ 41 w 106"/>
                  <a:gd name="T1" fmla="*/ 99 h 99"/>
                  <a:gd name="T2" fmla="*/ 79 w 106"/>
                  <a:gd name="T3" fmla="*/ 38 h 99"/>
                  <a:gd name="T4" fmla="*/ 53 w 106"/>
                  <a:gd name="T5" fmla="*/ 0 h 99"/>
                  <a:gd name="T6" fmla="*/ 0 w 106"/>
                  <a:gd name="T7" fmla="*/ 34 h 99"/>
                  <a:gd name="T8" fmla="*/ 41 w 106"/>
                  <a:gd name="T9" fmla="*/ 99 h 99"/>
                </a:gdLst>
                <a:ahLst/>
                <a:cxnLst>
                  <a:cxn ang="0">
                    <a:pos x="T0" y="T1"/>
                  </a:cxn>
                  <a:cxn ang="0">
                    <a:pos x="T2" y="T3"/>
                  </a:cxn>
                  <a:cxn ang="0">
                    <a:pos x="T4" y="T5"/>
                  </a:cxn>
                  <a:cxn ang="0">
                    <a:pos x="T6" y="T7"/>
                  </a:cxn>
                  <a:cxn ang="0">
                    <a:pos x="T8" y="T9"/>
                  </a:cxn>
                </a:cxnLst>
                <a:rect l="0" t="0" r="r" b="b"/>
                <a:pathLst>
                  <a:path w="106" h="99">
                    <a:moveTo>
                      <a:pt x="41" y="99"/>
                    </a:moveTo>
                    <a:cubicBezTo>
                      <a:pt x="41" y="99"/>
                      <a:pt x="106" y="93"/>
                      <a:pt x="79" y="38"/>
                    </a:cubicBezTo>
                    <a:cubicBezTo>
                      <a:pt x="53" y="0"/>
                      <a:pt x="53" y="0"/>
                      <a:pt x="53" y="0"/>
                    </a:cubicBezTo>
                    <a:cubicBezTo>
                      <a:pt x="0" y="34"/>
                      <a:pt x="0" y="34"/>
                      <a:pt x="0" y="34"/>
                    </a:cubicBezTo>
                    <a:lnTo>
                      <a:pt x="41"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21"/>
            <p:cNvGrpSpPr/>
            <p:nvPr/>
          </p:nvGrpSpPr>
          <p:grpSpPr>
            <a:xfrm>
              <a:off x="7224304" y="2008696"/>
              <a:ext cx="802907" cy="909544"/>
              <a:chOff x="7059862" y="1381434"/>
              <a:chExt cx="971518" cy="1100548"/>
            </a:xfrm>
          </p:grpSpPr>
          <p:sp>
            <p:nvSpPr>
              <p:cNvPr id="77" name="Freeform 17"/>
              <p:cNvSpPr/>
              <p:nvPr/>
            </p:nvSpPr>
            <p:spPr bwMode="auto">
              <a:xfrm>
                <a:off x="7059862" y="1381434"/>
                <a:ext cx="971518" cy="1100548"/>
              </a:xfrm>
              <a:custGeom>
                <a:avLst/>
                <a:gdLst>
                  <a:gd name="T0" fmla="*/ 359 w 379"/>
                  <a:gd name="T1" fmla="*/ 224 h 429"/>
                  <a:gd name="T2" fmla="*/ 226 w 379"/>
                  <a:gd name="T3" fmla="*/ 20 h 429"/>
                  <a:gd name="T4" fmla="*/ 20 w 379"/>
                  <a:gd name="T5" fmla="*/ 151 h 429"/>
                  <a:gd name="T6" fmla="*/ 153 w 379"/>
                  <a:gd name="T7" fmla="*/ 355 h 429"/>
                  <a:gd name="T8" fmla="*/ 165 w 379"/>
                  <a:gd name="T9" fmla="*/ 357 h 429"/>
                  <a:gd name="T10" fmla="*/ 215 w 379"/>
                  <a:gd name="T11" fmla="*/ 429 h 429"/>
                  <a:gd name="T12" fmla="*/ 241 w 379"/>
                  <a:gd name="T13" fmla="*/ 352 h 429"/>
                  <a:gd name="T14" fmla="*/ 359 w 379"/>
                  <a:gd name="T15" fmla="*/ 224 h 4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429">
                    <a:moveTo>
                      <a:pt x="359" y="224"/>
                    </a:moveTo>
                    <a:cubicBezTo>
                      <a:pt x="379" y="132"/>
                      <a:pt x="319" y="40"/>
                      <a:pt x="226" y="20"/>
                    </a:cubicBezTo>
                    <a:cubicBezTo>
                      <a:pt x="132" y="0"/>
                      <a:pt x="40" y="58"/>
                      <a:pt x="20" y="151"/>
                    </a:cubicBezTo>
                    <a:cubicBezTo>
                      <a:pt x="0" y="244"/>
                      <a:pt x="60" y="335"/>
                      <a:pt x="153" y="355"/>
                    </a:cubicBezTo>
                    <a:cubicBezTo>
                      <a:pt x="157" y="356"/>
                      <a:pt x="161" y="357"/>
                      <a:pt x="165" y="357"/>
                    </a:cubicBezTo>
                    <a:cubicBezTo>
                      <a:pt x="215" y="429"/>
                      <a:pt x="215" y="429"/>
                      <a:pt x="215" y="429"/>
                    </a:cubicBezTo>
                    <a:cubicBezTo>
                      <a:pt x="241" y="352"/>
                      <a:pt x="241" y="352"/>
                      <a:pt x="241" y="352"/>
                    </a:cubicBezTo>
                    <a:cubicBezTo>
                      <a:pt x="299" y="334"/>
                      <a:pt x="346" y="287"/>
                      <a:pt x="359" y="224"/>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Freeform 33"/>
              <p:cNvSpPr>
                <a:spLocks noEditPoints="1"/>
              </p:cNvSpPr>
              <p:nvPr/>
            </p:nvSpPr>
            <p:spPr bwMode="auto">
              <a:xfrm>
                <a:off x="7400327" y="1646000"/>
                <a:ext cx="272155" cy="451062"/>
              </a:xfrm>
              <a:custGeom>
                <a:avLst/>
                <a:gdLst>
                  <a:gd name="T0" fmla="*/ 65 w 106"/>
                  <a:gd name="T1" fmla="*/ 81 h 176"/>
                  <a:gd name="T2" fmla="*/ 106 w 106"/>
                  <a:gd name="T3" fmla="*/ 28 h 176"/>
                  <a:gd name="T4" fmla="*/ 106 w 106"/>
                  <a:gd name="T5" fmla="*/ 0 h 176"/>
                  <a:gd name="T6" fmla="*/ 98 w 106"/>
                  <a:gd name="T7" fmla="*/ 0 h 176"/>
                  <a:gd name="T8" fmla="*/ 8 w 106"/>
                  <a:gd name="T9" fmla="*/ 0 h 176"/>
                  <a:gd name="T10" fmla="*/ 0 w 106"/>
                  <a:gd name="T11" fmla="*/ 0 h 176"/>
                  <a:gd name="T12" fmla="*/ 0 w 106"/>
                  <a:gd name="T13" fmla="*/ 28 h 176"/>
                  <a:gd name="T14" fmla="*/ 0 w 106"/>
                  <a:gd name="T15" fmla="*/ 28 h 176"/>
                  <a:gd name="T16" fmla="*/ 42 w 106"/>
                  <a:gd name="T17" fmla="*/ 81 h 176"/>
                  <a:gd name="T18" fmla="*/ 48 w 106"/>
                  <a:gd name="T19" fmla="*/ 89 h 176"/>
                  <a:gd name="T20" fmla="*/ 45 w 106"/>
                  <a:gd name="T21" fmla="*/ 94 h 176"/>
                  <a:gd name="T22" fmla="*/ 0 w 106"/>
                  <a:gd name="T23" fmla="*/ 147 h 176"/>
                  <a:gd name="T24" fmla="*/ 0 w 106"/>
                  <a:gd name="T25" fmla="*/ 147 h 176"/>
                  <a:gd name="T26" fmla="*/ 0 w 106"/>
                  <a:gd name="T27" fmla="*/ 176 h 176"/>
                  <a:gd name="T28" fmla="*/ 8 w 106"/>
                  <a:gd name="T29" fmla="*/ 176 h 176"/>
                  <a:gd name="T30" fmla="*/ 98 w 106"/>
                  <a:gd name="T31" fmla="*/ 176 h 176"/>
                  <a:gd name="T32" fmla="*/ 106 w 106"/>
                  <a:gd name="T33" fmla="*/ 176 h 176"/>
                  <a:gd name="T34" fmla="*/ 106 w 106"/>
                  <a:gd name="T35" fmla="*/ 147 h 176"/>
                  <a:gd name="T36" fmla="*/ 62 w 106"/>
                  <a:gd name="T37" fmla="*/ 94 h 176"/>
                  <a:gd name="T38" fmla="*/ 59 w 106"/>
                  <a:gd name="T39" fmla="*/ 89 h 176"/>
                  <a:gd name="T40" fmla="*/ 65 w 106"/>
                  <a:gd name="T41" fmla="*/ 81 h 176"/>
                  <a:gd name="T42" fmla="*/ 16 w 106"/>
                  <a:gd name="T43" fmla="*/ 147 h 176"/>
                  <a:gd name="T44" fmla="*/ 16 w 106"/>
                  <a:gd name="T45" fmla="*/ 143 h 176"/>
                  <a:gd name="T46" fmla="*/ 16 w 106"/>
                  <a:gd name="T47" fmla="*/ 143 h 176"/>
                  <a:gd name="T48" fmla="*/ 47 w 106"/>
                  <a:gd name="T49" fmla="*/ 106 h 176"/>
                  <a:gd name="T50" fmla="*/ 16 w 106"/>
                  <a:gd name="T51" fmla="*/ 147 h 176"/>
                  <a:gd name="T52" fmla="*/ 90 w 106"/>
                  <a:gd name="T53" fmla="*/ 143 h 176"/>
                  <a:gd name="T54" fmla="*/ 90 w 106"/>
                  <a:gd name="T55" fmla="*/ 145 h 176"/>
                  <a:gd name="T56" fmla="*/ 58 w 106"/>
                  <a:gd name="T57" fmla="*/ 106 h 176"/>
                  <a:gd name="T58" fmla="*/ 90 w 106"/>
                  <a:gd name="T59" fmla="*/ 143 h 176"/>
                  <a:gd name="T60" fmla="*/ 47 w 106"/>
                  <a:gd name="T61" fmla="*/ 47 h 176"/>
                  <a:gd name="T62" fmla="*/ 21 w 106"/>
                  <a:gd name="T63" fmla="*/ 51 h 176"/>
                  <a:gd name="T64" fmla="*/ 16 w 106"/>
                  <a:gd name="T65" fmla="*/ 32 h 176"/>
                  <a:gd name="T66" fmla="*/ 16 w 106"/>
                  <a:gd name="T67" fmla="*/ 32 h 176"/>
                  <a:gd name="T68" fmla="*/ 16 w 106"/>
                  <a:gd name="T69" fmla="*/ 12 h 176"/>
                  <a:gd name="T70" fmla="*/ 22 w 106"/>
                  <a:gd name="T71" fmla="*/ 12 h 176"/>
                  <a:gd name="T72" fmla="*/ 85 w 106"/>
                  <a:gd name="T73" fmla="*/ 12 h 176"/>
                  <a:gd name="T74" fmla="*/ 90 w 106"/>
                  <a:gd name="T75" fmla="*/ 12 h 176"/>
                  <a:gd name="T76" fmla="*/ 90 w 106"/>
                  <a:gd name="T77" fmla="*/ 32 h 176"/>
                  <a:gd name="T78" fmla="*/ 89 w 106"/>
                  <a:gd name="T79" fmla="*/ 42 h 176"/>
                  <a:gd name="T80" fmla="*/ 68 w 106"/>
                  <a:gd name="T81" fmla="*/ 49 h 176"/>
                  <a:gd name="T82" fmla="*/ 47 w 106"/>
                  <a:gd name="T83" fmla="*/ 4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176">
                    <a:moveTo>
                      <a:pt x="65" y="81"/>
                    </a:moveTo>
                    <a:cubicBezTo>
                      <a:pt x="89" y="75"/>
                      <a:pt x="106" y="54"/>
                      <a:pt x="106" y="28"/>
                    </a:cubicBezTo>
                    <a:cubicBezTo>
                      <a:pt x="106" y="0"/>
                      <a:pt x="106" y="0"/>
                      <a:pt x="106" y="0"/>
                    </a:cubicBezTo>
                    <a:cubicBezTo>
                      <a:pt x="98" y="0"/>
                      <a:pt x="98" y="0"/>
                      <a:pt x="98" y="0"/>
                    </a:cubicBezTo>
                    <a:cubicBezTo>
                      <a:pt x="8" y="0"/>
                      <a:pt x="8" y="0"/>
                      <a:pt x="8" y="0"/>
                    </a:cubicBezTo>
                    <a:cubicBezTo>
                      <a:pt x="0" y="0"/>
                      <a:pt x="0" y="0"/>
                      <a:pt x="0" y="0"/>
                    </a:cubicBezTo>
                    <a:cubicBezTo>
                      <a:pt x="0" y="28"/>
                      <a:pt x="0" y="28"/>
                      <a:pt x="0" y="28"/>
                    </a:cubicBezTo>
                    <a:cubicBezTo>
                      <a:pt x="0" y="28"/>
                      <a:pt x="0" y="28"/>
                      <a:pt x="0" y="28"/>
                    </a:cubicBezTo>
                    <a:cubicBezTo>
                      <a:pt x="0" y="54"/>
                      <a:pt x="18" y="76"/>
                      <a:pt x="42" y="81"/>
                    </a:cubicBezTo>
                    <a:cubicBezTo>
                      <a:pt x="45" y="83"/>
                      <a:pt x="47" y="86"/>
                      <a:pt x="48" y="89"/>
                    </a:cubicBezTo>
                    <a:cubicBezTo>
                      <a:pt x="47" y="91"/>
                      <a:pt x="46" y="92"/>
                      <a:pt x="45" y="94"/>
                    </a:cubicBezTo>
                    <a:cubicBezTo>
                      <a:pt x="20" y="98"/>
                      <a:pt x="0" y="120"/>
                      <a:pt x="0" y="147"/>
                    </a:cubicBezTo>
                    <a:cubicBezTo>
                      <a:pt x="0" y="147"/>
                      <a:pt x="0" y="147"/>
                      <a:pt x="0" y="147"/>
                    </a:cubicBezTo>
                    <a:cubicBezTo>
                      <a:pt x="0" y="176"/>
                      <a:pt x="0" y="176"/>
                      <a:pt x="0" y="176"/>
                    </a:cubicBezTo>
                    <a:cubicBezTo>
                      <a:pt x="8" y="176"/>
                      <a:pt x="8" y="176"/>
                      <a:pt x="8" y="176"/>
                    </a:cubicBezTo>
                    <a:cubicBezTo>
                      <a:pt x="98" y="176"/>
                      <a:pt x="98" y="176"/>
                      <a:pt x="98" y="176"/>
                    </a:cubicBezTo>
                    <a:cubicBezTo>
                      <a:pt x="106" y="176"/>
                      <a:pt x="106" y="176"/>
                      <a:pt x="106" y="176"/>
                    </a:cubicBezTo>
                    <a:cubicBezTo>
                      <a:pt x="106" y="147"/>
                      <a:pt x="106" y="147"/>
                      <a:pt x="106" y="147"/>
                    </a:cubicBezTo>
                    <a:cubicBezTo>
                      <a:pt x="106" y="120"/>
                      <a:pt x="87" y="98"/>
                      <a:pt x="62" y="94"/>
                    </a:cubicBezTo>
                    <a:cubicBezTo>
                      <a:pt x="61" y="92"/>
                      <a:pt x="60" y="91"/>
                      <a:pt x="59" y="89"/>
                    </a:cubicBezTo>
                    <a:cubicBezTo>
                      <a:pt x="60" y="86"/>
                      <a:pt x="62" y="83"/>
                      <a:pt x="65" y="81"/>
                    </a:cubicBezTo>
                    <a:close/>
                    <a:moveTo>
                      <a:pt x="16" y="147"/>
                    </a:moveTo>
                    <a:cubicBezTo>
                      <a:pt x="16" y="143"/>
                      <a:pt x="16" y="143"/>
                      <a:pt x="16" y="143"/>
                    </a:cubicBezTo>
                    <a:cubicBezTo>
                      <a:pt x="16" y="143"/>
                      <a:pt x="16" y="143"/>
                      <a:pt x="16" y="143"/>
                    </a:cubicBezTo>
                    <a:cubicBezTo>
                      <a:pt x="16" y="124"/>
                      <a:pt x="29" y="109"/>
                      <a:pt x="47" y="106"/>
                    </a:cubicBezTo>
                    <a:cubicBezTo>
                      <a:pt x="47" y="113"/>
                      <a:pt x="43" y="131"/>
                      <a:pt x="16" y="147"/>
                    </a:cubicBezTo>
                    <a:close/>
                    <a:moveTo>
                      <a:pt x="90" y="143"/>
                    </a:moveTo>
                    <a:cubicBezTo>
                      <a:pt x="90" y="145"/>
                      <a:pt x="90" y="145"/>
                      <a:pt x="90" y="145"/>
                    </a:cubicBezTo>
                    <a:cubicBezTo>
                      <a:pt x="79" y="138"/>
                      <a:pt x="57" y="122"/>
                      <a:pt x="58" y="106"/>
                    </a:cubicBezTo>
                    <a:cubicBezTo>
                      <a:pt x="76" y="109"/>
                      <a:pt x="90" y="124"/>
                      <a:pt x="90" y="143"/>
                    </a:cubicBezTo>
                    <a:close/>
                    <a:moveTo>
                      <a:pt x="47" y="47"/>
                    </a:moveTo>
                    <a:cubicBezTo>
                      <a:pt x="36" y="42"/>
                      <a:pt x="26" y="48"/>
                      <a:pt x="21" y="51"/>
                    </a:cubicBezTo>
                    <a:cubicBezTo>
                      <a:pt x="18" y="46"/>
                      <a:pt x="16" y="39"/>
                      <a:pt x="16" y="32"/>
                    </a:cubicBezTo>
                    <a:cubicBezTo>
                      <a:pt x="16" y="32"/>
                      <a:pt x="16" y="32"/>
                      <a:pt x="16" y="32"/>
                    </a:cubicBezTo>
                    <a:cubicBezTo>
                      <a:pt x="16" y="12"/>
                      <a:pt x="16" y="12"/>
                      <a:pt x="16" y="12"/>
                    </a:cubicBezTo>
                    <a:cubicBezTo>
                      <a:pt x="22" y="12"/>
                      <a:pt x="22" y="12"/>
                      <a:pt x="22" y="12"/>
                    </a:cubicBezTo>
                    <a:cubicBezTo>
                      <a:pt x="85" y="12"/>
                      <a:pt x="85" y="12"/>
                      <a:pt x="85" y="12"/>
                    </a:cubicBezTo>
                    <a:cubicBezTo>
                      <a:pt x="90" y="12"/>
                      <a:pt x="90" y="12"/>
                      <a:pt x="90" y="12"/>
                    </a:cubicBezTo>
                    <a:cubicBezTo>
                      <a:pt x="90" y="32"/>
                      <a:pt x="90" y="32"/>
                      <a:pt x="90" y="32"/>
                    </a:cubicBezTo>
                    <a:cubicBezTo>
                      <a:pt x="90" y="36"/>
                      <a:pt x="90" y="39"/>
                      <a:pt x="89" y="42"/>
                    </a:cubicBezTo>
                    <a:cubicBezTo>
                      <a:pt x="83" y="42"/>
                      <a:pt x="72" y="47"/>
                      <a:pt x="68" y="49"/>
                    </a:cubicBezTo>
                    <a:cubicBezTo>
                      <a:pt x="63" y="52"/>
                      <a:pt x="63" y="53"/>
                      <a:pt x="4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34"/>
              <p:cNvSpPr/>
              <p:nvPr/>
            </p:nvSpPr>
            <p:spPr bwMode="auto">
              <a:xfrm>
                <a:off x="7375389" y="2115495"/>
                <a:ext cx="319864" cy="56383"/>
              </a:xfrm>
              <a:custGeom>
                <a:avLst/>
                <a:gdLst>
                  <a:gd name="T0" fmla="*/ 117 w 125"/>
                  <a:gd name="T1" fmla="*/ 0 h 22"/>
                  <a:gd name="T2" fmla="*/ 8 w 125"/>
                  <a:gd name="T3" fmla="*/ 0 h 22"/>
                  <a:gd name="T4" fmla="*/ 0 w 125"/>
                  <a:gd name="T5" fmla="*/ 11 h 22"/>
                  <a:gd name="T6" fmla="*/ 8 w 125"/>
                  <a:gd name="T7" fmla="*/ 22 h 22"/>
                  <a:gd name="T8" fmla="*/ 117 w 125"/>
                  <a:gd name="T9" fmla="*/ 22 h 22"/>
                  <a:gd name="T10" fmla="*/ 125 w 125"/>
                  <a:gd name="T11" fmla="*/ 11 h 22"/>
                  <a:gd name="T12" fmla="*/ 117 w 12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5" h="22">
                    <a:moveTo>
                      <a:pt x="117" y="0"/>
                    </a:moveTo>
                    <a:cubicBezTo>
                      <a:pt x="8" y="0"/>
                      <a:pt x="8" y="0"/>
                      <a:pt x="8" y="0"/>
                    </a:cubicBezTo>
                    <a:cubicBezTo>
                      <a:pt x="3" y="0"/>
                      <a:pt x="0" y="5"/>
                      <a:pt x="0" y="11"/>
                    </a:cubicBezTo>
                    <a:cubicBezTo>
                      <a:pt x="0" y="17"/>
                      <a:pt x="3" y="22"/>
                      <a:pt x="8" y="22"/>
                    </a:cubicBezTo>
                    <a:cubicBezTo>
                      <a:pt x="117" y="22"/>
                      <a:pt x="117" y="22"/>
                      <a:pt x="117" y="22"/>
                    </a:cubicBezTo>
                    <a:cubicBezTo>
                      <a:pt x="121" y="22"/>
                      <a:pt x="125" y="17"/>
                      <a:pt x="125" y="11"/>
                    </a:cubicBezTo>
                    <a:cubicBezTo>
                      <a:pt x="125" y="5"/>
                      <a:pt x="121" y="0"/>
                      <a:pt x="1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35"/>
              <p:cNvSpPr/>
              <p:nvPr/>
            </p:nvSpPr>
            <p:spPr bwMode="auto">
              <a:xfrm>
                <a:off x="7375389" y="1569016"/>
                <a:ext cx="319864" cy="58551"/>
              </a:xfrm>
              <a:custGeom>
                <a:avLst/>
                <a:gdLst>
                  <a:gd name="T0" fmla="*/ 8 w 125"/>
                  <a:gd name="T1" fmla="*/ 23 h 23"/>
                  <a:gd name="T2" fmla="*/ 117 w 125"/>
                  <a:gd name="T3" fmla="*/ 23 h 23"/>
                  <a:gd name="T4" fmla="*/ 125 w 125"/>
                  <a:gd name="T5" fmla="*/ 11 h 23"/>
                  <a:gd name="T6" fmla="*/ 117 w 125"/>
                  <a:gd name="T7" fmla="*/ 0 h 23"/>
                  <a:gd name="T8" fmla="*/ 8 w 125"/>
                  <a:gd name="T9" fmla="*/ 0 h 23"/>
                  <a:gd name="T10" fmla="*/ 0 w 125"/>
                  <a:gd name="T11" fmla="*/ 11 h 23"/>
                  <a:gd name="T12" fmla="*/ 8 w 12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5" h="23">
                    <a:moveTo>
                      <a:pt x="8" y="23"/>
                    </a:moveTo>
                    <a:cubicBezTo>
                      <a:pt x="117" y="23"/>
                      <a:pt x="117" y="23"/>
                      <a:pt x="117" y="23"/>
                    </a:cubicBezTo>
                    <a:cubicBezTo>
                      <a:pt x="121" y="23"/>
                      <a:pt x="125" y="17"/>
                      <a:pt x="125" y="11"/>
                    </a:cubicBezTo>
                    <a:cubicBezTo>
                      <a:pt x="125" y="5"/>
                      <a:pt x="121" y="0"/>
                      <a:pt x="117" y="0"/>
                    </a:cubicBezTo>
                    <a:cubicBezTo>
                      <a:pt x="8" y="0"/>
                      <a:pt x="8" y="0"/>
                      <a:pt x="8" y="0"/>
                    </a:cubicBezTo>
                    <a:cubicBezTo>
                      <a:pt x="3" y="0"/>
                      <a:pt x="0" y="5"/>
                      <a:pt x="0" y="11"/>
                    </a:cubicBezTo>
                    <a:cubicBezTo>
                      <a:pt x="0" y="17"/>
                      <a:pt x="3" y="23"/>
                      <a:pt x="8"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26"/>
            <p:cNvGrpSpPr/>
            <p:nvPr/>
          </p:nvGrpSpPr>
          <p:grpSpPr>
            <a:xfrm>
              <a:off x="8309484" y="3068785"/>
              <a:ext cx="1059194" cy="1156869"/>
              <a:chOff x="8372930" y="2664142"/>
              <a:chExt cx="1281624" cy="1399811"/>
            </a:xfrm>
          </p:grpSpPr>
          <p:sp>
            <p:nvSpPr>
              <p:cNvPr id="75" name="Freeform 18"/>
              <p:cNvSpPr/>
              <p:nvPr/>
            </p:nvSpPr>
            <p:spPr bwMode="auto">
              <a:xfrm>
                <a:off x="8372930" y="2664142"/>
                <a:ext cx="1281624" cy="1399811"/>
              </a:xfrm>
              <a:custGeom>
                <a:avLst/>
                <a:gdLst>
                  <a:gd name="T0" fmla="*/ 435 w 500"/>
                  <a:gd name="T1" fmla="*/ 369 h 546"/>
                  <a:gd name="T2" fmla="*/ 369 w 500"/>
                  <a:gd name="T3" fmla="*/ 66 h 546"/>
                  <a:gd name="T4" fmla="*/ 66 w 500"/>
                  <a:gd name="T5" fmla="*/ 129 h 546"/>
                  <a:gd name="T6" fmla="*/ 132 w 500"/>
                  <a:gd name="T7" fmla="*/ 431 h 546"/>
                  <a:gd name="T8" fmla="*/ 144 w 500"/>
                  <a:gd name="T9" fmla="*/ 439 h 546"/>
                  <a:gd name="T10" fmla="*/ 172 w 500"/>
                  <a:gd name="T11" fmla="*/ 546 h 546"/>
                  <a:gd name="T12" fmla="*/ 237 w 500"/>
                  <a:gd name="T13" fmla="*/ 466 h 546"/>
                  <a:gd name="T14" fmla="*/ 435 w 500"/>
                  <a:gd name="T15" fmla="*/ 369 h 5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46">
                    <a:moveTo>
                      <a:pt x="435" y="369"/>
                    </a:moveTo>
                    <a:cubicBezTo>
                      <a:pt x="500" y="268"/>
                      <a:pt x="471" y="133"/>
                      <a:pt x="369" y="66"/>
                    </a:cubicBezTo>
                    <a:cubicBezTo>
                      <a:pt x="267" y="0"/>
                      <a:pt x="131" y="28"/>
                      <a:pt x="66" y="129"/>
                    </a:cubicBezTo>
                    <a:cubicBezTo>
                      <a:pt x="0" y="229"/>
                      <a:pt x="30" y="365"/>
                      <a:pt x="132" y="431"/>
                    </a:cubicBezTo>
                    <a:cubicBezTo>
                      <a:pt x="136" y="434"/>
                      <a:pt x="140" y="436"/>
                      <a:pt x="144" y="439"/>
                    </a:cubicBezTo>
                    <a:cubicBezTo>
                      <a:pt x="172" y="546"/>
                      <a:pt x="172" y="546"/>
                      <a:pt x="172" y="546"/>
                    </a:cubicBezTo>
                    <a:cubicBezTo>
                      <a:pt x="237" y="466"/>
                      <a:pt x="237" y="466"/>
                      <a:pt x="237" y="466"/>
                    </a:cubicBezTo>
                    <a:cubicBezTo>
                      <a:pt x="313" y="472"/>
                      <a:pt x="390" y="437"/>
                      <a:pt x="435" y="369"/>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36"/>
              <p:cNvSpPr>
                <a:spLocks noEditPoints="1"/>
              </p:cNvSpPr>
              <p:nvPr/>
            </p:nvSpPr>
            <p:spPr bwMode="auto">
              <a:xfrm>
                <a:off x="8767609" y="2946056"/>
                <a:ext cx="479253" cy="715627"/>
              </a:xfrm>
              <a:custGeom>
                <a:avLst/>
                <a:gdLst>
                  <a:gd name="T0" fmla="*/ 93 w 187"/>
                  <a:gd name="T1" fmla="*/ 1 h 279"/>
                  <a:gd name="T2" fmla="*/ 18 w 187"/>
                  <a:gd name="T3" fmla="*/ 38 h 279"/>
                  <a:gd name="T4" fmla="*/ 2 w 187"/>
                  <a:gd name="T5" fmla="*/ 103 h 279"/>
                  <a:gd name="T6" fmla="*/ 27 w 187"/>
                  <a:gd name="T7" fmla="*/ 158 h 279"/>
                  <a:gd name="T8" fmla="*/ 27 w 187"/>
                  <a:gd name="T9" fmla="*/ 158 h 279"/>
                  <a:gd name="T10" fmla="*/ 42 w 187"/>
                  <a:gd name="T11" fmla="*/ 204 h 279"/>
                  <a:gd name="T12" fmla="*/ 51 w 187"/>
                  <a:gd name="T13" fmla="*/ 269 h 279"/>
                  <a:gd name="T14" fmla="*/ 55 w 187"/>
                  <a:gd name="T15" fmla="*/ 273 h 279"/>
                  <a:gd name="T16" fmla="*/ 91 w 187"/>
                  <a:gd name="T17" fmla="*/ 279 h 279"/>
                  <a:gd name="T18" fmla="*/ 134 w 187"/>
                  <a:gd name="T19" fmla="*/ 271 h 279"/>
                  <a:gd name="T20" fmla="*/ 144 w 187"/>
                  <a:gd name="T21" fmla="*/ 246 h 279"/>
                  <a:gd name="T22" fmla="*/ 149 w 187"/>
                  <a:gd name="T23" fmla="*/ 184 h 279"/>
                  <a:gd name="T24" fmla="*/ 160 w 187"/>
                  <a:gd name="T25" fmla="*/ 156 h 279"/>
                  <a:gd name="T26" fmla="*/ 176 w 187"/>
                  <a:gd name="T27" fmla="*/ 127 h 279"/>
                  <a:gd name="T28" fmla="*/ 185 w 187"/>
                  <a:gd name="T29" fmla="*/ 70 h 279"/>
                  <a:gd name="T30" fmla="*/ 94 w 187"/>
                  <a:gd name="T31" fmla="*/ 1 h 279"/>
                  <a:gd name="T32" fmla="*/ 164 w 187"/>
                  <a:gd name="T33" fmla="*/ 74 h 279"/>
                  <a:gd name="T34" fmla="*/ 130 w 187"/>
                  <a:gd name="T35" fmla="*/ 169 h 279"/>
                  <a:gd name="T36" fmla="*/ 127 w 187"/>
                  <a:gd name="T37" fmla="*/ 184 h 279"/>
                  <a:gd name="T38" fmla="*/ 125 w 187"/>
                  <a:gd name="T39" fmla="*/ 193 h 279"/>
                  <a:gd name="T40" fmla="*/ 103 w 187"/>
                  <a:gd name="T41" fmla="*/ 199 h 279"/>
                  <a:gd name="T42" fmla="*/ 101 w 187"/>
                  <a:gd name="T43" fmla="*/ 148 h 279"/>
                  <a:gd name="T44" fmla="*/ 125 w 187"/>
                  <a:gd name="T45" fmla="*/ 71 h 279"/>
                  <a:gd name="T46" fmla="*/ 112 w 187"/>
                  <a:gd name="T47" fmla="*/ 65 h 279"/>
                  <a:gd name="T48" fmla="*/ 99 w 187"/>
                  <a:gd name="T49" fmla="*/ 66 h 279"/>
                  <a:gd name="T50" fmla="*/ 75 w 187"/>
                  <a:gd name="T51" fmla="*/ 68 h 279"/>
                  <a:gd name="T52" fmla="*/ 66 w 187"/>
                  <a:gd name="T53" fmla="*/ 69 h 279"/>
                  <a:gd name="T54" fmla="*/ 52 w 187"/>
                  <a:gd name="T55" fmla="*/ 77 h 279"/>
                  <a:gd name="T56" fmla="*/ 83 w 187"/>
                  <a:gd name="T57" fmla="*/ 153 h 279"/>
                  <a:gd name="T58" fmla="*/ 65 w 187"/>
                  <a:gd name="T59" fmla="*/ 198 h 279"/>
                  <a:gd name="T60" fmla="*/ 62 w 187"/>
                  <a:gd name="T61" fmla="*/ 194 h 279"/>
                  <a:gd name="T62" fmla="*/ 60 w 187"/>
                  <a:gd name="T63" fmla="*/ 185 h 279"/>
                  <a:gd name="T64" fmla="*/ 57 w 187"/>
                  <a:gd name="T65" fmla="*/ 170 h 279"/>
                  <a:gd name="T66" fmla="*/ 31 w 187"/>
                  <a:gd name="T67" fmla="*/ 122 h 279"/>
                  <a:gd name="T68" fmla="*/ 23 w 187"/>
                  <a:gd name="T69" fmla="*/ 76 h 279"/>
                  <a:gd name="T70" fmla="*/ 36 w 187"/>
                  <a:gd name="T71" fmla="*/ 47 h 279"/>
                  <a:gd name="T72" fmla="*/ 93 w 187"/>
                  <a:gd name="T73" fmla="*/ 20 h 279"/>
                  <a:gd name="T74" fmla="*/ 93 w 187"/>
                  <a:gd name="T75" fmla="*/ 19 h 279"/>
                  <a:gd name="T76" fmla="*/ 150 w 187"/>
                  <a:gd name="T77" fmla="*/ 45 h 279"/>
                  <a:gd name="T78" fmla="*/ 72 w 187"/>
                  <a:gd name="T79" fmla="*/ 71 h 279"/>
                  <a:gd name="T80" fmla="*/ 80 w 187"/>
                  <a:gd name="T81" fmla="*/ 76 h 279"/>
                  <a:gd name="T82" fmla="*/ 83 w 187"/>
                  <a:gd name="T83" fmla="*/ 69 h 279"/>
                  <a:gd name="T84" fmla="*/ 91 w 187"/>
                  <a:gd name="T85" fmla="*/ 69 h 279"/>
                  <a:gd name="T86" fmla="*/ 95 w 187"/>
                  <a:gd name="T87" fmla="*/ 69 h 279"/>
                  <a:gd name="T88" fmla="*/ 98 w 187"/>
                  <a:gd name="T89" fmla="*/ 79 h 279"/>
                  <a:gd name="T90" fmla="*/ 103 w 187"/>
                  <a:gd name="T91" fmla="*/ 77 h 279"/>
                  <a:gd name="T92" fmla="*/ 116 w 187"/>
                  <a:gd name="T93" fmla="*/ 78 h 279"/>
                  <a:gd name="T94" fmla="*/ 63 w 187"/>
                  <a:gd name="T95" fmla="*/ 80 h 279"/>
                  <a:gd name="T96" fmla="*/ 72 w 187"/>
                  <a:gd name="T97" fmla="*/ 71 h 279"/>
                  <a:gd name="T98" fmla="*/ 114 w 187"/>
                  <a:gd name="T99" fmla="*/ 71 h 279"/>
                  <a:gd name="T100" fmla="*/ 115 w 187"/>
                  <a:gd name="T101" fmla="*/ 69 h 279"/>
                  <a:gd name="T102" fmla="*/ 107 w 187"/>
                  <a:gd name="T103" fmla="*/ 68 h 279"/>
                  <a:gd name="T104" fmla="*/ 103 w 187"/>
                  <a:gd name="T105" fmla="*/ 69 h 279"/>
                  <a:gd name="T106" fmla="*/ 62 w 187"/>
                  <a:gd name="T107" fmla="*/ 77 h 279"/>
                  <a:gd name="T108" fmla="*/ 62 w 187"/>
                  <a:gd name="T109" fmla="*/ 7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7" h="279">
                    <a:moveTo>
                      <a:pt x="94" y="1"/>
                    </a:moveTo>
                    <a:cubicBezTo>
                      <a:pt x="93" y="1"/>
                      <a:pt x="93" y="1"/>
                      <a:pt x="93" y="1"/>
                    </a:cubicBezTo>
                    <a:cubicBezTo>
                      <a:pt x="93" y="1"/>
                      <a:pt x="93" y="1"/>
                      <a:pt x="92" y="1"/>
                    </a:cubicBezTo>
                    <a:cubicBezTo>
                      <a:pt x="53" y="2"/>
                      <a:pt x="30" y="21"/>
                      <a:pt x="18" y="38"/>
                    </a:cubicBezTo>
                    <a:cubicBezTo>
                      <a:pt x="6" y="54"/>
                      <a:pt x="2" y="71"/>
                      <a:pt x="2" y="73"/>
                    </a:cubicBezTo>
                    <a:cubicBezTo>
                      <a:pt x="0" y="82"/>
                      <a:pt x="0" y="92"/>
                      <a:pt x="2" y="103"/>
                    </a:cubicBezTo>
                    <a:cubicBezTo>
                      <a:pt x="4" y="112"/>
                      <a:pt x="7" y="121"/>
                      <a:pt x="11" y="130"/>
                    </a:cubicBezTo>
                    <a:cubicBezTo>
                      <a:pt x="18" y="146"/>
                      <a:pt x="26" y="157"/>
                      <a:pt x="27" y="158"/>
                    </a:cubicBezTo>
                    <a:cubicBezTo>
                      <a:pt x="27" y="158"/>
                      <a:pt x="27" y="158"/>
                      <a:pt x="27" y="158"/>
                    </a:cubicBezTo>
                    <a:cubicBezTo>
                      <a:pt x="27" y="158"/>
                      <a:pt x="27" y="158"/>
                      <a:pt x="27" y="158"/>
                    </a:cubicBezTo>
                    <a:cubicBezTo>
                      <a:pt x="34" y="166"/>
                      <a:pt x="37" y="180"/>
                      <a:pt x="37" y="185"/>
                    </a:cubicBezTo>
                    <a:cubicBezTo>
                      <a:pt x="37" y="193"/>
                      <a:pt x="40" y="200"/>
                      <a:pt x="42" y="204"/>
                    </a:cubicBezTo>
                    <a:cubicBezTo>
                      <a:pt x="41" y="222"/>
                      <a:pt x="41" y="236"/>
                      <a:pt x="43" y="248"/>
                    </a:cubicBezTo>
                    <a:cubicBezTo>
                      <a:pt x="45" y="257"/>
                      <a:pt x="47" y="265"/>
                      <a:pt x="51" y="269"/>
                    </a:cubicBezTo>
                    <a:cubicBezTo>
                      <a:pt x="52" y="272"/>
                      <a:pt x="52" y="272"/>
                      <a:pt x="52" y="272"/>
                    </a:cubicBezTo>
                    <a:cubicBezTo>
                      <a:pt x="55" y="273"/>
                      <a:pt x="55" y="273"/>
                      <a:pt x="55" y="273"/>
                    </a:cubicBezTo>
                    <a:cubicBezTo>
                      <a:pt x="61" y="275"/>
                      <a:pt x="73" y="279"/>
                      <a:pt x="91" y="279"/>
                    </a:cubicBezTo>
                    <a:cubicBezTo>
                      <a:pt x="91" y="279"/>
                      <a:pt x="91" y="279"/>
                      <a:pt x="91" y="279"/>
                    </a:cubicBezTo>
                    <a:cubicBezTo>
                      <a:pt x="104" y="278"/>
                      <a:pt x="117" y="276"/>
                      <a:pt x="131" y="272"/>
                    </a:cubicBezTo>
                    <a:cubicBezTo>
                      <a:pt x="134" y="271"/>
                      <a:pt x="134" y="271"/>
                      <a:pt x="134" y="271"/>
                    </a:cubicBezTo>
                    <a:cubicBezTo>
                      <a:pt x="137" y="268"/>
                      <a:pt x="137" y="268"/>
                      <a:pt x="137" y="268"/>
                    </a:cubicBezTo>
                    <a:cubicBezTo>
                      <a:pt x="140" y="263"/>
                      <a:pt x="142" y="256"/>
                      <a:pt x="144" y="246"/>
                    </a:cubicBezTo>
                    <a:cubicBezTo>
                      <a:pt x="146" y="234"/>
                      <a:pt x="146" y="220"/>
                      <a:pt x="145" y="202"/>
                    </a:cubicBezTo>
                    <a:cubicBezTo>
                      <a:pt x="147" y="198"/>
                      <a:pt x="150" y="192"/>
                      <a:pt x="149" y="184"/>
                    </a:cubicBezTo>
                    <a:cubicBezTo>
                      <a:pt x="150" y="178"/>
                      <a:pt x="152" y="164"/>
                      <a:pt x="159" y="156"/>
                    </a:cubicBezTo>
                    <a:cubicBezTo>
                      <a:pt x="160" y="156"/>
                      <a:pt x="160" y="156"/>
                      <a:pt x="160" y="156"/>
                    </a:cubicBezTo>
                    <a:cubicBezTo>
                      <a:pt x="160" y="155"/>
                      <a:pt x="160" y="155"/>
                      <a:pt x="160" y="155"/>
                    </a:cubicBezTo>
                    <a:cubicBezTo>
                      <a:pt x="160" y="155"/>
                      <a:pt x="169" y="143"/>
                      <a:pt x="176" y="127"/>
                    </a:cubicBezTo>
                    <a:cubicBezTo>
                      <a:pt x="180" y="118"/>
                      <a:pt x="183" y="108"/>
                      <a:pt x="185" y="100"/>
                    </a:cubicBezTo>
                    <a:cubicBezTo>
                      <a:pt x="187" y="89"/>
                      <a:pt x="187" y="79"/>
                      <a:pt x="185" y="70"/>
                    </a:cubicBezTo>
                    <a:cubicBezTo>
                      <a:pt x="184" y="67"/>
                      <a:pt x="180" y="51"/>
                      <a:pt x="168" y="35"/>
                    </a:cubicBezTo>
                    <a:cubicBezTo>
                      <a:pt x="156" y="19"/>
                      <a:pt x="133" y="0"/>
                      <a:pt x="94" y="1"/>
                    </a:cubicBezTo>
                    <a:close/>
                    <a:moveTo>
                      <a:pt x="164" y="73"/>
                    </a:moveTo>
                    <a:cubicBezTo>
                      <a:pt x="164" y="74"/>
                      <a:pt x="164" y="74"/>
                      <a:pt x="164" y="74"/>
                    </a:cubicBezTo>
                    <a:cubicBezTo>
                      <a:pt x="171" y="102"/>
                      <a:pt x="144" y="140"/>
                      <a:pt x="142" y="144"/>
                    </a:cubicBezTo>
                    <a:cubicBezTo>
                      <a:pt x="136" y="150"/>
                      <a:pt x="132" y="159"/>
                      <a:pt x="130" y="169"/>
                    </a:cubicBezTo>
                    <a:cubicBezTo>
                      <a:pt x="128" y="176"/>
                      <a:pt x="127" y="182"/>
                      <a:pt x="127" y="183"/>
                    </a:cubicBezTo>
                    <a:cubicBezTo>
                      <a:pt x="127" y="184"/>
                      <a:pt x="127" y="184"/>
                      <a:pt x="127" y="184"/>
                    </a:cubicBezTo>
                    <a:cubicBezTo>
                      <a:pt x="127" y="184"/>
                      <a:pt x="127" y="184"/>
                      <a:pt x="127" y="184"/>
                    </a:cubicBezTo>
                    <a:cubicBezTo>
                      <a:pt x="127" y="189"/>
                      <a:pt x="125" y="192"/>
                      <a:pt x="125" y="193"/>
                    </a:cubicBezTo>
                    <a:cubicBezTo>
                      <a:pt x="122" y="195"/>
                      <a:pt x="122" y="195"/>
                      <a:pt x="122" y="195"/>
                    </a:cubicBezTo>
                    <a:cubicBezTo>
                      <a:pt x="115" y="197"/>
                      <a:pt x="109" y="199"/>
                      <a:pt x="103" y="199"/>
                    </a:cubicBezTo>
                    <a:cubicBezTo>
                      <a:pt x="102" y="152"/>
                      <a:pt x="102" y="152"/>
                      <a:pt x="102" y="152"/>
                    </a:cubicBezTo>
                    <a:cubicBezTo>
                      <a:pt x="102" y="151"/>
                      <a:pt x="102" y="149"/>
                      <a:pt x="101" y="148"/>
                    </a:cubicBezTo>
                    <a:cubicBezTo>
                      <a:pt x="128" y="72"/>
                      <a:pt x="128" y="72"/>
                      <a:pt x="128" y="72"/>
                    </a:cubicBezTo>
                    <a:cubicBezTo>
                      <a:pt x="125" y="71"/>
                      <a:pt x="125" y="71"/>
                      <a:pt x="125" y="71"/>
                    </a:cubicBezTo>
                    <a:cubicBezTo>
                      <a:pt x="125" y="70"/>
                      <a:pt x="125" y="69"/>
                      <a:pt x="124" y="69"/>
                    </a:cubicBezTo>
                    <a:cubicBezTo>
                      <a:pt x="122" y="64"/>
                      <a:pt x="117" y="64"/>
                      <a:pt x="112" y="65"/>
                    </a:cubicBezTo>
                    <a:cubicBezTo>
                      <a:pt x="112" y="65"/>
                      <a:pt x="111" y="64"/>
                      <a:pt x="110" y="63"/>
                    </a:cubicBezTo>
                    <a:cubicBezTo>
                      <a:pt x="106" y="62"/>
                      <a:pt x="102" y="63"/>
                      <a:pt x="99" y="66"/>
                    </a:cubicBezTo>
                    <a:cubicBezTo>
                      <a:pt x="96" y="65"/>
                      <a:pt x="92" y="65"/>
                      <a:pt x="89" y="66"/>
                    </a:cubicBezTo>
                    <a:cubicBezTo>
                      <a:pt x="85" y="64"/>
                      <a:pt x="79" y="65"/>
                      <a:pt x="75" y="68"/>
                    </a:cubicBezTo>
                    <a:cubicBezTo>
                      <a:pt x="74" y="67"/>
                      <a:pt x="72" y="66"/>
                      <a:pt x="70" y="67"/>
                    </a:cubicBezTo>
                    <a:cubicBezTo>
                      <a:pt x="69" y="67"/>
                      <a:pt x="67" y="68"/>
                      <a:pt x="66" y="69"/>
                    </a:cubicBezTo>
                    <a:cubicBezTo>
                      <a:pt x="61" y="65"/>
                      <a:pt x="56" y="70"/>
                      <a:pt x="55" y="76"/>
                    </a:cubicBezTo>
                    <a:cubicBezTo>
                      <a:pt x="52" y="77"/>
                      <a:pt x="52" y="77"/>
                      <a:pt x="52" y="77"/>
                    </a:cubicBezTo>
                    <a:cubicBezTo>
                      <a:pt x="85" y="149"/>
                      <a:pt x="85" y="149"/>
                      <a:pt x="85" y="149"/>
                    </a:cubicBezTo>
                    <a:cubicBezTo>
                      <a:pt x="84" y="150"/>
                      <a:pt x="83" y="151"/>
                      <a:pt x="83" y="153"/>
                    </a:cubicBezTo>
                    <a:cubicBezTo>
                      <a:pt x="84" y="201"/>
                      <a:pt x="84" y="201"/>
                      <a:pt x="84" y="201"/>
                    </a:cubicBezTo>
                    <a:cubicBezTo>
                      <a:pt x="76" y="200"/>
                      <a:pt x="69" y="199"/>
                      <a:pt x="65" y="198"/>
                    </a:cubicBezTo>
                    <a:cubicBezTo>
                      <a:pt x="65" y="197"/>
                      <a:pt x="65" y="197"/>
                      <a:pt x="65" y="197"/>
                    </a:cubicBezTo>
                    <a:cubicBezTo>
                      <a:pt x="62" y="194"/>
                      <a:pt x="62" y="194"/>
                      <a:pt x="62" y="194"/>
                    </a:cubicBezTo>
                    <a:cubicBezTo>
                      <a:pt x="62" y="194"/>
                      <a:pt x="59" y="190"/>
                      <a:pt x="60" y="186"/>
                    </a:cubicBezTo>
                    <a:cubicBezTo>
                      <a:pt x="60" y="185"/>
                      <a:pt x="60" y="185"/>
                      <a:pt x="60" y="185"/>
                    </a:cubicBezTo>
                    <a:cubicBezTo>
                      <a:pt x="60" y="184"/>
                      <a:pt x="60" y="184"/>
                      <a:pt x="60" y="184"/>
                    </a:cubicBezTo>
                    <a:cubicBezTo>
                      <a:pt x="59" y="183"/>
                      <a:pt x="59" y="178"/>
                      <a:pt x="57" y="170"/>
                    </a:cubicBezTo>
                    <a:cubicBezTo>
                      <a:pt x="54" y="160"/>
                      <a:pt x="50" y="152"/>
                      <a:pt x="45" y="145"/>
                    </a:cubicBezTo>
                    <a:cubicBezTo>
                      <a:pt x="44" y="144"/>
                      <a:pt x="37" y="134"/>
                      <a:pt x="31" y="122"/>
                    </a:cubicBezTo>
                    <a:cubicBezTo>
                      <a:pt x="25" y="109"/>
                      <a:pt x="19" y="92"/>
                      <a:pt x="23" y="76"/>
                    </a:cubicBezTo>
                    <a:cubicBezTo>
                      <a:pt x="23" y="76"/>
                      <a:pt x="23" y="76"/>
                      <a:pt x="23" y="76"/>
                    </a:cubicBezTo>
                    <a:cubicBezTo>
                      <a:pt x="23" y="76"/>
                      <a:pt x="23" y="76"/>
                      <a:pt x="23" y="76"/>
                    </a:cubicBezTo>
                    <a:cubicBezTo>
                      <a:pt x="23" y="76"/>
                      <a:pt x="26" y="61"/>
                      <a:pt x="36" y="47"/>
                    </a:cubicBezTo>
                    <a:cubicBezTo>
                      <a:pt x="49" y="29"/>
                      <a:pt x="68" y="20"/>
                      <a:pt x="92" y="20"/>
                    </a:cubicBezTo>
                    <a:cubicBezTo>
                      <a:pt x="93" y="20"/>
                      <a:pt x="93" y="20"/>
                      <a:pt x="93" y="20"/>
                    </a:cubicBezTo>
                    <a:cubicBezTo>
                      <a:pt x="93" y="20"/>
                      <a:pt x="93" y="20"/>
                      <a:pt x="93" y="20"/>
                    </a:cubicBezTo>
                    <a:cubicBezTo>
                      <a:pt x="93" y="19"/>
                      <a:pt x="93" y="19"/>
                      <a:pt x="93" y="19"/>
                    </a:cubicBezTo>
                    <a:cubicBezTo>
                      <a:pt x="93" y="20"/>
                      <a:pt x="93" y="19"/>
                      <a:pt x="94" y="19"/>
                    </a:cubicBezTo>
                    <a:cubicBezTo>
                      <a:pt x="118" y="19"/>
                      <a:pt x="137" y="27"/>
                      <a:pt x="150" y="45"/>
                    </a:cubicBezTo>
                    <a:cubicBezTo>
                      <a:pt x="160" y="58"/>
                      <a:pt x="164" y="73"/>
                      <a:pt x="164" y="73"/>
                    </a:cubicBezTo>
                    <a:close/>
                    <a:moveTo>
                      <a:pt x="72" y="71"/>
                    </a:moveTo>
                    <a:cubicBezTo>
                      <a:pt x="71" y="72"/>
                      <a:pt x="70" y="75"/>
                      <a:pt x="71" y="77"/>
                    </a:cubicBezTo>
                    <a:cubicBezTo>
                      <a:pt x="73" y="80"/>
                      <a:pt x="78" y="79"/>
                      <a:pt x="80" y="76"/>
                    </a:cubicBezTo>
                    <a:cubicBezTo>
                      <a:pt x="80" y="74"/>
                      <a:pt x="80" y="72"/>
                      <a:pt x="79" y="70"/>
                    </a:cubicBezTo>
                    <a:cubicBezTo>
                      <a:pt x="80" y="69"/>
                      <a:pt x="81" y="69"/>
                      <a:pt x="83" y="69"/>
                    </a:cubicBezTo>
                    <a:cubicBezTo>
                      <a:pt x="76" y="75"/>
                      <a:pt x="89" y="83"/>
                      <a:pt x="91" y="73"/>
                    </a:cubicBezTo>
                    <a:cubicBezTo>
                      <a:pt x="92" y="71"/>
                      <a:pt x="91" y="70"/>
                      <a:pt x="91" y="69"/>
                    </a:cubicBezTo>
                    <a:cubicBezTo>
                      <a:pt x="91" y="69"/>
                      <a:pt x="92" y="69"/>
                      <a:pt x="92" y="69"/>
                    </a:cubicBezTo>
                    <a:cubicBezTo>
                      <a:pt x="93" y="69"/>
                      <a:pt x="94" y="69"/>
                      <a:pt x="95" y="69"/>
                    </a:cubicBezTo>
                    <a:cubicBezTo>
                      <a:pt x="95" y="69"/>
                      <a:pt x="95" y="69"/>
                      <a:pt x="95" y="69"/>
                    </a:cubicBezTo>
                    <a:cubicBezTo>
                      <a:pt x="92" y="72"/>
                      <a:pt x="93" y="80"/>
                      <a:pt x="98" y="79"/>
                    </a:cubicBezTo>
                    <a:cubicBezTo>
                      <a:pt x="100" y="78"/>
                      <a:pt x="101" y="78"/>
                      <a:pt x="102" y="76"/>
                    </a:cubicBezTo>
                    <a:cubicBezTo>
                      <a:pt x="103" y="77"/>
                      <a:pt x="103" y="77"/>
                      <a:pt x="103" y="77"/>
                    </a:cubicBezTo>
                    <a:cubicBezTo>
                      <a:pt x="108" y="79"/>
                      <a:pt x="111" y="77"/>
                      <a:pt x="113" y="74"/>
                    </a:cubicBezTo>
                    <a:cubicBezTo>
                      <a:pt x="113" y="76"/>
                      <a:pt x="114" y="77"/>
                      <a:pt x="116" y="78"/>
                    </a:cubicBezTo>
                    <a:cubicBezTo>
                      <a:pt x="92" y="144"/>
                      <a:pt x="92" y="144"/>
                      <a:pt x="92" y="144"/>
                    </a:cubicBezTo>
                    <a:cubicBezTo>
                      <a:pt x="63" y="80"/>
                      <a:pt x="63" y="80"/>
                      <a:pt x="63" y="80"/>
                    </a:cubicBezTo>
                    <a:cubicBezTo>
                      <a:pt x="69" y="82"/>
                      <a:pt x="70" y="76"/>
                      <a:pt x="68" y="72"/>
                    </a:cubicBezTo>
                    <a:cubicBezTo>
                      <a:pt x="69" y="71"/>
                      <a:pt x="70" y="71"/>
                      <a:pt x="72" y="71"/>
                    </a:cubicBezTo>
                    <a:close/>
                    <a:moveTo>
                      <a:pt x="115" y="69"/>
                    </a:moveTo>
                    <a:cubicBezTo>
                      <a:pt x="115" y="70"/>
                      <a:pt x="114" y="70"/>
                      <a:pt x="114" y="71"/>
                    </a:cubicBezTo>
                    <a:cubicBezTo>
                      <a:pt x="114" y="70"/>
                      <a:pt x="114" y="69"/>
                      <a:pt x="114" y="69"/>
                    </a:cubicBezTo>
                    <a:cubicBezTo>
                      <a:pt x="114" y="69"/>
                      <a:pt x="115" y="69"/>
                      <a:pt x="115" y="69"/>
                    </a:cubicBezTo>
                    <a:close/>
                    <a:moveTo>
                      <a:pt x="102" y="67"/>
                    </a:moveTo>
                    <a:cubicBezTo>
                      <a:pt x="104" y="67"/>
                      <a:pt x="105" y="67"/>
                      <a:pt x="107" y="68"/>
                    </a:cubicBezTo>
                    <a:cubicBezTo>
                      <a:pt x="106" y="69"/>
                      <a:pt x="105" y="70"/>
                      <a:pt x="104" y="71"/>
                    </a:cubicBezTo>
                    <a:cubicBezTo>
                      <a:pt x="103" y="70"/>
                      <a:pt x="103" y="69"/>
                      <a:pt x="103" y="69"/>
                    </a:cubicBezTo>
                    <a:cubicBezTo>
                      <a:pt x="103" y="68"/>
                      <a:pt x="102" y="68"/>
                      <a:pt x="102" y="67"/>
                    </a:cubicBezTo>
                    <a:close/>
                    <a:moveTo>
                      <a:pt x="62" y="77"/>
                    </a:moveTo>
                    <a:cubicBezTo>
                      <a:pt x="62" y="77"/>
                      <a:pt x="62" y="77"/>
                      <a:pt x="62" y="77"/>
                    </a:cubicBezTo>
                    <a:cubicBezTo>
                      <a:pt x="62" y="77"/>
                      <a:pt x="62" y="77"/>
                      <a:pt x="62" y="77"/>
                    </a:cubicBezTo>
                    <a:cubicBezTo>
                      <a:pt x="62" y="77"/>
                      <a:pt x="62" y="77"/>
                      <a:pt x="62"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29"/>
            <p:cNvGrpSpPr/>
            <p:nvPr/>
          </p:nvGrpSpPr>
          <p:grpSpPr>
            <a:xfrm>
              <a:off x="8423929" y="1631840"/>
              <a:ext cx="1046648" cy="1170310"/>
              <a:chOff x="8375098" y="1043138"/>
              <a:chExt cx="1266444" cy="1416075"/>
            </a:xfrm>
          </p:grpSpPr>
          <p:sp>
            <p:nvSpPr>
              <p:cNvPr id="73" name="Freeform 19"/>
              <p:cNvSpPr/>
              <p:nvPr/>
            </p:nvSpPr>
            <p:spPr bwMode="auto">
              <a:xfrm>
                <a:off x="8375098" y="1043138"/>
                <a:ext cx="1266444" cy="1416075"/>
              </a:xfrm>
              <a:custGeom>
                <a:avLst/>
                <a:gdLst>
                  <a:gd name="T0" fmla="*/ 455 w 494"/>
                  <a:gd name="T1" fmla="*/ 317 h 552"/>
                  <a:gd name="T2" fmla="*/ 317 w 494"/>
                  <a:gd name="T3" fmla="*/ 39 h 552"/>
                  <a:gd name="T4" fmla="*/ 39 w 494"/>
                  <a:gd name="T5" fmla="*/ 174 h 552"/>
                  <a:gd name="T6" fmla="*/ 176 w 494"/>
                  <a:gd name="T7" fmla="*/ 451 h 552"/>
                  <a:gd name="T8" fmla="*/ 190 w 494"/>
                  <a:gd name="T9" fmla="*/ 455 h 552"/>
                  <a:gd name="T10" fmla="*/ 243 w 494"/>
                  <a:gd name="T11" fmla="*/ 552 h 552"/>
                  <a:gd name="T12" fmla="*/ 287 w 494"/>
                  <a:gd name="T13" fmla="*/ 460 h 552"/>
                  <a:gd name="T14" fmla="*/ 455 w 494"/>
                  <a:gd name="T15" fmla="*/ 317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52">
                    <a:moveTo>
                      <a:pt x="455" y="317"/>
                    </a:moveTo>
                    <a:cubicBezTo>
                      <a:pt x="494" y="203"/>
                      <a:pt x="432" y="79"/>
                      <a:pt x="317" y="39"/>
                    </a:cubicBezTo>
                    <a:cubicBezTo>
                      <a:pt x="202" y="0"/>
                      <a:pt x="78" y="60"/>
                      <a:pt x="39" y="174"/>
                    </a:cubicBezTo>
                    <a:cubicBezTo>
                      <a:pt x="0" y="287"/>
                      <a:pt x="61" y="412"/>
                      <a:pt x="176" y="451"/>
                    </a:cubicBezTo>
                    <a:cubicBezTo>
                      <a:pt x="181" y="453"/>
                      <a:pt x="186" y="454"/>
                      <a:pt x="190" y="455"/>
                    </a:cubicBezTo>
                    <a:cubicBezTo>
                      <a:pt x="243" y="552"/>
                      <a:pt x="243" y="552"/>
                      <a:pt x="243" y="552"/>
                    </a:cubicBezTo>
                    <a:cubicBezTo>
                      <a:pt x="287" y="460"/>
                      <a:pt x="287" y="460"/>
                      <a:pt x="287" y="460"/>
                    </a:cubicBezTo>
                    <a:cubicBezTo>
                      <a:pt x="362" y="446"/>
                      <a:pt x="428" y="394"/>
                      <a:pt x="455" y="317"/>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Freeform 38"/>
              <p:cNvSpPr>
                <a:spLocks noEditPoints="1"/>
              </p:cNvSpPr>
              <p:nvPr/>
            </p:nvSpPr>
            <p:spPr bwMode="auto">
              <a:xfrm>
                <a:off x="8608219" y="1396614"/>
                <a:ext cx="813213" cy="564912"/>
              </a:xfrm>
              <a:custGeom>
                <a:avLst/>
                <a:gdLst>
                  <a:gd name="T0" fmla="*/ 314 w 317"/>
                  <a:gd name="T1" fmla="*/ 82 h 220"/>
                  <a:gd name="T2" fmla="*/ 309 w 317"/>
                  <a:gd name="T3" fmla="*/ 75 h 220"/>
                  <a:gd name="T4" fmla="*/ 303 w 317"/>
                  <a:gd name="T5" fmla="*/ 71 h 220"/>
                  <a:gd name="T6" fmla="*/ 302 w 317"/>
                  <a:gd name="T7" fmla="*/ 72 h 220"/>
                  <a:gd name="T8" fmla="*/ 306 w 317"/>
                  <a:gd name="T9" fmla="*/ 83 h 220"/>
                  <a:gd name="T10" fmla="*/ 307 w 317"/>
                  <a:gd name="T11" fmla="*/ 87 h 220"/>
                  <a:gd name="T12" fmla="*/ 305 w 317"/>
                  <a:gd name="T13" fmla="*/ 92 h 220"/>
                  <a:gd name="T14" fmla="*/ 303 w 317"/>
                  <a:gd name="T15" fmla="*/ 94 h 220"/>
                  <a:gd name="T16" fmla="*/ 302 w 317"/>
                  <a:gd name="T17" fmla="*/ 94 h 220"/>
                  <a:gd name="T18" fmla="*/ 303 w 317"/>
                  <a:gd name="T19" fmla="*/ 94 h 220"/>
                  <a:gd name="T20" fmla="*/ 303 w 317"/>
                  <a:gd name="T21" fmla="*/ 94 h 220"/>
                  <a:gd name="T22" fmla="*/ 301 w 317"/>
                  <a:gd name="T23" fmla="*/ 95 h 220"/>
                  <a:gd name="T24" fmla="*/ 298 w 317"/>
                  <a:gd name="T25" fmla="*/ 96 h 220"/>
                  <a:gd name="T26" fmla="*/ 159 w 317"/>
                  <a:gd name="T27" fmla="*/ 0 h 220"/>
                  <a:gd name="T28" fmla="*/ 17 w 317"/>
                  <a:gd name="T29" fmla="*/ 11 h 220"/>
                  <a:gd name="T30" fmla="*/ 20 w 317"/>
                  <a:gd name="T31" fmla="*/ 99 h 220"/>
                  <a:gd name="T32" fmla="*/ 9 w 317"/>
                  <a:gd name="T33" fmla="*/ 99 h 220"/>
                  <a:gd name="T34" fmla="*/ 9 w 317"/>
                  <a:gd name="T35" fmla="*/ 146 h 220"/>
                  <a:gd name="T36" fmla="*/ 91 w 317"/>
                  <a:gd name="T37" fmla="*/ 185 h 220"/>
                  <a:gd name="T38" fmla="*/ 113 w 317"/>
                  <a:gd name="T39" fmla="*/ 220 h 220"/>
                  <a:gd name="T40" fmla="*/ 135 w 317"/>
                  <a:gd name="T41" fmla="*/ 196 h 220"/>
                  <a:gd name="T42" fmla="*/ 177 w 317"/>
                  <a:gd name="T43" fmla="*/ 197 h 220"/>
                  <a:gd name="T44" fmla="*/ 196 w 317"/>
                  <a:gd name="T45" fmla="*/ 220 h 220"/>
                  <a:gd name="T46" fmla="*/ 220 w 317"/>
                  <a:gd name="T47" fmla="*/ 187 h 220"/>
                  <a:gd name="T48" fmla="*/ 303 w 317"/>
                  <a:gd name="T49" fmla="*/ 110 h 220"/>
                  <a:gd name="T50" fmla="*/ 309 w 317"/>
                  <a:gd name="T51" fmla="*/ 106 h 220"/>
                  <a:gd name="T52" fmla="*/ 311 w 317"/>
                  <a:gd name="T53" fmla="*/ 104 h 220"/>
                  <a:gd name="T54" fmla="*/ 312 w 317"/>
                  <a:gd name="T55" fmla="*/ 104 h 220"/>
                  <a:gd name="T56" fmla="*/ 312 w 317"/>
                  <a:gd name="T57" fmla="*/ 103 h 220"/>
                  <a:gd name="T58" fmla="*/ 312 w 317"/>
                  <a:gd name="T59" fmla="*/ 103 h 220"/>
                  <a:gd name="T60" fmla="*/ 316 w 317"/>
                  <a:gd name="T61" fmla="*/ 96 h 220"/>
                  <a:gd name="T62" fmla="*/ 316 w 317"/>
                  <a:gd name="T63" fmla="*/ 85 h 220"/>
                  <a:gd name="T64" fmla="*/ 52 w 317"/>
                  <a:gd name="T65" fmla="*/ 99 h 220"/>
                  <a:gd name="T66" fmla="*/ 76 w 317"/>
                  <a:gd name="T67" fmla="*/ 99 h 220"/>
                  <a:gd name="T68" fmla="*/ 201 w 317"/>
                  <a:gd name="T69" fmla="*/ 24 h 220"/>
                  <a:gd name="T70" fmla="*/ 158 w 317"/>
                  <a:gd name="T71" fmla="*/ 31 h 220"/>
                  <a:gd name="T72" fmla="*/ 119 w 317"/>
                  <a:gd name="T73" fmla="*/ 37 h 220"/>
                  <a:gd name="T74" fmla="*/ 113 w 317"/>
                  <a:gd name="T75" fmla="*/ 25 h 220"/>
                  <a:gd name="T76" fmla="*/ 158 w 317"/>
                  <a:gd name="T77" fmla="*/ 12 h 220"/>
                  <a:gd name="T78" fmla="*/ 201 w 317"/>
                  <a:gd name="T79" fmla="*/ 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6" y="85"/>
                    </a:moveTo>
                    <a:cubicBezTo>
                      <a:pt x="315" y="84"/>
                      <a:pt x="315" y="83"/>
                      <a:pt x="314" y="82"/>
                    </a:cubicBezTo>
                    <a:cubicBezTo>
                      <a:pt x="314" y="81"/>
                      <a:pt x="313" y="80"/>
                      <a:pt x="313" y="79"/>
                    </a:cubicBezTo>
                    <a:cubicBezTo>
                      <a:pt x="311" y="78"/>
                      <a:pt x="310" y="77"/>
                      <a:pt x="309" y="75"/>
                    </a:cubicBezTo>
                    <a:cubicBezTo>
                      <a:pt x="308" y="74"/>
                      <a:pt x="307" y="74"/>
                      <a:pt x="306" y="73"/>
                    </a:cubicBezTo>
                    <a:cubicBezTo>
                      <a:pt x="305" y="72"/>
                      <a:pt x="304" y="71"/>
                      <a:pt x="303" y="71"/>
                    </a:cubicBezTo>
                    <a:cubicBezTo>
                      <a:pt x="302" y="70"/>
                      <a:pt x="301" y="70"/>
                      <a:pt x="301" y="70"/>
                    </a:cubicBezTo>
                    <a:cubicBezTo>
                      <a:pt x="301" y="70"/>
                      <a:pt x="301" y="71"/>
                      <a:pt x="302" y="72"/>
                    </a:cubicBezTo>
                    <a:cubicBezTo>
                      <a:pt x="303" y="74"/>
                      <a:pt x="304" y="76"/>
                      <a:pt x="305" y="78"/>
                    </a:cubicBezTo>
                    <a:cubicBezTo>
                      <a:pt x="305" y="80"/>
                      <a:pt x="306" y="81"/>
                      <a:pt x="306" y="83"/>
                    </a:cubicBezTo>
                    <a:cubicBezTo>
                      <a:pt x="306" y="83"/>
                      <a:pt x="306" y="84"/>
                      <a:pt x="306" y="85"/>
                    </a:cubicBezTo>
                    <a:cubicBezTo>
                      <a:pt x="307" y="85"/>
                      <a:pt x="307" y="86"/>
                      <a:pt x="307" y="87"/>
                    </a:cubicBezTo>
                    <a:cubicBezTo>
                      <a:pt x="307" y="88"/>
                      <a:pt x="306" y="89"/>
                      <a:pt x="306" y="90"/>
                    </a:cubicBezTo>
                    <a:cubicBezTo>
                      <a:pt x="306" y="91"/>
                      <a:pt x="305" y="91"/>
                      <a:pt x="305" y="92"/>
                    </a:cubicBezTo>
                    <a:cubicBezTo>
                      <a:pt x="305" y="92"/>
                      <a:pt x="305" y="92"/>
                      <a:pt x="305" y="92"/>
                    </a:cubicBezTo>
                    <a:cubicBezTo>
                      <a:pt x="303" y="94"/>
                      <a:pt x="303" y="94"/>
                      <a:pt x="303" y="94"/>
                    </a:cubicBezTo>
                    <a:cubicBezTo>
                      <a:pt x="302" y="94"/>
                      <a:pt x="302" y="94"/>
                      <a:pt x="302" y="94"/>
                    </a:cubicBezTo>
                    <a:cubicBezTo>
                      <a:pt x="302" y="94"/>
                      <a:pt x="302" y="94"/>
                      <a:pt x="302" y="94"/>
                    </a:cubicBezTo>
                    <a:cubicBezTo>
                      <a:pt x="302" y="94"/>
                      <a:pt x="303" y="94"/>
                      <a:pt x="303" y="94"/>
                    </a:cubicBezTo>
                    <a:cubicBezTo>
                      <a:pt x="303" y="94"/>
                      <a:pt x="303" y="94"/>
                      <a:pt x="303" y="94"/>
                    </a:cubicBezTo>
                    <a:cubicBezTo>
                      <a:pt x="303" y="94"/>
                      <a:pt x="303" y="94"/>
                      <a:pt x="303" y="94"/>
                    </a:cubicBezTo>
                    <a:cubicBezTo>
                      <a:pt x="303" y="94"/>
                      <a:pt x="303" y="94"/>
                      <a:pt x="303" y="94"/>
                    </a:cubicBezTo>
                    <a:cubicBezTo>
                      <a:pt x="302" y="94"/>
                      <a:pt x="302" y="94"/>
                      <a:pt x="302" y="94"/>
                    </a:cubicBezTo>
                    <a:cubicBezTo>
                      <a:pt x="301" y="95"/>
                      <a:pt x="301" y="95"/>
                      <a:pt x="301" y="95"/>
                    </a:cubicBezTo>
                    <a:cubicBezTo>
                      <a:pt x="301" y="95"/>
                      <a:pt x="300" y="95"/>
                      <a:pt x="300" y="96"/>
                    </a:cubicBezTo>
                    <a:cubicBezTo>
                      <a:pt x="299" y="96"/>
                      <a:pt x="299" y="96"/>
                      <a:pt x="298" y="96"/>
                    </a:cubicBezTo>
                    <a:cubicBezTo>
                      <a:pt x="298" y="96"/>
                      <a:pt x="297" y="96"/>
                      <a:pt x="297" y="96"/>
                    </a:cubicBezTo>
                    <a:cubicBezTo>
                      <a:pt x="295" y="43"/>
                      <a:pt x="234" y="0"/>
                      <a:pt x="159" y="0"/>
                    </a:cubicBezTo>
                    <a:cubicBezTo>
                      <a:pt x="123" y="0"/>
                      <a:pt x="90" y="10"/>
                      <a:pt x="66" y="26"/>
                    </a:cubicBezTo>
                    <a:cubicBezTo>
                      <a:pt x="56" y="19"/>
                      <a:pt x="39" y="11"/>
                      <a:pt x="17" y="11"/>
                    </a:cubicBezTo>
                    <a:cubicBezTo>
                      <a:pt x="17" y="11"/>
                      <a:pt x="32" y="33"/>
                      <a:pt x="40" y="48"/>
                    </a:cubicBezTo>
                    <a:cubicBezTo>
                      <a:pt x="28" y="63"/>
                      <a:pt x="20" y="80"/>
                      <a:pt x="20" y="99"/>
                    </a:cubicBezTo>
                    <a:cubicBezTo>
                      <a:pt x="20" y="99"/>
                      <a:pt x="20" y="99"/>
                      <a:pt x="20" y="99"/>
                    </a:cubicBezTo>
                    <a:cubicBezTo>
                      <a:pt x="9" y="99"/>
                      <a:pt x="9" y="99"/>
                      <a:pt x="9" y="99"/>
                    </a:cubicBezTo>
                    <a:cubicBezTo>
                      <a:pt x="9" y="99"/>
                      <a:pt x="0" y="108"/>
                      <a:pt x="0" y="123"/>
                    </a:cubicBezTo>
                    <a:cubicBezTo>
                      <a:pt x="0" y="138"/>
                      <a:pt x="9" y="146"/>
                      <a:pt x="9" y="146"/>
                    </a:cubicBezTo>
                    <a:cubicBezTo>
                      <a:pt x="45" y="155"/>
                      <a:pt x="45" y="155"/>
                      <a:pt x="45" y="155"/>
                    </a:cubicBezTo>
                    <a:cubicBezTo>
                      <a:pt x="57" y="167"/>
                      <a:pt x="72" y="177"/>
                      <a:pt x="91" y="185"/>
                    </a:cubicBezTo>
                    <a:cubicBezTo>
                      <a:pt x="99" y="216"/>
                      <a:pt x="99" y="216"/>
                      <a:pt x="99" y="216"/>
                    </a:cubicBezTo>
                    <a:cubicBezTo>
                      <a:pt x="99" y="216"/>
                      <a:pt x="101" y="220"/>
                      <a:pt x="113" y="220"/>
                    </a:cubicBezTo>
                    <a:cubicBezTo>
                      <a:pt x="126" y="220"/>
                      <a:pt x="130" y="216"/>
                      <a:pt x="130" y="216"/>
                    </a:cubicBezTo>
                    <a:cubicBezTo>
                      <a:pt x="135" y="196"/>
                      <a:pt x="135" y="196"/>
                      <a:pt x="135" y="196"/>
                    </a:cubicBezTo>
                    <a:cubicBezTo>
                      <a:pt x="143" y="197"/>
                      <a:pt x="151" y="197"/>
                      <a:pt x="159" y="197"/>
                    </a:cubicBezTo>
                    <a:cubicBezTo>
                      <a:pt x="165" y="197"/>
                      <a:pt x="171" y="197"/>
                      <a:pt x="177" y="197"/>
                    </a:cubicBezTo>
                    <a:cubicBezTo>
                      <a:pt x="182" y="216"/>
                      <a:pt x="182" y="216"/>
                      <a:pt x="182" y="216"/>
                    </a:cubicBezTo>
                    <a:cubicBezTo>
                      <a:pt x="182" y="216"/>
                      <a:pt x="184" y="220"/>
                      <a:pt x="196" y="220"/>
                    </a:cubicBezTo>
                    <a:cubicBezTo>
                      <a:pt x="208" y="220"/>
                      <a:pt x="213" y="216"/>
                      <a:pt x="213" y="216"/>
                    </a:cubicBezTo>
                    <a:cubicBezTo>
                      <a:pt x="220" y="187"/>
                      <a:pt x="220" y="187"/>
                      <a:pt x="220" y="187"/>
                    </a:cubicBezTo>
                    <a:cubicBezTo>
                      <a:pt x="260" y="173"/>
                      <a:pt x="290" y="145"/>
                      <a:pt x="296" y="111"/>
                    </a:cubicBezTo>
                    <a:cubicBezTo>
                      <a:pt x="298" y="111"/>
                      <a:pt x="300" y="111"/>
                      <a:pt x="303" y="110"/>
                    </a:cubicBezTo>
                    <a:cubicBezTo>
                      <a:pt x="304" y="109"/>
                      <a:pt x="305" y="109"/>
                      <a:pt x="306" y="108"/>
                    </a:cubicBezTo>
                    <a:cubicBezTo>
                      <a:pt x="307" y="108"/>
                      <a:pt x="308" y="107"/>
                      <a:pt x="309" y="106"/>
                    </a:cubicBezTo>
                    <a:cubicBezTo>
                      <a:pt x="311" y="105"/>
                      <a:pt x="311" y="105"/>
                      <a:pt x="311" y="105"/>
                    </a:cubicBezTo>
                    <a:cubicBezTo>
                      <a:pt x="311" y="104"/>
                      <a:pt x="311" y="104"/>
                      <a:pt x="311" y="104"/>
                    </a:cubicBezTo>
                    <a:cubicBezTo>
                      <a:pt x="312" y="104"/>
                      <a:pt x="312" y="104"/>
                      <a:pt x="312" y="104"/>
                    </a:cubicBezTo>
                    <a:cubicBezTo>
                      <a:pt x="312" y="104"/>
                      <a:pt x="312" y="104"/>
                      <a:pt x="312" y="104"/>
                    </a:cubicBezTo>
                    <a:cubicBezTo>
                      <a:pt x="312" y="104"/>
                      <a:pt x="312" y="104"/>
                      <a:pt x="312"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6" y="98"/>
                      <a:pt x="316" y="96"/>
                    </a:cubicBezTo>
                    <a:cubicBezTo>
                      <a:pt x="317" y="95"/>
                      <a:pt x="317" y="93"/>
                      <a:pt x="317" y="92"/>
                    </a:cubicBezTo>
                    <a:cubicBezTo>
                      <a:pt x="317" y="89"/>
                      <a:pt x="317" y="87"/>
                      <a:pt x="316" y="85"/>
                    </a:cubicBezTo>
                    <a:close/>
                    <a:moveTo>
                      <a:pt x="64" y="111"/>
                    </a:moveTo>
                    <a:cubicBezTo>
                      <a:pt x="57" y="111"/>
                      <a:pt x="52" y="106"/>
                      <a:pt x="52" y="99"/>
                    </a:cubicBezTo>
                    <a:cubicBezTo>
                      <a:pt x="52" y="93"/>
                      <a:pt x="57" y="87"/>
                      <a:pt x="64" y="87"/>
                    </a:cubicBezTo>
                    <a:cubicBezTo>
                      <a:pt x="70" y="87"/>
                      <a:pt x="76" y="93"/>
                      <a:pt x="76" y="99"/>
                    </a:cubicBezTo>
                    <a:cubicBezTo>
                      <a:pt x="76" y="106"/>
                      <a:pt x="70" y="111"/>
                      <a:pt x="64" y="111"/>
                    </a:cubicBezTo>
                    <a:close/>
                    <a:moveTo>
                      <a:pt x="201" y="24"/>
                    </a:moveTo>
                    <a:cubicBezTo>
                      <a:pt x="200" y="27"/>
                      <a:pt x="197" y="37"/>
                      <a:pt x="195" y="36"/>
                    </a:cubicBezTo>
                    <a:cubicBezTo>
                      <a:pt x="183" y="33"/>
                      <a:pt x="171" y="31"/>
                      <a:pt x="158" y="31"/>
                    </a:cubicBezTo>
                    <a:cubicBezTo>
                      <a:pt x="145" y="31"/>
                      <a:pt x="132" y="33"/>
                      <a:pt x="119" y="37"/>
                    </a:cubicBezTo>
                    <a:cubicBezTo>
                      <a:pt x="119" y="37"/>
                      <a:pt x="119" y="37"/>
                      <a:pt x="119" y="37"/>
                    </a:cubicBezTo>
                    <a:cubicBezTo>
                      <a:pt x="119" y="37"/>
                      <a:pt x="119" y="37"/>
                      <a:pt x="119" y="37"/>
                    </a:cubicBezTo>
                    <a:cubicBezTo>
                      <a:pt x="116" y="36"/>
                      <a:pt x="114" y="27"/>
                      <a:pt x="113" y="25"/>
                    </a:cubicBezTo>
                    <a:cubicBezTo>
                      <a:pt x="112" y="23"/>
                      <a:pt x="114" y="20"/>
                      <a:pt x="116" y="19"/>
                    </a:cubicBezTo>
                    <a:cubicBezTo>
                      <a:pt x="130" y="15"/>
                      <a:pt x="144" y="12"/>
                      <a:pt x="158" y="12"/>
                    </a:cubicBezTo>
                    <a:cubicBezTo>
                      <a:pt x="172" y="12"/>
                      <a:pt x="185" y="14"/>
                      <a:pt x="198" y="18"/>
                    </a:cubicBezTo>
                    <a:cubicBezTo>
                      <a:pt x="200" y="19"/>
                      <a:pt x="202" y="22"/>
                      <a:pt x="20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Group 32"/>
            <p:cNvGrpSpPr/>
            <p:nvPr/>
          </p:nvGrpSpPr>
          <p:grpSpPr>
            <a:xfrm>
              <a:off x="9332833" y="3121655"/>
              <a:ext cx="847714" cy="902375"/>
              <a:chOff x="9611182" y="2728115"/>
              <a:chExt cx="1025733" cy="1091874"/>
            </a:xfrm>
          </p:grpSpPr>
          <p:sp>
            <p:nvSpPr>
              <p:cNvPr id="70" name="Freeform 7"/>
              <p:cNvSpPr/>
              <p:nvPr/>
            </p:nvSpPr>
            <p:spPr bwMode="auto">
              <a:xfrm>
                <a:off x="9611182" y="2728115"/>
                <a:ext cx="1025733" cy="1091874"/>
              </a:xfrm>
              <a:custGeom>
                <a:avLst/>
                <a:gdLst>
                  <a:gd name="T0" fmla="*/ 327 w 400"/>
                  <a:gd name="T1" fmla="*/ 332 h 426"/>
                  <a:gd name="T2" fmla="*/ 330 w 400"/>
                  <a:gd name="T3" fmla="*/ 75 h 426"/>
                  <a:gd name="T4" fmla="*/ 74 w 400"/>
                  <a:gd name="T5" fmla="*/ 69 h 426"/>
                  <a:gd name="T6" fmla="*/ 70 w 400"/>
                  <a:gd name="T7" fmla="*/ 326 h 426"/>
                  <a:gd name="T8" fmla="*/ 79 w 400"/>
                  <a:gd name="T9" fmla="*/ 334 h 426"/>
                  <a:gd name="T10" fmla="*/ 82 w 400"/>
                  <a:gd name="T11" fmla="*/ 426 h 426"/>
                  <a:gd name="T12" fmla="*/ 149 w 400"/>
                  <a:gd name="T13" fmla="*/ 374 h 426"/>
                  <a:gd name="T14" fmla="*/ 327 w 400"/>
                  <a:gd name="T15" fmla="*/ 332 h 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6">
                    <a:moveTo>
                      <a:pt x="327" y="332"/>
                    </a:moveTo>
                    <a:cubicBezTo>
                      <a:pt x="399" y="263"/>
                      <a:pt x="400" y="148"/>
                      <a:pt x="330" y="75"/>
                    </a:cubicBezTo>
                    <a:cubicBezTo>
                      <a:pt x="260" y="3"/>
                      <a:pt x="146" y="0"/>
                      <a:pt x="74" y="69"/>
                    </a:cubicBezTo>
                    <a:cubicBezTo>
                      <a:pt x="2" y="138"/>
                      <a:pt x="0" y="253"/>
                      <a:pt x="70" y="326"/>
                    </a:cubicBezTo>
                    <a:cubicBezTo>
                      <a:pt x="73" y="329"/>
                      <a:pt x="76" y="331"/>
                      <a:pt x="79" y="334"/>
                    </a:cubicBezTo>
                    <a:cubicBezTo>
                      <a:pt x="82" y="426"/>
                      <a:pt x="82" y="426"/>
                      <a:pt x="82" y="426"/>
                    </a:cubicBezTo>
                    <a:cubicBezTo>
                      <a:pt x="149" y="374"/>
                      <a:pt x="149" y="374"/>
                      <a:pt x="149" y="374"/>
                    </a:cubicBezTo>
                    <a:cubicBezTo>
                      <a:pt x="210" y="393"/>
                      <a:pt x="278" y="379"/>
                      <a:pt x="327" y="332"/>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39"/>
              <p:cNvSpPr/>
              <p:nvPr/>
            </p:nvSpPr>
            <p:spPr bwMode="auto">
              <a:xfrm>
                <a:off x="9787920" y="3010029"/>
                <a:ext cx="499855" cy="325285"/>
              </a:xfrm>
              <a:custGeom>
                <a:avLst/>
                <a:gdLst>
                  <a:gd name="T0" fmla="*/ 95 w 195"/>
                  <a:gd name="T1" fmla="*/ 122 h 127"/>
                  <a:gd name="T2" fmla="*/ 180 w 195"/>
                  <a:gd name="T3" fmla="*/ 65 h 127"/>
                  <a:gd name="T4" fmla="*/ 195 w 195"/>
                  <a:gd name="T5" fmla="*/ 66 h 127"/>
                  <a:gd name="T6" fmla="*/ 195 w 195"/>
                  <a:gd name="T7" fmla="*/ 63 h 127"/>
                  <a:gd name="T8" fmla="*/ 100 w 195"/>
                  <a:gd name="T9" fmla="*/ 0 h 127"/>
                  <a:gd name="T10" fmla="*/ 5 w 195"/>
                  <a:gd name="T11" fmla="*/ 63 h 127"/>
                  <a:gd name="T12" fmla="*/ 28 w 195"/>
                  <a:gd name="T13" fmla="*/ 105 h 127"/>
                  <a:gd name="T14" fmla="*/ 0 w 195"/>
                  <a:gd name="T15" fmla="*/ 125 h 127"/>
                  <a:gd name="T16" fmla="*/ 13 w 195"/>
                  <a:gd name="T17" fmla="*/ 127 h 127"/>
                  <a:gd name="T18" fmla="*/ 44 w 195"/>
                  <a:gd name="T19" fmla="*/ 115 h 127"/>
                  <a:gd name="T20" fmla="*/ 94 w 195"/>
                  <a:gd name="T21" fmla="*/ 126 h 127"/>
                  <a:gd name="T22" fmla="*/ 95 w 195"/>
                  <a:gd name="T23"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27">
                    <a:moveTo>
                      <a:pt x="95" y="122"/>
                    </a:moveTo>
                    <a:cubicBezTo>
                      <a:pt x="102" y="89"/>
                      <a:pt x="134" y="65"/>
                      <a:pt x="180" y="65"/>
                    </a:cubicBezTo>
                    <a:cubicBezTo>
                      <a:pt x="185" y="65"/>
                      <a:pt x="190" y="65"/>
                      <a:pt x="195" y="66"/>
                    </a:cubicBezTo>
                    <a:cubicBezTo>
                      <a:pt x="195" y="65"/>
                      <a:pt x="195" y="64"/>
                      <a:pt x="195" y="63"/>
                    </a:cubicBezTo>
                    <a:cubicBezTo>
                      <a:pt x="195" y="28"/>
                      <a:pt x="152" y="0"/>
                      <a:pt x="100" y="0"/>
                    </a:cubicBezTo>
                    <a:cubicBezTo>
                      <a:pt x="47" y="0"/>
                      <a:pt x="5" y="28"/>
                      <a:pt x="5" y="63"/>
                    </a:cubicBezTo>
                    <a:cubicBezTo>
                      <a:pt x="5" y="79"/>
                      <a:pt x="14" y="94"/>
                      <a:pt x="28" y="105"/>
                    </a:cubicBezTo>
                    <a:cubicBezTo>
                      <a:pt x="21" y="114"/>
                      <a:pt x="11" y="121"/>
                      <a:pt x="0" y="125"/>
                    </a:cubicBezTo>
                    <a:cubicBezTo>
                      <a:pt x="4" y="126"/>
                      <a:pt x="8" y="127"/>
                      <a:pt x="13" y="127"/>
                    </a:cubicBezTo>
                    <a:cubicBezTo>
                      <a:pt x="25" y="127"/>
                      <a:pt x="36" y="122"/>
                      <a:pt x="44" y="115"/>
                    </a:cubicBezTo>
                    <a:cubicBezTo>
                      <a:pt x="59" y="122"/>
                      <a:pt x="74" y="126"/>
                      <a:pt x="94" y="126"/>
                    </a:cubicBezTo>
                    <a:cubicBezTo>
                      <a:pt x="93" y="125"/>
                      <a:pt x="94" y="123"/>
                      <a:pt x="95"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40"/>
              <p:cNvSpPr>
                <a:spLocks noEditPoints="1"/>
              </p:cNvSpPr>
              <p:nvPr/>
            </p:nvSpPr>
            <p:spPr bwMode="auto">
              <a:xfrm>
                <a:off x="10073087" y="3220380"/>
                <a:ext cx="387089" cy="251554"/>
              </a:xfrm>
              <a:custGeom>
                <a:avLst/>
                <a:gdLst>
                  <a:gd name="T0" fmla="*/ 129 w 151"/>
                  <a:gd name="T1" fmla="*/ 81 h 98"/>
                  <a:gd name="T2" fmla="*/ 147 w 151"/>
                  <a:gd name="T3" fmla="*/ 49 h 98"/>
                  <a:gd name="T4" fmla="*/ 73 w 151"/>
                  <a:gd name="T5" fmla="*/ 0 h 98"/>
                  <a:gd name="T6" fmla="*/ 0 w 151"/>
                  <a:gd name="T7" fmla="*/ 49 h 98"/>
                  <a:gd name="T8" fmla="*/ 73 w 151"/>
                  <a:gd name="T9" fmla="*/ 98 h 98"/>
                  <a:gd name="T10" fmla="*/ 116 w 151"/>
                  <a:gd name="T11" fmla="*/ 88 h 98"/>
                  <a:gd name="T12" fmla="*/ 140 w 151"/>
                  <a:gd name="T13" fmla="*/ 98 h 98"/>
                  <a:gd name="T14" fmla="*/ 151 w 151"/>
                  <a:gd name="T15" fmla="*/ 96 h 98"/>
                  <a:gd name="T16" fmla="*/ 129 w 151"/>
                  <a:gd name="T17" fmla="*/ 81 h 98"/>
                  <a:gd name="T18" fmla="*/ 46 w 151"/>
                  <a:gd name="T19" fmla="*/ 57 h 98"/>
                  <a:gd name="T20" fmla="*/ 37 w 151"/>
                  <a:gd name="T21" fmla="*/ 49 h 98"/>
                  <a:gd name="T22" fmla="*/ 46 w 151"/>
                  <a:gd name="T23" fmla="*/ 40 h 98"/>
                  <a:gd name="T24" fmla="*/ 54 w 151"/>
                  <a:gd name="T25" fmla="*/ 49 h 98"/>
                  <a:gd name="T26" fmla="*/ 46 w 151"/>
                  <a:gd name="T27" fmla="*/ 57 h 98"/>
                  <a:gd name="T28" fmla="*/ 76 w 151"/>
                  <a:gd name="T29" fmla="*/ 57 h 98"/>
                  <a:gd name="T30" fmla="*/ 67 w 151"/>
                  <a:gd name="T31" fmla="*/ 49 h 98"/>
                  <a:gd name="T32" fmla="*/ 76 w 151"/>
                  <a:gd name="T33" fmla="*/ 40 h 98"/>
                  <a:gd name="T34" fmla="*/ 84 w 151"/>
                  <a:gd name="T35" fmla="*/ 49 h 98"/>
                  <a:gd name="T36" fmla="*/ 76 w 151"/>
                  <a:gd name="T37" fmla="*/ 57 h 98"/>
                  <a:gd name="T38" fmla="*/ 106 w 151"/>
                  <a:gd name="T39" fmla="*/ 57 h 98"/>
                  <a:gd name="T40" fmla="*/ 97 w 151"/>
                  <a:gd name="T41" fmla="*/ 49 h 98"/>
                  <a:gd name="T42" fmla="*/ 106 w 151"/>
                  <a:gd name="T43" fmla="*/ 40 h 98"/>
                  <a:gd name="T44" fmla="*/ 114 w 151"/>
                  <a:gd name="T45" fmla="*/ 49 h 98"/>
                  <a:gd name="T46" fmla="*/ 106 w 151"/>
                  <a:gd name="T47"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8">
                    <a:moveTo>
                      <a:pt x="129" y="81"/>
                    </a:moveTo>
                    <a:cubicBezTo>
                      <a:pt x="140" y="72"/>
                      <a:pt x="147" y="61"/>
                      <a:pt x="147" y="49"/>
                    </a:cubicBezTo>
                    <a:cubicBezTo>
                      <a:pt x="147" y="22"/>
                      <a:pt x="114" y="0"/>
                      <a:pt x="73" y="0"/>
                    </a:cubicBezTo>
                    <a:cubicBezTo>
                      <a:pt x="33" y="0"/>
                      <a:pt x="0" y="22"/>
                      <a:pt x="0" y="49"/>
                    </a:cubicBezTo>
                    <a:cubicBezTo>
                      <a:pt x="0" y="76"/>
                      <a:pt x="33" y="98"/>
                      <a:pt x="73" y="98"/>
                    </a:cubicBezTo>
                    <a:cubicBezTo>
                      <a:pt x="89" y="98"/>
                      <a:pt x="104" y="94"/>
                      <a:pt x="116" y="88"/>
                    </a:cubicBezTo>
                    <a:cubicBezTo>
                      <a:pt x="123" y="94"/>
                      <a:pt x="131" y="98"/>
                      <a:pt x="140" y="98"/>
                    </a:cubicBezTo>
                    <a:cubicBezTo>
                      <a:pt x="144" y="98"/>
                      <a:pt x="147" y="97"/>
                      <a:pt x="151" y="96"/>
                    </a:cubicBezTo>
                    <a:cubicBezTo>
                      <a:pt x="142" y="93"/>
                      <a:pt x="134" y="88"/>
                      <a:pt x="129" y="81"/>
                    </a:cubicBezTo>
                    <a:close/>
                    <a:moveTo>
                      <a:pt x="46" y="57"/>
                    </a:moveTo>
                    <a:cubicBezTo>
                      <a:pt x="41" y="57"/>
                      <a:pt x="37" y="54"/>
                      <a:pt x="37" y="49"/>
                    </a:cubicBezTo>
                    <a:cubicBezTo>
                      <a:pt x="37" y="44"/>
                      <a:pt x="41" y="40"/>
                      <a:pt x="46" y="40"/>
                    </a:cubicBezTo>
                    <a:cubicBezTo>
                      <a:pt x="50" y="40"/>
                      <a:pt x="54" y="44"/>
                      <a:pt x="54" y="49"/>
                    </a:cubicBezTo>
                    <a:cubicBezTo>
                      <a:pt x="54" y="54"/>
                      <a:pt x="50" y="57"/>
                      <a:pt x="46" y="57"/>
                    </a:cubicBezTo>
                    <a:close/>
                    <a:moveTo>
                      <a:pt x="76" y="57"/>
                    </a:moveTo>
                    <a:cubicBezTo>
                      <a:pt x="71" y="57"/>
                      <a:pt x="67" y="54"/>
                      <a:pt x="67" y="49"/>
                    </a:cubicBezTo>
                    <a:cubicBezTo>
                      <a:pt x="67" y="44"/>
                      <a:pt x="71" y="40"/>
                      <a:pt x="76" y="40"/>
                    </a:cubicBezTo>
                    <a:cubicBezTo>
                      <a:pt x="80" y="40"/>
                      <a:pt x="84" y="44"/>
                      <a:pt x="84" y="49"/>
                    </a:cubicBezTo>
                    <a:cubicBezTo>
                      <a:pt x="84" y="54"/>
                      <a:pt x="80" y="57"/>
                      <a:pt x="76" y="57"/>
                    </a:cubicBezTo>
                    <a:close/>
                    <a:moveTo>
                      <a:pt x="106" y="57"/>
                    </a:moveTo>
                    <a:cubicBezTo>
                      <a:pt x="101" y="57"/>
                      <a:pt x="97" y="54"/>
                      <a:pt x="97" y="49"/>
                    </a:cubicBezTo>
                    <a:cubicBezTo>
                      <a:pt x="97" y="44"/>
                      <a:pt x="101" y="40"/>
                      <a:pt x="106" y="40"/>
                    </a:cubicBezTo>
                    <a:cubicBezTo>
                      <a:pt x="110" y="40"/>
                      <a:pt x="114" y="44"/>
                      <a:pt x="114" y="49"/>
                    </a:cubicBezTo>
                    <a:cubicBezTo>
                      <a:pt x="114" y="54"/>
                      <a:pt x="110" y="57"/>
                      <a:pt x="106"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36"/>
            <p:cNvGrpSpPr/>
            <p:nvPr/>
          </p:nvGrpSpPr>
          <p:grpSpPr>
            <a:xfrm>
              <a:off x="10146494" y="3213057"/>
              <a:ext cx="1055608" cy="1012596"/>
              <a:chOff x="10595712" y="2838712"/>
              <a:chExt cx="1277286" cy="1225241"/>
            </a:xfrm>
          </p:grpSpPr>
          <p:sp>
            <p:nvSpPr>
              <p:cNvPr id="68" name="Freeform 12"/>
              <p:cNvSpPr/>
              <p:nvPr/>
            </p:nvSpPr>
            <p:spPr bwMode="auto">
              <a:xfrm>
                <a:off x="10595712" y="2838712"/>
                <a:ext cx="1277286" cy="1225241"/>
              </a:xfrm>
              <a:custGeom>
                <a:avLst/>
                <a:gdLst>
                  <a:gd name="T0" fmla="*/ 314 w 498"/>
                  <a:gd name="T1" fmla="*/ 456 h 478"/>
                  <a:gd name="T2" fmla="*/ 465 w 498"/>
                  <a:gd name="T3" fmla="*/ 187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5"/>
                      <a:pt x="498" y="304"/>
                      <a:pt x="465" y="187"/>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41"/>
              <p:cNvSpPr>
                <a:spLocks noEditPoints="1"/>
              </p:cNvSpPr>
              <p:nvPr/>
            </p:nvSpPr>
            <p:spPr bwMode="auto">
              <a:xfrm>
                <a:off x="10931840" y="3214959"/>
                <a:ext cx="651655" cy="477085"/>
              </a:xfrm>
              <a:custGeom>
                <a:avLst/>
                <a:gdLst>
                  <a:gd name="T0" fmla="*/ 223 w 254"/>
                  <a:gd name="T1" fmla="*/ 0 h 186"/>
                  <a:gd name="T2" fmla="*/ 31 w 254"/>
                  <a:gd name="T3" fmla="*/ 0 h 186"/>
                  <a:gd name="T4" fmla="*/ 0 w 254"/>
                  <a:gd name="T5" fmla="*/ 31 h 186"/>
                  <a:gd name="T6" fmla="*/ 0 w 254"/>
                  <a:gd name="T7" fmla="*/ 155 h 186"/>
                  <a:gd name="T8" fmla="*/ 31 w 254"/>
                  <a:gd name="T9" fmla="*/ 186 h 186"/>
                  <a:gd name="T10" fmla="*/ 223 w 254"/>
                  <a:gd name="T11" fmla="*/ 186 h 186"/>
                  <a:gd name="T12" fmla="*/ 254 w 254"/>
                  <a:gd name="T13" fmla="*/ 155 h 186"/>
                  <a:gd name="T14" fmla="*/ 254 w 254"/>
                  <a:gd name="T15" fmla="*/ 31 h 186"/>
                  <a:gd name="T16" fmla="*/ 223 w 254"/>
                  <a:gd name="T17" fmla="*/ 0 h 186"/>
                  <a:gd name="T18" fmla="*/ 216 w 254"/>
                  <a:gd name="T19" fmla="*/ 24 h 186"/>
                  <a:gd name="T20" fmla="*/ 129 w 254"/>
                  <a:gd name="T21" fmla="*/ 86 h 186"/>
                  <a:gd name="T22" fmla="*/ 47 w 254"/>
                  <a:gd name="T23" fmla="*/ 24 h 186"/>
                  <a:gd name="T24" fmla="*/ 216 w 254"/>
                  <a:gd name="T25" fmla="*/ 24 h 186"/>
                  <a:gd name="T26" fmla="*/ 223 w 254"/>
                  <a:gd name="T27" fmla="*/ 162 h 186"/>
                  <a:gd name="T28" fmla="*/ 31 w 254"/>
                  <a:gd name="T29" fmla="*/ 162 h 186"/>
                  <a:gd name="T30" fmla="*/ 24 w 254"/>
                  <a:gd name="T31" fmla="*/ 155 h 186"/>
                  <a:gd name="T32" fmla="*/ 24 w 254"/>
                  <a:gd name="T33" fmla="*/ 36 h 186"/>
                  <a:gd name="T34" fmla="*/ 128 w 254"/>
                  <a:gd name="T35" fmla="*/ 115 h 186"/>
                  <a:gd name="T36" fmla="*/ 230 w 254"/>
                  <a:gd name="T37" fmla="*/ 43 h 186"/>
                  <a:gd name="T38" fmla="*/ 230 w 254"/>
                  <a:gd name="T39" fmla="*/ 155 h 186"/>
                  <a:gd name="T40" fmla="*/ 223 w 254"/>
                  <a:gd name="T41" fmla="*/ 1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186">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4" y="172"/>
                      <a:pt x="254" y="155"/>
                    </a:cubicBezTo>
                    <a:cubicBezTo>
                      <a:pt x="254" y="31"/>
                      <a:pt x="254" y="31"/>
                      <a:pt x="254" y="31"/>
                    </a:cubicBezTo>
                    <a:cubicBezTo>
                      <a:pt x="254" y="14"/>
                      <a:pt x="240" y="0"/>
                      <a:pt x="223" y="0"/>
                    </a:cubicBezTo>
                    <a:close/>
                    <a:moveTo>
                      <a:pt x="216" y="24"/>
                    </a:moveTo>
                    <a:cubicBezTo>
                      <a:pt x="129" y="86"/>
                      <a:pt x="129" y="86"/>
                      <a:pt x="129" y="86"/>
                    </a:cubicBezTo>
                    <a:cubicBezTo>
                      <a:pt x="47" y="24"/>
                      <a:pt x="47" y="24"/>
                      <a:pt x="47" y="24"/>
                    </a:cubicBezTo>
                    <a:lnTo>
                      <a:pt x="216" y="24"/>
                    </a:lnTo>
                    <a:close/>
                    <a:moveTo>
                      <a:pt x="223" y="162"/>
                    </a:moveTo>
                    <a:cubicBezTo>
                      <a:pt x="31" y="162"/>
                      <a:pt x="31" y="162"/>
                      <a:pt x="31" y="162"/>
                    </a:cubicBezTo>
                    <a:cubicBezTo>
                      <a:pt x="27" y="162"/>
                      <a:pt x="24" y="159"/>
                      <a:pt x="24" y="155"/>
                    </a:cubicBezTo>
                    <a:cubicBezTo>
                      <a:pt x="24" y="36"/>
                      <a:pt x="24" y="36"/>
                      <a:pt x="24" y="36"/>
                    </a:cubicBezTo>
                    <a:cubicBezTo>
                      <a:pt x="128" y="115"/>
                      <a:pt x="128" y="115"/>
                      <a:pt x="128" y="115"/>
                    </a:cubicBezTo>
                    <a:cubicBezTo>
                      <a:pt x="230" y="43"/>
                      <a:pt x="230" y="43"/>
                      <a:pt x="230" y="43"/>
                    </a:cubicBezTo>
                    <a:cubicBezTo>
                      <a:pt x="230" y="155"/>
                      <a:pt x="230" y="155"/>
                      <a:pt x="230" y="155"/>
                    </a:cubicBezTo>
                    <a:cubicBezTo>
                      <a:pt x="230" y="159"/>
                      <a:pt x="227" y="162"/>
                      <a:pt x="223" y="1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6" name="Group 39"/>
            <p:cNvGrpSpPr/>
            <p:nvPr/>
          </p:nvGrpSpPr>
          <p:grpSpPr>
            <a:xfrm>
              <a:off x="7855160" y="2471085"/>
              <a:ext cx="805596" cy="898791"/>
              <a:chOff x="7823198" y="1940925"/>
              <a:chExt cx="974771" cy="1087537"/>
            </a:xfrm>
          </p:grpSpPr>
          <p:sp>
            <p:nvSpPr>
              <p:cNvPr id="66" name="Freeform 9"/>
              <p:cNvSpPr/>
              <p:nvPr/>
            </p:nvSpPr>
            <p:spPr bwMode="auto">
              <a:xfrm>
                <a:off x="7823198" y="1940925"/>
                <a:ext cx="974771" cy="1087537"/>
              </a:xfrm>
              <a:custGeom>
                <a:avLst/>
                <a:gdLst>
                  <a:gd name="T0" fmla="*/ 347 w 380"/>
                  <a:gd name="T1" fmla="*/ 249 h 424"/>
                  <a:gd name="T2" fmla="*/ 250 w 380"/>
                  <a:gd name="T3" fmla="*/ 33 h 424"/>
                  <a:gd name="T4" fmla="*/ 33 w 380"/>
                  <a:gd name="T5" fmla="*/ 129 h 424"/>
                  <a:gd name="T6" fmla="*/ 131 w 380"/>
                  <a:gd name="T7" fmla="*/ 344 h 424"/>
                  <a:gd name="T8" fmla="*/ 141 w 380"/>
                  <a:gd name="T9" fmla="*/ 348 h 424"/>
                  <a:gd name="T10" fmla="*/ 179 w 380"/>
                  <a:gd name="T11" fmla="*/ 424 h 424"/>
                  <a:gd name="T12" fmla="*/ 215 w 380"/>
                  <a:gd name="T13" fmla="*/ 354 h 424"/>
                  <a:gd name="T14" fmla="*/ 347 w 380"/>
                  <a:gd name="T15" fmla="*/ 249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24">
                    <a:moveTo>
                      <a:pt x="347" y="249"/>
                    </a:moveTo>
                    <a:cubicBezTo>
                      <a:pt x="380" y="163"/>
                      <a:pt x="337" y="67"/>
                      <a:pt x="250" y="33"/>
                    </a:cubicBezTo>
                    <a:cubicBezTo>
                      <a:pt x="163" y="0"/>
                      <a:pt x="66" y="43"/>
                      <a:pt x="33" y="129"/>
                    </a:cubicBezTo>
                    <a:cubicBezTo>
                      <a:pt x="0" y="215"/>
                      <a:pt x="44" y="311"/>
                      <a:pt x="131" y="344"/>
                    </a:cubicBezTo>
                    <a:cubicBezTo>
                      <a:pt x="134" y="346"/>
                      <a:pt x="138" y="347"/>
                      <a:pt x="141" y="348"/>
                    </a:cubicBezTo>
                    <a:cubicBezTo>
                      <a:pt x="179" y="424"/>
                      <a:pt x="179" y="424"/>
                      <a:pt x="179" y="424"/>
                    </a:cubicBezTo>
                    <a:cubicBezTo>
                      <a:pt x="215" y="354"/>
                      <a:pt x="215" y="354"/>
                      <a:pt x="215" y="354"/>
                    </a:cubicBezTo>
                    <a:cubicBezTo>
                      <a:pt x="273" y="346"/>
                      <a:pt x="325" y="307"/>
                      <a:pt x="347" y="249"/>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42"/>
              <p:cNvSpPr>
                <a:spLocks noEditPoints="1"/>
              </p:cNvSpPr>
              <p:nvPr/>
            </p:nvSpPr>
            <p:spPr bwMode="auto">
              <a:xfrm>
                <a:off x="8051982" y="2176215"/>
                <a:ext cx="497686" cy="510698"/>
              </a:xfrm>
              <a:custGeom>
                <a:avLst/>
                <a:gdLst>
                  <a:gd name="T0" fmla="*/ 142 w 194"/>
                  <a:gd name="T1" fmla="*/ 189 h 199"/>
                  <a:gd name="T2" fmla="*/ 89 w 194"/>
                  <a:gd name="T3" fmla="*/ 199 h 199"/>
                  <a:gd name="T4" fmla="*/ 0 w 194"/>
                  <a:gd name="T5" fmla="*/ 109 h 199"/>
                  <a:gd name="T6" fmla="*/ 107 w 194"/>
                  <a:gd name="T7" fmla="*/ 0 h 199"/>
                  <a:gd name="T8" fmla="*/ 194 w 194"/>
                  <a:gd name="T9" fmla="*/ 83 h 199"/>
                  <a:gd name="T10" fmla="*/ 139 w 194"/>
                  <a:gd name="T11" fmla="*/ 151 h 199"/>
                  <a:gd name="T12" fmla="*/ 115 w 194"/>
                  <a:gd name="T13" fmla="*/ 129 h 199"/>
                  <a:gd name="T14" fmla="*/ 114 w 194"/>
                  <a:gd name="T15" fmla="*/ 129 h 199"/>
                  <a:gd name="T16" fmla="*/ 77 w 194"/>
                  <a:gd name="T17" fmla="*/ 151 h 199"/>
                  <a:gd name="T18" fmla="*/ 45 w 194"/>
                  <a:gd name="T19" fmla="*/ 114 h 199"/>
                  <a:gd name="T20" fmla="*/ 112 w 194"/>
                  <a:gd name="T21" fmla="*/ 47 h 199"/>
                  <a:gd name="T22" fmla="*/ 146 w 194"/>
                  <a:gd name="T23" fmla="*/ 54 h 199"/>
                  <a:gd name="T24" fmla="*/ 138 w 194"/>
                  <a:gd name="T25" fmla="*/ 107 h 199"/>
                  <a:gd name="T26" fmla="*/ 145 w 194"/>
                  <a:gd name="T27" fmla="*/ 132 h 199"/>
                  <a:gd name="T28" fmla="*/ 173 w 194"/>
                  <a:gd name="T29" fmla="*/ 84 h 199"/>
                  <a:gd name="T30" fmla="*/ 104 w 194"/>
                  <a:gd name="T31" fmla="*/ 17 h 199"/>
                  <a:gd name="T32" fmla="*/ 22 w 194"/>
                  <a:gd name="T33" fmla="*/ 106 h 199"/>
                  <a:gd name="T34" fmla="*/ 95 w 194"/>
                  <a:gd name="T35" fmla="*/ 181 h 199"/>
                  <a:gd name="T36" fmla="*/ 137 w 194"/>
                  <a:gd name="T37" fmla="*/ 173 h 199"/>
                  <a:gd name="T38" fmla="*/ 142 w 194"/>
                  <a:gd name="T39" fmla="*/ 189 h 199"/>
                  <a:gd name="T40" fmla="*/ 117 w 194"/>
                  <a:gd name="T41" fmla="*/ 71 h 199"/>
                  <a:gd name="T42" fmla="*/ 108 w 194"/>
                  <a:gd name="T43" fmla="*/ 70 h 199"/>
                  <a:gd name="T44" fmla="*/ 74 w 194"/>
                  <a:gd name="T45" fmla="*/ 110 h 199"/>
                  <a:gd name="T46" fmla="*/ 88 w 194"/>
                  <a:gd name="T47" fmla="*/ 128 h 199"/>
                  <a:gd name="T48" fmla="*/ 113 w 194"/>
                  <a:gd name="T49" fmla="*/ 98 h 199"/>
                  <a:gd name="T50" fmla="*/ 117 w 194"/>
                  <a:gd name="T51" fmla="*/ 7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99">
                    <a:moveTo>
                      <a:pt x="142" y="189"/>
                    </a:moveTo>
                    <a:cubicBezTo>
                      <a:pt x="125" y="197"/>
                      <a:pt x="110" y="199"/>
                      <a:pt x="89" y="199"/>
                    </a:cubicBezTo>
                    <a:cubicBezTo>
                      <a:pt x="42" y="199"/>
                      <a:pt x="0" y="165"/>
                      <a:pt x="0" y="109"/>
                    </a:cubicBezTo>
                    <a:cubicBezTo>
                      <a:pt x="0" y="51"/>
                      <a:pt x="43" y="0"/>
                      <a:pt x="107" y="0"/>
                    </a:cubicBezTo>
                    <a:cubicBezTo>
                      <a:pt x="158" y="0"/>
                      <a:pt x="194" y="35"/>
                      <a:pt x="194" y="83"/>
                    </a:cubicBezTo>
                    <a:cubicBezTo>
                      <a:pt x="194" y="125"/>
                      <a:pt x="170" y="151"/>
                      <a:pt x="139" y="151"/>
                    </a:cubicBezTo>
                    <a:cubicBezTo>
                      <a:pt x="126" y="151"/>
                      <a:pt x="116" y="144"/>
                      <a:pt x="115" y="129"/>
                    </a:cubicBezTo>
                    <a:cubicBezTo>
                      <a:pt x="114" y="129"/>
                      <a:pt x="114" y="129"/>
                      <a:pt x="114" y="129"/>
                    </a:cubicBezTo>
                    <a:cubicBezTo>
                      <a:pt x="105" y="143"/>
                      <a:pt x="92" y="151"/>
                      <a:pt x="77" y="151"/>
                    </a:cubicBezTo>
                    <a:cubicBezTo>
                      <a:pt x="59" y="151"/>
                      <a:pt x="45" y="137"/>
                      <a:pt x="45" y="114"/>
                    </a:cubicBezTo>
                    <a:cubicBezTo>
                      <a:pt x="45" y="78"/>
                      <a:pt x="71" y="47"/>
                      <a:pt x="112" y="47"/>
                    </a:cubicBezTo>
                    <a:cubicBezTo>
                      <a:pt x="125" y="47"/>
                      <a:pt x="139" y="50"/>
                      <a:pt x="146" y="54"/>
                    </a:cubicBezTo>
                    <a:cubicBezTo>
                      <a:pt x="138" y="107"/>
                      <a:pt x="138" y="107"/>
                      <a:pt x="138" y="107"/>
                    </a:cubicBezTo>
                    <a:cubicBezTo>
                      <a:pt x="135" y="124"/>
                      <a:pt x="137" y="132"/>
                      <a:pt x="145" y="132"/>
                    </a:cubicBezTo>
                    <a:cubicBezTo>
                      <a:pt x="157" y="132"/>
                      <a:pt x="173" y="117"/>
                      <a:pt x="173" y="84"/>
                    </a:cubicBezTo>
                    <a:cubicBezTo>
                      <a:pt x="173" y="46"/>
                      <a:pt x="149" y="17"/>
                      <a:pt x="104" y="17"/>
                    </a:cubicBezTo>
                    <a:cubicBezTo>
                      <a:pt x="60" y="17"/>
                      <a:pt x="22" y="51"/>
                      <a:pt x="22" y="106"/>
                    </a:cubicBezTo>
                    <a:cubicBezTo>
                      <a:pt x="22" y="154"/>
                      <a:pt x="52" y="181"/>
                      <a:pt x="95" y="181"/>
                    </a:cubicBezTo>
                    <a:cubicBezTo>
                      <a:pt x="110" y="181"/>
                      <a:pt x="125" y="178"/>
                      <a:pt x="137" y="173"/>
                    </a:cubicBezTo>
                    <a:lnTo>
                      <a:pt x="142" y="189"/>
                    </a:lnTo>
                    <a:close/>
                    <a:moveTo>
                      <a:pt x="117" y="71"/>
                    </a:moveTo>
                    <a:cubicBezTo>
                      <a:pt x="114" y="70"/>
                      <a:pt x="111" y="70"/>
                      <a:pt x="108" y="70"/>
                    </a:cubicBezTo>
                    <a:cubicBezTo>
                      <a:pt x="89" y="70"/>
                      <a:pt x="74" y="88"/>
                      <a:pt x="74" y="110"/>
                    </a:cubicBezTo>
                    <a:cubicBezTo>
                      <a:pt x="74" y="121"/>
                      <a:pt x="79" y="128"/>
                      <a:pt x="88" y="128"/>
                    </a:cubicBezTo>
                    <a:cubicBezTo>
                      <a:pt x="99" y="128"/>
                      <a:pt x="110" y="114"/>
                      <a:pt x="113" y="98"/>
                    </a:cubicBezTo>
                    <a:lnTo>
                      <a:pt x="117" y="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42"/>
            <p:cNvGrpSpPr/>
            <p:nvPr/>
          </p:nvGrpSpPr>
          <p:grpSpPr>
            <a:xfrm>
              <a:off x="9455598" y="4119913"/>
              <a:ext cx="1051128" cy="1015285"/>
              <a:chOff x="9759729" y="3936007"/>
              <a:chExt cx="1271865" cy="1228494"/>
            </a:xfrm>
          </p:grpSpPr>
          <p:sp>
            <p:nvSpPr>
              <p:cNvPr id="63" name="Freeform 14"/>
              <p:cNvSpPr/>
              <p:nvPr/>
            </p:nvSpPr>
            <p:spPr bwMode="auto">
              <a:xfrm>
                <a:off x="9759729" y="3936007"/>
                <a:ext cx="1271865" cy="1228494"/>
              </a:xfrm>
              <a:custGeom>
                <a:avLst/>
                <a:gdLst>
                  <a:gd name="T0" fmla="*/ 315 w 496"/>
                  <a:gd name="T1" fmla="*/ 456 h 479"/>
                  <a:gd name="T2" fmla="*/ 462 w 496"/>
                  <a:gd name="T3" fmla="*/ 184 h 479"/>
                  <a:gd name="T4" fmla="*/ 191 w 496"/>
                  <a:gd name="T5" fmla="*/ 34 h 479"/>
                  <a:gd name="T6" fmla="*/ 44 w 496"/>
                  <a:gd name="T7" fmla="*/ 307 h 479"/>
                  <a:gd name="T8" fmla="*/ 49 w 496"/>
                  <a:gd name="T9" fmla="*/ 321 h 479"/>
                  <a:gd name="T10" fmla="*/ 0 w 496"/>
                  <a:gd name="T11" fmla="*/ 420 h 479"/>
                  <a:gd name="T12" fmla="*/ 101 w 496"/>
                  <a:gd name="T13" fmla="*/ 402 h 479"/>
                  <a:gd name="T14" fmla="*/ 315 w 496"/>
                  <a:gd name="T15" fmla="*/ 456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2" y="184"/>
                    </a:cubicBezTo>
                    <a:cubicBezTo>
                      <a:pt x="427" y="67"/>
                      <a:pt x="306" y="0"/>
                      <a:pt x="191" y="34"/>
                    </a:cubicBezTo>
                    <a:cubicBezTo>
                      <a:pt x="75" y="68"/>
                      <a:pt x="10" y="190"/>
                      <a:pt x="44" y="307"/>
                    </a:cubicBezTo>
                    <a:cubicBezTo>
                      <a:pt x="46" y="311"/>
                      <a:pt x="47" y="316"/>
                      <a:pt x="49" y="321"/>
                    </a:cubicBezTo>
                    <a:cubicBezTo>
                      <a:pt x="0" y="420"/>
                      <a:pt x="0" y="420"/>
                      <a:pt x="0" y="420"/>
                    </a:cubicBezTo>
                    <a:cubicBezTo>
                      <a:pt x="101" y="402"/>
                      <a:pt x="101" y="402"/>
                      <a:pt x="101" y="402"/>
                    </a:cubicBezTo>
                    <a:cubicBezTo>
                      <a:pt x="156" y="456"/>
                      <a:pt x="237" y="479"/>
                      <a:pt x="315" y="456"/>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43"/>
              <p:cNvSpPr/>
              <p:nvPr/>
            </p:nvSpPr>
            <p:spPr bwMode="auto">
              <a:xfrm>
                <a:off x="10011283" y="4235270"/>
                <a:ext cx="535636" cy="518288"/>
              </a:xfrm>
              <a:custGeom>
                <a:avLst/>
                <a:gdLst>
                  <a:gd name="T0" fmla="*/ 11 w 209"/>
                  <a:gd name="T1" fmla="*/ 202 h 202"/>
                  <a:gd name="T2" fmla="*/ 26 w 209"/>
                  <a:gd name="T3" fmla="*/ 166 h 202"/>
                  <a:gd name="T4" fmla="*/ 79 w 209"/>
                  <a:gd name="T5" fmla="*/ 119 h 202"/>
                  <a:gd name="T6" fmla="*/ 52 w 209"/>
                  <a:gd name="T7" fmla="*/ 63 h 202"/>
                  <a:gd name="T8" fmla="*/ 107 w 209"/>
                  <a:gd name="T9" fmla="*/ 0 h 202"/>
                  <a:gd name="T10" fmla="*/ 159 w 209"/>
                  <a:gd name="T11" fmla="*/ 68 h 202"/>
                  <a:gd name="T12" fmla="*/ 134 w 209"/>
                  <a:gd name="T13" fmla="*/ 121 h 202"/>
                  <a:gd name="T14" fmla="*/ 190 w 209"/>
                  <a:gd name="T15" fmla="*/ 163 h 202"/>
                  <a:gd name="T16" fmla="*/ 209 w 209"/>
                  <a:gd name="T17" fmla="*/ 202 h 202"/>
                  <a:gd name="T18" fmla="*/ 11 w 209"/>
                  <a:gd name="T19"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2">
                    <a:moveTo>
                      <a:pt x="11" y="202"/>
                    </a:moveTo>
                    <a:cubicBezTo>
                      <a:pt x="11" y="202"/>
                      <a:pt x="0" y="174"/>
                      <a:pt x="26" y="166"/>
                    </a:cubicBezTo>
                    <a:cubicBezTo>
                      <a:pt x="52" y="158"/>
                      <a:pt x="79" y="149"/>
                      <a:pt x="79" y="119"/>
                    </a:cubicBezTo>
                    <a:cubicBezTo>
                      <a:pt x="79" y="119"/>
                      <a:pt x="52" y="108"/>
                      <a:pt x="52" y="63"/>
                    </a:cubicBezTo>
                    <a:cubicBezTo>
                      <a:pt x="52" y="23"/>
                      <a:pt x="73" y="0"/>
                      <a:pt x="107" y="0"/>
                    </a:cubicBezTo>
                    <a:cubicBezTo>
                      <a:pt x="140" y="0"/>
                      <a:pt x="159" y="25"/>
                      <a:pt x="159" y="68"/>
                    </a:cubicBezTo>
                    <a:cubicBezTo>
                      <a:pt x="159" y="68"/>
                      <a:pt x="152" y="111"/>
                      <a:pt x="134" y="121"/>
                    </a:cubicBezTo>
                    <a:cubicBezTo>
                      <a:pt x="135" y="128"/>
                      <a:pt x="130" y="154"/>
                      <a:pt x="190" y="163"/>
                    </a:cubicBezTo>
                    <a:cubicBezTo>
                      <a:pt x="208" y="165"/>
                      <a:pt x="209" y="183"/>
                      <a:pt x="209" y="202"/>
                    </a:cubicBezTo>
                    <a:lnTo>
                      <a:pt x="11" y="2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44"/>
              <p:cNvSpPr/>
              <p:nvPr/>
            </p:nvSpPr>
            <p:spPr bwMode="auto">
              <a:xfrm>
                <a:off x="10482946" y="4304664"/>
                <a:ext cx="345887" cy="446725"/>
              </a:xfrm>
              <a:custGeom>
                <a:avLst/>
                <a:gdLst>
                  <a:gd name="T0" fmla="*/ 40 w 135"/>
                  <a:gd name="T1" fmla="*/ 174 h 174"/>
                  <a:gd name="T2" fmla="*/ 135 w 135"/>
                  <a:gd name="T3" fmla="*/ 174 h 174"/>
                  <a:gd name="T4" fmla="*/ 119 w 135"/>
                  <a:gd name="T5" fmla="*/ 141 h 174"/>
                  <a:gd name="T6" fmla="*/ 70 w 135"/>
                  <a:gd name="T7" fmla="*/ 104 h 174"/>
                  <a:gd name="T8" fmla="*/ 92 w 135"/>
                  <a:gd name="T9" fmla="*/ 59 h 174"/>
                  <a:gd name="T10" fmla="*/ 47 w 135"/>
                  <a:gd name="T11" fmla="*/ 0 h 174"/>
                  <a:gd name="T12" fmla="*/ 0 w 135"/>
                  <a:gd name="T13" fmla="*/ 55 h 174"/>
                  <a:gd name="T14" fmla="*/ 23 w 135"/>
                  <a:gd name="T15" fmla="*/ 103 h 174"/>
                  <a:gd name="T16" fmla="*/ 14 w 135"/>
                  <a:gd name="T17" fmla="*/ 124 h 174"/>
                  <a:gd name="T18" fmla="*/ 38 w 135"/>
                  <a:gd name="T19" fmla="*/ 146 h 174"/>
                  <a:gd name="T20" fmla="*/ 40 w 135"/>
                  <a:gd name="T2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3"/>
                      <a:pt x="119" y="141"/>
                    </a:cubicBezTo>
                    <a:cubicBezTo>
                      <a:pt x="67" y="133"/>
                      <a:pt x="71" y="111"/>
                      <a:pt x="70" y="104"/>
                    </a:cubicBezTo>
                    <a:cubicBezTo>
                      <a:pt x="86" y="96"/>
                      <a:pt x="92" y="59"/>
                      <a:pt x="92" y="59"/>
                    </a:cubicBezTo>
                    <a:cubicBezTo>
                      <a:pt x="92" y="22"/>
                      <a:pt x="76" y="0"/>
                      <a:pt x="47" y="0"/>
                    </a:cubicBezTo>
                    <a:cubicBezTo>
                      <a:pt x="18" y="0"/>
                      <a:pt x="0" y="20"/>
                      <a:pt x="0" y="55"/>
                    </a:cubicBezTo>
                    <a:cubicBezTo>
                      <a:pt x="0" y="93"/>
                      <a:pt x="23" y="103"/>
                      <a:pt x="23" y="103"/>
                    </a:cubicBezTo>
                    <a:cubicBezTo>
                      <a:pt x="23" y="115"/>
                      <a:pt x="18" y="121"/>
                      <a:pt x="14" y="124"/>
                    </a:cubicBezTo>
                    <a:cubicBezTo>
                      <a:pt x="14" y="124"/>
                      <a:pt x="33" y="129"/>
                      <a:pt x="38" y="146"/>
                    </a:cubicBezTo>
                    <a:cubicBezTo>
                      <a:pt x="42"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6"/>
            <p:cNvGrpSpPr/>
            <p:nvPr/>
          </p:nvGrpSpPr>
          <p:grpSpPr>
            <a:xfrm>
              <a:off x="6300422" y="3401239"/>
              <a:ext cx="887141" cy="826206"/>
              <a:chOff x="5941965" y="3066412"/>
              <a:chExt cx="1073441" cy="999710"/>
            </a:xfrm>
          </p:grpSpPr>
          <p:sp>
            <p:nvSpPr>
              <p:cNvPr id="61" name="Freeform 20"/>
              <p:cNvSpPr/>
              <p:nvPr/>
            </p:nvSpPr>
            <p:spPr bwMode="auto">
              <a:xfrm>
                <a:off x="5941965" y="3066412"/>
                <a:ext cx="1073441" cy="999710"/>
              </a:xfrm>
              <a:custGeom>
                <a:avLst/>
                <a:gdLst>
                  <a:gd name="T0" fmla="*/ 311 w 419"/>
                  <a:gd name="T1" fmla="*/ 64 h 390"/>
                  <a:gd name="T2" fmla="*/ 65 w 419"/>
                  <a:gd name="T3" fmla="*/ 79 h 390"/>
                  <a:gd name="T4" fmla="*/ 77 w 419"/>
                  <a:gd name="T5" fmla="*/ 326 h 390"/>
                  <a:gd name="T6" fmla="*/ 323 w 419"/>
                  <a:gd name="T7" fmla="*/ 311 h 390"/>
                  <a:gd name="T8" fmla="*/ 331 w 419"/>
                  <a:gd name="T9" fmla="*/ 302 h 390"/>
                  <a:gd name="T10" fmla="*/ 419 w 419"/>
                  <a:gd name="T11" fmla="*/ 293 h 390"/>
                  <a:gd name="T12" fmla="*/ 364 w 419"/>
                  <a:gd name="T13" fmla="*/ 232 h 390"/>
                  <a:gd name="T14" fmla="*/ 311 w 419"/>
                  <a:gd name="T15" fmla="*/ 64 h 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 h="390">
                    <a:moveTo>
                      <a:pt x="311" y="64"/>
                    </a:moveTo>
                    <a:cubicBezTo>
                      <a:pt x="240" y="0"/>
                      <a:pt x="129" y="7"/>
                      <a:pt x="65" y="79"/>
                    </a:cubicBezTo>
                    <a:cubicBezTo>
                      <a:pt x="0" y="151"/>
                      <a:pt x="5" y="262"/>
                      <a:pt x="77" y="326"/>
                    </a:cubicBezTo>
                    <a:cubicBezTo>
                      <a:pt x="148" y="390"/>
                      <a:pt x="259" y="383"/>
                      <a:pt x="323" y="311"/>
                    </a:cubicBezTo>
                    <a:cubicBezTo>
                      <a:pt x="326" y="308"/>
                      <a:pt x="328" y="305"/>
                      <a:pt x="331" y="302"/>
                    </a:cubicBezTo>
                    <a:cubicBezTo>
                      <a:pt x="419" y="293"/>
                      <a:pt x="419" y="293"/>
                      <a:pt x="419" y="293"/>
                    </a:cubicBezTo>
                    <a:cubicBezTo>
                      <a:pt x="364" y="232"/>
                      <a:pt x="364" y="232"/>
                      <a:pt x="364" y="232"/>
                    </a:cubicBezTo>
                    <a:cubicBezTo>
                      <a:pt x="378" y="173"/>
                      <a:pt x="360" y="108"/>
                      <a:pt x="311" y="64"/>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45"/>
              <p:cNvSpPr/>
              <p:nvPr/>
            </p:nvSpPr>
            <p:spPr bwMode="auto">
              <a:xfrm>
                <a:off x="6159906" y="3286521"/>
                <a:ext cx="481422" cy="512866"/>
              </a:xfrm>
              <a:custGeom>
                <a:avLst/>
                <a:gdLst>
                  <a:gd name="T0" fmla="*/ 188 w 188"/>
                  <a:gd name="T1" fmla="*/ 9 h 200"/>
                  <a:gd name="T2" fmla="*/ 179 w 188"/>
                  <a:gd name="T3" fmla="*/ 0 h 200"/>
                  <a:gd name="T4" fmla="*/ 48 w 188"/>
                  <a:gd name="T5" fmla="*/ 42 h 200"/>
                  <a:gd name="T6" fmla="*/ 48 w 188"/>
                  <a:gd name="T7" fmla="*/ 154 h 200"/>
                  <a:gd name="T8" fmla="*/ 34 w 188"/>
                  <a:gd name="T9" fmla="*/ 151 h 200"/>
                  <a:gd name="T10" fmla="*/ 0 w 188"/>
                  <a:gd name="T11" fmla="*/ 176 h 200"/>
                  <a:gd name="T12" fmla="*/ 34 w 188"/>
                  <a:gd name="T13" fmla="*/ 200 h 200"/>
                  <a:gd name="T14" fmla="*/ 68 w 188"/>
                  <a:gd name="T15" fmla="*/ 176 h 200"/>
                  <a:gd name="T16" fmla="*/ 68 w 188"/>
                  <a:gd name="T17" fmla="*/ 172 h 200"/>
                  <a:gd name="T18" fmla="*/ 68 w 188"/>
                  <a:gd name="T19" fmla="*/ 80 h 200"/>
                  <a:gd name="T20" fmla="*/ 159 w 188"/>
                  <a:gd name="T21" fmla="*/ 50 h 200"/>
                  <a:gd name="T22" fmla="*/ 159 w 188"/>
                  <a:gd name="T23" fmla="*/ 120 h 200"/>
                  <a:gd name="T24" fmla="*/ 145 w 188"/>
                  <a:gd name="T25" fmla="*/ 117 h 200"/>
                  <a:gd name="T26" fmla="*/ 111 w 188"/>
                  <a:gd name="T27" fmla="*/ 142 h 200"/>
                  <a:gd name="T28" fmla="*/ 145 w 188"/>
                  <a:gd name="T29" fmla="*/ 166 h 200"/>
                  <a:gd name="T30" fmla="*/ 179 w 188"/>
                  <a:gd name="T31" fmla="*/ 142 h 200"/>
                  <a:gd name="T32" fmla="*/ 178 w 188"/>
                  <a:gd name="T33" fmla="*/ 137 h 200"/>
                  <a:gd name="T34" fmla="*/ 179 w 188"/>
                  <a:gd name="T35" fmla="*/ 137 h 200"/>
                  <a:gd name="T36" fmla="*/ 188 w 188"/>
                  <a:gd name="T37" fmla="*/ 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 h="200">
                    <a:moveTo>
                      <a:pt x="188" y="9"/>
                    </a:moveTo>
                    <a:cubicBezTo>
                      <a:pt x="179" y="0"/>
                      <a:pt x="179" y="0"/>
                      <a:pt x="179" y="0"/>
                    </a:cubicBezTo>
                    <a:cubicBezTo>
                      <a:pt x="48" y="42"/>
                      <a:pt x="48" y="42"/>
                      <a:pt x="48" y="42"/>
                    </a:cubicBezTo>
                    <a:cubicBezTo>
                      <a:pt x="48" y="154"/>
                      <a:pt x="48" y="154"/>
                      <a:pt x="48" y="154"/>
                    </a:cubicBezTo>
                    <a:cubicBezTo>
                      <a:pt x="44" y="152"/>
                      <a:pt x="39" y="151"/>
                      <a:pt x="34" y="151"/>
                    </a:cubicBezTo>
                    <a:cubicBezTo>
                      <a:pt x="15" y="151"/>
                      <a:pt x="0" y="162"/>
                      <a:pt x="0" y="176"/>
                    </a:cubicBezTo>
                    <a:cubicBezTo>
                      <a:pt x="0" y="189"/>
                      <a:pt x="15" y="200"/>
                      <a:pt x="34" y="200"/>
                    </a:cubicBezTo>
                    <a:cubicBezTo>
                      <a:pt x="53" y="200"/>
                      <a:pt x="68" y="189"/>
                      <a:pt x="68" y="176"/>
                    </a:cubicBezTo>
                    <a:cubicBezTo>
                      <a:pt x="68" y="174"/>
                      <a:pt x="68" y="173"/>
                      <a:pt x="68" y="172"/>
                    </a:cubicBezTo>
                    <a:cubicBezTo>
                      <a:pt x="68" y="80"/>
                      <a:pt x="68" y="80"/>
                      <a:pt x="68" y="80"/>
                    </a:cubicBezTo>
                    <a:cubicBezTo>
                      <a:pt x="159" y="50"/>
                      <a:pt x="159" y="50"/>
                      <a:pt x="159" y="50"/>
                    </a:cubicBezTo>
                    <a:cubicBezTo>
                      <a:pt x="159" y="120"/>
                      <a:pt x="159" y="120"/>
                      <a:pt x="159" y="120"/>
                    </a:cubicBezTo>
                    <a:cubicBezTo>
                      <a:pt x="155" y="118"/>
                      <a:pt x="150" y="117"/>
                      <a:pt x="145" y="117"/>
                    </a:cubicBezTo>
                    <a:cubicBezTo>
                      <a:pt x="126" y="117"/>
                      <a:pt x="111" y="128"/>
                      <a:pt x="111" y="142"/>
                    </a:cubicBezTo>
                    <a:cubicBezTo>
                      <a:pt x="111" y="155"/>
                      <a:pt x="126" y="166"/>
                      <a:pt x="145" y="166"/>
                    </a:cubicBezTo>
                    <a:cubicBezTo>
                      <a:pt x="164" y="166"/>
                      <a:pt x="179" y="155"/>
                      <a:pt x="179" y="142"/>
                    </a:cubicBezTo>
                    <a:cubicBezTo>
                      <a:pt x="179" y="140"/>
                      <a:pt x="179" y="138"/>
                      <a:pt x="178" y="137"/>
                    </a:cubicBezTo>
                    <a:cubicBezTo>
                      <a:pt x="179" y="137"/>
                      <a:pt x="179" y="137"/>
                      <a:pt x="179" y="137"/>
                    </a:cubicBezTo>
                    <a:lnTo>
                      <a:pt x="188"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9" name="Group 49"/>
            <p:cNvGrpSpPr/>
            <p:nvPr/>
          </p:nvGrpSpPr>
          <p:grpSpPr>
            <a:xfrm>
              <a:off x="7202648" y="3165770"/>
              <a:ext cx="964206" cy="1080699"/>
              <a:chOff x="6913484" y="2576315"/>
              <a:chExt cx="1166689" cy="1307646"/>
            </a:xfrm>
          </p:grpSpPr>
          <p:sp>
            <p:nvSpPr>
              <p:cNvPr id="59" name="Freeform 10"/>
              <p:cNvSpPr/>
              <p:nvPr/>
            </p:nvSpPr>
            <p:spPr bwMode="auto">
              <a:xfrm>
                <a:off x="6913484" y="2576315"/>
                <a:ext cx="1166689" cy="1307646"/>
              </a:xfrm>
              <a:custGeom>
                <a:avLst/>
                <a:gdLst>
                  <a:gd name="T0" fmla="*/ 449 w 455"/>
                  <a:gd name="T1" fmla="*/ 209 h 510"/>
                  <a:gd name="T2" fmla="*/ 212 w 455"/>
                  <a:gd name="T3" fmla="*/ 10 h 510"/>
                  <a:gd name="T4" fmla="*/ 10 w 455"/>
                  <a:gd name="T5" fmla="*/ 245 h 510"/>
                  <a:gd name="T6" fmla="*/ 247 w 455"/>
                  <a:gd name="T7" fmla="*/ 444 h 510"/>
                  <a:gd name="T8" fmla="*/ 262 w 455"/>
                  <a:gd name="T9" fmla="*/ 442 h 510"/>
                  <a:gd name="T10" fmla="*/ 349 w 455"/>
                  <a:gd name="T11" fmla="*/ 510 h 510"/>
                  <a:gd name="T12" fmla="*/ 352 w 455"/>
                  <a:gd name="T13" fmla="*/ 408 h 510"/>
                  <a:gd name="T14" fmla="*/ 449 w 455"/>
                  <a:gd name="T15" fmla="*/ 209 h 5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10">
                    <a:moveTo>
                      <a:pt x="449" y="209"/>
                    </a:moveTo>
                    <a:cubicBezTo>
                      <a:pt x="439" y="90"/>
                      <a:pt x="333" y="0"/>
                      <a:pt x="212" y="10"/>
                    </a:cubicBezTo>
                    <a:cubicBezTo>
                      <a:pt x="91" y="20"/>
                      <a:pt x="0" y="125"/>
                      <a:pt x="10" y="245"/>
                    </a:cubicBezTo>
                    <a:cubicBezTo>
                      <a:pt x="20" y="365"/>
                      <a:pt x="126" y="454"/>
                      <a:pt x="247" y="444"/>
                    </a:cubicBezTo>
                    <a:cubicBezTo>
                      <a:pt x="252" y="444"/>
                      <a:pt x="257" y="443"/>
                      <a:pt x="262" y="442"/>
                    </a:cubicBezTo>
                    <a:cubicBezTo>
                      <a:pt x="349" y="510"/>
                      <a:pt x="349" y="510"/>
                      <a:pt x="349" y="510"/>
                    </a:cubicBezTo>
                    <a:cubicBezTo>
                      <a:pt x="352" y="408"/>
                      <a:pt x="352" y="408"/>
                      <a:pt x="352" y="408"/>
                    </a:cubicBezTo>
                    <a:cubicBezTo>
                      <a:pt x="416" y="365"/>
                      <a:pt x="455" y="291"/>
                      <a:pt x="449" y="209"/>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46"/>
              <p:cNvSpPr/>
              <p:nvPr/>
            </p:nvSpPr>
            <p:spPr bwMode="auto">
              <a:xfrm>
                <a:off x="7118413" y="2850639"/>
                <a:ext cx="669003" cy="628885"/>
              </a:xfrm>
              <a:custGeom>
                <a:avLst/>
                <a:gdLst>
                  <a:gd name="T0" fmla="*/ 245 w 261"/>
                  <a:gd name="T1" fmla="*/ 61 h 245"/>
                  <a:gd name="T2" fmla="*/ 168 w 261"/>
                  <a:gd name="T3" fmla="*/ 18 h 245"/>
                  <a:gd name="T4" fmla="*/ 122 w 261"/>
                  <a:gd name="T5" fmla="*/ 70 h 245"/>
                  <a:gd name="T6" fmla="*/ 55 w 261"/>
                  <a:gd name="T7" fmla="*/ 54 h 245"/>
                  <a:gd name="T8" fmla="*/ 17 w 261"/>
                  <a:gd name="T9" fmla="*/ 134 h 245"/>
                  <a:gd name="T10" fmla="*/ 86 w 261"/>
                  <a:gd name="T11" fmla="*/ 204 h 245"/>
                  <a:gd name="T12" fmla="*/ 179 w 261"/>
                  <a:gd name="T13" fmla="*/ 245 h 245"/>
                  <a:gd name="T14" fmla="*/ 179 w 261"/>
                  <a:gd name="T15" fmla="*/ 245 h 245"/>
                  <a:gd name="T16" fmla="*/ 179 w 261"/>
                  <a:gd name="T17" fmla="*/ 245 h 245"/>
                  <a:gd name="T18" fmla="*/ 179 w 261"/>
                  <a:gd name="T19" fmla="*/ 245 h 245"/>
                  <a:gd name="T20" fmla="*/ 179 w 261"/>
                  <a:gd name="T21" fmla="*/ 245 h 245"/>
                  <a:gd name="T22" fmla="*/ 230 w 261"/>
                  <a:gd name="T23" fmla="*/ 158 h 245"/>
                  <a:gd name="T24" fmla="*/ 245 w 261"/>
                  <a:gd name="T25" fmla="*/ 6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245">
                    <a:moveTo>
                      <a:pt x="245" y="61"/>
                    </a:moveTo>
                    <a:cubicBezTo>
                      <a:pt x="222" y="0"/>
                      <a:pt x="168" y="18"/>
                      <a:pt x="168" y="18"/>
                    </a:cubicBezTo>
                    <a:cubicBezTo>
                      <a:pt x="131" y="28"/>
                      <a:pt x="123" y="68"/>
                      <a:pt x="122" y="70"/>
                    </a:cubicBezTo>
                    <a:cubicBezTo>
                      <a:pt x="121" y="68"/>
                      <a:pt x="91" y="41"/>
                      <a:pt x="55" y="54"/>
                    </a:cubicBezTo>
                    <a:cubicBezTo>
                      <a:pt x="55" y="54"/>
                      <a:pt x="0" y="71"/>
                      <a:pt x="17" y="134"/>
                    </a:cubicBezTo>
                    <a:cubicBezTo>
                      <a:pt x="17" y="134"/>
                      <a:pt x="28" y="176"/>
                      <a:pt x="86" y="204"/>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230" y="158"/>
                      <a:pt x="230" y="158"/>
                      <a:pt x="230" y="158"/>
                    </a:cubicBezTo>
                    <a:cubicBezTo>
                      <a:pt x="261" y="101"/>
                      <a:pt x="245" y="61"/>
                      <a:pt x="245"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52"/>
            <p:cNvGrpSpPr/>
            <p:nvPr/>
          </p:nvGrpSpPr>
          <p:grpSpPr>
            <a:xfrm>
              <a:off x="6232318" y="2301721"/>
              <a:ext cx="983024" cy="1076219"/>
              <a:chOff x="5859560" y="1735995"/>
              <a:chExt cx="1189459" cy="1302225"/>
            </a:xfrm>
          </p:grpSpPr>
          <p:sp>
            <p:nvSpPr>
              <p:cNvPr id="57" name="Freeform 13"/>
              <p:cNvSpPr/>
              <p:nvPr/>
            </p:nvSpPr>
            <p:spPr bwMode="auto">
              <a:xfrm>
                <a:off x="5859560" y="1735995"/>
                <a:ext cx="1189459" cy="1302225"/>
              </a:xfrm>
              <a:custGeom>
                <a:avLst/>
                <a:gdLst>
                  <a:gd name="T0" fmla="*/ 453 w 464"/>
                  <a:gd name="T1" fmla="*/ 202 h 508"/>
                  <a:gd name="T2" fmla="*/ 205 w 464"/>
                  <a:gd name="T3" fmla="*/ 17 h 508"/>
                  <a:gd name="T4" fmla="*/ 17 w 464"/>
                  <a:gd name="T5" fmla="*/ 263 h 508"/>
                  <a:gd name="T6" fmla="*/ 265 w 464"/>
                  <a:gd name="T7" fmla="*/ 448 h 508"/>
                  <a:gd name="T8" fmla="*/ 280 w 464"/>
                  <a:gd name="T9" fmla="*/ 445 h 508"/>
                  <a:gd name="T10" fmla="*/ 371 w 464"/>
                  <a:gd name="T11" fmla="*/ 508 h 508"/>
                  <a:gd name="T12" fmla="*/ 368 w 464"/>
                  <a:gd name="T13" fmla="*/ 406 h 508"/>
                  <a:gd name="T14" fmla="*/ 453 w 464"/>
                  <a:gd name="T15" fmla="*/ 202 h 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4" h="508">
                    <a:moveTo>
                      <a:pt x="453" y="202"/>
                    </a:moveTo>
                    <a:cubicBezTo>
                      <a:pt x="436" y="83"/>
                      <a:pt x="325" y="0"/>
                      <a:pt x="205" y="17"/>
                    </a:cubicBezTo>
                    <a:cubicBezTo>
                      <a:pt x="84" y="34"/>
                      <a:pt x="0" y="144"/>
                      <a:pt x="17" y="263"/>
                    </a:cubicBezTo>
                    <a:cubicBezTo>
                      <a:pt x="34" y="382"/>
                      <a:pt x="145" y="465"/>
                      <a:pt x="265" y="448"/>
                    </a:cubicBezTo>
                    <a:cubicBezTo>
                      <a:pt x="270" y="447"/>
                      <a:pt x="275" y="446"/>
                      <a:pt x="280" y="445"/>
                    </a:cubicBezTo>
                    <a:cubicBezTo>
                      <a:pt x="371" y="508"/>
                      <a:pt x="371" y="508"/>
                      <a:pt x="371" y="508"/>
                    </a:cubicBezTo>
                    <a:cubicBezTo>
                      <a:pt x="368" y="406"/>
                      <a:pt x="368" y="406"/>
                      <a:pt x="368" y="406"/>
                    </a:cubicBezTo>
                    <a:cubicBezTo>
                      <a:pt x="429" y="359"/>
                      <a:pt x="464" y="283"/>
                      <a:pt x="453" y="20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47"/>
              <p:cNvSpPr>
                <a:spLocks noEditPoints="1"/>
              </p:cNvSpPr>
              <p:nvPr/>
            </p:nvSpPr>
            <p:spPr bwMode="auto">
              <a:xfrm>
                <a:off x="6023287" y="2030921"/>
                <a:ext cx="841404" cy="702616"/>
              </a:xfrm>
              <a:custGeom>
                <a:avLst/>
                <a:gdLst>
                  <a:gd name="T0" fmla="*/ 328 w 328"/>
                  <a:gd name="T1" fmla="*/ 42 h 274"/>
                  <a:gd name="T2" fmla="*/ 163 w 328"/>
                  <a:gd name="T3" fmla="*/ 0 h 274"/>
                  <a:gd name="T4" fmla="*/ 0 w 328"/>
                  <a:gd name="T5" fmla="*/ 42 h 274"/>
                  <a:gd name="T6" fmla="*/ 1 w 328"/>
                  <a:gd name="T7" fmla="*/ 53 h 274"/>
                  <a:gd name="T8" fmla="*/ 66 w 328"/>
                  <a:gd name="T9" fmla="*/ 70 h 274"/>
                  <a:gd name="T10" fmla="*/ 66 w 328"/>
                  <a:gd name="T11" fmla="*/ 150 h 274"/>
                  <a:gd name="T12" fmla="*/ 160 w 328"/>
                  <a:gd name="T13" fmla="*/ 197 h 274"/>
                  <a:gd name="T14" fmla="*/ 261 w 328"/>
                  <a:gd name="T15" fmla="*/ 150 h 274"/>
                  <a:gd name="T16" fmla="*/ 262 w 328"/>
                  <a:gd name="T17" fmla="*/ 71 h 274"/>
                  <a:gd name="T18" fmla="*/ 266 w 328"/>
                  <a:gd name="T19" fmla="*/ 70 h 274"/>
                  <a:gd name="T20" fmla="*/ 272 w 328"/>
                  <a:gd name="T21" fmla="*/ 134 h 274"/>
                  <a:gd name="T22" fmla="*/ 269 w 328"/>
                  <a:gd name="T23" fmla="*/ 204 h 274"/>
                  <a:gd name="T24" fmla="*/ 258 w 328"/>
                  <a:gd name="T25" fmla="*/ 216 h 274"/>
                  <a:gd name="T26" fmla="*/ 267 w 328"/>
                  <a:gd name="T27" fmla="*/ 228 h 274"/>
                  <a:gd name="T28" fmla="*/ 252 w 328"/>
                  <a:gd name="T29" fmla="*/ 272 h 274"/>
                  <a:gd name="T30" fmla="*/ 256 w 328"/>
                  <a:gd name="T31" fmla="*/ 273 h 274"/>
                  <a:gd name="T32" fmla="*/ 263 w 328"/>
                  <a:gd name="T33" fmla="*/ 256 h 274"/>
                  <a:gd name="T34" fmla="*/ 259 w 328"/>
                  <a:gd name="T35" fmla="*/ 273 h 274"/>
                  <a:gd name="T36" fmla="*/ 264 w 328"/>
                  <a:gd name="T37" fmla="*/ 274 h 274"/>
                  <a:gd name="T38" fmla="*/ 266 w 328"/>
                  <a:gd name="T39" fmla="*/ 261 h 274"/>
                  <a:gd name="T40" fmla="*/ 267 w 328"/>
                  <a:gd name="T41" fmla="*/ 274 h 274"/>
                  <a:gd name="T42" fmla="*/ 272 w 328"/>
                  <a:gd name="T43" fmla="*/ 274 h 274"/>
                  <a:gd name="T44" fmla="*/ 272 w 328"/>
                  <a:gd name="T45" fmla="*/ 261 h 274"/>
                  <a:gd name="T46" fmla="*/ 274 w 328"/>
                  <a:gd name="T47" fmla="*/ 274 h 274"/>
                  <a:gd name="T48" fmla="*/ 278 w 328"/>
                  <a:gd name="T49" fmla="*/ 274 h 274"/>
                  <a:gd name="T50" fmla="*/ 276 w 328"/>
                  <a:gd name="T51" fmla="*/ 259 h 274"/>
                  <a:gd name="T52" fmla="*/ 281 w 328"/>
                  <a:gd name="T53" fmla="*/ 273 h 274"/>
                  <a:gd name="T54" fmla="*/ 284 w 328"/>
                  <a:gd name="T55" fmla="*/ 272 h 274"/>
                  <a:gd name="T56" fmla="*/ 274 w 328"/>
                  <a:gd name="T57" fmla="*/ 228 h 274"/>
                  <a:gd name="T58" fmla="*/ 283 w 328"/>
                  <a:gd name="T59" fmla="*/ 216 h 274"/>
                  <a:gd name="T60" fmla="*/ 274 w 328"/>
                  <a:gd name="T61" fmla="*/ 204 h 274"/>
                  <a:gd name="T62" fmla="*/ 277 w 328"/>
                  <a:gd name="T63" fmla="*/ 134 h 274"/>
                  <a:gd name="T64" fmla="*/ 271 w 328"/>
                  <a:gd name="T65" fmla="*/ 68 h 274"/>
                  <a:gd name="T66" fmla="*/ 327 w 328"/>
                  <a:gd name="T67" fmla="*/ 54 h 274"/>
                  <a:gd name="T68" fmla="*/ 328 w 328"/>
                  <a:gd name="T69" fmla="*/ 42 h 274"/>
                  <a:gd name="T70" fmla="*/ 162 w 328"/>
                  <a:gd name="T71" fmla="*/ 57 h 274"/>
                  <a:gd name="T72" fmla="*/ 66 w 328"/>
                  <a:gd name="T73" fmla="*/ 40 h 274"/>
                  <a:gd name="T74" fmla="*/ 162 w 328"/>
                  <a:gd name="T75" fmla="*/ 23 h 274"/>
                  <a:gd name="T76" fmla="*/ 258 w 328"/>
                  <a:gd name="T77" fmla="*/ 40 h 274"/>
                  <a:gd name="T78" fmla="*/ 162 w 328"/>
                  <a:gd name="T79" fmla="*/ 5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4">
                    <a:moveTo>
                      <a:pt x="328" y="42"/>
                    </a:moveTo>
                    <a:cubicBezTo>
                      <a:pt x="163" y="0"/>
                      <a:pt x="163" y="0"/>
                      <a:pt x="163" y="0"/>
                    </a:cubicBezTo>
                    <a:cubicBezTo>
                      <a:pt x="0" y="42"/>
                      <a:pt x="0" y="42"/>
                      <a:pt x="0" y="42"/>
                    </a:cubicBezTo>
                    <a:cubicBezTo>
                      <a:pt x="1" y="53"/>
                      <a:pt x="1" y="53"/>
                      <a:pt x="1" y="53"/>
                    </a:cubicBezTo>
                    <a:cubicBezTo>
                      <a:pt x="66" y="70"/>
                      <a:pt x="66" y="70"/>
                      <a:pt x="66" y="70"/>
                    </a:cubicBezTo>
                    <a:cubicBezTo>
                      <a:pt x="66" y="150"/>
                      <a:pt x="66" y="150"/>
                      <a:pt x="66" y="150"/>
                    </a:cubicBezTo>
                    <a:cubicBezTo>
                      <a:pt x="80" y="195"/>
                      <a:pt x="160" y="197"/>
                      <a:pt x="160" y="197"/>
                    </a:cubicBezTo>
                    <a:cubicBezTo>
                      <a:pt x="253" y="196"/>
                      <a:pt x="261" y="150"/>
                      <a:pt x="261" y="150"/>
                    </a:cubicBezTo>
                    <a:cubicBezTo>
                      <a:pt x="262" y="71"/>
                      <a:pt x="262" y="71"/>
                      <a:pt x="262" y="71"/>
                    </a:cubicBezTo>
                    <a:cubicBezTo>
                      <a:pt x="266" y="70"/>
                      <a:pt x="266" y="70"/>
                      <a:pt x="266" y="70"/>
                    </a:cubicBezTo>
                    <a:cubicBezTo>
                      <a:pt x="270" y="80"/>
                      <a:pt x="274" y="99"/>
                      <a:pt x="272" y="134"/>
                    </a:cubicBezTo>
                    <a:cubicBezTo>
                      <a:pt x="269" y="182"/>
                      <a:pt x="268" y="196"/>
                      <a:pt x="269" y="204"/>
                    </a:cubicBezTo>
                    <a:cubicBezTo>
                      <a:pt x="263" y="204"/>
                      <a:pt x="258" y="210"/>
                      <a:pt x="258" y="216"/>
                    </a:cubicBezTo>
                    <a:cubicBezTo>
                      <a:pt x="258" y="222"/>
                      <a:pt x="262" y="226"/>
                      <a:pt x="267" y="228"/>
                    </a:cubicBezTo>
                    <a:cubicBezTo>
                      <a:pt x="266" y="234"/>
                      <a:pt x="261" y="251"/>
                      <a:pt x="252" y="272"/>
                    </a:cubicBezTo>
                    <a:cubicBezTo>
                      <a:pt x="256" y="273"/>
                      <a:pt x="256" y="273"/>
                      <a:pt x="256" y="273"/>
                    </a:cubicBezTo>
                    <a:cubicBezTo>
                      <a:pt x="256" y="273"/>
                      <a:pt x="262" y="260"/>
                      <a:pt x="263" y="256"/>
                    </a:cubicBezTo>
                    <a:cubicBezTo>
                      <a:pt x="262" y="259"/>
                      <a:pt x="260" y="272"/>
                      <a:pt x="259" y="273"/>
                    </a:cubicBezTo>
                    <a:cubicBezTo>
                      <a:pt x="264" y="274"/>
                      <a:pt x="264" y="274"/>
                      <a:pt x="264" y="274"/>
                    </a:cubicBezTo>
                    <a:cubicBezTo>
                      <a:pt x="264" y="274"/>
                      <a:pt x="267" y="263"/>
                      <a:pt x="266" y="261"/>
                    </a:cubicBezTo>
                    <a:cubicBezTo>
                      <a:pt x="266" y="261"/>
                      <a:pt x="267" y="273"/>
                      <a:pt x="267" y="274"/>
                    </a:cubicBezTo>
                    <a:cubicBezTo>
                      <a:pt x="272" y="274"/>
                      <a:pt x="272" y="274"/>
                      <a:pt x="272" y="274"/>
                    </a:cubicBezTo>
                    <a:cubicBezTo>
                      <a:pt x="272" y="274"/>
                      <a:pt x="271" y="263"/>
                      <a:pt x="272" y="261"/>
                    </a:cubicBezTo>
                    <a:cubicBezTo>
                      <a:pt x="272" y="261"/>
                      <a:pt x="274" y="268"/>
                      <a:pt x="274" y="274"/>
                    </a:cubicBezTo>
                    <a:cubicBezTo>
                      <a:pt x="278" y="274"/>
                      <a:pt x="278" y="274"/>
                      <a:pt x="278" y="274"/>
                    </a:cubicBezTo>
                    <a:cubicBezTo>
                      <a:pt x="278" y="274"/>
                      <a:pt x="277" y="261"/>
                      <a:pt x="276" y="259"/>
                    </a:cubicBezTo>
                    <a:cubicBezTo>
                      <a:pt x="276" y="259"/>
                      <a:pt x="280" y="266"/>
                      <a:pt x="281" y="273"/>
                    </a:cubicBezTo>
                    <a:cubicBezTo>
                      <a:pt x="284" y="272"/>
                      <a:pt x="284" y="272"/>
                      <a:pt x="284" y="272"/>
                    </a:cubicBezTo>
                    <a:cubicBezTo>
                      <a:pt x="284" y="272"/>
                      <a:pt x="277" y="237"/>
                      <a:pt x="274" y="228"/>
                    </a:cubicBezTo>
                    <a:cubicBezTo>
                      <a:pt x="279" y="226"/>
                      <a:pt x="283" y="221"/>
                      <a:pt x="283" y="216"/>
                    </a:cubicBezTo>
                    <a:cubicBezTo>
                      <a:pt x="283" y="210"/>
                      <a:pt x="279" y="205"/>
                      <a:pt x="274" y="204"/>
                    </a:cubicBezTo>
                    <a:cubicBezTo>
                      <a:pt x="274" y="196"/>
                      <a:pt x="274" y="183"/>
                      <a:pt x="277" y="134"/>
                    </a:cubicBezTo>
                    <a:cubicBezTo>
                      <a:pt x="279" y="105"/>
                      <a:pt x="277" y="83"/>
                      <a:pt x="271" y="68"/>
                    </a:cubicBezTo>
                    <a:cubicBezTo>
                      <a:pt x="327" y="54"/>
                      <a:pt x="327" y="54"/>
                      <a:pt x="327" y="54"/>
                    </a:cubicBezTo>
                    <a:lnTo>
                      <a:pt x="328" y="42"/>
                    </a:lnTo>
                    <a:close/>
                    <a:moveTo>
                      <a:pt x="162" y="57"/>
                    </a:moveTo>
                    <a:cubicBezTo>
                      <a:pt x="109" y="57"/>
                      <a:pt x="66" y="50"/>
                      <a:pt x="66" y="40"/>
                    </a:cubicBezTo>
                    <a:cubicBezTo>
                      <a:pt x="66" y="30"/>
                      <a:pt x="109" y="23"/>
                      <a:pt x="162" y="23"/>
                    </a:cubicBezTo>
                    <a:cubicBezTo>
                      <a:pt x="215" y="23"/>
                      <a:pt x="258" y="30"/>
                      <a:pt x="258" y="40"/>
                    </a:cubicBezTo>
                    <a:cubicBezTo>
                      <a:pt x="258" y="50"/>
                      <a:pt x="215" y="57"/>
                      <a:pt x="162"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5"/>
            <p:cNvGrpSpPr/>
            <p:nvPr/>
          </p:nvGrpSpPr>
          <p:grpSpPr>
            <a:xfrm>
              <a:off x="9020988" y="2621630"/>
              <a:ext cx="612934" cy="675661"/>
              <a:chOff x="9233851" y="2123085"/>
              <a:chExt cx="741650" cy="817550"/>
            </a:xfrm>
          </p:grpSpPr>
          <p:sp>
            <p:nvSpPr>
              <p:cNvPr id="55" name="Freeform 16"/>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2" name="Group 59"/>
            <p:cNvGrpSpPr/>
            <p:nvPr/>
          </p:nvGrpSpPr>
          <p:grpSpPr>
            <a:xfrm>
              <a:off x="8020490" y="4111471"/>
              <a:ext cx="612934" cy="675661"/>
              <a:chOff x="9233851" y="2123085"/>
              <a:chExt cx="741650" cy="817550"/>
            </a:xfrm>
          </p:grpSpPr>
          <p:sp>
            <p:nvSpPr>
              <p:cNvPr id="53" name="Freeform 16"/>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95" name="矩形 94"/>
          <p:cNvSpPr/>
          <p:nvPr/>
        </p:nvSpPr>
        <p:spPr>
          <a:xfrm>
            <a:off x="515322" y="4660331"/>
            <a:ext cx="5647700" cy="612475"/>
          </a:xfrm>
          <a:prstGeom prst="rect">
            <a:avLst/>
          </a:prstGeom>
        </p:spPr>
        <p:txBody>
          <a:bodyPr wrap="none">
            <a:spAutoFit/>
          </a:bodyPr>
          <a:lstStyle/>
          <a:p>
            <a:pPr lvl="1">
              <a:lnSpc>
                <a:spcPct val="130000"/>
              </a:lnSpc>
            </a:pPr>
            <a:r>
              <a:rPr lang="zh-CN" altLang="en-US" sz="2600" dirty="0" smtClean="0">
                <a:latin typeface="微软雅黑" panose="020B0503020204020204" pitchFamily="34" charset="-122"/>
                <a:ea typeface="微软雅黑" panose="020B0503020204020204" pitchFamily="34" charset="-122"/>
                <a:sym typeface="+mn-ea"/>
              </a:rPr>
              <a:t>递延年金的现值计算有三种方法：</a:t>
            </a:r>
            <a:endParaRPr lang="zh-CN" altLang="en-US" sz="2600" dirty="0" smtClean="0">
              <a:latin typeface="微软雅黑" panose="020B0503020204020204" pitchFamily="34" charset="-122"/>
              <a:ea typeface="微软雅黑" panose="020B0503020204020204" pitchFamily="34" charset="-122"/>
            </a:endParaRPr>
          </a:p>
        </p:txBody>
      </p:sp>
      <p:sp>
        <p:nvSpPr>
          <p:cNvPr id="96" name="文本框 21"/>
          <p:cNvSpPr txBox="1">
            <a:spLocks noChangeArrowheads="1"/>
          </p:cNvSpPr>
          <p:nvPr/>
        </p:nvSpPr>
        <p:spPr bwMode="auto">
          <a:xfrm>
            <a:off x="3987446" y="3344741"/>
            <a:ext cx="574675" cy="461665"/>
          </a:xfrm>
          <a:prstGeom prst="rect">
            <a:avLst/>
          </a:prstGeom>
          <a:noFill/>
          <a:ln w="9525">
            <a:noFill/>
            <a:miter lim="800000"/>
          </a:ln>
        </p:spPr>
        <p:txBody>
          <a:bodyPr>
            <a:spAutoFit/>
          </a:bodyPr>
          <a:lstStyle/>
          <a:p>
            <a:r>
              <a:rPr lang="en-US" altLang="zh-CN" b="1" dirty="0" smtClean="0">
                <a:solidFill>
                  <a:srgbClr val="0070C0"/>
                </a:solidFill>
              </a:rPr>
              <a:t> </a:t>
            </a:r>
            <a:r>
              <a:rPr lang="en-US" altLang="zh-CN" sz="2400" b="1" dirty="0" smtClean="0">
                <a:solidFill>
                  <a:srgbClr val="A50021"/>
                </a:solidFill>
                <a:latin typeface="微软雅黑" panose="020B0503020204020204" pitchFamily="34" charset="-122"/>
                <a:ea typeface="微软雅黑" panose="020B0503020204020204" pitchFamily="34" charset="-122"/>
              </a:rPr>
              <a:t>P</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97" name="上弧形箭头 96"/>
          <p:cNvSpPr/>
          <p:nvPr/>
        </p:nvSpPr>
        <p:spPr>
          <a:xfrm flipH="1">
            <a:off x="4118432" y="2696812"/>
            <a:ext cx="3060541" cy="178591"/>
          </a:xfrm>
          <a:prstGeom prst="curvedDownArrow">
            <a:avLst>
              <a:gd name="adj1" fmla="val 25000"/>
              <a:gd name="adj2" fmla="val 50000"/>
              <a:gd name="adj3" fmla="val 7966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98" name="上弧形箭头 97"/>
          <p:cNvSpPr/>
          <p:nvPr/>
        </p:nvSpPr>
        <p:spPr>
          <a:xfrm flipH="1">
            <a:off x="4028577" y="2544572"/>
            <a:ext cx="3990438" cy="380379"/>
          </a:xfrm>
          <a:prstGeom prst="curvedDownArrow">
            <a:avLst>
              <a:gd name="adj1" fmla="val 25000"/>
              <a:gd name="adj2" fmla="val 50000"/>
              <a:gd name="adj3" fmla="val 7966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99" name="上弧形箭头 98"/>
          <p:cNvSpPr/>
          <p:nvPr/>
        </p:nvSpPr>
        <p:spPr>
          <a:xfrm flipH="1">
            <a:off x="3937235" y="2246125"/>
            <a:ext cx="5183876" cy="719078"/>
          </a:xfrm>
          <a:prstGeom prst="curvedDownArrow">
            <a:avLst>
              <a:gd name="adj1" fmla="val 25000"/>
              <a:gd name="adj2" fmla="val 50000"/>
              <a:gd name="adj3" fmla="val 7966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椭圆形标注 144"/>
          <p:cNvSpPr/>
          <p:nvPr/>
        </p:nvSpPr>
        <p:spPr>
          <a:xfrm>
            <a:off x="64515" y="3296716"/>
            <a:ext cx="2547518" cy="1273273"/>
          </a:xfrm>
          <a:prstGeom prst="wedgeEllipseCallout">
            <a:avLst>
              <a:gd name="adj1" fmla="val 78979"/>
              <a:gd name="adj2" fmla="val 68667"/>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7649" name="标题 1"/>
          <p:cNvSpPr>
            <a:spLocks noGrp="1"/>
          </p:cNvSpPr>
          <p:nvPr>
            <p:ph type="title" idx="4294967295"/>
          </p:nvPr>
        </p:nvSpPr>
        <p:spPr>
          <a:xfrm>
            <a:off x="3181160" y="172573"/>
            <a:ext cx="6127845" cy="753991"/>
          </a:xfrm>
        </p:spPr>
        <p:txBody>
          <a:bodyPr/>
          <a:lstStyle/>
          <a:p>
            <a:pPr algn="ctr" eaLnBrk="1" hangingPunct="1"/>
            <a:r>
              <a:rPr lang="zh-CN" altLang="en-US" sz="3600" dirty="0" smtClean="0">
                <a:latin typeface="微软雅黑" panose="020B0503020204020204" pitchFamily="34" charset="-122"/>
                <a:ea typeface="微软雅黑" panose="020B0503020204020204" pitchFamily="34" charset="-122"/>
              </a:rPr>
              <a:t>（</a:t>
            </a:r>
            <a:r>
              <a:rPr lang="en-US" altLang="zh-CN" sz="3600" dirty="0" smtClean="0">
                <a:latin typeface="微软雅黑" panose="020B0503020204020204" pitchFamily="34" charset="-122"/>
                <a:ea typeface="微软雅黑" panose="020B0503020204020204" pitchFamily="34" charset="-122"/>
              </a:rPr>
              <a:t>2</a:t>
            </a:r>
            <a:r>
              <a:rPr lang="zh-CN" altLang="en-US" sz="3600" dirty="0" smtClean="0">
                <a:latin typeface="微软雅黑" panose="020B0503020204020204" pitchFamily="34" charset="-122"/>
                <a:ea typeface="微软雅黑" panose="020B0503020204020204" pitchFamily="34" charset="-122"/>
              </a:rPr>
              <a:t>）递延年金现值的计算</a:t>
            </a:r>
            <a:endParaRPr lang="zh-CN" altLang="en-US" sz="3600" dirty="0" smtClean="0">
              <a:latin typeface="微软雅黑" panose="020B0503020204020204" pitchFamily="34" charset="-122"/>
              <a:ea typeface="微软雅黑" panose="020B0503020204020204" pitchFamily="34" charset="-122"/>
            </a:endParaRPr>
          </a:p>
        </p:txBody>
      </p:sp>
      <p:sp>
        <p:nvSpPr>
          <p:cNvPr id="27650" name="内容占位符 2"/>
          <p:cNvSpPr>
            <a:spLocks noGrp="1"/>
          </p:cNvSpPr>
          <p:nvPr>
            <p:ph idx="4294967295"/>
          </p:nvPr>
        </p:nvSpPr>
        <p:spPr>
          <a:xfrm>
            <a:off x="1039913" y="1444769"/>
            <a:ext cx="10162995" cy="1685499"/>
          </a:xfrm>
        </p:spPr>
        <p:txBody>
          <a:bodyPr/>
          <a:lstStyle/>
          <a:p>
            <a:pPr>
              <a:lnSpc>
                <a:spcPct val="150000"/>
              </a:lnSpc>
            </a:pPr>
            <a:r>
              <a:rPr lang="zh-CN" altLang="zh-CN" sz="2400" b="1" dirty="0">
                <a:latin typeface="微软雅黑" panose="020B0503020204020204" pitchFamily="34" charset="-122"/>
                <a:ea typeface="微软雅黑" panose="020B0503020204020204" pitchFamily="34" charset="-122"/>
              </a:rPr>
              <a:t>假设递延期内每期都有</a:t>
            </a:r>
            <a:r>
              <a:rPr lang="en-US" altLang="zh-CN" sz="2400" b="1" dirty="0">
                <a:latin typeface="微软雅黑" panose="020B0503020204020204" pitchFamily="34" charset="-122"/>
                <a:ea typeface="微软雅黑" panose="020B0503020204020204" pitchFamily="34" charset="-122"/>
              </a:rPr>
              <a:t>A </a:t>
            </a:r>
            <a:r>
              <a:rPr lang="zh-CN" altLang="zh-CN" sz="2400" b="1" dirty="0">
                <a:latin typeface="微软雅黑" panose="020B0503020204020204" pitchFamily="34" charset="-122"/>
                <a:ea typeface="微软雅黑" panose="020B0503020204020204" pitchFamily="34" charset="-122"/>
              </a:rPr>
              <a:t>收付，将递延期内空缺的</a:t>
            </a:r>
            <a:r>
              <a:rPr lang="en-US" altLang="zh-CN" sz="2400" b="1" dirty="0">
                <a:latin typeface="微软雅黑" panose="020B0503020204020204" pitchFamily="34" charset="-122"/>
                <a:ea typeface="微软雅黑" panose="020B0503020204020204" pitchFamily="34" charset="-122"/>
              </a:rPr>
              <a:t>m</a:t>
            </a:r>
            <a:r>
              <a:rPr lang="zh-CN" altLang="zh-CN" sz="2400" b="1" dirty="0">
                <a:latin typeface="微软雅黑" panose="020B0503020204020204" pitchFamily="34" charset="-122"/>
                <a:ea typeface="微软雅黑" panose="020B0503020204020204" pitchFamily="34" charset="-122"/>
              </a:rPr>
              <a:t>个</a:t>
            </a:r>
            <a:r>
              <a:rPr lang="en-US" altLang="zh-CN" sz="2400" b="1" dirty="0" smtClean="0">
                <a:latin typeface="微软雅黑" panose="020B0503020204020204" pitchFamily="34" charset="-122"/>
                <a:ea typeface="微软雅黑" panose="020B0503020204020204" pitchFamily="34" charset="-122"/>
              </a:rPr>
              <a:t>A</a:t>
            </a:r>
            <a:r>
              <a:rPr lang="zh-CN" altLang="zh-CN" sz="2400" b="1" dirty="0" smtClean="0">
                <a:latin typeface="微软雅黑" panose="020B0503020204020204" pitchFamily="34" charset="-122"/>
                <a:ea typeface="微软雅黑" panose="020B0503020204020204" pitchFamily="34" charset="-122"/>
              </a:rPr>
              <a:t>先</a:t>
            </a:r>
            <a:r>
              <a:rPr lang="zh-CN" altLang="zh-CN" sz="2400" b="1" dirty="0">
                <a:latin typeface="微软雅黑" panose="020B0503020204020204" pitchFamily="34" charset="-122"/>
                <a:ea typeface="微软雅黑" panose="020B0503020204020204" pitchFamily="34" charset="-122"/>
              </a:rPr>
              <a:t>补上，把递延期和以后各期看成是一个</a:t>
            </a:r>
            <a:r>
              <a:rPr lang="zh-CN" altLang="zh-CN" sz="2400" b="1" dirty="0">
                <a:solidFill>
                  <a:srgbClr val="FF0000"/>
                </a:solidFill>
                <a:latin typeface="微软雅黑" panose="020B0503020204020204" pitchFamily="34" charset="-122"/>
                <a:ea typeface="微软雅黑" panose="020B0503020204020204" pitchFamily="34" charset="-122"/>
              </a:rPr>
              <a:t>普通年金</a:t>
            </a:r>
            <a:r>
              <a:rPr lang="zh-CN" altLang="zh-CN" sz="2400" b="1" dirty="0">
                <a:latin typeface="微软雅黑" panose="020B0503020204020204" pitchFamily="34" charset="-122"/>
                <a:ea typeface="微软雅黑" panose="020B0503020204020204" pitchFamily="34" charset="-122"/>
              </a:rPr>
              <a:t>。计算出这个普通年金的现值。再把递延期补上的</a:t>
            </a:r>
            <a:r>
              <a:rPr lang="en-US" altLang="zh-CN" sz="2400" b="1" dirty="0">
                <a:latin typeface="微软雅黑" panose="020B0503020204020204" pitchFamily="34" charset="-122"/>
                <a:ea typeface="微软雅黑" panose="020B0503020204020204" pitchFamily="34" charset="-122"/>
              </a:rPr>
              <a:t>m</a:t>
            </a:r>
            <a:r>
              <a:rPr lang="zh-CN" altLang="zh-CN" sz="2400" b="1" dirty="0">
                <a:latin typeface="微软雅黑" panose="020B0503020204020204" pitchFamily="34" charset="-122"/>
                <a:ea typeface="微软雅黑" panose="020B0503020204020204" pitchFamily="34" charset="-122"/>
              </a:rPr>
              <a:t>个的年金现值减掉即得出年金发生期的</a:t>
            </a:r>
            <a:r>
              <a:rPr lang="en-US" altLang="zh-CN" sz="2400" b="1" dirty="0">
                <a:latin typeface="微软雅黑" panose="020B0503020204020204" pitchFamily="34" charset="-122"/>
                <a:ea typeface="微软雅黑" panose="020B0503020204020204" pitchFamily="34" charset="-122"/>
              </a:rPr>
              <a:t>n</a:t>
            </a:r>
            <a:r>
              <a:rPr lang="zh-CN" altLang="zh-CN" sz="2400" b="1" dirty="0">
                <a:latin typeface="微软雅黑" panose="020B0503020204020204" pitchFamily="34" charset="-122"/>
                <a:ea typeface="微软雅黑" panose="020B0503020204020204" pitchFamily="34" charset="-122"/>
              </a:rPr>
              <a:t>个</a:t>
            </a:r>
            <a:r>
              <a:rPr lang="en-US" altLang="zh-CN" sz="2400" b="1" dirty="0">
                <a:latin typeface="微软雅黑" panose="020B0503020204020204" pitchFamily="34" charset="-122"/>
                <a:ea typeface="微软雅黑" panose="020B0503020204020204" pitchFamily="34" charset="-122"/>
              </a:rPr>
              <a:t>A</a:t>
            </a:r>
            <a:r>
              <a:rPr lang="zh-CN" altLang="zh-CN" sz="2400" b="1" dirty="0">
                <a:latin typeface="微软雅黑" panose="020B0503020204020204" pitchFamily="34" charset="-122"/>
                <a:ea typeface="微软雅黑" panose="020B0503020204020204" pitchFamily="34" charset="-122"/>
              </a:rPr>
              <a:t>的现值</a:t>
            </a:r>
            <a:r>
              <a:rPr lang="zh-CN" altLang="zh-CN" sz="2400" b="1" dirty="0" smtClean="0">
                <a:latin typeface="微软雅黑" panose="020B0503020204020204" pitchFamily="34" charset="-122"/>
                <a:ea typeface="微软雅黑" panose="020B0503020204020204" pitchFamily="34" charset="-122"/>
              </a:rPr>
              <a:t>。</a:t>
            </a:r>
            <a:endParaRPr lang="zh-CN" altLang="en-US" b="1" dirty="0" smtClean="0">
              <a:latin typeface="微软雅黑" panose="020B0503020204020204" pitchFamily="34" charset="-122"/>
              <a:ea typeface="微软雅黑" panose="020B0503020204020204" pitchFamily="34" charset="-122"/>
            </a:endParaRPr>
          </a:p>
          <a:p>
            <a:pPr marL="457200" lvl="1" indent="0" eaLnBrk="1" hangingPunct="1">
              <a:lnSpc>
                <a:spcPct val="150000"/>
              </a:lnSpc>
              <a:buNone/>
            </a:pPr>
            <a:endParaRPr lang="zh-CN" altLang="en-US" b="1" dirty="0" smtClean="0">
              <a:latin typeface="微软雅黑" panose="020B0503020204020204" pitchFamily="34" charset="-122"/>
              <a:ea typeface="微软雅黑" panose="020B0503020204020204" pitchFamily="34" charset="-122"/>
            </a:endParaRPr>
          </a:p>
          <a:p>
            <a:pPr marL="457200" lvl="1" indent="0" eaLnBrk="1" hangingPunct="1"/>
            <a:endParaRPr lang="zh-CN" altLang="en-US" dirty="0" smtClean="0"/>
          </a:p>
          <a:p>
            <a:pPr marL="457200" lvl="1" indent="0" eaLnBrk="1" hangingPunct="1">
              <a:buNone/>
            </a:pPr>
            <a:endParaRPr lang="zh-CN" altLang="en-US" dirty="0" smtClean="0"/>
          </a:p>
          <a:p>
            <a:pPr marL="457200" lvl="1" indent="0" eaLnBrk="1" hangingPunct="1">
              <a:buNone/>
            </a:pPr>
            <a:endParaRPr lang="zh-CN" altLang="en-US" dirty="0" smtClean="0"/>
          </a:p>
          <a:p>
            <a:pPr marL="457200" lvl="1" indent="0" eaLnBrk="1" hangingPunct="1">
              <a:buNone/>
            </a:pPr>
            <a:endParaRPr lang="zh-CN" altLang="en-US" dirty="0" smtClean="0"/>
          </a:p>
          <a:p>
            <a:pPr marL="457200" lvl="1" indent="0" eaLnBrk="1" hangingPunct="1">
              <a:buNone/>
            </a:pPr>
            <a:endParaRPr lang="zh-CN" altLang="en-US" b="1" dirty="0" smtClean="0">
              <a:sym typeface="+mn-ea"/>
            </a:endParaRPr>
          </a:p>
          <a:p>
            <a:pPr marL="0" indent="0" eaLnBrk="1" hangingPunct="1">
              <a:buNone/>
            </a:pPr>
            <a:endParaRPr lang="zh-CN" altLang="en-US" sz="3200" b="1" dirty="0" smtClean="0"/>
          </a:p>
        </p:txBody>
      </p:sp>
      <p:grpSp>
        <p:nvGrpSpPr>
          <p:cNvPr id="27653" name="组合 1316867"/>
          <p:cNvGrpSpPr/>
          <p:nvPr/>
        </p:nvGrpSpPr>
        <p:grpSpPr bwMode="auto">
          <a:xfrm>
            <a:off x="2836512" y="3407723"/>
            <a:ext cx="6303963" cy="1012740"/>
            <a:chOff x="1183" y="2160"/>
            <a:chExt cx="3971" cy="1010"/>
          </a:xfrm>
        </p:grpSpPr>
        <p:sp>
          <p:nvSpPr>
            <p:cNvPr id="27655" name="直接连接符 1316868"/>
            <p:cNvSpPr>
              <a:spLocks noChangeShapeType="1"/>
            </p:cNvSpPr>
            <p:nvPr/>
          </p:nvSpPr>
          <p:spPr bwMode="auto">
            <a:xfrm>
              <a:off x="1208" y="2564"/>
              <a:ext cx="3727" cy="1"/>
            </a:xfrm>
            <a:prstGeom prst="line">
              <a:avLst/>
            </a:prstGeom>
            <a:noFill/>
            <a:ln w="9525">
              <a:solidFill>
                <a:srgbClr val="000000"/>
              </a:solidFill>
              <a:round/>
            </a:ln>
          </p:spPr>
          <p:txBody>
            <a:bodyPr/>
            <a:lstStyle/>
            <a:p>
              <a:endParaRPr lang="zh-CN" altLang="en-US"/>
            </a:p>
          </p:txBody>
        </p:sp>
        <p:sp>
          <p:nvSpPr>
            <p:cNvPr id="27656" name="直接连接符 1316869"/>
            <p:cNvSpPr>
              <a:spLocks noChangeShapeType="1"/>
            </p:cNvSpPr>
            <p:nvPr/>
          </p:nvSpPr>
          <p:spPr bwMode="auto">
            <a:xfrm>
              <a:off x="1208" y="2462"/>
              <a:ext cx="1" cy="102"/>
            </a:xfrm>
            <a:prstGeom prst="line">
              <a:avLst/>
            </a:prstGeom>
            <a:noFill/>
            <a:ln w="9525">
              <a:solidFill>
                <a:srgbClr val="000000"/>
              </a:solidFill>
              <a:round/>
            </a:ln>
          </p:spPr>
          <p:txBody>
            <a:bodyPr/>
            <a:lstStyle/>
            <a:p>
              <a:endParaRPr lang="zh-CN" altLang="en-US"/>
            </a:p>
          </p:txBody>
        </p:sp>
        <p:sp>
          <p:nvSpPr>
            <p:cNvPr id="27657" name="直接连接符 1316870"/>
            <p:cNvSpPr>
              <a:spLocks noChangeShapeType="1"/>
            </p:cNvSpPr>
            <p:nvPr/>
          </p:nvSpPr>
          <p:spPr bwMode="auto">
            <a:xfrm>
              <a:off x="1790" y="2462"/>
              <a:ext cx="1" cy="103"/>
            </a:xfrm>
            <a:prstGeom prst="line">
              <a:avLst/>
            </a:prstGeom>
            <a:noFill/>
            <a:ln w="9525">
              <a:solidFill>
                <a:srgbClr val="000000"/>
              </a:solidFill>
              <a:round/>
            </a:ln>
          </p:spPr>
          <p:txBody>
            <a:bodyPr/>
            <a:lstStyle/>
            <a:p>
              <a:endParaRPr lang="zh-CN" altLang="en-US"/>
            </a:p>
          </p:txBody>
        </p:sp>
        <p:sp>
          <p:nvSpPr>
            <p:cNvPr id="27658" name="直接连接符 1316871"/>
            <p:cNvSpPr>
              <a:spLocks noChangeShapeType="1"/>
            </p:cNvSpPr>
            <p:nvPr/>
          </p:nvSpPr>
          <p:spPr bwMode="auto">
            <a:xfrm>
              <a:off x="2373" y="2462"/>
              <a:ext cx="0" cy="103"/>
            </a:xfrm>
            <a:prstGeom prst="line">
              <a:avLst/>
            </a:prstGeom>
            <a:noFill/>
            <a:ln w="9525">
              <a:solidFill>
                <a:srgbClr val="000000"/>
              </a:solidFill>
              <a:round/>
            </a:ln>
          </p:spPr>
          <p:txBody>
            <a:bodyPr/>
            <a:lstStyle/>
            <a:p>
              <a:endParaRPr lang="zh-CN" altLang="en-US"/>
            </a:p>
          </p:txBody>
        </p:sp>
        <p:sp>
          <p:nvSpPr>
            <p:cNvPr id="27659" name="直接连接符 1316872"/>
            <p:cNvSpPr>
              <a:spLocks noChangeShapeType="1"/>
            </p:cNvSpPr>
            <p:nvPr/>
          </p:nvSpPr>
          <p:spPr bwMode="auto">
            <a:xfrm>
              <a:off x="2955" y="2462"/>
              <a:ext cx="0" cy="103"/>
            </a:xfrm>
            <a:prstGeom prst="line">
              <a:avLst/>
            </a:prstGeom>
            <a:noFill/>
            <a:ln w="9525">
              <a:solidFill>
                <a:srgbClr val="000000"/>
              </a:solidFill>
              <a:round/>
            </a:ln>
          </p:spPr>
          <p:txBody>
            <a:bodyPr/>
            <a:lstStyle/>
            <a:p>
              <a:endParaRPr lang="zh-CN" altLang="en-US"/>
            </a:p>
          </p:txBody>
        </p:sp>
        <p:sp>
          <p:nvSpPr>
            <p:cNvPr id="27660" name="矩形 1316873"/>
            <p:cNvSpPr>
              <a:spLocks noChangeArrowheads="1"/>
            </p:cNvSpPr>
            <p:nvPr/>
          </p:nvSpPr>
          <p:spPr bwMode="auto">
            <a:xfrm>
              <a:off x="1183" y="2160"/>
              <a:ext cx="220" cy="202"/>
            </a:xfrm>
            <a:prstGeom prst="rect">
              <a:avLst/>
            </a:prstGeom>
            <a:solidFill>
              <a:srgbClr val="FFFFFF"/>
            </a:solidFill>
            <a:ln w="9525">
              <a:noFill/>
              <a:miter lim="800000"/>
            </a:ln>
          </p:spPr>
          <p:txBody>
            <a:bodyPr lIns="18000" tIns="10800" rIns="18000" bIns="10800"/>
            <a:lstStyle/>
            <a:p>
              <a:pPr algn="just"/>
              <a:r>
                <a:rPr lang="en-US" altLang="zh-CN" sz="1600" b="1" dirty="0">
                  <a:solidFill>
                    <a:srgbClr val="A50021"/>
                  </a:solidFill>
                  <a:latin typeface="Verdana" panose="020B0604030504040204" pitchFamily="34" charset="0"/>
                </a:rPr>
                <a:t>0</a:t>
              </a:r>
              <a:endParaRPr lang="en-US" altLang="zh-CN" sz="1600" b="1" dirty="0">
                <a:solidFill>
                  <a:srgbClr val="A50021"/>
                </a:solidFill>
                <a:latin typeface="Verdana" panose="020B0604030504040204" pitchFamily="34" charset="0"/>
              </a:endParaRPr>
            </a:p>
          </p:txBody>
        </p:sp>
        <p:sp>
          <p:nvSpPr>
            <p:cNvPr id="27661" name="矩形 1316874"/>
            <p:cNvSpPr>
              <a:spLocks noChangeArrowheads="1"/>
            </p:cNvSpPr>
            <p:nvPr/>
          </p:nvSpPr>
          <p:spPr bwMode="auto">
            <a:xfrm>
              <a:off x="1718" y="2160"/>
              <a:ext cx="220" cy="202"/>
            </a:xfrm>
            <a:prstGeom prst="rect">
              <a:avLst/>
            </a:prstGeom>
            <a:solidFill>
              <a:srgbClr val="FFFFFF"/>
            </a:solidFill>
            <a:ln w="9525">
              <a:noFill/>
              <a:miter lim="800000"/>
            </a:ln>
          </p:spPr>
          <p:txBody>
            <a:bodyPr lIns="18000" tIns="10800" rIns="18000" bIns="10800"/>
            <a:lstStyle/>
            <a:p>
              <a:pPr algn="just"/>
              <a:r>
                <a:rPr lang="en-US" altLang="zh-CN" sz="1600" b="1">
                  <a:solidFill>
                    <a:srgbClr val="A50021"/>
                  </a:solidFill>
                  <a:latin typeface="Verdana" panose="020B0604030504040204" pitchFamily="34" charset="0"/>
                </a:rPr>
                <a:t>1</a:t>
              </a:r>
              <a:endParaRPr lang="en-US" altLang="zh-CN" sz="1600" b="1">
                <a:solidFill>
                  <a:srgbClr val="A50021"/>
                </a:solidFill>
                <a:latin typeface="Verdana" panose="020B0604030504040204" pitchFamily="34" charset="0"/>
              </a:endParaRPr>
            </a:p>
          </p:txBody>
        </p:sp>
        <p:sp>
          <p:nvSpPr>
            <p:cNvPr id="27662" name="矩形 1316875"/>
            <p:cNvSpPr>
              <a:spLocks noChangeArrowheads="1"/>
            </p:cNvSpPr>
            <p:nvPr/>
          </p:nvSpPr>
          <p:spPr bwMode="auto">
            <a:xfrm>
              <a:off x="2244" y="2160"/>
              <a:ext cx="465" cy="202"/>
            </a:xfrm>
            <a:prstGeom prst="rect">
              <a:avLst/>
            </a:prstGeom>
            <a:solidFill>
              <a:srgbClr val="FFFFFF"/>
            </a:solidFill>
            <a:ln w="9525">
              <a:noFill/>
              <a:miter lim="800000"/>
            </a:ln>
          </p:spPr>
          <p:txBody>
            <a:bodyPr lIns="18000" tIns="10800" rIns="18000" bIns="10800"/>
            <a:lstStyle/>
            <a:p>
              <a:pPr algn="just"/>
              <a:r>
                <a:rPr lang="en-US" altLang="zh-CN" sz="1600" b="1" dirty="0">
                  <a:solidFill>
                    <a:srgbClr val="A50021"/>
                  </a:solidFill>
                  <a:latin typeface="Verdana" panose="020B0604030504040204" pitchFamily="34" charset="0"/>
                </a:rPr>
                <a:t>2 …</a:t>
              </a:r>
              <a:endParaRPr lang="en-US" altLang="zh-CN" sz="1600" b="1" dirty="0">
                <a:solidFill>
                  <a:srgbClr val="A50021"/>
                </a:solidFill>
                <a:latin typeface="Verdana" panose="020B0604030504040204" pitchFamily="34" charset="0"/>
              </a:endParaRPr>
            </a:p>
          </p:txBody>
        </p:sp>
        <p:sp>
          <p:nvSpPr>
            <p:cNvPr id="27663" name="矩形 1316876"/>
            <p:cNvSpPr>
              <a:spLocks noChangeArrowheads="1"/>
            </p:cNvSpPr>
            <p:nvPr/>
          </p:nvSpPr>
          <p:spPr bwMode="auto">
            <a:xfrm>
              <a:off x="2838" y="2160"/>
              <a:ext cx="221" cy="202"/>
            </a:xfrm>
            <a:prstGeom prst="rect">
              <a:avLst/>
            </a:prstGeom>
            <a:solidFill>
              <a:srgbClr val="FFFFFF"/>
            </a:solidFill>
            <a:ln w="9525">
              <a:noFill/>
              <a:miter lim="800000"/>
            </a:ln>
          </p:spPr>
          <p:txBody>
            <a:bodyPr lIns="18000" tIns="10800" rIns="18000" bIns="10800"/>
            <a:lstStyle/>
            <a:p>
              <a:pPr algn="just"/>
              <a:r>
                <a:rPr lang="en-US" altLang="zh-CN" sz="1600" b="1" dirty="0">
                  <a:solidFill>
                    <a:srgbClr val="A50021"/>
                  </a:solidFill>
                  <a:latin typeface="Verdana" panose="020B0604030504040204" pitchFamily="34" charset="0"/>
                </a:rPr>
                <a:t>m</a:t>
              </a:r>
              <a:endParaRPr lang="en-US" altLang="zh-CN" sz="1600" b="1" dirty="0">
                <a:solidFill>
                  <a:srgbClr val="A50021"/>
                </a:solidFill>
                <a:latin typeface="Verdana" panose="020B0604030504040204" pitchFamily="34" charset="0"/>
              </a:endParaRPr>
            </a:p>
          </p:txBody>
        </p:sp>
        <p:sp>
          <p:nvSpPr>
            <p:cNvPr id="27664" name="矩形 1316877"/>
            <p:cNvSpPr>
              <a:spLocks noChangeArrowheads="1"/>
            </p:cNvSpPr>
            <p:nvPr/>
          </p:nvSpPr>
          <p:spPr bwMode="auto">
            <a:xfrm>
              <a:off x="3288" y="2160"/>
              <a:ext cx="482" cy="202"/>
            </a:xfrm>
            <a:prstGeom prst="rect">
              <a:avLst/>
            </a:prstGeom>
            <a:solidFill>
              <a:srgbClr val="FFFFFF"/>
            </a:solidFill>
            <a:ln w="9525">
              <a:noFill/>
              <a:miter lim="800000"/>
            </a:ln>
          </p:spPr>
          <p:txBody>
            <a:bodyPr lIns="18000" tIns="10800" rIns="18000" bIns="10800"/>
            <a:lstStyle/>
            <a:p>
              <a:pPr algn="just"/>
              <a:r>
                <a:rPr lang="en-US" altLang="zh-CN" sz="1600" b="1">
                  <a:solidFill>
                    <a:srgbClr val="A50021"/>
                  </a:solidFill>
                  <a:latin typeface="Verdana" panose="020B0604030504040204" pitchFamily="34" charset="0"/>
                </a:rPr>
                <a:t>m+1</a:t>
              </a:r>
              <a:endParaRPr lang="en-US" altLang="zh-CN" sz="1600" b="1">
                <a:solidFill>
                  <a:srgbClr val="A50021"/>
                </a:solidFill>
                <a:latin typeface="Verdana" panose="020B0604030504040204" pitchFamily="34" charset="0"/>
              </a:endParaRPr>
            </a:p>
          </p:txBody>
        </p:sp>
        <p:sp>
          <p:nvSpPr>
            <p:cNvPr id="27665" name="矩形 1316878"/>
            <p:cNvSpPr>
              <a:spLocks noChangeArrowheads="1"/>
            </p:cNvSpPr>
            <p:nvPr/>
          </p:nvSpPr>
          <p:spPr bwMode="auto">
            <a:xfrm>
              <a:off x="4003" y="2160"/>
              <a:ext cx="699" cy="202"/>
            </a:xfrm>
            <a:prstGeom prst="rect">
              <a:avLst/>
            </a:prstGeom>
            <a:solidFill>
              <a:srgbClr val="FFFFFF"/>
            </a:solidFill>
            <a:ln w="9525">
              <a:noFill/>
              <a:miter lim="800000"/>
            </a:ln>
          </p:spPr>
          <p:txBody>
            <a:bodyPr lIns="18000" tIns="10800" rIns="18000" bIns="10800"/>
            <a:lstStyle/>
            <a:p>
              <a:pPr algn="just"/>
              <a:r>
                <a:rPr lang="en-US" altLang="zh-CN" sz="1600" b="1">
                  <a:solidFill>
                    <a:srgbClr val="A50021"/>
                  </a:solidFill>
                  <a:latin typeface="Verdana" panose="020B0604030504040204" pitchFamily="34" charset="0"/>
                </a:rPr>
                <a:t>m+2 …</a:t>
              </a:r>
              <a:endParaRPr lang="en-US" altLang="zh-CN" sz="1600" b="1">
                <a:solidFill>
                  <a:srgbClr val="A50021"/>
                </a:solidFill>
                <a:latin typeface="Verdana" panose="020B0604030504040204" pitchFamily="34" charset="0"/>
              </a:endParaRPr>
            </a:p>
          </p:txBody>
        </p:sp>
        <p:sp>
          <p:nvSpPr>
            <p:cNvPr id="27666" name="矩形 1316879"/>
            <p:cNvSpPr>
              <a:spLocks noChangeArrowheads="1"/>
            </p:cNvSpPr>
            <p:nvPr/>
          </p:nvSpPr>
          <p:spPr bwMode="auto">
            <a:xfrm>
              <a:off x="4694" y="2160"/>
              <a:ext cx="460" cy="202"/>
            </a:xfrm>
            <a:prstGeom prst="rect">
              <a:avLst/>
            </a:prstGeom>
            <a:solidFill>
              <a:srgbClr val="FFFFFF"/>
            </a:solidFill>
            <a:ln w="9525">
              <a:noFill/>
              <a:miter lim="800000"/>
            </a:ln>
          </p:spPr>
          <p:txBody>
            <a:bodyPr lIns="18000" tIns="10800" rIns="18000" bIns="10800"/>
            <a:lstStyle/>
            <a:p>
              <a:pPr algn="just"/>
              <a:r>
                <a:rPr lang="en-US" altLang="zh-CN" sz="1600" b="1">
                  <a:solidFill>
                    <a:srgbClr val="A50021"/>
                  </a:solidFill>
                  <a:latin typeface="Verdana" panose="020B0604030504040204" pitchFamily="34" charset="0"/>
                </a:rPr>
                <a:t>m+</a:t>
              </a:r>
              <a:r>
                <a:rPr lang="en-US" altLang="zh-CN" sz="1600" b="1" i="1">
                  <a:solidFill>
                    <a:srgbClr val="A50021"/>
                  </a:solidFill>
                  <a:latin typeface="Verdana" panose="020B0604030504040204" pitchFamily="34" charset="0"/>
                </a:rPr>
                <a:t>n</a:t>
              </a:r>
              <a:endParaRPr lang="en-US" altLang="zh-CN" sz="1600" b="1">
                <a:solidFill>
                  <a:srgbClr val="A50021"/>
                </a:solidFill>
                <a:latin typeface="Verdana" panose="020B0604030504040204" pitchFamily="34" charset="0"/>
              </a:endParaRPr>
            </a:p>
          </p:txBody>
        </p:sp>
        <p:sp>
          <p:nvSpPr>
            <p:cNvPr id="27667" name="直接连接符 1316880"/>
            <p:cNvSpPr>
              <a:spLocks noChangeShapeType="1"/>
            </p:cNvSpPr>
            <p:nvPr/>
          </p:nvSpPr>
          <p:spPr bwMode="auto">
            <a:xfrm>
              <a:off x="3537" y="2564"/>
              <a:ext cx="0" cy="303"/>
            </a:xfrm>
            <a:prstGeom prst="line">
              <a:avLst/>
            </a:prstGeom>
            <a:noFill/>
            <a:ln w="9525">
              <a:solidFill>
                <a:srgbClr val="000000"/>
              </a:solidFill>
              <a:round/>
              <a:tailEnd type="triangle" w="med" len="med"/>
            </a:ln>
          </p:spPr>
          <p:txBody>
            <a:bodyPr/>
            <a:lstStyle/>
            <a:p>
              <a:endParaRPr lang="zh-CN" altLang="en-US"/>
            </a:p>
          </p:txBody>
        </p:sp>
        <p:sp>
          <p:nvSpPr>
            <p:cNvPr id="27668" name="直接连接符 1316881"/>
            <p:cNvSpPr>
              <a:spLocks noChangeShapeType="1"/>
            </p:cNvSpPr>
            <p:nvPr/>
          </p:nvSpPr>
          <p:spPr bwMode="auto">
            <a:xfrm>
              <a:off x="4119" y="2564"/>
              <a:ext cx="1" cy="303"/>
            </a:xfrm>
            <a:prstGeom prst="line">
              <a:avLst/>
            </a:prstGeom>
            <a:noFill/>
            <a:ln w="9525">
              <a:solidFill>
                <a:srgbClr val="000000"/>
              </a:solidFill>
              <a:round/>
              <a:tailEnd type="triangle" w="med" len="med"/>
            </a:ln>
          </p:spPr>
          <p:txBody>
            <a:bodyPr/>
            <a:lstStyle/>
            <a:p>
              <a:endParaRPr lang="zh-CN" altLang="en-US"/>
            </a:p>
          </p:txBody>
        </p:sp>
        <p:sp>
          <p:nvSpPr>
            <p:cNvPr id="27669" name="直接连接符 1316882"/>
            <p:cNvSpPr>
              <a:spLocks noChangeShapeType="1"/>
            </p:cNvSpPr>
            <p:nvPr/>
          </p:nvSpPr>
          <p:spPr bwMode="auto">
            <a:xfrm>
              <a:off x="4935" y="2564"/>
              <a:ext cx="0" cy="303"/>
            </a:xfrm>
            <a:prstGeom prst="line">
              <a:avLst/>
            </a:prstGeom>
            <a:noFill/>
            <a:ln w="28575">
              <a:solidFill>
                <a:srgbClr val="000000"/>
              </a:solidFill>
              <a:round/>
              <a:tailEnd type="triangle" w="med" len="med"/>
            </a:ln>
          </p:spPr>
          <p:txBody>
            <a:bodyPr/>
            <a:lstStyle/>
            <a:p>
              <a:endParaRPr lang="zh-CN" altLang="en-US"/>
            </a:p>
          </p:txBody>
        </p:sp>
        <p:sp>
          <p:nvSpPr>
            <p:cNvPr id="27670" name="左大括号 1316885"/>
            <p:cNvSpPr/>
            <p:nvPr/>
          </p:nvSpPr>
          <p:spPr bwMode="auto">
            <a:xfrm rot="-5400000">
              <a:off x="1980" y="2195"/>
              <a:ext cx="202" cy="1747"/>
            </a:xfrm>
            <a:prstGeom prst="leftBrace">
              <a:avLst>
                <a:gd name="adj1" fmla="val 72071"/>
                <a:gd name="adj2" fmla="val 50000"/>
              </a:avLst>
            </a:prstGeom>
            <a:noFill/>
            <a:ln w="28575">
              <a:solidFill>
                <a:srgbClr val="000000"/>
              </a:solidFill>
              <a:round/>
            </a:ln>
          </p:spPr>
          <p:txBody>
            <a:bodyPr rot="10800000"/>
            <a:lstStyle/>
            <a:p>
              <a:endParaRPr lang="zh-CN" altLang="en-US">
                <a:latin typeface="Calibri" panose="020F0502020204030204" charset="0"/>
              </a:endParaRPr>
            </a:p>
          </p:txBody>
        </p:sp>
        <p:sp>
          <p:nvSpPr>
            <p:cNvPr id="27672" name="直接连接符 1316887"/>
            <p:cNvSpPr>
              <a:spLocks noChangeShapeType="1"/>
            </p:cNvSpPr>
            <p:nvPr/>
          </p:nvSpPr>
          <p:spPr bwMode="auto">
            <a:xfrm>
              <a:off x="2955" y="2564"/>
              <a:ext cx="0" cy="303"/>
            </a:xfrm>
            <a:prstGeom prst="line">
              <a:avLst/>
            </a:prstGeom>
            <a:noFill/>
            <a:ln w="9525">
              <a:solidFill>
                <a:srgbClr val="000000"/>
              </a:solidFill>
              <a:prstDash val="dash"/>
              <a:round/>
              <a:tailEnd type="triangle" w="med" len="med"/>
            </a:ln>
          </p:spPr>
          <p:txBody>
            <a:bodyPr/>
            <a:lstStyle/>
            <a:p>
              <a:endParaRPr lang="zh-CN" altLang="en-US"/>
            </a:p>
          </p:txBody>
        </p:sp>
        <p:sp>
          <p:nvSpPr>
            <p:cNvPr id="27673" name="直接连接符 1316888"/>
            <p:cNvSpPr>
              <a:spLocks noChangeShapeType="1"/>
            </p:cNvSpPr>
            <p:nvPr/>
          </p:nvSpPr>
          <p:spPr bwMode="auto">
            <a:xfrm>
              <a:off x="2373" y="2564"/>
              <a:ext cx="0" cy="303"/>
            </a:xfrm>
            <a:prstGeom prst="line">
              <a:avLst/>
            </a:prstGeom>
            <a:noFill/>
            <a:ln w="9525">
              <a:solidFill>
                <a:srgbClr val="000000"/>
              </a:solidFill>
              <a:prstDash val="dash"/>
              <a:round/>
              <a:tailEnd type="triangle" w="med" len="med"/>
            </a:ln>
          </p:spPr>
          <p:txBody>
            <a:bodyPr/>
            <a:lstStyle/>
            <a:p>
              <a:endParaRPr lang="zh-CN" altLang="en-US"/>
            </a:p>
          </p:txBody>
        </p:sp>
        <p:sp>
          <p:nvSpPr>
            <p:cNvPr id="27674" name="直接连接符 1316889"/>
            <p:cNvSpPr>
              <a:spLocks noChangeShapeType="1"/>
            </p:cNvSpPr>
            <p:nvPr/>
          </p:nvSpPr>
          <p:spPr bwMode="auto">
            <a:xfrm>
              <a:off x="1790" y="2564"/>
              <a:ext cx="1" cy="303"/>
            </a:xfrm>
            <a:prstGeom prst="line">
              <a:avLst/>
            </a:prstGeom>
            <a:noFill/>
            <a:ln w="9525">
              <a:solidFill>
                <a:srgbClr val="000000"/>
              </a:solidFill>
              <a:prstDash val="dash"/>
              <a:round/>
              <a:tailEnd type="triangle" w="med" len="med"/>
            </a:ln>
          </p:spPr>
          <p:txBody>
            <a:bodyPr/>
            <a:lstStyle/>
            <a:p>
              <a:endParaRPr lang="zh-CN" altLang="en-US"/>
            </a:p>
          </p:txBody>
        </p:sp>
        <p:sp>
          <p:nvSpPr>
            <p:cNvPr id="37" name="直接连接符 1316868"/>
            <p:cNvSpPr>
              <a:spLocks noChangeShapeType="1"/>
            </p:cNvSpPr>
            <p:nvPr/>
          </p:nvSpPr>
          <p:spPr bwMode="auto">
            <a:xfrm>
              <a:off x="1209" y="2564"/>
              <a:ext cx="3727" cy="1"/>
            </a:xfrm>
            <a:prstGeom prst="line">
              <a:avLst/>
            </a:prstGeom>
            <a:noFill/>
            <a:ln w="28575">
              <a:solidFill>
                <a:srgbClr val="000000"/>
              </a:solidFill>
              <a:round/>
            </a:ln>
          </p:spPr>
          <p:txBody>
            <a:bodyPr/>
            <a:lstStyle/>
            <a:p>
              <a:endParaRPr lang="zh-CN" altLang="en-US"/>
            </a:p>
          </p:txBody>
        </p:sp>
        <p:sp>
          <p:nvSpPr>
            <p:cNvPr id="38" name="直接连接符 1316869"/>
            <p:cNvSpPr>
              <a:spLocks noChangeShapeType="1"/>
            </p:cNvSpPr>
            <p:nvPr/>
          </p:nvSpPr>
          <p:spPr bwMode="auto">
            <a:xfrm>
              <a:off x="1209" y="2462"/>
              <a:ext cx="1" cy="102"/>
            </a:xfrm>
            <a:prstGeom prst="line">
              <a:avLst/>
            </a:prstGeom>
            <a:noFill/>
            <a:ln w="28575">
              <a:solidFill>
                <a:srgbClr val="000000"/>
              </a:solidFill>
              <a:round/>
            </a:ln>
          </p:spPr>
          <p:txBody>
            <a:bodyPr/>
            <a:lstStyle/>
            <a:p>
              <a:endParaRPr lang="zh-CN" altLang="en-US"/>
            </a:p>
          </p:txBody>
        </p:sp>
        <p:sp>
          <p:nvSpPr>
            <p:cNvPr id="39" name="直接连接符 1316870"/>
            <p:cNvSpPr>
              <a:spLocks noChangeShapeType="1"/>
            </p:cNvSpPr>
            <p:nvPr/>
          </p:nvSpPr>
          <p:spPr bwMode="auto">
            <a:xfrm>
              <a:off x="1791" y="2462"/>
              <a:ext cx="1" cy="103"/>
            </a:xfrm>
            <a:prstGeom prst="line">
              <a:avLst/>
            </a:prstGeom>
            <a:noFill/>
            <a:ln w="28575">
              <a:solidFill>
                <a:srgbClr val="000000"/>
              </a:solidFill>
              <a:round/>
            </a:ln>
          </p:spPr>
          <p:txBody>
            <a:bodyPr/>
            <a:lstStyle/>
            <a:p>
              <a:endParaRPr lang="zh-CN" altLang="en-US"/>
            </a:p>
          </p:txBody>
        </p:sp>
        <p:sp>
          <p:nvSpPr>
            <p:cNvPr id="40" name="直接连接符 1316871"/>
            <p:cNvSpPr>
              <a:spLocks noChangeShapeType="1"/>
            </p:cNvSpPr>
            <p:nvPr/>
          </p:nvSpPr>
          <p:spPr bwMode="auto">
            <a:xfrm>
              <a:off x="2374" y="2462"/>
              <a:ext cx="0" cy="103"/>
            </a:xfrm>
            <a:prstGeom prst="line">
              <a:avLst/>
            </a:prstGeom>
            <a:noFill/>
            <a:ln w="28575">
              <a:solidFill>
                <a:srgbClr val="000000"/>
              </a:solidFill>
              <a:round/>
            </a:ln>
          </p:spPr>
          <p:txBody>
            <a:bodyPr/>
            <a:lstStyle/>
            <a:p>
              <a:endParaRPr lang="zh-CN" altLang="en-US"/>
            </a:p>
          </p:txBody>
        </p:sp>
        <p:sp>
          <p:nvSpPr>
            <p:cNvPr id="41" name="直接连接符 1316872"/>
            <p:cNvSpPr>
              <a:spLocks noChangeShapeType="1"/>
            </p:cNvSpPr>
            <p:nvPr/>
          </p:nvSpPr>
          <p:spPr bwMode="auto">
            <a:xfrm>
              <a:off x="2956" y="2462"/>
              <a:ext cx="0" cy="103"/>
            </a:xfrm>
            <a:prstGeom prst="line">
              <a:avLst/>
            </a:prstGeom>
            <a:noFill/>
            <a:ln w="28575">
              <a:solidFill>
                <a:srgbClr val="000000"/>
              </a:solidFill>
              <a:round/>
            </a:ln>
          </p:spPr>
          <p:txBody>
            <a:bodyPr/>
            <a:lstStyle/>
            <a:p>
              <a:endParaRPr lang="zh-CN" altLang="en-US"/>
            </a:p>
          </p:txBody>
        </p:sp>
        <p:sp>
          <p:nvSpPr>
            <p:cNvPr id="42" name="直接连接符 1316880"/>
            <p:cNvSpPr>
              <a:spLocks noChangeShapeType="1"/>
            </p:cNvSpPr>
            <p:nvPr/>
          </p:nvSpPr>
          <p:spPr bwMode="auto">
            <a:xfrm>
              <a:off x="3538" y="2564"/>
              <a:ext cx="0" cy="303"/>
            </a:xfrm>
            <a:prstGeom prst="line">
              <a:avLst/>
            </a:prstGeom>
            <a:noFill/>
            <a:ln w="28575">
              <a:solidFill>
                <a:srgbClr val="000000"/>
              </a:solidFill>
              <a:round/>
              <a:tailEnd type="triangle" w="med" len="med"/>
            </a:ln>
          </p:spPr>
          <p:txBody>
            <a:bodyPr/>
            <a:lstStyle/>
            <a:p>
              <a:endParaRPr lang="zh-CN" altLang="en-US"/>
            </a:p>
          </p:txBody>
        </p:sp>
        <p:sp>
          <p:nvSpPr>
            <p:cNvPr id="43" name="直接连接符 1316881"/>
            <p:cNvSpPr>
              <a:spLocks noChangeShapeType="1"/>
            </p:cNvSpPr>
            <p:nvPr/>
          </p:nvSpPr>
          <p:spPr bwMode="auto">
            <a:xfrm>
              <a:off x="4120" y="2564"/>
              <a:ext cx="1" cy="303"/>
            </a:xfrm>
            <a:prstGeom prst="line">
              <a:avLst/>
            </a:prstGeom>
            <a:noFill/>
            <a:ln w="28575">
              <a:solidFill>
                <a:srgbClr val="000000"/>
              </a:solidFill>
              <a:round/>
              <a:tailEnd type="triangle" w="med" len="med"/>
            </a:ln>
          </p:spPr>
          <p:txBody>
            <a:bodyPr/>
            <a:lstStyle/>
            <a:p>
              <a:endParaRPr lang="zh-CN" altLang="en-US"/>
            </a:p>
          </p:txBody>
        </p:sp>
      </p:grpSp>
      <p:pic>
        <p:nvPicPr>
          <p:cNvPr id="1316891" name="图片 1316890"/>
          <p:cNvPicPr>
            <a:picLocks noChangeAspect="1"/>
          </p:cNvPicPr>
          <p:nvPr/>
        </p:nvPicPr>
        <p:blipFill>
          <a:blip r:embed="rId1"/>
          <a:srcRect/>
          <a:stretch>
            <a:fillRect/>
          </a:stretch>
        </p:blipFill>
        <p:spPr bwMode="auto">
          <a:xfrm>
            <a:off x="3135932" y="5523548"/>
            <a:ext cx="5823744" cy="484537"/>
          </a:xfrm>
          <a:prstGeom prst="rect">
            <a:avLst/>
          </a:prstGeom>
          <a:noFill/>
          <a:ln w="9525">
            <a:noFill/>
            <a:miter lim="800000"/>
            <a:headEnd/>
            <a:tailEnd/>
          </a:ln>
        </p:spPr>
      </p:pic>
      <mc:AlternateContent xmlns:mc="http://schemas.openxmlformats.org/markup-compatibility/2006">
        <mc:Choice xmlns:a14="http://schemas.microsoft.com/office/drawing/2010/main" Requires="a14">
          <p:sp>
            <p:nvSpPr>
              <p:cNvPr id="27678" name="矩形 7"/>
              <p:cNvSpPr>
                <a:spLocks noChangeArrowheads="1"/>
              </p:cNvSpPr>
              <p:nvPr/>
            </p:nvSpPr>
            <p:spPr bwMode="auto">
              <a:xfrm>
                <a:off x="3383604" y="4560075"/>
                <a:ext cx="2339539" cy="400110"/>
              </a:xfrm>
              <a:prstGeom prst="rect">
                <a:avLst/>
              </a:prstGeom>
              <a:solidFill>
                <a:schemeClr val="accent6">
                  <a:lumMod val="40000"/>
                  <a:lumOff val="60000"/>
                </a:schemeClr>
              </a:solidFill>
              <a:ln w="9525">
                <a:noFill/>
                <a:miter lim="800000"/>
              </a:ln>
            </p:spPr>
            <p:txBody>
              <a:bodyPr wrap="square">
                <a:spAutoFit/>
              </a:bodyPr>
              <a:lstStyle/>
              <a:p>
                <a:pPr>
                  <a:spcBef>
                    <a:spcPts val="1200"/>
                  </a:spcBef>
                </a:pPr>
                <a:r>
                  <a:rPr lang="en-US" altLang="zh-CN" dirty="0" smtClean="0">
                    <a:latin typeface="宋体" panose="02010600030101010101" pitchFamily="2" charset="-122"/>
                    <a:ea typeface="MS PGothic" panose="020B0600070205080204" pitchFamily="34" charset="-128"/>
                  </a:rPr>
                  <a:t> </a:t>
                </a:r>
                <a14:m>
                  <m:oMath xmlns:m="http://schemas.openxmlformats.org/officeDocument/2006/math">
                    <m:sSub>
                      <m:sSubPr>
                        <m:ctrlPr>
                          <a:rPr lang="en-US" altLang="zh-CN" i="1">
                            <a:latin typeface="Cambria Math" panose="02040503050406030204"/>
                            <a:ea typeface="MS PGothic" panose="020B0600070205080204" pitchFamily="34" charset="-128"/>
                          </a:rPr>
                        </m:ctrlPr>
                      </m:sSubPr>
                      <m:e>
                        <m:r>
                          <a:rPr lang="en-US" altLang="zh-CN" i="1">
                            <a:latin typeface="Cambria Math" panose="02040503050406030204"/>
                            <a:ea typeface="MS PGothic" panose="020B0600070205080204" pitchFamily="34" charset="-128"/>
                          </a:rPr>
                          <m:t>𝐴</m:t>
                        </m:r>
                      </m:e>
                      <m:sub>
                        <m:r>
                          <a:rPr lang="en-US" altLang="zh-CN" b="0" i="1" smtClean="0">
                            <a:latin typeface="Cambria Math" panose="02040503050406030204"/>
                            <a:ea typeface="MS PGothic" panose="020B0600070205080204" pitchFamily="34" charset="-128"/>
                          </a:rPr>
                          <m:t>1</m:t>
                        </m:r>
                      </m:sub>
                    </m:sSub>
                  </m:oMath>
                </a14:m>
                <a:r>
                  <a:rPr lang="en-US" altLang="zh-CN" sz="2000" dirty="0">
                    <a:latin typeface="宋体" panose="02010600030101010101" pitchFamily="2" charset="-122"/>
                    <a:ea typeface="MS PGothic" panose="020B0600070205080204" pitchFamily="34" charset="-128"/>
                  </a:rPr>
                  <a:t>  </a:t>
                </a:r>
                <a:r>
                  <a:rPr lang="en-US" altLang="zh-CN" sz="2000" dirty="0">
                    <a:latin typeface="Times New Roman" panose="02020603050405020304" pitchFamily="18" charset="0"/>
                  </a:rPr>
                  <a:t>‥ </a:t>
                </a:r>
                <a:r>
                  <a:rPr lang="en-US" altLang="zh-CN" sz="2000" dirty="0" smtClean="0">
                    <a:latin typeface="Times New Roman" panose="02020603050405020304" pitchFamily="18" charset="0"/>
                  </a:rPr>
                  <a:t>‥  </a:t>
                </a:r>
                <a:r>
                  <a:rPr lang="en-US" altLang="zh-CN" sz="2000" dirty="0" smtClean="0">
                    <a:latin typeface="宋体" panose="02010600030101010101" pitchFamily="2" charset="-122"/>
                    <a:ea typeface="MS PGothic" panose="020B0600070205080204" pitchFamily="34" charset="-128"/>
                  </a:rPr>
                  <a:t>     </a:t>
                </a:r>
                <a14:m>
                  <m:oMath xmlns:m="http://schemas.openxmlformats.org/officeDocument/2006/math">
                    <m:sSub>
                      <m:sSubPr>
                        <m:ctrlPr>
                          <a:rPr lang="en-US" altLang="zh-CN" sz="2000" i="1" smtClean="0">
                            <a:latin typeface="Cambria Math" panose="02040503050406030204"/>
                            <a:ea typeface="MS PGothic" panose="020B0600070205080204" pitchFamily="34" charset="-128"/>
                          </a:rPr>
                        </m:ctrlPr>
                      </m:sSubPr>
                      <m:e>
                        <m:r>
                          <a:rPr lang="en-US" altLang="zh-CN" sz="2000" b="0" i="1" smtClean="0">
                            <a:latin typeface="Cambria Math" panose="02040503050406030204"/>
                            <a:ea typeface="MS PGothic" panose="020B0600070205080204" pitchFamily="34" charset="-128"/>
                          </a:rPr>
                          <m:t>𝐴</m:t>
                        </m:r>
                      </m:e>
                      <m:sub>
                        <m:r>
                          <a:rPr lang="en-US" altLang="zh-CN" sz="2000" b="0" i="1" smtClean="0">
                            <a:latin typeface="Cambria Math" panose="02040503050406030204"/>
                            <a:ea typeface="MS PGothic" panose="020B0600070205080204" pitchFamily="34" charset="-128"/>
                          </a:rPr>
                          <m:t>𝑚</m:t>
                        </m:r>
                      </m:sub>
                    </m:sSub>
                  </m:oMath>
                </a14:m>
                <a:endParaRPr lang="en-US" altLang="zh-CN" sz="2000" dirty="0">
                  <a:latin typeface="宋体" panose="02010600030101010101" pitchFamily="2" charset="-122"/>
                  <a:ea typeface="MS PGothic" panose="020B0600070205080204" pitchFamily="34" charset="-128"/>
                </a:endParaRPr>
              </a:p>
            </p:txBody>
          </p:sp>
        </mc:Choice>
        <mc:Fallback>
          <p:sp>
            <p:nvSpPr>
              <p:cNvPr id="27678" name="矩形 7"/>
              <p:cNvSpPr>
                <a:spLocks noRot="1" noChangeAspect="1" noMove="1" noResize="1" noEditPoints="1" noAdjustHandles="1" noChangeArrowheads="1" noChangeShapeType="1" noTextEdit="1"/>
              </p:cNvSpPr>
              <p:nvPr/>
            </p:nvSpPr>
            <p:spPr bwMode="auto">
              <a:xfrm>
                <a:off x="3383604" y="4560075"/>
                <a:ext cx="2339539" cy="400110"/>
              </a:xfrm>
              <a:prstGeom prst="rect">
                <a:avLst/>
              </a:prstGeom>
              <a:blipFill rotWithShape="1">
                <a:blip r:embed="rId2"/>
                <a:stretch>
                  <a:fillRect l="-14" t="-35" r="22" b="50"/>
                </a:stretch>
              </a:blipFill>
              <a:ln w="9525">
                <a:noFill/>
                <a:miter lim="800000"/>
              </a:ln>
            </p:spPr>
            <p:txBody>
              <a:bodyPr/>
              <a:lstStyle/>
              <a:p>
                <a:r>
                  <a:rPr lang="zh-CN" altLang="en-US">
                    <a:noFill/>
                  </a:rPr>
                  <a:t> </a:t>
                </a:r>
              </a:p>
            </p:txBody>
          </p:sp>
        </mc:Fallback>
      </mc:AlternateContent>
      <p:sp>
        <p:nvSpPr>
          <p:cNvPr id="27679" name="矩形 7"/>
          <p:cNvSpPr>
            <a:spLocks noChangeArrowheads="1"/>
          </p:cNvSpPr>
          <p:nvPr/>
        </p:nvSpPr>
        <p:spPr bwMode="auto">
          <a:xfrm>
            <a:off x="6310407" y="4536515"/>
            <a:ext cx="2649269" cy="400110"/>
          </a:xfrm>
          <a:prstGeom prst="rect">
            <a:avLst/>
          </a:prstGeom>
          <a:solidFill>
            <a:srgbClr val="FDEBCF"/>
          </a:solidFill>
          <a:ln w="9525">
            <a:noFill/>
            <a:miter lim="800000"/>
          </a:ln>
        </p:spPr>
        <p:txBody>
          <a:bodyPr wrap="square">
            <a:spAutoFit/>
          </a:bodyPr>
          <a:lstStyle/>
          <a:p>
            <a:pPr>
              <a:spcBef>
                <a:spcPts val="1200"/>
              </a:spcBef>
            </a:pPr>
            <a:r>
              <a:rPr lang="en-US" altLang="zh-CN" sz="2000" b="1" dirty="0">
                <a:latin typeface="宋体" panose="02010600030101010101" pitchFamily="2" charset="-122"/>
                <a:ea typeface="MS PGothic" panose="020B0600070205080204" pitchFamily="34" charset="-128"/>
              </a:rPr>
              <a:t>A1  </a:t>
            </a:r>
            <a:r>
              <a:rPr lang="en-US" altLang="zh-CN" sz="2000" b="1" dirty="0" smtClean="0">
                <a:latin typeface="宋体" panose="02010600030101010101" pitchFamily="2" charset="-122"/>
                <a:ea typeface="MS PGothic" panose="020B0600070205080204" pitchFamily="34" charset="-128"/>
              </a:rPr>
              <a:t>   </a:t>
            </a:r>
            <a:r>
              <a:rPr lang="en-US" altLang="zh-CN" sz="2000" b="1" dirty="0" smtClean="0">
                <a:latin typeface="Times New Roman" panose="02020603050405020304" pitchFamily="18" charset="0"/>
              </a:rPr>
              <a:t>‥ </a:t>
            </a:r>
            <a:r>
              <a:rPr lang="en-US" altLang="zh-CN" sz="2000" b="1" dirty="0">
                <a:latin typeface="Times New Roman" panose="02020603050405020304" pitchFamily="18" charset="0"/>
              </a:rPr>
              <a:t>‥ </a:t>
            </a:r>
            <a:r>
              <a:rPr lang="en-US" altLang="zh-CN" sz="2000" b="1" dirty="0" smtClean="0">
                <a:latin typeface="Times New Roman" panose="02020603050405020304" pitchFamily="18" charset="0"/>
              </a:rPr>
              <a:t> </a:t>
            </a:r>
            <a:r>
              <a:rPr lang="en-US" altLang="zh-CN" sz="2000" b="1" dirty="0" smtClean="0">
                <a:latin typeface="宋体" panose="02010600030101010101" pitchFamily="2" charset="-122"/>
                <a:ea typeface="MS PGothic" panose="020B0600070205080204" pitchFamily="34" charset="-128"/>
              </a:rPr>
              <a:t>     </a:t>
            </a:r>
            <a:r>
              <a:rPr lang="en-US" altLang="zh-CN" sz="2000" b="1" dirty="0">
                <a:latin typeface="宋体" panose="02010600030101010101" pitchFamily="2" charset="-122"/>
                <a:ea typeface="MS PGothic" panose="020B0600070205080204" pitchFamily="34" charset="-128"/>
              </a:rPr>
              <a:t>An </a:t>
            </a:r>
            <a:endParaRPr lang="en-US" altLang="zh-CN" sz="2000" b="1" dirty="0">
              <a:latin typeface="宋体" panose="02010600030101010101" pitchFamily="2" charset="-122"/>
              <a:ea typeface="MS PGothic" panose="020B0600070205080204" pitchFamily="34" charset="-128"/>
            </a:endParaRPr>
          </a:p>
        </p:txBody>
      </p:sp>
      <p:sp>
        <p:nvSpPr>
          <p:cNvPr id="27680" name="Rectangle 32"/>
          <p:cNvSpPr>
            <a:spLocks noChangeArrowheads="1"/>
          </p:cNvSpPr>
          <p:nvPr/>
        </p:nvSpPr>
        <p:spPr bwMode="auto">
          <a:xfrm>
            <a:off x="229870" y="3509811"/>
            <a:ext cx="1980029" cy="707886"/>
          </a:xfrm>
          <a:prstGeom prst="rect">
            <a:avLst/>
          </a:prstGeom>
          <a:noFill/>
          <a:ln w="9525">
            <a:noFill/>
            <a:miter lim="800000"/>
          </a:ln>
          <a:effectLst/>
        </p:spPr>
        <p:txBody>
          <a:bodyPr wrap="none">
            <a:spAutoFit/>
          </a:bodyPr>
          <a:lstStyle/>
          <a:p>
            <a:r>
              <a:rPr lang="zh-CN" altLang="zh-CN" sz="2000" b="1" dirty="0">
                <a:solidFill>
                  <a:srgbClr val="FF0000"/>
                </a:solidFill>
                <a:latin typeface="微软雅黑" panose="020B0503020204020204" pitchFamily="34" charset="-122"/>
                <a:ea typeface="微软雅黑" panose="020B0503020204020204" pitchFamily="34" charset="-122"/>
              </a:rPr>
              <a:t>将递延期内</a:t>
            </a:r>
            <a:r>
              <a:rPr lang="zh-CN" altLang="zh-CN" sz="2000" b="1" dirty="0" smtClean="0">
                <a:solidFill>
                  <a:srgbClr val="FF0000"/>
                </a:solidFill>
                <a:latin typeface="微软雅黑" panose="020B0503020204020204" pitchFamily="34" charset="-122"/>
                <a:ea typeface="微软雅黑" panose="020B0503020204020204" pitchFamily="34" charset="-122"/>
              </a:rPr>
              <a:t>空缺</a:t>
            </a:r>
            <a:endParaRPr lang="en-US" altLang="zh-CN" sz="2000" b="1" dirty="0" smtClean="0">
              <a:solidFill>
                <a:srgbClr val="FF0000"/>
              </a:solidFill>
              <a:latin typeface="微软雅黑" panose="020B0503020204020204" pitchFamily="34" charset="-122"/>
              <a:ea typeface="微软雅黑" panose="020B0503020204020204" pitchFamily="34" charset="-122"/>
            </a:endParaRPr>
          </a:p>
          <a:p>
            <a:r>
              <a:rPr lang="zh-CN" altLang="zh-CN" sz="2000" b="1" dirty="0" smtClean="0">
                <a:solidFill>
                  <a:srgbClr val="FF0000"/>
                </a:solidFill>
                <a:latin typeface="微软雅黑" panose="020B0503020204020204" pitchFamily="34" charset="-122"/>
                <a:ea typeface="微软雅黑" panose="020B0503020204020204" pitchFamily="34" charset="-122"/>
              </a:rPr>
              <a:t>的</a:t>
            </a:r>
            <a:r>
              <a:rPr lang="en-US" altLang="zh-CN" sz="2000" b="1" dirty="0">
                <a:solidFill>
                  <a:srgbClr val="FF0000"/>
                </a:solidFill>
                <a:latin typeface="微软雅黑" panose="020B0503020204020204" pitchFamily="34" charset="-122"/>
                <a:ea typeface="微软雅黑" panose="020B0503020204020204" pitchFamily="34" charset="-122"/>
              </a:rPr>
              <a:t>m</a:t>
            </a:r>
            <a:r>
              <a:rPr lang="zh-CN" altLang="zh-CN" sz="2000" b="1" dirty="0">
                <a:solidFill>
                  <a:srgbClr val="FF0000"/>
                </a:solidFill>
                <a:latin typeface="微软雅黑" panose="020B0503020204020204" pitchFamily="34" charset="-122"/>
                <a:ea typeface="微软雅黑" panose="020B0503020204020204" pitchFamily="34" charset="-122"/>
              </a:rPr>
              <a:t>个</a:t>
            </a:r>
            <a:r>
              <a:rPr lang="en-US" altLang="zh-CN" sz="2000" b="1" dirty="0" smtClean="0">
                <a:solidFill>
                  <a:srgbClr val="FF0000"/>
                </a:solidFill>
                <a:latin typeface="微软雅黑" panose="020B0503020204020204" pitchFamily="34" charset="-122"/>
                <a:ea typeface="微软雅黑" panose="020B0503020204020204" pitchFamily="34" charset="-122"/>
              </a:rPr>
              <a:t>A</a:t>
            </a:r>
            <a:r>
              <a:rPr lang="zh-CN" altLang="zh-CN" sz="2000" b="1" dirty="0" smtClean="0">
                <a:solidFill>
                  <a:srgbClr val="FF0000"/>
                </a:solidFill>
                <a:latin typeface="微软雅黑" panose="020B0503020204020204" pitchFamily="34" charset="-122"/>
                <a:ea typeface="微软雅黑" panose="020B0503020204020204" pitchFamily="34" charset="-122"/>
              </a:rPr>
              <a:t>补</a:t>
            </a:r>
            <a:r>
              <a:rPr lang="zh-CN" altLang="zh-CN" sz="2000" b="1" dirty="0">
                <a:solidFill>
                  <a:srgbClr val="FF0000"/>
                </a:solidFill>
                <a:latin typeface="微软雅黑" panose="020B0503020204020204" pitchFamily="34" charset="-122"/>
                <a:ea typeface="微软雅黑" panose="020B0503020204020204" pitchFamily="34" charset="-122"/>
              </a:rPr>
              <a:t>上</a:t>
            </a:r>
            <a:endParaRPr lang="zh-CN" altLang="en-US" sz="2200" b="1" dirty="0">
              <a:solidFill>
                <a:srgbClr val="FF0000"/>
              </a:solidFill>
              <a:latin typeface="微软雅黑" panose="020B0503020204020204" pitchFamily="34" charset="-122"/>
              <a:ea typeface="微软雅黑" panose="020B0503020204020204" pitchFamily="34" charset="-122"/>
            </a:endParaRPr>
          </a:p>
        </p:txBody>
      </p:sp>
      <p:sp>
        <p:nvSpPr>
          <p:cNvPr id="33" name="矩形 32"/>
          <p:cNvSpPr/>
          <p:nvPr/>
        </p:nvSpPr>
        <p:spPr>
          <a:xfrm>
            <a:off x="1105539" y="921549"/>
            <a:ext cx="1330814" cy="523220"/>
          </a:xfrm>
          <a:prstGeom prst="rect">
            <a:avLst/>
          </a:prstGeom>
        </p:spPr>
        <p:txBody>
          <a:bodyPr wrap="none">
            <a:spAutoFit/>
          </a:bodyPr>
          <a:lstStyle/>
          <a:p>
            <a:r>
              <a:rPr lang="zh-CN" altLang="en-US" dirty="0" smtClean="0">
                <a:latin typeface="微软雅黑" panose="020B0503020204020204" pitchFamily="34" charset="-122"/>
                <a:ea typeface="微软雅黑" panose="020B0503020204020204" pitchFamily="34" charset="-122"/>
              </a:rPr>
              <a:t> </a:t>
            </a:r>
            <a:r>
              <a:rPr lang="zh-CN" altLang="en-US" sz="2800" b="1" dirty="0" smtClean="0">
                <a:latin typeface="微软雅黑" panose="020B0503020204020204" pitchFamily="34" charset="-122"/>
                <a:ea typeface="微软雅黑" panose="020B0503020204020204" pitchFamily="34" charset="-122"/>
              </a:rPr>
              <a:t>补缺法</a:t>
            </a:r>
            <a:endParaRPr lang="zh-CN" altLang="en-US" sz="2800" b="1" dirty="0">
              <a:latin typeface="微软雅黑" panose="020B0503020204020204" pitchFamily="34" charset="-122"/>
              <a:ea typeface="微软雅黑" panose="020B0503020204020204" pitchFamily="34" charset="-122"/>
            </a:endParaRPr>
          </a:p>
        </p:txBody>
      </p:sp>
      <p:sp>
        <p:nvSpPr>
          <p:cNvPr id="34" name="矩形 33"/>
          <p:cNvSpPr/>
          <p:nvPr/>
        </p:nvSpPr>
        <p:spPr>
          <a:xfrm>
            <a:off x="1581801" y="5460465"/>
            <a:ext cx="1316386" cy="492443"/>
          </a:xfrm>
          <a:prstGeom prst="rect">
            <a:avLst/>
          </a:prstGeom>
        </p:spPr>
        <p:txBody>
          <a:bodyPr wrap="none">
            <a:spAutoFit/>
          </a:bodyPr>
          <a:lstStyle/>
          <a:p>
            <a:pPr lvl="1"/>
            <a:r>
              <a:rPr lang="zh-CN" altLang="en-US" sz="2600" b="1" dirty="0" smtClean="0">
                <a:latin typeface="楷体" panose="02010609060101010101" pitchFamily="49" charset="-122"/>
                <a:ea typeface="楷体" panose="02010609060101010101" pitchFamily="49" charset="-122"/>
                <a:sym typeface="+mn-ea"/>
              </a:rPr>
              <a:t>即：</a:t>
            </a:r>
            <a:endParaRPr lang="zh-CN" altLang="en-US" sz="2600" dirty="0" smtClean="0">
              <a:latin typeface="楷体" panose="02010609060101010101" pitchFamily="49" charset="-122"/>
              <a:ea typeface="楷体" panose="02010609060101010101" pitchFamily="49" charset="-122"/>
            </a:endParaRPr>
          </a:p>
        </p:txBody>
      </p:sp>
      <p:cxnSp>
        <p:nvCxnSpPr>
          <p:cNvPr id="35" name="直接连接符 34"/>
          <p:cNvCxnSpPr/>
          <p:nvPr/>
        </p:nvCxnSpPr>
        <p:spPr>
          <a:xfrm>
            <a:off x="151154" y="549569"/>
            <a:ext cx="3339759" cy="1588"/>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9042495" y="549569"/>
            <a:ext cx="2997438" cy="1588"/>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grpSp>
        <p:nvGrpSpPr>
          <p:cNvPr id="324" name="Group 3"/>
          <p:cNvGrpSpPr/>
          <p:nvPr/>
        </p:nvGrpSpPr>
        <p:grpSpPr>
          <a:xfrm>
            <a:off x="9196540" y="4287832"/>
            <a:ext cx="2727236" cy="2471107"/>
            <a:chOff x="3048336" y="1630487"/>
            <a:chExt cx="3827031" cy="4494504"/>
          </a:xfrm>
        </p:grpSpPr>
        <p:grpSp>
          <p:nvGrpSpPr>
            <p:cNvPr id="325" name="Group 4"/>
            <p:cNvGrpSpPr/>
            <p:nvPr/>
          </p:nvGrpSpPr>
          <p:grpSpPr>
            <a:xfrm>
              <a:off x="5567176" y="3999041"/>
              <a:ext cx="1216923" cy="436181"/>
              <a:chOff x="5400218" y="3999041"/>
              <a:chExt cx="1216923" cy="436181"/>
            </a:xfrm>
          </p:grpSpPr>
          <p:sp>
            <p:nvSpPr>
              <p:cNvPr id="462" name="Freeform 16"/>
              <p:cNvSpPr/>
              <p:nvPr/>
            </p:nvSpPr>
            <p:spPr bwMode="auto">
              <a:xfrm>
                <a:off x="5400218" y="3999041"/>
                <a:ext cx="1216923" cy="65322"/>
              </a:xfrm>
              <a:custGeom>
                <a:avLst/>
                <a:gdLst>
                  <a:gd name="T0" fmla="*/ 0 w 1008"/>
                  <a:gd name="T1" fmla="*/ 48 h 48"/>
                  <a:gd name="T2" fmla="*/ 84 w 1008"/>
                  <a:gd name="T3" fmla="*/ 0 h 48"/>
                  <a:gd name="T4" fmla="*/ 1008 w 1008"/>
                  <a:gd name="T5" fmla="*/ 0 h 48"/>
                  <a:gd name="T6" fmla="*/ 960 w 1008"/>
                  <a:gd name="T7" fmla="*/ 48 h 48"/>
                  <a:gd name="T8" fmla="*/ 0 w 1008"/>
                  <a:gd name="T9" fmla="*/ 48 h 48"/>
                </a:gdLst>
                <a:ahLst/>
                <a:cxnLst>
                  <a:cxn ang="0">
                    <a:pos x="T0" y="T1"/>
                  </a:cxn>
                  <a:cxn ang="0">
                    <a:pos x="T2" y="T3"/>
                  </a:cxn>
                  <a:cxn ang="0">
                    <a:pos x="T4" y="T5"/>
                  </a:cxn>
                  <a:cxn ang="0">
                    <a:pos x="T6" y="T7"/>
                  </a:cxn>
                  <a:cxn ang="0">
                    <a:pos x="T8" y="T9"/>
                  </a:cxn>
                </a:cxnLst>
                <a:rect l="0" t="0" r="r" b="b"/>
                <a:pathLst>
                  <a:path w="1008" h="48">
                    <a:moveTo>
                      <a:pt x="0" y="48"/>
                    </a:moveTo>
                    <a:lnTo>
                      <a:pt x="84" y="0"/>
                    </a:lnTo>
                    <a:lnTo>
                      <a:pt x="1008" y="0"/>
                    </a:lnTo>
                    <a:lnTo>
                      <a:pt x="960" y="48"/>
                    </a:lnTo>
                    <a:lnTo>
                      <a:pt x="0" y="48"/>
                    </a:lnTo>
                    <a:close/>
                  </a:path>
                </a:pathLst>
              </a:custGeom>
              <a:solidFill>
                <a:schemeClr val="accent3">
                  <a:lumMod val="75000"/>
                </a:schemeClr>
              </a:solidFill>
              <a:ln>
                <a:noFill/>
              </a:ln>
            </p:spPr>
            <p:txBody>
              <a:bodyPr vert="horz" wrap="square" lIns="45720" tIns="22860" rIns="45720" bIns="22860" numCol="1" anchor="t" anchorCtr="0" compatLnSpc="1"/>
              <a:lstStyle/>
              <a:p>
                <a:endParaRPr lang="en-AU" sz="900"/>
              </a:p>
            </p:txBody>
          </p:sp>
          <p:sp>
            <p:nvSpPr>
              <p:cNvPr id="463" name="Freeform 17"/>
              <p:cNvSpPr/>
              <p:nvPr/>
            </p:nvSpPr>
            <p:spPr bwMode="auto">
              <a:xfrm>
                <a:off x="6558080" y="3999740"/>
                <a:ext cx="57949" cy="435482"/>
              </a:xfrm>
              <a:custGeom>
                <a:avLst/>
                <a:gdLst>
                  <a:gd name="T0" fmla="*/ 0 w 48"/>
                  <a:gd name="T1" fmla="*/ 320 h 320"/>
                  <a:gd name="T2" fmla="*/ 0 w 48"/>
                  <a:gd name="T3" fmla="*/ 48 h 320"/>
                  <a:gd name="T4" fmla="*/ 48 w 48"/>
                  <a:gd name="T5" fmla="*/ 0 h 320"/>
                  <a:gd name="T6" fmla="*/ 48 w 48"/>
                  <a:gd name="T7" fmla="*/ 272 h 320"/>
                  <a:gd name="T8" fmla="*/ 0 w 48"/>
                  <a:gd name="T9" fmla="*/ 320 h 320"/>
                </a:gdLst>
                <a:ahLst/>
                <a:cxnLst>
                  <a:cxn ang="0">
                    <a:pos x="T0" y="T1"/>
                  </a:cxn>
                  <a:cxn ang="0">
                    <a:pos x="T2" y="T3"/>
                  </a:cxn>
                  <a:cxn ang="0">
                    <a:pos x="T4" y="T5"/>
                  </a:cxn>
                  <a:cxn ang="0">
                    <a:pos x="T6" y="T7"/>
                  </a:cxn>
                  <a:cxn ang="0">
                    <a:pos x="T8" y="T9"/>
                  </a:cxn>
                </a:cxnLst>
                <a:rect l="0" t="0" r="r" b="b"/>
                <a:pathLst>
                  <a:path w="48" h="320">
                    <a:moveTo>
                      <a:pt x="0" y="320"/>
                    </a:moveTo>
                    <a:lnTo>
                      <a:pt x="0" y="48"/>
                    </a:lnTo>
                    <a:lnTo>
                      <a:pt x="48" y="0"/>
                    </a:lnTo>
                    <a:lnTo>
                      <a:pt x="48" y="272"/>
                    </a:lnTo>
                    <a:lnTo>
                      <a:pt x="0" y="320"/>
                    </a:lnTo>
                    <a:close/>
                  </a:path>
                </a:pathLst>
              </a:custGeom>
              <a:solidFill>
                <a:schemeClr val="accent3">
                  <a:lumMod val="50000"/>
                </a:schemeClr>
              </a:solidFill>
              <a:ln>
                <a:noFill/>
              </a:ln>
            </p:spPr>
            <p:txBody>
              <a:bodyPr vert="horz" wrap="square" lIns="45720" tIns="22860" rIns="45720" bIns="22860" numCol="1" anchor="t" anchorCtr="0" compatLnSpc="1"/>
              <a:lstStyle/>
              <a:p>
                <a:endParaRPr lang="en-AU" sz="900"/>
              </a:p>
            </p:txBody>
          </p:sp>
        </p:grpSp>
        <p:grpSp>
          <p:nvGrpSpPr>
            <p:cNvPr id="326" name="Group 5"/>
            <p:cNvGrpSpPr/>
            <p:nvPr/>
          </p:nvGrpSpPr>
          <p:grpSpPr>
            <a:xfrm>
              <a:off x="3048336" y="1630487"/>
              <a:ext cx="3827031" cy="4494504"/>
              <a:chOff x="2926626" y="1630487"/>
              <a:chExt cx="3827031" cy="4494504"/>
            </a:xfrm>
          </p:grpSpPr>
          <p:grpSp>
            <p:nvGrpSpPr>
              <p:cNvPr id="327" name="Group 6"/>
              <p:cNvGrpSpPr/>
              <p:nvPr/>
            </p:nvGrpSpPr>
            <p:grpSpPr>
              <a:xfrm>
                <a:off x="2926626" y="1630487"/>
                <a:ext cx="3827031" cy="4494504"/>
                <a:chOff x="1630097" y="2492959"/>
                <a:chExt cx="7654061" cy="8989005"/>
              </a:xfrm>
            </p:grpSpPr>
            <p:grpSp>
              <p:nvGrpSpPr>
                <p:cNvPr id="423" name="Group 102"/>
                <p:cNvGrpSpPr/>
                <p:nvPr/>
              </p:nvGrpSpPr>
              <p:grpSpPr>
                <a:xfrm>
                  <a:off x="1630097" y="7078146"/>
                  <a:ext cx="7654061" cy="4403818"/>
                  <a:chOff x="1630097" y="8140010"/>
                  <a:chExt cx="6547568" cy="3341945"/>
                </a:xfrm>
              </p:grpSpPr>
              <p:sp>
                <p:nvSpPr>
                  <p:cNvPr id="429" name="Freeform 14"/>
                  <p:cNvSpPr/>
                  <p:nvPr/>
                </p:nvSpPr>
                <p:spPr bwMode="auto">
                  <a:xfrm>
                    <a:off x="1630097" y="10329418"/>
                    <a:ext cx="2181146" cy="152845"/>
                  </a:xfrm>
                  <a:custGeom>
                    <a:avLst/>
                    <a:gdLst>
                      <a:gd name="T0" fmla="*/ 0 w 1056"/>
                      <a:gd name="T1" fmla="*/ 74 h 74"/>
                      <a:gd name="T2" fmla="*/ 136 w 1056"/>
                      <a:gd name="T3" fmla="*/ 0 h 74"/>
                      <a:gd name="T4" fmla="*/ 1056 w 1056"/>
                      <a:gd name="T5" fmla="*/ 0 h 74"/>
                      <a:gd name="T6" fmla="*/ 968 w 1056"/>
                      <a:gd name="T7" fmla="*/ 74 h 74"/>
                      <a:gd name="T8" fmla="*/ 0 w 1056"/>
                      <a:gd name="T9" fmla="*/ 74 h 74"/>
                    </a:gdLst>
                    <a:ahLst/>
                    <a:cxnLst>
                      <a:cxn ang="0">
                        <a:pos x="T0" y="T1"/>
                      </a:cxn>
                      <a:cxn ang="0">
                        <a:pos x="T2" y="T3"/>
                      </a:cxn>
                      <a:cxn ang="0">
                        <a:pos x="T4" y="T5"/>
                      </a:cxn>
                      <a:cxn ang="0">
                        <a:pos x="T6" y="T7"/>
                      </a:cxn>
                      <a:cxn ang="0">
                        <a:pos x="T8" y="T9"/>
                      </a:cxn>
                    </a:cxnLst>
                    <a:rect l="0" t="0" r="r" b="b"/>
                    <a:pathLst>
                      <a:path w="1056" h="74">
                        <a:moveTo>
                          <a:pt x="0" y="74"/>
                        </a:moveTo>
                        <a:lnTo>
                          <a:pt x="136" y="0"/>
                        </a:lnTo>
                        <a:lnTo>
                          <a:pt x="1056" y="0"/>
                        </a:lnTo>
                        <a:lnTo>
                          <a:pt x="968" y="74"/>
                        </a:lnTo>
                        <a:lnTo>
                          <a:pt x="0" y="74"/>
                        </a:lnTo>
                        <a:close/>
                      </a:path>
                    </a:pathLst>
                  </a:custGeom>
                  <a:solidFill>
                    <a:schemeClr val="accent1">
                      <a:lumMod val="75000"/>
                    </a:schemeClr>
                  </a:solidFill>
                  <a:ln>
                    <a:noFill/>
                  </a:ln>
                </p:spPr>
                <p:txBody>
                  <a:bodyPr vert="horz" wrap="square" lIns="45720" tIns="22860" rIns="45720" bIns="22860" numCol="1" anchor="t" anchorCtr="0" compatLnSpc="1"/>
                  <a:lstStyle/>
                  <a:p>
                    <a:endParaRPr lang="en-AU" sz="900"/>
                  </a:p>
                </p:txBody>
              </p:sp>
              <p:sp>
                <p:nvSpPr>
                  <p:cNvPr id="430" name="Freeform 15"/>
                  <p:cNvSpPr/>
                  <p:nvPr/>
                </p:nvSpPr>
                <p:spPr bwMode="auto">
                  <a:xfrm>
                    <a:off x="3625350" y="10329418"/>
                    <a:ext cx="185893" cy="714656"/>
                  </a:xfrm>
                  <a:custGeom>
                    <a:avLst/>
                    <a:gdLst>
                      <a:gd name="T0" fmla="*/ 2 w 90"/>
                      <a:gd name="T1" fmla="*/ 346 h 346"/>
                      <a:gd name="T2" fmla="*/ 0 w 90"/>
                      <a:gd name="T3" fmla="*/ 74 h 346"/>
                      <a:gd name="T4" fmla="*/ 90 w 90"/>
                      <a:gd name="T5" fmla="*/ 0 h 346"/>
                      <a:gd name="T6" fmla="*/ 90 w 90"/>
                      <a:gd name="T7" fmla="*/ 262 h 346"/>
                      <a:gd name="T8" fmla="*/ 2 w 90"/>
                      <a:gd name="T9" fmla="*/ 346 h 346"/>
                    </a:gdLst>
                    <a:ahLst/>
                    <a:cxnLst>
                      <a:cxn ang="0">
                        <a:pos x="T0" y="T1"/>
                      </a:cxn>
                      <a:cxn ang="0">
                        <a:pos x="T2" y="T3"/>
                      </a:cxn>
                      <a:cxn ang="0">
                        <a:pos x="T4" y="T5"/>
                      </a:cxn>
                      <a:cxn ang="0">
                        <a:pos x="T6" y="T7"/>
                      </a:cxn>
                      <a:cxn ang="0">
                        <a:pos x="T8" y="T9"/>
                      </a:cxn>
                    </a:cxnLst>
                    <a:rect l="0" t="0" r="r" b="b"/>
                    <a:pathLst>
                      <a:path w="90" h="346">
                        <a:moveTo>
                          <a:pt x="2" y="346"/>
                        </a:moveTo>
                        <a:lnTo>
                          <a:pt x="0" y="74"/>
                        </a:lnTo>
                        <a:lnTo>
                          <a:pt x="90" y="0"/>
                        </a:lnTo>
                        <a:lnTo>
                          <a:pt x="90" y="262"/>
                        </a:lnTo>
                        <a:lnTo>
                          <a:pt x="2" y="346"/>
                        </a:lnTo>
                        <a:close/>
                      </a:path>
                    </a:pathLst>
                  </a:custGeom>
                  <a:solidFill>
                    <a:schemeClr val="accent1">
                      <a:lumMod val="50000"/>
                    </a:schemeClr>
                  </a:solidFill>
                  <a:ln>
                    <a:noFill/>
                  </a:ln>
                </p:spPr>
                <p:txBody>
                  <a:bodyPr vert="horz" wrap="square" lIns="45720" tIns="22860" rIns="45720" bIns="22860" numCol="1" anchor="t" anchorCtr="0" compatLnSpc="1"/>
                  <a:lstStyle/>
                  <a:p>
                    <a:endParaRPr lang="en-AU" sz="900"/>
                  </a:p>
                </p:txBody>
              </p:sp>
              <p:sp>
                <p:nvSpPr>
                  <p:cNvPr id="431" name="Freeform 16"/>
                  <p:cNvSpPr/>
                  <p:nvPr/>
                </p:nvSpPr>
                <p:spPr bwMode="auto">
                  <a:xfrm>
                    <a:off x="3860814" y="9276024"/>
                    <a:ext cx="2082002" cy="99142"/>
                  </a:xfrm>
                  <a:custGeom>
                    <a:avLst/>
                    <a:gdLst>
                      <a:gd name="T0" fmla="*/ 0 w 1008"/>
                      <a:gd name="T1" fmla="*/ 48 h 48"/>
                      <a:gd name="T2" fmla="*/ 84 w 1008"/>
                      <a:gd name="T3" fmla="*/ 0 h 48"/>
                      <a:gd name="T4" fmla="*/ 1008 w 1008"/>
                      <a:gd name="T5" fmla="*/ 0 h 48"/>
                      <a:gd name="T6" fmla="*/ 960 w 1008"/>
                      <a:gd name="T7" fmla="*/ 48 h 48"/>
                      <a:gd name="T8" fmla="*/ 0 w 1008"/>
                      <a:gd name="T9" fmla="*/ 48 h 48"/>
                    </a:gdLst>
                    <a:ahLst/>
                    <a:cxnLst>
                      <a:cxn ang="0">
                        <a:pos x="T0" y="T1"/>
                      </a:cxn>
                      <a:cxn ang="0">
                        <a:pos x="T2" y="T3"/>
                      </a:cxn>
                      <a:cxn ang="0">
                        <a:pos x="T4" y="T5"/>
                      </a:cxn>
                      <a:cxn ang="0">
                        <a:pos x="T6" y="T7"/>
                      </a:cxn>
                      <a:cxn ang="0">
                        <a:pos x="T8" y="T9"/>
                      </a:cxn>
                    </a:cxnLst>
                    <a:rect l="0" t="0" r="r" b="b"/>
                    <a:pathLst>
                      <a:path w="1008" h="48">
                        <a:moveTo>
                          <a:pt x="0" y="48"/>
                        </a:moveTo>
                        <a:lnTo>
                          <a:pt x="84" y="0"/>
                        </a:lnTo>
                        <a:lnTo>
                          <a:pt x="1008" y="0"/>
                        </a:lnTo>
                        <a:lnTo>
                          <a:pt x="960" y="48"/>
                        </a:lnTo>
                        <a:lnTo>
                          <a:pt x="0" y="48"/>
                        </a:lnTo>
                        <a:close/>
                      </a:path>
                    </a:pathLst>
                  </a:custGeom>
                  <a:solidFill>
                    <a:schemeClr val="accent2">
                      <a:lumMod val="75000"/>
                    </a:schemeClr>
                  </a:solidFill>
                  <a:ln>
                    <a:noFill/>
                  </a:ln>
                </p:spPr>
                <p:txBody>
                  <a:bodyPr vert="horz" wrap="square" lIns="45720" tIns="22860" rIns="45720" bIns="22860" numCol="1" anchor="t" anchorCtr="0" compatLnSpc="1"/>
                  <a:lstStyle/>
                  <a:p>
                    <a:endParaRPr lang="en-AU" sz="900"/>
                  </a:p>
                </p:txBody>
              </p:sp>
              <p:sp>
                <p:nvSpPr>
                  <p:cNvPr id="432" name="Freeform 17"/>
                  <p:cNvSpPr/>
                  <p:nvPr/>
                </p:nvSpPr>
                <p:spPr bwMode="auto">
                  <a:xfrm>
                    <a:off x="5843674" y="9276024"/>
                    <a:ext cx="99143" cy="660953"/>
                  </a:xfrm>
                  <a:custGeom>
                    <a:avLst/>
                    <a:gdLst>
                      <a:gd name="T0" fmla="*/ 0 w 48"/>
                      <a:gd name="T1" fmla="*/ 320 h 320"/>
                      <a:gd name="T2" fmla="*/ 0 w 48"/>
                      <a:gd name="T3" fmla="*/ 48 h 320"/>
                      <a:gd name="T4" fmla="*/ 48 w 48"/>
                      <a:gd name="T5" fmla="*/ 0 h 320"/>
                      <a:gd name="T6" fmla="*/ 48 w 48"/>
                      <a:gd name="T7" fmla="*/ 272 h 320"/>
                      <a:gd name="T8" fmla="*/ 0 w 48"/>
                      <a:gd name="T9" fmla="*/ 320 h 320"/>
                    </a:gdLst>
                    <a:ahLst/>
                    <a:cxnLst>
                      <a:cxn ang="0">
                        <a:pos x="T0" y="T1"/>
                      </a:cxn>
                      <a:cxn ang="0">
                        <a:pos x="T2" y="T3"/>
                      </a:cxn>
                      <a:cxn ang="0">
                        <a:pos x="T4" y="T5"/>
                      </a:cxn>
                      <a:cxn ang="0">
                        <a:pos x="T6" y="T7"/>
                      </a:cxn>
                      <a:cxn ang="0">
                        <a:pos x="T8" y="T9"/>
                      </a:cxn>
                    </a:cxnLst>
                    <a:rect l="0" t="0" r="r" b="b"/>
                    <a:pathLst>
                      <a:path w="48" h="320">
                        <a:moveTo>
                          <a:pt x="0" y="320"/>
                        </a:moveTo>
                        <a:lnTo>
                          <a:pt x="0" y="48"/>
                        </a:lnTo>
                        <a:lnTo>
                          <a:pt x="48" y="0"/>
                        </a:lnTo>
                        <a:lnTo>
                          <a:pt x="48" y="272"/>
                        </a:lnTo>
                        <a:lnTo>
                          <a:pt x="0" y="320"/>
                        </a:lnTo>
                        <a:close/>
                      </a:path>
                    </a:pathLst>
                  </a:custGeom>
                  <a:solidFill>
                    <a:schemeClr val="accent2">
                      <a:lumMod val="50000"/>
                    </a:schemeClr>
                  </a:solidFill>
                  <a:ln>
                    <a:noFill/>
                  </a:ln>
                </p:spPr>
                <p:txBody>
                  <a:bodyPr vert="horz" wrap="square" lIns="45720" tIns="22860" rIns="45720" bIns="22860" numCol="1" anchor="t" anchorCtr="0" compatLnSpc="1"/>
                  <a:lstStyle/>
                  <a:p>
                    <a:endParaRPr lang="en-AU" sz="900"/>
                  </a:p>
                </p:txBody>
              </p:sp>
              <p:sp>
                <p:nvSpPr>
                  <p:cNvPr id="440" name="Freeform 27"/>
                  <p:cNvSpPr>
                    <a:spLocks noEditPoints="1"/>
                  </p:cNvSpPr>
                  <p:nvPr/>
                </p:nvSpPr>
                <p:spPr bwMode="auto">
                  <a:xfrm>
                    <a:off x="3968219" y="9437131"/>
                    <a:ext cx="210679" cy="454405"/>
                  </a:xfrm>
                  <a:custGeom>
                    <a:avLst/>
                    <a:gdLst>
                      <a:gd name="T0" fmla="*/ 100 w 102"/>
                      <a:gd name="T1" fmla="*/ 98 h 220"/>
                      <a:gd name="T2" fmla="*/ 90 w 102"/>
                      <a:gd name="T3" fmla="*/ 112 h 220"/>
                      <a:gd name="T4" fmla="*/ 98 w 102"/>
                      <a:gd name="T5" fmla="*/ 118 h 220"/>
                      <a:gd name="T6" fmla="*/ 100 w 102"/>
                      <a:gd name="T7" fmla="*/ 126 h 220"/>
                      <a:gd name="T8" fmla="*/ 102 w 102"/>
                      <a:gd name="T9" fmla="*/ 144 h 220"/>
                      <a:gd name="T10" fmla="*/ 102 w 102"/>
                      <a:gd name="T11" fmla="*/ 186 h 220"/>
                      <a:gd name="T12" fmla="*/ 100 w 102"/>
                      <a:gd name="T13" fmla="*/ 198 h 220"/>
                      <a:gd name="T14" fmla="*/ 94 w 102"/>
                      <a:gd name="T15" fmla="*/ 210 h 220"/>
                      <a:gd name="T16" fmla="*/ 90 w 102"/>
                      <a:gd name="T17" fmla="*/ 214 h 220"/>
                      <a:gd name="T18" fmla="*/ 84 w 102"/>
                      <a:gd name="T19" fmla="*/ 218 h 220"/>
                      <a:gd name="T20" fmla="*/ 68 w 102"/>
                      <a:gd name="T21" fmla="*/ 220 h 220"/>
                      <a:gd name="T22" fmla="*/ 0 w 102"/>
                      <a:gd name="T23" fmla="*/ 122 h 220"/>
                      <a:gd name="T24" fmla="*/ 0 w 102"/>
                      <a:gd name="T25" fmla="*/ 0 h 220"/>
                      <a:gd name="T26" fmla="*/ 68 w 102"/>
                      <a:gd name="T27" fmla="*/ 0 h 220"/>
                      <a:gd name="T28" fmla="*/ 76 w 102"/>
                      <a:gd name="T29" fmla="*/ 2 h 220"/>
                      <a:gd name="T30" fmla="*/ 84 w 102"/>
                      <a:gd name="T31" fmla="*/ 4 h 220"/>
                      <a:gd name="T32" fmla="*/ 94 w 102"/>
                      <a:gd name="T33" fmla="*/ 12 h 220"/>
                      <a:gd name="T34" fmla="*/ 100 w 102"/>
                      <a:gd name="T35" fmla="*/ 24 h 220"/>
                      <a:gd name="T36" fmla="*/ 102 w 102"/>
                      <a:gd name="T37" fmla="*/ 36 h 220"/>
                      <a:gd name="T38" fmla="*/ 102 w 102"/>
                      <a:gd name="T39" fmla="*/ 80 h 220"/>
                      <a:gd name="T40" fmla="*/ 102 w 102"/>
                      <a:gd name="T41" fmla="*/ 86 h 220"/>
                      <a:gd name="T42" fmla="*/ 24 w 102"/>
                      <a:gd name="T43" fmla="*/ 98 h 220"/>
                      <a:gd name="T44" fmla="*/ 56 w 102"/>
                      <a:gd name="T45" fmla="*/ 98 h 220"/>
                      <a:gd name="T46" fmla="*/ 66 w 102"/>
                      <a:gd name="T47" fmla="*/ 96 h 220"/>
                      <a:gd name="T48" fmla="*/ 72 w 102"/>
                      <a:gd name="T49" fmla="*/ 92 h 220"/>
                      <a:gd name="T50" fmla="*/ 76 w 102"/>
                      <a:gd name="T51" fmla="*/ 86 h 220"/>
                      <a:gd name="T52" fmla="*/ 76 w 102"/>
                      <a:gd name="T53" fmla="*/ 78 h 220"/>
                      <a:gd name="T54" fmla="*/ 76 w 102"/>
                      <a:gd name="T55" fmla="*/ 40 h 220"/>
                      <a:gd name="T56" fmla="*/ 76 w 102"/>
                      <a:gd name="T57" fmla="*/ 34 h 220"/>
                      <a:gd name="T58" fmla="*/ 72 w 102"/>
                      <a:gd name="T59" fmla="*/ 28 h 220"/>
                      <a:gd name="T60" fmla="*/ 60 w 102"/>
                      <a:gd name="T61" fmla="*/ 22 h 220"/>
                      <a:gd name="T62" fmla="*/ 24 w 102"/>
                      <a:gd name="T63" fmla="*/ 22 h 220"/>
                      <a:gd name="T64" fmla="*/ 72 w 102"/>
                      <a:gd name="T65" fmla="*/ 194 h 220"/>
                      <a:gd name="T66" fmla="*/ 76 w 102"/>
                      <a:gd name="T67" fmla="*/ 190 h 220"/>
                      <a:gd name="T68" fmla="*/ 76 w 102"/>
                      <a:gd name="T69" fmla="*/ 144 h 220"/>
                      <a:gd name="T70" fmla="*/ 76 w 102"/>
                      <a:gd name="T71" fmla="*/ 142 h 220"/>
                      <a:gd name="T72" fmla="*/ 76 w 102"/>
                      <a:gd name="T73" fmla="*/ 136 h 220"/>
                      <a:gd name="T74" fmla="*/ 72 w 102"/>
                      <a:gd name="T75" fmla="*/ 130 h 220"/>
                      <a:gd name="T76" fmla="*/ 64 w 102"/>
                      <a:gd name="T77" fmla="*/ 124 h 220"/>
                      <a:gd name="T78" fmla="*/ 24 w 102"/>
                      <a:gd name="T79" fmla="*/ 122 h 220"/>
                      <a:gd name="T80" fmla="*/ 42 w 102"/>
                      <a:gd name="T81" fmla="*/ 200 h 220"/>
                      <a:gd name="T82" fmla="*/ 60 w 102"/>
                      <a:gd name="T83" fmla="*/ 200 h 220"/>
                      <a:gd name="T84" fmla="*/ 72 w 102"/>
                      <a:gd name="T85" fmla="*/ 19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 h="220">
                        <a:moveTo>
                          <a:pt x="100" y="98"/>
                        </a:moveTo>
                        <a:lnTo>
                          <a:pt x="100" y="98"/>
                        </a:lnTo>
                        <a:lnTo>
                          <a:pt x="98" y="104"/>
                        </a:lnTo>
                        <a:lnTo>
                          <a:pt x="90" y="112"/>
                        </a:lnTo>
                        <a:lnTo>
                          <a:pt x="90" y="112"/>
                        </a:lnTo>
                        <a:lnTo>
                          <a:pt x="98" y="118"/>
                        </a:lnTo>
                        <a:lnTo>
                          <a:pt x="100" y="126"/>
                        </a:lnTo>
                        <a:lnTo>
                          <a:pt x="100" y="126"/>
                        </a:lnTo>
                        <a:lnTo>
                          <a:pt x="102" y="138"/>
                        </a:lnTo>
                        <a:lnTo>
                          <a:pt x="102" y="144"/>
                        </a:lnTo>
                        <a:lnTo>
                          <a:pt x="102" y="178"/>
                        </a:lnTo>
                        <a:lnTo>
                          <a:pt x="102" y="186"/>
                        </a:lnTo>
                        <a:lnTo>
                          <a:pt x="102" y="186"/>
                        </a:lnTo>
                        <a:lnTo>
                          <a:pt x="100" y="198"/>
                        </a:lnTo>
                        <a:lnTo>
                          <a:pt x="100" y="198"/>
                        </a:lnTo>
                        <a:lnTo>
                          <a:pt x="94" y="210"/>
                        </a:lnTo>
                        <a:lnTo>
                          <a:pt x="94" y="210"/>
                        </a:lnTo>
                        <a:lnTo>
                          <a:pt x="90" y="214"/>
                        </a:lnTo>
                        <a:lnTo>
                          <a:pt x="84" y="218"/>
                        </a:lnTo>
                        <a:lnTo>
                          <a:pt x="84" y="218"/>
                        </a:lnTo>
                        <a:lnTo>
                          <a:pt x="76" y="220"/>
                        </a:lnTo>
                        <a:lnTo>
                          <a:pt x="68" y="220"/>
                        </a:lnTo>
                        <a:lnTo>
                          <a:pt x="0" y="220"/>
                        </a:lnTo>
                        <a:lnTo>
                          <a:pt x="0" y="122"/>
                        </a:lnTo>
                        <a:lnTo>
                          <a:pt x="0" y="98"/>
                        </a:lnTo>
                        <a:lnTo>
                          <a:pt x="0" y="0"/>
                        </a:lnTo>
                        <a:lnTo>
                          <a:pt x="24" y="0"/>
                        </a:lnTo>
                        <a:lnTo>
                          <a:pt x="68" y="0"/>
                        </a:lnTo>
                        <a:lnTo>
                          <a:pt x="68" y="0"/>
                        </a:lnTo>
                        <a:lnTo>
                          <a:pt x="76" y="2"/>
                        </a:lnTo>
                        <a:lnTo>
                          <a:pt x="84" y="4"/>
                        </a:lnTo>
                        <a:lnTo>
                          <a:pt x="84" y="4"/>
                        </a:lnTo>
                        <a:lnTo>
                          <a:pt x="90" y="8"/>
                        </a:lnTo>
                        <a:lnTo>
                          <a:pt x="94" y="12"/>
                        </a:lnTo>
                        <a:lnTo>
                          <a:pt x="94" y="12"/>
                        </a:lnTo>
                        <a:lnTo>
                          <a:pt x="100" y="24"/>
                        </a:lnTo>
                        <a:lnTo>
                          <a:pt x="100" y="24"/>
                        </a:lnTo>
                        <a:lnTo>
                          <a:pt x="102" y="36"/>
                        </a:lnTo>
                        <a:lnTo>
                          <a:pt x="102" y="44"/>
                        </a:lnTo>
                        <a:lnTo>
                          <a:pt x="102" y="80"/>
                        </a:lnTo>
                        <a:lnTo>
                          <a:pt x="102" y="86"/>
                        </a:lnTo>
                        <a:lnTo>
                          <a:pt x="102" y="86"/>
                        </a:lnTo>
                        <a:lnTo>
                          <a:pt x="100" y="98"/>
                        </a:lnTo>
                        <a:close/>
                        <a:moveTo>
                          <a:pt x="24" y="98"/>
                        </a:moveTo>
                        <a:lnTo>
                          <a:pt x="56" y="98"/>
                        </a:lnTo>
                        <a:lnTo>
                          <a:pt x="56" y="98"/>
                        </a:lnTo>
                        <a:lnTo>
                          <a:pt x="66" y="96"/>
                        </a:lnTo>
                        <a:lnTo>
                          <a:pt x="66" y="96"/>
                        </a:lnTo>
                        <a:lnTo>
                          <a:pt x="72" y="92"/>
                        </a:lnTo>
                        <a:lnTo>
                          <a:pt x="72" y="92"/>
                        </a:lnTo>
                        <a:lnTo>
                          <a:pt x="76" y="86"/>
                        </a:lnTo>
                        <a:lnTo>
                          <a:pt x="76" y="86"/>
                        </a:lnTo>
                        <a:lnTo>
                          <a:pt x="76" y="80"/>
                        </a:lnTo>
                        <a:lnTo>
                          <a:pt x="76" y="78"/>
                        </a:lnTo>
                        <a:lnTo>
                          <a:pt x="76" y="40"/>
                        </a:lnTo>
                        <a:lnTo>
                          <a:pt x="76" y="40"/>
                        </a:lnTo>
                        <a:lnTo>
                          <a:pt x="76" y="40"/>
                        </a:lnTo>
                        <a:lnTo>
                          <a:pt x="76" y="34"/>
                        </a:lnTo>
                        <a:lnTo>
                          <a:pt x="72" y="28"/>
                        </a:lnTo>
                        <a:lnTo>
                          <a:pt x="72" y="28"/>
                        </a:lnTo>
                        <a:lnTo>
                          <a:pt x="66" y="24"/>
                        </a:lnTo>
                        <a:lnTo>
                          <a:pt x="60" y="22"/>
                        </a:lnTo>
                        <a:lnTo>
                          <a:pt x="42" y="22"/>
                        </a:lnTo>
                        <a:lnTo>
                          <a:pt x="24" y="22"/>
                        </a:lnTo>
                        <a:lnTo>
                          <a:pt x="24" y="98"/>
                        </a:lnTo>
                        <a:close/>
                        <a:moveTo>
                          <a:pt x="72" y="194"/>
                        </a:moveTo>
                        <a:lnTo>
                          <a:pt x="72" y="194"/>
                        </a:lnTo>
                        <a:lnTo>
                          <a:pt x="76" y="190"/>
                        </a:lnTo>
                        <a:lnTo>
                          <a:pt x="76" y="182"/>
                        </a:lnTo>
                        <a:lnTo>
                          <a:pt x="76" y="144"/>
                        </a:lnTo>
                        <a:lnTo>
                          <a:pt x="76" y="142"/>
                        </a:lnTo>
                        <a:lnTo>
                          <a:pt x="76" y="142"/>
                        </a:lnTo>
                        <a:lnTo>
                          <a:pt x="76" y="136"/>
                        </a:lnTo>
                        <a:lnTo>
                          <a:pt x="76" y="136"/>
                        </a:lnTo>
                        <a:lnTo>
                          <a:pt x="72" y="130"/>
                        </a:lnTo>
                        <a:lnTo>
                          <a:pt x="72" y="130"/>
                        </a:lnTo>
                        <a:lnTo>
                          <a:pt x="64" y="124"/>
                        </a:lnTo>
                        <a:lnTo>
                          <a:pt x="64" y="124"/>
                        </a:lnTo>
                        <a:lnTo>
                          <a:pt x="50" y="122"/>
                        </a:lnTo>
                        <a:lnTo>
                          <a:pt x="24" y="122"/>
                        </a:lnTo>
                        <a:lnTo>
                          <a:pt x="24" y="200"/>
                        </a:lnTo>
                        <a:lnTo>
                          <a:pt x="42" y="200"/>
                        </a:lnTo>
                        <a:lnTo>
                          <a:pt x="60" y="200"/>
                        </a:lnTo>
                        <a:lnTo>
                          <a:pt x="60" y="200"/>
                        </a:lnTo>
                        <a:lnTo>
                          <a:pt x="66" y="198"/>
                        </a:lnTo>
                        <a:lnTo>
                          <a:pt x="72" y="19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41" name="Freeform 28"/>
                  <p:cNvSpPr/>
                  <p:nvPr/>
                </p:nvSpPr>
                <p:spPr bwMode="auto">
                  <a:xfrm>
                    <a:off x="3968219" y="9437131"/>
                    <a:ext cx="210679" cy="454405"/>
                  </a:xfrm>
                  <a:custGeom>
                    <a:avLst/>
                    <a:gdLst>
                      <a:gd name="T0" fmla="*/ 100 w 102"/>
                      <a:gd name="T1" fmla="*/ 98 h 220"/>
                      <a:gd name="T2" fmla="*/ 100 w 102"/>
                      <a:gd name="T3" fmla="*/ 98 h 220"/>
                      <a:gd name="T4" fmla="*/ 98 w 102"/>
                      <a:gd name="T5" fmla="*/ 104 h 220"/>
                      <a:gd name="T6" fmla="*/ 90 w 102"/>
                      <a:gd name="T7" fmla="*/ 112 h 220"/>
                      <a:gd name="T8" fmla="*/ 90 w 102"/>
                      <a:gd name="T9" fmla="*/ 112 h 220"/>
                      <a:gd name="T10" fmla="*/ 98 w 102"/>
                      <a:gd name="T11" fmla="*/ 118 h 220"/>
                      <a:gd name="T12" fmla="*/ 100 w 102"/>
                      <a:gd name="T13" fmla="*/ 126 h 220"/>
                      <a:gd name="T14" fmla="*/ 100 w 102"/>
                      <a:gd name="T15" fmla="*/ 126 h 220"/>
                      <a:gd name="T16" fmla="*/ 102 w 102"/>
                      <a:gd name="T17" fmla="*/ 138 h 220"/>
                      <a:gd name="T18" fmla="*/ 102 w 102"/>
                      <a:gd name="T19" fmla="*/ 144 h 220"/>
                      <a:gd name="T20" fmla="*/ 102 w 102"/>
                      <a:gd name="T21" fmla="*/ 178 h 220"/>
                      <a:gd name="T22" fmla="*/ 102 w 102"/>
                      <a:gd name="T23" fmla="*/ 186 h 220"/>
                      <a:gd name="T24" fmla="*/ 102 w 102"/>
                      <a:gd name="T25" fmla="*/ 186 h 220"/>
                      <a:gd name="T26" fmla="*/ 100 w 102"/>
                      <a:gd name="T27" fmla="*/ 198 h 220"/>
                      <a:gd name="T28" fmla="*/ 100 w 102"/>
                      <a:gd name="T29" fmla="*/ 198 h 220"/>
                      <a:gd name="T30" fmla="*/ 94 w 102"/>
                      <a:gd name="T31" fmla="*/ 210 h 220"/>
                      <a:gd name="T32" fmla="*/ 94 w 102"/>
                      <a:gd name="T33" fmla="*/ 210 h 220"/>
                      <a:gd name="T34" fmla="*/ 90 w 102"/>
                      <a:gd name="T35" fmla="*/ 214 h 220"/>
                      <a:gd name="T36" fmla="*/ 84 w 102"/>
                      <a:gd name="T37" fmla="*/ 218 h 220"/>
                      <a:gd name="T38" fmla="*/ 84 w 102"/>
                      <a:gd name="T39" fmla="*/ 218 h 220"/>
                      <a:gd name="T40" fmla="*/ 76 w 102"/>
                      <a:gd name="T41" fmla="*/ 220 h 220"/>
                      <a:gd name="T42" fmla="*/ 68 w 102"/>
                      <a:gd name="T43" fmla="*/ 220 h 220"/>
                      <a:gd name="T44" fmla="*/ 0 w 102"/>
                      <a:gd name="T45" fmla="*/ 220 h 220"/>
                      <a:gd name="T46" fmla="*/ 0 w 102"/>
                      <a:gd name="T47" fmla="*/ 122 h 220"/>
                      <a:gd name="T48" fmla="*/ 0 w 102"/>
                      <a:gd name="T49" fmla="*/ 98 h 220"/>
                      <a:gd name="T50" fmla="*/ 0 w 102"/>
                      <a:gd name="T51" fmla="*/ 0 h 220"/>
                      <a:gd name="T52" fmla="*/ 24 w 102"/>
                      <a:gd name="T53" fmla="*/ 0 h 220"/>
                      <a:gd name="T54" fmla="*/ 68 w 102"/>
                      <a:gd name="T55" fmla="*/ 0 h 220"/>
                      <a:gd name="T56" fmla="*/ 68 w 102"/>
                      <a:gd name="T57" fmla="*/ 0 h 220"/>
                      <a:gd name="T58" fmla="*/ 76 w 102"/>
                      <a:gd name="T59" fmla="*/ 2 h 220"/>
                      <a:gd name="T60" fmla="*/ 84 w 102"/>
                      <a:gd name="T61" fmla="*/ 4 h 220"/>
                      <a:gd name="T62" fmla="*/ 84 w 102"/>
                      <a:gd name="T63" fmla="*/ 4 h 220"/>
                      <a:gd name="T64" fmla="*/ 90 w 102"/>
                      <a:gd name="T65" fmla="*/ 8 h 220"/>
                      <a:gd name="T66" fmla="*/ 94 w 102"/>
                      <a:gd name="T67" fmla="*/ 12 h 220"/>
                      <a:gd name="T68" fmla="*/ 94 w 102"/>
                      <a:gd name="T69" fmla="*/ 12 h 220"/>
                      <a:gd name="T70" fmla="*/ 100 w 102"/>
                      <a:gd name="T71" fmla="*/ 24 h 220"/>
                      <a:gd name="T72" fmla="*/ 100 w 102"/>
                      <a:gd name="T73" fmla="*/ 24 h 220"/>
                      <a:gd name="T74" fmla="*/ 102 w 102"/>
                      <a:gd name="T75" fmla="*/ 36 h 220"/>
                      <a:gd name="T76" fmla="*/ 102 w 102"/>
                      <a:gd name="T77" fmla="*/ 44 h 220"/>
                      <a:gd name="T78" fmla="*/ 102 w 102"/>
                      <a:gd name="T79" fmla="*/ 80 h 220"/>
                      <a:gd name="T80" fmla="*/ 102 w 102"/>
                      <a:gd name="T81" fmla="*/ 86 h 220"/>
                      <a:gd name="T82" fmla="*/ 102 w 102"/>
                      <a:gd name="T83" fmla="*/ 86 h 220"/>
                      <a:gd name="T84" fmla="*/ 100 w 102"/>
                      <a:gd name="T85" fmla="*/ 9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 h="220">
                        <a:moveTo>
                          <a:pt x="100" y="98"/>
                        </a:moveTo>
                        <a:lnTo>
                          <a:pt x="100" y="98"/>
                        </a:lnTo>
                        <a:lnTo>
                          <a:pt x="98" y="104"/>
                        </a:lnTo>
                        <a:lnTo>
                          <a:pt x="90" y="112"/>
                        </a:lnTo>
                        <a:lnTo>
                          <a:pt x="90" y="112"/>
                        </a:lnTo>
                        <a:lnTo>
                          <a:pt x="98" y="118"/>
                        </a:lnTo>
                        <a:lnTo>
                          <a:pt x="100" y="126"/>
                        </a:lnTo>
                        <a:lnTo>
                          <a:pt x="100" y="126"/>
                        </a:lnTo>
                        <a:lnTo>
                          <a:pt x="102" y="138"/>
                        </a:lnTo>
                        <a:lnTo>
                          <a:pt x="102" y="144"/>
                        </a:lnTo>
                        <a:lnTo>
                          <a:pt x="102" y="178"/>
                        </a:lnTo>
                        <a:lnTo>
                          <a:pt x="102" y="186"/>
                        </a:lnTo>
                        <a:lnTo>
                          <a:pt x="102" y="186"/>
                        </a:lnTo>
                        <a:lnTo>
                          <a:pt x="100" y="198"/>
                        </a:lnTo>
                        <a:lnTo>
                          <a:pt x="100" y="198"/>
                        </a:lnTo>
                        <a:lnTo>
                          <a:pt x="94" y="210"/>
                        </a:lnTo>
                        <a:lnTo>
                          <a:pt x="94" y="210"/>
                        </a:lnTo>
                        <a:lnTo>
                          <a:pt x="90" y="214"/>
                        </a:lnTo>
                        <a:lnTo>
                          <a:pt x="84" y="218"/>
                        </a:lnTo>
                        <a:lnTo>
                          <a:pt x="84" y="218"/>
                        </a:lnTo>
                        <a:lnTo>
                          <a:pt x="76" y="220"/>
                        </a:lnTo>
                        <a:lnTo>
                          <a:pt x="68" y="220"/>
                        </a:lnTo>
                        <a:lnTo>
                          <a:pt x="0" y="220"/>
                        </a:lnTo>
                        <a:lnTo>
                          <a:pt x="0" y="122"/>
                        </a:lnTo>
                        <a:lnTo>
                          <a:pt x="0" y="98"/>
                        </a:lnTo>
                        <a:lnTo>
                          <a:pt x="0" y="0"/>
                        </a:lnTo>
                        <a:lnTo>
                          <a:pt x="24" y="0"/>
                        </a:lnTo>
                        <a:lnTo>
                          <a:pt x="68" y="0"/>
                        </a:lnTo>
                        <a:lnTo>
                          <a:pt x="68" y="0"/>
                        </a:lnTo>
                        <a:lnTo>
                          <a:pt x="76" y="2"/>
                        </a:lnTo>
                        <a:lnTo>
                          <a:pt x="84" y="4"/>
                        </a:lnTo>
                        <a:lnTo>
                          <a:pt x="84" y="4"/>
                        </a:lnTo>
                        <a:lnTo>
                          <a:pt x="90" y="8"/>
                        </a:lnTo>
                        <a:lnTo>
                          <a:pt x="94" y="12"/>
                        </a:lnTo>
                        <a:lnTo>
                          <a:pt x="94" y="12"/>
                        </a:lnTo>
                        <a:lnTo>
                          <a:pt x="100" y="24"/>
                        </a:lnTo>
                        <a:lnTo>
                          <a:pt x="100" y="24"/>
                        </a:lnTo>
                        <a:lnTo>
                          <a:pt x="102" y="36"/>
                        </a:lnTo>
                        <a:lnTo>
                          <a:pt x="102" y="44"/>
                        </a:lnTo>
                        <a:lnTo>
                          <a:pt x="102" y="80"/>
                        </a:lnTo>
                        <a:lnTo>
                          <a:pt x="102" y="86"/>
                        </a:lnTo>
                        <a:lnTo>
                          <a:pt x="102" y="86"/>
                        </a:lnTo>
                        <a:lnTo>
                          <a:pt x="100"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42" name="Freeform 29"/>
                  <p:cNvSpPr/>
                  <p:nvPr/>
                </p:nvSpPr>
                <p:spPr bwMode="auto">
                  <a:xfrm>
                    <a:off x="4017791" y="9482571"/>
                    <a:ext cx="107405" cy="156976"/>
                  </a:xfrm>
                  <a:custGeom>
                    <a:avLst/>
                    <a:gdLst>
                      <a:gd name="T0" fmla="*/ 0 w 52"/>
                      <a:gd name="T1" fmla="*/ 76 h 76"/>
                      <a:gd name="T2" fmla="*/ 32 w 52"/>
                      <a:gd name="T3" fmla="*/ 76 h 76"/>
                      <a:gd name="T4" fmla="*/ 32 w 52"/>
                      <a:gd name="T5" fmla="*/ 76 h 76"/>
                      <a:gd name="T6" fmla="*/ 42 w 52"/>
                      <a:gd name="T7" fmla="*/ 74 h 76"/>
                      <a:gd name="T8" fmla="*/ 42 w 52"/>
                      <a:gd name="T9" fmla="*/ 74 h 76"/>
                      <a:gd name="T10" fmla="*/ 48 w 52"/>
                      <a:gd name="T11" fmla="*/ 70 h 76"/>
                      <a:gd name="T12" fmla="*/ 48 w 52"/>
                      <a:gd name="T13" fmla="*/ 70 h 76"/>
                      <a:gd name="T14" fmla="*/ 52 w 52"/>
                      <a:gd name="T15" fmla="*/ 64 h 76"/>
                      <a:gd name="T16" fmla="*/ 52 w 52"/>
                      <a:gd name="T17" fmla="*/ 64 h 76"/>
                      <a:gd name="T18" fmla="*/ 52 w 52"/>
                      <a:gd name="T19" fmla="*/ 58 h 76"/>
                      <a:gd name="T20" fmla="*/ 52 w 52"/>
                      <a:gd name="T21" fmla="*/ 56 h 76"/>
                      <a:gd name="T22" fmla="*/ 52 w 52"/>
                      <a:gd name="T23" fmla="*/ 18 h 76"/>
                      <a:gd name="T24" fmla="*/ 52 w 52"/>
                      <a:gd name="T25" fmla="*/ 18 h 76"/>
                      <a:gd name="T26" fmla="*/ 52 w 52"/>
                      <a:gd name="T27" fmla="*/ 18 h 76"/>
                      <a:gd name="T28" fmla="*/ 52 w 52"/>
                      <a:gd name="T29" fmla="*/ 12 h 76"/>
                      <a:gd name="T30" fmla="*/ 48 w 52"/>
                      <a:gd name="T31" fmla="*/ 6 h 76"/>
                      <a:gd name="T32" fmla="*/ 48 w 52"/>
                      <a:gd name="T33" fmla="*/ 6 h 76"/>
                      <a:gd name="T34" fmla="*/ 42 w 52"/>
                      <a:gd name="T35" fmla="*/ 2 h 76"/>
                      <a:gd name="T36" fmla="*/ 36 w 52"/>
                      <a:gd name="T37" fmla="*/ 0 h 76"/>
                      <a:gd name="T38" fmla="*/ 18 w 52"/>
                      <a:gd name="T39" fmla="*/ 0 h 76"/>
                      <a:gd name="T40" fmla="*/ 0 w 52"/>
                      <a:gd name="T41" fmla="*/ 0 h 76"/>
                      <a:gd name="T42" fmla="*/ 0 w 52"/>
                      <a:gd name="T4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76">
                        <a:moveTo>
                          <a:pt x="0" y="76"/>
                        </a:moveTo>
                        <a:lnTo>
                          <a:pt x="32" y="76"/>
                        </a:lnTo>
                        <a:lnTo>
                          <a:pt x="32" y="76"/>
                        </a:lnTo>
                        <a:lnTo>
                          <a:pt x="42" y="74"/>
                        </a:lnTo>
                        <a:lnTo>
                          <a:pt x="42" y="74"/>
                        </a:lnTo>
                        <a:lnTo>
                          <a:pt x="48" y="70"/>
                        </a:lnTo>
                        <a:lnTo>
                          <a:pt x="48" y="70"/>
                        </a:lnTo>
                        <a:lnTo>
                          <a:pt x="52" y="64"/>
                        </a:lnTo>
                        <a:lnTo>
                          <a:pt x="52" y="64"/>
                        </a:lnTo>
                        <a:lnTo>
                          <a:pt x="52" y="58"/>
                        </a:lnTo>
                        <a:lnTo>
                          <a:pt x="52" y="56"/>
                        </a:lnTo>
                        <a:lnTo>
                          <a:pt x="52" y="18"/>
                        </a:lnTo>
                        <a:lnTo>
                          <a:pt x="52" y="18"/>
                        </a:lnTo>
                        <a:lnTo>
                          <a:pt x="52" y="18"/>
                        </a:lnTo>
                        <a:lnTo>
                          <a:pt x="52" y="12"/>
                        </a:lnTo>
                        <a:lnTo>
                          <a:pt x="48" y="6"/>
                        </a:lnTo>
                        <a:lnTo>
                          <a:pt x="48" y="6"/>
                        </a:lnTo>
                        <a:lnTo>
                          <a:pt x="42" y="2"/>
                        </a:lnTo>
                        <a:lnTo>
                          <a:pt x="36" y="0"/>
                        </a:lnTo>
                        <a:lnTo>
                          <a:pt x="18" y="0"/>
                        </a:lnTo>
                        <a:lnTo>
                          <a:pt x="0" y="0"/>
                        </a:lnTo>
                        <a:lnTo>
                          <a:pt x="0" y="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43" name="Freeform 30"/>
                  <p:cNvSpPr/>
                  <p:nvPr/>
                </p:nvSpPr>
                <p:spPr bwMode="auto">
                  <a:xfrm>
                    <a:off x="4017791" y="9689119"/>
                    <a:ext cx="107405" cy="161107"/>
                  </a:xfrm>
                  <a:custGeom>
                    <a:avLst/>
                    <a:gdLst>
                      <a:gd name="T0" fmla="*/ 48 w 52"/>
                      <a:gd name="T1" fmla="*/ 72 h 78"/>
                      <a:gd name="T2" fmla="*/ 48 w 52"/>
                      <a:gd name="T3" fmla="*/ 72 h 78"/>
                      <a:gd name="T4" fmla="*/ 52 w 52"/>
                      <a:gd name="T5" fmla="*/ 68 h 78"/>
                      <a:gd name="T6" fmla="*/ 52 w 52"/>
                      <a:gd name="T7" fmla="*/ 60 h 78"/>
                      <a:gd name="T8" fmla="*/ 52 w 52"/>
                      <a:gd name="T9" fmla="*/ 22 h 78"/>
                      <a:gd name="T10" fmla="*/ 52 w 52"/>
                      <a:gd name="T11" fmla="*/ 20 h 78"/>
                      <a:gd name="T12" fmla="*/ 52 w 52"/>
                      <a:gd name="T13" fmla="*/ 20 h 78"/>
                      <a:gd name="T14" fmla="*/ 52 w 52"/>
                      <a:gd name="T15" fmla="*/ 14 h 78"/>
                      <a:gd name="T16" fmla="*/ 52 w 52"/>
                      <a:gd name="T17" fmla="*/ 14 h 78"/>
                      <a:gd name="T18" fmla="*/ 48 w 52"/>
                      <a:gd name="T19" fmla="*/ 8 h 78"/>
                      <a:gd name="T20" fmla="*/ 48 w 52"/>
                      <a:gd name="T21" fmla="*/ 8 h 78"/>
                      <a:gd name="T22" fmla="*/ 40 w 52"/>
                      <a:gd name="T23" fmla="*/ 2 h 78"/>
                      <a:gd name="T24" fmla="*/ 40 w 52"/>
                      <a:gd name="T25" fmla="*/ 2 h 78"/>
                      <a:gd name="T26" fmla="*/ 26 w 52"/>
                      <a:gd name="T27" fmla="*/ 0 h 78"/>
                      <a:gd name="T28" fmla="*/ 0 w 52"/>
                      <a:gd name="T29" fmla="*/ 0 h 78"/>
                      <a:gd name="T30" fmla="*/ 0 w 52"/>
                      <a:gd name="T31" fmla="*/ 78 h 78"/>
                      <a:gd name="T32" fmla="*/ 18 w 52"/>
                      <a:gd name="T33" fmla="*/ 78 h 78"/>
                      <a:gd name="T34" fmla="*/ 36 w 52"/>
                      <a:gd name="T35" fmla="*/ 78 h 78"/>
                      <a:gd name="T36" fmla="*/ 36 w 52"/>
                      <a:gd name="T37" fmla="*/ 78 h 78"/>
                      <a:gd name="T38" fmla="*/ 42 w 52"/>
                      <a:gd name="T39" fmla="*/ 76 h 78"/>
                      <a:gd name="T40" fmla="*/ 48 w 52"/>
                      <a:gd name="T41"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78">
                        <a:moveTo>
                          <a:pt x="48" y="72"/>
                        </a:moveTo>
                        <a:lnTo>
                          <a:pt x="48" y="72"/>
                        </a:lnTo>
                        <a:lnTo>
                          <a:pt x="52" y="68"/>
                        </a:lnTo>
                        <a:lnTo>
                          <a:pt x="52" y="60"/>
                        </a:lnTo>
                        <a:lnTo>
                          <a:pt x="52" y="22"/>
                        </a:lnTo>
                        <a:lnTo>
                          <a:pt x="52" y="20"/>
                        </a:lnTo>
                        <a:lnTo>
                          <a:pt x="52" y="20"/>
                        </a:lnTo>
                        <a:lnTo>
                          <a:pt x="52" y="14"/>
                        </a:lnTo>
                        <a:lnTo>
                          <a:pt x="52" y="14"/>
                        </a:lnTo>
                        <a:lnTo>
                          <a:pt x="48" y="8"/>
                        </a:lnTo>
                        <a:lnTo>
                          <a:pt x="48" y="8"/>
                        </a:lnTo>
                        <a:lnTo>
                          <a:pt x="40" y="2"/>
                        </a:lnTo>
                        <a:lnTo>
                          <a:pt x="40" y="2"/>
                        </a:lnTo>
                        <a:lnTo>
                          <a:pt x="26" y="0"/>
                        </a:lnTo>
                        <a:lnTo>
                          <a:pt x="0" y="0"/>
                        </a:lnTo>
                        <a:lnTo>
                          <a:pt x="0" y="78"/>
                        </a:lnTo>
                        <a:lnTo>
                          <a:pt x="18" y="78"/>
                        </a:lnTo>
                        <a:lnTo>
                          <a:pt x="36" y="78"/>
                        </a:lnTo>
                        <a:lnTo>
                          <a:pt x="36" y="78"/>
                        </a:lnTo>
                        <a:lnTo>
                          <a:pt x="42" y="76"/>
                        </a:lnTo>
                        <a:lnTo>
                          <a:pt x="48"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44" name="Freeform 31"/>
                  <p:cNvSpPr/>
                  <p:nvPr/>
                </p:nvSpPr>
                <p:spPr bwMode="auto">
                  <a:xfrm>
                    <a:off x="6050222" y="8404391"/>
                    <a:ext cx="218941" cy="479191"/>
                  </a:xfrm>
                  <a:custGeom>
                    <a:avLst/>
                    <a:gdLst>
                      <a:gd name="T0" fmla="*/ 80 w 106"/>
                      <a:gd name="T1" fmla="*/ 42 h 232"/>
                      <a:gd name="T2" fmla="*/ 78 w 106"/>
                      <a:gd name="T3" fmla="*/ 36 h 232"/>
                      <a:gd name="T4" fmla="*/ 74 w 106"/>
                      <a:gd name="T5" fmla="*/ 30 h 232"/>
                      <a:gd name="T6" fmla="*/ 66 w 106"/>
                      <a:gd name="T7" fmla="*/ 26 h 232"/>
                      <a:gd name="T8" fmla="*/ 60 w 106"/>
                      <a:gd name="T9" fmla="*/ 24 h 232"/>
                      <a:gd name="T10" fmla="*/ 52 w 106"/>
                      <a:gd name="T11" fmla="*/ 24 h 232"/>
                      <a:gd name="T12" fmla="*/ 38 w 106"/>
                      <a:gd name="T13" fmla="*/ 26 h 232"/>
                      <a:gd name="T14" fmla="*/ 30 w 106"/>
                      <a:gd name="T15" fmla="*/ 30 h 232"/>
                      <a:gd name="T16" fmla="*/ 28 w 106"/>
                      <a:gd name="T17" fmla="*/ 38 h 232"/>
                      <a:gd name="T18" fmla="*/ 26 w 106"/>
                      <a:gd name="T19" fmla="*/ 44 h 232"/>
                      <a:gd name="T20" fmla="*/ 26 w 106"/>
                      <a:gd name="T21" fmla="*/ 186 h 232"/>
                      <a:gd name="T22" fmla="*/ 26 w 106"/>
                      <a:gd name="T23" fmla="*/ 188 h 232"/>
                      <a:gd name="T24" fmla="*/ 28 w 106"/>
                      <a:gd name="T25" fmla="*/ 194 h 232"/>
                      <a:gd name="T26" fmla="*/ 30 w 106"/>
                      <a:gd name="T27" fmla="*/ 202 h 232"/>
                      <a:gd name="T28" fmla="*/ 38 w 106"/>
                      <a:gd name="T29" fmla="*/ 206 h 232"/>
                      <a:gd name="T30" fmla="*/ 52 w 106"/>
                      <a:gd name="T31" fmla="*/ 208 h 232"/>
                      <a:gd name="T32" fmla="*/ 60 w 106"/>
                      <a:gd name="T33" fmla="*/ 208 h 232"/>
                      <a:gd name="T34" fmla="*/ 66 w 106"/>
                      <a:gd name="T35" fmla="*/ 206 h 232"/>
                      <a:gd name="T36" fmla="*/ 74 w 106"/>
                      <a:gd name="T37" fmla="*/ 202 h 232"/>
                      <a:gd name="T38" fmla="*/ 78 w 106"/>
                      <a:gd name="T39" fmla="*/ 196 h 232"/>
                      <a:gd name="T40" fmla="*/ 80 w 106"/>
                      <a:gd name="T41" fmla="*/ 186 h 232"/>
                      <a:gd name="T42" fmla="*/ 106 w 106"/>
                      <a:gd name="T43" fmla="*/ 194 h 232"/>
                      <a:gd name="T44" fmla="*/ 106 w 106"/>
                      <a:gd name="T45" fmla="*/ 204 h 232"/>
                      <a:gd name="T46" fmla="*/ 102 w 106"/>
                      <a:gd name="T47" fmla="*/ 210 h 232"/>
                      <a:gd name="T48" fmla="*/ 98 w 106"/>
                      <a:gd name="T49" fmla="*/ 216 h 232"/>
                      <a:gd name="T50" fmla="*/ 82 w 106"/>
                      <a:gd name="T51" fmla="*/ 228 h 232"/>
                      <a:gd name="T52" fmla="*/ 70 w 106"/>
                      <a:gd name="T53" fmla="*/ 230 h 232"/>
                      <a:gd name="T54" fmla="*/ 54 w 106"/>
                      <a:gd name="T55" fmla="*/ 232 h 232"/>
                      <a:gd name="T56" fmla="*/ 24 w 106"/>
                      <a:gd name="T57" fmla="*/ 228 h 232"/>
                      <a:gd name="T58" fmla="*/ 14 w 106"/>
                      <a:gd name="T59" fmla="*/ 222 h 232"/>
                      <a:gd name="T60" fmla="*/ 8 w 106"/>
                      <a:gd name="T61" fmla="*/ 216 h 232"/>
                      <a:gd name="T62" fmla="*/ 0 w 106"/>
                      <a:gd name="T63" fmla="*/ 204 h 232"/>
                      <a:gd name="T64" fmla="*/ 0 w 106"/>
                      <a:gd name="T65" fmla="*/ 194 h 232"/>
                      <a:gd name="T66" fmla="*/ 0 w 106"/>
                      <a:gd name="T67" fmla="*/ 46 h 232"/>
                      <a:gd name="T68" fmla="*/ 0 w 106"/>
                      <a:gd name="T69" fmla="*/ 38 h 232"/>
                      <a:gd name="T70" fmla="*/ 0 w 106"/>
                      <a:gd name="T71" fmla="*/ 28 h 232"/>
                      <a:gd name="T72" fmla="*/ 8 w 106"/>
                      <a:gd name="T73" fmla="*/ 16 h 232"/>
                      <a:gd name="T74" fmla="*/ 14 w 106"/>
                      <a:gd name="T75" fmla="*/ 10 h 232"/>
                      <a:gd name="T76" fmla="*/ 24 w 106"/>
                      <a:gd name="T77" fmla="*/ 4 h 232"/>
                      <a:gd name="T78" fmla="*/ 54 w 106"/>
                      <a:gd name="T79" fmla="*/ 0 h 232"/>
                      <a:gd name="T80" fmla="*/ 70 w 106"/>
                      <a:gd name="T81" fmla="*/ 2 h 232"/>
                      <a:gd name="T82" fmla="*/ 82 w 106"/>
                      <a:gd name="T83" fmla="*/ 4 h 232"/>
                      <a:gd name="T84" fmla="*/ 98 w 106"/>
                      <a:gd name="T85" fmla="*/ 16 h 232"/>
                      <a:gd name="T86" fmla="*/ 102 w 106"/>
                      <a:gd name="T87" fmla="*/ 22 h 232"/>
                      <a:gd name="T88" fmla="*/ 106 w 106"/>
                      <a:gd name="T89" fmla="*/ 28 h 232"/>
                      <a:gd name="T90" fmla="*/ 106 w 106"/>
                      <a:gd name="T91" fmla="*/ 4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232">
                        <a:moveTo>
                          <a:pt x="80" y="46"/>
                        </a:moveTo>
                        <a:lnTo>
                          <a:pt x="80" y="42"/>
                        </a:lnTo>
                        <a:lnTo>
                          <a:pt x="80" y="42"/>
                        </a:lnTo>
                        <a:lnTo>
                          <a:pt x="78" y="36"/>
                        </a:lnTo>
                        <a:lnTo>
                          <a:pt x="78" y="36"/>
                        </a:lnTo>
                        <a:lnTo>
                          <a:pt x="74" y="30"/>
                        </a:lnTo>
                        <a:lnTo>
                          <a:pt x="74" y="30"/>
                        </a:lnTo>
                        <a:lnTo>
                          <a:pt x="66" y="26"/>
                        </a:lnTo>
                        <a:lnTo>
                          <a:pt x="66" y="26"/>
                        </a:lnTo>
                        <a:lnTo>
                          <a:pt x="60" y="24"/>
                        </a:lnTo>
                        <a:lnTo>
                          <a:pt x="52" y="24"/>
                        </a:lnTo>
                        <a:lnTo>
                          <a:pt x="52" y="24"/>
                        </a:lnTo>
                        <a:lnTo>
                          <a:pt x="44" y="24"/>
                        </a:lnTo>
                        <a:lnTo>
                          <a:pt x="38" y="26"/>
                        </a:lnTo>
                        <a:lnTo>
                          <a:pt x="38" y="26"/>
                        </a:lnTo>
                        <a:lnTo>
                          <a:pt x="30" y="30"/>
                        </a:lnTo>
                        <a:lnTo>
                          <a:pt x="30" y="30"/>
                        </a:lnTo>
                        <a:lnTo>
                          <a:pt x="28" y="38"/>
                        </a:lnTo>
                        <a:lnTo>
                          <a:pt x="28" y="38"/>
                        </a:lnTo>
                        <a:lnTo>
                          <a:pt x="26" y="44"/>
                        </a:lnTo>
                        <a:lnTo>
                          <a:pt x="26" y="46"/>
                        </a:lnTo>
                        <a:lnTo>
                          <a:pt x="26" y="186"/>
                        </a:lnTo>
                        <a:lnTo>
                          <a:pt x="26" y="188"/>
                        </a:lnTo>
                        <a:lnTo>
                          <a:pt x="26" y="188"/>
                        </a:lnTo>
                        <a:lnTo>
                          <a:pt x="28" y="194"/>
                        </a:lnTo>
                        <a:lnTo>
                          <a:pt x="28" y="194"/>
                        </a:lnTo>
                        <a:lnTo>
                          <a:pt x="30" y="202"/>
                        </a:lnTo>
                        <a:lnTo>
                          <a:pt x="30" y="202"/>
                        </a:lnTo>
                        <a:lnTo>
                          <a:pt x="38" y="206"/>
                        </a:lnTo>
                        <a:lnTo>
                          <a:pt x="38" y="206"/>
                        </a:lnTo>
                        <a:lnTo>
                          <a:pt x="44" y="208"/>
                        </a:lnTo>
                        <a:lnTo>
                          <a:pt x="52" y="208"/>
                        </a:lnTo>
                        <a:lnTo>
                          <a:pt x="52" y="208"/>
                        </a:lnTo>
                        <a:lnTo>
                          <a:pt x="60" y="208"/>
                        </a:lnTo>
                        <a:lnTo>
                          <a:pt x="66" y="206"/>
                        </a:lnTo>
                        <a:lnTo>
                          <a:pt x="66" y="206"/>
                        </a:lnTo>
                        <a:lnTo>
                          <a:pt x="74" y="202"/>
                        </a:lnTo>
                        <a:lnTo>
                          <a:pt x="74" y="202"/>
                        </a:lnTo>
                        <a:lnTo>
                          <a:pt x="78" y="196"/>
                        </a:lnTo>
                        <a:lnTo>
                          <a:pt x="78" y="196"/>
                        </a:lnTo>
                        <a:lnTo>
                          <a:pt x="80" y="190"/>
                        </a:lnTo>
                        <a:lnTo>
                          <a:pt x="80" y="186"/>
                        </a:lnTo>
                        <a:lnTo>
                          <a:pt x="106" y="186"/>
                        </a:lnTo>
                        <a:lnTo>
                          <a:pt x="106" y="194"/>
                        </a:lnTo>
                        <a:lnTo>
                          <a:pt x="106" y="194"/>
                        </a:lnTo>
                        <a:lnTo>
                          <a:pt x="106" y="204"/>
                        </a:lnTo>
                        <a:lnTo>
                          <a:pt x="106" y="204"/>
                        </a:lnTo>
                        <a:lnTo>
                          <a:pt x="102" y="210"/>
                        </a:lnTo>
                        <a:lnTo>
                          <a:pt x="98" y="216"/>
                        </a:lnTo>
                        <a:lnTo>
                          <a:pt x="98" y="216"/>
                        </a:lnTo>
                        <a:lnTo>
                          <a:pt x="92" y="222"/>
                        </a:lnTo>
                        <a:lnTo>
                          <a:pt x="82" y="228"/>
                        </a:lnTo>
                        <a:lnTo>
                          <a:pt x="82" y="228"/>
                        </a:lnTo>
                        <a:lnTo>
                          <a:pt x="70" y="230"/>
                        </a:lnTo>
                        <a:lnTo>
                          <a:pt x="54" y="232"/>
                        </a:lnTo>
                        <a:lnTo>
                          <a:pt x="54" y="232"/>
                        </a:lnTo>
                        <a:lnTo>
                          <a:pt x="36" y="230"/>
                        </a:lnTo>
                        <a:lnTo>
                          <a:pt x="24" y="228"/>
                        </a:lnTo>
                        <a:lnTo>
                          <a:pt x="24" y="228"/>
                        </a:lnTo>
                        <a:lnTo>
                          <a:pt x="14" y="222"/>
                        </a:lnTo>
                        <a:lnTo>
                          <a:pt x="8" y="216"/>
                        </a:lnTo>
                        <a:lnTo>
                          <a:pt x="8" y="216"/>
                        </a:lnTo>
                        <a:lnTo>
                          <a:pt x="4" y="210"/>
                        </a:lnTo>
                        <a:lnTo>
                          <a:pt x="0" y="204"/>
                        </a:lnTo>
                        <a:lnTo>
                          <a:pt x="0" y="204"/>
                        </a:lnTo>
                        <a:lnTo>
                          <a:pt x="0" y="194"/>
                        </a:lnTo>
                        <a:lnTo>
                          <a:pt x="0" y="186"/>
                        </a:lnTo>
                        <a:lnTo>
                          <a:pt x="0" y="46"/>
                        </a:lnTo>
                        <a:lnTo>
                          <a:pt x="0" y="38"/>
                        </a:lnTo>
                        <a:lnTo>
                          <a:pt x="0" y="38"/>
                        </a:lnTo>
                        <a:lnTo>
                          <a:pt x="0" y="28"/>
                        </a:lnTo>
                        <a:lnTo>
                          <a:pt x="0" y="28"/>
                        </a:lnTo>
                        <a:lnTo>
                          <a:pt x="4" y="22"/>
                        </a:lnTo>
                        <a:lnTo>
                          <a:pt x="8" y="16"/>
                        </a:lnTo>
                        <a:lnTo>
                          <a:pt x="8" y="16"/>
                        </a:lnTo>
                        <a:lnTo>
                          <a:pt x="14" y="10"/>
                        </a:lnTo>
                        <a:lnTo>
                          <a:pt x="24" y="4"/>
                        </a:lnTo>
                        <a:lnTo>
                          <a:pt x="24" y="4"/>
                        </a:lnTo>
                        <a:lnTo>
                          <a:pt x="36" y="2"/>
                        </a:lnTo>
                        <a:lnTo>
                          <a:pt x="54" y="0"/>
                        </a:lnTo>
                        <a:lnTo>
                          <a:pt x="54" y="0"/>
                        </a:lnTo>
                        <a:lnTo>
                          <a:pt x="70" y="2"/>
                        </a:lnTo>
                        <a:lnTo>
                          <a:pt x="82" y="4"/>
                        </a:lnTo>
                        <a:lnTo>
                          <a:pt x="82" y="4"/>
                        </a:lnTo>
                        <a:lnTo>
                          <a:pt x="92" y="10"/>
                        </a:lnTo>
                        <a:lnTo>
                          <a:pt x="98" y="16"/>
                        </a:lnTo>
                        <a:lnTo>
                          <a:pt x="98" y="16"/>
                        </a:lnTo>
                        <a:lnTo>
                          <a:pt x="102" y="22"/>
                        </a:lnTo>
                        <a:lnTo>
                          <a:pt x="106" y="28"/>
                        </a:lnTo>
                        <a:lnTo>
                          <a:pt x="106" y="28"/>
                        </a:lnTo>
                        <a:lnTo>
                          <a:pt x="106" y="38"/>
                        </a:lnTo>
                        <a:lnTo>
                          <a:pt x="106" y="46"/>
                        </a:lnTo>
                        <a:lnTo>
                          <a:pt x="80" y="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51" name="Freeform 38"/>
                  <p:cNvSpPr/>
                  <p:nvPr/>
                </p:nvSpPr>
                <p:spPr bwMode="auto">
                  <a:xfrm>
                    <a:off x="1630097" y="11192788"/>
                    <a:ext cx="289167" cy="289167"/>
                  </a:xfrm>
                  <a:custGeom>
                    <a:avLst/>
                    <a:gdLst>
                      <a:gd name="T0" fmla="*/ 70 w 140"/>
                      <a:gd name="T1" fmla="*/ 0 h 140"/>
                      <a:gd name="T2" fmla="*/ 70 w 140"/>
                      <a:gd name="T3" fmla="*/ 0 h 140"/>
                      <a:gd name="T4" fmla="*/ 56 w 140"/>
                      <a:gd name="T5" fmla="*/ 0 h 140"/>
                      <a:gd name="T6" fmla="*/ 44 w 140"/>
                      <a:gd name="T7" fmla="*/ 4 h 140"/>
                      <a:gd name="T8" fmla="*/ 32 w 140"/>
                      <a:gd name="T9" fmla="*/ 12 h 140"/>
                      <a:gd name="T10" fmla="*/ 20 w 140"/>
                      <a:gd name="T11" fmla="*/ 20 h 140"/>
                      <a:gd name="T12" fmla="*/ 12 w 140"/>
                      <a:gd name="T13" fmla="*/ 30 h 140"/>
                      <a:gd name="T14" fmla="*/ 6 w 140"/>
                      <a:gd name="T15" fmla="*/ 42 h 140"/>
                      <a:gd name="T16" fmla="*/ 2 w 140"/>
                      <a:gd name="T17" fmla="*/ 56 h 140"/>
                      <a:gd name="T18" fmla="*/ 0 w 140"/>
                      <a:gd name="T19" fmla="*/ 70 h 140"/>
                      <a:gd name="T20" fmla="*/ 0 w 140"/>
                      <a:gd name="T21" fmla="*/ 70 h 140"/>
                      <a:gd name="T22" fmla="*/ 2 w 140"/>
                      <a:gd name="T23" fmla="*/ 84 h 140"/>
                      <a:gd name="T24" fmla="*/ 6 w 140"/>
                      <a:gd name="T25" fmla="*/ 96 h 140"/>
                      <a:gd name="T26" fmla="*/ 12 w 140"/>
                      <a:gd name="T27" fmla="*/ 108 h 140"/>
                      <a:gd name="T28" fmla="*/ 20 w 140"/>
                      <a:gd name="T29" fmla="*/ 120 h 140"/>
                      <a:gd name="T30" fmla="*/ 32 w 140"/>
                      <a:gd name="T31" fmla="*/ 128 h 140"/>
                      <a:gd name="T32" fmla="*/ 44 w 140"/>
                      <a:gd name="T33" fmla="*/ 134 h 140"/>
                      <a:gd name="T34" fmla="*/ 56 w 140"/>
                      <a:gd name="T35" fmla="*/ 138 h 140"/>
                      <a:gd name="T36" fmla="*/ 70 w 140"/>
                      <a:gd name="T37" fmla="*/ 140 h 140"/>
                      <a:gd name="T38" fmla="*/ 70 w 140"/>
                      <a:gd name="T39" fmla="*/ 140 h 140"/>
                      <a:gd name="T40" fmla="*/ 84 w 140"/>
                      <a:gd name="T41" fmla="*/ 138 h 140"/>
                      <a:gd name="T42" fmla="*/ 98 w 140"/>
                      <a:gd name="T43" fmla="*/ 134 h 140"/>
                      <a:gd name="T44" fmla="*/ 110 w 140"/>
                      <a:gd name="T45" fmla="*/ 128 h 140"/>
                      <a:gd name="T46" fmla="*/ 120 w 140"/>
                      <a:gd name="T47" fmla="*/ 120 h 140"/>
                      <a:gd name="T48" fmla="*/ 128 w 140"/>
                      <a:gd name="T49" fmla="*/ 108 h 140"/>
                      <a:gd name="T50" fmla="*/ 136 w 140"/>
                      <a:gd name="T51" fmla="*/ 96 h 140"/>
                      <a:gd name="T52" fmla="*/ 140 w 140"/>
                      <a:gd name="T53" fmla="*/ 84 h 140"/>
                      <a:gd name="T54" fmla="*/ 140 w 140"/>
                      <a:gd name="T55" fmla="*/ 70 h 140"/>
                      <a:gd name="T56" fmla="*/ 140 w 140"/>
                      <a:gd name="T57" fmla="*/ 70 h 140"/>
                      <a:gd name="T58" fmla="*/ 140 w 140"/>
                      <a:gd name="T59" fmla="*/ 56 h 140"/>
                      <a:gd name="T60" fmla="*/ 136 w 140"/>
                      <a:gd name="T61" fmla="*/ 42 h 140"/>
                      <a:gd name="T62" fmla="*/ 128 w 140"/>
                      <a:gd name="T63" fmla="*/ 30 h 140"/>
                      <a:gd name="T64" fmla="*/ 120 w 140"/>
                      <a:gd name="T65" fmla="*/ 20 h 140"/>
                      <a:gd name="T66" fmla="*/ 110 w 140"/>
                      <a:gd name="T67" fmla="*/ 12 h 140"/>
                      <a:gd name="T68" fmla="*/ 98 w 140"/>
                      <a:gd name="T69" fmla="*/ 4 h 140"/>
                      <a:gd name="T70" fmla="*/ 84 w 140"/>
                      <a:gd name="T71" fmla="*/ 0 h 140"/>
                      <a:gd name="T72" fmla="*/ 70 w 140"/>
                      <a:gd name="T7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140">
                        <a:moveTo>
                          <a:pt x="70" y="0"/>
                        </a:moveTo>
                        <a:lnTo>
                          <a:pt x="70" y="0"/>
                        </a:lnTo>
                        <a:lnTo>
                          <a:pt x="56" y="0"/>
                        </a:lnTo>
                        <a:lnTo>
                          <a:pt x="44" y="4"/>
                        </a:lnTo>
                        <a:lnTo>
                          <a:pt x="32" y="12"/>
                        </a:lnTo>
                        <a:lnTo>
                          <a:pt x="20" y="20"/>
                        </a:lnTo>
                        <a:lnTo>
                          <a:pt x="12" y="30"/>
                        </a:lnTo>
                        <a:lnTo>
                          <a:pt x="6" y="42"/>
                        </a:lnTo>
                        <a:lnTo>
                          <a:pt x="2" y="56"/>
                        </a:lnTo>
                        <a:lnTo>
                          <a:pt x="0" y="70"/>
                        </a:lnTo>
                        <a:lnTo>
                          <a:pt x="0" y="70"/>
                        </a:lnTo>
                        <a:lnTo>
                          <a:pt x="2" y="84"/>
                        </a:lnTo>
                        <a:lnTo>
                          <a:pt x="6" y="96"/>
                        </a:lnTo>
                        <a:lnTo>
                          <a:pt x="12" y="108"/>
                        </a:lnTo>
                        <a:lnTo>
                          <a:pt x="20" y="120"/>
                        </a:lnTo>
                        <a:lnTo>
                          <a:pt x="32" y="128"/>
                        </a:lnTo>
                        <a:lnTo>
                          <a:pt x="44" y="134"/>
                        </a:lnTo>
                        <a:lnTo>
                          <a:pt x="56" y="138"/>
                        </a:lnTo>
                        <a:lnTo>
                          <a:pt x="70" y="140"/>
                        </a:lnTo>
                        <a:lnTo>
                          <a:pt x="70" y="140"/>
                        </a:lnTo>
                        <a:lnTo>
                          <a:pt x="84" y="138"/>
                        </a:lnTo>
                        <a:lnTo>
                          <a:pt x="98" y="134"/>
                        </a:lnTo>
                        <a:lnTo>
                          <a:pt x="110" y="128"/>
                        </a:lnTo>
                        <a:lnTo>
                          <a:pt x="120" y="120"/>
                        </a:lnTo>
                        <a:lnTo>
                          <a:pt x="128" y="108"/>
                        </a:lnTo>
                        <a:lnTo>
                          <a:pt x="136" y="96"/>
                        </a:lnTo>
                        <a:lnTo>
                          <a:pt x="140" y="84"/>
                        </a:lnTo>
                        <a:lnTo>
                          <a:pt x="140" y="70"/>
                        </a:lnTo>
                        <a:lnTo>
                          <a:pt x="140" y="70"/>
                        </a:lnTo>
                        <a:lnTo>
                          <a:pt x="140" y="56"/>
                        </a:lnTo>
                        <a:lnTo>
                          <a:pt x="136" y="42"/>
                        </a:lnTo>
                        <a:lnTo>
                          <a:pt x="128" y="30"/>
                        </a:lnTo>
                        <a:lnTo>
                          <a:pt x="120" y="20"/>
                        </a:lnTo>
                        <a:lnTo>
                          <a:pt x="110" y="12"/>
                        </a:lnTo>
                        <a:lnTo>
                          <a:pt x="98" y="4"/>
                        </a:lnTo>
                        <a:lnTo>
                          <a:pt x="84" y="0"/>
                        </a:lnTo>
                        <a:lnTo>
                          <a:pt x="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54" name="Freeform 41"/>
                  <p:cNvSpPr/>
                  <p:nvPr/>
                </p:nvSpPr>
                <p:spPr bwMode="auto">
                  <a:xfrm>
                    <a:off x="5959341" y="8990987"/>
                    <a:ext cx="293298" cy="293298"/>
                  </a:xfrm>
                  <a:custGeom>
                    <a:avLst/>
                    <a:gdLst>
                      <a:gd name="T0" fmla="*/ 72 w 142"/>
                      <a:gd name="T1" fmla="*/ 0 h 142"/>
                      <a:gd name="T2" fmla="*/ 72 w 142"/>
                      <a:gd name="T3" fmla="*/ 0 h 142"/>
                      <a:gd name="T4" fmla="*/ 58 w 142"/>
                      <a:gd name="T5" fmla="*/ 2 h 142"/>
                      <a:gd name="T6" fmla="*/ 44 w 142"/>
                      <a:gd name="T7" fmla="*/ 6 h 142"/>
                      <a:gd name="T8" fmla="*/ 32 w 142"/>
                      <a:gd name="T9" fmla="*/ 12 h 142"/>
                      <a:gd name="T10" fmla="*/ 22 w 142"/>
                      <a:gd name="T11" fmla="*/ 22 h 142"/>
                      <a:gd name="T12" fmla="*/ 12 w 142"/>
                      <a:gd name="T13" fmla="*/ 32 h 142"/>
                      <a:gd name="T14" fmla="*/ 6 w 142"/>
                      <a:gd name="T15" fmla="*/ 44 h 142"/>
                      <a:gd name="T16" fmla="*/ 2 w 142"/>
                      <a:gd name="T17" fmla="*/ 58 h 142"/>
                      <a:gd name="T18" fmla="*/ 0 w 142"/>
                      <a:gd name="T19" fmla="*/ 72 h 142"/>
                      <a:gd name="T20" fmla="*/ 0 w 142"/>
                      <a:gd name="T21" fmla="*/ 72 h 142"/>
                      <a:gd name="T22" fmla="*/ 2 w 142"/>
                      <a:gd name="T23" fmla="*/ 86 h 142"/>
                      <a:gd name="T24" fmla="*/ 6 w 142"/>
                      <a:gd name="T25" fmla="*/ 98 h 142"/>
                      <a:gd name="T26" fmla="*/ 12 w 142"/>
                      <a:gd name="T27" fmla="*/ 110 h 142"/>
                      <a:gd name="T28" fmla="*/ 22 w 142"/>
                      <a:gd name="T29" fmla="*/ 122 h 142"/>
                      <a:gd name="T30" fmla="*/ 32 w 142"/>
                      <a:gd name="T31" fmla="*/ 130 h 142"/>
                      <a:gd name="T32" fmla="*/ 44 w 142"/>
                      <a:gd name="T33" fmla="*/ 136 h 142"/>
                      <a:gd name="T34" fmla="*/ 58 w 142"/>
                      <a:gd name="T35" fmla="*/ 140 h 142"/>
                      <a:gd name="T36" fmla="*/ 72 w 142"/>
                      <a:gd name="T37" fmla="*/ 142 h 142"/>
                      <a:gd name="T38" fmla="*/ 72 w 142"/>
                      <a:gd name="T39" fmla="*/ 142 h 142"/>
                      <a:gd name="T40" fmla="*/ 86 w 142"/>
                      <a:gd name="T41" fmla="*/ 140 h 142"/>
                      <a:gd name="T42" fmla="*/ 98 w 142"/>
                      <a:gd name="T43" fmla="*/ 136 h 142"/>
                      <a:gd name="T44" fmla="*/ 110 w 142"/>
                      <a:gd name="T45" fmla="*/ 130 h 142"/>
                      <a:gd name="T46" fmla="*/ 122 w 142"/>
                      <a:gd name="T47" fmla="*/ 122 h 142"/>
                      <a:gd name="T48" fmla="*/ 130 w 142"/>
                      <a:gd name="T49" fmla="*/ 110 h 142"/>
                      <a:gd name="T50" fmla="*/ 136 w 142"/>
                      <a:gd name="T51" fmla="*/ 98 h 142"/>
                      <a:gd name="T52" fmla="*/ 140 w 142"/>
                      <a:gd name="T53" fmla="*/ 86 h 142"/>
                      <a:gd name="T54" fmla="*/ 142 w 142"/>
                      <a:gd name="T55" fmla="*/ 72 h 142"/>
                      <a:gd name="T56" fmla="*/ 142 w 142"/>
                      <a:gd name="T57" fmla="*/ 72 h 142"/>
                      <a:gd name="T58" fmla="*/ 140 w 142"/>
                      <a:gd name="T59" fmla="*/ 58 h 142"/>
                      <a:gd name="T60" fmla="*/ 136 w 142"/>
                      <a:gd name="T61" fmla="*/ 44 h 142"/>
                      <a:gd name="T62" fmla="*/ 130 w 142"/>
                      <a:gd name="T63" fmla="*/ 32 h 142"/>
                      <a:gd name="T64" fmla="*/ 122 w 142"/>
                      <a:gd name="T65" fmla="*/ 22 h 142"/>
                      <a:gd name="T66" fmla="*/ 110 w 142"/>
                      <a:gd name="T67" fmla="*/ 12 h 142"/>
                      <a:gd name="T68" fmla="*/ 98 w 142"/>
                      <a:gd name="T69" fmla="*/ 6 h 142"/>
                      <a:gd name="T70" fmla="*/ 86 w 142"/>
                      <a:gd name="T71" fmla="*/ 2 h 142"/>
                      <a:gd name="T72" fmla="*/ 72 w 142"/>
                      <a:gd name="T7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142">
                        <a:moveTo>
                          <a:pt x="72" y="0"/>
                        </a:moveTo>
                        <a:lnTo>
                          <a:pt x="72" y="0"/>
                        </a:lnTo>
                        <a:lnTo>
                          <a:pt x="58" y="2"/>
                        </a:lnTo>
                        <a:lnTo>
                          <a:pt x="44" y="6"/>
                        </a:lnTo>
                        <a:lnTo>
                          <a:pt x="32" y="12"/>
                        </a:lnTo>
                        <a:lnTo>
                          <a:pt x="22" y="22"/>
                        </a:lnTo>
                        <a:lnTo>
                          <a:pt x="12" y="32"/>
                        </a:lnTo>
                        <a:lnTo>
                          <a:pt x="6" y="44"/>
                        </a:lnTo>
                        <a:lnTo>
                          <a:pt x="2" y="58"/>
                        </a:lnTo>
                        <a:lnTo>
                          <a:pt x="0" y="72"/>
                        </a:lnTo>
                        <a:lnTo>
                          <a:pt x="0" y="72"/>
                        </a:lnTo>
                        <a:lnTo>
                          <a:pt x="2" y="86"/>
                        </a:lnTo>
                        <a:lnTo>
                          <a:pt x="6" y="98"/>
                        </a:lnTo>
                        <a:lnTo>
                          <a:pt x="12" y="110"/>
                        </a:lnTo>
                        <a:lnTo>
                          <a:pt x="22" y="122"/>
                        </a:lnTo>
                        <a:lnTo>
                          <a:pt x="32" y="130"/>
                        </a:lnTo>
                        <a:lnTo>
                          <a:pt x="44" y="136"/>
                        </a:lnTo>
                        <a:lnTo>
                          <a:pt x="58" y="140"/>
                        </a:lnTo>
                        <a:lnTo>
                          <a:pt x="72" y="142"/>
                        </a:lnTo>
                        <a:lnTo>
                          <a:pt x="72" y="142"/>
                        </a:lnTo>
                        <a:lnTo>
                          <a:pt x="86" y="140"/>
                        </a:lnTo>
                        <a:lnTo>
                          <a:pt x="98" y="136"/>
                        </a:lnTo>
                        <a:lnTo>
                          <a:pt x="110" y="130"/>
                        </a:lnTo>
                        <a:lnTo>
                          <a:pt x="122" y="122"/>
                        </a:lnTo>
                        <a:lnTo>
                          <a:pt x="130" y="110"/>
                        </a:lnTo>
                        <a:lnTo>
                          <a:pt x="136" y="98"/>
                        </a:lnTo>
                        <a:lnTo>
                          <a:pt x="140" y="86"/>
                        </a:lnTo>
                        <a:lnTo>
                          <a:pt x="142" y="72"/>
                        </a:lnTo>
                        <a:lnTo>
                          <a:pt x="142" y="72"/>
                        </a:lnTo>
                        <a:lnTo>
                          <a:pt x="140" y="58"/>
                        </a:lnTo>
                        <a:lnTo>
                          <a:pt x="136" y="44"/>
                        </a:lnTo>
                        <a:lnTo>
                          <a:pt x="130" y="32"/>
                        </a:lnTo>
                        <a:lnTo>
                          <a:pt x="122" y="22"/>
                        </a:lnTo>
                        <a:lnTo>
                          <a:pt x="110" y="12"/>
                        </a:lnTo>
                        <a:lnTo>
                          <a:pt x="98" y="6"/>
                        </a:lnTo>
                        <a:lnTo>
                          <a:pt x="86" y="2"/>
                        </a:lnTo>
                        <a:lnTo>
                          <a:pt x="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58" name="Freeform 45"/>
                  <p:cNvSpPr/>
                  <p:nvPr/>
                </p:nvSpPr>
                <p:spPr bwMode="auto">
                  <a:xfrm>
                    <a:off x="7987641" y="8140010"/>
                    <a:ext cx="190024" cy="136322"/>
                  </a:xfrm>
                  <a:custGeom>
                    <a:avLst/>
                    <a:gdLst>
                      <a:gd name="T0" fmla="*/ 90 w 92"/>
                      <a:gd name="T1" fmla="*/ 10 h 66"/>
                      <a:gd name="T2" fmla="*/ 36 w 92"/>
                      <a:gd name="T3" fmla="*/ 64 h 66"/>
                      <a:gd name="T4" fmla="*/ 36 w 92"/>
                      <a:gd name="T5" fmla="*/ 64 h 66"/>
                      <a:gd name="T6" fmla="*/ 32 w 92"/>
                      <a:gd name="T7" fmla="*/ 66 h 66"/>
                      <a:gd name="T8" fmla="*/ 32 w 92"/>
                      <a:gd name="T9" fmla="*/ 66 h 66"/>
                      <a:gd name="T10" fmla="*/ 28 w 92"/>
                      <a:gd name="T11" fmla="*/ 64 h 66"/>
                      <a:gd name="T12" fmla="*/ 2 w 92"/>
                      <a:gd name="T13" fmla="*/ 38 h 66"/>
                      <a:gd name="T14" fmla="*/ 2 w 92"/>
                      <a:gd name="T15" fmla="*/ 38 h 66"/>
                      <a:gd name="T16" fmla="*/ 0 w 92"/>
                      <a:gd name="T17" fmla="*/ 34 h 66"/>
                      <a:gd name="T18" fmla="*/ 2 w 92"/>
                      <a:gd name="T19" fmla="*/ 30 h 66"/>
                      <a:gd name="T20" fmla="*/ 2 w 92"/>
                      <a:gd name="T21" fmla="*/ 30 h 66"/>
                      <a:gd name="T22" fmla="*/ 6 w 92"/>
                      <a:gd name="T23" fmla="*/ 28 h 66"/>
                      <a:gd name="T24" fmla="*/ 10 w 92"/>
                      <a:gd name="T25" fmla="*/ 30 h 66"/>
                      <a:gd name="T26" fmla="*/ 32 w 92"/>
                      <a:gd name="T27" fmla="*/ 52 h 66"/>
                      <a:gd name="T28" fmla="*/ 82 w 92"/>
                      <a:gd name="T29" fmla="*/ 2 h 66"/>
                      <a:gd name="T30" fmla="*/ 82 w 92"/>
                      <a:gd name="T31" fmla="*/ 2 h 66"/>
                      <a:gd name="T32" fmla="*/ 86 w 92"/>
                      <a:gd name="T33" fmla="*/ 0 h 66"/>
                      <a:gd name="T34" fmla="*/ 90 w 92"/>
                      <a:gd name="T35" fmla="*/ 2 h 66"/>
                      <a:gd name="T36" fmla="*/ 90 w 92"/>
                      <a:gd name="T37" fmla="*/ 2 h 66"/>
                      <a:gd name="T38" fmla="*/ 92 w 92"/>
                      <a:gd name="T39" fmla="*/ 6 h 66"/>
                      <a:gd name="T40" fmla="*/ 90 w 92"/>
                      <a:gd name="T41"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66">
                        <a:moveTo>
                          <a:pt x="90" y="10"/>
                        </a:moveTo>
                        <a:lnTo>
                          <a:pt x="36" y="64"/>
                        </a:lnTo>
                        <a:lnTo>
                          <a:pt x="36" y="64"/>
                        </a:lnTo>
                        <a:lnTo>
                          <a:pt x="32" y="66"/>
                        </a:lnTo>
                        <a:lnTo>
                          <a:pt x="32" y="66"/>
                        </a:lnTo>
                        <a:lnTo>
                          <a:pt x="28" y="64"/>
                        </a:lnTo>
                        <a:lnTo>
                          <a:pt x="2" y="38"/>
                        </a:lnTo>
                        <a:lnTo>
                          <a:pt x="2" y="38"/>
                        </a:lnTo>
                        <a:lnTo>
                          <a:pt x="0" y="34"/>
                        </a:lnTo>
                        <a:lnTo>
                          <a:pt x="2" y="30"/>
                        </a:lnTo>
                        <a:lnTo>
                          <a:pt x="2" y="30"/>
                        </a:lnTo>
                        <a:lnTo>
                          <a:pt x="6" y="28"/>
                        </a:lnTo>
                        <a:lnTo>
                          <a:pt x="10" y="30"/>
                        </a:lnTo>
                        <a:lnTo>
                          <a:pt x="32" y="52"/>
                        </a:lnTo>
                        <a:lnTo>
                          <a:pt x="82" y="2"/>
                        </a:lnTo>
                        <a:lnTo>
                          <a:pt x="82" y="2"/>
                        </a:lnTo>
                        <a:lnTo>
                          <a:pt x="86" y="0"/>
                        </a:lnTo>
                        <a:lnTo>
                          <a:pt x="90" y="2"/>
                        </a:lnTo>
                        <a:lnTo>
                          <a:pt x="90" y="2"/>
                        </a:lnTo>
                        <a:lnTo>
                          <a:pt x="92" y="6"/>
                        </a:lnTo>
                        <a:lnTo>
                          <a:pt x="9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grpSp>
            <p:grpSp>
              <p:nvGrpSpPr>
                <p:cNvPr id="339" name="Group 18"/>
                <p:cNvGrpSpPr/>
                <p:nvPr/>
              </p:nvGrpSpPr>
              <p:grpSpPr>
                <a:xfrm>
                  <a:off x="4130393" y="2492959"/>
                  <a:ext cx="3685730" cy="5621181"/>
                  <a:chOff x="3611584" y="3572223"/>
                  <a:chExt cx="3685730" cy="5621181"/>
                </a:xfrm>
              </p:grpSpPr>
              <p:sp>
                <p:nvSpPr>
                  <p:cNvPr id="340" name="Freeform 13"/>
                  <p:cNvSpPr/>
                  <p:nvPr/>
                </p:nvSpPr>
                <p:spPr bwMode="auto">
                  <a:xfrm>
                    <a:off x="4220208" y="4983958"/>
                    <a:ext cx="2908194" cy="4209446"/>
                  </a:xfrm>
                  <a:custGeom>
                    <a:avLst/>
                    <a:gdLst>
                      <a:gd name="T0" fmla="*/ 600 w 1408"/>
                      <a:gd name="T1" fmla="*/ 1828 h 2038"/>
                      <a:gd name="T2" fmla="*/ 610 w 1408"/>
                      <a:gd name="T3" fmla="*/ 1432 h 2038"/>
                      <a:gd name="T4" fmla="*/ 616 w 1408"/>
                      <a:gd name="T5" fmla="*/ 908 h 2038"/>
                      <a:gd name="T6" fmla="*/ 804 w 1408"/>
                      <a:gd name="T7" fmla="*/ 944 h 2038"/>
                      <a:gd name="T8" fmla="*/ 1044 w 1408"/>
                      <a:gd name="T9" fmla="*/ 994 h 2038"/>
                      <a:gd name="T10" fmla="*/ 1178 w 1408"/>
                      <a:gd name="T11" fmla="*/ 1394 h 2038"/>
                      <a:gd name="T12" fmla="*/ 1202 w 1408"/>
                      <a:gd name="T13" fmla="*/ 1438 h 2038"/>
                      <a:gd name="T14" fmla="*/ 1236 w 1408"/>
                      <a:gd name="T15" fmla="*/ 1464 h 2038"/>
                      <a:gd name="T16" fmla="*/ 1322 w 1408"/>
                      <a:gd name="T17" fmla="*/ 1464 h 2038"/>
                      <a:gd name="T18" fmla="*/ 1390 w 1408"/>
                      <a:gd name="T19" fmla="*/ 1410 h 2038"/>
                      <a:gd name="T20" fmla="*/ 1408 w 1408"/>
                      <a:gd name="T21" fmla="*/ 1354 h 2038"/>
                      <a:gd name="T22" fmla="*/ 1402 w 1408"/>
                      <a:gd name="T23" fmla="*/ 1316 h 2038"/>
                      <a:gd name="T24" fmla="*/ 1274 w 1408"/>
                      <a:gd name="T25" fmla="*/ 872 h 2038"/>
                      <a:gd name="T26" fmla="*/ 1260 w 1408"/>
                      <a:gd name="T27" fmla="*/ 840 h 2038"/>
                      <a:gd name="T28" fmla="*/ 1222 w 1408"/>
                      <a:gd name="T29" fmla="*/ 808 h 2038"/>
                      <a:gd name="T30" fmla="*/ 1106 w 1408"/>
                      <a:gd name="T31" fmla="*/ 764 h 2038"/>
                      <a:gd name="T32" fmla="*/ 898 w 1408"/>
                      <a:gd name="T33" fmla="*/ 714 h 2038"/>
                      <a:gd name="T34" fmla="*/ 784 w 1408"/>
                      <a:gd name="T35" fmla="*/ 524 h 2038"/>
                      <a:gd name="T36" fmla="*/ 894 w 1408"/>
                      <a:gd name="T37" fmla="*/ 390 h 2038"/>
                      <a:gd name="T38" fmla="*/ 1012 w 1408"/>
                      <a:gd name="T39" fmla="*/ 414 h 2038"/>
                      <a:gd name="T40" fmla="*/ 1136 w 1408"/>
                      <a:gd name="T41" fmla="*/ 416 h 2038"/>
                      <a:gd name="T42" fmla="*/ 1266 w 1408"/>
                      <a:gd name="T43" fmla="*/ 396 h 2038"/>
                      <a:gd name="T44" fmla="*/ 1300 w 1408"/>
                      <a:gd name="T45" fmla="*/ 382 h 2038"/>
                      <a:gd name="T46" fmla="*/ 1336 w 1408"/>
                      <a:gd name="T47" fmla="*/ 344 h 2038"/>
                      <a:gd name="T48" fmla="*/ 1344 w 1408"/>
                      <a:gd name="T49" fmla="*/ 262 h 2038"/>
                      <a:gd name="T50" fmla="*/ 1298 w 1408"/>
                      <a:gd name="T51" fmla="*/ 194 h 2038"/>
                      <a:gd name="T52" fmla="*/ 1248 w 1408"/>
                      <a:gd name="T53" fmla="*/ 176 h 2038"/>
                      <a:gd name="T54" fmla="*/ 1210 w 1408"/>
                      <a:gd name="T55" fmla="*/ 180 h 2038"/>
                      <a:gd name="T56" fmla="*/ 1080 w 1408"/>
                      <a:gd name="T57" fmla="*/ 194 h 2038"/>
                      <a:gd name="T58" fmla="*/ 958 w 1408"/>
                      <a:gd name="T59" fmla="*/ 176 h 2038"/>
                      <a:gd name="T60" fmla="*/ 844 w 1408"/>
                      <a:gd name="T61" fmla="*/ 132 h 2038"/>
                      <a:gd name="T62" fmla="*/ 734 w 1408"/>
                      <a:gd name="T63" fmla="*/ 66 h 2038"/>
                      <a:gd name="T64" fmla="*/ 668 w 1408"/>
                      <a:gd name="T65" fmla="*/ 18 h 2038"/>
                      <a:gd name="T66" fmla="*/ 584 w 1408"/>
                      <a:gd name="T67" fmla="*/ 0 h 2038"/>
                      <a:gd name="T68" fmla="*/ 502 w 1408"/>
                      <a:gd name="T69" fmla="*/ 12 h 2038"/>
                      <a:gd name="T70" fmla="*/ 432 w 1408"/>
                      <a:gd name="T71" fmla="*/ 56 h 2038"/>
                      <a:gd name="T72" fmla="*/ 66 w 1408"/>
                      <a:gd name="T73" fmla="*/ 304 h 2038"/>
                      <a:gd name="T74" fmla="*/ 32 w 1408"/>
                      <a:gd name="T75" fmla="*/ 340 h 2038"/>
                      <a:gd name="T76" fmla="*/ 0 w 1408"/>
                      <a:gd name="T77" fmla="*/ 442 h 2038"/>
                      <a:gd name="T78" fmla="*/ 10 w 1408"/>
                      <a:gd name="T79" fmla="*/ 624 h 2038"/>
                      <a:gd name="T80" fmla="*/ 22 w 1408"/>
                      <a:gd name="T81" fmla="*/ 742 h 2038"/>
                      <a:gd name="T82" fmla="*/ 46 w 1408"/>
                      <a:gd name="T83" fmla="*/ 796 h 2038"/>
                      <a:gd name="T84" fmla="*/ 118 w 1408"/>
                      <a:gd name="T85" fmla="*/ 836 h 2038"/>
                      <a:gd name="T86" fmla="*/ 198 w 1408"/>
                      <a:gd name="T87" fmla="*/ 824 h 2038"/>
                      <a:gd name="T88" fmla="*/ 238 w 1408"/>
                      <a:gd name="T89" fmla="*/ 778 h 2038"/>
                      <a:gd name="T90" fmla="*/ 246 w 1408"/>
                      <a:gd name="T91" fmla="*/ 732 h 2038"/>
                      <a:gd name="T92" fmla="*/ 378 w 1408"/>
                      <a:gd name="T93" fmla="*/ 362 h 2038"/>
                      <a:gd name="T94" fmla="*/ 390 w 1408"/>
                      <a:gd name="T95" fmla="*/ 700 h 2038"/>
                      <a:gd name="T96" fmla="*/ 386 w 1408"/>
                      <a:gd name="T97" fmla="*/ 1214 h 2038"/>
                      <a:gd name="T98" fmla="*/ 356 w 1408"/>
                      <a:gd name="T99" fmla="*/ 1922 h 2038"/>
                      <a:gd name="T100" fmla="*/ 366 w 1408"/>
                      <a:gd name="T101" fmla="*/ 1972 h 2038"/>
                      <a:gd name="T102" fmla="*/ 426 w 1408"/>
                      <a:gd name="T103" fmla="*/ 2030 h 2038"/>
                      <a:gd name="T104" fmla="*/ 506 w 1408"/>
                      <a:gd name="T105" fmla="*/ 2034 h 2038"/>
                      <a:gd name="T106" fmla="*/ 572 w 1408"/>
                      <a:gd name="T107" fmla="*/ 1982 h 2038"/>
                      <a:gd name="T108" fmla="*/ 588 w 1408"/>
                      <a:gd name="T109" fmla="*/ 1932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08" h="2038">
                        <a:moveTo>
                          <a:pt x="588" y="1932"/>
                        </a:moveTo>
                        <a:lnTo>
                          <a:pt x="588" y="1932"/>
                        </a:lnTo>
                        <a:lnTo>
                          <a:pt x="594" y="1884"/>
                        </a:lnTo>
                        <a:lnTo>
                          <a:pt x="600" y="1828"/>
                        </a:lnTo>
                        <a:lnTo>
                          <a:pt x="604" y="1770"/>
                        </a:lnTo>
                        <a:lnTo>
                          <a:pt x="606" y="1708"/>
                        </a:lnTo>
                        <a:lnTo>
                          <a:pt x="608" y="1574"/>
                        </a:lnTo>
                        <a:lnTo>
                          <a:pt x="610" y="1432"/>
                        </a:lnTo>
                        <a:lnTo>
                          <a:pt x="610" y="1152"/>
                        </a:lnTo>
                        <a:lnTo>
                          <a:pt x="612" y="1022"/>
                        </a:lnTo>
                        <a:lnTo>
                          <a:pt x="616" y="908"/>
                        </a:lnTo>
                        <a:lnTo>
                          <a:pt x="616" y="908"/>
                        </a:lnTo>
                        <a:lnTo>
                          <a:pt x="624" y="910"/>
                        </a:lnTo>
                        <a:lnTo>
                          <a:pt x="636" y="914"/>
                        </a:lnTo>
                        <a:lnTo>
                          <a:pt x="678" y="922"/>
                        </a:lnTo>
                        <a:lnTo>
                          <a:pt x="804" y="944"/>
                        </a:lnTo>
                        <a:lnTo>
                          <a:pt x="878" y="956"/>
                        </a:lnTo>
                        <a:lnTo>
                          <a:pt x="950" y="970"/>
                        </a:lnTo>
                        <a:lnTo>
                          <a:pt x="1016" y="986"/>
                        </a:lnTo>
                        <a:lnTo>
                          <a:pt x="1044" y="994"/>
                        </a:lnTo>
                        <a:lnTo>
                          <a:pt x="1070" y="1002"/>
                        </a:lnTo>
                        <a:lnTo>
                          <a:pt x="1070" y="1002"/>
                        </a:lnTo>
                        <a:lnTo>
                          <a:pt x="1178" y="1394"/>
                        </a:lnTo>
                        <a:lnTo>
                          <a:pt x="1178" y="1394"/>
                        </a:lnTo>
                        <a:lnTo>
                          <a:pt x="1184" y="1408"/>
                        </a:lnTo>
                        <a:lnTo>
                          <a:pt x="1188" y="1418"/>
                        </a:lnTo>
                        <a:lnTo>
                          <a:pt x="1194" y="1430"/>
                        </a:lnTo>
                        <a:lnTo>
                          <a:pt x="1202" y="1438"/>
                        </a:lnTo>
                        <a:lnTo>
                          <a:pt x="1210" y="1446"/>
                        </a:lnTo>
                        <a:lnTo>
                          <a:pt x="1218" y="1454"/>
                        </a:lnTo>
                        <a:lnTo>
                          <a:pt x="1228" y="1460"/>
                        </a:lnTo>
                        <a:lnTo>
                          <a:pt x="1236" y="1464"/>
                        </a:lnTo>
                        <a:lnTo>
                          <a:pt x="1258" y="1470"/>
                        </a:lnTo>
                        <a:lnTo>
                          <a:pt x="1278" y="1472"/>
                        </a:lnTo>
                        <a:lnTo>
                          <a:pt x="1300" y="1470"/>
                        </a:lnTo>
                        <a:lnTo>
                          <a:pt x="1322" y="1464"/>
                        </a:lnTo>
                        <a:lnTo>
                          <a:pt x="1342" y="1456"/>
                        </a:lnTo>
                        <a:lnTo>
                          <a:pt x="1360" y="1444"/>
                        </a:lnTo>
                        <a:lnTo>
                          <a:pt x="1376" y="1428"/>
                        </a:lnTo>
                        <a:lnTo>
                          <a:pt x="1390" y="1410"/>
                        </a:lnTo>
                        <a:lnTo>
                          <a:pt x="1400" y="1390"/>
                        </a:lnTo>
                        <a:lnTo>
                          <a:pt x="1404" y="1378"/>
                        </a:lnTo>
                        <a:lnTo>
                          <a:pt x="1406" y="1366"/>
                        </a:lnTo>
                        <a:lnTo>
                          <a:pt x="1408" y="1354"/>
                        </a:lnTo>
                        <a:lnTo>
                          <a:pt x="1408" y="1342"/>
                        </a:lnTo>
                        <a:lnTo>
                          <a:pt x="1406" y="1328"/>
                        </a:lnTo>
                        <a:lnTo>
                          <a:pt x="1402" y="1316"/>
                        </a:lnTo>
                        <a:lnTo>
                          <a:pt x="1402" y="1316"/>
                        </a:lnTo>
                        <a:lnTo>
                          <a:pt x="1288" y="904"/>
                        </a:lnTo>
                        <a:lnTo>
                          <a:pt x="1288" y="904"/>
                        </a:lnTo>
                        <a:lnTo>
                          <a:pt x="1282" y="886"/>
                        </a:lnTo>
                        <a:lnTo>
                          <a:pt x="1274" y="872"/>
                        </a:lnTo>
                        <a:lnTo>
                          <a:pt x="1274" y="872"/>
                        </a:lnTo>
                        <a:lnTo>
                          <a:pt x="1270" y="862"/>
                        </a:lnTo>
                        <a:lnTo>
                          <a:pt x="1266" y="850"/>
                        </a:lnTo>
                        <a:lnTo>
                          <a:pt x="1260" y="840"/>
                        </a:lnTo>
                        <a:lnTo>
                          <a:pt x="1252" y="832"/>
                        </a:lnTo>
                        <a:lnTo>
                          <a:pt x="1244" y="822"/>
                        </a:lnTo>
                        <a:lnTo>
                          <a:pt x="1234" y="814"/>
                        </a:lnTo>
                        <a:lnTo>
                          <a:pt x="1222" y="808"/>
                        </a:lnTo>
                        <a:lnTo>
                          <a:pt x="1208" y="802"/>
                        </a:lnTo>
                        <a:lnTo>
                          <a:pt x="1208" y="802"/>
                        </a:lnTo>
                        <a:lnTo>
                          <a:pt x="1158" y="782"/>
                        </a:lnTo>
                        <a:lnTo>
                          <a:pt x="1106" y="764"/>
                        </a:lnTo>
                        <a:lnTo>
                          <a:pt x="1054" y="750"/>
                        </a:lnTo>
                        <a:lnTo>
                          <a:pt x="1002" y="736"/>
                        </a:lnTo>
                        <a:lnTo>
                          <a:pt x="950" y="724"/>
                        </a:lnTo>
                        <a:lnTo>
                          <a:pt x="898" y="714"/>
                        </a:lnTo>
                        <a:lnTo>
                          <a:pt x="844" y="706"/>
                        </a:lnTo>
                        <a:lnTo>
                          <a:pt x="790" y="702"/>
                        </a:lnTo>
                        <a:lnTo>
                          <a:pt x="790" y="702"/>
                        </a:lnTo>
                        <a:lnTo>
                          <a:pt x="784" y="524"/>
                        </a:lnTo>
                        <a:lnTo>
                          <a:pt x="782" y="348"/>
                        </a:lnTo>
                        <a:lnTo>
                          <a:pt x="782" y="348"/>
                        </a:lnTo>
                        <a:lnTo>
                          <a:pt x="838" y="370"/>
                        </a:lnTo>
                        <a:lnTo>
                          <a:pt x="894" y="390"/>
                        </a:lnTo>
                        <a:lnTo>
                          <a:pt x="924" y="398"/>
                        </a:lnTo>
                        <a:lnTo>
                          <a:pt x="954" y="404"/>
                        </a:lnTo>
                        <a:lnTo>
                          <a:pt x="982" y="410"/>
                        </a:lnTo>
                        <a:lnTo>
                          <a:pt x="1012" y="414"/>
                        </a:lnTo>
                        <a:lnTo>
                          <a:pt x="1042" y="416"/>
                        </a:lnTo>
                        <a:lnTo>
                          <a:pt x="1074" y="418"/>
                        </a:lnTo>
                        <a:lnTo>
                          <a:pt x="1104" y="418"/>
                        </a:lnTo>
                        <a:lnTo>
                          <a:pt x="1136" y="416"/>
                        </a:lnTo>
                        <a:lnTo>
                          <a:pt x="1168" y="414"/>
                        </a:lnTo>
                        <a:lnTo>
                          <a:pt x="1200" y="410"/>
                        </a:lnTo>
                        <a:lnTo>
                          <a:pt x="1232" y="404"/>
                        </a:lnTo>
                        <a:lnTo>
                          <a:pt x="1266" y="396"/>
                        </a:lnTo>
                        <a:lnTo>
                          <a:pt x="1266" y="396"/>
                        </a:lnTo>
                        <a:lnTo>
                          <a:pt x="1278" y="394"/>
                        </a:lnTo>
                        <a:lnTo>
                          <a:pt x="1290" y="388"/>
                        </a:lnTo>
                        <a:lnTo>
                          <a:pt x="1300" y="382"/>
                        </a:lnTo>
                        <a:lnTo>
                          <a:pt x="1310" y="376"/>
                        </a:lnTo>
                        <a:lnTo>
                          <a:pt x="1318" y="370"/>
                        </a:lnTo>
                        <a:lnTo>
                          <a:pt x="1324" y="362"/>
                        </a:lnTo>
                        <a:lnTo>
                          <a:pt x="1336" y="344"/>
                        </a:lnTo>
                        <a:lnTo>
                          <a:pt x="1344" y="324"/>
                        </a:lnTo>
                        <a:lnTo>
                          <a:pt x="1346" y="304"/>
                        </a:lnTo>
                        <a:lnTo>
                          <a:pt x="1346" y="284"/>
                        </a:lnTo>
                        <a:lnTo>
                          <a:pt x="1344" y="262"/>
                        </a:lnTo>
                        <a:lnTo>
                          <a:pt x="1336" y="244"/>
                        </a:lnTo>
                        <a:lnTo>
                          <a:pt x="1326" y="224"/>
                        </a:lnTo>
                        <a:lnTo>
                          <a:pt x="1314" y="208"/>
                        </a:lnTo>
                        <a:lnTo>
                          <a:pt x="1298" y="194"/>
                        </a:lnTo>
                        <a:lnTo>
                          <a:pt x="1280" y="184"/>
                        </a:lnTo>
                        <a:lnTo>
                          <a:pt x="1270" y="180"/>
                        </a:lnTo>
                        <a:lnTo>
                          <a:pt x="1258" y="178"/>
                        </a:lnTo>
                        <a:lnTo>
                          <a:pt x="1248" y="176"/>
                        </a:lnTo>
                        <a:lnTo>
                          <a:pt x="1236" y="176"/>
                        </a:lnTo>
                        <a:lnTo>
                          <a:pt x="1222" y="178"/>
                        </a:lnTo>
                        <a:lnTo>
                          <a:pt x="1210" y="180"/>
                        </a:lnTo>
                        <a:lnTo>
                          <a:pt x="1210" y="180"/>
                        </a:lnTo>
                        <a:lnTo>
                          <a:pt x="1176" y="186"/>
                        </a:lnTo>
                        <a:lnTo>
                          <a:pt x="1144" y="192"/>
                        </a:lnTo>
                        <a:lnTo>
                          <a:pt x="1112" y="194"/>
                        </a:lnTo>
                        <a:lnTo>
                          <a:pt x="1080" y="194"/>
                        </a:lnTo>
                        <a:lnTo>
                          <a:pt x="1050" y="192"/>
                        </a:lnTo>
                        <a:lnTo>
                          <a:pt x="1018" y="190"/>
                        </a:lnTo>
                        <a:lnTo>
                          <a:pt x="988" y="184"/>
                        </a:lnTo>
                        <a:lnTo>
                          <a:pt x="958" y="176"/>
                        </a:lnTo>
                        <a:lnTo>
                          <a:pt x="930" y="168"/>
                        </a:lnTo>
                        <a:lnTo>
                          <a:pt x="900" y="158"/>
                        </a:lnTo>
                        <a:lnTo>
                          <a:pt x="872" y="146"/>
                        </a:lnTo>
                        <a:lnTo>
                          <a:pt x="844" y="132"/>
                        </a:lnTo>
                        <a:lnTo>
                          <a:pt x="816" y="118"/>
                        </a:lnTo>
                        <a:lnTo>
                          <a:pt x="788" y="102"/>
                        </a:lnTo>
                        <a:lnTo>
                          <a:pt x="734" y="66"/>
                        </a:lnTo>
                        <a:lnTo>
                          <a:pt x="734" y="66"/>
                        </a:lnTo>
                        <a:lnTo>
                          <a:pt x="720" y="50"/>
                        </a:lnTo>
                        <a:lnTo>
                          <a:pt x="704" y="38"/>
                        </a:lnTo>
                        <a:lnTo>
                          <a:pt x="686" y="26"/>
                        </a:lnTo>
                        <a:lnTo>
                          <a:pt x="668" y="18"/>
                        </a:lnTo>
                        <a:lnTo>
                          <a:pt x="648" y="10"/>
                        </a:lnTo>
                        <a:lnTo>
                          <a:pt x="626" y="4"/>
                        </a:lnTo>
                        <a:lnTo>
                          <a:pt x="606" y="2"/>
                        </a:lnTo>
                        <a:lnTo>
                          <a:pt x="584" y="0"/>
                        </a:lnTo>
                        <a:lnTo>
                          <a:pt x="564" y="0"/>
                        </a:lnTo>
                        <a:lnTo>
                          <a:pt x="542" y="2"/>
                        </a:lnTo>
                        <a:lnTo>
                          <a:pt x="522" y="6"/>
                        </a:lnTo>
                        <a:lnTo>
                          <a:pt x="502" y="12"/>
                        </a:lnTo>
                        <a:lnTo>
                          <a:pt x="482" y="22"/>
                        </a:lnTo>
                        <a:lnTo>
                          <a:pt x="464" y="32"/>
                        </a:lnTo>
                        <a:lnTo>
                          <a:pt x="448" y="44"/>
                        </a:lnTo>
                        <a:lnTo>
                          <a:pt x="432" y="56"/>
                        </a:lnTo>
                        <a:lnTo>
                          <a:pt x="432" y="56"/>
                        </a:lnTo>
                        <a:lnTo>
                          <a:pt x="422" y="62"/>
                        </a:lnTo>
                        <a:lnTo>
                          <a:pt x="422" y="62"/>
                        </a:lnTo>
                        <a:lnTo>
                          <a:pt x="66" y="304"/>
                        </a:lnTo>
                        <a:lnTo>
                          <a:pt x="66" y="304"/>
                        </a:lnTo>
                        <a:lnTo>
                          <a:pt x="56" y="312"/>
                        </a:lnTo>
                        <a:lnTo>
                          <a:pt x="46" y="320"/>
                        </a:lnTo>
                        <a:lnTo>
                          <a:pt x="32" y="340"/>
                        </a:lnTo>
                        <a:lnTo>
                          <a:pt x="20" y="362"/>
                        </a:lnTo>
                        <a:lnTo>
                          <a:pt x="10" y="386"/>
                        </a:lnTo>
                        <a:lnTo>
                          <a:pt x="4" y="414"/>
                        </a:lnTo>
                        <a:lnTo>
                          <a:pt x="0" y="442"/>
                        </a:lnTo>
                        <a:lnTo>
                          <a:pt x="0" y="472"/>
                        </a:lnTo>
                        <a:lnTo>
                          <a:pt x="0" y="502"/>
                        </a:lnTo>
                        <a:lnTo>
                          <a:pt x="4" y="564"/>
                        </a:lnTo>
                        <a:lnTo>
                          <a:pt x="10" y="624"/>
                        </a:lnTo>
                        <a:lnTo>
                          <a:pt x="16" y="680"/>
                        </a:lnTo>
                        <a:lnTo>
                          <a:pt x="22" y="730"/>
                        </a:lnTo>
                        <a:lnTo>
                          <a:pt x="22" y="730"/>
                        </a:lnTo>
                        <a:lnTo>
                          <a:pt x="22" y="742"/>
                        </a:lnTo>
                        <a:lnTo>
                          <a:pt x="26" y="754"/>
                        </a:lnTo>
                        <a:lnTo>
                          <a:pt x="28" y="766"/>
                        </a:lnTo>
                        <a:lnTo>
                          <a:pt x="34" y="776"/>
                        </a:lnTo>
                        <a:lnTo>
                          <a:pt x="46" y="796"/>
                        </a:lnTo>
                        <a:lnTo>
                          <a:pt x="60" y="810"/>
                        </a:lnTo>
                        <a:lnTo>
                          <a:pt x="78" y="822"/>
                        </a:lnTo>
                        <a:lnTo>
                          <a:pt x="98" y="832"/>
                        </a:lnTo>
                        <a:lnTo>
                          <a:pt x="118" y="836"/>
                        </a:lnTo>
                        <a:lnTo>
                          <a:pt x="138" y="838"/>
                        </a:lnTo>
                        <a:lnTo>
                          <a:pt x="160" y="836"/>
                        </a:lnTo>
                        <a:lnTo>
                          <a:pt x="180" y="832"/>
                        </a:lnTo>
                        <a:lnTo>
                          <a:pt x="198" y="824"/>
                        </a:lnTo>
                        <a:lnTo>
                          <a:pt x="214" y="812"/>
                        </a:lnTo>
                        <a:lnTo>
                          <a:pt x="228" y="796"/>
                        </a:lnTo>
                        <a:lnTo>
                          <a:pt x="234" y="788"/>
                        </a:lnTo>
                        <a:lnTo>
                          <a:pt x="238" y="778"/>
                        </a:lnTo>
                        <a:lnTo>
                          <a:pt x="242" y="768"/>
                        </a:lnTo>
                        <a:lnTo>
                          <a:pt x="244" y="756"/>
                        </a:lnTo>
                        <a:lnTo>
                          <a:pt x="246" y="744"/>
                        </a:lnTo>
                        <a:lnTo>
                          <a:pt x="246" y="732"/>
                        </a:lnTo>
                        <a:lnTo>
                          <a:pt x="246" y="732"/>
                        </a:lnTo>
                        <a:lnTo>
                          <a:pt x="232" y="462"/>
                        </a:lnTo>
                        <a:lnTo>
                          <a:pt x="232" y="462"/>
                        </a:lnTo>
                        <a:lnTo>
                          <a:pt x="378" y="362"/>
                        </a:lnTo>
                        <a:lnTo>
                          <a:pt x="378" y="362"/>
                        </a:lnTo>
                        <a:lnTo>
                          <a:pt x="382" y="468"/>
                        </a:lnTo>
                        <a:lnTo>
                          <a:pt x="386" y="594"/>
                        </a:lnTo>
                        <a:lnTo>
                          <a:pt x="390" y="700"/>
                        </a:lnTo>
                        <a:lnTo>
                          <a:pt x="394" y="750"/>
                        </a:lnTo>
                        <a:lnTo>
                          <a:pt x="394" y="750"/>
                        </a:lnTo>
                        <a:lnTo>
                          <a:pt x="392" y="912"/>
                        </a:lnTo>
                        <a:lnTo>
                          <a:pt x="386" y="1214"/>
                        </a:lnTo>
                        <a:lnTo>
                          <a:pt x="380" y="1394"/>
                        </a:lnTo>
                        <a:lnTo>
                          <a:pt x="374" y="1578"/>
                        </a:lnTo>
                        <a:lnTo>
                          <a:pt x="366" y="1758"/>
                        </a:lnTo>
                        <a:lnTo>
                          <a:pt x="356" y="1922"/>
                        </a:lnTo>
                        <a:lnTo>
                          <a:pt x="356" y="1922"/>
                        </a:lnTo>
                        <a:lnTo>
                          <a:pt x="356" y="1936"/>
                        </a:lnTo>
                        <a:lnTo>
                          <a:pt x="358" y="1948"/>
                        </a:lnTo>
                        <a:lnTo>
                          <a:pt x="366" y="1972"/>
                        </a:lnTo>
                        <a:lnTo>
                          <a:pt x="378" y="1990"/>
                        </a:lnTo>
                        <a:lnTo>
                          <a:pt x="392" y="2006"/>
                        </a:lnTo>
                        <a:lnTo>
                          <a:pt x="408" y="2020"/>
                        </a:lnTo>
                        <a:lnTo>
                          <a:pt x="426" y="2030"/>
                        </a:lnTo>
                        <a:lnTo>
                          <a:pt x="446" y="2036"/>
                        </a:lnTo>
                        <a:lnTo>
                          <a:pt x="466" y="2038"/>
                        </a:lnTo>
                        <a:lnTo>
                          <a:pt x="486" y="2038"/>
                        </a:lnTo>
                        <a:lnTo>
                          <a:pt x="506" y="2034"/>
                        </a:lnTo>
                        <a:lnTo>
                          <a:pt x="526" y="2026"/>
                        </a:lnTo>
                        <a:lnTo>
                          <a:pt x="544" y="2016"/>
                        </a:lnTo>
                        <a:lnTo>
                          <a:pt x="560" y="2000"/>
                        </a:lnTo>
                        <a:lnTo>
                          <a:pt x="572" y="1982"/>
                        </a:lnTo>
                        <a:lnTo>
                          <a:pt x="578" y="1970"/>
                        </a:lnTo>
                        <a:lnTo>
                          <a:pt x="582" y="1958"/>
                        </a:lnTo>
                        <a:lnTo>
                          <a:pt x="586" y="1946"/>
                        </a:lnTo>
                        <a:lnTo>
                          <a:pt x="588" y="19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grpSp>
                <p:nvGrpSpPr>
                  <p:cNvPr id="341" name="Group 20"/>
                  <p:cNvGrpSpPr/>
                  <p:nvPr/>
                </p:nvGrpSpPr>
                <p:grpSpPr>
                  <a:xfrm>
                    <a:off x="3611584" y="3572223"/>
                    <a:ext cx="3685730" cy="5484859"/>
                    <a:chOff x="3495952" y="2871873"/>
                    <a:chExt cx="3685730" cy="5484859"/>
                  </a:xfrm>
                </p:grpSpPr>
                <p:sp>
                  <p:nvSpPr>
                    <p:cNvPr id="342" name="Freeform 11"/>
                    <p:cNvSpPr/>
                    <p:nvPr/>
                  </p:nvSpPr>
                  <p:spPr bwMode="auto">
                    <a:xfrm>
                      <a:off x="5038137" y="4033838"/>
                      <a:ext cx="793144" cy="793144"/>
                    </a:xfrm>
                    <a:custGeom>
                      <a:avLst/>
                      <a:gdLst>
                        <a:gd name="T0" fmla="*/ 358 w 384"/>
                        <a:gd name="T1" fmla="*/ 96 h 384"/>
                        <a:gd name="T2" fmla="*/ 374 w 384"/>
                        <a:gd name="T3" fmla="*/ 132 h 384"/>
                        <a:gd name="T4" fmla="*/ 382 w 384"/>
                        <a:gd name="T5" fmla="*/ 168 h 384"/>
                        <a:gd name="T6" fmla="*/ 382 w 384"/>
                        <a:gd name="T7" fmla="*/ 206 h 384"/>
                        <a:gd name="T8" fmla="*/ 376 w 384"/>
                        <a:gd name="T9" fmla="*/ 242 h 384"/>
                        <a:gd name="T10" fmla="*/ 364 w 384"/>
                        <a:gd name="T11" fmla="*/ 276 h 384"/>
                        <a:gd name="T12" fmla="*/ 344 w 384"/>
                        <a:gd name="T13" fmla="*/ 308 h 384"/>
                        <a:gd name="T14" fmla="*/ 318 w 384"/>
                        <a:gd name="T15" fmla="*/ 336 h 384"/>
                        <a:gd name="T16" fmla="*/ 286 w 384"/>
                        <a:gd name="T17" fmla="*/ 358 h 384"/>
                        <a:gd name="T18" fmla="*/ 268 w 384"/>
                        <a:gd name="T19" fmla="*/ 368 h 384"/>
                        <a:gd name="T20" fmla="*/ 232 w 384"/>
                        <a:gd name="T21" fmla="*/ 380 h 384"/>
                        <a:gd name="T22" fmla="*/ 196 w 384"/>
                        <a:gd name="T23" fmla="*/ 384 h 384"/>
                        <a:gd name="T24" fmla="*/ 158 w 384"/>
                        <a:gd name="T25" fmla="*/ 382 h 384"/>
                        <a:gd name="T26" fmla="*/ 124 w 384"/>
                        <a:gd name="T27" fmla="*/ 372 h 384"/>
                        <a:gd name="T28" fmla="*/ 90 w 384"/>
                        <a:gd name="T29" fmla="*/ 356 h 384"/>
                        <a:gd name="T30" fmla="*/ 60 w 384"/>
                        <a:gd name="T31" fmla="*/ 332 h 384"/>
                        <a:gd name="T32" fmla="*/ 34 w 384"/>
                        <a:gd name="T33" fmla="*/ 304 h 384"/>
                        <a:gd name="T34" fmla="*/ 24 w 384"/>
                        <a:gd name="T35" fmla="*/ 288 h 384"/>
                        <a:gd name="T36" fmla="*/ 8 w 384"/>
                        <a:gd name="T37" fmla="*/ 252 h 384"/>
                        <a:gd name="T38" fmla="*/ 0 w 384"/>
                        <a:gd name="T39" fmla="*/ 214 h 384"/>
                        <a:gd name="T40" fmla="*/ 0 w 384"/>
                        <a:gd name="T41" fmla="*/ 178 h 384"/>
                        <a:gd name="T42" fmla="*/ 6 w 384"/>
                        <a:gd name="T43" fmla="*/ 142 h 384"/>
                        <a:gd name="T44" fmla="*/ 18 w 384"/>
                        <a:gd name="T45" fmla="*/ 108 h 384"/>
                        <a:gd name="T46" fmla="*/ 38 w 384"/>
                        <a:gd name="T47" fmla="*/ 76 h 384"/>
                        <a:gd name="T48" fmla="*/ 64 w 384"/>
                        <a:gd name="T49" fmla="*/ 48 h 384"/>
                        <a:gd name="T50" fmla="*/ 96 w 384"/>
                        <a:gd name="T51" fmla="*/ 26 h 384"/>
                        <a:gd name="T52" fmla="*/ 114 w 384"/>
                        <a:gd name="T53" fmla="*/ 16 h 384"/>
                        <a:gd name="T54" fmla="*/ 150 w 384"/>
                        <a:gd name="T55" fmla="*/ 4 h 384"/>
                        <a:gd name="T56" fmla="*/ 186 w 384"/>
                        <a:gd name="T57" fmla="*/ 0 h 384"/>
                        <a:gd name="T58" fmla="*/ 224 w 384"/>
                        <a:gd name="T59" fmla="*/ 2 h 384"/>
                        <a:gd name="T60" fmla="*/ 260 w 384"/>
                        <a:gd name="T61" fmla="*/ 12 h 384"/>
                        <a:gd name="T62" fmla="*/ 292 w 384"/>
                        <a:gd name="T63" fmla="*/ 28 h 384"/>
                        <a:gd name="T64" fmla="*/ 322 w 384"/>
                        <a:gd name="T65" fmla="*/ 52 h 384"/>
                        <a:gd name="T66" fmla="*/ 348 w 384"/>
                        <a:gd name="T67" fmla="*/ 8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384">
                          <a:moveTo>
                            <a:pt x="358" y="96"/>
                          </a:moveTo>
                          <a:lnTo>
                            <a:pt x="358" y="96"/>
                          </a:lnTo>
                          <a:lnTo>
                            <a:pt x="366" y="114"/>
                          </a:lnTo>
                          <a:lnTo>
                            <a:pt x="374" y="132"/>
                          </a:lnTo>
                          <a:lnTo>
                            <a:pt x="378" y="150"/>
                          </a:lnTo>
                          <a:lnTo>
                            <a:pt x="382" y="168"/>
                          </a:lnTo>
                          <a:lnTo>
                            <a:pt x="384" y="188"/>
                          </a:lnTo>
                          <a:lnTo>
                            <a:pt x="382" y="206"/>
                          </a:lnTo>
                          <a:lnTo>
                            <a:pt x="380" y="224"/>
                          </a:lnTo>
                          <a:lnTo>
                            <a:pt x="376" y="242"/>
                          </a:lnTo>
                          <a:lnTo>
                            <a:pt x="370" y="260"/>
                          </a:lnTo>
                          <a:lnTo>
                            <a:pt x="364" y="276"/>
                          </a:lnTo>
                          <a:lnTo>
                            <a:pt x="354" y="294"/>
                          </a:lnTo>
                          <a:lnTo>
                            <a:pt x="344" y="308"/>
                          </a:lnTo>
                          <a:lnTo>
                            <a:pt x="332" y="322"/>
                          </a:lnTo>
                          <a:lnTo>
                            <a:pt x="318" y="336"/>
                          </a:lnTo>
                          <a:lnTo>
                            <a:pt x="304" y="348"/>
                          </a:lnTo>
                          <a:lnTo>
                            <a:pt x="286" y="358"/>
                          </a:lnTo>
                          <a:lnTo>
                            <a:pt x="286" y="358"/>
                          </a:lnTo>
                          <a:lnTo>
                            <a:pt x="268" y="368"/>
                          </a:lnTo>
                          <a:lnTo>
                            <a:pt x="250" y="374"/>
                          </a:lnTo>
                          <a:lnTo>
                            <a:pt x="232" y="380"/>
                          </a:lnTo>
                          <a:lnTo>
                            <a:pt x="214" y="382"/>
                          </a:lnTo>
                          <a:lnTo>
                            <a:pt x="196" y="384"/>
                          </a:lnTo>
                          <a:lnTo>
                            <a:pt x="178" y="384"/>
                          </a:lnTo>
                          <a:lnTo>
                            <a:pt x="158" y="382"/>
                          </a:lnTo>
                          <a:lnTo>
                            <a:pt x="140" y="378"/>
                          </a:lnTo>
                          <a:lnTo>
                            <a:pt x="124" y="372"/>
                          </a:lnTo>
                          <a:lnTo>
                            <a:pt x="106" y="364"/>
                          </a:lnTo>
                          <a:lnTo>
                            <a:pt x="90" y="356"/>
                          </a:lnTo>
                          <a:lnTo>
                            <a:pt x="74" y="344"/>
                          </a:lnTo>
                          <a:lnTo>
                            <a:pt x="60" y="332"/>
                          </a:lnTo>
                          <a:lnTo>
                            <a:pt x="46" y="320"/>
                          </a:lnTo>
                          <a:lnTo>
                            <a:pt x="34" y="304"/>
                          </a:lnTo>
                          <a:lnTo>
                            <a:pt x="24" y="288"/>
                          </a:lnTo>
                          <a:lnTo>
                            <a:pt x="24" y="288"/>
                          </a:lnTo>
                          <a:lnTo>
                            <a:pt x="16" y="270"/>
                          </a:lnTo>
                          <a:lnTo>
                            <a:pt x="8" y="252"/>
                          </a:lnTo>
                          <a:lnTo>
                            <a:pt x="4" y="234"/>
                          </a:lnTo>
                          <a:lnTo>
                            <a:pt x="0" y="214"/>
                          </a:lnTo>
                          <a:lnTo>
                            <a:pt x="0" y="196"/>
                          </a:lnTo>
                          <a:lnTo>
                            <a:pt x="0" y="178"/>
                          </a:lnTo>
                          <a:lnTo>
                            <a:pt x="2" y="160"/>
                          </a:lnTo>
                          <a:lnTo>
                            <a:pt x="6" y="142"/>
                          </a:lnTo>
                          <a:lnTo>
                            <a:pt x="12" y="124"/>
                          </a:lnTo>
                          <a:lnTo>
                            <a:pt x="18" y="108"/>
                          </a:lnTo>
                          <a:lnTo>
                            <a:pt x="28" y="90"/>
                          </a:lnTo>
                          <a:lnTo>
                            <a:pt x="38" y="76"/>
                          </a:lnTo>
                          <a:lnTo>
                            <a:pt x="50" y="62"/>
                          </a:lnTo>
                          <a:lnTo>
                            <a:pt x="64" y="48"/>
                          </a:lnTo>
                          <a:lnTo>
                            <a:pt x="80" y="36"/>
                          </a:lnTo>
                          <a:lnTo>
                            <a:pt x="96" y="26"/>
                          </a:lnTo>
                          <a:lnTo>
                            <a:pt x="96" y="26"/>
                          </a:lnTo>
                          <a:lnTo>
                            <a:pt x="114" y="16"/>
                          </a:lnTo>
                          <a:lnTo>
                            <a:pt x="132" y="10"/>
                          </a:lnTo>
                          <a:lnTo>
                            <a:pt x="150" y="4"/>
                          </a:lnTo>
                          <a:lnTo>
                            <a:pt x="168" y="2"/>
                          </a:lnTo>
                          <a:lnTo>
                            <a:pt x="186" y="0"/>
                          </a:lnTo>
                          <a:lnTo>
                            <a:pt x="206" y="0"/>
                          </a:lnTo>
                          <a:lnTo>
                            <a:pt x="224" y="2"/>
                          </a:lnTo>
                          <a:lnTo>
                            <a:pt x="242" y="6"/>
                          </a:lnTo>
                          <a:lnTo>
                            <a:pt x="260" y="12"/>
                          </a:lnTo>
                          <a:lnTo>
                            <a:pt x="276" y="20"/>
                          </a:lnTo>
                          <a:lnTo>
                            <a:pt x="292" y="28"/>
                          </a:lnTo>
                          <a:lnTo>
                            <a:pt x="308" y="40"/>
                          </a:lnTo>
                          <a:lnTo>
                            <a:pt x="322" y="52"/>
                          </a:lnTo>
                          <a:lnTo>
                            <a:pt x="336" y="64"/>
                          </a:lnTo>
                          <a:lnTo>
                            <a:pt x="348" y="80"/>
                          </a:lnTo>
                          <a:lnTo>
                            <a:pt x="358" y="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43" name="Freeform 5"/>
                    <p:cNvSpPr/>
                    <p:nvPr/>
                  </p:nvSpPr>
                  <p:spPr bwMode="auto">
                    <a:xfrm>
                      <a:off x="5373755" y="3802522"/>
                      <a:ext cx="1022063" cy="1110938"/>
                    </a:xfrm>
                    <a:custGeom>
                      <a:avLst/>
                      <a:gdLst>
                        <a:gd name="T0" fmla="*/ 34 w 805"/>
                        <a:gd name="T1" fmla="*/ 631 h 875"/>
                        <a:gd name="T2" fmla="*/ 16 w 805"/>
                        <a:gd name="T3" fmla="*/ 617 h 875"/>
                        <a:gd name="T4" fmla="*/ 5 w 805"/>
                        <a:gd name="T5" fmla="*/ 601 h 875"/>
                        <a:gd name="T6" fmla="*/ 0 w 805"/>
                        <a:gd name="T7" fmla="*/ 583 h 875"/>
                        <a:gd name="T8" fmla="*/ 2 w 805"/>
                        <a:gd name="T9" fmla="*/ 567 h 875"/>
                        <a:gd name="T10" fmla="*/ 7 w 805"/>
                        <a:gd name="T11" fmla="*/ 550 h 875"/>
                        <a:gd name="T12" fmla="*/ 16 w 805"/>
                        <a:gd name="T13" fmla="*/ 538 h 875"/>
                        <a:gd name="T14" fmla="*/ 29 w 805"/>
                        <a:gd name="T15" fmla="*/ 531 h 875"/>
                        <a:gd name="T16" fmla="*/ 43 w 805"/>
                        <a:gd name="T17" fmla="*/ 527 h 875"/>
                        <a:gd name="T18" fmla="*/ 57 w 805"/>
                        <a:gd name="T19" fmla="*/ 531 h 875"/>
                        <a:gd name="T20" fmla="*/ 149 w 805"/>
                        <a:gd name="T21" fmla="*/ 572 h 875"/>
                        <a:gd name="T22" fmla="*/ 292 w 805"/>
                        <a:gd name="T23" fmla="*/ 636 h 875"/>
                        <a:gd name="T24" fmla="*/ 396 w 805"/>
                        <a:gd name="T25" fmla="*/ 678 h 875"/>
                        <a:gd name="T26" fmla="*/ 493 w 805"/>
                        <a:gd name="T27" fmla="*/ 706 h 875"/>
                        <a:gd name="T28" fmla="*/ 538 w 805"/>
                        <a:gd name="T29" fmla="*/ 715 h 875"/>
                        <a:gd name="T30" fmla="*/ 576 w 805"/>
                        <a:gd name="T31" fmla="*/ 717 h 875"/>
                        <a:gd name="T32" fmla="*/ 608 w 805"/>
                        <a:gd name="T33" fmla="*/ 712 h 875"/>
                        <a:gd name="T34" fmla="*/ 629 w 805"/>
                        <a:gd name="T35" fmla="*/ 699 h 875"/>
                        <a:gd name="T36" fmla="*/ 644 w 805"/>
                        <a:gd name="T37" fmla="*/ 676 h 875"/>
                        <a:gd name="T38" fmla="*/ 647 w 805"/>
                        <a:gd name="T39" fmla="*/ 662 h 875"/>
                        <a:gd name="T40" fmla="*/ 647 w 805"/>
                        <a:gd name="T41" fmla="*/ 629 h 875"/>
                        <a:gd name="T42" fmla="*/ 642 w 805"/>
                        <a:gd name="T43" fmla="*/ 595 h 875"/>
                        <a:gd name="T44" fmla="*/ 622 w 805"/>
                        <a:gd name="T45" fmla="*/ 536 h 875"/>
                        <a:gd name="T46" fmla="*/ 581 w 805"/>
                        <a:gd name="T47" fmla="*/ 454 h 875"/>
                        <a:gd name="T48" fmla="*/ 531 w 805"/>
                        <a:gd name="T49" fmla="*/ 373 h 875"/>
                        <a:gd name="T50" fmla="*/ 477 w 805"/>
                        <a:gd name="T51" fmla="*/ 298 h 875"/>
                        <a:gd name="T52" fmla="*/ 396 w 805"/>
                        <a:gd name="T53" fmla="*/ 196 h 875"/>
                        <a:gd name="T54" fmla="*/ 384 w 805"/>
                        <a:gd name="T55" fmla="*/ 179 h 875"/>
                        <a:gd name="T56" fmla="*/ 394 w 805"/>
                        <a:gd name="T57" fmla="*/ 102 h 875"/>
                        <a:gd name="T58" fmla="*/ 411 w 805"/>
                        <a:gd name="T59" fmla="*/ 16 h 875"/>
                        <a:gd name="T60" fmla="*/ 418 w 805"/>
                        <a:gd name="T61" fmla="*/ 0 h 875"/>
                        <a:gd name="T62" fmla="*/ 488 w 805"/>
                        <a:gd name="T63" fmla="*/ 81 h 875"/>
                        <a:gd name="T64" fmla="*/ 558 w 805"/>
                        <a:gd name="T65" fmla="*/ 170 h 875"/>
                        <a:gd name="T66" fmla="*/ 636 w 805"/>
                        <a:gd name="T67" fmla="*/ 280 h 875"/>
                        <a:gd name="T68" fmla="*/ 712 w 805"/>
                        <a:gd name="T69" fmla="*/ 403 h 875"/>
                        <a:gd name="T70" fmla="*/ 744 w 805"/>
                        <a:gd name="T71" fmla="*/ 468 h 875"/>
                        <a:gd name="T72" fmla="*/ 771 w 805"/>
                        <a:gd name="T73" fmla="*/ 531 h 875"/>
                        <a:gd name="T74" fmla="*/ 791 w 805"/>
                        <a:gd name="T75" fmla="*/ 593 h 875"/>
                        <a:gd name="T76" fmla="*/ 801 w 805"/>
                        <a:gd name="T77" fmla="*/ 656 h 875"/>
                        <a:gd name="T78" fmla="*/ 805 w 805"/>
                        <a:gd name="T79" fmla="*/ 714 h 875"/>
                        <a:gd name="T80" fmla="*/ 796 w 805"/>
                        <a:gd name="T81" fmla="*/ 767 h 875"/>
                        <a:gd name="T82" fmla="*/ 787 w 805"/>
                        <a:gd name="T83" fmla="*/ 792 h 875"/>
                        <a:gd name="T84" fmla="*/ 760 w 805"/>
                        <a:gd name="T85" fmla="*/ 830 h 875"/>
                        <a:gd name="T86" fmla="*/ 724 w 805"/>
                        <a:gd name="T87" fmla="*/ 855 h 875"/>
                        <a:gd name="T88" fmla="*/ 681 w 805"/>
                        <a:gd name="T89" fmla="*/ 870 h 875"/>
                        <a:gd name="T90" fmla="*/ 633 w 805"/>
                        <a:gd name="T91" fmla="*/ 875 h 875"/>
                        <a:gd name="T92" fmla="*/ 577 w 805"/>
                        <a:gd name="T93" fmla="*/ 870 h 875"/>
                        <a:gd name="T94" fmla="*/ 518 w 805"/>
                        <a:gd name="T95" fmla="*/ 859 h 875"/>
                        <a:gd name="T96" fmla="*/ 427 w 805"/>
                        <a:gd name="T97" fmla="*/ 830 h 875"/>
                        <a:gd name="T98" fmla="*/ 303 w 805"/>
                        <a:gd name="T99" fmla="*/ 778 h 875"/>
                        <a:gd name="T100" fmla="*/ 188 w 805"/>
                        <a:gd name="T101" fmla="*/ 721 h 875"/>
                        <a:gd name="T102" fmla="*/ 95 w 805"/>
                        <a:gd name="T103" fmla="*/ 669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5" h="875">
                          <a:moveTo>
                            <a:pt x="34" y="631"/>
                          </a:moveTo>
                          <a:lnTo>
                            <a:pt x="34" y="631"/>
                          </a:lnTo>
                          <a:lnTo>
                            <a:pt x="25" y="624"/>
                          </a:lnTo>
                          <a:lnTo>
                            <a:pt x="16" y="617"/>
                          </a:lnTo>
                          <a:lnTo>
                            <a:pt x="11" y="608"/>
                          </a:lnTo>
                          <a:lnTo>
                            <a:pt x="5" y="601"/>
                          </a:lnTo>
                          <a:lnTo>
                            <a:pt x="2" y="592"/>
                          </a:lnTo>
                          <a:lnTo>
                            <a:pt x="0" y="583"/>
                          </a:lnTo>
                          <a:lnTo>
                            <a:pt x="0" y="574"/>
                          </a:lnTo>
                          <a:lnTo>
                            <a:pt x="2" y="567"/>
                          </a:lnTo>
                          <a:lnTo>
                            <a:pt x="4" y="558"/>
                          </a:lnTo>
                          <a:lnTo>
                            <a:pt x="7" y="550"/>
                          </a:lnTo>
                          <a:lnTo>
                            <a:pt x="11" y="545"/>
                          </a:lnTo>
                          <a:lnTo>
                            <a:pt x="16" y="538"/>
                          </a:lnTo>
                          <a:lnTo>
                            <a:pt x="22" y="534"/>
                          </a:lnTo>
                          <a:lnTo>
                            <a:pt x="29" y="531"/>
                          </a:lnTo>
                          <a:lnTo>
                            <a:pt x="36" y="529"/>
                          </a:lnTo>
                          <a:lnTo>
                            <a:pt x="43" y="527"/>
                          </a:lnTo>
                          <a:lnTo>
                            <a:pt x="43" y="527"/>
                          </a:lnTo>
                          <a:lnTo>
                            <a:pt x="57" y="531"/>
                          </a:lnTo>
                          <a:lnTo>
                            <a:pt x="81" y="541"/>
                          </a:lnTo>
                          <a:lnTo>
                            <a:pt x="149" y="572"/>
                          </a:lnTo>
                          <a:lnTo>
                            <a:pt x="240" y="613"/>
                          </a:lnTo>
                          <a:lnTo>
                            <a:pt x="292" y="636"/>
                          </a:lnTo>
                          <a:lnTo>
                            <a:pt x="344" y="658"/>
                          </a:lnTo>
                          <a:lnTo>
                            <a:pt x="396" y="678"/>
                          </a:lnTo>
                          <a:lnTo>
                            <a:pt x="446" y="694"/>
                          </a:lnTo>
                          <a:lnTo>
                            <a:pt x="493" y="706"/>
                          </a:lnTo>
                          <a:lnTo>
                            <a:pt x="516" y="712"/>
                          </a:lnTo>
                          <a:lnTo>
                            <a:pt x="538" y="715"/>
                          </a:lnTo>
                          <a:lnTo>
                            <a:pt x="558" y="717"/>
                          </a:lnTo>
                          <a:lnTo>
                            <a:pt x="576" y="717"/>
                          </a:lnTo>
                          <a:lnTo>
                            <a:pt x="592" y="715"/>
                          </a:lnTo>
                          <a:lnTo>
                            <a:pt x="608" y="712"/>
                          </a:lnTo>
                          <a:lnTo>
                            <a:pt x="620" y="706"/>
                          </a:lnTo>
                          <a:lnTo>
                            <a:pt x="629" y="699"/>
                          </a:lnTo>
                          <a:lnTo>
                            <a:pt x="638" y="688"/>
                          </a:lnTo>
                          <a:lnTo>
                            <a:pt x="644" y="676"/>
                          </a:lnTo>
                          <a:lnTo>
                            <a:pt x="644" y="676"/>
                          </a:lnTo>
                          <a:lnTo>
                            <a:pt x="647" y="662"/>
                          </a:lnTo>
                          <a:lnTo>
                            <a:pt x="647" y="647"/>
                          </a:lnTo>
                          <a:lnTo>
                            <a:pt x="647" y="629"/>
                          </a:lnTo>
                          <a:lnTo>
                            <a:pt x="645" y="613"/>
                          </a:lnTo>
                          <a:lnTo>
                            <a:pt x="642" y="595"/>
                          </a:lnTo>
                          <a:lnTo>
                            <a:pt x="636" y="576"/>
                          </a:lnTo>
                          <a:lnTo>
                            <a:pt x="622" y="536"/>
                          </a:lnTo>
                          <a:lnTo>
                            <a:pt x="602" y="497"/>
                          </a:lnTo>
                          <a:lnTo>
                            <a:pt x="581" y="454"/>
                          </a:lnTo>
                          <a:lnTo>
                            <a:pt x="556" y="412"/>
                          </a:lnTo>
                          <a:lnTo>
                            <a:pt x="531" y="373"/>
                          </a:lnTo>
                          <a:lnTo>
                            <a:pt x="504" y="334"/>
                          </a:lnTo>
                          <a:lnTo>
                            <a:pt x="477" y="298"/>
                          </a:lnTo>
                          <a:lnTo>
                            <a:pt x="430" y="237"/>
                          </a:lnTo>
                          <a:lnTo>
                            <a:pt x="396" y="196"/>
                          </a:lnTo>
                          <a:lnTo>
                            <a:pt x="384" y="179"/>
                          </a:lnTo>
                          <a:lnTo>
                            <a:pt x="384" y="179"/>
                          </a:lnTo>
                          <a:lnTo>
                            <a:pt x="387" y="156"/>
                          </a:lnTo>
                          <a:lnTo>
                            <a:pt x="394" y="102"/>
                          </a:lnTo>
                          <a:lnTo>
                            <a:pt x="405" y="41"/>
                          </a:lnTo>
                          <a:lnTo>
                            <a:pt x="411" y="16"/>
                          </a:lnTo>
                          <a:lnTo>
                            <a:pt x="418" y="0"/>
                          </a:lnTo>
                          <a:lnTo>
                            <a:pt x="418" y="0"/>
                          </a:lnTo>
                          <a:lnTo>
                            <a:pt x="437" y="22"/>
                          </a:lnTo>
                          <a:lnTo>
                            <a:pt x="488" y="81"/>
                          </a:lnTo>
                          <a:lnTo>
                            <a:pt x="522" y="122"/>
                          </a:lnTo>
                          <a:lnTo>
                            <a:pt x="558" y="170"/>
                          </a:lnTo>
                          <a:lnTo>
                            <a:pt x="597" y="222"/>
                          </a:lnTo>
                          <a:lnTo>
                            <a:pt x="636" y="280"/>
                          </a:lnTo>
                          <a:lnTo>
                            <a:pt x="676" y="341"/>
                          </a:lnTo>
                          <a:lnTo>
                            <a:pt x="712" y="403"/>
                          </a:lnTo>
                          <a:lnTo>
                            <a:pt x="728" y="436"/>
                          </a:lnTo>
                          <a:lnTo>
                            <a:pt x="744" y="468"/>
                          </a:lnTo>
                          <a:lnTo>
                            <a:pt x="758" y="498"/>
                          </a:lnTo>
                          <a:lnTo>
                            <a:pt x="771" y="531"/>
                          </a:lnTo>
                          <a:lnTo>
                            <a:pt x="782" y="563"/>
                          </a:lnTo>
                          <a:lnTo>
                            <a:pt x="791" y="593"/>
                          </a:lnTo>
                          <a:lnTo>
                            <a:pt x="798" y="626"/>
                          </a:lnTo>
                          <a:lnTo>
                            <a:pt x="801" y="656"/>
                          </a:lnTo>
                          <a:lnTo>
                            <a:pt x="805" y="685"/>
                          </a:lnTo>
                          <a:lnTo>
                            <a:pt x="805" y="714"/>
                          </a:lnTo>
                          <a:lnTo>
                            <a:pt x="801" y="742"/>
                          </a:lnTo>
                          <a:lnTo>
                            <a:pt x="796" y="767"/>
                          </a:lnTo>
                          <a:lnTo>
                            <a:pt x="796" y="767"/>
                          </a:lnTo>
                          <a:lnTo>
                            <a:pt x="787" y="792"/>
                          </a:lnTo>
                          <a:lnTo>
                            <a:pt x="775" y="814"/>
                          </a:lnTo>
                          <a:lnTo>
                            <a:pt x="760" y="830"/>
                          </a:lnTo>
                          <a:lnTo>
                            <a:pt x="744" y="844"/>
                          </a:lnTo>
                          <a:lnTo>
                            <a:pt x="724" y="855"/>
                          </a:lnTo>
                          <a:lnTo>
                            <a:pt x="705" y="864"/>
                          </a:lnTo>
                          <a:lnTo>
                            <a:pt x="681" y="870"/>
                          </a:lnTo>
                          <a:lnTo>
                            <a:pt x="658" y="873"/>
                          </a:lnTo>
                          <a:lnTo>
                            <a:pt x="633" y="875"/>
                          </a:lnTo>
                          <a:lnTo>
                            <a:pt x="604" y="873"/>
                          </a:lnTo>
                          <a:lnTo>
                            <a:pt x="577" y="870"/>
                          </a:lnTo>
                          <a:lnTo>
                            <a:pt x="549" y="864"/>
                          </a:lnTo>
                          <a:lnTo>
                            <a:pt x="518" y="859"/>
                          </a:lnTo>
                          <a:lnTo>
                            <a:pt x="488" y="850"/>
                          </a:lnTo>
                          <a:lnTo>
                            <a:pt x="427" y="830"/>
                          </a:lnTo>
                          <a:lnTo>
                            <a:pt x="364" y="805"/>
                          </a:lnTo>
                          <a:lnTo>
                            <a:pt x="303" y="778"/>
                          </a:lnTo>
                          <a:lnTo>
                            <a:pt x="244" y="749"/>
                          </a:lnTo>
                          <a:lnTo>
                            <a:pt x="188" y="721"/>
                          </a:lnTo>
                          <a:lnTo>
                            <a:pt x="138" y="694"/>
                          </a:lnTo>
                          <a:lnTo>
                            <a:pt x="95" y="669"/>
                          </a:lnTo>
                          <a:lnTo>
                            <a:pt x="34" y="631"/>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44" name="Freeform 6"/>
                    <p:cNvSpPr/>
                    <p:nvPr/>
                  </p:nvSpPr>
                  <p:spPr bwMode="auto">
                    <a:xfrm>
                      <a:off x="5373755" y="3802522"/>
                      <a:ext cx="1022063" cy="1110938"/>
                    </a:xfrm>
                    <a:custGeom>
                      <a:avLst/>
                      <a:gdLst>
                        <a:gd name="T0" fmla="*/ 34 w 805"/>
                        <a:gd name="T1" fmla="*/ 631 h 875"/>
                        <a:gd name="T2" fmla="*/ 16 w 805"/>
                        <a:gd name="T3" fmla="*/ 617 h 875"/>
                        <a:gd name="T4" fmla="*/ 5 w 805"/>
                        <a:gd name="T5" fmla="*/ 601 h 875"/>
                        <a:gd name="T6" fmla="*/ 0 w 805"/>
                        <a:gd name="T7" fmla="*/ 583 h 875"/>
                        <a:gd name="T8" fmla="*/ 2 w 805"/>
                        <a:gd name="T9" fmla="*/ 567 h 875"/>
                        <a:gd name="T10" fmla="*/ 7 w 805"/>
                        <a:gd name="T11" fmla="*/ 550 h 875"/>
                        <a:gd name="T12" fmla="*/ 16 w 805"/>
                        <a:gd name="T13" fmla="*/ 538 h 875"/>
                        <a:gd name="T14" fmla="*/ 29 w 805"/>
                        <a:gd name="T15" fmla="*/ 531 h 875"/>
                        <a:gd name="T16" fmla="*/ 43 w 805"/>
                        <a:gd name="T17" fmla="*/ 527 h 875"/>
                        <a:gd name="T18" fmla="*/ 57 w 805"/>
                        <a:gd name="T19" fmla="*/ 531 h 875"/>
                        <a:gd name="T20" fmla="*/ 149 w 805"/>
                        <a:gd name="T21" fmla="*/ 572 h 875"/>
                        <a:gd name="T22" fmla="*/ 292 w 805"/>
                        <a:gd name="T23" fmla="*/ 636 h 875"/>
                        <a:gd name="T24" fmla="*/ 396 w 805"/>
                        <a:gd name="T25" fmla="*/ 678 h 875"/>
                        <a:gd name="T26" fmla="*/ 493 w 805"/>
                        <a:gd name="T27" fmla="*/ 706 h 875"/>
                        <a:gd name="T28" fmla="*/ 538 w 805"/>
                        <a:gd name="T29" fmla="*/ 715 h 875"/>
                        <a:gd name="T30" fmla="*/ 576 w 805"/>
                        <a:gd name="T31" fmla="*/ 717 h 875"/>
                        <a:gd name="T32" fmla="*/ 608 w 805"/>
                        <a:gd name="T33" fmla="*/ 712 h 875"/>
                        <a:gd name="T34" fmla="*/ 629 w 805"/>
                        <a:gd name="T35" fmla="*/ 699 h 875"/>
                        <a:gd name="T36" fmla="*/ 644 w 805"/>
                        <a:gd name="T37" fmla="*/ 676 h 875"/>
                        <a:gd name="T38" fmla="*/ 647 w 805"/>
                        <a:gd name="T39" fmla="*/ 662 h 875"/>
                        <a:gd name="T40" fmla="*/ 647 w 805"/>
                        <a:gd name="T41" fmla="*/ 629 h 875"/>
                        <a:gd name="T42" fmla="*/ 642 w 805"/>
                        <a:gd name="T43" fmla="*/ 595 h 875"/>
                        <a:gd name="T44" fmla="*/ 622 w 805"/>
                        <a:gd name="T45" fmla="*/ 536 h 875"/>
                        <a:gd name="T46" fmla="*/ 581 w 805"/>
                        <a:gd name="T47" fmla="*/ 454 h 875"/>
                        <a:gd name="T48" fmla="*/ 531 w 805"/>
                        <a:gd name="T49" fmla="*/ 373 h 875"/>
                        <a:gd name="T50" fmla="*/ 477 w 805"/>
                        <a:gd name="T51" fmla="*/ 298 h 875"/>
                        <a:gd name="T52" fmla="*/ 396 w 805"/>
                        <a:gd name="T53" fmla="*/ 196 h 875"/>
                        <a:gd name="T54" fmla="*/ 384 w 805"/>
                        <a:gd name="T55" fmla="*/ 179 h 875"/>
                        <a:gd name="T56" fmla="*/ 394 w 805"/>
                        <a:gd name="T57" fmla="*/ 102 h 875"/>
                        <a:gd name="T58" fmla="*/ 411 w 805"/>
                        <a:gd name="T59" fmla="*/ 16 h 875"/>
                        <a:gd name="T60" fmla="*/ 418 w 805"/>
                        <a:gd name="T61" fmla="*/ 0 h 875"/>
                        <a:gd name="T62" fmla="*/ 488 w 805"/>
                        <a:gd name="T63" fmla="*/ 81 h 875"/>
                        <a:gd name="T64" fmla="*/ 558 w 805"/>
                        <a:gd name="T65" fmla="*/ 170 h 875"/>
                        <a:gd name="T66" fmla="*/ 636 w 805"/>
                        <a:gd name="T67" fmla="*/ 280 h 875"/>
                        <a:gd name="T68" fmla="*/ 712 w 805"/>
                        <a:gd name="T69" fmla="*/ 403 h 875"/>
                        <a:gd name="T70" fmla="*/ 744 w 805"/>
                        <a:gd name="T71" fmla="*/ 468 h 875"/>
                        <a:gd name="T72" fmla="*/ 771 w 805"/>
                        <a:gd name="T73" fmla="*/ 531 h 875"/>
                        <a:gd name="T74" fmla="*/ 791 w 805"/>
                        <a:gd name="T75" fmla="*/ 593 h 875"/>
                        <a:gd name="T76" fmla="*/ 801 w 805"/>
                        <a:gd name="T77" fmla="*/ 656 h 875"/>
                        <a:gd name="T78" fmla="*/ 805 w 805"/>
                        <a:gd name="T79" fmla="*/ 714 h 875"/>
                        <a:gd name="T80" fmla="*/ 796 w 805"/>
                        <a:gd name="T81" fmla="*/ 767 h 875"/>
                        <a:gd name="T82" fmla="*/ 787 w 805"/>
                        <a:gd name="T83" fmla="*/ 792 h 875"/>
                        <a:gd name="T84" fmla="*/ 760 w 805"/>
                        <a:gd name="T85" fmla="*/ 830 h 875"/>
                        <a:gd name="T86" fmla="*/ 724 w 805"/>
                        <a:gd name="T87" fmla="*/ 855 h 875"/>
                        <a:gd name="T88" fmla="*/ 681 w 805"/>
                        <a:gd name="T89" fmla="*/ 870 h 875"/>
                        <a:gd name="T90" fmla="*/ 633 w 805"/>
                        <a:gd name="T91" fmla="*/ 875 h 875"/>
                        <a:gd name="T92" fmla="*/ 577 w 805"/>
                        <a:gd name="T93" fmla="*/ 870 h 875"/>
                        <a:gd name="T94" fmla="*/ 518 w 805"/>
                        <a:gd name="T95" fmla="*/ 859 h 875"/>
                        <a:gd name="T96" fmla="*/ 427 w 805"/>
                        <a:gd name="T97" fmla="*/ 830 h 875"/>
                        <a:gd name="T98" fmla="*/ 303 w 805"/>
                        <a:gd name="T99" fmla="*/ 778 h 875"/>
                        <a:gd name="T100" fmla="*/ 188 w 805"/>
                        <a:gd name="T101" fmla="*/ 721 h 875"/>
                        <a:gd name="T102" fmla="*/ 95 w 805"/>
                        <a:gd name="T103" fmla="*/ 669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5" h="875">
                          <a:moveTo>
                            <a:pt x="34" y="631"/>
                          </a:moveTo>
                          <a:lnTo>
                            <a:pt x="34" y="631"/>
                          </a:lnTo>
                          <a:lnTo>
                            <a:pt x="25" y="624"/>
                          </a:lnTo>
                          <a:lnTo>
                            <a:pt x="16" y="617"/>
                          </a:lnTo>
                          <a:lnTo>
                            <a:pt x="11" y="608"/>
                          </a:lnTo>
                          <a:lnTo>
                            <a:pt x="5" y="601"/>
                          </a:lnTo>
                          <a:lnTo>
                            <a:pt x="2" y="592"/>
                          </a:lnTo>
                          <a:lnTo>
                            <a:pt x="0" y="583"/>
                          </a:lnTo>
                          <a:lnTo>
                            <a:pt x="0" y="574"/>
                          </a:lnTo>
                          <a:lnTo>
                            <a:pt x="2" y="567"/>
                          </a:lnTo>
                          <a:lnTo>
                            <a:pt x="4" y="558"/>
                          </a:lnTo>
                          <a:lnTo>
                            <a:pt x="7" y="550"/>
                          </a:lnTo>
                          <a:lnTo>
                            <a:pt x="11" y="545"/>
                          </a:lnTo>
                          <a:lnTo>
                            <a:pt x="16" y="538"/>
                          </a:lnTo>
                          <a:lnTo>
                            <a:pt x="22" y="534"/>
                          </a:lnTo>
                          <a:lnTo>
                            <a:pt x="29" y="531"/>
                          </a:lnTo>
                          <a:lnTo>
                            <a:pt x="36" y="529"/>
                          </a:lnTo>
                          <a:lnTo>
                            <a:pt x="43" y="527"/>
                          </a:lnTo>
                          <a:lnTo>
                            <a:pt x="43" y="527"/>
                          </a:lnTo>
                          <a:lnTo>
                            <a:pt x="57" y="531"/>
                          </a:lnTo>
                          <a:lnTo>
                            <a:pt x="81" y="541"/>
                          </a:lnTo>
                          <a:lnTo>
                            <a:pt x="149" y="572"/>
                          </a:lnTo>
                          <a:lnTo>
                            <a:pt x="240" y="613"/>
                          </a:lnTo>
                          <a:lnTo>
                            <a:pt x="292" y="636"/>
                          </a:lnTo>
                          <a:lnTo>
                            <a:pt x="344" y="658"/>
                          </a:lnTo>
                          <a:lnTo>
                            <a:pt x="396" y="678"/>
                          </a:lnTo>
                          <a:lnTo>
                            <a:pt x="446" y="694"/>
                          </a:lnTo>
                          <a:lnTo>
                            <a:pt x="493" y="706"/>
                          </a:lnTo>
                          <a:lnTo>
                            <a:pt x="516" y="712"/>
                          </a:lnTo>
                          <a:lnTo>
                            <a:pt x="538" y="715"/>
                          </a:lnTo>
                          <a:lnTo>
                            <a:pt x="558" y="717"/>
                          </a:lnTo>
                          <a:lnTo>
                            <a:pt x="576" y="717"/>
                          </a:lnTo>
                          <a:lnTo>
                            <a:pt x="592" y="715"/>
                          </a:lnTo>
                          <a:lnTo>
                            <a:pt x="608" y="712"/>
                          </a:lnTo>
                          <a:lnTo>
                            <a:pt x="620" y="706"/>
                          </a:lnTo>
                          <a:lnTo>
                            <a:pt x="629" y="699"/>
                          </a:lnTo>
                          <a:lnTo>
                            <a:pt x="638" y="688"/>
                          </a:lnTo>
                          <a:lnTo>
                            <a:pt x="644" y="676"/>
                          </a:lnTo>
                          <a:lnTo>
                            <a:pt x="644" y="676"/>
                          </a:lnTo>
                          <a:lnTo>
                            <a:pt x="647" y="662"/>
                          </a:lnTo>
                          <a:lnTo>
                            <a:pt x="647" y="647"/>
                          </a:lnTo>
                          <a:lnTo>
                            <a:pt x="647" y="629"/>
                          </a:lnTo>
                          <a:lnTo>
                            <a:pt x="645" y="613"/>
                          </a:lnTo>
                          <a:lnTo>
                            <a:pt x="642" y="595"/>
                          </a:lnTo>
                          <a:lnTo>
                            <a:pt x="636" y="576"/>
                          </a:lnTo>
                          <a:lnTo>
                            <a:pt x="622" y="536"/>
                          </a:lnTo>
                          <a:lnTo>
                            <a:pt x="602" y="497"/>
                          </a:lnTo>
                          <a:lnTo>
                            <a:pt x="581" y="454"/>
                          </a:lnTo>
                          <a:lnTo>
                            <a:pt x="556" y="412"/>
                          </a:lnTo>
                          <a:lnTo>
                            <a:pt x="531" y="373"/>
                          </a:lnTo>
                          <a:lnTo>
                            <a:pt x="504" y="334"/>
                          </a:lnTo>
                          <a:lnTo>
                            <a:pt x="477" y="298"/>
                          </a:lnTo>
                          <a:lnTo>
                            <a:pt x="430" y="237"/>
                          </a:lnTo>
                          <a:lnTo>
                            <a:pt x="396" y="196"/>
                          </a:lnTo>
                          <a:lnTo>
                            <a:pt x="384" y="179"/>
                          </a:lnTo>
                          <a:lnTo>
                            <a:pt x="384" y="179"/>
                          </a:lnTo>
                          <a:lnTo>
                            <a:pt x="387" y="156"/>
                          </a:lnTo>
                          <a:lnTo>
                            <a:pt x="394" y="102"/>
                          </a:lnTo>
                          <a:lnTo>
                            <a:pt x="405" y="41"/>
                          </a:lnTo>
                          <a:lnTo>
                            <a:pt x="411" y="16"/>
                          </a:lnTo>
                          <a:lnTo>
                            <a:pt x="418" y="0"/>
                          </a:lnTo>
                          <a:lnTo>
                            <a:pt x="418" y="0"/>
                          </a:lnTo>
                          <a:lnTo>
                            <a:pt x="437" y="22"/>
                          </a:lnTo>
                          <a:lnTo>
                            <a:pt x="488" y="81"/>
                          </a:lnTo>
                          <a:lnTo>
                            <a:pt x="522" y="122"/>
                          </a:lnTo>
                          <a:lnTo>
                            <a:pt x="558" y="170"/>
                          </a:lnTo>
                          <a:lnTo>
                            <a:pt x="597" y="222"/>
                          </a:lnTo>
                          <a:lnTo>
                            <a:pt x="636" y="280"/>
                          </a:lnTo>
                          <a:lnTo>
                            <a:pt x="676" y="341"/>
                          </a:lnTo>
                          <a:lnTo>
                            <a:pt x="712" y="403"/>
                          </a:lnTo>
                          <a:lnTo>
                            <a:pt x="728" y="436"/>
                          </a:lnTo>
                          <a:lnTo>
                            <a:pt x="744" y="468"/>
                          </a:lnTo>
                          <a:lnTo>
                            <a:pt x="758" y="498"/>
                          </a:lnTo>
                          <a:lnTo>
                            <a:pt x="771" y="531"/>
                          </a:lnTo>
                          <a:lnTo>
                            <a:pt x="782" y="563"/>
                          </a:lnTo>
                          <a:lnTo>
                            <a:pt x="791" y="593"/>
                          </a:lnTo>
                          <a:lnTo>
                            <a:pt x="798" y="626"/>
                          </a:lnTo>
                          <a:lnTo>
                            <a:pt x="801" y="656"/>
                          </a:lnTo>
                          <a:lnTo>
                            <a:pt x="805" y="685"/>
                          </a:lnTo>
                          <a:lnTo>
                            <a:pt x="805" y="714"/>
                          </a:lnTo>
                          <a:lnTo>
                            <a:pt x="801" y="742"/>
                          </a:lnTo>
                          <a:lnTo>
                            <a:pt x="796" y="767"/>
                          </a:lnTo>
                          <a:lnTo>
                            <a:pt x="796" y="767"/>
                          </a:lnTo>
                          <a:lnTo>
                            <a:pt x="787" y="792"/>
                          </a:lnTo>
                          <a:lnTo>
                            <a:pt x="775" y="814"/>
                          </a:lnTo>
                          <a:lnTo>
                            <a:pt x="760" y="830"/>
                          </a:lnTo>
                          <a:lnTo>
                            <a:pt x="744" y="844"/>
                          </a:lnTo>
                          <a:lnTo>
                            <a:pt x="724" y="855"/>
                          </a:lnTo>
                          <a:lnTo>
                            <a:pt x="705" y="864"/>
                          </a:lnTo>
                          <a:lnTo>
                            <a:pt x="681" y="870"/>
                          </a:lnTo>
                          <a:lnTo>
                            <a:pt x="658" y="873"/>
                          </a:lnTo>
                          <a:lnTo>
                            <a:pt x="633" y="875"/>
                          </a:lnTo>
                          <a:lnTo>
                            <a:pt x="604" y="873"/>
                          </a:lnTo>
                          <a:lnTo>
                            <a:pt x="577" y="870"/>
                          </a:lnTo>
                          <a:lnTo>
                            <a:pt x="549" y="864"/>
                          </a:lnTo>
                          <a:lnTo>
                            <a:pt x="518" y="859"/>
                          </a:lnTo>
                          <a:lnTo>
                            <a:pt x="488" y="850"/>
                          </a:lnTo>
                          <a:lnTo>
                            <a:pt x="427" y="830"/>
                          </a:lnTo>
                          <a:lnTo>
                            <a:pt x="364" y="805"/>
                          </a:lnTo>
                          <a:lnTo>
                            <a:pt x="303" y="778"/>
                          </a:lnTo>
                          <a:lnTo>
                            <a:pt x="244" y="749"/>
                          </a:lnTo>
                          <a:lnTo>
                            <a:pt x="188" y="721"/>
                          </a:lnTo>
                          <a:lnTo>
                            <a:pt x="138" y="694"/>
                          </a:lnTo>
                          <a:lnTo>
                            <a:pt x="95" y="669"/>
                          </a:lnTo>
                          <a:lnTo>
                            <a:pt x="34" y="6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45" name="Freeform 7"/>
                    <p:cNvSpPr/>
                    <p:nvPr/>
                  </p:nvSpPr>
                  <p:spPr bwMode="auto">
                    <a:xfrm>
                      <a:off x="5428349" y="3477493"/>
                      <a:ext cx="577688" cy="769404"/>
                    </a:xfrm>
                    <a:custGeom>
                      <a:avLst/>
                      <a:gdLst>
                        <a:gd name="T0" fmla="*/ 38 w 455"/>
                        <a:gd name="T1" fmla="*/ 89 h 606"/>
                        <a:gd name="T2" fmla="*/ 38 w 455"/>
                        <a:gd name="T3" fmla="*/ 89 h 606"/>
                        <a:gd name="T4" fmla="*/ 129 w 455"/>
                        <a:gd name="T5" fmla="*/ 46 h 606"/>
                        <a:gd name="T6" fmla="*/ 178 w 455"/>
                        <a:gd name="T7" fmla="*/ 25 h 606"/>
                        <a:gd name="T8" fmla="*/ 210 w 455"/>
                        <a:gd name="T9" fmla="*/ 11 h 606"/>
                        <a:gd name="T10" fmla="*/ 210 w 455"/>
                        <a:gd name="T11" fmla="*/ 11 h 606"/>
                        <a:gd name="T12" fmla="*/ 231 w 455"/>
                        <a:gd name="T13" fmla="*/ 3 h 606"/>
                        <a:gd name="T14" fmla="*/ 242 w 455"/>
                        <a:gd name="T15" fmla="*/ 0 h 606"/>
                        <a:gd name="T16" fmla="*/ 253 w 455"/>
                        <a:gd name="T17" fmla="*/ 2 h 606"/>
                        <a:gd name="T18" fmla="*/ 264 w 455"/>
                        <a:gd name="T19" fmla="*/ 5 h 606"/>
                        <a:gd name="T20" fmla="*/ 269 w 455"/>
                        <a:gd name="T21" fmla="*/ 9 h 606"/>
                        <a:gd name="T22" fmla="*/ 274 w 455"/>
                        <a:gd name="T23" fmla="*/ 14 h 606"/>
                        <a:gd name="T24" fmla="*/ 287 w 455"/>
                        <a:gd name="T25" fmla="*/ 30 h 606"/>
                        <a:gd name="T26" fmla="*/ 298 w 455"/>
                        <a:gd name="T27" fmla="*/ 54 h 606"/>
                        <a:gd name="T28" fmla="*/ 298 w 455"/>
                        <a:gd name="T29" fmla="*/ 54 h 606"/>
                        <a:gd name="T30" fmla="*/ 389 w 455"/>
                        <a:gd name="T31" fmla="*/ 283 h 606"/>
                        <a:gd name="T32" fmla="*/ 436 w 455"/>
                        <a:gd name="T33" fmla="*/ 410 h 606"/>
                        <a:gd name="T34" fmla="*/ 450 w 455"/>
                        <a:gd name="T35" fmla="*/ 453 h 606"/>
                        <a:gd name="T36" fmla="*/ 455 w 455"/>
                        <a:gd name="T37" fmla="*/ 468 h 606"/>
                        <a:gd name="T38" fmla="*/ 455 w 455"/>
                        <a:gd name="T39" fmla="*/ 473 h 606"/>
                        <a:gd name="T40" fmla="*/ 455 w 455"/>
                        <a:gd name="T41" fmla="*/ 473 h 606"/>
                        <a:gd name="T42" fmla="*/ 454 w 455"/>
                        <a:gd name="T43" fmla="*/ 487 h 606"/>
                        <a:gd name="T44" fmla="*/ 452 w 455"/>
                        <a:gd name="T45" fmla="*/ 496 h 606"/>
                        <a:gd name="T46" fmla="*/ 446 w 455"/>
                        <a:gd name="T47" fmla="*/ 504 h 606"/>
                        <a:gd name="T48" fmla="*/ 437 w 455"/>
                        <a:gd name="T49" fmla="*/ 512 h 606"/>
                        <a:gd name="T50" fmla="*/ 423 w 455"/>
                        <a:gd name="T51" fmla="*/ 521 h 606"/>
                        <a:gd name="T52" fmla="*/ 403 w 455"/>
                        <a:gd name="T53" fmla="*/ 532 h 606"/>
                        <a:gd name="T54" fmla="*/ 377 w 455"/>
                        <a:gd name="T55" fmla="*/ 545 h 606"/>
                        <a:gd name="T56" fmla="*/ 377 w 455"/>
                        <a:gd name="T57" fmla="*/ 545 h 606"/>
                        <a:gd name="T58" fmla="*/ 317 w 455"/>
                        <a:gd name="T59" fmla="*/ 568 h 606"/>
                        <a:gd name="T60" fmla="*/ 271 w 455"/>
                        <a:gd name="T61" fmla="*/ 586 h 606"/>
                        <a:gd name="T62" fmla="*/ 233 w 455"/>
                        <a:gd name="T63" fmla="*/ 597 h 606"/>
                        <a:gd name="T64" fmla="*/ 212 w 455"/>
                        <a:gd name="T65" fmla="*/ 602 h 606"/>
                        <a:gd name="T66" fmla="*/ 212 w 455"/>
                        <a:gd name="T67" fmla="*/ 602 h 606"/>
                        <a:gd name="T68" fmla="*/ 203 w 455"/>
                        <a:gd name="T69" fmla="*/ 604 h 606"/>
                        <a:gd name="T70" fmla="*/ 194 w 455"/>
                        <a:gd name="T71" fmla="*/ 606 h 606"/>
                        <a:gd name="T72" fmla="*/ 187 w 455"/>
                        <a:gd name="T73" fmla="*/ 604 h 606"/>
                        <a:gd name="T74" fmla="*/ 176 w 455"/>
                        <a:gd name="T75" fmla="*/ 599 h 606"/>
                        <a:gd name="T76" fmla="*/ 167 w 455"/>
                        <a:gd name="T77" fmla="*/ 588 h 606"/>
                        <a:gd name="T78" fmla="*/ 154 w 455"/>
                        <a:gd name="T79" fmla="*/ 573 h 606"/>
                        <a:gd name="T80" fmla="*/ 142 w 455"/>
                        <a:gd name="T81" fmla="*/ 550 h 606"/>
                        <a:gd name="T82" fmla="*/ 127 w 455"/>
                        <a:gd name="T83" fmla="*/ 518 h 606"/>
                        <a:gd name="T84" fmla="*/ 127 w 455"/>
                        <a:gd name="T85" fmla="*/ 518 h 606"/>
                        <a:gd name="T86" fmla="*/ 93 w 455"/>
                        <a:gd name="T87" fmla="*/ 430 h 606"/>
                        <a:gd name="T88" fmla="*/ 56 w 455"/>
                        <a:gd name="T89" fmla="*/ 328 h 606"/>
                        <a:gd name="T90" fmla="*/ 7 w 455"/>
                        <a:gd name="T91" fmla="*/ 190 h 606"/>
                        <a:gd name="T92" fmla="*/ 7 w 455"/>
                        <a:gd name="T93" fmla="*/ 190 h 606"/>
                        <a:gd name="T94" fmla="*/ 4 w 455"/>
                        <a:gd name="T95" fmla="*/ 179 h 606"/>
                        <a:gd name="T96" fmla="*/ 2 w 455"/>
                        <a:gd name="T97" fmla="*/ 167 h 606"/>
                        <a:gd name="T98" fmla="*/ 0 w 455"/>
                        <a:gd name="T99" fmla="*/ 152 h 606"/>
                        <a:gd name="T100" fmla="*/ 2 w 455"/>
                        <a:gd name="T101" fmla="*/ 138 h 606"/>
                        <a:gd name="T102" fmla="*/ 5 w 455"/>
                        <a:gd name="T103" fmla="*/ 123 h 606"/>
                        <a:gd name="T104" fmla="*/ 13 w 455"/>
                        <a:gd name="T105" fmla="*/ 111 h 606"/>
                        <a:gd name="T106" fmla="*/ 23 w 455"/>
                        <a:gd name="T107" fmla="*/ 98 h 606"/>
                        <a:gd name="T108" fmla="*/ 31 w 455"/>
                        <a:gd name="T109" fmla="*/ 93 h 606"/>
                        <a:gd name="T110" fmla="*/ 38 w 455"/>
                        <a:gd name="T111" fmla="*/ 89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5" h="606">
                          <a:moveTo>
                            <a:pt x="38" y="89"/>
                          </a:moveTo>
                          <a:lnTo>
                            <a:pt x="38" y="89"/>
                          </a:lnTo>
                          <a:lnTo>
                            <a:pt x="129" y="46"/>
                          </a:lnTo>
                          <a:lnTo>
                            <a:pt x="178" y="25"/>
                          </a:lnTo>
                          <a:lnTo>
                            <a:pt x="210" y="11"/>
                          </a:lnTo>
                          <a:lnTo>
                            <a:pt x="210" y="11"/>
                          </a:lnTo>
                          <a:lnTo>
                            <a:pt x="231" y="3"/>
                          </a:lnTo>
                          <a:lnTo>
                            <a:pt x="242" y="0"/>
                          </a:lnTo>
                          <a:lnTo>
                            <a:pt x="253" y="2"/>
                          </a:lnTo>
                          <a:lnTo>
                            <a:pt x="264" y="5"/>
                          </a:lnTo>
                          <a:lnTo>
                            <a:pt x="269" y="9"/>
                          </a:lnTo>
                          <a:lnTo>
                            <a:pt x="274" y="14"/>
                          </a:lnTo>
                          <a:lnTo>
                            <a:pt x="287" y="30"/>
                          </a:lnTo>
                          <a:lnTo>
                            <a:pt x="298" y="54"/>
                          </a:lnTo>
                          <a:lnTo>
                            <a:pt x="298" y="54"/>
                          </a:lnTo>
                          <a:lnTo>
                            <a:pt x="389" y="283"/>
                          </a:lnTo>
                          <a:lnTo>
                            <a:pt x="436" y="410"/>
                          </a:lnTo>
                          <a:lnTo>
                            <a:pt x="450" y="453"/>
                          </a:lnTo>
                          <a:lnTo>
                            <a:pt x="455" y="468"/>
                          </a:lnTo>
                          <a:lnTo>
                            <a:pt x="455" y="473"/>
                          </a:lnTo>
                          <a:lnTo>
                            <a:pt x="455" y="473"/>
                          </a:lnTo>
                          <a:lnTo>
                            <a:pt x="454" y="487"/>
                          </a:lnTo>
                          <a:lnTo>
                            <a:pt x="452" y="496"/>
                          </a:lnTo>
                          <a:lnTo>
                            <a:pt x="446" y="504"/>
                          </a:lnTo>
                          <a:lnTo>
                            <a:pt x="437" y="512"/>
                          </a:lnTo>
                          <a:lnTo>
                            <a:pt x="423" y="521"/>
                          </a:lnTo>
                          <a:lnTo>
                            <a:pt x="403" y="532"/>
                          </a:lnTo>
                          <a:lnTo>
                            <a:pt x="377" y="545"/>
                          </a:lnTo>
                          <a:lnTo>
                            <a:pt x="377" y="545"/>
                          </a:lnTo>
                          <a:lnTo>
                            <a:pt x="317" y="568"/>
                          </a:lnTo>
                          <a:lnTo>
                            <a:pt x="271" y="586"/>
                          </a:lnTo>
                          <a:lnTo>
                            <a:pt x="233" y="597"/>
                          </a:lnTo>
                          <a:lnTo>
                            <a:pt x="212" y="602"/>
                          </a:lnTo>
                          <a:lnTo>
                            <a:pt x="212" y="602"/>
                          </a:lnTo>
                          <a:lnTo>
                            <a:pt x="203" y="604"/>
                          </a:lnTo>
                          <a:lnTo>
                            <a:pt x="194" y="606"/>
                          </a:lnTo>
                          <a:lnTo>
                            <a:pt x="187" y="604"/>
                          </a:lnTo>
                          <a:lnTo>
                            <a:pt x="176" y="599"/>
                          </a:lnTo>
                          <a:lnTo>
                            <a:pt x="167" y="588"/>
                          </a:lnTo>
                          <a:lnTo>
                            <a:pt x="154" y="573"/>
                          </a:lnTo>
                          <a:lnTo>
                            <a:pt x="142" y="550"/>
                          </a:lnTo>
                          <a:lnTo>
                            <a:pt x="127" y="518"/>
                          </a:lnTo>
                          <a:lnTo>
                            <a:pt x="127" y="518"/>
                          </a:lnTo>
                          <a:lnTo>
                            <a:pt x="93" y="430"/>
                          </a:lnTo>
                          <a:lnTo>
                            <a:pt x="56" y="328"/>
                          </a:lnTo>
                          <a:lnTo>
                            <a:pt x="7" y="190"/>
                          </a:lnTo>
                          <a:lnTo>
                            <a:pt x="7" y="190"/>
                          </a:lnTo>
                          <a:lnTo>
                            <a:pt x="4" y="179"/>
                          </a:lnTo>
                          <a:lnTo>
                            <a:pt x="2" y="167"/>
                          </a:lnTo>
                          <a:lnTo>
                            <a:pt x="0" y="152"/>
                          </a:lnTo>
                          <a:lnTo>
                            <a:pt x="2" y="138"/>
                          </a:lnTo>
                          <a:lnTo>
                            <a:pt x="5" y="123"/>
                          </a:lnTo>
                          <a:lnTo>
                            <a:pt x="13" y="111"/>
                          </a:lnTo>
                          <a:lnTo>
                            <a:pt x="23" y="98"/>
                          </a:lnTo>
                          <a:lnTo>
                            <a:pt x="31" y="93"/>
                          </a:lnTo>
                          <a:lnTo>
                            <a:pt x="38" y="89"/>
                          </a:lnTo>
                          <a:close/>
                        </a:path>
                      </a:pathLst>
                    </a:custGeom>
                    <a:solidFill>
                      <a:srgbClr val="848484"/>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46" name="Freeform 8"/>
                    <p:cNvSpPr/>
                    <p:nvPr/>
                  </p:nvSpPr>
                  <p:spPr bwMode="auto">
                    <a:xfrm>
                      <a:off x="5428349" y="3477493"/>
                      <a:ext cx="577688" cy="769404"/>
                    </a:xfrm>
                    <a:custGeom>
                      <a:avLst/>
                      <a:gdLst>
                        <a:gd name="T0" fmla="*/ 38 w 455"/>
                        <a:gd name="T1" fmla="*/ 89 h 606"/>
                        <a:gd name="T2" fmla="*/ 38 w 455"/>
                        <a:gd name="T3" fmla="*/ 89 h 606"/>
                        <a:gd name="T4" fmla="*/ 129 w 455"/>
                        <a:gd name="T5" fmla="*/ 46 h 606"/>
                        <a:gd name="T6" fmla="*/ 178 w 455"/>
                        <a:gd name="T7" fmla="*/ 25 h 606"/>
                        <a:gd name="T8" fmla="*/ 210 w 455"/>
                        <a:gd name="T9" fmla="*/ 11 h 606"/>
                        <a:gd name="T10" fmla="*/ 210 w 455"/>
                        <a:gd name="T11" fmla="*/ 11 h 606"/>
                        <a:gd name="T12" fmla="*/ 231 w 455"/>
                        <a:gd name="T13" fmla="*/ 3 h 606"/>
                        <a:gd name="T14" fmla="*/ 242 w 455"/>
                        <a:gd name="T15" fmla="*/ 0 h 606"/>
                        <a:gd name="T16" fmla="*/ 253 w 455"/>
                        <a:gd name="T17" fmla="*/ 2 h 606"/>
                        <a:gd name="T18" fmla="*/ 264 w 455"/>
                        <a:gd name="T19" fmla="*/ 5 h 606"/>
                        <a:gd name="T20" fmla="*/ 269 w 455"/>
                        <a:gd name="T21" fmla="*/ 9 h 606"/>
                        <a:gd name="T22" fmla="*/ 274 w 455"/>
                        <a:gd name="T23" fmla="*/ 14 h 606"/>
                        <a:gd name="T24" fmla="*/ 287 w 455"/>
                        <a:gd name="T25" fmla="*/ 30 h 606"/>
                        <a:gd name="T26" fmla="*/ 298 w 455"/>
                        <a:gd name="T27" fmla="*/ 54 h 606"/>
                        <a:gd name="T28" fmla="*/ 298 w 455"/>
                        <a:gd name="T29" fmla="*/ 54 h 606"/>
                        <a:gd name="T30" fmla="*/ 389 w 455"/>
                        <a:gd name="T31" fmla="*/ 283 h 606"/>
                        <a:gd name="T32" fmla="*/ 436 w 455"/>
                        <a:gd name="T33" fmla="*/ 410 h 606"/>
                        <a:gd name="T34" fmla="*/ 450 w 455"/>
                        <a:gd name="T35" fmla="*/ 453 h 606"/>
                        <a:gd name="T36" fmla="*/ 455 w 455"/>
                        <a:gd name="T37" fmla="*/ 468 h 606"/>
                        <a:gd name="T38" fmla="*/ 455 w 455"/>
                        <a:gd name="T39" fmla="*/ 473 h 606"/>
                        <a:gd name="T40" fmla="*/ 455 w 455"/>
                        <a:gd name="T41" fmla="*/ 473 h 606"/>
                        <a:gd name="T42" fmla="*/ 454 w 455"/>
                        <a:gd name="T43" fmla="*/ 487 h 606"/>
                        <a:gd name="T44" fmla="*/ 452 w 455"/>
                        <a:gd name="T45" fmla="*/ 496 h 606"/>
                        <a:gd name="T46" fmla="*/ 446 w 455"/>
                        <a:gd name="T47" fmla="*/ 504 h 606"/>
                        <a:gd name="T48" fmla="*/ 437 w 455"/>
                        <a:gd name="T49" fmla="*/ 512 h 606"/>
                        <a:gd name="T50" fmla="*/ 423 w 455"/>
                        <a:gd name="T51" fmla="*/ 521 h 606"/>
                        <a:gd name="T52" fmla="*/ 403 w 455"/>
                        <a:gd name="T53" fmla="*/ 532 h 606"/>
                        <a:gd name="T54" fmla="*/ 377 w 455"/>
                        <a:gd name="T55" fmla="*/ 545 h 606"/>
                        <a:gd name="T56" fmla="*/ 377 w 455"/>
                        <a:gd name="T57" fmla="*/ 545 h 606"/>
                        <a:gd name="T58" fmla="*/ 317 w 455"/>
                        <a:gd name="T59" fmla="*/ 568 h 606"/>
                        <a:gd name="T60" fmla="*/ 271 w 455"/>
                        <a:gd name="T61" fmla="*/ 586 h 606"/>
                        <a:gd name="T62" fmla="*/ 233 w 455"/>
                        <a:gd name="T63" fmla="*/ 597 h 606"/>
                        <a:gd name="T64" fmla="*/ 212 w 455"/>
                        <a:gd name="T65" fmla="*/ 602 h 606"/>
                        <a:gd name="T66" fmla="*/ 212 w 455"/>
                        <a:gd name="T67" fmla="*/ 602 h 606"/>
                        <a:gd name="T68" fmla="*/ 203 w 455"/>
                        <a:gd name="T69" fmla="*/ 604 h 606"/>
                        <a:gd name="T70" fmla="*/ 194 w 455"/>
                        <a:gd name="T71" fmla="*/ 606 h 606"/>
                        <a:gd name="T72" fmla="*/ 187 w 455"/>
                        <a:gd name="T73" fmla="*/ 604 h 606"/>
                        <a:gd name="T74" fmla="*/ 176 w 455"/>
                        <a:gd name="T75" fmla="*/ 599 h 606"/>
                        <a:gd name="T76" fmla="*/ 167 w 455"/>
                        <a:gd name="T77" fmla="*/ 588 h 606"/>
                        <a:gd name="T78" fmla="*/ 154 w 455"/>
                        <a:gd name="T79" fmla="*/ 573 h 606"/>
                        <a:gd name="T80" fmla="*/ 142 w 455"/>
                        <a:gd name="T81" fmla="*/ 550 h 606"/>
                        <a:gd name="T82" fmla="*/ 127 w 455"/>
                        <a:gd name="T83" fmla="*/ 518 h 606"/>
                        <a:gd name="T84" fmla="*/ 127 w 455"/>
                        <a:gd name="T85" fmla="*/ 518 h 606"/>
                        <a:gd name="T86" fmla="*/ 93 w 455"/>
                        <a:gd name="T87" fmla="*/ 430 h 606"/>
                        <a:gd name="T88" fmla="*/ 56 w 455"/>
                        <a:gd name="T89" fmla="*/ 328 h 606"/>
                        <a:gd name="T90" fmla="*/ 7 w 455"/>
                        <a:gd name="T91" fmla="*/ 190 h 606"/>
                        <a:gd name="T92" fmla="*/ 7 w 455"/>
                        <a:gd name="T93" fmla="*/ 190 h 606"/>
                        <a:gd name="T94" fmla="*/ 4 w 455"/>
                        <a:gd name="T95" fmla="*/ 179 h 606"/>
                        <a:gd name="T96" fmla="*/ 2 w 455"/>
                        <a:gd name="T97" fmla="*/ 167 h 606"/>
                        <a:gd name="T98" fmla="*/ 0 w 455"/>
                        <a:gd name="T99" fmla="*/ 152 h 606"/>
                        <a:gd name="T100" fmla="*/ 2 w 455"/>
                        <a:gd name="T101" fmla="*/ 138 h 606"/>
                        <a:gd name="T102" fmla="*/ 5 w 455"/>
                        <a:gd name="T103" fmla="*/ 123 h 606"/>
                        <a:gd name="T104" fmla="*/ 13 w 455"/>
                        <a:gd name="T105" fmla="*/ 111 h 606"/>
                        <a:gd name="T106" fmla="*/ 23 w 455"/>
                        <a:gd name="T107" fmla="*/ 98 h 606"/>
                        <a:gd name="T108" fmla="*/ 31 w 455"/>
                        <a:gd name="T109" fmla="*/ 93 h 606"/>
                        <a:gd name="T110" fmla="*/ 38 w 455"/>
                        <a:gd name="T111" fmla="*/ 89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5" h="606">
                          <a:moveTo>
                            <a:pt x="38" y="89"/>
                          </a:moveTo>
                          <a:lnTo>
                            <a:pt x="38" y="89"/>
                          </a:lnTo>
                          <a:lnTo>
                            <a:pt x="129" y="46"/>
                          </a:lnTo>
                          <a:lnTo>
                            <a:pt x="178" y="25"/>
                          </a:lnTo>
                          <a:lnTo>
                            <a:pt x="210" y="11"/>
                          </a:lnTo>
                          <a:lnTo>
                            <a:pt x="210" y="11"/>
                          </a:lnTo>
                          <a:lnTo>
                            <a:pt x="231" y="3"/>
                          </a:lnTo>
                          <a:lnTo>
                            <a:pt x="242" y="0"/>
                          </a:lnTo>
                          <a:lnTo>
                            <a:pt x="253" y="2"/>
                          </a:lnTo>
                          <a:lnTo>
                            <a:pt x="264" y="5"/>
                          </a:lnTo>
                          <a:lnTo>
                            <a:pt x="269" y="9"/>
                          </a:lnTo>
                          <a:lnTo>
                            <a:pt x="274" y="14"/>
                          </a:lnTo>
                          <a:lnTo>
                            <a:pt x="287" y="30"/>
                          </a:lnTo>
                          <a:lnTo>
                            <a:pt x="298" y="54"/>
                          </a:lnTo>
                          <a:lnTo>
                            <a:pt x="298" y="54"/>
                          </a:lnTo>
                          <a:lnTo>
                            <a:pt x="389" y="283"/>
                          </a:lnTo>
                          <a:lnTo>
                            <a:pt x="436" y="410"/>
                          </a:lnTo>
                          <a:lnTo>
                            <a:pt x="450" y="453"/>
                          </a:lnTo>
                          <a:lnTo>
                            <a:pt x="455" y="468"/>
                          </a:lnTo>
                          <a:lnTo>
                            <a:pt x="455" y="473"/>
                          </a:lnTo>
                          <a:lnTo>
                            <a:pt x="455" y="473"/>
                          </a:lnTo>
                          <a:lnTo>
                            <a:pt x="454" y="487"/>
                          </a:lnTo>
                          <a:lnTo>
                            <a:pt x="452" y="496"/>
                          </a:lnTo>
                          <a:lnTo>
                            <a:pt x="446" y="504"/>
                          </a:lnTo>
                          <a:lnTo>
                            <a:pt x="437" y="512"/>
                          </a:lnTo>
                          <a:lnTo>
                            <a:pt x="423" y="521"/>
                          </a:lnTo>
                          <a:lnTo>
                            <a:pt x="403" y="532"/>
                          </a:lnTo>
                          <a:lnTo>
                            <a:pt x="377" y="545"/>
                          </a:lnTo>
                          <a:lnTo>
                            <a:pt x="377" y="545"/>
                          </a:lnTo>
                          <a:lnTo>
                            <a:pt x="317" y="568"/>
                          </a:lnTo>
                          <a:lnTo>
                            <a:pt x="271" y="586"/>
                          </a:lnTo>
                          <a:lnTo>
                            <a:pt x="233" y="597"/>
                          </a:lnTo>
                          <a:lnTo>
                            <a:pt x="212" y="602"/>
                          </a:lnTo>
                          <a:lnTo>
                            <a:pt x="212" y="602"/>
                          </a:lnTo>
                          <a:lnTo>
                            <a:pt x="203" y="604"/>
                          </a:lnTo>
                          <a:lnTo>
                            <a:pt x="194" y="606"/>
                          </a:lnTo>
                          <a:lnTo>
                            <a:pt x="187" y="604"/>
                          </a:lnTo>
                          <a:lnTo>
                            <a:pt x="176" y="599"/>
                          </a:lnTo>
                          <a:lnTo>
                            <a:pt x="167" y="588"/>
                          </a:lnTo>
                          <a:lnTo>
                            <a:pt x="154" y="573"/>
                          </a:lnTo>
                          <a:lnTo>
                            <a:pt x="142" y="550"/>
                          </a:lnTo>
                          <a:lnTo>
                            <a:pt x="127" y="518"/>
                          </a:lnTo>
                          <a:lnTo>
                            <a:pt x="127" y="518"/>
                          </a:lnTo>
                          <a:lnTo>
                            <a:pt x="93" y="430"/>
                          </a:lnTo>
                          <a:lnTo>
                            <a:pt x="56" y="328"/>
                          </a:lnTo>
                          <a:lnTo>
                            <a:pt x="7" y="190"/>
                          </a:lnTo>
                          <a:lnTo>
                            <a:pt x="7" y="190"/>
                          </a:lnTo>
                          <a:lnTo>
                            <a:pt x="4" y="179"/>
                          </a:lnTo>
                          <a:lnTo>
                            <a:pt x="2" y="167"/>
                          </a:lnTo>
                          <a:lnTo>
                            <a:pt x="0" y="152"/>
                          </a:lnTo>
                          <a:lnTo>
                            <a:pt x="2" y="138"/>
                          </a:lnTo>
                          <a:lnTo>
                            <a:pt x="5" y="123"/>
                          </a:lnTo>
                          <a:lnTo>
                            <a:pt x="13" y="111"/>
                          </a:lnTo>
                          <a:lnTo>
                            <a:pt x="23" y="98"/>
                          </a:lnTo>
                          <a:lnTo>
                            <a:pt x="31" y="93"/>
                          </a:lnTo>
                          <a:lnTo>
                            <a:pt x="38"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47" name="Freeform 9"/>
                    <p:cNvSpPr/>
                    <p:nvPr/>
                  </p:nvSpPr>
                  <p:spPr bwMode="auto">
                    <a:xfrm>
                      <a:off x="5380103" y="3495268"/>
                      <a:ext cx="587845" cy="771943"/>
                    </a:xfrm>
                    <a:custGeom>
                      <a:avLst/>
                      <a:gdLst>
                        <a:gd name="T0" fmla="*/ 36 w 463"/>
                        <a:gd name="T1" fmla="*/ 92 h 608"/>
                        <a:gd name="T2" fmla="*/ 36 w 463"/>
                        <a:gd name="T3" fmla="*/ 92 h 608"/>
                        <a:gd name="T4" fmla="*/ 140 w 463"/>
                        <a:gd name="T5" fmla="*/ 43 h 608"/>
                        <a:gd name="T6" fmla="*/ 199 w 463"/>
                        <a:gd name="T7" fmla="*/ 18 h 608"/>
                        <a:gd name="T8" fmla="*/ 235 w 463"/>
                        <a:gd name="T9" fmla="*/ 4 h 608"/>
                        <a:gd name="T10" fmla="*/ 235 w 463"/>
                        <a:gd name="T11" fmla="*/ 4 h 608"/>
                        <a:gd name="T12" fmla="*/ 246 w 463"/>
                        <a:gd name="T13" fmla="*/ 0 h 608"/>
                        <a:gd name="T14" fmla="*/ 255 w 463"/>
                        <a:gd name="T15" fmla="*/ 0 h 608"/>
                        <a:gd name="T16" fmla="*/ 266 w 463"/>
                        <a:gd name="T17" fmla="*/ 2 h 608"/>
                        <a:gd name="T18" fmla="*/ 277 w 463"/>
                        <a:gd name="T19" fmla="*/ 7 h 608"/>
                        <a:gd name="T20" fmla="*/ 285 w 463"/>
                        <a:gd name="T21" fmla="*/ 18 h 608"/>
                        <a:gd name="T22" fmla="*/ 296 w 463"/>
                        <a:gd name="T23" fmla="*/ 32 h 608"/>
                        <a:gd name="T24" fmla="*/ 307 w 463"/>
                        <a:gd name="T25" fmla="*/ 50 h 608"/>
                        <a:gd name="T26" fmla="*/ 318 w 463"/>
                        <a:gd name="T27" fmla="*/ 75 h 608"/>
                        <a:gd name="T28" fmla="*/ 318 w 463"/>
                        <a:gd name="T29" fmla="*/ 75 h 608"/>
                        <a:gd name="T30" fmla="*/ 354 w 463"/>
                        <a:gd name="T31" fmla="*/ 165 h 608"/>
                        <a:gd name="T32" fmla="*/ 402 w 463"/>
                        <a:gd name="T33" fmla="*/ 294 h 608"/>
                        <a:gd name="T34" fmla="*/ 445 w 463"/>
                        <a:gd name="T35" fmla="*/ 412 h 608"/>
                        <a:gd name="T36" fmla="*/ 458 w 463"/>
                        <a:gd name="T37" fmla="*/ 452 h 608"/>
                        <a:gd name="T38" fmla="*/ 461 w 463"/>
                        <a:gd name="T39" fmla="*/ 464 h 608"/>
                        <a:gd name="T40" fmla="*/ 463 w 463"/>
                        <a:gd name="T41" fmla="*/ 472 h 608"/>
                        <a:gd name="T42" fmla="*/ 463 w 463"/>
                        <a:gd name="T43" fmla="*/ 472 h 608"/>
                        <a:gd name="T44" fmla="*/ 461 w 463"/>
                        <a:gd name="T45" fmla="*/ 479 h 608"/>
                        <a:gd name="T46" fmla="*/ 459 w 463"/>
                        <a:gd name="T47" fmla="*/ 486 h 608"/>
                        <a:gd name="T48" fmla="*/ 456 w 463"/>
                        <a:gd name="T49" fmla="*/ 495 h 608"/>
                        <a:gd name="T50" fmla="*/ 449 w 463"/>
                        <a:gd name="T51" fmla="*/ 504 h 608"/>
                        <a:gd name="T52" fmla="*/ 438 w 463"/>
                        <a:gd name="T53" fmla="*/ 513 h 608"/>
                        <a:gd name="T54" fmla="*/ 424 w 463"/>
                        <a:gd name="T55" fmla="*/ 524 h 608"/>
                        <a:gd name="T56" fmla="*/ 402 w 463"/>
                        <a:gd name="T57" fmla="*/ 534 h 608"/>
                        <a:gd name="T58" fmla="*/ 375 w 463"/>
                        <a:gd name="T59" fmla="*/ 547 h 608"/>
                        <a:gd name="T60" fmla="*/ 375 w 463"/>
                        <a:gd name="T61" fmla="*/ 547 h 608"/>
                        <a:gd name="T62" fmla="*/ 316 w 463"/>
                        <a:gd name="T63" fmla="*/ 570 h 608"/>
                        <a:gd name="T64" fmla="*/ 269 w 463"/>
                        <a:gd name="T65" fmla="*/ 588 h 608"/>
                        <a:gd name="T66" fmla="*/ 233 w 463"/>
                        <a:gd name="T67" fmla="*/ 599 h 608"/>
                        <a:gd name="T68" fmla="*/ 210 w 463"/>
                        <a:gd name="T69" fmla="*/ 606 h 608"/>
                        <a:gd name="T70" fmla="*/ 210 w 463"/>
                        <a:gd name="T71" fmla="*/ 606 h 608"/>
                        <a:gd name="T72" fmla="*/ 201 w 463"/>
                        <a:gd name="T73" fmla="*/ 606 h 608"/>
                        <a:gd name="T74" fmla="*/ 194 w 463"/>
                        <a:gd name="T75" fmla="*/ 608 h 608"/>
                        <a:gd name="T76" fmla="*/ 185 w 463"/>
                        <a:gd name="T77" fmla="*/ 606 h 608"/>
                        <a:gd name="T78" fmla="*/ 176 w 463"/>
                        <a:gd name="T79" fmla="*/ 601 h 608"/>
                        <a:gd name="T80" fmla="*/ 165 w 463"/>
                        <a:gd name="T81" fmla="*/ 592 h 608"/>
                        <a:gd name="T82" fmla="*/ 153 w 463"/>
                        <a:gd name="T83" fmla="*/ 576 h 608"/>
                        <a:gd name="T84" fmla="*/ 140 w 463"/>
                        <a:gd name="T85" fmla="*/ 552 h 608"/>
                        <a:gd name="T86" fmla="*/ 126 w 463"/>
                        <a:gd name="T87" fmla="*/ 520 h 608"/>
                        <a:gd name="T88" fmla="*/ 126 w 463"/>
                        <a:gd name="T89" fmla="*/ 520 h 608"/>
                        <a:gd name="T90" fmla="*/ 92 w 463"/>
                        <a:gd name="T91" fmla="*/ 432 h 608"/>
                        <a:gd name="T92" fmla="*/ 56 w 463"/>
                        <a:gd name="T93" fmla="*/ 330 h 608"/>
                        <a:gd name="T94" fmla="*/ 8 w 463"/>
                        <a:gd name="T95" fmla="*/ 194 h 608"/>
                        <a:gd name="T96" fmla="*/ 8 w 463"/>
                        <a:gd name="T97" fmla="*/ 194 h 608"/>
                        <a:gd name="T98" fmla="*/ 4 w 463"/>
                        <a:gd name="T99" fmla="*/ 181 h 608"/>
                        <a:gd name="T100" fmla="*/ 0 w 463"/>
                        <a:gd name="T101" fmla="*/ 169 h 608"/>
                        <a:gd name="T102" fmla="*/ 0 w 463"/>
                        <a:gd name="T103" fmla="*/ 154 h 608"/>
                        <a:gd name="T104" fmla="*/ 0 w 463"/>
                        <a:gd name="T105" fmla="*/ 140 h 608"/>
                        <a:gd name="T106" fmla="*/ 4 w 463"/>
                        <a:gd name="T107" fmla="*/ 126 h 608"/>
                        <a:gd name="T108" fmla="*/ 11 w 463"/>
                        <a:gd name="T109" fmla="*/ 113 h 608"/>
                        <a:gd name="T110" fmla="*/ 22 w 463"/>
                        <a:gd name="T111" fmla="*/ 101 h 608"/>
                        <a:gd name="T112" fmla="*/ 29 w 463"/>
                        <a:gd name="T113" fmla="*/ 97 h 608"/>
                        <a:gd name="T114" fmla="*/ 36 w 463"/>
                        <a:gd name="T115" fmla="*/ 92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 h="608">
                          <a:moveTo>
                            <a:pt x="36" y="92"/>
                          </a:moveTo>
                          <a:lnTo>
                            <a:pt x="36" y="92"/>
                          </a:lnTo>
                          <a:lnTo>
                            <a:pt x="140" y="43"/>
                          </a:lnTo>
                          <a:lnTo>
                            <a:pt x="199" y="18"/>
                          </a:lnTo>
                          <a:lnTo>
                            <a:pt x="235" y="4"/>
                          </a:lnTo>
                          <a:lnTo>
                            <a:pt x="235" y="4"/>
                          </a:lnTo>
                          <a:lnTo>
                            <a:pt x="246" y="0"/>
                          </a:lnTo>
                          <a:lnTo>
                            <a:pt x="255" y="0"/>
                          </a:lnTo>
                          <a:lnTo>
                            <a:pt x="266" y="2"/>
                          </a:lnTo>
                          <a:lnTo>
                            <a:pt x="277" y="7"/>
                          </a:lnTo>
                          <a:lnTo>
                            <a:pt x="285" y="18"/>
                          </a:lnTo>
                          <a:lnTo>
                            <a:pt x="296" y="32"/>
                          </a:lnTo>
                          <a:lnTo>
                            <a:pt x="307" y="50"/>
                          </a:lnTo>
                          <a:lnTo>
                            <a:pt x="318" y="75"/>
                          </a:lnTo>
                          <a:lnTo>
                            <a:pt x="318" y="75"/>
                          </a:lnTo>
                          <a:lnTo>
                            <a:pt x="354" y="165"/>
                          </a:lnTo>
                          <a:lnTo>
                            <a:pt x="402" y="294"/>
                          </a:lnTo>
                          <a:lnTo>
                            <a:pt x="445" y="412"/>
                          </a:lnTo>
                          <a:lnTo>
                            <a:pt x="458" y="452"/>
                          </a:lnTo>
                          <a:lnTo>
                            <a:pt x="461" y="464"/>
                          </a:lnTo>
                          <a:lnTo>
                            <a:pt x="463" y="472"/>
                          </a:lnTo>
                          <a:lnTo>
                            <a:pt x="463" y="472"/>
                          </a:lnTo>
                          <a:lnTo>
                            <a:pt x="461" y="479"/>
                          </a:lnTo>
                          <a:lnTo>
                            <a:pt x="459" y="486"/>
                          </a:lnTo>
                          <a:lnTo>
                            <a:pt x="456" y="495"/>
                          </a:lnTo>
                          <a:lnTo>
                            <a:pt x="449" y="504"/>
                          </a:lnTo>
                          <a:lnTo>
                            <a:pt x="438" y="513"/>
                          </a:lnTo>
                          <a:lnTo>
                            <a:pt x="424" y="524"/>
                          </a:lnTo>
                          <a:lnTo>
                            <a:pt x="402" y="534"/>
                          </a:lnTo>
                          <a:lnTo>
                            <a:pt x="375" y="547"/>
                          </a:lnTo>
                          <a:lnTo>
                            <a:pt x="375" y="547"/>
                          </a:lnTo>
                          <a:lnTo>
                            <a:pt x="316" y="570"/>
                          </a:lnTo>
                          <a:lnTo>
                            <a:pt x="269" y="588"/>
                          </a:lnTo>
                          <a:lnTo>
                            <a:pt x="233" y="599"/>
                          </a:lnTo>
                          <a:lnTo>
                            <a:pt x="210" y="606"/>
                          </a:lnTo>
                          <a:lnTo>
                            <a:pt x="210" y="606"/>
                          </a:lnTo>
                          <a:lnTo>
                            <a:pt x="201" y="606"/>
                          </a:lnTo>
                          <a:lnTo>
                            <a:pt x="194" y="608"/>
                          </a:lnTo>
                          <a:lnTo>
                            <a:pt x="185" y="606"/>
                          </a:lnTo>
                          <a:lnTo>
                            <a:pt x="176" y="601"/>
                          </a:lnTo>
                          <a:lnTo>
                            <a:pt x="165" y="592"/>
                          </a:lnTo>
                          <a:lnTo>
                            <a:pt x="153" y="576"/>
                          </a:lnTo>
                          <a:lnTo>
                            <a:pt x="140" y="552"/>
                          </a:lnTo>
                          <a:lnTo>
                            <a:pt x="126" y="520"/>
                          </a:lnTo>
                          <a:lnTo>
                            <a:pt x="126" y="520"/>
                          </a:lnTo>
                          <a:lnTo>
                            <a:pt x="92" y="432"/>
                          </a:lnTo>
                          <a:lnTo>
                            <a:pt x="56" y="330"/>
                          </a:lnTo>
                          <a:lnTo>
                            <a:pt x="8" y="194"/>
                          </a:lnTo>
                          <a:lnTo>
                            <a:pt x="8" y="194"/>
                          </a:lnTo>
                          <a:lnTo>
                            <a:pt x="4" y="181"/>
                          </a:lnTo>
                          <a:lnTo>
                            <a:pt x="0" y="169"/>
                          </a:lnTo>
                          <a:lnTo>
                            <a:pt x="0" y="154"/>
                          </a:lnTo>
                          <a:lnTo>
                            <a:pt x="0" y="140"/>
                          </a:lnTo>
                          <a:lnTo>
                            <a:pt x="4" y="126"/>
                          </a:lnTo>
                          <a:lnTo>
                            <a:pt x="11" y="113"/>
                          </a:lnTo>
                          <a:lnTo>
                            <a:pt x="22" y="101"/>
                          </a:lnTo>
                          <a:lnTo>
                            <a:pt x="29" y="97"/>
                          </a:lnTo>
                          <a:lnTo>
                            <a:pt x="36" y="92"/>
                          </a:ln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48" name="Freeform 10"/>
                    <p:cNvSpPr/>
                    <p:nvPr/>
                  </p:nvSpPr>
                  <p:spPr bwMode="auto">
                    <a:xfrm>
                      <a:off x="5380103" y="3495268"/>
                      <a:ext cx="587845" cy="771943"/>
                    </a:xfrm>
                    <a:custGeom>
                      <a:avLst/>
                      <a:gdLst>
                        <a:gd name="T0" fmla="*/ 36 w 463"/>
                        <a:gd name="T1" fmla="*/ 92 h 608"/>
                        <a:gd name="T2" fmla="*/ 36 w 463"/>
                        <a:gd name="T3" fmla="*/ 92 h 608"/>
                        <a:gd name="T4" fmla="*/ 140 w 463"/>
                        <a:gd name="T5" fmla="*/ 43 h 608"/>
                        <a:gd name="T6" fmla="*/ 199 w 463"/>
                        <a:gd name="T7" fmla="*/ 18 h 608"/>
                        <a:gd name="T8" fmla="*/ 235 w 463"/>
                        <a:gd name="T9" fmla="*/ 4 h 608"/>
                        <a:gd name="T10" fmla="*/ 235 w 463"/>
                        <a:gd name="T11" fmla="*/ 4 h 608"/>
                        <a:gd name="T12" fmla="*/ 246 w 463"/>
                        <a:gd name="T13" fmla="*/ 0 h 608"/>
                        <a:gd name="T14" fmla="*/ 255 w 463"/>
                        <a:gd name="T15" fmla="*/ 0 h 608"/>
                        <a:gd name="T16" fmla="*/ 266 w 463"/>
                        <a:gd name="T17" fmla="*/ 2 h 608"/>
                        <a:gd name="T18" fmla="*/ 277 w 463"/>
                        <a:gd name="T19" fmla="*/ 7 h 608"/>
                        <a:gd name="T20" fmla="*/ 285 w 463"/>
                        <a:gd name="T21" fmla="*/ 18 h 608"/>
                        <a:gd name="T22" fmla="*/ 296 w 463"/>
                        <a:gd name="T23" fmla="*/ 32 h 608"/>
                        <a:gd name="T24" fmla="*/ 307 w 463"/>
                        <a:gd name="T25" fmla="*/ 50 h 608"/>
                        <a:gd name="T26" fmla="*/ 318 w 463"/>
                        <a:gd name="T27" fmla="*/ 75 h 608"/>
                        <a:gd name="T28" fmla="*/ 318 w 463"/>
                        <a:gd name="T29" fmla="*/ 75 h 608"/>
                        <a:gd name="T30" fmla="*/ 354 w 463"/>
                        <a:gd name="T31" fmla="*/ 165 h 608"/>
                        <a:gd name="T32" fmla="*/ 402 w 463"/>
                        <a:gd name="T33" fmla="*/ 294 h 608"/>
                        <a:gd name="T34" fmla="*/ 445 w 463"/>
                        <a:gd name="T35" fmla="*/ 412 h 608"/>
                        <a:gd name="T36" fmla="*/ 458 w 463"/>
                        <a:gd name="T37" fmla="*/ 452 h 608"/>
                        <a:gd name="T38" fmla="*/ 461 w 463"/>
                        <a:gd name="T39" fmla="*/ 464 h 608"/>
                        <a:gd name="T40" fmla="*/ 463 w 463"/>
                        <a:gd name="T41" fmla="*/ 472 h 608"/>
                        <a:gd name="T42" fmla="*/ 463 w 463"/>
                        <a:gd name="T43" fmla="*/ 472 h 608"/>
                        <a:gd name="T44" fmla="*/ 461 w 463"/>
                        <a:gd name="T45" fmla="*/ 479 h 608"/>
                        <a:gd name="T46" fmla="*/ 459 w 463"/>
                        <a:gd name="T47" fmla="*/ 486 h 608"/>
                        <a:gd name="T48" fmla="*/ 456 w 463"/>
                        <a:gd name="T49" fmla="*/ 495 h 608"/>
                        <a:gd name="T50" fmla="*/ 449 w 463"/>
                        <a:gd name="T51" fmla="*/ 504 h 608"/>
                        <a:gd name="T52" fmla="*/ 438 w 463"/>
                        <a:gd name="T53" fmla="*/ 513 h 608"/>
                        <a:gd name="T54" fmla="*/ 424 w 463"/>
                        <a:gd name="T55" fmla="*/ 524 h 608"/>
                        <a:gd name="T56" fmla="*/ 402 w 463"/>
                        <a:gd name="T57" fmla="*/ 534 h 608"/>
                        <a:gd name="T58" fmla="*/ 375 w 463"/>
                        <a:gd name="T59" fmla="*/ 547 h 608"/>
                        <a:gd name="T60" fmla="*/ 375 w 463"/>
                        <a:gd name="T61" fmla="*/ 547 h 608"/>
                        <a:gd name="T62" fmla="*/ 316 w 463"/>
                        <a:gd name="T63" fmla="*/ 570 h 608"/>
                        <a:gd name="T64" fmla="*/ 269 w 463"/>
                        <a:gd name="T65" fmla="*/ 588 h 608"/>
                        <a:gd name="T66" fmla="*/ 233 w 463"/>
                        <a:gd name="T67" fmla="*/ 599 h 608"/>
                        <a:gd name="T68" fmla="*/ 210 w 463"/>
                        <a:gd name="T69" fmla="*/ 606 h 608"/>
                        <a:gd name="T70" fmla="*/ 210 w 463"/>
                        <a:gd name="T71" fmla="*/ 606 h 608"/>
                        <a:gd name="T72" fmla="*/ 201 w 463"/>
                        <a:gd name="T73" fmla="*/ 606 h 608"/>
                        <a:gd name="T74" fmla="*/ 194 w 463"/>
                        <a:gd name="T75" fmla="*/ 608 h 608"/>
                        <a:gd name="T76" fmla="*/ 185 w 463"/>
                        <a:gd name="T77" fmla="*/ 606 h 608"/>
                        <a:gd name="T78" fmla="*/ 176 w 463"/>
                        <a:gd name="T79" fmla="*/ 601 h 608"/>
                        <a:gd name="T80" fmla="*/ 165 w 463"/>
                        <a:gd name="T81" fmla="*/ 592 h 608"/>
                        <a:gd name="T82" fmla="*/ 153 w 463"/>
                        <a:gd name="T83" fmla="*/ 576 h 608"/>
                        <a:gd name="T84" fmla="*/ 140 w 463"/>
                        <a:gd name="T85" fmla="*/ 552 h 608"/>
                        <a:gd name="T86" fmla="*/ 126 w 463"/>
                        <a:gd name="T87" fmla="*/ 520 h 608"/>
                        <a:gd name="T88" fmla="*/ 126 w 463"/>
                        <a:gd name="T89" fmla="*/ 520 h 608"/>
                        <a:gd name="T90" fmla="*/ 92 w 463"/>
                        <a:gd name="T91" fmla="*/ 432 h 608"/>
                        <a:gd name="T92" fmla="*/ 56 w 463"/>
                        <a:gd name="T93" fmla="*/ 330 h 608"/>
                        <a:gd name="T94" fmla="*/ 8 w 463"/>
                        <a:gd name="T95" fmla="*/ 194 h 608"/>
                        <a:gd name="T96" fmla="*/ 8 w 463"/>
                        <a:gd name="T97" fmla="*/ 194 h 608"/>
                        <a:gd name="T98" fmla="*/ 4 w 463"/>
                        <a:gd name="T99" fmla="*/ 181 h 608"/>
                        <a:gd name="T100" fmla="*/ 0 w 463"/>
                        <a:gd name="T101" fmla="*/ 169 h 608"/>
                        <a:gd name="T102" fmla="*/ 0 w 463"/>
                        <a:gd name="T103" fmla="*/ 154 h 608"/>
                        <a:gd name="T104" fmla="*/ 0 w 463"/>
                        <a:gd name="T105" fmla="*/ 140 h 608"/>
                        <a:gd name="T106" fmla="*/ 4 w 463"/>
                        <a:gd name="T107" fmla="*/ 126 h 608"/>
                        <a:gd name="T108" fmla="*/ 11 w 463"/>
                        <a:gd name="T109" fmla="*/ 113 h 608"/>
                        <a:gd name="T110" fmla="*/ 22 w 463"/>
                        <a:gd name="T111" fmla="*/ 101 h 608"/>
                        <a:gd name="T112" fmla="*/ 29 w 463"/>
                        <a:gd name="T113" fmla="*/ 97 h 608"/>
                        <a:gd name="T114" fmla="*/ 36 w 463"/>
                        <a:gd name="T115" fmla="*/ 92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 h="608">
                          <a:moveTo>
                            <a:pt x="36" y="92"/>
                          </a:moveTo>
                          <a:lnTo>
                            <a:pt x="36" y="92"/>
                          </a:lnTo>
                          <a:lnTo>
                            <a:pt x="140" y="43"/>
                          </a:lnTo>
                          <a:lnTo>
                            <a:pt x="199" y="18"/>
                          </a:lnTo>
                          <a:lnTo>
                            <a:pt x="235" y="4"/>
                          </a:lnTo>
                          <a:lnTo>
                            <a:pt x="235" y="4"/>
                          </a:lnTo>
                          <a:lnTo>
                            <a:pt x="246" y="0"/>
                          </a:lnTo>
                          <a:lnTo>
                            <a:pt x="255" y="0"/>
                          </a:lnTo>
                          <a:lnTo>
                            <a:pt x="266" y="2"/>
                          </a:lnTo>
                          <a:lnTo>
                            <a:pt x="277" y="7"/>
                          </a:lnTo>
                          <a:lnTo>
                            <a:pt x="285" y="18"/>
                          </a:lnTo>
                          <a:lnTo>
                            <a:pt x="296" y="32"/>
                          </a:lnTo>
                          <a:lnTo>
                            <a:pt x="307" y="50"/>
                          </a:lnTo>
                          <a:lnTo>
                            <a:pt x="318" y="75"/>
                          </a:lnTo>
                          <a:lnTo>
                            <a:pt x="318" y="75"/>
                          </a:lnTo>
                          <a:lnTo>
                            <a:pt x="354" y="165"/>
                          </a:lnTo>
                          <a:lnTo>
                            <a:pt x="402" y="294"/>
                          </a:lnTo>
                          <a:lnTo>
                            <a:pt x="445" y="412"/>
                          </a:lnTo>
                          <a:lnTo>
                            <a:pt x="458" y="452"/>
                          </a:lnTo>
                          <a:lnTo>
                            <a:pt x="461" y="464"/>
                          </a:lnTo>
                          <a:lnTo>
                            <a:pt x="463" y="472"/>
                          </a:lnTo>
                          <a:lnTo>
                            <a:pt x="463" y="472"/>
                          </a:lnTo>
                          <a:lnTo>
                            <a:pt x="461" y="479"/>
                          </a:lnTo>
                          <a:lnTo>
                            <a:pt x="459" y="486"/>
                          </a:lnTo>
                          <a:lnTo>
                            <a:pt x="456" y="495"/>
                          </a:lnTo>
                          <a:lnTo>
                            <a:pt x="449" y="504"/>
                          </a:lnTo>
                          <a:lnTo>
                            <a:pt x="438" y="513"/>
                          </a:lnTo>
                          <a:lnTo>
                            <a:pt x="424" y="524"/>
                          </a:lnTo>
                          <a:lnTo>
                            <a:pt x="402" y="534"/>
                          </a:lnTo>
                          <a:lnTo>
                            <a:pt x="375" y="547"/>
                          </a:lnTo>
                          <a:lnTo>
                            <a:pt x="375" y="547"/>
                          </a:lnTo>
                          <a:lnTo>
                            <a:pt x="316" y="570"/>
                          </a:lnTo>
                          <a:lnTo>
                            <a:pt x="269" y="588"/>
                          </a:lnTo>
                          <a:lnTo>
                            <a:pt x="233" y="599"/>
                          </a:lnTo>
                          <a:lnTo>
                            <a:pt x="210" y="606"/>
                          </a:lnTo>
                          <a:lnTo>
                            <a:pt x="210" y="606"/>
                          </a:lnTo>
                          <a:lnTo>
                            <a:pt x="201" y="606"/>
                          </a:lnTo>
                          <a:lnTo>
                            <a:pt x="194" y="608"/>
                          </a:lnTo>
                          <a:lnTo>
                            <a:pt x="185" y="606"/>
                          </a:lnTo>
                          <a:lnTo>
                            <a:pt x="176" y="601"/>
                          </a:lnTo>
                          <a:lnTo>
                            <a:pt x="165" y="592"/>
                          </a:lnTo>
                          <a:lnTo>
                            <a:pt x="153" y="576"/>
                          </a:lnTo>
                          <a:lnTo>
                            <a:pt x="140" y="552"/>
                          </a:lnTo>
                          <a:lnTo>
                            <a:pt x="126" y="520"/>
                          </a:lnTo>
                          <a:lnTo>
                            <a:pt x="126" y="520"/>
                          </a:lnTo>
                          <a:lnTo>
                            <a:pt x="92" y="432"/>
                          </a:lnTo>
                          <a:lnTo>
                            <a:pt x="56" y="330"/>
                          </a:lnTo>
                          <a:lnTo>
                            <a:pt x="8" y="194"/>
                          </a:lnTo>
                          <a:lnTo>
                            <a:pt x="8" y="194"/>
                          </a:lnTo>
                          <a:lnTo>
                            <a:pt x="4" y="181"/>
                          </a:lnTo>
                          <a:lnTo>
                            <a:pt x="0" y="169"/>
                          </a:lnTo>
                          <a:lnTo>
                            <a:pt x="0" y="154"/>
                          </a:lnTo>
                          <a:lnTo>
                            <a:pt x="0" y="140"/>
                          </a:lnTo>
                          <a:lnTo>
                            <a:pt x="4" y="126"/>
                          </a:lnTo>
                          <a:lnTo>
                            <a:pt x="11" y="113"/>
                          </a:lnTo>
                          <a:lnTo>
                            <a:pt x="22" y="101"/>
                          </a:lnTo>
                          <a:lnTo>
                            <a:pt x="29" y="97"/>
                          </a:lnTo>
                          <a:lnTo>
                            <a:pt x="36" y="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49" name="Freeform 11"/>
                    <p:cNvSpPr/>
                    <p:nvPr/>
                  </p:nvSpPr>
                  <p:spPr bwMode="auto">
                    <a:xfrm>
                      <a:off x="5423271" y="3543515"/>
                      <a:ext cx="462150" cy="605620"/>
                    </a:xfrm>
                    <a:custGeom>
                      <a:avLst/>
                      <a:gdLst>
                        <a:gd name="T0" fmla="*/ 31 w 364"/>
                        <a:gd name="T1" fmla="*/ 71 h 477"/>
                        <a:gd name="T2" fmla="*/ 31 w 364"/>
                        <a:gd name="T3" fmla="*/ 71 h 477"/>
                        <a:gd name="T4" fmla="*/ 112 w 364"/>
                        <a:gd name="T5" fmla="*/ 34 h 477"/>
                        <a:gd name="T6" fmla="*/ 187 w 364"/>
                        <a:gd name="T7" fmla="*/ 2 h 477"/>
                        <a:gd name="T8" fmla="*/ 187 w 364"/>
                        <a:gd name="T9" fmla="*/ 2 h 477"/>
                        <a:gd name="T10" fmla="*/ 194 w 364"/>
                        <a:gd name="T11" fmla="*/ 0 h 477"/>
                        <a:gd name="T12" fmla="*/ 203 w 364"/>
                        <a:gd name="T13" fmla="*/ 0 h 477"/>
                        <a:gd name="T14" fmla="*/ 210 w 364"/>
                        <a:gd name="T15" fmla="*/ 2 h 477"/>
                        <a:gd name="T16" fmla="*/ 219 w 364"/>
                        <a:gd name="T17" fmla="*/ 7 h 477"/>
                        <a:gd name="T18" fmla="*/ 226 w 364"/>
                        <a:gd name="T19" fmla="*/ 16 h 477"/>
                        <a:gd name="T20" fmla="*/ 235 w 364"/>
                        <a:gd name="T21" fmla="*/ 27 h 477"/>
                        <a:gd name="T22" fmla="*/ 243 w 364"/>
                        <a:gd name="T23" fmla="*/ 41 h 477"/>
                        <a:gd name="T24" fmla="*/ 251 w 364"/>
                        <a:gd name="T25" fmla="*/ 61 h 477"/>
                        <a:gd name="T26" fmla="*/ 251 w 364"/>
                        <a:gd name="T27" fmla="*/ 61 h 477"/>
                        <a:gd name="T28" fmla="*/ 318 w 364"/>
                        <a:gd name="T29" fmla="*/ 233 h 477"/>
                        <a:gd name="T30" fmla="*/ 352 w 364"/>
                        <a:gd name="T31" fmla="*/ 324 h 477"/>
                        <a:gd name="T32" fmla="*/ 361 w 364"/>
                        <a:gd name="T33" fmla="*/ 357 h 477"/>
                        <a:gd name="T34" fmla="*/ 364 w 364"/>
                        <a:gd name="T35" fmla="*/ 373 h 477"/>
                        <a:gd name="T36" fmla="*/ 364 w 364"/>
                        <a:gd name="T37" fmla="*/ 373 h 477"/>
                        <a:gd name="T38" fmla="*/ 363 w 364"/>
                        <a:gd name="T39" fmla="*/ 383 h 477"/>
                        <a:gd name="T40" fmla="*/ 359 w 364"/>
                        <a:gd name="T41" fmla="*/ 389 h 477"/>
                        <a:gd name="T42" fmla="*/ 354 w 364"/>
                        <a:gd name="T43" fmla="*/ 396 h 477"/>
                        <a:gd name="T44" fmla="*/ 346 w 364"/>
                        <a:gd name="T45" fmla="*/ 403 h 477"/>
                        <a:gd name="T46" fmla="*/ 334 w 364"/>
                        <a:gd name="T47" fmla="*/ 410 h 477"/>
                        <a:gd name="T48" fmla="*/ 318 w 364"/>
                        <a:gd name="T49" fmla="*/ 419 h 477"/>
                        <a:gd name="T50" fmla="*/ 296 w 364"/>
                        <a:gd name="T51" fmla="*/ 430 h 477"/>
                        <a:gd name="T52" fmla="*/ 296 w 364"/>
                        <a:gd name="T53" fmla="*/ 430 h 477"/>
                        <a:gd name="T54" fmla="*/ 250 w 364"/>
                        <a:gd name="T55" fmla="*/ 448 h 477"/>
                        <a:gd name="T56" fmla="*/ 212 w 364"/>
                        <a:gd name="T57" fmla="*/ 462 h 477"/>
                        <a:gd name="T58" fmla="*/ 185 w 364"/>
                        <a:gd name="T59" fmla="*/ 471 h 477"/>
                        <a:gd name="T60" fmla="*/ 165 w 364"/>
                        <a:gd name="T61" fmla="*/ 475 h 477"/>
                        <a:gd name="T62" fmla="*/ 165 w 364"/>
                        <a:gd name="T63" fmla="*/ 475 h 477"/>
                        <a:gd name="T64" fmla="*/ 153 w 364"/>
                        <a:gd name="T65" fmla="*/ 477 h 477"/>
                        <a:gd name="T66" fmla="*/ 146 w 364"/>
                        <a:gd name="T67" fmla="*/ 475 h 477"/>
                        <a:gd name="T68" fmla="*/ 139 w 364"/>
                        <a:gd name="T69" fmla="*/ 471 h 477"/>
                        <a:gd name="T70" fmla="*/ 131 w 364"/>
                        <a:gd name="T71" fmla="*/ 464 h 477"/>
                        <a:gd name="T72" fmla="*/ 122 w 364"/>
                        <a:gd name="T73" fmla="*/ 452 h 477"/>
                        <a:gd name="T74" fmla="*/ 112 w 364"/>
                        <a:gd name="T75" fmla="*/ 434 h 477"/>
                        <a:gd name="T76" fmla="*/ 101 w 364"/>
                        <a:gd name="T77" fmla="*/ 408 h 477"/>
                        <a:gd name="T78" fmla="*/ 101 w 364"/>
                        <a:gd name="T79" fmla="*/ 408 h 477"/>
                        <a:gd name="T80" fmla="*/ 74 w 364"/>
                        <a:gd name="T81" fmla="*/ 339 h 477"/>
                        <a:gd name="T82" fmla="*/ 45 w 364"/>
                        <a:gd name="T83" fmla="*/ 260 h 477"/>
                        <a:gd name="T84" fmla="*/ 8 w 364"/>
                        <a:gd name="T85" fmla="*/ 150 h 477"/>
                        <a:gd name="T86" fmla="*/ 8 w 364"/>
                        <a:gd name="T87" fmla="*/ 150 h 477"/>
                        <a:gd name="T88" fmla="*/ 4 w 364"/>
                        <a:gd name="T89" fmla="*/ 141 h 477"/>
                        <a:gd name="T90" fmla="*/ 2 w 364"/>
                        <a:gd name="T91" fmla="*/ 132 h 477"/>
                        <a:gd name="T92" fmla="*/ 0 w 364"/>
                        <a:gd name="T93" fmla="*/ 120 h 477"/>
                        <a:gd name="T94" fmla="*/ 2 w 364"/>
                        <a:gd name="T95" fmla="*/ 109 h 477"/>
                        <a:gd name="T96" fmla="*/ 6 w 364"/>
                        <a:gd name="T97" fmla="*/ 98 h 477"/>
                        <a:gd name="T98" fmla="*/ 11 w 364"/>
                        <a:gd name="T99" fmla="*/ 88 h 477"/>
                        <a:gd name="T100" fmla="*/ 18 w 364"/>
                        <a:gd name="T101" fmla="*/ 79 h 477"/>
                        <a:gd name="T102" fmla="*/ 31 w 364"/>
                        <a:gd name="T103" fmla="*/ 7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4" h="477">
                          <a:moveTo>
                            <a:pt x="31" y="71"/>
                          </a:moveTo>
                          <a:lnTo>
                            <a:pt x="31" y="71"/>
                          </a:lnTo>
                          <a:lnTo>
                            <a:pt x="112" y="34"/>
                          </a:lnTo>
                          <a:lnTo>
                            <a:pt x="187" y="2"/>
                          </a:lnTo>
                          <a:lnTo>
                            <a:pt x="187" y="2"/>
                          </a:lnTo>
                          <a:lnTo>
                            <a:pt x="194" y="0"/>
                          </a:lnTo>
                          <a:lnTo>
                            <a:pt x="203" y="0"/>
                          </a:lnTo>
                          <a:lnTo>
                            <a:pt x="210" y="2"/>
                          </a:lnTo>
                          <a:lnTo>
                            <a:pt x="219" y="7"/>
                          </a:lnTo>
                          <a:lnTo>
                            <a:pt x="226" y="16"/>
                          </a:lnTo>
                          <a:lnTo>
                            <a:pt x="235" y="27"/>
                          </a:lnTo>
                          <a:lnTo>
                            <a:pt x="243" y="41"/>
                          </a:lnTo>
                          <a:lnTo>
                            <a:pt x="251" y="61"/>
                          </a:lnTo>
                          <a:lnTo>
                            <a:pt x="251" y="61"/>
                          </a:lnTo>
                          <a:lnTo>
                            <a:pt x="318" y="233"/>
                          </a:lnTo>
                          <a:lnTo>
                            <a:pt x="352" y="324"/>
                          </a:lnTo>
                          <a:lnTo>
                            <a:pt x="361" y="357"/>
                          </a:lnTo>
                          <a:lnTo>
                            <a:pt x="364" y="373"/>
                          </a:lnTo>
                          <a:lnTo>
                            <a:pt x="364" y="373"/>
                          </a:lnTo>
                          <a:lnTo>
                            <a:pt x="363" y="383"/>
                          </a:lnTo>
                          <a:lnTo>
                            <a:pt x="359" y="389"/>
                          </a:lnTo>
                          <a:lnTo>
                            <a:pt x="354" y="396"/>
                          </a:lnTo>
                          <a:lnTo>
                            <a:pt x="346" y="403"/>
                          </a:lnTo>
                          <a:lnTo>
                            <a:pt x="334" y="410"/>
                          </a:lnTo>
                          <a:lnTo>
                            <a:pt x="318" y="419"/>
                          </a:lnTo>
                          <a:lnTo>
                            <a:pt x="296" y="430"/>
                          </a:lnTo>
                          <a:lnTo>
                            <a:pt x="296" y="430"/>
                          </a:lnTo>
                          <a:lnTo>
                            <a:pt x="250" y="448"/>
                          </a:lnTo>
                          <a:lnTo>
                            <a:pt x="212" y="462"/>
                          </a:lnTo>
                          <a:lnTo>
                            <a:pt x="185" y="471"/>
                          </a:lnTo>
                          <a:lnTo>
                            <a:pt x="165" y="475"/>
                          </a:lnTo>
                          <a:lnTo>
                            <a:pt x="165" y="475"/>
                          </a:lnTo>
                          <a:lnTo>
                            <a:pt x="153" y="477"/>
                          </a:lnTo>
                          <a:lnTo>
                            <a:pt x="146" y="475"/>
                          </a:lnTo>
                          <a:lnTo>
                            <a:pt x="139" y="471"/>
                          </a:lnTo>
                          <a:lnTo>
                            <a:pt x="131" y="464"/>
                          </a:lnTo>
                          <a:lnTo>
                            <a:pt x="122" y="452"/>
                          </a:lnTo>
                          <a:lnTo>
                            <a:pt x="112" y="434"/>
                          </a:lnTo>
                          <a:lnTo>
                            <a:pt x="101" y="408"/>
                          </a:lnTo>
                          <a:lnTo>
                            <a:pt x="101" y="408"/>
                          </a:lnTo>
                          <a:lnTo>
                            <a:pt x="74" y="339"/>
                          </a:lnTo>
                          <a:lnTo>
                            <a:pt x="45" y="260"/>
                          </a:lnTo>
                          <a:lnTo>
                            <a:pt x="8" y="150"/>
                          </a:lnTo>
                          <a:lnTo>
                            <a:pt x="8" y="150"/>
                          </a:lnTo>
                          <a:lnTo>
                            <a:pt x="4" y="141"/>
                          </a:lnTo>
                          <a:lnTo>
                            <a:pt x="2" y="132"/>
                          </a:lnTo>
                          <a:lnTo>
                            <a:pt x="0" y="120"/>
                          </a:lnTo>
                          <a:lnTo>
                            <a:pt x="2" y="109"/>
                          </a:lnTo>
                          <a:lnTo>
                            <a:pt x="6" y="98"/>
                          </a:lnTo>
                          <a:lnTo>
                            <a:pt x="11" y="88"/>
                          </a:lnTo>
                          <a:lnTo>
                            <a:pt x="18" y="79"/>
                          </a:lnTo>
                          <a:lnTo>
                            <a:pt x="31" y="71"/>
                          </a:lnTo>
                          <a:close/>
                        </a:path>
                      </a:pathLst>
                    </a:custGeom>
                    <a:solidFill>
                      <a:srgbClr val="80A6B7"/>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50" name="Freeform 12"/>
                    <p:cNvSpPr/>
                    <p:nvPr/>
                  </p:nvSpPr>
                  <p:spPr bwMode="auto">
                    <a:xfrm>
                      <a:off x="5423271" y="3543515"/>
                      <a:ext cx="462150" cy="605620"/>
                    </a:xfrm>
                    <a:custGeom>
                      <a:avLst/>
                      <a:gdLst>
                        <a:gd name="T0" fmla="*/ 31 w 364"/>
                        <a:gd name="T1" fmla="*/ 71 h 477"/>
                        <a:gd name="T2" fmla="*/ 31 w 364"/>
                        <a:gd name="T3" fmla="*/ 71 h 477"/>
                        <a:gd name="T4" fmla="*/ 112 w 364"/>
                        <a:gd name="T5" fmla="*/ 34 h 477"/>
                        <a:gd name="T6" fmla="*/ 187 w 364"/>
                        <a:gd name="T7" fmla="*/ 2 h 477"/>
                        <a:gd name="T8" fmla="*/ 187 w 364"/>
                        <a:gd name="T9" fmla="*/ 2 h 477"/>
                        <a:gd name="T10" fmla="*/ 194 w 364"/>
                        <a:gd name="T11" fmla="*/ 0 h 477"/>
                        <a:gd name="T12" fmla="*/ 203 w 364"/>
                        <a:gd name="T13" fmla="*/ 0 h 477"/>
                        <a:gd name="T14" fmla="*/ 210 w 364"/>
                        <a:gd name="T15" fmla="*/ 2 h 477"/>
                        <a:gd name="T16" fmla="*/ 219 w 364"/>
                        <a:gd name="T17" fmla="*/ 7 h 477"/>
                        <a:gd name="T18" fmla="*/ 226 w 364"/>
                        <a:gd name="T19" fmla="*/ 16 h 477"/>
                        <a:gd name="T20" fmla="*/ 235 w 364"/>
                        <a:gd name="T21" fmla="*/ 27 h 477"/>
                        <a:gd name="T22" fmla="*/ 243 w 364"/>
                        <a:gd name="T23" fmla="*/ 41 h 477"/>
                        <a:gd name="T24" fmla="*/ 251 w 364"/>
                        <a:gd name="T25" fmla="*/ 61 h 477"/>
                        <a:gd name="T26" fmla="*/ 251 w 364"/>
                        <a:gd name="T27" fmla="*/ 61 h 477"/>
                        <a:gd name="T28" fmla="*/ 318 w 364"/>
                        <a:gd name="T29" fmla="*/ 233 h 477"/>
                        <a:gd name="T30" fmla="*/ 352 w 364"/>
                        <a:gd name="T31" fmla="*/ 324 h 477"/>
                        <a:gd name="T32" fmla="*/ 361 w 364"/>
                        <a:gd name="T33" fmla="*/ 357 h 477"/>
                        <a:gd name="T34" fmla="*/ 364 w 364"/>
                        <a:gd name="T35" fmla="*/ 373 h 477"/>
                        <a:gd name="T36" fmla="*/ 364 w 364"/>
                        <a:gd name="T37" fmla="*/ 373 h 477"/>
                        <a:gd name="T38" fmla="*/ 363 w 364"/>
                        <a:gd name="T39" fmla="*/ 383 h 477"/>
                        <a:gd name="T40" fmla="*/ 359 w 364"/>
                        <a:gd name="T41" fmla="*/ 389 h 477"/>
                        <a:gd name="T42" fmla="*/ 354 w 364"/>
                        <a:gd name="T43" fmla="*/ 396 h 477"/>
                        <a:gd name="T44" fmla="*/ 346 w 364"/>
                        <a:gd name="T45" fmla="*/ 403 h 477"/>
                        <a:gd name="T46" fmla="*/ 334 w 364"/>
                        <a:gd name="T47" fmla="*/ 410 h 477"/>
                        <a:gd name="T48" fmla="*/ 318 w 364"/>
                        <a:gd name="T49" fmla="*/ 419 h 477"/>
                        <a:gd name="T50" fmla="*/ 296 w 364"/>
                        <a:gd name="T51" fmla="*/ 430 h 477"/>
                        <a:gd name="T52" fmla="*/ 296 w 364"/>
                        <a:gd name="T53" fmla="*/ 430 h 477"/>
                        <a:gd name="T54" fmla="*/ 250 w 364"/>
                        <a:gd name="T55" fmla="*/ 448 h 477"/>
                        <a:gd name="T56" fmla="*/ 212 w 364"/>
                        <a:gd name="T57" fmla="*/ 462 h 477"/>
                        <a:gd name="T58" fmla="*/ 185 w 364"/>
                        <a:gd name="T59" fmla="*/ 471 h 477"/>
                        <a:gd name="T60" fmla="*/ 165 w 364"/>
                        <a:gd name="T61" fmla="*/ 475 h 477"/>
                        <a:gd name="T62" fmla="*/ 165 w 364"/>
                        <a:gd name="T63" fmla="*/ 475 h 477"/>
                        <a:gd name="T64" fmla="*/ 153 w 364"/>
                        <a:gd name="T65" fmla="*/ 477 h 477"/>
                        <a:gd name="T66" fmla="*/ 146 w 364"/>
                        <a:gd name="T67" fmla="*/ 475 h 477"/>
                        <a:gd name="T68" fmla="*/ 139 w 364"/>
                        <a:gd name="T69" fmla="*/ 471 h 477"/>
                        <a:gd name="T70" fmla="*/ 131 w 364"/>
                        <a:gd name="T71" fmla="*/ 464 h 477"/>
                        <a:gd name="T72" fmla="*/ 122 w 364"/>
                        <a:gd name="T73" fmla="*/ 452 h 477"/>
                        <a:gd name="T74" fmla="*/ 112 w 364"/>
                        <a:gd name="T75" fmla="*/ 434 h 477"/>
                        <a:gd name="T76" fmla="*/ 101 w 364"/>
                        <a:gd name="T77" fmla="*/ 408 h 477"/>
                        <a:gd name="T78" fmla="*/ 101 w 364"/>
                        <a:gd name="T79" fmla="*/ 408 h 477"/>
                        <a:gd name="T80" fmla="*/ 74 w 364"/>
                        <a:gd name="T81" fmla="*/ 339 h 477"/>
                        <a:gd name="T82" fmla="*/ 45 w 364"/>
                        <a:gd name="T83" fmla="*/ 260 h 477"/>
                        <a:gd name="T84" fmla="*/ 8 w 364"/>
                        <a:gd name="T85" fmla="*/ 150 h 477"/>
                        <a:gd name="T86" fmla="*/ 8 w 364"/>
                        <a:gd name="T87" fmla="*/ 150 h 477"/>
                        <a:gd name="T88" fmla="*/ 4 w 364"/>
                        <a:gd name="T89" fmla="*/ 141 h 477"/>
                        <a:gd name="T90" fmla="*/ 2 w 364"/>
                        <a:gd name="T91" fmla="*/ 132 h 477"/>
                        <a:gd name="T92" fmla="*/ 0 w 364"/>
                        <a:gd name="T93" fmla="*/ 120 h 477"/>
                        <a:gd name="T94" fmla="*/ 2 w 364"/>
                        <a:gd name="T95" fmla="*/ 109 h 477"/>
                        <a:gd name="T96" fmla="*/ 6 w 364"/>
                        <a:gd name="T97" fmla="*/ 98 h 477"/>
                        <a:gd name="T98" fmla="*/ 11 w 364"/>
                        <a:gd name="T99" fmla="*/ 88 h 477"/>
                        <a:gd name="T100" fmla="*/ 18 w 364"/>
                        <a:gd name="T101" fmla="*/ 79 h 477"/>
                        <a:gd name="T102" fmla="*/ 31 w 364"/>
                        <a:gd name="T103" fmla="*/ 7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4" h="477">
                          <a:moveTo>
                            <a:pt x="31" y="71"/>
                          </a:moveTo>
                          <a:lnTo>
                            <a:pt x="31" y="71"/>
                          </a:lnTo>
                          <a:lnTo>
                            <a:pt x="112" y="34"/>
                          </a:lnTo>
                          <a:lnTo>
                            <a:pt x="187" y="2"/>
                          </a:lnTo>
                          <a:lnTo>
                            <a:pt x="187" y="2"/>
                          </a:lnTo>
                          <a:lnTo>
                            <a:pt x="194" y="0"/>
                          </a:lnTo>
                          <a:lnTo>
                            <a:pt x="203" y="0"/>
                          </a:lnTo>
                          <a:lnTo>
                            <a:pt x="210" y="2"/>
                          </a:lnTo>
                          <a:lnTo>
                            <a:pt x="219" y="7"/>
                          </a:lnTo>
                          <a:lnTo>
                            <a:pt x="226" y="16"/>
                          </a:lnTo>
                          <a:lnTo>
                            <a:pt x="235" y="27"/>
                          </a:lnTo>
                          <a:lnTo>
                            <a:pt x="243" y="41"/>
                          </a:lnTo>
                          <a:lnTo>
                            <a:pt x="251" y="61"/>
                          </a:lnTo>
                          <a:lnTo>
                            <a:pt x="251" y="61"/>
                          </a:lnTo>
                          <a:lnTo>
                            <a:pt x="318" y="233"/>
                          </a:lnTo>
                          <a:lnTo>
                            <a:pt x="352" y="324"/>
                          </a:lnTo>
                          <a:lnTo>
                            <a:pt x="361" y="357"/>
                          </a:lnTo>
                          <a:lnTo>
                            <a:pt x="364" y="373"/>
                          </a:lnTo>
                          <a:lnTo>
                            <a:pt x="364" y="373"/>
                          </a:lnTo>
                          <a:lnTo>
                            <a:pt x="363" y="383"/>
                          </a:lnTo>
                          <a:lnTo>
                            <a:pt x="359" y="389"/>
                          </a:lnTo>
                          <a:lnTo>
                            <a:pt x="354" y="396"/>
                          </a:lnTo>
                          <a:lnTo>
                            <a:pt x="346" y="403"/>
                          </a:lnTo>
                          <a:lnTo>
                            <a:pt x="334" y="410"/>
                          </a:lnTo>
                          <a:lnTo>
                            <a:pt x="318" y="419"/>
                          </a:lnTo>
                          <a:lnTo>
                            <a:pt x="296" y="430"/>
                          </a:lnTo>
                          <a:lnTo>
                            <a:pt x="296" y="430"/>
                          </a:lnTo>
                          <a:lnTo>
                            <a:pt x="250" y="448"/>
                          </a:lnTo>
                          <a:lnTo>
                            <a:pt x="212" y="462"/>
                          </a:lnTo>
                          <a:lnTo>
                            <a:pt x="185" y="471"/>
                          </a:lnTo>
                          <a:lnTo>
                            <a:pt x="165" y="475"/>
                          </a:lnTo>
                          <a:lnTo>
                            <a:pt x="165" y="475"/>
                          </a:lnTo>
                          <a:lnTo>
                            <a:pt x="153" y="477"/>
                          </a:lnTo>
                          <a:lnTo>
                            <a:pt x="146" y="475"/>
                          </a:lnTo>
                          <a:lnTo>
                            <a:pt x="139" y="471"/>
                          </a:lnTo>
                          <a:lnTo>
                            <a:pt x="131" y="464"/>
                          </a:lnTo>
                          <a:lnTo>
                            <a:pt x="122" y="452"/>
                          </a:lnTo>
                          <a:lnTo>
                            <a:pt x="112" y="434"/>
                          </a:lnTo>
                          <a:lnTo>
                            <a:pt x="101" y="408"/>
                          </a:lnTo>
                          <a:lnTo>
                            <a:pt x="101" y="408"/>
                          </a:lnTo>
                          <a:lnTo>
                            <a:pt x="74" y="339"/>
                          </a:lnTo>
                          <a:lnTo>
                            <a:pt x="45" y="260"/>
                          </a:lnTo>
                          <a:lnTo>
                            <a:pt x="8" y="150"/>
                          </a:lnTo>
                          <a:lnTo>
                            <a:pt x="8" y="150"/>
                          </a:lnTo>
                          <a:lnTo>
                            <a:pt x="4" y="141"/>
                          </a:lnTo>
                          <a:lnTo>
                            <a:pt x="2" y="132"/>
                          </a:lnTo>
                          <a:lnTo>
                            <a:pt x="0" y="120"/>
                          </a:lnTo>
                          <a:lnTo>
                            <a:pt x="2" y="109"/>
                          </a:lnTo>
                          <a:lnTo>
                            <a:pt x="6" y="98"/>
                          </a:lnTo>
                          <a:lnTo>
                            <a:pt x="11" y="88"/>
                          </a:lnTo>
                          <a:lnTo>
                            <a:pt x="18" y="79"/>
                          </a:lnTo>
                          <a:lnTo>
                            <a:pt x="31" y="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51" name="Freeform 13"/>
                    <p:cNvSpPr/>
                    <p:nvPr/>
                  </p:nvSpPr>
                  <p:spPr bwMode="auto">
                    <a:xfrm>
                      <a:off x="5437237" y="3561290"/>
                      <a:ext cx="427870" cy="568800"/>
                    </a:xfrm>
                    <a:custGeom>
                      <a:avLst/>
                      <a:gdLst>
                        <a:gd name="T0" fmla="*/ 29 w 337"/>
                        <a:gd name="T1" fmla="*/ 68 h 448"/>
                        <a:gd name="T2" fmla="*/ 29 w 337"/>
                        <a:gd name="T3" fmla="*/ 68 h 448"/>
                        <a:gd name="T4" fmla="*/ 106 w 337"/>
                        <a:gd name="T5" fmla="*/ 32 h 448"/>
                        <a:gd name="T6" fmla="*/ 174 w 337"/>
                        <a:gd name="T7" fmla="*/ 2 h 448"/>
                        <a:gd name="T8" fmla="*/ 174 w 337"/>
                        <a:gd name="T9" fmla="*/ 2 h 448"/>
                        <a:gd name="T10" fmla="*/ 181 w 337"/>
                        <a:gd name="T11" fmla="*/ 0 h 448"/>
                        <a:gd name="T12" fmla="*/ 188 w 337"/>
                        <a:gd name="T13" fmla="*/ 0 h 448"/>
                        <a:gd name="T14" fmla="*/ 194 w 337"/>
                        <a:gd name="T15" fmla="*/ 4 h 448"/>
                        <a:gd name="T16" fmla="*/ 201 w 337"/>
                        <a:gd name="T17" fmla="*/ 7 h 448"/>
                        <a:gd name="T18" fmla="*/ 206 w 337"/>
                        <a:gd name="T19" fmla="*/ 16 h 448"/>
                        <a:gd name="T20" fmla="*/ 214 w 337"/>
                        <a:gd name="T21" fmla="*/ 27 h 448"/>
                        <a:gd name="T22" fmla="*/ 228 w 337"/>
                        <a:gd name="T23" fmla="*/ 59 h 448"/>
                        <a:gd name="T24" fmla="*/ 228 w 337"/>
                        <a:gd name="T25" fmla="*/ 59 h 448"/>
                        <a:gd name="T26" fmla="*/ 291 w 337"/>
                        <a:gd name="T27" fmla="*/ 221 h 448"/>
                        <a:gd name="T28" fmla="*/ 323 w 337"/>
                        <a:gd name="T29" fmla="*/ 308 h 448"/>
                        <a:gd name="T30" fmla="*/ 334 w 337"/>
                        <a:gd name="T31" fmla="*/ 337 h 448"/>
                        <a:gd name="T32" fmla="*/ 337 w 337"/>
                        <a:gd name="T33" fmla="*/ 351 h 448"/>
                        <a:gd name="T34" fmla="*/ 337 w 337"/>
                        <a:gd name="T35" fmla="*/ 351 h 448"/>
                        <a:gd name="T36" fmla="*/ 335 w 337"/>
                        <a:gd name="T37" fmla="*/ 362 h 448"/>
                        <a:gd name="T38" fmla="*/ 334 w 337"/>
                        <a:gd name="T39" fmla="*/ 368 h 448"/>
                        <a:gd name="T40" fmla="*/ 330 w 337"/>
                        <a:gd name="T41" fmla="*/ 373 h 448"/>
                        <a:gd name="T42" fmla="*/ 323 w 337"/>
                        <a:gd name="T43" fmla="*/ 380 h 448"/>
                        <a:gd name="T44" fmla="*/ 312 w 337"/>
                        <a:gd name="T45" fmla="*/ 387 h 448"/>
                        <a:gd name="T46" fmla="*/ 298 w 337"/>
                        <a:gd name="T47" fmla="*/ 394 h 448"/>
                        <a:gd name="T48" fmla="*/ 278 w 337"/>
                        <a:gd name="T49" fmla="*/ 403 h 448"/>
                        <a:gd name="T50" fmla="*/ 278 w 337"/>
                        <a:gd name="T51" fmla="*/ 403 h 448"/>
                        <a:gd name="T52" fmla="*/ 235 w 337"/>
                        <a:gd name="T53" fmla="*/ 421 h 448"/>
                        <a:gd name="T54" fmla="*/ 199 w 337"/>
                        <a:gd name="T55" fmla="*/ 434 h 448"/>
                        <a:gd name="T56" fmla="*/ 172 w 337"/>
                        <a:gd name="T57" fmla="*/ 443 h 448"/>
                        <a:gd name="T58" fmla="*/ 156 w 337"/>
                        <a:gd name="T59" fmla="*/ 446 h 448"/>
                        <a:gd name="T60" fmla="*/ 156 w 337"/>
                        <a:gd name="T61" fmla="*/ 446 h 448"/>
                        <a:gd name="T62" fmla="*/ 144 w 337"/>
                        <a:gd name="T63" fmla="*/ 448 h 448"/>
                        <a:gd name="T64" fmla="*/ 138 w 337"/>
                        <a:gd name="T65" fmla="*/ 446 h 448"/>
                        <a:gd name="T66" fmla="*/ 131 w 337"/>
                        <a:gd name="T67" fmla="*/ 443 h 448"/>
                        <a:gd name="T68" fmla="*/ 122 w 337"/>
                        <a:gd name="T69" fmla="*/ 436 h 448"/>
                        <a:gd name="T70" fmla="*/ 115 w 337"/>
                        <a:gd name="T71" fmla="*/ 425 h 448"/>
                        <a:gd name="T72" fmla="*/ 104 w 337"/>
                        <a:gd name="T73" fmla="*/ 407 h 448"/>
                        <a:gd name="T74" fmla="*/ 95 w 337"/>
                        <a:gd name="T75" fmla="*/ 384 h 448"/>
                        <a:gd name="T76" fmla="*/ 95 w 337"/>
                        <a:gd name="T77" fmla="*/ 384 h 448"/>
                        <a:gd name="T78" fmla="*/ 68 w 337"/>
                        <a:gd name="T79" fmla="*/ 319 h 448"/>
                        <a:gd name="T80" fmla="*/ 41 w 337"/>
                        <a:gd name="T81" fmla="*/ 244 h 448"/>
                        <a:gd name="T82" fmla="*/ 6 w 337"/>
                        <a:gd name="T83" fmla="*/ 144 h 448"/>
                        <a:gd name="T84" fmla="*/ 6 w 337"/>
                        <a:gd name="T85" fmla="*/ 144 h 448"/>
                        <a:gd name="T86" fmla="*/ 4 w 337"/>
                        <a:gd name="T87" fmla="*/ 135 h 448"/>
                        <a:gd name="T88" fmla="*/ 2 w 337"/>
                        <a:gd name="T89" fmla="*/ 124 h 448"/>
                        <a:gd name="T90" fmla="*/ 0 w 337"/>
                        <a:gd name="T91" fmla="*/ 115 h 448"/>
                        <a:gd name="T92" fmla="*/ 2 w 337"/>
                        <a:gd name="T93" fmla="*/ 104 h 448"/>
                        <a:gd name="T94" fmla="*/ 4 w 337"/>
                        <a:gd name="T95" fmla="*/ 93 h 448"/>
                        <a:gd name="T96" fmla="*/ 9 w 337"/>
                        <a:gd name="T97" fmla="*/ 83 h 448"/>
                        <a:gd name="T98" fmla="*/ 18 w 337"/>
                        <a:gd name="T99" fmla="*/ 75 h 448"/>
                        <a:gd name="T100" fmla="*/ 29 w 337"/>
                        <a:gd name="T101" fmla="*/ 6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7" h="448">
                          <a:moveTo>
                            <a:pt x="29" y="68"/>
                          </a:moveTo>
                          <a:lnTo>
                            <a:pt x="29" y="68"/>
                          </a:lnTo>
                          <a:lnTo>
                            <a:pt x="106" y="32"/>
                          </a:lnTo>
                          <a:lnTo>
                            <a:pt x="174" y="2"/>
                          </a:lnTo>
                          <a:lnTo>
                            <a:pt x="174" y="2"/>
                          </a:lnTo>
                          <a:lnTo>
                            <a:pt x="181" y="0"/>
                          </a:lnTo>
                          <a:lnTo>
                            <a:pt x="188" y="0"/>
                          </a:lnTo>
                          <a:lnTo>
                            <a:pt x="194" y="4"/>
                          </a:lnTo>
                          <a:lnTo>
                            <a:pt x="201" y="7"/>
                          </a:lnTo>
                          <a:lnTo>
                            <a:pt x="206" y="16"/>
                          </a:lnTo>
                          <a:lnTo>
                            <a:pt x="214" y="27"/>
                          </a:lnTo>
                          <a:lnTo>
                            <a:pt x="228" y="59"/>
                          </a:lnTo>
                          <a:lnTo>
                            <a:pt x="228" y="59"/>
                          </a:lnTo>
                          <a:lnTo>
                            <a:pt x="291" y="221"/>
                          </a:lnTo>
                          <a:lnTo>
                            <a:pt x="323" y="308"/>
                          </a:lnTo>
                          <a:lnTo>
                            <a:pt x="334" y="337"/>
                          </a:lnTo>
                          <a:lnTo>
                            <a:pt x="337" y="351"/>
                          </a:lnTo>
                          <a:lnTo>
                            <a:pt x="337" y="351"/>
                          </a:lnTo>
                          <a:lnTo>
                            <a:pt x="335" y="362"/>
                          </a:lnTo>
                          <a:lnTo>
                            <a:pt x="334" y="368"/>
                          </a:lnTo>
                          <a:lnTo>
                            <a:pt x="330" y="373"/>
                          </a:lnTo>
                          <a:lnTo>
                            <a:pt x="323" y="380"/>
                          </a:lnTo>
                          <a:lnTo>
                            <a:pt x="312" y="387"/>
                          </a:lnTo>
                          <a:lnTo>
                            <a:pt x="298" y="394"/>
                          </a:lnTo>
                          <a:lnTo>
                            <a:pt x="278" y="403"/>
                          </a:lnTo>
                          <a:lnTo>
                            <a:pt x="278" y="403"/>
                          </a:lnTo>
                          <a:lnTo>
                            <a:pt x="235" y="421"/>
                          </a:lnTo>
                          <a:lnTo>
                            <a:pt x="199" y="434"/>
                          </a:lnTo>
                          <a:lnTo>
                            <a:pt x="172" y="443"/>
                          </a:lnTo>
                          <a:lnTo>
                            <a:pt x="156" y="446"/>
                          </a:lnTo>
                          <a:lnTo>
                            <a:pt x="156" y="446"/>
                          </a:lnTo>
                          <a:lnTo>
                            <a:pt x="144" y="448"/>
                          </a:lnTo>
                          <a:lnTo>
                            <a:pt x="138" y="446"/>
                          </a:lnTo>
                          <a:lnTo>
                            <a:pt x="131" y="443"/>
                          </a:lnTo>
                          <a:lnTo>
                            <a:pt x="122" y="436"/>
                          </a:lnTo>
                          <a:lnTo>
                            <a:pt x="115" y="425"/>
                          </a:lnTo>
                          <a:lnTo>
                            <a:pt x="104" y="407"/>
                          </a:lnTo>
                          <a:lnTo>
                            <a:pt x="95" y="384"/>
                          </a:lnTo>
                          <a:lnTo>
                            <a:pt x="95" y="384"/>
                          </a:lnTo>
                          <a:lnTo>
                            <a:pt x="68" y="319"/>
                          </a:lnTo>
                          <a:lnTo>
                            <a:pt x="41" y="244"/>
                          </a:lnTo>
                          <a:lnTo>
                            <a:pt x="6" y="144"/>
                          </a:lnTo>
                          <a:lnTo>
                            <a:pt x="6" y="144"/>
                          </a:lnTo>
                          <a:lnTo>
                            <a:pt x="4" y="135"/>
                          </a:lnTo>
                          <a:lnTo>
                            <a:pt x="2" y="124"/>
                          </a:lnTo>
                          <a:lnTo>
                            <a:pt x="0" y="115"/>
                          </a:lnTo>
                          <a:lnTo>
                            <a:pt x="2" y="104"/>
                          </a:lnTo>
                          <a:lnTo>
                            <a:pt x="4" y="93"/>
                          </a:lnTo>
                          <a:lnTo>
                            <a:pt x="9" y="83"/>
                          </a:lnTo>
                          <a:lnTo>
                            <a:pt x="18" y="75"/>
                          </a:lnTo>
                          <a:lnTo>
                            <a:pt x="29" y="68"/>
                          </a:lnTo>
                          <a:close/>
                        </a:path>
                      </a:pathLst>
                    </a:custGeom>
                    <a:solidFill>
                      <a:srgbClr val="98C2D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52" name="Freeform 14"/>
                    <p:cNvSpPr/>
                    <p:nvPr/>
                  </p:nvSpPr>
                  <p:spPr bwMode="auto">
                    <a:xfrm>
                      <a:off x="5437237" y="3561290"/>
                      <a:ext cx="427870" cy="568800"/>
                    </a:xfrm>
                    <a:custGeom>
                      <a:avLst/>
                      <a:gdLst>
                        <a:gd name="T0" fmla="*/ 29 w 337"/>
                        <a:gd name="T1" fmla="*/ 68 h 448"/>
                        <a:gd name="T2" fmla="*/ 29 w 337"/>
                        <a:gd name="T3" fmla="*/ 68 h 448"/>
                        <a:gd name="T4" fmla="*/ 106 w 337"/>
                        <a:gd name="T5" fmla="*/ 32 h 448"/>
                        <a:gd name="T6" fmla="*/ 174 w 337"/>
                        <a:gd name="T7" fmla="*/ 2 h 448"/>
                        <a:gd name="T8" fmla="*/ 174 w 337"/>
                        <a:gd name="T9" fmla="*/ 2 h 448"/>
                        <a:gd name="T10" fmla="*/ 181 w 337"/>
                        <a:gd name="T11" fmla="*/ 0 h 448"/>
                        <a:gd name="T12" fmla="*/ 188 w 337"/>
                        <a:gd name="T13" fmla="*/ 0 h 448"/>
                        <a:gd name="T14" fmla="*/ 194 w 337"/>
                        <a:gd name="T15" fmla="*/ 4 h 448"/>
                        <a:gd name="T16" fmla="*/ 201 w 337"/>
                        <a:gd name="T17" fmla="*/ 7 h 448"/>
                        <a:gd name="T18" fmla="*/ 206 w 337"/>
                        <a:gd name="T19" fmla="*/ 16 h 448"/>
                        <a:gd name="T20" fmla="*/ 214 w 337"/>
                        <a:gd name="T21" fmla="*/ 27 h 448"/>
                        <a:gd name="T22" fmla="*/ 228 w 337"/>
                        <a:gd name="T23" fmla="*/ 59 h 448"/>
                        <a:gd name="T24" fmla="*/ 228 w 337"/>
                        <a:gd name="T25" fmla="*/ 59 h 448"/>
                        <a:gd name="T26" fmla="*/ 291 w 337"/>
                        <a:gd name="T27" fmla="*/ 221 h 448"/>
                        <a:gd name="T28" fmla="*/ 323 w 337"/>
                        <a:gd name="T29" fmla="*/ 308 h 448"/>
                        <a:gd name="T30" fmla="*/ 334 w 337"/>
                        <a:gd name="T31" fmla="*/ 337 h 448"/>
                        <a:gd name="T32" fmla="*/ 337 w 337"/>
                        <a:gd name="T33" fmla="*/ 351 h 448"/>
                        <a:gd name="T34" fmla="*/ 337 w 337"/>
                        <a:gd name="T35" fmla="*/ 351 h 448"/>
                        <a:gd name="T36" fmla="*/ 335 w 337"/>
                        <a:gd name="T37" fmla="*/ 362 h 448"/>
                        <a:gd name="T38" fmla="*/ 334 w 337"/>
                        <a:gd name="T39" fmla="*/ 368 h 448"/>
                        <a:gd name="T40" fmla="*/ 330 w 337"/>
                        <a:gd name="T41" fmla="*/ 373 h 448"/>
                        <a:gd name="T42" fmla="*/ 323 w 337"/>
                        <a:gd name="T43" fmla="*/ 380 h 448"/>
                        <a:gd name="T44" fmla="*/ 312 w 337"/>
                        <a:gd name="T45" fmla="*/ 387 h 448"/>
                        <a:gd name="T46" fmla="*/ 298 w 337"/>
                        <a:gd name="T47" fmla="*/ 394 h 448"/>
                        <a:gd name="T48" fmla="*/ 278 w 337"/>
                        <a:gd name="T49" fmla="*/ 403 h 448"/>
                        <a:gd name="T50" fmla="*/ 278 w 337"/>
                        <a:gd name="T51" fmla="*/ 403 h 448"/>
                        <a:gd name="T52" fmla="*/ 235 w 337"/>
                        <a:gd name="T53" fmla="*/ 421 h 448"/>
                        <a:gd name="T54" fmla="*/ 199 w 337"/>
                        <a:gd name="T55" fmla="*/ 434 h 448"/>
                        <a:gd name="T56" fmla="*/ 172 w 337"/>
                        <a:gd name="T57" fmla="*/ 443 h 448"/>
                        <a:gd name="T58" fmla="*/ 156 w 337"/>
                        <a:gd name="T59" fmla="*/ 446 h 448"/>
                        <a:gd name="T60" fmla="*/ 156 w 337"/>
                        <a:gd name="T61" fmla="*/ 446 h 448"/>
                        <a:gd name="T62" fmla="*/ 144 w 337"/>
                        <a:gd name="T63" fmla="*/ 448 h 448"/>
                        <a:gd name="T64" fmla="*/ 138 w 337"/>
                        <a:gd name="T65" fmla="*/ 446 h 448"/>
                        <a:gd name="T66" fmla="*/ 131 w 337"/>
                        <a:gd name="T67" fmla="*/ 443 h 448"/>
                        <a:gd name="T68" fmla="*/ 122 w 337"/>
                        <a:gd name="T69" fmla="*/ 436 h 448"/>
                        <a:gd name="T70" fmla="*/ 115 w 337"/>
                        <a:gd name="T71" fmla="*/ 425 h 448"/>
                        <a:gd name="T72" fmla="*/ 104 w 337"/>
                        <a:gd name="T73" fmla="*/ 407 h 448"/>
                        <a:gd name="T74" fmla="*/ 95 w 337"/>
                        <a:gd name="T75" fmla="*/ 384 h 448"/>
                        <a:gd name="T76" fmla="*/ 95 w 337"/>
                        <a:gd name="T77" fmla="*/ 384 h 448"/>
                        <a:gd name="T78" fmla="*/ 68 w 337"/>
                        <a:gd name="T79" fmla="*/ 319 h 448"/>
                        <a:gd name="T80" fmla="*/ 41 w 337"/>
                        <a:gd name="T81" fmla="*/ 244 h 448"/>
                        <a:gd name="T82" fmla="*/ 6 w 337"/>
                        <a:gd name="T83" fmla="*/ 144 h 448"/>
                        <a:gd name="T84" fmla="*/ 6 w 337"/>
                        <a:gd name="T85" fmla="*/ 144 h 448"/>
                        <a:gd name="T86" fmla="*/ 4 w 337"/>
                        <a:gd name="T87" fmla="*/ 135 h 448"/>
                        <a:gd name="T88" fmla="*/ 2 w 337"/>
                        <a:gd name="T89" fmla="*/ 124 h 448"/>
                        <a:gd name="T90" fmla="*/ 0 w 337"/>
                        <a:gd name="T91" fmla="*/ 115 h 448"/>
                        <a:gd name="T92" fmla="*/ 2 w 337"/>
                        <a:gd name="T93" fmla="*/ 104 h 448"/>
                        <a:gd name="T94" fmla="*/ 4 w 337"/>
                        <a:gd name="T95" fmla="*/ 93 h 448"/>
                        <a:gd name="T96" fmla="*/ 9 w 337"/>
                        <a:gd name="T97" fmla="*/ 83 h 448"/>
                        <a:gd name="T98" fmla="*/ 18 w 337"/>
                        <a:gd name="T99" fmla="*/ 75 h 448"/>
                        <a:gd name="T100" fmla="*/ 29 w 337"/>
                        <a:gd name="T101" fmla="*/ 6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7" h="448">
                          <a:moveTo>
                            <a:pt x="29" y="68"/>
                          </a:moveTo>
                          <a:lnTo>
                            <a:pt x="29" y="68"/>
                          </a:lnTo>
                          <a:lnTo>
                            <a:pt x="106" y="32"/>
                          </a:lnTo>
                          <a:lnTo>
                            <a:pt x="174" y="2"/>
                          </a:lnTo>
                          <a:lnTo>
                            <a:pt x="174" y="2"/>
                          </a:lnTo>
                          <a:lnTo>
                            <a:pt x="181" y="0"/>
                          </a:lnTo>
                          <a:lnTo>
                            <a:pt x="188" y="0"/>
                          </a:lnTo>
                          <a:lnTo>
                            <a:pt x="194" y="4"/>
                          </a:lnTo>
                          <a:lnTo>
                            <a:pt x="201" y="7"/>
                          </a:lnTo>
                          <a:lnTo>
                            <a:pt x="206" y="16"/>
                          </a:lnTo>
                          <a:lnTo>
                            <a:pt x="214" y="27"/>
                          </a:lnTo>
                          <a:lnTo>
                            <a:pt x="228" y="59"/>
                          </a:lnTo>
                          <a:lnTo>
                            <a:pt x="228" y="59"/>
                          </a:lnTo>
                          <a:lnTo>
                            <a:pt x="291" y="221"/>
                          </a:lnTo>
                          <a:lnTo>
                            <a:pt x="323" y="308"/>
                          </a:lnTo>
                          <a:lnTo>
                            <a:pt x="334" y="337"/>
                          </a:lnTo>
                          <a:lnTo>
                            <a:pt x="337" y="351"/>
                          </a:lnTo>
                          <a:lnTo>
                            <a:pt x="337" y="351"/>
                          </a:lnTo>
                          <a:lnTo>
                            <a:pt x="335" y="362"/>
                          </a:lnTo>
                          <a:lnTo>
                            <a:pt x="334" y="368"/>
                          </a:lnTo>
                          <a:lnTo>
                            <a:pt x="330" y="373"/>
                          </a:lnTo>
                          <a:lnTo>
                            <a:pt x="323" y="380"/>
                          </a:lnTo>
                          <a:lnTo>
                            <a:pt x="312" y="387"/>
                          </a:lnTo>
                          <a:lnTo>
                            <a:pt x="298" y="394"/>
                          </a:lnTo>
                          <a:lnTo>
                            <a:pt x="278" y="403"/>
                          </a:lnTo>
                          <a:lnTo>
                            <a:pt x="278" y="403"/>
                          </a:lnTo>
                          <a:lnTo>
                            <a:pt x="235" y="421"/>
                          </a:lnTo>
                          <a:lnTo>
                            <a:pt x="199" y="434"/>
                          </a:lnTo>
                          <a:lnTo>
                            <a:pt x="172" y="443"/>
                          </a:lnTo>
                          <a:lnTo>
                            <a:pt x="156" y="446"/>
                          </a:lnTo>
                          <a:lnTo>
                            <a:pt x="156" y="446"/>
                          </a:lnTo>
                          <a:lnTo>
                            <a:pt x="144" y="448"/>
                          </a:lnTo>
                          <a:lnTo>
                            <a:pt x="138" y="446"/>
                          </a:lnTo>
                          <a:lnTo>
                            <a:pt x="131" y="443"/>
                          </a:lnTo>
                          <a:lnTo>
                            <a:pt x="122" y="436"/>
                          </a:lnTo>
                          <a:lnTo>
                            <a:pt x="115" y="425"/>
                          </a:lnTo>
                          <a:lnTo>
                            <a:pt x="104" y="407"/>
                          </a:lnTo>
                          <a:lnTo>
                            <a:pt x="95" y="384"/>
                          </a:lnTo>
                          <a:lnTo>
                            <a:pt x="95" y="384"/>
                          </a:lnTo>
                          <a:lnTo>
                            <a:pt x="68" y="319"/>
                          </a:lnTo>
                          <a:lnTo>
                            <a:pt x="41" y="244"/>
                          </a:lnTo>
                          <a:lnTo>
                            <a:pt x="6" y="144"/>
                          </a:lnTo>
                          <a:lnTo>
                            <a:pt x="6" y="144"/>
                          </a:lnTo>
                          <a:lnTo>
                            <a:pt x="4" y="135"/>
                          </a:lnTo>
                          <a:lnTo>
                            <a:pt x="2" y="124"/>
                          </a:lnTo>
                          <a:lnTo>
                            <a:pt x="0" y="115"/>
                          </a:lnTo>
                          <a:lnTo>
                            <a:pt x="2" y="104"/>
                          </a:lnTo>
                          <a:lnTo>
                            <a:pt x="4" y="93"/>
                          </a:lnTo>
                          <a:lnTo>
                            <a:pt x="9" y="83"/>
                          </a:lnTo>
                          <a:lnTo>
                            <a:pt x="18" y="75"/>
                          </a:lnTo>
                          <a:lnTo>
                            <a:pt x="29" y="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53" name="Freeform 15"/>
                    <p:cNvSpPr/>
                    <p:nvPr/>
                  </p:nvSpPr>
                  <p:spPr bwMode="auto">
                    <a:xfrm>
                      <a:off x="5710210" y="3744118"/>
                      <a:ext cx="292018" cy="302175"/>
                    </a:xfrm>
                    <a:custGeom>
                      <a:avLst/>
                      <a:gdLst>
                        <a:gd name="T0" fmla="*/ 142 w 230"/>
                        <a:gd name="T1" fmla="*/ 1 h 238"/>
                        <a:gd name="T2" fmla="*/ 115 w 230"/>
                        <a:gd name="T3" fmla="*/ 0 h 238"/>
                        <a:gd name="T4" fmla="*/ 74 w 230"/>
                        <a:gd name="T5" fmla="*/ 5 h 238"/>
                        <a:gd name="T6" fmla="*/ 60 w 230"/>
                        <a:gd name="T7" fmla="*/ 10 h 238"/>
                        <a:gd name="T8" fmla="*/ 29 w 230"/>
                        <a:gd name="T9" fmla="*/ 26 h 238"/>
                        <a:gd name="T10" fmla="*/ 8 w 230"/>
                        <a:gd name="T11" fmla="*/ 46 h 238"/>
                        <a:gd name="T12" fmla="*/ 0 w 230"/>
                        <a:gd name="T13" fmla="*/ 60 h 238"/>
                        <a:gd name="T14" fmla="*/ 4 w 230"/>
                        <a:gd name="T15" fmla="*/ 69 h 238"/>
                        <a:gd name="T16" fmla="*/ 13 w 230"/>
                        <a:gd name="T17" fmla="*/ 73 h 238"/>
                        <a:gd name="T18" fmla="*/ 22 w 230"/>
                        <a:gd name="T19" fmla="*/ 75 h 238"/>
                        <a:gd name="T20" fmla="*/ 58 w 230"/>
                        <a:gd name="T21" fmla="*/ 77 h 238"/>
                        <a:gd name="T22" fmla="*/ 112 w 230"/>
                        <a:gd name="T23" fmla="*/ 69 h 238"/>
                        <a:gd name="T24" fmla="*/ 119 w 230"/>
                        <a:gd name="T25" fmla="*/ 68 h 238"/>
                        <a:gd name="T26" fmla="*/ 77 w 230"/>
                        <a:gd name="T27" fmla="*/ 86 h 238"/>
                        <a:gd name="T28" fmla="*/ 31 w 230"/>
                        <a:gd name="T29" fmla="*/ 112 h 238"/>
                        <a:gd name="T30" fmla="*/ 20 w 230"/>
                        <a:gd name="T31" fmla="*/ 121 h 238"/>
                        <a:gd name="T32" fmla="*/ 11 w 230"/>
                        <a:gd name="T33" fmla="*/ 139 h 238"/>
                        <a:gd name="T34" fmla="*/ 9 w 230"/>
                        <a:gd name="T35" fmla="*/ 155 h 238"/>
                        <a:gd name="T36" fmla="*/ 22 w 230"/>
                        <a:gd name="T37" fmla="*/ 166 h 238"/>
                        <a:gd name="T38" fmla="*/ 51 w 230"/>
                        <a:gd name="T39" fmla="*/ 163 h 238"/>
                        <a:gd name="T40" fmla="*/ 122 w 230"/>
                        <a:gd name="T41" fmla="*/ 147 h 238"/>
                        <a:gd name="T42" fmla="*/ 158 w 230"/>
                        <a:gd name="T43" fmla="*/ 139 h 238"/>
                        <a:gd name="T44" fmla="*/ 122 w 230"/>
                        <a:gd name="T45" fmla="*/ 166 h 238"/>
                        <a:gd name="T46" fmla="*/ 95 w 230"/>
                        <a:gd name="T47" fmla="*/ 191 h 238"/>
                        <a:gd name="T48" fmla="*/ 76 w 230"/>
                        <a:gd name="T49" fmla="*/ 218 h 238"/>
                        <a:gd name="T50" fmla="*/ 74 w 230"/>
                        <a:gd name="T51" fmla="*/ 224 h 238"/>
                        <a:gd name="T52" fmla="*/ 76 w 230"/>
                        <a:gd name="T53" fmla="*/ 233 h 238"/>
                        <a:gd name="T54" fmla="*/ 85 w 230"/>
                        <a:gd name="T55" fmla="*/ 238 h 238"/>
                        <a:gd name="T56" fmla="*/ 106 w 230"/>
                        <a:gd name="T57" fmla="*/ 238 h 238"/>
                        <a:gd name="T58" fmla="*/ 142 w 230"/>
                        <a:gd name="T59" fmla="*/ 229 h 238"/>
                        <a:gd name="T60" fmla="*/ 174 w 230"/>
                        <a:gd name="T61" fmla="*/ 216 h 238"/>
                        <a:gd name="T62" fmla="*/ 190 w 230"/>
                        <a:gd name="T63" fmla="*/ 207 h 238"/>
                        <a:gd name="T64" fmla="*/ 217 w 230"/>
                        <a:gd name="T65" fmla="*/ 177 h 238"/>
                        <a:gd name="T66" fmla="*/ 228 w 230"/>
                        <a:gd name="T67" fmla="*/ 154 h 238"/>
                        <a:gd name="T68" fmla="*/ 228 w 230"/>
                        <a:gd name="T69" fmla="*/ 141 h 238"/>
                        <a:gd name="T70" fmla="*/ 219 w 230"/>
                        <a:gd name="T71" fmla="*/ 132 h 238"/>
                        <a:gd name="T72" fmla="*/ 201 w 230"/>
                        <a:gd name="T73" fmla="*/ 127 h 238"/>
                        <a:gd name="T74" fmla="*/ 187 w 230"/>
                        <a:gd name="T75" fmla="*/ 129 h 238"/>
                        <a:gd name="T76" fmla="*/ 198 w 230"/>
                        <a:gd name="T77" fmla="*/ 107 h 238"/>
                        <a:gd name="T78" fmla="*/ 201 w 230"/>
                        <a:gd name="T79" fmla="*/ 82 h 238"/>
                        <a:gd name="T80" fmla="*/ 198 w 230"/>
                        <a:gd name="T81" fmla="*/ 69 h 238"/>
                        <a:gd name="T82" fmla="*/ 187 w 230"/>
                        <a:gd name="T83" fmla="*/ 59 h 238"/>
                        <a:gd name="T84" fmla="*/ 169 w 230"/>
                        <a:gd name="T85" fmla="*/ 53 h 238"/>
                        <a:gd name="T86" fmla="*/ 176 w 230"/>
                        <a:gd name="T87" fmla="*/ 48 h 238"/>
                        <a:gd name="T88" fmla="*/ 183 w 230"/>
                        <a:gd name="T89" fmla="*/ 34 h 238"/>
                        <a:gd name="T90" fmla="*/ 183 w 230"/>
                        <a:gd name="T91" fmla="*/ 26 h 238"/>
                        <a:gd name="T92" fmla="*/ 178 w 230"/>
                        <a:gd name="T93" fmla="*/ 17 h 238"/>
                        <a:gd name="T94" fmla="*/ 165 w 230"/>
                        <a:gd name="T95" fmla="*/ 9 h 238"/>
                        <a:gd name="T96" fmla="*/ 142 w 230"/>
                        <a:gd name="T97"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0" h="238">
                          <a:moveTo>
                            <a:pt x="142" y="1"/>
                          </a:moveTo>
                          <a:lnTo>
                            <a:pt x="142" y="1"/>
                          </a:lnTo>
                          <a:lnTo>
                            <a:pt x="135" y="0"/>
                          </a:lnTo>
                          <a:lnTo>
                            <a:pt x="115" y="0"/>
                          </a:lnTo>
                          <a:lnTo>
                            <a:pt x="88" y="1"/>
                          </a:lnTo>
                          <a:lnTo>
                            <a:pt x="74" y="5"/>
                          </a:lnTo>
                          <a:lnTo>
                            <a:pt x="60" y="10"/>
                          </a:lnTo>
                          <a:lnTo>
                            <a:pt x="60" y="10"/>
                          </a:lnTo>
                          <a:lnTo>
                            <a:pt x="43" y="17"/>
                          </a:lnTo>
                          <a:lnTo>
                            <a:pt x="29" y="26"/>
                          </a:lnTo>
                          <a:lnTo>
                            <a:pt x="17" y="37"/>
                          </a:lnTo>
                          <a:lnTo>
                            <a:pt x="8" y="46"/>
                          </a:lnTo>
                          <a:lnTo>
                            <a:pt x="2" y="57"/>
                          </a:lnTo>
                          <a:lnTo>
                            <a:pt x="0" y="60"/>
                          </a:lnTo>
                          <a:lnTo>
                            <a:pt x="2" y="66"/>
                          </a:lnTo>
                          <a:lnTo>
                            <a:pt x="4" y="69"/>
                          </a:lnTo>
                          <a:lnTo>
                            <a:pt x="8" y="71"/>
                          </a:lnTo>
                          <a:lnTo>
                            <a:pt x="13" y="73"/>
                          </a:lnTo>
                          <a:lnTo>
                            <a:pt x="22" y="75"/>
                          </a:lnTo>
                          <a:lnTo>
                            <a:pt x="22" y="75"/>
                          </a:lnTo>
                          <a:lnTo>
                            <a:pt x="40" y="77"/>
                          </a:lnTo>
                          <a:lnTo>
                            <a:pt x="58" y="77"/>
                          </a:lnTo>
                          <a:lnTo>
                            <a:pt x="90" y="73"/>
                          </a:lnTo>
                          <a:lnTo>
                            <a:pt x="112" y="69"/>
                          </a:lnTo>
                          <a:lnTo>
                            <a:pt x="119" y="68"/>
                          </a:lnTo>
                          <a:lnTo>
                            <a:pt x="119" y="68"/>
                          </a:lnTo>
                          <a:lnTo>
                            <a:pt x="106" y="73"/>
                          </a:lnTo>
                          <a:lnTo>
                            <a:pt x="77" y="86"/>
                          </a:lnTo>
                          <a:lnTo>
                            <a:pt x="45" y="104"/>
                          </a:lnTo>
                          <a:lnTo>
                            <a:pt x="31" y="112"/>
                          </a:lnTo>
                          <a:lnTo>
                            <a:pt x="20" y="121"/>
                          </a:lnTo>
                          <a:lnTo>
                            <a:pt x="20" y="121"/>
                          </a:lnTo>
                          <a:lnTo>
                            <a:pt x="15" y="130"/>
                          </a:lnTo>
                          <a:lnTo>
                            <a:pt x="11" y="139"/>
                          </a:lnTo>
                          <a:lnTo>
                            <a:pt x="9" y="148"/>
                          </a:lnTo>
                          <a:lnTo>
                            <a:pt x="9" y="155"/>
                          </a:lnTo>
                          <a:lnTo>
                            <a:pt x="15" y="161"/>
                          </a:lnTo>
                          <a:lnTo>
                            <a:pt x="22" y="166"/>
                          </a:lnTo>
                          <a:lnTo>
                            <a:pt x="34" y="166"/>
                          </a:lnTo>
                          <a:lnTo>
                            <a:pt x="51" y="163"/>
                          </a:lnTo>
                          <a:lnTo>
                            <a:pt x="51" y="163"/>
                          </a:lnTo>
                          <a:lnTo>
                            <a:pt x="122" y="147"/>
                          </a:lnTo>
                          <a:lnTo>
                            <a:pt x="158" y="139"/>
                          </a:lnTo>
                          <a:lnTo>
                            <a:pt x="158" y="139"/>
                          </a:lnTo>
                          <a:lnTo>
                            <a:pt x="147" y="147"/>
                          </a:lnTo>
                          <a:lnTo>
                            <a:pt x="122" y="166"/>
                          </a:lnTo>
                          <a:lnTo>
                            <a:pt x="108" y="177"/>
                          </a:lnTo>
                          <a:lnTo>
                            <a:pt x="95" y="191"/>
                          </a:lnTo>
                          <a:lnTo>
                            <a:pt x="83" y="206"/>
                          </a:lnTo>
                          <a:lnTo>
                            <a:pt x="76" y="218"/>
                          </a:lnTo>
                          <a:lnTo>
                            <a:pt x="76" y="218"/>
                          </a:lnTo>
                          <a:lnTo>
                            <a:pt x="74" y="224"/>
                          </a:lnTo>
                          <a:lnTo>
                            <a:pt x="74" y="229"/>
                          </a:lnTo>
                          <a:lnTo>
                            <a:pt x="76" y="233"/>
                          </a:lnTo>
                          <a:lnTo>
                            <a:pt x="79" y="236"/>
                          </a:lnTo>
                          <a:lnTo>
                            <a:pt x="85" y="238"/>
                          </a:lnTo>
                          <a:lnTo>
                            <a:pt x="90" y="238"/>
                          </a:lnTo>
                          <a:lnTo>
                            <a:pt x="106" y="238"/>
                          </a:lnTo>
                          <a:lnTo>
                            <a:pt x="122" y="234"/>
                          </a:lnTo>
                          <a:lnTo>
                            <a:pt x="142" y="229"/>
                          </a:lnTo>
                          <a:lnTo>
                            <a:pt x="160" y="224"/>
                          </a:lnTo>
                          <a:lnTo>
                            <a:pt x="174" y="216"/>
                          </a:lnTo>
                          <a:lnTo>
                            <a:pt x="174" y="216"/>
                          </a:lnTo>
                          <a:lnTo>
                            <a:pt x="190" y="207"/>
                          </a:lnTo>
                          <a:lnTo>
                            <a:pt x="205" y="193"/>
                          </a:lnTo>
                          <a:lnTo>
                            <a:pt x="217" y="177"/>
                          </a:lnTo>
                          <a:lnTo>
                            <a:pt x="226" y="163"/>
                          </a:lnTo>
                          <a:lnTo>
                            <a:pt x="228" y="154"/>
                          </a:lnTo>
                          <a:lnTo>
                            <a:pt x="230" y="147"/>
                          </a:lnTo>
                          <a:lnTo>
                            <a:pt x="228" y="141"/>
                          </a:lnTo>
                          <a:lnTo>
                            <a:pt x="224" y="136"/>
                          </a:lnTo>
                          <a:lnTo>
                            <a:pt x="219" y="132"/>
                          </a:lnTo>
                          <a:lnTo>
                            <a:pt x="212" y="129"/>
                          </a:lnTo>
                          <a:lnTo>
                            <a:pt x="201" y="127"/>
                          </a:lnTo>
                          <a:lnTo>
                            <a:pt x="187" y="129"/>
                          </a:lnTo>
                          <a:lnTo>
                            <a:pt x="187" y="129"/>
                          </a:lnTo>
                          <a:lnTo>
                            <a:pt x="192" y="118"/>
                          </a:lnTo>
                          <a:lnTo>
                            <a:pt x="198" y="107"/>
                          </a:lnTo>
                          <a:lnTo>
                            <a:pt x="201" y="95"/>
                          </a:lnTo>
                          <a:lnTo>
                            <a:pt x="201" y="82"/>
                          </a:lnTo>
                          <a:lnTo>
                            <a:pt x="199" y="75"/>
                          </a:lnTo>
                          <a:lnTo>
                            <a:pt x="198" y="69"/>
                          </a:lnTo>
                          <a:lnTo>
                            <a:pt x="192" y="64"/>
                          </a:lnTo>
                          <a:lnTo>
                            <a:pt x="187" y="59"/>
                          </a:lnTo>
                          <a:lnTo>
                            <a:pt x="180" y="55"/>
                          </a:lnTo>
                          <a:lnTo>
                            <a:pt x="169" y="53"/>
                          </a:lnTo>
                          <a:lnTo>
                            <a:pt x="169" y="53"/>
                          </a:lnTo>
                          <a:lnTo>
                            <a:pt x="176" y="48"/>
                          </a:lnTo>
                          <a:lnTo>
                            <a:pt x="180" y="41"/>
                          </a:lnTo>
                          <a:lnTo>
                            <a:pt x="183" y="34"/>
                          </a:lnTo>
                          <a:lnTo>
                            <a:pt x="185" y="30"/>
                          </a:lnTo>
                          <a:lnTo>
                            <a:pt x="183" y="26"/>
                          </a:lnTo>
                          <a:lnTo>
                            <a:pt x="181" y="21"/>
                          </a:lnTo>
                          <a:lnTo>
                            <a:pt x="178" y="17"/>
                          </a:lnTo>
                          <a:lnTo>
                            <a:pt x="172" y="12"/>
                          </a:lnTo>
                          <a:lnTo>
                            <a:pt x="165" y="9"/>
                          </a:lnTo>
                          <a:lnTo>
                            <a:pt x="155" y="5"/>
                          </a:lnTo>
                          <a:lnTo>
                            <a:pt x="142" y="1"/>
                          </a:lnTo>
                          <a:close/>
                        </a:path>
                      </a:pathLst>
                    </a:custGeom>
                    <a:solidFill>
                      <a:srgbClr val="FEDCB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54" name="Freeform 16"/>
                    <p:cNvSpPr/>
                    <p:nvPr/>
                  </p:nvSpPr>
                  <p:spPr bwMode="auto">
                    <a:xfrm>
                      <a:off x="5710210" y="3744118"/>
                      <a:ext cx="292018" cy="302175"/>
                    </a:xfrm>
                    <a:custGeom>
                      <a:avLst/>
                      <a:gdLst>
                        <a:gd name="T0" fmla="*/ 142 w 230"/>
                        <a:gd name="T1" fmla="*/ 1 h 238"/>
                        <a:gd name="T2" fmla="*/ 115 w 230"/>
                        <a:gd name="T3" fmla="*/ 0 h 238"/>
                        <a:gd name="T4" fmla="*/ 74 w 230"/>
                        <a:gd name="T5" fmla="*/ 5 h 238"/>
                        <a:gd name="T6" fmla="*/ 60 w 230"/>
                        <a:gd name="T7" fmla="*/ 10 h 238"/>
                        <a:gd name="T8" fmla="*/ 29 w 230"/>
                        <a:gd name="T9" fmla="*/ 26 h 238"/>
                        <a:gd name="T10" fmla="*/ 8 w 230"/>
                        <a:gd name="T11" fmla="*/ 46 h 238"/>
                        <a:gd name="T12" fmla="*/ 0 w 230"/>
                        <a:gd name="T13" fmla="*/ 60 h 238"/>
                        <a:gd name="T14" fmla="*/ 4 w 230"/>
                        <a:gd name="T15" fmla="*/ 69 h 238"/>
                        <a:gd name="T16" fmla="*/ 13 w 230"/>
                        <a:gd name="T17" fmla="*/ 73 h 238"/>
                        <a:gd name="T18" fmla="*/ 22 w 230"/>
                        <a:gd name="T19" fmla="*/ 75 h 238"/>
                        <a:gd name="T20" fmla="*/ 58 w 230"/>
                        <a:gd name="T21" fmla="*/ 77 h 238"/>
                        <a:gd name="T22" fmla="*/ 112 w 230"/>
                        <a:gd name="T23" fmla="*/ 69 h 238"/>
                        <a:gd name="T24" fmla="*/ 119 w 230"/>
                        <a:gd name="T25" fmla="*/ 68 h 238"/>
                        <a:gd name="T26" fmla="*/ 77 w 230"/>
                        <a:gd name="T27" fmla="*/ 86 h 238"/>
                        <a:gd name="T28" fmla="*/ 31 w 230"/>
                        <a:gd name="T29" fmla="*/ 112 h 238"/>
                        <a:gd name="T30" fmla="*/ 20 w 230"/>
                        <a:gd name="T31" fmla="*/ 121 h 238"/>
                        <a:gd name="T32" fmla="*/ 11 w 230"/>
                        <a:gd name="T33" fmla="*/ 139 h 238"/>
                        <a:gd name="T34" fmla="*/ 9 w 230"/>
                        <a:gd name="T35" fmla="*/ 155 h 238"/>
                        <a:gd name="T36" fmla="*/ 22 w 230"/>
                        <a:gd name="T37" fmla="*/ 166 h 238"/>
                        <a:gd name="T38" fmla="*/ 51 w 230"/>
                        <a:gd name="T39" fmla="*/ 163 h 238"/>
                        <a:gd name="T40" fmla="*/ 122 w 230"/>
                        <a:gd name="T41" fmla="*/ 147 h 238"/>
                        <a:gd name="T42" fmla="*/ 158 w 230"/>
                        <a:gd name="T43" fmla="*/ 139 h 238"/>
                        <a:gd name="T44" fmla="*/ 122 w 230"/>
                        <a:gd name="T45" fmla="*/ 166 h 238"/>
                        <a:gd name="T46" fmla="*/ 95 w 230"/>
                        <a:gd name="T47" fmla="*/ 191 h 238"/>
                        <a:gd name="T48" fmla="*/ 76 w 230"/>
                        <a:gd name="T49" fmla="*/ 218 h 238"/>
                        <a:gd name="T50" fmla="*/ 74 w 230"/>
                        <a:gd name="T51" fmla="*/ 224 h 238"/>
                        <a:gd name="T52" fmla="*/ 76 w 230"/>
                        <a:gd name="T53" fmla="*/ 233 h 238"/>
                        <a:gd name="T54" fmla="*/ 85 w 230"/>
                        <a:gd name="T55" fmla="*/ 238 h 238"/>
                        <a:gd name="T56" fmla="*/ 106 w 230"/>
                        <a:gd name="T57" fmla="*/ 238 h 238"/>
                        <a:gd name="T58" fmla="*/ 142 w 230"/>
                        <a:gd name="T59" fmla="*/ 229 h 238"/>
                        <a:gd name="T60" fmla="*/ 174 w 230"/>
                        <a:gd name="T61" fmla="*/ 216 h 238"/>
                        <a:gd name="T62" fmla="*/ 190 w 230"/>
                        <a:gd name="T63" fmla="*/ 207 h 238"/>
                        <a:gd name="T64" fmla="*/ 217 w 230"/>
                        <a:gd name="T65" fmla="*/ 177 h 238"/>
                        <a:gd name="T66" fmla="*/ 228 w 230"/>
                        <a:gd name="T67" fmla="*/ 154 h 238"/>
                        <a:gd name="T68" fmla="*/ 228 w 230"/>
                        <a:gd name="T69" fmla="*/ 141 h 238"/>
                        <a:gd name="T70" fmla="*/ 219 w 230"/>
                        <a:gd name="T71" fmla="*/ 132 h 238"/>
                        <a:gd name="T72" fmla="*/ 201 w 230"/>
                        <a:gd name="T73" fmla="*/ 127 h 238"/>
                        <a:gd name="T74" fmla="*/ 187 w 230"/>
                        <a:gd name="T75" fmla="*/ 129 h 238"/>
                        <a:gd name="T76" fmla="*/ 198 w 230"/>
                        <a:gd name="T77" fmla="*/ 107 h 238"/>
                        <a:gd name="T78" fmla="*/ 201 w 230"/>
                        <a:gd name="T79" fmla="*/ 82 h 238"/>
                        <a:gd name="T80" fmla="*/ 198 w 230"/>
                        <a:gd name="T81" fmla="*/ 69 h 238"/>
                        <a:gd name="T82" fmla="*/ 187 w 230"/>
                        <a:gd name="T83" fmla="*/ 59 h 238"/>
                        <a:gd name="T84" fmla="*/ 169 w 230"/>
                        <a:gd name="T85" fmla="*/ 53 h 238"/>
                        <a:gd name="T86" fmla="*/ 176 w 230"/>
                        <a:gd name="T87" fmla="*/ 48 h 238"/>
                        <a:gd name="T88" fmla="*/ 183 w 230"/>
                        <a:gd name="T89" fmla="*/ 34 h 238"/>
                        <a:gd name="T90" fmla="*/ 183 w 230"/>
                        <a:gd name="T91" fmla="*/ 26 h 238"/>
                        <a:gd name="T92" fmla="*/ 178 w 230"/>
                        <a:gd name="T93" fmla="*/ 17 h 238"/>
                        <a:gd name="T94" fmla="*/ 165 w 230"/>
                        <a:gd name="T95" fmla="*/ 9 h 238"/>
                        <a:gd name="T96" fmla="*/ 142 w 230"/>
                        <a:gd name="T97"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0" h="238">
                          <a:moveTo>
                            <a:pt x="142" y="1"/>
                          </a:moveTo>
                          <a:lnTo>
                            <a:pt x="142" y="1"/>
                          </a:lnTo>
                          <a:lnTo>
                            <a:pt x="135" y="0"/>
                          </a:lnTo>
                          <a:lnTo>
                            <a:pt x="115" y="0"/>
                          </a:lnTo>
                          <a:lnTo>
                            <a:pt x="88" y="1"/>
                          </a:lnTo>
                          <a:lnTo>
                            <a:pt x="74" y="5"/>
                          </a:lnTo>
                          <a:lnTo>
                            <a:pt x="60" y="10"/>
                          </a:lnTo>
                          <a:lnTo>
                            <a:pt x="60" y="10"/>
                          </a:lnTo>
                          <a:lnTo>
                            <a:pt x="43" y="17"/>
                          </a:lnTo>
                          <a:lnTo>
                            <a:pt x="29" y="26"/>
                          </a:lnTo>
                          <a:lnTo>
                            <a:pt x="17" y="37"/>
                          </a:lnTo>
                          <a:lnTo>
                            <a:pt x="8" y="46"/>
                          </a:lnTo>
                          <a:lnTo>
                            <a:pt x="2" y="57"/>
                          </a:lnTo>
                          <a:lnTo>
                            <a:pt x="0" y="60"/>
                          </a:lnTo>
                          <a:lnTo>
                            <a:pt x="2" y="66"/>
                          </a:lnTo>
                          <a:lnTo>
                            <a:pt x="4" y="69"/>
                          </a:lnTo>
                          <a:lnTo>
                            <a:pt x="8" y="71"/>
                          </a:lnTo>
                          <a:lnTo>
                            <a:pt x="13" y="73"/>
                          </a:lnTo>
                          <a:lnTo>
                            <a:pt x="22" y="75"/>
                          </a:lnTo>
                          <a:lnTo>
                            <a:pt x="22" y="75"/>
                          </a:lnTo>
                          <a:lnTo>
                            <a:pt x="40" y="77"/>
                          </a:lnTo>
                          <a:lnTo>
                            <a:pt x="58" y="77"/>
                          </a:lnTo>
                          <a:lnTo>
                            <a:pt x="90" y="73"/>
                          </a:lnTo>
                          <a:lnTo>
                            <a:pt x="112" y="69"/>
                          </a:lnTo>
                          <a:lnTo>
                            <a:pt x="119" y="68"/>
                          </a:lnTo>
                          <a:lnTo>
                            <a:pt x="119" y="68"/>
                          </a:lnTo>
                          <a:lnTo>
                            <a:pt x="106" y="73"/>
                          </a:lnTo>
                          <a:lnTo>
                            <a:pt x="77" y="86"/>
                          </a:lnTo>
                          <a:lnTo>
                            <a:pt x="45" y="104"/>
                          </a:lnTo>
                          <a:lnTo>
                            <a:pt x="31" y="112"/>
                          </a:lnTo>
                          <a:lnTo>
                            <a:pt x="20" y="121"/>
                          </a:lnTo>
                          <a:lnTo>
                            <a:pt x="20" y="121"/>
                          </a:lnTo>
                          <a:lnTo>
                            <a:pt x="15" y="130"/>
                          </a:lnTo>
                          <a:lnTo>
                            <a:pt x="11" y="139"/>
                          </a:lnTo>
                          <a:lnTo>
                            <a:pt x="9" y="148"/>
                          </a:lnTo>
                          <a:lnTo>
                            <a:pt x="9" y="155"/>
                          </a:lnTo>
                          <a:lnTo>
                            <a:pt x="15" y="161"/>
                          </a:lnTo>
                          <a:lnTo>
                            <a:pt x="22" y="166"/>
                          </a:lnTo>
                          <a:lnTo>
                            <a:pt x="34" y="166"/>
                          </a:lnTo>
                          <a:lnTo>
                            <a:pt x="51" y="163"/>
                          </a:lnTo>
                          <a:lnTo>
                            <a:pt x="51" y="163"/>
                          </a:lnTo>
                          <a:lnTo>
                            <a:pt x="122" y="147"/>
                          </a:lnTo>
                          <a:lnTo>
                            <a:pt x="158" y="139"/>
                          </a:lnTo>
                          <a:lnTo>
                            <a:pt x="158" y="139"/>
                          </a:lnTo>
                          <a:lnTo>
                            <a:pt x="147" y="147"/>
                          </a:lnTo>
                          <a:lnTo>
                            <a:pt x="122" y="166"/>
                          </a:lnTo>
                          <a:lnTo>
                            <a:pt x="108" y="177"/>
                          </a:lnTo>
                          <a:lnTo>
                            <a:pt x="95" y="191"/>
                          </a:lnTo>
                          <a:lnTo>
                            <a:pt x="83" y="206"/>
                          </a:lnTo>
                          <a:lnTo>
                            <a:pt x="76" y="218"/>
                          </a:lnTo>
                          <a:lnTo>
                            <a:pt x="76" y="218"/>
                          </a:lnTo>
                          <a:lnTo>
                            <a:pt x="74" y="224"/>
                          </a:lnTo>
                          <a:lnTo>
                            <a:pt x="74" y="229"/>
                          </a:lnTo>
                          <a:lnTo>
                            <a:pt x="76" y="233"/>
                          </a:lnTo>
                          <a:lnTo>
                            <a:pt x="79" y="236"/>
                          </a:lnTo>
                          <a:lnTo>
                            <a:pt x="85" y="238"/>
                          </a:lnTo>
                          <a:lnTo>
                            <a:pt x="90" y="238"/>
                          </a:lnTo>
                          <a:lnTo>
                            <a:pt x="106" y="238"/>
                          </a:lnTo>
                          <a:lnTo>
                            <a:pt x="122" y="234"/>
                          </a:lnTo>
                          <a:lnTo>
                            <a:pt x="142" y="229"/>
                          </a:lnTo>
                          <a:lnTo>
                            <a:pt x="160" y="224"/>
                          </a:lnTo>
                          <a:lnTo>
                            <a:pt x="174" y="216"/>
                          </a:lnTo>
                          <a:lnTo>
                            <a:pt x="174" y="216"/>
                          </a:lnTo>
                          <a:lnTo>
                            <a:pt x="190" y="207"/>
                          </a:lnTo>
                          <a:lnTo>
                            <a:pt x="205" y="193"/>
                          </a:lnTo>
                          <a:lnTo>
                            <a:pt x="217" y="177"/>
                          </a:lnTo>
                          <a:lnTo>
                            <a:pt x="226" y="163"/>
                          </a:lnTo>
                          <a:lnTo>
                            <a:pt x="228" y="154"/>
                          </a:lnTo>
                          <a:lnTo>
                            <a:pt x="230" y="147"/>
                          </a:lnTo>
                          <a:lnTo>
                            <a:pt x="228" y="141"/>
                          </a:lnTo>
                          <a:lnTo>
                            <a:pt x="224" y="136"/>
                          </a:lnTo>
                          <a:lnTo>
                            <a:pt x="219" y="132"/>
                          </a:lnTo>
                          <a:lnTo>
                            <a:pt x="212" y="129"/>
                          </a:lnTo>
                          <a:lnTo>
                            <a:pt x="201" y="127"/>
                          </a:lnTo>
                          <a:lnTo>
                            <a:pt x="187" y="129"/>
                          </a:lnTo>
                          <a:lnTo>
                            <a:pt x="187" y="129"/>
                          </a:lnTo>
                          <a:lnTo>
                            <a:pt x="192" y="118"/>
                          </a:lnTo>
                          <a:lnTo>
                            <a:pt x="198" y="107"/>
                          </a:lnTo>
                          <a:lnTo>
                            <a:pt x="201" y="95"/>
                          </a:lnTo>
                          <a:lnTo>
                            <a:pt x="201" y="82"/>
                          </a:lnTo>
                          <a:lnTo>
                            <a:pt x="199" y="75"/>
                          </a:lnTo>
                          <a:lnTo>
                            <a:pt x="198" y="69"/>
                          </a:lnTo>
                          <a:lnTo>
                            <a:pt x="192" y="64"/>
                          </a:lnTo>
                          <a:lnTo>
                            <a:pt x="187" y="59"/>
                          </a:lnTo>
                          <a:lnTo>
                            <a:pt x="180" y="55"/>
                          </a:lnTo>
                          <a:lnTo>
                            <a:pt x="169" y="53"/>
                          </a:lnTo>
                          <a:lnTo>
                            <a:pt x="169" y="53"/>
                          </a:lnTo>
                          <a:lnTo>
                            <a:pt x="176" y="48"/>
                          </a:lnTo>
                          <a:lnTo>
                            <a:pt x="180" y="41"/>
                          </a:lnTo>
                          <a:lnTo>
                            <a:pt x="183" y="34"/>
                          </a:lnTo>
                          <a:lnTo>
                            <a:pt x="185" y="30"/>
                          </a:lnTo>
                          <a:lnTo>
                            <a:pt x="183" y="26"/>
                          </a:lnTo>
                          <a:lnTo>
                            <a:pt x="181" y="21"/>
                          </a:lnTo>
                          <a:lnTo>
                            <a:pt x="178" y="17"/>
                          </a:lnTo>
                          <a:lnTo>
                            <a:pt x="172" y="12"/>
                          </a:lnTo>
                          <a:lnTo>
                            <a:pt x="165" y="9"/>
                          </a:lnTo>
                          <a:lnTo>
                            <a:pt x="155" y="5"/>
                          </a:lnTo>
                          <a:lnTo>
                            <a:pt x="142"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55" name="Freeform 17"/>
                    <p:cNvSpPr/>
                    <p:nvPr/>
                  </p:nvSpPr>
                  <p:spPr bwMode="auto">
                    <a:xfrm>
                      <a:off x="5414383" y="3859655"/>
                      <a:ext cx="163784" cy="290749"/>
                    </a:xfrm>
                    <a:custGeom>
                      <a:avLst/>
                      <a:gdLst>
                        <a:gd name="T0" fmla="*/ 13 w 129"/>
                        <a:gd name="T1" fmla="*/ 0 h 229"/>
                        <a:gd name="T2" fmla="*/ 13 w 129"/>
                        <a:gd name="T3" fmla="*/ 0 h 229"/>
                        <a:gd name="T4" fmla="*/ 7 w 129"/>
                        <a:gd name="T5" fmla="*/ 18 h 229"/>
                        <a:gd name="T6" fmla="*/ 4 w 129"/>
                        <a:gd name="T7" fmla="*/ 34 h 229"/>
                        <a:gd name="T8" fmla="*/ 0 w 129"/>
                        <a:gd name="T9" fmla="*/ 52 h 229"/>
                        <a:gd name="T10" fmla="*/ 0 w 129"/>
                        <a:gd name="T11" fmla="*/ 52 h 229"/>
                        <a:gd name="T12" fmla="*/ 2 w 129"/>
                        <a:gd name="T13" fmla="*/ 64 h 229"/>
                        <a:gd name="T14" fmla="*/ 6 w 129"/>
                        <a:gd name="T15" fmla="*/ 82 h 229"/>
                        <a:gd name="T16" fmla="*/ 13 w 129"/>
                        <a:gd name="T17" fmla="*/ 104 h 229"/>
                        <a:gd name="T18" fmla="*/ 22 w 129"/>
                        <a:gd name="T19" fmla="*/ 127 h 229"/>
                        <a:gd name="T20" fmla="*/ 33 w 129"/>
                        <a:gd name="T21" fmla="*/ 152 h 229"/>
                        <a:gd name="T22" fmla="*/ 45 w 129"/>
                        <a:gd name="T23" fmla="*/ 174 h 229"/>
                        <a:gd name="T24" fmla="*/ 56 w 129"/>
                        <a:gd name="T25" fmla="*/ 194 h 229"/>
                        <a:gd name="T26" fmla="*/ 68 w 129"/>
                        <a:gd name="T27" fmla="*/ 206 h 229"/>
                        <a:gd name="T28" fmla="*/ 68 w 129"/>
                        <a:gd name="T29" fmla="*/ 206 h 229"/>
                        <a:gd name="T30" fmla="*/ 79 w 129"/>
                        <a:gd name="T31" fmla="*/ 215 h 229"/>
                        <a:gd name="T32" fmla="*/ 92 w 129"/>
                        <a:gd name="T33" fmla="*/ 222 h 229"/>
                        <a:gd name="T34" fmla="*/ 101 w 129"/>
                        <a:gd name="T35" fmla="*/ 226 h 229"/>
                        <a:gd name="T36" fmla="*/ 110 w 129"/>
                        <a:gd name="T37" fmla="*/ 228 h 229"/>
                        <a:gd name="T38" fmla="*/ 124 w 129"/>
                        <a:gd name="T39" fmla="*/ 229 h 229"/>
                        <a:gd name="T40" fmla="*/ 129 w 129"/>
                        <a:gd name="T41" fmla="*/ 229 h 229"/>
                        <a:gd name="T42" fmla="*/ 13 w 129"/>
                        <a:gd name="T4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229">
                          <a:moveTo>
                            <a:pt x="13" y="0"/>
                          </a:moveTo>
                          <a:lnTo>
                            <a:pt x="13" y="0"/>
                          </a:lnTo>
                          <a:lnTo>
                            <a:pt x="7" y="18"/>
                          </a:lnTo>
                          <a:lnTo>
                            <a:pt x="4" y="34"/>
                          </a:lnTo>
                          <a:lnTo>
                            <a:pt x="0" y="52"/>
                          </a:lnTo>
                          <a:lnTo>
                            <a:pt x="0" y="52"/>
                          </a:lnTo>
                          <a:lnTo>
                            <a:pt x="2" y="64"/>
                          </a:lnTo>
                          <a:lnTo>
                            <a:pt x="6" y="82"/>
                          </a:lnTo>
                          <a:lnTo>
                            <a:pt x="13" y="104"/>
                          </a:lnTo>
                          <a:lnTo>
                            <a:pt x="22" y="127"/>
                          </a:lnTo>
                          <a:lnTo>
                            <a:pt x="33" y="152"/>
                          </a:lnTo>
                          <a:lnTo>
                            <a:pt x="45" y="174"/>
                          </a:lnTo>
                          <a:lnTo>
                            <a:pt x="56" y="194"/>
                          </a:lnTo>
                          <a:lnTo>
                            <a:pt x="68" y="206"/>
                          </a:lnTo>
                          <a:lnTo>
                            <a:pt x="68" y="206"/>
                          </a:lnTo>
                          <a:lnTo>
                            <a:pt x="79" y="215"/>
                          </a:lnTo>
                          <a:lnTo>
                            <a:pt x="92" y="222"/>
                          </a:lnTo>
                          <a:lnTo>
                            <a:pt x="101" y="226"/>
                          </a:lnTo>
                          <a:lnTo>
                            <a:pt x="110" y="228"/>
                          </a:lnTo>
                          <a:lnTo>
                            <a:pt x="124" y="229"/>
                          </a:lnTo>
                          <a:lnTo>
                            <a:pt x="129" y="229"/>
                          </a:lnTo>
                          <a:lnTo>
                            <a:pt x="13" y="0"/>
                          </a:lnTo>
                          <a:close/>
                        </a:path>
                      </a:pathLst>
                    </a:custGeom>
                    <a:solidFill>
                      <a:srgbClr val="FEDCB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56" name="Freeform 18"/>
                    <p:cNvSpPr/>
                    <p:nvPr/>
                  </p:nvSpPr>
                  <p:spPr bwMode="auto">
                    <a:xfrm>
                      <a:off x="5683548" y="3354337"/>
                      <a:ext cx="201874" cy="163784"/>
                    </a:xfrm>
                    <a:custGeom>
                      <a:avLst/>
                      <a:gdLst>
                        <a:gd name="T0" fmla="*/ 141 w 159"/>
                        <a:gd name="T1" fmla="*/ 129 h 129"/>
                        <a:gd name="T2" fmla="*/ 141 w 159"/>
                        <a:gd name="T3" fmla="*/ 129 h 129"/>
                        <a:gd name="T4" fmla="*/ 136 w 159"/>
                        <a:gd name="T5" fmla="*/ 127 h 129"/>
                        <a:gd name="T6" fmla="*/ 129 w 159"/>
                        <a:gd name="T7" fmla="*/ 124 h 129"/>
                        <a:gd name="T8" fmla="*/ 125 w 159"/>
                        <a:gd name="T9" fmla="*/ 118 h 129"/>
                        <a:gd name="T10" fmla="*/ 124 w 159"/>
                        <a:gd name="T11" fmla="*/ 111 h 129"/>
                        <a:gd name="T12" fmla="*/ 124 w 159"/>
                        <a:gd name="T13" fmla="*/ 111 h 129"/>
                        <a:gd name="T14" fmla="*/ 124 w 159"/>
                        <a:gd name="T15" fmla="*/ 104 h 129"/>
                        <a:gd name="T16" fmla="*/ 120 w 159"/>
                        <a:gd name="T17" fmla="*/ 90 h 129"/>
                        <a:gd name="T18" fmla="*/ 116 w 159"/>
                        <a:gd name="T19" fmla="*/ 81 h 129"/>
                        <a:gd name="T20" fmla="*/ 111 w 159"/>
                        <a:gd name="T21" fmla="*/ 72 h 129"/>
                        <a:gd name="T22" fmla="*/ 106 w 159"/>
                        <a:gd name="T23" fmla="*/ 61 h 129"/>
                        <a:gd name="T24" fmla="*/ 97 w 159"/>
                        <a:gd name="T25" fmla="*/ 54 h 129"/>
                        <a:gd name="T26" fmla="*/ 97 w 159"/>
                        <a:gd name="T27" fmla="*/ 54 h 129"/>
                        <a:gd name="T28" fmla="*/ 89 w 159"/>
                        <a:gd name="T29" fmla="*/ 48 h 129"/>
                        <a:gd name="T30" fmla="*/ 82 w 159"/>
                        <a:gd name="T31" fmla="*/ 43 h 129"/>
                        <a:gd name="T32" fmla="*/ 73 w 159"/>
                        <a:gd name="T33" fmla="*/ 39 h 129"/>
                        <a:gd name="T34" fmla="*/ 64 w 159"/>
                        <a:gd name="T35" fmla="*/ 38 h 129"/>
                        <a:gd name="T36" fmla="*/ 43 w 159"/>
                        <a:gd name="T37" fmla="*/ 36 h 129"/>
                        <a:gd name="T38" fmla="*/ 20 w 159"/>
                        <a:gd name="T39" fmla="*/ 36 h 129"/>
                        <a:gd name="T40" fmla="*/ 20 w 159"/>
                        <a:gd name="T41" fmla="*/ 36 h 129"/>
                        <a:gd name="T42" fmla="*/ 12 w 159"/>
                        <a:gd name="T43" fmla="*/ 36 h 129"/>
                        <a:gd name="T44" fmla="*/ 7 w 159"/>
                        <a:gd name="T45" fmla="*/ 32 h 129"/>
                        <a:gd name="T46" fmla="*/ 2 w 159"/>
                        <a:gd name="T47" fmla="*/ 27 h 129"/>
                        <a:gd name="T48" fmla="*/ 0 w 159"/>
                        <a:gd name="T49" fmla="*/ 22 h 129"/>
                        <a:gd name="T50" fmla="*/ 0 w 159"/>
                        <a:gd name="T51" fmla="*/ 22 h 129"/>
                        <a:gd name="T52" fmla="*/ 0 w 159"/>
                        <a:gd name="T53" fmla="*/ 14 h 129"/>
                        <a:gd name="T54" fmla="*/ 3 w 159"/>
                        <a:gd name="T55" fmla="*/ 7 h 129"/>
                        <a:gd name="T56" fmla="*/ 9 w 159"/>
                        <a:gd name="T57" fmla="*/ 4 h 129"/>
                        <a:gd name="T58" fmla="*/ 16 w 159"/>
                        <a:gd name="T59" fmla="*/ 2 h 129"/>
                        <a:gd name="T60" fmla="*/ 16 w 159"/>
                        <a:gd name="T61" fmla="*/ 2 h 129"/>
                        <a:gd name="T62" fmla="*/ 30 w 159"/>
                        <a:gd name="T63" fmla="*/ 0 h 129"/>
                        <a:gd name="T64" fmla="*/ 46 w 159"/>
                        <a:gd name="T65" fmla="*/ 0 h 129"/>
                        <a:gd name="T66" fmla="*/ 61 w 159"/>
                        <a:gd name="T67" fmla="*/ 0 h 129"/>
                        <a:gd name="T68" fmla="*/ 75 w 159"/>
                        <a:gd name="T69" fmla="*/ 4 h 129"/>
                        <a:gd name="T70" fmla="*/ 88 w 159"/>
                        <a:gd name="T71" fmla="*/ 7 h 129"/>
                        <a:gd name="T72" fmla="*/ 98 w 159"/>
                        <a:gd name="T73" fmla="*/ 13 h 129"/>
                        <a:gd name="T74" fmla="*/ 109 w 159"/>
                        <a:gd name="T75" fmla="*/ 18 h 129"/>
                        <a:gd name="T76" fmla="*/ 120 w 159"/>
                        <a:gd name="T77" fmla="*/ 27 h 129"/>
                        <a:gd name="T78" fmla="*/ 120 w 159"/>
                        <a:gd name="T79" fmla="*/ 27 h 129"/>
                        <a:gd name="T80" fmla="*/ 133 w 159"/>
                        <a:gd name="T81" fmla="*/ 39 h 129"/>
                        <a:gd name="T82" fmla="*/ 141 w 159"/>
                        <a:gd name="T83" fmla="*/ 52 h 129"/>
                        <a:gd name="T84" fmla="*/ 149 w 159"/>
                        <a:gd name="T85" fmla="*/ 66 h 129"/>
                        <a:gd name="T86" fmla="*/ 154 w 159"/>
                        <a:gd name="T87" fmla="*/ 79 h 129"/>
                        <a:gd name="T88" fmla="*/ 159 w 159"/>
                        <a:gd name="T89" fmla="*/ 100 h 129"/>
                        <a:gd name="T90" fmla="*/ 159 w 159"/>
                        <a:gd name="T91" fmla="*/ 109 h 129"/>
                        <a:gd name="T92" fmla="*/ 159 w 159"/>
                        <a:gd name="T93" fmla="*/ 109 h 129"/>
                        <a:gd name="T94" fmla="*/ 159 w 159"/>
                        <a:gd name="T95" fmla="*/ 117 h 129"/>
                        <a:gd name="T96" fmla="*/ 156 w 159"/>
                        <a:gd name="T97" fmla="*/ 122 h 129"/>
                        <a:gd name="T98" fmla="*/ 150 w 159"/>
                        <a:gd name="T99" fmla="*/ 127 h 129"/>
                        <a:gd name="T100" fmla="*/ 143 w 159"/>
                        <a:gd name="T101" fmla="*/ 129 h 129"/>
                        <a:gd name="T102" fmla="*/ 141 w 159"/>
                        <a:gd name="T103"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 h="129">
                          <a:moveTo>
                            <a:pt x="141" y="129"/>
                          </a:moveTo>
                          <a:lnTo>
                            <a:pt x="141" y="129"/>
                          </a:lnTo>
                          <a:lnTo>
                            <a:pt x="136" y="127"/>
                          </a:lnTo>
                          <a:lnTo>
                            <a:pt x="129" y="124"/>
                          </a:lnTo>
                          <a:lnTo>
                            <a:pt x="125" y="118"/>
                          </a:lnTo>
                          <a:lnTo>
                            <a:pt x="124" y="111"/>
                          </a:lnTo>
                          <a:lnTo>
                            <a:pt x="124" y="111"/>
                          </a:lnTo>
                          <a:lnTo>
                            <a:pt x="124" y="104"/>
                          </a:lnTo>
                          <a:lnTo>
                            <a:pt x="120" y="90"/>
                          </a:lnTo>
                          <a:lnTo>
                            <a:pt x="116" y="81"/>
                          </a:lnTo>
                          <a:lnTo>
                            <a:pt x="111" y="72"/>
                          </a:lnTo>
                          <a:lnTo>
                            <a:pt x="106" y="61"/>
                          </a:lnTo>
                          <a:lnTo>
                            <a:pt x="97" y="54"/>
                          </a:lnTo>
                          <a:lnTo>
                            <a:pt x="97" y="54"/>
                          </a:lnTo>
                          <a:lnTo>
                            <a:pt x="89" y="48"/>
                          </a:lnTo>
                          <a:lnTo>
                            <a:pt x="82" y="43"/>
                          </a:lnTo>
                          <a:lnTo>
                            <a:pt x="73" y="39"/>
                          </a:lnTo>
                          <a:lnTo>
                            <a:pt x="64" y="38"/>
                          </a:lnTo>
                          <a:lnTo>
                            <a:pt x="43" y="36"/>
                          </a:lnTo>
                          <a:lnTo>
                            <a:pt x="20" y="36"/>
                          </a:lnTo>
                          <a:lnTo>
                            <a:pt x="20" y="36"/>
                          </a:lnTo>
                          <a:lnTo>
                            <a:pt x="12" y="36"/>
                          </a:lnTo>
                          <a:lnTo>
                            <a:pt x="7" y="32"/>
                          </a:lnTo>
                          <a:lnTo>
                            <a:pt x="2" y="27"/>
                          </a:lnTo>
                          <a:lnTo>
                            <a:pt x="0" y="22"/>
                          </a:lnTo>
                          <a:lnTo>
                            <a:pt x="0" y="22"/>
                          </a:lnTo>
                          <a:lnTo>
                            <a:pt x="0" y="14"/>
                          </a:lnTo>
                          <a:lnTo>
                            <a:pt x="3" y="7"/>
                          </a:lnTo>
                          <a:lnTo>
                            <a:pt x="9" y="4"/>
                          </a:lnTo>
                          <a:lnTo>
                            <a:pt x="16" y="2"/>
                          </a:lnTo>
                          <a:lnTo>
                            <a:pt x="16" y="2"/>
                          </a:lnTo>
                          <a:lnTo>
                            <a:pt x="30" y="0"/>
                          </a:lnTo>
                          <a:lnTo>
                            <a:pt x="46" y="0"/>
                          </a:lnTo>
                          <a:lnTo>
                            <a:pt x="61" y="0"/>
                          </a:lnTo>
                          <a:lnTo>
                            <a:pt x="75" y="4"/>
                          </a:lnTo>
                          <a:lnTo>
                            <a:pt x="88" y="7"/>
                          </a:lnTo>
                          <a:lnTo>
                            <a:pt x="98" y="13"/>
                          </a:lnTo>
                          <a:lnTo>
                            <a:pt x="109" y="18"/>
                          </a:lnTo>
                          <a:lnTo>
                            <a:pt x="120" y="27"/>
                          </a:lnTo>
                          <a:lnTo>
                            <a:pt x="120" y="27"/>
                          </a:lnTo>
                          <a:lnTo>
                            <a:pt x="133" y="39"/>
                          </a:lnTo>
                          <a:lnTo>
                            <a:pt x="141" y="52"/>
                          </a:lnTo>
                          <a:lnTo>
                            <a:pt x="149" y="66"/>
                          </a:lnTo>
                          <a:lnTo>
                            <a:pt x="154" y="79"/>
                          </a:lnTo>
                          <a:lnTo>
                            <a:pt x="159" y="100"/>
                          </a:lnTo>
                          <a:lnTo>
                            <a:pt x="159" y="109"/>
                          </a:lnTo>
                          <a:lnTo>
                            <a:pt x="159" y="109"/>
                          </a:lnTo>
                          <a:lnTo>
                            <a:pt x="159" y="117"/>
                          </a:lnTo>
                          <a:lnTo>
                            <a:pt x="156" y="122"/>
                          </a:lnTo>
                          <a:lnTo>
                            <a:pt x="150" y="127"/>
                          </a:lnTo>
                          <a:lnTo>
                            <a:pt x="143" y="129"/>
                          </a:lnTo>
                          <a:lnTo>
                            <a:pt x="141" y="1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57" name="Freeform 19"/>
                    <p:cNvSpPr/>
                    <p:nvPr/>
                  </p:nvSpPr>
                  <p:spPr bwMode="auto">
                    <a:xfrm>
                      <a:off x="5683548" y="3354337"/>
                      <a:ext cx="201874" cy="163784"/>
                    </a:xfrm>
                    <a:custGeom>
                      <a:avLst/>
                      <a:gdLst>
                        <a:gd name="T0" fmla="*/ 141 w 159"/>
                        <a:gd name="T1" fmla="*/ 129 h 129"/>
                        <a:gd name="T2" fmla="*/ 141 w 159"/>
                        <a:gd name="T3" fmla="*/ 129 h 129"/>
                        <a:gd name="T4" fmla="*/ 136 w 159"/>
                        <a:gd name="T5" fmla="*/ 127 h 129"/>
                        <a:gd name="T6" fmla="*/ 129 w 159"/>
                        <a:gd name="T7" fmla="*/ 124 h 129"/>
                        <a:gd name="T8" fmla="*/ 125 w 159"/>
                        <a:gd name="T9" fmla="*/ 118 h 129"/>
                        <a:gd name="T10" fmla="*/ 124 w 159"/>
                        <a:gd name="T11" fmla="*/ 111 h 129"/>
                        <a:gd name="T12" fmla="*/ 124 w 159"/>
                        <a:gd name="T13" fmla="*/ 111 h 129"/>
                        <a:gd name="T14" fmla="*/ 124 w 159"/>
                        <a:gd name="T15" fmla="*/ 104 h 129"/>
                        <a:gd name="T16" fmla="*/ 120 w 159"/>
                        <a:gd name="T17" fmla="*/ 90 h 129"/>
                        <a:gd name="T18" fmla="*/ 116 w 159"/>
                        <a:gd name="T19" fmla="*/ 81 h 129"/>
                        <a:gd name="T20" fmla="*/ 111 w 159"/>
                        <a:gd name="T21" fmla="*/ 72 h 129"/>
                        <a:gd name="T22" fmla="*/ 106 w 159"/>
                        <a:gd name="T23" fmla="*/ 61 h 129"/>
                        <a:gd name="T24" fmla="*/ 97 w 159"/>
                        <a:gd name="T25" fmla="*/ 54 h 129"/>
                        <a:gd name="T26" fmla="*/ 97 w 159"/>
                        <a:gd name="T27" fmla="*/ 54 h 129"/>
                        <a:gd name="T28" fmla="*/ 89 w 159"/>
                        <a:gd name="T29" fmla="*/ 48 h 129"/>
                        <a:gd name="T30" fmla="*/ 82 w 159"/>
                        <a:gd name="T31" fmla="*/ 43 h 129"/>
                        <a:gd name="T32" fmla="*/ 73 w 159"/>
                        <a:gd name="T33" fmla="*/ 39 h 129"/>
                        <a:gd name="T34" fmla="*/ 64 w 159"/>
                        <a:gd name="T35" fmla="*/ 38 h 129"/>
                        <a:gd name="T36" fmla="*/ 43 w 159"/>
                        <a:gd name="T37" fmla="*/ 36 h 129"/>
                        <a:gd name="T38" fmla="*/ 20 w 159"/>
                        <a:gd name="T39" fmla="*/ 36 h 129"/>
                        <a:gd name="T40" fmla="*/ 20 w 159"/>
                        <a:gd name="T41" fmla="*/ 36 h 129"/>
                        <a:gd name="T42" fmla="*/ 12 w 159"/>
                        <a:gd name="T43" fmla="*/ 36 h 129"/>
                        <a:gd name="T44" fmla="*/ 7 w 159"/>
                        <a:gd name="T45" fmla="*/ 32 h 129"/>
                        <a:gd name="T46" fmla="*/ 2 w 159"/>
                        <a:gd name="T47" fmla="*/ 27 h 129"/>
                        <a:gd name="T48" fmla="*/ 0 w 159"/>
                        <a:gd name="T49" fmla="*/ 22 h 129"/>
                        <a:gd name="T50" fmla="*/ 0 w 159"/>
                        <a:gd name="T51" fmla="*/ 22 h 129"/>
                        <a:gd name="T52" fmla="*/ 0 w 159"/>
                        <a:gd name="T53" fmla="*/ 14 h 129"/>
                        <a:gd name="T54" fmla="*/ 3 w 159"/>
                        <a:gd name="T55" fmla="*/ 7 h 129"/>
                        <a:gd name="T56" fmla="*/ 9 w 159"/>
                        <a:gd name="T57" fmla="*/ 4 h 129"/>
                        <a:gd name="T58" fmla="*/ 16 w 159"/>
                        <a:gd name="T59" fmla="*/ 2 h 129"/>
                        <a:gd name="T60" fmla="*/ 16 w 159"/>
                        <a:gd name="T61" fmla="*/ 2 h 129"/>
                        <a:gd name="T62" fmla="*/ 30 w 159"/>
                        <a:gd name="T63" fmla="*/ 0 h 129"/>
                        <a:gd name="T64" fmla="*/ 46 w 159"/>
                        <a:gd name="T65" fmla="*/ 0 h 129"/>
                        <a:gd name="T66" fmla="*/ 61 w 159"/>
                        <a:gd name="T67" fmla="*/ 0 h 129"/>
                        <a:gd name="T68" fmla="*/ 75 w 159"/>
                        <a:gd name="T69" fmla="*/ 4 h 129"/>
                        <a:gd name="T70" fmla="*/ 88 w 159"/>
                        <a:gd name="T71" fmla="*/ 7 h 129"/>
                        <a:gd name="T72" fmla="*/ 98 w 159"/>
                        <a:gd name="T73" fmla="*/ 13 h 129"/>
                        <a:gd name="T74" fmla="*/ 109 w 159"/>
                        <a:gd name="T75" fmla="*/ 18 h 129"/>
                        <a:gd name="T76" fmla="*/ 120 w 159"/>
                        <a:gd name="T77" fmla="*/ 27 h 129"/>
                        <a:gd name="T78" fmla="*/ 120 w 159"/>
                        <a:gd name="T79" fmla="*/ 27 h 129"/>
                        <a:gd name="T80" fmla="*/ 133 w 159"/>
                        <a:gd name="T81" fmla="*/ 39 h 129"/>
                        <a:gd name="T82" fmla="*/ 141 w 159"/>
                        <a:gd name="T83" fmla="*/ 52 h 129"/>
                        <a:gd name="T84" fmla="*/ 149 w 159"/>
                        <a:gd name="T85" fmla="*/ 66 h 129"/>
                        <a:gd name="T86" fmla="*/ 154 w 159"/>
                        <a:gd name="T87" fmla="*/ 79 h 129"/>
                        <a:gd name="T88" fmla="*/ 159 w 159"/>
                        <a:gd name="T89" fmla="*/ 100 h 129"/>
                        <a:gd name="T90" fmla="*/ 159 w 159"/>
                        <a:gd name="T91" fmla="*/ 109 h 129"/>
                        <a:gd name="T92" fmla="*/ 159 w 159"/>
                        <a:gd name="T93" fmla="*/ 109 h 129"/>
                        <a:gd name="T94" fmla="*/ 159 w 159"/>
                        <a:gd name="T95" fmla="*/ 117 h 129"/>
                        <a:gd name="T96" fmla="*/ 156 w 159"/>
                        <a:gd name="T97" fmla="*/ 122 h 129"/>
                        <a:gd name="T98" fmla="*/ 150 w 159"/>
                        <a:gd name="T99" fmla="*/ 127 h 129"/>
                        <a:gd name="T100" fmla="*/ 143 w 159"/>
                        <a:gd name="T101" fmla="*/ 129 h 129"/>
                        <a:gd name="T102" fmla="*/ 141 w 159"/>
                        <a:gd name="T103"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 h="129">
                          <a:moveTo>
                            <a:pt x="141" y="129"/>
                          </a:moveTo>
                          <a:lnTo>
                            <a:pt x="141" y="129"/>
                          </a:lnTo>
                          <a:lnTo>
                            <a:pt x="136" y="127"/>
                          </a:lnTo>
                          <a:lnTo>
                            <a:pt x="129" y="124"/>
                          </a:lnTo>
                          <a:lnTo>
                            <a:pt x="125" y="118"/>
                          </a:lnTo>
                          <a:lnTo>
                            <a:pt x="124" y="111"/>
                          </a:lnTo>
                          <a:lnTo>
                            <a:pt x="124" y="111"/>
                          </a:lnTo>
                          <a:lnTo>
                            <a:pt x="124" y="104"/>
                          </a:lnTo>
                          <a:lnTo>
                            <a:pt x="120" y="90"/>
                          </a:lnTo>
                          <a:lnTo>
                            <a:pt x="116" y="81"/>
                          </a:lnTo>
                          <a:lnTo>
                            <a:pt x="111" y="72"/>
                          </a:lnTo>
                          <a:lnTo>
                            <a:pt x="106" y="61"/>
                          </a:lnTo>
                          <a:lnTo>
                            <a:pt x="97" y="54"/>
                          </a:lnTo>
                          <a:lnTo>
                            <a:pt x="97" y="54"/>
                          </a:lnTo>
                          <a:lnTo>
                            <a:pt x="89" y="48"/>
                          </a:lnTo>
                          <a:lnTo>
                            <a:pt x="82" y="43"/>
                          </a:lnTo>
                          <a:lnTo>
                            <a:pt x="73" y="39"/>
                          </a:lnTo>
                          <a:lnTo>
                            <a:pt x="64" y="38"/>
                          </a:lnTo>
                          <a:lnTo>
                            <a:pt x="43" y="36"/>
                          </a:lnTo>
                          <a:lnTo>
                            <a:pt x="20" y="36"/>
                          </a:lnTo>
                          <a:lnTo>
                            <a:pt x="20" y="36"/>
                          </a:lnTo>
                          <a:lnTo>
                            <a:pt x="12" y="36"/>
                          </a:lnTo>
                          <a:lnTo>
                            <a:pt x="7" y="32"/>
                          </a:lnTo>
                          <a:lnTo>
                            <a:pt x="2" y="27"/>
                          </a:lnTo>
                          <a:lnTo>
                            <a:pt x="0" y="22"/>
                          </a:lnTo>
                          <a:lnTo>
                            <a:pt x="0" y="22"/>
                          </a:lnTo>
                          <a:lnTo>
                            <a:pt x="0" y="14"/>
                          </a:lnTo>
                          <a:lnTo>
                            <a:pt x="3" y="7"/>
                          </a:lnTo>
                          <a:lnTo>
                            <a:pt x="9" y="4"/>
                          </a:lnTo>
                          <a:lnTo>
                            <a:pt x="16" y="2"/>
                          </a:lnTo>
                          <a:lnTo>
                            <a:pt x="16" y="2"/>
                          </a:lnTo>
                          <a:lnTo>
                            <a:pt x="30" y="0"/>
                          </a:lnTo>
                          <a:lnTo>
                            <a:pt x="46" y="0"/>
                          </a:lnTo>
                          <a:lnTo>
                            <a:pt x="61" y="0"/>
                          </a:lnTo>
                          <a:lnTo>
                            <a:pt x="75" y="4"/>
                          </a:lnTo>
                          <a:lnTo>
                            <a:pt x="88" y="7"/>
                          </a:lnTo>
                          <a:lnTo>
                            <a:pt x="98" y="13"/>
                          </a:lnTo>
                          <a:lnTo>
                            <a:pt x="109" y="18"/>
                          </a:lnTo>
                          <a:lnTo>
                            <a:pt x="120" y="27"/>
                          </a:lnTo>
                          <a:lnTo>
                            <a:pt x="120" y="27"/>
                          </a:lnTo>
                          <a:lnTo>
                            <a:pt x="133" y="39"/>
                          </a:lnTo>
                          <a:lnTo>
                            <a:pt x="141" y="52"/>
                          </a:lnTo>
                          <a:lnTo>
                            <a:pt x="149" y="66"/>
                          </a:lnTo>
                          <a:lnTo>
                            <a:pt x="154" y="79"/>
                          </a:lnTo>
                          <a:lnTo>
                            <a:pt x="159" y="100"/>
                          </a:lnTo>
                          <a:lnTo>
                            <a:pt x="159" y="109"/>
                          </a:lnTo>
                          <a:lnTo>
                            <a:pt x="159" y="109"/>
                          </a:lnTo>
                          <a:lnTo>
                            <a:pt x="159" y="117"/>
                          </a:lnTo>
                          <a:lnTo>
                            <a:pt x="156" y="122"/>
                          </a:lnTo>
                          <a:lnTo>
                            <a:pt x="150" y="127"/>
                          </a:lnTo>
                          <a:lnTo>
                            <a:pt x="143" y="129"/>
                          </a:lnTo>
                          <a:lnTo>
                            <a:pt x="141" y="1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58" name="Freeform 20"/>
                    <p:cNvSpPr/>
                    <p:nvPr/>
                  </p:nvSpPr>
                  <p:spPr bwMode="auto">
                    <a:xfrm>
                      <a:off x="5632762" y="3242609"/>
                      <a:ext cx="366927" cy="284400"/>
                    </a:xfrm>
                    <a:custGeom>
                      <a:avLst/>
                      <a:gdLst>
                        <a:gd name="T0" fmla="*/ 271 w 289"/>
                        <a:gd name="T1" fmla="*/ 224 h 224"/>
                        <a:gd name="T2" fmla="*/ 271 w 289"/>
                        <a:gd name="T3" fmla="*/ 224 h 224"/>
                        <a:gd name="T4" fmla="*/ 264 w 289"/>
                        <a:gd name="T5" fmla="*/ 222 h 224"/>
                        <a:gd name="T6" fmla="*/ 259 w 289"/>
                        <a:gd name="T7" fmla="*/ 219 h 224"/>
                        <a:gd name="T8" fmla="*/ 253 w 289"/>
                        <a:gd name="T9" fmla="*/ 213 h 224"/>
                        <a:gd name="T10" fmla="*/ 253 w 289"/>
                        <a:gd name="T11" fmla="*/ 206 h 224"/>
                        <a:gd name="T12" fmla="*/ 253 w 289"/>
                        <a:gd name="T13" fmla="*/ 206 h 224"/>
                        <a:gd name="T14" fmla="*/ 251 w 289"/>
                        <a:gd name="T15" fmla="*/ 192 h 224"/>
                        <a:gd name="T16" fmla="*/ 248 w 289"/>
                        <a:gd name="T17" fmla="*/ 178 h 224"/>
                        <a:gd name="T18" fmla="*/ 242 w 289"/>
                        <a:gd name="T19" fmla="*/ 160 h 224"/>
                        <a:gd name="T20" fmla="*/ 235 w 289"/>
                        <a:gd name="T21" fmla="*/ 140 h 224"/>
                        <a:gd name="T22" fmla="*/ 225 w 289"/>
                        <a:gd name="T23" fmla="*/ 118 h 224"/>
                        <a:gd name="T24" fmla="*/ 210 w 289"/>
                        <a:gd name="T25" fmla="*/ 97 h 224"/>
                        <a:gd name="T26" fmla="*/ 201 w 289"/>
                        <a:gd name="T27" fmla="*/ 86 h 224"/>
                        <a:gd name="T28" fmla="*/ 190 w 289"/>
                        <a:gd name="T29" fmla="*/ 77 h 224"/>
                        <a:gd name="T30" fmla="*/ 190 w 289"/>
                        <a:gd name="T31" fmla="*/ 77 h 224"/>
                        <a:gd name="T32" fmla="*/ 174 w 289"/>
                        <a:gd name="T33" fmla="*/ 65 h 224"/>
                        <a:gd name="T34" fmla="*/ 156 w 289"/>
                        <a:gd name="T35" fmla="*/ 56 h 224"/>
                        <a:gd name="T36" fmla="*/ 138 w 289"/>
                        <a:gd name="T37" fmla="*/ 49 h 224"/>
                        <a:gd name="T38" fmla="*/ 117 w 289"/>
                        <a:gd name="T39" fmla="*/ 41 h 224"/>
                        <a:gd name="T40" fmla="*/ 95 w 289"/>
                        <a:gd name="T41" fmla="*/ 38 h 224"/>
                        <a:gd name="T42" fmla="*/ 72 w 289"/>
                        <a:gd name="T43" fmla="*/ 36 h 224"/>
                        <a:gd name="T44" fmla="*/ 47 w 289"/>
                        <a:gd name="T45" fmla="*/ 36 h 224"/>
                        <a:gd name="T46" fmla="*/ 20 w 289"/>
                        <a:gd name="T47" fmla="*/ 40 h 224"/>
                        <a:gd name="T48" fmla="*/ 20 w 289"/>
                        <a:gd name="T49" fmla="*/ 40 h 224"/>
                        <a:gd name="T50" fmla="*/ 13 w 289"/>
                        <a:gd name="T51" fmla="*/ 40 h 224"/>
                        <a:gd name="T52" fmla="*/ 8 w 289"/>
                        <a:gd name="T53" fmla="*/ 36 h 224"/>
                        <a:gd name="T54" fmla="*/ 4 w 289"/>
                        <a:gd name="T55" fmla="*/ 31 h 224"/>
                        <a:gd name="T56" fmla="*/ 0 w 289"/>
                        <a:gd name="T57" fmla="*/ 23 h 224"/>
                        <a:gd name="T58" fmla="*/ 0 w 289"/>
                        <a:gd name="T59" fmla="*/ 23 h 224"/>
                        <a:gd name="T60" fmla="*/ 2 w 289"/>
                        <a:gd name="T61" fmla="*/ 16 h 224"/>
                        <a:gd name="T62" fmla="*/ 4 w 289"/>
                        <a:gd name="T63" fmla="*/ 11 h 224"/>
                        <a:gd name="T64" fmla="*/ 9 w 289"/>
                        <a:gd name="T65" fmla="*/ 6 h 224"/>
                        <a:gd name="T66" fmla="*/ 17 w 289"/>
                        <a:gd name="T67" fmla="*/ 4 h 224"/>
                        <a:gd name="T68" fmla="*/ 17 w 289"/>
                        <a:gd name="T69" fmla="*/ 4 h 224"/>
                        <a:gd name="T70" fmla="*/ 47 w 289"/>
                        <a:gd name="T71" fmla="*/ 0 h 224"/>
                        <a:gd name="T72" fmla="*/ 76 w 289"/>
                        <a:gd name="T73" fmla="*/ 0 h 224"/>
                        <a:gd name="T74" fmla="*/ 103 w 289"/>
                        <a:gd name="T75" fmla="*/ 4 h 224"/>
                        <a:gd name="T76" fmla="*/ 128 w 289"/>
                        <a:gd name="T77" fmla="*/ 7 h 224"/>
                        <a:gd name="T78" fmla="*/ 153 w 289"/>
                        <a:gd name="T79" fmla="*/ 15 h 224"/>
                        <a:gd name="T80" fmla="*/ 174 w 289"/>
                        <a:gd name="T81" fmla="*/ 23 h 224"/>
                        <a:gd name="T82" fmla="*/ 196 w 289"/>
                        <a:gd name="T83" fmla="*/ 36 h 224"/>
                        <a:gd name="T84" fmla="*/ 214 w 289"/>
                        <a:gd name="T85" fmla="*/ 50 h 224"/>
                        <a:gd name="T86" fmla="*/ 214 w 289"/>
                        <a:gd name="T87" fmla="*/ 50 h 224"/>
                        <a:gd name="T88" fmla="*/ 226 w 289"/>
                        <a:gd name="T89" fmla="*/ 61 h 224"/>
                        <a:gd name="T90" fmla="*/ 237 w 289"/>
                        <a:gd name="T91" fmla="*/ 74 h 224"/>
                        <a:gd name="T92" fmla="*/ 246 w 289"/>
                        <a:gd name="T93" fmla="*/ 86 h 224"/>
                        <a:gd name="T94" fmla="*/ 255 w 289"/>
                        <a:gd name="T95" fmla="*/ 99 h 224"/>
                        <a:gd name="T96" fmla="*/ 268 w 289"/>
                        <a:gd name="T97" fmla="*/ 124 h 224"/>
                        <a:gd name="T98" fmla="*/ 276 w 289"/>
                        <a:gd name="T99" fmla="*/ 149 h 224"/>
                        <a:gd name="T100" fmla="*/ 284 w 289"/>
                        <a:gd name="T101" fmla="*/ 170 h 224"/>
                        <a:gd name="T102" fmla="*/ 287 w 289"/>
                        <a:gd name="T103" fmla="*/ 188 h 224"/>
                        <a:gd name="T104" fmla="*/ 289 w 289"/>
                        <a:gd name="T105" fmla="*/ 205 h 224"/>
                        <a:gd name="T106" fmla="*/ 289 w 289"/>
                        <a:gd name="T107" fmla="*/ 205 h 224"/>
                        <a:gd name="T108" fmla="*/ 287 w 289"/>
                        <a:gd name="T109" fmla="*/ 212 h 224"/>
                        <a:gd name="T110" fmla="*/ 284 w 289"/>
                        <a:gd name="T111" fmla="*/ 219 h 224"/>
                        <a:gd name="T112" fmla="*/ 278 w 289"/>
                        <a:gd name="T113" fmla="*/ 222 h 224"/>
                        <a:gd name="T114" fmla="*/ 271 w 289"/>
                        <a:gd name="T115" fmla="*/ 224 h 224"/>
                        <a:gd name="T116" fmla="*/ 271 w 289"/>
                        <a:gd name="T1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9" h="224">
                          <a:moveTo>
                            <a:pt x="271" y="224"/>
                          </a:moveTo>
                          <a:lnTo>
                            <a:pt x="271" y="224"/>
                          </a:lnTo>
                          <a:lnTo>
                            <a:pt x="264" y="222"/>
                          </a:lnTo>
                          <a:lnTo>
                            <a:pt x="259" y="219"/>
                          </a:lnTo>
                          <a:lnTo>
                            <a:pt x="253" y="213"/>
                          </a:lnTo>
                          <a:lnTo>
                            <a:pt x="253" y="206"/>
                          </a:lnTo>
                          <a:lnTo>
                            <a:pt x="253" y="206"/>
                          </a:lnTo>
                          <a:lnTo>
                            <a:pt x="251" y="192"/>
                          </a:lnTo>
                          <a:lnTo>
                            <a:pt x="248" y="178"/>
                          </a:lnTo>
                          <a:lnTo>
                            <a:pt x="242" y="160"/>
                          </a:lnTo>
                          <a:lnTo>
                            <a:pt x="235" y="140"/>
                          </a:lnTo>
                          <a:lnTo>
                            <a:pt x="225" y="118"/>
                          </a:lnTo>
                          <a:lnTo>
                            <a:pt x="210" y="97"/>
                          </a:lnTo>
                          <a:lnTo>
                            <a:pt x="201" y="86"/>
                          </a:lnTo>
                          <a:lnTo>
                            <a:pt x="190" y="77"/>
                          </a:lnTo>
                          <a:lnTo>
                            <a:pt x="190" y="77"/>
                          </a:lnTo>
                          <a:lnTo>
                            <a:pt x="174" y="65"/>
                          </a:lnTo>
                          <a:lnTo>
                            <a:pt x="156" y="56"/>
                          </a:lnTo>
                          <a:lnTo>
                            <a:pt x="138" y="49"/>
                          </a:lnTo>
                          <a:lnTo>
                            <a:pt x="117" y="41"/>
                          </a:lnTo>
                          <a:lnTo>
                            <a:pt x="95" y="38"/>
                          </a:lnTo>
                          <a:lnTo>
                            <a:pt x="72" y="36"/>
                          </a:lnTo>
                          <a:lnTo>
                            <a:pt x="47" y="36"/>
                          </a:lnTo>
                          <a:lnTo>
                            <a:pt x="20" y="40"/>
                          </a:lnTo>
                          <a:lnTo>
                            <a:pt x="20" y="40"/>
                          </a:lnTo>
                          <a:lnTo>
                            <a:pt x="13" y="40"/>
                          </a:lnTo>
                          <a:lnTo>
                            <a:pt x="8" y="36"/>
                          </a:lnTo>
                          <a:lnTo>
                            <a:pt x="4" y="31"/>
                          </a:lnTo>
                          <a:lnTo>
                            <a:pt x="0" y="23"/>
                          </a:lnTo>
                          <a:lnTo>
                            <a:pt x="0" y="23"/>
                          </a:lnTo>
                          <a:lnTo>
                            <a:pt x="2" y="16"/>
                          </a:lnTo>
                          <a:lnTo>
                            <a:pt x="4" y="11"/>
                          </a:lnTo>
                          <a:lnTo>
                            <a:pt x="9" y="6"/>
                          </a:lnTo>
                          <a:lnTo>
                            <a:pt x="17" y="4"/>
                          </a:lnTo>
                          <a:lnTo>
                            <a:pt x="17" y="4"/>
                          </a:lnTo>
                          <a:lnTo>
                            <a:pt x="47" y="0"/>
                          </a:lnTo>
                          <a:lnTo>
                            <a:pt x="76" y="0"/>
                          </a:lnTo>
                          <a:lnTo>
                            <a:pt x="103" y="4"/>
                          </a:lnTo>
                          <a:lnTo>
                            <a:pt x="128" y="7"/>
                          </a:lnTo>
                          <a:lnTo>
                            <a:pt x="153" y="15"/>
                          </a:lnTo>
                          <a:lnTo>
                            <a:pt x="174" y="23"/>
                          </a:lnTo>
                          <a:lnTo>
                            <a:pt x="196" y="36"/>
                          </a:lnTo>
                          <a:lnTo>
                            <a:pt x="214" y="50"/>
                          </a:lnTo>
                          <a:lnTo>
                            <a:pt x="214" y="50"/>
                          </a:lnTo>
                          <a:lnTo>
                            <a:pt x="226" y="61"/>
                          </a:lnTo>
                          <a:lnTo>
                            <a:pt x="237" y="74"/>
                          </a:lnTo>
                          <a:lnTo>
                            <a:pt x="246" y="86"/>
                          </a:lnTo>
                          <a:lnTo>
                            <a:pt x="255" y="99"/>
                          </a:lnTo>
                          <a:lnTo>
                            <a:pt x="268" y="124"/>
                          </a:lnTo>
                          <a:lnTo>
                            <a:pt x="276" y="149"/>
                          </a:lnTo>
                          <a:lnTo>
                            <a:pt x="284" y="170"/>
                          </a:lnTo>
                          <a:lnTo>
                            <a:pt x="287" y="188"/>
                          </a:lnTo>
                          <a:lnTo>
                            <a:pt x="289" y="205"/>
                          </a:lnTo>
                          <a:lnTo>
                            <a:pt x="289" y="205"/>
                          </a:lnTo>
                          <a:lnTo>
                            <a:pt x="287" y="212"/>
                          </a:lnTo>
                          <a:lnTo>
                            <a:pt x="284" y="219"/>
                          </a:lnTo>
                          <a:lnTo>
                            <a:pt x="278" y="222"/>
                          </a:lnTo>
                          <a:lnTo>
                            <a:pt x="271" y="224"/>
                          </a:lnTo>
                          <a:lnTo>
                            <a:pt x="271" y="2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59" name="Freeform 21"/>
                    <p:cNvSpPr/>
                    <p:nvPr/>
                  </p:nvSpPr>
                  <p:spPr bwMode="auto">
                    <a:xfrm>
                      <a:off x="5632762" y="3242609"/>
                      <a:ext cx="366927" cy="284400"/>
                    </a:xfrm>
                    <a:custGeom>
                      <a:avLst/>
                      <a:gdLst>
                        <a:gd name="T0" fmla="*/ 271 w 289"/>
                        <a:gd name="T1" fmla="*/ 224 h 224"/>
                        <a:gd name="T2" fmla="*/ 271 w 289"/>
                        <a:gd name="T3" fmla="*/ 224 h 224"/>
                        <a:gd name="T4" fmla="*/ 264 w 289"/>
                        <a:gd name="T5" fmla="*/ 222 h 224"/>
                        <a:gd name="T6" fmla="*/ 259 w 289"/>
                        <a:gd name="T7" fmla="*/ 219 h 224"/>
                        <a:gd name="T8" fmla="*/ 253 w 289"/>
                        <a:gd name="T9" fmla="*/ 213 h 224"/>
                        <a:gd name="T10" fmla="*/ 253 w 289"/>
                        <a:gd name="T11" fmla="*/ 206 h 224"/>
                        <a:gd name="T12" fmla="*/ 253 w 289"/>
                        <a:gd name="T13" fmla="*/ 206 h 224"/>
                        <a:gd name="T14" fmla="*/ 251 w 289"/>
                        <a:gd name="T15" fmla="*/ 192 h 224"/>
                        <a:gd name="T16" fmla="*/ 248 w 289"/>
                        <a:gd name="T17" fmla="*/ 178 h 224"/>
                        <a:gd name="T18" fmla="*/ 242 w 289"/>
                        <a:gd name="T19" fmla="*/ 160 h 224"/>
                        <a:gd name="T20" fmla="*/ 235 w 289"/>
                        <a:gd name="T21" fmla="*/ 140 h 224"/>
                        <a:gd name="T22" fmla="*/ 225 w 289"/>
                        <a:gd name="T23" fmla="*/ 118 h 224"/>
                        <a:gd name="T24" fmla="*/ 210 w 289"/>
                        <a:gd name="T25" fmla="*/ 97 h 224"/>
                        <a:gd name="T26" fmla="*/ 201 w 289"/>
                        <a:gd name="T27" fmla="*/ 86 h 224"/>
                        <a:gd name="T28" fmla="*/ 190 w 289"/>
                        <a:gd name="T29" fmla="*/ 77 h 224"/>
                        <a:gd name="T30" fmla="*/ 190 w 289"/>
                        <a:gd name="T31" fmla="*/ 77 h 224"/>
                        <a:gd name="T32" fmla="*/ 174 w 289"/>
                        <a:gd name="T33" fmla="*/ 65 h 224"/>
                        <a:gd name="T34" fmla="*/ 156 w 289"/>
                        <a:gd name="T35" fmla="*/ 56 h 224"/>
                        <a:gd name="T36" fmla="*/ 138 w 289"/>
                        <a:gd name="T37" fmla="*/ 49 h 224"/>
                        <a:gd name="T38" fmla="*/ 117 w 289"/>
                        <a:gd name="T39" fmla="*/ 41 h 224"/>
                        <a:gd name="T40" fmla="*/ 95 w 289"/>
                        <a:gd name="T41" fmla="*/ 38 h 224"/>
                        <a:gd name="T42" fmla="*/ 72 w 289"/>
                        <a:gd name="T43" fmla="*/ 36 h 224"/>
                        <a:gd name="T44" fmla="*/ 47 w 289"/>
                        <a:gd name="T45" fmla="*/ 36 h 224"/>
                        <a:gd name="T46" fmla="*/ 20 w 289"/>
                        <a:gd name="T47" fmla="*/ 40 h 224"/>
                        <a:gd name="T48" fmla="*/ 20 w 289"/>
                        <a:gd name="T49" fmla="*/ 40 h 224"/>
                        <a:gd name="T50" fmla="*/ 13 w 289"/>
                        <a:gd name="T51" fmla="*/ 40 h 224"/>
                        <a:gd name="T52" fmla="*/ 8 w 289"/>
                        <a:gd name="T53" fmla="*/ 36 h 224"/>
                        <a:gd name="T54" fmla="*/ 4 w 289"/>
                        <a:gd name="T55" fmla="*/ 31 h 224"/>
                        <a:gd name="T56" fmla="*/ 0 w 289"/>
                        <a:gd name="T57" fmla="*/ 23 h 224"/>
                        <a:gd name="T58" fmla="*/ 0 w 289"/>
                        <a:gd name="T59" fmla="*/ 23 h 224"/>
                        <a:gd name="T60" fmla="*/ 2 w 289"/>
                        <a:gd name="T61" fmla="*/ 16 h 224"/>
                        <a:gd name="T62" fmla="*/ 4 w 289"/>
                        <a:gd name="T63" fmla="*/ 11 h 224"/>
                        <a:gd name="T64" fmla="*/ 9 w 289"/>
                        <a:gd name="T65" fmla="*/ 6 h 224"/>
                        <a:gd name="T66" fmla="*/ 17 w 289"/>
                        <a:gd name="T67" fmla="*/ 4 h 224"/>
                        <a:gd name="T68" fmla="*/ 17 w 289"/>
                        <a:gd name="T69" fmla="*/ 4 h 224"/>
                        <a:gd name="T70" fmla="*/ 47 w 289"/>
                        <a:gd name="T71" fmla="*/ 0 h 224"/>
                        <a:gd name="T72" fmla="*/ 76 w 289"/>
                        <a:gd name="T73" fmla="*/ 0 h 224"/>
                        <a:gd name="T74" fmla="*/ 103 w 289"/>
                        <a:gd name="T75" fmla="*/ 4 h 224"/>
                        <a:gd name="T76" fmla="*/ 128 w 289"/>
                        <a:gd name="T77" fmla="*/ 7 h 224"/>
                        <a:gd name="T78" fmla="*/ 153 w 289"/>
                        <a:gd name="T79" fmla="*/ 15 h 224"/>
                        <a:gd name="T80" fmla="*/ 174 w 289"/>
                        <a:gd name="T81" fmla="*/ 23 h 224"/>
                        <a:gd name="T82" fmla="*/ 196 w 289"/>
                        <a:gd name="T83" fmla="*/ 36 h 224"/>
                        <a:gd name="T84" fmla="*/ 214 w 289"/>
                        <a:gd name="T85" fmla="*/ 50 h 224"/>
                        <a:gd name="T86" fmla="*/ 214 w 289"/>
                        <a:gd name="T87" fmla="*/ 50 h 224"/>
                        <a:gd name="T88" fmla="*/ 226 w 289"/>
                        <a:gd name="T89" fmla="*/ 61 h 224"/>
                        <a:gd name="T90" fmla="*/ 237 w 289"/>
                        <a:gd name="T91" fmla="*/ 74 h 224"/>
                        <a:gd name="T92" fmla="*/ 246 w 289"/>
                        <a:gd name="T93" fmla="*/ 86 h 224"/>
                        <a:gd name="T94" fmla="*/ 255 w 289"/>
                        <a:gd name="T95" fmla="*/ 99 h 224"/>
                        <a:gd name="T96" fmla="*/ 268 w 289"/>
                        <a:gd name="T97" fmla="*/ 124 h 224"/>
                        <a:gd name="T98" fmla="*/ 276 w 289"/>
                        <a:gd name="T99" fmla="*/ 149 h 224"/>
                        <a:gd name="T100" fmla="*/ 284 w 289"/>
                        <a:gd name="T101" fmla="*/ 170 h 224"/>
                        <a:gd name="T102" fmla="*/ 287 w 289"/>
                        <a:gd name="T103" fmla="*/ 188 h 224"/>
                        <a:gd name="T104" fmla="*/ 289 w 289"/>
                        <a:gd name="T105" fmla="*/ 205 h 224"/>
                        <a:gd name="T106" fmla="*/ 289 w 289"/>
                        <a:gd name="T107" fmla="*/ 205 h 224"/>
                        <a:gd name="T108" fmla="*/ 287 w 289"/>
                        <a:gd name="T109" fmla="*/ 212 h 224"/>
                        <a:gd name="T110" fmla="*/ 284 w 289"/>
                        <a:gd name="T111" fmla="*/ 219 h 224"/>
                        <a:gd name="T112" fmla="*/ 278 w 289"/>
                        <a:gd name="T113" fmla="*/ 222 h 224"/>
                        <a:gd name="T114" fmla="*/ 271 w 289"/>
                        <a:gd name="T115" fmla="*/ 224 h 224"/>
                        <a:gd name="T116" fmla="*/ 271 w 289"/>
                        <a:gd name="T1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9" h="224">
                          <a:moveTo>
                            <a:pt x="271" y="224"/>
                          </a:moveTo>
                          <a:lnTo>
                            <a:pt x="271" y="224"/>
                          </a:lnTo>
                          <a:lnTo>
                            <a:pt x="264" y="222"/>
                          </a:lnTo>
                          <a:lnTo>
                            <a:pt x="259" y="219"/>
                          </a:lnTo>
                          <a:lnTo>
                            <a:pt x="253" y="213"/>
                          </a:lnTo>
                          <a:lnTo>
                            <a:pt x="253" y="206"/>
                          </a:lnTo>
                          <a:lnTo>
                            <a:pt x="253" y="206"/>
                          </a:lnTo>
                          <a:lnTo>
                            <a:pt x="251" y="192"/>
                          </a:lnTo>
                          <a:lnTo>
                            <a:pt x="248" y="178"/>
                          </a:lnTo>
                          <a:lnTo>
                            <a:pt x="242" y="160"/>
                          </a:lnTo>
                          <a:lnTo>
                            <a:pt x="235" y="140"/>
                          </a:lnTo>
                          <a:lnTo>
                            <a:pt x="225" y="118"/>
                          </a:lnTo>
                          <a:lnTo>
                            <a:pt x="210" y="97"/>
                          </a:lnTo>
                          <a:lnTo>
                            <a:pt x="201" y="86"/>
                          </a:lnTo>
                          <a:lnTo>
                            <a:pt x="190" y="77"/>
                          </a:lnTo>
                          <a:lnTo>
                            <a:pt x="190" y="77"/>
                          </a:lnTo>
                          <a:lnTo>
                            <a:pt x="174" y="65"/>
                          </a:lnTo>
                          <a:lnTo>
                            <a:pt x="156" y="56"/>
                          </a:lnTo>
                          <a:lnTo>
                            <a:pt x="138" y="49"/>
                          </a:lnTo>
                          <a:lnTo>
                            <a:pt x="117" y="41"/>
                          </a:lnTo>
                          <a:lnTo>
                            <a:pt x="95" y="38"/>
                          </a:lnTo>
                          <a:lnTo>
                            <a:pt x="72" y="36"/>
                          </a:lnTo>
                          <a:lnTo>
                            <a:pt x="47" y="36"/>
                          </a:lnTo>
                          <a:lnTo>
                            <a:pt x="20" y="40"/>
                          </a:lnTo>
                          <a:lnTo>
                            <a:pt x="20" y="40"/>
                          </a:lnTo>
                          <a:lnTo>
                            <a:pt x="13" y="40"/>
                          </a:lnTo>
                          <a:lnTo>
                            <a:pt x="8" y="36"/>
                          </a:lnTo>
                          <a:lnTo>
                            <a:pt x="4" y="31"/>
                          </a:lnTo>
                          <a:lnTo>
                            <a:pt x="0" y="23"/>
                          </a:lnTo>
                          <a:lnTo>
                            <a:pt x="0" y="23"/>
                          </a:lnTo>
                          <a:lnTo>
                            <a:pt x="2" y="16"/>
                          </a:lnTo>
                          <a:lnTo>
                            <a:pt x="4" y="11"/>
                          </a:lnTo>
                          <a:lnTo>
                            <a:pt x="9" y="6"/>
                          </a:lnTo>
                          <a:lnTo>
                            <a:pt x="17" y="4"/>
                          </a:lnTo>
                          <a:lnTo>
                            <a:pt x="17" y="4"/>
                          </a:lnTo>
                          <a:lnTo>
                            <a:pt x="47" y="0"/>
                          </a:lnTo>
                          <a:lnTo>
                            <a:pt x="76" y="0"/>
                          </a:lnTo>
                          <a:lnTo>
                            <a:pt x="103" y="4"/>
                          </a:lnTo>
                          <a:lnTo>
                            <a:pt x="128" y="7"/>
                          </a:lnTo>
                          <a:lnTo>
                            <a:pt x="153" y="15"/>
                          </a:lnTo>
                          <a:lnTo>
                            <a:pt x="174" y="23"/>
                          </a:lnTo>
                          <a:lnTo>
                            <a:pt x="196" y="36"/>
                          </a:lnTo>
                          <a:lnTo>
                            <a:pt x="214" y="50"/>
                          </a:lnTo>
                          <a:lnTo>
                            <a:pt x="214" y="50"/>
                          </a:lnTo>
                          <a:lnTo>
                            <a:pt x="226" y="61"/>
                          </a:lnTo>
                          <a:lnTo>
                            <a:pt x="237" y="74"/>
                          </a:lnTo>
                          <a:lnTo>
                            <a:pt x="246" y="86"/>
                          </a:lnTo>
                          <a:lnTo>
                            <a:pt x="255" y="99"/>
                          </a:lnTo>
                          <a:lnTo>
                            <a:pt x="268" y="124"/>
                          </a:lnTo>
                          <a:lnTo>
                            <a:pt x="276" y="149"/>
                          </a:lnTo>
                          <a:lnTo>
                            <a:pt x="284" y="170"/>
                          </a:lnTo>
                          <a:lnTo>
                            <a:pt x="287" y="188"/>
                          </a:lnTo>
                          <a:lnTo>
                            <a:pt x="289" y="205"/>
                          </a:lnTo>
                          <a:lnTo>
                            <a:pt x="289" y="205"/>
                          </a:lnTo>
                          <a:lnTo>
                            <a:pt x="287" y="212"/>
                          </a:lnTo>
                          <a:lnTo>
                            <a:pt x="284" y="219"/>
                          </a:lnTo>
                          <a:lnTo>
                            <a:pt x="278" y="222"/>
                          </a:lnTo>
                          <a:lnTo>
                            <a:pt x="271" y="224"/>
                          </a:lnTo>
                          <a:lnTo>
                            <a:pt x="271" y="2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60" name="Freeform 22"/>
                    <p:cNvSpPr/>
                    <p:nvPr/>
                  </p:nvSpPr>
                  <p:spPr bwMode="auto">
                    <a:xfrm>
                      <a:off x="5617526" y="3130880"/>
                      <a:ext cx="496431" cy="382163"/>
                    </a:xfrm>
                    <a:custGeom>
                      <a:avLst/>
                      <a:gdLst>
                        <a:gd name="T0" fmla="*/ 373 w 391"/>
                        <a:gd name="T1" fmla="*/ 301 h 301"/>
                        <a:gd name="T2" fmla="*/ 373 w 391"/>
                        <a:gd name="T3" fmla="*/ 301 h 301"/>
                        <a:gd name="T4" fmla="*/ 366 w 391"/>
                        <a:gd name="T5" fmla="*/ 300 h 301"/>
                        <a:gd name="T6" fmla="*/ 360 w 391"/>
                        <a:gd name="T7" fmla="*/ 296 h 301"/>
                        <a:gd name="T8" fmla="*/ 357 w 391"/>
                        <a:gd name="T9" fmla="*/ 291 h 301"/>
                        <a:gd name="T10" fmla="*/ 355 w 391"/>
                        <a:gd name="T11" fmla="*/ 284 h 301"/>
                        <a:gd name="T12" fmla="*/ 355 w 391"/>
                        <a:gd name="T13" fmla="*/ 284 h 301"/>
                        <a:gd name="T14" fmla="*/ 353 w 391"/>
                        <a:gd name="T15" fmla="*/ 264 h 301"/>
                        <a:gd name="T16" fmla="*/ 348 w 391"/>
                        <a:gd name="T17" fmla="*/ 242 h 301"/>
                        <a:gd name="T18" fmla="*/ 340 w 391"/>
                        <a:gd name="T19" fmla="*/ 215 h 301"/>
                        <a:gd name="T20" fmla="*/ 330 w 391"/>
                        <a:gd name="T21" fmla="*/ 187 h 301"/>
                        <a:gd name="T22" fmla="*/ 323 w 391"/>
                        <a:gd name="T23" fmla="*/ 171 h 301"/>
                        <a:gd name="T24" fmla="*/ 314 w 391"/>
                        <a:gd name="T25" fmla="*/ 155 h 301"/>
                        <a:gd name="T26" fmla="*/ 305 w 391"/>
                        <a:gd name="T27" fmla="*/ 138 h 301"/>
                        <a:gd name="T28" fmla="*/ 292 w 391"/>
                        <a:gd name="T29" fmla="*/ 124 h 301"/>
                        <a:gd name="T30" fmla="*/ 280 w 391"/>
                        <a:gd name="T31" fmla="*/ 110 h 301"/>
                        <a:gd name="T32" fmla="*/ 265 w 391"/>
                        <a:gd name="T33" fmla="*/ 95 h 301"/>
                        <a:gd name="T34" fmla="*/ 265 w 391"/>
                        <a:gd name="T35" fmla="*/ 95 h 301"/>
                        <a:gd name="T36" fmla="*/ 242 w 391"/>
                        <a:gd name="T37" fmla="*/ 77 h 301"/>
                        <a:gd name="T38" fmla="*/ 217 w 391"/>
                        <a:gd name="T39" fmla="*/ 63 h 301"/>
                        <a:gd name="T40" fmla="*/ 188 w 391"/>
                        <a:gd name="T41" fmla="*/ 52 h 301"/>
                        <a:gd name="T42" fmla="*/ 159 w 391"/>
                        <a:gd name="T43" fmla="*/ 45 h 301"/>
                        <a:gd name="T44" fmla="*/ 127 w 391"/>
                        <a:gd name="T45" fmla="*/ 38 h 301"/>
                        <a:gd name="T46" fmla="*/ 93 w 391"/>
                        <a:gd name="T47" fmla="*/ 36 h 301"/>
                        <a:gd name="T48" fmla="*/ 57 w 391"/>
                        <a:gd name="T49" fmla="*/ 36 h 301"/>
                        <a:gd name="T50" fmla="*/ 20 w 391"/>
                        <a:gd name="T51" fmla="*/ 40 h 301"/>
                        <a:gd name="T52" fmla="*/ 20 w 391"/>
                        <a:gd name="T53" fmla="*/ 40 h 301"/>
                        <a:gd name="T54" fmla="*/ 12 w 391"/>
                        <a:gd name="T55" fmla="*/ 40 h 301"/>
                        <a:gd name="T56" fmla="*/ 7 w 391"/>
                        <a:gd name="T57" fmla="*/ 36 h 301"/>
                        <a:gd name="T58" fmla="*/ 2 w 391"/>
                        <a:gd name="T59" fmla="*/ 31 h 301"/>
                        <a:gd name="T60" fmla="*/ 0 w 391"/>
                        <a:gd name="T61" fmla="*/ 25 h 301"/>
                        <a:gd name="T62" fmla="*/ 0 w 391"/>
                        <a:gd name="T63" fmla="*/ 25 h 301"/>
                        <a:gd name="T64" fmla="*/ 0 w 391"/>
                        <a:gd name="T65" fmla="*/ 18 h 301"/>
                        <a:gd name="T66" fmla="*/ 3 w 391"/>
                        <a:gd name="T67" fmla="*/ 11 h 301"/>
                        <a:gd name="T68" fmla="*/ 9 w 391"/>
                        <a:gd name="T69" fmla="*/ 8 h 301"/>
                        <a:gd name="T70" fmla="*/ 16 w 391"/>
                        <a:gd name="T71" fmla="*/ 4 h 301"/>
                        <a:gd name="T72" fmla="*/ 16 w 391"/>
                        <a:gd name="T73" fmla="*/ 4 h 301"/>
                        <a:gd name="T74" fmla="*/ 57 w 391"/>
                        <a:gd name="T75" fmla="*/ 0 h 301"/>
                        <a:gd name="T76" fmla="*/ 97 w 391"/>
                        <a:gd name="T77" fmla="*/ 0 h 301"/>
                        <a:gd name="T78" fmla="*/ 134 w 391"/>
                        <a:gd name="T79" fmla="*/ 4 h 301"/>
                        <a:gd name="T80" fmla="*/ 170 w 391"/>
                        <a:gd name="T81" fmla="*/ 9 h 301"/>
                        <a:gd name="T82" fmla="*/ 202 w 391"/>
                        <a:gd name="T83" fmla="*/ 20 h 301"/>
                        <a:gd name="T84" fmla="*/ 233 w 391"/>
                        <a:gd name="T85" fmla="*/ 33 h 301"/>
                        <a:gd name="T86" fmla="*/ 262 w 391"/>
                        <a:gd name="T87" fmla="*/ 49 h 301"/>
                        <a:gd name="T88" fmla="*/ 288 w 391"/>
                        <a:gd name="T89" fmla="*/ 68 h 301"/>
                        <a:gd name="T90" fmla="*/ 288 w 391"/>
                        <a:gd name="T91" fmla="*/ 68 h 301"/>
                        <a:gd name="T92" fmla="*/ 305 w 391"/>
                        <a:gd name="T93" fmla="*/ 85 h 301"/>
                        <a:gd name="T94" fmla="*/ 321 w 391"/>
                        <a:gd name="T95" fmla="*/ 101 h 301"/>
                        <a:gd name="T96" fmla="*/ 333 w 391"/>
                        <a:gd name="T97" fmla="*/ 119 h 301"/>
                        <a:gd name="T98" fmla="*/ 344 w 391"/>
                        <a:gd name="T99" fmla="*/ 135 h 301"/>
                        <a:gd name="T100" fmla="*/ 355 w 391"/>
                        <a:gd name="T101" fmla="*/ 153 h 301"/>
                        <a:gd name="T102" fmla="*/ 362 w 391"/>
                        <a:gd name="T103" fmla="*/ 171 h 301"/>
                        <a:gd name="T104" fmla="*/ 375 w 391"/>
                        <a:gd name="T105" fmla="*/ 205 h 301"/>
                        <a:gd name="T106" fmla="*/ 384 w 391"/>
                        <a:gd name="T107" fmla="*/ 233 h 301"/>
                        <a:gd name="T108" fmla="*/ 387 w 391"/>
                        <a:gd name="T109" fmla="*/ 258 h 301"/>
                        <a:gd name="T110" fmla="*/ 391 w 391"/>
                        <a:gd name="T111" fmla="*/ 282 h 301"/>
                        <a:gd name="T112" fmla="*/ 391 w 391"/>
                        <a:gd name="T113" fmla="*/ 282 h 301"/>
                        <a:gd name="T114" fmla="*/ 389 w 391"/>
                        <a:gd name="T115" fmla="*/ 289 h 301"/>
                        <a:gd name="T116" fmla="*/ 385 w 391"/>
                        <a:gd name="T117" fmla="*/ 294 h 301"/>
                        <a:gd name="T118" fmla="*/ 380 w 391"/>
                        <a:gd name="T119" fmla="*/ 300 h 301"/>
                        <a:gd name="T120" fmla="*/ 373 w 391"/>
                        <a:gd name="T121" fmla="*/ 301 h 301"/>
                        <a:gd name="T122" fmla="*/ 373 w 391"/>
                        <a:gd name="T12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 h="301">
                          <a:moveTo>
                            <a:pt x="373" y="301"/>
                          </a:moveTo>
                          <a:lnTo>
                            <a:pt x="373" y="301"/>
                          </a:lnTo>
                          <a:lnTo>
                            <a:pt x="366" y="300"/>
                          </a:lnTo>
                          <a:lnTo>
                            <a:pt x="360" y="296"/>
                          </a:lnTo>
                          <a:lnTo>
                            <a:pt x="357" y="291"/>
                          </a:lnTo>
                          <a:lnTo>
                            <a:pt x="355" y="284"/>
                          </a:lnTo>
                          <a:lnTo>
                            <a:pt x="355" y="284"/>
                          </a:lnTo>
                          <a:lnTo>
                            <a:pt x="353" y="264"/>
                          </a:lnTo>
                          <a:lnTo>
                            <a:pt x="348" y="242"/>
                          </a:lnTo>
                          <a:lnTo>
                            <a:pt x="340" y="215"/>
                          </a:lnTo>
                          <a:lnTo>
                            <a:pt x="330" y="187"/>
                          </a:lnTo>
                          <a:lnTo>
                            <a:pt x="323" y="171"/>
                          </a:lnTo>
                          <a:lnTo>
                            <a:pt x="314" y="155"/>
                          </a:lnTo>
                          <a:lnTo>
                            <a:pt x="305" y="138"/>
                          </a:lnTo>
                          <a:lnTo>
                            <a:pt x="292" y="124"/>
                          </a:lnTo>
                          <a:lnTo>
                            <a:pt x="280" y="110"/>
                          </a:lnTo>
                          <a:lnTo>
                            <a:pt x="265" y="95"/>
                          </a:lnTo>
                          <a:lnTo>
                            <a:pt x="265" y="95"/>
                          </a:lnTo>
                          <a:lnTo>
                            <a:pt x="242" y="77"/>
                          </a:lnTo>
                          <a:lnTo>
                            <a:pt x="217" y="63"/>
                          </a:lnTo>
                          <a:lnTo>
                            <a:pt x="188" y="52"/>
                          </a:lnTo>
                          <a:lnTo>
                            <a:pt x="159" y="45"/>
                          </a:lnTo>
                          <a:lnTo>
                            <a:pt x="127" y="38"/>
                          </a:lnTo>
                          <a:lnTo>
                            <a:pt x="93" y="36"/>
                          </a:lnTo>
                          <a:lnTo>
                            <a:pt x="57" y="36"/>
                          </a:lnTo>
                          <a:lnTo>
                            <a:pt x="20" y="40"/>
                          </a:lnTo>
                          <a:lnTo>
                            <a:pt x="20" y="40"/>
                          </a:lnTo>
                          <a:lnTo>
                            <a:pt x="12" y="40"/>
                          </a:lnTo>
                          <a:lnTo>
                            <a:pt x="7" y="36"/>
                          </a:lnTo>
                          <a:lnTo>
                            <a:pt x="2" y="31"/>
                          </a:lnTo>
                          <a:lnTo>
                            <a:pt x="0" y="25"/>
                          </a:lnTo>
                          <a:lnTo>
                            <a:pt x="0" y="25"/>
                          </a:lnTo>
                          <a:lnTo>
                            <a:pt x="0" y="18"/>
                          </a:lnTo>
                          <a:lnTo>
                            <a:pt x="3" y="11"/>
                          </a:lnTo>
                          <a:lnTo>
                            <a:pt x="9" y="8"/>
                          </a:lnTo>
                          <a:lnTo>
                            <a:pt x="16" y="4"/>
                          </a:lnTo>
                          <a:lnTo>
                            <a:pt x="16" y="4"/>
                          </a:lnTo>
                          <a:lnTo>
                            <a:pt x="57" y="0"/>
                          </a:lnTo>
                          <a:lnTo>
                            <a:pt x="97" y="0"/>
                          </a:lnTo>
                          <a:lnTo>
                            <a:pt x="134" y="4"/>
                          </a:lnTo>
                          <a:lnTo>
                            <a:pt x="170" y="9"/>
                          </a:lnTo>
                          <a:lnTo>
                            <a:pt x="202" y="20"/>
                          </a:lnTo>
                          <a:lnTo>
                            <a:pt x="233" y="33"/>
                          </a:lnTo>
                          <a:lnTo>
                            <a:pt x="262" y="49"/>
                          </a:lnTo>
                          <a:lnTo>
                            <a:pt x="288" y="68"/>
                          </a:lnTo>
                          <a:lnTo>
                            <a:pt x="288" y="68"/>
                          </a:lnTo>
                          <a:lnTo>
                            <a:pt x="305" y="85"/>
                          </a:lnTo>
                          <a:lnTo>
                            <a:pt x="321" y="101"/>
                          </a:lnTo>
                          <a:lnTo>
                            <a:pt x="333" y="119"/>
                          </a:lnTo>
                          <a:lnTo>
                            <a:pt x="344" y="135"/>
                          </a:lnTo>
                          <a:lnTo>
                            <a:pt x="355" y="153"/>
                          </a:lnTo>
                          <a:lnTo>
                            <a:pt x="362" y="171"/>
                          </a:lnTo>
                          <a:lnTo>
                            <a:pt x="375" y="205"/>
                          </a:lnTo>
                          <a:lnTo>
                            <a:pt x="384" y="233"/>
                          </a:lnTo>
                          <a:lnTo>
                            <a:pt x="387" y="258"/>
                          </a:lnTo>
                          <a:lnTo>
                            <a:pt x="391" y="282"/>
                          </a:lnTo>
                          <a:lnTo>
                            <a:pt x="391" y="282"/>
                          </a:lnTo>
                          <a:lnTo>
                            <a:pt x="389" y="289"/>
                          </a:lnTo>
                          <a:lnTo>
                            <a:pt x="385" y="294"/>
                          </a:lnTo>
                          <a:lnTo>
                            <a:pt x="380" y="300"/>
                          </a:lnTo>
                          <a:lnTo>
                            <a:pt x="373" y="301"/>
                          </a:lnTo>
                          <a:lnTo>
                            <a:pt x="373" y="30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61" name="Freeform 23"/>
                    <p:cNvSpPr/>
                    <p:nvPr/>
                  </p:nvSpPr>
                  <p:spPr bwMode="auto">
                    <a:xfrm>
                      <a:off x="5617526" y="3130880"/>
                      <a:ext cx="496431" cy="382163"/>
                    </a:xfrm>
                    <a:custGeom>
                      <a:avLst/>
                      <a:gdLst>
                        <a:gd name="T0" fmla="*/ 373 w 391"/>
                        <a:gd name="T1" fmla="*/ 301 h 301"/>
                        <a:gd name="T2" fmla="*/ 373 w 391"/>
                        <a:gd name="T3" fmla="*/ 301 h 301"/>
                        <a:gd name="T4" fmla="*/ 366 w 391"/>
                        <a:gd name="T5" fmla="*/ 300 h 301"/>
                        <a:gd name="T6" fmla="*/ 360 w 391"/>
                        <a:gd name="T7" fmla="*/ 296 h 301"/>
                        <a:gd name="T8" fmla="*/ 357 w 391"/>
                        <a:gd name="T9" fmla="*/ 291 h 301"/>
                        <a:gd name="T10" fmla="*/ 355 w 391"/>
                        <a:gd name="T11" fmla="*/ 284 h 301"/>
                        <a:gd name="T12" fmla="*/ 355 w 391"/>
                        <a:gd name="T13" fmla="*/ 284 h 301"/>
                        <a:gd name="T14" fmla="*/ 353 w 391"/>
                        <a:gd name="T15" fmla="*/ 264 h 301"/>
                        <a:gd name="T16" fmla="*/ 348 w 391"/>
                        <a:gd name="T17" fmla="*/ 242 h 301"/>
                        <a:gd name="T18" fmla="*/ 340 w 391"/>
                        <a:gd name="T19" fmla="*/ 215 h 301"/>
                        <a:gd name="T20" fmla="*/ 330 w 391"/>
                        <a:gd name="T21" fmla="*/ 187 h 301"/>
                        <a:gd name="T22" fmla="*/ 323 w 391"/>
                        <a:gd name="T23" fmla="*/ 171 h 301"/>
                        <a:gd name="T24" fmla="*/ 314 w 391"/>
                        <a:gd name="T25" fmla="*/ 155 h 301"/>
                        <a:gd name="T26" fmla="*/ 305 w 391"/>
                        <a:gd name="T27" fmla="*/ 138 h 301"/>
                        <a:gd name="T28" fmla="*/ 292 w 391"/>
                        <a:gd name="T29" fmla="*/ 124 h 301"/>
                        <a:gd name="T30" fmla="*/ 280 w 391"/>
                        <a:gd name="T31" fmla="*/ 110 h 301"/>
                        <a:gd name="T32" fmla="*/ 265 w 391"/>
                        <a:gd name="T33" fmla="*/ 95 h 301"/>
                        <a:gd name="T34" fmla="*/ 265 w 391"/>
                        <a:gd name="T35" fmla="*/ 95 h 301"/>
                        <a:gd name="T36" fmla="*/ 242 w 391"/>
                        <a:gd name="T37" fmla="*/ 77 h 301"/>
                        <a:gd name="T38" fmla="*/ 217 w 391"/>
                        <a:gd name="T39" fmla="*/ 63 h 301"/>
                        <a:gd name="T40" fmla="*/ 188 w 391"/>
                        <a:gd name="T41" fmla="*/ 52 h 301"/>
                        <a:gd name="T42" fmla="*/ 159 w 391"/>
                        <a:gd name="T43" fmla="*/ 45 h 301"/>
                        <a:gd name="T44" fmla="*/ 127 w 391"/>
                        <a:gd name="T45" fmla="*/ 38 h 301"/>
                        <a:gd name="T46" fmla="*/ 93 w 391"/>
                        <a:gd name="T47" fmla="*/ 36 h 301"/>
                        <a:gd name="T48" fmla="*/ 57 w 391"/>
                        <a:gd name="T49" fmla="*/ 36 h 301"/>
                        <a:gd name="T50" fmla="*/ 20 w 391"/>
                        <a:gd name="T51" fmla="*/ 40 h 301"/>
                        <a:gd name="T52" fmla="*/ 20 w 391"/>
                        <a:gd name="T53" fmla="*/ 40 h 301"/>
                        <a:gd name="T54" fmla="*/ 12 w 391"/>
                        <a:gd name="T55" fmla="*/ 40 h 301"/>
                        <a:gd name="T56" fmla="*/ 7 w 391"/>
                        <a:gd name="T57" fmla="*/ 36 h 301"/>
                        <a:gd name="T58" fmla="*/ 2 w 391"/>
                        <a:gd name="T59" fmla="*/ 31 h 301"/>
                        <a:gd name="T60" fmla="*/ 0 w 391"/>
                        <a:gd name="T61" fmla="*/ 25 h 301"/>
                        <a:gd name="T62" fmla="*/ 0 w 391"/>
                        <a:gd name="T63" fmla="*/ 25 h 301"/>
                        <a:gd name="T64" fmla="*/ 0 w 391"/>
                        <a:gd name="T65" fmla="*/ 18 h 301"/>
                        <a:gd name="T66" fmla="*/ 3 w 391"/>
                        <a:gd name="T67" fmla="*/ 11 h 301"/>
                        <a:gd name="T68" fmla="*/ 9 w 391"/>
                        <a:gd name="T69" fmla="*/ 8 h 301"/>
                        <a:gd name="T70" fmla="*/ 16 w 391"/>
                        <a:gd name="T71" fmla="*/ 4 h 301"/>
                        <a:gd name="T72" fmla="*/ 16 w 391"/>
                        <a:gd name="T73" fmla="*/ 4 h 301"/>
                        <a:gd name="T74" fmla="*/ 57 w 391"/>
                        <a:gd name="T75" fmla="*/ 0 h 301"/>
                        <a:gd name="T76" fmla="*/ 97 w 391"/>
                        <a:gd name="T77" fmla="*/ 0 h 301"/>
                        <a:gd name="T78" fmla="*/ 134 w 391"/>
                        <a:gd name="T79" fmla="*/ 4 h 301"/>
                        <a:gd name="T80" fmla="*/ 170 w 391"/>
                        <a:gd name="T81" fmla="*/ 9 h 301"/>
                        <a:gd name="T82" fmla="*/ 202 w 391"/>
                        <a:gd name="T83" fmla="*/ 20 h 301"/>
                        <a:gd name="T84" fmla="*/ 233 w 391"/>
                        <a:gd name="T85" fmla="*/ 33 h 301"/>
                        <a:gd name="T86" fmla="*/ 262 w 391"/>
                        <a:gd name="T87" fmla="*/ 49 h 301"/>
                        <a:gd name="T88" fmla="*/ 288 w 391"/>
                        <a:gd name="T89" fmla="*/ 68 h 301"/>
                        <a:gd name="T90" fmla="*/ 288 w 391"/>
                        <a:gd name="T91" fmla="*/ 68 h 301"/>
                        <a:gd name="T92" fmla="*/ 305 w 391"/>
                        <a:gd name="T93" fmla="*/ 85 h 301"/>
                        <a:gd name="T94" fmla="*/ 321 w 391"/>
                        <a:gd name="T95" fmla="*/ 101 h 301"/>
                        <a:gd name="T96" fmla="*/ 333 w 391"/>
                        <a:gd name="T97" fmla="*/ 119 h 301"/>
                        <a:gd name="T98" fmla="*/ 344 w 391"/>
                        <a:gd name="T99" fmla="*/ 135 h 301"/>
                        <a:gd name="T100" fmla="*/ 355 w 391"/>
                        <a:gd name="T101" fmla="*/ 153 h 301"/>
                        <a:gd name="T102" fmla="*/ 362 w 391"/>
                        <a:gd name="T103" fmla="*/ 171 h 301"/>
                        <a:gd name="T104" fmla="*/ 375 w 391"/>
                        <a:gd name="T105" fmla="*/ 205 h 301"/>
                        <a:gd name="T106" fmla="*/ 384 w 391"/>
                        <a:gd name="T107" fmla="*/ 233 h 301"/>
                        <a:gd name="T108" fmla="*/ 387 w 391"/>
                        <a:gd name="T109" fmla="*/ 258 h 301"/>
                        <a:gd name="T110" fmla="*/ 391 w 391"/>
                        <a:gd name="T111" fmla="*/ 282 h 301"/>
                        <a:gd name="T112" fmla="*/ 391 w 391"/>
                        <a:gd name="T113" fmla="*/ 282 h 301"/>
                        <a:gd name="T114" fmla="*/ 389 w 391"/>
                        <a:gd name="T115" fmla="*/ 289 h 301"/>
                        <a:gd name="T116" fmla="*/ 385 w 391"/>
                        <a:gd name="T117" fmla="*/ 294 h 301"/>
                        <a:gd name="T118" fmla="*/ 380 w 391"/>
                        <a:gd name="T119" fmla="*/ 300 h 301"/>
                        <a:gd name="T120" fmla="*/ 373 w 391"/>
                        <a:gd name="T121" fmla="*/ 301 h 301"/>
                        <a:gd name="T122" fmla="*/ 373 w 391"/>
                        <a:gd name="T12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1" h="301">
                          <a:moveTo>
                            <a:pt x="373" y="301"/>
                          </a:moveTo>
                          <a:lnTo>
                            <a:pt x="373" y="301"/>
                          </a:lnTo>
                          <a:lnTo>
                            <a:pt x="366" y="300"/>
                          </a:lnTo>
                          <a:lnTo>
                            <a:pt x="360" y="296"/>
                          </a:lnTo>
                          <a:lnTo>
                            <a:pt x="357" y="291"/>
                          </a:lnTo>
                          <a:lnTo>
                            <a:pt x="355" y="284"/>
                          </a:lnTo>
                          <a:lnTo>
                            <a:pt x="355" y="284"/>
                          </a:lnTo>
                          <a:lnTo>
                            <a:pt x="353" y="264"/>
                          </a:lnTo>
                          <a:lnTo>
                            <a:pt x="348" y="242"/>
                          </a:lnTo>
                          <a:lnTo>
                            <a:pt x="340" y="215"/>
                          </a:lnTo>
                          <a:lnTo>
                            <a:pt x="330" y="187"/>
                          </a:lnTo>
                          <a:lnTo>
                            <a:pt x="323" y="171"/>
                          </a:lnTo>
                          <a:lnTo>
                            <a:pt x="314" y="155"/>
                          </a:lnTo>
                          <a:lnTo>
                            <a:pt x="305" y="138"/>
                          </a:lnTo>
                          <a:lnTo>
                            <a:pt x="292" y="124"/>
                          </a:lnTo>
                          <a:lnTo>
                            <a:pt x="280" y="110"/>
                          </a:lnTo>
                          <a:lnTo>
                            <a:pt x="265" y="95"/>
                          </a:lnTo>
                          <a:lnTo>
                            <a:pt x="265" y="95"/>
                          </a:lnTo>
                          <a:lnTo>
                            <a:pt x="242" y="77"/>
                          </a:lnTo>
                          <a:lnTo>
                            <a:pt x="217" y="63"/>
                          </a:lnTo>
                          <a:lnTo>
                            <a:pt x="188" y="52"/>
                          </a:lnTo>
                          <a:lnTo>
                            <a:pt x="159" y="45"/>
                          </a:lnTo>
                          <a:lnTo>
                            <a:pt x="127" y="38"/>
                          </a:lnTo>
                          <a:lnTo>
                            <a:pt x="93" y="36"/>
                          </a:lnTo>
                          <a:lnTo>
                            <a:pt x="57" y="36"/>
                          </a:lnTo>
                          <a:lnTo>
                            <a:pt x="20" y="40"/>
                          </a:lnTo>
                          <a:lnTo>
                            <a:pt x="20" y="40"/>
                          </a:lnTo>
                          <a:lnTo>
                            <a:pt x="12" y="40"/>
                          </a:lnTo>
                          <a:lnTo>
                            <a:pt x="7" y="36"/>
                          </a:lnTo>
                          <a:lnTo>
                            <a:pt x="2" y="31"/>
                          </a:lnTo>
                          <a:lnTo>
                            <a:pt x="0" y="25"/>
                          </a:lnTo>
                          <a:lnTo>
                            <a:pt x="0" y="25"/>
                          </a:lnTo>
                          <a:lnTo>
                            <a:pt x="0" y="18"/>
                          </a:lnTo>
                          <a:lnTo>
                            <a:pt x="3" y="11"/>
                          </a:lnTo>
                          <a:lnTo>
                            <a:pt x="9" y="8"/>
                          </a:lnTo>
                          <a:lnTo>
                            <a:pt x="16" y="4"/>
                          </a:lnTo>
                          <a:lnTo>
                            <a:pt x="16" y="4"/>
                          </a:lnTo>
                          <a:lnTo>
                            <a:pt x="57" y="0"/>
                          </a:lnTo>
                          <a:lnTo>
                            <a:pt x="97" y="0"/>
                          </a:lnTo>
                          <a:lnTo>
                            <a:pt x="134" y="4"/>
                          </a:lnTo>
                          <a:lnTo>
                            <a:pt x="170" y="9"/>
                          </a:lnTo>
                          <a:lnTo>
                            <a:pt x="202" y="20"/>
                          </a:lnTo>
                          <a:lnTo>
                            <a:pt x="233" y="33"/>
                          </a:lnTo>
                          <a:lnTo>
                            <a:pt x="262" y="49"/>
                          </a:lnTo>
                          <a:lnTo>
                            <a:pt x="288" y="68"/>
                          </a:lnTo>
                          <a:lnTo>
                            <a:pt x="288" y="68"/>
                          </a:lnTo>
                          <a:lnTo>
                            <a:pt x="305" y="85"/>
                          </a:lnTo>
                          <a:lnTo>
                            <a:pt x="321" y="101"/>
                          </a:lnTo>
                          <a:lnTo>
                            <a:pt x="333" y="119"/>
                          </a:lnTo>
                          <a:lnTo>
                            <a:pt x="344" y="135"/>
                          </a:lnTo>
                          <a:lnTo>
                            <a:pt x="355" y="153"/>
                          </a:lnTo>
                          <a:lnTo>
                            <a:pt x="362" y="171"/>
                          </a:lnTo>
                          <a:lnTo>
                            <a:pt x="375" y="205"/>
                          </a:lnTo>
                          <a:lnTo>
                            <a:pt x="384" y="233"/>
                          </a:lnTo>
                          <a:lnTo>
                            <a:pt x="387" y="258"/>
                          </a:lnTo>
                          <a:lnTo>
                            <a:pt x="391" y="282"/>
                          </a:lnTo>
                          <a:lnTo>
                            <a:pt x="391" y="282"/>
                          </a:lnTo>
                          <a:lnTo>
                            <a:pt x="389" y="289"/>
                          </a:lnTo>
                          <a:lnTo>
                            <a:pt x="385" y="294"/>
                          </a:lnTo>
                          <a:lnTo>
                            <a:pt x="380" y="300"/>
                          </a:lnTo>
                          <a:lnTo>
                            <a:pt x="373" y="301"/>
                          </a:lnTo>
                          <a:lnTo>
                            <a:pt x="373" y="3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62" name="Freeform 24"/>
                    <p:cNvSpPr/>
                    <p:nvPr/>
                  </p:nvSpPr>
                  <p:spPr bwMode="auto">
                    <a:xfrm>
                      <a:off x="4055865" y="6035824"/>
                      <a:ext cx="542138" cy="373275"/>
                    </a:xfrm>
                    <a:custGeom>
                      <a:avLst/>
                      <a:gdLst>
                        <a:gd name="T0" fmla="*/ 0 w 427"/>
                        <a:gd name="T1" fmla="*/ 165 h 294"/>
                        <a:gd name="T2" fmla="*/ 0 w 427"/>
                        <a:gd name="T3" fmla="*/ 165 h 294"/>
                        <a:gd name="T4" fmla="*/ 9 w 427"/>
                        <a:gd name="T5" fmla="*/ 139 h 294"/>
                        <a:gd name="T6" fmla="*/ 30 w 427"/>
                        <a:gd name="T7" fmla="*/ 82 h 294"/>
                        <a:gd name="T8" fmla="*/ 43 w 427"/>
                        <a:gd name="T9" fmla="*/ 52 h 294"/>
                        <a:gd name="T10" fmla="*/ 57 w 427"/>
                        <a:gd name="T11" fmla="*/ 25 h 294"/>
                        <a:gd name="T12" fmla="*/ 63 w 427"/>
                        <a:gd name="T13" fmla="*/ 14 h 294"/>
                        <a:gd name="T14" fmla="*/ 70 w 427"/>
                        <a:gd name="T15" fmla="*/ 7 h 294"/>
                        <a:gd name="T16" fmla="*/ 77 w 427"/>
                        <a:gd name="T17" fmla="*/ 1 h 294"/>
                        <a:gd name="T18" fmla="*/ 82 w 427"/>
                        <a:gd name="T19" fmla="*/ 0 h 294"/>
                        <a:gd name="T20" fmla="*/ 82 w 427"/>
                        <a:gd name="T21" fmla="*/ 0 h 294"/>
                        <a:gd name="T22" fmla="*/ 104 w 427"/>
                        <a:gd name="T23" fmla="*/ 3 h 294"/>
                        <a:gd name="T24" fmla="*/ 142 w 427"/>
                        <a:gd name="T25" fmla="*/ 12 h 294"/>
                        <a:gd name="T26" fmla="*/ 190 w 427"/>
                        <a:gd name="T27" fmla="*/ 25 h 294"/>
                        <a:gd name="T28" fmla="*/ 244 w 427"/>
                        <a:gd name="T29" fmla="*/ 39 h 294"/>
                        <a:gd name="T30" fmla="*/ 299 w 427"/>
                        <a:gd name="T31" fmla="*/ 57 h 294"/>
                        <a:gd name="T32" fmla="*/ 348 w 427"/>
                        <a:gd name="T33" fmla="*/ 75 h 294"/>
                        <a:gd name="T34" fmla="*/ 389 w 427"/>
                        <a:gd name="T35" fmla="*/ 91 h 294"/>
                        <a:gd name="T36" fmla="*/ 403 w 427"/>
                        <a:gd name="T37" fmla="*/ 100 h 294"/>
                        <a:gd name="T38" fmla="*/ 412 w 427"/>
                        <a:gd name="T39" fmla="*/ 107 h 294"/>
                        <a:gd name="T40" fmla="*/ 412 w 427"/>
                        <a:gd name="T41" fmla="*/ 107 h 294"/>
                        <a:gd name="T42" fmla="*/ 420 w 427"/>
                        <a:gd name="T43" fmla="*/ 114 h 294"/>
                        <a:gd name="T44" fmla="*/ 423 w 427"/>
                        <a:gd name="T45" fmla="*/ 125 h 294"/>
                        <a:gd name="T46" fmla="*/ 425 w 427"/>
                        <a:gd name="T47" fmla="*/ 138 h 294"/>
                        <a:gd name="T48" fmla="*/ 427 w 427"/>
                        <a:gd name="T49" fmla="*/ 152 h 294"/>
                        <a:gd name="T50" fmla="*/ 427 w 427"/>
                        <a:gd name="T51" fmla="*/ 166 h 294"/>
                        <a:gd name="T52" fmla="*/ 425 w 427"/>
                        <a:gd name="T53" fmla="*/ 182 h 294"/>
                        <a:gd name="T54" fmla="*/ 420 w 427"/>
                        <a:gd name="T55" fmla="*/ 213 h 294"/>
                        <a:gd name="T56" fmla="*/ 412 w 427"/>
                        <a:gd name="T57" fmla="*/ 243 h 294"/>
                        <a:gd name="T58" fmla="*/ 403 w 427"/>
                        <a:gd name="T59" fmla="*/ 268 h 294"/>
                        <a:gd name="T60" fmla="*/ 396 w 427"/>
                        <a:gd name="T61" fmla="*/ 294 h 294"/>
                        <a:gd name="T62" fmla="*/ 337 w 427"/>
                        <a:gd name="T63" fmla="*/ 274 h 294"/>
                        <a:gd name="T64" fmla="*/ 337 w 427"/>
                        <a:gd name="T65" fmla="*/ 274 h 294"/>
                        <a:gd name="T66" fmla="*/ 342 w 427"/>
                        <a:gd name="T67" fmla="*/ 256 h 294"/>
                        <a:gd name="T68" fmla="*/ 351 w 427"/>
                        <a:gd name="T69" fmla="*/ 215 h 294"/>
                        <a:gd name="T70" fmla="*/ 357 w 427"/>
                        <a:gd name="T71" fmla="*/ 191 h 294"/>
                        <a:gd name="T72" fmla="*/ 359 w 427"/>
                        <a:gd name="T73" fmla="*/ 168 h 294"/>
                        <a:gd name="T74" fmla="*/ 359 w 427"/>
                        <a:gd name="T75" fmla="*/ 150 h 294"/>
                        <a:gd name="T76" fmla="*/ 357 w 427"/>
                        <a:gd name="T77" fmla="*/ 143 h 294"/>
                        <a:gd name="T78" fmla="*/ 355 w 427"/>
                        <a:gd name="T79" fmla="*/ 139 h 294"/>
                        <a:gd name="T80" fmla="*/ 355 w 427"/>
                        <a:gd name="T81" fmla="*/ 139 h 294"/>
                        <a:gd name="T82" fmla="*/ 350 w 427"/>
                        <a:gd name="T83" fmla="*/ 134 h 294"/>
                        <a:gd name="T84" fmla="*/ 339 w 427"/>
                        <a:gd name="T85" fmla="*/ 129 h 294"/>
                        <a:gd name="T86" fmla="*/ 310 w 427"/>
                        <a:gd name="T87" fmla="*/ 118 h 294"/>
                        <a:gd name="T88" fmla="*/ 271 w 427"/>
                        <a:gd name="T89" fmla="*/ 105 h 294"/>
                        <a:gd name="T90" fmla="*/ 226 w 427"/>
                        <a:gd name="T91" fmla="*/ 93 h 294"/>
                        <a:gd name="T92" fmla="*/ 181 w 427"/>
                        <a:gd name="T93" fmla="*/ 82 h 294"/>
                        <a:gd name="T94" fmla="*/ 142 w 427"/>
                        <a:gd name="T95" fmla="*/ 73 h 294"/>
                        <a:gd name="T96" fmla="*/ 111 w 427"/>
                        <a:gd name="T97" fmla="*/ 68 h 294"/>
                        <a:gd name="T98" fmla="*/ 102 w 427"/>
                        <a:gd name="T99" fmla="*/ 66 h 294"/>
                        <a:gd name="T100" fmla="*/ 97 w 427"/>
                        <a:gd name="T101" fmla="*/ 68 h 294"/>
                        <a:gd name="T102" fmla="*/ 97 w 427"/>
                        <a:gd name="T103" fmla="*/ 68 h 294"/>
                        <a:gd name="T104" fmla="*/ 93 w 427"/>
                        <a:gd name="T105" fmla="*/ 70 h 294"/>
                        <a:gd name="T106" fmla="*/ 90 w 427"/>
                        <a:gd name="T107" fmla="*/ 73 h 294"/>
                        <a:gd name="T108" fmla="*/ 82 w 427"/>
                        <a:gd name="T109" fmla="*/ 87 h 294"/>
                        <a:gd name="T110" fmla="*/ 66 w 427"/>
                        <a:gd name="T111" fmla="*/ 125 h 294"/>
                        <a:gd name="T112" fmla="*/ 52 w 427"/>
                        <a:gd name="T113" fmla="*/ 163 h 294"/>
                        <a:gd name="T114" fmla="*/ 47 w 427"/>
                        <a:gd name="T115" fmla="*/ 181 h 294"/>
                        <a:gd name="T116" fmla="*/ 0 w 427"/>
                        <a:gd name="T117" fmla="*/ 16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7" h="294">
                          <a:moveTo>
                            <a:pt x="0" y="165"/>
                          </a:moveTo>
                          <a:lnTo>
                            <a:pt x="0" y="165"/>
                          </a:lnTo>
                          <a:lnTo>
                            <a:pt x="9" y="139"/>
                          </a:lnTo>
                          <a:lnTo>
                            <a:pt x="30" y="82"/>
                          </a:lnTo>
                          <a:lnTo>
                            <a:pt x="43" y="52"/>
                          </a:lnTo>
                          <a:lnTo>
                            <a:pt x="57" y="25"/>
                          </a:lnTo>
                          <a:lnTo>
                            <a:pt x="63" y="14"/>
                          </a:lnTo>
                          <a:lnTo>
                            <a:pt x="70" y="7"/>
                          </a:lnTo>
                          <a:lnTo>
                            <a:pt x="77" y="1"/>
                          </a:lnTo>
                          <a:lnTo>
                            <a:pt x="82" y="0"/>
                          </a:lnTo>
                          <a:lnTo>
                            <a:pt x="82" y="0"/>
                          </a:lnTo>
                          <a:lnTo>
                            <a:pt x="104" y="3"/>
                          </a:lnTo>
                          <a:lnTo>
                            <a:pt x="142" y="12"/>
                          </a:lnTo>
                          <a:lnTo>
                            <a:pt x="190" y="25"/>
                          </a:lnTo>
                          <a:lnTo>
                            <a:pt x="244" y="39"/>
                          </a:lnTo>
                          <a:lnTo>
                            <a:pt x="299" y="57"/>
                          </a:lnTo>
                          <a:lnTo>
                            <a:pt x="348" y="75"/>
                          </a:lnTo>
                          <a:lnTo>
                            <a:pt x="389" y="91"/>
                          </a:lnTo>
                          <a:lnTo>
                            <a:pt x="403" y="100"/>
                          </a:lnTo>
                          <a:lnTo>
                            <a:pt x="412" y="107"/>
                          </a:lnTo>
                          <a:lnTo>
                            <a:pt x="412" y="107"/>
                          </a:lnTo>
                          <a:lnTo>
                            <a:pt x="420" y="114"/>
                          </a:lnTo>
                          <a:lnTo>
                            <a:pt x="423" y="125"/>
                          </a:lnTo>
                          <a:lnTo>
                            <a:pt x="425" y="138"/>
                          </a:lnTo>
                          <a:lnTo>
                            <a:pt x="427" y="152"/>
                          </a:lnTo>
                          <a:lnTo>
                            <a:pt x="427" y="166"/>
                          </a:lnTo>
                          <a:lnTo>
                            <a:pt x="425" y="182"/>
                          </a:lnTo>
                          <a:lnTo>
                            <a:pt x="420" y="213"/>
                          </a:lnTo>
                          <a:lnTo>
                            <a:pt x="412" y="243"/>
                          </a:lnTo>
                          <a:lnTo>
                            <a:pt x="403" y="268"/>
                          </a:lnTo>
                          <a:lnTo>
                            <a:pt x="396" y="294"/>
                          </a:lnTo>
                          <a:lnTo>
                            <a:pt x="337" y="274"/>
                          </a:lnTo>
                          <a:lnTo>
                            <a:pt x="337" y="274"/>
                          </a:lnTo>
                          <a:lnTo>
                            <a:pt x="342" y="256"/>
                          </a:lnTo>
                          <a:lnTo>
                            <a:pt x="351" y="215"/>
                          </a:lnTo>
                          <a:lnTo>
                            <a:pt x="357" y="191"/>
                          </a:lnTo>
                          <a:lnTo>
                            <a:pt x="359" y="168"/>
                          </a:lnTo>
                          <a:lnTo>
                            <a:pt x="359" y="150"/>
                          </a:lnTo>
                          <a:lnTo>
                            <a:pt x="357" y="143"/>
                          </a:lnTo>
                          <a:lnTo>
                            <a:pt x="355" y="139"/>
                          </a:lnTo>
                          <a:lnTo>
                            <a:pt x="355" y="139"/>
                          </a:lnTo>
                          <a:lnTo>
                            <a:pt x="350" y="134"/>
                          </a:lnTo>
                          <a:lnTo>
                            <a:pt x="339" y="129"/>
                          </a:lnTo>
                          <a:lnTo>
                            <a:pt x="310" y="118"/>
                          </a:lnTo>
                          <a:lnTo>
                            <a:pt x="271" y="105"/>
                          </a:lnTo>
                          <a:lnTo>
                            <a:pt x="226" y="93"/>
                          </a:lnTo>
                          <a:lnTo>
                            <a:pt x="181" y="82"/>
                          </a:lnTo>
                          <a:lnTo>
                            <a:pt x="142" y="73"/>
                          </a:lnTo>
                          <a:lnTo>
                            <a:pt x="111" y="68"/>
                          </a:lnTo>
                          <a:lnTo>
                            <a:pt x="102" y="66"/>
                          </a:lnTo>
                          <a:lnTo>
                            <a:pt x="97" y="68"/>
                          </a:lnTo>
                          <a:lnTo>
                            <a:pt x="97" y="68"/>
                          </a:lnTo>
                          <a:lnTo>
                            <a:pt x="93" y="70"/>
                          </a:lnTo>
                          <a:lnTo>
                            <a:pt x="90" y="73"/>
                          </a:lnTo>
                          <a:lnTo>
                            <a:pt x="82" y="87"/>
                          </a:lnTo>
                          <a:lnTo>
                            <a:pt x="66" y="125"/>
                          </a:lnTo>
                          <a:lnTo>
                            <a:pt x="52" y="163"/>
                          </a:lnTo>
                          <a:lnTo>
                            <a:pt x="47" y="181"/>
                          </a:lnTo>
                          <a:lnTo>
                            <a:pt x="0" y="165"/>
                          </a:lnTo>
                          <a:close/>
                        </a:path>
                      </a:pathLst>
                    </a:custGeom>
                    <a:solidFill>
                      <a:srgbClr val="272626"/>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63" name="Freeform 25"/>
                    <p:cNvSpPr/>
                    <p:nvPr/>
                  </p:nvSpPr>
                  <p:spPr bwMode="auto">
                    <a:xfrm>
                      <a:off x="3627995" y="6153901"/>
                      <a:ext cx="1279800" cy="1091893"/>
                    </a:xfrm>
                    <a:custGeom>
                      <a:avLst/>
                      <a:gdLst>
                        <a:gd name="T0" fmla="*/ 825 w 1008"/>
                        <a:gd name="T1" fmla="*/ 846 h 860"/>
                        <a:gd name="T2" fmla="*/ 825 w 1008"/>
                        <a:gd name="T3" fmla="*/ 846 h 860"/>
                        <a:gd name="T4" fmla="*/ 819 w 1008"/>
                        <a:gd name="T5" fmla="*/ 853 h 860"/>
                        <a:gd name="T6" fmla="*/ 814 w 1008"/>
                        <a:gd name="T7" fmla="*/ 858 h 860"/>
                        <a:gd name="T8" fmla="*/ 805 w 1008"/>
                        <a:gd name="T9" fmla="*/ 860 h 860"/>
                        <a:gd name="T10" fmla="*/ 796 w 1008"/>
                        <a:gd name="T11" fmla="*/ 860 h 860"/>
                        <a:gd name="T12" fmla="*/ 14 w 1008"/>
                        <a:gd name="T13" fmla="*/ 607 h 860"/>
                        <a:gd name="T14" fmla="*/ 14 w 1008"/>
                        <a:gd name="T15" fmla="*/ 607 h 860"/>
                        <a:gd name="T16" fmla="*/ 7 w 1008"/>
                        <a:gd name="T17" fmla="*/ 604 h 860"/>
                        <a:gd name="T18" fmla="*/ 2 w 1008"/>
                        <a:gd name="T19" fmla="*/ 597 h 860"/>
                        <a:gd name="T20" fmla="*/ 0 w 1008"/>
                        <a:gd name="T21" fmla="*/ 590 h 860"/>
                        <a:gd name="T22" fmla="*/ 2 w 1008"/>
                        <a:gd name="T23" fmla="*/ 581 h 860"/>
                        <a:gd name="T24" fmla="*/ 185 w 1008"/>
                        <a:gd name="T25" fmla="*/ 14 h 860"/>
                        <a:gd name="T26" fmla="*/ 185 w 1008"/>
                        <a:gd name="T27" fmla="*/ 14 h 860"/>
                        <a:gd name="T28" fmla="*/ 188 w 1008"/>
                        <a:gd name="T29" fmla="*/ 7 h 860"/>
                        <a:gd name="T30" fmla="*/ 195 w 1008"/>
                        <a:gd name="T31" fmla="*/ 2 h 860"/>
                        <a:gd name="T32" fmla="*/ 203 w 1008"/>
                        <a:gd name="T33" fmla="*/ 0 h 860"/>
                        <a:gd name="T34" fmla="*/ 212 w 1008"/>
                        <a:gd name="T35" fmla="*/ 0 h 860"/>
                        <a:gd name="T36" fmla="*/ 993 w 1008"/>
                        <a:gd name="T37" fmla="*/ 253 h 860"/>
                        <a:gd name="T38" fmla="*/ 993 w 1008"/>
                        <a:gd name="T39" fmla="*/ 253 h 860"/>
                        <a:gd name="T40" fmla="*/ 1000 w 1008"/>
                        <a:gd name="T41" fmla="*/ 256 h 860"/>
                        <a:gd name="T42" fmla="*/ 1006 w 1008"/>
                        <a:gd name="T43" fmla="*/ 263 h 860"/>
                        <a:gd name="T44" fmla="*/ 1008 w 1008"/>
                        <a:gd name="T45" fmla="*/ 271 h 860"/>
                        <a:gd name="T46" fmla="*/ 1008 w 1008"/>
                        <a:gd name="T47" fmla="*/ 279 h 860"/>
                        <a:gd name="T48" fmla="*/ 825 w 1008"/>
                        <a:gd name="T49" fmla="*/ 846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8" h="860">
                          <a:moveTo>
                            <a:pt x="825" y="846"/>
                          </a:moveTo>
                          <a:lnTo>
                            <a:pt x="825" y="846"/>
                          </a:lnTo>
                          <a:lnTo>
                            <a:pt x="819" y="853"/>
                          </a:lnTo>
                          <a:lnTo>
                            <a:pt x="814" y="858"/>
                          </a:lnTo>
                          <a:lnTo>
                            <a:pt x="805" y="860"/>
                          </a:lnTo>
                          <a:lnTo>
                            <a:pt x="796" y="860"/>
                          </a:lnTo>
                          <a:lnTo>
                            <a:pt x="14" y="607"/>
                          </a:lnTo>
                          <a:lnTo>
                            <a:pt x="14" y="607"/>
                          </a:lnTo>
                          <a:lnTo>
                            <a:pt x="7" y="604"/>
                          </a:lnTo>
                          <a:lnTo>
                            <a:pt x="2" y="597"/>
                          </a:lnTo>
                          <a:lnTo>
                            <a:pt x="0" y="590"/>
                          </a:lnTo>
                          <a:lnTo>
                            <a:pt x="2" y="581"/>
                          </a:lnTo>
                          <a:lnTo>
                            <a:pt x="185" y="14"/>
                          </a:lnTo>
                          <a:lnTo>
                            <a:pt x="185" y="14"/>
                          </a:lnTo>
                          <a:lnTo>
                            <a:pt x="188" y="7"/>
                          </a:lnTo>
                          <a:lnTo>
                            <a:pt x="195" y="2"/>
                          </a:lnTo>
                          <a:lnTo>
                            <a:pt x="203" y="0"/>
                          </a:lnTo>
                          <a:lnTo>
                            <a:pt x="212" y="0"/>
                          </a:lnTo>
                          <a:lnTo>
                            <a:pt x="993" y="253"/>
                          </a:lnTo>
                          <a:lnTo>
                            <a:pt x="993" y="253"/>
                          </a:lnTo>
                          <a:lnTo>
                            <a:pt x="1000" y="256"/>
                          </a:lnTo>
                          <a:lnTo>
                            <a:pt x="1006" y="263"/>
                          </a:lnTo>
                          <a:lnTo>
                            <a:pt x="1008" y="271"/>
                          </a:lnTo>
                          <a:lnTo>
                            <a:pt x="1008" y="279"/>
                          </a:lnTo>
                          <a:lnTo>
                            <a:pt x="825" y="846"/>
                          </a:lnTo>
                          <a:close/>
                        </a:path>
                      </a:pathLst>
                    </a:custGeom>
                    <a:solidFill>
                      <a:srgbClr val="272626"/>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64" name="Freeform 26"/>
                    <p:cNvSpPr/>
                    <p:nvPr/>
                  </p:nvSpPr>
                  <p:spPr bwMode="auto">
                    <a:xfrm>
                      <a:off x="4578958" y="6453537"/>
                      <a:ext cx="275513" cy="783370"/>
                    </a:xfrm>
                    <a:custGeom>
                      <a:avLst/>
                      <a:gdLst>
                        <a:gd name="T0" fmla="*/ 198 w 217"/>
                        <a:gd name="T1" fmla="*/ 8 h 617"/>
                        <a:gd name="T2" fmla="*/ 198 w 217"/>
                        <a:gd name="T3" fmla="*/ 8 h 617"/>
                        <a:gd name="T4" fmla="*/ 203 w 217"/>
                        <a:gd name="T5" fmla="*/ 11 h 617"/>
                        <a:gd name="T6" fmla="*/ 208 w 217"/>
                        <a:gd name="T7" fmla="*/ 15 h 617"/>
                        <a:gd name="T8" fmla="*/ 210 w 217"/>
                        <a:gd name="T9" fmla="*/ 20 h 617"/>
                        <a:gd name="T10" fmla="*/ 210 w 217"/>
                        <a:gd name="T11" fmla="*/ 26 h 617"/>
                        <a:gd name="T12" fmla="*/ 210 w 217"/>
                        <a:gd name="T13" fmla="*/ 26 h 617"/>
                        <a:gd name="T14" fmla="*/ 210 w 217"/>
                        <a:gd name="T15" fmla="*/ 31 h 617"/>
                        <a:gd name="T16" fmla="*/ 27 w 217"/>
                        <a:gd name="T17" fmla="*/ 597 h 617"/>
                        <a:gd name="T18" fmla="*/ 27 w 217"/>
                        <a:gd name="T19" fmla="*/ 597 h 617"/>
                        <a:gd name="T20" fmla="*/ 24 w 217"/>
                        <a:gd name="T21" fmla="*/ 603 h 617"/>
                        <a:gd name="T22" fmla="*/ 20 w 217"/>
                        <a:gd name="T23" fmla="*/ 606 h 617"/>
                        <a:gd name="T24" fmla="*/ 15 w 217"/>
                        <a:gd name="T25" fmla="*/ 608 h 617"/>
                        <a:gd name="T26" fmla="*/ 9 w 217"/>
                        <a:gd name="T27" fmla="*/ 610 h 617"/>
                        <a:gd name="T28" fmla="*/ 9 w 217"/>
                        <a:gd name="T29" fmla="*/ 610 h 617"/>
                        <a:gd name="T30" fmla="*/ 4 w 217"/>
                        <a:gd name="T31" fmla="*/ 608 h 617"/>
                        <a:gd name="T32" fmla="*/ 4 w 217"/>
                        <a:gd name="T33" fmla="*/ 608 h 617"/>
                        <a:gd name="T34" fmla="*/ 2 w 217"/>
                        <a:gd name="T35" fmla="*/ 608 h 617"/>
                        <a:gd name="T36" fmla="*/ 0 w 217"/>
                        <a:gd name="T37" fmla="*/ 612 h 617"/>
                        <a:gd name="T38" fmla="*/ 0 w 217"/>
                        <a:gd name="T39" fmla="*/ 612 h 617"/>
                        <a:gd name="T40" fmla="*/ 0 w 217"/>
                        <a:gd name="T41" fmla="*/ 613 h 617"/>
                        <a:gd name="T42" fmla="*/ 2 w 217"/>
                        <a:gd name="T43" fmla="*/ 615 h 617"/>
                        <a:gd name="T44" fmla="*/ 2 w 217"/>
                        <a:gd name="T45" fmla="*/ 615 h 617"/>
                        <a:gd name="T46" fmla="*/ 9 w 217"/>
                        <a:gd name="T47" fmla="*/ 617 h 617"/>
                        <a:gd name="T48" fmla="*/ 9 w 217"/>
                        <a:gd name="T49" fmla="*/ 617 h 617"/>
                        <a:gd name="T50" fmla="*/ 18 w 217"/>
                        <a:gd name="T51" fmla="*/ 615 h 617"/>
                        <a:gd name="T52" fmla="*/ 24 w 217"/>
                        <a:gd name="T53" fmla="*/ 612 h 617"/>
                        <a:gd name="T54" fmla="*/ 31 w 217"/>
                        <a:gd name="T55" fmla="*/ 606 h 617"/>
                        <a:gd name="T56" fmla="*/ 34 w 217"/>
                        <a:gd name="T57" fmla="*/ 599 h 617"/>
                        <a:gd name="T58" fmla="*/ 217 w 217"/>
                        <a:gd name="T59" fmla="*/ 33 h 617"/>
                        <a:gd name="T60" fmla="*/ 217 w 217"/>
                        <a:gd name="T61" fmla="*/ 33 h 617"/>
                        <a:gd name="T62" fmla="*/ 217 w 217"/>
                        <a:gd name="T63" fmla="*/ 26 h 617"/>
                        <a:gd name="T64" fmla="*/ 217 w 217"/>
                        <a:gd name="T65" fmla="*/ 26 h 617"/>
                        <a:gd name="T66" fmla="*/ 217 w 217"/>
                        <a:gd name="T67" fmla="*/ 18 h 617"/>
                        <a:gd name="T68" fmla="*/ 214 w 217"/>
                        <a:gd name="T69" fmla="*/ 11 h 617"/>
                        <a:gd name="T70" fmla="*/ 208 w 217"/>
                        <a:gd name="T71" fmla="*/ 6 h 617"/>
                        <a:gd name="T72" fmla="*/ 201 w 217"/>
                        <a:gd name="T73" fmla="*/ 0 h 617"/>
                        <a:gd name="T74" fmla="*/ 201 w 217"/>
                        <a:gd name="T75" fmla="*/ 0 h 617"/>
                        <a:gd name="T76" fmla="*/ 198 w 217"/>
                        <a:gd name="T77" fmla="*/ 2 h 617"/>
                        <a:gd name="T78" fmla="*/ 196 w 217"/>
                        <a:gd name="T79" fmla="*/ 4 h 617"/>
                        <a:gd name="T80" fmla="*/ 196 w 217"/>
                        <a:gd name="T81" fmla="*/ 4 h 617"/>
                        <a:gd name="T82" fmla="*/ 196 w 217"/>
                        <a:gd name="T83" fmla="*/ 6 h 617"/>
                        <a:gd name="T84" fmla="*/ 198 w 217"/>
                        <a:gd name="T85" fmla="*/ 8 h 617"/>
                        <a:gd name="T86" fmla="*/ 198 w 217"/>
                        <a:gd name="T87" fmla="*/ 8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7" h="617">
                          <a:moveTo>
                            <a:pt x="198" y="8"/>
                          </a:moveTo>
                          <a:lnTo>
                            <a:pt x="198" y="8"/>
                          </a:lnTo>
                          <a:lnTo>
                            <a:pt x="203" y="11"/>
                          </a:lnTo>
                          <a:lnTo>
                            <a:pt x="208" y="15"/>
                          </a:lnTo>
                          <a:lnTo>
                            <a:pt x="210" y="20"/>
                          </a:lnTo>
                          <a:lnTo>
                            <a:pt x="210" y="26"/>
                          </a:lnTo>
                          <a:lnTo>
                            <a:pt x="210" y="26"/>
                          </a:lnTo>
                          <a:lnTo>
                            <a:pt x="210" y="31"/>
                          </a:lnTo>
                          <a:lnTo>
                            <a:pt x="27" y="597"/>
                          </a:lnTo>
                          <a:lnTo>
                            <a:pt x="27" y="597"/>
                          </a:lnTo>
                          <a:lnTo>
                            <a:pt x="24" y="603"/>
                          </a:lnTo>
                          <a:lnTo>
                            <a:pt x="20" y="606"/>
                          </a:lnTo>
                          <a:lnTo>
                            <a:pt x="15" y="608"/>
                          </a:lnTo>
                          <a:lnTo>
                            <a:pt x="9" y="610"/>
                          </a:lnTo>
                          <a:lnTo>
                            <a:pt x="9" y="610"/>
                          </a:lnTo>
                          <a:lnTo>
                            <a:pt x="4" y="608"/>
                          </a:lnTo>
                          <a:lnTo>
                            <a:pt x="4" y="608"/>
                          </a:lnTo>
                          <a:lnTo>
                            <a:pt x="2" y="608"/>
                          </a:lnTo>
                          <a:lnTo>
                            <a:pt x="0" y="612"/>
                          </a:lnTo>
                          <a:lnTo>
                            <a:pt x="0" y="612"/>
                          </a:lnTo>
                          <a:lnTo>
                            <a:pt x="0" y="613"/>
                          </a:lnTo>
                          <a:lnTo>
                            <a:pt x="2" y="615"/>
                          </a:lnTo>
                          <a:lnTo>
                            <a:pt x="2" y="615"/>
                          </a:lnTo>
                          <a:lnTo>
                            <a:pt x="9" y="617"/>
                          </a:lnTo>
                          <a:lnTo>
                            <a:pt x="9" y="617"/>
                          </a:lnTo>
                          <a:lnTo>
                            <a:pt x="18" y="615"/>
                          </a:lnTo>
                          <a:lnTo>
                            <a:pt x="24" y="612"/>
                          </a:lnTo>
                          <a:lnTo>
                            <a:pt x="31" y="606"/>
                          </a:lnTo>
                          <a:lnTo>
                            <a:pt x="34" y="599"/>
                          </a:lnTo>
                          <a:lnTo>
                            <a:pt x="217" y="33"/>
                          </a:lnTo>
                          <a:lnTo>
                            <a:pt x="217" y="33"/>
                          </a:lnTo>
                          <a:lnTo>
                            <a:pt x="217" y="26"/>
                          </a:lnTo>
                          <a:lnTo>
                            <a:pt x="217" y="26"/>
                          </a:lnTo>
                          <a:lnTo>
                            <a:pt x="217" y="18"/>
                          </a:lnTo>
                          <a:lnTo>
                            <a:pt x="214" y="11"/>
                          </a:lnTo>
                          <a:lnTo>
                            <a:pt x="208" y="6"/>
                          </a:lnTo>
                          <a:lnTo>
                            <a:pt x="201" y="0"/>
                          </a:lnTo>
                          <a:lnTo>
                            <a:pt x="201" y="0"/>
                          </a:lnTo>
                          <a:lnTo>
                            <a:pt x="198" y="2"/>
                          </a:lnTo>
                          <a:lnTo>
                            <a:pt x="196" y="4"/>
                          </a:lnTo>
                          <a:lnTo>
                            <a:pt x="196" y="4"/>
                          </a:lnTo>
                          <a:lnTo>
                            <a:pt x="196" y="6"/>
                          </a:lnTo>
                          <a:lnTo>
                            <a:pt x="198" y="8"/>
                          </a:lnTo>
                          <a:lnTo>
                            <a:pt x="198" y="8"/>
                          </a:lnTo>
                          <a:close/>
                        </a:path>
                      </a:pathLst>
                    </a:custGeom>
                    <a:solidFill>
                      <a:srgbClr val="BCBCB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65" name="Freeform 27"/>
                    <p:cNvSpPr/>
                    <p:nvPr/>
                  </p:nvSpPr>
                  <p:spPr bwMode="auto">
                    <a:xfrm>
                      <a:off x="3495952" y="6110733"/>
                      <a:ext cx="1279800" cy="1094433"/>
                    </a:xfrm>
                    <a:custGeom>
                      <a:avLst/>
                      <a:gdLst>
                        <a:gd name="T0" fmla="*/ 825 w 1008"/>
                        <a:gd name="T1" fmla="*/ 846 h 862"/>
                        <a:gd name="T2" fmla="*/ 825 w 1008"/>
                        <a:gd name="T3" fmla="*/ 846 h 862"/>
                        <a:gd name="T4" fmla="*/ 819 w 1008"/>
                        <a:gd name="T5" fmla="*/ 853 h 862"/>
                        <a:gd name="T6" fmla="*/ 814 w 1008"/>
                        <a:gd name="T7" fmla="*/ 858 h 862"/>
                        <a:gd name="T8" fmla="*/ 805 w 1008"/>
                        <a:gd name="T9" fmla="*/ 862 h 862"/>
                        <a:gd name="T10" fmla="*/ 796 w 1008"/>
                        <a:gd name="T11" fmla="*/ 860 h 862"/>
                        <a:gd name="T12" fmla="*/ 14 w 1008"/>
                        <a:gd name="T13" fmla="*/ 607 h 862"/>
                        <a:gd name="T14" fmla="*/ 14 w 1008"/>
                        <a:gd name="T15" fmla="*/ 607 h 862"/>
                        <a:gd name="T16" fmla="*/ 7 w 1008"/>
                        <a:gd name="T17" fmla="*/ 604 h 862"/>
                        <a:gd name="T18" fmla="*/ 2 w 1008"/>
                        <a:gd name="T19" fmla="*/ 597 h 862"/>
                        <a:gd name="T20" fmla="*/ 0 w 1008"/>
                        <a:gd name="T21" fmla="*/ 590 h 862"/>
                        <a:gd name="T22" fmla="*/ 0 w 1008"/>
                        <a:gd name="T23" fmla="*/ 581 h 862"/>
                        <a:gd name="T24" fmla="*/ 183 w 1008"/>
                        <a:gd name="T25" fmla="*/ 14 h 862"/>
                        <a:gd name="T26" fmla="*/ 183 w 1008"/>
                        <a:gd name="T27" fmla="*/ 14 h 862"/>
                        <a:gd name="T28" fmla="*/ 188 w 1008"/>
                        <a:gd name="T29" fmla="*/ 7 h 862"/>
                        <a:gd name="T30" fmla="*/ 194 w 1008"/>
                        <a:gd name="T31" fmla="*/ 2 h 862"/>
                        <a:gd name="T32" fmla="*/ 203 w 1008"/>
                        <a:gd name="T33" fmla="*/ 0 h 862"/>
                        <a:gd name="T34" fmla="*/ 212 w 1008"/>
                        <a:gd name="T35" fmla="*/ 0 h 862"/>
                        <a:gd name="T36" fmla="*/ 993 w 1008"/>
                        <a:gd name="T37" fmla="*/ 253 h 862"/>
                        <a:gd name="T38" fmla="*/ 993 w 1008"/>
                        <a:gd name="T39" fmla="*/ 253 h 862"/>
                        <a:gd name="T40" fmla="*/ 1000 w 1008"/>
                        <a:gd name="T41" fmla="*/ 258 h 862"/>
                        <a:gd name="T42" fmla="*/ 1006 w 1008"/>
                        <a:gd name="T43" fmla="*/ 263 h 862"/>
                        <a:gd name="T44" fmla="*/ 1008 w 1008"/>
                        <a:gd name="T45" fmla="*/ 272 h 862"/>
                        <a:gd name="T46" fmla="*/ 1008 w 1008"/>
                        <a:gd name="T47" fmla="*/ 279 h 862"/>
                        <a:gd name="T48" fmla="*/ 825 w 1008"/>
                        <a:gd name="T49" fmla="*/ 846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8" h="862">
                          <a:moveTo>
                            <a:pt x="825" y="846"/>
                          </a:moveTo>
                          <a:lnTo>
                            <a:pt x="825" y="846"/>
                          </a:lnTo>
                          <a:lnTo>
                            <a:pt x="819" y="853"/>
                          </a:lnTo>
                          <a:lnTo>
                            <a:pt x="814" y="858"/>
                          </a:lnTo>
                          <a:lnTo>
                            <a:pt x="805" y="862"/>
                          </a:lnTo>
                          <a:lnTo>
                            <a:pt x="796" y="860"/>
                          </a:lnTo>
                          <a:lnTo>
                            <a:pt x="14" y="607"/>
                          </a:lnTo>
                          <a:lnTo>
                            <a:pt x="14" y="607"/>
                          </a:lnTo>
                          <a:lnTo>
                            <a:pt x="7" y="604"/>
                          </a:lnTo>
                          <a:lnTo>
                            <a:pt x="2" y="597"/>
                          </a:lnTo>
                          <a:lnTo>
                            <a:pt x="0" y="590"/>
                          </a:lnTo>
                          <a:lnTo>
                            <a:pt x="0" y="581"/>
                          </a:lnTo>
                          <a:lnTo>
                            <a:pt x="183" y="14"/>
                          </a:lnTo>
                          <a:lnTo>
                            <a:pt x="183" y="14"/>
                          </a:lnTo>
                          <a:lnTo>
                            <a:pt x="188" y="7"/>
                          </a:lnTo>
                          <a:lnTo>
                            <a:pt x="194" y="2"/>
                          </a:lnTo>
                          <a:lnTo>
                            <a:pt x="203" y="0"/>
                          </a:lnTo>
                          <a:lnTo>
                            <a:pt x="212" y="0"/>
                          </a:lnTo>
                          <a:lnTo>
                            <a:pt x="993" y="253"/>
                          </a:lnTo>
                          <a:lnTo>
                            <a:pt x="993" y="253"/>
                          </a:lnTo>
                          <a:lnTo>
                            <a:pt x="1000" y="258"/>
                          </a:lnTo>
                          <a:lnTo>
                            <a:pt x="1006" y="263"/>
                          </a:lnTo>
                          <a:lnTo>
                            <a:pt x="1008" y="272"/>
                          </a:lnTo>
                          <a:lnTo>
                            <a:pt x="1008" y="279"/>
                          </a:lnTo>
                          <a:lnTo>
                            <a:pt x="825" y="846"/>
                          </a:lnTo>
                          <a:close/>
                        </a:path>
                      </a:pathLst>
                    </a:custGeom>
                    <a:solidFill>
                      <a:srgbClr val="191919"/>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66" name="Freeform 28"/>
                    <p:cNvSpPr/>
                    <p:nvPr/>
                  </p:nvSpPr>
                  <p:spPr bwMode="auto">
                    <a:xfrm>
                      <a:off x="4201874" y="5924095"/>
                      <a:ext cx="336456" cy="356770"/>
                    </a:xfrm>
                    <a:custGeom>
                      <a:avLst/>
                      <a:gdLst>
                        <a:gd name="T0" fmla="*/ 208 w 265"/>
                        <a:gd name="T1" fmla="*/ 73 h 281"/>
                        <a:gd name="T2" fmla="*/ 236 w 265"/>
                        <a:gd name="T3" fmla="*/ 98 h 281"/>
                        <a:gd name="T4" fmla="*/ 256 w 265"/>
                        <a:gd name="T5" fmla="*/ 120 h 281"/>
                        <a:gd name="T6" fmla="*/ 265 w 265"/>
                        <a:gd name="T7" fmla="*/ 138 h 281"/>
                        <a:gd name="T8" fmla="*/ 265 w 265"/>
                        <a:gd name="T9" fmla="*/ 147 h 281"/>
                        <a:gd name="T10" fmla="*/ 254 w 265"/>
                        <a:gd name="T11" fmla="*/ 165 h 281"/>
                        <a:gd name="T12" fmla="*/ 235 w 265"/>
                        <a:gd name="T13" fmla="*/ 186 h 281"/>
                        <a:gd name="T14" fmla="*/ 229 w 265"/>
                        <a:gd name="T15" fmla="*/ 192 h 281"/>
                        <a:gd name="T16" fmla="*/ 208 w 265"/>
                        <a:gd name="T17" fmla="*/ 240 h 281"/>
                        <a:gd name="T18" fmla="*/ 188 w 265"/>
                        <a:gd name="T19" fmla="*/ 272 h 281"/>
                        <a:gd name="T20" fmla="*/ 177 w 265"/>
                        <a:gd name="T21" fmla="*/ 281 h 281"/>
                        <a:gd name="T22" fmla="*/ 166 w 265"/>
                        <a:gd name="T23" fmla="*/ 281 h 281"/>
                        <a:gd name="T24" fmla="*/ 158 w 265"/>
                        <a:gd name="T25" fmla="*/ 278 h 281"/>
                        <a:gd name="T26" fmla="*/ 136 w 265"/>
                        <a:gd name="T27" fmla="*/ 260 h 281"/>
                        <a:gd name="T28" fmla="*/ 127 w 265"/>
                        <a:gd name="T29" fmla="*/ 247 h 281"/>
                        <a:gd name="T30" fmla="*/ 122 w 265"/>
                        <a:gd name="T31" fmla="*/ 254 h 281"/>
                        <a:gd name="T32" fmla="*/ 102 w 265"/>
                        <a:gd name="T33" fmla="*/ 272 h 281"/>
                        <a:gd name="T34" fmla="*/ 86 w 265"/>
                        <a:gd name="T35" fmla="*/ 279 h 281"/>
                        <a:gd name="T36" fmla="*/ 79 w 265"/>
                        <a:gd name="T37" fmla="*/ 278 h 281"/>
                        <a:gd name="T38" fmla="*/ 71 w 265"/>
                        <a:gd name="T39" fmla="*/ 272 h 281"/>
                        <a:gd name="T40" fmla="*/ 64 w 265"/>
                        <a:gd name="T41" fmla="*/ 258 h 281"/>
                        <a:gd name="T42" fmla="*/ 59 w 265"/>
                        <a:gd name="T43" fmla="*/ 235 h 281"/>
                        <a:gd name="T44" fmla="*/ 57 w 265"/>
                        <a:gd name="T45" fmla="*/ 229 h 281"/>
                        <a:gd name="T46" fmla="*/ 39 w 265"/>
                        <a:gd name="T47" fmla="*/ 236 h 281"/>
                        <a:gd name="T48" fmla="*/ 23 w 265"/>
                        <a:gd name="T49" fmla="*/ 238 h 281"/>
                        <a:gd name="T50" fmla="*/ 5 w 265"/>
                        <a:gd name="T51" fmla="*/ 233 h 281"/>
                        <a:gd name="T52" fmla="*/ 2 w 265"/>
                        <a:gd name="T53" fmla="*/ 229 h 281"/>
                        <a:gd name="T54" fmla="*/ 0 w 265"/>
                        <a:gd name="T55" fmla="*/ 211 h 281"/>
                        <a:gd name="T56" fmla="*/ 7 w 265"/>
                        <a:gd name="T57" fmla="*/ 168 h 281"/>
                        <a:gd name="T58" fmla="*/ 30 w 265"/>
                        <a:gd name="T59" fmla="*/ 98 h 281"/>
                        <a:gd name="T60" fmla="*/ 61 w 265"/>
                        <a:gd name="T61" fmla="*/ 34 h 281"/>
                        <a:gd name="T62" fmla="*/ 77 w 265"/>
                        <a:gd name="T63" fmla="*/ 11 h 281"/>
                        <a:gd name="T64" fmla="*/ 86 w 265"/>
                        <a:gd name="T65" fmla="*/ 3 h 281"/>
                        <a:gd name="T66" fmla="*/ 104 w 265"/>
                        <a:gd name="T67" fmla="*/ 0 h 281"/>
                        <a:gd name="T68" fmla="*/ 125 w 265"/>
                        <a:gd name="T69" fmla="*/ 5 h 281"/>
                        <a:gd name="T70" fmla="*/ 158 w 265"/>
                        <a:gd name="T71" fmla="*/ 25 h 281"/>
                        <a:gd name="T72" fmla="*/ 193 w 265"/>
                        <a:gd name="T73" fmla="*/ 57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281">
                          <a:moveTo>
                            <a:pt x="208" y="73"/>
                          </a:moveTo>
                          <a:lnTo>
                            <a:pt x="208" y="73"/>
                          </a:lnTo>
                          <a:lnTo>
                            <a:pt x="217" y="80"/>
                          </a:lnTo>
                          <a:lnTo>
                            <a:pt x="236" y="98"/>
                          </a:lnTo>
                          <a:lnTo>
                            <a:pt x="247" y="109"/>
                          </a:lnTo>
                          <a:lnTo>
                            <a:pt x="256" y="120"/>
                          </a:lnTo>
                          <a:lnTo>
                            <a:pt x="262" y="129"/>
                          </a:lnTo>
                          <a:lnTo>
                            <a:pt x="265" y="138"/>
                          </a:lnTo>
                          <a:lnTo>
                            <a:pt x="265" y="138"/>
                          </a:lnTo>
                          <a:lnTo>
                            <a:pt x="265" y="147"/>
                          </a:lnTo>
                          <a:lnTo>
                            <a:pt x="262" y="156"/>
                          </a:lnTo>
                          <a:lnTo>
                            <a:pt x="254" y="165"/>
                          </a:lnTo>
                          <a:lnTo>
                            <a:pt x="249" y="174"/>
                          </a:lnTo>
                          <a:lnTo>
                            <a:pt x="235" y="186"/>
                          </a:lnTo>
                          <a:lnTo>
                            <a:pt x="229" y="192"/>
                          </a:lnTo>
                          <a:lnTo>
                            <a:pt x="229" y="192"/>
                          </a:lnTo>
                          <a:lnTo>
                            <a:pt x="224" y="208"/>
                          </a:lnTo>
                          <a:lnTo>
                            <a:pt x="208" y="240"/>
                          </a:lnTo>
                          <a:lnTo>
                            <a:pt x="199" y="258"/>
                          </a:lnTo>
                          <a:lnTo>
                            <a:pt x="188" y="272"/>
                          </a:lnTo>
                          <a:lnTo>
                            <a:pt x="183" y="278"/>
                          </a:lnTo>
                          <a:lnTo>
                            <a:pt x="177" y="281"/>
                          </a:lnTo>
                          <a:lnTo>
                            <a:pt x="172" y="281"/>
                          </a:lnTo>
                          <a:lnTo>
                            <a:pt x="166" y="281"/>
                          </a:lnTo>
                          <a:lnTo>
                            <a:pt x="166" y="281"/>
                          </a:lnTo>
                          <a:lnTo>
                            <a:pt x="158" y="278"/>
                          </a:lnTo>
                          <a:lnTo>
                            <a:pt x="149" y="272"/>
                          </a:lnTo>
                          <a:lnTo>
                            <a:pt x="136" y="260"/>
                          </a:lnTo>
                          <a:lnTo>
                            <a:pt x="131" y="251"/>
                          </a:lnTo>
                          <a:lnTo>
                            <a:pt x="127" y="247"/>
                          </a:lnTo>
                          <a:lnTo>
                            <a:pt x="127" y="247"/>
                          </a:lnTo>
                          <a:lnTo>
                            <a:pt x="122" y="254"/>
                          </a:lnTo>
                          <a:lnTo>
                            <a:pt x="109" y="267"/>
                          </a:lnTo>
                          <a:lnTo>
                            <a:pt x="102" y="272"/>
                          </a:lnTo>
                          <a:lnTo>
                            <a:pt x="93" y="278"/>
                          </a:lnTo>
                          <a:lnTo>
                            <a:pt x="86" y="279"/>
                          </a:lnTo>
                          <a:lnTo>
                            <a:pt x="82" y="279"/>
                          </a:lnTo>
                          <a:lnTo>
                            <a:pt x="79" y="278"/>
                          </a:lnTo>
                          <a:lnTo>
                            <a:pt x="79" y="278"/>
                          </a:lnTo>
                          <a:lnTo>
                            <a:pt x="71" y="272"/>
                          </a:lnTo>
                          <a:lnTo>
                            <a:pt x="68" y="265"/>
                          </a:lnTo>
                          <a:lnTo>
                            <a:pt x="64" y="258"/>
                          </a:lnTo>
                          <a:lnTo>
                            <a:pt x="61" y="249"/>
                          </a:lnTo>
                          <a:lnTo>
                            <a:pt x="59" y="235"/>
                          </a:lnTo>
                          <a:lnTo>
                            <a:pt x="57" y="229"/>
                          </a:lnTo>
                          <a:lnTo>
                            <a:pt x="57" y="229"/>
                          </a:lnTo>
                          <a:lnTo>
                            <a:pt x="52" y="231"/>
                          </a:lnTo>
                          <a:lnTo>
                            <a:pt x="39" y="236"/>
                          </a:lnTo>
                          <a:lnTo>
                            <a:pt x="32" y="238"/>
                          </a:lnTo>
                          <a:lnTo>
                            <a:pt x="23" y="238"/>
                          </a:lnTo>
                          <a:lnTo>
                            <a:pt x="14" y="236"/>
                          </a:lnTo>
                          <a:lnTo>
                            <a:pt x="5" y="233"/>
                          </a:lnTo>
                          <a:lnTo>
                            <a:pt x="5" y="233"/>
                          </a:lnTo>
                          <a:lnTo>
                            <a:pt x="2" y="229"/>
                          </a:lnTo>
                          <a:lnTo>
                            <a:pt x="0" y="222"/>
                          </a:lnTo>
                          <a:lnTo>
                            <a:pt x="0" y="211"/>
                          </a:lnTo>
                          <a:lnTo>
                            <a:pt x="2" y="199"/>
                          </a:lnTo>
                          <a:lnTo>
                            <a:pt x="7" y="168"/>
                          </a:lnTo>
                          <a:lnTo>
                            <a:pt x="18" y="134"/>
                          </a:lnTo>
                          <a:lnTo>
                            <a:pt x="30" y="98"/>
                          </a:lnTo>
                          <a:lnTo>
                            <a:pt x="45" y="64"/>
                          </a:lnTo>
                          <a:lnTo>
                            <a:pt x="61" y="34"/>
                          </a:lnTo>
                          <a:lnTo>
                            <a:pt x="70" y="21"/>
                          </a:lnTo>
                          <a:lnTo>
                            <a:pt x="77" y="11"/>
                          </a:lnTo>
                          <a:lnTo>
                            <a:pt x="77" y="11"/>
                          </a:lnTo>
                          <a:lnTo>
                            <a:pt x="86" y="3"/>
                          </a:lnTo>
                          <a:lnTo>
                            <a:pt x="95" y="0"/>
                          </a:lnTo>
                          <a:lnTo>
                            <a:pt x="104" y="0"/>
                          </a:lnTo>
                          <a:lnTo>
                            <a:pt x="114" y="2"/>
                          </a:lnTo>
                          <a:lnTo>
                            <a:pt x="125" y="5"/>
                          </a:lnTo>
                          <a:lnTo>
                            <a:pt x="136" y="11"/>
                          </a:lnTo>
                          <a:lnTo>
                            <a:pt x="158" y="25"/>
                          </a:lnTo>
                          <a:lnTo>
                            <a:pt x="177" y="41"/>
                          </a:lnTo>
                          <a:lnTo>
                            <a:pt x="193" y="57"/>
                          </a:lnTo>
                          <a:lnTo>
                            <a:pt x="208" y="73"/>
                          </a:lnTo>
                          <a:close/>
                        </a:path>
                      </a:pathLst>
                    </a:custGeom>
                    <a:solidFill>
                      <a:srgbClr val="FEDCB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67" name="Freeform 29"/>
                    <p:cNvSpPr/>
                    <p:nvPr/>
                  </p:nvSpPr>
                  <p:spPr bwMode="auto">
                    <a:xfrm>
                      <a:off x="4201874" y="5924095"/>
                      <a:ext cx="336456" cy="356770"/>
                    </a:xfrm>
                    <a:custGeom>
                      <a:avLst/>
                      <a:gdLst>
                        <a:gd name="T0" fmla="*/ 208 w 265"/>
                        <a:gd name="T1" fmla="*/ 73 h 281"/>
                        <a:gd name="T2" fmla="*/ 236 w 265"/>
                        <a:gd name="T3" fmla="*/ 98 h 281"/>
                        <a:gd name="T4" fmla="*/ 256 w 265"/>
                        <a:gd name="T5" fmla="*/ 120 h 281"/>
                        <a:gd name="T6" fmla="*/ 265 w 265"/>
                        <a:gd name="T7" fmla="*/ 138 h 281"/>
                        <a:gd name="T8" fmla="*/ 265 w 265"/>
                        <a:gd name="T9" fmla="*/ 147 h 281"/>
                        <a:gd name="T10" fmla="*/ 254 w 265"/>
                        <a:gd name="T11" fmla="*/ 165 h 281"/>
                        <a:gd name="T12" fmla="*/ 235 w 265"/>
                        <a:gd name="T13" fmla="*/ 186 h 281"/>
                        <a:gd name="T14" fmla="*/ 229 w 265"/>
                        <a:gd name="T15" fmla="*/ 192 h 281"/>
                        <a:gd name="T16" fmla="*/ 208 w 265"/>
                        <a:gd name="T17" fmla="*/ 240 h 281"/>
                        <a:gd name="T18" fmla="*/ 188 w 265"/>
                        <a:gd name="T19" fmla="*/ 272 h 281"/>
                        <a:gd name="T20" fmla="*/ 177 w 265"/>
                        <a:gd name="T21" fmla="*/ 281 h 281"/>
                        <a:gd name="T22" fmla="*/ 166 w 265"/>
                        <a:gd name="T23" fmla="*/ 281 h 281"/>
                        <a:gd name="T24" fmla="*/ 158 w 265"/>
                        <a:gd name="T25" fmla="*/ 278 h 281"/>
                        <a:gd name="T26" fmla="*/ 136 w 265"/>
                        <a:gd name="T27" fmla="*/ 260 h 281"/>
                        <a:gd name="T28" fmla="*/ 127 w 265"/>
                        <a:gd name="T29" fmla="*/ 247 h 281"/>
                        <a:gd name="T30" fmla="*/ 122 w 265"/>
                        <a:gd name="T31" fmla="*/ 254 h 281"/>
                        <a:gd name="T32" fmla="*/ 102 w 265"/>
                        <a:gd name="T33" fmla="*/ 272 h 281"/>
                        <a:gd name="T34" fmla="*/ 86 w 265"/>
                        <a:gd name="T35" fmla="*/ 279 h 281"/>
                        <a:gd name="T36" fmla="*/ 79 w 265"/>
                        <a:gd name="T37" fmla="*/ 278 h 281"/>
                        <a:gd name="T38" fmla="*/ 71 w 265"/>
                        <a:gd name="T39" fmla="*/ 272 h 281"/>
                        <a:gd name="T40" fmla="*/ 64 w 265"/>
                        <a:gd name="T41" fmla="*/ 258 h 281"/>
                        <a:gd name="T42" fmla="*/ 59 w 265"/>
                        <a:gd name="T43" fmla="*/ 235 h 281"/>
                        <a:gd name="T44" fmla="*/ 57 w 265"/>
                        <a:gd name="T45" fmla="*/ 229 h 281"/>
                        <a:gd name="T46" fmla="*/ 39 w 265"/>
                        <a:gd name="T47" fmla="*/ 236 h 281"/>
                        <a:gd name="T48" fmla="*/ 23 w 265"/>
                        <a:gd name="T49" fmla="*/ 238 h 281"/>
                        <a:gd name="T50" fmla="*/ 5 w 265"/>
                        <a:gd name="T51" fmla="*/ 233 h 281"/>
                        <a:gd name="T52" fmla="*/ 2 w 265"/>
                        <a:gd name="T53" fmla="*/ 229 h 281"/>
                        <a:gd name="T54" fmla="*/ 0 w 265"/>
                        <a:gd name="T55" fmla="*/ 211 h 281"/>
                        <a:gd name="T56" fmla="*/ 7 w 265"/>
                        <a:gd name="T57" fmla="*/ 168 h 281"/>
                        <a:gd name="T58" fmla="*/ 30 w 265"/>
                        <a:gd name="T59" fmla="*/ 98 h 281"/>
                        <a:gd name="T60" fmla="*/ 61 w 265"/>
                        <a:gd name="T61" fmla="*/ 34 h 281"/>
                        <a:gd name="T62" fmla="*/ 77 w 265"/>
                        <a:gd name="T63" fmla="*/ 11 h 281"/>
                        <a:gd name="T64" fmla="*/ 86 w 265"/>
                        <a:gd name="T65" fmla="*/ 3 h 281"/>
                        <a:gd name="T66" fmla="*/ 104 w 265"/>
                        <a:gd name="T67" fmla="*/ 0 h 281"/>
                        <a:gd name="T68" fmla="*/ 125 w 265"/>
                        <a:gd name="T69" fmla="*/ 5 h 281"/>
                        <a:gd name="T70" fmla="*/ 158 w 265"/>
                        <a:gd name="T71" fmla="*/ 25 h 281"/>
                        <a:gd name="T72" fmla="*/ 193 w 265"/>
                        <a:gd name="T73" fmla="*/ 57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281">
                          <a:moveTo>
                            <a:pt x="208" y="73"/>
                          </a:moveTo>
                          <a:lnTo>
                            <a:pt x="208" y="73"/>
                          </a:lnTo>
                          <a:lnTo>
                            <a:pt x="217" y="80"/>
                          </a:lnTo>
                          <a:lnTo>
                            <a:pt x="236" y="98"/>
                          </a:lnTo>
                          <a:lnTo>
                            <a:pt x="247" y="109"/>
                          </a:lnTo>
                          <a:lnTo>
                            <a:pt x="256" y="120"/>
                          </a:lnTo>
                          <a:lnTo>
                            <a:pt x="262" y="129"/>
                          </a:lnTo>
                          <a:lnTo>
                            <a:pt x="265" y="138"/>
                          </a:lnTo>
                          <a:lnTo>
                            <a:pt x="265" y="138"/>
                          </a:lnTo>
                          <a:lnTo>
                            <a:pt x="265" y="147"/>
                          </a:lnTo>
                          <a:lnTo>
                            <a:pt x="262" y="156"/>
                          </a:lnTo>
                          <a:lnTo>
                            <a:pt x="254" y="165"/>
                          </a:lnTo>
                          <a:lnTo>
                            <a:pt x="249" y="174"/>
                          </a:lnTo>
                          <a:lnTo>
                            <a:pt x="235" y="186"/>
                          </a:lnTo>
                          <a:lnTo>
                            <a:pt x="229" y="192"/>
                          </a:lnTo>
                          <a:lnTo>
                            <a:pt x="229" y="192"/>
                          </a:lnTo>
                          <a:lnTo>
                            <a:pt x="224" y="208"/>
                          </a:lnTo>
                          <a:lnTo>
                            <a:pt x="208" y="240"/>
                          </a:lnTo>
                          <a:lnTo>
                            <a:pt x="199" y="258"/>
                          </a:lnTo>
                          <a:lnTo>
                            <a:pt x="188" y="272"/>
                          </a:lnTo>
                          <a:lnTo>
                            <a:pt x="183" y="278"/>
                          </a:lnTo>
                          <a:lnTo>
                            <a:pt x="177" y="281"/>
                          </a:lnTo>
                          <a:lnTo>
                            <a:pt x="172" y="281"/>
                          </a:lnTo>
                          <a:lnTo>
                            <a:pt x="166" y="281"/>
                          </a:lnTo>
                          <a:lnTo>
                            <a:pt x="166" y="281"/>
                          </a:lnTo>
                          <a:lnTo>
                            <a:pt x="158" y="278"/>
                          </a:lnTo>
                          <a:lnTo>
                            <a:pt x="149" y="272"/>
                          </a:lnTo>
                          <a:lnTo>
                            <a:pt x="136" y="260"/>
                          </a:lnTo>
                          <a:lnTo>
                            <a:pt x="131" y="251"/>
                          </a:lnTo>
                          <a:lnTo>
                            <a:pt x="127" y="247"/>
                          </a:lnTo>
                          <a:lnTo>
                            <a:pt x="127" y="247"/>
                          </a:lnTo>
                          <a:lnTo>
                            <a:pt x="122" y="254"/>
                          </a:lnTo>
                          <a:lnTo>
                            <a:pt x="109" y="267"/>
                          </a:lnTo>
                          <a:lnTo>
                            <a:pt x="102" y="272"/>
                          </a:lnTo>
                          <a:lnTo>
                            <a:pt x="93" y="278"/>
                          </a:lnTo>
                          <a:lnTo>
                            <a:pt x="86" y="279"/>
                          </a:lnTo>
                          <a:lnTo>
                            <a:pt x="82" y="279"/>
                          </a:lnTo>
                          <a:lnTo>
                            <a:pt x="79" y="278"/>
                          </a:lnTo>
                          <a:lnTo>
                            <a:pt x="79" y="278"/>
                          </a:lnTo>
                          <a:lnTo>
                            <a:pt x="71" y="272"/>
                          </a:lnTo>
                          <a:lnTo>
                            <a:pt x="68" y="265"/>
                          </a:lnTo>
                          <a:lnTo>
                            <a:pt x="64" y="258"/>
                          </a:lnTo>
                          <a:lnTo>
                            <a:pt x="61" y="249"/>
                          </a:lnTo>
                          <a:lnTo>
                            <a:pt x="59" y="235"/>
                          </a:lnTo>
                          <a:lnTo>
                            <a:pt x="57" y="229"/>
                          </a:lnTo>
                          <a:lnTo>
                            <a:pt x="57" y="229"/>
                          </a:lnTo>
                          <a:lnTo>
                            <a:pt x="52" y="231"/>
                          </a:lnTo>
                          <a:lnTo>
                            <a:pt x="39" y="236"/>
                          </a:lnTo>
                          <a:lnTo>
                            <a:pt x="32" y="238"/>
                          </a:lnTo>
                          <a:lnTo>
                            <a:pt x="23" y="238"/>
                          </a:lnTo>
                          <a:lnTo>
                            <a:pt x="14" y="236"/>
                          </a:lnTo>
                          <a:lnTo>
                            <a:pt x="5" y="233"/>
                          </a:lnTo>
                          <a:lnTo>
                            <a:pt x="5" y="233"/>
                          </a:lnTo>
                          <a:lnTo>
                            <a:pt x="2" y="229"/>
                          </a:lnTo>
                          <a:lnTo>
                            <a:pt x="0" y="222"/>
                          </a:lnTo>
                          <a:lnTo>
                            <a:pt x="0" y="211"/>
                          </a:lnTo>
                          <a:lnTo>
                            <a:pt x="2" y="199"/>
                          </a:lnTo>
                          <a:lnTo>
                            <a:pt x="7" y="168"/>
                          </a:lnTo>
                          <a:lnTo>
                            <a:pt x="18" y="134"/>
                          </a:lnTo>
                          <a:lnTo>
                            <a:pt x="30" y="98"/>
                          </a:lnTo>
                          <a:lnTo>
                            <a:pt x="45" y="64"/>
                          </a:lnTo>
                          <a:lnTo>
                            <a:pt x="61" y="34"/>
                          </a:lnTo>
                          <a:lnTo>
                            <a:pt x="70" y="21"/>
                          </a:lnTo>
                          <a:lnTo>
                            <a:pt x="77" y="11"/>
                          </a:lnTo>
                          <a:lnTo>
                            <a:pt x="77" y="11"/>
                          </a:lnTo>
                          <a:lnTo>
                            <a:pt x="86" y="3"/>
                          </a:lnTo>
                          <a:lnTo>
                            <a:pt x="95" y="0"/>
                          </a:lnTo>
                          <a:lnTo>
                            <a:pt x="104" y="0"/>
                          </a:lnTo>
                          <a:lnTo>
                            <a:pt x="114" y="2"/>
                          </a:lnTo>
                          <a:lnTo>
                            <a:pt x="125" y="5"/>
                          </a:lnTo>
                          <a:lnTo>
                            <a:pt x="136" y="11"/>
                          </a:lnTo>
                          <a:lnTo>
                            <a:pt x="158" y="25"/>
                          </a:lnTo>
                          <a:lnTo>
                            <a:pt x="177" y="41"/>
                          </a:lnTo>
                          <a:lnTo>
                            <a:pt x="193" y="57"/>
                          </a:lnTo>
                          <a:lnTo>
                            <a:pt x="208" y="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68" name="Freeform 30"/>
                    <p:cNvSpPr/>
                    <p:nvPr/>
                  </p:nvSpPr>
                  <p:spPr bwMode="auto">
                    <a:xfrm>
                      <a:off x="4237424" y="4528758"/>
                      <a:ext cx="731315" cy="1475325"/>
                    </a:xfrm>
                    <a:custGeom>
                      <a:avLst/>
                      <a:gdLst>
                        <a:gd name="T0" fmla="*/ 569 w 576"/>
                        <a:gd name="T1" fmla="*/ 39 h 1162"/>
                        <a:gd name="T2" fmla="*/ 549 w 576"/>
                        <a:gd name="T3" fmla="*/ 13 h 1162"/>
                        <a:gd name="T4" fmla="*/ 536 w 576"/>
                        <a:gd name="T5" fmla="*/ 4 h 1162"/>
                        <a:gd name="T6" fmla="*/ 522 w 576"/>
                        <a:gd name="T7" fmla="*/ 0 h 1162"/>
                        <a:gd name="T8" fmla="*/ 504 w 576"/>
                        <a:gd name="T9" fmla="*/ 4 h 1162"/>
                        <a:gd name="T10" fmla="*/ 483 w 576"/>
                        <a:gd name="T11" fmla="*/ 16 h 1162"/>
                        <a:gd name="T12" fmla="*/ 458 w 576"/>
                        <a:gd name="T13" fmla="*/ 38 h 1162"/>
                        <a:gd name="T14" fmla="*/ 427 w 576"/>
                        <a:gd name="T15" fmla="*/ 70 h 1162"/>
                        <a:gd name="T16" fmla="*/ 384 w 576"/>
                        <a:gd name="T17" fmla="*/ 122 h 1162"/>
                        <a:gd name="T18" fmla="*/ 325 w 576"/>
                        <a:gd name="T19" fmla="*/ 203 h 1162"/>
                        <a:gd name="T20" fmla="*/ 257 w 576"/>
                        <a:gd name="T21" fmla="*/ 308 h 1162"/>
                        <a:gd name="T22" fmla="*/ 187 w 576"/>
                        <a:gd name="T23" fmla="*/ 437 h 1162"/>
                        <a:gd name="T24" fmla="*/ 119 w 576"/>
                        <a:gd name="T25" fmla="*/ 588 h 1162"/>
                        <a:gd name="T26" fmla="*/ 74 w 576"/>
                        <a:gd name="T27" fmla="*/ 712 h 1162"/>
                        <a:gd name="T28" fmla="*/ 49 w 576"/>
                        <a:gd name="T29" fmla="*/ 799 h 1162"/>
                        <a:gd name="T30" fmla="*/ 27 w 576"/>
                        <a:gd name="T31" fmla="*/ 891 h 1162"/>
                        <a:gd name="T32" fmla="*/ 11 w 576"/>
                        <a:gd name="T33" fmla="*/ 984 h 1162"/>
                        <a:gd name="T34" fmla="*/ 2 w 576"/>
                        <a:gd name="T35" fmla="*/ 1083 h 1162"/>
                        <a:gd name="T36" fmla="*/ 0 w 576"/>
                        <a:gd name="T37" fmla="*/ 1133 h 1162"/>
                        <a:gd name="T38" fmla="*/ 33 w 576"/>
                        <a:gd name="T39" fmla="*/ 1144 h 1162"/>
                        <a:gd name="T40" fmla="*/ 79 w 576"/>
                        <a:gd name="T41" fmla="*/ 1156 h 1162"/>
                        <a:gd name="T42" fmla="*/ 135 w 576"/>
                        <a:gd name="T43" fmla="*/ 1162 h 1162"/>
                        <a:gd name="T44" fmla="*/ 162 w 576"/>
                        <a:gd name="T45" fmla="*/ 1158 h 1162"/>
                        <a:gd name="T46" fmla="*/ 162 w 576"/>
                        <a:gd name="T47" fmla="*/ 1138 h 1162"/>
                        <a:gd name="T48" fmla="*/ 173 w 576"/>
                        <a:gd name="T49" fmla="*/ 1011 h 1162"/>
                        <a:gd name="T50" fmla="*/ 185 w 576"/>
                        <a:gd name="T51" fmla="*/ 916 h 1162"/>
                        <a:gd name="T52" fmla="*/ 205 w 576"/>
                        <a:gd name="T53" fmla="*/ 810 h 1162"/>
                        <a:gd name="T54" fmla="*/ 232 w 576"/>
                        <a:gd name="T55" fmla="*/ 701 h 1162"/>
                        <a:gd name="T56" fmla="*/ 268 w 576"/>
                        <a:gd name="T57" fmla="*/ 593 h 1162"/>
                        <a:gd name="T58" fmla="*/ 302 w 576"/>
                        <a:gd name="T59" fmla="*/ 520 h 1162"/>
                        <a:gd name="T60" fmla="*/ 314 w 576"/>
                        <a:gd name="T61" fmla="*/ 496 h 1162"/>
                        <a:gd name="T62" fmla="*/ 368 w 576"/>
                        <a:gd name="T63" fmla="*/ 412 h 1162"/>
                        <a:gd name="T64" fmla="*/ 467 w 576"/>
                        <a:gd name="T65" fmla="*/ 267 h 1162"/>
                        <a:gd name="T66" fmla="*/ 542 w 576"/>
                        <a:gd name="T67" fmla="*/ 152 h 1162"/>
                        <a:gd name="T68" fmla="*/ 565 w 576"/>
                        <a:gd name="T69" fmla="*/ 108 h 1162"/>
                        <a:gd name="T70" fmla="*/ 576 w 576"/>
                        <a:gd name="T71" fmla="*/ 70 h 1162"/>
                        <a:gd name="T72" fmla="*/ 572 w 576"/>
                        <a:gd name="T73" fmla="*/ 47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6" h="1162">
                          <a:moveTo>
                            <a:pt x="569" y="39"/>
                          </a:moveTo>
                          <a:lnTo>
                            <a:pt x="569" y="39"/>
                          </a:lnTo>
                          <a:lnTo>
                            <a:pt x="560" y="25"/>
                          </a:lnTo>
                          <a:lnTo>
                            <a:pt x="549" y="13"/>
                          </a:lnTo>
                          <a:lnTo>
                            <a:pt x="544" y="7"/>
                          </a:lnTo>
                          <a:lnTo>
                            <a:pt x="536" y="4"/>
                          </a:lnTo>
                          <a:lnTo>
                            <a:pt x="529" y="2"/>
                          </a:lnTo>
                          <a:lnTo>
                            <a:pt x="522" y="0"/>
                          </a:lnTo>
                          <a:lnTo>
                            <a:pt x="513" y="2"/>
                          </a:lnTo>
                          <a:lnTo>
                            <a:pt x="504" y="4"/>
                          </a:lnTo>
                          <a:lnTo>
                            <a:pt x="495" y="9"/>
                          </a:lnTo>
                          <a:lnTo>
                            <a:pt x="483" y="16"/>
                          </a:lnTo>
                          <a:lnTo>
                            <a:pt x="470" y="25"/>
                          </a:lnTo>
                          <a:lnTo>
                            <a:pt x="458" y="38"/>
                          </a:lnTo>
                          <a:lnTo>
                            <a:pt x="427" y="70"/>
                          </a:lnTo>
                          <a:lnTo>
                            <a:pt x="427" y="70"/>
                          </a:lnTo>
                          <a:lnTo>
                            <a:pt x="407" y="91"/>
                          </a:lnTo>
                          <a:lnTo>
                            <a:pt x="384" y="122"/>
                          </a:lnTo>
                          <a:lnTo>
                            <a:pt x="355" y="159"/>
                          </a:lnTo>
                          <a:lnTo>
                            <a:pt x="325" y="203"/>
                          </a:lnTo>
                          <a:lnTo>
                            <a:pt x="291" y="253"/>
                          </a:lnTo>
                          <a:lnTo>
                            <a:pt x="257" y="308"/>
                          </a:lnTo>
                          <a:lnTo>
                            <a:pt x="221" y="371"/>
                          </a:lnTo>
                          <a:lnTo>
                            <a:pt x="187" y="437"/>
                          </a:lnTo>
                          <a:lnTo>
                            <a:pt x="151" y="511"/>
                          </a:lnTo>
                          <a:lnTo>
                            <a:pt x="119" y="588"/>
                          </a:lnTo>
                          <a:lnTo>
                            <a:pt x="88" y="669"/>
                          </a:lnTo>
                          <a:lnTo>
                            <a:pt x="74" y="712"/>
                          </a:lnTo>
                          <a:lnTo>
                            <a:pt x="61" y="755"/>
                          </a:lnTo>
                          <a:lnTo>
                            <a:pt x="49" y="799"/>
                          </a:lnTo>
                          <a:lnTo>
                            <a:pt x="38" y="844"/>
                          </a:lnTo>
                          <a:lnTo>
                            <a:pt x="27" y="891"/>
                          </a:lnTo>
                          <a:lnTo>
                            <a:pt x="18" y="937"/>
                          </a:lnTo>
                          <a:lnTo>
                            <a:pt x="11" y="984"/>
                          </a:lnTo>
                          <a:lnTo>
                            <a:pt x="6" y="1032"/>
                          </a:lnTo>
                          <a:lnTo>
                            <a:pt x="2" y="1083"/>
                          </a:lnTo>
                          <a:lnTo>
                            <a:pt x="0" y="1133"/>
                          </a:lnTo>
                          <a:lnTo>
                            <a:pt x="0" y="1133"/>
                          </a:lnTo>
                          <a:lnTo>
                            <a:pt x="15" y="1138"/>
                          </a:lnTo>
                          <a:lnTo>
                            <a:pt x="33" y="1144"/>
                          </a:lnTo>
                          <a:lnTo>
                            <a:pt x="54" y="1151"/>
                          </a:lnTo>
                          <a:lnTo>
                            <a:pt x="79" y="1156"/>
                          </a:lnTo>
                          <a:lnTo>
                            <a:pt x="106" y="1160"/>
                          </a:lnTo>
                          <a:lnTo>
                            <a:pt x="135" y="1162"/>
                          </a:lnTo>
                          <a:lnTo>
                            <a:pt x="147" y="1160"/>
                          </a:lnTo>
                          <a:lnTo>
                            <a:pt x="162" y="1158"/>
                          </a:lnTo>
                          <a:lnTo>
                            <a:pt x="162" y="1158"/>
                          </a:lnTo>
                          <a:lnTo>
                            <a:pt x="162" y="1138"/>
                          </a:lnTo>
                          <a:lnTo>
                            <a:pt x="165" y="1088"/>
                          </a:lnTo>
                          <a:lnTo>
                            <a:pt x="173" y="1011"/>
                          </a:lnTo>
                          <a:lnTo>
                            <a:pt x="178" y="966"/>
                          </a:lnTo>
                          <a:lnTo>
                            <a:pt x="185" y="916"/>
                          </a:lnTo>
                          <a:lnTo>
                            <a:pt x="194" y="864"/>
                          </a:lnTo>
                          <a:lnTo>
                            <a:pt x="205" y="810"/>
                          </a:lnTo>
                          <a:lnTo>
                            <a:pt x="217" y="755"/>
                          </a:lnTo>
                          <a:lnTo>
                            <a:pt x="232" y="701"/>
                          </a:lnTo>
                          <a:lnTo>
                            <a:pt x="248" y="645"/>
                          </a:lnTo>
                          <a:lnTo>
                            <a:pt x="268" y="593"/>
                          </a:lnTo>
                          <a:lnTo>
                            <a:pt x="289" y="543"/>
                          </a:lnTo>
                          <a:lnTo>
                            <a:pt x="302" y="520"/>
                          </a:lnTo>
                          <a:lnTo>
                            <a:pt x="314" y="496"/>
                          </a:lnTo>
                          <a:lnTo>
                            <a:pt x="314" y="496"/>
                          </a:lnTo>
                          <a:lnTo>
                            <a:pt x="341" y="453"/>
                          </a:lnTo>
                          <a:lnTo>
                            <a:pt x="368" y="412"/>
                          </a:lnTo>
                          <a:lnTo>
                            <a:pt x="418" y="335"/>
                          </a:lnTo>
                          <a:lnTo>
                            <a:pt x="467" y="267"/>
                          </a:lnTo>
                          <a:lnTo>
                            <a:pt x="510" y="206"/>
                          </a:lnTo>
                          <a:lnTo>
                            <a:pt x="542" y="152"/>
                          </a:lnTo>
                          <a:lnTo>
                            <a:pt x="556" y="129"/>
                          </a:lnTo>
                          <a:lnTo>
                            <a:pt x="565" y="108"/>
                          </a:lnTo>
                          <a:lnTo>
                            <a:pt x="572" y="88"/>
                          </a:lnTo>
                          <a:lnTo>
                            <a:pt x="576" y="70"/>
                          </a:lnTo>
                          <a:lnTo>
                            <a:pt x="574" y="54"/>
                          </a:lnTo>
                          <a:lnTo>
                            <a:pt x="572" y="47"/>
                          </a:lnTo>
                          <a:lnTo>
                            <a:pt x="569" y="39"/>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69" name="Freeform 31"/>
                    <p:cNvSpPr/>
                    <p:nvPr/>
                  </p:nvSpPr>
                  <p:spPr bwMode="auto">
                    <a:xfrm>
                      <a:off x="4237424" y="4528758"/>
                      <a:ext cx="731315" cy="1475325"/>
                    </a:xfrm>
                    <a:custGeom>
                      <a:avLst/>
                      <a:gdLst>
                        <a:gd name="T0" fmla="*/ 569 w 576"/>
                        <a:gd name="T1" fmla="*/ 39 h 1162"/>
                        <a:gd name="T2" fmla="*/ 549 w 576"/>
                        <a:gd name="T3" fmla="*/ 13 h 1162"/>
                        <a:gd name="T4" fmla="*/ 536 w 576"/>
                        <a:gd name="T5" fmla="*/ 4 h 1162"/>
                        <a:gd name="T6" fmla="*/ 522 w 576"/>
                        <a:gd name="T7" fmla="*/ 0 h 1162"/>
                        <a:gd name="T8" fmla="*/ 504 w 576"/>
                        <a:gd name="T9" fmla="*/ 4 h 1162"/>
                        <a:gd name="T10" fmla="*/ 483 w 576"/>
                        <a:gd name="T11" fmla="*/ 16 h 1162"/>
                        <a:gd name="T12" fmla="*/ 458 w 576"/>
                        <a:gd name="T13" fmla="*/ 38 h 1162"/>
                        <a:gd name="T14" fmla="*/ 427 w 576"/>
                        <a:gd name="T15" fmla="*/ 70 h 1162"/>
                        <a:gd name="T16" fmla="*/ 384 w 576"/>
                        <a:gd name="T17" fmla="*/ 122 h 1162"/>
                        <a:gd name="T18" fmla="*/ 325 w 576"/>
                        <a:gd name="T19" fmla="*/ 203 h 1162"/>
                        <a:gd name="T20" fmla="*/ 257 w 576"/>
                        <a:gd name="T21" fmla="*/ 308 h 1162"/>
                        <a:gd name="T22" fmla="*/ 187 w 576"/>
                        <a:gd name="T23" fmla="*/ 437 h 1162"/>
                        <a:gd name="T24" fmla="*/ 119 w 576"/>
                        <a:gd name="T25" fmla="*/ 588 h 1162"/>
                        <a:gd name="T26" fmla="*/ 74 w 576"/>
                        <a:gd name="T27" fmla="*/ 712 h 1162"/>
                        <a:gd name="T28" fmla="*/ 49 w 576"/>
                        <a:gd name="T29" fmla="*/ 799 h 1162"/>
                        <a:gd name="T30" fmla="*/ 27 w 576"/>
                        <a:gd name="T31" fmla="*/ 891 h 1162"/>
                        <a:gd name="T32" fmla="*/ 11 w 576"/>
                        <a:gd name="T33" fmla="*/ 984 h 1162"/>
                        <a:gd name="T34" fmla="*/ 2 w 576"/>
                        <a:gd name="T35" fmla="*/ 1083 h 1162"/>
                        <a:gd name="T36" fmla="*/ 0 w 576"/>
                        <a:gd name="T37" fmla="*/ 1133 h 1162"/>
                        <a:gd name="T38" fmla="*/ 33 w 576"/>
                        <a:gd name="T39" fmla="*/ 1144 h 1162"/>
                        <a:gd name="T40" fmla="*/ 79 w 576"/>
                        <a:gd name="T41" fmla="*/ 1156 h 1162"/>
                        <a:gd name="T42" fmla="*/ 135 w 576"/>
                        <a:gd name="T43" fmla="*/ 1162 h 1162"/>
                        <a:gd name="T44" fmla="*/ 162 w 576"/>
                        <a:gd name="T45" fmla="*/ 1158 h 1162"/>
                        <a:gd name="T46" fmla="*/ 162 w 576"/>
                        <a:gd name="T47" fmla="*/ 1138 h 1162"/>
                        <a:gd name="T48" fmla="*/ 173 w 576"/>
                        <a:gd name="T49" fmla="*/ 1011 h 1162"/>
                        <a:gd name="T50" fmla="*/ 185 w 576"/>
                        <a:gd name="T51" fmla="*/ 916 h 1162"/>
                        <a:gd name="T52" fmla="*/ 205 w 576"/>
                        <a:gd name="T53" fmla="*/ 810 h 1162"/>
                        <a:gd name="T54" fmla="*/ 232 w 576"/>
                        <a:gd name="T55" fmla="*/ 701 h 1162"/>
                        <a:gd name="T56" fmla="*/ 268 w 576"/>
                        <a:gd name="T57" fmla="*/ 593 h 1162"/>
                        <a:gd name="T58" fmla="*/ 302 w 576"/>
                        <a:gd name="T59" fmla="*/ 520 h 1162"/>
                        <a:gd name="T60" fmla="*/ 314 w 576"/>
                        <a:gd name="T61" fmla="*/ 496 h 1162"/>
                        <a:gd name="T62" fmla="*/ 368 w 576"/>
                        <a:gd name="T63" fmla="*/ 412 h 1162"/>
                        <a:gd name="T64" fmla="*/ 467 w 576"/>
                        <a:gd name="T65" fmla="*/ 267 h 1162"/>
                        <a:gd name="T66" fmla="*/ 542 w 576"/>
                        <a:gd name="T67" fmla="*/ 152 h 1162"/>
                        <a:gd name="T68" fmla="*/ 565 w 576"/>
                        <a:gd name="T69" fmla="*/ 108 h 1162"/>
                        <a:gd name="T70" fmla="*/ 576 w 576"/>
                        <a:gd name="T71" fmla="*/ 70 h 1162"/>
                        <a:gd name="T72" fmla="*/ 572 w 576"/>
                        <a:gd name="T73" fmla="*/ 47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6" h="1162">
                          <a:moveTo>
                            <a:pt x="569" y="39"/>
                          </a:moveTo>
                          <a:lnTo>
                            <a:pt x="569" y="39"/>
                          </a:lnTo>
                          <a:lnTo>
                            <a:pt x="560" y="25"/>
                          </a:lnTo>
                          <a:lnTo>
                            <a:pt x="549" y="13"/>
                          </a:lnTo>
                          <a:lnTo>
                            <a:pt x="544" y="7"/>
                          </a:lnTo>
                          <a:lnTo>
                            <a:pt x="536" y="4"/>
                          </a:lnTo>
                          <a:lnTo>
                            <a:pt x="529" y="2"/>
                          </a:lnTo>
                          <a:lnTo>
                            <a:pt x="522" y="0"/>
                          </a:lnTo>
                          <a:lnTo>
                            <a:pt x="513" y="2"/>
                          </a:lnTo>
                          <a:lnTo>
                            <a:pt x="504" y="4"/>
                          </a:lnTo>
                          <a:lnTo>
                            <a:pt x="495" y="9"/>
                          </a:lnTo>
                          <a:lnTo>
                            <a:pt x="483" y="16"/>
                          </a:lnTo>
                          <a:lnTo>
                            <a:pt x="470" y="25"/>
                          </a:lnTo>
                          <a:lnTo>
                            <a:pt x="458" y="38"/>
                          </a:lnTo>
                          <a:lnTo>
                            <a:pt x="427" y="70"/>
                          </a:lnTo>
                          <a:lnTo>
                            <a:pt x="427" y="70"/>
                          </a:lnTo>
                          <a:lnTo>
                            <a:pt x="407" y="91"/>
                          </a:lnTo>
                          <a:lnTo>
                            <a:pt x="384" y="122"/>
                          </a:lnTo>
                          <a:lnTo>
                            <a:pt x="355" y="159"/>
                          </a:lnTo>
                          <a:lnTo>
                            <a:pt x="325" y="203"/>
                          </a:lnTo>
                          <a:lnTo>
                            <a:pt x="291" y="253"/>
                          </a:lnTo>
                          <a:lnTo>
                            <a:pt x="257" y="308"/>
                          </a:lnTo>
                          <a:lnTo>
                            <a:pt x="221" y="371"/>
                          </a:lnTo>
                          <a:lnTo>
                            <a:pt x="187" y="437"/>
                          </a:lnTo>
                          <a:lnTo>
                            <a:pt x="151" y="511"/>
                          </a:lnTo>
                          <a:lnTo>
                            <a:pt x="119" y="588"/>
                          </a:lnTo>
                          <a:lnTo>
                            <a:pt x="88" y="669"/>
                          </a:lnTo>
                          <a:lnTo>
                            <a:pt x="74" y="712"/>
                          </a:lnTo>
                          <a:lnTo>
                            <a:pt x="61" y="755"/>
                          </a:lnTo>
                          <a:lnTo>
                            <a:pt x="49" y="799"/>
                          </a:lnTo>
                          <a:lnTo>
                            <a:pt x="38" y="844"/>
                          </a:lnTo>
                          <a:lnTo>
                            <a:pt x="27" y="891"/>
                          </a:lnTo>
                          <a:lnTo>
                            <a:pt x="18" y="937"/>
                          </a:lnTo>
                          <a:lnTo>
                            <a:pt x="11" y="984"/>
                          </a:lnTo>
                          <a:lnTo>
                            <a:pt x="6" y="1032"/>
                          </a:lnTo>
                          <a:lnTo>
                            <a:pt x="2" y="1083"/>
                          </a:lnTo>
                          <a:lnTo>
                            <a:pt x="0" y="1133"/>
                          </a:lnTo>
                          <a:lnTo>
                            <a:pt x="0" y="1133"/>
                          </a:lnTo>
                          <a:lnTo>
                            <a:pt x="15" y="1138"/>
                          </a:lnTo>
                          <a:lnTo>
                            <a:pt x="33" y="1144"/>
                          </a:lnTo>
                          <a:lnTo>
                            <a:pt x="54" y="1151"/>
                          </a:lnTo>
                          <a:lnTo>
                            <a:pt x="79" y="1156"/>
                          </a:lnTo>
                          <a:lnTo>
                            <a:pt x="106" y="1160"/>
                          </a:lnTo>
                          <a:lnTo>
                            <a:pt x="135" y="1162"/>
                          </a:lnTo>
                          <a:lnTo>
                            <a:pt x="147" y="1160"/>
                          </a:lnTo>
                          <a:lnTo>
                            <a:pt x="162" y="1158"/>
                          </a:lnTo>
                          <a:lnTo>
                            <a:pt x="162" y="1158"/>
                          </a:lnTo>
                          <a:lnTo>
                            <a:pt x="162" y="1138"/>
                          </a:lnTo>
                          <a:lnTo>
                            <a:pt x="165" y="1088"/>
                          </a:lnTo>
                          <a:lnTo>
                            <a:pt x="173" y="1011"/>
                          </a:lnTo>
                          <a:lnTo>
                            <a:pt x="178" y="966"/>
                          </a:lnTo>
                          <a:lnTo>
                            <a:pt x="185" y="916"/>
                          </a:lnTo>
                          <a:lnTo>
                            <a:pt x="194" y="864"/>
                          </a:lnTo>
                          <a:lnTo>
                            <a:pt x="205" y="810"/>
                          </a:lnTo>
                          <a:lnTo>
                            <a:pt x="217" y="755"/>
                          </a:lnTo>
                          <a:lnTo>
                            <a:pt x="232" y="701"/>
                          </a:lnTo>
                          <a:lnTo>
                            <a:pt x="248" y="645"/>
                          </a:lnTo>
                          <a:lnTo>
                            <a:pt x="268" y="593"/>
                          </a:lnTo>
                          <a:lnTo>
                            <a:pt x="289" y="543"/>
                          </a:lnTo>
                          <a:lnTo>
                            <a:pt x="302" y="520"/>
                          </a:lnTo>
                          <a:lnTo>
                            <a:pt x="314" y="496"/>
                          </a:lnTo>
                          <a:lnTo>
                            <a:pt x="314" y="496"/>
                          </a:lnTo>
                          <a:lnTo>
                            <a:pt x="341" y="453"/>
                          </a:lnTo>
                          <a:lnTo>
                            <a:pt x="368" y="412"/>
                          </a:lnTo>
                          <a:lnTo>
                            <a:pt x="418" y="335"/>
                          </a:lnTo>
                          <a:lnTo>
                            <a:pt x="467" y="267"/>
                          </a:lnTo>
                          <a:lnTo>
                            <a:pt x="510" y="206"/>
                          </a:lnTo>
                          <a:lnTo>
                            <a:pt x="542" y="152"/>
                          </a:lnTo>
                          <a:lnTo>
                            <a:pt x="556" y="129"/>
                          </a:lnTo>
                          <a:lnTo>
                            <a:pt x="565" y="108"/>
                          </a:lnTo>
                          <a:lnTo>
                            <a:pt x="572" y="88"/>
                          </a:lnTo>
                          <a:lnTo>
                            <a:pt x="576" y="70"/>
                          </a:lnTo>
                          <a:lnTo>
                            <a:pt x="574" y="54"/>
                          </a:lnTo>
                          <a:lnTo>
                            <a:pt x="572" y="47"/>
                          </a:lnTo>
                          <a:lnTo>
                            <a:pt x="569" y="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70" name="Freeform 32"/>
                    <p:cNvSpPr/>
                    <p:nvPr/>
                  </p:nvSpPr>
                  <p:spPr bwMode="auto">
                    <a:xfrm>
                      <a:off x="5701323" y="4144056"/>
                      <a:ext cx="59674" cy="60943"/>
                    </a:xfrm>
                    <a:custGeom>
                      <a:avLst/>
                      <a:gdLst>
                        <a:gd name="T0" fmla="*/ 43 w 47"/>
                        <a:gd name="T1" fmla="*/ 13 h 48"/>
                        <a:gd name="T2" fmla="*/ 43 w 47"/>
                        <a:gd name="T3" fmla="*/ 13 h 48"/>
                        <a:gd name="T4" fmla="*/ 47 w 47"/>
                        <a:gd name="T5" fmla="*/ 22 h 48"/>
                        <a:gd name="T6" fmla="*/ 45 w 47"/>
                        <a:gd name="T7" fmla="*/ 30 h 48"/>
                        <a:gd name="T8" fmla="*/ 41 w 47"/>
                        <a:gd name="T9" fmla="*/ 39 h 48"/>
                        <a:gd name="T10" fmla="*/ 34 w 47"/>
                        <a:gd name="T11" fmla="*/ 45 h 48"/>
                        <a:gd name="T12" fmla="*/ 34 w 47"/>
                        <a:gd name="T13" fmla="*/ 45 h 48"/>
                        <a:gd name="T14" fmla="*/ 25 w 47"/>
                        <a:gd name="T15" fmla="*/ 48 h 48"/>
                        <a:gd name="T16" fmla="*/ 16 w 47"/>
                        <a:gd name="T17" fmla="*/ 47 h 48"/>
                        <a:gd name="T18" fmla="*/ 7 w 47"/>
                        <a:gd name="T19" fmla="*/ 43 h 48"/>
                        <a:gd name="T20" fmla="*/ 2 w 47"/>
                        <a:gd name="T21" fmla="*/ 36 h 48"/>
                        <a:gd name="T22" fmla="*/ 2 w 47"/>
                        <a:gd name="T23" fmla="*/ 36 h 48"/>
                        <a:gd name="T24" fmla="*/ 0 w 47"/>
                        <a:gd name="T25" fmla="*/ 27 h 48"/>
                        <a:gd name="T26" fmla="*/ 0 w 47"/>
                        <a:gd name="T27" fmla="*/ 18 h 48"/>
                        <a:gd name="T28" fmla="*/ 4 w 47"/>
                        <a:gd name="T29" fmla="*/ 9 h 48"/>
                        <a:gd name="T30" fmla="*/ 11 w 47"/>
                        <a:gd name="T31" fmla="*/ 4 h 48"/>
                        <a:gd name="T32" fmla="*/ 11 w 47"/>
                        <a:gd name="T33" fmla="*/ 4 h 48"/>
                        <a:gd name="T34" fmla="*/ 20 w 47"/>
                        <a:gd name="T35" fmla="*/ 0 h 48"/>
                        <a:gd name="T36" fmla="*/ 31 w 47"/>
                        <a:gd name="T37" fmla="*/ 2 h 48"/>
                        <a:gd name="T38" fmla="*/ 38 w 47"/>
                        <a:gd name="T39" fmla="*/ 5 h 48"/>
                        <a:gd name="T40" fmla="*/ 43 w 47"/>
                        <a:gd name="T41"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48">
                          <a:moveTo>
                            <a:pt x="43" y="13"/>
                          </a:moveTo>
                          <a:lnTo>
                            <a:pt x="43" y="13"/>
                          </a:lnTo>
                          <a:lnTo>
                            <a:pt x="47" y="22"/>
                          </a:lnTo>
                          <a:lnTo>
                            <a:pt x="45" y="30"/>
                          </a:lnTo>
                          <a:lnTo>
                            <a:pt x="41" y="39"/>
                          </a:lnTo>
                          <a:lnTo>
                            <a:pt x="34" y="45"/>
                          </a:lnTo>
                          <a:lnTo>
                            <a:pt x="34" y="45"/>
                          </a:lnTo>
                          <a:lnTo>
                            <a:pt x="25" y="48"/>
                          </a:lnTo>
                          <a:lnTo>
                            <a:pt x="16" y="47"/>
                          </a:lnTo>
                          <a:lnTo>
                            <a:pt x="7" y="43"/>
                          </a:lnTo>
                          <a:lnTo>
                            <a:pt x="2" y="36"/>
                          </a:lnTo>
                          <a:lnTo>
                            <a:pt x="2" y="36"/>
                          </a:lnTo>
                          <a:lnTo>
                            <a:pt x="0" y="27"/>
                          </a:lnTo>
                          <a:lnTo>
                            <a:pt x="0" y="18"/>
                          </a:lnTo>
                          <a:lnTo>
                            <a:pt x="4" y="9"/>
                          </a:lnTo>
                          <a:lnTo>
                            <a:pt x="11" y="4"/>
                          </a:lnTo>
                          <a:lnTo>
                            <a:pt x="11" y="4"/>
                          </a:lnTo>
                          <a:lnTo>
                            <a:pt x="20" y="0"/>
                          </a:lnTo>
                          <a:lnTo>
                            <a:pt x="31" y="2"/>
                          </a:lnTo>
                          <a:lnTo>
                            <a:pt x="38" y="5"/>
                          </a:lnTo>
                          <a:lnTo>
                            <a:pt x="43" y="13"/>
                          </a:lnTo>
                          <a:close/>
                        </a:path>
                      </a:pathLst>
                    </a:custGeom>
                    <a:solidFill>
                      <a:srgbClr val="9E9E9E"/>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71" name="Freeform 33"/>
                    <p:cNvSpPr/>
                    <p:nvPr/>
                  </p:nvSpPr>
                  <p:spPr bwMode="auto">
                    <a:xfrm>
                      <a:off x="5701323" y="4144056"/>
                      <a:ext cx="59674" cy="60943"/>
                    </a:xfrm>
                    <a:custGeom>
                      <a:avLst/>
                      <a:gdLst>
                        <a:gd name="T0" fmla="*/ 43 w 47"/>
                        <a:gd name="T1" fmla="*/ 13 h 48"/>
                        <a:gd name="T2" fmla="*/ 43 w 47"/>
                        <a:gd name="T3" fmla="*/ 13 h 48"/>
                        <a:gd name="T4" fmla="*/ 47 w 47"/>
                        <a:gd name="T5" fmla="*/ 22 h 48"/>
                        <a:gd name="T6" fmla="*/ 45 w 47"/>
                        <a:gd name="T7" fmla="*/ 30 h 48"/>
                        <a:gd name="T8" fmla="*/ 41 w 47"/>
                        <a:gd name="T9" fmla="*/ 39 h 48"/>
                        <a:gd name="T10" fmla="*/ 34 w 47"/>
                        <a:gd name="T11" fmla="*/ 45 h 48"/>
                        <a:gd name="T12" fmla="*/ 34 w 47"/>
                        <a:gd name="T13" fmla="*/ 45 h 48"/>
                        <a:gd name="T14" fmla="*/ 25 w 47"/>
                        <a:gd name="T15" fmla="*/ 48 h 48"/>
                        <a:gd name="T16" fmla="*/ 16 w 47"/>
                        <a:gd name="T17" fmla="*/ 47 h 48"/>
                        <a:gd name="T18" fmla="*/ 7 w 47"/>
                        <a:gd name="T19" fmla="*/ 43 h 48"/>
                        <a:gd name="T20" fmla="*/ 2 w 47"/>
                        <a:gd name="T21" fmla="*/ 36 h 48"/>
                        <a:gd name="T22" fmla="*/ 2 w 47"/>
                        <a:gd name="T23" fmla="*/ 36 h 48"/>
                        <a:gd name="T24" fmla="*/ 0 w 47"/>
                        <a:gd name="T25" fmla="*/ 27 h 48"/>
                        <a:gd name="T26" fmla="*/ 0 w 47"/>
                        <a:gd name="T27" fmla="*/ 18 h 48"/>
                        <a:gd name="T28" fmla="*/ 4 w 47"/>
                        <a:gd name="T29" fmla="*/ 9 h 48"/>
                        <a:gd name="T30" fmla="*/ 11 w 47"/>
                        <a:gd name="T31" fmla="*/ 4 h 48"/>
                        <a:gd name="T32" fmla="*/ 11 w 47"/>
                        <a:gd name="T33" fmla="*/ 4 h 48"/>
                        <a:gd name="T34" fmla="*/ 20 w 47"/>
                        <a:gd name="T35" fmla="*/ 0 h 48"/>
                        <a:gd name="T36" fmla="*/ 31 w 47"/>
                        <a:gd name="T37" fmla="*/ 2 h 48"/>
                        <a:gd name="T38" fmla="*/ 38 w 47"/>
                        <a:gd name="T39" fmla="*/ 5 h 48"/>
                        <a:gd name="T40" fmla="*/ 43 w 47"/>
                        <a:gd name="T41"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48">
                          <a:moveTo>
                            <a:pt x="43" y="13"/>
                          </a:moveTo>
                          <a:lnTo>
                            <a:pt x="43" y="13"/>
                          </a:lnTo>
                          <a:lnTo>
                            <a:pt x="47" y="22"/>
                          </a:lnTo>
                          <a:lnTo>
                            <a:pt x="45" y="30"/>
                          </a:lnTo>
                          <a:lnTo>
                            <a:pt x="41" y="39"/>
                          </a:lnTo>
                          <a:lnTo>
                            <a:pt x="34" y="45"/>
                          </a:lnTo>
                          <a:lnTo>
                            <a:pt x="34" y="45"/>
                          </a:lnTo>
                          <a:lnTo>
                            <a:pt x="25" y="48"/>
                          </a:lnTo>
                          <a:lnTo>
                            <a:pt x="16" y="47"/>
                          </a:lnTo>
                          <a:lnTo>
                            <a:pt x="7" y="43"/>
                          </a:lnTo>
                          <a:lnTo>
                            <a:pt x="2" y="36"/>
                          </a:lnTo>
                          <a:lnTo>
                            <a:pt x="2" y="36"/>
                          </a:lnTo>
                          <a:lnTo>
                            <a:pt x="0" y="27"/>
                          </a:lnTo>
                          <a:lnTo>
                            <a:pt x="0" y="18"/>
                          </a:lnTo>
                          <a:lnTo>
                            <a:pt x="4" y="9"/>
                          </a:lnTo>
                          <a:lnTo>
                            <a:pt x="11" y="4"/>
                          </a:lnTo>
                          <a:lnTo>
                            <a:pt x="11" y="4"/>
                          </a:lnTo>
                          <a:lnTo>
                            <a:pt x="20" y="0"/>
                          </a:lnTo>
                          <a:lnTo>
                            <a:pt x="31" y="2"/>
                          </a:lnTo>
                          <a:lnTo>
                            <a:pt x="38" y="5"/>
                          </a:lnTo>
                          <a:lnTo>
                            <a:pt x="43" y="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72" name="Freeform 34"/>
                    <p:cNvSpPr/>
                    <p:nvPr/>
                  </p:nvSpPr>
                  <p:spPr bwMode="auto">
                    <a:xfrm>
                      <a:off x="4281862" y="7790471"/>
                      <a:ext cx="764325" cy="566261"/>
                    </a:xfrm>
                    <a:custGeom>
                      <a:avLst/>
                      <a:gdLst>
                        <a:gd name="T0" fmla="*/ 263 w 602"/>
                        <a:gd name="T1" fmla="*/ 66 h 446"/>
                        <a:gd name="T2" fmla="*/ 301 w 602"/>
                        <a:gd name="T3" fmla="*/ 152 h 446"/>
                        <a:gd name="T4" fmla="*/ 333 w 602"/>
                        <a:gd name="T5" fmla="*/ 215 h 446"/>
                        <a:gd name="T6" fmla="*/ 349 w 602"/>
                        <a:gd name="T7" fmla="*/ 238 h 446"/>
                        <a:gd name="T8" fmla="*/ 363 w 602"/>
                        <a:gd name="T9" fmla="*/ 251 h 446"/>
                        <a:gd name="T10" fmla="*/ 381 w 602"/>
                        <a:gd name="T11" fmla="*/ 256 h 446"/>
                        <a:gd name="T12" fmla="*/ 476 w 602"/>
                        <a:gd name="T13" fmla="*/ 272 h 446"/>
                        <a:gd name="T14" fmla="*/ 568 w 602"/>
                        <a:gd name="T15" fmla="*/ 288 h 446"/>
                        <a:gd name="T16" fmla="*/ 584 w 602"/>
                        <a:gd name="T17" fmla="*/ 294 h 446"/>
                        <a:gd name="T18" fmla="*/ 595 w 602"/>
                        <a:gd name="T19" fmla="*/ 304 h 446"/>
                        <a:gd name="T20" fmla="*/ 600 w 602"/>
                        <a:gd name="T21" fmla="*/ 324 h 446"/>
                        <a:gd name="T22" fmla="*/ 602 w 602"/>
                        <a:gd name="T23" fmla="*/ 376 h 446"/>
                        <a:gd name="T24" fmla="*/ 598 w 602"/>
                        <a:gd name="T25" fmla="*/ 424 h 446"/>
                        <a:gd name="T26" fmla="*/ 596 w 602"/>
                        <a:gd name="T27" fmla="*/ 446 h 446"/>
                        <a:gd name="T28" fmla="*/ 485 w 602"/>
                        <a:gd name="T29" fmla="*/ 442 h 446"/>
                        <a:gd name="T30" fmla="*/ 383 w 602"/>
                        <a:gd name="T31" fmla="*/ 432 h 446"/>
                        <a:gd name="T32" fmla="*/ 313 w 602"/>
                        <a:gd name="T33" fmla="*/ 419 h 446"/>
                        <a:gd name="T34" fmla="*/ 249 w 602"/>
                        <a:gd name="T35" fmla="*/ 403 h 446"/>
                        <a:gd name="T36" fmla="*/ 199 w 602"/>
                        <a:gd name="T37" fmla="*/ 380 h 446"/>
                        <a:gd name="T38" fmla="*/ 181 w 602"/>
                        <a:gd name="T39" fmla="*/ 365 h 446"/>
                        <a:gd name="T40" fmla="*/ 181 w 602"/>
                        <a:gd name="T41" fmla="*/ 355 h 446"/>
                        <a:gd name="T42" fmla="*/ 177 w 602"/>
                        <a:gd name="T43" fmla="*/ 295 h 446"/>
                        <a:gd name="T44" fmla="*/ 170 w 602"/>
                        <a:gd name="T45" fmla="*/ 269 h 446"/>
                        <a:gd name="T46" fmla="*/ 159 w 602"/>
                        <a:gd name="T47" fmla="*/ 276 h 446"/>
                        <a:gd name="T48" fmla="*/ 123 w 602"/>
                        <a:gd name="T49" fmla="*/ 297 h 446"/>
                        <a:gd name="T50" fmla="*/ 100 w 602"/>
                        <a:gd name="T51" fmla="*/ 306 h 446"/>
                        <a:gd name="T52" fmla="*/ 93 w 602"/>
                        <a:gd name="T53" fmla="*/ 303 h 446"/>
                        <a:gd name="T54" fmla="*/ 71 w 602"/>
                        <a:gd name="T55" fmla="*/ 285 h 446"/>
                        <a:gd name="T56" fmla="*/ 23 w 602"/>
                        <a:gd name="T57" fmla="*/ 236 h 446"/>
                        <a:gd name="T58" fmla="*/ 5 w 602"/>
                        <a:gd name="T59" fmla="*/ 209 h 446"/>
                        <a:gd name="T60" fmla="*/ 0 w 602"/>
                        <a:gd name="T61" fmla="*/ 195 h 446"/>
                        <a:gd name="T62" fmla="*/ 0 w 602"/>
                        <a:gd name="T63" fmla="*/ 188 h 446"/>
                        <a:gd name="T64" fmla="*/ 8 w 602"/>
                        <a:gd name="T65" fmla="*/ 168 h 446"/>
                        <a:gd name="T66" fmla="*/ 51 w 602"/>
                        <a:gd name="T67" fmla="*/ 113 h 446"/>
                        <a:gd name="T68" fmla="*/ 132 w 602"/>
                        <a:gd name="T69" fmla="*/ 23 h 446"/>
                        <a:gd name="T70" fmla="*/ 154 w 602"/>
                        <a:gd name="T71" fmla="*/ 0 h 446"/>
                        <a:gd name="T72" fmla="*/ 197 w 602"/>
                        <a:gd name="T73" fmla="*/ 18 h 446"/>
                        <a:gd name="T74" fmla="*/ 233 w 602"/>
                        <a:gd name="T75" fmla="*/ 37 h 446"/>
                        <a:gd name="T76" fmla="*/ 263 w 602"/>
                        <a:gd name="T77" fmla="*/ 6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2" h="446">
                          <a:moveTo>
                            <a:pt x="263" y="66"/>
                          </a:moveTo>
                          <a:lnTo>
                            <a:pt x="263" y="66"/>
                          </a:lnTo>
                          <a:lnTo>
                            <a:pt x="274" y="93"/>
                          </a:lnTo>
                          <a:lnTo>
                            <a:pt x="301" y="152"/>
                          </a:lnTo>
                          <a:lnTo>
                            <a:pt x="315" y="184"/>
                          </a:lnTo>
                          <a:lnTo>
                            <a:pt x="333" y="215"/>
                          </a:lnTo>
                          <a:lnTo>
                            <a:pt x="340" y="227"/>
                          </a:lnTo>
                          <a:lnTo>
                            <a:pt x="349" y="238"/>
                          </a:lnTo>
                          <a:lnTo>
                            <a:pt x="356" y="245"/>
                          </a:lnTo>
                          <a:lnTo>
                            <a:pt x="363" y="251"/>
                          </a:lnTo>
                          <a:lnTo>
                            <a:pt x="363" y="251"/>
                          </a:lnTo>
                          <a:lnTo>
                            <a:pt x="381" y="256"/>
                          </a:lnTo>
                          <a:lnTo>
                            <a:pt x="408" y="261"/>
                          </a:lnTo>
                          <a:lnTo>
                            <a:pt x="476" y="272"/>
                          </a:lnTo>
                          <a:lnTo>
                            <a:pt x="541" y="283"/>
                          </a:lnTo>
                          <a:lnTo>
                            <a:pt x="568" y="288"/>
                          </a:lnTo>
                          <a:lnTo>
                            <a:pt x="584" y="294"/>
                          </a:lnTo>
                          <a:lnTo>
                            <a:pt x="584" y="294"/>
                          </a:lnTo>
                          <a:lnTo>
                            <a:pt x="591" y="297"/>
                          </a:lnTo>
                          <a:lnTo>
                            <a:pt x="595" y="304"/>
                          </a:lnTo>
                          <a:lnTo>
                            <a:pt x="598" y="313"/>
                          </a:lnTo>
                          <a:lnTo>
                            <a:pt x="600" y="324"/>
                          </a:lnTo>
                          <a:lnTo>
                            <a:pt x="602" y="349"/>
                          </a:lnTo>
                          <a:lnTo>
                            <a:pt x="602" y="376"/>
                          </a:lnTo>
                          <a:lnTo>
                            <a:pt x="602" y="401"/>
                          </a:lnTo>
                          <a:lnTo>
                            <a:pt x="598" y="424"/>
                          </a:lnTo>
                          <a:lnTo>
                            <a:pt x="596" y="446"/>
                          </a:lnTo>
                          <a:lnTo>
                            <a:pt x="596" y="446"/>
                          </a:lnTo>
                          <a:lnTo>
                            <a:pt x="543" y="444"/>
                          </a:lnTo>
                          <a:lnTo>
                            <a:pt x="485" y="442"/>
                          </a:lnTo>
                          <a:lnTo>
                            <a:pt x="419" y="435"/>
                          </a:lnTo>
                          <a:lnTo>
                            <a:pt x="383" y="432"/>
                          </a:lnTo>
                          <a:lnTo>
                            <a:pt x="347" y="426"/>
                          </a:lnTo>
                          <a:lnTo>
                            <a:pt x="313" y="419"/>
                          </a:lnTo>
                          <a:lnTo>
                            <a:pt x="279" y="412"/>
                          </a:lnTo>
                          <a:lnTo>
                            <a:pt x="249" y="403"/>
                          </a:lnTo>
                          <a:lnTo>
                            <a:pt x="222" y="392"/>
                          </a:lnTo>
                          <a:lnTo>
                            <a:pt x="199" y="380"/>
                          </a:lnTo>
                          <a:lnTo>
                            <a:pt x="190" y="373"/>
                          </a:lnTo>
                          <a:lnTo>
                            <a:pt x="181" y="365"/>
                          </a:lnTo>
                          <a:lnTo>
                            <a:pt x="181" y="365"/>
                          </a:lnTo>
                          <a:lnTo>
                            <a:pt x="181" y="355"/>
                          </a:lnTo>
                          <a:lnTo>
                            <a:pt x="181" y="328"/>
                          </a:lnTo>
                          <a:lnTo>
                            <a:pt x="177" y="295"/>
                          </a:lnTo>
                          <a:lnTo>
                            <a:pt x="175" y="281"/>
                          </a:lnTo>
                          <a:lnTo>
                            <a:pt x="170" y="269"/>
                          </a:lnTo>
                          <a:lnTo>
                            <a:pt x="170" y="269"/>
                          </a:lnTo>
                          <a:lnTo>
                            <a:pt x="159" y="276"/>
                          </a:lnTo>
                          <a:lnTo>
                            <a:pt x="136" y="290"/>
                          </a:lnTo>
                          <a:lnTo>
                            <a:pt x="123" y="297"/>
                          </a:lnTo>
                          <a:lnTo>
                            <a:pt x="111" y="303"/>
                          </a:lnTo>
                          <a:lnTo>
                            <a:pt x="100" y="306"/>
                          </a:lnTo>
                          <a:lnTo>
                            <a:pt x="96" y="304"/>
                          </a:lnTo>
                          <a:lnTo>
                            <a:pt x="93" y="303"/>
                          </a:lnTo>
                          <a:lnTo>
                            <a:pt x="93" y="303"/>
                          </a:lnTo>
                          <a:lnTo>
                            <a:pt x="71" y="285"/>
                          </a:lnTo>
                          <a:lnTo>
                            <a:pt x="39" y="254"/>
                          </a:lnTo>
                          <a:lnTo>
                            <a:pt x="23" y="236"/>
                          </a:lnTo>
                          <a:lnTo>
                            <a:pt x="10" y="218"/>
                          </a:lnTo>
                          <a:lnTo>
                            <a:pt x="5" y="209"/>
                          </a:lnTo>
                          <a:lnTo>
                            <a:pt x="1" y="202"/>
                          </a:lnTo>
                          <a:lnTo>
                            <a:pt x="0" y="195"/>
                          </a:lnTo>
                          <a:lnTo>
                            <a:pt x="0" y="188"/>
                          </a:lnTo>
                          <a:lnTo>
                            <a:pt x="0" y="188"/>
                          </a:lnTo>
                          <a:lnTo>
                            <a:pt x="3" y="179"/>
                          </a:lnTo>
                          <a:lnTo>
                            <a:pt x="8" y="168"/>
                          </a:lnTo>
                          <a:lnTo>
                            <a:pt x="26" y="143"/>
                          </a:lnTo>
                          <a:lnTo>
                            <a:pt x="51" y="113"/>
                          </a:lnTo>
                          <a:lnTo>
                            <a:pt x="80" y="80"/>
                          </a:lnTo>
                          <a:lnTo>
                            <a:pt x="132" y="23"/>
                          </a:lnTo>
                          <a:lnTo>
                            <a:pt x="154" y="0"/>
                          </a:lnTo>
                          <a:lnTo>
                            <a:pt x="154" y="0"/>
                          </a:lnTo>
                          <a:lnTo>
                            <a:pt x="166" y="3"/>
                          </a:lnTo>
                          <a:lnTo>
                            <a:pt x="197" y="18"/>
                          </a:lnTo>
                          <a:lnTo>
                            <a:pt x="215" y="27"/>
                          </a:lnTo>
                          <a:lnTo>
                            <a:pt x="233" y="37"/>
                          </a:lnTo>
                          <a:lnTo>
                            <a:pt x="249" y="52"/>
                          </a:lnTo>
                          <a:lnTo>
                            <a:pt x="263" y="66"/>
                          </a:lnTo>
                          <a:close/>
                        </a:path>
                      </a:pathLst>
                    </a:custGeom>
                    <a:solidFill>
                      <a:srgbClr val="382C1A"/>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73" name="Freeform 35"/>
                    <p:cNvSpPr/>
                    <p:nvPr/>
                  </p:nvSpPr>
                  <p:spPr bwMode="auto">
                    <a:xfrm>
                      <a:off x="4281862" y="7790471"/>
                      <a:ext cx="764325" cy="566261"/>
                    </a:xfrm>
                    <a:custGeom>
                      <a:avLst/>
                      <a:gdLst>
                        <a:gd name="T0" fmla="*/ 263 w 602"/>
                        <a:gd name="T1" fmla="*/ 66 h 446"/>
                        <a:gd name="T2" fmla="*/ 301 w 602"/>
                        <a:gd name="T3" fmla="*/ 152 h 446"/>
                        <a:gd name="T4" fmla="*/ 333 w 602"/>
                        <a:gd name="T5" fmla="*/ 215 h 446"/>
                        <a:gd name="T6" fmla="*/ 349 w 602"/>
                        <a:gd name="T7" fmla="*/ 238 h 446"/>
                        <a:gd name="T8" fmla="*/ 363 w 602"/>
                        <a:gd name="T9" fmla="*/ 251 h 446"/>
                        <a:gd name="T10" fmla="*/ 381 w 602"/>
                        <a:gd name="T11" fmla="*/ 256 h 446"/>
                        <a:gd name="T12" fmla="*/ 476 w 602"/>
                        <a:gd name="T13" fmla="*/ 272 h 446"/>
                        <a:gd name="T14" fmla="*/ 568 w 602"/>
                        <a:gd name="T15" fmla="*/ 288 h 446"/>
                        <a:gd name="T16" fmla="*/ 584 w 602"/>
                        <a:gd name="T17" fmla="*/ 294 h 446"/>
                        <a:gd name="T18" fmla="*/ 595 w 602"/>
                        <a:gd name="T19" fmla="*/ 304 h 446"/>
                        <a:gd name="T20" fmla="*/ 600 w 602"/>
                        <a:gd name="T21" fmla="*/ 324 h 446"/>
                        <a:gd name="T22" fmla="*/ 602 w 602"/>
                        <a:gd name="T23" fmla="*/ 376 h 446"/>
                        <a:gd name="T24" fmla="*/ 598 w 602"/>
                        <a:gd name="T25" fmla="*/ 424 h 446"/>
                        <a:gd name="T26" fmla="*/ 596 w 602"/>
                        <a:gd name="T27" fmla="*/ 446 h 446"/>
                        <a:gd name="T28" fmla="*/ 485 w 602"/>
                        <a:gd name="T29" fmla="*/ 442 h 446"/>
                        <a:gd name="T30" fmla="*/ 383 w 602"/>
                        <a:gd name="T31" fmla="*/ 432 h 446"/>
                        <a:gd name="T32" fmla="*/ 313 w 602"/>
                        <a:gd name="T33" fmla="*/ 419 h 446"/>
                        <a:gd name="T34" fmla="*/ 249 w 602"/>
                        <a:gd name="T35" fmla="*/ 403 h 446"/>
                        <a:gd name="T36" fmla="*/ 199 w 602"/>
                        <a:gd name="T37" fmla="*/ 380 h 446"/>
                        <a:gd name="T38" fmla="*/ 181 w 602"/>
                        <a:gd name="T39" fmla="*/ 365 h 446"/>
                        <a:gd name="T40" fmla="*/ 181 w 602"/>
                        <a:gd name="T41" fmla="*/ 355 h 446"/>
                        <a:gd name="T42" fmla="*/ 177 w 602"/>
                        <a:gd name="T43" fmla="*/ 295 h 446"/>
                        <a:gd name="T44" fmla="*/ 170 w 602"/>
                        <a:gd name="T45" fmla="*/ 269 h 446"/>
                        <a:gd name="T46" fmla="*/ 159 w 602"/>
                        <a:gd name="T47" fmla="*/ 276 h 446"/>
                        <a:gd name="T48" fmla="*/ 123 w 602"/>
                        <a:gd name="T49" fmla="*/ 297 h 446"/>
                        <a:gd name="T50" fmla="*/ 100 w 602"/>
                        <a:gd name="T51" fmla="*/ 306 h 446"/>
                        <a:gd name="T52" fmla="*/ 93 w 602"/>
                        <a:gd name="T53" fmla="*/ 303 h 446"/>
                        <a:gd name="T54" fmla="*/ 71 w 602"/>
                        <a:gd name="T55" fmla="*/ 285 h 446"/>
                        <a:gd name="T56" fmla="*/ 23 w 602"/>
                        <a:gd name="T57" fmla="*/ 236 h 446"/>
                        <a:gd name="T58" fmla="*/ 5 w 602"/>
                        <a:gd name="T59" fmla="*/ 209 h 446"/>
                        <a:gd name="T60" fmla="*/ 0 w 602"/>
                        <a:gd name="T61" fmla="*/ 195 h 446"/>
                        <a:gd name="T62" fmla="*/ 0 w 602"/>
                        <a:gd name="T63" fmla="*/ 188 h 446"/>
                        <a:gd name="T64" fmla="*/ 8 w 602"/>
                        <a:gd name="T65" fmla="*/ 168 h 446"/>
                        <a:gd name="T66" fmla="*/ 51 w 602"/>
                        <a:gd name="T67" fmla="*/ 113 h 446"/>
                        <a:gd name="T68" fmla="*/ 132 w 602"/>
                        <a:gd name="T69" fmla="*/ 23 h 446"/>
                        <a:gd name="T70" fmla="*/ 154 w 602"/>
                        <a:gd name="T71" fmla="*/ 0 h 446"/>
                        <a:gd name="T72" fmla="*/ 197 w 602"/>
                        <a:gd name="T73" fmla="*/ 18 h 446"/>
                        <a:gd name="T74" fmla="*/ 233 w 602"/>
                        <a:gd name="T75" fmla="*/ 37 h 446"/>
                        <a:gd name="T76" fmla="*/ 263 w 602"/>
                        <a:gd name="T77" fmla="*/ 6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2" h="446">
                          <a:moveTo>
                            <a:pt x="263" y="66"/>
                          </a:moveTo>
                          <a:lnTo>
                            <a:pt x="263" y="66"/>
                          </a:lnTo>
                          <a:lnTo>
                            <a:pt x="274" y="93"/>
                          </a:lnTo>
                          <a:lnTo>
                            <a:pt x="301" y="152"/>
                          </a:lnTo>
                          <a:lnTo>
                            <a:pt x="315" y="184"/>
                          </a:lnTo>
                          <a:lnTo>
                            <a:pt x="333" y="215"/>
                          </a:lnTo>
                          <a:lnTo>
                            <a:pt x="340" y="227"/>
                          </a:lnTo>
                          <a:lnTo>
                            <a:pt x="349" y="238"/>
                          </a:lnTo>
                          <a:lnTo>
                            <a:pt x="356" y="245"/>
                          </a:lnTo>
                          <a:lnTo>
                            <a:pt x="363" y="251"/>
                          </a:lnTo>
                          <a:lnTo>
                            <a:pt x="363" y="251"/>
                          </a:lnTo>
                          <a:lnTo>
                            <a:pt x="381" y="256"/>
                          </a:lnTo>
                          <a:lnTo>
                            <a:pt x="408" y="261"/>
                          </a:lnTo>
                          <a:lnTo>
                            <a:pt x="476" y="272"/>
                          </a:lnTo>
                          <a:lnTo>
                            <a:pt x="541" y="283"/>
                          </a:lnTo>
                          <a:lnTo>
                            <a:pt x="568" y="288"/>
                          </a:lnTo>
                          <a:lnTo>
                            <a:pt x="584" y="294"/>
                          </a:lnTo>
                          <a:lnTo>
                            <a:pt x="584" y="294"/>
                          </a:lnTo>
                          <a:lnTo>
                            <a:pt x="591" y="297"/>
                          </a:lnTo>
                          <a:lnTo>
                            <a:pt x="595" y="304"/>
                          </a:lnTo>
                          <a:lnTo>
                            <a:pt x="598" y="313"/>
                          </a:lnTo>
                          <a:lnTo>
                            <a:pt x="600" y="324"/>
                          </a:lnTo>
                          <a:lnTo>
                            <a:pt x="602" y="349"/>
                          </a:lnTo>
                          <a:lnTo>
                            <a:pt x="602" y="376"/>
                          </a:lnTo>
                          <a:lnTo>
                            <a:pt x="602" y="401"/>
                          </a:lnTo>
                          <a:lnTo>
                            <a:pt x="598" y="424"/>
                          </a:lnTo>
                          <a:lnTo>
                            <a:pt x="596" y="446"/>
                          </a:lnTo>
                          <a:lnTo>
                            <a:pt x="596" y="446"/>
                          </a:lnTo>
                          <a:lnTo>
                            <a:pt x="543" y="444"/>
                          </a:lnTo>
                          <a:lnTo>
                            <a:pt x="485" y="442"/>
                          </a:lnTo>
                          <a:lnTo>
                            <a:pt x="419" y="435"/>
                          </a:lnTo>
                          <a:lnTo>
                            <a:pt x="383" y="432"/>
                          </a:lnTo>
                          <a:lnTo>
                            <a:pt x="347" y="426"/>
                          </a:lnTo>
                          <a:lnTo>
                            <a:pt x="313" y="419"/>
                          </a:lnTo>
                          <a:lnTo>
                            <a:pt x="279" y="412"/>
                          </a:lnTo>
                          <a:lnTo>
                            <a:pt x="249" y="403"/>
                          </a:lnTo>
                          <a:lnTo>
                            <a:pt x="222" y="392"/>
                          </a:lnTo>
                          <a:lnTo>
                            <a:pt x="199" y="380"/>
                          </a:lnTo>
                          <a:lnTo>
                            <a:pt x="190" y="373"/>
                          </a:lnTo>
                          <a:lnTo>
                            <a:pt x="181" y="365"/>
                          </a:lnTo>
                          <a:lnTo>
                            <a:pt x="181" y="365"/>
                          </a:lnTo>
                          <a:lnTo>
                            <a:pt x="181" y="355"/>
                          </a:lnTo>
                          <a:lnTo>
                            <a:pt x="181" y="328"/>
                          </a:lnTo>
                          <a:lnTo>
                            <a:pt x="177" y="295"/>
                          </a:lnTo>
                          <a:lnTo>
                            <a:pt x="175" y="281"/>
                          </a:lnTo>
                          <a:lnTo>
                            <a:pt x="170" y="269"/>
                          </a:lnTo>
                          <a:lnTo>
                            <a:pt x="170" y="269"/>
                          </a:lnTo>
                          <a:lnTo>
                            <a:pt x="159" y="276"/>
                          </a:lnTo>
                          <a:lnTo>
                            <a:pt x="136" y="290"/>
                          </a:lnTo>
                          <a:lnTo>
                            <a:pt x="123" y="297"/>
                          </a:lnTo>
                          <a:lnTo>
                            <a:pt x="111" y="303"/>
                          </a:lnTo>
                          <a:lnTo>
                            <a:pt x="100" y="306"/>
                          </a:lnTo>
                          <a:lnTo>
                            <a:pt x="96" y="304"/>
                          </a:lnTo>
                          <a:lnTo>
                            <a:pt x="93" y="303"/>
                          </a:lnTo>
                          <a:lnTo>
                            <a:pt x="93" y="303"/>
                          </a:lnTo>
                          <a:lnTo>
                            <a:pt x="71" y="285"/>
                          </a:lnTo>
                          <a:lnTo>
                            <a:pt x="39" y="254"/>
                          </a:lnTo>
                          <a:lnTo>
                            <a:pt x="23" y="236"/>
                          </a:lnTo>
                          <a:lnTo>
                            <a:pt x="10" y="218"/>
                          </a:lnTo>
                          <a:lnTo>
                            <a:pt x="5" y="209"/>
                          </a:lnTo>
                          <a:lnTo>
                            <a:pt x="1" y="202"/>
                          </a:lnTo>
                          <a:lnTo>
                            <a:pt x="0" y="195"/>
                          </a:lnTo>
                          <a:lnTo>
                            <a:pt x="0" y="188"/>
                          </a:lnTo>
                          <a:lnTo>
                            <a:pt x="0" y="188"/>
                          </a:lnTo>
                          <a:lnTo>
                            <a:pt x="3" y="179"/>
                          </a:lnTo>
                          <a:lnTo>
                            <a:pt x="8" y="168"/>
                          </a:lnTo>
                          <a:lnTo>
                            <a:pt x="26" y="143"/>
                          </a:lnTo>
                          <a:lnTo>
                            <a:pt x="51" y="113"/>
                          </a:lnTo>
                          <a:lnTo>
                            <a:pt x="80" y="80"/>
                          </a:lnTo>
                          <a:lnTo>
                            <a:pt x="132" y="23"/>
                          </a:lnTo>
                          <a:lnTo>
                            <a:pt x="154" y="0"/>
                          </a:lnTo>
                          <a:lnTo>
                            <a:pt x="154" y="0"/>
                          </a:lnTo>
                          <a:lnTo>
                            <a:pt x="166" y="3"/>
                          </a:lnTo>
                          <a:lnTo>
                            <a:pt x="197" y="18"/>
                          </a:lnTo>
                          <a:lnTo>
                            <a:pt x="215" y="27"/>
                          </a:lnTo>
                          <a:lnTo>
                            <a:pt x="233" y="37"/>
                          </a:lnTo>
                          <a:lnTo>
                            <a:pt x="249" y="52"/>
                          </a:lnTo>
                          <a:lnTo>
                            <a:pt x="263"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74" name="Freeform 36"/>
                    <p:cNvSpPr/>
                    <p:nvPr/>
                  </p:nvSpPr>
                  <p:spPr bwMode="auto">
                    <a:xfrm>
                      <a:off x="4406287" y="5748885"/>
                      <a:ext cx="1368676" cy="2200292"/>
                    </a:xfrm>
                    <a:custGeom>
                      <a:avLst/>
                      <a:gdLst>
                        <a:gd name="T0" fmla="*/ 516 w 1078"/>
                        <a:gd name="T1" fmla="*/ 111 h 1733"/>
                        <a:gd name="T2" fmla="*/ 511 w 1078"/>
                        <a:gd name="T3" fmla="*/ 118 h 1733"/>
                        <a:gd name="T4" fmla="*/ 500 w 1078"/>
                        <a:gd name="T5" fmla="*/ 147 h 1733"/>
                        <a:gd name="T6" fmla="*/ 495 w 1078"/>
                        <a:gd name="T7" fmla="*/ 213 h 1733"/>
                        <a:gd name="T8" fmla="*/ 504 w 1078"/>
                        <a:gd name="T9" fmla="*/ 328 h 1733"/>
                        <a:gd name="T10" fmla="*/ 507 w 1078"/>
                        <a:gd name="T11" fmla="*/ 364 h 1733"/>
                        <a:gd name="T12" fmla="*/ 509 w 1078"/>
                        <a:gd name="T13" fmla="*/ 441 h 1733"/>
                        <a:gd name="T14" fmla="*/ 507 w 1078"/>
                        <a:gd name="T15" fmla="*/ 520 h 1733"/>
                        <a:gd name="T16" fmla="*/ 495 w 1078"/>
                        <a:gd name="T17" fmla="*/ 638 h 1733"/>
                        <a:gd name="T18" fmla="*/ 472 w 1078"/>
                        <a:gd name="T19" fmla="*/ 780 h 1733"/>
                        <a:gd name="T20" fmla="*/ 445 w 1078"/>
                        <a:gd name="T21" fmla="*/ 885 h 1733"/>
                        <a:gd name="T22" fmla="*/ 434 w 1078"/>
                        <a:gd name="T23" fmla="*/ 918 h 1733"/>
                        <a:gd name="T24" fmla="*/ 393 w 1078"/>
                        <a:gd name="T25" fmla="*/ 1016 h 1733"/>
                        <a:gd name="T26" fmla="*/ 326 w 1078"/>
                        <a:gd name="T27" fmla="*/ 1145 h 1733"/>
                        <a:gd name="T28" fmla="*/ 253 w 1078"/>
                        <a:gd name="T29" fmla="*/ 1267 h 1733"/>
                        <a:gd name="T30" fmla="*/ 179 w 1078"/>
                        <a:gd name="T31" fmla="*/ 1376 h 1733"/>
                        <a:gd name="T32" fmla="*/ 109 w 1078"/>
                        <a:gd name="T33" fmla="*/ 1470 h 1733"/>
                        <a:gd name="T34" fmla="*/ 14 w 1078"/>
                        <a:gd name="T35" fmla="*/ 1588 h 1733"/>
                        <a:gd name="T36" fmla="*/ 0 w 1078"/>
                        <a:gd name="T37" fmla="*/ 1604 h 1733"/>
                        <a:gd name="T38" fmla="*/ 49 w 1078"/>
                        <a:gd name="T39" fmla="*/ 1649 h 1733"/>
                        <a:gd name="T40" fmla="*/ 113 w 1078"/>
                        <a:gd name="T41" fmla="*/ 1699 h 1733"/>
                        <a:gd name="T42" fmla="*/ 147 w 1078"/>
                        <a:gd name="T43" fmla="*/ 1719 h 1733"/>
                        <a:gd name="T44" fmla="*/ 181 w 1078"/>
                        <a:gd name="T45" fmla="*/ 1731 h 1733"/>
                        <a:gd name="T46" fmla="*/ 208 w 1078"/>
                        <a:gd name="T47" fmla="*/ 1731 h 1733"/>
                        <a:gd name="T48" fmla="*/ 215 w 1078"/>
                        <a:gd name="T49" fmla="*/ 1728 h 1733"/>
                        <a:gd name="T50" fmla="*/ 244 w 1078"/>
                        <a:gd name="T51" fmla="*/ 1703 h 1733"/>
                        <a:gd name="T52" fmla="*/ 294 w 1078"/>
                        <a:gd name="T53" fmla="*/ 1638 h 1733"/>
                        <a:gd name="T54" fmla="*/ 355 w 1078"/>
                        <a:gd name="T55" fmla="*/ 1545 h 1733"/>
                        <a:gd name="T56" fmla="*/ 421 w 1078"/>
                        <a:gd name="T57" fmla="*/ 1436 h 1733"/>
                        <a:gd name="T58" fmla="*/ 549 w 1078"/>
                        <a:gd name="T59" fmla="*/ 1206 h 1733"/>
                        <a:gd name="T60" fmla="*/ 599 w 1078"/>
                        <a:gd name="T61" fmla="*/ 1104 h 1733"/>
                        <a:gd name="T62" fmla="*/ 633 w 1078"/>
                        <a:gd name="T63" fmla="*/ 1023 h 1733"/>
                        <a:gd name="T64" fmla="*/ 660 w 1078"/>
                        <a:gd name="T65" fmla="*/ 944 h 1733"/>
                        <a:gd name="T66" fmla="*/ 741 w 1078"/>
                        <a:gd name="T67" fmla="*/ 681 h 1733"/>
                        <a:gd name="T68" fmla="*/ 793 w 1078"/>
                        <a:gd name="T69" fmla="*/ 529 h 1733"/>
                        <a:gd name="T70" fmla="*/ 816 w 1078"/>
                        <a:gd name="T71" fmla="*/ 471 h 1733"/>
                        <a:gd name="T72" fmla="*/ 836 w 1078"/>
                        <a:gd name="T73" fmla="*/ 434 h 1733"/>
                        <a:gd name="T74" fmla="*/ 848 w 1078"/>
                        <a:gd name="T75" fmla="*/ 419 h 1733"/>
                        <a:gd name="T76" fmla="*/ 896 w 1078"/>
                        <a:gd name="T77" fmla="*/ 365 h 1733"/>
                        <a:gd name="T78" fmla="*/ 979 w 1078"/>
                        <a:gd name="T79" fmla="*/ 274 h 1733"/>
                        <a:gd name="T80" fmla="*/ 1018 w 1078"/>
                        <a:gd name="T81" fmla="*/ 224 h 1733"/>
                        <a:gd name="T82" fmla="*/ 1051 w 1078"/>
                        <a:gd name="T83" fmla="*/ 170 h 1733"/>
                        <a:gd name="T84" fmla="*/ 1070 w 1078"/>
                        <a:gd name="T85" fmla="*/ 113 h 1733"/>
                        <a:gd name="T86" fmla="*/ 1078 w 1078"/>
                        <a:gd name="T87" fmla="*/ 71 h 1733"/>
                        <a:gd name="T88" fmla="*/ 1078 w 1078"/>
                        <a:gd name="T89" fmla="*/ 57 h 1733"/>
                        <a:gd name="T90" fmla="*/ 1070 w 1078"/>
                        <a:gd name="T91" fmla="*/ 32 h 1733"/>
                        <a:gd name="T92" fmla="*/ 1051 w 1078"/>
                        <a:gd name="T93" fmla="*/ 16 h 1733"/>
                        <a:gd name="T94" fmla="*/ 1022 w 1078"/>
                        <a:gd name="T95" fmla="*/ 5 h 1733"/>
                        <a:gd name="T96" fmla="*/ 986 w 1078"/>
                        <a:gd name="T97" fmla="*/ 0 h 1733"/>
                        <a:gd name="T98" fmla="*/ 943 w 1078"/>
                        <a:gd name="T99" fmla="*/ 2 h 1733"/>
                        <a:gd name="T100" fmla="*/ 846 w 1078"/>
                        <a:gd name="T101" fmla="*/ 16 h 1733"/>
                        <a:gd name="T102" fmla="*/ 742 w 1078"/>
                        <a:gd name="T103" fmla="*/ 39 h 1733"/>
                        <a:gd name="T104" fmla="*/ 602 w 1078"/>
                        <a:gd name="T105" fmla="*/ 80 h 1733"/>
                        <a:gd name="T106" fmla="*/ 516 w 1078"/>
                        <a:gd name="T107" fmla="*/ 111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8" h="1733">
                          <a:moveTo>
                            <a:pt x="516" y="111"/>
                          </a:moveTo>
                          <a:lnTo>
                            <a:pt x="516" y="111"/>
                          </a:lnTo>
                          <a:lnTo>
                            <a:pt x="515" y="113"/>
                          </a:lnTo>
                          <a:lnTo>
                            <a:pt x="511" y="118"/>
                          </a:lnTo>
                          <a:lnTo>
                            <a:pt x="506" y="129"/>
                          </a:lnTo>
                          <a:lnTo>
                            <a:pt x="500" y="147"/>
                          </a:lnTo>
                          <a:lnTo>
                            <a:pt x="497" y="174"/>
                          </a:lnTo>
                          <a:lnTo>
                            <a:pt x="495" y="213"/>
                          </a:lnTo>
                          <a:lnTo>
                            <a:pt x="497" y="263"/>
                          </a:lnTo>
                          <a:lnTo>
                            <a:pt x="504" y="328"/>
                          </a:lnTo>
                          <a:lnTo>
                            <a:pt x="504" y="328"/>
                          </a:lnTo>
                          <a:lnTo>
                            <a:pt x="507" y="364"/>
                          </a:lnTo>
                          <a:lnTo>
                            <a:pt x="509" y="401"/>
                          </a:lnTo>
                          <a:lnTo>
                            <a:pt x="509" y="441"/>
                          </a:lnTo>
                          <a:lnTo>
                            <a:pt x="509" y="480"/>
                          </a:lnTo>
                          <a:lnTo>
                            <a:pt x="507" y="520"/>
                          </a:lnTo>
                          <a:lnTo>
                            <a:pt x="504" y="559"/>
                          </a:lnTo>
                          <a:lnTo>
                            <a:pt x="495" y="638"/>
                          </a:lnTo>
                          <a:lnTo>
                            <a:pt x="484" y="713"/>
                          </a:lnTo>
                          <a:lnTo>
                            <a:pt x="472" y="780"/>
                          </a:lnTo>
                          <a:lnTo>
                            <a:pt x="457" y="839"/>
                          </a:lnTo>
                          <a:lnTo>
                            <a:pt x="445" y="885"/>
                          </a:lnTo>
                          <a:lnTo>
                            <a:pt x="445" y="885"/>
                          </a:lnTo>
                          <a:lnTo>
                            <a:pt x="434" y="918"/>
                          </a:lnTo>
                          <a:lnTo>
                            <a:pt x="421" y="950"/>
                          </a:lnTo>
                          <a:lnTo>
                            <a:pt x="393" y="1016"/>
                          </a:lnTo>
                          <a:lnTo>
                            <a:pt x="360" y="1081"/>
                          </a:lnTo>
                          <a:lnTo>
                            <a:pt x="326" y="1145"/>
                          </a:lnTo>
                          <a:lnTo>
                            <a:pt x="291" y="1206"/>
                          </a:lnTo>
                          <a:lnTo>
                            <a:pt x="253" y="1267"/>
                          </a:lnTo>
                          <a:lnTo>
                            <a:pt x="215" y="1323"/>
                          </a:lnTo>
                          <a:lnTo>
                            <a:pt x="179" y="1376"/>
                          </a:lnTo>
                          <a:lnTo>
                            <a:pt x="144" y="1425"/>
                          </a:lnTo>
                          <a:lnTo>
                            <a:pt x="109" y="1470"/>
                          </a:lnTo>
                          <a:lnTo>
                            <a:pt x="52" y="1541"/>
                          </a:lnTo>
                          <a:lnTo>
                            <a:pt x="14" y="1588"/>
                          </a:lnTo>
                          <a:lnTo>
                            <a:pt x="0" y="1604"/>
                          </a:lnTo>
                          <a:lnTo>
                            <a:pt x="0" y="1604"/>
                          </a:lnTo>
                          <a:lnTo>
                            <a:pt x="23" y="1627"/>
                          </a:lnTo>
                          <a:lnTo>
                            <a:pt x="49" y="1649"/>
                          </a:lnTo>
                          <a:lnTo>
                            <a:pt x="79" y="1674"/>
                          </a:lnTo>
                          <a:lnTo>
                            <a:pt x="113" y="1699"/>
                          </a:lnTo>
                          <a:lnTo>
                            <a:pt x="131" y="1710"/>
                          </a:lnTo>
                          <a:lnTo>
                            <a:pt x="147" y="1719"/>
                          </a:lnTo>
                          <a:lnTo>
                            <a:pt x="165" y="1726"/>
                          </a:lnTo>
                          <a:lnTo>
                            <a:pt x="181" y="1731"/>
                          </a:lnTo>
                          <a:lnTo>
                            <a:pt x="196" y="1733"/>
                          </a:lnTo>
                          <a:lnTo>
                            <a:pt x="208" y="1731"/>
                          </a:lnTo>
                          <a:lnTo>
                            <a:pt x="208" y="1731"/>
                          </a:lnTo>
                          <a:lnTo>
                            <a:pt x="215" y="1728"/>
                          </a:lnTo>
                          <a:lnTo>
                            <a:pt x="224" y="1722"/>
                          </a:lnTo>
                          <a:lnTo>
                            <a:pt x="244" y="1703"/>
                          </a:lnTo>
                          <a:lnTo>
                            <a:pt x="267" y="1674"/>
                          </a:lnTo>
                          <a:lnTo>
                            <a:pt x="294" y="1638"/>
                          </a:lnTo>
                          <a:lnTo>
                            <a:pt x="323" y="1595"/>
                          </a:lnTo>
                          <a:lnTo>
                            <a:pt x="355" y="1545"/>
                          </a:lnTo>
                          <a:lnTo>
                            <a:pt x="389" y="1493"/>
                          </a:lnTo>
                          <a:lnTo>
                            <a:pt x="421" y="1436"/>
                          </a:lnTo>
                          <a:lnTo>
                            <a:pt x="488" y="1319"/>
                          </a:lnTo>
                          <a:lnTo>
                            <a:pt x="549" y="1206"/>
                          </a:lnTo>
                          <a:lnTo>
                            <a:pt x="576" y="1152"/>
                          </a:lnTo>
                          <a:lnTo>
                            <a:pt x="599" y="1104"/>
                          </a:lnTo>
                          <a:lnTo>
                            <a:pt x="619" y="1059"/>
                          </a:lnTo>
                          <a:lnTo>
                            <a:pt x="633" y="1023"/>
                          </a:lnTo>
                          <a:lnTo>
                            <a:pt x="633" y="1023"/>
                          </a:lnTo>
                          <a:lnTo>
                            <a:pt x="660" y="944"/>
                          </a:lnTo>
                          <a:lnTo>
                            <a:pt x="687" y="858"/>
                          </a:lnTo>
                          <a:lnTo>
                            <a:pt x="741" y="681"/>
                          </a:lnTo>
                          <a:lnTo>
                            <a:pt x="767" y="600"/>
                          </a:lnTo>
                          <a:lnTo>
                            <a:pt x="793" y="529"/>
                          </a:lnTo>
                          <a:lnTo>
                            <a:pt x="803" y="498"/>
                          </a:lnTo>
                          <a:lnTo>
                            <a:pt x="816" y="471"/>
                          </a:lnTo>
                          <a:lnTo>
                            <a:pt x="827" y="450"/>
                          </a:lnTo>
                          <a:lnTo>
                            <a:pt x="836" y="434"/>
                          </a:lnTo>
                          <a:lnTo>
                            <a:pt x="836" y="434"/>
                          </a:lnTo>
                          <a:lnTo>
                            <a:pt x="848" y="419"/>
                          </a:lnTo>
                          <a:lnTo>
                            <a:pt x="862" y="403"/>
                          </a:lnTo>
                          <a:lnTo>
                            <a:pt x="896" y="365"/>
                          </a:lnTo>
                          <a:lnTo>
                            <a:pt x="938" y="322"/>
                          </a:lnTo>
                          <a:lnTo>
                            <a:pt x="979" y="274"/>
                          </a:lnTo>
                          <a:lnTo>
                            <a:pt x="999" y="249"/>
                          </a:lnTo>
                          <a:lnTo>
                            <a:pt x="1018" y="224"/>
                          </a:lnTo>
                          <a:lnTo>
                            <a:pt x="1035" y="197"/>
                          </a:lnTo>
                          <a:lnTo>
                            <a:pt x="1051" y="170"/>
                          </a:lnTo>
                          <a:lnTo>
                            <a:pt x="1061" y="141"/>
                          </a:lnTo>
                          <a:lnTo>
                            <a:pt x="1070" y="113"/>
                          </a:lnTo>
                          <a:lnTo>
                            <a:pt x="1076" y="86"/>
                          </a:lnTo>
                          <a:lnTo>
                            <a:pt x="1078" y="71"/>
                          </a:lnTo>
                          <a:lnTo>
                            <a:pt x="1078" y="57"/>
                          </a:lnTo>
                          <a:lnTo>
                            <a:pt x="1078" y="57"/>
                          </a:lnTo>
                          <a:lnTo>
                            <a:pt x="1076" y="43"/>
                          </a:lnTo>
                          <a:lnTo>
                            <a:pt x="1070" y="32"/>
                          </a:lnTo>
                          <a:lnTo>
                            <a:pt x="1061" y="23"/>
                          </a:lnTo>
                          <a:lnTo>
                            <a:pt x="1051" y="16"/>
                          </a:lnTo>
                          <a:lnTo>
                            <a:pt x="1038" y="9"/>
                          </a:lnTo>
                          <a:lnTo>
                            <a:pt x="1022" y="5"/>
                          </a:lnTo>
                          <a:lnTo>
                            <a:pt x="1006" y="2"/>
                          </a:lnTo>
                          <a:lnTo>
                            <a:pt x="986" y="0"/>
                          </a:lnTo>
                          <a:lnTo>
                            <a:pt x="966" y="0"/>
                          </a:lnTo>
                          <a:lnTo>
                            <a:pt x="943" y="2"/>
                          </a:lnTo>
                          <a:lnTo>
                            <a:pt x="896" y="7"/>
                          </a:lnTo>
                          <a:lnTo>
                            <a:pt x="846" y="16"/>
                          </a:lnTo>
                          <a:lnTo>
                            <a:pt x="794" y="27"/>
                          </a:lnTo>
                          <a:lnTo>
                            <a:pt x="742" y="39"/>
                          </a:lnTo>
                          <a:lnTo>
                            <a:pt x="692" y="54"/>
                          </a:lnTo>
                          <a:lnTo>
                            <a:pt x="602" y="80"/>
                          </a:lnTo>
                          <a:lnTo>
                            <a:pt x="540" y="102"/>
                          </a:lnTo>
                          <a:lnTo>
                            <a:pt x="516" y="111"/>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75" name="Freeform 37"/>
                    <p:cNvSpPr/>
                    <p:nvPr/>
                  </p:nvSpPr>
                  <p:spPr bwMode="auto">
                    <a:xfrm>
                      <a:off x="4406287" y="5748885"/>
                      <a:ext cx="1368676" cy="2200292"/>
                    </a:xfrm>
                    <a:custGeom>
                      <a:avLst/>
                      <a:gdLst>
                        <a:gd name="T0" fmla="*/ 516 w 1078"/>
                        <a:gd name="T1" fmla="*/ 111 h 1733"/>
                        <a:gd name="T2" fmla="*/ 511 w 1078"/>
                        <a:gd name="T3" fmla="*/ 118 h 1733"/>
                        <a:gd name="T4" fmla="*/ 500 w 1078"/>
                        <a:gd name="T5" fmla="*/ 147 h 1733"/>
                        <a:gd name="T6" fmla="*/ 495 w 1078"/>
                        <a:gd name="T7" fmla="*/ 213 h 1733"/>
                        <a:gd name="T8" fmla="*/ 504 w 1078"/>
                        <a:gd name="T9" fmla="*/ 328 h 1733"/>
                        <a:gd name="T10" fmla="*/ 507 w 1078"/>
                        <a:gd name="T11" fmla="*/ 364 h 1733"/>
                        <a:gd name="T12" fmla="*/ 509 w 1078"/>
                        <a:gd name="T13" fmla="*/ 441 h 1733"/>
                        <a:gd name="T14" fmla="*/ 507 w 1078"/>
                        <a:gd name="T15" fmla="*/ 520 h 1733"/>
                        <a:gd name="T16" fmla="*/ 495 w 1078"/>
                        <a:gd name="T17" fmla="*/ 638 h 1733"/>
                        <a:gd name="T18" fmla="*/ 472 w 1078"/>
                        <a:gd name="T19" fmla="*/ 780 h 1733"/>
                        <a:gd name="T20" fmla="*/ 445 w 1078"/>
                        <a:gd name="T21" fmla="*/ 885 h 1733"/>
                        <a:gd name="T22" fmla="*/ 434 w 1078"/>
                        <a:gd name="T23" fmla="*/ 918 h 1733"/>
                        <a:gd name="T24" fmla="*/ 393 w 1078"/>
                        <a:gd name="T25" fmla="*/ 1016 h 1733"/>
                        <a:gd name="T26" fmla="*/ 326 w 1078"/>
                        <a:gd name="T27" fmla="*/ 1145 h 1733"/>
                        <a:gd name="T28" fmla="*/ 253 w 1078"/>
                        <a:gd name="T29" fmla="*/ 1267 h 1733"/>
                        <a:gd name="T30" fmla="*/ 179 w 1078"/>
                        <a:gd name="T31" fmla="*/ 1376 h 1733"/>
                        <a:gd name="T32" fmla="*/ 109 w 1078"/>
                        <a:gd name="T33" fmla="*/ 1470 h 1733"/>
                        <a:gd name="T34" fmla="*/ 14 w 1078"/>
                        <a:gd name="T35" fmla="*/ 1588 h 1733"/>
                        <a:gd name="T36" fmla="*/ 0 w 1078"/>
                        <a:gd name="T37" fmla="*/ 1604 h 1733"/>
                        <a:gd name="T38" fmla="*/ 49 w 1078"/>
                        <a:gd name="T39" fmla="*/ 1649 h 1733"/>
                        <a:gd name="T40" fmla="*/ 113 w 1078"/>
                        <a:gd name="T41" fmla="*/ 1699 h 1733"/>
                        <a:gd name="T42" fmla="*/ 147 w 1078"/>
                        <a:gd name="T43" fmla="*/ 1719 h 1733"/>
                        <a:gd name="T44" fmla="*/ 181 w 1078"/>
                        <a:gd name="T45" fmla="*/ 1731 h 1733"/>
                        <a:gd name="T46" fmla="*/ 208 w 1078"/>
                        <a:gd name="T47" fmla="*/ 1731 h 1733"/>
                        <a:gd name="T48" fmla="*/ 215 w 1078"/>
                        <a:gd name="T49" fmla="*/ 1728 h 1733"/>
                        <a:gd name="T50" fmla="*/ 244 w 1078"/>
                        <a:gd name="T51" fmla="*/ 1703 h 1733"/>
                        <a:gd name="T52" fmla="*/ 294 w 1078"/>
                        <a:gd name="T53" fmla="*/ 1638 h 1733"/>
                        <a:gd name="T54" fmla="*/ 355 w 1078"/>
                        <a:gd name="T55" fmla="*/ 1545 h 1733"/>
                        <a:gd name="T56" fmla="*/ 421 w 1078"/>
                        <a:gd name="T57" fmla="*/ 1436 h 1733"/>
                        <a:gd name="T58" fmla="*/ 549 w 1078"/>
                        <a:gd name="T59" fmla="*/ 1206 h 1733"/>
                        <a:gd name="T60" fmla="*/ 599 w 1078"/>
                        <a:gd name="T61" fmla="*/ 1104 h 1733"/>
                        <a:gd name="T62" fmla="*/ 633 w 1078"/>
                        <a:gd name="T63" fmla="*/ 1023 h 1733"/>
                        <a:gd name="T64" fmla="*/ 660 w 1078"/>
                        <a:gd name="T65" fmla="*/ 944 h 1733"/>
                        <a:gd name="T66" fmla="*/ 741 w 1078"/>
                        <a:gd name="T67" fmla="*/ 681 h 1733"/>
                        <a:gd name="T68" fmla="*/ 793 w 1078"/>
                        <a:gd name="T69" fmla="*/ 529 h 1733"/>
                        <a:gd name="T70" fmla="*/ 816 w 1078"/>
                        <a:gd name="T71" fmla="*/ 471 h 1733"/>
                        <a:gd name="T72" fmla="*/ 836 w 1078"/>
                        <a:gd name="T73" fmla="*/ 434 h 1733"/>
                        <a:gd name="T74" fmla="*/ 848 w 1078"/>
                        <a:gd name="T75" fmla="*/ 419 h 1733"/>
                        <a:gd name="T76" fmla="*/ 896 w 1078"/>
                        <a:gd name="T77" fmla="*/ 365 h 1733"/>
                        <a:gd name="T78" fmla="*/ 979 w 1078"/>
                        <a:gd name="T79" fmla="*/ 274 h 1733"/>
                        <a:gd name="T80" fmla="*/ 1018 w 1078"/>
                        <a:gd name="T81" fmla="*/ 224 h 1733"/>
                        <a:gd name="T82" fmla="*/ 1051 w 1078"/>
                        <a:gd name="T83" fmla="*/ 170 h 1733"/>
                        <a:gd name="T84" fmla="*/ 1070 w 1078"/>
                        <a:gd name="T85" fmla="*/ 113 h 1733"/>
                        <a:gd name="T86" fmla="*/ 1078 w 1078"/>
                        <a:gd name="T87" fmla="*/ 71 h 1733"/>
                        <a:gd name="T88" fmla="*/ 1078 w 1078"/>
                        <a:gd name="T89" fmla="*/ 57 h 1733"/>
                        <a:gd name="T90" fmla="*/ 1070 w 1078"/>
                        <a:gd name="T91" fmla="*/ 32 h 1733"/>
                        <a:gd name="T92" fmla="*/ 1051 w 1078"/>
                        <a:gd name="T93" fmla="*/ 16 h 1733"/>
                        <a:gd name="T94" fmla="*/ 1022 w 1078"/>
                        <a:gd name="T95" fmla="*/ 5 h 1733"/>
                        <a:gd name="T96" fmla="*/ 986 w 1078"/>
                        <a:gd name="T97" fmla="*/ 0 h 1733"/>
                        <a:gd name="T98" fmla="*/ 943 w 1078"/>
                        <a:gd name="T99" fmla="*/ 2 h 1733"/>
                        <a:gd name="T100" fmla="*/ 846 w 1078"/>
                        <a:gd name="T101" fmla="*/ 16 h 1733"/>
                        <a:gd name="T102" fmla="*/ 742 w 1078"/>
                        <a:gd name="T103" fmla="*/ 39 h 1733"/>
                        <a:gd name="T104" fmla="*/ 602 w 1078"/>
                        <a:gd name="T105" fmla="*/ 80 h 1733"/>
                        <a:gd name="T106" fmla="*/ 516 w 1078"/>
                        <a:gd name="T107" fmla="*/ 111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78" h="1733">
                          <a:moveTo>
                            <a:pt x="516" y="111"/>
                          </a:moveTo>
                          <a:lnTo>
                            <a:pt x="516" y="111"/>
                          </a:lnTo>
                          <a:lnTo>
                            <a:pt x="515" y="113"/>
                          </a:lnTo>
                          <a:lnTo>
                            <a:pt x="511" y="118"/>
                          </a:lnTo>
                          <a:lnTo>
                            <a:pt x="506" y="129"/>
                          </a:lnTo>
                          <a:lnTo>
                            <a:pt x="500" y="147"/>
                          </a:lnTo>
                          <a:lnTo>
                            <a:pt x="497" y="174"/>
                          </a:lnTo>
                          <a:lnTo>
                            <a:pt x="495" y="213"/>
                          </a:lnTo>
                          <a:lnTo>
                            <a:pt x="497" y="263"/>
                          </a:lnTo>
                          <a:lnTo>
                            <a:pt x="504" y="328"/>
                          </a:lnTo>
                          <a:lnTo>
                            <a:pt x="504" y="328"/>
                          </a:lnTo>
                          <a:lnTo>
                            <a:pt x="507" y="364"/>
                          </a:lnTo>
                          <a:lnTo>
                            <a:pt x="509" y="401"/>
                          </a:lnTo>
                          <a:lnTo>
                            <a:pt x="509" y="441"/>
                          </a:lnTo>
                          <a:lnTo>
                            <a:pt x="509" y="480"/>
                          </a:lnTo>
                          <a:lnTo>
                            <a:pt x="507" y="520"/>
                          </a:lnTo>
                          <a:lnTo>
                            <a:pt x="504" y="559"/>
                          </a:lnTo>
                          <a:lnTo>
                            <a:pt x="495" y="638"/>
                          </a:lnTo>
                          <a:lnTo>
                            <a:pt x="484" y="713"/>
                          </a:lnTo>
                          <a:lnTo>
                            <a:pt x="472" y="780"/>
                          </a:lnTo>
                          <a:lnTo>
                            <a:pt x="457" y="839"/>
                          </a:lnTo>
                          <a:lnTo>
                            <a:pt x="445" y="885"/>
                          </a:lnTo>
                          <a:lnTo>
                            <a:pt x="445" y="885"/>
                          </a:lnTo>
                          <a:lnTo>
                            <a:pt x="434" y="918"/>
                          </a:lnTo>
                          <a:lnTo>
                            <a:pt x="421" y="950"/>
                          </a:lnTo>
                          <a:lnTo>
                            <a:pt x="393" y="1016"/>
                          </a:lnTo>
                          <a:lnTo>
                            <a:pt x="360" y="1081"/>
                          </a:lnTo>
                          <a:lnTo>
                            <a:pt x="326" y="1145"/>
                          </a:lnTo>
                          <a:lnTo>
                            <a:pt x="291" y="1206"/>
                          </a:lnTo>
                          <a:lnTo>
                            <a:pt x="253" y="1267"/>
                          </a:lnTo>
                          <a:lnTo>
                            <a:pt x="215" y="1323"/>
                          </a:lnTo>
                          <a:lnTo>
                            <a:pt x="179" y="1376"/>
                          </a:lnTo>
                          <a:lnTo>
                            <a:pt x="144" y="1425"/>
                          </a:lnTo>
                          <a:lnTo>
                            <a:pt x="109" y="1470"/>
                          </a:lnTo>
                          <a:lnTo>
                            <a:pt x="52" y="1541"/>
                          </a:lnTo>
                          <a:lnTo>
                            <a:pt x="14" y="1588"/>
                          </a:lnTo>
                          <a:lnTo>
                            <a:pt x="0" y="1604"/>
                          </a:lnTo>
                          <a:lnTo>
                            <a:pt x="0" y="1604"/>
                          </a:lnTo>
                          <a:lnTo>
                            <a:pt x="23" y="1627"/>
                          </a:lnTo>
                          <a:lnTo>
                            <a:pt x="49" y="1649"/>
                          </a:lnTo>
                          <a:lnTo>
                            <a:pt x="79" y="1674"/>
                          </a:lnTo>
                          <a:lnTo>
                            <a:pt x="113" y="1699"/>
                          </a:lnTo>
                          <a:lnTo>
                            <a:pt x="131" y="1710"/>
                          </a:lnTo>
                          <a:lnTo>
                            <a:pt x="147" y="1719"/>
                          </a:lnTo>
                          <a:lnTo>
                            <a:pt x="165" y="1726"/>
                          </a:lnTo>
                          <a:lnTo>
                            <a:pt x="181" y="1731"/>
                          </a:lnTo>
                          <a:lnTo>
                            <a:pt x="196" y="1733"/>
                          </a:lnTo>
                          <a:lnTo>
                            <a:pt x="208" y="1731"/>
                          </a:lnTo>
                          <a:lnTo>
                            <a:pt x="208" y="1731"/>
                          </a:lnTo>
                          <a:lnTo>
                            <a:pt x="215" y="1728"/>
                          </a:lnTo>
                          <a:lnTo>
                            <a:pt x="224" y="1722"/>
                          </a:lnTo>
                          <a:lnTo>
                            <a:pt x="244" y="1703"/>
                          </a:lnTo>
                          <a:lnTo>
                            <a:pt x="267" y="1674"/>
                          </a:lnTo>
                          <a:lnTo>
                            <a:pt x="294" y="1638"/>
                          </a:lnTo>
                          <a:lnTo>
                            <a:pt x="323" y="1595"/>
                          </a:lnTo>
                          <a:lnTo>
                            <a:pt x="355" y="1545"/>
                          </a:lnTo>
                          <a:lnTo>
                            <a:pt x="389" y="1493"/>
                          </a:lnTo>
                          <a:lnTo>
                            <a:pt x="421" y="1436"/>
                          </a:lnTo>
                          <a:lnTo>
                            <a:pt x="488" y="1319"/>
                          </a:lnTo>
                          <a:lnTo>
                            <a:pt x="549" y="1206"/>
                          </a:lnTo>
                          <a:lnTo>
                            <a:pt x="576" y="1152"/>
                          </a:lnTo>
                          <a:lnTo>
                            <a:pt x="599" y="1104"/>
                          </a:lnTo>
                          <a:lnTo>
                            <a:pt x="619" y="1059"/>
                          </a:lnTo>
                          <a:lnTo>
                            <a:pt x="633" y="1023"/>
                          </a:lnTo>
                          <a:lnTo>
                            <a:pt x="633" y="1023"/>
                          </a:lnTo>
                          <a:lnTo>
                            <a:pt x="660" y="944"/>
                          </a:lnTo>
                          <a:lnTo>
                            <a:pt x="687" y="858"/>
                          </a:lnTo>
                          <a:lnTo>
                            <a:pt x="741" y="681"/>
                          </a:lnTo>
                          <a:lnTo>
                            <a:pt x="767" y="600"/>
                          </a:lnTo>
                          <a:lnTo>
                            <a:pt x="793" y="529"/>
                          </a:lnTo>
                          <a:lnTo>
                            <a:pt x="803" y="498"/>
                          </a:lnTo>
                          <a:lnTo>
                            <a:pt x="816" y="471"/>
                          </a:lnTo>
                          <a:lnTo>
                            <a:pt x="827" y="450"/>
                          </a:lnTo>
                          <a:lnTo>
                            <a:pt x="836" y="434"/>
                          </a:lnTo>
                          <a:lnTo>
                            <a:pt x="836" y="434"/>
                          </a:lnTo>
                          <a:lnTo>
                            <a:pt x="848" y="419"/>
                          </a:lnTo>
                          <a:lnTo>
                            <a:pt x="862" y="403"/>
                          </a:lnTo>
                          <a:lnTo>
                            <a:pt x="896" y="365"/>
                          </a:lnTo>
                          <a:lnTo>
                            <a:pt x="938" y="322"/>
                          </a:lnTo>
                          <a:lnTo>
                            <a:pt x="979" y="274"/>
                          </a:lnTo>
                          <a:lnTo>
                            <a:pt x="999" y="249"/>
                          </a:lnTo>
                          <a:lnTo>
                            <a:pt x="1018" y="224"/>
                          </a:lnTo>
                          <a:lnTo>
                            <a:pt x="1035" y="197"/>
                          </a:lnTo>
                          <a:lnTo>
                            <a:pt x="1051" y="170"/>
                          </a:lnTo>
                          <a:lnTo>
                            <a:pt x="1061" y="141"/>
                          </a:lnTo>
                          <a:lnTo>
                            <a:pt x="1070" y="113"/>
                          </a:lnTo>
                          <a:lnTo>
                            <a:pt x="1076" y="86"/>
                          </a:lnTo>
                          <a:lnTo>
                            <a:pt x="1078" y="71"/>
                          </a:lnTo>
                          <a:lnTo>
                            <a:pt x="1078" y="57"/>
                          </a:lnTo>
                          <a:lnTo>
                            <a:pt x="1078" y="57"/>
                          </a:lnTo>
                          <a:lnTo>
                            <a:pt x="1076" y="43"/>
                          </a:lnTo>
                          <a:lnTo>
                            <a:pt x="1070" y="32"/>
                          </a:lnTo>
                          <a:lnTo>
                            <a:pt x="1061" y="23"/>
                          </a:lnTo>
                          <a:lnTo>
                            <a:pt x="1051" y="16"/>
                          </a:lnTo>
                          <a:lnTo>
                            <a:pt x="1038" y="9"/>
                          </a:lnTo>
                          <a:lnTo>
                            <a:pt x="1022" y="5"/>
                          </a:lnTo>
                          <a:lnTo>
                            <a:pt x="1006" y="2"/>
                          </a:lnTo>
                          <a:lnTo>
                            <a:pt x="986" y="0"/>
                          </a:lnTo>
                          <a:lnTo>
                            <a:pt x="966" y="0"/>
                          </a:lnTo>
                          <a:lnTo>
                            <a:pt x="943" y="2"/>
                          </a:lnTo>
                          <a:lnTo>
                            <a:pt x="896" y="7"/>
                          </a:lnTo>
                          <a:lnTo>
                            <a:pt x="846" y="16"/>
                          </a:lnTo>
                          <a:lnTo>
                            <a:pt x="794" y="27"/>
                          </a:lnTo>
                          <a:lnTo>
                            <a:pt x="742" y="39"/>
                          </a:lnTo>
                          <a:lnTo>
                            <a:pt x="692" y="54"/>
                          </a:lnTo>
                          <a:lnTo>
                            <a:pt x="602" y="80"/>
                          </a:lnTo>
                          <a:lnTo>
                            <a:pt x="540" y="102"/>
                          </a:lnTo>
                          <a:lnTo>
                            <a:pt x="516" y="1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76" name="Freeform 38"/>
                    <p:cNvSpPr/>
                    <p:nvPr/>
                  </p:nvSpPr>
                  <p:spPr bwMode="auto">
                    <a:xfrm>
                      <a:off x="6454176" y="7029071"/>
                      <a:ext cx="727506" cy="540868"/>
                    </a:xfrm>
                    <a:custGeom>
                      <a:avLst/>
                      <a:gdLst>
                        <a:gd name="T0" fmla="*/ 165 w 573"/>
                        <a:gd name="T1" fmla="*/ 161 h 426"/>
                        <a:gd name="T2" fmla="*/ 184 w 573"/>
                        <a:gd name="T3" fmla="*/ 172 h 426"/>
                        <a:gd name="T4" fmla="*/ 211 w 573"/>
                        <a:gd name="T5" fmla="*/ 182 h 426"/>
                        <a:gd name="T6" fmla="*/ 243 w 573"/>
                        <a:gd name="T7" fmla="*/ 186 h 426"/>
                        <a:gd name="T8" fmla="*/ 260 w 573"/>
                        <a:gd name="T9" fmla="*/ 182 h 426"/>
                        <a:gd name="T10" fmla="*/ 268 w 573"/>
                        <a:gd name="T11" fmla="*/ 177 h 426"/>
                        <a:gd name="T12" fmla="*/ 310 w 573"/>
                        <a:gd name="T13" fmla="*/ 150 h 426"/>
                        <a:gd name="T14" fmla="*/ 378 w 573"/>
                        <a:gd name="T15" fmla="*/ 93 h 426"/>
                        <a:gd name="T16" fmla="*/ 482 w 573"/>
                        <a:gd name="T17" fmla="*/ 1 h 426"/>
                        <a:gd name="T18" fmla="*/ 485 w 573"/>
                        <a:gd name="T19" fmla="*/ 0 h 426"/>
                        <a:gd name="T20" fmla="*/ 498 w 573"/>
                        <a:gd name="T21" fmla="*/ 5 h 426"/>
                        <a:gd name="T22" fmla="*/ 519 w 573"/>
                        <a:gd name="T23" fmla="*/ 26 h 426"/>
                        <a:gd name="T24" fmla="*/ 548 w 573"/>
                        <a:gd name="T25" fmla="*/ 71 h 426"/>
                        <a:gd name="T26" fmla="*/ 570 w 573"/>
                        <a:gd name="T27" fmla="*/ 111 h 426"/>
                        <a:gd name="T28" fmla="*/ 573 w 573"/>
                        <a:gd name="T29" fmla="*/ 123 h 426"/>
                        <a:gd name="T30" fmla="*/ 566 w 573"/>
                        <a:gd name="T31" fmla="*/ 138 h 426"/>
                        <a:gd name="T32" fmla="*/ 502 w 573"/>
                        <a:gd name="T33" fmla="*/ 206 h 426"/>
                        <a:gd name="T34" fmla="*/ 410 w 573"/>
                        <a:gd name="T35" fmla="*/ 290 h 426"/>
                        <a:gd name="T36" fmla="*/ 346 w 573"/>
                        <a:gd name="T37" fmla="*/ 338 h 426"/>
                        <a:gd name="T38" fmla="*/ 315 w 573"/>
                        <a:gd name="T39" fmla="*/ 354 h 426"/>
                        <a:gd name="T40" fmla="*/ 304 w 573"/>
                        <a:gd name="T41" fmla="*/ 356 h 426"/>
                        <a:gd name="T42" fmla="*/ 220 w 573"/>
                        <a:gd name="T43" fmla="*/ 335 h 426"/>
                        <a:gd name="T44" fmla="*/ 218 w 573"/>
                        <a:gd name="T45" fmla="*/ 349 h 426"/>
                        <a:gd name="T46" fmla="*/ 209 w 573"/>
                        <a:gd name="T47" fmla="*/ 367 h 426"/>
                        <a:gd name="T48" fmla="*/ 190 w 573"/>
                        <a:gd name="T49" fmla="*/ 385 h 426"/>
                        <a:gd name="T50" fmla="*/ 175 w 573"/>
                        <a:gd name="T51" fmla="*/ 392 h 426"/>
                        <a:gd name="T52" fmla="*/ 138 w 573"/>
                        <a:gd name="T53" fmla="*/ 405 h 426"/>
                        <a:gd name="T54" fmla="*/ 84 w 573"/>
                        <a:gd name="T55" fmla="*/ 424 h 426"/>
                        <a:gd name="T56" fmla="*/ 52 w 573"/>
                        <a:gd name="T57" fmla="*/ 426 h 426"/>
                        <a:gd name="T58" fmla="*/ 41 w 573"/>
                        <a:gd name="T59" fmla="*/ 421 h 426"/>
                        <a:gd name="T60" fmla="*/ 35 w 573"/>
                        <a:gd name="T61" fmla="*/ 415 h 426"/>
                        <a:gd name="T62" fmla="*/ 25 w 573"/>
                        <a:gd name="T63" fmla="*/ 394 h 426"/>
                        <a:gd name="T64" fmla="*/ 14 w 573"/>
                        <a:gd name="T65" fmla="*/ 344 h 426"/>
                        <a:gd name="T66" fmla="*/ 1 w 573"/>
                        <a:gd name="T67" fmla="*/ 238 h 426"/>
                        <a:gd name="T68" fmla="*/ 165 w 573"/>
                        <a:gd name="T69" fmla="*/ 16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3" h="426">
                          <a:moveTo>
                            <a:pt x="165" y="161"/>
                          </a:moveTo>
                          <a:lnTo>
                            <a:pt x="165" y="161"/>
                          </a:lnTo>
                          <a:lnTo>
                            <a:pt x="173" y="166"/>
                          </a:lnTo>
                          <a:lnTo>
                            <a:pt x="184" y="172"/>
                          </a:lnTo>
                          <a:lnTo>
                            <a:pt x="197" y="177"/>
                          </a:lnTo>
                          <a:lnTo>
                            <a:pt x="211" y="182"/>
                          </a:lnTo>
                          <a:lnTo>
                            <a:pt x="227" y="186"/>
                          </a:lnTo>
                          <a:lnTo>
                            <a:pt x="243" y="186"/>
                          </a:lnTo>
                          <a:lnTo>
                            <a:pt x="252" y="184"/>
                          </a:lnTo>
                          <a:lnTo>
                            <a:pt x="260" y="182"/>
                          </a:lnTo>
                          <a:lnTo>
                            <a:pt x="260" y="182"/>
                          </a:lnTo>
                          <a:lnTo>
                            <a:pt x="268" y="177"/>
                          </a:lnTo>
                          <a:lnTo>
                            <a:pt x="281" y="170"/>
                          </a:lnTo>
                          <a:lnTo>
                            <a:pt x="310" y="150"/>
                          </a:lnTo>
                          <a:lnTo>
                            <a:pt x="342" y="123"/>
                          </a:lnTo>
                          <a:lnTo>
                            <a:pt x="378" y="93"/>
                          </a:lnTo>
                          <a:lnTo>
                            <a:pt x="444" y="35"/>
                          </a:lnTo>
                          <a:lnTo>
                            <a:pt x="482" y="1"/>
                          </a:lnTo>
                          <a:lnTo>
                            <a:pt x="482" y="1"/>
                          </a:lnTo>
                          <a:lnTo>
                            <a:pt x="485" y="0"/>
                          </a:lnTo>
                          <a:lnTo>
                            <a:pt x="491" y="1"/>
                          </a:lnTo>
                          <a:lnTo>
                            <a:pt x="498" y="5"/>
                          </a:lnTo>
                          <a:lnTo>
                            <a:pt x="505" y="10"/>
                          </a:lnTo>
                          <a:lnTo>
                            <a:pt x="519" y="26"/>
                          </a:lnTo>
                          <a:lnTo>
                            <a:pt x="534" y="48"/>
                          </a:lnTo>
                          <a:lnTo>
                            <a:pt x="548" y="71"/>
                          </a:lnTo>
                          <a:lnTo>
                            <a:pt x="561" y="93"/>
                          </a:lnTo>
                          <a:lnTo>
                            <a:pt x="570" y="111"/>
                          </a:lnTo>
                          <a:lnTo>
                            <a:pt x="573" y="123"/>
                          </a:lnTo>
                          <a:lnTo>
                            <a:pt x="573" y="123"/>
                          </a:lnTo>
                          <a:lnTo>
                            <a:pt x="571" y="129"/>
                          </a:lnTo>
                          <a:lnTo>
                            <a:pt x="566" y="138"/>
                          </a:lnTo>
                          <a:lnTo>
                            <a:pt x="539" y="168"/>
                          </a:lnTo>
                          <a:lnTo>
                            <a:pt x="502" y="206"/>
                          </a:lnTo>
                          <a:lnTo>
                            <a:pt x="459" y="249"/>
                          </a:lnTo>
                          <a:lnTo>
                            <a:pt x="410" y="290"/>
                          </a:lnTo>
                          <a:lnTo>
                            <a:pt x="365" y="324"/>
                          </a:lnTo>
                          <a:lnTo>
                            <a:pt x="346" y="338"/>
                          </a:lnTo>
                          <a:lnTo>
                            <a:pt x="329" y="347"/>
                          </a:lnTo>
                          <a:lnTo>
                            <a:pt x="315" y="354"/>
                          </a:lnTo>
                          <a:lnTo>
                            <a:pt x="308" y="356"/>
                          </a:lnTo>
                          <a:lnTo>
                            <a:pt x="304" y="356"/>
                          </a:lnTo>
                          <a:lnTo>
                            <a:pt x="220" y="335"/>
                          </a:lnTo>
                          <a:lnTo>
                            <a:pt x="220" y="335"/>
                          </a:lnTo>
                          <a:lnTo>
                            <a:pt x="218" y="342"/>
                          </a:lnTo>
                          <a:lnTo>
                            <a:pt x="218" y="349"/>
                          </a:lnTo>
                          <a:lnTo>
                            <a:pt x="215" y="358"/>
                          </a:lnTo>
                          <a:lnTo>
                            <a:pt x="209" y="367"/>
                          </a:lnTo>
                          <a:lnTo>
                            <a:pt x="202" y="378"/>
                          </a:lnTo>
                          <a:lnTo>
                            <a:pt x="190" y="385"/>
                          </a:lnTo>
                          <a:lnTo>
                            <a:pt x="175" y="392"/>
                          </a:lnTo>
                          <a:lnTo>
                            <a:pt x="175" y="392"/>
                          </a:lnTo>
                          <a:lnTo>
                            <a:pt x="156" y="397"/>
                          </a:lnTo>
                          <a:lnTo>
                            <a:pt x="138" y="405"/>
                          </a:lnTo>
                          <a:lnTo>
                            <a:pt x="100" y="419"/>
                          </a:lnTo>
                          <a:lnTo>
                            <a:pt x="84" y="424"/>
                          </a:lnTo>
                          <a:lnTo>
                            <a:pt x="68" y="426"/>
                          </a:lnTo>
                          <a:lnTo>
                            <a:pt x="52" y="426"/>
                          </a:lnTo>
                          <a:lnTo>
                            <a:pt x="46" y="424"/>
                          </a:lnTo>
                          <a:lnTo>
                            <a:pt x="41" y="421"/>
                          </a:lnTo>
                          <a:lnTo>
                            <a:pt x="41" y="421"/>
                          </a:lnTo>
                          <a:lnTo>
                            <a:pt x="35" y="415"/>
                          </a:lnTo>
                          <a:lnTo>
                            <a:pt x="30" y="406"/>
                          </a:lnTo>
                          <a:lnTo>
                            <a:pt x="25" y="394"/>
                          </a:lnTo>
                          <a:lnTo>
                            <a:pt x="21" y="380"/>
                          </a:lnTo>
                          <a:lnTo>
                            <a:pt x="14" y="344"/>
                          </a:lnTo>
                          <a:lnTo>
                            <a:pt x="9" y="306"/>
                          </a:lnTo>
                          <a:lnTo>
                            <a:pt x="1" y="238"/>
                          </a:lnTo>
                          <a:lnTo>
                            <a:pt x="0" y="206"/>
                          </a:lnTo>
                          <a:lnTo>
                            <a:pt x="165" y="161"/>
                          </a:lnTo>
                          <a:close/>
                        </a:path>
                      </a:pathLst>
                    </a:custGeom>
                    <a:solidFill>
                      <a:srgbClr val="382C1A"/>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77" name="Freeform 39"/>
                    <p:cNvSpPr/>
                    <p:nvPr/>
                  </p:nvSpPr>
                  <p:spPr bwMode="auto">
                    <a:xfrm>
                      <a:off x="5482944" y="5807289"/>
                      <a:ext cx="1254532" cy="1477614"/>
                    </a:xfrm>
                    <a:custGeom>
                      <a:avLst/>
                      <a:gdLst>
                        <a:gd name="T0" fmla="*/ 181 w 920"/>
                        <a:gd name="T1" fmla="*/ 2 h 1714"/>
                        <a:gd name="T2" fmla="*/ 360 w 920"/>
                        <a:gd name="T3" fmla="*/ 278 h 1714"/>
                        <a:gd name="T4" fmla="*/ 516 w 920"/>
                        <a:gd name="T5" fmla="*/ 531 h 1714"/>
                        <a:gd name="T6" fmla="*/ 626 w 920"/>
                        <a:gd name="T7" fmla="*/ 719 h 1714"/>
                        <a:gd name="T8" fmla="*/ 656 w 920"/>
                        <a:gd name="T9" fmla="*/ 775 h 1714"/>
                        <a:gd name="T10" fmla="*/ 714 w 920"/>
                        <a:gd name="T11" fmla="*/ 898 h 1714"/>
                        <a:gd name="T12" fmla="*/ 764 w 920"/>
                        <a:gd name="T13" fmla="*/ 1038 h 1714"/>
                        <a:gd name="T14" fmla="*/ 809 w 920"/>
                        <a:gd name="T15" fmla="*/ 1187 h 1714"/>
                        <a:gd name="T16" fmla="*/ 846 w 920"/>
                        <a:gd name="T17" fmla="*/ 1332 h 1714"/>
                        <a:gd name="T18" fmla="*/ 902 w 920"/>
                        <a:gd name="T19" fmla="*/ 1569 h 1714"/>
                        <a:gd name="T20" fmla="*/ 920 w 920"/>
                        <a:gd name="T21" fmla="*/ 1666 h 1714"/>
                        <a:gd name="T22" fmla="*/ 873 w 920"/>
                        <a:gd name="T23" fmla="*/ 1687 h 1714"/>
                        <a:gd name="T24" fmla="*/ 807 w 920"/>
                        <a:gd name="T25" fmla="*/ 1707 h 1714"/>
                        <a:gd name="T26" fmla="*/ 769 w 920"/>
                        <a:gd name="T27" fmla="*/ 1712 h 1714"/>
                        <a:gd name="T28" fmla="*/ 732 w 920"/>
                        <a:gd name="T29" fmla="*/ 1714 h 1714"/>
                        <a:gd name="T30" fmla="*/ 696 w 920"/>
                        <a:gd name="T31" fmla="*/ 1709 h 1714"/>
                        <a:gd name="T32" fmla="*/ 680 w 920"/>
                        <a:gd name="T33" fmla="*/ 1606 h 1714"/>
                        <a:gd name="T34" fmla="*/ 633 w 920"/>
                        <a:gd name="T35" fmla="*/ 1370 h 1714"/>
                        <a:gd name="T36" fmla="*/ 602 w 920"/>
                        <a:gd name="T37" fmla="*/ 1230 h 1714"/>
                        <a:gd name="T38" fmla="*/ 567 w 920"/>
                        <a:gd name="T39" fmla="*/ 1094 h 1714"/>
                        <a:gd name="T40" fmla="*/ 527 w 920"/>
                        <a:gd name="T41" fmla="*/ 974 h 1714"/>
                        <a:gd name="T42" fmla="*/ 495 w 920"/>
                        <a:gd name="T43" fmla="*/ 900 h 1714"/>
                        <a:gd name="T44" fmla="*/ 484 w 920"/>
                        <a:gd name="T45" fmla="*/ 880 h 1714"/>
                        <a:gd name="T46" fmla="*/ 380 w 920"/>
                        <a:gd name="T47" fmla="*/ 708 h 1714"/>
                        <a:gd name="T48" fmla="*/ 255 w 920"/>
                        <a:gd name="T49" fmla="*/ 524 h 1714"/>
                        <a:gd name="T50" fmla="*/ 135 w 920"/>
                        <a:gd name="T51" fmla="*/ 361 h 1714"/>
                        <a:gd name="T52" fmla="*/ 83 w 920"/>
                        <a:gd name="T53" fmla="*/ 300 h 1714"/>
                        <a:gd name="T54" fmla="*/ 41 w 920"/>
                        <a:gd name="T55" fmla="*/ 258 h 1714"/>
                        <a:gd name="T56" fmla="*/ 32 w 920"/>
                        <a:gd name="T57" fmla="*/ 250 h 1714"/>
                        <a:gd name="T58" fmla="*/ 18 w 920"/>
                        <a:gd name="T59" fmla="*/ 233 h 1714"/>
                        <a:gd name="T60" fmla="*/ 5 w 920"/>
                        <a:gd name="T61" fmla="*/ 203 h 1714"/>
                        <a:gd name="T62" fmla="*/ 0 w 920"/>
                        <a:gd name="T63" fmla="*/ 158 h 1714"/>
                        <a:gd name="T64" fmla="*/ 9 w 920"/>
                        <a:gd name="T65" fmla="*/ 113 h 1714"/>
                        <a:gd name="T66" fmla="*/ 31 w 920"/>
                        <a:gd name="T67" fmla="*/ 70 h 1714"/>
                        <a:gd name="T68" fmla="*/ 63 w 920"/>
                        <a:gd name="T69" fmla="*/ 34 h 1714"/>
                        <a:gd name="T70" fmla="*/ 104 w 920"/>
                        <a:gd name="T71" fmla="*/ 9 h 1714"/>
                        <a:gd name="T72" fmla="*/ 127 w 920"/>
                        <a:gd name="T73" fmla="*/ 2 h 1714"/>
                        <a:gd name="T74" fmla="*/ 154 w 920"/>
                        <a:gd name="T75" fmla="*/ 0 h 1714"/>
                        <a:gd name="T76" fmla="*/ 181 w 920"/>
                        <a:gd name="T77" fmla="*/ 2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0" h="1714">
                          <a:moveTo>
                            <a:pt x="181" y="2"/>
                          </a:moveTo>
                          <a:lnTo>
                            <a:pt x="181" y="2"/>
                          </a:lnTo>
                          <a:lnTo>
                            <a:pt x="233" y="81"/>
                          </a:lnTo>
                          <a:lnTo>
                            <a:pt x="360" y="278"/>
                          </a:lnTo>
                          <a:lnTo>
                            <a:pt x="438" y="402"/>
                          </a:lnTo>
                          <a:lnTo>
                            <a:pt x="516" y="531"/>
                          </a:lnTo>
                          <a:lnTo>
                            <a:pt x="592" y="658"/>
                          </a:lnTo>
                          <a:lnTo>
                            <a:pt x="626" y="719"/>
                          </a:lnTo>
                          <a:lnTo>
                            <a:pt x="656" y="775"/>
                          </a:lnTo>
                          <a:lnTo>
                            <a:pt x="656" y="775"/>
                          </a:lnTo>
                          <a:lnTo>
                            <a:pt x="685" y="834"/>
                          </a:lnTo>
                          <a:lnTo>
                            <a:pt x="714" y="898"/>
                          </a:lnTo>
                          <a:lnTo>
                            <a:pt x="739" y="967"/>
                          </a:lnTo>
                          <a:lnTo>
                            <a:pt x="764" y="1038"/>
                          </a:lnTo>
                          <a:lnTo>
                            <a:pt x="787" y="1112"/>
                          </a:lnTo>
                          <a:lnTo>
                            <a:pt x="809" y="1187"/>
                          </a:lnTo>
                          <a:lnTo>
                            <a:pt x="828" y="1261"/>
                          </a:lnTo>
                          <a:lnTo>
                            <a:pt x="846" y="1332"/>
                          </a:lnTo>
                          <a:lnTo>
                            <a:pt x="879" y="1463"/>
                          </a:lnTo>
                          <a:lnTo>
                            <a:pt x="902" y="1569"/>
                          </a:lnTo>
                          <a:lnTo>
                            <a:pt x="920" y="1666"/>
                          </a:lnTo>
                          <a:lnTo>
                            <a:pt x="920" y="1666"/>
                          </a:lnTo>
                          <a:lnTo>
                            <a:pt x="898" y="1676"/>
                          </a:lnTo>
                          <a:lnTo>
                            <a:pt x="873" y="1687"/>
                          </a:lnTo>
                          <a:lnTo>
                            <a:pt x="841" y="1698"/>
                          </a:lnTo>
                          <a:lnTo>
                            <a:pt x="807" y="1707"/>
                          </a:lnTo>
                          <a:lnTo>
                            <a:pt x="787" y="1710"/>
                          </a:lnTo>
                          <a:lnTo>
                            <a:pt x="769" y="1712"/>
                          </a:lnTo>
                          <a:lnTo>
                            <a:pt x="749" y="1714"/>
                          </a:lnTo>
                          <a:lnTo>
                            <a:pt x="732" y="1714"/>
                          </a:lnTo>
                          <a:lnTo>
                            <a:pt x="714" y="1712"/>
                          </a:lnTo>
                          <a:lnTo>
                            <a:pt x="696" y="1709"/>
                          </a:lnTo>
                          <a:lnTo>
                            <a:pt x="696" y="1709"/>
                          </a:lnTo>
                          <a:lnTo>
                            <a:pt x="680" y="1606"/>
                          </a:lnTo>
                          <a:lnTo>
                            <a:pt x="660" y="1499"/>
                          </a:lnTo>
                          <a:lnTo>
                            <a:pt x="633" y="1370"/>
                          </a:lnTo>
                          <a:lnTo>
                            <a:pt x="619" y="1300"/>
                          </a:lnTo>
                          <a:lnTo>
                            <a:pt x="602" y="1230"/>
                          </a:lnTo>
                          <a:lnTo>
                            <a:pt x="585" y="1162"/>
                          </a:lnTo>
                          <a:lnTo>
                            <a:pt x="567" y="1094"/>
                          </a:lnTo>
                          <a:lnTo>
                            <a:pt x="547" y="1031"/>
                          </a:lnTo>
                          <a:lnTo>
                            <a:pt x="527" y="974"/>
                          </a:lnTo>
                          <a:lnTo>
                            <a:pt x="506" y="922"/>
                          </a:lnTo>
                          <a:lnTo>
                            <a:pt x="495" y="900"/>
                          </a:lnTo>
                          <a:lnTo>
                            <a:pt x="484" y="880"/>
                          </a:lnTo>
                          <a:lnTo>
                            <a:pt x="484" y="880"/>
                          </a:lnTo>
                          <a:lnTo>
                            <a:pt x="438" y="798"/>
                          </a:lnTo>
                          <a:lnTo>
                            <a:pt x="380" y="708"/>
                          </a:lnTo>
                          <a:lnTo>
                            <a:pt x="319" y="615"/>
                          </a:lnTo>
                          <a:lnTo>
                            <a:pt x="255" y="524"/>
                          </a:lnTo>
                          <a:lnTo>
                            <a:pt x="192" y="438"/>
                          </a:lnTo>
                          <a:lnTo>
                            <a:pt x="135" y="361"/>
                          </a:lnTo>
                          <a:lnTo>
                            <a:pt x="108" y="328"/>
                          </a:lnTo>
                          <a:lnTo>
                            <a:pt x="83" y="300"/>
                          </a:lnTo>
                          <a:lnTo>
                            <a:pt x="59" y="276"/>
                          </a:lnTo>
                          <a:lnTo>
                            <a:pt x="41" y="258"/>
                          </a:lnTo>
                          <a:lnTo>
                            <a:pt x="41" y="258"/>
                          </a:lnTo>
                          <a:lnTo>
                            <a:pt x="32" y="250"/>
                          </a:lnTo>
                          <a:lnTo>
                            <a:pt x="25" y="242"/>
                          </a:lnTo>
                          <a:lnTo>
                            <a:pt x="18" y="233"/>
                          </a:lnTo>
                          <a:lnTo>
                            <a:pt x="13" y="223"/>
                          </a:lnTo>
                          <a:lnTo>
                            <a:pt x="5" y="203"/>
                          </a:lnTo>
                          <a:lnTo>
                            <a:pt x="2" y="181"/>
                          </a:lnTo>
                          <a:lnTo>
                            <a:pt x="0" y="158"/>
                          </a:lnTo>
                          <a:lnTo>
                            <a:pt x="4" y="135"/>
                          </a:lnTo>
                          <a:lnTo>
                            <a:pt x="9" y="113"/>
                          </a:lnTo>
                          <a:lnTo>
                            <a:pt x="18" y="90"/>
                          </a:lnTo>
                          <a:lnTo>
                            <a:pt x="31" y="70"/>
                          </a:lnTo>
                          <a:lnTo>
                            <a:pt x="45" y="51"/>
                          </a:lnTo>
                          <a:lnTo>
                            <a:pt x="63" y="34"/>
                          </a:lnTo>
                          <a:lnTo>
                            <a:pt x="83" y="20"/>
                          </a:lnTo>
                          <a:lnTo>
                            <a:pt x="104" y="9"/>
                          </a:lnTo>
                          <a:lnTo>
                            <a:pt x="115" y="6"/>
                          </a:lnTo>
                          <a:lnTo>
                            <a:pt x="127" y="2"/>
                          </a:lnTo>
                          <a:lnTo>
                            <a:pt x="140" y="0"/>
                          </a:lnTo>
                          <a:lnTo>
                            <a:pt x="154" y="0"/>
                          </a:lnTo>
                          <a:lnTo>
                            <a:pt x="167" y="0"/>
                          </a:lnTo>
                          <a:lnTo>
                            <a:pt x="181" y="2"/>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78" name="Freeform 40"/>
                    <p:cNvSpPr/>
                    <p:nvPr/>
                  </p:nvSpPr>
                  <p:spPr bwMode="auto">
                    <a:xfrm>
                      <a:off x="5482944" y="5807288"/>
                      <a:ext cx="1168072" cy="2176169"/>
                    </a:xfrm>
                    <a:custGeom>
                      <a:avLst/>
                      <a:gdLst>
                        <a:gd name="T0" fmla="*/ 181 w 920"/>
                        <a:gd name="T1" fmla="*/ 2 h 1714"/>
                        <a:gd name="T2" fmla="*/ 360 w 920"/>
                        <a:gd name="T3" fmla="*/ 278 h 1714"/>
                        <a:gd name="T4" fmla="*/ 516 w 920"/>
                        <a:gd name="T5" fmla="*/ 531 h 1714"/>
                        <a:gd name="T6" fmla="*/ 626 w 920"/>
                        <a:gd name="T7" fmla="*/ 719 h 1714"/>
                        <a:gd name="T8" fmla="*/ 656 w 920"/>
                        <a:gd name="T9" fmla="*/ 775 h 1714"/>
                        <a:gd name="T10" fmla="*/ 714 w 920"/>
                        <a:gd name="T11" fmla="*/ 898 h 1714"/>
                        <a:gd name="T12" fmla="*/ 764 w 920"/>
                        <a:gd name="T13" fmla="*/ 1038 h 1714"/>
                        <a:gd name="T14" fmla="*/ 809 w 920"/>
                        <a:gd name="T15" fmla="*/ 1187 h 1714"/>
                        <a:gd name="T16" fmla="*/ 846 w 920"/>
                        <a:gd name="T17" fmla="*/ 1332 h 1714"/>
                        <a:gd name="T18" fmla="*/ 902 w 920"/>
                        <a:gd name="T19" fmla="*/ 1569 h 1714"/>
                        <a:gd name="T20" fmla="*/ 920 w 920"/>
                        <a:gd name="T21" fmla="*/ 1666 h 1714"/>
                        <a:gd name="T22" fmla="*/ 873 w 920"/>
                        <a:gd name="T23" fmla="*/ 1687 h 1714"/>
                        <a:gd name="T24" fmla="*/ 807 w 920"/>
                        <a:gd name="T25" fmla="*/ 1707 h 1714"/>
                        <a:gd name="T26" fmla="*/ 769 w 920"/>
                        <a:gd name="T27" fmla="*/ 1712 h 1714"/>
                        <a:gd name="T28" fmla="*/ 732 w 920"/>
                        <a:gd name="T29" fmla="*/ 1714 h 1714"/>
                        <a:gd name="T30" fmla="*/ 696 w 920"/>
                        <a:gd name="T31" fmla="*/ 1709 h 1714"/>
                        <a:gd name="T32" fmla="*/ 680 w 920"/>
                        <a:gd name="T33" fmla="*/ 1606 h 1714"/>
                        <a:gd name="T34" fmla="*/ 633 w 920"/>
                        <a:gd name="T35" fmla="*/ 1370 h 1714"/>
                        <a:gd name="T36" fmla="*/ 602 w 920"/>
                        <a:gd name="T37" fmla="*/ 1230 h 1714"/>
                        <a:gd name="T38" fmla="*/ 567 w 920"/>
                        <a:gd name="T39" fmla="*/ 1094 h 1714"/>
                        <a:gd name="T40" fmla="*/ 527 w 920"/>
                        <a:gd name="T41" fmla="*/ 974 h 1714"/>
                        <a:gd name="T42" fmla="*/ 495 w 920"/>
                        <a:gd name="T43" fmla="*/ 900 h 1714"/>
                        <a:gd name="T44" fmla="*/ 484 w 920"/>
                        <a:gd name="T45" fmla="*/ 880 h 1714"/>
                        <a:gd name="T46" fmla="*/ 380 w 920"/>
                        <a:gd name="T47" fmla="*/ 708 h 1714"/>
                        <a:gd name="T48" fmla="*/ 255 w 920"/>
                        <a:gd name="T49" fmla="*/ 524 h 1714"/>
                        <a:gd name="T50" fmla="*/ 135 w 920"/>
                        <a:gd name="T51" fmla="*/ 361 h 1714"/>
                        <a:gd name="T52" fmla="*/ 83 w 920"/>
                        <a:gd name="T53" fmla="*/ 300 h 1714"/>
                        <a:gd name="T54" fmla="*/ 41 w 920"/>
                        <a:gd name="T55" fmla="*/ 258 h 1714"/>
                        <a:gd name="T56" fmla="*/ 32 w 920"/>
                        <a:gd name="T57" fmla="*/ 250 h 1714"/>
                        <a:gd name="T58" fmla="*/ 18 w 920"/>
                        <a:gd name="T59" fmla="*/ 233 h 1714"/>
                        <a:gd name="T60" fmla="*/ 5 w 920"/>
                        <a:gd name="T61" fmla="*/ 203 h 1714"/>
                        <a:gd name="T62" fmla="*/ 0 w 920"/>
                        <a:gd name="T63" fmla="*/ 158 h 1714"/>
                        <a:gd name="T64" fmla="*/ 9 w 920"/>
                        <a:gd name="T65" fmla="*/ 113 h 1714"/>
                        <a:gd name="T66" fmla="*/ 31 w 920"/>
                        <a:gd name="T67" fmla="*/ 70 h 1714"/>
                        <a:gd name="T68" fmla="*/ 63 w 920"/>
                        <a:gd name="T69" fmla="*/ 34 h 1714"/>
                        <a:gd name="T70" fmla="*/ 104 w 920"/>
                        <a:gd name="T71" fmla="*/ 9 h 1714"/>
                        <a:gd name="T72" fmla="*/ 127 w 920"/>
                        <a:gd name="T73" fmla="*/ 2 h 1714"/>
                        <a:gd name="T74" fmla="*/ 154 w 920"/>
                        <a:gd name="T75" fmla="*/ 0 h 1714"/>
                        <a:gd name="T76" fmla="*/ 181 w 920"/>
                        <a:gd name="T77" fmla="*/ 2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0" h="1714">
                          <a:moveTo>
                            <a:pt x="181" y="2"/>
                          </a:moveTo>
                          <a:lnTo>
                            <a:pt x="181" y="2"/>
                          </a:lnTo>
                          <a:lnTo>
                            <a:pt x="233" y="81"/>
                          </a:lnTo>
                          <a:lnTo>
                            <a:pt x="360" y="278"/>
                          </a:lnTo>
                          <a:lnTo>
                            <a:pt x="438" y="402"/>
                          </a:lnTo>
                          <a:lnTo>
                            <a:pt x="516" y="531"/>
                          </a:lnTo>
                          <a:lnTo>
                            <a:pt x="592" y="658"/>
                          </a:lnTo>
                          <a:lnTo>
                            <a:pt x="626" y="719"/>
                          </a:lnTo>
                          <a:lnTo>
                            <a:pt x="656" y="775"/>
                          </a:lnTo>
                          <a:lnTo>
                            <a:pt x="656" y="775"/>
                          </a:lnTo>
                          <a:lnTo>
                            <a:pt x="685" y="834"/>
                          </a:lnTo>
                          <a:lnTo>
                            <a:pt x="714" y="898"/>
                          </a:lnTo>
                          <a:lnTo>
                            <a:pt x="739" y="967"/>
                          </a:lnTo>
                          <a:lnTo>
                            <a:pt x="764" y="1038"/>
                          </a:lnTo>
                          <a:lnTo>
                            <a:pt x="787" y="1112"/>
                          </a:lnTo>
                          <a:lnTo>
                            <a:pt x="809" y="1187"/>
                          </a:lnTo>
                          <a:lnTo>
                            <a:pt x="828" y="1261"/>
                          </a:lnTo>
                          <a:lnTo>
                            <a:pt x="846" y="1332"/>
                          </a:lnTo>
                          <a:lnTo>
                            <a:pt x="879" y="1463"/>
                          </a:lnTo>
                          <a:lnTo>
                            <a:pt x="902" y="1569"/>
                          </a:lnTo>
                          <a:lnTo>
                            <a:pt x="920" y="1666"/>
                          </a:lnTo>
                          <a:lnTo>
                            <a:pt x="920" y="1666"/>
                          </a:lnTo>
                          <a:lnTo>
                            <a:pt x="898" y="1676"/>
                          </a:lnTo>
                          <a:lnTo>
                            <a:pt x="873" y="1687"/>
                          </a:lnTo>
                          <a:lnTo>
                            <a:pt x="841" y="1698"/>
                          </a:lnTo>
                          <a:lnTo>
                            <a:pt x="807" y="1707"/>
                          </a:lnTo>
                          <a:lnTo>
                            <a:pt x="787" y="1710"/>
                          </a:lnTo>
                          <a:lnTo>
                            <a:pt x="769" y="1712"/>
                          </a:lnTo>
                          <a:lnTo>
                            <a:pt x="749" y="1714"/>
                          </a:lnTo>
                          <a:lnTo>
                            <a:pt x="732" y="1714"/>
                          </a:lnTo>
                          <a:lnTo>
                            <a:pt x="714" y="1712"/>
                          </a:lnTo>
                          <a:lnTo>
                            <a:pt x="696" y="1709"/>
                          </a:lnTo>
                          <a:lnTo>
                            <a:pt x="696" y="1709"/>
                          </a:lnTo>
                          <a:lnTo>
                            <a:pt x="680" y="1606"/>
                          </a:lnTo>
                          <a:lnTo>
                            <a:pt x="660" y="1499"/>
                          </a:lnTo>
                          <a:lnTo>
                            <a:pt x="633" y="1370"/>
                          </a:lnTo>
                          <a:lnTo>
                            <a:pt x="619" y="1300"/>
                          </a:lnTo>
                          <a:lnTo>
                            <a:pt x="602" y="1230"/>
                          </a:lnTo>
                          <a:lnTo>
                            <a:pt x="585" y="1162"/>
                          </a:lnTo>
                          <a:lnTo>
                            <a:pt x="567" y="1094"/>
                          </a:lnTo>
                          <a:lnTo>
                            <a:pt x="547" y="1031"/>
                          </a:lnTo>
                          <a:lnTo>
                            <a:pt x="527" y="974"/>
                          </a:lnTo>
                          <a:lnTo>
                            <a:pt x="506" y="922"/>
                          </a:lnTo>
                          <a:lnTo>
                            <a:pt x="495" y="900"/>
                          </a:lnTo>
                          <a:lnTo>
                            <a:pt x="484" y="880"/>
                          </a:lnTo>
                          <a:lnTo>
                            <a:pt x="484" y="880"/>
                          </a:lnTo>
                          <a:lnTo>
                            <a:pt x="438" y="798"/>
                          </a:lnTo>
                          <a:lnTo>
                            <a:pt x="380" y="708"/>
                          </a:lnTo>
                          <a:lnTo>
                            <a:pt x="319" y="615"/>
                          </a:lnTo>
                          <a:lnTo>
                            <a:pt x="255" y="524"/>
                          </a:lnTo>
                          <a:lnTo>
                            <a:pt x="192" y="438"/>
                          </a:lnTo>
                          <a:lnTo>
                            <a:pt x="135" y="361"/>
                          </a:lnTo>
                          <a:lnTo>
                            <a:pt x="108" y="328"/>
                          </a:lnTo>
                          <a:lnTo>
                            <a:pt x="83" y="300"/>
                          </a:lnTo>
                          <a:lnTo>
                            <a:pt x="59" y="276"/>
                          </a:lnTo>
                          <a:lnTo>
                            <a:pt x="41" y="258"/>
                          </a:lnTo>
                          <a:lnTo>
                            <a:pt x="41" y="258"/>
                          </a:lnTo>
                          <a:lnTo>
                            <a:pt x="32" y="250"/>
                          </a:lnTo>
                          <a:lnTo>
                            <a:pt x="25" y="242"/>
                          </a:lnTo>
                          <a:lnTo>
                            <a:pt x="18" y="233"/>
                          </a:lnTo>
                          <a:lnTo>
                            <a:pt x="13" y="223"/>
                          </a:lnTo>
                          <a:lnTo>
                            <a:pt x="5" y="203"/>
                          </a:lnTo>
                          <a:lnTo>
                            <a:pt x="2" y="181"/>
                          </a:lnTo>
                          <a:lnTo>
                            <a:pt x="0" y="158"/>
                          </a:lnTo>
                          <a:lnTo>
                            <a:pt x="4" y="135"/>
                          </a:lnTo>
                          <a:lnTo>
                            <a:pt x="9" y="113"/>
                          </a:lnTo>
                          <a:lnTo>
                            <a:pt x="18" y="90"/>
                          </a:lnTo>
                          <a:lnTo>
                            <a:pt x="31" y="70"/>
                          </a:lnTo>
                          <a:lnTo>
                            <a:pt x="45" y="51"/>
                          </a:lnTo>
                          <a:lnTo>
                            <a:pt x="63" y="34"/>
                          </a:lnTo>
                          <a:lnTo>
                            <a:pt x="83" y="20"/>
                          </a:lnTo>
                          <a:lnTo>
                            <a:pt x="104" y="9"/>
                          </a:lnTo>
                          <a:lnTo>
                            <a:pt x="115" y="6"/>
                          </a:lnTo>
                          <a:lnTo>
                            <a:pt x="127" y="2"/>
                          </a:lnTo>
                          <a:lnTo>
                            <a:pt x="140" y="0"/>
                          </a:lnTo>
                          <a:lnTo>
                            <a:pt x="154" y="0"/>
                          </a:lnTo>
                          <a:lnTo>
                            <a:pt x="167" y="0"/>
                          </a:lnTo>
                          <a:lnTo>
                            <a:pt x="181"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79" name="Freeform 41"/>
                    <p:cNvSpPr/>
                    <p:nvPr/>
                  </p:nvSpPr>
                  <p:spPr bwMode="auto">
                    <a:xfrm>
                      <a:off x="4882403" y="4474163"/>
                      <a:ext cx="933188" cy="1565471"/>
                    </a:xfrm>
                    <a:custGeom>
                      <a:avLst/>
                      <a:gdLst>
                        <a:gd name="T0" fmla="*/ 20 w 735"/>
                        <a:gd name="T1" fmla="*/ 45 h 1233"/>
                        <a:gd name="T2" fmla="*/ 20 w 735"/>
                        <a:gd name="T3" fmla="*/ 45 h 1233"/>
                        <a:gd name="T4" fmla="*/ 75 w 735"/>
                        <a:gd name="T5" fmla="*/ 36 h 1233"/>
                        <a:gd name="T6" fmla="*/ 132 w 735"/>
                        <a:gd name="T7" fmla="*/ 25 h 1233"/>
                        <a:gd name="T8" fmla="*/ 201 w 735"/>
                        <a:gd name="T9" fmla="*/ 16 h 1233"/>
                        <a:gd name="T10" fmla="*/ 272 w 735"/>
                        <a:gd name="T11" fmla="*/ 7 h 1233"/>
                        <a:gd name="T12" fmla="*/ 342 w 735"/>
                        <a:gd name="T13" fmla="*/ 2 h 1233"/>
                        <a:gd name="T14" fmla="*/ 374 w 735"/>
                        <a:gd name="T15" fmla="*/ 0 h 1233"/>
                        <a:gd name="T16" fmla="*/ 403 w 735"/>
                        <a:gd name="T17" fmla="*/ 0 h 1233"/>
                        <a:gd name="T18" fmla="*/ 426 w 735"/>
                        <a:gd name="T19" fmla="*/ 2 h 1233"/>
                        <a:gd name="T20" fmla="*/ 446 w 735"/>
                        <a:gd name="T21" fmla="*/ 4 h 1233"/>
                        <a:gd name="T22" fmla="*/ 446 w 735"/>
                        <a:gd name="T23" fmla="*/ 4 h 1233"/>
                        <a:gd name="T24" fmla="*/ 487 w 735"/>
                        <a:gd name="T25" fmla="*/ 138 h 1233"/>
                        <a:gd name="T26" fmla="*/ 530 w 735"/>
                        <a:gd name="T27" fmla="*/ 283 h 1233"/>
                        <a:gd name="T28" fmla="*/ 581 w 735"/>
                        <a:gd name="T29" fmla="*/ 457 h 1233"/>
                        <a:gd name="T30" fmla="*/ 633 w 735"/>
                        <a:gd name="T31" fmla="*/ 649 h 1233"/>
                        <a:gd name="T32" fmla="*/ 658 w 735"/>
                        <a:gd name="T33" fmla="*/ 744 h 1233"/>
                        <a:gd name="T34" fmla="*/ 679 w 735"/>
                        <a:gd name="T35" fmla="*/ 839 h 1233"/>
                        <a:gd name="T36" fmla="*/ 699 w 735"/>
                        <a:gd name="T37" fmla="*/ 928 h 1233"/>
                        <a:gd name="T38" fmla="*/ 715 w 735"/>
                        <a:gd name="T39" fmla="*/ 1015 h 1233"/>
                        <a:gd name="T40" fmla="*/ 728 w 735"/>
                        <a:gd name="T41" fmla="*/ 1092 h 1233"/>
                        <a:gd name="T42" fmla="*/ 735 w 735"/>
                        <a:gd name="T43" fmla="*/ 1158 h 1233"/>
                        <a:gd name="T44" fmla="*/ 735 w 735"/>
                        <a:gd name="T45" fmla="*/ 1158 h 1233"/>
                        <a:gd name="T46" fmla="*/ 651 w 735"/>
                        <a:gd name="T47" fmla="*/ 1183 h 1233"/>
                        <a:gd name="T48" fmla="*/ 586 w 735"/>
                        <a:gd name="T49" fmla="*/ 1203 h 1233"/>
                        <a:gd name="T50" fmla="*/ 538 w 735"/>
                        <a:gd name="T51" fmla="*/ 1215 h 1233"/>
                        <a:gd name="T52" fmla="*/ 498 w 735"/>
                        <a:gd name="T53" fmla="*/ 1108 h 1233"/>
                        <a:gd name="T54" fmla="*/ 450 w 735"/>
                        <a:gd name="T55" fmla="*/ 1212 h 1233"/>
                        <a:gd name="T56" fmla="*/ 450 w 735"/>
                        <a:gd name="T57" fmla="*/ 1212 h 1233"/>
                        <a:gd name="T58" fmla="*/ 419 w 735"/>
                        <a:gd name="T59" fmla="*/ 1217 h 1233"/>
                        <a:gd name="T60" fmla="*/ 383 w 735"/>
                        <a:gd name="T61" fmla="*/ 1224 h 1233"/>
                        <a:gd name="T62" fmla="*/ 337 w 735"/>
                        <a:gd name="T63" fmla="*/ 1230 h 1233"/>
                        <a:gd name="T64" fmla="*/ 278 w 735"/>
                        <a:gd name="T65" fmla="*/ 1233 h 1233"/>
                        <a:gd name="T66" fmla="*/ 244 w 735"/>
                        <a:gd name="T67" fmla="*/ 1233 h 1233"/>
                        <a:gd name="T68" fmla="*/ 210 w 735"/>
                        <a:gd name="T69" fmla="*/ 1231 h 1233"/>
                        <a:gd name="T70" fmla="*/ 172 w 735"/>
                        <a:gd name="T71" fmla="*/ 1230 h 1233"/>
                        <a:gd name="T72" fmla="*/ 132 w 735"/>
                        <a:gd name="T73" fmla="*/ 1224 h 1233"/>
                        <a:gd name="T74" fmla="*/ 91 w 735"/>
                        <a:gd name="T75" fmla="*/ 1219 h 1233"/>
                        <a:gd name="T76" fmla="*/ 48 w 735"/>
                        <a:gd name="T77" fmla="*/ 1210 h 1233"/>
                        <a:gd name="T78" fmla="*/ 48 w 735"/>
                        <a:gd name="T79" fmla="*/ 1210 h 1233"/>
                        <a:gd name="T80" fmla="*/ 52 w 735"/>
                        <a:gd name="T81" fmla="*/ 1138 h 1233"/>
                        <a:gd name="T82" fmla="*/ 52 w 735"/>
                        <a:gd name="T83" fmla="*/ 1061 h 1233"/>
                        <a:gd name="T84" fmla="*/ 54 w 735"/>
                        <a:gd name="T85" fmla="*/ 966 h 1233"/>
                        <a:gd name="T86" fmla="*/ 52 w 735"/>
                        <a:gd name="T87" fmla="*/ 859 h 1233"/>
                        <a:gd name="T88" fmla="*/ 50 w 735"/>
                        <a:gd name="T89" fmla="*/ 749 h 1233"/>
                        <a:gd name="T90" fmla="*/ 43 w 735"/>
                        <a:gd name="T91" fmla="*/ 643 h 1233"/>
                        <a:gd name="T92" fmla="*/ 39 w 735"/>
                        <a:gd name="T93" fmla="*/ 595 h 1233"/>
                        <a:gd name="T94" fmla="*/ 32 w 735"/>
                        <a:gd name="T95" fmla="*/ 550 h 1233"/>
                        <a:gd name="T96" fmla="*/ 32 w 735"/>
                        <a:gd name="T97" fmla="*/ 550 h 1233"/>
                        <a:gd name="T98" fmla="*/ 21 w 735"/>
                        <a:gd name="T99" fmla="*/ 466 h 1233"/>
                        <a:gd name="T100" fmla="*/ 12 w 735"/>
                        <a:gd name="T101" fmla="*/ 382 h 1233"/>
                        <a:gd name="T102" fmla="*/ 5 w 735"/>
                        <a:gd name="T103" fmla="*/ 301 h 1233"/>
                        <a:gd name="T104" fmla="*/ 2 w 735"/>
                        <a:gd name="T105" fmla="*/ 226 h 1233"/>
                        <a:gd name="T106" fmla="*/ 0 w 735"/>
                        <a:gd name="T107" fmla="*/ 159 h 1233"/>
                        <a:gd name="T108" fmla="*/ 2 w 735"/>
                        <a:gd name="T109" fmla="*/ 131 h 1233"/>
                        <a:gd name="T110" fmla="*/ 3 w 735"/>
                        <a:gd name="T111" fmla="*/ 106 h 1233"/>
                        <a:gd name="T112" fmla="*/ 5 w 735"/>
                        <a:gd name="T113" fmla="*/ 84 h 1233"/>
                        <a:gd name="T114" fmla="*/ 9 w 735"/>
                        <a:gd name="T115" fmla="*/ 66 h 1233"/>
                        <a:gd name="T116" fmla="*/ 14 w 735"/>
                        <a:gd name="T117" fmla="*/ 54 h 1233"/>
                        <a:gd name="T118" fmla="*/ 20 w 735"/>
                        <a:gd name="T119" fmla="*/ 45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5" h="1233">
                          <a:moveTo>
                            <a:pt x="20" y="45"/>
                          </a:moveTo>
                          <a:lnTo>
                            <a:pt x="20" y="45"/>
                          </a:lnTo>
                          <a:lnTo>
                            <a:pt x="75" y="36"/>
                          </a:lnTo>
                          <a:lnTo>
                            <a:pt x="132" y="25"/>
                          </a:lnTo>
                          <a:lnTo>
                            <a:pt x="201" y="16"/>
                          </a:lnTo>
                          <a:lnTo>
                            <a:pt x="272" y="7"/>
                          </a:lnTo>
                          <a:lnTo>
                            <a:pt x="342" y="2"/>
                          </a:lnTo>
                          <a:lnTo>
                            <a:pt x="374" y="0"/>
                          </a:lnTo>
                          <a:lnTo>
                            <a:pt x="403" y="0"/>
                          </a:lnTo>
                          <a:lnTo>
                            <a:pt x="426" y="2"/>
                          </a:lnTo>
                          <a:lnTo>
                            <a:pt x="446" y="4"/>
                          </a:lnTo>
                          <a:lnTo>
                            <a:pt x="446" y="4"/>
                          </a:lnTo>
                          <a:lnTo>
                            <a:pt x="487" y="138"/>
                          </a:lnTo>
                          <a:lnTo>
                            <a:pt x="530" y="283"/>
                          </a:lnTo>
                          <a:lnTo>
                            <a:pt x="581" y="457"/>
                          </a:lnTo>
                          <a:lnTo>
                            <a:pt x="633" y="649"/>
                          </a:lnTo>
                          <a:lnTo>
                            <a:pt x="658" y="744"/>
                          </a:lnTo>
                          <a:lnTo>
                            <a:pt x="679" y="839"/>
                          </a:lnTo>
                          <a:lnTo>
                            <a:pt x="699" y="928"/>
                          </a:lnTo>
                          <a:lnTo>
                            <a:pt x="715" y="1015"/>
                          </a:lnTo>
                          <a:lnTo>
                            <a:pt x="728" y="1092"/>
                          </a:lnTo>
                          <a:lnTo>
                            <a:pt x="735" y="1158"/>
                          </a:lnTo>
                          <a:lnTo>
                            <a:pt x="735" y="1158"/>
                          </a:lnTo>
                          <a:lnTo>
                            <a:pt x="651" y="1183"/>
                          </a:lnTo>
                          <a:lnTo>
                            <a:pt x="586" y="1203"/>
                          </a:lnTo>
                          <a:lnTo>
                            <a:pt x="538" y="1215"/>
                          </a:lnTo>
                          <a:lnTo>
                            <a:pt x="498" y="1108"/>
                          </a:lnTo>
                          <a:lnTo>
                            <a:pt x="450" y="1212"/>
                          </a:lnTo>
                          <a:lnTo>
                            <a:pt x="450" y="1212"/>
                          </a:lnTo>
                          <a:lnTo>
                            <a:pt x="419" y="1217"/>
                          </a:lnTo>
                          <a:lnTo>
                            <a:pt x="383" y="1224"/>
                          </a:lnTo>
                          <a:lnTo>
                            <a:pt x="337" y="1230"/>
                          </a:lnTo>
                          <a:lnTo>
                            <a:pt x="278" y="1233"/>
                          </a:lnTo>
                          <a:lnTo>
                            <a:pt x="244" y="1233"/>
                          </a:lnTo>
                          <a:lnTo>
                            <a:pt x="210" y="1231"/>
                          </a:lnTo>
                          <a:lnTo>
                            <a:pt x="172" y="1230"/>
                          </a:lnTo>
                          <a:lnTo>
                            <a:pt x="132" y="1224"/>
                          </a:lnTo>
                          <a:lnTo>
                            <a:pt x="91" y="1219"/>
                          </a:lnTo>
                          <a:lnTo>
                            <a:pt x="48" y="1210"/>
                          </a:lnTo>
                          <a:lnTo>
                            <a:pt x="48" y="1210"/>
                          </a:lnTo>
                          <a:lnTo>
                            <a:pt x="52" y="1138"/>
                          </a:lnTo>
                          <a:lnTo>
                            <a:pt x="52" y="1061"/>
                          </a:lnTo>
                          <a:lnTo>
                            <a:pt x="54" y="966"/>
                          </a:lnTo>
                          <a:lnTo>
                            <a:pt x="52" y="859"/>
                          </a:lnTo>
                          <a:lnTo>
                            <a:pt x="50" y="749"/>
                          </a:lnTo>
                          <a:lnTo>
                            <a:pt x="43" y="643"/>
                          </a:lnTo>
                          <a:lnTo>
                            <a:pt x="39" y="595"/>
                          </a:lnTo>
                          <a:lnTo>
                            <a:pt x="32" y="550"/>
                          </a:lnTo>
                          <a:lnTo>
                            <a:pt x="32" y="550"/>
                          </a:lnTo>
                          <a:lnTo>
                            <a:pt x="21" y="466"/>
                          </a:lnTo>
                          <a:lnTo>
                            <a:pt x="12" y="382"/>
                          </a:lnTo>
                          <a:lnTo>
                            <a:pt x="5" y="301"/>
                          </a:lnTo>
                          <a:lnTo>
                            <a:pt x="2" y="226"/>
                          </a:lnTo>
                          <a:lnTo>
                            <a:pt x="0" y="159"/>
                          </a:lnTo>
                          <a:lnTo>
                            <a:pt x="2" y="131"/>
                          </a:lnTo>
                          <a:lnTo>
                            <a:pt x="3" y="106"/>
                          </a:lnTo>
                          <a:lnTo>
                            <a:pt x="5" y="84"/>
                          </a:lnTo>
                          <a:lnTo>
                            <a:pt x="9" y="66"/>
                          </a:lnTo>
                          <a:lnTo>
                            <a:pt x="14" y="54"/>
                          </a:lnTo>
                          <a:lnTo>
                            <a:pt x="20" y="45"/>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80" name="Freeform 42"/>
                    <p:cNvSpPr/>
                    <p:nvPr/>
                  </p:nvSpPr>
                  <p:spPr bwMode="auto">
                    <a:xfrm>
                      <a:off x="4882403" y="4474163"/>
                      <a:ext cx="933188" cy="1565471"/>
                    </a:xfrm>
                    <a:custGeom>
                      <a:avLst/>
                      <a:gdLst>
                        <a:gd name="T0" fmla="*/ 20 w 735"/>
                        <a:gd name="T1" fmla="*/ 45 h 1233"/>
                        <a:gd name="T2" fmla="*/ 20 w 735"/>
                        <a:gd name="T3" fmla="*/ 45 h 1233"/>
                        <a:gd name="T4" fmla="*/ 75 w 735"/>
                        <a:gd name="T5" fmla="*/ 36 h 1233"/>
                        <a:gd name="T6" fmla="*/ 132 w 735"/>
                        <a:gd name="T7" fmla="*/ 25 h 1233"/>
                        <a:gd name="T8" fmla="*/ 201 w 735"/>
                        <a:gd name="T9" fmla="*/ 16 h 1233"/>
                        <a:gd name="T10" fmla="*/ 272 w 735"/>
                        <a:gd name="T11" fmla="*/ 7 h 1233"/>
                        <a:gd name="T12" fmla="*/ 342 w 735"/>
                        <a:gd name="T13" fmla="*/ 2 h 1233"/>
                        <a:gd name="T14" fmla="*/ 374 w 735"/>
                        <a:gd name="T15" fmla="*/ 0 h 1233"/>
                        <a:gd name="T16" fmla="*/ 403 w 735"/>
                        <a:gd name="T17" fmla="*/ 0 h 1233"/>
                        <a:gd name="T18" fmla="*/ 426 w 735"/>
                        <a:gd name="T19" fmla="*/ 2 h 1233"/>
                        <a:gd name="T20" fmla="*/ 446 w 735"/>
                        <a:gd name="T21" fmla="*/ 4 h 1233"/>
                        <a:gd name="T22" fmla="*/ 446 w 735"/>
                        <a:gd name="T23" fmla="*/ 4 h 1233"/>
                        <a:gd name="T24" fmla="*/ 487 w 735"/>
                        <a:gd name="T25" fmla="*/ 138 h 1233"/>
                        <a:gd name="T26" fmla="*/ 530 w 735"/>
                        <a:gd name="T27" fmla="*/ 283 h 1233"/>
                        <a:gd name="T28" fmla="*/ 581 w 735"/>
                        <a:gd name="T29" fmla="*/ 457 h 1233"/>
                        <a:gd name="T30" fmla="*/ 633 w 735"/>
                        <a:gd name="T31" fmla="*/ 649 h 1233"/>
                        <a:gd name="T32" fmla="*/ 658 w 735"/>
                        <a:gd name="T33" fmla="*/ 744 h 1233"/>
                        <a:gd name="T34" fmla="*/ 679 w 735"/>
                        <a:gd name="T35" fmla="*/ 839 h 1233"/>
                        <a:gd name="T36" fmla="*/ 699 w 735"/>
                        <a:gd name="T37" fmla="*/ 928 h 1233"/>
                        <a:gd name="T38" fmla="*/ 715 w 735"/>
                        <a:gd name="T39" fmla="*/ 1015 h 1233"/>
                        <a:gd name="T40" fmla="*/ 728 w 735"/>
                        <a:gd name="T41" fmla="*/ 1092 h 1233"/>
                        <a:gd name="T42" fmla="*/ 735 w 735"/>
                        <a:gd name="T43" fmla="*/ 1158 h 1233"/>
                        <a:gd name="T44" fmla="*/ 735 w 735"/>
                        <a:gd name="T45" fmla="*/ 1158 h 1233"/>
                        <a:gd name="T46" fmla="*/ 651 w 735"/>
                        <a:gd name="T47" fmla="*/ 1183 h 1233"/>
                        <a:gd name="T48" fmla="*/ 586 w 735"/>
                        <a:gd name="T49" fmla="*/ 1203 h 1233"/>
                        <a:gd name="T50" fmla="*/ 538 w 735"/>
                        <a:gd name="T51" fmla="*/ 1215 h 1233"/>
                        <a:gd name="T52" fmla="*/ 498 w 735"/>
                        <a:gd name="T53" fmla="*/ 1108 h 1233"/>
                        <a:gd name="T54" fmla="*/ 450 w 735"/>
                        <a:gd name="T55" fmla="*/ 1212 h 1233"/>
                        <a:gd name="T56" fmla="*/ 450 w 735"/>
                        <a:gd name="T57" fmla="*/ 1212 h 1233"/>
                        <a:gd name="T58" fmla="*/ 419 w 735"/>
                        <a:gd name="T59" fmla="*/ 1217 h 1233"/>
                        <a:gd name="T60" fmla="*/ 383 w 735"/>
                        <a:gd name="T61" fmla="*/ 1224 h 1233"/>
                        <a:gd name="T62" fmla="*/ 337 w 735"/>
                        <a:gd name="T63" fmla="*/ 1230 h 1233"/>
                        <a:gd name="T64" fmla="*/ 278 w 735"/>
                        <a:gd name="T65" fmla="*/ 1233 h 1233"/>
                        <a:gd name="T66" fmla="*/ 244 w 735"/>
                        <a:gd name="T67" fmla="*/ 1233 h 1233"/>
                        <a:gd name="T68" fmla="*/ 210 w 735"/>
                        <a:gd name="T69" fmla="*/ 1231 h 1233"/>
                        <a:gd name="T70" fmla="*/ 172 w 735"/>
                        <a:gd name="T71" fmla="*/ 1230 h 1233"/>
                        <a:gd name="T72" fmla="*/ 132 w 735"/>
                        <a:gd name="T73" fmla="*/ 1224 h 1233"/>
                        <a:gd name="T74" fmla="*/ 91 w 735"/>
                        <a:gd name="T75" fmla="*/ 1219 h 1233"/>
                        <a:gd name="T76" fmla="*/ 48 w 735"/>
                        <a:gd name="T77" fmla="*/ 1210 h 1233"/>
                        <a:gd name="T78" fmla="*/ 48 w 735"/>
                        <a:gd name="T79" fmla="*/ 1210 h 1233"/>
                        <a:gd name="T80" fmla="*/ 52 w 735"/>
                        <a:gd name="T81" fmla="*/ 1138 h 1233"/>
                        <a:gd name="T82" fmla="*/ 52 w 735"/>
                        <a:gd name="T83" fmla="*/ 1061 h 1233"/>
                        <a:gd name="T84" fmla="*/ 54 w 735"/>
                        <a:gd name="T85" fmla="*/ 966 h 1233"/>
                        <a:gd name="T86" fmla="*/ 52 w 735"/>
                        <a:gd name="T87" fmla="*/ 859 h 1233"/>
                        <a:gd name="T88" fmla="*/ 50 w 735"/>
                        <a:gd name="T89" fmla="*/ 749 h 1233"/>
                        <a:gd name="T90" fmla="*/ 43 w 735"/>
                        <a:gd name="T91" fmla="*/ 643 h 1233"/>
                        <a:gd name="T92" fmla="*/ 39 w 735"/>
                        <a:gd name="T93" fmla="*/ 595 h 1233"/>
                        <a:gd name="T94" fmla="*/ 32 w 735"/>
                        <a:gd name="T95" fmla="*/ 550 h 1233"/>
                        <a:gd name="T96" fmla="*/ 32 w 735"/>
                        <a:gd name="T97" fmla="*/ 550 h 1233"/>
                        <a:gd name="T98" fmla="*/ 21 w 735"/>
                        <a:gd name="T99" fmla="*/ 466 h 1233"/>
                        <a:gd name="T100" fmla="*/ 12 w 735"/>
                        <a:gd name="T101" fmla="*/ 382 h 1233"/>
                        <a:gd name="T102" fmla="*/ 5 w 735"/>
                        <a:gd name="T103" fmla="*/ 301 h 1233"/>
                        <a:gd name="T104" fmla="*/ 2 w 735"/>
                        <a:gd name="T105" fmla="*/ 226 h 1233"/>
                        <a:gd name="T106" fmla="*/ 0 w 735"/>
                        <a:gd name="T107" fmla="*/ 159 h 1233"/>
                        <a:gd name="T108" fmla="*/ 2 w 735"/>
                        <a:gd name="T109" fmla="*/ 131 h 1233"/>
                        <a:gd name="T110" fmla="*/ 3 w 735"/>
                        <a:gd name="T111" fmla="*/ 106 h 1233"/>
                        <a:gd name="T112" fmla="*/ 5 w 735"/>
                        <a:gd name="T113" fmla="*/ 84 h 1233"/>
                        <a:gd name="T114" fmla="*/ 9 w 735"/>
                        <a:gd name="T115" fmla="*/ 66 h 1233"/>
                        <a:gd name="T116" fmla="*/ 14 w 735"/>
                        <a:gd name="T117" fmla="*/ 54 h 1233"/>
                        <a:gd name="T118" fmla="*/ 20 w 735"/>
                        <a:gd name="T119" fmla="*/ 45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5" h="1233">
                          <a:moveTo>
                            <a:pt x="20" y="45"/>
                          </a:moveTo>
                          <a:lnTo>
                            <a:pt x="20" y="45"/>
                          </a:lnTo>
                          <a:lnTo>
                            <a:pt x="75" y="36"/>
                          </a:lnTo>
                          <a:lnTo>
                            <a:pt x="132" y="25"/>
                          </a:lnTo>
                          <a:lnTo>
                            <a:pt x="201" y="16"/>
                          </a:lnTo>
                          <a:lnTo>
                            <a:pt x="272" y="7"/>
                          </a:lnTo>
                          <a:lnTo>
                            <a:pt x="342" y="2"/>
                          </a:lnTo>
                          <a:lnTo>
                            <a:pt x="374" y="0"/>
                          </a:lnTo>
                          <a:lnTo>
                            <a:pt x="403" y="0"/>
                          </a:lnTo>
                          <a:lnTo>
                            <a:pt x="426" y="2"/>
                          </a:lnTo>
                          <a:lnTo>
                            <a:pt x="446" y="4"/>
                          </a:lnTo>
                          <a:lnTo>
                            <a:pt x="446" y="4"/>
                          </a:lnTo>
                          <a:lnTo>
                            <a:pt x="487" y="138"/>
                          </a:lnTo>
                          <a:lnTo>
                            <a:pt x="530" y="283"/>
                          </a:lnTo>
                          <a:lnTo>
                            <a:pt x="581" y="457"/>
                          </a:lnTo>
                          <a:lnTo>
                            <a:pt x="633" y="649"/>
                          </a:lnTo>
                          <a:lnTo>
                            <a:pt x="658" y="744"/>
                          </a:lnTo>
                          <a:lnTo>
                            <a:pt x="679" y="839"/>
                          </a:lnTo>
                          <a:lnTo>
                            <a:pt x="699" y="928"/>
                          </a:lnTo>
                          <a:lnTo>
                            <a:pt x="715" y="1015"/>
                          </a:lnTo>
                          <a:lnTo>
                            <a:pt x="728" y="1092"/>
                          </a:lnTo>
                          <a:lnTo>
                            <a:pt x="735" y="1158"/>
                          </a:lnTo>
                          <a:lnTo>
                            <a:pt x="735" y="1158"/>
                          </a:lnTo>
                          <a:lnTo>
                            <a:pt x="651" y="1183"/>
                          </a:lnTo>
                          <a:lnTo>
                            <a:pt x="586" y="1203"/>
                          </a:lnTo>
                          <a:lnTo>
                            <a:pt x="538" y="1215"/>
                          </a:lnTo>
                          <a:lnTo>
                            <a:pt x="498" y="1108"/>
                          </a:lnTo>
                          <a:lnTo>
                            <a:pt x="450" y="1212"/>
                          </a:lnTo>
                          <a:lnTo>
                            <a:pt x="450" y="1212"/>
                          </a:lnTo>
                          <a:lnTo>
                            <a:pt x="419" y="1217"/>
                          </a:lnTo>
                          <a:lnTo>
                            <a:pt x="383" y="1224"/>
                          </a:lnTo>
                          <a:lnTo>
                            <a:pt x="337" y="1230"/>
                          </a:lnTo>
                          <a:lnTo>
                            <a:pt x="278" y="1233"/>
                          </a:lnTo>
                          <a:lnTo>
                            <a:pt x="244" y="1233"/>
                          </a:lnTo>
                          <a:lnTo>
                            <a:pt x="210" y="1231"/>
                          </a:lnTo>
                          <a:lnTo>
                            <a:pt x="172" y="1230"/>
                          </a:lnTo>
                          <a:lnTo>
                            <a:pt x="132" y="1224"/>
                          </a:lnTo>
                          <a:lnTo>
                            <a:pt x="91" y="1219"/>
                          </a:lnTo>
                          <a:lnTo>
                            <a:pt x="48" y="1210"/>
                          </a:lnTo>
                          <a:lnTo>
                            <a:pt x="48" y="1210"/>
                          </a:lnTo>
                          <a:lnTo>
                            <a:pt x="52" y="1138"/>
                          </a:lnTo>
                          <a:lnTo>
                            <a:pt x="52" y="1061"/>
                          </a:lnTo>
                          <a:lnTo>
                            <a:pt x="54" y="966"/>
                          </a:lnTo>
                          <a:lnTo>
                            <a:pt x="52" y="859"/>
                          </a:lnTo>
                          <a:lnTo>
                            <a:pt x="50" y="749"/>
                          </a:lnTo>
                          <a:lnTo>
                            <a:pt x="43" y="643"/>
                          </a:lnTo>
                          <a:lnTo>
                            <a:pt x="39" y="595"/>
                          </a:lnTo>
                          <a:lnTo>
                            <a:pt x="32" y="550"/>
                          </a:lnTo>
                          <a:lnTo>
                            <a:pt x="32" y="550"/>
                          </a:lnTo>
                          <a:lnTo>
                            <a:pt x="21" y="466"/>
                          </a:lnTo>
                          <a:lnTo>
                            <a:pt x="12" y="382"/>
                          </a:lnTo>
                          <a:lnTo>
                            <a:pt x="5" y="301"/>
                          </a:lnTo>
                          <a:lnTo>
                            <a:pt x="2" y="226"/>
                          </a:lnTo>
                          <a:lnTo>
                            <a:pt x="0" y="159"/>
                          </a:lnTo>
                          <a:lnTo>
                            <a:pt x="2" y="131"/>
                          </a:lnTo>
                          <a:lnTo>
                            <a:pt x="3" y="106"/>
                          </a:lnTo>
                          <a:lnTo>
                            <a:pt x="5" y="84"/>
                          </a:lnTo>
                          <a:lnTo>
                            <a:pt x="9" y="66"/>
                          </a:lnTo>
                          <a:lnTo>
                            <a:pt x="14" y="54"/>
                          </a:lnTo>
                          <a:lnTo>
                            <a:pt x="20" y="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81" name="Freeform 43"/>
                    <p:cNvSpPr/>
                    <p:nvPr/>
                  </p:nvSpPr>
                  <p:spPr bwMode="auto">
                    <a:xfrm>
                      <a:off x="5114748" y="4258323"/>
                      <a:ext cx="192986" cy="422792"/>
                    </a:xfrm>
                    <a:custGeom>
                      <a:avLst/>
                      <a:gdLst>
                        <a:gd name="T0" fmla="*/ 152 w 152"/>
                        <a:gd name="T1" fmla="*/ 27 h 333"/>
                        <a:gd name="T2" fmla="*/ 152 w 152"/>
                        <a:gd name="T3" fmla="*/ 27 h 333"/>
                        <a:gd name="T4" fmla="*/ 148 w 152"/>
                        <a:gd name="T5" fmla="*/ 61 h 333"/>
                        <a:gd name="T6" fmla="*/ 141 w 152"/>
                        <a:gd name="T7" fmla="*/ 138 h 333"/>
                        <a:gd name="T8" fmla="*/ 138 w 152"/>
                        <a:gd name="T9" fmla="*/ 184 h 333"/>
                        <a:gd name="T10" fmla="*/ 136 w 152"/>
                        <a:gd name="T11" fmla="*/ 229 h 333"/>
                        <a:gd name="T12" fmla="*/ 136 w 152"/>
                        <a:gd name="T13" fmla="*/ 269 h 333"/>
                        <a:gd name="T14" fmla="*/ 136 w 152"/>
                        <a:gd name="T15" fmla="*/ 285 h 333"/>
                        <a:gd name="T16" fmla="*/ 138 w 152"/>
                        <a:gd name="T17" fmla="*/ 299 h 333"/>
                        <a:gd name="T18" fmla="*/ 138 w 152"/>
                        <a:gd name="T19" fmla="*/ 299 h 333"/>
                        <a:gd name="T20" fmla="*/ 139 w 152"/>
                        <a:gd name="T21" fmla="*/ 310 h 333"/>
                        <a:gd name="T22" fmla="*/ 138 w 152"/>
                        <a:gd name="T23" fmla="*/ 319 h 333"/>
                        <a:gd name="T24" fmla="*/ 136 w 152"/>
                        <a:gd name="T25" fmla="*/ 326 h 333"/>
                        <a:gd name="T26" fmla="*/ 131 w 152"/>
                        <a:gd name="T27" fmla="*/ 329 h 333"/>
                        <a:gd name="T28" fmla="*/ 123 w 152"/>
                        <a:gd name="T29" fmla="*/ 333 h 333"/>
                        <a:gd name="T30" fmla="*/ 116 w 152"/>
                        <a:gd name="T31" fmla="*/ 333 h 333"/>
                        <a:gd name="T32" fmla="*/ 107 w 152"/>
                        <a:gd name="T33" fmla="*/ 333 h 333"/>
                        <a:gd name="T34" fmla="*/ 96 w 152"/>
                        <a:gd name="T35" fmla="*/ 331 h 333"/>
                        <a:gd name="T36" fmla="*/ 77 w 152"/>
                        <a:gd name="T37" fmla="*/ 326 h 333"/>
                        <a:gd name="T38" fmla="*/ 55 w 152"/>
                        <a:gd name="T39" fmla="*/ 315 h 333"/>
                        <a:gd name="T40" fmla="*/ 37 w 152"/>
                        <a:gd name="T41" fmla="*/ 304 h 333"/>
                        <a:gd name="T42" fmla="*/ 23 w 152"/>
                        <a:gd name="T43" fmla="*/ 292 h 333"/>
                        <a:gd name="T44" fmla="*/ 23 w 152"/>
                        <a:gd name="T45" fmla="*/ 292 h 333"/>
                        <a:gd name="T46" fmla="*/ 18 w 152"/>
                        <a:gd name="T47" fmla="*/ 285 h 333"/>
                        <a:gd name="T48" fmla="*/ 14 w 152"/>
                        <a:gd name="T49" fmla="*/ 272 h 333"/>
                        <a:gd name="T50" fmla="*/ 10 w 152"/>
                        <a:gd name="T51" fmla="*/ 258 h 333"/>
                        <a:gd name="T52" fmla="*/ 9 w 152"/>
                        <a:gd name="T53" fmla="*/ 238 h 333"/>
                        <a:gd name="T54" fmla="*/ 5 w 152"/>
                        <a:gd name="T55" fmla="*/ 195 h 333"/>
                        <a:gd name="T56" fmla="*/ 5 w 152"/>
                        <a:gd name="T57" fmla="*/ 147 h 333"/>
                        <a:gd name="T58" fmla="*/ 5 w 152"/>
                        <a:gd name="T59" fmla="*/ 57 h 333"/>
                        <a:gd name="T60" fmla="*/ 3 w 152"/>
                        <a:gd name="T61" fmla="*/ 27 h 333"/>
                        <a:gd name="T62" fmla="*/ 1 w 152"/>
                        <a:gd name="T63" fmla="*/ 16 h 333"/>
                        <a:gd name="T64" fmla="*/ 1 w 152"/>
                        <a:gd name="T65" fmla="*/ 9 h 333"/>
                        <a:gd name="T66" fmla="*/ 1 w 152"/>
                        <a:gd name="T67" fmla="*/ 9 h 333"/>
                        <a:gd name="T68" fmla="*/ 0 w 152"/>
                        <a:gd name="T69" fmla="*/ 7 h 333"/>
                        <a:gd name="T70" fmla="*/ 3 w 152"/>
                        <a:gd name="T71" fmla="*/ 3 h 333"/>
                        <a:gd name="T72" fmla="*/ 9 w 152"/>
                        <a:gd name="T73" fmla="*/ 1 h 333"/>
                        <a:gd name="T74" fmla="*/ 18 w 152"/>
                        <a:gd name="T75" fmla="*/ 0 h 333"/>
                        <a:gd name="T76" fmla="*/ 39 w 152"/>
                        <a:gd name="T77" fmla="*/ 0 h 333"/>
                        <a:gd name="T78" fmla="*/ 64 w 152"/>
                        <a:gd name="T79" fmla="*/ 1 h 333"/>
                        <a:gd name="T80" fmla="*/ 93 w 152"/>
                        <a:gd name="T81" fmla="*/ 5 h 333"/>
                        <a:gd name="T82" fmla="*/ 118 w 152"/>
                        <a:gd name="T83" fmla="*/ 10 h 333"/>
                        <a:gd name="T84" fmla="*/ 139 w 152"/>
                        <a:gd name="T85" fmla="*/ 18 h 333"/>
                        <a:gd name="T86" fmla="*/ 147 w 152"/>
                        <a:gd name="T87" fmla="*/ 23 h 333"/>
                        <a:gd name="T88" fmla="*/ 152 w 152"/>
                        <a:gd name="T89" fmla="*/ 2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2" h="333">
                          <a:moveTo>
                            <a:pt x="152" y="27"/>
                          </a:moveTo>
                          <a:lnTo>
                            <a:pt x="152" y="27"/>
                          </a:lnTo>
                          <a:lnTo>
                            <a:pt x="148" y="61"/>
                          </a:lnTo>
                          <a:lnTo>
                            <a:pt x="141" y="138"/>
                          </a:lnTo>
                          <a:lnTo>
                            <a:pt x="138" y="184"/>
                          </a:lnTo>
                          <a:lnTo>
                            <a:pt x="136" y="229"/>
                          </a:lnTo>
                          <a:lnTo>
                            <a:pt x="136" y="269"/>
                          </a:lnTo>
                          <a:lnTo>
                            <a:pt x="136" y="285"/>
                          </a:lnTo>
                          <a:lnTo>
                            <a:pt x="138" y="299"/>
                          </a:lnTo>
                          <a:lnTo>
                            <a:pt x="138" y="299"/>
                          </a:lnTo>
                          <a:lnTo>
                            <a:pt x="139" y="310"/>
                          </a:lnTo>
                          <a:lnTo>
                            <a:pt x="138" y="319"/>
                          </a:lnTo>
                          <a:lnTo>
                            <a:pt x="136" y="326"/>
                          </a:lnTo>
                          <a:lnTo>
                            <a:pt x="131" y="329"/>
                          </a:lnTo>
                          <a:lnTo>
                            <a:pt x="123" y="333"/>
                          </a:lnTo>
                          <a:lnTo>
                            <a:pt x="116" y="333"/>
                          </a:lnTo>
                          <a:lnTo>
                            <a:pt x="107" y="333"/>
                          </a:lnTo>
                          <a:lnTo>
                            <a:pt x="96" y="331"/>
                          </a:lnTo>
                          <a:lnTo>
                            <a:pt x="77" y="326"/>
                          </a:lnTo>
                          <a:lnTo>
                            <a:pt x="55" y="315"/>
                          </a:lnTo>
                          <a:lnTo>
                            <a:pt x="37" y="304"/>
                          </a:lnTo>
                          <a:lnTo>
                            <a:pt x="23" y="292"/>
                          </a:lnTo>
                          <a:lnTo>
                            <a:pt x="23" y="292"/>
                          </a:lnTo>
                          <a:lnTo>
                            <a:pt x="18" y="285"/>
                          </a:lnTo>
                          <a:lnTo>
                            <a:pt x="14" y="272"/>
                          </a:lnTo>
                          <a:lnTo>
                            <a:pt x="10" y="258"/>
                          </a:lnTo>
                          <a:lnTo>
                            <a:pt x="9" y="238"/>
                          </a:lnTo>
                          <a:lnTo>
                            <a:pt x="5" y="195"/>
                          </a:lnTo>
                          <a:lnTo>
                            <a:pt x="5" y="147"/>
                          </a:lnTo>
                          <a:lnTo>
                            <a:pt x="5" y="57"/>
                          </a:lnTo>
                          <a:lnTo>
                            <a:pt x="3" y="27"/>
                          </a:lnTo>
                          <a:lnTo>
                            <a:pt x="1" y="16"/>
                          </a:lnTo>
                          <a:lnTo>
                            <a:pt x="1" y="9"/>
                          </a:lnTo>
                          <a:lnTo>
                            <a:pt x="1" y="9"/>
                          </a:lnTo>
                          <a:lnTo>
                            <a:pt x="0" y="7"/>
                          </a:lnTo>
                          <a:lnTo>
                            <a:pt x="3" y="3"/>
                          </a:lnTo>
                          <a:lnTo>
                            <a:pt x="9" y="1"/>
                          </a:lnTo>
                          <a:lnTo>
                            <a:pt x="18" y="0"/>
                          </a:lnTo>
                          <a:lnTo>
                            <a:pt x="39" y="0"/>
                          </a:lnTo>
                          <a:lnTo>
                            <a:pt x="64" y="1"/>
                          </a:lnTo>
                          <a:lnTo>
                            <a:pt x="93" y="5"/>
                          </a:lnTo>
                          <a:lnTo>
                            <a:pt x="118" y="10"/>
                          </a:lnTo>
                          <a:lnTo>
                            <a:pt x="139" y="18"/>
                          </a:lnTo>
                          <a:lnTo>
                            <a:pt x="147" y="23"/>
                          </a:lnTo>
                          <a:lnTo>
                            <a:pt x="152" y="27"/>
                          </a:lnTo>
                          <a:close/>
                        </a:path>
                      </a:pathLst>
                    </a:custGeom>
                    <a:solidFill>
                      <a:srgbClr val="FEDCB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82" name="Freeform 44"/>
                    <p:cNvSpPr/>
                    <p:nvPr/>
                  </p:nvSpPr>
                  <p:spPr bwMode="auto">
                    <a:xfrm>
                      <a:off x="5114748" y="4258323"/>
                      <a:ext cx="192986" cy="422792"/>
                    </a:xfrm>
                    <a:custGeom>
                      <a:avLst/>
                      <a:gdLst>
                        <a:gd name="T0" fmla="*/ 152 w 152"/>
                        <a:gd name="T1" fmla="*/ 27 h 333"/>
                        <a:gd name="T2" fmla="*/ 152 w 152"/>
                        <a:gd name="T3" fmla="*/ 27 h 333"/>
                        <a:gd name="T4" fmla="*/ 148 w 152"/>
                        <a:gd name="T5" fmla="*/ 61 h 333"/>
                        <a:gd name="T6" fmla="*/ 141 w 152"/>
                        <a:gd name="T7" fmla="*/ 138 h 333"/>
                        <a:gd name="T8" fmla="*/ 138 w 152"/>
                        <a:gd name="T9" fmla="*/ 184 h 333"/>
                        <a:gd name="T10" fmla="*/ 136 w 152"/>
                        <a:gd name="T11" fmla="*/ 229 h 333"/>
                        <a:gd name="T12" fmla="*/ 136 w 152"/>
                        <a:gd name="T13" fmla="*/ 269 h 333"/>
                        <a:gd name="T14" fmla="*/ 136 w 152"/>
                        <a:gd name="T15" fmla="*/ 285 h 333"/>
                        <a:gd name="T16" fmla="*/ 138 w 152"/>
                        <a:gd name="T17" fmla="*/ 299 h 333"/>
                        <a:gd name="T18" fmla="*/ 138 w 152"/>
                        <a:gd name="T19" fmla="*/ 299 h 333"/>
                        <a:gd name="T20" fmla="*/ 139 w 152"/>
                        <a:gd name="T21" fmla="*/ 310 h 333"/>
                        <a:gd name="T22" fmla="*/ 138 w 152"/>
                        <a:gd name="T23" fmla="*/ 319 h 333"/>
                        <a:gd name="T24" fmla="*/ 136 w 152"/>
                        <a:gd name="T25" fmla="*/ 326 h 333"/>
                        <a:gd name="T26" fmla="*/ 131 w 152"/>
                        <a:gd name="T27" fmla="*/ 329 h 333"/>
                        <a:gd name="T28" fmla="*/ 123 w 152"/>
                        <a:gd name="T29" fmla="*/ 333 h 333"/>
                        <a:gd name="T30" fmla="*/ 116 w 152"/>
                        <a:gd name="T31" fmla="*/ 333 h 333"/>
                        <a:gd name="T32" fmla="*/ 107 w 152"/>
                        <a:gd name="T33" fmla="*/ 333 h 333"/>
                        <a:gd name="T34" fmla="*/ 96 w 152"/>
                        <a:gd name="T35" fmla="*/ 331 h 333"/>
                        <a:gd name="T36" fmla="*/ 77 w 152"/>
                        <a:gd name="T37" fmla="*/ 326 h 333"/>
                        <a:gd name="T38" fmla="*/ 55 w 152"/>
                        <a:gd name="T39" fmla="*/ 315 h 333"/>
                        <a:gd name="T40" fmla="*/ 37 w 152"/>
                        <a:gd name="T41" fmla="*/ 304 h 333"/>
                        <a:gd name="T42" fmla="*/ 23 w 152"/>
                        <a:gd name="T43" fmla="*/ 292 h 333"/>
                        <a:gd name="T44" fmla="*/ 23 w 152"/>
                        <a:gd name="T45" fmla="*/ 292 h 333"/>
                        <a:gd name="T46" fmla="*/ 18 w 152"/>
                        <a:gd name="T47" fmla="*/ 285 h 333"/>
                        <a:gd name="T48" fmla="*/ 14 w 152"/>
                        <a:gd name="T49" fmla="*/ 272 h 333"/>
                        <a:gd name="T50" fmla="*/ 10 w 152"/>
                        <a:gd name="T51" fmla="*/ 258 h 333"/>
                        <a:gd name="T52" fmla="*/ 9 w 152"/>
                        <a:gd name="T53" fmla="*/ 238 h 333"/>
                        <a:gd name="T54" fmla="*/ 5 w 152"/>
                        <a:gd name="T55" fmla="*/ 195 h 333"/>
                        <a:gd name="T56" fmla="*/ 5 w 152"/>
                        <a:gd name="T57" fmla="*/ 147 h 333"/>
                        <a:gd name="T58" fmla="*/ 5 w 152"/>
                        <a:gd name="T59" fmla="*/ 57 h 333"/>
                        <a:gd name="T60" fmla="*/ 3 w 152"/>
                        <a:gd name="T61" fmla="*/ 27 h 333"/>
                        <a:gd name="T62" fmla="*/ 1 w 152"/>
                        <a:gd name="T63" fmla="*/ 16 h 333"/>
                        <a:gd name="T64" fmla="*/ 1 w 152"/>
                        <a:gd name="T65" fmla="*/ 9 h 333"/>
                        <a:gd name="T66" fmla="*/ 1 w 152"/>
                        <a:gd name="T67" fmla="*/ 9 h 333"/>
                        <a:gd name="T68" fmla="*/ 0 w 152"/>
                        <a:gd name="T69" fmla="*/ 7 h 333"/>
                        <a:gd name="T70" fmla="*/ 3 w 152"/>
                        <a:gd name="T71" fmla="*/ 3 h 333"/>
                        <a:gd name="T72" fmla="*/ 9 w 152"/>
                        <a:gd name="T73" fmla="*/ 1 h 333"/>
                        <a:gd name="T74" fmla="*/ 18 w 152"/>
                        <a:gd name="T75" fmla="*/ 0 h 333"/>
                        <a:gd name="T76" fmla="*/ 39 w 152"/>
                        <a:gd name="T77" fmla="*/ 0 h 333"/>
                        <a:gd name="T78" fmla="*/ 64 w 152"/>
                        <a:gd name="T79" fmla="*/ 1 h 333"/>
                        <a:gd name="T80" fmla="*/ 93 w 152"/>
                        <a:gd name="T81" fmla="*/ 5 h 333"/>
                        <a:gd name="T82" fmla="*/ 118 w 152"/>
                        <a:gd name="T83" fmla="*/ 10 h 333"/>
                        <a:gd name="T84" fmla="*/ 139 w 152"/>
                        <a:gd name="T85" fmla="*/ 18 h 333"/>
                        <a:gd name="T86" fmla="*/ 147 w 152"/>
                        <a:gd name="T87" fmla="*/ 23 h 333"/>
                        <a:gd name="T88" fmla="*/ 152 w 152"/>
                        <a:gd name="T89" fmla="*/ 2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2" h="333">
                          <a:moveTo>
                            <a:pt x="152" y="27"/>
                          </a:moveTo>
                          <a:lnTo>
                            <a:pt x="152" y="27"/>
                          </a:lnTo>
                          <a:lnTo>
                            <a:pt x="148" y="61"/>
                          </a:lnTo>
                          <a:lnTo>
                            <a:pt x="141" y="138"/>
                          </a:lnTo>
                          <a:lnTo>
                            <a:pt x="138" y="184"/>
                          </a:lnTo>
                          <a:lnTo>
                            <a:pt x="136" y="229"/>
                          </a:lnTo>
                          <a:lnTo>
                            <a:pt x="136" y="269"/>
                          </a:lnTo>
                          <a:lnTo>
                            <a:pt x="136" y="285"/>
                          </a:lnTo>
                          <a:lnTo>
                            <a:pt x="138" y="299"/>
                          </a:lnTo>
                          <a:lnTo>
                            <a:pt x="138" y="299"/>
                          </a:lnTo>
                          <a:lnTo>
                            <a:pt x="139" y="310"/>
                          </a:lnTo>
                          <a:lnTo>
                            <a:pt x="138" y="319"/>
                          </a:lnTo>
                          <a:lnTo>
                            <a:pt x="136" y="326"/>
                          </a:lnTo>
                          <a:lnTo>
                            <a:pt x="131" y="329"/>
                          </a:lnTo>
                          <a:lnTo>
                            <a:pt x="123" y="333"/>
                          </a:lnTo>
                          <a:lnTo>
                            <a:pt x="116" y="333"/>
                          </a:lnTo>
                          <a:lnTo>
                            <a:pt x="107" y="333"/>
                          </a:lnTo>
                          <a:lnTo>
                            <a:pt x="96" y="331"/>
                          </a:lnTo>
                          <a:lnTo>
                            <a:pt x="77" y="326"/>
                          </a:lnTo>
                          <a:lnTo>
                            <a:pt x="55" y="315"/>
                          </a:lnTo>
                          <a:lnTo>
                            <a:pt x="37" y="304"/>
                          </a:lnTo>
                          <a:lnTo>
                            <a:pt x="23" y="292"/>
                          </a:lnTo>
                          <a:lnTo>
                            <a:pt x="23" y="292"/>
                          </a:lnTo>
                          <a:lnTo>
                            <a:pt x="18" y="285"/>
                          </a:lnTo>
                          <a:lnTo>
                            <a:pt x="14" y="272"/>
                          </a:lnTo>
                          <a:lnTo>
                            <a:pt x="10" y="258"/>
                          </a:lnTo>
                          <a:lnTo>
                            <a:pt x="9" y="238"/>
                          </a:lnTo>
                          <a:lnTo>
                            <a:pt x="5" y="195"/>
                          </a:lnTo>
                          <a:lnTo>
                            <a:pt x="5" y="147"/>
                          </a:lnTo>
                          <a:lnTo>
                            <a:pt x="5" y="57"/>
                          </a:lnTo>
                          <a:lnTo>
                            <a:pt x="3" y="27"/>
                          </a:lnTo>
                          <a:lnTo>
                            <a:pt x="1" y="16"/>
                          </a:lnTo>
                          <a:lnTo>
                            <a:pt x="1" y="9"/>
                          </a:lnTo>
                          <a:lnTo>
                            <a:pt x="1" y="9"/>
                          </a:lnTo>
                          <a:lnTo>
                            <a:pt x="0" y="7"/>
                          </a:lnTo>
                          <a:lnTo>
                            <a:pt x="3" y="3"/>
                          </a:lnTo>
                          <a:lnTo>
                            <a:pt x="9" y="1"/>
                          </a:lnTo>
                          <a:lnTo>
                            <a:pt x="18" y="0"/>
                          </a:lnTo>
                          <a:lnTo>
                            <a:pt x="39" y="0"/>
                          </a:lnTo>
                          <a:lnTo>
                            <a:pt x="64" y="1"/>
                          </a:lnTo>
                          <a:lnTo>
                            <a:pt x="93" y="5"/>
                          </a:lnTo>
                          <a:lnTo>
                            <a:pt x="118" y="10"/>
                          </a:lnTo>
                          <a:lnTo>
                            <a:pt x="139" y="18"/>
                          </a:lnTo>
                          <a:lnTo>
                            <a:pt x="147" y="23"/>
                          </a:lnTo>
                          <a:lnTo>
                            <a:pt x="152" y="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83" name="Freeform 45"/>
                    <p:cNvSpPr/>
                    <p:nvPr/>
                  </p:nvSpPr>
                  <p:spPr bwMode="auto">
                    <a:xfrm>
                      <a:off x="5043648" y="4497016"/>
                      <a:ext cx="384702" cy="775752"/>
                    </a:xfrm>
                    <a:custGeom>
                      <a:avLst/>
                      <a:gdLst>
                        <a:gd name="T0" fmla="*/ 142 w 303"/>
                        <a:gd name="T1" fmla="*/ 3 h 611"/>
                        <a:gd name="T2" fmla="*/ 188 w 303"/>
                        <a:gd name="T3" fmla="*/ 106 h 611"/>
                        <a:gd name="T4" fmla="*/ 185 w 303"/>
                        <a:gd name="T5" fmla="*/ 7 h 611"/>
                        <a:gd name="T6" fmla="*/ 271 w 303"/>
                        <a:gd name="T7" fmla="*/ 46 h 611"/>
                        <a:gd name="T8" fmla="*/ 271 w 303"/>
                        <a:gd name="T9" fmla="*/ 46 h 611"/>
                        <a:gd name="T10" fmla="*/ 274 w 303"/>
                        <a:gd name="T11" fmla="*/ 59 h 611"/>
                        <a:gd name="T12" fmla="*/ 283 w 303"/>
                        <a:gd name="T13" fmla="*/ 93 h 611"/>
                        <a:gd name="T14" fmla="*/ 294 w 303"/>
                        <a:gd name="T15" fmla="*/ 145 h 611"/>
                        <a:gd name="T16" fmla="*/ 299 w 303"/>
                        <a:gd name="T17" fmla="*/ 177 h 611"/>
                        <a:gd name="T18" fmla="*/ 303 w 303"/>
                        <a:gd name="T19" fmla="*/ 210 h 611"/>
                        <a:gd name="T20" fmla="*/ 303 w 303"/>
                        <a:gd name="T21" fmla="*/ 210 h 611"/>
                        <a:gd name="T22" fmla="*/ 303 w 303"/>
                        <a:gd name="T23" fmla="*/ 254 h 611"/>
                        <a:gd name="T24" fmla="*/ 303 w 303"/>
                        <a:gd name="T25" fmla="*/ 312 h 611"/>
                        <a:gd name="T26" fmla="*/ 299 w 303"/>
                        <a:gd name="T27" fmla="*/ 378 h 611"/>
                        <a:gd name="T28" fmla="*/ 296 w 303"/>
                        <a:gd name="T29" fmla="*/ 446 h 611"/>
                        <a:gd name="T30" fmla="*/ 287 w 303"/>
                        <a:gd name="T31" fmla="*/ 563 h 611"/>
                        <a:gd name="T32" fmla="*/ 282 w 303"/>
                        <a:gd name="T33" fmla="*/ 611 h 611"/>
                        <a:gd name="T34" fmla="*/ 282 w 303"/>
                        <a:gd name="T35" fmla="*/ 611 h 611"/>
                        <a:gd name="T36" fmla="*/ 247 w 303"/>
                        <a:gd name="T37" fmla="*/ 541 h 611"/>
                        <a:gd name="T38" fmla="*/ 167 w 303"/>
                        <a:gd name="T39" fmla="*/ 380 h 611"/>
                        <a:gd name="T40" fmla="*/ 74 w 303"/>
                        <a:gd name="T41" fmla="*/ 199 h 611"/>
                        <a:gd name="T42" fmla="*/ 32 w 303"/>
                        <a:gd name="T43" fmla="*/ 122 h 611"/>
                        <a:gd name="T44" fmla="*/ 0 w 303"/>
                        <a:gd name="T45" fmla="*/ 68 h 611"/>
                        <a:gd name="T46" fmla="*/ 0 w 303"/>
                        <a:gd name="T47" fmla="*/ 68 h 611"/>
                        <a:gd name="T48" fmla="*/ 13 w 303"/>
                        <a:gd name="T49" fmla="*/ 55 h 611"/>
                        <a:gd name="T50" fmla="*/ 27 w 303"/>
                        <a:gd name="T51" fmla="*/ 41 h 611"/>
                        <a:gd name="T52" fmla="*/ 45 w 303"/>
                        <a:gd name="T53" fmla="*/ 29 h 611"/>
                        <a:gd name="T54" fmla="*/ 66 w 303"/>
                        <a:gd name="T55" fmla="*/ 14 h 611"/>
                        <a:gd name="T56" fmla="*/ 79 w 303"/>
                        <a:gd name="T57" fmla="*/ 9 h 611"/>
                        <a:gd name="T58" fmla="*/ 92 w 303"/>
                        <a:gd name="T59" fmla="*/ 5 h 611"/>
                        <a:gd name="T60" fmla="*/ 104 w 303"/>
                        <a:gd name="T61" fmla="*/ 2 h 611"/>
                        <a:gd name="T62" fmla="*/ 117 w 303"/>
                        <a:gd name="T63" fmla="*/ 0 h 611"/>
                        <a:gd name="T64" fmla="*/ 129 w 303"/>
                        <a:gd name="T65" fmla="*/ 2 h 611"/>
                        <a:gd name="T66" fmla="*/ 142 w 303"/>
                        <a:gd name="T67" fmla="*/ 3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3" h="611">
                          <a:moveTo>
                            <a:pt x="142" y="3"/>
                          </a:moveTo>
                          <a:lnTo>
                            <a:pt x="188" y="106"/>
                          </a:lnTo>
                          <a:lnTo>
                            <a:pt x="185" y="7"/>
                          </a:lnTo>
                          <a:lnTo>
                            <a:pt x="271" y="46"/>
                          </a:lnTo>
                          <a:lnTo>
                            <a:pt x="271" y="46"/>
                          </a:lnTo>
                          <a:lnTo>
                            <a:pt x="274" y="59"/>
                          </a:lnTo>
                          <a:lnTo>
                            <a:pt x="283" y="93"/>
                          </a:lnTo>
                          <a:lnTo>
                            <a:pt x="294" y="145"/>
                          </a:lnTo>
                          <a:lnTo>
                            <a:pt x="299" y="177"/>
                          </a:lnTo>
                          <a:lnTo>
                            <a:pt x="303" y="210"/>
                          </a:lnTo>
                          <a:lnTo>
                            <a:pt x="303" y="210"/>
                          </a:lnTo>
                          <a:lnTo>
                            <a:pt x="303" y="254"/>
                          </a:lnTo>
                          <a:lnTo>
                            <a:pt x="303" y="312"/>
                          </a:lnTo>
                          <a:lnTo>
                            <a:pt x="299" y="378"/>
                          </a:lnTo>
                          <a:lnTo>
                            <a:pt x="296" y="446"/>
                          </a:lnTo>
                          <a:lnTo>
                            <a:pt x="287" y="563"/>
                          </a:lnTo>
                          <a:lnTo>
                            <a:pt x="282" y="611"/>
                          </a:lnTo>
                          <a:lnTo>
                            <a:pt x="282" y="611"/>
                          </a:lnTo>
                          <a:lnTo>
                            <a:pt x="247" y="541"/>
                          </a:lnTo>
                          <a:lnTo>
                            <a:pt x="167" y="380"/>
                          </a:lnTo>
                          <a:lnTo>
                            <a:pt x="74" y="199"/>
                          </a:lnTo>
                          <a:lnTo>
                            <a:pt x="32" y="122"/>
                          </a:lnTo>
                          <a:lnTo>
                            <a:pt x="0" y="68"/>
                          </a:lnTo>
                          <a:lnTo>
                            <a:pt x="0" y="68"/>
                          </a:lnTo>
                          <a:lnTo>
                            <a:pt x="13" y="55"/>
                          </a:lnTo>
                          <a:lnTo>
                            <a:pt x="27" y="41"/>
                          </a:lnTo>
                          <a:lnTo>
                            <a:pt x="45" y="29"/>
                          </a:lnTo>
                          <a:lnTo>
                            <a:pt x="66" y="14"/>
                          </a:lnTo>
                          <a:lnTo>
                            <a:pt x="79" y="9"/>
                          </a:lnTo>
                          <a:lnTo>
                            <a:pt x="92" y="5"/>
                          </a:lnTo>
                          <a:lnTo>
                            <a:pt x="104" y="2"/>
                          </a:lnTo>
                          <a:lnTo>
                            <a:pt x="117" y="0"/>
                          </a:lnTo>
                          <a:lnTo>
                            <a:pt x="129" y="2"/>
                          </a:lnTo>
                          <a:lnTo>
                            <a:pt x="142" y="3"/>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84" name="Freeform 46"/>
                    <p:cNvSpPr/>
                    <p:nvPr/>
                  </p:nvSpPr>
                  <p:spPr bwMode="auto">
                    <a:xfrm>
                      <a:off x="5043648" y="4497016"/>
                      <a:ext cx="384702" cy="775752"/>
                    </a:xfrm>
                    <a:custGeom>
                      <a:avLst/>
                      <a:gdLst>
                        <a:gd name="T0" fmla="*/ 142 w 303"/>
                        <a:gd name="T1" fmla="*/ 3 h 611"/>
                        <a:gd name="T2" fmla="*/ 188 w 303"/>
                        <a:gd name="T3" fmla="*/ 106 h 611"/>
                        <a:gd name="T4" fmla="*/ 185 w 303"/>
                        <a:gd name="T5" fmla="*/ 7 h 611"/>
                        <a:gd name="T6" fmla="*/ 271 w 303"/>
                        <a:gd name="T7" fmla="*/ 46 h 611"/>
                        <a:gd name="T8" fmla="*/ 271 w 303"/>
                        <a:gd name="T9" fmla="*/ 46 h 611"/>
                        <a:gd name="T10" fmla="*/ 274 w 303"/>
                        <a:gd name="T11" fmla="*/ 59 h 611"/>
                        <a:gd name="T12" fmla="*/ 283 w 303"/>
                        <a:gd name="T13" fmla="*/ 93 h 611"/>
                        <a:gd name="T14" fmla="*/ 294 w 303"/>
                        <a:gd name="T15" fmla="*/ 145 h 611"/>
                        <a:gd name="T16" fmla="*/ 299 w 303"/>
                        <a:gd name="T17" fmla="*/ 177 h 611"/>
                        <a:gd name="T18" fmla="*/ 303 w 303"/>
                        <a:gd name="T19" fmla="*/ 210 h 611"/>
                        <a:gd name="T20" fmla="*/ 303 w 303"/>
                        <a:gd name="T21" fmla="*/ 210 h 611"/>
                        <a:gd name="T22" fmla="*/ 303 w 303"/>
                        <a:gd name="T23" fmla="*/ 254 h 611"/>
                        <a:gd name="T24" fmla="*/ 303 w 303"/>
                        <a:gd name="T25" fmla="*/ 312 h 611"/>
                        <a:gd name="T26" fmla="*/ 299 w 303"/>
                        <a:gd name="T27" fmla="*/ 378 h 611"/>
                        <a:gd name="T28" fmla="*/ 296 w 303"/>
                        <a:gd name="T29" fmla="*/ 446 h 611"/>
                        <a:gd name="T30" fmla="*/ 287 w 303"/>
                        <a:gd name="T31" fmla="*/ 563 h 611"/>
                        <a:gd name="T32" fmla="*/ 282 w 303"/>
                        <a:gd name="T33" fmla="*/ 611 h 611"/>
                        <a:gd name="T34" fmla="*/ 282 w 303"/>
                        <a:gd name="T35" fmla="*/ 611 h 611"/>
                        <a:gd name="T36" fmla="*/ 247 w 303"/>
                        <a:gd name="T37" fmla="*/ 541 h 611"/>
                        <a:gd name="T38" fmla="*/ 167 w 303"/>
                        <a:gd name="T39" fmla="*/ 380 h 611"/>
                        <a:gd name="T40" fmla="*/ 74 w 303"/>
                        <a:gd name="T41" fmla="*/ 199 h 611"/>
                        <a:gd name="T42" fmla="*/ 32 w 303"/>
                        <a:gd name="T43" fmla="*/ 122 h 611"/>
                        <a:gd name="T44" fmla="*/ 0 w 303"/>
                        <a:gd name="T45" fmla="*/ 68 h 611"/>
                        <a:gd name="T46" fmla="*/ 0 w 303"/>
                        <a:gd name="T47" fmla="*/ 68 h 611"/>
                        <a:gd name="T48" fmla="*/ 13 w 303"/>
                        <a:gd name="T49" fmla="*/ 55 h 611"/>
                        <a:gd name="T50" fmla="*/ 27 w 303"/>
                        <a:gd name="T51" fmla="*/ 41 h 611"/>
                        <a:gd name="T52" fmla="*/ 45 w 303"/>
                        <a:gd name="T53" fmla="*/ 29 h 611"/>
                        <a:gd name="T54" fmla="*/ 66 w 303"/>
                        <a:gd name="T55" fmla="*/ 14 h 611"/>
                        <a:gd name="T56" fmla="*/ 79 w 303"/>
                        <a:gd name="T57" fmla="*/ 9 h 611"/>
                        <a:gd name="T58" fmla="*/ 92 w 303"/>
                        <a:gd name="T59" fmla="*/ 5 h 611"/>
                        <a:gd name="T60" fmla="*/ 104 w 303"/>
                        <a:gd name="T61" fmla="*/ 2 h 611"/>
                        <a:gd name="T62" fmla="*/ 117 w 303"/>
                        <a:gd name="T63" fmla="*/ 0 h 611"/>
                        <a:gd name="T64" fmla="*/ 129 w 303"/>
                        <a:gd name="T65" fmla="*/ 2 h 611"/>
                        <a:gd name="T66" fmla="*/ 142 w 303"/>
                        <a:gd name="T67" fmla="*/ 3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3" h="611">
                          <a:moveTo>
                            <a:pt x="142" y="3"/>
                          </a:moveTo>
                          <a:lnTo>
                            <a:pt x="188" y="106"/>
                          </a:lnTo>
                          <a:lnTo>
                            <a:pt x="185" y="7"/>
                          </a:lnTo>
                          <a:lnTo>
                            <a:pt x="271" y="46"/>
                          </a:lnTo>
                          <a:lnTo>
                            <a:pt x="271" y="46"/>
                          </a:lnTo>
                          <a:lnTo>
                            <a:pt x="274" y="59"/>
                          </a:lnTo>
                          <a:lnTo>
                            <a:pt x="283" y="93"/>
                          </a:lnTo>
                          <a:lnTo>
                            <a:pt x="294" y="145"/>
                          </a:lnTo>
                          <a:lnTo>
                            <a:pt x="299" y="177"/>
                          </a:lnTo>
                          <a:lnTo>
                            <a:pt x="303" y="210"/>
                          </a:lnTo>
                          <a:lnTo>
                            <a:pt x="303" y="210"/>
                          </a:lnTo>
                          <a:lnTo>
                            <a:pt x="303" y="254"/>
                          </a:lnTo>
                          <a:lnTo>
                            <a:pt x="303" y="312"/>
                          </a:lnTo>
                          <a:lnTo>
                            <a:pt x="299" y="378"/>
                          </a:lnTo>
                          <a:lnTo>
                            <a:pt x="296" y="446"/>
                          </a:lnTo>
                          <a:lnTo>
                            <a:pt x="287" y="563"/>
                          </a:lnTo>
                          <a:lnTo>
                            <a:pt x="282" y="611"/>
                          </a:lnTo>
                          <a:lnTo>
                            <a:pt x="282" y="611"/>
                          </a:lnTo>
                          <a:lnTo>
                            <a:pt x="247" y="541"/>
                          </a:lnTo>
                          <a:lnTo>
                            <a:pt x="167" y="380"/>
                          </a:lnTo>
                          <a:lnTo>
                            <a:pt x="74" y="199"/>
                          </a:lnTo>
                          <a:lnTo>
                            <a:pt x="32" y="122"/>
                          </a:lnTo>
                          <a:lnTo>
                            <a:pt x="0" y="68"/>
                          </a:lnTo>
                          <a:lnTo>
                            <a:pt x="0" y="68"/>
                          </a:lnTo>
                          <a:lnTo>
                            <a:pt x="13" y="55"/>
                          </a:lnTo>
                          <a:lnTo>
                            <a:pt x="27" y="41"/>
                          </a:lnTo>
                          <a:lnTo>
                            <a:pt x="45" y="29"/>
                          </a:lnTo>
                          <a:lnTo>
                            <a:pt x="66" y="14"/>
                          </a:lnTo>
                          <a:lnTo>
                            <a:pt x="79" y="9"/>
                          </a:lnTo>
                          <a:lnTo>
                            <a:pt x="92" y="5"/>
                          </a:lnTo>
                          <a:lnTo>
                            <a:pt x="104" y="2"/>
                          </a:lnTo>
                          <a:lnTo>
                            <a:pt x="117" y="0"/>
                          </a:lnTo>
                          <a:lnTo>
                            <a:pt x="129" y="2"/>
                          </a:lnTo>
                          <a:lnTo>
                            <a:pt x="14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85" name="Freeform 47"/>
                    <p:cNvSpPr/>
                    <p:nvPr/>
                  </p:nvSpPr>
                  <p:spPr bwMode="auto">
                    <a:xfrm>
                      <a:off x="5227746" y="4655722"/>
                      <a:ext cx="109189" cy="123156"/>
                    </a:xfrm>
                    <a:custGeom>
                      <a:avLst/>
                      <a:gdLst>
                        <a:gd name="T0" fmla="*/ 0 w 86"/>
                        <a:gd name="T1" fmla="*/ 8 h 97"/>
                        <a:gd name="T2" fmla="*/ 0 w 86"/>
                        <a:gd name="T3" fmla="*/ 8 h 97"/>
                        <a:gd name="T4" fmla="*/ 33 w 86"/>
                        <a:gd name="T5" fmla="*/ 4 h 97"/>
                        <a:gd name="T6" fmla="*/ 58 w 86"/>
                        <a:gd name="T7" fmla="*/ 0 h 97"/>
                        <a:gd name="T8" fmla="*/ 74 w 86"/>
                        <a:gd name="T9" fmla="*/ 2 h 97"/>
                        <a:gd name="T10" fmla="*/ 74 w 86"/>
                        <a:gd name="T11" fmla="*/ 2 h 97"/>
                        <a:gd name="T12" fmla="*/ 81 w 86"/>
                        <a:gd name="T13" fmla="*/ 45 h 97"/>
                        <a:gd name="T14" fmla="*/ 85 w 86"/>
                        <a:gd name="T15" fmla="*/ 76 h 97"/>
                        <a:gd name="T16" fmla="*/ 86 w 86"/>
                        <a:gd name="T17" fmla="*/ 94 h 97"/>
                        <a:gd name="T18" fmla="*/ 86 w 86"/>
                        <a:gd name="T19" fmla="*/ 94 h 97"/>
                        <a:gd name="T20" fmla="*/ 85 w 86"/>
                        <a:gd name="T21" fmla="*/ 95 h 97"/>
                        <a:gd name="T22" fmla="*/ 81 w 86"/>
                        <a:gd name="T23" fmla="*/ 97 h 97"/>
                        <a:gd name="T24" fmla="*/ 67 w 86"/>
                        <a:gd name="T25" fmla="*/ 97 h 97"/>
                        <a:gd name="T26" fmla="*/ 49 w 86"/>
                        <a:gd name="T27" fmla="*/ 95 h 97"/>
                        <a:gd name="T28" fmla="*/ 31 w 86"/>
                        <a:gd name="T29" fmla="*/ 90 h 97"/>
                        <a:gd name="T30" fmla="*/ 0 w 86"/>
                        <a:gd name="T31" fmla="*/ 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97">
                          <a:moveTo>
                            <a:pt x="0" y="8"/>
                          </a:moveTo>
                          <a:lnTo>
                            <a:pt x="0" y="8"/>
                          </a:lnTo>
                          <a:lnTo>
                            <a:pt x="33" y="4"/>
                          </a:lnTo>
                          <a:lnTo>
                            <a:pt x="58" y="0"/>
                          </a:lnTo>
                          <a:lnTo>
                            <a:pt x="74" y="2"/>
                          </a:lnTo>
                          <a:lnTo>
                            <a:pt x="74" y="2"/>
                          </a:lnTo>
                          <a:lnTo>
                            <a:pt x="81" y="45"/>
                          </a:lnTo>
                          <a:lnTo>
                            <a:pt x="85" y="76"/>
                          </a:lnTo>
                          <a:lnTo>
                            <a:pt x="86" y="94"/>
                          </a:lnTo>
                          <a:lnTo>
                            <a:pt x="86" y="94"/>
                          </a:lnTo>
                          <a:lnTo>
                            <a:pt x="85" y="95"/>
                          </a:lnTo>
                          <a:lnTo>
                            <a:pt x="81" y="97"/>
                          </a:lnTo>
                          <a:lnTo>
                            <a:pt x="67" y="97"/>
                          </a:lnTo>
                          <a:lnTo>
                            <a:pt x="49" y="95"/>
                          </a:lnTo>
                          <a:lnTo>
                            <a:pt x="31" y="90"/>
                          </a:lnTo>
                          <a:lnTo>
                            <a:pt x="0" y="8"/>
                          </a:ln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86" name="Freeform 48"/>
                    <p:cNvSpPr/>
                    <p:nvPr/>
                  </p:nvSpPr>
                  <p:spPr bwMode="auto">
                    <a:xfrm>
                      <a:off x="5273453" y="4769990"/>
                      <a:ext cx="146009" cy="502779"/>
                    </a:xfrm>
                    <a:custGeom>
                      <a:avLst/>
                      <a:gdLst>
                        <a:gd name="T0" fmla="*/ 0 w 115"/>
                        <a:gd name="T1" fmla="*/ 194 h 396"/>
                        <a:gd name="T2" fmla="*/ 0 w 115"/>
                        <a:gd name="T3" fmla="*/ 0 h 396"/>
                        <a:gd name="T4" fmla="*/ 50 w 115"/>
                        <a:gd name="T5" fmla="*/ 4 h 396"/>
                        <a:gd name="T6" fmla="*/ 50 w 115"/>
                        <a:gd name="T7" fmla="*/ 4 h 396"/>
                        <a:gd name="T8" fmla="*/ 115 w 115"/>
                        <a:gd name="T9" fmla="*/ 237 h 396"/>
                        <a:gd name="T10" fmla="*/ 101 w 115"/>
                        <a:gd name="T11" fmla="*/ 396 h 396"/>
                        <a:gd name="T12" fmla="*/ 0 w 115"/>
                        <a:gd name="T13" fmla="*/ 194 h 396"/>
                      </a:gdLst>
                      <a:ahLst/>
                      <a:cxnLst>
                        <a:cxn ang="0">
                          <a:pos x="T0" y="T1"/>
                        </a:cxn>
                        <a:cxn ang="0">
                          <a:pos x="T2" y="T3"/>
                        </a:cxn>
                        <a:cxn ang="0">
                          <a:pos x="T4" y="T5"/>
                        </a:cxn>
                        <a:cxn ang="0">
                          <a:pos x="T6" y="T7"/>
                        </a:cxn>
                        <a:cxn ang="0">
                          <a:pos x="T8" y="T9"/>
                        </a:cxn>
                        <a:cxn ang="0">
                          <a:pos x="T10" y="T11"/>
                        </a:cxn>
                        <a:cxn ang="0">
                          <a:pos x="T12" y="T13"/>
                        </a:cxn>
                      </a:cxnLst>
                      <a:rect l="0" t="0" r="r" b="b"/>
                      <a:pathLst>
                        <a:path w="115" h="396">
                          <a:moveTo>
                            <a:pt x="0" y="194"/>
                          </a:moveTo>
                          <a:lnTo>
                            <a:pt x="0" y="0"/>
                          </a:lnTo>
                          <a:lnTo>
                            <a:pt x="50" y="4"/>
                          </a:lnTo>
                          <a:lnTo>
                            <a:pt x="50" y="4"/>
                          </a:lnTo>
                          <a:lnTo>
                            <a:pt x="115" y="237"/>
                          </a:lnTo>
                          <a:lnTo>
                            <a:pt x="101" y="396"/>
                          </a:lnTo>
                          <a:lnTo>
                            <a:pt x="0" y="194"/>
                          </a:ln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87" name="Freeform 49"/>
                    <p:cNvSpPr/>
                    <p:nvPr/>
                  </p:nvSpPr>
                  <p:spPr bwMode="auto">
                    <a:xfrm>
                      <a:off x="4945885" y="4491938"/>
                      <a:ext cx="459611" cy="853200"/>
                    </a:xfrm>
                    <a:custGeom>
                      <a:avLst/>
                      <a:gdLst>
                        <a:gd name="T0" fmla="*/ 65 w 362"/>
                        <a:gd name="T1" fmla="*/ 0 h 672"/>
                        <a:gd name="T2" fmla="*/ 65 w 362"/>
                        <a:gd name="T3" fmla="*/ 0 h 672"/>
                        <a:gd name="T4" fmla="*/ 38 w 362"/>
                        <a:gd name="T5" fmla="*/ 86 h 672"/>
                        <a:gd name="T6" fmla="*/ 16 w 362"/>
                        <a:gd name="T7" fmla="*/ 151 h 672"/>
                        <a:gd name="T8" fmla="*/ 7 w 362"/>
                        <a:gd name="T9" fmla="*/ 176 h 672"/>
                        <a:gd name="T10" fmla="*/ 0 w 362"/>
                        <a:gd name="T11" fmla="*/ 190 h 672"/>
                        <a:gd name="T12" fmla="*/ 0 w 362"/>
                        <a:gd name="T13" fmla="*/ 190 h 672"/>
                        <a:gd name="T14" fmla="*/ 0 w 362"/>
                        <a:gd name="T15" fmla="*/ 192 h 672"/>
                        <a:gd name="T16" fmla="*/ 0 w 362"/>
                        <a:gd name="T17" fmla="*/ 196 h 672"/>
                        <a:gd name="T18" fmla="*/ 5 w 362"/>
                        <a:gd name="T19" fmla="*/ 201 h 672"/>
                        <a:gd name="T20" fmla="*/ 13 w 362"/>
                        <a:gd name="T21" fmla="*/ 206 h 672"/>
                        <a:gd name="T22" fmla="*/ 23 w 362"/>
                        <a:gd name="T23" fmla="*/ 214 h 672"/>
                        <a:gd name="T24" fmla="*/ 50 w 362"/>
                        <a:gd name="T25" fmla="*/ 228 h 672"/>
                        <a:gd name="T26" fmla="*/ 82 w 362"/>
                        <a:gd name="T27" fmla="*/ 242 h 672"/>
                        <a:gd name="T28" fmla="*/ 143 w 362"/>
                        <a:gd name="T29" fmla="*/ 266 h 672"/>
                        <a:gd name="T30" fmla="*/ 172 w 362"/>
                        <a:gd name="T31" fmla="*/ 276 h 672"/>
                        <a:gd name="T32" fmla="*/ 172 w 362"/>
                        <a:gd name="T33" fmla="*/ 276 h 672"/>
                        <a:gd name="T34" fmla="*/ 127 w 362"/>
                        <a:gd name="T35" fmla="*/ 348 h 672"/>
                        <a:gd name="T36" fmla="*/ 95 w 362"/>
                        <a:gd name="T37" fmla="*/ 402 h 672"/>
                        <a:gd name="T38" fmla="*/ 82 w 362"/>
                        <a:gd name="T39" fmla="*/ 423 h 672"/>
                        <a:gd name="T40" fmla="*/ 75 w 362"/>
                        <a:gd name="T41" fmla="*/ 438 h 672"/>
                        <a:gd name="T42" fmla="*/ 75 w 362"/>
                        <a:gd name="T43" fmla="*/ 438 h 672"/>
                        <a:gd name="T44" fmla="*/ 212 w 362"/>
                        <a:gd name="T45" fmla="*/ 545 h 672"/>
                        <a:gd name="T46" fmla="*/ 308 w 362"/>
                        <a:gd name="T47" fmla="*/ 626 h 672"/>
                        <a:gd name="T48" fmla="*/ 344 w 362"/>
                        <a:gd name="T49" fmla="*/ 655 h 672"/>
                        <a:gd name="T50" fmla="*/ 362 w 362"/>
                        <a:gd name="T51" fmla="*/ 672 h 672"/>
                        <a:gd name="T52" fmla="*/ 359 w 362"/>
                        <a:gd name="T53" fmla="*/ 615 h 672"/>
                        <a:gd name="T54" fmla="*/ 359 w 362"/>
                        <a:gd name="T55" fmla="*/ 615 h 672"/>
                        <a:gd name="T56" fmla="*/ 226 w 362"/>
                        <a:gd name="T57" fmla="*/ 343 h 672"/>
                        <a:gd name="T58" fmla="*/ 131 w 362"/>
                        <a:gd name="T59" fmla="*/ 149 h 672"/>
                        <a:gd name="T60" fmla="*/ 97 w 362"/>
                        <a:gd name="T61" fmla="*/ 81 h 672"/>
                        <a:gd name="T62" fmla="*/ 79 w 362"/>
                        <a:gd name="T63" fmla="*/ 47 h 672"/>
                        <a:gd name="T64" fmla="*/ 79 w 362"/>
                        <a:gd name="T65" fmla="*/ 47 h 672"/>
                        <a:gd name="T66" fmla="*/ 73 w 362"/>
                        <a:gd name="T67" fmla="*/ 36 h 672"/>
                        <a:gd name="T68" fmla="*/ 68 w 362"/>
                        <a:gd name="T69" fmla="*/ 27 h 672"/>
                        <a:gd name="T70" fmla="*/ 65 w 362"/>
                        <a:gd name="T71" fmla="*/ 13 h 672"/>
                        <a:gd name="T72" fmla="*/ 65 w 362"/>
                        <a:gd name="T73" fmla="*/ 4 h 672"/>
                        <a:gd name="T74" fmla="*/ 65 w 362"/>
                        <a:gd name="T75"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2" h="672">
                          <a:moveTo>
                            <a:pt x="65" y="0"/>
                          </a:moveTo>
                          <a:lnTo>
                            <a:pt x="65" y="0"/>
                          </a:lnTo>
                          <a:lnTo>
                            <a:pt x="38" y="86"/>
                          </a:lnTo>
                          <a:lnTo>
                            <a:pt x="16" y="151"/>
                          </a:lnTo>
                          <a:lnTo>
                            <a:pt x="7" y="176"/>
                          </a:lnTo>
                          <a:lnTo>
                            <a:pt x="0" y="190"/>
                          </a:lnTo>
                          <a:lnTo>
                            <a:pt x="0" y="190"/>
                          </a:lnTo>
                          <a:lnTo>
                            <a:pt x="0" y="192"/>
                          </a:lnTo>
                          <a:lnTo>
                            <a:pt x="0" y="196"/>
                          </a:lnTo>
                          <a:lnTo>
                            <a:pt x="5" y="201"/>
                          </a:lnTo>
                          <a:lnTo>
                            <a:pt x="13" y="206"/>
                          </a:lnTo>
                          <a:lnTo>
                            <a:pt x="23" y="214"/>
                          </a:lnTo>
                          <a:lnTo>
                            <a:pt x="50" y="228"/>
                          </a:lnTo>
                          <a:lnTo>
                            <a:pt x="82" y="242"/>
                          </a:lnTo>
                          <a:lnTo>
                            <a:pt x="143" y="266"/>
                          </a:lnTo>
                          <a:lnTo>
                            <a:pt x="172" y="276"/>
                          </a:lnTo>
                          <a:lnTo>
                            <a:pt x="172" y="276"/>
                          </a:lnTo>
                          <a:lnTo>
                            <a:pt x="127" y="348"/>
                          </a:lnTo>
                          <a:lnTo>
                            <a:pt x="95" y="402"/>
                          </a:lnTo>
                          <a:lnTo>
                            <a:pt x="82" y="423"/>
                          </a:lnTo>
                          <a:lnTo>
                            <a:pt x="75" y="438"/>
                          </a:lnTo>
                          <a:lnTo>
                            <a:pt x="75" y="438"/>
                          </a:lnTo>
                          <a:lnTo>
                            <a:pt x="212" y="545"/>
                          </a:lnTo>
                          <a:lnTo>
                            <a:pt x="308" y="626"/>
                          </a:lnTo>
                          <a:lnTo>
                            <a:pt x="344" y="655"/>
                          </a:lnTo>
                          <a:lnTo>
                            <a:pt x="362" y="672"/>
                          </a:lnTo>
                          <a:lnTo>
                            <a:pt x="359" y="615"/>
                          </a:lnTo>
                          <a:lnTo>
                            <a:pt x="359" y="615"/>
                          </a:lnTo>
                          <a:lnTo>
                            <a:pt x="226" y="343"/>
                          </a:lnTo>
                          <a:lnTo>
                            <a:pt x="131" y="149"/>
                          </a:lnTo>
                          <a:lnTo>
                            <a:pt x="97" y="81"/>
                          </a:lnTo>
                          <a:lnTo>
                            <a:pt x="79" y="47"/>
                          </a:lnTo>
                          <a:lnTo>
                            <a:pt x="79" y="47"/>
                          </a:lnTo>
                          <a:lnTo>
                            <a:pt x="73" y="36"/>
                          </a:lnTo>
                          <a:lnTo>
                            <a:pt x="68" y="27"/>
                          </a:lnTo>
                          <a:lnTo>
                            <a:pt x="65" y="13"/>
                          </a:lnTo>
                          <a:lnTo>
                            <a:pt x="65" y="4"/>
                          </a:lnTo>
                          <a:lnTo>
                            <a:pt x="65" y="0"/>
                          </a:lnTo>
                          <a:close/>
                        </a:path>
                      </a:pathLst>
                    </a:custGeom>
                    <a:solidFill>
                      <a:srgbClr val="676C6B"/>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88" name="Freeform 50"/>
                    <p:cNvSpPr/>
                    <p:nvPr/>
                  </p:nvSpPr>
                  <p:spPr bwMode="auto">
                    <a:xfrm>
                      <a:off x="4945885" y="4491938"/>
                      <a:ext cx="459611" cy="853200"/>
                    </a:xfrm>
                    <a:custGeom>
                      <a:avLst/>
                      <a:gdLst>
                        <a:gd name="T0" fmla="*/ 65 w 362"/>
                        <a:gd name="T1" fmla="*/ 0 h 672"/>
                        <a:gd name="T2" fmla="*/ 65 w 362"/>
                        <a:gd name="T3" fmla="*/ 0 h 672"/>
                        <a:gd name="T4" fmla="*/ 38 w 362"/>
                        <a:gd name="T5" fmla="*/ 86 h 672"/>
                        <a:gd name="T6" fmla="*/ 16 w 362"/>
                        <a:gd name="T7" fmla="*/ 151 h 672"/>
                        <a:gd name="T8" fmla="*/ 7 w 362"/>
                        <a:gd name="T9" fmla="*/ 176 h 672"/>
                        <a:gd name="T10" fmla="*/ 0 w 362"/>
                        <a:gd name="T11" fmla="*/ 190 h 672"/>
                        <a:gd name="T12" fmla="*/ 0 w 362"/>
                        <a:gd name="T13" fmla="*/ 190 h 672"/>
                        <a:gd name="T14" fmla="*/ 0 w 362"/>
                        <a:gd name="T15" fmla="*/ 192 h 672"/>
                        <a:gd name="T16" fmla="*/ 0 w 362"/>
                        <a:gd name="T17" fmla="*/ 196 h 672"/>
                        <a:gd name="T18" fmla="*/ 5 w 362"/>
                        <a:gd name="T19" fmla="*/ 201 h 672"/>
                        <a:gd name="T20" fmla="*/ 13 w 362"/>
                        <a:gd name="T21" fmla="*/ 206 h 672"/>
                        <a:gd name="T22" fmla="*/ 23 w 362"/>
                        <a:gd name="T23" fmla="*/ 214 h 672"/>
                        <a:gd name="T24" fmla="*/ 50 w 362"/>
                        <a:gd name="T25" fmla="*/ 228 h 672"/>
                        <a:gd name="T26" fmla="*/ 82 w 362"/>
                        <a:gd name="T27" fmla="*/ 242 h 672"/>
                        <a:gd name="T28" fmla="*/ 143 w 362"/>
                        <a:gd name="T29" fmla="*/ 266 h 672"/>
                        <a:gd name="T30" fmla="*/ 172 w 362"/>
                        <a:gd name="T31" fmla="*/ 276 h 672"/>
                        <a:gd name="T32" fmla="*/ 172 w 362"/>
                        <a:gd name="T33" fmla="*/ 276 h 672"/>
                        <a:gd name="T34" fmla="*/ 127 w 362"/>
                        <a:gd name="T35" fmla="*/ 348 h 672"/>
                        <a:gd name="T36" fmla="*/ 95 w 362"/>
                        <a:gd name="T37" fmla="*/ 402 h 672"/>
                        <a:gd name="T38" fmla="*/ 82 w 362"/>
                        <a:gd name="T39" fmla="*/ 423 h 672"/>
                        <a:gd name="T40" fmla="*/ 75 w 362"/>
                        <a:gd name="T41" fmla="*/ 438 h 672"/>
                        <a:gd name="T42" fmla="*/ 75 w 362"/>
                        <a:gd name="T43" fmla="*/ 438 h 672"/>
                        <a:gd name="T44" fmla="*/ 212 w 362"/>
                        <a:gd name="T45" fmla="*/ 545 h 672"/>
                        <a:gd name="T46" fmla="*/ 308 w 362"/>
                        <a:gd name="T47" fmla="*/ 626 h 672"/>
                        <a:gd name="T48" fmla="*/ 344 w 362"/>
                        <a:gd name="T49" fmla="*/ 655 h 672"/>
                        <a:gd name="T50" fmla="*/ 362 w 362"/>
                        <a:gd name="T51" fmla="*/ 672 h 672"/>
                        <a:gd name="T52" fmla="*/ 359 w 362"/>
                        <a:gd name="T53" fmla="*/ 615 h 672"/>
                        <a:gd name="T54" fmla="*/ 359 w 362"/>
                        <a:gd name="T55" fmla="*/ 615 h 672"/>
                        <a:gd name="T56" fmla="*/ 226 w 362"/>
                        <a:gd name="T57" fmla="*/ 343 h 672"/>
                        <a:gd name="T58" fmla="*/ 131 w 362"/>
                        <a:gd name="T59" fmla="*/ 149 h 672"/>
                        <a:gd name="T60" fmla="*/ 97 w 362"/>
                        <a:gd name="T61" fmla="*/ 81 h 672"/>
                        <a:gd name="T62" fmla="*/ 79 w 362"/>
                        <a:gd name="T63" fmla="*/ 47 h 672"/>
                        <a:gd name="T64" fmla="*/ 79 w 362"/>
                        <a:gd name="T65" fmla="*/ 47 h 672"/>
                        <a:gd name="T66" fmla="*/ 73 w 362"/>
                        <a:gd name="T67" fmla="*/ 36 h 672"/>
                        <a:gd name="T68" fmla="*/ 68 w 362"/>
                        <a:gd name="T69" fmla="*/ 27 h 672"/>
                        <a:gd name="T70" fmla="*/ 65 w 362"/>
                        <a:gd name="T71" fmla="*/ 13 h 672"/>
                        <a:gd name="T72" fmla="*/ 65 w 362"/>
                        <a:gd name="T73" fmla="*/ 4 h 672"/>
                        <a:gd name="T74" fmla="*/ 65 w 362"/>
                        <a:gd name="T75"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2" h="672">
                          <a:moveTo>
                            <a:pt x="65" y="0"/>
                          </a:moveTo>
                          <a:lnTo>
                            <a:pt x="65" y="0"/>
                          </a:lnTo>
                          <a:lnTo>
                            <a:pt x="38" y="86"/>
                          </a:lnTo>
                          <a:lnTo>
                            <a:pt x="16" y="151"/>
                          </a:lnTo>
                          <a:lnTo>
                            <a:pt x="7" y="176"/>
                          </a:lnTo>
                          <a:lnTo>
                            <a:pt x="0" y="190"/>
                          </a:lnTo>
                          <a:lnTo>
                            <a:pt x="0" y="190"/>
                          </a:lnTo>
                          <a:lnTo>
                            <a:pt x="0" y="192"/>
                          </a:lnTo>
                          <a:lnTo>
                            <a:pt x="0" y="196"/>
                          </a:lnTo>
                          <a:lnTo>
                            <a:pt x="5" y="201"/>
                          </a:lnTo>
                          <a:lnTo>
                            <a:pt x="13" y="206"/>
                          </a:lnTo>
                          <a:lnTo>
                            <a:pt x="23" y="214"/>
                          </a:lnTo>
                          <a:lnTo>
                            <a:pt x="50" y="228"/>
                          </a:lnTo>
                          <a:lnTo>
                            <a:pt x="82" y="242"/>
                          </a:lnTo>
                          <a:lnTo>
                            <a:pt x="143" y="266"/>
                          </a:lnTo>
                          <a:lnTo>
                            <a:pt x="172" y="276"/>
                          </a:lnTo>
                          <a:lnTo>
                            <a:pt x="172" y="276"/>
                          </a:lnTo>
                          <a:lnTo>
                            <a:pt x="127" y="348"/>
                          </a:lnTo>
                          <a:lnTo>
                            <a:pt x="95" y="402"/>
                          </a:lnTo>
                          <a:lnTo>
                            <a:pt x="82" y="423"/>
                          </a:lnTo>
                          <a:lnTo>
                            <a:pt x="75" y="438"/>
                          </a:lnTo>
                          <a:lnTo>
                            <a:pt x="75" y="438"/>
                          </a:lnTo>
                          <a:lnTo>
                            <a:pt x="212" y="545"/>
                          </a:lnTo>
                          <a:lnTo>
                            <a:pt x="308" y="626"/>
                          </a:lnTo>
                          <a:lnTo>
                            <a:pt x="344" y="655"/>
                          </a:lnTo>
                          <a:lnTo>
                            <a:pt x="362" y="672"/>
                          </a:lnTo>
                          <a:lnTo>
                            <a:pt x="359" y="615"/>
                          </a:lnTo>
                          <a:lnTo>
                            <a:pt x="359" y="615"/>
                          </a:lnTo>
                          <a:lnTo>
                            <a:pt x="226" y="343"/>
                          </a:lnTo>
                          <a:lnTo>
                            <a:pt x="131" y="149"/>
                          </a:lnTo>
                          <a:lnTo>
                            <a:pt x="97" y="81"/>
                          </a:lnTo>
                          <a:lnTo>
                            <a:pt x="79" y="47"/>
                          </a:lnTo>
                          <a:lnTo>
                            <a:pt x="79" y="47"/>
                          </a:lnTo>
                          <a:lnTo>
                            <a:pt x="73" y="36"/>
                          </a:lnTo>
                          <a:lnTo>
                            <a:pt x="68" y="27"/>
                          </a:lnTo>
                          <a:lnTo>
                            <a:pt x="65" y="13"/>
                          </a:lnTo>
                          <a:lnTo>
                            <a:pt x="65" y="4"/>
                          </a:lnTo>
                          <a:lnTo>
                            <a:pt x="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89" name="Freeform 51"/>
                    <p:cNvSpPr/>
                    <p:nvPr/>
                  </p:nvSpPr>
                  <p:spPr bwMode="auto">
                    <a:xfrm>
                      <a:off x="5376294" y="4519870"/>
                      <a:ext cx="184099" cy="893829"/>
                    </a:xfrm>
                    <a:custGeom>
                      <a:avLst/>
                      <a:gdLst>
                        <a:gd name="T0" fmla="*/ 0 w 145"/>
                        <a:gd name="T1" fmla="*/ 0 h 704"/>
                        <a:gd name="T2" fmla="*/ 0 w 145"/>
                        <a:gd name="T3" fmla="*/ 0 h 704"/>
                        <a:gd name="T4" fmla="*/ 7 w 145"/>
                        <a:gd name="T5" fmla="*/ 48 h 704"/>
                        <a:gd name="T6" fmla="*/ 14 w 145"/>
                        <a:gd name="T7" fmla="*/ 107 h 704"/>
                        <a:gd name="T8" fmla="*/ 20 w 145"/>
                        <a:gd name="T9" fmla="*/ 190 h 704"/>
                        <a:gd name="T10" fmla="*/ 25 w 145"/>
                        <a:gd name="T11" fmla="*/ 290 h 704"/>
                        <a:gd name="T12" fmla="*/ 27 w 145"/>
                        <a:gd name="T13" fmla="*/ 410 h 704"/>
                        <a:gd name="T14" fmla="*/ 25 w 145"/>
                        <a:gd name="T15" fmla="*/ 478 h 704"/>
                        <a:gd name="T16" fmla="*/ 23 w 145"/>
                        <a:gd name="T17" fmla="*/ 550 h 704"/>
                        <a:gd name="T18" fmla="*/ 20 w 145"/>
                        <a:gd name="T19" fmla="*/ 625 h 704"/>
                        <a:gd name="T20" fmla="*/ 14 w 145"/>
                        <a:gd name="T21" fmla="*/ 704 h 704"/>
                        <a:gd name="T22" fmla="*/ 14 w 145"/>
                        <a:gd name="T23" fmla="*/ 704 h 704"/>
                        <a:gd name="T24" fmla="*/ 79 w 145"/>
                        <a:gd name="T25" fmla="*/ 536 h 704"/>
                        <a:gd name="T26" fmla="*/ 122 w 145"/>
                        <a:gd name="T27" fmla="*/ 419 h 704"/>
                        <a:gd name="T28" fmla="*/ 145 w 145"/>
                        <a:gd name="T29" fmla="*/ 362 h 704"/>
                        <a:gd name="T30" fmla="*/ 145 w 145"/>
                        <a:gd name="T31" fmla="*/ 362 h 704"/>
                        <a:gd name="T32" fmla="*/ 145 w 145"/>
                        <a:gd name="T33" fmla="*/ 358 h 704"/>
                        <a:gd name="T34" fmla="*/ 143 w 145"/>
                        <a:gd name="T35" fmla="*/ 353 h 704"/>
                        <a:gd name="T36" fmla="*/ 138 w 145"/>
                        <a:gd name="T37" fmla="*/ 337 h 704"/>
                        <a:gd name="T38" fmla="*/ 127 w 145"/>
                        <a:gd name="T39" fmla="*/ 313 h 704"/>
                        <a:gd name="T40" fmla="*/ 113 w 145"/>
                        <a:gd name="T41" fmla="*/ 290 h 704"/>
                        <a:gd name="T42" fmla="*/ 98 w 145"/>
                        <a:gd name="T43" fmla="*/ 265 h 704"/>
                        <a:gd name="T44" fmla="*/ 84 w 145"/>
                        <a:gd name="T45" fmla="*/ 244 h 704"/>
                        <a:gd name="T46" fmla="*/ 72 w 145"/>
                        <a:gd name="T47" fmla="*/ 227 h 704"/>
                        <a:gd name="T48" fmla="*/ 66 w 145"/>
                        <a:gd name="T49" fmla="*/ 222 h 704"/>
                        <a:gd name="T50" fmla="*/ 63 w 145"/>
                        <a:gd name="T51" fmla="*/ 220 h 704"/>
                        <a:gd name="T52" fmla="*/ 63 w 145"/>
                        <a:gd name="T53" fmla="*/ 220 h 704"/>
                        <a:gd name="T54" fmla="*/ 84 w 145"/>
                        <a:gd name="T55" fmla="*/ 170 h 704"/>
                        <a:gd name="T56" fmla="*/ 102 w 145"/>
                        <a:gd name="T57" fmla="*/ 134 h 704"/>
                        <a:gd name="T58" fmla="*/ 109 w 145"/>
                        <a:gd name="T59" fmla="*/ 122 h 704"/>
                        <a:gd name="T60" fmla="*/ 115 w 145"/>
                        <a:gd name="T61" fmla="*/ 115 h 704"/>
                        <a:gd name="T62" fmla="*/ 0 w 145"/>
                        <a:gd name="T63" fmla="*/ 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704">
                          <a:moveTo>
                            <a:pt x="0" y="0"/>
                          </a:moveTo>
                          <a:lnTo>
                            <a:pt x="0" y="0"/>
                          </a:lnTo>
                          <a:lnTo>
                            <a:pt x="7" y="48"/>
                          </a:lnTo>
                          <a:lnTo>
                            <a:pt x="14" y="107"/>
                          </a:lnTo>
                          <a:lnTo>
                            <a:pt x="20" y="190"/>
                          </a:lnTo>
                          <a:lnTo>
                            <a:pt x="25" y="290"/>
                          </a:lnTo>
                          <a:lnTo>
                            <a:pt x="27" y="410"/>
                          </a:lnTo>
                          <a:lnTo>
                            <a:pt x="25" y="478"/>
                          </a:lnTo>
                          <a:lnTo>
                            <a:pt x="23" y="550"/>
                          </a:lnTo>
                          <a:lnTo>
                            <a:pt x="20" y="625"/>
                          </a:lnTo>
                          <a:lnTo>
                            <a:pt x="14" y="704"/>
                          </a:lnTo>
                          <a:lnTo>
                            <a:pt x="14" y="704"/>
                          </a:lnTo>
                          <a:lnTo>
                            <a:pt x="79" y="536"/>
                          </a:lnTo>
                          <a:lnTo>
                            <a:pt x="122" y="419"/>
                          </a:lnTo>
                          <a:lnTo>
                            <a:pt x="145" y="362"/>
                          </a:lnTo>
                          <a:lnTo>
                            <a:pt x="145" y="362"/>
                          </a:lnTo>
                          <a:lnTo>
                            <a:pt x="145" y="358"/>
                          </a:lnTo>
                          <a:lnTo>
                            <a:pt x="143" y="353"/>
                          </a:lnTo>
                          <a:lnTo>
                            <a:pt x="138" y="337"/>
                          </a:lnTo>
                          <a:lnTo>
                            <a:pt x="127" y="313"/>
                          </a:lnTo>
                          <a:lnTo>
                            <a:pt x="113" y="290"/>
                          </a:lnTo>
                          <a:lnTo>
                            <a:pt x="98" y="265"/>
                          </a:lnTo>
                          <a:lnTo>
                            <a:pt x="84" y="244"/>
                          </a:lnTo>
                          <a:lnTo>
                            <a:pt x="72" y="227"/>
                          </a:lnTo>
                          <a:lnTo>
                            <a:pt x="66" y="222"/>
                          </a:lnTo>
                          <a:lnTo>
                            <a:pt x="63" y="220"/>
                          </a:lnTo>
                          <a:lnTo>
                            <a:pt x="63" y="220"/>
                          </a:lnTo>
                          <a:lnTo>
                            <a:pt x="84" y="170"/>
                          </a:lnTo>
                          <a:lnTo>
                            <a:pt x="102" y="134"/>
                          </a:lnTo>
                          <a:lnTo>
                            <a:pt x="109" y="122"/>
                          </a:lnTo>
                          <a:lnTo>
                            <a:pt x="115" y="115"/>
                          </a:lnTo>
                          <a:lnTo>
                            <a:pt x="0" y="0"/>
                          </a:lnTo>
                          <a:close/>
                        </a:path>
                      </a:pathLst>
                    </a:custGeom>
                    <a:solidFill>
                      <a:srgbClr val="676C6B"/>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90" name="Freeform 52"/>
                    <p:cNvSpPr/>
                    <p:nvPr/>
                  </p:nvSpPr>
                  <p:spPr bwMode="auto">
                    <a:xfrm>
                      <a:off x="5018255" y="4419569"/>
                      <a:ext cx="205682" cy="241232"/>
                    </a:xfrm>
                    <a:custGeom>
                      <a:avLst/>
                      <a:gdLst>
                        <a:gd name="T0" fmla="*/ 25 w 162"/>
                        <a:gd name="T1" fmla="*/ 0 h 190"/>
                        <a:gd name="T2" fmla="*/ 25 w 162"/>
                        <a:gd name="T3" fmla="*/ 0 h 190"/>
                        <a:gd name="T4" fmla="*/ 94 w 162"/>
                        <a:gd name="T5" fmla="*/ 30 h 190"/>
                        <a:gd name="T6" fmla="*/ 140 w 162"/>
                        <a:gd name="T7" fmla="*/ 52 h 190"/>
                        <a:gd name="T8" fmla="*/ 156 w 162"/>
                        <a:gd name="T9" fmla="*/ 61 h 190"/>
                        <a:gd name="T10" fmla="*/ 162 w 162"/>
                        <a:gd name="T11" fmla="*/ 64 h 190"/>
                        <a:gd name="T12" fmla="*/ 162 w 162"/>
                        <a:gd name="T13" fmla="*/ 64 h 190"/>
                        <a:gd name="T14" fmla="*/ 155 w 162"/>
                        <a:gd name="T15" fmla="*/ 88 h 190"/>
                        <a:gd name="T16" fmla="*/ 138 w 162"/>
                        <a:gd name="T17" fmla="*/ 131 h 190"/>
                        <a:gd name="T18" fmla="*/ 113 w 162"/>
                        <a:gd name="T19" fmla="*/ 190 h 190"/>
                        <a:gd name="T20" fmla="*/ 113 w 162"/>
                        <a:gd name="T21" fmla="*/ 190 h 190"/>
                        <a:gd name="T22" fmla="*/ 0 w 162"/>
                        <a:gd name="T23" fmla="*/ 115 h 190"/>
                        <a:gd name="T24" fmla="*/ 0 w 162"/>
                        <a:gd name="T25" fmla="*/ 115 h 190"/>
                        <a:gd name="T26" fmla="*/ 2 w 162"/>
                        <a:gd name="T27" fmla="*/ 99 h 190"/>
                        <a:gd name="T28" fmla="*/ 6 w 162"/>
                        <a:gd name="T29" fmla="*/ 63 h 190"/>
                        <a:gd name="T30" fmla="*/ 11 w 162"/>
                        <a:gd name="T31" fmla="*/ 41 h 190"/>
                        <a:gd name="T32" fmla="*/ 15 w 162"/>
                        <a:gd name="T33" fmla="*/ 23 h 190"/>
                        <a:gd name="T34" fmla="*/ 20 w 162"/>
                        <a:gd name="T35" fmla="*/ 9 h 190"/>
                        <a:gd name="T36" fmla="*/ 22 w 162"/>
                        <a:gd name="T37" fmla="*/ 4 h 190"/>
                        <a:gd name="T38" fmla="*/ 25 w 162"/>
                        <a:gd name="T39"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2" h="190">
                          <a:moveTo>
                            <a:pt x="25" y="0"/>
                          </a:moveTo>
                          <a:lnTo>
                            <a:pt x="25" y="0"/>
                          </a:lnTo>
                          <a:lnTo>
                            <a:pt x="94" y="30"/>
                          </a:lnTo>
                          <a:lnTo>
                            <a:pt x="140" y="52"/>
                          </a:lnTo>
                          <a:lnTo>
                            <a:pt x="156" y="61"/>
                          </a:lnTo>
                          <a:lnTo>
                            <a:pt x="162" y="64"/>
                          </a:lnTo>
                          <a:lnTo>
                            <a:pt x="162" y="64"/>
                          </a:lnTo>
                          <a:lnTo>
                            <a:pt x="155" y="88"/>
                          </a:lnTo>
                          <a:lnTo>
                            <a:pt x="138" y="131"/>
                          </a:lnTo>
                          <a:lnTo>
                            <a:pt x="113" y="190"/>
                          </a:lnTo>
                          <a:lnTo>
                            <a:pt x="113" y="190"/>
                          </a:lnTo>
                          <a:lnTo>
                            <a:pt x="0" y="115"/>
                          </a:lnTo>
                          <a:lnTo>
                            <a:pt x="0" y="115"/>
                          </a:lnTo>
                          <a:lnTo>
                            <a:pt x="2" y="99"/>
                          </a:lnTo>
                          <a:lnTo>
                            <a:pt x="6" y="63"/>
                          </a:lnTo>
                          <a:lnTo>
                            <a:pt x="11" y="41"/>
                          </a:lnTo>
                          <a:lnTo>
                            <a:pt x="15" y="23"/>
                          </a:lnTo>
                          <a:lnTo>
                            <a:pt x="20" y="9"/>
                          </a:lnTo>
                          <a:lnTo>
                            <a:pt x="22" y="4"/>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91" name="Freeform 53"/>
                    <p:cNvSpPr/>
                    <p:nvPr/>
                  </p:nvSpPr>
                  <p:spPr bwMode="auto">
                    <a:xfrm>
                      <a:off x="5018255" y="4419569"/>
                      <a:ext cx="205682" cy="241232"/>
                    </a:xfrm>
                    <a:custGeom>
                      <a:avLst/>
                      <a:gdLst>
                        <a:gd name="T0" fmla="*/ 25 w 162"/>
                        <a:gd name="T1" fmla="*/ 0 h 190"/>
                        <a:gd name="T2" fmla="*/ 25 w 162"/>
                        <a:gd name="T3" fmla="*/ 0 h 190"/>
                        <a:gd name="T4" fmla="*/ 94 w 162"/>
                        <a:gd name="T5" fmla="*/ 30 h 190"/>
                        <a:gd name="T6" fmla="*/ 140 w 162"/>
                        <a:gd name="T7" fmla="*/ 52 h 190"/>
                        <a:gd name="T8" fmla="*/ 156 w 162"/>
                        <a:gd name="T9" fmla="*/ 61 h 190"/>
                        <a:gd name="T10" fmla="*/ 162 w 162"/>
                        <a:gd name="T11" fmla="*/ 64 h 190"/>
                        <a:gd name="T12" fmla="*/ 162 w 162"/>
                        <a:gd name="T13" fmla="*/ 64 h 190"/>
                        <a:gd name="T14" fmla="*/ 155 w 162"/>
                        <a:gd name="T15" fmla="*/ 88 h 190"/>
                        <a:gd name="T16" fmla="*/ 138 w 162"/>
                        <a:gd name="T17" fmla="*/ 131 h 190"/>
                        <a:gd name="T18" fmla="*/ 113 w 162"/>
                        <a:gd name="T19" fmla="*/ 190 h 190"/>
                        <a:gd name="T20" fmla="*/ 113 w 162"/>
                        <a:gd name="T21" fmla="*/ 190 h 190"/>
                        <a:gd name="T22" fmla="*/ 0 w 162"/>
                        <a:gd name="T23" fmla="*/ 115 h 190"/>
                        <a:gd name="T24" fmla="*/ 0 w 162"/>
                        <a:gd name="T25" fmla="*/ 115 h 190"/>
                        <a:gd name="T26" fmla="*/ 2 w 162"/>
                        <a:gd name="T27" fmla="*/ 99 h 190"/>
                        <a:gd name="T28" fmla="*/ 6 w 162"/>
                        <a:gd name="T29" fmla="*/ 63 h 190"/>
                        <a:gd name="T30" fmla="*/ 11 w 162"/>
                        <a:gd name="T31" fmla="*/ 41 h 190"/>
                        <a:gd name="T32" fmla="*/ 15 w 162"/>
                        <a:gd name="T33" fmla="*/ 23 h 190"/>
                        <a:gd name="T34" fmla="*/ 20 w 162"/>
                        <a:gd name="T35" fmla="*/ 9 h 190"/>
                        <a:gd name="T36" fmla="*/ 22 w 162"/>
                        <a:gd name="T37" fmla="*/ 4 h 190"/>
                        <a:gd name="T38" fmla="*/ 25 w 162"/>
                        <a:gd name="T39"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2" h="190">
                          <a:moveTo>
                            <a:pt x="25" y="0"/>
                          </a:moveTo>
                          <a:lnTo>
                            <a:pt x="25" y="0"/>
                          </a:lnTo>
                          <a:lnTo>
                            <a:pt x="94" y="30"/>
                          </a:lnTo>
                          <a:lnTo>
                            <a:pt x="140" y="52"/>
                          </a:lnTo>
                          <a:lnTo>
                            <a:pt x="156" y="61"/>
                          </a:lnTo>
                          <a:lnTo>
                            <a:pt x="162" y="64"/>
                          </a:lnTo>
                          <a:lnTo>
                            <a:pt x="162" y="64"/>
                          </a:lnTo>
                          <a:lnTo>
                            <a:pt x="155" y="88"/>
                          </a:lnTo>
                          <a:lnTo>
                            <a:pt x="138" y="131"/>
                          </a:lnTo>
                          <a:lnTo>
                            <a:pt x="113" y="190"/>
                          </a:lnTo>
                          <a:lnTo>
                            <a:pt x="113" y="190"/>
                          </a:lnTo>
                          <a:lnTo>
                            <a:pt x="0" y="115"/>
                          </a:lnTo>
                          <a:lnTo>
                            <a:pt x="0" y="115"/>
                          </a:lnTo>
                          <a:lnTo>
                            <a:pt x="2" y="99"/>
                          </a:lnTo>
                          <a:lnTo>
                            <a:pt x="6" y="63"/>
                          </a:lnTo>
                          <a:lnTo>
                            <a:pt x="11" y="41"/>
                          </a:lnTo>
                          <a:lnTo>
                            <a:pt x="15" y="23"/>
                          </a:lnTo>
                          <a:lnTo>
                            <a:pt x="20" y="9"/>
                          </a:lnTo>
                          <a:lnTo>
                            <a:pt x="22" y="4"/>
                          </a:lnTo>
                          <a:lnTo>
                            <a:pt x="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92" name="Freeform 54"/>
                    <p:cNvSpPr/>
                    <p:nvPr/>
                  </p:nvSpPr>
                  <p:spPr bwMode="auto">
                    <a:xfrm>
                      <a:off x="5278531" y="4433534"/>
                      <a:ext cx="118077" cy="167593"/>
                    </a:xfrm>
                    <a:custGeom>
                      <a:avLst/>
                      <a:gdLst>
                        <a:gd name="T0" fmla="*/ 10 w 93"/>
                        <a:gd name="T1" fmla="*/ 0 h 132"/>
                        <a:gd name="T2" fmla="*/ 0 w 93"/>
                        <a:gd name="T3" fmla="*/ 57 h 132"/>
                        <a:gd name="T4" fmla="*/ 0 w 93"/>
                        <a:gd name="T5" fmla="*/ 57 h 132"/>
                        <a:gd name="T6" fmla="*/ 34 w 93"/>
                        <a:gd name="T7" fmla="*/ 93 h 132"/>
                        <a:gd name="T8" fmla="*/ 59 w 93"/>
                        <a:gd name="T9" fmla="*/ 120 h 132"/>
                        <a:gd name="T10" fmla="*/ 70 w 93"/>
                        <a:gd name="T11" fmla="*/ 129 h 132"/>
                        <a:gd name="T12" fmla="*/ 75 w 93"/>
                        <a:gd name="T13" fmla="*/ 132 h 132"/>
                        <a:gd name="T14" fmla="*/ 93 w 93"/>
                        <a:gd name="T15" fmla="*/ 68 h 132"/>
                        <a:gd name="T16" fmla="*/ 10 w 93"/>
                        <a:gd name="T1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32">
                          <a:moveTo>
                            <a:pt x="10" y="0"/>
                          </a:moveTo>
                          <a:lnTo>
                            <a:pt x="0" y="57"/>
                          </a:lnTo>
                          <a:lnTo>
                            <a:pt x="0" y="57"/>
                          </a:lnTo>
                          <a:lnTo>
                            <a:pt x="34" y="93"/>
                          </a:lnTo>
                          <a:lnTo>
                            <a:pt x="59" y="120"/>
                          </a:lnTo>
                          <a:lnTo>
                            <a:pt x="70" y="129"/>
                          </a:lnTo>
                          <a:lnTo>
                            <a:pt x="75" y="132"/>
                          </a:lnTo>
                          <a:lnTo>
                            <a:pt x="93" y="68"/>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93" name="Freeform 55"/>
                    <p:cNvSpPr/>
                    <p:nvPr/>
                  </p:nvSpPr>
                  <p:spPr bwMode="auto">
                    <a:xfrm>
                      <a:off x="5422001" y="5416238"/>
                      <a:ext cx="81257" cy="427870"/>
                    </a:xfrm>
                    <a:custGeom>
                      <a:avLst/>
                      <a:gdLst>
                        <a:gd name="T0" fmla="*/ 0 w 64"/>
                        <a:gd name="T1" fmla="*/ 0 h 337"/>
                        <a:gd name="T2" fmla="*/ 0 w 64"/>
                        <a:gd name="T3" fmla="*/ 0 h 337"/>
                        <a:gd name="T4" fmla="*/ 9 w 64"/>
                        <a:gd name="T5" fmla="*/ 39 h 337"/>
                        <a:gd name="T6" fmla="*/ 30 w 64"/>
                        <a:gd name="T7" fmla="*/ 133 h 337"/>
                        <a:gd name="T8" fmla="*/ 41 w 64"/>
                        <a:gd name="T9" fmla="*/ 190 h 337"/>
                        <a:gd name="T10" fmla="*/ 52 w 64"/>
                        <a:gd name="T11" fmla="*/ 246 h 337"/>
                        <a:gd name="T12" fmla="*/ 59 w 64"/>
                        <a:gd name="T13" fmla="*/ 296 h 337"/>
                        <a:gd name="T14" fmla="*/ 62 w 64"/>
                        <a:gd name="T15" fmla="*/ 337 h 337"/>
                        <a:gd name="T16" fmla="*/ 62 w 64"/>
                        <a:gd name="T17" fmla="*/ 337 h 337"/>
                        <a:gd name="T18" fmla="*/ 64 w 64"/>
                        <a:gd name="T19" fmla="*/ 301 h 337"/>
                        <a:gd name="T20" fmla="*/ 64 w 64"/>
                        <a:gd name="T21" fmla="*/ 262 h 337"/>
                        <a:gd name="T22" fmla="*/ 62 w 64"/>
                        <a:gd name="T23" fmla="*/ 213 h 337"/>
                        <a:gd name="T24" fmla="*/ 61 w 64"/>
                        <a:gd name="T25" fmla="*/ 186 h 337"/>
                        <a:gd name="T26" fmla="*/ 57 w 64"/>
                        <a:gd name="T27" fmla="*/ 158 h 337"/>
                        <a:gd name="T28" fmla="*/ 52 w 64"/>
                        <a:gd name="T29" fmla="*/ 131 h 337"/>
                        <a:gd name="T30" fmla="*/ 46 w 64"/>
                        <a:gd name="T31" fmla="*/ 102 h 337"/>
                        <a:gd name="T32" fmla="*/ 37 w 64"/>
                        <a:gd name="T33" fmla="*/ 75 h 337"/>
                        <a:gd name="T34" fmla="*/ 27 w 64"/>
                        <a:gd name="T35" fmla="*/ 48 h 337"/>
                        <a:gd name="T36" fmla="*/ 14 w 64"/>
                        <a:gd name="T37" fmla="*/ 23 h 337"/>
                        <a:gd name="T38" fmla="*/ 0 w 64"/>
                        <a:gd name="T3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337">
                          <a:moveTo>
                            <a:pt x="0" y="0"/>
                          </a:moveTo>
                          <a:lnTo>
                            <a:pt x="0" y="0"/>
                          </a:lnTo>
                          <a:lnTo>
                            <a:pt x="9" y="39"/>
                          </a:lnTo>
                          <a:lnTo>
                            <a:pt x="30" y="133"/>
                          </a:lnTo>
                          <a:lnTo>
                            <a:pt x="41" y="190"/>
                          </a:lnTo>
                          <a:lnTo>
                            <a:pt x="52" y="246"/>
                          </a:lnTo>
                          <a:lnTo>
                            <a:pt x="59" y="296"/>
                          </a:lnTo>
                          <a:lnTo>
                            <a:pt x="62" y="337"/>
                          </a:lnTo>
                          <a:lnTo>
                            <a:pt x="62" y="337"/>
                          </a:lnTo>
                          <a:lnTo>
                            <a:pt x="64" y="301"/>
                          </a:lnTo>
                          <a:lnTo>
                            <a:pt x="64" y="262"/>
                          </a:lnTo>
                          <a:lnTo>
                            <a:pt x="62" y="213"/>
                          </a:lnTo>
                          <a:lnTo>
                            <a:pt x="61" y="186"/>
                          </a:lnTo>
                          <a:lnTo>
                            <a:pt x="57" y="158"/>
                          </a:lnTo>
                          <a:lnTo>
                            <a:pt x="52" y="131"/>
                          </a:lnTo>
                          <a:lnTo>
                            <a:pt x="46" y="102"/>
                          </a:lnTo>
                          <a:lnTo>
                            <a:pt x="37" y="75"/>
                          </a:lnTo>
                          <a:lnTo>
                            <a:pt x="27" y="48"/>
                          </a:lnTo>
                          <a:lnTo>
                            <a:pt x="14" y="23"/>
                          </a:lnTo>
                          <a:lnTo>
                            <a:pt x="0" y="0"/>
                          </a:lnTo>
                          <a:close/>
                        </a:path>
                      </a:pathLst>
                    </a:custGeom>
                    <a:solidFill>
                      <a:srgbClr val="24272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94" name="Freeform 56"/>
                    <p:cNvSpPr/>
                    <p:nvPr/>
                  </p:nvSpPr>
                  <p:spPr bwMode="auto">
                    <a:xfrm>
                      <a:off x="5422001" y="5416238"/>
                      <a:ext cx="81257" cy="427870"/>
                    </a:xfrm>
                    <a:custGeom>
                      <a:avLst/>
                      <a:gdLst>
                        <a:gd name="T0" fmla="*/ 0 w 64"/>
                        <a:gd name="T1" fmla="*/ 0 h 337"/>
                        <a:gd name="T2" fmla="*/ 0 w 64"/>
                        <a:gd name="T3" fmla="*/ 0 h 337"/>
                        <a:gd name="T4" fmla="*/ 9 w 64"/>
                        <a:gd name="T5" fmla="*/ 39 h 337"/>
                        <a:gd name="T6" fmla="*/ 30 w 64"/>
                        <a:gd name="T7" fmla="*/ 133 h 337"/>
                        <a:gd name="T8" fmla="*/ 41 w 64"/>
                        <a:gd name="T9" fmla="*/ 190 h 337"/>
                        <a:gd name="T10" fmla="*/ 52 w 64"/>
                        <a:gd name="T11" fmla="*/ 246 h 337"/>
                        <a:gd name="T12" fmla="*/ 59 w 64"/>
                        <a:gd name="T13" fmla="*/ 296 h 337"/>
                        <a:gd name="T14" fmla="*/ 62 w 64"/>
                        <a:gd name="T15" fmla="*/ 337 h 337"/>
                        <a:gd name="T16" fmla="*/ 62 w 64"/>
                        <a:gd name="T17" fmla="*/ 337 h 337"/>
                        <a:gd name="T18" fmla="*/ 64 w 64"/>
                        <a:gd name="T19" fmla="*/ 301 h 337"/>
                        <a:gd name="T20" fmla="*/ 64 w 64"/>
                        <a:gd name="T21" fmla="*/ 262 h 337"/>
                        <a:gd name="T22" fmla="*/ 62 w 64"/>
                        <a:gd name="T23" fmla="*/ 213 h 337"/>
                        <a:gd name="T24" fmla="*/ 61 w 64"/>
                        <a:gd name="T25" fmla="*/ 186 h 337"/>
                        <a:gd name="T26" fmla="*/ 57 w 64"/>
                        <a:gd name="T27" fmla="*/ 158 h 337"/>
                        <a:gd name="T28" fmla="*/ 52 w 64"/>
                        <a:gd name="T29" fmla="*/ 131 h 337"/>
                        <a:gd name="T30" fmla="*/ 46 w 64"/>
                        <a:gd name="T31" fmla="*/ 102 h 337"/>
                        <a:gd name="T32" fmla="*/ 37 w 64"/>
                        <a:gd name="T33" fmla="*/ 75 h 337"/>
                        <a:gd name="T34" fmla="*/ 27 w 64"/>
                        <a:gd name="T35" fmla="*/ 48 h 337"/>
                        <a:gd name="T36" fmla="*/ 14 w 64"/>
                        <a:gd name="T37" fmla="*/ 23 h 337"/>
                        <a:gd name="T38" fmla="*/ 0 w 64"/>
                        <a:gd name="T3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337">
                          <a:moveTo>
                            <a:pt x="0" y="0"/>
                          </a:moveTo>
                          <a:lnTo>
                            <a:pt x="0" y="0"/>
                          </a:lnTo>
                          <a:lnTo>
                            <a:pt x="9" y="39"/>
                          </a:lnTo>
                          <a:lnTo>
                            <a:pt x="30" y="133"/>
                          </a:lnTo>
                          <a:lnTo>
                            <a:pt x="41" y="190"/>
                          </a:lnTo>
                          <a:lnTo>
                            <a:pt x="52" y="246"/>
                          </a:lnTo>
                          <a:lnTo>
                            <a:pt x="59" y="296"/>
                          </a:lnTo>
                          <a:lnTo>
                            <a:pt x="62" y="337"/>
                          </a:lnTo>
                          <a:lnTo>
                            <a:pt x="62" y="337"/>
                          </a:lnTo>
                          <a:lnTo>
                            <a:pt x="64" y="301"/>
                          </a:lnTo>
                          <a:lnTo>
                            <a:pt x="64" y="262"/>
                          </a:lnTo>
                          <a:lnTo>
                            <a:pt x="62" y="213"/>
                          </a:lnTo>
                          <a:lnTo>
                            <a:pt x="61" y="186"/>
                          </a:lnTo>
                          <a:lnTo>
                            <a:pt x="57" y="158"/>
                          </a:lnTo>
                          <a:lnTo>
                            <a:pt x="52" y="131"/>
                          </a:lnTo>
                          <a:lnTo>
                            <a:pt x="46" y="102"/>
                          </a:lnTo>
                          <a:lnTo>
                            <a:pt x="37" y="75"/>
                          </a:lnTo>
                          <a:lnTo>
                            <a:pt x="27" y="48"/>
                          </a:lnTo>
                          <a:lnTo>
                            <a:pt x="14" y="2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95" name="Freeform 57"/>
                    <p:cNvSpPr/>
                    <p:nvPr/>
                  </p:nvSpPr>
                  <p:spPr bwMode="auto">
                    <a:xfrm>
                      <a:off x="5353441" y="5477181"/>
                      <a:ext cx="43168" cy="71100"/>
                    </a:xfrm>
                    <a:custGeom>
                      <a:avLst/>
                      <a:gdLst>
                        <a:gd name="T0" fmla="*/ 34 w 34"/>
                        <a:gd name="T1" fmla="*/ 26 h 56"/>
                        <a:gd name="T2" fmla="*/ 34 w 34"/>
                        <a:gd name="T3" fmla="*/ 26 h 56"/>
                        <a:gd name="T4" fmla="*/ 34 w 34"/>
                        <a:gd name="T5" fmla="*/ 36 h 56"/>
                        <a:gd name="T6" fmla="*/ 30 w 34"/>
                        <a:gd name="T7" fmla="*/ 47 h 56"/>
                        <a:gd name="T8" fmla="*/ 27 w 34"/>
                        <a:gd name="T9" fmla="*/ 52 h 56"/>
                        <a:gd name="T10" fmla="*/ 23 w 34"/>
                        <a:gd name="T11" fmla="*/ 54 h 56"/>
                        <a:gd name="T12" fmla="*/ 20 w 34"/>
                        <a:gd name="T13" fmla="*/ 56 h 56"/>
                        <a:gd name="T14" fmla="*/ 20 w 34"/>
                        <a:gd name="T15" fmla="*/ 56 h 56"/>
                        <a:gd name="T16" fmla="*/ 16 w 34"/>
                        <a:gd name="T17" fmla="*/ 56 h 56"/>
                        <a:gd name="T18" fmla="*/ 12 w 34"/>
                        <a:gd name="T19" fmla="*/ 54 h 56"/>
                        <a:gd name="T20" fmla="*/ 7 w 34"/>
                        <a:gd name="T21" fmla="*/ 49 h 56"/>
                        <a:gd name="T22" fmla="*/ 2 w 34"/>
                        <a:gd name="T23" fmla="*/ 42 h 56"/>
                        <a:gd name="T24" fmla="*/ 0 w 34"/>
                        <a:gd name="T25" fmla="*/ 31 h 56"/>
                        <a:gd name="T26" fmla="*/ 0 w 34"/>
                        <a:gd name="T27" fmla="*/ 31 h 56"/>
                        <a:gd name="T28" fmla="*/ 0 w 34"/>
                        <a:gd name="T29" fmla="*/ 20 h 56"/>
                        <a:gd name="T30" fmla="*/ 2 w 34"/>
                        <a:gd name="T31" fmla="*/ 11 h 56"/>
                        <a:gd name="T32" fmla="*/ 7 w 34"/>
                        <a:gd name="T33" fmla="*/ 4 h 56"/>
                        <a:gd name="T34" fmla="*/ 11 w 34"/>
                        <a:gd name="T35" fmla="*/ 2 h 56"/>
                        <a:gd name="T36" fmla="*/ 12 w 34"/>
                        <a:gd name="T37" fmla="*/ 0 h 56"/>
                        <a:gd name="T38" fmla="*/ 12 w 34"/>
                        <a:gd name="T39" fmla="*/ 0 h 56"/>
                        <a:gd name="T40" fmla="*/ 16 w 34"/>
                        <a:gd name="T41" fmla="*/ 0 h 56"/>
                        <a:gd name="T42" fmla="*/ 20 w 34"/>
                        <a:gd name="T43" fmla="*/ 2 h 56"/>
                        <a:gd name="T44" fmla="*/ 27 w 34"/>
                        <a:gd name="T45" fmla="*/ 8 h 56"/>
                        <a:gd name="T46" fmla="*/ 30 w 34"/>
                        <a:gd name="T47" fmla="*/ 15 h 56"/>
                        <a:gd name="T48" fmla="*/ 34 w 34"/>
                        <a:gd name="T49"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56">
                          <a:moveTo>
                            <a:pt x="34" y="26"/>
                          </a:moveTo>
                          <a:lnTo>
                            <a:pt x="34" y="26"/>
                          </a:lnTo>
                          <a:lnTo>
                            <a:pt x="34" y="36"/>
                          </a:lnTo>
                          <a:lnTo>
                            <a:pt x="30" y="47"/>
                          </a:lnTo>
                          <a:lnTo>
                            <a:pt x="27" y="52"/>
                          </a:lnTo>
                          <a:lnTo>
                            <a:pt x="23" y="54"/>
                          </a:lnTo>
                          <a:lnTo>
                            <a:pt x="20" y="56"/>
                          </a:lnTo>
                          <a:lnTo>
                            <a:pt x="20" y="56"/>
                          </a:lnTo>
                          <a:lnTo>
                            <a:pt x="16" y="56"/>
                          </a:lnTo>
                          <a:lnTo>
                            <a:pt x="12" y="54"/>
                          </a:lnTo>
                          <a:lnTo>
                            <a:pt x="7" y="49"/>
                          </a:lnTo>
                          <a:lnTo>
                            <a:pt x="2" y="42"/>
                          </a:lnTo>
                          <a:lnTo>
                            <a:pt x="0" y="31"/>
                          </a:lnTo>
                          <a:lnTo>
                            <a:pt x="0" y="31"/>
                          </a:lnTo>
                          <a:lnTo>
                            <a:pt x="0" y="20"/>
                          </a:lnTo>
                          <a:lnTo>
                            <a:pt x="2" y="11"/>
                          </a:lnTo>
                          <a:lnTo>
                            <a:pt x="7" y="4"/>
                          </a:lnTo>
                          <a:lnTo>
                            <a:pt x="11" y="2"/>
                          </a:lnTo>
                          <a:lnTo>
                            <a:pt x="12" y="0"/>
                          </a:lnTo>
                          <a:lnTo>
                            <a:pt x="12" y="0"/>
                          </a:lnTo>
                          <a:lnTo>
                            <a:pt x="16" y="0"/>
                          </a:lnTo>
                          <a:lnTo>
                            <a:pt x="20" y="2"/>
                          </a:lnTo>
                          <a:lnTo>
                            <a:pt x="27" y="8"/>
                          </a:lnTo>
                          <a:lnTo>
                            <a:pt x="30" y="15"/>
                          </a:lnTo>
                          <a:lnTo>
                            <a:pt x="34" y="26"/>
                          </a:lnTo>
                          <a:close/>
                        </a:path>
                      </a:pathLst>
                    </a:custGeom>
                    <a:solidFill>
                      <a:srgbClr val="24272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96" name="Freeform 58"/>
                    <p:cNvSpPr/>
                    <p:nvPr/>
                  </p:nvSpPr>
                  <p:spPr bwMode="auto">
                    <a:xfrm>
                      <a:off x="5353441" y="5477181"/>
                      <a:ext cx="43168" cy="71100"/>
                    </a:xfrm>
                    <a:custGeom>
                      <a:avLst/>
                      <a:gdLst>
                        <a:gd name="T0" fmla="*/ 34 w 34"/>
                        <a:gd name="T1" fmla="*/ 26 h 56"/>
                        <a:gd name="T2" fmla="*/ 34 w 34"/>
                        <a:gd name="T3" fmla="*/ 26 h 56"/>
                        <a:gd name="T4" fmla="*/ 34 w 34"/>
                        <a:gd name="T5" fmla="*/ 36 h 56"/>
                        <a:gd name="T6" fmla="*/ 30 w 34"/>
                        <a:gd name="T7" fmla="*/ 47 h 56"/>
                        <a:gd name="T8" fmla="*/ 27 w 34"/>
                        <a:gd name="T9" fmla="*/ 52 h 56"/>
                        <a:gd name="T10" fmla="*/ 23 w 34"/>
                        <a:gd name="T11" fmla="*/ 54 h 56"/>
                        <a:gd name="T12" fmla="*/ 20 w 34"/>
                        <a:gd name="T13" fmla="*/ 56 h 56"/>
                        <a:gd name="T14" fmla="*/ 20 w 34"/>
                        <a:gd name="T15" fmla="*/ 56 h 56"/>
                        <a:gd name="T16" fmla="*/ 16 w 34"/>
                        <a:gd name="T17" fmla="*/ 56 h 56"/>
                        <a:gd name="T18" fmla="*/ 12 w 34"/>
                        <a:gd name="T19" fmla="*/ 54 h 56"/>
                        <a:gd name="T20" fmla="*/ 7 w 34"/>
                        <a:gd name="T21" fmla="*/ 49 h 56"/>
                        <a:gd name="T22" fmla="*/ 2 w 34"/>
                        <a:gd name="T23" fmla="*/ 42 h 56"/>
                        <a:gd name="T24" fmla="*/ 0 w 34"/>
                        <a:gd name="T25" fmla="*/ 31 h 56"/>
                        <a:gd name="T26" fmla="*/ 0 w 34"/>
                        <a:gd name="T27" fmla="*/ 31 h 56"/>
                        <a:gd name="T28" fmla="*/ 0 w 34"/>
                        <a:gd name="T29" fmla="*/ 20 h 56"/>
                        <a:gd name="T30" fmla="*/ 2 w 34"/>
                        <a:gd name="T31" fmla="*/ 11 h 56"/>
                        <a:gd name="T32" fmla="*/ 7 w 34"/>
                        <a:gd name="T33" fmla="*/ 4 h 56"/>
                        <a:gd name="T34" fmla="*/ 11 w 34"/>
                        <a:gd name="T35" fmla="*/ 2 h 56"/>
                        <a:gd name="T36" fmla="*/ 12 w 34"/>
                        <a:gd name="T37" fmla="*/ 0 h 56"/>
                        <a:gd name="T38" fmla="*/ 12 w 34"/>
                        <a:gd name="T39" fmla="*/ 0 h 56"/>
                        <a:gd name="T40" fmla="*/ 16 w 34"/>
                        <a:gd name="T41" fmla="*/ 0 h 56"/>
                        <a:gd name="T42" fmla="*/ 20 w 34"/>
                        <a:gd name="T43" fmla="*/ 2 h 56"/>
                        <a:gd name="T44" fmla="*/ 27 w 34"/>
                        <a:gd name="T45" fmla="*/ 8 h 56"/>
                        <a:gd name="T46" fmla="*/ 30 w 34"/>
                        <a:gd name="T47" fmla="*/ 15 h 56"/>
                        <a:gd name="T48" fmla="*/ 34 w 34"/>
                        <a:gd name="T49"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56">
                          <a:moveTo>
                            <a:pt x="34" y="26"/>
                          </a:moveTo>
                          <a:lnTo>
                            <a:pt x="34" y="26"/>
                          </a:lnTo>
                          <a:lnTo>
                            <a:pt x="34" y="36"/>
                          </a:lnTo>
                          <a:lnTo>
                            <a:pt x="30" y="47"/>
                          </a:lnTo>
                          <a:lnTo>
                            <a:pt x="27" y="52"/>
                          </a:lnTo>
                          <a:lnTo>
                            <a:pt x="23" y="54"/>
                          </a:lnTo>
                          <a:lnTo>
                            <a:pt x="20" y="56"/>
                          </a:lnTo>
                          <a:lnTo>
                            <a:pt x="20" y="56"/>
                          </a:lnTo>
                          <a:lnTo>
                            <a:pt x="16" y="56"/>
                          </a:lnTo>
                          <a:lnTo>
                            <a:pt x="12" y="54"/>
                          </a:lnTo>
                          <a:lnTo>
                            <a:pt x="7" y="49"/>
                          </a:lnTo>
                          <a:lnTo>
                            <a:pt x="2" y="42"/>
                          </a:lnTo>
                          <a:lnTo>
                            <a:pt x="0" y="31"/>
                          </a:lnTo>
                          <a:lnTo>
                            <a:pt x="0" y="31"/>
                          </a:lnTo>
                          <a:lnTo>
                            <a:pt x="0" y="20"/>
                          </a:lnTo>
                          <a:lnTo>
                            <a:pt x="2" y="11"/>
                          </a:lnTo>
                          <a:lnTo>
                            <a:pt x="7" y="4"/>
                          </a:lnTo>
                          <a:lnTo>
                            <a:pt x="11" y="2"/>
                          </a:lnTo>
                          <a:lnTo>
                            <a:pt x="12" y="0"/>
                          </a:lnTo>
                          <a:lnTo>
                            <a:pt x="12" y="0"/>
                          </a:lnTo>
                          <a:lnTo>
                            <a:pt x="16" y="0"/>
                          </a:lnTo>
                          <a:lnTo>
                            <a:pt x="20" y="2"/>
                          </a:lnTo>
                          <a:lnTo>
                            <a:pt x="27" y="8"/>
                          </a:lnTo>
                          <a:lnTo>
                            <a:pt x="30" y="15"/>
                          </a:lnTo>
                          <a:lnTo>
                            <a:pt x="34"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97" name="Freeform 59"/>
                    <p:cNvSpPr/>
                    <p:nvPr/>
                  </p:nvSpPr>
                  <p:spPr bwMode="auto">
                    <a:xfrm>
                      <a:off x="5399148" y="5657470"/>
                      <a:ext cx="43168" cy="68561"/>
                    </a:xfrm>
                    <a:custGeom>
                      <a:avLst/>
                      <a:gdLst>
                        <a:gd name="T0" fmla="*/ 34 w 34"/>
                        <a:gd name="T1" fmla="*/ 25 h 54"/>
                        <a:gd name="T2" fmla="*/ 34 w 34"/>
                        <a:gd name="T3" fmla="*/ 25 h 54"/>
                        <a:gd name="T4" fmla="*/ 34 w 34"/>
                        <a:gd name="T5" fmla="*/ 36 h 54"/>
                        <a:gd name="T6" fmla="*/ 32 w 34"/>
                        <a:gd name="T7" fmla="*/ 45 h 54"/>
                        <a:gd name="T8" fmla="*/ 27 w 34"/>
                        <a:gd name="T9" fmla="*/ 52 h 54"/>
                        <a:gd name="T10" fmla="*/ 25 w 34"/>
                        <a:gd name="T11" fmla="*/ 54 h 54"/>
                        <a:gd name="T12" fmla="*/ 21 w 34"/>
                        <a:gd name="T13" fmla="*/ 54 h 54"/>
                        <a:gd name="T14" fmla="*/ 21 w 34"/>
                        <a:gd name="T15" fmla="*/ 54 h 54"/>
                        <a:gd name="T16" fmla="*/ 18 w 34"/>
                        <a:gd name="T17" fmla="*/ 54 h 54"/>
                        <a:gd name="T18" fmla="*/ 14 w 34"/>
                        <a:gd name="T19" fmla="*/ 54 h 54"/>
                        <a:gd name="T20" fmla="*/ 7 w 34"/>
                        <a:gd name="T21" fmla="*/ 48 h 54"/>
                        <a:gd name="T22" fmla="*/ 3 w 34"/>
                        <a:gd name="T23" fmla="*/ 39 h 54"/>
                        <a:gd name="T24" fmla="*/ 0 w 34"/>
                        <a:gd name="T25" fmla="*/ 29 h 54"/>
                        <a:gd name="T26" fmla="*/ 0 w 34"/>
                        <a:gd name="T27" fmla="*/ 29 h 54"/>
                        <a:gd name="T28" fmla="*/ 0 w 34"/>
                        <a:gd name="T29" fmla="*/ 18 h 54"/>
                        <a:gd name="T30" fmla="*/ 3 w 34"/>
                        <a:gd name="T31" fmla="*/ 9 h 54"/>
                        <a:gd name="T32" fmla="*/ 7 w 34"/>
                        <a:gd name="T33" fmla="*/ 2 h 54"/>
                        <a:gd name="T34" fmla="*/ 11 w 34"/>
                        <a:gd name="T35" fmla="*/ 0 h 54"/>
                        <a:gd name="T36" fmla="*/ 14 w 34"/>
                        <a:gd name="T37" fmla="*/ 0 h 54"/>
                        <a:gd name="T38" fmla="*/ 14 w 34"/>
                        <a:gd name="T39" fmla="*/ 0 h 54"/>
                        <a:gd name="T40" fmla="*/ 18 w 34"/>
                        <a:gd name="T41" fmla="*/ 0 h 54"/>
                        <a:gd name="T42" fmla="*/ 21 w 34"/>
                        <a:gd name="T43" fmla="*/ 0 h 54"/>
                        <a:gd name="T44" fmla="*/ 27 w 34"/>
                        <a:gd name="T45" fmla="*/ 5 h 54"/>
                        <a:gd name="T46" fmla="*/ 32 w 34"/>
                        <a:gd name="T47" fmla="*/ 14 h 54"/>
                        <a:gd name="T48" fmla="*/ 34 w 34"/>
                        <a:gd name="T49"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54">
                          <a:moveTo>
                            <a:pt x="34" y="25"/>
                          </a:moveTo>
                          <a:lnTo>
                            <a:pt x="34" y="25"/>
                          </a:lnTo>
                          <a:lnTo>
                            <a:pt x="34" y="36"/>
                          </a:lnTo>
                          <a:lnTo>
                            <a:pt x="32" y="45"/>
                          </a:lnTo>
                          <a:lnTo>
                            <a:pt x="27" y="52"/>
                          </a:lnTo>
                          <a:lnTo>
                            <a:pt x="25" y="54"/>
                          </a:lnTo>
                          <a:lnTo>
                            <a:pt x="21" y="54"/>
                          </a:lnTo>
                          <a:lnTo>
                            <a:pt x="21" y="54"/>
                          </a:lnTo>
                          <a:lnTo>
                            <a:pt x="18" y="54"/>
                          </a:lnTo>
                          <a:lnTo>
                            <a:pt x="14" y="54"/>
                          </a:lnTo>
                          <a:lnTo>
                            <a:pt x="7" y="48"/>
                          </a:lnTo>
                          <a:lnTo>
                            <a:pt x="3" y="39"/>
                          </a:lnTo>
                          <a:lnTo>
                            <a:pt x="0" y="29"/>
                          </a:lnTo>
                          <a:lnTo>
                            <a:pt x="0" y="29"/>
                          </a:lnTo>
                          <a:lnTo>
                            <a:pt x="0" y="18"/>
                          </a:lnTo>
                          <a:lnTo>
                            <a:pt x="3" y="9"/>
                          </a:lnTo>
                          <a:lnTo>
                            <a:pt x="7" y="2"/>
                          </a:lnTo>
                          <a:lnTo>
                            <a:pt x="11" y="0"/>
                          </a:lnTo>
                          <a:lnTo>
                            <a:pt x="14" y="0"/>
                          </a:lnTo>
                          <a:lnTo>
                            <a:pt x="14" y="0"/>
                          </a:lnTo>
                          <a:lnTo>
                            <a:pt x="18" y="0"/>
                          </a:lnTo>
                          <a:lnTo>
                            <a:pt x="21" y="0"/>
                          </a:lnTo>
                          <a:lnTo>
                            <a:pt x="27" y="5"/>
                          </a:lnTo>
                          <a:lnTo>
                            <a:pt x="32" y="14"/>
                          </a:lnTo>
                          <a:lnTo>
                            <a:pt x="34" y="25"/>
                          </a:lnTo>
                          <a:close/>
                        </a:path>
                      </a:pathLst>
                    </a:custGeom>
                    <a:solidFill>
                      <a:srgbClr val="24272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98" name="Freeform 60"/>
                    <p:cNvSpPr/>
                    <p:nvPr/>
                  </p:nvSpPr>
                  <p:spPr bwMode="auto">
                    <a:xfrm>
                      <a:off x="5399148" y="5657470"/>
                      <a:ext cx="43168" cy="68561"/>
                    </a:xfrm>
                    <a:custGeom>
                      <a:avLst/>
                      <a:gdLst>
                        <a:gd name="T0" fmla="*/ 34 w 34"/>
                        <a:gd name="T1" fmla="*/ 25 h 54"/>
                        <a:gd name="T2" fmla="*/ 34 w 34"/>
                        <a:gd name="T3" fmla="*/ 25 h 54"/>
                        <a:gd name="T4" fmla="*/ 34 w 34"/>
                        <a:gd name="T5" fmla="*/ 36 h 54"/>
                        <a:gd name="T6" fmla="*/ 32 w 34"/>
                        <a:gd name="T7" fmla="*/ 45 h 54"/>
                        <a:gd name="T8" fmla="*/ 27 w 34"/>
                        <a:gd name="T9" fmla="*/ 52 h 54"/>
                        <a:gd name="T10" fmla="*/ 25 w 34"/>
                        <a:gd name="T11" fmla="*/ 54 h 54"/>
                        <a:gd name="T12" fmla="*/ 21 w 34"/>
                        <a:gd name="T13" fmla="*/ 54 h 54"/>
                        <a:gd name="T14" fmla="*/ 21 w 34"/>
                        <a:gd name="T15" fmla="*/ 54 h 54"/>
                        <a:gd name="T16" fmla="*/ 18 w 34"/>
                        <a:gd name="T17" fmla="*/ 54 h 54"/>
                        <a:gd name="T18" fmla="*/ 14 w 34"/>
                        <a:gd name="T19" fmla="*/ 54 h 54"/>
                        <a:gd name="T20" fmla="*/ 7 w 34"/>
                        <a:gd name="T21" fmla="*/ 48 h 54"/>
                        <a:gd name="T22" fmla="*/ 3 w 34"/>
                        <a:gd name="T23" fmla="*/ 39 h 54"/>
                        <a:gd name="T24" fmla="*/ 0 w 34"/>
                        <a:gd name="T25" fmla="*/ 29 h 54"/>
                        <a:gd name="T26" fmla="*/ 0 w 34"/>
                        <a:gd name="T27" fmla="*/ 29 h 54"/>
                        <a:gd name="T28" fmla="*/ 0 w 34"/>
                        <a:gd name="T29" fmla="*/ 18 h 54"/>
                        <a:gd name="T30" fmla="*/ 3 w 34"/>
                        <a:gd name="T31" fmla="*/ 9 h 54"/>
                        <a:gd name="T32" fmla="*/ 7 w 34"/>
                        <a:gd name="T33" fmla="*/ 2 h 54"/>
                        <a:gd name="T34" fmla="*/ 11 w 34"/>
                        <a:gd name="T35" fmla="*/ 0 h 54"/>
                        <a:gd name="T36" fmla="*/ 14 w 34"/>
                        <a:gd name="T37" fmla="*/ 0 h 54"/>
                        <a:gd name="T38" fmla="*/ 14 w 34"/>
                        <a:gd name="T39" fmla="*/ 0 h 54"/>
                        <a:gd name="T40" fmla="*/ 18 w 34"/>
                        <a:gd name="T41" fmla="*/ 0 h 54"/>
                        <a:gd name="T42" fmla="*/ 21 w 34"/>
                        <a:gd name="T43" fmla="*/ 0 h 54"/>
                        <a:gd name="T44" fmla="*/ 27 w 34"/>
                        <a:gd name="T45" fmla="*/ 5 h 54"/>
                        <a:gd name="T46" fmla="*/ 32 w 34"/>
                        <a:gd name="T47" fmla="*/ 14 h 54"/>
                        <a:gd name="T48" fmla="*/ 34 w 34"/>
                        <a:gd name="T49"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54">
                          <a:moveTo>
                            <a:pt x="34" y="25"/>
                          </a:moveTo>
                          <a:lnTo>
                            <a:pt x="34" y="25"/>
                          </a:lnTo>
                          <a:lnTo>
                            <a:pt x="34" y="36"/>
                          </a:lnTo>
                          <a:lnTo>
                            <a:pt x="32" y="45"/>
                          </a:lnTo>
                          <a:lnTo>
                            <a:pt x="27" y="52"/>
                          </a:lnTo>
                          <a:lnTo>
                            <a:pt x="25" y="54"/>
                          </a:lnTo>
                          <a:lnTo>
                            <a:pt x="21" y="54"/>
                          </a:lnTo>
                          <a:lnTo>
                            <a:pt x="21" y="54"/>
                          </a:lnTo>
                          <a:lnTo>
                            <a:pt x="18" y="54"/>
                          </a:lnTo>
                          <a:lnTo>
                            <a:pt x="14" y="54"/>
                          </a:lnTo>
                          <a:lnTo>
                            <a:pt x="7" y="48"/>
                          </a:lnTo>
                          <a:lnTo>
                            <a:pt x="3" y="39"/>
                          </a:lnTo>
                          <a:lnTo>
                            <a:pt x="0" y="29"/>
                          </a:lnTo>
                          <a:lnTo>
                            <a:pt x="0" y="29"/>
                          </a:lnTo>
                          <a:lnTo>
                            <a:pt x="0" y="18"/>
                          </a:lnTo>
                          <a:lnTo>
                            <a:pt x="3" y="9"/>
                          </a:lnTo>
                          <a:lnTo>
                            <a:pt x="7" y="2"/>
                          </a:lnTo>
                          <a:lnTo>
                            <a:pt x="11" y="0"/>
                          </a:lnTo>
                          <a:lnTo>
                            <a:pt x="14" y="0"/>
                          </a:lnTo>
                          <a:lnTo>
                            <a:pt x="14" y="0"/>
                          </a:lnTo>
                          <a:lnTo>
                            <a:pt x="18" y="0"/>
                          </a:lnTo>
                          <a:lnTo>
                            <a:pt x="21" y="0"/>
                          </a:lnTo>
                          <a:lnTo>
                            <a:pt x="27" y="5"/>
                          </a:lnTo>
                          <a:lnTo>
                            <a:pt x="32" y="14"/>
                          </a:lnTo>
                          <a:lnTo>
                            <a:pt x="34" y="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99" name="Freeform 61"/>
                    <p:cNvSpPr/>
                    <p:nvPr/>
                  </p:nvSpPr>
                  <p:spPr bwMode="auto">
                    <a:xfrm>
                      <a:off x="5046187" y="5905051"/>
                      <a:ext cx="735124" cy="134582"/>
                    </a:xfrm>
                    <a:custGeom>
                      <a:avLst/>
                      <a:gdLst>
                        <a:gd name="T0" fmla="*/ 0 w 579"/>
                        <a:gd name="T1" fmla="*/ 97 h 106"/>
                        <a:gd name="T2" fmla="*/ 0 w 579"/>
                        <a:gd name="T3" fmla="*/ 97 h 106"/>
                        <a:gd name="T4" fmla="*/ 14 w 579"/>
                        <a:gd name="T5" fmla="*/ 94 h 106"/>
                        <a:gd name="T6" fmla="*/ 43 w 579"/>
                        <a:gd name="T7" fmla="*/ 90 h 106"/>
                        <a:gd name="T8" fmla="*/ 129 w 579"/>
                        <a:gd name="T9" fmla="*/ 86 h 106"/>
                        <a:gd name="T10" fmla="*/ 229 w 579"/>
                        <a:gd name="T11" fmla="*/ 85 h 106"/>
                        <a:gd name="T12" fmla="*/ 315 w 579"/>
                        <a:gd name="T13" fmla="*/ 85 h 106"/>
                        <a:gd name="T14" fmla="*/ 367 w 579"/>
                        <a:gd name="T15" fmla="*/ 0 h 106"/>
                        <a:gd name="T16" fmla="*/ 403 w 579"/>
                        <a:gd name="T17" fmla="*/ 70 h 106"/>
                        <a:gd name="T18" fmla="*/ 403 w 579"/>
                        <a:gd name="T19" fmla="*/ 70 h 106"/>
                        <a:gd name="T20" fmla="*/ 425 w 579"/>
                        <a:gd name="T21" fmla="*/ 70 h 106"/>
                        <a:gd name="T22" fmla="*/ 475 w 579"/>
                        <a:gd name="T23" fmla="*/ 65 h 106"/>
                        <a:gd name="T24" fmla="*/ 505 w 579"/>
                        <a:gd name="T25" fmla="*/ 60 h 106"/>
                        <a:gd name="T26" fmla="*/ 534 w 579"/>
                        <a:gd name="T27" fmla="*/ 54 h 106"/>
                        <a:gd name="T28" fmla="*/ 559 w 579"/>
                        <a:gd name="T29" fmla="*/ 47 h 106"/>
                        <a:gd name="T30" fmla="*/ 570 w 579"/>
                        <a:gd name="T31" fmla="*/ 43 h 106"/>
                        <a:gd name="T32" fmla="*/ 579 w 579"/>
                        <a:gd name="T33" fmla="*/ 40 h 106"/>
                        <a:gd name="T34" fmla="*/ 579 w 579"/>
                        <a:gd name="T35" fmla="*/ 40 h 106"/>
                        <a:gd name="T36" fmla="*/ 565 w 579"/>
                        <a:gd name="T37" fmla="*/ 47 h 106"/>
                        <a:gd name="T38" fmla="*/ 523 w 579"/>
                        <a:gd name="T39" fmla="*/ 63 h 106"/>
                        <a:gd name="T40" fmla="*/ 495 w 579"/>
                        <a:gd name="T41" fmla="*/ 74 h 106"/>
                        <a:gd name="T42" fmla="*/ 464 w 579"/>
                        <a:gd name="T43" fmla="*/ 83 h 106"/>
                        <a:gd name="T44" fmla="*/ 430 w 579"/>
                        <a:gd name="T45" fmla="*/ 92 h 106"/>
                        <a:gd name="T46" fmla="*/ 394 w 579"/>
                        <a:gd name="T47" fmla="*/ 95 h 106"/>
                        <a:gd name="T48" fmla="*/ 394 w 579"/>
                        <a:gd name="T49" fmla="*/ 95 h 106"/>
                        <a:gd name="T50" fmla="*/ 384 w 579"/>
                        <a:gd name="T51" fmla="*/ 72 h 106"/>
                        <a:gd name="T52" fmla="*/ 369 w 579"/>
                        <a:gd name="T53" fmla="*/ 40 h 106"/>
                        <a:gd name="T54" fmla="*/ 369 w 579"/>
                        <a:gd name="T55" fmla="*/ 40 h 106"/>
                        <a:gd name="T56" fmla="*/ 353 w 579"/>
                        <a:gd name="T57" fmla="*/ 72 h 106"/>
                        <a:gd name="T58" fmla="*/ 339 w 579"/>
                        <a:gd name="T59" fmla="*/ 94 h 106"/>
                        <a:gd name="T60" fmla="*/ 333 w 579"/>
                        <a:gd name="T61" fmla="*/ 103 h 106"/>
                        <a:gd name="T62" fmla="*/ 328 w 579"/>
                        <a:gd name="T63" fmla="*/ 106 h 106"/>
                        <a:gd name="T64" fmla="*/ 328 w 579"/>
                        <a:gd name="T65" fmla="*/ 106 h 106"/>
                        <a:gd name="T66" fmla="*/ 310 w 579"/>
                        <a:gd name="T67" fmla="*/ 106 h 106"/>
                        <a:gd name="T68" fmla="*/ 271 w 579"/>
                        <a:gd name="T69" fmla="*/ 106 h 106"/>
                        <a:gd name="T70" fmla="*/ 159 w 579"/>
                        <a:gd name="T71" fmla="*/ 103 h 106"/>
                        <a:gd name="T72" fmla="*/ 0 w 579"/>
                        <a:gd name="T73" fmla="*/ 9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9" h="106">
                          <a:moveTo>
                            <a:pt x="0" y="97"/>
                          </a:moveTo>
                          <a:lnTo>
                            <a:pt x="0" y="97"/>
                          </a:lnTo>
                          <a:lnTo>
                            <a:pt x="14" y="94"/>
                          </a:lnTo>
                          <a:lnTo>
                            <a:pt x="43" y="90"/>
                          </a:lnTo>
                          <a:lnTo>
                            <a:pt x="129" y="86"/>
                          </a:lnTo>
                          <a:lnTo>
                            <a:pt x="229" y="85"/>
                          </a:lnTo>
                          <a:lnTo>
                            <a:pt x="315" y="85"/>
                          </a:lnTo>
                          <a:lnTo>
                            <a:pt x="367" y="0"/>
                          </a:lnTo>
                          <a:lnTo>
                            <a:pt x="403" y="70"/>
                          </a:lnTo>
                          <a:lnTo>
                            <a:pt x="403" y="70"/>
                          </a:lnTo>
                          <a:lnTo>
                            <a:pt x="425" y="70"/>
                          </a:lnTo>
                          <a:lnTo>
                            <a:pt x="475" y="65"/>
                          </a:lnTo>
                          <a:lnTo>
                            <a:pt x="505" y="60"/>
                          </a:lnTo>
                          <a:lnTo>
                            <a:pt x="534" y="54"/>
                          </a:lnTo>
                          <a:lnTo>
                            <a:pt x="559" y="47"/>
                          </a:lnTo>
                          <a:lnTo>
                            <a:pt x="570" y="43"/>
                          </a:lnTo>
                          <a:lnTo>
                            <a:pt x="579" y="40"/>
                          </a:lnTo>
                          <a:lnTo>
                            <a:pt x="579" y="40"/>
                          </a:lnTo>
                          <a:lnTo>
                            <a:pt x="565" y="47"/>
                          </a:lnTo>
                          <a:lnTo>
                            <a:pt x="523" y="63"/>
                          </a:lnTo>
                          <a:lnTo>
                            <a:pt x="495" y="74"/>
                          </a:lnTo>
                          <a:lnTo>
                            <a:pt x="464" y="83"/>
                          </a:lnTo>
                          <a:lnTo>
                            <a:pt x="430" y="92"/>
                          </a:lnTo>
                          <a:lnTo>
                            <a:pt x="394" y="95"/>
                          </a:lnTo>
                          <a:lnTo>
                            <a:pt x="394" y="95"/>
                          </a:lnTo>
                          <a:lnTo>
                            <a:pt x="384" y="72"/>
                          </a:lnTo>
                          <a:lnTo>
                            <a:pt x="369" y="40"/>
                          </a:lnTo>
                          <a:lnTo>
                            <a:pt x="369" y="40"/>
                          </a:lnTo>
                          <a:lnTo>
                            <a:pt x="353" y="72"/>
                          </a:lnTo>
                          <a:lnTo>
                            <a:pt x="339" y="94"/>
                          </a:lnTo>
                          <a:lnTo>
                            <a:pt x="333" y="103"/>
                          </a:lnTo>
                          <a:lnTo>
                            <a:pt x="328" y="106"/>
                          </a:lnTo>
                          <a:lnTo>
                            <a:pt x="328" y="106"/>
                          </a:lnTo>
                          <a:lnTo>
                            <a:pt x="310" y="106"/>
                          </a:lnTo>
                          <a:lnTo>
                            <a:pt x="271" y="106"/>
                          </a:lnTo>
                          <a:lnTo>
                            <a:pt x="159" y="103"/>
                          </a:lnTo>
                          <a:lnTo>
                            <a:pt x="0" y="97"/>
                          </a:lnTo>
                          <a:close/>
                        </a:path>
                      </a:pathLst>
                    </a:custGeom>
                    <a:solidFill>
                      <a:srgbClr val="24272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00" name="Freeform 62"/>
                    <p:cNvSpPr/>
                    <p:nvPr/>
                  </p:nvSpPr>
                  <p:spPr bwMode="auto">
                    <a:xfrm>
                      <a:off x="5046187" y="5905051"/>
                      <a:ext cx="735124" cy="134582"/>
                    </a:xfrm>
                    <a:custGeom>
                      <a:avLst/>
                      <a:gdLst>
                        <a:gd name="T0" fmla="*/ 0 w 579"/>
                        <a:gd name="T1" fmla="*/ 97 h 106"/>
                        <a:gd name="T2" fmla="*/ 0 w 579"/>
                        <a:gd name="T3" fmla="*/ 97 h 106"/>
                        <a:gd name="T4" fmla="*/ 14 w 579"/>
                        <a:gd name="T5" fmla="*/ 94 h 106"/>
                        <a:gd name="T6" fmla="*/ 43 w 579"/>
                        <a:gd name="T7" fmla="*/ 90 h 106"/>
                        <a:gd name="T8" fmla="*/ 129 w 579"/>
                        <a:gd name="T9" fmla="*/ 86 h 106"/>
                        <a:gd name="T10" fmla="*/ 229 w 579"/>
                        <a:gd name="T11" fmla="*/ 85 h 106"/>
                        <a:gd name="T12" fmla="*/ 315 w 579"/>
                        <a:gd name="T13" fmla="*/ 85 h 106"/>
                        <a:gd name="T14" fmla="*/ 367 w 579"/>
                        <a:gd name="T15" fmla="*/ 0 h 106"/>
                        <a:gd name="T16" fmla="*/ 403 w 579"/>
                        <a:gd name="T17" fmla="*/ 70 h 106"/>
                        <a:gd name="T18" fmla="*/ 403 w 579"/>
                        <a:gd name="T19" fmla="*/ 70 h 106"/>
                        <a:gd name="T20" fmla="*/ 425 w 579"/>
                        <a:gd name="T21" fmla="*/ 70 h 106"/>
                        <a:gd name="T22" fmla="*/ 475 w 579"/>
                        <a:gd name="T23" fmla="*/ 65 h 106"/>
                        <a:gd name="T24" fmla="*/ 505 w 579"/>
                        <a:gd name="T25" fmla="*/ 60 h 106"/>
                        <a:gd name="T26" fmla="*/ 534 w 579"/>
                        <a:gd name="T27" fmla="*/ 54 h 106"/>
                        <a:gd name="T28" fmla="*/ 559 w 579"/>
                        <a:gd name="T29" fmla="*/ 47 h 106"/>
                        <a:gd name="T30" fmla="*/ 570 w 579"/>
                        <a:gd name="T31" fmla="*/ 43 h 106"/>
                        <a:gd name="T32" fmla="*/ 579 w 579"/>
                        <a:gd name="T33" fmla="*/ 40 h 106"/>
                        <a:gd name="T34" fmla="*/ 579 w 579"/>
                        <a:gd name="T35" fmla="*/ 40 h 106"/>
                        <a:gd name="T36" fmla="*/ 565 w 579"/>
                        <a:gd name="T37" fmla="*/ 47 h 106"/>
                        <a:gd name="T38" fmla="*/ 523 w 579"/>
                        <a:gd name="T39" fmla="*/ 63 h 106"/>
                        <a:gd name="T40" fmla="*/ 495 w 579"/>
                        <a:gd name="T41" fmla="*/ 74 h 106"/>
                        <a:gd name="T42" fmla="*/ 464 w 579"/>
                        <a:gd name="T43" fmla="*/ 83 h 106"/>
                        <a:gd name="T44" fmla="*/ 430 w 579"/>
                        <a:gd name="T45" fmla="*/ 92 h 106"/>
                        <a:gd name="T46" fmla="*/ 394 w 579"/>
                        <a:gd name="T47" fmla="*/ 95 h 106"/>
                        <a:gd name="T48" fmla="*/ 394 w 579"/>
                        <a:gd name="T49" fmla="*/ 95 h 106"/>
                        <a:gd name="T50" fmla="*/ 384 w 579"/>
                        <a:gd name="T51" fmla="*/ 72 h 106"/>
                        <a:gd name="T52" fmla="*/ 369 w 579"/>
                        <a:gd name="T53" fmla="*/ 40 h 106"/>
                        <a:gd name="T54" fmla="*/ 369 w 579"/>
                        <a:gd name="T55" fmla="*/ 40 h 106"/>
                        <a:gd name="T56" fmla="*/ 353 w 579"/>
                        <a:gd name="T57" fmla="*/ 72 h 106"/>
                        <a:gd name="T58" fmla="*/ 339 w 579"/>
                        <a:gd name="T59" fmla="*/ 94 h 106"/>
                        <a:gd name="T60" fmla="*/ 333 w 579"/>
                        <a:gd name="T61" fmla="*/ 103 h 106"/>
                        <a:gd name="T62" fmla="*/ 328 w 579"/>
                        <a:gd name="T63" fmla="*/ 106 h 106"/>
                        <a:gd name="T64" fmla="*/ 328 w 579"/>
                        <a:gd name="T65" fmla="*/ 106 h 106"/>
                        <a:gd name="T66" fmla="*/ 310 w 579"/>
                        <a:gd name="T67" fmla="*/ 106 h 106"/>
                        <a:gd name="T68" fmla="*/ 271 w 579"/>
                        <a:gd name="T69" fmla="*/ 106 h 106"/>
                        <a:gd name="T70" fmla="*/ 159 w 579"/>
                        <a:gd name="T71" fmla="*/ 103 h 106"/>
                        <a:gd name="T72" fmla="*/ 0 w 579"/>
                        <a:gd name="T73" fmla="*/ 9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9" h="106">
                          <a:moveTo>
                            <a:pt x="0" y="97"/>
                          </a:moveTo>
                          <a:lnTo>
                            <a:pt x="0" y="97"/>
                          </a:lnTo>
                          <a:lnTo>
                            <a:pt x="14" y="94"/>
                          </a:lnTo>
                          <a:lnTo>
                            <a:pt x="43" y="90"/>
                          </a:lnTo>
                          <a:lnTo>
                            <a:pt x="129" y="86"/>
                          </a:lnTo>
                          <a:lnTo>
                            <a:pt x="229" y="85"/>
                          </a:lnTo>
                          <a:lnTo>
                            <a:pt x="315" y="85"/>
                          </a:lnTo>
                          <a:lnTo>
                            <a:pt x="367" y="0"/>
                          </a:lnTo>
                          <a:lnTo>
                            <a:pt x="403" y="70"/>
                          </a:lnTo>
                          <a:lnTo>
                            <a:pt x="403" y="70"/>
                          </a:lnTo>
                          <a:lnTo>
                            <a:pt x="425" y="70"/>
                          </a:lnTo>
                          <a:lnTo>
                            <a:pt x="475" y="65"/>
                          </a:lnTo>
                          <a:lnTo>
                            <a:pt x="505" y="60"/>
                          </a:lnTo>
                          <a:lnTo>
                            <a:pt x="534" y="54"/>
                          </a:lnTo>
                          <a:lnTo>
                            <a:pt x="559" y="47"/>
                          </a:lnTo>
                          <a:lnTo>
                            <a:pt x="570" y="43"/>
                          </a:lnTo>
                          <a:lnTo>
                            <a:pt x="579" y="40"/>
                          </a:lnTo>
                          <a:lnTo>
                            <a:pt x="579" y="40"/>
                          </a:lnTo>
                          <a:lnTo>
                            <a:pt x="565" y="47"/>
                          </a:lnTo>
                          <a:lnTo>
                            <a:pt x="523" y="63"/>
                          </a:lnTo>
                          <a:lnTo>
                            <a:pt x="495" y="74"/>
                          </a:lnTo>
                          <a:lnTo>
                            <a:pt x="464" y="83"/>
                          </a:lnTo>
                          <a:lnTo>
                            <a:pt x="430" y="92"/>
                          </a:lnTo>
                          <a:lnTo>
                            <a:pt x="394" y="95"/>
                          </a:lnTo>
                          <a:lnTo>
                            <a:pt x="394" y="95"/>
                          </a:lnTo>
                          <a:lnTo>
                            <a:pt x="384" y="72"/>
                          </a:lnTo>
                          <a:lnTo>
                            <a:pt x="369" y="40"/>
                          </a:lnTo>
                          <a:lnTo>
                            <a:pt x="369" y="40"/>
                          </a:lnTo>
                          <a:lnTo>
                            <a:pt x="353" y="72"/>
                          </a:lnTo>
                          <a:lnTo>
                            <a:pt x="339" y="94"/>
                          </a:lnTo>
                          <a:lnTo>
                            <a:pt x="333" y="103"/>
                          </a:lnTo>
                          <a:lnTo>
                            <a:pt x="328" y="106"/>
                          </a:lnTo>
                          <a:lnTo>
                            <a:pt x="328" y="106"/>
                          </a:lnTo>
                          <a:lnTo>
                            <a:pt x="310" y="106"/>
                          </a:lnTo>
                          <a:lnTo>
                            <a:pt x="271" y="106"/>
                          </a:lnTo>
                          <a:lnTo>
                            <a:pt x="159" y="103"/>
                          </a:lnTo>
                          <a:lnTo>
                            <a:pt x="0" y="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01" name="Freeform 63"/>
                    <p:cNvSpPr/>
                    <p:nvPr/>
                  </p:nvSpPr>
                  <p:spPr bwMode="auto">
                    <a:xfrm>
                      <a:off x="4709731" y="3161352"/>
                      <a:ext cx="991592" cy="1217588"/>
                    </a:xfrm>
                    <a:custGeom>
                      <a:avLst/>
                      <a:gdLst>
                        <a:gd name="T0" fmla="*/ 512 w 781"/>
                        <a:gd name="T1" fmla="*/ 10 h 959"/>
                        <a:gd name="T2" fmla="*/ 606 w 781"/>
                        <a:gd name="T3" fmla="*/ 267 h 959"/>
                        <a:gd name="T4" fmla="*/ 708 w 781"/>
                        <a:gd name="T5" fmla="*/ 570 h 959"/>
                        <a:gd name="T6" fmla="*/ 751 w 781"/>
                        <a:gd name="T7" fmla="*/ 706 h 959"/>
                        <a:gd name="T8" fmla="*/ 776 w 781"/>
                        <a:gd name="T9" fmla="*/ 806 h 959"/>
                        <a:gd name="T10" fmla="*/ 781 w 781"/>
                        <a:gd name="T11" fmla="*/ 839 h 959"/>
                        <a:gd name="T12" fmla="*/ 778 w 781"/>
                        <a:gd name="T13" fmla="*/ 855 h 959"/>
                        <a:gd name="T14" fmla="*/ 769 w 781"/>
                        <a:gd name="T15" fmla="*/ 864 h 959"/>
                        <a:gd name="T16" fmla="*/ 729 w 781"/>
                        <a:gd name="T17" fmla="*/ 883 h 959"/>
                        <a:gd name="T18" fmla="*/ 670 w 781"/>
                        <a:gd name="T19" fmla="*/ 905 h 959"/>
                        <a:gd name="T20" fmla="*/ 598 w 781"/>
                        <a:gd name="T21" fmla="*/ 926 h 959"/>
                        <a:gd name="T22" fmla="*/ 521 w 781"/>
                        <a:gd name="T23" fmla="*/ 943 h 959"/>
                        <a:gd name="T24" fmla="*/ 448 w 781"/>
                        <a:gd name="T25" fmla="*/ 955 h 959"/>
                        <a:gd name="T26" fmla="*/ 381 w 781"/>
                        <a:gd name="T27" fmla="*/ 959 h 959"/>
                        <a:gd name="T28" fmla="*/ 331 w 781"/>
                        <a:gd name="T29" fmla="*/ 951 h 959"/>
                        <a:gd name="T30" fmla="*/ 313 w 781"/>
                        <a:gd name="T31" fmla="*/ 943 h 959"/>
                        <a:gd name="T32" fmla="*/ 306 w 781"/>
                        <a:gd name="T33" fmla="*/ 937 h 959"/>
                        <a:gd name="T34" fmla="*/ 279 w 781"/>
                        <a:gd name="T35" fmla="*/ 903 h 959"/>
                        <a:gd name="T36" fmla="*/ 238 w 781"/>
                        <a:gd name="T37" fmla="*/ 833 h 959"/>
                        <a:gd name="T38" fmla="*/ 188 w 781"/>
                        <a:gd name="T39" fmla="*/ 740 h 959"/>
                        <a:gd name="T40" fmla="*/ 91 w 781"/>
                        <a:gd name="T41" fmla="*/ 532 h 959"/>
                        <a:gd name="T42" fmla="*/ 17 w 781"/>
                        <a:gd name="T43" fmla="*/ 358 h 959"/>
                        <a:gd name="T44" fmla="*/ 1 w 781"/>
                        <a:gd name="T45" fmla="*/ 308 h 959"/>
                        <a:gd name="T46" fmla="*/ 0 w 781"/>
                        <a:gd name="T47" fmla="*/ 290 h 959"/>
                        <a:gd name="T48" fmla="*/ 7 w 781"/>
                        <a:gd name="T49" fmla="*/ 243 h 959"/>
                        <a:gd name="T50" fmla="*/ 30 w 781"/>
                        <a:gd name="T51" fmla="*/ 188 h 959"/>
                        <a:gd name="T52" fmla="*/ 73 w 781"/>
                        <a:gd name="T53" fmla="*/ 129 h 959"/>
                        <a:gd name="T54" fmla="*/ 102 w 781"/>
                        <a:gd name="T55" fmla="*/ 102 h 959"/>
                        <a:gd name="T56" fmla="*/ 136 w 781"/>
                        <a:gd name="T57" fmla="*/ 75 h 959"/>
                        <a:gd name="T58" fmla="*/ 173 w 781"/>
                        <a:gd name="T59" fmla="*/ 52 h 959"/>
                        <a:gd name="T60" fmla="*/ 216 w 781"/>
                        <a:gd name="T61" fmla="*/ 32 h 959"/>
                        <a:gd name="T62" fmla="*/ 265 w 781"/>
                        <a:gd name="T63" fmla="*/ 16 h 959"/>
                        <a:gd name="T64" fmla="*/ 319 w 781"/>
                        <a:gd name="T65" fmla="*/ 5 h 959"/>
                        <a:gd name="T66" fmla="*/ 378 w 781"/>
                        <a:gd name="T67" fmla="*/ 0 h 959"/>
                        <a:gd name="T68" fmla="*/ 442 w 781"/>
                        <a:gd name="T69" fmla="*/ 1 h 959"/>
                        <a:gd name="T70" fmla="*/ 512 w 781"/>
                        <a:gd name="T71" fmla="*/ 10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959">
                          <a:moveTo>
                            <a:pt x="512" y="10"/>
                          </a:moveTo>
                          <a:lnTo>
                            <a:pt x="512" y="10"/>
                          </a:lnTo>
                          <a:lnTo>
                            <a:pt x="559" y="138"/>
                          </a:lnTo>
                          <a:lnTo>
                            <a:pt x="606" y="267"/>
                          </a:lnTo>
                          <a:lnTo>
                            <a:pt x="657" y="417"/>
                          </a:lnTo>
                          <a:lnTo>
                            <a:pt x="708" y="570"/>
                          </a:lnTo>
                          <a:lnTo>
                            <a:pt x="731" y="641"/>
                          </a:lnTo>
                          <a:lnTo>
                            <a:pt x="751" y="706"/>
                          </a:lnTo>
                          <a:lnTo>
                            <a:pt x="765" y="761"/>
                          </a:lnTo>
                          <a:lnTo>
                            <a:pt x="776" y="806"/>
                          </a:lnTo>
                          <a:lnTo>
                            <a:pt x="779" y="824"/>
                          </a:lnTo>
                          <a:lnTo>
                            <a:pt x="781" y="839"/>
                          </a:lnTo>
                          <a:lnTo>
                            <a:pt x="779" y="849"/>
                          </a:lnTo>
                          <a:lnTo>
                            <a:pt x="778" y="855"/>
                          </a:lnTo>
                          <a:lnTo>
                            <a:pt x="778" y="855"/>
                          </a:lnTo>
                          <a:lnTo>
                            <a:pt x="769" y="864"/>
                          </a:lnTo>
                          <a:lnTo>
                            <a:pt x="751" y="874"/>
                          </a:lnTo>
                          <a:lnTo>
                            <a:pt x="729" y="883"/>
                          </a:lnTo>
                          <a:lnTo>
                            <a:pt x="701" y="894"/>
                          </a:lnTo>
                          <a:lnTo>
                            <a:pt x="670" y="905"/>
                          </a:lnTo>
                          <a:lnTo>
                            <a:pt x="636" y="916"/>
                          </a:lnTo>
                          <a:lnTo>
                            <a:pt x="598" y="926"/>
                          </a:lnTo>
                          <a:lnTo>
                            <a:pt x="561" y="935"/>
                          </a:lnTo>
                          <a:lnTo>
                            <a:pt x="521" y="943"/>
                          </a:lnTo>
                          <a:lnTo>
                            <a:pt x="484" y="950"/>
                          </a:lnTo>
                          <a:lnTo>
                            <a:pt x="448" y="955"/>
                          </a:lnTo>
                          <a:lnTo>
                            <a:pt x="412" y="957"/>
                          </a:lnTo>
                          <a:lnTo>
                            <a:pt x="381" y="959"/>
                          </a:lnTo>
                          <a:lnTo>
                            <a:pt x="353" y="955"/>
                          </a:lnTo>
                          <a:lnTo>
                            <a:pt x="331" y="951"/>
                          </a:lnTo>
                          <a:lnTo>
                            <a:pt x="320" y="948"/>
                          </a:lnTo>
                          <a:lnTo>
                            <a:pt x="313" y="943"/>
                          </a:lnTo>
                          <a:lnTo>
                            <a:pt x="313" y="943"/>
                          </a:lnTo>
                          <a:lnTo>
                            <a:pt x="306" y="937"/>
                          </a:lnTo>
                          <a:lnTo>
                            <a:pt x="299" y="928"/>
                          </a:lnTo>
                          <a:lnTo>
                            <a:pt x="279" y="903"/>
                          </a:lnTo>
                          <a:lnTo>
                            <a:pt x="259" y="873"/>
                          </a:lnTo>
                          <a:lnTo>
                            <a:pt x="238" y="833"/>
                          </a:lnTo>
                          <a:lnTo>
                            <a:pt x="213" y="788"/>
                          </a:lnTo>
                          <a:lnTo>
                            <a:pt x="188" y="740"/>
                          </a:lnTo>
                          <a:lnTo>
                            <a:pt x="139" y="638"/>
                          </a:lnTo>
                          <a:lnTo>
                            <a:pt x="91" y="532"/>
                          </a:lnTo>
                          <a:lnTo>
                            <a:pt x="50" y="435"/>
                          </a:lnTo>
                          <a:lnTo>
                            <a:pt x="17" y="358"/>
                          </a:lnTo>
                          <a:lnTo>
                            <a:pt x="1" y="308"/>
                          </a:lnTo>
                          <a:lnTo>
                            <a:pt x="1" y="308"/>
                          </a:lnTo>
                          <a:lnTo>
                            <a:pt x="0" y="299"/>
                          </a:lnTo>
                          <a:lnTo>
                            <a:pt x="0" y="290"/>
                          </a:lnTo>
                          <a:lnTo>
                            <a:pt x="0" y="269"/>
                          </a:lnTo>
                          <a:lnTo>
                            <a:pt x="7" y="243"/>
                          </a:lnTo>
                          <a:lnTo>
                            <a:pt x="16" y="217"/>
                          </a:lnTo>
                          <a:lnTo>
                            <a:pt x="30" y="188"/>
                          </a:lnTo>
                          <a:lnTo>
                            <a:pt x="50" y="159"/>
                          </a:lnTo>
                          <a:lnTo>
                            <a:pt x="73" y="129"/>
                          </a:lnTo>
                          <a:lnTo>
                            <a:pt x="87" y="114"/>
                          </a:lnTo>
                          <a:lnTo>
                            <a:pt x="102" y="102"/>
                          </a:lnTo>
                          <a:lnTo>
                            <a:pt x="118" y="87"/>
                          </a:lnTo>
                          <a:lnTo>
                            <a:pt x="136" y="75"/>
                          </a:lnTo>
                          <a:lnTo>
                            <a:pt x="154" y="62"/>
                          </a:lnTo>
                          <a:lnTo>
                            <a:pt x="173" y="52"/>
                          </a:lnTo>
                          <a:lnTo>
                            <a:pt x="195" y="41"/>
                          </a:lnTo>
                          <a:lnTo>
                            <a:pt x="216" y="32"/>
                          </a:lnTo>
                          <a:lnTo>
                            <a:pt x="240" y="23"/>
                          </a:lnTo>
                          <a:lnTo>
                            <a:pt x="265" y="16"/>
                          </a:lnTo>
                          <a:lnTo>
                            <a:pt x="292" y="9"/>
                          </a:lnTo>
                          <a:lnTo>
                            <a:pt x="319" y="5"/>
                          </a:lnTo>
                          <a:lnTo>
                            <a:pt x="347" y="1"/>
                          </a:lnTo>
                          <a:lnTo>
                            <a:pt x="378" y="0"/>
                          </a:lnTo>
                          <a:lnTo>
                            <a:pt x="408" y="0"/>
                          </a:lnTo>
                          <a:lnTo>
                            <a:pt x="442" y="1"/>
                          </a:lnTo>
                          <a:lnTo>
                            <a:pt x="476" y="5"/>
                          </a:lnTo>
                          <a:lnTo>
                            <a:pt x="512" y="10"/>
                          </a:lnTo>
                          <a:close/>
                        </a:path>
                      </a:pathLst>
                    </a:custGeom>
                    <a:solidFill>
                      <a:srgbClr val="FEDCB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02" name="Freeform 64"/>
                    <p:cNvSpPr/>
                    <p:nvPr/>
                  </p:nvSpPr>
                  <p:spPr bwMode="auto">
                    <a:xfrm>
                      <a:off x="4709731" y="3161352"/>
                      <a:ext cx="991592" cy="1217588"/>
                    </a:xfrm>
                    <a:custGeom>
                      <a:avLst/>
                      <a:gdLst>
                        <a:gd name="T0" fmla="*/ 512 w 781"/>
                        <a:gd name="T1" fmla="*/ 10 h 959"/>
                        <a:gd name="T2" fmla="*/ 606 w 781"/>
                        <a:gd name="T3" fmla="*/ 267 h 959"/>
                        <a:gd name="T4" fmla="*/ 708 w 781"/>
                        <a:gd name="T5" fmla="*/ 570 h 959"/>
                        <a:gd name="T6" fmla="*/ 751 w 781"/>
                        <a:gd name="T7" fmla="*/ 706 h 959"/>
                        <a:gd name="T8" fmla="*/ 776 w 781"/>
                        <a:gd name="T9" fmla="*/ 806 h 959"/>
                        <a:gd name="T10" fmla="*/ 781 w 781"/>
                        <a:gd name="T11" fmla="*/ 839 h 959"/>
                        <a:gd name="T12" fmla="*/ 778 w 781"/>
                        <a:gd name="T13" fmla="*/ 855 h 959"/>
                        <a:gd name="T14" fmla="*/ 769 w 781"/>
                        <a:gd name="T15" fmla="*/ 864 h 959"/>
                        <a:gd name="T16" fmla="*/ 729 w 781"/>
                        <a:gd name="T17" fmla="*/ 883 h 959"/>
                        <a:gd name="T18" fmla="*/ 670 w 781"/>
                        <a:gd name="T19" fmla="*/ 905 h 959"/>
                        <a:gd name="T20" fmla="*/ 598 w 781"/>
                        <a:gd name="T21" fmla="*/ 926 h 959"/>
                        <a:gd name="T22" fmla="*/ 521 w 781"/>
                        <a:gd name="T23" fmla="*/ 943 h 959"/>
                        <a:gd name="T24" fmla="*/ 448 w 781"/>
                        <a:gd name="T25" fmla="*/ 955 h 959"/>
                        <a:gd name="T26" fmla="*/ 381 w 781"/>
                        <a:gd name="T27" fmla="*/ 959 h 959"/>
                        <a:gd name="T28" fmla="*/ 331 w 781"/>
                        <a:gd name="T29" fmla="*/ 951 h 959"/>
                        <a:gd name="T30" fmla="*/ 313 w 781"/>
                        <a:gd name="T31" fmla="*/ 943 h 959"/>
                        <a:gd name="T32" fmla="*/ 306 w 781"/>
                        <a:gd name="T33" fmla="*/ 937 h 959"/>
                        <a:gd name="T34" fmla="*/ 279 w 781"/>
                        <a:gd name="T35" fmla="*/ 903 h 959"/>
                        <a:gd name="T36" fmla="*/ 238 w 781"/>
                        <a:gd name="T37" fmla="*/ 833 h 959"/>
                        <a:gd name="T38" fmla="*/ 188 w 781"/>
                        <a:gd name="T39" fmla="*/ 740 h 959"/>
                        <a:gd name="T40" fmla="*/ 91 w 781"/>
                        <a:gd name="T41" fmla="*/ 532 h 959"/>
                        <a:gd name="T42" fmla="*/ 17 w 781"/>
                        <a:gd name="T43" fmla="*/ 358 h 959"/>
                        <a:gd name="T44" fmla="*/ 1 w 781"/>
                        <a:gd name="T45" fmla="*/ 308 h 959"/>
                        <a:gd name="T46" fmla="*/ 0 w 781"/>
                        <a:gd name="T47" fmla="*/ 290 h 959"/>
                        <a:gd name="T48" fmla="*/ 7 w 781"/>
                        <a:gd name="T49" fmla="*/ 243 h 959"/>
                        <a:gd name="T50" fmla="*/ 30 w 781"/>
                        <a:gd name="T51" fmla="*/ 188 h 959"/>
                        <a:gd name="T52" fmla="*/ 73 w 781"/>
                        <a:gd name="T53" fmla="*/ 129 h 959"/>
                        <a:gd name="T54" fmla="*/ 102 w 781"/>
                        <a:gd name="T55" fmla="*/ 102 h 959"/>
                        <a:gd name="T56" fmla="*/ 136 w 781"/>
                        <a:gd name="T57" fmla="*/ 75 h 959"/>
                        <a:gd name="T58" fmla="*/ 173 w 781"/>
                        <a:gd name="T59" fmla="*/ 52 h 959"/>
                        <a:gd name="T60" fmla="*/ 216 w 781"/>
                        <a:gd name="T61" fmla="*/ 32 h 959"/>
                        <a:gd name="T62" fmla="*/ 265 w 781"/>
                        <a:gd name="T63" fmla="*/ 16 h 959"/>
                        <a:gd name="T64" fmla="*/ 319 w 781"/>
                        <a:gd name="T65" fmla="*/ 5 h 959"/>
                        <a:gd name="T66" fmla="*/ 378 w 781"/>
                        <a:gd name="T67" fmla="*/ 0 h 959"/>
                        <a:gd name="T68" fmla="*/ 442 w 781"/>
                        <a:gd name="T69" fmla="*/ 1 h 959"/>
                        <a:gd name="T70" fmla="*/ 512 w 781"/>
                        <a:gd name="T71" fmla="*/ 10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959">
                          <a:moveTo>
                            <a:pt x="512" y="10"/>
                          </a:moveTo>
                          <a:lnTo>
                            <a:pt x="512" y="10"/>
                          </a:lnTo>
                          <a:lnTo>
                            <a:pt x="559" y="138"/>
                          </a:lnTo>
                          <a:lnTo>
                            <a:pt x="606" y="267"/>
                          </a:lnTo>
                          <a:lnTo>
                            <a:pt x="657" y="417"/>
                          </a:lnTo>
                          <a:lnTo>
                            <a:pt x="708" y="570"/>
                          </a:lnTo>
                          <a:lnTo>
                            <a:pt x="731" y="641"/>
                          </a:lnTo>
                          <a:lnTo>
                            <a:pt x="751" y="706"/>
                          </a:lnTo>
                          <a:lnTo>
                            <a:pt x="765" y="761"/>
                          </a:lnTo>
                          <a:lnTo>
                            <a:pt x="776" y="806"/>
                          </a:lnTo>
                          <a:lnTo>
                            <a:pt x="779" y="824"/>
                          </a:lnTo>
                          <a:lnTo>
                            <a:pt x="781" y="839"/>
                          </a:lnTo>
                          <a:lnTo>
                            <a:pt x="779" y="849"/>
                          </a:lnTo>
                          <a:lnTo>
                            <a:pt x="778" y="855"/>
                          </a:lnTo>
                          <a:lnTo>
                            <a:pt x="778" y="855"/>
                          </a:lnTo>
                          <a:lnTo>
                            <a:pt x="769" y="864"/>
                          </a:lnTo>
                          <a:lnTo>
                            <a:pt x="751" y="874"/>
                          </a:lnTo>
                          <a:lnTo>
                            <a:pt x="729" y="883"/>
                          </a:lnTo>
                          <a:lnTo>
                            <a:pt x="701" y="894"/>
                          </a:lnTo>
                          <a:lnTo>
                            <a:pt x="670" y="905"/>
                          </a:lnTo>
                          <a:lnTo>
                            <a:pt x="636" y="916"/>
                          </a:lnTo>
                          <a:lnTo>
                            <a:pt x="598" y="926"/>
                          </a:lnTo>
                          <a:lnTo>
                            <a:pt x="561" y="935"/>
                          </a:lnTo>
                          <a:lnTo>
                            <a:pt x="521" y="943"/>
                          </a:lnTo>
                          <a:lnTo>
                            <a:pt x="484" y="950"/>
                          </a:lnTo>
                          <a:lnTo>
                            <a:pt x="448" y="955"/>
                          </a:lnTo>
                          <a:lnTo>
                            <a:pt x="412" y="957"/>
                          </a:lnTo>
                          <a:lnTo>
                            <a:pt x="381" y="959"/>
                          </a:lnTo>
                          <a:lnTo>
                            <a:pt x="353" y="955"/>
                          </a:lnTo>
                          <a:lnTo>
                            <a:pt x="331" y="951"/>
                          </a:lnTo>
                          <a:lnTo>
                            <a:pt x="320" y="948"/>
                          </a:lnTo>
                          <a:lnTo>
                            <a:pt x="313" y="943"/>
                          </a:lnTo>
                          <a:lnTo>
                            <a:pt x="313" y="943"/>
                          </a:lnTo>
                          <a:lnTo>
                            <a:pt x="306" y="937"/>
                          </a:lnTo>
                          <a:lnTo>
                            <a:pt x="299" y="928"/>
                          </a:lnTo>
                          <a:lnTo>
                            <a:pt x="279" y="903"/>
                          </a:lnTo>
                          <a:lnTo>
                            <a:pt x="259" y="873"/>
                          </a:lnTo>
                          <a:lnTo>
                            <a:pt x="238" y="833"/>
                          </a:lnTo>
                          <a:lnTo>
                            <a:pt x="213" y="788"/>
                          </a:lnTo>
                          <a:lnTo>
                            <a:pt x="188" y="740"/>
                          </a:lnTo>
                          <a:lnTo>
                            <a:pt x="139" y="638"/>
                          </a:lnTo>
                          <a:lnTo>
                            <a:pt x="91" y="532"/>
                          </a:lnTo>
                          <a:lnTo>
                            <a:pt x="50" y="435"/>
                          </a:lnTo>
                          <a:lnTo>
                            <a:pt x="17" y="358"/>
                          </a:lnTo>
                          <a:lnTo>
                            <a:pt x="1" y="308"/>
                          </a:lnTo>
                          <a:lnTo>
                            <a:pt x="1" y="308"/>
                          </a:lnTo>
                          <a:lnTo>
                            <a:pt x="0" y="299"/>
                          </a:lnTo>
                          <a:lnTo>
                            <a:pt x="0" y="290"/>
                          </a:lnTo>
                          <a:lnTo>
                            <a:pt x="0" y="269"/>
                          </a:lnTo>
                          <a:lnTo>
                            <a:pt x="7" y="243"/>
                          </a:lnTo>
                          <a:lnTo>
                            <a:pt x="16" y="217"/>
                          </a:lnTo>
                          <a:lnTo>
                            <a:pt x="30" y="188"/>
                          </a:lnTo>
                          <a:lnTo>
                            <a:pt x="50" y="159"/>
                          </a:lnTo>
                          <a:lnTo>
                            <a:pt x="73" y="129"/>
                          </a:lnTo>
                          <a:lnTo>
                            <a:pt x="87" y="114"/>
                          </a:lnTo>
                          <a:lnTo>
                            <a:pt x="102" y="102"/>
                          </a:lnTo>
                          <a:lnTo>
                            <a:pt x="118" y="87"/>
                          </a:lnTo>
                          <a:lnTo>
                            <a:pt x="136" y="75"/>
                          </a:lnTo>
                          <a:lnTo>
                            <a:pt x="154" y="62"/>
                          </a:lnTo>
                          <a:lnTo>
                            <a:pt x="173" y="52"/>
                          </a:lnTo>
                          <a:lnTo>
                            <a:pt x="195" y="41"/>
                          </a:lnTo>
                          <a:lnTo>
                            <a:pt x="216" y="32"/>
                          </a:lnTo>
                          <a:lnTo>
                            <a:pt x="240" y="23"/>
                          </a:lnTo>
                          <a:lnTo>
                            <a:pt x="265" y="16"/>
                          </a:lnTo>
                          <a:lnTo>
                            <a:pt x="292" y="9"/>
                          </a:lnTo>
                          <a:lnTo>
                            <a:pt x="319" y="5"/>
                          </a:lnTo>
                          <a:lnTo>
                            <a:pt x="347" y="1"/>
                          </a:lnTo>
                          <a:lnTo>
                            <a:pt x="378" y="0"/>
                          </a:lnTo>
                          <a:lnTo>
                            <a:pt x="408" y="0"/>
                          </a:lnTo>
                          <a:lnTo>
                            <a:pt x="442" y="1"/>
                          </a:lnTo>
                          <a:lnTo>
                            <a:pt x="476" y="5"/>
                          </a:lnTo>
                          <a:lnTo>
                            <a:pt x="512"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03" name="Freeform 65"/>
                    <p:cNvSpPr/>
                    <p:nvPr/>
                  </p:nvSpPr>
                  <p:spPr bwMode="auto">
                    <a:xfrm>
                      <a:off x="4358040" y="2871873"/>
                      <a:ext cx="1175690" cy="1212510"/>
                    </a:xfrm>
                    <a:custGeom>
                      <a:avLst/>
                      <a:gdLst>
                        <a:gd name="T0" fmla="*/ 438 w 926"/>
                        <a:gd name="T1" fmla="*/ 916 h 955"/>
                        <a:gd name="T2" fmla="*/ 452 w 926"/>
                        <a:gd name="T3" fmla="*/ 821 h 955"/>
                        <a:gd name="T4" fmla="*/ 436 w 926"/>
                        <a:gd name="T5" fmla="*/ 697 h 955"/>
                        <a:gd name="T6" fmla="*/ 395 w 926"/>
                        <a:gd name="T7" fmla="*/ 618 h 955"/>
                        <a:gd name="T8" fmla="*/ 354 w 926"/>
                        <a:gd name="T9" fmla="*/ 574 h 955"/>
                        <a:gd name="T10" fmla="*/ 490 w 926"/>
                        <a:gd name="T11" fmla="*/ 577 h 955"/>
                        <a:gd name="T12" fmla="*/ 558 w 926"/>
                        <a:gd name="T13" fmla="*/ 559 h 955"/>
                        <a:gd name="T14" fmla="*/ 565 w 926"/>
                        <a:gd name="T15" fmla="*/ 538 h 955"/>
                        <a:gd name="T16" fmla="*/ 542 w 926"/>
                        <a:gd name="T17" fmla="*/ 500 h 955"/>
                        <a:gd name="T18" fmla="*/ 510 w 926"/>
                        <a:gd name="T19" fmla="*/ 479 h 955"/>
                        <a:gd name="T20" fmla="*/ 612 w 926"/>
                        <a:gd name="T21" fmla="*/ 498 h 955"/>
                        <a:gd name="T22" fmla="*/ 680 w 926"/>
                        <a:gd name="T23" fmla="*/ 488 h 955"/>
                        <a:gd name="T24" fmla="*/ 719 w 926"/>
                        <a:gd name="T25" fmla="*/ 459 h 955"/>
                        <a:gd name="T26" fmla="*/ 735 w 926"/>
                        <a:gd name="T27" fmla="*/ 418 h 955"/>
                        <a:gd name="T28" fmla="*/ 719 w 926"/>
                        <a:gd name="T29" fmla="*/ 400 h 955"/>
                        <a:gd name="T30" fmla="*/ 680 w 926"/>
                        <a:gd name="T31" fmla="*/ 396 h 955"/>
                        <a:gd name="T32" fmla="*/ 822 w 926"/>
                        <a:gd name="T33" fmla="*/ 382 h 955"/>
                        <a:gd name="T34" fmla="*/ 875 w 926"/>
                        <a:gd name="T35" fmla="*/ 360 h 955"/>
                        <a:gd name="T36" fmla="*/ 883 w 926"/>
                        <a:gd name="T37" fmla="*/ 346 h 955"/>
                        <a:gd name="T38" fmla="*/ 861 w 926"/>
                        <a:gd name="T39" fmla="*/ 308 h 955"/>
                        <a:gd name="T40" fmla="*/ 845 w 926"/>
                        <a:gd name="T41" fmla="*/ 305 h 955"/>
                        <a:gd name="T42" fmla="*/ 891 w 926"/>
                        <a:gd name="T43" fmla="*/ 260 h 955"/>
                        <a:gd name="T44" fmla="*/ 922 w 926"/>
                        <a:gd name="T45" fmla="*/ 203 h 955"/>
                        <a:gd name="T46" fmla="*/ 917 w 926"/>
                        <a:gd name="T47" fmla="*/ 127 h 955"/>
                        <a:gd name="T48" fmla="*/ 877 w 926"/>
                        <a:gd name="T49" fmla="*/ 66 h 955"/>
                        <a:gd name="T50" fmla="*/ 795 w 926"/>
                        <a:gd name="T51" fmla="*/ 11 h 955"/>
                        <a:gd name="T52" fmla="*/ 703 w 926"/>
                        <a:gd name="T53" fmla="*/ 4 h 955"/>
                        <a:gd name="T54" fmla="*/ 664 w 926"/>
                        <a:gd name="T55" fmla="*/ 22 h 955"/>
                        <a:gd name="T56" fmla="*/ 633 w 926"/>
                        <a:gd name="T57" fmla="*/ 59 h 955"/>
                        <a:gd name="T58" fmla="*/ 614 w 926"/>
                        <a:gd name="T59" fmla="*/ 117 h 955"/>
                        <a:gd name="T60" fmla="*/ 563 w 926"/>
                        <a:gd name="T61" fmla="*/ 68 h 955"/>
                        <a:gd name="T62" fmla="*/ 497 w 926"/>
                        <a:gd name="T63" fmla="*/ 29 h 955"/>
                        <a:gd name="T64" fmla="*/ 450 w 926"/>
                        <a:gd name="T65" fmla="*/ 18 h 955"/>
                        <a:gd name="T66" fmla="*/ 375 w 926"/>
                        <a:gd name="T67" fmla="*/ 38 h 955"/>
                        <a:gd name="T68" fmla="*/ 325 w 926"/>
                        <a:gd name="T69" fmla="*/ 84 h 955"/>
                        <a:gd name="T70" fmla="*/ 320 w 926"/>
                        <a:gd name="T71" fmla="*/ 122 h 955"/>
                        <a:gd name="T72" fmla="*/ 339 w 926"/>
                        <a:gd name="T73" fmla="*/ 151 h 955"/>
                        <a:gd name="T74" fmla="*/ 397 w 926"/>
                        <a:gd name="T75" fmla="*/ 183 h 955"/>
                        <a:gd name="T76" fmla="*/ 389 w 926"/>
                        <a:gd name="T77" fmla="*/ 204 h 955"/>
                        <a:gd name="T78" fmla="*/ 266 w 926"/>
                        <a:gd name="T79" fmla="*/ 255 h 955"/>
                        <a:gd name="T80" fmla="*/ 171 w 926"/>
                        <a:gd name="T81" fmla="*/ 333 h 955"/>
                        <a:gd name="T82" fmla="*/ 142 w 926"/>
                        <a:gd name="T83" fmla="*/ 389 h 955"/>
                        <a:gd name="T84" fmla="*/ 130 w 926"/>
                        <a:gd name="T85" fmla="*/ 403 h 955"/>
                        <a:gd name="T86" fmla="*/ 99 w 926"/>
                        <a:gd name="T87" fmla="*/ 350 h 955"/>
                        <a:gd name="T88" fmla="*/ 60 w 926"/>
                        <a:gd name="T89" fmla="*/ 332 h 955"/>
                        <a:gd name="T90" fmla="*/ 24 w 926"/>
                        <a:gd name="T91" fmla="*/ 344 h 955"/>
                        <a:gd name="T92" fmla="*/ 9 w 926"/>
                        <a:gd name="T93" fmla="*/ 380 h 955"/>
                        <a:gd name="T94" fmla="*/ 35 w 926"/>
                        <a:gd name="T95" fmla="*/ 432 h 955"/>
                        <a:gd name="T96" fmla="*/ 49 w 926"/>
                        <a:gd name="T97" fmla="*/ 466 h 955"/>
                        <a:gd name="T98" fmla="*/ 6 w 926"/>
                        <a:gd name="T99" fmla="*/ 495 h 955"/>
                        <a:gd name="T100" fmla="*/ 4 w 926"/>
                        <a:gd name="T101" fmla="*/ 523 h 955"/>
                        <a:gd name="T102" fmla="*/ 36 w 926"/>
                        <a:gd name="T103" fmla="*/ 561 h 955"/>
                        <a:gd name="T104" fmla="*/ 85 w 926"/>
                        <a:gd name="T105" fmla="*/ 579 h 955"/>
                        <a:gd name="T106" fmla="*/ 101 w 926"/>
                        <a:gd name="T107" fmla="*/ 624 h 955"/>
                        <a:gd name="T108" fmla="*/ 142 w 926"/>
                        <a:gd name="T109" fmla="*/ 730 h 955"/>
                        <a:gd name="T110" fmla="*/ 225 w 926"/>
                        <a:gd name="T111" fmla="*/ 841 h 955"/>
                        <a:gd name="T112" fmla="*/ 300 w 926"/>
                        <a:gd name="T113" fmla="*/ 898 h 955"/>
                        <a:gd name="T114" fmla="*/ 397 w 926"/>
                        <a:gd name="T115" fmla="*/ 945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26" h="955">
                          <a:moveTo>
                            <a:pt x="425" y="955"/>
                          </a:moveTo>
                          <a:lnTo>
                            <a:pt x="425" y="955"/>
                          </a:lnTo>
                          <a:lnTo>
                            <a:pt x="429" y="945"/>
                          </a:lnTo>
                          <a:lnTo>
                            <a:pt x="438" y="916"/>
                          </a:lnTo>
                          <a:lnTo>
                            <a:pt x="443" y="896"/>
                          </a:lnTo>
                          <a:lnTo>
                            <a:pt x="447" y="875"/>
                          </a:lnTo>
                          <a:lnTo>
                            <a:pt x="450" y="848"/>
                          </a:lnTo>
                          <a:lnTo>
                            <a:pt x="452" y="821"/>
                          </a:lnTo>
                          <a:lnTo>
                            <a:pt x="452" y="791"/>
                          </a:lnTo>
                          <a:lnTo>
                            <a:pt x="450" y="760"/>
                          </a:lnTo>
                          <a:lnTo>
                            <a:pt x="445" y="730"/>
                          </a:lnTo>
                          <a:lnTo>
                            <a:pt x="436" y="697"/>
                          </a:lnTo>
                          <a:lnTo>
                            <a:pt x="424" y="665"/>
                          </a:lnTo>
                          <a:lnTo>
                            <a:pt x="415" y="649"/>
                          </a:lnTo>
                          <a:lnTo>
                            <a:pt x="406" y="633"/>
                          </a:lnTo>
                          <a:lnTo>
                            <a:pt x="395" y="618"/>
                          </a:lnTo>
                          <a:lnTo>
                            <a:pt x="382" y="602"/>
                          </a:lnTo>
                          <a:lnTo>
                            <a:pt x="368" y="588"/>
                          </a:lnTo>
                          <a:lnTo>
                            <a:pt x="354" y="574"/>
                          </a:lnTo>
                          <a:lnTo>
                            <a:pt x="354" y="574"/>
                          </a:lnTo>
                          <a:lnTo>
                            <a:pt x="384" y="575"/>
                          </a:lnTo>
                          <a:lnTo>
                            <a:pt x="416" y="577"/>
                          </a:lnTo>
                          <a:lnTo>
                            <a:pt x="452" y="579"/>
                          </a:lnTo>
                          <a:lnTo>
                            <a:pt x="490" y="577"/>
                          </a:lnTo>
                          <a:lnTo>
                            <a:pt x="524" y="574"/>
                          </a:lnTo>
                          <a:lnTo>
                            <a:pt x="538" y="570"/>
                          </a:lnTo>
                          <a:lnTo>
                            <a:pt x="549" y="565"/>
                          </a:lnTo>
                          <a:lnTo>
                            <a:pt x="558" y="559"/>
                          </a:lnTo>
                          <a:lnTo>
                            <a:pt x="563" y="552"/>
                          </a:lnTo>
                          <a:lnTo>
                            <a:pt x="563" y="552"/>
                          </a:lnTo>
                          <a:lnTo>
                            <a:pt x="565" y="545"/>
                          </a:lnTo>
                          <a:lnTo>
                            <a:pt x="565" y="538"/>
                          </a:lnTo>
                          <a:lnTo>
                            <a:pt x="563" y="531"/>
                          </a:lnTo>
                          <a:lnTo>
                            <a:pt x="562" y="523"/>
                          </a:lnTo>
                          <a:lnTo>
                            <a:pt x="553" y="513"/>
                          </a:lnTo>
                          <a:lnTo>
                            <a:pt x="542" y="500"/>
                          </a:lnTo>
                          <a:lnTo>
                            <a:pt x="531" y="491"/>
                          </a:lnTo>
                          <a:lnTo>
                            <a:pt x="520" y="486"/>
                          </a:lnTo>
                          <a:lnTo>
                            <a:pt x="510" y="479"/>
                          </a:lnTo>
                          <a:lnTo>
                            <a:pt x="510" y="479"/>
                          </a:lnTo>
                          <a:lnTo>
                            <a:pt x="535" y="486"/>
                          </a:lnTo>
                          <a:lnTo>
                            <a:pt x="562" y="493"/>
                          </a:lnTo>
                          <a:lnTo>
                            <a:pt x="596" y="497"/>
                          </a:lnTo>
                          <a:lnTo>
                            <a:pt x="612" y="498"/>
                          </a:lnTo>
                          <a:lnTo>
                            <a:pt x="630" y="498"/>
                          </a:lnTo>
                          <a:lnTo>
                            <a:pt x="648" y="497"/>
                          </a:lnTo>
                          <a:lnTo>
                            <a:pt x="664" y="493"/>
                          </a:lnTo>
                          <a:lnTo>
                            <a:pt x="680" y="488"/>
                          </a:lnTo>
                          <a:lnTo>
                            <a:pt x="696" y="480"/>
                          </a:lnTo>
                          <a:lnTo>
                            <a:pt x="709" y="471"/>
                          </a:lnTo>
                          <a:lnTo>
                            <a:pt x="719" y="459"/>
                          </a:lnTo>
                          <a:lnTo>
                            <a:pt x="719" y="459"/>
                          </a:lnTo>
                          <a:lnTo>
                            <a:pt x="728" y="446"/>
                          </a:lnTo>
                          <a:lnTo>
                            <a:pt x="734" y="434"/>
                          </a:lnTo>
                          <a:lnTo>
                            <a:pt x="735" y="425"/>
                          </a:lnTo>
                          <a:lnTo>
                            <a:pt x="735" y="418"/>
                          </a:lnTo>
                          <a:lnTo>
                            <a:pt x="734" y="410"/>
                          </a:lnTo>
                          <a:lnTo>
                            <a:pt x="730" y="405"/>
                          </a:lnTo>
                          <a:lnTo>
                            <a:pt x="725" y="402"/>
                          </a:lnTo>
                          <a:lnTo>
                            <a:pt x="719" y="400"/>
                          </a:lnTo>
                          <a:lnTo>
                            <a:pt x="707" y="396"/>
                          </a:lnTo>
                          <a:lnTo>
                            <a:pt x="692" y="394"/>
                          </a:lnTo>
                          <a:lnTo>
                            <a:pt x="680" y="396"/>
                          </a:lnTo>
                          <a:lnTo>
                            <a:pt x="680" y="396"/>
                          </a:lnTo>
                          <a:lnTo>
                            <a:pt x="712" y="394"/>
                          </a:lnTo>
                          <a:lnTo>
                            <a:pt x="746" y="393"/>
                          </a:lnTo>
                          <a:lnTo>
                            <a:pt x="784" y="387"/>
                          </a:lnTo>
                          <a:lnTo>
                            <a:pt x="822" y="382"/>
                          </a:lnTo>
                          <a:lnTo>
                            <a:pt x="839" y="378"/>
                          </a:lnTo>
                          <a:lnTo>
                            <a:pt x="854" y="373"/>
                          </a:lnTo>
                          <a:lnTo>
                            <a:pt x="866" y="367"/>
                          </a:lnTo>
                          <a:lnTo>
                            <a:pt x="875" y="360"/>
                          </a:lnTo>
                          <a:lnTo>
                            <a:pt x="881" y="355"/>
                          </a:lnTo>
                          <a:lnTo>
                            <a:pt x="883" y="350"/>
                          </a:lnTo>
                          <a:lnTo>
                            <a:pt x="883" y="346"/>
                          </a:lnTo>
                          <a:lnTo>
                            <a:pt x="883" y="346"/>
                          </a:lnTo>
                          <a:lnTo>
                            <a:pt x="879" y="332"/>
                          </a:lnTo>
                          <a:lnTo>
                            <a:pt x="874" y="321"/>
                          </a:lnTo>
                          <a:lnTo>
                            <a:pt x="866" y="314"/>
                          </a:lnTo>
                          <a:lnTo>
                            <a:pt x="861" y="308"/>
                          </a:lnTo>
                          <a:lnTo>
                            <a:pt x="854" y="307"/>
                          </a:lnTo>
                          <a:lnTo>
                            <a:pt x="848" y="305"/>
                          </a:lnTo>
                          <a:lnTo>
                            <a:pt x="845" y="305"/>
                          </a:lnTo>
                          <a:lnTo>
                            <a:pt x="845" y="305"/>
                          </a:lnTo>
                          <a:lnTo>
                            <a:pt x="850" y="301"/>
                          </a:lnTo>
                          <a:lnTo>
                            <a:pt x="863" y="290"/>
                          </a:lnTo>
                          <a:lnTo>
                            <a:pt x="881" y="272"/>
                          </a:lnTo>
                          <a:lnTo>
                            <a:pt x="891" y="260"/>
                          </a:lnTo>
                          <a:lnTo>
                            <a:pt x="900" y="247"/>
                          </a:lnTo>
                          <a:lnTo>
                            <a:pt x="908" y="235"/>
                          </a:lnTo>
                          <a:lnTo>
                            <a:pt x="917" y="219"/>
                          </a:lnTo>
                          <a:lnTo>
                            <a:pt x="922" y="203"/>
                          </a:lnTo>
                          <a:lnTo>
                            <a:pt x="926" y="185"/>
                          </a:lnTo>
                          <a:lnTo>
                            <a:pt x="926" y="167"/>
                          </a:lnTo>
                          <a:lnTo>
                            <a:pt x="924" y="147"/>
                          </a:lnTo>
                          <a:lnTo>
                            <a:pt x="917" y="127"/>
                          </a:lnTo>
                          <a:lnTo>
                            <a:pt x="908" y="106"/>
                          </a:lnTo>
                          <a:lnTo>
                            <a:pt x="908" y="106"/>
                          </a:lnTo>
                          <a:lnTo>
                            <a:pt x="893" y="84"/>
                          </a:lnTo>
                          <a:lnTo>
                            <a:pt x="877" y="66"/>
                          </a:lnTo>
                          <a:lnTo>
                            <a:pt x="859" y="48"/>
                          </a:lnTo>
                          <a:lnTo>
                            <a:pt x="839" y="34"/>
                          </a:lnTo>
                          <a:lnTo>
                            <a:pt x="818" y="22"/>
                          </a:lnTo>
                          <a:lnTo>
                            <a:pt x="795" y="11"/>
                          </a:lnTo>
                          <a:lnTo>
                            <a:pt x="771" y="4"/>
                          </a:lnTo>
                          <a:lnTo>
                            <a:pt x="748" y="0"/>
                          </a:lnTo>
                          <a:lnTo>
                            <a:pt x="727" y="0"/>
                          </a:lnTo>
                          <a:lnTo>
                            <a:pt x="703" y="4"/>
                          </a:lnTo>
                          <a:lnTo>
                            <a:pt x="694" y="5"/>
                          </a:lnTo>
                          <a:lnTo>
                            <a:pt x="684" y="11"/>
                          </a:lnTo>
                          <a:lnTo>
                            <a:pt x="673" y="16"/>
                          </a:lnTo>
                          <a:lnTo>
                            <a:pt x="664" y="22"/>
                          </a:lnTo>
                          <a:lnTo>
                            <a:pt x="655" y="29"/>
                          </a:lnTo>
                          <a:lnTo>
                            <a:pt x="648" y="38"/>
                          </a:lnTo>
                          <a:lnTo>
                            <a:pt x="640" y="48"/>
                          </a:lnTo>
                          <a:lnTo>
                            <a:pt x="633" y="59"/>
                          </a:lnTo>
                          <a:lnTo>
                            <a:pt x="628" y="72"/>
                          </a:lnTo>
                          <a:lnTo>
                            <a:pt x="623" y="84"/>
                          </a:lnTo>
                          <a:lnTo>
                            <a:pt x="617" y="100"/>
                          </a:lnTo>
                          <a:lnTo>
                            <a:pt x="614" y="117"/>
                          </a:lnTo>
                          <a:lnTo>
                            <a:pt x="614" y="117"/>
                          </a:lnTo>
                          <a:lnTo>
                            <a:pt x="601" y="100"/>
                          </a:lnTo>
                          <a:lnTo>
                            <a:pt x="585" y="86"/>
                          </a:lnTo>
                          <a:lnTo>
                            <a:pt x="563" y="68"/>
                          </a:lnTo>
                          <a:lnTo>
                            <a:pt x="538" y="50"/>
                          </a:lnTo>
                          <a:lnTo>
                            <a:pt x="526" y="41"/>
                          </a:lnTo>
                          <a:lnTo>
                            <a:pt x="511" y="34"/>
                          </a:lnTo>
                          <a:lnTo>
                            <a:pt x="497" y="29"/>
                          </a:lnTo>
                          <a:lnTo>
                            <a:pt x="481" y="23"/>
                          </a:lnTo>
                          <a:lnTo>
                            <a:pt x="467" y="20"/>
                          </a:lnTo>
                          <a:lnTo>
                            <a:pt x="450" y="18"/>
                          </a:lnTo>
                          <a:lnTo>
                            <a:pt x="450" y="18"/>
                          </a:lnTo>
                          <a:lnTo>
                            <a:pt x="431" y="20"/>
                          </a:lnTo>
                          <a:lnTo>
                            <a:pt x="413" y="23"/>
                          </a:lnTo>
                          <a:lnTo>
                            <a:pt x="393" y="30"/>
                          </a:lnTo>
                          <a:lnTo>
                            <a:pt x="375" y="38"/>
                          </a:lnTo>
                          <a:lnTo>
                            <a:pt x="359" y="48"/>
                          </a:lnTo>
                          <a:lnTo>
                            <a:pt x="345" y="59"/>
                          </a:lnTo>
                          <a:lnTo>
                            <a:pt x="334" y="72"/>
                          </a:lnTo>
                          <a:lnTo>
                            <a:pt x="325" y="84"/>
                          </a:lnTo>
                          <a:lnTo>
                            <a:pt x="320" y="99"/>
                          </a:lnTo>
                          <a:lnTo>
                            <a:pt x="318" y="106"/>
                          </a:lnTo>
                          <a:lnTo>
                            <a:pt x="318" y="113"/>
                          </a:lnTo>
                          <a:lnTo>
                            <a:pt x="320" y="122"/>
                          </a:lnTo>
                          <a:lnTo>
                            <a:pt x="323" y="129"/>
                          </a:lnTo>
                          <a:lnTo>
                            <a:pt x="327" y="136"/>
                          </a:lnTo>
                          <a:lnTo>
                            <a:pt x="332" y="143"/>
                          </a:lnTo>
                          <a:lnTo>
                            <a:pt x="339" y="151"/>
                          </a:lnTo>
                          <a:lnTo>
                            <a:pt x="346" y="158"/>
                          </a:lnTo>
                          <a:lnTo>
                            <a:pt x="357" y="163"/>
                          </a:lnTo>
                          <a:lnTo>
                            <a:pt x="368" y="170"/>
                          </a:lnTo>
                          <a:lnTo>
                            <a:pt x="397" y="183"/>
                          </a:lnTo>
                          <a:lnTo>
                            <a:pt x="433" y="194"/>
                          </a:lnTo>
                          <a:lnTo>
                            <a:pt x="433" y="194"/>
                          </a:lnTo>
                          <a:lnTo>
                            <a:pt x="420" y="197"/>
                          </a:lnTo>
                          <a:lnTo>
                            <a:pt x="389" y="204"/>
                          </a:lnTo>
                          <a:lnTo>
                            <a:pt x="345" y="219"/>
                          </a:lnTo>
                          <a:lnTo>
                            <a:pt x="320" y="229"/>
                          </a:lnTo>
                          <a:lnTo>
                            <a:pt x="293" y="242"/>
                          </a:lnTo>
                          <a:lnTo>
                            <a:pt x="266" y="255"/>
                          </a:lnTo>
                          <a:lnTo>
                            <a:pt x="239" y="272"/>
                          </a:lnTo>
                          <a:lnTo>
                            <a:pt x="214" y="290"/>
                          </a:lnTo>
                          <a:lnTo>
                            <a:pt x="190" y="310"/>
                          </a:lnTo>
                          <a:lnTo>
                            <a:pt x="171" y="333"/>
                          </a:lnTo>
                          <a:lnTo>
                            <a:pt x="162" y="348"/>
                          </a:lnTo>
                          <a:lnTo>
                            <a:pt x="155" y="360"/>
                          </a:lnTo>
                          <a:lnTo>
                            <a:pt x="147" y="375"/>
                          </a:lnTo>
                          <a:lnTo>
                            <a:pt x="142" y="389"/>
                          </a:lnTo>
                          <a:lnTo>
                            <a:pt x="137" y="405"/>
                          </a:lnTo>
                          <a:lnTo>
                            <a:pt x="133" y="421"/>
                          </a:lnTo>
                          <a:lnTo>
                            <a:pt x="133" y="421"/>
                          </a:lnTo>
                          <a:lnTo>
                            <a:pt x="130" y="403"/>
                          </a:lnTo>
                          <a:lnTo>
                            <a:pt x="122" y="385"/>
                          </a:lnTo>
                          <a:lnTo>
                            <a:pt x="112" y="367"/>
                          </a:lnTo>
                          <a:lnTo>
                            <a:pt x="106" y="359"/>
                          </a:lnTo>
                          <a:lnTo>
                            <a:pt x="99" y="350"/>
                          </a:lnTo>
                          <a:lnTo>
                            <a:pt x="90" y="342"/>
                          </a:lnTo>
                          <a:lnTo>
                            <a:pt x="81" y="337"/>
                          </a:lnTo>
                          <a:lnTo>
                            <a:pt x="70" y="333"/>
                          </a:lnTo>
                          <a:lnTo>
                            <a:pt x="60" y="332"/>
                          </a:lnTo>
                          <a:lnTo>
                            <a:pt x="49" y="333"/>
                          </a:lnTo>
                          <a:lnTo>
                            <a:pt x="35" y="337"/>
                          </a:lnTo>
                          <a:lnTo>
                            <a:pt x="35" y="337"/>
                          </a:lnTo>
                          <a:lnTo>
                            <a:pt x="24" y="344"/>
                          </a:lnTo>
                          <a:lnTo>
                            <a:pt x="15" y="353"/>
                          </a:lnTo>
                          <a:lnTo>
                            <a:pt x="11" y="360"/>
                          </a:lnTo>
                          <a:lnTo>
                            <a:pt x="9" y="371"/>
                          </a:lnTo>
                          <a:lnTo>
                            <a:pt x="9" y="380"/>
                          </a:lnTo>
                          <a:lnTo>
                            <a:pt x="11" y="391"/>
                          </a:lnTo>
                          <a:lnTo>
                            <a:pt x="17" y="402"/>
                          </a:lnTo>
                          <a:lnTo>
                            <a:pt x="22" y="412"/>
                          </a:lnTo>
                          <a:lnTo>
                            <a:pt x="35" y="432"/>
                          </a:lnTo>
                          <a:lnTo>
                            <a:pt x="49" y="448"/>
                          </a:lnTo>
                          <a:lnTo>
                            <a:pt x="63" y="462"/>
                          </a:lnTo>
                          <a:lnTo>
                            <a:pt x="63" y="462"/>
                          </a:lnTo>
                          <a:lnTo>
                            <a:pt x="49" y="466"/>
                          </a:lnTo>
                          <a:lnTo>
                            <a:pt x="36" y="471"/>
                          </a:lnTo>
                          <a:lnTo>
                            <a:pt x="22" y="479"/>
                          </a:lnTo>
                          <a:lnTo>
                            <a:pt x="11" y="489"/>
                          </a:lnTo>
                          <a:lnTo>
                            <a:pt x="6" y="495"/>
                          </a:lnTo>
                          <a:lnTo>
                            <a:pt x="2" y="500"/>
                          </a:lnTo>
                          <a:lnTo>
                            <a:pt x="0" y="507"/>
                          </a:lnTo>
                          <a:lnTo>
                            <a:pt x="2" y="516"/>
                          </a:lnTo>
                          <a:lnTo>
                            <a:pt x="4" y="523"/>
                          </a:lnTo>
                          <a:lnTo>
                            <a:pt x="9" y="534"/>
                          </a:lnTo>
                          <a:lnTo>
                            <a:pt x="9" y="534"/>
                          </a:lnTo>
                          <a:lnTo>
                            <a:pt x="24" y="550"/>
                          </a:lnTo>
                          <a:lnTo>
                            <a:pt x="36" y="561"/>
                          </a:lnTo>
                          <a:lnTo>
                            <a:pt x="51" y="570"/>
                          </a:lnTo>
                          <a:lnTo>
                            <a:pt x="65" y="575"/>
                          </a:lnTo>
                          <a:lnTo>
                            <a:pt x="76" y="577"/>
                          </a:lnTo>
                          <a:lnTo>
                            <a:pt x="85" y="579"/>
                          </a:lnTo>
                          <a:lnTo>
                            <a:pt x="94" y="579"/>
                          </a:lnTo>
                          <a:lnTo>
                            <a:pt x="94" y="579"/>
                          </a:lnTo>
                          <a:lnTo>
                            <a:pt x="94" y="590"/>
                          </a:lnTo>
                          <a:lnTo>
                            <a:pt x="101" y="624"/>
                          </a:lnTo>
                          <a:lnTo>
                            <a:pt x="108" y="645"/>
                          </a:lnTo>
                          <a:lnTo>
                            <a:pt x="115" y="672"/>
                          </a:lnTo>
                          <a:lnTo>
                            <a:pt x="128" y="701"/>
                          </a:lnTo>
                          <a:lnTo>
                            <a:pt x="142" y="730"/>
                          </a:lnTo>
                          <a:lnTo>
                            <a:pt x="160" y="762"/>
                          </a:lnTo>
                          <a:lnTo>
                            <a:pt x="183" y="792"/>
                          </a:lnTo>
                          <a:lnTo>
                            <a:pt x="210" y="825"/>
                          </a:lnTo>
                          <a:lnTo>
                            <a:pt x="225" y="841"/>
                          </a:lnTo>
                          <a:lnTo>
                            <a:pt x="242" y="855"/>
                          </a:lnTo>
                          <a:lnTo>
                            <a:pt x="259" y="869"/>
                          </a:lnTo>
                          <a:lnTo>
                            <a:pt x="278" y="884"/>
                          </a:lnTo>
                          <a:lnTo>
                            <a:pt x="300" y="898"/>
                          </a:lnTo>
                          <a:lnTo>
                            <a:pt x="321" y="911"/>
                          </a:lnTo>
                          <a:lnTo>
                            <a:pt x="345" y="923"/>
                          </a:lnTo>
                          <a:lnTo>
                            <a:pt x="370" y="934"/>
                          </a:lnTo>
                          <a:lnTo>
                            <a:pt x="397" y="945"/>
                          </a:lnTo>
                          <a:lnTo>
                            <a:pt x="425" y="955"/>
                          </a:lnTo>
                          <a:close/>
                        </a:path>
                      </a:pathLst>
                    </a:custGeom>
                    <a:solidFill>
                      <a:srgbClr val="735D2B"/>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04" name="Freeform 66"/>
                    <p:cNvSpPr/>
                    <p:nvPr/>
                  </p:nvSpPr>
                  <p:spPr bwMode="auto">
                    <a:xfrm>
                      <a:off x="4358040" y="2871873"/>
                      <a:ext cx="1175690" cy="1212510"/>
                    </a:xfrm>
                    <a:custGeom>
                      <a:avLst/>
                      <a:gdLst>
                        <a:gd name="T0" fmla="*/ 438 w 926"/>
                        <a:gd name="T1" fmla="*/ 916 h 955"/>
                        <a:gd name="T2" fmla="*/ 452 w 926"/>
                        <a:gd name="T3" fmla="*/ 821 h 955"/>
                        <a:gd name="T4" fmla="*/ 436 w 926"/>
                        <a:gd name="T5" fmla="*/ 697 h 955"/>
                        <a:gd name="T6" fmla="*/ 395 w 926"/>
                        <a:gd name="T7" fmla="*/ 618 h 955"/>
                        <a:gd name="T8" fmla="*/ 354 w 926"/>
                        <a:gd name="T9" fmla="*/ 574 h 955"/>
                        <a:gd name="T10" fmla="*/ 490 w 926"/>
                        <a:gd name="T11" fmla="*/ 577 h 955"/>
                        <a:gd name="T12" fmla="*/ 558 w 926"/>
                        <a:gd name="T13" fmla="*/ 559 h 955"/>
                        <a:gd name="T14" fmla="*/ 565 w 926"/>
                        <a:gd name="T15" fmla="*/ 538 h 955"/>
                        <a:gd name="T16" fmla="*/ 542 w 926"/>
                        <a:gd name="T17" fmla="*/ 500 h 955"/>
                        <a:gd name="T18" fmla="*/ 510 w 926"/>
                        <a:gd name="T19" fmla="*/ 479 h 955"/>
                        <a:gd name="T20" fmla="*/ 612 w 926"/>
                        <a:gd name="T21" fmla="*/ 498 h 955"/>
                        <a:gd name="T22" fmla="*/ 680 w 926"/>
                        <a:gd name="T23" fmla="*/ 488 h 955"/>
                        <a:gd name="T24" fmla="*/ 719 w 926"/>
                        <a:gd name="T25" fmla="*/ 459 h 955"/>
                        <a:gd name="T26" fmla="*/ 735 w 926"/>
                        <a:gd name="T27" fmla="*/ 418 h 955"/>
                        <a:gd name="T28" fmla="*/ 719 w 926"/>
                        <a:gd name="T29" fmla="*/ 400 h 955"/>
                        <a:gd name="T30" fmla="*/ 680 w 926"/>
                        <a:gd name="T31" fmla="*/ 396 h 955"/>
                        <a:gd name="T32" fmla="*/ 822 w 926"/>
                        <a:gd name="T33" fmla="*/ 382 h 955"/>
                        <a:gd name="T34" fmla="*/ 875 w 926"/>
                        <a:gd name="T35" fmla="*/ 360 h 955"/>
                        <a:gd name="T36" fmla="*/ 883 w 926"/>
                        <a:gd name="T37" fmla="*/ 346 h 955"/>
                        <a:gd name="T38" fmla="*/ 861 w 926"/>
                        <a:gd name="T39" fmla="*/ 308 h 955"/>
                        <a:gd name="T40" fmla="*/ 845 w 926"/>
                        <a:gd name="T41" fmla="*/ 305 h 955"/>
                        <a:gd name="T42" fmla="*/ 891 w 926"/>
                        <a:gd name="T43" fmla="*/ 260 h 955"/>
                        <a:gd name="T44" fmla="*/ 922 w 926"/>
                        <a:gd name="T45" fmla="*/ 203 h 955"/>
                        <a:gd name="T46" fmla="*/ 917 w 926"/>
                        <a:gd name="T47" fmla="*/ 127 h 955"/>
                        <a:gd name="T48" fmla="*/ 877 w 926"/>
                        <a:gd name="T49" fmla="*/ 66 h 955"/>
                        <a:gd name="T50" fmla="*/ 795 w 926"/>
                        <a:gd name="T51" fmla="*/ 11 h 955"/>
                        <a:gd name="T52" fmla="*/ 703 w 926"/>
                        <a:gd name="T53" fmla="*/ 4 h 955"/>
                        <a:gd name="T54" fmla="*/ 664 w 926"/>
                        <a:gd name="T55" fmla="*/ 22 h 955"/>
                        <a:gd name="T56" fmla="*/ 633 w 926"/>
                        <a:gd name="T57" fmla="*/ 59 h 955"/>
                        <a:gd name="T58" fmla="*/ 614 w 926"/>
                        <a:gd name="T59" fmla="*/ 117 h 955"/>
                        <a:gd name="T60" fmla="*/ 563 w 926"/>
                        <a:gd name="T61" fmla="*/ 68 h 955"/>
                        <a:gd name="T62" fmla="*/ 497 w 926"/>
                        <a:gd name="T63" fmla="*/ 29 h 955"/>
                        <a:gd name="T64" fmla="*/ 450 w 926"/>
                        <a:gd name="T65" fmla="*/ 18 h 955"/>
                        <a:gd name="T66" fmla="*/ 375 w 926"/>
                        <a:gd name="T67" fmla="*/ 38 h 955"/>
                        <a:gd name="T68" fmla="*/ 325 w 926"/>
                        <a:gd name="T69" fmla="*/ 84 h 955"/>
                        <a:gd name="T70" fmla="*/ 320 w 926"/>
                        <a:gd name="T71" fmla="*/ 122 h 955"/>
                        <a:gd name="T72" fmla="*/ 339 w 926"/>
                        <a:gd name="T73" fmla="*/ 151 h 955"/>
                        <a:gd name="T74" fmla="*/ 397 w 926"/>
                        <a:gd name="T75" fmla="*/ 183 h 955"/>
                        <a:gd name="T76" fmla="*/ 389 w 926"/>
                        <a:gd name="T77" fmla="*/ 204 h 955"/>
                        <a:gd name="T78" fmla="*/ 266 w 926"/>
                        <a:gd name="T79" fmla="*/ 255 h 955"/>
                        <a:gd name="T80" fmla="*/ 171 w 926"/>
                        <a:gd name="T81" fmla="*/ 333 h 955"/>
                        <a:gd name="T82" fmla="*/ 142 w 926"/>
                        <a:gd name="T83" fmla="*/ 389 h 955"/>
                        <a:gd name="T84" fmla="*/ 130 w 926"/>
                        <a:gd name="T85" fmla="*/ 403 h 955"/>
                        <a:gd name="T86" fmla="*/ 99 w 926"/>
                        <a:gd name="T87" fmla="*/ 350 h 955"/>
                        <a:gd name="T88" fmla="*/ 60 w 926"/>
                        <a:gd name="T89" fmla="*/ 332 h 955"/>
                        <a:gd name="T90" fmla="*/ 24 w 926"/>
                        <a:gd name="T91" fmla="*/ 344 h 955"/>
                        <a:gd name="T92" fmla="*/ 9 w 926"/>
                        <a:gd name="T93" fmla="*/ 380 h 955"/>
                        <a:gd name="T94" fmla="*/ 35 w 926"/>
                        <a:gd name="T95" fmla="*/ 432 h 955"/>
                        <a:gd name="T96" fmla="*/ 49 w 926"/>
                        <a:gd name="T97" fmla="*/ 466 h 955"/>
                        <a:gd name="T98" fmla="*/ 6 w 926"/>
                        <a:gd name="T99" fmla="*/ 495 h 955"/>
                        <a:gd name="T100" fmla="*/ 4 w 926"/>
                        <a:gd name="T101" fmla="*/ 523 h 955"/>
                        <a:gd name="T102" fmla="*/ 36 w 926"/>
                        <a:gd name="T103" fmla="*/ 561 h 955"/>
                        <a:gd name="T104" fmla="*/ 85 w 926"/>
                        <a:gd name="T105" fmla="*/ 579 h 955"/>
                        <a:gd name="T106" fmla="*/ 101 w 926"/>
                        <a:gd name="T107" fmla="*/ 624 h 955"/>
                        <a:gd name="T108" fmla="*/ 142 w 926"/>
                        <a:gd name="T109" fmla="*/ 730 h 955"/>
                        <a:gd name="T110" fmla="*/ 225 w 926"/>
                        <a:gd name="T111" fmla="*/ 841 h 955"/>
                        <a:gd name="T112" fmla="*/ 300 w 926"/>
                        <a:gd name="T113" fmla="*/ 898 h 955"/>
                        <a:gd name="T114" fmla="*/ 397 w 926"/>
                        <a:gd name="T115" fmla="*/ 945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26" h="955">
                          <a:moveTo>
                            <a:pt x="425" y="955"/>
                          </a:moveTo>
                          <a:lnTo>
                            <a:pt x="425" y="955"/>
                          </a:lnTo>
                          <a:lnTo>
                            <a:pt x="429" y="945"/>
                          </a:lnTo>
                          <a:lnTo>
                            <a:pt x="438" y="916"/>
                          </a:lnTo>
                          <a:lnTo>
                            <a:pt x="443" y="896"/>
                          </a:lnTo>
                          <a:lnTo>
                            <a:pt x="447" y="875"/>
                          </a:lnTo>
                          <a:lnTo>
                            <a:pt x="450" y="848"/>
                          </a:lnTo>
                          <a:lnTo>
                            <a:pt x="452" y="821"/>
                          </a:lnTo>
                          <a:lnTo>
                            <a:pt x="452" y="791"/>
                          </a:lnTo>
                          <a:lnTo>
                            <a:pt x="450" y="760"/>
                          </a:lnTo>
                          <a:lnTo>
                            <a:pt x="445" y="730"/>
                          </a:lnTo>
                          <a:lnTo>
                            <a:pt x="436" y="697"/>
                          </a:lnTo>
                          <a:lnTo>
                            <a:pt x="424" y="665"/>
                          </a:lnTo>
                          <a:lnTo>
                            <a:pt x="415" y="649"/>
                          </a:lnTo>
                          <a:lnTo>
                            <a:pt x="406" y="633"/>
                          </a:lnTo>
                          <a:lnTo>
                            <a:pt x="395" y="618"/>
                          </a:lnTo>
                          <a:lnTo>
                            <a:pt x="382" y="602"/>
                          </a:lnTo>
                          <a:lnTo>
                            <a:pt x="368" y="588"/>
                          </a:lnTo>
                          <a:lnTo>
                            <a:pt x="354" y="574"/>
                          </a:lnTo>
                          <a:lnTo>
                            <a:pt x="354" y="574"/>
                          </a:lnTo>
                          <a:lnTo>
                            <a:pt x="384" y="575"/>
                          </a:lnTo>
                          <a:lnTo>
                            <a:pt x="416" y="577"/>
                          </a:lnTo>
                          <a:lnTo>
                            <a:pt x="452" y="579"/>
                          </a:lnTo>
                          <a:lnTo>
                            <a:pt x="490" y="577"/>
                          </a:lnTo>
                          <a:lnTo>
                            <a:pt x="524" y="574"/>
                          </a:lnTo>
                          <a:lnTo>
                            <a:pt x="538" y="570"/>
                          </a:lnTo>
                          <a:lnTo>
                            <a:pt x="549" y="565"/>
                          </a:lnTo>
                          <a:lnTo>
                            <a:pt x="558" y="559"/>
                          </a:lnTo>
                          <a:lnTo>
                            <a:pt x="563" y="552"/>
                          </a:lnTo>
                          <a:lnTo>
                            <a:pt x="563" y="552"/>
                          </a:lnTo>
                          <a:lnTo>
                            <a:pt x="565" y="545"/>
                          </a:lnTo>
                          <a:lnTo>
                            <a:pt x="565" y="538"/>
                          </a:lnTo>
                          <a:lnTo>
                            <a:pt x="563" y="531"/>
                          </a:lnTo>
                          <a:lnTo>
                            <a:pt x="562" y="523"/>
                          </a:lnTo>
                          <a:lnTo>
                            <a:pt x="553" y="513"/>
                          </a:lnTo>
                          <a:lnTo>
                            <a:pt x="542" y="500"/>
                          </a:lnTo>
                          <a:lnTo>
                            <a:pt x="531" y="491"/>
                          </a:lnTo>
                          <a:lnTo>
                            <a:pt x="520" y="486"/>
                          </a:lnTo>
                          <a:lnTo>
                            <a:pt x="510" y="479"/>
                          </a:lnTo>
                          <a:lnTo>
                            <a:pt x="510" y="479"/>
                          </a:lnTo>
                          <a:lnTo>
                            <a:pt x="535" y="486"/>
                          </a:lnTo>
                          <a:lnTo>
                            <a:pt x="562" y="493"/>
                          </a:lnTo>
                          <a:lnTo>
                            <a:pt x="596" y="497"/>
                          </a:lnTo>
                          <a:lnTo>
                            <a:pt x="612" y="498"/>
                          </a:lnTo>
                          <a:lnTo>
                            <a:pt x="630" y="498"/>
                          </a:lnTo>
                          <a:lnTo>
                            <a:pt x="648" y="497"/>
                          </a:lnTo>
                          <a:lnTo>
                            <a:pt x="664" y="493"/>
                          </a:lnTo>
                          <a:lnTo>
                            <a:pt x="680" y="488"/>
                          </a:lnTo>
                          <a:lnTo>
                            <a:pt x="696" y="480"/>
                          </a:lnTo>
                          <a:lnTo>
                            <a:pt x="709" y="471"/>
                          </a:lnTo>
                          <a:lnTo>
                            <a:pt x="719" y="459"/>
                          </a:lnTo>
                          <a:lnTo>
                            <a:pt x="719" y="459"/>
                          </a:lnTo>
                          <a:lnTo>
                            <a:pt x="728" y="446"/>
                          </a:lnTo>
                          <a:lnTo>
                            <a:pt x="734" y="434"/>
                          </a:lnTo>
                          <a:lnTo>
                            <a:pt x="735" y="425"/>
                          </a:lnTo>
                          <a:lnTo>
                            <a:pt x="735" y="418"/>
                          </a:lnTo>
                          <a:lnTo>
                            <a:pt x="734" y="410"/>
                          </a:lnTo>
                          <a:lnTo>
                            <a:pt x="730" y="405"/>
                          </a:lnTo>
                          <a:lnTo>
                            <a:pt x="725" y="402"/>
                          </a:lnTo>
                          <a:lnTo>
                            <a:pt x="719" y="400"/>
                          </a:lnTo>
                          <a:lnTo>
                            <a:pt x="707" y="396"/>
                          </a:lnTo>
                          <a:lnTo>
                            <a:pt x="692" y="394"/>
                          </a:lnTo>
                          <a:lnTo>
                            <a:pt x="680" y="396"/>
                          </a:lnTo>
                          <a:lnTo>
                            <a:pt x="680" y="396"/>
                          </a:lnTo>
                          <a:lnTo>
                            <a:pt x="712" y="394"/>
                          </a:lnTo>
                          <a:lnTo>
                            <a:pt x="746" y="393"/>
                          </a:lnTo>
                          <a:lnTo>
                            <a:pt x="784" y="387"/>
                          </a:lnTo>
                          <a:lnTo>
                            <a:pt x="822" y="382"/>
                          </a:lnTo>
                          <a:lnTo>
                            <a:pt x="839" y="378"/>
                          </a:lnTo>
                          <a:lnTo>
                            <a:pt x="854" y="373"/>
                          </a:lnTo>
                          <a:lnTo>
                            <a:pt x="866" y="367"/>
                          </a:lnTo>
                          <a:lnTo>
                            <a:pt x="875" y="360"/>
                          </a:lnTo>
                          <a:lnTo>
                            <a:pt x="881" y="355"/>
                          </a:lnTo>
                          <a:lnTo>
                            <a:pt x="883" y="350"/>
                          </a:lnTo>
                          <a:lnTo>
                            <a:pt x="883" y="346"/>
                          </a:lnTo>
                          <a:lnTo>
                            <a:pt x="883" y="346"/>
                          </a:lnTo>
                          <a:lnTo>
                            <a:pt x="879" y="332"/>
                          </a:lnTo>
                          <a:lnTo>
                            <a:pt x="874" y="321"/>
                          </a:lnTo>
                          <a:lnTo>
                            <a:pt x="866" y="314"/>
                          </a:lnTo>
                          <a:lnTo>
                            <a:pt x="861" y="308"/>
                          </a:lnTo>
                          <a:lnTo>
                            <a:pt x="854" y="307"/>
                          </a:lnTo>
                          <a:lnTo>
                            <a:pt x="848" y="305"/>
                          </a:lnTo>
                          <a:lnTo>
                            <a:pt x="845" y="305"/>
                          </a:lnTo>
                          <a:lnTo>
                            <a:pt x="845" y="305"/>
                          </a:lnTo>
                          <a:lnTo>
                            <a:pt x="850" y="301"/>
                          </a:lnTo>
                          <a:lnTo>
                            <a:pt x="863" y="290"/>
                          </a:lnTo>
                          <a:lnTo>
                            <a:pt x="881" y="272"/>
                          </a:lnTo>
                          <a:lnTo>
                            <a:pt x="891" y="260"/>
                          </a:lnTo>
                          <a:lnTo>
                            <a:pt x="900" y="247"/>
                          </a:lnTo>
                          <a:lnTo>
                            <a:pt x="908" y="235"/>
                          </a:lnTo>
                          <a:lnTo>
                            <a:pt x="917" y="219"/>
                          </a:lnTo>
                          <a:lnTo>
                            <a:pt x="922" y="203"/>
                          </a:lnTo>
                          <a:lnTo>
                            <a:pt x="926" y="185"/>
                          </a:lnTo>
                          <a:lnTo>
                            <a:pt x="926" y="167"/>
                          </a:lnTo>
                          <a:lnTo>
                            <a:pt x="924" y="147"/>
                          </a:lnTo>
                          <a:lnTo>
                            <a:pt x="917" y="127"/>
                          </a:lnTo>
                          <a:lnTo>
                            <a:pt x="908" y="106"/>
                          </a:lnTo>
                          <a:lnTo>
                            <a:pt x="908" y="106"/>
                          </a:lnTo>
                          <a:lnTo>
                            <a:pt x="893" y="84"/>
                          </a:lnTo>
                          <a:lnTo>
                            <a:pt x="877" y="66"/>
                          </a:lnTo>
                          <a:lnTo>
                            <a:pt x="859" y="48"/>
                          </a:lnTo>
                          <a:lnTo>
                            <a:pt x="839" y="34"/>
                          </a:lnTo>
                          <a:lnTo>
                            <a:pt x="818" y="22"/>
                          </a:lnTo>
                          <a:lnTo>
                            <a:pt x="795" y="11"/>
                          </a:lnTo>
                          <a:lnTo>
                            <a:pt x="771" y="4"/>
                          </a:lnTo>
                          <a:lnTo>
                            <a:pt x="748" y="0"/>
                          </a:lnTo>
                          <a:lnTo>
                            <a:pt x="727" y="0"/>
                          </a:lnTo>
                          <a:lnTo>
                            <a:pt x="703" y="4"/>
                          </a:lnTo>
                          <a:lnTo>
                            <a:pt x="694" y="5"/>
                          </a:lnTo>
                          <a:lnTo>
                            <a:pt x="684" y="11"/>
                          </a:lnTo>
                          <a:lnTo>
                            <a:pt x="673" y="16"/>
                          </a:lnTo>
                          <a:lnTo>
                            <a:pt x="664" y="22"/>
                          </a:lnTo>
                          <a:lnTo>
                            <a:pt x="655" y="29"/>
                          </a:lnTo>
                          <a:lnTo>
                            <a:pt x="648" y="38"/>
                          </a:lnTo>
                          <a:lnTo>
                            <a:pt x="640" y="48"/>
                          </a:lnTo>
                          <a:lnTo>
                            <a:pt x="633" y="59"/>
                          </a:lnTo>
                          <a:lnTo>
                            <a:pt x="628" y="72"/>
                          </a:lnTo>
                          <a:lnTo>
                            <a:pt x="623" y="84"/>
                          </a:lnTo>
                          <a:lnTo>
                            <a:pt x="617" y="100"/>
                          </a:lnTo>
                          <a:lnTo>
                            <a:pt x="614" y="117"/>
                          </a:lnTo>
                          <a:lnTo>
                            <a:pt x="614" y="117"/>
                          </a:lnTo>
                          <a:lnTo>
                            <a:pt x="601" y="100"/>
                          </a:lnTo>
                          <a:lnTo>
                            <a:pt x="585" y="86"/>
                          </a:lnTo>
                          <a:lnTo>
                            <a:pt x="563" y="68"/>
                          </a:lnTo>
                          <a:lnTo>
                            <a:pt x="538" y="50"/>
                          </a:lnTo>
                          <a:lnTo>
                            <a:pt x="526" y="41"/>
                          </a:lnTo>
                          <a:lnTo>
                            <a:pt x="511" y="34"/>
                          </a:lnTo>
                          <a:lnTo>
                            <a:pt x="497" y="29"/>
                          </a:lnTo>
                          <a:lnTo>
                            <a:pt x="481" y="23"/>
                          </a:lnTo>
                          <a:lnTo>
                            <a:pt x="467" y="20"/>
                          </a:lnTo>
                          <a:lnTo>
                            <a:pt x="450" y="18"/>
                          </a:lnTo>
                          <a:lnTo>
                            <a:pt x="450" y="18"/>
                          </a:lnTo>
                          <a:lnTo>
                            <a:pt x="431" y="20"/>
                          </a:lnTo>
                          <a:lnTo>
                            <a:pt x="413" y="23"/>
                          </a:lnTo>
                          <a:lnTo>
                            <a:pt x="393" y="30"/>
                          </a:lnTo>
                          <a:lnTo>
                            <a:pt x="375" y="38"/>
                          </a:lnTo>
                          <a:lnTo>
                            <a:pt x="359" y="48"/>
                          </a:lnTo>
                          <a:lnTo>
                            <a:pt x="345" y="59"/>
                          </a:lnTo>
                          <a:lnTo>
                            <a:pt x="334" y="72"/>
                          </a:lnTo>
                          <a:lnTo>
                            <a:pt x="325" y="84"/>
                          </a:lnTo>
                          <a:lnTo>
                            <a:pt x="320" y="99"/>
                          </a:lnTo>
                          <a:lnTo>
                            <a:pt x="318" y="106"/>
                          </a:lnTo>
                          <a:lnTo>
                            <a:pt x="318" y="113"/>
                          </a:lnTo>
                          <a:lnTo>
                            <a:pt x="320" y="122"/>
                          </a:lnTo>
                          <a:lnTo>
                            <a:pt x="323" y="129"/>
                          </a:lnTo>
                          <a:lnTo>
                            <a:pt x="327" y="136"/>
                          </a:lnTo>
                          <a:lnTo>
                            <a:pt x="332" y="143"/>
                          </a:lnTo>
                          <a:lnTo>
                            <a:pt x="339" y="151"/>
                          </a:lnTo>
                          <a:lnTo>
                            <a:pt x="346" y="158"/>
                          </a:lnTo>
                          <a:lnTo>
                            <a:pt x="357" y="163"/>
                          </a:lnTo>
                          <a:lnTo>
                            <a:pt x="368" y="170"/>
                          </a:lnTo>
                          <a:lnTo>
                            <a:pt x="397" y="183"/>
                          </a:lnTo>
                          <a:lnTo>
                            <a:pt x="433" y="194"/>
                          </a:lnTo>
                          <a:lnTo>
                            <a:pt x="433" y="194"/>
                          </a:lnTo>
                          <a:lnTo>
                            <a:pt x="420" y="197"/>
                          </a:lnTo>
                          <a:lnTo>
                            <a:pt x="389" y="204"/>
                          </a:lnTo>
                          <a:lnTo>
                            <a:pt x="345" y="219"/>
                          </a:lnTo>
                          <a:lnTo>
                            <a:pt x="320" y="229"/>
                          </a:lnTo>
                          <a:lnTo>
                            <a:pt x="293" y="242"/>
                          </a:lnTo>
                          <a:lnTo>
                            <a:pt x="266" y="255"/>
                          </a:lnTo>
                          <a:lnTo>
                            <a:pt x="239" y="272"/>
                          </a:lnTo>
                          <a:lnTo>
                            <a:pt x="214" y="290"/>
                          </a:lnTo>
                          <a:lnTo>
                            <a:pt x="190" y="310"/>
                          </a:lnTo>
                          <a:lnTo>
                            <a:pt x="171" y="333"/>
                          </a:lnTo>
                          <a:lnTo>
                            <a:pt x="162" y="348"/>
                          </a:lnTo>
                          <a:lnTo>
                            <a:pt x="155" y="360"/>
                          </a:lnTo>
                          <a:lnTo>
                            <a:pt x="147" y="375"/>
                          </a:lnTo>
                          <a:lnTo>
                            <a:pt x="142" y="389"/>
                          </a:lnTo>
                          <a:lnTo>
                            <a:pt x="137" y="405"/>
                          </a:lnTo>
                          <a:lnTo>
                            <a:pt x="133" y="421"/>
                          </a:lnTo>
                          <a:lnTo>
                            <a:pt x="133" y="421"/>
                          </a:lnTo>
                          <a:lnTo>
                            <a:pt x="130" y="403"/>
                          </a:lnTo>
                          <a:lnTo>
                            <a:pt x="122" y="385"/>
                          </a:lnTo>
                          <a:lnTo>
                            <a:pt x="112" y="367"/>
                          </a:lnTo>
                          <a:lnTo>
                            <a:pt x="106" y="359"/>
                          </a:lnTo>
                          <a:lnTo>
                            <a:pt x="99" y="350"/>
                          </a:lnTo>
                          <a:lnTo>
                            <a:pt x="90" y="342"/>
                          </a:lnTo>
                          <a:lnTo>
                            <a:pt x="81" y="337"/>
                          </a:lnTo>
                          <a:lnTo>
                            <a:pt x="70" y="333"/>
                          </a:lnTo>
                          <a:lnTo>
                            <a:pt x="60" y="332"/>
                          </a:lnTo>
                          <a:lnTo>
                            <a:pt x="49" y="333"/>
                          </a:lnTo>
                          <a:lnTo>
                            <a:pt x="35" y="337"/>
                          </a:lnTo>
                          <a:lnTo>
                            <a:pt x="35" y="337"/>
                          </a:lnTo>
                          <a:lnTo>
                            <a:pt x="24" y="344"/>
                          </a:lnTo>
                          <a:lnTo>
                            <a:pt x="15" y="353"/>
                          </a:lnTo>
                          <a:lnTo>
                            <a:pt x="11" y="360"/>
                          </a:lnTo>
                          <a:lnTo>
                            <a:pt x="9" y="371"/>
                          </a:lnTo>
                          <a:lnTo>
                            <a:pt x="9" y="380"/>
                          </a:lnTo>
                          <a:lnTo>
                            <a:pt x="11" y="391"/>
                          </a:lnTo>
                          <a:lnTo>
                            <a:pt x="17" y="402"/>
                          </a:lnTo>
                          <a:lnTo>
                            <a:pt x="22" y="412"/>
                          </a:lnTo>
                          <a:lnTo>
                            <a:pt x="35" y="432"/>
                          </a:lnTo>
                          <a:lnTo>
                            <a:pt x="49" y="448"/>
                          </a:lnTo>
                          <a:lnTo>
                            <a:pt x="63" y="462"/>
                          </a:lnTo>
                          <a:lnTo>
                            <a:pt x="63" y="462"/>
                          </a:lnTo>
                          <a:lnTo>
                            <a:pt x="49" y="466"/>
                          </a:lnTo>
                          <a:lnTo>
                            <a:pt x="36" y="471"/>
                          </a:lnTo>
                          <a:lnTo>
                            <a:pt x="22" y="479"/>
                          </a:lnTo>
                          <a:lnTo>
                            <a:pt x="11" y="489"/>
                          </a:lnTo>
                          <a:lnTo>
                            <a:pt x="6" y="495"/>
                          </a:lnTo>
                          <a:lnTo>
                            <a:pt x="2" y="500"/>
                          </a:lnTo>
                          <a:lnTo>
                            <a:pt x="0" y="507"/>
                          </a:lnTo>
                          <a:lnTo>
                            <a:pt x="2" y="516"/>
                          </a:lnTo>
                          <a:lnTo>
                            <a:pt x="4" y="523"/>
                          </a:lnTo>
                          <a:lnTo>
                            <a:pt x="9" y="534"/>
                          </a:lnTo>
                          <a:lnTo>
                            <a:pt x="9" y="534"/>
                          </a:lnTo>
                          <a:lnTo>
                            <a:pt x="24" y="550"/>
                          </a:lnTo>
                          <a:lnTo>
                            <a:pt x="36" y="561"/>
                          </a:lnTo>
                          <a:lnTo>
                            <a:pt x="51" y="570"/>
                          </a:lnTo>
                          <a:lnTo>
                            <a:pt x="65" y="575"/>
                          </a:lnTo>
                          <a:lnTo>
                            <a:pt x="76" y="577"/>
                          </a:lnTo>
                          <a:lnTo>
                            <a:pt x="85" y="579"/>
                          </a:lnTo>
                          <a:lnTo>
                            <a:pt x="94" y="579"/>
                          </a:lnTo>
                          <a:lnTo>
                            <a:pt x="94" y="579"/>
                          </a:lnTo>
                          <a:lnTo>
                            <a:pt x="94" y="590"/>
                          </a:lnTo>
                          <a:lnTo>
                            <a:pt x="101" y="624"/>
                          </a:lnTo>
                          <a:lnTo>
                            <a:pt x="108" y="645"/>
                          </a:lnTo>
                          <a:lnTo>
                            <a:pt x="115" y="672"/>
                          </a:lnTo>
                          <a:lnTo>
                            <a:pt x="128" y="701"/>
                          </a:lnTo>
                          <a:lnTo>
                            <a:pt x="142" y="730"/>
                          </a:lnTo>
                          <a:lnTo>
                            <a:pt x="160" y="762"/>
                          </a:lnTo>
                          <a:lnTo>
                            <a:pt x="183" y="792"/>
                          </a:lnTo>
                          <a:lnTo>
                            <a:pt x="210" y="825"/>
                          </a:lnTo>
                          <a:lnTo>
                            <a:pt x="225" y="841"/>
                          </a:lnTo>
                          <a:lnTo>
                            <a:pt x="242" y="855"/>
                          </a:lnTo>
                          <a:lnTo>
                            <a:pt x="259" y="869"/>
                          </a:lnTo>
                          <a:lnTo>
                            <a:pt x="278" y="884"/>
                          </a:lnTo>
                          <a:lnTo>
                            <a:pt x="300" y="898"/>
                          </a:lnTo>
                          <a:lnTo>
                            <a:pt x="321" y="911"/>
                          </a:lnTo>
                          <a:lnTo>
                            <a:pt x="345" y="923"/>
                          </a:lnTo>
                          <a:lnTo>
                            <a:pt x="370" y="934"/>
                          </a:lnTo>
                          <a:lnTo>
                            <a:pt x="397" y="945"/>
                          </a:lnTo>
                          <a:lnTo>
                            <a:pt x="425" y="9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05" name="Freeform 67"/>
                    <p:cNvSpPr/>
                    <p:nvPr/>
                  </p:nvSpPr>
                  <p:spPr bwMode="auto">
                    <a:xfrm>
                      <a:off x="4738933" y="3952340"/>
                      <a:ext cx="267895" cy="295827"/>
                    </a:xfrm>
                    <a:custGeom>
                      <a:avLst/>
                      <a:gdLst>
                        <a:gd name="T0" fmla="*/ 172 w 211"/>
                        <a:gd name="T1" fmla="*/ 36 h 233"/>
                        <a:gd name="T2" fmla="*/ 172 w 211"/>
                        <a:gd name="T3" fmla="*/ 36 h 233"/>
                        <a:gd name="T4" fmla="*/ 159 w 211"/>
                        <a:gd name="T5" fmla="*/ 27 h 233"/>
                        <a:gd name="T6" fmla="*/ 145 w 211"/>
                        <a:gd name="T7" fmla="*/ 18 h 233"/>
                        <a:gd name="T8" fmla="*/ 127 w 211"/>
                        <a:gd name="T9" fmla="*/ 9 h 233"/>
                        <a:gd name="T10" fmla="*/ 106 w 211"/>
                        <a:gd name="T11" fmla="*/ 4 h 233"/>
                        <a:gd name="T12" fmla="*/ 93 w 211"/>
                        <a:gd name="T13" fmla="*/ 0 h 233"/>
                        <a:gd name="T14" fmla="*/ 81 w 211"/>
                        <a:gd name="T15" fmla="*/ 0 h 233"/>
                        <a:gd name="T16" fmla="*/ 68 w 211"/>
                        <a:gd name="T17" fmla="*/ 0 h 233"/>
                        <a:gd name="T18" fmla="*/ 54 w 211"/>
                        <a:gd name="T19" fmla="*/ 4 h 233"/>
                        <a:gd name="T20" fmla="*/ 39 w 211"/>
                        <a:gd name="T21" fmla="*/ 8 h 233"/>
                        <a:gd name="T22" fmla="*/ 27 w 211"/>
                        <a:gd name="T23" fmla="*/ 15 h 233"/>
                        <a:gd name="T24" fmla="*/ 27 w 211"/>
                        <a:gd name="T25" fmla="*/ 15 h 233"/>
                        <a:gd name="T26" fmla="*/ 20 w 211"/>
                        <a:gd name="T27" fmla="*/ 18 h 233"/>
                        <a:gd name="T28" fmla="*/ 14 w 211"/>
                        <a:gd name="T29" fmla="*/ 24 h 233"/>
                        <a:gd name="T30" fmla="*/ 9 w 211"/>
                        <a:gd name="T31" fmla="*/ 31 h 233"/>
                        <a:gd name="T32" fmla="*/ 5 w 211"/>
                        <a:gd name="T33" fmla="*/ 38 h 233"/>
                        <a:gd name="T34" fmla="*/ 2 w 211"/>
                        <a:gd name="T35" fmla="*/ 52 h 233"/>
                        <a:gd name="T36" fmla="*/ 0 w 211"/>
                        <a:gd name="T37" fmla="*/ 72 h 233"/>
                        <a:gd name="T38" fmla="*/ 2 w 211"/>
                        <a:gd name="T39" fmla="*/ 92 h 233"/>
                        <a:gd name="T40" fmla="*/ 7 w 211"/>
                        <a:gd name="T41" fmla="*/ 112 h 233"/>
                        <a:gd name="T42" fmla="*/ 14 w 211"/>
                        <a:gd name="T43" fmla="*/ 133 h 233"/>
                        <a:gd name="T44" fmla="*/ 25 w 211"/>
                        <a:gd name="T45" fmla="*/ 153 h 233"/>
                        <a:gd name="T46" fmla="*/ 36 w 211"/>
                        <a:gd name="T47" fmla="*/ 173 h 233"/>
                        <a:gd name="T48" fmla="*/ 50 w 211"/>
                        <a:gd name="T49" fmla="*/ 190 h 233"/>
                        <a:gd name="T50" fmla="*/ 66 w 211"/>
                        <a:gd name="T51" fmla="*/ 207 h 233"/>
                        <a:gd name="T52" fmla="*/ 82 w 211"/>
                        <a:gd name="T53" fmla="*/ 219 h 233"/>
                        <a:gd name="T54" fmla="*/ 102 w 211"/>
                        <a:gd name="T55" fmla="*/ 228 h 233"/>
                        <a:gd name="T56" fmla="*/ 111 w 211"/>
                        <a:gd name="T57" fmla="*/ 232 h 233"/>
                        <a:gd name="T58" fmla="*/ 120 w 211"/>
                        <a:gd name="T59" fmla="*/ 233 h 233"/>
                        <a:gd name="T60" fmla="*/ 131 w 211"/>
                        <a:gd name="T61" fmla="*/ 233 h 233"/>
                        <a:gd name="T62" fmla="*/ 140 w 211"/>
                        <a:gd name="T63" fmla="*/ 233 h 233"/>
                        <a:gd name="T64" fmla="*/ 150 w 211"/>
                        <a:gd name="T65" fmla="*/ 230 h 233"/>
                        <a:gd name="T66" fmla="*/ 161 w 211"/>
                        <a:gd name="T67" fmla="*/ 228 h 233"/>
                        <a:gd name="T68" fmla="*/ 161 w 211"/>
                        <a:gd name="T69" fmla="*/ 228 h 233"/>
                        <a:gd name="T70" fmla="*/ 179 w 211"/>
                        <a:gd name="T71" fmla="*/ 217 h 233"/>
                        <a:gd name="T72" fmla="*/ 192 w 211"/>
                        <a:gd name="T73" fmla="*/ 207 h 233"/>
                        <a:gd name="T74" fmla="*/ 202 w 211"/>
                        <a:gd name="T75" fmla="*/ 192 h 233"/>
                        <a:gd name="T76" fmla="*/ 208 w 211"/>
                        <a:gd name="T77" fmla="*/ 178 h 233"/>
                        <a:gd name="T78" fmla="*/ 211 w 211"/>
                        <a:gd name="T79" fmla="*/ 164 h 233"/>
                        <a:gd name="T80" fmla="*/ 211 w 211"/>
                        <a:gd name="T81" fmla="*/ 147 h 233"/>
                        <a:gd name="T82" fmla="*/ 210 w 211"/>
                        <a:gd name="T83" fmla="*/ 131 h 233"/>
                        <a:gd name="T84" fmla="*/ 206 w 211"/>
                        <a:gd name="T85" fmla="*/ 115 h 233"/>
                        <a:gd name="T86" fmla="*/ 202 w 211"/>
                        <a:gd name="T87" fmla="*/ 99 h 233"/>
                        <a:gd name="T88" fmla="*/ 197 w 211"/>
                        <a:gd name="T89" fmla="*/ 85 h 233"/>
                        <a:gd name="T90" fmla="*/ 185 w 211"/>
                        <a:gd name="T91" fmla="*/ 60 h 233"/>
                        <a:gd name="T92" fmla="*/ 176 w 211"/>
                        <a:gd name="T93" fmla="*/ 42 h 233"/>
                        <a:gd name="T94" fmla="*/ 172 w 211"/>
                        <a:gd name="T95" fmla="*/ 3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 h="233">
                          <a:moveTo>
                            <a:pt x="172" y="36"/>
                          </a:moveTo>
                          <a:lnTo>
                            <a:pt x="172" y="36"/>
                          </a:lnTo>
                          <a:lnTo>
                            <a:pt x="159" y="27"/>
                          </a:lnTo>
                          <a:lnTo>
                            <a:pt x="145" y="18"/>
                          </a:lnTo>
                          <a:lnTo>
                            <a:pt x="127" y="9"/>
                          </a:lnTo>
                          <a:lnTo>
                            <a:pt x="106" y="4"/>
                          </a:lnTo>
                          <a:lnTo>
                            <a:pt x="93" y="0"/>
                          </a:lnTo>
                          <a:lnTo>
                            <a:pt x="81" y="0"/>
                          </a:lnTo>
                          <a:lnTo>
                            <a:pt x="68" y="0"/>
                          </a:lnTo>
                          <a:lnTo>
                            <a:pt x="54" y="4"/>
                          </a:lnTo>
                          <a:lnTo>
                            <a:pt x="39" y="8"/>
                          </a:lnTo>
                          <a:lnTo>
                            <a:pt x="27" y="15"/>
                          </a:lnTo>
                          <a:lnTo>
                            <a:pt x="27" y="15"/>
                          </a:lnTo>
                          <a:lnTo>
                            <a:pt x="20" y="18"/>
                          </a:lnTo>
                          <a:lnTo>
                            <a:pt x="14" y="24"/>
                          </a:lnTo>
                          <a:lnTo>
                            <a:pt x="9" y="31"/>
                          </a:lnTo>
                          <a:lnTo>
                            <a:pt x="5" y="38"/>
                          </a:lnTo>
                          <a:lnTo>
                            <a:pt x="2" y="52"/>
                          </a:lnTo>
                          <a:lnTo>
                            <a:pt x="0" y="72"/>
                          </a:lnTo>
                          <a:lnTo>
                            <a:pt x="2" y="92"/>
                          </a:lnTo>
                          <a:lnTo>
                            <a:pt x="7" y="112"/>
                          </a:lnTo>
                          <a:lnTo>
                            <a:pt x="14" y="133"/>
                          </a:lnTo>
                          <a:lnTo>
                            <a:pt x="25" y="153"/>
                          </a:lnTo>
                          <a:lnTo>
                            <a:pt x="36" y="173"/>
                          </a:lnTo>
                          <a:lnTo>
                            <a:pt x="50" y="190"/>
                          </a:lnTo>
                          <a:lnTo>
                            <a:pt x="66" y="207"/>
                          </a:lnTo>
                          <a:lnTo>
                            <a:pt x="82" y="219"/>
                          </a:lnTo>
                          <a:lnTo>
                            <a:pt x="102" y="228"/>
                          </a:lnTo>
                          <a:lnTo>
                            <a:pt x="111" y="232"/>
                          </a:lnTo>
                          <a:lnTo>
                            <a:pt x="120" y="233"/>
                          </a:lnTo>
                          <a:lnTo>
                            <a:pt x="131" y="233"/>
                          </a:lnTo>
                          <a:lnTo>
                            <a:pt x="140" y="233"/>
                          </a:lnTo>
                          <a:lnTo>
                            <a:pt x="150" y="230"/>
                          </a:lnTo>
                          <a:lnTo>
                            <a:pt x="161" y="228"/>
                          </a:lnTo>
                          <a:lnTo>
                            <a:pt x="161" y="228"/>
                          </a:lnTo>
                          <a:lnTo>
                            <a:pt x="179" y="217"/>
                          </a:lnTo>
                          <a:lnTo>
                            <a:pt x="192" y="207"/>
                          </a:lnTo>
                          <a:lnTo>
                            <a:pt x="202" y="192"/>
                          </a:lnTo>
                          <a:lnTo>
                            <a:pt x="208" y="178"/>
                          </a:lnTo>
                          <a:lnTo>
                            <a:pt x="211" y="164"/>
                          </a:lnTo>
                          <a:lnTo>
                            <a:pt x="211" y="147"/>
                          </a:lnTo>
                          <a:lnTo>
                            <a:pt x="210" y="131"/>
                          </a:lnTo>
                          <a:lnTo>
                            <a:pt x="206" y="115"/>
                          </a:lnTo>
                          <a:lnTo>
                            <a:pt x="202" y="99"/>
                          </a:lnTo>
                          <a:lnTo>
                            <a:pt x="197" y="85"/>
                          </a:lnTo>
                          <a:lnTo>
                            <a:pt x="185" y="60"/>
                          </a:lnTo>
                          <a:lnTo>
                            <a:pt x="176" y="42"/>
                          </a:lnTo>
                          <a:lnTo>
                            <a:pt x="172" y="36"/>
                          </a:lnTo>
                          <a:close/>
                        </a:path>
                      </a:pathLst>
                    </a:custGeom>
                    <a:solidFill>
                      <a:srgbClr val="FEDCB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06" name="Freeform 68"/>
                    <p:cNvSpPr/>
                    <p:nvPr/>
                  </p:nvSpPr>
                  <p:spPr bwMode="auto">
                    <a:xfrm>
                      <a:off x="4738933" y="3952340"/>
                      <a:ext cx="267895" cy="295827"/>
                    </a:xfrm>
                    <a:custGeom>
                      <a:avLst/>
                      <a:gdLst>
                        <a:gd name="T0" fmla="*/ 172 w 211"/>
                        <a:gd name="T1" fmla="*/ 36 h 233"/>
                        <a:gd name="T2" fmla="*/ 172 w 211"/>
                        <a:gd name="T3" fmla="*/ 36 h 233"/>
                        <a:gd name="T4" fmla="*/ 159 w 211"/>
                        <a:gd name="T5" fmla="*/ 27 h 233"/>
                        <a:gd name="T6" fmla="*/ 145 w 211"/>
                        <a:gd name="T7" fmla="*/ 18 h 233"/>
                        <a:gd name="T8" fmla="*/ 127 w 211"/>
                        <a:gd name="T9" fmla="*/ 9 h 233"/>
                        <a:gd name="T10" fmla="*/ 106 w 211"/>
                        <a:gd name="T11" fmla="*/ 4 h 233"/>
                        <a:gd name="T12" fmla="*/ 93 w 211"/>
                        <a:gd name="T13" fmla="*/ 0 h 233"/>
                        <a:gd name="T14" fmla="*/ 81 w 211"/>
                        <a:gd name="T15" fmla="*/ 0 h 233"/>
                        <a:gd name="T16" fmla="*/ 68 w 211"/>
                        <a:gd name="T17" fmla="*/ 0 h 233"/>
                        <a:gd name="T18" fmla="*/ 54 w 211"/>
                        <a:gd name="T19" fmla="*/ 4 h 233"/>
                        <a:gd name="T20" fmla="*/ 39 w 211"/>
                        <a:gd name="T21" fmla="*/ 8 h 233"/>
                        <a:gd name="T22" fmla="*/ 27 w 211"/>
                        <a:gd name="T23" fmla="*/ 15 h 233"/>
                        <a:gd name="T24" fmla="*/ 27 w 211"/>
                        <a:gd name="T25" fmla="*/ 15 h 233"/>
                        <a:gd name="T26" fmla="*/ 20 w 211"/>
                        <a:gd name="T27" fmla="*/ 18 h 233"/>
                        <a:gd name="T28" fmla="*/ 14 w 211"/>
                        <a:gd name="T29" fmla="*/ 24 h 233"/>
                        <a:gd name="T30" fmla="*/ 9 w 211"/>
                        <a:gd name="T31" fmla="*/ 31 h 233"/>
                        <a:gd name="T32" fmla="*/ 5 w 211"/>
                        <a:gd name="T33" fmla="*/ 38 h 233"/>
                        <a:gd name="T34" fmla="*/ 2 w 211"/>
                        <a:gd name="T35" fmla="*/ 52 h 233"/>
                        <a:gd name="T36" fmla="*/ 0 w 211"/>
                        <a:gd name="T37" fmla="*/ 72 h 233"/>
                        <a:gd name="T38" fmla="*/ 2 w 211"/>
                        <a:gd name="T39" fmla="*/ 92 h 233"/>
                        <a:gd name="T40" fmla="*/ 7 w 211"/>
                        <a:gd name="T41" fmla="*/ 112 h 233"/>
                        <a:gd name="T42" fmla="*/ 14 w 211"/>
                        <a:gd name="T43" fmla="*/ 133 h 233"/>
                        <a:gd name="T44" fmla="*/ 25 w 211"/>
                        <a:gd name="T45" fmla="*/ 153 h 233"/>
                        <a:gd name="T46" fmla="*/ 36 w 211"/>
                        <a:gd name="T47" fmla="*/ 173 h 233"/>
                        <a:gd name="T48" fmla="*/ 50 w 211"/>
                        <a:gd name="T49" fmla="*/ 190 h 233"/>
                        <a:gd name="T50" fmla="*/ 66 w 211"/>
                        <a:gd name="T51" fmla="*/ 207 h 233"/>
                        <a:gd name="T52" fmla="*/ 82 w 211"/>
                        <a:gd name="T53" fmla="*/ 219 h 233"/>
                        <a:gd name="T54" fmla="*/ 102 w 211"/>
                        <a:gd name="T55" fmla="*/ 228 h 233"/>
                        <a:gd name="T56" fmla="*/ 111 w 211"/>
                        <a:gd name="T57" fmla="*/ 232 h 233"/>
                        <a:gd name="T58" fmla="*/ 120 w 211"/>
                        <a:gd name="T59" fmla="*/ 233 h 233"/>
                        <a:gd name="T60" fmla="*/ 131 w 211"/>
                        <a:gd name="T61" fmla="*/ 233 h 233"/>
                        <a:gd name="T62" fmla="*/ 140 w 211"/>
                        <a:gd name="T63" fmla="*/ 233 h 233"/>
                        <a:gd name="T64" fmla="*/ 150 w 211"/>
                        <a:gd name="T65" fmla="*/ 230 h 233"/>
                        <a:gd name="T66" fmla="*/ 161 w 211"/>
                        <a:gd name="T67" fmla="*/ 228 h 233"/>
                        <a:gd name="T68" fmla="*/ 161 w 211"/>
                        <a:gd name="T69" fmla="*/ 228 h 233"/>
                        <a:gd name="T70" fmla="*/ 179 w 211"/>
                        <a:gd name="T71" fmla="*/ 217 h 233"/>
                        <a:gd name="T72" fmla="*/ 192 w 211"/>
                        <a:gd name="T73" fmla="*/ 207 h 233"/>
                        <a:gd name="T74" fmla="*/ 202 w 211"/>
                        <a:gd name="T75" fmla="*/ 192 h 233"/>
                        <a:gd name="T76" fmla="*/ 208 w 211"/>
                        <a:gd name="T77" fmla="*/ 178 h 233"/>
                        <a:gd name="T78" fmla="*/ 211 w 211"/>
                        <a:gd name="T79" fmla="*/ 164 h 233"/>
                        <a:gd name="T80" fmla="*/ 211 w 211"/>
                        <a:gd name="T81" fmla="*/ 147 h 233"/>
                        <a:gd name="T82" fmla="*/ 210 w 211"/>
                        <a:gd name="T83" fmla="*/ 131 h 233"/>
                        <a:gd name="T84" fmla="*/ 206 w 211"/>
                        <a:gd name="T85" fmla="*/ 115 h 233"/>
                        <a:gd name="T86" fmla="*/ 202 w 211"/>
                        <a:gd name="T87" fmla="*/ 99 h 233"/>
                        <a:gd name="T88" fmla="*/ 197 w 211"/>
                        <a:gd name="T89" fmla="*/ 85 h 233"/>
                        <a:gd name="T90" fmla="*/ 185 w 211"/>
                        <a:gd name="T91" fmla="*/ 60 h 233"/>
                        <a:gd name="T92" fmla="*/ 176 w 211"/>
                        <a:gd name="T93" fmla="*/ 42 h 233"/>
                        <a:gd name="T94" fmla="*/ 172 w 211"/>
                        <a:gd name="T95" fmla="*/ 3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 h="233">
                          <a:moveTo>
                            <a:pt x="172" y="36"/>
                          </a:moveTo>
                          <a:lnTo>
                            <a:pt x="172" y="36"/>
                          </a:lnTo>
                          <a:lnTo>
                            <a:pt x="159" y="27"/>
                          </a:lnTo>
                          <a:lnTo>
                            <a:pt x="145" y="18"/>
                          </a:lnTo>
                          <a:lnTo>
                            <a:pt x="127" y="9"/>
                          </a:lnTo>
                          <a:lnTo>
                            <a:pt x="106" y="4"/>
                          </a:lnTo>
                          <a:lnTo>
                            <a:pt x="93" y="0"/>
                          </a:lnTo>
                          <a:lnTo>
                            <a:pt x="81" y="0"/>
                          </a:lnTo>
                          <a:lnTo>
                            <a:pt x="68" y="0"/>
                          </a:lnTo>
                          <a:lnTo>
                            <a:pt x="54" y="4"/>
                          </a:lnTo>
                          <a:lnTo>
                            <a:pt x="39" y="8"/>
                          </a:lnTo>
                          <a:lnTo>
                            <a:pt x="27" y="15"/>
                          </a:lnTo>
                          <a:lnTo>
                            <a:pt x="27" y="15"/>
                          </a:lnTo>
                          <a:lnTo>
                            <a:pt x="20" y="18"/>
                          </a:lnTo>
                          <a:lnTo>
                            <a:pt x="14" y="24"/>
                          </a:lnTo>
                          <a:lnTo>
                            <a:pt x="9" y="31"/>
                          </a:lnTo>
                          <a:lnTo>
                            <a:pt x="5" y="38"/>
                          </a:lnTo>
                          <a:lnTo>
                            <a:pt x="2" y="52"/>
                          </a:lnTo>
                          <a:lnTo>
                            <a:pt x="0" y="72"/>
                          </a:lnTo>
                          <a:lnTo>
                            <a:pt x="2" y="92"/>
                          </a:lnTo>
                          <a:lnTo>
                            <a:pt x="7" y="112"/>
                          </a:lnTo>
                          <a:lnTo>
                            <a:pt x="14" y="133"/>
                          </a:lnTo>
                          <a:lnTo>
                            <a:pt x="25" y="153"/>
                          </a:lnTo>
                          <a:lnTo>
                            <a:pt x="36" y="173"/>
                          </a:lnTo>
                          <a:lnTo>
                            <a:pt x="50" y="190"/>
                          </a:lnTo>
                          <a:lnTo>
                            <a:pt x="66" y="207"/>
                          </a:lnTo>
                          <a:lnTo>
                            <a:pt x="82" y="219"/>
                          </a:lnTo>
                          <a:lnTo>
                            <a:pt x="102" y="228"/>
                          </a:lnTo>
                          <a:lnTo>
                            <a:pt x="111" y="232"/>
                          </a:lnTo>
                          <a:lnTo>
                            <a:pt x="120" y="233"/>
                          </a:lnTo>
                          <a:lnTo>
                            <a:pt x="131" y="233"/>
                          </a:lnTo>
                          <a:lnTo>
                            <a:pt x="140" y="233"/>
                          </a:lnTo>
                          <a:lnTo>
                            <a:pt x="150" y="230"/>
                          </a:lnTo>
                          <a:lnTo>
                            <a:pt x="161" y="228"/>
                          </a:lnTo>
                          <a:lnTo>
                            <a:pt x="161" y="228"/>
                          </a:lnTo>
                          <a:lnTo>
                            <a:pt x="179" y="217"/>
                          </a:lnTo>
                          <a:lnTo>
                            <a:pt x="192" y="207"/>
                          </a:lnTo>
                          <a:lnTo>
                            <a:pt x="202" y="192"/>
                          </a:lnTo>
                          <a:lnTo>
                            <a:pt x="208" y="178"/>
                          </a:lnTo>
                          <a:lnTo>
                            <a:pt x="211" y="164"/>
                          </a:lnTo>
                          <a:lnTo>
                            <a:pt x="211" y="147"/>
                          </a:lnTo>
                          <a:lnTo>
                            <a:pt x="210" y="131"/>
                          </a:lnTo>
                          <a:lnTo>
                            <a:pt x="206" y="115"/>
                          </a:lnTo>
                          <a:lnTo>
                            <a:pt x="202" y="99"/>
                          </a:lnTo>
                          <a:lnTo>
                            <a:pt x="197" y="85"/>
                          </a:lnTo>
                          <a:lnTo>
                            <a:pt x="185" y="60"/>
                          </a:lnTo>
                          <a:lnTo>
                            <a:pt x="176" y="42"/>
                          </a:lnTo>
                          <a:lnTo>
                            <a:pt x="172"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07" name="Freeform 69"/>
                    <p:cNvSpPr/>
                    <p:nvPr/>
                  </p:nvSpPr>
                  <p:spPr bwMode="auto">
                    <a:xfrm>
                      <a:off x="5278531" y="3690793"/>
                      <a:ext cx="198064" cy="171402"/>
                    </a:xfrm>
                    <a:custGeom>
                      <a:avLst/>
                      <a:gdLst>
                        <a:gd name="T0" fmla="*/ 0 w 156"/>
                        <a:gd name="T1" fmla="*/ 0 h 135"/>
                        <a:gd name="T2" fmla="*/ 16 w 156"/>
                        <a:gd name="T3" fmla="*/ 40 h 135"/>
                        <a:gd name="T4" fmla="*/ 32 w 156"/>
                        <a:gd name="T5" fmla="*/ 67 h 135"/>
                        <a:gd name="T6" fmla="*/ 41 w 156"/>
                        <a:gd name="T7" fmla="*/ 74 h 135"/>
                        <a:gd name="T8" fmla="*/ 52 w 156"/>
                        <a:gd name="T9" fmla="*/ 77 h 135"/>
                        <a:gd name="T10" fmla="*/ 57 w 156"/>
                        <a:gd name="T11" fmla="*/ 76 h 135"/>
                        <a:gd name="T12" fmla="*/ 68 w 156"/>
                        <a:gd name="T13" fmla="*/ 68 h 135"/>
                        <a:gd name="T14" fmla="*/ 88 w 156"/>
                        <a:gd name="T15" fmla="*/ 45 h 135"/>
                        <a:gd name="T16" fmla="*/ 102 w 156"/>
                        <a:gd name="T17" fmla="*/ 40 h 135"/>
                        <a:gd name="T18" fmla="*/ 113 w 156"/>
                        <a:gd name="T19" fmla="*/ 43 h 135"/>
                        <a:gd name="T20" fmla="*/ 120 w 156"/>
                        <a:gd name="T21" fmla="*/ 47 h 135"/>
                        <a:gd name="T22" fmla="*/ 132 w 156"/>
                        <a:gd name="T23" fmla="*/ 58 h 135"/>
                        <a:gd name="T24" fmla="*/ 138 w 156"/>
                        <a:gd name="T25" fmla="*/ 68 h 135"/>
                        <a:gd name="T26" fmla="*/ 138 w 156"/>
                        <a:gd name="T27" fmla="*/ 81 h 135"/>
                        <a:gd name="T28" fmla="*/ 123 w 156"/>
                        <a:gd name="T29" fmla="*/ 106 h 135"/>
                        <a:gd name="T30" fmla="*/ 98 w 156"/>
                        <a:gd name="T31" fmla="*/ 128 h 135"/>
                        <a:gd name="T32" fmla="*/ 82 w 156"/>
                        <a:gd name="T33" fmla="*/ 135 h 135"/>
                        <a:gd name="T34" fmla="*/ 113 w 156"/>
                        <a:gd name="T35" fmla="*/ 120 h 135"/>
                        <a:gd name="T36" fmla="*/ 136 w 156"/>
                        <a:gd name="T37" fmla="*/ 106 h 135"/>
                        <a:gd name="T38" fmla="*/ 149 w 156"/>
                        <a:gd name="T39" fmla="*/ 92 h 135"/>
                        <a:gd name="T40" fmla="*/ 156 w 156"/>
                        <a:gd name="T41" fmla="*/ 74 h 135"/>
                        <a:gd name="T42" fmla="*/ 152 w 156"/>
                        <a:gd name="T43" fmla="*/ 56 h 135"/>
                        <a:gd name="T44" fmla="*/ 147 w 156"/>
                        <a:gd name="T45" fmla="*/ 45 h 135"/>
                        <a:gd name="T46" fmla="*/ 132 w 156"/>
                        <a:gd name="T47" fmla="*/ 27 h 135"/>
                        <a:gd name="T48" fmla="*/ 118 w 156"/>
                        <a:gd name="T49" fmla="*/ 20 h 135"/>
                        <a:gd name="T50" fmla="*/ 104 w 156"/>
                        <a:gd name="T51" fmla="*/ 20 h 135"/>
                        <a:gd name="T52" fmla="*/ 91 w 156"/>
                        <a:gd name="T53" fmla="*/ 25 h 135"/>
                        <a:gd name="T54" fmla="*/ 68 w 156"/>
                        <a:gd name="T55" fmla="*/ 42 h 135"/>
                        <a:gd name="T56" fmla="*/ 50 w 156"/>
                        <a:gd name="T57" fmla="*/ 54 h 135"/>
                        <a:gd name="T58" fmla="*/ 45 w 156"/>
                        <a:gd name="T59" fmla="*/ 54 h 135"/>
                        <a:gd name="T60" fmla="*/ 32 w 156"/>
                        <a:gd name="T61" fmla="*/ 49 h 135"/>
                        <a:gd name="T62" fmla="*/ 18 w 156"/>
                        <a:gd name="T63" fmla="*/ 31 h 135"/>
                        <a:gd name="T64" fmla="*/ 0 w 156"/>
                        <a:gd name="T6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135">
                          <a:moveTo>
                            <a:pt x="0" y="0"/>
                          </a:moveTo>
                          <a:lnTo>
                            <a:pt x="0" y="0"/>
                          </a:lnTo>
                          <a:lnTo>
                            <a:pt x="5" y="13"/>
                          </a:lnTo>
                          <a:lnTo>
                            <a:pt x="16" y="40"/>
                          </a:lnTo>
                          <a:lnTo>
                            <a:pt x="23" y="54"/>
                          </a:lnTo>
                          <a:lnTo>
                            <a:pt x="32" y="67"/>
                          </a:lnTo>
                          <a:lnTo>
                            <a:pt x="36" y="70"/>
                          </a:lnTo>
                          <a:lnTo>
                            <a:pt x="41" y="74"/>
                          </a:lnTo>
                          <a:lnTo>
                            <a:pt x="46" y="77"/>
                          </a:lnTo>
                          <a:lnTo>
                            <a:pt x="52" y="77"/>
                          </a:lnTo>
                          <a:lnTo>
                            <a:pt x="52" y="77"/>
                          </a:lnTo>
                          <a:lnTo>
                            <a:pt x="57" y="76"/>
                          </a:lnTo>
                          <a:lnTo>
                            <a:pt x="61" y="74"/>
                          </a:lnTo>
                          <a:lnTo>
                            <a:pt x="68" y="68"/>
                          </a:lnTo>
                          <a:lnTo>
                            <a:pt x="80" y="52"/>
                          </a:lnTo>
                          <a:lnTo>
                            <a:pt x="88" y="45"/>
                          </a:lnTo>
                          <a:lnTo>
                            <a:pt x="97" y="42"/>
                          </a:lnTo>
                          <a:lnTo>
                            <a:pt x="102" y="40"/>
                          </a:lnTo>
                          <a:lnTo>
                            <a:pt x="107" y="42"/>
                          </a:lnTo>
                          <a:lnTo>
                            <a:pt x="113" y="43"/>
                          </a:lnTo>
                          <a:lnTo>
                            <a:pt x="120" y="47"/>
                          </a:lnTo>
                          <a:lnTo>
                            <a:pt x="120" y="47"/>
                          </a:lnTo>
                          <a:lnTo>
                            <a:pt x="127" y="52"/>
                          </a:lnTo>
                          <a:lnTo>
                            <a:pt x="132" y="58"/>
                          </a:lnTo>
                          <a:lnTo>
                            <a:pt x="136" y="63"/>
                          </a:lnTo>
                          <a:lnTo>
                            <a:pt x="138" y="68"/>
                          </a:lnTo>
                          <a:lnTo>
                            <a:pt x="138" y="76"/>
                          </a:lnTo>
                          <a:lnTo>
                            <a:pt x="138" y="81"/>
                          </a:lnTo>
                          <a:lnTo>
                            <a:pt x="132" y="94"/>
                          </a:lnTo>
                          <a:lnTo>
                            <a:pt x="123" y="106"/>
                          </a:lnTo>
                          <a:lnTo>
                            <a:pt x="113" y="117"/>
                          </a:lnTo>
                          <a:lnTo>
                            <a:pt x="98" y="128"/>
                          </a:lnTo>
                          <a:lnTo>
                            <a:pt x="82" y="135"/>
                          </a:lnTo>
                          <a:lnTo>
                            <a:pt x="82" y="135"/>
                          </a:lnTo>
                          <a:lnTo>
                            <a:pt x="97" y="129"/>
                          </a:lnTo>
                          <a:lnTo>
                            <a:pt x="113" y="120"/>
                          </a:lnTo>
                          <a:lnTo>
                            <a:pt x="129" y="111"/>
                          </a:lnTo>
                          <a:lnTo>
                            <a:pt x="136" y="106"/>
                          </a:lnTo>
                          <a:lnTo>
                            <a:pt x="143" y="99"/>
                          </a:lnTo>
                          <a:lnTo>
                            <a:pt x="149" y="92"/>
                          </a:lnTo>
                          <a:lnTo>
                            <a:pt x="154" y="83"/>
                          </a:lnTo>
                          <a:lnTo>
                            <a:pt x="156" y="74"/>
                          </a:lnTo>
                          <a:lnTo>
                            <a:pt x="156" y="65"/>
                          </a:lnTo>
                          <a:lnTo>
                            <a:pt x="152" y="56"/>
                          </a:lnTo>
                          <a:lnTo>
                            <a:pt x="147" y="45"/>
                          </a:lnTo>
                          <a:lnTo>
                            <a:pt x="147" y="45"/>
                          </a:lnTo>
                          <a:lnTo>
                            <a:pt x="140" y="34"/>
                          </a:lnTo>
                          <a:lnTo>
                            <a:pt x="132" y="27"/>
                          </a:lnTo>
                          <a:lnTo>
                            <a:pt x="125" y="24"/>
                          </a:lnTo>
                          <a:lnTo>
                            <a:pt x="118" y="20"/>
                          </a:lnTo>
                          <a:lnTo>
                            <a:pt x="111" y="20"/>
                          </a:lnTo>
                          <a:lnTo>
                            <a:pt x="104" y="20"/>
                          </a:lnTo>
                          <a:lnTo>
                            <a:pt x="97" y="22"/>
                          </a:lnTo>
                          <a:lnTo>
                            <a:pt x="91" y="25"/>
                          </a:lnTo>
                          <a:lnTo>
                            <a:pt x="79" y="33"/>
                          </a:lnTo>
                          <a:lnTo>
                            <a:pt x="68" y="42"/>
                          </a:lnTo>
                          <a:lnTo>
                            <a:pt x="57" y="49"/>
                          </a:lnTo>
                          <a:lnTo>
                            <a:pt x="50" y="54"/>
                          </a:lnTo>
                          <a:lnTo>
                            <a:pt x="50" y="54"/>
                          </a:lnTo>
                          <a:lnTo>
                            <a:pt x="45" y="54"/>
                          </a:lnTo>
                          <a:lnTo>
                            <a:pt x="41" y="54"/>
                          </a:lnTo>
                          <a:lnTo>
                            <a:pt x="32" y="49"/>
                          </a:lnTo>
                          <a:lnTo>
                            <a:pt x="25" y="42"/>
                          </a:lnTo>
                          <a:lnTo>
                            <a:pt x="18" y="31"/>
                          </a:lnTo>
                          <a:lnTo>
                            <a:pt x="5" y="11"/>
                          </a:lnTo>
                          <a:lnTo>
                            <a:pt x="0" y="0"/>
                          </a:lnTo>
                          <a:close/>
                        </a:path>
                      </a:pathLst>
                    </a:custGeom>
                    <a:solidFill>
                      <a:srgbClr val="CB8F5E"/>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08" name="Freeform 70"/>
                    <p:cNvSpPr/>
                    <p:nvPr/>
                  </p:nvSpPr>
                  <p:spPr bwMode="auto">
                    <a:xfrm>
                      <a:off x="5278531" y="3690793"/>
                      <a:ext cx="198064" cy="171402"/>
                    </a:xfrm>
                    <a:custGeom>
                      <a:avLst/>
                      <a:gdLst>
                        <a:gd name="T0" fmla="*/ 0 w 156"/>
                        <a:gd name="T1" fmla="*/ 0 h 135"/>
                        <a:gd name="T2" fmla="*/ 16 w 156"/>
                        <a:gd name="T3" fmla="*/ 40 h 135"/>
                        <a:gd name="T4" fmla="*/ 32 w 156"/>
                        <a:gd name="T5" fmla="*/ 67 h 135"/>
                        <a:gd name="T6" fmla="*/ 41 w 156"/>
                        <a:gd name="T7" fmla="*/ 74 h 135"/>
                        <a:gd name="T8" fmla="*/ 52 w 156"/>
                        <a:gd name="T9" fmla="*/ 77 h 135"/>
                        <a:gd name="T10" fmla="*/ 57 w 156"/>
                        <a:gd name="T11" fmla="*/ 76 h 135"/>
                        <a:gd name="T12" fmla="*/ 68 w 156"/>
                        <a:gd name="T13" fmla="*/ 68 h 135"/>
                        <a:gd name="T14" fmla="*/ 88 w 156"/>
                        <a:gd name="T15" fmla="*/ 45 h 135"/>
                        <a:gd name="T16" fmla="*/ 102 w 156"/>
                        <a:gd name="T17" fmla="*/ 40 h 135"/>
                        <a:gd name="T18" fmla="*/ 113 w 156"/>
                        <a:gd name="T19" fmla="*/ 43 h 135"/>
                        <a:gd name="T20" fmla="*/ 120 w 156"/>
                        <a:gd name="T21" fmla="*/ 47 h 135"/>
                        <a:gd name="T22" fmla="*/ 132 w 156"/>
                        <a:gd name="T23" fmla="*/ 58 h 135"/>
                        <a:gd name="T24" fmla="*/ 138 w 156"/>
                        <a:gd name="T25" fmla="*/ 68 h 135"/>
                        <a:gd name="T26" fmla="*/ 138 w 156"/>
                        <a:gd name="T27" fmla="*/ 81 h 135"/>
                        <a:gd name="T28" fmla="*/ 123 w 156"/>
                        <a:gd name="T29" fmla="*/ 106 h 135"/>
                        <a:gd name="T30" fmla="*/ 98 w 156"/>
                        <a:gd name="T31" fmla="*/ 128 h 135"/>
                        <a:gd name="T32" fmla="*/ 82 w 156"/>
                        <a:gd name="T33" fmla="*/ 135 h 135"/>
                        <a:gd name="T34" fmla="*/ 113 w 156"/>
                        <a:gd name="T35" fmla="*/ 120 h 135"/>
                        <a:gd name="T36" fmla="*/ 136 w 156"/>
                        <a:gd name="T37" fmla="*/ 106 h 135"/>
                        <a:gd name="T38" fmla="*/ 149 w 156"/>
                        <a:gd name="T39" fmla="*/ 92 h 135"/>
                        <a:gd name="T40" fmla="*/ 156 w 156"/>
                        <a:gd name="T41" fmla="*/ 74 h 135"/>
                        <a:gd name="T42" fmla="*/ 152 w 156"/>
                        <a:gd name="T43" fmla="*/ 56 h 135"/>
                        <a:gd name="T44" fmla="*/ 147 w 156"/>
                        <a:gd name="T45" fmla="*/ 45 h 135"/>
                        <a:gd name="T46" fmla="*/ 132 w 156"/>
                        <a:gd name="T47" fmla="*/ 27 h 135"/>
                        <a:gd name="T48" fmla="*/ 118 w 156"/>
                        <a:gd name="T49" fmla="*/ 20 h 135"/>
                        <a:gd name="T50" fmla="*/ 104 w 156"/>
                        <a:gd name="T51" fmla="*/ 20 h 135"/>
                        <a:gd name="T52" fmla="*/ 91 w 156"/>
                        <a:gd name="T53" fmla="*/ 25 h 135"/>
                        <a:gd name="T54" fmla="*/ 68 w 156"/>
                        <a:gd name="T55" fmla="*/ 42 h 135"/>
                        <a:gd name="T56" fmla="*/ 50 w 156"/>
                        <a:gd name="T57" fmla="*/ 54 h 135"/>
                        <a:gd name="T58" fmla="*/ 45 w 156"/>
                        <a:gd name="T59" fmla="*/ 54 h 135"/>
                        <a:gd name="T60" fmla="*/ 32 w 156"/>
                        <a:gd name="T61" fmla="*/ 49 h 135"/>
                        <a:gd name="T62" fmla="*/ 18 w 156"/>
                        <a:gd name="T63" fmla="*/ 31 h 135"/>
                        <a:gd name="T64" fmla="*/ 0 w 156"/>
                        <a:gd name="T6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135">
                          <a:moveTo>
                            <a:pt x="0" y="0"/>
                          </a:moveTo>
                          <a:lnTo>
                            <a:pt x="0" y="0"/>
                          </a:lnTo>
                          <a:lnTo>
                            <a:pt x="5" y="13"/>
                          </a:lnTo>
                          <a:lnTo>
                            <a:pt x="16" y="40"/>
                          </a:lnTo>
                          <a:lnTo>
                            <a:pt x="23" y="54"/>
                          </a:lnTo>
                          <a:lnTo>
                            <a:pt x="32" y="67"/>
                          </a:lnTo>
                          <a:lnTo>
                            <a:pt x="36" y="70"/>
                          </a:lnTo>
                          <a:lnTo>
                            <a:pt x="41" y="74"/>
                          </a:lnTo>
                          <a:lnTo>
                            <a:pt x="46" y="77"/>
                          </a:lnTo>
                          <a:lnTo>
                            <a:pt x="52" y="77"/>
                          </a:lnTo>
                          <a:lnTo>
                            <a:pt x="52" y="77"/>
                          </a:lnTo>
                          <a:lnTo>
                            <a:pt x="57" y="76"/>
                          </a:lnTo>
                          <a:lnTo>
                            <a:pt x="61" y="74"/>
                          </a:lnTo>
                          <a:lnTo>
                            <a:pt x="68" y="68"/>
                          </a:lnTo>
                          <a:lnTo>
                            <a:pt x="80" y="52"/>
                          </a:lnTo>
                          <a:lnTo>
                            <a:pt x="88" y="45"/>
                          </a:lnTo>
                          <a:lnTo>
                            <a:pt x="97" y="42"/>
                          </a:lnTo>
                          <a:lnTo>
                            <a:pt x="102" y="40"/>
                          </a:lnTo>
                          <a:lnTo>
                            <a:pt x="107" y="42"/>
                          </a:lnTo>
                          <a:lnTo>
                            <a:pt x="113" y="43"/>
                          </a:lnTo>
                          <a:lnTo>
                            <a:pt x="120" y="47"/>
                          </a:lnTo>
                          <a:lnTo>
                            <a:pt x="120" y="47"/>
                          </a:lnTo>
                          <a:lnTo>
                            <a:pt x="127" y="52"/>
                          </a:lnTo>
                          <a:lnTo>
                            <a:pt x="132" y="58"/>
                          </a:lnTo>
                          <a:lnTo>
                            <a:pt x="136" y="63"/>
                          </a:lnTo>
                          <a:lnTo>
                            <a:pt x="138" y="68"/>
                          </a:lnTo>
                          <a:lnTo>
                            <a:pt x="138" y="76"/>
                          </a:lnTo>
                          <a:lnTo>
                            <a:pt x="138" y="81"/>
                          </a:lnTo>
                          <a:lnTo>
                            <a:pt x="132" y="94"/>
                          </a:lnTo>
                          <a:lnTo>
                            <a:pt x="123" y="106"/>
                          </a:lnTo>
                          <a:lnTo>
                            <a:pt x="113" y="117"/>
                          </a:lnTo>
                          <a:lnTo>
                            <a:pt x="98" y="128"/>
                          </a:lnTo>
                          <a:lnTo>
                            <a:pt x="82" y="135"/>
                          </a:lnTo>
                          <a:lnTo>
                            <a:pt x="82" y="135"/>
                          </a:lnTo>
                          <a:lnTo>
                            <a:pt x="97" y="129"/>
                          </a:lnTo>
                          <a:lnTo>
                            <a:pt x="113" y="120"/>
                          </a:lnTo>
                          <a:lnTo>
                            <a:pt x="129" y="111"/>
                          </a:lnTo>
                          <a:lnTo>
                            <a:pt x="136" y="106"/>
                          </a:lnTo>
                          <a:lnTo>
                            <a:pt x="143" y="99"/>
                          </a:lnTo>
                          <a:lnTo>
                            <a:pt x="149" y="92"/>
                          </a:lnTo>
                          <a:lnTo>
                            <a:pt x="154" y="83"/>
                          </a:lnTo>
                          <a:lnTo>
                            <a:pt x="156" y="74"/>
                          </a:lnTo>
                          <a:lnTo>
                            <a:pt x="156" y="65"/>
                          </a:lnTo>
                          <a:lnTo>
                            <a:pt x="152" y="56"/>
                          </a:lnTo>
                          <a:lnTo>
                            <a:pt x="147" y="45"/>
                          </a:lnTo>
                          <a:lnTo>
                            <a:pt x="147" y="45"/>
                          </a:lnTo>
                          <a:lnTo>
                            <a:pt x="140" y="34"/>
                          </a:lnTo>
                          <a:lnTo>
                            <a:pt x="132" y="27"/>
                          </a:lnTo>
                          <a:lnTo>
                            <a:pt x="125" y="24"/>
                          </a:lnTo>
                          <a:lnTo>
                            <a:pt x="118" y="20"/>
                          </a:lnTo>
                          <a:lnTo>
                            <a:pt x="111" y="20"/>
                          </a:lnTo>
                          <a:lnTo>
                            <a:pt x="104" y="20"/>
                          </a:lnTo>
                          <a:lnTo>
                            <a:pt x="97" y="22"/>
                          </a:lnTo>
                          <a:lnTo>
                            <a:pt x="91" y="25"/>
                          </a:lnTo>
                          <a:lnTo>
                            <a:pt x="79" y="33"/>
                          </a:lnTo>
                          <a:lnTo>
                            <a:pt x="68" y="42"/>
                          </a:lnTo>
                          <a:lnTo>
                            <a:pt x="57" y="49"/>
                          </a:lnTo>
                          <a:lnTo>
                            <a:pt x="50" y="54"/>
                          </a:lnTo>
                          <a:lnTo>
                            <a:pt x="50" y="54"/>
                          </a:lnTo>
                          <a:lnTo>
                            <a:pt x="45" y="54"/>
                          </a:lnTo>
                          <a:lnTo>
                            <a:pt x="41" y="54"/>
                          </a:lnTo>
                          <a:lnTo>
                            <a:pt x="32" y="49"/>
                          </a:lnTo>
                          <a:lnTo>
                            <a:pt x="25" y="42"/>
                          </a:lnTo>
                          <a:lnTo>
                            <a:pt x="18" y="31"/>
                          </a:lnTo>
                          <a:lnTo>
                            <a:pt x="5" y="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09" name="Freeform 71"/>
                    <p:cNvSpPr/>
                    <p:nvPr/>
                  </p:nvSpPr>
                  <p:spPr bwMode="auto">
                    <a:xfrm>
                      <a:off x="5132523" y="4132629"/>
                      <a:ext cx="286939" cy="161245"/>
                    </a:xfrm>
                    <a:custGeom>
                      <a:avLst/>
                      <a:gdLst>
                        <a:gd name="T0" fmla="*/ 0 w 226"/>
                        <a:gd name="T1" fmla="*/ 13 h 127"/>
                        <a:gd name="T2" fmla="*/ 0 w 226"/>
                        <a:gd name="T3" fmla="*/ 13 h 127"/>
                        <a:gd name="T4" fmla="*/ 20 w 226"/>
                        <a:gd name="T5" fmla="*/ 39 h 127"/>
                        <a:gd name="T6" fmla="*/ 43 w 226"/>
                        <a:gd name="T7" fmla="*/ 63 h 127"/>
                        <a:gd name="T8" fmla="*/ 68 w 226"/>
                        <a:gd name="T9" fmla="*/ 84 h 127"/>
                        <a:gd name="T10" fmla="*/ 93 w 226"/>
                        <a:gd name="T11" fmla="*/ 102 h 127"/>
                        <a:gd name="T12" fmla="*/ 120 w 226"/>
                        <a:gd name="T13" fmla="*/ 115 h 127"/>
                        <a:gd name="T14" fmla="*/ 134 w 226"/>
                        <a:gd name="T15" fmla="*/ 120 h 127"/>
                        <a:gd name="T16" fmla="*/ 147 w 226"/>
                        <a:gd name="T17" fmla="*/ 124 h 127"/>
                        <a:gd name="T18" fmla="*/ 161 w 226"/>
                        <a:gd name="T19" fmla="*/ 126 h 127"/>
                        <a:gd name="T20" fmla="*/ 174 w 226"/>
                        <a:gd name="T21" fmla="*/ 127 h 127"/>
                        <a:gd name="T22" fmla="*/ 186 w 226"/>
                        <a:gd name="T23" fmla="*/ 126 h 127"/>
                        <a:gd name="T24" fmla="*/ 201 w 226"/>
                        <a:gd name="T25" fmla="*/ 124 h 127"/>
                        <a:gd name="T26" fmla="*/ 201 w 226"/>
                        <a:gd name="T27" fmla="*/ 124 h 127"/>
                        <a:gd name="T28" fmla="*/ 213 w 226"/>
                        <a:gd name="T29" fmla="*/ 120 h 127"/>
                        <a:gd name="T30" fmla="*/ 226 w 226"/>
                        <a:gd name="T31" fmla="*/ 113 h 127"/>
                        <a:gd name="T32" fmla="*/ 226 w 226"/>
                        <a:gd name="T33" fmla="*/ 113 h 127"/>
                        <a:gd name="T34" fmla="*/ 215 w 226"/>
                        <a:gd name="T35" fmla="*/ 90 h 127"/>
                        <a:gd name="T36" fmla="*/ 203 w 226"/>
                        <a:gd name="T37" fmla="*/ 70 h 127"/>
                        <a:gd name="T38" fmla="*/ 190 w 226"/>
                        <a:gd name="T39" fmla="*/ 52 h 127"/>
                        <a:gd name="T40" fmla="*/ 176 w 226"/>
                        <a:gd name="T41" fmla="*/ 38 h 127"/>
                        <a:gd name="T42" fmla="*/ 161 w 226"/>
                        <a:gd name="T43" fmla="*/ 27 h 127"/>
                        <a:gd name="T44" fmla="*/ 145 w 226"/>
                        <a:gd name="T45" fmla="*/ 18 h 127"/>
                        <a:gd name="T46" fmla="*/ 131 w 226"/>
                        <a:gd name="T47" fmla="*/ 11 h 127"/>
                        <a:gd name="T48" fmla="*/ 115 w 226"/>
                        <a:gd name="T49" fmla="*/ 5 h 127"/>
                        <a:gd name="T50" fmla="*/ 99 w 226"/>
                        <a:gd name="T51" fmla="*/ 2 h 127"/>
                        <a:gd name="T52" fmla="*/ 84 w 226"/>
                        <a:gd name="T53" fmla="*/ 0 h 127"/>
                        <a:gd name="T54" fmla="*/ 68 w 226"/>
                        <a:gd name="T55" fmla="*/ 0 h 127"/>
                        <a:gd name="T56" fmla="*/ 54 w 226"/>
                        <a:gd name="T57" fmla="*/ 0 h 127"/>
                        <a:gd name="T58" fmla="*/ 25 w 226"/>
                        <a:gd name="T59" fmla="*/ 5 h 127"/>
                        <a:gd name="T60" fmla="*/ 0 w 226"/>
                        <a:gd name="T61"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6" h="127">
                          <a:moveTo>
                            <a:pt x="0" y="13"/>
                          </a:moveTo>
                          <a:lnTo>
                            <a:pt x="0" y="13"/>
                          </a:lnTo>
                          <a:lnTo>
                            <a:pt x="20" y="39"/>
                          </a:lnTo>
                          <a:lnTo>
                            <a:pt x="43" y="63"/>
                          </a:lnTo>
                          <a:lnTo>
                            <a:pt x="68" y="84"/>
                          </a:lnTo>
                          <a:lnTo>
                            <a:pt x="93" y="102"/>
                          </a:lnTo>
                          <a:lnTo>
                            <a:pt x="120" y="115"/>
                          </a:lnTo>
                          <a:lnTo>
                            <a:pt x="134" y="120"/>
                          </a:lnTo>
                          <a:lnTo>
                            <a:pt x="147" y="124"/>
                          </a:lnTo>
                          <a:lnTo>
                            <a:pt x="161" y="126"/>
                          </a:lnTo>
                          <a:lnTo>
                            <a:pt x="174" y="127"/>
                          </a:lnTo>
                          <a:lnTo>
                            <a:pt x="186" y="126"/>
                          </a:lnTo>
                          <a:lnTo>
                            <a:pt x="201" y="124"/>
                          </a:lnTo>
                          <a:lnTo>
                            <a:pt x="201" y="124"/>
                          </a:lnTo>
                          <a:lnTo>
                            <a:pt x="213" y="120"/>
                          </a:lnTo>
                          <a:lnTo>
                            <a:pt x="226" y="113"/>
                          </a:lnTo>
                          <a:lnTo>
                            <a:pt x="226" y="113"/>
                          </a:lnTo>
                          <a:lnTo>
                            <a:pt x="215" y="90"/>
                          </a:lnTo>
                          <a:lnTo>
                            <a:pt x="203" y="70"/>
                          </a:lnTo>
                          <a:lnTo>
                            <a:pt x="190" y="52"/>
                          </a:lnTo>
                          <a:lnTo>
                            <a:pt x="176" y="38"/>
                          </a:lnTo>
                          <a:lnTo>
                            <a:pt x="161" y="27"/>
                          </a:lnTo>
                          <a:lnTo>
                            <a:pt x="145" y="18"/>
                          </a:lnTo>
                          <a:lnTo>
                            <a:pt x="131" y="11"/>
                          </a:lnTo>
                          <a:lnTo>
                            <a:pt x="115" y="5"/>
                          </a:lnTo>
                          <a:lnTo>
                            <a:pt x="99" y="2"/>
                          </a:lnTo>
                          <a:lnTo>
                            <a:pt x="84" y="0"/>
                          </a:lnTo>
                          <a:lnTo>
                            <a:pt x="68" y="0"/>
                          </a:lnTo>
                          <a:lnTo>
                            <a:pt x="54" y="0"/>
                          </a:lnTo>
                          <a:lnTo>
                            <a:pt x="25" y="5"/>
                          </a:lnTo>
                          <a:lnTo>
                            <a:pt x="0" y="13"/>
                          </a:lnTo>
                          <a:close/>
                        </a:path>
                      </a:pathLst>
                    </a:custGeom>
                    <a:solidFill>
                      <a:srgbClr val="EDA69E"/>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10" name="Freeform 72"/>
                    <p:cNvSpPr/>
                    <p:nvPr/>
                  </p:nvSpPr>
                  <p:spPr bwMode="auto">
                    <a:xfrm>
                      <a:off x="5132523" y="4132629"/>
                      <a:ext cx="286939" cy="161245"/>
                    </a:xfrm>
                    <a:custGeom>
                      <a:avLst/>
                      <a:gdLst>
                        <a:gd name="T0" fmla="*/ 0 w 226"/>
                        <a:gd name="T1" fmla="*/ 13 h 127"/>
                        <a:gd name="T2" fmla="*/ 0 w 226"/>
                        <a:gd name="T3" fmla="*/ 13 h 127"/>
                        <a:gd name="T4" fmla="*/ 20 w 226"/>
                        <a:gd name="T5" fmla="*/ 39 h 127"/>
                        <a:gd name="T6" fmla="*/ 43 w 226"/>
                        <a:gd name="T7" fmla="*/ 63 h 127"/>
                        <a:gd name="T8" fmla="*/ 68 w 226"/>
                        <a:gd name="T9" fmla="*/ 84 h 127"/>
                        <a:gd name="T10" fmla="*/ 93 w 226"/>
                        <a:gd name="T11" fmla="*/ 102 h 127"/>
                        <a:gd name="T12" fmla="*/ 120 w 226"/>
                        <a:gd name="T13" fmla="*/ 115 h 127"/>
                        <a:gd name="T14" fmla="*/ 134 w 226"/>
                        <a:gd name="T15" fmla="*/ 120 h 127"/>
                        <a:gd name="T16" fmla="*/ 147 w 226"/>
                        <a:gd name="T17" fmla="*/ 124 h 127"/>
                        <a:gd name="T18" fmla="*/ 161 w 226"/>
                        <a:gd name="T19" fmla="*/ 126 h 127"/>
                        <a:gd name="T20" fmla="*/ 174 w 226"/>
                        <a:gd name="T21" fmla="*/ 127 h 127"/>
                        <a:gd name="T22" fmla="*/ 186 w 226"/>
                        <a:gd name="T23" fmla="*/ 126 h 127"/>
                        <a:gd name="T24" fmla="*/ 201 w 226"/>
                        <a:gd name="T25" fmla="*/ 124 h 127"/>
                        <a:gd name="T26" fmla="*/ 201 w 226"/>
                        <a:gd name="T27" fmla="*/ 124 h 127"/>
                        <a:gd name="T28" fmla="*/ 213 w 226"/>
                        <a:gd name="T29" fmla="*/ 120 h 127"/>
                        <a:gd name="T30" fmla="*/ 226 w 226"/>
                        <a:gd name="T31" fmla="*/ 113 h 127"/>
                        <a:gd name="T32" fmla="*/ 226 w 226"/>
                        <a:gd name="T33" fmla="*/ 113 h 127"/>
                        <a:gd name="T34" fmla="*/ 215 w 226"/>
                        <a:gd name="T35" fmla="*/ 90 h 127"/>
                        <a:gd name="T36" fmla="*/ 203 w 226"/>
                        <a:gd name="T37" fmla="*/ 70 h 127"/>
                        <a:gd name="T38" fmla="*/ 190 w 226"/>
                        <a:gd name="T39" fmla="*/ 52 h 127"/>
                        <a:gd name="T40" fmla="*/ 176 w 226"/>
                        <a:gd name="T41" fmla="*/ 38 h 127"/>
                        <a:gd name="T42" fmla="*/ 161 w 226"/>
                        <a:gd name="T43" fmla="*/ 27 h 127"/>
                        <a:gd name="T44" fmla="*/ 145 w 226"/>
                        <a:gd name="T45" fmla="*/ 18 h 127"/>
                        <a:gd name="T46" fmla="*/ 131 w 226"/>
                        <a:gd name="T47" fmla="*/ 11 h 127"/>
                        <a:gd name="T48" fmla="*/ 115 w 226"/>
                        <a:gd name="T49" fmla="*/ 5 h 127"/>
                        <a:gd name="T50" fmla="*/ 99 w 226"/>
                        <a:gd name="T51" fmla="*/ 2 h 127"/>
                        <a:gd name="T52" fmla="*/ 84 w 226"/>
                        <a:gd name="T53" fmla="*/ 0 h 127"/>
                        <a:gd name="T54" fmla="*/ 68 w 226"/>
                        <a:gd name="T55" fmla="*/ 0 h 127"/>
                        <a:gd name="T56" fmla="*/ 54 w 226"/>
                        <a:gd name="T57" fmla="*/ 0 h 127"/>
                        <a:gd name="T58" fmla="*/ 25 w 226"/>
                        <a:gd name="T59" fmla="*/ 5 h 127"/>
                        <a:gd name="T60" fmla="*/ 0 w 226"/>
                        <a:gd name="T61"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6" h="127">
                          <a:moveTo>
                            <a:pt x="0" y="13"/>
                          </a:moveTo>
                          <a:lnTo>
                            <a:pt x="0" y="13"/>
                          </a:lnTo>
                          <a:lnTo>
                            <a:pt x="20" y="39"/>
                          </a:lnTo>
                          <a:lnTo>
                            <a:pt x="43" y="63"/>
                          </a:lnTo>
                          <a:lnTo>
                            <a:pt x="68" y="84"/>
                          </a:lnTo>
                          <a:lnTo>
                            <a:pt x="93" y="102"/>
                          </a:lnTo>
                          <a:lnTo>
                            <a:pt x="120" y="115"/>
                          </a:lnTo>
                          <a:lnTo>
                            <a:pt x="134" y="120"/>
                          </a:lnTo>
                          <a:lnTo>
                            <a:pt x="147" y="124"/>
                          </a:lnTo>
                          <a:lnTo>
                            <a:pt x="161" y="126"/>
                          </a:lnTo>
                          <a:lnTo>
                            <a:pt x="174" y="127"/>
                          </a:lnTo>
                          <a:lnTo>
                            <a:pt x="186" y="126"/>
                          </a:lnTo>
                          <a:lnTo>
                            <a:pt x="201" y="124"/>
                          </a:lnTo>
                          <a:lnTo>
                            <a:pt x="201" y="124"/>
                          </a:lnTo>
                          <a:lnTo>
                            <a:pt x="213" y="120"/>
                          </a:lnTo>
                          <a:lnTo>
                            <a:pt x="226" y="113"/>
                          </a:lnTo>
                          <a:lnTo>
                            <a:pt x="226" y="113"/>
                          </a:lnTo>
                          <a:lnTo>
                            <a:pt x="215" y="90"/>
                          </a:lnTo>
                          <a:lnTo>
                            <a:pt x="203" y="70"/>
                          </a:lnTo>
                          <a:lnTo>
                            <a:pt x="190" y="52"/>
                          </a:lnTo>
                          <a:lnTo>
                            <a:pt x="176" y="38"/>
                          </a:lnTo>
                          <a:lnTo>
                            <a:pt x="161" y="27"/>
                          </a:lnTo>
                          <a:lnTo>
                            <a:pt x="145" y="18"/>
                          </a:lnTo>
                          <a:lnTo>
                            <a:pt x="131" y="11"/>
                          </a:lnTo>
                          <a:lnTo>
                            <a:pt x="115" y="5"/>
                          </a:lnTo>
                          <a:lnTo>
                            <a:pt x="99" y="2"/>
                          </a:lnTo>
                          <a:lnTo>
                            <a:pt x="84" y="0"/>
                          </a:lnTo>
                          <a:lnTo>
                            <a:pt x="68" y="0"/>
                          </a:lnTo>
                          <a:lnTo>
                            <a:pt x="54" y="0"/>
                          </a:lnTo>
                          <a:lnTo>
                            <a:pt x="25" y="5"/>
                          </a:lnTo>
                          <a:lnTo>
                            <a:pt x="0" y="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11" name="Freeform 73"/>
                    <p:cNvSpPr/>
                    <p:nvPr/>
                  </p:nvSpPr>
                  <p:spPr bwMode="auto">
                    <a:xfrm>
                      <a:off x="5061423" y="3937104"/>
                      <a:ext cx="460881" cy="338995"/>
                    </a:xfrm>
                    <a:custGeom>
                      <a:avLst/>
                      <a:gdLst>
                        <a:gd name="T0" fmla="*/ 363 w 363"/>
                        <a:gd name="T1" fmla="*/ 0 h 267"/>
                        <a:gd name="T2" fmla="*/ 363 w 363"/>
                        <a:gd name="T3" fmla="*/ 0 h 267"/>
                        <a:gd name="T4" fmla="*/ 350 w 363"/>
                        <a:gd name="T5" fmla="*/ 3 h 267"/>
                        <a:gd name="T6" fmla="*/ 334 w 363"/>
                        <a:gd name="T7" fmla="*/ 5 h 267"/>
                        <a:gd name="T8" fmla="*/ 287 w 363"/>
                        <a:gd name="T9" fmla="*/ 12 h 267"/>
                        <a:gd name="T10" fmla="*/ 228 w 363"/>
                        <a:gd name="T11" fmla="*/ 18 h 267"/>
                        <a:gd name="T12" fmla="*/ 164 w 363"/>
                        <a:gd name="T13" fmla="*/ 25 h 267"/>
                        <a:gd name="T14" fmla="*/ 51 w 363"/>
                        <a:gd name="T15" fmla="*/ 32 h 267"/>
                        <a:gd name="T16" fmla="*/ 0 w 363"/>
                        <a:gd name="T17" fmla="*/ 36 h 267"/>
                        <a:gd name="T18" fmla="*/ 0 w 363"/>
                        <a:gd name="T19" fmla="*/ 36 h 267"/>
                        <a:gd name="T20" fmla="*/ 2 w 363"/>
                        <a:gd name="T21" fmla="*/ 52 h 267"/>
                        <a:gd name="T22" fmla="*/ 8 w 363"/>
                        <a:gd name="T23" fmla="*/ 70 h 267"/>
                        <a:gd name="T24" fmla="*/ 20 w 363"/>
                        <a:gd name="T25" fmla="*/ 102 h 267"/>
                        <a:gd name="T26" fmla="*/ 36 w 363"/>
                        <a:gd name="T27" fmla="*/ 134 h 267"/>
                        <a:gd name="T28" fmla="*/ 56 w 363"/>
                        <a:gd name="T29" fmla="*/ 167 h 267"/>
                        <a:gd name="T30" fmla="*/ 56 w 363"/>
                        <a:gd name="T31" fmla="*/ 167 h 267"/>
                        <a:gd name="T32" fmla="*/ 81 w 363"/>
                        <a:gd name="T33" fmla="*/ 159 h 267"/>
                        <a:gd name="T34" fmla="*/ 110 w 363"/>
                        <a:gd name="T35" fmla="*/ 154 h 267"/>
                        <a:gd name="T36" fmla="*/ 124 w 363"/>
                        <a:gd name="T37" fmla="*/ 154 h 267"/>
                        <a:gd name="T38" fmla="*/ 140 w 363"/>
                        <a:gd name="T39" fmla="*/ 154 h 267"/>
                        <a:gd name="T40" fmla="*/ 155 w 363"/>
                        <a:gd name="T41" fmla="*/ 156 h 267"/>
                        <a:gd name="T42" fmla="*/ 171 w 363"/>
                        <a:gd name="T43" fmla="*/ 159 h 267"/>
                        <a:gd name="T44" fmla="*/ 187 w 363"/>
                        <a:gd name="T45" fmla="*/ 165 h 267"/>
                        <a:gd name="T46" fmla="*/ 201 w 363"/>
                        <a:gd name="T47" fmla="*/ 172 h 267"/>
                        <a:gd name="T48" fmla="*/ 217 w 363"/>
                        <a:gd name="T49" fmla="*/ 181 h 267"/>
                        <a:gd name="T50" fmla="*/ 232 w 363"/>
                        <a:gd name="T51" fmla="*/ 192 h 267"/>
                        <a:gd name="T52" fmla="*/ 246 w 363"/>
                        <a:gd name="T53" fmla="*/ 206 h 267"/>
                        <a:gd name="T54" fmla="*/ 259 w 363"/>
                        <a:gd name="T55" fmla="*/ 224 h 267"/>
                        <a:gd name="T56" fmla="*/ 271 w 363"/>
                        <a:gd name="T57" fmla="*/ 244 h 267"/>
                        <a:gd name="T58" fmla="*/ 282 w 363"/>
                        <a:gd name="T59" fmla="*/ 267 h 267"/>
                        <a:gd name="T60" fmla="*/ 282 w 363"/>
                        <a:gd name="T61" fmla="*/ 267 h 267"/>
                        <a:gd name="T62" fmla="*/ 296 w 363"/>
                        <a:gd name="T63" fmla="*/ 254 h 267"/>
                        <a:gd name="T64" fmla="*/ 309 w 363"/>
                        <a:gd name="T65" fmla="*/ 238 h 267"/>
                        <a:gd name="T66" fmla="*/ 320 w 363"/>
                        <a:gd name="T67" fmla="*/ 220 h 267"/>
                        <a:gd name="T68" fmla="*/ 329 w 363"/>
                        <a:gd name="T69" fmla="*/ 201 h 267"/>
                        <a:gd name="T70" fmla="*/ 336 w 363"/>
                        <a:gd name="T71" fmla="*/ 179 h 267"/>
                        <a:gd name="T72" fmla="*/ 343 w 363"/>
                        <a:gd name="T73" fmla="*/ 158 h 267"/>
                        <a:gd name="T74" fmla="*/ 352 w 363"/>
                        <a:gd name="T75" fmla="*/ 111 h 267"/>
                        <a:gd name="T76" fmla="*/ 357 w 363"/>
                        <a:gd name="T77" fmla="*/ 70 h 267"/>
                        <a:gd name="T78" fmla="*/ 361 w 363"/>
                        <a:gd name="T79" fmla="*/ 34 h 267"/>
                        <a:gd name="T80" fmla="*/ 363 w 363"/>
                        <a:gd name="T81"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3" h="267">
                          <a:moveTo>
                            <a:pt x="363" y="0"/>
                          </a:moveTo>
                          <a:lnTo>
                            <a:pt x="363" y="0"/>
                          </a:lnTo>
                          <a:lnTo>
                            <a:pt x="350" y="3"/>
                          </a:lnTo>
                          <a:lnTo>
                            <a:pt x="334" y="5"/>
                          </a:lnTo>
                          <a:lnTo>
                            <a:pt x="287" y="12"/>
                          </a:lnTo>
                          <a:lnTo>
                            <a:pt x="228" y="18"/>
                          </a:lnTo>
                          <a:lnTo>
                            <a:pt x="164" y="25"/>
                          </a:lnTo>
                          <a:lnTo>
                            <a:pt x="51" y="32"/>
                          </a:lnTo>
                          <a:lnTo>
                            <a:pt x="0" y="36"/>
                          </a:lnTo>
                          <a:lnTo>
                            <a:pt x="0" y="36"/>
                          </a:lnTo>
                          <a:lnTo>
                            <a:pt x="2" y="52"/>
                          </a:lnTo>
                          <a:lnTo>
                            <a:pt x="8" y="70"/>
                          </a:lnTo>
                          <a:lnTo>
                            <a:pt x="20" y="102"/>
                          </a:lnTo>
                          <a:lnTo>
                            <a:pt x="36" y="134"/>
                          </a:lnTo>
                          <a:lnTo>
                            <a:pt x="56" y="167"/>
                          </a:lnTo>
                          <a:lnTo>
                            <a:pt x="56" y="167"/>
                          </a:lnTo>
                          <a:lnTo>
                            <a:pt x="81" y="159"/>
                          </a:lnTo>
                          <a:lnTo>
                            <a:pt x="110" y="154"/>
                          </a:lnTo>
                          <a:lnTo>
                            <a:pt x="124" y="154"/>
                          </a:lnTo>
                          <a:lnTo>
                            <a:pt x="140" y="154"/>
                          </a:lnTo>
                          <a:lnTo>
                            <a:pt x="155" y="156"/>
                          </a:lnTo>
                          <a:lnTo>
                            <a:pt x="171" y="159"/>
                          </a:lnTo>
                          <a:lnTo>
                            <a:pt x="187" y="165"/>
                          </a:lnTo>
                          <a:lnTo>
                            <a:pt x="201" y="172"/>
                          </a:lnTo>
                          <a:lnTo>
                            <a:pt x="217" y="181"/>
                          </a:lnTo>
                          <a:lnTo>
                            <a:pt x="232" y="192"/>
                          </a:lnTo>
                          <a:lnTo>
                            <a:pt x="246" y="206"/>
                          </a:lnTo>
                          <a:lnTo>
                            <a:pt x="259" y="224"/>
                          </a:lnTo>
                          <a:lnTo>
                            <a:pt x="271" y="244"/>
                          </a:lnTo>
                          <a:lnTo>
                            <a:pt x="282" y="267"/>
                          </a:lnTo>
                          <a:lnTo>
                            <a:pt x="282" y="267"/>
                          </a:lnTo>
                          <a:lnTo>
                            <a:pt x="296" y="254"/>
                          </a:lnTo>
                          <a:lnTo>
                            <a:pt x="309" y="238"/>
                          </a:lnTo>
                          <a:lnTo>
                            <a:pt x="320" y="220"/>
                          </a:lnTo>
                          <a:lnTo>
                            <a:pt x="329" y="201"/>
                          </a:lnTo>
                          <a:lnTo>
                            <a:pt x="336" y="179"/>
                          </a:lnTo>
                          <a:lnTo>
                            <a:pt x="343" y="158"/>
                          </a:lnTo>
                          <a:lnTo>
                            <a:pt x="352" y="111"/>
                          </a:lnTo>
                          <a:lnTo>
                            <a:pt x="357" y="70"/>
                          </a:lnTo>
                          <a:lnTo>
                            <a:pt x="361" y="34"/>
                          </a:lnTo>
                          <a:lnTo>
                            <a:pt x="363" y="0"/>
                          </a:lnTo>
                          <a:close/>
                        </a:path>
                      </a:pathLst>
                    </a:custGeom>
                    <a:solidFill>
                      <a:srgbClr val="76352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12" name="Freeform 74"/>
                    <p:cNvSpPr/>
                    <p:nvPr/>
                  </p:nvSpPr>
                  <p:spPr bwMode="auto">
                    <a:xfrm>
                      <a:off x="5061423" y="3937104"/>
                      <a:ext cx="460881" cy="338995"/>
                    </a:xfrm>
                    <a:custGeom>
                      <a:avLst/>
                      <a:gdLst>
                        <a:gd name="T0" fmla="*/ 363 w 363"/>
                        <a:gd name="T1" fmla="*/ 0 h 267"/>
                        <a:gd name="T2" fmla="*/ 363 w 363"/>
                        <a:gd name="T3" fmla="*/ 0 h 267"/>
                        <a:gd name="T4" fmla="*/ 350 w 363"/>
                        <a:gd name="T5" fmla="*/ 3 h 267"/>
                        <a:gd name="T6" fmla="*/ 334 w 363"/>
                        <a:gd name="T7" fmla="*/ 5 h 267"/>
                        <a:gd name="T8" fmla="*/ 287 w 363"/>
                        <a:gd name="T9" fmla="*/ 12 h 267"/>
                        <a:gd name="T10" fmla="*/ 228 w 363"/>
                        <a:gd name="T11" fmla="*/ 18 h 267"/>
                        <a:gd name="T12" fmla="*/ 164 w 363"/>
                        <a:gd name="T13" fmla="*/ 25 h 267"/>
                        <a:gd name="T14" fmla="*/ 51 w 363"/>
                        <a:gd name="T15" fmla="*/ 32 h 267"/>
                        <a:gd name="T16" fmla="*/ 0 w 363"/>
                        <a:gd name="T17" fmla="*/ 36 h 267"/>
                        <a:gd name="T18" fmla="*/ 0 w 363"/>
                        <a:gd name="T19" fmla="*/ 36 h 267"/>
                        <a:gd name="T20" fmla="*/ 2 w 363"/>
                        <a:gd name="T21" fmla="*/ 52 h 267"/>
                        <a:gd name="T22" fmla="*/ 8 w 363"/>
                        <a:gd name="T23" fmla="*/ 70 h 267"/>
                        <a:gd name="T24" fmla="*/ 20 w 363"/>
                        <a:gd name="T25" fmla="*/ 102 h 267"/>
                        <a:gd name="T26" fmla="*/ 36 w 363"/>
                        <a:gd name="T27" fmla="*/ 134 h 267"/>
                        <a:gd name="T28" fmla="*/ 56 w 363"/>
                        <a:gd name="T29" fmla="*/ 167 h 267"/>
                        <a:gd name="T30" fmla="*/ 56 w 363"/>
                        <a:gd name="T31" fmla="*/ 167 h 267"/>
                        <a:gd name="T32" fmla="*/ 81 w 363"/>
                        <a:gd name="T33" fmla="*/ 159 h 267"/>
                        <a:gd name="T34" fmla="*/ 110 w 363"/>
                        <a:gd name="T35" fmla="*/ 154 h 267"/>
                        <a:gd name="T36" fmla="*/ 124 w 363"/>
                        <a:gd name="T37" fmla="*/ 154 h 267"/>
                        <a:gd name="T38" fmla="*/ 140 w 363"/>
                        <a:gd name="T39" fmla="*/ 154 h 267"/>
                        <a:gd name="T40" fmla="*/ 155 w 363"/>
                        <a:gd name="T41" fmla="*/ 156 h 267"/>
                        <a:gd name="T42" fmla="*/ 171 w 363"/>
                        <a:gd name="T43" fmla="*/ 159 h 267"/>
                        <a:gd name="T44" fmla="*/ 187 w 363"/>
                        <a:gd name="T45" fmla="*/ 165 h 267"/>
                        <a:gd name="T46" fmla="*/ 201 w 363"/>
                        <a:gd name="T47" fmla="*/ 172 h 267"/>
                        <a:gd name="T48" fmla="*/ 217 w 363"/>
                        <a:gd name="T49" fmla="*/ 181 h 267"/>
                        <a:gd name="T50" fmla="*/ 232 w 363"/>
                        <a:gd name="T51" fmla="*/ 192 h 267"/>
                        <a:gd name="T52" fmla="*/ 246 w 363"/>
                        <a:gd name="T53" fmla="*/ 206 h 267"/>
                        <a:gd name="T54" fmla="*/ 259 w 363"/>
                        <a:gd name="T55" fmla="*/ 224 h 267"/>
                        <a:gd name="T56" fmla="*/ 271 w 363"/>
                        <a:gd name="T57" fmla="*/ 244 h 267"/>
                        <a:gd name="T58" fmla="*/ 282 w 363"/>
                        <a:gd name="T59" fmla="*/ 267 h 267"/>
                        <a:gd name="T60" fmla="*/ 282 w 363"/>
                        <a:gd name="T61" fmla="*/ 267 h 267"/>
                        <a:gd name="T62" fmla="*/ 296 w 363"/>
                        <a:gd name="T63" fmla="*/ 254 h 267"/>
                        <a:gd name="T64" fmla="*/ 309 w 363"/>
                        <a:gd name="T65" fmla="*/ 238 h 267"/>
                        <a:gd name="T66" fmla="*/ 320 w 363"/>
                        <a:gd name="T67" fmla="*/ 220 h 267"/>
                        <a:gd name="T68" fmla="*/ 329 w 363"/>
                        <a:gd name="T69" fmla="*/ 201 h 267"/>
                        <a:gd name="T70" fmla="*/ 336 w 363"/>
                        <a:gd name="T71" fmla="*/ 179 h 267"/>
                        <a:gd name="T72" fmla="*/ 343 w 363"/>
                        <a:gd name="T73" fmla="*/ 158 h 267"/>
                        <a:gd name="T74" fmla="*/ 352 w 363"/>
                        <a:gd name="T75" fmla="*/ 111 h 267"/>
                        <a:gd name="T76" fmla="*/ 357 w 363"/>
                        <a:gd name="T77" fmla="*/ 70 h 267"/>
                        <a:gd name="T78" fmla="*/ 361 w 363"/>
                        <a:gd name="T79" fmla="*/ 34 h 267"/>
                        <a:gd name="T80" fmla="*/ 363 w 363"/>
                        <a:gd name="T81"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3" h="267">
                          <a:moveTo>
                            <a:pt x="363" y="0"/>
                          </a:moveTo>
                          <a:lnTo>
                            <a:pt x="363" y="0"/>
                          </a:lnTo>
                          <a:lnTo>
                            <a:pt x="350" y="3"/>
                          </a:lnTo>
                          <a:lnTo>
                            <a:pt x="334" y="5"/>
                          </a:lnTo>
                          <a:lnTo>
                            <a:pt x="287" y="12"/>
                          </a:lnTo>
                          <a:lnTo>
                            <a:pt x="228" y="18"/>
                          </a:lnTo>
                          <a:lnTo>
                            <a:pt x="164" y="25"/>
                          </a:lnTo>
                          <a:lnTo>
                            <a:pt x="51" y="32"/>
                          </a:lnTo>
                          <a:lnTo>
                            <a:pt x="0" y="36"/>
                          </a:lnTo>
                          <a:lnTo>
                            <a:pt x="0" y="36"/>
                          </a:lnTo>
                          <a:lnTo>
                            <a:pt x="2" y="52"/>
                          </a:lnTo>
                          <a:lnTo>
                            <a:pt x="8" y="70"/>
                          </a:lnTo>
                          <a:lnTo>
                            <a:pt x="20" y="102"/>
                          </a:lnTo>
                          <a:lnTo>
                            <a:pt x="36" y="134"/>
                          </a:lnTo>
                          <a:lnTo>
                            <a:pt x="56" y="167"/>
                          </a:lnTo>
                          <a:lnTo>
                            <a:pt x="56" y="167"/>
                          </a:lnTo>
                          <a:lnTo>
                            <a:pt x="81" y="159"/>
                          </a:lnTo>
                          <a:lnTo>
                            <a:pt x="110" y="154"/>
                          </a:lnTo>
                          <a:lnTo>
                            <a:pt x="124" y="154"/>
                          </a:lnTo>
                          <a:lnTo>
                            <a:pt x="140" y="154"/>
                          </a:lnTo>
                          <a:lnTo>
                            <a:pt x="155" y="156"/>
                          </a:lnTo>
                          <a:lnTo>
                            <a:pt x="171" y="159"/>
                          </a:lnTo>
                          <a:lnTo>
                            <a:pt x="187" y="165"/>
                          </a:lnTo>
                          <a:lnTo>
                            <a:pt x="201" y="172"/>
                          </a:lnTo>
                          <a:lnTo>
                            <a:pt x="217" y="181"/>
                          </a:lnTo>
                          <a:lnTo>
                            <a:pt x="232" y="192"/>
                          </a:lnTo>
                          <a:lnTo>
                            <a:pt x="246" y="206"/>
                          </a:lnTo>
                          <a:lnTo>
                            <a:pt x="259" y="224"/>
                          </a:lnTo>
                          <a:lnTo>
                            <a:pt x="271" y="244"/>
                          </a:lnTo>
                          <a:lnTo>
                            <a:pt x="282" y="267"/>
                          </a:lnTo>
                          <a:lnTo>
                            <a:pt x="282" y="267"/>
                          </a:lnTo>
                          <a:lnTo>
                            <a:pt x="296" y="254"/>
                          </a:lnTo>
                          <a:lnTo>
                            <a:pt x="309" y="238"/>
                          </a:lnTo>
                          <a:lnTo>
                            <a:pt x="320" y="220"/>
                          </a:lnTo>
                          <a:lnTo>
                            <a:pt x="329" y="201"/>
                          </a:lnTo>
                          <a:lnTo>
                            <a:pt x="336" y="179"/>
                          </a:lnTo>
                          <a:lnTo>
                            <a:pt x="343" y="158"/>
                          </a:lnTo>
                          <a:lnTo>
                            <a:pt x="352" y="111"/>
                          </a:lnTo>
                          <a:lnTo>
                            <a:pt x="357" y="70"/>
                          </a:lnTo>
                          <a:lnTo>
                            <a:pt x="361" y="34"/>
                          </a:lnTo>
                          <a:lnTo>
                            <a:pt x="3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13" name="Freeform 75"/>
                    <p:cNvSpPr/>
                    <p:nvPr/>
                  </p:nvSpPr>
                  <p:spPr bwMode="auto">
                    <a:xfrm>
                      <a:off x="5137601" y="3718725"/>
                      <a:ext cx="67291" cy="91414"/>
                    </a:xfrm>
                    <a:custGeom>
                      <a:avLst/>
                      <a:gdLst>
                        <a:gd name="T0" fmla="*/ 50 w 53"/>
                        <a:gd name="T1" fmla="*/ 27 h 72"/>
                        <a:gd name="T2" fmla="*/ 50 w 53"/>
                        <a:gd name="T3" fmla="*/ 27 h 72"/>
                        <a:gd name="T4" fmla="*/ 53 w 53"/>
                        <a:gd name="T5" fmla="*/ 41 h 72"/>
                        <a:gd name="T6" fmla="*/ 53 w 53"/>
                        <a:gd name="T7" fmla="*/ 54 h 72"/>
                        <a:gd name="T8" fmla="*/ 52 w 53"/>
                        <a:gd name="T9" fmla="*/ 61 h 72"/>
                        <a:gd name="T10" fmla="*/ 48 w 53"/>
                        <a:gd name="T11" fmla="*/ 64 h 72"/>
                        <a:gd name="T12" fmla="*/ 44 w 53"/>
                        <a:gd name="T13" fmla="*/ 68 h 72"/>
                        <a:gd name="T14" fmla="*/ 41 w 53"/>
                        <a:gd name="T15" fmla="*/ 72 h 72"/>
                        <a:gd name="T16" fmla="*/ 41 w 53"/>
                        <a:gd name="T17" fmla="*/ 72 h 72"/>
                        <a:gd name="T18" fmla="*/ 35 w 53"/>
                        <a:gd name="T19" fmla="*/ 72 h 72"/>
                        <a:gd name="T20" fmla="*/ 32 w 53"/>
                        <a:gd name="T21" fmla="*/ 72 h 72"/>
                        <a:gd name="T22" fmla="*/ 26 w 53"/>
                        <a:gd name="T23" fmla="*/ 70 h 72"/>
                        <a:gd name="T24" fmla="*/ 21 w 53"/>
                        <a:gd name="T25" fmla="*/ 68 h 72"/>
                        <a:gd name="T26" fmla="*/ 12 w 53"/>
                        <a:gd name="T27" fmla="*/ 59 h 72"/>
                        <a:gd name="T28" fmla="*/ 3 w 53"/>
                        <a:gd name="T29" fmla="*/ 46 h 72"/>
                        <a:gd name="T30" fmla="*/ 3 w 53"/>
                        <a:gd name="T31" fmla="*/ 46 h 72"/>
                        <a:gd name="T32" fmla="*/ 0 w 53"/>
                        <a:gd name="T33" fmla="*/ 32 h 72"/>
                        <a:gd name="T34" fmla="*/ 0 w 53"/>
                        <a:gd name="T35" fmla="*/ 18 h 72"/>
                        <a:gd name="T36" fmla="*/ 1 w 53"/>
                        <a:gd name="T37" fmla="*/ 12 h 72"/>
                        <a:gd name="T38" fmla="*/ 5 w 53"/>
                        <a:gd name="T39" fmla="*/ 9 h 72"/>
                        <a:gd name="T40" fmla="*/ 9 w 53"/>
                        <a:gd name="T41" fmla="*/ 5 h 72"/>
                        <a:gd name="T42" fmla="*/ 12 w 53"/>
                        <a:gd name="T43" fmla="*/ 2 h 72"/>
                        <a:gd name="T44" fmla="*/ 12 w 53"/>
                        <a:gd name="T45" fmla="*/ 2 h 72"/>
                        <a:gd name="T46" fmla="*/ 18 w 53"/>
                        <a:gd name="T47" fmla="*/ 0 h 72"/>
                        <a:gd name="T48" fmla="*/ 21 w 53"/>
                        <a:gd name="T49" fmla="*/ 2 h 72"/>
                        <a:gd name="T50" fmla="*/ 26 w 53"/>
                        <a:gd name="T51" fmla="*/ 2 h 72"/>
                        <a:gd name="T52" fmla="*/ 32 w 53"/>
                        <a:gd name="T53" fmla="*/ 5 h 72"/>
                        <a:gd name="T54" fmla="*/ 41 w 53"/>
                        <a:gd name="T55" fmla="*/ 14 h 72"/>
                        <a:gd name="T56" fmla="*/ 50 w 53"/>
                        <a:gd name="T57"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72">
                          <a:moveTo>
                            <a:pt x="50" y="27"/>
                          </a:moveTo>
                          <a:lnTo>
                            <a:pt x="50" y="27"/>
                          </a:lnTo>
                          <a:lnTo>
                            <a:pt x="53" y="41"/>
                          </a:lnTo>
                          <a:lnTo>
                            <a:pt x="53" y="54"/>
                          </a:lnTo>
                          <a:lnTo>
                            <a:pt x="52" y="61"/>
                          </a:lnTo>
                          <a:lnTo>
                            <a:pt x="48" y="64"/>
                          </a:lnTo>
                          <a:lnTo>
                            <a:pt x="44" y="68"/>
                          </a:lnTo>
                          <a:lnTo>
                            <a:pt x="41" y="72"/>
                          </a:lnTo>
                          <a:lnTo>
                            <a:pt x="41" y="72"/>
                          </a:lnTo>
                          <a:lnTo>
                            <a:pt x="35" y="72"/>
                          </a:lnTo>
                          <a:lnTo>
                            <a:pt x="32" y="72"/>
                          </a:lnTo>
                          <a:lnTo>
                            <a:pt x="26" y="70"/>
                          </a:lnTo>
                          <a:lnTo>
                            <a:pt x="21" y="68"/>
                          </a:lnTo>
                          <a:lnTo>
                            <a:pt x="12" y="59"/>
                          </a:lnTo>
                          <a:lnTo>
                            <a:pt x="3" y="46"/>
                          </a:lnTo>
                          <a:lnTo>
                            <a:pt x="3" y="46"/>
                          </a:lnTo>
                          <a:lnTo>
                            <a:pt x="0" y="32"/>
                          </a:lnTo>
                          <a:lnTo>
                            <a:pt x="0" y="18"/>
                          </a:lnTo>
                          <a:lnTo>
                            <a:pt x="1" y="12"/>
                          </a:lnTo>
                          <a:lnTo>
                            <a:pt x="5" y="9"/>
                          </a:lnTo>
                          <a:lnTo>
                            <a:pt x="9" y="5"/>
                          </a:lnTo>
                          <a:lnTo>
                            <a:pt x="12" y="2"/>
                          </a:lnTo>
                          <a:lnTo>
                            <a:pt x="12" y="2"/>
                          </a:lnTo>
                          <a:lnTo>
                            <a:pt x="18" y="0"/>
                          </a:lnTo>
                          <a:lnTo>
                            <a:pt x="21" y="2"/>
                          </a:lnTo>
                          <a:lnTo>
                            <a:pt x="26" y="2"/>
                          </a:lnTo>
                          <a:lnTo>
                            <a:pt x="32" y="5"/>
                          </a:lnTo>
                          <a:lnTo>
                            <a:pt x="41" y="14"/>
                          </a:lnTo>
                          <a:lnTo>
                            <a:pt x="50" y="27"/>
                          </a:lnTo>
                          <a:close/>
                        </a:path>
                      </a:pathLst>
                    </a:custGeom>
                    <a:solidFill>
                      <a:srgbClr val="1B130E"/>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14" name="Freeform 76"/>
                    <p:cNvSpPr/>
                    <p:nvPr/>
                  </p:nvSpPr>
                  <p:spPr bwMode="auto">
                    <a:xfrm>
                      <a:off x="5137601" y="3718725"/>
                      <a:ext cx="67291" cy="91414"/>
                    </a:xfrm>
                    <a:custGeom>
                      <a:avLst/>
                      <a:gdLst>
                        <a:gd name="T0" fmla="*/ 50 w 53"/>
                        <a:gd name="T1" fmla="*/ 27 h 72"/>
                        <a:gd name="T2" fmla="*/ 50 w 53"/>
                        <a:gd name="T3" fmla="*/ 27 h 72"/>
                        <a:gd name="T4" fmla="*/ 53 w 53"/>
                        <a:gd name="T5" fmla="*/ 41 h 72"/>
                        <a:gd name="T6" fmla="*/ 53 w 53"/>
                        <a:gd name="T7" fmla="*/ 54 h 72"/>
                        <a:gd name="T8" fmla="*/ 52 w 53"/>
                        <a:gd name="T9" fmla="*/ 61 h 72"/>
                        <a:gd name="T10" fmla="*/ 48 w 53"/>
                        <a:gd name="T11" fmla="*/ 64 h 72"/>
                        <a:gd name="T12" fmla="*/ 44 w 53"/>
                        <a:gd name="T13" fmla="*/ 68 h 72"/>
                        <a:gd name="T14" fmla="*/ 41 w 53"/>
                        <a:gd name="T15" fmla="*/ 72 h 72"/>
                        <a:gd name="T16" fmla="*/ 41 w 53"/>
                        <a:gd name="T17" fmla="*/ 72 h 72"/>
                        <a:gd name="T18" fmla="*/ 35 w 53"/>
                        <a:gd name="T19" fmla="*/ 72 h 72"/>
                        <a:gd name="T20" fmla="*/ 32 w 53"/>
                        <a:gd name="T21" fmla="*/ 72 h 72"/>
                        <a:gd name="T22" fmla="*/ 26 w 53"/>
                        <a:gd name="T23" fmla="*/ 70 h 72"/>
                        <a:gd name="T24" fmla="*/ 21 w 53"/>
                        <a:gd name="T25" fmla="*/ 68 h 72"/>
                        <a:gd name="T26" fmla="*/ 12 w 53"/>
                        <a:gd name="T27" fmla="*/ 59 h 72"/>
                        <a:gd name="T28" fmla="*/ 3 w 53"/>
                        <a:gd name="T29" fmla="*/ 46 h 72"/>
                        <a:gd name="T30" fmla="*/ 3 w 53"/>
                        <a:gd name="T31" fmla="*/ 46 h 72"/>
                        <a:gd name="T32" fmla="*/ 0 w 53"/>
                        <a:gd name="T33" fmla="*/ 32 h 72"/>
                        <a:gd name="T34" fmla="*/ 0 w 53"/>
                        <a:gd name="T35" fmla="*/ 18 h 72"/>
                        <a:gd name="T36" fmla="*/ 1 w 53"/>
                        <a:gd name="T37" fmla="*/ 12 h 72"/>
                        <a:gd name="T38" fmla="*/ 5 w 53"/>
                        <a:gd name="T39" fmla="*/ 9 h 72"/>
                        <a:gd name="T40" fmla="*/ 9 w 53"/>
                        <a:gd name="T41" fmla="*/ 5 h 72"/>
                        <a:gd name="T42" fmla="*/ 12 w 53"/>
                        <a:gd name="T43" fmla="*/ 2 h 72"/>
                        <a:gd name="T44" fmla="*/ 12 w 53"/>
                        <a:gd name="T45" fmla="*/ 2 h 72"/>
                        <a:gd name="T46" fmla="*/ 18 w 53"/>
                        <a:gd name="T47" fmla="*/ 0 h 72"/>
                        <a:gd name="T48" fmla="*/ 21 w 53"/>
                        <a:gd name="T49" fmla="*/ 2 h 72"/>
                        <a:gd name="T50" fmla="*/ 26 w 53"/>
                        <a:gd name="T51" fmla="*/ 2 h 72"/>
                        <a:gd name="T52" fmla="*/ 32 w 53"/>
                        <a:gd name="T53" fmla="*/ 5 h 72"/>
                        <a:gd name="T54" fmla="*/ 41 w 53"/>
                        <a:gd name="T55" fmla="*/ 14 h 72"/>
                        <a:gd name="T56" fmla="*/ 50 w 53"/>
                        <a:gd name="T57"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72">
                          <a:moveTo>
                            <a:pt x="50" y="27"/>
                          </a:moveTo>
                          <a:lnTo>
                            <a:pt x="50" y="27"/>
                          </a:lnTo>
                          <a:lnTo>
                            <a:pt x="53" y="41"/>
                          </a:lnTo>
                          <a:lnTo>
                            <a:pt x="53" y="54"/>
                          </a:lnTo>
                          <a:lnTo>
                            <a:pt x="52" y="61"/>
                          </a:lnTo>
                          <a:lnTo>
                            <a:pt x="48" y="64"/>
                          </a:lnTo>
                          <a:lnTo>
                            <a:pt x="44" y="68"/>
                          </a:lnTo>
                          <a:lnTo>
                            <a:pt x="41" y="72"/>
                          </a:lnTo>
                          <a:lnTo>
                            <a:pt x="41" y="72"/>
                          </a:lnTo>
                          <a:lnTo>
                            <a:pt x="35" y="72"/>
                          </a:lnTo>
                          <a:lnTo>
                            <a:pt x="32" y="72"/>
                          </a:lnTo>
                          <a:lnTo>
                            <a:pt x="26" y="70"/>
                          </a:lnTo>
                          <a:lnTo>
                            <a:pt x="21" y="68"/>
                          </a:lnTo>
                          <a:lnTo>
                            <a:pt x="12" y="59"/>
                          </a:lnTo>
                          <a:lnTo>
                            <a:pt x="3" y="46"/>
                          </a:lnTo>
                          <a:lnTo>
                            <a:pt x="3" y="46"/>
                          </a:lnTo>
                          <a:lnTo>
                            <a:pt x="0" y="32"/>
                          </a:lnTo>
                          <a:lnTo>
                            <a:pt x="0" y="18"/>
                          </a:lnTo>
                          <a:lnTo>
                            <a:pt x="1" y="12"/>
                          </a:lnTo>
                          <a:lnTo>
                            <a:pt x="5" y="9"/>
                          </a:lnTo>
                          <a:lnTo>
                            <a:pt x="9" y="5"/>
                          </a:lnTo>
                          <a:lnTo>
                            <a:pt x="12" y="2"/>
                          </a:lnTo>
                          <a:lnTo>
                            <a:pt x="12" y="2"/>
                          </a:lnTo>
                          <a:lnTo>
                            <a:pt x="18" y="0"/>
                          </a:lnTo>
                          <a:lnTo>
                            <a:pt x="21" y="2"/>
                          </a:lnTo>
                          <a:lnTo>
                            <a:pt x="26" y="2"/>
                          </a:lnTo>
                          <a:lnTo>
                            <a:pt x="32" y="5"/>
                          </a:lnTo>
                          <a:lnTo>
                            <a:pt x="41" y="14"/>
                          </a:lnTo>
                          <a:lnTo>
                            <a:pt x="50" y="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15" name="Freeform 77"/>
                    <p:cNvSpPr/>
                    <p:nvPr/>
                  </p:nvSpPr>
                  <p:spPr bwMode="auto">
                    <a:xfrm>
                      <a:off x="5396608" y="3613345"/>
                      <a:ext cx="68561" cy="91414"/>
                    </a:xfrm>
                    <a:custGeom>
                      <a:avLst/>
                      <a:gdLst>
                        <a:gd name="T0" fmla="*/ 50 w 54"/>
                        <a:gd name="T1" fmla="*/ 27 h 72"/>
                        <a:gd name="T2" fmla="*/ 50 w 54"/>
                        <a:gd name="T3" fmla="*/ 27 h 72"/>
                        <a:gd name="T4" fmla="*/ 54 w 54"/>
                        <a:gd name="T5" fmla="*/ 42 h 72"/>
                        <a:gd name="T6" fmla="*/ 54 w 54"/>
                        <a:gd name="T7" fmla="*/ 54 h 72"/>
                        <a:gd name="T8" fmla="*/ 52 w 54"/>
                        <a:gd name="T9" fmla="*/ 60 h 72"/>
                        <a:gd name="T10" fmla="*/ 50 w 54"/>
                        <a:gd name="T11" fmla="*/ 65 h 72"/>
                        <a:gd name="T12" fmla="*/ 47 w 54"/>
                        <a:gd name="T13" fmla="*/ 68 h 72"/>
                        <a:gd name="T14" fmla="*/ 41 w 54"/>
                        <a:gd name="T15" fmla="*/ 72 h 72"/>
                        <a:gd name="T16" fmla="*/ 41 w 54"/>
                        <a:gd name="T17" fmla="*/ 72 h 72"/>
                        <a:gd name="T18" fmla="*/ 38 w 54"/>
                        <a:gd name="T19" fmla="*/ 72 h 72"/>
                        <a:gd name="T20" fmla="*/ 32 w 54"/>
                        <a:gd name="T21" fmla="*/ 72 h 72"/>
                        <a:gd name="T22" fmla="*/ 27 w 54"/>
                        <a:gd name="T23" fmla="*/ 70 h 72"/>
                        <a:gd name="T24" fmla="*/ 21 w 54"/>
                        <a:gd name="T25" fmla="*/ 68 h 72"/>
                        <a:gd name="T26" fmla="*/ 13 w 54"/>
                        <a:gd name="T27" fmla="*/ 60 h 72"/>
                        <a:gd name="T28" fmla="*/ 5 w 54"/>
                        <a:gd name="T29" fmla="*/ 47 h 72"/>
                        <a:gd name="T30" fmla="*/ 5 w 54"/>
                        <a:gd name="T31" fmla="*/ 47 h 72"/>
                        <a:gd name="T32" fmla="*/ 0 w 54"/>
                        <a:gd name="T33" fmla="*/ 33 h 72"/>
                        <a:gd name="T34" fmla="*/ 2 w 54"/>
                        <a:gd name="T35" fmla="*/ 18 h 72"/>
                        <a:gd name="T36" fmla="*/ 2 w 54"/>
                        <a:gd name="T37" fmla="*/ 13 h 72"/>
                        <a:gd name="T38" fmla="*/ 5 w 54"/>
                        <a:gd name="T39" fmla="*/ 9 h 72"/>
                        <a:gd name="T40" fmla="*/ 9 w 54"/>
                        <a:gd name="T41" fmla="*/ 4 h 72"/>
                        <a:gd name="T42" fmla="*/ 13 w 54"/>
                        <a:gd name="T43" fmla="*/ 2 h 72"/>
                        <a:gd name="T44" fmla="*/ 13 w 54"/>
                        <a:gd name="T45" fmla="*/ 2 h 72"/>
                        <a:gd name="T46" fmla="*/ 18 w 54"/>
                        <a:gd name="T47" fmla="*/ 0 h 72"/>
                        <a:gd name="T48" fmla="*/ 23 w 54"/>
                        <a:gd name="T49" fmla="*/ 0 h 72"/>
                        <a:gd name="T50" fmla="*/ 29 w 54"/>
                        <a:gd name="T51" fmla="*/ 2 h 72"/>
                        <a:gd name="T52" fmla="*/ 32 w 54"/>
                        <a:gd name="T53" fmla="*/ 6 h 72"/>
                        <a:gd name="T54" fmla="*/ 43 w 54"/>
                        <a:gd name="T55" fmla="*/ 15 h 72"/>
                        <a:gd name="T56" fmla="*/ 50 w 54"/>
                        <a:gd name="T57"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72">
                          <a:moveTo>
                            <a:pt x="50" y="27"/>
                          </a:moveTo>
                          <a:lnTo>
                            <a:pt x="50" y="27"/>
                          </a:lnTo>
                          <a:lnTo>
                            <a:pt x="54" y="42"/>
                          </a:lnTo>
                          <a:lnTo>
                            <a:pt x="54" y="54"/>
                          </a:lnTo>
                          <a:lnTo>
                            <a:pt x="52" y="60"/>
                          </a:lnTo>
                          <a:lnTo>
                            <a:pt x="50" y="65"/>
                          </a:lnTo>
                          <a:lnTo>
                            <a:pt x="47" y="68"/>
                          </a:lnTo>
                          <a:lnTo>
                            <a:pt x="41" y="72"/>
                          </a:lnTo>
                          <a:lnTo>
                            <a:pt x="41" y="72"/>
                          </a:lnTo>
                          <a:lnTo>
                            <a:pt x="38" y="72"/>
                          </a:lnTo>
                          <a:lnTo>
                            <a:pt x="32" y="72"/>
                          </a:lnTo>
                          <a:lnTo>
                            <a:pt x="27" y="70"/>
                          </a:lnTo>
                          <a:lnTo>
                            <a:pt x="21" y="68"/>
                          </a:lnTo>
                          <a:lnTo>
                            <a:pt x="13" y="60"/>
                          </a:lnTo>
                          <a:lnTo>
                            <a:pt x="5" y="47"/>
                          </a:lnTo>
                          <a:lnTo>
                            <a:pt x="5" y="47"/>
                          </a:lnTo>
                          <a:lnTo>
                            <a:pt x="0" y="33"/>
                          </a:lnTo>
                          <a:lnTo>
                            <a:pt x="2" y="18"/>
                          </a:lnTo>
                          <a:lnTo>
                            <a:pt x="2" y="13"/>
                          </a:lnTo>
                          <a:lnTo>
                            <a:pt x="5" y="9"/>
                          </a:lnTo>
                          <a:lnTo>
                            <a:pt x="9" y="4"/>
                          </a:lnTo>
                          <a:lnTo>
                            <a:pt x="13" y="2"/>
                          </a:lnTo>
                          <a:lnTo>
                            <a:pt x="13" y="2"/>
                          </a:lnTo>
                          <a:lnTo>
                            <a:pt x="18" y="0"/>
                          </a:lnTo>
                          <a:lnTo>
                            <a:pt x="23" y="0"/>
                          </a:lnTo>
                          <a:lnTo>
                            <a:pt x="29" y="2"/>
                          </a:lnTo>
                          <a:lnTo>
                            <a:pt x="32" y="6"/>
                          </a:lnTo>
                          <a:lnTo>
                            <a:pt x="43" y="15"/>
                          </a:lnTo>
                          <a:lnTo>
                            <a:pt x="50" y="27"/>
                          </a:lnTo>
                          <a:close/>
                        </a:path>
                      </a:pathLst>
                    </a:custGeom>
                    <a:solidFill>
                      <a:srgbClr val="1B130E"/>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16" name="Freeform 78"/>
                    <p:cNvSpPr/>
                    <p:nvPr/>
                  </p:nvSpPr>
                  <p:spPr bwMode="auto">
                    <a:xfrm>
                      <a:off x="5396608" y="3613345"/>
                      <a:ext cx="68561" cy="91414"/>
                    </a:xfrm>
                    <a:custGeom>
                      <a:avLst/>
                      <a:gdLst>
                        <a:gd name="T0" fmla="*/ 50 w 54"/>
                        <a:gd name="T1" fmla="*/ 27 h 72"/>
                        <a:gd name="T2" fmla="*/ 50 w 54"/>
                        <a:gd name="T3" fmla="*/ 27 h 72"/>
                        <a:gd name="T4" fmla="*/ 54 w 54"/>
                        <a:gd name="T5" fmla="*/ 42 h 72"/>
                        <a:gd name="T6" fmla="*/ 54 w 54"/>
                        <a:gd name="T7" fmla="*/ 54 h 72"/>
                        <a:gd name="T8" fmla="*/ 52 w 54"/>
                        <a:gd name="T9" fmla="*/ 60 h 72"/>
                        <a:gd name="T10" fmla="*/ 50 w 54"/>
                        <a:gd name="T11" fmla="*/ 65 h 72"/>
                        <a:gd name="T12" fmla="*/ 47 w 54"/>
                        <a:gd name="T13" fmla="*/ 68 h 72"/>
                        <a:gd name="T14" fmla="*/ 41 w 54"/>
                        <a:gd name="T15" fmla="*/ 72 h 72"/>
                        <a:gd name="T16" fmla="*/ 41 w 54"/>
                        <a:gd name="T17" fmla="*/ 72 h 72"/>
                        <a:gd name="T18" fmla="*/ 38 w 54"/>
                        <a:gd name="T19" fmla="*/ 72 h 72"/>
                        <a:gd name="T20" fmla="*/ 32 w 54"/>
                        <a:gd name="T21" fmla="*/ 72 h 72"/>
                        <a:gd name="T22" fmla="*/ 27 w 54"/>
                        <a:gd name="T23" fmla="*/ 70 h 72"/>
                        <a:gd name="T24" fmla="*/ 21 w 54"/>
                        <a:gd name="T25" fmla="*/ 68 h 72"/>
                        <a:gd name="T26" fmla="*/ 13 w 54"/>
                        <a:gd name="T27" fmla="*/ 60 h 72"/>
                        <a:gd name="T28" fmla="*/ 5 w 54"/>
                        <a:gd name="T29" fmla="*/ 47 h 72"/>
                        <a:gd name="T30" fmla="*/ 5 w 54"/>
                        <a:gd name="T31" fmla="*/ 47 h 72"/>
                        <a:gd name="T32" fmla="*/ 0 w 54"/>
                        <a:gd name="T33" fmla="*/ 33 h 72"/>
                        <a:gd name="T34" fmla="*/ 2 w 54"/>
                        <a:gd name="T35" fmla="*/ 18 h 72"/>
                        <a:gd name="T36" fmla="*/ 2 w 54"/>
                        <a:gd name="T37" fmla="*/ 13 h 72"/>
                        <a:gd name="T38" fmla="*/ 5 w 54"/>
                        <a:gd name="T39" fmla="*/ 9 h 72"/>
                        <a:gd name="T40" fmla="*/ 9 w 54"/>
                        <a:gd name="T41" fmla="*/ 4 h 72"/>
                        <a:gd name="T42" fmla="*/ 13 w 54"/>
                        <a:gd name="T43" fmla="*/ 2 h 72"/>
                        <a:gd name="T44" fmla="*/ 13 w 54"/>
                        <a:gd name="T45" fmla="*/ 2 h 72"/>
                        <a:gd name="T46" fmla="*/ 18 w 54"/>
                        <a:gd name="T47" fmla="*/ 0 h 72"/>
                        <a:gd name="T48" fmla="*/ 23 w 54"/>
                        <a:gd name="T49" fmla="*/ 0 h 72"/>
                        <a:gd name="T50" fmla="*/ 29 w 54"/>
                        <a:gd name="T51" fmla="*/ 2 h 72"/>
                        <a:gd name="T52" fmla="*/ 32 w 54"/>
                        <a:gd name="T53" fmla="*/ 6 h 72"/>
                        <a:gd name="T54" fmla="*/ 43 w 54"/>
                        <a:gd name="T55" fmla="*/ 15 h 72"/>
                        <a:gd name="T56" fmla="*/ 50 w 54"/>
                        <a:gd name="T57"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72">
                          <a:moveTo>
                            <a:pt x="50" y="27"/>
                          </a:moveTo>
                          <a:lnTo>
                            <a:pt x="50" y="27"/>
                          </a:lnTo>
                          <a:lnTo>
                            <a:pt x="54" y="42"/>
                          </a:lnTo>
                          <a:lnTo>
                            <a:pt x="54" y="54"/>
                          </a:lnTo>
                          <a:lnTo>
                            <a:pt x="52" y="60"/>
                          </a:lnTo>
                          <a:lnTo>
                            <a:pt x="50" y="65"/>
                          </a:lnTo>
                          <a:lnTo>
                            <a:pt x="47" y="68"/>
                          </a:lnTo>
                          <a:lnTo>
                            <a:pt x="41" y="72"/>
                          </a:lnTo>
                          <a:lnTo>
                            <a:pt x="41" y="72"/>
                          </a:lnTo>
                          <a:lnTo>
                            <a:pt x="38" y="72"/>
                          </a:lnTo>
                          <a:lnTo>
                            <a:pt x="32" y="72"/>
                          </a:lnTo>
                          <a:lnTo>
                            <a:pt x="27" y="70"/>
                          </a:lnTo>
                          <a:lnTo>
                            <a:pt x="21" y="68"/>
                          </a:lnTo>
                          <a:lnTo>
                            <a:pt x="13" y="60"/>
                          </a:lnTo>
                          <a:lnTo>
                            <a:pt x="5" y="47"/>
                          </a:lnTo>
                          <a:lnTo>
                            <a:pt x="5" y="47"/>
                          </a:lnTo>
                          <a:lnTo>
                            <a:pt x="0" y="33"/>
                          </a:lnTo>
                          <a:lnTo>
                            <a:pt x="2" y="18"/>
                          </a:lnTo>
                          <a:lnTo>
                            <a:pt x="2" y="13"/>
                          </a:lnTo>
                          <a:lnTo>
                            <a:pt x="5" y="9"/>
                          </a:lnTo>
                          <a:lnTo>
                            <a:pt x="9" y="4"/>
                          </a:lnTo>
                          <a:lnTo>
                            <a:pt x="13" y="2"/>
                          </a:lnTo>
                          <a:lnTo>
                            <a:pt x="13" y="2"/>
                          </a:lnTo>
                          <a:lnTo>
                            <a:pt x="18" y="0"/>
                          </a:lnTo>
                          <a:lnTo>
                            <a:pt x="23" y="0"/>
                          </a:lnTo>
                          <a:lnTo>
                            <a:pt x="29" y="2"/>
                          </a:lnTo>
                          <a:lnTo>
                            <a:pt x="32" y="6"/>
                          </a:lnTo>
                          <a:lnTo>
                            <a:pt x="43" y="15"/>
                          </a:lnTo>
                          <a:lnTo>
                            <a:pt x="50" y="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17" name="Freeform 79"/>
                    <p:cNvSpPr/>
                    <p:nvPr/>
                  </p:nvSpPr>
                  <p:spPr bwMode="auto">
                    <a:xfrm>
                      <a:off x="5023333" y="3547323"/>
                      <a:ext cx="92684" cy="120617"/>
                    </a:xfrm>
                    <a:custGeom>
                      <a:avLst/>
                      <a:gdLst>
                        <a:gd name="T0" fmla="*/ 73 w 73"/>
                        <a:gd name="T1" fmla="*/ 0 h 95"/>
                        <a:gd name="T2" fmla="*/ 73 w 73"/>
                        <a:gd name="T3" fmla="*/ 0 h 95"/>
                        <a:gd name="T4" fmla="*/ 63 w 73"/>
                        <a:gd name="T5" fmla="*/ 8 h 95"/>
                        <a:gd name="T6" fmla="*/ 54 w 73"/>
                        <a:gd name="T7" fmla="*/ 17 h 95"/>
                        <a:gd name="T8" fmla="*/ 41 w 73"/>
                        <a:gd name="T9" fmla="*/ 27 h 95"/>
                        <a:gd name="T10" fmla="*/ 29 w 73"/>
                        <a:gd name="T11" fmla="*/ 42 h 95"/>
                        <a:gd name="T12" fmla="*/ 18 w 73"/>
                        <a:gd name="T13" fmla="*/ 58 h 95"/>
                        <a:gd name="T14" fmla="*/ 9 w 73"/>
                        <a:gd name="T15" fmla="*/ 76 h 95"/>
                        <a:gd name="T16" fmla="*/ 7 w 73"/>
                        <a:gd name="T17" fmla="*/ 86 h 95"/>
                        <a:gd name="T18" fmla="*/ 5 w 73"/>
                        <a:gd name="T19" fmla="*/ 95 h 95"/>
                        <a:gd name="T20" fmla="*/ 5 w 73"/>
                        <a:gd name="T21" fmla="*/ 95 h 95"/>
                        <a:gd name="T22" fmla="*/ 2 w 73"/>
                        <a:gd name="T23" fmla="*/ 81 h 95"/>
                        <a:gd name="T24" fmla="*/ 0 w 73"/>
                        <a:gd name="T25" fmla="*/ 65 h 95"/>
                        <a:gd name="T26" fmla="*/ 2 w 73"/>
                        <a:gd name="T27" fmla="*/ 49 h 95"/>
                        <a:gd name="T28" fmla="*/ 4 w 73"/>
                        <a:gd name="T29" fmla="*/ 40 h 95"/>
                        <a:gd name="T30" fmla="*/ 7 w 73"/>
                        <a:gd name="T31" fmla="*/ 31 h 95"/>
                        <a:gd name="T32" fmla="*/ 12 w 73"/>
                        <a:gd name="T33" fmla="*/ 22 h 95"/>
                        <a:gd name="T34" fmla="*/ 20 w 73"/>
                        <a:gd name="T35" fmla="*/ 15 h 95"/>
                        <a:gd name="T36" fmla="*/ 29 w 73"/>
                        <a:gd name="T37" fmla="*/ 9 h 95"/>
                        <a:gd name="T38" fmla="*/ 41 w 73"/>
                        <a:gd name="T39" fmla="*/ 4 h 95"/>
                        <a:gd name="T40" fmla="*/ 56 w 73"/>
                        <a:gd name="T41" fmla="*/ 0 h 95"/>
                        <a:gd name="T42" fmla="*/ 73 w 73"/>
                        <a:gd name="T4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95">
                          <a:moveTo>
                            <a:pt x="73" y="0"/>
                          </a:moveTo>
                          <a:lnTo>
                            <a:pt x="73" y="0"/>
                          </a:lnTo>
                          <a:lnTo>
                            <a:pt x="63" y="8"/>
                          </a:lnTo>
                          <a:lnTo>
                            <a:pt x="54" y="17"/>
                          </a:lnTo>
                          <a:lnTo>
                            <a:pt x="41" y="27"/>
                          </a:lnTo>
                          <a:lnTo>
                            <a:pt x="29" y="42"/>
                          </a:lnTo>
                          <a:lnTo>
                            <a:pt x="18" y="58"/>
                          </a:lnTo>
                          <a:lnTo>
                            <a:pt x="9" y="76"/>
                          </a:lnTo>
                          <a:lnTo>
                            <a:pt x="7" y="86"/>
                          </a:lnTo>
                          <a:lnTo>
                            <a:pt x="5" y="95"/>
                          </a:lnTo>
                          <a:lnTo>
                            <a:pt x="5" y="95"/>
                          </a:lnTo>
                          <a:lnTo>
                            <a:pt x="2" y="81"/>
                          </a:lnTo>
                          <a:lnTo>
                            <a:pt x="0" y="65"/>
                          </a:lnTo>
                          <a:lnTo>
                            <a:pt x="2" y="49"/>
                          </a:lnTo>
                          <a:lnTo>
                            <a:pt x="4" y="40"/>
                          </a:lnTo>
                          <a:lnTo>
                            <a:pt x="7" y="31"/>
                          </a:lnTo>
                          <a:lnTo>
                            <a:pt x="12" y="22"/>
                          </a:lnTo>
                          <a:lnTo>
                            <a:pt x="20" y="15"/>
                          </a:lnTo>
                          <a:lnTo>
                            <a:pt x="29" y="9"/>
                          </a:lnTo>
                          <a:lnTo>
                            <a:pt x="41" y="4"/>
                          </a:lnTo>
                          <a:lnTo>
                            <a:pt x="56" y="0"/>
                          </a:lnTo>
                          <a:lnTo>
                            <a:pt x="73" y="0"/>
                          </a:lnTo>
                          <a:close/>
                        </a:path>
                      </a:pathLst>
                    </a:custGeom>
                    <a:solidFill>
                      <a:srgbClr val="493A1B"/>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18" name="Freeform 80"/>
                    <p:cNvSpPr/>
                    <p:nvPr/>
                  </p:nvSpPr>
                  <p:spPr bwMode="auto">
                    <a:xfrm>
                      <a:off x="5023333" y="3547323"/>
                      <a:ext cx="92684" cy="120617"/>
                    </a:xfrm>
                    <a:custGeom>
                      <a:avLst/>
                      <a:gdLst>
                        <a:gd name="T0" fmla="*/ 73 w 73"/>
                        <a:gd name="T1" fmla="*/ 0 h 95"/>
                        <a:gd name="T2" fmla="*/ 73 w 73"/>
                        <a:gd name="T3" fmla="*/ 0 h 95"/>
                        <a:gd name="T4" fmla="*/ 63 w 73"/>
                        <a:gd name="T5" fmla="*/ 8 h 95"/>
                        <a:gd name="T6" fmla="*/ 54 w 73"/>
                        <a:gd name="T7" fmla="*/ 17 h 95"/>
                        <a:gd name="T8" fmla="*/ 41 w 73"/>
                        <a:gd name="T9" fmla="*/ 27 h 95"/>
                        <a:gd name="T10" fmla="*/ 29 w 73"/>
                        <a:gd name="T11" fmla="*/ 42 h 95"/>
                        <a:gd name="T12" fmla="*/ 18 w 73"/>
                        <a:gd name="T13" fmla="*/ 58 h 95"/>
                        <a:gd name="T14" fmla="*/ 9 w 73"/>
                        <a:gd name="T15" fmla="*/ 76 h 95"/>
                        <a:gd name="T16" fmla="*/ 7 w 73"/>
                        <a:gd name="T17" fmla="*/ 86 h 95"/>
                        <a:gd name="T18" fmla="*/ 5 w 73"/>
                        <a:gd name="T19" fmla="*/ 95 h 95"/>
                        <a:gd name="T20" fmla="*/ 5 w 73"/>
                        <a:gd name="T21" fmla="*/ 95 h 95"/>
                        <a:gd name="T22" fmla="*/ 2 w 73"/>
                        <a:gd name="T23" fmla="*/ 81 h 95"/>
                        <a:gd name="T24" fmla="*/ 0 w 73"/>
                        <a:gd name="T25" fmla="*/ 65 h 95"/>
                        <a:gd name="T26" fmla="*/ 2 w 73"/>
                        <a:gd name="T27" fmla="*/ 49 h 95"/>
                        <a:gd name="T28" fmla="*/ 4 w 73"/>
                        <a:gd name="T29" fmla="*/ 40 h 95"/>
                        <a:gd name="T30" fmla="*/ 7 w 73"/>
                        <a:gd name="T31" fmla="*/ 31 h 95"/>
                        <a:gd name="T32" fmla="*/ 12 w 73"/>
                        <a:gd name="T33" fmla="*/ 22 h 95"/>
                        <a:gd name="T34" fmla="*/ 20 w 73"/>
                        <a:gd name="T35" fmla="*/ 15 h 95"/>
                        <a:gd name="T36" fmla="*/ 29 w 73"/>
                        <a:gd name="T37" fmla="*/ 9 h 95"/>
                        <a:gd name="T38" fmla="*/ 41 w 73"/>
                        <a:gd name="T39" fmla="*/ 4 h 95"/>
                        <a:gd name="T40" fmla="*/ 56 w 73"/>
                        <a:gd name="T41" fmla="*/ 0 h 95"/>
                        <a:gd name="T42" fmla="*/ 73 w 73"/>
                        <a:gd name="T4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95">
                          <a:moveTo>
                            <a:pt x="73" y="0"/>
                          </a:moveTo>
                          <a:lnTo>
                            <a:pt x="73" y="0"/>
                          </a:lnTo>
                          <a:lnTo>
                            <a:pt x="63" y="8"/>
                          </a:lnTo>
                          <a:lnTo>
                            <a:pt x="54" y="17"/>
                          </a:lnTo>
                          <a:lnTo>
                            <a:pt x="41" y="27"/>
                          </a:lnTo>
                          <a:lnTo>
                            <a:pt x="29" y="42"/>
                          </a:lnTo>
                          <a:lnTo>
                            <a:pt x="18" y="58"/>
                          </a:lnTo>
                          <a:lnTo>
                            <a:pt x="9" y="76"/>
                          </a:lnTo>
                          <a:lnTo>
                            <a:pt x="7" y="86"/>
                          </a:lnTo>
                          <a:lnTo>
                            <a:pt x="5" y="95"/>
                          </a:lnTo>
                          <a:lnTo>
                            <a:pt x="5" y="95"/>
                          </a:lnTo>
                          <a:lnTo>
                            <a:pt x="2" y="81"/>
                          </a:lnTo>
                          <a:lnTo>
                            <a:pt x="0" y="65"/>
                          </a:lnTo>
                          <a:lnTo>
                            <a:pt x="2" y="49"/>
                          </a:lnTo>
                          <a:lnTo>
                            <a:pt x="4" y="40"/>
                          </a:lnTo>
                          <a:lnTo>
                            <a:pt x="7" y="31"/>
                          </a:lnTo>
                          <a:lnTo>
                            <a:pt x="12" y="22"/>
                          </a:lnTo>
                          <a:lnTo>
                            <a:pt x="20" y="15"/>
                          </a:lnTo>
                          <a:lnTo>
                            <a:pt x="29" y="9"/>
                          </a:lnTo>
                          <a:lnTo>
                            <a:pt x="41" y="4"/>
                          </a:lnTo>
                          <a:lnTo>
                            <a:pt x="56" y="0"/>
                          </a:lnTo>
                          <a:lnTo>
                            <a:pt x="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19" name="Freeform 81"/>
                    <p:cNvSpPr/>
                    <p:nvPr/>
                  </p:nvSpPr>
                  <p:spPr bwMode="auto">
                    <a:xfrm>
                      <a:off x="5296306" y="3454640"/>
                      <a:ext cx="137121" cy="48246"/>
                    </a:xfrm>
                    <a:custGeom>
                      <a:avLst/>
                      <a:gdLst>
                        <a:gd name="T0" fmla="*/ 0 w 108"/>
                        <a:gd name="T1" fmla="*/ 27 h 38"/>
                        <a:gd name="T2" fmla="*/ 0 w 108"/>
                        <a:gd name="T3" fmla="*/ 27 h 38"/>
                        <a:gd name="T4" fmla="*/ 13 w 108"/>
                        <a:gd name="T5" fmla="*/ 27 h 38"/>
                        <a:gd name="T6" fmla="*/ 40 w 108"/>
                        <a:gd name="T7" fmla="*/ 27 h 38"/>
                        <a:gd name="T8" fmla="*/ 75 w 108"/>
                        <a:gd name="T9" fmla="*/ 29 h 38"/>
                        <a:gd name="T10" fmla="*/ 92 w 108"/>
                        <a:gd name="T11" fmla="*/ 32 h 38"/>
                        <a:gd name="T12" fmla="*/ 108 w 108"/>
                        <a:gd name="T13" fmla="*/ 38 h 38"/>
                        <a:gd name="T14" fmla="*/ 108 w 108"/>
                        <a:gd name="T15" fmla="*/ 38 h 38"/>
                        <a:gd name="T16" fmla="*/ 99 w 108"/>
                        <a:gd name="T17" fmla="*/ 27 h 38"/>
                        <a:gd name="T18" fmla="*/ 86 w 108"/>
                        <a:gd name="T19" fmla="*/ 16 h 38"/>
                        <a:gd name="T20" fmla="*/ 74 w 108"/>
                        <a:gd name="T21" fmla="*/ 7 h 38"/>
                        <a:gd name="T22" fmla="*/ 65 w 108"/>
                        <a:gd name="T23" fmla="*/ 3 h 38"/>
                        <a:gd name="T24" fmla="*/ 56 w 108"/>
                        <a:gd name="T25" fmla="*/ 0 h 38"/>
                        <a:gd name="T26" fmla="*/ 48 w 108"/>
                        <a:gd name="T27" fmla="*/ 0 h 38"/>
                        <a:gd name="T28" fmla="*/ 38 w 108"/>
                        <a:gd name="T29" fmla="*/ 0 h 38"/>
                        <a:gd name="T30" fmla="*/ 29 w 108"/>
                        <a:gd name="T31" fmla="*/ 3 h 38"/>
                        <a:gd name="T32" fmla="*/ 20 w 108"/>
                        <a:gd name="T33" fmla="*/ 7 h 38"/>
                        <a:gd name="T34" fmla="*/ 11 w 108"/>
                        <a:gd name="T35" fmla="*/ 16 h 38"/>
                        <a:gd name="T36" fmla="*/ 0 w 108"/>
                        <a:gd name="T37"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38">
                          <a:moveTo>
                            <a:pt x="0" y="27"/>
                          </a:moveTo>
                          <a:lnTo>
                            <a:pt x="0" y="27"/>
                          </a:lnTo>
                          <a:lnTo>
                            <a:pt x="13" y="27"/>
                          </a:lnTo>
                          <a:lnTo>
                            <a:pt x="40" y="27"/>
                          </a:lnTo>
                          <a:lnTo>
                            <a:pt x="75" y="29"/>
                          </a:lnTo>
                          <a:lnTo>
                            <a:pt x="92" y="32"/>
                          </a:lnTo>
                          <a:lnTo>
                            <a:pt x="108" y="38"/>
                          </a:lnTo>
                          <a:lnTo>
                            <a:pt x="108" y="38"/>
                          </a:lnTo>
                          <a:lnTo>
                            <a:pt x="99" y="27"/>
                          </a:lnTo>
                          <a:lnTo>
                            <a:pt x="86" y="16"/>
                          </a:lnTo>
                          <a:lnTo>
                            <a:pt x="74" y="7"/>
                          </a:lnTo>
                          <a:lnTo>
                            <a:pt x="65" y="3"/>
                          </a:lnTo>
                          <a:lnTo>
                            <a:pt x="56" y="0"/>
                          </a:lnTo>
                          <a:lnTo>
                            <a:pt x="48" y="0"/>
                          </a:lnTo>
                          <a:lnTo>
                            <a:pt x="38" y="0"/>
                          </a:lnTo>
                          <a:lnTo>
                            <a:pt x="29" y="3"/>
                          </a:lnTo>
                          <a:lnTo>
                            <a:pt x="20" y="7"/>
                          </a:lnTo>
                          <a:lnTo>
                            <a:pt x="11" y="16"/>
                          </a:lnTo>
                          <a:lnTo>
                            <a:pt x="0" y="27"/>
                          </a:lnTo>
                          <a:close/>
                        </a:path>
                      </a:pathLst>
                    </a:custGeom>
                    <a:solidFill>
                      <a:srgbClr val="493A1B"/>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20" name="Freeform 82"/>
                    <p:cNvSpPr/>
                    <p:nvPr/>
                  </p:nvSpPr>
                  <p:spPr bwMode="auto">
                    <a:xfrm>
                      <a:off x="5296306" y="3454640"/>
                      <a:ext cx="137121" cy="48246"/>
                    </a:xfrm>
                    <a:custGeom>
                      <a:avLst/>
                      <a:gdLst>
                        <a:gd name="T0" fmla="*/ 0 w 108"/>
                        <a:gd name="T1" fmla="*/ 27 h 38"/>
                        <a:gd name="T2" fmla="*/ 0 w 108"/>
                        <a:gd name="T3" fmla="*/ 27 h 38"/>
                        <a:gd name="T4" fmla="*/ 13 w 108"/>
                        <a:gd name="T5" fmla="*/ 27 h 38"/>
                        <a:gd name="T6" fmla="*/ 40 w 108"/>
                        <a:gd name="T7" fmla="*/ 27 h 38"/>
                        <a:gd name="T8" fmla="*/ 75 w 108"/>
                        <a:gd name="T9" fmla="*/ 29 h 38"/>
                        <a:gd name="T10" fmla="*/ 92 w 108"/>
                        <a:gd name="T11" fmla="*/ 32 h 38"/>
                        <a:gd name="T12" fmla="*/ 108 w 108"/>
                        <a:gd name="T13" fmla="*/ 38 h 38"/>
                        <a:gd name="T14" fmla="*/ 108 w 108"/>
                        <a:gd name="T15" fmla="*/ 38 h 38"/>
                        <a:gd name="T16" fmla="*/ 99 w 108"/>
                        <a:gd name="T17" fmla="*/ 27 h 38"/>
                        <a:gd name="T18" fmla="*/ 86 w 108"/>
                        <a:gd name="T19" fmla="*/ 16 h 38"/>
                        <a:gd name="T20" fmla="*/ 74 w 108"/>
                        <a:gd name="T21" fmla="*/ 7 h 38"/>
                        <a:gd name="T22" fmla="*/ 65 w 108"/>
                        <a:gd name="T23" fmla="*/ 3 h 38"/>
                        <a:gd name="T24" fmla="*/ 56 w 108"/>
                        <a:gd name="T25" fmla="*/ 0 h 38"/>
                        <a:gd name="T26" fmla="*/ 48 w 108"/>
                        <a:gd name="T27" fmla="*/ 0 h 38"/>
                        <a:gd name="T28" fmla="*/ 38 w 108"/>
                        <a:gd name="T29" fmla="*/ 0 h 38"/>
                        <a:gd name="T30" fmla="*/ 29 w 108"/>
                        <a:gd name="T31" fmla="*/ 3 h 38"/>
                        <a:gd name="T32" fmla="*/ 20 w 108"/>
                        <a:gd name="T33" fmla="*/ 7 h 38"/>
                        <a:gd name="T34" fmla="*/ 11 w 108"/>
                        <a:gd name="T35" fmla="*/ 16 h 38"/>
                        <a:gd name="T36" fmla="*/ 0 w 108"/>
                        <a:gd name="T37"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38">
                          <a:moveTo>
                            <a:pt x="0" y="27"/>
                          </a:moveTo>
                          <a:lnTo>
                            <a:pt x="0" y="27"/>
                          </a:lnTo>
                          <a:lnTo>
                            <a:pt x="13" y="27"/>
                          </a:lnTo>
                          <a:lnTo>
                            <a:pt x="40" y="27"/>
                          </a:lnTo>
                          <a:lnTo>
                            <a:pt x="75" y="29"/>
                          </a:lnTo>
                          <a:lnTo>
                            <a:pt x="92" y="32"/>
                          </a:lnTo>
                          <a:lnTo>
                            <a:pt x="108" y="38"/>
                          </a:lnTo>
                          <a:lnTo>
                            <a:pt x="108" y="38"/>
                          </a:lnTo>
                          <a:lnTo>
                            <a:pt x="99" y="27"/>
                          </a:lnTo>
                          <a:lnTo>
                            <a:pt x="86" y="16"/>
                          </a:lnTo>
                          <a:lnTo>
                            <a:pt x="74" y="7"/>
                          </a:lnTo>
                          <a:lnTo>
                            <a:pt x="65" y="3"/>
                          </a:lnTo>
                          <a:lnTo>
                            <a:pt x="56" y="0"/>
                          </a:lnTo>
                          <a:lnTo>
                            <a:pt x="48" y="0"/>
                          </a:lnTo>
                          <a:lnTo>
                            <a:pt x="38" y="0"/>
                          </a:lnTo>
                          <a:lnTo>
                            <a:pt x="29" y="3"/>
                          </a:lnTo>
                          <a:lnTo>
                            <a:pt x="20" y="7"/>
                          </a:lnTo>
                          <a:lnTo>
                            <a:pt x="11" y="16"/>
                          </a:lnTo>
                          <a:lnTo>
                            <a:pt x="0" y="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grpSp>
            </p:grpSp>
          </p:grpSp>
          <p:sp>
            <p:nvSpPr>
              <p:cNvPr id="333" name="Freeform 12"/>
              <p:cNvSpPr>
                <a:spLocks noChangeAspect="1" noChangeArrowheads="1"/>
              </p:cNvSpPr>
              <p:nvPr/>
            </p:nvSpPr>
            <p:spPr bwMode="auto">
              <a:xfrm>
                <a:off x="4714819" y="4740653"/>
                <a:ext cx="225646" cy="354463"/>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82843" tIns="91422" rIns="182843" bIns="91422" anchor="ctr"/>
              <a:lstStyle/>
              <a:p>
                <a:pPr>
                  <a:defRPr/>
                </a:pPr>
                <a:endParaRPr lang="en-US" sz="2400" dirty="0">
                  <a:ea typeface="宋体" panose="02010600030101010101" pitchFamily="2" charset="-122"/>
                </a:endParaRPr>
              </a:p>
            </p:txBody>
          </p:sp>
          <p:sp>
            <p:nvSpPr>
              <p:cNvPr id="334" name="Freeform 95"/>
              <p:cNvSpPr>
                <a:spLocks noEditPoints="1"/>
              </p:cNvSpPr>
              <p:nvPr/>
            </p:nvSpPr>
            <p:spPr bwMode="auto">
              <a:xfrm>
                <a:off x="5903864" y="4117060"/>
                <a:ext cx="318103" cy="281252"/>
              </a:xfrm>
              <a:custGeom>
                <a:avLst/>
                <a:gdLst/>
                <a:ahLst/>
                <a:cxnLst>
                  <a:cxn ang="0">
                    <a:pos x="296" y="7"/>
                  </a:cxn>
                  <a:cxn ang="0">
                    <a:pos x="285" y="5"/>
                  </a:cxn>
                  <a:cxn ang="0">
                    <a:pos x="279" y="11"/>
                  </a:cxn>
                  <a:cxn ang="0">
                    <a:pos x="276" y="16"/>
                  </a:cxn>
                  <a:cxn ang="0">
                    <a:pos x="196" y="94"/>
                  </a:cxn>
                  <a:cxn ang="0">
                    <a:pos x="192" y="112"/>
                  </a:cxn>
                  <a:cxn ang="0">
                    <a:pos x="200" y="121"/>
                  </a:cxn>
                  <a:cxn ang="0">
                    <a:pos x="129" y="83"/>
                  </a:cxn>
                  <a:cxn ang="0">
                    <a:pos x="131" y="58"/>
                  </a:cxn>
                  <a:cxn ang="0">
                    <a:pos x="124" y="33"/>
                  </a:cxn>
                  <a:cxn ang="0">
                    <a:pos x="113" y="18"/>
                  </a:cxn>
                  <a:cxn ang="0">
                    <a:pos x="91" y="4"/>
                  </a:cxn>
                  <a:cxn ang="0">
                    <a:pos x="66" y="0"/>
                  </a:cxn>
                  <a:cxn ang="0">
                    <a:pos x="86" y="40"/>
                  </a:cxn>
                  <a:cxn ang="0">
                    <a:pos x="2" y="49"/>
                  </a:cxn>
                  <a:cxn ang="0">
                    <a:pos x="0" y="65"/>
                  </a:cxn>
                  <a:cxn ang="0">
                    <a:pos x="4" y="91"/>
                  </a:cxn>
                  <a:cxn ang="0">
                    <a:pos x="18" y="112"/>
                  </a:cxn>
                  <a:cxn ang="0">
                    <a:pos x="35" y="123"/>
                  </a:cxn>
                  <a:cxn ang="0">
                    <a:pos x="60" y="131"/>
                  </a:cxn>
                  <a:cxn ang="0">
                    <a:pos x="86" y="129"/>
                  </a:cxn>
                  <a:cxn ang="0">
                    <a:pos x="89" y="234"/>
                  </a:cxn>
                  <a:cxn ang="0">
                    <a:pos x="47" y="281"/>
                  </a:cxn>
                  <a:cxn ang="0">
                    <a:pos x="104" y="248"/>
                  </a:cxn>
                  <a:cxn ang="0">
                    <a:pos x="240" y="281"/>
                  </a:cxn>
                  <a:cxn ang="0">
                    <a:pos x="250" y="288"/>
                  </a:cxn>
                  <a:cxn ang="0">
                    <a:pos x="261" y="290"/>
                  </a:cxn>
                  <a:cxn ang="0">
                    <a:pos x="278" y="285"/>
                  </a:cxn>
                  <a:cxn ang="0">
                    <a:pos x="287" y="277"/>
                  </a:cxn>
                  <a:cxn ang="0">
                    <a:pos x="292" y="259"/>
                  </a:cxn>
                  <a:cxn ang="0">
                    <a:pos x="287" y="243"/>
                  </a:cxn>
                  <a:cxn ang="0">
                    <a:pos x="212" y="134"/>
                  </a:cxn>
                  <a:cxn ang="0">
                    <a:pos x="229" y="136"/>
                  </a:cxn>
                  <a:cxn ang="0">
                    <a:pos x="314" y="60"/>
                  </a:cxn>
                  <a:cxn ang="0">
                    <a:pos x="316" y="56"/>
                  </a:cxn>
                  <a:cxn ang="0">
                    <a:pos x="321" y="53"/>
                  </a:cxn>
                  <a:cxn ang="0">
                    <a:pos x="328" y="47"/>
                  </a:cxn>
                  <a:cxn ang="0">
                    <a:pos x="325" y="36"/>
                  </a:cxn>
                  <a:cxn ang="0">
                    <a:pos x="263" y="252"/>
                  </a:cxn>
                  <a:cxn ang="0">
                    <a:pos x="276" y="259"/>
                  </a:cxn>
                  <a:cxn ang="0">
                    <a:pos x="276" y="268"/>
                  </a:cxn>
                  <a:cxn ang="0">
                    <a:pos x="263" y="276"/>
                  </a:cxn>
                  <a:cxn ang="0">
                    <a:pos x="256" y="272"/>
                  </a:cxn>
                  <a:cxn ang="0">
                    <a:pos x="252" y="265"/>
                  </a:cxn>
                  <a:cxn ang="0">
                    <a:pos x="260" y="254"/>
                  </a:cxn>
                  <a:cxn ang="0">
                    <a:pos x="221" y="98"/>
                  </a:cxn>
                  <a:cxn ang="0">
                    <a:pos x="278" y="42"/>
                  </a:cxn>
                  <a:cxn ang="0">
                    <a:pos x="234" y="111"/>
                  </a:cxn>
                  <a:cxn ang="0">
                    <a:pos x="240" y="116"/>
                  </a:cxn>
                </a:cxnLst>
                <a:rect l="0" t="0" r="r" b="b"/>
                <a:pathLst>
                  <a:path w="328" h="290">
                    <a:moveTo>
                      <a:pt x="325" y="36"/>
                    </a:moveTo>
                    <a:lnTo>
                      <a:pt x="296" y="7"/>
                    </a:lnTo>
                    <a:lnTo>
                      <a:pt x="296" y="7"/>
                    </a:lnTo>
                    <a:lnTo>
                      <a:pt x="292" y="5"/>
                    </a:lnTo>
                    <a:lnTo>
                      <a:pt x="289" y="4"/>
                    </a:lnTo>
                    <a:lnTo>
                      <a:pt x="285" y="5"/>
                    </a:lnTo>
                    <a:lnTo>
                      <a:pt x="281" y="7"/>
                    </a:lnTo>
                    <a:lnTo>
                      <a:pt x="281" y="7"/>
                    </a:lnTo>
                    <a:lnTo>
                      <a:pt x="279" y="11"/>
                    </a:lnTo>
                    <a:lnTo>
                      <a:pt x="279" y="16"/>
                    </a:lnTo>
                    <a:lnTo>
                      <a:pt x="279" y="16"/>
                    </a:lnTo>
                    <a:lnTo>
                      <a:pt x="276" y="16"/>
                    </a:lnTo>
                    <a:lnTo>
                      <a:pt x="272" y="18"/>
                    </a:lnTo>
                    <a:lnTo>
                      <a:pt x="272" y="18"/>
                    </a:lnTo>
                    <a:lnTo>
                      <a:pt x="196" y="94"/>
                    </a:lnTo>
                    <a:lnTo>
                      <a:pt x="196" y="94"/>
                    </a:lnTo>
                    <a:lnTo>
                      <a:pt x="196" y="103"/>
                    </a:lnTo>
                    <a:lnTo>
                      <a:pt x="192" y="112"/>
                    </a:lnTo>
                    <a:lnTo>
                      <a:pt x="200" y="121"/>
                    </a:lnTo>
                    <a:lnTo>
                      <a:pt x="200" y="121"/>
                    </a:lnTo>
                    <a:lnTo>
                      <a:pt x="200" y="121"/>
                    </a:lnTo>
                    <a:lnTo>
                      <a:pt x="183" y="138"/>
                    </a:lnTo>
                    <a:lnTo>
                      <a:pt x="129" y="83"/>
                    </a:lnTo>
                    <a:lnTo>
                      <a:pt x="129" y="83"/>
                    </a:lnTo>
                    <a:lnTo>
                      <a:pt x="131" y="74"/>
                    </a:lnTo>
                    <a:lnTo>
                      <a:pt x="131" y="67"/>
                    </a:lnTo>
                    <a:lnTo>
                      <a:pt x="131" y="58"/>
                    </a:lnTo>
                    <a:lnTo>
                      <a:pt x="129" y="49"/>
                    </a:lnTo>
                    <a:lnTo>
                      <a:pt x="127" y="42"/>
                    </a:lnTo>
                    <a:lnTo>
                      <a:pt x="124" y="33"/>
                    </a:lnTo>
                    <a:lnTo>
                      <a:pt x="118" y="25"/>
                    </a:lnTo>
                    <a:lnTo>
                      <a:pt x="113" y="18"/>
                    </a:lnTo>
                    <a:lnTo>
                      <a:pt x="113" y="18"/>
                    </a:lnTo>
                    <a:lnTo>
                      <a:pt x="105" y="13"/>
                    </a:lnTo>
                    <a:lnTo>
                      <a:pt x="98" y="9"/>
                    </a:lnTo>
                    <a:lnTo>
                      <a:pt x="91" y="4"/>
                    </a:lnTo>
                    <a:lnTo>
                      <a:pt x="82" y="2"/>
                    </a:lnTo>
                    <a:lnTo>
                      <a:pt x="73" y="0"/>
                    </a:lnTo>
                    <a:lnTo>
                      <a:pt x="66" y="0"/>
                    </a:lnTo>
                    <a:lnTo>
                      <a:pt x="57" y="0"/>
                    </a:lnTo>
                    <a:lnTo>
                      <a:pt x="47" y="2"/>
                    </a:lnTo>
                    <a:lnTo>
                      <a:pt x="86" y="40"/>
                    </a:lnTo>
                    <a:lnTo>
                      <a:pt x="76" y="76"/>
                    </a:lnTo>
                    <a:lnTo>
                      <a:pt x="38" y="85"/>
                    </a:lnTo>
                    <a:lnTo>
                      <a:pt x="2" y="49"/>
                    </a:lnTo>
                    <a:lnTo>
                      <a:pt x="2" y="49"/>
                    </a:lnTo>
                    <a:lnTo>
                      <a:pt x="0" y="56"/>
                    </a:lnTo>
                    <a:lnTo>
                      <a:pt x="0" y="65"/>
                    </a:lnTo>
                    <a:lnTo>
                      <a:pt x="0" y="74"/>
                    </a:lnTo>
                    <a:lnTo>
                      <a:pt x="2" y="82"/>
                    </a:lnTo>
                    <a:lnTo>
                      <a:pt x="4" y="91"/>
                    </a:lnTo>
                    <a:lnTo>
                      <a:pt x="8" y="98"/>
                    </a:lnTo>
                    <a:lnTo>
                      <a:pt x="13" y="105"/>
                    </a:lnTo>
                    <a:lnTo>
                      <a:pt x="18" y="112"/>
                    </a:lnTo>
                    <a:lnTo>
                      <a:pt x="18" y="112"/>
                    </a:lnTo>
                    <a:lnTo>
                      <a:pt x="26" y="118"/>
                    </a:lnTo>
                    <a:lnTo>
                      <a:pt x="35" y="123"/>
                    </a:lnTo>
                    <a:lnTo>
                      <a:pt x="42" y="127"/>
                    </a:lnTo>
                    <a:lnTo>
                      <a:pt x="51" y="129"/>
                    </a:lnTo>
                    <a:lnTo>
                      <a:pt x="60" y="131"/>
                    </a:lnTo>
                    <a:lnTo>
                      <a:pt x="69" y="131"/>
                    </a:lnTo>
                    <a:lnTo>
                      <a:pt x="76" y="131"/>
                    </a:lnTo>
                    <a:lnTo>
                      <a:pt x="86" y="129"/>
                    </a:lnTo>
                    <a:lnTo>
                      <a:pt x="86" y="129"/>
                    </a:lnTo>
                    <a:lnTo>
                      <a:pt x="140" y="181"/>
                    </a:lnTo>
                    <a:lnTo>
                      <a:pt x="89" y="234"/>
                    </a:lnTo>
                    <a:lnTo>
                      <a:pt x="86" y="230"/>
                    </a:lnTo>
                    <a:lnTo>
                      <a:pt x="71" y="243"/>
                    </a:lnTo>
                    <a:lnTo>
                      <a:pt x="47" y="281"/>
                    </a:lnTo>
                    <a:lnTo>
                      <a:pt x="53" y="286"/>
                    </a:lnTo>
                    <a:lnTo>
                      <a:pt x="91" y="263"/>
                    </a:lnTo>
                    <a:lnTo>
                      <a:pt x="104" y="248"/>
                    </a:lnTo>
                    <a:lnTo>
                      <a:pt x="100" y="245"/>
                    </a:lnTo>
                    <a:lnTo>
                      <a:pt x="153" y="194"/>
                    </a:lnTo>
                    <a:lnTo>
                      <a:pt x="240" y="281"/>
                    </a:lnTo>
                    <a:lnTo>
                      <a:pt x="240" y="281"/>
                    </a:lnTo>
                    <a:lnTo>
                      <a:pt x="245" y="285"/>
                    </a:lnTo>
                    <a:lnTo>
                      <a:pt x="250" y="288"/>
                    </a:lnTo>
                    <a:lnTo>
                      <a:pt x="256" y="290"/>
                    </a:lnTo>
                    <a:lnTo>
                      <a:pt x="261" y="290"/>
                    </a:lnTo>
                    <a:lnTo>
                      <a:pt x="261" y="290"/>
                    </a:lnTo>
                    <a:lnTo>
                      <a:pt x="267" y="290"/>
                    </a:lnTo>
                    <a:lnTo>
                      <a:pt x="272" y="288"/>
                    </a:lnTo>
                    <a:lnTo>
                      <a:pt x="278" y="285"/>
                    </a:lnTo>
                    <a:lnTo>
                      <a:pt x="283" y="281"/>
                    </a:lnTo>
                    <a:lnTo>
                      <a:pt x="283" y="281"/>
                    </a:lnTo>
                    <a:lnTo>
                      <a:pt x="287" y="277"/>
                    </a:lnTo>
                    <a:lnTo>
                      <a:pt x="290" y="272"/>
                    </a:lnTo>
                    <a:lnTo>
                      <a:pt x="292" y="265"/>
                    </a:lnTo>
                    <a:lnTo>
                      <a:pt x="292" y="259"/>
                    </a:lnTo>
                    <a:lnTo>
                      <a:pt x="292" y="254"/>
                    </a:lnTo>
                    <a:lnTo>
                      <a:pt x="290" y="248"/>
                    </a:lnTo>
                    <a:lnTo>
                      <a:pt x="287" y="243"/>
                    </a:lnTo>
                    <a:lnTo>
                      <a:pt x="283" y="237"/>
                    </a:lnTo>
                    <a:lnTo>
                      <a:pt x="196" y="150"/>
                    </a:lnTo>
                    <a:lnTo>
                      <a:pt x="212" y="134"/>
                    </a:lnTo>
                    <a:lnTo>
                      <a:pt x="220" y="141"/>
                    </a:lnTo>
                    <a:lnTo>
                      <a:pt x="220" y="141"/>
                    </a:lnTo>
                    <a:lnTo>
                      <a:pt x="229" y="136"/>
                    </a:lnTo>
                    <a:lnTo>
                      <a:pt x="240" y="136"/>
                    </a:lnTo>
                    <a:lnTo>
                      <a:pt x="314" y="62"/>
                    </a:lnTo>
                    <a:lnTo>
                      <a:pt x="314" y="60"/>
                    </a:lnTo>
                    <a:lnTo>
                      <a:pt x="314" y="60"/>
                    </a:lnTo>
                    <a:lnTo>
                      <a:pt x="314" y="60"/>
                    </a:lnTo>
                    <a:lnTo>
                      <a:pt x="316" y="56"/>
                    </a:lnTo>
                    <a:lnTo>
                      <a:pt x="318" y="54"/>
                    </a:lnTo>
                    <a:lnTo>
                      <a:pt x="318" y="54"/>
                    </a:lnTo>
                    <a:lnTo>
                      <a:pt x="321" y="53"/>
                    </a:lnTo>
                    <a:lnTo>
                      <a:pt x="325" y="51"/>
                    </a:lnTo>
                    <a:lnTo>
                      <a:pt x="325" y="51"/>
                    </a:lnTo>
                    <a:lnTo>
                      <a:pt x="328" y="47"/>
                    </a:lnTo>
                    <a:lnTo>
                      <a:pt x="328" y="44"/>
                    </a:lnTo>
                    <a:lnTo>
                      <a:pt x="328" y="40"/>
                    </a:lnTo>
                    <a:lnTo>
                      <a:pt x="325" y="36"/>
                    </a:lnTo>
                    <a:lnTo>
                      <a:pt x="325" y="36"/>
                    </a:lnTo>
                    <a:close/>
                    <a:moveTo>
                      <a:pt x="263" y="252"/>
                    </a:moveTo>
                    <a:lnTo>
                      <a:pt x="263" y="252"/>
                    </a:lnTo>
                    <a:lnTo>
                      <a:pt x="269" y="254"/>
                    </a:lnTo>
                    <a:lnTo>
                      <a:pt x="272" y="256"/>
                    </a:lnTo>
                    <a:lnTo>
                      <a:pt x="276" y="259"/>
                    </a:lnTo>
                    <a:lnTo>
                      <a:pt x="276" y="265"/>
                    </a:lnTo>
                    <a:lnTo>
                      <a:pt x="276" y="265"/>
                    </a:lnTo>
                    <a:lnTo>
                      <a:pt x="276" y="268"/>
                    </a:lnTo>
                    <a:lnTo>
                      <a:pt x="272" y="272"/>
                    </a:lnTo>
                    <a:lnTo>
                      <a:pt x="269" y="276"/>
                    </a:lnTo>
                    <a:lnTo>
                      <a:pt x="263" y="276"/>
                    </a:lnTo>
                    <a:lnTo>
                      <a:pt x="263" y="276"/>
                    </a:lnTo>
                    <a:lnTo>
                      <a:pt x="260" y="276"/>
                    </a:lnTo>
                    <a:lnTo>
                      <a:pt x="256" y="272"/>
                    </a:lnTo>
                    <a:lnTo>
                      <a:pt x="252" y="268"/>
                    </a:lnTo>
                    <a:lnTo>
                      <a:pt x="252" y="265"/>
                    </a:lnTo>
                    <a:lnTo>
                      <a:pt x="252" y="265"/>
                    </a:lnTo>
                    <a:lnTo>
                      <a:pt x="252" y="259"/>
                    </a:lnTo>
                    <a:lnTo>
                      <a:pt x="256" y="256"/>
                    </a:lnTo>
                    <a:lnTo>
                      <a:pt x="260" y="254"/>
                    </a:lnTo>
                    <a:lnTo>
                      <a:pt x="263" y="252"/>
                    </a:lnTo>
                    <a:lnTo>
                      <a:pt x="263" y="252"/>
                    </a:lnTo>
                    <a:close/>
                    <a:moveTo>
                      <a:pt x="221" y="98"/>
                    </a:moveTo>
                    <a:lnTo>
                      <a:pt x="216" y="92"/>
                    </a:lnTo>
                    <a:lnTo>
                      <a:pt x="272" y="36"/>
                    </a:lnTo>
                    <a:lnTo>
                      <a:pt x="278" y="42"/>
                    </a:lnTo>
                    <a:lnTo>
                      <a:pt x="221" y="98"/>
                    </a:lnTo>
                    <a:close/>
                    <a:moveTo>
                      <a:pt x="240" y="116"/>
                    </a:moveTo>
                    <a:lnTo>
                      <a:pt x="234" y="111"/>
                    </a:lnTo>
                    <a:lnTo>
                      <a:pt x="290" y="54"/>
                    </a:lnTo>
                    <a:lnTo>
                      <a:pt x="296" y="60"/>
                    </a:lnTo>
                    <a:lnTo>
                      <a:pt x="240" y="116"/>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sp>
        <p:nvSpPr>
          <p:cNvPr id="144" name="文本框 21"/>
          <p:cNvSpPr txBox="1">
            <a:spLocks noChangeArrowheads="1"/>
          </p:cNvSpPr>
          <p:nvPr/>
        </p:nvSpPr>
        <p:spPr bwMode="auto">
          <a:xfrm>
            <a:off x="2606485" y="3783504"/>
            <a:ext cx="574675" cy="461665"/>
          </a:xfrm>
          <a:prstGeom prst="rect">
            <a:avLst/>
          </a:prstGeom>
          <a:noFill/>
          <a:ln w="9525">
            <a:noFill/>
            <a:miter lim="800000"/>
          </a:ln>
        </p:spPr>
        <p:txBody>
          <a:bodyPr>
            <a:spAutoFit/>
          </a:bodyPr>
          <a:lstStyle/>
          <a:p>
            <a:r>
              <a:rPr lang="en-US" altLang="zh-CN" b="1" dirty="0" smtClean="0">
                <a:solidFill>
                  <a:srgbClr val="0070C0"/>
                </a:solidFill>
              </a:rPr>
              <a:t> </a:t>
            </a:r>
            <a:r>
              <a:rPr lang="en-US" altLang="zh-CN" sz="2400" b="1" dirty="0" smtClean="0">
                <a:solidFill>
                  <a:srgbClr val="A50021"/>
                </a:solidFill>
                <a:latin typeface="微软雅黑" panose="020B0503020204020204" pitchFamily="34" charset="-122"/>
                <a:ea typeface="微软雅黑" panose="020B0503020204020204" pitchFamily="34" charset="-122"/>
              </a:rPr>
              <a:t>P</a:t>
            </a:r>
            <a:endParaRPr lang="en-US" altLang="zh-CN" sz="2400" b="1" dirty="0">
              <a:solidFill>
                <a:srgbClr val="A50021"/>
              </a:solidFill>
              <a:latin typeface="微软雅黑" panose="020B0503020204020204" pitchFamily="34" charset="-122"/>
              <a:ea typeface="微软雅黑" panose="020B0503020204020204" pitchFamily="34" charset="-122"/>
            </a:endParaRPr>
          </a:p>
        </p:txBody>
      </p:sp>
      <p:sp>
        <p:nvSpPr>
          <p:cNvPr id="2" name="左大括号 1"/>
          <p:cNvSpPr/>
          <p:nvPr/>
        </p:nvSpPr>
        <p:spPr>
          <a:xfrm rot="16200000">
            <a:off x="5569340" y="2271106"/>
            <a:ext cx="323623" cy="6002673"/>
          </a:xfrm>
          <a:prstGeom prst="leftBrace">
            <a:avLst>
              <a:gd name="adj1" fmla="val 8333"/>
              <a:gd name="adj2" fmla="val 5219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78"/>
                                        </p:tgtEl>
                                        <p:attrNameLst>
                                          <p:attrName>style.visibility</p:attrName>
                                        </p:attrNameLst>
                                      </p:cBhvr>
                                      <p:to>
                                        <p:strVal val="visible"/>
                                      </p:to>
                                    </p:set>
                                    <p:anim calcmode="lin" valueType="num">
                                      <p:cBhvr additive="base">
                                        <p:cTn id="7" dur="500" fill="hold"/>
                                        <p:tgtEl>
                                          <p:spTgt spid="27678"/>
                                        </p:tgtEl>
                                        <p:attrNameLst>
                                          <p:attrName>ppt_x</p:attrName>
                                        </p:attrNameLst>
                                      </p:cBhvr>
                                      <p:tavLst>
                                        <p:tav tm="0">
                                          <p:val>
                                            <p:strVal val="#ppt_x"/>
                                          </p:val>
                                        </p:tav>
                                        <p:tav tm="100000">
                                          <p:val>
                                            <p:strVal val="#ppt_x"/>
                                          </p:val>
                                        </p:tav>
                                      </p:tavLst>
                                    </p:anim>
                                    <p:anim calcmode="lin" valueType="num">
                                      <p:cBhvr additive="base">
                                        <p:cTn id="8" dur="500" fill="hold"/>
                                        <p:tgtEl>
                                          <p:spTgt spid="2767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680"/>
                                        </p:tgtEl>
                                        <p:attrNameLst>
                                          <p:attrName>style.visibility</p:attrName>
                                        </p:attrNameLst>
                                      </p:cBhvr>
                                      <p:to>
                                        <p:strVal val="visible"/>
                                      </p:to>
                                    </p:set>
                                    <p:anim calcmode="lin" valueType="num">
                                      <p:cBhvr additive="base">
                                        <p:cTn id="15" dur="500" fill="hold"/>
                                        <p:tgtEl>
                                          <p:spTgt spid="27680"/>
                                        </p:tgtEl>
                                        <p:attrNameLst>
                                          <p:attrName>ppt_x</p:attrName>
                                        </p:attrNameLst>
                                      </p:cBhvr>
                                      <p:tavLst>
                                        <p:tav tm="0">
                                          <p:val>
                                            <p:strVal val="#ppt_x"/>
                                          </p:val>
                                        </p:tav>
                                        <p:tav tm="100000">
                                          <p:val>
                                            <p:strVal val="#ppt_x"/>
                                          </p:val>
                                        </p:tav>
                                      </p:tavLst>
                                    </p:anim>
                                    <p:anim calcmode="lin" valueType="num">
                                      <p:cBhvr additive="base">
                                        <p:cTn id="16" dur="500" fill="hold"/>
                                        <p:tgtEl>
                                          <p:spTgt spid="2768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ppt_x"/>
                                          </p:val>
                                        </p:tav>
                                        <p:tav tm="100000">
                                          <p:val>
                                            <p:strVal val="#ppt_x"/>
                                          </p:val>
                                        </p:tav>
                                      </p:tavLst>
                                    </p:anim>
                                    <p:anim calcmode="lin" valueType="num">
                                      <p:cBhvr additive="base">
                                        <p:cTn id="20" dur="500" fill="hold"/>
                                        <p:tgtEl>
                                          <p:spTgt spid="14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16891"/>
                                        </p:tgtEl>
                                        <p:attrNameLst>
                                          <p:attrName>style.visibility</p:attrName>
                                        </p:attrNameLst>
                                      </p:cBhvr>
                                      <p:to>
                                        <p:strVal val="visible"/>
                                      </p:to>
                                    </p:set>
                                    <p:anim calcmode="lin" valueType="num">
                                      <p:cBhvr additive="base">
                                        <p:cTn id="29" dur="500" fill="hold"/>
                                        <p:tgtEl>
                                          <p:spTgt spid="1316891"/>
                                        </p:tgtEl>
                                        <p:attrNameLst>
                                          <p:attrName>ppt_x</p:attrName>
                                        </p:attrNameLst>
                                      </p:cBhvr>
                                      <p:tavLst>
                                        <p:tav tm="0">
                                          <p:val>
                                            <p:strVal val="#ppt_x"/>
                                          </p:val>
                                        </p:tav>
                                        <p:tav tm="100000">
                                          <p:val>
                                            <p:strVal val="#ppt_x"/>
                                          </p:val>
                                        </p:tav>
                                      </p:tavLst>
                                    </p:anim>
                                    <p:anim calcmode="lin" valueType="num">
                                      <p:cBhvr additive="base">
                                        <p:cTn id="30" dur="500" fill="hold"/>
                                        <p:tgtEl>
                                          <p:spTgt spid="13168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27678" grpId="0" animBg="1"/>
      <p:bldP spid="27680" grpId="0"/>
      <p:bldP spid="34" grpId="0"/>
      <p:bldP spid="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11"/>
          <p:cNvPicPr>
            <a:picLocks noChangeAspect="1" noChangeArrowheads="1"/>
          </p:cNvPicPr>
          <p:nvPr/>
        </p:nvPicPr>
        <p:blipFill>
          <a:blip r:embed="rId1"/>
          <a:srcRect/>
          <a:stretch>
            <a:fillRect/>
          </a:stretch>
        </p:blipFill>
        <p:spPr bwMode="auto">
          <a:xfrm>
            <a:off x="748883" y="2843922"/>
            <a:ext cx="10891838" cy="3544238"/>
          </a:xfrm>
          <a:prstGeom prst="rect">
            <a:avLst/>
          </a:prstGeom>
          <a:noFill/>
          <a:ln w="9525">
            <a:noFill/>
            <a:miter lim="800000"/>
            <a:headEnd/>
            <a:tailEnd/>
          </a:ln>
        </p:spPr>
      </p:pic>
      <p:grpSp>
        <p:nvGrpSpPr>
          <p:cNvPr id="28676" name="组合 14"/>
          <p:cNvGrpSpPr/>
          <p:nvPr/>
        </p:nvGrpSpPr>
        <p:grpSpPr bwMode="auto">
          <a:xfrm>
            <a:off x="423464" y="952439"/>
            <a:ext cx="11179574" cy="3245162"/>
            <a:chOff x="326642" y="1957726"/>
            <a:chExt cx="9343099" cy="9086595"/>
          </a:xfrm>
        </p:grpSpPr>
        <p:sp>
          <p:nvSpPr>
            <p:cNvPr id="28703" name="Text Box 3"/>
            <p:cNvSpPr txBox="1">
              <a:spLocks noChangeArrowheads="1"/>
            </p:cNvSpPr>
            <p:nvPr/>
          </p:nvSpPr>
          <p:spPr bwMode="auto">
            <a:xfrm>
              <a:off x="742239" y="2348881"/>
              <a:ext cx="8719207" cy="8695440"/>
            </a:xfrm>
            <a:prstGeom prst="rect">
              <a:avLst/>
            </a:prstGeom>
            <a:noFill/>
            <a:ln w="9525">
              <a:noFill/>
              <a:miter lim="800000"/>
            </a:ln>
          </p:spPr>
          <p:txBody>
            <a:bodyPr wrap="square">
              <a:spAutoFit/>
            </a:bodyPr>
            <a:lstStyle/>
            <a:p>
              <a:pPr>
                <a:lnSpc>
                  <a:spcPct val="120000"/>
                </a:lnSpc>
                <a:spcBef>
                  <a:spcPts val="1000"/>
                </a:spcBef>
              </a:pPr>
              <a:r>
                <a:rPr lang="zh-CN" altLang="en-US" sz="2600" dirty="0" smtClean="0">
                  <a:latin typeface="微软雅黑" panose="020B0503020204020204" pitchFamily="34" charset="-122"/>
                  <a:ea typeface="微软雅黑" panose="020B0503020204020204" pitchFamily="34" charset="-122"/>
                </a:rPr>
                <a:t>  某</a:t>
              </a:r>
              <a:r>
                <a:rPr lang="zh-CN" altLang="en-US" sz="2600" dirty="0">
                  <a:latin typeface="微软雅黑" panose="020B0503020204020204" pitchFamily="34" charset="-122"/>
                  <a:ea typeface="微软雅黑" panose="020B0503020204020204" pitchFamily="34" charset="-122"/>
                </a:rPr>
                <a:t>公司进行项目投资，该项目于</a:t>
              </a:r>
              <a:r>
                <a:rPr lang="en-US" altLang="zh-CN" sz="2600" dirty="0" smtClean="0">
                  <a:latin typeface="微软雅黑" panose="020B0503020204020204" pitchFamily="34" charset="-122"/>
                  <a:ea typeface="微软雅黑" panose="020B0503020204020204" pitchFamily="34" charset="-122"/>
                </a:rPr>
                <a:t>2018</a:t>
              </a:r>
              <a:r>
                <a:rPr lang="zh-CN" altLang="en-US" sz="2600" dirty="0" smtClean="0">
                  <a:latin typeface="微软雅黑" panose="020B0503020204020204" pitchFamily="34" charset="-122"/>
                  <a:ea typeface="微软雅黑" panose="020B0503020204020204" pitchFamily="34" charset="-122"/>
                </a:rPr>
                <a:t>年年</a:t>
              </a:r>
              <a:r>
                <a:rPr lang="zh-CN" altLang="en-US" sz="2600" dirty="0">
                  <a:latin typeface="微软雅黑" panose="020B0503020204020204" pitchFamily="34" charset="-122"/>
                  <a:ea typeface="微软雅黑" panose="020B0503020204020204" pitchFamily="34" charset="-122"/>
                </a:rPr>
                <a:t>初动工，施工期为</a:t>
              </a:r>
              <a:r>
                <a:rPr lang="en-US" altLang="zh-CN" sz="2600" dirty="0">
                  <a:latin typeface="微软雅黑" panose="020B0503020204020204" pitchFamily="34" charset="-122"/>
                  <a:ea typeface="微软雅黑" panose="020B0503020204020204" pitchFamily="34" charset="-122"/>
                </a:rPr>
                <a:t>3</a:t>
              </a:r>
              <a:r>
                <a:rPr lang="zh-CN" altLang="en-US" sz="2600" dirty="0" smtClean="0">
                  <a:latin typeface="微软雅黑" panose="020B0503020204020204" pitchFamily="34" charset="-122"/>
                  <a:ea typeface="微软雅黑" panose="020B0503020204020204" pitchFamily="34" charset="-122"/>
                </a:rPr>
                <a:t>年，于</a:t>
              </a:r>
              <a:endParaRPr lang="en-US" altLang="zh-CN" sz="2600" dirty="0" smtClean="0">
                <a:latin typeface="微软雅黑" panose="020B0503020204020204" pitchFamily="34" charset="-122"/>
                <a:ea typeface="微软雅黑" panose="020B0503020204020204" pitchFamily="34" charset="-122"/>
              </a:endParaRPr>
            </a:p>
            <a:p>
              <a:pPr>
                <a:lnSpc>
                  <a:spcPct val="120000"/>
                </a:lnSpc>
                <a:spcBef>
                  <a:spcPts val="1000"/>
                </a:spcBef>
              </a:pPr>
              <a:r>
                <a:rPr lang="en-US" altLang="zh-CN" sz="2600" dirty="0" smtClean="0">
                  <a:latin typeface="微软雅黑" panose="020B0503020204020204" pitchFamily="34" charset="-122"/>
                  <a:ea typeface="微软雅黑" panose="020B0503020204020204" pitchFamily="34" charset="-122"/>
                </a:rPr>
                <a:t>2021</a:t>
              </a:r>
              <a:r>
                <a:rPr lang="zh-CN" altLang="en-US" sz="2600" dirty="0" smtClean="0">
                  <a:latin typeface="微软雅黑" panose="020B0503020204020204" pitchFamily="34" charset="-122"/>
                  <a:ea typeface="微软雅黑" panose="020B0503020204020204" pitchFamily="34" charset="-122"/>
                </a:rPr>
                <a:t>年年初</a:t>
              </a:r>
              <a:r>
                <a:rPr lang="zh-CN" altLang="en-US" sz="2600" dirty="0">
                  <a:latin typeface="微软雅黑" panose="020B0503020204020204" pitchFamily="34" charset="-122"/>
                  <a:ea typeface="微软雅黑" panose="020B0503020204020204" pitchFamily="34" charset="-122"/>
                </a:rPr>
                <a:t>建成投产，从投产日起每年年末得到收益</a:t>
              </a:r>
              <a:r>
                <a:rPr lang="en-US" altLang="zh-CN" sz="2600" dirty="0">
                  <a:latin typeface="微软雅黑" panose="020B0503020204020204" pitchFamily="34" charset="-122"/>
                  <a:ea typeface="微软雅黑" panose="020B0503020204020204" pitchFamily="34" charset="-122"/>
                </a:rPr>
                <a:t>4</a:t>
              </a:r>
              <a:r>
                <a:rPr lang="zh-CN" altLang="en-US" sz="2600" dirty="0">
                  <a:latin typeface="微软雅黑" panose="020B0503020204020204" pitchFamily="34" charset="-122"/>
                  <a:ea typeface="微软雅黑" panose="020B0503020204020204" pitchFamily="34" charset="-122"/>
                </a:rPr>
                <a:t>万元</a:t>
              </a:r>
              <a:r>
                <a:rPr lang="zh-CN" altLang="en-US" sz="2600" dirty="0" smtClean="0">
                  <a:latin typeface="微软雅黑" panose="020B0503020204020204" pitchFamily="34" charset="-122"/>
                  <a:ea typeface="微软雅黑" panose="020B0503020204020204" pitchFamily="34" charset="-122"/>
                </a:rPr>
                <a:t>。按年利率</a:t>
              </a:r>
              <a:endParaRPr lang="en-US" altLang="zh-CN" sz="2600" dirty="0" smtClean="0">
                <a:latin typeface="微软雅黑" panose="020B0503020204020204" pitchFamily="34" charset="-122"/>
                <a:ea typeface="微软雅黑" panose="020B0503020204020204" pitchFamily="34" charset="-122"/>
              </a:endParaRPr>
            </a:p>
            <a:p>
              <a:pPr>
                <a:lnSpc>
                  <a:spcPct val="120000"/>
                </a:lnSpc>
                <a:spcBef>
                  <a:spcPts val="1000"/>
                </a:spcBef>
              </a:pPr>
              <a:r>
                <a:rPr lang="en-US" altLang="zh-CN" sz="2600" dirty="0" smtClean="0">
                  <a:latin typeface="微软雅黑" panose="020B0503020204020204" pitchFamily="34" charset="-122"/>
                  <a:ea typeface="微软雅黑" panose="020B0503020204020204" pitchFamily="34" charset="-122"/>
                </a:rPr>
                <a:t>  6%</a:t>
              </a:r>
              <a:r>
                <a:rPr lang="zh-CN" altLang="en-US" sz="2600" dirty="0" smtClean="0">
                  <a:latin typeface="微软雅黑" panose="020B0503020204020204" pitchFamily="34" charset="-122"/>
                  <a:ea typeface="微软雅黑" panose="020B0503020204020204" pitchFamily="34" charset="-122"/>
                </a:rPr>
                <a:t>计算，</a:t>
              </a:r>
              <a:r>
                <a:rPr lang="zh-CN" altLang="en-US" sz="2600" dirty="0">
                  <a:latin typeface="微软雅黑" panose="020B0503020204020204" pitchFamily="34" charset="-122"/>
                  <a:ea typeface="微软雅黑" panose="020B0503020204020204" pitchFamily="34" charset="-122"/>
                </a:rPr>
                <a:t>则</a:t>
              </a:r>
              <a:r>
                <a:rPr lang="en-US" altLang="zh-CN" sz="2600" dirty="0">
                  <a:latin typeface="微软雅黑" panose="020B0503020204020204" pitchFamily="34" charset="-122"/>
                  <a:ea typeface="微软雅黑" panose="020B0503020204020204" pitchFamily="34" charset="-122"/>
                </a:rPr>
                <a:t>10</a:t>
              </a:r>
              <a:r>
                <a:rPr lang="zh-CN" altLang="en-US" sz="2600" dirty="0">
                  <a:latin typeface="微软雅黑" panose="020B0503020204020204" pitchFamily="34" charset="-122"/>
                  <a:ea typeface="微软雅黑" panose="020B0503020204020204" pitchFamily="34" charset="-122"/>
                </a:rPr>
                <a:t>年收益于</a:t>
              </a:r>
              <a:r>
                <a:rPr lang="en-US" altLang="zh-CN" sz="2600" dirty="0" smtClean="0">
                  <a:latin typeface="微软雅黑" panose="020B0503020204020204" pitchFamily="34" charset="-122"/>
                  <a:ea typeface="微软雅黑" panose="020B0503020204020204" pitchFamily="34" charset="-122"/>
                </a:rPr>
                <a:t>2018</a:t>
              </a:r>
              <a:r>
                <a:rPr lang="zh-CN" altLang="en-US" sz="2600" dirty="0" smtClean="0">
                  <a:latin typeface="微软雅黑" panose="020B0503020204020204" pitchFamily="34" charset="-122"/>
                  <a:ea typeface="微软雅黑" panose="020B0503020204020204" pitchFamily="34" charset="-122"/>
                </a:rPr>
                <a:t>年年</a:t>
              </a:r>
              <a:r>
                <a:rPr lang="zh-CN" altLang="en-US" sz="2600" dirty="0">
                  <a:latin typeface="微软雅黑" panose="020B0503020204020204" pitchFamily="34" charset="-122"/>
                  <a:ea typeface="微软雅黑" panose="020B0503020204020204" pitchFamily="34" charset="-122"/>
                </a:rPr>
                <a:t>初的现值是多少？</a:t>
              </a:r>
              <a:endParaRPr lang="zh-CN" altLang="en-US" sz="2600" dirty="0">
                <a:latin typeface="微软雅黑" panose="020B0503020204020204" pitchFamily="34" charset="-122"/>
                <a:ea typeface="微软雅黑" panose="020B0503020204020204" pitchFamily="34" charset="-122"/>
              </a:endParaRPr>
            </a:p>
            <a:p>
              <a:pPr>
                <a:lnSpc>
                  <a:spcPct val="90000"/>
                </a:lnSpc>
                <a:spcBef>
                  <a:spcPts val="1000"/>
                </a:spcBef>
                <a:buFont typeface="Arial" panose="020B0604020202020204" pitchFamily="34" charset="0"/>
                <a:buChar char="•"/>
              </a:pPr>
              <a:endParaRPr lang="en-US" altLang="zh-CN" sz="2800" b="1" dirty="0"/>
            </a:p>
            <a:p>
              <a:pPr eaLnBrk="0" hangingPunct="0"/>
              <a:endParaRPr lang="ja-JP" altLang="en-US" sz="2800" b="1" dirty="0">
                <a:latin typeface="微软雅黑" panose="020B0503020204020204" pitchFamily="34" charset="-122"/>
                <a:ea typeface="微软雅黑" panose="020B0503020204020204" pitchFamily="34" charset="-122"/>
              </a:endParaRPr>
            </a:p>
            <a:p>
              <a:pPr eaLnBrk="0" hangingPunct="0"/>
              <a:r>
                <a:rPr lang="ja-JP" altLang="en-US" sz="2400" dirty="0">
                  <a:latin typeface="微软雅黑" panose="020B0503020204020204" pitchFamily="34" charset="-122"/>
                  <a:ea typeface="微软雅黑" panose="020B0503020204020204" pitchFamily="34" charset="-122"/>
                </a:rPr>
                <a:t>　</a:t>
              </a:r>
              <a:endParaRPr lang="ja-JP" altLang="en-US" sz="2400" dirty="0">
                <a:latin typeface="微软雅黑" panose="020B0503020204020204" pitchFamily="34" charset="-122"/>
                <a:ea typeface="微软雅黑" panose="020B0503020204020204" pitchFamily="34" charset="-122"/>
              </a:endParaRPr>
            </a:p>
          </p:txBody>
        </p:sp>
        <p:sp>
          <p:nvSpPr>
            <p:cNvPr id="28704" name="矩形 8"/>
            <p:cNvSpPr>
              <a:spLocks noChangeArrowheads="1"/>
            </p:cNvSpPr>
            <p:nvPr/>
          </p:nvSpPr>
          <p:spPr bwMode="auto">
            <a:xfrm>
              <a:off x="598605" y="2348878"/>
              <a:ext cx="9071136" cy="4927141"/>
            </a:xfrm>
            <a:prstGeom prst="rect">
              <a:avLst/>
            </a:prstGeom>
            <a:noFill/>
            <a:ln w="25400">
              <a:solidFill>
                <a:srgbClr val="0070C0"/>
              </a:solidFill>
              <a:miter lim="800000"/>
            </a:ln>
          </p:spPr>
          <p:txBody>
            <a:bodyPr/>
            <a:lstStyle/>
            <a:p>
              <a:endParaRPr lang="zh-CN" altLang="en-US" sz="3200">
                <a:solidFill>
                  <a:srgbClr val="000000"/>
                </a:solidFill>
                <a:sym typeface="Arial" panose="020B0604020202020204" pitchFamily="34" charset="0"/>
              </a:endParaRPr>
            </a:p>
          </p:txBody>
        </p:sp>
        <p:grpSp>
          <p:nvGrpSpPr>
            <p:cNvPr id="28" name="组合 11"/>
            <p:cNvGrpSpPr/>
            <p:nvPr/>
          </p:nvGrpSpPr>
          <p:grpSpPr>
            <a:xfrm>
              <a:off x="326642" y="1957726"/>
              <a:ext cx="658605" cy="731206"/>
              <a:chOff x="-327215" y="495306"/>
              <a:chExt cx="4632515" cy="4178294"/>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pitchFamily="34" charset="-122"/>
                </a:endParaRPr>
              </a:p>
            </p:txBody>
          </p:sp>
          <p:sp>
            <p:nvSpPr>
              <p:cNvPr id="30" name="椭圆 29"/>
              <p:cNvSpPr/>
              <p:nvPr/>
            </p:nvSpPr>
            <p:spPr>
              <a:xfrm>
                <a:off x="-327215" y="495306"/>
                <a:ext cx="3825877"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grpSp>
      <p:sp>
        <p:nvSpPr>
          <p:cNvPr id="40995" name="Rectangle 35"/>
          <p:cNvSpPr>
            <a:spLocks noChangeArrowheads="1"/>
          </p:cNvSpPr>
          <p:nvPr/>
        </p:nvSpPr>
        <p:spPr bwMode="auto">
          <a:xfrm>
            <a:off x="920750" y="5988050"/>
            <a:ext cx="5041900" cy="400110"/>
          </a:xfrm>
          <a:prstGeom prst="rect">
            <a:avLst/>
          </a:prstGeom>
          <a:noFill/>
          <a:ln w="9525">
            <a:noFill/>
            <a:miter lim="800000"/>
          </a:ln>
        </p:spPr>
        <p:txBody>
          <a:bodyPr>
            <a:spAutoFit/>
          </a:bodyPr>
          <a:lstStyle/>
          <a:p>
            <a:r>
              <a:rPr lang="zh-CN" altLang="en-US" sz="2000" b="1" dirty="0">
                <a:sym typeface="+mn-ea"/>
              </a:rPr>
              <a:t> </a:t>
            </a:r>
            <a:endParaRPr lang="zh-CN" altLang="en-US" sz="2000" b="1" dirty="0">
              <a:sym typeface="+mn-ea"/>
            </a:endParaRPr>
          </a:p>
        </p:txBody>
      </p:sp>
      <p:sp>
        <p:nvSpPr>
          <p:cNvPr id="23" name="上箭头 22"/>
          <p:cNvSpPr/>
          <p:nvPr/>
        </p:nvSpPr>
        <p:spPr>
          <a:xfrm>
            <a:off x="4237038" y="4343376"/>
            <a:ext cx="45719" cy="430144"/>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上箭头 23"/>
          <p:cNvSpPr/>
          <p:nvPr/>
        </p:nvSpPr>
        <p:spPr>
          <a:xfrm>
            <a:off x="3664903" y="4343376"/>
            <a:ext cx="45719" cy="430144"/>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上箭头 24"/>
          <p:cNvSpPr/>
          <p:nvPr/>
        </p:nvSpPr>
        <p:spPr>
          <a:xfrm>
            <a:off x="5407025" y="4343376"/>
            <a:ext cx="45719" cy="430144"/>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42" name="组合 41"/>
          <p:cNvGrpSpPr/>
          <p:nvPr/>
        </p:nvGrpSpPr>
        <p:grpSpPr>
          <a:xfrm>
            <a:off x="1066800" y="3297632"/>
            <a:ext cx="4667250" cy="900112"/>
            <a:chOff x="1409700" y="3167063"/>
            <a:chExt cx="4667250" cy="900112"/>
          </a:xfrm>
        </p:grpSpPr>
        <p:grpSp>
          <p:nvGrpSpPr>
            <p:cNvPr id="40" name="组合 39"/>
            <p:cNvGrpSpPr/>
            <p:nvPr/>
          </p:nvGrpSpPr>
          <p:grpSpPr>
            <a:xfrm>
              <a:off x="1568450" y="3908631"/>
              <a:ext cx="4230688" cy="158544"/>
              <a:chOff x="1568450" y="3908631"/>
              <a:chExt cx="4230688" cy="158544"/>
            </a:xfrm>
          </p:grpSpPr>
          <p:cxnSp>
            <p:nvCxnSpPr>
              <p:cNvPr id="8" name="直接连接符 7"/>
              <p:cNvCxnSpPr/>
              <p:nvPr/>
            </p:nvCxnSpPr>
            <p:spPr>
              <a:xfrm>
                <a:off x="1568450" y="4067175"/>
                <a:ext cx="42306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574800" y="3908631"/>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832100" y="3908631"/>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441700" y="3908631"/>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788025" y="3908631"/>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203450" y="3908631"/>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606925" y="3908631"/>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027488" y="3908631"/>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1409700" y="3167063"/>
              <a:ext cx="4667250" cy="639762"/>
              <a:chOff x="1409700" y="3167063"/>
              <a:chExt cx="4667250" cy="639762"/>
            </a:xfrm>
          </p:grpSpPr>
          <p:sp>
            <p:nvSpPr>
              <p:cNvPr id="17" name="文本框 16"/>
              <p:cNvSpPr txBox="1">
                <a:spLocks noChangeArrowheads="1"/>
              </p:cNvSpPr>
              <p:nvPr/>
            </p:nvSpPr>
            <p:spPr bwMode="auto">
              <a:xfrm>
                <a:off x="1409700" y="3441700"/>
                <a:ext cx="330200" cy="365125"/>
              </a:xfrm>
              <a:prstGeom prst="rect">
                <a:avLst/>
              </a:prstGeom>
              <a:noFill/>
              <a:ln w="9525">
                <a:noFill/>
                <a:miter lim="800000"/>
              </a:ln>
            </p:spPr>
            <p:txBody>
              <a:bodyPr>
                <a:spAutoFit/>
              </a:bodyPr>
              <a:lstStyle/>
              <a:p>
                <a:r>
                  <a:rPr lang="en-US" altLang="zh-CN" dirty="0"/>
                  <a:t>0</a:t>
                </a:r>
                <a:endParaRPr lang="en-US" altLang="zh-CN" dirty="0"/>
              </a:p>
            </p:txBody>
          </p:sp>
          <p:sp>
            <p:nvSpPr>
              <p:cNvPr id="20" name="文本框 19"/>
              <p:cNvSpPr txBox="1">
                <a:spLocks noChangeArrowheads="1"/>
              </p:cNvSpPr>
              <p:nvPr/>
            </p:nvSpPr>
            <p:spPr bwMode="auto">
              <a:xfrm>
                <a:off x="2657475" y="3440113"/>
                <a:ext cx="341313" cy="365125"/>
              </a:xfrm>
              <a:prstGeom prst="rect">
                <a:avLst/>
              </a:prstGeom>
              <a:noFill/>
              <a:ln w="9525">
                <a:noFill/>
                <a:miter lim="800000"/>
              </a:ln>
            </p:spPr>
            <p:txBody>
              <a:bodyPr>
                <a:spAutoFit/>
              </a:bodyPr>
              <a:lstStyle/>
              <a:p>
                <a:r>
                  <a:rPr lang="en-US" altLang="zh-CN"/>
                  <a:t>2</a:t>
                </a:r>
                <a:endParaRPr lang="en-US" altLang="zh-CN"/>
              </a:p>
            </p:txBody>
          </p:sp>
          <p:sp>
            <p:nvSpPr>
              <p:cNvPr id="21" name="文本框 20"/>
              <p:cNvSpPr txBox="1">
                <a:spLocks noChangeArrowheads="1"/>
              </p:cNvSpPr>
              <p:nvPr/>
            </p:nvSpPr>
            <p:spPr bwMode="auto">
              <a:xfrm>
                <a:off x="2032000" y="3441700"/>
                <a:ext cx="342900" cy="365125"/>
              </a:xfrm>
              <a:prstGeom prst="rect">
                <a:avLst/>
              </a:prstGeom>
              <a:noFill/>
              <a:ln w="9525">
                <a:noFill/>
                <a:miter lim="800000"/>
              </a:ln>
            </p:spPr>
            <p:txBody>
              <a:bodyPr>
                <a:spAutoFit/>
              </a:bodyPr>
              <a:lstStyle/>
              <a:p>
                <a:r>
                  <a:rPr lang="en-US" altLang="zh-CN"/>
                  <a:t>1</a:t>
                </a:r>
                <a:endParaRPr lang="en-US" altLang="zh-CN"/>
              </a:p>
            </p:txBody>
          </p:sp>
          <p:sp>
            <p:nvSpPr>
              <p:cNvPr id="22" name="文本框 21"/>
              <p:cNvSpPr txBox="1">
                <a:spLocks noChangeArrowheads="1"/>
              </p:cNvSpPr>
              <p:nvPr/>
            </p:nvSpPr>
            <p:spPr bwMode="auto">
              <a:xfrm>
                <a:off x="3303588" y="3441700"/>
                <a:ext cx="342900" cy="365125"/>
              </a:xfrm>
              <a:prstGeom prst="rect">
                <a:avLst/>
              </a:prstGeom>
              <a:noFill/>
              <a:ln w="9525">
                <a:noFill/>
                <a:miter lim="800000"/>
              </a:ln>
            </p:spPr>
            <p:txBody>
              <a:bodyPr>
                <a:spAutoFit/>
              </a:bodyPr>
              <a:lstStyle/>
              <a:p>
                <a:r>
                  <a:rPr lang="en-US" altLang="zh-CN"/>
                  <a:t>3</a:t>
                </a:r>
                <a:endParaRPr lang="en-US" altLang="zh-CN"/>
              </a:p>
            </p:txBody>
          </p:sp>
          <p:sp>
            <p:nvSpPr>
              <p:cNvPr id="7" name="文本框 6"/>
              <p:cNvSpPr txBox="1">
                <a:spLocks noChangeArrowheads="1"/>
              </p:cNvSpPr>
              <p:nvPr/>
            </p:nvSpPr>
            <p:spPr bwMode="auto">
              <a:xfrm>
                <a:off x="3859213" y="3441700"/>
                <a:ext cx="342900" cy="365125"/>
              </a:xfrm>
              <a:prstGeom prst="rect">
                <a:avLst/>
              </a:prstGeom>
              <a:noFill/>
              <a:ln w="9525">
                <a:noFill/>
                <a:miter lim="800000"/>
              </a:ln>
            </p:spPr>
            <p:txBody>
              <a:bodyPr>
                <a:spAutoFit/>
              </a:bodyPr>
              <a:lstStyle/>
              <a:p>
                <a:r>
                  <a:rPr lang="en-US" altLang="zh-CN"/>
                  <a:t>4</a:t>
                </a:r>
                <a:endParaRPr lang="en-US" altLang="zh-CN"/>
              </a:p>
            </p:txBody>
          </p:sp>
          <p:sp>
            <p:nvSpPr>
              <p:cNvPr id="18" name="文本框 17"/>
              <p:cNvSpPr txBox="1">
                <a:spLocks noChangeArrowheads="1"/>
              </p:cNvSpPr>
              <p:nvPr/>
            </p:nvSpPr>
            <p:spPr bwMode="auto">
              <a:xfrm>
                <a:off x="5595938" y="3441700"/>
                <a:ext cx="481012" cy="365125"/>
              </a:xfrm>
              <a:prstGeom prst="rect">
                <a:avLst/>
              </a:prstGeom>
              <a:noFill/>
              <a:ln w="9525">
                <a:noFill/>
                <a:miter lim="800000"/>
              </a:ln>
            </p:spPr>
            <p:txBody>
              <a:bodyPr>
                <a:spAutoFit/>
              </a:bodyPr>
              <a:lstStyle/>
              <a:p>
                <a:r>
                  <a:rPr lang="en-US" altLang="zh-CN"/>
                  <a:t>13</a:t>
                </a:r>
                <a:endParaRPr lang="en-US" altLang="zh-CN"/>
              </a:p>
            </p:txBody>
          </p:sp>
          <p:sp>
            <p:nvSpPr>
              <p:cNvPr id="19" name="文本框 18"/>
              <p:cNvSpPr txBox="1">
                <a:spLocks noChangeArrowheads="1"/>
              </p:cNvSpPr>
              <p:nvPr/>
            </p:nvSpPr>
            <p:spPr bwMode="auto">
              <a:xfrm>
                <a:off x="4437063" y="3441700"/>
                <a:ext cx="285750" cy="365125"/>
              </a:xfrm>
              <a:prstGeom prst="rect">
                <a:avLst/>
              </a:prstGeom>
              <a:noFill/>
              <a:ln w="9525">
                <a:noFill/>
                <a:miter lim="800000"/>
              </a:ln>
            </p:spPr>
            <p:txBody>
              <a:bodyPr>
                <a:spAutoFit/>
              </a:bodyPr>
              <a:lstStyle/>
              <a:p>
                <a:r>
                  <a:rPr lang="en-US" altLang="zh-CN"/>
                  <a:t>5</a:t>
                </a:r>
                <a:endParaRPr lang="en-US" altLang="zh-CN"/>
              </a:p>
            </p:txBody>
          </p:sp>
          <p:sp>
            <p:nvSpPr>
              <p:cNvPr id="33" name="文本框 32"/>
              <p:cNvSpPr txBox="1">
                <a:spLocks noChangeArrowheads="1"/>
              </p:cNvSpPr>
              <p:nvPr/>
            </p:nvSpPr>
            <p:spPr bwMode="auto">
              <a:xfrm>
                <a:off x="4683125" y="3167063"/>
                <a:ext cx="1077913" cy="639762"/>
              </a:xfrm>
              <a:prstGeom prst="rect">
                <a:avLst/>
              </a:prstGeom>
              <a:noFill/>
              <a:ln w="9525">
                <a:noFill/>
                <a:miter lim="800000"/>
              </a:ln>
            </p:spPr>
            <p:txBody>
              <a:bodyPr>
                <a:spAutoFit/>
              </a:bodyPr>
              <a:lstStyle/>
              <a:p>
                <a:r>
                  <a:rPr lang="en-US" altLang="zh-CN" sz="3600"/>
                  <a:t>......</a:t>
                </a:r>
                <a:endParaRPr lang="en-US" altLang="zh-CN" sz="3600"/>
              </a:p>
            </p:txBody>
          </p:sp>
        </p:grpSp>
      </p:grpSp>
      <p:sp>
        <p:nvSpPr>
          <p:cNvPr id="26" name="上箭头 25"/>
          <p:cNvSpPr/>
          <p:nvPr/>
        </p:nvSpPr>
        <p:spPr>
          <a:xfrm>
            <a:off x="2454339" y="4303091"/>
            <a:ext cx="45719" cy="470429"/>
          </a:xfrm>
          <a:prstGeom prst="upArrow">
            <a:avLst/>
          </a:prstGeom>
          <a:noFill/>
          <a:ln w="28575" cmpd="dbl">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4" name="上箭头 33"/>
          <p:cNvSpPr/>
          <p:nvPr/>
        </p:nvSpPr>
        <p:spPr>
          <a:xfrm>
            <a:off x="3068320" y="4291765"/>
            <a:ext cx="45719" cy="481755"/>
          </a:xfrm>
          <a:prstGeom prst="upArrow">
            <a:avLst/>
          </a:prstGeom>
          <a:noFill/>
          <a:ln w="28575" cmpd="dbl">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上箭头 34"/>
          <p:cNvSpPr/>
          <p:nvPr/>
        </p:nvSpPr>
        <p:spPr>
          <a:xfrm>
            <a:off x="1822450" y="4291765"/>
            <a:ext cx="45719" cy="481755"/>
          </a:xfrm>
          <a:prstGeom prst="upArrow">
            <a:avLst/>
          </a:prstGeom>
          <a:noFill/>
          <a:ln w="28575" cmpd="dbl">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文本框 36"/>
          <p:cNvSpPr txBox="1">
            <a:spLocks noChangeArrowheads="1"/>
          </p:cNvSpPr>
          <p:nvPr/>
        </p:nvSpPr>
        <p:spPr bwMode="auto">
          <a:xfrm>
            <a:off x="6211887" y="3516722"/>
            <a:ext cx="5391151" cy="1852815"/>
          </a:xfrm>
          <a:prstGeom prst="rect">
            <a:avLst/>
          </a:prstGeom>
          <a:noFill/>
          <a:ln w="9525">
            <a:noFill/>
            <a:miter lim="800000"/>
          </a:ln>
        </p:spPr>
        <p:txBody>
          <a:bodyPr wrap="square">
            <a:spAutoFit/>
          </a:bodyPr>
          <a:lstStyle/>
          <a:p>
            <a:pPr>
              <a:lnSpc>
                <a:spcPct val="130000"/>
              </a:lnSpc>
            </a:pPr>
            <a:r>
              <a:rPr lang="zh-CN" altLang="en-US" sz="2200" dirty="0" smtClean="0">
                <a:latin typeface="微软雅黑" panose="020B0503020204020204" pitchFamily="34" charset="-122"/>
                <a:ea typeface="微软雅黑" panose="020B0503020204020204" pitchFamily="34" charset="-122"/>
                <a:sym typeface="+mn-ea"/>
              </a:rPr>
              <a:t>解析：</a:t>
            </a:r>
            <a:endParaRPr lang="en-US" altLang="zh-CN" sz="2200" dirty="0" smtClean="0">
              <a:latin typeface="微软雅黑" panose="020B0503020204020204" pitchFamily="34" charset="-122"/>
              <a:ea typeface="微软雅黑" panose="020B0503020204020204" pitchFamily="34" charset="-122"/>
              <a:sym typeface="+mn-ea"/>
            </a:endParaRPr>
          </a:p>
          <a:p>
            <a:pPr>
              <a:lnSpc>
                <a:spcPct val="130000"/>
              </a:lnSpc>
            </a:pPr>
            <a:r>
              <a:rPr lang="en-US" altLang="zh-CN" sz="2200" i="1" dirty="0" smtClean="0">
                <a:latin typeface="微软雅黑" panose="020B0503020204020204" pitchFamily="34" charset="-122"/>
                <a:ea typeface="微软雅黑" panose="020B0503020204020204" pitchFamily="34" charset="-122"/>
                <a:sym typeface="+mn-ea"/>
              </a:rPr>
              <a:t>P </a:t>
            </a:r>
            <a:r>
              <a:rPr lang="zh-CN" altLang="en-US" sz="2200" dirty="0">
                <a:latin typeface="微软雅黑" panose="020B0503020204020204" pitchFamily="34" charset="-122"/>
                <a:ea typeface="微软雅黑" panose="020B0503020204020204" pitchFamily="34" charset="-122"/>
                <a:sym typeface="+mn-ea"/>
              </a:rPr>
              <a:t>＝</a:t>
            </a:r>
            <a:r>
              <a:rPr lang="en-US" altLang="zh-CN" sz="2200" dirty="0">
                <a:latin typeface="微软雅黑" panose="020B0503020204020204" pitchFamily="34" charset="-122"/>
                <a:ea typeface="微软雅黑" panose="020B0503020204020204" pitchFamily="34" charset="-122"/>
                <a:sym typeface="+mn-ea"/>
              </a:rPr>
              <a:t>4×</a:t>
            </a:r>
            <a:r>
              <a:rPr lang="zh-CN" altLang="en-US" sz="2200" dirty="0">
                <a:latin typeface="微软雅黑" panose="020B0503020204020204" pitchFamily="34" charset="-122"/>
                <a:ea typeface="微软雅黑" panose="020B0503020204020204" pitchFamily="34" charset="-122"/>
                <a:sym typeface="+mn-ea"/>
              </a:rPr>
              <a:t>（</a:t>
            </a:r>
            <a:r>
              <a:rPr lang="en-US" altLang="zh-CN" sz="2200" i="1" dirty="0" smtClean="0">
                <a:latin typeface="微软雅黑" panose="020B0503020204020204" pitchFamily="34" charset="-122"/>
                <a:ea typeface="微软雅黑" panose="020B0503020204020204" pitchFamily="34" charset="-122"/>
                <a:sym typeface="+mn-ea"/>
              </a:rPr>
              <a:t>P</a:t>
            </a:r>
            <a:r>
              <a:rPr lang="en-US" altLang="zh-CN" sz="2200" dirty="0" smtClean="0">
                <a:latin typeface="微软雅黑" panose="020B0503020204020204" pitchFamily="34" charset="-122"/>
                <a:ea typeface="微软雅黑" panose="020B0503020204020204" pitchFamily="34" charset="-122"/>
                <a:sym typeface="+mn-ea"/>
              </a:rPr>
              <a:t>/</a:t>
            </a:r>
            <a:r>
              <a:rPr lang="en-US" altLang="zh-CN" sz="2200" i="1" dirty="0" smtClean="0">
                <a:latin typeface="微软雅黑" panose="020B0503020204020204" pitchFamily="34" charset="-122"/>
                <a:ea typeface="微软雅黑" panose="020B0503020204020204" pitchFamily="34" charset="-122"/>
                <a:sym typeface="+mn-ea"/>
              </a:rPr>
              <a:t>A</a:t>
            </a:r>
            <a:r>
              <a:rPr lang="en-US" altLang="zh-CN" sz="2200" dirty="0" smtClean="0">
                <a:latin typeface="微软雅黑" panose="020B0503020204020204" pitchFamily="34" charset="-122"/>
                <a:ea typeface="微软雅黑" panose="020B0503020204020204" pitchFamily="34" charset="-122"/>
                <a:sym typeface="+mn-ea"/>
              </a:rPr>
              <a:t>,6%,13</a:t>
            </a:r>
            <a:r>
              <a:rPr lang="zh-CN" altLang="en-US" sz="2200" dirty="0" smtClean="0">
                <a:latin typeface="微软雅黑" panose="020B0503020204020204" pitchFamily="34" charset="-122"/>
                <a:ea typeface="微软雅黑" panose="020B0503020204020204" pitchFamily="34" charset="-122"/>
                <a:sym typeface="+mn-ea"/>
              </a:rPr>
              <a:t>）</a:t>
            </a:r>
            <a:r>
              <a:rPr lang="en-US" altLang="zh-CN" sz="2200" dirty="0" smtClean="0">
                <a:latin typeface="微软雅黑" panose="020B0503020204020204" pitchFamily="34" charset="-122"/>
                <a:ea typeface="微软雅黑" panose="020B0503020204020204" pitchFamily="34" charset="-122"/>
                <a:sym typeface="+mn-ea"/>
              </a:rPr>
              <a:t>- 4×</a:t>
            </a:r>
            <a:r>
              <a:rPr lang="zh-CN" altLang="en-US" sz="2200" dirty="0" smtClean="0">
                <a:latin typeface="微软雅黑" panose="020B0503020204020204" pitchFamily="34" charset="-122"/>
                <a:ea typeface="微软雅黑" panose="020B0503020204020204" pitchFamily="34" charset="-122"/>
                <a:sym typeface="+mn-ea"/>
              </a:rPr>
              <a:t>（</a:t>
            </a:r>
            <a:r>
              <a:rPr lang="en-US" altLang="zh-CN" sz="2200" i="1" dirty="0" smtClean="0">
                <a:latin typeface="微软雅黑" panose="020B0503020204020204" pitchFamily="34" charset="-122"/>
                <a:ea typeface="微软雅黑" panose="020B0503020204020204" pitchFamily="34" charset="-122"/>
                <a:sym typeface="+mn-ea"/>
              </a:rPr>
              <a:t>P</a:t>
            </a:r>
            <a:r>
              <a:rPr lang="en-US" altLang="zh-CN" sz="2200" dirty="0" smtClean="0">
                <a:latin typeface="微软雅黑" panose="020B0503020204020204" pitchFamily="34" charset="-122"/>
                <a:ea typeface="微软雅黑" panose="020B0503020204020204" pitchFamily="34" charset="-122"/>
                <a:sym typeface="+mn-ea"/>
              </a:rPr>
              <a:t>/</a:t>
            </a:r>
            <a:r>
              <a:rPr lang="en-US" altLang="zh-CN" sz="2200" i="1" dirty="0" smtClean="0">
                <a:latin typeface="微软雅黑" panose="020B0503020204020204" pitchFamily="34" charset="-122"/>
                <a:ea typeface="微软雅黑" panose="020B0503020204020204" pitchFamily="34" charset="-122"/>
                <a:sym typeface="+mn-ea"/>
              </a:rPr>
              <a:t>A</a:t>
            </a:r>
            <a:r>
              <a:rPr lang="en-US" altLang="zh-CN" sz="2200" dirty="0" smtClean="0">
                <a:latin typeface="微软雅黑" panose="020B0503020204020204" pitchFamily="34" charset="-122"/>
                <a:ea typeface="微软雅黑" panose="020B0503020204020204" pitchFamily="34" charset="-122"/>
                <a:sym typeface="+mn-ea"/>
              </a:rPr>
              <a:t>,6%,3</a:t>
            </a:r>
            <a:r>
              <a:rPr lang="zh-CN" altLang="en-US" sz="2200" dirty="0" smtClean="0">
                <a:latin typeface="微软雅黑" panose="020B0503020204020204" pitchFamily="34" charset="-122"/>
                <a:ea typeface="微软雅黑" panose="020B0503020204020204" pitchFamily="34" charset="-122"/>
                <a:sym typeface="+mn-ea"/>
              </a:rPr>
              <a:t>）</a:t>
            </a:r>
            <a:endParaRPr lang="en-US" altLang="zh-CN" sz="2200" dirty="0" smtClean="0">
              <a:latin typeface="微软雅黑" panose="020B0503020204020204" pitchFamily="34" charset="-122"/>
              <a:ea typeface="微软雅黑" panose="020B0503020204020204" pitchFamily="34" charset="-122"/>
              <a:sym typeface="+mn-ea"/>
            </a:endParaRPr>
          </a:p>
          <a:p>
            <a:pPr>
              <a:lnSpc>
                <a:spcPct val="130000"/>
              </a:lnSpc>
            </a:pPr>
            <a:r>
              <a:rPr lang="zh-CN" altLang="en-US" sz="2200" dirty="0" smtClean="0">
                <a:latin typeface="微软雅黑" panose="020B0503020204020204" pitchFamily="34" charset="-122"/>
                <a:ea typeface="微软雅黑" panose="020B0503020204020204" pitchFamily="34" charset="-122"/>
                <a:sym typeface="+mn-ea"/>
              </a:rPr>
              <a:t>   ＝</a:t>
            </a:r>
            <a:r>
              <a:rPr lang="en-US" altLang="zh-CN" sz="2200" dirty="0" smtClean="0">
                <a:latin typeface="微软雅黑" panose="020B0503020204020204" pitchFamily="34" charset="-122"/>
                <a:ea typeface="微软雅黑" panose="020B0503020204020204" pitchFamily="34" charset="-122"/>
                <a:sym typeface="+mn-ea"/>
              </a:rPr>
              <a:t>4×</a:t>
            </a:r>
            <a:r>
              <a:rPr lang="zh-CN" altLang="en-US" sz="2200" dirty="0" smtClean="0">
                <a:latin typeface="微软雅黑" panose="020B0503020204020204" pitchFamily="34" charset="-122"/>
                <a:ea typeface="微软雅黑" panose="020B0503020204020204" pitchFamily="34" charset="-122"/>
                <a:sym typeface="+mn-ea"/>
              </a:rPr>
              <a:t>（</a:t>
            </a:r>
            <a:r>
              <a:rPr lang="en-US" altLang="zh-CN" sz="2200" dirty="0" smtClean="0">
                <a:latin typeface="微软雅黑" panose="020B0503020204020204" pitchFamily="34" charset="-122"/>
                <a:ea typeface="微软雅黑" panose="020B0503020204020204" pitchFamily="34" charset="-122"/>
                <a:sym typeface="+mn-ea"/>
              </a:rPr>
              <a:t>8.8527-2.673</a:t>
            </a:r>
            <a:r>
              <a:rPr lang="zh-CN" altLang="en-US" sz="2200" dirty="0" smtClean="0">
                <a:latin typeface="微软雅黑" panose="020B0503020204020204" pitchFamily="34" charset="-122"/>
                <a:ea typeface="微软雅黑" panose="020B0503020204020204" pitchFamily="34" charset="-122"/>
                <a:sym typeface="+mn-ea"/>
              </a:rPr>
              <a:t>）</a:t>
            </a:r>
            <a:endParaRPr lang="zh-CN" altLang="en-US" sz="2200" dirty="0" smtClean="0">
              <a:latin typeface="微软雅黑" panose="020B0503020204020204" pitchFamily="34" charset="-122"/>
              <a:ea typeface="微软雅黑" panose="020B0503020204020204" pitchFamily="34" charset="-122"/>
              <a:sym typeface="+mn-ea"/>
            </a:endParaRPr>
          </a:p>
          <a:p>
            <a:pPr>
              <a:lnSpc>
                <a:spcPct val="130000"/>
              </a:lnSpc>
            </a:pPr>
            <a:r>
              <a:rPr lang="zh-CN" altLang="en-US" sz="2200" dirty="0" smtClean="0">
                <a:latin typeface="微软雅黑" panose="020B0503020204020204" pitchFamily="34" charset="-122"/>
                <a:ea typeface="微软雅黑" panose="020B0503020204020204" pitchFamily="34" charset="-122"/>
                <a:sym typeface="+mn-ea"/>
              </a:rPr>
              <a:t>  ＝</a:t>
            </a:r>
            <a:r>
              <a:rPr lang="en-US" altLang="zh-CN" sz="2200" dirty="0" smtClean="0">
                <a:latin typeface="微软雅黑" panose="020B0503020204020204" pitchFamily="34" charset="-122"/>
                <a:ea typeface="微软雅黑" panose="020B0503020204020204" pitchFamily="34" charset="-122"/>
                <a:sym typeface="+mn-ea"/>
              </a:rPr>
              <a:t>24.72</a:t>
            </a:r>
            <a:r>
              <a:rPr lang="zh-CN" altLang="en-US" sz="2200" dirty="0" smtClean="0">
                <a:latin typeface="微软雅黑" panose="020B0503020204020204" pitchFamily="34" charset="-122"/>
                <a:ea typeface="微软雅黑" panose="020B0503020204020204" pitchFamily="34" charset="-122"/>
                <a:sym typeface="+mn-ea"/>
              </a:rPr>
              <a:t>（万元）</a:t>
            </a:r>
            <a:endParaRPr lang="zh-CN" altLang="en-US" sz="2200" dirty="0">
              <a:latin typeface="微软雅黑" panose="020B0503020204020204" pitchFamily="34" charset="-122"/>
              <a:ea typeface="微软雅黑" panose="020B0503020204020204" pitchFamily="34" charset="-122"/>
            </a:endParaRPr>
          </a:p>
        </p:txBody>
      </p:sp>
      <p:sp>
        <p:nvSpPr>
          <p:cNvPr id="28709" name="矩形 7"/>
          <p:cNvSpPr>
            <a:spLocks noChangeArrowheads="1"/>
          </p:cNvSpPr>
          <p:nvPr/>
        </p:nvSpPr>
        <p:spPr bwMode="auto">
          <a:xfrm>
            <a:off x="3490913" y="4849907"/>
            <a:ext cx="2364740" cy="396875"/>
          </a:xfrm>
          <a:prstGeom prst="rect">
            <a:avLst/>
          </a:prstGeom>
          <a:solidFill>
            <a:schemeClr val="accent1">
              <a:lumMod val="60000"/>
              <a:lumOff val="40000"/>
            </a:schemeClr>
          </a:solidFill>
          <a:ln w="9525">
            <a:noFill/>
            <a:miter lim="800000"/>
          </a:ln>
        </p:spPr>
        <p:txBody>
          <a:bodyPr wrap="square">
            <a:spAutoFit/>
          </a:bodyPr>
          <a:lstStyle/>
          <a:p>
            <a:pPr>
              <a:spcBef>
                <a:spcPts val="1200"/>
              </a:spcBef>
            </a:pPr>
            <a:r>
              <a:rPr lang="en-US" altLang="zh-CN" sz="2000" dirty="0">
                <a:latin typeface="宋体" panose="02010600030101010101" pitchFamily="2" charset="-122"/>
                <a:ea typeface="MS PGothic" panose="020B0600070205080204" pitchFamily="34" charset="-128"/>
              </a:rPr>
              <a:t>A1 </a:t>
            </a:r>
            <a:r>
              <a:rPr lang="en-US" altLang="zh-CN" sz="2000" dirty="0" smtClean="0">
                <a:latin typeface="宋体" panose="02010600030101010101" pitchFamily="2" charset="-122"/>
                <a:ea typeface="MS PGothic" panose="020B0600070205080204" pitchFamily="34" charset="-128"/>
              </a:rPr>
              <a:t>  A2 </a:t>
            </a:r>
            <a:r>
              <a:rPr lang="en-US" altLang="zh-CN" sz="2000" dirty="0" smtClean="0">
                <a:latin typeface="Times New Roman" panose="02020603050405020304" pitchFamily="18" charset="0"/>
              </a:rPr>
              <a:t>‥ </a:t>
            </a:r>
            <a:r>
              <a:rPr lang="en-US" altLang="zh-CN" sz="2000" dirty="0">
                <a:latin typeface="Times New Roman" panose="02020603050405020304" pitchFamily="18" charset="0"/>
              </a:rPr>
              <a:t>‥ </a:t>
            </a:r>
            <a:r>
              <a:rPr lang="en-US" altLang="zh-CN" sz="2000" dirty="0">
                <a:latin typeface="宋体" panose="02010600030101010101" pitchFamily="2" charset="-122"/>
                <a:ea typeface="MS PGothic" panose="020B0600070205080204" pitchFamily="34" charset="-128"/>
              </a:rPr>
              <a:t>  A10 </a:t>
            </a:r>
            <a:endParaRPr lang="en-US" altLang="zh-CN" sz="2000" dirty="0">
              <a:latin typeface="宋体" panose="02010600030101010101" pitchFamily="2" charset="-122"/>
              <a:ea typeface="MS PGothic" panose="020B0600070205080204" pitchFamily="34" charset="-128"/>
            </a:endParaRPr>
          </a:p>
        </p:txBody>
      </p:sp>
      <p:sp>
        <p:nvSpPr>
          <p:cNvPr id="45" name="标题 1"/>
          <p:cNvSpPr txBox="1"/>
          <p:nvPr/>
        </p:nvSpPr>
        <p:spPr bwMode="auto">
          <a:xfrm>
            <a:off x="3181160" y="172573"/>
            <a:ext cx="6127845" cy="753991"/>
          </a:xfrm>
          <a:prstGeom prst="rect">
            <a:avLst/>
          </a:prstGeom>
          <a:noFill/>
          <a:ln w="9525">
            <a:noFill/>
            <a:miter lim="800000"/>
          </a:ln>
        </p:spPr>
        <p:txBody>
          <a:bodyPr vert="horz" wrap="square" lIns="91440" tIns="45720" rIns="91440" bIns="45720" numCol="1" anchor="ctr" anchorCtr="0" compatLnSpc="1"/>
          <a:lstStyle/>
          <a:p>
            <a:pPr marL="0" marR="0" lvl="0" indent="0" algn="ctr" defTabSz="914400" rtl="0" eaLnBrk="1" fontAlgn="base" latinLnBrk="0" hangingPunct="1">
              <a:lnSpc>
                <a:spcPct val="90000"/>
              </a:lnSpc>
              <a:spcBef>
                <a:spcPct val="0"/>
              </a:spcBef>
              <a:spcAft>
                <a:spcPct val="0"/>
              </a:spcAft>
              <a:buClrTx/>
              <a:buSzTx/>
              <a:buFontTx/>
              <a:buNone/>
              <a:defRPr/>
            </a:pPr>
            <a:r>
              <a:rPr kumimoji="0" lang="zh-CN" altLang="en-US" sz="3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a:t>
            </a:r>
            <a:r>
              <a:rPr kumimoji="0" lang="en-US" altLang="zh-CN" sz="3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2</a:t>
            </a:r>
            <a:r>
              <a:rPr kumimoji="0" lang="zh-CN" altLang="en-US" sz="3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）递延年金现值的计算</a:t>
            </a:r>
            <a:endParaRPr kumimoji="0" lang="zh-CN" altLang="en-US" sz="3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cxnSp>
        <p:nvCxnSpPr>
          <p:cNvPr id="46" name="直接连接符 45"/>
          <p:cNvCxnSpPr/>
          <p:nvPr/>
        </p:nvCxnSpPr>
        <p:spPr>
          <a:xfrm>
            <a:off x="151154" y="549569"/>
            <a:ext cx="3339759" cy="1588"/>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9042495" y="549569"/>
            <a:ext cx="2997438" cy="1588"/>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4" name="矩形 7"/>
              <p:cNvSpPr>
                <a:spLocks noChangeArrowheads="1"/>
              </p:cNvSpPr>
              <p:nvPr/>
            </p:nvSpPr>
            <p:spPr bwMode="auto">
              <a:xfrm>
                <a:off x="1517651" y="4846672"/>
                <a:ext cx="1873376" cy="400110"/>
              </a:xfrm>
              <a:prstGeom prst="rect">
                <a:avLst/>
              </a:prstGeom>
              <a:solidFill>
                <a:schemeClr val="accent6">
                  <a:lumMod val="40000"/>
                  <a:lumOff val="60000"/>
                </a:schemeClr>
              </a:solidFill>
              <a:ln w="9525">
                <a:noFill/>
                <a:miter lim="800000"/>
              </a:ln>
            </p:spPr>
            <p:txBody>
              <a:bodyPr wrap="square">
                <a:spAutoFit/>
              </a:bodyPr>
              <a:lstStyle/>
              <a:p>
                <a:pPr>
                  <a:spcBef>
                    <a:spcPts val="1200"/>
                  </a:spcBef>
                </a:pPr>
                <a:r>
                  <a:rPr lang="en-US" altLang="zh-CN" dirty="0" smtClean="0">
                    <a:latin typeface="宋体" panose="02010600030101010101" pitchFamily="2" charset="-122"/>
                    <a:ea typeface="MS PGothic" panose="020B0600070205080204" pitchFamily="34" charset="-128"/>
                  </a:rPr>
                  <a:t> </a:t>
                </a:r>
                <a14:m>
                  <m:oMath xmlns:m="http://schemas.openxmlformats.org/officeDocument/2006/math">
                    <m:sSub>
                      <m:sSubPr>
                        <m:ctrlPr>
                          <a:rPr lang="en-US" altLang="zh-CN" i="1">
                            <a:latin typeface="Cambria Math" panose="02040503050406030204"/>
                            <a:ea typeface="MS PGothic" panose="020B0600070205080204" pitchFamily="34" charset="-128"/>
                          </a:rPr>
                        </m:ctrlPr>
                      </m:sSubPr>
                      <m:e>
                        <m:r>
                          <a:rPr lang="en-US" altLang="zh-CN" i="1">
                            <a:latin typeface="Cambria Math" panose="02040503050406030204"/>
                            <a:ea typeface="MS PGothic" panose="020B0600070205080204" pitchFamily="34" charset="-128"/>
                          </a:rPr>
                          <m:t>𝐴</m:t>
                        </m:r>
                      </m:e>
                      <m:sub>
                        <m:r>
                          <a:rPr lang="en-US" altLang="zh-CN" b="0" i="1" smtClean="0">
                            <a:latin typeface="Cambria Math" panose="02040503050406030204"/>
                            <a:ea typeface="MS PGothic" panose="020B0600070205080204" pitchFamily="34" charset="-128"/>
                          </a:rPr>
                          <m:t>1</m:t>
                        </m:r>
                      </m:sub>
                    </m:sSub>
                  </m:oMath>
                </a14:m>
                <a:r>
                  <a:rPr lang="en-US" altLang="zh-CN" sz="2000" dirty="0" smtClean="0">
                    <a:latin typeface="宋体" panose="02010600030101010101" pitchFamily="2" charset="-122"/>
                    <a:ea typeface="MS PGothic" panose="020B0600070205080204" pitchFamily="34" charset="-128"/>
                  </a:rPr>
                  <a:t>   </a:t>
                </a:r>
                <a14:m>
                  <m:oMath xmlns:m="http://schemas.openxmlformats.org/officeDocument/2006/math">
                    <m:sSub>
                      <m:sSubPr>
                        <m:ctrlPr>
                          <a:rPr lang="en-US" altLang="zh-CN" sz="2000" i="1">
                            <a:latin typeface="Cambria Math" panose="02040503050406030204"/>
                            <a:ea typeface="MS PGothic" panose="020B0600070205080204" pitchFamily="34" charset="-128"/>
                          </a:rPr>
                        </m:ctrlPr>
                      </m:sSubPr>
                      <m:e>
                        <m:r>
                          <a:rPr lang="en-US" altLang="zh-CN" sz="2000" i="1">
                            <a:latin typeface="Cambria Math" panose="02040503050406030204"/>
                            <a:ea typeface="MS PGothic" panose="020B0600070205080204" pitchFamily="34" charset="-128"/>
                          </a:rPr>
                          <m:t>𝐴</m:t>
                        </m:r>
                      </m:e>
                      <m:sub>
                        <m:r>
                          <a:rPr lang="en-US" altLang="zh-CN" sz="2000" b="0" i="1" smtClean="0">
                            <a:latin typeface="Cambria Math" panose="02040503050406030204"/>
                            <a:ea typeface="MS PGothic" panose="020B0600070205080204" pitchFamily="34" charset="-128"/>
                          </a:rPr>
                          <m:t>2</m:t>
                        </m:r>
                      </m:sub>
                    </m:sSub>
                  </m:oMath>
                </a14:m>
                <a:r>
                  <a:rPr lang="en-US" altLang="zh-CN" sz="2000" dirty="0" smtClean="0">
                    <a:latin typeface="宋体" panose="02010600030101010101" pitchFamily="2" charset="-122"/>
                    <a:ea typeface="MS PGothic" panose="020B0600070205080204" pitchFamily="34" charset="-128"/>
                  </a:rPr>
                  <a:t> </a:t>
                </a:r>
                <a:r>
                  <a:rPr lang="en-US" altLang="zh-CN" sz="2000" dirty="0" smtClean="0">
                    <a:latin typeface="Times New Roman" panose="02020603050405020304" pitchFamily="18" charset="0"/>
                  </a:rPr>
                  <a:t>   </a:t>
                </a:r>
                <a14:m>
                  <m:oMath xmlns:m="http://schemas.openxmlformats.org/officeDocument/2006/math">
                    <m:sSub>
                      <m:sSubPr>
                        <m:ctrlPr>
                          <a:rPr lang="en-US" altLang="zh-CN" sz="2000" i="1" smtClean="0">
                            <a:latin typeface="Cambria Math" panose="02040503050406030204"/>
                            <a:ea typeface="MS PGothic" panose="020B0600070205080204" pitchFamily="34" charset="-128"/>
                          </a:rPr>
                        </m:ctrlPr>
                      </m:sSubPr>
                      <m:e>
                        <m:r>
                          <a:rPr lang="en-US" altLang="zh-CN" sz="2000" b="0" i="1" smtClean="0">
                            <a:latin typeface="Cambria Math" panose="02040503050406030204"/>
                            <a:ea typeface="MS PGothic" panose="020B0600070205080204" pitchFamily="34" charset="-128"/>
                          </a:rPr>
                          <m:t>𝐴</m:t>
                        </m:r>
                      </m:e>
                      <m:sub>
                        <m:r>
                          <a:rPr lang="en-US" altLang="zh-CN" sz="2000" b="0" i="1" smtClean="0">
                            <a:latin typeface="Cambria Math" panose="02040503050406030204"/>
                            <a:ea typeface="MS PGothic" panose="020B0600070205080204" pitchFamily="34" charset="-128"/>
                          </a:rPr>
                          <m:t>3</m:t>
                        </m:r>
                      </m:sub>
                    </m:sSub>
                  </m:oMath>
                </a14:m>
                <a:endParaRPr lang="en-US" altLang="zh-CN" sz="2000" dirty="0">
                  <a:latin typeface="宋体" panose="02010600030101010101" pitchFamily="2" charset="-122"/>
                  <a:ea typeface="MS PGothic" panose="020B0600070205080204" pitchFamily="34" charset="-128"/>
                </a:endParaRPr>
              </a:p>
            </p:txBody>
          </p:sp>
        </mc:Choice>
        <mc:Fallback>
          <p:sp>
            <p:nvSpPr>
              <p:cNvPr id="44" name="矩形 7"/>
              <p:cNvSpPr>
                <a:spLocks noRot="1" noChangeAspect="1" noMove="1" noResize="1" noEditPoints="1" noAdjustHandles="1" noChangeArrowheads="1" noChangeShapeType="1" noTextEdit="1"/>
              </p:cNvSpPr>
              <p:nvPr/>
            </p:nvSpPr>
            <p:spPr bwMode="auto">
              <a:xfrm>
                <a:off x="1517651" y="4846672"/>
                <a:ext cx="1873376" cy="400110"/>
              </a:xfrm>
              <a:prstGeom prst="rect">
                <a:avLst/>
              </a:prstGeom>
              <a:blipFill rotWithShape="1">
                <a:blip r:embed="rId2"/>
                <a:stretch>
                  <a:fillRect t="-88" r="7" b="103"/>
                </a:stretch>
              </a:blipFill>
              <a:ln w="9525">
                <a:noFill/>
                <a:miter lim="800000"/>
              </a:ln>
            </p:spPr>
            <p:txBody>
              <a:bodyPr/>
              <a:lstStyle/>
              <a:p>
                <a:r>
                  <a:rPr lang="zh-CN" alt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4" grpId="0" animBg="1"/>
      <p:bldP spid="35" grpId="0" animBg="1"/>
      <p:bldP spid="37" grpId="0"/>
      <p:bldP spid="4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椭圆形标注 196"/>
          <p:cNvSpPr/>
          <p:nvPr/>
        </p:nvSpPr>
        <p:spPr>
          <a:xfrm>
            <a:off x="8983696" y="3691276"/>
            <a:ext cx="2296681" cy="966724"/>
          </a:xfrm>
          <a:prstGeom prst="wedgeEllipseCallout">
            <a:avLst>
              <a:gd name="adj1" fmla="val -209635"/>
              <a:gd name="adj2" fmla="val -5240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nvGrpSpPr>
          <p:cNvPr id="29701" name="组合 1314819"/>
          <p:cNvGrpSpPr/>
          <p:nvPr/>
        </p:nvGrpSpPr>
        <p:grpSpPr bwMode="auto">
          <a:xfrm>
            <a:off x="1925671" y="3329519"/>
            <a:ext cx="7058025" cy="1569245"/>
            <a:chOff x="657" y="2115"/>
            <a:chExt cx="4446" cy="1284"/>
          </a:xfrm>
        </p:grpSpPr>
        <p:sp>
          <p:nvSpPr>
            <p:cNvPr id="29703" name="矩形 1314820"/>
            <p:cNvSpPr>
              <a:spLocks noChangeAspect="1"/>
            </p:cNvSpPr>
            <p:nvPr/>
          </p:nvSpPr>
          <p:spPr bwMode="auto">
            <a:xfrm>
              <a:off x="657" y="2115"/>
              <a:ext cx="4446" cy="1284"/>
            </a:xfrm>
            <a:prstGeom prst="rect">
              <a:avLst/>
            </a:prstGeom>
            <a:noFill/>
            <a:ln w="9525">
              <a:noFill/>
              <a:miter lim="800000"/>
            </a:ln>
          </p:spPr>
          <p:txBody>
            <a:bodyPr/>
            <a:lstStyle/>
            <a:p>
              <a:endParaRPr lang="zh-CN" altLang="en-US">
                <a:latin typeface="Calibri" panose="020F0502020204030204" charset="0"/>
              </a:endParaRPr>
            </a:p>
          </p:txBody>
        </p:sp>
        <p:sp>
          <p:nvSpPr>
            <p:cNvPr id="29704" name="直接连接符 1314821"/>
            <p:cNvSpPr>
              <a:spLocks noChangeShapeType="1"/>
            </p:cNvSpPr>
            <p:nvPr/>
          </p:nvSpPr>
          <p:spPr bwMode="auto">
            <a:xfrm>
              <a:off x="1113" y="2510"/>
              <a:ext cx="3648" cy="1"/>
            </a:xfrm>
            <a:prstGeom prst="line">
              <a:avLst/>
            </a:prstGeom>
            <a:noFill/>
            <a:ln w="28575">
              <a:solidFill>
                <a:srgbClr val="000000"/>
              </a:solidFill>
              <a:round/>
            </a:ln>
          </p:spPr>
          <p:txBody>
            <a:bodyPr/>
            <a:lstStyle/>
            <a:p>
              <a:endParaRPr lang="zh-CN" altLang="en-US"/>
            </a:p>
          </p:txBody>
        </p:sp>
        <p:sp>
          <p:nvSpPr>
            <p:cNvPr id="29705" name="直接连接符 1314822"/>
            <p:cNvSpPr>
              <a:spLocks noChangeShapeType="1"/>
            </p:cNvSpPr>
            <p:nvPr/>
          </p:nvSpPr>
          <p:spPr bwMode="auto">
            <a:xfrm>
              <a:off x="1113" y="2411"/>
              <a:ext cx="1" cy="99"/>
            </a:xfrm>
            <a:prstGeom prst="line">
              <a:avLst/>
            </a:prstGeom>
            <a:noFill/>
            <a:ln w="28575">
              <a:solidFill>
                <a:srgbClr val="000000"/>
              </a:solidFill>
              <a:round/>
            </a:ln>
          </p:spPr>
          <p:txBody>
            <a:bodyPr/>
            <a:lstStyle/>
            <a:p>
              <a:endParaRPr lang="zh-CN" altLang="en-US"/>
            </a:p>
          </p:txBody>
        </p:sp>
        <p:sp>
          <p:nvSpPr>
            <p:cNvPr id="29706" name="直接连接符 1314823"/>
            <p:cNvSpPr>
              <a:spLocks noChangeShapeType="1"/>
            </p:cNvSpPr>
            <p:nvPr/>
          </p:nvSpPr>
          <p:spPr bwMode="auto">
            <a:xfrm>
              <a:off x="1683" y="2411"/>
              <a:ext cx="1" cy="100"/>
            </a:xfrm>
            <a:prstGeom prst="line">
              <a:avLst/>
            </a:prstGeom>
            <a:noFill/>
            <a:ln w="28575">
              <a:solidFill>
                <a:srgbClr val="000000"/>
              </a:solidFill>
              <a:round/>
            </a:ln>
          </p:spPr>
          <p:txBody>
            <a:bodyPr/>
            <a:lstStyle/>
            <a:p>
              <a:endParaRPr lang="zh-CN" altLang="en-US"/>
            </a:p>
          </p:txBody>
        </p:sp>
        <p:sp>
          <p:nvSpPr>
            <p:cNvPr id="29707" name="直接连接符 1314824"/>
            <p:cNvSpPr>
              <a:spLocks noChangeShapeType="1"/>
            </p:cNvSpPr>
            <p:nvPr/>
          </p:nvSpPr>
          <p:spPr bwMode="auto">
            <a:xfrm>
              <a:off x="2253" y="2411"/>
              <a:ext cx="1" cy="100"/>
            </a:xfrm>
            <a:prstGeom prst="line">
              <a:avLst/>
            </a:prstGeom>
            <a:noFill/>
            <a:ln w="28575">
              <a:solidFill>
                <a:srgbClr val="000000"/>
              </a:solidFill>
              <a:round/>
            </a:ln>
          </p:spPr>
          <p:txBody>
            <a:bodyPr/>
            <a:lstStyle/>
            <a:p>
              <a:endParaRPr lang="zh-CN" altLang="en-US"/>
            </a:p>
          </p:txBody>
        </p:sp>
        <p:sp>
          <p:nvSpPr>
            <p:cNvPr id="29708" name="直接连接符 1314825"/>
            <p:cNvSpPr>
              <a:spLocks noChangeShapeType="1"/>
            </p:cNvSpPr>
            <p:nvPr/>
          </p:nvSpPr>
          <p:spPr bwMode="auto">
            <a:xfrm>
              <a:off x="2823" y="2411"/>
              <a:ext cx="1" cy="100"/>
            </a:xfrm>
            <a:prstGeom prst="line">
              <a:avLst/>
            </a:prstGeom>
            <a:noFill/>
            <a:ln w="28575">
              <a:solidFill>
                <a:srgbClr val="000000"/>
              </a:solidFill>
              <a:round/>
            </a:ln>
          </p:spPr>
          <p:txBody>
            <a:bodyPr/>
            <a:lstStyle/>
            <a:p>
              <a:endParaRPr lang="zh-CN" altLang="en-US"/>
            </a:p>
          </p:txBody>
        </p:sp>
        <p:sp>
          <p:nvSpPr>
            <p:cNvPr id="29709" name="矩形 1314826"/>
            <p:cNvSpPr>
              <a:spLocks noChangeArrowheads="1"/>
            </p:cNvSpPr>
            <p:nvPr/>
          </p:nvSpPr>
          <p:spPr bwMode="auto">
            <a:xfrm>
              <a:off x="1046" y="2197"/>
              <a:ext cx="215" cy="198"/>
            </a:xfrm>
            <a:prstGeom prst="rect">
              <a:avLst/>
            </a:prstGeom>
            <a:solidFill>
              <a:srgbClr val="FFFFFF"/>
            </a:solidFill>
            <a:ln w="9525">
              <a:noFill/>
              <a:miter lim="800000"/>
            </a:ln>
          </p:spPr>
          <p:txBody>
            <a:bodyPr lIns="18000" tIns="10800" rIns="18000" bIns="10800"/>
            <a:lstStyle/>
            <a:p>
              <a:pPr algn="just"/>
              <a:r>
                <a:rPr lang="en-US" altLang="zh-CN" b="1" dirty="0">
                  <a:solidFill>
                    <a:srgbClr val="A50021"/>
                  </a:solidFill>
                  <a:latin typeface="Verdana" panose="020B0604030504040204" pitchFamily="34" charset="0"/>
                </a:rPr>
                <a:t>0</a:t>
              </a:r>
              <a:endParaRPr lang="en-US" altLang="zh-CN" b="1" dirty="0">
                <a:solidFill>
                  <a:srgbClr val="A50021"/>
                </a:solidFill>
                <a:latin typeface="Verdana" panose="020B0604030504040204" pitchFamily="34" charset="0"/>
              </a:endParaRPr>
            </a:p>
          </p:txBody>
        </p:sp>
        <p:sp>
          <p:nvSpPr>
            <p:cNvPr id="29710" name="矩形 1314827"/>
            <p:cNvSpPr>
              <a:spLocks noChangeArrowheads="1"/>
            </p:cNvSpPr>
            <p:nvPr/>
          </p:nvSpPr>
          <p:spPr bwMode="auto">
            <a:xfrm>
              <a:off x="1575" y="2194"/>
              <a:ext cx="215" cy="198"/>
            </a:xfrm>
            <a:prstGeom prst="rect">
              <a:avLst/>
            </a:prstGeom>
            <a:solidFill>
              <a:srgbClr val="FFFFFF"/>
            </a:solidFill>
            <a:ln w="9525">
              <a:noFill/>
              <a:miter lim="800000"/>
            </a:ln>
          </p:spPr>
          <p:txBody>
            <a:bodyPr lIns="18000" tIns="10800" rIns="18000" bIns="10800"/>
            <a:lstStyle/>
            <a:p>
              <a:pPr algn="just"/>
              <a:r>
                <a:rPr lang="en-US" altLang="zh-CN" b="1" dirty="0" smtClean="0">
                  <a:solidFill>
                    <a:srgbClr val="A50021"/>
                  </a:solidFill>
                  <a:latin typeface="Verdana" panose="020B0604030504040204" pitchFamily="34" charset="0"/>
                </a:rPr>
                <a:t> 1</a:t>
              </a:r>
              <a:endParaRPr lang="en-US" altLang="zh-CN" b="1" dirty="0">
                <a:solidFill>
                  <a:srgbClr val="A50021"/>
                </a:solidFill>
                <a:latin typeface="Verdana" panose="020B0604030504040204" pitchFamily="34" charset="0"/>
              </a:endParaRPr>
            </a:p>
          </p:txBody>
        </p:sp>
        <p:sp>
          <p:nvSpPr>
            <p:cNvPr id="29711" name="矩形 1314828"/>
            <p:cNvSpPr>
              <a:spLocks noChangeArrowheads="1"/>
            </p:cNvSpPr>
            <p:nvPr/>
          </p:nvSpPr>
          <p:spPr bwMode="auto">
            <a:xfrm>
              <a:off x="2025" y="2197"/>
              <a:ext cx="456" cy="198"/>
            </a:xfrm>
            <a:prstGeom prst="rect">
              <a:avLst/>
            </a:prstGeom>
            <a:solidFill>
              <a:srgbClr val="FFFFFF"/>
            </a:solidFill>
            <a:ln w="9525">
              <a:noFill/>
              <a:miter lim="800000"/>
            </a:ln>
          </p:spPr>
          <p:txBody>
            <a:bodyPr lIns="18000" tIns="10800" rIns="18000" bIns="10800"/>
            <a:lstStyle/>
            <a:p>
              <a:pPr algn="just"/>
              <a:r>
                <a:rPr lang="en-US" altLang="zh-CN" b="1" dirty="0" smtClean="0">
                  <a:solidFill>
                    <a:srgbClr val="A50021"/>
                  </a:solidFill>
                  <a:latin typeface="Verdana" panose="020B0604030504040204" pitchFamily="34" charset="0"/>
                </a:rPr>
                <a:t>  2 </a:t>
              </a:r>
              <a:r>
                <a:rPr lang="en-US" altLang="zh-CN" b="1" dirty="0">
                  <a:solidFill>
                    <a:srgbClr val="A50021"/>
                  </a:solidFill>
                  <a:latin typeface="Verdana" panose="020B0604030504040204" pitchFamily="34" charset="0"/>
                </a:rPr>
                <a:t>…</a:t>
              </a:r>
              <a:endParaRPr lang="en-US" altLang="zh-CN" b="1" dirty="0">
                <a:solidFill>
                  <a:srgbClr val="A50021"/>
                </a:solidFill>
                <a:latin typeface="Verdana" panose="020B0604030504040204" pitchFamily="34" charset="0"/>
              </a:endParaRPr>
            </a:p>
          </p:txBody>
        </p:sp>
        <p:sp>
          <p:nvSpPr>
            <p:cNvPr id="29713" name="矩形 1314830"/>
            <p:cNvSpPr>
              <a:spLocks noChangeArrowheads="1"/>
            </p:cNvSpPr>
            <p:nvPr/>
          </p:nvSpPr>
          <p:spPr bwMode="auto">
            <a:xfrm>
              <a:off x="3224" y="2221"/>
              <a:ext cx="450" cy="181"/>
            </a:xfrm>
            <a:prstGeom prst="rect">
              <a:avLst/>
            </a:prstGeom>
            <a:solidFill>
              <a:srgbClr val="FFFFFF"/>
            </a:solidFill>
            <a:ln w="9525">
              <a:noFill/>
              <a:miter lim="800000"/>
            </a:ln>
          </p:spPr>
          <p:txBody>
            <a:bodyPr lIns="18000" tIns="10800" rIns="18000" bIns="10800"/>
            <a:lstStyle/>
            <a:p>
              <a:pPr algn="just"/>
              <a:r>
                <a:rPr lang="en-US" altLang="zh-CN" b="1" i="1" dirty="0">
                  <a:solidFill>
                    <a:srgbClr val="A50021"/>
                  </a:solidFill>
                  <a:latin typeface="Verdana" panose="020B0604030504040204" pitchFamily="34" charset="0"/>
                </a:rPr>
                <a:t>m</a:t>
              </a:r>
              <a:r>
                <a:rPr lang="en-US" altLang="zh-CN" b="1" dirty="0">
                  <a:solidFill>
                    <a:srgbClr val="A50021"/>
                  </a:solidFill>
                  <a:latin typeface="Verdana" panose="020B0604030504040204" pitchFamily="34" charset="0"/>
                </a:rPr>
                <a:t>+1</a:t>
              </a:r>
              <a:endParaRPr lang="en-US" altLang="zh-CN" b="1" dirty="0">
                <a:solidFill>
                  <a:srgbClr val="A50021"/>
                </a:solidFill>
                <a:latin typeface="Verdana" panose="020B0604030504040204" pitchFamily="34" charset="0"/>
              </a:endParaRPr>
            </a:p>
          </p:txBody>
        </p:sp>
        <p:sp>
          <p:nvSpPr>
            <p:cNvPr id="29714" name="矩形 1314831"/>
            <p:cNvSpPr>
              <a:spLocks noChangeArrowheads="1"/>
            </p:cNvSpPr>
            <p:nvPr/>
          </p:nvSpPr>
          <p:spPr bwMode="auto">
            <a:xfrm>
              <a:off x="3849" y="2217"/>
              <a:ext cx="684" cy="198"/>
            </a:xfrm>
            <a:prstGeom prst="rect">
              <a:avLst/>
            </a:prstGeom>
            <a:solidFill>
              <a:srgbClr val="FFFFFF"/>
            </a:solidFill>
            <a:ln w="9525">
              <a:noFill/>
              <a:miter lim="800000"/>
            </a:ln>
          </p:spPr>
          <p:txBody>
            <a:bodyPr lIns="18000" tIns="10800" rIns="18000" bIns="10800"/>
            <a:lstStyle/>
            <a:p>
              <a:pPr algn="just"/>
              <a:r>
                <a:rPr lang="en-US" altLang="zh-CN" b="1" i="1" dirty="0">
                  <a:solidFill>
                    <a:srgbClr val="A50021"/>
                  </a:solidFill>
                  <a:latin typeface="Verdana" panose="020B0604030504040204" pitchFamily="34" charset="0"/>
                </a:rPr>
                <a:t>m</a:t>
              </a:r>
              <a:r>
                <a:rPr lang="en-US" altLang="zh-CN" b="1" dirty="0">
                  <a:solidFill>
                    <a:srgbClr val="A50021"/>
                  </a:solidFill>
                  <a:latin typeface="Verdana" panose="020B0604030504040204" pitchFamily="34" charset="0"/>
                </a:rPr>
                <a:t>+2 …</a:t>
              </a:r>
              <a:endParaRPr lang="en-US" altLang="zh-CN" b="1" dirty="0">
                <a:solidFill>
                  <a:srgbClr val="A50021"/>
                </a:solidFill>
                <a:latin typeface="Verdana" panose="020B0604030504040204" pitchFamily="34" charset="0"/>
              </a:endParaRPr>
            </a:p>
          </p:txBody>
        </p:sp>
        <p:sp>
          <p:nvSpPr>
            <p:cNvPr id="29715" name="矩形 1314832"/>
            <p:cNvSpPr>
              <a:spLocks noChangeArrowheads="1"/>
            </p:cNvSpPr>
            <p:nvPr/>
          </p:nvSpPr>
          <p:spPr bwMode="auto">
            <a:xfrm>
              <a:off x="4634" y="2228"/>
              <a:ext cx="456" cy="181"/>
            </a:xfrm>
            <a:prstGeom prst="rect">
              <a:avLst/>
            </a:prstGeom>
            <a:solidFill>
              <a:srgbClr val="FFFFFF"/>
            </a:solidFill>
            <a:ln w="9525">
              <a:noFill/>
              <a:miter lim="800000"/>
            </a:ln>
          </p:spPr>
          <p:txBody>
            <a:bodyPr lIns="18000" tIns="10800" rIns="18000" bIns="10800"/>
            <a:lstStyle/>
            <a:p>
              <a:pPr algn="just"/>
              <a:r>
                <a:rPr lang="en-US" altLang="zh-CN" b="1" i="1" dirty="0" err="1">
                  <a:solidFill>
                    <a:srgbClr val="A50021"/>
                  </a:solidFill>
                  <a:latin typeface="Verdana" panose="020B0604030504040204" pitchFamily="34" charset="0"/>
                </a:rPr>
                <a:t>m</a:t>
              </a:r>
              <a:r>
                <a:rPr lang="en-US" altLang="zh-CN" b="1" dirty="0" err="1">
                  <a:solidFill>
                    <a:srgbClr val="A50021"/>
                  </a:solidFill>
                  <a:latin typeface="Verdana" panose="020B0604030504040204" pitchFamily="34" charset="0"/>
                </a:rPr>
                <a:t>+</a:t>
              </a:r>
              <a:r>
                <a:rPr lang="en-US" altLang="zh-CN" b="1" i="1" dirty="0" err="1">
                  <a:solidFill>
                    <a:srgbClr val="A50021"/>
                  </a:solidFill>
                  <a:latin typeface="Verdana" panose="020B0604030504040204" pitchFamily="34" charset="0"/>
                </a:rPr>
                <a:t>n</a:t>
              </a:r>
              <a:endParaRPr lang="en-US" altLang="zh-CN" b="1" dirty="0">
                <a:solidFill>
                  <a:srgbClr val="A50021"/>
                </a:solidFill>
                <a:latin typeface="Verdana" panose="020B0604030504040204" pitchFamily="34" charset="0"/>
              </a:endParaRPr>
            </a:p>
          </p:txBody>
        </p:sp>
        <p:sp>
          <p:nvSpPr>
            <p:cNvPr id="29716" name="直接连接符 1314833"/>
            <p:cNvSpPr>
              <a:spLocks noChangeShapeType="1"/>
            </p:cNvSpPr>
            <p:nvPr/>
          </p:nvSpPr>
          <p:spPr bwMode="auto">
            <a:xfrm>
              <a:off x="3393" y="2510"/>
              <a:ext cx="0" cy="296"/>
            </a:xfrm>
            <a:prstGeom prst="line">
              <a:avLst/>
            </a:prstGeom>
            <a:noFill/>
            <a:ln w="28575">
              <a:solidFill>
                <a:srgbClr val="000000"/>
              </a:solidFill>
              <a:round/>
              <a:tailEnd type="triangle" w="med" len="med"/>
            </a:ln>
          </p:spPr>
          <p:txBody>
            <a:bodyPr/>
            <a:lstStyle/>
            <a:p>
              <a:endParaRPr lang="zh-CN" altLang="en-US"/>
            </a:p>
          </p:txBody>
        </p:sp>
        <p:sp>
          <p:nvSpPr>
            <p:cNvPr id="29717" name="直接连接符 1314834"/>
            <p:cNvSpPr>
              <a:spLocks noChangeShapeType="1"/>
            </p:cNvSpPr>
            <p:nvPr/>
          </p:nvSpPr>
          <p:spPr bwMode="auto">
            <a:xfrm>
              <a:off x="3963" y="2510"/>
              <a:ext cx="1" cy="296"/>
            </a:xfrm>
            <a:prstGeom prst="line">
              <a:avLst/>
            </a:prstGeom>
            <a:noFill/>
            <a:ln w="28575">
              <a:solidFill>
                <a:srgbClr val="000000"/>
              </a:solidFill>
              <a:round/>
              <a:tailEnd type="triangle" w="med" len="med"/>
            </a:ln>
          </p:spPr>
          <p:txBody>
            <a:bodyPr/>
            <a:lstStyle/>
            <a:p>
              <a:endParaRPr lang="zh-CN" altLang="en-US"/>
            </a:p>
          </p:txBody>
        </p:sp>
        <p:sp>
          <p:nvSpPr>
            <p:cNvPr id="29718" name="直接连接符 1314835"/>
            <p:cNvSpPr>
              <a:spLocks noChangeShapeType="1"/>
            </p:cNvSpPr>
            <p:nvPr/>
          </p:nvSpPr>
          <p:spPr bwMode="auto">
            <a:xfrm>
              <a:off x="4761" y="2510"/>
              <a:ext cx="1" cy="296"/>
            </a:xfrm>
            <a:prstGeom prst="line">
              <a:avLst/>
            </a:prstGeom>
            <a:noFill/>
            <a:ln w="28575">
              <a:solidFill>
                <a:srgbClr val="000000"/>
              </a:solidFill>
              <a:round/>
              <a:tailEnd type="triangle" w="med" len="med"/>
            </a:ln>
          </p:spPr>
          <p:txBody>
            <a:bodyPr/>
            <a:lstStyle/>
            <a:p>
              <a:endParaRPr lang="zh-CN" altLang="en-US"/>
            </a:p>
          </p:txBody>
        </p:sp>
        <p:sp>
          <p:nvSpPr>
            <p:cNvPr id="29719" name="左大括号 1314838"/>
            <p:cNvSpPr/>
            <p:nvPr/>
          </p:nvSpPr>
          <p:spPr bwMode="auto">
            <a:xfrm rot="-5400000">
              <a:off x="1869" y="2149"/>
              <a:ext cx="198" cy="1710"/>
            </a:xfrm>
            <a:prstGeom prst="leftBrace">
              <a:avLst>
                <a:gd name="adj1" fmla="val 71970"/>
                <a:gd name="adj2" fmla="val 50000"/>
              </a:avLst>
            </a:prstGeom>
            <a:noFill/>
            <a:ln w="28575">
              <a:solidFill>
                <a:srgbClr val="000000"/>
              </a:solidFill>
              <a:round/>
            </a:ln>
          </p:spPr>
          <p:txBody>
            <a:bodyPr/>
            <a:lstStyle/>
            <a:p>
              <a:endParaRPr lang="zh-CN" altLang="en-US">
                <a:latin typeface="Calibri" panose="020F0502020204030204" charset="0"/>
              </a:endParaRPr>
            </a:p>
          </p:txBody>
        </p:sp>
        <p:sp>
          <p:nvSpPr>
            <p:cNvPr id="29720" name="矩形 1314839"/>
            <p:cNvSpPr>
              <a:spLocks noChangeArrowheads="1"/>
            </p:cNvSpPr>
            <p:nvPr/>
          </p:nvSpPr>
          <p:spPr bwMode="auto">
            <a:xfrm>
              <a:off x="1684" y="3103"/>
              <a:ext cx="570" cy="198"/>
            </a:xfrm>
            <a:prstGeom prst="rect">
              <a:avLst/>
            </a:prstGeom>
            <a:solidFill>
              <a:srgbClr val="FFFFFF"/>
            </a:solidFill>
            <a:ln w="9525">
              <a:noFill/>
              <a:miter lim="800000"/>
            </a:ln>
          </p:spPr>
          <p:txBody>
            <a:bodyPr lIns="18000" tIns="10800" rIns="18000" bIns="10800"/>
            <a:lstStyle/>
            <a:p>
              <a:pPr algn="just"/>
              <a:r>
                <a:rPr lang="zh-CN" altLang="en-US" sz="2000" b="1" dirty="0">
                  <a:solidFill>
                    <a:srgbClr val="A50021"/>
                  </a:solidFill>
                  <a:latin typeface="微软雅黑" panose="020B0503020204020204" pitchFamily="34" charset="-122"/>
                  <a:ea typeface="微软雅黑" panose="020B0503020204020204" pitchFamily="34" charset="-122"/>
                </a:rPr>
                <a:t>递延期</a:t>
              </a:r>
              <a:endParaRPr lang="zh-CN" altLang="en-US" sz="2000" b="1" dirty="0">
                <a:solidFill>
                  <a:srgbClr val="A50021"/>
                </a:solidFill>
                <a:latin typeface="微软雅黑" panose="020B0503020204020204" pitchFamily="34" charset="-122"/>
                <a:ea typeface="微软雅黑" panose="020B0503020204020204" pitchFamily="34" charset="-122"/>
              </a:endParaRPr>
            </a:p>
          </p:txBody>
        </p:sp>
        <p:sp>
          <p:nvSpPr>
            <p:cNvPr id="29721" name="左大括号 1314840"/>
            <p:cNvSpPr/>
            <p:nvPr/>
          </p:nvSpPr>
          <p:spPr bwMode="auto">
            <a:xfrm rot="16200000">
              <a:off x="3694" y="2036"/>
              <a:ext cx="198" cy="1937"/>
            </a:xfrm>
            <a:prstGeom prst="leftBrace">
              <a:avLst>
                <a:gd name="adj1" fmla="val 76768"/>
                <a:gd name="adj2" fmla="val 50000"/>
              </a:avLst>
            </a:prstGeom>
            <a:noFill/>
            <a:ln w="28575">
              <a:solidFill>
                <a:srgbClr val="000000"/>
              </a:solidFill>
              <a:round/>
            </a:ln>
          </p:spPr>
          <p:txBody>
            <a:bodyPr/>
            <a:lstStyle/>
            <a:p>
              <a:endParaRPr lang="zh-CN" altLang="en-US">
                <a:latin typeface="Calibri" panose="020F0502020204030204" charset="0"/>
              </a:endParaRPr>
            </a:p>
          </p:txBody>
        </p:sp>
        <p:sp>
          <p:nvSpPr>
            <p:cNvPr id="29722" name="矩形 1314841"/>
            <p:cNvSpPr>
              <a:spLocks noChangeArrowheads="1"/>
            </p:cNvSpPr>
            <p:nvPr/>
          </p:nvSpPr>
          <p:spPr bwMode="auto">
            <a:xfrm>
              <a:off x="2994" y="3103"/>
              <a:ext cx="1709" cy="198"/>
            </a:xfrm>
            <a:prstGeom prst="rect">
              <a:avLst/>
            </a:prstGeom>
            <a:solidFill>
              <a:srgbClr val="FFFFFF"/>
            </a:solidFill>
            <a:ln w="9525">
              <a:noFill/>
              <a:miter lim="800000"/>
            </a:ln>
          </p:spPr>
          <p:txBody>
            <a:bodyPr lIns="18000" tIns="10800" rIns="18000" bIns="10800"/>
            <a:lstStyle/>
            <a:p>
              <a:pPr algn="just"/>
              <a:r>
                <a:rPr lang="zh-CN" altLang="en-US" sz="2000" b="1" dirty="0">
                  <a:solidFill>
                    <a:srgbClr val="A50021"/>
                  </a:solidFill>
                  <a:latin typeface="微软雅黑" panose="020B0503020204020204" pitchFamily="34" charset="-122"/>
                  <a:ea typeface="微软雅黑" panose="020B0503020204020204" pitchFamily="34" charset="-122"/>
                </a:rPr>
                <a:t>递延年金发生的期数</a:t>
              </a:r>
              <a:endParaRPr lang="zh-CN" altLang="en-US" sz="2000" b="1" dirty="0">
                <a:solidFill>
                  <a:srgbClr val="A50021"/>
                </a:solidFill>
                <a:latin typeface="微软雅黑" panose="020B0503020204020204" pitchFamily="34" charset="-122"/>
                <a:ea typeface="微软雅黑" panose="020B0503020204020204" pitchFamily="34" charset="-122"/>
              </a:endParaRPr>
            </a:p>
          </p:txBody>
        </p:sp>
      </p:grpSp>
      <p:pic>
        <p:nvPicPr>
          <p:cNvPr id="1314843" name="图片 1314842"/>
          <p:cNvPicPr>
            <a:picLocks noChangeAspect="1"/>
          </p:cNvPicPr>
          <p:nvPr/>
        </p:nvPicPr>
        <p:blipFill>
          <a:blip r:embed="rId1"/>
          <a:srcRect/>
          <a:stretch>
            <a:fillRect/>
          </a:stretch>
        </p:blipFill>
        <p:spPr bwMode="auto">
          <a:xfrm>
            <a:off x="2629329" y="5998624"/>
            <a:ext cx="6892438" cy="422989"/>
          </a:xfrm>
          <a:prstGeom prst="rect">
            <a:avLst/>
          </a:prstGeom>
          <a:noFill/>
          <a:ln w="9525">
            <a:noFill/>
            <a:miter lim="800000"/>
            <a:headEnd/>
            <a:tailEnd/>
          </a:ln>
        </p:spPr>
      </p:pic>
      <p:sp>
        <p:nvSpPr>
          <p:cNvPr id="34" name="矩形 33"/>
          <p:cNvSpPr/>
          <p:nvPr/>
        </p:nvSpPr>
        <p:spPr>
          <a:xfrm>
            <a:off x="900171" y="827919"/>
            <a:ext cx="1475084" cy="523220"/>
          </a:xfrm>
          <a:prstGeom prst="rect">
            <a:avLst/>
          </a:prstGeom>
        </p:spPr>
        <p:txBody>
          <a:bodyPr wrap="none">
            <a:spAutoFit/>
          </a:bodyPr>
          <a:lstStyle/>
          <a:p>
            <a:r>
              <a:rPr lang="zh-CN" altLang="en-US" sz="2800" dirty="0" smtClean="0">
                <a:latin typeface="微软雅黑" panose="020B0503020204020204" pitchFamily="34" charset="-122"/>
                <a:ea typeface="微软雅黑" panose="020B0503020204020204" pitchFamily="34" charset="-122"/>
              </a:rPr>
              <a:t> </a:t>
            </a:r>
            <a:r>
              <a:rPr lang="en-US" altLang="zh-CN" sz="2800" b="1" dirty="0" smtClean="0">
                <a:latin typeface="微软雅黑" panose="020B0503020204020204" pitchFamily="34" charset="-122"/>
                <a:ea typeface="微软雅黑" panose="020B0503020204020204" pitchFamily="34" charset="-122"/>
              </a:rPr>
              <a:t> </a:t>
            </a:r>
            <a:r>
              <a:rPr lang="zh-CN" altLang="en-US" sz="2800" b="1" dirty="0" smtClean="0">
                <a:latin typeface="微软雅黑" panose="020B0503020204020204" pitchFamily="34" charset="-122"/>
                <a:ea typeface="微软雅黑" panose="020B0503020204020204" pitchFamily="34" charset="-122"/>
              </a:rPr>
              <a:t>分段法</a:t>
            </a:r>
            <a:endParaRPr lang="zh-CN" altLang="en-US" sz="2800" b="1" dirty="0">
              <a:latin typeface="微软雅黑" panose="020B0503020204020204" pitchFamily="34" charset="-122"/>
              <a:ea typeface="微软雅黑" panose="020B0503020204020204" pitchFamily="34" charset="-122"/>
            </a:endParaRPr>
          </a:p>
        </p:txBody>
      </p:sp>
      <p:sp>
        <p:nvSpPr>
          <p:cNvPr id="36" name="标题 1"/>
          <p:cNvSpPr txBox="1"/>
          <p:nvPr/>
        </p:nvSpPr>
        <p:spPr bwMode="auto">
          <a:xfrm>
            <a:off x="3181160" y="172573"/>
            <a:ext cx="6127845" cy="753991"/>
          </a:xfrm>
          <a:prstGeom prst="rect">
            <a:avLst/>
          </a:prstGeom>
          <a:noFill/>
          <a:ln w="9525">
            <a:noFill/>
            <a:miter lim="800000"/>
          </a:ln>
        </p:spPr>
        <p:txBody>
          <a:bodyPr vert="horz" wrap="square" lIns="91440" tIns="45720" rIns="91440" bIns="45720" numCol="1" anchor="ctr" anchorCtr="0" compatLnSpc="1"/>
          <a:lstStyle/>
          <a:p>
            <a:pPr marL="0" marR="0" lvl="0" indent="0" algn="ctr" defTabSz="914400" rtl="0" eaLnBrk="1" fontAlgn="base" latinLnBrk="0" hangingPunct="1">
              <a:lnSpc>
                <a:spcPct val="90000"/>
              </a:lnSpc>
              <a:spcBef>
                <a:spcPct val="0"/>
              </a:spcBef>
              <a:spcAft>
                <a:spcPct val="0"/>
              </a:spcAft>
              <a:buClrTx/>
              <a:buSzTx/>
              <a:buFontTx/>
              <a:buNone/>
              <a:defRPr/>
            </a:pPr>
            <a:r>
              <a:rPr kumimoji="0" lang="zh-CN" altLang="en-US" sz="3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a:t>
            </a:r>
            <a:r>
              <a:rPr kumimoji="0" lang="en-US" altLang="zh-CN" sz="3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2</a:t>
            </a:r>
            <a:r>
              <a:rPr kumimoji="0" lang="zh-CN" altLang="en-US" sz="3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）递延年金现值的计算</a:t>
            </a:r>
            <a:endParaRPr kumimoji="0" lang="zh-CN" altLang="en-US" sz="3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cxnSp>
        <p:nvCxnSpPr>
          <p:cNvPr id="37" name="直接连接符 36"/>
          <p:cNvCxnSpPr/>
          <p:nvPr/>
        </p:nvCxnSpPr>
        <p:spPr>
          <a:xfrm>
            <a:off x="151154" y="549569"/>
            <a:ext cx="3339759" cy="1588"/>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9042495" y="549569"/>
            <a:ext cx="2997438" cy="1588"/>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1205809" y="1327017"/>
            <a:ext cx="10116286" cy="1532727"/>
          </a:xfrm>
          <a:prstGeom prst="rect">
            <a:avLst/>
          </a:prstGeom>
        </p:spPr>
        <p:txBody>
          <a:bodyPr wrap="square">
            <a:spAutoFit/>
          </a:bodyPr>
          <a:lstStyle/>
          <a:p>
            <a:pPr>
              <a:lnSpc>
                <a:spcPct val="130000"/>
              </a:lnSpc>
            </a:pPr>
            <a:r>
              <a:rPr lang="zh-CN" altLang="zh-CN" sz="2400" dirty="0">
                <a:latin typeface="微软雅黑" panose="020B0503020204020204" pitchFamily="34" charset="-122"/>
                <a:ea typeface="微软雅黑" panose="020B0503020204020204" pitchFamily="34" charset="-122"/>
              </a:rPr>
              <a:t>原理是把递延年金以递延期</a:t>
            </a:r>
            <a:r>
              <a:rPr lang="en-US" altLang="zh-CN" sz="2400" dirty="0">
                <a:latin typeface="微软雅黑" panose="020B0503020204020204" pitchFamily="34" charset="-122"/>
                <a:ea typeface="微软雅黑" panose="020B0503020204020204" pitchFamily="34" charset="-122"/>
              </a:rPr>
              <a:t>m</a:t>
            </a:r>
            <a:r>
              <a:rPr lang="zh-CN" altLang="zh-CN" sz="2400" dirty="0">
                <a:latin typeface="微软雅黑" panose="020B0503020204020204" pitchFamily="34" charset="-122"/>
                <a:ea typeface="微软雅黑" panose="020B0503020204020204" pitchFamily="34" charset="-122"/>
              </a:rPr>
              <a:t>为界分为两段，年金发生期为</a:t>
            </a:r>
            <a:r>
              <a:rPr lang="zh-CN" altLang="zh-CN" sz="2400" dirty="0">
                <a:solidFill>
                  <a:srgbClr val="FF0000"/>
                </a:solidFill>
                <a:latin typeface="微软雅黑" panose="020B0503020204020204" pitchFamily="34" charset="-122"/>
                <a:ea typeface="微软雅黑" panose="020B0503020204020204" pitchFamily="34" charset="-122"/>
              </a:rPr>
              <a:t>普通年金</a:t>
            </a:r>
            <a:r>
              <a:rPr lang="zh-CN" altLang="zh-CN" sz="2400" dirty="0">
                <a:latin typeface="微软雅黑" panose="020B0503020204020204" pitchFamily="34" charset="-122"/>
                <a:ea typeface="微软雅黑" panose="020B0503020204020204" pitchFamily="34" charset="-122"/>
              </a:rPr>
              <a:t>，递延期为</a:t>
            </a:r>
            <a:r>
              <a:rPr lang="zh-CN" altLang="zh-CN" sz="2400" dirty="0">
                <a:solidFill>
                  <a:srgbClr val="FF0000"/>
                </a:solidFill>
                <a:latin typeface="微软雅黑" panose="020B0503020204020204" pitchFamily="34" charset="-122"/>
                <a:ea typeface="微软雅黑" panose="020B0503020204020204" pitchFamily="34" charset="-122"/>
              </a:rPr>
              <a:t>一次性收付款项</a:t>
            </a:r>
            <a:r>
              <a:rPr lang="zh-CN" altLang="zh-CN" sz="2400" dirty="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将递延期以后的年金用普通年金公式求第</a:t>
            </a:r>
            <a:r>
              <a:rPr lang="en-US" altLang="zh-CN" sz="2400" dirty="0" smtClean="0">
                <a:latin typeface="微软雅黑" panose="020B0503020204020204" pitchFamily="34" charset="-122"/>
                <a:ea typeface="微软雅黑" panose="020B0503020204020204" pitchFamily="34" charset="-122"/>
              </a:rPr>
              <a:t>m</a:t>
            </a:r>
            <a:r>
              <a:rPr lang="zh-CN" altLang="en-US" sz="2400" dirty="0" smtClean="0">
                <a:latin typeface="微软雅黑" panose="020B0503020204020204" pitchFamily="34" charset="-122"/>
                <a:ea typeface="微软雅黑" panose="020B0503020204020204" pitchFamily="34" charset="-122"/>
              </a:rPr>
              <a:t>期末的现值，然后再向第</a:t>
            </a:r>
            <a:r>
              <a:rPr lang="en-US" altLang="zh-CN" sz="2400" dirty="0" smtClean="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期初折现。</a:t>
            </a:r>
            <a:endParaRPr lang="zh-CN" altLang="en-US" sz="2400" dirty="0">
              <a:latin typeface="微软雅黑" panose="020B0503020204020204" pitchFamily="34" charset="-122"/>
              <a:ea typeface="微软雅黑" panose="020B0503020204020204" pitchFamily="34" charset="-122"/>
            </a:endParaRPr>
          </a:p>
        </p:txBody>
      </p:sp>
      <p:sp>
        <p:nvSpPr>
          <p:cNvPr id="32" name="矩形 31"/>
          <p:cNvSpPr/>
          <p:nvPr/>
        </p:nvSpPr>
        <p:spPr>
          <a:xfrm>
            <a:off x="1606533" y="5891586"/>
            <a:ext cx="957313" cy="523220"/>
          </a:xfrm>
          <a:prstGeom prst="rect">
            <a:avLst/>
          </a:prstGeom>
        </p:spPr>
        <p:txBody>
          <a:bodyPr wrap="square">
            <a:spAutoFit/>
          </a:bodyPr>
          <a:lstStyle/>
          <a:p>
            <a:r>
              <a:rPr lang="zh-CN" altLang="en-US" sz="2800" dirty="0" smtClean="0">
                <a:latin typeface="微软雅黑" panose="020B0503020204020204" pitchFamily="34" charset="-122"/>
                <a:ea typeface="微软雅黑" panose="020B0503020204020204" pitchFamily="34" charset="-122"/>
              </a:rPr>
              <a:t> </a:t>
            </a:r>
            <a:r>
              <a:rPr lang="zh-CN" altLang="en-US" sz="2600" b="1" dirty="0" smtClean="0">
                <a:latin typeface="微软雅黑" panose="020B0503020204020204" pitchFamily="34" charset="-122"/>
                <a:ea typeface="微软雅黑" panose="020B0503020204020204" pitchFamily="34" charset="-122"/>
              </a:rPr>
              <a:t>即：</a:t>
            </a:r>
            <a:endParaRPr lang="zh-CN" altLang="en-US" sz="2600" b="1" dirty="0">
              <a:latin typeface="微软雅黑" panose="020B0503020204020204" pitchFamily="34" charset="-122"/>
              <a:ea typeface="微软雅黑" panose="020B0503020204020204" pitchFamily="34" charset="-122"/>
            </a:endParaRPr>
          </a:p>
        </p:txBody>
      </p:sp>
      <p:grpSp>
        <p:nvGrpSpPr>
          <p:cNvPr id="277" name="Group 4"/>
          <p:cNvGrpSpPr/>
          <p:nvPr/>
        </p:nvGrpSpPr>
        <p:grpSpPr>
          <a:xfrm>
            <a:off x="10132036" y="4728886"/>
            <a:ext cx="1892389" cy="2061528"/>
            <a:chOff x="3231356" y="1792287"/>
            <a:chExt cx="5389563" cy="4632326"/>
          </a:xfrm>
        </p:grpSpPr>
        <p:sp>
          <p:nvSpPr>
            <p:cNvPr id="278" name="Freeform 10134"/>
            <p:cNvSpPr/>
            <p:nvPr/>
          </p:nvSpPr>
          <p:spPr bwMode="auto">
            <a:xfrm>
              <a:off x="4085431" y="6099175"/>
              <a:ext cx="4535488" cy="171450"/>
            </a:xfrm>
            <a:custGeom>
              <a:avLst/>
              <a:gdLst>
                <a:gd name="T0" fmla="*/ 5714 w 5714"/>
                <a:gd name="T1" fmla="*/ 108 h 216"/>
                <a:gd name="T2" fmla="*/ 5710 w 5714"/>
                <a:gd name="T3" fmla="*/ 102 h 216"/>
                <a:gd name="T4" fmla="*/ 5682 w 5714"/>
                <a:gd name="T5" fmla="*/ 92 h 216"/>
                <a:gd name="T6" fmla="*/ 5586 w 5714"/>
                <a:gd name="T7" fmla="*/ 76 h 216"/>
                <a:gd name="T8" fmla="*/ 5370 w 5714"/>
                <a:gd name="T9" fmla="*/ 56 h 216"/>
                <a:gd name="T10" fmla="*/ 5062 w 5714"/>
                <a:gd name="T11" fmla="*/ 40 h 216"/>
                <a:gd name="T12" fmla="*/ 4674 w 5714"/>
                <a:gd name="T13" fmla="*/ 24 h 216"/>
                <a:gd name="T14" fmla="*/ 3970 w 5714"/>
                <a:gd name="T15" fmla="*/ 8 h 216"/>
                <a:gd name="T16" fmla="*/ 2856 w 5714"/>
                <a:gd name="T17" fmla="*/ 0 h 216"/>
                <a:gd name="T18" fmla="*/ 2280 w 5714"/>
                <a:gd name="T19" fmla="*/ 2 h 216"/>
                <a:gd name="T20" fmla="*/ 1260 w 5714"/>
                <a:gd name="T21" fmla="*/ 18 h 216"/>
                <a:gd name="T22" fmla="*/ 836 w 5714"/>
                <a:gd name="T23" fmla="*/ 32 h 216"/>
                <a:gd name="T24" fmla="*/ 488 w 5714"/>
                <a:gd name="T25" fmla="*/ 48 h 216"/>
                <a:gd name="T26" fmla="*/ 224 w 5714"/>
                <a:gd name="T27" fmla="*/ 66 h 216"/>
                <a:gd name="T28" fmla="*/ 58 w 5714"/>
                <a:gd name="T29" fmla="*/ 86 h 216"/>
                <a:gd name="T30" fmla="*/ 14 w 5714"/>
                <a:gd name="T31" fmla="*/ 98 h 216"/>
                <a:gd name="T32" fmla="*/ 0 w 5714"/>
                <a:gd name="T33" fmla="*/ 106 h 216"/>
                <a:gd name="T34" fmla="*/ 0 w 5714"/>
                <a:gd name="T35" fmla="*/ 108 h 216"/>
                <a:gd name="T36" fmla="*/ 2 w 5714"/>
                <a:gd name="T37" fmla="*/ 114 h 216"/>
                <a:gd name="T38" fmla="*/ 32 w 5714"/>
                <a:gd name="T39" fmla="*/ 124 h 216"/>
                <a:gd name="T40" fmla="*/ 128 w 5714"/>
                <a:gd name="T41" fmla="*/ 140 h 216"/>
                <a:gd name="T42" fmla="*/ 344 w 5714"/>
                <a:gd name="T43" fmla="*/ 160 h 216"/>
                <a:gd name="T44" fmla="*/ 652 w 5714"/>
                <a:gd name="T45" fmla="*/ 176 h 216"/>
                <a:gd name="T46" fmla="*/ 1040 w 5714"/>
                <a:gd name="T47" fmla="*/ 192 h 216"/>
                <a:gd name="T48" fmla="*/ 1744 w 5714"/>
                <a:gd name="T49" fmla="*/ 208 h 216"/>
                <a:gd name="T50" fmla="*/ 2856 w 5714"/>
                <a:gd name="T51" fmla="*/ 216 h 216"/>
                <a:gd name="T52" fmla="*/ 3432 w 5714"/>
                <a:gd name="T53" fmla="*/ 214 h 216"/>
                <a:gd name="T54" fmla="*/ 4454 w 5714"/>
                <a:gd name="T55" fmla="*/ 198 h 216"/>
                <a:gd name="T56" fmla="*/ 4878 w 5714"/>
                <a:gd name="T57" fmla="*/ 184 h 216"/>
                <a:gd name="T58" fmla="*/ 5226 w 5714"/>
                <a:gd name="T59" fmla="*/ 168 h 216"/>
                <a:gd name="T60" fmla="*/ 5490 w 5714"/>
                <a:gd name="T61" fmla="*/ 150 h 216"/>
                <a:gd name="T62" fmla="*/ 5656 w 5714"/>
                <a:gd name="T63" fmla="*/ 130 h 216"/>
                <a:gd name="T64" fmla="*/ 5700 w 5714"/>
                <a:gd name="T65" fmla="*/ 120 h 216"/>
                <a:gd name="T66" fmla="*/ 5714 w 5714"/>
                <a:gd name="T67" fmla="*/ 11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14" h="216">
                  <a:moveTo>
                    <a:pt x="5714" y="108"/>
                  </a:moveTo>
                  <a:lnTo>
                    <a:pt x="5714" y="108"/>
                  </a:lnTo>
                  <a:lnTo>
                    <a:pt x="5714" y="106"/>
                  </a:lnTo>
                  <a:lnTo>
                    <a:pt x="5710" y="102"/>
                  </a:lnTo>
                  <a:lnTo>
                    <a:pt x="5700" y="98"/>
                  </a:lnTo>
                  <a:lnTo>
                    <a:pt x="5682" y="92"/>
                  </a:lnTo>
                  <a:lnTo>
                    <a:pt x="5656" y="86"/>
                  </a:lnTo>
                  <a:lnTo>
                    <a:pt x="5586" y="76"/>
                  </a:lnTo>
                  <a:lnTo>
                    <a:pt x="5490" y="66"/>
                  </a:lnTo>
                  <a:lnTo>
                    <a:pt x="5370" y="56"/>
                  </a:lnTo>
                  <a:lnTo>
                    <a:pt x="5226" y="48"/>
                  </a:lnTo>
                  <a:lnTo>
                    <a:pt x="5062" y="40"/>
                  </a:lnTo>
                  <a:lnTo>
                    <a:pt x="4878" y="32"/>
                  </a:lnTo>
                  <a:lnTo>
                    <a:pt x="4674" y="24"/>
                  </a:lnTo>
                  <a:lnTo>
                    <a:pt x="4454" y="18"/>
                  </a:lnTo>
                  <a:lnTo>
                    <a:pt x="3970" y="8"/>
                  </a:lnTo>
                  <a:lnTo>
                    <a:pt x="3432" y="2"/>
                  </a:lnTo>
                  <a:lnTo>
                    <a:pt x="2856" y="0"/>
                  </a:lnTo>
                  <a:lnTo>
                    <a:pt x="2856" y="0"/>
                  </a:lnTo>
                  <a:lnTo>
                    <a:pt x="2280" y="2"/>
                  </a:lnTo>
                  <a:lnTo>
                    <a:pt x="1744" y="8"/>
                  </a:lnTo>
                  <a:lnTo>
                    <a:pt x="1260" y="18"/>
                  </a:lnTo>
                  <a:lnTo>
                    <a:pt x="1040" y="24"/>
                  </a:lnTo>
                  <a:lnTo>
                    <a:pt x="836" y="32"/>
                  </a:lnTo>
                  <a:lnTo>
                    <a:pt x="652" y="40"/>
                  </a:lnTo>
                  <a:lnTo>
                    <a:pt x="488" y="48"/>
                  </a:lnTo>
                  <a:lnTo>
                    <a:pt x="344" y="56"/>
                  </a:lnTo>
                  <a:lnTo>
                    <a:pt x="224" y="66"/>
                  </a:lnTo>
                  <a:lnTo>
                    <a:pt x="128" y="76"/>
                  </a:lnTo>
                  <a:lnTo>
                    <a:pt x="58" y="86"/>
                  </a:lnTo>
                  <a:lnTo>
                    <a:pt x="32" y="92"/>
                  </a:lnTo>
                  <a:lnTo>
                    <a:pt x="14" y="98"/>
                  </a:lnTo>
                  <a:lnTo>
                    <a:pt x="2" y="102"/>
                  </a:lnTo>
                  <a:lnTo>
                    <a:pt x="0" y="106"/>
                  </a:lnTo>
                  <a:lnTo>
                    <a:pt x="0" y="108"/>
                  </a:lnTo>
                  <a:lnTo>
                    <a:pt x="0" y="108"/>
                  </a:lnTo>
                  <a:lnTo>
                    <a:pt x="0" y="112"/>
                  </a:lnTo>
                  <a:lnTo>
                    <a:pt x="2" y="114"/>
                  </a:lnTo>
                  <a:lnTo>
                    <a:pt x="14" y="120"/>
                  </a:lnTo>
                  <a:lnTo>
                    <a:pt x="32" y="124"/>
                  </a:lnTo>
                  <a:lnTo>
                    <a:pt x="58" y="130"/>
                  </a:lnTo>
                  <a:lnTo>
                    <a:pt x="128" y="140"/>
                  </a:lnTo>
                  <a:lnTo>
                    <a:pt x="224" y="150"/>
                  </a:lnTo>
                  <a:lnTo>
                    <a:pt x="344" y="160"/>
                  </a:lnTo>
                  <a:lnTo>
                    <a:pt x="488" y="168"/>
                  </a:lnTo>
                  <a:lnTo>
                    <a:pt x="652" y="176"/>
                  </a:lnTo>
                  <a:lnTo>
                    <a:pt x="836" y="184"/>
                  </a:lnTo>
                  <a:lnTo>
                    <a:pt x="1040" y="192"/>
                  </a:lnTo>
                  <a:lnTo>
                    <a:pt x="1260" y="198"/>
                  </a:lnTo>
                  <a:lnTo>
                    <a:pt x="1744" y="208"/>
                  </a:lnTo>
                  <a:lnTo>
                    <a:pt x="2280" y="214"/>
                  </a:lnTo>
                  <a:lnTo>
                    <a:pt x="2856" y="216"/>
                  </a:lnTo>
                  <a:lnTo>
                    <a:pt x="2856" y="216"/>
                  </a:lnTo>
                  <a:lnTo>
                    <a:pt x="3432" y="214"/>
                  </a:lnTo>
                  <a:lnTo>
                    <a:pt x="3970" y="208"/>
                  </a:lnTo>
                  <a:lnTo>
                    <a:pt x="4454" y="198"/>
                  </a:lnTo>
                  <a:lnTo>
                    <a:pt x="4674" y="192"/>
                  </a:lnTo>
                  <a:lnTo>
                    <a:pt x="4878" y="184"/>
                  </a:lnTo>
                  <a:lnTo>
                    <a:pt x="5062" y="176"/>
                  </a:lnTo>
                  <a:lnTo>
                    <a:pt x="5226" y="168"/>
                  </a:lnTo>
                  <a:lnTo>
                    <a:pt x="5370" y="160"/>
                  </a:lnTo>
                  <a:lnTo>
                    <a:pt x="5490" y="150"/>
                  </a:lnTo>
                  <a:lnTo>
                    <a:pt x="5586" y="140"/>
                  </a:lnTo>
                  <a:lnTo>
                    <a:pt x="5656" y="130"/>
                  </a:lnTo>
                  <a:lnTo>
                    <a:pt x="5682" y="124"/>
                  </a:lnTo>
                  <a:lnTo>
                    <a:pt x="5700" y="120"/>
                  </a:lnTo>
                  <a:lnTo>
                    <a:pt x="5710" y="114"/>
                  </a:lnTo>
                  <a:lnTo>
                    <a:pt x="5714" y="112"/>
                  </a:lnTo>
                  <a:lnTo>
                    <a:pt x="5714" y="108"/>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279" name="Freeform 10135"/>
            <p:cNvSpPr/>
            <p:nvPr/>
          </p:nvSpPr>
          <p:spPr bwMode="auto">
            <a:xfrm>
              <a:off x="4085431" y="6099175"/>
              <a:ext cx="4535488" cy="171450"/>
            </a:xfrm>
            <a:custGeom>
              <a:avLst/>
              <a:gdLst>
                <a:gd name="T0" fmla="*/ 5714 w 5714"/>
                <a:gd name="T1" fmla="*/ 108 h 216"/>
                <a:gd name="T2" fmla="*/ 5710 w 5714"/>
                <a:gd name="T3" fmla="*/ 102 h 216"/>
                <a:gd name="T4" fmla="*/ 5682 w 5714"/>
                <a:gd name="T5" fmla="*/ 92 h 216"/>
                <a:gd name="T6" fmla="*/ 5586 w 5714"/>
                <a:gd name="T7" fmla="*/ 76 h 216"/>
                <a:gd name="T8" fmla="*/ 5370 w 5714"/>
                <a:gd name="T9" fmla="*/ 56 h 216"/>
                <a:gd name="T10" fmla="*/ 5062 w 5714"/>
                <a:gd name="T11" fmla="*/ 40 h 216"/>
                <a:gd name="T12" fmla="*/ 4674 w 5714"/>
                <a:gd name="T13" fmla="*/ 24 h 216"/>
                <a:gd name="T14" fmla="*/ 3970 w 5714"/>
                <a:gd name="T15" fmla="*/ 8 h 216"/>
                <a:gd name="T16" fmla="*/ 2856 w 5714"/>
                <a:gd name="T17" fmla="*/ 0 h 216"/>
                <a:gd name="T18" fmla="*/ 2280 w 5714"/>
                <a:gd name="T19" fmla="*/ 2 h 216"/>
                <a:gd name="T20" fmla="*/ 1260 w 5714"/>
                <a:gd name="T21" fmla="*/ 18 h 216"/>
                <a:gd name="T22" fmla="*/ 836 w 5714"/>
                <a:gd name="T23" fmla="*/ 32 h 216"/>
                <a:gd name="T24" fmla="*/ 488 w 5714"/>
                <a:gd name="T25" fmla="*/ 48 h 216"/>
                <a:gd name="T26" fmla="*/ 224 w 5714"/>
                <a:gd name="T27" fmla="*/ 66 h 216"/>
                <a:gd name="T28" fmla="*/ 58 w 5714"/>
                <a:gd name="T29" fmla="*/ 86 h 216"/>
                <a:gd name="T30" fmla="*/ 14 w 5714"/>
                <a:gd name="T31" fmla="*/ 98 h 216"/>
                <a:gd name="T32" fmla="*/ 0 w 5714"/>
                <a:gd name="T33" fmla="*/ 106 h 216"/>
                <a:gd name="T34" fmla="*/ 0 w 5714"/>
                <a:gd name="T35" fmla="*/ 108 h 216"/>
                <a:gd name="T36" fmla="*/ 2 w 5714"/>
                <a:gd name="T37" fmla="*/ 114 h 216"/>
                <a:gd name="T38" fmla="*/ 32 w 5714"/>
                <a:gd name="T39" fmla="*/ 124 h 216"/>
                <a:gd name="T40" fmla="*/ 128 w 5714"/>
                <a:gd name="T41" fmla="*/ 140 h 216"/>
                <a:gd name="T42" fmla="*/ 344 w 5714"/>
                <a:gd name="T43" fmla="*/ 160 h 216"/>
                <a:gd name="T44" fmla="*/ 652 w 5714"/>
                <a:gd name="T45" fmla="*/ 176 h 216"/>
                <a:gd name="T46" fmla="*/ 1040 w 5714"/>
                <a:gd name="T47" fmla="*/ 192 h 216"/>
                <a:gd name="T48" fmla="*/ 1744 w 5714"/>
                <a:gd name="T49" fmla="*/ 208 h 216"/>
                <a:gd name="T50" fmla="*/ 2856 w 5714"/>
                <a:gd name="T51" fmla="*/ 216 h 216"/>
                <a:gd name="T52" fmla="*/ 3432 w 5714"/>
                <a:gd name="T53" fmla="*/ 214 h 216"/>
                <a:gd name="T54" fmla="*/ 4454 w 5714"/>
                <a:gd name="T55" fmla="*/ 198 h 216"/>
                <a:gd name="T56" fmla="*/ 4878 w 5714"/>
                <a:gd name="T57" fmla="*/ 184 h 216"/>
                <a:gd name="T58" fmla="*/ 5226 w 5714"/>
                <a:gd name="T59" fmla="*/ 168 h 216"/>
                <a:gd name="T60" fmla="*/ 5490 w 5714"/>
                <a:gd name="T61" fmla="*/ 150 h 216"/>
                <a:gd name="T62" fmla="*/ 5656 w 5714"/>
                <a:gd name="T63" fmla="*/ 130 h 216"/>
                <a:gd name="T64" fmla="*/ 5700 w 5714"/>
                <a:gd name="T65" fmla="*/ 120 h 216"/>
                <a:gd name="T66" fmla="*/ 5714 w 5714"/>
                <a:gd name="T67" fmla="*/ 11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14" h="216">
                  <a:moveTo>
                    <a:pt x="5714" y="108"/>
                  </a:moveTo>
                  <a:lnTo>
                    <a:pt x="5714" y="108"/>
                  </a:lnTo>
                  <a:lnTo>
                    <a:pt x="5714" y="106"/>
                  </a:lnTo>
                  <a:lnTo>
                    <a:pt x="5710" y="102"/>
                  </a:lnTo>
                  <a:lnTo>
                    <a:pt x="5700" y="98"/>
                  </a:lnTo>
                  <a:lnTo>
                    <a:pt x="5682" y="92"/>
                  </a:lnTo>
                  <a:lnTo>
                    <a:pt x="5656" y="86"/>
                  </a:lnTo>
                  <a:lnTo>
                    <a:pt x="5586" y="76"/>
                  </a:lnTo>
                  <a:lnTo>
                    <a:pt x="5490" y="66"/>
                  </a:lnTo>
                  <a:lnTo>
                    <a:pt x="5370" y="56"/>
                  </a:lnTo>
                  <a:lnTo>
                    <a:pt x="5226" y="48"/>
                  </a:lnTo>
                  <a:lnTo>
                    <a:pt x="5062" y="40"/>
                  </a:lnTo>
                  <a:lnTo>
                    <a:pt x="4878" y="32"/>
                  </a:lnTo>
                  <a:lnTo>
                    <a:pt x="4674" y="24"/>
                  </a:lnTo>
                  <a:lnTo>
                    <a:pt x="4454" y="18"/>
                  </a:lnTo>
                  <a:lnTo>
                    <a:pt x="3970" y="8"/>
                  </a:lnTo>
                  <a:lnTo>
                    <a:pt x="3432" y="2"/>
                  </a:lnTo>
                  <a:lnTo>
                    <a:pt x="2856" y="0"/>
                  </a:lnTo>
                  <a:lnTo>
                    <a:pt x="2856" y="0"/>
                  </a:lnTo>
                  <a:lnTo>
                    <a:pt x="2280" y="2"/>
                  </a:lnTo>
                  <a:lnTo>
                    <a:pt x="1744" y="8"/>
                  </a:lnTo>
                  <a:lnTo>
                    <a:pt x="1260" y="18"/>
                  </a:lnTo>
                  <a:lnTo>
                    <a:pt x="1040" y="24"/>
                  </a:lnTo>
                  <a:lnTo>
                    <a:pt x="836" y="32"/>
                  </a:lnTo>
                  <a:lnTo>
                    <a:pt x="652" y="40"/>
                  </a:lnTo>
                  <a:lnTo>
                    <a:pt x="488" y="48"/>
                  </a:lnTo>
                  <a:lnTo>
                    <a:pt x="344" y="56"/>
                  </a:lnTo>
                  <a:lnTo>
                    <a:pt x="224" y="66"/>
                  </a:lnTo>
                  <a:lnTo>
                    <a:pt x="128" y="76"/>
                  </a:lnTo>
                  <a:lnTo>
                    <a:pt x="58" y="86"/>
                  </a:lnTo>
                  <a:lnTo>
                    <a:pt x="32" y="92"/>
                  </a:lnTo>
                  <a:lnTo>
                    <a:pt x="14" y="98"/>
                  </a:lnTo>
                  <a:lnTo>
                    <a:pt x="2" y="102"/>
                  </a:lnTo>
                  <a:lnTo>
                    <a:pt x="0" y="106"/>
                  </a:lnTo>
                  <a:lnTo>
                    <a:pt x="0" y="108"/>
                  </a:lnTo>
                  <a:lnTo>
                    <a:pt x="0" y="108"/>
                  </a:lnTo>
                  <a:lnTo>
                    <a:pt x="0" y="112"/>
                  </a:lnTo>
                  <a:lnTo>
                    <a:pt x="2" y="114"/>
                  </a:lnTo>
                  <a:lnTo>
                    <a:pt x="14" y="120"/>
                  </a:lnTo>
                  <a:lnTo>
                    <a:pt x="32" y="124"/>
                  </a:lnTo>
                  <a:lnTo>
                    <a:pt x="58" y="130"/>
                  </a:lnTo>
                  <a:lnTo>
                    <a:pt x="128" y="140"/>
                  </a:lnTo>
                  <a:lnTo>
                    <a:pt x="224" y="150"/>
                  </a:lnTo>
                  <a:lnTo>
                    <a:pt x="344" y="160"/>
                  </a:lnTo>
                  <a:lnTo>
                    <a:pt x="488" y="168"/>
                  </a:lnTo>
                  <a:lnTo>
                    <a:pt x="652" y="176"/>
                  </a:lnTo>
                  <a:lnTo>
                    <a:pt x="836" y="184"/>
                  </a:lnTo>
                  <a:lnTo>
                    <a:pt x="1040" y="192"/>
                  </a:lnTo>
                  <a:lnTo>
                    <a:pt x="1260" y="198"/>
                  </a:lnTo>
                  <a:lnTo>
                    <a:pt x="1744" y="208"/>
                  </a:lnTo>
                  <a:lnTo>
                    <a:pt x="2280" y="214"/>
                  </a:lnTo>
                  <a:lnTo>
                    <a:pt x="2856" y="216"/>
                  </a:lnTo>
                  <a:lnTo>
                    <a:pt x="2856" y="216"/>
                  </a:lnTo>
                  <a:lnTo>
                    <a:pt x="3432" y="214"/>
                  </a:lnTo>
                  <a:lnTo>
                    <a:pt x="3970" y="208"/>
                  </a:lnTo>
                  <a:lnTo>
                    <a:pt x="4454" y="198"/>
                  </a:lnTo>
                  <a:lnTo>
                    <a:pt x="4674" y="192"/>
                  </a:lnTo>
                  <a:lnTo>
                    <a:pt x="4878" y="184"/>
                  </a:lnTo>
                  <a:lnTo>
                    <a:pt x="5062" y="176"/>
                  </a:lnTo>
                  <a:lnTo>
                    <a:pt x="5226" y="168"/>
                  </a:lnTo>
                  <a:lnTo>
                    <a:pt x="5370" y="160"/>
                  </a:lnTo>
                  <a:lnTo>
                    <a:pt x="5490" y="150"/>
                  </a:lnTo>
                  <a:lnTo>
                    <a:pt x="5586" y="140"/>
                  </a:lnTo>
                  <a:lnTo>
                    <a:pt x="5656" y="130"/>
                  </a:lnTo>
                  <a:lnTo>
                    <a:pt x="5682" y="124"/>
                  </a:lnTo>
                  <a:lnTo>
                    <a:pt x="5700" y="120"/>
                  </a:lnTo>
                  <a:lnTo>
                    <a:pt x="5710" y="114"/>
                  </a:lnTo>
                  <a:lnTo>
                    <a:pt x="5714" y="112"/>
                  </a:lnTo>
                  <a:lnTo>
                    <a:pt x="5714" y="1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280" name="Freeform 10136"/>
            <p:cNvSpPr/>
            <p:nvPr/>
          </p:nvSpPr>
          <p:spPr bwMode="auto">
            <a:xfrm>
              <a:off x="3231356" y="3117850"/>
              <a:ext cx="5299075" cy="3221038"/>
            </a:xfrm>
            <a:custGeom>
              <a:avLst/>
              <a:gdLst>
                <a:gd name="T0" fmla="*/ 0 w 6676"/>
                <a:gd name="T1" fmla="*/ 3346 h 4058"/>
                <a:gd name="T2" fmla="*/ 2246 w 6676"/>
                <a:gd name="T3" fmla="*/ 1892 h 4058"/>
                <a:gd name="T4" fmla="*/ 2972 w 6676"/>
                <a:gd name="T5" fmla="*/ 2508 h 4058"/>
                <a:gd name="T6" fmla="*/ 4462 w 6676"/>
                <a:gd name="T7" fmla="*/ 1070 h 4058"/>
                <a:gd name="T8" fmla="*/ 4846 w 6676"/>
                <a:gd name="T9" fmla="*/ 1386 h 4058"/>
                <a:gd name="T10" fmla="*/ 5712 w 6676"/>
                <a:gd name="T11" fmla="*/ 642 h 4058"/>
                <a:gd name="T12" fmla="*/ 5550 w 6676"/>
                <a:gd name="T13" fmla="*/ 682 h 4058"/>
                <a:gd name="T14" fmla="*/ 5550 w 6676"/>
                <a:gd name="T15" fmla="*/ 406 h 4058"/>
                <a:gd name="T16" fmla="*/ 6676 w 6676"/>
                <a:gd name="T17" fmla="*/ 0 h 4058"/>
                <a:gd name="T18" fmla="*/ 6676 w 6676"/>
                <a:gd name="T19" fmla="*/ 276 h 4058"/>
                <a:gd name="T20" fmla="*/ 6448 w 6676"/>
                <a:gd name="T21" fmla="*/ 1266 h 4058"/>
                <a:gd name="T22" fmla="*/ 6060 w 6676"/>
                <a:gd name="T23" fmla="*/ 898 h 4058"/>
                <a:gd name="T24" fmla="*/ 4846 w 6676"/>
                <a:gd name="T25" fmla="*/ 2098 h 4058"/>
                <a:gd name="T26" fmla="*/ 4466 w 6676"/>
                <a:gd name="T27" fmla="*/ 1730 h 4058"/>
                <a:gd name="T28" fmla="*/ 3068 w 6676"/>
                <a:gd name="T29" fmla="*/ 3156 h 4058"/>
                <a:gd name="T30" fmla="*/ 2278 w 6676"/>
                <a:gd name="T31" fmla="*/ 2594 h 4058"/>
                <a:gd name="T32" fmla="*/ 436 w 6676"/>
                <a:gd name="T33" fmla="*/ 4058 h 4058"/>
                <a:gd name="T34" fmla="*/ 0 w 6676"/>
                <a:gd name="T35" fmla="*/ 3622 h 4058"/>
                <a:gd name="T36" fmla="*/ 0 w 6676"/>
                <a:gd name="T37" fmla="*/ 3346 h 4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76" h="4058">
                  <a:moveTo>
                    <a:pt x="0" y="3346"/>
                  </a:moveTo>
                  <a:lnTo>
                    <a:pt x="2246" y="1892"/>
                  </a:lnTo>
                  <a:lnTo>
                    <a:pt x="2972" y="2508"/>
                  </a:lnTo>
                  <a:lnTo>
                    <a:pt x="4462" y="1070"/>
                  </a:lnTo>
                  <a:lnTo>
                    <a:pt x="4846" y="1386"/>
                  </a:lnTo>
                  <a:lnTo>
                    <a:pt x="5712" y="642"/>
                  </a:lnTo>
                  <a:lnTo>
                    <a:pt x="5550" y="682"/>
                  </a:lnTo>
                  <a:lnTo>
                    <a:pt x="5550" y="406"/>
                  </a:lnTo>
                  <a:lnTo>
                    <a:pt x="6676" y="0"/>
                  </a:lnTo>
                  <a:lnTo>
                    <a:pt x="6676" y="276"/>
                  </a:lnTo>
                  <a:lnTo>
                    <a:pt x="6448" y="1266"/>
                  </a:lnTo>
                  <a:lnTo>
                    <a:pt x="6060" y="898"/>
                  </a:lnTo>
                  <a:lnTo>
                    <a:pt x="4846" y="2098"/>
                  </a:lnTo>
                  <a:lnTo>
                    <a:pt x="4466" y="1730"/>
                  </a:lnTo>
                  <a:lnTo>
                    <a:pt x="3068" y="3156"/>
                  </a:lnTo>
                  <a:lnTo>
                    <a:pt x="2278" y="2594"/>
                  </a:lnTo>
                  <a:lnTo>
                    <a:pt x="436" y="4058"/>
                  </a:lnTo>
                  <a:lnTo>
                    <a:pt x="0" y="3622"/>
                  </a:lnTo>
                  <a:lnTo>
                    <a:pt x="0" y="3346"/>
                  </a:lnTo>
                  <a:close/>
                </a:path>
              </a:pathLst>
            </a:custGeom>
            <a:solidFill>
              <a:srgbClr val="D42027"/>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281" name="Freeform 10137"/>
            <p:cNvSpPr/>
            <p:nvPr/>
          </p:nvSpPr>
          <p:spPr bwMode="auto">
            <a:xfrm>
              <a:off x="3231356" y="3336925"/>
              <a:ext cx="5299075" cy="3087688"/>
            </a:xfrm>
            <a:custGeom>
              <a:avLst/>
              <a:gdLst>
                <a:gd name="T0" fmla="*/ 0 w 6676"/>
                <a:gd name="T1" fmla="*/ 3346 h 3890"/>
                <a:gd name="T2" fmla="*/ 2246 w 6676"/>
                <a:gd name="T3" fmla="*/ 1892 h 3890"/>
                <a:gd name="T4" fmla="*/ 2972 w 6676"/>
                <a:gd name="T5" fmla="*/ 2508 h 3890"/>
                <a:gd name="T6" fmla="*/ 4462 w 6676"/>
                <a:gd name="T7" fmla="*/ 1070 h 3890"/>
                <a:gd name="T8" fmla="*/ 4846 w 6676"/>
                <a:gd name="T9" fmla="*/ 1386 h 3890"/>
                <a:gd name="T10" fmla="*/ 5778 w 6676"/>
                <a:gd name="T11" fmla="*/ 586 h 3890"/>
                <a:gd name="T12" fmla="*/ 5550 w 6676"/>
                <a:gd name="T13" fmla="*/ 406 h 3890"/>
                <a:gd name="T14" fmla="*/ 6676 w 6676"/>
                <a:gd name="T15" fmla="*/ 0 h 3890"/>
                <a:gd name="T16" fmla="*/ 6448 w 6676"/>
                <a:gd name="T17" fmla="*/ 1266 h 3890"/>
                <a:gd name="T18" fmla="*/ 6060 w 6676"/>
                <a:gd name="T19" fmla="*/ 898 h 3890"/>
                <a:gd name="T20" fmla="*/ 4846 w 6676"/>
                <a:gd name="T21" fmla="*/ 2098 h 3890"/>
                <a:gd name="T22" fmla="*/ 4466 w 6676"/>
                <a:gd name="T23" fmla="*/ 1730 h 3890"/>
                <a:gd name="T24" fmla="*/ 3068 w 6676"/>
                <a:gd name="T25" fmla="*/ 3156 h 3890"/>
                <a:gd name="T26" fmla="*/ 2218 w 6676"/>
                <a:gd name="T27" fmla="*/ 2496 h 3890"/>
                <a:gd name="T28" fmla="*/ 332 w 6676"/>
                <a:gd name="T29" fmla="*/ 3890 h 3890"/>
                <a:gd name="T30" fmla="*/ 0 w 6676"/>
                <a:gd name="T31" fmla="*/ 3346 h 3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76" h="3890">
                  <a:moveTo>
                    <a:pt x="0" y="3346"/>
                  </a:moveTo>
                  <a:lnTo>
                    <a:pt x="2246" y="1892"/>
                  </a:lnTo>
                  <a:lnTo>
                    <a:pt x="2972" y="2508"/>
                  </a:lnTo>
                  <a:lnTo>
                    <a:pt x="4462" y="1070"/>
                  </a:lnTo>
                  <a:lnTo>
                    <a:pt x="4846" y="1386"/>
                  </a:lnTo>
                  <a:lnTo>
                    <a:pt x="5778" y="586"/>
                  </a:lnTo>
                  <a:lnTo>
                    <a:pt x="5550" y="406"/>
                  </a:lnTo>
                  <a:lnTo>
                    <a:pt x="6676" y="0"/>
                  </a:lnTo>
                  <a:lnTo>
                    <a:pt x="6448" y="1266"/>
                  </a:lnTo>
                  <a:lnTo>
                    <a:pt x="6060" y="898"/>
                  </a:lnTo>
                  <a:lnTo>
                    <a:pt x="4846" y="2098"/>
                  </a:lnTo>
                  <a:lnTo>
                    <a:pt x="4466" y="1730"/>
                  </a:lnTo>
                  <a:lnTo>
                    <a:pt x="3068" y="3156"/>
                  </a:lnTo>
                  <a:lnTo>
                    <a:pt x="2218" y="2496"/>
                  </a:lnTo>
                  <a:lnTo>
                    <a:pt x="332" y="3890"/>
                  </a:lnTo>
                  <a:lnTo>
                    <a:pt x="0" y="3346"/>
                  </a:lnTo>
                  <a:close/>
                </a:path>
              </a:pathLst>
            </a:custGeom>
            <a:solidFill>
              <a:srgbClr val="AE1F27"/>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282" name="Freeform 10138"/>
            <p:cNvSpPr/>
            <p:nvPr/>
          </p:nvSpPr>
          <p:spPr bwMode="auto">
            <a:xfrm>
              <a:off x="6476206" y="3706812"/>
              <a:ext cx="1331913" cy="658813"/>
            </a:xfrm>
            <a:custGeom>
              <a:avLst/>
              <a:gdLst>
                <a:gd name="T0" fmla="*/ 0 w 1678"/>
                <a:gd name="T1" fmla="*/ 788 h 830"/>
                <a:gd name="T2" fmla="*/ 120 w 1678"/>
                <a:gd name="T3" fmla="*/ 656 h 830"/>
                <a:gd name="T4" fmla="*/ 262 w 1678"/>
                <a:gd name="T5" fmla="*/ 504 h 830"/>
                <a:gd name="T6" fmla="*/ 356 w 1678"/>
                <a:gd name="T7" fmla="*/ 412 h 830"/>
                <a:gd name="T8" fmla="*/ 398 w 1678"/>
                <a:gd name="T9" fmla="*/ 382 h 830"/>
                <a:gd name="T10" fmla="*/ 410 w 1678"/>
                <a:gd name="T11" fmla="*/ 380 h 830"/>
                <a:gd name="T12" fmla="*/ 420 w 1678"/>
                <a:gd name="T13" fmla="*/ 384 h 830"/>
                <a:gd name="T14" fmla="*/ 474 w 1678"/>
                <a:gd name="T15" fmla="*/ 438 h 830"/>
                <a:gd name="T16" fmla="*/ 636 w 1678"/>
                <a:gd name="T17" fmla="*/ 612 h 830"/>
                <a:gd name="T18" fmla="*/ 688 w 1678"/>
                <a:gd name="T19" fmla="*/ 658 h 830"/>
                <a:gd name="T20" fmla="*/ 730 w 1678"/>
                <a:gd name="T21" fmla="*/ 686 h 830"/>
                <a:gd name="T22" fmla="*/ 746 w 1678"/>
                <a:gd name="T23" fmla="*/ 690 h 830"/>
                <a:gd name="T24" fmla="*/ 758 w 1678"/>
                <a:gd name="T25" fmla="*/ 686 h 830"/>
                <a:gd name="T26" fmla="*/ 1540 w 1678"/>
                <a:gd name="T27" fmla="*/ 0 h 830"/>
                <a:gd name="T28" fmla="*/ 1678 w 1678"/>
                <a:gd name="T29" fmla="*/ 108 h 830"/>
                <a:gd name="T30" fmla="*/ 1256 w 1678"/>
                <a:gd name="T31" fmla="*/ 450 h 830"/>
                <a:gd name="T32" fmla="*/ 944 w 1678"/>
                <a:gd name="T33" fmla="*/ 696 h 830"/>
                <a:gd name="T34" fmla="*/ 786 w 1678"/>
                <a:gd name="T35" fmla="*/ 814 h 830"/>
                <a:gd name="T36" fmla="*/ 758 w 1678"/>
                <a:gd name="T37" fmla="*/ 830 h 830"/>
                <a:gd name="T38" fmla="*/ 652 w 1678"/>
                <a:gd name="T39" fmla="*/ 740 h 830"/>
                <a:gd name="T40" fmla="*/ 522 w 1678"/>
                <a:gd name="T41" fmla="*/ 634 h 830"/>
                <a:gd name="T42" fmla="*/ 432 w 1678"/>
                <a:gd name="T43" fmla="*/ 572 h 830"/>
                <a:gd name="T44" fmla="*/ 388 w 1678"/>
                <a:gd name="T45" fmla="*/ 552 h 830"/>
                <a:gd name="T46" fmla="*/ 374 w 1678"/>
                <a:gd name="T47" fmla="*/ 550 h 830"/>
                <a:gd name="T48" fmla="*/ 360 w 1678"/>
                <a:gd name="T49" fmla="*/ 554 h 830"/>
                <a:gd name="T50" fmla="*/ 324 w 1678"/>
                <a:gd name="T51" fmla="*/ 576 h 830"/>
                <a:gd name="T52" fmla="*/ 250 w 1678"/>
                <a:gd name="T53" fmla="*/ 636 h 830"/>
                <a:gd name="T54" fmla="*/ 136 w 1678"/>
                <a:gd name="T55" fmla="*/ 726 h 830"/>
                <a:gd name="T56" fmla="*/ 82 w 1678"/>
                <a:gd name="T57" fmla="*/ 762 h 830"/>
                <a:gd name="T58" fmla="*/ 36 w 1678"/>
                <a:gd name="T59" fmla="*/ 786 h 830"/>
                <a:gd name="T60" fmla="*/ 16 w 1678"/>
                <a:gd name="T61" fmla="*/ 790 h 830"/>
                <a:gd name="T62" fmla="*/ 0 w 1678"/>
                <a:gd name="T63" fmla="*/ 788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78" h="830">
                  <a:moveTo>
                    <a:pt x="0" y="788"/>
                  </a:moveTo>
                  <a:lnTo>
                    <a:pt x="0" y="788"/>
                  </a:lnTo>
                  <a:lnTo>
                    <a:pt x="58" y="722"/>
                  </a:lnTo>
                  <a:lnTo>
                    <a:pt x="120" y="656"/>
                  </a:lnTo>
                  <a:lnTo>
                    <a:pt x="190" y="580"/>
                  </a:lnTo>
                  <a:lnTo>
                    <a:pt x="262" y="504"/>
                  </a:lnTo>
                  <a:lnTo>
                    <a:pt x="328" y="438"/>
                  </a:lnTo>
                  <a:lnTo>
                    <a:pt x="356" y="412"/>
                  </a:lnTo>
                  <a:lnTo>
                    <a:pt x="380" y="394"/>
                  </a:lnTo>
                  <a:lnTo>
                    <a:pt x="398" y="382"/>
                  </a:lnTo>
                  <a:lnTo>
                    <a:pt x="404" y="380"/>
                  </a:lnTo>
                  <a:lnTo>
                    <a:pt x="410" y="380"/>
                  </a:lnTo>
                  <a:lnTo>
                    <a:pt x="410" y="380"/>
                  </a:lnTo>
                  <a:lnTo>
                    <a:pt x="420" y="384"/>
                  </a:lnTo>
                  <a:lnTo>
                    <a:pt x="434" y="398"/>
                  </a:lnTo>
                  <a:lnTo>
                    <a:pt x="474" y="438"/>
                  </a:lnTo>
                  <a:lnTo>
                    <a:pt x="580" y="554"/>
                  </a:lnTo>
                  <a:lnTo>
                    <a:pt x="636" y="612"/>
                  </a:lnTo>
                  <a:lnTo>
                    <a:pt x="662" y="636"/>
                  </a:lnTo>
                  <a:lnTo>
                    <a:pt x="688" y="658"/>
                  </a:lnTo>
                  <a:lnTo>
                    <a:pt x="710" y="676"/>
                  </a:lnTo>
                  <a:lnTo>
                    <a:pt x="730" y="686"/>
                  </a:lnTo>
                  <a:lnTo>
                    <a:pt x="740" y="688"/>
                  </a:lnTo>
                  <a:lnTo>
                    <a:pt x="746" y="690"/>
                  </a:lnTo>
                  <a:lnTo>
                    <a:pt x="754" y="688"/>
                  </a:lnTo>
                  <a:lnTo>
                    <a:pt x="758" y="686"/>
                  </a:lnTo>
                  <a:lnTo>
                    <a:pt x="758" y="686"/>
                  </a:lnTo>
                  <a:lnTo>
                    <a:pt x="1540" y="0"/>
                  </a:lnTo>
                  <a:lnTo>
                    <a:pt x="1678" y="108"/>
                  </a:lnTo>
                  <a:lnTo>
                    <a:pt x="1678" y="108"/>
                  </a:lnTo>
                  <a:lnTo>
                    <a:pt x="1548" y="214"/>
                  </a:lnTo>
                  <a:lnTo>
                    <a:pt x="1256" y="450"/>
                  </a:lnTo>
                  <a:lnTo>
                    <a:pt x="1092" y="580"/>
                  </a:lnTo>
                  <a:lnTo>
                    <a:pt x="944" y="696"/>
                  </a:lnTo>
                  <a:lnTo>
                    <a:pt x="826" y="784"/>
                  </a:lnTo>
                  <a:lnTo>
                    <a:pt x="786" y="814"/>
                  </a:lnTo>
                  <a:lnTo>
                    <a:pt x="758" y="830"/>
                  </a:lnTo>
                  <a:lnTo>
                    <a:pt x="758" y="830"/>
                  </a:lnTo>
                  <a:lnTo>
                    <a:pt x="708" y="786"/>
                  </a:lnTo>
                  <a:lnTo>
                    <a:pt x="652" y="740"/>
                  </a:lnTo>
                  <a:lnTo>
                    <a:pt x="588" y="686"/>
                  </a:lnTo>
                  <a:lnTo>
                    <a:pt x="522" y="634"/>
                  </a:lnTo>
                  <a:lnTo>
                    <a:pt x="460" y="590"/>
                  </a:lnTo>
                  <a:lnTo>
                    <a:pt x="432" y="572"/>
                  </a:lnTo>
                  <a:lnTo>
                    <a:pt x="408" y="560"/>
                  </a:lnTo>
                  <a:lnTo>
                    <a:pt x="388" y="552"/>
                  </a:lnTo>
                  <a:lnTo>
                    <a:pt x="380" y="550"/>
                  </a:lnTo>
                  <a:lnTo>
                    <a:pt x="374" y="550"/>
                  </a:lnTo>
                  <a:lnTo>
                    <a:pt x="374" y="550"/>
                  </a:lnTo>
                  <a:lnTo>
                    <a:pt x="360" y="554"/>
                  </a:lnTo>
                  <a:lnTo>
                    <a:pt x="344" y="564"/>
                  </a:lnTo>
                  <a:lnTo>
                    <a:pt x="324" y="576"/>
                  </a:lnTo>
                  <a:lnTo>
                    <a:pt x="300" y="594"/>
                  </a:lnTo>
                  <a:lnTo>
                    <a:pt x="250" y="636"/>
                  </a:lnTo>
                  <a:lnTo>
                    <a:pt x="194" y="682"/>
                  </a:lnTo>
                  <a:lnTo>
                    <a:pt x="136" y="726"/>
                  </a:lnTo>
                  <a:lnTo>
                    <a:pt x="108" y="746"/>
                  </a:lnTo>
                  <a:lnTo>
                    <a:pt x="82" y="762"/>
                  </a:lnTo>
                  <a:lnTo>
                    <a:pt x="58" y="776"/>
                  </a:lnTo>
                  <a:lnTo>
                    <a:pt x="36" y="786"/>
                  </a:lnTo>
                  <a:lnTo>
                    <a:pt x="26" y="788"/>
                  </a:lnTo>
                  <a:lnTo>
                    <a:pt x="16" y="790"/>
                  </a:lnTo>
                  <a:lnTo>
                    <a:pt x="8" y="790"/>
                  </a:lnTo>
                  <a:lnTo>
                    <a:pt x="0" y="788"/>
                  </a:lnTo>
                  <a:close/>
                </a:path>
              </a:pathLst>
            </a:custGeom>
            <a:solidFill>
              <a:srgbClr val="921A22"/>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283" name="Freeform 10139"/>
            <p:cNvSpPr/>
            <p:nvPr/>
          </p:nvSpPr>
          <p:spPr bwMode="auto">
            <a:xfrm>
              <a:off x="6476206" y="3706812"/>
              <a:ext cx="1331913" cy="658813"/>
            </a:xfrm>
            <a:custGeom>
              <a:avLst/>
              <a:gdLst>
                <a:gd name="T0" fmla="*/ 0 w 1678"/>
                <a:gd name="T1" fmla="*/ 788 h 830"/>
                <a:gd name="T2" fmla="*/ 120 w 1678"/>
                <a:gd name="T3" fmla="*/ 656 h 830"/>
                <a:gd name="T4" fmla="*/ 262 w 1678"/>
                <a:gd name="T5" fmla="*/ 504 h 830"/>
                <a:gd name="T6" fmla="*/ 356 w 1678"/>
                <a:gd name="T7" fmla="*/ 412 h 830"/>
                <a:gd name="T8" fmla="*/ 398 w 1678"/>
                <a:gd name="T9" fmla="*/ 382 h 830"/>
                <a:gd name="T10" fmla="*/ 410 w 1678"/>
                <a:gd name="T11" fmla="*/ 380 h 830"/>
                <a:gd name="T12" fmla="*/ 420 w 1678"/>
                <a:gd name="T13" fmla="*/ 384 h 830"/>
                <a:gd name="T14" fmla="*/ 474 w 1678"/>
                <a:gd name="T15" fmla="*/ 438 h 830"/>
                <a:gd name="T16" fmla="*/ 636 w 1678"/>
                <a:gd name="T17" fmla="*/ 612 h 830"/>
                <a:gd name="T18" fmla="*/ 688 w 1678"/>
                <a:gd name="T19" fmla="*/ 658 h 830"/>
                <a:gd name="T20" fmla="*/ 730 w 1678"/>
                <a:gd name="T21" fmla="*/ 686 h 830"/>
                <a:gd name="T22" fmla="*/ 746 w 1678"/>
                <a:gd name="T23" fmla="*/ 690 h 830"/>
                <a:gd name="T24" fmla="*/ 758 w 1678"/>
                <a:gd name="T25" fmla="*/ 686 h 830"/>
                <a:gd name="T26" fmla="*/ 1540 w 1678"/>
                <a:gd name="T27" fmla="*/ 0 h 830"/>
                <a:gd name="T28" fmla="*/ 1678 w 1678"/>
                <a:gd name="T29" fmla="*/ 108 h 830"/>
                <a:gd name="T30" fmla="*/ 1256 w 1678"/>
                <a:gd name="T31" fmla="*/ 450 h 830"/>
                <a:gd name="T32" fmla="*/ 944 w 1678"/>
                <a:gd name="T33" fmla="*/ 696 h 830"/>
                <a:gd name="T34" fmla="*/ 786 w 1678"/>
                <a:gd name="T35" fmla="*/ 814 h 830"/>
                <a:gd name="T36" fmla="*/ 758 w 1678"/>
                <a:gd name="T37" fmla="*/ 830 h 830"/>
                <a:gd name="T38" fmla="*/ 652 w 1678"/>
                <a:gd name="T39" fmla="*/ 740 h 830"/>
                <a:gd name="T40" fmla="*/ 522 w 1678"/>
                <a:gd name="T41" fmla="*/ 634 h 830"/>
                <a:gd name="T42" fmla="*/ 432 w 1678"/>
                <a:gd name="T43" fmla="*/ 572 h 830"/>
                <a:gd name="T44" fmla="*/ 388 w 1678"/>
                <a:gd name="T45" fmla="*/ 552 h 830"/>
                <a:gd name="T46" fmla="*/ 374 w 1678"/>
                <a:gd name="T47" fmla="*/ 550 h 830"/>
                <a:gd name="T48" fmla="*/ 360 w 1678"/>
                <a:gd name="T49" fmla="*/ 554 h 830"/>
                <a:gd name="T50" fmla="*/ 324 w 1678"/>
                <a:gd name="T51" fmla="*/ 576 h 830"/>
                <a:gd name="T52" fmla="*/ 250 w 1678"/>
                <a:gd name="T53" fmla="*/ 636 h 830"/>
                <a:gd name="T54" fmla="*/ 136 w 1678"/>
                <a:gd name="T55" fmla="*/ 726 h 830"/>
                <a:gd name="T56" fmla="*/ 82 w 1678"/>
                <a:gd name="T57" fmla="*/ 762 h 830"/>
                <a:gd name="T58" fmla="*/ 36 w 1678"/>
                <a:gd name="T59" fmla="*/ 786 h 830"/>
                <a:gd name="T60" fmla="*/ 16 w 1678"/>
                <a:gd name="T61" fmla="*/ 790 h 830"/>
                <a:gd name="T62" fmla="*/ 0 w 1678"/>
                <a:gd name="T63" fmla="*/ 788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78" h="830">
                  <a:moveTo>
                    <a:pt x="0" y="788"/>
                  </a:moveTo>
                  <a:lnTo>
                    <a:pt x="0" y="788"/>
                  </a:lnTo>
                  <a:lnTo>
                    <a:pt x="58" y="722"/>
                  </a:lnTo>
                  <a:lnTo>
                    <a:pt x="120" y="656"/>
                  </a:lnTo>
                  <a:lnTo>
                    <a:pt x="190" y="580"/>
                  </a:lnTo>
                  <a:lnTo>
                    <a:pt x="262" y="504"/>
                  </a:lnTo>
                  <a:lnTo>
                    <a:pt x="328" y="438"/>
                  </a:lnTo>
                  <a:lnTo>
                    <a:pt x="356" y="412"/>
                  </a:lnTo>
                  <a:lnTo>
                    <a:pt x="380" y="394"/>
                  </a:lnTo>
                  <a:lnTo>
                    <a:pt x="398" y="382"/>
                  </a:lnTo>
                  <a:lnTo>
                    <a:pt x="404" y="380"/>
                  </a:lnTo>
                  <a:lnTo>
                    <a:pt x="410" y="380"/>
                  </a:lnTo>
                  <a:lnTo>
                    <a:pt x="410" y="380"/>
                  </a:lnTo>
                  <a:lnTo>
                    <a:pt x="420" y="384"/>
                  </a:lnTo>
                  <a:lnTo>
                    <a:pt x="434" y="398"/>
                  </a:lnTo>
                  <a:lnTo>
                    <a:pt x="474" y="438"/>
                  </a:lnTo>
                  <a:lnTo>
                    <a:pt x="580" y="554"/>
                  </a:lnTo>
                  <a:lnTo>
                    <a:pt x="636" y="612"/>
                  </a:lnTo>
                  <a:lnTo>
                    <a:pt x="662" y="636"/>
                  </a:lnTo>
                  <a:lnTo>
                    <a:pt x="688" y="658"/>
                  </a:lnTo>
                  <a:lnTo>
                    <a:pt x="710" y="676"/>
                  </a:lnTo>
                  <a:lnTo>
                    <a:pt x="730" y="686"/>
                  </a:lnTo>
                  <a:lnTo>
                    <a:pt x="740" y="688"/>
                  </a:lnTo>
                  <a:lnTo>
                    <a:pt x="746" y="690"/>
                  </a:lnTo>
                  <a:lnTo>
                    <a:pt x="754" y="688"/>
                  </a:lnTo>
                  <a:lnTo>
                    <a:pt x="758" y="686"/>
                  </a:lnTo>
                  <a:lnTo>
                    <a:pt x="758" y="686"/>
                  </a:lnTo>
                  <a:lnTo>
                    <a:pt x="1540" y="0"/>
                  </a:lnTo>
                  <a:lnTo>
                    <a:pt x="1678" y="108"/>
                  </a:lnTo>
                  <a:lnTo>
                    <a:pt x="1678" y="108"/>
                  </a:lnTo>
                  <a:lnTo>
                    <a:pt x="1548" y="214"/>
                  </a:lnTo>
                  <a:lnTo>
                    <a:pt x="1256" y="450"/>
                  </a:lnTo>
                  <a:lnTo>
                    <a:pt x="1092" y="580"/>
                  </a:lnTo>
                  <a:lnTo>
                    <a:pt x="944" y="696"/>
                  </a:lnTo>
                  <a:lnTo>
                    <a:pt x="826" y="784"/>
                  </a:lnTo>
                  <a:lnTo>
                    <a:pt x="786" y="814"/>
                  </a:lnTo>
                  <a:lnTo>
                    <a:pt x="758" y="830"/>
                  </a:lnTo>
                  <a:lnTo>
                    <a:pt x="758" y="830"/>
                  </a:lnTo>
                  <a:lnTo>
                    <a:pt x="708" y="786"/>
                  </a:lnTo>
                  <a:lnTo>
                    <a:pt x="652" y="740"/>
                  </a:lnTo>
                  <a:lnTo>
                    <a:pt x="588" y="686"/>
                  </a:lnTo>
                  <a:lnTo>
                    <a:pt x="522" y="634"/>
                  </a:lnTo>
                  <a:lnTo>
                    <a:pt x="460" y="590"/>
                  </a:lnTo>
                  <a:lnTo>
                    <a:pt x="432" y="572"/>
                  </a:lnTo>
                  <a:lnTo>
                    <a:pt x="408" y="560"/>
                  </a:lnTo>
                  <a:lnTo>
                    <a:pt x="388" y="552"/>
                  </a:lnTo>
                  <a:lnTo>
                    <a:pt x="380" y="550"/>
                  </a:lnTo>
                  <a:lnTo>
                    <a:pt x="374" y="550"/>
                  </a:lnTo>
                  <a:lnTo>
                    <a:pt x="374" y="550"/>
                  </a:lnTo>
                  <a:lnTo>
                    <a:pt x="360" y="554"/>
                  </a:lnTo>
                  <a:lnTo>
                    <a:pt x="344" y="564"/>
                  </a:lnTo>
                  <a:lnTo>
                    <a:pt x="324" y="576"/>
                  </a:lnTo>
                  <a:lnTo>
                    <a:pt x="300" y="594"/>
                  </a:lnTo>
                  <a:lnTo>
                    <a:pt x="250" y="636"/>
                  </a:lnTo>
                  <a:lnTo>
                    <a:pt x="194" y="682"/>
                  </a:lnTo>
                  <a:lnTo>
                    <a:pt x="136" y="726"/>
                  </a:lnTo>
                  <a:lnTo>
                    <a:pt x="108" y="746"/>
                  </a:lnTo>
                  <a:lnTo>
                    <a:pt x="82" y="762"/>
                  </a:lnTo>
                  <a:lnTo>
                    <a:pt x="58" y="776"/>
                  </a:lnTo>
                  <a:lnTo>
                    <a:pt x="36" y="786"/>
                  </a:lnTo>
                  <a:lnTo>
                    <a:pt x="26" y="788"/>
                  </a:lnTo>
                  <a:lnTo>
                    <a:pt x="16" y="790"/>
                  </a:lnTo>
                  <a:lnTo>
                    <a:pt x="8" y="790"/>
                  </a:lnTo>
                  <a:lnTo>
                    <a:pt x="0" y="7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284" name="Freeform 10140"/>
            <p:cNvSpPr/>
            <p:nvPr/>
          </p:nvSpPr>
          <p:spPr bwMode="auto">
            <a:xfrm>
              <a:off x="7636669" y="3411537"/>
              <a:ext cx="288925" cy="179388"/>
            </a:xfrm>
            <a:custGeom>
              <a:avLst/>
              <a:gdLst>
                <a:gd name="T0" fmla="*/ 0 w 364"/>
                <a:gd name="T1" fmla="*/ 226 h 226"/>
                <a:gd name="T2" fmla="*/ 0 w 364"/>
                <a:gd name="T3" fmla="*/ 226 h 226"/>
                <a:gd name="T4" fmla="*/ 58 w 364"/>
                <a:gd name="T5" fmla="*/ 208 h 226"/>
                <a:gd name="T6" fmla="*/ 118 w 364"/>
                <a:gd name="T7" fmla="*/ 190 h 226"/>
                <a:gd name="T8" fmla="*/ 186 w 364"/>
                <a:gd name="T9" fmla="*/ 166 h 226"/>
                <a:gd name="T10" fmla="*/ 220 w 364"/>
                <a:gd name="T11" fmla="*/ 152 h 226"/>
                <a:gd name="T12" fmla="*/ 252 w 364"/>
                <a:gd name="T13" fmla="*/ 138 h 226"/>
                <a:gd name="T14" fmla="*/ 284 w 364"/>
                <a:gd name="T15" fmla="*/ 122 h 226"/>
                <a:gd name="T16" fmla="*/ 310 w 364"/>
                <a:gd name="T17" fmla="*/ 106 h 226"/>
                <a:gd name="T18" fmla="*/ 334 w 364"/>
                <a:gd name="T19" fmla="*/ 90 h 226"/>
                <a:gd name="T20" fmla="*/ 350 w 364"/>
                <a:gd name="T21" fmla="*/ 74 h 226"/>
                <a:gd name="T22" fmla="*/ 356 w 364"/>
                <a:gd name="T23" fmla="*/ 66 h 226"/>
                <a:gd name="T24" fmla="*/ 362 w 364"/>
                <a:gd name="T25" fmla="*/ 56 h 226"/>
                <a:gd name="T26" fmla="*/ 364 w 364"/>
                <a:gd name="T27" fmla="*/ 48 h 226"/>
                <a:gd name="T28" fmla="*/ 364 w 364"/>
                <a:gd name="T29" fmla="*/ 40 h 226"/>
                <a:gd name="T30" fmla="*/ 364 w 364"/>
                <a:gd name="T31" fmla="*/ 40 h 226"/>
                <a:gd name="T32" fmla="*/ 362 w 364"/>
                <a:gd name="T33" fmla="*/ 32 h 226"/>
                <a:gd name="T34" fmla="*/ 358 w 364"/>
                <a:gd name="T35" fmla="*/ 26 h 226"/>
                <a:gd name="T36" fmla="*/ 354 w 364"/>
                <a:gd name="T37" fmla="*/ 20 h 226"/>
                <a:gd name="T38" fmla="*/ 346 w 364"/>
                <a:gd name="T39" fmla="*/ 16 h 226"/>
                <a:gd name="T40" fmla="*/ 338 w 364"/>
                <a:gd name="T41" fmla="*/ 12 h 226"/>
                <a:gd name="T42" fmla="*/ 328 w 364"/>
                <a:gd name="T43" fmla="*/ 8 h 226"/>
                <a:gd name="T44" fmla="*/ 304 w 364"/>
                <a:gd name="T45" fmla="*/ 4 h 226"/>
                <a:gd name="T46" fmla="*/ 276 w 364"/>
                <a:gd name="T47" fmla="*/ 0 h 226"/>
                <a:gd name="T48" fmla="*/ 246 w 364"/>
                <a:gd name="T49" fmla="*/ 0 h 226"/>
                <a:gd name="T50" fmla="*/ 212 w 364"/>
                <a:gd name="T51" fmla="*/ 2 h 226"/>
                <a:gd name="T52" fmla="*/ 180 w 364"/>
                <a:gd name="T53" fmla="*/ 6 h 226"/>
                <a:gd name="T54" fmla="*/ 114 w 364"/>
                <a:gd name="T55" fmla="*/ 14 h 226"/>
                <a:gd name="T56" fmla="*/ 56 w 364"/>
                <a:gd name="T57" fmla="*/ 24 h 226"/>
                <a:gd name="T58" fmla="*/ 0 w 364"/>
                <a:gd name="T59" fmla="*/ 36 h 226"/>
                <a:gd name="T60" fmla="*/ 0 w 364"/>
                <a:gd name="T61"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4" h="226">
                  <a:moveTo>
                    <a:pt x="0" y="226"/>
                  </a:moveTo>
                  <a:lnTo>
                    <a:pt x="0" y="226"/>
                  </a:lnTo>
                  <a:lnTo>
                    <a:pt x="58" y="208"/>
                  </a:lnTo>
                  <a:lnTo>
                    <a:pt x="118" y="190"/>
                  </a:lnTo>
                  <a:lnTo>
                    <a:pt x="186" y="166"/>
                  </a:lnTo>
                  <a:lnTo>
                    <a:pt x="220" y="152"/>
                  </a:lnTo>
                  <a:lnTo>
                    <a:pt x="252" y="138"/>
                  </a:lnTo>
                  <a:lnTo>
                    <a:pt x="284" y="122"/>
                  </a:lnTo>
                  <a:lnTo>
                    <a:pt x="310" y="106"/>
                  </a:lnTo>
                  <a:lnTo>
                    <a:pt x="334" y="90"/>
                  </a:lnTo>
                  <a:lnTo>
                    <a:pt x="350" y="74"/>
                  </a:lnTo>
                  <a:lnTo>
                    <a:pt x="356" y="66"/>
                  </a:lnTo>
                  <a:lnTo>
                    <a:pt x="362" y="56"/>
                  </a:lnTo>
                  <a:lnTo>
                    <a:pt x="364" y="48"/>
                  </a:lnTo>
                  <a:lnTo>
                    <a:pt x="364" y="40"/>
                  </a:lnTo>
                  <a:lnTo>
                    <a:pt x="364" y="40"/>
                  </a:lnTo>
                  <a:lnTo>
                    <a:pt x="362" y="32"/>
                  </a:lnTo>
                  <a:lnTo>
                    <a:pt x="358" y="26"/>
                  </a:lnTo>
                  <a:lnTo>
                    <a:pt x="354" y="20"/>
                  </a:lnTo>
                  <a:lnTo>
                    <a:pt x="346" y="16"/>
                  </a:lnTo>
                  <a:lnTo>
                    <a:pt x="338" y="12"/>
                  </a:lnTo>
                  <a:lnTo>
                    <a:pt x="328" y="8"/>
                  </a:lnTo>
                  <a:lnTo>
                    <a:pt x="304" y="4"/>
                  </a:lnTo>
                  <a:lnTo>
                    <a:pt x="276" y="0"/>
                  </a:lnTo>
                  <a:lnTo>
                    <a:pt x="246" y="0"/>
                  </a:lnTo>
                  <a:lnTo>
                    <a:pt x="212" y="2"/>
                  </a:lnTo>
                  <a:lnTo>
                    <a:pt x="180" y="6"/>
                  </a:lnTo>
                  <a:lnTo>
                    <a:pt x="114" y="14"/>
                  </a:lnTo>
                  <a:lnTo>
                    <a:pt x="56" y="24"/>
                  </a:lnTo>
                  <a:lnTo>
                    <a:pt x="0" y="36"/>
                  </a:lnTo>
                  <a:lnTo>
                    <a:pt x="0" y="226"/>
                  </a:lnTo>
                  <a:close/>
                </a:path>
              </a:pathLst>
            </a:custGeom>
            <a:solidFill>
              <a:srgbClr val="921A22"/>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285" name="Freeform 10141"/>
            <p:cNvSpPr/>
            <p:nvPr/>
          </p:nvSpPr>
          <p:spPr bwMode="auto">
            <a:xfrm>
              <a:off x="5552281" y="4410075"/>
              <a:ext cx="630238" cy="566738"/>
            </a:xfrm>
            <a:custGeom>
              <a:avLst/>
              <a:gdLst>
                <a:gd name="T0" fmla="*/ 362 w 794"/>
                <a:gd name="T1" fmla="*/ 714 h 714"/>
                <a:gd name="T2" fmla="*/ 0 w 794"/>
                <a:gd name="T3" fmla="*/ 662 h 714"/>
                <a:gd name="T4" fmla="*/ 274 w 794"/>
                <a:gd name="T5" fmla="*/ 548 h 714"/>
                <a:gd name="T6" fmla="*/ 164 w 794"/>
                <a:gd name="T7" fmla="*/ 172 h 714"/>
                <a:gd name="T8" fmla="*/ 430 w 794"/>
                <a:gd name="T9" fmla="*/ 382 h 714"/>
                <a:gd name="T10" fmla="*/ 466 w 794"/>
                <a:gd name="T11" fmla="*/ 0 h 714"/>
                <a:gd name="T12" fmla="*/ 554 w 794"/>
                <a:gd name="T13" fmla="*/ 288 h 714"/>
                <a:gd name="T14" fmla="*/ 794 w 794"/>
                <a:gd name="T15" fmla="*/ 0 h 714"/>
                <a:gd name="T16" fmla="*/ 672 w 794"/>
                <a:gd name="T17" fmla="*/ 446 h 714"/>
                <a:gd name="T18" fmla="*/ 362 w 794"/>
                <a:gd name="T19" fmla="*/ 714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4" h="714">
                  <a:moveTo>
                    <a:pt x="362" y="714"/>
                  </a:moveTo>
                  <a:lnTo>
                    <a:pt x="0" y="662"/>
                  </a:lnTo>
                  <a:lnTo>
                    <a:pt x="274" y="548"/>
                  </a:lnTo>
                  <a:lnTo>
                    <a:pt x="164" y="172"/>
                  </a:lnTo>
                  <a:lnTo>
                    <a:pt x="430" y="382"/>
                  </a:lnTo>
                  <a:lnTo>
                    <a:pt x="466" y="0"/>
                  </a:lnTo>
                  <a:lnTo>
                    <a:pt x="554" y="288"/>
                  </a:lnTo>
                  <a:lnTo>
                    <a:pt x="794" y="0"/>
                  </a:lnTo>
                  <a:lnTo>
                    <a:pt x="672" y="446"/>
                  </a:lnTo>
                  <a:lnTo>
                    <a:pt x="362" y="71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286" name="Freeform 10142"/>
            <p:cNvSpPr/>
            <p:nvPr/>
          </p:nvSpPr>
          <p:spPr bwMode="auto">
            <a:xfrm>
              <a:off x="5906294" y="3749675"/>
              <a:ext cx="25400" cy="28575"/>
            </a:xfrm>
            <a:custGeom>
              <a:avLst/>
              <a:gdLst>
                <a:gd name="T0" fmla="*/ 32 w 32"/>
                <a:gd name="T1" fmla="*/ 0 h 36"/>
                <a:gd name="T2" fmla="*/ 32 w 32"/>
                <a:gd name="T3" fmla="*/ 0 h 36"/>
                <a:gd name="T4" fmla="*/ 24 w 32"/>
                <a:gd name="T5" fmla="*/ 10 h 36"/>
                <a:gd name="T6" fmla="*/ 0 w 32"/>
                <a:gd name="T7" fmla="*/ 36 h 36"/>
              </a:gdLst>
              <a:ahLst/>
              <a:cxnLst>
                <a:cxn ang="0">
                  <a:pos x="T0" y="T1"/>
                </a:cxn>
                <a:cxn ang="0">
                  <a:pos x="T2" y="T3"/>
                </a:cxn>
                <a:cxn ang="0">
                  <a:pos x="T4" y="T5"/>
                </a:cxn>
                <a:cxn ang="0">
                  <a:pos x="T6" y="T7"/>
                </a:cxn>
              </a:cxnLst>
              <a:rect l="0" t="0" r="r" b="b"/>
              <a:pathLst>
                <a:path w="32" h="36">
                  <a:moveTo>
                    <a:pt x="32" y="0"/>
                  </a:moveTo>
                  <a:lnTo>
                    <a:pt x="32" y="0"/>
                  </a:lnTo>
                  <a:lnTo>
                    <a:pt x="24" y="10"/>
                  </a:lnTo>
                  <a:lnTo>
                    <a:pt x="0" y="36"/>
                  </a:lnTo>
                </a:path>
              </a:pathLst>
            </a:custGeom>
            <a:solidFill>
              <a:schemeClr val="accent3"/>
            </a:solidFill>
            <a:ln w="38100">
              <a:solidFill>
                <a:srgbClr val="F8E3B7"/>
              </a:solidFill>
              <a:prstDash val="solid"/>
              <a:round/>
            </a:ln>
          </p:spPr>
          <p:txBody>
            <a:bodyPr vert="horz" wrap="square" lIns="45720" tIns="22860" rIns="45720" bIns="22860" numCol="1" anchor="t" anchorCtr="0" compatLnSpc="1"/>
            <a:lstStyle/>
            <a:p>
              <a:endParaRPr lang="en-AU" sz="900"/>
            </a:p>
          </p:txBody>
        </p:sp>
        <p:sp>
          <p:nvSpPr>
            <p:cNvPr id="287" name="Freeform 10143"/>
            <p:cNvSpPr/>
            <p:nvPr/>
          </p:nvSpPr>
          <p:spPr bwMode="auto">
            <a:xfrm>
              <a:off x="5818981" y="3833812"/>
              <a:ext cx="41275" cy="57150"/>
            </a:xfrm>
            <a:custGeom>
              <a:avLst/>
              <a:gdLst>
                <a:gd name="T0" fmla="*/ 52 w 52"/>
                <a:gd name="T1" fmla="*/ 0 h 72"/>
                <a:gd name="T2" fmla="*/ 12 w 52"/>
                <a:gd name="T3" fmla="*/ 54 h 72"/>
                <a:gd name="T4" fmla="*/ 0 w 52"/>
                <a:gd name="T5" fmla="*/ 72 h 72"/>
              </a:gdLst>
              <a:ahLst/>
              <a:cxnLst>
                <a:cxn ang="0">
                  <a:pos x="T0" y="T1"/>
                </a:cxn>
                <a:cxn ang="0">
                  <a:pos x="T2" y="T3"/>
                </a:cxn>
                <a:cxn ang="0">
                  <a:pos x="T4" y="T5"/>
                </a:cxn>
              </a:cxnLst>
              <a:rect l="0" t="0" r="r" b="b"/>
              <a:pathLst>
                <a:path w="52" h="72">
                  <a:moveTo>
                    <a:pt x="52" y="0"/>
                  </a:moveTo>
                  <a:lnTo>
                    <a:pt x="12" y="54"/>
                  </a:lnTo>
                  <a:lnTo>
                    <a:pt x="0" y="72"/>
                  </a:lnTo>
                </a:path>
              </a:pathLst>
            </a:custGeom>
            <a:solidFill>
              <a:schemeClr val="accent3"/>
            </a:solidFill>
            <a:ln w="38100">
              <a:solidFill>
                <a:srgbClr val="F8E3B7"/>
              </a:solidFill>
              <a:prstDash val="solid"/>
              <a:round/>
            </a:ln>
          </p:spPr>
          <p:txBody>
            <a:bodyPr vert="horz" wrap="square" lIns="45720" tIns="22860" rIns="45720" bIns="22860" numCol="1" anchor="t" anchorCtr="0" compatLnSpc="1"/>
            <a:lstStyle/>
            <a:p>
              <a:endParaRPr lang="en-AU" sz="900"/>
            </a:p>
          </p:txBody>
        </p:sp>
        <p:sp>
          <p:nvSpPr>
            <p:cNvPr id="288" name="Freeform 10144"/>
            <p:cNvSpPr/>
            <p:nvPr/>
          </p:nvSpPr>
          <p:spPr bwMode="auto">
            <a:xfrm>
              <a:off x="5750719" y="3951287"/>
              <a:ext cx="31750" cy="61913"/>
            </a:xfrm>
            <a:custGeom>
              <a:avLst/>
              <a:gdLst>
                <a:gd name="T0" fmla="*/ 40 w 40"/>
                <a:gd name="T1" fmla="*/ 0 h 78"/>
                <a:gd name="T2" fmla="*/ 38 w 40"/>
                <a:gd name="T3" fmla="*/ 4 h 78"/>
                <a:gd name="T4" fmla="*/ 18 w 40"/>
                <a:gd name="T5" fmla="*/ 40 h 78"/>
                <a:gd name="T6" fmla="*/ 0 w 40"/>
                <a:gd name="T7" fmla="*/ 78 h 78"/>
              </a:gdLst>
              <a:ahLst/>
              <a:cxnLst>
                <a:cxn ang="0">
                  <a:pos x="T0" y="T1"/>
                </a:cxn>
                <a:cxn ang="0">
                  <a:pos x="T2" y="T3"/>
                </a:cxn>
                <a:cxn ang="0">
                  <a:pos x="T4" y="T5"/>
                </a:cxn>
                <a:cxn ang="0">
                  <a:pos x="T6" y="T7"/>
                </a:cxn>
              </a:cxnLst>
              <a:rect l="0" t="0" r="r" b="b"/>
              <a:pathLst>
                <a:path w="40" h="78">
                  <a:moveTo>
                    <a:pt x="40" y="0"/>
                  </a:moveTo>
                  <a:lnTo>
                    <a:pt x="38" y="4"/>
                  </a:lnTo>
                  <a:lnTo>
                    <a:pt x="18" y="40"/>
                  </a:lnTo>
                  <a:lnTo>
                    <a:pt x="0" y="78"/>
                  </a:lnTo>
                </a:path>
              </a:pathLst>
            </a:custGeom>
            <a:solidFill>
              <a:schemeClr val="accent3"/>
            </a:solidFill>
            <a:ln w="38100">
              <a:solidFill>
                <a:srgbClr val="F8E3B7"/>
              </a:solidFill>
              <a:prstDash val="solid"/>
              <a:round/>
            </a:ln>
          </p:spPr>
          <p:txBody>
            <a:bodyPr vert="horz" wrap="square" lIns="45720" tIns="22860" rIns="45720" bIns="22860" numCol="1" anchor="t" anchorCtr="0" compatLnSpc="1"/>
            <a:lstStyle/>
            <a:p>
              <a:endParaRPr lang="en-AU" sz="900"/>
            </a:p>
          </p:txBody>
        </p:sp>
        <p:sp>
          <p:nvSpPr>
            <p:cNvPr id="289" name="Freeform 10145"/>
            <p:cNvSpPr/>
            <p:nvPr/>
          </p:nvSpPr>
          <p:spPr bwMode="auto">
            <a:xfrm>
              <a:off x="5706269" y="4078287"/>
              <a:ext cx="19050" cy="66675"/>
            </a:xfrm>
            <a:custGeom>
              <a:avLst/>
              <a:gdLst>
                <a:gd name="T0" fmla="*/ 24 w 24"/>
                <a:gd name="T1" fmla="*/ 0 h 84"/>
                <a:gd name="T2" fmla="*/ 24 w 24"/>
                <a:gd name="T3" fmla="*/ 0 h 84"/>
                <a:gd name="T4" fmla="*/ 10 w 24"/>
                <a:gd name="T5" fmla="*/ 44 h 84"/>
                <a:gd name="T6" fmla="*/ 0 w 24"/>
                <a:gd name="T7" fmla="*/ 84 h 84"/>
              </a:gdLst>
              <a:ahLst/>
              <a:cxnLst>
                <a:cxn ang="0">
                  <a:pos x="T0" y="T1"/>
                </a:cxn>
                <a:cxn ang="0">
                  <a:pos x="T2" y="T3"/>
                </a:cxn>
                <a:cxn ang="0">
                  <a:pos x="T4" y="T5"/>
                </a:cxn>
                <a:cxn ang="0">
                  <a:pos x="T6" y="T7"/>
                </a:cxn>
              </a:cxnLst>
              <a:rect l="0" t="0" r="r" b="b"/>
              <a:pathLst>
                <a:path w="24" h="84">
                  <a:moveTo>
                    <a:pt x="24" y="0"/>
                  </a:moveTo>
                  <a:lnTo>
                    <a:pt x="24" y="0"/>
                  </a:lnTo>
                  <a:lnTo>
                    <a:pt x="10" y="44"/>
                  </a:lnTo>
                  <a:lnTo>
                    <a:pt x="0" y="84"/>
                  </a:lnTo>
                </a:path>
              </a:pathLst>
            </a:custGeom>
            <a:solidFill>
              <a:schemeClr val="accent3"/>
            </a:solidFill>
            <a:ln w="38100">
              <a:solidFill>
                <a:srgbClr val="F8E3B7"/>
              </a:solidFill>
              <a:prstDash val="solid"/>
              <a:round/>
            </a:ln>
          </p:spPr>
          <p:txBody>
            <a:bodyPr vert="horz" wrap="square" lIns="45720" tIns="22860" rIns="45720" bIns="22860" numCol="1" anchor="t" anchorCtr="0" compatLnSpc="1"/>
            <a:lstStyle/>
            <a:p>
              <a:endParaRPr lang="en-AU" sz="900"/>
            </a:p>
          </p:txBody>
        </p:sp>
        <p:sp>
          <p:nvSpPr>
            <p:cNvPr id="290" name="Freeform 10146"/>
            <p:cNvSpPr/>
            <p:nvPr/>
          </p:nvSpPr>
          <p:spPr bwMode="auto">
            <a:xfrm>
              <a:off x="5690394" y="4213225"/>
              <a:ext cx="3175" cy="69850"/>
            </a:xfrm>
            <a:custGeom>
              <a:avLst/>
              <a:gdLst>
                <a:gd name="T0" fmla="*/ 4 w 4"/>
                <a:gd name="T1" fmla="*/ 0 h 88"/>
                <a:gd name="T2" fmla="*/ 2 w 4"/>
                <a:gd name="T3" fmla="*/ 10 h 88"/>
                <a:gd name="T4" fmla="*/ 0 w 4"/>
                <a:gd name="T5" fmla="*/ 58 h 88"/>
                <a:gd name="T6" fmla="*/ 0 w 4"/>
                <a:gd name="T7" fmla="*/ 88 h 88"/>
              </a:gdLst>
              <a:ahLst/>
              <a:cxnLst>
                <a:cxn ang="0">
                  <a:pos x="T0" y="T1"/>
                </a:cxn>
                <a:cxn ang="0">
                  <a:pos x="T2" y="T3"/>
                </a:cxn>
                <a:cxn ang="0">
                  <a:pos x="T4" y="T5"/>
                </a:cxn>
                <a:cxn ang="0">
                  <a:pos x="T6" y="T7"/>
                </a:cxn>
              </a:cxnLst>
              <a:rect l="0" t="0" r="r" b="b"/>
              <a:pathLst>
                <a:path w="4" h="88">
                  <a:moveTo>
                    <a:pt x="4" y="0"/>
                  </a:moveTo>
                  <a:lnTo>
                    <a:pt x="2" y="10"/>
                  </a:lnTo>
                  <a:lnTo>
                    <a:pt x="0" y="58"/>
                  </a:lnTo>
                  <a:lnTo>
                    <a:pt x="0" y="88"/>
                  </a:lnTo>
                </a:path>
              </a:pathLst>
            </a:custGeom>
            <a:solidFill>
              <a:schemeClr val="accent3"/>
            </a:solidFill>
            <a:ln w="38100">
              <a:solidFill>
                <a:srgbClr val="F8E3B7"/>
              </a:solidFill>
              <a:prstDash val="solid"/>
              <a:round/>
            </a:ln>
          </p:spPr>
          <p:txBody>
            <a:bodyPr vert="horz" wrap="square" lIns="45720" tIns="22860" rIns="45720" bIns="22860" numCol="1" anchor="t" anchorCtr="0" compatLnSpc="1"/>
            <a:lstStyle/>
            <a:p>
              <a:endParaRPr lang="en-AU" sz="900"/>
            </a:p>
          </p:txBody>
        </p:sp>
        <p:sp>
          <p:nvSpPr>
            <p:cNvPr id="291" name="Freeform 10147"/>
            <p:cNvSpPr/>
            <p:nvPr/>
          </p:nvSpPr>
          <p:spPr bwMode="auto">
            <a:xfrm>
              <a:off x="5699919" y="4373562"/>
              <a:ext cx="7938" cy="36513"/>
            </a:xfrm>
            <a:custGeom>
              <a:avLst/>
              <a:gdLst>
                <a:gd name="T0" fmla="*/ 0 w 10"/>
                <a:gd name="T1" fmla="*/ 0 h 46"/>
                <a:gd name="T2" fmla="*/ 0 w 10"/>
                <a:gd name="T3" fmla="*/ 0 h 46"/>
                <a:gd name="T4" fmla="*/ 10 w 10"/>
                <a:gd name="T5" fmla="*/ 46 h 46"/>
              </a:gdLst>
              <a:ahLst/>
              <a:cxnLst>
                <a:cxn ang="0">
                  <a:pos x="T0" y="T1"/>
                </a:cxn>
                <a:cxn ang="0">
                  <a:pos x="T2" y="T3"/>
                </a:cxn>
                <a:cxn ang="0">
                  <a:pos x="T4" y="T5"/>
                </a:cxn>
              </a:cxnLst>
              <a:rect l="0" t="0" r="r" b="b"/>
              <a:pathLst>
                <a:path w="10" h="46">
                  <a:moveTo>
                    <a:pt x="0" y="0"/>
                  </a:moveTo>
                  <a:lnTo>
                    <a:pt x="0" y="0"/>
                  </a:lnTo>
                  <a:lnTo>
                    <a:pt x="10" y="46"/>
                  </a:lnTo>
                </a:path>
              </a:pathLst>
            </a:custGeom>
            <a:solidFill>
              <a:schemeClr val="accent3"/>
            </a:solidFill>
            <a:ln w="38100">
              <a:solidFill>
                <a:srgbClr val="F8E3B7"/>
              </a:solidFill>
              <a:prstDash val="solid"/>
              <a:round/>
            </a:ln>
          </p:spPr>
          <p:txBody>
            <a:bodyPr vert="horz" wrap="square" lIns="45720" tIns="22860" rIns="45720" bIns="22860" numCol="1" anchor="t" anchorCtr="0" compatLnSpc="1"/>
            <a:lstStyle/>
            <a:p>
              <a:endParaRPr lang="en-AU" sz="900"/>
            </a:p>
          </p:txBody>
        </p:sp>
        <p:sp>
          <p:nvSpPr>
            <p:cNvPr id="292" name="Freeform 10148"/>
            <p:cNvSpPr/>
            <p:nvPr/>
          </p:nvSpPr>
          <p:spPr bwMode="auto">
            <a:xfrm>
              <a:off x="4085431" y="4592637"/>
              <a:ext cx="30163" cy="23813"/>
            </a:xfrm>
            <a:custGeom>
              <a:avLst/>
              <a:gdLst>
                <a:gd name="T0" fmla="*/ 0 w 38"/>
                <a:gd name="T1" fmla="*/ 30 h 30"/>
                <a:gd name="T2" fmla="*/ 0 w 38"/>
                <a:gd name="T3" fmla="*/ 30 h 30"/>
                <a:gd name="T4" fmla="*/ 38 w 38"/>
                <a:gd name="T5" fmla="*/ 0 h 30"/>
              </a:gdLst>
              <a:ahLst/>
              <a:cxnLst>
                <a:cxn ang="0">
                  <a:pos x="T0" y="T1"/>
                </a:cxn>
                <a:cxn ang="0">
                  <a:pos x="T2" y="T3"/>
                </a:cxn>
                <a:cxn ang="0">
                  <a:pos x="T4" y="T5"/>
                </a:cxn>
              </a:cxnLst>
              <a:rect l="0" t="0" r="r" b="b"/>
              <a:pathLst>
                <a:path w="38" h="30">
                  <a:moveTo>
                    <a:pt x="0" y="30"/>
                  </a:moveTo>
                  <a:lnTo>
                    <a:pt x="0" y="30"/>
                  </a:lnTo>
                  <a:lnTo>
                    <a:pt x="38" y="0"/>
                  </a:lnTo>
                </a:path>
              </a:pathLst>
            </a:custGeom>
            <a:solidFill>
              <a:schemeClr val="accent3"/>
            </a:solidFill>
            <a:ln w="38100">
              <a:solidFill>
                <a:srgbClr val="F8E3B7"/>
              </a:solidFill>
              <a:prstDash val="solid"/>
              <a:round/>
            </a:ln>
          </p:spPr>
          <p:txBody>
            <a:bodyPr vert="horz" wrap="square" lIns="45720" tIns="22860" rIns="45720" bIns="22860" numCol="1" anchor="t" anchorCtr="0" compatLnSpc="1"/>
            <a:lstStyle/>
            <a:p>
              <a:endParaRPr lang="en-AU" sz="900"/>
            </a:p>
          </p:txBody>
        </p:sp>
        <p:sp>
          <p:nvSpPr>
            <p:cNvPr id="293" name="Freeform 10149"/>
            <p:cNvSpPr/>
            <p:nvPr/>
          </p:nvSpPr>
          <p:spPr bwMode="auto">
            <a:xfrm>
              <a:off x="4177506" y="4511675"/>
              <a:ext cx="65088" cy="39688"/>
            </a:xfrm>
            <a:custGeom>
              <a:avLst/>
              <a:gdLst>
                <a:gd name="T0" fmla="*/ 0 w 82"/>
                <a:gd name="T1" fmla="*/ 50 h 50"/>
                <a:gd name="T2" fmla="*/ 60 w 82"/>
                <a:gd name="T3" fmla="*/ 12 h 50"/>
                <a:gd name="T4" fmla="*/ 82 w 82"/>
                <a:gd name="T5" fmla="*/ 0 h 50"/>
              </a:gdLst>
              <a:ahLst/>
              <a:cxnLst>
                <a:cxn ang="0">
                  <a:pos x="T0" y="T1"/>
                </a:cxn>
                <a:cxn ang="0">
                  <a:pos x="T2" y="T3"/>
                </a:cxn>
                <a:cxn ang="0">
                  <a:pos x="T4" y="T5"/>
                </a:cxn>
              </a:cxnLst>
              <a:rect l="0" t="0" r="r" b="b"/>
              <a:pathLst>
                <a:path w="82" h="50">
                  <a:moveTo>
                    <a:pt x="0" y="50"/>
                  </a:moveTo>
                  <a:lnTo>
                    <a:pt x="60" y="12"/>
                  </a:lnTo>
                  <a:lnTo>
                    <a:pt x="82" y="0"/>
                  </a:lnTo>
                </a:path>
              </a:pathLst>
            </a:custGeom>
            <a:solidFill>
              <a:schemeClr val="accent3"/>
            </a:solidFill>
            <a:ln w="38100">
              <a:solidFill>
                <a:srgbClr val="F8E3B7"/>
              </a:solidFill>
              <a:prstDash val="solid"/>
              <a:round/>
            </a:ln>
          </p:spPr>
          <p:txBody>
            <a:bodyPr vert="horz" wrap="square" lIns="45720" tIns="22860" rIns="45720" bIns="22860" numCol="1" anchor="t" anchorCtr="0" compatLnSpc="1"/>
            <a:lstStyle/>
            <a:p>
              <a:endParaRPr lang="en-AU" sz="900"/>
            </a:p>
          </p:txBody>
        </p:sp>
        <p:sp>
          <p:nvSpPr>
            <p:cNvPr id="294" name="Freeform 10150"/>
            <p:cNvSpPr/>
            <p:nvPr/>
          </p:nvSpPr>
          <p:spPr bwMode="auto">
            <a:xfrm>
              <a:off x="4309269" y="4438650"/>
              <a:ext cx="68263" cy="34925"/>
            </a:xfrm>
            <a:custGeom>
              <a:avLst/>
              <a:gdLst>
                <a:gd name="T0" fmla="*/ 0 w 86"/>
                <a:gd name="T1" fmla="*/ 44 h 44"/>
                <a:gd name="T2" fmla="*/ 46 w 86"/>
                <a:gd name="T3" fmla="*/ 20 h 44"/>
                <a:gd name="T4" fmla="*/ 86 w 86"/>
                <a:gd name="T5" fmla="*/ 0 h 44"/>
              </a:gdLst>
              <a:ahLst/>
              <a:cxnLst>
                <a:cxn ang="0">
                  <a:pos x="T0" y="T1"/>
                </a:cxn>
                <a:cxn ang="0">
                  <a:pos x="T2" y="T3"/>
                </a:cxn>
                <a:cxn ang="0">
                  <a:pos x="T4" y="T5"/>
                </a:cxn>
              </a:cxnLst>
              <a:rect l="0" t="0" r="r" b="b"/>
              <a:pathLst>
                <a:path w="86" h="44">
                  <a:moveTo>
                    <a:pt x="0" y="44"/>
                  </a:moveTo>
                  <a:lnTo>
                    <a:pt x="46" y="20"/>
                  </a:lnTo>
                  <a:lnTo>
                    <a:pt x="86" y="0"/>
                  </a:lnTo>
                </a:path>
              </a:pathLst>
            </a:custGeom>
            <a:solidFill>
              <a:schemeClr val="accent3"/>
            </a:solidFill>
            <a:ln w="38100">
              <a:solidFill>
                <a:srgbClr val="F8E3B7"/>
              </a:solidFill>
              <a:prstDash val="solid"/>
              <a:round/>
            </a:ln>
          </p:spPr>
          <p:txBody>
            <a:bodyPr vert="horz" wrap="square" lIns="45720" tIns="22860" rIns="45720" bIns="22860" numCol="1" anchor="t" anchorCtr="0" compatLnSpc="1"/>
            <a:lstStyle/>
            <a:p>
              <a:endParaRPr lang="en-AU" sz="900"/>
            </a:p>
          </p:txBody>
        </p:sp>
        <p:sp>
          <p:nvSpPr>
            <p:cNvPr id="295" name="Freeform 10151"/>
            <p:cNvSpPr/>
            <p:nvPr/>
          </p:nvSpPr>
          <p:spPr bwMode="auto">
            <a:xfrm>
              <a:off x="4445794" y="4376737"/>
              <a:ext cx="69850" cy="30163"/>
            </a:xfrm>
            <a:custGeom>
              <a:avLst/>
              <a:gdLst>
                <a:gd name="T0" fmla="*/ 0 w 88"/>
                <a:gd name="T1" fmla="*/ 38 h 38"/>
                <a:gd name="T2" fmla="*/ 10 w 88"/>
                <a:gd name="T3" fmla="*/ 32 h 38"/>
                <a:gd name="T4" fmla="*/ 60 w 88"/>
                <a:gd name="T5" fmla="*/ 12 h 38"/>
                <a:gd name="T6" fmla="*/ 88 w 88"/>
                <a:gd name="T7" fmla="*/ 0 h 38"/>
              </a:gdLst>
              <a:ahLst/>
              <a:cxnLst>
                <a:cxn ang="0">
                  <a:pos x="T0" y="T1"/>
                </a:cxn>
                <a:cxn ang="0">
                  <a:pos x="T2" y="T3"/>
                </a:cxn>
                <a:cxn ang="0">
                  <a:pos x="T4" y="T5"/>
                </a:cxn>
                <a:cxn ang="0">
                  <a:pos x="T6" y="T7"/>
                </a:cxn>
              </a:cxnLst>
              <a:rect l="0" t="0" r="r" b="b"/>
              <a:pathLst>
                <a:path w="88" h="38">
                  <a:moveTo>
                    <a:pt x="0" y="38"/>
                  </a:moveTo>
                  <a:lnTo>
                    <a:pt x="10" y="32"/>
                  </a:lnTo>
                  <a:lnTo>
                    <a:pt x="60" y="12"/>
                  </a:lnTo>
                  <a:lnTo>
                    <a:pt x="88" y="0"/>
                  </a:lnTo>
                </a:path>
              </a:pathLst>
            </a:custGeom>
            <a:solidFill>
              <a:schemeClr val="accent3"/>
            </a:solidFill>
            <a:ln w="38100">
              <a:solidFill>
                <a:srgbClr val="F8E3B7"/>
              </a:solidFill>
              <a:prstDash val="solid"/>
              <a:round/>
            </a:ln>
          </p:spPr>
          <p:txBody>
            <a:bodyPr vert="horz" wrap="square" lIns="45720" tIns="22860" rIns="45720" bIns="22860" numCol="1" anchor="t" anchorCtr="0" compatLnSpc="1"/>
            <a:lstStyle/>
            <a:p>
              <a:endParaRPr lang="en-AU" sz="900"/>
            </a:p>
          </p:txBody>
        </p:sp>
        <p:sp>
          <p:nvSpPr>
            <p:cNvPr id="296" name="Freeform 10152"/>
            <p:cNvSpPr/>
            <p:nvPr/>
          </p:nvSpPr>
          <p:spPr bwMode="auto">
            <a:xfrm>
              <a:off x="4587081" y="4327525"/>
              <a:ext cx="73025" cy="22225"/>
            </a:xfrm>
            <a:custGeom>
              <a:avLst/>
              <a:gdLst>
                <a:gd name="T0" fmla="*/ 0 w 92"/>
                <a:gd name="T1" fmla="*/ 28 h 28"/>
                <a:gd name="T2" fmla="*/ 42 w 92"/>
                <a:gd name="T3" fmla="*/ 14 h 28"/>
                <a:gd name="T4" fmla="*/ 92 w 92"/>
                <a:gd name="T5" fmla="*/ 0 h 28"/>
              </a:gdLst>
              <a:ahLst/>
              <a:cxnLst>
                <a:cxn ang="0">
                  <a:pos x="T0" y="T1"/>
                </a:cxn>
                <a:cxn ang="0">
                  <a:pos x="T2" y="T3"/>
                </a:cxn>
                <a:cxn ang="0">
                  <a:pos x="T4" y="T5"/>
                </a:cxn>
              </a:cxnLst>
              <a:rect l="0" t="0" r="r" b="b"/>
              <a:pathLst>
                <a:path w="92" h="28">
                  <a:moveTo>
                    <a:pt x="0" y="28"/>
                  </a:moveTo>
                  <a:lnTo>
                    <a:pt x="42" y="14"/>
                  </a:lnTo>
                  <a:lnTo>
                    <a:pt x="92" y="0"/>
                  </a:lnTo>
                </a:path>
              </a:pathLst>
            </a:custGeom>
            <a:solidFill>
              <a:schemeClr val="accent3"/>
            </a:solidFill>
            <a:ln w="38100">
              <a:solidFill>
                <a:srgbClr val="F8E3B7"/>
              </a:solidFill>
              <a:prstDash val="solid"/>
              <a:round/>
            </a:ln>
          </p:spPr>
          <p:txBody>
            <a:bodyPr vert="horz" wrap="square" lIns="45720" tIns="22860" rIns="45720" bIns="22860" numCol="1" anchor="t" anchorCtr="0" compatLnSpc="1"/>
            <a:lstStyle/>
            <a:p>
              <a:endParaRPr lang="en-AU" sz="900"/>
            </a:p>
          </p:txBody>
        </p:sp>
        <p:sp>
          <p:nvSpPr>
            <p:cNvPr id="297" name="Freeform 10153"/>
            <p:cNvSpPr/>
            <p:nvPr/>
          </p:nvSpPr>
          <p:spPr bwMode="auto">
            <a:xfrm>
              <a:off x="4733131" y="4292600"/>
              <a:ext cx="74613" cy="15875"/>
            </a:xfrm>
            <a:custGeom>
              <a:avLst/>
              <a:gdLst>
                <a:gd name="T0" fmla="*/ 0 w 94"/>
                <a:gd name="T1" fmla="*/ 20 h 20"/>
                <a:gd name="T2" fmla="*/ 28 w 94"/>
                <a:gd name="T3" fmla="*/ 12 h 20"/>
                <a:gd name="T4" fmla="*/ 88 w 94"/>
                <a:gd name="T5" fmla="*/ 0 h 20"/>
                <a:gd name="T6" fmla="*/ 94 w 94"/>
                <a:gd name="T7" fmla="*/ 0 h 20"/>
              </a:gdLst>
              <a:ahLst/>
              <a:cxnLst>
                <a:cxn ang="0">
                  <a:pos x="T0" y="T1"/>
                </a:cxn>
                <a:cxn ang="0">
                  <a:pos x="T2" y="T3"/>
                </a:cxn>
                <a:cxn ang="0">
                  <a:pos x="T4" y="T5"/>
                </a:cxn>
                <a:cxn ang="0">
                  <a:pos x="T6" y="T7"/>
                </a:cxn>
              </a:cxnLst>
              <a:rect l="0" t="0" r="r" b="b"/>
              <a:pathLst>
                <a:path w="94" h="20">
                  <a:moveTo>
                    <a:pt x="0" y="20"/>
                  </a:moveTo>
                  <a:lnTo>
                    <a:pt x="28" y="12"/>
                  </a:lnTo>
                  <a:lnTo>
                    <a:pt x="88" y="0"/>
                  </a:lnTo>
                  <a:lnTo>
                    <a:pt x="94" y="0"/>
                  </a:lnTo>
                </a:path>
              </a:pathLst>
            </a:custGeom>
            <a:solidFill>
              <a:schemeClr val="accent3"/>
            </a:solidFill>
            <a:ln w="38100">
              <a:solidFill>
                <a:srgbClr val="F8E3B7"/>
              </a:solidFill>
              <a:prstDash val="solid"/>
              <a:round/>
            </a:ln>
          </p:spPr>
          <p:txBody>
            <a:bodyPr vert="horz" wrap="square" lIns="45720" tIns="22860" rIns="45720" bIns="22860" numCol="1" anchor="t" anchorCtr="0" compatLnSpc="1"/>
            <a:lstStyle/>
            <a:p>
              <a:endParaRPr lang="en-AU" sz="900"/>
            </a:p>
          </p:txBody>
        </p:sp>
        <p:sp>
          <p:nvSpPr>
            <p:cNvPr id="298" name="Freeform 10154"/>
            <p:cNvSpPr/>
            <p:nvPr/>
          </p:nvSpPr>
          <p:spPr bwMode="auto">
            <a:xfrm>
              <a:off x="4883944" y="4275137"/>
              <a:ext cx="76200" cy="6350"/>
            </a:xfrm>
            <a:custGeom>
              <a:avLst/>
              <a:gdLst>
                <a:gd name="T0" fmla="*/ 0 w 96"/>
                <a:gd name="T1" fmla="*/ 8 h 8"/>
                <a:gd name="T2" fmla="*/ 20 w 96"/>
                <a:gd name="T3" fmla="*/ 4 h 8"/>
                <a:gd name="T4" fmla="*/ 82 w 96"/>
                <a:gd name="T5" fmla="*/ 0 h 8"/>
                <a:gd name="T6" fmla="*/ 96 w 96"/>
                <a:gd name="T7" fmla="*/ 0 h 8"/>
              </a:gdLst>
              <a:ahLst/>
              <a:cxnLst>
                <a:cxn ang="0">
                  <a:pos x="T0" y="T1"/>
                </a:cxn>
                <a:cxn ang="0">
                  <a:pos x="T2" y="T3"/>
                </a:cxn>
                <a:cxn ang="0">
                  <a:pos x="T4" y="T5"/>
                </a:cxn>
                <a:cxn ang="0">
                  <a:pos x="T6" y="T7"/>
                </a:cxn>
              </a:cxnLst>
              <a:rect l="0" t="0" r="r" b="b"/>
              <a:pathLst>
                <a:path w="96" h="8">
                  <a:moveTo>
                    <a:pt x="0" y="8"/>
                  </a:moveTo>
                  <a:lnTo>
                    <a:pt x="20" y="4"/>
                  </a:lnTo>
                  <a:lnTo>
                    <a:pt x="82" y="0"/>
                  </a:lnTo>
                  <a:lnTo>
                    <a:pt x="96" y="0"/>
                  </a:lnTo>
                </a:path>
              </a:pathLst>
            </a:custGeom>
            <a:solidFill>
              <a:schemeClr val="accent3"/>
            </a:solidFill>
            <a:ln w="38100">
              <a:solidFill>
                <a:srgbClr val="F8E3B7"/>
              </a:solidFill>
              <a:prstDash val="solid"/>
              <a:round/>
            </a:ln>
          </p:spPr>
          <p:txBody>
            <a:bodyPr vert="horz" wrap="square" lIns="45720" tIns="22860" rIns="45720" bIns="22860" numCol="1" anchor="t" anchorCtr="0" compatLnSpc="1"/>
            <a:lstStyle/>
            <a:p>
              <a:endParaRPr lang="en-AU" sz="900"/>
            </a:p>
          </p:txBody>
        </p:sp>
        <p:sp>
          <p:nvSpPr>
            <p:cNvPr id="299" name="Freeform 10155"/>
            <p:cNvSpPr/>
            <p:nvPr/>
          </p:nvSpPr>
          <p:spPr bwMode="auto">
            <a:xfrm>
              <a:off x="5036344" y="4273550"/>
              <a:ext cx="74613" cy="4763"/>
            </a:xfrm>
            <a:custGeom>
              <a:avLst/>
              <a:gdLst>
                <a:gd name="T0" fmla="*/ 0 w 94"/>
                <a:gd name="T1" fmla="*/ 0 h 6"/>
                <a:gd name="T2" fmla="*/ 18 w 94"/>
                <a:gd name="T3" fmla="*/ 0 h 6"/>
                <a:gd name="T4" fmla="*/ 80 w 94"/>
                <a:gd name="T5" fmla="*/ 4 h 6"/>
                <a:gd name="T6" fmla="*/ 94 w 94"/>
                <a:gd name="T7" fmla="*/ 6 h 6"/>
              </a:gdLst>
              <a:ahLst/>
              <a:cxnLst>
                <a:cxn ang="0">
                  <a:pos x="T0" y="T1"/>
                </a:cxn>
                <a:cxn ang="0">
                  <a:pos x="T2" y="T3"/>
                </a:cxn>
                <a:cxn ang="0">
                  <a:pos x="T4" y="T5"/>
                </a:cxn>
                <a:cxn ang="0">
                  <a:pos x="T6" y="T7"/>
                </a:cxn>
              </a:cxnLst>
              <a:rect l="0" t="0" r="r" b="b"/>
              <a:pathLst>
                <a:path w="94" h="6">
                  <a:moveTo>
                    <a:pt x="0" y="0"/>
                  </a:moveTo>
                  <a:lnTo>
                    <a:pt x="18" y="0"/>
                  </a:lnTo>
                  <a:lnTo>
                    <a:pt x="80" y="4"/>
                  </a:lnTo>
                  <a:lnTo>
                    <a:pt x="94" y="6"/>
                  </a:lnTo>
                </a:path>
              </a:pathLst>
            </a:custGeom>
            <a:solidFill>
              <a:schemeClr val="accent3"/>
            </a:solidFill>
            <a:ln w="38100">
              <a:solidFill>
                <a:srgbClr val="F8E3B7"/>
              </a:solidFill>
              <a:prstDash val="solid"/>
              <a:round/>
            </a:ln>
          </p:spPr>
          <p:txBody>
            <a:bodyPr vert="horz" wrap="square" lIns="45720" tIns="22860" rIns="45720" bIns="22860" numCol="1" anchor="t" anchorCtr="0" compatLnSpc="1"/>
            <a:lstStyle/>
            <a:p>
              <a:endParaRPr lang="en-AU" sz="900"/>
            </a:p>
          </p:txBody>
        </p:sp>
        <p:sp>
          <p:nvSpPr>
            <p:cNvPr id="300" name="Freeform 10156"/>
            <p:cNvSpPr/>
            <p:nvPr/>
          </p:nvSpPr>
          <p:spPr bwMode="auto">
            <a:xfrm>
              <a:off x="5187156" y="4287837"/>
              <a:ext cx="74613" cy="15875"/>
            </a:xfrm>
            <a:custGeom>
              <a:avLst/>
              <a:gdLst>
                <a:gd name="T0" fmla="*/ 0 w 94"/>
                <a:gd name="T1" fmla="*/ 0 h 20"/>
                <a:gd name="T2" fmla="*/ 20 w 94"/>
                <a:gd name="T3" fmla="*/ 2 h 20"/>
                <a:gd name="T4" fmla="*/ 84 w 94"/>
                <a:gd name="T5" fmla="*/ 18 h 20"/>
                <a:gd name="T6" fmla="*/ 94 w 94"/>
                <a:gd name="T7" fmla="*/ 20 h 20"/>
              </a:gdLst>
              <a:ahLst/>
              <a:cxnLst>
                <a:cxn ang="0">
                  <a:pos x="T0" y="T1"/>
                </a:cxn>
                <a:cxn ang="0">
                  <a:pos x="T2" y="T3"/>
                </a:cxn>
                <a:cxn ang="0">
                  <a:pos x="T4" y="T5"/>
                </a:cxn>
                <a:cxn ang="0">
                  <a:pos x="T6" y="T7"/>
                </a:cxn>
              </a:cxnLst>
              <a:rect l="0" t="0" r="r" b="b"/>
              <a:pathLst>
                <a:path w="94" h="20">
                  <a:moveTo>
                    <a:pt x="0" y="0"/>
                  </a:moveTo>
                  <a:lnTo>
                    <a:pt x="20" y="2"/>
                  </a:lnTo>
                  <a:lnTo>
                    <a:pt x="84" y="18"/>
                  </a:lnTo>
                  <a:lnTo>
                    <a:pt x="94" y="20"/>
                  </a:lnTo>
                </a:path>
              </a:pathLst>
            </a:custGeom>
            <a:solidFill>
              <a:schemeClr val="accent3"/>
            </a:solidFill>
            <a:ln w="38100">
              <a:solidFill>
                <a:srgbClr val="F8E3B7"/>
              </a:solidFill>
              <a:prstDash val="solid"/>
              <a:round/>
            </a:ln>
          </p:spPr>
          <p:txBody>
            <a:bodyPr vert="horz" wrap="square" lIns="45720" tIns="22860" rIns="45720" bIns="22860" numCol="1" anchor="t" anchorCtr="0" compatLnSpc="1"/>
            <a:lstStyle/>
            <a:p>
              <a:endParaRPr lang="en-AU" sz="900"/>
            </a:p>
          </p:txBody>
        </p:sp>
        <p:sp>
          <p:nvSpPr>
            <p:cNvPr id="301" name="Freeform 10157"/>
            <p:cNvSpPr/>
            <p:nvPr/>
          </p:nvSpPr>
          <p:spPr bwMode="auto">
            <a:xfrm>
              <a:off x="5334794" y="4325937"/>
              <a:ext cx="71438" cy="26988"/>
            </a:xfrm>
            <a:custGeom>
              <a:avLst/>
              <a:gdLst>
                <a:gd name="T0" fmla="*/ 0 w 90"/>
                <a:gd name="T1" fmla="*/ 0 h 34"/>
                <a:gd name="T2" fmla="*/ 28 w 90"/>
                <a:gd name="T3" fmla="*/ 10 h 34"/>
                <a:gd name="T4" fmla="*/ 90 w 90"/>
                <a:gd name="T5" fmla="*/ 34 h 34"/>
              </a:gdLst>
              <a:ahLst/>
              <a:cxnLst>
                <a:cxn ang="0">
                  <a:pos x="T0" y="T1"/>
                </a:cxn>
                <a:cxn ang="0">
                  <a:pos x="T2" y="T3"/>
                </a:cxn>
                <a:cxn ang="0">
                  <a:pos x="T4" y="T5"/>
                </a:cxn>
              </a:cxnLst>
              <a:rect l="0" t="0" r="r" b="b"/>
              <a:pathLst>
                <a:path w="90" h="34">
                  <a:moveTo>
                    <a:pt x="0" y="0"/>
                  </a:moveTo>
                  <a:lnTo>
                    <a:pt x="28" y="10"/>
                  </a:lnTo>
                  <a:lnTo>
                    <a:pt x="90" y="34"/>
                  </a:lnTo>
                </a:path>
              </a:pathLst>
            </a:custGeom>
            <a:solidFill>
              <a:schemeClr val="accent3"/>
            </a:solidFill>
            <a:ln w="38100">
              <a:solidFill>
                <a:srgbClr val="F8E3B7"/>
              </a:solidFill>
              <a:prstDash val="solid"/>
              <a:round/>
            </a:ln>
          </p:spPr>
          <p:txBody>
            <a:bodyPr vert="horz" wrap="square" lIns="45720" tIns="22860" rIns="45720" bIns="22860" numCol="1" anchor="t" anchorCtr="0" compatLnSpc="1"/>
            <a:lstStyle/>
            <a:p>
              <a:endParaRPr lang="en-AU" sz="900"/>
            </a:p>
          </p:txBody>
        </p:sp>
        <p:sp>
          <p:nvSpPr>
            <p:cNvPr id="302" name="Freeform 10158"/>
            <p:cNvSpPr/>
            <p:nvPr/>
          </p:nvSpPr>
          <p:spPr bwMode="auto">
            <a:xfrm>
              <a:off x="5472906" y="4387850"/>
              <a:ext cx="66675" cy="38100"/>
            </a:xfrm>
            <a:custGeom>
              <a:avLst/>
              <a:gdLst>
                <a:gd name="T0" fmla="*/ 0 w 84"/>
                <a:gd name="T1" fmla="*/ 0 h 48"/>
                <a:gd name="T2" fmla="*/ 46 w 84"/>
                <a:gd name="T3" fmla="*/ 24 h 48"/>
                <a:gd name="T4" fmla="*/ 84 w 84"/>
                <a:gd name="T5" fmla="*/ 48 h 48"/>
              </a:gdLst>
              <a:ahLst/>
              <a:cxnLst>
                <a:cxn ang="0">
                  <a:pos x="T0" y="T1"/>
                </a:cxn>
                <a:cxn ang="0">
                  <a:pos x="T2" y="T3"/>
                </a:cxn>
                <a:cxn ang="0">
                  <a:pos x="T4" y="T5"/>
                </a:cxn>
              </a:cxnLst>
              <a:rect l="0" t="0" r="r" b="b"/>
              <a:pathLst>
                <a:path w="84" h="48">
                  <a:moveTo>
                    <a:pt x="0" y="0"/>
                  </a:moveTo>
                  <a:lnTo>
                    <a:pt x="46" y="24"/>
                  </a:lnTo>
                  <a:lnTo>
                    <a:pt x="84" y="48"/>
                  </a:lnTo>
                </a:path>
              </a:pathLst>
            </a:custGeom>
            <a:solidFill>
              <a:schemeClr val="accent3"/>
            </a:solidFill>
            <a:ln w="38100">
              <a:solidFill>
                <a:srgbClr val="F8E3B7"/>
              </a:solidFill>
              <a:prstDash val="solid"/>
              <a:round/>
            </a:ln>
          </p:spPr>
          <p:txBody>
            <a:bodyPr vert="horz" wrap="square" lIns="45720" tIns="22860" rIns="45720" bIns="22860" numCol="1" anchor="t" anchorCtr="0" compatLnSpc="1"/>
            <a:lstStyle/>
            <a:p>
              <a:endParaRPr lang="en-AU" sz="900"/>
            </a:p>
          </p:txBody>
        </p:sp>
        <p:sp>
          <p:nvSpPr>
            <p:cNvPr id="303" name="Freeform 10159"/>
            <p:cNvSpPr/>
            <p:nvPr/>
          </p:nvSpPr>
          <p:spPr bwMode="auto">
            <a:xfrm>
              <a:off x="5588794" y="4460875"/>
              <a:ext cx="30163" cy="23813"/>
            </a:xfrm>
            <a:custGeom>
              <a:avLst/>
              <a:gdLst>
                <a:gd name="T0" fmla="*/ 0 w 38"/>
                <a:gd name="T1" fmla="*/ 0 h 30"/>
                <a:gd name="T2" fmla="*/ 0 w 38"/>
                <a:gd name="T3" fmla="*/ 0 h 30"/>
                <a:gd name="T4" fmla="*/ 38 w 38"/>
                <a:gd name="T5" fmla="*/ 30 h 30"/>
              </a:gdLst>
              <a:ahLst/>
              <a:cxnLst>
                <a:cxn ang="0">
                  <a:pos x="T0" y="T1"/>
                </a:cxn>
                <a:cxn ang="0">
                  <a:pos x="T2" y="T3"/>
                </a:cxn>
                <a:cxn ang="0">
                  <a:pos x="T4" y="T5"/>
                </a:cxn>
              </a:cxnLst>
              <a:rect l="0" t="0" r="r" b="b"/>
              <a:pathLst>
                <a:path w="38" h="30">
                  <a:moveTo>
                    <a:pt x="0" y="0"/>
                  </a:moveTo>
                  <a:lnTo>
                    <a:pt x="0" y="0"/>
                  </a:lnTo>
                  <a:lnTo>
                    <a:pt x="38" y="30"/>
                  </a:lnTo>
                </a:path>
              </a:pathLst>
            </a:custGeom>
            <a:solidFill>
              <a:schemeClr val="accent3"/>
            </a:solidFill>
            <a:ln w="38100">
              <a:solidFill>
                <a:srgbClr val="F8E3B7"/>
              </a:solidFill>
              <a:prstDash val="solid"/>
              <a:round/>
            </a:ln>
          </p:spPr>
          <p:txBody>
            <a:bodyPr vert="horz" wrap="square" lIns="45720" tIns="22860" rIns="45720" bIns="22860" numCol="1" anchor="t" anchorCtr="0" compatLnSpc="1"/>
            <a:lstStyle/>
            <a:p>
              <a:endParaRPr lang="en-AU" sz="900"/>
            </a:p>
          </p:txBody>
        </p:sp>
        <p:sp>
          <p:nvSpPr>
            <p:cNvPr id="304" name="Freeform 10160"/>
            <p:cNvSpPr/>
            <p:nvPr/>
          </p:nvSpPr>
          <p:spPr bwMode="auto">
            <a:xfrm>
              <a:off x="6881019" y="2563812"/>
              <a:ext cx="395288" cy="234950"/>
            </a:xfrm>
            <a:custGeom>
              <a:avLst/>
              <a:gdLst>
                <a:gd name="T0" fmla="*/ 0 w 498"/>
                <a:gd name="T1" fmla="*/ 0 h 296"/>
                <a:gd name="T2" fmla="*/ 0 w 498"/>
                <a:gd name="T3" fmla="*/ 0 h 296"/>
                <a:gd name="T4" fmla="*/ 60 w 498"/>
                <a:gd name="T5" fmla="*/ 16 h 296"/>
                <a:gd name="T6" fmla="*/ 126 w 498"/>
                <a:gd name="T7" fmla="*/ 36 h 296"/>
                <a:gd name="T8" fmla="*/ 202 w 498"/>
                <a:gd name="T9" fmla="*/ 60 h 296"/>
                <a:gd name="T10" fmla="*/ 244 w 498"/>
                <a:gd name="T11" fmla="*/ 76 h 296"/>
                <a:gd name="T12" fmla="*/ 286 w 498"/>
                <a:gd name="T13" fmla="*/ 92 h 296"/>
                <a:gd name="T14" fmla="*/ 328 w 498"/>
                <a:gd name="T15" fmla="*/ 110 h 296"/>
                <a:gd name="T16" fmla="*/ 368 w 498"/>
                <a:gd name="T17" fmla="*/ 130 h 296"/>
                <a:gd name="T18" fmla="*/ 406 w 498"/>
                <a:gd name="T19" fmla="*/ 150 h 296"/>
                <a:gd name="T20" fmla="*/ 440 w 498"/>
                <a:gd name="T21" fmla="*/ 172 h 296"/>
                <a:gd name="T22" fmla="*/ 472 w 498"/>
                <a:gd name="T23" fmla="*/ 194 h 296"/>
                <a:gd name="T24" fmla="*/ 498 w 498"/>
                <a:gd name="T25" fmla="*/ 218 h 296"/>
                <a:gd name="T26" fmla="*/ 498 w 498"/>
                <a:gd name="T27" fmla="*/ 218 h 296"/>
                <a:gd name="T28" fmla="*/ 484 w 498"/>
                <a:gd name="T29" fmla="*/ 236 h 296"/>
                <a:gd name="T30" fmla="*/ 468 w 498"/>
                <a:gd name="T31" fmla="*/ 252 h 296"/>
                <a:gd name="T32" fmla="*/ 448 w 498"/>
                <a:gd name="T33" fmla="*/ 270 h 296"/>
                <a:gd name="T34" fmla="*/ 438 w 498"/>
                <a:gd name="T35" fmla="*/ 278 h 296"/>
                <a:gd name="T36" fmla="*/ 426 w 498"/>
                <a:gd name="T37" fmla="*/ 284 h 296"/>
                <a:gd name="T38" fmla="*/ 412 w 498"/>
                <a:gd name="T39" fmla="*/ 290 h 296"/>
                <a:gd name="T40" fmla="*/ 400 w 498"/>
                <a:gd name="T41" fmla="*/ 294 h 296"/>
                <a:gd name="T42" fmla="*/ 386 w 498"/>
                <a:gd name="T43" fmla="*/ 296 h 296"/>
                <a:gd name="T44" fmla="*/ 372 w 498"/>
                <a:gd name="T45" fmla="*/ 296 h 296"/>
                <a:gd name="T46" fmla="*/ 356 w 498"/>
                <a:gd name="T47" fmla="*/ 292 h 296"/>
                <a:gd name="T48" fmla="*/ 342 w 498"/>
                <a:gd name="T49" fmla="*/ 284 h 296"/>
                <a:gd name="T50" fmla="*/ 342 w 498"/>
                <a:gd name="T51" fmla="*/ 284 h 296"/>
                <a:gd name="T52" fmla="*/ 256 w 498"/>
                <a:gd name="T53" fmla="*/ 226 h 296"/>
                <a:gd name="T54" fmla="*/ 200 w 498"/>
                <a:gd name="T55" fmla="*/ 188 h 296"/>
                <a:gd name="T56" fmla="*/ 142 w 498"/>
                <a:gd name="T57" fmla="*/ 144 h 296"/>
                <a:gd name="T58" fmla="*/ 88 w 498"/>
                <a:gd name="T59" fmla="*/ 102 h 296"/>
                <a:gd name="T60" fmla="*/ 64 w 498"/>
                <a:gd name="T61" fmla="*/ 82 h 296"/>
                <a:gd name="T62" fmla="*/ 42 w 498"/>
                <a:gd name="T63" fmla="*/ 62 h 296"/>
                <a:gd name="T64" fmla="*/ 26 w 498"/>
                <a:gd name="T65" fmla="*/ 44 h 296"/>
                <a:gd name="T66" fmla="*/ 12 w 498"/>
                <a:gd name="T67" fmla="*/ 26 h 296"/>
                <a:gd name="T68" fmla="*/ 4 w 498"/>
                <a:gd name="T69" fmla="*/ 12 h 296"/>
                <a:gd name="T70" fmla="*/ 2 w 498"/>
                <a:gd name="T71" fmla="*/ 6 h 296"/>
                <a:gd name="T72" fmla="*/ 0 w 498"/>
                <a:gd name="T73"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8" h="296">
                  <a:moveTo>
                    <a:pt x="0" y="0"/>
                  </a:moveTo>
                  <a:lnTo>
                    <a:pt x="0" y="0"/>
                  </a:lnTo>
                  <a:lnTo>
                    <a:pt x="60" y="16"/>
                  </a:lnTo>
                  <a:lnTo>
                    <a:pt x="126" y="36"/>
                  </a:lnTo>
                  <a:lnTo>
                    <a:pt x="202" y="60"/>
                  </a:lnTo>
                  <a:lnTo>
                    <a:pt x="244" y="76"/>
                  </a:lnTo>
                  <a:lnTo>
                    <a:pt x="286" y="92"/>
                  </a:lnTo>
                  <a:lnTo>
                    <a:pt x="328" y="110"/>
                  </a:lnTo>
                  <a:lnTo>
                    <a:pt x="368" y="130"/>
                  </a:lnTo>
                  <a:lnTo>
                    <a:pt x="406" y="150"/>
                  </a:lnTo>
                  <a:lnTo>
                    <a:pt x="440" y="172"/>
                  </a:lnTo>
                  <a:lnTo>
                    <a:pt x="472" y="194"/>
                  </a:lnTo>
                  <a:lnTo>
                    <a:pt x="498" y="218"/>
                  </a:lnTo>
                  <a:lnTo>
                    <a:pt x="498" y="218"/>
                  </a:lnTo>
                  <a:lnTo>
                    <a:pt x="484" y="236"/>
                  </a:lnTo>
                  <a:lnTo>
                    <a:pt x="468" y="252"/>
                  </a:lnTo>
                  <a:lnTo>
                    <a:pt x="448" y="270"/>
                  </a:lnTo>
                  <a:lnTo>
                    <a:pt x="438" y="278"/>
                  </a:lnTo>
                  <a:lnTo>
                    <a:pt x="426" y="284"/>
                  </a:lnTo>
                  <a:lnTo>
                    <a:pt x="412" y="290"/>
                  </a:lnTo>
                  <a:lnTo>
                    <a:pt x="400" y="294"/>
                  </a:lnTo>
                  <a:lnTo>
                    <a:pt x="386" y="296"/>
                  </a:lnTo>
                  <a:lnTo>
                    <a:pt x="372" y="296"/>
                  </a:lnTo>
                  <a:lnTo>
                    <a:pt x="356" y="292"/>
                  </a:lnTo>
                  <a:lnTo>
                    <a:pt x="342" y="284"/>
                  </a:lnTo>
                  <a:lnTo>
                    <a:pt x="342" y="284"/>
                  </a:lnTo>
                  <a:lnTo>
                    <a:pt x="256" y="226"/>
                  </a:lnTo>
                  <a:lnTo>
                    <a:pt x="200" y="188"/>
                  </a:lnTo>
                  <a:lnTo>
                    <a:pt x="142" y="144"/>
                  </a:lnTo>
                  <a:lnTo>
                    <a:pt x="88" y="102"/>
                  </a:lnTo>
                  <a:lnTo>
                    <a:pt x="64" y="82"/>
                  </a:lnTo>
                  <a:lnTo>
                    <a:pt x="42" y="62"/>
                  </a:lnTo>
                  <a:lnTo>
                    <a:pt x="26" y="44"/>
                  </a:lnTo>
                  <a:lnTo>
                    <a:pt x="12" y="26"/>
                  </a:lnTo>
                  <a:lnTo>
                    <a:pt x="4" y="12"/>
                  </a:lnTo>
                  <a:lnTo>
                    <a:pt x="2" y="6"/>
                  </a:lnTo>
                  <a:lnTo>
                    <a:pt x="0" y="0"/>
                  </a:lnTo>
                  <a:close/>
                </a:path>
              </a:pathLst>
            </a:custGeom>
            <a:solidFill>
              <a:srgbClr val="F1C41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05" name="Freeform 10161"/>
            <p:cNvSpPr/>
            <p:nvPr/>
          </p:nvSpPr>
          <p:spPr bwMode="auto">
            <a:xfrm>
              <a:off x="6881019" y="2563812"/>
              <a:ext cx="395288" cy="234950"/>
            </a:xfrm>
            <a:custGeom>
              <a:avLst/>
              <a:gdLst>
                <a:gd name="T0" fmla="*/ 0 w 498"/>
                <a:gd name="T1" fmla="*/ 0 h 296"/>
                <a:gd name="T2" fmla="*/ 0 w 498"/>
                <a:gd name="T3" fmla="*/ 0 h 296"/>
                <a:gd name="T4" fmla="*/ 60 w 498"/>
                <a:gd name="T5" fmla="*/ 16 h 296"/>
                <a:gd name="T6" fmla="*/ 126 w 498"/>
                <a:gd name="T7" fmla="*/ 36 h 296"/>
                <a:gd name="T8" fmla="*/ 202 w 498"/>
                <a:gd name="T9" fmla="*/ 60 h 296"/>
                <a:gd name="T10" fmla="*/ 244 w 498"/>
                <a:gd name="T11" fmla="*/ 76 h 296"/>
                <a:gd name="T12" fmla="*/ 286 w 498"/>
                <a:gd name="T13" fmla="*/ 92 h 296"/>
                <a:gd name="T14" fmla="*/ 328 w 498"/>
                <a:gd name="T15" fmla="*/ 110 h 296"/>
                <a:gd name="T16" fmla="*/ 368 w 498"/>
                <a:gd name="T17" fmla="*/ 130 h 296"/>
                <a:gd name="T18" fmla="*/ 406 w 498"/>
                <a:gd name="T19" fmla="*/ 150 h 296"/>
                <a:gd name="T20" fmla="*/ 440 w 498"/>
                <a:gd name="T21" fmla="*/ 172 h 296"/>
                <a:gd name="T22" fmla="*/ 472 w 498"/>
                <a:gd name="T23" fmla="*/ 194 h 296"/>
                <a:gd name="T24" fmla="*/ 498 w 498"/>
                <a:gd name="T25" fmla="*/ 218 h 296"/>
                <a:gd name="T26" fmla="*/ 498 w 498"/>
                <a:gd name="T27" fmla="*/ 218 h 296"/>
                <a:gd name="T28" fmla="*/ 484 w 498"/>
                <a:gd name="T29" fmla="*/ 236 h 296"/>
                <a:gd name="T30" fmla="*/ 468 w 498"/>
                <a:gd name="T31" fmla="*/ 252 h 296"/>
                <a:gd name="T32" fmla="*/ 448 w 498"/>
                <a:gd name="T33" fmla="*/ 270 h 296"/>
                <a:gd name="T34" fmla="*/ 438 w 498"/>
                <a:gd name="T35" fmla="*/ 278 h 296"/>
                <a:gd name="T36" fmla="*/ 426 w 498"/>
                <a:gd name="T37" fmla="*/ 284 h 296"/>
                <a:gd name="T38" fmla="*/ 412 w 498"/>
                <a:gd name="T39" fmla="*/ 290 h 296"/>
                <a:gd name="T40" fmla="*/ 400 w 498"/>
                <a:gd name="T41" fmla="*/ 294 h 296"/>
                <a:gd name="T42" fmla="*/ 386 w 498"/>
                <a:gd name="T43" fmla="*/ 296 h 296"/>
                <a:gd name="T44" fmla="*/ 372 w 498"/>
                <a:gd name="T45" fmla="*/ 296 h 296"/>
                <a:gd name="T46" fmla="*/ 356 w 498"/>
                <a:gd name="T47" fmla="*/ 292 h 296"/>
                <a:gd name="T48" fmla="*/ 342 w 498"/>
                <a:gd name="T49" fmla="*/ 284 h 296"/>
                <a:gd name="T50" fmla="*/ 342 w 498"/>
                <a:gd name="T51" fmla="*/ 284 h 296"/>
                <a:gd name="T52" fmla="*/ 256 w 498"/>
                <a:gd name="T53" fmla="*/ 226 h 296"/>
                <a:gd name="T54" fmla="*/ 200 w 498"/>
                <a:gd name="T55" fmla="*/ 188 h 296"/>
                <a:gd name="T56" fmla="*/ 142 w 498"/>
                <a:gd name="T57" fmla="*/ 144 h 296"/>
                <a:gd name="T58" fmla="*/ 88 w 498"/>
                <a:gd name="T59" fmla="*/ 102 h 296"/>
                <a:gd name="T60" fmla="*/ 64 w 498"/>
                <a:gd name="T61" fmla="*/ 82 h 296"/>
                <a:gd name="T62" fmla="*/ 42 w 498"/>
                <a:gd name="T63" fmla="*/ 62 h 296"/>
                <a:gd name="T64" fmla="*/ 26 w 498"/>
                <a:gd name="T65" fmla="*/ 44 h 296"/>
                <a:gd name="T66" fmla="*/ 12 w 498"/>
                <a:gd name="T67" fmla="*/ 26 h 296"/>
                <a:gd name="T68" fmla="*/ 4 w 498"/>
                <a:gd name="T69" fmla="*/ 12 h 296"/>
                <a:gd name="T70" fmla="*/ 2 w 498"/>
                <a:gd name="T71" fmla="*/ 6 h 296"/>
                <a:gd name="T72" fmla="*/ 0 w 498"/>
                <a:gd name="T73"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8" h="296">
                  <a:moveTo>
                    <a:pt x="0" y="0"/>
                  </a:moveTo>
                  <a:lnTo>
                    <a:pt x="0" y="0"/>
                  </a:lnTo>
                  <a:lnTo>
                    <a:pt x="60" y="16"/>
                  </a:lnTo>
                  <a:lnTo>
                    <a:pt x="126" y="36"/>
                  </a:lnTo>
                  <a:lnTo>
                    <a:pt x="202" y="60"/>
                  </a:lnTo>
                  <a:lnTo>
                    <a:pt x="244" y="76"/>
                  </a:lnTo>
                  <a:lnTo>
                    <a:pt x="286" y="92"/>
                  </a:lnTo>
                  <a:lnTo>
                    <a:pt x="328" y="110"/>
                  </a:lnTo>
                  <a:lnTo>
                    <a:pt x="368" y="130"/>
                  </a:lnTo>
                  <a:lnTo>
                    <a:pt x="406" y="150"/>
                  </a:lnTo>
                  <a:lnTo>
                    <a:pt x="440" y="172"/>
                  </a:lnTo>
                  <a:lnTo>
                    <a:pt x="472" y="194"/>
                  </a:lnTo>
                  <a:lnTo>
                    <a:pt x="498" y="218"/>
                  </a:lnTo>
                  <a:lnTo>
                    <a:pt x="498" y="218"/>
                  </a:lnTo>
                  <a:lnTo>
                    <a:pt x="484" y="236"/>
                  </a:lnTo>
                  <a:lnTo>
                    <a:pt x="468" y="252"/>
                  </a:lnTo>
                  <a:lnTo>
                    <a:pt x="448" y="270"/>
                  </a:lnTo>
                  <a:lnTo>
                    <a:pt x="438" y="278"/>
                  </a:lnTo>
                  <a:lnTo>
                    <a:pt x="426" y="284"/>
                  </a:lnTo>
                  <a:lnTo>
                    <a:pt x="412" y="290"/>
                  </a:lnTo>
                  <a:lnTo>
                    <a:pt x="400" y="294"/>
                  </a:lnTo>
                  <a:lnTo>
                    <a:pt x="386" y="296"/>
                  </a:lnTo>
                  <a:lnTo>
                    <a:pt x="372" y="296"/>
                  </a:lnTo>
                  <a:lnTo>
                    <a:pt x="356" y="292"/>
                  </a:lnTo>
                  <a:lnTo>
                    <a:pt x="342" y="284"/>
                  </a:lnTo>
                  <a:lnTo>
                    <a:pt x="342" y="284"/>
                  </a:lnTo>
                  <a:lnTo>
                    <a:pt x="256" y="226"/>
                  </a:lnTo>
                  <a:lnTo>
                    <a:pt x="200" y="188"/>
                  </a:lnTo>
                  <a:lnTo>
                    <a:pt x="142" y="144"/>
                  </a:lnTo>
                  <a:lnTo>
                    <a:pt x="88" y="102"/>
                  </a:lnTo>
                  <a:lnTo>
                    <a:pt x="64" y="82"/>
                  </a:lnTo>
                  <a:lnTo>
                    <a:pt x="42" y="62"/>
                  </a:lnTo>
                  <a:lnTo>
                    <a:pt x="26" y="44"/>
                  </a:lnTo>
                  <a:lnTo>
                    <a:pt x="12" y="26"/>
                  </a:lnTo>
                  <a:lnTo>
                    <a:pt x="4" y="12"/>
                  </a:lnTo>
                  <a:lnTo>
                    <a:pt x="2"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06" name="Freeform 10162"/>
            <p:cNvSpPr/>
            <p:nvPr/>
          </p:nvSpPr>
          <p:spPr bwMode="auto">
            <a:xfrm>
              <a:off x="6739731" y="2352675"/>
              <a:ext cx="287338" cy="257175"/>
            </a:xfrm>
            <a:custGeom>
              <a:avLst/>
              <a:gdLst>
                <a:gd name="T0" fmla="*/ 0 w 362"/>
                <a:gd name="T1" fmla="*/ 272 h 324"/>
                <a:gd name="T2" fmla="*/ 0 w 362"/>
                <a:gd name="T3" fmla="*/ 272 h 324"/>
                <a:gd name="T4" fmla="*/ 2 w 362"/>
                <a:gd name="T5" fmla="*/ 252 h 324"/>
                <a:gd name="T6" fmla="*/ 12 w 362"/>
                <a:gd name="T7" fmla="*/ 206 h 324"/>
                <a:gd name="T8" fmla="*/ 18 w 362"/>
                <a:gd name="T9" fmla="*/ 178 h 324"/>
                <a:gd name="T10" fmla="*/ 28 w 362"/>
                <a:gd name="T11" fmla="*/ 150 h 324"/>
                <a:gd name="T12" fmla="*/ 40 w 362"/>
                <a:gd name="T13" fmla="*/ 126 h 324"/>
                <a:gd name="T14" fmla="*/ 46 w 362"/>
                <a:gd name="T15" fmla="*/ 116 h 324"/>
                <a:gd name="T16" fmla="*/ 54 w 362"/>
                <a:gd name="T17" fmla="*/ 106 h 324"/>
                <a:gd name="T18" fmla="*/ 54 w 362"/>
                <a:gd name="T19" fmla="*/ 106 h 324"/>
                <a:gd name="T20" fmla="*/ 74 w 362"/>
                <a:gd name="T21" fmla="*/ 88 h 324"/>
                <a:gd name="T22" fmla="*/ 98 w 362"/>
                <a:gd name="T23" fmla="*/ 70 h 324"/>
                <a:gd name="T24" fmla="*/ 126 w 362"/>
                <a:gd name="T25" fmla="*/ 52 h 324"/>
                <a:gd name="T26" fmla="*/ 156 w 362"/>
                <a:gd name="T27" fmla="*/ 36 h 324"/>
                <a:gd name="T28" fmla="*/ 206 w 362"/>
                <a:gd name="T29" fmla="*/ 10 h 324"/>
                <a:gd name="T30" fmla="*/ 228 w 362"/>
                <a:gd name="T31" fmla="*/ 0 h 324"/>
                <a:gd name="T32" fmla="*/ 228 w 362"/>
                <a:gd name="T33" fmla="*/ 0 h 324"/>
                <a:gd name="T34" fmla="*/ 284 w 362"/>
                <a:gd name="T35" fmla="*/ 82 h 324"/>
                <a:gd name="T36" fmla="*/ 330 w 362"/>
                <a:gd name="T37" fmla="*/ 150 h 324"/>
                <a:gd name="T38" fmla="*/ 348 w 362"/>
                <a:gd name="T39" fmla="*/ 180 h 324"/>
                <a:gd name="T40" fmla="*/ 362 w 362"/>
                <a:gd name="T41" fmla="*/ 206 h 324"/>
                <a:gd name="T42" fmla="*/ 362 w 362"/>
                <a:gd name="T43" fmla="*/ 206 h 324"/>
                <a:gd name="T44" fmla="*/ 338 w 362"/>
                <a:gd name="T45" fmla="*/ 222 h 324"/>
                <a:gd name="T46" fmla="*/ 278 w 362"/>
                <a:gd name="T47" fmla="*/ 262 h 324"/>
                <a:gd name="T48" fmla="*/ 242 w 362"/>
                <a:gd name="T49" fmla="*/ 282 h 324"/>
                <a:gd name="T50" fmla="*/ 204 w 362"/>
                <a:gd name="T51" fmla="*/ 302 h 324"/>
                <a:gd name="T52" fmla="*/ 168 w 362"/>
                <a:gd name="T53" fmla="*/ 316 h 324"/>
                <a:gd name="T54" fmla="*/ 152 w 362"/>
                <a:gd name="T55" fmla="*/ 320 h 324"/>
                <a:gd name="T56" fmla="*/ 138 w 362"/>
                <a:gd name="T57" fmla="*/ 324 h 324"/>
                <a:gd name="T58" fmla="*/ 138 w 362"/>
                <a:gd name="T59" fmla="*/ 324 h 324"/>
                <a:gd name="T60" fmla="*/ 124 w 362"/>
                <a:gd name="T61" fmla="*/ 324 h 324"/>
                <a:gd name="T62" fmla="*/ 110 w 362"/>
                <a:gd name="T63" fmla="*/ 324 h 324"/>
                <a:gd name="T64" fmla="*/ 86 w 362"/>
                <a:gd name="T65" fmla="*/ 320 h 324"/>
                <a:gd name="T66" fmla="*/ 62 w 362"/>
                <a:gd name="T67" fmla="*/ 312 h 324"/>
                <a:gd name="T68" fmla="*/ 40 w 362"/>
                <a:gd name="T69" fmla="*/ 300 h 324"/>
                <a:gd name="T70" fmla="*/ 24 w 362"/>
                <a:gd name="T71" fmla="*/ 290 h 324"/>
                <a:gd name="T72" fmla="*/ 10 w 362"/>
                <a:gd name="T73" fmla="*/ 280 h 324"/>
                <a:gd name="T74" fmla="*/ 0 w 362"/>
                <a:gd name="T75" fmla="*/ 27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2" h="324">
                  <a:moveTo>
                    <a:pt x="0" y="272"/>
                  </a:moveTo>
                  <a:lnTo>
                    <a:pt x="0" y="272"/>
                  </a:lnTo>
                  <a:lnTo>
                    <a:pt x="2" y="252"/>
                  </a:lnTo>
                  <a:lnTo>
                    <a:pt x="12" y="206"/>
                  </a:lnTo>
                  <a:lnTo>
                    <a:pt x="18" y="178"/>
                  </a:lnTo>
                  <a:lnTo>
                    <a:pt x="28" y="150"/>
                  </a:lnTo>
                  <a:lnTo>
                    <a:pt x="40" y="126"/>
                  </a:lnTo>
                  <a:lnTo>
                    <a:pt x="46" y="116"/>
                  </a:lnTo>
                  <a:lnTo>
                    <a:pt x="54" y="106"/>
                  </a:lnTo>
                  <a:lnTo>
                    <a:pt x="54" y="106"/>
                  </a:lnTo>
                  <a:lnTo>
                    <a:pt x="74" y="88"/>
                  </a:lnTo>
                  <a:lnTo>
                    <a:pt x="98" y="70"/>
                  </a:lnTo>
                  <a:lnTo>
                    <a:pt x="126" y="52"/>
                  </a:lnTo>
                  <a:lnTo>
                    <a:pt x="156" y="36"/>
                  </a:lnTo>
                  <a:lnTo>
                    <a:pt x="206" y="10"/>
                  </a:lnTo>
                  <a:lnTo>
                    <a:pt x="228" y="0"/>
                  </a:lnTo>
                  <a:lnTo>
                    <a:pt x="228" y="0"/>
                  </a:lnTo>
                  <a:lnTo>
                    <a:pt x="284" y="82"/>
                  </a:lnTo>
                  <a:lnTo>
                    <a:pt x="330" y="150"/>
                  </a:lnTo>
                  <a:lnTo>
                    <a:pt x="348" y="180"/>
                  </a:lnTo>
                  <a:lnTo>
                    <a:pt x="362" y="206"/>
                  </a:lnTo>
                  <a:lnTo>
                    <a:pt x="362" y="206"/>
                  </a:lnTo>
                  <a:lnTo>
                    <a:pt x="338" y="222"/>
                  </a:lnTo>
                  <a:lnTo>
                    <a:pt x="278" y="262"/>
                  </a:lnTo>
                  <a:lnTo>
                    <a:pt x="242" y="282"/>
                  </a:lnTo>
                  <a:lnTo>
                    <a:pt x="204" y="302"/>
                  </a:lnTo>
                  <a:lnTo>
                    <a:pt x="168" y="316"/>
                  </a:lnTo>
                  <a:lnTo>
                    <a:pt x="152" y="320"/>
                  </a:lnTo>
                  <a:lnTo>
                    <a:pt x="138" y="324"/>
                  </a:lnTo>
                  <a:lnTo>
                    <a:pt x="138" y="324"/>
                  </a:lnTo>
                  <a:lnTo>
                    <a:pt x="124" y="324"/>
                  </a:lnTo>
                  <a:lnTo>
                    <a:pt x="110" y="324"/>
                  </a:lnTo>
                  <a:lnTo>
                    <a:pt x="86" y="320"/>
                  </a:lnTo>
                  <a:lnTo>
                    <a:pt x="62" y="312"/>
                  </a:lnTo>
                  <a:lnTo>
                    <a:pt x="40" y="300"/>
                  </a:lnTo>
                  <a:lnTo>
                    <a:pt x="24" y="290"/>
                  </a:lnTo>
                  <a:lnTo>
                    <a:pt x="10" y="280"/>
                  </a:lnTo>
                  <a:lnTo>
                    <a:pt x="0" y="272"/>
                  </a:ln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07" name="Freeform 10163"/>
            <p:cNvSpPr/>
            <p:nvPr/>
          </p:nvSpPr>
          <p:spPr bwMode="auto">
            <a:xfrm>
              <a:off x="6739731" y="2352675"/>
              <a:ext cx="287338" cy="257175"/>
            </a:xfrm>
            <a:custGeom>
              <a:avLst/>
              <a:gdLst>
                <a:gd name="T0" fmla="*/ 0 w 362"/>
                <a:gd name="T1" fmla="*/ 272 h 324"/>
                <a:gd name="T2" fmla="*/ 0 w 362"/>
                <a:gd name="T3" fmla="*/ 272 h 324"/>
                <a:gd name="T4" fmla="*/ 2 w 362"/>
                <a:gd name="T5" fmla="*/ 252 h 324"/>
                <a:gd name="T6" fmla="*/ 12 w 362"/>
                <a:gd name="T7" fmla="*/ 206 h 324"/>
                <a:gd name="T8" fmla="*/ 18 w 362"/>
                <a:gd name="T9" fmla="*/ 178 h 324"/>
                <a:gd name="T10" fmla="*/ 28 w 362"/>
                <a:gd name="T11" fmla="*/ 150 h 324"/>
                <a:gd name="T12" fmla="*/ 40 w 362"/>
                <a:gd name="T13" fmla="*/ 126 h 324"/>
                <a:gd name="T14" fmla="*/ 46 w 362"/>
                <a:gd name="T15" fmla="*/ 116 h 324"/>
                <a:gd name="T16" fmla="*/ 54 w 362"/>
                <a:gd name="T17" fmla="*/ 106 h 324"/>
                <a:gd name="T18" fmla="*/ 54 w 362"/>
                <a:gd name="T19" fmla="*/ 106 h 324"/>
                <a:gd name="T20" fmla="*/ 74 w 362"/>
                <a:gd name="T21" fmla="*/ 88 h 324"/>
                <a:gd name="T22" fmla="*/ 98 w 362"/>
                <a:gd name="T23" fmla="*/ 70 h 324"/>
                <a:gd name="T24" fmla="*/ 126 w 362"/>
                <a:gd name="T25" fmla="*/ 52 h 324"/>
                <a:gd name="T26" fmla="*/ 156 w 362"/>
                <a:gd name="T27" fmla="*/ 36 h 324"/>
                <a:gd name="T28" fmla="*/ 206 w 362"/>
                <a:gd name="T29" fmla="*/ 10 h 324"/>
                <a:gd name="T30" fmla="*/ 228 w 362"/>
                <a:gd name="T31" fmla="*/ 0 h 324"/>
                <a:gd name="T32" fmla="*/ 228 w 362"/>
                <a:gd name="T33" fmla="*/ 0 h 324"/>
                <a:gd name="T34" fmla="*/ 284 w 362"/>
                <a:gd name="T35" fmla="*/ 82 h 324"/>
                <a:gd name="T36" fmla="*/ 330 w 362"/>
                <a:gd name="T37" fmla="*/ 150 h 324"/>
                <a:gd name="T38" fmla="*/ 348 w 362"/>
                <a:gd name="T39" fmla="*/ 180 h 324"/>
                <a:gd name="T40" fmla="*/ 362 w 362"/>
                <a:gd name="T41" fmla="*/ 206 h 324"/>
                <a:gd name="T42" fmla="*/ 362 w 362"/>
                <a:gd name="T43" fmla="*/ 206 h 324"/>
                <a:gd name="T44" fmla="*/ 338 w 362"/>
                <a:gd name="T45" fmla="*/ 222 h 324"/>
                <a:gd name="T46" fmla="*/ 278 w 362"/>
                <a:gd name="T47" fmla="*/ 262 h 324"/>
                <a:gd name="T48" fmla="*/ 242 w 362"/>
                <a:gd name="T49" fmla="*/ 282 h 324"/>
                <a:gd name="T50" fmla="*/ 204 w 362"/>
                <a:gd name="T51" fmla="*/ 302 h 324"/>
                <a:gd name="T52" fmla="*/ 168 w 362"/>
                <a:gd name="T53" fmla="*/ 316 h 324"/>
                <a:gd name="T54" fmla="*/ 152 w 362"/>
                <a:gd name="T55" fmla="*/ 320 h 324"/>
                <a:gd name="T56" fmla="*/ 138 w 362"/>
                <a:gd name="T57" fmla="*/ 324 h 324"/>
                <a:gd name="T58" fmla="*/ 138 w 362"/>
                <a:gd name="T59" fmla="*/ 324 h 324"/>
                <a:gd name="T60" fmla="*/ 124 w 362"/>
                <a:gd name="T61" fmla="*/ 324 h 324"/>
                <a:gd name="T62" fmla="*/ 110 w 362"/>
                <a:gd name="T63" fmla="*/ 324 h 324"/>
                <a:gd name="T64" fmla="*/ 86 w 362"/>
                <a:gd name="T65" fmla="*/ 320 h 324"/>
                <a:gd name="T66" fmla="*/ 62 w 362"/>
                <a:gd name="T67" fmla="*/ 312 h 324"/>
                <a:gd name="T68" fmla="*/ 40 w 362"/>
                <a:gd name="T69" fmla="*/ 300 h 324"/>
                <a:gd name="T70" fmla="*/ 24 w 362"/>
                <a:gd name="T71" fmla="*/ 290 h 324"/>
                <a:gd name="T72" fmla="*/ 10 w 362"/>
                <a:gd name="T73" fmla="*/ 280 h 324"/>
                <a:gd name="T74" fmla="*/ 0 w 362"/>
                <a:gd name="T75" fmla="*/ 27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2" h="324">
                  <a:moveTo>
                    <a:pt x="0" y="272"/>
                  </a:moveTo>
                  <a:lnTo>
                    <a:pt x="0" y="272"/>
                  </a:lnTo>
                  <a:lnTo>
                    <a:pt x="2" y="252"/>
                  </a:lnTo>
                  <a:lnTo>
                    <a:pt x="12" y="206"/>
                  </a:lnTo>
                  <a:lnTo>
                    <a:pt x="18" y="178"/>
                  </a:lnTo>
                  <a:lnTo>
                    <a:pt x="28" y="150"/>
                  </a:lnTo>
                  <a:lnTo>
                    <a:pt x="40" y="126"/>
                  </a:lnTo>
                  <a:lnTo>
                    <a:pt x="46" y="116"/>
                  </a:lnTo>
                  <a:lnTo>
                    <a:pt x="54" y="106"/>
                  </a:lnTo>
                  <a:lnTo>
                    <a:pt x="54" y="106"/>
                  </a:lnTo>
                  <a:lnTo>
                    <a:pt x="74" y="88"/>
                  </a:lnTo>
                  <a:lnTo>
                    <a:pt x="98" y="70"/>
                  </a:lnTo>
                  <a:lnTo>
                    <a:pt x="126" y="52"/>
                  </a:lnTo>
                  <a:lnTo>
                    <a:pt x="156" y="36"/>
                  </a:lnTo>
                  <a:lnTo>
                    <a:pt x="206" y="10"/>
                  </a:lnTo>
                  <a:lnTo>
                    <a:pt x="228" y="0"/>
                  </a:lnTo>
                  <a:lnTo>
                    <a:pt x="228" y="0"/>
                  </a:lnTo>
                  <a:lnTo>
                    <a:pt x="284" y="82"/>
                  </a:lnTo>
                  <a:lnTo>
                    <a:pt x="330" y="150"/>
                  </a:lnTo>
                  <a:lnTo>
                    <a:pt x="348" y="180"/>
                  </a:lnTo>
                  <a:lnTo>
                    <a:pt x="362" y="206"/>
                  </a:lnTo>
                  <a:lnTo>
                    <a:pt x="362" y="206"/>
                  </a:lnTo>
                  <a:lnTo>
                    <a:pt x="338" y="222"/>
                  </a:lnTo>
                  <a:lnTo>
                    <a:pt x="278" y="262"/>
                  </a:lnTo>
                  <a:lnTo>
                    <a:pt x="242" y="282"/>
                  </a:lnTo>
                  <a:lnTo>
                    <a:pt x="204" y="302"/>
                  </a:lnTo>
                  <a:lnTo>
                    <a:pt x="168" y="316"/>
                  </a:lnTo>
                  <a:lnTo>
                    <a:pt x="152" y="320"/>
                  </a:lnTo>
                  <a:lnTo>
                    <a:pt x="138" y="324"/>
                  </a:lnTo>
                  <a:lnTo>
                    <a:pt x="138" y="324"/>
                  </a:lnTo>
                  <a:lnTo>
                    <a:pt x="124" y="324"/>
                  </a:lnTo>
                  <a:lnTo>
                    <a:pt x="110" y="324"/>
                  </a:lnTo>
                  <a:lnTo>
                    <a:pt x="86" y="320"/>
                  </a:lnTo>
                  <a:lnTo>
                    <a:pt x="62" y="312"/>
                  </a:lnTo>
                  <a:lnTo>
                    <a:pt x="40" y="300"/>
                  </a:lnTo>
                  <a:lnTo>
                    <a:pt x="24" y="290"/>
                  </a:lnTo>
                  <a:lnTo>
                    <a:pt x="10" y="280"/>
                  </a:lnTo>
                  <a:lnTo>
                    <a:pt x="0" y="2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08" name="Freeform 10164"/>
            <p:cNvSpPr/>
            <p:nvPr/>
          </p:nvSpPr>
          <p:spPr bwMode="auto">
            <a:xfrm>
              <a:off x="6776244" y="2370137"/>
              <a:ext cx="211138" cy="188913"/>
            </a:xfrm>
            <a:custGeom>
              <a:avLst/>
              <a:gdLst>
                <a:gd name="T0" fmla="*/ 0 w 266"/>
                <a:gd name="T1" fmla="*/ 200 h 238"/>
                <a:gd name="T2" fmla="*/ 0 w 266"/>
                <a:gd name="T3" fmla="*/ 200 h 238"/>
                <a:gd name="T4" fmla="*/ 2 w 266"/>
                <a:gd name="T5" fmla="*/ 184 h 238"/>
                <a:gd name="T6" fmla="*/ 8 w 266"/>
                <a:gd name="T7" fmla="*/ 150 h 238"/>
                <a:gd name="T8" fmla="*/ 14 w 266"/>
                <a:gd name="T9" fmla="*/ 130 h 238"/>
                <a:gd name="T10" fmla="*/ 22 w 266"/>
                <a:gd name="T11" fmla="*/ 110 h 238"/>
                <a:gd name="T12" fmla="*/ 30 w 266"/>
                <a:gd name="T13" fmla="*/ 92 h 238"/>
                <a:gd name="T14" fmla="*/ 40 w 266"/>
                <a:gd name="T15" fmla="*/ 78 h 238"/>
                <a:gd name="T16" fmla="*/ 40 w 266"/>
                <a:gd name="T17" fmla="*/ 78 h 238"/>
                <a:gd name="T18" fmla="*/ 54 w 266"/>
                <a:gd name="T19" fmla="*/ 64 h 238"/>
                <a:gd name="T20" fmla="*/ 72 w 266"/>
                <a:gd name="T21" fmla="*/ 52 h 238"/>
                <a:gd name="T22" fmla="*/ 94 w 266"/>
                <a:gd name="T23" fmla="*/ 38 h 238"/>
                <a:gd name="T24" fmla="*/ 114 w 266"/>
                <a:gd name="T25" fmla="*/ 26 h 238"/>
                <a:gd name="T26" fmla="*/ 152 w 266"/>
                <a:gd name="T27" fmla="*/ 8 h 238"/>
                <a:gd name="T28" fmla="*/ 166 w 266"/>
                <a:gd name="T29" fmla="*/ 0 h 238"/>
                <a:gd name="T30" fmla="*/ 166 w 266"/>
                <a:gd name="T31" fmla="*/ 0 h 238"/>
                <a:gd name="T32" fmla="*/ 208 w 266"/>
                <a:gd name="T33" fmla="*/ 60 h 238"/>
                <a:gd name="T34" fmla="*/ 242 w 266"/>
                <a:gd name="T35" fmla="*/ 110 h 238"/>
                <a:gd name="T36" fmla="*/ 266 w 266"/>
                <a:gd name="T37" fmla="*/ 150 h 238"/>
                <a:gd name="T38" fmla="*/ 266 w 266"/>
                <a:gd name="T39" fmla="*/ 150 h 238"/>
                <a:gd name="T40" fmla="*/ 248 w 266"/>
                <a:gd name="T41" fmla="*/ 164 h 238"/>
                <a:gd name="T42" fmla="*/ 204 w 266"/>
                <a:gd name="T43" fmla="*/ 192 h 238"/>
                <a:gd name="T44" fmla="*/ 176 w 266"/>
                <a:gd name="T45" fmla="*/ 208 h 238"/>
                <a:gd name="T46" fmla="*/ 150 w 266"/>
                <a:gd name="T47" fmla="*/ 222 h 238"/>
                <a:gd name="T48" fmla="*/ 124 w 266"/>
                <a:gd name="T49" fmla="*/ 232 h 238"/>
                <a:gd name="T50" fmla="*/ 112 w 266"/>
                <a:gd name="T51" fmla="*/ 236 h 238"/>
                <a:gd name="T52" fmla="*/ 102 w 266"/>
                <a:gd name="T53" fmla="*/ 238 h 238"/>
                <a:gd name="T54" fmla="*/ 102 w 266"/>
                <a:gd name="T55" fmla="*/ 238 h 238"/>
                <a:gd name="T56" fmla="*/ 82 w 266"/>
                <a:gd name="T57" fmla="*/ 238 h 238"/>
                <a:gd name="T58" fmla="*/ 62 w 266"/>
                <a:gd name="T59" fmla="*/ 234 h 238"/>
                <a:gd name="T60" fmla="*/ 46 w 266"/>
                <a:gd name="T61" fmla="*/ 228 h 238"/>
                <a:gd name="T62" fmla="*/ 30 w 266"/>
                <a:gd name="T63" fmla="*/ 220 h 238"/>
                <a:gd name="T64" fmla="*/ 8 w 266"/>
                <a:gd name="T65" fmla="*/ 206 h 238"/>
                <a:gd name="T66" fmla="*/ 0 w 266"/>
                <a:gd name="T67" fmla="*/ 20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38">
                  <a:moveTo>
                    <a:pt x="0" y="200"/>
                  </a:moveTo>
                  <a:lnTo>
                    <a:pt x="0" y="200"/>
                  </a:lnTo>
                  <a:lnTo>
                    <a:pt x="2" y="184"/>
                  </a:lnTo>
                  <a:lnTo>
                    <a:pt x="8" y="150"/>
                  </a:lnTo>
                  <a:lnTo>
                    <a:pt x="14" y="130"/>
                  </a:lnTo>
                  <a:lnTo>
                    <a:pt x="22" y="110"/>
                  </a:lnTo>
                  <a:lnTo>
                    <a:pt x="30" y="92"/>
                  </a:lnTo>
                  <a:lnTo>
                    <a:pt x="40" y="78"/>
                  </a:lnTo>
                  <a:lnTo>
                    <a:pt x="40" y="78"/>
                  </a:lnTo>
                  <a:lnTo>
                    <a:pt x="54" y="64"/>
                  </a:lnTo>
                  <a:lnTo>
                    <a:pt x="72" y="52"/>
                  </a:lnTo>
                  <a:lnTo>
                    <a:pt x="94" y="38"/>
                  </a:lnTo>
                  <a:lnTo>
                    <a:pt x="114" y="26"/>
                  </a:lnTo>
                  <a:lnTo>
                    <a:pt x="152" y="8"/>
                  </a:lnTo>
                  <a:lnTo>
                    <a:pt x="166" y="0"/>
                  </a:lnTo>
                  <a:lnTo>
                    <a:pt x="166" y="0"/>
                  </a:lnTo>
                  <a:lnTo>
                    <a:pt x="208" y="60"/>
                  </a:lnTo>
                  <a:lnTo>
                    <a:pt x="242" y="110"/>
                  </a:lnTo>
                  <a:lnTo>
                    <a:pt x="266" y="150"/>
                  </a:lnTo>
                  <a:lnTo>
                    <a:pt x="266" y="150"/>
                  </a:lnTo>
                  <a:lnTo>
                    <a:pt x="248" y="164"/>
                  </a:lnTo>
                  <a:lnTo>
                    <a:pt x="204" y="192"/>
                  </a:lnTo>
                  <a:lnTo>
                    <a:pt x="176" y="208"/>
                  </a:lnTo>
                  <a:lnTo>
                    <a:pt x="150" y="222"/>
                  </a:lnTo>
                  <a:lnTo>
                    <a:pt x="124" y="232"/>
                  </a:lnTo>
                  <a:lnTo>
                    <a:pt x="112" y="236"/>
                  </a:lnTo>
                  <a:lnTo>
                    <a:pt x="102" y="238"/>
                  </a:lnTo>
                  <a:lnTo>
                    <a:pt x="102" y="238"/>
                  </a:lnTo>
                  <a:lnTo>
                    <a:pt x="82" y="238"/>
                  </a:lnTo>
                  <a:lnTo>
                    <a:pt x="62" y="234"/>
                  </a:lnTo>
                  <a:lnTo>
                    <a:pt x="46" y="228"/>
                  </a:lnTo>
                  <a:lnTo>
                    <a:pt x="30" y="220"/>
                  </a:lnTo>
                  <a:lnTo>
                    <a:pt x="8" y="206"/>
                  </a:lnTo>
                  <a:lnTo>
                    <a:pt x="0" y="200"/>
                  </a:lnTo>
                  <a:close/>
                </a:path>
              </a:pathLst>
            </a:custGeom>
            <a:solidFill>
              <a:srgbClr val="D4E1E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09" name="Freeform 10165"/>
            <p:cNvSpPr/>
            <p:nvPr/>
          </p:nvSpPr>
          <p:spPr bwMode="auto">
            <a:xfrm>
              <a:off x="6776244" y="2370137"/>
              <a:ext cx="211138" cy="188913"/>
            </a:xfrm>
            <a:custGeom>
              <a:avLst/>
              <a:gdLst>
                <a:gd name="T0" fmla="*/ 0 w 266"/>
                <a:gd name="T1" fmla="*/ 200 h 238"/>
                <a:gd name="T2" fmla="*/ 0 w 266"/>
                <a:gd name="T3" fmla="*/ 200 h 238"/>
                <a:gd name="T4" fmla="*/ 2 w 266"/>
                <a:gd name="T5" fmla="*/ 184 h 238"/>
                <a:gd name="T6" fmla="*/ 8 w 266"/>
                <a:gd name="T7" fmla="*/ 150 h 238"/>
                <a:gd name="T8" fmla="*/ 14 w 266"/>
                <a:gd name="T9" fmla="*/ 130 h 238"/>
                <a:gd name="T10" fmla="*/ 22 w 266"/>
                <a:gd name="T11" fmla="*/ 110 h 238"/>
                <a:gd name="T12" fmla="*/ 30 w 266"/>
                <a:gd name="T13" fmla="*/ 92 h 238"/>
                <a:gd name="T14" fmla="*/ 40 w 266"/>
                <a:gd name="T15" fmla="*/ 78 h 238"/>
                <a:gd name="T16" fmla="*/ 40 w 266"/>
                <a:gd name="T17" fmla="*/ 78 h 238"/>
                <a:gd name="T18" fmla="*/ 54 w 266"/>
                <a:gd name="T19" fmla="*/ 64 h 238"/>
                <a:gd name="T20" fmla="*/ 72 w 266"/>
                <a:gd name="T21" fmla="*/ 52 h 238"/>
                <a:gd name="T22" fmla="*/ 94 w 266"/>
                <a:gd name="T23" fmla="*/ 38 h 238"/>
                <a:gd name="T24" fmla="*/ 114 w 266"/>
                <a:gd name="T25" fmla="*/ 26 h 238"/>
                <a:gd name="T26" fmla="*/ 152 w 266"/>
                <a:gd name="T27" fmla="*/ 8 h 238"/>
                <a:gd name="T28" fmla="*/ 166 w 266"/>
                <a:gd name="T29" fmla="*/ 0 h 238"/>
                <a:gd name="T30" fmla="*/ 166 w 266"/>
                <a:gd name="T31" fmla="*/ 0 h 238"/>
                <a:gd name="T32" fmla="*/ 208 w 266"/>
                <a:gd name="T33" fmla="*/ 60 h 238"/>
                <a:gd name="T34" fmla="*/ 242 w 266"/>
                <a:gd name="T35" fmla="*/ 110 h 238"/>
                <a:gd name="T36" fmla="*/ 266 w 266"/>
                <a:gd name="T37" fmla="*/ 150 h 238"/>
                <a:gd name="T38" fmla="*/ 266 w 266"/>
                <a:gd name="T39" fmla="*/ 150 h 238"/>
                <a:gd name="T40" fmla="*/ 248 w 266"/>
                <a:gd name="T41" fmla="*/ 164 h 238"/>
                <a:gd name="T42" fmla="*/ 204 w 266"/>
                <a:gd name="T43" fmla="*/ 192 h 238"/>
                <a:gd name="T44" fmla="*/ 176 w 266"/>
                <a:gd name="T45" fmla="*/ 208 h 238"/>
                <a:gd name="T46" fmla="*/ 150 w 266"/>
                <a:gd name="T47" fmla="*/ 222 h 238"/>
                <a:gd name="T48" fmla="*/ 124 w 266"/>
                <a:gd name="T49" fmla="*/ 232 h 238"/>
                <a:gd name="T50" fmla="*/ 112 w 266"/>
                <a:gd name="T51" fmla="*/ 236 h 238"/>
                <a:gd name="T52" fmla="*/ 102 w 266"/>
                <a:gd name="T53" fmla="*/ 238 h 238"/>
                <a:gd name="T54" fmla="*/ 102 w 266"/>
                <a:gd name="T55" fmla="*/ 238 h 238"/>
                <a:gd name="T56" fmla="*/ 82 w 266"/>
                <a:gd name="T57" fmla="*/ 238 h 238"/>
                <a:gd name="T58" fmla="*/ 62 w 266"/>
                <a:gd name="T59" fmla="*/ 234 h 238"/>
                <a:gd name="T60" fmla="*/ 46 w 266"/>
                <a:gd name="T61" fmla="*/ 228 h 238"/>
                <a:gd name="T62" fmla="*/ 30 w 266"/>
                <a:gd name="T63" fmla="*/ 220 h 238"/>
                <a:gd name="T64" fmla="*/ 8 w 266"/>
                <a:gd name="T65" fmla="*/ 206 h 238"/>
                <a:gd name="T66" fmla="*/ 0 w 266"/>
                <a:gd name="T67" fmla="*/ 20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 h="238">
                  <a:moveTo>
                    <a:pt x="0" y="200"/>
                  </a:moveTo>
                  <a:lnTo>
                    <a:pt x="0" y="200"/>
                  </a:lnTo>
                  <a:lnTo>
                    <a:pt x="2" y="184"/>
                  </a:lnTo>
                  <a:lnTo>
                    <a:pt x="8" y="150"/>
                  </a:lnTo>
                  <a:lnTo>
                    <a:pt x="14" y="130"/>
                  </a:lnTo>
                  <a:lnTo>
                    <a:pt x="22" y="110"/>
                  </a:lnTo>
                  <a:lnTo>
                    <a:pt x="30" y="92"/>
                  </a:lnTo>
                  <a:lnTo>
                    <a:pt x="40" y="78"/>
                  </a:lnTo>
                  <a:lnTo>
                    <a:pt x="40" y="78"/>
                  </a:lnTo>
                  <a:lnTo>
                    <a:pt x="54" y="64"/>
                  </a:lnTo>
                  <a:lnTo>
                    <a:pt x="72" y="52"/>
                  </a:lnTo>
                  <a:lnTo>
                    <a:pt x="94" y="38"/>
                  </a:lnTo>
                  <a:lnTo>
                    <a:pt x="114" y="26"/>
                  </a:lnTo>
                  <a:lnTo>
                    <a:pt x="152" y="8"/>
                  </a:lnTo>
                  <a:lnTo>
                    <a:pt x="166" y="0"/>
                  </a:lnTo>
                  <a:lnTo>
                    <a:pt x="166" y="0"/>
                  </a:lnTo>
                  <a:lnTo>
                    <a:pt x="208" y="60"/>
                  </a:lnTo>
                  <a:lnTo>
                    <a:pt x="242" y="110"/>
                  </a:lnTo>
                  <a:lnTo>
                    <a:pt x="266" y="150"/>
                  </a:lnTo>
                  <a:lnTo>
                    <a:pt x="266" y="150"/>
                  </a:lnTo>
                  <a:lnTo>
                    <a:pt x="248" y="164"/>
                  </a:lnTo>
                  <a:lnTo>
                    <a:pt x="204" y="192"/>
                  </a:lnTo>
                  <a:lnTo>
                    <a:pt x="176" y="208"/>
                  </a:lnTo>
                  <a:lnTo>
                    <a:pt x="150" y="222"/>
                  </a:lnTo>
                  <a:lnTo>
                    <a:pt x="124" y="232"/>
                  </a:lnTo>
                  <a:lnTo>
                    <a:pt x="112" y="236"/>
                  </a:lnTo>
                  <a:lnTo>
                    <a:pt x="102" y="238"/>
                  </a:lnTo>
                  <a:lnTo>
                    <a:pt x="102" y="238"/>
                  </a:lnTo>
                  <a:lnTo>
                    <a:pt x="82" y="238"/>
                  </a:lnTo>
                  <a:lnTo>
                    <a:pt x="62" y="234"/>
                  </a:lnTo>
                  <a:lnTo>
                    <a:pt x="46" y="228"/>
                  </a:lnTo>
                  <a:lnTo>
                    <a:pt x="30" y="220"/>
                  </a:lnTo>
                  <a:lnTo>
                    <a:pt x="8" y="206"/>
                  </a:lnTo>
                  <a:lnTo>
                    <a:pt x="0" y="2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10" name="Freeform 10166"/>
            <p:cNvSpPr/>
            <p:nvPr/>
          </p:nvSpPr>
          <p:spPr bwMode="auto">
            <a:xfrm>
              <a:off x="6860381" y="2382837"/>
              <a:ext cx="120650" cy="163513"/>
            </a:xfrm>
            <a:custGeom>
              <a:avLst/>
              <a:gdLst>
                <a:gd name="T0" fmla="*/ 0 w 152"/>
                <a:gd name="T1" fmla="*/ 0 h 206"/>
                <a:gd name="T2" fmla="*/ 0 w 152"/>
                <a:gd name="T3" fmla="*/ 0 h 206"/>
                <a:gd name="T4" fmla="*/ 18 w 152"/>
                <a:gd name="T5" fmla="*/ 26 h 206"/>
                <a:gd name="T6" fmla="*/ 58 w 152"/>
                <a:gd name="T7" fmla="*/ 88 h 206"/>
                <a:gd name="T8" fmla="*/ 108 w 152"/>
                <a:gd name="T9" fmla="*/ 156 h 206"/>
                <a:gd name="T10" fmla="*/ 132 w 152"/>
                <a:gd name="T11" fmla="*/ 186 h 206"/>
                <a:gd name="T12" fmla="*/ 152 w 152"/>
                <a:gd name="T13" fmla="*/ 206 h 206"/>
                <a:gd name="T14" fmla="*/ 152 w 152"/>
                <a:gd name="T15" fmla="*/ 206 h 206"/>
                <a:gd name="T16" fmla="*/ 132 w 152"/>
                <a:gd name="T17" fmla="*/ 188 h 206"/>
                <a:gd name="T18" fmla="*/ 110 w 152"/>
                <a:gd name="T19" fmla="*/ 168 h 206"/>
                <a:gd name="T20" fmla="*/ 86 w 152"/>
                <a:gd name="T21" fmla="*/ 142 h 206"/>
                <a:gd name="T22" fmla="*/ 60 w 152"/>
                <a:gd name="T23" fmla="*/ 110 h 206"/>
                <a:gd name="T24" fmla="*/ 34 w 152"/>
                <a:gd name="T25" fmla="*/ 74 h 206"/>
                <a:gd name="T26" fmla="*/ 24 w 152"/>
                <a:gd name="T27" fmla="*/ 56 h 206"/>
                <a:gd name="T28" fmla="*/ 14 w 152"/>
                <a:gd name="T29" fmla="*/ 38 h 206"/>
                <a:gd name="T30" fmla="*/ 6 w 152"/>
                <a:gd name="T31" fmla="*/ 20 h 206"/>
                <a:gd name="T32" fmla="*/ 0 w 15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2" h="206">
                  <a:moveTo>
                    <a:pt x="0" y="0"/>
                  </a:moveTo>
                  <a:lnTo>
                    <a:pt x="0" y="0"/>
                  </a:lnTo>
                  <a:lnTo>
                    <a:pt x="18" y="26"/>
                  </a:lnTo>
                  <a:lnTo>
                    <a:pt x="58" y="88"/>
                  </a:lnTo>
                  <a:lnTo>
                    <a:pt x="108" y="156"/>
                  </a:lnTo>
                  <a:lnTo>
                    <a:pt x="132" y="186"/>
                  </a:lnTo>
                  <a:lnTo>
                    <a:pt x="152" y="206"/>
                  </a:lnTo>
                  <a:lnTo>
                    <a:pt x="152" y="206"/>
                  </a:lnTo>
                  <a:lnTo>
                    <a:pt x="132" y="188"/>
                  </a:lnTo>
                  <a:lnTo>
                    <a:pt x="110" y="168"/>
                  </a:lnTo>
                  <a:lnTo>
                    <a:pt x="86" y="142"/>
                  </a:lnTo>
                  <a:lnTo>
                    <a:pt x="60" y="110"/>
                  </a:lnTo>
                  <a:lnTo>
                    <a:pt x="34" y="74"/>
                  </a:lnTo>
                  <a:lnTo>
                    <a:pt x="24" y="56"/>
                  </a:lnTo>
                  <a:lnTo>
                    <a:pt x="14" y="38"/>
                  </a:lnTo>
                  <a:lnTo>
                    <a:pt x="6" y="20"/>
                  </a:lnTo>
                  <a:lnTo>
                    <a:pt x="0" y="0"/>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11" name="Freeform 10167"/>
            <p:cNvSpPr/>
            <p:nvPr/>
          </p:nvSpPr>
          <p:spPr bwMode="auto">
            <a:xfrm>
              <a:off x="6860381" y="2382837"/>
              <a:ext cx="120650" cy="163513"/>
            </a:xfrm>
            <a:custGeom>
              <a:avLst/>
              <a:gdLst>
                <a:gd name="T0" fmla="*/ 0 w 152"/>
                <a:gd name="T1" fmla="*/ 0 h 206"/>
                <a:gd name="T2" fmla="*/ 0 w 152"/>
                <a:gd name="T3" fmla="*/ 0 h 206"/>
                <a:gd name="T4" fmla="*/ 18 w 152"/>
                <a:gd name="T5" fmla="*/ 26 h 206"/>
                <a:gd name="T6" fmla="*/ 58 w 152"/>
                <a:gd name="T7" fmla="*/ 88 h 206"/>
                <a:gd name="T8" fmla="*/ 108 w 152"/>
                <a:gd name="T9" fmla="*/ 156 h 206"/>
                <a:gd name="T10" fmla="*/ 132 w 152"/>
                <a:gd name="T11" fmla="*/ 186 h 206"/>
                <a:gd name="T12" fmla="*/ 152 w 152"/>
                <a:gd name="T13" fmla="*/ 206 h 206"/>
                <a:gd name="T14" fmla="*/ 152 w 152"/>
                <a:gd name="T15" fmla="*/ 206 h 206"/>
                <a:gd name="T16" fmla="*/ 132 w 152"/>
                <a:gd name="T17" fmla="*/ 188 h 206"/>
                <a:gd name="T18" fmla="*/ 110 w 152"/>
                <a:gd name="T19" fmla="*/ 168 h 206"/>
                <a:gd name="T20" fmla="*/ 86 w 152"/>
                <a:gd name="T21" fmla="*/ 142 h 206"/>
                <a:gd name="T22" fmla="*/ 60 w 152"/>
                <a:gd name="T23" fmla="*/ 110 h 206"/>
                <a:gd name="T24" fmla="*/ 34 w 152"/>
                <a:gd name="T25" fmla="*/ 74 h 206"/>
                <a:gd name="T26" fmla="*/ 24 w 152"/>
                <a:gd name="T27" fmla="*/ 56 h 206"/>
                <a:gd name="T28" fmla="*/ 14 w 152"/>
                <a:gd name="T29" fmla="*/ 38 h 206"/>
                <a:gd name="T30" fmla="*/ 6 w 152"/>
                <a:gd name="T31" fmla="*/ 20 h 206"/>
                <a:gd name="T32" fmla="*/ 0 w 152"/>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2" h="206">
                  <a:moveTo>
                    <a:pt x="0" y="0"/>
                  </a:moveTo>
                  <a:lnTo>
                    <a:pt x="0" y="0"/>
                  </a:lnTo>
                  <a:lnTo>
                    <a:pt x="18" y="26"/>
                  </a:lnTo>
                  <a:lnTo>
                    <a:pt x="58" y="88"/>
                  </a:lnTo>
                  <a:lnTo>
                    <a:pt x="108" y="156"/>
                  </a:lnTo>
                  <a:lnTo>
                    <a:pt x="132" y="186"/>
                  </a:lnTo>
                  <a:lnTo>
                    <a:pt x="152" y="206"/>
                  </a:lnTo>
                  <a:lnTo>
                    <a:pt x="152" y="206"/>
                  </a:lnTo>
                  <a:lnTo>
                    <a:pt x="132" y="188"/>
                  </a:lnTo>
                  <a:lnTo>
                    <a:pt x="110" y="168"/>
                  </a:lnTo>
                  <a:lnTo>
                    <a:pt x="86" y="142"/>
                  </a:lnTo>
                  <a:lnTo>
                    <a:pt x="60" y="110"/>
                  </a:lnTo>
                  <a:lnTo>
                    <a:pt x="34" y="74"/>
                  </a:lnTo>
                  <a:lnTo>
                    <a:pt x="24" y="56"/>
                  </a:lnTo>
                  <a:lnTo>
                    <a:pt x="14" y="38"/>
                  </a:lnTo>
                  <a:lnTo>
                    <a:pt x="6" y="2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12" name="Freeform 10168"/>
            <p:cNvSpPr/>
            <p:nvPr/>
          </p:nvSpPr>
          <p:spPr bwMode="auto">
            <a:xfrm>
              <a:off x="6128544" y="3443287"/>
              <a:ext cx="563563" cy="565150"/>
            </a:xfrm>
            <a:custGeom>
              <a:avLst/>
              <a:gdLst>
                <a:gd name="T0" fmla="*/ 710 w 710"/>
                <a:gd name="T1" fmla="*/ 382 h 712"/>
                <a:gd name="T2" fmla="*/ 698 w 710"/>
                <a:gd name="T3" fmla="*/ 454 h 712"/>
                <a:gd name="T4" fmla="*/ 672 w 710"/>
                <a:gd name="T5" fmla="*/ 518 h 712"/>
                <a:gd name="T6" fmla="*/ 634 w 710"/>
                <a:gd name="T7" fmla="*/ 576 h 712"/>
                <a:gd name="T8" fmla="*/ 588 w 710"/>
                <a:gd name="T9" fmla="*/ 626 h 712"/>
                <a:gd name="T10" fmla="*/ 532 w 710"/>
                <a:gd name="T11" fmla="*/ 664 h 712"/>
                <a:gd name="T12" fmla="*/ 470 w 710"/>
                <a:gd name="T13" fmla="*/ 692 h 712"/>
                <a:gd name="T14" fmla="*/ 402 w 710"/>
                <a:gd name="T15" fmla="*/ 708 h 712"/>
                <a:gd name="T16" fmla="*/ 330 w 710"/>
                <a:gd name="T17" fmla="*/ 710 h 712"/>
                <a:gd name="T18" fmla="*/ 294 w 710"/>
                <a:gd name="T19" fmla="*/ 706 h 712"/>
                <a:gd name="T20" fmla="*/ 224 w 710"/>
                <a:gd name="T21" fmla="*/ 686 h 712"/>
                <a:gd name="T22" fmla="*/ 164 w 710"/>
                <a:gd name="T23" fmla="*/ 654 h 712"/>
                <a:gd name="T24" fmla="*/ 110 w 710"/>
                <a:gd name="T25" fmla="*/ 612 h 712"/>
                <a:gd name="T26" fmla="*/ 66 w 710"/>
                <a:gd name="T27" fmla="*/ 560 h 712"/>
                <a:gd name="T28" fmla="*/ 32 w 710"/>
                <a:gd name="T29" fmla="*/ 502 h 712"/>
                <a:gd name="T30" fmla="*/ 10 w 710"/>
                <a:gd name="T31" fmla="*/ 436 h 712"/>
                <a:gd name="T32" fmla="*/ 0 w 710"/>
                <a:gd name="T33" fmla="*/ 366 h 712"/>
                <a:gd name="T34" fmla="*/ 2 w 710"/>
                <a:gd name="T35" fmla="*/ 330 h 712"/>
                <a:gd name="T36" fmla="*/ 14 w 710"/>
                <a:gd name="T37" fmla="*/ 258 h 712"/>
                <a:gd name="T38" fmla="*/ 40 w 710"/>
                <a:gd name="T39" fmla="*/ 194 h 712"/>
                <a:gd name="T40" fmla="*/ 76 w 710"/>
                <a:gd name="T41" fmla="*/ 136 h 712"/>
                <a:gd name="T42" fmla="*/ 124 w 710"/>
                <a:gd name="T43" fmla="*/ 86 h 712"/>
                <a:gd name="T44" fmla="*/ 180 w 710"/>
                <a:gd name="T45" fmla="*/ 48 h 712"/>
                <a:gd name="T46" fmla="*/ 242 w 710"/>
                <a:gd name="T47" fmla="*/ 20 h 712"/>
                <a:gd name="T48" fmla="*/ 310 w 710"/>
                <a:gd name="T49" fmla="*/ 4 h 712"/>
                <a:gd name="T50" fmla="*/ 382 w 710"/>
                <a:gd name="T51" fmla="*/ 2 h 712"/>
                <a:gd name="T52" fmla="*/ 418 w 710"/>
                <a:gd name="T53" fmla="*/ 6 h 712"/>
                <a:gd name="T54" fmla="*/ 486 w 710"/>
                <a:gd name="T55" fmla="*/ 26 h 712"/>
                <a:gd name="T56" fmla="*/ 548 w 710"/>
                <a:gd name="T57" fmla="*/ 56 h 712"/>
                <a:gd name="T58" fmla="*/ 602 w 710"/>
                <a:gd name="T59" fmla="*/ 100 h 712"/>
                <a:gd name="T60" fmla="*/ 646 w 710"/>
                <a:gd name="T61" fmla="*/ 150 h 712"/>
                <a:gd name="T62" fmla="*/ 680 w 710"/>
                <a:gd name="T63" fmla="*/ 210 h 712"/>
                <a:gd name="T64" fmla="*/ 702 w 710"/>
                <a:gd name="T65" fmla="*/ 276 h 712"/>
                <a:gd name="T66" fmla="*/ 710 w 710"/>
                <a:gd name="T67" fmla="*/ 346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0" h="712">
                  <a:moveTo>
                    <a:pt x="710" y="382"/>
                  </a:moveTo>
                  <a:lnTo>
                    <a:pt x="710" y="382"/>
                  </a:lnTo>
                  <a:lnTo>
                    <a:pt x="706" y="418"/>
                  </a:lnTo>
                  <a:lnTo>
                    <a:pt x="698" y="454"/>
                  </a:lnTo>
                  <a:lnTo>
                    <a:pt x="686" y="486"/>
                  </a:lnTo>
                  <a:lnTo>
                    <a:pt x="672" y="518"/>
                  </a:lnTo>
                  <a:lnTo>
                    <a:pt x="654" y="548"/>
                  </a:lnTo>
                  <a:lnTo>
                    <a:pt x="634" y="576"/>
                  </a:lnTo>
                  <a:lnTo>
                    <a:pt x="612" y="602"/>
                  </a:lnTo>
                  <a:lnTo>
                    <a:pt x="588" y="626"/>
                  </a:lnTo>
                  <a:lnTo>
                    <a:pt x="560" y="646"/>
                  </a:lnTo>
                  <a:lnTo>
                    <a:pt x="532" y="664"/>
                  </a:lnTo>
                  <a:lnTo>
                    <a:pt x="502" y="680"/>
                  </a:lnTo>
                  <a:lnTo>
                    <a:pt x="470" y="692"/>
                  </a:lnTo>
                  <a:lnTo>
                    <a:pt x="436" y="702"/>
                  </a:lnTo>
                  <a:lnTo>
                    <a:pt x="402" y="708"/>
                  </a:lnTo>
                  <a:lnTo>
                    <a:pt x="366" y="712"/>
                  </a:lnTo>
                  <a:lnTo>
                    <a:pt x="330" y="710"/>
                  </a:lnTo>
                  <a:lnTo>
                    <a:pt x="330" y="710"/>
                  </a:lnTo>
                  <a:lnTo>
                    <a:pt x="294" y="706"/>
                  </a:lnTo>
                  <a:lnTo>
                    <a:pt x="258" y="698"/>
                  </a:lnTo>
                  <a:lnTo>
                    <a:pt x="224" y="686"/>
                  </a:lnTo>
                  <a:lnTo>
                    <a:pt x="194" y="672"/>
                  </a:lnTo>
                  <a:lnTo>
                    <a:pt x="164" y="654"/>
                  </a:lnTo>
                  <a:lnTo>
                    <a:pt x="136" y="634"/>
                  </a:lnTo>
                  <a:lnTo>
                    <a:pt x="110" y="612"/>
                  </a:lnTo>
                  <a:lnTo>
                    <a:pt x="86" y="588"/>
                  </a:lnTo>
                  <a:lnTo>
                    <a:pt x="66" y="560"/>
                  </a:lnTo>
                  <a:lnTo>
                    <a:pt x="48" y="532"/>
                  </a:lnTo>
                  <a:lnTo>
                    <a:pt x="32" y="502"/>
                  </a:lnTo>
                  <a:lnTo>
                    <a:pt x="18" y="470"/>
                  </a:lnTo>
                  <a:lnTo>
                    <a:pt x="10" y="436"/>
                  </a:lnTo>
                  <a:lnTo>
                    <a:pt x="4" y="402"/>
                  </a:lnTo>
                  <a:lnTo>
                    <a:pt x="0" y="366"/>
                  </a:lnTo>
                  <a:lnTo>
                    <a:pt x="2" y="330"/>
                  </a:lnTo>
                  <a:lnTo>
                    <a:pt x="2" y="330"/>
                  </a:lnTo>
                  <a:lnTo>
                    <a:pt x="6" y="294"/>
                  </a:lnTo>
                  <a:lnTo>
                    <a:pt x="14" y="258"/>
                  </a:lnTo>
                  <a:lnTo>
                    <a:pt x="26" y="226"/>
                  </a:lnTo>
                  <a:lnTo>
                    <a:pt x="40" y="194"/>
                  </a:lnTo>
                  <a:lnTo>
                    <a:pt x="56" y="164"/>
                  </a:lnTo>
                  <a:lnTo>
                    <a:pt x="76" y="136"/>
                  </a:lnTo>
                  <a:lnTo>
                    <a:pt x="100" y="110"/>
                  </a:lnTo>
                  <a:lnTo>
                    <a:pt x="124" y="86"/>
                  </a:lnTo>
                  <a:lnTo>
                    <a:pt x="150" y="66"/>
                  </a:lnTo>
                  <a:lnTo>
                    <a:pt x="180" y="48"/>
                  </a:lnTo>
                  <a:lnTo>
                    <a:pt x="210" y="32"/>
                  </a:lnTo>
                  <a:lnTo>
                    <a:pt x="242" y="20"/>
                  </a:lnTo>
                  <a:lnTo>
                    <a:pt x="276" y="10"/>
                  </a:lnTo>
                  <a:lnTo>
                    <a:pt x="310" y="4"/>
                  </a:lnTo>
                  <a:lnTo>
                    <a:pt x="346" y="0"/>
                  </a:lnTo>
                  <a:lnTo>
                    <a:pt x="382" y="2"/>
                  </a:lnTo>
                  <a:lnTo>
                    <a:pt x="382" y="2"/>
                  </a:lnTo>
                  <a:lnTo>
                    <a:pt x="418" y="6"/>
                  </a:lnTo>
                  <a:lnTo>
                    <a:pt x="454" y="14"/>
                  </a:lnTo>
                  <a:lnTo>
                    <a:pt x="486" y="26"/>
                  </a:lnTo>
                  <a:lnTo>
                    <a:pt x="518" y="40"/>
                  </a:lnTo>
                  <a:lnTo>
                    <a:pt x="548" y="56"/>
                  </a:lnTo>
                  <a:lnTo>
                    <a:pt x="576" y="76"/>
                  </a:lnTo>
                  <a:lnTo>
                    <a:pt x="602" y="100"/>
                  </a:lnTo>
                  <a:lnTo>
                    <a:pt x="624" y="124"/>
                  </a:lnTo>
                  <a:lnTo>
                    <a:pt x="646" y="150"/>
                  </a:lnTo>
                  <a:lnTo>
                    <a:pt x="664" y="180"/>
                  </a:lnTo>
                  <a:lnTo>
                    <a:pt x="680" y="210"/>
                  </a:lnTo>
                  <a:lnTo>
                    <a:pt x="692" y="242"/>
                  </a:lnTo>
                  <a:lnTo>
                    <a:pt x="702" y="276"/>
                  </a:lnTo>
                  <a:lnTo>
                    <a:pt x="708" y="310"/>
                  </a:lnTo>
                  <a:lnTo>
                    <a:pt x="710" y="346"/>
                  </a:lnTo>
                  <a:lnTo>
                    <a:pt x="710" y="382"/>
                  </a:lnTo>
                  <a:close/>
                </a:path>
              </a:pathLst>
            </a:custGeom>
            <a:solidFill>
              <a:srgbClr val="2A2D2D"/>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13" name="Freeform 10169"/>
            <p:cNvSpPr/>
            <p:nvPr/>
          </p:nvSpPr>
          <p:spPr bwMode="auto">
            <a:xfrm>
              <a:off x="6128544" y="3443287"/>
              <a:ext cx="563563" cy="565150"/>
            </a:xfrm>
            <a:custGeom>
              <a:avLst/>
              <a:gdLst>
                <a:gd name="T0" fmla="*/ 710 w 710"/>
                <a:gd name="T1" fmla="*/ 382 h 712"/>
                <a:gd name="T2" fmla="*/ 698 w 710"/>
                <a:gd name="T3" fmla="*/ 454 h 712"/>
                <a:gd name="T4" fmla="*/ 672 w 710"/>
                <a:gd name="T5" fmla="*/ 518 h 712"/>
                <a:gd name="T6" fmla="*/ 634 w 710"/>
                <a:gd name="T7" fmla="*/ 576 h 712"/>
                <a:gd name="T8" fmla="*/ 588 w 710"/>
                <a:gd name="T9" fmla="*/ 626 h 712"/>
                <a:gd name="T10" fmla="*/ 532 w 710"/>
                <a:gd name="T11" fmla="*/ 664 h 712"/>
                <a:gd name="T12" fmla="*/ 470 w 710"/>
                <a:gd name="T13" fmla="*/ 692 h 712"/>
                <a:gd name="T14" fmla="*/ 402 w 710"/>
                <a:gd name="T15" fmla="*/ 708 h 712"/>
                <a:gd name="T16" fmla="*/ 330 w 710"/>
                <a:gd name="T17" fmla="*/ 710 h 712"/>
                <a:gd name="T18" fmla="*/ 294 w 710"/>
                <a:gd name="T19" fmla="*/ 706 h 712"/>
                <a:gd name="T20" fmla="*/ 224 w 710"/>
                <a:gd name="T21" fmla="*/ 686 h 712"/>
                <a:gd name="T22" fmla="*/ 164 w 710"/>
                <a:gd name="T23" fmla="*/ 654 h 712"/>
                <a:gd name="T24" fmla="*/ 110 w 710"/>
                <a:gd name="T25" fmla="*/ 612 h 712"/>
                <a:gd name="T26" fmla="*/ 66 w 710"/>
                <a:gd name="T27" fmla="*/ 560 h 712"/>
                <a:gd name="T28" fmla="*/ 32 w 710"/>
                <a:gd name="T29" fmla="*/ 502 h 712"/>
                <a:gd name="T30" fmla="*/ 10 w 710"/>
                <a:gd name="T31" fmla="*/ 436 h 712"/>
                <a:gd name="T32" fmla="*/ 0 w 710"/>
                <a:gd name="T33" fmla="*/ 366 h 712"/>
                <a:gd name="T34" fmla="*/ 2 w 710"/>
                <a:gd name="T35" fmla="*/ 330 h 712"/>
                <a:gd name="T36" fmla="*/ 14 w 710"/>
                <a:gd name="T37" fmla="*/ 258 h 712"/>
                <a:gd name="T38" fmla="*/ 40 w 710"/>
                <a:gd name="T39" fmla="*/ 194 h 712"/>
                <a:gd name="T40" fmla="*/ 76 w 710"/>
                <a:gd name="T41" fmla="*/ 136 h 712"/>
                <a:gd name="T42" fmla="*/ 124 w 710"/>
                <a:gd name="T43" fmla="*/ 86 h 712"/>
                <a:gd name="T44" fmla="*/ 180 w 710"/>
                <a:gd name="T45" fmla="*/ 48 h 712"/>
                <a:gd name="T46" fmla="*/ 242 w 710"/>
                <a:gd name="T47" fmla="*/ 20 h 712"/>
                <a:gd name="T48" fmla="*/ 310 w 710"/>
                <a:gd name="T49" fmla="*/ 4 h 712"/>
                <a:gd name="T50" fmla="*/ 382 w 710"/>
                <a:gd name="T51" fmla="*/ 2 h 712"/>
                <a:gd name="T52" fmla="*/ 418 w 710"/>
                <a:gd name="T53" fmla="*/ 6 h 712"/>
                <a:gd name="T54" fmla="*/ 486 w 710"/>
                <a:gd name="T55" fmla="*/ 26 h 712"/>
                <a:gd name="T56" fmla="*/ 548 w 710"/>
                <a:gd name="T57" fmla="*/ 56 h 712"/>
                <a:gd name="T58" fmla="*/ 602 w 710"/>
                <a:gd name="T59" fmla="*/ 100 h 712"/>
                <a:gd name="T60" fmla="*/ 646 w 710"/>
                <a:gd name="T61" fmla="*/ 150 h 712"/>
                <a:gd name="T62" fmla="*/ 680 w 710"/>
                <a:gd name="T63" fmla="*/ 210 h 712"/>
                <a:gd name="T64" fmla="*/ 702 w 710"/>
                <a:gd name="T65" fmla="*/ 276 h 712"/>
                <a:gd name="T66" fmla="*/ 710 w 710"/>
                <a:gd name="T67" fmla="*/ 346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0" h="712">
                  <a:moveTo>
                    <a:pt x="710" y="382"/>
                  </a:moveTo>
                  <a:lnTo>
                    <a:pt x="710" y="382"/>
                  </a:lnTo>
                  <a:lnTo>
                    <a:pt x="706" y="418"/>
                  </a:lnTo>
                  <a:lnTo>
                    <a:pt x="698" y="454"/>
                  </a:lnTo>
                  <a:lnTo>
                    <a:pt x="686" y="486"/>
                  </a:lnTo>
                  <a:lnTo>
                    <a:pt x="672" y="518"/>
                  </a:lnTo>
                  <a:lnTo>
                    <a:pt x="654" y="548"/>
                  </a:lnTo>
                  <a:lnTo>
                    <a:pt x="634" y="576"/>
                  </a:lnTo>
                  <a:lnTo>
                    <a:pt x="612" y="602"/>
                  </a:lnTo>
                  <a:lnTo>
                    <a:pt x="588" y="626"/>
                  </a:lnTo>
                  <a:lnTo>
                    <a:pt x="560" y="646"/>
                  </a:lnTo>
                  <a:lnTo>
                    <a:pt x="532" y="664"/>
                  </a:lnTo>
                  <a:lnTo>
                    <a:pt x="502" y="680"/>
                  </a:lnTo>
                  <a:lnTo>
                    <a:pt x="470" y="692"/>
                  </a:lnTo>
                  <a:lnTo>
                    <a:pt x="436" y="702"/>
                  </a:lnTo>
                  <a:lnTo>
                    <a:pt x="402" y="708"/>
                  </a:lnTo>
                  <a:lnTo>
                    <a:pt x="366" y="712"/>
                  </a:lnTo>
                  <a:lnTo>
                    <a:pt x="330" y="710"/>
                  </a:lnTo>
                  <a:lnTo>
                    <a:pt x="330" y="710"/>
                  </a:lnTo>
                  <a:lnTo>
                    <a:pt x="294" y="706"/>
                  </a:lnTo>
                  <a:lnTo>
                    <a:pt x="258" y="698"/>
                  </a:lnTo>
                  <a:lnTo>
                    <a:pt x="224" y="686"/>
                  </a:lnTo>
                  <a:lnTo>
                    <a:pt x="194" y="672"/>
                  </a:lnTo>
                  <a:lnTo>
                    <a:pt x="164" y="654"/>
                  </a:lnTo>
                  <a:lnTo>
                    <a:pt x="136" y="634"/>
                  </a:lnTo>
                  <a:lnTo>
                    <a:pt x="110" y="612"/>
                  </a:lnTo>
                  <a:lnTo>
                    <a:pt x="86" y="588"/>
                  </a:lnTo>
                  <a:lnTo>
                    <a:pt x="66" y="560"/>
                  </a:lnTo>
                  <a:lnTo>
                    <a:pt x="48" y="532"/>
                  </a:lnTo>
                  <a:lnTo>
                    <a:pt x="32" y="502"/>
                  </a:lnTo>
                  <a:lnTo>
                    <a:pt x="18" y="470"/>
                  </a:lnTo>
                  <a:lnTo>
                    <a:pt x="10" y="436"/>
                  </a:lnTo>
                  <a:lnTo>
                    <a:pt x="4" y="402"/>
                  </a:lnTo>
                  <a:lnTo>
                    <a:pt x="0" y="366"/>
                  </a:lnTo>
                  <a:lnTo>
                    <a:pt x="2" y="330"/>
                  </a:lnTo>
                  <a:lnTo>
                    <a:pt x="2" y="330"/>
                  </a:lnTo>
                  <a:lnTo>
                    <a:pt x="6" y="294"/>
                  </a:lnTo>
                  <a:lnTo>
                    <a:pt x="14" y="258"/>
                  </a:lnTo>
                  <a:lnTo>
                    <a:pt x="26" y="226"/>
                  </a:lnTo>
                  <a:lnTo>
                    <a:pt x="40" y="194"/>
                  </a:lnTo>
                  <a:lnTo>
                    <a:pt x="56" y="164"/>
                  </a:lnTo>
                  <a:lnTo>
                    <a:pt x="76" y="136"/>
                  </a:lnTo>
                  <a:lnTo>
                    <a:pt x="100" y="110"/>
                  </a:lnTo>
                  <a:lnTo>
                    <a:pt x="124" y="86"/>
                  </a:lnTo>
                  <a:lnTo>
                    <a:pt x="150" y="66"/>
                  </a:lnTo>
                  <a:lnTo>
                    <a:pt x="180" y="48"/>
                  </a:lnTo>
                  <a:lnTo>
                    <a:pt x="210" y="32"/>
                  </a:lnTo>
                  <a:lnTo>
                    <a:pt x="242" y="20"/>
                  </a:lnTo>
                  <a:lnTo>
                    <a:pt x="276" y="10"/>
                  </a:lnTo>
                  <a:lnTo>
                    <a:pt x="310" y="4"/>
                  </a:lnTo>
                  <a:lnTo>
                    <a:pt x="346" y="0"/>
                  </a:lnTo>
                  <a:lnTo>
                    <a:pt x="382" y="2"/>
                  </a:lnTo>
                  <a:lnTo>
                    <a:pt x="382" y="2"/>
                  </a:lnTo>
                  <a:lnTo>
                    <a:pt x="418" y="6"/>
                  </a:lnTo>
                  <a:lnTo>
                    <a:pt x="454" y="14"/>
                  </a:lnTo>
                  <a:lnTo>
                    <a:pt x="486" y="26"/>
                  </a:lnTo>
                  <a:lnTo>
                    <a:pt x="518" y="40"/>
                  </a:lnTo>
                  <a:lnTo>
                    <a:pt x="548" y="56"/>
                  </a:lnTo>
                  <a:lnTo>
                    <a:pt x="576" y="76"/>
                  </a:lnTo>
                  <a:lnTo>
                    <a:pt x="602" y="100"/>
                  </a:lnTo>
                  <a:lnTo>
                    <a:pt x="624" y="124"/>
                  </a:lnTo>
                  <a:lnTo>
                    <a:pt x="646" y="150"/>
                  </a:lnTo>
                  <a:lnTo>
                    <a:pt x="664" y="180"/>
                  </a:lnTo>
                  <a:lnTo>
                    <a:pt x="680" y="210"/>
                  </a:lnTo>
                  <a:lnTo>
                    <a:pt x="692" y="242"/>
                  </a:lnTo>
                  <a:lnTo>
                    <a:pt x="702" y="276"/>
                  </a:lnTo>
                  <a:lnTo>
                    <a:pt x="708" y="310"/>
                  </a:lnTo>
                  <a:lnTo>
                    <a:pt x="710" y="346"/>
                  </a:lnTo>
                  <a:lnTo>
                    <a:pt x="710" y="3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14" name="Freeform 10170"/>
            <p:cNvSpPr/>
            <p:nvPr/>
          </p:nvSpPr>
          <p:spPr bwMode="auto">
            <a:xfrm>
              <a:off x="6201569" y="3516312"/>
              <a:ext cx="419100" cy="419100"/>
            </a:xfrm>
            <a:custGeom>
              <a:avLst/>
              <a:gdLst>
                <a:gd name="T0" fmla="*/ 526 w 528"/>
                <a:gd name="T1" fmla="*/ 284 h 528"/>
                <a:gd name="T2" fmla="*/ 518 w 528"/>
                <a:gd name="T3" fmla="*/ 336 h 528"/>
                <a:gd name="T4" fmla="*/ 498 w 528"/>
                <a:gd name="T5" fmla="*/ 384 h 528"/>
                <a:gd name="T6" fmla="*/ 470 w 528"/>
                <a:gd name="T7" fmla="*/ 428 h 528"/>
                <a:gd name="T8" fmla="*/ 436 w 528"/>
                <a:gd name="T9" fmla="*/ 464 h 528"/>
                <a:gd name="T10" fmla="*/ 394 w 528"/>
                <a:gd name="T11" fmla="*/ 492 h 528"/>
                <a:gd name="T12" fmla="*/ 348 w 528"/>
                <a:gd name="T13" fmla="*/ 514 h 528"/>
                <a:gd name="T14" fmla="*/ 298 w 528"/>
                <a:gd name="T15" fmla="*/ 526 h 528"/>
                <a:gd name="T16" fmla="*/ 244 w 528"/>
                <a:gd name="T17" fmla="*/ 526 h 528"/>
                <a:gd name="T18" fmla="*/ 218 w 528"/>
                <a:gd name="T19" fmla="*/ 524 h 528"/>
                <a:gd name="T20" fmla="*/ 166 w 528"/>
                <a:gd name="T21" fmla="*/ 510 h 528"/>
                <a:gd name="T22" fmla="*/ 120 w 528"/>
                <a:gd name="T23" fmla="*/ 486 h 528"/>
                <a:gd name="T24" fmla="*/ 82 w 528"/>
                <a:gd name="T25" fmla="*/ 454 h 528"/>
                <a:gd name="T26" fmla="*/ 48 w 528"/>
                <a:gd name="T27" fmla="*/ 416 h 528"/>
                <a:gd name="T28" fmla="*/ 24 w 528"/>
                <a:gd name="T29" fmla="*/ 372 h 528"/>
                <a:gd name="T30" fmla="*/ 6 w 528"/>
                <a:gd name="T31" fmla="*/ 324 h 528"/>
                <a:gd name="T32" fmla="*/ 0 w 528"/>
                <a:gd name="T33" fmla="*/ 272 h 528"/>
                <a:gd name="T34" fmla="*/ 0 w 528"/>
                <a:gd name="T35" fmla="*/ 244 h 528"/>
                <a:gd name="T36" fmla="*/ 10 w 528"/>
                <a:gd name="T37" fmla="*/ 192 h 528"/>
                <a:gd name="T38" fmla="*/ 28 w 528"/>
                <a:gd name="T39" fmla="*/ 144 h 528"/>
                <a:gd name="T40" fmla="*/ 56 w 528"/>
                <a:gd name="T41" fmla="*/ 100 h 528"/>
                <a:gd name="T42" fmla="*/ 92 w 528"/>
                <a:gd name="T43" fmla="*/ 64 h 528"/>
                <a:gd name="T44" fmla="*/ 132 w 528"/>
                <a:gd name="T45" fmla="*/ 34 h 528"/>
                <a:gd name="T46" fmla="*/ 180 w 528"/>
                <a:gd name="T47" fmla="*/ 14 h 528"/>
                <a:gd name="T48" fmla="*/ 230 w 528"/>
                <a:gd name="T49" fmla="*/ 2 h 528"/>
                <a:gd name="T50" fmla="*/ 284 w 528"/>
                <a:gd name="T51" fmla="*/ 0 h 528"/>
                <a:gd name="T52" fmla="*/ 310 w 528"/>
                <a:gd name="T53" fmla="*/ 4 h 528"/>
                <a:gd name="T54" fmla="*/ 360 w 528"/>
                <a:gd name="T55" fmla="*/ 18 h 528"/>
                <a:gd name="T56" fmla="*/ 406 w 528"/>
                <a:gd name="T57" fmla="*/ 42 h 528"/>
                <a:gd name="T58" fmla="*/ 446 w 528"/>
                <a:gd name="T59" fmla="*/ 74 h 528"/>
                <a:gd name="T60" fmla="*/ 480 w 528"/>
                <a:gd name="T61" fmla="*/ 112 h 528"/>
                <a:gd name="T62" fmla="*/ 504 w 528"/>
                <a:gd name="T63" fmla="*/ 156 h 528"/>
                <a:gd name="T64" fmla="*/ 520 w 528"/>
                <a:gd name="T65" fmla="*/ 204 h 528"/>
                <a:gd name="T66" fmla="*/ 528 w 528"/>
                <a:gd name="T67" fmla="*/ 256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8" h="528">
                  <a:moveTo>
                    <a:pt x="526" y="284"/>
                  </a:moveTo>
                  <a:lnTo>
                    <a:pt x="526" y="284"/>
                  </a:lnTo>
                  <a:lnTo>
                    <a:pt x="524" y="310"/>
                  </a:lnTo>
                  <a:lnTo>
                    <a:pt x="518" y="336"/>
                  </a:lnTo>
                  <a:lnTo>
                    <a:pt x="508" y="360"/>
                  </a:lnTo>
                  <a:lnTo>
                    <a:pt x="498" y="384"/>
                  </a:lnTo>
                  <a:lnTo>
                    <a:pt x="486" y="406"/>
                  </a:lnTo>
                  <a:lnTo>
                    <a:pt x="470" y="428"/>
                  </a:lnTo>
                  <a:lnTo>
                    <a:pt x="454" y="446"/>
                  </a:lnTo>
                  <a:lnTo>
                    <a:pt x="436" y="464"/>
                  </a:lnTo>
                  <a:lnTo>
                    <a:pt x="416" y="480"/>
                  </a:lnTo>
                  <a:lnTo>
                    <a:pt x="394" y="492"/>
                  </a:lnTo>
                  <a:lnTo>
                    <a:pt x="372" y="504"/>
                  </a:lnTo>
                  <a:lnTo>
                    <a:pt x="348" y="514"/>
                  </a:lnTo>
                  <a:lnTo>
                    <a:pt x="324" y="520"/>
                  </a:lnTo>
                  <a:lnTo>
                    <a:pt x="298" y="526"/>
                  </a:lnTo>
                  <a:lnTo>
                    <a:pt x="270" y="528"/>
                  </a:lnTo>
                  <a:lnTo>
                    <a:pt x="244" y="526"/>
                  </a:lnTo>
                  <a:lnTo>
                    <a:pt x="244" y="526"/>
                  </a:lnTo>
                  <a:lnTo>
                    <a:pt x="218" y="524"/>
                  </a:lnTo>
                  <a:lnTo>
                    <a:pt x="192" y="518"/>
                  </a:lnTo>
                  <a:lnTo>
                    <a:pt x="166" y="510"/>
                  </a:lnTo>
                  <a:lnTo>
                    <a:pt x="144" y="498"/>
                  </a:lnTo>
                  <a:lnTo>
                    <a:pt x="120" y="486"/>
                  </a:lnTo>
                  <a:lnTo>
                    <a:pt x="100" y="470"/>
                  </a:lnTo>
                  <a:lnTo>
                    <a:pt x="82" y="454"/>
                  </a:lnTo>
                  <a:lnTo>
                    <a:pt x="64" y="436"/>
                  </a:lnTo>
                  <a:lnTo>
                    <a:pt x="48" y="416"/>
                  </a:lnTo>
                  <a:lnTo>
                    <a:pt x="34" y="394"/>
                  </a:lnTo>
                  <a:lnTo>
                    <a:pt x="24" y="372"/>
                  </a:lnTo>
                  <a:lnTo>
                    <a:pt x="14" y="348"/>
                  </a:lnTo>
                  <a:lnTo>
                    <a:pt x="6" y="324"/>
                  </a:lnTo>
                  <a:lnTo>
                    <a:pt x="2" y="298"/>
                  </a:lnTo>
                  <a:lnTo>
                    <a:pt x="0" y="272"/>
                  </a:lnTo>
                  <a:lnTo>
                    <a:pt x="0" y="244"/>
                  </a:lnTo>
                  <a:lnTo>
                    <a:pt x="0" y="244"/>
                  </a:lnTo>
                  <a:lnTo>
                    <a:pt x="4" y="218"/>
                  </a:lnTo>
                  <a:lnTo>
                    <a:pt x="10" y="192"/>
                  </a:lnTo>
                  <a:lnTo>
                    <a:pt x="18" y="166"/>
                  </a:lnTo>
                  <a:lnTo>
                    <a:pt x="28" y="144"/>
                  </a:lnTo>
                  <a:lnTo>
                    <a:pt x="42" y="122"/>
                  </a:lnTo>
                  <a:lnTo>
                    <a:pt x="56" y="100"/>
                  </a:lnTo>
                  <a:lnTo>
                    <a:pt x="74" y="82"/>
                  </a:lnTo>
                  <a:lnTo>
                    <a:pt x="92" y="64"/>
                  </a:lnTo>
                  <a:lnTo>
                    <a:pt x="112" y="48"/>
                  </a:lnTo>
                  <a:lnTo>
                    <a:pt x="132" y="34"/>
                  </a:lnTo>
                  <a:lnTo>
                    <a:pt x="156" y="24"/>
                  </a:lnTo>
                  <a:lnTo>
                    <a:pt x="180" y="14"/>
                  </a:lnTo>
                  <a:lnTo>
                    <a:pt x="204" y="6"/>
                  </a:lnTo>
                  <a:lnTo>
                    <a:pt x="230" y="2"/>
                  </a:lnTo>
                  <a:lnTo>
                    <a:pt x="256" y="0"/>
                  </a:lnTo>
                  <a:lnTo>
                    <a:pt x="284" y="0"/>
                  </a:lnTo>
                  <a:lnTo>
                    <a:pt x="284" y="0"/>
                  </a:lnTo>
                  <a:lnTo>
                    <a:pt x="310" y="4"/>
                  </a:lnTo>
                  <a:lnTo>
                    <a:pt x="336" y="10"/>
                  </a:lnTo>
                  <a:lnTo>
                    <a:pt x="360" y="18"/>
                  </a:lnTo>
                  <a:lnTo>
                    <a:pt x="384" y="30"/>
                  </a:lnTo>
                  <a:lnTo>
                    <a:pt x="406" y="42"/>
                  </a:lnTo>
                  <a:lnTo>
                    <a:pt x="428" y="56"/>
                  </a:lnTo>
                  <a:lnTo>
                    <a:pt x="446" y="74"/>
                  </a:lnTo>
                  <a:lnTo>
                    <a:pt x="464" y="92"/>
                  </a:lnTo>
                  <a:lnTo>
                    <a:pt x="480" y="112"/>
                  </a:lnTo>
                  <a:lnTo>
                    <a:pt x="492" y="134"/>
                  </a:lnTo>
                  <a:lnTo>
                    <a:pt x="504" y="156"/>
                  </a:lnTo>
                  <a:lnTo>
                    <a:pt x="514" y="180"/>
                  </a:lnTo>
                  <a:lnTo>
                    <a:pt x="520" y="204"/>
                  </a:lnTo>
                  <a:lnTo>
                    <a:pt x="526" y="230"/>
                  </a:lnTo>
                  <a:lnTo>
                    <a:pt x="528" y="256"/>
                  </a:lnTo>
                  <a:lnTo>
                    <a:pt x="526" y="284"/>
                  </a:lnTo>
                  <a:close/>
                </a:path>
              </a:pathLst>
            </a:custGeom>
            <a:solidFill>
              <a:srgbClr val="9E9E9E"/>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15" name="Freeform 10171"/>
            <p:cNvSpPr/>
            <p:nvPr/>
          </p:nvSpPr>
          <p:spPr bwMode="auto">
            <a:xfrm>
              <a:off x="6201569" y="3516312"/>
              <a:ext cx="419100" cy="419100"/>
            </a:xfrm>
            <a:custGeom>
              <a:avLst/>
              <a:gdLst>
                <a:gd name="T0" fmla="*/ 526 w 528"/>
                <a:gd name="T1" fmla="*/ 284 h 528"/>
                <a:gd name="T2" fmla="*/ 518 w 528"/>
                <a:gd name="T3" fmla="*/ 336 h 528"/>
                <a:gd name="T4" fmla="*/ 498 w 528"/>
                <a:gd name="T5" fmla="*/ 384 h 528"/>
                <a:gd name="T6" fmla="*/ 470 w 528"/>
                <a:gd name="T7" fmla="*/ 428 h 528"/>
                <a:gd name="T8" fmla="*/ 436 w 528"/>
                <a:gd name="T9" fmla="*/ 464 h 528"/>
                <a:gd name="T10" fmla="*/ 394 w 528"/>
                <a:gd name="T11" fmla="*/ 492 h 528"/>
                <a:gd name="T12" fmla="*/ 348 w 528"/>
                <a:gd name="T13" fmla="*/ 514 h 528"/>
                <a:gd name="T14" fmla="*/ 298 w 528"/>
                <a:gd name="T15" fmla="*/ 526 h 528"/>
                <a:gd name="T16" fmla="*/ 244 w 528"/>
                <a:gd name="T17" fmla="*/ 526 h 528"/>
                <a:gd name="T18" fmla="*/ 218 w 528"/>
                <a:gd name="T19" fmla="*/ 524 h 528"/>
                <a:gd name="T20" fmla="*/ 166 w 528"/>
                <a:gd name="T21" fmla="*/ 510 h 528"/>
                <a:gd name="T22" fmla="*/ 120 w 528"/>
                <a:gd name="T23" fmla="*/ 486 h 528"/>
                <a:gd name="T24" fmla="*/ 82 w 528"/>
                <a:gd name="T25" fmla="*/ 454 h 528"/>
                <a:gd name="T26" fmla="*/ 48 w 528"/>
                <a:gd name="T27" fmla="*/ 416 h 528"/>
                <a:gd name="T28" fmla="*/ 24 w 528"/>
                <a:gd name="T29" fmla="*/ 372 h 528"/>
                <a:gd name="T30" fmla="*/ 6 w 528"/>
                <a:gd name="T31" fmla="*/ 324 h 528"/>
                <a:gd name="T32" fmla="*/ 0 w 528"/>
                <a:gd name="T33" fmla="*/ 272 h 528"/>
                <a:gd name="T34" fmla="*/ 0 w 528"/>
                <a:gd name="T35" fmla="*/ 244 h 528"/>
                <a:gd name="T36" fmla="*/ 10 w 528"/>
                <a:gd name="T37" fmla="*/ 192 h 528"/>
                <a:gd name="T38" fmla="*/ 28 w 528"/>
                <a:gd name="T39" fmla="*/ 144 h 528"/>
                <a:gd name="T40" fmla="*/ 56 w 528"/>
                <a:gd name="T41" fmla="*/ 100 h 528"/>
                <a:gd name="T42" fmla="*/ 92 w 528"/>
                <a:gd name="T43" fmla="*/ 64 h 528"/>
                <a:gd name="T44" fmla="*/ 132 w 528"/>
                <a:gd name="T45" fmla="*/ 34 h 528"/>
                <a:gd name="T46" fmla="*/ 180 w 528"/>
                <a:gd name="T47" fmla="*/ 14 h 528"/>
                <a:gd name="T48" fmla="*/ 230 w 528"/>
                <a:gd name="T49" fmla="*/ 2 h 528"/>
                <a:gd name="T50" fmla="*/ 284 w 528"/>
                <a:gd name="T51" fmla="*/ 0 h 528"/>
                <a:gd name="T52" fmla="*/ 310 w 528"/>
                <a:gd name="T53" fmla="*/ 4 h 528"/>
                <a:gd name="T54" fmla="*/ 360 w 528"/>
                <a:gd name="T55" fmla="*/ 18 h 528"/>
                <a:gd name="T56" fmla="*/ 406 w 528"/>
                <a:gd name="T57" fmla="*/ 42 h 528"/>
                <a:gd name="T58" fmla="*/ 446 w 528"/>
                <a:gd name="T59" fmla="*/ 74 h 528"/>
                <a:gd name="T60" fmla="*/ 480 w 528"/>
                <a:gd name="T61" fmla="*/ 112 h 528"/>
                <a:gd name="T62" fmla="*/ 504 w 528"/>
                <a:gd name="T63" fmla="*/ 156 h 528"/>
                <a:gd name="T64" fmla="*/ 520 w 528"/>
                <a:gd name="T65" fmla="*/ 204 h 528"/>
                <a:gd name="T66" fmla="*/ 528 w 528"/>
                <a:gd name="T67" fmla="*/ 256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8" h="528">
                  <a:moveTo>
                    <a:pt x="526" y="284"/>
                  </a:moveTo>
                  <a:lnTo>
                    <a:pt x="526" y="284"/>
                  </a:lnTo>
                  <a:lnTo>
                    <a:pt x="524" y="310"/>
                  </a:lnTo>
                  <a:lnTo>
                    <a:pt x="518" y="336"/>
                  </a:lnTo>
                  <a:lnTo>
                    <a:pt x="508" y="360"/>
                  </a:lnTo>
                  <a:lnTo>
                    <a:pt x="498" y="384"/>
                  </a:lnTo>
                  <a:lnTo>
                    <a:pt x="486" y="406"/>
                  </a:lnTo>
                  <a:lnTo>
                    <a:pt x="470" y="428"/>
                  </a:lnTo>
                  <a:lnTo>
                    <a:pt x="454" y="446"/>
                  </a:lnTo>
                  <a:lnTo>
                    <a:pt x="436" y="464"/>
                  </a:lnTo>
                  <a:lnTo>
                    <a:pt x="416" y="480"/>
                  </a:lnTo>
                  <a:lnTo>
                    <a:pt x="394" y="492"/>
                  </a:lnTo>
                  <a:lnTo>
                    <a:pt x="372" y="504"/>
                  </a:lnTo>
                  <a:lnTo>
                    <a:pt x="348" y="514"/>
                  </a:lnTo>
                  <a:lnTo>
                    <a:pt x="324" y="520"/>
                  </a:lnTo>
                  <a:lnTo>
                    <a:pt x="298" y="526"/>
                  </a:lnTo>
                  <a:lnTo>
                    <a:pt x="270" y="528"/>
                  </a:lnTo>
                  <a:lnTo>
                    <a:pt x="244" y="526"/>
                  </a:lnTo>
                  <a:lnTo>
                    <a:pt x="244" y="526"/>
                  </a:lnTo>
                  <a:lnTo>
                    <a:pt x="218" y="524"/>
                  </a:lnTo>
                  <a:lnTo>
                    <a:pt x="192" y="518"/>
                  </a:lnTo>
                  <a:lnTo>
                    <a:pt x="166" y="510"/>
                  </a:lnTo>
                  <a:lnTo>
                    <a:pt x="144" y="498"/>
                  </a:lnTo>
                  <a:lnTo>
                    <a:pt x="120" y="486"/>
                  </a:lnTo>
                  <a:lnTo>
                    <a:pt x="100" y="470"/>
                  </a:lnTo>
                  <a:lnTo>
                    <a:pt x="82" y="454"/>
                  </a:lnTo>
                  <a:lnTo>
                    <a:pt x="64" y="436"/>
                  </a:lnTo>
                  <a:lnTo>
                    <a:pt x="48" y="416"/>
                  </a:lnTo>
                  <a:lnTo>
                    <a:pt x="34" y="394"/>
                  </a:lnTo>
                  <a:lnTo>
                    <a:pt x="24" y="372"/>
                  </a:lnTo>
                  <a:lnTo>
                    <a:pt x="14" y="348"/>
                  </a:lnTo>
                  <a:lnTo>
                    <a:pt x="6" y="324"/>
                  </a:lnTo>
                  <a:lnTo>
                    <a:pt x="2" y="298"/>
                  </a:lnTo>
                  <a:lnTo>
                    <a:pt x="0" y="272"/>
                  </a:lnTo>
                  <a:lnTo>
                    <a:pt x="0" y="244"/>
                  </a:lnTo>
                  <a:lnTo>
                    <a:pt x="0" y="244"/>
                  </a:lnTo>
                  <a:lnTo>
                    <a:pt x="4" y="218"/>
                  </a:lnTo>
                  <a:lnTo>
                    <a:pt x="10" y="192"/>
                  </a:lnTo>
                  <a:lnTo>
                    <a:pt x="18" y="166"/>
                  </a:lnTo>
                  <a:lnTo>
                    <a:pt x="28" y="144"/>
                  </a:lnTo>
                  <a:lnTo>
                    <a:pt x="42" y="122"/>
                  </a:lnTo>
                  <a:lnTo>
                    <a:pt x="56" y="100"/>
                  </a:lnTo>
                  <a:lnTo>
                    <a:pt x="74" y="82"/>
                  </a:lnTo>
                  <a:lnTo>
                    <a:pt x="92" y="64"/>
                  </a:lnTo>
                  <a:lnTo>
                    <a:pt x="112" y="48"/>
                  </a:lnTo>
                  <a:lnTo>
                    <a:pt x="132" y="34"/>
                  </a:lnTo>
                  <a:lnTo>
                    <a:pt x="156" y="24"/>
                  </a:lnTo>
                  <a:lnTo>
                    <a:pt x="180" y="14"/>
                  </a:lnTo>
                  <a:lnTo>
                    <a:pt x="204" y="6"/>
                  </a:lnTo>
                  <a:lnTo>
                    <a:pt x="230" y="2"/>
                  </a:lnTo>
                  <a:lnTo>
                    <a:pt x="256" y="0"/>
                  </a:lnTo>
                  <a:lnTo>
                    <a:pt x="284" y="0"/>
                  </a:lnTo>
                  <a:lnTo>
                    <a:pt x="284" y="0"/>
                  </a:lnTo>
                  <a:lnTo>
                    <a:pt x="310" y="4"/>
                  </a:lnTo>
                  <a:lnTo>
                    <a:pt x="336" y="10"/>
                  </a:lnTo>
                  <a:lnTo>
                    <a:pt x="360" y="18"/>
                  </a:lnTo>
                  <a:lnTo>
                    <a:pt x="384" y="30"/>
                  </a:lnTo>
                  <a:lnTo>
                    <a:pt x="406" y="42"/>
                  </a:lnTo>
                  <a:lnTo>
                    <a:pt x="428" y="56"/>
                  </a:lnTo>
                  <a:lnTo>
                    <a:pt x="446" y="74"/>
                  </a:lnTo>
                  <a:lnTo>
                    <a:pt x="464" y="92"/>
                  </a:lnTo>
                  <a:lnTo>
                    <a:pt x="480" y="112"/>
                  </a:lnTo>
                  <a:lnTo>
                    <a:pt x="492" y="134"/>
                  </a:lnTo>
                  <a:lnTo>
                    <a:pt x="504" y="156"/>
                  </a:lnTo>
                  <a:lnTo>
                    <a:pt x="514" y="180"/>
                  </a:lnTo>
                  <a:lnTo>
                    <a:pt x="520" y="204"/>
                  </a:lnTo>
                  <a:lnTo>
                    <a:pt x="526" y="230"/>
                  </a:lnTo>
                  <a:lnTo>
                    <a:pt x="528" y="256"/>
                  </a:lnTo>
                  <a:lnTo>
                    <a:pt x="526" y="2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16" name="Freeform 10172"/>
            <p:cNvSpPr/>
            <p:nvPr/>
          </p:nvSpPr>
          <p:spPr bwMode="auto">
            <a:xfrm>
              <a:off x="6231731" y="3546475"/>
              <a:ext cx="358775" cy="358775"/>
            </a:xfrm>
            <a:custGeom>
              <a:avLst/>
              <a:gdLst>
                <a:gd name="T0" fmla="*/ 452 w 452"/>
                <a:gd name="T1" fmla="*/ 242 h 452"/>
                <a:gd name="T2" fmla="*/ 444 w 452"/>
                <a:gd name="T3" fmla="*/ 288 h 452"/>
                <a:gd name="T4" fmla="*/ 426 w 452"/>
                <a:gd name="T5" fmla="*/ 330 h 452"/>
                <a:gd name="T6" fmla="*/ 404 w 452"/>
                <a:gd name="T7" fmla="*/ 366 h 452"/>
                <a:gd name="T8" fmla="*/ 374 w 452"/>
                <a:gd name="T9" fmla="*/ 398 h 452"/>
                <a:gd name="T10" fmla="*/ 338 w 452"/>
                <a:gd name="T11" fmla="*/ 422 h 452"/>
                <a:gd name="T12" fmla="*/ 298 w 452"/>
                <a:gd name="T13" fmla="*/ 440 h 452"/>
                <a:gd name="T14" fmla="*/ 254 w 452"/>
                <a:gd name="T15" fmla="*/ 450 h 452"/>
                <a:gd name="T16" fmla="*/ 208 w 452"/>
                <a:gd name="T17" fmla="*/ 452 h 452"/>
                <a:gd name="T18" fmla="*/ 186 w 452"/>
                <a:gd name="T19" fmla="*/ 448 h 452"/>
                <a:gd name="T20" fmla="*/ 142 w 452"/>
                <a:gd name="T21" fmla="*/ 436 h 452"/>
                <a:gd name="T22" fmla="*/ 104 w 452"/>
                <a:gd name="T23" fmla="*/ 416 h 452"/>
                <a:gd name="T24" fmla="*/ 70 w 452"/>
                <a:gd name="T25" fmla="*/ 390 h 452"/>
                <a:gd name="T26" fmla="*/ 40 w 452"/>
                <a:gd name="T27" fmla="*/ 356 h 452"/>
                <a:gd name="T28" fmla="*/ 20 w 452"/>
                <a:gd name="T29" fmla="*/ 318 h 452"/>
                <a:gd name="T30" fmla="*/ 6 w 452"/>
                <a:gd name="T31" fmla="*/ 276 h 452"/>
                <a:gd name="T32" fmla="*/ 0 w 452"/>
                <a:gd name="T33" fmla="*/ 232 h 452"/>
                <a:gd name="T34" fmla="*/ 0 w 452"/>
                <a:gd name="T35" fmla="*/ 208 h 452"/>
                <a:gd name="T36" fmla="*/ 8 w 452"/>
                <a:gd name="T37" fmla="*/ 164 h 452"/>
                <a:gd name="T38" fmla="*/ 24 w 452"/>
                <a:gd name="T39" fmla="*/ 122 h 452"/>
                <a:gd name="T40" fmla="*/ 48 w 452"/>
                <a:gd name="T41" fmla="*/ 86 h 452"/>
                <a:gd name="T42" fmla="*/ 78 w 452"/>
                <a:gd name="T43" fmla="*/ 54 h 452"/>
                <a:gd name="T44" fmla="*/ 114 w 452"/>
                <a:gd name="T45" fmla="*/ 30 h 452"/>
                <a:gd name="T46" fmla="*/ 154 w 452"/>
                <a:gd name="T47" fmla="*/ 12 h 452"/>
                <a:gd name="T48" fmla="*/ 196 w 452"/>
                <a:gd name="T49" fmla="*/ 2 h 452"/>
                <a:gd name="T50" fmla="*/ 242 w 452"/>
                <a:gd name="T51" fmla="*/ 0 h 452"/>
                <a:gd name="T52" fmla="*/ 266 w 452"/>
                <a:gd name="T53" fmla="*/ 4 h 452"/>
                <a:gd name="T54" fmla="*/ 308 w 452"/>
                <a:gd name="T55" fmla="*/ 16 h 452"/>
                <a:gd name="T56" fmla="*/ 348 w 452"/>
                <a:gd name="T57" fmla="*/ 36 h 452"/>
                <a:gd name="T58" fmla="*/ 382 w 452"/>
                <a:gd name="T59" fmla="*/ 62 h 452"/>
                <a:gd name="T60" fmla="*/ 410 w 452"/>
                <a:gd name="T61" fmla="*/ 96 h 452"/>
                <a:gd name="T62" fmla="*/ 432 w 452"/>
                <a:gd name="T63" fmla="*/ 134 h 452"/>
                <a:gd name="T64" fmla="*/ 446 w 452"/>
                <a:gd name="T65" fmla="*/ 174 h 452"/>
                <a:gd name="T66" fmla="*/ 452 w 452"/>
                <a:gd name="T67" fmla="*/ 22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2" h="452">
                  <a:moveTo>
                    <a:pt x="452" y="242"/>
                  </a:moveTo>
                  <a:lnTo>
                    <a:pt x="452" y="242"/>
                  </a:lnTo>
                  <a:lnTo>
                    <a:pt x="448" y="266"/>
                  </a:lnTo>
                  <a:lnTo>
                    <a:pt x="444" y="288"/>
                  </a:lnTo>
                  <a:lnTo>
                    <a:pt x="436" y="308"/>
                  </a:lnTo>
                  <a:lnTo>
                    <a:pt x="426" y="330"/>
                  </a:lnTo>
                  <a:lnTo>
                    <a:pt x="416" y="348"/>
                  </a:lnTo>
                  <a:lnTo>
                    <a:pt x="404" y="366"/>
                  </a:lnTo>
                  <a:lnTo>
                    <a:pt x="388" y="382"/>
                  </a:lnTo>
                  <a:lnTo>
                    <a:pt x="374" y="398"/>
                  </a:lnTo>
                  <a:lnTo>
                    <a:pt x="356" y="410"/>
                  </a:lnTo>
                  <a:lnTo>
                    <a:pt x="338" y="422"/>
                  </a:lnTo>
                  <a:lnTo>
                    <a:pt x="318" y="432"/>
                  </a:lnTo>
                  <a:lnTo>
                    <a:pt x="298" y="440"/>
                  </a:lnTo>
                  <a:lnTo>
                    <a:pt x="276" y="446"/>
                  </a:lnTo>
                  <a:lnTo>
                    <a:pt x="254" y="450"/>
                  </a:lnTo>
                  <a:lnTo>
                    <a:pt x="232" y="452"/>
                  </a:lnTo>
                  <a:lnTo>
                    <a:pt x="208" y="452"/>
                  </a:lnTo>
                  <a:lnTo>
                    <a:pt x="208" y="452"/>
                  </a:lnTo>
                  <a:lnTo>
                    <a:pt x="186" y="448"/>
                  </a:lnTo>
                  <a:lnTo>
                    <a:pt x="164" y="444"/>
                  </a:lnTo>
                  <a:lnTo>
                    <a:pt x="142" y="436"/>
                  </a:lnTo>
                  <a:lnTo>
                    <a:pt x="122" y="426"/>
                  </a:lnTo>
                  <a:lnTo>
                    <a:pt x="104" y="416"/>
                  </a:lnTo>
                  <a:lnTo>
                    <a:pt x="86" y="404"/>
                  </a:lnTo>
                  <a:lnTo>
                    <a:pt x="70" y="390"/>
                  </a:lnTo>
                  <a:lnTo>
                    <a:pt x="54" y="374"/>
                  </a:lnTo>
                  <a:lnTo>
                    <a:pt x="40" y="356"/>
                  </a:lnTo>
                  <a:lnTo>
                    <a:pt x="30" y="338"/>
                  </a:lnTo>
                  <a:lnTo>
                    <a:pt x="20" y="318"/>
                  </a:lnTo>
                  <a:lnTo>
                    <a:pt x="12" y="298"/>
                  </a:lnTo>
                  <a:lnTo>
                    <a:pt x="6" y="276"/>
                  </a:lnTo>
                  <a:lnTo>
                    <a:pt x="2" y="254"/>
                  </a:lnTo>
                  <a:lnTo>
                    <a:pt x="0" y="232"/>
                  </a:lnTo>
                  <a:lnTo>
                    <a:pt x="0" y="208"/>
                  </a:lnTo>
                  <a:lnTo>
                    <a:pt x="0" y="208"/>
                  </a:lnTo>
                  <a:lnTo>
                    <a:pt x="4" y="186"/>
                  </a:lnTo>
                  <a:lnTo>
                    <a:pt x="8" y="164"/>
                  </a:lnTo>
                  <a:lnTo>
                    <a:pt x="16" y="142"/>
                  </a:lnTo>
                  <a:lnTo>
                    <a:pt x="24" y="122"/>
                  </a:lnTo>
                  <a:lnTo>
                    <a:pt x="36" y="104"/>
                  </a:lnTo>
                  <a:lnTo>
                    <a:pt x="48" y="86"/>
                  </a:lnTo>
                  <a:lnTo>
                    <a:pt x="62" y="70"/>
                  </a:lnTo>
                  <a:lnTo>
                    <a:pt x="78" y="54"/>
                  </a:lnTo>
                  <a:lnTo>
                    <a:pt x="96" y="42"/>
                  </a:lnTo>
                  <a:lnTo>
                    <a:pt x="114" y="30"/>
                  </a:lnTo>
                  <a:lnTo>
                    <a:pt x="134" y="20"/>
                  </a:lnTo>
                  <a:lnTo>
                    <a:pt x="154" y="12"/>
                  </a:lnTo>
                  <a:lnTo>
                    <a:pt x="174" y="6"/>
                  </a:lnTo>
                  <a:lnTo>
                    <a:pt x="196" y="2"/>
                  </a:lnTo>
                  <a:lnTo>
                    <a:pt x="220" y="0"/>
                  </a:lnTo>
                  <a:lnTo>
                    <a:pt x="242" y="0"/>
                  </a:lnTo>
                  <a:lnTo>
                    <a:pt x="242" y="0"/>
                  </a:lnTo>
                  <a:lnTo>
                    <a:pt x="266" y="4"/>
                  </a:lnTo>
                  <a:lnTo>
                    <a:pt x="288" y="8"/>
                  </a:lnTo>
                  <a:lnTo>
                    <a:pt x="308" y="16"/>
                  </a:lnTo>
                  <a:lnTo>
                    <a:pt x="328" y="24"/>
                  </a:lnTo>
                  <a:lnTo>
                    <a:pt x="348" y="36"/>
                  </a:lnTo>
                  <a:lnTo>
                    <a:pt x="366" y="48"/>
                  </a:lnTo>
                  <a:lnTo>
                    <a:pt x="382" y="62"/>
                  </a:lnTo>
                  <a:lnTo>
                    <a:pt x="396" y="78"/>
                  </a:lnTo>
                  <a:lnTo>
                    <a:pt x="410" y="96"/>
                  </a:lnTo>
                  <a:lnTo>
                    <a:pt x="422" y="114"/>
                  </a:lnTo>
                  <a:lnTo>
                    <a:pt x="432" y="134"/>
                  </a:lnTo>
                  <a:lnTo>
                    <a:pt x="440" y="154"/>
                  </a:lnTo>
                  <a:lnTo>
                    <a:pt x="446" y="174"/>
                  </a:lnTo>
                  <a:lnTo>
                    <a:pt x="450" y="196"/>
                  </a:lnTo>
                  <a:lnTo>
                    <a:pt x="452" y="220"/>
                  </a:lnTo>
                  <a:lnTo>
                    <a:pt x="452" y="242"/>
                  </a:lnTo>
                  <a:close/>
                </a:path>
              </a:pathLst>
            </a:custGeom>
            <a:solidFill>
              <a:srgbClr val="676767"/>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17" name="Freeform 10173"/>
            <p:cNvSpPr/>
            <p:nvPr/>
          </p:nvSpPr>
          <p:spPr bwMode="auto">
            <a:xfrm>
              <a:off x="6231731" y="3546475"/>
              <a:ext cx="358775" cy="358775"/>
            </a:xfrm>
            <a:custGeom>
              <a:avLst/>
              <a:gdLst>
                <a:gd name="T0" fmla="*/ 452 w 452"/>
                <a:gd name="T1" fmla="*/ 242 h 452"/>
                <a:gd name="T2" fmla="*/ 444 w 452"/>
                <a:gd name="T3" fmla="*/ 288 h 452"/>
                <a:gd name="T4" fmla="*/ 426 w 452"/>
                <a:gd name="T5" fmla="*/ 330 h 452"/>
                <a:gd name="T6" fmla="*/ 404 w 452"/>
                <a:gd name="T7" fmla="*/ 366 h 452"/>
                <a:gd name="T8" fmla="*/ 374 w 452"/>
                <a:gd name="T9" fmla="*/ 398 h 452"/>
                <a:gd name="T10" fmla="*/ 338 w 452"/>
                <a:gd name="T11" fmla="*/ 422 h 452"/>
                <a:gd name="T12" fmla="*/ 298 w 452"/>
                <a:gd name="T13" fmla="*/ 440 h 452"/>
                <a:gd name="T14" fmla="*/ 254 w 452"/>
                <a:gd name="T15" fmla="*/ 450 h 452"/>
                <a:gd name="T16" fmla="*/ 208 w 452"/>
                <a:gd name="T17" fmla="*/ 452 h 452"/>
                <a:gd name="T18" fmla="*/ 186 w 452"/>
                <a:gd name="T19" fmla="*/ 448 h 452"/>
                <a:gd name="T20" fmla="*/ 142 w 452"/>
                <a:gd name="T21" fmla="*/ 436 h 452"/>
                <a:gd name="T22" fmla="*/ 104 w 452"/>
                <a:gd name="T23" fmla="*/ 416 h 452"/>
                <a:gd name="T24" fmla="*/ 70 w 452"/>
                <a:gd name="T25" fmla="*/ 390 h 452"/>
                <a:gd name="T26" fmla="*/ 40 w 452"/>
                <a:gd name="T27" fmla="*/ 356 h 452"/>
                <a:gd name="T28" fmla="*/ 20 w 452"/>
                <a:gd name="T29" fmla="*/ 318 h 452"/>
                <a:gd name="T30" fmla="*/ 6 w 452"/>
                <a:gd name="T31" fmla="*/ 276 h 452"/>
                <a:gd name="T32" fmla="*/ 0 w 452"/>
                <a:gd name="T33" fmla="*/ 232 h 452"/>
                <a:gd name="T34" fmla="*/ 0 w 452"/>
                <a:gd name="T35" fmla="*/ 208 h 452"/>
                <a:gd name="T36" fmla="*/ 8 w 452"/>
                <a:gd name="T37" fmla="*/ 164 h 452"/>
                <a:gd name="T38" fmla="*/ 24 w 452"/>
                <a:gd name="T39" fmla="*/ 122 h 452"/>
                <a:gd name="T40" fmla="*/ 48 w 452"/>
                <a:gd name="T41" fmla="*/ 86 h 452"/>
                <a:gd name="T42" fmla="*/ 78 w 452"/>
                <a:gd name="T43" fmla="*/ 54 h 452"/>
                <a:gd name="T44" fmla="*/ 114 w 452"/>
                <a:gd name="T45" fmla="*/ 30 h 452"/>
                <a:gd name="T46" fmla="*/ 154 w 452"/>
                <a:gd name="T47" fmla="*/ 12 h 452"/>
                <a:gd name="T48" fmla="*/ 196 w 452"/>
                <a:gd name="T49" fmla="*/ 2 h 452"/>
                <a:gd name="T50" fmla="*/ 242 w 452"/>
                <a:gd name="T51" fmla="*/ 0 h 452"/>
                <a:gd name="T52" fmla="*/ 266 w 452"/>
                <a:gd name="T53" fmla="*/ 4 h 452"/>
                <a:gd name="T54" fmla="*/ 308 w 452"/>
                <a:gd name="T55" fmla="*/ 16 h 452"/>
                <a:gd name="T56" fmla="*/ 348 w 452"/>
                <a:gd name="T57" fmla="*/ 36 h 452"/>
                <a:gd name="T58" fmla="*/ 382 w 452"/>
                <a:gd name="T59" fmla="*/ 62 h 452"/>
                <a:gd name="T60" fmla="*/ 410 w 452"/>
                <a:gd name="T61" fmla="*/ 96 h 452"/>
                <a:gd name="T62" fmla="*/ 432 w 452"/>
                <a:gd name="T63" fmla="*/ 134 h 452"/>
                <a:gd name="T64" fmla="*/ 446 w 452"/>
                <a:gd name="T65" fmla="*/ 174 h 452"/>
                <a:gd name="T66" fmla="*/ 452 w 452"/>
                <a:gd name="T67" fmla="*/ 22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2" h="452">
                  <a:moveTo>
                    <a:pt x="452" y="242"/>
                  </a:moveTo>
                  <a:lnTo>
                    <a:pt x="452" y="242"/>
                  </a:lnTo>
                  <a:lnTo>
                    <a:pt x="448" y="266"/>
                  </a:lnTo>
                  <a:lnTo>
                    <a:pt x="444" y="288"/>
                  </a:lnTo>
                  <a:lnTo>
                    <a:pt x="436" y="308"/>
                  </a:lnTo>
                  <a:lnTo>
                    <a:pt x="426" y="330"/>
                  </a:lnTo>
                  <a:lnTo>
                    <a:pt x="416" y="348"/>
                  </a:lnTo>
                  <a:lnTo>
                    <a:pt x="404" y="366"/>
                  </a:lnTo>
                  <a:lnTo>
                    <a:pt x="388" y="382"/>
                  </a:lnTo>
                  <a:lnTo>
                    <a:pt x="374" y="398"/>
                  </a:lnTo>
                  <a:lnTo>
                    <a:pt x="356" y="410"/>
                  </a:lnTo>
                  <a:lnTo>
                    <a:pt x="338" y="422"/>
                  </a:lnTo>
                  <a:lnTo>
                    <a:pt x="318" y="432"/>
                  </a:lnTo>
                  <a:lnTo>
                    <a:pt x="298" y="440"/>
                  </a:lnTo>
                  <a:lnTo>
                    <a:pt x="276" y="446"/>
                  </a:lnTo>
                  <a:lnTo>
                    <a:pt x="254" y="450"/>
                  </a:lnTo>
                  <a:lnTo>
                    <a:pt x="232" y="452"/>
                  </a:lnTo>
                  <a:lnTo>
                    <a:pt x="208" y="452"/>
                  </a:lnTo>
                  <a:lnTo>
                    <a:pt x="208" y="452"/>
                  </a:lnTo>
                  <a:lnTo>
                    <a:pt x="186" y="448"/>
                  </a:lnTo>
                  <a:lnTo>
                    <a:pt x="164" y="444"/>
                  </a:lnTo>
                  <a:lnTo>
                    <a:pt x="142" y="436"/>
                  </a:lnTo>
                  <a:lnTo>
                    <a:pt x="122" y="426"/>
                  </a:lnTo>
                  <a:lnTo>
                    <a:pt x="104" y="416"/>
                  </a:lnTo>
                  <a:lnTo>
                    <a:pt x="86" y="404"/>
                  </a:lnTo>
                  <a:lnTo>
                    <a:pt x="70" y="390"/>
                  </a:lnTo>
                  <a:lnTo>
                    <a:pt x="54" y="374"/>
                  </a:lnTo>
                  <a:lnTo>
                    <a:pt x="40" y="356"/>
                  </a:lnTo>
                  <a:lnTo>
                    <a:pt x="30" y="338"/>
                  </a:lnTo>
                  <a:lnTo>
                    <a:pt x="20" y="318"/>
                  </a:lnTo>
                  <a:lnTo>
                    <a:pt x="12" y="298"/>
                  </a:lnTo>
                  <a:lnTo>
                    <a:pt x="6" y="276"/>
                  </a:lnTo>
                  <a:lnTo>
                    <a:pt x="2" y="254"/>
                  </a:lnTo>
                  <a:lnTo>
                    <a:pt x="0" y="232"/>
                  </a:lnTo>
                  <a:lnTo>
                    <a:pt x="0" y="208"/>
                  </a:lnTo>
                  <a:lnTo>
                    <a:pt x="0" y="208"/>
                  </a:lnTo>
                  <a:lnTo>
                    <a:pt x="4" y="186"/>
                  </a:lnTo>
                  <a:lnTo>
                    <a:pt x="8" y="164"/>
                  </a:lnTo>
                  <a:lnTo>
                    <a:pt x="16" y="142"/>
                  </a:lnTo>
                  <a:lnTo>
                    <a:pt x="24" y="122"/>
                  </a:lnTo>
                  <a:lnTo>
                    <a:pt x="36" y="104"/>
                  </a:lnTo>
                  <a:lnTo>
                    <a:pt x="48" y="86"/>
                  </a:lnTo>
                  <a:lnTo>
                    <a:pt x="62" y="70"/>
                  </a:lnTo>
                  <a:lnTo>
                    <a:pt x="78" y="54"/>
                  </a:lnTo>
                  <a:lnTo>
                    <a:pt x="96" y="42"/>
                  </a:lnTo>
                  <a:lnTo>
                    <a:pt x="114" y="30"/>
                  </a:lnTo>
                  <a:lnTo>
                    <a:pt x="134" y="20"/>
                  </a:lnTo>
                  <a:lnTo>
                    <a:pt x="154" y="12"/>
                  </a:lnTo>
                  <a:lnTo>
                    <a:pt x="174" y="6"/>
                  </a:lnTo>
                  <a:lnTo>
                    <a:pt x="196" y="2"/>
                  </a:lnTo>
                  <a:lnTo>
                    <a:pt x="220" y="0"/>
                  </a:lnTo>
                  <a:lnTo>
                    <a:pt x="242" y="0"/>
                  </a:lnTo>
                  <a:lnTo>
                    <a:pt x="242" y="0"/>
                  </a:lnTo>
                  <a:lnTo>
                    <a:pt x="266" y="4"/>
                  </a:lnTo>
                  <a:lnTo>
                    <a:pt x="288" y="8"/>
                  </a:lnTo>
                  <a:lnTo>
                    <a:pt x="308" y="16"/>
                  </a:lnTo>
                  <a:lnTo>
                    <a:pt x="328" y="24"/>
                  </a:lnTo>
                  <a:lnTo>
                    <a:pt x="348" y="36"/>
                  </a:lnTo>
                  <a:lnTo>
                    <a:pt x="366" y="48"/>
                  </a:lnTo>
                  <a:lnTo>
                    <a:pt x="382" y="62"/>
                  </a:lnTo>
                  <a:lnTo>
                    <a:pt x="396" y="78"/>
                  </a:lnTo>
                  <a:lnTo>
                    <a:pt x="410" y="96"/>
                  </a:lnTo>
                  <a:lnTo>
                    <a:pt x="422" y="114"/>
                  </a:lnTo>
                  <a:lnTo>
                    <a:pt x="432" y="134"/>
                  </a:lnTo>
                  <a:lnTo>
                    <a:pt x="440" y="154"/>
                  </a:lnTo>
                  <a:lnTo>
                    <a:pt x="446" y="174"/>
                  </a:lnTo>
                  <a:lnTo>
                    <a:pt x="450" y="196"/>
                  </a:lnTo>
                  <a:lnTo>
                    <a:pt x="452" y="220"/>
                  </a:lnTo>
                  <a:lnTo>
                    <a:pt x="452" y="2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18" name="Freeform 10174"/>
            <p:cNvSpPr/>
            <p:nvPr/>
          </p:nvSpPr>
          <p:spPr bwMode="auto">
            <a:xfrm>
              <a:off x="6344444" y="3659187"/>
              <a:ext cx="133350" cy="133350"/>
            </a:xfrm>
            <a:custGeom>
              <a:avLst/>
              <a:gdLst>
                <a:gd name="T0" fmla="*/ 168 w 168"/>
                <a:gd name="T1" fmla="*/ 90 h 168"/>
                <a:gd name="T2" fmla="*/ 168 w 168"/>
                <a:gd name="T3" fmla="*/ 90 h 168"/>
                <a:gd name="T4" fmla="*/ 166 w 168"/>
                <a:gd name="T5" fmla="*/ 108 h 168"/>
                <a:gd name="T6" fmla="*/ 160 w 168"/>
                <a:gd name="T7" fmla="*/ 122 h 168"/>
                <a:gd name="T8" fmla="*/ 150 w 168"/>
                <a:gd name="T9" fmla="*/ 136 h 168"/>
                <a:gd name="T10" fmla="*/ 138 w 168"/>
                <a:gd name="T11" fmla="*/ 148 h 168"/>
                <a:gd name="T12" fmla="*/ 126 w 168"/>
                <a:gd name="T13" fmla="*/ 158 h 168"/>
                <a:gd name="T14" fmla="*/ 110 w 168"/>
                <a:gd name="T15" fmla="*/ 164 h 168"/>
                <a:gd name="T16" fmla="*/ 94 w 168"/>
                <a:gd name="T17" fmla="*/ 168 h 168"/>
                <a:gd name="T18" fmla="*/ 78 w 168"/>
                <a:gd name="T19" fmla="*/ 168 h 168"/>
                <a:gd name="T20" fmla="*/ 78 w 168"/>
                <a:gd name="T21" fmla="*/ 168 h 168"/>
                <a:gd name="T22" fmla="*/ 60 w 168"/>
                <a:gd name="T23" fmla="*/ 166 h 168"/>
                <a:gd name="T24" fmla="*/ 44 w 168"/>
                <a:gd name="T25" fmla="*/ 160 h 168"/>
                <a:gd name="T26" fmla="*/ 32 w 168"/>
                <a:gd name="T27" fmla="*/ 150 h 168"/>
                <a:gd name="T28" fmla="*/ 20 w 168"/>
                <a:gd name="T29" fmla="*/ 140 h 168"/>
                <a:gd name="T30" fmla="*/ 10 w 168"/>
                <a:gd name="T31" fmla="*/ 126 h 168"/>
                <a:gd name="T32" fmla="*/ 4 w 168"/>
                <a:gd name="T33" fmla="*/ 110 h 168"/>
                <a:gd name="T34" fmla="*/ 0 w 168"/>
                <a:gd name="T35" fmla="*/ 94 h 168"/>
                <a:gd name="T36" fmla="*/ 0 w 168"/>
                <a:gd name="T37" fmla="*/ 78 h 168"/>
                <a:gd name="T38" fmla="*/ 0 w 168"/>
                <a:gd name="T39" fmla="*/ 78 h 168"/>
                <a:gd name="T40" fmla="*/ 2 w 168"/>
                <a:gd name="T41" fmla="*/ 60 h 168"/>
                <a:gd name="T42" fmla="*/ 8 w 168"/>
                <a:gd name="T43" fmla="*/ 46 h 168"/>
                <a:gd name="T44" fmla="*/ 18 w 168"/>
                <a:gd name="T45" fmla="*/ 32 h 168"/>
                <a:gd name="T46" fmla="*/ 28 w 168"/>
                <a:gd name="T47" fmla="*/ 20 h 168"/>
                <a:gd name="T48" fmla="*/ 42 w 168"/>
                <a:gd name="T49" fmla="*/ 10 h 168"/>
                <a:gd name="T50" fmla="*/ 56 w 168"/>
                <a:gd name="T51" fmla="*/ 4 h 168"/>
                <a:gd name="T52" fmla="*/ 72 w 168"/>
                <a:gd name="T53" fmla="*/ 0 h 168"/>
                <a:gd name="T54" fmla="*/ 90 w 168"/>
                <a:gd name="T55" fmla="*/ 0 h 168"/>
                <a:gd name="T56" fmla="*/ 90 w 168"/>
                <a:gd name="T57" fmla="*/ 0 h 168"/>
                <a:gd name="T58" fmla="*/ 106 w 168"/>
                <a:gd name="T59" fmla="*/ 2 h 168"/>
                <a:gd name="T60" fmla="*/ 122 w 168"/>
                <a:gd name="T61" fmla="*/ 8 h 168"/>
                <a:gd name="T62" fmla="*/ 136 w 168"/>
                <a:gd name="T63" fmla="*/ 18 h 168"/>
                <a:gd name="T64" fmla="*/ 148 w 168"/>
                <a:gd name="T65" fmla="*/ 28 h 168"/>
                <a:gd name="T66" fmla="*/ 158 w 168"/>
                <a:gd name="T67" fmla="*/ 42 h 168"/>
                <a:gd name="T68" fmla="*/ 164 w 168"/>
                <a:gd name="T69" fmla="*/ 56 h 168"/>
                <a:gd name="T70" fmla="*/ 168 w 168"/>
                <a:gd name="T71" fmla="*/ 72 h 168"/>
                <a:gd name="T72" fmla="*/ 168 w 168"/>
                <a:gd name="T73" fmla="*/ 9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8" h="168">
                  <a:moveTo>
                    <a:pt x="168" y="90"/>
                  </a:moveTo>
                  <a:lnTo>
                    <a:pt x="168" y="90"/>
                  </a:lnTo>
                  <a:lnTo>
                    <a:pt x="166" y="108"/>
                  </a:lnTo>
                  <a:lnTo>
                    <a:pt x="160" y="122"/>
                  </a:lnTo>
                  <a:lnTo>
                    <a:pt x="150" y="136"/>
                  </a:lnTo>
                  <a:lnTo>
                    <a:pt x="138" y="148"/>
                  </a:lnTo>
                  <a:lnTo>
                    <a:pt x="126" y="158"/>
                  </a:lnTo>
                  <a:lnTo>
                    <a:pt x="110" y="164"/>
                  </a:lnTo>
                  <a:lnTo>
                    <a:pt x="94" y="168"/>
                  </a:lnTo>
                  <a:lnTo>
                    <a:pt x="78" y="168"/>
                  </a:lnTo>
                  <a:lnTo>
                    <a:pt x="78" y="168"/>
                  </a:lnTo>
                  <a:lnTo>
                    <a:pt x="60" y="166"/>
                  </a:lnTo>
                  <a:lnTo>
                    <a:pt x="44" y="160"/>
                  </a:lnTo>
                  <a:lnTo>
                    <a:pt x="32" y="150"/>
                  </a:lnTo>
                  <a:lnTo>
                    <a:pt x="20" y="140"/>
                  </a:lnTo>
                  <a:lnTo>
                    <a:pt x="10" y="126"/>
                  </a:lnTo>
                  <a:lnTo>
                    <a:pt x="4" y="110"/>
                  </a:lnTo>
                  <a:lnTo>
                    <a:pt x="0" y="94"/>
                  </a:lnTo>
                  <a:lnTo>
                    <a:pt x="0" y="78"/>
                  </a:lnTo>
                  <a:lnTo>
                    <a:pt x="0" y="78"/>
                  </a:lnTo>
                  <a:lnTo>
                    <a:pt x="2" y="60"/>
                  </a:lnTo>
                  <a:lnTo>
                    <a:pt x="8" y="46"/>
                  </a:lnTo>
                  <a:lnTo>
                    <a:pt x="18" y="32"/>
                  </a:lnTo>
                  <a:lnTo>
                    <a:pt x="28" y="20"/>
                  </a:lnTo>
                  <a:lnTo>
                    <a:pt x="42" y="10"/>
                  </a:lnTo>
                  <a:lnTo>
                    <a:pt x="56" y="4"/>
                  </a:lnTo>
                  <a:lnTo>
                    <a:pt x="72" y="0"/>
                  </a:lnTo>
                  <a:lnTo>
                    <a:pt x="90" y="0"/>
                  </a:lnTo>
                  <a:lnTo>
                    <a:pt x="90" y="0"/>
                  </a:lnTo>
                  <a:lnTo>
                    <a:pt x="106" y="2"/>
                  </a:lnTo>
                  <a:lnTo>
                    <a:pt x="122" y="8"/>
                  </a:lnTo>
                  <a:lnTo>
                    <a:pt x="136" y="18"/>
                  </a:lnTo>
                  <a:lnTo>
                    <a:pt x="148" y="28"/>
                  </a:lnTo>
                  <a:lnTo>
                    <a:pt x="158" y="42"/>
                  </a:lnTo>
                  <a:lnTo>
                    <a:pt x="164" y="56"/>
                  </a:lnTo>
                  <a:lnTo>
                    <a:pt x="168" y="72"/>
                  </a:lnTo>
                  <a:lnTo>
                    <a:pt x="168" y="90"/>
                  </a:lnTo>
                  <a:close/>
                </a:path>
              </a:pathLst>
            </a:custGeom>
            <a:solidFill>
              <a:srgbClr val="9E9E9E"/>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19" name="Freeform 10175"/>
            <p:cNvSpPr/>
            <p:nvPr/>
          </p:nvSpPr>
          <p:spPr bwMode="auto">
            <a:xfrm>
              <a:off x="6344444" y="3659187"/>
              <a:ext cx="133350" cy="133350"/>
            </a:xfrm>
            <a:custGeom>
              <a:avLst/>
              <a:gdLst>
                <a:gd name="T0" fmla="*/ 168 w 168"/>
                <a:gd name="T1" fmla="*/ 90 h 168"/>
                <a:gd name="T2" fmla="*/ 168 w 168"/>
                <a:gd name="T3" fmla="*/ 90 h 168"/>
                <a:gd name="T4" fmla="*/ 166 w 168"/>
                <a:gd name="T5" fmla="*/ 108 h 168"/>
                <a:gd name="T6" fmla="*/ 160 w 168"/>
                <a:gd name="T7" fmla="*/ 122 h 168"/>
                <a:gd name="T8" fmla="*/ 150 w 168"/>
                <a:gd name="T9" fmla="*/ 136 h 168"/>
                <a:gd name="T10" fmla="*/ 138 w 168"/>
                <a:gd name="T11" fmla="*/ 148 h 168"/>
                <a:gd name="T12" fmla="*/ 126 w 168"/>
                <a:gd name="T13" fmla="*/ 158 h 168"/>
                <a:gd name="T14" fmla="*/ 110 w 168"/>
                <a:gd name="T15" fmla="*/ 164 h 168"/>
                <a:gd name="T16" fmla="*/ 94 w 168"/>
                <a:gd name="T17" fmla="*/ 168 h 168"/>
                <a:gd name="T18" fmla="*/ 78 w 168"/>
                <a:gd name="T19" fmla="*/ 168 h 168"/>
                <a:gd name="T20" fmla="*/ 78 w 168"/>
                <a:gd name="T21" fmla="*/ 168 h 168"/>
                <a:gd name="T22" fmla="*/ 60 w 168"/>
                <a:gd name="T23" fmla="*/ 166 h 168"/>
                <a:gd name="T24" fmla="*/ 44 w 168"/>
                <a:gd name="T25" fmla="*/ 160 h 168"/>
                <a:gd name="T26" fmla="*/ 32 w 168"/>
                <a:gd name="T27" fmla="*/ 150 h 168"/>
                <a:gd name="T28" fmla="*/ 20 w 168"/>
                <a:gd name="T29" fmla="*/ 140 h 168"/>
                <a:gd name="T30" fmla="*/ 10 w 168"/>
                <a:gd name="T31" fmla="*/ 126 h 168"/>
                <a:gd name="T32" fmla="*/ 4 w 168"/>
                <a:gd name="T33" fmla="*/ 110 h 168"/>
                <a:gd name="T34" fmla="*/ 0 w 168"/>
                <a:gd name="T35" fmla="*/ 94 h 168"/>
                <a:gd name="T36" fmla="*/ 0 w 168"/>
                <a:gd name="T37" fmla="*/ 78 h 168"/>
                <a:gd name="T38" fmla="*/ 0 w 168"/>
                <a:gd name="T39" fmla="*/ 78 h 168"/>
                <a:gd name="T40" fmla="*/ 2 w 168"/>
                <a:gd name="T41" fmla="*/ 60 h 168"/>
                <a:gd name="T42" fmla="*/ 8 w 168"/>
                <a:gd name="T43" fmla="*/ 46 h 168"/>
                <a:gd name="T44" fmla="*/ 18 w 168"/>
                <a:gd name="T45" fmla="*/ 32 h 168"/>
                <a:gd name="T46" fmla="*/ 28 w 168"/>
                <a:gd name="T47" fmla="*/ 20 h 168"/>
                <a:gd name="T48" fmla="*/ 42 w 168"/>
                <a:gd name="T49" fmla="*/ 10 h 168"/>
                <a:gd name="T50" fmla="*/ 56 w 168"/>
                <a:gd name="T51" fmla="*/ 4 h 168"/>
                <a:gd name="T52" fmla="*/ 72 w 168"/>
                <a:gd name="T53" fmla="*/ 0 h 168"/>
                <a:gd name="T54" fmla="*/ 90 w 168"/>
                <a:gd name="T55" fmla="*/ 0 h 168"/>
                <a:gd name="T56" fmla="*/ 90 w 168"/>
                <a:gd name="T57" fmla="*/ 0 h 168"/>
                <a:gd name="T58" fmla="*/ 106 w 168"/>
                <a:gd name="T59" fmla="*/ 2 h 168"/>
                <a:gd name="T60" fmla="*/ 122 w 168"/>
                <a:gd name="T61" fmla="*/ 8 h 168"/>
                <a:gd name="T62" fmla="*/ 136 w 168"/>
                <a:gd name="T63" fmla="*/ 18 h 168"/>
                <a:gd name="T64" fmla="*/ 148 w 168"/>
                <a:gd name="T65" fmla="*/ 28 h 168"/>
                <a:gd name="T66" fmla="*/ 158 w 168"/>
                <a:gd name="T67" fmla="*/ 42 h 168"/>
                <a:gd name="T68" fmla="*/ 164 w 168"/>
                <a:gd name="T69" fmla="*/ 56 h 168"/>
                <a:gd name="T70" fmla="*/ 168 w 168"/>
                <a:gd name="T71" fmla="*/ 72 h 168"/>
                <a:gd name="T72" fmla="*/ 168 w 168"/>
                <a:gd name="T73" fmla="*/ 9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8" h="168">
                  <a:moveTo>
                    <a:pt x="168" y="90"/>
                  </a:moveTo>
                  <a:lnTo>
                    <a:pt x="168" y="90"/>
                  </a:lnTo>
                  <a:lnTo>
                    <a:pt x="166" y="108"/>
                  </a:lnTo>
                  <a:lnTo>
                    <a:pt x="160" y="122"/>
                  </a:lnTo>
                  <a:lnTo>
                    <a:pt x="150" y="136"/>
                  </a:lnTo>
                  <a:lnTo>
                    <a:pt x="138" y="148"/>
                  </a:lnTo>
                  <a:lnTo>
                    <a:pt x="126" y="158"/>
                  </a:lnTo>
                  <a:lnTo>
                    <a:pt x="110" y="164"/>
                  </a:lnTo>
                  <a:lnTo>
                    <a:pt x="94" y="168"/>
                  </a:lnTo>
                  <a:lnTo>
                    <a:pt x="78" y="168"/>
                  </a:lnTo>
                  <a:lnTo>
                    <a:pt x="78" y="168"/>
                  </a:lnTo>
                  <a:lnTo>
                    <a:pt x="60" y="166"/>
                  </a:lnTo>
                  <a:lnTo>
                    <a:pt x="44" y="160"/>
                  </a:lnTo>
                  <a:lnTo>
                    <a:pt x="32" y="150"/>
                  </a:lnTo>
                  <a:lnTo>
                    <a:pt x="20" y="140"/>
                  </a:lnTo>
                  <a:lnTo>
                    <a:pt x="10" y="126"/>
                  </a:lnTo>
                  <a:lnTo>
                    <a:pt x="4" y="110"/>
                  </a:lnTo>
                  <a:lnTo>
                    <a:pt x="0" y="94"/>
                  </a:lnTo>
                  <a:lnTo>
                    <a:pt x="0" y="78"/>
                  </a:lnTo>
                  <a:lnTo>
                    <a:pt x="0" y="78"/>
                  </a:lnTo>
                  <a:lnTo>
                    <a:pt x="2" y="60"/>
                  </a:lnTo>
                  <a:lnTo>
                    <a:pt x="8" y="46"/>
                  </a:lnTo>
                  <a:lnTo>
                    <a:pt x="18" y="32"/>
                  </a:lnTo>
                  <a:lnTo>
                    <a:pt x="28" y="20"/>
                  </a:lnTo>
                  <a:lnTo>
                    <a:pt x="42" y="10"/>
                  </a:lnTo>
                  <a:lnTo>
                    <a:pt x="56" y="4"/>
                  </a:lnTo>
                  <a:lnTo>
                    <a:pt x="72" y="0"/>
                  </a:lnTo>
                  <a:lnTo>
                    <a:pt x="90" y="0"/>
                  </a:lnTo>
                  <a:lnTo>
                    <a:pt x="90" y="0"/>
                  </a:lnTo>
                  <a:lnTo>
                    <a:pt x="106" y="2"/>
                  </a:lnTo>
                  <a:lnTo>
                    <a:pt x="122" y="8"/>
                  </a:lnTo>
                  <a:lnTo>
                    <a:pt x="136" y="18"/>
                  </a:lnTo>
                  <a:lnTo>
                    <a:pt x="148" y="28"/>
                  </a:lnTo>
                  <a:lnTo>
                    <a:pt x="158" y="42"/>
                  </a:lnTo>
                  <a:lnTo>
                    <a:pt x="164" y="56"/>
                  </a:lnTo>
                  <a:lnTo>
                    <a:pt x="168" y="72"/>
                  </a:lnTo>
                  <a:lnTo>
                    <a:pt x="168" y="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20" name="Freeform 10176"/>
            <p:cNvSpPr/>
            <p:nvPr/>
          </p:nvSpPr>
          <p:spPr bwMode="auto">
            <a:xfrm>
              <a:off x="6244431" y="3546475"/>
              <a:ext cx="198438" cy="203200"/>
            </a:xfrm>
            <a:custGeom>
              <a:avLst/>
              <a:gdLst>
                <a:gd name="T0" fmla="*/ 0 w 250"/>
                <a:gd name="T1" fmla="*/ 50 h 256"/>
                <a:gd name="T2" fmla="*/ 196 w 250"/>
                <a:gd name="T3" fmla="*/ 256 h 256"/>
                <a:gd name="T4" fmla="*/ 250 w 250"/>
                <a:gd name="T5" fmla="*/ 210 h 256"/>
                <a:gd name="T6" fmla="*/ 60 w 250"/>
                <a:gd name="T7" fmla="*/ 0 h 256"/>
                <a:gd name="T8" fmla="*/ 0 w 250"/>
                <a:gd name="T9" fmla="*/ 50 h 256"/>
              </a:gdLst>
              <a:ahLst/>
              <a:cxnLst>
                <a:cxn ang="0">
                  <a:pos x="T0" y="T1"/>
                </a:cxn>
                <a:cxn ang="0">
                  <a:pos x="T2" y="T3"/>
                </a:cxn>
                <a:cxn ang="0">
                  <a:pos x="T4" y="T5"/>
                </a:cxn>
                <a:cxn ang="0">
                  <a:pos x="T6" y="T7"/>
                </a:cxn>
                <a:cxn ang="0">
                  <a:pos x="T8" y="T9"/>
                </a:cxn>
              </a:cxnLst>
              <a:rect l="0" t="0" r="r" b="b"/>
              <a:pathLst>
                <a:path w="250" h="256">
                  <a:moveTo>
                    <a:pt x="0" y="50"/>
                  </a:moveTo>
                  <a:lnTo>
                    <a:pt x="196" y="256"/>
                  </a:lnTo>
                  <a:lnTo>
                    <a:pt x="250" y="210"/>
                  </a:lnTo>
                  <a:lnTo>
                    <a:pt x="60" y="0"/>
                  </a:lnTo>
                  <a:lnTo>
                    <a:pt x="0" y="50"/>
                  </a:lnTo>
                  <a:close/>
                </a:path>
              </a:pathLst>
            </a:custGeom>
            <a:solidFill>
              <a:srgbClr val="9E9E9E"/>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21" name="Freeform 10177"/>
            <p:cNvSpPr/>
            <p:nvPr/>
          </p:nvSpPr>
          <p:spPr bwMode="auto">
            <a:xfrm>
              <a:off x="6373019" y="3687762"/>
              <a:ext cx="76200" cy="76200"/>
            </a:xfrm>
            <a:custGeom>
              <a:avLst/>
              <a:gdLst>
                <a:gd name="T0" fmla="*/ 96 w 96"/>
                <a:gd name="T1" fmla="*/ 52 h 96"/>
                <a:gd name="T2" fmla="*/ 96 w 96"/>
                <a:gd name="T3" fmla="*/ 52 h 96"/>
                <a:gd name="T4" fmla="*/ 94 w 96"/>
                <a:gd name="T5" fmla="*/ 62 h 96"/>
                <a:gd name="T6" fmla="*/ 90 w 96"/>
                <a:gd name="T7" fmla="*/ 70 h 96"/>
                <a:gd name="T8" fmla="*/ 86 w 96"/>
                <a:gd name="T9" fmla="*/ 78 h 96"/>
                <a:gd name="T10" fmla="*/ 80 w 96"/>
                <a:gd name="T11" fmla="*/ 84 h 96"/>
                <a:gd name="T12" fmla="*/ 72 w 96"/>
                <a:gd name="T13" fmla="*/ 90 h 96"/>
                <a:gd name="T14" fmla="*/ 64 w 96"/>
                <a:gd name="T15" fmla="*/ 94 h 96"/>
                <a:gd name="T16" fmla="*/ 54 w 96"/>
                <a:gd name="T17" fmla="*/ 96 h 96"/>
                <a:gd name="T18" fmla="*/ 44 w 96"/>
                <a:gd name="T19" fmla="*/ 96 h 96"/>
                <a:gd name="T20" fmla="*/ 44 w 96"/>
                <a:gd name="T21" fmla="*/ 96 h 96"/>
                <a:gd name="T22" fmla="*/ 34 w 96"/>
                <a:gd name="T23" fmla="*/ 94 h 96"/>
                <a:gd name="T24" fmla="*/ 26 w 96"/>
                <a:gd name="T25" fmla="*/ 90 h 96"/>
                <a:gd name="T26" fmla="*/ 18 w 96"/>
                <a:gd name="T27" fmla="*/ 86 h 96"/>
                <a:gd name="T28" fmla="*/ 10 w 96"/>
                <a:gd name="T29" fmla="*/ 80 h 96"/>
                <a:gd name="T30" fmla="*/ 6 w 96"/>
                <a:gd name="T31" fmla="*/ 72 h 96"/>
                <a:gd name="T32" fmla="*/ 2 w 96"/>
                <a:gd name="T33" fmla="*/ 64 h 96"/>
                <a:gd name="T34" fmla="*/ 0 w 96"/>
                <a:gd name="T35" fmla="*/ 54 h 96"/>
                <a:gd name="T36" fmla="*/ 0 w 96"/>
                <a:gd name="T37" fmla="*/ 44 h 96"/>
                <a:gd name="T38" fmla="*/ 0 w 96"/>
                <a:gd name="T39" fmla="*/ 44 h 96"/>
                <a:gd name="T40" fmla="*/ 2 w 96"/>
                <a:gd name="T41" fmla="*/ 34 h 96"/>
                <a:gd name="T42" fmla="*/ 4 w 96"/>
                <a:gd name="T43" fmla="*/ 26 h 96"/>
                <a:gd name="T44" fmla="*/ 10 w 96"/>
                <a:gd name="T45" fmla="*/ 18 h 96"/>
                <a:gd name="T46" fmla="*/ 16 w 96"/>
                <a:gd name="T47" fmla="*/ 12 h 96"/>
                <a:gd name="T48" fmla="*/ 24 w 96"/>
                <a:gd name="T49" fmla="*/ 6 h 96"/>
                <a:gd name="T50" fmla="*/ 32 w 96"/>
                <a:gd name="T51" fmla="*/ 2 h 96"/>
                <a:gd name="T52" fmla="*/ 42 w 96"/>
                <a:gd name="T53" fmla="*/ 0 h 96"/>
                <a:gd name="T54" fmla="*/ 52 w 96"/>
                <a:gd name="T55" fmla="*/ 0 h 96"/>
                <a:gd name="T56" fmla="*/ 52 w 96"/>
                <a:gd name="T57" fmla="*/ 0 h 96"/>
                <a:gd name="T58" fmla="*/ 60 w 96"/>
                <a:gd name="T59" fmla="*/ 2 h 96"/>
                <a:gd name="T60" fmla="*/ 70 w 96"/>
                <a:gd name="T61" fmla="*/ 4 h 96"/>
                <a:gd name="T62" fmla="*/ 78 w 96"/>
                <a:gd name="T63" fmla="*/ 10 h 96"/>
                <a:gd name="T64" fmla="*/ 84 w 96"/>
                <a:gd name="T65" fmla="*/ 16 h 96"/>
                <a:gd name="T66" fmla="*/ 90 w 96"/>
                <a:gd name="T67" fmla="*/ 24 h 96"/>
                <a:gd name="T68" fmla="*/ 94 w 96"/>
                <a:gd name="T69" fmla="*/ 32 h 96"/>
                <a:gd name="T70" fmla="*/ 96 w 96"/>
                <a:gd name="T71" fmla="*/ 42 h 96"/>
                <a:gd name="T72" fmla="*/ 96 w 96"/>
                <a:gd name="T73"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96">
                  <a:moveTo>
                    <a:pt x="96" y="52"/>
                  </a:moveTo>
                  <a:lnTo>
                    <a:pt x="96" y="52"/>
                  </a:lnTo>
                  <a:lnTo>
                    <a:pt x="94" y="62"/>
                  </a:lnTo>
                  <a:lnTo>
                    <a:pt x="90" y="70"/>
                  </a:lnTo>
                  <a:lnTo>
                    <a:pt x="86" y="78"/>
                  </a:lnTo>
                  <a:lnTo>
                    <a:pt x="80" y="84"/>
                  </a:lnTo>
                  <a:lnTo>
                    <a:pt x="72" y="90"/>
                  </a:lnTo>
                  <a:lnTo>
                    <a:pt x="64" y="94"/>
                  </a:lnTo>
                  <a:lnTo>
                    <a:pt x="54" y="96"/>
                  </a:lnTo>
                  <a:lnTo>
                    <a:pt x="44" y="96"/>
                  </a:lnTo>
                  <a:lnTo>
                    <a:pt x="44" y="96"/>
                  </a:lnTo>
                  <a:lnTo>
                    <a:pt x="34" y="94"/>
                  </a:lnTo>
                  <a:lnTo>
                    <a:pt x="26" y="90"/>
                  </a:lnTo>
                  <a:lnTo>
                    <a:pt x="18" y="86"/>
                  </a:lnTo>
                  <a:lnTo>
                    <a:pt x="10" y="80"/>
                  </a:lnTo>
                  <a:lnTo>
                    <a:pt x="6" y="72"/>
                  </a:lnTo>
                  <a:lnTo>
                    <a:pt x="2" y="64"/>
                  </a:lnTo>
                  <a:lnTo>
                    <a:pt x="0" y="54"/>
                  </a:lnTo>
                  <a:lnTo>
                    <a:pt x="0" y="44"/>
                  </a:lnTo>
                  <a:lnTo>
                    <a:pt x="0" y="44"/>
                  </a:lnTo>
                  <a:lnTo>
                    <a:pt x="2" y="34"/>
                  </a:lnTo>
                  <a:lnTo>
                    <a:pt x="4" y="26"/>
                  </a:lnTo>
                  <a:lnTo>
                    <a:pt x="10" y="18"/>
                  </a:lnTo>
                  <a:lnTo>
                    <a:pt x="16" y="12"/>
                  </a:lnTo>
                  <a:lnTo>
                    <a:pt x="24" y="6"/>
                  </a:lnTo>
                  <a:lnTo>
                    <a:pt x="32" y="2"/>
                  </a:lnTo>
                  <a:lnTo>
                    <a:pt x="42" y="0"/>
                  </a:lnTo>
                  <a:lnTo>
                    <a:pt x="52" y="0"/>
                  </a:lnTo>
                  <a:lnTo>
                    <a:pt x="52" y="0"/>
                  </a:lnTo>
                  <a:lnTo>
                    <a:pt x="60" y="2"/>
                  </a:lnTo>
                  <a:lnTo>
                    <a:pt x="70" y="4"/>
                  </a:lnTo>
                  <a:lnTo>
                    <a:pt x="78" y="10"/>
                  </a:lnTo>
                  <a:lnTo>
                    <a:pt x="84" y="16"/>
                  </a:lnTo>
                  <a:lnTo>
                    <a:pt x="90" y="24"/>
                  </a:lnTo>
                  <a:lnTo>
                    <a:pt x="94" y="32"/>
                  </a:lnTo>
                  <a:lnTo>
                    <a:pt x="96" y="42"/>
                  </a:lnTo>
                  <a:lnTo>
                    <a:pt x="96" y="52"/>
                  </a:lnTo>
                  <a:close/>
                </a:path>
              </a:pathLst>
            </a:custGeom>
            <a:solidFill>
              <a:srgbClr val="D1D2D2"/>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22" name="Freeform 10178"/>
            <p:cNvSpPr/>
            <p:nvPr/>
          </p:nvSpPr>
          <p:spPr bwMode="auto">
            <a:xfrm>
              <a:off x="6373019" y="3687762"/>
              <a:ext cx="76200" cy="76200"/>
            </a:xfrm>
            <a:custGeom>
              <a:avLst/>
              <a:gdLst>
                <a:gd name="T0" fmla="*/ 96 w 96"/>
                <a:gd name="T1" fmla="*/ 52 h 96"/>
                <a:gd name="T2" fmla="*/ 96 w 96"/>
                <a:gd name="T3" fmla="*/ 52 h 96"/>
                <a:gd name="T4" fmla="*/ 94 w 96"/>
                <a:gd name="T5" fmla="*/ 62 h 96"/>
                <a:gd name="T6" fmla="*/ 90 w 96"/>
                <a:gd name="T7" fmla="*/ 70 h 96"/>
                <a:gd name="T8" fmla="*/ 86 w 96"/>
                <a:gd name="T9" fmla="*/ 78 h 96"/>
                <a:gd name="T10" fmla="*/ 80 w 96"/>
                <a:gd name="T11" fmla="*/ 84 h 96"/>
                <a:gd name="T12" fmla="*/ 72 w 96"/>
                <a:gd name="T13" fmla="*/ 90 h 96"/>
                <a:gd name="T14" fmla="*/ 64 w 96"/>
                <a:gd name="T15" fmla="*/ 94 h 96"/>
                <a:gd name="T16" fmla="*/ 54 w 96"/>
                <a:gd name="T17" fmla="*/ 96 h 96"/>
                <a:gd name="T18" fmla="*/ 44 w 96"/>
                <a:gd name="T19" fmla="*/ 96 h 96"/>
                <a:gd name="T20" fmla="*/ 44 w 96"/>
                <a:gd name="T21" fmla="*/ 96 h 96"/>
                <a:gd name="T22" fmla="*/ 34 w 96"/>
                <a:gd name="T23" fmla="*/ 94 h 96"/>
                <a:gd name="T24" fmla="*/ 26 w 96"/>
                <a:gd name="T25" fmla="*/ 90 h 96"/>
                <a:gd name="T26" fmla="*/ 18 w 96"/>
                <a:gd name="T27" fmla="*/ 86 h 96"/>
                <a:gd name="T28" fmla="*/ 10 w 96"/>
                <a:gd name="T29" fmla="*/ 80 h 96"/>
                <a:gd name="T30" fmla="*/ 6 w 96"/>
                <a:gd name="T31" fmla="*/ 72 h 96"/>
                <a:gd name="T32" fmla="*/ 2 w 96"/>
                <a:gd name="T33" fmla="*/ 64 h 96"/>
                <a:gd name="T34" fmla="*/ 0 w 96"/>
                <a:gd name="T35" fmla="*/ 54 h 96"/>
                <a:gd name="T36" fmla="*/ 0 w 96"/>
                <a:gd name="T37" fmla="*/ 44 h 96"/>
                <a:gd name="T38" fmla="*/ 0 w 96"/>
                <a:gd name="T39" fmla="*/ 44 h 96"/>
                <a:gd name="T40" fmla="*/ 2 w 96"/>
                <a:gd name="T41" fmla="*/ 34 h 96"/>
                <a:gd name="T42" fmla="*/ 4 w 96"/>
                <a:gd name="T43" fmla="*/ 26 h 96"/>
                <a:gd name="T44" fmla="*/ 10 w 96"/>
                <a:gd name="T45" fmla="*/ 18 h 96"/>
                <a:gd name="T46" fmla="*/ 16 w 96"/>
                <a:gd name="T47" fmla="*/ 12 h 96"/>
                <a:gd name="T48" fmla="*/ 24 w 96"/>
                <a:gd name="T49" fmla="*/ 6 h 96"/>
                <a:gd name="T50" fmla="*/ 32 w 96"/>
                <a:gd name="T51" fmla="*/ 2 h 96"/>
                <a:gd name="T52" fmla="*/ 42 w 96"/>
                <a:gd name="T53" fmla="*/ 0 h 96"/>
                <a:gd name="T54" fmla="*/ 52 w 96"/>
                <a:gd name="T55" fmla="*/ 0 h 96"/>
                <a:gd name="T56" fmla="*/ 52 w 96"/>
                <a:gd name="T57" fmla="*/ 0 h 96"/>
                <a:gd name="T58" fmla="*/ 60 w 96"/>
                <a:gd name="T59" fmla="*/ 2 h 96"/>
                <a:gd name="T60" fmla="*/ 70 w 96"/>
                <a:gd name="T61" fmla="*/ 4 h 96"/>
                <a:gd name="T62" fmla="*/ 78 w 96"/>
                <a:gd name="T63" fmla="*/ 10 h 96"/>
                <a:gd name="T64" fmla="*/ 84 w 96"/>
                <a:gd name="T65" fmla="*/ 16 h 96"/>
                <a:gd name="T66" fmla="*/ 90 w 96"/>
                <a:gd name="T67" fmla="*/ 24 h 96"/>
                <a:gd name="T68" fmla="*/ 94 w 96"/>
                <a:gd name="T69" fmla="*/ 32 h 96"/>
                <a:gd name="T70" fmla="*/ 96 w 96"/>
                <a:gd name="T71" fmla="*/ 42 h 96"/>
                <a:gd name="T72" fmla="*/ 96 w 96"/>
                <a:gd name="T73"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96">
                  <a:moveTo>
                    <a:pt x="96" y="52"/>
                  </a:moveTo>
                  <a:lnTo>
                    <a:pt x="96" y="52"/>
                  </a:lnTo>
                  <a:lnTo>
                    <a:pt x="94" y="62"/>
                  </a:lnTo>
                  <a:lnTo>
                    <a:pt x="90" y="70"/>
                  </a:lnTo>
                  <a:lnTo>
                    <a:pt x="86" y="78"/>
                  </a:lnTo>
                  <a:lnTo>
                    <a:pt x="80" y="84"/>
                  </a:lnTo>
                  <a:lnTo>
                    <a:pt x="72" y="90"/>
                  </a:lnTo>
                  <a:lnTo>
                    <a:pt x="64" y="94"/>
                  </a:lnTo>
                  <a:lnTo>
                    <a:pt x="54" y="96"/>
                  </a:lnTo>
                  <a:lnTo>
                    <a:pt x="44" y="96"/>
                  </a:lnTo>
                  <a:lnTo>
                    <a:pt x="44" y="96"/>
                  </a:lnTo>
                  <a:lnTo>
                    <a:pt x="34" y="94"/>
                  </a:lnTo>
                  <a:lnTo>
                    <a:pt x="26" y="90"/>
                  </a:lnTo>
                  <a:lnTo>
                    <a:pt x="18" y="86"/>
                  </a:lnTo>
                  <a:lnTo>
                    <a:pt x="10" y="80"/>
                  </a:lnTo>
                  <a:lnTo>
                    <a:pt x="6" y="72"/>
                  </a:lnTo>
                  <a:lnTo>
                    <a:pt x="2" y="64"/>
                  </a:lnTo>
                  <a:lnTo>
                    <a:pt x="0" y="54"/>
                  </a:lnTo>
                  <a:lnTo>
                    <a:pt x="0" y="44"/>
                  </a:lnTo>
                  <a:lnTo>
                    <a:pt x="0" y="44"/>
                  </a:lnTo>
                  <a:lnTo>
                    <a:pt x="2" y="34"/>
                  </a:lnTo>
                  <a:lnTo>
                    <a:pt x="4" y="26"/>
                  </a:lnTo>
                  <a:lnTo>
                    <a:pt x="10" y="18"/>
                  </a:lnTo>
                  <a:lnTo>
                    <a:pt x="16" y="12"/>
                  </a:lnTo>
                  <a:lnTo>
                    <a:pt x="24" y="6"/>
                  </a:lnTo>
                  <a:lnTo>
                    <a:pt x="32" y="2"/>
                  </a:lnTo>
                  <a:lnTo>
                    <a:pt x="42" y="0"/>
                  </a:lnTo>
                  <a:lnTo>
                    <a:pt x="52" y="0"/>
                  </a:lnTo>
                  <a:lnTo>
                    <a:pt x="52" y="0"/>
                  </a:lnTo>
                  <a:lnTo>
                    <a:pt x="60" y="2"/>
                  </a:lnTo>
                  <a:lnTo>
                    <a:pt x="70" y="4"/>
                  </a:lnTo>
                  <a:lnTo>
                    <a:pt x="78" y="10"/>
                  </a:lnTo>
                  <a:lnTo>
                    <a:pt x="84" y="16"/>
                  </a:lnTo>
                  <a:lnTo>
                    <a:pt x="90" y="24"/>
                  </a:lnTo>
                  <a:lnTo>
                    <a:pt x="94" y="32"/>
                  </a:lnTo>
                  <a:lnTo>
                    <a:pt x="96" y="42"/>
                  </a:lnTo>
                  <a:lnTo>
                    <a:pt x="96" y="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23" name="Freeform 10179"/>
            <p:cNvSpPr/>
            <p:nvPr/>
          </p:nvSpPr>
          <p:spPr bwMode="auto">
            <a:xfrm>
              <a:off x="7206456" y="2663825"/>
              <a:ext cx="565150" cy="563563"/>
            </a:xfrm>
            <a:custGeom>
              <a:avLst/>
              <a:gdLst>
                <a:gd name="T0" fmla="*/ 710 w 712"/>
                <a:gd name="T1" fmla="*/ 382 h 710"/>
                <a:gd name="T2" fmla="*/ 698 w 712"/>
                <a:gd name="T3" fmla="*/ 452 h 710"/>
                <a:gd name="T4" fmla="*/ 672 w 712"/>
                <a:gd name="T5" fmla="*/ 518 h 710"/>
                <a:gd name="T6" fmla="*/ 636 w 712"/>
                <a:gd name="T7" fmla="*/ 574 h 710"/>
                <a:gd name="T8" fmla="*/ 588 w 712"/>
                <a:gd name="T9" fmla="*/ 624 h 710"/>
                <a:gd name="T10" fmla="*/ 532 w 712"/>
                <a:gd name="T11" fmla="*/ 664 h 710"/>
                <a:gd name="T12" fmla="*/ 470 w 712"/>
                <a:gd name="T13" fmla="*/ 692 h 710"/>
                <a:gd name="T14" fmla="*/ 402 w 712"/>
                <a:gd name="T15" fmla="*/ 708 h 710"/>
                <a:gd name="T16" fmla="*/ 330 w 712"/>
                <a:gd name="T17" fmla="*/ 710 h 710"/>
                <a:gd name="T18" fmla="*/ 294 w 712"/>
                <a:gd name="T19" fmla="*/ 704 h 710"/>
                <a:gd name="T20" fmla="*/ 226 w 712"/>
                <a:gd name="T21" fmla="*/ 686 h 710"/>
                <a:gd name="T22" fmla="*/ 164 w 712"/>
                <a:gd name="T23" fmla="*/ 654 h 710"/>
                <a:gd name="T24" fmla="*/ 110 w 712"/>
                <a:gd name="T25" fmla="*/ 612 h 710"/>
                <a:gd name="T26" fmla="*/ 66 w 712"/>
                <a:gd name="T27" fmla="*/ 560 h 710"/>
                <a:gd name="T28" fmla="*/ 32 w 712"/>
                <a:gd name="T29" fmla="*/ 500 h 710"/>
                <a:gd name="T30" fmla="*/ 10 w 712"/>
                <a:gd name="T31" fmla="*/ 434 h 710"/>
                <a:gd name="T32" fmla="*/ 0 w 712"/>
                <a:gd name="T33" fmla="*/ 364 h 710"/>
                <a:gd name="T34" fmla="*/ 2 w 712"/>
                <a:gd name="T35" fmla="*/ 328 h 710"/>
                <a:gd name="T36" fmla="*/ 14 w 712"/>
                <a:gd name="T37" fmla="*/ 258 h 710"/>
                <a:gd name="T38" fmla="*/ 40 w 712"/>
                <a:gd name="T39" fmla="*/ 192 h 710"/>
                <a:gd name="T40" fmla="*/ 78 w 712"/>
                <a:gd name="T41" fmla="*/ 134 h 710"/>
                <a:gd name="T42" fmla="*/ 124 w 712"/>
                <a:gd name="T43" fmla="*/ 86 h 710"/>
                <a:gd name="T44" fmla="*/ 180 w 712"/>
                <a:gd name="T45" fmla="*/ 46 h 710"/>
                <a:gd name="T46" fmla="*/ 242 w 712"/>
                <a:gd name="T47" fmla="*/ 18 h 710"/>
                <a:gd name="T48" fmla="*/ 310 w 712"/>
                <a:gd name="T49" fmla="*/ 2 h 710"/>
                <a:gd name="T50" fmla="*/ 382 w 712"/>
                <a:gd name="T51" fmla="*/ 0 h 710"/>
                <a:gd name="T52" fmla="*/ 418 w 712"/>
                <a:gd name="T53" fmla="*/ 4 h 710"/>
                <a:gd name="T54" fmla="*/ 486 w 712"/>
                <a:gd name="T55" fmla="*/ 24 h 710"/>
                <a:gd name="T56" fmla="*/ 548 w 712"/>
                <a:gd name="T57" fmla="*/ 56 h 710"/>
                <a:gd name="T58" fmla="*/ 602 w 712"/>
                <a:gd name="T59" fmla="*/ 98 h 710"/>
                <a:gd name="T60" fmla="*/ 646 w 712"/>
                <a:gd name="T61" fmla="*/ 150 h 710"/>
                <a:gd name="T62" fmla="*/ 680 w 712"/>
                <a:gd name="T63" fmla="*/ 210 h 710"/>
                <a:gd name="T64" fmla="*/ 702 w 712"/>
                <a:gd name="T65" fmla="*/ 274 h 710"/>
                <a:gd name="T66" fmla="*/ 712 w 712"/>
                <a:gd name="T67" fmla="*/ 344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2" h="710">
                  <a:moveTo>
                    <a:pt x="710" y="382"/>
                  </a:moveTo>
                  <a:lnTo>
                    <a:pt x="710" y="382"/>
                  </a:lnTo>
                  <a:lnTo>
                    <a:pt x="706" y="418"/>
                  </a:lnTo>
                  <a:lnTo>
                    <a:pt x="698" y="452"/>
                  </a:lnTo>
                  <a:lnTo>
                    <a:pt x="686" y="486"/>
                  </a:lnTo>
                  <a:lnTo>
                    <a:pt x="672" y="518"/>
                  </a:lnTo>
                  <a:lnTo>
                    <a:pt x="654" y="546"/>
                  </a:lnTo>
                  <a:lnTo>
                    <a:pt x="636" y="574"/>
                  </a:lnTo>
                  <a:lnTo>
                    <a:pt x="612" y="600"/>
                  </a:lnTo>
                  <a:lnTo>
                    <a:pt x="588" y="624"/>
                  </a:lnTo>
                  <a:lnTo>
                    <a:pt x="560" y="644"/>
                  </a:lnTo>
                  <a:lnTo>
                    <a:pt x="532" y="664"/>
                  </a:lnTo>
                  <a:lnTo>
                    <a:pt x="502" y="678"/>
                  </a:lnTo>
                  <a:lnTo>
                    <a:pt x="470" y="692"/>
                  </a:lnTo>
                  <a:lnTo>
                    <a:pt x="436" y="700"/>
                  </a:lnTo>
                  <a:lnTo>
                    <a:pt x="402" y="708"/>
                  </a:lnTo>
                  <a:lnTo>
                    <a:pt x="366" y="710"/>
                  </a:lnTo>
                  <a:lnTo>
                    <a:pt x="330" y="710"/>
                  </a:lnTo>
                  <a:lnTo>
                    <a:pt x="330" y="710"/>
                  </a:lnTo>
                  <a:lnTo>
                    <a:pt x="294" y="704"/>
                  </a:lnTo>
                  <a:lnTo>
                    <a:pt x="258" y="696"/>
                  </a:lnTo>
                  <a:lnTo>
                    <a:pt x="226" y="686"/>
                  </a:lnTo>
                  <a:lnTo>
                    <a:pt x="194" y="670"/>
                  </a:lnTo>
                  <a:lnTo>
                    <a:pt x="164" y="654"/>
                  </a:lnTo>
                  <a:lnTo>
                    <a:pt x="136" y="634"/>
                  </a:lnTo>
                  <a:lnTo>
                    <a:pt x="110" y="612"/>
                  </a:lnTo>
                  <a:lnTo>
                    <a:pt x="86" y="586"/>
                  </a:lnTo>
                  <a:lnTo>
                    <a:pt x="66" y="560"/>
                  </a:lnTo>
                  <a:lnTo>
                    <a:pt x="48" y="530"/>
                  </a:lnTo>
                  <a:lnTo>
                    <a:pt x="32" y="500"/>
                  </a:lnTo>
                  <a:lnTo>
                    <a:pt x="20" y="468"/>
                  </a:lnTo>
                  <a:lnTo>
                    <a:pt x="10" y="434"/>
                  </a:lnTo>
                  <a:lnTo>
                    <a:pt x="4" y="400"/>
                  </a:lnTo>
                  <a:lnTo>
                    <a:pt x="0" y="364"/>
                  </a:lnTo>
                  <a:lnTo>
                    <a:pt x="2" y="328"/>
                  </a:lnTo>
                  <a:lnTo>
                    <a:pt x="2" y="328"/>
                  </a:lnTo>
                  <a:lnTo>
                    <a:pt x="6" y="292"/>
                  </a:lnTo>
                  <a:lnTo>
                    <a:pt x="14" y="258"/>
                  </a:lnTo>
                  <a:lnTo>
                    <a:pt x="26" y="224"/>
                  </a:lnTo>
                  <a:lnTo>
                    <a:pt x="40" y="192"/>
                  </a:lnTo>
                  <a:lnTo>
                    <a:pt x="58" y="162"/>
                  </a:lnTo>
                  <a:lnTo>
                    <a:pt x="78" y="134"/>
                  </a:lnTo>
                  <a:lnTo>
                    <a:pt x="100" y="108"/>
                  </a:lnTo>
                  <a:lnTo>
                    <a:pt x="124" y="86"/>
                  </a:lnTo>
                  <a:lnTo>
                    <a:pt x="152" y="64"/>
                  </a:lnTo>
                  <a:lnTo>
                    <a:pt x="180" y="46"/>
                  </a:lnTo>
                  <a:lnTo>
                    <a:pt x="210" y="30"/>
                  </a:lnTo>
                  <a:lnTo>
                    <a:pt x="242" y="18"/>
                  </a:lnTo>
                  <a:lnTo>
                    <a:pt x="276" y="8"/>
                  </a:lnTo>
                  <a:lnTo>
                    <a:pt x="310" y="2"/>
                  </a:lnTo>
                  <a:lnTo>
                    <a:pt x="346" y="0"/>
                  </a:lnTo>
                  <a:lnTo>
                    <a:pt x="382" y="0"/>
                  </a:lnTo>
                  <a:lnTo>
                    <a:pt x="382" y="0"/>
                  </a:lnTo>
                  <a:lnTo>
                    <a:pt x="418" y="4"/>
                  </a:lnTo>
                  <a:lnTo>
                    <a:pt x="454" y="12"/>
                  </a:lnTo>
                  <a:lnTo>
                    <a:pt x="486" y="24"/>
                  </a:lnTo>
                  <a:lnTo>
                    <a:pt x="518" y="38"/>
                  </a:lnTo>
                  <a:lnTo>
                    <a:pt x="548" y="56"/>
                  </a:lnTo>
                  <a:lnTo>
                    <a:pt x="576" y="76"/>
                  </a:lnTo>
                  <a:lnTo>
                    <a:pt x="602" y="98"/>
                  </a:lnTo>
                  <a:lnTo>
                    <a:pt x="626" y="122"/>
                  </a:lnTo>
                  <a:lnTo>
                    <a:pt x="646" y="150"/>
                  </a:lnTo>
                  <a:lnTo>
                    <a:pt x="664" y="178"/>
                  </a:lnTo>
                  <a:lnTo>
                    <a:pt x="680" y="210"/>
                  </a:lnTo>
                  <a:lnTo>
                    <a:pt x="692" y="242"/>
                  </a:lnTo>
                  <a:lnTo>
                    <a:pt x="702" y="274"/>
                  </a:lnTo>
                  <a:lnTo>
                    <a:pt x="708" y="310"/>
                  </a:lnTo>
                  <a:lnTo>
                    <a:pt x="712" y="344"/>
                  </a:lnTo>
                  <a:lnTo>
                    <a:pt x="710" y="382"/>
                  </a:lnTo>
                  <a:close/>
                </a:path>
              </a:pathLst>
            </a:custGeom>
            <a:solidFill>
              <a:srgbClr val="2A2D2D"/>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24" name="Freeform 10180"/>
            <p:cNvSpPr/>
            <p:nvPr/>
          </p:nvSpPr>
          <p:spPr bwMode="auto">
            <a:xfrm>
              <a:off x="7206456" y="2663825"/>
              <a:ext cx="565150" cy="563563"/>
            </a:xfrm>
            <a:custGeom>
              <a:avLst/>
              <a:gdLst>
                <a:gd name="T0" fmla="*/ 710 w 712"/>
                <a:gd name="T1" fmla="*/ 382 h 710"/>
                <a:gd name="T2" fmla="*/ 698 w 712"/>
                <a:gd name="T3" fmla="*/ 452 h 710"/>
                <a:gd name="T4" fmla="*/ 672 w 712"/>
                <a:gd name="T5" fmla="*/ 518 h 710"/>
                <a:gd name="T6" fmla="*/ 636 w 712"/>
                <a:gd name="T7" fmla="*/ 574 h 710"/>
                <a:gd name="T8" fmla="*/ 588 w 712"/>
                <a:gd name="T9" fmla="*/ 624 h 710"/>
                <a:gd name="T10" fmla="*/ 532 w 712"/>
                <a:gd name="T11" fmla="*/ 664 h 710"/>
                <a:gd name="T12" fmla="*/ 470 w 712"/>
                <a:gd name="T13" fmla="*/ 692 h 710"/>
                <a:gd name="T14" fmla="*/ 402 w 712"/>
                <a:gd name="T15" fmla="*/ 708 h 710"/>
                <a:gd name="T16" fmla="*/ 330 w 712"/>
                <a:gd name="T17" fmla="*/ 710 h 710"/>
                <a:gd name="T18" fmla="*/ 294 w 712"/>
                <a:gd name="T19" fmla="*/ 704 h 710"/>
                <a:gd name="T20" fmla="*/ 226 w 712"/>
                <a:gd name="T21" fmla="*/ 686 h 710"/>
                <a:gd name="T22" fmla="*/ 164 w 712"/>
                <a:gd name="T23" fmla="*/ 654 h 710"/>
                <a:gd name="T24" fmla="*/ 110 w 712"/>
                <a:gd name="T25" fmla="*/ 612 h 710"/>
                <a:gd name="T26" fmla="*/ 66 w 712"/>
                <a:gd name="T27" fmla="*/ 560 h 710"/>
                <a:gd name="T28" fmla="*/ 32 w 712"/>
                <a:gd name="T29" fmla="*/ 500 h 710"/>
                <a:gd name="T30" fmla="*/ 10 w 712"/>
                <a:gd name="T31" fmla="*/ 434 h 710"/>
                <a:gd name="T32" fmla="*/ 0 w 712"/>
                <a:gd name="T33" fmla="*/ 364 h 710"/>
                <a:gd name="T34" fmla="*/ 2 w 712"/>
                <a:gd name="T35" fmla="*/ 328 h 710"/>
                <a:gd name="T36" fmla="*/ 14 w 712"/>
                <a:gd name="T37" fmla="*/ 258 h 710"/>
                <a:gd name="T38" fmla="*/ 40 w 712"/>
                <a:gd name="T39" fmla="*/ 192 h 710"/>
                <a:gd name="T40" fmla="*/ 78 w 712"/>
                <a:gd name="T41" fmla="*/ 134 h 710"/>
                <a:gd name="T42" fmla="*/ 124 w 712"/>
                <a:gd name="T43" fmla="*/ 86 h 710"/>
                <a:gd name="T44" fmla="*/ 180 w 712"/>
                <a:gd name="T45" fmla="*/ 46 h 710"/>
                <a:gd name="T46" fmla="*/ 242 w 712"/>
                <a:gd name="T47" fmla="*/ 18 h 710"/>
                <a:gd name="T48" fmla="*/ 310 w 712"/>
                <a:gd name="T49" fmla="*/ 2 h 710"/>
                <a:gd name="T50" fmla="*/ 382 w 712"/>
                <a:gd name="T51" fmla="*/ 0 h 710"/>
                <a:gd name="T52" fmla="*/ 418 w 712"/>
                <a:gd name="T53" fmla="*/ 4 h 710"/>
                <a:gd name="T54" fmla="*/ 486 w 712"/>
                <a:gd name="T55" fmla="*/ 24 h 710"/>
                <a:gd name="T56" fmla="*/ 548 w 712"/>
                <a:gd name="T57" fmla="*/ 56 h 710"/>
                <a:gd name="T58" fmla="*/ 602 w 712"/>
                <a:gd name="T59" fmla="*/ 98 h 710"/>
                <a:gd name="T60" fmla="*/ 646 w 712"/>
                <a:gd name="T61" fmla="*/ 150 h 710"/>
                <a:gd name="T62" fmla="*/ 680 w 712"/>
                <a:gd name="T63" fmla="*/ 210 h 710"/>
                <a:gd name="T64" fmla="*/ 702 w 712"/>
                <a:gd name="T65" fmla="*/ 274 h 710"/>
                <a:gd name="T66" fmla="*/ 712 w 712"/>
                <a:gd name="T67" fmla="*/ 344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2" h="710">
                  <a:moveTo>
                    <a:pt x="710" y="382"/>
                  </a:moveTo>
                  <a:lnTo>
                    <a:pt x="710" y="382"/>
                  </a:lnTo>
                  <a:lnTo>
                    <a:pt x="706" y="418"/>
                  </a:lnTo>
                  <a:lnTo>
                    <a:pt x="698" y="452"/>
                  </a:lnTo>
                  <a:lnTo>
                    <a:pt x="686" y="486"/>
                  </a:lnTo>
                  <a:lnTo>
                    <a:pt x="672" y="518"/>
                  </a:lnTo>
                  <a:lnTo>
                    <a:pt x="654" y="546"/>
                  </a:lnTo>
                  <a:lnTo>
                    <a:pt x="636" y="574"/>
                  </a:lnTo>
                  <a:lnTo>
                    <a:pt x="612" y="600"/>
                  </a:lnTo>
                  <a:lnTo>
                    <a:pt x="588" y="624"/>
                  </a:lnTo>
                  <a:lnTo>
                    <a:pt x="560" y="644"/>
                  </a:lnTo>
                  <a:lnTo>
                    <a:pt x="532" y="664"/>
                  </a:lnTo>
                  <a:lnTo>
                    <a:pt x="502" y="678"/>
                  </a:lnTo>
                  <a:lnTo>
                    <a:pt x="470" y="692"/>
                  </a:lnTo>
                  <a:lnTo>
                    <a:pt x="436" y="700"/>
                  </a:lnTo>
                  <a:lnTo>
                    <a:pt x="402" y="708"/>
                  </a:lnTo>
                  <a:lnTo>
                    <a:pt x="366" y="710"/>
                  </a:lnTo>
                  <a:lnTo>
                    <a:pt x="330" y="710"/>
                  </a:lnTo>
                  <a:lnTo>
                    <a:pt x="330" y="710"/>
                  </a:lnTo>
                  <a:lnTo>
                    <a:pt x="294" y="704"/>
                  </a:lnTo>
                  <a:lnTo>
                    <a:pt x="258" y="696"/>
                  </a:lnTo>
                  <a:lnTo>
                    <a:pt x="226" y="686"/>
                  </a:lnTo>
                  <a:lnTo>
                    <a:pt x="194" y="670"/>
                  </a:lnTo>
                  <a:lnTo>
                    <a:pt x="164" y="654"/>
                  </a:lnTo>
                  <a:lnTo>
                    <a:pt x="136" y="634"/>
                  </a:lnTo>
                  <a:lnTo>
                    <a:pt x="110" y="612"/>
                  </a:lnTo>
                  <a:lnTo>
                    <a:pt x="86" y="586"/>
                  </a:lnTo>
                  <a:lnTo>
                    <a:pt x="66" y="560"/>
                  </a:lnTo>
                  <a:lnTo>
                    <a:pt x="48" y="530"/>
                  </a:lnTo>
                  <a:lnTo>
                    <a:pt x="32" y="500"/>
                  </a:lnTo>
                  <a:lnTo>
                    <a:pt x="20" y="468"/>
                  </a:lnTo>
                  <a:lnTo>
                    <a:pt x="10" y="434"/>
                  </a:lnTo>
                  <a:lnTo>
                    <a:pt x="4" y="400"/>
                  </a:lnTo>
                  <a:lnTo>
                    <a:pt x="0" y="364"/>
                  </a:lnTo>
                  <a:lnTo>
                    <a:pt x="2" y="328"/>
                  </a:lnTo>
                  <a:lnTo>
                    <a:pt x="2" y="328"/>
                  </a:lnTo>
                  <a:lnTo>
                    <a:pt x="6" y="292"/>
                  </a:lnTo>
                  <a:lnTo>
                    <a:pt x="14" y="258"/>
                  </a:lnTo>
                  <a:lnTo>
                    <a:pt x="26" y="224"/>
                  </a:lnTo>
                  <a:lnTo>
                    <a:pt x="40" y="192"/>
                  </a:lnTo>
                  <a:lnTo>
                    <a:pt x="58" y="162"/>
                  </a:lnTo>
                  <a:lnTo>
                    <a:pt x="78" y="134"/>
                  </a:lnTo>
                  <a:lnTo>
                    <a:pt x="100" y="108"/>
                  </a:lnTo>
                  <a:lnTo>
                    <a:pt x="124" y="86"/>
                  </a:lnTo>
                  <a:lnTo>
                    <a:pt x="152" y="64"/>
                  </a:lnTo>
                  <a:lnTo>
                    <a:pt x="180" y="46"/>
                  </a:lnTo>
                  <a:lnTo>
                    <a:pt x="210" y="30"/>
                  </a:lnTo>
                  <a:lnTo>
                    <a:pt x="242" y="18"/>
                  </a:lnTo>
                  <a:lnTo>
                    <a:pt x="276" y="8"/>
                  </a:lnTo>
                  <a:lnTo>
                    <a:pt x="310" y="2"/>
                  </a:lnTo>
                  <a:lnTo>
                    <a:pt x="346" y="0"/>
                  </a:lnTo>
                  <a:lnTo>
                    <a:pt x="382" y="0"/>
                  </a:lnTo>
                  <a:lnTo>
                    <a:pt x="382" y="0"/>
                  </a:lnTo>
                  <a:lnTo>
                    <a:pt x="418" y="4"/>
                  </a:lnTo>
                  <a:lnTo>
                    <a:pt x="454" y="12"/>
                  </a:lnTo>
                  <a:lnTo>
                    <a:pt x="486" y="24"/>
                  </a:lnTo>
                  <a:lnTo>
                    <a:pt x="518" y="38"/>
                  </a:lnTo>
                  <a:lnTo>
                    <a:pt x="548" y="56"/>
                  </a:lnTo>
                  <a:lnTo>
                    <a:pt x="576" y="76"/>
                  </a:lnTo>
                  <a:lnTo>
                    <a:pt x="602" y="98"/>
                  </a:lnTo>
                  <a:lnTo>
                    <a:pt x="626" y="122"/>
                  </a:lnTo>
                  <a:lnTo>
                    <a:pt x="646" y="150"/>
                  </a:lnTo>
                  <a:lnTo>
                    <a:pt x="664" y="178"/>
                  </a:lnTo>
                  <a:lnTo>
                    <a:pt x="680" y="210"/>
                  </a:lnTo>
                  <a:lnTo>
                    <a:pt x="692" y="242"/>
                  </a:lnTo>
                  <a:lnTo>
                    <a:pt x="702" y="274"/>
                  </a:lnTo>
                  <a:lnTo>
                    <a:pt x="708" y="310"/>
                  </a:lnTo>
                  <a:lnTo>
                    <a:pt x="712" y="344"/>
                  </a:lnTo>
                  <a:lnTo>
                    <a:pt x="710" y="3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25" name="Freeform 10181"/>
            <p:cNvSpPr/>
            <p:nvPr/>
          </p:nvSpPr>
          <p:spPr bwMode="auto">
            <a:xfrm>
              <a:off x="7279481" y="2736850"/>
              <a:ext cx="419100" cy="417513"/>
            </a:xfrm>
            <a:custGeom>
              <a:avLst/>
              <a:gdLst>
                <a:gd name="T0" fmla="*/ 528 w 528"/>
                <a:gd name="T1" fmla="*/ 282 h 526"/>
                <a:gd name="T2" fmla="*/ 518 w 528"/>
                <a:gd name="T3" fmla="*/ 334 h 526"/>
                <a:gd name="T4" fmla="*/ 498 w 528"/>
                <a:gd name="T5" fmla="*/ 384 h 526"/>
                <a:gd name="T6" fmla="*/ 472 w 528"/>
                <a:gd name="T7" fmla="*/ 426 h 526"/>
                <a:gd name="T8" fmla="*/ 436 w 528"/>
                <a:gd name="T9" fmla="*/ 462 h 526"/>
                <a:gd name="T10" fmla="*/ 394 w 528"/>
                <a:gd name="T11" fmla="*/ 492 h 526"/>
                <a:gd name="T12" fmla="*/ 348 w 528"/>
                <a:gd name="T13" fmla="*/ 512 h 526"/>
                <a:gd name="T14" fmla="*/ 298 w 528"/>
                <a:gd name="T15" fmla="*/ 524 h 526"/>
                <a:gd name="T16" fmla="*/ 244 w 528"/>
                <a:gd name="T17" fmla="*/ 526 h 526"/>
                <a:gd name="T18" fmla="*/ 218 w 528"/>
                <a:gd name="T19" fmla="*/ 522 h 526"/>
                <a:gd name="T20" fmla="*/ 168 w 528"/>
                <a:gd name="T21" fmla="*/ 508 h 526"/>
                <a:gd name="T22" fmla="*/ 122 w 528"/>
                <a:gd name="T23" fmla="*/ 484 h 526"/>
                <a:gd name="T24" fmla="*/ 82 w 528"/>
                <a:gd name="T25" fmla="*/ 454 h 526"/>
                <a:gd name="T26" fmla="*/ 48 w 528"/>
                <a:gd name="T27" fmla="*/ 414 h 526"/>
                <a:gd name="T28" fmla="*/ 24 w 528"/>
                <a:gd name="T29" fmla="*/ 370 h 526"/>
                <a:gd name="T30" fmla="*/ 8 w 528"/>
                <a:gd name="T31" fmla="*/ 322 h 526"/>
                <a:gd name="T32" fmla="*/ 0 w 528"/>
                <a:gd name="T33" fmla="*/ 270 h 526"/>
                <a:gd name="T34" fmla="*/ 2 w 528"/>
                <a:gd name="T35" fmla="*/ 244 h 526"/>
                <a:gd name="T36" fmla="*/ 10 w 528"/>
                <a:gd name="T37" fmla="*/ 190 h 526"/>
                <a:gd name="T38" fmla="*/ 30 w 528"/>
                <a:gd name="T39" fmla="*/ 142 h 526"/>
                <a:gd name="T40" fmla="*/ 56 w 528"/>
                <a:gd name="T41" fmla="*/ 100 h 526"/>
                <a:gd name="T42" fmla="*/ 92 w 528"/>
                <a:gd name="T43" fmla="*/ 62 h 526"/>
                <a:gd name="T44" fmla="*/ 134 w 528"/>
                <a:gd name="T45" fmla="*/ 34 h 526"/>
                <a:gd name="T46" fmla="*/ 180 w 528"/>
                <a:gd name="T47" fmla="*/ 12 h 526"/>
                <a:gd name="T48" fmla="*/ 230 w 528"/>
                <a:gd name="T49" fmla="*/ 2 h 526"/>
                <a:gd name="T50" fmla="*/ 284 w 528"/>
                <a:gd name="T51" fmla="*/ 0 h 526"/>
                <a:gd name="T52" fmla="*/ 310 w 528"/>
                <a:gd name="T53" fmla="*/ 4 h 526"/>
                <a:gd name="T54" fmla="*/ 362 w 528"/>
                <a:gd name="T55" fmla="*/ 18 h 526"/>
                <a:gd name="T56" fmla="*/ 406 w 528"/>
                <a:gd name="T57" fmla="*/ 40 h 526"/>
                <a:gd name="T58" fmla="*/ 446 w 528"/>
                <a:gd name="T59" fmla="*/ 72 h 526"/>
                <a:gd name="T60" fmla="*/ 480 w 528"/>
                <a:gd name="T61" fmla="*/ 110 h 526"/>
                <a:gd name="T62" fmla="*/ 504 w 528"/>
                <a:gd name="T63" fmla="*/ 154 h 526"/>
                <a:gd name="T64" fmla="*/ 522 w 528"/>
                <a:gd name="T65" fmla="*/ 204 h 526"/>
                <a:gd name="T66" fmla="*/ 528 w 528"/>
                <a:gd name="T67" fmla="*/ 25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8" h="526">
                  <a:moveTo>
                    <a:pt x="528" y="282"/>
                  </a:moveTo>
                  <a:lnTo>
                    <a:pt x="528" y="282"/>
                  </a:lnTo>
                  <a:lnTo>
                    <a:pt x="524" y="310"/>
                  </a:lnTo>
                  <a:lnTo>
                    <a:pt x="518" y="334"/>
                  </a:lnTo>
                  <a:lnTo>
                    <a:pt x="510" y="360"/>
                  </a:lnTo>
                  <a:lnTo>
                    <a:pt x="498" y="384"/>
                  </a:lnTo>
                  <a:lnTo>
                    <a:pt x="486" y="406"/>
                  </a:lnTo>
                  <a:lnTo>
                    <a:pt x="472" y="426"/>
                  </a:lnTo>
                  <a:lnTo>
                    <a:pt x="454" y="446"/>
                  </a:lnTo>
                  <a:lnTo>
                    <a:pt x="436" y="462"/>
                  </a:lnTo>
                  <a:lnTo>
                    <a:pt x="416" y="478"/>
                  </a:lnTo>
                  <a:lnTo>
                    <a:pt x="394" y="492"/>
                  </a:lnTo>
                  <a:lnTo>
                    <a:pt x="372" y="504"/>
                  </a:lnTo>
                  <a:lnTo>
                    <a:pt x="348" y="512"/>
                  </a:lnTo>
                  <a:lnTo>
                    <a:pt x="324" y="520"/>
                  </a:lnTo>
                  <a:lnTo>
                    <a:pt x="298" y="524"/>
                  </a:lnTo>
                  <a:lnTo>
                    <a:pt x="272" y="526"/>
                  </a:lnTo>
                  <a:lnTo>
                    <a:pt x="244" y="526"/>
                  </a:lnTo>
                  <a:lnTo>
                    <a:pt x="244" y="526"/>
                  </a:lnTo>
                  <a:lnTo>
                    <a:pt x="218" y="522"/>
                  </a:lnTo>
                  <a:lnTo>
                    <a:pt x="192" y="516"/>
                  </a:lnTo>
                  <a:lnTo>
                    <a:pt x="168" y="508"/>
                  </a:lnTo>
                  <a:lnTo>
                    <a:pt x="144" y="498"/>
                  </a:lnTo>
                  <a:lnTo>
                    <a:pt x="122" y="484"/>
                  </a:lnTo>
                  <a:lnTo>
                    <a:pt x="100" y="470"/>
                  </a:lnTo>
                  <a:lnTo>
                    <a:pt x="82" y="454"/>
                  </a:lnTo>
                  <a:lnTo>
                    <a:pt x="64" y="434"/>
                  </a:lnTo>
                  <a:lnTo>
                    <a:pt x="48" y="414"/>
                  </a:lnTo>
                  <a:lnTo>
                    <a:pt x="34" y="394"/>
                  </a:lnTo>
                  <a:lnTo>
                    <a:pt x="24" y="370"/>
                  </a:lnTo>
                  <a:lnTo>
                    <a:pt x="14" y="346"/>
                  </a:lnTo>
                  <a:lnTo>
                    <a:pt x="8" y="322"/>
                  </a:lnTo>
                  <a:lnTo>
                    <a:pt x="2" y="296"/>
                  </a:lnTo>
                  <a:lnTo>
                    <a:pt x="0" y="270"/>
                  </a:lnTo>
                  <a:lnTo>
                    <a:pt x="2" y="244"/>
                  </a:lnTo>
                  <a:lnTo>
                    <a:pt x="2" y="244"/>
                  </a:lnTo>
                  <a:lnTo>
                    <a:pt x="4" y="216"/>
                  </a:lnTo>
                  <a:lnTo>
                    <a:pt x="10" y="190"/>
                  </a:lnTo>
                  <a:lnTo>
                    <a:pt x="18" y="166"/>
                  </a:lnTo>
                  <a:lnTo>
                    <a:pt x="30" y="142"/>
                  </a:lnTo>
                  <a:lnTo>
                    <a:pt x="42" y="120"/>
                  </a:lnTo>
                  <a:lnTo>
                    <a:pt x="56" y="100"/>
                  </a:lnTo>
                  <a:lnTo>
                    <a:pt x="74" y="80"/>
                  </a:lnTo>
                  <a:lnTo>
                    <a:pt x="92" y="62"/>
                  </a:lnTo>
                  <a:lnTo>
                    <a:pt x="112" y="48"/>
                  </a:lnTo>
                  <a:lnTo>
                    <a:pt x="134" y="34"/>
                  </a:lnTo>
                  <a:lnTo>
                    <a:pt x="156" y="22"/>
                  </a:lnTo>
                  <a:lnTo>
                    <a:pt x="180" y="12"/>
                  </a:lnTo>
                  <a:lnTo>
                    <a:pt x="204" y="6"/>
                  </a:lnTo>
                  <a:lnTo>
                    <a:pt x="230" y="2"/>
                  </a:lnTo>
                  <a:lnTo>
                    <a:pt x="256" y="0"/>
                  </a:lnTo>
                  <a:lnTo>
                    <a:pt x="284" y="0"/>
                  </a:lnTo>
                  <a:lnTo>
                    <a:pt x="284" y="0"/>
                  </a:lnTo>
                  <a:lnTo>
                    <a:pt x="310" y="4"/>
                  </a:lnTo>
                  <a:lnTo>
                    <a:pt x="336" y="10"/>
                  </a:lnTo>
                  <a:lnTo>
                    <a:pt x="362" y="18"/>
                  </a:lnTo>
                  <a:lnTo>
                    <a:pt x="384" y="28"/>
                  </a:lnTo>
                  <a:lnTo>
                    <a:pt x="406" y="40"/>
                  </a:lnTo>
                  <a:lnTo>
                    <a:pt x="428" y="56"/>
                  </a:lnTo>
                  <a:lnTo>
                    <a:pt x="446" y="72"/>
                  </a:lnTo>
                  <a:lnTo>
                    <a:pt x="464" y="90"/>
                  </a:lnTo>
                  <a:lnTo>
                    <a:pt x="480" y="110"/>
                  </a:lnTo>
                  <a:lnTo>
                    <a:pt x="494" y="132"/>
                  </a:lnTo>
                  <a:lnTo>
                    <a:pt x="504" y="154"/>
                  </a:lnTo>
                  <a:lnTo>
                    <a:pt x="514" y="178"/>
                  </a:lnTo>
                  <a:lnTo>
                    <a:pt x="522" y="204"/>
                  </a:lnTo>
                  <a:lnTo>
                    <a:pt x="526" y="228"/>
                  </a:lnTo>
                  <a:lnTo>
                    <a:pt x="528" y="256"/>
                  </a:lnTo>
                  <a:lnTo>
                    <a:pt x="528" y="282"/>
                  </a:lnTo>
                  <a:close/>
                </a:path>
              </a:pathLst>
            </a:custGeom>
            <a:solidFill>
              <a:srgbClr val="9E9E9E"/>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26" name="Freeform 10182"/>
            <p:cNvSpPr/>
            <p:nvPr/>
          </p:nvSpPr>
          <p:spPr bwMode="auto">
            <a:xfrm>
              <a:off x="7279481" y="2736850"/>
              <a:ext cx="419100" cy="417513"/>
            </a:xfrm>
            <a:custGeom>
              <a:avLst/>
              <a:gdLst>
                <a:gd name="T0" fmla="*/ 528 w 528"/>
                <a:gd name="T1" fmla="*/ 282 h 526"/>
                <a:gd name="T2" fmla="*/ 518 w 528"/>
                <a:gd name="T3" fmla="*/ 334 h 526"/>
                <a:gd name="T4" fmla="*/ 498 w 528"/>
                <a:gd name="T5" fmla="*/ 384 h 526"/>
                <a:gd name="T6" fmla="*/ 472 w 528"/>
                <a:gd name="T7" fmla="*/ 426 h 526"/>
                <a:gd name="T8" fmla="*/ 436 w 528"/>
                <a:gd name="T9" fmla="*/ 462 h 526"/>
                <a:gd name="T10" fmla="*/ 394 w 528"/>
                <a:gd name="T11" fmla="*/ 492 h 526"/>
                <a:gd name="T12" fmla="*/ 348 w 528"/>
                <a:gd name="T13" fmla="*/ 512 h 526"/>
                <a:gd name="T14" fmla="*/ 298 w 528"/>
                <a:gd name="T15" fmla="*/ 524 h 526"/>
                <a:gd name="T16" fmla="*/ 244 w 528"/>
                <a:gd name="T17" fmla="*/ 526 h 526"/>
                <a:gd name="T18" fmla="*/ 218 w 528"/>
                <a:gd name="T19" fmla="*/ 522 h 526"/>
                <a:gd name="T20" fmla="*/ 168 w 528"/>
                <a:gd name="T21" fmla="*/ 508 h 526"/>
                <a:gd name="T22" fmla="*/ 122 w 528"/>
                <a:gd name="T23" fmla="*/ 484 h 526"/>
                <a:gd name="T24" fmla="*/ 82 w 528"/>
                <a:gd name="T25" fmla="*/ 454 h 526"/>
                <a:gd name="T26" fmla="*/ 48 w 528"/>
                <a:gd name="T27" fmla="*/ 414 h 526"/>
                <a:gd name="T28" fmla="*/ 24 w 528"/>
                <a:gd name="T29" fmla="*/ 370 h 526"/>
                <a:gd name="T30" fmla="*/ 8 w 528"/>
                <a:gd name="T31" fmla="*/ 322 h 526"/>
                <a:gd name="T32" fmla="*/ 0 w 528"/>
                <a:gd name="T33" fmla="*/ 270 h 526"/>
                <a:gd name="T34" fmla="*/ 2 w 528"/>
                <a:gd name="T35" fmla="*/ 244 h 526"/>
                <a:gd name="T36" fmla="*/ 10 w 528"/>
                <a:gd name="T37" fmla="*/ 190 h 526"/>
                <a:gd name="T38" fmla="*/ 30 w 528"/>
                <a:gd name="T39" fmla="*/ 142 h 526"/>
                <a:gd name="T40" fmla="*/ 56 w 528"/>
                <a:gd name="T41" fmla="*/ 100 h 526"/>
                <a:gd name="T42" fmla="*/ 92 w 528"/>
                <a:gd name="T43" fmla="*/ 62 h 526"/>
                <a:gd name="T44" fmla="*/ 134 w 528"/>
                <a:gd name="T45" fmla="*/ 34 h 526"/>
                <a:gd name="T46" fmla="*/ 180 w 528"/>
                <a:gd name="T47" fmla="*/ 12 h 526"/>
                <a:gd name="T48" fmla="*/ 230 w 528"/>
                <a:gd name="T49" fmla="*/ 2 h 526"/>
                <a:gd name="T50" fmla="*/ 284 w 528"/>
                <a:gd name="T51" fmla="*/ 0 h 526"/>
                <a:gd name="T52" fmla="*/ 310 w 528"/>
                <a:gd name="T53" fmla="*/ 4 h 526"/>
                <a:gd name="T54" fmla="*/ 362 w 528"/>
                <a:gd name="T55" fmla="*/ 18 h 526"/>
                <a:gd name="T56" fmla="*/ 406 w 528"/>
                <a:gd name="T57" fmla="*/ 40 h 526"/>
                <a:gd name="T58" fmla="*/ 446 w 528"/>
                <a:gd name="T59" fmla="*/ 72 h 526"/>
                <a:gd name="T60" fmla="*/ 480 w 528"/>
                <a:gd name="T61" fmla="*/ 110 h 526"/>
                <a:gd name="T62" fmla="*/ 504 w 528"/>
                <a:gd name="T63" fmla="*/ 154 h 526"/>
                <a:gd name="T64" fmla="*/ 522 w 528"/>
                <a:gd name="T65" fmla="*/ 204 h 526"/>
                <a:gd name="T66" fmla="*/ 528 w 528"/>
                <a:gd name="T67" fmla="*/ 25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8" h="526">
                  <a:moveTo>
                    <a:pt x="528" y="282"/>
                  </a:moveTo>
                  <a:lnTo>
                    <a:pt x="528" y="282"/>
                  </a:lnTo>
                  <a:lnTo>
                    <a:pt x="524" y="310"/>
                  </a:lnTo>
                  <a:lnTo>
                    <a:pt x="518" y="334"/>
                  </a:lnTo>
                  <a:lnTo>
                    <a:pt x="510" y="360"/>
                  </a:lnTo>
                  <a:lnTo>
                    <a:pt x="498" y="384"/>
                  </a:lnTo>
                  <a:lnTo>
                    <a:pt x="486" y="406"/>
                  </a:lnTo>
                  <a:lnTo>
                    <a:pt x="472" y="426"/>
                  </a:lnTo>
                  <a:lnTo>
                    <a:pt x="454" y="446"/>
                  </a:lnTo>
                  <a:lnTo>
                    <a:pt x="436" y="462"/>
                  </a:lnTo>
                  <a:lnTo>
                    <a:pt x="416" y="478"/>
                  </a:lnTo>
                  <a:lnTo>
                    <a:pt x="394" y="492"/>
                  </a:lnTo>
                  <a:lnTo>
                    <a:pt x="372" y="504"/>
                  </a:lnTo>
                  <a:lnTo>
                    <a:pt x="348" y="512"/>
                  </a:lnTo>
                  <a:lnTo>
                    <a:pt x="324" y="520"/>
                  </a:lnTo>
                  <a:lnTo>
                    <a:pt x="298" y="524"/>
                  </a:lnTo>
                  <a:lnTo>
                    <a:pt x="272" y="526"/>
                  </a:lnTo>
                  <a:lnTo>
                    <a:pt x="244" y="526"/>
                  </a:lnTo>
                  <a:lnTo>
                    <a:pt x="244" y="526"/>
                  </a:lnTo>
                  <a:lnTo>
                    <a:pt x="218" y="522"/>
                  </a:lnTo>
                  <a:lnTo>
                    <a:pt x="192" y="516"/>
                  </a:lnTo>
                  <a:lnTo>
                    <a:pt x="168" y="508"/>
                  </a:lnTo>
                  <a:lnTo>
                    <a:pt x="144" y="498"/>
                  </a:lnTo>
                  <a:lnTo>
                    <a:pt x="122" y="484"/>
                  </a:lnTo>
                  <a:lnTo>
                    <a:pt x="100" y="470"/>
                  </a:lnTo>
                  <a:lnTo>
                    <a:pt x="82" y="454"/>
                  </a:lnTo>
                  <a:lnTo>
                    <a:pt x="64" y="434"/>
                  </a:lnTo>
                  <a:lnTo>
                    <a:pt x="48" y="414"/>
                  </a:lnTo>
                  <a:lnTo>
                    <a:pt x="34" y="394"/>
                  </a:lnTo>
                  <a:lnTo>
                    <a:pt x="24" y="370"/>
                  </a:lnTo>
                  <a:lnTo>
                    <a:pt x="14" y="346"/>
                  </a:lnTo>
                  <a:lnTo>
                    <a:pt x="8" y="322"/>
                  </a:lnTo>
                  <a:lnTo>
                    <a:pt x="2" y="296"/>
                  </a:lnTo>
                  <a:lnTo>
                    <a:pt x="0" y="270"/>
                  </a:lnTo>
                  <a:lnTo>
                    <a:pt x="2" y="244"/>
                  </a:lnTo>
                  <a:lnTo>
                    <a:pt x="2" y="244"/>
                  </a:lnTo>
                  <a:lnTo>
                    <a:pt x="4" y="216"/>
                  </a:lnTo>
                  <a:lnTo>
                    <a:pt x="10" y="190"/>
                  </a:lnTo>
                  <a:lnTo>
                    <a:pt x="18" y="166"/>
                  </a:lnTo>
                  <a:lnTo>
                    <a:pt x="30" y="142"/>
                  </a:lnTo>
                  <a:lnTo>
                    <a:pt x="42" y="120"/>
                  </a:lnTo>
                  <a:lnTo>
                    <a:pt x="56" y="100"/>
                  </a:lnTo>
                  <a:lnTo>
                    <a:pt x="74" y="80"/>
                  </a:lnTo>
                  <a:lnTo>
                    <a:pt x="92" y="62"/>
                  </a:lnTo>
                  <a:lnTo>
                    <a:pt x="112" y="48"/>
                  </a:lnTo>
                  <a:lnTo>
                    <a:pt x="134" y="34"/>
                  </a:lnTo>
                  <a:lnTo>
                    <a:pt x="156" y="22"/>
                  </a:lnTo>
                  <a:lnTo>
                    <a:pt x="180" y="12"/>
                  </a:lnTo>
                  <a:lnTo>
                    <a:pt x="204" y="6"/>
                  </a:lnTo>
                  <a:lnTo>
                    <a:pt x="230" y="2"/>
                  </a:lnTo>
                  <a:lnTo>
                    <a:pt x="256" y="0"/>
                  </a:lnTo>
                  <a:lnTo>
                    <a:pt x="284" y="0"/>
                  </a:lnTo>
                  <a:lnTo>
                    <a:pt x="284" y="0"/>
                  </a:lnTo>
                  <a:lnTo>
                    <a:pt x="310" y="4"/>
                  </a:lnTo>
                  <a:lnTo>
                    <a:pt x="336" y="10"/>
                  </a:lnTo>
                  <a:lnTo>
                    <a:pt x="362" y="18"/>
                  </a:lnTo>
                  <a:lnTo>
                    <a:pt x="384" y="28"/>
                  </a:lnTo>
                  <a:lnTo>
                    <a:pt x="406" y="40"/>
                  </a:lnTo>
                  <a:lnTo>
                    <a:pt x="428" y="56"/>
                  </a:lnTo>
                  <a:lnTo>
                    <a:pt x="446" y="72"/>
                  </a:lnTo>
                  <a:lnTo>
                    <a:pt x="464" y="90"/>
                  </a:lnTo>
                  <a:lnTo>
                    <a:pt x="480" y="110"/>
                  </a:lnTo>
                  <a:lnTo>
                    <a:pt x="494" y="132"/>
                  </a:lnTo>
                  <a:lnTo>
                    <a:pt x="504" y="154"/>
                  </a:lnTo>
                  <a:lnTo>
                    <a:pt x="514" y="178"/>
                  </a:lnTo>
                  <a:lnTo>
                    <a:pt x="522" y="204"/>
                  </a:lnTo>
                  <a:lnTo>
                    <a:pt x="526" y="228"/>
                  </a:lnTo>
                  <a:lnTo>
                    <a:pt x="528" y="256"/>
                  </a:lnTo>
                  <a:lnTo>
                    <a:pt x="528" y="2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27" name="Freeform 10183"/>
            <p:cNvSpPr/>
            <p:nvPr/>
          </p:nvSpPr>
          <p:spPr bwMode="auto">
            <a:xfrm>
              <a:off x="7309644" y="2765425"/>
              <a:ext cx="358775" cy="358775"/>
            </a:xfrm>
            <a:custGeom>
              <a:avLst/>
              <a:gdLst>
                <a:gd name="T0" fmla="*/ 452 w 452"/>
                <a:gd name="T1" fmla="*/ 244 h 452"/>
                <a:gd name="T2" fmla="*/ 444 w 452"/>
                <a:gd name="T3" fmla="*/ 288 h 452"/>
                <a:gd name="T4" fmla="*/ 428 w 452"/>
                <a:gd name="T5" fmla="*/ 330 h 452"/>
                <a:gd name="T6" fmla="*/ 404 w 452"/>
                <a:gd name="T7" fmla="*/ 366 h 452"/>
                <a:gd name="T8" fmla="*/ 374 w 452"/>
                <a:gd name="T9" fmla="*/ 398 h 452"/>
                <a:gd name="T10" fmla="*/ 338 w 452"/>
                <a:gd name="T11" fmla="*/ 424 h 452"/>
                <a:gd name="T12" fmla="*/ 298 w 452"/>
                <a:gd name="T13" fmla="*/ 440 h 452"/>
                <a:gd name="T14" fmla="*/ 254 w 452"/>
                <a:gd name="T15" fmla="*/ 450 h 452"/>
                <a:gd name="T16" fmla="*/ 210 w 452"/>
                <a:gd name="T17" fmla="*/ 452 h 452"/>
                <a:gd name="T18" fmla="*/ 186 w 452"/>
                <a:gd name="T19" fmla="*/ 450 h 452"/>
                <a:gd name="T20" fmla="*/ 142 w 452"/>
                <a:gd name="T21" fmla="*/ 436 h 452"/>
                <a:gd name="T22" fmla="*/ 104 w 452"/>
                <a:gd name="T23" fmla="*/ 416 h 452"/>
                <a:gd name="T24" fmla="*/ 70 w 452"/>
                <a:gd name="T25" fmla="*/ 390 h 452"/>
                <a:gd name="T26" fmla="*/ 42 w 452"/>
                <a:gd name="T27" fmla="*/ 358 h 452"/>
                <a:gd name="T28" fmla="*/ 20 w 452"/>
                <a:gd name="T29" fmla="*/ 320 h 452"/>
                <a:gd name="T30" fmla="*/ 6 w 452"/>
                <a:gd name="T31" fmla="*/ 278 h 452"/>
                <a:gd name="T32" fmla="*/ 0 w 452"/>
                <a:gd name="T33" fmla="*/ 232 h 452"/>
                <a:gd name="T34" fmla="*/ 0 w 452"/>
                <a:gd name="T35" fmla="*/ 210 h 452"/>
                <a:gd name="T36" fmla="*/ 8 w 452"/>
                <a:gd name="T37" fmla="*/ 164 h 452"/>
                <a:gd name="T38" fmla="*/ 24 w 452"/>
                <a:gd name="T39" fmla="*/ 124 h 452"/>
                <a:gd name="T40" fmla="*/ 48 w 452"/>
                <a:gd name="T41" fmla="*/ 86 h 452"/>
                <a:gd name="T42" fmla="*/ 78 w 452"/>
                <a:gd name="T43" fmla="*/ 56 h 452"/>
                <a:gd name="T44" fmla="*/ 114 w 452"/>
                <a:gd name="T45" fmla="*/ 30 h 452"/>
                <a:gd name="T46" fmla="*/ 154 w 452"/>
                <a:gd name="T47" fmla="*/ 12 h 452"/>
                <a:gd name="T48" fmla="*/ 198 w 452"/>
                <a:gd name="T49" fmla="*/ 2 h 452"/>
                <a:gd name="T50" fmla="*/ 242 w 452"/>
                <a:gd name="T51" fmla="*/ 2 h 452"/>
                <a:gd name="T52" fmla="*/ 266 w 452"/>
                <a:gd name="T53" fmla="*/ 4 h 452"/>
                <a:gd name="T54" fmla="*/ 310 w 452"/>
                <a:gd name="T55" fmla="*/ 16 h 452"/>
                <a:gd name="T56" fmla="*/ 348 w 452"/>
                <a:gd name="T57" fmla="*/ 36 h 452"/>
                <a:gd name="T58" fmla="*/ 382 w 452"/>
                <a:gd name="T59" fmla="*/ 64 h 452"/>
                <a:gd name="T60" fmla="*/ 410 w 452"/>
                <a:gd name="T61" fmla="*/ 96 h 452"/>
                <a:gd name="T62" fmla="*/ 432 w 452"/>
                <a:gd name="T63" fmla="*/ 134 h 452"/>
                <a:gd name="T64" fmla="*/ 446 w 452"/>
                <a:gd name="T65" fmla="*/ 176 h 452"/>
                <a:gd name="T66" fmla="*/ 452 w 452"/>
                <a:gd name="T67" fmla="*/ 22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2" h="452">
                  <a:moveTo>
                    <a:pt x="452" y="244"/>
                  </a:moveTo>
                  <a:lnTo>
                    <a:pt x="452" y="244"/>
                  </a:lnTo>
                  <a:lnTo>
                    <a:pt x="448" y="266"/>
                  </a:lnTo>
                  <a:lnTo>
                    <a:pt x="444" y="288"/>
                  </a:lnTo>
                  <a:lnTo>
                    <a:pt x="436" y="310"/>
                  </a:lnTo>
                  <a:lnTo>
                    <a:pt x="428" y="330"/>
                  </a:lnTo>
                  <a:lnTo>
                    <a:pt x="416" y="348"/>
                  </a:lnTo>
                  <a:lnTo>
                    <a:pt x="404" y="366"/>
                  </a:lnTo>
                  <a:lnTo>
                    <a:pt x="390" y="384"/>
                  </a:lnTo>
                  <a:lnTo>
                    <a:pt x="374" y="398"/>
                  </a:lnTo>
                  <a:lnTo>
                    <a:pt x="356" y="412"/>
                  </a:lnTo>
                  <a:lnTo>
                    <a:pt x="338" y="424"/>
                  </a:lnTo>
                  <a:lnTo>
                    <a:pt x="318" y="432"/>
                  </a:lnTo>
                  <a:lnTo>
                    <a:pt x="298" y="440"/>
                  </a:lnTo>
                  <a:lnTo>
                    <a:pt x="276" y="446"/>
                  </a:lnTo>
                  <a:lnTo>
                    <a:pt x="254" y="450"/>
                  </a:lnTo>
                  <a:lnTo>
                    <a:pt x="232" y="452"/>
                  </a:lnTo>
                  <a:lnTo>
                    <a:pt x="210" y="452"/>
                  </a:lnTo>
                  <a:lnTo>
                    <a:pt x="210" y="452"/>
                  </a:lnTo>
                  <a:lnTo>
                    <a:pt x="186" y="450"/>
                  </a:lnTo>
                  <a:lnTo>
                    <a:pt x="164" y="444"/>
                  </a:lnTo>
                  <a:lnTo>
                    <a:pt x="142" y="436"/>
                  </a:lnTo>
                  <a:lnTo>
                    <a:pt x="122" y="428"/>
                  </a:lnTo>
                  <a:lnTo>
                    <a:pt x="104" y="416"/>
                  </a:lnTo>
                  <a:lnTo>
                    <a:pt x="86" y="404"/>
                  </a:lnTo>
                  <a:lnTo>
                    <a:pt x="70" y="390"/>
                  </a:lnTo>
                  <a:lnTo>
                    <a:pt x="54" y="374"/>
                  </a:lnTo>
                  <a:lnTo>
                    <a:pt x="42" y="358"/>
                  </a:lnTo>
                  <a:lnTo>
                    <a:pt x="30" y="338"/>
                  </a:lnTo>
                  <a:lnTo>
                    <a:pt x="20" y="320"/>
                  </a:lnTo>
                  <a:lnTo>
                    <a:pt x="12" y="298"/>
                  </a:lnTo>
                  <a:lnTo>
                    <a:pt x="6" y="278"/>
                  </a:lnTo>
                  <a:lnTo>
                    <a:pt x="2" y="256"/>
                  </a:lnTo>
                  <a:lnTo>
                    <a:pt x="0" y="232"/>
                  </a:lnTo>
                  <a:lnTo>
                    <a:pt x="0" y="210"/>
                  </a:lnTo>
                  <a:lnTo>
                    <a:pt x="0" y="210"/>
                  </a:lnTo>
                  <a:lnTo>
                    <a:pt x="4" y="186"/>
                  </a:lnTo>
                  <a:lnTo>
                    <a:pt x="8" y="164"/>
                  </a:lnTo>
                  <a:lnTo>
                    <a:pt x="16" y="144"/>
                  </a:lnTo>
                  <a:lnTo>
                    <a:pt x="24" y="124"/>
                  </a:lnTo>
                  <a:lnTo>
                    <a:pt x="36" y="104"/>
                  </a:lnTo>
                  <a:lnTo>
                    <a:pt x="48" y="86"/>
                  </a:lnTo>
                  <a:lnTo>
                    <a:pt x="62" y="70"/>
                  </a:lnTo>
                  <a:lnTo>
                    <a:pt x="78" y="56"/>
                  </a:lnTo>
                  <a:lnTo>
                    <a:pt x="96" y="42"/>
                  </a:lnTo>
                  <a:lnTo>
                    <a:pt x="114" y="30"/>
                  </a:lnTo>
                  <a:lnTo>
                    <a:pt x="134" y="20"/>
                  </a:lnTo>
                  <a:lnTo>
                    <a:pt x="154" y="12"/>
                  </a:lnTo>
                  <a:lnTo>
                    <a:pt x="176" y="6"/>
                  </a:lnTo>
                  <a:lnTo>
                    <a:pt x="198" y="2"/>
                  </a:lnTo>
                  <a:lnTo>
                    <a:pt x="220" y="0"/>
                  </a:lnTo>
                  <a:lnTo>
                    <a:pt x="242" y="2"/>
                  </a:lnTo>
                  <a:lnTo>
                    <a:pt x="242" y="2"/>
                  </a:lnTo>
                  <a:lnTo>
                    <a:pt x="266" y="4"/>
                  </a:lnTo>
                  <a:lnTo>
                    <a:pt x="288" y="10"/>
                  </a:lnTo>
                  <a:lnTo>
                    <a:pt x="310" y="16"/>
                  </a:lnTo>
                  <a:lnTo>
                    <a:pt x="330" y="26"/>
                  </a:lnTo>
                  <a:lnTo>
                    <a:pt x="348" y="36"/>
                  </a:lnTo>
                  <a:lnTo>
                    <a:pt x="366" y="50"/>
                  </a:lnTo>
                  <a:lnTo>
                    <a:pt x="382" y="64"/>
                  </a:lnTo>
                  <a:lnTo>
                    <a:pt x="398" y="80"/>
                  </a:lnTo>
                  <a:lnTo>
                    <a:pt x="410" y="96"/>
                  </a:lnTo>
                  <a:lnTo>
                    <a:pt x="422" y="114"/>
                  </a:lnTo>
                  <a:lnTo>
                    <a:pt x="432" y="134"/>
                  </a:lnTo>
                  <a:lnTo>
                    <a:pt x="440" y="154"/>
                  </a:lnTo>
                  <a:lnTo>
                    <a:pt x="446" y="176"/>
                  </a:lnTo>
                  <a:lnTo>
                    <a:pt x="450" y="198"/>
                  </a:lnTo>
                  <a:lnTo>
                    <a:pt x="452" y="220"/>
                  </a:lnTo>
                  <a:lnTo>
                    <a:pt x="452" y="244"/>
                  </a:lnTo>
                  <a:close/>
                </a:path>
              </a:pathLst>
            </a:custGeom>
            <a:solidFill>
              <a:srgbClr val="676767"/>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28" name="Freeform 10184"/>
            <p:cNvSpPr/>
            <p:nvPr/>
          </p:nvSpPr>
          <p:spPr bwMode="auto">
            <a:xfrm>
              <a:off x="7309644" y="2765425"/>
              <a:ext cx="358775" cy="358775"/>
            </a:xfrm>
            <a:custGeom>
              <a:avLst/>
              <a:gdLst>
                <a:gd name="T0" fmla="*/ 452 w 452"/>
                <a:gd name="T1" fmla="*/ 244 h 452"/>
                <a:gd name="T2" fmla="*/ 444 w 452"/>
                <a:gd name="T3" fmla="*/ 288 h 452"/>
                <a:gd name="T4" fmla="*/ 428 w 452"/>
                <a:gd name="T5" fmla="*/ 330 h 452"/>
                <a:gd name="T6" fmla="*/ 404 w 452"/>
                <a:gd name="T7" fmla="*/ 366 h 452"/>
                <a:gd name="T8" fmla="*/ 374 w 452"/>
                <a:gd name="T9" fmla="*/ 398 h 452"/>
                <a:gd name="T10" fmla="*/ 338 w 452"/>
                <a:gd name="T11" fmla="*/ 424 h 452"/>
                <a:gd name="T12" fmla="*/ 298 w 452"/>
                <a:gd name="T13" fmla="*/ 440 h 452"/>
                <a:gd name="T14" fmla="*/ 254 w 452"/>
                <a:gd name="T15" fmla="*/ 450 h 452"/>
                <a:gd name="T16" fmla="*/ 210 w 452"/>
                <a:gd name="T17" fmla="*/ 452 h 452"/>
                <a:gd name="T18" fmla="*/ 186 w 452"/>
                <a:gd name="T19" fmla="*/ 450 h 452"/>
                <a:gd name="T20" fmla="*/ 142 w 452"/>
                <a:gd name="T21" fmla="*/ 436 h 452"/>
                <a:gd name="T22" fmla="*/ 104 w 452"/>
                <a:gd name="T23" fmla="*/ 416 h 452"/>
                <a:gd name="T24" fmla="*/ 70 w 452"/>
                <a:gd name="T25" fmla="*/ 390 h 452"/>
                <a:gd name="T26" fmla="*/ 42 w 452"/>
                <a:gd name="T27" fmla="*/ 358 h 452"/>
                <a:gd name="T28" fmla="*/ 20 w 452"/>
                <a:gd name="T29" fmla="*/ 320 h 452"/>
                <a:gd name="T30" fmla="*/ 6 w 452"/>
                <a:gd name="T31" fmla="*/ 278 h 452"/>
                <a:gd name="T32" fmla="*/ 0 w 452"/>
                <a:gd name="T33" fmla="*/ 232 h 452"/>
                <a:gd name="T34" fmla="*/ 0 w 452"/>
                <a:gd name="T35" fmla="*/ 210 h 452"/>
                <a:gd name="T36" fmla="*/ 8 w 452"/>
                <a:gd name="T37" fmla="*/ 164 h 452"/>
                <a:gd name="T38" fmla="*/ 24 w 452"/>
                <a:gd name="T39" fmla="*/ 124 h 452"/>
                <a:gd name="T40" fmla="*/ 48 w 452"/>
                <a:gd name="T41" fmla="*/ 86 h 452"/>
                <a:gd name="T42" fmla="*/ 78 w 452"/>
                <a:gd name="T43" fmla="*/ 56 h 452"/>
                <a:gd name="T44" fmla="*/ 114 w 452"/>
                <a:gd name="T45" fmla="*/ 30 h 452"/>
                <a:gd name="T46" fmla="*/ 154 w 452"/>
                <a:gd name="T47" fmla="*/ 12 h 452"/>
                <a:gd name="T48" fmla="*/ 198 w 452"/>
                <a:gd name="T49" fmla="*/ 2 h 452"/>
                <a:gd name="T50" fmla="*/ 242 w 452"/>
                <a:gd name="T51" fmla="*/ 2 h 452"/>
                <a:gd name="T52" fmla="*/ 266 w 452"/>
                <a:gd name="T53" fmla="*/ 4 h 452"/>
                <a:gd name="T54" fmla="*/ 310 w 452"/>
                <a:gd name="T55" fmla="*/ 16 h 452"/>
                <a:gd name="T56" fmla="*/ 348 w 452"/>
                <a:gd name="T57" fmla="*/ 36 h 452"/>
                <a:gd name="T58" fmla="*/ 382 w 452"/>
                <a:gd name="T59" fmla="*/ 64 h 452"/>
                <a:gd name="T60" fmla="*/ 410 w 452"/>
                <a:gd name="T61" fmla="*/ 96 h 452"/>
                <a:gd name="T62" fmla="*/ 432 w 452"/>
                <a:gd name="T63" fmla="*/ 134 h 452"/>
                <a:gd name="T64" fmla="*/ 446 w 452"/>
                <a:gd name="T65" fmla="*/ 176 h 452"/>
                <a:gd name="T66" fmla="*/ 452 w 452"/>
                <a:gd name="T67" fmla="*/ 22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2" h="452">
                  <a:moveTo>
                    <a:pt x="452" y="244"/>
                  </a:moveTo>
                  <a:lnTo>
                    <a:pt x="452" y="244"/>
                  </a:lnTo>
                  <a:lnTo>
                    <a:pt x="448" y="266"/>
                  </a:lnTo>
                  <a:lnTo>
                    <a:pt x="444" y="288"/>
                  </a:lnTo>
                  <a:lnTo>
                    <a:pt x="436" y="310"/>
                  </a:lnTo>
                  <a:lnTo>
                    <a:pt x="428" y="330"/>
                  </a:lnTo>
                  <a:lnTo>
                    <a:pt x="416" y="348"/>
                  </a:lnTo>
                  <a:lnTo>
                    <a:pt x="404" y="366"/>
                  </a:lnTo>
                  <a:lnTo>
                    <a:pt x="390" y="384"/>
                  </a:lnTo>
                  <a:lnTo>
                    <a:pt x="374" y="398"/>
                  </a:lnTo>
                  <a:lnTo>
                    <a:pt x="356" y="412"/>
                  </a:lnTo>
                  <a:lnTo>
                    <a:pt x="338" y="424"/>
                  </a:lnTo>
                  <a:lnTo>
                    <a:pt x="318" y="432"/>
                  </a:lnTo>
                  <a:lnTo>
                    <a:pt x="298" y="440"/>
                  </a:lnTo>
                  <a:lnTo>
                    <a:pt x="276" y="446"/>
                  </a:lnTo>
                  <a:lnTo>
                    <a:pt x="254" y="450"/>
                  </a:lnTo>
                  <a:lnTo>
                    <a:pt x="232" y="452"/>
                  </a:lnTo>
                  <a:lnTo>
                    <a:pt x="210" y="452"/>
                  </a:lnTo>
                  <a:lnTo>
                    <a:pt x="210" y="452"/>
                  </a:lnTo>
                  <a:lnTo>
                    <a:pt x="186" y="450"/>
                  </a:lnTo>
                  <a:lnTo>
                    <a:pt x="164" y="444"/>
                  </a:lnTo>
                  <a:lnTo>
                    <a:pt x="142" y="436"/>
                  </a:lnTo>
                  <a:lnTo>
                    <a:pt x="122" y="428"/>
                  </a:lnTo>
                  <a:lnTo>
                    <a:pt x="104" y="416"/>
                  </a:lnTo>
                  <a:lnTo>
                    <a:pt x="86" y="404"/>
                  </a:lnTo>
                  <a:lnTo>
                    <a:pt x="70" y="390"/>
                  </a:lnTo>
                  <a:lnTo>
                    <a:pt x="54" y="374"/>
                  </a:lnTo>
                  <a:lnTo>
                    <a:pt x="42" y="358"/>
                  </a:lnTo>
                  <a:lnTo>
                    <a:pt x="30" y="338"/>
                  </a:lnTo>
                  <a:lnTo>
                    <a:pt x="20" y="320"/>
                  </a:lnTo>
                  <a:lnTo>
                    <a:pt x="12" y="298"/>
                  </a:lnTo>
                  <a:lnTo>
                    <a:pt x="6" y="278"/>
                  </a:lnTo>
                  <a:lnTo>
                    <a:pt x="2" y="256"/>
                  </a:lnTo>
                  <a:lnTo>
                    <a:pt x="0" y="232"/>
                  </a:lnTo>
                  <a:lnTo>
                    <a:pt x="0" y="210"/>
                  </a:lnTo>
                  <a:lnTo>
                    <a:pt x="0" y="210"/>
                  </a:lnTo>
                  <a:lnTo>
                    <a:pt x="4" y="186"/>
                  </a:lnTo>
                  <a:lnTo>
                    <a:pt x="8" y="164"/>
                  </a:lnTo>
                  <a:lnTo>
                    <a:pt x="16" y="144"/>
                  </a:lnTo>
                  <a:lnTo>
                    <a:pt x="24" y="124"/>
                  </a:lnTo>
                  <a:lnTo>
                    <a:pt x="36" y="104"/>
                  </a:lnTo>
                  <a:lnTo>
                    <a:pt x="48" y="86"/>
                  </a:lnTo>
                  <a:lnTo>
                    <a:pt x="62" y="70"/>
                  </a:lnTo>
                  <a:lnTo>
                    <a:pt x="78" y="56"/>
                  </a:lnTo>
                  <a:lnTo>
                    <a:pt x="96" y="42"/>
                  </a:lnTo>
                  <a:lnTo>
                    <a:pt x="114" y="30"/>
                  </a:lnTo>
                  <a:lnTo>
                    <a:pt x="134" y="20"/>
                  </a:lnTo>
                  <a:lnTo>
                    <a:pt x="154" y="12"/>
                  </a:lnTo>
                  <a:lnTo>
                    <a:pt x="176" y="6"/>
                  </a:lnTo>
                  <a:lnTo>
                    <a:pt x="198" y="2"/>
                  </a:lnTo>
                  <a:lnTo>
                    <a:pt x="220" y="0"/>
                  </a:lnTo>
                  <a:lnTo>
                    <a:pt x="242" y="2"/>
                  </a:lnTo>
                  <a:lnTo>
                    <a:pt x="242" y="2"/>
                  </a:lnTo>
                  <a:lnTo>
                    <a:pt x="266" y="4"/>
                  </a:lnTo>
                  <a:lnTo>
                    <a:pt x="288" y="10"/>
                  </a:lnTo>
                  <a:lnTo>
                    <a:pt x="310" y="16"/>
                  </a:lnTo>
                  <a:lnTo>
                    <a:pt x="330" y="26"/>
                  </a:lnTo>
                  <a:lnTo>
                    <a:pt x="348" y="36"/>
                  </a:lnTo>
                  <a:lnTo>
                    <a:pt x="366" y="50"/>
                  </a:lnTo>
                  <a:lnTo>
                    <a:pt x="382" y="64"/>
                  </a:lnTo>
                  <a:lnTo>
                    <a:pt x="398" y="80"/>
                  </a:lnTo>
                  <a:lnTo>
                    <a:pt x="410" y="96"/>
                  </a:lnTo>
                  <a:lnTo>
                    <a:pt x="422" y="114"/>
                  </a:lnTo>
                  <a:lnTo>
                    <a:pt x="432" y="134"/>
                  </a:lnTo>
                  <a:lnTo>
                    <a:pt x="440" y="154"/>
                  </a:lnTo>
                  <a:lnTo>
                    <a:pt x="446" y="176"/>
                  </a:lnTo>
                  <a:lnTo>
                    <a:pt x="450" y="198"/>
                  </a:lnTo>
                  <a:lnTo>
                    <a:pt x="452" y="220"/>
                  </a:lnTo>
                  <a:lnTo>
                    <a:pt x="452" y="2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29" name="Freeform 10185"/>
            <p:cNvSpPr/>
            <p:nvPr/>
          </p:nvSpPr>
          <p:spPr bwMode="auto">
            <a:xfrm>
              <a:off x="7422356" y="2878137"/>
              <a:ext cx="133350" cy="134938"/>
            </a:xfrm>
            <a:custGeom>
              <a:avLst/>
              <a:gdLst>
                <a:gd name="T0" fmla="*/ 168 w 168"/>
                <a:gd name="T1" fmla="*/ 92 h 170"/>
                <a:gd name="T2" fmla="*/ 168 w 168"/>
                <a:gd name="T3" fmla="*/ 92 h 170"/>
                <a:gd name="T4" fmla="*/ 166 w 168"/>
                <a:gd name="T5" fmla="*/ 108 h 170"/>
                <a:gd name="T6" fmla="*/ 160 w 168"/>
                <a:gd name="T7" fmla="*/ 124 h 170"/>
                <a:gd name="T8" fmla="*/ 150 w 168"/>
                <a:gd name="T9" fmla="*/ 138 h 170"/>
                <a:gd name="T10" fmla="*/ 140 w 168"/>
                <a:gd name="T11" fmla="*/ 148 h 170"/>
                <a:gd name="T12" fmla="*/ 126 w 168"/>
                <a:gd name="T13" fmla="*/ 158 h 170"/>
                <a:gd name="T14" fmla="*/ 112 w 168"/>
                <a:gd name="T15" fmla="*/ 166 h 170"/>
                <a:gd name="T16" fmla="*/ 94 w 168"/>
                <a:gd name="T17" fmla="*/ 168 h 170"/>
                <a:gd name="T18" fmla="*/ 78 w 168"/>
                <a:gd name="T19" fmla="*/ 170 h 170"/>
                <a:gd name="T20" fmla="*/ 78 w 168"/>
                <a:gd name="T21" fmla="*/ 170 h 170"/>
                <a:gd name="T22" fmla="*/ 60 w 168"/>
                <a:gd name="T23" fmla="*/ 166 h 170"/>
                <a:gd name="T24" fmla="*/ 46 w 168"/>
                <a:gd name="T25" fmla="*/ 160 h 170"/>
                <a:gd name="T26" fmla="*/ 32 w 168"/>
                <a:gd name="T27" fmla="*/ 152 h 170"/>
                <a:gd name="T28" fmla="*/ 20 w 168"/>
                <a:gd name="T29" fmla="*/ 140 h 170"/>
                <a:gd name="T30" fmla="*/ 10 w 168"/>
                <a:gd name="T31" fmla="*/ 126 h 170"/>
                <a:gd name="T32" fmla="*/ 4 w 168"/>
                <a:gd name="T33" fmla="*/ 112 h 170"/>
                <a:gd name="T34" fmla="*/ 0 w 168"/>
                <a:gd name="T35" fmla="*/ 96 h 170"/>
                <a:gd name="T36" fmla="*/ 0 w 168"/>
                <a:gd name="T37" fmla="*/ 78 h 170"/>
                <a:gd name="T38" fmla="*/ 0 w 168"/>
                <a:gd name="T39" fmla="*/ 78 h 170"/>
                <a:gd name="T40" fmla="*/ 2 w 168"/>
                <a:gd name="T41" fmla="*/ 62 h 170"/>
                <a:gd name="T42" fmla="*/ 8 w 168"/>
                <a:gd name="T43" fmla="*/ 46 h 170"/>
                <a:gd name="T44" fmla="*/ 18 w 168"/>
                <a:gd name="T45" fmla="*/ 32 h 170"/>
                <a:gd name="T46" fmla="*/ 28 w 168"/>
                <a:gd name="T47" fmla="*/ 20 h 170"/>
                <a:gd name="T48" fmla="*/ 42 w 168"/>
                <a:gd name="T49" fmla="*/ 12 h 170"/>
                <a:gd name="T50" fmla="*/ 56 w 168"/>
                <a:gd name="T51" fmla="*/ 4 h 170"/>
                <a:gd name="T52" fmla="*/ 74 w 168"/>
                <a:gd name="T53" fmla="*/ 0 h 170"/>
                <a:gd name="T54" fmla="*/ 90 w 168"/>
                <a:gd name="T55" fmla="*/ 0 h 170"/>
                <a:gd name="T56" fmla="*/ 90 w 168"/>
                <a:gd name="T57" fmla="*/ 0 h 170"/>
                <a:gd name="T58" fmla="*/ 108 w 168"/>
                <a:gd name="T59" fmla="*/ 4 h 170"/>
                <a:gd name="T60" fmla="*/ 122 w 168"/>
                <a:gd name="T61" fmla="*/ 10 h 170"/>
                <a:gd name="T62" fmla="*/ 136 w 168"/>
                <a:gd name="T63" fmla="*/ 18 h 170"/>
                <a:gd name="T64" fmla="*/ 148 w 168"/>
                <a:gd name="T65" fmla="*/ 30 h 170"/>
                <a:gd name="T66" fmla="*/ 158 w 168"/>
                <a:gd name="T67" fmla="*/ 42 h 170"/>
                <a:gd name="T68" fmla="*/ 164 w 168"/>
                <a:gd name="T69" fmla="*/ 58 h 170"/>
                <a:gd name="T70" fmla="*/ 168 w 168"/>
                <a:gd name="T71" fmla="*/ 74 h 170"/>
                <a:gd name="T72" fmla="*/ 168 w 168"/>
                <a:gd name="T73" fmla="*/ 9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8" h="170">
                  <a:moveTo>
                    <a:pt x="168" y="92"/>
                  </a:moveTo>
                  <a:lnTo>
                    <a:pt x="168" y="92"/>
                  </a:lnTo>
                  <a:lnTo>
                    <a:pt x="166" y="108"/>
                  </a:lnTo>
                  <a:lnTo>
                    <a:pt x="160" y="124"/>
                  </a:lnTo>
                  <a:lnTo>
                    <a:pt x="150" y="138"/>
                  </a:lnTo>
                  <a:lnTo>
                    <a:pt x="140" y="148"/>
                  </a:lnTo>
                  <a:lnTo>
                    <a:pt x="126" y="158"/>
                  </a:lnTo>
                  <a:lnTo>
                    <a:pt x="112" y="166"/>
                  </a:lnTo>
                  <a:lnTo>
                    <a:pt x="94" y="168"/>
                  </a:lnTo>
                  <a:lnTo>
                    <a:pt x="78" y="170"/>
                  </a:lnTo>
                  <a:lnTo>
                    <a:pt x="78" y="170"/>
                  </a:lnTo>
                  <a:lnTo>
                    <a:pt x="60" y="166"/>
                  </a:lnTo>
                  <a:lnTo>
                    <a:pt x="46" y="160"/>
                  </a:lnTo>
                  <a:lnTo>
                    <a:pt x="32" y="152"/>
                  </a:lnTo>
                  <a:lnTo>
                    <a:pt x="20" y="140"/>
                  </a:lnTo>
                  <a:lnTo>
                    <a:pt x="10" y="126"/>
                  </a:lnTo>
                  <a:lnTo>
                    <a:pt x="4" y="112"/>
                  </a:lnTo>
                  <a:lnTo>
                    <a:pt x="0" y="96"/>
                  </a:lnTo>
                  <a:lnTo>
                    <a:pt x="0" y="78"/>
                  </a:lnTo>
                  <a:lnTo>
                    <a:pt x="0" y="78"/>
                  </a:lnTo>
                  <a:lnTo>
                    <a:pt x="2" y="62"/>
                  </a:lnTo>
                  <a:lnTo>
                    <a:pt x="8" y="46"/>
                  </a:lnTo>
                  <a:lnTo>
                    <a:pt x="18" y="32"/>
                  </a:lnTo>
                  <a:lnTo>
                    <a:pt x="28" y="20"/>
                  </a:lnTo>
                  <a:lnTo>
                    <a:pt x="42" y="12"/>
                  </a:lnTo>
                  <a:lnTo>
                    <a:pt x="56" y="4"/>
                  </a:lnTo>
                  <a:lnTo>
                    <a:pt x="74" y="0"/>
                  </a:lnTo>
                  <a:lnTo>
                    <a:pt x="90" y="0"/>
                  </a:lnTo>
                  <a:lnTo>
                    <a:pt x="90" y="0"/>
                  </a:lnTo>
                  <a:lnTo>
                    <a:pt x="108" y="4"/>
                  </a:lnTo>
                  <a:lnTo>
                    <a:pt x="122" y="10"/>
                  </a:lnTo>
                  <a:lnTo>
                    <a:pt x="136" y="18"/>
                  </a:lnTo>
                  <a:lnTo>
                    <a:pt x="148" y="30"/>
                  </a:lnTo>
                  <a:lnTo>
                    <a:pt x="158" y="42"/>
                  </a:lnTo>
                  <a:lnTo>
                    <a:pt x="164" y="58"/>
                  </a:lnTo>
                  <a:lnTo>
                    <a:pt x="168" y="74"/>
                  </a:lnTo>
                  <a:lnTo>
                    <a:pt x="168" y="92"/>
                  </a:lnTo>
                  <a:close/>
                </a:path>
              </a:pathLst>
            </a:custGeom>
            <a:solidFill>
              <a:srgbClr val="9E9E9E"/>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30" name="Freeform 10186"/>
            <p:cNvSpPr/>
            <p:nvPr/>
          </p:nvSpPr>
          <p:spPr bwMode="auto">
            <a:xfrm>
              <a:off x="7422356" y="2878137"/>
              <a:ext cx="133350" cy="134938"/>
            </a:xfrm>
            <a:custGeom>
              <a:avLst/>
              <a:gdLst>
                <a:gd name="T0" fmla="*/ 168 w 168"/>
                <a:gd name="T1" fmla="*/ 92 h 170"/>
                <a:gd name="T2" fmla="*/ 168 w 168"/>
                <a:gd name="T3" fmla="*/ 92 h 170"/>
                <a:gd name="T4" fmla="*/ 166 w 168"/>
                <a:gd name="T5" fmla="*/ 108 h 170"/>
                <a:gd name="T6" fmla="*/ 160 w 168"/>
                <a:gd name="T7" fmla="*/ 124 h 170"/>
                <a:gd name="T8" fmla="*/ 150 w 168"/>
                <a:gd name="T9" fmla="*/ 138 h 170"/>
                <a:gd name="T10" fmla="*/ 140 w 168"/>
                <a:gd name="T11" fmla="*/ 148 h 170"/>
                <a:gd name="T12" fmla="*/ 126 w 168"/>
                <a:gd name="T13" fmla="*/ 158 h 170"/>
                <a:gd name="T14" fmla="*/ 112 w 168"/>
                <a:gd name="T15" fmla="*/ 166 h 170"/>
                <a:gd name="T16" fmla="*/ 94 w 168"/>
                <a:gd name="T17" fmla="*/ 168 h 170"/>
                <a:gd name="T18" fmla="*/ 78 w 168"/>
                <a:gd name="T19" fmla="*/ 170 h 170"/>
                <a:gd name="T20" fmla="*/ 78 w 168"/>
                <a:gd name="T21" fmla="*/ 170 h 170"/>
                <a:gd name="T22" fmla="*/ 60 w 168"/>
                <a:gd name="T23" fmla="*/ 166 h 170"/>
                <a:gd name="T24" fmla="*/ 46 w 168"/>
                <a:gd name="T25" fmla="*/ 160 h 170"/>
                <a:gd name="T26" fmla="*/ 32 w 168"/>
                <a:gd name="T27" fmla="*/ 152 h 170"/>
                <a:gd name="T28" fmla="*/ 20 w 168"/>
                <a:gd name="T29" fmla="*/ 140 h 170"/>
                <a:gd name="T30" fmla="*/ 10 w 168"/>
                <a:gd name="T31" fmla="*/ 126 h 170"/>
                <a:gd name="T32" fmla="*/ 4 w 168"/>
                <a:gd name="T33" fmla="*/ 112 h 170"/>
                <a:gd name="T34" fmla="*/ 0 w 168"/>
                <a:gd name="T35" fmla="*/ 96 h 170"/>
                <a:gd name="T36" fmla="*/ 0 w 168"/>
                <a:gd name="T37" fmla="*/ 78 h 170"/>
                <a:gd name="T38" fmla="*/ 0 w 168"/>
                <a:gd name="T39" fmla="*/ 78 h 170"/>
                <a:gd name="T40" fmla="*/ 2 w 168"/>
                <a:gd name="T41" fmla="*/ 62 h 170"/>
                <a:gd name="T42" fmla="*/ 8 w 168"/>
                <a:gd name="T43" fmla="*/ 46 h 170"/>
                <a:gd name="T44" fmla="*/ 18 w 168"/>
                <a:gd name="T45" fmla="*/ 32 h 170"/>
                <a:gd name="T46" fmla="*/ 28 w 168"/>
                <a:gd name="T47" fmla="*/ 20 h 170"/>
                <a:gd name="T48" fmla="*/ 42 w 168"/>
                <a:gd name="T49" fmla="*/ 12 h 170"/>
                <a:gd name="T50" fmla="*/ 56 w 168"/>
                <a:gd name="T51" fmla="*/ 4 h 170"/>
                <a:gd name="T52" fmla="*/ 74 w 168"/>
                <a:gd name="T53" fmla="*/ 0 h 170"/>
                <a:gd name="T54" fmla="*/ 90 w 168"/>
                <a:gd name="T55" fmla="*/ 0 h 170"/>
                <a:gd name="T56" fmla="*/ 90 w 168"/>
                <a:gd name="T57" fmla="*/ 0 h 170"/>
                <a:gd name="T58" fmla="*/ 108 w 168"/>
                <a:gd name="T59" fmla="*/ 4 h 170"/>
                <a:gd name="T60" fmla="*/ 122 w 168"/>
                <a:gd name="T61" fmla="*/ 10 h 170"/>
                <a:gd name="T62" fmla="*/ 136 w 168"/>
                <a:gd name="T63" fmla="*/ 18 h 170"/>
                <a:gd name="T64" fmla="*/ 148 w 168"/>
                <a:gd name="T65" fmla="*/ 30 h 170"/>
                <a:gd name="T66" fmla="*/ 158 w 168"/>
                <a:gd name="T67" fmla="*/ 42 h 170"/>
                <a:gd name="T68" fmla="*/ 164 w 168"/>
                <a:gd name="T69" fmla="*/ 58 h 170"/>
                <a:gd name="T70" fmla="*/ 168 w 168"/>
                <a:gd name="T71" fmla="*/ 74 h 170"/>
                <a:gd name="T72" fmla="*/ 168 w 168"/>
                <a:gd name="T73" fmla="*/ 9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8" h="170">
                  <a:moveTo>
                    <a:pt x="168" y="92"/>
                  </a:moveTo>
                  <a:lnTo>
                    <a:pt x="168" y="92"/>
                  </a:lnTo>
                  <a:lnTo>
                    <a:pt x="166" y="108"/>
                  </a:lnTo>
                  <a:lnTo>
                    <a:pt x="160" y="124"/>
                  </a:lnTo>
                  <a:lnTo>
                    <a:pt x="150" y="138"/>
                  </a:lnTo>
                  <a:lnTo>
                    <a:pt x="140" y="148"/>
                  </a:lnTo>
                  <a:lnTo>
                    <a:pt x="126" y="158"/>
                  </a:lnTo>
                  <a:lnTo>
                    <a:pt x="112" y="166"/>
                  </a:lnTo>
                  <a:lnTo>
                    <a:pt x="94" y="168"/>
                  </a:lnTo>
                  <a:lnTo>
                    <a:pt x="78" y="170"/>
                  </a:lnTo>
                  <a:lnTo>
                    <a:pt x="78" y="170"/>
                  </a:lnTo>
                  <a:lnTo>
                    <a:pt x="60" y="166"/>
                  </a:lnTo>
                  <a:lnTo>
                    <a:pt x="46" y="160"/>
                  </a:lnTo>
                  <a:lnTo>
                    <a:pt x="32" y="152"/>
                  </a:lnTo>
                  <a:lnTo>
                    <a:pt x="20" y="140"/>
                  </a:lnTo>
                  <a:lnTo>
                    <a:pt x="10" y="126"/>
                  </a:lnTo>
                  <a:lnTo>
                    <a:pt x="4" y="112"/>
                  </a:lnTo>
                  <a:lnTo>
                    <a:pt x="0" y="96"/>
                  </a:lnTo>
                  <a:lnTo>
                    <a:pt x="0" y="78"/>
                  </a:lnTo>
                  <a:lnTo>
                    <a:pt x="0" y="78"/>
                  </a:lnTo>
                  <a:lnTo>
                    <a:pt x="2" y="62"/>
                  </a:lnTo>
                  <a:lnTo>
                    <a:pt x="8" y="46"/>
                  </a:lnTo>
                  <a:lnTo>
                    <a:pt x="18" y="32"/>
                  </a:lnTo>
                  <a:lnTo>
                    <a:pt x="28" y="20"/>
                  </a:lnTo>
                  <a:lnTo>
                    <a:pt x="42" y="12"/>
                  </a:lnTo>
                  <a:lnTo>
                    <a:pt x="56" y="4"/>
                  </a:lnTo>
                  <a:lnTo>
                    <a:pt x="74" y="0"/>
                  </a:lnTo>
                  <a:lnTo>
                    <a:pt x="90" y="0"/>
                  </a:lnTo>
                  <a:lnTo>
                    <a:pt x="90" y="0"/>
                  </a:lnTo>
                  <a:lnTo>
                    <a:pt x="108" y="4"/>
                  </a:lnTo>
                  <a:lnTo>
                    <a:pt x="122" y="10"/>
                  </a:lnTo>
                  <a:lnTo>
                    <a:pt x="136" y="18"/>
                  </a:lnTo>
                  <a:lnTo>
                    <a:pt x="148" y="30"/>
                  </a:lnTo>
                  <a:lnTo>
                    <a:pt x="158" y="42"/>
                  </a:lnTo>
                  <a:lnTo>
                    <a:pt x="164" y="58"/>
                  </a:lnTo>
                  <a:lnTo>
                    <a:pt x="168" y="74"/>
                  </a:lnTo>
                  <a:lnTo>
                    <a:pt x="168" y="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31" name="Freeform 10187"/>
            <p:cNvSpPr/>
            <p:nvPr/>
          </p:nvSpPr>
          <p:spPr bwMode="auto">
            <a:xfrm>
              <a:off x="7323931" y="2767012"/>
              <a:ext cx="196850" cy="203200"/>
            </a:xfrm>
            <a:custGeom>
              <a:avLst/>
              <a:gdLst>
                <a:gd name="T0" fmla="*/ 0 w 248"/>
                <a:gd name="T1" fmla="*/ 50 h 256"/>
                <a:gd name="T2" fmla="*/ 194 w 248"/>
                <a:gd name="T3" fmla="*/ 256 h 256"/>
                <a:gd name="T4" fmla="*/ 248 w 248"/>
                <a:gd name="T5" fmla="*/ 210 h 256"/>
                <a:gd name="T6" fmla="*/ 60 w 248"/>
                <a:gd name="T7" fmla="*/ 0 h 256"/>
                <a:gd name="T8" fmla="*/ 0 w 248"/>
                <a:gd name="T9" fmla="*/ 50 h 256"/>
              </a:gdLst>
              <a:ahLst/>
              <a:cxnLst>
                <a:cxn ang="0">
                  <a:pos x="T0" y="T1"/>
                </a:cxn>
                <a:cxn ang="0">
                  <a:pos x="T2" y="T3"/>
                </a:cxn>
                <a:cxn ang="0">
                  <a:pos x="T4" y="T5"/>
                </a:cxn>
                <a:cxn ang="0">
                  <a:pos x="T6" y="T7"/>
                </a:cxn>
                <a:cxn ang="0">
                  <a:pos x="T8" y="T9"/>
                </a:cxn>
              </a:cxnLst>
              <a:rect l="0" t="0" r="r" b="b"/>
              <a:pathLst>
                <a:path w="248" h="256">
                  <a:moveTo>
                    <a:pt x="0" y="50"/>
                  </a:moveTo>
                  <a:lnTo>
                    <a:pt x="194" y="256"/>
                  </a:lnTo>
                  <a:lnTo>
                    <a:pt x="248" y="210"/>
                  </a:lnTo>
                  <a:lnTo>
                    <a:pt x="60" y="0"/>
                  </a:lnTo>
                  <a:lnTo>
                    <a:pt x="0" y="50"/>
                  </a:lnTo>
                  <a:close/>
                </a:path>
              </a:pathLst>
            </a:custGeom>
            <a:solidFill>
              <a:srgbClr val="9E9E9E"/>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32" name="Freeform 10188"/>
            <p:cNvSpPr/>
            <p:nvPr/>
          </p:nvSpPr>
          <p:spPr bwMode="auto">
            <a:xfrm>
              <a:off x="7450931" y="2906712"/>
              <a:ext cx="76200" cy="76200"/>
            </a:xfrm>
            <a:custGeom>
              <a:avLst/>
              <a:gdLst>
                <a:gd name="T0" fmla="*/ 96 w 96"/>
                <a:gd name="T1" fmla="*/ 52 h 96"/>
                <a:gd name="T2" fmla="*/ 96 w 96"/>
                <a:gd name="T3" fmla="*/ 52 h 96"/>
                <a:gd name="T4" fmla="*/ 94 w 96"/>
                <a:gd name="T5" fmla="*/ 62 h 96"/>
                <a:gd name="T6" fmla="*/ 92 w 96"/>
                <a:gd name="T7" fmla="*/ 70 h 96"/>
                <a:gd name="T8" fmla="*/ 86 w 96"/>
                <a:gd name="T9" fmla="*/ 78 h 96"/>
                <a:gd name="T10" fmla="*/ 80 w 96"/>
                <a:gd name="T11" fmla="*/ 86 h 96"/>
                <a:gd name="T12" fmla="*/ 72 w 96"/>
                <a:gd name="T13" fmla="*/ 90 h 96"/>
                <a:gd name="T14" fmla="*/ 64 w 96"/>
                <a:gd name="T15" fmla="*/ 94 h 96"/>
                <a:gd name="T16" fmla="*/ 54 w 96"/>
                <a:gd name="T17" fmla="*/ 96 h 96"/>
                <a:gd name="T18" fmla="*/ 44 w 96"/>
                <a:gd name="T19" fmla="*/ 96 h 96"/>
                <a:gd name="T20" fmla="*/ 44 w 96"/>
                <a:gd name="T21" fmla="*/ 96 h 96"/>
                <a:gd name="T22" fmla="*/ 34 w 96"/>
                <a:gd name="T23" fmla="*/ 96 h 96"/>
                <a:gd name="T24" fmla="*/ 26 w 96"/>
                <a:gd name="T25" fmla="*/ 92 h 96"/>
                <a:gd name="T26" fmla="*/ 18 w 96"/>
                <a:gd name="T27" fmla="*/ 86 h 96"/>
                <a:gd name="T28" fmla="*/ 12 w 96"/>
                <a:gd name="T29" fmla="*/ 80 h 96"/>
                <a:gd name="T30" fmla="*/ 6 w 96"/>
                <a:gd name="T31" fmla="*/ 72 h 96"/>
                <a:gd name="T32" fmla="*/ 2 w 96"/>
                <a:gd name="T33" fmla="*/ 64 h 96"/>
                <a:gd name="T34" fmla="*/ 0 w 96"/>
                <a:gd name="T35" fmla="*/ 54 h 96"/>
                <a:gd name="T36" fmla="*/ 0 w 96"/>
                <a:gd name="T37" fmla="*/ 46 h 96"/>
                <a:gd name="T38" fmla="*/ 0 w 96"/>
                <a:gd name="T39" fmla="*/ 46 h 96"/>
                <a:gd name="T40" fmla="*/ 2 w 96"/>
                <a:gd name="T41" fmla="*/ 36 h 96"/>
                <a:gd name="T42" fmla="*/ 4 w 96"/>
                <a:gd name="T43" fmla="*/ 26 h 96"/>
                <a:gd name="T44" fmla="*/ 10 w 96"/>
                <a:gd name="T45" fmla="*/ 18 h 96"/>
                <a:gd name="T46" fmla="*/ 16 w 96"/>
                <a:gd name="T47" fmla="*/ 12 h 96"/>
                <a:gd name="T48" fmla="*/ 24 w 96"/>
                <a:gd name="T49" fmla="*/ 6 h 96"/>
                <a:gd name="T50" fmla="*/ 32 w 96"/>
                <a:gd name="T51" fmla="*/ 2 h 96"/>
                <a:gd name="T52" fmla="*/ 42 w 96"/>
                <a:gd name="T53" fmla="*/ 0 h 96"/>
                <a:gd name="T54" fmla="*/ 52 w 96"/>
                <a:gd name="T55" fmla="*/ 0 h 96"/>
                <a:gd name="T56" fmla="*/ 52 w 96"/>
                <a:gd name="T57" fmla="*/ 0 h 96"/>
                <a:gd name="T58" fmla="*/ 62 w 96"/>
                <a:gd name="T59" fmla="*/ 2 h 96"/>
                <a:gd name="T60" fmla="*/ 70 w 96"/>
                <a:gd name="T61" fmla="*/ 6 h 96"/>
                <a:gd name="T62" fmla="*/ 78 w 96"/>
                <a:gd name="T63" fmla="*/ 10 h 96"/>
                <a:gd name="T64" fmla="*/ 84 w 96"/>
                <a:gd name="T65" fmla="*/ 18 h 96"/>
                <a:gd name="T66" fmla="*/ 90 w 96"/>
                <a:gd name="T67" fmla="*/ 24 h 96"/>
                <a:gd name="T68" fmla="*/ 94 w 96"/>
                <a:gd name="T69" fmla="*/ 34 h 96"/>
                <a:gd name="T70" fmla="*/ 96 w 96"/>
                <a:gd name="T71" fmla="*/ 42 h 96"/>
                <a:gd name="T72" fmla="*/ 96 w 96"/>
                <a:gd name="T73"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96">
                  <a:moveTo>
                    <a:pt x="96" y="52"/>
                  </a:moveTo>
                  <a:lnTo>
                    <a:pt x="96" y="52"/>
                  </a:lnTo>
                  <a:lnTo>
                    <a:pt x="94" y="62"/>
                  </a:lnTo>
                  <a:lnTo>
                    <a:pt x="92" y="70"/>
                  </a:lnTo>
                  <a:lnTo>
                    <a:pt x="86" y="78"/>
                  </a:lnTo>
                  <a:lnTo>
                    <a:pt x="80" y="86"/>
                  </a:lnTo>
                  <a:lnTo>
                    <a:pt x="72" y="90"/>
                  </a:lnTo>
                  <a:lnTo>
                    <a:pt x="64" y="94"/>
                  </a:lnTo>
                  <a:lnTo>
                    <a:pt x="54" y="96"/>
                  </a:lnTo>
                  <a:lnTo>
                    <a:pt x="44" y="96"/>
                  </a:lnTo>
                  <a:lnTo>
                    <a:pt x="44" y="96"/>
                  </a:lnTo>
                  <a:lnTo>
                    <a:pt x="34" y="96"/>
                  </a:lnTo>
                  <a:lnTo>
                    <a:pt x="26" y="92"/>
                  </a:lnTo>
                  <a:lnTo>
                    <a:pt x="18" y="86"/>
                  </a:lnTo>
                  <a:lnTo>
                    <a:pt x="12" y="80"/>
                  </a:lnTo>
                  <a:lnTo>
                    <a:pt x="6" y="72"/>
                  </a:lnTo>
                  <a:lnTo>
                    <a:pt x="2" y="64"/>
                  </a:lnTo>
                  <a:lnTo>
                    <a:pt x="0" y="54"/>
                  </a:lnTo>
                  <a:lnTo>
                    <a:pt x="0" y="46"/>
                  </a:lnTo>
                  <a:lnTo>
                    <a:pt x="0" y="46"/>
                  </a:lnTo>
                  <a:lnTo>
                    <a:pt x="2" y="36"/>
                  </a:lnTo>
                  <a:lnTo>
                    <a:pt x="4" y="26"/>
                  </a:lnTo>
                  <a:lnTo>
                    <a:pt x="10" y="18"/>
                  </a:lnTo>
                  <a:lnTo>
                    <a:pt x="16" y="12"/>
                  </a:lnTo>
                  <a:lnTo>
                    <a:pt x="24" y="6"/>
                  </a:lnTo>
                  <a:lnTo>
                    <a:pt x="32" y="2"/>
                  </a:lnTo>
                  <a:lnTo>
                    <a:pt x="42" y="0"/>
                  </a:lnTo>
                  <a:lnTo>
                    <a:pt x="52" y="0"/>
                  </a:lnTo>
                  <a:lnTo>
                    <a:pt x="52" y="0"/>
                  </a:lnTo>
                  <a:lnTo>
                    <a:pt x="62" y="2"/>
                  </a:lnTo>
                  <a:lnTo>
                    <a:pt x="70" y="6"/>
                  </a:lnTo>
                  <a:lnTo>
                    <a:pt x="78" y="10"/>
                  </a:lnTo>
                  <a:lnTo>
                    <a:pt x="84" y="18"/>
                  </a:lnTo>
                  <a:lnTo>
                    <a:pt x="90" y="24"/>
                  </a:lnTo>
                  <a:lnTo>
                    <a:pt x="94" y="34"/>
                  </a:lnTo>
                  <a:lnTo>
                    <a:pt x="96" y="42"/>
                  </a:lnTo>
                  <a:lnTo>
                    <a:pt x="96" y="52"/>
                  </a:lnTo>
                  <a:close/>
                </a:path>
              </a:pathLst>
            </a:custGeom>
            <a:solidFill>
              <a:srgbClr val="D1D2D2"/>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33" name="Freeform 10189"/>
            <p:cNvSpPr/>
            <p:nvPr/>
          </p:nvSpPr>
          <p:spPr bwMode="auto">
            <a:xfrm>
              <a:off x="7450931" y="2906712"/>
              <a:ext cx="76200" cy="76200"/>
            </a:xfrm>
            <a:custGeom>
              <a:avLst/>
              <a:gdLst>
                <a:gd name="T0" fmla="*/ 96 w 96"/>
                <a:gd name="T1" fmla="*/ 52 h 96"/>
                <a:gd name="T2" fmla="*/ 96 w 96"/>
                <a:gd name="T3" fmla="*/ 52 h 96"/>
                <a:gd name="T4" fmla="*/ 94 w 96"/>
                <a:gd name="T5" fmla="*/ 62 h 96"/>
                <a:gd name="T6" fmla="*/ 92 w 96"/>
                <a:gd name="T7" fmla="*/ 70 h 96"/>
                <a:gd name="T8" fmla="*/ 86 w 96"/>
                <a:gd name="T9" fmla="*/ 78 h 96"/>
                <a:gd name="T10" fmla="*/ 80 w 96"/>
                <a:gd name="T11" fmla="*/ 86 h 96"/>
                <a:gd name="T12" fmla="*/ 72 w 96"/>
                <a:gd name="T13" fmla="*/ 90 h 96"/>
                <a:gd name="T14" fmla="*/ 64 w 96"/>
                <a:gd name="T15" fmla="*/ 94 h 96"/>
                <a:gd name="T16" fmla="*/ 54 w 96"/>
                <a:gd name="T17" fmla="*/ 96 h 96"/>
                <a:gd name="T18" fmla="*/ 44 w 96"/>
                <a:gd name="T19" fmla="*/ 96 h 96"/>
                <a:gd name="T20" fmla="*/ 44 w 96"/>
                <a:gd name="T21" fmla="*/ 96 h 96"/>
                <a:gd name="T22" fmla="*/ 34 w 96"/>
                <a:gd name="T23" fmla="*/ 96 h 96"/>
                <a:gd name="T24" fmla="*/ 26 w 96"/>
                <a:gd name="T25" fmla="*/ 92 h 96"/>
                <a:gd name="T26" fmla="*/ 18 w 96"/>
                <a:gd name="T27" fmla="*/ 86 h 96"/>
                <a:gd name="T28" fmla="*/ 12 w 96"/>
                <a:gd name="T29" fmla="*/ 80 h 96"/>
                <a:gd name="T30" fmla="*/ 6 w 96"/>
                <a:gd name="T31" fmla="*/ 72 h 96"/>
                <a:gd name="T32" fmla="*/ 2 w 96"/>
                <a:gd name="T33" fmla="*/ 64 h 96"/>
                <a:gd name="T34" fmla="*/ 0 w 96"/>
                <a:gd name="T35" fmla="*/ 54 h 96"/>
                <a:gd name="T36" fmla="*/ 0 w 96"/>
                <a:gd name="T37" fmla="*/ 46 h 96"/>
                <a:gd name="T38" fmla="*/ 0 w 96"/>
                <a:gd name="T39" fmla="*/ 46 h 96"/>
                <a:gd name="T40" fmla="*/ 2 w 96"/>
                <a:gd name="T41" fmla="*/ 36 h 96"/>
                <a:gd name="T42" fmla="*/ 4 w 96"/>
                <a:gd name="T43" fmla="*/ 26 h 96"/>
                <a:gd name="T44" fmla="*/ 10 w 96"/>
                <a:gd name="T45" fmla="*/ 18 h 96"/>
                <a:gd name="T46" fmla="*/ 16 w 96"/>
                <a:gd name="T47" fmla="*/ 12 h 96"/>
                <a:gd name="T48" fmla="*/ 24 w 96"/>
                <a:gd name="T49" fmla="*/ 6 h 96"/>
                <a:gd name="T50" fmla="*/ 32 w 96"/>
                <a:gd name="T51" fmla="*/ 2 h 96"/>
                <a:gd name="T52" fmla="*/ 42 w 96"/>
                <a:gd name="T53" fmla="*/ 0 h 96"/>
                <a:gd name="T54" fmla="*/ 52 w 96"/>
                <a:gd name="T55" fmla="*/ 0 h 96"/>
                <a:gd name="T56" fmla="*/ 52 w 96"/>
                <a:gd name="T57" fmla="*/ 0 h 96"/>
                <a:gd name="T58" fmla="*/ 62 w 96"/>
                <a:gd name="T59" fmla="*/ 2 h 96"/>
                <a:gd name="T60" fmla="*/ 70 w 96"/>
                <a:gd name="T61" fmla="*/ 6 h 96"/>
                <a:gd name="T62" fmla="*/ 78 w 96"/>
                <a:gd name="T63" fmla="*/ 10 h 96"/>
                <a:gd name="T64" fmla="*/ 84 w 96"/>
                <a:gd name="T65" fmla="*/ 18 h 96"/>
                <a:gd name="T66" fmla="*/ 90 w 96"/>
                <a:gd name="T67" fmla="*/ 24 h 96"/>
                <a:gd name="T68" fmla="*/ 94 w 96"/>
                <a:gd name="T69" fmla="*/ 34 h 96"/>
                <a:gd name="T70" fmla="*/ 96 w 96"/>
                <a:gd name="T71" fmla="*/ 42 h 96"/>
                <a:gd name="T72" fmla="*/ 96 w 96"/>
                <a:gd name="T73"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96">
                  <a:moveTo>
                    <a:pt x="96" y="52"/>
                  </a:moveTo>
                  <a:lnTo>
                    <a:pt x="96" y="52"/>
                  </a:lnTo>
                  <a:lnTo>
                    <a:pt x="94" y="62"/>
                  </a:lnTo>
                  <a:lnTo>
                    <a:pt x="92" y="70"/>
                  </a:lnTo>
                  <a:lnTo>
                    <a:pt x="86" y="78"/>
                  </a:lnTo>
                  <a:lnTo>
                    <a:pt x="80" y="86"/>
                  </a:lnTo>
                  <a:lnTo>
                    <a:pt x="72" y="90"/>
                  </a:lnTo>
                  <a:lnTo>
                    <a:pt x="64" y="94"/>
                  </a:lnTo>
                  <a:lnTo>
                    <a:pt x="54" y="96"/>
                  </a:lnTo>
                  <a:lnTo>
                    <a:pt x="44" y="96"/>
                  </a:lnTo>
                  <a:lnTo>
                    <a:pt x="44" y="96"/>
                  </a:lnTo>
                  <a:lnTo>
                    <a:pt x="34" y="96"/>
                  </a:lnTo>
                  <a:lnTo>
                    <a:pt x="26" y="92"/>
                  </a:lnTo>
                  <a:lnTo>
                    <a:pt x="18" y="86"/>
                  </a:lnTo>
                  <a:lnTo>
                    <a:pt x="12" y="80"/>
                  </a:lnTo>
                  <a:lnTo>
                    <a:pt x="6" y="72"/>
                  </a:lnTo>
                  <a:lnTo>
                    <a:pt x="2" y="64"/>
                  </a:lnTo>
                  <a:lnTo>
                    <a:pt x="0" y="54"/>
                  </a:lnTo>
                  <a:lnTo>
                    <a:pt x="0" y="46"/>
                  </a:lnTo>
                  <a:lnTo>
                    <a:pt x="0" y="46"/>
                  </a:lnTo>
                  <a:lnTo>
                    <a:pt x="2" y="36"/>
                  </a:lnTo>
                  <a:lnTo>
                    <a:pt x="4" y="26"/>
                  </a:lnTo>
                  <a:lnTo>
                    <a:pt x="10" y="18"/>
                  </a:lnTo>
                  <a:lnTo>
                    <a:pt x="16" y="12"/>
                  </a:lnTo>
                  <a:lnTo>
                    <a:pt x="24" y="6"/>
                  </a:lnTo>
                  <a:lnTo>
                    <a:pt x="32" y="2"/>
                  </a:lnTo>
                  <a:lnTo>
                    <a:pt x="42" y="0"/>
                  </a:lnTo>
                  <a:lnTo>
                    <a:pt x="52" y="0"/>
                  </a:lnTo>
                  <a:lnTo>
                    <a:pt x="52" y="0"/>
                  </a:lnTo>
                  <a:lnTo>
                    <a:pt x="62" y="2"/>
                  </a:lnTo>
                  <a:lnTo>
                    <a:pt x="70" y="6"/>
                  </a:lnTo>
                  <a:lnTo>
                    <a:pt x="78" y="10"/>
                  </a:lnTo>
                  <a:lnTo>
                    <a:pt x="84" y="18"/>
                  </a:lnTo>
                  <a:lnTo>
                    <a:pt x="90" y="24"/>
                  </a:lnTo>
                  <a:lnTo>
                    <a:pt x="94" y="34"/>
                  </a:lnTo>
                  <a:lnTo>
                    <a:pt x="96" y="42"/>
                  </a:lnTo>
                  <a:lnTo>
                    <a:pt x="96" y="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34" name="Freeform 10190"/>
            <p:cNvSpPr/>
            <p:nvPr/>
          </p:nvSpPr>
          <p:spPr bwMode="auto">
            <a:xfrm>
              <a:off x="5992019" y="2522537"/>
              <a:ext cx="1254125" cy="1074738"/>
            </a:xfrm>
            <a:custGeom>
              <a:avLst/>
              <a:gdLst>
                <a:gd name="T0" fmla="*/ 478 w 1580"/>
                <a:gd name="T1" fmla="*/ 808 h 1354"/>
                <a:gd name="T2" fmla="*/ 568 w 1580"/>
                <a:gd name="T3" fmla="*/ 838 h 1354"/>
                <a:gd name="T4" fmla="*/ 610 w 1580"/>
                <a:gd name="T5" fmla="*/ 864 h 1354"/>
                <a:gd name="T6" fmla="*/ 764 w 1580"/>
                <a:gd name="T7" fmla="*/ 1038 h 1354"/>
                <a:gd name="T8" fmla="*/ 892 w 1580"/>
                <a:gd name="T9" fmla="*/ 1184 h 1354"/>
                <a:gd name="T10" fmla="*/ 902 w 1580"/>
                <a:gd name="T11" fmla="*/ 1190 h 1354"/>
                <a:gd name="T12" fmla="*/ 948 w 1580"/>
                <a:gd name="T13" fmla="*/ 1166 h 1354"/>
                <a:gd name="T14" fmla="*/ 1130 w 1580"/>
                <a:gd name="T15" fmla="*/ 1036 h 1354"/>
                <a:gd name="T16" fmla="*/ 1318 w 1580"/>
                <a:gd name="T17" fmla="*/ 882 h 1354"/>
                <a:gd name="T18" fmla="*/ 1378 w 1580"/>
                <a:gd name="T19" fmla="*/ 822 h 1354"/>
                <a:gd name="T20" fmla="*/ 1384 w 1580"/>
                <a:gd name="T21" fmla="*/ 802 h 1354"/>
                <a:gd name="T22" fmla="*/ 1392 w 1580"/>
                <a:gd name="T23" fmla="*/ 694 h 1354"/>
                <a:gd name="T24" fmla="*/ 1368 w 1580"/>
                <a:gd name="T25" fmla="*/ 560 h 1354"/>
                <a:gd name="T26" fmla="*/ 1338 w 1580"/>
                <a:gd name="T27" fmla="*/ 470 h 1354"/>
                <a:gd name="T28" fmla="*/ 1294 w 1580"/>
                <a:gd name="T29" fmla="*/ 382 h 1354"/>
                <a:gd name="T30" fmla="*/ 1232 w 1580"/>
                <a:gd name="T31" fmla="*/ 294 h 1354"/>
                <a:gd name="T32" fmla="*/ 1148 w 1580"/>
                <a:gd name="T33" fmla="*/ 216 h 1354"/>
                <a:gd name="T34" fmla="*/ 1046 w 1580"/>
                <a:gd name="T35" fmla="*/ 150 h 1354"/>
                <a:gd name="T36" fmla="*/ 918 w 1580"/>
                <a:gd name="T37" fmla="*/ 102 h 1354"/>
                <a:gd name="T38" fmla="*/ 860 w 1580"/>
                <a:gd name="T39" fmla="*/ 88 h 1354"/>
                <a:gd name="T40" fmla="*/ 830 w 1580"/>
                <a:gd name="T41" fmla="*/ 72 h 1354"/>
                <a:gd name="T42" fmla="*/ 820 w 1580"/>
                <a:gd name="T43" fmla="*/ 54 h 1354"/>
                <a:gd name="T44" fmla="*/ 820 w 1580"/>
                <a:gd name="T45" fmla="*/ 26 h 1354"/>
                <a:gd name="T46" fmla="*/ 828 w 1580"/>
                <a:gd name="T47" fmla="*/ 8 h 1354"/>
                <a:gd name="T48" fmla="*/ 848 w 1580"/>
                <a:gd name="T49" fmla="*/ 0 h 1354"/>
                <a:gd name="T50" fmla="*/ 886 w 1580"/>
                <a:gd name="T51" fmla="*/ 14 h 1354"/>
                <a:gd name="T52" fmla="*/ 910 w 1580"/>
                <a:gd name="T53" fmla="*/ 32 h 1354"/>
                <a:gd name="T54" fmla="*/ 1010 w 1580"/>
                <a:gd name="T55" fmla="*/ 50 h 1354"/>
                <a:gd name="T56" fmla="*/ 1140 w 1580"/>
                <a:gd name="T57" fmla="*/ 88 h 1354"/>
                <a:gd name="T58" fmla="*/ 1296 w 1580"/>
                <a:gd name="T59" fmla="*/ 156 h 1354"/>
                <a:gd name="T60" fmla="*/ 1432 w 1580"/>
                <a:gd name="T61" fmla="*/ 242 h 1354"/>
                <a:gd name="T62" fmla="*/ 1512 w 1580"/>
                <a:gd name="T63" fmla="*/ 308 h 1354"/>
                <a:gd name="T64" fmla="*/ 1562 w 1580"/>
                <a:gd name="T65" fmla="*/ 360 h 1354"/>
                <a:gd name="T66" fmla="*/ 1578 w 1580"/>
                <a:gd name="T67" fmla="*/ 630 h 1354"/>
                <a:gd name="T68" fmla="*/ 1580 w 1580"/>
                <a:gd name="T69" fmla="*/ 766 h 1354"/>
                <a:gd name="T70" fmla="*/ 1570 w 1580"/>
                <a:gd name="T71" fmla="*/ 788 h 1354"/>
                <a:gd name="T72" fmla="*/ 1378 w 1580"/>
                <a:gd name="T73" fmla="*/ 950 h 1354"/>
                <a:gd name="T74" fmla="*/ 1016 w 1580"/>
                <a:gd name="T75" fmla="*/ 1230 h 1354"/>
                <a:gd name="T76" fmla="*/ 844 w 1580"/>
                <a:gd name="T77" fmla="*/ 1354 h 1354"/>
                <a:gd name="T78" fmla="*/ 770 w 1580"/>
                <a:gd name="T79" fmla="*/ 1306 h 1354"/>
                <a:gd name="T80" fmla="*/ 690 w 1580"/>
                <a:gd name="T81" fmla="*/ 1276 h 1354"/>
                <a:gd name="T82" fmla="*/ 622 w 1580"/>
                <a:gd name="T83" fmla="*/ 1266 h 1354"/>
                <a:gd name="T84" fmla="*/ 544 w 1580"/>
                <a:gd name="T85" fmla="*/ 1272 h 1354"/>
                <a:gd name="T86" fmla="*/ 328 w 1580"/>
                <a:gd name="T87" fmla="*/ 1272 h 1354"/>
                <a:gd name="T88" fmla="*/ 172 w 1580"/>
                <a:gd name="T89" fmla="*/ 1254 h 1354"/>
                <a:gd name="T90" fmla="*/ 124 w 1580"/>
                <a:gd name="T91" fmla="*/ 1238 h 1354"/>
                <a:gd name="T92" fmla="*/ 80 w 1580"/>
                <a:gd name="T93" fmla="*/ 1182 h 1354"/>
                <a:gd name="T94" fmla="*/ 30 w 1580"/>
                <a:gd name="T95" fmla="*/ 1086 h 1354"/>
                <a:gd name="T96" fmla="*/ 6 w 1580"/>
                <a:gd name="T97" fmla="*/ 1006 h 1354"/>
                <a:gd name="T98" fmla="*/ 2 w 1580"/>
                <a:gd name="T99" fmla="*/ 926 h 1354"/>
                <a:gd name="T100" fmla="*/ 16 w 1580"/>
                <a:gd name="T101" fmla="*/ 880 h 1354"/>
                <a:gd name="T102" fmla="*/ 32 w 1580"/>
                <a:gd name="T103" fmla="*/ 860 h 1354"/>
                <a:gd name="T104" fmla="*/ 82 w 1580"/>
                <a:gd name="T105" fmla="*/ 832 h 1354"/>
                <a:gd name="T106" fmla="*/ 186 w 1580"/>
                <a:gd name="T107" fmla="*/ 806 h 1354"/>
                <a:gd name="T108" fmla="*/ 338 w 1580"/>
                <a:gd name="T109" fmla="*/ 798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80" h="1354">
                  <a:moveTo>
                    <a:pt x="462" y="804"/>
                  </a:moveTo>
                  <a:lnTo>
                    <a:pt x="462" y="804"/>
                  </a:lnTo>
                  <a:lnTo>
                    <a:pt x="478" y="808"/>
                  </a:lnTo>
                  <a:lnTo>
                    <a:pt x="518" y="818"/>
                  </a:lnTo>
                  <a:lnTo>
                    <a:pt x="542" y="826"/>
                  </a:lnTo>
                  <a:lnTo>
                    <a:pt x="568" y="838"/>
                  </a:lnTo>
                  <a:lnTo>
                    <a:pt x="590" y="850"/>
                  </a:lnTo>
                  <a:lnTo>
                    <a:pt x="610" y="864"/>
                  </a:lnTo>
                  <a:lnTo>
                    <a:pt x="610" y="864"/>
                  </a:lnTo>
                  <a:lnTo>
                    <a:pt x="636" y="890"/>
                  </a:lnTo>
                  <a:lnTo>
                    <a:pt x="672" y="932"/>
                  </a:lnTo>
                  <a:lnTo>
                    <a:pt x="764" y="1038"/>
                  </a:lnTo>
                  <a:lnTo>
                    <a:pt x="852" y="1140"/>
                  </a:lnTo>
                  <a:lnTo>
                    <a:pt x="882" y="1174"/>
                  </a:lnTo>
                  <a:lnTo>
                    <a:pt x="892" y="1184"/>
                  </a:lnTo>
                  <a:lnTo>
                    <a:pt x="898" y="1190"/>
                  </a:lnTo>
                  <a:lnTo>
                    <a:pt x="898" y="1190"/>
                  </a:lnTo>
                  <a:lnTo>
                    <a:pt x="902" y="1190"/>
                  </a:lnTo>
                  <a:lnTo>
                    <a:pt x="908" y="1188"/>
                  </a:lnTo>
                  <a:lnTo>
                    <a:pt x="924" y="1180"/>
                  </a:lnTo>
                  <a:lnTo>
                    <a:pt x="948" y="1166"/>
                  </a:lnTo>
                  <a:lnTo>
                    <a:pt x="976" y="1146"/>
                  </a:lnTo>
                  <a:lnTo>
                    <a:pt x="1048" y="1096"/>
                  </a:lnTo>
                  <a:lnTo>
                    <a:pt x="1130" y="1036"/>
                  </a:lnTo>
                  <a:lnTo>
                    <a:pt x="1212" y="972"/>
                  </a:lnTo>
                  <a:lnTo>
                    <a:pt x="1288" y="910"/>
                  </a:lnTo>
                  <a:lnTo>
                    <a:pt x="1318" y="882"/>
                  </a:lnTo>
                  <a:lnTo>
                    <a:pt x="1346" y="858"/>
                  </a:lnTo>
                  <a:lnTo>
                    <a:pt x="1366" y="838"/>
                  </a:lnTo>
                  <a:lnTo>
                    <a:pt x="1378" y="822"/>
                  </a:lnTo>
                  <a:lnTo>
                    <a:pt x="1378" y="822"/>
                  </a:lnTo>
                  <a:lnTo>
                    <a:pt x="1382" y="814"/>
                  </a:lnTo>
                  <a:lnTo>
                    <a:pt x="1384" y="802"/>
                  </a:lnTo>
                  <a:lnTo>
                    <a:pt x="1390" y="774"/>
                  </a:lnTo>
                  <a:lnTo>
                    <a:pt x="1392" y="738"/>
                  </a:lnTo>
                  <a:lnTo>
                    <a:pt x="1392" y="694"/>
                  </a:lnTo>
                  <a:lnTo>
                    <a:pt x="1386" y="644"/>
                  </a:lnTo>
                  <a:lnTo>
                    <a:pt x="1376" y="588"/>
                  </a:lnTo>
                  <a:lnTo>
                    <a:pt x="1368" y="560"/>
                  </a:lnTo>
                  <a:lnTo>
                    <a:pt x="1360" y="530"/>
                  </a:lnTo>
                  <a:lnTo>
                    <a:pt x="1350" y="500"/>
                  </a:lnTo>
                  <a:lnTo>
                    <a:pt x="1338" y="470"/>
                  </a:lnTo>
                  <a:lnTo>
                    <a:pt x="1326" y="440"/>
                  </a:lnTo>
                  <a:lnTo>
                    <a:pt x="1310" y="410"/>
                  </a:lnTo>
                  <a:lnTo>
                    <a:pt x="1294" y="382"/>
                  </a:lnTo>
                  <a:lnTo>
                    <a:pt x="1274" y="352"/>
                  </a:lnTo>
                  <a:lnTo>
                    <a:pt x="1254" y="322"/>
                  </a:lnTo>
                  <a:lnTo>
                    <a:pt x="1232" y="294"/>
                  </a:lnTo>
                  <a:lnTo>
                    <a:pt x="1206" y="268"/>
                  </a:lnTo>
                  <a:lnTo>
                    <a:pt x="1178" y="242"/>
                  </a:lnTo>
                  <a:lnTo>
                    <a:pt x="1148" y="216"/>
                  </a:lnTo>
                  <a:lnTo>
                    <a:pt x="1116" y="192"/>
                  </a:lnTo>
                  <a:lnTo>
                    <a:pt x="1082" y="170"/>
                  </a:lnTo>
                  <a:lnTo>
                    <a:pt x="1046" y="150"/>
                  </a:lnTo>
                  <a:lnTo>
                    <a:pt x="1006" y="132"/>
                  </a:lnTo>
                  <a:lnTo>
                    <a:pt x="962" y="116"/>
                  </a:lnTo>
                  <a:lnTo>
                    <a:pt x="918" y="102"/>
                  </a:lnTo>
                  <a:lnTo>
                    <a:pt x="870" y="90"/>
                  </a:lnTo>
                  <a:lnTo>
                    <a:pt x="870" y="90"/>
                  </a:lnTo>
                  <a:lnTo>
                    <a:pt x="860" y="88"/>
                  </a:lnTo>
                  <a:lnTo>
                    <a:pt x="850" y="86"/>
                  </a:lnTo>
                  <a:lnTo>
                    <a:pt x="840" y="80"/>
                  </a:lnTo>
                  <a:lnTo>
                    <a:pt x="830" y="72"/>
                  </a:lnTo>
                  <a:lnTo>
                    <a:pt x="824" y="66"/>
                  </a:lnTo>
                  <a:lnTo>
                    <a:pt x="822" y="60"/>
                  </a:lnTo>
                  <a:lnTo>
                    <a:pt x="820" y="54"/>
                  </a:lnTo>
                  <a:lnTo>
                    <a:pt x="818" y="44"/>
                  </a:lnTo>
                  <a:lnTo>
                    <a:pt x="818" y="36"/>
                  </a:lnTo>
                  <a:lnTo>
                    <a:pt x="820" y="26"/>
                  </a:lnTo>
                  <a:lnTo>
                    <a:pt x="820" y="26"/>
                  </a:lnTo>
                  <a:lnTo>
                    <a:pt x="824" y="16"/>
                  </a:lnTo>
                  <a:lnTo>
                    <a:pt x="828" y="8"/>
                  </a:lnTo>
                  <a:lnTo>
                    <a:pt x="834" y="4"/>
                  </a:lnTo>
                  <a:lnTo>
                    <a:pt x="840" y="2"/>
                  </a:lnTo>
                  <a:lnTo>
                    <a:pt x="848" y="0"/>
                  </a:lnTo>
                  <a:lnTo>
                    <a:pt x="856" y="2"/>
                  </a:lnTo>
                  <a:lnTo>
                    <a:pt x="872" y="6"/>
                  </a:lnTo>
                  <a:lnTo>
                    <a:pt x="886" y="14"/>
                  </a:lnTo>
                  <a:lnTo>
                    <a:pt x="898" y="22"/>
                  </a:lnTo>
                  <a:lnTo>
                    <a:pt x="910" y="32"/>
                  </a:lnTo>
                  <a:lnTo>
                    <a:pt x="910" y="32"/>
                  </a:lnTo>
                  <a:lnTo>
                    <a:pt x="928" y="34"/>
                  </a:lnTo>
                  <a:lnTo>
                    <a:pt x="976" y="42"/>
                  </a:lnTo>
                  <a:lnTo>
                    <a:pt x="1010" y="50"/>
                  </a:lnTo>
                  <a:lnTo>
                    <a:pt x="1048" y="60"/>
                  </a:lnTo>
                  <a:lnTo>
                    <a:pt x="1092" y="72"/>
                  </a:lnTo>
                  <a:lnTo>
                    <a:pt x="1140" y="88"/>
                  </a:lnTo>
                  <a:lnTo>
                    <a:pt x="1190" y="108"/>
                  </a:lnTo>
                  <a:lnTo>
                    <a:pt x="1242" y="130"/>
                  </a:lnTo>
                  <a:lnTo>
                    <a:pt x="1296" y="156"/>
                  </a:lnTo>
                  <a:lnTo>
                    <a:pt x="1350" y="188"/>
                  </a:lnTo>
                  <a:lnTo>
                    <a:pt x="1406" y="224"/>
                  </a:lnTo>
                  <a:lnTo>
                    <a:pt x="1432" y="242"/>
                  </a:lnTo>
                  <a:lnTo>
                    <a:pt x="1460" y="264"/>
                  </a:lnTo>
                  <a:lnTo>
                    <a:pt x="1486" y="286"/>
                  </a:lnTo>
                  <a:lnTo>
                    <a:pt x="1512" y="308"/>
                  </a:lnTo>
                  <a:lnTo>
                    <a:pt x="1536" y="334"/>
                  </a:lnTo>
                  <a:lnTo>
                    <a:pt x="1562" y="360"/>
                  </a:lnTo>
                  <a:lnTo>
                    <a:pt x="1562" y="360"/>
                  </a:lnTo>
                  <a:lnTo>
                    <a:pt x="1566" y="420"/>
                  </a:lnTo>
                  <a:lnTo>
                    <a:pt x="1574" y="556"/>
                  </a:lnTo>
                  <a:lnTo>
                    <a:pt x="1578" y="630"/>
                  </a:lnTo>
                  <a:lnTo>
                    <a:pt x="1580" y="698"/>
                  </a:lnTo>
                  <a:lnTo>
                    <a:pt x="1580" y="750"/>
                  </a:lnTo>
                  <a:lnTo>
                    <a:pt x="1580" y="766"/>
                  </a:lnTo>
                  <a:lnTo>
                    <a:pt x="1578" y="778"/>
                  </a:lnTo>
                  <a:lnTo>
                    <a:pt x="1578" y="778"/>
                  </a:lnTo>
                  <a:lnTo>
                    <a:pt x="1570" y="788"/>
                  </a:lnTo>
                  <a:lnTo>
                    <a:pt x="1548" y="808"/>
                  </a:lnTo>
                  <a:lnTo>
                    <a:pt x="1478" y="868"/>
                  </a:lnTo>
                  <a:lnTo>
                    <a:pt x="1378" y="950"/>
                  </a:lnTo>
                  <a:lnTo>
                    <a:pt x="1260" y="1044"/>
                  </a:lnTo>
                  <a:lnTo>
                    <a:pt x="1136" y="1140"/>
                  </a:lnTo>
                  <a:lnTo>
                    <a:pt x="1016" y="1230"/>
                  </a:lnTo>
                  <a:lnTo>
                    <a:pt x="916" y="1304"/>
                  </a:lnTo>
                  <a:lnTo>
                    <a:pt x="844" y="1354"/>
                  </a:lnTo>
                  <a:lnTo>
                    <a:pt x="844" y="1354"/>
                  </a:lnTo>
                  <a:lnTo>
                    <a:pt x="824" y="1338"/>
                  </a:lnTo>
                  <a:lnTo>
                    <a:pt x="800" y="1322"/>
                  </a:lnTo>
                  <a:lnTo>
                    <a:pt x="770" y="1306"/>
                  </a:lnTo>
                  <a:lnTo>
                    <a:pt x="732" y="1288"/>
                  </a:lnTo>
                  <a:lnTo>
                    <a:pt x="712" y="1282"/>
                  </a:lnTo>
                  <a:lnTo>
                    <a:pt x="690" y="1276"/>
                  </a:lnTo>
                  <a:lnTo>
                    <a:pt x="668" y="1270"/>
                  </a:lnTo>
                  <a:lnTo>
                    <a:pt x="646" y="1268"/>
                  </a:lnTo>
                  <a:lnTo>
                    <a:pt x="622" y="1266"/>
                  </a:lnTo>
                  <a:lnTo>
                    <a:pt x="598" y="1268"/>
                  </a:lnTo>
                  <a:lnTo>
                    <a:pt x="598" y="1268"/>
                  </a:lnTo>
                  <a:lnTo>
                    <a:pt x="544" y="1272"/>
                  </a:lnTo>
                  <a:lnTo>
                    <a:pt x="476" y="1274"/>
                  </a:lnTo>
                  <a:lnTo>
                    <a:pt x="402" y="1274"/>
                  </a:lnTo>
                  <a:lnTo>
                    <a:pt x="328" y="1272"/>
                  </a:lnTo>
                  <a:lnTo>
                    <a:pt x="258" y="1266"/>
                  </a:lnTo>
                  <a:lnTo>
                    <a:pt x="196" y="1260"/>
                  </a:lnTo>
                  <a:lnTo>
                    <a:pt x="172" y="1254"/>
                  </a:lnTo>
                  <a:lnTo>
                    <a:pt x="150" y="1250"/>
                  </a:lnTo>
                  <a:lnTo>
                    <a:pt x="134" y="1244"/>
                  </a:lnTo>
                  <a:lnTo>
                    <a:pt x="124" y="1238"/>
                  </a:lnTo>
                  <a:lnTo>
                    <a:pt x="124" y="1238"/>
                  </a:lnTo>
                  <a:lnTo>
                    <a:pt x="104" y="1216"/>
                  </a:lnTo>
                  <a:lnTo>
                    <a:pt x="80" y="1182"/>
                  </a:lnTo>
                  <a:lnTo>
                    <a:pt x="54" y="1138"/>
                  </a:lnTo>
                  <a:lnTo>
                    <a:pt x="42" y="1112"/>
                  </a:lnTo>
                  <a:lnTo>
                    <a:pt x="30" y="1086"/>
                  </a:lnTo>
                  <a:lnTo>
                    <a:pt x="20" y="1060"/>
                  </a:lnTo>
                  <a:lnTo>
                    <a:pt x="12" y="1032"/>
                  </a:lnTo>
                  <a:lnTo>
                    <a:pt x="6" y="1006"/>
                  </a:lnTo>
                  <a:lnTo>
                    <a:pt x="0" y="978"/>
                  </a:lnTo>
                  <a:lnTo>
                    <a:pt x="0" y="952"/>
                  </a:lnTo>
                  <a:lnTo>
                    <a:pt x="2" y="926"/>
                  </a:lnTo>
                  <a:lnTo>
                    <a:pt x="8" y="902"/>
                  </a:lnTo>
                  <a:lnTo>
                    <a:pt x="12" y="890"/>
                  </a:lnTo>
                  <a:lnTo>
                    <a:pt x="16" y="880"/>
                  </a:lnTo>
                  <a:lnTo>
                    <a:pt x="16" y="880"/>
                  </a:lnTo>
                  <a:lnTo>
                    <a:pt x="24" y="870"/>
                  </a:lnTo>
                  <a:lnTo>
                    <a:pt x="32" y="860"/>
                  </a:lnTo>
                  <a:lnTo>
                    <a:pt x="42" y="852"/>
                  </a:lnTo>
                  <a:lnTo>
                    <a:pt x="54" y="844"/>
                  </a:lnTo>
                  <a:lnTo>
                    <a:pt x="82" y="832"/>
                  </a:lnTo>
                  <a:lnTo>
                    <a:pt x="114" y="820"/>
                  </a:lnTo>
                  <a:lnTo>
                    <a:pt x="148" y="812"/>
                  </a:lnTo>
                  <a:lnTo>
                    <a:pt x="186" y="806"/>
                  </a:lnTo>
                  <a:lnTo>
                    <a:pt x="224" y="802"/>
                  </a:lnTo>
                  <a:lnTo>
                    <a:pt x="264" y="800"/>
                  </a:lnTo>
                  <a:lnTo>
                    <a:pt x="338" y="798"/>
                  </a:lnTo>
                  <a:lnTo>
                    <a:pt x="402" y="800"/>
                  </a:lnTo>
                  <a:lnTo>
                    <a:pt x="462" y="804"/>
                  </a:lnTo>
                  <a:close/>
                </a:path>
              </a:pathLst>
            </a:custGeom>
            <a:solidFill>
              <a:srgbClr val="E2A725"/>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35" name="Freeform 10191"/>
            <p:cNvSpPr/>
            <p:nvPr/>
          </p:nvSpPr>
          <p:spPr bwMode="auto">
            <a:xfrm>
              <a:off x="5992019" y="2522537"/>
              <a:ext cx="1254125" cy="1074738"/>
            </a:xfrm>
            <a:custGeom>
              <a:avLst/>
              <a:gdLst>
                <a:gd name="T0" fmla="*/ 478 w 1580"/>
                <a:gd name="T1" fmla="*/ 808 h 1354"/>
                <a:gd name="T2" fmla="*/ 568 w 1580"/>
                <a:gd name="T3" fmla="*/ 838 h 1354"/>
                <a:gd name="T4" fmla="*/ 610 w 1580"/>
                <a:gd name="T5" fmla="*/ 864 h 1354"/>
                <a:gd name="T6" fmla="*/ 764 w 1580"/>
                <a:gd name="T7" fmla="*/ 1038 h 1354"/>
                <a:gd name="T8" fmla="*/ 892 w 1580"/>
                <a:gd name="T9" fmla="*/ 1184 h 1354"/>
                <a:gd name="T10" fmla="*/ 902 w 1580"/>
                <a:gd name="T11" fmla="*/ 1190 h 1354"/>
                <a:gd name="T12" fmla="*/ 948 w 1580"/>
                <a:gd name="T13" fmla="*/ 1166 h 1354"/>
                <a:gd name="T14" fmla="*/ 1130 w 1580"/>
                <a:gd name="T15" fmla="*/ 1036 h 1354"/>
                <a:gd name="T16" fmla="*/ 1318 w 1580"/>
                <a:gd name="T17" fmla="*/ 882 h 1354"/>
                <a:gd name="T18" fmla="*/ 1378 w 1580"/>
                <a:gd name="T19" fmla="*/ 822 h 1354"/>
                <a:gd name="T20" fmla="*/ 1384 w 1580"/>
                <a:gd name="T21" fmla="*/ 802 h 1354"/>
                <a:gd name="T22" fmla="*/ 1392 w 1580"/>
                <a:gd name="T23" fmla="*/ 694 h 1354"/>
                <a:gd name="T24" fmla="*/ 1368 w 1580"/>
                <a:gd name="T25" fmla="*/ 560 h 1354"/>
                <a:gd name="T26" fmla="*/ 1338 w 1580"/>
                <a:gd name="T27" fmla="*/ 470 h 1354"/>
                <a:gd name="T28" fmla="*/ 1294 w 1580"/>
                <a:gd name="T29" fmla="*/ 382 h 1354"/>
                <a:gd name="T30" fmla="*/ 1232 w 1580"/>
                <a:gd name="T31" fmla="*/ 294 h 1354"/>
                <a:gd name="T32" fmla="*/ 1148 w 1580"/>
                <a:gd name="T33" fmla="*/ 216 h 1354"/>
                <a:gd name="T34" fmla="*/ 1046 w 1580"/>
                <a:gd name="T35" fmla="*/ 150 h 1354"/>
                <a:gd name="T36" fmla="*/ 918 w 1580"/>
                <a:gd name="T37" fmla="*/ 102 h 1354"/>
                <a:gd name="T38" fmla="*/ 860 w 1580"/>
                <a:gd name="T39" fmla="*/ 88 h 1354"/>
                <a:gd name="T40" fmla="*/ 830 w 1580"/>
                <a:gd name="T41" fmla="*/ 72 h 1354"/>
                <a:gd name="T42" fmla="*/ 820 w 1580"/>
                <a:gd name="T43" fmla="*/ 54 h 1354"/>
                <a:gd name="T44" fmla="*/ 820 w 1580"/>
                <a:gd name="T45" fmla="*/ 26 h 1354"/>
                <a:gd name="T46" fmla="*/ 828 w 1580"/>
                <a:gd name="T47" fmla="*/ 8 h 1354"/>
                <a:gd name="T48" fmla="*/ 848 w 1580"/>
                <a:gd name="T49" fmla="*/ 0 h 1354"/>
                <a:gd name="T50" fmla="*/ 886 w 1580"/>
                <a:gd name="T51" fmla="*/ 14 h 1354"/>
                <a:gd name="T52" fmla="*/ 910 w 1580"/>
                <a:gd name="T53" fmla="*/ 32 h 1354"/>
                <a:gd name="T54" fmla="*/ 1010 w 1580"/>
                <a:gd name="T55" fmla="*/ 50 h 1354"/>
                <a:gd name="T56" fmla="*/ 1140 w 1580"/>
                <a:gd name="T57" fmla="*/ 88 h 1354"/>
                <a:gd name="T58" fmla="*/ 1296 w 1580"/>
                <a:gd name="T59" fmla="*/ 156 h 1354"/>
                <a:gd name="T60" fmla="*/ 1432 w 1580"/>
                <a:gd name="T61" fmla="*/ 242 h 1354"/>
                <a:gd name="T62" fmla="*/ 1512 w 1580"/>
                <a:gd name="T63" fmla="*/ 308 h 1354"/>
                <a:gd name="T64" fmla="*/ 1562 w 1580"/>
                <a:gd name="T65" fmla="*/ 360 h 1354"/>
                <a:gd name="T66" fmla="*/ 1578 w 1580"/>
                <a:gd name="T67" fmla="*/ 630 h 1354"/>
                <a:gd name="T68" fmla="*/ 1580 w 1580"/>
                <a:gd name="T69" fmla="*/ 766 h 1354"/>
                <a:gd name="T70" fmla="*/ 1570 w 1580"/>
                <a:gd name="T71" fmla="*/ 788 h 1354"/>
                <a:gd name="T72" fmla="*/ 1378 w 1580"/>
                <a:gd name="T73" fmla="*/ 950 h 1354"/>
                <a:gd name="T74" fmla="*/ 1016 w 1580"/>
                <a:gd name="T75" fmla="*/ 1230 h 1354"/>
                <a:gd name="T76" fmla="*/ 844 w 1580"/>
                <a:gd name="T77" fmla="*/ 1354 h 1354"/>
                <a:gd name="T78" fmla="*/ 770 w 1580"/>
                <a:gd name="T79" fmla="*/ 1306 h 1354"/>
                <a:gd name="T80" fmla="*/ 690 w 1580"/>
                <a:gd name="T81" fmla="*/ 1276 h 1354"/>
                <a:gd name="T82" fmla="*/ 622 w 1580"/>
                <a:gd name="T83" fmla="*/ 1266 h 1354"/>
                <a:gd name="T84" fmla="*/ 544 w 1580"/>
                <a:gd name="T85" fmla="*/ 1272 h 1354"/>
                <a:gd name="T86" fmla="*/ 328 w 1580"/>
                <a:gd name="T87" fmla="*/ 1272 h 1354"/>
                <a:gd name="T88" fmla="*/ 172 w 1580"/>
                <a:gd name="T89" fmla="*/ 1254 h 1354"/>
                <a:gd name="T90" fmla="*/ 124 w 1580"/>
                <a:gd name="T91" fmla="*/ 1238 h 1354"/>
                <a:gd name="T92" fmla="*/ 80 w 1580"/>
                <a:gd name="T93" fmla="*/ 1182 h 1354"/>
                <a:gd name="T94" fmla="*/ 30 w 1580"/>
                <a:gd name="T95" fmla="*/ 1086 h 1354"/>
                <a:gd name="T96" fmla="*/ 6 w 1580"/>
                <a:gd name="T97" fmla="*/ 1006 h 1354"/>
                <a:gd name="T98" fmla="*/ 2 w 1580"/>
                <a:gd name="T99" fmla="*/ 926 h 1354"/>
                <a:gd name="T100" fmla="*/ 16 w 1580"/>
                <a:gd name="T101" fmla="*/ 880 h 1354"/>
                <a:gd name="T102" fmla="*/ 32 w 1580"/>
                <a:gd name="T103" fmla="*/ 860 h 1354"/>
                <a:gd name="T104" fmla="*/ 82 w 1580"/>
                <a:gd name="T105" fmla="*/ 832 h 1354"/>
                <a:gd name="T106" fmla="*/ 186 w 1580"/>
                <a:gd name="T107" fmla="*/ 806 h 1354"/>
                <a:gd name="T108" fmla="*/ 338 w 1580"/>
                <a:gd name="T109" fmla="*/ 798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80" h="1354">
                  <a:moveTo>
                    <a:pt x="462" y="804"/>
                  </a:moveTo>
                  <a:lnTo>
                    <a:pt x="462" y="804"/>
                  </a:lnTo>
                  <a:lnTo>
                    <a:pt x="478" y="808"/>
                  </a:lnTo>
                  <a:lnTo>
                    <a:pt x="518" y="818"/>
                  </a:lnTo>
                  <a:lnTo>
                    <a:pt x="542" y="826"/>
                  </a:lnTo>
                  <a:lnTo>
                    <a:pt x="568" y="838"/>
                  </a:lnTo>
                  <a:lnTo>
                    <a:pt x="590" y="850"/>
                  </a:lnTo>
                  <a:lnTo>
                    <a:pt x="610" y="864"/>
                  </a:lnTo>
                  <a:lnTo>
                    <a:pt x="610" y="864"/>
                  </a:lnTo>
                  <a:lnTo>
                    <a:pt x="636" y="890"/>
                  </a:lnTo>
                  <a:lnTo>
                    <a:pt x="672" y="932"/>
                  </a:lnTo>
                  <a:lnTo>
                    <a:pt x="764" y="1038"/>
                  </a:lnTo>
                  <a:lnTo>
                    <a:pt x="852" y="1140"/>
                  </a:lnTo>
                  <a:lnTo>
                    <a:pt x="882" y="1174"/>
                  </a:lnTo>
                  <a:lnTo>
                    <a:pt x="892" y="1184"/>
                  </a:lnTo>
                  <a:lnTo>
                    <a:pt x="898" y="1190"/>
                  </a:lnTo>
                  <a:lnTo>
                    <a:pt x="898" y="1190"/>
                  </a:lnTo>
                  <a:lnTo>
                    <a:pt x="902" y="1190"/>
                  </a:lnTo>
                  <a:lnTo>
                    <a:pt x="908" y="1188"/>
                  </a:lnTo>
                  <a:lnTo>
                    <a:pt x="924" y="1180"/>
                  </a:lnTo>
                  <a:lnTo>
                    <a:pt x="948" y="1166"/>
                  </a:lnTo>
                  <a:lnTo>
                    <a:pt x="976" y="1146"/>
                  </a:lnTo>
                  <a:lnTo>
                    <a:pt x="1048" y="1096"/>
                  </a:lnTo>
                  <a:lnTo>
                    <a:pt x="1130" y="1036"/>
                  </a:lnTo>
                  <a:lnTo>
                    <a:pt x="1212" y="972"/>
                  </a:lnTo>
                  <a:lnTo>
                    <a:pt x="1288" y="910"/>
                  </a:lnTo>
                  <a:lnTo>
                    <a:pt x="1318" y="882"/>
                  </a:lnTo>
                  <a:lnTo>
                    <a:pt x="1346" y="858"/>
                  </a:lnTo>
                  <a:lnTo>
                    <a:pt x="1366" y="838"/>
                  </a:lnTo>
                  <a:lnTo>
                    <a:pt x="1378" y="822"/>
                  </a:lnTo>
                  <a:lnTo>
                    <a:pt x="1378" y="822"/>
                  </a:lnTo>
                  <a:lnTo>
                    <a:pt x="1382" y="814"/>
                  </a:lnTo>
                  <a:lnTo>
                    <a:pt x="1384" y="802"/>
                  </a:lnTo>
                  <a:lnTo>
                    <a:pt x="1390" y="774"/>
                  </a:lnTo>
                  <a:lnTo>
                    <a:pt x="1392" y="738"/>
                  </a:lnTo>
                  <a:lnTo>
                    <a:pt x="1392" y="694"/>
                  </a:lnTo>
                  <a:lnTo>
                    <a:pt x="1386" y="644"/>
                  </a:lnTo>
                  <a:lnTo>
                    <a:pt x="1376" y="588"/>
                  </a:lnTo>
                  <a:lnTo>
                    <a:pt x="1368" y="560"/>
                  </a:lnTo>
                  <a:lnTo>
                    <a:pt x="1360" y="530"/>
                  </a:lnTo>
                  <a:lnTo>
                    <a:pt x="1350" y="500"/>
                  </a:lnTo>
                  <a:lnTo>
                    <a:pt x="1338" y="470"/>
                  </a:lnTo>
                  <a:lnTo>
                    <a:pt x="1326" y="440"/>
                  </a:lnTo>
                  <a:lnTo>
                    <a:pt x="1310" y="410"/>
                  </a:lnTo>
                  <a:lnTo>
                    <a:pt x="1294" y="382"/>
                  </a:lnTo>
                  <a:lnTo>
                    <a:pt x="1274" y="352"/>
                  </a:lnTo>
                  <a:lnTo>
                    <a:pt x="1254" y="322"/>
                  </a:lnTo>
                  <a:lnTo>
                    <a:pt x="1232" y="294"/>
                  </a:lnTo>
                  <a:lnTo>
                    <a:pt x="1206" y="268"/>
                  </a:lnTo>
                  <a:lnTo>
                    <a:pt x="1178" y="242"/>
                  </a:lnTo>
                  <a:lnTo>
                    <a:pt x="1148" y="216"/>
                  </a:lnTo>
                  <a:lnTo>
                    <a:pt x="1116" y="192"/>
                  </a:lnTo>
                  <a:lnTo>
                    <a:pt x="1082" y="170"/>
                  </a:lnTo>
                  <a:lnTo>
                    <a:pt x="1046" y="150"/>
                  </a:lnTo>
                  <a:lnTo>
                    <a:pt x="1006" y="132"/>
                  </a:lnTo>
                  <a:lnTo>
                    <a:pt x="962" y="116"/>
                  </a:lnTo>
                  <a:lnTo>
                    <a:pt x="918" y="102"/>
                  </a:lnTo>
                  <a:lnTo>
                    <a:pt x="870" y="90"/>
                  </a:lnTo>
                  <a:lnTo>
                    <a:pt x="870" y="90"/>
                  </a:lnTo>
                  <a:lnTo>
                    <a:pt x="860" y="88"/>
                  </a:lnTo>
                  <a:lnTo>
                    <a:pt x="850" y="86"/>
                  </a:lnTo>
                  <a:lnTo>
                    <a:pt x="840" y="80"/>
                  </a:lnTo>
                  <a:lnTo>
                    <a:pt x="830" y="72"/>
                  </a:lnTo>
                  <a:lnTo>
                    <a:pt x="824" y="66"/>
                  </a:lnTo>
                  <a:lnTo>
                    <a:pt x="822" y="60"/>
                  </a:lnTo>
                  <a:lnTo>
                    <a:pt x="820" y="54"/>
                  </a:lnTo>
                  <a:lnTo>
                    <a:pt x="818" y="44"/>
                  </a:lnTo>
                  <a:lnTo>
                    <a:pt x="818" y="36"/>
                  </a:lnTo>
                  <a:lnTo>
                    <a:pt x="820" y="26"/>
                  </a:lnTo>
                  <a:lnTo>
                    <a:pt x="820" y="26"/>
                  </a:lnTo>
                  <a:lnTo>
                    <a:pt x="824" y="16"/>
                  </a:lnTo>
                  <a:lnTo>
                    <a:pt x="828" y="8"/>
                  </a:lnTo>
                  <a:lnTo>
                    <a:pt x="834" y="4"/>
                  </a:lnTo>
                  <a:lnTo>
                    <a:pt x="840" y="2"/>
                  </a:lnTo>
                  <a:lnTo>
                    <a:pt x="848" y="0"/>
                  </a:lnTo>
                  <a:lnTo>
                    <a:pt x="856" y="2"/>
                  </a:lnTo>
                  <a:lnTo>
                    <a:pt x="872" y="6"/>
                  </a:lnTo>
                  <a:lnTo>
                    <a:pt x="886" y="14"/>
                  </a:lnTo>
                  <a:lnTo>
                    <a:pt x="898" y="22"/>
                  </a:lnTo>
                  <a:lnTo>
                    <a:pt x="910" y="32"/>
                  </a:lnTo>
                  <a:lnTo>
                    <a:pt x="910" y="32"/>
                  </a:lnTo>
                  <a:lnTo>
                    <a:pt x="928" y="34"/>
                  </a:lnTo>
                  <a:lnTo>
                    <a:pt x="976" y="42"/>
                  </a:lnTo>
                  <a:lnTo>
                    <a:pt x="1010" y="50"/>
                  </a:lnTo>
                  <a:lnTo>
                    <a:pt x="1048" y="60"/>
                  </a:lnTo>
                  <a:lnTo>
                    <a:pt x="1092" y="72"/>
                  </a:lnTo>
                  <a:lnTo>
                    <a:pt x="1140" y="88"/>
                  </a:lnTo>
                  <a:lnTo>
                    <a:pt x="1190" y="108"/>
                  </a:lnTo>
                  <a:lnTo>
                    <a:pt x="1242" y="130"/>
                  </a:lnTo>
                  <a:lnTo>
                    <a:pt x="1296" y="156"/>
                  </a:lnTo>
                  <a:lnTo>
                    <a:pt x="1350" y="188"/>
                  </a:lnTo>
                  <a:lnTo>
                    <a:pt x="1406" y="224"/>
                  </a:lnTo>
                  <a:lnTo>
                    <a:pt x="1432" y="242"/>
                  </a:lnTo>
                  <a:lnTo>
                    <a:pt x="1460" y="264"/>
                  </a:lnTo>
                  <a:lnTo>
                    <a:pt x="1486" y="286"/>
                  </a:lnTo>
                  <a:lnTo>
                    <a:pt x="1512" y="308"/>
                  </a:lnTo>
                  <a:lnTo>
                    <a:pt x="1536" y="334"/>
                  </a:lnTo>
                  <a:lnTo>
                    <a:pt x="1562" y="360"/>
                  </a:lnTo>
                  <a:lnTo>
                    <a:pt x="1562" y="360"/>
                  </a:lnTo>
                  <a:lnTo>
                    <a:pt x="1566" y="420"/>
                  </a:lnTo>
                  <a:lnTo>
                    <a:pt x="1574" y="556"/>
                  </a:lnTo>
                  <a:lnTo>
                    <a:pt x="1578" y="630"/>
                  </a:lnTo>
                  <a:lnTo>
                    <a:pt x="1580" y="698"/>
                  </a:lnTo>
                  <a:lnTo>
                    <a:pt x="1580" y="750"/>
                  </a:lnTo>
                  <a:lnTo>
                    <a:pt x="1580" y="766"/>
                  </a:lnTo>
                  <a:lnTo>
                    <a:pt x="1578" y="778"/>
                  </a:lnTo>
                  <a:lnTo>
                    <a:pt x="1578" y="778"/>
                  </a:lnTo>
                  <a:lnTo>
                    <a:pt x="1570" y="788"/>
                  </a:lnTo>
                  <a:lnTo>
                    <a:pt x="1548" y="808"/>
                  </a:lnTo>
                  <a:lnTo>
                    <a:pt x="1478" y="868"/>
                  </a:lnTo>
                  <a:lnTo>
                    <a:pt x="1378" y="950"/>
                  </a:lnTo>
                  <a:lnTo>
                    <a:pt x="1260" y="1044"/>
                  </a:lnTo>
                  <a:lnTo>
                    <a:pt x="1136" y="1140"/>
                  </a:lnTo>
                  <a:lnTo>
                    <a:pt x="1016" y="1230"/>
                  </a:lnTo>
                  <a:lnTo>
                    <a:pt x="916" y="1304"/>
                  </a:lnTo>
                  <a:lnTo>
                    <a:pt x="844" y="1354"/>
                  </a:lnTo>
                  <a:lnTo>
                    <a:pt x="844" y="1354"/>
                  </a:lnTo>
                  <a:lnTo>
                    <a:pt x="824" y="1338"/>
                  </a:lnTo>
                  <a:lnTo>
                    <a:pt x="800" y="1322"/>
                  </a:lnTo>
                  <a:lnTo>
                    <a:pt x="770" y="1306"/>
                  </a:lnTo>
                  <a:lnTo>
                    <a:pt x="732" y="1288"/>
                  </a:lnTo>
                  <a:lnTo>
                    <a:pt x="712" y="1282"/>
                  </a:lnTo>
                  <a:lnTo>
                    <a:pt x="690" y="1276"/>
                  </a:lnTo>
                  <a:lnTo>
                    <a:pt x="668" y="1270"/>
                  </a:lnTo>
                  <a:lnTo>
                    <a:pt x="646" y="1268"/>
                  </a:lnTo>
                  <a:lnTo>
                    <a:pt x="622" y="1266"/>
                  </a:lnTo>
                  <a:lnTo>
                    <a:pt x="598" y="1268"/>
                  </a:lnTo>
                  <a:lnTo>
                    <a:pt x="598" y="1268"/>
                  </a:lnTo>
                  <a:lnTo>
                    <a:pt x="544" y="1272"/>
                  </a:lnTo>
                  <a:lnTo>
                    <a:pt x="476" y="1274"/>
                  </a:lnTo>
                  <a:lnTo>
                    <a:pt x="402" y="1274"/>
                  </a:lnTo>
                  <a:lnTo>
                    <a:pt x="328" y="1272"/>
                  </a:lnTo>
                  <a:lnTo>
                    <a:pt x="258" y="1266"/>
                  </a:lnTo>
                  <a:lnTo>
                    <a:pt x="196" y="1260"/>
                  </a:lnTo>
                  <a:lnTo>
                    <a:pt x="172" y="1254"/>
                  </a:lnTo>
                  <a:lnTo>
                    <a:pt x="150" y="1250"/>
                  </a:lnTo>
                  <a:lnTo>
                    <a:pt x="134" y="1244"/>
                  </a:lnTo>
                  <a:lnTo>
                    <a:pt x="124" y="1238"/>
                  </a:lnTo>
                  <a:lnTo>
                    <a:pt x="124" y="1238"/>
                  </a:lnTo>
                  <a:lnTo>
                    <a:pt x="104" y="1216"/>
                  </a:lnTo>
                  <a:lnTo>
                    <a:pt x="80" y="1182"/>
                  </a:lnTo>
                  <a:lnTo>
                    <a:pt x="54" y="1138"/>
                  </a:lnTo>
                  <a:lnTo>
                    <a:pt x="42" y="1112"/>
                  </a:lnTo>
                  <a:lnTo>
                    <a:pt x="30" y="1086"/>
                  </a:lnTo>
                  <a:lnTo>
                    <a:pt x="20" y="1060"/>
                  </a:lnTo>
                  <a:lnTo>
                    <a:pt x="12" y="1032"/>
                  </a:lnTo>
                  <a:lnTo>
                    <a:pt x="6" y="1006"/>
                  </a:lnTo>
                  <a:lnTo>
                    <a:pt x="0" y="978"/>
                  </a:lnTo>
                  <a:lnTo>
                    <a:pt x="0" y="952"/>
                  </a:lnTo>
                  <a:lnTo>
                    <a:pt x="2" y="926"/>
                  </a:lnTo>
                  <a:lnTo>
                    <a:pt x="8" y="902"/>
                  </a:lnTo>
                  <a:lnTo>
                    <a:pt x="12" y="890"/>
                  </a:lnTo>
                  <a:lnTo>
                    <a:pt x="16" y="880"/>
                  </a:lnTo>
                  <a:lnTo>
                    <a:pt x="16" y="880"/>
                  </a:lnTo>
                  <a:lnTo>
                    <a:pt x="24" y="870"/>
                  </a:lnTo>
                  <a:lnTo>
                    <a:pt x="32" y="860"/>
                  </a:lnTo>
                  <a:lnTo>
                    <a:pt x="42" y="852"/>
                  </a:lnTo>
                  <a:lnTo>
                    <a:pt x="54" y="844"/>
                  </a:lnTo>
                  <a:lnTo>
                    <a:pt x="82" y="832"/>
                  </a:lnTo>
                  <a:lnTo>
                    <a:pt x="114" y="820"/>
                  </a:lnTo>
                  <a:lnTo>
                    <a:pt x="148" y="812"/>
                  </a:lnTo>
                  <a:lnTo>
                    <a:pt x="186" y="806"/>
                  </a:lnTo>
                  <a:lnTo>
                    <a:pt x="224" y="802"/>
                  </a:lnTo>
                  <a:lnTo>
                    <a:pt x="264" y="800"/>
                  </a:lnTo>
                  <a:lnTo>
                    <a:pt x="338" y="798"/>
                  </a:lnTo>
                  <a:lnTo>
                    <a:pt x="402" y="800"/>
                  </a:lnTo>
                  <a:lnTo>
                    <a:pt x="462" y="8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36" name="Freeform 10192"/>
            <p:cNvSpPr/>
            <p:nvPr/>
          </p:nvSpPr>
          <p:spPr bwMode="auto">
            <a:xfrm>
              <a:off x="5972969" y="3268662"/>
              <a:ext cx="581025" cy="533400"/>
            </a:xfrm>
            <a:custGeom>
              <a:avLst/>
              <a:gdLst>
                <a:gd name="T0" fmla="*/ 210 w 732"/>
                <a:gd name="T1" fmla="*/ 40 h 672"/>
                <a:gd name="T2" fmla="*/ 190 w 732"/>
                <a:gd name="T3" fmla="*/ 50 h 672"/>
                <a:gd name="T4" fmla="*/ 148 w 732"/>
                <a:gd name="T5" fmla="*/ 86 h 672"/>
                <a:gd name="T6" fmla="*/ 106 w 732"/>
                <a:gd name="T7" fmla="*/ 144 h 672"/>
                <a:gd name="T8" fmla="*/ 64 w 732"/>
                <a:gd name="T9" fmla="*/ 216 h 672"/>
                <a:gd name="T10" fmla="*/ 32 w 732"/>
                <a:gd name="T11" fmla="*/ 300 h 672"/>
                <a:gd name="T12" fmla="*/ 8 w 732"/>
                <a:gd name="T13" fmla="*/ 390 h 672"/>
                <a:gd name="T14" fmla="*/ 0 w 732"/>
                <a:gd name="T15" fmla="*/ 482 h 672"/>
                <a:gd name="T16" fmla="*/ 4 w 732"/>
                <a:gd name="T17" fmla="*/ 528 h 672"/>
                <a:gd name="T18" fmla="*/ 12 w 732"/>
                <a:gd name="T19" fmla="*/ 572 h 672"/>
                <a:gd name="T20" fmla="*/ 28 w 732"/>
                <a:gd name="T21" fmla="*/ 616 h 672"/>
                <a:gd name="T22" fmla="*/ 38 w 732"/>
                <a:gd name="T23" fmla="*/ 626 h 672"/>
                <a:gd name="T24" fmla="*/ 64 w 732"/>
                <a:gd name="T25" fmla="*/ 648 h 672"/>
                <a:gd name="T26" fmla="*/ 102 w 732"/>
                <a:gd name="T27" fmla="*/ 668 h 672"/>
                <a:gd name="T28" fmla="*/ 124 w 732"/>
                <a:gd name="T29" fmla="*/ 672 h 672"/>
                <a:gd name="T30" fmla="*/ 146 w 732"/>
                <a:gd name="T31" fmla="*/ 668 h 672"/>
                <a:gd name="T32" fmla="*/ 160 w 732"/>
                <a:gd name="T33" fmla="*/ 660 h 672"/>
                <a:gd name="T34" fmla="*/ 256 w 732"/>
                <a:gd name="T35" fmla="*/ 604 h 672"/>
                <a:gd name="T36" fmla="*/ 444 w 732"/>
                <a:gd name="T37" fmla="*/ 482 h 672"/>
                <a:gd name="T38" fmla="*/ 628 w 732"/>
                <a:gd name="T39" fmla="*/ 352 h 672"/>
                <a:gd name="T40" fmla="*/ 714 w 732"/>
                <a:gd name="T41" fmla="*/ 286 h 672"/>
                <a:gd name="T42" fmla="*/ 726 w 732"/>
                <a:gd name="T43" fmla="*/ 272 h 672"/>
                <a:gd name="T44" fmla="*/ 732 w 732"/>
                <a:gd name="T45" fmla="*/ 260 h 672"/>
                <a:gd name="T46" fmla="*/ 730 w 732"/>
                <a:gd name="T47" fmla="*/ 220 h 672"/>
                <a:gd name="T48" fmla="*/ 710 w 732"/>
                <a:gd name="T49" fmla="*/ 166 h 672"/>
                <a:gd name="T50" fmla="*/ 672 w 732"/>
                <a:gd name="T51" fmla="*/ 108 h 672"/>
                <a:gd name="T52" fmla="*/ 644 w 732"/>
                <a:gd name="T53" fmla="*/ 80 h 672"/>
                <a:gd name="T54" fmla="*/ 612 w 732"/>
                <a:gd name="T55" fmla="*/ 54 h 672"/>
                <a:gd name="T56" fmla="*/ 574 w 732"/>
                <a:gd name="T57" fmla="*/ 34 h 672"/>
                <a:gd name="T58" fmla="*/ 530 w 732"/>
                <a:gd name="T59" fmla="*/ 16 h 672"/>
                <a:gd name="T60" fmla="*/ 478 w 732"/>
                <a:gd name="T61" fmla="*/ 4 h 672"/>
                <a:gd name="T62" fmla="*/ 422 w 732"/>
                <a:gd name="T63" fmla="*/ 0 h 672"/>
                <a:gd name="T64" fmla="*/ 358 w 732"/>
                <a:gd name="T65" fmla="*/ 4 h 672"/>
                <a:gd name="T66" fmla="*/ 288 w 732"/>
                <a:gd name="T67" fmla="*/ 16 h 672"/>
                <a:gd name="T68" fmla="*/ 210 w 732"/>
                <a:gd name="T69" fmla="*/ 4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2" h="672">
                  <a:moveTo>
                    <a:pt x="210" y="40"/>
                  </a:moveTo>
                  <a:lnTo>
                    <a:pt x="210" y="40"/>
                  </a:lnTo>
                  <a:lnTo>
                    <a:pt x="200" y="44"/>
                  </a:lnTo>
                  <a:lnTo>
                    <a:pt x="190" y="50"/>
                  </a:lnTo>
                  <a:lnTo>
                    <a:pt x="170" y="64"/>
                  </a:lnTo>
                  <a:lnTo>
                    <a:pt x="148" y="86"/>
                  </a:lnTo>
                  <a:lnTo>
                    <a:pt x="128" y="112"/>
                  </a:lnTo>
                  <a:lnTo>
                    <a:pt x="106" y="144"/>
                  </a:lnTo>
                  <a:lnTo>
                    <a:pt x="84" y="178"/>
                  </a:lnTo>
                  <a:lnTo>
                    <a:pt x="64" y="216"/>
                  </a:lnTo>
                  <a:lnTo>
                    <a:pt x="46" y="256"/>
                  </a:lnTo>
                  <a:lnTo>
                    <a:pt x="32" y="300"/>
                  </a:lnTo>
                  <a:lnTo>
                    <a:pt x="18" y="344"/>
                  </a:lnTo>
                  <a:lnTo>
                    <a:pt x="8" y="390"/>
                  </a:lnTo>
                  <a:lnTo>
                    <a:pt x="2" y="436"/>
                  </a:lnTo>
                  <a:lnTo>
                    <a:pt x="0" y="482"/>
                  </a:lnTo>
                  <a:lnTo>
                    <a:pt x="2" y="506"/>
                  </a:lnTo>
                  <a:lnTo>
                    <a:pt x="4" y="528"/>
                  </a:lnTo>
                  <a:lnTo>
                    <a:pt x="8" y="550"/>
                  </a:lnTo>
                  <a:lnTo>
                    <a:pt x="12" y="572"/>
                  </a:lnTo>
                  <a:lnTo>
                    <a:pt x="20" y="594"/>
                  </a:lnTo>
                  <a:lnTo>
                    <a:pt x="28" y="616"/>
                  </a:lnTo>
                  <a:lnTo>
                    <a:pt x="28" y="616"/>
                  </a:lnTo>
                  <a:lnTo>
                    <a:pt x="38" y="626"/>
                  </a:lnTo>
                  <a:lnTo>
                    <a:pt x="50" y="638"/>
                  </a:lnTo>
                  <a:lnTo>
                    <a:pt x="64" y="648"/>
                  </a:lnTo>
                  <a:lnTo>
                    <a:pt x="82" y="660"/>
                  </a:lnTo>
                  <a:lnTo>
                    <a:pt x="102" y="668"/>
                  </a:lnTo>
                  <a:lnTo>
                    <a:pt x="112" y="670"/>
                  </a:lnTo>
                  <a:lnTo>
                    <a:pt x="124" y="672"/>
                  </a:lnTo>
                  <a:lnTo>
                    <a:pt x="134" y="670"/>
                  </a:lnTo>
                  <a:lnTo>
                    <a:pt x="146" y="668"/>
                  </a:lnTo>
                  <a:lnTo>
                    <a:pt x="146" y="668"/>
                  </a:lnTo>
                  <a:lnTo>
                    <a:pt x="160" y="660"/>
                  </a:lnTo>
                  <a:lnTo>
                    <a:pt x="186" y="648"/>
                  </a:lnTo>
                  <a:lnTo>
                    <a:pt x="256" y="604"/>
                  </a:lnTo>
                  <a:lnTo>
                    <a:pt x="344" y="548"/>
                  </a:lnTo>
                  <a:lnTo>
                    <a:pt x="444" y="482"/>
                  </a:lnTo>
                  <a:lnTo>
                    <a:pt x="542" y="414"/>
                  </a:lnTo>
                  <a:lnTo>
                    <a:pt x="628" y="352"/>
                  </a:lnTo>
                  <a:lnTo>
                    <a:pt x="692" y="304"/>
                  </a:lnTo>
                  <a:lnTo>
                    <a:pt x="714" y="286"/>
                  </a:lnTo>
                  <a:lnTo>
                    <a:pt x="726" y="272"/>
                  </a:lnTo>
                  <a:lnTo>
                    <a:pt x="726" y="272"/>
                  </a:lnTo>
                  <a:lnTo>
                    <a:pt x="730" y="268"/>
                  </a:lnTo>
                  <a:lnTo>
                    <a:pt x="732" y="260"/>
                  </a:lnTo>
                  <a:lnTo>
                    <a:pt x="732" y="242"/>
                  </a:lnTo>
                  <a:lnTo>
                    <a:pt x="730" y="220"/>
                  </a:lnTo>
                  <a:lnTo>
                    <a:pt x="722" y="194"/>
                  </a:lnTo>
                  <a:lnTo>
                    <a:pt x="710" y="166"/>
                  </a:lnTo>
                  <a:lnTo>
                    <a:pt x="694" y="136"/>
                  </a:lnTo>
                  <a:lnTo>
                    <a:pt x="672" y="108"/>
                  </a:lnTo>
                  <a:lnTo>
                    <a:pt x="660" y="94"/>
                  </a:lnTo>
                  <a:lnTo>
                    <a:pt x="644" y="80"/>
                  </a:lnTo>
                  <a:lnTo>
                    <a:pt x="630" y="68"/>
                  </a:lnTo>
                  <a:lnTo>
                    <a:pt x="612" y="54"/>
                  </a:lnTo>
                  <a:lnTo>
                    <a:pt x="594" y="44"/>
                  </a:lnTo>
                  <a:lnTo>
                    <a:pt x="574" y="34"/>
                  </a:lnTo>
                  <a:lnTo>
                    <a:pt x="552" y="24"/>
                  </a:lnTo>
                  <a:lnTo>
                    <a:pt x="530" y="16"/>
                  </a:lnTo>
                  <a:lnTo>
                    <a:pt x="504" y="10"/>
                  </a:lnTo>
                  <a:lnTo>
                    <a:pt x="478" y="4"/>
                  </a:lnTo>
                  <a:lnTo>
                    <a:pt x="450" y="2"/>
                  </a:lnTo>
                  <a:lnTo>
                    <a:pt x="422" y="0"/>
                  </a:lnTo>
                  <a:lnTo>
                    <a:pt x="390" y="0"/>
                  </a:lnTo>
                  <a:lnTo>
                    <a:pt x="358" y="4"/>
                  </a:lnTo>
                  <a:lnTo>
                    <a:pt x="324" y="8"/>
                  </a:lnTo>
                  <a:lnTo>
                    <a:pt x="288" y="16"/>
                  </a:lnTo>
                  <a:lnTo>
                    <a:pt x="250" y="26"/>
                  </a:lnTo>
                  <a:lnTo>
                    <a:pt x="210" y="40"/>
                  </a:lnTo>
                  <a:close/>
                </a:path>
              </a:pathLst>
            </a:custGeom>
            <a:solidFill>
              <a:srgbClr val="F1C41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37" name="Freeform 10193"/>
            <p:cNvSpPr/>
            <p:nvPr/>
          </p:nvSpPr>
          <p:spPr bwMode="auto">
            <a:xfrm>
              <a:off x="5972969" y="3268662"/>
              <a:ext cx="581025" cy="533400"/>
            </a:xfrm>
            <a:custGeom>
              <a:avLst/>
              <a:gdLst>
                <a:gd name="T0" fmla="*/ 210 w 732"/>
                <a:gd name="T1" fmla="*/ 40 h 672"/>
                <a:gd name="T2" fmla="*/ 190 w 732"/>
                <a:gd name="T3" fmla="*/ 50 h 672"/>
                <a:gd name="T4" fmla="*/ 148 w 732"/>
                <a:gd name="T5" fmla="*/ 86 h 672"/>
                <a:gd name="T6" fmla="*/ 106 w 732"/>
                <a:gd name="T7" fmla="*/ 144 h 672"/>
                <a:gd name="T8" fmla="*/ 64 w 732"/>
                <a:gd name="T9" fmla="*/ 216 h 672"/>
                <a:gd name="T10" fmla="*/ 32 w 732"/>
                <a:gd name="T11" fmla="*/ 300 h 672"/>
                <a:gd name="T12" fmla="*/ 8 w 732"/>
                <a:gd name="T13" fmla="*/ 390 h 672"/>
                <a:gd name="T14" fmla="*/ 0 w 732"/>
                <a:gd name="T15" fmla="*/ 482 h 672"/>
                <a:gd name="T16" fmla="*/ 4 w 732"/>
                <a:gd name="T17" fmla="*/ 528 h 672"/>
                <a:gd name="T18" fmla="*/ 12 w 732"/>
                <a:gd name="T19" fmla="*/ 572 h 672"/>
                <a:gd name="T20" fmla="*/ 28 w 732"/>
                <a:gd name="T21" fmla="*/ 616 h 672"/>
                <a:gd name="T22" fmla="*/ 38 w 732"/>
                <a:gd name="T23" fmla="*/ 626 h 672"/>
                <a:gd name="T24" fmla="*/ 64 w 732"/>
                <a:gd name="T25" fmla="*/ 648 h 672"/>
                <a:gd name="T26" fmla="*/ 102 w 732"/>
                <a:gd name="T27" fmla="*/ 668 h 672"/>
                <a:gd name="T28" fmla="*/ 124 w 732"/>
                <a:gd name="T29" fmla="*/ 672 h 672"/>
                <a:gd name="T30" fmla="*/ 146 w 732"/>
                <a:gd name="T31" fmla="*/ 668 h 672"/>
                <a:gd name="T32" fmla="*/ 160 w 732"/>
                <a:gd name="T33" fmla="*/ 660 h 672"/>
                <a:gd name="T34" fmla="*/ 256 w 732"/>
                <a:gd name="T35" fmla="*/ 604 h 672"/>
                <a:gd name="T36" fmla="*/ 444 w 732"/>
                <a:gd name="T37" fmla="*/ 482 h 672"/>
                <a:gd name="T38" fmla="*/ 628 w 732"/>
                <a:gd name="T39" fmla="*/ 352 h 672"/>
                <a:gd name="T40" fmla="*/ 714 w 732"/>
                <a:gd name="T41" fmla="*/ 286 h 672"/>
                <a:gd name="T42" fmla="*/ 726 w 732"/>
                <a:gd name="T43" fmla="*/ 272 h 672"/>
                <a:gd name="T44" fmla="*/ 732 w 732"/>
                <a:gd name="T45" fmla="*/ 260 h 672"/>
                <a:gd name="T46" fmla="*/ 730 w 732"/>
                <a:gd name="T47" fmla="*/ 220 h 672"/>
                <a:gd name="T48" fmla="*/ 710 w 732"/>
                <a:gd name="T49" fmla="*/ 166 h 672"/>
                <a:gd name="T50" fmla="*/ 672 w 732"/>
                <a:gd name="T51" fmla="*/ 108 h 672"/>
                <a:gd name="T52" fmla="*/ 644 w 732"/>
                <a:gd name="T53" fmla="*/ 80 h 672"/>
                <a:gd name="T54" fmla="*/ 612 w 732"/>
                <a:gd name="T55" fmla="*/ 54 h 672"/>
                <a:gd name="T56" fmla="*/ 574 w 732"/>
                <a:gd name="T57" fmla="*/ 34 h 672"/>
                <a:gd name="T58" fmla="*/ 530 w 732"/>
                <a:gd name="T59" fmla="*/ 16 h 672"/>
                <a:gd name="T60" fmla="*/ 478 w 732"/>
                <a:gd name="T61" fmla="*/ 4 h 672"/>
                <a:gd name="T62" fmla="*/ 422 w 732"/>
                <a:gd name="T63" fmla="*/ 0 h 672"/>
                <a:gd name="T64" fmla="*/ 358 w 732"/>
                <a:gd name="T65" fmla="*/ 4 h 672"/>
                <a:gd name="T66" fmla="*/ 288 w 732"/>
                <a:gd name="T67" fmla="*/ 16 h 672"/>
                <a:gd name="T68" fmla="*/ 210 w 732"/>
                <a:gd name="T69" fmla="*/ 4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2" h="672">
                  <a:moveTo>
                    <a:pt x="210" y="40"/>
                  </a:moveTo>
                  <a:lnTo>
                    <a:pt x="210" y="40"/>
                  </a:lnTo>
                  <a:lnTo>
                    <a:pt x="200" y="44"/>
                  </a:lnTo>
                  <a:lnTo>
                    <a:pt x="190" y="50"/>
                  </a:lnTo>
                  <a:lnTo>
                    <a:pt x="170" y="64"/>
                  </a:lnTo>
                  <a:lnTo>
                    <a:pt x="148" y="86"/>
                  </a:lnTo>
                  <a:lnTo>
                    <a:pt x="128" y="112"/>
                  </a:lnTo>
                  <a:lnTo>
                    <a:pt x="106" y="144"/>
                  </a:lnTo>
                  <a:lnTo>
                    <a:pt x="84" y="178"/>
                  </a:lnTo>
                  <a:lnTo>
                    <a:pt x="64" y="216"/>
                  </a:lnTo>
                  <a:lnTo>
                    <a:pt x="46" y="256"/>
                  </a:lnTo>
                  <a:lnTo>
                    <a:pt x="32" y="300"/>
                  </a:lnTo>
                  <a:lnTo>
                    <a:pt x="18" y="344"/>
                  </a:lnTo>
                  <a:lnTo>
                    <a:pt x="8" y="390"/>
                  </a:lnTo>
                  <a:lnTo>
                    <a:pt x="2" y="436"/>
                  </a:lnTo>
                  <a:lnTo>
                    <a:pt x="0" y="482"/>
                  </a:lnTo>
                  <a:lnTo>
                    <a:pt x="2" y="506"/>
                  </a:lnTo>
                  <a:lnTo>
                    <a:pt x="4" y="528"/>
                  </a:lnTo>
                  <a:lnTo>
                    <a:pt x="8" y="550"/>
                  </a:lnTo>
                  <a:lnTo>
                    <a:pt x="12" y="572"/>
                  </a:lnTo>
                  <a:lnTo>
                    <a:pt x="20" y="594"/>
                  </a:lnTo>
                  <a:lnTo>
                    <a:pt x="28" y="616"/>
                  </a:lnTo>
                  <a:lnTo>
                    <a:pt x="28" y="616"/>
                  </a:lnTo>
                  <a:lnTo>
                    <a:pt x="38" y="626"/>
                  </a:lnTo>
                  <a:lnTo>
                    <a:pt x="50" y="638"/>
                  </a:lnTo>
                  <a:lnTo>
                    <a:pt x="64" y="648"/>
                  </a:lnTo>
                  <a:lnTo>
                    <a:pt x="82" y="660"/>
                  </a:lnTo>
                  <a:lnTo>
                    <a:pt x="102" y="668"/>
                  </a:lnTo>
                  <a:lnTo>
                    <a:pt x="112" y="670"/>
                  </a:lnTo>
                  <a:lnTo>
                    <a:pt x="124" y="672"/>
                  </a:lnTo>
                  <a:lnTo>
                    <a:pt x="134" y="670"/>
                  </a:lnTo>
                  <a:lnTo>
                    <a:pt x="146" y="668"/>
                  </a:lnTo>
                  <a:lnTo>
                    <a:pt x="146" y="668"/>
                  </a:lnTo>
                  <a:lnTo>
                    <a:pt x="160" y="660"/>
                  </a:lnTo>
                  <a:lnTo>
                    <a:pt x="186" y="648"/>
                  </a:lnTo>
                  <a:lnTo>
                    <a:pt x="256" y="604"/>
                  </a:lnTo>
                  <a:lnTo>
                    <a:pt x="344" y="548"/>
                  </a:lnTo>
                  <a:lnTo>
                    <a:pt x="444" y="482"/>
                  </a:lnTo>
                  <a:lnTo>
                    <a:pt x="542" y="414"/>
                  </a:lnTo>
                  <a:lnTo>
                    <a:pt x="628" y="352"/>
                  </a:lnTo>
                  <a:lnTo>
                    <a:pt x="692" y="304"/>
                  </a:lnTo>
                  <a:lnTo>
                    <a:pt x="714" y="286"/>
                  </a:lnTo>
                  <a:lnTo>
                    <a:pt x="726" y="272"/>
                  </a:lnTo>
                  <a:lnTo>
                    <a:pt x="726" y="272"/>
                  </a:lnTo>
                  <a:lnTo>
                    <a:pt x="730" y="268"/>
                  </a:lnTo>
                  <a:lnTo>
                    <a:pt x="732" y="260"/>
                  </a:lnTo>
                  <a:lnTo>
                    <a:pt x="732" y="242"/>
                  </a:lnTo>
                  <a:lnTo>
                    <a:pt x="730" y="220"/>
                  </a:lnTo>
                  <a:lnTo>
                    <a:pt x="722" y="194"/>
                  </a:lnTo>
                  <a:lnTo>
                    <a:pt x="710" y="166"/>
                  </a:lnTo>
                  <a:lnTo>
                    <a:pt x="694" y="136"/>
                  </a:lnTo>
                  <a:lnTo>
                    <a:pt x="672" y="108"/>
                  </a:lnTo>
                  <a:lnTo>
                    <a:pt x="660" y="94"/>
                  </a:lnTo>
                  <a:lnTo>
                    <a:pt x="644" y="80"/>
                  </a:lnTo>
                  <a:lnTo>
                    <a:pt x="630" y="68"/>
                  </a:lnTo>
                  <a:lnTo>
                    <a:pt x="612" y="54"/>
                  </a:lnTo>
                  <a:lnTo>
                    <a:pt x="594" y="44"/>
                  </a:lnTo>
                  <a:lnTo>
                    <a:pt x="574" y="34"/>
                  </a:lnTo>
                  <a:lnTo>
                    <a:pt x="552" y="24"/>
                  </a:lnTo>
                  <a:lnTo>
                    <a:pt x="530" y="16"/>
                  </a:lnTo>
                  <a:lnTo>
                    <a:pt x="504" y="10"/>
                  </a:lnTo>
                  <a:lnTo>
                    <a:pt x="478" y="4"/>
                  </a:lnTo>
                  <a:lnTo>
                    <a:pt x="450" y="2"/>
                  </a:lnTo>
                  <a:lnTo>
                    <a:pt x="422" y="0"/>
                  </a:lnTo>
                  <a:lnTo>
                    <a:pt x="390" y="0"/>
                  </a:lnTo>
                  <a:lnTo>
                    <a:pt x="358" y="4"/>
                  </a:lnTo>
                  <a:lnTo>
                    <a:pt x="324" y="8"/>
                  </a:lnTo>
                  <a:lnTo>
                    <a:pt x="288" y="16"/>
                  </a:lnTo>
                  <a:lnTo>
                    <a:pt x="250" y="26"/>
                  </a:lnTo>
                  <a:lnTo>
                    <a:pt x="21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38" name="Freeform 10194"/>
            <p:cNvSpPr/>
            <p:nvPr/>
          </p:nvSpPr>
          <p:spPr bwMode="auto">
            <a:xfrm>
              <a:off x="5842794" y="3121025"/>
              <a:ext cx="608013" cy="169863"/>
            </a:xfrm>
            <a:custGeom>
              <a:avLst/>
              <a:gdLst>
                <a:gd name="T0" fmla="*/ 744 w 766"/>
                <a:gd name="T1" fmla="*/ 14 h 214"/>
                <a:gd name="T2" fmla="*/ 744 w 766"/>
                <a:gd name="T3" fmla="*/ 14 h 214"/>
                <a:gd name="T4" fmla="*/ 740 w 766"/>
                <a:gd name="T5" fmla="*/ 12 h 214"/>
                <a:gd name="T6" fmla="*/ 736 w 766"/>
                <a:gd name="T7" fmla="*/ 10 h 214"/>
                <a:gd name="T8" fmla="*/ 720 w 766"/>
                <a:gd name="T9" fmla="*/ 6 h 214"/>
                <a:gd name="T10" fmla="*/ 698 w 766"/>
                <a:gd name="T11" fmla="*/ 2 h 214"/>
                <a:gd name="T12" fmla="*/ 668 w 766"/>
                <a:gd name="T13" fmla="*/ 0 h 214"/>
                <a:gd name="T14" fmla="*/ 600 w 766"/>
                <a:gd name="T15" fmla="*/ 0 h 214"/>
                <a:gd name="T16" fmla="*/ 518 w 766"/>
                <a:gd name="T17" fmla="*/ 0 h 214"/>
                <a:gd name="T18" fmla="*/ 432 w 766"/>
                <a:gd name="T19" fmla="*/ 4 h 214"/>
                <a:gd name="T20" fmla="*/ 348 w 766"/>
                <a:gd name="T21" fmla="*/ 8 h 214"/>
                <a:gd name="T22" fmla="*/ 214 w 766"/>
                <a:gd name="T23" fmla="*/ 18 h 214"/>
                <a:gd name="T24" fmla="*/ 214 w 766"/>
                <a:gd name="T25" fmla="*/ 18 h 214"/>
                <a:gd name="T26" fmla="*/ 168 w 766"/>
                <a:gd name="T27" fmla="*/ 20 h 214"/>
                <a:gd name="T28" fmla="*/ 128 w 766"/>
                <a:gd name="T29" fmla="*/ 18 h 214"/>
                <a:gd name="T30" fmla="*/ 68 w 766"/>
                <a:gd name="T31" fmla="*/ 16 h 214"/>
                <a:gd name="T32" fmla="*/ 46 w 766"/>
                <a:gd name="T33" fmla="*/ 16 h 214"/>
                <a:gd name="T34" fmla="*/ 36 w 766"/>
                <a:gd name="T35" fmla="*/ 16 h 214"/>
                <a:gd name="T36" fmla="*/ 28 w 766"/>
                <a:gd name="T37" fmla="*/ 20 h 214"/>
                <a:gd name="T38" fmla="*/ 22 w 766"/>
                <a:gd name="T39" fmla="*/ 22 h 214"/>
                <a:gd name="T40" fmla="*/ 16 w 766"/>
                <a:gd name="T41" fmla="*/ 28 h 214"/>
                <a:gd name="T42" fmla="*/ 10 w 766"/>
                <a:gd name="T43" fmla="*/ 34 h 214"/>
                <a:gd name="T44" fmla="*/ 6 w 766"/>
                <a:gd name="T45" fmla="*/ 42 h 214"/>
                <a:gd name="T46" fmla="*/ 6 w 766"/>
                <a:gd name="T47" fmla="*/ 42 h 214"/>
                <a:gd name="T48" fmla="*/ 2 w 766"/>
                <a:gd name="T49" fmla="*/ 52 h 214"/>
                <a:gd name="T50" fmla="*/ 0 w 766"/>
                <a:gd name="T51" fmla="*/ 64 h 214"/>
                <a:gd name="T52" fmla="*/ 2 w 766"/>
                <a:gd name="T53" fmla="*/ 78 h 214"/>
                <a:gd name="T54" fmla="*/ 8 w 766"/>
                <a:gd name="T55" fmla="*/ 90 h 214"/>
                <a:gd name="T56" fmla="*/ 14 w 766"/>
                <a:gd name="T57" fmla="*/ 104 h 214"/>
                <a:gd name="T58" fmla="*/ 24 w 766"/>
                <a:gd name="T59" fmla="*/ 116 h 214"/>
                <a:gd name="T60" fmla="*/ 36 w 766"/>
                <a:gd name="T61" fmla="*/ 130 h 214"/>
                <a:gd name="T62" fmla="*/ 48 w 766"/>
                <a:gd name="T63" fmla="*/ 142 h 214"/>
                <a:gd name="T64" fmla="*/ 64 w 766"/>
                <a:gd name="T65" fmla="*/ 154 h 214"/>
                <a:gd name="T66" fmla="*/ 80 w 766"/>
                <a:gd name="T67" fmla="*/ 166 h 214"/>
                <a:gd name="T68" fmla="*/ 98 w 766"/>
                <a:gd name="T69" fmla="*/ 178 h 214"/>
                <a:gd name="T70" fmla="*/ 116 w 766"/>
                <a:gd name="T71" fmla="*/ 186 h 214"/>
                <a:gd name="T72" fmla="*/ 136 w 766"/>
                <a:gd name="T73" fmla="*/ 196 h 214"/>
                <a:gd name="T74" fmla="*/ 156 w 766"/>
                <a:gd name="T75" fmla="*/ 202 h 214"/>
                <a:gd name="T76" fmla="*/ 178 w 766"/>
                <a:gd name="T77" fmla="*/ 208 h 214"/>
                <a:gd name="T78" fmla="*/ 198 w 766"/>
                <a:gd name="T79" fmla="*/ 212 h 214"/>
                <a:gd name="T80" fmla="*/ 198 w 766"/>
                <a:gd name="T81" fmla="*/ 212 h 214"/>
                <a:gd name="T82" fmla="*/ 222 w 766"/>
                <a:gd name="T83" fmla="*/ 214 h 214"/>
                <a:gd name="T84" fmla="*/ 252 w 766"/>
                <a:gd name="T85" fmla="*/ 214 h 214"/>
                <a:gd name="T86" fmla="*/ 286 w 766"/>
                <a:gd name="T87" fmla="*/ 212 h 214"/>
                <a:gd name="T88" fmla="*/ 324 w 766"/>
                <a:gd name="T89" fmla="*/ 210 h 214"/>
                <a:gd name="T90" fmla="*/ 408 w 766"/>
                <a:gd name="T91" fmla="*/ 198 h 214"/>
                <a:gd name="T92" fmla="*/ 496 w 766"/>
                <a:gd name="T93" fmla="*/ 186 h 214"/>
                <a:gd name="T94" fmla="*/ 580 w 766"/>
                <a:gd name="T95" fmla="*/ 170 h 214"/>
                <a:gd name="T96" fmla="*/ 652 w 766"/>
                <a:gd name="T97" fmla="*/ 154 h 214"/>
                <a:gd name="T98" fmla="*/ 706 w 766"/>
                <a:gd name="T99" fmla="*/ 140 h 214"/>
                <a:gd name="T100" fmla="*/ 724 w 766"/>
                <a:gd name="T101" fmla="*/ 134 h 214"/>
                <a:gd name="T102" fmla="*/ 736 w 766"/>
                <a:gd name="T103" fmla="*/ 128 h 214"/>
                <a:gd name="T104" fmla="*/ 736 w 766"/>
                <a:gd name="T105" fmla="*/ 128 h 214"/>
                <a:gd name="T106" fmla="*/ 748 w 766"/>
                <a:gd name="T107" fmla="*/ 118 h 214"/>
                <a:gd name="T108" fmla="*/ 758 w 766"/>
                <a:gd name="T109" fmla="*/ 106 h 214"/>
                <a:gd name="T110" fmla="*/ 764 w 766"/>
                <a:gd name="T111" fmla="*/ 92 h 214"/>
                <a:gd name="T112" fmla="*/ 766 w 766"/>
                <a:gd name="T113" fmla="*/ 76 h 214"/>
                <a:gd name="T114" fmla="*/ 766 w 766"/>
                <a:gd name="T115" fmla="*/ 62 h 214"/>
                <a:gd name="T116" fmla="*/ 762 w 766"/>
                <a:gd name="T117" fmla="*/ 46 h 214"/>
                <a:gd name="T118" fmla="*/ 754 w 766"/>
                <a:gd name="T119" fmla="*/ 30 h 214"/>
                <a:gd name="T120" fmla="*/ 744 w 766"/>
                <a:gd name="T121" fmla="*/ 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6" h="214">
                  <a:moveTo>
                    <a:pt x="744" y="14"/>
                  </a:moveTo>
                  <a:lnTo>
                    <a:pt x="744" y="14"/>
                  </a:lnTo>
                  <a:lnTo>
                    <a:pt x="740" y="12"/>
                  </a:lnTo>
                  <a:lnTo>
                    <a:pt x="736" y="10"/>
                  </a:lnTo>
                  <a:lnTo>
                    <a:pt x="720" y="6"/>
                  </a:lnTo>
                  <a:lnTo>
                    <a:pt x="698" y="2"/>
                  </a:lnTo>
                  <a:lnTo>
                    <a:pt x="668" y="0"/>
                  </a:lnTo>
                  <a:lnTo>
                    <a:pt x="600" y="0"/>
                  </a:lnTo>
                  <a:lnTo>
                    <a:pt x="518" y="0"/>
                  </a:lnTo>
                  <a:lnTo>
                    <a:pt x="432" y="4"/>
                  </a:lnTo>
                  <a:lnTo>
                    <a:pt x="348" y="8"/>
                  </a:lnTo>
                  <a:lnTo>
                    <a:pt x="214" y="18"/>
                  </a:lnTo>
                  <a:lnTo>
                    <a:pt x="214" y="18"/>
                  </a:lnTo>
                  <a:lnTo>
                    <a:pt x="168" y="20"/>
                  </a:lnTo>
                  <a:lnTo>
                    <a:pt x="128" y="18"/>
                  </a:lnTo>
                  <a:lnTo>
                    <a:pt x="68" y="16"/>
                  </a:lnTo>
                  <a:lnTo>
                    <a:pt x="46" y="16"/>
                  </a:lnTo>
                  <a:lnTo>
                    <a:pt x="36" y="16"/>
                  </a:lnTo>
                  <a:lnTo>
                    <a:pt x="28" y="20"/>
                  </a:lnTo>
                  <a:lnTo>
                    <a:pt x="22" y="22"/>
                  </a:lnTo>
                  <a:lnTo>
                    <a:pt x="16" y="28"/>
                  </a:lnTo>
                  <a:lnTo>
                    <a:pt x="10" y="34"/>
                  </a:lnTo>
                  <a:lnTo>
                    <a:pt x="6" y="42"/>
                  </a:lnTo>
                  <a:lnTo>
                    <a:pt x="6" y="42"/>
                  </a:lnTo>
                  <a:lnTo>
                    <a:pt x="2" y="52"/>
                  </a:lnTo>
                  <a:lnTo>
                    <a:pt x="0" y="64"/>
                  </a:lnTo>
                  <a:lnTo>
                    <a:pt x="2" y="78"/>
                  </a:lnTo>
                  <a:lnTo>
                    <a:pt x="8" y="90"/>
                  </a:lnTo>
                  <a:lnTo>
                    <a:pt x="14" y="104"/>
                  </a:lnTo>
                  <a:lnTo>
                    <a:pt x="24" y="116"/>
                  </a:lnTo>
                  <a:lnTo>
                    <a:pt x="36" y="130"/>
                  </a:lnTo>
                  <a:lnTo>
                    <a:pt x="48" y="142"/>
                  </a:lnTo>
                  <a:lnTo>
                    <a:pt x="64" y="154"/>
                  </a:lnTo>
                  <a:lnTo>
                    <a:pt x="80" y="166"/>
                  </a:lnTo>
                  <a:lnTo>
                    <a:pt x="98" y="178"/>
                  </a:lnTo>
                  <a:lnTo>
                    <a:pt x="116" y="186"/>
                  </a:lnTo>
                  <a:lnTo>
                    <a:pt x="136" y="196"/>
                  </a:lnTo>
                  <a:lnTo>
                    <a:pt x="156" y="202"/>
                  </a:lnTo>
                  <a:lnTo>
                    <a:pt x="178" y="208"/>
                  </a:lnTo>
                  <a:lnTo>
                    <a:pt x="198" y="212"/>
                  </a:lnTo>
                  <a:lnTo>
                    <a:pt x="198" y="212"/>
                  </a:lnTo>
                  <a:lnTo>
                    <a:pt x="222" y="214"/>
                  </a:lnTo>
                  <a:lnTo>
                    <a:pt x="252" y="214"/>
                  </a:lnTo>
                  <a:lnTo>
                    <a:pt x="286" y="212"/>
                  </a:lnTo>
                  <a:lnTo>
                    <a:pt x="324" y="210"/>
                  </a:lnTo>
                  <a:lnTo>
                    <a:pt x="408" y="198"/>
                  </a:lnTo>
                  <a:lnTo>
                    <a:pt x="496" y="186"/>
                  </a:lnTo>
                  <a:lnTo>
                    <a:pt x="580" y="170"/>
                  </a:lnTo>
                  <a:lnTo>
                    <a:pt x="652" y="154"/>
                  </a:lnTo>
                  <a:lnTo>
                    <a:pt x="706" y="140"/>
                  </a:lnTo>
                  <a:lnTo>
                    <a:pt x="724" y="134"/>
                  </a:lnTo>
                  <a:lnTo>
                    <a:pt x="736" y="128"/>
                  </a:lnTo>
                  <a:lnTo>
                    <a:pt x="736" y="128"/>
                  </a:lnTo>
                  <a:lnTo>
                    <a:pt x="748" y="118"/>
                  </a:lnTo>
                  <a:lnTo>
                    <a:pt x="758" y="106"/>
                  </a:lnTo>
                  <a:lnTo>
                    <a:pt x="764" y="92"/>
                  </a:lnTo>
                  <a:lnTo>
                    <a:pt x="766" y="76"/>
                  </a:lnTo>
                  <a:lnTo>
                    <a:pt x="766" y="62"/>
                  </a:lnTo>
                  <a:lnTo>
                    <a:pt x="762" y="46"/>
                  </a:lnTo>
                  <a:lnTo>
                    <a:pt x="754" y="30"/>
                  </a:lnTo>
                  <a:lnTo>
                    <a:pt x="744" y="14"/>
                  </a:lnTo>
                  <a:close/>
                </a:path>
              </a:pathLst>
            </a:custGeom>
            <a:solidFill>
              <a:srgbClr val="202424"/>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39" name="Freeform 10195"/>
            <p:cNvSpPr/>
            <p:nvPr/>
          </p:nvSpPr>
          <p:spPr bwMode="auto">
            <a:xfrm>
              <a:off x="5842794" y="3121025"/>
              <a:ext cx="608013" cy="169863"/>
            </a:xfrm>
            <a:custGeom>
              <a:avLst/>
              <a:gdLst>
                <a:gd name="T0" fmla="*/ 744 w 766"/>
                <a:gd name="T1" fmla="*/ 14 h 214"/>
                <a:gd name="T2" fmla="*/ 744 w 766"/>
                <a:gd name="T3" fmla="*/ 14 h 214"/>
                <a:gd name="T4" fmla="*/ 740 w 766"/>
                <a:gd name="T5" fmla="*/ 12 h 214"/>
                <a:gd name="T6" fmla="*/ 736 w 766"/>
                <a:gd name="T7" fmla="*/ 10 h 214"/>
                <a:gd name="T8" fmla="*/ 720 w 766"/>
                <a:gd name="T9" fmla="*/ 6 h 214"/>
                <a:gd name="T10" fmla="*/ 698 w 766"/>
                <a:gd name="T11" fmla="*/ 2 h 214"/>
                <a:gd name="T12" fmla="*/ 668 w 766"/>
                <a:gd name="T13" fmla="*/ 0 h 214"/>
                <a:gd name="T14" fmla="*/ 600 w 766"/>
                <a:gd name="T15" fmla="*/ 0 h 214"/>
                <a:gd name="T16" fmla="*/ 518 w 766"/>
                <a:gd name="T17" fmla="*/ 0 h 214"/>
                <a:gd name="T18" fmla="*/ 432 w 766"/>
                <a:gd name="T19" fmla="*/ 4 h 214"/>
                <a:gd name="T20" fmla="*/ 348 w 766"/>
                <a:gd name="T21" fmla="*/ 8 h 214"/>
                <a:gd name="T22" fmla="*/ 214 w 766"/>
                <a:gd name="T23" fmla="*/ 18 h 214"/>
                <a:gd name="T24" fmla="*/ 214 w 766"/>
                <a:gd name="T25" fmla="*/ 18 h 214"/>
                <a:gd name="T26" fmla="*/ 168 w 766"/>
                <a:gd name="T27" fmla="*/ 20 h 214"/>
                <a:gd name="T28" fmla="*/ 128 w 766"/>
                <a:gd name="T29" fmla="*/ 18 h 214"/>
                <a:gd name="T30" fmla="*/ 68 w 766"/>
                <a:gd name="T31" fmla="*/ 16 h 214"/>
                <a:gd name="T32" fmla="*/ 46 w 766"/>
                <a:gd name="T33" fmla="*/ 16 h 214"/>
                <a:gd name="T34" fmla="*/ 36 w 766"/>
                <a:gd name="T35" fmla="*/ 16 h 214"/>
                <a:gd name="T36" fmla="*/ 28 w 766"/>
                <a:gd name="T37" fmla="*/ 20 h 214"/>
                <a:gd name="T38" fmla="*/ 22 w 766"/>
                <a:gd name="T39" fmla="*/ 22 h 214"/>
                <a:gd name="T40" fmla="*/ 16 w 766"/>
                <a:gd name="T41" fmla="*/ 28 h 214"/>
                <a:gd name="T42" fmla="*/ 10 w 766"/>
                <a:gd name="T43" fmla="*/ 34 h 214"/>
                <a:gd name="T44" fmla="*/ 6 w 766"/>
                <a:gd name="T45" fmla="*/ 42 h 214"/>
                <a:gd name="T46" fmla="*/ 6 w 766"/>
                <a:gd name="T47" fmla="*/ 42 h 214"/>
                <a:gd name="T48" fmla="*/ 2 w 766"/>
                <a:gd name="T49" fmla="*/ 52 h 214"/>
                <a:gd name="T50" fmla="*/ 0 w 766"/>
                <a:gd name="T51" fmla="*/ 64 h 214"/>
                <a:gd name="T52" fmla="*/ 2 w 766"/>
                <a:gd name="T53" fmla="*/ 78 h 214"/>
                <a:gd name="T54" fmla="*/ 8 w 766"/>
                <a:gd name="T55" fmla="*/ 90 h 214"/>
                <a:gd name="T56" fmla="*/ 14 w 766"/>
                <a:gd name="T57" fmla="*/ 104 h 214"/>
                <a:gd name="T58" fmla="*/ 24 w 766"/>
                <a:gd name="T59" fmla="*/ 116 h 214"/>
                <a:gd name="T60" fmla="*/ 36 w 766"/>
                <a:gd name="T61" fmla="*/ 130 h 214"/>
                <a:gd name="T62" fmla="*/ 48 w 766"/>
                <a:gd name="T63" fmla="*/ 142 h 214"/>
                <a:gd name="T64" fmla="*/ 64 w 766"/>
                <a:gd name="T65" fmla="*/ 154 h 214"/>
                <a:gd name="T66" fmla="*/ 80 w 766"/>
                <a:gd name="T67" fmla="*/ 166 h 214"/>
                <a:gd name="T68" fmla="*/ 98 w 766"/>
                <a:gd name="T69" fmla="*/ 178 h 214"/>
                <a:gd name="T70" fmla="*/ 116 w 766"/>
                <a:gd name="T71" fmla="*/ 186 h 214"/>
                <a:gd name="T72" fmla="*/ 136 w 766"/>
                <a:gd name="T73" fmla="*/ 196 h 214"/>
                <a:gd name="T74" fmla="*/ 156 w 766"/>
                <a:gd name="T75" fmla="*/ 202 h 214"/>
                <a:gd name="T76" fmla="*/ 178 w 766"/>
                <a:gd name="T77" fmla="*/ 208 h 214"/>
                <a:gd name="T78" fmla="*/ 198 w 766"/>
                <a:gd name="T79" fmla="*/ 212 h 214"/>
                <a:gd name="T80" fmla="*/ 198 w 766"/>
                <a:gd name="T81" fmla="*/ 212 h 214"/>
                <a:gd name="T82" fmla="*/ 222 w 766"/>
                <a:gd name="T83" fmla="*/ 214 h 214"/>
                <a:gd name="T84" fmla="*/ 252 w 766"/>
                <a:gd name="T85" fmla="*/ 214 h 214"/>
                <a:gd name="T86" fmla="*/ 286 w 766"/>
                <a:gd name="T87" fmla="*/ 212 h 214"/>
                <a:gd name="T88" fmla="*/ 324 w 766"/>
                <a:gd name="T89" fmla="*/ 210 h 214"/>
                <a:gd name="T90" fmla="*/ 408 w 766"/>
                <a:gd name="T91" fmla="*/ 198 h 214"/>
                <a:gd name="T92" fmla="*/ 496 w 766"/>
                <a:gd name="T93" fmla="*/ 186 h 214"/>
                <a:gd name="T94" fmla="*/ 580 w 766"/>
                <a:gd name="T95" fmla="*/ 170 h 214"/>
                <a:gd name="T96" fmla="*/ 652 w 766"/>
                <a:gd name="T97" fmla="*/ 154 h 214"/>
                <a:gd name="T98" fmla="*/ 706 w 766"/>
                <a:gd name="T99" fmla="*/ 140 h 214"/>
                <a:gd name="T100" fmla="*/ 724 w 766"/>
                <a:gd name="T101" fmla="*/ 134 h 214"/>
                <a:gd name="T102" fmla="*/ 736 w 766"/>
                <a:gd name="T103" fmla="*/ 128 h 214"/>
                <a:gd name="T104" fmla="*/ 736 w 766"/>
                <a:gd name="T105" fmla="*/ 128 h 214"/>
                <a:gd name="T106" fmla="*/ 748 w 766"/>
                <a:gd name="T107" fmla="*/ 118 h 214"/>
                <a:gd name="T108" fmla="*/ 758 w 766"/>
                <a:gd name="T109" fmla="*/ 106 h 214"/>
                <a:gd name="T110" fmla="*/ 764 w 766"/>
                <a:gd name="T111" fmla="*/ 92 h 214"/>
                <a:gd name="T112" fmla="*/ 766 w 766"/>
                <a:gd name="T113" fmla="*/ 76 h 214"/>
                <a:gd name="T114" fmla="*/ 766 w 766"/>
                <a:gd name="T115" fmla="*/ 62 h 214"/>
                <a:gd name="T116" fmla="*/ 762 w 766"/>
                <a:gd name="T117" fmla="*/ 46 h 214"/>
                <a:gd name="T118" fmla="*/ 754 w 766"/>
                <a:gd name="T119" fmla="*/ 30 h 214"/>
                <a:gd name="T120" fmla="*/ 744 w 766"/>
                <a:gd name="T121" fmla="*/ 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6" h="214">
                  <a:moveTo>
                    <a:pt x="744" y="14"/>
                  </a:moveTo>
                  <a:lnTo>
                    <a:pt x="744" y="14"/>
                  </a:lnTo>
                  <a:lnTo>
                    <a:pt x="740" y="12"/>
                  </a:lnTo>
                  <a:lnTo>
                    <a:pt x="736" y="10"/>
                  </a:lnTo>
                  <a:lnTo>
                    <a:pt x="720" y="6"/>
                  </a:lnTo>
                  <a:lnTo>
                    <a:pt x="698" y="2"/>
                  </a:lnTo>
                  <a:lnTo>
                    <a:pt x="668" y="0"/>
                  </a:lnTo>
                  <a:lnTo>
                    <a:pt x="600" y="0"/>
                  </a:lnTo>
                  <a:lnTo>
                    <a:pt x="518" y="0"/>
                  </a:lnTo>
                  <a:lnTo>
                    <a:pt x="432" y="4"/>
                  </a:lnTo>
                  <a:lnTo>
                    <a:pt x="348" y="8"/>
                  </a:lnTo>
                  <a:lnTo>
                    <a:pt x="214" y="18"/>
                  </a:lnTo>
                  <a:lnTo>
                    <a:pt x="214" y="18"/>
                  </a:lnTo>
                  <a:lnTo>
                    <a:pt x="168" y="20"/>
                  </a:lnTo>
                  <a:lnTo>
                    <a:pt x="128" y="18"/>
                  </a:lnTo>
                  <a:lnTo>
                    <a:pt x="68" y="16"/>
                  </a:lnTo>
                  <a:lnTo>
                    <a:pt x="46" y="16"/>
                  </a:lnTo>
                  <a:lnTo>
                    <a:pt x="36" y="16"/>
                  </a:lnTo>
                  <a:lnTo>
                    <a:pt x="28" y="20"/>
                  </a:lnTo>
                  <a:lnTo>
                    <a:pt x="22" y="22"/>
                  </a:lnTo>
                  <a:lnTo>
                    <a:pt x="16" y="28"/>
                  </a:lnTo>
                  <a:lnTo>
                    <a:pt x="10" y="34"/>
                  </a:lnTo>
                  <a:lnTo>
                    <a:pt x="6" y="42"/>
                  </a:lnTo>
                  <a:lnTo>
                    <a:pt x="6" y="42"/>
                  </a:lnTo>
                  <a:lnTo>
                    <a:pt x="2" y="52"/>
                  </a:lnTo>
                  <a:lnTo>
                    <a:pt x="0" y="64"/>
                  </a:lnTo>
                  <a:lnTo>
                    <a:pt x="2" y="78"/>
                  </a:lnTo>
                  <a:lnTo>
                    <a:pt x="8" y="90"/>
                  </a:lnTo>
                  <a:lnTo>
                    <a:pt x="14" y="104"/>
                  </a:lnTo>
                  <a:lnTo>
                    <a:pt x="24" y="116"/>
                  </a:lnTo>
                  <a:lnTo>
                    <a:pt x="36" y="130"/>
                  </a:lnTo>
                  <a:lnTo>
                    <a:pt x="48" y="142"/>
                  </a:lnTo>
                  <a:lnTo>
                    <a:pt x="64" y="154"/>
                  </a:lnTo>
                  <a:lnTo>
                    <a:pt x="80" y="166"/>
                  </a:lnTo>
                  <a:lnTo>
                    <a:pt x="98" y="178"/>
                  </a:lnTo>
                  <a:lnTo>
                    <a:pt x="116" y="186"/>
                  </a:lnTo>
                  <a:lnTo>
                    <a:pt x="136" y="196"/>
                  </a:lnTo>
                  <a:lnTo>
                    <a:pt x="156" y="202"/>
                  </a:lnTo>
                  <a:lnTo>
                    <a:pt x="178" y="208"/>
                  </a:lnTo>
                  <a:lnTo>
                    <a:pt x="198" y="212"/>
                  </a:lnTo>
                  <a:lnTo>
                    <a:pt x="198" y="212"/>
                  </a:lnTo>
                  <a:lnTo>
                    <a:pt x="222" y="214"/>
                  </a:lnTo>
                  <a:lnTo>
                    <a:pt x="252" y="214"/>
                  </a:lnTo>
                  <a:lnTo>
                    <a:pt x="286" y="212"/>
                  </a:lnTo>
                  <a:lnTo>
                    <a:pt x="324" y="210"/>
                  </a:lnTo>
                  <a:lnTo>
                    <a:pt x="408" y="198"/>
                  </a:lnTo>
                  <a:lnTo>
                    <a:pt x="496" y="186"/>
                  </a:lnTo>
                  <a:lnTo>
                    <a:pt x="580" y="170"/>
                  </a:lnTo>
                  <a:lnTo>
                    <a:pt x="652" y="154"/>
                  </a:lnTo>
                  <a:lnTo>
                    <a:pt x="706" y="140"/>
                  </a:lnTo>
                  <a:lnTo>
                    <a:pt x="724" y="134"/>
                  </a:lnTo>
                  <a:lnTo>
                    <a:pt x="736" y="128"/>
                  </a:lnTo>
                  <a:lnTo>
                    <a:pt x="736" y="128"/>
                  </a:lnTo>
                  <a:lnTo>
                    <a:pt x="748" y="118"/>
                  </a:lnTo>
                  <a:lnTo>
                    <a:pt x="758" y="106"/>
                  </a:lnTo>
                  <a:lnTo>
                    <a:pt x="764" y="92"/>
                  </a:lnTo>
                  <a:lnTo>
                    <a:pt x="766" y="76"/>
                  </a:lnTo>
                  <a:lnTo>
                    <a:pt x="766" y="62"/>
                  </a:lnTo>
                  <a:lnTo>
                    <a:pt x="762" y="46"/>
                  </a:lnTo>
                  <a:lnTo>
                    <a:pt x="754" y="30"/>
                  </a:lnTo>
                  <a:lnTo>
                    <a:pt x="744"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40" name="Freeform 10196"/>
            <p:cNvSpPr/>
            <p:nvPr/>
          </p:nvSpPr>
          <p:spPr bwMode="auto">
            <a:xfrm>
              <a:off x="7187406" y="2601912"/>
              <a:ext cx="495300" cy="531813"/>
            </a:xfrm>
            <a:custGeom>
              <a:avLst/>
              <a:gdLst>
                <a:gd name="T0" fmla="*/ 48 w 624"/>
                <a:gd name="T1" fmla="*/ 670 h 670"/>
                <a:gd name="T2" fmla="*/ 24 w 624"/>
                <a:gd name="T3" fmla="*/ 562 h 670"/>
                <a:gd name="T4" fmla="*/ 4 w 624"/>
                <a:gd name="T5" fmla="*/ 428 h 670"/>
                <a:gd name="T6" fmla="*/ 0 w 624"/>
                <a:gd name="T7" fmla="*/ 360 h 670"/>
                <a:gd name="T8" fmla="*/ 4 w 624"/>
                <a:gd name="T9" fmla="*/ 300 h 670"/>
                <a:gd name="T10" fmla="*/ 16 w 624"/>
                <a:gd name="T11" fmla="*/ 258 h 670"/>
                <a:gd name="T12" fmla="*/ 38 w 624"/>
                <a:gd name="T13" fmla="*/ 220 h 670"/>
                <a:gd name="T14" fmla="*/ 92 w 624"/>
                <a:gd name="T15" fmla="*/ 140 h 670"/>
                <a:gd name="T16" fmla="*/ 128 w 624"/>
                <a:gd name="T17" fmla="*/ 100 h 670"/>
                <a:gd name="T18" fmla="*/ 170 w 624"/>
                <a:gd name="T19" fmla="*/ 64 h 670"/>
                <a:gd name="T20" fmla="*/ 218 w 624"/>
                <a:gd name="T21" fmla="*/ 34 h 670"/>
                <a:gd name="T22" fmla="*/ 274 w 624"/>
                <a:gd name="T23" fmla="*/ 14 h 670"/>
                <a:gd name="T24" fmla="*/ 340 w 624"/>
                <a:gd name="T25" fmla="*/ 2 h 670"/>
                <a:gd name="T26" fmla="*/ 362 w 624"/>
                <a:gd name="T27" fmla="*/ 0 h 670"/>
                <a:gd name="T28" fmla="*/ 408 w 624"/>
                <a:gd name="T29" fmla="*/ 4 h 670"/>
                <a:gd name="T30" fmla="*/ 452 w 624"/>
                <a:gd name="T31" fmla="*/ 10 h 670"/>
                <a:gd name="T32" fmla="*/ 492 w 624"/>
                <a:gd name="T33" fmla="*/ 24 h 670"/>
                <a:gd name="T34" fmla="*/ 546 w 624"/>
                <a:gd name="T35" fmla="*/ 48 h 670"/>
                <a:gd name="T36" fmla="*/ 592 w 624"/>
                <a:gd name="T37" fmla="*/ 80 h 670"/>
                <a:gd name="T38" fmla="*/ 616 w 624"/>
                <a:gd name="T39" fmla="*/ 104 h 670"/>
                <a:gd name="T40" fmla="*/ 624 w 624"/>
                <a:gd name="T41" fmla="*/ 118 h 670"/>
                <a:gd name="T42" fmla="*/ 432 w 624"/>
                <a:gd name="T43" fmla="*/ 268 h 670"/>
                <a:gd name="T44" fmla="*/ 348 w 624"/>
                <a:gd name="T45" fmla="*/ 326 h 670"/>
                <a:gd name="T46" fmla="*/ 312 w 624"/>
                <a:gd name="T47" fmla="*/ 350 h 670"/>
                <a:gd name="T48" fmla="*/ 234 w 624"/>
                <a:gd name="T49" fmla="*/ 408 h 670"/>
                <a:gd name="T50" fmla="*/ 200 w 624"/>
                <a:gd name="T51" fmla="*/ 442 h 670"/>
                <a:gd name="T52" fmla="*/ 172 w 624"/>
                <a:gd name="T53" fmla="*/ 478 h 670"/>
                <a:gd name="T54" fmla="*/ 154 w 624"/>
                <a:gd name="T55" fmla="*/ 516 h 670"/>
                <a:gd name="T56" fmla="*/ 146 w 624"/>
                <a:gd name="T57" fmla="*/ 558 h 670"/>
                <a:gd name="T58" fmla="*/ 154 w 624"/>
                <a:gd name="T59" fmla="*/ 602 h 670"/>
                <a:gd name="T60" fmla="*/ 148 w 624"/>
                <a:gd name="T61" fmla="*/ 608 h 670"/>
                <a:gd name="T62" fmla="*/ 132 w 624"/>
                <a:gd name="T63" fmla="*/ 626 h 670"/>
                <a:gd name="T64" fmla="*/ 98 w 624"/>
                <a:gd name="T65" fmla="*/ 648 h 670"/>
                <a:gd name="T66" fmla="*/ 48 w 624"/>
                <a:gd name="T67"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4" h="670">
                  <a:moveTo>
                    <a:pt x="48" y="670"/>
                  </a:moveTo>
                  <a:lnTo>
                    <a:pt x="48" y="670"/>
                  </a:lnTo>
                  <a:lnTo>
                    <a:pt x="36" y="618"/>
                  </a:lnTo>
                  <a:lnTo>
                    <a:pt x="24" y="562"/>
                  </a:lnTo>
                  <a:lnTo>
                    <a:pt x="14" y="498"/>
                  </a:lnTo>
                  <a:lnTo>
                    <a:pt x="4" y="428"/>
                  </a:lnTo>
                  <a:lnTo>
                    <a:pt x="2" y="392"/>
                  </a:lnTo>
                  <a:lnTo>
                    <a:pt x="0" y="360"/>
                  </a:lnTo>
                  <a:lnTo>
                    <a:pt x="2" y="328"/>
                  </a:lnTo>
                  <a:lnTo>
                    <a:pt x="4" y="300"/>
                  </a:lnTo>
                  <a:lnTo>
                    <a:pt x="8" y="276"/>
                  </a:lnTo>
                  <a:lnTo>
                    <a:pt x="16" y="258"/>
                  </a:lnTo>
                  <a:lnTo>
                    <a:pt x="16" y="258"/>
                  </a:lnTo>
                  <a:lnTo>
                    <a:pt x="38" y="220"/>
                  </a:lnTo>
                  <a:lnTo>
                    <a:pt x="62" y="182"/>
                  </a:lnTo>
                  <a:lnTo>
                    <a:pt x="92" y="140"/>
                  </a:lnTo>
                  <a:lnTo>
                    <a:pt x="108" y="120"/>
                  </a:lnTo>
                  <a:lnTo>
                    <a:pt x="128" y="100"/>
                  </a:lnTo>
                  <a:lnTo>
                    <a:pt x="148" y="82"/>
                  </a:lnTo>
                  <a:lnTo>
                    <a:pt x="170" y="64"/>
                  </a:lnTo>
                  <a:lnTo>
                    <a:pt x="192" y="50"/>
                  </a:lnTo>
                  <a:lnTo>
                    <a:pt x="218" y="34"/>
                  </a:lnTo>
                  <a:lnTo>
                    <a:pt x="246" y="22"/>
                  </a:lnTo>
                  <a:lnTo>
                    <a:pt x="274" y="14"/>
                  </a:lnTo>
                  <a:lnTo>
                    <a:pt x="306" y="6"/>
                  </a:lnTo>
                  <a:lnTo>
                    <a:pt x="340" y="2"/>
                  </a:lnTo>
                  <a:lnTo>
                    <a:pt x="340" y="2"/>
                  </a:lnTo>
                  <a:lnTo>
                    <a:pt x="362" y="0"/>
                  </a:lnTo>
                  <a:lnTo>
                    <a:pt x="386" y="2"/>
                  </a:lnTo>
                  <a:lnTo>
                    <a:pt x="408" y="4"/>
                  </a:lnTo>
                  <a:lnTo>
                    <a:pt x="430" y="6"/>
                  </a:lnTo>
                  <a:lnTo>
                    <a:pt x="452" y="10"/>
                  </a:lnTo>
                  <a:lnTo>
                    <a:pt x="472" y="16"/>
                  </a:lnTo>
                  <a:lnTo>
                    <a:pt x="492" y="24"/>
                  </a:lnTo>
                  <a:lnTo>
                    <a:pt x="512" y="30"/>
                  </a:lnTo>
                  <a:lnTo>
                    <a:pt x="546" y="48"/>
                  </a:lnTo>
                  <a:lnTo>
                    <a:pt x="578" y="70"/>
                  </a:lnTo>
                  <a:lnTo>
                    <a:pt x="592" y="80"/>
                  </a:lnTo>
                  <a:lnTo>
                    <a:pt x="604" y="92"/>
                  </a:lnTo>
                  <a:lnTo>
                    <a:pt x="616" y="104"/>
                  </a:lnTo>
                  <a:lnTo>
                    <a:pt x="624" y="118"/>
                  </a:lnTo>
                  <a:lnTo>
                    <a:pt x="624" y="118"/>
                  </a:lnTo>
                  <a:lnTo>
                    <a:pt x="522" y="198"/>
                  </a:lnTo>
                  <a:lnTo>
                    <a:pt x="432" y="268"/>
                  </a:lnTo>
                  <a:lnTo>
                    <a:pt x="388" y="300"/>
                  </a:lnTo>
                  <a:lnTo>
                    <a:pt x="348" y="326"/>
                  </a:lnTo>
                  <a:lnTo>
                    <a:pt x="348" y="326"/>
                  </a:lnTo>
                  <a:lnTo>
                    <a:pt x="312" y="350"/>
                  </a:lnTo>
                  <a:lnTo>
                    <a:pt x="272" y="378"/>
                  </a:lnTo>
                  <a:lnTo>
                    <a:pt x="234" y="408"/>
                  </a:lnTo>
                  <a:lnTo>
                    <a:pt x="216" y="424"/>
                  </a:lnTo>
                  <a:lnTo>
                    <a:pt x="200" y="442"/>
                  </a:lnTo>
                  <a:lnTo>
                    <a:pt x="186" y="460"/>
                  </a:lnTo>
                  <a:lnTo>
                    <a:pt x="172" y="478"/>
                  </a:lnTo>
                  <a:lnTo>
                    <a:pt x="162" y="496"/>
                  </a:lnTo>
                  <a:lnTo>
                    <a:pt x="154" y="516"/>
                  </a:lnTo>
                  <a:lnTo>
                    <a:pt x="148" y="536"/>
                  </a:lnTo>
                  <a:lnTo>
                    <a:pt x="146" y="558"/>
                  </a:lnTo>
                  <a:lnTo>
                    <a:pt x="148" y="580"/>
                  </a:lnTo>
                  <a:lnTo>
                    <a:pt x="154" y="602"/>
                  </a:lnTo>
                  <a:lnTo>
                    <a:pt x="154" y="602"/>
                  </a:lnTo>
                  <a:lnTo>
                    <a:pt x="148" y="608"/>
                  </a:lnTo>
                  <a:lnTo>
                    <a:pt x="142" y="616"/>
                  </a:lnTo>
                  <a:lnTo>
                    <a:pt x="132" y="626"/>
                  </a:lnTo>
                  <a:lnTo>
                    <a:pt x="118" y="636"/>
                  </a:lnTo>
                  <a:lnTo>
                    <a:pt x="98" y="648"/>
                  </a:lnTo>
                  <a:lnTo>
                    <a:pt x="76" y="658"/>
                  </a:lnTo>
                  <a:lnTo>
                    <a:pt x="48" y="670"/>
                  </a:lnTo>
                  <a:close/>
                </a:path>
              </a:pathLst>
            </a:custGeom>
            <a:solidFill>
              <a:srgbClr val="F1C41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41" name="Freeform 10197"/>
            <p:cNvSpPr/>
            <p:nvPr/>
          </p:nvSpPr>
          <p:spPr bwMode="auto">
            <a:xfrm>
              <a:off x="7187406" y="2601912"/>
              <a:ext cx="495300" cy="531813"/>
            </a:xfrm>
            <a:custGeom>
              <a:avLst/>
              <a:gdLst>
                <a:gd name="T0" fmla="*/ 48 w 624"/>
                <a:gd name="T1" fmla="*/ 670 h 670"/>
                <a:gd name="T2" fmla="*/ 24 w 624"/>
                <a:gd name="T3" fmla="*/ 562 h 670"/>
                <a:gd name="T4" fmla="*/ 4 w 624"/>
                <a:gd name="T5" fmla="*/ 428 h 670"/>
                <a:gd name="T6" fmla="*/ 0 w 624"/>
                <a:gd name="T7" fmla="*/ 360 h 670"/>
                <a:gd name="T8" fmla="*/ 4 w 624"/>
                <a:gd name="T9" fmla="*/ 300 h 670"/>
                <a:gd name="T10" fmla="*/ 16 w 624"/>
                <a:gd name="T11" fmla="*/ 258 h 670"/>
                <a:gd name="T12" fmla="*/ 38 w 624"/>
                <a:gd name="T13" fmla="*/ 220 h 670"/>
                <a:gd name="T14" fmla="*/ 92 w 624"/>
                <a:gd name="T15" fmla="*/ 140 h 670"/>
                <a:gd name="T16" fmla="*/ 128 w 624"/>
                <a:gd name="T17" fmla="*/ 100 h 670"/>
                <a:gd name="T18" fmla="*/ 170 w 624"/>
                <a:gd name="T19" fmla="*/ 64 h 670"/>
                <a:gd name="T20" fmla="*/ 218 w 624"/>
                <a:gd name="T21" fmla="*/ 34 h 670"/>
                <a:gd name="T22" fmla="*/ 274 w 624"/>
                <a:gd name="T23" fmla="*/ 14 h 670"/>
                <a:gd name="T24" fmla="*/ 340 w 624"/>
                <a:gd name="T25" fmla="*/ 2 h 670"/>
                <a:gd name="T26" fmla="*/ 362 w 624"/>
                <a:gd name="T27" fmla="*/ 0 h 670"/>
                <a:gd name="T28" fmla="*/ 408 w 624"/>
                <a:gd name="T29" fmla="*/ 4 h 670"/>
                <a:gd name="T30" fmla="*/ 452 w 624"/>
                <a:gd name="T31" fmla="*/ 10 h 670"/>
                <a:gd name="T32" fmla="*/ 492 w 624"/>
                <a:gd name="T33" fmla="*/ 24 h 670"/>
                <a:gd name="T34" fmla="*/ 546 w 624"/>
                <a:gd name="T35" fmla="*/ 48 h 670"/>
                <a:gd name="T36" fmla="*/ 592 w 624"/>
                <a:gd name="T37" fmla="*/ 80 h 670"/>
                <a:gd name="T38" fmla="*/ 616 w 624"/>
                <a:gd name="T39" fmla="*/ 104 h 670"/>
                <a:gd name="T40" fmla="*/ 624 w 624"/>
                <a:gd name="T41" fmla="*/ 118 h 670"/>
                <a:gd name="T42" fmla="*/ 432 w 624"/>
                <a:gd name="T43" fmla="*/ 268 h 670"/>
                <a:gd name="T44" fmla="*/ 348 w 624"/>
                <a:gd name="T45" fmla="*/ 326 h 670"/>
                <a:gd name="T46" fmla="*/ 312 w 624"/>
                <a:gd name="T47" fmla="*/ 350 h 670"/>
                <a:gd name="T48" fmla="*/ 234 w 624"/>
                <a:gd name="T49" fmla="*/ 408 h 670"/>
                <a:gd name="T50" fmla="*/ 200 w 624"/>
                <a:gd name="T51" fmla="*/ 442 h 670"/>
                <a:gd name="T52" fmla="*/ 172 w 624"/>
                <a:gd name="T53" fmla="*/ 478 h 670"/>
                <a:gd name="T54" fmla="*/ 154 w 624"/>
                <a:gd name="T55" fmla="*/ 516 h 670"/>
                <a:gd name="T56" fmla="*/ 146 w 624"/>
                <a:gd name="T57" fmla="*/ 558 h 670"/>
                <a:gd name="T58" fmla="*/ 154 w 624"/>
                <a:gd name="T59" fmla="*/ 602 h 670"/>
                <a:gd name="T60" fmla="*/ 148 w 624"/>
                <a:gd name="T61" fmla="*/ 608 h 670"/>
                <a:gd name="T62" fmla="*/ 132 w 624"/>
                <a:gd name="T63" fmla="*/ 626 h 670"/>
                <a:gd name="T64" fmla="*/ 98 w 624"/>
                <a:gd name="T65" fmla="*/ 648 h 670"/>
                <a:gd name="T66" fmla="*/ 48 w 624"/>
                <a:gd name="T67"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4" h="670">
                  <a:moveTo>
                    <a:pt x="48" y="670"/>
                  </a:moveTo>
                  <a:lnTo>
                    <a:pt x="48" y="670"/>
                  </a:lnTo>
                  <a:lnTo>
                    <a:pt x="36" y="618"/>
                  </a:lnTo>
                  <a:lnTo>
                    <a:pt x="24" y="562"/>
                  </a:lnTo>
                  <a:lnTo>
                    <a:pt x="14" y="498"/>
                  </a:lnTo>
                  <a:lnTo>
                    <a:pt x="4" y="428"/>
                  </a:lnTo>
                  <a:lnTo>
                    <a:pt x="2" y="392"/>
                  </a:lnTo>
                  <a:lnTo>
                    <a:pt x="0" y="360"/>
                  </a:lnTo>
                  <a:lnTo>
                    <a:pt x="2" y="328"/>
                  </a:lnTo>
                  <a:lnTo>
                    <a:pt x="4" y="300"/>
                  </a:lnTo>
                  <a:lnTo>
                    <a:pt x="8" y="276"/>
                  </a:lnTo>
                  <a:lnTo>
                    <a:pt x="16" y="258"/>
                  </a:lnTo>
                  <a:lnTo>
                    <a:pt x="16" y="258"/>
                  </a:lnTo>
                  <a:lnTo>
                    <a:pt x="38" y="220"/>
                  </a:lnTo>
                  <a:lnTo>
                    <a:pt x="62" y="182"/>
                  </a:lnTo>
                  <a:lnTo>
                    <a:pt x="92" y="140"/>
                  </a:lnTo>
                  <a:lnTo>
                    <a:pt x="108" y="120"/>
                  </a:lnTo>
                  <a:lnTo>
                    <a:pt x="128" y="100"/>
                  </a:lnTo>
                  <a:lnTo>
                    <a:pt x="148" y="82"/>
                  </a:lnTo>
                  <a:lnTo>
                    <a:pt x="170" y="64"/>
                  </a:lnTo>
                  <a:lnTo>
                    <a:pt x="192" y="50"/>
                  </a:lnTo>
                  <a:lnTo>
                    <a:pt x="218" y="34"/>
                  </a:lnTo>
                  <a:lnTo>
                    <a:pt x="246" y="22"/>
                  </a:lnTo>
                  <a:lnTo>
                    <a:pt x="274" y="14"/>
                  </a:lnTo>
                  <a:lnTo>
                    <a:pt x="306" y="6"/>
                  </a:lnTo>
                  <a:lnTo>
                    <a:pt x="340" y="2"/>
                  </a:lnTo>
                  <a:lnTo>
                    <a:pt x="340" y="2"/>
                  </a:lnTo>
                  <a:lnTo>
                    <a:pt x="362" y="0"/>
                  </a:lnTo>
                  <a:lnTo>
                    <a:pt x="386" y="2"/>
                  </a:lnTo>
                  <a:lnTo>
                    <a:pt x="408" y="4"/>
                  </a:lnTo>
                  <a:lnTo>
                    <a:pt x="430" y="6"/>
                  </a:lnTo>
                  <a:lnTo>
                    <a:pt x="452" y="10"/>
                  </a:lnTo>
                  <a:lnTo>
                    <a:pt x="472" y="16"/>
                  </a:lnTo>
                  <a:lnTo>
                    <a:pt x="492" y="24"/>
                  </a:lnTo>
                  <a:lnTo>
                    <a:pt x="512" y="30"/>
                  </a:lnTo>
                  <a:lnTo>
                    <a:pt x="546" y="48"/>
                  </a:lnTo>
                  <a:lnTo>
                    <a:pt x="578" y="70"/>
                  </a:lnTo>
                  <a:lnTo>
                    <a:pt x="592" y="80"/>
                  </a:lnTo>
                  <a:lnTo>
                    <a:pt x="604" y="92"/>
                  </a:lnTo>
                  <a:lnTo>
                    <a:pt x="616" y="104"/>
                  </a:lnTo>
                  <a:lnTo>
                    <a:pt x="624" y="118"/>
                  </a:lnTo>
                  <a:lnTo>
                    <a:pt x="624" y="118"/>
                  </a:lnTo>
                  <a:lnTo>
                    <a:pt x="522" y="198"/>
                  </a:lnTo>
                  <a:lnTo>
                    <a:pt x="432" y="268"/>
                  </a:lnTo>
                  <a:lnTo>
                    <a:pt x="388" y="300"/>
                  </a:lnTo>
                  <a:lnTo>
                    <a:pt x="348" y="326"/>
                  </a:lnTo>
                  <a:lnTo>
                    <a:pt x="348" y="326"/>
                  </a:lnTo>
                  <a:lnTo>
                    <a:pt x="312" y="350"/>
                  </a:lnTo>
                  <a:lnTo>
                    <a:pt x="272" y="378"/>
                  </a:lnTo>
                  <a:lnTo>
                    <a:pt x="234" y="408"/>
                  </a:lnTo>
                  <a:lnTo>
                    <a:pt x="216" y="424"/>
                  </a:lnTo>
                  <a:lnTo>
                    <a:pt x="200" y="442"/>
                  </a:lnTo>
                  <a:lnTo>
                    <a:pt x="186" y="460"/>
                  </a:lnTo>
                  <a:lnTo>
                    <a:pt x="172" y="478"/>
                  </a:lnTo>
                  <a:lnTo>
                    <a:pt x="162" y="496"/>
                  </a:lnTo>
                  <a:lnTo>
                    <a:pt x="154" y="516"/>
                  </a:lnTo>
                  <a:lnTo>
                    <a:pt x="148" y="536"/>
                  </a:lnTo>
                  <a:lnTo>
                    <a:pt x="146" y="558"/>
                  </a:lnTo>
                  <a:lnTo>
                    <a:pt x="148" y="580"/>
                  </a:lnTo>
                  <a:lnTo>
                    <a:pt x="154" y="602"/>
                  </a:lnTo>
                  <a:lnTo>
                    <a:pt x="154" y="602"/>
                  </a:lnTo>
                  <a:lnTo>
                    <a:pt x="148" y="608"/>
                  </a:lnTo>
                  <a:lnTo>
                    <a:pt x="142" y="616"/>
                  </a:lnTo>
                  <a:lnTo>
                    <a:pt x="132" y="626"/>
                  </a:lnTo>
                  <a:lnTo>
                    <a:pt x="118" y="636"/>
                  </a:lnTo>
                  <a:lnTo>
                    <a:pt x="98" y="648"/>
                  </a:lnTo>
                  <a:lnTo>
                    <a:pt x="76" y="658"/>
                  </a:lnTo>
                  <a:lnTo>
                    <a:pt x="48" y="6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42" name="Freeform 10198"/>
            <p:cNvSpPr/>
            <p:nvPr/>
          </p:nvSpPr>
          <p:spPr bwMode="auto">
            <a:xfrm>
              <a:off x="6709569" y="3614737"/>
              <a:ext cx="50800" cy="146050"/>
            </a:xfrm>
            <a:custGeom>
              <a:avLst/>
              <a:gdLst>
                <a:gd name="T0" fmla="*/ 4 w 64"/>
                <a:gd name="T1" fmla="*/ 22 h 184"/>
                <a:gd name="T2" fmla="*/ 4 w 64"/>
                <a:gd name="T3" fmla="*/ 22 h 184"/>
                <a:gd name="T4" fmla="*/ 12 w 64"/>
                <a:gd name="T5" fmla="*/ 38 h 184"/>
                <a:gd name="T6" fmla="*/ 20 w 64"/>
                <a:gd name="T7" fmla="*/ 56 h 184"/>
                <a:gd name="T8" fmla="*/ 26 w 64"/>
                <a:gd name="T9" fmla="*/ 74 h 184"/>
                <a:gd name="T10" fmla="*/ 30 w 64"/>
                <a:gd name="T11" fmla="*/ 92 h 184"/>
                <a:gd name="T12" fmla="*/ 32 w 64"/>
                <a:gd name="T13" fmla="*/ 130 h 184"/>
                <a:gd name="T14" fmla="*/ 34 w 64"/>
                <a:gd name="T15" fmla="*/ 170 h 184"/>
                <a:gd name="T16" fmla="*/ 34 w 64"/>
                <a:gd name="T17" fmla="*/ 170 h 184"/>
                <a:gd name="T18" fmla="*/ 34 w 64"/>
                <a:gd name="T19" fmla="*/ 176 h 184"/>
                <a:gd name="T20" fmla="*/ 38 w 64"/>
                <a:gd name="T21" fmla="*/ 180 h 184"/>
                <a:gd name="T22" fmla="*/ 42 w 64"/>
                <a:gd name="T23" fmla="*/ 184 h 184"/>
                <a:gd name="T24" fmla="*/ 48 w 64"/>
                <a:gd name="T25" fmla="*/ 184 h 184"/>
                <a:gd name="T26" fmla="*/ 54 w 64"/>
                <a:gd name="T27" fmla="*/ 184 h 184"/>
                <a:gd name="T28" fmla="*/ 58 w 64"/>
                <a:gd name="T29" fmla="*/ 180 h 184"/>
                <a:gd name="T30" fmla="*/ 62 w 64"/>
                <a:gd name="T31" fmla="*/ 176 h 184"/>
                <a:gd name="T32" fmla="*/ 64 w 64"/>
                <a:gd name="T33" fmla="*/ 170 h 184"/>
                <a:gd name="T34" fmla="*/ 64 w 64"/>
                <a:gd name="T35" fmla="*/ 170 h 184"/>
                <a:gd name="T36" fmla="*/ 62 w 64"/>
                <a:gd name="T37" fmla="*/ 126 h 184"/>
                <a:gd name="T38" fmla="*/ 60 w 64"/>
                <a:gd name="T39" fmla="*/ 106 h 184"/>
                <a:gd name="T40" fmla="*/ 58 w 64"/>
                <a:gd name="T41" fmla="*/ 84 h 184"/>
                <a:gd name="T42" fmla="*/ 54 w 64"/>
                <a:gd name="T43" fmla="*/ 64 h 184"/>
                <a:gd name="T44" fmla="*/ 48 w 64"/>
                <a:gd name="T45" fmla="*/ 44 h 184"/>
                <a:gd name="T46" fmla="*/ 40 w 64"/>
                <a:gd name="T47" fmla="*/ 24 h 184"/>
                <a:gd name="T48" fmla="*/ 28 w 64"/>
                <a:gd name="T49" fmla="*/ 6 h 184"/>
                <a:gd name="T50" fmla="*/ 28 w 64"/>
                <a:gd name="T51" fmla="*/ 6 h 184"/>
                <a:gd name="T52" fmla="*/ 24 w 64"/>
                <a:gd name="T53" fmla="*/ 2 h 184"/>
                <a:gd name="T54" fmla="*/ 18 w 64"/>
                <a:gd name="T55" fmla="*/ 0 h 184"/>
                <a:gd name="T56" fmla="*/ 14 w 64"/>
                <a:gd name="T57" fmla="*/ 0 h 184"/>
                <a:gd name="T58" fmla="*/ 8 w 64"/>
                <a:gd name="T59" fmla="*/ 2 h 184"/>
                <a:gd name="T60" fmla="*/ 4 w 64"/>
                <a:gd name="T61" fmla="*/ 6 h 184"/>
                <a:gd name="T62" fmla="*/ 2 w 64"/>
                <a:gd name="T63" fmla="*/ 10 h 184"/>
                <a:gd name="T64" fmla="*/ 0 w 64"/>
                <a:gd name="T65" fmla="*/ 16 h 184"/>
                <a:gd name="T66" fmla="*/ 4 w 64"/>
                <a:gd name="T67" fmla="*/ 2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 h="184">
                  <a:moveTo>
                    <a:pt x="4" y="22"/>
                  </a:moveTo>
                  <a:lnTo>
                    <a:pt x="4" y="22"/>
                  </a:lnTo>
                  <a:lnTo>
                    <a:pt x="12" y="38"/>
                  </a:lnTo>
                  <a:lnTo>
                    <a:pt x="20" y="56"/>
                  </a:lnTo>
                  <a:lnTo>
                    <a:pt x="26" y="74"/>
                  </a:lnTo>
                  <a:lnTo>
                    <a:pt x="30" y="92"/>
                  </a:lnTo>
                  <a:lnTo>
                    <a:pt x="32" y="130"/>
                  </a:lnTo>
                  <a:lnTo>
                    <a:pt x="34" y="170"/>
                  </a:lnTo>
                  <a:lnTo>
                    <a:pt x="34" y="170"/>
                  </a:lnTo>
                  <a:lnTo>
                    <a:pt x="34" y="176"/>
                  </a:lnTo>
                  <a:lnTo>
                    <a:pt x="38" y="180"/>
                  </a:lnTo>
                  <a:lnTo>
                    <a:pt x="42" y="184"/>
                  </a:lnTo>
                  <a:lnTo>
                    <a:pt x="48" y="184"/>
                  </a:lnTo>
                  <a:lnTo>
                    <a:pt x="54" y="184"/>
                  </a:lnTo>
                  <a:lnTo>
                    <a:pt x="58" y="180"/>
                  </a:lnTo>
                  <a:lnTo>
                    <a:pt x="62" y="176"/>
                  </a:lnTo>
                  <a:lnTo>
                    <a:pt x="64" y="170"/>
                  </a:lnTo>
                  <a:lnTo>
                    <a:pt x="64" y="170"/>
                  </a:lnTo>
                  <a:lnTo>
                    <a:pt x="62" y="126"/>
                  </a:lnTo>
                  <a:lnTo>
                    <a:pt x="60" y="106"/>
                  </a:lnTo>
                  <a:lnTo>
                    <a:pt x="58" y="84"/>
                  </a:lnTo>
                  <a:lnTo>
                    <a:pt x="54" y="64"/>
                  </a:lnTo>
                  <a:lnTo>
                    <a:pt x="48" y="44"/>
                  </a:lnTo>
                  <a:lnTo>
                    <a:pt x="40" y="24"/>
                  </a:lnTo>
                  <a:lnTo>
                    <a:pt x="28" y="6"/>
                  </a:lnTo>
                  <a:lnTo>
                    <a:pt x="28" y="6"/>
                  </a:lnTo>
                  <a:lnTo>
                    <a:pt x="24" y="2"/>
                  </a:lnTo>
                  <a:lnTo>
                    <a:pt x="18" y="0"/>
                  </a:lnTo>
                  <a:lnTo>
                    <a:pt x="14" y="0"/>
                  </a:lnTo>
                  <a:lnTo>
                    <a:pt x="8" y="2"/>
                  </a:lnTo>
                  <a:lnTo>
                    <a:pt x="4" y="6"/>
                  </a:lnTo>
                  <a:lnTo>
                    <a:pt x="2" y="10"/>
                  </a:lnTo>
                  <a:lnTo>
                    <a:pt x="0" y="16"/>
                  </a:lnTo>
                  <a:lnTo>
                    <a:pt x="4" y="22"/>
                  </a:lnTo>
                  <a:close/>
                </a:path>
              </a:pathLst>
            </a:custGeom>
            <a:solidFill>
              <a:srgbClr val="2B5E6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43" name="Freeform 10199"/>
            <p:cNvSpPr/>
            <p:nvPr/>
          </p:nvSpPr>
          <p:spPr bwMode="auto">
            <a:xfrm>
              <a:off x="6709569" y="3614737"/>
              <a:ext cx="50800" cy="146050"/>
            </a:xfrm>
            <a:custGeom>
              <a:avLst/>
              <a:gdLst>
                <a:gd name="T0" fmla="*/ 4 w 64"/>
                <a:gd name="T1" fmla="*/ 22 h 184"/>
                <a:gd name="T2" fmla="*/ 4 w 64"/>
                <a:gd name="T3" fmla="*/ 22 h 184"/>
                <a:gd name="T4" fmla="*/ 12 w 64"/>
                <a:gd name="T5" fmla="*/ 38 h 184"/>
                <a:gd name="T6" fmla="*/ 20 w 64"/>
                <a:gd name="T7" fmla="*/ 56 h 184"/>
                <a:gd name="T8" fmla="*/ 26 w 64"/>
                <a:gd name="T9" fmla="*/ 74 h 184"/>
                <a:gd name="T10" fmla="*/ 30 w 64"/>
                <a:gd name="T11" fmla="*/ 92 h 184"/>
                <a:gd name="T12" fmla="*/ 32 w 64"/>
                <a:gd name="T13" fmla="*/ 130 h 184"/>
                <a:gd name="T14" fmla="*/ 34 w 64"/>
                <a:gd name="T15" fmla="*/ 170 h 184"/>
                <a:gd name="T16" fmla="*/ 34 w 64"/>
                <a:gd name="T17" fmla="*/ 170 h 184"/>
                <a:gd name="T18" fmla="*/ 34 w 64"/>
                <a:gd name="T19" fmla="*/ 176 h 184"/>
                <a:gd name="T20" fmla="*/ 38 w 64"/>
                <a:gd name="T21" fmla="*/ 180 h 184"/>
                <a:gd name="T22" fmla="*/ 42 w 64"/>
                <a:gd name="T23" fmla="*/ 184 h 184"/>
                <a:gd name="T24" fmla="*/ 48 w 64"/>
                <a:gd name="T25" fmla="*/ 184 h 184"/>
                <a:gd name="T26" fmla="*/ 54 w 64"/>
                <a:gd name="T27" fmla="*/ 184 h 184"/>
                <a:gd name="T28" fmla="*/ 58 w 64"/>
                <a:gd name="T29" fmla="*/ 180 h 184"/>
                <a:gd name="T30" fmla="*/ 62 w 64"/>
                <a:gd name="T31" fmla="*/ 176 h 184"/>
                <a:gd name="T32" fmla="*/ 64 w 64"/>
                <a:gd name="T33" fmla="*/ 170 h 184"/>
                <a:gd name="T34" fmla="*/ 64 w 64"/>
                <a:gd name="T35" fmla="*/ 170 h 184"/>
                <a:gd name="T36" fmla="*/ 62 w 64"/>
                <a:gd name="T37" fmla="*/ 126 h 184"/>
                <a:gd name="T38" fmla="*/ 60 w 64"/>
                <a:gd name="T39" fmla="*/ 106 h 184"/>
                <a:gd name="T40" fmla="*/ 58 w 64"/>
                <a:gd name="T41" fmla="*/ 84 h 184"/>
                <a:gd name="T42" fmla="*/ 54 w 64"/>
                <a:gd name="T43" fmla="*/ 64 h 184"/>
                <a:gd name="T44" fmla="*/ 48 w 64"/>
                <a:gd name="T45" fmla="*/ 44 h 184"/>
                <a:gd name="T46" fmla="*/ 40 w 64"/>
                <a:gd name="T47" fmla="*/ 24 h 184"/>
                <a:gd name="T48" fmla="*/ 28 w 64"/>
                <a:gd name="T49" fmla="*/ 6 h 184"/>
                <a:gd name="T50" fmla="*/ 28 w 64"/>
                <a:gd name="T51" fmla="*/ 6 h 184"/>
                <a:gd name="T52" fmla="*/ 24 w 64"/>
                <a:gd name="T53" fmla="*/ 2 h 184"/>
                <a:gd name="T54" fmla="*/ 18 w 64"/>
                <a:gd name="T55" fmla="*/ 0 h 184"/>
                <a:gd name="T56" fmla="*/ 14 w 64"/>
                <a:gd name="T57" fmla="*/ 0 h 184"/>
                <a:gd name="T58" fmla="*/ 8 w 64"/>
                <a:gd name="T59" fmla="*/ 2 h 184"/>
                <a:gd name="T60" fmla="*/ 4 w 64"/>
                <a:gd name="T61" fmla="*/ 6 h 184"/>
                <a:gd name="T62" fmla="*/ 2 w 64"/>
                <a:gd name="T63" fmla="*/ 10 h 184"/>
                <a:gd name="T64" fmla="*/ 0 w 64"/>
                <a:gd name="T65" fmla="*/ 16 h 184"/>
                <a:gd name="T66" fmla="*/ 4 w 64"/>
                <a:gd name="T67" fmla="*/ 2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 h="184">
                  <a:moveTo>
                    <a:pt x="4" y="22"/>
                  </a:moveTo>
                  <a:lnTo>
                    <a:pt x="4" y="22"/>
                  </a:lnTo>
                  <a:lnTo>
                    <a:pt x="12" y="38"/>
                  </a:lnTo>
                  <a:lnTo>
                    <a:pt x="20" y="56"/>
                  </a:lnTo>
                  <a:lnTo>
                    <a:pt x="26" y="74"/>
                  </a:lnTo>
                  <a:lnTo>
                    <a:pt x="30" y="92"/>
                  </a:lnTo>
                  <a:lnTo>
                    <a:pt x="32" y="130"/>
                  </a:lnTo>
                  <a:lnTo>
                    <a:pt x="34" y="170"/>
                  </a:lnTo>
                  <a:lnTo>
                    <a:pt x="34" y="170"/>
                  </a:lnTo>
                  <a:lnTo>
                    <a:pt x="34" y="176"/>
                  </a:lnTo>
                  <a:lnTo>
                    <a:pt x="38" y="180"/>
                  </a:lnTo>
                  <a:lnTo>
                    <a:pt x="42" y="184"/>
                  </a:lnTo>
                  <a:lnTo>
                    <a:pt x="48" y="184"/>
                  </a:lnTo>
                  <a:lnTo>
                    <a:pt x="54" y="184"/>
                  </a:lnTo>
                  <a:lnTo>
                    <a:pt x="58" y="180"/>
                  </a:lnTo>
                  <a:lnTo>
                    <a:pt x="62" y="176"/>
                  </a:lnTo>
                  <a:lnTo>
                    <a:pt x="64" y="170"/>
                  </a:lnTo>
                  <a:lnTo>
                    <a:pt x="64" y="170"/>
                  </a:lnTo>
                  <a:lnTo>
                    <a:pt x="62" y="126"/>
                  </a:lnTo>
                  <a:lnTo>
                    <a:pt x="60" y="106"/>
                  </a:lnTo>
                  <a:lnTo>
                    <a:pt x="58" y="84"/>
                  </a:lnTo>
                  <a:lnTo>
                    <a:pt x="54" y="64"/>
                  </a:lnTo>
                  <a:lnTo>
                    <a:pt x="48" y="44"/>
                  </a:lnTo>
                  <a:lnTo>
                    <a:pt x="40" y="24"/>
                  </a:lnTo>
                  <a:lnTo>
                    <a:pt x="28" y="6"/>
                  </a:lnTo>
                  <a:lnTo>
                    <a:pt x="28" y="6"/>
                  </a:lnTo>
                  <a:lnTo>
                    <a:pt x="24" y="2"/>
                  </a:lnTo>
                  <a:lnTo>
                    <a:pt x="18" y="0"/>
                  </a:lnTo>
                  <a:lnTo>
                    <a:pt x="14" y="0"/>
                  </a:lnTo>
                  <a:lnTo>
                    <a:pt x="8" y="2"/>
                  </a:lnTo>
                  <a:lnTo>
                    <a:pt x="4" y="6"/>
                  </a:lnTo>
                  <a:lnTo>
                    <a:pt x="2" y="10"/>
                  </a:lnTo>
                  <a:lnTo>
                    <a:pt x="0" y="16"/>
                  </a:lnTo>
                  <a:lnTo>
                    <a:pt x="4"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44" name="Freeform 10200"/>
            <p:cNvSpPr/>
            <p:nvPr/>
          </p:nvSpPr>
          <p:spPr bwMode="auto">
            <a:xfrm>
              <a:off x="6763544" y="3614737"/>
              <a:ext cx="41275" cy="107950"/>
            </a:xfrm>
            <a:custGeom>
              <a:avLst/>
              <a:gdLst>
                <a:gd name="T0" fmla="*/ 4 w 52"/>
                <a:gd name="T1" fmla="*/ 22 h 136"/>
                <a:gd name="T2" fmla="*/ 4 w 52"/>
                <a:gd name="T3" fmla="*/ 22 h 136"/>
                <a:gd name="T4" fmla="*/ 8 w 52"/>
                <a:gd name="T5" fmla="*/ 34 h 136"/>
                <a:gd name="T6" fmla="*/ 14 w 52"/>
                <a:gd name="T7" fmla="*/ 46 h 136"/>
                <a:gd name="T8" fmla="*/ 18 w 52"/>
                <a:gd name="T9" fmla="*/ 70 h 136"/>
                <a:gd name="T10" fmla="*/ 20 w 52"/>
                <a:gd name="T11" fmla="*/ 96 h 136"/>
                <a:gd name="T12" fmla="*/ 22 w 52"/>
                <a:gd name="T13" fmla="*/ 122 h 136"/>
                <a:gd name="T14" fmla="*/ 22 w 52"/>
                <a:gd name="T15" fmla="*/ 122 h 136"/>
                <a:gd name="T16" fmla="*/ 22 w 52"/>
                <a:gd name="T17" fmla="*/ 128 h 136"/>
                <a:gd name="T18" fmla="*/ 26 w 52"/>
                <a:gd name="T19" fmla="*/ 132 h 136"/>
                <a:gd name="T20" fmla="*/ 30 w 52"/>
                <a:gd name="T21" fmla="*/ 136 h 136"/>
                <a:gd name="T22" fmla="*/ 36 w 52"/>
                <a:gd name="T23" fmla="*/ 136 h 136"/>
                <a:gd name="T24" fmla="*/ 42 w 52"/>
                <a:gd name="T25" fmla="*/ 136 h 136"/>
                <a:gd name="T26" fmla="*/ 46 w 52"/>
                <a:gd name="T27" fmla="*/ 132 h 136"/>
                <a:gd name="T28" fmla="*/ 50 w 52"/>
                <a:gd name="T29" fmla="*/ 128 h 136"/>
                <a:gd name="T30" fmla="*/ 52 w 52"/>
                <a:gd name="T31" fmla="*/ 122 h 136"/>
                <a:gd name="T32" fmla="*/ 52 w 52"/>
                <a:gd name="T33" fmla="*/ 122 h 136"/>
                <a:gd name="T34" fmla="*/ 50 w 52"/>
                <a:gd name="T35" fmla="*/ 92 h 136"/>
                <a:gd name="T36" fmla="*/ 48 w 52"/>
                <a:gd name="T37" fmla="*/ 62 h 136"/>
                <a:gd name="T38" fmla="*/ 44 w 52"/>
                <a:gd name="T39" fmla="*/ 48 h 136"/>
                <a:gd name="T40" fmla="*/ 42 w 52"/>
                <a:gd name="T41" fmla="*/ 34 h 136"/>
                <a:gd name="T42" fmla="*/ 36 w 52"/>
                <a:gd name="T43" fmla="*/ 20 h 136"/>
                <a:gd name="T44" fmla="*/ 28 w 52"/>
                <a:gd name="T45" fmla="*/ 6 h 136"/>
                <a:gd name="T46" fmla="*/ 28 w 52"/>
                <a:gd name="T47" fmla="*/ 6 h 136"/>
                <a:gd name="T48" fmla="*/ 24 w 52"/>
                <a:gd name="T49" fmla="*/ 2 h 136"/>
                <a:gd name="T50" fmla="*/ 20 w 52"/>
                <a:gd name="T51" fmla="*/ 0 h 136"/>
                <a:gd name="T52" fmla="*/ 14 w 52"/>
                <a:gd name="T53" fmla="*/ 0 h 136"/>
                <a:gd name="T54" fmla="*/ 8 w 52"/>
                <a:gd name="T55" fmla="*/ 2 h 136"/>
                <a:gd name="T56" fmla="*/ 4 w 52"/>
                <a:gd name="T57" fmla="*/ 4 h 136"/>
                <a:gd name="T58" fmla="*/ 2 w 52"/>
                <a:gd name="T59" fmla="*/ 10 h 136"/>
                <a:gd name="T60" fmla="*/ 0 w 52"/>
                <a:gd name="T61" fmla="*/ 16 h 136"/>
                <a:gd name="T62" fmla="*/ 4 w 52"/>
                <a:gd name="T63" fmla="*/ 2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136">
                  <a:moveTo>
                    <a:pt x="4" y="22"/>
                  </a:moveTo>
                  <a:lnTo>
                    <a:pt x="4" y="22"/>
                  </a:lnTo>
                  <a:lnTo>
                    <a:pt x="8" y="34"/>
                  </a:lnTo>
                  <a:lnTo>
                    <a:pt x="14" y="46"/>
                  </a:lnTo>
                  <a:lnTo>
                    <a:pt x="18" y="70"/>
                  </a:lnTo>
                  <a:lnTo>
                    <a:pt x="20" y="96"/>
                  </a:lnTo>
                  <a:lnTo>
                    <a:pt x="22" y="122"/>
                  </a:lnTo>
                  <a:lnTo>
                    <a:pt x="22" y="122"/>
                  </a:lnTo>
                  <a:lnTo>
                    <a:pt x="22" y="128"/>
                  </a:lnTo>
                  <a:lnTo>
                    <a:pt x="26" y="132"/>
                  </a:lnTo>
                  <a:lnTo>
                    <a:pt x="30" y="136"/>
                  </a:lnTo>
                  <a:lnTo>
                    <a:pt x="36" y="136"/>
                  </a:lnTo>
                  <a:lnTo>
                    <a:pt x="42" y="136"/>
                  </a:lnTo>
                  <a:lnTo>
                    <a:pt x="46" y="132"/>
                  </a:lnTo>
                  <a:lnTo>
                    <a:pt x="50" y="128"/>
                  </a:lnTo>
                  <a:lnTo>
                    <a:pt x="52" y="122"/>
                  </a:lnTo>
                  <a:lnTo>
                    <a:pt x="52" y="122"/>
                  </a:lnTo>
                  <a:lnTo>
                    <a:pt x="50" y="92"/>
                  </a:lnTo>
                  <a:lnTo>
                    <a:pt x="48" y="62"/>
                  </a:lnTo>
                  <a:lnTo>
                    <a:pt x="44" y="48"/>
                  </a:lnTo>
                  <a:lnTo>
                    <a:pt x="42" y="34"/>
                  </a:lnTo>
                  <a:lnTo>
                    <a:pt x="36" y="20"/>
                  </a:lnTo>
                  <a:lnTo>
                    <a:pt x="28" y="6"/>
                  </a:lnTo>
                  <a:lnTo>
                    <a:pt x="28" y="6"/>
                  </a:lnTo>
                  <a:lnTo>
                    <a:pt x="24" y="2"/>
                  </a:lnTo>
                  <a:lnTo>
                    <a:pt x="20" y="0"/>
                  </a:lnTo>
                  <a:lnTo>
                    <a:pt x="14" y="0"/>
                  </a:lnTo>
                  <a:lnTo>
                    <a:pt x="8" y="2"/>
                  </a:lnTo>
                  <a:lnTo>
                    <a:pt x="4" y="4"/>
                  </a:lnTo>
                  <a:lnTo>
                    <a:pt x="2" y="10"/>
                  </a:lnTo>
                  <a:lnTo>
                    <a:pt x="0" y="16"/>
                  </a:lnTo>
                  <a:lnTo>
                    <a:pt x="4" y="22"/>
                  </a:lnTo>
                  <a:close/>
                </a:path>
              </a:pathLst>
            </a:custGeom>
            <a:solidFill>
              <a:srgbClr val="2B5E6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45" name="Freeform 10201"/>
            <p:cNvSpPr/>
            <p:nvPr/>
          </p:nvSpPr>
          <p:spPr bwMode="auto">
            <a:xfrm>
              <a:off x="6763544" y="3614737"/>
              <a:ext cx="41275" cy="107950"/>
            </a:xfrm>
            <a:custGeom>
              <a:avLst/>
              <a:gdLst>
                <a:gd name="T0" fmla="*/ 4 w 52"/>
                <a:gd name="T1" fmla="*/ 22 h 136"/>
                <a:gd name="T2" fmla="*/ 4 w 52"/>
                <a:gd name="T3" fmla="*/ 22 h 136"/>
                <a:gd name="T4" fmla="*/ 8 w 52"/>
                <a:gd name="T5" fmla="*/ 34 h 136"/>
                <a:gd name="T6" fmla="*/ 14 w 52"/>
                <a:gd name="T7" fmla="*/ 46 h 136"/>
                <a:gd name="T8" fmla="*/ 18 w 52"/>
                <a:gd name="T9" fmla="*/ 70 h 136"/>
                <a:gd name="T10" fmla="*/ 20 w 52"/>
                <a:gd name="T11" fmla="*/ 96 h 136"/>
                <a:gd name="T12" fmla="*/ 22 w 52"/>
                <a:gd name="T13" fmla="*/ 122 h 136"/>
                <a:gd name="T14" fmla="*/ 22 w 52"/>
                <a:gd name="T15" fmla="*/ 122 h 136"/>
                <a:gd name="T16" fmla="*/ 22 w 52"/>
                <a:gd name="T17" fmla="*/ 128 h 136"/>
                <a:gd name="T18" fmla="*/ 26 w 52"/>
                <a:gd name="T19" fmla="*/ 132 h 136"/>
                <a:gd name="T20" fmla="*/ 30 w 52"/>
                <a:gd name="T21" fmla="*/ 136 h 136"/>
                <a:gd name="T22" fmla="*/ 36 w 52"/>
                <a:gd name="T23" fmla="*/ 136 h 136"/>
                <a:gd name="T24" fmla="*/ 42 w 52"/>
                <a:gd name="T25" fmla="*/ 136 h 136"/>
                <a:gd name="T26" fmla="*/ 46 w 52"/>
                <a:gd name="T27" fmla="*/ 132 h 136"/>
                <a:gd name="T28" fmla="*/ 50 w 52"/>
                <a:gd name="T29" fmla="*/ 128 h 136"/>
                <a:gd name="T30" fmla="*/ 52 w 52"/>
                <a:gd name="T31" fmla="*/ 122 h 136"/>
                <a:gd name="T32" fmla="*/ 52 w 52"/>
                <a:gd name="T33" fmla="*/ 122 h 136"/>
                <a:gd name="T34" fmla="*/ 50 w 52"/>
                <a:gd name="T35" fmla="*/ 92 h 136"/>
                <a:gd name="T36" fmla="*/ 48 w 52"/>
                <a:gd name="T37" fmla="*/ 62 h 136"/>
                <a:gd name="T38" fmla="*/ 44 w 52"/>
                <a:gd name="T39" fmla="*/ 48 h 136"/>
                <a:gd name="T40" fmla="*/ 42 w 52"/>
                <a:gd name="T41" fmla="*/ 34 h 136"/>
                <a:gd name="T42" fmla="*/ 36 w 52"/>
                <a:gd name="T43" fmla="*/ 20 h 136"/>
                <a:gd name="T44" fmla="*/ 28 w 52"/>
                <a:gd name="T45" fmla="*/ 6 h 136"/>
                <a:gd name="T46" fmla="*/ 28 w 52"/>
                <a:gd name="T47" fmla="*/ 6 h 136"/>
                <a:gd name="T48" fmla="*/ 24 w 52"/>
                <a:gd name="T49" fmla="*/ 2 h 136"/>
                <a:gd name="T50" fmla="*/ 20 w 52"/>
                <a:gd name="T51" fmla="*/ 0 h 136"/>
                <a:gd name="T52" fmla="*/ 14 w 52"/>
                <a:gd name="T53" fmla="*/ 0 h 136"/>
                <a:gd name="T54" fmla="*/ 8 w 52"/>
                <a:gd name="T55" fmla="*/ 2 h 136"/>
                <a:gd name="T56" fmla="*/ 4 w 52"/>
                <a:gd name="T57" fmla="*/ 4 h 136"/>
                <a:gd name="T58" fmla="*/ 2 w 52"/>
                <a:gd name="T59" fmla="*/ 10 h 136"/>
                <a:gd name="T60" fmla="*/ 0 w 52"/>
                <a:gd name="T61" fmla="*/ 16 h 136"/>
                <a:gd name="T62" fmla="*/ 4 w 52"/>
                <a:gd name="T63" fmla="*/ 2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136">
                  <a:moveTo>
                    <a:pt x="4" y="22"/>
                  </a:moveTo>
                  <a:lnTo>
                    <a:pt x="4" y="22"/>
                  </a:lnTo>
                  <a:lnTo>
                    <a:pt x="8" y="34"/>
                  </a:lnTo>
                  <a:lnTo>
                    <a:pt x="14" y="46"/>
                  </a:lnTo>
                  <a:lnTo>
                    <a:pt x="18" y="70"/>
                  </a:lnTo>
                  <a:lnTo>
                    <a:pt x="20" y="96"/>
                  </a:lnTo>
                  <a:lnTo>
                    <a:pt x="22" y="122"/>
                  </a:lnTo>
                  <a:lnTo>
                    <a:pt x="22" y="122"/>
                  </a:lnTo>
                  <a:lnTo>
                    <a:pt x="22" y="128"/>
                  </a:lnTo>
                  <a:lnTo>
                    <a:pt x="26" y="132"/>
                  </a:lnTo>
                  <a:lnTo>
                    <a:pt x="30" y="136"/>
                  </a:lnTo>
                  <a:lnTo>
                    <a:pt x="36" y="136"/>
                  </a:lnTo>
                  <a:lnTo>
                    <a:pt x="42" y="136"/>
                  </a:lnTo>
                  <a:lnTo>
                    <a:pt x="46" y="132"/>
                  </a:lnTo>
                  <a:lnTo>
                    <a:pt x="50" y="128"/>
                  </a:lnTo>
                  <a:lnTo>
                    <a:pt x="52" y="122"/>
                  </a:lnTo>
                  <a:lnTo>
                    <a:pt x="52" y="122"/>
                  </a:lnTo>
                  <a:lnTo>
                    <a:pt x="50" y="92"/>
                  </a:lnTo>
                  <a:lnTo>
                    <a:pt x="48" y="62"/>
                  </a:lnTo>
                  <a:lnTo>
                    <a:pt x="44" y="48"/>
                  </a:lnTo>
                  <a:lnTo>
                    <a:pt x="42" y="34"/>
                  </a:lnTo>
                  <a:lnTo>
                    <a:pt x="36" y="20"/>
                  </a:lnTo>
                  <a:lnTo>
                    <a:pt x="28" y="6"/>
                  </a:lnTo>
                  <a:lnTo>
                    <a:pt x="28" y="6"/>
                  </a:lnTo>
                  <a:lnTo>
                    <a:pt x="24" y="2"/>
                  </a:lnTo>
                  <a:lnTo>
                    <a:pt x="20" y="0"/>
                  </a:lnTo>
                  <a:lnTo>
                    <a:pt x="14" y="0"/>
                  </a:lnTo>
                  <a:lnTo>
                    <a:pt x="8" y="2"/>
                  </a:lnTo>
                  <a:lnTo>
                    <a:pt x="4" y="4"/>
                  </a:lnTo>
                  <a:lnTo>
                    <a:pt x="2" y="10"/>
                  </a:lnTo>
                  <a:lnTo>
                    <a:pt x="0" y="16"/>
                  </a:lnTo>
                  <a:lnTo>
                    <a:pt x="4"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46" name="Freeform 10202"/>
            <p:cNvSpPr/>
            <p:nvPr/>
          </p:nvSpPr>
          <p:spPr bwMode="auto">
            <a:xfrm>
              <a:off x="6079331" y="3857625"/>
              <a:ext cx="106363" cy="115888"/>
            </a:xfrm>
            <a:custGeom>
              <a:avLst/>
              <a:gdLst>
                <a:gd name="T0" fmla="*/ 2 w 134"/>
                <a:gd name="T1" fmla="*/ 24 h 146"/>
                <a:gd name="T2" fmla="*/ 2 w 134"/>
                <a:gd name="T3" fmla="*/ 24 h 146"/>
                <a:gd name="T4" fmla="*/ 12 w 134"/>
                <a:gd name="T5" fmla="*/ 40 h 146"/>
                <a:gd name="T6" fmla="*/ 22 w 134"/>
                <a:gd name="T7" fmla="*/ 58 h 146"/>
                <a:gd name="T8" fmla="*/ 36 w 134"/>
                <a:gd name="T9" fmla="*/ 72 h 146"/>
                <a:gd name="T10" fmla="*/ 48 w 134"/>
                <a:gd name="T11" fmla="*/ 88 h 146"/>
                <a:gd name="T12" fmla="*/ 78 w 134"/>
                <a:gd name="T13" fmla="*/ 116 h 146"/>
                <a:gd name="T14" fmla="*/ 108 w 134"/>
                <a:gd name="T15" fmla="*/ 142 h 146"/>
                <a:gd name="T16" fmla="*/ 108 w 134"/>
                <a:gd name="T17" fmla="*/ 142 h 146"/>
                <a:gd name="T18" fmla="*/ 114 w 134"/>
                <a:gd name="T19" fmla="*/ 146 h 146"/>
                <a:gd name="T20" fmla="*/ 118 w 134"/>
                <a:gd name="T21" fmla="*/ 146 h 146"/>
                <a:gd name="T22" fmla="*/ 124 w 134"/>
                <a:gd name="T23" fmla="*/ 144 h 146"/>
                <a:gd name="T24" fmla="*/ 128 w 134"/>
                <a:gd name="T25" fmla="*/ 142 h 146"/>
                <a:gd name="T26" fmla="*/ 132 w 134"/>
                <a:gd name="T27" fmla="*/ 136 h 146"/>
                <a:gd name="T28" fmla="*/ 134 w 134"/>
                <a:gd name="T29" fmla="*/ 132 h 146"/>
                <a:gd name="T30" fmla="*/ 132 w 134"/>
                <a:gd name="T31" fmla="*/ 126 h 146"/>
                <a:gd name="T32" fmla="*/ 128 w 134"/>
                <a:gd name="T33" fmla="*/ 122 h 146"/>
                <a:gd name="T34" fmla="*/ 128 w 134"/>
                <a:gd name="T35" fmla="*/ 122 h 146"/>
                <a:gd name="T36" fmla="*/ 100 w 134"/>
                <a:gd name="T37" fmla="*/ 96 h 146"/>
                <a:gd name="T38" fmla="*/ 72 w 134"/>
                <a:gd name="T39" fmla="*/ 70 h 146"/>
                <a:gd name="T40" fmla="*/ 60 w 134"/>
                <a:gd name="T41" fmla="*/ 56 h 146"/>
                <a:gd name="T42" fmla="*/ 48 w 134"/>
                <a:gd name="T43" fmla="*/ 40 h 146"/>
                <a:gd name="T44" fmla="*/ 36 w 134"/>
                <a:gd name="T45" fmla="*/ 24 h 146"/>
                <a:gd name="T46" fmla="*/ 26 w 134"/>
                <a:gd name="T47" fmla="*/ 8 h 146"/>
                <a:gd name="T48" fmla="*/ 26 w 134"/>
                <a:gd name="T49" fmla="*/ 8 h 146"/>
                <a:gd name="T50" fmla="*/ 22 w 134"/>
                <a:gd name="T51" fmla="*/ 4 h 146"/>
                <a:gd name="T52" fmla="*/ 18 w 134"/>
                <a:gd name="T53" fmla="*/ 0 h 146"/>
                <a:gd name="T54" fmla="*/ 12 w 134"/>
                <a:gd name="T55" fmla="*/ 0 h 146"/>
                <a:gd name="T56" fmla="*/ 8 w 134"/>
                <a:gd name="T57" fmla="*/ 2 h 146"/>
                <a:gd name="T58" fmla="*/ 2 w 134"/>
                <a:gd name="T59" fmla="*/ 6 h 146"/>
                <a:gd name="T60" fmla="*/ 0 w 134"/>
                <a:gd name="T61" fmla="*/ 12 h 146"/>
                <a:gd name="T62" fmla="*/ 0 w 134"/>
                <a:gd name="T63" fmla="*/ 18 h 146"/>
                <a:gd name="T64" fmla="*/ 2 w 134"/>
                <a:gd name="T65" fmla="*/ 2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4" h="146">
                  <a:moveTo>
                    <a:pt x="2" y="24"/>
                  </a:moveTo>
                  <a:lnTo>
                    <a:pt x="2" y="24"/>
                  </a:lnTo>
                  <a:lnTo>
                    <a:pt x="12" y="40"/>
                  </a:lnTo>
                  <a:lnTo>
                    <a:pt x="22" y="58"/>
                  </a:lnTo>
                  <a:lnTo>
                    <a:pt x="36" y="72"/>
                  </a:lnTo>
                  <a:lnTo>
                    <a:pt x="48" y="88"/>
                  </a:lnTo>
                  <a:lnTo>
                    <a:pt x="78" y="116"/>
                  </a:lnTo>
                  <a:lnTo>
                    <a:pt x="108" y="142"/>
                  </a:lnTo>
                  <a:lnTo>
                    <a:pt x="108" y="142"/>
                  </a:lnTo>
                  <a:lnTo>
                    <a:pt x="114" y="146"/>
                  </a:lnTo>
                  <a:lnTo>
                    <a:pt x="118" y="146"/>
                  </a:lnTo>
                  <a:lnTo>
                    <a:pt x="124" y="144"/>
                  </a:lnTo>
                  <a:lnTo>
                    <a:pt x="128" y="142"/>
                  </a:lnTo>
                  <a:lnTo>
                    <a:pt x="132" y="136"/>
                  </a:lnTo>
                  <a:lnTo>
                    <a:pt x="134" y="132"/>
                  </a:lnTo>
                  <a:lnTo>
                    <a:pt x="132" y="126"/>
                  </a:lnTo>
                  <a:lnTo>
                    <a:pt x="128" y="122"/>
                  </a:lnTo>
                  <a:lnTo>
                    <a:pt x="128" y="122"/>
                  </a:lnTo>
                  <a:lnTo>
                    <a:pt x="100" y="96"/>
                  </a:lnTo>
                  <a:lnTo>
                    <a:pt x="72" y="70"/>
                  </a:lnTo>
                  <a:lnTo>
                    <a:pt x="60" y="56"/>
                  </a:lnTo>
                  <a:lnTo>
                    <a:pt x="48" y="40"/>
                  </a:lnTo>
                  <a:lnTo>
                    <a:pt x="36" y="24"/>
                  </a:lnTo>
                  <a:lnTo>
                    <a:pt x="26" y="8"/>
                  </a:lnTo>
                  <a:lnTo>
                    <a:pt x="26" y="8"/>
                  </a:lnTo>
                  <a:lnTo>
                    <a:pt x="22" y="4"/>
                  </a:lnTo>
                  <a:lnTo>
                    <a:pt x="18" y="0"/>
                  </a:lnTo>
                  <a:lnTo>
                    <a:pt x="12" y="0"/>
                  </a:lnTo>
                  <a:lnTo>
                    <a:pt x="8" y="2"/>
                  </a:lnTo>
                  <a:lnTo>
                    <a:pt x="2" y="6"/>
                  </a:lnTo>
                  <a:lnTo>
                    <a:pt x="0" y="12"/>
                  </a:lnTo>
                  <a:lnTo>
                    <a:pt x="0" y="18"/>
                  </a:lnTo>
                  <a:lnTo>
                    <a:pt x="2" y="24"/>
                  </a:lnTo>
                  <a:close/>
                </a:path>
              </a:pathLst>
            </a:custGeom>
            <a:solidFill>
              <a:srgbClr val="2B5E6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47" name="Freeform 10203"/>
            <p:cNvSpPr/>
            <p:nvPr/>
          </p:nvSpPr>
          <p:spPr bwMode="auto">
            <a:xfrm>
              <a:off x="6079331" y="3857625"/>
              <a:ext cx="106363" cy="115888"/>
            </a:xfrm>
            <a:custGeom>
              <a:avLst/>
              <a:gdLst>
                <a:gd name="T0" fmla="*/ 2 w 134"/>
                <a:gd name="T1" fmla="*/ 24 h 146"/>
                <a:gd name="T2" fmla="*/ 2 w 134"/>
                <a:gd name="T3" fmla="*/ 24 h 146"/>
                <a:gd name="T4" fmla="*/ 12 w 134"/>
                <a:gd name="T5" fmla="*/ 40 h 146"/>
                <a:gd name="T6" fmla="*/ 22 w 134"/>
                <a:gd name="T7" fmla="*/ 58 h 146"/>
                <a:gd name="T8" fmla="*/ 36 w 134"/>
                <a:gd name="T9" fmla="*/ 72 h 146"/>
                <a:gd name="T10" fmla="*/ 48 w 134"/>
                <a:gd name="T11" fmla="*/ 88 h 146"/>
                <a:gd name="T12" fmla="*/ 78 w 134"/>
                <a:gd name="T13" fmla="*/ 116 h 146"/>
                <a:gd name="T14" fmla="*/ 108 w 134"/>
                <a:gd name="T15" fmla="*/ 142 h 146"/>
                <a:gd name="T16" fmla="*/ 108 w 134"/>
                <a:gd name="T17" fmla="*/ 142 h 146"/>
                <a:gd name="T18" fmla="*/ 114 w 134"/>
                <a:gd name="T19" fmla="*/ 146 h 146"/>
                <a:gd name="T20" fmla="*/ 118 w 134"/>
                <a:gd name="T21" fmla="*/ 146 h 146"/>
                <a:gd name="T22" fmla="*/ 124 w 134"/>
                <a:gd name="T23" fmla="*/ 144 h 146"/>
                <a:gd name="T24" fmla="*/ 128 w 134"/>
                <a:gd name="T25" fmla="*/ 142 h 146"/>
                <a:gd name="T26" fmla="*/ 132 w 134"/>
                <a:gd name="T27" fmla="*/ 136 h 146"/>
                <a:gd name="T28" fmla="*/ 134 w 134"/>
                <a:gd name="T29" fmla="*/ 132 h 146"/>
                <a:gd name="T30" fmla="*/ 132 w 134"/>
                <a:gd name="T31" fmla="*/ 126 h 146"/>
                <a:gd name="T32" fmla="*/ 128 w 134"/>
                <a:gd name="T33" fmla="*/ 122 h 146"/>
                <a:gd name="T34" fmla="*/ 128 w 134"/>
                <a:gd name="T35" fmla="*/ 122 h 146"/>
                <a:gd name="T36" fmla="*/ 100 w 134"/>
                <a:gd name="T37" fmla="*/ 96 h 146"/>
                <a:gd name="T38" fmla="*/ 72 w 134"/>
                <a:gd name="T39" fmla="*/ 70 h 146"/>
                <a:gd name="T40" fmla="*/ 60 w 134"/>
                <a:gd name="T41" fmla="*/ 56 h 146"/>
                <a:gd name="T42" fmla="*/ 48 w 134"/>
                <a:gd name="T43" fmla="*/ 40 h 146"/>
                <a:gd name="T44" fmla="*/ 36 w 134"/>
                <a:gd name="T45" fmla="*/ 24 h 146"/>
                <a:gd name="T46" fmla="*/ 26 w 134"/>
                <a:gd name="T47" fmla="*/ 8 h 146"/>
                <a:gd name="T48" fmla="*/ 26 w 134"/>
                <a:gd name="T49" fmla="*/ 8 h 146"/>
                <a:gd name="T50" fmla="*/ 22 w 134"/>
                <a:gd name="T51" fmla="*/ 4 h 146"/>
                <a:gd name="T52" fmla="*/ 18 w 134"/>
                <a:gd name="T53" fmla="*/ 0 h 146"/>
                <a:gd name="T54" fmla="*/ 12 w 134"/>
                <a:gd name="T55" fmla="*/ 0 h 146"/>
                <a:gd name="T56" fmla="*/ 8 w 134"/>
                <a:gd name="T57" fmla="*/ 2 h 146"/>
                <a:gd name="T58" fmla="*/ 2 w 134"/>
                <a:gd name="T59" fmla="*/ 6 h 146"/>
                <a:gd name="T60" fmla="*/ 0 w 134"/>
                <a:gd name="T61" fmla="*/ 12 h 146"/>
                <a:gd name="T62" fmla="*/ 0 w 134"/>
                <a:gd name="T63" fmla="*/ 18 h 146"/>
                <a:gd name="T64" fmla="*/ 2 w 134"/>
                <a:gd name="T65" fmla="*/ 2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4" h="146">
                  <a:moveTo>
                    <a:pt x="2" y="24"/>
                  </a:moveTo>
                  <a:lnTo>
                    <a:pt x="2" y="24"/>
                  </a:lnTo>
                  <a:lnTo>
                    <a:pt x="12" y="40"/>
                  </a:lnTo>
                  <a:lnTo>
                    <a:pt x="22" y="58"/>
                  </a:lnTo>
                  <a:lnTo>
                    <a:pt x="36" y="72"/>
                  </a:lnTo>
                  <a:lnTo>
                    <a:pt x="48" y="88"/>
                  </a:lnTo>
                  <a:lnTo>
                    <a:pt x="78" y="116"/>
                  </a:lnTo>
                  <a:lnTo>
                    <a:pt x="108" y="142"/>
                  </a:lnTo>
                  <a:lnTo>
                    <a:pt x="108" y="142"/>
                  </a:lnTo>
                  <a:lnTo>
                    <a:pt x="114" y="146"/>
                  </a:lnTo>
                  <a:lnTo>
                    <a:pt x="118" y="146"/>
                  </a:lnTo>
                  <a:lnTo>
                    <a:pt x="124" y="144"/>
                  </a:lnTo>
                  <a:lnTo>
                    <a:pt x="128" y="142"/>
                  </a:lnTo>
                  <a:lnTo>
                    <a:pt x="132" y="136"/>
                  </a:lnTo>
                  <a:lnTo>
                    <a:pt x="134" y="132"/>
                  </a:lnTo>
                  <a:lnTo>
                    <a:pt x="132" y="126"/>
                  </a:lnTo>
                  <a:lnTo>
                    <a:pt x="128" y="122"/>
                  </a:lnTo>
                  <a:lnTo>
                    <a:pt x="128" y="122"/>
                  </a:lnTo>
                  <a:lnTo>
                    <a:pt x="100" y="96"/>
                  </a:lnTo>
                  <a:lnTo>
                    <a:pt x="72" y="70"/>
                  </a:lnTo>
                  <a:lnTo>
                    <a:pt x="60" y="56"/>
                  </a:lnTo>
                  <a:lnTo>
                    <a:pt x="48" y="40"/>
                  </a:lnTo>
                  <a:lnTo>
                    <a:pt x="36" y="24"/>
                  </a:lnTo>
                  <a:lnTo>
                    <a:pt x="26" y="8"/>
                  </a:lnTo>
                  <a:lnTo>
                    <a:pt x="26" y="8"/>
                  </a:lnTo>
                  <a:lnTo>
                    <a:pt x="22" y="4"/>
                  </a:lnTo>
                  <a:lnTo>
                    <a:pt x="18" y="0"/>
                  </a:lnTo>
                  <a:lnTo>
                    <a:pt x="12" y="0"/>
                  </a:lnTo>
                  <a:lnTo>
                    <a:pt x="8" y="2"/>
                  </a:lnTo>
                  <a:lnTo>
                    <a:pt x="2" y="6"/>
                  </a:lnTo>
                  <a:lnTo>
                    <a:pt x="0" y="12"/>
                  </a:lnTo>
                  <a:lnTo>
                    <a:pt x="0" y="18"/>
                  </a:lnTo>
                  <a:lnTo>
                    <a:pt x="2"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48" name="Freeform 10204"/>
            <p:cNvSpPr/>
            <p:nvPr/>
          </p:nvSpPr>
          <p:spPr bwMode="auto">
            <a:xfrm>
              <a:off x="6045994" y="3903662"/>
              <a:ext cx="68263" cy="77788"/>
            </a:xfrm>
            <a:custGeom>
              <a:avLst/>
              <a:gdLst>
                <a:gd name="T0" fmla="*/ 4 w 86"/>
                <a:gd name="T1" fmla="*/ 22 h 98"/>
                <a:gd name="T2" fmla="*/ 4 w 86"/>
                <a:gd name="T3" fmla="*/ 22 h 98"/>
                <a:gd name="T4" fmla="*/ 16 w 86"/>
                <a:gd name="T5" fmla="*/ 42 h 98"/>
                <a:gd name="T6" fmla="*/ 30 w 86"/>
                <a:gd name="T7" fmla="*/ 60 h 98"/>
                <a:gd name="T8" fmla="*/ 46 w 86"/>
                <a:gd name="T9" fmla="*/ 80 h 98"/>
                <a:gd name="T10" fmla="*/ 64 w 86"/>
                <a:gd name="T11" fmla="*/ 94 h 98"/>
                <a:gd name="T12" fmla="*/ 64 w 86"/>
                <a:gd name="T13" fmla="*/ 94 h 98"/>
                <a:gd name="T14" fmla="*/ 70 w 86"/>
                <a:gd name="T15" fmla="*/ 98 h 98"/>
                <a:gd name="T16" fmla="*/ 76 w 86"/>
                <a:gd name="T17" fmla="*/ 96 h 98"/>
                <a:gd name="T18" fmla="*/ 80 w 86"/>
                <a:gd name="T19" fmla="*/ 94 h 98"/>
                <a:gd name="T20" fmla="*/ 84 w 86"/>
                <a:gd name="T21" fmla="*/ 90 h 98"/>
                <a:gd name="T22" fmla="*/ 86 w 86"/>
                <a:gd name="T23" fmla="*/ 84 h 98"/>
                <a:gd name="T24" fmla="*/ 86 w 86"/>
                <a:gd name="T25" fmla="*/ 80 h 98"/>
                <a:gd name="T26" fmla="*/ 84 w 86"/>
                <a:gd name="T27" fmla="*/ 74 h 98"/>
                <a:gd name="T28" fmla="*/ 80 w 86"/>
                <a:gd name="T29" fmla="*/ 68 h 98"/>
                <a:gd name="T30" fmla="*/ 80 w 86"/>
                <a:gd name="T31" fmla="*/ 68 h 98"/>
                <a:gd name="T32" fmla="*/ 64 w 86"/>
                <a:gd name="T33" fmla="*/ 56 h 98"/>
                <a:gd name="T34" fmla="*/ 52 w 86"/>
                <a:gd name="T35" fmla="*/ 40 h 98"/>
                <a:gd name="T36" fmla="*/ 28 w 86"/>
                <a:gd name="T37" fmla="*/ 6 h 98"/>
                <a:gd name="T38" fmla="*/ 28 w 86"/>
                <a:gd name="T39" fmla="*/ 6 h 98"/>
                <a:gd name="T40" fmla="*/ 24 w 86"/>
                <a:gd name="T41" fmla="*/ 2 h 98"/>
                <a:gd name="T42" fmla="*/ 18 w 86"/>
                <a:gd name="T43" fmla="*/ 0 h 98"/>
                <a:gd name="T44" fmla="*/ 14 w 86"/>
                <a:gd name="T45" fmla="*/ 0 h 98"/>
                <a:gd name="T46" fmla="*/ 8 w 86"/>
                <a:gd name="T47" fmla="*/ 2 h 98"/>
                <a:gd name="T48" fmla="*/ 4 w 86"/>
                <a:gd name="T49" fmla="*/ 6 h 98"/>
                <a:gd name="T50" fmla="*/ 2 w 86"/>
                <a:gd name="T51" fmla="*/ 10 h 98"/>
                <a:gd name="T52" fmla="*/ 0 w 86"/>
                <a:gd name="T53" fmla="*/ 16 h 98"/>
                <a:gd name="T54" fmla="*/ 4 w 86"/>
                <a:gd name="T55" fmla="*/ 2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98">
                  <a:moveTo>
                    <a:pt x="4" y="22"/>
                  </a:moveTo>
                  <a:lnTo>
                    <a:pt x="4" y="22"/>
                  </a:lnTo>
                  <a:lnTo>
                    <a:pt x="16" y="42"/>
                  </a:lnTo>
                  <a:lnTo>
                    <a:pt x="30" y="60"/>
                  </a:lnTo>
                  <a:lnTo>
                    <a:pt x="46" y="80"/>
                  </a:lnTo>
                  <a:lnTo>
                    <a:pt x="64" y="94"/>
                  </a:lnTo>
                  <a:lnTo>
                    <a:pt x="64" y="94"/>
                  </a:lnTo>
                  <a:lnTo>
                    <a:pt x="70" y="98"/>
                  </a:lnTo>
                  <a:lnTo>
                    <a:pt x="76" y="96"/>
                  </a:lnTo>
                  <a:lnTo>
                    <a:pt x="80" y="94"/>
                  </a:lnTo>
                  <a:lnTo>
                    <a:pt x="84" y="90"/>
                  </a:lnTo>
                  <a:lnTo>
                    <a:pt x="86" y="84"/>
                  </a:lnTo>
                  <a:lnTo>
                    <a:pt x="86" y="80"/>
                  </a:lnTo>
                  <a:lnTo>
                    <a:pt x="84" y="74"/>
                  </a:lnTo>
                  <a:lnTo>
                    <a:pt x="80" y="68"/>
                  </a:lnTo>
                  <a:lnTo>
                    <a:pt x="80" y="68"/>
                  </a:lnTo>
                  <a:lnTo>
                    <a:pt x="64" y="56"/>
                  </a:lnTo>
                  <a:lnTo>
                    <a:pt x="52" y="40"/>
                  </a:lnTo>
                  <a:lnTo>
                    <a:pt x="28" y="6"/>
                  </a:lnTo>
                  <a:lnTo>
                    <a:pt x="28" y="6"/>
                  </a:lnTo>
                  <a:lnTo>
                    <a:pt x="24" y="2"/>
                  </a:lnTo>
                  <a:lnTo>
                    <a:pt x="18" y="0"/>
                  </a:lnTo>
                  <a:lnTo>
                    <a:pt x="14" y="0"/>
                  </a:lnTo>
                  <a:lnTo>
                    <a:pt x="8" y="2"/>
                  </a:lnTo>
                  <a:lnTo>
                    <a:pt x="4" y="6"/>
                  </a:lnTo>
                  <a:lnTo>
                    <a:pt x="2" y="10"/>
                  </a:lnTo>
                  <a:lnTo>
                    <a:pt x="0" y="16"/>
                  </a:lnTo>
                  <a:lnTo>
                    <a:pt x="4" y="22"/>
                  </a:lnTo>
                  <a:close/>
                </a:path>
              </a:pathLst>
            </a:custGeom>
            <a:solidFill>
              <a:srgbClr val="2B5E6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49" name="Freeform 10205"/>
            <p:cNvSpPr/>
            <p:nvPr/>
          </p:nvSpPr>
          <p:spPr bwMode="auto">
            <a:xfrm>
              <a:off x="6045994" y="3903662"/>
              <a:ext cx="68263" cy="77788"/>
            </a:xfrm>
            <a:custGeom>
              <a:avLst/>
              <a:gdLst>
                <a:gd name="T0" fmla="*/ 4 w 86"/>
                <a:gd name="T1" fmla="*/ 22 h 98"/>
                <a:gd name="T2" fmla="*/ 4 w 86"/>
                <a:gd name="T3" fmla="*/ 22 h 98"/>
                <a:gd name="T4" fmla="*/ 16 w 86"/>
                <a:gd name="T5" fmla="*/ 42 h 98"/>
                <a:gd name="T6" fmla="*/ 30 w 86"/>
                <a:gd name="T7" fmla="*/ 60 h 98"/>
                <a:gd name="T8" fmla="*/ 46 w 86"/>
                <a:gd name="T9" fmla="*/ 80 h 98"/>
                <a:gd name="T10" fmla="*/ 64 w 86"/>
                <a:gd name="T11" fmla="*/ 94 h 98"/>
                <a:gd name="T12" fmla="*/ 64 w 86"/>
                <a:gd name="T13" fmla="*/ 94 h 98"/>
                <a:gd name="T14" fmla="*/ 70 w 86"/>
                <a:gd name="T15" fmla="*/ 98 h 98"/>
                <a:gd name="T16" fmla="*/ 76 w 86"/>
                <a:gd name="T17" fmla="*/ 96 h 98"/>
                <a:gd name="T18" fmla="*/ 80 w 86"/>
                <a:gd name="T19" fmla="*/ 94 h 98"/>
                <a:gd name="T20" fmla="*/ 84 w 86"/>
                <a:gd name="T21" fmla="*/ 90 h 98"/>
                <a:gd name="T22" fmla="*/ 86 w 86"/>
                <a:gd name="T23" fmla="*/ 84 h 98"/>
                <a:gd name="T24" fmla="*/ 86 w 86"/>
                <a:gd name="T25" fmla="*/ 80 h 98"/>
                <a:gd name="T26" fmla="*/ 84 w 86"/>
                <a:gd name="T27" fmla="*/ 74 h 98"/>
                <a:gd name="T28" fmla="*/ 80 w 86"/>
                <a:gd name="T29" fmla="*/ 68 h 98"/>
                <a:gd name="T30" fmla="*/ 80 w 86"/>
                <a:gd name="T31" fmla="*/ 68 h 98"/>
                <a:gd name="T32" fmla="*/ 64 w 86"/>
                <a:gd name="T33" fmla="*/ 56 h 98"/>
                <a:gd name="T34" fmla="*/ 52 w 86"/>
                <a:gd name="T35" fmla="*/ 40 h 98"/>
                <a:gd name="T36" fmla="*/ 28 w 86"/>
                <a:gd name="T37" fmla="*/ 6 h 98"/>
                <a:gd name="T38" fmla="*/ 28 w 86"/>
                <a:gd name="T39" fmla="*/ 6 h 98"/>
                <a:gd name="T40" fmla="*/ 24 w 86"/>
                <a:gd name="T41" fmla="*/ 2 h 98"/>
                <a:gd name="T42" fmla="*/ 18 w 86"/>
                <a:gd name="T43" fmla="*/ 0 h 98"/>
                <a:gd name="T44" fmla="*/ 14 w 86"/>
                <a:gd name="T45" fmla="*/ 0 h 98"/>
                <a:gd name="T46" fmla="*/ 8 w 86"/>
                <a:gd name="T47" fmla="*/ 2 h 98"/>
                <a:gd name="T48" fmla="*/ 4 w 86"/>
                <a:gd name="T49" fmla="*/ 6 h 98"/>
                <a:gd name="T50" fmla="*/ 2 w 86"/>
                <a:gd name="T51" fmla="*/ 10 h 98"/>
                <a:gd name="T52" fmla="*/ 0 w 86"/>
                <a:gd name="T53" fmla="*/ 16 h 98"/>
                <a:gd name="T54" fmla="*/ 4 w 86"/>
                <a:gd name="T55" fmla="*/ 2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98">
                  <a:moveTo>
                    <a:pt x="4" y="22"/>
                  </a:moveTo>
                  <a:lnTo>
                    <a:pt x="4" y="22"/>
                  </a:lnTo>
                  <a:lnTo>
                    <a:pt x="16" y="42"/>
                  </a:lnTo>
                  <a:lnTo>
                    <a:pt x="30" y="60"/>
                  </a:lnTo>
                  <a:lnTo>
                    <a:pt x="46" y="80"/>
                  </a:lnTo>
                  <a:lnTo>
                    <a:pt x="64" y="94"/>
                  </a:lnTo>
                  <a:lnTo>
                    <a:pt x="64" y="94"/>
                  </a:lnTo>
                  <a:lnTo>
                    <a:pt x="70" y="98"/>
                  </a:lnTo>
                  <a:lnTo>
                    <a:pt x="76" y="96"/>
                  </a:lnTo>
                  <a:lnTo>
                    <a:pt x="80" y="94"/>
                  </a:lnTo>
                  <a:lnTo>
                    <a:pt x="84" y="90"/>
                  </a:lnTo>
                  <a:lnTo>
                    <a:pt x="86" y="84"/>
                  </a:lnTo>
                  <a:lnTo>
                    <a:pt x="86" y="80"/>
                  </a:lnTo>
                  <a:lnTo>
                    <a:pt x="84" y="74"/>
                  </a:lnTo>
                  <a:lnTo>
                    <a:pt x="80" y="68"/>
                  </a:lnTo>
                  <a:lnTo>
                    <a:pt x="80" y="68"/>
                  </a:lnTo>
                  <a:lnTo>
                    <a:pt x="64" y="56"/>
                  </a:lnTo>
                  <a:lnTo>
                    <a:pt x="52" y="40"/>
                  </a:lnTo>
                  <a:lnTo>
                    <a:pt x="28" y="6"/>
                  </a:lnTo>
                  <a:lnTo>
                    <a:pt x="28" y="6"/>
                  </a:lnTo>
                  <a:lnTo>
                    <a:pt x="24" y="2"/>
                  </a:lnTo>
                  <a:lnTo>
                    <a:pt x="18" y="0"/>
                  </a:lnTo>
                  <a:lnTo>
                    <a:pt x="14" y="0"/>
                  </a:lnTo>
                  <a:lnTo>
                    <a:pt x="8" y="2"/>
                  </a:lnTo>
                  <a:lnTo>
                    <a:pt x="4" y="6"/>
                  </a:lnTo>
                  <a:lnTo>
                    <a:pt x="2" y="10"/>
                  </a:lnTo>
                  <a:lnTo>
                    <a:pt x="0" y="16"/>
                  </a:lnTo>
                  <a:lnTo>
                    <a:pt x="4"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50" name="Freeform 10206"/>
            <p:cNvSpPr/>
            <p:nvPr/>
          </p:nvSpPr>
          <p:spPr bwMode="auto">
            <a:xfrm>
              <a:off x="7285831" y="3197225"/>
              <a:ext cx="92075" cy="55563"/>
            </a:xfrm>
            <a:custGeom>
              <a:avLst/>
              <a:gdLst>
                <a:gd name="T0" fmla="*/ 6 w 116"/>
                <a:gd name="T1" fmla="*/ 28 h 70"/>
                <a:gd name="T2" fmla="*/ 6 w 116"/>
                <a:gd name="T3" fmla="*/ 28 h 70"/>
                <a:gd name="T4" fmla="*/ 50 w 116"/>
                <a:gd name="T5" fmla="*/ 52 h 70"/>
                <a:gd name="T6" fmla="*/ 74 w 116"/>
                <a:gd name="T7" fmla="*/ 62 h 70"/>
                <a:gd name="T8" fmla="*/ 98 w 116"/>
                <a:gd name="T9" fmla="*/ 70 h 70"/>
                <a:gd name="T10" fmla="*/ 98 w 116"/>
                <a:gd name="T11" fmla="*/ 70 h 70"/>
                <a:gd name="T12" fmla="*/ 104 w 116"/>
                <a:gd name="T13" fmla="*/ 70 h 70"/>
                <a:gd name="T14" fmla="*/ 110 w 116"/>
                <a:gd name="T15" fmla="*/ 68 h 70"/>
                <a:gd name="T16" fmla="*/ 114 w 116"/>
                <a:gd name="T17" fmla="*/ 64 h 70"/>
                <a:gd name="T18" fmla="*/ 116 w 116"/>
                <a:gd name="T19" fmla="*/ 60 h 70"/>
                <a:gd name="T20" fmla="*/ 116 w 116"/>
                <a:gd name="T21" fmla="*/ 54 h 70"/>
                <a:gd name="T22" fmla="*/ 116 w 116"/>
                <a:gd name="T23" fmla="*/ 48 h 70"/>
                <a:gd name="T24" fmla="*/ 112 w 116"/>
                <a:gd name="T25" fmla="*/ 44 h 70"/>
                <a:gd name="T26" fmla="*/ 106 w 116"/>
                <a:gd name="T27" fmla="*/ 42 h 70"/>
                <a:gd name="T28" fmla="*/ 106 w 116"/>
                <a:gd name="T29" fmla="*/ 42 h 70"/>
                <a:gd name="T30" fmla="*/ 84 w 116"/>
                <a:gd name="T31" fmla="*/ 34 h 70"/>
                <a:gd name="T32" fmla="*/ 62 w 116"/>
                <a:gd name="T33" fmla="*/ 24 h 70"/>
                <a:gd name="T34" fmla="*/ 22 w 116"/>
                <a:gd name="T35" fmla="*/ 2 h 70"/>
                <a:gd name="T36" fmla="*/ 22 w 116"/>
                <a:gd name="T37" fmla="*/ 2 h 70"/>
                <a:gd name="T38" fmla="*/ 16 w 116"/>
                <a:gd name="T39" fmla="*/ 0 h 70"/>
                <a:gd name="T40" fmla="*/ 10 w 116"/>
                <a:gd name="T41" fmla="*/ 2 h 70"/>
                <a:gd name="T42" fmla="*/ 4 w 116"/>
                <a:gd name="T43" fmla="*/ 4 h 70"/>
                <a:gd name="T44" fmla="*/ 2 w 116"/>
                <a:gd name="T45" fmla="*/ 8 h 70"/>
                <a:gd name="T46" fmla="*/ 0 w 116"/>
                <a:gd name="T47" fmla="*/ 14 h 70"/>
                <a:gd name="T48" fmla="*/ 0 w 116"/>
                <a:gd name="T49" fmla="*/ 20 h 70"/>
                <a:gd name="T50" fmla="*/ 2 w 116"/>
                <a:gd name="T51" fmla="*/ 24 h 70"/>
                <a:gd name="T52" fmla="*/ 6 w 116"/>
                <a:gd name="T53" fmla="*/ 2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6" h="70">
                  <a:moveTo>
                    <a:pt x="6" y="28"/>
                  </a:moveTo>
                  <a:lnTo>
                    <a:pt x="6" y="28"/>
                  </a:lnTo>
                  <a:lnTo>
                    <a:pt x="50" y="52"/>
                  </a:lnTo>
                  <a:lnTo>
                    <a:pt x="74" y="62"/>
                  </a:lnTo>
                  <a:lnTo>
                    <a:pt x="98" y="70"/>
                  </a:lnTo>
                  <a:lnTo>
                    <a:pt x="98" y="70"/>
                  </a:lnTo>
                  <a:lnTo>
                    <a:pt x="104" y="70"/>
                  </a:lnTo>
                  <a:lnTo>
                    <a:pt x="110" y="68"/>
                  </a:lnTo>
                  <a:lnTo>
                    <a:pt x="114" y="64"/>
                  </a:lnTo>
                  <a:lnTo>
                    <a:pt x="116" y="60"/>
                  </a:lnTo>
                  <a:lnTo>
                    <a:pt x="116" y="54"/>
                  </a:lnTo>
                  <a:lnTo>
                    <a:pt x="116" y="48"/>
                  </a:lnTo>
                  <a:lnTo>
                    <a:pt x="112" y="44"/>
                  </a:lnTo>
                  <a:lnTo>
                    <a:pt x="106" y="42"/>
                  </a:lnTo>
                  <a:lnTo>
                    <a:pt x="106" y="42"/>
                  </a:lnTo>
                  <a:lnTo>
                    <a:pt x="84" y="34"/>
                  </a:lnTo>
                  <a:lnTo>
                    <a:pt x="62" y="24"/>
                  </a:lnTo>
                  <a:lnTo>
                    <a:pt x="22" y="2"/>
                  </a:lnTo>
                  <a:lnTo>
                    <a:pt x="22" y="2"/>
                  </a:lnTo>
                  <a:lnTo>
                    <a:pt x="16" y="0"/>
                  </a:lnTo>
                  <a:lnTo>
                    <a:pt x="10" y="2"/>
                  </a:lnTo>
                  <a:lnTo>
                    <a:pt x="4" y="4"/>
                  </a:lnTo>
                  <a:lnTo>
                    <a:pt x="2" y="8"/>
                  </a:lnTo>
                  <a:lnTo>
                    <a:pt x="0" y="14"/>
                  </a:lnTo>
                  <a:lnTo>
                    <a:pt x="0" y="20"/>
                  </a:lnTo>
                  <a:lnTo>
                    <a:pt x="2" y="24"/>
                  </a:lnTo>
                  <a:lnTo>
                    <a:pt x="6" y="28"/>
                  </a:lnTo>
                  <a:close/>
                </a:path>
              </a:pathLst>
            </a:custGeom>
            <a:solidFill>
              <a:srgbClr val="2B5E6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51" name="Freeform 10207"/>
            <p:cNvSpPr/>
            <p:nvPr/>
          </p:nvSpPr>
          <p:spPr bwMode="auto">
            <a:xfrm>
              <a:off x="7285831" y="3197225"/>
              <a:ext cx="92075" cy="55563"/>
            </a:xfrm>
            <a:custGeom>
              <a:avLst/>
              <a:gdLst>
                <a:gd name="T0" fmla="*/ 6 w 116"/>
                <a:gd name="T1" fmla="*/ 28 h 70"/>
                <a:gd name="T2" fmla="*/ 6 w 116"/>
                <a:gd name="T3" fmla="*/ 28 h 70"/>
                <a:gd name="T4" fmla="*/ 50 w 116"/>
                <a:gd name="T5" fmla="*/ 52 h 70"/>
                <a:gd name="T6" fmla="*/ 74 w 116"/>
                <a:gd name="T7" fmla="*/ 62 h 70"/>
                <a:gd name="T8" fmla="*/ 98 w 116"/>
                <a:gd name="T9" fmla="*/ 70 h 70"/>
                <a:gd name="T10" fmla="*/ 98 w 116"/>
                <a:gd name="T11" fmla="*/ 70 h 70"/>
                <a:gd name="T12" fmla="*/ 104 w 116"/>
                <a:gd name="T13" fmla="*/ 70 h 70"/>
                <a:gd name="T14" fmla="*/ 110 w 116"/>
                <a:gd name="T15" fmla="*/ 68 h 70"/>
                <a:gd name="T16" fmla="*/ 114 w 116"/>
                <a:gd name="T17" fmla="*/ 64 h 70"/>
                <a:gd name="T18" fmla="*/ 116 w 116"/>
                <a:gd name="T19" fmla="*/ 60 h 70"/>
                <a:gd name="T20" fmla="*/ 116 w 116"/>
                <a:gd name="T21" fmla="*/ 54 h 70"/>
                <a:gd name="T22" fmla="*/ 116 w 116"/>
                <a:gd name="T23" fmla="*/ 48 h 70"/>
                <a:gd name="T24" fmla="*/ 112 w 116"/>
                <a:gd name="T25" fmla="*/ 44 h 70"/>
                <a:gd name="T26" fmla="*/ 106 w 116"/>
                <a:gd name="T27" fmla="*/ 42 h 70"/>
                <a:gd name="T28" fmla="*/ 106 w 116"/>
                <a:gd name="T29" fmla="*/ 42 h 70"/>
                <a:gd name="T30" fmla="*/ 84 w 116"/>
                <a:gd name="T31" fmla="*/ 34 h 70"/>
                <a:gd name="T32" fmla="*/ 62 w 116"/>
                <a:gd name="T33" fmla="*/ 24 h 70"/>
                <a:gd name="T34" fmla="*/ 22 w 116"/>
                <a:gd name="T35" fmla="*/ 2 h 70"/>
                <a:gd name="T36" fmla="*/ 22 w 116"/>
                <a:gd name="T37" fmla="*/ 2 h 70"/>
                <a:gd name="T38" fmla="*/ 16 w 116"/>
                <a:gd name="T39" fmla="*/ 0 h 70"/>
                <a:gd name="T40" fmla="*/ 10 w 116"/>
                <a:gd name="T41" fmla="*/ 2 h 70"/>
                <a:gd name="T42" fmla="*/ 4 w 116"/>
                <a:gd name="T43" fmla="*/ 4 h 70"/>
                <a:gd name="T44" fmla="*/ 2 w 116"/>
                <a:gd name="T45" fmla="*/ 8 h 70"/>
                <a:gd name="T46" fmla="*/ 0 w 116"/>
                <a:gd name="T47" fmla="*/ 14 h 70"/>
                <a:gd name="T48" fmla="*/ 0 w 116"/>
                <a:gd name="T49" fmla="*/ 20 h 70"/>
                <a:gd name="T50" fmla="*/ 2 w 116"/>
                <a:gd name="T51" fmla="*/ 24 h 70"/>
                <a:gd name="T52" fmla="*/ 6 w 116"/>
                <a:gd name="T53" fmla="*/ 2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6" h="70">
                  <a:moveTo>
                    <a:pt x="6" y="28"/>
                  </a:moveTo>
                  <a:lnTo>
                    <a:pt x="6" y="28"/>
                  </a:lnTo>
                  <a:lnTo>
                    <a:pt x="50" y="52"/>
                  </a:lnTo>
                  <a:lnTo>
                    <a:pt x="74" y="62"/>
                  </a:lnTo>
                  <a:lnTo>
                    <a:pt x="98" y="70"/>
                  </a:lnTo>
                  <a:lnTo>
                    <a:pt x="98" y="70"/>
                  </a:lnTo>
                  <a:lnTo>
                    <a:pt x="104" y="70"/>
                  </a:lnTo>
                  <a:lnTo>
                    <a:pt x="110" y="68"/>
                  </a:lnTo>
                  <a:lnTo>
                    <a:pt x="114" y="64"/>
                  </a:lnTo>
                  <a:lnTo>
                    <a:pt x="116" y="60"/>
                  </a:lnTo>
                  <a:lnTo>
                    <a:pt x="116" y="54"/>
                  </a:lnTo>
                  <a:lnTo>
                    <a:pt x="116" y="48"/>
                  </a:lnTo>
                  <a:lnTo>
                    <a:pt x="112" y="44"/>
                  </a:lnTo>
                  <a:lnTo>
                    <a:pt x="106" y="42"/>
                  </a:lnTo>
                  <a:lnTo>
                    <a:pt x="106" y="42"/>
                  </a:lnTo>
                  <a:lnTo>
                    <a:pt x="84" y="34"/>
                  </a:lnTo>
                  <a:lnTo>
                    <a:pt x="62" y="24"/>
                  </a:lnTo>
                  <a:lnTo>
                    <a:pt x="22" y="2"/>
                  </a:lnTo>
                  <a:lnTo>
                    <a:pt x="22" y="2"/>
                  </a:lnTo>
                  <a:lnTo>
                    <a:pt x="16" y="0"/>
                  </a:lnTo>
                  <a:lnTo>
                    <a:pt x="10" y="2"/>
                  </a:lnTo>
                  <a:lnTo>
                    <a:pt x="4" y="4"/>
                  </a:lnTo>
                  <a:lnTo>
                    <a:pt x="2" y="8"/>
                  </a:lnTo>
                  <a:lnTo>
                    <a:pt x="0" y="14"/>
                  </a:lnTo>
                  <a:lnTo>
                    <a:pt x="0" y="20"/>
                  </a:lnTo>
                  <a:lnTo>
                    <a:pt x="2" y="24"/>
                  </a:lnTo>
                  <a:lnTo>
                    <a:pt x="6"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52" name="Freeform 10208"/>
            <p:cNvSpPr/>
            <p:nvPr/>
          </p:nvSpPr>
          <p:spPr bwMode="auto">
            <a:xfrm>
              <a:off x="7273131" y="3251200"/>
              <a:ext cx="73025" cy="39688"/>
            </a:xfrm>
            <a:custGeom>
              <a:avLst/>
              <a:gdLst>
                <a:gd name="T0" fmla="*/ 6 w 92"/>
                <a:gd name="T1" fmla="*/ 28 h 50"/>
                <a:gd name="T2" fmla="*/ 6 w 92"/>
                <a:gd name="T3" fmla="*/ 28 h 50"/>
                <a:gd name="T4" fmla="*/ 22 w 92"/>
                <a:gd name="T5" fmla="*/ 36 h 50"/>
                <a:gd name="T6" fmla="*/ 40 w 92"/>
                <a:gd name="T7" fmla="*/ 42 h 50"/>
                <a:gd name="T8" fmla="*/ 74 w 92"/>
                <a:gd name="T9" fmla="*/ 50 h 50"/>
                <a:gd name="T10" fmla="*/ 74 w 92"/>
                <a:gd name="T11" fmla="*/ 50 h 50"/>
                <a:gd name="T12" fmla="*/ 80 w 92"/>
                <a:gd name="T13" fmla="*/ 50 h 50"/>
                <a:gd name="T14" fmla="*/ 86 w 92"/>
                <a:gd name="T15" fmla="*/ 48 h 50"/>
                <a:gd name="T16" fmla="*/ 90 w 92"/>
                <a:gd name="T17" fmla="*/ 44 h 50"/>
                <a:gd name="T18" fmla="*/ 92 w 92"/>
                <a:gd name="T19" fmla="*/ 38 h 50"/>
                <a:gd name="T20" fmla="*/ 92 w 92"/>
                <a:gd name="T21" fmla="*/ 34 h 50"/>
                <a:gd name="T22" fmla="*/ 92 w 92"/>
                <a:gd name="T23" fmla="*/ 28 h 50"/>
                <a:gd name="T24" fmla="*/ 88 w 92"/>
                <a:gd name="T25" fmla="*/ 24 h 50"/>
                <a:gd name="T26" fmla="*/ 82 w 92"/>
                <a:gd name="T27" fmla="*/ 22 h 50"/>
                <a:gd name="T28" fmla="*/ 82 w 92"/>
                <a:gd name="T29" fmla="*/ 22 h 50"/>
                <a:gd name="T30" fmla="*/ 50 w 92"/>
                <a:gd name="T31" fmla="*/ 14 h 50"/>
                <a:gd name="T32" fmla="*/ 36 w 92"/>
                <a:gd name="T33" fmla="*/ 10 h 50"/>
                <a:gd name="T34" fmla="*/ 22 w 92"/>
                <a:gd name="T35" fmla="*/ 2 h 50"/>
                <a:gd name="T36" fmla="*/ 22 w 92"/>
                <a:gd name="T37" fmla="*/ 2 h 50"/>
                <a:gd name="T38" fmla="*/ 16 w 92"/>
                <a:gd name="T39" fmla="*/ 0 h 50"/>
                <a:gd name="T40" fmla="*/ 10 w 92"/>
                <a:gd name="T41" fmla="*/ 2 h 50"/>
                <a:gd name="T42" fmla="*/ 4 w 92"/>
                <a:gd name="T43" fmla="*/ 4 h 50"/>
                <a:gd name="T44" fmla="*/ 2 w 92"/>
                <a:gd name="T45" fmla="*/ 8 h 50"/>
                <a:gd name="T46" fmla="*/ 0 w 92"/>
                <a:gd name="T47" fmla="*/ 14 h 50"/>
                <a:gd name="T48" fmla="*/ 0 w 92"/>
                <a:gd name="T49" fmla="*/ 20 h 50"/>
                <a:gd name="T50" fmla="*/ 2 w 92"/>
                <a:gd name="T51" fmla="*/ 24 h 50"/>
                <a:gd name="T52" fmla="*/ 6 w 92"/>
                <a:gd name="T53"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2" h="50">
                  <a:moveTo>
                    <a:pt x="6" y="28"/>
                  </a:moveTo>
                  <a:lnTo>
                    <a:pt x="6" y="28"/>
                  </a:lnTo>
                  <a:lnTo>
                    <a:pt x="22" y="36"/>
                  </a:lnTo>
                  <a:lnTo>
                    <a:pt x="40" y="42"/>
                  </a:lnTo>
                  <a:lnTo>
                    <a:pt x="74" y="50"/>
                  </a:lnTo>
                  <a:lnTo>
                    <a:pt x="74" y="50"/>
                  </a:lnTo>
                  <a:lnTo>
                    <a:pt x="80" y="50"/>
                  </a:lnTo>
                  <a:lnTo>
                    <a:pt x="86" y="48"/>
                  </a:lnTo>
                  <a:lnTo>
                    <a:pt x="90" y="44"/>
                  </a:lnTo>
                  <a:lnTo>
                    <a:pt x="92" y="38"/>
                  </a:lnTo>
                  <a:lnTo>
                    <a:pt x="92" y="34"/>
                  </a:lnTo>
                  <a:lnTo>
                    <a:pt x="92" y="28"/>
                  </a:lnTo>
                  <a:lnTo>
                    <a:pt x="88" y="24"/>
                  </a:lnTo>
                  <a:lnTo>
                    <a:pt x="82" y="22"/>
                  </a:lnTo>
                  <a:lnTo>
                    <a:pt x="82" y="22"/>
                  </a:lnTo>
                  <a:lnTo>
                    <a:pt x="50" y="14"/>
                  </a:lnTo>
                  <a:lnTo>
                    <a:pt x="36" y="10"/>
                  </a:lnTo>
                  <a:lnTo>
                    <a:pt x="22" y="2"/>
                  </a:lnTo>
                  <a:lnTo>
                    <a:pt x="22" y="2"/>
                  </a:lnTo>
                  <a:lnTo>
                    <a:pt x="16" y="0"/>
                  </a:lnTo>
                  <a:lnTo>
                    <a:pt x="10" y="2"/>
                  </a:lnTo>
                  <a:lnTo>
                    <a:pt x="4" y="4"/>
                  </a:lnTo>
                  <a:lnTo>
                    <a:pt x="2" y="8"/>
                  </a:lnTo>
                  <a:lnTo>
                    <a:pt x="0" y="14"/>
                  </a:lnTo>
                  <a:lnTo>
                    <a:pt x="0" y="20"/>
                  </a:lnTo>
                  <a:lnTo>
                    <a:pt x="2" y="24"/>
                  </a:lnTo>
                  <a:lnTo>
                    <a:pt x="6" y="28"/>
                  </a:lnTo>
                  <a:close/>
                </a:path>
              </a:pathLst>
            </a:custGeom>
            <a:solidFill>
              <a:srgbClr val="2B5E6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53" name="Freeform 10209"/>
            <p:cNvSpPr/>
            <p:nvPr/>
          </p:nvSpPr>
          <p:spPr bwMode="auto">
            <a:xfrm>
              <a:off x="7273131" y="3251200"/>
              <a:ext cx="73025" cy="39688"/>
            </a:xfrm>
            <a:custGeom>
              <a:avLst/>
              <a:gdLst>
                <a:gd name="T0" fmla="*/ 6 w 92"/>
                <a:gd name="T1" fmla="*/ 28 h 50"/>
                <a:gd name="T2" fmla="*/ 6 w 92"/>
                <a:gd name="T3" fmla="*/ 28 h 50"/>
                <a:gd name="T4" fmla="*/ 22 w 92"/>
                <a:gd name="T5" fmla="*/ 36 h 50"/>
                <a:gd name="T6" fmla="*/ 40 w 92"/>
                <a:gd name="T7" fmla="*/ 42 h 50"/>
                <a:gd name="T8" fmla="*/ 74 w 92"/>
                <a:gd name="T9" fmla="*/ 50 h 50"/>
                <a:gd name="T10" fmla="*/ 74 w 92"/>
                <a:gd name="T11" fmla="*/ 50 h 50"/>
                <a:gd name="T12" fmla="*/ 80 w 92"/>
                <a:gd name="T13" fmla="*/ 50 h 50"/>
                <a:gd name="T14" fmla="*/ 86 w 92"/>
                <a:gd name="T15" fmla="*/ 48 h 50"/>
                <a:gd name="T16" fmla="*/ 90 w 92"/>
                <a:gd name="T17" fmla="*/ 44 h 50"/>
                <a:gd name="T18" fmla="*/ 92 w 92"/>
                <a:gd name="T19" fmla="*/ 38 h 50"/>
                <a:gd name="T20" fmla="*/ 92 w 92"/>
                <a:gd name="T21" fmla="*/ 34 h 50"/>
                <a:gd name="T22" fmla="*/ 92 w 92"/>
                <a:gd name="T23" fmla="*/ 28 h 50"/>
                <a:gd name="T24" fmla="*/ 88 w 92"/>
                <a:gd name="T25" fmla="*/ 24 h 50"/>
                <a:gd name="T26" fmla="*/ 82 w 92"/>
                <a:gd name="T27" fmla="*/ 22 h 50"/>
                <a:gd name="T28" fmla="*/ 82 w 92"/>
                <a:gd name="T29" fmla="*/ 22 h 50"/>
                <a:gd name="T30" fmla="*/ 50 w 92"/>
                <a:gd name="T31" fmla="*/ 14 h 50"/>
                <a:gd name="T32" fmla="*/ 36 w 92"/>
                <a:gd name="T33" fmla="*/ 10 h 50"/>
                <a:gd name="T34" fmla="*/ 22 w 92"/>
                <a:gd name="T35" fmla="*/ 2 h 50"/>
                <a:gd name="T36" fmla="*/ 22 w 92"/>
                <a:gd name="T37" fmla="*/ 2 h 50"/>
                <a:gd name="T38" fmla="*/ 16 w 92"/>
                <a:gd name="T39" fmla="*/ 0 h 50"/>
                <a:gd name="T40" fmla="*/ 10 w 92"/>
                <a:gd name="T41" fmla="*/ 2 h 50"/>
                <a:gd name="T42" fmla="*/ 4 w 92"/>
                <a:gd name="T43" fmla="*/ 4 h 50"/>
                <a:gd name="T44" fmla="*/ 2 w 92"/>
                <a:gd name="T45" fmla="*/ 8 h 50"/>
                <a:gd name="T46" fmla="*/ 0 w 92"/>
                <a:gd name="T47" fmla="*/ 14 h 50"/>
                <a:gd name="T48" fmla="*/ 0 w 92"/>
                <a:gd name="T49" fmla="*/ 20 h 50"/>
                <a:gd name="T50" fmla="*/ 2 w 92"/>
                <a:gd name="T51" fmla="*/ 24 h 50"/>
                <a:gd name="T52" fmla="*/ 6 w 92"/>
                <a:gd name="T53"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2" h="50">
                  <a:moveTo>
                    <a:pt x="6" y="28"/>
                  </a:moveTo>
                  <a:lnTo>
                    <a:pt x="6" y="28"/>
                  </a:lnTo>
                  <a:lnTo>
                    <a:pt x="22" y="36"/>
                  </a:lnTo>
                  <a:lnTo>
                    <a:pt x="40" y="42"/>
                  </a:lnTo>
                  <a:lnTo>
                    <a:pt x="74" y="50"/>
                  </a:lnTo>
                  <a:lnTo>
                    <a:pt x="74" y="50"/>
                  </a:lnTo>
                  <a:lnTo>
                    <a:pt x="80" y="50"/>
                  </a:lnTo>
                  <a:lnTo>
                    <a:pt x="86" y="48"/>
                  </a:lnTo>
                  <a:lnTo>
                    <a:pt x="90" y="44"/>
                  </a:lnTo>
                  <a:lnTo>
                    <a:pt x="92" y="38"/>
                  </a:lnTo>
                  <a:lnTo>
                    <a:pt x="92" y="34"/>
                  </a:lnTo>
                  <a:lnTo>
                    <a:pt x="92" y="28"/>
                  </a:lnTo>
                  <a:lnTo>
                    <a:pt x="88" y="24"/>
                  </a:lnTo>
                  <a:lnTo>
                    <a:pt x="82" y="22"/>
                  </a:lnTo>
                  <a:lnTo>
                    <a:pt x="82" y="22"/>
                  </a:lnTo>
                  <a:lnTo>
                    <a:pt x="50" y="14"/>
                  </a:lnTo>
                  <a:lnTo>
                    <a:pt x="36" y="10"/>
                  </a:lnTo>
                  <a:lnTo>
                    <a:pt x="22" y="2"/>
                  </a:lnTo>
                  <a:lnTo>
                    <a:pt x="22" y="2"/>
                  </a:lnTo>
                  <a:lnTo>
                    <a:pt x="16" y="0"/>
                  </a:lnTo>
                  <a:lnTo>
                    <a:pt x="10" y="2"/>
                  </a:lnTo>
                  <a:lnTo>
                    <a:pt x="4" y="4"/>
                  </a:lnTo>
                  <a:lnTo>
                    <a:pt x="2" y="8"/>
                  </a:lnTo>
                  <a:lnTo>
                    <a:pt x="0" y="14"/>
                  </a:lnTo>
                  <a:lnTo>
                    <a:pt x="0" y="20"/>
                  </a:lnTo>
                  <a:lnTo>
                    <a:pt x="2" y="24"/>
                  </a:lnTo>
                  <a:lnTo>
                    <a:pt x="6"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54" name="Freeform 10210"/>
            <p:cNvSpPr/>
            <p:nvPr/>
          </p:nvSpPr>
          <p:spPr bwMode="auto">
            <a:xfrm>
              <a:off x="7787481" y="2806700"/>
              <a:ext cx="39688" cy="103188"/>
            </a:xfrm>
            <a:custGeom>
              <a:avLst/>
              <a:gdLst>
                <a:gd name="T0" fmla="*/ 2 w 50"/>
                <a:gd name="T1" fmla="*/ 24 h 130"/>
                <a:gd name="T2" fmla="*/ 2 w 50"/>
                <a:gd name="T3" fmla="*/ 24 h 130"/>
                <a:gd name="T4" fmla="*/ 10 w 50"/>
                <a:gd name="T5" fmla="*/ 46 h 130"/>
                <a:gd name="T6" fmla="*/ 16 w 50"/>
                <a:gd name="T7" fmla="*/ 68 h 130"/>
                <a:gd name="T8" fmla="*/ 18 w 50"/>
                <a:gd name="T9" fmla="*/ 92 h 130"/>
                <a:gd name="T10" fmla="*/ 20 w 50"/>
                <a:gd name="T11" fmla="*/ 116 h 130"/>
                <a:gd name="T12" fmla="*/ 20 w 50"/>
                <a:gd name="T13" fmla="*/ 116 h 130"/>
                <a:gd name="T14" fmla="*/ 20 w 50"/>
                <a:gd name="T15" fmla="*/ 122 h 130"/>
                <a:gd name="T16" fmla="*/ 24 w 50"/>
                <a:gd name="T17" fmla="*/ 126 h 130"/>
                <a:gd name="T18" fmla="*/ 28 w 50"/>
                <a:gd name="T19" fmla="*/ 130 h 130"/>
                <a:gd name="T20" fmla="*/ 34 w 50"/>
                <a:gd name="T21" fmla="*/ 130 h 130"/>
                <a:gd name="T22" fmla="*/ 40 w 50"/>
                <a:gd name="T23" fmla="*/ 130 h 130"/>
                <a:gd name="T24" fmla="*/ 44 w 50"/>
                <a:gd name="T25" fmla="*/ 126 h 130"/>
                <a:gd name="T26" fmla="*/ 48 w 50"/>
                <a:gd name="T27" fmla="*/ 122 h 130"/>
                <a:gd name="T28" fmla="*/ 50 w 50"/>
                <a:gd name="T29" fmla="*/ 116 h 130"/>
                <a:gd name="T30" fmla="*/ 50 w 50"/>
                <a:gd name="T31" fmla="*/ 116 h 130"/>
                <a:gd name="T32" fmla="*/ 48 w 50"/>
                <a:gd name="T33" fmla="*/ 88 h 130"/>
                <a:gd name="T34" fmla="*/ 44 w 50"/>
                <a:gd name="T35" fmla="*/ 60 h 130"/>
                <a:gd name="T36" fmla="*/ 38 w 50"/>
                <a:gd name="T37" fmla="*/ 34 h 130"/>
                <a:gd name="T38" fmla="*/ 32 w 50"/>
                <a:gd name="T39" fmla="*/ 20 h 130"/>
                <a:gd name="T40" fmla="*/ 26 w 50"/>
                <a:gd name="T41" fmla="*/ 8 h 130"/>
                <a:gd name="T42" fmla="*/ 26 w 50"/>
                <a:gd name="T43" fmla="*/ 8 h 130"/>
                <a:gd name="T44" fmla="*/ 22 w 50"/>
                <a:gd name="T45" fmla="*/ 4 h 130"/>
                <a:gd name="T46" fmla="*/ 18 w 50"/>
                <a:gd name="T47" fmla="*/ 0 h 130"/>
                <a:gd name="T48" fmla="*/ 12 w 50"/>
                <a:gd name="T49" fmla="*/ 0 h 130"/>
                <a:gd name="T50" fmla="*/ 8 w 50"/>
                <a:gd name="T51" fmla="*/ 2 h 130"/>
                <a:gd name="T52" fmla="*/ 2 w 50"/>
                <a:gd name="T53" fmla="*/ 6 h 130"/>
                <a:gd name="T54" fmla="*/ 0 w 50"/>
                <a:gd name="T55" fmla="*/ 12 h 130"/>
                <a:gd name="T56" fmla="*/ 0 w 50"/>
                <a:gd name="T57" fmla="*/ 18 h 130"/>
                <a:gd name="T58" fmla="*/ 2 w 50"/>
                <a:gd name="T59" fmla="*/ 2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130">
                  <a:moveTo>
                    <a:pt x="2" y="24"/>
                  </a:moveTo>
                  <a:lnTo>
                    <a:pt x="2" y="24"/>
                  </a:lnTo>
                  <a:lnTo>
                    <a:pt x="10" y="46"/>
                  </a:lnTo>
                  <a:lnTo>
                    <a:pt x="16" y="68"/>
                  </a:lnTo>
                  <a:lnTo>
                    <a:pt x="18" y="92"/>
                  </a:lnTo>
                  <a:lnTo>
                    <a:pt x="20" y="116"/>
                  </a:lnTo>
                  <a:lnTo>
                    <a:pt x="20" y="116"/>
                  </a:lnTo>
                  <a:lnTo>
                    <a:pt x="20" y="122"/>
                  </a:lnTo>
                  <a:lnTo>
                    <a:pt x="24" y="126"/>
                  </a:lnTo>
                  <a:lnTo>
                    <a:pt x="28" y="130"/>
                  </a:lnTo>
                  <a:lnTo>
                    <a:pt x="34" y="130"/>
                  </a:lnTo>
                  <a:lnTo>
                    <a:pt x="40" y="130"/>
                  </a:lnTo>
                  <a:lnTo>
                    <a:pt x="44" y="126"/>
                  </a:lnTo>
                  <a:lnTo>
                    <a:pt x="48" y="122"/>
                  </a:lnTo>
                  <a:lnTo>
                    <a:pt x="50" y="116"/>
                  </a:lnTo>
                  <a:lnTo>
                    <a:pt x="50" y="116"/>
                  </a:lnTo>
                  <a:lnTo>
                    <a:pt x="48" y="88"/>
                  </a:lnTo>
                  <a:lnTo>
                    <a:pt x="44" y="60"/>
                  </a:lnTo>
                  <a:lnTo>
                    <a:pt x="38" y="34"/>
                  </a:lnTo>
                  <a:lnTo>
                    <a:pt x="32" y="20"/>
                  </a:lnTo>
                  <a:lnTo>
                    <a:pt x="26" y="8"/>
                  </a:lnTo>
                  <a:lnTo>
                    <a:pt x="26" y="8"/>
                  </a:lnTo>
                  <a:lnTo>
                    <a:pt x="22" y="4"/>
                  </a:lnTo>
                  <a:lnTo>
                    <a:pt x="18" y="0"/>
                  </a:lnTo>
                  <a:lnTo>
                    <a:pt x="12" y="0"/>
                  </a:lnTo>
                  <a:lnTo>
                    <a:pt x="8" y="2"/>
                  </a:lnTo>
                  <a:lnTo>
                    <a:pt x="2" y="6"/>
                  </a:lnTo>
                  <a:lnTo>
                    <a:pt x="0" y="12"/>
                  </a:lnTo>
                  <a:lnTo>
                    <a:pt x="0" y="18"/>
                  </a:lnTo>
                  <a:lnTo>
                    <a:pt x="2" y="24"/>
                  </a:lnTo>
                  <a:close/>
                </a:path>
              </a:pathLst>
            </a:custGeom>
            <a:solidFill>
              <a:srgbClr val="2B5E6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55" name="Freeform 10211"/>
            <p:cNvSpPr/>
            <p:nvPr/>
          </p:nvSpPr>
          <p:spPr bwMode="auto">
            <a:xfrm>
              <a:off x="7787481" y="2806700"/>
              <a:ext cx="39688" cy="103188"/>
            </a:xfrm>
            <a:custGeom>
              <a:avLst/>
              <a:gdLst>
                <a:gd name="T0" fmla="*/ 2 w 50"/>
                <a:gd name="T1" fmla="*/ 24 h 130"/>
                <a:gd name="T2" fmla="*/ 2 w 50"/>
                <a:gd name="T3" fmla="*/ 24 h 130"/>
                <a:gd name="T4" fmla="*/ 10 w 50"/>
                <a:gd name="T5" fmla="*/ 46 h 130"/>
                <a:gd name="T6" fmla="*/ 16 w 50"/>
                <a:gd name="T7" fmla="*/ 68 h 130"/>
                <a:gd name="T8" fmla="*/ 18 w 50"/>
                <a:gd name="T9" fmla="*/ 92 h 130"/>
                <a:gd name="T10" fmla="*/ 20 w 50"/>
                <a:gd name="T11" fmla="*/ 116 h 130"/>
                <a:gd name="T12" fmla="*/ 20 w 50"/>
                <a:gd name="T13" fmla="*/ 116 h 130"/>
                <a:gd name="T14" fmla="*/ 20 w 50"/>
                <a:gd name="T15" fmla="*/ 122 h 130"/>
                <a:gd name="T16" fmla="*/ 24 w 50"/>
                <a:gd name="T17" fmla="*/ 126 h 130"/>
                <a:gd name="T18" fmla="*/ 28 w 50"/>
                <a:gd name="T19" fmla="*/ 130 h 130"/>
                <a:gd name="T20" fmla="*/ 34 w 50"/>
                <a:gd name="T21" fmla="*/ 130 h 130"/>
                <a:gd name="T22" fmla="*/ 40 w 50"/>
                <a:gd name="T23" fmla="*/ 130 h 130"/>
                <a:gd name="T24" fmla="*/ 44 w 50"/>
                <a:gd name="T25" fmla="*/ 126 h 130"/>
                <a:gd name="T26" fmla="*/ 48 w 50"/>
                <a:gd name="T27" fmla="*/ 122 h 130"/>
                <a:gd name="T28" fmla="*/ 50 w 50"/>
                <a:gd name="T29" fmla="*/ 116 h 130"/>
                <a:gd name="T30" fmla="*/ 50 w 50"/>
                <a:gd name="T31" fmla="*/ 116 h 130"/>
                <a:gd name="T32" fmla="*/ 48 w 50"/>
                <a:gd name="T33" fmla="*/ 88 h 130"/>
                <a:gd name="T34" fmla="*/ 44 w 50"/>
                <a:gd name="T35" fmla="*/ 60 h 130"/>
                <a:gd name="T36" fmla="*/ 38 w 50"/>
                <a:gd name="T37" fmla="*/ 34 h 130"/>
                <a:gd name="T38" fmla="*/ 32 w 50"/>
                <a:gd name="T39" fmla="*/ 20 h 130"/>
                <a:gd name="T40" fmla="*/ 26 w 50"/>
                <a:gd name="T41" fmla="*/ 8 h 130"/>
                <a:gd name="T42" fmla="*/ 26 w 50"/>
                <a:gd name="T43" fmla="*/ 8 h 130"/>
                <a:gd name="T44" fmla="*/ 22 w 50"/>
                <a:gd name="T45" fmla="*/ 4 h 130"/>
                <a:gd name="T46" fmla="*/ 18 w 50"/>
                <a:gd name="T47" fmla="*/ 0 h 130"/>
                <a:gd name="T48" fmla="*/ 12 w 50"/>
                <a:gd name="T49" fmla="*/ 0 h 130"/>
                <a:gd name="T50" fmla="*/ 8 w 50"/>
                <a:gd name="T51" fmla="*/ 2 h 130"/>
                <a:gd name="T52" fmla="*/ 2 w 50"/>
                <a:gd name="T53" fmla="*/ 6 h 130"/>
                <a:gd name="T54" fmla="*/ 0 w 50"/>
                <a:gd name="T55" fmla="*/ 12 h 130"/>
                <a:gd name="T56" fmla="*/ 0 w 50"/>
                <a:gd name="T57" fmla="*/ 18 h 130"/>
                <a:gd name="T58" fmla="*/ 2 w 50"/>
                <a:gd name="T59" fmla="*/ 2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130">
                  <a:moveTo>
                    <a:pt x="2" y="24"/>
                  </a:moveTo>
                  <a:lnTo>
                    <a:pt x="2" y="24"/>
                  </a:lnTo>
                  <a:lnTo>
                    <a:pt x="10" y="46"/>
                  </a:lnTo>
                  <a:lnTo>
                    <a:pt x="16" y="68"/>
                  </a:lnTo>
                  <a:lnTo>
                    <a:pt x="18" y="92"/>
                  </a:lnTo>
                  <a:lnTo>
                    <a:pt x="20" y="116"/>
                  </a:lnTo>
                  <a:lnTo>
                    <a:pt x="20" y="116"/>
                  </a:lnTo>
                  <a:lnTo>
                    <a:pt x="20" y="122"/>
                  </a:lnTo>
                  <a:lnTo>
                    <a:pt x="24" y="126"/>
                  </a:lnTo>
                  <a:lnTo>
                    <a:pt x="28" y="130"/>
                  </a:lnTo>
                  <a:lnTo>
                    <a:pt x="34" y="130"/>
                  </a:lnTo>
                  <a:lnTo>
                    <a:pt x="40" y="130"/>
                  </a:lnTo>
                  <a:lnTo>
                    <a:pt x="44" y="126"/>
                  </a:lnTo>
                  <a:lnTo>
                    <a:pt x="48" y="122"/>
                  </a:lnTo>
                  <a:lnTo>
                    <a:pt x="50" y="116"/>
                  </a:lnTo>
                  <a:lnTo>
                    <a:pt x="50" y="116"/>
                  </a:lnTo>
                  <a:lnTo>
                    <a:pt x="48" y="88"/>
                  </a:lnTo>
                  <a:lnTo>
                    <a:pt x="44" y="60"/>
                  </a:lnTo>
                  <a:lnTo>
                    <a:pt x="38" y="34"/>
                  </a:lnTo>
                  <a:lnTo>
                    <a:pt x="32" y="20"/>
                  </a:lnTo>
                  <a:lnTo>
                    <a:pt x="26" y="8"/>
                  </a:lnTo>
                  <a:lnTo>
                    <a:pt x="26" y="8"/>
                  </a:lnTo>
                  <a:lnTo>
                    <a:pt x="22" y="4"/>
                  </a:lnTo>
                  <a:lnTo>
                    <a:pt x="18" y="0"/>
                  </a:lnTo>
                  <a:lnTo>
                    <a:pt x="12" y="0"/>
                  </a:lnTo>
                  <a:lnTo>
                    <a:pt x="8" y="2"/>
                  </a:lnTo>
                  <a:lnTo>
                    <a:pt x="2" y="6"/>
                  </a:lnTo>
                  <a:lnTo>
                    <a:pt x="0" y="12"/>
                  </a:lnTo>
                  <a:lnTo>
                    <a:pt x="0" y="18"/>
                  </a:lnTo>
                  <a:lnTo>
                    <a:pt x="2"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56" name="Freeform 10212"/>
            <p:cNvSpPr/>
            <p:nvPr/>
          </p:nvSpPr>
          <p:spPr bwMode="auto">
            <a:xfrm>
              <a:off x="7839869" y="2792412"/>
              <a:ext cx="38100" cy="95250"/>
            </a:xfrm>
            <a:custGeom>
              <a:avLst/>
              <a:gdLst>
                <a:gd name="T0" fmla="*/ 2 w 48"/>
                <a:gd name="T1" fmla="*/ 18 h 120"/>
                <a:gd name="T2" fmla="*/ 2 w 48"/>
                <a:gd name="T3" fmla="*/ 18 h 120"/>
                <a:gd name="T4" fmla="*/ 8 w 48"/>
                <a:gd name="T5" fmla="*/ 40 h 120"/>
                <a:gd name="T6" fmla="*/ 14 w 48"/>
                <a:gd name="T7" fmla="*/ 60 h 120"/>
                <a:gd name="T8" fmla="*/ 16 w 48"/>
                <a:gd name="T9" fmla="*/ 84 h 120"/>
                <a:gd name="T10" fmla="*/ 18 w 48"/>
                <a:gd name="T11" fmla="*/ 106 h 120"/>
                <a:gd name="T12" fmla="*/ 18 w 48"/>
                <a:gd name="T13" fmla="*/ 106 h 120"/>
                <a:gd name="T14" fmla="*/ 18 w 48"/>
                <a:gd name="T15" fmla="*/ 112 h 120"/>
                <a:gd name="T16" fmla="*/ 22 w 48"/>
                <a:gd name="T17" fmla="*/ 116 h 120"/>
                <a:gd name="T18" fmla="*/ 26 w 48"/>
                <a:gd name="T19" fmla="*/ 120 h 120"/>
                <a:gd name="T20" fmla="*/ 32 w 48"/>
                <a:gd name="T21" fmla="*/ 120 h 120"/>
                <a:gd name="T22" fmla="*/ 38 w 48"/>
                <a:gd name="T23" fmla="*/ 120 h 120"/>
                <a:gd name="T24" fmla="*/ 42 w 48"/>
                <a:gd name="T25" fmla="*/ 116 h 120"/>
                <a:gd name="T26" fmla="*/ 46 w 48"/>
                <a:gd name="T27" fmla="*/ 112 h 120"/>
                <a:gd name="T28" fmla="*/ 48 w 48"/>
                <a:gd name="T29" fmla="*/ 106 h 120"/>
                <a:gd name="T30" fmla="*/ 48 w 48"/>
                <a:gd name="T31" fmla="*/ 106 h 120"/>
                <a:gd name="T32" fmla="*/ 46 w 48"/>
                <a:gd name="T33" fmla="*/ 82 h 120"/>
                <a:gd name="T34" fmla="*/ 44 w 48"/>
                <a:gd name="T35" fmla="*/ 56 h 120"/>
                <a:gd name="T36" fmla="*/ 38 w 48"/>
                <a:gd name="T37" fmla="*/ 34 h 120"/>
                <a:gd name="T38" fmla="*/ 30 w 48"/>
                <a:gd name="T39" fmla="*/ 10 h 120"/>
                <a:gd name="T40" fmla="*/ 30 w 48"/>
                <a:gd name="T41" fmla="*/ 10 h 120"/>
                <a:gd name="T42" fmla="*/ 26 w 48"/>
                <a:gd name="T43" fmla="*/ 4 h 120"/>
                <a:gd name="T44" fmla="*/ 22 w 48"/>
                <a:gd name="T45" fmla="*/ 0 h 120"/>
                <a:gd name="T46" fmla="*/ 16 w 48"/>
                <a:gd name="T47" fmla="*/ 0 h 120"/>
                <a:gd name="T48" fmla="*/ 10 w 48"/>
                <a:gd name="T49" fmla="*/ 0 h 120"/>
                <a:gd name="T50" fmla="*/ 6 w 48"/>
                <a:gd name="T51" fmla="*/ 2 h 120"/>
                <a:gd name="T52" fmla="*/ 2 w 48"/>
                <a:gd name="T53" fmla="*/ 6 h 120"/>
                <a:gd name="T54" fmla="*/ 0 w 48"/>
                <a:gd name="T55" fmla="*/ 12 h 120"/>
                <a:gd name="T56" fmla="*/ 2 w 48"/>
                <a:gd name="T57" fmla="*/ 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120">
                  <a:moveTo>
                    <a:pt x="2" y="18"/>
                  </a:moveTo>
                  <a:lnTo>
                    <a:pt x="2" y="18"/>
                  </a:lnTo>
                  <a:lnTo>
                    <a:pt x="8" y="40"/>
                  </a:lnTo>
                  <a:lnTo>
                    <a:pt x="14" y="60"/>
                  </a:lnTo>
                  <a:lnTo>
                    <a:pt x="16" y="84"/>
                  </a:lnTo>
                  <a:lnTo>
                    <a:pt x="18" y="106"/>
                  </a:lnTo>
                  <a:lnTo>
                    <a:pt x="18" y="106"/>
                  </a:lnTo>
                  <a:lnTo>
                    <a:pt x="18" y="112"/>
                  </a:lnTo>
                  <a:lnTo>
                    <a:pt x="22" y="116"/>
                  </a:lnTo>
                  <a:lnTo>
                    <a:pt x="26" y="120"/>
                  </a:lnTo>
                  <a:lnTo>
                    <a:pt x="32" y="120"/>
                  </a:lnTo>
                  <a:lnTo>
                    <a:pt x="38" y="120"/>
                  </a:lnTo>
                  <a:lnTo>
                    <a:pt x="42" y="116"/>
                  </a:lnTo>
                  <a:lnTo>
                    <a:pt x="46" y="112"/>
                  </a:lnTo>
                  <a:lnTo>
                    <a:pt x="48" y="106"/>
                  </a:lnTo>
                  <a:lnTo>
                    <a:pt x="48" y="106"/>
                  </a:lnTo>
                  <a:lnTo>
                    <a:pt x="46" y="82"/>
                  </a:lnTo>
                  <a:lnTo>
                    <a:pt x="44" y="56"/>
                  </a:lnTo>
                  <a:lnTo>
                    <a:pt x="38" y="34"/>
                  </a:lnTo>
                  <a:lnTo>
                    <a:pt x="30" y="10"/>
                  </a:lnTo>
                  <a:lnTo>
                    <a:pt x="30" y="10"/>
                  </a:lnTo>
                  <a:lnTo>
                    <a:pt x="26" y="4"/>
                  </a:lnTo>
                  <a:lnTo>
                    <a:pt x="22" y="0"/>
                  </a:lnTo>
                  <a:lnTo>
                    <a:pt x="16" y="0"/>
                  </a:lnTo>
                  <a:lnTo>
                    <a:pt x="10" y="0"/>
                  </a:lnTo>
                  <a:lnTo>
                    <a:pt x="6" y="2"/>
                  </a:lnTo>
                  <a:lnTo>
                    <a:pt x="2" y="6"/>
                  </a:lnTo>
                  <a:lnTo>
                    <a:pt x="0" y="12"/>
                  </a:lnTo>
                  <a:lnTo>
                    <a:pt x="2" y="18"/>
                  </a:lnTo>
                  <a:close/>
                </a:path>
              </a:pathLst>
            </a:custGeom>
            <a:solidFill>
              <a:srgbClr val="2B5E6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57" name="Freeform 10213"/>
            <p:cNvSpPr/>
            <p:nvPr/>
          </p:nvSpPr>
          <p:spPr bwMode="auto">
            <a:xfrm>
              <a:off x="7839869" y="2792412"/>
              <a:ext cx="38100" cy="95250"/>
            </a:xfrm>
            <a:custGeom>
              <a:avLst/>
              <a:gdLst>
                <a:gd name="T0" fmla="*/ 2 w 48"/>
                <a:gd name="T1" fmla="*/ 18 h 120"/>
                <a:gd name="T2" fmla="*/ 2 w 48"/>
                <a:gd name="T3" fmla="*/ 18 h 120"/>
                <a:gd name="T4" fmla="*/ 8 w 48"/>
                <a:gd name="T5" fmla="*/ 40 h 120"/>
                <a:gd name="T6" fmla="*/ 14 w 48"/>
                <a:gd name="T7" fmla="*/ 60 h 120"/>
                <a:gd name="T8" fmla="*/ 16 w 48"/>
                <a:gd name="T9" fmla="*/ 84 h 120"/>
                <a:gd name="T10" fmla="*/ 18 w 48"/>
                <a:gd name="T11" fmla="*/ 106 h 120"/>
                <a:gd name="T12" fmla="*/ 18 w 48"/>
                <a:gd name="T13" fmla="*/ 106 h 120"/>
                <a:gd name="T14" fmla="*/ 18 w 48"/>
                <a:gd name="T15" fmla="*/ 112 h 120"/>
                <a:gd name="T16" fmla="*/ 22 w 48"/>
                <a:gd name="T17" fmla="*/ 116 h 120"/>
                <a:gd name="T18" fmla="*/ 26 w 48"/>
                <a:gd name="T19" fmla="*/ 120 h 120"/>
                <a:gd name="T20" fmla="*/ 32 w 48"/>
                <a:gd name="T21" fmla="*/ 120 h 120"/>
                <a:gd name="T22" fmla="*/ 38 w 48"/>
                <a:gd name="T23" fmla="*/ 120 h 120"/>
                <a:gd name="T24" fmla="*/ 42 w 48"/>
                <a:gd name="T25" fmla="*/ 116 h 120"/>
                <a:gd name="T26" fmla="*/ 46 w 48"/>
                <a:gd name="T27" fmla="*/ 112 h 120"/>
                <a:gd name="T28" fmla="*/ 48 w 48"/>
                <a:gd name="T29" fmla="*/ 106 h 120"/>
                <a:gd name="T30" fmla="*/ 48 w 48"/>
                <a:gd name="T31" fmla="*/ 106 h 120"/>
                <a:gd name="T32" fmla="*/ 46 w 48"/>
                <a:gd name="T33" fmla="*/ 82 h 120"/>
                <a:gd name="T34" fmla="*/ 44 w 48"/>
                <a:gd name="T35" fmla="*/ 56 h 120"/>
                <a:gd name="T36" fmla="*/ 38 w 48"/>
                <a:gd name="T37" fmla="*/ 34 h 120"/>
                <a:gd name="T38" fmla="*/ 30 w 48"/>
                <a:gd name="T39" fmla="*/ 10 h 120"/>
                <a:gd name="T40" fmla="*/ 30 w 48"/>
                <a:gd name="T41" fmla="*/ 10 h 120"/>
                <a:gd name="T42" fmla="*/ 26 w 48"/>
                <a:gd name="T43" fmla="*/ 4 h 120"/>
                <a:gd name="T44" fmla="*/ 22 w 48"/>
                <a:gd name="T45" fmla="*/ 0 h 120"/>
                <a:gd name="T46" fmla="*/ 16 w 48"/>
                <a:gd name="T47" fmla="*/ 0 h 120"/>
                <a:gd name="T48" fmla="*/ 10 w 48"/>
                <a:gd name="T49" fmla="*/ 0 h 120"/>
                <a:gd name="T50" fmla="*/ 6 w 48"/>
                <a:gd name="T51" fmla="*/ 2 h 120"/>
                <a:gd name="T52" fmla="*/ 2 w 48"/>
                <a:gd name="T53" fmla="*/ 6 h 120"/>
                <a:gd name="T54" fmla="*/ 0 w 48"/>
                <a:gd name="T55" fmla="*/ 12 h 120"/>
                <a:gd name="T56" fmla="*/ 2 w 48"/>
                <a:gd name="T57" fmla="*/ 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120">
                  <a:moveTo>
                    <a:pt x="2" y="18"/>
                  </a:moveTo>
                  <a:lnTo>
                    <a:pt x="2" y="18"/>
                  </a:lnTo>
                  <a:lnTo>
                    <a:pt x="8" y="40"/>
                  </a:lnTo>
                  <a:lnTo>
                    <a:pt x="14" y="60"/>
                  </a:lnTo>
                  <a:lnTo>
                    <a:pt x="16" y="84"/>
                  </a:lnTo>
                  <a:lnTo>
                    <a:pt x="18" y="106"/>
                  </a:lnTo>
                  <a:lnTo>
                    <a:pt x="18" y="106"/>
                  </a:lnTo>
                  <a:lnTo>
                    <a:pt x="18" y="112"/>
                  </a:lnTo>
                  <a:lnTo>
                    <a:pt x="22" y="116"/>
                  </a:lnTo>
                  <a:lnTo>
                    <a:pt x="26" y="120"/>
                  </a:lnTo>
                  <a:lnTo>
                    <a:pt x="32" y="120"/>
                  </a:lnTo>
                  <a:lnTo>
                    <a:pt x="38" y="120"/>
                  </a:lnTo>
                  <a:lnTo>
                    <a:pt x="42" y="116"/>
                  </a:lnTo>
                  <a:lnTo>
                    <a:pt x="46" y="112"/>
                  </a:lnTo>
                  <a:lnTo>
                    <a:pt x="48" y="106"/>
                  </a:lnTo>
                  <a:lnTo>
                    <a:pt x="48" y="106"/>
                  </a:lnTo>
                  <a:lnTo>
                    <a:pt x="46" y="82"/>
                  </a:lnTo>
                  <a:lnTo>
                    <a:pt x="44" y="56"/>
                  </a:lnTo>
                  <a:lnTo>
                    <a:pt x="38" y="34"/>
                  </a:lnTo>
                  <a:lnTo>
                    <a:pt x="30" y="10"/>
                  </a:lnTo>
                  <a:lnTo>
                    <a:pt x="30" y="10"/>
                  </a:lnTo>
                  <a:lnTo>
                    <a:pt x="26" y="4"/>
                  </a:lnTo>
                  <a:lnTo>
                    <a:pt x="22" y="0"/>
                  </a:lnTo>
                  <a:lnTo>
                    <a:pt x="16" y="0"/>
                  </a:lnTo>
                  <a:lnTo>
                    <a:pt x="10" y="0"/>
                  </a:lnTo>
                  <a:lnTo>
                    <a:pt x="6" y="2"/>
                  </a:lnTo>
                  <a:lnTo>
                    <a:pt x="2" y="6"/>
                  </a:lnTo>
                  <a:lnTo>
                    <a:pt x="0" y="12"/>
                  </a:lnTo>
                  <a:lnTo>
                    <a:pt x="2"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58" name="Freeform 10214"/>
            <p:cNvSpPr/>
            <p:nvPr/>
          </p:nvSpPr>
          <p:spPr bwMode="auto">
            <a:xfrm>
              <a:off x="6641306" y="2890837"/>
              <a:ext cx="261938" cy="166688"/>
            </a:xfrm>
            <a:custGeom>
              <a:avLst/>
              <a:gdLst>
                <a:gd name="T0" fmla="*/ 70 w 330"/>
                <a:gd name="T1" fmla="*/ 86 h 210"/>
                <a:gd name="T2" fmla="*/ 70 w 330"/>
                <a:gd name="T3" fmla="*/ 86 h 210"/>
                <a:gd name="T4" fmla="*/ 106 w 330"/>
                <a:gd name="T5" fmla="*/ 90 h 210"/>
                <a:gd name="T6" fmla="*/ 138 w 330"/>
                <a:gd name="T7" fmla="*/ 92 h 210"/>
                <a:gd name="T8" fmla="*/ 152 w 330"/>
                <a:gd name="T9" fmla="*/ 92 h 210"/>
                <a:gd name="T10" fmla="*/ 162 w 330"/>
                <a:gd name="T11" fmla="*/ 92 h 210"/>
                <a:gd name="T12" fmla="*/ 162 w 330"/>
                <a:gd name="T13" fmla="*/ 92 h 210"/>
                <a:gd name="T14" fmla="*/ 174 w 330"/>
                <a:gd name="T15" fmla="*/ 86 h 210"/>
                <a:gd name="T16" fmla="*/ 186 w 330"/>
                <a:gd name="T17" fmla="*/ 76 h 210"/>
                <a:gd name="T18" fmla="*/ 216 w 330"/>
                <a:gd name="T19" fmla="*/ 48 h 210"/>
                <a:gd name="T20" fmla="*/ 244 w 330"/>
                <a:gd name="T21" fmla="*/ 18 h 210"/>
                <a:gd name="T22" fmla="*/ 254 w 330"/>
                <a:gd name="T23" fmla="*/ 6 h 210"/>
                <a:gd name="T24" fmla="*/ 262 w 330"/>
                <a:gd name="T25" fmla="*/ 0 h 210"/>
                <a:gd name="T26" fmla="*/ 262 w 330"/>
                <a:gd name="T27" fmla="*/ 0 h 210"/>
                <a:gd name="T28" fmla="*/ 266 w 330"/>
                <a:gd name="T29" fmla="*/ 0 h 210"/>
                <a:gd name="T30" fmla="*/ 270 w 330"/>
                <a:gd name="T31" fmla="*/ 0 h 210"/>
                <a:gd name="T32" fmla="*/ 280 w 330"/>
                <a:gd name="T33" fmla="*/ 4 h 210"/>
                <a:gd name="T34" fmla="*/ 290 w 330"/>
                <a:gd name="T35" fmla="*/ 14 h 210"/>
                <a:gd name="T36" fmla="*/ 302 w 330"/>
                <a:gd name="T37" fmla="*/ 24 h 210"/>
                <a:gd name="T38" fmla="*/ 322 w 330"/>
                <a:gd name="T39" fmla="*/ 44 h 210"/>
                <a:gd name="T40" fmla="*/ 330 w 330"/>
                <a:gd name="T41" fmla="*/ 54 h 210"/>
                <a:gd name="T42" fmla="*/ 330 w 330"/>
                <a:gd name="T43" fmla="*/ 54 h 210"/>
                <a:gd name="T44" fmla="*/ 248 w 330"/>
                <a:gd name="T45" fmla="*/ 120 h 210"/>
                <a:gd name="T46" fmla="*/ 186 w 330"/>
                <a:gd name="T47" fmla="*/ 168 h 210"/>
                <a:gd name="T48" fmla="*/ 160 w 330"/>
                <a:gd name="T49" fmla="*/ 186 h 210"/>
                <a:gd name="T50" fmla="*/ 142 w 330"/>
                <a:gd name="T51" fmla="*/ 196 h 210"/>
                <a:gd name="T52" fmla="*/ 106 w 330"/>
                <a:gd name="T53" fmla="*/ 192 h 210"/>
                <a:gd name="T54" fmla="*/ 84 w 330"/>
                <a:gd name="T55" fmla="*/ 206 h 210"/>
                <a:gd name="T56" fmla="*/ 84 w 330"/>
                <a:gd name="T57" fmla="*/ 206 h 210"/>
                <a:gd name="T58" fmla="*/ 72 w 330"/>
                <a:gd name="T59" fmla="*/ 208 h 210"/>
                <a:gd name="T60" fmla="*/ 48 w 330"/>
                <a:gd name="T61" fmla="*/ 210 h 210"/>
                <a:gd name="T62" fmla="*/ 34 w 330"/>
                <a:gd name="T63" fmla="*/ 210 h 210"/>
                <a:gd name="T64" fmla="*/ 22 w 330"/>
                <a:gd name="T65" fmla="*/ 210 h 210"/>
                <a:gd name="T66" fmla="*/ 12 w 330"/>
                <a:gd name="T67" fmla="*/ 206 h 210"/>
                <a:gd name="T68" fmla="*/ 8 w 330"/>
                <a:gd name="T69" fmla="*/ 204 h 210"/>
                <a:gd name="T70" fmla="*/ 4 w 330"/>
                <a:gd name="T71" fmla="*/ 202 h 210"/>
                <a:gd name="T72" fmla="*/ 4 w 330"/>
                <a:gd name="T73" fmla="*/ 202 h 210"/>
                <a:gd name="T74" fmla="*/ 2 w 330"/>
                <a:gd name="T75" fmla="*/ 192 h 210"/>
                <a:gd name="T76" fmla="*/ 0 w 330"/>
                <a:gd name="T77" fmla="*/ 178 h 210"/>
                <a:gd name="T78" fmla="*/ 4 w 330"/>
                <a:gd name="T79" fmla="*/ 142 h 210"/>
                <a:gd name="T80" fmla="*/ 8 w 330"/>
                <a:gd name="T81" fmla="*/ 110 h 210"/>
                <a:gd name="T82" fmla="*/ 10 w 330"/>
                <a:gd name="T83" fmla="*/ 96 h 210"/>
                <a:gd name="T84" fmla="*/ 10 w 330"/>
                <a:gd name="T85" fmla="*/ 96 h 210"/>
                <a:gd name="T86" fmla="*/ 32 w 330"/>
                <a:gd name="T87" fmla="*/ 90 h 210"/>
                <a:gd name="T88" fmla="*/ 52 w 330"/>
                <a:gd name="T89" fmla="*/ 86 h 210"/>
                <a:gd name="T90" fmla="*/ 70 w 330"/>
                <a:gd name="T91" fmla="*/ 8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0" h="210">
                  <a:moveTo>
                    <a:pt x="70" y="86"/>
                  </a:moveTo>
                  <a:lnTo>
                    <a:pt x="70" y="86"/>
                  </a:lnTo>
                  <a:lnTo>
                    <a:pt x="106" y="90"/>
                  </a:lnTo>
                  <a:lnTo>
                    <a:pt x="138" y="92"/>
                  </a:lnTo>
                  <a:lnTo>
                    <a:pt x="152" y="92"/>
                  </a:lnTo>
                  <a:lnTo>
                    <a:pt x="162" y="92"/>
                  </a:lnTo>
                  <a:lnTo>
                    <a:pt x="162" y="92"/>
                  </a:lnTo>
                  <a:lnTo>
                    <a:pt x="174" y="86"/>
                  </a:lnTo>
                  <a:lnTo>
                    <a:pt x="186" y="76"/>
                  </a:lnTo>
                  <a:lnTo>
                    <a:pt x="216" y="48"/>
                  </a:lnTo>
                  <a:lnTo>
                    <a:pt x="244" y="18"/>
                  </a:lnTo>
                  <a:lnTo>
                    <a:pt x="254" y="6"/>
                  </a:lnTo>
                  <a:lnTo>
                    <a:pt x="262" y="0"/>
                  </a:lnTo>
                  <a:lnTo>
                    <a:pt x="262" y="0"/>
                  </a:lnTo>
                  <a:lnTo>
                    <a:pt x="266" y="0"/>
                  </a:lnTo>
                  <a:lnTo>
                    <a:pt x="270" y="0"/>
                  </a:lnTo>
                  <a:lnTo>
                    <a:pt x="280" y="4"/>
                  </a:lnTo>
                  <a:lnTo>
                    <a:pt x="290" y="14"/>
                  </a:lnTo>
                  <a:lnTo>
                    <a:pt x="302" y="24"/>
                  </a:lnTo>
                  <a:lnTo>
                    <a:pt x="322" y="44"/>
                  </a:lnTo>
                  <a:lnTo>
                    <a:pt x="330" y="54"/>
                  </a:lnTo>
                  <a:lnTo>
                    <a:pt x="330" y="54"/>
                  </a:lnTo>
                  <a:lnTo>
                    <a:pt x="248" y="120"/>
                  </a:lnTo>
                  <a:lnTo>
                    <a:pt x="186" y="168"/>
                  </a:lnTo>
                  <a:lnTo>
                    <a:pt x="160" y="186"/>
                  </a:lnTo>
                  <a:lnTo>
                    <a:pt x="142" y="196"/>
                  </a:lnTo>
                  <a:lnTo>
                    <a:pt x="106" y="192"/>
                  </a:lnTo>
                  <a:lnTo>
                    <a:pt x="84" y="206"/>
                  </a:lnTo>
                  <a:lnTo>
                    <a:pt x="84" y="206"/>
                  </a:lnTo>
                  <a:lnTo>
                    <a:pt x="72" y="208"/>
                  </a:lnTo>
                  <a:lnTo>
                    <a:pt x="48" y="210"/>
                  </a:lnTo>
                  <a:lnTo>
                    <a:pt x="34" y="210"/>
                  </a:lnTo>
                  <a:lnTo>
                    <a:pt x="22" y="210"/>
                  </a:lnTo>
                  <a:lnTo>
                    <a:pt x="12" y="206"/>
                  </a:lnTo>
                  <a:lnTo>
                    <a:pt x="8" y="204"/>
                  </a:lnTo>
                  <a:lnTo>
                    <a:pt x="4" y="202"/>
                  </a:lnTo>
                  <a:lnTo>
                    <a:pt x="4" y="202"/>
                  </a:lnTo>
                  <a:lnTo>
                    <a:pt x="2" y="192"/>
                  </a:lnTo>
                  <a:lnTo>
                    <a:pt x="0" y="178"/>
                  </a:lnTo>
                  <a:lnTo>
                    <a:pt x="4" y="142"/>
                  </a:lnTo>
                  <a:lnTo>
                    <a:pt x="8" y="110"/>
                  </a:lnTo>
                  <a:lnTo>
                    <a:pt x="10" y="96"/>
                  </a:lnTo>
                  <a:lnTo>
                    <a:pt x="10" y="96"/>
                  </a:lnTo>
                  <a:lnTo>
                    <a:pt x="32" y="90"/>
                  </a:lnTo>
                  <a:lnTo>
                    <a:pt x="52" y="86"/>
                  </a:lnTo>
                  <a:lnTo>
                    <a:pt x="70" y="86"/>
                  </a:lnTo>
                  <a:close/>
                </a:path>
              </a:pathLst>
            </a:custGeom>
            <a:solidFill>
              <a:srgbClr val="291E14"/>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59" name="Freeform 10215"/>
            <p:cNvSpPr/>
            <p:nvPr/>
          </p:nvSpPr>
          <p:spPr bwMode="auto">
            <a:xfrm>
              <a:off x="6641306" y="2890837"/>
              <a:ext cx="261938" cy="166688"/>
            </a:xfrm>
            <a:custGeom>
              <a:avLst/>
              <a:gdLst>
                <a:gd name="T0" fmla="*/ 70 w 330"/>
                <a:gd name="T1" fmla="*/ 86 h 210"/>
                <a:gd name="T2" fmla="*/ 70 w 330"/>
                <a:gd name="T3" fmla="*/ 86 h 210"/>
                <a:gd name="T4" fmla="*/ 106 w 330"/>
                <a:gd name="T5" fmla="*/ 90 h 210"/>
                <a:gd name="T6" fmla="*/ 138 w 330"/>
                <a:gd name="T7" fmla="*/ 92 h 210"/>
                <a:gd name="T8" fmla="*/ 152 w 330"/>
                <a:gd name="T9" fmla="*/ 92 h 210"/>
                <a:gd name="T10" fmla="*/ 162 w 330"/>
                <a:gd name="T11" fmla="*/ 92 h 210"/>
                <a:gd name="T12" fmla="*/ 162 w 330"/>
                <a:gd name="T13" fmla="*/ 92 h 210"/>
                <a:gd name="T14" fmla="*/ 174 w 330"/>
                <a:gd name="T15" fmla="*/ 86 h 210"/>
                <a:gd name="T16" fmla="*/ 186 w 330"/>
                <a:gd name="T17" fmla="*/ 76 h 210"/>
                <a:gd name="T18" fmla="*/ 216 w 330"/>
                <a:gd name="T19" fmla="*/ 48 h 210"/>
                <a:gd name="T20" fmla="*/ 244 w 330"/>
                <a:gd name="T21" fmla="*/ 18 h 210"/>
                <a:gd name="T22" fmla="*/ 254 w 330"/>
                <a:gd name="T23" fmla="*/ 6 h 210"/>
                <a:gd name="T24" fmla="*/ 262 w 330"/>
                <a:gd name="T25" fmla="*/ 0 h 210"/>
                <a:gd name="T26" fmla="*/ 262 w 330"/>
                <a:gd name="T27" fmla="*/ 0 h 210"/>
                <a:gd name="T28" fmla="*/ 266 w 330"/>
                <a:gd name="T29" fmla="*/ 0 h 210"/>
                <a:gd name="T30" fmla="*/ 270 w 330"/>
                <a:gd name="T31" fmla="*/ 0 h 210"/>
                <a:gd name="T32" fmla="*/ 280 w 330"/>
                <a:gd name="T33" fmla="*/ 4 h 210"/>
                <a:gd name="T34" fmla="*/ 290 w 330"/>
                <a:gd name="T35" fmla="*/ 14 h 210"/>
                <a:gd name="T36" fmla="*/ 302 w 330"/>
                <a:gd name="T37" fmla="*/ 24 h 210"/>
                <a:gd name="T38" fmla="*/ 322 w 330"/>
                <a:gd name="T39" fmla="*/ 44 h 210"/>
                <a:gd name="T40" fmla="*/ 330 w 330"/>
                <a:gd name="T41" fmla="*/ 54 h 210"/>
                <a:gd name="T42" fmla="*/ 330 w 330"/>
                <a:gd name="T43" fmla="*/ 54 h 210"/>
                <a:gd name="T44" fmla="*/ 248 w 330"/>
                <a:gd name="T45" fmla="*/ 120 h 210"/>
                <a:gd name="T46" fmla="*/ 186 w 330"/>
                <a:gd name="T47" fmla="*/ 168 h 210"/>
                <a:gd name="T48" fmla="*/ 160 w 330"/>
                <a:gd name="T49" fmla="*/ 186 h 210"/>
                <a:gd name="T50" fmla="*/ 142 w 330"/>
                <a:gd name="T51" fmla="*/ 196 h 210"/>
                <a:gd name="T52" fmla="*/ 106 w 330"/>
                <a:gd name="T53" fmla="*/ 192 h 210"/>
                <a:gd name="T54" fmla="*/ 84 w 330"/>
                <a:gd name="T55" fmla="*/ 206 h 210"/>
                <a:gd name="T56" fmla="*/ 84 w 330"/>
                <a:gd name="T57" fmla="*/ 206 h 210"/>
                <a:gd name="T58" fmla="*/ 72 w 330"/>
                <a:gd name="T59" fmla="*/ 208 h 210"/>
                <a:gd name="T60" fmla="*/ 48 w 330"/>
                <a:gd name="T61" fmla="*/ 210 h 210"/>
                <a:gd name="T62" fmla="*/ 34 w 330"/>
                <a:gd name="T63" fmla="*/ 210 h 210"/>
                <a:gd name="T64" fmla="*/ 22 w 330"/>
                <a:gd name="T65" fmla="*/ 210 h 210"/>
                <a:gd name="T66" fmla="*/ 12 w 330"/>
                <a:gd name="T67" fmla="*/ 206 h 210"/>
                <a:gd name="T68" fmla="*/ 8 w 330"/>
                <a:gd name="T69" fmla="*/ 204 h 210"/>
                <a:gd name="T70" fmla="*/ 4 w 330"/>
                <a:gd name="T71" fmla="*/ 202 h 210"/>
                <a:gd name="T72" fmla="*/ 4 w 330"/>
                <a:gd name="T73" fmla="*/ 202 h 210"/>
                <a:gd name="T74" fmla="*/ 2 w 330"/>
                <a:gd name="T75" fmla="*/ 192 h 210"/>
                <a:gd name="T76" fmla="*/ 0 w 330"/>
                <a:gd name="T77" fmla="*/ 178 h 210"/>
                <a:gd name="T78" fmla="*/ 4 w 330"/>
                <a:gd name="T79" fmla="*/ 142 h 210"/>
                <a:gd name="T80" fmla="*/ 8 w 330"/>
                <a:gd name="T81" fmla="*/ 110 h 210"/>
                <a:gd name="T82" fmla="*/ 10 w 330"/>
                <a:gd name="T83" fmla="*/ 96 h 210"/>
                <a:gd name="T84" fmla="*/ 10 w 330"/>
                <a:gd name="T85" fmla="*/ 96 h 210"/>
                <a:gd name="T86" fmla="*/ 32 w 330"/>
                <a:gd name="T87" fmla="*/ 90 h 210"/>
                <a:gd name="T88" fmla="*/ 52 w 330"/>
                <a:gd name="T89" fmla="*/ 86 h 210"/>
                <a:gd name="T90" fmla="*/ 70 w 330"/>
                <a:gd name="T91" fmla="*/ 8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0" h="210">
                  <a:moveTo>
                    <a:pt x="70" y="86"/>
                  </a:moveTo>
                  <a:lnTo>
                    <a:pt x="70" y="86"/>
                  </a:lnTo>
                  <a:lnTo>
                    <a:pt x="106" y="90"/>
                  </a:lnTo>
                  <a:lnTo>
                    <a:pt x="138" y="92"/>
                  </a:lnTo>
                  <a:lnTo>
                    <a:pt x="152" y="92"/>
                  </a:lnTo>
                  <a:lnTo>
                    <a:pt x="162" y="92"/>
                  </a:lnTo>
                  <a:lnTo>
                    <a:pt x="162" y="92"/>
                  </a:lnTo>
                  <a:lnTo>
                    <a:pt x="174" y="86"/>
                  </a:lnTo>
                  <a:lnTo>
                    <a:pt x="186" y="76"/>
                  </a:lnTo>
                  <a:lnTo>
                    <a:pt x="216" y="48"/>
                  </a:lnTo>
                  <a:lnTo>
                    <a:pt x="244" y="18"/>
                  </a:lnTo>
                  <a:lnTo>
                    <a:pt x="254" y="6"/>
                  </a:lnTo>
                  <a:lnTo>
                    <a:pt x="262" y="0"/>
                  </a:lnTo>
                  <a:lnTo>
                    <a:pt x="262" y="0"/>
                  </a:lnTo>
                  <a:lnTo>
                    <a:pt x="266" y="0"/>
                  </a:lnTo>
                  <a:lnTo>
                    <a:pt x="270" y="0"/>
                  </a:lnTo>
                  <a:lnTo>
                    <a:pt x="280" y="4"/>
                  </a:lnTo>
                  <a:lnTo>
                    <a:pt x="290" y="14"/>
                  </a:lnTo>
                  <a:lnTo>
                    <a:pt x="302" y="24"/>
                  </a:lnTo>
                  <a:lnTo>
                    <a:pt x="322" y="44"/>
                  </a:lnTo>
                  <a:lnTo>
                    <a:pt x="330" y="54"/>
                  </a:lnTo>
                  <a:lnTo>
                    <a:pt x="330" y="54"/>
                  </a:lnTo>
                  <a:lnTo>
                    <a:pt x="248" y="120"/>
                  </a:lnTo>
                  <a:lnTo>
                    <a:pt x="186" y="168"/>
                  </a:lnTo>
                  <a:lnTo>
                    <a:pt x="160" y="186"/>
                  </a:lnTo>
                  <a:lnTo>
                    <a:pt x="142" y="196"/>
                  </a:lnTo>
                  <a:lnTo>
                    <a:pt x="106" y="192"/>
                  </a:lnTo>
                  <a:lnTo>
                    <a:pt x="84" y="206"/>
                  </a:lnTo>
                  <a:lnTo>
                    <a:pt x="84" y="206"/>
                  </a:lnTo>
                  <a:lnTo>
                    <a:pt x="72" y="208"/>
                  </a:lnTo>
                  <a:lnTo>
                    <a:pt x="48" y="210"/>
                  </a:lnTo>
                  <a:lnTo>
                    <a:pt x="34" y="210"/>
                  </a:lnTo>
                  <a:lnTo>
                    <a:pt x="22" y="210"/>
                  </a:lnTo>
                  <a:lnTo>
                    <a:pt x="12" y="206"/>
                  </a:lnTo>
                  <a:lnTo>
                    <a:pt x="8" y="204"/>
                  </a:lnTo>
                  <a:lnTo>
                    <a:pt x="4" y="202"/>
                  </a:lnTo>
                  <a:lnTo>
                    <a:pt x="4" y="202"/>
                  </a:lnTo>
                  <a:lnTo>
                    <a:pt x="2" y="192"/>
                  </a:lnTo>
                  <a:lnTo>
                    <a:pt x="0" y="178"/>
                  </a:lnTo>
                  <a:lnTo>
                    <a:pt x="4" y="142"/>
                  </a:lnTo>
                  <a:lnTo>
                    <a:pt x="8" y="110"/>
                  </a:lnTo>
                  <a:lnTo>
                    <a:pt x="10" y="96"/>
                  </a:lnTo>
                  <a:lnTo>
                    <a:pt x="10" y="96"/>
                  </a:lnTo>
                  <a:lnTo>
                    <a:pt x="32" y="90"/>
                  </a:lnTo>
                  <a:lnTo>
                    <a:pt x="52" y="86"/>
                  </a:lnTo>
                  <a:lnTo>
                    <a:pt x="70"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60" name="Freeform 10216"/>
            <p:cNvSpPr/>
            <p:nvPr/>
          </p:nvSpPr>
          <p:spPr bwMode="auto">
            <a:xfrm>
              <a:off x="6107906" y="2730500"/>
              <a:ext cx="604838" cy="254000"/>
            </a:xfrm>
            <a:custGeom>
              <a:avLst/>
              <a:gdLst>
                <a:gd name="T0" fmla="*/ 144 w 762"/>
                <a:gd name="T1" fmla="*/ 212 h 320"/>
                <a:gd name="T2" fmla="*/ 232 w 762"/>
                <a:gd name="T3" fmla="*/ 138 h 320"/>
                <a:gd name="T4" fmla="*/ 320 w 762"/>
                <a:gd name="T5" fmla="*/ 76 h 320"/>
                <a:gd name="T6" fmla="*/ 386 w 762"/>
                <a:gd name="T7" fmla="*/ 38 h 320"/>
                <a:gd name="T8" fmla="*/ 454 w 762"/>
                <a:gd name="T9" fmla="*/ 12 h 320"/>
                <a:gd name="T10" fmla="*/ 502 w 762"/>
                <a:gd name="T11" fmla="*/ 0 h 320"/>
                <a:gd name="T12" fmla="*/ 532 w 762"/>
                <a:gd name="T13" fmla="*/ 0 h 320"/>
                <a:gd name="T14" fmla="*/ 546 w 762"/>
                <a:gd name="T15" fmla="*/ 2 h 320"/>
                <a:gd name="T16" fmla="*/ 598 w 762"/>
                <a:gd name="T17" fmla="*/ 18 h 320"/>
                <a:gd name="T18" fmla="*/ 640 w 762"/>
                <a:gd name="T19" fmla="*/ 46 h 320"/>
                <a:gd name="T20" fmla="*/ 676 w 762"/>
                <a:gd name="T21" fmla="*/ 80 h 320"/>
                <a:gd name="T22" fmla="*/ 704 w 762"/>
                <a:gd name="T23" fmla="*/ 120 h 320"/>
                <a:gd name="T24" fmla="*/ 726 w 762"/>
                <a:gd name="T25" fmla="*/ 164 h 320"/>
                <a:gd name="T26" fmla="*/ 754 w 762"/>
                <a:gd name="T27" fmla="*/ 252 h 320"/>
                <a:gd name="T28" fmla="*/ 762 w 762"/>
                <a:gd name="T29" fmla="*/ 288 h 320"/>
                <a:gd name="T30" fmla="*/ 732 w 762"/>
                <a:gd name="T31" fmla="*/ 306 h 320"/>
                <a:gd name="T32" fmla="*/ 704 w 762"/>
                <a:gd name="T33" fmla="*/ 318 h 320"/>
                <a:gd name="T34" fmla="*/ 678 w 762"/>
                <a:gd name="T35" fmla="*/ 320 h 320"/>
                <a:gd name="T36" fmla="*/ 672 w 762"/>
                <a:gd name="T37" fmla="*/ 282 h 320"/>
                <a:gd name="T38" fmla="*/ 650 w 762"/>
                <a:gd name="T39" fmla="*/ 196 h 320"/>
                <a:gd name="T40" fmla="*/ 632 w 762"/>
                <a:gd name="T41" fmla="*/ 150 h 320"/>
                <a:gd name="T42" fmla="*/ 608 w 762"/>
                <a:gd name="T43" fmla="*/ 112 h 320"/>
                <a:gd name="T44" fmla="*/ 578 w 762"/>
                <a:gd name="T45" fmla="*/ 86 h 320"/>
                <a:gd name="T46" fmla="*/ 560 w 762"/>
                <a:gd name="T47" fmla="*/ 80 h 320"/>
                <a:gd name="T48" fmla="*/ 542 w 762"/>
                <a:gd name="T49" fmla="*/ 78 h 320"/>
                <a:gd name="T50" fmla="*/ 520 w 762"/>
                <a:gd name="T51" fmla="*/ 82 h 320"/>
                <a:gd name="T52" fmla="*/ 468 w 762"/>
                <a:gd name="T53" fmla="*/ 100 h 320"/>
                <a:gd name="T54" fmla="*/ 378 w 762"/>
                <a:gd name="T55" fmla="*/ 146 h 320"/>
                <a:gd name="T56" fmla="*/ 262 w 762"/>
                <a:gd name="T57" fmla="*/ 220 h 320"/>
                <a:gd name="T58" fmla="*/ 160 w 762"/>
                <a:gd name="T59" fmla="*/ 288 h 320"/>
                <a:gd name="T60" fmla="*/ 154 w 762"/>
                <a:gd name="T61" fmla="*/ 290 h 320"/>
                <a:gd name="T62" fmla="*/ 104 w 762"/>
                <a:gd name="T63" fmla="*/ 288 h 320"/>
                <a:gd name="T64" fmla="*/ 40 w 762"/>
                <a:gd name="T65" fmla="*/ 276 h 320"/>
                <a:gd name="T66" fmla="*/ 10 w 762"/>
                <a:gd name="T67" fmla="*/ 264 h 320"/>
                <a:gd name="T68" fmla="*/ 0 w 762"/>
                <a:gd name="T69" fmla="*/ 254 h 320"/>
                <a:gd name="T70" fmla="*/ 4 w 762"/>
                <a:gd name="T71" fmla="*/ 246 h 320"/>
                <a:gd name="T72" fmla="*/ 24 w 762"/>
                <a:gd name="T73" fmla="*/ 234 h 320"/>
                <a:gd name="T74" fmla="*/ 90 w 762"/>
                <a:gd name="T75" fmla="*/ 2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2" h="320">
                  <a:moveTo>
                    <a:pt x="144" y="212"/>
                  </a:moveTo>
                  <a:lnTo>
                    <a:pt x="144" y="212"/>
                  </a:lnTo>
                  <a:lnTo>
                    <a:pt x="186" y="176"/>
                  </a:lnTo>
                  <a:lnTo>
                    <a:pt x="232" y="138"/>
                  </a:lnTo>
                  <a:lnTo>
                    <a:pt x="288" y="96"/>
                  </a:lnTo>
                  <a:lnTo>
                    <a:pt x="320" y="76"/>
                  </a:lnTo>
                  <a:lnTo>
                    <a:pt x="352" y="56"/>
                  </a:lnTo>
                  <a:lnTo>
                    <a:pt x="386" y="38"/>
                  </a:lnTo>
                  <a:lnTo>
                    <a:pt x="420" y="24"/>
                  </a:lnTo>
                  <a:lnTo>
                    <a:pt x="454" y="12"/>
                  </a:lnTo>
                  <a:lnTo>
                    <a:pt x="486" y="2"/>
                  </a:lnTo>
                  <a:lnTo>
                    <a:pt x="502" y="0"/>
                  </a:lnTo>
                  <a:lnTo>
                    <a:pt x="516" y="0"/>
                  </a:lnTo>
                  <a:lnTo>
                    <a:pt x="532" y="0"/>
                  </a:lnTo>
                  <a:lnTo>
                    <a:pt x="546" y="2"/>
                  </a:lnTo>
                  <a:lnTo>
                    <a:pt x="546" y="2"/>
                  </a:lnTo>
                  <a:lnTo>
                    <a:pt x="572" y="8"/>
                  </a:lnTo>
                  <a:lnTo>
                    <a:pt x="598" y="18"/>
                  </a:lnTo>
                  <a:lnTo>
                    <a:pt x="620" y="30"/>
                  </a:lnTo>
                  <a:lnTo>
                    <a:pt x="640" y="46"/>
                  </a:lnTo>
                  <a:lnTo>
                    <a:pt x="658" y="62"/>
                  </a:lnTo>
                  <a:lnTo>
                    <a:pt x="676" y="80"/>
                  </a:lnTo>
                  <a:lnTo>
                    <a:pt x="690" y="100"/>
                  </a:lnTo>
                  <a:lnTo>
                    <a:pt x="704" y="120"/>
                  </a:lnTo>
                  <a:lnTo>
                    <a:pt x="714" y="142"/>
                  </a:lnTo>
                  <a:lnTo>
                    <a:pt x="726" y="164"/>
                  </a:lnTo>
                  <a:lnTo>
                    <a:pt x="742" y="208"/>
                  </a:lnTo>
                  <a:lnTo>
                    <a:pt x="754" y="252"/>
                  </a:lnTo>
                  <a:lnTo>
                    <a:pt x="762" y="288"/>
                  </a:lnTo>
                  <a:lnTo>
                    <a:pt x="762" y="288"/>
                  </a:lnTo>
                  <a:lnTo>
                    <a:pt x="754" y="294"/>
                  </a:lnTo>
                  <a:lnTo>
                    <a:pt x="732" y="306"/>
                  </a:lnTo>
                  <a:lnTo>
                    <a:pt x="718" y="312"/>
                  </a:lnTo>
                  <a:lnTo>
                    <a:pt x="704" y="318"/>
                  </a:lnTo>
                  <a:lnTo>
                    <a:pt x="690" y="320"/>
                  </a:lnTo>
                  <a:lnTo>
                    <a:pt x="678" y="320"/>
                  </a:lnTo>
                  <a:lnTo>
                    <a:pt x="678" y="320"/>
                  </a:lnTo>
                  <a:lnTo>
                    <a:pt x="672" y="282"/>
                  </a:lnTo>
                  <a:lnTo>
                    <a:pt x="664" y="242"/>
                  </a:lnTo>
                  <a:lnTo>
                    <a:pt x="650" y="196"/>
                  </a:lnTo>
                  <a:lnTo>
                    <a:pt x="642" y="172"/>
                  </a:lnTo>
                  <a:lnTo>
                    <a:pt x="632" y="150"/>
                  </a:lnTo>
                  <a:lnTo>
                    <a:pt x="622" y="130"/>
                  </a:lnTo>
                  <a:lnTo>
                    <a:pt x="608" y="112"/>
                  </a:lnTo>
                  <a:lnTo>
                    <a:pt x="594" y="98"/>
                  </a:lnTo>
                  <a:lnTo>
                    <a:pt x="578" y="86"/>
                  </a:lnTo>
                  <a:lnTo>
                    <a:pt x="570" y="82"/>
                  </a:lnTo>
                  <a:lnTo>
                    <a:pt x="560" y="80"/>
                  </a:lnTo>
                  <a:lnTo>
                    <a:pt x="552" y="78"/>
                  </a:lnTo>
                  <a:lnTo>
                    <a:pt x="542" y="78"/>
                  </a:lnTo>
                  <a:lnTo>
                    <a:pt x="542" y="78"/>
                  </a:lnTo>
                  <a:lnTo>
                    <a:pt x="520" y="82"/>
                  </a:lnTo>
                  <a:lnTo>
                    <a:pt x="494" y="90"/>
                  </a:lnTo>
                  <a:lnTo>
                    <a:pt x="468" y="100"/>
                  </a:lnTo>
                  <a:lnTo>
                    <a:pt x="438" y="114"/>
                  </a:lnTo>
                  <a:lnTo>
                    <a:pt x="378" y="146"/>
                  </a:lnTo>
                  <a:lnTo>
                    <a:pt x="318" y="182"/>
                  </a:lnTo>
                  <a:lnTo>
                    <a:pt x="262" y="220"/>
                  </a:lnTo>
                  <a:lnTo>
                    <a:pt x="214" y="252"/>
                  </a:lnTo>
                  <a:lnTo>
                    <a:pt x="160" y="288"/>
                  </a:lnTo>
                  <a:lnTo>
                    <a:pt x="160" y="288"/>
                  </a:lnTo>
                  <a:lnTo>
                    <a:pt x="154" y="290"/>
                  </a:lnTo>
                  <a:lnTo>
                    <a:pt x="140" y="290"/>
                  </a:lnTo>
                  <a:lnTo>
                    <a:pt x="104" y="288"/>
                  </a:lnTo>
                  <a:lnTo>
                    <a:pt x="60" y="280"/>
                  </a:lnTo>
                  <a:lnTo>
                    <a:pt x="40" y="276"/>
                  </a:lnTo>
                  <a:lnTo>
                    <a:pt x="24" y="270"/>
                  </a:lnTo>
                  <a:lnTo>
                    <a:pt x="10" y="264"/>
                  </a:lnTo>
                  <a:lnTo>
                    <a:pt x="2" y="256"/>
                  </a:lnTo>
                  <a:lnTo>
                    <a:pt x="0" y="254"/>
                  </a:lnTo>
                  <a:lnTo>
                    <a:pt x="0" y="250"/>
                  </a:lnTo>
                  <a:lnTo>
                    <a:pt x="4" y="246"/>
                  </a:lnTo>
                  <a:lnTo>
                    <a:pt x="8" y="242"/>
                  </a:lnTo>
                  <a:lnTo>
                    <a:pt x="24" y="234"/>
                  </a:lnTo>
                  <a:lnTo>
                    <a:pt x="52" y="226"/>
                  </a:lnTo>
                  <a:lnTo>
                    <a:pt x="90" y="220"/>
                  </a:lnTo>
                  <a:lnTo>
                    <a:pt x="144" y="212"/>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61" name="Freeform 10217"/>
            <p:cNvSpPr/>
            <p:nvPr/>
          </p:nvSpPr>
          <p:spPr bwMode="auto">
            <a:xfrm>
              <a:off x="6107906" y="2730500"/>
              <a:ext cx="604838" cy="254000"/>
            </a:xfrm>
            <a:custGeom>
              <a:avLst/>
              <a:gdLst>
                <a:gd name="T0" fmla="*/ 144 w 762"/>
                <a:gd name="T1" fmla="*/ 212 h 320"/>
                <a:gd name="T2" fmla="*/ 232 w 762"/>
                <a:gd name="T3" fmla="*/ 138 h 320"/>
                <a:gd name="T4" fmla="*/ 320 w 762"/>
                <a:gd name="T5" fmla="*/ 76 h 320"/>
                <a:gd name="T6" fmla="*/ 386 w 762"/>
                <a:gd name="T7" fmla="*/ 38 h 320"/>
                <a:gd name="T8" fmla="*/ 454 w 762"/>
                <a:gd name="T9" fmla="*/ 12 h 320"/>
                <a:gd name="T10" fmla="*/ 502 w 762"/>
                <a:gd name="T11" fmla="*/ 0 h 320"/>
                <a:gd name="T12" fmla="*/ 532 w 762"/>
                <a:gd name="T13" fmla="*/ 0 h 320"/>
                <a:gd name="T14" fmla="*/ 546 w 762"/>
                <a:gd name="T15" fmla="*/ 2 h 320"/>
                <a:gd name="T16" fmla="*/ 598 w 762"/>
                <a:gd name="T17" fmla="*/ 18 h 320"/>
                <a:gd name="T18" fmla="*/ 640 w 762"/>
                <a:gd name="T19" fmla="*/ 46 h 320"/>
                <a:gd name="T20" fmla="*/ 676 w 762"/>
                <a:gd name="T21" fmla="*/ 80 h 320"/>
                <a:gd name="T22" fmla="*/ 704 w 762"/>
                <a:gd name="T23" fmla="*/ 120 h 320"/>
                <a:gd name="T24" fmla="*/ 726 w 762"/>
                <a:gd name="T25" fmla="*/ 164 h 320"/>
                <a:gd name="T26" fmla="*/ 754 w 762"/>
                <a:gd name="T27" fmla="*/ 252 h 320"/>
                <a:gd name="T28" fmla="*/ 762 w 762"/>
                <a:gd name="T29" fmla="*/ 288 h 320"/>
                <a:gd name="T30" fmla="*/ 732 w 762"/>
                <a:gd name="T31" fmla="*/ 306 h 320"/>
                <a:gd name="T32" fmla="*/ 704 w 762"/>
                <a:gd name="T33" fmla="*/ 318 h 320"/>
                <a:gd name="T34" fmla="*/ 678 w 762"/>
                <a:gd name="T35" fmla="*/ 320 h 320"/>
                <a:gd name="T36" fmla="*/ 672 w 762"/>
                <a:gd name="T37" fmla="*/ 282 h 320"/>
                <a:gd name="T38" fmla="*/ 650 w 762"/>
                <a:gd name="T39" fmla="*/ 196 h 320"/>
                <a:gd name="T40" fmla="*/ 632 w 762"/>
                <a:gd name="T41" fmla="*/ 150 h 320"/>
                <a:gd name="T42" fmla="*/ 608 w 762"/>
                <a:gd name="T43" fmla="*/ 112 h 320"/>
                <a:gd name="T44" fmla="*/ 578 w 762"/>
                <a:gd name="T45" fmla="*/ 86 h 320"/>
                <a:gd name="T46" fmla="*/ 560 w 762"/>
                <a:gd name="T47" fmla="*/ 80 h 320"/>
                <a:gd name="T48" fmla="*/ 542 w 762"/>
                <a:gd name="T49" fmla="*/ 78 h 320"/>
                <a:gd name="T50" fmla="*/ 520 w 762"/>
                <a:gd name="T51" fmla="*/ 82 h 320"/>
                <a:gd name="T52" fmla="*/ 468 w 762"/>
                <a:gd name="T53" fmla="*/ 100 h 320"/>
                <a:gd name="T54" fmla="*/ 378 w 762"/>
                <a:gd name="T55" fmla="*/ 146 h 320"/>
                <a:gd name="T56" fmla="*/ 262 w 762"/>
                <a:gd name="T57" fmla="*/ 220 h 320"/>
                <a:gd name="T58" fmla="*/ 160 w 762"/>
                <a:gd name="T59" fmla="*/ 288 h 320"/>
                <a:gd name="T60" fmla="*/ 154 w 762"/>
                <a:gd name="T61" fmla="*/ 290 h 320"/>
                <a:gd name="T62" fmla="*/ 104 w 762"/>
                <a:gd name="T63" fmla="*/ 288 h 320"/>
                <a:gd name="T64" fmla="*/ 40 w 762"/>
                <a:gd name="T65" fmla="*/ 276 h 320"/>
                <a:gd name="T66" fmla="*/ 10 w 762"/>
                <a:gd name="T67" fmla="*/ 264 h 320"/>
                <a:gd name="T68" fmla="*/ 0 w 762"/>
                <a:gd name="T69" fmla="*/ 254 h 320"/>
                <a:gd name="T70" fmla="*/ 4 w 762"/>
                <a:gd name="T71" fmla="*/ 246 h 320"/>
                <a:gd name="T72" fmla="*/ 24 w 762"/>
                <a:gd name="T73" fmla="*/ 234 h 320"/>
                <a:gd name="T74" fmla="*/ 90 w 762"/>
                <a:gd name="T75" fmla="*/ 2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2" h="320">
                  <a:moveTo>
                    <a:pt x="144" y="212"/>
                  </a:moveTo>
                  <a:lnTo>
                    <a:pt x="144" y="212"/>
                  </a:lnTo>
                  <a:lnTo>
                    <a:pt x="186" y="176"/>
                  </a:lnTo>
                  <a:lnTo>
                    <a:pt x="232" y="138"/>
                  </a:lnTo>
                  <a:lnTo>
                    <a:pt x="288" y="96"/>
                  </a:lnTo>
                  <a:lnTo>
                    <a:pt x="320" y="76"/>
                  </a:lnTo>
                  <a:lnTo>
                    <a:pt x="352" y="56"/>
                  </a:lnTo>
                  <a:lnTo>
                    <a:pt x="386" y="38"/>
                  </a:lnTo>
                  <a:lnTo>
                    <a:pt x="420" y="24"/>
                  </a:lnTo>
                  <a:lnTo>
                    <a:pt x="454" y="12"/>
                  </a:lnTo>
                  <a:lnTo>
                    <a:pt x="486" y="2"/>
                  </a:lnTo>
                  <a:lnTo>
                    <a:pt x="502" y="0"/>
                  </a:lnTo>
                  <a:lnTo>
                    <a:pt x="516" y="0"/>
                  </a:lnTo>
                  <a:lnTo>
                    <a:pt x="532" y="0"/>
                  </a:lnTo>
                  <a:lnTo>
                    <a:pt x="546" y="2"/>
                  </a:lnTo>
                  <a:lnTo>
                    <a:pt x="546" y="2"/>
                  </a:lnTo>
                  <a:lnTo>
                    <a:pt x="572" y="8"/>
                  </a:lnTo>
                  <a:lnTo>
                    <a:pt x="598" y="18"/>
                  </a:lnTo>
                  <a:lnTo>
                    <a:pt x="620" y="30"/>
                  </a:lnTo>
                  <a:lnTo>
                    <a:pt x="640" y="46"/>
                  </a:lnTo>
                  <a:lnTo>
                    <a:pt x="658" y="62"/>
                  </a:lnTo>
                  <a:lnTo>
                    <a:pt x="676" y="80"/>
                  </a:lnTo>
                  <a:lnTo>
                    <a:pt x="690" y="100"/>
                  </a:lnTo>
                  <a:lnTo>
                    <a:pt x="704" y="120"/>
                  </a:lnTo>
                  <a:lnTo>
                    <a:pt x="714" y="142"/>
                  </a:lnTo>
                  <a:lnTo>
                    <a:pt x="726" y="164"/>
                  </a:lnTo>
                  <a:lnTo>
                    <a:pt x="742" y="208"/>
                  </a:lnTo>
                  <a:lnTo>
                    <a:pt x="754" y="252"/>
                  </a:lnTo>
                  <a:lnTo>
                    <a:pt x="762" y="288"/>
                  </a:lnTo>
                  <a:lnTo>
                    <a:pt x="762" y="288"/>
                  </a:lnTo>
                  <a:lnTo>
                    <a:pt x="754" y="294"/>
                  </a:lnTo>
                  <a:lnTo>
                    <a:pt x="732" y="306"/>
                  </a:lnTo>
                  <a:lnTo>
                    <a:pt x="718" y="312"/>
                  </a:lnTo>
                  <a:lnTo>
                    <a:pt x="704" y="318"/>
                  </a:lnTo>
                  <a:lnTo>
                    <a:pt x="690" y="320"/>
                  </a:lnTo>
                  <a:lnTo>
                    <a:pt x="678" y="320"/>
                  </a:lnTo>
                  <a:lnTo>
                    <a:pt x="678" y="320"/>
                  </a:lnTo>
                  <a:lnTo>
                    <a:pt x="672" y="282"/>
                  </a:lnTo>
                  <a:lnTo>
                    <a:pt x="664" y="242"/>
                  </a:lnTo>
                  <a:lnTo>
                    <a:pt x="650" y="196"/>
                  </a:lnTo>
                  <a:lnTo>
                    <a:pt x="642" y="172"/>
                  </a:lnTo>
                  <a:lnTo>
                    <a:pt x="632" y="150"/>
                  </a:lnTo>
                  <a:lnTo>
                    <a:pt x="622" y="130"/>
                  </a:lnTo>
                  <a:lnTo>
                    <a:pt x="608" y="112"/>
                  </a:lnTo>
                  <a:lnTo>
                    <a:pt x="594" y="98"/>
                  </a:lnTo>
                  <a:lnTo>
                    <a:pt x="578" y="86"/>
                  </a:lnTo>
                  <a:lnTo>
                    <a:pt x="570" y="82"/>
                  </a:lnTo>
                  <a:lnTo>
                    <a:pt x="560" y="80"/>
                  </a:lnTo>
                  <a:lnTo>
                    <a:pt x="552" y="78"/>
                  </a:lnTo>
                  <a:lnTo>
                    <a:pt x="542" y="78"/>
                  </a:lnTo>
                  <a:lnTo>
                    <a:pt x="542" y="78"/>
                  </a:lnTo>
                  <a:lnTo>
                    <a:pt x="520" y="82"/>
                  </a:lnTo>
                  <a:lnTo>
                    <a:pt x="494" y="90"/>
                  </a:lnTo>
                  <a:lnTo>
                    <a:pt x="468" y="100"/>
                  </a:lnTo>
                  <a:lnTo>
                    <a:pt x="438" y="114"/>
                  </a:lnTo>
                  <a:lnTo>
                    <a:pt x="378" y="146"/>
                  </a:lnTo>
                  <a:lnTo>
                    <a:pt x="318" y="182"/>
                  </a:lnTo>
                  <a:lnTo>
                    <a:pt x="262" y="220"/>
                  </a:lnTo>
                  <a:lnTo>
                    <a:pt x="214" y="252"/>
                  </a:lnTo>
                  <a:lnTo>
                    <a:pt x="160" y="288"/>
                  </a:lnTo>
                  <a:lnTo>
                    <a:pt x="160" y="288"/>
                  </a:lnTo>
                  <a:lnTo>
                    <a:pt x="154" y="290"/>
                  </a:lnTo>
                  <a:lnTo>
                    <a:pt x="140" y="290"/>
                  </a:lnTo>
                  <a:lnTo>
                    <a:pt x="104" y="288"/>
                  </a:lnTo>
                  <a:lnTo>
                    <a:pt x="60" y="280"/>
                  </a:lnTo>
                  <a:lnTo>
                    <a:pt x="40" y="276"/>
                  </a:lnTo>
                  <a:lnTo>
                    <a:pt x="24" y="270"/>
                  </a:lnTo>
                  <a:lnTo>
                    <a:pt x="10" y="264"/>
                  </a:lnTo>
                  <a:lnTo>
                    <a:pt x="2" y="256"/>
                  </a:lnTo>
                  <a:lnTo>
                    <a:pt x="0" y="254"/>
                  </a:lnTo>
                  <a:lnTo>
                    <a:pt x="0" y="250"/>
                  </a:lnTo>
                  <a:lnTo>
                    <a:pt x="4" y="246"/>
                  </a:lnTo>
                  <a:lnTo>
                    <a:pt x="8" y="242"/>
                  </a:lnTo>
                  <a:lnTo>
                    <a:pt x="24" y="234"/>
                  </a:lnTo>
                  <a:lnTo>
                    <a:pt x="52" y="226"/>
                  </a:lnTo>
                  <a:lnTo>
                    <a:pt x="90" y="220"/>
                  </a:lnTo>
                  <a:lnTo>
                    <a:pt x="144" y="2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62" name="Freeform 10218"/>
            <p:cNvSpPr/>
            <p:nvPr/>
          </p:nvSpPr>
          <p:spPr bwMode="auto">
            <a:xfrm>
              <a:off x="6742906" y="3027362"/>
              <a:ext cx="219075" cy="309563"/>
            </a:xfrm>
            <a:custGeom>
              <a:avLst/>
              <a:gdLst>
                <a:gd name="T0" fmla="*/ 74 w 276"/>
                <a:gd name="T1" fmla="*/ 232 h 390"/>
                <a:gd name="T2" fmla="*/ 106 w 276"/>
                <a:gd name="T3" fmla="*/ 220 h 390"/>
                <a:gd name="T4" fmla="*/ 132 w 276"/>
                <a:gd name="T5" fmla="*/ 206 h 390"/>
                <a:gd name="T6" fmla="*/ 152 w 276"/>
                <a:gd name="T7" fmla="*/ 186 h 390"/>
                <a:gd name="T8" fmla="*/ 158 w 276"/>
                <a:gd name="T9" fmla="*/ 174 h 390"/>
                <a:gd name="T10" fmla="*/ 168 w 276"/>
                <a:gd name="T11" fmla="*/ 134 h 390"/>
                <a:gd name="T12" fmla="*/ 172 w 276"/>
                <a:gd name="T13" fmla="*/ 86 h 390"/>
                <a:gd name="T14" fmla="*/ 168 w 276"/>
                <a:gd name="T15" fmla="*/ 44 h 390"/>
                <a:gd name="T16" fmla="*/ 162 w 276"/>
                <a:gd name="T17" fmla="*/ 28 h 390"/>
                <a:gd name="T18" fmla="*/ 190 w 276"/>
                <a:gd name="T19" fmla="*/ 14 h 390"/>
                <a:gd name="T20" fmla="*/ 226 w 276"/>
                <a:gd name="T21" fmla="*/ 2 h 390"/>
                <a:gd name="T22" fmla="*/ 254 w 276"/>
                <a:gd name="T23" fmla="*/ 0 h 390"/>
                <a:gd name="T24" fmla="*/ 268 w 276"/>
                <a:gd name="T25" fmla="*/ 6 h 390"/>
                <a:gd name="T26" fmla="*/ 274 w 276"/>
                <a:gd name="T27" fmla="*/ 10 h 390"/>
                <a:gd name="T28" fmla="*/ 276 w 276"/>
                <a:gd name="T29" fmla="*/ 84 h 390"/>
                <a:gd name="T30" fmla="*/ 266 w 276"/>
                <a:gd name="T31" fmla="*/ 176 h 390"/>
                <a:gd name="T32" fmla="*/ 256 w 276"/>
                <a:gd name="T33" fmla="*/ 222 h 390"/>
                <a:gd name="T34" fmla="*/ 238 w 276"/>
                <a:gd name="T35" fmla="*/ 262 h 390"/>
                <a:gd name="T36" fmla="*/ 214 w 276"/>
                <a:gd name="T37" fmla="*/ 292 h 390"/>
                <a:gd name="T38" fmla="*/ 182 w 276"/>
                <a:gd name="T39" fmla="*/ 290 h 390"/>
                <a:gd name="T40" fmla="*/ 188 w 276"/>
                <a:gd name="T41" fmla="*/ 314 h 390"/>
                <a:gd name="T42" fmla="*/ 188 w 276"/>
                <a:gd name="T43" fmla="*/ 332 h 390"/>
                <a:gd name="T44" fmla="*/ 178 w 276"/>
                <a:gd name="T45" fmla="*/ 346 h 390"/>
                <a:gd name="T46" fmla="*/ 152 w 276"/>
                <a:gd name="T47" fmla="*/ 360 h 390"/>
                <a:gd name="T48" fmla="*/ 82 w 276"/>
                <a:gd name="T49" fmla="*/ 386 h 390"/>
                <a:gd name="T50" fmla="*/ 64 w 276"/>
                <a:gd name="T51" fmla="*/ 390 h 390"/>
                <a:gd name="T52" fmla="*/ 16 w 276"/>
                <a:gd name="T53" fmla="*/ 314 h 390"/>
                <a:gd name="T54" fmla="*/ 0 w 276"/>
                <a:gd name="T55" fmla="*/ 286 h 390"/>
                <a:gd name="T56" fmla="*/ 0 w 276"/>
                <a:gd name="T57" fmla="*/ 276 h 390"/>
                <a:gd name="T58" fmla="*/ 6 w 276"/>
                <a:gd name="T59" fmla="*/ 268 h 390"/>
                <a:gd name="T60" fmla="*/ 32 w 276"/>
                <a:gd name="T61" fmla="*/ 250 h 390"/>
                <a:gd name="T62" fmla="*/ 74 w 276"/>
                <a:gd name="T63" fmla="*/ 23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390">
                  <a:moveTo>
                    <a:pt x="74" y="232"/>
                  </a:moveTo>
                  <a:lnTo>
                    <a:pt x="74" y="232"/>
                  </a:lnTo>
                  <a:lnTo>
                    <a:pt x="84" y="230"/>
                  </a:lnTo>
                  <a:lnTo>
                    <a:pt x="106" y="220"/>
                  </a:lnTo>
                  <a:lnTo>
                    <a:pt x="120" y="214"/>
                  </a:lnTo>
                  <a:lnTo>
                    <a:pt x="132" y="206"/>
                  </a:lnTo>
                  <a:lnTo>
                    <a:pt x="144" y="196"/>
                  </a:lnTo>
                  <a:lnTo>
                    <a:pt x="152" y="186"/>
                  </a:lnTo>
                  <a:lnTo>
                    <a:pt x="152" y="186"/>
                  </a:lnTo>
                  <a:lnTo>
                    <a:pt x="158" y="174"/>
                  </a:lnTo>
                  <a:lnTo>
                    <a:pt x="164" y="154"/>
                  </a:lnTo>
                  <a:lnTo>
                    <a:pt x="168" y="134"/>
                  </a:lnTo>
                  <a:lnTo>
                    <a:pt x="170" y="110"/>
                  </a:lnTo>
                  <a:lnTo>
                    <a:pt x="172" y="86"/>
                  </a:lnTo>
                  <a:lnTo>
                    <a:pt x="170" y="64"/>
                  </a:lnTo>
                  <a:lnTo>
                    <a:pt x="168" y="44"/>
                  </a:lnTo>
                  <a:lnTo>
                    <a:pt x="162" y="28"/>
                  </a:lnTo>
                  <a:lnTo>
                    <a:pt x="162" y="28"/>
                  </a:lnTo>
                  <a:lnTo>
                    <a:pt x="176" y="22"/>
                  </a:lnTo>
                  <a:lnTo>
                    <a:pt x="190" y="14"/>
                  </a:lnTo>
                  <a:lnTo>
                    <a:pt x="208" y="8"/>
                  </a:lnTo>
                  <a:lnTo>
                    <a:pt x="226" y="2"/>
                  </a:lnTo>
                  <a:lnTo>
                    <a:pt x="246" y="0"/>
                  </a:lnTo>
                  <a:lnTo>
                    <a:pt x="254" y="0"/>
                  </a:lnTo>
                  <a:lnTo>
                    <a:pt x="262" y="2"/>
                  </a:lnTo>
                  <a:lnTo>
                    <a:pt x="268" y="6"/>
                  </a:lnTo>
                  <a:lnTo>
                    <a:pt x="274" y="10"/>
                  </a:lnTo>
                  <a:lnTo>
                    <a:pt x="274" y="10"/>
                  </a:lnTo>
                  <a:lnTo>
                    <a:pt x="276" y="46"/>
                  </a:lnTo>
                  <a:lnTo>
                    <a:pt x="276" y="84"/>
                  </a:lnTo>
                  <a:lnTo>
                    <a:pt x="272" y="128"/>
                  </a:lnTo>
                  <a:lnTo>
                    <a:pt x="266" y="176"/>
                  </a:lnTo>
                  <a:lnTo>
                    <a:pt x="262" y="200"/>
                  </a:lnTo>
                  <a:lnTo>
                    <a:pt x="256" y="222"/>
                  </a:lnTo>
                  <a:lnTo>
                    <a:pt x="248" y="244"/>
                  </a:lnTo>
                  <a:lnTo>
                    <a:pt x="238" y="262"/>
                  </a:lnTo>
                  <a:lnTo>
                    <a:pt x="228" y="278"/>
                  </a:lnTo>
                  <a:lnTo>
                    <a:pt x="214" y="292"/>
                  </a:lnTo>
                  <a:lnTo>
                    <a:pt x="182" y="290"/>
                  </a:lnTo>
                  <a:lnTo>
                    <a:pt x="182" y="290"/>
                  </a:lnTo>
                  <a:lnTo>
                    <a:pt x="184" y="296"/>
                  </a:lnTo>
                  <a:lnTo>
                    <a:pt x="188" y="314"/>
                  </a:lnTo>
                  <a:lnTo>
                    <a:pt x="190" y="322"/>
                  </a:lnTo>
                  <a:lnTo>
                    <a:pt x="188" y="332"/>
                  </a:lnTo>
                  <a:lnTo>
                    <a:pt x="184" y="340"/>
                  </a:lnTo>
                  <a:lnTo>
                    <a:pt x="178" y="346"/>
                  </a:lnTo>
                  <a:lnTo>
                    <a:pt x="178" y="346"/>
                  </a:lnTo>
                  <a:lnTo>
                    <a:pt x="152" y="360"/>
                  </a:lnTo>
                  <a:lnTo>
                    <a:pt x="116" y="374"/>
                  </a:lnTo>
                  <a:lnTo>
                    <a:pt x="82" y="386"/>
                  </a:lnTo>
                  <a:lnTo>
                    <a:pt x="64" y="390"/>
                  </a:lnTo>
                  <a:lnTo>
                    <a:pt x="64" y="390"/>
                  </a:lnTo>
                  <a:lnTo>
                    <a:pt x="36" y="348"/>
                  </a:lnTo>
                  <a:lnTo>
                    <a:pt x="16" y="314"/>
                  </a:lnTo>
                  <a:lnTo>
                    <a:pt x="0" y="286"/>
                  </a:lnTo>
                  <a:lnTo>
                    <a:pt x="0" y="286"/>
                  </a:lnTo>
                  <a:lnTo>
                    <a:pt x="0" y="282"/>
                  </a:lnTo>
                  <a:lnTo>
                    <a:pt x="0" y="276"/>
                  </a:lnTo>
                  <a:lnTo>
                    <a:pt x="2" y="272"/>
                  </a:lnTo>
                  <a:lnTo>
                    <a:pt x="6" y="268"/>
                  </a:lnTo>
                  <a:lnTo>
                    <a:pt x="18" y="258"/>
                  </a:lnTo>
                  <a:lnTo>
                    <a:pt x="32" y="250"/>
                  </a:lnTo>
                  <a:lnTo>
                    <a:pt x="60" y="238"/>
                  </a:lnTo>
                  <a:lnTo>
                    <a:pt x="74" y="232"/>
                  </a:lnTo>
                  <a:close/>
                </a:path>
              </a:pathLst>
            </a:custGeom>
            <a:solidFill>
              <a:srgbClr val="291E14"/>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63" name="Freeform 10219"/>
            <p:cNvSpPr/>
            <p:nvPr/>
          </p:nvSpPr>
          <p:spPr bwMode="auto">
            <a:xfrm>
              <a:off x="6742906" y="3027362"/>
              <a:ext cx="219075" cy="309563"/>
            </a:xfrm>
            <a:custGeom>
              <a:avLst/>
              <a:gdLst>
                <a:gd name="T0" fmla="*/ 74 w 276"/>
                <a:gd name="T1" fmla="*/ 232 h 390"/>
                <a:gd name="T2" fmla="*/ 106 w 276"/>
                <a:gd name="T3" fmla="*/ 220 h 390"/>
                <a:gd name="T4" fmla="*/ 132 w 276"/>
                <a:gd name="T5" fmla="*/ 206 h 390"/>
                <a:gd name="T6" fmla="*/ 152 w 276"/>
                <a:gd name="T7" fmla="*/ 186 h 390"/>
                <a:gd name="T8" fmla="*/ 158 w 276"/>
                <a:gd name="T9" fmla="*/ 174 h 390"/>
                <a:gd name="T10" fmla="*/ 168 w 276"/>
                <a:gd name="T11" fmla="*/ 134 h 390"/>
                <a:gd name="T12" fmla="*/ 172 w 276"/>
                <a:gd name="T13" fmla="*/ 86 h 390"/>
                <a:gd name="T14" fmla="*/ 168 w 276"/>
                <a:gd name="T15" fmla="*/ 44 h 390"/>
                <a:gd name="T16" fmla="*/ 162 w 276"/>
                <a:gd name="T17" fmla="*/ 28 h 390"/>
                <a:gd name="T18" fmla="*/ 190 w 276"/>
                <a:gd name="T19" fmla="*/ 14 h 390"/>
                <a:gd name="T20" fmla="*/ 226 w 276"/>
                <a:gd name="T21" fmla="*/ 2 h 390"/>
                <a:gd name="T22" fmla="*/ 254 w 276"/>
                <a:gd name="T23" fmla="*/ 0 h 390"/>
                <a:gd name="T24" fmla="*/ 268 w 276"/>
                <a:gd name="T25" fmla="*/ 6 h 390"/>
                <a:gd name="T26" fmla="*/ 274 w 276"/>
                <a:gd name="T27" fmla="*/ 10 h 390"/>
                <a:gd name="T28" fmla="*/ 276 w 276"/>
                <a:gd name="T29" fmla="*/ 84 h 390"/>
                <a:gd name="T30" fmla="*/ 266 w 276"/>
                <a:gd name="T31" fmla="*/ 176 h 390"/>
                <a:gd name="T32" fmla="*/ 256 w 276"/>
                <a:gd name="T33" fmla="*/ 222 h 390"/>
                <a:gd name="T34" fmla="*/ 238 w 276"/>
                <a:gd name="T35" fmla="*/ 262 h 390"/>
                <a:gd name="T36" fmla="*/ 214 w 276"/>
                <a:gd name="T37" fmla="*/ 292 h 390"/>
                <a:gd name="T38" fmla="*/ 182 w 276"/>
                <a:gd name="T39" fmla="*/ 290 h 390"/>
                <a:gd name="T40" fmla="*/ 188 w 276"/>
                <a:gd name="T41" fmla="*/ 314 h 390"/>
                <a:gd name="T42" fmla="*/ 188 w 276"/>
                <a:gd name="T43" fmla="*/ 332 h 390"/>
                <a:gd name="T44" fmla="*/ 178 w 276"/>
                <a:gd name="T45" fmla="*/ 346 h 390"/>
                <a:gd name="T46" fmla="*/ 152 w 276"/>
                <a:gd name="T47" fmla="*/ 360 h 390"/>
                <a:gd name="T48" fmla="*/ 82 w 276"/>
                <a:gd name="T49" fmla="*/ 386 h 390"/>
                <a:gd name="T50" fmla="*/ 64 w 276"/>
                <a:gd name="T51" fmla="*/ 390 h 390"/>
                <a:gd name="T52" fmla="*/ 16 w 276"/>
                <a:gd name="T53" fmla="*/ 314 h 390"/>
                <a:gd name="T54" fmla="*/ 0 w 276"/>
                <a:gd name="T55" fmla="*/ 286 h 390"/>
                <a:gd name="T56" fmla="*/ 0 w 276"/>
                <a:gd name="T57" fmla="*/ 276 h 390"/>
                <a:gd name="T58" fmla="*/ 6 w 276"/>
                <a:gd name="T59" fmla="*/ 268 h 390"/>
                <a:gd name="T60" fmla="*/ 32 w 276"/>
                <a:gd name="T61" fmla="*/ 250 h 390"/>
                <a:gd name="T62" fmla="*/ 74 w 276"/>
                <a:gd name="T63" fmla="*/ 23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390">
                  <a:moveTo>
                    <a:pt x="74" y="232"/>
                  </a:moveTo>
                  <a:lnTo>
                    <a:pt x="74" y="232"/>
                  </a:lnTo>
                  <a:lnTo>
                    <a:pt x="84" y="230"/>
                  </a:lnTo>
                  <a:lnTo>
                    <a:pt x="106" y="220"/>
                  </a:lnTo>
                  <a:lnTo>
                    <a:pt x="120" y="214"/>
                  </a:lnTo>
                  <a:lnTo>
                    <a:pt x="132" y="206"/>
                  </a:lnTo>
                  <a:lnTo>
                    <a:pt x="144" y="196"/>
                  </a:lnTo>
                  <a:lnTo>
                    <a:pt x="152" y="186"/>
                  </a:lnTo>
                  <a:lnTo>
                    <a:pt x="152" y="186"/>
                  </a:lnTo>
                  <a:lnTo>
                    <a:pt x="158" y="174"/>
                  </a:lnTo>
                  <a:lnTo>
                    <a:pt x="164" y="154"/>
                  </a:lnTo>
                  <a:lnTo>
                    <a:pt x="168" y="134"/>
                  </a:lnTo>
                  <a:lnTo>
                    <a:pt x="170" y="110"/>
                  </a:lnTo>
                  <a:lnTo>
                    <a:pt x="172" y="86"/>
                  </a:lnTo>
                  <a:lnTo>
                    <a:pt x="170" y="64"/>
                  </a:lnTo>
                  <a:lnTo>
                    <a:pt x="168" y="44"/>
                  </a:lnTo>
                  <a:lnTo>
                    <a:pt x="162" y="28"/>
                  </a:lnTo>
                  <a:lnTo>
                    <a:pt x="162" y="28"/>
                  </a:lnTo>
                  <a:lnTo>
                    <a:pt x="176" y="22"/>
                  </a:lnTo>
                  <a:lnTo>
                    <a:pt x="190" y="14"/>
                  </a:lnTo>
                  <a:lnTo>
                    <a:pt x="208" y="8"/>
                  </a:lnTo>
                  <a:lnTo>
                    <a:pt x="226" y="2"/>
                  </a:lnTo>
                  <a:lnTo>
                    <a:pt x="246" y="0"/>
                  </a:lnTo>
                  <a:lnTo>
                    <a:pt x="254" y="0"/>
                  </a:lnTo>
                  <a:lnTo>
                    <a:pt x="262" y="2"/>
                  </a:lnTo>
                  <a:lnTo>
                    <a:pt x="268" y="6"/>
                  </a:lnTo>
                  <a:lnTo>
                    <a:pt x="274" y="10"/>
                  </a:lnTo>
                  <a:lnTo>
                    <a:pt x="274" y="10"/>
                  </a:lnTo>
                  <a:lnTo>
                    <a:pt x="276" y="46"/>
                  </a:lnTo>
                  <a:lnTo>
                    <a:pt x="276" y="84"/>
                  </a:lnTo>
                  <a:lnTo>
                    <a:pt x="272" y="128"/>
                  </a:lnTo>
                  <a:lnTo>
                    <a:pt x="266" y="176"/>
                  </a:lnTo>
                  <a:lnTo>
                    <a:pt x="262" y="200"/>
                  </a:lnTo>
                  <a:lnTo>
                    <a:pt x="256" y="222"/>
                  </a:lnTo>
                  <a:lnTo>
                    <a:pt x="248" y="244"/>
                  </a:lnTo>
                  <a:lnTo>
                    <a:pt x="238" y="262"/>
                  </a:lnTo>
                  <a:lnTo>
                    <a:pt x="228" y="278"/>
                  </a:lnTo>
                  <a:lnTo>
                    <a:pt x="214" y="292"/>
                  </a:lnTo>
                  <a:lnTo>
                    <a:pt x="182" y="290"/>
                  </a:lnTo>
                  <a:lnTo>
                    <a:pt x="182" y="290"/>
                  </a:lnTo>
                  <a:lnTo>
                    <a:pt x="184" y="296"/>
                  </a:lnTo>
                  <a:lnTo>
                    <a:pt x="188" y="314"/>
                  </a:lnTo>
                  <a:lnTo>
                    <a:pt x="190" y="322"/>
                  </a:lnTo>
                  <a:lnTo>
                    <a:pt x="188" y="332"/>
                  </a:lnTo>
                  <a:lnTo>
                    <a:pt x="184" y="340"/>
                  </a:lnTo>
                  <a:lnTo>
                    <a:pt x="178" y="346"/>
                  </a:lnTo>
                  <a:lnTo>
                    <a:pt x="178" y="346"/>
                  </a:lnTo>
                  <a:lnTo>
                    <a:pt x="152" y="360"/>
                  </a:lnTo>
                  <a:lnTo>
                    <a:pt x="116" y="374"/>
                  </a:lnTo>
                  <a:lnTo>
                    <a:pt x="82" y="386"/>
                  </a:lnTo>
                  <a:lnTo>
                    <a:pt x="64" y="390"/>
                  </a:lnTo>
                  <a:lnTo>
                    <a:pt x="64" y="390"/>
                  </a:lnTo>
                  <a:lnTo>
                    <a:pt x="36" y="348"/>
                  </a:lnTo>
                  <a:lnTo>
                    <a:pt x="16" y="314"/>
                  </a:lnTo>
                  <a:lnTo>
                    <a:pt x="0" y="286"/>
                  </a:lnTo>
                  <a:lnTo>
                    <a:pt x="0" y="286"/>
                  </a:lnTo>
                  <a:lnTo>
                    <a:pt x="0" y="282"/>
                  </a:lnTo>
                  <a:lnTo>
                    <a:pt x="0" y="276"/>
                  </a:lnTo>
                  <a:lnTo>
                    <a:pt x="2" y="272"/>
                  </a:lnTo>
                  <a:lnTo>
                    <a:pt x="6" y="268"/>
                  </a:lnTo>
                  <a:lnTo>
                    <a:pt x="18" y="258"/>
                  </a:lnTo>
                  <a:lnTo>
                    <a:pt x="32" y="250"/>
                  </a:lnTo>
                  <a:lnTo>
                    <a:pt x="60" y="238"/>
                  </a:lnTo>
                  <a:lnTo>
                    <a:pt x="74"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64" name="Freeform 10220"/>
            <p:cNvSpPr/>
            <p:nvPr/>
          </p:nvSpPr>
          <p:spPr bwMode="auto">
            <a:xfrm>
              <a:off x="5930106" y="2921000"/>
              <a:ext cx="871538" cy="347663"/>
            </a:xfrm>
            <a:custGeom>
              <a:avLst/>
              <a:gdLst>
                <a:gd name="T0" fmla="*/ 294 w 1098"/>
                <a:gd name="T1" fmla="*/ 20 h 438"/>
                <a:gd name="T2" fmla="*/ 350 w 1098"/>
                <a:gd name="T3" fmla="*/ 16 h 438"/>
                <a:gd name="T4" fmla="*/ 438 w 1098"/>
                <a:gd name="T5" fmla="*/ 18 h 438"/>
                <a:gd name="T6" fmla="*/ 552 w 1098"/>
                <a:gd name="T7" fmla="*/ 30 h 438"/>
                <a:gd name="T8" fmla="*/ 684 w 1098"/>
                <a:gd name="T9" fmla="*/ 58 h 438"/>
                <a:gd name="T10" fmla="*/ 750 w 1098"/>
                <a:gd name="T11" fmla="*/ 80 h 438"/>
                <a:gd name="T12" fmla="*/ 818 w 1098"/>
                <a:gd name="T13" fmla="*/ 108 h 438"/>
                <a:gd name="T14" fmla="*/ 884 w 1098"/>
                <a:gd name="T15" fmla="*/ 142 h 438"/>
                <a:gd name="T16" fmla="*/ 946 w 1098"/>
                <a:gd name="T17" fmla="*/ 184 h 438"/>
                <a:gd name="T18" fmla="*/ 1002 w 1098"/>
                <a:gd name="T19" fmla="*/ 236 h 438"/>
                <a:gd name="T20" fmla="*/ 1054 w 1098"/>
                <a:gd name="T21" fmla="*/ 296 h 438"/>
                <a:gd name="T22" fmla="*/ 1098 w 1098"/>
                <a:gd name="T23" fmla="*/ 366 h 438"/>
                <a:gd name="T24" fmla="*/ 1070 w 1098"/>
                <a:gd name="T25" fmla="*/ 394 h 438"/>
                <a:gd name="T26" fmla="*/ 1032 w 1098"/>
                <a:gd name="T27" fmla="*/ 438 h 438"/>
                <a:gd name="T28" fmla="*/ 1024 w 1098"/>
                <a:gd name="T29" fmla="*/ 422 h 438"/>
                <a:gd name="T30" fmla="*/ 1000 w 1098"/>
                <a:gd name="T31" fmla="*/ 378 h 438"/>
                <a:gd name="T32" fmla="*/ 956 w 1098"/>
                <a:gd name="T33" fmla="*/ 316 h 438"/>
                <a:gd name="T34" fmla="*/ 906 w 1098"/>
                <a:gd name="T35" fmla="*/ 266 h 438"/>
                <a:gd name="T36" fmla="*/ 864 w 1098"/>
                <a:gd name="T37" fmla="*/ 232 h 438"/>
                <a:gd name="T38" fmla="*/ 814 w 1098"/>
                <a:gd name="T39" fmla="*/ 200 h 438"/>
                <a:gd name="T40" fmla="*/ 756 w 1098"/>
                <a:gd name="T41" fmla="*/ 170 h 438"/>
                <a:gd name="T42" fmla="*/ 688 w 1098"/>
                <a:gd name="T43" fmla="*/ 146 h 438"/>
                <a:gd name="T44" fmla="*/ 612 w 1098"/>
                <a:gd name="T45" fmla="*/ 126 h 438"/>
                <a:gd name="T46" fmla="*/ 526 w 1098"/>
                <a:gd name="T47" fmla="*/ 112 h 438"/>
                <a:gd name="T48" fmla="*/ 430 w 1098"/>
                <a:gd name="T49" fmla="*/ 108 h 438"/>
                <a:gd name="T50" fmla="*/ 322 w 1098"/>
                <a:gd name="T51" fmla="*/ 112 h 438"/>
                <a:gd name="T52" fmla="*/ 264 w 1098"/>
                <a:gd name="T53" fmla="*/ 116 h 438"/>
                <a:gd name="T54" fmla="*/ 250 w 1098"/>
                <a:gd name="T55" fmla="*/ 120 h 438"/>
                <a:gd name="T56" fmla="*/ 188 w 1098"/>
                <a:gd name="T57" fmla="*/ 140 h 438"/>
                <a:gd name="T58" fmla="*/ 126 w 1098"/>
                <a:gd name="T59" fmla="*/ 156 h 438"/>
                <a:gd name="T60" fmla="*/ 86 w 1098"/>
                <a:gd name="T61" fmla="*/ 156 h 438"/>
                <a:gd name="T62" fmla="*/ 48 w 1098"/>
                <a:gd name="T63" fmla="*/ 148 h 438"/>
                <a:gd name="T64" fmla="*/ 26 w 1098"/>
                <a:gd name="T65" fmla="*/ 132 h 438"/>
                <a:gd name="T66" fmla="*/ 14 w 1098"/>
                <a:gd name="T67" fmla="*/ 114 h 438"/>
                <a:gd name="T68" fmla="*/ 10 w 1098"/>
                <a:gd name="T69" fmla="*/ 104 h 438"/>
                <a:gd name="T70" fmla="*/ 2 w 1098"/>
                <a:gd name="T71" fmla="*/ 76 h 438"/>
                <a:gd name="T72" fmla="*/ 2 w 1098"/>
                <a:gd name="T73" fmla="*/ 54 h 438"/>
                <a:gd name="T74" fmla="*/ 10 w 1098"/>
                <a:gd name="T75" fmla="*/ 36 h 438"/>
                <a:gd name="T76" fmla="*/ 26 w 1098"/>
                <a:gd name="T77" fmla="*/ 22 h 438"/>
                <a:gd name="T78" fmla="*/ 46 w 1098"/>
                <a:gd name="T79" fmla="*/ 12 h 438"/>
                <a:gd name="T80" fmla="*/ 96 w 1098"/>
                <a:gd name="T81" fmla="*/ 2 h 438"/>
                <a:gd name="T82" fmla="*/ 156 w 1098"/>
                <a:gd name="T83" fmla="*/ 0 h 438"/>
                <a:gd name="T84" fmla="*/ 240 w 1098"/>
                <a:gd name="T85" fmla="*/ 10 h 438"/>
                <a:gd name="T86" fmla="*/ 294 w 1098"/>
                <a:gd name="T87" fmla="*/ 2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98" h="438">
                  <a:moveTo>
                    <a:pt x="294" y="20"/>
                  </a:moveTo>
                  <a:lnTo>
                    <a:pt x="294" y="20"/>
                  </a:lnTo>
                  <a:lnTo>
                    <a:pt x="320" y="18"/>
                  </a:lnTo>
                  <a:lnTo>
                    <a:pt x="350" y="16"/>
                  </a:lnTo>
                  <a:lnTo>
                    <a:pt x="390" y="16"/>
                  </a:lnTo>
                  <a:lnTo>
                    <a:pt x="438" y="18"/>
                  </a:lnTo>
                  <a:lnTo>
                    <a:pt x="492" y="22"/>
                  </a:lnTo>
                  <a:lnTo>
                    <a:pt x="552" y="30"/>
                  </a:lnTo>
                  <a:lnTo>
                    <a:pt x="616" y="42"/>
                  </a:lnTo>
                  <a:lnTo>
                    <a:pt x="684" y="58"/>
                  </a:lnTo>
                  <a:lnTo>
                    <a:pt x="718" y="68"/>
                  </a:lnTo>
                  <a:lnTo>
                    <a:pt x="750" y="80"/>
                  </a:lnTo>
                  <a:lnTo>
                    <a:pt x="784" y="92"/>
                  </a:lnTo>
                  <a:lnTo>
                    <a:pt x="818" y="108"/>
                  </a:lnTo>
                  <a:lnTo>
                    <a:pt x="850" y="124"/>
                  </a:lnTo>
                  <a:lnTo>
                    <a:pt x="884" y="142"/>
                  </a:lnTo>
                  <a:lnTo>
                    <a:pt x="914" y="162"/>
                  </a:lnTo>
                  <a:lnTo>
                    <a:pt x="946" y="184"/>
                  </a:lnTo>
                  <a:lnTo>
                    <a:pt x="974" y="210"/>
                  </a:lnTo>
                  <a:lnTo>
                    <a:pt x="1002" y="236"/>
                  </a:lnTo>
                  <a:lnTo>
                    <a:pt x="1030" y="264"/>
                  </a:lnTo>
                  <a:lnTo>
                    <a:pt x="1054" y="296"/>
                  </a:lnTo>
                  <a:lnTo>
                    <a:pt x="1076" y="330"/>
                  </a:lnTo>
                  <a:lnTo>
                    <a:pt x="1098" y="366"/>
                  </a:lnTo>
                  <a:lnTo>
                    <a:pt x="1098" y="366"/>
                  </a:lnTo>
                  <a:lnTo>
                    <a:pt x="1070" y="394"/>
                  </a:lnTo>
                  <a:lnTo>
                    <a:pt x="1048" y="418"/>
                  </a:lnTo>
                  <a:lnTo>
                    <a:pt x="1032" y="438"/>
                  </a:lnTo>
                  <a:lnTo>
                    <a:pt x="1032" y="438"/>
                  </a:lnTo>
                  <a:lnTo>
                    <a:pt x="1024" y="422"/>
                  </a:lnTo>
                  <a:lnTo>
                    <a:pt x="1016" y="402"/>
                  </a:lnTo>
                  <a:lnTo>
                    <a:pt x="1000" y="378"/>
                  </a:lnTo>
                  <a:lnTo>
                    <a:pt x="982" y="348"/>
                  </a:lnTo>
                  <a:lnTo>
                    <a:pt x="956" y="316"/>
                  </a:lnTo>
                  <a:lnTo>
                    <a:pt x="924" y="282"/>
                  </a:lnTo>
                  <a:lnTo>
                    <a:pt x="906" y="266"/>
                  </a:lnTo>
                  <a:lnTo>
                    <a:pt x="886" y="248"/>
                  </a:lnTo>
                  <a:lnTo>
                    <a:pt x="864" y="232"/>
                  </a:lnTo>
                  <a:lnTo>
                    <a:pt x="840" y="216"/>
                  </a:lnTo>
                  <a:lnTo>
                    <a:pt x="814" y="200"/>
                  </a:lnTo>
                  <a:lnTo>
                    <a:pt x="786" y="184"/>
                  </a:lnTo>
                  <a:lnTo>
                    <a:pt x="756" y="170"/>
                  </a:lnTo>
                  <a:lnTo>
                    <a:pt x="722" y="158"/>
                  </a:lnTo>
                  <a:lnTo>
                    <a:pt x="688" y="146"/>
                  </a:lnTo>
                  <a:lnTo>
                    <a:pt x="652" y="134"/>
                  </a:lnTo>
                  <a:lnTo>
                    <a:pt x="612" y="126"/>
                  </a:lnTo>
                  <a:lnTo>
                    <a:pt x="570" y="118"/>
                  </a:lnTo>
                  <a:lnTo>
                    <a:pt x="526" y="112"/>
                  </a:lnTo>
                  <a:lnTo>
                    <a:pt x="480" y="108"/>
                  </a:lnTo>
                  <a:lnTo>
                    <a:pt x="430" y="108"/>
                  </a:lnTo>
                  <a:lnTo>
                    <a:pt x="378" y="108"/>
                  </a:lnTo>
                  <a:lnTo>
                    <a:pt x="322" y="112"/>
                  </a:lnTo>
                  <a:lnTo>
                    <a:pt x="264" y="116"/>
                  </a:lnTo>
                  <a:lnTo>
                    <a:pt x="264" y="116"/>
                  </a:lnTo>
                  <a:lnTo>
                    <a:pt x="260" y="118"/>
                  </a:lnTo>
                  <a:lnTo>
                    <a:pt x="250" y="120"/>
                  </a:lnTo>
                  <a:lnTo>
                    <a:pt x="224" y="128"/>
                  </a:lnTo>
                  <a:lnTo>
                    <a:pt x="188" y="140"/>
                  </a:lnTo>
                  <a:lnTo>
                    <a:pt x="148" y="152"/>
                  </a:lnTo>
                  <a:lnTo>
                    <a:pt x="126" y="156"/>
                  </a:lnTo>
                  <a:lnTo>
                    <a:pt x="106" y="158"/>
                  </a:lnTo>
                  <a:lnTo>
                    <a:pt x="86" y="156"/>
                  </a:lnTo>
                  <a:lnTo>
                    <a:pt x="66" y="154"/>
                  </a:lnTo>
                  <a:lnTo>
                    <a:pt x="48" y="148"/>
                  </a:lnTo>
                  <a:lnTo>
                    <a:pt x="32" y="138"/>
                  </a:lnTo>
                  <a:lnTo>
                    <a:pt x="26" y="132"/>
                  </a:lnTo>
                  <a:lnTo>
                    <a:pt x="20" y="124"/>
                  </a:lnTo>
                  <a:lnTo>
                    <a:pt x="14" y="114"/>
                  </a:lnTo>
                  <a:lnTo>
                    <a:pt x="10" y="104"/>
                  </a:lnTo>
                  <a:lnTo>
                    <a:pt x="10" y="104"/>
                  </a:lnTo>
                  <a:lnTo>
                    <a:pt x="4" y="90"/>
                  </a:lnTo>
                  <a:lnTo>
                    <a:pt x="2" y="76"/>
                  </a:lnTo>
                  <a:lnTo>
                    <a:pt x="0" y="64"/>
                  </a:lnTo>
                  <a:lnTo>
                    <a:pt x="2" y="54"/>
                  </a:lnTo>
                  <a:lnTo>
                    <a:pt x="6" y="44"/>
                  </a:lnTo>
                  <a:lnTo>
                    <a:pt x="10" y="36"/>
                  </a:lnTo>
                  <a:lnTo>
                    <a:pt x="18" y="28"/>
                  </a:lnTo>
                  <a:lnTo>
                    <a:pt x="26" y="22"/>
                  </a:lnTo>
                  <a:lnTo>
                    <a:pt x="34" y="16"/>
                  </a:lnTo>
                  <a:lnTo>
                    <a:pt x="46" y="12"/>
                  </a:lnTo>
                  <a:lnTo>
                    <a:pt x="70" y="4"/>
                  </a:lnTo>
                  <a:lnTo>
                    <a:pt x="96" y="2"/>
                  </a:lnTo>
                  <a:lnTo>
                    <a:pt x="126" y="0"/>
                  </a:lnTo>
                  <a:lnTo>
                    <a:pt x="156" y="0"/>
                  </a:lnTo>
                  <a:lnTo>
                    <a:pt x="186" y="2"/>
                  </a:lnTo>
                  <a:lnTo>
                    <a:pt x="240" y="10"/>
                  </a:lnTo>
                  <a:lnTo>
                    <a:pt x="278" y="16"/>
                  </a:lnTo>
                  <a:lnTo>
                    <a:pt x="294" y="20"/>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65" name="Freeform 10221"/>
            <p:cNvSpPr/>
            <p:nvPr/>
          </p:nvSpPr>
          <p:spPr bwMode="auto">
            <a:xfrm>
              <a:off x="5930106" y="2921000"/>
              <a:ext cx="871538" cy="347663"/>
            </a:xfrm>
            <a:custGeom>
              <a:avLst/>
              <a:gdLst>
                <a:gd name="T0" fmla="*/ 294 w 1098"/>
                <a:gd name="T1" fmla="*/ 20 h 438"/>
                <a:gd name="T2" fmla="*/ 350 w 1098"/>
                <a:gd name="T3" fmla="*/ 16 h 438"/>
                <a:gd name="T4" fmla="*/ 438 w 1098"/>
                <a:gd name="T5" fmla="*/ 18 h 438"/>
                <a:gd name="T6" fmla="*/ 552 w 1098"/>
                <a:gd name="T7" fmla="*/ 30 h 438"/>
                <a:gd name="T8" fmla="*/ 684 w 1098"/>
                <a:gd name="T9" fmla="*/ 58 h 438"/>
                <a:gd name="T10" fmla="*/ 750 w 1098"/>
                <a:gd name="T11" fmla="*/ 80 h 438"/>
                <a:gd name="T12" fmla="*/ 818 w 1098"/>
                <a:gd name="T13" fmla="*/ 108 h 438"/>
                <a:gd name="T14" fmla="*/ 884 w 1098"/>
                <a:gd name="T15" fmla="*/ 142 h 438"/>
                <a:gd name="T16" fmla="*/ 946 w 1098"/>
                <a:gd name="T17" fmla="*/ 184 h 438"/>
                <a:gd name="T18" fmla="*/ 1002 w 1098"/>
                <a:gd name="T19" fmla="*/ 236 h 438"/>
                <a:gd name="T20" fmla="*/ 1054 w 1098"/>
                <a:gd name="T21" fmla="*/ 296 h 438"/>
                <a:gd name="T22" fmla="*/ 1098 w 1098"/>
                <a:gd name="T23" fmla="*/ 366 h 438"/>
                <a:gd name="T24" fmla="*/ 1070 w 1098"/>
                <a:gd name="T25" fmla="*/ 394 h 438"/>
                <a:gd name="T26" fmla="*/ 1032 w 1098"/>
                <a:gd name="T27" fmla="*/ 438 h 438"/>
                <a:gd name="T28" fmla="*/ 1024 w 1098"/>
                <a:gd name="T29" fmla="*/ 422 h 438"/>
                <a:gd name="T30" fmla="*/ 1000 w 1098"/>
                <a:gd name="T31" fmla="*/ 378 h 438"/>
                <a:gd name="T32" fmla="*/ 956 w 1098"/>
                <a:gd name="T33" fmla="*/ 316 h 438"/>
                <a:gd name="T34" fmla="*/ 906 w 1098"/>
                <a:gd name="T35" fmla="*/ 266 h 438"/>
                <a:gd name="T36" fmla="*/ 864 w 1098"/>
                <a:gd name="T37" fmla="*/ 232 h 438"/>
                <a:gd name="T38" fmla="*/ 814 w 1098"/>
                <a:gd name="T39" fmla="*/ 200 h 438"/>
                <a:gd name="T40" fmla="*/ 756 w 1098"/>
                <a:gd name="T41" fmla="*/ 170 h 438"/>
                <a:gd name="T42" fmla="*/ 688 w 1098"/>
                <a:gd name="T43" fmla="*/ 146 h 438"/>
                <a:gd name="T44" fmla="*/ 612 w 1098"/>
                <a:gd name="T45" fmla="*/ 126 h 438"/>
                <a:gd name="T46" fmla="*/ 526 w 1098"/>
                <a:gd name="T47" fmla="*/ 112 h 438"/>
                <a:gd name="T48" fmla="*/ 430 w 1098"/>
                <a:gd name="T49" fmla="*/ 108 h 438"/>
                <a:gd name="T50" fmla="*/ 322 w 1098"/>
                <a:gd name="T51" fmla="*/ 112 h 438"/>
                <a:gd name="T52" fmla="*/ 264 w 1098"/>
                <a:gd name="T53" fmla="*/ 116 h 438"/>
                <a:gd name="T54" fmla="*/ 250 w 1098"/>
                <a:gd name="T55" fmla="*/ 120 h 438"/>
                <a:gd name="T56" fmla="*/ 188 w 1098"/>
                <a:gd name="T57" fmla="*/ 140 h 438"/>
                <a:gd name="T58" fmla="*/ 126 w 1098"/>
                <a:gd name="T59" fmla="*/ 156 h 438"/>
                <a:gd name="T60" fmla="*/ 86 w 1098"/>
                <a:gd name="T61" fmla="*/ 156 h 438"/>
                <a:gd name="T62" fmla="*/ 48 w 1098"/>
                <a:gd name="T63" fmla="*/ 148 h 438"/>
                <a:gd name="T64" fmla="*/ 26 w 1098"/>
                <a:gd name="T65" fmla="*/ 132 h 438"/>
                <a:gd name="T66" fmla="*/ 14 w 1098"/>
                <a:gd name="T67" fmla="*/ 114 h 438"/>
                <a:gd name="T68" fmla="*/ 10 w 1098"/>
                <a:gd name="T69" fmla="*/ 104 h 438"/>
                <a:gd name="T70" fmla="*/ 2 w 1098"/>
                <a:gd name="T71" fmla="*/ 76 h 438"/>
                <a:gd name="T72" fmla="*/ 2 w 1098"/>
                <a:gd name="T73" fmla="*/ 54 h 438"/>
                <a:gd name="T74" fmla="*/ 10 w 1098"/>
                <a:gd name="T75" fmla="*/ 36 h 438"/>
                <a:gd name="T76" fmla="*/ 26 w 1098"/>
                <a:gd name="T77" fmla="*/ 22 h 438"/>
                <a:gd name="T78" fmla="*/ 46 w 1098"/>
                <a:gd name="T79" fmla="*/ 12 h 438"/>
                <a:gd name="T80" fmla="*/ 96 w 1098"/>
                <a:gd name="T81" fmla="*/ 2 h 438"/>
                <a:gd name="T82" fmla="*/ 156 w 1098"/>
                <a:gd name="T83" fmla="*/ 0 h 438"/>
                <a:gd name="T84" fmla="*/ 240 w 1098"/>
                <a:gd name="T85" fmla="*/ 10 h 438"/>
                <a:gd name="T86" fmla="*/ 294 w 1098"/>
                <a:gd name="T87" fmla="*/ 2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98" h="438">
                  <a:moveTo>
                    <a:pt x="294" y="20"/>
                  </a:moveTo>
                  <a:lnTo>
                    <a:pt x="294" y="20"/>
                  </a:lnTo>
                  <a:lnTo>
                    <a:pt x="320" y="18"/>
                  </a:lnTo>
                  <a:lnTo>
                    <a:pt x="350" y="16"/>
                  </a:lnTo>
                  <a:lnTo>
                    <a:pt x="390" y="16"/>
                  </a:lnTo>
                  <a:lnTo>
                    <a:pt x="438" y="18"/>
                  </a:lnTo>
                  <a:lnTo>
                    <a:pt x="492" y="22"/>
                  </a:lnTo>
                  <a:lnTo>
                    <a:pt x="552" y="30"/>
                  </a:lnTo>
                  <a:lnTo>
                    <a:pt x="616" y="42"/>
                  </a:lnTo>
                  <a:lnTo>
                    <a:pt x="684" y="58"/>
                  </a:lnTo>
                  <a:lnTo>
                    <a:pt x="718" y="68"/>
                  </a:lnTo>
                  <a:lnTo>
                    <a:pt x="750" y="80"/>
                  </a:lnTo>
                  <a:lnTo>
                    <a:pt x="784" y="92"/>
                  </a:lnTo>
                  <a:lnTo>
                    <a:pt x="818" y="108"/>
                  </a:lnTo>
                  <a:lnTo>
                    <a:pt x="850" y="124"/>
                  </a:lnTo>
                  <a:lnTo>
                    <a:pt x="884" y="142"/>
                  </a:lnTo>
                  <a:lnTo>
                    <a:pt x="914" y="162"/>
                  </a:lnTo>
                  <a:lnTo>
                    <a:pt x="946" y="184"/>
                  </a:lnTo>
                  <a:lnTo>
                    <a:pt x="974" y="210"/>
                  </a:lnTo>
                  <a:lnTo>
                    <a:pt x="1002" y="236"/>
                  </a:lnTo>
                  <a:lnTo>
                    <a:pt x="1030" y="264"/>
                  </a:lnTo>
                  <a:lnTo>
                    <a:pt x="1054" y="296"/>
                  </a:lnTo>
                  <a:lnTo>
                    <a:pt x="1076" y="330"/>
                  </a:lnTo>
                  <a:lnTo>
                    <a:pt x="1098" y="366"/>
                  </a:lnTo>
                  <a:lnTo>
                    <a:pt x="1098" y="366"/>
                  </a:lnTo>
                  <a:lnTo>
                    <a:pt x="1070" y="394"/>
                  </a:lnTo>
                  <a:lnTo>
                    <a:pt x="1048" y="418"/>
                  </a:lnTo>
                  <a:lnTo>
                    <a:pt x="1032" y="438"/>
                  </a:lnTo>
                  <a:lnTo>
                    <a:pt x="1032" y="438"/>
                  </a:lnTo>
                  <a:lnTo>
                    <a:pt x="1024" y="422"/>
                  </a:lnTo>
                  <a:lnTo>
                    <a:pt x="1016" y="402"/>
                  </a:lnTo>
                  <a:lnTo>
                    <a:pt x="1000" y="378"/>
                  </a:lnTo>
                  <a:lnTo>
                    <a:pt x="982" y="348"/>
                  </a:lnTo>
                  <a:lnTo>
                    <a:pt x="956" y="316"/>
                  </a:lnTo>
                  <a:lnTo>
                    <a:pt x="924" y="282"/>
                  </a:lnTo>
                  <a:lnTo>
                    <a:pt x="906" y="266"/>
                  </a:lnTo>
                  <a:lnTo>
                    <a:pt x="886" y="248"/>
                  </a:lnTo>
                  <a:lnTo>
                    <a:pt x="864" y="232"/>
                  </a:lnTo>
                  <a:lnTo>
                    <a:pt x="840" y="216"/>
                  </a:lnTo>
                  <a:lnTo>
                    <a:pt x="814" y="200"/>
                  </a:lnTo>
                  <a:lnTo>
                    <a:pt x="786" y="184"/>
                  </a:lnTo>
                  <a:lnTo>
                    <a:pt x="756" y="170"/>
                  </a:lnTo>
                  <a:lnTo>
                    <a:pt x="722" y="158"/>
                  </a:lnTo>
                  <a:lnTo>
                    <a:pt x="688" y="146"/>
                  </a:lnTo>
                  <a:lnTo>
                    <a:pt x="652" y="134"/>
                  </a:lnTo>
                  <a:lnTo>
                    <a:pt x="612" y="126"/>
                  </a:lnTo>
                  <a:lnTo>
                    <a:pt x="570" y="118"/>
                  </a:lnTo>
                  <a:lnTo>
                    <a:pt x="526" y="112"/>
                  </a:lnTo>
                  <a:lnTo>
                    <a:pt x="480" y="108"/>
                  </a:lnTo>
                  <a:lnTo>
                    <a:pt x="430" y="108"/>
                  </a:lnTo>
                  <a:lnTo>
                    <a:pt x="378" y="108"/>
                  </a:lnTo>
                  <a:lnTo>
                    <a:pt x="322" y="112"/>
                  </a:lnTo>
                  <a:lnTo>
                    <a:pt x="264" y="116"/>
                  </a:lnTo>
                  <a:lnTo>
                    <a:pt x="264" y="116"/>
                  </a:lnTo>
                  <a:lnTo>
                    <a:pt x="260" y="118"/>
                  </a:lnTo>
                  <a:lnTo>
                    <a:pt x="250" y="120"/>
                  </a:lnTo>
                  <a:lnTo>
                    <a:pt x="224" y="128"/>
                  </a:lnTo>
                  <a:lnTo>
                    <a:pt x="188" y="140"/>
                  </a:lnTo>
                  <a:lnTo>
                    <a:pt x="148" y="152"/>
                  </a:lnTo>
                  <a:lnTo>
                    <a:pt x="126" y="156"/>
                  </a:lnTo>
                  <a:lnTo>
                    <a:pt x="106" y="158"/>
                  </a:lnTo>
                  <a:lnTo>
                    <a:pt x="86" y="156"/>
                  </a:lnTo>
                  <a:lnTo>
                    <a:pt x="66" y="154"/>
                  </a:lnTo>
                  <a:lnTo>
                    <a:pt x="48" y="148"/>
                  </a:lnTo>
                  <a:lnTo>
                    <a:pt x="32" y="138"/>
                  </a:lnTo>
                  <a:lnTo>
                    <a:pt x="26" y="132"/>
                  </a:lnTo>
                  <a:lnTo>
                    <a:pt x="20" y="124"/>
                  </a:lnTo>
                  <a:lnTo>
                    <a:pt x="14" y="114"/>
                  </a:lnTo>
                  <a:lnTo>
                    <a:pt x="10" y="104"/>
                  </a:lnTo>
                  <a:lnTo>
                    <a:pt x="10" y="104"/>
                  </a:lnTo>
                  <a:lnTo>
                    <a:pt x="4" y="90"/>
                  </a:lnTo>
                  <a:lnTo>
                    <a:pt x="2" y="76"/>
                  </a:lnTo>
                  <a:lnTo>
                    <a:pt x="0" y="64"/>
                  </a:lnTo>
                  <a:lnTo>
                    <a:pt x="2" y="54"/>
                  </a:lnTo>
                  <a:lnTo>
                    <a:pt x="6" y="44"/>
                  </a:lnTo>
                  <a:lnTo>
                    <a:pt x="10" y="36"/>
                  </a:lnTo>
                  <a:lnTo>
                    <a:pt x="18" y="28"/>
                  </a:lnTo>
                  <a:lnTo>
                    <a:pt x="26" y="22"/>
                  </a:lnTo>
                  <a:lnTo>
                    <a:pt x="34" y="16"/>
                  </a:lnTo>
                  <a:lnTo>
                    <a:pt x="46" y="12"/>
                  </a:lnTo>
                  <a:lnTo>
                    <a:pt x="70" y="4"/>
                  </a:lnTo>
                  <a:lnTo>
                    <a:pt x="96" y="2"/>
                  </a:lnTo>
                  <a:lnTo>
                    <a:pt x="126" y="0"/>
                  </a:lnTo>
                  <a:lnTo>
                    <a:pt x="156" y="0"/>
                  </a:lnTo>
                  <a:lnTo>
                    <a:pt x="186" y="2"/>
                  </a:lnTo>
                  <a:lnTo>
                    <a:pt x="240" y="10"/>
                  </a:lnTo>
                  <a:lnTo>
                    <a:pt x="278" y="16"/>
                  </a:lnTo>
                  <a:lnTo>
                    <a:pt x="294"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66" name="Freeform 10222"/>
            <p:cNvSpPr/>
            <p:nvPr/>
          </p:nvSpPr>
          <p:spPr bwMode="auto">
            <a:xfrm>
              <a:off x="6311106" y="1946275"/>
              <a:ext cx="357188" cy="463550"/>
            </a:xfrm>
            <a:custGeom>
              <a:avLst/>
              <a:gdLst>
                <a:gd name="T0" fmla="*/ 450 w 450"/>
                <a:gd name="T1" fmla="*/ 516 h 584"/>
                <a:gd name="T2" fmla="*/ 432 w 450"/>
                <a:gd name="T3" fmla="*/ 428 h 584"/>
                <a:gd name="T4" fmla="*/ 418 w 450"/>
                <a:gd name="T5" fmla="*/ 444 h 584"/>
                <a:gd name="T6" fmla="*/ 388 w 450"/>
                <a:gd name="T7" fmla="*/ 468 h 584"/>
                <a:gd name="T8" fmla="*/ 360 w 450"/>
                <a:gd name="T9" fmla="*/ 484 h 584"/>
                <a:gd name="T10" fmla="*/ 336 w 450"/>
                <a:gd name="T11" fmla="*/ 492 h 584"/>
                <a:gd name="T12" fmla="*/ 312 w 450"/>
                <a:gd name="T13" fmla="*/ 496 h 584"/>
                <a:gd name="T14" fmla="*/ 280 w 450"/>
                <a:gd name="T15" fmla="*/ 490 h 584"/>
                <a:gd name="T16" fmla="*/ 244 w 450"/>
                <a:gd name="T17" fmla="*/ 470 h 584"/>
                <a:gd name="T18" fmla="*/ 216 w 450"/>
                <a:gd name="T19" fmla="*/ 444 h 584"/>
                <a:gd name="T20" fmla="*/ 196 w 450"/>
                <a:gd name="T21" fmla="*/ 414 h 584"/>
                <a:gd name="T22" fmla="*/ 180 w 450"/>
                <a:gd name="T23" fmla="*/ 382 h 584"/>
                <a:gd name="T24" fmla="*/ 214 w 450"/>
                <a:gd name="T25" fmla="*/ 374 h 584"/>
                <a:gd name="T26" fmla="*/ 402 w 450"/>
                <a:gd name="T27" fmla="*/ 320 h 584"/>
                <a:gd name="T28" fmla="*/ 394 w 450"/>
                <a:gd name="T29" fmla="*/ 288 h 584"/>
                <a:gd name="T30" fmla="*/ 404 w 450"/>
                <a:gd name="T31" fmla="*/ 286 h 584"/>
                <a:gd name="T32" fmla="*/ 420 w 450"/>
                <a:gd name="T33" fmla="*/ 282 h 584"/>
                <a:gd name="T34" fmla="*/ 434 w 450"/>
                <a:gd name="T35" fmla="*/ 272 h 584"/>
                <a:gd name="T36" fmla="*/ 444 w 450"/>
                <a:gd name="T37" fmla="*/ 254 h 584"/>
                <a:gd name="T38" fmla="*/ 446 w 450"/>
                <a:gd name="T39" fmla="*/ 238 h 584"/>
                <a:gd name="T40" fmla="*/ 440 w 450"/>
                <a:gd name="T41" fmla="*/ 232 h 584"/>
                <a:gd name="T42" fmla="*/ 428 w 450"/>
                <a:gd name="T43" fmla="*/ 230 h 584"/>
                <a:gd name="T44" fmla="*/ 420 w 450"/>
                <a:gd name="T45" fmla="*/ 234 h 584"/>
                <a:gd name="T46" fmla="*/ 400 w 450"/>
                <a:gd name="T47" fmla="*/ 238 h 584"/>
                <a:gd name="T48" fmla="*/ 384 w 450"/>
                <a:gd name="T49" fmla="*/ 230 h 584"/>
                <a:gd name="T50" fmla="*/ 374 w 450"/>
                <a:gd name="T51" fmla="*/ 218 h 584"/>
                <a:gd name="T52" fmla="*/ 368 w 450"/>
                <a:gd name="T53" fmla="*/ 206 h 584"/>
                <a:gd name="T54" fmla="*/ 366 w 450"/>
                <a:gd name="T55" fmla="*/ 198 h 584"/>
                <a:gd name="T56" fmla="*/ 324 w 450"/>
                <a:gd name="T57" fmla="*/ 62 h 584"/>
                <a:gd name="T58" fmla="*/ 302 w 450"/>
                <a:gd name="T59" fmla="*/ 44 h 584"/>
                <a:gd name="T60" fmla="*/ 262 w 450"/>
                <a:gd name="T61" fmla="*/ 20 h 584"/>
                <a:gd name="T62" fmla="*/ 224 w 450"/>
                <a:gd name="T63" fmla="*/ 4 h 584"/>
                <a:gd name="T64" fmla="*/ 190 w 450"/>
                <a:gd name="T65" fmla="*/ 0 h 584"/>
                <a:gd name="T66" fmla="*/ 158 w 450"/>
                <a:gd name="T67" fmla="*/ 2 h 584"/>
                <a:gd name="T68" fmla="*/ 130 w 450"/>
                <a:gd name="T69" fmla="*/ 12 h 584"/>
                <a:gd name="T70" fmla="*/ 104 w 450"/>
                <a:gd name="T71" fmla="*/ 26 h 584"/>
                <a:gd name="T72" fmla="*/ 72 w 450"/>
                <a:gd name="T73" fmla="*/ 58 h 584"/>
                <a:gd name="T74" fmla="*/ 36 w 450"/>
                <a:gd name="T75" fmla="*/ 108 h 584"/>
                <a:gd name="T76" fmla="*/ 14 w 450"/>
                <a:gd name="T77" fmla="*/ 158 h 584"/>
                <a:gd name="T78" fmla="*/ 2 w 450"/>
                <a:gd name="T79" fmla="*/ 202 h 584"/>
                <a:gd name="T80" fmla="*/ 2 w 450"/>
                <a:gd name="T81" fmla="*/ 228 h 584"/>
                <a:gd name="T82" fmla="*/ 20 w 450"/>
                <a:gd name="T83" fmla="*/ 286 h 584"/>
                <a:gd name="T84" fmla="*/ 50 w 450"/>
                <a:gd name="T85" fmla="*/ 378 h 584"/>
                <a:gd name="T86" fmla="*/ 90 w 450"/>
                <a:gd name="T87" fmla="*/ 476 h 584"/>
                <a:gd name="T88" fmla="*/ 112 w 450"/>
                <a:gd name="T89" fmla="*/ 516 h 584"/>
                <a:gd name="T90" fmla="*/ 134 w 450"/>
                <a:gd name="T91" fmla="*/ 544 h 584"/>
                <a:gd name="T92" fmla="*/ 148 w 450"/>
                <a:gd name="T93" fmla="*/ 556 h 584"/>
                <a:gd name="T94" fmla="*/ 186 w 450"/>
                <a:gd name="T95" fmla="*/ 572 h 584"/>
                <a:gd name="T96" fmla="*/ 236 w 450"/>
                <a:gd name="T97" fmla="*/ 582 h 584"/>
                <a:gd name="T98" fmla="*/ 290 w 450"/>
                <a:gd name="T99" fmla="*/ 584 h 584"/>
                <a:gd name="T100" fmla="*/ 344 w 450"/>
                <a:gd name="T101" fmla="*/ 582 h 584"/>
                <a:gd name="T102" fmla="*/ 392 w 450"/>
                <a:gd name="T103" fmla="*/ 570 h 584"/>
                <a:gd name="T104" fmla="*/ 428 w 450"/>
                <a:gd name="T105" fmla="*/ 554 h 584"/>
                <a:gd name="T106" fmla="*/ 446 w 450"/>
                <a:gd name="T107" fmla="*/ 536 h 584"/>
                <a:gd name="T108" fmla="*/ 450 w 450"/>
                <a:gd name="T109" fmla="*/ 52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0" h="584">
                  <a:moveTo>
                    <a:pt x="450" y="516"/>
                  </a:moveTo>
                  <a:lnTo>
                    <a:pt x="450" y="516"/>
                  </a:lnTo>
                  <a:lnTo>
                    <a:pt x="444" y="480"/>
                  </a:lnTo>
                  <a:lnTo>
                    <a:pt x="432" y="428"/>
                  </a:lnTo>
                  <a:lnTo>
                    <a:pt x="432" y="428"/>
                  </a:lnTo>
                  <a:lnTo>
                    <a:pt x="418" y="444"/>
                  </a:lnTo>
                  <a:lnTo>
                    <a:pt x="402" y="456"/>
                  </a:lnTo>
                  <a:lnTo>
                    <a:pt x="388" y="468"/>
                  </a:lnTo>
                  <a:lnTo>
                    <a:pt x="374" y="476"/>
                  </a:lnTo>
                  <a:lnTo>
                    <a:pt x="360" y="484"/>
                  </a:lnTo>
                  <a:lnTo>
                    <a:pt x="348" y="488"/>
                  </a:lnTo>
                  <a:lnTo>
                    <a:pt x="336" y="492"/>
                  </a:lnTo>
                  <a:lnTo>
                    <a:pt x="324" y="494"/>
                  </a:lnTo>
                  <a:lnTo>
                    <a:pt x="312" y="496"/>
                  </a:lnTo>
                  <a:lnTo>
                    <a:pt x="300" y="496"/>
                  </a:lnTo>
                  <a:lnTo>
                    <a:pt x="280" y="490"/>
                  </a:lnTo>
                  <a:lnTo>
                    <a:pt x="262" y="482"/>
                  </a:lnTo>
                  <a:lnTo>
                    <a:pt x="244" y="470"/>
                  </a:lnTo>
                  <a:lnTo>
                    <a:pt x="230" y="458"/>
                  </a:lnTo>
                  <a:lnTo>
                    <a:pt x="216" y="444"/>
                  </a:lnTo>
                  <a:lnTo>
                    <a:pt x="206" y="428"/>
                  </a:lnTo>
                  <a:lnTo>
                    <a:pt x="196" y="414"/>
                  </a:lnTo>
                  <a:lnTo>
                    <a:pt x="184" y="392"/>
                  </a:lnTo>
                  <a:lnTo>
                    <a:pt x="180" y="382"/>
                  </a:lnTo>
                  <a:lnTo>
                    <a:pt x="180" y="382"/>
                  </a:lnTo>
                  <a:lnTo>
                    <a:pt x="214" y="374"/>
                  </a:lnTo>
                  <a:lnTo>
                    <a:pt x="276" y="356"/>
                  </a:lnTo>
                  <a:lnTo>
                    <a:pt x="402" y="320"/>
                  </a:lnTo>
                  <a:lnTo>
                    <a:pt x="402" y="320"/>
                  </a:lnTo>
                  <a:lnTo>
                    <a:pt x="394" y="288"/>
                  </a:lnTo>
                  <a:lnTo>
                    <a:pt x="394" y="288"/>
                  </a:lnTo>
                  <a:lnTo>
                    <a:pt x="404" y="286"/>
                  </a:lnTo>
                  <a:lnTo>
                    <a:pt x="412" y="284"/>
                  </a:lnTo>
                  <a:lnTo>
                    <a:pt x="420" y="282"/>
                  </a:lnTo>
                  <a:lnTo>
                    <a:pt x="428" y="276"/>
                  </a:lnTo>
                  <a:lnTo>
                    <a:pt x="434" y="272"/>
                  </a:lnTo>
                  <a:lnTo>
                    <a:pt x="438" y="266"/>
                  </a:lnTo>
                  <a:lnTo>
                    <a:pt x="444" y="254"/>
                  </a:lnTo>
                  <a:lnTo>
                    <a:pt x="446" y="242"/>
                  </a:lnTo>
                  <a:lnTo>
                    <a:pt x="446" y="238"/>
                  </a:lnTo>
                  <a:lnTo>
                    <a:pt x="442" y="234"/>
                  </a:lnTo>
                  <a:lnTo>
                    <a:pt x="440" y="232"/>
                  </a:lnTo>
                  <a:lnTo>
                    <a:pt x="434" y="230"/>
                  </a:lnTo>
                  <a:lnTo>
                    <a:pt x="428" y="230"/>
                  </a:lnTo>
                  <a:lnTo>
                    <a:pt x="420" y="234"/>
                  </a:lnTo>
                  <a:lnTo>
                    <a:pt x="420" y="234"/>
                  </a:lnTo>
                  <a:lnTo>
                    <a:pt x="410" y="236"/>
                  </a:lnTo>
                  <a:lnTo>
                    <a:pt x="400" y="238"/>
                  </a:lnTo>
                  <a:lnTo>
                    <a:pt x="392" y="236"/>
                  </a:lnTo>
                  <a:lnTo>
                    <a:pt x="384" y="230"/>
                  </a:lnTo>
                  <a:lnTo>
                    <a:pt x="380" y="226"/>
                  </a:lnTo>
                  <a:lnTo>
                    <a:pt x="374" y="218"/>
                  </a:lnTo>
                  <a:lnTo>
                    <a:pt x="368" y="206"/>
                  </a:lnTo>
                  <a:lnTo>
                    <a:pt x="368" y="206"/>
                  </a:lnTo>
                  <a:lnTo>
                    <a:pt x="366" y="198"/>
                  </a:lnTo>
                  <a:lnTo>
                    <a:pt x="366" y="198"/>
                  </a:lnTo>
                  <a:lnTo>
                    <a:pt x="366" y="198"/>
                  </a:lnTo>
                  <a:lnTo>
                    <a:pt x="324" y="62"/>
                  </a:lnTo>
                  <a:lnTo>
                    <a:pt x="324" y="62"/>
                  </a:lnTo>
                  <a:lnTo>
                    <a:pt x="302" y="44"/>
                  </a:lnTo>
                  <a:lnTo>
                    <a:pt x="282" y="30"/>
                  </a:lnTo>
                  <a:lnTo>
                    <a:pt x="262" y="20"/>
                  </a:lnTo>
                  <a:lnTo>
                    <a:pt x="242" y="10"/>
                  </a:lnTo>
                  <a:lnTo>
                    <a:pt x="224" y="4"/>
                  </a:lnTo>
                  <a:lnTo>
                    <a:pt x="206" y="0"/>
                  </a:lnTo>
                  <a:lnTo>
                    <a:pt x="190" y="0"/>
                  </a:lnTo>
                  <a:lnTo>
                    <a:pt x="174" y="0"/>
                  </a:lnTo>
                  <a:lnTo>
                    <a:pt x="158" y="2"/>
                  </a:lnTo>
                  <a:lnTo>
                    <a:pt x="144" y="6"/>
                  </a:lnTo>
                  <a:lnTo>
                    <a:pt x="130" y="12"/>
                  </a:lnTo>
                  <a:lnTo>
                    <a:pt x="116" y="18"/>
                  </a:lnTo>
                  <a:lnTo>
                    <a:pt x="104" y="26"/>
                  </a:lnTo>
                  <a:lnTo>
                    <a:pt x="92" y="36"/>
                  </a:lnTo>
                  <a:lnTo>
                    <a:pt x="72" y="58"/>
                  </a:lnTo>
                  <a:lnTo>
                    <a:pt x="52" y="82"/>
                  </a:lnTo>
                  <a:lnTo>
                    <a:pt x="36" y="108"/>
                  </a:lnTo>
                  <a:lnTo>
                    <a:pt x="24" y="134"/>
                  </a:lnTo>
                  <a:lnTo>
                    <a:pt x="14" y="158"/>
                  </a:lnTo>
                  <a:lnTo>
                    <a:pt x="6" y="182"/>
                  </a:lnTo>
                  <a:lnTo>
                    <a:pt x="2" y="202"/>
                  </a:lnTo>
                  <a:lnTo>
                    <a:pt x="0" y="218"/>
                  </a:lnTo>
                  <a:lnTo>
                    <a:pt x="2" y="228"/>
                  </a:lnTo>
                  <a:lnTo>
                    <a:pt x="2" y="228"/>
                  </a:lnTo>
                  <a:lnTo>
                    <a:pt x="20" y="286"/>
                  </a:lnTo>
                  <a:lnTo>
                    <a:pt x="34" y="330"/>
                  </a:lnTo>
                  <a:lnTo>
                    <a:pt x="50" y="378"/>
                  </a:lnTo>
                  <a:lnTo>
                    <a:pt x="70" y="428"/>
                  </a:lnTo>
                  <a:lnTo>
                    <a:pt x="90" y="476"/>
                  </a:lnTo>
                  <a:lnTo>
                    <a:pt x="100" y="496"/>
                  </a:lnTo>
                  <a:lnTo>
                    <a:pt x="112" y="516"/>
                  </a:lnTo>
                  <a:lnTo>
                    <a:pt x="124" y="532"/>
                  </a:lnTo>
                  <a:lnTo>
                    <a:pt x="134" y="544"/>
                  </a:lnTo>
                  <a:lnTo>
                    <a:pt x="134" y="544"/>
                  </a:lnTo>
                  <a:lnTo>
                    <a:pt x="148" y="556"/>
                  </a:lnTo>
                  <a:lnTo>
                    <a:pt x="166" y="564"/>
                  </a:lnTo>
                  <a:lnTo>
                    <a:pt x="186" y="572"/>
                  </a:lnTo>
                  <a:lnTo>
                    <a:pt x="210" y="578"/>
                  </a:lnTo>
                  <a:lnTo>
                    <a:pt x="236" y="582"/>
                  </a:lnTo>
                  <a:lnTo>
                    <a:pt x="262" y="584"/>
                  </a:lnTo>
                  <a:lnTo>
                    <a:pt x="290" y="584"/>
                  </a:lnTo>
                  <a:lnTo>
                    <a:pt x="318" y="584"/>
                  </a:lnTo>
                  <a:lnTo>
                    <a:pt x="344" y="582"/>
                  </a:lnTo>
                  <a:lnTo>
                    <a:pt x="368" y="576"/>
                  </a:lnTo>
                  <a:lnTo>
                    <a:pt x="392" y="570"/>
                  </a:lnTo>
                  <a:lnTo>
                    <a:pt x="412" y="564"/>
                  </a:lnTo>
                  <a:lnTo>
                    <a:pt x="428" y="554"/>
                  </a:lnTo>
                  <a:lnTo>
                    <a:pt x="442" y="542"/>
                  </a:lnTo>
                  <a:lnTo>
                    <a:pt x="446" y="536"/>
                  </a:lnTo>
                  <a:lnTo>
                    <a:pt x="448" y="530"/>
                  </a:lnTo>
                  <a:lnTo>
                    <a:pt x="450" y="524"/>
                  </a:lnTo>
                  <a:lnTo>
                    <a:pt x="450" y="516"/>
                  </a:lnTo>
                  <a:close/>
                </a:path>
              </a:pathLst>
            </a:custGeom>
            <a:solidFill>
              <a:srgbClr val="FEDCB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67" name="Freeform 10223"/>
            <p:cNvSpPr/>
            <p:nvPr/>
          </p:nvSpPr>
          <p:spPr bwMode="auto">
            <a:xfrm>
              <a:off x="6311106" y="1946275"/>
              <a:ext cx="357188" cy="463550"/>
            </a:xfrm>
            <a:custGeom>
              <a:avLst/>
              <a:gdLst>
                <a:gd name="T0" fmla="*/ 450 w 450"/>
                <a:gd name="T1" fmla="*/ 516 h 584"/>
                <a:gd name="T2" fmla="*/ 432 w 450"/>
                <a:gd name="T3" fmla="*/ 428 h 584"/>
                <a:gd name="T4" fmla="*/ 418 w 450"/>
                <a:gd name="T5" fmla="*/ 444 h 584"/>
                <a:gd name="T6" fmla="*/ 388 w 450"/>
                <a:gd name="T7" fmla="*/ 468 h 584"/>
                <a:gd name="T8" fmla="*/ 360 w 450"/>
                <a:gd name="T9" fmla="*/ 484 h 584"/>
                <a:gd name="T10" fmla="*/ 336 w 450"/>
                <a:gd name="T11" fmla="*/ 492 h 584"/>
                <a:gd name="T12" fmla="*/ 312 w 450"/>
                <a:gd name="T13" fmla="*/ 496 h 584"/>
                <a:gd name="T14" fmla="*/ 280 w 450"/>
                <a:gd name="T15" fmla="*/ 490 h 584"/>
                <a:gd name="T16" fmla="*/ 244 w 450"/>
                <a:gd name="T17" fmla="*/ 470 h 584"/>
                <a:gd name="T18" fmla="*/ 216 w 450"/>
                <a:gd name="T19" fmla="*/ 444 h 584"/>
                <a:gd name="T20" fmla="*/ 196 w 450"/>
                <a:gd name="T21" fmla="*/ 414 h 584"/>
                <a:gd name="T22" fmla="*/ 180 w 450"/>
                <a:gd name="T23" fmla="*/ 382 h 584"/>
                <a:gd name="T24" fmla="*/ 214 w 450"/>
                <a:gd name="T25" fmla="*/ 374 h 584"/>
                <a:gd name="T26" fmla="*/ 402 w 450"/>
                <a:gd name="T27" fmla="*/ 320 h 584"/>
                <a:gd name="T28" fmla="*/ 394 w 450"/>
                <a:gd name="T29" fmla="*/ 288 h 584"/>
                <a:gd name="T30" fmla="*/ 404 w 450"/>
                <a:gd name="T31" fmla="*/ 286 h 584"/>
                <a:gd name="T32" fmla="*/ 420 w 450"/>
                <a:gd name="T33" fmla="*/ 282 h 584"/>
                <a:gd name="T34" fmla="*/ 434 w 450"/>
                <a:gd name="T35" fmla="*/ 272 h 584"/>
                <a:gd name="T36" fmla="*/ 444 w 450"/>
                <a:gd name="T37" fmla="*/ 254 h 584"/>
                <a:gd name="T38" fmla="*/ 446 w 450"/>
                <a:gd name="T39" fmla="*/ 238 h 584"/>
                <a:gd name="T40" fmla="*/ 440 w 450"/>
                <a:gd name="T41" fmla="*/ 232 h 584"/>
                <a:gd name="T42" fmla="*/ 428 w 450"/>
                <a:gd name="T43" fmla="*/ 230 h 584"/>
                <a:gd name="T44" fmla="*/ 420 w 450"/>
                <a:gd name="T45" fmla="*/ 234 h 584"/>
                <a:gd name="T46" fmla="*/ 400 w 450"/>
                <a:gd name="T47" fmla="*/ 238 h 584"/>
                <a:gd name="T48" fmla="*/ 384 w 450"/>
                <a:gd name="T49" fmla="*/ 230 h 584"/>
                <a:gd name="T50" fmla="*/ 374 w 450"/>
                <a:gd name="T51" fmla="*/ 218 h 584"/>
                <a:gd name="T52" fmla="*/ 368 w 450"/>
                <a:gd name="T53" fmla="*/ 206 h 584"/>
                <a:gd name="T54" fmla="*/ 366 w 450"/>
                <a:gd name="T55" fmla="*/ 198 h 584"/>
                <a:gd name="T56" fmla="*/ 324 w 450"/>
                <a:gd name="T57" fmla="*/ 62 h 584"/>
                <a:gd name="T58" fmla="*/ 302 w 450"/>
                <a:gd name="T59" fmla="*/ 44 h 584"/>
                <a:gd name="T60" fmla="*/ 262 w 450"/>
                <a:gd name="T61" fmla="*/ 20 h 584"/>
                <a:gd name="T62" fmla="*/ 224 w 450"/>
                <a:gd name="T63" fmla="*/ 4 h 584"/>
                <a:gd name="T64" fmla="*/ 190 w 450"/>
                <a:gd name="T65" fmla="*/ 0 h 584"/>
                <a:gd name="T66" fmla="*/ 158 w 450"/>
                <a:gd name="T67" fmla="*/ 2 h 584"/>
                <a:gd name="T68" fmla="*/ 130 w 450"/>
                <a:gd name="T69" fmla="*/ 12 h 584"/>
                <a:gd name="T70" fmla="*/ 104 w 450"/>
                <a:gd name="T71" fmla="*/ 26 h 584"/>
                <a:gd name="T72" fmla="*/ 72 w 450"/>
                <a:gd name="T73" fmla="*/ 58 h 584"/>
                <a:gd name="T74" fmla="*/ 36 w 450"/>
                <a:gd name="T75" fmla="*/ 108 h 584"/>
                <a:gd name="T76" fmla="*/ 14 w 450"/>
                <a:gd name="T77" fmla="*/ 158 h 584"/>
                <a:gd name="T78" fmla="*/ 2 w 450"/>
                <a:gd name="T79" fmla="*/ 202 h 584"/>
                <a:gd name="T80" fmla="*/ 2 w 450"/>
                <a:gd name="T81" fmla="*/ 228 h 584"/>
                <a:gd name="T82" fmla="*/ 20 w 450"/>
                <a:gd name="T83" fmla="*/ 286 h 584"/>
                <a:gd name="T84" fmla="*/ 50 w 450"/>
                <a:gd name="T85" fmla="*/ 378 h 584"/>
                <a:gd name="T86" fmla="*/ 90 w 450"/>
                <a:gd name="T87" fmla="*/ 476 h 584"/>
                <a:gd name="T88" fmla="*/ 112 w 450"/>
                <a:gd name="T89" fmla="*/ 516 h 584"/>
                <a:gd name="T90" fmla="*/ 134 w 450"/>
                <a:gd name="T91" fmla="*/ 544 h 584"/>
                <a:gd name="T92" fmla="*/ 148 w 450"/>
                <a:gd name="T93" fmla="*/ 556 h 584"/>
                <a:gd name="T94" fmla="*/ 186 w 450"/>
                <a:gd name="T95" fmla="*/ 572 h 584"/>
                <a:gd name="T96" fmla="*/ 236 w 450"/>
                <a:gd name="T97" fmla="*/ 582 h 584"/>
                <a:gd name="T98" fmla="*/ 290 w 450"/>
                <a:gd name="T99" fmla="*/ 584 h 584"/>
                <a:gd name="T100" fmla="*/ 344 w 450"/>
                <a:gd name="T101" fmla="*/ 582 h 584"/>
                <a:gd name="T102" fmla="*/ 392 w 450"/>
                <a:gd name="T103" fmla="*/ 570 h 584"/>
                <a:gd name="T104" fmla="*/ 428 w 450"/>
                <a:gd name="T105" fmla="*/ 554 h 584"/>
                <a:gd name="T106" fmla="*/ 446 w 450"/>
                <a:gd name="T107" fmla="*/ 536 h 584"/>
                <a:gd name="T108" fmla="*/ 450 w 450"/>
                <a:gd name="T109" fmla="*/ 52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0" h="584">
                  <a:moveTo>
                    <a:pt x="450" y="516"/>
                  </a:moveTo>
                  <a:lnTo>
                    <a:pt x="450" y="516"/>
                  </a:lnTo>
                  <a:lnTo>
                    <a:pt x="444" y="480"/>
                  </a:lnTo>
                  <a:lnTo>
                    <a:pt x="432" y="428"/>
                  </a:lnTo>
                  <a:lnTo>
                    <a:pt x="432" y="428"/>
                  </a:lnTo>
                  <a:lnTo>
                    <a:pt x="418" y="444"/>
                  </a:lnTo>
                  <a:lnTo>
                    <a:pt x="402" y="456"/>
                  </a:lnTo>
                  <a:lnTo>
                    <a:pt x="388" y="468"/>
                  </a:lnTo>
                  <a:lnTo>
                    <a:pt x="374" y="476"/>
                  </a:lnTo>
                  <a:lnTo>
                    <a:pt x="360" y="484"/>
                  </a:lnTo>
                  <a:lnTo>
                    <a:pt x="348" y="488"/>
                  </a:lnTo>
                  <a:lnTo>
                    <a:pt x="336" y="492"/>
                  </a:lnTo>
                  <a:lnTo>
                    <a:pt x="324" y="494"/>
                  </a:lnTo>
                  <a:lnTo>
                    <a:pt x="312" y="496"/>
                  </a:lnTo>
                  <a:lnTo>
                    <a:pt x="300" y="496"/>
                  </a:lnTo>
                  <a:lnTo>
                    <a:pt x="280" y="490"/>
                  </a:lnTo>
                  <a:lnTo>
                    <a:pt x="262" y="482"/>
                  </a:lnTo>
                  <a:lnTo>
                    <a:pt x="244" y="470"/>
                  </a:lnTo>
                  <a:lnTo>
                    <a:pt x="230" y="458"/>
                  </a:lnTo>
                  <a:lnTo>
                    <a:pt x="216" y="444"/>
                  </a:lnTo>
                  <a:lnTo>
                    <a:pt x="206" y="428"/>
                  </a:lnTo>
                  <a:lnTo>
                    <a:pt x="196" y="414"/>
                  </a:lnTo>
                  <a:lnTo>
                    <a:pt x="184" y="392"/>
                  </a:lnTo>
                  <a:lnTo>
                    <a:pt x="180" y="382"/>
                  </a:lnTo>
                  <a:lnTo>
                    <a:pt x="180" y="382"/>
                  </a:lnTo>
                  <a:lnTo>
                    <a:pt x="214" y="374"/>
                  </a:lnTo>
                  <a:lnTo>
                    <a:pt x="276" y="356"/>
                  </a:lnTo>
                  <a:lnTo>
                    <a:pt x="402" y="320"/>
                  </a:lnTo>
                  <a:lnTo>
                    <a:pt x="402" y="320"/>
                  </a:lnTo>
                  <a:lnTo>
                    <a:pt x="394" y="288"/>
                  </a:lnTo>
                  <a:lnTo>
                    <a:pt x="394" y="288"/>
                  </a:lnTo>
                  <a:lnTo>
                    <a:pt x="404" y="286"/>
                  </a:lnTo>
                  <a:lnTo>
                    <a:pt x="412" y="284"/>
                  </a:lnTo>
                  <a:lnTo>
                    <a:pt x="420" y="282"/>
                  </a:lnTo>
                  <a:lnTo>
                    <a:pt x="428" y="276"/>
                  </a:lnTo>
                  <a:lnTo>
                    <a:pt x="434" y="272"/>
                  </a:lnTo>
                  <a:lnTo>
                    <a:pt x="438" y="266"/>
                  </a:lnTo>
                  <a:lnTo>
                    <a:pt x="444" y="254"/>
                  </a:lnTo>
                  <a:lnTo>
                    <a:pt x="446" y="242"/>
                  </a:lnTo>
                  <a:lnTo>
                    <a:pt x="446" y="238"/>
                  </a:lnTo>
                  <a:lnTo>
                    <a:pt x="442" y="234"/>
                  </a:lnTo>
                  <a:lnTo>
                    <a:pt x="440" y="232"/>
                  </a:lnTo>
                  <a:lnTo>
                    <a:pt x="434" y="230"/>
                  </a:lnTo>
                  <a:lnTo>
                    <a:pt x="428" y="230"/>
                  </a:lnTo>
                  <a:lnTo>
                    <a:pt x="420" y="234"/>
                  </a:lnTo>
                  <a:lnTo>
                    <a:pt x="420" y="234"/>
                  </a:lnTo>
                  <a:lnTo>
                    <a:pt x="410" y="236"/>
                  </a:lnTo>
                  <a:lnTo>
                    <a:pt x="400" y="238"/>
                  </a:lnTo>
                  <a:lnTo>
                    <a:pt x="392" y="236"/>
                  </a:lnTo>
                  <a:lnTo>
                    <a:pt x="384" y="230"/>
                  </a:lnTo>
                  <a:lnTo>
                    <a:pt x="380" y="226"/>
                  </a:lnTo>
                  <a:lnTo>
                    <a:pt x="374" y="218"/>
                  </a:lnTo>
                  <a:lnTo>
                    <a:pt x="368" y="206"/>
                  </a:lnTo>
                  <a:lnTo>
                    <a:pt x="368" y="206"/>
                  </a:lnTo>
                  <a:lnTo>
                    <a:pt x="366" y="198"/>
                  </a:lnTo>
                  <a:lnTo>
                    <a:pt x="366" y="198"/>
                  </a:lnTo>
                  <a:lnTo>
                    <a:pt x="366" y="198"/>
                  </a:lnTo>
                  <a:lnTo>
                    <a:pt x="324" y="62"/>
                  </a:lnTo>
                  <a:lnTo>
                    <a:pt x="324" y="62"/>
                  </a:lnTo>
                  <a:lnTo>
                    <a:pt x="302" y="44"/>
                  </a:lnTo>
                  <a:lnTo>
                    <a:pt x="282" y="30"/>
                  </a:lnTo>
                  <a:lnTo>
                    <a:pt x="262" y="20"/>
                  </a:lnTo>
                  <a:lnTo>
                    <a:pt x="242" y="10"/>
                  </a:lnTo>
                  <a:lnTo>
                    <a:pt x="224" y="4"/>
                  </a:lnTo>
                  <a:lnTo>
                    <a:pt x="206" y="0"/>
                  </a:lnTo>
                  <a:lnTo>
                    <a:pt x="190" y="0"/>
                  </a:lnTo>
                  <a:lnTo>
                    <a:pt x="174" y="0"/>
                  </a:lnTo>
                  <a:lnTo>
                    <a:pt x="158" y="2"/>
                  </a:lnTo>
                  <a:lnTo>
                    <a:pt x="144" y="6"/>
                  </a:lnTo>
                  <a:lnTo>
                    <a:pt x="130" y="12"/>
                  </a:lnTo>
                  <a:lnTo>
                    <a:pt x="116" y="18"/>
                  </a:lnTo>
                  <a:lnTo>
                    <a:pt x="104" y="26"/>
                  </a:lnTo>
                  <a:lnTo>
                    <a:pt x="92" y="36"/>
                  </a:lnTo>
                  <a:lnTo>
                    <a:pt x="72" y="58"/>
                  </a:lnTo>
                  <a:lnTo>
                    <a:pt x="52" y="82"/>
                  </a:lnTo>
                  <a:lnTo>
                    <a:pt x="36" y="108"/>
                  </a:lnTo>
                  <a:lnTo>
                    <a:pt x="24" y="134"/>
                  </a:lnTo>
                  <a:lnTo>
                    <a:pt x="14" y="158"/>
                  </a:lnTo>
                  <a:lnTo>
                    <a:pt x="6" y="182"/>
                  </a:lnTo>
                  <a:lnTo>
                    <a:pt x="2" y="202"/>
                  </a:lnTo>
                  <a:lnTo>
                    <a:pt x="0" y="218"/>
                  </a:lnTo>
                  <a:lnTo>
                    <a:pt x="2" y="228"/>
                  </a:lnTo>
                  <a:lnTo>
                    <a:pt x="2" y="228"/>
                  </a:lnTo>
                  <a:lnTo>
                    <a:pt x="20" y="286"/>
                  </a:lnTo>
                  <a:lnTo>
                    <a:pt x="34" y="330"/>
                  </a:lnTo>
                  <a:lnTo>
                    <a:pt x="50" y="378"/>
                  </a:lnTo>
                  <a:lnTo>
                    <a:pt x="70" y="428"/>
                  </a:lnTo>
                  <a:lnTo>
                    <a:pt x="90" y="476"/>
                  </a:lnTo>
                  <a:lnTo>
                    <a:pt x="100" y="496"/>
                  </a:lnTo>
                  <a:lnTo>
                    <a:pt x="112" y="516"/>
                  </a:lnTo>
                  <a:lnTo>
                    <a:pt x="124" y="532"/>
                  </a:lnTo>
                  <a:lnTo>
                    <a:pt x="134" y="544"/>
                  </a:lnTo>
                  <a:lnTo>
                    <a:pt x="134" y="544"/>
                  </a:lnTo>
                  <a:lnTo>
                    <a:pt x="148" y="556"/>
                  </a:lnTo>
                  <a:lnTo>
                    <a:pt x="166" y="564"/>
                  </a:lnTo>
                  <a:lnTo>
                    <a:pt x="186" y="572"/>
                  </a:lnTo>
                  <a:lnTo>
                    <a:pt x="210" y="578"/>
                  </a:lnTo>
                  <a:lnTo>
                    <a:pt x="236" y="582"/>
                  </a:lnTo>
                  <a:lnTo>
                    <a:pt x="262" y="584"/>
                  </a:lnTo>
                  <a:lnTo>
                    <a:pt x="290" y="584"/>
                  </a:lnTo>
                  <a:lnTo>
                    <a:pt x="318" y="584"/>
                  </a:lnTo>
                  <a:lnTo>
                    <a:pt x="344" y="582"/>
                  </a:lnTo>
                  <a:lnTo>
                    <a:pt x="368" y="576"/>
                  </a:lnTo>
                  <a:lnTo>
                    <a:pt x="392" y="570"/>
                  </a:lnTo>
                  <a:lnTo>
                    <a:pt x="412" y="564"/>
                  </a:lnTo>
                  <a:lnTo>
                    <a:pt x="428" y="554"/>
                  </a:lnTo>
                  <a:lnTo>
                    <a:pt x="442" y="542"/>
                  </a:lnTo>
                  <a:lnTo>
                    <a:pt x="446" y="536"/>
                  </a:lnTo>
                  <a:lnTo>
                    <a:pt x="448" y="530"/>
                  </a:lnTo>
                  <a:lnTo>
                    <a:pt x="450" y="524"/>
                  </a:lnTo>
                  <a:lnTo>
                    <a:pt x="450" y="5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68" name="Freeform 10224"/>
            <p:cNvSpPr/>
            <p:nvPr/>
          </p:nvSpPr>
          <p:spPr bwMode="auto">
            <a:xfrm>
              <a:off x="6130131" y="1792287"/>
              <a:ext cx="488950" cy="495300"/>
            </a:xfrm>
            <a:custGeom>
              <a:avLst/>
              <a:gdLst>
                <a:gd name="T0" fmla="*/ 314 w 616"/>
                <a:gd name="T1" fmla="*/ 548 h 624"/>
                <a:gd name="T2" fmla="*/ 328 w 616"/>
                <a:gd name="T3" fmla="*/ 468 h 624"/>
                <a:gd name="T4" fmla="*/ 304 w 616"/>
                <a:gd name="T5" fmla="*/ 388 h 624"/>
                <a:gd name="T6" fmla="*/ 248 w 616"/>
                <a:gd name="T7" fmla="*/ 336 h 624"/>
                <a:gd name="T8" fmla="*/ 440 w 616"/>
                <a:gd name="T9" fmla="*/ 312 h 624"/>
                <a:gd name="T10" fmla="*/ 460 w 616"/>
                <a:gd name="T11" fmla="*/ 298 h 624"/>
                <a:gd name="T12" fmla="*/ 444 w 616"/>
                <a:gd name="T13" fmla="*/ 286 h 624"/>
                <a:gd name="T14" fmla="*/ 396 w 616"/>
                <a:gd name="T15" fmla="*/ 270 h 624"/>
                <a:gd name="T16" fmla="*/ 498 w 616"/>
                <a:gd name="T17" fmla="*/ 276 h 624"/>
                <a:gd name="T18" fmla="*/ 586 w 616"/>
                <a:gd name="T19" fmla="*/ 262 h 624"/>
                <a:gd name="T20" fmla="*/ 612 w 616"/>
                <a:gd name="T21" fmla="*/ 234 h 624"/>
                <a:gd name="T22" fmla="*/ 610 w 616"/>
                <a:gd name="T23" fmla="*/ 206 h 624"/>
                <a:gd name="T24" fmla="*/ 574 w 616"/>
                <a:gd name="T25" fmla="*/ 244 h 624"/>
                <a:gd name="T26" fmla="*/ 580 w 616"/>
                <a:gd name="T27" fmla="*/ 132 h 624"/>
                <a:gd name="T28" fmla="*/ 566 w 616"/>
                <a:gd name="T29" fmla="*/ 52 h 624"/>
                <a:gd name="T30" fmla="*/ 534 w 616"/>
                <a:gd name="T31" fmla="*/ 14 h 624"/>
                <a:gd name="T32" fmla="*/ 502 w 616"/>
                <a:gd name="T33" fmla="*/ 8 h 624"/>
                <a:gd name="T34" fmla="*/ 468 w 616"/>
                <a:gd name="T35" fmla="*/ 24 h 624"/>
                <a:gd name="T36" fmla="*/ 470 w 616"/>
                <a:gd name="T37" fmla="*/ 70 h 624"/>
                <a:gd name="T38" fmla="*/ 474 w 616"/>
                <a:gd name="T39" fmla="*/ 90 h 624"/>
                <a:gd name="T40" fmla="*/ 414 w 616"/>
                <a:gd name="T41" fmla="*/ 32 h 624"/>
                <a:gd name="T42" fmla="*/ 350 w 616"/>
                <a:gd name="T43" fmla="*/ 6 h 624"/>
                <a:gd name="T44" fmla="*/ 296 w 616"/>
                <a:gd name="T45" fmla="*/ 0 h 624"/>
                <a:gd name="T46" fmla="*/ 260 w 616"/>
                <a:gd name="T47" fmla="*/ 20 h 624"/>
                <a:gd name="T48" fmla="*/ 264 w 616"/>
                <a:gd name="T49" fmla="*/ 54 h 624"/>
                <a:gd name="T50" fmla="*/ 296 w 616"/>
                <a:gd name="T51" fmla="*/ 88 h 624"/>
                <a:gd name="T52" fmla="*/ 290 w 616"/>
                <a:gd name="T53" fmla="*/ 104 h 624"/>
                <a:gd name="T54" fmla="*/ 170 w 616"/>
                <a:gd name="T55" fmla="*/ 148 h 624"/>
                <a:gd name="T56" fmla="*/ 106 w 616"/>
                <a:gd name="T57" fmla="*/ 204 h 624"/>
                <a:gd name="T58" fmla="*/ 66 w 616"/>
                <a:gd name="T59" fmla="*/ 220 h 624"/>
                <a:gd name="T60" fmla="*/ 10 w 616"/>
                <a:gd name="T61" fmla="*/ 234 h 624"/>
                <a:gd name="T62" fmla="*/ 0 w 616"/>
                <a:gd name="T63" fmla="*/ 254 h 624"/>
                <a:gd name="T64" fmla="*/ 6 w 616"/>
                <a:gd name="T65" fmla="*/ 276 h 624"/>
                <a:gd name="T66" fmla="*/ 38 w 616"/>
                <a:gd name="T67" fmla="*/ 274 h 624"/>
                <a:gd name="T68" fmla="*/ 48 w 616"/>
                <a:gd name="T69" fmla="*/ 272 h 624"/>
                <a:gd name="T70" fmla="*/ 18 w 616"/>
                <a:gd name="T71" fmla="*/ 312 h 624"/>
                <a:gd name="T72" fmla="*/ 24 w 616"/>
                <a:gd name="T73" fmla="*/ 322 h 624"/>
                <a:gd name="T74" fmla="*/ 50 w 616"/>
                <a:gd name="T75" fmla="*/ 318 h 624"/>
                <a:gd name="T76" fmla="*/ 58 w 616"/>
                <a:gd name="T77" fmla="*/ 310 h 624"/>
                <a:gd name="T78" fmla="*/ 70 w 616"/>
                <a:gd name="T79" fmla="*/ 398 h 624"/>
                <a:gd name="T80" fmla="*/ 104 w 616"/>
                <a:gd name="T81" fmla="*/ 470 h 624"/>
                <a:gd name="T82" fmla="*/ 180 w 616"/>
                <a:gd name="T83" fmla="*/ 518 h 624"/>
                <a:gd name="T84" fmla="*/ 162 w 616"/>
                <a:gd name="T85" fmla="*/ 560 h 624"/>
                <a:gd name="T86" fmla="*/ 164 w 616"/>
                <a:gd name="T87" fmla="*/ 586 h 624"/>
                <a:gd name="T88" fmla="*/ 184 w 616"/>
                <a:gd name="T89" fmla="*/ 586 h 624"/>
                <a:gd name="T90" fmla="*/ 198 w 616"/>
                <a:gd name="T91" fmla="*/ 568 h 624"/>
                <a:gd name="T92" fmla="*/ 198 w 616"/>
                <a:gd name="T93" fmla="*/ 620 h 624"/>
                <a:gd name="T94" fmla="*/ 216 w 616"/>
                <a:gd name="T95" fmla="*/ 620 h 624"/>
                <a:gd name="T96" fmla="*/ 268 w 616"/>
                <a:gd name="T97" fmla="*/ 600 h 624"/>
                <a:gd name="T98" fmla="*/ 304 w 616"/>
                <a:gd name="T99" fmla="*/ 572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6" h="624">
                  <a:moveTo>
                    <a:pt x="304" y="572"/>
                  </a:moveTo>
                  <a:lnTo>
                    <a:pt x="304" y="572"/>
                  </a:lnTo>
                  <a:lnTo>
                    <a:pt x="306" y="566"/>
                  </a:lnTo>
                  <a:lnTo>
                    <a:pt x="314" y="548"/>
                  </a:lnTo>
                  <a:lnTo>
                    <a:pt x="322" y="520"/>
                  </a:lnTo>
                  <a:lnTo>
                    <a:pt x="326" y="504"/>
                  </a:lnTo>
                  <a:lnTo>
                    <a:pt x="328" y="486"/>
                  </a:lnTo>
                  <a:lnTo>
                    <a:pt x="328" y="468"/>
                  </a:lnTo>
                  <a:lnTo>
                    <a:pt x="326" y="448"/>
                  </a:lnTo>
                  <a:lnTo>
                    <a:pt x="322" y="428"/>
                  </a:lnTo>
                  <a:lnTo>
                    <a:pt x="316" y="408"/>
                  </a:lnTo>
                  <a:lnTo>
                    <a:pt x="304" y="388"/>
                  </a:lnTo>
                  <a:lnTo>
                    <a:pt x="290" y="370"/>
                  </a:lnTo>
                  <a:lnTo>
                    <a:pt x="272" y="352"/>
                  </a:lnTo>
                  <a:lnTo>
                    <a:pt x="248" y="336"/>
                  </a:lnTo>
                  <a:lnTo>
                    <a:pt x="248" y="336"/>
                  </a:lnTo>
                  <a:lnTo>
                    <a:pt x="286" y="332"/>
                  </a:lnTo>
                  <a:lnTo>
                    <a:pt x="366" y="324"/>
                  </a:lnTo>
                  <a:lnTo>
                    <a:pt x="406" y="318"/>
                  </a:lnTo>
                  <a:lnTo>
                    <a:pt x="440" y="312"/>
                  </a:lnTo>
                  <a:lnTo>
                    <a:pt x="450" y="308"/>
                  </a:lnTo>
                  <a:lnTo>
                    <a:pt x="458" y="304"/>
                  </a:lnTo>
                  <a:lnTo>
                    <a:pt x="460" y="302"/>
                  </a:lnTo>
                  <a:lnTo>
                    <a:pt x="460" y="298"/>
                  </a:lnTo>
                  <a:lnTo>
                    <a:pt x="458" y="296"/>
                  </a:lnTo>
                  <a:lnTo>
                    <a:pt x="456" y="294"/>
                  </a:lnTo>
                  <a:lnTo>
                    <a:pt x="456" y="294"/>
                  </a:lnTo>
                  <a:lnTo>
                    <a:pt x="444" y="286"/>
                  </a:lnTo>
                  <a:lnTo>
                    <a:pt x="434" y="280"/>
                  </a:lnTo>
                  <a:lnTo>
                    <a:pt x="414" y="274"/>
                  </a:lnTo>
                  <a:lnTo>
                    <a:pt x="402" y="270"/>
                  </a:lnTo>
                  <a:lnTo>
                    <a:pt x="396" y="270"/>
                  </a:lnTo>
                  <a:lnTo>
                    <a:pt x="396" y="270"/>
                  </a:lnTo>
                  <a:lnTo>
                    <a:pt x="428" y="274"/>
                  </a:lnTo>
                  <a:lnTo>
                    <a:pt x="460" y="276"/>
                  </a:lnTo>
                  <a:lnTo>
                    <a:pt x="498" y="276"/>
                  </a:lnTo>
                  <a:lnTo>
                    <a:pt x="538" y="274"/>
                  </a:lnTo>
                  <a:lnTo>
                    <a:pt x="556" y="270"/>
                  </a:lnTo>
                  <a:lnTo>
                    <a:pt x="572" y="266"/>
                  </a:lnTo>
                  <a:lnTo>
                    <a:pt x="586" y="262"/>
                  </a:lnTo>
                  <a:lnTo>
                    <a:pt x="598" y="254"/>
                  </a:lnTo>
                  <a:lnTo>
                    <a:pt x="608" y="246"/>
                  </a:lnTo>
                  <a:lnTo>
                    <a:pt x="612" y="234"/>
                  </a:lnTo>
                  <a:lnTo>
                    <a:pt x="612" y="234"/>
                  </a:lnTo>
                  <a:lnTo>
                    <a:pt x="616" y="216"/>
                  </a:lnTo>
                  <a:lnTo>
                    <a:pt x="616" y="210"/>
                  </a:lnTo>
                  <a:lnTo>
                    <a:pt x="614" y="206"/>
                  </a:lnTo>
                  <a:lnTo>
                    <a:pt x="610" y="206"/>
                  </a:lnTo>
                  <a:lnTo>
                    <a:pt x="608" y="206"/>
                  </a:lnTo>
                  <a:lnTo>
                    <a:pt x="600" y="214"/>
                  </a:lnTo>
                  <a:lnTo>
                    <a:pt x="582" y="232"/>
                  </a:lnTo>
                  <a:lnTo>
                    <a:pt x="574" y="244"/>
                  </a:lnTo>
                  <a:lnTo>
                    <a:pt x="574" y="244"/>
                  </a:lnTo>
                  <a:lnTo>
                    <a:pt x="578" y="210"/>
                  </a:lnTo>
                  <a:lnTo>
                    <a:pt x="580" y="174"/>
                  </a:lnTo>
                  <a:lnTo>
                    <a:pt x="580" y="132"/>
                  </a:lnTo>
                  <a:lnTo>
                    <a:pt x="580" y="110"/>
                  </a:lnTo>
                  <a:lnTo>
                    <a:pt x="576" y="90"/>
                  </a:lnTo>
                  <a:lnTo>
                    <a:pt x="572" y="70"/>
                  </a:lnTo>
                  <a:lnTo>
                    <a:pt x="566" y="52"/>
                  </a:lnTo>
                  <a:lnTo>
                    <a:pt x="558" y="36"/>
                  </a:lnTo>
                  <a:lnTo>
                    <a:pt x="546" y="22"/>
                  </a:lnTo>
                  <a:lnTo>
                    <a:pt x="540" y="18"/>
                  </a:lnTo>
                  <a:lnTo>
                    <a:pt x="534" y="14"/>
                  </a:lnTo>
                  <a:lnTo>
                    <a:pt x="526" y="10"/>
                  </a:lnTo>
                  <a:lnTo>
                    <a:pt x="518" y="8"/>
                  </a:lnTo>
                  <a:lnTo>
                    <a:pt x="518" y="8"/>
                  </a:lnTo>
                  <a:lnTo>
                    <a:pt x="502" y="8"/>
                  </a:lnTo>
                  <a:lnTo>
                    <a:pt x="488" y="8"/>
                  </a:lnTo>
                  <a:lnTo>
                    <a:pt x="480" y="12"/>
                  </a:lnTo>
                  <a:lnTo>
                    <a:pt x="472" y="18"/>
                  </a:lnTo>
                  <a:lnTo>
                    <a:pt x="468" y="24"/>
                  </a:lnTo>
                  <a:lnTo>
                    <a:pt x="466" y="32"/>
                  </a:lnTo>
                  <a:lnTo>
                    <a:pt x="464" y="40"/>
                  </a:lnTo>
                  <a:lnTo>
                    <a:pt x="464" y="50"/>
                  </a:lnTo>
                  <a:lnTo>
                    <a:pt x="470" y="70"/>
                  </a:lnTo>
                  <a:lnTo>
                    <a:pt x="476" y="86"/>
                  </a:lnTo>
                  <a:lnTo>
                    <a:pt x="484" y="102"/>
                  </a:lnTo>
                  <a:lnTo>
                    <a:pt x="484" y="102"/>
                  </a:lnTo>
                  <a:lnTo>
                    <a:pt x="474" y="90"/>
                  </a:lnTo>
                  <a:lnTo>
                    <a:pt x="464" y="74"/>
                  </a:lnTo>
                  <a:lnTo>
                    <a:pt x="448" y="58"/>
                  </a:lnTo>
                  <a:lnTo>
                    <a:pt x="426" y="40"/>
                  </a:lnTo>
                  <a:lnTo>
                    <a:pt x="414" y="32"/>
                  </a:lnTo>
                  <a:lnTo>
                    <a:pt x="400" y="24"/>
                  </a:lnTo>
                  <a:lnTo>
                    <a:pt x="384" y="18"/>
                  </a:lnTo>
                  <a:lnTo>
                    <a:pt x="368" y="10"/>
                  </a:lnTo>
                  <a:lnTo>
                    <a:pt x="350" y="6"/>
                  </a:lnTo>
                  <a:lnTo>
                    <a:pt x="330" y="2"/>
                  </a:lnTo>
                  <a:lnTo>
                    <a:pt x="330" y="2"/>
                  </a:lnTo>
                  <a:lnTo>
                    <a:pt x="310" y="0"/>
                  </a:lnTo>
                  <a:lnTo>
                    <a:pt x="296" y="0"/>
                  </a:lnTo>
                  <a:lnTo>
                    <a:pt x="282" y="2"/>
                  </a:lnTo>
                  <a:lnTo>
                    <a:pt x="272" y="8"/>
                  </a:lnTo>
                  <a:lnTo>
                    <a:pt x="266" y="12"/>
                  </a:lnTo>
                  <a:lnTo>
                    <a:pt x="260" y="20"/>
                  </a:lnTo>
                  <a:lnTo>
                    <a:pt x="258" y="28"/>
                  </a:lnTo>
                  <a:lnTo>
                    <a:pt x="258" y="36"/>
                  </a:lnTo>
                  <a:lnTo>
                    <a:pt x="260" y="46"/>
                  </a:lnTo>
                  <a:lnTo>
                    <a:pt x="264" y="54"/>
                  </a:lnTo>
                  <a:lnTo>
                    <a:pt x="270" y="64"/>
                  </a:lnTo>
                  <a:lnTo>
                    <a:pt x="278" y="72"/>
                  </a:lnTo>
                  <a:lnTo>
                    <a:pt x="286" y="80"/>
                  </a:lnTo>
                  <a:lnTo>
                    <a:pt x="296" y="88"/>
                  </a:lnTo>
                  <a:lnTo>
                    <a:pt x="306" y="94"/>
                  </a:lnTo>
                  <a:lnTo>
                    <a:pt x="318" y="98"/>
                  </a:lnTo>
                  <a:lnTo>
                    <a:pt x="318" y="98"/>
                  </a:lnTo>
                  <a:lnTo>
                    <a:pt x="290" y="104"/>
                  </a:lnTo>
                  <a:lnTo>
                    <a:pt x="262" y="110"/>
                  </a:lnTo>
                  <a:lnTo>
                    <a:pt x="226" y="122"/>
                  </a:lnTo>
                  <a:lnTo>
                    <a:pt x="190" y="138"/>
                  </a:lnTo>
                  <a:lnTo>
                    <a:pt x="170" y="148"/>
                  </a:lnTo>
                  <a:lnTo>
                    <a:pt x="152" y="160"/>
                  </a:lnTo>
                  <a:lnTo>
                    <a:pt x="136" y="172"/>
                  </a:lnTo>
                  <a:lnTo>
                    <a:pt x="120" y="188"/>
                  </a:lnTo>
                  <a:lnTo>
                    <a:pt x="106" y="204"/>
                  </a:lnTo>
                  <a:lnTo>
                    <a:pt x="94" y="222"/>
                  </a:lnTo>
                  <a:lnTo>
                    <a:pt x="94" y="222"/>
                  </a:lnTo>
                  <a:lnTo>
                    <a:pt x="80" y="220"/>
                  </a:lnTo>
                  <a:lnTo>
                    <a:pt x="66" y="220"/>
                  </a:lnTo>
                  <a:lnTo>
                    <a:pt x="50" y="220"/>
                  </a:lnTo>
                  <a:lnTo>
                    <a:pt x="32" y="222"/>
                  </a:lnTo>
                  <a:lnTo>
                    <a:pt x="16" y="228"/>
                  </a:lnTo>
                  <a:lnTo>
                    <a:pt x="10" y="234"/>
                  </a:lnTo>
                  <a:lnTo>
                    <a:pt x="6" y="240"/>
                  </a:lnTo>
                  <a:lnTo>
                    <a:pt x="2" y="246"/>
                  </a:lnTo>
                  <a:lnTo>
                    <a:pt x="0" y="254"/>
                  </a:lnTo>
                  <a:lnTo>
                    <a:pt x="0" y="254"/>
                  </a:lnTo>
                  <a:lnTo>
                    <a:pt x="0" y="262"/>
                  </a:lnTo>
                  <a:lnTo>
                    <a:pt x="0" y="268"/>
                  </a:lnTo>
                  <a:lnTo>
                    <a:pt x="2" y="274"/>
                  </a:lnTo>
                  <a:lnTo>
                    <a:pt x="6" y="276"/>
                  </a:lnTo>
                  <a:lnTo>
                    <a:pt x="10" y="278"/>
                  </a:lnTo>
                  <a:lnTo>
                    <a:pt x="16" y="280"/>
                  </a:lnTo>
                  <a:lnTo>
                    <a:pt x="26" y="278"/>
                  </a:lnTo>
                  <a:lnTo>
                    <a:pt x="38" y="274"/>
                  </a:lnTo>
                  <a:lnTo>
                    <a:pt x="48" y="270"/>
                  </a:lnTo>
                  <a:lnTo>
                    <a:pt x="56" y="266"/>
                  </a:lnTo>
                  <a:lnTo>
                    <a:pt x="56" y="266"/>
                  </a:lnTo>
                  <a:lnTo>
                    <a:pt x="48" y="272"/>
                  </a:lnTo>
                  <a:lnTo>
                    <a:pt x="30" y="288"/>
                  </a:lnTo>
                  <a:lnTo>
                    <a:pt x="24" y="298"/>
                  </a:lnTo>
                  <a:lnTo>
                    <a:pt x="18" y="308"/>
                  </a:lnTo>
                  <a:lnTo>
                    <a:pt x="18" y="312"/>
                  </a:lnTo>
                  <a:lnTo>
                    <a:pt x="18" y="316"/>
                  </a:lnTo>
                  <a:lnTo>
                    <a:pt x="20" y="320"/>
                  </a:lnTo>
                  <a:lnTo>
                    <a:pt x="24" y="322"/>
                  </a:lnTo>
                  <a:lnTo>
                    <a:pt x="24" y="322"/>
                  </a:lnTo>
                  <a:lnTo>
                    <a:pt x="32" y="326"/>
                  </a:lnTo>
                  <a:lnTo>
                    <a:pt x="40" y="326"/>
                  </a:lnTo>
                  <a:lnTo>
                    <a:pt x="46" y="322"/>
                  </a:lnTo>
                  <a:lnTo>
                    <a:pt x="50" y="318"/>
                  </a:lnTo>
                  <a:lnTo>
                    <a:pt x="56" y="308"/>
                  </a:lnTo>
                  <a:lnTo>
                    <a:pt x="58" y="302"/>
                  </a:lnTo>
                  <a:lnTo>
                    <a:pt x="58" y="302"/>
                  </a:lnTo>
                  <a:lnTo>
                    <a:pt x="58" y="310"/>
                  </a:lnTo>
                  <a:lnTo>
                    <a:pt x="60" y="330"/>
                  </a:lnTo>
                  <a:lnTo>
                    <a:pt x="62" y="362"/>
                  </a:lnTo>
                  <a:lnTo>
                    <a:pt x="64" y="378"/>
                  </a:lnTo>
                  <a:lnTo>
                    <a:pt x="70" y="398"/>
                  </a:lnTo>
                  <a:lnTo>
                    <a:pt x="76" y="416"/>
                  </a:lnTo>
                  <a:lnTo>
                    <a:pt x="82" y="434"/>
                  </a:lnTo>
                  <a:lnTo>
                    <a:pt x="92" y="452"/>
                  </a:lnTo>
                  <a:lnTo>
                    <a:pt x="104" y="470"/>
                  </a:lnTo>
                  <a:lnTo>
                    <a:pt x="118" y="486"/>
                  </a:lnTo>
                  <a:lnTo>
                    <a:pt x="136" y="500"/>
                  </a:lnTo>
                  <a:lnTo>
                    <a:pt x="156" y="510"/>
                  </a:lnTo>
                  <a:lnTo>
                    <a:pt x="180" y="518"/>
                  </a:lnTo>
                  <a:lnTo>
                    <a:pt x="180" y="518"/>
                  </a:lnTo>
                  <a:lnTo>
                    <a:pt x="174" y="528"/>
                  </a:lnTo>
                  <a:lnTo>
                    <a:pt x="164" y="548"/>
                  </a:lnTo>
                  <a:lnTo>
                    <a:pt x="162" y="560"/>
                  </a:lnTo>
                  <a:lnTo>
                    <a:pt x="160" y="572"/>
                  </a:lnTo>
                  <a:lnTo>
                    <a:pt x="160" y="580"/>
                  </a:lnTo>
                  <a:lnTo>
                    <a:pt x="162" y="584"/>
                  </a:lnTo>
                  <a:lnTo>
                    <a:pt x="164" y="586"/>
                  </a:lnTo>
                  <a:lnTo>
                    <a:pt x="164" y="586"/>
                  </a:lnTo>
                  <a:lnTo>
                    <a:pt x="172" y="590"/>
                  </a:lnTo>
                  <a:lnTo>
                    <a:pt x="178" y="588"/>
                  </a:lnTo>
                  <a:lnTo>
                    <a:pt x="184" y="586"/>
                  </a:lnTo>
                  <a:lnTo>
                    <a:pt x="188" y="582"/>
                  </a:lnTo>
                  <a:lnTo>
                    <a:pt x="196" y="572"/>
                  </a:lnTo>
                  <a:lnTo>
                    <a:pt x="198" y="568"/>
                  </a:lnTo>
                  <a:lnTo>
                    <a:pt x="198" y="568"/>
                  </a:lnTo>
                  <a:lnTo>
                    <a:pt x="196" y="578"/>
                  </a:lnTo>
                  <a:lnTo>
                    <a:pt x="194" y="602"/>
                  </a:lnTo>
                  <a:lnTo>
                    <a:pt x="194" y="612"/>
                  </a:lnTo>
                  <a:lnTo>
                    <a:pt x="198" y="620"/>
                  </a:lnTo>
                  <a:lnTo>
                    <a:pt x="200" y="622"/>
                  </a:lnTo>
                  <a:lnTo>
                    <a:pt x="204" y="624"/>
                  </a:lnTo>
                  <a:lnTo>
                    <a:pt x="210" y="624"/>
                  </a:lnTo>
                  <a:lnTo>
                    <a:pt x="216" y="620"/>
                  </a:lnTo>
                  <a:lnTo>
                    <a:pt x="216" y="620"/>
                  </a:lnTo>
                  <a:lnTo>
                    <a:pt x="230" y="614"/>
                  </a:lnTo>
                  <a:lnTo>
                    <a:pt x="244" y="610"/>
                  </a:lnTo>
                  <a:lnTo>
                    <a:pt x="268" y="600"/>
                  </a:lnTo>
                  <a:lnTo>
                    <a:pt x="280" y="596"/>
                  </a:lnTo>
                  <a:lnTo>
                    <a:pt x="290" y="590"/>
                  </a:lnTo>
                  <a:lnTo>
                    <a:pt x="298" y="582"/>
                  </a:lnTo>
                  <a:lnTo>
                    <a:pt x="304" y="572"/>
                  </a:lnTo>
                  <a:close/>
                </a:path>
              </a:pathLst>
            </a:custGeom>
            <a:solidFill>
              <a:srgbClr val="735D2B"/>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69" name="Freeform 10225"/>
            <p:cNvSpPr/>
            <p:nvPr/>
          </p:nvSpPr>
          <p:spPr bwMode="auto">
            <a:xfrm>
              <a:off x="6130131" y="1792287"/>
              <a:ext cx="488950" cy="495300"/>
            </a:xfrm>
            <a:custGeom>
              <a:avLst/>
              <a:gdLst>
                <a:gd name="T0" fmla="*/ 314 w 616"/>
                <a:gd name="T1" fmla="*/ 548 h 624"/>
                <a:gd name="T2" fmla="*/ 328 w 616"/>
                <a:gd name="T3" fmla="*/ 468 h 624"/>
                <a:gd name="T4" fmla="*/ 304 w 616"/>
                <a:gd name="T5" fmla="*/ 388 h 624"/>
                <a:gd name="T6" fmla="*/ 248 w 616"/>
                <a:gd name="T7" fmla="*/ 336 h 624"/>
                <a:gd name="T8" fmla="*/ 440 w 616"/>
                <a:gd name="T9" fmla="*/ 312 h 624"/>
                <a:gd name="T10" fmla="*/ 460 w 616"/>
                <a:gd name="T11" fmla="*/ 298 h 624"/>
                <a:gd name="T12" fmla="*/ 444 w 616"/>
                <a:gd name="T13" fmla="*/ 286 h 624"/>
                <a:gd name="T14" fmla="*/ 396 w 616"/>
                <a:gd name="T15" fmla="*/ 270 h 624"/>
                <a:gd name="T16" fmla="*/ 498 w 616"/>
                <a:gd name="T17" fmla="*/ 276 h 624"/>
                <a:gd name="T18" fmla="*/ 586 w 616"/>
                <a:gd name="T19" fmla="*/ 262 h 624"/>
                <a:gd name="T20" fmla="*/ 612 w 616"/>
                <a:gd name="T21" fmla="*/ 234 h 624"/>
                <a:gd name="T22" fmla="*/ 610 w 616"/>
                <a:gd name="T23" fmla="*/ 206 h 624"/>
                <a:gd name="T24" fmla="*/ 574 w 616"/>
                <a:gd name="T25" fmla="*/ 244 h 624"/>
                <a:gd name="T26" fmla="*/ 580 w 616"/>
                <a:gd name="T27" fmla="*/ 132 h 624"/>
                <a:gd name="T28" fmla="*/ 566 w 616"/>
                <a:gd name="T29" fmla="*/ 52 h 624"/>
                <a:gd name="T30" fmla="*/ 534 w 616"/>
                <a:gd name="T31" fmla="*/ 14 h 624"/>
                <a:gd name="T32" fmla="*/ 502 w 616"/>
                <a:gd name="T33" fmla="*/ 8 h 624"/>
                <a:gd name="T34" fmla="*/ 468 w 616"/>
                <a:gd name="T35" fmla="*/ 24 h 624"/>
                <a:gd name="T36" fmla="*/ 470 w 616"/>
                <a:gd name="T37" fmla="*/ 70 h 624"/>
                <a:gd name="T38" fmla="*/ 474 w 616"/>
                <a:gd name="T39" fmla="*/ 90 h 624"/>
                <a:gd name="T40" fmla="*/ 414 w 616"/>
                <a:gd name="T41" fmla="*/ 32 h 624"/>
                <a:gd name="T42" fmla="*/ 350 w 616"/>
                <a:gd name="T43" fmla="*/ 6 h 624"/>
                <a:gd name="T44" fmla="*/ 296 w 616"/>
                <a:gd name="T45" fmla="*/ 0 h 624"/>
                <a:gd name="T46" fmla="*/ 260 w 616"/>
                <a:gd name="T47" fmla="*/ 20 h 624"/>
                <a:gd name="T48" fmla="*/ 264 w 616"/>
                <a:gd name="T49" fmla="*/ 54 h 624"/>
                <a:gd name="T50" fmla="*/ 296 w 616"/>
                <a:gd name="T51" fmla="*/ 88 h 624"/>
                <a:gd name="T52" fmla="*/ 290 w 616"/>
                <a:gd name="T53" fmla="*/ 104 h 624"/>
                <a:gd name="T54" fmla="*/ 170 w 616"/>
                <a:gd name="T55" fmla="*/ 148 h 624"/>
                <a:gd name="T56" fmla="*/ 106 w 616"/>
                <a:gd name="T57" fmla="*/ 204 h 624"/>
                <a:gd name="T58" fmla="*/ 66 w 616"/>
                <a:gd name="T59" fmla="*/ 220 h 624"/>
                <a:gd name="T60" fmla="*/ 10 w 616"/>
                <a:gd name="T61" fmla="*/ 234 h 624"/>
                <a:gd name="T62" fmla="*/ 0 w 616"/>
                <a:gd name="T63" fmla="*/ 254 h 624"/>
                <a:gd name="T64" fmla="*/ 6 w 616"/>
                <a:gd name="T65" fmla="*/ 276 h 624"/>
                <a:gd name="T66" fmla="*/ 38 w 616"/>
                <a:gd name="T67" fmla="*/ 274 h 624"/>
                <a:gd name="T68" fmla="*/ 48 w 616"/>
                <a:gd name="T69" fmla="*/ 272 h 624"/>
                <a:gd name="T70" fmla="*/ 18 w 616"/>
                <a:gd name="T71" fmla="*/ 312 h 624"/>
                <a:gd name="T72" fmla="*/ 24 w 616"/>
                <a:gd name="T73" fmla="*/ 322 h 624"/>
                <a:gd name="T74" fmla="*/ 50 w 616"/>
                <a:gd name="T75" fmla="*/ 318 h 624"/>
                <a:gd name="T76" fmla="*/ 58 w 616"/>
                <a:gd name="T77" fmla="*/ 310 h 624"/>
                <a:gd name="T78" fmla="*/ 70 w 616"/>
                <a:gd name="T79" fmla="*/ 398 h 624"/>
                <a:gd name="T80" fmla="*/ 104 w 616"/>
                <a:gd name="T81" fmla="*/ 470 h 624"/>
                <a:gd name="T82" fmla="*/ 180 w 616"/>
                <a:gd name="T83" fmla="*/ 518 h 624"/>
                <a:gd name="T84" fmla="*/ 162 w 616"/>
                <a:gd name="T85" fmla="*/ 560 h 624"/>
                <a:gd name="T86" fmla="*/ 164 w 616"/>
                <a:gd name="T87" fmla="*/ 586 h 624"/>
                <a:gd name="T88" fmla="*/ 184 w 616"/>
                <a:gd name="T89" fmla="*/ 586 h 624"/>
                <a:gd name="T90" fmla="*/ 198 w 616"/>
                <a:gd name="T91" fmla="*/ 568 h 624"/>
                <a:gd name="T92" fmla="*/ 198 w 616"/>
                <a:gd name="T93" fmla="*/ 620 h 624"/>
                <a:gd name="T94" fmla="*/ 216 w 616"/>
                <a:gd name="T95" fmla="*/ 620 h 624"/>
                <a:gd name="T96" fmla="*/ 268 w 616"/>
                <a:gd name="T97" fmla="*/ 600 h 624"/>
                <a:gd name="T98" fmla="*/ 304 w 616"/>
                <a:gd name="T99" fmla="*/ 572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6" h="624">
                  <a:moveTo>
                    <a:pt x="304" y="572"/>
                  </a:moveTo>
                  <a:lnTo>
                    <a:pt x="304" y="572"/>
                  </a:lnTo>
                  <a:lnTo>
                    <a:pt x="306" y="566"/>
                  </a:lnTo>
                  <a:lnTo>
                    <a:pt x="314" y="548"/>
                  </a:lnTo>
                  <a:lnTo>
                    <a:pt x="322" y="520"/>
                  </a:lnTo>
                  <a:lnTo>
                    <a:pt x="326" y="504"/>
                  </a:lnTo>
                  <a:lnTo>
                    <a:pt x="328" y="486"/>
                  </a:lnTo>
                  <a:lnTo>
                    <a:pt x="328" y="468"/>
                  </a:lnTo>
                  <a:lnTo>
                    <a:pt x="326" y="448"/>
                  </a:lnTo>
                  <a:lnTo>
                    <a:pt x="322" y="428"/>
                  </a:lnTo>
                  <a:lnTo>
                    <a:pt x="316" y="408"/>
                  </a:lnTo>
                  <a:lnTo>
                    <a:pt x="304" y="388"/>
                  </a:lnTo>
                  <a:lnTo>
                    <a:pt x="290" y="370"/>
                  </a:lnTo>
                  <a:lnTo>
                    <a:pt x="272" y="352"/>
                  </a:lnTo>
                  <a:lnTo>
                    <a:pt x="248" y="336"/>
                  </a:lnTo>
                  <a:lnTo>
                    <a:pt x="248" y="336"/>
                  </a:lnTo>
                  <a:lnTo>
                    <a:pt x="286" y="332"/>
                  </a:lnTo>
                  <a:lnTo>
                    <a:pt x="366" y="324"/>
                  </a:lnTo>
                  <a:lnTo>
                    <a:pt x="406" y="318"/>
                  </a:lnTo>
                  <a:lnTo>
                    <a:pt x="440" y="312"/>
                  </a:lnTo>
                  <a:lnTo>
                    <a:pt x="450" y="308"/>
                  </a:lnTo>
                  <a:lnTo>
                    <a:pt x="458" y="304"/>
                  </a:lnTo>
                  <a:lnTo>
                    <a:pt x="460" y="302"/>
                  </a:lnTo>
                  <a:lnTo>
                    <a:pt x="460" y="298"/>
                  </a:lnTo>
                  <a:lnTo>
                    <a:pt x="458" y="296"/>
                  </a:lnTo>
                  <a:lnTo>
                    <a:pt x="456" y="294"/>
                  </a:lnTo>
                  <a:lnTo>
                    <a:pt x="456" y="294"/>
                  </a:lnTo>
                  <a:lnTo>
                    <a:pt x="444" y="286"/>
                  </a:lnTo>
                  <a:lnTo>
                    <a:pt x="434" y="280"/>
                  </a:lnTo>
                  <a:lnTo>
                    <a:pt x="414" y="274"/>
                  </a:lnTo>
                  <a:lnTo>
                    <a:pt x="402" y="270"/>
                  </a:lnTo>
                  <a:lnTo>
                    <a:pt x="396" y="270"/>
                  </a:lnTo>
                  <a:lnTo>
                    <a:pt x="396" y="270"/>
                  </a:lnTo>
                  <a:lnTo>
                    <a:pt x="428" y="274"/>
                  </a:lnTo>
                  <a:lnTo>
                    <a:pt x="460" y="276"/>
                  </a:lnTo>
                  <a:lnTo>
                    <a:pt x="498" y="276"/>
                  </a:lnTo>
                  <a:lnTo>
                    <a:pt x="538" y="274"/>
                  </a:lnTo>
                  <a:lnTo>
                    <a:pt x="556" y="270"/>
                  </a:lnTo>
                  <a:lnTo>
                    <a:pt x="572" y="266"/>
                  </a:lnTo>
                  <a:lnTo>
                    <a:pt x="586" y="262"/>
                  </a:lnTo>
                  <a:lnTo>
                    <a:pt x="598" y="254"/>
                  </a:lnTo>
                  <a:lnTo>
                    <a:pt x="608" y="246"/>
                  </a:lnTo>
                  <a:lnTo>
                    <a:pt x="612" y="234"/>
                  </a:lnTo>
                  <a:lnTo>
                    <a:pt x="612" y="234"/>
                  </a:lnTo>
                  <a:lnTo>
                    <a:pt x="616" y="216"/>
                  </a:lnTo>
                  <a:lnTo>
                    <a:pt x="616" y="210"/>
                  </a:lnTo>
                  <a:lnTo>
                    <a:pt x="614" y="206"/>
                  </a:lnTo>
                  <a:lnTo>
                    <a:pt x="610" y="206"/>
                  </a:lnTo>
                  <a:lnTo>
                    <a:pt x="608" y="206"/>
                  </a:lnTo>
                  <a:lnTo>
                    <a:pt x="600" y="214"/>
                  </a:lnTo>
                  <a:lnTo>
                    <a:pt x="582" y="232"/>
                  </a:lnTo>
                  <a:lnTo>
                    <a:pt x="574" y="244"/>
                  </a:lnTo>
                  <a:lnTo>
                    <a:pt x="574" y="244"/>
                  </a:lnTo>
                  <a:lnTo>
                    <a:pt x="578" y="210"/>
                  </a:lnTo>
                  <a:lnTo>
                    <a:pt x="580" y="174"/>
                  </a:lnTo>
                  <a:lnTo>
                    <a:pt x="580" y="132"/>
                  </a:lnTo>
                  <a:lnTo>
                    <a:pt x="580" y="110"/>
                  </a:lnTo>
                  <a:lnTo>
                    <a:pt x="576" y="90"/>
                  </a:lnTo>
                  <a:lnTo>
                    <a:pt x="572" y="70"/>
                  </a:lnTo>
                  <a:lnTo>
                    <a:pt x="566" y="52"/>
                  </a:lnTo>
                  <a:lnTo>
                    <a:pt x="558" y="36"/>
                  </a:lnTo>
                  <a:lnTo>
                    <a:pt x="546" y="22"/>
                  </a:lnTo>
                  <a:lnTo>
                    <a:pt x="540" y="18"/>
                  </a:lnTo>
                  <a:lnTo>
                    <a:pt x="534" y="14"/>
                  </a:lnTo>
                  <a:lnTo>
                    <a:pt x="526" y="10"/>
                  </a:lnTo>
                  <a:lnTo>
                    <a:pt x="518" y="8"/>
                  </a:lnTo>
                  <a:lnTo>
                    <a:pt x="518" y="8"/>
                  </a:lnTo>
                  <a:lnTo>
                    <a:pt x="502" y="8"/>
                  </a:lnTo>
                  <a:lnTo>
                    <a:pt x="488" y="8"/>
                  </a:lnTo>
                  <a:lnTo>
                    <a:pt x="480" y="12"/>
                  </a:lnTo>
                  <a:lnTo>
                    <a:pt x="472" y="18"/>
                  </a:lnTo>
                  <a:lnTo>
                    <a:pt x="468" y="24"/>
                  </a:lnTo>
                  <a:lnTo>
                    <a:pt x="466" y="32"/>
                  </a:lnTo>
                  <a:lnTo>
                    <a:pt x="464" y="40"/>
                  </a:lnTo>
                  <a:lnTo>
                    <a:pt x="464" y="50"/>
                  </a:lnTo>
                  <a:lnTo>
                    <a:pt x="470" y="70"/>
                  </a:lnTo>
                  <a:lnTo>
                    <a:pt x="476" y="86"/>
                  </a:lnTo>
                  <a:lnTo>
                    <a:pt x="484" y="102"/>
                  </a:lnTo>
                  <a:lnTo>
                    <a:pt x="484" y="102"/>
                  </a:lnTo>
                  <a:lnTo>
                    <a:pt x="474" y="90"/>
                  </a:lnTo>
                  <a:lnTo>
                    <a:pt x="464" y="74"/>
                  </a:lnTo>
                  <a:lnTo>
                    <a:pt x="448" y="58"/>
                  </a:lnTo>
                  <a:lnTo>
                    <a:pt x="426" y="40"/>
                  </a:lnTo>
                  <a:lnTo>
                    <a:pt x="414" y="32"/>
                  </a:lnTo>
                  <a:lnTo>
                    <a:pt x="400" y="24"/>
                  </a:lnTo>
                  <a:lnTo>
                    <a:pt x="384" y="18"/>
                  </a:lnTo>
                  <a:lnTo>
                    <a:pt x="368" y="10"/>
                  </a:lnTo>
                  <a:lnTo>
                    <a:pt x="350" y="6"/>
                  </a:lnTo>
                  <a:lnTo>
                    <a:pt x="330" y="2"/>
                  </a:lnTo>
                  <a:lnTo>
                    <a:pt x="330" y="2"/>
                  </a:lnTo>
                  <a:lnTo>
                    <a:pt x="310" y="0"/>
                  </a:lnTo>
                  <a:lnTo>
                    <a:pt x="296" y="0"/>
                  </a:lnTo>
                  <a:lnTo>
                    <a:pt x="282" y="2"/>
                  </a:lnTo>
                  <a:lnTo>
                    <a:pt x="272" y="8"/>
                  </a:lnTo>
                  <a:lnTo>
                    <a:pt x="266" y="12"/>
                  </a:lnTo>
                  <a:lnTo>
                    <a:pt x="260" y="20"/>
                  </a:lnTo>
                  <a:lnTo>
                    <a:pt x="258" y="28"/>
                  </a:lnTo>
                  <a:lnTo>
                    <a:pt x="258" y="36"/>
                  </a:lnTo>
                  <a:lnTo>
                    <a:pt x="260" y="46"/>
                  </a:lnTo>
                  <a:lnTo>
                    <a:pt x="264" y="54"/>
                  </a:lnTo>
                  <a:lnTo>
                    <a:pt x="270" y="64"/>
                  </a:lnTo>
                  <a:lnTo>
                    <a:pt x="278" y="72"/>
                  </a:lnTo>
                  <a:lnTo>
                    <a:pt x="286" y="80"/>
                  </a:lnTo>
                  <a:lnTo>
                    <a:pt x="296" y="88"/>
                  </a:lnTo>
                  <a:lnTo>
                    <a:pt x="306" y="94"/>
                  </a:lnTo>
                  <a:lnTo>
                    <a:pt x="318" y="98"/>
                  </a:lnTo>
                  <a:lnTo>
                    <a:pt x="318" y="98"/>
                  </a:lnTo>
                  <a:lnTo>
                    <a:pt x="290" y="104"/>
                  </a:lnTo>
                  <a:lnTo>
                    <a:pt x="262" y="110"/>
                  </a:lnTo>
                  <a:lnTo>
                    <a:pt x="226" y="122"/>
                  </a:lnTo>
                  <a:lnTo>
                    <a:pt x="190" y="138"/>
                  </a:lnTo>
                  <a:lnTo>
                    <a:pt x="170" y="148"/>
                  </a:lnTo>
                  <a:lnTo>
                    <a:pt x="152" y="160"/>
                  </a:lnTo>
                  <a:lnTo>
                    <a:pt x="136" y="172"/>
                  </a:lnTo>
                  <a:lnTo>
                    <a:pt x="120" y="188"/>
                  </a:lnTo>
                  <a:lnTo>
                    <a:pt x="106" y="204"/>
                  </a:lnTo>
                  <a:lnTo>
                    <a:pt x="94" y="222"/>
                  </a:lnTo>
                  <a:lnTo>
                    <a:pt x="94" y="222"/>
                  </a:lnTo>
                  <a:lnTo>
                    <a:pt x="80" y="220"/>
                  </a:lnTo>
                  <a:lnTo>
                    <a:pt x="66" y="220"/>
                  </a:lnTo>
                  <a:lnTo>
                    <a:pt x="50" y="220"/>
                  </a:lnTo>
                  <a:lnTo>
                    <a:pt x="32" y="222"/>
                  </a:lnTo>
                  <a:lnTo>
                    <a:pt x="16" y="228"/>
                  </a:lnTo>
                  <a:lnTo>
                    <a:pt x="10" y="234"/>
                  </a:lnTo>
                  <a:lnTo>
                    <a:pt x="6" y="240"/>
                  </a:lnTo>
                  <a:lnTo>
                    <a:pt x="2" y="246"/>
                  </a:lnTo>
                  <a:lnTo>
                    <a:pt x="0" y="254"/>
                  </a:lnTo>
                  <a:lnTo>
                    <a:pt x="0" y="254"/>
                  </a:lnTo>
                  <a:lnTo>
                    <a:pt x="0" y="262"/>
                  </a:lnTo>
                  <a:lnTo>
                    <a:pt x="0" y="268"/>
                  </a:lnTo>
                  <a:lnTo>
                    <a:pt x="2" y="274"/>
                  </a:lnTo>
                  <a:lnTo>
                    <a:pt x="6" y="276"/>
                  </a:lnTo>
                  <a:lnTo>
                    <a:pt x="10" y="278"/>
                  </a:lnTo>
                  <a:lnTo>
                    <a:pt x="16" y="280"/>
                  </a:lnTo>
                  <a:lnTo>
                    <a:pt x="26" y="278"/>
                  </a:lnTo>
                  <a:lnTo>
                    <a:pt x="38" y="274"/>
                  </a:lnTo>
                  <a:lnTo>
                    <a:pt x="48" y="270"/>
                  </a:lnTo>
                  <a:lnTo>
                    <a:pt x="56" y="266"/>
                  </a:lnTo>
                  <a:lnTo>
                    <a:pt x="56" y="266"/>
                  </a:lnTo>
                  <a:lnTo>
                    <a:pt x="48" y="272"/>
                  </a:lnTo>
                  <a:lnTo>
                    <a:pt x="30" y="288"/>
                  </a:lnTo>
                  <a:lnTo>
                    <a:pt x="24" y="298"/>
                  </a:lnTo>
                  <a:lnTo>
                    <a:pt x="18" y="308"/>
                  </a:lnTo>
                  <a:lnTo>
                    <a:pt x="18" y="312"/>
                  </a:lnTo>
                  <a:lnTo>
                    <a:pt x="18" y="316"/>
                  </a:lnTo>
                  <a:lnTo>
                    <a:pt x="20" y="320"/>
                  </a:lnTo>
                  <a:lnTo>
                    <a:pt x="24" y="322"/>
                  </a:lnTo>
                  <a:lnTo>
                    <a:pt x="24" y="322"/>
                  </a:lnTo>
                  <a:lnTo>
                    <a:pt x="32" y="326"/>
                  </a:lnTo>
                  <a:lnTo>
                    <a:pt x="40" y="326"/>
                  </a:lnTo>
                  <a:lnTo>
                    <a:pt x="46" y="322"/>
                  </a:lnTo>
                  <a:lnTo>
                    <a:pt x="50" y="318"/>
                  </a:lnTo>
                  <a:lnTo>
                    <a:pt x="56" y="308"/>
                  </a:lnTo>
                  <a:lnTo>
                    <a:pt x="58" y="302"/>
                  </a:lnTo>
                  <a:lnTo>
                    <a:pt x="58" y="302"/>
                  </a:lnTo>
                  <a:lnTo>
                    <a:pt x="58" y="310"/>
                  </a:lnTo>
                  <a:lnTo>
                    <a:pt x="60" y="330"/>
                  </a:lnTo>
                  <a:lnTo>
                    <a:pt x="62" y="362"/>
                  </a:lnTo>
                  <a:lnTo>
                    <a:pt x="64" y="378"/>
                  </a:lnTo>
                  <a:lnTo>
                    <a:pt x="70" y="398"/>
                  </a:lnTo>
                  <a:lnTo>
                    <a:pt x="76" y="416"/>
                  </a:lnTo>
                  <a:lnTo>
                    <a:pt x="82" y="434"/>
                  </a:lnTo>
                  <a:lnTo>
                    <a:pt x="92" y="452"/>
                  </a:lnTo>
                  <a:lnTo>
                    <a:pt x="104" y="470"/>
                  </a:lnTo>
                  <a:lnTo>
                    <a:pt x="118" y="486"/>
                  </a:lnTo>
                  <a:lnTo>
                    <a:pt x="136" y="500"/>
                  </a:lnTo>
                  <a:lnTo>
                    <a:pt x="156" y="510"/>
                  </a:lnTo>
                  <a:lnTo>
                    <a:pt x="180" y="518"/>
                  </a:lnTo>
                  <a:lnTo>
                    <a:pt x="180" y="518"/>
                  </a:lnTo>
                  <a:lnTo>
                    <a:pt x="174" y="528"/>
                  </a:lnTo>
                  <a:lnTo>
                    <a:pt x="164" y="548"/>
                  </a:lnTo>
                  <a:lnTo>
                    <a:pt x="162" y="560"/>
                  </a:lnTo>
                  <a:lnTo>
                    <a:pt x="160" y="572"/>
                  </a:lnTo>
                  <a:lnTo>
                    <a:pt x="160" y="580"/>
                  </a:lnTo>
                  <a:lnTo>
                    <a:pt x="162" y="584"/>
                  </a:lnTo>
                  <a:lnTo>
                    <a:pt x="164" y="586"/>
                  </a:lnTo>
                  <a:lnTo>
                    <a:pt x="164" y="586"/>
                  </a:lnTo>
                  <a:lnTo>
                    <a:pt x="172" y="590"/>
                  </a:lnTo>
                  <a:lnTo>
                    <a:pt x="178" y="588"/>
                  </a:lnTo>
                  <a:lnTo>
                    <a:pt x="184" y="586"/>
                  </a:lnTo>
                  <a:lnTo>
                    <a:pt x="188" y="582"/>
                  </a:lnTo>
                  <a:lnTo>
                    <a:pt x="196" y="572"/>
                  </a:lnTo>
                  <a:lnTo>
                    <a:pt x="198" y="568"/>
                  </a:lnTo>
                  <a:lnTo>
                    <a:pt x="198" y="568"/>
                  </a:lnTo>
                  <a:lnTo>
                    <a:pt x="196" y="578"/>
                  </a:lnTo>
                  <a:lnTo>
                    <a:pt x="194" y="602"/>
                  </a:lnTo>
                  <a:lnTo>
                    <a:pt x="194" y="612"/>
                  </a:lnTo>
                  <a:lnTo>
                    <a:pt x="198" y="620"/>
                  </a:lnTo>
                  <a:lnTo>
                    <a:pt x="200" y="622"/>
                  </a:lnTo>
                  <a:lnTo>
                    <a:pt x="204" y="624"/>
                  </a:lnTo>
                  <a:lnTo>
                    <a:pt x="210" y="624"/>
                  </a:lnTo>
                  <a:lnTo>
                    <a:pt x="216" y="620"/>
                  </a:lnTo>
                  <a:lnTo>
                    <a:pt x="216" y="620"/>
                  </a:lnTo>
                  <a:lnTo>
                    <a:pt x="230" y="614"/>
                  </a:lnTo>
                  <a:lnTo>
                    <a:pt x="244" y="610"/>
                  </a:lnTo>
                  <a:lnTo>
                    <a:pt x="268" y="600"/>
                  </a:lnTo>
                  <a:lnTo>
                    <a:pt x="280" y="596"/>
                  </a:lnTo>
                  <a:lnTo>
                    <a:pt x="290" y="590"/>
                  </a:lnTo>
                  <a:lnTo>
                    <a:pt x="298" y="582"/>
                  </a:lnTo>
                  <a:lnTo>
                    <a:pt x="304" y="5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70" name="Freeform 10226"/>
            <p:cNvSpPr/>
            <p:nvPr/>
          </p:nvSpPr>
          <p:spPr bwMode="auto">
            <a:xfrm>
              <a:off x="6476206" y="2279650"/>
              <a:ext cx="136525" cy="60325"/>
            </a:xfrm>
            <a:custGeom>
              <a:avLst/>
              <a:gdLst>
                <a:gd name="T0" fmla="*/ 0 w 172"/>
                <a:gd name="T1" fmla="*/ 12 h 76"/>
                <a:gd name="T2" fmla="*/ 0 w 172"/>
                <a:gd name="T3" fmla="*/ 12 h 76"/>
                <a:gd name="T4" fmla="*/ 14 w 172"/>
                <a:gd name="T5" fmla="*/ 30 h 76"/>
                <a:gd name="T6" fmla="*/ 30 w 172"/>
                <a:gd name="T7" fmla="*/ 44 h 76"/>
                <a:gd name="T8" fmla="*/ 48 w 172"/>
                <a:gd name="T9" fmla="*/ 58 h 76"/>
                <a:gd name="T10" fmla="*/ 68 w 172"/>
                <a:gd name="T11" fmla="*/ 68 h 76"/>
                <a:gd name="T12" fmla="*/ 78 w 172"/>
                <a:gd name="T13" fmla="*/ 72 h 76"/>
                <a:gd name="T14" fmla="*/ 90 w 172"/>
                <a:gd name="T15" fmla="*/ 74 h 76"/>
                <a:gd name="T16" fmla="*/ 102 w 172"/>
                <a:gd name="T17" fmla="*/ 76 h 76"/>
                <a:gd name="T18" fmla="*/ 116 w 172"/>
                <a:gd name="T19" fmla="*/ 74 h 76"/>
                <a:gd name="T20" fmla="*/ 128 w 172"/>
                <a:gd name="T21" fmla="*/ 72 h 76"/>
                <a:gd name="T22" fmla="*/ 142 w 172"/>
                <a:gd name="T23" fmla="*/ 68 h 76"/>
                <a:gd name="T24" fmla="*/ 158 w 172"/>
                <a:gd name="T25" fmla="*/ 62 h 76"/>
                <a:gd name="T26" fmla="*/ 172 w 172"/>
                <a:gd name="T27" fmla="*/ 52 h 76"/>
                <a:gd name="T28" fmla="*/ 172 w 172"/>
                <a:gd name="T29" fmla="*/ 52 h 76"/>
                <a:gd name="T30" fmla="*/ 164 w 172"/>
                <a:gd name="T31" fmla="*/ 40 h 76"/>
                <a:gd name="T32" fmla="*/ 154 w 172"/>
                <a:gd name="T33" fmla="*/ 30 h 76"/>
                <a:gd name="T34" fmla="*/ 146 w 172"/>
                <a:gd name="T35" fmla="*/ 20 h 76"/>
                <a:gd name="T36" fmla="*/ 134 w 172"/>
                <a:gd name="T37" fmla="*/ 14 h 76"/>
                <a:gd name="T38" fmla="*/ 124 w 172"/>
                <a:gd name="T39" fmla="*/ 8 h 76"/>
                <a:gd name="T40" fmla="*/ 112 w 172"/>
                <a:gd name="T41" fmla="*/ 4 h 76"/>
                <a:gd name="T42" fmla="*/ 100 w 172"/>
                <a:gd name="T43" fmla="*/ 2 h 76"/>
                <a:gd name="T44" fmla="*/ 88 w 172"/>
                <a:gd name="T45" fmla="*/ 0 h 76"/>
                <a:gd name="T46" fmla="*/ 64 w 172"/>
                <a:gd name="T47" fmla="*/ 0 h 76"/>
                <a:gd name="T48" fmla="*/ 40 w 172"/>
                <a:gd name="T49" fmla="*/ 2 h 76"/>
                <a:gd name="T50" fmla="*/ 20 w 172"/>
                <a:gd name="T51" fmla="*/ 6 h 76"/>
                <a:gd name="T52" fmla="*/ 0 w 172"/>
                <a:gd name="T53"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76">
                  <a:moveTo>
                    <a:pt x="0" y="12"/>
                  </a:moveTo>
                  <a:lnTo>
                    <a:pt x="0" y="12"/>
                  </a:lnTo>
                  <a:lnTo>
                    <a:pt x="14" y="30"/>
                  </a:lnTo>
                  <a:lnTo>
                    <a:pt x="30" y="44"/>
                  </a:lnTo>
                  <a:lnTo>
                    <a:pt x="48" y="58"/>
                  </a:lnTo>
                  <a:lnTo>
                    <a:pt x="68" y="68"/>
                  </a:lnTo>
                  <a:lnTo>
                    <a:pt x="78" y="72"/>
                  </a:lnTo>
                  <a:lnTo>
                    <a:pt x="90" y="74"/>
                  </a:lnTo>
                  <a:lnTo>
                    <a:pt x="102" y="76"/>
                  </a:lnTo>
                  <a:lnTo>
                    <a:pt x="116" y="74"/>
                  </a:lnTo>
                  <a:lnTo>
                    <a:pt x="128" y="72"/>
                  </a:lnTo>
                  <a:lnTo>
                    <a:pt x="142" y="68"/>
                  </a:lnTo>
                  <a:lnTo>
                    <a:pt x="158" y="62"/>
                  </a:lnTo>
                  <a:lnTo>
                    <a:pt x="172" y="52"/>
                  </a:lnTo>
                  <a:lnTo>
                    <a:pt x="172" y="52"/>
                  </a:lnTo>
                  <a:lnTo>
                    <a:pt x="164" y="40"/>
                  </a:lnTo>
                  <a:lnTo>
                    <a:pt x="154" y="30"/>
                  </a:lnTo>
                  <a:lnTo>
                    <a:pt x="146" y="20"/>
                  </a:lnTo>
                  <a:lnTo>
                    <a:pt x="134" y="14"/>
                  </a:lnTo>
                  <a:lnTo>
                    <a:pt x="124" y="8"/>
                  </a:lnTo>
                  <a:lnTo>
                    <a:pt x="112" y="4"/>
                  </a:lnTo>
                  <a:lnTo>
                    <a:pt x="100" y="2"/>
                  </a:lnTo>
                  <a:lnTo>
                    <a:pt x="88" y="0"/>
                  </a:lnTo>
                  <a:lnTo>
                    <a:pt x="64" y="0"/>
                  </a:lnTo>
                  <a:lnTo>
                    <a:pt x="40" y="2"/>
                  </a:lnTo>
                  <a:lnTo>
                    <a:pt x="20" y="6"/>
                  </a:lnTo>
                  <a:lnTo>
                    <a:pt x="0" y="12"/>
                  </a:lnTo>
                  <a:close/>
                </a:path>
              </a:pathLst>
            </a:custGeom>
            <a:solidFill>
              <a:srgbClr val="DA9089"/>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71" name="Freeform 10227"/>
            <p:cNvSpPr/>
            <p:nvPr/>
          </p:nvSpPr>
          <p:spPr bwMode="auto">
            <a:xfrm>
              <a:off x="6476206" y="2279650"/>
              <a:ext cx="136525" cy="60325"/>
            </a:xfrm>
            <a:custGeom>
              <a:avLst/>
              <a:gdLst>
                <a:gd name="T0" fmla="*/ 0 w 172"/>
                <a:gd name="T1" fmla="*/ 12 h 76"/>
                <a:gd name="T2" fmla="*/ 0 w 172"/>
                <a:gd name="T3" fmla="*/ 12 h 76"/>
                <a:gd name="T4" fmla="*/ 14 w 172"/>
                <a:gd name="T5" fmla="*/ 30 h 76"/>
                <a:gd name="T6" fmla="*/ 30 w 172"/>
                <a:gd name="T7" fmla="*/ 44 h 76"/>
                <a:gd name="T8" fmla="*/ 48 w 172"/>
                <a:gd name="T9" fmla="*/ 58 h 76"/>
                <a:gd name="T10" fmla="*/ 68 w 172"/>
                <a:gd name="T11" fmla="*/ 68 h 76"/>
                <a:gd name="T12" fmla="*/ 78 w 172"/>
                <a:gd name="T13" fmla="*/ 72 h 76"/>
                <a:gd name="T14" fmla="*/ 90 w 172"/>
                <a:gd name="T15" fmla="*/ 74 h 76"/>
                <a:gd name="T16" fmla="*/ 102 w 172"/>
                <a:gd name="T17" fmla="*/ 76 h 76"/>
                <a:gd name="T18" fmla="*/ 116 w 172"/>
                <a:gd name="T19" fmla="*/ 74 h 76"/>
                <a:gd name="T20" fmla="*/ 128 w 172"/>
                <a:gd name="T21" fmla="*/ 72 h 76"/>
                <a:gd name="T22" fmla="*/ 142 w 172"/>
                <a:gd name="T23" fmla="*/ 68 h 76"/>
                <a:gd name="T24" fmla="*/ 158 w 172"/>
                <a:gd name="T25" fmla="*/ 62 h 76"/>
                <a:gd name="T26" fmla="*/ 172 w 172"/>
                <a:gd name="T27" fmla="*/ 52 h 76"/>
                <a:gd name="T28" fmla="*/ 172 w 172"/>
                <a:gd name="T29" fmla="*/ 52 h 76"/>
                <a:gd name="T30" fmla="*/ 164 w 172"/>
                <a:gd name="T31" fmla="*/ 40 h 76"/>
                <a:gd name="T32" fmla="*/ 154 w 172"/>
                <a:gd name="T33" fmla="*/ 30 h 76"/>
                <a:gd name="T34" fmla="*/ 146 w 172"/>
                <a:gd name="T35" fmla="*/ 20 h 76"/>
                <a:gd name="T36" fmla="*/ 134 w 172"/>
                <a:gd name="T37" fmla="*/ 14 h 76"/>
                <a:gd name="T38" fmla="*/ 124 w 172"/>
                <a:gd name="T39" fmla="*/ 8 h 76"/>
                <a:gd name="T40" fmla="*/ 112 w 172"/>
                <a:gd name="T41" fmla="*/ 4 h 76"/>
                <a:gd name="T42" fmla="*/ 100 w 172"/>
                <a:gd name="T43" fmla="*/ 2 h 76"/>
                <a:gd name="T44" fmla="*/ 88 w 172"/>
                <a:gd name="T45" fmla="*/ 0 h 76"/>
                <a:gd name="T46" fmla="*/ 64 w 172"/>
                <a:gd name="T47" fmla="*/ 0 h 76"/>
                <a:gd name="T48" fmla="*/ 40 w 172"/>
                <a:gd name="T49" fmla="*/ 2 h 76"/>
                <a:gd name="T50" fmla="*/ 20 w 172"/>
                <a:gd name="T51" fmla="*/ 6 h 76"/>
                <a:gd name="T52" fmla="*/ 0 w 172"/>
                <a:gd name="T53"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76">
                  <a:moveTo>
                    <a:pt x="0" y="12"/>
                  </a:moveTo>
                  <a:lnTo>
                    <a:pt x="0" y="12"/>
                  </a:lnTo>
                  <a:lnTo>
                    <a:pt x="14" y="30"/>
                  </a:lnTo>
                  <a:lnTo>
                    <a:pt x="30" y="44"/>
                  </a:lnTo>
                  <a:lnTo>
                    <a:pt x="48" y="58"/>
                  </a:lnTo>
                  <a:lnTo>
                    <a:pt x="68" y="68"/>
                  </a:lnTo>
                  <a:lnTo>
                    <a:pt x="78" y="72"/>
                  </a:lnTo>
                  <a:lnTo>
                    <a:pt x="90" y="74"/>
                  </a:lnTo>
                  <a:lnTo>
                    <a:pt x="102" y="76"/>
                  </a:lnTo>
                  <a:lnTo>
                    <a:pt x="116" y="74"/>
                  </a:lnTo>
                  <a:lnTo>
                    <a:pt x="128" y="72"/>
                  </a:lnTo>
                  <a:lnTo>
                    <a:pt x="142" y="68"/>
                  </a:lnTo>
                  <a:lnTo>
                    <a:pt x="158" y="62"/>
                  </a:lnTo>
                  <a:lnTo>
                    <a:pt x="172" y="52"/>
                  </a:lnTo>
                  <a:lnTo>
                    <a:pt x="172" y="52"/>
                  </a:lnTo>
                  <a:lnTo>
                    <a:pt x="164" y="40"/>
                  </a:lnTo>
                  <a:lnTo>
                    <a:pt x="154" y="30"/>
                  </a:lnTo>
                  <a:lnTo>
                    <a:pt x="146" y="20"/>
                  </a:lnTo>
                  <a:lnTo>
                    <a:pt x="134" y="14"/>
                  </a:lnTo>
                  <a:lnTo>
                    <a:pt x="124" y="8"/>
                  </a:lnTo>
                  <a:lnTo>
                    <a:pt x="112" y="4"/>
                  </a:lnTo>
                  <a:lnTo>
                    <a:pt x="100" y="2"/>
                  </a:lnTo>
                  <a:lnTo>
                    <a:pt x="88" y="0"/>
                  </a:lnTo>
                  <a:lnTo>
                    <a:pt x="64" y="0"/>
                  </a:lnTo>
                  <a:lnTo>
                    <a:pt x="40" y="2"/>
                  </a:lnTo>
                  <a:lnTo>
                    <a:pt x="20" y="6"/>
                  </a:lnTo>
                  <a:lnTo>
                    <a:pt x="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72" name="Freeform 10228"/>
            <p:cNvSpPr/>
            <p:nvPr/>
          </p:nvSpPr>
          <p:spPr bwMode="auto">
            <a:xfrm>
              <a:off x="6453981" y="2200275"/>
              <a:ext cx="200025" cy="120650"/>
            </a:xfrm>
            <a:custGeom>
              <a:avLst/>
              <a:gdLst>
                <a:gd name="T0" fmla="*/ 222 w 252"/>
                <a:gd name="T1" fmla="*/ 0 h 152"/>
                <a:gd name="T2" fmla="*/ 222 w 252"/>
                <a:gd name="T3" fmla="*/ 0 h 152"/>
                <a:gd name="T4" fmla="*/ 96 w 252"/>
                <a:gd name="T5" fmla="*/ 36 h 152"/>
                <a:gd name="T6" fmla="*/ 34 w 252"/>
                <a:gd name="T7" fmla="*/ 54 h 152"/>
                <a:gd name="T8" fmla="*/ 0 w 252"/>
                <a:gd name="T9" fmla="*/ 62 h 152"/>
                <a:gd name="T10" fmla="*/ 0 w 252"/>
                <a:gd name="T11" fmla="*/ 62 h 152"/>
                <a:gd name="T12" fmla="*/ 8 w 252"/>
                <a:gd name="T13" fmla="*/ 78 h 152"/>
                <a:gd name="T14" fmla="*/ 16 w 252"/>
                <a:gd name="T15" fmla="*/ 94 h 152"/>
                <a:gd name="T16" fmla="*/ 28 w 252"/>
                <a:gd name="T17" fmla="*/ 112 h 152"/>
                <a:gd name="T18" fmla="*/ 28 w 252"/>
                <a:gd name="T19" fmla="*/ 112 h 152"/>
                <a:gd name="T20" fmla="*/ 48 w 252"/>
                <a:gd name="T21" fmla="*/ 106 h 152"/>
                <a:gd name="T22" fmla="*/ 68 w 252"/>
                <a:gd name="T23" fmla="*/ 102 h 152"/>
                <a:gd name="T24" fmla="*/ 92 w 252"/>
                <a:gd name="T25" fmla="*/ 100 h 152"/>
                <a:gd name="T26" fmla="*/ 116 w 252"/>
                <a:gd name="T27" fmla="*/ 100 h 152"/>
                <a:gd name="T28" fmla="*/ 128 w 252"/>
                <a:gd name="T29" fmla="*/ 102 h 152"/>
                <a:gd name="T30" fmla="*/ 140 w 252"/>
                <a:gd name="T31" fmla="*/ 104 h 152"/>
                <a:gd name="T32" fmla="*/ 152 w 252"/>
                <a:gd name="T33" fmla="*/ 108 h 152"/>
                <a:gd name="T34" fmla="*/ 162 w 252"/>
                <a:gd name="T35" fmla="*/ 114 h 152"/>
                <a:gd name="T36" fmla="*/ 174 w 252"/>
                <a:gd name="T37" fmla="*/ 120 h 152"/>
                <a:gd name="T38" fmla="*/ 182 w 252"/>
                <a:gd name="T39" fmla="*/ 130 h 152"/>
                <a:gd name="T40" fmla="*/ 192 w 252"/>
                <a:gd name="T41" fmla="*/ 140 h 152"/>
                <a:gd name="T42" fmla="*/ 200 w 252"/>
                <a:gd name="T43" fmla="*/ 152 h 152"/>
                <a:gd name="T44" fmla="*/ 200 w 252"/>
                <a:gd name="T45" fmla="*/ 152 h 152"/>
                <a:gd name="T46" fmla="*/ 226 w 252"/>
                <a:gd name="T47" fmla="*/ 134 h 152"/>
                <a:gd name="T48" fmla="*/ 252 w 252"/>
                <a:gd name="T49" fmla="*/ 108 h 152"/>
                <a:gd name="T50" fmla="*/ 252 w 252"/>
                <a:gd name="T51" fmla="*/ 108 h 152"/>
                <a:gd name="T52" fmla="*/ 222 w 252"/>
                <a:gd name="T5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2" h="152">
                  <a:moveTo>
                    <a:pt x="222" y="0"/>
                  </a:moveTo>
                  <a:lnTo>
                    <a:pt x="222" y="0"/>
                  </a:lnTo>
                  <a:lnTo>
                    <a:pt x="96" y="36"/>
                  </a:lnTo>
                  <a:lnTo>
                    <a:pt x="34" y="54"/>
                  </a:lnTo>
                  <a:lnTo>
                    <a:pt x="0" y="62"/>
                  </a:lnTo>
                  <a:lnTo>
                    <a:pt x="0" y="62"/>
                  </a:lnTo>
                  <a:lnTo>
                    <a:pt x="8" y="78"/>
                  </a:lnTo>
                  <a:lnTo>
                    <a:pt x="16" y="94"/>
                  </a:lnTo>
                  <a:lnTo>
                    <a:pt x="28" y="112"/>
                  </a:lnTo>
                  <a:lnTo>
                    <a:pt x="28" y="112"/>
                  </a:lnTo>
                  <a:lnTo>
                    <a:pt x="48" y="106"/>
                  </a:lnTo>
                  <a:lnTo>
                    <a:pt x="68" y="102"/>
                  </a:lnTo>
                  <a:lnTo>
                    <a:pt x="92" y="100"/>
                  </a:lnTo>
                  <a:lnTo>
                    <a:pt x="116" y="100"/>
                  </a:lnTo>
                  <a:lnTo>
                    <a:pt x="128" y="102"/>
                  </a:lnTo>
                  <a:lnTo>
                    <a:pt x="140" y="104"/>
                  </a:lnTo>
                  <a:lnTo>
                    <a:pt x="152" y="108"/>
                  </a:lnTo>
                  <a:lnTo>
                    <a:pt x="162" y="114"/>
                  </a:lnTo>
                  <a:lnTo>
                    <a:pt x="174" y="120"/>
                  </a:lnTo>
                  <a:lnTo>
                    <a:pt x="182" y="130"/>
                  </a:lnTo>
                  <a:lnTo>
                    <a:pt x="192" y="140"/>
                  </a:lnTo>
                  <a:lnTo>
                    <a:pt x="200" y="152"/>
                  </a:lnTo>
                  <a:lnTo>
                    <a:pt x="200" y="152"/>
                  </a:lnTo>
                  <a:lnTo>
                    <a:pt x="226" y="134"/>
                  </a:lnTo>
                  <a:lnTo>
                    <a:pt x="252" y="108"/>
                  </a:lnTo>
                  <a:lnTo>
                    <a:pt x="252" y="108"/>
                  </a:lnTo>
                  <a:lnTo>
                    <a:pt x="222" y="0"/>
                  </a:lnTo>
                  <a:close/>
                </a:path>
              </a:pathLst>
            </a:custGeom>
            <a:solidFill>
              <a:srgbClr val="76352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73" name="Freeform 10229"/>
            <p:cNvSpPr/>
            <p:nvPr/>
          </p:nvSpPr>
          <p:spPr bwMode="auto">
            <a:xfrm>
              <a:off x="6453981" y="2200275"/>
              <a:ext cx="200025" cy="120650"/>
            </a:xfrm>
            <a:custGeom>
              <a:avLst/>
              <a:gdLst>
                <a:gd name="T0" fmla="*/ 222 w 252"/>
                <a:gd name="T1" fmla="*/ 0 h 152"/>
                <a:gd name="T2" fmla="*/ 222 w 252"/>
                <a:gd name="T3" fmla="*/ 0 h 152"/>
                <a:gd name="T4" fmla="*/ 96 w 252"/>
                <a:gd name="T5" fmla="*/ 36 h 152"/>
                <a:gd name="T6" fmla="*/ 34 w 252"/>
                <a:gd name="T7" fmla="*/ 54 h 152"/>
                <a:gd name="T8" fmla="*/ 0 w 252"/>
                <a:gd name="T9" fmla="*/ 62 h 152"/>
                <a:gd name="T10" fmla="*/ 0 w 252"/>
                <a:gd name="T11" fmla="*/ 62 h 152"/>
                <a:gd name="T12" fmla="*/ 8 w 252"/>
                <a:gd name="T13" fmla="*/ 78 h 152"/>
                <a:gd name="T14" fmla="*/ 16 w 252"/>
                <a:gd name="T15" fmla="*/ 94 h 152"/>
                <a:gd name="T16" fmla="*/ 28 w 252"/>
                <a:gd name="T17" fmla="*/ 112 h 152"/>
                <a:gd name="T18" fmla="*/ 28 w 252"/>
                <a:gd name="T19" fmla="*/ 112 h 152"/>
                <a:gd name="T20" fmla="*/ 48 w 252"/>
                <a:gd name="T21" fmla="*/ 106 h 152"/>
                <a:gd name="T22" fmla="*/ 68 w 252"/>
                <a:gd name="T23" fmla="*/ 102 h 152"/>
                <a:gd name="T24" fmla="*/ 92 w 252"/>
                <a:gd name="T25" fmla="*/ 100 h 152"/>
                <a:gd name="T26" fmla="*/ 116 w 252"/>
                <a:gd name="T27" fmla="*/ 100 h 152"/>
                <a:gd name="T28" fmla="*/ 128 w 252"/>
                <a:gd name="T29" fmla="*/ 102 h 152"/>
                <a:gd name="T30" fmla="*/ 140 w 252"/>
                <a:gd name="T31" fmla="*/ 104 h 152"/>
                <a:gd name="T32" fmla="*/ 152 w 252"/>
                <a:gd name="T33" fmla="*/ 108 h 152"/>
                <a:gd name="T34" fmla="*/ 162 w 252"/>
                <a:gd name="T35" fmla="*/ 114 h 152"/>
                <a:gd name="T36" fmla="*/ 174 w 252"/>
                <a:gd name="T37" fmla="*/ 120 h 152"/>
                <a:gd name="T38" fmla="*/ 182 w 252"/>
                <a:gd name="T39" fmla="*/ 130 h 152"/>
                <a:gd name="T40" fmla="*/ 192 w 252"/>
                <a:gd name="T41" fmla="*/ 140 h 152"/>
                <a:gd name="T42" fmla="*/ 200 w 252"/>
                <a:gd name="T43" fmla="*/ 152 h 152"/>
                <a:gd name="T44" fmla="*/ 200 w 252"/>
                <a:gd name="T45" fmla="*/ 152 h 152"/>
                <a:gd name="T46" fmla="*/ 226 w 252"/>
                <a:gd name="T47" fmla="*/ 134 h 152"/>
                <a:gd name="T48" fmla="*/ 252 w 252"/>
                <a:gd name="T49" fmla="*/ 108 h 152"/>
                <a:gd name="T50" fmla="*/ 252 w 252"/>
                <a:gd name="T51" fmla="*/ 108 h 152"/>
                <a:gd name="T52" fmla="*/ 222 w 252"/>
                <a:gd name="T5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2" h="152">
                  <a:moveTo>
                    <a:pt x="222" y="0"/>
                  </a:moveTo>
                  <a:lnTo>
                    <a:pt x="222" y="0"/>
                  </a:lnTo>
                  <a:lnTo>
                    <a:pt x="96" y="36"/>
                  </a:lnTo>
                  <a:lnTo>
                    <a:pt x="34" y="54"/>
                  </a:lnTo>
                  <a:lnTo>
                    <a:pt x="0" y="62"/>
                  </a:lnTo>
                  <a:lnTo>
                    <a:pt x="0" y="62"/>
                  </a:lnTo>
                  <a:lnTo>
                    <a:pt x="8" y="78"/>
                  </a:lnTo>
                  <a:lnTo>
                    <a:pt x="16" y="94"/>
                  </a:lnTo>
                  <a:lnTo>
                    <a:pt x="28" y="112"/>
                  </a:lnTo>
                  <a:lnTo>
                    <a:pt x="28" y="112"/>
                  </a:lnTo>
                  <a:lnTo>
                    <a:pt x="48" y="106"/>
                  </a:lnTo>
                  <a:lnTo>
                    <a:pt x="68" y="102"/>
                  </a:lnTo>
                  <a:lnTo>
                    <a:pt x="92" y="100"/>
                  </a:lnTo>
                  <a:lnTo>
                    <a:pt x="116" y="100"/>
                  </a:lnTo>
                  <a:lnTo>
                    <a:pt x="128" y="102"/>
                  </a:lnTo>
                  <a:lnTo>
                    <a:pt x="140" y="104"/>
                  </a:lnTo>
                  <a:lnTo>
                    <a:pt x="152" y="108"/>
                  </a:lnTo>
                  <a:lnTo>
                    <a:pt x="162" y="114"/>
                  </a:lnTo>
                  <a:lnTo>
                    <a:pt x="174" y="120"/>
                  </a:lnTo>
                  <a:lnTo>
                    <a:pt x="182" y="130"/>
                  </a:lnTo>
                  <a:lnTo>
                    <a:pt x="192" y="140"/>
                  </a:lnTo>
                  <a:lnTo>
                    <a:pt x="200" y="152"/>
                  </a:lnTo>
                  <a:lnTo>
                    <a:pt x="200" y="152"/>
                  </a:lnTo>
                  <a:lnTo>
                    <a:pt x="226" y="134"/>
                  </a:lnTo>
                  <a:lnTo>
                    <a:pt x="252" y="108"/>
                  </a:lnTo>
                  <a:lnTo>
                    <a:pt x="252" y="108"/>
                  </a:lnTo>
                  <a:lnTo>
                    <a:pt x="2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74" name="Freeform 10230"/>
            <p:cNvSpPr/>
            <p:nvPr/>
          </p:nvSpPr>
          <p:spPr bwMode="auto">
            <a:xfrm>
              <a:off x="6525419" y="2092325"/>
              <a:ext cx="31750" cy="58738"/>
            </a:xfrm>
            <a:custGeom>
              <a:avLst/>
              <a:gdLst>
                <a:gd name="T0" fmla="*/ 38 w 40"/>
                <a:gd name="T1" fmla="*/ 32 h 74"/>
                <a:gd name="T2" fmla="*/ 38 w 40"/>
                <a:gd name="T3" fmla="*/ 32 h 74"/>
                <a:gd name="T4" fmla="*/ 40 w 40"/>
                <a:gd name="T5" fmla="*/ 46 h 74"/>
                <a:gd name="T6" fmla="*/ 40 w 40"/>
                <a:gd name="T7" fmla="*/ 58 h 74"/>
                <a:gd name="T8" fmla="*/ 36 w 40"/>
                <a:gd name="T9" fmla="*/ 68 h 74"/>
                <a:gd name="T10" fmla="*/ 34 w 40"/>
                <a:gd name="T11" fmla="*/ 72 h 74"/>
                <a:gd name="T12" fmla="*/ 30 w 40"/>
                <a:gd name="T13" fmla="*/ 72 h 74"/>
                <a:gd name="T14" fmla="*/ 30 w 40"/>
                <a:gd name="T15" fmla="*/ 72 h 74"/>
                <a:gd name="T16" fmla="*/ 26 w 40"/>
                <a:gd name="T17" fmla="*/ 74 h 74"/>
                <a:gd name="T18" fmla="*/ 22 w 40"/>
                <a:gd name="T19" fmla="*/ 72 h 74"/>
                <a:gd name="T20" fmla="*/ 14 w 40"/>
                <a:gd name="T21" fmla="*/ 66 h 74"/>
                <a:gd name="T22" fmla="*/ 8 w 40"/>
                <a:gd name="T23" fmla="*/ 56 h 74"/>
                <a:gd name="T24" fmla="*/ 2 w 40"/>
                <a:gd name="T25" fmla="*/ 42 h 74"/>
                <a:gd name="T26" fmla="*/ 2 w 40"/>
                <a:gd name="T27" fmla="*/ 42 h 74"/>
                <a:gd name="T28" fmla="*/ 0 w 40"/>
                <a:gd name="T29" fmla="*/ 26 h 74"/>
                <a:gd name="T30" fmla="*/ 0 w 40"/>
                <a:gd name="T31" fmla="*/ 14 h 74"/>
                <a:gd name="T32" fmla="*/ 4 w 40"/>
                <a:gd name="T33" fmla="*/ 4 h 74"/>
                <a:gd name="T34" fmla="*/ 6 w 40"/>
                <a:gd name="T35" fmla="*/ 2 h 74"/>
                <a:gd name="T36" fmla="*/ 10 w 40"/>
                <a:gd name="T37" fmla="*/ 0 h 74"/>
                <a:gd name="T38" fmla="*/ 10 w 40"/>
                <a:gd name="T39" fmla="*/ 0 h 74"/>
                <a:gd name="T40" fmla="*/ 14 w 40"/>
                <a:gd name="T41" fmla="*/ 0 h 74"/>
                <a:gd name="T42" fmla="*/ 18 w 40"/>
                <a:gd name="T43" fmla="*/ 0 h 74"/>
                <a:gd name="T44" fmla="*/ 26 w 40"/>
                <a:gd name="T45" fmla="*/ 6 h 74"/>
                <a:gd name="T46" fmla="*/ 32 w 40"/>
                <a:gd name="T47" fmla="*/ 18 h 74"/>
                <a:gd name="T48" fmla="*/ 38 w 40"/>
                <a:gd name="T49" fmla="*/ 3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74">
                  <a:moveTo>
                    <a:pt x="38" y="32"/>
                  </a:moveTo>
                  <a:lnTo>
                    <a:pt x="38" y="32"/>
                  </a:lnTo>
                  <a:lnTo>
                    <a:pt x="40" y="46"/>
                  </a:lnTo>
                  <a:lnTo>
                    <a:pt x="40" y="58"/>
                  </a:lnTo>
                  <a:lnTo>
                    <a:pt x="36" y="68"/>
                  </a:lnTo>
                  <a:lnTo>
                    <a:pt x="34" y="72"/>
                  </a:lnTo>
                  <a:lnTo>
                    <a:pt x="30" y="72"/>
                  </a:lnTo>
                  <a:lnTo>
                    <a:pt x="30" y="72"/>
                  </a:lnTo>
                  <a:lnTo>
                    <a:pt x="26" y="74"/>
                  </a:lnTo>
                  <a:lnTo>
                    <a:pt x="22" y="72"/>
                  </a:lnTo>
                  <a:lnTo>
                    <a:pt x="14" y="66"/>
                  </a:lnTo>
                  <a:lnTo>
                    <a:pt x="8" y="56"/>
                  </a:lnTo>
                  <a:lnTo>
                    <a:pt x="2" y="42"/>
                  </a:lnTo>
                  <a:lnTo>
                    <a:pt x="2" y="42"/>
                  </a:lnTo>
                  <a:lnTo>
                    <a:pt x="0" y="26"/>
                  </a:lnTo>
                  <a:lnTo>
                    <a:pt x="0" y="14"/>
                  </a:lnTo>
                  <a:lnTo>
                    <a:pt x="4" y="4"/>
                  </a:lnTo>
                  <a:lnTo>
                    <a:pt x="6" y="2"/>
                  </a:lnTo>
                  <a:lnTo>
                    <a:pt x="10" y="0"/>
                  </a:lnTo>
                  <a:lnTo>
                    <a:pt x="10" y="0"/>
                  </a:lnTo>
                  <a:lnTo>
                    <a:pt x="14" y="0"/>
                  </a:lnTo>
                  <a:lnTo>
                    <a:pt x="18" y="0"/>
                  </a:lnTo>
                  <a:lnTo>
                    <a:pt x="26" y="6"/>
                  </a:lnTo>
                  <a:lnTo>
                    <a:pt x="32" y="18"/>
                  </a:lnTo>
                  <a:lnTo>
                    <a:pt x="38" y="32"/>
                  </a:lnTo>
                  <a:close/>
                </a:path>
              </a:pathLst>
            </a:custGeom>
            <a:solidFill>
              <a:srgbClr val="1B130E"/>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75" name="Freeform 10231"/>
            <p:cNvSpPr/>
            <p:nvPr/>
          </p:nvSpPr>
          <p:spPr bwMode="auto">
            <a:xfrm>
              <a:off x="6525419" y="2092325"/>
              <a:ext cx="31750" cy="58738"/>
            </a:xfrm>
            <a:custGeom>
              <a:avLst/>
              <a:gdLst>
                <a:gd name="T0" fmla="*/ 38 w 40"/>
                <a:gd name="T1" fmla="*/ 32 h 74"/>
                <a:gd name="T2" fmla="*/ 38 w 40"/>
                <a:gd name="T3" fmla="*/ 32 h 74"/>
                <a:gd name="T4" fmla="*/ 40 w 40"/>
                <a:gd name="T5" fmla="*/ 46 h 74"/>
                <a:gd name="T6" fmla="*/ 40 w 40"/>
                <a:gd name="T7" fmla="*/ 58 h 74"/>
                <a:gd name="T8" fmla="*/ 36 w 40"/>
                <a:gd name="T9" fmla="*/ 68 h 74"/>
                <a:gd name="T10" fmla="*/ 34 w 40"/>
                <a:gd name="T11" fmla="*/ 72 h 74"/>
                <a:gd name="T12" fmla="*/ 30 w 40"/>
                <a:gd name="T13" fmla="*/ 72 h 74"/>
                <a:gd name="T14" fmla="*/ 30 w 40"/>
                <a:gd name="T15" fmla="*/ 72 h 74"/>
                <a:gd name="T16" fmla="*/ 26 w 40"/>
                <a:gd name="T17" fmla="*/ 74 h 74"/>
                <a:gd name="T18" fmla="*/ 22 w 40"/>
                <a:gd name="T19" fmla="*/ 72 h 74"/>
                <a:gd name="T20" fmla="*/ 14 w 40"/>
                <a:gd name="T21" fmla="*/ 66 h 74"/>
                <a:gd name="T22" fmla="*/ 8 w 40"/>
                <a:gd name="T23" fmla="*/ 56 h 74"/>
                <a:gd name="T24" fmla="*/ 2 w 40"/>
                <a:gd name="T25" fmla="*/ 42 h 74"/>
                <a:gd name="T26" fmla="*/ 2 w 40"/>
                <a:gd name="T27" fmla="*/ 42 h 74"/>
                <a:gd name="T28" fmla="*/ 0 w 40"/>
                <a:gd name="T29" fmla="*/ 26 h 74"/>
                <a:gd name="T30" fmla="*/ 0 w 40"/>
                <a:gd name="T31" fmla="*/ 14 h 74"/>
                <a:gd name="T32" fmla="*/ 4 w 40"/>
                <a:gd name="T33" fmla="*/ 4 h 74"/>
                <a:gd name="T34" fmla="*/ 6 w 40"/>
                <a:gd name="T35" fmla="*/ 2 h 74"/>
                <a:gd name="T36" fmla="*/ 10 w 40"/>
                <a:gd name="T37" fmla="*/ 0 h 74"/>
                <a:gd name="T38" fmla="*/ 10 w 40"/>
                <a:gd name="T39" fmla="*/ 0 h 74"/>
                <a:gd name="T40" fmla="*/ 14 w 40"/>
                <a:gd name="T41" fmla="*/ 0 h 74"/>
                <a:gd name="T42" fmla="*/ 18 w 40"/>
                <a:gd name="T43" fmla="*/ 0 h 74"/>
                <a:gd name="T44" fmla="*/ 26 w 40"/>
                <a:gd name="T45" fmla="*/ 6 h 74"/>
                <a:gd name="T46" fmla="*/ 32 w 40"/>
                <a:gd name="T47" fmla="*/ 18 h 74"/>
                <a:gd name="T48" fmla="*/ 38 w 40"/>
                <a:gd name="T49" fmla="*/ 3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74">
                  <a:moveTo>
                    <a:pt x="38" y="32"/>
                  </a:moveTo>
                  <a:lnTo>
                    <a:pt x="38" y="32"/>
                  </a:lnTo>
                  <a:lnTo>
                    <a:pt x="40" y="46"/>
                  </a:lnTo>
                  <a:lnTo>
                    <a:pt x="40" y="58"/>
                  </a:lnTo>
                  <a:lnTo>
                    <a:pt x="36" y="68"/>
                  </a:lnTo>
                  <a:lnTo>
                    <a:pt x="34" y="72"/>
                  </a:lnTo>
                  <a:lnTo>
                    <a:pt x="30" y="72"/>
                  </a:lnTo>
                  <a:lnTo>
                    <a:pt x="30" y="72"/>
                  </a:lnTo>
                  <a:lnTo>
                    <a:pt x="26" y="74"/>
                  </a:lnTo>
                  <a:lnTo>
                    <a:pt x="22" y="72"/>
                  </a:lnTo>
                  <a:lnTo>
                    <a:pt x="14" y="66"/>
                  </a:lnTo>
                  <a:lnTo>
                    <a:pt x="8" y="56"/>
                  </a:lnTo>
                  <a:lnTo>
                    <a:pt x="2" y="42"/>
                  </a:lnTo>
                  <a:lnTo>
                    <a:pt x="2" y="42"/>
                  </a:lnTo>
                  <a:lnTo>
                    <a:pt x="0" y="26"/>
                  </a:lnTo>
                  <a:lnTo>
                    <a:pt x="0" y="14"/>
                  </a:lnTo>
                  <a:lnTo>
                    <a:pt x="4" y="4"/>
                  </a:lnTo>
                  <a:lnTo>
                    <a:pt x="6" y="2"/>
                  </a:lnTo>
                  <a:lnTo>
                    <a:pt x="10" y="0"/>
                  </a:lnTo>
                  <a:lnTo>
                    <a:pt x="10" y="0"/>
                  </a:lnTo>
                  <a:lnTo>
                    <a:pt x="14" y="0"/>
                  </a:lnTo>
                  <a:lnTo>
                    <a:pt x="18" y="0"/>
                  </a:lnTo>
                  <a:lnTo>
                    <a:pt x="26" y="6"/>
                  </a:lnTo>
                  <a:lnTo>
                    <a:pt x="32" y="18"/>
                  </a:lnTo>
                  <a:lnTo>
                    <a:pt x="38"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76" name="Freeform 10232"/>
            <p:cNvSpPr/>
            <p:nvPr/>
          </p:nvSpPr>
          <p:spPr bwMode="auto">
            <a:xfrm>
              <a:off x="6306344" y="2189162"/>
              <a:ext cx="98425" cy="95250"/>
            </a:xfrm>
            <a:custGeom>
              <a:avLst/>
              <a:gdLst>
                <a:gd name="T0" fmla="*/ 124 w 124"/>
                <a:gd name="T1" fmla="*/ 54 h 120"/>
                <a:gd name="T2" fmla="*/ 124 w 124"/>
                <a:gd name="T3" fmla="*/ 54 h 120"/>
                <a:gd name="T4" fmla="*/ 118 w 124"/>
                <a:gd name="T5" fmla="*/ 44 h 120"/>
                <a:gd name="T6" fmla="*/ 110 w 124"/>
                <a:gd name="T7" fmla="*/ 34 h 120"/>
                <a:gd name="T8" fmla="*/ 100 w 124"/>
                <a:gd name="T9" fmla="*/ 22 h 120"/>
                <a:gd name="T10" fmla="*/ 88 w 124"/>
                <a:gd name="T11" fmla="*/ 12 h 120"/>
                <a:gd name="T12" fmla="*/ 80 w 124"/>
                <a:gd name="T13" fmla="*/ 8 h 120"/>
                <a:gd name="T14" fmla="*/ 72 w 124"/>
                <a:gd name="T15" fmla="*/ 4 h 120"/>
                <a:gd name="T16" fmla="*/ 64 w 124"/>
                <a:gd name="T17" fmla="*/ 2 h 120"/>
                <a:gd name="T18" fmla="*/ 54 w 124"/>
                <a:gd name="T19" fmla="*/ 0 h 120"/>
                <a:gd name="T20" fmla="*/ 44 w 124"/>
                <a:gd name="T21" fmla="*/ 2 h 120"/>
                <a:gd name="T22" fmla="*/ 34 w 124"/>
                <a:gd name="T23" fmla="*/ 4 h 120"/>
                <a:gd name="T24" fmla="*/ 34 w 124"/>
                <a:gd name="T25" fmla="*/ 4 h 120"/>
                <a:gd name="T26" fmla="*/ 24 w 124"/>
                <a:gd name="T27" fmla="*/ 10 h 120"/>
                <a:gd name="T28" fmla="*/ 16 w 124"/>
                <a:gd name="T29" fmla="*/ 14 h 120"/>
                <a:gd name="T30" fmla="*/ 10 w 124"/>
                <a:gd name="T31" fmla="*/ 20 h 120"/>
                <a:gd name="T32" fmla="*/ 4 w 124"/>
                <a:gd name="T33" fmla="*/ 26 h 120"/>
                <a:gd name="T34" fmla="*/ 2 w 124"/>
                <a:gd name="T35" fmla="*/ 32 h 120"/>
                <a:gd name="T36" fmla="*/ 0 w 124"/>
                <a:gd name="T37" fmla="*/ 38 h 120"/>
                <a:gd name="T38" fmla="*/ 0 w 124"/>
                <a:gd name="T39" fmla="*/ 52 h 120"/>
                <a:gd name="T40" fmla="*/ 6 w 124"/>
                <a:gd name="T41" fmla="*/ 66 h 120"/>
                <a:gd name="T42" fmla="*/ 12 w 124"/>
                <a:gd name="T43" fmla="*/ 80 h 120"/>
                <a:gd name="T44" fmla="*/ 22 w 124"/>
                <a:gd name="T45" fmla="*/ 92 h 120"/>
                <a:gd name="T46" fmla="*/ 30 w 124"/>
                <a:gd name="T47" fmla="*/ 102 h 120"/>
                <a:gd name="T48" fmla="*/ 30 w 124"/>
                <a:gd name="T49" fmla="*/ 102 h 120"/>
                <a:gd name="T50" fmla="*/ 42 w 124"/>
                <a:gd name="T51" fmla="*/ 110 h 120"/>
                <a:gd name="T52" fmla="*/ 56 w 124"/>
                <a:gd name="T53" fmla="*/ 118 h 120"/>
                <a:gd name="T54" fmla="*/ 72 w 124"/>
                <a:gd name="T55" fmla="*/ 120 h 120"/>
                <a:gd name="T56" fmla="*/ 80 w 124"/>
                <a:gd name="T57" fmla="*/ 120 h 120"/>
                <a:gd name="T58" fmla="*/ 88 w 124"/>
                <a:gd name="T59" fmla="*/ 120 h 120"/>
                <a:gd name="T60" fmla="*/ 96 w 124"/>
                <a:gd name="T61" fmla="*/ 118 h 120"/>
                <a:gd name="T62" fmla="*/ 104 w 124"/>
                <a:gd name="T63" fmla="*/ 114 h 120"/>
                <a:gd name="T64" fmla="*/ 110 w 124"/>
                <a:gd name="T65" fmla="*/ 110 h 120"/>
                <a:gd name="T66" fmla="*/ 116 w 124"/>
                <a:gd name="T67" fmla="*/ 102 h 120"/>
                <a:gd name="T68" fmla="*/ 120 w 124"/>
                <a:gd name="T69" fmla="*/ 94 h 120"/>
                <a:gd name="T70" fmla="*/ 122 w 124"/>
                <a:gd name="T71" fmla="*/ 82 h 120"/>
                <a:gd name="T72" fmla="*/ 124 w 124"/>
                <a:gd name="T73" fmla="*/ 70 h 120"/>
                <a:gd name="T74" fmla="*/ 124 w 124"/>
                <a:gd name="T75" fmla="*/ 5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20">
                  <a:moveTo>
                    <a:pt x="124" y="54"/>
                  </a:moveTo>
                  <a:lnTo>
                    <a:pt x="124" y="54"/>
                  </a:lnTo>
                  <a:lnTo>
                    <a:pt x="118" y="44"/>
                  </a:lnTo>
                  <a:lnTo>
                    <a:pt x="110" y="34"/>
                  </a:lnTo>
                  <a:lnTo>
                    <a:pt x="100" y="22"/>
                  </a:lnTo>
                  <a:lnTo>
                    <a:pt x="88" y="12"/>
                  </a:lnTo>
                  <a:lnTo>
                    <a:pt x="80" y="8"/>
                  </a:lnTo>
                  <a:lnTo>
                    <a:pt x="72" y="4"/>
                  </a:lnTo>
                  <a:lnTo>
                    <a:pt x="64" y="2"/>
                  </a:lnTo>
                  <a:lnTo>
                    <a:pt x="54" y="0"/>
                  </a:lnTo>
                  <a:lnTo>
                    <a:pt x="44" y="2"/>
                  </a:lnTo>
                  <a:lnTo>
                    <a:pt x="34" y="4"/>
                  </a:lnTo>
                  <a:lnTo>
                    <a:pt x="34" y="4"/>
                  </a:lnTo>
                  <a:lnTo>
                    <a:pt x="24" y="10"/>
                  </a:lnTo>
                  <a:lnTo>
                    <a:pt x="16" y="14"/>
                  </a:lnTo>
                  <a:lnTo>
                    <a:pt x="10" y="20"/>
                  </a:lnTo>
                  <a:lnTo>
                    <a:pt x="4" y="26"/>
                  </a:lnTo>
                  <a:lnTo>
                    <a:pt x="2" y="32"/>
                  </a:lnTo>
                  <a:lnTo>
                    <a:pt x="0" y="38"/>
                  </a:lnTo>
                  <a:lnTo>
                    <a:pt x="0" y="52"/>
                  </a:lnTo>
                  <a:lnTo>
                    <a:pt x="6" y="66"/>
                  </a:lnTo>
                  <a:lnTo>
                    <a:pt x="12" y="80"/>
                  </a:lnTo>
                  <a:lnTo>
                    <a:pt x="22" y="92"/>
                  </a:lnTo>
                  <a:lnTo>
                    <a:pt x="30" y="102"/>
                  </a:lnTo>
                  <a:lnTo>
                    <a:pt x="30" y="102"/>
                  </a:lnTo>
                  <a:lnTo>
                    <a:pt x="42" y="110"/>
                  </a:lnTo>
                  <a:lnTo>
                    <a:pt x="56" y="118"/>
                  </a:lnTo>
                  <a:lnTo>
                    <a:pt x="72" y="120"/>
                  </a:lnTo>
                  <a:lnTo>
                    <a:pt x="80" y="120"/>
                  </a:lnTo>
                  <a:lnTo>
                    <a:pt x="88" y="120"/>
                  </a:lnTo>
                  <a:lnTo>
                    <a:pt x="96" y="118"/>
                  </a:lnTo>
                  <a:lnTo>
                    <a:pt x="104" y="114"/>
                  </a:lnTo>
                  <a:lnTo>
                    <a:pt x="110" y="110"/>
                  </a:lnTo>
                  <a:lnTo>
                    <a:pt x="116" y="102"/>
                  </a:lnTo>
                  <a:lnTo>
                    <a:pt x="120" y="94"/>
                  </a:lnTo>
                  <a:lnTo>
                    <a:pt x="122" y="82"/>
                  </a:lnTo>
                  <a:lnTo>
                    <a:pt x="124" y="70"/>
                  </a:lnTo>
                  <a:lnTo>
                    <a:pt x="124" y="54"/>
                  </a:lnTo>
                  <a:close/>
                </a:path>
              </a:pathLst>
            </a:custGeom>
            <a:solidFill>
              <a:srgbClr val="FEDCB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77" name="Freeform 10233"/>
            <p:cNvSpPr/>
            <p:nvPr/>
          </p:nvSpPr>
          <p:spPr bwMode="auto">
            <a:xfrm>
              <a:off x="6306344" y="2189162"/>
              <a:ext cx="98425" cy="95250"/>
            </a:xfrm>
            <a:custGeom>
              <a:avLst/>
              <a:gdLst>
                <a:gd name="T0" fmla="*/ 124 w 124"/>
                <a:gd name="T1" fmla="*/ 54 h 120"/>
                <a:gd name="T2" fmla="*/ 124 w 124"/>
                <a:gd name="T3" fmla="*/ 54 h 120"/>
                <a:gd name="T4" fmla="*/ 118 w 124"/>
                <a:gd name="T5" fmla="*/ 44 h 120"/>
                <a:gd name="T6" fmla="*/ 110 w 124"/>
                <a:gd name="T7" fmla="*/ 34 h 120"/>
                <a:gd name="T8" fmla="*/ 100 w 124"/>
                <a:gd name="T9" fmla="*/ 22 h 120"/>
                <a:gd name="T10" fmla="*/ 88 w 124"/>
                <a:gd name="T11" fmla="*/ 12 h 120"/>
                <a:gd name="T12" fmla="*/ 80 w 124"/>
                <a:gd name="T13" fmla="*/ 8 h 120"/>
                <a:gd name="T14" fmla="*/ 72 w 124"/>
                <a:gd name="T15" fmla="*/ 4 h 120"/>
                <a:gd name="T16" fmla="*/ 64 w 124"/>
                <a:gd name="T17" fmla="*/ 2 h 120"/>
                <a:gd name="T18" fmla="*/ 54 w 124"/>
                <a:gd name="T19" fmla="*/ 0 h 120"/>
                <a:gd name="T20" fmla="*/ 44 w 124"/>
                <a:gd name="T21" fmla="*/ 2 h 120"/>
                <a:gd name="T22" fmla="*/ 34 w 124"/>
                <a:gd name="T23" fmla="*/ 4 h 120"/>
                <a:gd name="T24" fmla="*/ 34 w 124"/>
                <a:gd name="T25" fmla="*/ 4 h 120"/>
                <a:gd name="T26" fmla="*/ 24 w 124"/>
                <a:gd name="T27" fmla="*/ 10 h 120"/>
                <a:gd name="T28" fmla="*/ 16 w 124"/>
                <a:gd name="T29" fmla="*/ 14 h 120"/>
                <a:gd name="T30" fmla="*/ 10 w 124"/>
                <a:gd name="T31" fmla="*/ 20 h 120"/>
                <a:gd name="T32" fmla="*/ 4 w 124"/>
                <a:gd name="T33" fmla="*/ 26 h 120"/>
                <a:gd name="T34" fmla="*/ 2 w 124"/>
                <a:gd name="T35" fmla="*/ 32 h 120"/>
                <a:gd name="T36" fmla="*/ 0 w 124"/>
                <a:gd name="T37" fmla="*/ 38 h 120"/>
                <a:gd name="T38" fmla="*/ 0 w 124"/>
                <a:gd name="T39" fmla="*/ 52 h 120"/>
                <a:gd name="T40" fmla="*/ 6 w 124"/>
                <a:gd name="T41" fmla="*/ 66 h 120"/>
                <a:gd name="T42" fmla="*/ 12 w 124"/>
                <a:gd name="T43" fmla="*/ 80 h 120"/>
                <a:gd name="T44" fmla="*/ 22 w 124"/>
                <a:gd name="T45" fmla="*/ 92 h 120"/>
                <a:gd name="T46" fmla="*/ 30 w 124"/>
                <a:gd name="T47" fmla="*/ 102 h 120"/>
                <a:gd name="T48" fmla="*/ 30 w 124"/>
                <a:gd name="T49" fmla="*/ 102 h 120"/>
                <a:gd name="T50" fmla="*/ 42 w 124"/>
                <a:gd name="T51" fmla="*/ 110 h 120"/>
                <a:gd name="T52" fmla="*/ 56 w 124"/>
                <a:gd name="T53" fmla="*/ 118 h 120"/>
                <a:gd name="T54" fmla="*/ 72 w 124"/>
                <a:gd name="T55" fmla="*/ 120 h 120"/>
                <a:gd name="T56" fmla="*/ 80 w 124"/>
                <a:gd name="T57" fmla="*/ 120 h 120"/>
                <a:gd name="T58" fmla="*/ 88 w 124"/>
                <a:gd name="T59" fmla="*/ 120 h 120"/>
                <a:gd name="T60" fmla="*/ 96 w 124"/>
                <a:gd name="T61" fmla="*/ 118 h 120"/>
                <a:gd name="T62" fmla="*/ 104 w 124"/>
                <a:gd name="T63" fmla="*/ 114 h 120"/>
                <a:gd name="T64" fmla="*/ 110 w 124"/>
                <a:gd name="T65" fmla="*/ 110 h 120"/>
                <a:gd name="T66" fmla="*/ 116 w 124"/>
                <a:gd name="T67" fmla="*/ 102 h 120"/>
                <a:gd name="T68" fmla="*/ 120 w 124"/>
                <a:gd name="T69" fmla="*/ 94 h 120"/>
                <a:gd name="T70" fmla="*/ 122 w 124"/>
                <a:gd name="T71" fmla="*/ 82 h 120"/>
                <a:gd name="T72" fmla="*/ 124 w 124"/>
                <a:gd name="T73" fmla="*/ 70 h 120"/>
                <a:gd name="T74" fmla="*/ 124 w 124"/>
                <a:gd name="T75" fmla="*/ 5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20">
                  <a:moveTo>
                    <a:pt x="124" y="54"/>
                  </a:moveTo>
                  <a:lnTo>
                    <a:pt x="124" y="54"/>
                  </a:lnTo>
                  <a:lnTo>
                    <a:pt x="118" y="44"/>
                  </a:lnTo>
                  <a:lnTo>
                    <a:pt x="110" y="34"/>
                  </a:lnTo>
                  <a:lnTo>
                    <a:pt x="100" y="22"/>
                  </a:lnTo>
                  <a:lnTo>
                    <a:pt x="88" y="12"/>
                  </a:lnTo>
                  <a:lnTo>
                    <a:pt x="80" y="8"/>
                  </a:lnTo>
                  <a:lnTo>
                    <a:pt x="72" y="4"/>
                  </a:lnTo>
                  <a:lnTo>
                    <a:pt x="64" y="2"/>
                  </a:lnTo>
                  <a:lnTo>
                    <a:pt x="54" y="0"/>
                  </a:lnTo>
                  <a:lnTo>
                    <a:pt x="44" y="2"/>
                  </a:lnTo>
                  <a:lnTo>
                    <a:pt x="34" y="4"/>
                  </a:lnTo>
                  <a:lnTo>
                    <a:pt x="34" y="4"/>
                  </a:lnTo>
                  <a:lnTo>
                    <a:pt x="24" y="10"/>
                  </a:lnTo>
                  <a:lnTo>
                    <a:pt x="16" y="14"/>
                  </a:lnTo>
                  <a:lnTo>
                    <a:pt x="10" y="20"/>
                  </a:lnTo>
                  <a:lnTo>
                    <a:pt x="4" y="26"/>
                  </a:lnTo>
                  <a:lnTo>
                    <a:pt x="2" y="32"/>
                  </a:lnTo>
                  <a:lnTo>
                    <a:pt x="0" y="38"/>
                  </a:lnTo>
                  <a:lnTo>
                    <a:pt x="0" y="52"/>
                  </a:lnTo>
                  <a:lnTo>
                    <a:pt x="6" y="66"/>
                  </a:lnTo>
                  <a:lnTo>
                    <a:pt x="12" y="80"/>
                  </a:lnTo>
                  <a:lnTo>
                    <a:pt x="22" y="92"/>
                  </a:lnTo>
                  <a:lnTo>
                    <a:pt x="30" y="102"/>
                  </a:lnTo>
                  <a:lnTo>
                    <a:pt x="30" y="102"/>
                  </a:lnTo>
                  <a:lnTo>
                    <a:pt x="42" y="110"/>
                  </a:lnTo>
                  <a:lnTo>
                    <a:pt x="56" y="118"/>
                  </a:lnTo>
                  <a:lnTo>
                    <a:pt x="72" y="120"/>
                  </a:lnTo>
                  <a:lnTo>
                    <a:pt x="80" y="120"/>
                  </a:lnTo>
                  <a:lnTo>
                    <a:pt x="88" y="120"/>
                  </a:lnTo>
                  <a:lnTo>
                    <a:pt x="96" y="118"/>
                  </a:lnTo>
                  <a:lnTo>
                    <a:pt x="104" y="114"/>
                  </a:lnTo>
                  <a:lnTo>
                    <a:pt x="110" y="110"/>
                  </a:lnTo>
                  <a:lnTo>
                    <a:pt x="116" y="102"/>
                  </a:lnTo>
                  <a:lnTo>
                    <a:pt x="120" y="94"/>
                  </a:lnTo>
                  <a:lnTo>
                    <a:pt x="122" y="82"/>
                  </a:lnTo>
                  <a:lnTo>
                    <a:pt x="124" y="70"/>
                  </a:lnTo>
                  <a:lnTo>
                    <a:pt x="124" y="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78" name="Freeform 10234"/>
            <p:cNvSpPr/>
            <p:nvPr/>
          </p:nvSpPr>
          <p:spPr bwMode="auto">
            <a:xfrm>
              <a:off x="6476206" y="2019300"/>
              <a:ext cx="63500" cy="39688"/>
            </a:xfrm>
            <a:custGeom>
              <a:avLst/>
              <a:gdLst>
                <a:gd name="T0" fmla="*/ 80 w 80"/>
                <a:gd name="T1" fmla="*/ 30 h 50"/>
                <a:gd name="T2" fmla="*/ 80 w 80"/>
                <a:gd name="T3" fmla="*/ 30 h 50"/>
                <a:gd name="T4" fmla="*/ 70 w 80"/>
                <a:gd name="T5" fmla="*/ 24 h 50"/>
                <a:gd name="T6" fmla="*/ 62 w 80"/>
                <a:gd name="T7" fmla="*/ 18 h 50"/>
                <a:gd name="T8" fmla="*/ 50 w 80"/>
                <a:gd name="T9" fmla="*/ 16 h 50"/>
                <a:gd name="T10" fmla="*/ 36 w 80"/>
                <a:gd name="T11" fmla="*/ 16 h 50"/>
                <a:gd name="T12" fmla="*/ 30 w 80"/>
                <a:gd name="T13" fmla="*/ 16 h 50"/>
                <a:gd name="T14" fmla="*/ 24 w 80"/>
                <a:gd name="T15" fmla="*/ 20 h 50"/>
                <a:gd name="T16" fmla="*/ 16 w 80"/>
                <a:gd name="T17" fmla="*/ 24 h 50"/>
                <a:gd name="T18" fmla="*/ 12 w 80"/>
                <a:gd name="T19" fmla="*/ 32 h 50"/>
                <a:gd name="T20" fmla="*/ 6 w 80"/>
                <a:gd name="T21" fmla="*/ 40 h 50"/>
                <a:gd name="T22" fmla="*/ 0 w 80"/>
                <a:gd name="T23" fmla="*/ 50 h 50"/>
                <a:gd name="T24" fmla="*/ 0 w 80"/>
                <a:gd name="T25" fmla="*/ 50 h 50"/>
                <a:gd name="T26" fmla="*/ 4 w 80"/>
                <a:gd name="T27" fmla="*/ 36 h 50"/>
                <a:gd name="T28" fmla="*/ 8 w 80"/>
                <a:gd name="T29" fmla="*/ 24 h 50"/>
                <a:gd name="T30" fmla="*/ 16 w 80"/>
                <a:gd name="T31" fmla="*/ 12 h 50"/>
                <a:gd name="T32" fmla="*/ 20 w 80"/>
                <a:gd name="T33" fmla="*/ 6 h 50"/>
                <a:gd name="T34" fmla="*/ 26 w 80"/>
                <a:gd name="T35" fmla="*/ 2 h 50"/>
                <a:gd name="T36" fmla="*/ 32 w 80"/>
                <a:gd name="T37" fmla="*/ 0 h 50"/>
                <a:gd name="T38" fmla="*/ 40 w 80"/>
                <a:gd name="T39" fmla="*/ 0 h 50"/>
                <a:gd name="T40" fmla="*/ 48 w 80"/>
                <a:gd name="T41" fmla="*/ 4 h 50"/>
                <a:gd name="T42" fmla="*/ 58 w 80"/>
                <a:gd name="T43" fmla="*/ 8 h 50"/>
                <a:gd name="T44" fmla="*/ 68 w 80"/>
                <a:gd name="T45" fmla="*/ 18 h 50"/>
                <a:gd name="T46" fmla="*/ 80 w 80"/>
                <a:gd name="T47"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50">
                  <a:moveTo>
                    <a:pt x="80" y="30"/>
                  </a:moveTo>
                  <a:lnTo>
                    <a:pt x="80" y="30"/>
                  </a:lnTo>
                  <a:lnTo>
                    <a:pt x="70" y="24"/>
                  </a:lnTo>
                  <a:lnTo>
                    <a:pt x="62" y="18"/>
                  </a:lnTo>
                  <a:lnTo>
                    <a:pt x="50" y="16"/>
                  </a:lnTo>
                  <a:lnTo>
                    <a:pt x="36" y="16"/>
                  </a:lnTo>
                  <a:lnTo>
                    <a:pt x="30" y="16"/>
                  </a:lnTo>
                  <a:lnTo>
                    <a:pt x="24" y="20"/>
                  </a:lnTo>
                  <a:lnTo>
                    <a:pt x="16" y="24"/>
                  </a:lnTo>
                  <a:lnTo>
                    <a:pt x="12" y="32"/>
                  </a:lnTo>
                  <a:lnTo>
                    <a:pt x="6" y="40"/>
                  </a:lnTo>
                  <a:lnTo>
                    <a:pt x="0" y="50"/>
                  </a:lnTo>
                  <a:lnTo>
                    <a:pt x="0" y="50"/>
                  </a:lnTo>
                  <a:lnTo>
                    <a:pt x="4" y="36"/>
                  </a:lnTo>
                  <a:lnTo>
                    <a:pt x="8" y="24"/>
                  </a:lnTo>
                  <a:lnTo>
                    <a:pt x="16" y="12"/>
                  </a:lnTo>
                  <a:lnTo>
                    <a:pt x="20" y="6"/>
                  </a:lnTo>
                  <a:lnTo>
                    <a:pt x="26" y="2"/>
                  </a:lnTo>
                  <a:lnTo>
                    <a:pt x="32" y="0"/>
                  </a:lnTo>
                  <a:lnTo>
                    <a:pt x="40" y="0"/>
                  </a:lnTo>
                  <a:lnTo>
                    <a:pt x="48" y="4"/>
                  </a:lnTo>
                  <a:lnTo>
                    <a:pt x="58" y="8"/>
                  </a:lnTo>
                  <a:lnTo>
                    <a:pt x="68" y="18"/>
                  </a:lnTo>
                  <a:lnTo>
                    <a:pt x="80" y="30"/>
                  </a:lnTo>
                  <a:close/>
                </a:path>
              </a:pathLst>
            </a:custGeom>
            <a:solidFill>
              <a:srgbClr val="3A2C15"/>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79" name="Freeform 10235"/>
            <p:cNvSpPr/>
            <p:nvPr/>
          </p:nvSpPr>
          <p:spPr bwMode="auto">
            <a:xfrm>
              <a:off x="6476206" y="2019300"/>
              <a:ext cx="63500" cy="39688"/>
            </a:xfrm>
            <a:custGeom>
              <a:avLst/>
              <a:gdLst>
                <a:gd name="T0" fmla="*/ 80 w 80"/>
                <a:gd name="T1" fmla="*/ 30 h 50"/>
                <a:gd name="T2" fmla="*/ 80 w 80"/>
                <a:gd name="T3" fmla="*/ 30 h 50"/>
                <a:gd name="T4" fmla="*/ 70 w 80"/>
                <a:gd name="T5" fmla="*/ 24 h 50"/>
                <a:gd name="T6" fmla="*/ 62 w 80"/>
                <a:gd name="T7" fmla="*/ 18 h 50"/>
                <a:gd name="T8" fmla="*/ 50 w 80"/>
                <a:gd name="T9" fmla="*/ 16 h 50"/>
                <a:gd name="T10" fmla="*/ 36 w 80"/>
                <a:gd name="T11" fmla="*/ 16 h 50"/>
                <a:gd name="T12" fmla="*/ 30 w 80"/>
                <a:gd name="T13" fmla="*/ 16 h 50"/>
                <a:gd name="T14" fmla="*/ 24 w 80"/>
                <a:gd name="T15" fmla="*/ 20 h 50"/>
                <a:gd name="T16" fmla="*/ 16 w 80"/>
                <a:gd name="T17" fmla="*/ 24 h 50"/>
                <a:gd name="T18" fmla="*/ 12 w 80"/>
                <a:gd name="T19" fmla="*/ 32 h 50"/>
                <a:gd name="T20" fmla="*/ 6 w 80"/>
                <a:gd name="T21" fmla="*/ 40 h 50"/>
                <a:gd name="T22" fmla="*/ 0 w 80"/>
                <a:gd name="T23" fmla="*/ 50 h 50"/>
                <a:gd name="T24" fmla="*/ 0 w 80"/>
                <a:gd name="T25" fmla="*/ 50 h 50"/>
                <a:gd name="T26" fmla="*/ 4 w 80"/>
                <a:gd name="T27" fmla="*/ 36 h 50"/>
                <a:gd name="T28" fmla="*/ 8 w 80"/>
                <a:gd name="T29" fmla="*/ 24 h 50"/>
                <a:gd name="T30" fmla="*/ 16 w 80"/>
                <a:gd name="T31" fmla="*/ 12 h 50"/>
                <a:gd name="T32" fmla="*/ 20 w 80"/>
                <a:gd name="T33" fmla="*/ 6 h 50"/>
                <a:gd name="T34" fmla="*/ 26 w 80"/>
                <a:gd name="T35" fmla="*/ 2 h 50"/>
                <a:gd name="T36" fmla="*/ 32 w 80"/>
                <a:gd name="T37" fmla="*/ 0 h 50"/>
                <a:gd name="T38" fmla="*/ 40 w 80"/>
                <a:gd name="T39" fmla="*/ 0 h 50"/>
                <a:gd name="T40" fmla="*/ 48 w 80"/>
                <a:gd name="T41" fmla="*/ 4 h 50"/>
                <a:gd name="T42" fmla="*/ 58 w 80"/>
                <a:gd name="T43" fmla="*/ 8 h 50"/>
                <a:gd name="T44" fmla="*/ 68 w 80"/>
                <a:gd name="T45" fmla="*/ 18 h 50"/>
                <a:gd name="T46" fmla="*/ 80 w 80"/>
                <a:gd name="T47"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50">
                  <a:moveTo>
                    <a:pt x="80" y="30"/>
                  </a:moveTo>
                  <a:lnTo>
                    <a:pt x="80" y="30"/>
                  </a:lnTo>
                  <a:lnTo>
                    <a:pt x="70" y="24"/>
                  </a:lnTo>
                  <a:lnTo>
                    <a:pt x="62" y="18"/>
                  </a:lnTo>
                  <a:lnTo>
                    <a:pt x="50" y="16"/>
                  </a:lnTo>
                  <a:lnTo>
                    <a:pt x="36" y="16"/>
                  </a:lnTo>
                  <a:lnTo>
                    <a:pt x="30" y="16"/>
                  </a:lnTo>
                  <a:lnTo>
                    <a:pt x="24" y="20"/>
                  </a:lnTo>
                  <a:lnTo>
                    <a:pt x="16" y="24"/>
                  </a:lnTo>
                  <a:lnTo>
                    <a:pt x="12" y="32"/>
                  </a:lnTo>
                  <a:lnTo>
                    <a:pt x="6" y="40"/>
                  </a:lnTo>
                  <a:lnTo>
                    <a:pt x="0" y="50"/>
                  </a:lnTo>
                  <a:lnTo>
                    <a:pt x="0" y="50"/>
                  </a:lnTo>
                  <a:lnTo>
                    <a:pt x="4" y="36"/>
                  </a:lnTo>
                  <a:lnTo>
                    <a:pt x="8" y="24"/>
                  </a:lnTo>
                  <a:lnTo>
                    <a:pt x="16" y="12"/>
                  </a:lnTo>
                  <a:lnTo>
                    <a:pt x="20" y="6"/>
                  </a:lnTo>
                  <a:lnTo>
                    <a:pt x="26" y="2"/>
                  </a:lnTo>
                  <a:lnTo>
                    <a:pt x="32" y="0"/>
                  </a:lnTo>
                  <a:lnTo>
                    <a:pt x="40" y="0"/>
                  </a:lnTo>
                  <a:lnTo>
                    <a:pt x="48" y="4"/>
                  </a:lnTo>
                  <a:lnTo>
                    <a:pt x="58" y="8"/>
                  </a:lnTo>
                  <a:lnTo>
                    <a:pt x="68" y="18"/>
                  </a:lnTo>
                  <a:lnTo>
                    <a:pt x="8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80" name="Freeform 10236"/>
            <p:cNvSpPr/>
            <p:nvPr/>
          </p:nvSpPr>
          <p:spPr bwMode="auto">
            <a:xfrm>
              <a:off x="6344444" y="2368550"/>
              <a:ext cx="30163" cy="39688"/>
            </a:xfrm>
            <a:custGeom>
              <a:avLst/>
              <a:gdLst>
                <a:gd name="T0" fmla="*/ 18 w 38"/>
                <a:gd name="T1" fmla="*/ 0 h 50"/>
                <a:gd name="T2" fmla="*/ 18 w 38"/>
                <a:gd name="T3" fmla="*/ 0 h 50"/>
                <a:gd name="T4" fmla="*/ 20 w 38"/>
                <a:gd name="T5" fmla="*/ 4 h 50"/>
                <a:gd name="T6" fmla="*/ 26 w 38"/>
                <a:gd name="T7" fmla="*/ 14 h 50"/>
                <a:gd name="T8" fmla="*/ 34 w 38"/>
                <a:gd name="T9" fmla="*/ 28 h 50"/>
                <a:gd name="T10" fmla="*/ 36 w 38"/>
                <a:gd name="T11" fmla="*/ 38 h 50"/>
                <a:gd name="T12" fmla="*/ 38 w 38"/>
                <a:gd name="T13" fmla="*/ 50 h 50"/>
                <a:gd name="T14" fmla="*/ 26 w 38"/>
                <a:gd name="T15" fmla="*/ 30 h 50"/>
                <a:gd name="T16" fmla="*/ 2 w 38"/>
                <a:gd name="T17" fmla="*/ 42 h 50"/>
                <a:gd name="T18" fmla="*/ 2 w 38"/>
                <a:gd name="T19" fmla="*/ 42 h 50"/>
                <a:gd name="T20" fmla="*/ 0 w 38"/>
                <a:gd name="T21" fmla="*/ 36 h 50"/>
                <a:gd name="T22" fmla="*/ 0 w 38"/>
                <a:gd name="T23" fmla="*/ 24 h 50"/>
                <a:gd name="T24" fmla="*/ 0 w 38"/>
                <a:gd name="T25" fmla="*/ 16 h 50"/>
                <a:gd name="T26" fmla="*/ 2 w 38"/>
                <a:gd name="T27" fmla="*/ 10 h 50"/>
                <a:gd name="T28" fmla="*/ 8 w 38"/>
                <a:gd name="T29" fmla="*/ 4 h 50"/>
                <a:gd name="T30" fmla="*/ 18 w 38"/>
                <a:gd name="T3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50">
                  <a:moveTo>
                    <a:pt x="18" y="0"/>
                  </a:moveTo>
                  <a:lnTo>
                    <a:pt x="18" y="0"/>
                  </a:lnTo>
                  <a:lnTo>
                    <a:pt x="20" y="4"/>
                  </a:lnTo>
                  <a:lnTo>
                    <a:pt x="26" y="14"/>
                  </a:lnTo>
                  <a:lnTo>
                    <a:pt x="34" y="28"/>
                  </a:lnTo>
                  <a:lnTo>
                    <a:pt x="36" y="38"/>
                  </a:lnTo>
                  <a:lnTo>
                    <a:pt x="38" y="50"/>
                  </a:lnTo>
                  <a:lnTo>
                    <a:pt x="26" y="30"/>
                  </a:lnTo>
                  <a:lnTo>
                    <a:pt x="2" y="42"/>
                  </a:lnTo>
                  <a:lnTo>
                    <a:pt x="2" y="42"/>
                  </a:lnTo>
                  <a:lnTo>
                    <a:pt x="0" y="36"/>
                  </a:lnTo>
                  <a:lnTo>
                    <a:pt x="0" y="24"/>
                  </a:lnTo>
                  <a:lnTo>
                    <a:pt x="0" y="16"/>
                  </a:lnTo>
                  <a:lnTo>
                    <a:pt x="2" y="10"/>
                  </a:lnTo>
                  <a:lnTo>
                    <a:pt x="8" y="4"/>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81" name="Freeform 10237"/>
            <p:cNvSpPr/>
            <p:nvPr/>
          </p:nvSpPr>
          <p:spPr bwMode="auto">
            <a:xfrm>
              <a:off x="6344444" y="2368550"/>
              <a:ext cx="30163" cy="39688"/>
            </a:xfrm>
            <a:custGeom>
              <a:avLst/>
              <a:gdLst>
                <a:gd name="T0" fmla="*/ 18 w 38"/>
                <a:gd name="T1" fmla="*/ 0 h 50"/>
                <a:gd name="T2" fmla="*/ 18 w 38"/>
                <a:gd name="T3" fmla="*/ 0 h 50"/>
                <a:gd name="T4" fmla="*/ 20 w 38"/>
                <a:gd name="T5" fmla="*/ 4 h 50"/>
                <a:gd name="T6" fmla="*/ 26 w 38"/>
                <a:gd name="T7" fmla="*/ 14 h 50"/>
                <a:gd name="T8" fmla="*/ 34 w 38"/>
                <a:gd name="T9" fmla="*/ 28 h 50"/>
                <a:gd name="T10" fmla="*/ 36 w 38"/>
                <a:gd name="T11" fmla="*/ 38 h 50"/>
                <a:gd name="T12" fmla="*/ 38 w 38"/>
                <a:gd name="T13" fmla="*/ 50 h 50"/>
                <a:gd name="T14" fmla="*/ 26 w 38"/>
                <a:gd name="T15" fmla="*/ 30 h 50"/>
                <a:gd name="T16" fmla="*/ 2 w 38"/>
                <a:gd name="T17" fmla="*/ 42 h 50"/>
                <a:gd name="T18" fmla="*/ 2 w 38"/>
                <a:gd name="T19" fmla="*/ 42 h 50"/>
                <a:gd name="T20" fmla="*/ 0 w 38"/>
                <a:gd name="T21" fmla="*/ 36 h 50"/>
                <a:gd name="T22" fmla="*/ 0 w 38"/>
                <a:gd name="T23" fmla="*/ 24 h 50"/>
                <a:gd name="T24" fmla="*/ 0 w 38"/>
                <a:gd name="T25" fmla="*/ 16 h 50"/>
                <a:gd name="T26" fmla="*/ 2 w 38"/>
                <a:gd name="T27" fmla="*/ 10 h 50"/>
                <a:gd name="T28" fmla="*/ 8 w 38"/>
                <a:gd name="T29" fmla="*/ 4 h 50"/>
                <a:gd name="T30" fmla="*/ 18 w 38"/>
                <a:gd name="T3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50">
                  <a:moveTo>
                    <a:pt x="18" y="0"/>
                  </a:moveTo>
                  <a:lnTo>
                    <a:pt x="18" y="0"/>
                  </a:lnTo>
                  <a:lnTo>
                    <a:pt x="20" y="4"/>
                  </a:lnTo>
                  <a:lnTo>
                    <a:pt x="26" y="14"/>
                  </a:lnTo>
                  <a:lnTo>
                    <a:pt x="34" y="28"/>
                  </a:lnTo>
                  <a:lnTo>
                    <a:pt x="36" y="38"/>
                  </a:lnTo>
                  <a:lnTo>
                    <a:pt x="38" y="50"/>
                  </a:lnTo>
                  <a:lnTo>
                    <a:pt x="26" y="30"/>
                  </a:lnTo>
                  <a:lnTo>
                    <a:pt x="2" y="42"/>
                  </a:lnTo>
                  <a:lnTo>
                    <a:pt x="2" y="42"/>
                  </a:lnTo>
                  <a:lnTo>
                    <a:pt x="0" y="36"/>
                  </a:lnTo>
                  <a:lnTo>
                    <a:pt x="0" y="24"/>
                  </a:lnTo>
                  <a:lnTo>
                    <a:pt x="0" y="16"/>
                  </a:lnTo>
                  <a:lnTo>
                    <a:pt x="2" y="10"/>
                  </a:lnTo>
                  <a:lnTo>
                    <a:pt x="8" y="4"/>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82" name="Freeform 10238"/>
            <p:cNvSpPr/>
            <p:nvPr/>
          </p:nvSpPr>
          <p:spPr bwMode="auto">
            <a:xfrm>
              <a:off x="6312694" y="2290762"/>
              <a:ext cx="173038" cy="87313"/>
            </a:xfrm>
            <a:custGeom>
              <a:avLst/>
              <a:gdLst>
                <a:gd name="T0" fmla="*/ 218 w 218"/>
                <a:gd name="T1" fmla="*/ 110 h 110"/>
                <a:gd name="T2" fmla="*/ 218 w 218"/>
                <a:gd name="T3" fmla="*/ 110 h 110"/>
                <a:gd name="T4" fmla="*/ 200 w 218"/>
                <a:gd name="T5" fmla="*/ 108 h 110"/>
                <a:gd name="T6" fmla="*/ 156 w 218"/>
                <a:gd name="T7" fmla="*/ 104 h 110"/>
                <a:gd name="T8" fmla="*/ 102 w 218"/>
                <a:gd name="T9" fmla="*/ 104 h 110"/>
                <a:gd name="T10" fmla="*/ 78 w 218"/>
                <a:gd name="T11" fmla="*/ 104 h 110"/>
                <a:gd name="T12" fmla="*/ 58 w 218"/>
                <a:gd name="T13" fmla="*/ 108 h 110"/>
                <a:gd name="T14" fmla="*/ 58 w 218"/>
                <a:gd name="T15" fmla="*/ 108 h 110"/>
                <a:gd name="T16" fmla="*/ 48 w 218"/>
                <a:gd name="T17" fmla="*/ 108 h 110"/>
                <a:gd name="T18" fmla="*/ 40 w 218"/>
                <a:gd name="T19" fmla="*/ 108 h 110"/>
                <a:gd name="T20" fmla="*/ 28 w 218"/>
                <a:gd name="T21" fmla="*/ 108 h 110"/>
                <a:gd name="T22" fmla="*/ 18 w 218"/>
                <a:gd name="T23" fmla="*/ 104 h 110"/>
                <a:gd name="T24" fmla="*/ 8 w 218"/>
                <a:gd name="T25" fmla="*/ 98 h 110"/>
                <a:gd name="T26" fmla="*/ 6 w 218"/>
                <a:gd name="T27" fmla="*/ 92 h 110"/>
                <a:gd name="T28" fmla="*/ 2 w 218"/>
                <a:gd name="T29" fmla="*/ 86 h 110"/>
                <a:gd name="T30" fmla="*/ 0 w 218"/>
                <a:gd name="T31" fmla="*/ 80 h 110"/>
                <a:gd name="T32" fmla="*/ 0 w 218"/>
                <a:gd name="T33" fmla="*/ 72 h 110"/>
                <a:gd name="T34" fmla="*/ 0 w 218"/>
                <a:gd name="T35" fmla="*/ 72 h 110"/>
                <a:gd name="T36" fmla="*/ 0 w 218"/>
                <a:gd name="T37" fmla="*/ 64 h 110"/>
                <a:gd name="T38" fmla="*/ 2 w 218"/>
                <a:gd name="T39" fmla="*/ 56 h 110"/>
                <a:gd name="T40" fmla="*/ 6 w 218"/>
                <a:gd name="T41" fmla="*/ 50 h 110"/>
                <a:gd name="T42" fmla="*/ 12 w 218"/>
                <a:gd name="T43" fmla="*/ 44 h 110"/>
                <a:gd name="T44" fmla="*/ 26 w 218"/>
                <a:gd name="T45" fmla="*/ 36 h 110"/>
                <a:gd name="T46" fmla="*/ 46 w 218"/>
                <a:gd name="T47" fmla="*/ 30 h 110"/>
                <a:gd name="T48" fmla="*/ 92 w 218"/>
                <a:gd name="T49" fmla="*/ 18 h 110"/>
                <a:gd name="T50" fmla="*/ 116 w 218"/>
                <a:gd name="T51" fmla="*/ 10 h 110"/>
                <a:gd name="T52" fmla="*/ 140 w 218"/>
                <a:gd name="T53" fmla="*/ 0 h 110"/>
                <a:gd name="T54" fmla="*/ 218 w 218"/>
                <a:gd name="T5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8" h="110">
                  <a:moveTo>
                    <a:pt x="218" y="110"/>
                  </a:moveTo>
                  <a:lnTo>
                    <a:pt x="218" y="110"/>
                  </a:lnTo>
                  <a:lnTo>
                    <a:pt x="200" y="108"/>
                  </a:lnTo>
                  <a:lnTo>
                    <a:pt x="156" y="104"/>
                  </a:lnTo>
                  <a:lnTo>
                    <a:pt x="102" y="104"/>
                  </a:lnTo>
                  <a:lnTo>
                    <a:pt x="78" y="104"/>
                  </a:lnTo>
                  <a:lnTo>
                    <a:pt x="58" y="108"/>
                  </a:lnTo>
                  <a:lnTo>
                    <a:pt x="58" y="108"/>
                  </a:lnTo>
                  <a:lnTo>
                    <a:pt x="48" y="108"/>
                  </a:lnTo>
                  <a:lnTo>
                    <a:pt x="40" y="108"/>
                  </a:lnTo>
                  <a:lnTo>
                    <a:pt x="28" y="108"/>
                  </a:lnTo>
                  <a:lnTo>
                    <a:pt x="18" y="104"/>
                  </a:lnTo>
                  <a:lnTo>
                    <a:pt x="8" y="98"/>
                  </a:lnTo>
                  <a:lnTo>
                    <a:pt x="6" y="92"/>
                  </a:lnTo>
                  <a:lnTo>
                    <a:pt x="2" y="86"/>
                  </a:lnTo>
                  <a:lnTo>
                    <a:pt x="0" y="80"/>
                  </a:lnTo>
                  <a:lnTo>
                    <a:pt x="0" y="72"/>
                  </a:lnTo>
                  <a:lnTo>
                    <a:pt x="0" y="72"/>
                  </a:lnTo>
                  <a:lnTo>
                    <a:pt x="0" y="64"/>
                  </a:lnTo>
                  <a:lnTo>
                    <a:pt x="2" y="56"/>
                  </a:lnTo>
                  <a:lnTo>
                    <a:pt x="6" y="50"/>
                  </a:lnTo>
                  <a:lnTo>
                    <a:pt x="12" y="44"/>
                  </a:lnTo>
                  <a:lnTo>
                    <a:pt x="26" y="36"/>
                  </a:lnTo>
                  <a:lnTo>
                    <a:pt x="46" y="30"/>
                  </a:lnTo>
                  <a:lnTo>
                    <a:pt x="92" y="18"/>
                  </a:lnTo>
                  <a:lnTo>
                    <a:pt x="116" y="10"/>
                  </a:lnTo>
                  <a:lnTo>
                    <a:pt x="140" y="0"/>
                  </a:lnTo>
                  <a:lnTo>
                    <a:pt x="218" y="110"/>
                  </a:lnTo>
                  <a:close/>
                </a:path>
              </a:pathLst>
            </a:custGeom>
            <a:solidFill>
              <a:srgbClr val="FEDCB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83" name="Freeform 10239"/>
            <p:cNvSpPr/>
            <p:nvPr/>
          </p:nvSpPr>
          <p:spPr bwMode="auto">
            <a:xfrm>
              <a:off x="5893594" y="2312987"/>
              <a:ext cx="446088" cy="652463"/>
            </a:xfrm>
            <a:custGeom>
              <a:avLst/>
              <a:gdLst>
                <a:gd name="T0" fmla="*/ 498 w 562"/>
                <a:gd name="T1" fmla="*/ 4 h 822"/>
                <a:gd name="T2" fmla="*/ 472 w 562"/>
                <a:gd name="T3" fmla="*/ 0 h 822"/>
                <a:gd name="T4" fmla="*/ 424 w 562"/>
                <a:gd name="T5" fmla="*/ 2 h 822"/>
                <a:gd name="T6" fmla="*/ 380 w 562"/>
                <a:gd name="T7" fmla="*/ 12 h 822"/>
                <a:gd name="T8" fmla="*/ 330 w 562"/>
                <a:gd name="T9" fmla="*/ 30 h 822"/>
                <a:gd name="T10" fmla="*/ 276 w 562"/>
                <a:gd name="T11" fmla="*/ 60 h 822"/>
                <a:gd name="T12" fmla="*/ 218 w 562"/>
                <a:gd name="T13" fmla="*/ 104 h 822"/>
                <a:gd name="T14" fmla="*/ 188 w 562"/>
                <a:gd name="T15" fmla="*/ 134 h 822"/>
                <a:gd name="T16" fmla="*/ 158 w 562"/>
                <a:gd name="T17" fmla="*/ 166 h 822"/>
                <a:gd name="T18" fmla="*/ 106 w 562"/>
                <a:gd name="T19" fmla="*/ 246 h 822"/>
                <a:gd name="T20" fmla="*/ 64 w 562"/>
                <a:gd name="T21" fmla="*/ 340 h 822"/>
                <a:gd name="T22" fmla="*/ 30 w 562"/>
                <a:gd name="T23" fmla="*/ 438 h 822"/>
                <a:gd name="T24" fmla="*/ 10 w 562"/>
                <a:gd name="T25" fmla="*/ 540 h 822"/>
                <a:gd name="T26" fmla="*/ 0 w 562"/>
                <a:gd name="T27" fmla="*/ 636 h 822"/>
                <a:gd name="T28" fmla="*/ 4 w 562"/>
                <a:gd name="T29" fmla="*/ 722 h 822"/>
                <a:gd name="T30" fmla="*/ 14 w 562"/>
                <a:gd name="T31" fmla="*/ 778 h 822"/>
                <a:gd name="T32" fmla="*/ 26 w 562"/>
                <a:gd name="T33" fmla="*/ 808 h 822"/>
                <a:gd name="T34" fmla="*/ 34 w 562"/>
                <a:gd name="T35" fmla="*/ 822 h 822"/>
                <a:gd name="T36" fmla="*/ 162 w 562"/>
                <a:gd name="T37" fmla="*/ 804 h 822"/>
                <a:gd name="T38" fmla="*/ 276 w 562"/>
                <a:gd name="T39" fmla="*/ 782 h 822"/>
                <a:gd name="T40" fmla="*/ 352 w 562"/>
                <a:gd name="T41" fmla="*/ 762 h 822"/>
                <a:gd name="T42" fmla="*/ 416 w 562"/>
                <a:gd name="T43" fmla="*/ 736 h 822"/>
                <a:gd name="T44" fmla="*/ 450 w 562"/>
                <a:gd name="T45" fmla="*/ 714 h 822"/>
                <a:gd name="T46" fmla="*/ 464 w 562"/>
                <a:gd name="T47" fmla="*/ 698 h 822"/>
                <a:gd name="T48" fmla="*/ 470 w 562"/>
                <a:gd name="T49" fmla="*/ 690 h 822"/>
                <a:gd name="T50" fmla="*/ 454 w 562"/>
                <a:gd name="T51" fmla="*/ 654 h 822"/>
                <a:gd name="T52" fmla="*/ 432 w 562"/>
                <a:gd name="T53" fmla="*/ 590 h 822"/>
                <a:gd name="T54" fmla="*/ 422 w 562"/>
                <a:gd name="T55" fmla="*/ 538 h 822"/>
                <a:gd name="T56" fmla="*/ 418 w 562"/>
                <a:gd name="T57" fmla="*/ 480 h 822"/>
                <a:gd name="T58" fmla="*/ 424 w 562"/>
                <a:gd name="T59" fmla="*/ 420 h 822"/>
                <a:gd name="T60" fmla="*/ 446 w 562"/>
                <a:gd name="T61" fmla="*/ 362 h 822"/>
                <a:gd name="T62" fmla="*/ 464 w 562"/>
                <a:gd name="T63" fmla="*/ 336 h 822"/>
                <a:gd name="T64" fmla="*/ 486 w 562"/>
                <a:gd name="T65" fmla="*/ 306 h 822"/>
                <a:gd name="T66" fmla="*/ 518 w 562"/>
                <a:gd name="T67" fmla="*/ 254 h 822"/>
                <a:gd name="T68" fmla="*/ 538 w 562"/>
                <a:gd name="T69" fmla="*/ 212 h 822"/>
                <a:gd name="T70" fmla="*/ 552 w 562"/>
                <a:gd name="T71" fmla="*/ 176 h 822"/>
                <a:gd name="T72" fmla="*/ 558 w 562"/>
                <a:gd name="T73" fmla="*/ 136 h 822"/>
                <a:gd name="T74" fmla="*/ 560 w 562"/>
                <a:gd name="T75" fmla="*/ 96 h 822"/>
                <a:gd name="T76" fmla="*/ 562 w 562"/>
                <a:gd name="T77" fmla="*/ 80 h 822"/>
                <a:gd name="T78" fmla="*/ 556 w 562"/>
                <a:gd name="T79" fmla="*/ 50 h 822"/>
                <a:gd name="T80" fmla="*/ 552 w 562"/>
                <a:gd name="T81" fmla="*/ 32 h 822"/>
                <a:gd name="T82" fmla="*/ 538 w 562"/>
                <a:gd name="T83" fmla="*/ 18 h 822"/>
                <a:gd name="T84" fmla="*/ 498 w 562"/>
                <a:gd name="T85" fmla="*/ 4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2" h="822">
                  <a:moveTo>
                    <a:pt x="498" y="4"/>
                  </a:moveTo>
                  <a:lnTo>
                    <a:pt x="498" y="4"/>
                  </a:lnTo>
                  <a:lnTo>
                    <a:pt x="492" y="2"/>
                  </a:lnTo>
                  <a:lnTo>
                    <a:pt x="472" y="0"/>
                  </a:lnTo>
                  <a:lnTo>
                    <a:pt x="442" y="0"/>
                  </a:lnTo>
                  <a:lnTo>
                    <a:pt x="424" y="2"/>
                  </a:lnTo>
                  <a:lnTo>
                    <a:pt x="404" y="6"/>
                  </a:lnTo>
                  <a:lnTo>
                    <a:pt x="380" y="12"/>
                  </a:lnTo>
                  <a:lnTo>
                    <a:pt x="356" y="20"/>
                  </a:lnTo>
                  <a:lnTo>
                    <a:pt x="330" y="30"/>
                  </a:lnTo>
                  <a:lnTo>
                    <a:pt x="304" y="42"/>
                  </a:lnTo>
                  <a:lnTo>
                    <a:pt x="276" y="60"/>
                  </a:lnTo>
                  <a:lnTo>
                    <a:pt x="246" y="80"/>
                  </a:lnTo>
                  <a:lnTo>
                    <a:pt x="218" y="104"/>
                  </a:lnTo>
                  <a:lnTo>
                    <a:pt x="188" y="134"/>
                  </a:lnTo>
                  <a:lnTo>
                    <a:pt x="188" y="134"/>
                  </a:lnTo>
                  <a:lnTo>
                    <a:pt x="172" y="150"/>
                  </a:lnTo>
                  <a:lnTo>
                    <a:pt x="158" y="166"/>
                  </a:lnTo>
                  <a:lnTo>
                    <a:pt x="130" y="204"/>
                  </a:lnTo>
                  <a:lnTo>
                    <a:pt x="106" y="246"/>
                  </a:lnTo>
                  <a:lnTo>
                    <a:pt x="84" y="292"/>
                  </a:lnTo>
                  <a:lnTo>
                    <a:pt x="64" y="340"/>
                  </a:lnTo>
                  <a:lnTo>
                    <a:pt x="46" y="388"/>
                  </a:lnTo>
                  <a:lnTo>
                    <a:pt x="30" y="438"/>
                  </a:lnTo>
                  <a:lnTo>
                    <a:pt x="18" y="488"/>
                  </a:lnTo>
                  <a:lnTo>
                    <a:pt x="10" y="540"/>
                  </a:lnTo>
                  <a:lnTo>
                    <a:pt x="4" y="588"/>
                  </a:lnTo>
                  <a:lnTo>
                    <a:pt x="0" y="636"/>
                  </a:lnTo>
                  <a:lnTo>
                    <a:pt x="0" y="680"/>
                  </a:lnTo>
                  <a:lnTo>
                    <a:pt x="4" y="722"/>
                  </a:lnTo>
                  <a:lnTo>
                    <a:pt x="10" y="760"/>
                  </a:lnTo>
                  <a:lnTo>
                    <a:pt x="14" y="778"/>
                  </a:lnTo>
                  <a:lnTo>
                    <a:pt x="20" y="794"/>
                  </a:lnTo>
                  <a:lnTo>
                    <a:pt x="26" y="808"/>
                  </a:lnTo>
                  <a:lnTo>
                    <a:pt x="34" y="822"/>
                  </a:lnTo>
                  <a:lnTo>
                    <a:pt x="34" y="822"/>
                  </a:lnTo>
                  <a:lnTo>
                    <a:pt x="96" y="814"/>
                  </a:lnTo>
                  <a:lnTo>
                    <a:pt x="162" y="804"/>
                  </a:lnTo>
                  <a:lnTo>
                    <a:pt x="238" y="790"/>
                  </a:lnTo>
                  <a:lnTo>
                    <a:pt x="276" y="782"/>
                  </a:lnTo>
                  <a:lnTo>
                    <a:pt x="316" y="772"/>
                  </a:lnTo>
                  <a:lnTo>
                    <a:pt x="352" y="762"/>
                  </a:lnTo>
                  <a:lnTo>
                    <a:pt x="386" y="750"/>
                  </a:lnTo>
                  <a:lnTo>
                    <a:pt x="416" y="736"/>
                  </a:lnTo>
                  <a:lnTo>
                    <a:pt x="440" y="722"/>
                  </a:lnTo>
                  <a:lnTo>
                    <a:pt x="450" y="714"/>
                  </a:lnTo>
                  <a:lnTo>
                    <a:pt x="458" y="706"/>
                  </a:lnTo>
                  <a:lnTo>
                    <a:pt x="464" y="698"/>
                  </a:lnTo>
                  <a:lnTo>
                    <a:pt x="470" y="690"/>
                  </a:lnTo>
                  <a:lnTo>
                    <a:pt x="470" y="690"/>
                  </a:lnTo>
                  <a:lnTo>
                    <a:pt x="464" y="680"/>
                  </a:lnTo>
                  <a:lnTo>
                    <a:pt x="454" y="654"/>
                  </a:lnTo>
                  <a:lnTo>
                    <a:pt x="440" y="614"/>
                  </a:lnTo>
                  <a:lnTo>
                    <a:pt x="432" y="590"/>
                  </a:lnTo>
                  <a:lnTo>
                    <a:pt x="426" y="566"/>
                  </a:lnTo>
                  <a:lnTo>
                    <a:pt x="422" y="538"/>
                  </a:lnTo>
                  <a:lnTo>
                    <a:pt x="418" y="510"/>
                  </a:lnTo>
                  <a:lnTo>
                    <a:pt x="418" y="480"/>
                  </a:lnTo>
                  <a:lnTo>
                    <a:pt x="420" y="450"/>
                  </a:lnTo>
                  <a:lnTo>
                    <a:pt x="424" y="420"/>
                  </a:lnTo>
                  <a:lnTo>
                    <a:pt x="434" y="390"/>
                  </a:lnTo>
                  <a:lnTo>
                    <a:pt x="446" y="362"/>
                  </a:lnTo>
                  <a:lnTo>
                    <a:pt x="454" y="348"/>
                  </a:lnTo>
                  <a:lnTo>
                    <a:pt x="464" y="336"/>
                  </a:lnTo>
                  <a:lnTo>
                    <a:pt x="464" y="336"/>
                  </a:lnTo>
                  <a:lnTo>
                    <a:pt x="486" y="306"/>
                  </a:lnTo>
                  <a:lnTo>
                    <a:pt x="504" y="278"/>
                  </a:lnTo>
                  <a:lnTo>
                    <a:pt x="518" y="254"/>
                  </a:lnTo>
                  <a:lnTo>
                    <a:pt x="530" y="232"/>
                  </a:lnTo>
                  <a:lnTo>
                    <a:pt x="538" y="212"/>
                  </a:lnTo>
                  <a:lnTo>
                    <a:pt x="546" y="192"/>
                  </a:lnTo>
                  <a:lnTo>
                    <a:pt x="552" y="176"/>
                  </a:lnTo>
                  <a:lnTo>
                    <a:pt x="554" y="162"/>
                  </a:lnTo>
                  <a:lnTo>
                    <a:pt x="558" y="136"/>
                  </a:lnTo>
                  <a:lnTo>
                    <a:pt x="558" y="114"/>
                  </a:lnTo>
                  <a:lnTo>
                    <a:pt x="560" y="96"/>
                  </a:lnTo>
                  <a:lnTo>
                    <a:pt x="562" y="80"/>
                  </a:lnTo>
                  <a:lnTo>
                    <a:pt x="562" y="80"/>
                  </a:lnTo>
                  <a:lnTo>
                    <a:pt x="558" y="64"/>
                  </a:lnTo>
                  <a:lnTo>
                    <a:pt x="556" y="50"/>
                  </a:lnTo>
                  <a:lnTo>
                    <a:pt x="556" y="40"/>
                  </a:lnTo>
                  <a:lnTo>
                    <a:pt x="552" y="32"/>
                  </a:lnTo>
                  <a:lnTo>
                    <a:pt x="548" y="24"/>
                  </a:lnTo>
                  <a:lnTo>
                    <a:pt x="538" y="18"/>
                  </a:lnTo>
                  <a:lnTo>
                    <a:pt x="522" y="12"/>
                  </a:lnTo>
                  <a:lnTo>
                    <a:pt x="498" y="4"/>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84" name="Freeform 10240"/>
            <p:cNvSpPr/>
            <p:nvPr/>
          </p:nvSpPr>
          <p:spPr bwMode="auto">
            <a:xfrm>
              <a:off x="5893594" y="2312987"/>
              <a:ext cx="446088" cy="652463"/>
            </a:xfrm>
            <a:custGeom>
              <a:avLst/>
              <a:gdLst>
                <a:gd name="T0" fmla="*/ 498 w 562"/>
                <a:gd name="T1" fmla="*/ 4 h 822"/>
                <a:gd name="T2" fmla="*/ 472 w 562"/>
                <a:gd name="T3" fmla="*/ 0 h 822"/>
                <a:gd name="T4" fmla="*/ 424 w 562"/>
                <a:gd name="T5" fmla="*/ 2 h 822"/>
                <a:gd name="T6" fmla="*/ 380 w 562"/>
                <a:gd name="T7" fmla="*/ 12 h 822"/>
                <a:gd name="T8" fmla="*/ 330 w 562"/>
                <a:gd name="T9" fmla="*/ 30 h 822"/>
                <a:gd name="T10" fmla="*/ 276 w 562"/>
                <a:gd name="T11" fmla="*/ 60 h 822"/>
                <a:gd name="T12" fmla="*/ 218 w 562"/>
                <a:gd name="T13" fmla="*/ 104 h 822"/>
                <a:gd name="T14" fmla="*/ 188 w 562"/>
                <a:gd name="T15" fmla="*/ 134 h 822"/>
                <a:gd name="T16" fmla="*/ 158 w 562"/>
                <a:gd name="T17" fmla="*/ 166 h 822"/>
                <a:gd name="T18" fmla="*/ 106 w 562"/>
                <a:gd name="T19" fmla="*/ 246 h 822"/>
                <a:gd name="T20" fmla="*/ 64 w 562"/>
                <a:gd name="T21" fmla="*/ 340 h 822"/>
                <a:gd name="T22" fmla="*/ 30 w 562"/>
                <a:gd name="T23" fmla="*/ 438 h 822"/>
                <a:gd name="T24" fmla="*/ 10 w 562"/>
                <a:gd name="T25" fmla="*/ 540 h 822"/>
                <a:gd name="T26" fmla="*/ 0 w 562"/>
                <a:gd name="T27" fmla="*/ 636 h 822"/>
                <a:gd name="T28" fmla="*/ 4 w 562"/>
                <a:gd name="T29" fmla="*/ 722 h 822"/>
                <a:gd name="T30" fmla="*/ 14 w 562"/>
                <a:gd name="T31" fmla="*/ 778 h 822"/>
                <a:gd name="T32" fmla="*/ 26 w 562"/>
                <a:gd name="T33" fmla="*/ 808 h 822"/>
                <a:gd name="T34" fmla="*/ 34 w 562"/>
                <a:gd name="T35" fmla="*/ 822 h 822"/>
                <a:gd name="T36" fmla="*/ 162 w 562"/>
                <a:gd name="T37" fmla="*/ 804 h 822"/>
                <a:gd name="T38" fmla="*/ 276 w 562"/>
                <a:gd name="T39" fmla="*/ 782 h 822"/>
                <a:gd name="T40" fmla="*/ 352 w 562"/>
                <a:gd name="T41" fmla="*/ 762 h 822"/>
                <a:gd name="T42" fmla="*/ 416 w 562"/>
                <a:gd name="T43" fmla="*/ 736 h 822"/>
                <a:gd name="T44" fmla="*/ 450 w 562"/>
                <a:gd name="T45" fmla="*/ 714 h 822"/>
                <a:gd name="T46" fmla="*/ 464 w 562"/>
                <a:gd name="T47" fmla="*/ 698 h 822"/>
                <a:gd name="T48" fmla="*/ 470 w 562"/>
                <a:gd name="T49" fmla="*/ 690 h 822"/>
                <a:gd name="T50" fmla="*/ 454 w 562"/>
                <a:gd name="T51" fmla="*/ 654 h 822"/>
                <a:gd name="T52" fmla="*/ 432 w 562"/>
                <a:gd name="T53" fmla="*/ 590 h 822"/>
                <a:gd name="T54" fmla="*/ 422 w 562"/>
                <a:gd name="T55" fmla="*/ 538 h 822"/>
                <a:gd name="T56" fmla="*/ 418 w 562"/>
                <a:gd name="T57" fmla="*/ 480 h 822"/>
                <a:gd name="T58" fmla="*/ 424 w 562"/>
                <a:gd name="T59" fmla="*/ 420 h 822"/>
                <a:gd name="T60" fmla="*/ 446 w 562"/>
                <a:gd name="T61" fmla="*/ 362 h 822"/>
                <a:gd name="T62" fmla="*/ 464 w 562"/>
                <a:gd name="T63" fmla="*/ 336 h 822"/>
                <a:gd name="T64" fmla="*/ 486 w 562"/>
                <a:gd name="T65" fmla="*/ 306 h 822"/>
                <a:gd name="T66" fmla="*/ 518 w 562"/>
                <a:gd name="T67" fmla="*/ 254 h 822"/>
                <a:gd name="T68" fmla="*/ 538 w 562"/>
                <a:gd name="T69" fmla="*/ 212 h 822"/>
                <a:gd name="T70" fmla="*/ 552 w 562"/>
                <a:gd name="T71" fmla="*/ 176 h 822"/>
                <a:gd name="T72" fmla="*/ 558 w 562"/>
                <a:gd name="T73" fmla="*/ 136 h 822"/>
                <a:gd name="T74" fmla="*/ 560 w 562"/>
                <a:gd name="T75" fmla="*/ 96 h 822"/>
                <a:gd name="T76" fmla="*/ 562 w 562"/>
                <a:gd name="T77" fmla="*/ 80 h 822"/>
                <a:gd name="T78" fmla="*/ 556 w 562"/>
                <a:gd name="T79" fmla="*/ 50 h 822"/>
                <a:gd name="T80" fmla="*/ 552 w 562"/>
                <a:gd name="T81" fmla="*/ 32 h 822"/>
                <a:gd name="T82" fmla="*/ 538 w 562"/>
                <a:gd name="T83" fmla="*/ 18 h 822"/>
                <a:gd name="T84" fmla="*/ 498 w 562"/>
                <a:gd name="T85" fmla="*/ 4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2" h="822">
                  <a:moveTo>
                    <a:pt x="498" y="4"/>
                  </a:moveTo>
                  <a:lnTo>
                    <a:pt x="498" y="4"/>
                  </a:lnTo>
                  <a:lnTo>
                    <a:pt x="492" y="2"/>
                  </a:lnTo>
                  <a:lnTo>
                    <a:pt x="472" y="0"/>
                  </a:lnTo>
                  <a:lnTo>
                    <a:pt x="442" y="0"/>
                  </a:lnTo>
                  <a:lnTo>
                    <a:pt x="424" y="2"/>
                  </a:lnTo>
                  <a:lnTo>
                    <a:pt x="404" y="6"/>
                  </a:lnTo>
                  <a:lnTo>
                    <a:pt x="380" y="12"/>
                  </a:lnTo>
                  <a:lnTo>
                    <a:pt x="356" y="20"/>
                  </a:lnTo>
                  <a:lnTo>
                    <a:pt x="330" y="30"/>
                  </a:lnTo>
                  <a:lnTo>
                    <a:pt x="304" y="42"/>
                  </a:lnTo>
                  <a:lnTo>
                    <a:pt x="276" y="60"/>
                  </a:lnTo>
                  <a:lnTo>
                    <a:pt x="246" y="80"/>
                  </a:lnTo>
                  <a:lnTo>
                    <a:pt x="218" y="104"/>
                  </a:lnTo>
                  <a:lnTo>
                    <a:pt x="188" y="134"/>
                  </a:lnTo>
                  <a:lnTo>
                    <a:pt x="188" y="134"/>
                  </a:lnTo>
                  <a:lnTo>
                    <a:pt x="172" y="150"/>
                  </a:lnTo>
                  <a:lnTo>
                    <a:pt x="158" y="166"/>
                  </a:lnTo>
                  <a:lnTo>
                    <a:pt x="130" y="204"/>
                  </a:lnTo>
                  <a:lnTo>
                    <a:pt x="106" y="246"/>
                  </a:lnTo>
                  <a:lnTo>
                    <a:pt x="84" y="292"/>
                  </a:lnTo>
                  <a:lnTo>
                    <a:pt x="64" y="340"/>
                  </a:lnTo>
                  <a:lnTo>
                    <a:pt x="46" y="388"/>
                  </a:lnTo>
                  <a:lnTo>
                    <a:pt x="30" y="438"/>
                  </a:lnTo>
                  <a:lnTo>
                    <a:pt x="18" y="488"/>
                  </a:lnTo>
                  <a:lnTo>
                    <a:pt x="10" y="540"/>
                  </a:lnTo>
                  <a:lnTo>
                    <a:pt x="4" y="588"/>
                  </a:lnTo>
                  <a:lnTo>
                    <a:pt x="0" y="636"/>
                  </a:lnTo>
                  <a:lnTo>
                    <a:pt x="0" y="680"/>
                  </a:lnTo>
                  <a:lnTo>
                    <a:pt x="4" y="722"/>
                  </a:lnTo>
                  <a:lnTo>
                    <a:pt x="10" y="760"/>
                  </a:lnTo>
                  <a:lnTo>
                    <a:pt x="14" y="778"/>
                  </a:lnTo>
                  <a:lnTo>
                    <a:pt x="20" y="794"/>
                  </a:lnTo>
                  <a:lnTo>
                    <a:pt x="26" y="808"/>
                  </a:lnTo>
                  <a:lnTo>
                    <a:pt x="34" y="822"/>
                  </a:lnTo>
                  <a:lnTo>
                    <a:pt x="34" y="822"/>
                  </a:lnTo>
                  <a:lnTo>
                    <a:pt x="96" y="814"/>
                  </a:lnTo>
                  <a:lnTo>
                    <a:pt x="162" y="804"/>
                  </a:lnTo>
                  <a:lnTo>
                    <a:pt x="238" y="790"/>
                  </a:lnTo>
                  <a:lnTo>
                    <a:pt x="276" y="782"/>
                  </a:lnTo>
                  <a:lnTo>
                    <a:pt x="316" y="772"/>
                  </a:lnTo>
                  <a:lnTo>
                    <a:pt x="352" y="762"/>
                  </a:lnTo>
                  <a:lnTo>
                    <a:pt x="386" y="750"/>
                  </a:lnTo>
                  <a:lnTo>
                    <a:pt x="416" y="736"/>
                  </a:lnTo>
                  <a:lnTo>
                    <a:pt x="440" y="722"/>
                  </a:lnTo>
                  <a:lnTo>
                    <a:pt x="450" y="714"/>
                  </a:lnTo>
                  <a:lnTo>
                    <a:pt x="458" y="706"/>
                  </a:lnTo>
                  <a:lnTo>
                    <a:pt x="464" y="698"/>
                  </a:lnTo>
                  <a:lnTo>
                    <a:pt x="470" y="690"/>
                  </a:lnTo>
                  <a:lnTo>
                    <a:pt x="470" y="690"/>
                  </a:lnTo>
                  <a:lnTo>
                    <a:pt x="464" y="680"/>
                  </a:lnTo>
                  <a:lnTo>
                    <a:pt x="454" y="654"/>
                  </a:lnTo>
                  <a:lnTo>
                    <a:pt x="440" y="614"/>
                  </a:lnTo>
                  <a:lnTo>
                    <a:pt x="432" y="590"/>
                  </a:lnTo>
                  <a:lnTo>
                    <a:pt x="426" y="566"/>
                  </a:lnTo>
                  <a:lnTo>
                    <a:pt x="422" y="538"/>
                  </a:lnTo>
                  <a:lnTo>
                    <a:pt x="418" y="510"/>
                  </a:lnTo>
                  <a:lnTo>
                    <a:pt x="418" y="480"/>
                  </a:lnTo>
                  <a:lnTo>
                    <a:pt x="420" y="450"/>
                  </a:lnTo>
                  <a:lnTo>
                    <a:pt x="424" y="420"/>
                  </a:lnTo>
                  <a:lnTo>
                    <a:pt x="434" y="390"/>
                  </a:lnTo>
                  <a:lnTo>
                    <a:pt x="446" y="362"/>
                  </a:lnTo>
                  <a:lnTo>
                    <a:pt x="454" y="348"/>
                  </a:lnTo>
                  <a:lnTo>
                    <a:pt x="464" y="336"/>
                  </a:lnTo>
                  <a:lnTo>
                    <a:pt x="464" y="336"/>
                  </a:lnTo>
                  <a:lnTo>
                    <a:pt x="486" y="306"/>
                  </a:lnTo>
                  <a:lnTo>
                    <a:pt x="504" y="278"/>
                  </a:lnTo>
                  <a:lnTo>
                    <a:pt x="518" y="254"/>
                  </a:lnTo>
                  <a:lnTo>
                    <a:pt x="530" y="232"/>
                  </a:lnTo>
                  <a:lnTo>
                    <a:pt x="538" y="212"/>
                  </a:lnTo>
                  <a:lnTo>
                    <a:pt x="546" y="192"/>
                  </a:lnTo>
                  <a:lnTo>
                    <a:pt x="552" y="176"/>
                  </a:lnTo>
                  <a:lnTo>
                    <a:pt x="554" y="162"/>
                  </a:lnTo>
                  <a:lnTo>
                    <a:pt x="558" y="136"/>
                  </a:lnTo>
                  <a:lnTo>
                    <a:pt x="558" y="114"/>
                  </a:lnTo>
                  <a:lnTo>
                    <a:pt x="560" y="96"/>
                  </a:lnTo>
                  <a:lnTo>
                    <a:pt x="562" y="80"/>
                  </a:lnTo>
                  <a:lnTo>
                    <a:pt x="562" y="80"/>
                  </a:lnTo>
                  <a:lnTo>
                    <a:pt x="558" y="64"/>
                  </a:lnTo>
                  <a:lnTo>
                    <a:pt x="556" y="50"/>
                  </a:lnTo>
                  <a:lnTo>
                    <a:pt x="556" y="40"/>
                  </a:lnTo>
                  <a:lnTo>
                    <a:pt x="552" y="32"/>
                  </a:lnTo>
                  <a:lnTo>
                    <a:pt x="548" y="24"/>
                  </a:lnTo>
                  <a:lnTo>
                    <a:pt x="538" y="18"/>
                  </a:lnTo>
                  <a:lnTo>
                    <a:pt x="522" y="12"/>
                  </a:lnTo>
                  <a:lnTo>
                    <a:pt x="498"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85" name="Freeform 10242"/>
            <p:cNvSpPr/>
            <p:nvPr/>
          </p:nvSpPr>
          <p:spPr bwMode="auto">
            <a:xfrm>
              <a:off x="5836444" y="2884487"/>
              <a:ext cx="190500" cy="85725"/>
            </a:xfrm>
            <a:custGeom>
              <a:avLst/>
              <a:gdLst>
                <a:gd name="T0" fmla="*/ 240 w 240"/>
                <a:gd name="T1" fmla="*/ 86 h 108"/>
                <a:gd name="T2" fmla="*/ 240 w 240"/>
                <a:gd name="T3" fmla="*/ 86 h 108"/>
                <a:gd name="T4" fmla="*/ 234 w 240"/>
                <a:gd name="T5" fmla="*/ 90 h 108"/>
                <a:gd name="T6" fmla="*/ 218 w 240"/>
                <a:gd name="T7" fmla="*/ 96 h 108"/>
                <a:gd name="T8" fmla="*/ 192 w 240"/>
                <a:gd name="T9" fmla="*/ 102 h 108"/>
                <a:gd name="T10" fmla="*/ 178 w 240"/>
                <a:gd name="T11" fmla="*/ 106 h 108"/>
                <a:gd name="T12" fmla="*/ 160 w 240"/>
                <a:gd name="T13" fmla="*/ 106 h 108"/>
                <a:gd name="T14" fmla="*/ 142 w 240"/>
                <a:gd name="T15" fmla="*/ 108 h 108"/>
                <a:gd name="T16" fmla="*/ 124 w 240"/>
                <a:gd name="T17" fmla="*/ 106 h 108"/>
                <a:gd name="T18" fmla="*/ 104 w 240"/>
                <a:gd name="T19" fmla="*/ 102 h 108"/>
                <a:gd name="T20" fmla="*/ 84 w 240"/>
                <a:gd name="T21" fmla="*/ 96 h 108"/>
                <a:gd name="T22" fmla="*/ 62 w 240"/>
                <a:gd name="T23" fmla="*/ 88 h 108"/>
                <a:gd name="T24" fmla="*/ 42 w 240"/>
                <a:gd name="T25" fmla="*/ 76 h 108"/>
                <a:gd name="T26" fmla="*/ 22 w 240"/>
                <a:gd name="T27" fmla="*/ 62 h 108"/>
                <a:gd name="T28" fmla="*/ 0 w 240"/>
                <a:gd name="T29" fmla="*/ 42 h 108"/>
                <a:gd name="T30" fmla="*/ 0 w 240"/>
                <a:gd name="T31" fmla="*/ 42 h 108"/>
                <a:gd name="T32" fmla="*/ 12 w 240"/>
                <a:gd name="T33" fmla="*/ 46 h 108"/>
                <a:gd name="T34" fmla="*/ 24 w 240"/>
                <a:gd name="T35" fmla="*/ 50 h 108"/>
                <a:gd name="T36" fmla="*/ 38 w 240"/>
                <a:gd name="T37" fmla="*/ 52 h 108"/>
                <a:gd name="T38" fmla="*/ 46 w 240"/>
                <a:gd name="T39" fmla="*/ 50 h 108"/>
                <a:gd name="T40" fmla="*/ 52 w 240"/>
                <a:gd name="T41" fmla="*/ 48 h 108"/>
                <a:gd name="T42" fmla="*/ 58 w 240"/>
                <a:gd name="T43" fmla="*/ 46 h 108"/>
                <a:gd name="T44" fmla="*/ 64 w 240"/>
                <a:gd name="T45" fmla="*/ 40 h 108"/>
                <a:gd name="T46" fmla="*/ 70 w 240"/>
                <a:gd name="T47" fmla="*/ 34 h 108"/>
                <a:gd name="T48" fmla="*/ 72 w 240"/>
                <a:gd name="T49" fmla="*/ 26 h 108"/>
                <a:gd name="T50" fmla="*/ 74 w 240"/>
                <a:gd name="T51" fmla="*/ 14 h 108"/>
                <a:gd name="T52" fmla="*/ 74 w 240"/>
                <a:gd name="T53" fmla="*/ 0 h 108"/>
                <a:gd name="T54" fmla="*/ 74 w 240"/>
                <a:gd name="T55" fmla="*/ 0 h 108"/>
                <a:gd name="T56" fmla="*/ 76 w 240"/>
                <a:gd name="T57" fmla="*/ 4 h 108"/>
                <a:gd name="T58" fmla="*/ 80 w 240"/>
                <a:gd name="T59" fmla="*/ 16 h 108"/>
                <a:gd name="T60" fmla="*/ 88 w 240"/>
                <a:gd name="T61" fmla="*/ 32 h 108"/>
                <a:gd name="T62" fmla="*/ 94 w 240"/>
                <a:gd name="T63" fmla="*/ 40 h 108"/>
                <a:gd name="T64" fmla="*/ 102 w 240"/>
                <a:gd name="T65" fmla="*/ 50 h 108"/>
                <a:gd name="T66" fmla="*/ 112 w 240"/>
                <a:gd name="T67" fmla="*/ 58 h 108"/>
                <a:gd name="T68" fmla="*/ 124 w 240"/>
                <a:gd name="T69" fmla="*/ 66 h 108"/>
                <a:gd name="T70" fmla="*/ 136 w 240"/>
                <a:gd name="T71" fmla="*/ 74 h 108"/>
                <a:gd name="T72" fmla="*/ 152 w 240"/>
                <a:gd name="T73" fmla="*/ 80 h 108"/>
                <a:gd name="T74" fmla="*/ 170 w 240"/>
                <a:gd name="T75" fmla="*/ 84 h 108"/>
                <a:gd name="T76" fmla="*/ 190 w 240"/>
                <a:gd name="T77" fmla="*/ 86 h 108"/>
                <a:gd name="T78" fmla="*/ 214 w 240"/>
                <a:gd name="T79" fmla="*/ 88 h 108"/>
                <a:gd name="T80" fmla="*/ 240 w 240"/>
                <a:gd name="T81" fmla="*/ 8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0" h="108">
                  <a:moveTo>
                    <a:pt x="240" y="86"/>
                  </a:moveTo>
                  <a:lnTo>
                    <a:pt x="240" y="86"/>
                  </a:lnTo>
                  <a:lnTo>
                    <a:pt x="234" y="90"/>
                  </a:lnTo>
                  <a:lnTo>
                    <a:pt x="218" y="96"/>
                  </a:lnTo>
                  <a:lnTo>
                    <a:pt x="192" y="102"/>
                  </a:lnTo>
                  <a:lnTo>
                    <a:pt x="178" y="106"/>
                  </a:lnTo>
                  <a:lnTo>
                    <a:pt x="160" y="106"/>
                  </a:lnTo>
                  <a:lnTo>
                    <a:pt x="142" y="108"/>
                  </a:lnTo>
                  <a:lnTo>
                    <a:pt x="124" y="106"/>
                  </a:lnTo>
                  <a:lnTo>
                    <a:pt x="104" y="102"/>
                  </a:lnTo>
                  <a:lnTo>
                    <a:pt x="84" y="96"/>
                  </a:lnTo>
                  <a:lnTo>
                    <a:pt x="62" y="88"/>
                  </a:lnTo>
                  <a:lnTo>
                    <a:pt x="42" y="76"/>
                  </a:lnTo>
                  <a:lnTo>
                    <a:pt x="22" y="62"/>
                  </a:lnTo>
                  <a:lnTo>
                    <a:pt x="0" y="42"/>
                  </a:lnTo>
                  <a:lnTo>
                    <a:pt x="0" y="42"/>
                  </a:lnTo>
                  <a:lnTo>
                    <a:pt x="12" y="46"/>
                  </a:lnTo>
                  <a:lnTo>
                    <a:pt x="24" y="50"/>
                  </a:lnTo>
                  <a:lnTo>
                    <a:pt x="38" y="52"/>
                  </a:lnTo>
                  <a:lnTo>
                    <a:pt x="46" y="50"/>
                  </a:lnTo>
                  <a:lnTo>
                    <a:pt x="52" y="48"/>
                  </a:lnTo>
                  <a:lnTo>
                    <a:pt x="58" y="46"/>
                  </a:lnTo>
                  <a:lnTo>
                    <a:pt x="64" y="40"/>
                  </a:lnTo>
                  <a:lnTo>
                    <a:pt x="70" y="34"/>
                  </a:lnTo>
                  <a:lnTo>
                    <a:pt x="72" y="26"/>
                  </a:lnTo>
                  <a:lnTo>
                    <a:pt x="74" y="14"/>
                  </a:lnTo>
                  <a:lnTo>
                    <a:pt x="74" y="0"/>
                  </a:lnTo>
                  <a:lnTo>
                    <a:pt x="74" y="0"/>
                  </a:lnTo>
                  <a:lnTo>
                    <a:pt x="76" y="4"/>
                  </a:lnTo>
                  <a:lnTo>
                    <a:pt x="80" y="16"/>
                  </a:lnTo>
                  <a:lnTo>
                    <a:pt x="88" y="32"/>
                  </a:lnTo>
                  <a:lnTo>
                    <a:pt x="94" y="40"/>
                  </a:lnTo>
                  <a:lnTo>
                    <a:pt x="102" y="50"/>
                  </a:lnTo>
                  <a:lnTo>
                    <a:pt x="112" y="58"/>
                  </a:lnTo>
                  <a:lnTo>
                    <a:pt x="124" y="66"/>
                  </a:lnTo>
                  <a:lnTo>
                    <a:pt x="136" y="74"/>
                  </a:lnTo>
                  <a:lnTo>
                    <a:pt x="152" y="80"/>
                  </a:lnTo>
                  <a:lnTo>
                    <a:pt x="170" y="84"/>
                  </a:lnTo>
                  <a:lnTo>
                    <a:pt x="190" y="86"/>
                  </a:lnTo>
                  <a:lnTo>
                    <a:pt x="214" y="88"/>
                  </a:lnTo>
                  <a:lnTo>
                    <a:pt x="240" y="86"/>
                  </a:lnTo>
                  <a:close/>
                </a:path>
              </a:pathLst>
            </a:custGeom>
            <a:solidFill>
              <a:srgbClr val="676C6B"/>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86" name="Freeform 10243"/>
            <p:cNvSpPr/>
            <p:nvPr/>
          </p:nvSpPr>
          <p:spPr bwMode="auto">
            <a:xfrm>
              <a:off x="5836444" y="2884487"/>
              <a:ext cx="190500" cy="85725"/>
            </a:xfrm>
            <a:custGeom>
              <a:avLst/>
              <a:gdLst>
                <a:gd name="T0" fmla="*/ 240 w 240"/>
                <a:gd name="T1" fmla="*/ 86 h 108"/>
                <a:gd name="T2" fmla="*/ 240 w 240"/>
                <a:gd name="T3" fmla="*/ 86 h 108"/>
                <a:gd name="T4" fmla="*/ 234 w 240"/>
                <a:gd name="T5" fmla="*/ 90 h 108"/>
                <a:gd name="T6" fmla="*/ 218 w 240"/>
                <a:gd name="T7" fmla="*/ 96 h 108"/>
                <a:gd name="T8" fmla="*/ 192 w 240"/>
                <a:gd name="T9" fmla="*/ 102 h 108"/>
                <a:gd name="T10" fmla="*/ 178 w 240"/>
                <a:gd name="T11" fmla="*/ 106 h 108"/>
                <a:gd name="T12" fmla="*/ 160 w 240"/>
                <a:gd name="T13" fmla="*/ 106 h 108"/>
                <a:gd name="T14" fmla="*/ 142 w 240"/>
                <a:gd name="T15" fmla="*/ 108 h 108"/>
                <a:gd name="T16" fmla="*/ 124 w 240"/>
                <a:gd name="T17" fmla="*/ 106 h 108"/>
                <a:gd name="T18" fmla="*/ 104 w 240"/>
                <a:gd name="T19" fmla="*/ 102 h 108"/>
                <a:gd name="T20" fmla="*/ 84 w 240"/>
                <a:gd name="T21" fmla="*/ 96 h 108"/>
                <a:gd name="T22" fmla="*/ 62 w 240"/>
                <a:gd name="T23" fmla="*/ 88 h 108"/>
                <a:gd name="T24" fmla="*/ 42 w 240"/>
                <a:gd name="T25" fmla="*/ 76 h 108"/>
                <a:gd name="T26" fmla="*/ 22 w 240"/>
                <a:gd name="T27" fmla="*/ 62 h 108"/>
                <a:gd name="T28" fmla="*/ 0 w 240"/>
                <a:gd name="T29" fmla="*/ 42 h 108"/>
                <a:gd name="T30" fmla="*/ 0 w 240"/>
                <a:gd name="T31" fmla="*/ 42 h 108"/>
                <a:gd name="T32" fmla="*/ 12 w 240"/>
                <a:gd name="T33" fmla="*/ 46 h 108"/>
                <a:gd name="T34" fmla="*/ 24 w 240"/>
                <a:gd name="T35" fmla="*/ 50 h 108"/>
                <a:gd name="T36" fmla="*/ 38 w 240"/>
                <a:gd name="T37" fmla="*/ 52 h 108"/>
                <a:gd name="T38" fmla="*/ 46 w 240"/>
                <a:gd name="T39" fmla="*/ 50 h 108"/>
                <a:gd name="T40" fmla="*/ 52 w 240"/>
                <a:gd name="T41" fmla="*/ 48 h 108"/>
                <a:gd name="T42" fmla="*/ 58 w 240"/>
                <a:gd name="T43" fmla="*/ 46 h 108"/>
                <a:gd name="T44" fmla="*/ 64 w 240"/>
                <a:gd name="T45" fmla="*/ 40 h 108"/>
                <a:gd name="T46" fmla="*/ 70 w 240"/>
                <a:gd name="T47" fmla="*/ 34 h 108"/>
                <a:gd name="T48" fmla="*/ 72 w 240"/>
                <a:gd name="T49" fmla="*/ 26 h 108"/>
                <a:gd name="T50" fmla="*/ 74 w 240"/>
                <a:gd name="T51" fmla="*/ 14 h 108"/>
                <a:gd name="T52" fmla="*/ 74 w 240"/>
                <a:gd name="T53" fmla="*/ 0 h 108"/>
                <a:gd name="T54" fmla="*/ 74 w 240"/>
                <a:gd name="T55" fmla="*/ 0 h 108"/>
                <a:gd name="T56" fmla="*/ 76 w 240"/>
                <a:gd name="T57" fmla="*/ 4 h 108"/>
                <a:gd name="T58" fmla="*/ 80 w 240"/>
                <a:gd name="T59" fmla="*/ 16 h 108"/>
                <a:gd name="T60" fmla="*/ 88 w 240"/>
                <a:gd name="T61" fmla="*/ 32 h 108"/>
                <a:gd name="T62" fmla="*/ 94 w 240"/>
                <a:gd name="T63" fmla="*/ 40 h 108"/>
                <a:gd name="T64" fmla="*/ 102 w 240"/>
                <a:gd name="T65" fmla="*/ 50 h 108"/>
                <a:gd name="T66" fmla="*/ 112 w 240"/>
                <a:gd name="T67" fmla="*/ 58 h 108"/>
                <a:gd name="T68" fmla="*/ 124 w 240"/>
                <a:gd name="T69" fmla="*/ 66 h 108"/>
                <a:gd name="T70" fmla="*/ 136 w 240"/>
                <a:gd name="T71" fmla="*/ 74 h 108"/>
                <a:gd name="T72" fmla="*/ 152 w 240"/>
                <a:gd name="T73" fmla="*/ 80 h 108"/>
                <a:gd name="T74" fmla="*/ 170 w 240"/>
                <a:gd name="T75" fmla="*/ 84 h 108"/>
                <a:gd name="T76" fmla="*/ 190 w 240"/>
                <a:gd name="T77" fmla="*/ 86 h 108"/>
                <a:gd name="T78" fmla="*/ 214 w 240"/>
                <a:gd name="T79" fmla="*/ 88 h 108"/>
                <a:gd name="T80" fmla="*/ 240 w 240"/>
                <a:gd name="T81" fmla="*/ 8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0" h="108">
                  <a:moveTo>
                    <a:pt x="240" y="86"/>
                  </a:moveTo>
                  <a:lnTo>
                    <a:pt x="240" y="86"/>
                  </a:lnTo>
                  <a:lnTo>
                    <a:pt x="234" y="90"/>
                  </a:lnTo>
                  <a:lnTo>
                    <a:pt x="218" y="96"/>
                  </a:lnTo>
                  <a:lnTo>
                    <a:pt x="192" y="102"/>
                  </a:lnTo>
                  <a:lnTo>
                    <a:pt x="178" y="106"/>
                  </a:lnTo>
                  <a:lnTo>
                    <a:pt x="160" y="106"/>
                  </a:lnTo>
                  <a:lnTo>
                    <a:pt x="142" y="108"/>
                  </a:lnTo>
                  <a:lnTo>
                    <a:pt x="124" y="106"/>
                  </a:lnTo>
                  <a:lnTo>
                    <a:pt x="104" y="102"/>
                  </a:lnTo>
                  <a:lnTo>
                    <a:pt x="84" y="96"/>
                  </a:lnTo>
                  <a:lnTo>
                    <a:pt x="62" y="88"/>
                  </a:lnTo>
                  <a:lnTo>
                    <a:pt x="42" y="76"/>
                  </a:lnTo>
                  <a:lnTo>
                    <a:pt x="22" y="62"/>
                  </a:lnTo>
                  <a:lnTo>
                    <a:pt x="0" y="42"/>
                  </a:lnTo>
                  <a:lnTo>
                    <a:pt x="0" y="42"/>
                  </a:lnTo>
                  <a:lnTo>
                    <a:pt x="12" y="46"/>
                  </a:lnTo>
                  <a:lnTo>
                    <a:pt x="24" y="50"/>
                  </a:lnTo>
                  <a:lnTo>
                    <a:pt x="38" y="52"/>
                  </a:lnTo>
                  <a:lnTo>
                    <a:pt x="46" y="50"/>
                  </a:lnTo>
                  <a:lnTo>
                    <a:pt x="52" y="48"/>
                  </a:lnTo>
                  <a:lnTo>
                    <a:pt x="58" y="46"/>
                  </a:lnTo>
                  <a:lnTo>
                    <a:pt x="64" y="40"/>
                  </a:lnTo>
                  <a:lnTo>
                    <a:pt x="70" y="34"/>
                  </a:lnTo>
                  <a:lnTo>
                    <a:pt x="72" y="26"/>
                  </a:lnTo>
                  <a:lnTo>
                    <a:pt x="74" y="14"/>
                  </a:lnTo>
                  <a:lnTo>
                    <a:pt x="74" y="0"/>
                  </a:lnTo>
                  <a:lnTo>
                    <a:pt x="74" y="0"/>
                  </a:lnTo>
                  <a:lnTo>
                    <a:pt x="76" y="4"/>
                  </a:lnTo>
                  <a:lnTo>
                    <a:pt x="80" y="16"/>
                  </a:lnTo>
                  <a:lnTo>
                    <a:pt x="88" y="32"/>
                  </a:lnTo>
                  <a:lnTo>
                    <a:pt x="94" y="40"/>
                  </a:lnTo>
                  <a:lnTo>
                    <a:pt x="102" y="50"/>
                  </a:lnTo>
                  <a:lnTo>
                    <a:pt x="112" y="58"/>
                  </a:lnTo>
                  <a:lnTo>
                    <a:pt x="124" y="66"/>
                  </a:lnTo>
                  <a:lnTo>
                    <a:pt x="136" y="74"/>
                  </a:lnTo>
                  <a:lnTo>
                    <a:pt x="152" y="80"/>
                  </a:lnTo>
                  <a:lnTo>
                    <a:pt x="170" y="84"/>
                  </a:lnTo>
                  <a:lnTo>
                    <a:pt x="190" y="86"/>
                  </a:lnTo>
                  <a:lnTo>
                    <a:pt x="214" y="88"/>
                  </a:lnTo>
                  <a:lnTo>
                    <a:pt x="240"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87" name="Freeform 10244"/>
            <p:cNvSpPr/>
            <p:nvPr/>
          </p:nvSpPr>
          <p:spPr bwMode="auto">
            <a:xfrm>
              <a:off x="5769769" y="2268537"/>
              <a:ext cx="573088" cy="190500"/>
            </a:xfrm>
            <a:custGeom>
              <a:avLst/>
              <a:gdLst>
                <a:gd name="T0" fmla="*/ 722 w 722"/>
                <a:gd name="T1" fmla="*/ 156 h 240"/>
                <a:gd name="T2" fmla="*/ 710 w 722"/>
                <a:gd name="T3" fmla="*/ 126 h 240"/>
                <a:gd name="T4" fmla="*/ 680 w 722"/>
                <a:gd name="T5" fmla="*/ 88 h 240"/>
                <a:gd name="T6" fmla="*/ 654 w 722"/>
                <a:gd name="T7" fmla="*/ 68 h 240"/>
                <a:gd name="T8" fmla="*/ 622 w 722"/>
                <a:gd name="T9" fmla="*/ 50 h 240"/>
                <a:gd name="T10" fmla="*/ 580 w 722"/>
                <a:gd name="T11" fmla="*/ 34 h 240"/>
                <a:gd name="T12" fmla="*/ 556 w 722"/>
                <a:gd name="T13" fmla="*/ 30 h 240"/>
                <a:gd name="T14" fmla="*/ 506 w 722"/>
                <a:gd name="T15" fmla="*/ 32 h 240"/>
                <a:gd name="T16" fmla="*/ 430 w 722"/>
                <a:gd name="T17" fmla="*/ 48 h 240"/>
                <a:gd name="T18" fmla="*/ 350 w 722"/>
                <a:gd name="T19" fmla="*/ 64 h 240"/>
                <a:gd name="T20" fmla="*/ 296 w 722"/>
                <a:gd name="T21" fmla="*/ 66 h 240"/>
                <a:gd name="T22" fmla="*/ 244 w 722"/>
                <a:gd name="T23" fmla="*/ 56 h 240"/>
                <a:gd name="T24" fmla="*/ 218 w 722"/>
                <a:gd name="T25" fmla="*/ 42 h 240"/>
                <a:gd name="T26" fmla="*/ 192 w 722"/>
                <a:gd name="T27" fmla="*/ 24 h 240"/>
                <a:gd name="T28" fmla="*/ 166 w 722"/>
                <a:gd name="T29" fmla="*/ 0 h 240"/>
                <a:gd name="T30" fmla="*/ 0 w 722"/>
                <a:gd name="T31" fmla="*/ 20 h 240"/>
                <a:gd name="T32" fmla="*/ 16 w 722"/>
                <a:gd name="T33" fmla="*/ 100 h 240"/>
                <a:gd name="T34" fmla="*/ 38 w 722"/>
                <a:gd name="T35" fmla="*/ 184 h 240"/>
                <a:gd name="T36" fmla="*/ 46 w 722"/>
                <a:gd name="T37" fmla="*/ 198 h 240"/>
                <a:gd name="T38" fmla="*/ 94 w 722"/>
                <a:gd name="T39" fmla="*/ 220 h 240"/>
                <a:gd name="T40" fmla="*/ 146 w 722"/>
                <a:gd name="T41" fmla="*/ 234 h 240"/>
                <a:gd name="T42" fmla="*/ 184 w 722"/>
                <a:gd name="T43" fmla="*/ 240 h 240"/>
                <a:gd name="T44" fmla="*/ 224 w 722"/>
                <a:gd name="T45" fmla="*/ 236 h 240"/>
                <a:gd name="T46" fmla="*/ 264 w 722"/>
                <a:gd name="T47" fmla="*/ 224 h 240"/>
                <a:gd name="T48" fmla="*/ 284 w 722"/>
                <a:gd name="T49" fmla="*/ 214 h 240"/>
                <a:gd name="T50" fmla="*/ 384 w 722"/>
                <a:gd name="T51" fmla="*/ 152 h 240"/>
                <a:gd name="T52" fmla="*/ 444 w 722"/>
                <a:gd name="T53" fmla="*/ 122 h 240"/>
                <a:gd name="T54" fmla="*/ 500 w 722"/>
                <a:gd name="T55" fmla="*/ 102 h 240"/>
                <a:gd name="T56" fmla="*/ 552 w 722"/>
                <a:gd name="T57" fmla="*/ 94 h 240"/>
                <a:gd name="T58" fmla="*/ 604 w 722"/>
                <a:gd name="T59" fmla="*/ 100 h 240"/>
                <a:gd name="T60" fmla="*/ 652 w 722"/>
                <a:gd name="T61" fmla="*/ 122 h 240"/>
                <a:gd name="T62" fmla="*/ 698 w 722"/>
                <a:gd name="T63" fmla="*/ 162 h 240"/>
                <a:gd name="T64" fmla="*/ 722 w 722"/>
                <a:gd name="T65"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2" h="240">
                  <a:moveTo>
                    <a:pt x="722" y="156"/>
                  </a:moveTo>
                  <a:lnTo>
                    <a:pt x="722" y="156"/>
                  </a:lnTo>
                  <a:lnTo>
                    <a:pt x="716" y="142"/>
                  </a:lnTo>
                  <a:lnTo>
                    <a:pt x="710" y="126"/>
                  </a:lnTo>
                  <a:lnTo>
                    <a:pt x="698" y="108"/>
                  </a:lnTo>
                  <a:lnTo>
                    <a:pt x="680" y="88"/>
                  </a:lnTo>
                  <a:lnTo>
                    <a:pt x="668" y="78"/>
                  </a:lnTo>
                  <a:lnTo>
                    <a:pt x="654" y="68"/>
                  </a:lnTo>
                  <a:lnTo>
                    <a:pt x="638" y="58"/>
                  </a:lnTo>
                  <a:lnTo>
                    <a:pt x="622" y="50"/>
                  </a:lnTo>
                  <a:lnTo>
                    <a:pt x="602" y="42"/>
                  </a:lnTo>
                  <a:lnTo>
                    <a:pt x="580" y="34"/>
                  </a:lnTo>
                  <a:lnTo>
                    <a:pt x="580" y="34"/>
                  </a:lnTo>
                  <a:lnTo>
                    <a:pt x="556" y="30"/>
                  </a:lnTo>
                  <a:lnTo>
                    <a:pt x="532" y="30"/>
                  </a:lnTo>
                  <a:lnTo>
                    <a:pt x="506" y="32"/>
                  </a:lnTo>
                  <a:lnTo>
                    <a:pt x="482" y="36"/>
                  </a:lnTo>
                  <a:lnTo>
                    <a:pt x="430" y="48"/>
                  </a:lnTo>
                  <a:lnTo>
                    <a:pt x="376" y="60"/>
                  </a:lnTo>
                  <a:lnTo>
                    <a:pt x="350" y="64"/>
                  </a:lnTo>
                  <a:lnTo>
                    <a:pt x="322" y="68"/>
                  </a:lnTo>
                  <a:lnTo>
                    <a:pt x="296" y="66"/>
                  </a:lnTo>
                  <a:lnTo>
                    <a:pt x="270" y="64"/>
                  </a:lnTo>
                  <a:lnTo>
                    <a:pt x="244" y="56"/>
                  </a:lnTo>
                  <a:lnTo>
                    <a:pt x="230" y="50"/>
                  </a:lnTo>
                  <a:lnTo>
                    <a:pt x="218" y="42"/>
                  </a:lnTo>
                  <a:lnTo>
                    <a:pt x="204" y="34"/>
                  </a:lnTo>
                  <a:lnTo>
                    <a:pt x="192" y="24"/>
                  </a:lnTo>
                  <a:lnTo>
                    <a:pt x="180" y="14"/>
                  </a:lnTo>
                  <a:lnTo>
                    <a:pt x="166" y="0"/>
                  </a:lnTo>
                  <a:lnTo>
                    <a:pt x="0" y="20"/>
                  </a:lnTo>
                  <a:lnTo>
                    <a:pt x="0" y="20"/>
                  </a:lnTo>
                  <a:lnTo>
                    <a:pt x="4" y="44"/>
                  </a:lnTo>
                  <a:lnTo>
                    <a:pt x="16" y="100"/>
                  </a:lnTo>
                  <a:lnTo>
                    <a:pt x="30" y="160"/>
                  </a:lnTo>
                  <a:lnTo>
                    <a:pt x="38" y="184"/>
                  </a:lnTo>
                  <a:lnTo>
                    <a:pt x="46" y="198"/>
                  </a:lnTo>
                  <a:lnTo>
                    <a:pt x="46" y="198"/>
                  </a:lnTo>
                  <a:lnTo>
                    <a:pt x="70" y="210"/>
                  </a:lnTo>
                  <a:lnTo>
                    <a:pt x="94" y="220"/>
                  </a:lnTo>
                  <a:lnTo>
                    <a:pt x="128" y="230"/>
                  </a:lnTo>
                  <a:lnTo>
                    <a:pt x="146" y="234"/>
                  </a:lnTo>
                  <a:lnTo>
                    <a:pt x="164" y="238"/>
                  </a:lnTo>
                  <a:lnTo>
                    <a:pt x="184" y="240"/>
                  </a:lnTo>
                  <a:lnTo>
                    <a:pt x="204" y="238"/>
                  </a:lnTo>
                  <a:lnTo>
                    <a:pt x="224" y="236"/>
                  </a:lnTo>
                  <a:lnTo>
                    <a:pt x="244" y="232"/>
                  </a:lnTo>
                  <a:lnTo>
                    <a:pt x="264" y="224"/>
                  </a:lnTo>
                  <a:lnTo>
                    <a:pt x="284" y="214"/>
                  </a:lnTo>
                  <a:lnTo>
                    <a:pt x="284" y="214"/>
                  </a:lnTo>
                  <a:lnTo>
                    <a:pt x="352" y="172"/>
                  </a:lnTo>
                  <a:lnTo>
                    <a:pt x="384" y="152"/>
                  </a:lnTo>
                  <a:lnTo>
                    <a:pt x="414" y="136"/>
                  </a:lnTo>
                  <a:lnTo>
                    <a:pt x="444" y="122"/>
                  </a:lnTo>
                  <a:lnTo>
                    <a:pt x="472" y="112"/>
                  </a:lnTo>
                  <a:lnTo>
                    <a:pt x="500" y="102"/>
                  </a:lnTo>
                  <a:lnTo>
                    <a:pt x="526" y="96"/>
                  </a:lnTo>
                  <a:lnTo>
                    <a:pt x="552" y="94"/>
                  </a:lnTo>
                  <a:lnTo>
                    <a:pt x="578" y="96"/>
                  </a:lnTo>
                  <a:lnTo>
                    <a:pt x="604" y="100"/>
                  </a:lnTo>
                  <a:lnTo>
                    <a:pt x="628" y="108"/>
                  </a:lnTo>
                  <a:lnTo>
                    <a:pt x="652" y="122"/>
                  </a:lnTo>
                  <a:lnTo>
                    <a:pt x="676" y="140"/>
                  </a:lnTo>
                  <a:lnTo>
                    <a:pt x="698" y="162"/>
                  </a:lnTo>
                  <a:lnTo>
                    <a:pt x="722" y="190"/>
                  </a:lnTo>
                  <a:lnTo>
                    <a:pt x="722" y="156"/>
                  </a:ln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88" name="Freeform 10245"/>
            <p:cNvSpPr/>
            <p:nvPr/>
          </p:nvSpPr>
          <p:spPr bwMode="auto">
            <a:xfrm>
              <a:off x="6319044" y="2370137"/>
              <a:ext cx="49213" cy="31750"/>
            </a:xfrm>
            <a:custGeom>
              <a:avLst/>
              <a:gdLst>
                <a:gd name="T0" fmla="*/ 62 w 62"/>
                <a:gd name="T1" fmla="*/ 8 h 40"/>
                <a:gd name="T2" fmla="*/ 34 w 62"/>
                <a:gd name="T3" fmla="*/ 40 h 40"/>
                <a:gd name="T4" fmla="*/ 34 w 62"/>
                <a:gd name="T5" fmla="*/ 40 h 40"/>
                <a:gd name="T6" fmla="*/ 28 w 62"/>
                <a:gd name="T7" fmla="*/ 38 h 40"/>
                <a:gd name="T8" fmla="*/ 16 w 62"/>
                <a:gd name="T9" fmla="*/ 30 h 40"/>
                <a:gd name="T10" fmla="*/ 10 w 62"/>
                <a:gd name="T11" fmla="*/ 26 h 40"/>
                <a:gd name="T12" fmla="*/ 4 w 62"/>
                <a:gd name="T13" fmla="*/ 20 h 40"/>
                <a:gd name="T14" fmla="*/ 0 w 62"/>
                <a:gd name="T15" fmla="*/ 14 h 40"/>
                <a:gd name="T16" fmla="*/ 0 w 62"/>
                <a:gd name="T17" fmla="*/ 8 h 40"/>
                <a:gd name="T18" fmla="*/ 0 w 62"/>
                <a:gd name="T19" fmla="*/ 8 h 40"/>
                <a:gd name="T20" fmla="*/ 0 w 62"/>
                <a:gd name="T21" fmla="*/ 4 h 40"/>
                <a:gd name="T22" fmla="*/ 2 w 62"/>
                <a:gd name="T23" fmla="*/ 2 h 40"/>
                <a:gd name="T24" fmla="*/ 10 w 62"/>
                <a:gd name="T25" fmla="*/ 0 h 40"/>
                <a:gd name="T26" fmla="*/ 20 w 62"/>
                <a:gd name="T27" fmla="*/ 0 h 40"/>
                <a:gd name="T28" fmla="*/ 32 w 62"/>
                <a:gd name="T29" fmla="*/ 0 h 40"/>
                <a:gd name="T30" fmla="*/ 52 w 62"/>
                <a:gd name="T31" fmla="*/ 4 h 40"/>
                <a:gd name="T32" fmla="*/ 62 w 62"/>
                <a:gd name="T33"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40">
                  <a:moveTo>
                    <a:pt x="62" y="8"/>
                  </a:moveTo>
                  <a:lnTo>
                    <a:pt x="34" y="40"/>
                  </a:lnTo>
                  <a:lnTo>
                    <a:pt x="34" y="40"/>
                  </a:lnTo>
                  <a:lnTo>
                    <a:pt x="28" y="38"/>
                  </a:lnTo>
                  <a:lnTo>
                    <a:pt x="16" y="30"/>
                  </a:lnTo>
                  <a:lnTo>
                    <a:pt x="10" y="26"/>
                  </a:lnTo>
                  <a:lnTo>
                    <a:pt x="4" y="20"/>
                  </a:lnTo>
                  <a:lnTo>
                    <a:pt x="0" y="14"/>
                  </a:lnTo>
                  <a:lnTo>
                    <a:pt x="0" y="8"/>
                  </a:lnTo>
                  <a:lnTo>
                    <a:pt x="0" y="8"/>
                  </a:lnTo>
                  <a:lnTo>
                    <a:pt x="0" y="4"/>
                  </a:lnTo>
                  <a:lnTo>
                    <a:pt x="2" y="2"/>
                  </a:lnTo>
                  <a:lnTo>
                    <a:pt x="10" y="0"/>
                  </a:lnTo>
                  <a:lnTo>
                    <a:pt x="20" y="0"/>
                  </a:lnTo>
                  <a:lnTo>
                    <a:pt x="32" y="0"/>
                  </a:lnTo>
                  <a:lnTo>
                    <a:pt x="52" y="4"/>
                  </a:lnTo>
                  <a:lnTo>
                    <a:pt x="62" y="8"/>
                  </a:lnTo>
                  <a:close/>
                </a:path>
              </a:pathLst>
            </a:custGeom>
            <a:solidFill>
              <a:srgbClr val="BBBBBB"/>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89" name="Freeform 10246"/>
            <p:cNvSpPr/>
            <p:nvPr/>
          </p:nvSpPr>
          <p:spPr bwMode="auto">
            <a:xfrm>
              <a:off x="6319044" y="2370137"/>
              <a:ext cx="49213" cy="31750"/>
            </a:xfrm>
            <a:custGeom>
              <a:avLst/>
              <a:gdLst>
                <a:gd name="T0" fmla="*/ 62 w 62"/>
                <a:gd name="T1" fmla="*/ 8 h 40"/>
                <a:gd name="T2" fmla="*/ 34 w 62"/>
                <a:gd name="T3" fmla="*/ 40 h 40"/>
                <a:gd name="T4" fmla="*/ 34 w 62"/>
                <a:gd name="T5" fmla="*/ 40 h 40"/>
                <a:gd name="T6" fmla="*/ 28 w 62"/>
                <a:gd name="T7" fmla="*/ 38 h 40"/>
                <a:gd name="T8" fmla="*/ 16 w 62"/>
                <a:gd name="T9" fmla="*/ 30 h 40"/>
                <a:gd name="T10" fmla="*/ 10 w 62"/>
                <a:gd name="T11" fmla="*/ 26 h 40"/>
                <a:gd name="T12" fmla="*/ 4 w 62"/>
                <a:gd name="T13" fmla="*/ 20 h 40"/>
                <a:gd name="T14" fmla="*/ 0 w 62"/>
                <a:gd name="T15" fmla="*/ 14 h 40"/>
                <a:gd name="T16" fmla="*/ 0 w 62"/>
                <a:gd name="T17" fmla="*/ 8 h 40"/>
                <a:gd name="T18" fmla="*/ 0 w 62"/>
                <a:gd name="T19" fmla="*/ 8 h 40"/>
                <a:gd name="T20" fmla="*/ 0 w 62"/>
                <a:gd name="T21" fmla="*/ 4 h 40"/>
                <a:gd name="T22" fmla="*/ 2 w 62"/>
                <a:gd name="T23" fmla="*/ 2 h 40"/>
                <a:gd name="T24" fmla="*/ 10 w 62"/>
                <a:gd name="T25" fmla="*/ 0 h 40"/>
                <a:gd name="T26" fmla="*/ 20 w 62"/>
                <a:gd name="T27" fmla="*/ 0 h 40"/>
                <a:gd name="T28" fmla="*/ 32 w 62"/>
                <a:gd name="T29" fmla="*/ 0 h 40"/>
                <a:gd name="T30" fmla="*/ 52 w 62"/>
                <a:gd name="T31" fmla="*/ 4 h 40"/>
                <a:gd name="T32" fmla="*/ 62 w 62"/>
                <a:gd name="T33"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40">
                  <a:moveTo>
                    <a:pt x="62" y="8"/>
                  </a:moveTo>
                  <a:lnTo>
                    <a:pt x="34" y="40"/>
                  </a:lnTo>
                  <a:lnTo>
                    <a:pt x="34" y="40"/>
                  </a:lnTo>
                  <a:lnTo>
                    <a:pt x="28" y="38"/>
                  </a:lnTo>
                  <a:lnTo>
                    <a:pt x="16" y="30"/>
                  </a:lnTo>
                  <a:lnTo>
                    <a:pt x="10" y="26"/>
                  </a:lnTo>
                  <a:lnTo>
                    <a:pt x="4" y="20"/>
                  </a:lnTo>
                  <a:lnTo>
                    <a:pt x="0" y="14"/>
                  </a:lnTo>
                  <a:lnTo>
                    <a:pt x="0" y="8"/>
                  </a:lnTo>
                  <a:lnTo>
                    <a:pt x="0" y="8"/>
                  </a:lnTo>
                  <a:lnTo>
                    <a:pt x="0" y="4"/>
                  </a:lnTo>
                  <a:lnTo>
                    <a:pt x="2" y="2"/>
                  </a:lnTo>
                  <a:lnTo>
                    <a:pt x="10" y="0"/>
                  </a:lnTo>
                  <a:lnTo>
                    <a:pt x="20" y="0"/>
                  </a:lnTo>
                  <a:lnTo>
                    <a:pt x="32" y="0"/>
                  </a:lnTo>
                  <a:lnTo>
                    <a:pt x="52" y="4"/>
                  </a:lnTo>
                  <a:lnTo>
                    <a:pt x="62"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90" name="Freeform 10247"/>
            <p:cNvSpPr/>
            <p:nvPr/>
          </p:nvSpPr>
          <p:spPr bwMode="auto">
            <a:xfrm>
              <a:off x="6336506" y="2392362"/>
              <a:ext cx="11113" cy="36513"/>
            </a:xfrm>
            <a:custGeom>
              <a:avLst/>
              <a:gdLst>
                <a:gd name="T0" fmla="*/ 8 w 14"/>
                <a:gd name="T1" fmla="*/ 0 h 46"/>
                <a:gd name="T2" fmla="*/ 8 w 14"/>
                <a:gd name="T3" fmla="*/ 0 h 46"/>
                <a:gd name="T4" fmla="*/ 10 w 14"/>
                <a:gd name="T5" fmla="*/ 0 h 46"/>
                <a:gd name="T6" fmla="*/ 12 w 14"/>
                <a:gd name="T7" fmla="*/ 6 h 46"/>
                <a:gd name="T8" fmla="*/ 14 w 14"/>
                <a:gd name="T9" fmla="*/ 18 h 46"/>
                <a:gd name="T10" fmla="*/ 14 w 14"/>
                <a:gd name="T11" fmla="*/ 24 h 46"/>
                <a:gd name="T12" fmla="*/ 12 w 14"/>
                <a:gd name="T13" fmla="*/ 34 h 46"/>
                <a:gd name="T14" fmla="*/ 12 w 14"/>
                <a:gd name="T15" fmla="*/ 34 h 46"/>
                <a:gd name="T16" fmla="*/ 10 w 14"/>
                <a:gd name="T17" fmla="*/ 42 h 46"/>
                <a:gd name="T18" fmla="*/ 8 w 14"/>
                <a:gd name="T19" fmla="*/ 46 h 46"/>
                <a:gd name="T20" fmla="*/ 6 w 14"/>
                <a:gd name="T21" fmla="*/ 46 h 46"/>
                <a:gd name="T22" fmla="*/ 4 w 14"/>
                <a:gd name="T23" fmla="*/ 44 h 46"/>
                <a:gd name="T24" fmla="*/ 2 w 14"/>
                <a:gd name="T25" fmla="*/ 38 h 46"/>
                <a:gd name="T26" fmla="*/ 0 w 14"/>
                <a:gd name="T27" fmla="*/ 34 h 46"/>
                <a:gd name="T28" fmla="*/ 8 w 14"/>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46">
                  <a:moveTo>
                    <a:pt x="8" y="0"/>
                  </a:moveTo>
                  <a:lnTo>
                    <a:pt x="8" y="0"/>
                  </a:lnTo>
                  <a:lnTo>
                    <a:pt x="10" y="0"/>
                  </a:lnTo>
                  <a:lnTo>
                    <a:pt x="12" y="6"/>
                  </a:lnTo>
                  <a:lnTo>
                    <a:pt x="14" y="18"/>
                  </a:lnTo>
                  <a:lnTo>
                    <a:pt x="14" y="24"/>
                  </a:lnTo>
                  <a:lnTo>
                    <a:pt x="12" y="34"/>
                  </a:lnTo>
                  <a:lnTo>
                    <a:pt x="12" y="34"/>
                  </a:lnTo>
                  <a:lnTo>
                    <a:pt x="10" y="42"/>
                  </a:lnTo>
                  <a:lnTo>
                    <a:pt x="8" y="46"/>
                  </a:lnTo>
                  <a:lnTo>
                    <a:pt x="6" y="46"/>
                  </a:lnTo>
                  <a:lnTo>
                    <a:pt x="4" y="44"/>
                  </a:lnTo>
                  <a:lnTo>
                    <a:pt x="2" y="38"/>
                  </a:lnTo>
                  <a:lnTo>
                    <a:pt x="0" y="34"/>
                  </a:lnTo>
                  <a:lnTo>
                    <a:pt x="8" y="0"/>
                  </a:ln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91" name="Freeform 10248"/>
            <p:cNvSpPr/>
            <p:nvPr/>
          </p:nvSpPr>
          <p:spPr bwMode="auto">
            <a:xfrm>
              <a:off x="6193631" y="2463800"/>
              <a:ext cx="93663" cy="301625"/>
            </a:xfrm>
            <a:custGeom>
              <a:avLst/>
              <a:gdLst>
                <a:gd name="T0" fmla="*/ 118 w 118"/>
                <a:gd name="T1" fmla="*/ 56 h 380"/>
                <a:gd name="T2" fmla="*/ 118 w 118"/>
                <a:gd name="T3" fmla="*/ 56 h 380"/>
                <a:gd name="T4" fmla="*/ 108 w 118"/>
                <a:gd name="T5" fmla="*/ 54 h 380"/>
                <a:gd name="T6" fmla="*/ 86 w 118"/>
                <a:gd name="T7" fmla="*/ 44 h 380"/>
                <a:gd name="T8" fmla="*/ 70 w 118"/>
                <a:gd name="T9" fmla="*/ 36 h 380"/>
                <a:gd name="T10" fmla="*/ 52 w 118"/>
                <a:gd name="T11" fmla="*/ 26 h 380"/>
                <a:gd name="T12" fmla="*/ 34 w 118"/>
                <a:gd name="T13" fmla="*/ 14 h 380"/>
                <a:gd name="T14" fmla="*/ 14 w 118"/>
                <a:gd name="T15" fmla="*/ 0 h 380"/>
                <a:gd name="T16" fmla="*/ 14 w 118"/>
                <a:gd name="T17" fmla="*/ 0 h 380"/>
                <a:gd name="T18" fmla="*/ 8 w 118"/>
                <a:gd name="T19" fmla="*/ 44 h 380"/>
                <a:gd name="T20" fmla="*/ 2 w 118"/>
                <a:gd name="T21" fmla="*/ 92 h 380"/>
                <a:gd name="T22" fmla="*/ 0 w 118"/>
                <a:gd name="T23" fmla="*/ 150 h 380"/>
                <a:gd name="T24" fmla="*/ 0 w 118"/>
                <a:gd name="T25" fmla="*/ 180 h 380"/>
                <a:gd name="T26" fmla="*/ 0 w 118"/>
                <a:gd name="T27" fmla="*/ 212 h 380"/>
                <a:gd name="T28" fmla="*/ 4 w 118"/>
                <a:gd name="T29" fmla="*/ 244 h 380"/>
                <a:gd name="T30" fmla="*/ 8 w 118"/>
                <a:gd name="T31" fmla="*/ 276 h 380"/>
                <a:gd name="T32" fmla="*/ 14 w 118"/>
                <a:gd name="T33" fmla="*/ 306 h 380"/>
                <a:gd name="T34" fmla="*/ 24 w 118"/>
                <a:gd name="T35" fmla="*/ 334 h 380"/>
                <a:gd name="T36" fmla="*/ 36 w 118"/>
                <a:gd name="T37" fmla="*/ 358 h 380"/>
                <a:gd name="T38" fmla="*/ 50 w 118"/>
                <a:gd name="T39" fmla="*/ 380 h 380"/>
                <a:gd name="T40" fmla="*/ 50 w 118"/>
                <a:gd name="T41" fmla="*/ 380 h 380"/>
                <a:gd name="T42" fmla="*/ 48 w 118"/>
                <a:gd name="T43" fmla="*/ 356 h 380"/>
                <a:gd name="T44" fmla="*/ 48 w 118"/>
                <a:gd name="T45" fmla="*/ 326 h 380"/>
                <a:gd name="T46" fmla="*/ 50 w 118"/>
                <a:gd name="T47" fmla="*/ 288 h 380"/>
                <a:gd name="T48" fmla="*/ 58 w 118"/>
                <a:gd name="T49" fmla="*/ 240 h 380"/>
                <a:gd name="T50" fmla="*/ 62 w 118"/>
                <a:gd name="T51" fmla="*/ 214 h 380"/>
                <a:gd name="T52" fmla="*/ 70 w 118"/>
                <a:gd name="T53" fmla="*/ 184 h 380"/>
                <a:gd name="T54" fmla="*/ 78 w 118"/>
                <a:gd name="T55" fmla="*/ 154 h 380"/>
                <a:gd name="T56" fmla="*/ 90 w 118"/>
                <a:gd name="T57" fmla="*/ 124 h 380"/>
                <a:gd name="T58" fmla="*/ 102 w 118"/>
                <a:gd name="T59" fmla="*/ 90 h 380"/>
                <a:gd name="T60" fmla="*/ 118 w 118"/>
                <a:gd name="T61" fmla="*/ 5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8" h="380">
                  <a:moveTo>
                    <a:pt x="118" y="56"/>
                  </a:moveTo>
                  <a:lnTo>
                    <a:pt x="118" y="56"/>
                  </a:lnTo>
                  <a:lnTo>
                    <a:pt x="108" y="54"/>
                  </a:lnTo>
                  <a:lnTo>
                    <a:pt x="86" y="44"/>
                  </a:lnTo>
                  <a:lnTo>
                    <a:pt x="70" y="36"/>
                  </a:lnTo>
                  <a:lnTo>
                    <a:pt x="52" y="26"/>
                  </a:lnTo>
                  <a:lnTo>
                    <a:pt x="34" y="14"/>
                  </a:lnTo>
                  <a:lnTo>
                    <a:pt x="14" y="0"/>
                  </a:lnTo>
                  <a:lnTo>
                    <a:pt x="14" y="0"/>
                  </a:lnTo>
                  <a:lnTo>
                    <a:pt x="8" y="44"/>
                  </a:lnTo>
                  <a:lnTo>
                    <a:pt x="2" y="92"/>
                  </a:lnTo>
                  <a:lnTo>
                    <a:pt x="0" y="150"/>
                  </a:lnTo>
                  <a:lnTo>
                    <a:pt x="0" y="180"/>
                  </a:lnTo>
                  <a:lnTo>
                    <a:pt x="0" y="212"/>
                  </a:lnTo>
                  <a:lnTo>
                    <a:pt x="4" y="244"/>
                  </a:lnTo>
                  <a:lnTo>
                    <a:pt x="8" y="276"/>
                  </a:lnTo>
                  <a:lnTo>
                    <a:pt x="14" y="306"/>
                  </a:lnTo>
                  <a:lnTo>
                    <a:pt x="24" y="334"/>
                  </a:lnTo>
                  <a:lnTo>
                    <a:pt x="36" y="358"/>
                  </a:lnTo>
                  <a:lnTo>
                    <a:pt x="50" y="380"/>
                  </a:lnTo>
                  <a:lnTo>
                    <a:pt x="50" y="380"/>
                  </a:lnTo>
                  <a:lnTo>
                    <a:pt x="48" y="356"/>
                  </a:lnTo>
                  <a:lnTo>
                    <a:pt x="48" y="326"/>
                  </a:lnTo>
                  <a:lnTo>
                    <a:pt x="50" y="288"/>
                  </a:lnTo>
                  <a:lnTo>
                    <a:pt x="58" y="240"/>
                  </a:lnTo>
                  <a:lnTo>
                    <a:pt x="62" y="214"/>
                  </a:lnTo>
                  <a:lnTo>
                    <a:pt x="70" y="184"/>
                  </a:lnTo>
                  <a:lnTo>
                    <a:pt x="78" y="154"/>
                  </a:lnTo>
                  <a:lnTo>
                    <a:pt x="90" y="124"/>
                  </a:lnTo>
                  <a:lnTo>
                    <a:pt x="102" y="90"/>
                  </a:lnTo>
                  <a:lnTo>
                    <a:pt x="118" y="56"/>
                  </a:lnTo>
                  <a:close/>
                </a:path>
              </a:pathLst>
            </a:custGeom>
            <a:solidFill>
              <a:srgbClr val="676C6B"/>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92" name="Freeform 10249"/>
            <p:cNvSpPr/>
            <p:nvPr/>
          </p:nvSpPr>
          <p:spPr bwMode="auto">
            <a:xfrm>
              <a:off x="6193631" y="2463800"/>
              <a:ext cx="93663" cy="301625"/>
            </a:xfrm>
            <a:custGeom>
              <a:avLst/>
              <a:gdLst>
                <a:gd name="T0" fmla="*/ 118 w 118"/>
                <a:gd name="T1" fmla="*/ 56 h 380"/>
                <a:gd name="T2" fmla="*/ 118 w 118"/>
                <a:gd name="T3" fmla="*/ 56 h 380"/>
                <a:gd name="T4" fmla="*/ 108 w 118"/>
                <a:gd name="T5" fmla="*/ 54 h 380"/>
                <a:gd name="T6" fmla="*/ 86 w 118"/>
                <a:gd name="T7" fmla="*/ 44 h 380"/>
                <a:gd name="T8" fmla="*/ 70 w 118"/>
                <a:gd name="T9" fmla="*/ 36 h 380"/>
                <a:gd name="T10" fmla="*/ 52 w 118"/>
                <a:gd name="T11" fmla="*/ 26 h 380"/>
                <a:gd name="T12" fmla="*/ 34 w 118"/>
                <a:gd name="T13" fmla="*/ 14 h 380"/>
                <a:gd name="T14" fmla="*/ 14 w 118"/>
                <a:gd name="T15" fmla="*/ 0 h 380"/>
                <a:gd name="T16" fmla="*/ 14 w 118"/>
                <a:gd name="T17" fmla="*/ 0 h 380"/>
                <a:gd name="T18" fmla="*/ 8 w 118"/>
                <a:gd name="T19" fmla="*/ 44 h 380"/>
                <a:gd name="T20" fmla="*/ 2 w 118"/>
                <a:gd name="T21" fmla="*/ 92 h 380"/>
                <a:gd name="T22" fmla="*/ 0 w 118"/>
                <a:gd name="T23" fmla="*/ 150 h 380"/>
                <a:gd name="T24" fmla="*/ 0 w 118"/>
                <a:gd name="T25" fmla="*/ 180 h 380"/>
                <a:gd name="T26" fmla="*/ 0 w 118"/>
                <a:gd name="T27" fmla="*/ 212 h 380"/>
                <a:gd name="T28" fmla="*/ 4 w 118"/>
                <a:gd name="T29" fmla="*/ 244 h 380"/>
                <a:gd name="T30" fmla="*/ 8 w 118"/>
                <a:gd name="T31" fmla="*/ 276 h 380"/>
                <a:gd name="T32" fmla="*/ 14 w 118"/>
                <a:gd name="T33" fmla="*/ 306 h 380"/>
                <a:gd name="T34" fmla="*/ 24 w 118"/>
                <a:gd name="T35" fmla="*/ 334 h 380"/>
                <a:gd name="T36" fmla="*/ 36 w 118"/>
                <a:gd name="T37" fmla="*/ 358 h 380"/>
                <a:gd name="T38" fmla="*/ 50 w 118"/>
                <a:gd name="T39" fmla="*/ 380 h 380"/>
                <a:gd name="T40" fmla="*/ 50 w 118"/>
                <a:gd name="T41" fmla="*/ 380 h 380"/>
                <a:gd name="T42" fmla="*/ 48 w 118"/>
                <a:gd name="T43" fmla="*/ 356 h 380"/>
                <a:gd name="T44" fmla="*/ 48 w 118"/>
                <a:gd name="T45" fmla="*/ 326 h 380"/>
                <a:gd name="T46" fmla="*/ 50 w 118"/>
                <a:gd name="T47" fmla="*/ 288 h 380"/>
                <a:gd name="T48" fmla="*/ 58 w 118"/>
                <a:gd name="T49" fmla="*/ 240 h 380"/>
                <a:gd name="T50" fmla="*/ 62 w 118"/>
                <a:gd name="T51" fmla="*/ 214 h 380"/>
                <a:gd name="T52" fmla="*/ 70 w 118"/>
                <a:gd name="T53" fmla="*/ 184 h 380"/>
                <a:gd name="T54" fmla="*/ 78 w 118"/>
                <a:gd name="T55" fmla="*/ 154 h 380"/>
                <a:gd name="T56" fmla="*/ 90 w 118"/>
                <a:gd name="T57" fmla="*/ 124 h 380"/>
                <a:gd name="T58" fmla="*/ 102 w 118"/>
                <a:gd name="T59" fmla="*/ 90 h 380"/>
                <a:gd name="T60" fmla="*/ 118 w 118"/>
                <a:gd name="T61" fmla="*/ 5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8" h="380">
                  <a:moveTo>
                    <a:pt x="118" y="56"/>
                  </a:moveTo>
                  <a:lnTo>
                    <a:pt x="118" y="56"/>
                  </a:lnTo>
                  <a:lnTo>
                    <a:pt x="108" y="54"/>
                  </a:lnTo>
                  <a:lnTo>
                    <a:pt x="86" y="44"/>
                  </a:lnTo>
                  <a:lnTo>
                    <a:pt x="70" y="36"/>
                  </a:lnTo>
                  <a:lnTo>
                    <a:pt x="52" y="26"/>
                  </a:lnTo>
                  <a:lnTo>
                    <a:pt x="34" y="14"/>
                  </a:lnTo>
                  <a:lnTo>
                    <a:pt x="14" y="0"/>
                  </a:lnTo>
                  <a:lnTo>
                    <a:pt x="14" y="0"/>
                  </a:lnTo>
                  <a:lnTo>
                    <a:pt x="8" y="44"/>
                  </a:lnTo>
                  <a:lnTo>
                    <a:pt x="2" y="92"/>
                  </a:lnTo>
                  <a:lnTo>
                    <a:pt x="0" y="150"/>
                  </a:lnTo>
                  <a:lnTo>
                    <a:pt x="0" y="180"/>
                  </a:lnTo>
                  <a:lnTo>
                    <a:pt x="0" y="212"/>
                  </a:lnTo>
                  <a:lnTo>
                    <a:pt x="4" y="244"/>
                  </a:lnTo>
                  <a:lnTo>
                    <a:pt x="8" y="276"/>
                  </a:lnTo>
                  <a:lnTo>
                    <a:pt x="14" y="306"/>
                  </a:lnTo>
                  <a:lnTo>
                    <a:pt x="24" y="334"/>
                  </a:lnTo>
                  <a:lnTo>
                    <a:pt x="36" y="358"/>
                  </a:lnTo>
                  <a:lnTo>
                    <a:pt x="50" y="380"/>
                  </a:lnTo>
                  <a:lnTo>
                    <a:pt x="50" y="380"/>
                  </a:lnTo>
                  <a:lnTo>
                    <a:pt x="48" y="356"/>
                  </a:lnTo>
                  <a:lnTo>
                    <a:pt x="48" y="326"/>
                  </a:lnTo>
                  <a:lnTo>
                    <a:pt x="50" y="288"/>
                  </a:lnTo>
                  <a:lnTo>
                    <a:pt x="58" y="240"/>
                  </a:lnTo>
                  <a:lnTo>
                    <a:pt x="62" y="214"/>
                  </a:lnTo>
                  <a:lnTo>
                    <a:pt x="70" y="184"/>
                  </a:lnTo>
                  <a:lnTo>
                    <a:pt x="78" y="154"/>
                  </a:lnTo>
                  <a:lnTo>
                    <a:pt x="90" y="124"/>
                  </a:lnTo>
                  <a:lnTo>
                    <a:pt x="102" y="90"/>
                  </a:lnTo>
                  <a:lnTo>
                    <a:pt x="118"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93" name="Freeform 10250"/>
            <p:cNvSpPr/>
            <p:nvPr/>
          </p:nvSpPr>
          <p:spPr bwMode="auto">
            <a:xfrm>
              <a:off x="6222206" y="2347912"/>
              <a:ext cx="95250" cy="160338"/>
            </a:xfrm>
            <a:custGeom>
              <a:avLst/>
              <a:gdLst>
                <a:gd name="T0" fmla="*/ 108 w 120"/>
                <a:gd name="T1" fmla="*/ 0 h 202"/>
                <a:gd name="T2" fmla="*/ 108 w 120"/>
                <a:gd name="T3" fmla="*/ 0 h 202"/>
                <a:gd name="T4" fmla="*/ 100 w 120"/>
                <a:gd name="T5" fmla="*/ 6 h 202"/>
                <a:gd name="T6" fmla="*/ 88 w 120"/>
                <a:gd name="T7" fmla="*/ 10 h 202"/>
                <a:gd name="T8" fmla="*/ 74 w 120"/>
                <a:gd name="T9" fmla="*/ 16 h 202"/>
                <a:gd name="T10" fmla="*/ 58 w 120"/>
                <a:gd name="T11" fmla="*/ 20 h 202"/>
                <a:gd name="T12" fmla="*/ 40 w 120"/>
                <a:gd name="T13" fmla="*/ 22 h 202"/>
                <a:gd name="T14" fmla="*/ 20 w 120"/>
                <a:gd name="T15" fmla="*/ 22 h 202"/>
                <a:gd name="T16" fmla="*/ 0 w 120"/>
                <a:gd name="T17" fmla="*/ 18 h 202"/>
                <a:gd name="T18" fmla="*/ 0 w 120"/>
                <a:gd name="T19" fmla="*/ 18 h 202"/>
                <a:gd name="T20" fmla="*/ 8 w 120"/>
                <a:gd name="T21" fmla="*/ 40 h 202"/>
                <a:gd name="T22" fmla="*/ 28 w 120"/>
                <a:gd name="T23" fmla="*/ 94 h 202"/>
                <a:gd name="T24" fmla="*/ 40 w 120"/>
                <a:gd name="T25" fmla="*/ 124 h 202"/>
                <a:gd name="T26" fmla="*/ 54 w 120"/>
                <a:gd name="T27" fmla="*/ 154 h 202"/>
                <a:gd name="T28" fmla="*/ 68 w 120"/>
                <a:gd name="T29" fmla="*/ 182 h 202"/>
                <a:gd name="T30" fmla="*/ 82 w 120"/>
                <a:gd name="T31" fmla="*/ 202 h 202"/>
                <a:gd name="T32" fmla="*/ 82 w 120"/>
                <a:gd name="T33" fmla="*/ 202 h 202"/>
                <a:gd name="T34" fmla="*/ 92 w 120"/>
                <a:gd name="T35" fmla="*/ 184 h 202"/>
                <a:gd name="T36" fmla="*/ 100 w 120"/>
                <a:gd name="T37" fmla="*/ 162 h 202"/>
                <a:gd name="T38" fmla="*/ 108 w 120"/>
                <a:gd name="T39" fmla="*/ 136 h 202"/>
                <a:gd name="T40" fmla="*/ 116 w 120"/>
                <a:gd name="T41" fmla="*/ 104 h 202"/>
                <a:gd name="T42" fmla="*/ 118 w 120"/>
                <a:gd name="T43" fmla="*/ 88 h 202"/>
                <a:gd name="T44" fmla="*/ 120 w 120"/>
                <a:gd name="T45" fmla="*/ 70 h 202"/>
                <a:gd name="T46" fmla="*/ 120 w 120"/>
                <a:gd name="T47" fmla="*/ 52 h 202"/>
                <a:gd name="T48" fmla="*/ 118 w 120"/>
                <a:gd name="T49" fmla="*/ 36 h 202"/>
                <a:gd name="T50" fmla="*/ 114 w 120"/>
                <a:gd name="T51" fmla="*/ 18 h 202"/>
                <a:gd name="T52" fmla="*/ 108 w 120"/>
                <a:gd name="T5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202">
                  <a:moveTo>
                    <a:pt x="108" y="0"/>
                  </a:moveTo>
                  <a:lnTo>
                    <a:pt x="108" y="0"/>
                  </a:lnTo>
                  <a:lnTo>
                    <a:pt x="100" y="6"/>
                  </a:lnTo>
                  <a:lnTo>
                    <a:pt x="88" y="10"/>
                  </a:lnTo>
                  <a:lnTo>
                    <a:pt x="74" y="16"/>
                  </a:lnTo>
                  <a:lnTo>
                    <a:pt x="58" y="20"/>
                  </a:lnTo>
                  <a:lnTo>
                    <a:pt x="40" y="22"/>
                  </a:lnTo>
                  <a:lnTo>
                    <a:pt x="20" y="22"/>
                  </a:lnTo>
                  <a:lnTo>
                    <a:pt x="0" y="18"/>
                  </a:lnTo>
                  <a:lnTo>
                    <a:pt x="0" y="18"/>
                  </a:lnTo>
                  <a:lnTo>
                    <a:pt x="8" y="40"/>
                  </a:lnTo>
                  <a:lnTo>
                    <a:pt x="28" y="94"/>
                  </a:lnTo>
                  <a:lnTo>
                    <a:pt x="40" y="124"/>
                  </a:lnTo>
                  <a:lnTo>
                    <a:pt x="54" y="154"/>
                  </a:lnTo>
                  <a:lnTo>
                    <a:pt x="68" y="182"/>
                  </a:lnTo>
                  <a:lnTo>
                    <a:pt x="82" y="202"/>
                  </a:lnTo>
                  <a:lnTo>
                    <a:pt x="82" y="202"/>
                  </a:lnTo>
                  <a:lnTo>
                    <a:pt x="92" y="184"/>
                  </a:lnTo>
                  <a:lnTo>
                    <a:pt x="100" y="162"/>
                  </a:lnTo>
                  <a:lnTo>
                    <a:pt x="108" y="136"/>
                  </a:lnTo>
                  <a:lnTo>
                    <a:pt x="116" y="104"/>
                  </a:lnTo>
                  <a:lnTo>
                    <a:pt x="118" y="88"/>
                  </a:lnTo>
                  <a:lnTo>
                    <a:pt x="120" y="70"/>
                  </a:lnTo>
                  <a:lnTo>
                    <a:pt x="120" y="52"/>
                  </a:lnTo>
                  <a:lnTo>
                    <a:pt x="118" y="36"/>
                  </a:lnTo>
                  <a:lnTo>
                    <a:pt x="114" y="18"/>
                  </a:lnTo>
                  <a:lnTo>
                    <a:pt x="108" y="0"/>
                  </a:lnTo>
                  <a:close/>
                </a:path>
              </a:pathLst>
            </a:custGeom>
            <a:solidFill>
              <a:srgbClr val="676C6B"/>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94" name="Freeform 10251"/>
            <p:cNvSpPr/>
            <p:nvPr/>
          </p:nvSpPr>
          <p:spPr bwMode="auto">
            <a:xfrm>
              <a:off x="6222206" y="2347912"/>
              <a:ext cx="95250" cy="160338"/>
            </a:xfrm>
            <a:custGeom>
              <a:avLst/>
              <a:gdLst>
                <a:gd name="T0" fmla="*/ 108 w 120"/>
                <a:gd name="T1" fmla="*/ 0 h 202"/>
                <a:gd name="T2" fmla="*/ 108 w 120"/>
                <a:gd name="T3" fmla="*/ 0 h 202"/>
                <a:gd name="T4" fmla="*/ 100 w 120"/>
                <a:gd name="T5" fmla="*/ 6 h 202"/>
                <a:gd name="T6" fmla="*/ 88 w 120"/>
                <a:gd name="T7" fmla="*/ 10 h 202"/>
                <a:gd name="T8" fmla="*/ 74 w 120"/>
                <a:gd name="T9" fmla="*/ 16 h 202"/>
                <a:gd name="T10" fmla="*/ 58 w 120"/>
                <a:gd name="T11" fmla="*/ 20 h 202"/>
                <a:gd name="T12" fmla="*/ 40 w 120"/>
                <a:gd name="T13" fmla="*/ 22 h 202"/>
                <a:gd name="T14" fmla="*/ 20 w 120"/>
                <a:gd name="T15" fmla="*/ 22 h 202"/>
                <a:gd name="T16" fmla="*/ 0 w 120"/>
                <a:gd name="T17" fmla="*/ 18 h 202"/>
                <a:gd name="T18" fmla="*/ 0 w 120"/>
                <a:gd name="T19" fmla="*/ 18 h 202"/>
                <a:gd name="T20" fmla="*/ 8 w 120"/>
                <a:gd name="T21" fmla="*/ 40 h 202"/>
                <a:gd name="T22" fmla="*/ 28 w 120"/>
                <a:gd name="T23" fmla="*/ 94 h 202"/>
                <a:gd name="T24" fmla="*/ 40 w 120"/>
                <a:gd name="T25" fmla="*/ 124 h 202"/>
                <a:gd name="T26" fmla="*/ 54 w 120"/>
                <a:gd name="T27" fmla="*/ 154 h 202"/>
                <a:gd name="T28" fmla="*/ 68 w 120"/>
                <a:gd name="T29" fmla="*/ 182 h 202"/>
                <a:gd name="T30" fmla="*/ 82 w 120"/>
                <a:gd name="T31" fmla="*/ 202 h 202"/>
                <a:gd name="T32" fmla="*/ 82 w 120"/>
                <a:gd name="T33" fmla="*/ 202 h 202"/>
                <a:gd name="T34" fmla="*/ 92 w 120"/>
                <a:gd name="T35" fmla="*/ 184 h 202"/>
                <a:gd name="T36" fmla="*/ 100 w 120"/>
                <a:gd name="T37" fmla="*/ 162 h 202"/>
                <a:gd name="T38" fmla="*/ 108 w 120"/>
                <a:gd name="T39" fmla="*/ 136 h 202"/>
                <a:gd name="T40" fmla="*/ 116 w 120"/>
                <a:gd name="T41" fmla="*/ 104 h 202"/>
                <a:gd name="T42" fmla="*/ 118 w 120"/>
                <a:gd name="T43" fmla="*/ 88 h 202"/>
                <a:gd name="T44" fmla="*/ 120 w 120"/>
                <a:gd name="T45" fmla="*/ 70 h 202"/>
                <a:gd name="T46" fmla="*/ 120 w 120"/>
                <a:gd name="T47" fmla="*/ 52 h 202"/>
                <a:gd name="T48" fmla="*/ 118 w 120"/>
                <a:gd name="T49" fmla="*/ 36 h 202"/>
                <a:gd name="T50" fmla="*/ 114 w 120"/>
                <a:gd name="T51" fmla="*/ 18 h 202"/>
                <a:gd name="T52" fmla="*/ 108 w 120"/>
                <a:gd name="T5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202">
                  <a:moveTo>
                    <a:pt x="108" y="0"/>
                  </a:moveTo>
                  <a:lnTo>
                    <a:pt x="108" y="0"/>
                  </a:lnTo>
                  <a:lnTo>
                    <a:pt x="100" y="6"/>
                  </a:lnTo>
                  <a:lnTo>
                    <a:pt x="88" y="10"/>
                  </a:lnTo>
                  <a:lnTo>
                    <a:pt x="74" y="16"/>
                  </a:lnTo>
                  <a:lnTo>
                    <a:pt x="58" y="20"/>
                  </a:lnTo>
                  <a:lnTo>
                    <a:pt x="40" y="22"/>
                  </a:lnTo>
                  <a:lnTo>
                    <a:pt x="20" y="22"/>
                  </a:lnTo>
                  <a:lnTo>
                    <a:pt x="0" y="18"/>
                  </a:lnTo>
                  <a:lnTo>
                    <a:pt x="0" y="18"/>
                  </a:lnTo>
                  <a:lnTo>
                    <a:pt x="8" y="40"/>
                  </a:lnTo>
                  <a:lnTo>
                    <a:pt x="28" y="94"/>
                  </a:lnTo>
                  <a:lnTo>
                    <a:pt x="40" y="124"/>
                  </a:lnTo>
                  <a:lnTo>
                    <a:pt x="54" y="154"/>
                  </a:lnTo>
                  <a:lnTo>
                    <a:pt x="68" y="182"/>
                  </a:lnTo>
                  <a:lnTo>
                    <a:pt x="82" y="202"/>
                  </a:lnTo>
                  <a:lnTo>
                    <a:pt x="82" y="202"/>
                  </a:lnTo>
                  <a:lnTo>
                    <a:pt x="92" y="184"/>
                  </a:lnTo>
                  <a:lnTo>
                    <a:pt x="100" y="162"/>
                  </a:lnTo>
                  <a:lnTo>
                    <a:pt x="108" y="136"/>
                  </a:lnTo>
                  <a:lnTo>
                    <a:pt x="116" y="104"/>
                  </a:lnTo>
                  <a:lnTo>
                    <a:pt x="118" y="88"/>
                  </a:lnTo>
                  <a:lnTo>
                    <a:pt x="120" y="70"/>
                  </a:lnTo>
                  <a:lnTo>
                    <a:pt x="120" y="52"/>
                  </a:lnTo>
                  <a:lnTo>
                    <a:pt x="118" y="36"/>
                  </a:lnTo>
                  <a:lnTo>
                    <a:pt x="114" y="18"/>
                  </a:lnTo>
                  <a:lnTo>
                    <a:pt x="1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95" name="Freeform 10252"/>
            <p:cNvSpPr/>
            <p:nvPr/>
          </p:nvSpPr>
          <p:spPr bwMode="auto">
            <a:xfrm>
              <a:off x="6282531" y="2301875"/>
              <a:ext cx="85725" cy="100013"/>
            </a:xfrm>
            <a:custGeom>
              <a:avLst/>
              <a:gdLst>
                <a:gd name="T0" fmla="*/ 0 w 108"/>
                <a:gd name="T1" fmla="*/ 0 h 126"/>
                <a:gd name="T2" fmla="*/ 56 w 108"/>
                <a:gd name="T3" fmla="*/ 6 h 126"/>
                <a:gd name="T4" fmla="*/ 108 w 108"/>
                <a:gd name="T5" fmla="*/ 94 h 126"/>
                <a:gd name="T6" fmla="*/ 34 w 108"/>
                <a:gd name="T7" fmla="*/ 126 h 126"/>
                <a:gd name="T8" fmla="*/ 34 w 108"/>
                <a:gd name="T9" fmla="*/ 126 h 126"/>
                <a:gd name="T10" fmla="*/ 28 w 108"/>
                <a:gd name="T11" fmla="*/ 112 h 126"/>
                <a:gd name="T12" fmla="*/ 14 w 108"/>
                <a:gd name="T13" fmla="*/ 80 h 126"/>
                <a:gd name="T14" fmla="*/ 8 w 108"/>
                <a:gd name="T15" fmla="*/ 60 h 126"/>
                <a:gd name="T16" fmla="*/ 2 w 108"/>
                <a:gd name="T17" fmla="*/ 38 h 126"/>
                <a:gd name="T18" fmla="*/ 0 w 108"/>
                <a:gd name="T19" fmla="*/ 18 h 126"/>
                <a:gd name="T20" fmla="*/ 0 w 108"/>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26">
                  <a:moveTo>
                    <a:pt x="0" y="0"/>
                  </a:moveTo>
                  <a:lnTo>
                    <a:pt x="56" y="6"/>
                  </a:lnTo>
                  <a:lnTo>
                    <a:pt x="108" y="94"/>
                  </a:lnTo>
                  <a:lnTo>
                    <a:pt x="34" y="126"/>
                  </a:lnTo>
                  <a:lnTo>
                    <a:pt x="34" y="126"/>
                  </a:lnTo>
                  <a:lnTo>
                    <a:pt x="28" y="112"/>
                  </a:lnTo>
                  <a:lnTo>
                    <a:pt x="14" y="80"/>
                  </a:lnTo>
                  <a:lnTo>
                    <a:pt x="8" y="60"/>
                  </a:lnTo>
                  <a:lnTo>
                    <a:pt x="2" y="38"/>
                  </a:lnTo>
                  <a:lnTo>
                    <a:pt x="0" y="1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96" name="Freeform 10253"/>
            <p:cNvSpPr/>
            <p:nvPr/>
          </p:nvSpPr>
          <p:spPr bwMode="auto">
            <a:xfrm>
              <a:off x="6282531" y="2301875"/>
              <a:ext cx="85725" cy="100013"/>
            </a:xfrm>
            <a:custGeom>
              <a:avLst/>
              <a:gdLst>
                <a:gd name="T0" fmla="*/ 0 w 108"/>
                <a:gd name="T1" fmla="*/ 0 h 126"/>
                <a:gd name="T2" fmla="*/ 56 w 108"/>
                <a:gd name="T3" fmla="*/ 6 h 126"/>
                <a:gd name="T4" fmla="*/ 108 w 108"/>
                <a:gd name="T5" fmla="*/ 94 h 126"/>
                <a:gd name="T6" fmla="*/ 34 w 108"/>
                <a:gd name="T7" fmla="*/ 126 h 126"/>
                <a:gd name="T8" fmla="*/ 34 w 108"/>
                <a:gd name="T9" fmla="*/ 126 h 126"/>
                <a:gd name="T10" fmla="*/ 28 w 108"/>
                <a:gd name="T11" fmla="*/ 112 h 126"/>
                <a:gd name="T12" fmla="*/ 14 w 108"/>
                <a:gd name="T13" fmla="*/ 80 h 126"/>
                <a:gd name="T14" fmla="*/ 8 w 108"/>
                <a:gd name="T15" fmla="*/ 60 h 126"/>
                <a:gd name="T16" fmla="*/ 2 w 108"/>
                <a:gd name="T17" fmla="*/ 38 h 126"/>
                <a:gd name="T18" fmla="*/ 0 w 108"/>
                <a:gd name="T19" fmla="*/ 18 h 126"/>
                <a:gd name="T20" fmla="*/ 0 w 108"/>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26">
                  <a:moveTo>
                    <a:pt x="0" y="0"/>
                  </a:moveTo>
                  <a:lnTo>
                    <a:pt x="56" y="6"/>
                  </a:lnTo>
                  <a:lnTo>
                    <a:pt x="108" y="94"/>
                  </a:lnTo>
                  <a:lnTo>
                    <a:pt x="34" y="126"/>
                  </a:lnTo>
                  <a:lnTo>
                    <a:pt x="34" y="126"/>
                  </a:lnTo>
                  <a:lnTo>
                    <a:pt x="28" y="112"/>
                  </a:lnTo>
                  <a:lnTo>
                    <a:pt x="14" y="80"/>
                  </a:lnTo>
                  <a:lnTo>
                    <a:pt x="8" y="60"/>
                  </a:lnTo>
                  <a:lnTo>
                    <a:pt x="2" y="38"/>
                  </a:lnTo>
                  <a:lnTo>
                    <a:pt x="0" y="1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97" name="Freeform 10254"/>
            <p:cNvSpPr/>
            <p:nvPr/>
          </p:nvSpPr>
          <p:spPr bwMode="auto">
            <a:xfrm>
              <a:off x="6057106" y="2843212"/>
              <a:ext cx="209550" cy="101600"/>
            </a:xfrm>
            <a:custGeom>
              <a:avLst/>
              <a:gdLst>
                <a:gd name="T0" fmla="*/ 0 w 264"/>
                <a:gd name="T1" fmla="*/ 128 h 128"/>
                <a:gd name="T2" fmla="*/ 0 w 264"/>
                <a:gd name="T3" fmla="*/ 128 h 128"/>
                <a:gd name="T4" fmla="*/ 36 w 264"/>
                <a:gd name="T5" fmla="*/ 118 h 128"/>
                <a:gd name="T6" fmla="*/ 116 w 264"/>
                <a:gd name="T7" fmla="*/ 94 h 128"/>
                <a:gd name="T8" fmla="*/ 162 w 264"/>
                <a:gd name="T9" fmla="*/ 80 h 128"/>
                <a:gd name="T10" fmla="*/ 204 w 264"/>
                <a:gd name="T11" fmla="*/ 66 h 128"/>
                <a:gd name="T12" fmla="*/ 236 w 264"/>
                <a:gd name="T13" fmla="*/ 50 h 128"/>
                <a:gd name="T14" fmla="*/ 246 w 264"/>
                <a:gd name="T15" fmla="*/ 44 h 128"/>
                <a:gd name="T16" fmla="*/ 254 w 264"/>
                <a:gd name="T17" fmla="*/ 38 h 128"/>
                <a:gd name="T18" fmla="*/ 244 w 264"/>
                <a:gd name="T19" fmla="*/ 18 h 128"/>
                <a:gd name="T20" fmla="*/ 264 w 264"/>
                <a:gd name="T21" fmla="*/ 24 h 128"/>
                <a:gd name="T22" fmla="*/ 264 w 264"/>
                <a:gd name="T23" fmla="*/ 24 h 128"/>
                <a:gd name="T24" fmla="*/ 250 w 264"/>
                <a:gd name="T25" fmla="*/ 14 h 128"/>
                <a:gd name="T26" fmla="*/ 238 w 264"/>
                <a:gd name="T27" fmla="*/ 6 h 128"/>
                <a:gd name="T28" fmla="*/ 230 w 264"/>
                <a:gd name="T29" fmla="*/ 0 h 128"/>
                <a:gd name="T30" fmla="*/ 230 w 264"/>
                <a:gd name="T31" fmla="*/ 36 h 128"/>
                <a:gd name="T32" fmla="*/ 230 w 264"/>
                <a:gd name="T33" fmla="*/ 36 h 128"/>
                <a:gd name="T34" fmla="*/ 204 w 264"/>
                <a:gd name="T35" fmla="*/ 50 h 128"/>
                <a:gd name="T36" fmla="*/ 142 w 264"/>
                <a:gd name="T37" fmla="*/ 78 h 128"/>
                <a:gd name="T38" fmla="*/ 104 w 264"/>
                <a:gd name="T39" fmla="*/ 94 h 128"/>
                <a:gd name="T40" fmla="*/ 66 w 264"/>
                <a:gd name="T41" fmla="*/ 110 h 128"/>
                <a:gd name="T42" fmla="*/ 30 w 264"/>
                <a:gd name="T43" fmla="*/ 122 h 128"/>
                <a:gd name="T44" fmla="*/ 0 w 264"/>
                <a:gd name="T45"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4" h="128">
                  <a:moveTo>
                    <a:pt x="0" y="128"/>
                  </a:moveTo>
                  <a:lnTo>
                    <a:pt x="0" y="128"/>
                  </a:lnTo>
                  <a:lnTo>
                    <a:pt x="36" y="118"/>
                  </a:lnTo>
                  <a:lnTo>
                    <a:pt x="116" y="94"/>
                  </a:lnTo>
                  <a:lnTo>
                    <a:pt x="162" y="80"/>
                  </a:lnTo>
                  <a:lnTo>
                    <a:pt x="204" y="66"/>
                  </a:lnTo>
                  <a:lnTo>
                    <a:pt x="236" y="50"/>
                  </a:lnTo>
                  <a:lnTo>
                    <a:pt x="246" y="44"/>
                  </a:lnTo>
                  <a:lnTo>
                    <a:pt x="254" y="38"/>
                  </a:lnTo>
                  <a:lnTo>
                    <a:pt x="244" y="18"/>
                  </a:lnTo>
                  <a:lnTo>
                    <a:pt x="264" y="24"/>
                  </a:lnTo>
                  <a:lnTo>
                    <a:pt x="264" y="24"/>
                  </a:lnTo>
                  <a:lnTo>
                    <a:pt x="250" y="14"/>
                  </a:lnTo>
                  <a:lnTo>
                    <a:pt x="238" y="6"/>
                  </a:lnTo>
                  <a:lnTo>
                    <a:pt x="230" y="0"/>
                  </a:lnTo>
                  <a:lnTo>
                    <a:pt x="230" y="36"/>
                  </a:lnTo>
                  <a:lnTo>
                    <a:pt x="230" y="36"/>
                  </a:lnTo>
                  <a:lnTo>
                    <a:pt x="204" y="50"/>
                  </a:lnTo>
                  <a:lnTo>
                    <a:pt x="142" y="78"/>
                  </a:lnTo>
                  <a:lnTo>
                    <a:pt x="104" y="94"/>
                  </a:lnTo>
                  <a:lnTo>
                    <a:pt x="66" y="110"/>
                  </a:lnTo>
                  <a:lnTo>
                    <a:pt x="30" y="122"/>
                  </a:lnTo>
                  <a:lnTo>
                    <a:pt x="0" y="128"/>
                  </a:lnTo>
                  <a:close/>
                </a:path>
              </a:pathLst>
            </a:custGeom>
            <a:solidFill>
              <a:srgbClr val="24272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98" name="Freeform 10255"/>
            <p:cNvSpPr/>
            <p:nvPr/>
          </p:nvSpPr>
          <p:spPr bwMode="auto">
            <a:xfrm>
              <a:off x="6057106" y="2843212"/>
              <a:ext cx="209550" cy="101600"/>
            </a:xfrm>
            <a:custGeom>
              <a:avLst/>
              <a:gdLst>
                <a:gd name="T0" fmla="*/ 0 w 264"/>
                <a:gd name="T1" fmla="*/ 128 h 128"/>
                <a:gd name="T2" fmla="*/ 0 w 264"/>
                <a:gd name="T3" fmla="*/ 128 h 128"/>
                <a:gd name="T4" fmla="*/ 36 w 264"/>
                <a:gd name="T5" fmla="*/ 118 h 128"/>
                <a:gd name="T6" fmla="*/ 116 w 264"/>
                <a:gd name="T7" fmla="*/ 94 h 128"/>
                <a:gd name="T8" fmla="*/ 162 w 264"/>
                <a:gd name="T9" fmla="*/ 80 h 128"/>
                <a:gd name="T10" fmla="*/ 204 w 264"/>
                <a:gd name="T11" fmla="*/ 66 h 128"/>
                <a:gd name="T12" fmla="*/ 236 w 264"/>
                <a:gd name="T13" fmla="*/ 50 h 128"/>
                <a:gd name="T14" fmla="*/ 246 w 264"/>
                <a:gd name="T15" fmla="*/ 44 h 128"/>
                <a:gd name="T16" fmla="*/ 254 w 264"/>
                <a:gd name="T17" fmla="*/ 38 h 128"/>
                <a:gd name="T18" fmla="*/ 244 w 264"/>
                <a:gd name="T19" fmla="*/ 18 h 128"/>
                <a:gd name="T20" fmla="*/ 264 w 264"/>
                <a:gd name="T21" fmla="*/ 24 h 128"/>
                <a:gd name="T22" fmla="*/ 264 w 264"/>
                <a:gd name="T23" fmla="*/ 24 h 128"/>
                <a:gd name="T24" fmla="*/ 250 w 264"/>
                <a:gd name="T25" fmla="*/ 14 h 128"/>
                <a:gd name="T26" fmla="*/ 238 w 264"/>
                <a:gd name="T27" fmla="*/ 6 h 128"/>
                <a:gd name="T28" fmla="*/ 230 w 264"/>
                <a:gd name="T29" fmla="*/ 0 h 128"/>
                <a:gd name="T30" fmla="*/ 230 w 264"/>
                <a:gd name="T31" fmla="*/ 36 h 128"/>
                <a:gd name="T32" fmla="*/ 230 w 264"/>
                <a:gd name="T33" fmla="*/ 36 h 128"/>
                <a:gd name="T34" fmla="*/ 204 w 264"/>
                <a:gd name="T35" fmla="*/ 50 h 128"/>
                <a:gd name="T36" fmla="*/ 142 w 264"/>
                <a:gd name="T37" fmla="*/ 78 h 128"/>
                <a:gd name="T38" fmla="*/ 104 w 264"/>
                <a:gd name="T39" fmla="*/ 94 h 128"/>
                <a:gd name="T40" fmla="*/ 66 w 264"/>
                <a:gd name="T41" fmla="*/ 110 h 128"/>
                <a:gd name="T42" fmla="*/ 30 w 264"/>
                <a:gd name="T43" fmla="*/ 122 h 128"/>
                <a:gd name="T44" fmla="*/ 0 w 264"/>
                <a:gd name="T45"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4" h="128">
                  <a:moveTo>
                    <a:pt x="0" y="128"/>
                  </a:moveTo>
                  <a:lnTo>
                    <a:pt x="0" y="128"/>
                  </a:lnTo>
                  <a:lnTo>
                    <a:pt x="36" y="118"/>
                  </a:lnTo>
                  <a:lnTo>
                    <a:pt x="116" y="94"/>
                  </a:lnTo>
                  <a:lnTo>
                    <a:pt x="162" y="80"/>
                  </a:lnTo>
                  <a:lnTo>
                    <a:pt x="204" y="66"/>
                  </a:lnTo>
                  <a:lnTo>
                    <a:pt x="236" y="50"/>
                  </a:lnTo>
                  <a:lnTo>
                    <a:pt x="246" y="44"/>
                  </a:lnTo>
                  <a:lnTo>
                    <a:pt x="254" y="38"/>
                  </a:lnTo>
                  <a:lnTo>
                    <a:pt x="244" y="18"/>
                  </a:lnTo>
                  <a:lnTo>
                    <a:pt x="264" y="24"/>
                  </a:lnTo>
                  <a:lnTo>
                    <a:pt x="264" y="24"/>
                  </a:lnTo>
                  <a:lnTo>
                    <a:pt x="250" y="14"/>
                  </a:lnTo>
                  <a:lnTo>
                    <a:pt x="238" y="6"/>
                  </a:lnTo>
                  <a:lnTo>
                    <a:pt x="230" y="0"/>
                  </a:lnTo>
                  <a:lnTo>
                    <a:pt x="230" y="36"/>
                  </a:lnTo>
                  <a:lnTo>
                    <a:pt x="230" y="36"/>
                  </a:lnTo>
                  <a:lnTo>
                    <a:pt x="204" y="50"/>
                  </a:lnTo>
                  <a:lnTo>
                    <a:pt x="142" y="78"/>
                  </a:lnTo>
                  <a:lnTo>
                    <a:pt x="104" y="94"/>
                  </a:lnTo>
                  <a:lnTo>
                    <a:pt x="66" y="110"/>
                  </a:lnTo>
                  <a:lnTo>
                    <a:pt x="30" y="122"/>
                  </a:lnTo>
                  <a:lnTo>
                    <a:pt x="0"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399" name="Freeform 10256"/>
            <p:cNvSpPr/>
            <p:nvPr/>
          </p:nvSpPr>
          <p:spPr bwMode="auto">
            <a:xfrm>
              <a:off x="6133306" y="2347912"/>
              <a:ext cx="508000" cy="404813"/>
            </a:xfrm>
            <a:custGeom>
              <a:avLst/>
              <a:gdLst>
                <a:gd name="T0" fmla="*/ 146 w 640"/>
                <a:gd name="T1" fmla="*/ 0 h 510"/>
                <a:gd name="T2" fmla="*/ 152 w 640"/>
                <a:gd name="T3" fmla="*/ 4 h 510"/>
                <a:gd name="T4" fmla="*/ 152 w 640"/>
                <a:gd name="T5" fmla="*/ 24 h 510"/>
                <a:gd name="T6" fmla="*/ 136 w 640"/>
                <a:gd name="T7" fmla="*/ 80 h 510"/>
                <a:gd name="T8" fmla="*/ 112 w 640"/>
                <a:gd name="T9" fmla="*/ 156 h 510"/>
                <a:gd name="T10" fmla="*/ 102 w 640"/>
                <a:gd name="T11" fmla="*/ 216 h 510"/>
                <a:gd name="T12" fmla="*/ 100 w 640"/>
                <a:gd name="T13" fmla="*/ 276 h 510"/>
                <a:gd name="T14" fmla="*/ 112 w 640"/>
                <a:gd name="T15" fmla="*/ 338 h 510"/>
                <a:gd name="T16" fmla="*/ 126 w 640"/>
                <a:gd name="T17" fmla="*/ 366 h 510"/>
                <a:gd name="T18" fmla="*/ 132 w 640"/>
                <a:gd name="T19" fmla="*/ 378 h 510"/>
                <a:gd name="T20" fmla="*/ 150 w 640"/>
                <a:gd name="T21" fmla="*/ 398 h 510"/>
                <a:gd name="T22" fmla="*/ 170 w 640"/>
                <a:gd name="T23" fmla="*/ 412 h 510"/>
                <a:gd name="T24" fmla="*/ 192 w 640"/>
                <a:gd name="T25" fmla="*/ 422 h 510"/>
                <a:gd name="T26" fmla="*/ 228 w 640"/>
                <a:gd name="T27" fmla="*/ 428 h 510"/>
                <a:gd name="T28" fmla="*/ 286 w 640"/>
                <a:gd name="T29" fmla="*/ 426 h 510"/>
                <a:gd name="T30" fmla="*/ 348 w 640"/>
                <a:gd name="T31" fmla="*/ 410 h 510"/>
                <a:gd name="T32" fmla="*/ 412 w 640"/>
                <a:gd name="T33" fmla="*/ 386 h 510"/>
                <a:gd name="T34" fmla="*/ 510 w 640"/>
                <a:gd name="T35" fmla="*/ 338 h 510"/>
                <a:gd name="T36" fmla="*/ 574 w 640"/>
                <a:gd name="T37" fmla="*/ 304 h 510"/>
                <a:gd name="T38" fmla="*/ 592 w 640"/>
                <a:gd name="T39" fmla="*/ 328 h 510"/>
                <a:gd name="T40" fmla="*/ 614 w 640"/>
                <a:gd name="T41" fmla="*/ 348 h 510"/>
                <a:gd name="T42" fmla="*/ 640 w 640"/>
                <a:gd name="T43" fmla="*/ 362 h 510"/>
                <a:gd name="T44" fmla="*/ 622 w 640"/>
                <a:gd name="T45" fmla="*/ 372 h 510"/>
                <a:gd name="T46" fmla="*/ 538 w 640"/>
                <a:gd name="T47" fmla="*/ 416 h 510"/>
                <a:gd name="T48" fmla="*/ 458 w 640"/>
                <a:gd name="T49" fmla="*/ 452 h 510"/>
                <a:gd name="T50" fmla="*/ 366 w 640"/>
                <a:gd name="T51" fmla="*/ 484 h 510"/>
                <a:gd name="T52" fmla="*/ 270 w 640"/>
                <a:gd name="T53" fmla="*/ 506 h 510"/>
                <a:gd name="T54" fmla="*/ 224 w 640"/>
                <a:gd name="T55" fmla="*/ 510 h 510"/>
                <a:gd name="T56" fmla="*/ 182 w 640"/>
                <a:gd name="T57" fmla="*/ 508 h 510"/>
                <a:gd name="T58" fmla="*/ 142 w 640"/>
                <a:gd name="T59" fmla="*/ 498 h 510"/>
                <a:gd name="T60" fmla="*/ 106 w 640"/>
                <a:gd name="T61" fmla="*/ 482 h 510"/>
                <a:gd name="T62" fmla="*/ 74 w 640"/>
                <a:gd name="T63" fmla="*/ 456 h 510"/>
                <a:gd name="T64" fmla="*/ 60 w 640"/>
                <a:gd name="T65" fmla="*/ 438 h 510"/>
                <a:gd name="T66" fmla="*/ 36 w 640"/>
                <a:gd name="T67" fmla="*/ 400 h 510"/>
                <a:gd name="T68" fmla="*/ 18 w 640"/>
                <a:gd name="T69" fmla="*/ 362 h 510"/>
                <a:gd name="T70" fmla="*/ 6 w 640"/>
                <a:gd name="T71" fmla="*/ 322 h 510"/>
                <a:gd name="T72" fmla="*/ 2 w 640"/>
                <a:gd name="T73" fmla="*/ 282 h 510"/>
                <a:gd name="T74" fmla="*/ 2 w 640"/>
                <a:gd name="T75" fmla="*/ 224 h 510"/>
                <a:gd name="T76" fmla="*/ 18 w 640"/>
                <a:gd name="T77" fmla="*/ 152 h 510"/>
                <a:gd name="T78" fmla="*/ 46 w 640"/>
                <a:gd name="T79" fmla="*/ 88 h 510"/>
                <a:gd name="T80" fmla="*/ 80 w 640"/>
                <a:gd name="T81" fmla="*/ 38 h 510"/>
                <a:gd name="T82" fmla="*/ 114 w 640"/>
                <a:gd name="T83" fmla="*/ 8 h 510"/>
                <a:gd name="T84" fmla="*/ 130 w 640"/>
                <a:gd name="T85" fmla="*/ 0 h 510"/>
                <a:gd name="T86" fmla="*/ 146 w 640"/>
                <a:gd name="T87"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0" h="510">
                  <a:moveTo>
                    <a:pt x="146" y="0"/>
                  </a:moveTo>
                  <a:lnTo>
                    <a:pt x="146" y="0"/>
                  </a:lnTo>
                  <a:lnTo>
                    <a:pt x="148" y="2"/>
                  </a:lnTo>
                  <a:lnTo>
                    <a:pt x="152" y="4"/>
                  </a:lnTo>
                  <a:lnTo>
                    <a:pt x="154" y="12"/>
                  </a:lnTo>
                  <a:lnTo>
                    <a:pt x="152" y="24"/>
                  </a:lnTo>
                  <a:lnTo>
                    <a:pt x="148" y="40"/>
                  </a:lnTo>
                  <a:lnTo>
                    <a:pt x="136" y="80"/>
                  </a:lnTo>
                  <a:lnTo>
                    <a:pt x="120" y="128"/>
                  </a:lnTo>
                  <a:lnTo>
                    <a:pt x="112" y="156"/>
                  </a:lnTo>
                  <a:lnTo>
                    <a:pt x="106" y="186"/>
                  </a:lnTo>
                  <a:lnTo>
                    <a:pt x="102" y="216"/>
                  </a:lnTo>
                  <a:lnTo>
                    <a:pt x="100" y="246"/>
                  </a:lnTo>
                  <a:lnTo>
                    <a:pt x="100" y="276"/>
                  </a:lnTo>
                  <a:lnTo>
                    <a:pt x="104" y="306"/>
                  </a:lnTo>
                  <a:lnTo>
                    <a:pt x="112" y="338"/>
                  </a:lnTo>
                  <a:lnTo>
                    <a:pt x="118" y="352"/>
                  </a:lnTo>
                  <a:lnTo>
                    <a:pt x="126" y="366"/>
                  </a:lnTo>
                  <a:lnTo>
                    <a:pt x="126" y="366"/>
                  </a:lnTo>
                  <a:lnTo>
                    <a:pt x="132" y="378"/>
                  </a:lnTo>
                  <a:lnTo>
                    <a:pt x="140" y="388"/>
                  </a:lnTo>
                  <a:lnTo>
                    <a:pt x="150" y="398"/>
                  </a:lnTo>
                  <a:lnTo>
                    <a:pt x="158" y="406"/>
                  </a:lnTo>
                  <a:lnTo>
                    <a:pt x="170" y="412"/>
                  </a:lnTo>
                  <a:lnTo>
                    <a:pt x="180" y="418"/>
                  </a:lnTo>
                  <a:lnTo>
                    <a:pt x="192" y="422"/>
                  </a:lnTo>
                  <a:lnTo>
                    <a:pt x="204" y="426"/>
                  </a:lnTo>
                  <a:lnTo>
                    <a:pt x="228" y="428"/>
                  </a:lnTo>
                  <a:lnTo>
                    <a:pt x="256" y="428"/>
                  </a:lnTo>
                  <a:lnTo>
                    <a:pt x="286" y="426"/>
                  </a:lnTo>
                  <a:lnTo>
                    <a:pt x="316" y="418"/>
                  </a:lnTo>
                  <a:lnTo>
                    <a:pt x="348" y="410"/>
                  </a:lnTo>
                  <a:lnTo>
                    <a:pt x="380" y="398"/>
                  </a:lnTo>
                  <a:lnTo>
                    <a:pt x="412" y="386"/>
                  </a:lnTo>
                  <a:lnTo>
                    <a:pt x="446" y="370"/>
                  </a:lnTo>
                  <a:lnTo>
                    <a:pt x="510" y="338"/>
                  </a:lnTo>
                  <a:lnTo>
                    <a:pt x="574" y="304"/>
                  </a:lnTo>
                  <a:lnTo>
                    <a:pt x="574" y="304"/>
                  </a:lnTo>
                  <a:lnTo>
                    <a:pt x="578" y="312"/>
                  </a:lnTo>
                  <a:lnTo>
                    <a:pt x="592" y="328"/>
                  </a:lnTo>
                  <a:lnTo>
                    <a:pt x="602" y="340"/>
                  </a:lnTo>
                  <a:lnTo>
                    <a:pt x="614" y="348"/>
                  </a:lnTo>
                  <a:lnTo>
                    <a:pt x="626" y="356"/>
                  </a:lnTo>
                  <a:lnTo>
                    <a:pt x="640" y="362"/>
                  </a:lnTo>
                  <a:lnTo>
                    <a:pt x="640" y="362"/>
                  </a:lnTo>
                  <a:lnTo>
                    <a:pt x="622" y="372"/>
                  </a:lnTo>
                  <a:lnTo>
                    <a:pt x="572" y="400"/>
                  </a:lnTo>
                  <a:lnTo>
                    <a:pt x="538" y="416"/>
                  </a:lnTo>
                  <a:lnTo>
                    <a:pt x="500" y="434"/>
                  </a:lnTo>
                  <a:lnTo>
                    <a:pt x="458" y="452"/>
                  </a:lnTo>
                  <a:lnTo>
                    <a:pt x="412" y="470"/>
                  </a:lnTo>
                  <a:lnTo>
                    <a:pt x="366" y="484"/>
                  </a:lnTo>
                  <a:lnTo>
                    <a:pt x="318" y="498"/>
                  </a:lnTo>
                  <a:lnTo>
                    <a:pt x="270" y="506"/>
                  </a:lnTo>
                  <a:lnTo>
                    <a:pt x="248" y="508"/>
                  </a:lnTo>
                  <a:lnTo>
                    <a:pt x="224" y="510"/>
                  </a:lnTo>
                  <a:lnTo>
                    <a:pt x="202" y="510"/>
                  </a:lnTo>
                  <a:lnTo>
                    <a:pt x="182" y="508"/>
                  </a:lnTo>
                  <a:lnTo>
                    <a:pt x="160" y="504"/>
                  </a:lnTo>
                  <a:lnTo>
                    <a:pt x="142" y="498"/>
                  </a:lnTo>
                  <a:lnTo>
                    <a:pt x="122" y="492"/>
                  </a:lnTo>
                  <a:lnTo>
                    <a:pt x="106" y="482"/>
                  </a:lnTo>
                  <a:lnTo>
                    <a:pt x="90" y="470"/>
                  </a:lnTo>
                  <a:lnTo>
                    <a:pt x="74" y="456"/>
                  </a:lnTo>
                  <a:lnTo>
                    <a:pt x="74" y="456"/>
                  </a:lnTo>
                  <a:lnTo>
                    <a:pt x="60" y="438"/>
                  </a:lnTo>
                  <a:lnTo>
                    <a:pt x="46" y="420"/>
                  </a:lnTo>
                  <a:lnTo>
                    <a:pt x="36" y="400"/>
                  </a:lnTo>
                  <a:lnTo>
                    <a:pt x="26" y="382"/>
                  </a:lnTo>
                  <a:lnTo>
                    <a:pt x="18" y="362"/>
                  </a:lnTo>
                  <a:lnTo>
                    <a:pt x="12" y="342"/>
                  </a:lnTo>
                  <a:lnTo>
                    <a:pt x="6" y="322"/>
                  </a:lnTo>
                  <a:lnTo>
                    <a:pt x="4" y="302"/>
                  </a:lnTo>
                  <a:lnTo>
                    <a:pt x="2" y="282"/>
                  </a:lnTo>
                  <a:lnTo>
                    <a:pt x="0" y="262"/>
                  </a:lnTo>
                  <a:lnTo>
                    <a:pt x="2" y="224"/>
                  </a:lnTo>
                  <a:lnTo>
                    <a:pt x="8" y="186"/>
                  </a:lnTo>
                  <a:lnTo>
                    <a:pt x="18" y="152"/>
                  </a:lnTo>
                  <a:lnTo>
                    <a:pt x="32" y="118"/>
                  </a:lnTo>
                  <a:lnTo>
                    <a:pt x="46" y="88"/>
                  </a:lnTo>
                  <a:lnTo>
                    <a:pt x="62" y="60"/>
                  </a:lnTo>
                  <a:lnTo>
                    <a:pt x="80" y="38"/>
                  </a:lnTo>
                  <a:lnTo>
                    <a:pt x="98" y="20"/>
                  </a:lnTo>
                  <a:lnTo>
                    <a:pt x="114" y="8"/>
                  </a:lnTo>
                  <a:lnTo>
                    <a:pt x="122" y="4"/>
                  </a:lnTo>
                  <a:lnTo>
                    <a:pt x="130" y="0"/>
                  </a:lnTo>
                  <a:lnTo>
                    <a:pt x="138" y="0"/>
                  </a:lnTo>
                  <a:lnTo>
                    <a:pt x="146" y="0"/>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00" name="Freeform 10257"/>
            <p:cNvSpPr/>
            <p:nvPr/>
          </p:nvSpPr>
          <p:spPr bwMode="auto">
            <a:xfrm>
              <a:off x="6133306" y="2347912"/>
              <a:ext cx="508000" cy="404813"/>
            </a:xfrm>
            <a:custGeom>
              <a:avLst/>
              <a:gdLst>
                <a:gd name="T0" fmla="*/ 146 w 640"/>
                <a:gd name="T1" fmla="*/ 0 h 510"/>
                <a:gd name="T2" fmla="*/ 152 w 640"/>
                <a:gd name="T3" fmla="*/ 4 h 510"/>
                <a:gd name="T4" fmla="*/ 152 w 640"/>
                <a:gd name="T5" fmla="*/ 24 h 510"/>
                <a:gd name="T6" fmla="*/ 136 w 640"/>
                <a:gd name="T7" fmla="*/ 80 h 510"/>
                <a:gd name="T8" fmla="*/ 112 w 640"/>
                <a:gd name="T9" fmla="*/ 156 h 510"/>
                <a:gd name="T10" fmla="*/ 102 w 640"/>
                <a:gd name="T11" fmla="*/ 216 h 510"/>
                <a:gd name="T12" fmla="*/ 100 w 640"/>
                <a:gd name="T13" fmla="*/ 276 h 510"/>
                <a:gd name="T14" fmla="*/ 112 w 640"/>
                <a:gd name="T15" fmla="*/ 338 h 510"/>
                <a:gd name="T16" fmla="*/ 126 w 640"/>
                <a:gd name="T17" fmla="*/ 366 h 510"/>
                <a:gd name="T18" fmla="*/ 132 w 640"/>
                <a:gd name="T19" fmla="*/ 378 h 510"/>
                <a:gd name="T20" fmla="*/ 150 w 640"/>
                <a:gd name="T21" fmla="*/ 398 h 510"/>
                <a:gd name="T22" fmla="*/ 170 w 640"/>
                <a:gd name="T23" fmla="*/ 412 h 510"/>
                <a:gd name="T24" fmla="*/ 192 w 640"/>
                <a:gd name="T25" fmla="*/ 422 h 510"/>
                <a:gd name="T26" fmla="*/ 228 w 640"/>
                <a:gd name="T27" fmla="*/ 428 h 510"/>
                <a:gd name="T28" fmla="*/ 286 w 640"/>
                <a:gd name="T29" fmla="*/ 426 h 510"/>
                <a:gd name="T30" fmla="*/ 348 w 640"/>
                <a:gd name="T31" fmla="*/ 410 h 510"/>
                <a:gd name="T32" fmla="*/ 412 w 640"/>
                <a:gd name="T33" fmla="*/ 386 h 510"/>
                <a:gd name="T34" fmla="*/ 510 w 640"/>
                <a:gd name="T35" fmla="*/ 338 h 510"/>
                <a:gd name="T36" fmla="*/ 574 w 640"/>
                <a:gd name="T37" fmla="*/ 304 h 510"/>
                <a:gd name="T38" fmla="*/ 592 w 640"/>
                <a:gd name="T39" fmla="*/ 328 h 510"/>
                <a:gd name="T40" fmla="*/ 614 w 640"/>
                <a:gd name="T41" fmla="*/ 348 h 510"/>
                <a:gd name="T42" fmla="*/ 640 w 640"/>
                <a:gd name="T43" fmla="*/ 362 h 510"/>
                <a:gd name="T44" fmla="*/ 622 w 640"/>
                <a:gd name="T45" fmla="*/ 372 h 510"/>
                <a:gd name="T46" fmla="*/ 538 w 640"/>
                <a:gd name="T47" fmla="*/ 416 h 510"/>
                <a:gd name="T48" fmla="*/ 458 w 640"/>
                <a:gd name="T49" fmla="*/ 452 h 510"/>
                <a:gd name="T50" fmla="*/ 366 w 640"/>
                <a:gd name="T51" fmla="*/ 484 h 510"/>
                <a:gd name="T52" fmla="*/ 270 w 640"/>
                <a:gd name="T53" fmla="*/ 506 h 510"/>
                <a:gd name="T54" fmla="*/ 224 w 640"/>
                <a:gd name="T55" fmla="*/ 510 h 510"/>
                <a:gd name="T56" fmla="*/ 182 w 640"/>
                <a:gd name="T57" fmla="*/ 508 h 510"/>
                <a:gd name="T58" fmla="*/ 142 w 640"/>
                <a:gd name="T59" fmla="*/ 498 h 510"/>
                <a:gd name="T60" fmla="*/ 106 w 640"/>
                <a:gd name="T61" fmla="*/ 482 h 510"/>
                <a:gd name="T62" fmla="*/ 74 w 640"/>
                <a:gd name="T63" fmla="*/ 456 h 510"/>
                <a:gd name="T64" fmla="*/ 60 w 640"/>
                <a:gd name="T65" fmla="*/ 438 h 510"/>
                <a:gd name="T66" fmla="*/ 36 w 640"/>
                <a:gd name="T67" fmla="*/ 400 h 510"/>
                <a:gd name="T68" fmla="*/ 18 w 640"/>
                <a:gd name="T69" fmla="*/ 362 h 510"/>
                <a:gd name="T70" fmla="*/ 6 w 640"/>
                <a:gd name="T71" fmla="*/ 322 h 510"/>
                <a:gd name="T72" fmla="*/ 2 w 640"/>
                <a:gd name="T73" fmla="*/ 282 h 510"/>
                <a:gd name="T74" fmla="*/ 2 w 640"/>
                <a:gd name="T75" fmla="*/ 224 h 510"/>
                <a:gd name="T76" fmla="*/ 18 w 640"/>
                <a:gd name="T77" fmla="*/ 152 h 510"/>
                <a:gd name="T78" fmla="*/ 46 w 640"/>
                <a:gd name="T79" fmla="*/ 88 h 510"/>
                <a:gd name="T80" fmla="*/ 80 w 640"/>
                <a:gd name="T81" fmla="*/ 38 h 510"/>
                <a:gd name="T82" fmla="*/ 114 w 640"/>
                <a:gd name="T83" fmla="*/ 8 h 510"/>
                <a:gd name="T84" fmla="*/ 130 w 640"/>
                <a:gd name="T85" fmla="*/ 0 h 510"/>
                <a:gd name="T86" fmla="*/ 146 w 640"/>
                <a:gd name="T87"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0" h="510">
                  <a:moveTo>
                    <a:pt x="146" y="0"/>
                  </a:moveTo>
                  <a:lnTo>
                    <a:pt x="146" y="0"/>
                  </a:lnTo>
                  <a:lnTo>
                    <a:pt x="148" y="2"/>
                  </a:lnTo>
                  <a:lnTo>
                    <a:pt x="152" y="4"/>
                  </a:lnTo>
                  <a:lnTo>
                    <a:pt x="154" y="12"/>
                  </a:lnTo>
                  <a:lnTo>
                    <a:pt x="152" y="24"/>
                  </a:lnTo>
                  <a:lnTo>
                    <a:pt x="148" y="40"/>
                  </a:lnTo>
                  <a:lnTo>
                    <a:pt x="136" y="80"/>
                  </a:lnTo>
                  <a:lnTo>
                    <a:pt x="120" y="128"/>
                  </a:lnTo>
                  <a:lnTo>
                    <a:pt x="112" y="156"/>
                  </a:lnTo>
                  <a:lnTo>
                    <a:pt x="106" y="186"/>
                  </a:lnTo>
                  <a:lnTo>
                    <a:pt x="102" y="216"/>
                  </a:lnTo>
                  <a:lnTo>
                    <a:pt x="100" y="246"/>
                  </a:lnTo>
                  <a:lnTo>
                    <a:pt x="100" y="276"/>
                  </a:lnTo>
                  <a:lnTo>
                    <a:pt x="104" y="306"/>
                  </a:lnTo>
                  <a:lnTo>
                    <a:pt x="112" y="338"/>
                  </a:lnTo>
                  <a:lnTo>
                    <a:pt x="118" y="352"/>
                  </a:lnTo>
                  <a:lnTo>
                    <a:pt x="126" y="366"/>
                  </a:lnTo>
                  <a:lnTo>
                    <a:pt x="126" y="366"/>
                  </a:lnTo>
                  <a:lnTo>
                    <a:pt x="132" y="378"/>
                  </a:lnTo>
                  <a:lnTo>
                    <a:pt x="140" y="388"/>
                  </a:lnTo>
                  <a:lnTo>
                    <a:pt x="150" y="398"/>
                  </a:lnTo>
                  <a:lnTo>
                    <a:pt x="158" y="406"/>
                  </a:lnTo>
                  <a:lnTo>
                    <a:pt x="170" y="412"/>
                  </a:lnTo>
                  <a:lnTo>
                    <a:pt x="180" y="418"/>
                  </a:lnTo>
                  <a:lnTo>
                    <a:pt x="192" y="422"/>
                  </a:lnTo>
                  <a:lnTo>
                    <a:pt x="204" y="426"/>
                  </a:lnTo>
                  <a:lnTo>
                    <a:pt x="228" y="428"/>
                  </a:lnTo>
                  <a:lnTo>
                    <a:pt x="256" y="428"/>
                  </a:lnTo>
                  <a:lnTo>
                    <a:pt x="286" y="426"/>
                  </a:lnTo>
                  <a:lnTo>
                    <a:pt x="316" y="418"/>
                  </a:lnTo>
                  <a:lnTo>
                    <a:pt x="348" y="410"/>
                  </a:lnTo>
                  <a:lnTo>
                    <a:pt x="380" y="398"/>
                  </a:lnTo>
                  <a:lnTo>
                    <a:pt x="412" y="386"/>
                  </a:lnTo>
                  <a:lnTo>
                    <a:pt x="446" y="370"/>
                  </a:lnTo>
                  <a:lnTo>
                    <a:pt x="510" y="338"/>
                  </a:lnTo>
                  <a:lnTo>
                    <a:pt x="574" y="304"/>
                  </a:lnTo>
                  <a:lnTo>
                    <a:pt x="574" y="304"/>
                  </a:lnTo>
                  <a:lnTo>
                    <a:pt x="578" y="312"/>
                  </a:lnTo>
                  <a:lnTo>
                    <a:pt x="592" y="328"/>
                  </a:lnTo>
                  <a:lnTo>
                    <a:pt x="602" y="340"/>
                  </a:lnTo>
                  <a:lnTo>
                    <a:pt x="614" y="348"/>
                  </a:lnTo>
                  <a:lnTo>
                    <a:pt x="626" y="356"/>
                  </a:lnTo>
                  <a:lnTo>
                    <a:pt x="640" y="362"/>
                  </a:lnTo>
                  <a:lnTo>
                    <a:pt x="640" y="362"/>
                  </a:lnTo>
                  <a:lnTo>
                    <a:pt x="622" y="372"/>
                  </a:lnTo>
                  <a:lnTo>
                    <a:pt x="572" y="400"/>
                  </a:lnTo>
                  <a:lnTo>
                    <a:pt x="538" y="416"/>
                  </a:lnTo>
                  <a:lnTo>
                    <a:pt x="500" y="434"/>
                  </a:lnTo>
                  <a:lnTo>
                    <a:pt x="458" y="452"/>
                  </a:lnTo>
                  <a:lnTo>
                    <a:pt x="412" y="470"/>
                  </a:lnTo>
                  <a:lnTo>
                    <a:pt x="366" y="484"/>
                  </a:lnTo>
                  <a:lnTo>
                    <a:pt x="318" y="498"/>
                  </a:lnTo>
                  <a:lnTo>
                    <a:pt x="270" y="506"/>
                  </a:lnTo>
                  <a:lnTo>
                    <a:pt x="248" y="508"/>
                  </a:lnTo>
                  <a:lnTo>
                    <a:pt x="224" y="510"/>
                  </a:lnTo>
                  <a:lnTo>
                    <a:pt x="202" y="510"/>
                  </a:lnTo>
                  <a:lnTo>
                    <a:pt x="182" y="508"/>
                  </a:lnTo>
                  <a:lnTo>
                    <a:pt x="160" y="504"/>
                  </a:lnTo>
                  <a:lnTo>
                    <a:pt x="142" y="498"/>
                  </a:lnTo>
                  <a:lnTo>
                    <a:pt x="122" y="492"/>
                  </a:lnTo>
                  <a:lnTo>
                    <a:pt x="106" y="482"/>
                  </a:lnTo>
                  <a:lnTo>
                    <a:pt x="90" y="470"/>
                  </a:lnTo>
                  <a:lnTo>
                    <a:pt x="74" y="456"/>
                  </a:lnTo>
                  <a:lnTo>
                    <a:pt x="74" y="456"/>
                  </a:lnTo>
                  <a:lnTo>
                    <a:pt x="60" y="438"/>
                  </a:lnTo>
                  <a:lnTo>
                    <a:pt x="46" y="420"/>
                  </a:lnTo>
                  <a:lnTo>
                    <a:pt x="36" y="400"/>
                  </a:lnTo>
                  <a:lnTo>
                    <a:pt x="26" y="382"/>
                  </a:lnTo>
                  <a:lnTo>
                    <a:pt x="18" y="362"/>
                  </a:lnTo>
                  <a:lnTo>
                    <a:pt x="12" y="342"/>
                  </a:lnTo>
                  <a:lnTo>
                    <a:pt x="6" y="322"/>
                  </a:lnTo>
                  <a:lnTo>
                    <a:pt x="4" y="302"/>
                  </a:lnTo>
                  <a:lnTo>
                    <a:pt x="2" y="282"/>
                  </a:lnTo>
                  <a:lnTo>
                    <a:pt x="0" y="262"/>
                  </a:lnTo>
                  <a:lnTo>
                    <a:pt x="2" y="224"/>
                  </a:lnTo>
                  <a:lnTo>
                    <a:pt x="8" y="186"/>
                  </a:lnTo>
                  <a:lnTo>
                    <a:pt x="18" y="152"/>
                  </a:lnTo>
                  <a:lnTo>
                    <a:pt x="32" y="118"/>
                  </a:lnTo>
                  <a:lnTo>
                    <a:pt x="46" y="88"/>
                  </a:lnTo>
                  <a:lnTo>
                    <a:pt x="62" y="60"/>
                  </a:lnTo>
                  <a:lnTo>
                    <a:pt x="80" y="38"/>
                  </a:lnTo>
                  <a:lnTo>
                    <a:pt x="98" y="20"/>
                  </a:lnTo>
                  <a:lnTo>
                    <a:pt x="114" y="8"/>
                  </a:lnTo>
                  <a:lnTo>
                    <a:pt x="122" y="4"/>
                  </a:lnTo>
                  <a:lnTo>
                    <a:pt x="130" y="0"/>
                  </a:lnTo>
                  <a:lnTo>
                    <a:pt x="138" y="0"/>
                  </a:lnTo>
                  <a:lnTo>
                    <a:pt x="1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01" name="Freeform 10259"/>
            <p:cNvSpPr/>
            <p:nvPr/>
          </p:nvSpPr>
          <p:spPr bwMode="auto">
            <a:xfrm>
              <a:off x="6126956" y="2368550"/>
              <a:ext cx="85725" cy="358775"/>
            </a:xfrm>
            <a:custGeom>
              <a:avLst/>
              <a:gdLst>
                <a:gd name="T0" fmla="*/ 94 w 108"/>
                <a:gd name="T1" fmla="*/ 0 h 452"/>
                <a:gd name="T2" fmla="*/ 94 w 108"/>
                <a:gd name="T3" fmla="*/ 0 h 452"/>
                <a:gd name="T4" fmla="*/ 84 w 108"/>
                <a:gd name="T5" fmla="*/ 12 h 452"/>
                <a:gd name="T6" fmla="*/ 64 w 108"/>
                <a:gd name="T7" fmla="*/ 44 h 452"/>
                <a:gd name="T8" fmla="*/ 50 w 108"/>
                <a:gd name="T9" fmla="*/ 66 h 452"/>
                <a:gd name="T10" fmla="*/ 36 w 108"/>
                <a:gd name="T11" fmla="*/ 90 h 452"/>
                <a:gd name="T12" fmla="*/ 24 w 108"/>
                <a:gd name="T13" fmla="*/ 120 h 452"/>
                <a:gd name="T14" fmla="*/ 14 w 108"/>
                <a:gd name="T15" fmla="*/ 152 h 452"/>
                <a:gd name="T16" fmla="*/ 4 w 108"/>
                <a:gd name="T17" fmla="*/ 186 h 452"/>
                <a:gd name="T18" fmla="*/ 0 w 108"/>
                <a:gd name="T19" fmla="*/ 222 h 452"/>
                <a:gd name="T20" fmla="*/ 0 w 108"/>
                <a:gd name="T21" fmla="*/ 240 h 452"/>
                <a:gd name="T22" fmla="*/ 0 w 108"/>
                <a:gd name="T23" fmla="*/ 258 h 452"/>
                <a:gd name="T24" fmla="*/ 4 w 108"/>
                <a:gd name="T25" fmla="*/ 278 h 452"/>
                <a:gd name="T26" fmla="*/ 8 w 108"/>
                <a:gd name="T27" fmla="*/ 298 h 452"/>
                <a:gd name="T28" fmla="*/ 12 w 108"/>
                <a:gd name="T29" fmla="*/ 316 h 452"/>
                <a:gd name="T30" fmla="*/ 20 w 108"/>
                <a:gd name="T31" fmla="*/ 336 h 452"/>
                <a:gd name="T32" fmla="*/ 30 w 108"/>
                <a:gd name="T33" fmla="*/ 356 h 452"/>
                <a:gd name="T34" fmla="*/ 40 w 108"/>
                <a:gd name="T35" fmla="*/ 376 h 452"/>
                <a:gd name="T36" fmla="*/ 54 w 108"/>
                <a:gd name="T37" fmla="*/ 394 h 452"/>
                <a:gd name="T38" fmla="*/ 70 w 108"/>
                <a:gd name="T39" fmla="*/ 414 h 452"/>
                <a:gd name="T40" fmla="*/ 88 w 108"/>
                <a:gd name="T41" fmla="*/ 434 h 452"/>
                <a:gd name="T42" fmla="*/ 108 w 108"/>
                <a:gd name="T43" fmla="*/ 452 h 452"/>
                <a:gd name="T44" fmla="*/ 108 w 108"/>
                <a:gd name="T45" fmla="*/ 452 h 452"/>
                <a:gd name="T46" fmla="*/ 100 w 108"/>
                <a:gd name="T47" fmla="*/ 446 h 452"/>
                <a:gd name="T48" fmla="*/ 78 w 108"/>
                <a:gd name="T49" fmla="*/ 424 h 452"/>
                <a:gd name="T50" fmla="*/ 66 w 108"/>
                <a:gd name="T51" fmla="*/ 408 h 452"/>
                <a:gd name="T52" fmla="*/ 52 w 108"/>
                <a:gd name="T53" fmla="*/ 390 h 452"/>
                <a:gd name="T54" fmla="*/ 40 w 108"/>
                <a:gd name="T55" fmla="*/ 366 h 452"/>
                <a:gd name="T56" fmla="*/ 28 w 108"/>
                <a:gd name="T57" fmla="*/ 340 h 452"/>
                <a:gd name="T58" fmla="*/ 18 w 108"/>
                <a:gd name="T59" fmla="*/ 310 h 452"/>
                <a:gd name="T60" fmla="*/ 12 w 108"/>
                <a:gd name="T61" fmla="*/ 278 h 452"/>
                <a:gd name="T62" fmla="*/ 12 w 108"/>
                <a:gd name="T63" fmla="*/ 260 h 452"/>
                <a:gd name="T64" fmla="*/ 10 w 108"/>
                <a:gd name="T65" fmla="*/ 240 h 452"/>
                <a:gd name="T66" fmla="*/ 12 w 108"/>
                <a:gd name="T67" fmla="*/ 220 h 452"/>
                <a:gd name="T68" fmla="*/ 14 w 108"/>
                <a:gd name="T69" fmla="*/ 200 h 452"/>
                <a:gd name="T70" fmla="*/ 18 w 108"/>
                <a:gd name="T71" fmla="*/ 178 h 452"/>
                <a:gd name="T72" fmla="*/ 22 w 108"/>
                <a:gd name="T73" fmla="*/ 156 h 452"/>
                <a:gd name="T74" fmla="*/ 30 w 108"/>
                <a:gd name="T75" fmla="*/ 132 h 452"/>
                <a:gd name="T76" fmla="*/ 38 w 108"/>
                <a:gd name="T77" fmla="*/ 108 h 452"/>
                <a:gd name="T78" fmla="*/ 50 w 108"/>
                <a:gd name="T79" fmla="*/ 82 h 452"/>
                <a:gd name="T80" fmla="*/ 62 w 108"/>
                <a:gd name="T81" fmla="*/ 56 h 452"/>
                <a:gd name="T82" fmla="*/ 76 w 108"/>
                <a:gd name="T83" fmla="*/ 28 h 452"/>
                <a:gd name="T84" fmla="*/ 94 w 108"/>
                <a:gd name="T85"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452">
                  <a:moveTo>
                    <a:pt x="94" y="0"/>
                  </a:moveTo>
                  <a:lnTo>
                    <a:pt x="94" y="0"/>
                  </a:lnTo>
                  <a:lnTo>
                    <a:pt x="84" y="12"/>
                  </a:lnTo>
                  <a:lnTo>
                    <a:pt x="64" y="44"/>
                  </a:lnTo>
                  <a:lnTo>
                    <a:pt x="50" y="66"/>
                  </a:lnTo>
                  <a:lnTo>
                    <a:pt x="36" y="90"/>
                  </a:lnTo>
                  <a:lnTo>
                    <a:pt x="24" y="120"/>
                  </a:lnTo>
                  <a:lnTo>
                    <a:pt x="14" y="152"/>
                  </a:lnTo>
                  <a:lnTo>
                    <a:pt x="4" y="186"/>
                  </a:lnTo>
                  <a:lnTo>
                    <a:pt x="0" y="222"/>
                  </a:lnTo>
                  <a:lnTo>
                    <a:pt x="0" y="240"/>
                  </a:lnTo>
                  <a:lnTo>
                    <a:pt x="0" y="258"/>
                  </a:lnTo>
                  <a:lnTo>
                    <a:pt x="4" y="278"/>
                  </a:lnTo>
                  <a:lnTo>
                    <a:pt x="8" y="298"/>
                  </a:lnTo>
                  <a:lnTo>
                    <a:pt x="12" y="316"/>
                  </a:lnTo>
                  <a:lnTo>
                    <a:pt x="20" y="336"/>
                  </a:lnTo>
                  <a:lnTo>
                    <a:pt x="30" y="356"/>
                  </a:lnTo>
                  <a:lnTo>
                    <a:pt x="40" y="376"/>
                  </a:lnTo>
                  <a:lnTo>
                    <a:pt x="54" y="394"/>
                  </a:lnTo>
                  <a:lnTo>
                    <a:pt x="70" y="414"/>
                  </a:lnTo>
                  <a:lnTo>
                    <a:pt x="88" y="434"/>
                  </a:lnTo>
                  <a:lnTo>
                    <a:pt x="108" y="452"/>
                  </a:lnTo>
                  <a:lnTo>
                    <a:pt x="108" y="452"/>
                  </a:lnTo>
                  <a:lnTo>
                    <a:pt x="100" y="446"/>
                  </a:lnTo>
                  <a:lnTo>
                    <a:pt x="78" y="424"/>
                  </a:lnTo>
                  <a:lnTo>
                    <a:pt x="66" y="408"/>
                  </a:lnTo>
                  <a:lnTo>
                    <a:pt x="52" y="390"/>
                  </a:lnTo>
                  <a:lnTo>
                    <a:pt x="40" y="366"/>
                  </a:lnTo>
                  <a:lnTo>
                    <a:pt x="28" y="340"/>
                  </a:lnTo>
                  <a:lnTo>
                    <a:pt x="18" y="310"/>
                  </a:lnTo>
                  <a:lnTo>
                    <a:pt x="12" y="278"/>
                  </a:lnTo>
                  <a:lnTo>
                    <a:pt x="12" y="260"/>
                  </a:lnTo>
                  <a:lnTo>
                    <a:pt x="10" y="240"/>
                  </a:lnTo>
                  <a:lnTo>
                    <a:pt x="12" y="220"/>
                  </a:lnTo>
                  <a:lnTo>
                    <a:pt x="14" y="200"/>
                  </a:lnTo>
                  <a:lnTo>
                    <a:pt x="18" y="178"/>
                  </a:lnTo>
                  <a:lnTo>
                    <a:pt x="22" y="156"/>
                  </a:lnTo>
                  <a:lnTo>
                    <a:pt x="30" y="132"/>
                  </a:lnTo>
                  <a:lnTo>
                    <a:pt x="38" y="108"/>
                  </a:lnTo>
                  <a:lnTo>
                    <a:pt x="50" y="82"/>
                  </a:lnTo>
                  <a:lnTo>
                    <a:pt x="62" y="56"/>
                  </a:lnTo>
                  <a:lnTo>
                    <a:pt x="76" y="28"/>
                  </a:lnTo>
                  <a:lnTo>
                    <a:pt x="94" y="0"/>
                  </a:lnTo>
                  <a:close/>
                </a:path>
              </a:pathLst>
            </a:custGeom>
            <a:solidFill>
              <a:srgbClr val="24272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02" name="Freeform 10260"/>
            <p:cNvSpPr/>
            <p:nvPr/>
          </p:nvSpPr>
          <p:spPr bwMode="auto">
            <a:xfrm>
              <a:off x="6126956" y="2368550"/>
              <a:ext cx="85725" cy="358775"/>
            </a:xfrm>
            <a:custGeom>
              <a:avLst/>
              <a:gdLst>
                <a:gd name="T0" fmla="*/ 94 w 108"/>
                <a:gd name="T1" fmla="*/ 0 h 452"/>
                <a:gd name="T2" fmla="*/ 94 w 108"/>
                <a:gd name="T3" fmla="*/ 0 h 452"/>
                <a:gd name="T4" fmla="*/ 84 w 108"/>
                <a:gd name="T5" fmla="*/ 12 h 452"/>
                <a:gd name="T6" fmla="*/ 64 w 108"/>
                <a:gd name="T7" fmla="*/ 44 h 452"/>
                <a:gd name="T8" fmla="*/ 50 w 108"/>
                <a:gd name="T9" fmla="*/ 66 h 452"/>
                <a:gd name="T10" fmla="*/ 36 w 108"/>
                <a:gd name="T11" fmla="*/ 90 h 452"/>
                <a:gd name="T12" fmla="*/ 24 w 108"/>
                <a:gd name="T13" fmla="*/ 120 h 452"/>
                <a:gd name="T14" fmla="*/ 14 w 108"/>
                <a:gd name="T15" fmla="*/ 152 h 452"/>
                <a:gd name="T16" fmla="*/ 4 w 108"/>
                <a:gd name="T17" fmla="*/ 186 h 452"/>
                <a:gd name="T18" fmla="*/ 0 w 108"/>
                <a:gd name="T19" fmla="*/ 222 h 452"/>
                <a:gd name="T20" fmla="*/ 0 w 108"/>
                <a:gd name="T21" fmla="*/ 240 h 452"/>
                <a:gd name="T22" fmla="*/ 0 w 108"/>
                <a:gd name="T23" fmla="*/ 258 h 452"/>
                <a:gd name="T24" fmla="*/ 4 w 108"/>
                <a:gd name="T25" fmla="*/ 278 h 452"/>
                <a:gd name="T26" fmla="*/ 8 w 108"/>
                <a:gd name="T27" fmla="*/ 298 h 452"/>
                <a:gd name="T28" fmla="*/ 12 w 108"/>
                <a:gd name="T29" fmla="*/ 316 h 452"/>
                <a:gd name="T30" fmla="*/ 20 w 108"/>
                <a:gd name="T31" fmla="*/ 336 h 452"/>
                <a:gd name="T32" fmla="*/ 30 w 108"/>
                <a:gd name="T33" fmla="*/ 356 h 452"/>
                <a:gd name="T34" fmla="*/ 40 w 108"/>
                <a:gd name="T35" fmla="*/ 376 h 452"/>
                <a:gd name="T36" fmla="*/ 54 w 108"/>
                <a:gd name="T37" fmla="*/ 394 h 452"/>
                <a:gd name="T38" fmla="*/ 70 w 108"/>
                <a:gd name="T39" fmla="*/ 414 h 452"/>
                <a:gd name="T40" fmla="*/ 88 w 108"/>
                <a:gd name="T41" fmla="*/ 434 h 452"/>
                <a:gd name="T42" fmla="*/ 108 w 108"/>
                <a:gd name="T43" fmla="*/ 452 h 452"/>
                <a:gd name="T44" fmla="*/ 108 w 108"/>
                <a:gd name="T45" fmla="*/ 452 h 452"/>
                <a:gd name="T46" fmla="*/ 100 w 108"/>
                <a:gd name="T47" fmla="*/ 446 h 452"/>
                <a:gd name="T48" fmla="*/ 78 w 108"/>
                <a:gd name="T49" fmla="*/ 424 h 452"/>
                <a:gd name="T50" fmla="*/ 66 w 108"/>
                <a:gd name="T51" fmla="*/ 408 h 452"/>
                <a:gd name="T52" fmla="*/ 52 w 108"/>
                <a:gd name="T53" fmla="*/ 390 h 452"/>
                <a:gd name="T54" fmla="*/ 40 w 108"/>
                <a:gd name="T55" fmla="*/ 366 h 452"/>
                <a:gd name="T56" fmla="*/ 28 w 108"/>
                <a:gd name="T57" fmla="*/ 340 h 452"/>
                <a:gd name="T58" fmla="*/ 18 w 108"/>
                <a:gd name="T59" fmla="*/ 310 h 452"/>
                <a:gd name="T60" fmla="*/ 12 w 108"/>
                <a:gd name="T61" fmla="*/ 278 h 452"/>
                <a:gd name="T62" fmla="*/ 12 w 108"/>
                <a:gd name="T63" fmla="*/ 260 h 452"/>
                <a:gd name="T64" fmla="*/ 10 w 108"/>
                <a:gd name="T65" fmla="*/ 240 h 452"/>
                <a:gd name="T66" fmla="*/ 12 w 108"/>
                <a:gd name="T67" fmla="*/ 220 h 452"/>
                <a:gd name="T68" fmla="*/ 14 w 108"/>
                <a:gd name="T69" fmla="*/ 200 h 452"/>
                <a:gd name="T70" fmla="*/ 18 w 108"/>
                <a:gd name="T71" fmla="*/ 178 h 452"/>
                <a:gd name="T72" fmla="*/ 22 w 108"/>
                <a:gd name="T73" fmla="*/ 156 h 452"/>
                <a:gd name="T74" fmla="*/ 30 w 108"/>
                <a:gd name="T75" fmla="*/ 132 h 452"/>
                <a:gd name="T76" fmla="*/ 38 w 108"/>
                <a:gd name="T77" fmla="*/ 108 h 452"/>
                <a:gd name="T78" fmla="*/ 50 w 108"/>
                <a:gd name="T79" fmla="*/ 82 h 452"/>
                <a:gd name="T80" fmla="*/ 62 w 108"/>
                <a:gd name="T81" fmla="*/ 56 h 452"/>
                <a:gd name="T82" fmla="*/ 76 w 108"/>
                <a:gd name="T83" fmla="*/ 28 h 452"/>
                <a:gd name="T84" fmla="*/ 94 w 108"/>
                <a:gd name="T85"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452">
                  <a:moveTo>
                    <a:pt x="94" y="0"/>
                  </a:moveTo>
                  <a:lnTo>
                    <a:pt x="94" y="0"/>
                  </a:lnTo>
                  <a:lnTo>
                    <a:pt x="84" y="12"/>
                  </a:lnTo>
                  <a:lnTo>
                    <a:pt x="64" y="44"/>
                  </a:lnTo>
                  <a:lnTo>
                    <a:pt x="50" y="66"/>
                  </a:lnTo>
                  <a:lnTo>
                    <a:pt x="36" y="90"/>
                  </a:lnTo>
                  <a:lnTo>
                    <a:pt x="24" y="120"/>
                  </a:lnTo>
                  <a:lnTo>
                    <a:pt x="14" y="152"/>
                  </a:lnTo>
                  <a:lnTo>
                    <a:pt x="4" y="186"/>
                  </a:lnTo>
                  <a:lnTo>
                    <a:pt x="0" y="222"/>
                  </a:lnTo>
                  <a:lnTo>
                    <a:pt x="0" y="240"/>
                  </a:lnTo>
                  <a:lnTo>
                    <a:pt x="0" y="258"/>
                  </a:lnTo>
                  <a:lnTo>
                    <a:pt x="4" y="278"/>
                  </a:lnTo>
                  <a:lnTo>
                    <a:pt x="8" y="298"/>
                  </a:lnTo>
                  <a:lnTo>
                    <a:pt x="12" y="316"/>
                  </a:lnTo>
                  <a:lnTo>
                    <a:pt x="20" y="336"/>
                  </a:lnTo>
                  <a:lnTo>
                    <a:pt x="30" y="356"/>
                  </a:lnTo>
                  <a:lnTo>
                    <a:pt x="40" y="376"/>
                  </a:lnTo>
                  <a:lnTo>
                    <a:pt x="54" y="394"/>
                  </a:lnTo>
                  <a:lnTo>
                    <a:pt x="70" y="414"/>
                  </a:lnTo>
                  <a:lnTo>
                    <a:pt x="88" y="434"/>
                  </a:lnTo>
                  <a:lnTo>
                    <a:pt x="108" y="452"/>
                  </a:lnTo>
                  <a:lnTo>
                    <a:pt x="108" y="452"/>
                  </a:lnTo>
                  <a:lnTo>
                    <a:pt x="100" y="446"/>
                  </a:lnTo>
                  <a:lnTo>
                    <a:pt x="78" y="424"/>
                  </a:lnTo>
                  <a:lnTo>
                    <a:pt x="66" y="408"/>
                  </a:lnTo>
                  <a:lnTo>
                    <a:pt x="52" y="390"/>
                  </a:lnTo>
                  <a:lnTo>
                    <a:pt x="40" y="366"/>
                  </a:lnTo>
                  <a:lnTo>
                    <a:pt x="28" y="340"/>
                  </a:lnTo>
                  <a:lnTo>
                    <a:pt x="18" y="310"/>
                  </a:lnTo>
                  <a:lnTo>
                    <a:pt x="12" y="278"/>
                  </a:lnTo>
                  <a:lnTo>
                    <a:pt x="12" y="260"/>
                  </a:lnTo>
                  <a:lnTo>
                    <a:pt x="10" y="240"/>
                  </a:lnTo>
                  <a:lnTo>
                    <a:pt x="12" y="220"/>
                  </a:lnTo>
                  <a:lnTo>
                    <a:pt x="14" y="200"/>
                  </a:lnTo>
                  <a:lnTo>
                    <a:pt x="18" y="178"/>
                  </a:lnTo>
                  <a:lnTo>
                    <a:pt x="22" y="156"/>
                  </a:lnTo>
                  <a:lnTo>
                    <a:pt x="30" y="132"/>
                  </a:lnTo>
                  <a:lnTo>
                    <a:pt x="38" y="108"/>
                  </a:lnTo>
                  <a:lnTo>
                    <a:pt x="50" y="82"/>
                  </a:lnTo>
                  <a:lnTo>
                    <a:pt x="62" y="56"/>
                  </a:lnTo>
                  <a:lnTo>
                    <a:pt x="76" y="28"/>
                  </a:lnTo>
                  <a:lnTo>
                    <a:pt x="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03" name="Freeform 10261"/>
            <p:cNvSpPr/>
            <p:nvPr/>
          </p:nvSpPr>
          <p:spPr bwMode="auto">
            <a:xfrm>
              <a:off x="6587331" y="2489200"/>
              <a:ext cx="152400" cy="147638"/>
            </a:xfrm>
            <a:custGeom>
              <a:avLst/>
              <a:gdLst>
                <a:gd name="T0" fmla="*/ 2 w 192"/>
                <a:gd name="T1" fmla="*/ 126 h 186"/>
                <a:gd name="T2" fmla="*/ 2 w 192"/>
                <a:gd name="T3" fmla="*/ 74 h 186"/>
                <a:gd name="T4" fmla="*/ 10 w 192"/>
                <a:gd name="T5" fmla="*/ 34 h 186"/>
                <a:gd name="T6" fmla="*/ 22 w 192"/>
                <a:gd name="T7" fmla="*/ 12 h 186"/>
                <a:gd name="T8" fmla="*/ 28 w 192"/>
                <a:gd name="T9" fmla="*/ 6 h 186"/>
                <a:gd name="T10" fmla="*/ 46 w 192"/>
                <a:gd name="T11" fmla="*/ 0 h 186"/>
                <a:gd name="T12" fmla="*/ 62 w 192"/>
                <a:gd name="T13" fmla="*/ 0 h 186"/>
                <a:gd name="T14" fmla="*/ 80 w 192"/>
                <a:gd name="T15" fmla="*/ 10 h 186"/>
                <a:gd name="T16" fmla="*/ 88 w 192"/>
                <a:gd name="T17" fmla="*/ 8 h 186"/>
                <a:gd name="T18" fmla="*/ 122 w 192"/>
                <a:gd name="T19" fmla="*/ 8 h 186"/>
                <a:gd name="T20" fmla="*/ 140 w 192"/>
                <a:gd name="T21" fmla="*/ 20 h 186"/>
                <a:gd name="T22" fmla="*/ 146 w 192"/>
                <a:gd name="T23" fmla="*/ 30 h 186"/>
                <a:gd name="T24" fmla="*/ 156 w 192"/>
                <a:gd name="T25" fmla="*/ 32 h 186"/>
                <a:gd name="T26" fmla="*/ 174 w 192"/>
                <a:gd name="T27" fmla="*/ 44 h 186"/>
                <a:gd name="T28" fmla="*/ 190 w 192"/>
                <a:gd name="T29" fmla="*/ 68 h 186"/>
                <a:gd name="T30" fmla="*/ 192 w 192"/>
                <a:gd name="T31" fmla="*/ 86 h 186"/>
                <a:gd name="T32" fmla="*/ 188 w 192"/>
                <a:gd name="T33" fmla="*/ 108 h 186"/>
                <a:gd name="T34" fmla="*/ 186 w 192"/>
                <a:gd name="T35" fmla="*/ 110 h 186"/>
                <a:gd name="T36" fmla="*/ 172 w 192"/>
                <a:gd name="T37" fmla="*/ 114 h 186"/>
                <a:gd name="T38" fmla="*/ 162 w 192"/>
                <a:gd name="T39" fmla="*/ 110 h 186"/>
                <a:gd name="T40" fmla="*/ 156 w 192"/>
                <a:gd name="T41" fmla="*/ 102 h 186"/>
                <a:gd name="T42" fmla="*/ 144 w 192"/>
                <a:gd name="T43" fmla="*/ 86 h 186"/>
                <a:gd name="T44" fmla="*/ 128 w 192"/>
                <a:gd name="T45" fmla="*/ 74 h 186"/>
                <a:gd name="T46" fmla="*/ 114 w 192"/>
                <a:gd name="T47" fmla="*/ 72 h 186"/>
                <a:gd name="T48" fmla="*/ 104 w 192"/>
                <a:gd name="T49" fmla="*/ 88 h 186"/>
                <a:gd name="T50" fmla="*/ 102 w 192"/>
                <a:gd name="T51" fmla="*/ 102 h 186"/>
                <a:gd name="T52" fmla="*/ 102 w 192"/>
                <a:gd name="T53" fmla="*/ 146 h 186"/>
                <a:gd name="T54" fmla="*/ 94 w 192"/>
                <a:gd name="T55" fmla="*/ 168 h 186"/>
                <a:gd name="T56" fmla="*/ 84 w 192"/>
                <a:gd name="T57" fmla="*/ 178 h 186"/>
                <a:gd name="T58" fmla="*/ 68 w 192"/>
                <a:gd name="T59" fmla="*/ 184 h 186"/>
                <a:gd name="T60" fmla="*/ 52 w 192"/>
                <a:gd name="T61" fmla="*/ 186 h 186"/>
                <a:gd name="T62" fmla="*/ 26 w 192"/>
                <a:gd name="T63" fmla="*/ 178 h 186"/>
                <a:gd name="T64" fmla="*/ 10 w 192"/>
                <a:gd name="T65" fmla="*/ 160 h 186"/>
                <a:gd name="T66" fmla="*/ 2 w 192"/>
                <a:gd name="T67" fmla="*/ 13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86">
                  <a:moveTo>
                    <a:pt x="2" y="126"/>
                  </a:moveTo>
                  <a:lnTo>
                    <a:pt x="2" y="126"/>
                  </a:lnTo>
                  <a:lnTo>
                    <a:pt x="0" y="110"/>
                  </a:lnTo>
                  <a:lnTo>
                    <a:pt x="2" y="74"/>
                  </a:lnTo>
                  <a:lnTo>
                    <a:pt x="6" y="54"/>
                  </a:lnTo>
                  <a:lnTo>
                    <a:pt x="10" y="34"/>
                  </a:lnTo>
                  <a:lnTo>
                    <a:pt x="18" y="18"/>
                  </a:lnTo>
                  <a:lnTo>
                    <a:pt x="22" y="12"/>
                  </a:lnTo>
                  <a:lnTo>
                    <a:pt x="28" y="6"/>
                  </a:lnTo>
                  <a:lnTo>
                    <a:pt x="28" y="6"/>
                  </a:lnTo>
                  <a:lnTo>
                    <a:pt x="34" y="4"/>
                  </a:lnTo>
                  <a:lnTo>
                    <a:pt x="46" y="0"/>
                  </a:lnTo>
                  <a:lnTo>
                    <a:pt x="54" y="0"/>
                  </a:lnTo>
                  <a:lnTo>
                    <a:pt x="62" y="0"/>
                  </a:lnTo>
                  <a:lnTo>
                    <a:pt x="72" y="4"/>
                  </a:lnTo>
                  <a:lnTo>
                    <a:pt x="80" y="10"/>
                  </a:lnTo>
                  <a:lnTo>
                    <a:pt x="80" y="10"/>
                  </a:lnTo>
                  <a:lnTo>
                    <a:pt x="88" y="8"/>
                  </a:lnTo>
                  <a:lnTo>
                    <a:pt x="110" y="8"/>
                  </a:lnTo>
                  <a:lnTo>
                    <a:pt x="122" y="8"/>
                  </a:lnTo>
                  <a:lnTo>
                    <a:pt x="132" y="12"/>
                  </a:lnTo>
                  <a:lnTo>
                    <a:pt x="140" y="20"/>
                  </a:lnTo>
                  <a:lnTo>
                    <a:pt x="144" y="24"/>
                  </a:lnTo>
                  <a:lnTo>
                    <a:pt x="146" y="30"/>
                  </a:lnTo>
                  <a:lnTo>
                    <a:pt x="146" y="30"/>
                  </a:lnTo>
                  <a:lnTo>
                    <a:pt x="156" y="32"/>
                  </a:lnTo>
                  <a:lnTo>
                    <a:pt x="164" y="38"/>
                  </a:lnTo>
                  <a:lnTo>
                    <a:pt x="174" y="44"/>
                  </a:lnTo>
                  <a:lnTo>
                    <a:pt x="184" y="56"/>
                  </a:lnTo>
                  <a:lnTo>
                    <a:pt x="190" y="68"/>
                  </a:lnTo>
                  <a:lnTo>
                    <a:pt x="192" y="78"/>
                  </a:lnTo>
                  <a:lnTo>
                    <a:pt x="192" y="86"/>
                  </a:lnTo>
                  <a:lnTo>
                    <a:pt x="192" y="96"/>
                  </a:lnTo>
                  <a:lnTo>
                    <a:pt x="188" y="108"/>
                  </a:lnTo>
                  <a:lnTo>
                    <a:pt x="188" y="108"/>
                  </a:lnTo>
                  <a:lnTo>
                    <a:pt x="186" y="110"/>
                  </a:lnTo>
                  <a:lnTo>
                    <a:pt x="178" y="114"/>
                  </a:lnTo>
                  <a:lnTo>
                    <a:pt x="172" y="114"/>
                  </a:lnTo>
                  <a:lnTo>
                    <a:pt x="166" y="112"/>
                  </a:lnTo>
                  <a:lnTo>
                    <a:pt x="162" y="110"/>
                  </a:lnTo>
                  <a:lnTo>
                    <a:pt x="156" y="102"/>
                  </a:lnTo>
                  <a:lnTo>
                    <a:pt x="156" y="102"/>
                  </a:lnTo>
                  <a:lnTo>
                    <a:pt x="150" y="94"/>
                  </a:lnTo>
                  <a:lnTo>
                    <a:pt x="144" y="86"/>
                  </a:lnTo>
                  <a:lnTo>
                    <a:pt x="136" y="78"/>
                  </a:lnTo>
                  <a:lnTo>
                    <a:pt x="128" y="74"/>
                  </a:lnTo>
                  <a:lnTo>
                    <a:pt x="120" y="72"/>
                  </a:lnTo>
                  <a:lnTo>
                    <a:pt x="114" y="72"/>
                  </a:lnTo>
                  <a:lnTo>
                    <a:pt x="108" y="78"/>
                  </a:lnTo>
                  <a:lnTo>
                    <a:pt x="104" y="88"/>
                  </a:lnTo>
                  <a:lnTo>
                    <a:pt x="104" y="88"/>
                  </a:lnTo>
                  <a:lnTo>
                    <a:pt x="102" y="102"/>
                  </a:lnTo>
                  <a:lnTo>
                    <a:pt x="102" y="116"/>
                  </a:lnTo>
                  <a:lnTo>
                    <a:pt x="102" y="146"/>
                  </a:lnTo>
                  <a:lnTo>
                    <a:pt x="100" y="158"/>
                  </a:lnTo>
                  <a:lnTo>
                    <a:pt x="94" y="168"/>
                  </a:lnTo>
                  <a:lnTo>
                    <a:pt x="90" y="174"/>
                  </a:lnTo>
                  <a:lnTo>
                    <a:pt x="84" y="178"/>
                  </a:lnTo>
                  <a:lnTo>
                    <a:pt x="76" y="182"/>
                  </a:lnTo>
                  <a:lnTo>
                    <a:pt x="68" y="184"/>
                  </a:lnTo>
                  <a:lnTo>
                    <a:pt x="68" y="184"/>
                  </a:lnTo>
                  <a:lnTo>
                    <a:pt x="52" y="186"/>
                  </a:lnTo>
                  <a:lnTo>
                    <a:pt x="38" y="184"/>
                  </a:lnTo>
                  <a:lnTo>
                    <a:pt x="26" y="178"/>
                  </a:lnTo>
                  <a:lnTo>
                    <a:pt x="18" y="170"/>
                  </a:lnTo>
                  <a:lnTo>
                    <a:pt x="10" y="160"/>
                  </a:lnTo>
                  <a:lnTo>
                    <a:pt x="6" y="148"/>
                  </a:lnTo>
                  <a:lnTo>
                    <a:pt x="2" y="136"/>
                  </a:lnTo>
                  <a:lnTo>
                    <a:pt x="2" y="126"/>
                  </a:lnTo>
                  <a:close/>
                </a:path>
              </a:pathLst>
            </a:custGeom>
            <a:solidFill>
              <a:srgbClr val="FEDCB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04" name="Freeform 10262"/>
            <p:cNvSpPr/>
            <p:nvPr/>
          </p:nvSpPr>
          <p:spPr bwMode="auto">
            <a:xfrm>
              <a:off x="6587331" y="2489200"/>
              <a:ext cx="152400" cy="147638"/>
            </a:xfrm>
            <a:custGeom>
              <a:avLst/>
              <a:gdLst>
                <a:gd name="T0" fmla="*/ 2 w 192"/>
                <a:gd name="T1" fmla="*/ 126 h 186"/>
                <a:gd name="T2" fmla="*/ 2 w 192"/>
                <a:gd name="T3" fmla="*/ 74 h 186"/>
                <a:gd name="T4" fmla="*/ 10 w 192"/>
                <a:gd name="T5" fmla="*/ 34 h 186"/>
                <a:gd name="T6" fmla="*/ 22 w 192"/>
                <a:gd name="T7" fmla="*/ 12 h 186"/>
                <a:gd name="T8" fmla="*/ 28 w 192"/>
                <a:gd name="T9" fmla="*/ 6 h 186"/>
                <a:gd name="T10" fmla="*/ 46 w 192"/>
                <a:gd name="T11" fmla="*/ 0 h 186"/>
                <a:gd name="T12" fmla="*/ 62 w 192"/>
                <a:gd name="T13" fmla="*/ 0 h 186"/>
                <a:gd name="T14" fmla="*/ 80 w 192"/>
                <a:gd name="T15" fmla="*/ 10 h 186"/>
                <a:gd name="T16" fmla="*/ 88 w 192"/>
                <a:gd name="T17" fmla="*/ 8 h 186"/>
                <a:gd name="T18" fmla="*/ 122 w 192"/>
                <a:gd name="T19" fmla="*/ 8 h 186"/>
                <a:gd name="T20" fmla="*/ 140 w 192"/>
                <a:gd name="T21" fmla="*/ 20 h 186"/>
                <a:gd name="T22" fmla="*/ 146 w 192"/>
                <a:gd name="T23" fmla="*/ 30 h 186"/>
                <a:gd name="T24" fmla="*/ 156 w 192"/>
                <a:gd name="T25" fmla="*/ 32 h 186"/>
                <a:gd name="T26" fmla="*/ 174 w 192"/>
                <a:gd name="T27" fmla="*/ 44 h 186"/>
                <a:gd name="T28" fmla="*/ 190 w 192"/>
                <a:gd name="T29" fmla="*/ 68 h 186"/>
                <a:gd name="T30" fmla="*/ 192 w 192"/>
                <a:gd name="T31" fmla="*/ 86 h 186"/>
                <a:gd name="T32" fmla="*/ 188 w 192"/>
                <a:gd name="T33" fmla="*/ 108 h 186"/>
                <a:gd name="T34" fmla="*/ 186 w 192"/>
                <a:gd name="T35" fmla="*/ 110 h 186"/>
                <a:gd name="T36" fmla="*/ 172 w 192"/>
                <a:gd name="T37" fmla="*/ 114 h 186"/>
                <a:gd name="T38" fmla="*/ 162 w 192"/>
                <a:gd name="T39" fmla="*/ 110 h 186"/>
                <a:gd name="T40" fmla="*/ 156 w 192"/>
                <a:gd name="T41" fmla="*/ 102 h 186"/>
                <a:gd name="T42" fmla="*/ 144 w 192"/>
                <a:gd name="T43" fmla="*/ 86 h 186"/>
                <a:gd name="T44" fmla="*/ 128 w 192"/>
                <a:gd name="T45" fmla="*/ 74 h 186"/>
                <a:gd name="T46" fmla="*/ 114 w 192"/>
                <a:gd name="T47" fmla="*/ 72 h 186"/>
                <a:gd name="T48" fmla="*/ 104 w 192"/>
                <a:gd name="T49" fmla="*/ 88 h 186"/>
                <a:gd name="T50" fmla="*/ 102 w 192"/>
                <a:gd name="T51" fmla="*/ 102 h 186"/>
                <a:gd name="T52" fmla="*/ 102 w 192"/>
                <a:gd name="T53" fmla="*/ 146 h 186"/>
                <a:gd name="T54" fmla="*/ 94 w 192"/>
                <a:gd name="T55" fmla="*/ 168 h 186"/>
                <a:gd name="T56" fmla="*/ 84 w 192"/>
                <a:gd name="T57" fmla="*/ 178 h 186"/>
                <a:gd name="T58" fmla="*/ 68 w 192"/>
                <a:gd name="T59" fmla="*/ 184 h 186"/>
                <a:gd name="T60" fmla="*/ 52 w 192"/>
                <a:gd name="T61" fmla="*/ 186 h 186"/>
                <a:gd name="T62" fmla="*/ 26 w 192"/>
                <a:gd name="T63" fmla="*/ 178 h 186"/>
                <a:gd name="T64" fmla="*/ 10 w 192"/>
                <a:gd name="T65" fmla="*/ 160 h 186"/>
                <a:gd name="T66" fmla="*/ 2 w 192"/>
                <a:gd name="T67" fmla="*/ 13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86">
                  <a:moveTo>
                    <a:pt x="2" y="126"/>
                  </a:moveTo>
                  <a:lnTo>
                    <a:pt x="2" y="126"/>
                  </a:lnTo>
                  <a:lnTo>
                    <a:pt x="0" y="110"/>
                  </a:lnTo>
                  <a:lnTo>
                    <a:pt x="2" y="74"/>
                  </a:lnTo>
                  <a:lnTo>
                    <a:pt x="6" y="54"/>
                  </a:lnTo>
                  <a:lnTo>
                    <a:pt x="10" y="34"/>
                  </a:lnTo>
                  <a:lnTo>
                    <a:pt x="18" y="18"/>
                  </a:lnTo>
                  <a:lnTo>
                    <a:pt x="22" y="12"/>
                  </a:lnTo>
                  <a:lnTo>
                    <a:pt x="28" y="6"/>
                  </a:lnTo>
                  <a:lnTo>
                    <a:pt x="28" y="6"/>
                  </a:lnTo>
                  <a:lnTo>
                    <a:pt x="34" y="4"/>
                  </a:lnTo>
                  <a:lnTo>
                    <a:pt x="46" y="0"/>
                  </a:lnTo>
                  <a:lnTo>
                    <a:pt x="54" y="0"/>
                  </a:lnTo>
                  <a:lnTo>
                    <a:pt x="62" y="0"/>
                  </a:lnTo>
                  <a:lnTo>
                    <a:pt x="72" y="4"/>
                  </a:lnTo>
                  <a:lnTo>
                    <a:pt x="80" y="10"/>
                  </a:lnTo>
                  <a:lnTo>
                    <a:pt x="80" y="10"/>
                  </a:lnTo>
                  <a:lnTo>
                    <a:pt x="88" y="8"/>
                  </a:lnTo>
                  <a:lnTo>
                    <a:pt x="110" y="8"/>
                  </a:lnTo>
                  <a:lnTo>
                    <a:pt x="122" y="8"/>
                  </a:lnTo>
                  <a:lnTo>
                    <a:pt x="132" y="12"/>
                  </a:lnTo>
                  <a:lnTo>
                    <a:pt x="140" y="20"/>
                  </a:lnTo>
                  <a:lnTo>
                    <a:pt x="144" y="24"/>
                  </a:lnTo>
                  <a:lnTo>
                    <a:pt x="146" y="30"/>
                  </a:lnTo>
                  <a:lnTo>
                    <a:pt x="146" y="30"/>
                  </a:lnTo>
                  <a:lnTo>
                    <a:pt x="156" y="32"/>
                  </a:lnTo>
                  <a:lnTo>
                    <a:pt x="164" y="38"/>
                  </a:lnTo>
                  <a:lnTo>
                    <a:pt x="174" y="44"/>
                  </a:lnTo>
                  <a:lnTo>
                    <a:pt x="184" y="56"/>
                  </a:lnTo>
                  <a:lnTo>
                    <a:pt x="190" y="68"/>
                  </a:lnTo>
                  <a:lnTo>
                    <a:pt x="192" y="78"/>
                  </a:lnTo>
                  <a:lnTo>
                    <a:pt x="192" y="86"/>
                  </a:lnTo>
                  <a:lnTo>
                    <a:pt x="192" y="96"/>
                  </a:lnTo>
                  <a:lnTo>
                    <a:pt x="188" y="108"/>
                  </a:lnTo>
                  <a:lnTo>
                    <a:pt x="188" y="108"/>
                  </a:lnTo>
                  <a:lnTo>
                    <a:pt x="186" y="110"/>
                  </a:lnTo>
                  <a:lnTo>
                    <a:pt x="178" y="114"/>
                  </a:lnTo>
                  <a:lnTo>
                    <a:pt x="172" y="114"/>
                  </a:lnTo>
                  <a:lnTo>
                    <a:pt x="166" y="112"/>
                  </a:lnTo>
                  <a:lnTo>
                    <a:pt x="162" y="110"/>
                  </a:lnTo>
                  <a:lnTo>
                    <a:pt x="156" y="102"/>
                  </a:lnTo>
                  <a:lnTo>
                    <a:pt x="156" y="102"/>
                  </a:lnTo>
                  <a:lnTo>
                    <a:pt x="150" y="94"/>
                  </a:lnTo>
                  <a:lnTo>
                    <a:pt x="144" y="86"/>
                  </a:lnTo>
                  <a:lnTo>
                    <a:pt x="136" y="78"/>
                  </a:lnTo>
                  <a:lnTo>
                    <a:pt x="128" y="74"/>
                  </a:lnTo>
                  <a:lnTo>
                    <a:pt x="120" y="72"/>
                  </a:lnTo>
                  <a:lnTo>
                    <a:pt x="114" y="72"/>
                  </a:lnTo>
                  <a:lnTo>
                    <a:pt x="108" y="78"/>
                  </a:lnTo>
                  <a:lnTo>
                    <a:pt x="104" y="88"/>
                  </a:lnTo>
                  <a:lnTo>
                    <a:pt x="104" y="88"/>
                  </a:lnTo>
                  <a:lnTo>
                    <a:pt x="102" y="102"/>
                  </a:lnTo>
                  <a:lnTo>
                    <a:pt x="102" y="116"/>
                  </a:lnTo>
                  <a:lnTo>
                    <a:pt x="102" y="146"/>
                  </a:lnTo>
                  <a:lnTo>
                    <a:pt x="100" y="158"/>
                  </a:lnTo>
                  <a:lnTo>
                    <a:pt x="94" y="168"/>
                  </a:lnTo>
                  <a:lnTo>
                    <a:pt x="90" y="174"/>
                  </a:lnTo>
                  <a:lnTo>
                    <a:pt x="84" y="178"/>
                  </a:lnTo>
                  <a:lnTo>
                    <a:pt x="76" y="182"/>
                  </a:lnTo>
                  <a:lnTo>
                    <a:pt x="68" y="184"/>
                  </a:lnTo>
                  <a:lnTo>
                    <a:pt x="68" y="184"/>
                  </a:lnTo>
                  <a:lnTo>
                    <a:pt x="52" y="186"/>
                  </a:lnTo>
                  <a:lnTo>
                    <a:pt x="38" y="184"/>
                  </a:lnTo>
                  <a:lnTo>
                    <a:pt x="26" y="178"/>
                  </a:lnTo>
                  <a:lnTo>
                    <a:pt x="18" y="170"/>
                  </a:lnTo>
                  <a:lnTo>
                    <a:pt x="10" y="160"/>
                  </a:lnTo>
                  <a:lnTo>
                    <a:pt x="6" y="148"/>
                  </a:lnTo>
                  <a:lnTo>
                    <a:pt x="2" y="136"/>
                  </a:lnTo>
                  <a:lnTo>
                    <a:pt x="2" y="1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05" name="Freeform 10263"/>
            <p:cNvSpPr/>
            <p:nvPr/>
          </p:nvSpPr>
          <p:spPr bwMode="auto">
            <a:xfrm>
              <a:off x="6619081" y="2513012"/>
              <a:ext cx="100013" cy="100013"/>
            </a:xfrm>
            <a:custGeom>
              <a:avLst/>
              <a:gdLst>
                <a:gd name="T0" fmla="*/ 126 w 126"/>
                <a:gd name="T1" fmla="*/ 68 h 126"/>
                <a:gd name="T2" fmla="*/ 126 w 126"/>
                <a:gd name="T3" fmla="*/ 68 h 126"/>
                <a:gd name="T4" fmla="*/ 124 w 126"/>
                <a:gd name="T5" fmla="*/ 80 h 126"/>
                <a:gd name="T6" fmla="*/ 118 w 126"/>
                <a:gd name="T7" fmla="*/ 92 h 126"/>
                <a:gd name="T8" fmla="*/ 112 w 126"/>
                <a:gd name="T9" fmla="*/ 102 h 126"/>
                <a:gd name="T10" fmla="*/ 104 w 126"/>
                <a:gd name="T11" fmla="*/ 110 h 126"/>
                <a:gd name="T12" fmla="*/ 94 w 126"/>
                <a:gd name="T13" fmla="*/ 118 h 126"/>
                <a:gd name="T14" fmla="*/ 82 w 126"/>
                <a:gd name="T15" fmla="*/ 122 h 126"/>
                <a:gd name="T16" fmla="*/ 70 w 126"/>
                <a:gd name="T17" fmla="*/ 126 h 126"/>
                <a:gd name="T18" fmla="*/ 58 w 126"/>
                <a:gd name="T19" fmla="*/ 126 h 126"/>
                <a:gd name="T20" fmla="*/ 58 w 126"/>
                <a:gd name="T21" fmla="*/ 126 h 126"/>
                <a:gd name="T22" fmla="*/ 46 w 126"/>
                <a:gd name="T23" fmla="*/ 124 h 126"/>
                <a:gd name="T24" fmla="*/ 34 w 126"/>
                <a:gd name="T25" fmla="*/ 118 h 126"/>
                <a:gd name="T26" fmla="*/ 24 w 126"/>
                <a:gd name="T27" fmla="*/ 112 h 126"/>
                <a:gd name="T28" fmla="*/ 14 w 126"/>
                <a:gd name="T29" fmla="*/ 104 h 126"/>
                <a:gd name="T30" fmla="*/ 8 w 126"/>
                <a:gd name="T31" fmla="*/ 94 h 126"/>
                <a:gd name="T32" fmla="*/ 4 w 126"/>
                <a:gd name="T33" fmla="*/ 82 h 126"/>
                <a:gd name="T34" fmla="*/ 0 w 126"/>
                <a:gd name="T35" fmla="*/ 70 h 126"/>
                <a:gd name="T36" fmla="*/ 0 w 126"/>
                <a:gd name="T37" fmla="*/ 58 h 126"/>
                <a:gd name="T38" fmla="*/ 0 w 126"/>
                <a:gd name="T39" fmla="*/ 58 h 126"/>
                <a:gd name="T40" fmla="*/ 2 w 126"/>
                <a:gd name="T41" fmla="*/ 46 h 126"/>
                <a:gd name="T42" fmla="*/ 6 w 126"/>
                <a:gd name="T43" fmla="*/ 34 h 126"/>
                <a:gd name="T44" fmla="*/ 14 w 126"/>
                <a:gd name="T45" fmla="*/ 24 h 126"/>
                <a:gd name="T46" fmla="*/ 22 w 126"/>
                <a:gd name="T47" fmla="*/ 16 h 126"/>
                <a:gd name="T48" fmla="*/ 32 w 126"/>
                <a:gd name="T49" fmla="*/ 8 h 126"/>
                <a:gd name="T50" fmla="*/ 42 w 126"/>
                <a:gd name="T51" fmla="*/ 4 h 126"/>
                <a:gd name="T52" fmla="*/ 54 w 126"/>
                <a:gd name="T53" fmla="*/ 0 h 126"/>
                <a:gd name="T54" fmla="*/ 68 w 126"/>
                <a:gd name="T55" fmla="*/ 0 h 126"/>
                <a:gd name="T56" fmla="*/ 68 w 126"/>
                <a:gd name="T57" fmla="*/ 0 h 126"/>
                <a:gd name="T58" fmla="*/ 80 w 126"/>
                <a:gd name="T59" fmla="*/ 2 h 126"/>
                <a:gd name="T60" fmla="*/ 92 w 126"/>
                <a:gd name="T61" fmla="*/ 6 h 126"/>
                <a:gd name="T62" fmla="*/ 102 w 126"/>
                <a:gd name="T63" fmla="*/ 14 h 126"/>
                <a:gd name="T64" fmla="*/ 110 w 126"/>
                <a:gd name="T65" fmla="*/ 22 h 126"/>
                <a:gd name="T66" fmla="*/ 118 w 126"/>
                <a:gd name="T67" fmla="*/ 32 h 126"/>
                <a:gd name="T68" fmla="*/ 122 w 126"/>
                <a:gd name="T69" fmla="*/ 42 h 126"/>
                <a:gd name="T70" fmla="*/ 126 w 126"/>
                <a:gd name="T71" fmla="*/ 54 h 126"/>
                <a:gd name="T72" fmla="*/ 126 w 126"/>
                <a:gd name="T73" fmla="*/ 6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26">
                  <a:moveTo>
                    <a:pt x="126" y="68"/>
                  </a:moveTo>
                  <a:lnTo>
                    <a:pt x="126" y="68"/>
                  </a:lnTo>
                  <a:lnTo>
                    <a:pt x="124" y="80"/>
                  </a:lnTo>
                  <a:lnTo>
                    <a:pt x="118" y="92"/>
                  </a:lnTo>
                  <a:lnTo>
                    <a:pt x="112" y="102"/>
                  </a:lnTo>
                  <a:lnTo>
                    <a:pt x="104" y="110"/>
                  </a:lnTo>
                  <a:lnTo>
                    <a:pt x="94" y="118"/>
                  </a:lnTo>
                  <a:lnTo>
                    <a:pt x="82" y="122"/>
                  </a:lnTo>
                  <a:lnTo>
                    <a:pt x="70" y="126"/>
                  </a:lnTo>
                  <a:lnTo>
                    <a:pt x="58" y="126"/>
                  </a:lnTo>
                  <a:lnTo>
                    <a:pt x="58" y="126"/>
                  </a:lnTo>
                  <a:lnTo>
                    <a:pt x="46" y="124"/>
                  </a:lnTo>
                  <a:lnTo>
                    <a:pt x="34" y="118"/>
                  </a:lnTo>
                  <a:lnTo>
                    <a:pt x="24" y="112"/>
                  </a:lnTo>
                  <a:lnTo>
                    <a:pt x="14" y="104"/>
                  </a:lnTo>
                  <a:lnTo>
                    <a:pt x="8" y="94"/>
                  </a:lnTo>
                  <a:lnTo>
                    <a:pt x="4" y="82"/>
                  </a:lnTo>
                  <a:lnTo>
                    <a:pt x="0" y="70"/>
                  </a:lnTo>
                  <a:lnTo>
                    <a:pt x="0" y="58"/>
                  </a:lnTo>
                  <a:lnTo>
                    <a:pt x="0" y="58"/>
                  </a:lnTo>
                  <a:lnTo>
                    <a:pt x="2" y="46"/>
                  </a:lnTo>
                  <a:lnTo>
                    <a:pt x="6" y="34"/>
                  </a:lnTo>
                  <a:lnTo>
                    <a:pt x="14" y="24"/>
                  </a:lnTo>
                  <a:lnTo>
                    <a:pt x="22" y="16"/>
                  </a:lnTo>
                  <a:lnTo>
                    <a:pt x="32" y="8"/>
                  </a:lnTo>
                  <a:lnTo>
                    <a:pt x="42" y="4"/>
                  </a:lnTo>
                  <a:lnTo>
                    <a:pt x="54" y="0"/>
                  </a:lnTo>
                  <a:lnTo>
                    <a:pt x="68" y="0"/>
                  </a:lnTo>
                  <a:lnTo>
                    <a:pt x="68" y="0"/>
                  </a:lnTo>
                  <a:lnTo>
                    <a:pt x="80" y="2"/>
                  </a:lnTo>
                  <a:lnTo>
                    <a:pt x="92" y="6"/>
                  </a:lnTo>
                  <a:lnTo>
                    <a:pt x="102" y="14"/>
                  </a:lnTo>
                  <a:lnTo>
                    <a:pt x="110" y="22"/>
                  </a:lnTo>
                  <a:lnTo>
                    <a:pt x="118" y="32"/>
                  </a:lnTo>
                  <a:lnTo>
                    <a:pt x="122" y="42"/>
                  </a:lnTo>
                  <a:lnTo>
                    <a:pt x="126" y="54"/>
                  </a:lnTo>
                  <a:lnTo>
                    <a:pt x="126" y="68"/>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06" name="Freeform 10264"/>
            <p:cNvSpPr/>
            <p:nvPr/>
          </p:nvSpPr>
          <p:spPr bwMode="auto">
            <a:xfrm>
              <a:off x="6619081" y="2513012"/>
              <a:ext cx="100013" cy="100013"/>
            </a:xfrm>
            <a:custGeom>
              <a:avLst/>
              <a:gdLst>
                <a:gd name="T0" fmla="*/ 126 w 126"/>
                <a:gd name="T1" fmla="*/ 68 h 126"/>
                <a:gd name="T2" fmla="*/ 126 w 126"/>
                <a:gd name="T3" fmla="*/ 68 h 126"/>
                <a:gd name="T4" fmla="*/ 124 w 126"/>
                <a:gd name="T5" fmla="*/ 80 h 126"/>
                <a:gd name="T6" fmla="*/ 118 w 126"/>
                <a:gd name="T7" fmla="*/ 92 h 126"/>
                <a:gd name="T8" fmla="*/ 112 w 126"/>
                <a:gd name="T9" fmla="*/ 102 h 126"/>
                <a:gd name="T10" fmla="*/ 104 w 126"/>
                <a:gd name="T11" fmla="*/ 110 h 126"/>
                <a:gd name="T12" fmla="*/ 94 w 126"/>
                <a:gd name="T13" fmla="*/ 118 h 126"/>
                <a:gd name="T14" fmla="*/ 82 w 126"/>
                <a:gd name="T15" fmla="*/ 122 h 126"/>
                <a:gd name="T16" fmla="*/ 70 w 126"/>
                <a:gd name="T17" fmla="*/ 126 h 126"/>
                <a:gd name="T18" fmla="*/ 58 w 126"/>
                <a:gd name="T19" fmla="*/ 126 h 126"/>
                <a:gd name="T20" fmla="*/ 58 w 126"/>
                <a:gd name="T21" fmla="*/ 126 h 126"/>
                <a:gd name="T22" fmla="*/ 46 w 126"/>
                <a:gd name="T23" fmla="*/ 124 h 126"/>
                <a:gd name="T24" fmla="*/ 34 w 126"/>
                <a:gd name="T25" fmla="*/ 118 h 126"/>
                <a:gd name="T26" fmla="*/ 24 w 126"/>
                <a:gd name="T27" fmla="*/ 112 h 126"/>
                <a:gd name="T28" fmla="*/ 14 w 126"/>
                <a:gd name="T29" fmla="*/ 104 h 126"/>
                <a:gd name="T30" fmla="*/ 8 w 126"/>
                <a:gd name="T31" fmla="*/ 94 h 126"/>
                <a:gd name="T32" fmla="*/ 4 w 126"/>
                <a:gd name="T33" fmla="*/ 82 h 126"/>
                <a:gd name="T34" fmla="*/ 0 w 126"/>
                <a:gd name="T35" fmla="*/ 70 h 126"/>
                <a:gd name="T36" fmla="*/ 0 w 126"/>
                <a:gd name="T37" fmla="*/ 58 h 126"/>
                <a:gd name="T38" fmla="*/ 0 w 126"/>
                <a:gd name="T39" fmla="*/ 58 h 126"/>
                <a:gd name="T40" fmla="*/ 2 w 126"/>
                <a:gd name="T41" fmla="*/ 46 h 126"/>
                <a:gd name="T42" fmla="*/ 6 w 126"/>
                <a:gd name="T43" fmla="*/ 34 h 126"/>
                <a:gd name="T44" fmla="*/ 14 w 126"/>
                <a:gd name="T45" fmla="*/ 24 h 126"/>
                <a:gd name="T46" fmla="*/ 22 w 126"/>
                <a:gd name="T47" fmla="*/ 16 h 126"/>
                <a:gd name="T48" fmla="*/ 32 w 126"/>
                <a:gd name="T49" fmla="*/ 8 h 126"/>
                <a:gd name="T50" fmla="*/ 42 w 126"/>
                <a:gd name="T51" fmla="*/ 4 h 126"/>
                <a:gd name="T52" fmla="*/ 54 w 126"/>
                <a:gd name="T53" fmla="*/ 0 h 126"/>
                <a:gd name="T54" fmla="*/ 68 w 126"/>
                <a:gd name="T55" fmla="*/ 0 h 126"/>
                <a:gd name="T56" fmla="*/ 68 w 126"/>
                <a:gd name="T57" fmla="*/ 0 h 126"/>
                <a:gd name="T58" fmla="*/ 80 w 126"/>
                <a:gd name="T59" fmla="*/ 2 h 126"/>
                <a:gd name="T60" fmla="*/ 92 w 126"/>
                <a:gd name="T61" fmla="*/ 6 h 126"/>
                <a:gd name="T62" fmla="*/ 102 w 126"/>
                <a:gd name="T63" fmla="*/ 14 h 126"/>
                <a:gd name="T64" fmla="*/ 110 w 126"/>
                <a:gd name="T65" fmla="*/ 22 h 126"/>
                <a:gd name="T66" fmla="*/ 118 w 126"/>
                <a:gd name="T67" fmla="*/ 32 h 126"/>
                <a:gd name="T68" fmla="*/ 122 w 126"/>
                <a:gd name="T69" fmla="*/ 42 h 126"/>
                <a:gd name="T70" fmla="*/ 126 w 126"/>
                <a:gd name="T71" fmla="*/ 54 h 126"/>
                <a:gd name="T72" fmla="*/ 126 w 126"/>
                <a:gd name="T73" fmla="*/ 6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26">
                  <a:moveTo>
                    <a:pt x="126" y="68"/>
                  </a:moveTo>
                  <a:lnTo>
                    <a:pt x="126" y="68"/>
                  </a:lnTo>
                  <a:lnTo>
                    <a:pt x="124" y="80"/>
                  </a:lnTo>
                  <a:lnTo>
                    <a:pt x="118" y="92"/>
                  </a:lnTo>
                  <a:lnTo>
                    <a:pt x="112" y="102"/>
                  </a:lnTo>
                  <a:lnTo>
                    <a:pt x="104" y="110"/>
                  </a:lnTo>
                  <a:lnTo>
                    <a:pt x="94" y="118"/>
                  </a:lnTo>
                  <a:lnTo>
                    <a:pt x="82" y="122"/>
                  </a:lnTo>
                  <a:lnTo>
                    <a:pt x="70" y="126"/>
                  </a:lnTo>
                  <a:lnTo>
                    <a:pt x="58" y="126"/>
                  </a:lnTo>
                  <a:lnTo>
                    <a:pt x="58" y="126"/>
                  </a:lnTo>
                  <a:lnTo>
                    <a:pt x="46" y="124"/>
                  </a:lnTo>
                  <a:lnTo>
                    <a:pt x="34" y="118"/>
                  </a:lnTo>
                  <a:lnTo>
                    <a:pt x="24" y="112"/>
                  </a:lnTo>
                  <a:lnTo>
                    <a:pt x="14" y="104"/>
                  </a:lnTo>
                  <a:lnTo>
                    <a:pt x="8" y="94"/>
                  </a:lnTo>
                  <a:lnTo>
                    <a:pt x="4" y="82"/>
                  </a:lnTo>
                  <a:lnTo>
                    <a:pt x="0" y="70"/>
                  </a:lnTo>
                  <a:lnTo>
                    <a:pt x="0" y="58"/>
                  </a:lnTo>
                  <a:lnTo>
                    <a:pt x="0" y="58"/>
                  </a:lnTo>
                  <a:lnTo>
                    <a:pt x="2" y="46"/>
                  </a:lnTo>
                  <a:lnTo>
                    <a:pt x="6" y="34"/>
                  </a:lnTo>
                  <a:lnTo>
                    <a:pt x="14" y="24"/>
                  </a:lnTo>
                  <a:lnTo>
                    <a:pt x="22" y="16"/>
                  </a:lnTo>
                  <a:lnTo>
                    <a:pt x="32" y="8"/>
                  </a:lnTo>
                  <a:lnTo>
                    <a:pt x="42" y="4"/>
                  </a:lnTo>
                  <a:lnTo>
                    <a:pt x="54" y="0"/>
                  </a:lnTo>
                  <a:lnTo>
                    <a:pt x="68" y="0"/>
                  </a:lnTo>
                  <a:lnTo>
                    <a:pt x="68" y="0"/>
                  </a:lnTo>
                  <a:lnTo>
                    <a:pt x="80" y="2"/>
                  </a:lnTo>
                  <a:lnTo>
                    <a:pt x="92" y="6"/>
                  </a:lnTo>
                  <a:lnTo>
                    <a:pt x="102" y="14"/>
                  </a:lnTo>
                  <a:lnTo>
                    <a:pt x="110" y="22"/>
                  </a:lnTo>
                  <a:lnTo>
                    <a:pt x="118" y="32"/>
                  </a:lnTo>
                  <a:lnTo>
                    <a:pt x="122" y="42"/>
                  </a:lnTo>
                  <a:lnTo>
                    <a:pt x="126" y="54"/>
                  </a:lnTo>
                  <a:lnTo>
                    <a:pt x="126" y="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07" name="Freeform 10265"/>
            <p:cNvSpPr/>
            <p:nvPr/>
          </p:nvSpPr>
          <p:spPr bwMode="auto">
            <a:xfrm>
              <a:off x="6638131" y="2532062"/>
              <a:ext cx="61913" cy="61913"/>
            </a:xfrm>
            <a:custGeom>
              <a:avLst/>
              <a:gdLst>
                <a:gd name="T0" fmla="*/ 78 w 78"/>
                <a:gd name="T1" fmla="*/ 42 h 78"/>
                <a:gd name="T2" fmla="*/ 78 w 78"/>
                <a:gd name="T3" fmla="*/ 42 h 78"/>
                <a:gd name="T4" fmla="*/ 76 w 78"/>
                <a:gd name="T5" fmla="*/ 50 h 78"/>
                <a:gd name="T6" fmla="*/ 74 w 78"/>
                <a:gd name="T7" fmla="*/ 56 h 78"/>
                <a:gd name="T8" fmla="*/ 70 w 78"/>
                <a:gd name="T9" fmla="*/ 64 h 78"/>
                <a:gd name="T10" fmla="*/ 64 w 78"/>
                <a:gd name="T11" fmla="*/ 68 h 78"/>
                <a:gd name="T12" fmla="*/ 58 w 78"/>
                <a:gd name="T13" fmla="*/ 74 h 78"/>
                <a:gd name="T14" fmla="*/ 52 w 78"/>
                <a:gd name="T15" fmla="*/ 76 h 78"/>
                <a:gd name="T16" fmla="*/ 44 w 78"/>
                <a:gd name="T17" fmla="*/ 78 h 78"/>
                <a:gd name="T18" fmla="*/ 36 w 78"/>
                <a:gd name="T19" fmla="*/ 78 h 78"/>
                <a:gd name="T20" fmla="*/ 36 w 78"/>
                <a:gd name="T21" fmla="*/ 78 h 78"/>
                <a:gd name="T22" fmla="*/ 28 w 78"/>
                <a:gd name="T23" fmla="*/ 76 h 78"/>
                <a:gd name="T24" fmla="*/ 20 w 78"/>
                <a:gd name="T25" fmla="*/ 74 h 78"/>
                <a:gd name="T26" fmla="*/ 14 w 78"/>
                <a:gd name="T27" fmla="*/ 70 h 78"/>
                <a:gd name="T28" fmla="*/ 8 w 78"/>
                <a:gd name="T29" fmla="*/ 64 h 78"/>
                <a:gd name="T30" fmla="*/ 4 w 78"/>
                <a:gd name="T31" fmla="*/ 58 h 78"/>
                <a:gd name="T32" fmla="*/ 2 w 78"/>
                <a:gd name="T33" fmla="*/ 52 h 78"/>
                <a:gd name="T34" fmla="*/ 0 w 78"/>
                <a:gd name="T35" fmla="*/ 44 h 78"/>
                <a:gd name="T36" fmla="*/ 0 w 78"/>
                <a:gd name="T37" fmla="*/ 36 h 78"/>
                <a:gd name="T38" fmla="*/ 0 w 78"/>
                <a:gd name="T39" fmla="*/ 36 h 78"/>
                <a:gd name="T40" fmla="*/ 0 w 78"/>
                <a:gd name="T41" fmla="*/ 28 h 78"/>
                <a:gd name="T42" fmla="*/ 4 w 78"/>
                <a:gd name="T43" fmla="*/ 20 h 78"/>
                <a:gd name="T44" fmla="*/ 8 w 78"/>
                <a:gd name="T45" fmla="*/ 14 h 78"/>
                <a:gd name="T46" fmla="*/ 12 w 78"/>
                <a:gd name="T47" fmla="*/ 8 h 78"/>
                <a:gd name="T48" fmla="*/ 20 w 78"/>
                <a:gd name="T49" fmla="*/ 4 h 78"/>
                <a:gd name="T50" fmla="*/ 26 w 78"/>
                <a:gd name="T51" fmla="*/ 2 h 78"/>
                <a:gd name="T52" fmla="*/ 34 w 78"/>
                <a:gd name="T53" fmla="*/ 0 h 78"/>
                <a:gd name="T54" fmla="*/ 42 w 78"/>
                <a:gd name="T55" fmla="*/ 0 h 78"/>
                <a:gd name="T56" fmla="*/ 42 w 78"/>
                <a:gd name="T57" fmla="*/ 0 h 78"/>
                <a:gd name="T58" fmla="*/ 50 w 78"/>
                <a:gd name="T59" fmla="*/ 0 h 78"/>
                <a:gd name="T60" fmla="*/ 56 w 78"/>
                <a:gd name="T61" fmla="*/ 4 h 78"/>
                <a:gd name="T62" fmla="*/ 64 w 78"/>
                <a:gd name="T63" fmla="*/ 8 h 78"/>
                <a:gd name="T64" fmla="*/ 68 w 78"/>
                <a:gd name="T65" fmla="*/ 14 h 78"/>
                <a:gd name="T66" fmla="*/ 74 w 78"/>
                <a:gd name="T67" fmla="*/ 20 h 78"/>
                <a:gd name="T68" fmla="*/ 76 w 78"/>
                <a:gd name="T69" fmla="*/ 26 h 78"/>
                <a:gd name="T70" fmla="*/ 78 w 78"/>
                <a:gd name="T71" fmla="*/ 34 h 78"/>
                <a:gd name="T72" fmla="*/ 78 w 78"/>
                <a:gd name="T73" fmla="*/ 4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78">
                  <a:moveTo>
                    <a:pt x="78" y="42"/>
                  </a:moveTo>
                  <a:lnTo>
                    <a:pt x="78" y="42"/>
                  </a:lnTo>
                  <a:lnTo>
                    <a:pt x="76" y="50"/>
                  </a:lnTo>
                  <a:lnTo>
                    <a:pt x="74" y="56"/>
                  </a:lnTo>
                  <a:lnTo>
                    <a:pt x="70" y="64"/>
                  </a:lnTo>
                  <a:lnTo>
                    <a:pt x="64" y="68"/>
                  </a:lnTo>
                  <a:lnTo>
                    <a:pt x="58" y="74"/>
                  </a:lnTo>
                  <a:lnTo>
                    <a:pt x="52" y="76"/>
                  </a:lnTo>
                  <a:lnTo>
                    <a:pt x="44" y="78"/>
                  </a:lnTo>
                  <a:lnTo>
                    <a:pt x="36" y="78"/>
                  </a:lnTo>
                  <a:lnTo>
                    <a:pt x="36" y="78"/>
                  </a:lnTo>
                  <a:lnTo>
                    <a:pt x="28" y="76"/>
                  </a:lnTo>
                  <a:lnTo>
                    <a:pt x="20" y="74"/>
                  </a:lnTo>
                  <a:lnTo>
                    <a:pt x="14" y="70"/>
                  </a:lnTo>
                  <a:lnTo>
                    <a:pt x="8" y="64"/>
                  </a:lnTo>
                  <a:lnTo>
                    <a:pt x="4" y="58"/>
                  </a:lnTo>
                  <a:lnTo>
                    <a:pt x="2" y="52"/>
                  </a:lnTo>
                  <a:lnTo>
                    <a:pt x="0" y="44"/>
                  </a:lnTo>
                  <a:lnTo>
                    <a:pt x="0" y="36"/>
                  </a:lnTo>
                  <a:lnTo>
                    <a:pt x="0" y="36"/>
                  </a:lnTo>
                  <a:lnTo>
                    <a:pt x="0" y="28"/>
                  </a:lnTo>
                  <a:lnTo>
                    <a:pt x="4" y="20"/>
                  </a:lnTo>
                  <a:lnTo>
                    <a:pt x="8" y="14"/>
                  </a:lnTo>
                  <a:lnTo>
                    <a:pt x="12" y="8"/>
                  </a:lnTo>
                  <a:lnTo>
                    <a:pt x="20" y="4"/>
                  </a:lnTo>
                  <a:lnTo>
                    <a:pt x="26" y="2"/>
                  </a:lnTo>
                  <a:lnTo>
                    <a:pt x="34" y="0"/>
                  </a:lnTo>
                  <a:lnTo>
                    <a:pt x="42" y="0"/>
                  </a:lnTo>
                  <a:lnTo>
                    <a:pt x="42" y="0"/>
                  </a:lnTo>
                  <a:lnTo>
                    <a:pt x="50" y="0"/>
                  </a:lnTo>
                  <a:lnTo>
                    <a:pt x="56" y="4"/>
                  </a:lnTo>
                  <a:lnTo>
                    <a:pt x="64" y="8"/>
                  </a:lnTo>
                  <a:lnTo>
                    <a:pt x="68" y="14"/>
                  </a:lnTo>
                  <a:lnTo>
                    <a:pt x="74" y="20"/>
                  </a:lnTo>
                  <a:lnTo>
                    <a:pt x="76" y="26"/>
                  </a:lnTo>
                  <a:lnTo>
                    <a:pt x="78" y="34"/>
                  </a:lnTo>
                  <a:lnTo>
                    <a:pt x="78" y="42"/>
                  </a:lnTo>
                  <a:close/>
                </a:path>
              </a:pathLst>
            </a:custGeom>
            <a:solidFill>
              <a:srgbClr val="737B7D"/>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08" name="Freeform 10266"/>
            <p:cNvSpPr/>
            <p:nvPr/>
          </p:nvSpPr>
          <p:spPr bwMode="auto">
            <a:xfrm>
              <a:off x="6638131" y="2532062"/>
              <a:ext cx="61913" cy="61913"/>
            </a:xfrm>
            <a:custGeom>
              <a:avLst/>
              <a:gdLst>
                <a:gd name="T0" fmla="*/ 78 w 78"/>
                <a:gd name="T1" fmla="*/ 42 h 78"/>
                <a:gd name="T2" fmla="*/ 78 w 78"/>
                <a:gd name="T3" fmla="*/ 42 h 78"/>
                <a:gd name="T4" fmla="*/ 76 w 78"/>
                <a:gd name="T5" fmla="*/ 50 h 78"/>
                <a:gd name="T6" fmla="*/ 74 w 78"/>
                <a:gd name="T7" fmla="*/ 56 h 78"/>
                <a:gd name="T8" fmla="*/ 70 w 78"/>
                <a:gd name="T9" fmla="*/ 64 h 78"/>
                <a:gd name="T10" fmla="*/ 64 w 78"/>
                <a:gd name="T11" fmla="*/ 68 h 78"/>
                <a:gd name="T12" fmla="*/ 58 w 78"/>
                <a:gd name="T13" fmla="*/ 74 h 78"/>
                <a:gd name="T14" fmla="*/ 52 w 78"/>
                <a:gd name="T15" fmla="*/ 76 h 78"/>
                <a:gd name="T16" fmla="*/ 44 w 78"/>
                <a:gd name="T17" fmla="*/ 78 h 78"/>
                <a:gd name="T18" fmla="*/ 36 w 78"/>
                <a:gd name="T19" fmla="*/ 78 h 78"/>
                <a:gd name="T20" fmla="*/ 36 w 78"/>
                <a:gd name="T21" fmla="*/ 78 h 78"/>
                <a:gd name="T22" fmla="*/ 28 w 78"/>
                <a:gd name="T23" fmla="*/ 76 h 78"/>
                <a:gd name="T24" fmla="*/ 20 w 78"/>
                <a:gd name="T25" fmla="*/ 74 h 78"/>
                <a:gd name="T26" fmla="*/ 14 w 78"/>
                <a:gd name="T27" fmla="*/ 70 h 78"/>
                <a:gd name="T28" fmla="*/ 8 w 78"/>
                <a:gd name="T29" fmla="*/ 64 h 78"/>
                <a:gd name="T30" fmla="*/ 4 w 78"/>
                <a:gd name="T31" fmla="*/ 58 h 78"/>
                <a:gd name="T32" fmla="*/ 2 w 78"/>
                <a:gd name="T33" fmla="*/ 52 h 78"/>
                <a:gd name="T34" fmla="*/ 0 w 78"/>
                <a:gd name="T35" fmla="*/ 44 h 78"/>
                <a:gd name="T36" fmla="*/ 0 w 78"/>
                <a:gd name="T37" fmla="*/ 36 h 78"/>
                <a:gd name="T38" fmla="*/ 0 w 78"/>
                <a:gd name="T39" fmla="*/ 36 h 78"/>
                <a:gd name="T40" fmla="*/ 0 w 78"/>
                <a:gd name="T41" fmla="*/ 28 h 78"/>
                <a:gd name="T42" fmla="*/ 4 w 78"/>
                <a:gd name="T43" fmla="*/ 20 h 78"/>
                <a:gd name="T44" fmla="*/ 8 w 78"/>
                <a:gd name="T45" fmla="*/ 14 h 78"/>
                <a:gd name="T46" fmla="*/ 12 w 78"/>
                <a:gd name="T47" fmla="*/ 8 h 78"/>
                <a:gd name="T48" fmla="*/ 20 w 78"/>
                <a:gd name="T49" fmla="*/ 4 h 78"/>
                <a:gd name="T50" fmla="*/ 26 w 78"/>
                <a:gd name="T51" fmla="*/ 2 h 78"/>
                <a:gd name="T52" fmla="*/ 34 w 78"/>
                <a:gd name="T53" fmla="*/ 0 h 78"/>
                <a:gd name="T54" fmla="*/ 42 w 78"/>
                <a:gd name="T55" fmla="*/ 0 h 78"/>
                <a:gd name="T56" fmla="*/ 42 w 78"/>
                <a:gd name="T57" fmla="*/ 0 h 78"/>
                <a:gd name="T58" fmla="*/ 50 w 78"/>
                <a:gd name="T59" fmla="*/ 0 h 78"/>
                <a:gd name="T60" fmla="*/ 56 w 78"/>
                <a:gd name="T61" fmla="*/ 4 h 78"/>
                <a:gd name="T62" fmla="*/ 64 w 78"/>
                <a:gd name="T63" fmla="*/ 8 h 78"/>
                <a:gd name="T64" fmla="*/ 68 w 78"/>
                <a:gd name="T65" fmla="*/ 14 h 78"/>
                <a:gd name="T66" fmla="*/ 74 w 78"/>
                <a:gd name="T67" fmla="*/ 20 h 78"/>
                <a:gd name="T68" fmla="*/ 76 w 78"/>
                <a:gd name="T69" fmla="*/ 26 h 78"/>
                <a:gd name="T70" fmla="*/ 78 w 78"/>
                <a:gd name="T71" fmla="*/ 34 h 78"/>
                <a:gd name="T72" fmla="*/ 78 w 78"/>
                <a:gd name="T73" fmla="*/ 4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78">
                  <a:moveTo>
                    <a:pt x="78" y="42"/>
                  </a:moveTo>
                  <a:lnTo>
                    <a:pt x="78" y="42"/>
                  </a:lnTo>
                  <a:lnTo>
                    <a:pt x="76" y="50"/>
                  </a:lnTo>
                  <a:lnTo>
                    <a:pt x="74" y="56"/>
                  </a:lnTo>
                  <a:lnTo>
                    <a:pt x="70" y="64"/>
                  </a:lnTo>
                  <a:lnTo>
                    <a:pt x="64" y="68"/>
                  </a:lnTo>
                  <a:lnTo>
                    <a:pt x="58" y="74"/>
                  </a:lnTo>
                  <a:lnTo>
                    <a:pt x="52" y="76"/>
                  </a:lnTo>
                  <a:lnTo>
                    <a:pt x="44" y="78"/>
                  </a:lnTo>
                  <a:lnTo>
                    <a:pt x="36" y="78"/>
                  </a:lnTo>
                  <a:lnTo>
                    <a:pt x="36" y="78"/>
                  </a:lnTo>
                  <a:lnTo>
                    <a:pt x="28" y="76"/>
                  </a:lnTo>
                  <a:lnTo>
                    <a:pt x="20" y="74"/>
                  </a:lnTo>
                  <a:lnTo>
                    <a:pt x="14" y="70"/>
                  </a:lnTo>
                  <a:lnTo>
                    <a:pt x="8" y="64"/>
                  </a:lnTo>
                  <a:lnTo>
                    <a:pt x="4" y="58"/>
                  </a:lnTo>
                  <a:lnTo>
                    <a:pt x="2" y="52"/>
                  </a:lnTo>
                  <a:lnTo>
                    <a:pt x="0" y="44"/>
                  </a:lnTo>
                  <a:lnTo>
                    <a:pt x="0" y="36"/>
                  </a:lnTo>
                  <a:lnTo>
                    <a:pt x="0" y="36"/>
                  </a:lnTo>
                  <a:lnTo>
                    <a:pt x="0" y="28"/>
                  </a:lnTo>
                  <a:lnTo>
                    <a:pt x="4" y="20"/>
                  </a:lnTo>
                  <a:lnTo>
                    <a:pt x="8" y="14"/>
                  </a:lnTo>
                  <a:lnTo>
                    <a:pt x="12" y="8"/>
                  </a:lnTo>
                  <a:lnTo>
                    <a:pt x="20" y="4"/>
                  </a:lnTo>
                  <a:lnTo>
                    <a:pt x="26" y="2"/>
                  </a:lnTo>
                  <a:lnTo>
                    <a:pt x="34" y="0"/>
                  </a:lnTo>
                  <a:lnTo>
                    <a:pt x="42" y="0"/>
                  </a:lnTo>
                  <a:lnTo>
                    <a:pt x="42" y="0"/>
                  </a:lnTo>
                  <a:lnTo>
                    <a:pt x="50" y="0"/>
                  </a:lnTo>
                  <a:lnTo>
                    <a:pt x="56" y="4"/>
                  </a:lnTo>
                  <a:lnTo>
                    <a:pt x="64" y="8"/>
                  </a:lnTo>
                  <a:lnTo>
                    <a:pt x="68" y="14"/>
                  </a:lnTo>
                  <a:lnTo>
                    <a:pt x="74" y="20"/>
                  </a:lnTo>
                  <a:lnTo>
                    <a:pt x="76" y="26"/>
                  </a:lnTo>
                  <a:lnTo>
                    <a:pt x="78" y="34"/>
                  </a:lnTo>
                  <a:lnTo>
                    <a:pt x="78"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09" name="Freeform 10267"/>
            <p:cNvSpPr/>
            <p:nvPr/>
          </p:nvSpPr>
          <p:spPr bwMode="auto">
            <a:xfrm>
              <a:off x="5291931" y="2490787"/>
              <a:ext cx="169863" cy="155575"/>
            </a:xfrm>
            <a:custGeom>
              <a:avLst/>
              <a:gdLst>
                <a:gd name="T0" fmla="*/ 204 w 214"/>
                <a:gd name="T1" fmla="*/ 110 h 196"/>
                <a:gd name="T2" fmla="*/ 74 w 214"/>
                <a:gd name="T3" fmla="*/ 8 h 196"/>
                <a:gd name="T4" fmla="*/ 74 w 214"/>
                <a:gd name="T5" fmla="*/ 8 h 196"/>
                <a:gd name="T6" fmla="*/ 70 w 214"/>
                <a:gd name="T7" fmla="*/ 4 h 196"/>
                <a:gd name="T8" fmla="*/ 64 w 214"/>
                <a:gd name="T9" fmla="*/ 2 h 196"/>
                <a:gd name="T10" fmla="*/ 52 w 214"/>
                <a:gd name="T11" fmla="*/ 0 h 196"/>
                <a:gd name="T12" fmla="*/ 40 w 214"/>
                <a:gd name="T13" fmla="*/ 4 h 196"/>
                <a:gd name="T14" fmla="*/ 36 w 214"/>
                <a:gd name="T15" fmla="*/ 8 h 196"/>
                <a:gd name="T16" fmla="*/ 32 w 214"/>
                <a:gd name="T17" fmla="*/ 12 h 196"/>
                <a:gd name="T18" fmla="*/ 8 w 214"/>
                <a:gd name="T19" fmla="*/ 42 h 196"/>
                <a:gd name="T20" fmla="*/ 8 w 214"/>
                <a:gd name="T21" fmla="*/ 42 h 196"/>
                <a:gd name="T22" fmla="*/ 4 w 214"/>
                <a:gd name="T23" fmla="*/ 48 h 196"/>
                <a:gd name="T24" fmla="*/ 2 w 214"/>
                <a:gd name="T25" fmla="*/ 54 h 196"/>
                <a:gd name="T26" fmla="*/ 0 w 214"/>
                <a:gd name="T27" fmla="*/ 66 h 196"/>
                <a:gd name="T28" fmla="*/ 4 w 214"/>
                <a:gd name="T29" fmla="*/ 76 h 196"/>
                <a:gd name="T30" fmla="*/ 8 w 214"/>
                <a:gd name="T31" fmla="*/ 82 h 196"/>
                <a:gd name="T32" fmla="*/ 12 w 214"/>
                <a:gd name="T33" fmla="*/ 86 h 196"/>
                <a:gd name="T34" fmla="*/ 14 w 214"/>
                <a:gd name="T35" fmla="*/ 88 h 196"/>
                <a:gd name="T36" fmla="*/ 14 w 214"/>
                <a:gd name="T37" fmla="*/ 88 h 196"/>
                <a:gd name="T38" fmla="*/ 16 w 214"/>
                <a:gd name="T39" fmla="*/ 80 h 196"/>
                <a:gd name="T40" fmla="*/ 20 w 214"/>
                <a:gd name="T41" fmla="*/ 72 h 196"/>
                <a:gd name="T42" fmla="*/ 42 w 214"/>
                <a:gd name="T43" fmla="*/ 44 h 196"/>
                <a:gd name="T44" fmla="*/ 42 w 214"/>
                <a:gd name="T45" fmla="*/ 44 h 196"/>
                <a:gd name="T46" fmla="*/ 50 w 214"/>
                <a:gd name="T47" fmla="*/ 38 h 196"/>
                <a:gd name="T48" fmla="*/ 58 w 214"/>
                <a:gd name="T49" fmla="*/ 34 h 196"/>
                <a:gd name="T50" fmla="*/ 68 w 214"/>
                <a:gd name="T51" fmla="*/ 34 h 196"/>
                <a:gd name="T52" fmla="*/ 76 w 214"/>
                <a:gd name="T53" fmla="*/ 38 h 196"/>
                <a:gd name="T54" fmla="*/ 174 w 214"/>
                <a:gd name="T55" fmla="*/ 114 h 196"/>
                <a:gd name="T56" fmla="*/ 174 w 214"/>
                <a:gd name="T57" fmla="*/ 114 h 196"/>
                <a:gd name="T58" fmla="*/ 180 w 214"/>
                <a:gd name="T59" fmla="*/ 122 h 196"/>
                <a:gd name="T60" fmla="*/ 182 w 214"/>
                <a:gd name="T61" fmla="*/ 132 h 196"/>
                <a:gd name="T62" fmla="*/ 180 w 214"/>
                <a:gd name="T63" fmla="*/ 142 h 196"/>
                <a:gd name="T64" fmla="*/ 174 w 214"/>
                <a:gd name="T65" fmla="*/ 150 h 196"/>
                <a:gd name="T66" fmla="*/ 154 w 214"/>
                <a:gd name="T67" fmla="*/ 178 h 196"/>
                <a:gd name="T68" fmla="*/ 154 w 214"/>
                <a:gd name="T69" fmla="*/ 178 h 196"/>
                <a:gd name="T70" fmla="*/ 146 w 214"/>
                <a:gd name="T71" fmla="*/ 184 h 196"/>
                <a:gd name="T72" fmla="*/ 140 w 214"/>
                <a:gd name="T73" fmla="*/ 188 h 196"/>
                <a:gd name="T74" fmla="*/ 140 w 214"/>
                <a:gd name="T75" fmla="*/ 188 h 196"/>
                <a:gd name="T76" fmla="*/ 140 w 214"/>
                <a:gd name="T77" fmla="*/ 188 h 196"/>
                <a:gd name="T78" fmla="*/ 146 w 214"/>
                <a:gd name="T79" fmla="*/ 192 h 196"/>
                <a:gd name="T80" fmla="*/ 152 w 214"/>
                <a:gd name="T81" fmla="*/ 194 h 196"/>
                <a:gd name="T82" fmla="*/ 164 w 214"/>
                <a:gd name="T83" fmla="*/ 196 h 196"/>
                <a:gd name="T84" fmla="*/ 174 w 214"/>
                <a:gd name="T85" fmla="*/ 192 h 196"/>
                <a:gd name="T86" fmla="*/ 180 w 214"/>
                <a:gd name="T87" fmla="*/ 188 h 196"/>
                <a:gd name="T88" fmla="*/ 184 w 214"/>
                <a:gd name="T89" fmla="*/ 184 h 196"/>
                <a:gd name="T90" fmla="*/ 208 w 214"/>
                <a:gd name="T91" fmla="*/ 154 h 196"/>
                <a:gd name="T92" fmla="*/ 208 w 214"/>
                <a:gd name="T93" fmla="*/ 154 h 196"/>
                <a:gd name="T94" fmla="*/ 212 w 214"/>
                <a:gd name="T95" fmla="*/ 148 h 196"/>
                <a:gd name="T96" fmla="*/ 214 w 214"/>
                <a:gd name="T97" fmla="*/ 142 h 196"/>
                <a:gd name="T98" fmla="*/ 214 w 214"/>
                <a:gd name="T99" fmla="*/ 130 h 196"/>
                <a:gd name="T100" fmla="*/ 212 w 214"/>
                <a:gd name="T101" fmla="*/ 120 h 196"/>
                <a:gd name="T102" fmla="*/ 208 w 214"/>
                <a:gd name="T103" fmla="*/ 114 h 196"/>
                <a:gd name="T104" fmla="*/ 204 w 214"/>
                <a:gd name="T105" fmla="*/ 11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4" h="196">
                  <a:moveTo>
                    <a:pt x="204" y="110"/>
                  </a:moveTo>
                  <a:lnTo>
                    <a:pt x="74" y="8"/>
                  </a:lnTo>
                  <a:lnTo>
                    <a:pt x="74" y="8"/>
                  </a:lnTo>
                  <a:lnTo>
                    <a:pt x="70" y="4"/>
                  </a:lnTo>
                  <a:lnTo>
                    <a:pt x="64" y="2"/>
                  </a:lnTo>
                  <a:lnTo>
                    <a:pt x="52" y="0"/>
                  </a:lnTo>
                  <a:lnTo>
                    <a:pt x="40" y="4"/>
                  </a:lnTo>
                  <a:lnTo>
                    <a:pt x="36" y="8"/>
                  </a:lnTo>
                  <a:lnTo>
                    <a:pt x="32" y="12"/>
                  </a:lnTo>
                  <a:lnTo>
                    <a:pt x="8" y="42"/>
                  </a:lnTo>
                  <a:lnTo>
                    <a:pt x="8" y="42"/>
                  </a:lnTo>
                  <a:lnTo>
                    <a:pt x="4" y="48"/>
                  </a:lnTo>
                  <a:lnTo>
                    <a:pt x="2" y="54"/>
                  </a:lnTo>
                  <a:lnTo>
                    <a:pt x="0" y="66"/>
                  </a:lnTo>
                  <a:lnTo>
                    <a:pt x="4" y="76"/>
                  </a:lnTo>
                  <a:lnTo>
                    <a:pt x="8" y="82"/>
                  </a:lnTo>
                  <a:lnTo>
                    <a:pt x="12" y="86"/>
                  </a:lnTo>
                  <a:lnTo>
                    <a:pt x="14" y="88"/>
                  </a:lnTo>
                  <a:lnTo>
                    <a:pt x="14" y="88"/>
                  </a:lnTo>
                  <a:lnTo>
                    <a:pt x="16" y="80"/>
                  </a:lnTo>
                  <a:lnTo>
                    <a:pt x="20" y="72"/>
                  </a:lnTo>
                  <a:lnTo>
                    <a:pt x="42" y="44"/>
                  </a:lnTo>
                  <a:lnTo>
                    <a:pt x="42" y="44"/>
                  </a:lnTo>
                  <a:lnTo>
                    <a:pt x="50" y="38"/>
                  </a:lnTo>
                  <a:lnTo>
                    <a:pt x="58" y="34"/>
                  </a:lnTo>
                  <a:lnTo>
                    <a:pt x="68" y="34"/>
                  </a:lnTo>
                  <a:lnTo>
                    <a:pt x="76" y="38"/>
                  </a:lnTo>
                  <a:lnTo>
                    <a:pt x="174" y="114"/>
                  </a:lnTo>
                  <a:lnTo>
                    <a:pt x="174" y="114"/>
                  </a:lnTo>
                  <a:lnTo>
                    <a:pt x="180" y="122"/>
                  </a:lnTo>
                  <a:lnTo>
                    <a:pt x="182" y="132"/>
                  </a:lnTo>
                  <a:lnTo>
                    <a:pt x="180" y="142"/>
                  </a:lnTo>
                  <a:lnTo>
                    <a:pt x="174" y="150"/>
                  </a:lnTo>
                  <a:lnTo>
                    <a:pt x="154" y="178"/>
                  </a:lnTo>
                  <a:lnTo>
                    <a:pt x="154" y="178"/>
                  </a:lnTo>
                  <a:lnTo>
                    <a:pt x="146" y="184"/>
                  </a:lnTo>
                  <a:lnTo>
                    <a:pt x="140" y="188"/>
                  </a:lnTo>
                  <a:lnTo>
                    <a:pt x="140" y="188"/>
                  </a:lnTo>
                  <a:lnTo>
                    <a:pt x="140" y="188"/>
                  </a:lnTo>
                  <a:lnTo>
                    <a:pt x="146" y="192"/>
                  </a:lnTo>
                  <a:lnTo>
                    <a:pt x="152" y="194"/>
                  </a:lnTo>
                  <a:lnTo>
                    <a:pt x="164" y="196"/>
                  </a:lnTo>
                  <a:lnTo>
                    <a:pt x="174" y="192"/>
                  </a:lnTo>
                  <a:lnTo>
                    <a:pt x="180" y="188"/>
                  </a:lnTo>
                  <a:lnTo>
                    <a:pt x="184" y="184"/>
                  </a:lnTo>
                  <a:lnTo>
                    <a:pt x="208" y="154"/>
                  </a:lnTo>
                  <a:lnTo>
                    <a:pt x="208" y="154"/>
                  </a:lnTo>
                  <a:lnTo>
                    <a:pt x="212" y="148"/>
                  </a:lnTo>
                  <a:lnTo>
                    <a:pt x="214" y="142"/>
                  </a:lnTo>
                  <a:lnTo>
                    <a:pt x="214" y="130"/>
                  </a:lnTo>
                  <a:lnTo>
                    <a:pt x="212" y="120"/>
                  </a:lnTo>
                  <a:lnTo>
                    <a:pt x="208" y="114"/>
                  </a:lnTo>
                  <a:lnTo>
                    <a:pt x="204" y="110"/>
                  </a:lnTo>
                  <a:close/>
                </a:path>
              </a:pathLst>
            </a:custGeom>
            <a:solidFill>
              <a:srgbClr val="202424"/>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10" name="Freeform 10268"/>
            <p:cNvSpPr/>
            <p:nvPr/>
          </p:nvSpPr>
          <p:spPr bwMode="auto">
            <a:xfrm>
              <a:off x="5291931" y="2490787"/>
              <a:ext cx="169863" cy="155575"/>
            </a:xfrm>
            <a:custGeom>
              <a:avLst/>
              <a:gdLst>
                <a:gd name="T0" fmla="*/ 204 w 214"/>
                <a:gd name="T1" fmla="*/ 110 h 196"/>
                <a:gd name="T2" fmla="*/ 74 w 214"/>
                <a:gd name="T3" fmla="*/ 8 h 196"/>
                <a:gd name="T4" fmla="*/ 74 w 214"/>
                <a:gd name="T5" fmla="*/ 8 h 196"/>
                <a:gd name="T6" fmla="*/ 70 w 214"/>
                <a:gd name="T7" fmla="*/ 4 h 196"/>
                <a:gd name="T8" fmla="*/ 64 w 214"/>
                <a:gd name="T9" fmla="*/ 2 h 196"/>
                <a:gd name="T10" fmla="*/ 52 w 214"/>
                <a:gd name="T11" fmla="*/ 0 h 196"/>
                <a:gd name="T12" fmla="*/ 40 w 214"/>
                <a:gd name="T13" fmla="*/ 4 h 196"/>
                <a:gd name="T14" fmla="*/ 36 w 214"/>
                <a:gd name="T15" fmla="*/ 8 h 196"/>
                <a:gd name="T16" fmla="*/ 32 w 214"/>
                <a:gd name="T17" fmla="*/ 12 h 196"/>
                <a:gd name="T18" fmla="*/ 8 w 214"/>
                <a:gd name="T19" fmla="*/ 42 h 196"/>
                <a:gd name="T20" fmla="*/ 8 w 214"/>
                <a:gd name="T21" fmla="*/ 42 h 196"/>
                <a:gd name="T22" fmla="*/ 4 w 214"/>
                <a:gd name="T23" fmla="*/ 48 h 196"/>
                <a:gd name="T24" fmla="*/ 2 w 214"/>
                <a:gd name="T25" fmla="*/ 54 h 196"/>
                <a:gd name="T26" fmla="*/ 0 w 214"/>
                <a:gd name="T27" fmla="*/ 66 h 196"/>
                <a:gd name="T28" fmla="*/ 4 w 214"/>
                <a:gd name="T29" fmla="*/ 76 h 196"/>
                <a:gd name="T30" fmla="*/ 8 w 214"/>
                <a:gd name="T31" fmla="*/ 82 h 196"/>
                <a:gd name="T32" fmla="*/ 12 w 214"/>
                <a:gd name="T33" fmla="*/ 86 h 196"/>
                <a:gd name="T34" fmla="*/ 14 w 214"/>
                <a:gd name="T35" fmla="*/ 88 h 196"/>
                <a:gd name="T36" fmla="*/ 14 w 214"/>
                <a:gd name="T37" fmla="*/ 88 h 196"/>
                <a:gd name="T38" fmla="*/ 16 w 214"/>
                <a:gd name="T39" fmla="*/ 80 h 196"/>
                <a:gd name="T40" fmla="*/ 20 w 214"/>
                <a:gd name="T41" fmla="*/ 72 h 196"/>
                <a:gd name="T42" fmla="*/ 42 w 214"/>
                <a:gd name="T43" fmla="*/ 44 h 196"/>
                <a:gd name="T44" fmla="*/ 42 w 214"/>
                <a:gd name="T45" fmla="*/ 44 h 196"/>
                <a:gd name="T46" fmla="*/ 50 w 214"/>
                <a:gd name="T47" fmla="*/ 38 h 196"/>
                <a:gd name="T48" fmla="*/ 58 w 214"/>
                <a:gd name="T49" fmla="*/ 34 h 196"/>
                <a:gd name="T50" fmla="*/ 68 w 214"/>
                <a:gd name="T51" fmla="*/ 34 h 196"/>
                <a:gd name="T52" fmla="*/ 76 w 214"/>
                <a:gd name="T53" fmla="*/ 38 h 196"/>
                <a:gd name="T54" fmla="*/ 174 w 214"/>
                <a:gd name="T55" fmla="*/ 114 h 196"/>
                <a:gd name="T56" fmla="*/ 174 w 214"/>
                <a:gd name="T57" fmla="*/ 114 h 196"/>
                <a:gd name="T58" fmla="*/ 180 w 214"/>
                <a:gd name="T59" fmla="*/ 122 h 196"/>
                <a:gd name="T60" fmla="*/ 182 w 214"/>
                <a:gd name="T61" fmla="*/ 132 h 196"/>
                <a:gd name="T62" fmla="*/ 180 w 214"/>
                <a:gd name="T63" fmla="*/ 142 h 196"/>
                <a:gd name="T64" fmla="*/ 174 w 214"/>
                <a:gd name="T65" fmla="*/ 150 h 196"/>
                <a:gd name="T66" fmla="*/ 154 w 214"/>
                <a:gd name="T67" fmla="*/ 178 h 196"/>
                <a:gd name="T68" fmla="*/ 154 w 214"/>
                <a:gd name="T69" fmla="*/ 178 h 196"/>
                <a:gd name="T70" fmla="*/ 146 w 214"/>
                <a:gd name="T71" fmla="*/ 184 h 196"/>
                <a:gd name="T72" fmla="*/ 140 w 214"/>
                <a:gd name="T73" fmla="*/ 188 h 196"/>
                <a:gd name="T74" fmla="*/ 140 w 214"/>
                <a:gd name="T75" fmla="*/ 188 h 196"/>
                <a:gd name="T76" fmla="*/ 140 w 214"/>
                <a:gd name="T77" fmla="*/ 188 h 196"/>
                <a:gd name="T78" fmla="*/ 146 w 214"/>
                <a:gd name="T79" fmla="*/ 192 h 196"/>
                <a:gd name="T80" fmla="*/ 152 w 214"/>
                <a:gd name="T81" fmla="*/ 194 h 196"/>
                <a:gd name="T82" fmla="*/ 164 w 214"/>
                <a:gd name="T83" fmla="*/ 196 h 196"/>
                <a:gd name="T84" fmla="*/ 174 w 214"/>
                <a:gd name="T85" fmla="*/ 192 h 196"/>
                <a:gd name="T86" fmla="*/ 180 w 214"/>
                <a:gd name="T87" fmla="*/ 188 h 196"/>
                <a:gd name="T88" fmla="*/ 184 w 214"/>
                <a:gd name="T89" fmla="*/ 184 h 196"/>
                <a:gd name="T90" fmla="*/ 208 w 214"/>
                <a:gd name="T91" fmla="*/ 154 h 196"/>
                <a:gd name="T92" fmla="*/ 208 w 214"/>
                <a:gd name="T93" fmla="*/ 154 h 196"/>
                <a:gd name="T94" fmla="*/ 212 w 214"/>
                <a:gd name="T95" fmla="*/ 148 h 196"/>
                <a:gd name="T96" fmla="*/ 214 w 214"/>
                <a:gd name="T97" fmla="*/ 142 h 196"/>
                <a:gd name="T98" fmla="*/ 214 w 214"/>
                <a:gd name="T99" fmla="*/ 130 h 196"/>
                <a:gd name="T100" fmla="*/ 212 w 214"/>
                <a:gd name="T101" fmla="*/ 120 h 196"/>
                <a:gd name="T102" fmla="*/ 208 w 214"/>
                <a:gd name="T103" fmla="*/ 114 h 196"/>
                <a:gd name="T104" fmla="*/ 204 w 214"/>
                <a:gd name="T105" fmla="*/ 11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4" h="196">
                  <a:moveTo>
                    <a:pt x="204" y="110"/>
                  </a:moveTo>
                  <a:lnTo>
                    <a:pt x="74" y="8"/>
                  </a:lnTo>
                  <a:lnTo>
                    <a:pt x="74" y="8"/>
                  </a:lnTo>
                  <a:lnTo>
                    <a:pt x="70" y="4"/>
                  </a:lnTo>
                  <a:lnTo>
                    <a:pt x="64" y="2"/>
                  </a:lnTo>
                  <a:lnTo>
                    <a:pt x="52" y="0"/>
                  </a:lnTo>
                  <a:lnTo>
                    <a:pt x="40" y="4"/>
                  </a:lnTo>
                  <a:lnTo>
                    <a:pt x="36" y="8"/>
                  </a:lnTo>
                  <a:lnTo>
                    <a:pt x="32" y="12"/>
                  </a:lnTo>
                  <a:lnTo>
                    <a:pt x="8" y="42"/>
                  </a:lnTo>
                  <a:lnTo>
                    <a:pt x="8" y="42"/>
                  </a:lnTo>
                  <a:lnTo>
                    <a:pt x="4" y="48"/>
                  </a:lnTo>
                  <a:lnTo>
                    <a:pt x="2" y="54"/>
                  </a:lnTo>
                  <a:lnTo>
                    <a:pt x="0" y="66"/>
                  </a:lnTo>
                  <a:lnTo>
                    <a:pt x="4" y="76"/>
                  </a:lnTo>
                  <a:lnTo>
                    <a:pt x="8" y="82"/>
                  </a:lnTo>
                  <a:lnTo>
                    <a:pt x="12" y="86"/>
                  </a:lnTo>
                  <a:lnTo>
                    <a:pt x="14" y="88"/>
                  </a:lnTo>
                  <a:lnTo>
                    <a:pt x="14" y="88"/>
                  </a:lnTo>
                  <a:lnTo>
                    <a:pt x="16" y="80"/>
                  </a:lnTo>
                  <a:lnTo>
                    <a:pt x="20" y="72"/>
                  </a:lnTo>
                  <a:lnTo>
                    <a:pt x="42" y="44"/>
                  </a:lnTo>
                  <a:lnTo>
                    <a:pt x="42" y="44"/>
                  </a:lnTo>
                  <a:lnTo>
                    <a:pt x="50" y="38"/>
                  </a:lnTo>
                  <a:lnTo>
                    <a:pt x="58" y="34"/>
                  </a:lnTo>
                  <a:lnTo>
                    <a:pt x="68" y="34"/>
                  </a:lnTo>
                  <a:lnTo>
                    <a:pt x="76" y="38"/>
                  </a:lnTo>
                  <a:lnTo>
                    <a:pt x="174" y="114"/>
                  </a:lnTo>
                  <a:lnTo>
                    <a:pt x="174" y="114"/>
                  </a:lnTo>
                  <a:lnTo>
                    <a:pt x="180" y="122"/>
                  </a:lnTo>
                  <a:lnTo>
                    <a:pt x="182" y="132"/>
                  </a:lnTo>
                  <a:lnTo>
                    <a:pt x="180" y="142"/>
                  </a:lnTo>
                  <a:lnTo>
                    <a:pt x="174" y="150"/>
                  </a:lnTo>
                  <a:lnTo>
                    <a:pt x="154" y="178"/>
                  </a:lnTo>
                  <a:lnTo>
                    <a:pt x="154" y="178"/>
                  </a:lnTo>
                  <a:lnTo>
                    <a:pt x="146" y="184"/>
                  </a:lnTo>
                  <a:lnTo>
                    <a:pt x="140" y="188"/>
                  </a:lnTo>
                  <a:lnTo>
                    <a:pt x="140" y="188"/>
                  </a:lnTo>
                  <a:lnTo>
                    <a:pt x="140" y="188"/>
                  </a:lnTo>
                  <a:lnTo>
                    <a:pt x="146" y="192"/>
                  </a:lnTo>
                  <a:lnTo>
                    <a:pt x="152" y="194"/>
                  </a:lnTo>
                  <a:lnTo>
                    <a:pt x="164" y="196"/>
                  </a:lnTo>
                  <a:lnTo>
                    <a:pt x="174" y="192"/>
                  </a:lnTo>
                  <a:lnTo>
                    <a:pt x="180" y="188"/>
                  </a:lnTo>
                  <a:lnTo>
                    <a:pt x="184" y="184"/>
                  </a:lnTo>
                  <a:lnTo>
                    <a:pt x="208" y="154"/>
                  </a:lnTo>
                  <a:lnTo>
                    <a:pt x="208" y="154"/>
                  </a:lnTo>
                  <a:lnTo>
                    <a:pt x="212" y="148"/>
                  </a:lnTo>
                  <a:lnTo>
                    <a:pt x="214" y="142"/>
                  </a:lnTo>
                  <a:lnTo>
                    <a:pt x="214" y="130"/>
                  </a:lnTo>
                  <a:lnTo>
                    <a:pt x="212" y="120"/>
                  </a:lnTo>
                  <a:lnTo>
                    <a:pt x="208" y="114"/>
                  </a:lnTo>
                  <a:lnTo>
                    <a:pt x="204" y="1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11" name="Freeform 10269"/>
            <p:cNvSpPr/>
            <p:nvPr/>
          </p:nvSpPr>
          <p:spPr bwMode="auto">
            <a:xfrm>
              <a:off x="5280819" y="2482850"/>
              <a:ext cx="169863" cy="153988"/>
            </a:xfrm>
            <a:custGeom>
              <a:avLst/>
              <a:gdLst>
                <a:gd name="T0" fmla="*/ 202 w 214"/>
                <a:gd name="T1" fmla="*/ 108 h 194"/>
                <a:gd name="T2" fmla="*/ 74 w 214"/>
                <a:gd name="T3" fmla="*/ 6 h 194"/>
                <a:gd name="T4" fmla="*/ 74 w 214"/>
                <a:gd name="T5" fmla="*/ 6 h 194"/>
                <a:gd name="T6" fmla="*/ 68 w 214"/>
                <a:gd name="T7" fmla="*/ 2 h 194"/>
                <a:gd name="T8" fmla="*/ 64 w 214"/>
                <a:gd name="T9" fmla="*/ 0 h 194"/>
                <a:gd name="T10" fmla="*/ 52 w 214"/>
                <a:gd name="T11" fmla="*/ 0 h 194"/>
                <a:gd name="T12" fmla="*/ 40 w 214"/>
                <a:gd name="T13" fmla="*/ 2 h 194"/>
                <a:gd name="T14" fmla="*/ 34 w 214"/>
                <a:gd name="T15" fmla="*/ 6 h 194"/>
                <a:gd name="T16" fmla="*/ 30 w 214"/>
                <a:gd name="T17" fmla="*/ 10 h 194"/>
                <a:gd name="T18" fmla="*/ 6 w 214"/>
                <a:gd name="T19" fmla="*/ 42 h 194"/>
                <a:gd name="T20" fmla="*/ 6 w 214"/>
                <a:gd name="T21" fmla="*/ 42 h 194"/>
                <a:gd name="T22" fmla="*/ 4 w 214"/>
                <a:gd name="T23" fmla="*/ 46 h 194"/>
                <a:gd name="T24" fmla="*/ 0 w 214"/>
                <a:gd name="T25" fmla="*/ 52 h 194"/>
                <a:gd name="T26" fmla="*/ 0 w 214"/>
                <a:gd name="T27" fmla="*/ 64 h 194"/>
                <a:gd name="T28" fmla="*/ 4 w 214"/>
                <a:gd name="T29" fmla="*/ 76 h 194"/>
                <a:gd name="T30" fmla="*/ 6 w 214"/>
                <a:gd name="T31" fmla="*/ 80 h 194"/>
                <a:gd name="T32" fmla="*/ 12 w 214"/>
                <a:gd name="T33" fmla="*/ 84 h 194"/>
                <a:gd name="T34" fmla="*/ 12 w 214"/>
                <a:gd name="T35" fmla="*/ 86 h 194"/>
                <a:gd name="T36" fmla="*/ 12 w 214"/>
                <a:gd name="T37" fmla="*/ 86 h 194"/>
                <a:gd name="T38" fmla="*/ 14 w 214"/>
                <a:gd name="T39" fmla="*/ 78 h 194"/>
                <a:gd name="T40" fmla="*/ 20 w 214"/>
                <a:gd name="T41" fmla="*/ 70 h 194"/>
                <a:gd name="T42" fmla="*/ 40 w 214"/>
                <a:gd name="T43" fmla="*/ 44 h 194"/>
                <a:gd name="T44" fmla="*/ 40 w 214"/>
                <a:gd name="T45" fmla="*/ 44 h 194"/>
                <a:gd name="T46" fmla="*/ 48 w 214"/>
                <a:gd name="T47" fmla="*/ 36 h 194"/>
                <a:gd name="T48" fmla="*/ 58 w 214"/>
                <a:gd name="T49" fmla="*/ 32 h 194"/>
                <a:gd name="T50" fmla="*/ 68 w 214"/>
                <a:gd name="T51" fmla="*/ 32 h 194"/>
                <a:gd name="T52" fmla="*/ 76 w 214"/>
                <a:gd name="T53" fmla="*/ 36 h 194"/>
                <a:gd name="T54" fmla="*/ 172 w 214"/>
                <a:gd name="T55" fmla="*/ 114 h 194"/>
                <a:gd name="T56" fmla="*/ 172 w 214"/>
                <a:gd name="T57" fmla="*/ 114 h 194"/>
                <a:gd name="T58" fmla="*/ 178 w 214"/>
                <a:gd name="T59" fmla="*/ 120 h 194"/>
                <a:gd name="T60" fmla="*/ 180 w 214"/>
                <a:gd name="T61" fmla="*/ 130 h 194"/>
                <a:gd name="T62" fmla="*/ 180 w 214"/>
                <a:gd name="T63" fmla="*/ 140 h 194"/>
                <a:gd name="T64" fmla="*/ 174 w 214"/>
                <a:gd name="T65" fmla="*/ 150 h 194"/>
                <a:gd name="T66" fmla="*/ 152 w 214"/>
                <a:gd name="T67" fmla="*/ 176 h 194"/>
                <a:gd name="T68" fmla="*/ 152 w 214"/>
                <a:gd name="T69" fmla="*/ 176 h 194"/>
                <a:gd name="T70" fmla="*/ 146 w 214"/>
                <a:gd name="T71" fmla="*/ 182 h 194"/>
                <a:gd name="T72" fmla="*/ 138 w 214"/>
                <a:gd name="T73" fmla="*/ 186 h 194"/>
                <a:gd name="T74" fmla="*/ 140 w 214"/>
                <a:gd name="T75" fmla="*/ 188 h 194"/>
                <a:gd name="T76" fmla="*/ 140 w 214"/>
                <a:gd name="T77" fmla="*/ 188 h 194"/>
                <a:gd name="T78" fmla="*/ 146 w 214"/>
                <a:gd name="T79" fmla="*/ 190 h 194"/>
                <a:gd name="T80" fmla="*/ 152 w 214"/>
                <a:gd name="T81" fmla="*/ 192 h 194"/>
                <a:gd name="T82" fmla="*/ 162 w 214"/>
                <a:gd name="T83" fmla="*/ 194 h 194"/>
                <a:gd name="T84" fmla="*/ 174 w 214"/>
                <a:gd name="T85" fmla="*/ 190 h 194"/>
                <a:gd name="T86" fmla="*/ 180 w 214"/>
                <a:gd name="T87" fmla="*/ 186 h 194"/>
                <a:gd name="T88" fmla="*/ 184 w 214"/>
                <a:gd name="T89" fmla="*/ 182 h 194"/>
                <a:gd name="T90" fmla="*/ 208 w 214"/>
                <a:gd name="T91" fmla="*/ 152 h 194"/>
                <a:gd name="T92" fmla="*/ 208 w 214"/>
                <a:gd name="T93" fmla="*/ 152 h 194"/>
                <a:gd name="T94" fmla="*/ 212 w 214"/>
                <a:gd name="T95" fmla="*/ 146 h 194"/>
                <a:gd name="T96" fmla="*/ 214 w 214"/>
                <a:gd name="T97" fmla="*/ 140 h 194"/>
                <a:gd name="T98" fmla="*/ 214 w 214"/>
                <a:gd name="T99" fmla="*/ 128 h 194"/>
                <a:gd name="T100" fmla="*/ 210 w 214"/>
                <a:gd name="T101" fmla="*/ 118 h 194"/>
                <a:gd name="T102" fmla="*/ 208 w 214"/>
                <a:gd name="T103" fmla="*/ 112 h 194"/>
                <a:gd name="T104" fmla="*/ 202 w 214"/>
                <a:gd name="T105" fmla="*/ 10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4" h="194">
                  <a:moveTo>
                    <a:pt x="202" y="108"/>
                  </a:moveTo>
                  <a:lnTo>
                    <a:pt x="74" y="6"/>
                  </a:lnTo>
                  <a:lnTo>
                    <a:pt x="74" y="6"/>
                  </a:lnTo>
                  <a:lnTo>
                    <a:pt x="68" y="2"/>
                  </a:lnTo>
                  <a:lnTo>
                    <a:pt x="64" y="0"/>
                  </a:lnTo>
                  <a:lnTo>
                    <a:pt x="52" y="0"/>
                  </a:lnTo>
                  <a:lnTo>
                    <a:pt x="40" y="2"/>
                  </a:lnTo>
                  <a:lnTo>
                    <a:pt x="34" y="6"/>
                  </a:lnTo>
                  <a:lnTo>
                    <a:pt x="30" y="10"/>
                  </a:lnTo>
                  <a:lnTo>
                    <a:pt x="6" y="42"/>
                  </a:lnTo>
                  <a:lnTo>
                    <a:pt x="6" y="42"/>
                  </a:lnTo>
                  <a:lnTo>
                    <a:pt x="4" y="46"/>
                  </a:lnTo>
                  <a:lnTo>
                    <a:pt x="0" y="52"/>
                  </a:lnTo>
                  <a:lnTo>
                    <a:pt x="0" y="64"/>
                  </a:lnTo>
                  <a:lnTo>
                    <a:pt x="4" y="76"/>
                  </a:lnTo>
                  <a:lnTo>
                    <a:pt x="6" y="80"/>
                  </a:lnTo>
                  <a:lnTo>
                    <a:pt x="12" y="84"/>
                  </a:lnTo>
                  <a:lnTo>
                    <a:pt x="12" y="86"/>
                  </a:lnTo>
                  <a:lnTo>
                    <a:pt x="12" y="86"/>
                  </a:lnTo>
                  <a:lnTo>
                    <a:pt x="14" y="78"/>
                  </a:lnTo>
                  <a:lnTo>
                    <a:pt x="20" y="70"/>
                  </a:lnTo>
                  <a:lnTo>
                    <a:pt x="40" y="44"/>
                  </a:lnTo>
                  <a:lnTo>
                    <a:pt x="40" y="44"/>
                  </a:lnTo>
                  <a:lnTo>
                    <a:pt x="48" y="36"/>
                  </a:lnTo>
                  <a:lnTo>
                    <a:pt x="58" y="32"/>
                  </a:lnTo>
                  <a:lnTo>
                    <a:pt x="68" y="32"/>
                  </a:lnTo>
                  <a:lnTo>
                    <a:pt x="76" y="36"/>
                  </a:lnTo>
                  <a:lnTo>
                    <a:pt x="172" y="114"/>
                  </a:lnTo>
                  <a:lnTo>
                    <a:pt x="172" y="114"/>
                  </a:lnTo>
                  <a:lnTo>
                    <a:pt x="178" y="120"/>
                  </a:lnTo>
                  <a:lnTo>
                    <a:pt x="180" y="130"/>
                  </a:lnTo>
                  <a:lnTo>
                    <a:pt x="180" y="140"/>
                  </a:lnTo>
                  <a:lnTo>
                    <a:pt x="174" y="150"/>
                  </a:lnTo>
                  <a:lnTo>
                    <a:pt x="152" y="176"/>
                  </a:lnTo>
                  <a:lnTo>
                    <a:pt x="152" y="176"/>
                  </a:lnTo>
                  <a:lnTo>
                    <a:pt x="146" y="182"/>
                  </a:lnTo>
                  <a:lnTo>
                    <a:pt x="138" y="186"/>
                  </a:lnTo>
                  <a:lnTo>
                    <a:pt x="140" y="188"/>
                  </a:lnTo>
                  <a:lnTo>
                    <a:pt x="140" y="188"/>
                  </a:lnTo>
                  <a:lnTo>
                    <a:pt x="146" y="190"/>
                  </a:lnTo>
                  <a:lnTo>
                    <a:pt x="152" y="192"/>
                  </a:lnTo>
                  <a:lnTo>
                    <a:pt x="162" y="194"/>
                  </a:lnTo>
                  <a:lnTo>
                    <a:pt x="174" y="190"/>
                  </a:lnTo>
                  <a:lnTo>
                    <a:pt x="180" y="186"/>
                  </a:lnTo>
                  <a:lnTo>
                    <a:pt x="184" y="182"/>
                  </a:lnTo>
                  <a:lnTo>
                    <a:pt x="208" y="152"/>
                  </a:lnTo>
                  <a:lnTo>
                    <a:pt x="208" y="152"/>
                  </a:lnTo>
                  <a:lnTo>
                    <a:pt x="212" y="146"/>
                  </a:lnTo>
                  <a:lnTo>
                    <a:pt x="214" y="140"/>
                  </a:lnTo>
                  <a:lnTo>
                    <a:pt x="214" y="128"/>
                  </a:lnTo>
                  <a:lnTo>
                    <a:pt x="210" y="118"/>
                  </a:lnTo>
                  <a:lnTo>
                    <a:pt x="208" y="112"/>
                  </a:lnTo>
                  <a:lnTo>
                    <a:pt x="202" y="108"/>
                  </a:lnTo>
                  <a:close/>
                </a:path>
              </a:pathLst>
            </a:custGeom>
            <a:solidFill>
              <a:srgbClr val="323535"/>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12" name="Freeform 10270"/>
            <p:cNvSpPr/>
            <p:nvPr/>
          </p:nvSpPr>
          <p:spPr bwMode="auto">
            <a:xfrm>
              <a:off x="5280819" y="2482850"/>
              <a:ext cx="169863" cy="153988"/>
            </a:xfrm>
            <a:custGeom>
              <a:avLst/>
              <a:gdLst>
                <a:gd name="T0" fmla="*/ 202 w 214"/>
                <a:gd name="T1" fmla="*/ 108 h 194"/>
                <a:gd name="T2" fmla="*/ 74 w 214"/>
                <a:gd name="T3" fmla="*/ 6 h 194"/>
                <a:gd name="T4" fmla="*/ 74 w 214"/>
                <a:gd name="T5" fmla="*/ 6 h 194"/>
                <a:gd name="T6" fmla="*/ 68 w 214"/>
                <a:gd name="T7" fmla="*/ 2 h 194"/>
                <a:gd name="T8" fmla="*/ 64 w 214"/>
                <a:gd name="T9" fmla="*/ 0 h 194"/>
                <a:gd name="T10" fmla="*/ 52 w 214"/>
                <a:gd name="T11" fmla="*/ 0 h 194"/>
                <a:gd name="T12" fmla="*/ 40 w 214"/>
                <a:gd name="T13" fmla="*/ 2 h 194"/>
                <a:gd name="T14" fmla="*/ 34 w 214"/>
                <a:gd name="T15" fmla="*/ 6 h 194"/>
                <a:gd name="T16" fmla="*/ 30 w 214"/>
                <a:gd name="T17" fmla="*/ 10 h 194"/>
                <a:gd name="T18" fmla="*/ 6 w 214"/>
                <a:gd name="T19" fmla="*/ 42 h 194"/>
                <a:gd name="T20" fmla="*/ 6 w 214"/>
                <a:gd name="T21" fmla="*/ 42 h 194"/>
                <a:gd name="T22" fmla="*/ 4 w 214"/>
                <a:gd name="T23" fmla="*/ 46 h 194"/>
                <a:gd name="T24" fmla="*/ 0 w 214"/>
                <a:gd name="T25" fmla="*/ 52 h 194"/>
                <a:gd name="T26" fmla="*/ 0 w 214"/>
                <a:gd name="T27" fmla="*/ 64 h 194"/>
                <a:gd name="T28" fmla="*/ 4 w 214"/>
                <a:gd name="T29" fmla="*/ 76 h 194"/>
                <a:gd name="T30" fmla="*/ 6 w 214"/>
                <a:gd name="T31" fmla="*/ 80 h 194"/>
                <a:gd name="T32" fmla="*/ 12 w 214"/>
                <a:gd name="T33" fmla="*/ 84 h 194"/>
                <a:gd name="T34" fmla="*/ 12 w 214"/>
                <a:gd name="T35" fmla="*/ 86 h 194"/>
                <a:gd name="T36" fmla="*/ 12 w 214"/>
                <a:gd name="T37" fmla="*/ 86 h 194"/>
                <a:gd name="T38" fmla="*/ 14 w 214"/>
                <a:gd name="T39" fmla="*/ 78 h 194"/>
                <a:gd name="T40" fmla="*/ 20 w 214"/>
                <a:gd name="T41" fmla="*/ 70 h 194"/>
                <a:gd name="T42" fmla="*/ 40 w 214"/>
                <a:gd name="T43" fmla="*/ 44 h 194"/>
                <a:gd name="T44" fmla="*/ 40 w 214"/>
                <a:gd name="T45" fmla="*/ 44 h 194"/>
                <a:gd name="T46" fmla="*/ 48 w 214"/>
                <a:gd name="T47" fmla="*/ 36 h 194"/>
                <a:gd name="T48" fmla="*/ 58 w 214"/>
                <a:gd name="T49" fmla="*/ 32 h 194"/>
                <a:gd name="T50" fmla="*/ 68 w 214"/>
                <a:gd name="T51" fmla="*/ 32 h 194"/>
                <a:gd name="T52" fmla="*/ 76 w 214"/>
                <a:gd name="T53" fmla="*/ 36 h 194"/>
                <a:gd name="T54" fmla="*/ 172 w 214"/>
                <a:gd name="T55" fmla="*/ 114 h 194"/>
                <a:gd name="T56" fmla="*/ 172 w 214"/>
                <a:gd name="T57" fmla="*/ 114 h 194"/>
                <a:gd name="T58" fmla="*/ 178 w 214"/>
                <a:gd name="T59" fmla="*/ 120 h 194"/>
                <a:gd name="T60" fmla="*/ 180 w 214"/>
                <a:gd name="T61" fmla="*/ 130 h 194"/>
                <a:gd name="T62" fmla="*/ 180 w 214"/>
                <a:gd name="T63" fmla="*/ 140 h 194"/>
                <a:gd name="T64" fmla="*/ 174 w 214"/>
                <a:gd name="T65" fmla="*/ 150 h 194"/>
                <a:gd name="T66" fmla="*/ 152 w 214"/>
                <a:gd name="T67" fmla="*/ 176 h 194"/>
                <a:gd name="T68" fmla="*/ 152 w 214"/>
                <a:gd name="T69" fmla="*/ 176 h 194"/>
                <a:gd name="T70" fmla="*/ 146 w 214"/>
                <a:gd name="T71" fmla="*/ 182 h 194"/>
                <a:gd name="T72" fmla="*/ 138 w 214"/>
                <a:gd name="T73" fmla="*/ 186 h 194"/>
                <a:gd name="T74" fmla="*/ 140 w 214"/>
                <a:gd name="T75" fmla="*/ 188 h 194"/>
                <a:gd name="T76" fmla="*/ 140 w 214"/>
                <a:gd name="T77" fmla="*/ 188 h 194"/>
                <a:gd name="T78" fmla="*/ 146 w 214"/>
                <a:gd name="T79" fmla="*/ 190 h 194"/>
                <a:gd name="T80" fmla="*/ 152 w 214"/>
                <a:gd name="T81" fmla="*/ 192 h 194"/>
                <a:gd name="T82" fmla="*/ 162 w 214"/>
                <a:gd name="T83" fmla="*/ 194 h 194"/>
                <a:gd name="T84" fmla="*/ 174 w 214"/>
                <a:gd name="T85" fmla="*/ 190 h 194"/>
                <a:gd name="T86" fmla="*/ 180 w 214"/>
                <a:gd name="T87" fmla="*/ 186 h 194"/>
                <a:gd name="T88" fmla="*/ 184 w 214"/>
                <a:gd name="T89" fmla="*/ 182 h 194"/>
                <a:gd name="T90" fmla="*/ 208 w 214"/>
                <a:gd name="T91" fmla="*/ 152 h 194"/>
                <a:gd name="T92" fmla="*/ 208 w 214"/>
                <a:gd name="T93" fmla="*/ 152 h 194"/>
                <a:gd name="T94" fmla="*/ 212 w 214"/>
                <a:gd name="T95" fmla="*/ 146 h 194"/>
                <a:gd name="T96" fmla="*/ 214 w 214"/>
                <a:gd name="T97" fmla="*/ 140 h 194"/>
                <a:gd name="T98" fmla="*/ 214 w 214"/>
                <a:gd name="T99" fmla="*/ 128 h 194"/>
                <a:gd name="T100" fmla="*/ 210 w 214"/>
                <a:gd name="T101" fmla="*/ 118 h 194"/>
                <a:gd name="T102" fmla="*/ 208 w 214"/>
                <a:gd name="T103" fmla="*/ 112 h 194"/>
                <a:gd name="T104" fmla="*/ 202 w 214"/>
                <a:gd name="T105" fmla="*/ 10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4" h="194">
                  <a:moveTo>
                    <a:pt x="202" y="108"/>
                  </a:moveTo>
                  <a:lnTo>
                    <a:pt x="74" y="6"/>
                  </a:lnTo>
                  <a:lnTo>
                    <a:pt x="74" y="6"/>
                  </a:lnTo>
                  <a:lnTo>
                    <a:pt x="68" y="2"/>
                  </a:lnTo>
                  <a:lnTo>
                    <a:pt x="64" y="0"/>
                  </a:lnTo>
                  <a:lnTo>
                    <a:pt x="52" y="0"/>
                  </a:lnTo>
                  <a:lnTo>
                    <a:pt x="40" y="2"/>
                  </a:lnTo>
                  <a:lnTo>
                    <a:pt x="34" y="6"/>
                  </a:lnTo>
                  <a:lnTo>
                    <a:pt x="30" y="10"/>
                  </a:lnTo>
                  <a:lnTo>
                    <a:pt x="6" y="42"/>
                  </a:lnTo>
                  <a:lnTo>
                    <a:pt x="6" y="42"/>
                  </a:lnTo>
                  <a:lnTo>
                    <a:pt x="4" y="46"/>
                  </a:lnTo>
                  <a:lnTo>
                    <a:pt x="0" y="52"/>
                  </a:lnTo>
                  <a:lnTo>
                    <a:pt x="0" y="64"/>
                  </a:lnTo>
                  <a:lnTo>
                    <a:pt x="4" y="76"/>
                  </a:lnTo>
                  <a:lnTo>
                    <a:pt x="6" y="80"/>
                  </a:lnTo>
                  <a:lnTo>
                    <a:pt x="12" y="84"/>
                  </a:lnTo>
                  <a:lnTo>
                    <a:pt x="12" y="86"/>
                  </a:lnTo>
                  <a:lnTo>
                    <a:pt x="12" y="86"/>
                  </a:lnTo>
                  <a:lnTo>
                    <a:pt x="14" y="78"/>
                  </a:lnTo>
                  <a:lnTo>
                    <a:pt x="20" y="70"/>
                  </a:lnTo>
                  <a:lnTo>
                    <a:pt x="40" y="44"/>
                  </a:lnTo>
                  <a:lnTo>
                    <a:pt x="40" y="44"/>
                  </a:lnTo>
                  <a:lnTo>
                    <a:pt x="48" y="36"/>
                  </a:lnTo>
                  <a:lnTo>
                    <a:pt x="58" y="32"/>
                  </a:lnTo>
                  <a:lnTo>
                    <a:pt x="68" y="32"/>
                  </a:lnTo>
                  <a:lnTo>
                    <a:pt x="76" y="36"/>
                  </a:lnTo>
                  <a:lnTo>
                    <a:pt x="172" y="114"/>
                  </a:lnTo>
                  <a:lnTo>
                    <a:pt x="172" y="114"/>
                  </a:lnTo>
                  <a:lnTo>
                    <a:pt x="178" y="120"/>
                  </a:lnTo>
                  <a:lnTo>
                    <a:pt x="180" y="130"/>
                  </a:lnTo>
                  <a:lnTo>
                    <a:pt x="180" y="140"/>
                  </a:lnTo>
                  <a:lnTo>
                    <a:pt x="174" y="150"/>
                  </a:lnTo>
                  <a:lnTo>
                    <a:pt x="152" y="176"/>
                  </a:lnTo>
                  <a:lnTo>
                    <a:pt x="152" y="176"/>
                  </a:lnTo>
                  <a:lnTo>
                    <a:pt x="146" y="182"/>
                  </a:lnTo>
                  <a:lnTo>
                    <a:pt x="138" y="186"/>
                  </a:lnTo>
                  <a:lnTo>
                    <a:pt x="140" y="188"/>
                  </a:lnTo>
                  <a:lnTo>
                    <a:pt x="140" y="188"/>
                  </a:lnTo>
                  <a:lnTo>
                    <a:pt x="146" y="190"/>
                  </a:lnTo>
                  <a:lnTo>
                    <a:pt x="152" y="192"/>
                  </a:lnTo>
                  <a:lnTo>
                    <a:pt x="162" y="194"/>
                  </a:lnTo>
                  <a:lnTo>
                    <a:pt x="174" y="190"/>
                  </a:lnTo>
                  <a:lnTo>
                    <a:pt x="180" y="186"/>
                  </a:lnTo>
                  <a:lnTo>
                    <a:pt x="184" y="182"/>
                  </a:lnTo>
                  <a:lnTo>
                    <a:pt x="208" y="152"/>
                  </a:lnTo>
                  <a:lnTo>
                    <a:pt x="208" y="152"/>
                  </a:lnTo>
                  <a:lnTo>
                    <a:pt x="212" y="146"/>
                  </a:lnTo>
                  <a:lnTo>
                    <a:pt x="214" y="140"/>
                  </a:lnTo>
                  <a:lnTo>
                    <a:pt x="214" y="128"/>
                  </a:lnTo>
                  <a:lnTo>
                    <a:pt x="210" y="118"/>
                  </a:lnTo>
                  <a:lnTo>
                    <a:pt x="208" y="112"/>
                  </a:lnTo>
                  <a:lnTo>
                    <a:pt x="202" y="1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13" name="Freeform 10271"/>
            <p:cNvSpPr/>
            <p:nvPr/>
          </p:nvSpPr>
          <p:spPr bwMode="auto">
            <a:xfrm>
              <a:off x="4926806" y="2446337"/>
              <a:ext cx="692150" cy="671513"/>
            </a:xfrm>
            <a:custGeom>
              <a:avLst/>
              <a:gdLst>
                <a:gd name="T0" fmla="*/ 566 w 872"/>
                <a:gd name="T1" fmla="*/ 834 h 846"/>
                <a:gd name="T2" fmla="*/ 566 w 872"/>
                <a:gd name="T3" fmla="*/ 834 h 846"/>
                <a:gd name="T4" fmla="*/ 560 w 872"/>
                <a:gd name="T5" fmla="*/ 840 h 846"/>
                <a:gd name="T6" fmla="*/ 556 w 872"/>
                <a:gd name="T7" fmla="*/ 842 h 846"/>
                <a:gd name="T8" fmla="*/ 544 w 872"/>
                <a:gd name="T9" fmla="*/ 846 h 846"/>
                <a:gd name="T10" fmla="*/ 532 w 872"/>
                <a:gd name="T11" fmla="*/ 846 h 846"/>
                <a:gd name="T12" fmla="*/ 526 w 872"/>
                <a:gd name="T13" fmla="*/ 844 h 846"/>
                <a:gd name="T14" fmla="*/ 522 w 872"/>
                <a:gd name="T15" fmla="*/ 840 h 846"/>
                <a:gd name="T16" fmla="*/ 10 w 872"/>
                <a:gd name="T17" fmla="*/ 434 h 846"/>
                <a:gd name="T18" fmla="*/ 10 w 872"/>
                <a:gd name="T19" fmla="*/ 434 h 846"/>
                <a:gd name="T20" fmla="*/ 6 w 872"/>
                <a:gd name="T21" fmla="*/ 428 h 846"/>
                <a:gd name="T22" fmla="*/ 2 w 872"/>
                <a:gd name="T23" fmla="*/ 424 h 846"/>
                <a:gd name="T24" fmla="*/ 0 w 872"/>
                <a:gd name="T25" fmla="*/ 412 h 846"/>
                <a:gd name="T26" fmla="*/ 0 w 872"/>
                <a:gd name="T27" fmla="*/ 400 h 846"/>
                <a:gd name="T28" fmla="*/ 2 w 872"/>
                <a:gd name="T29" fmla="*/ 394 h 846"/>
                <a:gd name="T30" fmla="*/ 6 w 872"/>
                <a:gd name="T31" fmla="*/ 390 h 846"/>
                <a:gd name="T32" fmla="*/ 306 w 872"/>
                <a:gd name="T33" fmla="*/ 12 h 846"/>
                <a:gd name="T34" fmla="*/ 306 w 872"/>
                <a:gd name="T35" fmla="*/ 12 h 846"/>
                <a:gd name="T36" fmla="*/ 310 w 872"/>
                <a:gd name="T37" fmla="*/ 6 h 846"/>
                <a:gd name="T38" fmla="*/ 316 w 872"/>
                <a:gd name="T39" fmla="*/ 4 h 846"/>
                <a:gd name="T40" fmla="*/ 328 w 872"/>
                <a:gd name="T41" fmla="*/ 0 h 846"/>
                <a:gd name="T42" fmla="*/ 340 w 872"/>
                <a:gd name="T43" fmla="*/ 0 h 846"/>
                <a:gd name="T44" fmla="*/ 344 w 872"/>
                <a:gd name="T45" fmla="*/ 2 h 846"/>
                <a:gd name="T46" fmla="*/ 350 w 872"/>
                <a:gd name="T47" fmla="*/ 6 h 846"/>
                <a:gd name="T48" fmla="*/ 862 w 872"/>
                <a:gd name="T49" fmla="*/ 412 h 846"/>
                <a:gd name="T50" fmla="*/ 862 w 872"/>
                <a:gd name="T51" fmla="*/ 412 h 846"/>
                <a:gd name="T52" fmla="*/ 866 w 872"/>
                <a:gd name="T53" fmla="*/ 418 h 846"/>
                <a:gd name="T54" fmla="*/ 868 w 872"/>
                <a:gd name="T55" fmla="*/ 422 h 846"/>
                <a:gd name="T56" fmla="*/ 872 w 872"/>
                <a:gd name="T57" fmla="*/ 434 h 846"/>
                <a:gd name="T58" fmla="*/ 872 w 872"/>
                <a:gd name="T59" fmla="*/ 446 h 846"/>
                <a:gd name="T60" fmla="*/ 870 w 872"/>
                <a:gd name="T61" fmla="*/ 452 h 846"/>
                <a:gd name="T62" fmla="*/ 866 w 872"/>
                <a:gd name="T63" fmla="*/ 456 h 846"/>
                <a:gd name="T64" fmla="*/ 566 w 872"/>
                <a:gd name="T65" fmla="*/ 834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2" h="846">
                  <a:moveTo>
                    <a:pt x="566" y="834"/>
                  </a:moveTo>
                  <a:lnTo>
                    <a:pt x="566" y="834"/>
                  </a:lnTo>
                  <a:lnTo>
                    <a:pt x="560" y="840"/>
                  </a:lnTo>
                  <a:lnTo>
                    <a:pt x="556" y="842"/>
                  </a:lnTo>
                  <a:lnTo>
                    <a:pt x="544" y="846"/>
                  </a:lnTo>
                  <a:lnTo>
                    <a:pt x="532" y="846"/>
                  </a:lnTo>
                  <a:lnTo>
                    <a:pt x="526" y="844"/>
                  </a:lnTo>
                  <a:lnTo>
                    <a:pt x="522" y="840"/>
                  </a:lnTo>
                  <a:lnTo>
                    <a:pt x="10" y="434"/>
                  </a:lnTo>
                  <a:lnTo>
                    <a:pt x="10" y="434"/>
                  </a:lnTo>
                  <a:lnTo>
                    <a:pt x="6" y="428"/>
                  </a:lnTo>
                  <a:lnTo>
                    <a:pt x="2" y="424"/>
                  </a:lnTo>
                  <a:lnTo>
                    <a:pt x="0" y="412"/>
                  </a:lnTo>
                  <a:lnTo>
                    <a:pt x="0" y="400"/>
                  </a:lnTo>
                  <a:lnTo>
                    <a:pt x="2" y="394"/>
                  </a:lnTo>
                  <a:lnTo>
                    <a:pt x="6" y="390"/>
                  </a:lnTo>
                  <a:lnTo>
                    <a:pt x="306" y="12"/>
                  </a:lnTo>
                  <a:lnTo>
                    <a:pt x="306" y="12"/>
                  </a:lnTo>
                  <a:lnTo>
                    <a:pt x="310" y="6"/>
                  </a:lnTo>
                  <a:lnTo>
                    <a:pt x="316" y="4"/>
                  </a:lnTo>
                  <a:lnTo>
                    <a:pt x="328" y="0"/>
                  </a:lnTo>
                  <a:lnTo>
                    <a:pt x="340" y="0"/>
                  </a:lnTo>
                  <a:lnTo>
                    <a:pt x="344" y="2"/>
                  </a:lnTo>
                  <a:lnTo>
                    <a:pt x="350" y="6"/>
                  </a:lnTo>
                  <a:lnTo>
                    <a:pt x="862" y="412"/>
                  </a:lnTo>
                  <a:lnTo>
                    <a:pt x="862" y="412"/>
                  </a:lnTo>
                  <a:lnTo>
                    <a:pt x="866" y="418"/>
                  </a:lnTo>
                  <a:lnTo>
                    <a:pt x="868" y="422"/>
                  </a:lnTo>
                  <a:lnTo>
                    <a:pt x="872" y="434"/>
                  </a:lnTo>
                  <a:lnTo>
                    <a:pt x="872" y="446"/>
                  </a:lnTo>
                  <a:lnTo>
                    <a:pt x="870" y="452"/>
                  </a:lnTo>
                  <a:lnTo>
                    <a:pt x="866" y="456"/>
                  </a:lnTo>
                  <a:lnTo>
                    <a:pt x="566" y="834"/>
                  </a:lnTo>
                  <a:close/>
                </a:path>
              </a:pathLst>
            </a:custGeom>
            <a:solidFill>
              <a:srgbClr val="202424"/>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14" name="Freeform 10272"/>
            <p:cNvSpPr/>
            <p:nvPr/>
          </p:nvSpPr>
          <p:spPr bwMode="auto">
            <a:xfrm>
              <a:off x="4925219" y="2446337"/>
              <a:ext cx="665163" cy="647700"/>
            </a:xfrm>
            <a:custGeom>
              <a:avLst/>
              <a:gdLst>
                <a:gd name="T0" fmla="*/ 530 w 838"/>
                <a:gd name="T1" fmla="*/ 804 h 816"/>
                <a:gd name="T2" fmla="*/ 530 w 838"/>
                <a:gd name="T3" fmla="*/ 804 h 816"/>
                <a:gd name="T4" fmla="*/ 520 w 838"/>
                <a:gd name="T5" fmla="*/ 812 h 816"/>
                <a:gd name="T6" fmla="*/ 510 w 838"/>
                <a:gd name="T7" fmla="*/ 816 h 816"/>
                <a:gd name="T8" fmla="*/ 498 w 838"/>
                <a:gd name="T9" fmla="*/ 816 h 816"/>
                <a:gd name="T10" fmla="*/ 492 w 838"/>
                <a:gd name="T11" fmla="*/ 814 h 816"/>
                <a:gd name="T12" fmla="*/ 488 w 838"/>
                <a:gd name="T13" fmla="*/ 810 h 816"/>
                <a:gd name="T14" fmla="*/ 12 w 838"/>
                <a:gd name="T15" fmla="*/ 432 h 816"/>
                <a:gd name="T16" fmla="*/ 12 w 838"/>
                <a:gd name="T17" fmla="*/ 432 h 816"/>
                <a:gd name="T18" fmla="*/ 6 w 838"/>
                <a:gd name="T19" fmla="*/ 428 h 816"/>
                <a:gd name="T20" fmla="*/ 4 w 838"/>
                <a:gd name="T21" fmla="*/ 424 h 816"/>
                <a:gd name="T22" fmla="*/ 0 w 838"/>
                <a:gd name="T23" fmla="*/ 412 h 816"/>
                <a:gd name="T24" fmla="*/ 2 w 838"/>
                <a:gd name="T25" fmla="*/ 400 h 816"/>
                <a:gd name="T26" fmla="*/ 8 w 838"/>
                <a:gd name="T27" fmla="*/ 390 h 816"/>
                <a:gd name="T28" fmla="*/ 308 w 838"/>
                <a:gd name="T29" fmla="*/ 12 h 816"/>
                <a:gd name="T30" fmla="*/ 308 w 838"/>
                <a:gd name="T31" fmla="*/ 12 h 816"/>
                <a:gd name="T32" fmla="*/ 318 w 838"/>
                <a:gd name="T33" fmla="*/ 4 h 816"/>
                <a:gd name="T34" fmla="*/ 328 w 838"/>
                <a:gd name="T35" fmla="*/ 0 h 816"/>
                <a:gd name="T36" fmla="*/ 340 w 838"/>
                <a:gd name="T37" fmla="*/ 0 h 816"/>
                <a:gd name="T38" fmla="*/ 346 w 838"/>
                <a:gd name="T39" fmla="*/ 2 h 816"/>
                <a:gd name="T40" fmla="*/ 350 w 838"/>
                <a:gd name="T41" fmla="*/ 6 h 816"/>
                <a:gd name="T42" fmla="*/ 826 w 838"/>
                <a:gd name="T43" fmla="*/ 384 h 816"/>
                <a:gd name="T44" fmla="*/ 826 w 838"/>
                <a:gd name="T45" fmla="*/ 384 h 816"/>
                <a:gd name="T46" fmla="*/ 832 w 838"/>
                <a:gd name="T47" fmla="*/ 388 h 816"/>
                <a:gd name="T48" fmla="*/ 834 w 838"/>
                <a:gd name="T49" fmla="*/ 394 h 816"/>
                <a:gd name="T50" fmla="*/ 838 w 838"/>
                <a:gd name="T51" fmla="*/ 404 h 816"/>
                <a:gd name="T52" fmla="*/ 836 w 838"/>
                <a:gd name="T53" fmla="*/ 416 h 816"/>
                <a:gd name="T54" fmla="*/ 830 w 838"/>
                <a:gd name="T55" fmla="*/ 426 h 816"/>
                <a:gd name="T56" fmla="*/ 530 w 838"/>
                <a:gd name="T57" fmla="*/ 804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8" h="816">
                  <a:moveTo>
                    <a:pt x="530" y="804"/>
                  </a:moveTo>
                  <a:lnTo>
                    <a:pt x="530" y="804"/>
                  </a:lnTo>
                  <a:lnTo>
                    <a:pt x="520" y="812"/>
                  </a:lnTo>
                  <a:lnTo>
                    <a:pt x="510" y="816"/>
                  </a:lnTo>
                  <a:lnTo>
                    <a:pt x="498" y="816"/>
                  </a:lnTo>
                  <a:lnTo>
                    <a:pt x="492" y="814"/>
                  </a:lnTo>
                  <a:lnTo>
                    <a:pt x="488" y="810"/>
                  </a:lnTo>
                  <a:lnTo>
                    <a:pt x="12" y="432"/>
                  </a:lnTo>
                  <a:lnTo>
                    <a:pt x="12" y="432"/>
                  </a:lnTo>
                  <a:lnTo>
                    <a:pt x="6" y="428"/>
                  </a:lnTo>
                  <a:lnTo>
                    <a:pt x="4" y="424"/>
                  </a:lnTo>
                  <a:lnTo>
                    <a:pt x="0" y="412"/>
                  </a:lnTo>
                  <a:lnTo>
                    <a:pt x="2" y="400"/>
                  </a:lnTo>
                  <a:lnTo>
                    <a:pt x="8" y="390"/>
                  </a:lnTo>
                  <a:lnTo>
                    <a:pt x="308" y="12"/>
                  </a:lnTo>
                  <a:lnTo>
                    <a:pt x="308" y="12"/>
                  </a:lnTo>
                  <a:lnTo>
                    <a:pt x="318" y="4"/>
                  </a:lnTo>
                  <a:lnTo>
                    <a:pt x="328" y="0"/>
                  </a:lnTo>
                  <a:lnTo>
                    <a:pt x="340" y="0"/>
                  </a:lnTo>
                  <a:lnTo>
                    <a:pt x="346" y="2"/>
                  </a:lnTo>
                  <a:lnTo>
                    <a:pt x="350" y="6"/>
                  </a:lnTo>
                  <a:lnTo>
                    <a:pt x="826" y="384"/>
                  </a:lnTo>
                  <a:lnTo>
                    <a:pt x="826" y="384"/>
                  </a:lnTo>
                  <a:lnTo>
                    <a:pt x="832" y="388"/>
                  </a:lnTo>
                  <a:lnTo>
                    <a:pt x="834" y="394"/>
                  </a:lnTo>
                  <a:lnTo>
                    <a:pt x="838" y="404"/>
                  </a:lnTo>
                  <a:lnTo>
                    <a:pt x="836" y="416"/>
                  </a:lnTo>
                  <a:lnTo>
                    <a:pt x="830" y="426"/>
                  </a:lnTo>
                  <a:lnTo>
                    <a:pt x="530" y="804"/>
                  </a:lnTo>
                  <a:close/>
                </a:path>
              </a:pathLst>
            </a:custGeom>
            <a:solidFill>
              <a:srgbClr val="202424"/>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15" name="Freeform 10273"/>
            <p:cNvSpPr/>
            <p:nvPr/>
          </p:nvSpPr>
          <p:spPr bwMode="auto">
            <a:xfrm>
              <a:off x="4925219" y="2446337"/>
              <a:ext cx="665163" cy="647700"/>
            </a:xfrm>
            <a:custGeom>
              <a:avLst/>
              <a:gdLst>
                <a:gd name="T0" fmla="*/ 530 w 838"/>
                <a:gd name="T1" fmla="*/ 804 h 816"/>
                <a:gd name="T2" fmla="*/ 530 w 838"/>
                <a:gd name="T3" fmla="*/ 804 h 816"/>
                <a:gd name="T4" fmla="*/ 520 w 838"/>
                <a:gd name="T5" fmla="*/ 812 h 816"/>
                <a:gd name="T6" fmla="*/ 510 w 838"/>
                <a:gd name="T7" fmla="*/ 816 h 816"/>
                <a:gd name="T8" fmla="*/ 498 w 838"/>
                <a:gd name="T9" fmla="*/ 816 h 816"/>
                <a:gd name="T10" fmla="*/ 492 w 838"/>
                <a:gd name="T11" fmla="*/ 814 h 816"/>
                <a:gd name="T12" fmla="*/ 488 w 838"/>
                <a:gd name="T13" fmla="*/ 810 h 816"/>
                <a:gd name="T14" fmla="*/ 12 w 838"/>
                <a:gd name="T15" fmla="*/ 432 h 816"/>
                <a:gd name="T16" fmla="*/ 12 w 838"/>
                <a:gd name="T17" fmla="*/ 432 h 816"/>
                <a:gd name="T18" fmla="*/ 6 w 838"/>
                <a:gd name="T19" fmla="*/ 428 h 816"/>
                <a:gd name="T20" fmla="*/ 4 w 838"/>
                <a:gd name="T21" fmla="*/ 424 h 816"/>
                <a:gd name="T22" fmla="*/ 0 w 838"/>
                <a:gd name="T23" fmla="*/ 412 h 816"/>
                <a:gd name="T24" fmla="*/ 2 w 838"/>
                <a:gd name="T25" fmla="*/ 400 h 816"/>
                <a:gd name="T26" fmla="*/ 8 w 838"/>
                <a:gd name="T27" fmla="*/ 390 h 816"/>
                <a:gd name="T28" fmla="*/ 308 w 838"/>
                <a:gd name="T29" fmla="*/ 12 h 816"/>
                <a:gd name="T30" fmla="*/ 308 w 838"/>
                <a:gd name="T31" fmla="*/ 12 h 816"/>
                <a:gd name="T32" fmla="*/ 318 w 838"/>
                <a:gd name="T33" fmla="*/ 4 h 816"/>
                <a:gd name="T34" fmla="*/ 328 w 838"/>
                <a:gd name="T35" fmla="*/ 0 h 816"/>
                <a:gd name="T36" fmla="*/ 340 w 838"/>
                <a:gd name="T37" fmla="*/ 0 h 816"/>
                <a:gd name="T38" fmla="*/ 346 w 838"/>
                <a:gd name="T39" fmla="*/ 2 h 816"/>
                <a:gd name="T40" fmla="*/ 350 w 838"/>
                <a:gd name="T41" fmla="*/ 6 h 816"/>
                <a:gd name="T42" fmla="*/ 826 w 838"/>
                <a:gd name="T43" fmla="*/ 384 h 816"/>
                <a:gd name="T44" fmla="*/ 826 w 838"/>
                <a:gd name="T45" fmla="*/ 384 h 816"/>
                <a:gd name="T46" fmla="*/ 832 w 838"/>
                <a:gd name="T47" fmla="*/ 388 h 816"/>
                <a:gd name="T48" fmla="*/ 834 w 838"/>
                <a:gd name="T49" fmla="*/ 394 h 816"/>
                <a:gd name="T50" fmla="*/ 838 w 838"/>
                <a:gd name="T51" fmla="*/ 404 h 816"/>
                <a:gd name="T52" fmla="*/ 836 w 838"/>
                <a:gd name="T53" fmla="*/ 416 h 816"/>
                <a:gd name="T54" fmla="*/ 830 w 838"/>
                <a:gd name="T55" fmla="*/ 426 h 816"/>
                <a:gd name="T56" fmla="*/ 530 w 838"/>
                <a:gd name="T57" fmla="*/ 804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8" h="816">
                  <a:moveTo>
                    <a:pt x="530" y="804"/>
                  </a:moveTo>
                  <a:lnTo>
                    <a:pt x="530" y="804"/>
                  </a:lnTo>
                  <a:lnTo>
                    <a:pt x="520" y="812"/>
                  </a:lnTo>
                  <a:lnTo>
                    <a:pt x="510" y="816"/>
                  </a:lnTo>
                  <a:lnTo>
                    <a:pt x="498" y="816"/>
                  </a:lnTo>
                  <a:lnTo>
                    <a:pt x="492" y="814"/>
                  </a:lnTo>
                  <a:lnTo>
                    <a:pt x="488" y="810"/>
                  </a:lnTo>
                  <a:lnTo>
                    <a:pt x="12" y="432"/>
                  </a:lnTo>
                  <a:lnTo>
                    <a:pt x="12" y="432"/>
                  </a:lnTo>
                  <a:lnTo>
                    <a:pt x="6" y="428"/>
                  </a:lnTo>
                  <a:lnTo>
                    <a:pt x="4" y="424"/>
                  </a:lnTo>
                  <a:lnTo>
                    <a:pt x="0" y="412"/>
                  </a:lnTo>
                  <a:lnTo>
                    <a:pt x="2" y="400"/>
                  </a:lnTo>
                  <a:lnTo>
                    <a:pt x="8" y="390"/>
                  </a:lnTo>
                  <a:lnTo>
                    <a:pt x="308" y="12"/>
                  </a:lnTo>
                  <a:lnTo>
                    <a:pt x="308" y="12"/>
                  </a:lnTo>
                  <a:lnTo>
                    <a:pt x="318" y="4"/>
                  </a:lnTo>
                  <a:lnTo>
                    <a:pt x="328" y="0"/>
                  </a:lnTo>
                  <a:lnTo>
                    <a:pt x="340" y="0"/>
                  </a:lnTo>
                  <a:lnTo>
                    <a:pt x="346" y="2"/>
                  </a:lnTo>
                  <a:lnTo>
                    <a:pt x="350" y="6"/>
                  </a:lnTo>
                  <a:lnTo>
                    <a:pt x="826" y="384"/>
                  </a:lnTo>
                  <a:lnTo>
                    <a:pt x="826" y="384"/>
                  </a:lnTo>
                  <a:lnTo>
                    <a:pt x="832" y="388"/>
                  </a:lnTo>
                  <a:lnTo>
                    <a:pt x="834" y="394"/>
                  </a:lnTo>
                  <a:lnTo>
                    <a:pt x="838" y="404"/>
                  </a:lnTo>
                  <a:lnTo>
                    <a:pt x="836" y="416"/>
                  </a:lnTo>
                  <a:lnTo>
                    <a:pt x="830" y="426"/>
                  </a:lnTo>
                  <a:lnTo>
                    <a:pt x="530" y="804"/>
                  </a:lnTo>
                  <a:close/>
                </a:path>
              </a:pathLst>
            </a:custGeom>
            <a:noFill/>
            <a:ln w="12700">
              <a:solidFill>
                <a:srgbClr val="657373"/>
              </a:solidFill>
              <a:prstDash val="solid"/>
              <a:round/>
            </a:ln>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lstStyle/>
            <a:p>
              <a:endParaRPr lang="en-AU" sz="900"/>
            </a:p>
          </p:txBody>
        </p:sp>
        <p:sp>
          <p:nvSpPr>
            <p:cNvPr id="416" name="Freeform 10274"/>
            <p:cNvSpPr/>
            <p:nvPr/>
          </p:nvSpPr>
          <p:spPr bwMode="auto">
            <a:xfrm>
              <a:off x="4883944" y="2413000"/>
              <a:ext cx="668338" cy="650875"/>
            </a:xfrm>
            <a:custGeom>
              <a:avLst/>
              <a:gdLst>
                <a:gd name="T0" fmla="*/ 534 w 842"/>
                <a:gd name="T1" fmla="*/ 808 h 820"/>
                <a:gd name="T2" fmla="*/ 534 w 842"/>
                <a:gd name="T3" fmla="*/ 808 h 820"/>
                <a:gd name="T4" fmla="*/ 530 w 842"/>
                <a:gd name="T5" fmla="*/ 814 h 820"/>
                <a:gd name="T6" fmla="*/ 524 w 842"/>
                <a:gd name="T7" fmla="*/ 816 h 820"/>
                <a:gd name="T8" fmla="*/ 514 w 842"/>
                <a:gd name="T9" fmla="*/ 820 h 820"/>
                <a:gd name="T10" fmla="*/ 502 w 842"/>
                <a:gd name="T11" fmla="*/ 820 h 820"/>
                <a:gd name="T12" fmla="*/ 496 w 842"/>
                <a:gd name="T13" fmla="*/ 818 h 820"/>
                <a:gd name="T14" fmla="*/ 492 w 842"/>
                <a:gd name="T15" fmla="*/ 814 h 820"/>
                <a:gd name="T16" fmla="*/ 12 w 842"/>
                <a:gd name="T17" fmla="*/ 432 h 820"/>
                <a:gd name="T18" fmla="*/ 12 w 842"/>
                <a:gd name="T19" fmla="*/ 432 h 820"/>
                <a:gd name="T20" fmla="*/ 6 w 842"/>
                <a:gd name="T21" fmla="*/ 428 h 820"/>
                <a:gd name="T22" fmla="*/ 4 w 842"/>
                <a:gd name="T23" fmla="*/ 424 h 820"/>
                <a:gd name="T24" fmla="*/ 0 w 842"/>
                <a:gd name="T25" fmla="*/ 412 h 820"/>
                <a:gd name="T26" fmla="*/ 2 w 842"/>
                <a:gd name="T27" fmla="*/ 402 h 820"/>
                <a:gd name="T28" fmla="*/ 4 w 842"/>
                <a:gd name="T29" fmla="*/ 396 h 820"/>
                <a:gd name="T30" fmla="*/ 8 w 842"/>
                <a:gd name="T31" fmla="*/ 390 h 820"/>
                <a:gd name="T32" fmla="*/ 308 w 842"/>
                <a:gd name="T33" fmla="*/ 12 h 820"/>
                <a:gd name="T34" fmla="*/ 308 w 842"/>
                <a:gd name="T35" fmla="*/ 12 h 820"/>
                <a:gd name="T36" fmla="*/ 312 w 842"/>
                <a:gd name="T37" fmla="*/ 8 h 820"/>
                <a:gd name="T38" fmla="*/ 318 w 842"/>
                <a:gd name="T39" fmla="*/ 4 h 820"/>
                <a:gd name="T40" fmla="*/ 328 w 842"/>
                <a:gd name="T41" fmla="*/ 0 h 820"/>
                <a:gd name="T42" fmla="*/ 340 w 842"/>
                <a:gd name="T43" fmla="*/ 0 h 820"/>
                <a:gd name="T44" fmla="*/ 346 w 842"/>
                <a:gd name="T45" fmla="*/ 2 h 820"/>
                <a:gd name="T46" fmla="*/ 350 w 842"/>
                <a:gd name="T47" fmla="*/ 6 h 820"/>
                <a:gd name="T48" fmla="*/ 832 w 842"/>
                <a:gd name="T49" fmla="*/ 388 h 820"/>
                <a:gd name="T50" fmla="*/ 832 w 842"/>
                <a:gd name="T51" fmla="*/ 388 h 820"/>
                <a:gd name="T52" fmla="*/ 836 w 842"/>
                <a:gd name="T53" fmla="*/ 392 h 820"/>
                <a:gd name="T54" fmla="*/ 838 w 842"/>
                <a:gd name="T55" fmla="*/ 398 h 820"/>
                <a:gd name="T56" fmla="*/ 842 w 842"/>
                <a:gd name="T57" fmla="*/ 408 h 820"/>
                <a:gd name="T58" fmla="*/ 840 w 842"/>
                <a:gd name="T59" fmla="*/ 420 h 820"/>
                <a:gd name="T60" fmla="*/ 838 w 842"/>
                <a:gd name="T61" fmla="*/ 426 h 820"/>
                <a:gd name="T62" fmla="*/ 834 w 842"/>
                <a:gd name="T63" fmla="*/ 430 h 820"/>
                <a:gd name="T64" fmla="*/ 534 w 842"/>
                <a:gd name="T65" fmla="*/ 808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2" h="820">
                  <a:moveTo>
                    <a:pt x="534" y="808"/>
                  </a:moveTo>
                  <a:lnTo>
                    <a:pt x="534" y="808"/>
                  </a:lnTo>
                  <a:lnTo>
                    <a:pt x="530" y="814"/>
                  </a:lnTo>
                  <a:lnTo>
                    <a:pt x="524" y="816"/>
                  </a:lnTo>
                  <a:lnTo>
                    <a:pt x="514" y="820"/>
                  </a:lnTo>
                  <a:lnTo>
                    <a:pt x="502" y="820"/>
                  </a:lnTo>
                  <a:lnTo>
                    <a:pt x="496" y="818"/>
                  </a:lnTo>
                  <a:lnTo>
                    <a:pt x="492" y="814"/>
                  </a:lnTo>
                  <a:lnTo>
                    <a:pt x="12" y="432"/>
                  </a:lnTo>
                  <a:lnTo>
                    <a:pt x="12" y="432"/>
                  </a:lnTo>
                  <a:lnTo>
                    <a:pt x="6" y="428"/>
                  </a:lnTo>
                  <a:lnTo>
                    <a:pt x="4" y="424"/>
                  </a:lnTo>
                  <a:lnTo>
                    <a:pt x="0" y="412"/>
                  </a:lnTo>
                  <a:lnTo>
                    <a:pt x="2" y="402"/>
                  </a:lnTo>
                  <a:lnTo>
                    <a:pt x="4" y="396"/>
                  </a:lnTo>
                  <a:lnTo>
                    <a:pt x="8" y="390"/>
                  </a:lnTo>
                  <a:lnTo>
                    <a:pt x="308" y="12"/>
                  </a:lnTo>
                  <a:lnTo>
                    <a:pt x="308" y="12"/>
                  </a:lnTo>
                  <a:lnTo>
                    <a:pt x="312" y="8"/>
                  </a:lnTo>
                  <a:lnTo>
                    <a:pt x="318" y="4"/>
                  </a:lnTo>
                  <a:lnTo>
                    <a:pt x="328" y="0"/>
                  </a:lnTo>
                  <a:lnTo>
                    <a:pt x="340" y="0"/>
                  </a:lnTo>
                  <a:lnTo>
                    <a:pt x="346" y="2"/>
                  </a:lnTo>
                  <a:lnTo>
                    <a:pt x="350" y="6"/>
                  </a:lnTo>
                  <a:lnTo>
                    <a:pt x="832" y="388"/>
                  </a:lnTo>
                  <a:lnTo>
                    <a:pt x="832" y="388"/>
                  </a:lnTo>
                  <a:lnTo>
                    <a:pt x="836" y="392"/>
                  </a:lnTo>
                  <a:lnTo>
                    <a:pt x="838" y="398"/>
                  </a:lnTo>
                  <a:lnTo>
                    <a:pt x="842" y="408"/>
                  </a:lnTo>
                  <a:lnTo>
                    <a:pt x="840" y="420"/>
                  </a:lnTo>
                  <a:lnTo>
                    <a:pt x="838" y="426"/>
                  </a:lnTo>
                  <a:lnTo>
                    <a:pt x="834" y="430"/>
                  </a:lnTo>
                  <a:lnTo>
                    <a:pt x="534" y="808"/>
                  </a:lnTo>
                  <a:close/>
                </a:path>
              </a:pathLst>
            </a:custGeom>
            <a:solidFill>
              <a:srgbClr val="323535"/>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17" name="Freeform 10275"/>
            <p:cNvSpPr/>
            <p:nvPr/>
          </p:nvSpPr>
          <p:spPr bwMode="auto">
            <a:xfrm>
              <a:off x="4915694" y="2443162"/>
              <a:ext cx="590550" cy="577850"/>
            </a:xfrm>
            <a:custGeom>
              <a:avLst/>
              <a:gdLst>
                <a:gd name="T0" fmla="*/ 470 w 744"/>
                <a:gd name="T1" fmla="*/ 718 h 728"/>
                <a:gd name="T2" fmla="*/ 470 w 744"/>
                <a:gd name="T3" fmla="*/ 718 h 728"/>
                <a:gd name="T4" fmla="*/ 460 w 744"/>
                <a:gd name="T5" fmla="*/ 726 h 728"/>
                <a:gd name="T6" fmla="*/ 452 w 744"/>
                <a:gd name="T7" fmla="*/ 728 h 728"/>
                <a:gd name="T8" fmla="*/ 440 w 744"/>
                <a:gd name="T9" fmla="*/ 728 h 728"/>
                <a:gd name="T10" fmla="*/ 432 w 744"/>
                <a:gd name="T11" fmla="*/ 724 h 728"/>
                <a:gd name="T12" fmla="*/ 8 w 744"/>
                <a:gd name="T13" fmla="*/ 386 h 728"/>
                <a:gd name="T14" fmla="*/ 8 w 744"/>
                <a:gd name="T15" fmla="*/ 386 h 728"/>
                <a:gd name="T16" fmla="*/ 2 w 744"/>
                <a:gd name="T17" fmla="*/ 378 h 728"/>
                <a:gd name="T18" fmla="*/ 0 w 744"/>
                <a:gd name="T19" fmla="*/ 368 h 728"/>
                <a:gd name="T20" fmla="*/ 0 w 744"/>
                <a:gd name="T21" fmla="*/ 358 h 728"/>
                <a:gd name="T22" fmla="*/ 6 w 744"/>
                <a:gd name="T23" fmla="*/ 348 h 728"/>
                <a:gd name="T24" fmla="*/ 274 w 744"/>
                <a:gd name="T25" fmla="*/ 12 h 728"/>
                <a:gd name="T26" fmla="*/ 274 w 744"/>
                <a:gd name="T27" fmla="*/ 12 h 728"/>
                <a:gd name="T28" fmla="*/ 282 w 744"/>
                <a:gd name="T29" fmla="*/ 4 h 728"/>
                <a:gd name="T30" fmla="*/ 292 w 744"/>
                <a:gd name="T31" fmla="*/ 0 h 728"/>
                <a:gd name="T32" fmla="*/ 302 w 744"/>
                <a:gd name="T33" fmla="*/ 2 h 728"/>
                <a:gd name="T34" fmla="*/ 312 w 744"/>
                <a:gd name="T35" fmla="*/ 6 h 728"/>
                <a:gd name="T36" fmla="*/ 734 w 744"/>
                <a:gd name="T37" fmla="*/ 342 h 728"/>
                <a:gd name="T38" fmla="*/ 734 w 744"/>
                <a:gd name="T39" fmla="*/ 342 h 728"/>
                <a:gd name="T40" fmla="*/ 740 w 744"/>
                <a:gd name="T41" fmla="*/ 350 h 728"/>
                <a:gd name="T42" fmla="*/ 744 w 744"/>
                <a:gd name="T43" fmla="*/ 360 h 728"/>
                <a:gd name="T44" fmla="*/ 742 w 744"/>
                <a:gd name="T45" fmla="*/ 370 h 728"/>
                <a:gd name="T46" fmla="*/ 738 w 744"/>
                <a:gd name="T47" fmla="*/ 380 h 728"/>
                <a:gd name="T48" fmla="*/ 470 w 744"/>
                <a:gd name="T49" fmla="*/ 71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4" h="728">
                  <a:moveTo>
                    <a:pt x="470" y="718"/>
                  </a:moveTo>
                  <a:lnTo>
                    <a:pt x="470" y="718"/>
                  </a:lnTo>
                  <a:lnTo>
                    <a:pt x="460" y="726"/>
                  </a:lnTo>
                  <a:lnTo>
                    <a:pt x="452" y="728"/>
                  </a:lnTo>
                  <a:lnTo>
                    <a:pt x="440" y="728"/>
                  </a:lnTo>
                  <a:lnTo>
                    <a:pt x="432" y="724"/>
                  </a:lnTo>
                  <a:lnTo>
                    <a:pt x="8" y="386"/>
                  </a:lnTo>
                  <a:lnTo>
                    <a:pt x="8" y="386"/>
                  </a:lnTo>
                  <a:lnTo>
                    <a:pt x="2" y="378"/>
                  </a:lnTo>
                  <a:lnTo>
                    <a:pt x="0" y="368"/>
                  </a:lnTo>
                  <a:lnTo>
                    <a:pt x="0" y="358"/>
                  </a:lnTo>
                  <a:lnTo>
                    <a:pt x="6" y="348"/>
                  </a:lnTo>
                  <a:lnTo>
                    <a:pt x="274" y="12"/>
                  </a:lnTo>
                  <a:lnTo>
                    <a:pt x="274" y="12"/>
                  </a:lnTo>
                  <a:lnTo>
                    <a:pt x="282" y="4"/>
                  </a:lnTo>
                  <a:lnTo>
                    <a:pt x="292" y="0"/>
                  </a:lnTo>
                  <a:lnTo>
                    <a:pt x="302" y="2"/>
                  </a:lnTo>
                  <a:lnTo>
                    <a:pt x="312" y="6"/>
                  </a:lnTo>
                  <a:lnTo>
                    <a:pt x="734" y="342"/>
                  </a:lnTo>
                  <a:lnTo>
                    <a:pt x="734" y="342"/>
                  </a:lnTo>
                  <a:lnTo>
                    <a:pt x="740" y="350"/>
                  </a:lnTo>
                  <a:lnTo>
                    <a:pt x="744" y="360"/>
                  </a:lnTo>
                  <a:lnTo>
                    <a:pt x="742" y="370"/>
                  </a:lnTo>
                  <a:lnTo>
                    <a:pt x="738" y="380"/>
                  </a:lnTo>
                  <a:lnTo>
                    <a:pt x="470" y="718"/>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18" name="Freeform 10276"/>
            <p:cNvSpPr/>
            <p:nvPr/>
          </p:nvSpPr>
          <p:spPr bwMode="auto">
            <a:xfrm>
              <a:off x="5636419" y="2741612"/>
              <a:ext cx="34925" cy="57150"/>
            </a:xfrm>
            <a:custGeom>
              <a:avLst/>
              <a:gdLst>
                <a:gd name="T0" fmla="*/ 4 w 44"/>
                <a:gd name="T1" fmla="*/ 22 h 72"/>
                <a:gd name="T2" fmla="*/ 4 w 44"/>
                <a:gd name="T3" fmla="*/ 22 h 72"/>
                <a:gd name="T4" fmla="*/ 8 w 44"/>
                <a:gd name="T5" fmla="*/ 30 h 72"/>
                <a:gd name="T6" fmla="*/ 10 w 44"/>
                <a:gd name="T7" fmla="*/ 38 h 72"/>
                <a:gd name="T8" fmla="*/ 12 w 44"/>
                <a:gd name="T9" fmla="*/ 48 h 72"/>
                <a:gd name="T10" fmla="*/ 14 w 44"/>
                <a:gd name="T11" fmla="*/ 58 h 72"/>
                <a:gd name="T12" fmla="*/ 14 w 44"/>
                <a:gd name="T13" fmla="*/ 58 h 72"/>
                <a:gd name="T14" fmla="*/ 14 w 44"/>
                <a:gd name="T15" fmla="*/ 64 h 72"/>
                <a:gd name="T16" fmla="*/ 18 w 44"/>
                <a:gd name="T17" fmla="*/ 68 h 72"/>
                <a:gd name="T18" fmla="*/ 22 w 44"/>
                <a:gd name="T19" fmla="*/ 72 h 72"/>
                <a:gd name="T20" fmla="*/ 28 w 44"/>
                <a:gd name="T21" fmla="*/ 72 h 72"/>
                <a:gd name="T22" fmla="*/ 34 w 44"/>
                <a:gd name="T23" fmla="*/ 72 h 72"/>
                <a:gd name="T24" fmla="*/ 38 w 44"/>
                <a:gd name="T25" fmla="*/ 68 h 72"/>
                <a:gd name="T26" fmla="*/ 42 w 44"/>
                <a:gd name="T27" fmla="*/ 64 h 72"/>
                <a:gd name="T28" fmla="*/ 44 w 44"/>
                <a:gd name="T29" fmla="*/ 58 h 72"/>
                <a:gd name="T30" fmla="*/ 44 w 44"/>
                <a:gd name="T31" fmla="*/ 58 h 72"/>
                <a:gd name="T32" fmla="*/ 42 w 44"/>
                <a:gd name="T33" fmla="*/ 44 h 72"/>
                <a:gd name="T34" fmla="*/ 40 w 44"/>
                <a:gd name="T35" fmla="*/ 30 h 72"/>
                <a:gd name="T36" fmla="*/ 36 w 44"/>
                <a:gd name="T37" fmla="*/ 18 h 72"/>
                <a:gd name="T38" fmla="*/ 28 w 44"/>
                <a:gd name="T39" fmla="*/ 6 h 72"/>
                <a:gd name="T40" fmla="*/ 28 w 44"/>
                <a:gd name="T41" fmla="*/ 6 h 72"/>
                <a:gd name="T42" fmla="*/ 24 w 44"/>
                <a:gd name="T43" fmla="*/ 2 h 72"/>
                <a:gd name="T44" fmla="*/ 20 w 44"/>
                <a:gd name="T45" fmla="*/ 0 h 72"/>
                <a:gd name="T46" fmla="*/ 14 w 44"/>
                <a:gd name="T47" fmla="*/ 0 h 72"/>
                <a:gd name="T48" fmla="*/ 8 w 44"/>
                <a:gd name="T49" fmla="*/ 2 h 72"/>
                <a:gd name="T50" fmla="*/ 4 w 44"/>
                <a:gd name="T51" fmla="*/ 4 h 72"/>
                <a:gd name="T52" fmla="*/ 2 w 44"/>
                <a:gd name="T53" fmla="*/ 10 h 72"/>
                <a:gd name="T54" fmla="*/ 0 w 44"/>
                <a:gd name="T55" fmla="*/ 16 h 72"/>
                <a:gd name="T56" fmla="*/ 4 w 44"/>
                <a:gd name="T57"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 h="72">
                  <a:moveTo>
                    <a:pt x="4" y="22"/>
                  </a:moveTo>
                  <a:lnTo>
                    <a:pt x="4" y="22"/>
                  </a:lnTo>
                  <a:lnTo>
                    <a:pt x="8" y="30"/>
                  </a:lnTo>
                  <a:lnTo>
                    <a:pt x="10" y="38"/>
                  </a:lnTo>
                  <a:lnTo>
                    <a:pt x="12" y="48"/>
                  </a:lnTo>
                  <a:lnTo>
                    <a:pt x="14" y="58"/>
                  </a:lnTo>
                  <a:lnTo>
                    <a:pt x="14" y="58"/>
                  </a:lnTo>
                  <a:lnTo>
                    <a:pt x="14" y="64"/>
                  </a:lnTo>
                  <a:lnTo>
                    <a:pt x="18" y="68"/>
                  </a:lnTo>
                  <a:lnTo>
                    <a:pt x="22" y="72"/>
                  </a:lnTo>
                  <a:lnTo>
                    <a:pt x="28" y="72"/>
                  </a:lnTo>
                  <a:lnTo>
                    <a:pt x="34" y="72"/>
                  </a:lnTo>
                  <a:lnTo>
                    <a:pt x="38" y="68"/>
                  </a:lnTo>
                  <a:lnTo>
                    <a:pt x="42" y="64"/>
                  </a:lnTo>
                  <a:lnTo>
                    <a:pt x="44" y="58"/>
                  </a:lnTo>
                  <a:lnTo>
                    <a:pt x="44" y="58"/>
                  </a:lnTo>
                  <a:lnTo>
                    <a:pt x="42" y="44"/>
                  </a:lnTo>
                  <a:lnTo>
                    <a:pt x="40" y="30"/>
                  </a:lnTo>
                  <a:lnTo>
                    <a:pt x="36" y="18"/>
                  </a:lnTo>
                  <a:lnTo>
                    <a:pt x="28" y="6"/>
                  </a:lnTo>
                  <a:lnTo>
                    <a:pt x="28" y="6"/>
                  </a:lnTo>
                  <a:lnTo>
                    <a:pt x="24" y="2"/>
                  </a:lnTo>
                  <a:lnTo>
                    <a:pt x="20" y="0"/>
                  </a:lnTo>
                  <a:lnTo>
                    <a:pt x="14" y="0"/>
                  </a:lnTo>
                  <a:lnTo>
                    <a:pt x="8" y="2"/>
                  </a:lnTo>
                  <a:lnTo>
                    <a:pt x="4" y="4"/>
                  </a:lnTo>
                  <a:lnTo>
                    <a:pt x="2" y="10"/>
                  </a:lnTo>
                  <a:lnTo>
                    <a:pt x="0" y="16"/>
                  </a:lnTo>
                  <a:lnTo>
                    <a:pt x="4" y="22"/>
                  </a:lnTo>
                  <a:close/>
                </a:path>
              </a:pathLst>
            </a:custGeom>
            <a:solidFill>
              <a:srgbClr val="2B5E6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19" name="Freeform 10277"/>
            <p:cNvSpPr/>
            <p:nvPr/>
          </p:nvSpPr>
          <p:spPr bwMode="auto">
            <a:xfrm>
              <a:off x="5636419" y="2741612"/>
              <a:ext cx="34925" cy="57150"/>
            </a:xfrm>
            <a:custGeom>
              <a:avLst/>
              <a:gdLst>
                <a:gd name="T0" fmla="*/ 4 w 44"/>
                <a:gd name="T1" fmla="*/ 22 h 72"/>
                <a:gd name="T2" fmla="*/ 4 w 44"/>
                <a:gd name="T3" fmla="*/ 22 h 72"/>
                <a:gd name="T4" fmla="*/ 8 w 44"/>
                <a:gd name="T5" fmla="*/ 30 h 72"/>
                <a:gd name="T6" fmla="*/ 10 w 44"/>
                <a:gd name="T7" fmla="*/ 38 h 72"/>
                <a:gd name="T8" fmla="*/ 12 w 44"/>
                <a:gd name="T9" fmla="*/ 48 h 72"/>
                <a:gd name="T10" fmla="*/ 14 w 44"/>
                <a:gd name="T11" fmla="*/ 58 h 72"/>
                <a:gd name="T12" fmla="*/ 14 w 44"/>
                <a:gd name="T13" fmla="*/ 58 h 72"/>
                <a:gd name="T14" fmla="*/ 14 w 44"/>
                <a:gd name="T15" fmla="*/ 64 h 72"/>
                <a:gd name="T16" fmla="*/ 18 w 44"/>
                <a:gd name="T17" fmla="*/ 68 h 72"/>
                <a:gd name="T18" fmla="*/ 22 w 44"/>
                <a:gd name="T19" fmla="*/ 72 h 72"/>
                <a:gd name="T20" fmla="*/ 28 w 44"/>
                <a:gd name="T21" fmla="*/ 72 h 72"/>
                <a:gd name="T22" fmla="*/ 34 w 44"/>
                <a:gd name="T23" fmla="*/ 72 h 72"/>
                <a:gd name="T24" fmla="*/ 38 w 44"/>
                <a:gd name="T25" fmla="*/ 68 h 72"/>
                <a:gd name="T26" fmla="*/ 42 w 44"/>
                <a:gd name="T27" fmla="*/ 64 h 72"/>
                <a:gd name="T28" fmla="*/ 44 w 44"/>
                <a:gd name="T29" fmla="*/ 58 h 72"/>
                <a:gd name="T30" fmla="*/ 44 w 44"/>
                <a:gd name="T31" fmla="*/ 58 h 72"/>
                <a:gd name="T32" fmla="*/ 42 w 44"/>
                <a:gd name="T33" fmla="*/ 44 h 72"/>
                <a:gd name="T34" fmla="*/ 40 w 44"/>
                <a:gd name="T35" fmla="*/ 30 h 72"/>
                <a:gd name="T36" fmla="*/ 36 w 44"/>
                <a:gd name="T37" fmla="*/ 18 h 72"/>
                <a:gd name="T38" fmla="*/ 28 w 44"/>
                <a:gd name="T39" fmla="*/ 6 h 72"/>
                <a:gd name="T40" fmla="*/ 28 w 44"/>
                <a:gd name="T41" fmla="*/ 6 h 72"/>
                <a:gd name="T42" fmla="*/ 24 w 44"/>
                <a:gd name="T43" fmla="*/ 2 h 72"/>
                <a:gd name="T44" fmla="*/ 20 w 44"/>
                <a:gd name="T45" fmla="*/ 0 h 72"/>
                <a:gd name="T46" fmla="*/ 14 w 44"/>
                <a:gd name="T47" fmla="*/ 0 h 72"/>
                <a:gd name="T48" fmla="*/ 8 w 44"/>
                <a:gd name="T49" fmla="*/ 2 h 72"/>
                <a:gd name="T50" fmla="*/ 4 w 44"/>
                <a:gd name="T51" fmla="*/ 4 h 72"/>
                <a:gd name="T52" fmla="*/ 2 w 44"/>
                <a:gd name="T53" fmla="*/ 10 h 72"/>
                <a:gd name="T54" fmla="*/ 0 w 44"/>
                <a:gd name="T55" fmla="*/ 16 h 72"/>
                <a:gd name="T56" fmla="*/ 4 w 44"/>
                <a:gd name="T57"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 h="72">
                  <a:moveTo>
                    <a:pt x="4" y="22"/>
                  </a:moveTo>
                  <a:lnTo>
                    <a:pt x="4" y="22"/>
                  </a:lnTo>
                  <a:lnTo>
                    <a:pt x="8" y="30"/>
                  </a:lnTo>
                  <a:lnTo>
                    <a:pt x="10" y="38"/>
                  </a:lnTo>
                  <a:lnTo>
                    <a:pt x="12" y="48"/>
                  </a:lnTo>
                  <a:lnTo>
                    <a:pt x="14" y="58"/>
                  </a:lnTo>
                  <a:lnTo>
                    <a:pt x="14" y="58"/>
                  </a:lnTo>
                  <a:lnTo>
                    <a:pt x="14" y="64"/>
                  </a:lnTo>
                  <a:lnTo>
                    <a:pt x="18" y="68"/>
                  </a:lnTo>
                  <a:lnTo>
                    <a:pt x="22" y="72"/>
                  </a:lnTo>
                  <a:lnTo>
                    <a:pt x="28" y="72"/>
                  </a:lnTo>
                  <a:lnTo>
                    <a:pt x="34" y="72"/>
                  </a:lnTo>
                  <a:lnTo>
                    <a:pt x="38" y="68"/>
                  </a:lnTo>
                  <a:lnTo>
                    <a:pt x="42" y="64"/>
                  </a:lnTo>
                  <a:lnTo>
                    <a:pt x="44" y="58"/>
                  </a:lnTo>
                  <a:lnTo>
                    <a:pt x="44" y="58"/>
                  </a:lnTo>
                  <a:lnTo>
                    <a:pt x="42" y="44"/>
                  </a:lnTo>
                  <a:lnTo>
                    <a:pt x="40" y="30"/>
                  </a:lnTo>
                  <a:lnTo>
                    <a:pt x="36" y="18"/>
                  </a:lnTo>
                  <a:lnTo>
                    <a:pt x="28" y="6"/>
                  </a:lnTo>
                  <a:lnTo>
                    <a:pt x="28" y="6"/>
                  </a:lnTo>
                  <a:lnTo>
                    <a:pt x="24" y="2"/>
                  </a:lnTo>
                  <a:lnTo>
                    <a:pt x="20" y="0"/>
                  </a:lnTo>
                  <a:lnTo>
                    <a:pt x="14" y="0"/>
                  </a:lnTo>
                  <a:lnTo>
                    <a:pt x="8" y="2"/>
                  </a:lnTo>
                  <a:lnTo>
                    <a:pt x="4" y="4"/>
                  </a:lnTo>
                  <a:lnTo>
                    <a:pt x="2" y="10"/>
                  </a:lnTo>
                  <a:lnTo>
                    <a:pt x="0" y="16"/>
                  </a:lnTo>
                  <a:lnTo>
                    <a:pt x="4"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20" name="Freeform 10278"/>
            <p:cNvSpPr/>
            <p:nvPr/>
          </p:nvSpPr>
          <p:spPr bwMode="auto">
            <a:xfrm>
              <a:off x="5677694" y="2741612"/>
              <a:ext cx="28575" cy="47625"/>
            </a:xfrm>
            <a:custGeom>
              <a:avLst/>
              <a:gdLst>
                <a:gd name="T0" fmla="*/ 2 w 36"/>
                <a:gd name="T1" fmla="*/ 18 h 60"/>
                <a:gd name="T2" fmla="*/ 2 w 36"/>
                <a:gd name="T3" fmla="*/ 18 h 60"/>
                <a:gd name="T4" fmla="*/ 4 w 36"/>
                <a:gd name="T5" fmla="*/ 32 h 60"/>
                <a:gd name="T6" fmla="*/ 6 w 36"/>
                <a:gd name="T7" fmla="*/ 46 h 60"/>
                <a:gd name="T8" fmla="*/ 6 w 36"/>
                <a:gd name="T9" fmla="*/ 46 h 60"/>
                <a:gd name="T10" fmla="*/ 6 w 36"/>
                <a:gd name="T11" fmla="*/ 52 h 60"/>
                <a:gd name="T12" fmla="*/ 10 w 36"/>
                <a:gd name="T13" fmla="*/ 56 h 60"/>
                <a:gd name="T14" fmla="*/ 14 w 36"/>
                <a:gd name="T15" fmla="*/ 60 h 60"/>
                <a:gd name="T16" fmla="*/ 20 w 36"/>
                <a:gd name="T17" fmla="*/ 60 h 60"/>
                <a:gd name="T18" fmla="*/ 26 w 36"/>
                <a:gd name="T19" fmla="*/ 60 h 60"/>
                <a:gd name="T20" fmla="*/ 30 w 36"/>
                <a:gd name="T21" fmla="*/ 56 h 60"/>
                <a:gd name="T22" fmla="*/ 34 w 36"/>
                <a:gd name="T23" fmla="*/ 52 h 60"/>
                <a:gd name="T24" fmla="*/ 36 w 36"/>
                <a:gd name="T25" fmla="*/ 46 h 60"/>
                <a:gd name="T26" fmla="*/ 36 w 36"/>
                <a:gd name="T27" fmla="*/ 46 h 60"/>
                <a:gd name="T28" fmla="*/ 34 w 36"/>
                <a:gd name="T29" fmla="*/ 28 h 60"/>
                <a:gd name="T30" fmla="*/ 30 w 36"/>
                <a:gd name="T31" fmla="*/ 10 h 60"/>
                <a:gd name="T32" fmla="*/ 30 w 36"/>
                <a:gd name="T33" fmla="*/ 10 h 60"/>
                <a:gd name="T34" fmla="*/ 28 w 36"/>
                <a:gd name="T35" fmla="*/ 4 h 60"/>
                <a:gd name="T36" fmla="*/ 22 w 36"/>
                <a:gd name="T37" fmla="*/ 0 h 60"/>
                <a:gd name="T38" fmla="*/ 18 w 36"/>
                <a:gd name="T39" fmla="*/ 0 h 60"/>
                <a:gd name="T40" fmla="*/ 12 w 36"/>
                <a:gd name="T41" fmla="*/ 0 h 60"/>
                <a:gd name="T42" fmla="*/ 6 w 36"/>
                <a:gd name="T43" fmla="*/ 2 h 60"/>
                <a:gd name="T44" fmla="*/ 2 w 36"/>
                <a:gd name="T45" fmla="*/ 6 h 60"/>
                <a:gd name="T46" fmla="*/ 0 w 36"/>
                <a:gd name="T47" fmla="*/ 12 h 60"/>
                <a:gd name="T48" fmla="*/ 2 w 36"/>
                <a:gd name="T49"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60">
                  <a:moveTo>
                    <a:pt x="2" y="18"/>
                  </a:moveTo>
                  <a:lnTo>
                    <a:pt x="2" y="18"/>
                  </a:lnTo>
                  <a:lnTo>
                    <a:pt x="4" y="32"/>
                  </a:lnTo>
                  <a:lnTo>
                    <a:pt x="6" y="46"/>
                  </a:lnTo>
                  <a:lnTo>
                    <a:pt x="6" y="46"/>
                  </a:lnTo>
                  <a:lnTo>
                    <a:pt x="6" y="52"/>
                  </a:lnTo>
                  <a:lnTo>
                    <a:pt x="10" y="56"/>
                  </a:lnTo>
                  <a:lnTo>
                    <a:pt x="14" y="60"/>
                  </a:lnTo>
                  <a:lnTo>
                    <a:pt x="20" y="60"/>
                  </a:lnTo>
                  <a:lnTo>
                    <a:pt x="26" y="60"/>
                  </a:lnTo>
                  <a:lnTo>
                    <a:pt x="30" y="56"/>
                  </a:lnTo>
                  <a:lnTo>
                    <a:pt x="34" y="52"/>
                  </a:lnTo>
                  <a:lnTo>
                    <a:pt x="36" y="46"/>
                  </a:lnTo>
                  <a:lnTo>
                    <a:pt x="36" y="46"/>
                  </a:lnTo>
                  <a:lnTo>
                    <a:pt x="34" y="28"/>
                  </a:lnTo>
                  <a:lnTo>
                    <a:pt x="30" y="10"/>
                  </a:lnTo>
                  <a:lnTo>
                    <a:pt x="30" y="10"/>
                  </a:lnTo>
                  <a:lnTo>
                    <a:pt x="28" y="4"/>
                  </a:lnTo>
                  <a:lnTo>
                    <a:pt x="22" y="0"/>
                  </a:lnTo>
                  <a:lnTo>
                    <a:pt x="18" y="0"/>
                  </a:lnTo>
                  <a:lnTo>
                    <a:pt x="12" y="0"/>
                  </a:lnTo>
                  <a:lnTo>
                    <a:pt x="6" y="2"/>
                  </a:lnTo>
                  <a:lnTo>
                    <a:pt x="2" y="6"/>
                  </a:lnTo>
                  <a:lnTo>
                    <a:pt x="0" y="12"/>
                  </a:lnTo>
                  <a:lnTo>
                    <a:pt x="2" y="18"/>
                  </a:lnTo>
                  <a:close/>
                </a:path>
              </a:pathLst>
            </a:custGeom>
            <a:solidFill>
              <a:srgbClr val="2B5E6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21" name="Freeform 10279"/>
            <p:cNvSpPr/>
            <p:nvPr/>
          </p:nvSpPr>
          <p:spPr bwMode="auto">
            <a:xfrm>
              <a:off x="5677694" y="2741612"/>
              <a:ext cx="28575" cy="47625"/>
            </a:xfrm>
            <a:custGeom>
              <a:avLst/>
              <a:gdLst>
                <a:gd name="T0" fmla="*/ 2 w 36"/>
                <a:gd name="T1" fmla="*/ 18 h 60"/>
                <a:gd name="T2" fmla="*/ 2 w 36"/>
                <a:gd name="T3" fmla="*/ 18 h 60"/>
                <a:gd name="T4" fmla="*/ 4 w 36"/>
                <a:gd name="T5" fmla="*/ 32 h 60"/>
                <a:gd name="T6" fmla="*/ 6 w 36"/>
                <a:gd name="T7" fmla="*/ 46 h 60"/>
                <a:gd name="T8" fmla="*/ 6 w 36"/>
                <a:gd name="T9" fmla="*/ 46 h 60"/>
                <a:gd name="T10" fmla="*/ 6 w 36"/>
                <a:gd name="T11" fmla="*/ 52 h 60"/>
                <a:gd name="T12" fmla="*/ 10 w 36"/>
                <a:gd name="T13" fmla="*/ 56 h 60"/>
                <a:gd name="T14" fmla="*/ 14 w 36"/>
                <a:gd name="T15" fmla="*/ 60 h 60"/>
                <a:gd name="T16" fmla="*/ 20 w 36"/>
                <a:gd name="T17" fmla="*/ 60 h 60"/>
                <a:gd name="T18" fmla="*/ 26 w 36"/>
                <a:gd name="T19" fmla="*/ 60 h 60"/>
                <a:gd name="T20" fmla="*/ 30 w 36"/>
                <a:gd name="T21" fmla="*/ 56 h 60"/>
                <a:gd name="T22" fmla="*/ 34 w 36"/>
                <a:gd name="T23" fmla="*/ 52 h 60"/>
                <a:gd name="T24" fmla="*/ 36 w 36"/>
                <a:gd name="T25" fmla="*/ 46 h 60"/>
                <a:gd name="T26" fmla="*/ 36 w 36"/>
                <a:gd name="T27" fmla="*/ 46 h 60"/>
                <a:gd name="T28" fmla="*/ 34 w 36"/>
                <a:gd name="T29" fmla="*/ 28 h 60"/>
                <a:gd name="T30" fmla="*/ 30 w 36"/>
                <a:gd name="T31" fmla="*/ 10 h 60"/>
                <a:gd name="T32" fmla="*/ 30 w 36"/>
                <a:gd name="T33" fmla="*/ 10 h 60"/>
                <a:gd name="T34" fmla="*/ 28 w 36"/>
                <a:gd name="T35" fmla="*/ 4 h 60"/>
                <a:gd name="T36" fmla="*/ 22 w 36"/>
                <a:gd name="T37" fmla="*/ 0 h 60"/>
                <a:gd name="T38" fmla="*/ 18 w 36"/>
                <a:gd name="T39" fmla="*/ 0 h 60"/>
                <a:gd name="T40" fmla="*/ 12 w 36"/>
                <a:gd name="T41" fmla="*/ 0 h 60"/>
                <a:gd name="T42" fmla="*/ 6 w 36"/>
                <a:gd name="T43" fmla="*/ 2 h 60"/>
                <a:gd name="T44" fmla="*/ 2 w 36"/>
                <a:gd name="T45" fmla="*/ 6 h 60"/>
                <a:gd name="T46" fmla="*/ 0 w 36"/>
                <a:gd name="T47" fmla="*/ 12 h 60"/>
                <a:gd name="T48" fmla="*/ 2 w 36"/>
                <a:gd name="T49"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60">
                  <a:moveTo>
                    <a:pt x="2" y="18"/>
                  </a:moveTo>
                  <a:lnTo>
                    <a:pt x="2" y="18"/>
                  </a:lnTo>
                  <a:lnTo>
                    <a:pt x="4" y="32"/>
                  </a:lnTo>
                  <a:lnTo>
                    <a:pt x="6" y="46"/>
                  </a:lnTo>
                  <a:lnTo>
                    <a:pt x="6" y="46"/>
                  </a:lnTo>
                  <a:lnTo>
                    <a:pt x="6" y="52"/>
                  </a:lnTo>
                  <a:lnTo>
                    <a:pt x="10" y="56"/>
                  </a:lnTo>
                  <a:lnTo>
                    <a:pt x="14" y="60"/>
                  </a:lnTo>
                  <a:lnTo>
                    <a:pt x="20" y="60"/>
                  </a:lnTo>
                  <a:lnTo>
                    <a:pt x="26" y="60"/>
                  </a:lnTo>
                  <a:lnTo>
                    <a:pt x="30" y="56"/>
                  </a:lnTo>
                  <a:lnTo>
                    <a:pt x="34" y="52"/>
                  </a:lnTo>
                  <a:lnTo>
                    <a:pt x="36" y="46"/>
                  </a:lnTo>
                  <a:lnTo>
                    <a:pt x="36" y="46"/>
                  </a:lnTo>
                  <a:lnTo>
                    <a:pt x="34" y="28"/>
                  </a:lnTo>
                  <a:lnTo>
                    <a:pt x="30" y="10"/>
                  </a:lnTo>
                  <a:lnTo>
                    <a:pt x="30" y="10"/>
                  </a:lnTo>
                  <a:lnTo>
                    <a:pt x="28" y="4"/>
                  </a:lnTo>
                  <a:lnTo>
                    <a:pt x="22" y="0"/>
                  </a:lnTo>
                  <a:lnTo>
                    <a:pt x="18" y="0"/>
                  </a:lnTo>
                  <a:lnTo>
                    <a:pt x="12" y="0"/>
                  </a:lnTo>
                  <a:lnTo>
                    <a:pt x="6" y="2"/>
                  </a:lnTo>
                  <a:lnTo>
                    <a:pt x="2" y="6"/>
                  </a:lnTo>
                  <a:lnTo>
                    <a:pt x="0" y="12"/>
                  </a:lnTo>
                  <a:lnTo>
                    <a:pt x="2"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22" name="Freeform 10280"/>
            <p:cNvSpPr/>
            <p:nvPr/>
          </p:nvSpPr>
          <p:spPr bwMode="auto">
            <a:xfrm>
              <a:off x="4796631" y="2695575"/>
              <a:ext cx="31750" cy="80963"/>
            </a:xfrm>
            <a:custGeom>
              <a:avLst/>
              <a:gdLst>
                <a:gd name="T0" fmla="*/ 10 w 40"/>
                <a:gd name="T1" fmla="*/ 8 h 102"/>
                <a:gd name="T2" fmla="*/ 10 w 40"/>
                <a:gd name="T3" fmla="*/ 8 h 102"/>
                <a:gd name="T4" fmla="*/ 4 w 40"/>
                <a:gd name="T5" fmla="*/ 20 h 102"/>
                <a:gd name="T6" fmla="*/ 2 w 40"/>
                <a:gd name="T7" fmla="*/ 30 h 102"/>
                <a:gd name="T8" fmla="*/ 0 w 40"/>
                <a:gd name="T9" fmla="*/ 42 h 102"/>
                <a:gd name="T10" fmla="*/ 0 w 40"/>
                <a:gd name="T11" fmla="*/ 52 h 102"/>
                <a:gd name="T12" fmla="*/ 2 w 40"/>
                <a:gd name="T13" fmla="*/ 62 h 102"/>
                <a:gd name="T14" fmla="*/ 4 w 40"/>
                <a:gd name="T15" fmla="*/ 74 h 102"/>
                <a:gd name="T16" fmla="*/ 14 w 40"/>
                <a:gd name="T17" fmla="*/ 96 h 102"/>
                <a:gd name="T18" fmla="*/ 14 w 40"/>
                <a:gd name="T19" fmla="*/ 96 h 102"/>
                <a:gd name="T20" fmla="*/ 16 w 40"/>
                <a:gd name="T21" fmla="*/ 100 h 102"/>
                <a:gd name="T22" fmla="*/ 22 w 40"/>
                <a:gd name="T23" fmla="*/ 102 h 102"/>
                <a:gd name="T24" fmla="*/ 28 w 40"/>
                <a:gd name="T25" fmla="*/ 102 h 102"/>
                <a:gd name="T26" fmla="*/ 32 w 40"/>
                <a:gd name="T27" fmla="*/ 100 h 102"/>
                <a:gd name="T28" fmla="*/ 36 w 40"/>
                <a:gd name="T29" fmla="*/ 98 h 102"/>
                <a:gd name="T30" fmla="*/ 40 w 40"/>
                <a:gd name="T31" fmla="*/ 92 h 102"/>
                <a:gd name="T32" fmla="*/ 40 w 40"/>
                <a:gd name="T33" fmla="*/ 86 h 102"/>
                <a:gd name="T34" fmla="*/ 38 w 40"/>
                <a:gd name="T35" fmla="*/ 80 h 102"/>
                <a:gd name="T36" fmla="*/ 38 w 40"/>
                <a:gd name="T37" fmla="*/ 80 h 102"/>
                <a:gd name="T38" fmla="*/ 34 w 40"/>
                <a:gd name="T39" fmla="*/ 66 h 102"/>
                <a:gd name="T40" fmla="*/ 30 w 40"/>
                <a:gd name="T41" fmla="*/ 52 h 102"/>
                <a:gd name="T42" fmla="*/ 30 w 40"/>
                <a:gd name="T43" fmla="*/ 38 h 102"/>
                <a:gd name="T44" fmla="*/ 34 w 40"/>
                <a:gd name="T45" fmla="*/ 24 h 102"/>
                <a:gd name="T46" fmla="*/ 34 w 40"/>
                <a:gd name="T47" fmla="*/ 24 h 102"/>
                <a:gd name="T48" fmla="*/ 36 w 40"/>
                <a:gd name="T49" fmla="*/ 16 h 102"/>
                <a:gd name="T50" fmla="*/ 36 w 40"/>
                <a:gd name="T51" fmla="*/ 12 h 102"/>
                <a:gd name="T52" fmla="*/ 32 w 40"/>
                <a:gd name="T53" fmla="*/ 6 h 102"/>
                <a:gd name="T54" fmla="*/ 28 w 40"/>
                <a:gd name="T55" fmla="*/ 2 h 102"/>
                <a:gd name="T56" fmla="*/ 22 w 40"/>
                <a:gd name="T57" fmla="*/ 0 h 102"/>
                <a:gd name="T58" fmla="*/ 18 w 40"/>
                <a:gd name="T59" fmla="*/ 0 h 102"/>
                <a:gd name="T60" fmla="*/ 12 w 40"/>
                <a:gd name="T61" fmla="*/ 4 h 102"/>
                <a:gd name="T62" fmla="*/ 10 w 40"/>
                <a:gd name="T63" fmla="*/ 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102">
                  <a:moveTo>
                    <a:pt x="10" y="8"/>
                  </a:moveTo>
                  <a:lnTo>
                    <a:pt x="10" y="8"/>
                  </a:lnTo>
                  <a:lnTo>
                    <a:pt x="4" y="20"/>
                  </a:lnTo>
                  <a:lnTo>
                    <a:pt x="2" y="30"/>
                  </a:lnTo>
                  <a:lnTo>
                    <a:pt x="0" y="42"/>
                  </a:lnTo>
                  <a:lnTo>
                    <a:pt x="0" y="52"/>
                  </a:lnTo>
                  <a:lnTo>
                    <a:pt x="2" y="62"/>
                  </a:lnTo>
                  <a:lnTo>
                    <a:pt x="4" y="74"/>
                  </a:lnTo>
                  <a:lnTo>
                    <a:pt x="14" y="96"/>
                  </a:lnTo>
                  <a:lnTo>
                    <a:pt x="14" y="96"/>
                  </a:lnTo>
                  <a:lnTo>
                    <a:pt x="16" y="100"/>
                  </a:lnTo>
                  <a:lnTo>
                    <a:pt x="22" y="102"/>
                  </a:lnTo>
                  <a:lnTo>
                    <a:pt x="28" y="102"/>
                  </a:lnTo>
                  <a:lnTo>
                    <a:pt x="32" y="100"/>
                  </a:lnTo>
                  <a:lnTo>
                    <a:pt x="36" y="98"/>
                  </a:lnTo>
                  <a:lnTo>
                    <a:pt x="40" y="92"/>
                  </a:lnTo>
                  <a:lnTo>
                    <a:pt x="40" y="86"/>
                  </a:lnTo>
                  <a:lnTo>
                    <a:pt x="38" y="80"/>
                  </a:lnTo>
                  <a:lnTo>
                    <a:pt x="38" y="80"/>
                  </a:lnTo>
                  <a:lnTo>
                    <a:pt x="34" y="66"/>
                  </a:lnTo>
                  <a:lnTo>
                    <a:pt x="30" y="52"/>
                  </a:lnTo>
                  <a:lnTo>
                    <a:pt x="30" y="38"/>
                  </a:lnTo>
                  <a:lnTo>
                    <a:pt x="34" y="24"/>
                  </a:lnTo>
                  <a:lnTo>
                    <a:pt x="34" y="24"/>
                  </a:lnTo>
                  <a:lnTo>
                    <a:pt x="36" y="16"/>
                  </a:lnTo>
                  <a:lnTo>
                    <a:pt x="36" y="12"/>
                  </a:lnTo>
                  <a:lnTo>
                    <a:pt x="32" y="6"/>
                  </a:lnTo>
                  <a:lnTo>
                    <a:pt x="28" y="2"/>
                  </a:lnTo>
                  <a:lnTo>
                    <a:pt x="22" y="0"/>
                  </a:lnTo>
                  <a:lnTo>
                    <a:pt x="18" y="0"/>
                  </a:lnTo>
                  <a:lnTo>
                    <a:pt x="12" y="4"/>
                  </a:lnTo>
                  <a:lnTo>
                    <a:pt x="10" y="8"/>
                  </a:lnTo>
                  <a:close/>
                </a:path>
              </a:pathLst>
            </a:custGeom>
            <a:solidFill>
              <a:srgbClr val="2B5E6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23" name="Freeform 10281"/>
            <p:cNvSpPr/>
            <p:nvPr/>
          </p:nvSpPr>
          <p:spPr bwMode="auto">
            <a:xfrm>
              <a:off x="4796631" y="2695575"/>
              <a:ext cx="31750" cy="80963"/>
            </a:xfrm>
            <a:custGeom>
              <a:avLst/>
              <a:gdLst>
                <a:gd name="T0" fmla="*/ 10 w 40"/>
                <a:gd name="T1" fmla="*/ 8 h 102"/>
                <a:gd name="T2" fmla="*/ 10 w 40"/>
                <a:gd name="T3" fmla="*/ 8 h 102"/>
                <a:gd name="T4" fmla="*/ 4 w 40"/>
                <a:gd name="T5" fmla="*/ 20 h 102"/>
                <a:gd name="T6" fmla="*/ 2 w 40"/>
                <a:gd name="T7" fmla="*/ 30 h 102"/>
                <a:gd name="T8" fmla="*/ 0 w 40"/>
                <a:gd name="T9" fmla="*/ 42 h 102"/>
                <a:gd name="T10" fmla="*/ 0 w 40"/>
                <a:gd name="T11" fmla="*/ 52 h 102"/>
                <a:gd name="T12" fmla="*/ 2 w 40"/>
                <a:gd name="T13" fmla="*/ 62 h 102"/>
                <a:gd name="T14" fmla="*/ 4 w 40"/>
                <a:gd name="T15" fmla="*/ 74 h 102"/>
                <a:gd name="T16" fmla="*/ 14 w 40"/>
                <a:gd name="T17" fmla="*/ 96 h 102"/>
                <a:gd name="T18" fmla="*/ 14 w 40"/>
                <a:gd name="T19" fmla="*/ 96 h 102"/>
                <a:gd name="T20" fmla="*/ 16 w 40"/>
                <a:gd name="T21" fmla="*/ 100 h 102"/>
                <a:gd name="T22" fmla="*/ 22 w 40"/>
                <a:gd name="T23" fmla="*/ 102 h 102"/>
                <a:gd name="T24" fmla="*/ 28 w 40"/>
                <a:gd name="T25" fmla="*/ 102 h 102"/>
                <a:gd name="T26" fmla="*/ 32 w 40"/>
                <a:gd name="T27" fmla="*/ 100 h 102"/>
                <a:gd name="T28" fmla="*/ 36 w 40"/>
                <a:gd name="T29" fmla="*/ 98 h 102"/>
                <a:gd name="T30" fmla="*/ 40 w 40"/>
                <a:gd name="T31" fmla="*/ 92 h 102"/>
                <a:gd name="T32" fmla="*/ 40 w 40"/>
                <a:gd name="T33" fmla="*/ 86 h 102"/>
                <a:gd name="T34" fmla="*/ 38 w 40"/>
                <a:gd name="T35" fmla="*/ 80 h 102"/>
                <a:gd name="T36" fmla="*/ 38 w 40"/>
                <a:gd name="T37" fmla="*/ 80 h 102"/>
                <a:gd name="T38" fmla="*/ 34 w 40"/>
                <a:gd name="T39" fmla="*/ 66 h 102"/>
                <a:gd name="T40" fmla="*/ 30 w 40"/>
                <a:gd name="T41" fmla="*/ 52 h 102"/>
                <a:gd name="T42" fmla="*/ 30 w 40"/>
                <a:gd name="T43" fmla="*/ 38 h 102"/>
                <a:gd name="T44" fmla="*/ 34 w 40"/>
                <a:gd name="T45" fmla="*/ 24 h 102"/>
                <a:gd name="T46" fmla="*/ 34 w 40"/>
                <a:gd name="T47" fmla="*/ 24 h 102"/>
                <a:gd name="T48" fmla="*/ 36 w 40"/>
                <a:gd name="T49" fmla="*/ 16 h 102"/>
                <a:gd name="T50" fmla="*/ 36 w 40"/>
                <a:gd name="T51" fmla="*/ 12 h 102"/>
                <a:gd name="T52" fmla="*/ 32 w 40"/>
                <a:gd name="T53" fmla="*/ 6 h 102"/>
                <a:gd name="T54" fmla="*/ 28 w 40"/>
                <a:gd name="T55" fmla="*/ 2 h 102"/>
                <a:gd name="T56" fmla="*/ 22 w 40"/>
                <a:gd name="T57" fmla="*/ 0 h 102"/>
                <a:gd name="T58" fmla="*/ 18 w 40"/>
                <a:gd name="T59" fmla="*/ 0 h 102"/>
                <a:gd name="T60" fmla="*/ 12 w 40"/>
                <a:gd name="T61" fmla="*/ 4 h 102"/>
                <a:gd name="T62" fmla="*/ 10 w 40"/>
                <a:gd name="T63" fmla="*/ 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102">
                  <a:moveTo>
                    <a:pt x="10" y="8"/>
                  </a:moveTo>
                  <a:lnTo>
                    <a:pt x="10" y="8"/>
                  </a:lnTo>
                  <a:lnTo>
                    <a:pt x="4" y="20"/>
                  </a:lnTo>
                  <a:lnTo>
                    <a:pt x="2" y="30"/>
                  </a:lnTo>
                  <a:lnTo>
                    <a:pt x="0" y="42"/>
                  </a:lnTo>
                  <a:lnTo>
                    <a:pt x="0" y="52"/>
                  </a:lnTo>
                  <a:lnTo>
                    <a:pt x="2" y="62"/>
                  </a:lnTo>
                  <a:lnTo>
                    <a:pt x="4" y="74"/>
                  </a:lnTo>
                  <a:lnTo>
                    <a:pt x="14" y="96"/>
                  </a:lnTo>
                  <a:lnTo>
                    <a:pt x="14" y="96"/>
                  </a:lnTo>
                  <a:lnTo>
                    <a:pt x="16" y="100"/>
                  </a:lnTo>
                  <a:lnTo>
                    <a:pt x="22" y="102"/>
                  </a:lnTo>
                  <a:lnTo>
                    <a:pt x="28" y="102"/>
                  </a:lnTo>
                  <a:lnTo>
                    <a:pt x="32" y="100"/>
                  </a:lnTo>
                  <a:lnTo>
                    <a:pt x="36" y="98"/>
                  </a:lnTo>
                  <a:lnTo>
                    <a:pt x="40" y="92"/>
                  </a:lnTo>
                  <a:lnTo>
                    <a:pt x="40" y="86"/>
                  </a:lnTo>
                  <a:lnTo>
                    <a:pt x="38" y="80"/>
                  </a:lnTo>
                  <a:lnTo>
                    <a:pt x="38" y="80"/>
                  </a:lnTo>
                  <a:lnTo>
                    <a:pt x="34" y="66"/>
                  </a:lnTo>
                  <a:lnTo>
                    <a:pt x="30" y="52"/>
                  </a:lnTo>
                  <a:lnTo>
                    <a:pt x="30" y="38"/>
                  </a:lnTo>
                  <a:lnTo>
                    <a:pt x="34" y="24"/>
                  </a:lnTo>
                  <a:lnTo>
                    <a:pt x="34" y="24"/>
                  </a:lnTo>
                  <a:lnTo>
                    <a:pt x="36" y="16"/>
                  </a:lnTo>
                  <a:lnTo>
                    <a:pt x="36" y="12"/>
                  </a:lnTo>
                  <a:lnTo>
                    <a:pt x="32" y="6"/>
                  </a:lnTo>
                  <a:lnTo>
                    <a:pt x="28" y="2"/>
                  </a:lnTo>
                  <a:lnTo>
                    <a:pt x="22" y="0"/>
                  </a:lnTo>
                  <a:lnTo>
                    <a:pt x="18" y="0"/>
                  </a:lnTo>
                  <a:lnTo>
                    <a:pt x="12" y="4"/>
                  </a:lnTo>
                  <a:lnTo>
                    <a:pt x="1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24" name="Freeform 10282"/>
            <p:cNvSpPr/>
            <p:nvPr/>
          </p:nvSpPr>
          <p:spPr bwMode="auto">
            <a:xfrm>
              <a:off x="4755356" y="2703512"/>
              <a:ext cx="25400" cy="66675"/>
            </a:xfrm>
            <a:custGeom>
              <a:avLst/>
              <a:gdLst>
                <a:gd name="T0" fmla="*/ 0 w 32"/>
                <a:gd name="T1" fmla="*/ 14 h 84"/>
                <a:gd name="T2" fmla="*/ 0 w 32"/>
                <a:gd name="T3" fmla="*/ 14 h 84"/>
                <a:gd name="T4" fmla="*/ 0 w 32"/>
                <a:gd name="T5" fmla="*/ 44 h 84"/>
                <a:gd name="T6" fmla="*/ 4 w 32"/>
                <a:gd name="T7" fmla="*/ 74 h 84"/>
                <a:gd name="T8" fmla="*/ 4 w 32"/>
                <a:gd name="T9" fmla="*/ 74 h 84"/>
                <a:gd name="T10" fmla="*/ 6 w 32"/>
                <a:gd name="T11" fmla="*/ 80 h 84"/>
                <a:gd name="T12" fmla="*/ 10 w 32"/>
                <a:gd name="T13" fmla="*/ 84 h 84"/>
                <a:gd name="T14" fmla="*/ 16 w 32"/>
                <a:gd name="T15" fmla="*/ 84 h 84"/>
                <a:gd name="T16" fmla="*/ 20 w 32"/>
                <a:gd name="T17" fmla="*/ 84 h 84"/>
                <a:gd name="T18" fmla="*/ 26 w 32"/>
                <a:gd name="T19" fmla="*/ 82 h 84"/>
                <a:gd name="T20" fmla="*/ 30 w 32"/>
                <a:gd name="T21" fmla="*/ 78 h 84"/>
                <a:gd name="T22" fmla="*/ 32 w 32"/>
                <a:gd name="T23" fmla="*/ 72 h 84"/>
                <a:gd name="T24" fmla="*/ 32 w 32"/>
                <a:gd name="T25" fmla="*/ 66 h 84"/>
                <a:gd name="T26" fmla="*/ 32 w 32"/>
                <a:gd name="T27" fmla="*/ 66 h 84"/>
                <a:gd name="T28" fmla="*/ 30 w 32"/>
                <a:gd name="T29" fmla="*/ 40 h 84"/>
                <a:gd name="T30" fmla="*/ 30 w 32"/>
                <a:gd name="T31" fmla="*/ 14 h 84"/>
                <a:gd name="T32" fmla="*/ 30 w 32"/>
                <a:gd name="T33" fmla="*/ 14 h 84"/>
                <a:gd name="T34" fmla="*/ 28 w 32"/>
                <a:gd name="T35" fmla="*/ 8 h 84"/>
                <a:gd name="T36" fmla="*/ 24 w 32"/>
                <a:gd name="T37" fmla="*/ 2 h 84"/>
                <a:gd name="T38" fmla="*/ 20 w 32"/>
                <a:gd name="T39" fmla="*/ 0 h 84"/>
                <a:gd name="T40" fmla="*/ 14 w 32"/>
                <a:gd name="T41" fmla="*/ 0 h 84"/>
                <a:gd name="T42" fmla="*/ 8 w 32"/>
                <a:gd name="T43" fmla="*/ 0 h 84"/>
                <a:gd name="T44" fmla="*/ 4 w 32"/>
                <a:gd name="T45" fmla="*/ 2 h 84"/>
                <a:gd name="T46" fmla="*/ 0 w 32"/>
                <a:gd name="T47" fmla="*/ 8 h 84"/>
                <a:gd name="T48" fmla="*/ 0 w 32"/>
                <a:gd name="T49" fmla="*/ 1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84">
                  <a:moveTo>
                    <a:pt x="0" y="14"/>
                  </a:moveTo>
                  <a:lnTo>
                    <a:pt x="0" y="14"/>
                  </a:lnTo>
                  <a:lnTo>
                    <a:pt x="0" y="44"/>
                  </a:lnTo>
                  <a:lnTo>
                    <a:pt x="4" y="74"/>
                  </a:lnTo>
                  <a:lnTo>
                    <a:pt x="4" y="74"/>
                  </a:lnTo>
                  <a:lnTo>
                    <a:pt x="6" y="80"/>
                  </a:lnTo>
                  <a:lnTo>
                    <a:pt x="10" y="84"/>
                  </a:lnTo>
                  <a:lnTo>
                    <a:pt x="16" y="84"/>
                  </a:lnTo>
                  <a:lnTo>
                    <a:pt x="20" y="84"/>
                  </a:lnTo>
                  <a:lnTo>
                    <a:pt x="26" y="82"/>
                  </a:lnTo>
                  <a:lnTo>
                    <a:pt x="30" y="78"/>
                  </a:lnTo>
                  <a:lnTo>
                    <a:pt x="32" y="72"/>
                  </a:lnTo>
                  <a:lnTo>
                    <a:pt x="32" y="66"/>
                  </a:lnTo>
                  <a:lnTo>
                    <a:pt x="32" y="66"/>
                  </a:lnTo>
                  <a:lnTo>
                    <a:pt x="30" y="40"/>
                  </a:lnTo>
                  <a:lnTo>
                    <a:pt x="30" y="14"/>
                  </a:lnTo>
                  <a:lnTo>
                    <a:pt x="30" y="14"/>
                  </a:lnTo>
                  <a:lnTo>
                    <a:pt x="28" y="8"/>
                  </a:lnTo>
                  <a:lnTo>
                    <a:pt x="24" y="2"/>
                  </a:lnTo>
                  <a:lnTo>
                    <a:pt x="20" y="0"/>
                  </a:lnTo>
                  <a:lnTo>
                    <a:pt x="14" y="0"/>
                  </a:lnTo>
                  <a:lnTo>
                    <a:pt x="8" y="0"/>
                  </a:lnTo>
                  <a:lnTo>
                    <a:pt x="4" y="2"/>
                  </a:lnTo>
                  <a:lnTo>
                    <a:pt x="0" y="8"/>
                  </a:lnTo>
                  <a:lnTo>
                    <a:pt x="0" y="14"/>
                  </a:lnTo>
                  <a:close/>
                </a:path>
              </a:pathLst>
            </a:custGeom>
            <a:solidFill>
              <a:srgbClr val="2B5E6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sp>
          <p:nvSpPr>
            <p:cNvPr id="425" name="Freeform 10283"/>
            <p:cNvSpPr/>
            <p:nvPr/>
          </p:nvSpPr>
          <p:spPr bwMode="auto">
            <a:xfrm>
              <a:off x="4755356" y="2703512"/>
              <a:ext cx="25400" cy="66675"/>
            </a:xfrm>
            <a:custGeom>
              <a:avLst/>
              <a:gdLst>
                <a:gd name="T0" fmla="*/ 0 w 32"/>
                <a:gd name="T1" fmla="*/ 14 h 84"/>
                <a:gd name="T2" fmla="*/ 0 w 32"/>
                <a:gd name="T3" fmla="*/ 14 h 84"/>
                <a:gd name="T4" fmla="*/ 0 w 32"/>
                <a:gd name="T5" fmla="*/ 44 h 84"/>
                <a:gd name="T6" fmla="*/ 4 w 32"/>
                <a:gd name="T7" fmla="*/ 74 h 84"/>
                <a:gd name="T8" fmla="*/ 4 w 32"/>
                <a:gd name="T9" fmla="*/ 74 h 84"/>
                <a:gd name="T10" fmla="*/ 6 w 32"/>
                <a:gd name="T11" fmla="*/ 80 h 84"/>
                <a:gd name="T12" fmla="*/ 10 w 32"/>
                <a:gd name="T13" fmla="*/ 84 h 84"/>
                <a:gd name="T14" fmla="*/ 16 w 32"/>
                <a:gd name="T15" fmla="*/ 84 h 84"/>
                <a:gd name="T16" fmla="*/ 20 w 32"/>
                <a:gd name="T17" fmla="*/ 84 h 84"/>
                <a:gd name="T18" fmla="*/ 26 w 32"/>
                <a:gd name="T19" fmla="*/ 82 h 84"/>
                <a:gd name="T20" fmla="*/ 30 w 32"/>
                <a:gd name="T21" fmla="*/ 78 h 84"/>
                <a:gd name="T22" fmla="*/ 32 w 32"/>
                <a:gd name="T23" fmla="*/ 72 h 84"/>
                <a:gd name="T24" fmla="*/ 32 w 32"/>
                <a:gd name="T25" fmla="*/ 66 h 84"/>
                <a:gd name="T26" fmla="*/ 32 w 32"/>
                <a:gd name="T27" fmla="*/ 66 h 84"/>
                <a:gd name="T28" fmla="*/ 30 w 32"/>
                <a:gd name="T29" fmla="*/ 40 h 84"/>
                <a:gd name="T30" fmla="*/ 30 w 32"/>
                <a:gd name="T31" fmla="*/ 14 h 84"/>
                <a:gd name="T32" fmla="*/ 30 w 32"/>
                <a:gd name="T33" fmla="*/ 14 h 84"/>
                <a:gd name="T34" fmla="*/ 28 w 32"/>
                <a:gd name="T35" fmla="*/ 8 h 84"/>
                <a:gd name="T36" fmla="*/ 24 w 32"/>
                <a:gd name="T37" fmla="*/ 2 h 84"/>
                <a:gd name="T38" fmla="*/ 20 w 32"/>
                <a:gd name="T39" fmla="*/ 0 h 84"/>
                <a:gd name="T40" fmla="*/ 14 w 32"/>
                <a:gd name="T41" fmla="*/ 0 h 84"/>
                <a:gd name="T42" fmla="*/ 8 w 32"/>
                <a:gd name="T43" fmla="*/ 0 h 84"/>
                <a:gd name="T44" fmla="*/ 4 w 32"/>
                <a:gd name="T45" fmla="*/ 2 h 84"/>
                <a:gd name="T46" fmla="*/ 0 w 32"/>
                <a:gd name="T47" fmla="*/ 8 h 84"/>
                <a:gd name="T48" fmla="*/ 0 w 32"/>
                <a:gd name="T49" fmla="*/ 1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84">
                  <a:moveTo>
                    <a:pt x="0" y="14"/>
                  </a:moveTo>
                  <a:lnTo>
                    <a:pt x="0" y="14"/>
                  </a:lnTo>
                  <a:lnTo>
                    <a:pt x="0" y="44"/>
                  </a:lnTo>
                  <a:lnTo>
                    <a:pt x="4" y="74"/>
                  </a:lnTo>
                  <a:lnTo>
                    <a:pt x="4" y="74"/>
                  </a:lnTo>
                  <a:lnTo>
                    <a:pt x="6" y="80"/>
                  </a:lnTo>
                  <a:lnTo>
                    <a:pt x="10" y="84"/>
                  </a:lnTo>
                  <a:lnTo>
                    <a:pt x="16" y="84"/>
                  </a:lnTo>
                  <a:lnTo>
                    <a:pt x="20" y="84"/>
                  </a:lnTo>
                  <a:lnTo>
                    <a:pt x="26" y="82"/>
                  </a:lnTo>
                  <a:lnTo>
                    <a:pt x="30" y="78"/>
                  </a:lnTo>
                  <a:lnTo>
                    <a:pt x="32" y="72"/>
                  </a:lnTo>
                  <a:lnTo>
                    <a:pt x="32" y="66"/>
                  </a:lnTo>
                  <a:lnTo>
                    <a:pt x="32" y="66"/>
                  </a:lnTo>
                  <a:lnTo>
                    <a:pt x="30" y="40"/>
                  </a:lnTo>
                  <a:lnTo>
                    <a:pt x="30" y="14"/>
                  </a:lnTo>
                  <a:lnTo>
                    <a:pt x="30" y="14"/>
                  </a:lnTo>
                  <a:lnTo>
                    <a:pt x="28" y="8"/>
                  </a:lnTo>
                  <a:lnTo>
                    <a:pt x="24" y="2"/>
                  </a:lnTo>
                  <a:lnTo>
                    <a:pt x="20" y="0"/>
                  </a:lnTo>
                  <a:lnTo>
                    <a:pt x="14" y="0"/>
                  </a:lnTo>
                  <a:lnTo>
                    <a:pt x="8" y="0"/>
                  </a:lnTo>
                  <a:lnTo>
                    <a:pt x="4" y="2"/>
                  </a:lnTo>
                  <a:lnTo>
                    <a:pt x="0" y="8"/>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AU" sz="900"/>
            </a:p>
          </p:txBody>
        </p:sp>
      </p:grpSp>
      <mc:AlternateContent xmlns:mc="http://schemas.openxmlformats.org/markup-compatibility/2006">
        <mc:Choice xmlns:a14="http://schemas.microsoft.com/office/drawing/2010/main" Requires="a14">
          <p:sp>
            <p:nvSpPr>
              <p:cNvPr id="4" name="矩形 3"/>
              <p:cNvSpPr/>
              <p:nvPr/>
            </p:nvSpPr>
            <p:spPr>
              <a:xfrm>
                <a:off x="5023429" y="3023226"/>
                <a:ext cx="681533" cy="4616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zh-CN" sz="2400" b="1" i="1" smtClean="0">
                              <a:latin typeface="Cambria Math" panose="02040503050406030204"/>
                              <a:ea typeface="MS PGothic" panose="020B0600070205080204" pitchFamily="34" charset="-128"/>
                            </a:rPr>
                          </m:ctrlPr>
                        </m:sSubPr>
                        <m:e>
                          <m:r>
                            <a:rPr lang="en-US" altLang="zh-CN" sz="2400" b="1" i="1" smtClean="0">
                              <a:latin typeface="Cambria Math" panose="02040503050406030204"/>
                              <a:ea typeface="MS PGothic" panose="020B0600070205080204" pitchFamily="34" charset="-128"/>
                            </a:rPr>
                            <m:t>𝒑</m:t>
                          </m:r>
                        </m:e>
                        <m:sub>
                          <m:r>
                            <a:rPr lang="en-US" altLang="zh-CN" sz="2400" b="1" i="1" smtClean="0">
                              <a:latin typeface="Cambria Math" panose="02040503050406030204"/>
                              <a:ea typeface="MS PGothic" panose="020B0600070205080204" pitchFamily="34" charset="-128"/>
                            </a:rPr>
                            <m:t>𝒎</m:t>
                          </m:r>
                        </m:sub>
                      </m:sSub>
                    </m:oMath>
                  </m:oMathPara>
                </a14:m>
                <a:endParaRPr lang="zh-CN" altLang="en-US" sz="2400" b="1" dirty="0"/>
              </a:p>
            </p:txBody>
          </p:sp>
        </mc:Choice>
        <mc:Fallback>
          <p:sp>
            <p:nvSpPr>
              <p:cNvPr id="4" name="矩形 3"/>
              <p:cNvSpPr>
                <a:spLocks noRot="1" noChangeAspect="1" noMove="1" noResize="1" noEditPoints="1" noAdjustHandles="1" noChangeArrowheads="1" noChangeShapeType="1" noTextEdit="1"/>
              </p:cNvSpPr>
              <p:nvPr/>
            </p:nvSpPr>
            <p:spPr>
              <a:xfrm>
                <a:off x="5023429" y="3023226"/>
                <a:ext cx="681533" cy="461665"/>
              </a:xfrm>
              <a:prstGeom prst="rect">
                <a:avLst/>
              </a:prstGeom>
              <a:blipFill rotWithShape="1">
                <a:blip r:embed="rId2"/>
                <a:stretch>
                  <a:fillRect l="-85" t="-136" r="18" b="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4" name="矩形 183"/>
              <p:cNvSpPr/>
              <p:nvPr/>
            </p:nvSpPr>
            <p:spPr>
              <a:xfrm>
                <a:off x="5002476" y="3751772"/>
                <a:ext cx="687945" cy="4616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zh-CN" sz="2400" b="1" i="1" smtClean="0">
                              <a:latin typeface="Cambria Math" panose="02040503050406030204"/>
                              <a:ea typeface="MS PGothic" panose="020B0600070205080204" pitchFamily="34" charset="-128"/>
                            </a:rPr>
                          </m:ctrlPr>
                        </m:sSubPr>
                        <m:e>
                          <m:r>
                            <a:rPr lang="en-US" altLang="zh-CN" sz="2400" b="1" i="1" smtClean="0">
                              <a:latin typeface="Cambria Math" panose="02040503050406030204"/>
                              <a:ea typeface="MS PGothic" panose="020B0600070205080204" pitchFamily="34" charset="-128"/>
                            </a:rPr>
                            <m:t>𝑭</m:t>
                          </m:r>
                        </m:e>
                        <m:sub>
                          <m:r>
                            <a:rPr lang="en-US" altLang="zh-CN" sz="2400" b="1" i="1" smtClean="0">
                              <a:latin typeface="Cambria Math" panose="02040503050406030204"/>
                              <a:ea typeface="MS PGothic" panose="020B0600070205080204" pitchFamily="34" charset="-128"/>
                            </a:rPr>
                            <m:t>𝒎</m:t>
                          </m:r>
                        </m:sub>
                      </m:sSub>
                    </m:oMath>
                  </m:oMathPara>
                </a14:m>
                <a:endParaRPr lang="zh-CN" altLang="en-US" sz="2400" b="1" dirty="0"/>
              </a:p>
            </p:txBody>
          </p:sp>
        </mc:Choice>
        <mc:Fallback>
          <p:sp>
            <p:nvSpPr>
              <p:cNvPr id="184" name="矩形 183"/>
              <p:cNvSpPr>
                <a:spLocks noRot="1" noChangeAspect="1" noMove="1" noResize="1" noEditPoints="1" noAdjustHandles="1" noChangeArrowheads="1" noChangeShapeType="1" noTextEdit="1"/>
              </p:cNvSpPr>
              <p:nvPr/>
            </p:nvSpPr>
            <p:spPr>
              <a:xfrm>
                <a:off x="5002476" y="3751772"/>
                <a:ext cx="687945" cy="461665"/>
              </a:xfrm>
              <a:prstGeom prst="rect">
                <a:avLst/>
              </a:prstGeom>
              <a:blipFill rotWithShape="1">
                <a:blip r:embed="rId3"/>
                <a:stretch>
                  <a:fillRect l="-84" t="-42" r="27" b="4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6" name="矩形 185"/>
              <p:cNvSpPr/>
              <p:nvPr/>
            </p:nvSpPr>
            <p:spPr>
              <a:xfrm>
                <a:off x="2367898" y="2983510"/>
                <a:ext cx="607795" cy="4616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zh-CN" sz="2400" b="1" i="1" smtClean="0">
                              <a:latin typeface="Cambria Math" panose="02040503050406030204"/>
                              <a:ea typeface="MS PGothic" panose="020B0600070205080204" pitchFamily="34" charset="-128"/>
                            </a:rPr>
                          </m:ctrlPr>
                        </m:sSubPr>
                        <m:e>
                          <m:r>
                            <a:rPr lang="en-US" altLang="zh-CN" sz="2400" b="1" i="1" smtClean="0">
                              <a:latin typeface="Cambria Math" panose="02040503050406030204"/>
                              <a:ea typeface="MS PGothic" panose="020B0600070205080204" pitchFamily="34" charset="-128"/>
                            </a:rPr>
                            <m:t>𝒑</m:t>
                          </m:r>
                        </m:e>
                        <m:sub>
                          <m:r>
                            <a:rPr lang="en-US" altLang="zh-CN" sz="2400" b="1" i="1" smtClean="0">
                              <a:latin typeface="Cambria Math" panose="02040503050406030204"/>
                              <a:ea typeface="MS PGothic" panose="020B0600070205080204" pitchFamily="34" charset="-128"/>
                            </a:rPr>
                            <m:t>𝟎</m:t>
                          </m:r>
                        </m:sub>
                      </m:sSub>
                    </m:oMath>
                  </m:oMathPara>
                </a14:m>
                <a:endParaRPr lang="zh-CN" altLang="en-US" sz="2400" b="1" dirty="0"/>
              </a:p>
            </p:txBody>
          </p:sp>
        </mc:Choice>
        <mc:Fallback>
          <p:sp>
            <p:nvSpPr>
              <p:cNvPr id="186" name="矩形 185"/>
              <p:cNvSpPr>
                <a:spLocks noRot="1" noChangeAspect="1" noMove="1" noResize="1" noEditPoints="1" noAdjustHandles="1" noChangeArrowheads="1" noChangeShapeType="1" noTextEdit="1"/>
              </p:cNvSpPr>
              <p:nvPr/>
            </p:nvSpPr>
            <p:spPr>
              <a:xfrm>
                <a:off x="2367898" y="2983510"/>
                <a:ext cx="607795" cy="461665"/>
              </a:xfrm>
              <a:prstGeom prst="rect">
                <a:avLst/>
              </a:prstGeom>
              <a:blipFill rotWithShape="1">
                <a:blip r:embed="rId4"/>
                <a:stretch>
                  <a:fillRect l="-102" t="-61" r="14" b="65"/>
                </a:stretch>
              </a:blipFill>
            </p:spPr>
            <p:txBody>
              <a:bodyPr/>
              <a:lstStyle/>
              <a:p>
                <a:r>
                  <a:rPr lang="zh-CN" altLang="en-US">
                    <a:noFill/>
                  </a:rPr>
                  <a:t> </a:t>
                </a:r>
              </a:p>
            </p:txBody>
          </p:sp>
        </mc:Fallback>
      </mc:AlternateContent>
      <p:sp>
        <p:nvSpPr>
          <p:cNvPr id="189" name="矩形 188"/>
          <p:cNvSpPr/>
          <p:nvPr/>
        </p:nvSpPr>
        <p:spPr>
          <a:xfrm>
            <a:off x="1201284" y="4986380"/>
            <a:ext cx="9129678" cy="861774"/>
          </a:xfrm>
          <a:prstGeom prst="rect">
            <a:avLst/>
          </a:prstGeom>
        </p:spPr>
        <p:txBody>
          <a:bodyPr wrap="square">
            <a:spAutoFit/>
          </a:bodyPr>
          <a:lstStyle/>
          <a:p>
            <a:pPr>
              <a:lnSpc>
                <a:spcPts val="3000"/>
              </a:lnSpc>
            </a:pPr>
            <a:r>
              <a:rPr lang="zh-CN" altLang="en-US" sz="2400" dirty="0" smtClean="0">
                <a:solidFill>
                  <a:srgbClr val="FF0000"/>
                </a:solidFill>
                <a:latin typeface="微软雅黑" panose="020B0503020204020204" pitchFamily="34" charset="-122"/>
                <a:ea typeface="微软雅黑" panose="020B0503020204020204" pitchFamily="34" charset="-122"/>
              </a:rPr>
              <a:t>步骤：</a:t>
            </a:r>
            <a:r>
              <a:rPr lang="en-US" altLang="zh-CN" sz="2400" dirty="0" smtClean="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先计算</a:t>
            </a:r>
            <a:r>
              <a:rPr lang="en-US" altLang="zh-CN" sz="2400" dirty="0" smtClean="0">
                <a:latin typeface="微软雅黑" panose="020B0503020204020204" pitchFamily="34" charset="-122"/>
                <a:ea typeface="微软雅黑" panose="020B0503020204020204" pitchFamily="34" charset="-122"/>
              </a:rPr>
              <a:t>Pm=A(p/A , i , n)</a:t>
            </a:r>
            <a:r>
              <a:rPr lang="zh-CN" altLang="en-US" sz="2400" dirty="0" smtClean="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 2.</a:t>
            </a:r>
            <a:r>
              <a:rPr lang="zh-CN" altLang="en-US" sz="2400" dirty="0">
                <a:latin typeface="微软雅黑" panose="020B0503020204020204" pitchFamily="34" charset="-122"/>
                <a:ea typeface="微软雅黑" panose="020B0503020204020204" pitchFamily="34" charset="-122"/>
              </a:rPr>
              <a:t>计算</a:t>
            </a:r>
            <a:r>
              <a:rPr lang="en-US" altLang="zh-CN" sz="2400" dirty="0">
                <a:latin typeface="微软雅黑" panose="020B0503020204020204" pitchFamily="34" charset="-122"/>
                <a:ea typeface="微软雅黑" panose="020B0503020204020204" pitchFamily="34" charset="-122"/>
              </a:rPr>
              <a:t>P0=</a:t>
            </a:r>
            <a:r>
              <a:rPr lang="en-US" altLang="zh-CN" sz="2400" dirty="0" err="1">
                <a:latin typeface="微软雅黑" panose="020B0503020204020204" pitchFamily="34" charset="-122"/>
                <a:ea typeface="微软雅黑" panose="020B0503020204020204" pitchFamily="34" charset="-122"/>
              </a:rPr>
              <a:t>Fm</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P/F</a:t>
            </a:r>
            <a:r>
              <a:rPr lang="zh-CN" altLang="en-US" sz="2400" dirty="0">
                <a:latin typeface="微软雅黑" panose="020B0503020204020204" pitchFamily="34" charset="-122"/>
                <a:ea typeface="微软雅黑" panose="020B0503020204020204" pitchFamily="34" charset="-122"/>
              </a:rPr>
              <a:t>，</a:t>
            </a:r>
            <a:r>
              <a:rPr lang="en-US" altLang="zh-CN" sz="2400" dirty="0" err="1">
                <a:latin typeface="微软雅黑" panose="020B0503020204020204" pitchFamily="34" charset="-122"/>
                <a:ea typeface="微软雅黑" panose="020B0503020204020204" pitchFamily="34" charset="-122"/>
              </a:rPr>
              <a:t>i</a:t>
            </a: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m)</a:t>
            </a:r>
            <a:endParaRPr lang="en-US" altLang="zh-CN" sz="2400" dirty="0" smtClean="0">
              <a:latin typeface="微软雅黑" panose="020B0503020204020204" pitchFamily="34" charset="-122"/>
              <a:ea typeface="微软雅黑" panose="020B0503020204020204" pitchFamily="34" charset="-122"/>
            </a:endParaRPr>
          </a:p>
          <a:p>
            <a:pPr>
              <a:lnSpc>
                <a:spcPts val="3000"/>
              </a:lnSpc>
            </a:pPr>
            <a:r>
              <a:rPr lang="zh-CN" altLang="en-US" sz="2400" dirty="0" smtClean="0">
                <a:solidFill>
                  <a:srgbClr val="FF0000"/>
                </a:solidFill>
                <a:latin typeface="微软雅黑" panose="020B0503020204020204" pitchFamily="34" charset="-122"/>
                <a:ea typeface="微软雅黑" panose="020B0503020204020204" pitchFamily="34" charset="-122"/>
              </a:rPr>
              <a:t>要点：</a:t>
            </a:r>
            <a:r>
              <a:rPr lang="en-US" altLang="zh-CN" sz="2400" dirty="0" smtClean="0">
                <a:latin typeface="微软雅黑" panose="020B0503020204020204" pitchFamily="34" charset="-122"/>
                <a:ea typeface="微软雅黑" panose="020B0503020204020204" pitchFamily="34" charset="-122"/>
              </a:rPr>
              <a:t>Pm=</a:t>
            </a:r>
            <a:r>
              <a:rPr lang="en-US" altLang="zh-CN" sz="2400" dirty="0" err="1" smtClean="0">
                <a:latin typeface="微软雅黑" panose="020B0503020204020204" pitchFamily="34" charset="-122"/>
                <a:ea typeface="微软雅黑" panose="020B0503020204020204" pitchFamily="34" charset="-122"/>
              </a:rPr>
              <a:t>Fm</a:t>
            </a:r>
            <a:r>
              <a:rPr lang="en-US" altLang="zh-CN" sz="2400" dirty="0" smtClean="0">
                <a:latin typeface="微软雅黑" panose="020B0503020204020204" pitchFamily="34" charset="-122"/>
                <a:ea typeface="微软雅黑" panose="020B0503020204020204" pitchFamily="34" charset="-122"/>
              </a:rPr>
              <a:t> </a:t>
            </a:r>
            <a:endParaRPr lang="zh-CN" altLang="en-US" sz="2400" dirty="0">
              <a:latin typeface="微软雅黑" panose="020B0503020204020204" pitchFamily="34" charset="-122"/>
              <a:ea typeface="微软雅黑" panose="020B0503020204020204" pitchFamily="34" charset="-122"/>
            </a:endParaRPr>
          </a:p>
        </p:txBody>
      </p:sp>
      <p:sp>
        <p:nvSpPr>
          <p:cNvPr id="190" name="矩形 189"/>
          <p:cNvSpPr/>
          <p:nvPr/>
        </p:nvSpPr>
        <p:spPr>
          <a:xfrm>
            <a:off x="9061176" y="3880134"/>
            <a:ext cx="2033190" cy="626903"/>
          </a:xfrm>
          <a:prstGeom prst="rect">
            <a:avLst/>
          </a:prstGeom>
        </p:spPr>
        <p:txBody>
          <a:bodyPr wrap="square">
            <a:spAutoFit/>
          </a:bodyPr>
          <a:lstStyle/>
          <a:p>
            <a:pPr>
              <a:lnSpc>
                <a:spcPts val="2000"/>
              </a:lnSpc>
            </a:pPr>
            <a:r>
              <a:rPr lang="en-US" altLang="zh-CN" sz="2400" dirty="0" smtClean="0">
                <a:latin typeface="华文新魏" panose="02010800040101010101" pitchFamily="2" charset="-122"/>
                <a:ea typeface="华文新魏" panose="02010800040101010101" pitchFamily="2" charset="-122"/>
              </a:rPr>
              <a:t>m</a:t>
            </a:r>
            <a:r>
              <a:rPr lang="zh-CN" altLang="en-US" sz="2400" dirty="0" smtClean="0">
                <a:latin typeface="华文新魏" panose="02010800040101010101" pitchFamily="2" charset="-122"/>
                <a:ea typeface="华文新魏" panose="02010800040101010101" pitchFamily="2" charset="-122"/>
              </a:rPr>
              <a:t>点的值为</a:t>
            </a:r>
            <a:endParaRPr lang="en-US" altLang="zh-CN" sz="2400" dirty="0" smtClean="0">
              <a:latin typeface="华文新魏" panose="02010800040101010101" pitchFamily="2" charset="-122"/>
              <a:ea typeface="华文新魏" panose="02010800040101010101" pitchFamily="2" charset="-122"/>
            </a:endParaRPr>
          </a:p>
          <a:p>
            <a:pPr>
              <a:lnSpc>
                <a:spcPts val="2000"/>
              </a:lnSpc>
            </a:pPr>
            <a:r>
              <a:rPr lang="zh-CN" altLang="en-US" sz="2400" dirty="0" smtClean="0">
                <a:latin typeface="华文新魏" panose="02010800040101010101" pitchFamily="2" charset="-122"/>
                <a:ea typeface="华文新魏" panose="02010800040101010101" pitchFamily="2" charset="-122"/>
              </a:rPr>
              <a:t>现值还是终值</a:t>
            </a:r>
            <a:r>
              <a:rPr lang="en-US" altLang="zh-CN" sz="2400" dirty="0" smtClean="0">
                <a:latin typeface="华文新魏" panose="02010800040101010101" pitchFamily="2" charset="-122"/>
                <a:ea typeface="华文新魏" panose="02010800040101010101" pitchFamily="2" charset="-122"/>
              </a:rPr>
              <a:t>?</a:t>
            </a:r>
            <a:endParaRPr lang="zh-CN" altLang="en-US" sz="2400" dirty="0">
              <a:latin typeface="华文新魏" panose="02010800040101010101" pitchFamily="2" charset="-122"/>
              <a:ea typeface="华文新魏" panose="02010800040101010101" pitchFamily="2" charset="-122"/>
            </a:endParaRPr>
          </a:p>
        </p:txBody>
      </p:sp>
      <p:sp>
        <p:nvSpPr>
          <p:cNvPr id="193" name="矩形 1314830"/>
          <p:cNvSpPr>
            <a:spLocks noChangeArrowheads="1"/>
          </p:cNvSpPr>
          <p:nvPr/>
        </p:nvSpPr>
        <p:spPr bwMode="auto">
          <a:xfrm>
            <a:off x="5122610" y="3420035"/>
            <a:ext cx="447676" cy="221210"/>
          </a:xfrm>
          <a:prstGeom prst="rect">
            <a:avLst/>
          </a:prstGeom>
          <a:solidFill>
            <a:srgbClr val="FFFFFF"/>
          </a:solidFill>
          <a:ln w="9525">
            <a:noFill/>
            <a:miter lim="800000"/>
          </a:ln>
        </p:spPr>
        <p:txBody>
          <a:bodyPr lIns="18000" tIns="10800" rIns="18000" bIns="10800"/>
          <a:lstStyle/>
          <a:p>
            <a:pPr algn="just"/>
            <a:r>
              <a:rPr lang="en-US" altLang="zh-CN" b="1" i="1" dirty="0" smtClean="0">
                <a:solidFill>
                  <a:srgbClr val="A50021"/>
                </a:solidFill>
                <a:latin typeface="Verdana" panose="020B0604030504040204" pitchFamily="34" charset="0"/>
              </a:rPr>
              <a:t> m</a:t>
            </a:r>
            <a:endParaRPr lang="en-US" altLang="zh-CN" b="1" dirty="0">
              <a:solidFill>
                <a:srgbClr val="A50021"/>
              </a:solidFill>
              <a:latin typeface="Verdana" panose="020B0604030504040204" pitchFamily="34" charset="0"/>
            </a:endParaRPr>
          </a:p>
        </p:txBody>
      </p:sp>
      <p:sp>
        <p:nvSpPr>
          <p:cNvPr id="192" name="上弧形箭头 191"/>
          <p:cNvSpPr/>
          <p:nvPr/>
        </p:nvSpPr>
        <p:spPr>
          <a:xfrm flipH="1">
            <a:off x="5366577" y="3397969"/>
            <a:ext cx="956380" cy="146614"/>
          </a:xfrm>
          <a:prstGeom prst="curvedDownArrow">
            <a:avLst>
              <a:gd name="adj1" fmla="val 25000"/>
              <a:gd name="adj2" fmla="val 50000"/>
              <a:gd name="adj3" fmla="val 7966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94" name="上弧形箭头 193"/>
          <p:cNvSpPr/>
          <p:nvPr/>
        </p:nvSpPr>
        <p:spPr>
          <a:xfrm flipH="1">
            <a:off x="5366575" y="3254058"/>
            <a:ext cx="1912763" cy="276582"/>
          </a:xfrm>
          <a:prstGeom prst="curvedDownArrow">
            <a:avLst>
              <a:gd name="adj1" fmla="val 25000"/>
              <a:gd name="adj2" fmla="val 50000"/>
              <a:gd name="adj3" fmla="val 7966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95" name="上弧形箭头 194"/>
          <p:cNvSpPr/>
          <p:nvPr/>
        </p:nvSpPr>
        <p:spPr>
          <a:xfrm flipH="1">
            <a:off x="5328008" y="3002064"/>
            <a:ext cx="3273101" cy="482827"/>
          </a:xfrm>
          <a:prstGeom prst="curvedDownArrow">
            <a:avLst>
              <a:gd name="adj1" fmla="val 25000"/>
              <a:gd name="adj2" fmla="val 50000"/>
              <a:gd name="adj3" fmla="val 7966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96" name="上弧形箭头 195"/>
          <p:cNvSpPr/>
          <p:nvPr/>
        </p:nvSpPr>
        <p:spPr>
          <a:xfrm flipH="1">
            <a:off x="2649570" y="3287519"/>
            <a:ext cx="2737248" cy="257063"/>
          </a:xfrm>
          <a:prstGeom prst="curvedDownArrow">
            <a:avLst>
              <a:gd name="adj1" fmla="val 25000"/>
              <a:gd name="adj2" fmla="val 50000"/>
              <a:gd name="adj3" fmla="val 7966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
                                        </p:tgtEl>
                                        <p:attrNameLst>
                                          <p:attrName>style.visibility</p:attrName>
                                        </p:attrNameLst>
                                      </p:cBhvr>
                                      <p:to>
                                        <p:strVal val="visible"/>
                                      </p:to>
                                    </p:set>
                                    <p:anim calcmode="lin" valueType="num">
                                      <p:cBhvr additive="base">
                                        <p:cTn id="7" dur="500" fill="hold"/>
                                        <p:tgtEl>
                                          <p:spTgt spid="190"/>
                                        </p:tgtEl>
                                        <p:attrNameLst>
                                          <p:attrName>ppt_x</p:attrName>
                                        </p:attrNameLst>
                                      </p:cBhvr>
                                      <p:tavLst>
                                        <p:tav tm="0">
                                          <p:val>
                                            <p:strVal val="#ppt_x"/>
                                          </p:val>
                                        </p:tav>
                                        <p:tav tm="100000">
                                          <p:val>
                                            <p:strVal val="#ppt_x"/>
                                          </p:val>
                                        </p:tav>
                                      </p:tavLst>
                                    </p:anim>
                                    <p:anim calcmode="lin" valueType="num">
                                      <p:cBhvr additive="base">
                                        <p:cTn id="8" dur="500" fill="hold"/>
                                        <p:tgtEl>
                                          <p:spTgt spid="19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additive="base">
                                        <p:cTn id="11" dur="500" fill="hold"/>
                                        <p:tgtEl>
                                          <p:spTgt spid="197"/>
                                        </p:tgtEl>
                                        <p:attrNameLst>
                                          <p:attrName>ppt_x</p:attrName>
                                        </p:attrNameLst>
                                      </p:cBhvr>
                                      <p:tavLst>
                                        <p:tav tm="0">
                                          <p:val>
                                            <p:strVal val="#ppt_x"/>
                                          </p:val>
                                        </p:tav>
                                        <p:tav tm="100000">
                                          <p:val>
                                            <p:strVal val="#ppt_x"/>
                                          </p:val>
                                        </p:tav>
                                      </p:tavLst>
                                    </p:anim>
                                    <p:anim calcmode="lin" valueType="num">
                                      <p:cBhvr additive="base">
                                        <p:cTn id="12" dur="500" fill="hold"/>
                                        <p:tgtEl>
                                          <p:spTgt spid="19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9"/>
                                        </p:tgtEl>
                                        <p:attrNameLst>
                                          <p:attrName>style.visibility</p:attrName>
                                        </p:attrNameLst>
                                      </p:cBhvr>
                                      <p:to>
                                        <p:strVal val="visible"/>
                                      </p:to>
                                    </p:set>
                                    <p:anim calcmode="lin" valueType="num">
                                      <p:cBhvr additive="base">
                                        <p:cTn id="17" dur="500" fill="hold"/>
                                        <p:tgtEl>
                                          <p:spTgt spid="189"/>
                                        </p:tgtEl>
                                        <p:attrNameLst>
                                          <p:attrName>ppt_x</p:attrName>
                                        </p:attrNameLst>
                                      </p:cBhvr>
                                      <p:tavLst>
                                        <p:tav tm="0">
                                          <p:val>
                                            <p:strVal val="#ppt_x"/>
                                          </p:val>
                                        </p:tav>
                                        <p:tav tm="100000">
                                          <p:val>
                                            <p:strVal val="#ppt_x"/>
                                          </p:val>
                                        </p:tav>
                                      </p:tavLst>
                                    </p:anim>
                                    <p:anim calcmode="lin" valueType="num">
                                      <p:cBhvr additive="base">
                                        <p:cTn id="18" dur="500" fill="hold"/>
                                        <p:tgtEl>
                                          <p:spTgt spid="18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14843"/>
                                        </p:tgtEl>
                                        <p:attrNameLst>
                                          <p:attrName>style.visibility</p:attrName>
                                        </p:attrNameLst>
                                      </p:cBhvr>
                                      <p:to>
                                        <p:strVal val="visible"/>
                                      </p:to>
                                    </p:set>
                                    <p:anim calcmode="lin" valueType="num">
                                      <p:cBhvr additive="base">
                                        <p:cTn id="23" dur="500" fill="hold"/>
                                        <p:tgtEl>
                                          <p:spTgt spid="1314843"/>
                                        </p:tgtEl>
                                        <p:attrNameLst>
                                          <p:attrName>ppt_x</p:attrName>
                                        </p:attrNameLst>
                                      </p:cBhvr>
                                      <p:tavLst>
                                        <p:tav tm="0">
                                          <p:val>
                                            <p:strVal val="#ppt_x"/>
                                          </p:val>
                                        </p:tav>
                                        <p:tav tm="100000">
                                          <p:val>
                                            <p:strVal val="#ppt_x"/>
                                          </p:val>
                                        </p:tav>
                                      </p:tavLst>
                                    </p:anim>
                                    <p:anim calcmode="lin" valueType="num">
                                      <p:cBhvr additive="base">
                                        <p:cTn id="24" dur="500" fill="hold"/>
                                        <p:tgtEl>
                                          <p:spTgt spid="131484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animBg="1"/>
      <p:bldP spid="32" grpId="0"/>
      <p:bldP spid="189" grpId="0"/>
      <p:bldP spid="1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4"/>
          <p:cNvSpPr txBox="1"/>
          <p:nvPr/>
        </p:nvSpPr>
        <p:spPr bwMode="auto">
          <a:xfrm>
            <a:off x="838200" y="438150"/>
            <a:ext cx="10515600" cy="641350"/>
          </a:xfrm>
          <a:prstGeom prst="rect">
            <a:avLst/>
          </a:prstGeom>
          <a:noFill/>
          <a:ln w="9525">
            <a:noFill/>
            <a:miter lim="800000"/>
          </a:ln>
        </p:spPr>
        <p:txBody>
          <a:bodyPr>
            <a:spAutoFit/>
          </a:bodyPr>
          <a:lstStyle/>
          <a:p>
            <a:pPr algn="ctr">
              <a:buFont typeface="Arial" panose="020B0604020202020204" pitchFamily="34" charset="0"/>
              <a:buNone/>
            </a:pPr>
            <a:r>
              <a:rPr lang="zh-CN" altLang="en-US" sz="3600" b="1">
                <a:solidFill>
                  <a:schemeClr val="tx2"/>
                </a:solidFill>
                <a:ea typeface="MS PGothic" panose="020B0600070205080204" pitchFamily="34" charset="-128"/>
              </a:rPr>
              <a:t>二、</a:t>
            </a:r>
            <a:r>
              <a:rPr lang="ja-JP" altLang="en-US" sz="3600" b="1">
                <a:solidFill>
                  <a:schemeClr val="tx2"/>
                </a:solidFill>
                <a:ea typeface="MS PGothic" panose="020B0600070205080204" pitchFamily="34" charset="-128"/>
              </a:rPr>
              <a:t>资金时间价值的</a:t>
            </a:r>
            <a:r>
              <a:rPr lang="zh-CN" altLang="en-US" sz="3600" b="1">
                <a:solidFill>
                  <a:schemeClr val="tx2"/>
                </a:solidFill>
                <a:ea typeface="MS PGothic" panose="020B0600070205080204" pitchFamily="34" charset="-128"/>
              </a:rPr>
              <a:t>相关</a:t>
            </a:r>
            <a:r>
              <a:rPr lang="ja-JP" altLang="en-US" sz="3600" b="1">
                <a:solidFill>
                  <a:schemeClr val="tx2"/>
                </a:solidFill>
                <a:ea typeface="MS PGothic" panose="020B0600070205080204" pitchFamily="34" charset="-128"/>
              </a:rPr>
              <a:t>指标</a:t>
            </a:r>
            <a:endParaRPr lang="ja-JP" altLang="en-US" sz="3600" b="1">
              <a:solidFill>
                <a:schemeClr val="tx2"/>
              </a:solidFill>
              <a:ea typeface="MS PGothic" panose="020B0600070205080204" pitchFamily="34" charset="-128"/>
            </a:endParaRPr>
          </a:p>
        </p:txBody>
      </p:sp>
      <p:grpSp>
        <p:nvGrpSpPr>
          <p:cNvPr id="58371" name="组合 4"/>
          <p:cNvGrpSpPr/>
          <p:nvPr/>
        </p:nvGrpSpPr>
        <p:grpSpPr bwMode="auto">
          <a:xfrm>
            <a:off x="3381375" y="1143000"/>
            <a:ext cx="5327650" cy="134938"/>
            <a:chOff x="5357217" y="1143000"/>
            <a:chExt cx="1490133" cy="101600"/>
          </a:xfrm>
        </p:grpSpPr>
        <p:cxnSp>
          <p:nvCxnSpPr>
            <p:cNvPr id="48"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0" name="矩形 39"/>
          <p:cNvSpPr/>
          <p:nvPr/>
        </p:nvSpPr>
        <p:spPr>
          <a:xfrm>
            <a:off x="11347450" y="6219825"/>
            <a:ext cx="282575" cy="304800"/>
          </a:xfrm>
          <a:prstGeom prst="rect">
            <a:avLst/>
          </a:prstGeom>
        </p:spPr>
        <p:txBody>
          <a:bodyPr wrap="none">
            <a:spAutoFit/>
          </a:bodyPr>
          <a:lstStyle/>
          <a:p>
            <a:pPr>
              <a:defRPr/>
            </a:pPr>
            <a:fld id="{FA6F6F5B-D362-4605-B3CB-FB4E40B977F3}" type="slidenum">
              <a:rPr lang="en-US" altLang="zh-CN" sz="1400" b="1">
                <a:solidFill>
                  <a:schemeClr val="bg1"/>
                </a:solidFill>
                <a:latin typeface="+mj-lt"/>
                <a:ea typeface="+mn-ea"/>
              </a:rPr>
            </a:fld>
            <a:endParaRPr lang="zh-CN" altLang="en-US" sz="1400" b="1" dirty="0">
              <a:solidFill>
                <a:schemeClr val="bg1"/>
              </a:solidFill>
              <a:latin typeface="+mj-lt"/>
              <a:ea typeface="+mn-ea"/>
            </a:endParaRPr>
          </a:p>
        </p:txBody>
      </p:sp>
      <p:sp>
        <p:nvSpPr>
          <p:cNvPr id="58375" name="Rectangle 12"/>
          <p:cNvSpPr>
            <a:spLocks noChangeArrowheads="1"/>
          </p:cNvSpPr>
          <p:nvPr/>
        </p:nvSpPr>
        <p:spPr bwMode="auto">
          <a:xfrm>
            <a:off x="2083086" y="2115904"/>
            <a:ext cx="9888593" cy="646331"/>
          </a:xfrm>
          <a:prstGeom prst="rect">
            <a:avLst/>
          </a:prstGeom>
          <a:noFill/>
          <a:ln w="9525">
            <a:noFill/>
            <a:miter lim="800000"/>
          </a:ln>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年金是指在一定时期内每期发生的等额系列收付款项，通常用符号A表示。</a:t>
            </a:r>
            <a:endParaRPr lang="zh-CN" altLang="en-US" sz="2400" dirty="0">
              <a:latin typeface="微软雅黑" panose="020B0503020204020204" pitchFamily="34" charset="-122"/>
              <a:ea typeface="微软雅黑" panose="020B0503020204020204" pitchFamily="34" charset="-122"/>
            </a:endParaRPr>
          </a:p>
        </p:txBody>
      </p:sp>
      <p:grpSp>
        <p:nvGrpSpPr>
          <p:cNvPr id="58376" name="组合 3"/>
          <p:cNvGrpSpPr/>
          <p:nvPr/>
        </p:nvGrpSpPr>
        <p:grpSpPr bwMode="auto">
          <a:xfrm>
            <a:off x="2083085" y="3276643"/>
            <a:ext cx="7153511" cy="577742"/>
            <a:chOff x="2662250" y="3758274"/>
            <a:chExt cx="5755641" cy="577679"/>
          </a:xfrm>
        </p:grpSpPr>
        <p:sp>
          <p:nvSpPr>
            <p:cNvPr id="58377" name="Line 3"/>
            <p:cNvSpPr>
              <a:spLocks noChangeShapeType="1"/>
            </p:cNvSpPr>
            <p:nvPr/>
          </p:nvSpPr>
          <p:spPr bwMode="auto">
            <a:xfrm>
              <a:off x="2992649" y="3921559"/>
              <a:ext cx="5118226" cy="14327"/>
            </a:xfrm>
            <a:prstGeom prst="line">
              <a:avLst/>
            </a:prstGeom>
            <a:noFill/>
            <a:ln w="12700" cap="sq">
              <a:solidFill>
                <a:schemeClr val="tx1"/>
              </a:solidFill>
              <a:round/>
            </a:ln>
          </p:spPr>
          <p:txBody>
            <a:bodyPr wrap="none" anchor="ctr"/>
            <a:lstStyle/>
            <a:p>
              <a:endParaRPr lang="zh-CN" altLang="en-US"/>
            </a:p>
          </p:txBody>
        </p:sp>
        <p:sp>
          <p:nvSpPr>
            <p:cNvPr id="58378" name="Line 4"/>
            <p:cNvSpPr>
              <a:spLocks noChangeShapeType="1"/>
            </p:cNvSpPr>
            <p:nvPr/>
          </p:nvSpPr>
          <p:spPr bwMode="auto">
            <a:xfrm>
              <a:off x="2992649" y="3758274"/>
              <a:ext cx="0" cy="152400"/>
            </a:xfrm>
            <a:prstGeom prst="line">
              <a:avLst/>
            </a:prstGeom>
            <a:noFill/>
            <a:ln w="12700" cap="sq">
              <a:solidFill>
                <a:schemeClr val="tx1"/>
              </a:solidFill>
              <a:round/>
            </a:ln>
          </p:spPr>
          <p:txBody>
            <a:bodyPr wrap="none" anchor="ctr"/>
            <a:lstStyle/>
            <a:p>
              <a:endParaRPr lang="zh-CN" altLang="en-US"/>
            </a:p>
          </p:txBody>
        </p:sp>
        <p:sp>
          <p:nvSpPr>
            <p:cNvPr id="58379" name="Line 5"/>
            <p:cNvSpPr>
              <a:spLocks noChangeShapeType="1"/>
            </p:cNvSpPr>
            <p:nvPr/>
          </p:nvSpPr>
          <p:spPr bwMode="auto">
            <a:xfrm>
              <a:off x="3674833" y="3758274"/>
              <a:ext cx="0" cy="152400"/>
            </a:xfrm>
            <a:prstGeom prst="line">
              <a:avLst/>
            </a:prstGeom>
            <a:noFill/>
            <a:ln w="12700" cap="sq">
              <a:solidFill>
                <a:schemeClr val="tx1"/>
              </a:solidFill>
              <a:round/>
            </a:ln>
          </p:spPr>
          <p:txBody>
            <a:bodyPr wrap="none" anchor="ctr"/>
            <a:lstStyle/>
            <a:p>
              <a:endParaRPr lang="zh-CN" altLang="en-US"/>
            </a:p>
          </p:txBody>
        </p:sp>
        <p:sp>
          <p:nvSpPr>
            <p:cNvPr id="58380" name="Line 6"/>
            <p:cNvSpPr>
              <a:spLocks noChangeShapeType="1"/>
            </p:cNvSpPr>
            <p:nvPr/>
          </p:nvSpPr>
          <p:spPr bwMode="auto">
            <a:xfrm>
              <a:off x="5072737" y="3758274"/>
              <a:ext cx="0" cy="152400"/>
            </a:xfrm>
            <a:prstGeom prst="line">
              <a:avLst/>
            </a:prstGeom>
            <a:noFill/>
            <a:ln w="12700" cap="sq">
              <a:solidFill>
                <a:schemeClr val="tx1"/>
              </a:solidFill>
              <a:round/>
            </a:ln>
          </p:spPr>
          <p:txBody>
            <a:bodyPr wrap="none" anchor="ctr"/>
            <a:lstStyle/>
            <a:p>
              <a:endParaRPr lang="zh-CN" altLang="en-US"/>
            </a:p>
          </p:txBody>
        </p:sp>
        <p:sp>
          <p:nvSpPr>
            <p:cNvPr id="58381" name="Line 7"/>
            <p:cNvSpPr>
              <a:spLocks noChangeShapeType="1"/>
            </p:cNvSpPr>
            <p:nvPr/>
          </p:nvSpPr>
          <p:spPr bwMode="auto">
            <a:xfrm>
              <a:off x="8091263" y="3774040"/>
              <a:ext cx="0" cy="152400"/>
            </a:xfrm>
            <a:prstGeom prst="line">
              <a:avLst/>
            </a:prstGeom>
            <a:noFill/>
            <a:ln w="12700" cap="sq">
              <a:solidFill>
                <a:schemeClr val="tx1"/>
              </a:solidFill>
              <a:round/>
            </a:ln>
          </p:spPr>
          <p:txBody>
            <a:bodyPr wrap="none" anchor="ctr"/>
            <a:lstStyle/>
            <a:p>
              <a:endParaRPr lang="zh-CN" altLang="en-US"/>
            </a:p>
          </p:txBody>
        </p:sp>
        <p:sp>
          <p:nvSpPr>
            <p:cNvPr id="58382" name="Line 5"/>
            <p:cNvSpPr>
              <a:spLocks noChangeShapeType="1"/>
            </p:cNvSpPr>
            <p:nvPr/>
          </p:nvSpPr>
          <p:spPr bwMode="auto">
            <a:xfrm>
              <a:off x="4364251" y="3765534"/>
              <a:ext cx="0" cy="152400"/>
            </a:xfrm>
            <a:prstGeom prst="line">
              <a:avLst/>
            </a:prstGeom>
            <a:noFill/>
            <a:ln w="12700" cap="sq">
              <a:solidFill>
                <a:schemeClr val="tx1"/>
              </a:solidFill>
              <a:round/>
            </a:ln>
          </p:spPr>
          <p:txBody>
            <a:bodyPr wrap="none" anchor="ctr"/>
            <a:lstStyle/>
            <a:p>
              <a:endParaRPr lang="zh-CN" altLang="en-US"/>
            </a:p>
          </p:txBody>
        </p:sp>
        <p:sp>
          <p:nvSpPr>
            <p:cNvPr id="58383" name="Line 6"/>
            <p:cNvSpPr>
              <a:spLocks noChangeShapeType="1"/>
            </p:cNvSpPr>
            <p:nvPr/>
          </p:nvSpPr>
          <p:spPr bwMode="auto">
            <a:xfrm>
              <a:off x="7387723" y="3765534"/>
              <a:ext cx="0" cy="152400"/>
            </a:xfrm>
            <a:prstGeom prst="line">
              <a:avLst/>
            </a:prstGeom>
            <a:noFill/>
            <a:ln w="12700" cap="sq">
              <a:solidFill>
                <a:schemeClr val="tx1"/>
              </a:solidFill>
              <a:round/>
            </a:ln>
          </p:spPr>
          <p:txBody>
            <a:bodyPr wrap="none" anchor="ctr"/>
            <a:lstStyle/>
            <a:p>
              <a:endParaRPr lang="zh-CN" altLang="en-US"/>
            </a:p>
          </p:txBody>
        </p:sp>
        <p:sp>
          <p:nvSpPr>
            <p:cNvPr id="58384" name="矩形 6"/>
            <p:cNvSpPr>
              <a:spLocks noChangeArrowheads="1"/>
            </p:cNvSpPr>
            <p:nvPr/>
          </p:nvSpPr>
          <p:spPr bwMode="auto">
            <a:xfrm>
              <a:off x="2662250" y="3935887"/>
              <a:ext cx="5755641" cy="400066"/>
            </a:xfrm>
            <a:prstGeom prst="rect">
              <a:avLst/>
            </a:prstGeom>
            <a:noFill/>
            <a:ln w="9525">
              <a:noFill/>
              <a:miter lim="800000"/>
            </a:ln>
          </p:spPr>
          <p:txBody>
            <a:bodyPr wrap="square">
              <a:spAutoFit/>
            </a:bodyPr>
            <a:lstStyle/>
            <a:p>
              <a:r>
                <a:rPr lang="en-US" altLang="zh-CN" sz="2000" b="1" dirty="0" smtClean="0">
                  <a:solidFill>
                    <a:srgbClr val="FF0000"/>
                  </a:solidFill>
                  <a:latin typeface="宋体" panose="02010600030101010101" pitchFamily="2" charset="-122"/>
                  <a:ea typeface="MS PGothic" panose="020B0600070205080204" pitchFamily="34" charset="-128"/>
                </a:rPr>
                <a:t>  0      1     </a:t>
              </a:r>
              <a:r>
                <a:rPr lang="en-US" altLang="zh-CN" sz="2000" b="1" dirty="0">
                  <a:solidFill>
                    <a:srgbClr val="FF0000"/>
                  </a:solidFill>
                  <a:latin typeface="宋体" panose="02010600030101010101" pitchFamily="2" charset="-122"/>
                  <a:ea typeface="MS PGothic" panose="020B0600070205080204" pitchFamily="34" charset="-128"/>
                </a:rPr>
                <a:t>2   </a:t>
              </a:r>
              <a:r>
                <a:rPr lang="en-US" altLang="zh-CN" sz="2000" b="1" dirty="0" smtClean="0">
                  <a:solidFill>
                    <a:srgbClr val="FF0000"/>
                  </a:solidFill>
                  <a:latin typeface="宋体" panose="02010600030101010101" pitchFamily="2" charset="-122"/>
                  <a:ea typeface="MS PGothic" panose="020B0600070205080204" pitchFamily="34" charset="-128"/>
                </a:rPr>
                <a:t>   </a:t>
              </a:r>
              <a:r>
                <a:rPr lang="en-US" altLang="zh-CN" sz="2000" b="1" dirty="0">
                  <a:solidFill>
                    <a:srgbClr val="FF0000"/>
                  </a:solidFill>
                  <a:latin typeface="宋体" panose="02010600030101010101" pitchFamily="2" charset="-122"/>
                  <a:ea typeface="MS PGothic" panose="020B0600070205080204" pitchFamily="34" charset="-128"/>
                </a:rPr>
                <a:t>3              </a:t>
              </a:r>
              <a:r>
                <a:rPr lang="en-US" altLang="zh-CN" sz="2000" b="1" dirty="0" smtClean="0">
                  <a:solidFill>
                    <a:srgbClr val="FF0000"/>
                  </a:solidFill>
                  <a:latin typeface="宋体" panose="02010600030101010101" pitchFamily="2" charset="-122"/>
                  <a:ea typeface="MS PGothic" panose="020B0600070205080204" pitchFamily="34" charset="-128"/>
                </a:rPr>
                <a:t>      </a:t>
              </a:r>
              <a:r>
                <a:rPr lang="en-US" altLang="zh-CN" sz="2000" b="1" dirty="0">
                  <a:solidFill>
                    <a:srgbClr val="FF0000"/>
                  </a:solidFill>
                  <a:latin typeface="宋体" panose="02010600030101010101" pitchFamily="2" charset="-122"/>
                  <a:ea typeface="MS PGothic" panose="020B0600070205080204" pitchFamily="34" charset="-128"/>
                </a:rPr>
                <a:t>n-1 </a:t>
              </a:r>
              <a:r>
                <a:rPr lang="en-US" altLang="zh-CN" sz="2000" b="1" dirty="0" smtClean="0">
                  <a:solidFill>
                    <a:srgbClr val="FF0000"/>
                  </a:solidFill>
                  <a:latin typeface="宋体" panose="02010600030101010101" pitchFamily="2" charset="-122"/>
                  <a:ea typeface="MS PGothic" panose="020B0600070205080204" pitchFamily="34" charset="-128"/>
                </a:rPr>
                <a:t>    </a:t>
              </a:r>
              <a:r>
                <a:rPr lang="en-US" altLang="zh-CN" sz="2000" b="1" dirty="0">
                  <a:solidFill>
                    <a:srgbClr val="FF0000"/>
                  </a:solidFill>
                  <a:latin typeface="宋体" panose="02010600030101010101" pitchFamily="2" charset="-122"/>
                  <a:ea typeface="MS PGothic" panose="020B0600070205080204" pitchFamily="34" charset="-128"/>
                </a:rPr>
                <a:t>n</a:t>
              </a:r>
              <a:endParaRPr lang="en-US" altLang="zh-CN" sz="2000" b="1" dirty="0">
                <a:solidFill>
                  <a:srgbClr val="FF0000"/>
                </a:solidFill>
                <a:latin typeface="宋体" panose="02010600030101010101" pitchFamily="2" charset="-122"/>
                <a:ea typeface="MS PGothic" panose="020B0600070205080204" pitchFamily="34" charset="-128"/>
              </a:endParaRPr>
            </a:p>
          </p:txBody>
        </p:sp>
      </p:grpSp>
      <p:sp>
        <p:nvSpPr>
          <p:cNvPr id="8" name="矩形 7"/>
          <p:cNvSpPr/>
          <p:nvPr/>
        </p:nvSpPr>
        <p:spPr>
          <a:xfrm>
            <a:off x="2420461" y="3935408"/>
            <a:ext cx="6696659" cy="861774"/>
          </a:xfrm>
          <a:prstGeom prst="rect">
            <a:avLst/>
          </a:prstGeom>
          <a:solidFill>
            <a:schemeClr val="accent4">
              <a:lumMod val="20000"/>
              <a:lumOff val="80000"/>
            </a:schemeClr>
          </a:solidFill>
        </p:spPr>
        <p:txBody>
          <a:bodyPr wrap="square">
            <a:spAutoFit/>
          </a:bodyPr>
          <a:lstStyle/>
          <a:p>
            <a:pPr fontAlgn="auto">
              <a:spcBef>
                <a:spcPts val="1200"/>
              </a:spcBef>
              <a:spcAft>
                <a:spcPts val="0"/>
              </a:spcAft>
              <a:defRPr/>
            </a:pPr>
            <a:r>
              <a:rPr lang="zh-CN" altLang="en-US" b="1" dirty="0" smtClean="0">
                <a:latin typeface="宋体" panose="02010600030101010101" pitchFamily="2" charset="-122"/>
                <a:ea typeface="MS PGothic" panose="020B0600070205080204" pitchFamily="34" charset="-128"/>
              </a:rPr>
              <a:t> </a:t>
            </a:r>
            <a:r>
              <a:rPr lang="en-US" altLang="zh-CN" b="1" dirty="0" smtClean="0">
                <a:latin typeface="宋体" panose="02010600030101010101" pitchFamily="2" charset="-122"/>
                <a:ea typeface="MS PGothic" panose="020B0600070205080204" pitchFamily="34" charset="-128"/>
              </a:rPr>
              <a:t>      </a:t>
            </a:r>
            <a:r>
              <a:rPr lang="en-US" altLang="zh-CN" sz="2000" b="1" dirty="0" smtClean="0">
                <a:latin typeface="宋体" panose="02010600030101010101" pitchFamily="2" charset="-122"/>
                <a:ea typeface="MS PGothic" panose="020B0600070205080204" pitchFamily="34" charset="-128"/>
              </a:rPr>
              <a:t>A     </a:t>
            </a:r>
            <a:r>
              <a:rPr lang="en-US" altLang="zh-CN" sz="2000" b="1" dirty="0" err="1">
                <a:latin typeface="宋体" panose="02010600030101010101" pitchFamily="2" charset="-122"/>
                <a:ea typeface="MS PGothic" panose="020B0600070205080204" pitchFamily="34" charset="-128"/>
              </a:rPr>
              <a:t>A</a:t>
            </a:r>
            <a:r>
              <a:rPr lang="en-US" altLang="zh-CN" sz="2000" b="1" dirty="0">
                <a:latin typeface="宋体" panose="02010600030101010101" pitchFamily="2" charset="-122"/>
                <a:ea typeface="MS PGothic" panose="020B0600070205080204" pitchFamily="34" charset="-128"/>
              </a:rPr>
              <a:t>    </a:t>
            </a:r>
            <a:r>
              <a:rPr lang="en-US" altLang="zh-CN" sz="2000" b="1" dirty="0" smtClean="0">
                <a:latin typeface="宋体" panose="02010600030101010101" pitchFamily="2" charset="-122"/>
                <a:ea typeface="MS PGothic" panose="020B0600070205080204" pitchFamily="34" charset="-128"/>
              </a:rPr>
              <a:t>  </a:t>
            </a:r>
            <a:r>
              <a:rPr lang="en-US" altLang="zh-CN" sz="2000" b="1" dirty="0" err="1" smtClean="0">
                <a:latin typeface="宋体" panose="02010600030101010101" pitchFamily="2" charset="-122"/>
                <a:ea typeface="MS PGothic" panose="020B0600070205080204" pitchFamily="34" charset="-128"/>
              </a:rPr>
              <a:t>A</a:t>
            </a:r>
            <a:r>
              <a:rPr lang="en-US" altLang="zh-CN" sz="2000" b="1" dirty="0" smtClean="0">
                <a:latin typeface="宋体" panose="02010600030101010101" pitchFamily="2" charset="-122"/>
                <a:ea typeface="MS PGothic" panose="020B0600070205080204" pitchFamily="34" charset="-128"/>
              </a:rPr>
              <a:t>     </a:t>
            </a:r>
            <a:r>
              <a:rPr kumimoji="1" lang="en-US" altLang="zh-CN" sz="2000" b="1" dirty="0">
                <a:latin typeface="Times New Roman" panose="02020603050405020304" pitchFamily="18" charset="0"/>
                <a:ea typeface="+mn-ea"/>
              </a:rPr>
              <a:t>‥ ‥ ‥ ‥     </a:t>
            </a:r>
            <a:r>
              <a:rPr kumimoji="1" lang="en-US" altLang="zh-CN" sz="2000" b="1" dirty="0" smtClean="0">
                <a:latin typeface="Times New Roman" panose="02020603050405020304" pitchFamily="18" charset="0"/>
                <a:ea typeface="+mn-ea"/>
              </a:rPr>
              <a:t>         </a:t>
            </a:r>
            <a:r>
              <a:rPr lang="en-US" altLang="zh-CN" sz="2000" b="1" dirty="0" smtClean="0">
                <a:latin typeface="宋体" panose="02010600030101010101" pitchFamily="2" charset="-122"/>
                <a:ea typeface="MS PGothic" panose="020B0600070205080204" pitchFamily="34" charset="-128"/>
              </a:rPr>
              <a:t>A      </a:t>
            </a:r>
            <a:r>
              <a:rPr lang="en-US" altLang="zh-CN" sz="2000" b="1" dirty="0" err="1" smtClean="0">
                <a:latin typeface="宋体" panose="02010600030101010101" pitchFamily="2" charset="-122"/>
                <a:ea typeface="MS PGothic" panose="020B0600070205080204" pitchFamily="34" charset="-128"/>
              </a:rPr>
              <a:t>A</a:t>
            </a:r>
            <a:endParaRPr lang="en-US" altLang="zh-CN" sz="2000" b="1" dirty="0" smtClean="0">
              <a:latin typeface="宋体" panose="02010600030101010101" pitchFamily="2" charset="-122"/>
              <a:ea typeface="MS PGothic" panose="020B0600070205080204" pitchFamily="34" charset="-128"/>
            </a:endParaRPr>
          </a:p>
          <a:p>
            <a:pPr fontAlgn="auto">
              <a:spcBef>
                <a:spcPts val="1200"/>
              </a:spcBef>
              <a:spcAft>
                <a:spcPts val="0"/>
              </a:spcAft>
              <a:defRPr/>
            </a:pPr>
            <a:r>
              <a:rPr lang="en-US" altLang="zh-CN" sz="2000" b="1" dirty="0" smtClean="0">
                <a:latin typeface="宋体" panose="02010600030101010101" pitchFamily="2" charset="-122"/>
                <a:ea typeface="MS PGothic" panose="020B0600070205080204" pitchFamily="34" charset="-128"/>
              </a:rPr>
              <a:t>P                                                F</a:t>
            </a:r>
            <a:endParaRPr lang="en-US" altLang="zh-CN" sz="2000" b="1" dirty="0">
              <a:latin typeface="宋体" panose="02010600030101010101" pitchFamily="2" charset="-122"/>
              <a:ea typeface="MS PGothic" panose="020B0600070205080204" pitchFamily="34" charset="-128"/>
            </a:endParaRPr>
          </a:p>
        </p:txBody>
      </p:sp>
      <p:sp>
        <p:nvSpPr>
          <p:cNvPr id="22" name="椭圆 21"/>
          <p:cNvSpPr/>
          <p:nvPr/>
        </p:nvSpPr>
        <p:spPr>
          <a:xfrm>
            <a:off x="672647" y="1225208"/>
            <a:ext cx="1135062" cy="1135063"/>
          </a:xfrm>
          <a:prstGeom prst="ellipse">
            <a:avLst/>
          </a:prstGeom>
          <a:noFill/>
          <a:ln>
            <a:solidFill>
              <a:srgbClr val="FA325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143" tIns="45572" rIns="91143" bIns="45572" anchor="ctr"/>
          <a:lstStyle/>
          <a:p>
            <a:pPr algn="ctr">
              <a:defRPr/>
            </a:pPr>
            <a:endParaRPr lang="zh-CN" altLang="en-US" sz="1350"/>
          </a:p>
        </p:txBody>
      </p:sp>
      <p:sp>
        <p:nvSpPr>
          <p:cNvPr id="23" name="圆角矩形 22"/>
          <p:cNvSpPr/>
          <p:nvPr/>
        </p:nvSpPr>
        <p:spPr>
          <a:xfrm>
            <a:off x="561975" y="1855561"/>
            <a:ext cx="1403350" cy="377825"/>
          </a:xfrm>
          <a:prstGeom prst="roundRect">
            <a:avLst/>
          </a:prstGeom>
          <a:solidFill>
            <a:srgbClr val="FF0000"/>
          </a:solidFill>
          <a:ln>
            <a:solidFill>
              <a:schemeClr val="accent5"/>
            </a:solidFill>
          </a:ln>
          <a:effectLst/>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altLang="zh-CN" sz="2000" b="1" dirty="0">
                <a:latin typeface="微软雅黑" panose="020B0503020204020204" pitchFamily="34" charset="-122"/>
                <a:ea typeface="微软雅黑" panose="020B0503020204020204" pitchFamily="34" charset="-122"/>
              </a:rPr>
              <a:t>Annuity</a:t>
            </a:r>
            <a:endParaRPr lang="zh-CN" altLang="en-US" sz="2000" b="1" dirty="0">
              <a:latin typeface="微软雅黑" panose="020B0503020204020204" pitchFamily="34" charset="-122"/>
              <a:ea typeface="微软雅黑" panose="020B0503020204020204" pitchFamily="34" charset="-122"/>
            </a:endParaRPr>
          </a:p>
        </p:txBody>
      </p:sp>
      <p:sp>
        <p:nvSpPr>
          <p:cNvPr id="58388" name="矩形 23"/>
          <p:cNvSpPr>
            <a:spLocks noChangeArrowheads="1"/>
          </p:cNvSpPr>
          <p:nvPr/>
        </p:nvSpPr>
        <p:spPr bwMode="auto">
          <a:xfrm>
            <a:off x="838200" y="1370681"/>
            <a:ext cx="850900" cy="492125"/>
          </a:xfrm>
          <a:prstGeom prst="rect">
            <a:avLst/>
          </a:prstGeom>
          <a:noFill/>
          <a:ln w="9525">
            <a:noFill/>
            <a:miter lim="800000"/>
          </a:ln>
        </p:spPr>
        <p:txBody>
          <a:bodyPr wrap="none">
            <a:spAutoFit/>
          </a:bodyPr>
          <a:lstStyle/>
          <a:p>
            <a:r>
              <a:rPr lang="zh-CN" altLang="en-US" sz="2600" dirty="0">
                <a:latin typeface="微软雅黑" panose="020B0503020204020204" pitchFamily="34" charset="-122"/>
                <a:ea typeface="微软雅黑" panose="020B0503020204020204" pitchFamily="34" charset="-122"/>
              </a:rPr>
              <a:t>年金</a:t>
            </a:r>
            <a:endParaRPr lang="zh-CN" altLang="en-US" sz="2600" dirty="0"/>
          </a:p>
        </p:txBody>
      </p:sp>
    </p:spTree>
  </p:cSld>
  <p:clrMapOvr>
    <a:masterClrMapping/>
  </p:clrMapOvr>
  <p:transition spd="med" advClick="0" advTm="0">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11"/>
          <p:cNvPicPr>
            <a:picLocks noChangeAspect="1" noChangeArrowheads="1"/>
          </p:cNvPicPr>
          <p:nvPr/>
        </p:nvPicPr>
        <p:blipFill>
          <a:blip r:embed="rId1"/>
          <a:srcRect/>
          <a:stretch>
            <a:fillRect/>
          </a:stretch>
        </p:blipFill>
        <p:spPr bwMode="auto">
          <a:xfrm>
            <a:off x="711200" y="2873068"/>
            <a:ext cx="10891838" cy="3522969"/>
          </a:xfrm>
          <a:prstGeom prst="rect">
            <a:avLst/>
          </a:prstGeom>
          <a:noFill/>
          <a:ln w="9525">
            <a:noFill/>
            <a:miter lim="800000"/>
            <a:headEnd/>
            <a:tailEnd/>
          </a:ln>
        </p:spPr>
      </p:pic>
      <p:grpSp>
        <p:nvGrpSpPr>
          <p:cNvPr id="30724" name="组合 14"/>
          <p:cNvGrpSpPr/>
          <p:nvPr/>
        </p:nvGrpSpPr>
        <p:grpSpPr bwMode="auto">
          <a:xfrm>
            <a:off x="361331" y="903327"/>
            <a:ext cx="11325057" cy="1969742"/>
            <a:chOff x="399049" y="1654073"/>
            <a:chExt cx="9205071" cy="4595507"/>
          </a:xfrm>
        </p:grpSpPr>
        <p:sp>
          <p:nvSpPr>
            <p:cNvPr id="30753" name="Text Box 3"/>
            <p:cNvSpPr txBox="1">
              <a:spLocks noChangeArrowheads="1"/>
            </p:cNvSpPr>
            <p:nvPr/>
          </p:nvSpPr>
          <p:spPr bwMode="auto">
            <a:xfrm>
              <a:off x="683425" y="2004119"/>
              <a:ext cx="8920695" cy="3627044"/>
            </a:xfrm>
            <a:prstGeom prst="rect">
              <a:avLst/>
            </a:prstGeom>
            <a:noFill/>
            <a:ln w="9525">
              <a:noFill/>
              <a:miter lim="800000"/>
            </a:ln>
          </p:spPr>
          <p:txBody>
            <a:bodyPr>
              <a:spAutoFit/>
            </a:bodyPr>
            <a:lstStyle/>
            <a:p>
              <a:pPr>
                <a:lnSpc>
                  <a:spcPct val="90000"/>
                </a:lnSpc>
                <a:spcBef>
                  <a:spcPts val="1000"/>
                </a:spcBef>
                <a:buFont typeface="Arial" panose="020B0604020202020204" pitchFamily="34" charset="0"/>
                <a:buChar char="•"/>
              </a:pPr>
              <a:endParaRPr lang="en-US" altLang="zh-CN" sz="2800" b="1" dirty="0"/>
            </a:p>
            <a:p>
              <a:pPr eaLnBrk="0" hangingPunct="0"/>
              <a:endParaRPr lang="ja-JP" altLang="en-US" sz="2800" b="1" dirty="0">
                <a:latin typeface="微软雅黑" panose="020B0503020204020204" pitchFamily="34" charset="-122"/>
                <a:ea typeface="微软雅黑" panose="020B0503020204020204" pitchFamily="34" charset="-122"/>
              </a:endParaRPr>
            </a:p>
            <a:p>
              <a:pPr eaLnBrk="0" hangingPunct="0"/>
              <a:r>
                <a:rPr lang="ja-JP" altLang="en-US" sz="2400" dirty="0">
                  <a:latin typeface="微软雅黑" panose="020B0503020204020204" pitchFamily="34" charset="-122"/>
                  <a:ea typeface="微软雅黑" panose="020B0503020204020204" pitchFamily="34" charset="-122"/>
                </a:rPr>
                <a:t>　</a:t>
              </a:r>
              <a:endParaRPr lang="ja-JP" altLang="en-US" sz="2400" dirty="0">
                <a:latin typeface="微软雅黑" panose="020B0503020204020204" pitchFamily="34" charset="-122"/>
                <a:ea typeface="微软雅黑" panose="020B0503020204020204" pitchFamily="34" charset="-122"/>
              </a:endParaRPr>
            </a:p>
          </p:txBody>
        </p:sp>
        <p:sp>
          <p:nvSpPr>
            <p:cNvPr id="30754" name="矩形 8"/>
            <p:cNvSpPr>
              <a:spLocks noChangeArrowheads="1"/>
            </p:cNvSpPr>
            <p:nvPr/>
          </p:nvSpPr>
          <p:spPr bwMode="auto">
            <a:xfrm>
              <a:off x="683425" y="2031864"/>
              <a:ext cx="8852948" cy="4217716"/>
            </a:xfrm>
            <a:prstGeom prst="rect">
              <a:avLst/>
            </a:prstGeom>
            <a:noFill/>
            <a:ln w="25400">
              <a:solidFill>
                <a:srgbClr val="0070C0"/>
              </a:solidFill>
              <a:miter lim="800000"/>
            </a:ln>
          </p:spPr>
          <p:txBody>
            <a:bodyPr/>
            <a:lstStyle/>
            <a:p>
              <a:endParaRPr lang="zh-CN" altLang="en-US" sz="3200">
                <a:solidFill>
                  <a:srgbClr val="000000"/>
                </a:solidFill>
                <a:sym typeface="Arial" panose="020B0604020202020204" pitchFamily="34" charset="0"/>
              </a:endParaRPr>
            </a:p>
          </p:txBody>
        </p:sp>
        <p:grpSp>
          <p:nvGrpSpPr>
            <p:cNvPr id="28" name="组合 11"/>
            <p:cNvGrpSpPr/>
            <p:nvPr/>
          </p:nvGrpSpPr>
          <p:grpSpPr>
            <a:xfrm>
              <a:off x="399049" y="1654073"/>
              <a:ext cx="568751" cy="700092"/>
              <a:chOff x="182082" y="-1239841"/>
              <a:chExt cx="4000500" cy="4000500"/>
            </a:xfrm>
            <a:effectLst>
              <a:outerShdw blurRad="444500" dist="254000" dir="8100000" algn="tr" rotWithShape="0">
                <a:prstClr val="black">
                  <a:alpha val="50000"/>
                </a:prstClr>
              </a:outerShdw>
            </a:effectLst>
          </p:grpSpPr>
          <p:sp>
            <p:nvSpPr>
              <p:cNvPr id="29" name="同心圆 28"/>
              <p:cNvSpPr/>
              <p:nvPr/>
            </p:nvSpPr>
            <p:spPr>
              <a:xfrm>
                <a:off x="182082" y="-1239841"/>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pitchFamily="34" charset="-122"/>
                </a:endParaRPr>
              </a:p>
            </p:txBody>
          </p:sp>
          <p:sp>
            <p:nvSpPr>
              <p:cNvPr id="30" name="椭圆 29"/>
              <p:cNvSpPr/>
              <p:nvPr/>
            </p:nvSpPr>
            <p:spPr>
              <a:xfrm>
                <a:off x="269394" y="-1239841"/>
                <a:ext cx="3825876" cy="382586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grpSp>
      <p:sp>
        <p:nvSpPr>
          <p:cNvPr id="46" name="上箭头 45"/>
          <p:cNvSpPr/>
          <p:nvPr/>
        </p:nvSpPr>
        <p:spPr>
          <a:xfrm>
            <a:off x="4457436" y="4094775"/>
            <a:ext cx="76200" cy="633412"/>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7" name="上箭头 46"/>
          <p:cNvSpPr/>
          <p:nvPr/>
        </p:nvSpPr>
        <p:spPr>
          <a:xfrm>
            <a:off x="3839899" y="4094775"/>
            <a:ext cx="76200" cy="636587"/>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8" name="上箭头 47"/>
          <p:cNvSpPr/>
          <p:nvPr/>
        </p:nvSpPr>
        <p:spPr>
          <a:xfrm>
            <a:off x="5562336" y="4091600"/>
            <a:ext cx="76200" cy="636587"/>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55" name="组合 54"/>
          <p:cNvGrpSpPr/>
          <p:nvPr/>
        </p:nvGrpSpPr>
        <p:grpSpPr>
          <a:xfrm>
            <a:off x="1427953" y="3911262"/>
            <a:ext cx="4230688" cy="158400"/>
            <a:chOff x="1568450" y="3909800"/>
            <a:chExt cx="4230688" cy="158400"/>
          </a:xfrm>
        </p:grpSpPr>
        <p:cxnSp>
          <p:nvCxnSpPr>
            <p:cNvPr id="36" name="直接连接符 35"/>
            <p:cNvCxnSpPr/>
            <p:nvPr/>
          </p:nvCxnSpPr>
          <p:spPr>
            <a:xfrm>
              <a:off x="1568450" y="4067175"/>
              <a:ext cx="42306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574800" y="39098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2832100" y="39098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441700" y="39098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5788025" y="39098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2203450" y="39098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606925" y="39098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4027488" y="39098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组合 55"/>
          <p:cNvGrpSpPr/>
          <p:nvPr/>
        </p:nvGrpSpPr>
        <p:grpSpPr>
          <a:xfrm>
            <a:off x="1239304" y="3271500"/>
            <a:ext cx="4667250" cy="639762"/>
            <a:chOff x="1409700" y="3167063"/>
            <a:chExt cx="4667250" cy="639762"/>
          </a:xfrm>
        </p:grpSpPr>
        <p:sp>
          <p:nvSpPr>
            <p:cNvPr id="42" name="文本框 41"/>
            <p:cNvSpPr txBox="1">
              <a:spLocks noChangeArrowheads="1"/>
            </p:cNvSpPr>
            <p:nvPr/>
          </p:nvSpPr>
          <p:spPr bwMode="auto">
            <a:xfrm>
              <a:off x="1409700" y="3441700"/>
              <a:ext cx="330200" cy="365125"/>
            </a:xfrm>
            <a:prstGeom prst="rect">
              <a:avLst/>
            </a:prstGeom>
            <a:noFill/>
            <a:ln w="9525">
              <a:noFill/>
              <a:miter lim="800000"/>
            </a:ln>
          </p:spPr>
          <p:txBody>
            <a:bodyPr>
              <a:spAutoFit/>
            </a:bodyPr>
            <a:lstStyle/>
            <a:p>
              <a:r>
                <a:rPr lang="en-US" altLang="zh-CN"/>
                <a:t>0</a:t>
              </a:r>
              <a:endParaRPr lang="en-US" altLang="zh-CN"/>
            </a:p>
          </p:txBody>
        </p:sp>
        <p:sp>
          <p:nvSpPr>
            <p:cNvPr id="43" name="文本框 42"/>
            <p:cNvSpPr txBox="1">
              <a:spLocks noChangeArrowheads="1"/>
            </p:cNvSpPr>
            <p:nvPr/>
          </p:nvSpPr>
          <p:spPr bwMode="auto">
            <a:xfrm>
              <a:off x="2657475" y="3440113"/>
              <a:ext cx="341313" cy="365125"/>
            </a:xfrm>
            <a:prstGeom prst="rect">
              <a:avLst/>
            </a:prstGeom>
            <a:noFill/>
            <a:ln w="9525">
              <a:noFill/>
              <a:miter lim="800000"/>
            </a:ln>
          </p:spPr>
          <p:txBody>
            <a:bodyPr>
              <a:spAutoFit/>
            </a:bodyPr>
            <a:lstStyle/>
            <a:p>
              <a:r>
                <a:rPr lang="en-US" altLang="zh-CN"/>
                <a:t>2</a:t>
              </a:r>
              <a:endParaRPr lang="en-US" altLang="zh-CN"/>
            </a:p>
          </p:txBody>
        </p:sp>
        <p:sp>
          <p:nvSpPr>
            <p:cNvPr id="44" name="文本框 43"/>
            <p:cNvSpPr txBox="1">
              <a:spLocks noChangeArrowheads="1"/>
            </p:cNvSpPr>
            <p:nvPr/>
          </p:nvSpPr>
          <p:spPr bwMode="auto">
            <a:xfrm>
              <a:off x="2032000" y="3441700"/>
              <a:ext cx="342900" cy="365125"/>
            </a:xfrm>
            <a:prstGeom prst="rect">
              <a:avLst/>
            </a:prstGeom>
            <a:noFill/>
            <a:ln w="9525">
              <a:noFill/>
              <a:miter lim="800000"/>
            </a:ln>
          </p:spPr>
          <p:txBody>
            <a:bodyPr>
              <a:spAutoFit/>
            </a:bodyPr>
            <a:lstStyle/>
            <a:p>
              <a:r>
                <a:rPr lang="en-US" altLang="zh-CN"/>
                <a:t>1</a:t>
              </a:r>
              <a:endParaRPr lang="en-US" altLang="zh-CN"/>
            </a:p>
          </p:txBody>
        </p:sp>
        <p:sp>
          <p:nvSpPr>
            <p:cNvPr id="45" name="文本框 44"/>
            <p:cNvSpPr txBox="1">
              <a:spLocks noChangeArrowheads="1"/>
            </p:cNvSpPr>
            <p:nvPr/>
          </p:nvSpPr>
          <p:spPr bwMode="auto">
            <a:xfrm>
              <a:off x="3303588" y="3441700"/>
              <a:ext cx="342900" cy="365125"/>
            </a:xfrm>
            <a:prstGeom prst="rect">
              <a:avLst/>
            </a:prstGeom>
            <a:noFill/>
            <a:ln w="9525">
              <a:noFill/>
              <a:miter lim="800000"/>
            </a:ln>
          </p:spPr>
          <p:txBody>
            <a:bodyPr>
              <a:spAutoFit/>
            </a:bodyPr>
            <a:lstStyle/>
            <a:p>
              <a:r>
                <a:rPr lang="en-US" altLang="zh-CN"/>
                <a:t>3</a:t>
              </a:r>
              <a:endParaRPr lang="en-US" altLang="zh-CN"/>
            </a:p>
          </p:txBody>
        </p:sp>
        <p:sp>
          <p:nvSpPr>
            <p:cNvPr id="51" name="文本框 50"/>
            <p:cNvSpPr txBox="1">
              <a:spLocks noChangeArrowheads="1"/>
            </p:cNvSpPr>
            <p:nvPr/>
          </p:nvSpPr>
          <p:spPr bwMode="auto">
            <a:xfrm>
              <a:off x="3859213" y="3441700"/>
              <a:ext cx="342900" cy="365125"/>
            </a:xfrm>
            <a:prstGeom prst="rect">
              <a:avLst/>
            </a:prstGeom>
            <a:noFill/>
            <a:ln w="9525">
              <a:noFill/>
              <a:miter lim="800000"/>
            </a:ln>
          </p:spPr>
          <p:txBody>
            <a:bodyPr>
              <a:spAutoFit/>
            </a:bodyPr>
            <a:lstStyle/>
            <a:p>
              <a:r>
                <a:rPr lang="en-US" altLang="zh-CN"/>
                <a:t>4</a:t>
              </a:r>
              <a:endParaRPr lang="en-US" altLang="zh-CN"/>
            </a:p>
          </p:txBody>
        </p:sp>
        <p:sp>
          <p:nvSpPr>
            <p:cNvPr id="52" name="文本框 51"/>
            <p:cNvSpPr txBox="1">
              <a:spLocks noChangeArrowheads="1"/>
            </p:cNvSpPr>
            <p:nvPr/>
          </p:nvSpPr>
          <p:spPr bwMode="auto">
            <a:xfrm>
              <a:off x="5595938" y="3441700"/>
              <a:ext cx="481012" cy="365125"/>
            </a:xfrm>
            <a:prstGeom prst="rect">
              <a:avLst/>
            </a:prstGeom>
            <a:noFill/>
            <a:ln w="9525">
              <a:noFill/>
              <a:miter lim="800000"/>
            </a:ln>
          </p:spPr>
          <p:txBody>
            <a:bodyPr>
              <a:spAutoFit/>
            </a:bodyPr>
            <a:lstStyle/>
            <a:p>
              <a:r>
                <a:rPr lang="en-US" altLang="zh-CN" dirty="0"/>
                <a:t>13</a:t>
              </a:r>
              <a:endParaRPr lang="en-US" altLang="zh-CN" dirty="0"/>
            </a:p>
          </p:txBody>
        </p:sp>
        <p:sp>
          <p:nvSpPr>
            <p:cNvPr id="53" name="文本框 52"/>
            <p:cNvSpPr txBox="1">
              <a:spLocks noChangeArrowheads="1"/>
            </p:cNvSpPr>
            <p:nvPr/>
          </p:nvSpPr>
          <p:spPr bwMode="auto">
            <a:xfrm>
              <a:off x="4437063" y="3441700"/>
              <a:ext cx="285750" cy="365125"/>
            </a:xfrm>
            <a:prstGeom prst="rect">
              <a:avLst/>
            </a:prstGeom>
            <a:noFill/>
            <a:ln w="9525">
              <a:noFill/>
              <a:miter lim="800000"/>
            </a:ln>
          </p:spPr>
          <p:txBody>
            <a:bodyPr>
              <a:spAutoFit/>
            </a:bodyPr>
            <a:lstStyle/>
            <a:p>
              <a:r>
                <a:rPr lang="en-US" altLang="zh-CN" dirty="0"/>
                <a:t>5</a:t>
              </a:r>
              <a:endParaRPr lang="en-US" altLang="zh-CN" dirty="0"/>
            </a:p>
          </p:txBody>
        </p:sp>
        <p:sp>
          <p:nvSpPr>
            <p:cNvPr id="57" name="文本框 56"/>
            <p:cNvSpPr txBox="1">
              <a:spLocks noChangeArrowheads="1"/>
            </p:cNvSpPr>
            <p:nvPr/>
          </p:nvSpPr>
          <p:spPr bwMode="auto">
            <a:xfrm>
              <a:off x="4683125" y="3167063"/>
              <a:ext cx="1077913" cy="639762"/>
            </a:xfrm>
            <a:prstGeom prst="rect">
              <a:avLst/>
            </a:prstGeom>
            <a:noFill/>
            <a:ln w="9525">
              <a:noFill/>
              <a:miter lim="800000"/>
            </a:ln>
          </p:spPr>
          <p:txBody>
            <a:bodyPr>
              <a:spAutoFit/>
            </a:bodyPr>
            <a:lstStyle/>
            <a:p>
              <a:r>
                <a:rPr lang="en-US" altLang="zh-CN" sz="3600" dirty="0"/>
                <a:t>......</a:t>
              </a:r>
              <a:endParaRPr lang="en-US" altLang="zh-CN" sz="3600" dirty="0"/>
            </a:p>
          </p:txBody>
        </p:sp>
      </p:grpSp>
      <p:sp>
        <p:nvSpPr>
          <p:cNvPr id="59" name="文本框 58"/>
          <p:cNvSpPr txBox="1">
            <a:spLocks noChangeArrowheads="1"/>
          </p:cNvSpPr>
          <p:nvPr/>
        </p:nvSpPr>
        <p:spPr bwMode="auto">
          <a:xfrm>
            <a:off x="4295242" y="5204468"/>
            <a:ext cx="514350" cy="457200"/>
          </a:xfrm>
          <a:prstGeom prst="rect">
            <a:avLst/>
          </a:prstGeom>
          <a:noFill/>
          <a:ln w="9525">
            <a:noFill/>
            <a:miter lim="800000"/>
          </a:ln>
        </p:spPr>
        <p:txBody>
          <a:bodyPr>
            <a:spAutoFit/>
          </a:bodyPr>
          <a:lstStyle/>
          <a:p>
            <a:pPr algn="ctr"/>
            <a:r>
              <a:rPr lang="en-US" altLang="zh-CN" sz="2400" dirty="0" smtClean="0"/>
              <a:t>n</a:t>
            </a:r>
            <a:endParaRPr lang="en-US" altLang="zh-CN" sz="2400" dirty="0"/>
          </a:p>
        </p:txBody>
      </p:sp>
      <p:sp>
        <p:nvSpPr>
          <p:cNvPr id="61" name="文本框 60"/>
          <p:cNvSpPr txBox="1">
            <a:spLocks noChangeArrowheads="1"/>
          </p:cNvSpPr>
          <p:nvPr/>
        </p:nvSpPr>
        <p:spPr bwMode="auto">
          <a:xfrm>
            <a:off x="2078828" y="5172688"/>
            <a:ext cx="612775" cy="457200"/>
          </a:xfrm>
          <a:prstGeom prst="rect">
            <a:avLst/>
          </a:prstGeom>
          <a:noFill/>
          <a:ln w="9525">
            <a:noFill/>
            <a:miter lim="800000"/>
          </a:ln>
        </p:spPr>
        <p:txBody>
          <a:bodyPr>
            <a:spAutoFit/>
          </a:bodyPr>
          <a:lstStyle/>
          <a:p>
            <a:pPr algn="ctr"/>
            <a:r>
              <a:rPr lang="en-US" altLang="zh-CN" sz="2400" dirty="0"/>
              <a:t>m</a:t>
            </a:r>
            <a:endParaRPr lang="en-US" altLang="zh-CN" sz="2400" dirty="0"/>
          </a:p>
        </p:txBody>
      </p:sp>
      <p:sp>
        <p:nvSpPr>
          <p:cNvPr id="62" name="文本框 61"/>
          <p:cNvSpPr txBox="1">
            <a:spLocks noChangeArrowheads="1"/>
          </p:cNvSpPr>
          <p:nvPr/>
        </p:nvSpPr>
        <p:spPr bwMode="auto">
          <a:xfrm>
            <a:off x="6283325" y="3056056"/>
            <a:ext cx="3925200" cy="430887"/>
          </a:xfrm>
          <a:prstGeom prst="rect">
            <a:avLst/>
          </a:prstGeom>
          <a:noFill/>
          <a:ln w="9525">
            <a:noFill/>
            <a:miter lim="800000"/>
          </a:ln>
        </p:spPr>
        <p:txBody>
          <a:bodyPr wrap="square">
            <a:spAutoFit/>
          </a:bodyPr>
          <a:lstStyle/>
          <a:p>
            <a:r>
              <a:rPr lang="zh-CN" altLang="en-US" sz="2200" dirty="0" smtClean="0">
                <a:latin typeface="微软雅黑" panose="020B0503020204020204" pitchFamily="34" charset="-122"/>
                <a:ea typeface="微软雅黑" panose="020B0503020204020204" pitchFamily="34" charset="-122"/>
                <a:sym typeface="+mn-ea"/>
              </a:rPr>
              <a:t>解析：</a:t>
            </a:r>
            <a:endParaRPr lang="zh-CN" altLang="en-US" sz="2200" dirty="0">
              <a:latin typeface="微软雅黑" panose="020B0503020204020204" pitchFamily="34" charset="-122"/>
              <a:ea typeface="微软雅黑" panose="020B0503020204020204" pitchFamily="34" charset="-122"/>
            </a:endParaRPr>
          </a:p>
        </p:txBody>
      </p:sp>
      <p:sp>
        <p:nvSpPr>
          <p:cNvPr id="64" name="文本框 63"/>
          <p:cNvSpPr txBox="1">
            <a:spLocks noChangeArrowheads="1"/>
          </p:cNvSpPr>
          <p:nvPr/>
        </p:nvSpPr>
        <p:spPr bwMode="auto">
          <a:xfrm>
            <a:off x="7186308" y="2996040"/>
            <a:ext cx="4364737" cy="1412694"/>
          </a:xfrm>
          <a:prstGeom prst="rect">
            <a:avLst/>
          </a:prstGeom>
          <a:noFill/>
          <a:ln w="9525">
            <a:noFill/>
            <a:miter lim="800000"/>
          </a:ln>
        </p:spPr>
        <p:txBody>
          <a:bodyPr wrap="square">
            <a:spAutoFit/>
          </a:bodyPr>
          <a:lstStyle/>
          <a:p>
            <a:pPr>
              <a:lnSpc>
                <a:spcPct val="130000"/>
              </a:lnSpc>
            </a:pPr>
            <a:r>
              <a:rPr lang="zh-CN" altLang="en-US" sz="2200" dirty="0" smtClean="0">
                <a:latin typeface="微软雅黑" panose="020B0503020204020204" pitchFamily="34" charset="-122"/>
                <a:ea typeface="微软雅黑" panose="020B0503020204020204" pitchFamily="34" charset="-122"/>
                <a:sym typeface="+mn-ea"/>
              </a:rPr>
              <a:t>右段</a:t>
            </a:r>
            <a:r>
              <a:rPr lang="en-US" altLang="zh-CN" sz="2200" dirty="0" smtClean="0">
                <a:latin typeface="微软雅黑" panose="020B0503020204020204" pitchFamily="34" charset="-122"/>
                <a:ea typeface="微软雅黑" panose="020B0503020204020204" pitchFamily="34" charset="-122"/>
                <a:sym typeface="+mn-ea"/>
              </a:rPr>
              <a:t>P</a:t>
            </a:r>
            <a:r>
              <a:rPr lang="en-US" altLang="zh-CN" sz="2200" baseline="-25000" dirty="0" smtClean="0">
                <a:latin typeface="微软雅黑" panose="020B0503020204020204" pitchFamily="34" charset="-122"/>
                <a:ea typeface="微软雅黑" panose="020B0503020204020204" pitchFamily="34" charset="-122"/>
                <a:sym typeface="+mn-ea"/>
              </a:rPr>
              <a:t>3</a:t>
            </a:r>
            <a:r>
              <a:rPr lang="zh-CN" altLang="en-US" sz="2200" dirty="0">
                <a:latin typeface="微软雅黑" panose="020B0503020204020204" pitchFamily="34" charset="-122"/>
                <a:ea typeface="微软雅黑" panose="020B0503020204020204" pitchFamily="34" charset="-122"/>
                <a:sym typeface="+mn-ea"/>
              </a:rPr>
              <a:t>＝</a:t>
            </a:r>
            <a:r>
              <a:rPr lang="en-US" altLang="zh-CN" sz="2200" dirty="0">
                <a:latin typeface="微软雅黑" panose="020B0503020204020204" pitchFamily="34" charset="-122"/>
                <a:ea typeface="微软雅黑" panose="020B0503020204020204" pitchFamily="34" charset="-122"/>
                <a:sym typeface="+mn-ea"/>
              </a:rPr>
              <a:t>4×</a:t>
            </a:r>
            <a:r>
              <a:rPr lang="zh-CN" altLang="en-US" sz="2200" dirty="0">
                <a:latin typeface="微软雅黑" panose="020B0503020204020204" pitchFamily="34" charset="-122"/>
                <a:ea typeface="微软雅黑" panose="020B0503020204020204" pitchFamily="34" charset="-122"/>
                <a:sym typeface="+mn-ea"/>
              </a:rPr>
              <a:t>（</a:t>
            </a:r>
            <a:r>
              <a:rPr lang="en-US" altLang="zh-CN" sz="2200" dirty="0">
                <a:latin typeface="微软雅黑" panose="020B0503020204020204" pitchFamily="34" charset="-122"/>
                <a:ea typeface="微软雅黑" panose="020B0503020204020204" pitchFamily="34" charset="-122"/>
                <a:sym typeface="+mn-ea"/>
              </a:rPr>
              <a:t>P/A</a:t>
            </a:r>
            <a:r>
              <a:rPr lang="zh-CN" altLang="en-US" sz="2200" dirty="0">
                <a:latin typeface="微软雅黑" panose="020B0503020204020204" pitchFamily="34" charset="-122"/>
                <a:ea typeface="微软雅黑" panose="020B0503020204020204" pitchFamily="34" charset="-122"/>
                <a:sym typeface="+mn-ea"/>
              </a:rPr>
              <a:t>，</a:t>
            </a:r>
            <a:r>
              <a:rPr lang="en-US" altLang="zh-CN" sz="2200" dirty="0">
                <a:latin typeface="微软雅黑" panose="020B0503020204020204" pitchFamily="34" charset="-122"/>
                <a:ea typeface="微软雅黑" panose="020B0503020204020204" pitchFamily="34" charset="-122"/>
                <a:sym typeface="+mn-ea"/>
              </a:rPr>
              <a:t>6%</a:t>
            </a:r>
            <a:r>
              <a:rPr lang="zh-CN" altLang="en-US" sz="2200" dirty="0">
                <a:latin typeface="微软雅黑" panose="020B0503020204020204" pitchFamily="34" charset="-122"/>
                <a:ea typeface="微软雅黑" panose="020B0503020204020204" pitchFamily="34" charset="-122"/>
                <a:sym typeface="+mn-ea"/>
              </a:rPr>
              <a:t>，</a:t>
            </a:r>
            <a:r>
              <a:rPr lang="en-US" altLang="zh-CN" sz="2200" dirty="0">
                <a:latin typeface="微软雅黑" panose="020B0503020204020204" pitchFamily="34" charset="-122"/>
                <a:ea typeface="微软雅黑" panose="020B0503020204020204" pitchFamily="34" charset="-122"/>
                <a:sym typeface="+mn-ea"/>
              </a:rPr>
              <a:t>10</a:t>
            </a:r>
            <a:r>
              <a:rPr lang="zh-CN" altLang="en-US" sz="2200" dirty="0" smtClean="0">
                <a:latin typeface="微软雅黑" panose="020B0503020204020204" pitchFamily="34" charset="-122"/>
                <a:ea typeface="微软雅黑" panose="020B0503020204020204" pitchFamily="34" charset="-122"/>
                <a:sym typeface="+mn-ea"/>
              </a:rPr>
              <a:t>）</a:t>
            </a:r>
            <a:endParaRPr lang="en-US" altLang="zh-CN" sz="2200" dirty="0" smtClean="0">
              <a:latin typeface="微软雅黑" panose="020B0503020204020204" pitchFamily="34" charset="-122"/>
              <a:ea typeface="微软雅黑" panose="020B0503020204020204" pitchFamily="34" charset="-122"/>
              <a:sym typeface="+mn-ea"/>
            </a:endParaRPr>
          </a:p>
          <a:p>
            <a:pPr>
              <a:lnSpc>
                <a:spcPct val="130000"/>
              </a:lnSpc>
            </a:pPr>
            <a:r>
              <a:rPr lang="zh-CN" altLang="en-US" sz="2200" dirty="0" smtClean="0">
                <a:latin typeface="微软雅黑" panose="020B0503020204020204" pitchFamily="34" charset="-122"/>
                <a:ea typeface="微软雅黑" panose="020B0503020204020204" pitchFamily="34" charset="-122"/>
                <a:sym typeface="+mn-ea"/>
              </a:rPr>
              <a:t>          ＝</a:t>
            </a:r>
            <a:r>
              <a:rPr lang="en-US" altLang="zh-CN" sz="2200" dirty="0" smtClean="0">
                <a:latin typeface="微软雅黑" panose="020B0503020204020204" pitchFamily="34" charset="-122"/>
                <a:ea typeface="微软雅黑" panose="020B0503020204020204" pitchFamily="34" charset="-122"/>
                <a:sym typeface="+mn-ea"/>
              </a:rPr>
              <a:t>4×7.3601</a:t>
            </a:r>
            <a:endParaRPr lang="en-US" altLang="zh-CN" sz="2200" dirty="0" smtClean="0">
              <a:latin typeface="微软雅黑" panose="020B0503020204020204" pitchFamily="34" charset="-122"/>
              <a:ea typeface="微软雅黑" panose="020B0503020204020204" pitchFamily="34" charset="-122"/>
              <a:sym typeface="+mn-ea"/>
            </a:endParaRPr>
          </a:p>
          <a:p>
            <a:pPr>
              <a:lnSpc>
                <a:spcPct val="130000"/>
              </a:lnSpc>
            </a:pPr>
            <a:r>
              <a:rPr lang="zh-CN" altLang="en-US" sz="2200" dirty="0" smtClean="0">
                <a:latin typeface="微软雅黑" panose="020B0503020204020204" pitchFamily="34" charset="-122"/>
                <a:ea typeface="微软雅黑" panose="020B0503020204020204" pitchFamily="34" charset="-122"/>
                <a:sym typeface="+mn-ea"/>
              </a:rPr>
              <a:t>          ＝</a:t>
            </a:r>
            <a:r>
              <a:rPr lang="en-US" altLang="zh-CN" sz="2200" dirty="0" smtClean="0">
                <a:latin typeface="微软雅黑" panose="020B0503020204020204" pitchFamily="34" charset="-122"/>
                <a:ea typeface="微软雅黑" panose="020B0503020204020204" pitchFamily="34" charset="-122"/>
                <a:sym typeface="+mn-ea"/>
              </a:rPr>
              <a:t>29.44</a:t>
            </a:r>
            <a:r>
              <a:rPr lang="zh-CN" altLang="en-US" sz="2200" dirty="0" smtClean="0">
                <a:latin typeface="微软雅黑" panose="020B0503020204020204" pitchFamily="34" charset="-122"/>
                <a:ea typeface="微软雅黑" panose="020B0503020204020204" pitchFamily="34" charset="-122"/>
                <a:sym typeface="+mn-ea"/>
              </a:rPr>
              <a:t>（万元）</a:t>
            </a:r>
            <a:endParaRPr lang="en-US" altLang="zh-CN" sz="2200" dirty="0">
              <a:latin typeface="微软雅黑" panose="020B0503020204020204" pitchFamily="34" charset="-122"/>
              <a:ea typeface="微软雅黑" panose="020B0503020204020204" pitchFamily="34" charset="-122"/>
              <a:sym typeface="+mn-ea"/>
            </a:endParaRPr>
          </a:p>
        </p:txBody>
      </p:sp>
      <p:sp>
        <p:nvSpPr>
          <p:cNvPr id="30752" name="文本框 65"/>
          <p:cNvSpPr txBox="1">
            <a:spLocks noChangeArrowheads="1"/>
          </p:cNvSpPr>
          <p:nvPr/>
        </p:nvSpPr>
        <p:spPr bwMode="auto">
          <a:xfrm>
            <a:off x="7186308" y="4983343"/>
            <a:ext cx="3549650" cy="1412694"/>
          </a:xfrm>
          <a:prstGeom prst="rect">
            <a:avLst/>
          </a:prstGeom>
          <a:noFill/>
          <a:ln w="9525">
            <a:noFill/>
            <a:miter lim="800000"/>
          </a:ln>
        </p:spPr>
        <p:txBody>
          <a:bodyPr>
            <a:spAutoFit/>
          </a:bodyPr>
          <a:lstStyle/>
          <a:p>
            <a:pPr>
              <a:lnSpc>
                <a:spcPct val="130000"/>
              </a:lnSpc>
            </a:pPr>
            <a:r>
              <a:rPr lang="en-US" altLang="zh-CN" sz="2200" i="1" dirty="0">
                <a:latin typeface="微软雅黑" panose="020B0503020204020204" pitchFamily="34" charset="-122"/>
                <a:ea typeface="微软雅黑" panose="020B0503020204020204" pitchFamily="34" charset="-122"/>
                <a:sym typeface="+mn-ea"/>
              </a:rPr>
              <a:t>P</a:t>
            </a:r>
            <a:r>
              <a:rPr lang="zh-CN" altLang="en-US" sz="2200" dirty="0">
                <a:latin typeface="微软雅黑" panose="020B0503020204020204" pitchFamily="34" charset="-122"/>
                <a:ea typeface="微软雅黑" panose="020B0503020204020204" pitchFamily="34" charset="-122"/>
                <a:sym typeface="+mn-ea"/>
              </a:rPr>
              <a:t>＝</a:t>
            </a:r>
            <a:r>
              <a:rPr lang="en-US" altLang="zh-CN" sz="2200" i="1" dirty="0">
                <a:latin typeface="微软雅黑" panose="020B0503020204020204" pitchFamily="34" charset="-122"/>
                <a:ea typeface="微软雅黑" panose="020B0503020204020204" pitchFamily="34" charset="-122"/>
                <a:sym typeface="+mn-ea"/>
              </a:rPr>
              <a:t>F</a:t>
            </a:r>
            <a:r>
              <a:rPr lang="en-US" altLang="zh-CN" sz="2200" i="1" baseline="-25000" dirty="0">
                <a:latin typeface="微软雅黑" panose="020B0503020204020204" pitchFamily="34" charset="-122"/>
                <a:ea typeface="微软雅黑" panose="020B0503020204020204" pitchFamily="34" charset="-122"/>
                <a:sym typeface="+mn-ea"/>
              </a:rPr>
              <a:t>3</a:t>
            </a:r>
            <a:r>
              <a:rPr lang="zh-CN" altLang="en-US" sz="2200" dirty="0">
                <a:latin typeface="微软雅黑" panose="020B0503020204020204" pitchFamily="34" charset="-122"/>
                <a:ea typeface="微软雅黑" panose="020B0503020204020204" pitchFamily="34" charset="-122"/>
                <a:sym typeface="+mn-ea"/>
              </a:rPr>
              <a:t>×（</a:t>
            </a:r>
            <a:r>
              <a:rPr lang="en-US" altLang="zh-CN" sz="2200" i="1" dirty="0">
                <a:latin typeface="微软雅黑" panose="020B0503020204020204" pitchFamily="34" charset="-122"/>
                <a:ea typeface="微软雅黑" panose="020B0503020204020204" pitchFamily="34" charset="-122"/>
                <a:sym typeface="+mn-ea"/>
              </a:rPr>
              <a:t>P</a:t>
            </a:r>
            <a:r>
              <a:rPr lang="en-US" altLang="zh-CN" sz="2200" dirty="0">
                <a:latin typeface="微软雅黑" panose="020B0503020204020204" pitchFamily="34" charset="-122"/>
                <a:ea typeface="微软雅黑" panose="020B0503020204020204" pitchFamily="34" charset="-122"/>
                <a:sym typeface="+mn-ea"/>
              </a:rPr>
              <a:t>/</a:t>
            </a:r>
            <a:r>
              <a:rPr lang="en-US" altLang="zh-CN" sz="2200" i="1" dirty="0">
                <a:latin typeface="微软雅黑" panose="020B0503020204020204" pitchFamily="34" charset="-122"/>
                <a:ea typeface="微软雅黑" panose="020B0503020204020204" pitchFamily="34" charset="-122"/>
                <a:sym typeface="+mn-ea"/>
              </a:rPr>
              <a:t>F</a:t>
            </a:r>
            <a:r>
              <a:rPr lang="zh-CN" altLang="en-US" sz="2200" dirty="0">
                <a:latin typeface="微软雅黑" panose="020B0503020204020204" pitchFamily="34" charset="-122"/>
                <a:ea typeface="微软雅黑" panose="020B0503020204020204" pitchFamily="34" charset="-122"/>
                <a:sym typeface="+mn-ea"/>
              </a:rPr>
              <a:t>，</a:t>
            </a:r>
            <a:r>
              <a:rPr lang="en-US" altLang="zh-CN" sz="2200" dirty="0">
                <a:latin typeface="微软雅黑" panose="020B0503020204020204" pitchFamily="34" charset="-122"/>
                <a:ea typeface="微软雅黑" panose="020B0503020204020204" pitchFamily="34" charset="-122"/>
                <a:sym typeface="+mn-ea"/>
              </a:rPr>
              <a:t>6%</a:t>
            </a:r>
            <a:r>
              <a:rPr lang="zh-CN" altLang="en-US" sz="2200" dirty="0">
                <a:latin typeface="微软雅黑" panose="020B0503020204020204" pitchFamily="34" charset="-122"/>
                <a:ea typeface="微软雅黑" panose="020B0503020204020204" pitchFamily="34" charset="-122"/>
                <a:sym typeface="+mn-ea"/>
              </a:rPr>
              <a:t>，</a:t>
            </a:r>
            <a:r>
              <a:rPr lang="en-US" altLang="zh-CN" sz="2200" dirty="0">
                <a:latin typeface="微软雅黑" panose="020B0503020204020204" pitchFamily="34" charset="-122"/>
                <a:ea typeface="微软雅黑" panose="020B0503020204020204" pitchFamily="34" charset="-122"/>
                <a:sym typeface="+mn-ea"/>
              </a:rPr>
              <a:t>3</a:t>
            </a:r>
            <a:r>
              <a:rPr lang="zh-CN" altLang="en-US" sz="2200" dirty="0">
                <a:latin typeface="微软雅黑" panose="020B0503020204020204" pitchFamily="34" charset="-122"/>
                <a:ea typeface="微软雅黑" panose="020B0503020204020204" pitchFamily="34" charset="-122"/>
                <a:sym typeface="+mn-ea"/>
              </a:rPr>
              <a:t>）</a:t>
            </a:r>
            <a:endParaRPr lang="zh-CN" altLang="en-US" sz="2200" dirty="0">
              <a:latin typeface="微软雅黑" panose="020B0503020204020204" pitchFamily="34" charset="-122"/>
              <a:ea typeface="微软雅黑" panose="020B0503020204020204" pitchFamily="34" charset="-122"/>
              <a:sym typeface="+mn-ea"/>
            </a:endParaRPr>
          </a:p>
          <a:p>
            <a:pPr>
              <a:lnSpc>
                <a:spcPct val="130000"/>
              </a:lnSpc>
            </a:pPr>
            <a:r>
              <a:rPr lang="zh-CN" altLang="en-US" sz="2200" dirty="0">
                <a:latin typeface="微软雅黑" panose="020B0503020204020204" pitchFamily="34" charset="-122"/>
                <a:ea typeface="微软雅黑" panose="020B0503020204020204" pitchFamily="34" charset="-122"/>
                <a:sym typeface="+mn-ea"/>
              </a:rPr>
              <a:t>   ＝</a:t>
            </a:r>
            <a:r>
              <a:rPr lang="en-US" altLang="zh-CN" sz="2200" dirty="0">
                <a:latin typeface="微软雅黑" panose="020B0503020204020204" pitchFamily="34" charset="-122"/>
                <a:ea typeface="微软雅黑" panose="020B0503020204020204" pitchFamily="34" charset="-122"/>
                <a:sym typeface="+mn-ea"/>
              </a:rPr>
              <a:t>29.44×0.8396</a:t>
            </a:r>
            <a:endParaRPr lang="en-US" altLang="zh-CN" sz="2200" dirty="0">
              <a:latin typeface="微软雅黑" panose="020B0503020204020204" pitchFamily="34" charset="-122"/>
              <a:ea typeface="微软雅黑" panose="020B0503020204020204" pitchFamily="34" charset="-122"/>
              <a:sym typeface="+mn-ea"/>
            </a:endParaRPr>
          </a:p>
          <a:p>
            <a:pPr>
              <a:lnSpc>
                <a:spcPct val="130000"/>
              </a:lnSpc>
            </a:pPr>
            <a:r>
              <a:rPr lang="zh-CN" altLang="en-US" sz="2200" dirty="0">
                <a:latin typeface="微软雅黑" panose="020B0503020204020204" pitchFamily="34" charset="-122"/>
                <a:ea typeface="微软雅黑" panose="020B0503020204020204" pitchFamily="34" charset="-122"/>
                <a:sym typeface="+mn-ea"/>
              </a:rPr>
              <a:t>   ＝</a:t>
            </a:r>
            <a:r>
              <a:rPr lang="en-US" altLang="zh-CN" sz="2200" dirty="0">
                <a:latin typeface="微软雅黑" panose="020B0503020204020204" pitchFamily="34" charset="-122"/>
                <a:ea typeface="微软雅黑" panose="020B0503020204020204" pitchFamily="34" charset="-122"/>
                <a:sym typeface="+mn-ea"/>
              </a:rPr>
              <a:t>24.72</a:t>
            </a:r>
            <a:r>
              <a:rPr lang="zh-CN" altLang="en-US" sz="2200" dirty="0">
                <a:latin typeface="微软雅黑" panose="020B0503020204020204" pitchFamily="34" charset="-122"/>
                <a:ea typeface="微软雅黑" panose="020B0503020204020204" pitchFamily="34" charset="-122"/>
                <a:sym typeface="+mn-ea"/>
              </a:rPr>
              <a:t>（万元</a:t>
            </a:r>
            <a:r>
              <a:rPr lang="zh-CN" altLang="en-US" sz="2200" dirty="0" smtClean="0">
                <a:latin typeface="微软雅黑" panose="020B0503020204020204" pitchFamily="34" charset="-122"/>
                <a:ea typeface="微软雅黑" panose="020B0503020204020204" pitchFamily="34" charset="-122"/>
                <a:sym typeface="+mn-ea"/>
              </a:rPr>
              <a:t>）</a:t>
            </a:r>
            <a:endParaRPr lang="zh-CN" altLang="en-US" sz="2200" dirty="0">
              <a:latin typeface="微软雅黑" panose="020B0503020204020204" pitchFamily="34" charset="-122"/>
              <a:ea typeface="微软雅黑" panose="020B0503020204020204" pitchFamily="34" charset="-122"/>
              <a:sym typeface="+mn-ea"/>
            </a:endParaRPr>
          </a:p>
        </p:txBody>
      </p:sp>
      <p:sp>
        <p:nvSpPr>
          <p:cNvPr id="54" name="矩形 53"/>
          <p:cNvSpPr/>
          <p:nvPr/>
        </p:nvSpPr>
        <p:spPr>
          <a:xfrm>
            <a:off x="856182" y="1203403"/>
            <a:ext cx="10746856" cy="1532727"/>
          </a:xfrm>
          <a:prstGeom prst="rect">
            <a:avLst/>
          </a:prstGeom>
        </p:spPr>
        <p:txBody>
          <a:bodyPr wrap="square">
            <a:spAutoFit/>
          </a:bodyPr>
          <a:lstStyle/>
          <a:p>
            <a:pPr>
              <a:lnSpc>
                <a:spcPct val="130000"/>
              </a:lnSpc>
              <a:spcBef>
                <a:spcPts val="1000"/>
              </a:spcBef>
            </a:pPr>
            <a:r>
              <a:rPr lang="zh-CN" altLang="en-US" sz="2400" dirty="0" smtClean="0">
                <a:latin typeface="微软雅黑" panose="020B0503020204020204" pitchFamily="34" charset="-122"/>
                <a:ea typeface="微软雅黑" panose="020B0503020204020204" pitchFamily="34" charset="-122"/>
              </a:rPr>
              <a:t>某公司进行项目投资，该项目于</a:t>
            </a:r>
            <a:r>
              <a:rPr lang="en-US" altLang="zh-CN" sz="2400" dirty="0" smtClean="0">
                <a:latin typeface="微软雅黑" panose="020B0503020204020204" pitchFamily="34" charset="-122"/>
                <a:ea typeface="微软雅黑" panose="020B0503020204020204" pitchFamily="34" charset="-122"/>
              </a:rPr>
              <a:t>2013</a:t>
            </a:r>
            <a:r>
              <a:rPr lang="zh-CN" altLang="en-US" sz="2400" dirty="0" smtClean="0">
                <a:latin typeface="微软雅黑" panose="020B0503020204020204" pitchFamily="34" charset="-122"/>
                <a:ea typeface="微软雅黑" panose="020B0503020204020204" pitchFamily="34" charset="-122"/>
              </a:rPr>
              <a:t>年年初动工，施工期为</a:t>
            </a:r>
            <a:r>
              <a:rPr lang="en-US" altLang="zh-CN" sz="2400" dirty="0" smtClean="0">
                <a:latin typeface="微软雅黑" panose="020B0503020204020204" pitchFamily="34" charset="-122"/>
                <a:ea typeface="微软雅黑" panose="020B0503020204020204" pitchFamily="34" charset="-122"/>
              </a:rPr>
              <a:t>3</a:t>
            </a:r>
            <a:r>
              <a:rPr lang="zh-CN" altLang="en-US" sz="2400" dirty="0" smtClean="0">
                <a:latin typeface="微软雅黑" panose="020B0503020204020204" pitchFamily="34" charset="-122"/>
                <a:ea typeface="微软雅黑" panose="020B0503020204020204" pitchFamily="34" charset="-122"/>
              </a:rPr>
              <a:t>年，于</a:t>
            </a:r>
            <a:r>
              <a:rPr lang="en-US" altLang="zh-CN" sz="2400" dirty="0" smtClean="0">
                <a:latin typeface="微软雅黑" panose="020B0503020204020204" pitchFamily="34" charset="-122"/>
                <a:ea typeface="微软雅黑" panose="020B0503020204020204" pitchFamily="34" charset="-122"/>
              </a:rPr>
              <a:t>2016</a:t>
            </a:r>
            <a:r>
              <a:rPr lang="zh-CN" altLang="en-US" sz="2400" dirty="0" smtClean="0">
                <a:latin typeface="微软雅黑" panose="020B0503020204020204" pitchFamily="34" charset="-122"/>
                <a:ea typeface="微软雅黑" panose="020B0503020204020204" pitchFamily="34" charset="-122"/>
              </a:rPr>
              <a:t>年年初建成投产，从投产日起每年年末得到收益</a:t>
            </a:r>
            <a:r>
              <a:rPr lang="en-US" altLang="zh-CN" sz="2400" dirty="0" smtClean="0">
                <a:latin typeface="微软雅黑" panose="020B0503020204020204" pitchFamily="34" charset="-122"/>
                <a:ea typeface="微软雅黑" panose="020B0503020204020204" pitchFamily="34" charset="-122"/>
              </a:rPr>
              <a:t>4</a:t>
            </a:r>
            <a:r>
              <a:rPr lang="zh-CN" altLang="en-US" sz="2400" dirty="0" smtClean="0">
                <a:latin typeface="微软雅黑" panose="020B0503020204020204" pitchFamily="34" charset="-122"/>
                <a:ea typeface="微软雅黑" panose="020B0503020204020204" pitchFamily="34" charset="-122"/>
              </a:rPr>
              <a:t>万元。按年利率</a:t>
            </a:r>
            <a:r>
              <a:rPr lang="en-US" altLang="zh-CN" sz="2400" dirty="0" smtClean="0">
                <a:latin typeface="微软雅黑" panose="020B0503020204020204" pitchFamily="34" charset="-122"/>
                <a:ea typeface="微软雅黑" panose="020B0503020204020204" pitchFamily="34" charset="-122"/>
              </a:rPr>
              <a:t>6%</a:t>
            </a:r>
            <a:r>
              <a:rPr lang="zh-CN" altLang="en-US" sz="2400" dirty="0" smtClean="0">
                <a:latin typeface="微软雅黑" panose="020B0503020204020204" pitchFamily="34" charset="-122"/>
                <a:ea typeface="微软雅黑" panose="020B0503020204020204" pitchFamily="34" charset="-122"/>
              </a:rPr>
              <a:t>计算，则</a:t>
            </a:r>
            <a:r>
              <a:rPr lang="en-US" altLang="zh-CN" sz="2400" dirty="0" smtClean="0">
                <a:latin typeface="微软雅黑" panose="020B0503020204020204" pitchFamily="34" charset="-122"/>
                <a:ea typeface="微软雅黑" panose="020B0503020204020204" pitchFamily="34" charset="-122"/>
              </a:rPr>
              <a:t>10</a:t>
            </a:r>
            <a:r>
              <a:rPr lang="zh-CN" altLang="en-US" sz="2400" dirty="0" smtClean="0">
                <a:latin typeface="微软雅黑" panose="020B0503020204020204" pitchFamily="34" charset="-122"/>
                <a:ea typeface="微软雅黑" panose="020B0503020204020204" pitchFamily="34" charset="-122"/>
              </a:rPr>
              <a:t>年收益于</a:t>
            </a:r>
            <a:r>
              <a:rPr lang="en-US" altLang="zh-CN" sz="2400" dirty="0" smtClean="0">
                <a:latin typeface="微软雅黑" panose="020B0503020204020204" pitchFamily="34" charset="-122"/>
                <a:ea typeface="微软雅黑" panose="020B0503020204020204" pitchFamily="34" charset="-122"/>
              </a:rPr>
              <a:t>2013</a:t>
            </a:r>
            <a:r>
              <a:rPr lang="zh-CN" altLang="en-US" sz="2400" dirty="0" smtClean="0">
                <a:latin typeface="微软雅黑" panose="020B0503020204020204" pitchFamily="34" charset="-122"/>
                <a:ea typeface="微软雅黑" panose="020B0503020204020204" pitchFamily="34" charset="-122"/>
              </a:rPr>
              <a:t>年年初的现值是多少？</a:t>
            </a:r>
            <a:endParaRPr lang="zh-CN" altLang="en-US" sz="2400" dirty="0">
              <a:latin typeface="微软雅黑" panose="020B0503020204020204" pitchFamily="34" charset="-122"/>
              <a:ea typeface="微软雅黑" panose="020B0503020204020204" pitchFamily="34" charset="-122"/>
            </a:endParaRPr>
          </a:p>
        </p:txBody>
      </p:sp>
      <p:sp>
        <p:nvSpPr>
          <p:cNvPr id="63" name="矩形 62"/>
          <p:cNvSpPr/>
          <p:nvPr/>
        </p:nvSpPr>
        <p:spPr>
          <a:xfrm>
            <a:off x="7186308" y="4408734"/>
            <a:ext cx="2122697" cy="488980"/>
          </a:xfrm>
          <a:prstGeom prst="rect">
            <a:avLst/>
          </a:prstGeom>
        </p:spPr>
        <p:txBody>
          <a:bodyPr wrap="none">
            <a:spAutoFit/>
          </a:bodyPr>
          <a:lstStyle/>
          <a:p>
            <a:pPr>
              <a:lnSpc>
                <a:spcPct val="130000"/>
              </a:lnSpc>
            </a:pPr>
            <a:r>
              <a:rPr lang="zh-CN" altLang="en-US" sz="2200" dirty="0" smtClean="0">
                <a:latin typeface="微软雅黑" panose="020B0503020204020204" pitchFamily="34" charset="-122"/>
                <a:ea typeface="微软雅黑" panose="020B0503020204020204" pitchFamily="34" charset="-122"/>
                <a:sym typeface="+mn-ea"/>
              </a:rPr>
              <a:t>右段</a:t>
            </a:r>
            <a:r>
              <a:rPr lang="en-US" altLang="zh-CN" sz="2200" dirty="0" smtClean="0">
                <a:latin typeface="微软雅黑" panose="020B0503020204020204" pitchFamily="34" charset="-122"/>
                <a:ea typeface="微软雅黑" panose="020B0503020204020204" pitchFamily="34" charset="-122"/>
                <a:sym typeface="+mn-ea"/>
              </a:rPr>
              <a:t>P</a:t>
            </a:r>
            <a:r>
              <a:rPr lang="en-US" altLang="zh-CN" sz="2200" baseline="-25000" dirty="0" smtClean="0">
                <a:latin typeface="微软雅黑" panose="020B0503020204020204" pitchFamily="34" charset="-122"/>
                <a:ea typeface="微软雅黑" panose="020B0503020204020204" pitchFamily="34" charset="-122"/>
                <a:sym typeface="+mn-ea"/>
              </a:rPr>
              <a:t>3</a:t>
            </a:r>
            <a:r>
              <a:rPr lang="en-US" altLang="zh-CN" sz="2200" dirty="0" smtClean="0">
                <a:latin typeface="微软雅黑" panose="020B0503020204020204" pitchFamily="34" charset="-122"/>
                <a:ea typeface="微软雅黑" panose="020B0503020204020204" pitchFamily="34" charset="-122"/>
                <a:sym typeface="+mn-ea"/>
              </a:rPr>
              <a:t>=</a:t>
            </a:r>
            <a:r>
              <a:rPr lang="zh-CN" altLang="en-US" sz="2200" dirty="0" smtClean="0">
                <a:latin typeface="微软雅黑" panose="020B0503020204020204" pitchFamily="34" charset="-122"/>
                <a:ea typeface="微软雅黑" panose="020B0503020204020204" pitchFamily="34" charset="-122"/>
                <a:sym typeface="+mn-ea"/>
              </a:rPr>
              <a:t>左段</a:t>
            </a:r>
            <a:r>
              <a:rPr lang="en-US" altLang="zh-CN" sz="2200" dirty="0" smtClean="0">
                <a:latin typeface="微软雅黑" panose="020B0503020204020204" pitchFamily="34" charset="-122"/>
                <a:ea typeface="微软雅黑" panose="020B0503020204020204" pitchFamily="34" charset="-122"/>
                <a:sym typeface="+mn-ea"/>
              </a:rPr>
              <a:t>F</a:t>
            </a:r>
            <a:r>
              <a:rPr lang="en-US" altLang="zh-CN" sz="2200" baseline="-25000" dirty="0" smtClean="0">
                <a:latin typeface="微软雅黑" panose="020B0503020204020204" pitchFamily="34" charset="-122"/>
                <a:ea typeface="微软雅黑" panose="020B0503020204020204" pitchFamily="34" charset="-122"/>
                <a:sym typeface="+mn-ea"/>
              </a:rPr>
              <a:t>3</a:t>
            </a:r>
            <a:endParaRPr lang="en-US" altLang="zh-CN" sz="2200" baseline="-25000" dirty="0"/>
          </a:p>
        </p:txBody>
      </p:sp>
      <p:sp>
        <p:nvSpPr>
          <p:cNvPr id="65" name="标题 1"/>
          <p:cNvSpPr txBox="1"/>
          <p:nvPr/>
        </p:nvSpPr>
        <p:spPr bwMode="auto">
          <a:xfrm>
            <a:off x="3181160" y="172573"/>
            <a:ext cx="6127845" cy="753991"/>
          </a:xfrm>
          <a:prstGeom prst="rect">
            <a:avLst/>
          </a:prstGeom>
          <a:noFill/>
          <a:ln w="9525">
            <a:noFill/>
            <a:miter lim="800000"/>
          </a:ln>
        </p:spPr>
        <p:txBody>
          <a:bodyPr vert="horz" wrap="square" lIns="91440" tIns="45720" rIns="91440" bIns="45720" numCol="1" anchor="ctr" anchorCtr="0" compatLnSpc="1"/>
          <a:lstStyle/>
          <a:p>
            <a:pPr marL="0" marR="0" lvl="0" indent="0" algn="ctr" defTabSz="914400" rtl="0" eaLnBrk="1" fontAlgn="base" latinLnBrk="0" hangingPunct="1">
              <a:lnSpc>
                <a:spcPct val="90000"/>
              </a:lnSpc>
              <a:spcBef>
                <a:spcPct val="0"/>
              </a:spcBef>
              <a:spcAft>
                <a:spcPct val="0"/>
              </a:spcAft>
              <a:buClrTx/>
              <a:buSzTx/>
              <a:buFontTx/>
              <a:buNone/>
              <a:defRPr/>
            </a:pPr>
            <a:r>
              <a:rPr kumimoji="0" lang="zh-CN" altLang="en-US" sz="3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a:t>
            </a:r>
            <a:r>
              <a:rPr kumimoji="0" lang="en-US" altLang="zh-CN" sz="3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2</a:t>
            </a:r>
            <a:r>
              <a:rPr kumimoji="0" lang="zh-CN" altLang="en-US" sz="3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）递延年金现值的计算</a:t>
            </a:r>
            <a:endParaRPr kumimoji="0" lang="zh-CN" altLang="en-US" sz="3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cxnSp>
        <p:nvCxnSpPr>
          <p:cNvPr id="66" name="直接连接符 65"/>
          <p:cNvCxnSpPr/>
          <p:nvPr/>
        </p:nvCxnSpPr>
        <p:spPr>
          <a:xfrm>
            <a:off x="151154" y="549569"/>
            <a:ext cx="3339759" cy="1588"/>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9042495" y="549569"/>
            <a:ext cx="2997438" cy="1588"/>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sp>
        <p:nvSpPr>
          <p:cNvPr id="68" name="左大括号 1307672"/>
          <p:cNvSpPr/>
          <p:nvPr/>
        </p:nvSpPr>
        <p:spPr bwMode="auto">
          <a:xfrm rot="16200000">
            <a:off x="4248811" y="3759683"/>
            <a:ext cx="441326" cy="2378334"/>
          </a:xfrm>
          <a:prstGeom prst="leftBrace">
            <a:avLst>
              <a:gd name="adj1" fmla="val 76768"/>
              <a:gd name="adj2" fmla="val 50000"/>
            </a:avLst>
          </a:prstGeom>
          <a:noFill/>
          <a:ln w="28575">
            <a:solidFill>
              <a:srgbClr val="FF0000"/>
            </a:solidFill>
            <a:round/>
          </a:ln>
        </p:spPr>
        <p:txBody>
          <a:bodyPr rot="10800000"/>
          <a:lstStyle/>
          <a:p>
            <a:endParaRPr lang="zh-CN" altLang="en-US">
              <a:latin typeface="Calibri" panose="020F0502020204030204" charset="0"/>
            </a:endParaRPr>
          </a:p>
        </p:txBody>
      </p:sp>
      <p:sp>
        <p:nvSpPr>
          <p:cNvPr id="69" name="左大括号 1307672"/>
          <p:cNvSpPr/>
          <p:nvPr/>
        </p:nvSpPr>
        <p:spPr bwMode="auto">
          <a:xfrm rot="16200000">
            <a:off x="2144050" y="4024526"/>
            <a:ext cx="441326" cy="1854997"/>
          </a:xfrm>
          <a:prstGeom prst="leftBrace">
            <a:avLst>
              <a:gd name="adj1" fmla="val 76768"/>
              <a:gd name="adj2" fmla="val 50000"/>
            </a:avLst>
          </a:prstGeom>
          <a:noFill/>
          <a:ln w="28575">
            <a:solidFill>
              <a:srgbClr val="FF0000"/>
            </a:solidFill>
            <a:round/>
          </a:ln>
        </p:spPr>
        <p:txBody>
          <a:bodyPr rot="10800000"/>
          <a:lstStyle/>
          <a:p>
            <a:endParaRPr lang="zh-CN" altLang="en-US">
              <a:latin typeface="Calibri" panose="020F0502020204030204" charset="0"/>
            </a:endParaRPr>
          </a:p>
        </p:txBody>
      </p:sp>
      <p:sp>
        <p:nvSpPr>
          <p:cNvPr id="70" name="矩形 69"/>
          <p:cNvSpPr/>
          <p:nvPr/>
        </p:nvSpPr>
        <p:spPr>
          <a:xfrm>
            <a:off x="1128405" y="5689690"/>
            <a:ext cx="4352474" cy="492443"/>
          </a:xfrm>
          <a:prstGeom prst="rect">
            <a:avLst/>
          </a:prstGeom>
        </p:spPr>
        <p:txBody>
          <a:bodyPr wrap="none">
            <a:spAutoFit/>
          </a:bodyPr>
          <a:lstStyle/>
          <a:p>
            <a:r>
              <a:rPr lang="zh-CN" altLang="en-US" sz="2600" dirty="0" smtClean="0">
                <a:latin typeface="楷体" panose="02010609060101010101" pitchFamily="49" charset="-122"/>
                <a:ea typeface="楷体" panose="02010609060101010101" pitchFamily="49" charset="-122"/>
                <a:sym typeface="+mn-ea"/>
              </a:rPr>
              <a:t>递延期 </a:t>
            </a:r>
            <a:r>
              <a:rPr lang="en-US" altLang="zh-CN" sz="2600" dirty="0" smtClean="0">
                <a:latin typeface="楷体" panose="02010609060101010101" pitchFamily="49" charset="-122"/>
                <a:ea typeface="楷体" panose="02010609060101010101" pitchFamily="49" charset="-122"/>
                <a:sym typeface="+mn-ea"/>
              </a:rPr>
              <a:t>m=3    </a:t>
            </a:r>
            <a:r>
              <a:rPr lang="zh-CN" altLang="en-US" sz="2600" dirty="0" smtClean="0">
                <a:latin typeface="楷体" panose="02010609060101010101" pitchFamily="49" charset="-122"/>
                <a:ea typeface="楷体" panose="02010609060101010101" pitchFamily="49" charset="-122"/>
                <a:sym typeface="+mn-ea"/>
              </a:rPr>
              <a:t>发生期 </a:t>
            </a:r>
            <a:r>
              <a:rPr lang="en-US" altLang="zh-CN" sz="2600" dirty="0" smtClean="0">
                <a:latin typeface="楷体" panose="02010609060101010101" pitchFamily="49" charset="-122"/>
                <a:ea typeface="楷体" panose="02010609060101010101" pitchFamily="49" charset="-122"/>
                <a:sym typeface="+mn-ea"/>
              </a:rPr>
              <a:t>n=10</a:t>
            </a:r>
            <a:endParaRPr lang="zh-CN" altLang="en-US" sz="2600" dirty="0">
              <a:latin typeface="楷体" panose="02010609060101010101" pitchFamily="49" charset="-122"/>
              <a:ea typeface="楷体" panose="02010609060101010101" pitchFamily="49" charset="-122"/>
            </a:endParaRPr>
          </a:p>
        </p:txBody>
      </p:sp>
      <p:cxnSp>
        <p:nvCxnSpPr>
          <p:cNvPr id="73" name="直接连接符 72"/>
          <p:cNvCxnSpPr/>
          <p:nvPr/>
        </p:nvCxnSpPr>
        <p:spPr>
          <a:xfrm rot="5400000">
            <a:off x="2213353" y="4359350"/>
            <a:ext cx="2187604" cy="11905"/>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ppt_x"/>
                                          </p:val>
                                        </p:tav>
                                        <p:tav tm="100000">
                                          <p:val>
                                            <p:strVal val="#ppt_x"/>
                                          </p:val>
                                        </p:tav>
                                      </p:tavLst>
                                    </p:anim>
                                    <p:anim calcmode="lin" valueType="num">
                                      <p:cBhvr additive="base">
                                        <p:cTn id="12"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additive="base">
                                        <p:cTn id="17" dur="500" fill="hold"/>
                                        <p:tgtEl>
                                          <p:spTgt spid="63"/>
                                        </p:tgtEl>
                                        <p:attrNameLst>
                                          <p:attrName>ppt_x</p:attrName>
                                        </p:attrNameLst>
                                      </p:cBhvr>
                                      <p:tavLst>
                                        <p:tav tm="0">
                                          <p:val>
                                            <p:strVal val="#ppt_x"/>
                                          </p:val>
                                        </p:tav>
                                        <p:tav tm="100000">
                                          <p:val>
                                            <p:strVal val="#ppt_x"/>
                                          </p:val>
                                        </p:tav>
                                      </p:tavLst>
                                    </p:anim>
                                    <p:anim calcmode="lin" valueType="num">
                                      <p:cBhvr additive="base">
                                        <p:cTn id="1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0752"/>
                                        </p:tgtEl>
                                        <p:attrNameLst>
                                          <p:attrName>style.visibility</p:attrName>
                                        </p:attrNameLst>
                                      </p:cBhvr>
                                      <p:to>
                                        <p:strVal val="visible"/>
                                      </p:to>
                                    </p:set>
                                    <p:anim calcmode="lin" valueType="num">
                                      <p:cBhvr additive="base">
                                        <p:cTn id="23" dur="500" fill="hold"/>
                                        <p:tgtEl>
                                          <p:spTgt spid="30752"/>
                                        </p:tgtEl>
                                        <p:attrNameLst>
                                          <p:attrName>ppt_x</p:attrName>
                                        </p:attrNameLst>
                                      </p:cBhvr>
                                      <p:tavLst>
                                        <p:tav tm="0">
                                          <p:val>
                                            <p:strVal val="#ppt_x"/>
                                          </p:val>
                                        </p:tav>
                                        <p:tav tm="100000">
                                          <p:val>
                                            <p:strVal val="#ppt_x"/>
                                          </p:val>
                                        </p:tav>
                                      </p:tavLst>
                                    </p:anim>
                                    <p:anim calcmode="lin" valueType="num">
                                      <p:cBhvr additive="base">
                                        <p:cTn id="24" dur="500" fill="hold"/>
                                        <p:tgtEl>
                                          <p:spTgt spid="307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4" grpId="0"/>
      <p:bldP spid="30752" grpId="0"/>
      <p:bldP spid="6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内容占位符 2"/>
          <p:cNvSpPr>
            <a:spLocks noGrp="1"/>
          </p:cNvSpPr>
          <p:nvPr>
            <p:ph idx="4294967295"/>
          </p:nvPr>
        </p:nvSpPr>
        <p:spPr>
          <a:xfrm>
            <a:off x="2463967" y="1711960"/>
            <a:ext cx="5492750" cy="472363"/>
          </a:xfrm>
        </p:spPr>
        <p:txBody>
          <a:bodyPr/>
          <a:lstStyle/>
          <a:p>
            <a:pPr eaLnBrk="1" hangingPunct="1">
              <a:spcBef>
                <a:spcPct val="0"/>
              </a:spcBef>
              <a:buFontTx/>
              <a:buNone/>
            </a:pPr>
            <a:r>
              <a:rPr lang="zh-CN" altLang="en-US" sz="2600" dirty="0" smtClean="0">
                <a:latin typeface="微软雅黑" panose="020B0503020204020204" pitchFamily="34" charset="-122"/>
                <a:ea typeface="微软雅黑" panose="020B0503020204020204" pitchFamily="34" charset="-122"/>
                <a:sym typeface="+mn-ea"/>
              </a:rPr>
              <a:t>先求递延年金终值，再折现为现值。</a:t>
            </a:r>
            <a:endParaRPr lang="zh-CN" altLang="en-US" sz="2600" dirty="0" smtClean="0">
              <a:latin typeface="微软雅黑" panose="020B0503020204020204" pitchFamily="34" charset="-122"/>
              <a:ea typeface="微软雅黑" panose="020B0503020204020204" pitchFamily="34" charset="-122"/>
            </a:endParaRPr>
          </a:p>
        </p:txBody>
      </p:sp>
      <p:grpSp>
        <p:nvGrpSpPr>
          <p:cNvPr id="31749" name="组合 1317891"/>
          <p:cNvGrpSpPr/>
          <p:nvPr/>
        </p:nvGrpSpPr>
        <p:grpSpPr bwMode="auto">
          <a:xfrm>
            <a:off x="2047249" y="2803736"/>
            <a:ext cx="6459537" cy="982663"/>
            <a:chOff x="722" y="1434"/>
            <a:chExt cx="4069" cy="619"/>
          </a:xfrm>
        </p:grpSpPr>
        <p:sp>
          <p:nvSpPr>
            <p:cNvPr id="31751" name="直接连接符 1317892"/>
            <p:cNvSpPr>
              <a:spLocks noChangeShapeType="1"/>
            </p:cNvSpPr>
            <p:nvPr/>
          </p:nvSpPr>
          <p:spPr bwMode="auto">
            <a:xfrm>
              <a:off x="851" y="1736"/>
              <a:ext cx="3727" cy="1"/>
            </a:xfrm>
            <a:prstGeom prst="line">
              <a:avLst/>
            </a:prstGeom>
            <a:noFill/>
            <a:ln w="28575">
              <a:solidFill>
                <a:srgbClr val="000000"/>
              </a:solidFill>
              <a:round/>
            </a:ln>
          </p:spPr>
          <p:txBody>
            <a:bodyPr/>
            <a:lstStyle/>
            <a:p>
              <a:endParaRPr lang="zh-CN" altLang="en-US"/>
            </a:p>
          </p:txBody>
        </p:sp>
        <p:sp>
          <p:nvSpPr>
            <p:cNvPr id="31752" name="直接连接符 1317893"/>
            <p:cNvSpPr>
              <a:spLocks noChangeShapeType="1"/>
            </p:cNvSpPr>
            <p:nvPr/>
          </p:nvSpPr>
          <p:spPr bwMode="auto">
            <a:xfrm>
              <a:off x="845" y="1736"/>
              <a:ext cx="1" cy="102"/>
            </a:xfrm>
            <a:prstGeom prst="line">
              <a:avLst/>
            </a:prstGeom>
            <a:noFill/>
            <a:ln w="28575">
              <a:solidFill>
                <a:srgbClr val="000000"/>
              </a:solidFill>
              <a:round/>
            </a:ln>
          </p:spPr>
          <p:txBody>
            <a:bodyPr/>
            <a:lstStyle/>
            <a:p>
              <a:endParaRPr lang="zh-CN" altLang="en-US"/>
            </a:p>
          </p:txBody>
        </p:sp>
        <p:sp>
          <p:nvSpPr>
            <p:cNvPr id="31753" name="直接连接符 1317894"/>
            <p:cNvSpPr>
              <a:spLocks noChangeShapeType="1"/>
            </p:cNvSpPr>
            <p:nvPr/>
          </p:nvSpPr>
          <p:spPr bwMode="auto">
            <a:xfrm>
              <a:off x="1427" y="1736"/>
              <a:ext cx="1" cy="103"/>
            </a:xfrm>
            <a:prstGeom prst="line">
              <a:avLst/>
            </a:prstGeom>
            <a:noFill/>
            <a:ln w="28575">
              <a:solidFill>
                <a:srgbClr val="000000"/>
              </a:solidFill>
              <a:round/>
            </a:ln>
          </p:spPr>
          <p:txBody>
            <a:bodyPr/>
            <a:lstStyle/>
            <a:p>
              <a:endParaRPr lang="zh-CN" altLang="en-US"/>
            </a:p>
          </p:txBody>
        </p:sp>
        <p:sp>
          <p:nvSpPr>
            <p:cNvPr id="31754" name="直接连接符 1317895"/>
            <p:cNvSpPr>
              <a:spLocks noChangeShapeType="1"/>
            </p:cNvSpPr>
            <p:nvPr/>
          </p:nvSpPr>
          <p:spPr bwMode="auto">
            <a:xfrm>
              <a:off x="2010" y="1736"/>
              <a:ext cx="0" cy="103"/>
            </a:xfrm>
            <a:prstGeom prst="line">
              <a:avLst/>
            </a:prstGeom>
            <a:noFill/>
            <a:ln w="28575">
              <a:solidFill>
                <a:srgbClr val="000000"/>
              </a:solidFill>
              <a:round/>
            </a:ln>
          </p:spPr>
          <p:txBody>
            <a:bodyPr/>
            <a:lstStyle/>
            <a:p>
              <a:endParaRPr lang="zh-CN" altLang="en-US"/>
            </a:p>
          </p:txBody>
        </p:sp>
        <p:sp>
          <p:nvSpPr>
            <p:cNvPr id="31755" name="直接连接符 1317896"/>
            <p:cNvSpPr>
              <a:spLocks noChangeShapeType="1"/>
            </p:cNvSpPr>
            <p:nvPr/>
          </p:nvSpPr>
          <p:spPr bwMode="auto">
            <a:xfrm>
              <a:off x="2592" y="1736"/>
              <a:ext cx="0" cy="103"/>
            </a:xfrm>
            <a:prstGeom prst="line">
              <a:avLst/>
            </a:prstGeom>
            <a:noFill/>
            <a:ln w="28575">
              <a:solidFill>
                <a:srgbClr val="000000"/>
              </a:solidFill>
              <a:round/>
            </a:ln>
          </p:spPr>
          <p:txBody>
            <a:bodyPr/>
            <a:lstStyle/>
            <a:p>
              <a:endParaRPr lang="zh-CN" altLang="en-US"/>
            </a:p>
          </p:txBody>
        </p:sp>
        <p:sp>
          <p:nvSpPr>
            <p:cNvPr id="31756" name="矩形 1317897"/>
            <p:cNvSpPr>
              <a:spLocks noChangeArrowheads="1"/>
            </p:cNvSpPr>
            <p:nvPr/>
          </p:nvSpPr>
          <p:spPr bwMode="auto">
            <a:xfrm>
              <a:off x="722" y="1434"/>
              <a:ext cx="220" cy="202"/>
            </a:xfrm>
            <a:prstGeom prst="rect">
              <a:avLst/>
            </a:prstGeom>
            <a:solidFill>
              <a:srgbClr val="FFFFFF"/>
            </a:solidFill>
            <a:ln w="9525">
              <a:noFill/>
              <a:miter lim="800000"/>
            </a:ln>
          </p:spPr>
          <p:txBody>
            <a:bodyPr lIns="18000" tIns="10800" rIns="18000" bIns="10800"/>
            <a:lstStyle/>
            <a:p>
              <a:pPr algn="just"/>
              <a:r>
                <a:rPr lang="en-US" altLang="zh-CN" b="1" dirty="0">
                  <a:solidFill>
                    <a:srgbClr val="A50021"/>
                  </a:solidFill>
                  <a:latin typeface="Verdana" panose="020B0604030504040204" pitchFamily="34" charset="0"/>
                </a:rPr>
                <a:t>0</a:t>
              </a:r>
              <a:endParaRPr lang="en-US" altLang="zh-CN" b="1" dirty="0">
                <a:solidFill>
                  <a:srgbClr val="A50021"/>
                </a:solidFill>
                <a:latin typeface="Verdana" panose="020B0604030504040204" pitchFamily="34" charset="0"/>
              </a:endParaRPr>
            </a:p>
          </p:txBody>
        </p:sp>
        <p:sp>
          <p:nvSpPr>
            <p:cNvPr id="31757" name="矩形 1317898"/>
            <p:cNvSpPr>
              <a:spLocks noChangeArrowheads="1"/>
            </p:cNvSpPr>
            <p:nvPr/>
          </p:nvSpPr>
          <p:spPr bwMode="auto">
            <a:xfrm>
              <a:off x="1194" y="1434"/>
              <a:ext cx="234" cy="202"/>
            </a:xfrm>
            <a:prstGeom prst="rect">
              <a:avLst/>
            </a:prstGeom>
            <a:solidFill>
              <a:srgbClr val="FFFFFF"/>
            </a:solidFill>
            <a:ln w="9525">
              <a:noFill/>
              <a:miter lim="800000"/>
            </a:ln>
          </p:spPr>
          <p:txBody>
            <a:bodyPr lIns="18000" tIns="10800" rIns="18000" bIns="10800"/>
            <a:lstStyle/>
            <a:p>
              <a:pPr algn="just"/>
              <a:r>
                <a:rPr lang="en-US" altLang="zh-CN" b="1" dirty="0">
                  <a:solidFill>
                    <a:srgbClr val="A50021"/>
                  </a:solidFill>
                  <a:latin typeface="Verdana" panose="020B0604030504040204" pitchFamily="34" charset="0"/>
                </a:rPr>
                <a:t>1</a:t>
              </a:r>
              <a:endParaRPr lang="en-US" altLang="zh-CN" b="1" dirty="0">
                <a:solidFill>
                  <a:srgbClr val="A50021"/>
                </a:solidFill>
                <a:latin typeface="Verdana" panose="020B0604030504040204" pitchFamily="34" charset="0"/>
              </a:endParaRPr>
            </a:p>
          </p:txBody>
        </p:sp>
        <p:sp>
          <p:nvSpPr>
            <p:cNvPr id="31758" name="矩形 1317899"/>
            <p:cNvSpPr>
              <a:spLocks noChangeArrowheads="1"/>
            </p:cNvSpPr>
            <p:nvPr/>
          </p:nvSpPr>
          <p:spPr bwMode="auto">
            <a:xfrm>
              <a:off x="1777" y="1434"/>
              <a:ext cx="465" cy="202"/>
            </a:xfrm>
            <a:prstGeom prst="rect">
              <a:avLst/>
            </a:prstGeom>
            <a:solidFill>
              <a:srgbClr val="FFFFFF"/>
            </a:solidFill>
            <a:ln w="9525">
              <a:noFill/>
              <a:miter lim="800000"/>
            </a:ln>
          </p:spPr>
          <p:txBody>
            <a:bodyPr lIns="18000" tIns="10800" rIns="18000" bIns="10800"/>
            <a:lstStyle/>
            <a:p>
              <a:pPr algn="just"/>
              <a:r>
                <a:rPr lang="en-US" altLang="zh-CN" b="1" dirty="0">
                  <a:solidFill>
                    <a:srgbClr val="A50021"/>
                  </a:solidFill>
                  <a:latin typeface="Verdana" panose="020B0604030504040204" pitchFamily="34" charset="0"/>
                </a:rPr>
                <a:t>2 …</a:t>
              </a:r>
              <a:endParaRPr lang="en-US" altLang="zh-CN" b="1" dirty="0">
                <a:solidFill>
                  <a:srgbClr val="A50021"/>
                </a:solidFill>
                <a:latin typeface="Verdana" panose="020B0604030504040204" pitchFamily="34" charset="0"/>
              </a:endParaRPr>
            </a:p>
          </p:txBody>
        </p:sp>
        <p:sp>
          <p:nvSpPr>
            <p:cNvPr id="31759" name="矩形 1317900"/>
            <p:cNvSpPr>
              <a:spLocks noChangeArrowheads="1"/>
            </p:cNvSpPr>
            <p:nvPr/>
          </p:nvSpPr>
          <p:spPr bwMode="auto">
            <a:xfrm>
              <a:off x="2475" y="1434"/>
              <a:ext cx="221" cy="202"/>
            </a:xfrm>
            <a:prstGeom prst="rect">
              <a:avLst/>
            </a:prstGeom>
            <a:solidFill>
              <a:srgbClr val="FFFFFF"/>
            </a:solidFill>
            <a:ln w="9525">
              <a:noFill/>
              <a:miter lim="800000"/>
            </a:ln>
          </p:spPr>
          <p:txBody>
            <a:bodyPr lIns="18000" tIns="10800" rIns="18000" bIns="10800"/>
            <a:lstStyle/>
            <a:p>
              <a:pPr algn="just"/>
              <a:r>
                <a:rPr lang="en-US" altLang="zh-CN" b="1" dirty="0">
                  <a:solidFill>
                    <a:srgbClr val="A50021"/>
                  </a:solidFill>
                  <a:latin typeface="Verdana" panose="020B0604030504040204" pitchFamily="34" charset="0"/>
                </a:rPr>
                <a:t>m</a:t>
              </a:r>
              <a:endParaRPr lang="en-US" altLang="zh-CN" b="1" dirty="0">
                <a:solidFill>
                  <a:srgbClr val="A50021"/>
                </a:solidFill>
                <a:latin typeface="Verdana" panose="020B0604030504040204" pitchFamily="34" charset="0"/>
              </a:endParaRPr>
            </a:p>
          </p:txBody>
        </p:sp>
        <p:sp>
          <p:nvSpPr>
            <p:cNvPr id="31760" name="矩形 1317901"/>
            <p:cNvSpPr>
              <a:spLocks noChangeArrowheads="1"/>
            </p:cNvSpPr>
            <p:nvPr/>
          </p:nvSpPr>
          <p:spPr bwMode="auto">
            <a:xfrm>
              <a:off x="2917" y="1434"/>
              <a:ext cx="482" cy="202"/>
            </a:xfrm>
            <a:prstGeom prst="rect">
              <a:avLst/>
            </a:prstGeom>
            <a:solidFill>
              <a:srgbClr val="FFFFFF"/>
            </a:solidFill>
            <a:ln w="9525">
              <a:noFill/>
              <a:miter lim="800000"/>
            </a:ln>
          </p:spPr>
          <p:txBody>
            <a:bodyPr lIns="18000" tIns="10800" rIns="18000" bIns="10800"/>
            <a:lstStyle/>
            <a:p>
              <a:pPr algn="just"/>
              <a:r>
                <a:rPr lang="en-US" altLang="zh-CN" b="1" dirty="0">
                  <a:solidFill>
                    <a:srgbClr val="A50021"/>
                  </a:solidFill>
                  <a:latin typeface="Verdana" panose="020B0604030504040204" pitchFamily="34" charset="0"/>
                </a:rPr>
                <a:t>m+</a:t>
              </a:r>
              <a:r>
                <a:rPr lang="en-US" altLang="zh-CN" sz="1600" b="1" dirty="0">
                  <a:solidFill>
                    <a:srgbClr val="A50021"/>
                  </a:solidFill>
                  <a:latin typeface="Verdana" panose="020B0604030504040204" pitchFamily="34" charset="0"/>
                </a:rPr>
                <a:t>1</a:t>
              </a:r>
              <a:endParaRPr lang="en-US" altLang="zh-CN" sz="1600" b="1" dirty="0">
                <a:solidFill>
                  <a:srgbClr val="A50021"/>
                </a:solidFill>
                <a:latin typeface="Verdana" panose="020B0604030504040204" pitchFamily="34" charset="0"/>
              </a:endParaRPr>
            </a:p>
          </p:txBody>
        </p:sp>
        <p:sp>
          <p:nvSpPr>
            <p:cNvPr id="31761" name="矩形 1317902"/>
            <p:cNvSpPr>
              <a:spLocks noChangeArrowheads="1"/>
            </p:cNvSpPr>
            <p:nvPr/>
          </p:nvSpPr>
          <p:spPr bwMode="auto">
            <a:xfrm>
              <a:off x="3407" y="1434"/>
              <a:ext cx="699" cy="202"/>
            </a:xfrm>
            <a:prstGeom prst="rect">
              <a:avLst/>
            </a:prstGeom>
            <a:solidFill>
              <a:srgbClr val="FFFFFF"/>
            </a:solidFill>
            <a:ln w="9525">
              <a:noFill/>
              <a:miter lim="800000"/>
            </a:ln>
          </p:spPr>
          <p:txBody>
            <a:bodyPr lIns="18000" tIns="10800" rIns="18000" bIns="10800"/>
            <a:lstStyle/>
            <a:p>
              <a:pPr algn="just"/>
              <a:r>
                <a:rPr lang="en-US" altLang="zh-CN" b="1" dirty="0">
                  <a:solidFill>
                    <a:srgbClr val="A50021"/>
                  </a:solidFill>
                  <a:latin typeface="Verdana" panose="020B0604030504040204" pitchFamily="34" charset="0"/>
                </a:rPr>
                <a:t>m+2 </a:t>
              </a:r>
              <a:r>
                <a:rPr lang="en-US" altLang="zh-CN" sz="1600" b="1" dirty="0">
                  <a:solidFill>
                    <a:srgbClr val="A50021"/>
                  </a:solidFill>
                  <a:latin typeface="Verdana" panose="020B0604030504040204" pitchFamily="34" charset="0"/>
                </a:rPr>
                <a:t>…</a:t>
              </a:r>
              <a:endParaRPr lang="en-US" altLang="zh-CN" sz="1600" b="1" dirty="0">
                <a:solidFill>
                  <a:srgbClr val="A50021"/>
                </a:solidFill>
                <a:latin typeface="Verdana" panose="020B0604030504040204" pitchFamily="34" charset="0"/>
              </a:endParaRPr>
            </a:p>
          </p:txBody>
        </p:sp>
        <p:sp>
          <p:nvSpPr>
            <p:cNvPr id="31762" name="矩形 1317903"/>
            <p:cNvSpPr>
              <a:spLocks noChangeArrowheads="1"/>
            </p:cNvSpPr>
            <p:nvPr/>
          </p:nvSpPr>
          <p:spPr bwMode="auto">
            <a:xfrm>
              <a:off x="4331" y="1434"/>
              <a:ext cx="460" cy="202"/>
            </a:xfrm>
            <a:prstGeom prst="rect">
              <a:avLst/>
            </a:prstGeom>
            <a:solidFill>
              <a:srgbClr val="FFFFFF"/>
            </a:solidFill>
            <a:ln w="9525">
              <a:noFill/>
              <a:miter lim="800000"/>
            </a:ln>
          </p:spPr>
          <p:txBody>
            <a:bodyPr lIns="18000" tIns="10800" rIns="18000" bIns="10800"/>
            <a:lstStyle/>
            <a:p>
              <a:pPr algn="just"/>
              <a:r>
                <a:rPr lang="en-US" altLang="zh-CN" b="1" dirty="0" err="1">
                  <a:solidFill>
                    <a:srgbClr val="A50021"/>
                  </a:solidFill>
                  <a:latin typeface="Verdana" panose="020B0604030504040204" pitchFamily="34" charset="0"/>
                </a:rPr>
                <a:t>m+n</a:t>
              </a:r>
              <a:endParaRPr lang="en-US" altLang="zh-CN" b="1" dirty="0">
                <a:solidFill>
                  <a:srgbClr val="A50021"/>
                </a:solidFill>
                <a:latin typeface="Verdana" panose="020B0604030504040204" pitchFamily="34" charset="0"/>
              </a:endParaRPr>
            </a:p>
          </p:txBody>
        </p:sp>
        <p:sp>
          <p:nvSpPr>
            <p:cNvPr id="31763" name="直接连接符 1317904"/>
            <p:cNvSpPr>
              <a:spLocks noChangeShapeType="1"/>
            </p:cNvSpPr>
            <p:nvPr/>
          </p:nvSpPr>
          <p:spPr bwMode="auto">
            <a:xfrm>
              <a:off x="3177" y="1749"/>
              <a:ext cx="0" cy="303"/>
            </a:xfrm>
            <a:prstGeom prst="line">
              <a:avLst/>
            </a:prstGeom>
            <a:noFill/>
            <a:ln w="28575">
              <a:solidFill>
                <a:srgbClr val="000000"/>
              </a:solidFill>
              <a:round/>
              <a:tailEnd type="triangle" w="med" len="med"/>
            </a:ln>
          </p:spPr>
          <p:txBody>
            <a:bodyPr/>
            <a:lstStyle/>
            <a:p>
              <a:endParaRPr lang="zh-CN" altLang="en-US"/>
            </a:p>
          </p:txBody>
        </p:sp>
        <p:sp>
          <p:nvSpPr>
            <p:cNvPr id="31764" name="直接连接符 1317905"/>
            <p:cNvSpPr>
              <a:spLocks noChangeShapeType="1"/>
            </p:cNvSpPr>
            <p:nvPr/>
          </p:nvSpPr>
          <p:spPr bwMode="auto">
            <a:xfrm>
              <a:off x="3756" y="1749"/>
              <a:ext cx="1" cy="303"/>
            </a:xfrm>
            <a:prstGeom prst="line">
              <a:avLst/>
            </a:prstGeom>
            <a:noFill/>
            <a:ln w="28575">
              <a:solidFill>
                <a:srgbClr val="000000"/>
              </a:solidFill>
              <a:round/>
              <a:tailEnd type="triangle" w="med" len="med"/>
            </a:ln>
          </p:spPr>
          <p:txBody>
            <a:bodyPr/>
            <a:lstStyle/>
            <a:p>
              <a:endParaRPr lang="zh-CN" altLang="en-US"/>
            </a:p>
          </p:txBody>
        </p:sp>
        <p:sp>
          <p:nvSpPr>
            <p:cNvPr id="31765" name="直接连接符 1317906"/>
            <p:cNvSpPr>
              <a:spLocks noChangeShapeType="1"/>
            </p:cNvSpPr>
            <p:nvPr/>
          </p:nvSpPr>
          <p:spPr bwMode="auto">
            <a:xfrm>
              <a:off x="4578" y="1750"/>
              <a:ext cx="0" cy="303"/>
            </a:xfrm>
            <a:prstGeom prst="line">
              <a:avLst/>
            </a:prstGeom>
            <a:noFill/>
            <a:ln w="28575">
              <a:solidFill>
                <a:srgbClr val="000000"/>
              </a:solidFill>
              <a:round/>
              <a:tailEnd type="triangle" w="med" len="med"/>
            </a:ln>
          </p:spPr>
          <p:txBody>
            <a:bodyPr/>
            <a:lstStyle/>
            <a:p>
              <a:endParaRPr lang="zh-CN" altLang="en-US"/>
            </a:p>
          </p:txBody>
        </p:sp>
      </p:grpSp>
      <p:pic>
        <p:nvPicPr>
          <p:cNvPr id="1317911" name="图片 1317910"/>
          <p:cNvPicPr>
            <a:picLocks noChangeAspect="1"/>
          </p:cNvPicPr>
          <p:nvPr/>
        </p:nvPicPr>
        <p:blipFill>
          <a:blip r:embed="rId1"/>
          <a:srcRect/>
          <a:stretch>
            <a:fillRect/>
          </a:stretch>
        </p:blipFill>
        <p:spPr bwMode="auto">
          <a:xfrm>
            <a:off x="2729564" y="4723167"/>
            <a:ext cx="5046972" cy="457200"/>
          </a:xfrm>
          <a:prstGeom prst="rect">
            <a:avLst/>
          </a:prstGeom>
          <a:noFill/>
          <a:ln w="9525">
            <a:noFill/>
            <a:miter lim="800000"/>
            <a:headEnd/>
            <a:tailEnd/>
          </a:ln>
        </p:spPr>
      </p:pic>
      <p:sp>
        <p:nvSpPr>
          <p:cNvPr id="30" name="矩形 29"/>
          <p:cNvSpPr/>
          <p:nvPr/>
        </p:nvSpPr>
        <p:spPr>
          <a:xfrm>
            <a:off x="1058071" y="1054580"/>
            <a:ext cx="2191626" cy="523220"/>
          </a:xfrm>
          <a:prstGeom prst="rect">
            <a:avLst/>
          </a:prstGeom>
        </p:spPr>
        <p:txBody>
          <a:bodyPr wrap="none">
            <a:spAutoFit/>
          </a:bodyPr>
          <a:lstStyle/>
          <a:p>
            <a:r>
              <a:rPr lang="zh-CN" altLang="en-US" sz="2800" dirty="0" smtClean="0">
                <a:latin typeface="微软雅黑" panose="020B0503020204020204" pitchFamily="34" charset="-122"/>
                <a:ea typeface="微软雅黑" panose="020B0503020204020204" pitchFamily="34" charset="-122"/>
              </a:rPr>
              <a:t> 折终折现法 </a:t>
            </a:r>
            <a:endParaRPr lang="zh-CN" altLang="en-US" sz="2800" dirty="0">
              <a:latin typeface="微软雅黑" panose="020B0503020204020204" pitchFamily="34" charset="-122"/>
              <a:ea typeface="微软雅黑" panose="020B0503020204020204" pitchFamily="34" charset="-122"/>
            </a:endParaRPr>
          </a:p>
        </p:txBody>
      </p:sp>
      <p:sp>
        <p:nvSpPr>
          <p:cNvPr id="31" name="矩形 30"/>
          <p:cNvSpPr/>
          <p:nvPr/>
        </p:nvSpPr>
        <p:spPr>
          <a:xfrm>
            <a:off x="1927700" y="4691967"/>
            <a:ext cx="854721" cy="492443"/>
          </a:xfrm>
          <a:prstGeom prst="rect">
            <a:avLst/>
          </a:prstGeom>
        </p:spPr>
        <p:txBody>
          <a:bodyPr wrap="none">
            <a:spAutoFit/>
          </a:bodyPr>
          <a:lstStyle/>
          <a:p>
            <a:r>
              <a:rPr lang="zh-CN" altLang="en-US" sz="2600" dirty="0" smtClean="0">
                <a:latin typeface="楷体" panose="02010609060101010101" pitchFamily="49" charset="-122"/>
                <a:ea typeface="楷体" panose="02010609060101010101" pitchFamily="49" charset="-122"/>
                <a:sym typeface="+mn-ea"/>
              </a:rPr>
              <a:t>即：</a:t>
            </a:r>
            <a:endParaRPr lang="zh-CN" altLang="en-US" sz="2600" dirty="0">
              <a:latin typeface="楷体" panose="02010609060101010101" pitchFamily="49" charset="-122"/>
              <a:ea typeface="楷体" panose="02010609060101010101" pitchFamily="49" charset="-122"/>
            </a:endParaRPr>
          </a:p>
        </p:txBody>
      </p:sp>
      <p:sp>
        <p:nvSpPr>
          <p:cNvPr id="32" name="标题 1"/>
          <p:cNvSpPr txBox="1"/>
          <p:nvPr/>
        </p:nvSpPr>
        <p:spPr bwMode="auto">
          <a:xfrm>
            <a:off x="3181160" y="172573"/>
            <a:ext cx="6127845" cy="753991"/>
          </a:xfrm>
          <a:prstGeom prst="rect">
            <a:avLst/>
          </a:prstGeom>
          <a:noFill/>
          <a:ln w="9525">
            <a:noFill/>
            <a:miter lim="800000"/>
          </a:ln>
        </p:spPr>
        <p:txBody>
          <a:bodyPr vert="horz" wrap="square" lIns="91440" tIns="45720" rIns="91440" bIns="45720" numCol="1" anchor="ctr" anchorCtr="0" compatLnSpc="1"/>
          <a:lstStyle/>
          <a:p>
            <a:pPr marL="0" marR="0" lvl="0" indent="0" algn="ctr" defTabSz="914400" rtl="0" eaLnBrk="1" fontAlgn="base" latinLnBrk="0" hangingPunct="1">
              <a:lnSpc>
                <a:spcPct val="90000"/>
              </a:lnSpc>
              <a:spcBef>
                <a:spcPct val="0"/>
              </a:spcBef>
              <a:spcAft>
                <a:spcPct val="0"/>
              </a:spcAft>
              <a:buClrTx/>
              <a:buSzTx/>
              <a:buFontTx/>
              <a:buNone/>
              <a:defRPr/>
            </a:pPr>
            <a:r>
              <a:rPr kumimoji="0" lang="zh-CN" altLang="en-US" sz="3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a:t>
            </a:r>
            <a:r>
              <a:rPr kumimoji="0" lang="en-US" altLang="zh-CN" sz="3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2</a:t>
            </a:r>
            <a:r>
              <a:rPr kumimoji="0" lang="zh-CN" altLang="en-US" sz="3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）递延年金现值的计算</a:t>
            </a:r>
            <a:endParaRPr kumimoji="0" lang="zh-CN" altLang="en-US" sz="3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cxnSp>
        <p:nvCxnSpPr>
          <p:cNvPr id="33" name="直接连接符 32"/>
          <p:cNvCxnSpPr/>
          <p:nvPr/>
        </p:nvCxnSpPr>
        <p:spPr>
          <a:xfrm>
            <a:off x="151154" y="549569"/>
            <a:ext cx="3339759" cy="1588"/>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9042495" y="549569"/>
            <a:ext cx="2997438" cy="1588"/>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grpSp>
        <p:nvGrpSpPr>
          <p:cNvPr id="91" name="Group 3"/>
          <p:cNvGrpSpPr/>
          <p:nvPr/>
        </p:nvGrpSpPr>
        <p:grpSpPr>
          <a:xfrm>
            <a:off x="8476108" y="4401492"/>
            <a:ext cx="3056161" cy="1988962"/>
            <a:chOff x="3894843" y="3660723"/>
            <a:chExt cx="4405947" cy="3197278"/>
          </a:xfrm>
        </p:grpSpPr>
        <p:sp>
          <p:nvSpPr>
            <p:cNvPr id="92" name="Freeform 4"/>
            <p:cNvSpPr/>
            <p:nvPr/>
          </p:nvSpPr>
          <p:spPr bwMode="auto">
            <a:xfrm>
              <a:off x="5871343" y="4693783"/>
              <a:ext cx="452948" cy="346372"/>
            </a:xfrm>
            <a:custGeom>
              <a:avLst/>
              <a:gdLst>
                <a:gd name="T0" fmla="*/ 0 w 374"/>
                <a:gd name="T1" fmla="*/ 0 h 286"/>
                <a:gd name="T2" fmla="*/ 0 w 374"/>
                <a:gd name="T3" fmla="*/ 166 h 286"/>
                <a:gd name="T4" fmla="*/ 184 w 374"/>
                <a:gd name="T5" fmla="*/ 286 h 286"/>
                <a:gd name="T6" fmla="*/ 374 w 374"/>
                <a:gd name="T7" fmla="*/ 166 h 286"/>
                <a:gd name="T8" fmla="*/ 374 w 374"/>
                <a:gd name="T9" fmla="*/ 0 h 286"/>
                <a:gd name="T10" fmla="*/ 0 w 374"/>
                <a:gd name="T11" fmla="*/ 0 h 286"/>
              </a:gdLst>
              <a:ahLst/>
              <a:cxnLst>
                <a:cxn ang="0">
                  <a:pos x="T0" y="T1"/>
                </a:cxn>
                <a:cxn ang="0">
                  <a:pos x="T2" y="T3"/>
                </a:cxn>
                <a:cxn ang="0">
                  <a:pos x="T4" y="T5"/>
                </a:cxn>
                <a:cxn ang="0">
                  <a:pos x="T6" y="T7"/>
                </a:cxn>
                <a:cxn ang="0">
                  <a:pos x="T8" y="T9"/>
                </a:cxn>
                <a:cxn ang="0">
                  <a:pos x="T10" y="T11"/>
                </a:cxn>
              </a:cxnLst>
              <a:rect l="0" t="0" r="r" b="b"/>
              <a:pathLst>
                <a:path w="374" h="286">
                  <a:moveTo>
                    <a:pt x="0" y="0"/>
                  </a:moveTo>
                  <a:lnTo>
                    <a:pt x="0" y="166"/>
                  </a:lnTo>
                  <a:lnTo>
                    <a:pt x="184" y="286"/>
                  </a:lnTo>
                  <a:lnTo>
                    <a:pt x="374" y="166"/>
                  </a:lnTo>
                  <a:lnTo>
                    <a:pt x="374" y="0"/>
                  </a:lnTo>
                  <a:lnTo>
                    <a:pt x="0" y="0"/>
                  </a:ln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3" name="Freeform 5"/>
            <p:cNvSpPr/>
            <p:nvPr/>
          </p:nvSpPr>
          <p:spPr bwMode="auto">
            <a:xfrm>
              <a:off x="5871343" y="4693783"/>
              <a:ext cx="452948" cy="346372"/>
            </a:xfrm>
            <a:custGeom>
              <a:avLst/>
              <a:gdLst>
                <a:gd name="T0" fmla="*/ 0 w 374"/>
                <a:gd name="T1" fmla="*/ 0 h 286"/>
                <a:gd name="T2" fmla="*/ 0 w 374"/>
                <a:gd name="T3" fmla="*/ 166 h 286"/>
                <a:gd name="T4" fmla="*/ 184 w 374"/>
                <a:gd name="T5" fmla="*/ 286 h 286"/>
                <a:gd name="T6" fmla="*/ 374 w 374"/>
                <a:gd name="T7" fmla="*/ 166 h 286"/>
                <a:gd name="T8" fmla="*/ 374 w 374"/>
                <a:gd name="T9" fmla="*/ 0 h 286"/>
                <a:gd name="T10" fmla="*/ 0 w 374"/>
                <a:gd name="T11" fmla="*/ 0 h 286"/>
              </a:gdLst>
              <a:ahLst/>
              <a:cxnLst>
                <a:cxn ang="0">
                  <a:pos x="T0" y="T1"/>
                </a:cxn>
                <a:cxn ang="0">
                  <a:pos x="T2" y="T3"/>
                </a:cxn>
                <a:cxn ang="0">
                  <a:pos x="T4" y="T5"/>
                </a:cxn>
                <a:cxn ang="0">
                  <a:pos x="T6" y="T7"/>
                </a:cxn>
                <a:cxn ang="0">
                  <a:pos x="T8" y="T9"/>
                </a:cxn>
                <a:cxn ang="0">
                  <a:pos x="T10" y="T11"/>
                </a:cxn>
              </a:cxnLst>
              <a:rect l="0" t="0" r="r" b="b"/>
              <a:pathLst>
                <a:path w="374" h="286">
                  <a:moveTo>
                    <a:pt x="0" y="0"/>
                  </a:moveTo>
                  <a:lnTo>
                    <a:pt x="0" y="166"/>
                  </a:lnTo>
                  <a:lnTo>
                    <a:pt x="184" y="286"/>
                  </a:lnTo>
                  <a:lnTo>
                    <a:pt x="374" y="166"/>
                  </a:lnTo>
                  <a:lnTo>
                    <a:pt x="37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4" name="Freeform 6"/>
            <p:cNvSpPr/>
            <p:nvPr/>
          </p:nvSpPr>
          <p:spPr bwMode="auto">
            <a:xfrm>
              <a:off x="5871343" y="4693783"/>
              <a:ext cx="452948" cy="282184"/>
            </a:xfrm>
            <a:custGeom>
              <a:avLst/>
              <a:gdLst>
                <a:gd name="T0" fmla="*/ 0 w 374"/>
                <a:gd name="T1" fmla="*/ 0 h 233"/>
                <a:gd name="T2" fmla="*/ 0 w 374"/>
                <a:gd name="T3" fmla="*/ 166 h 233"/>
                <a:gd name="T4" fmla="*/ 101 w 374"/>
                <a:gd name="T5" fmla="*/ 233 h 233"/>
                <a:gd name="T6" fmla="*/ 374 w 374"/>
                <a:gd name="T7" fmla="*/ 62 h 233"/>
                <a:gd name="T8" fmla="*/ 374 w 374"/>
                <a:gd name="T9" fmla="*/ 0 h 233"/>
                <a:gd name="T10" fmla="*/ 0 w 374"/>
                <a:gd name="T11" fmla="*/ 0 h 233"/>
              </a:gdLst>
              <a:ahLst/>
              <a:cxnLst>
                <a:cxn ang="0">
                  <a:pos x="T0" y="T1"/>
                </a:cxn>
                <a:cxn ang="0">
                  <a:pos x="T2" y="T3"/>
                </a:cxn>
                <a:cxn ang="0">
                  <a:pos x="T4" y="T5"/>
                </a:cxn>
                <a:cxn ang="0">
                  <a:pos x="T6" y="T7"/>
                </a:cxn>
                <a:cxn ang="0">
                  <a:pos x="T8" y="T9"/>
                </a:cxn>
                <a:cxn ang="0">
                  <a:pos x="T10" y="T11"/>
                </a:cxn>
              </a:cxnLst>
              <a:rect l="0" t="0" r="r" b="b"/>
              <a:pathLst>
                <a:path w="374" h="233">
                  <a:moveTo>
                    <a:pt x="0" y="0"/>
                  </a:moveTo>
                  <a:lnTo>
                    <a:pt x="0" y="166"/>
                  </a:lnTo>
                  <a:lnTo>
                    <a:pt x="101" y="233"/>
                  </a:lnTo>
                  <a:lnTo>
                    <a:pt x="374" y="62"/>
                  </a:lnTo>
                  <a:lnTo>
                    <a:pt x="374" y="0"/>
                  </a:lnTo>
                  <a:lnTo>
                    <a:pt x="0" y="0"/>
                  </a:lnTo>
                  <a:close/>
                </a:path>
              </a:pathLst>
            </a:custGeom>
            <a:solidFill>
              <a:srgbClr val="F7BF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5" name="Freeform 7"/>
            <p:cNvSpPr/>
            <p:nvPr/>
          </p:nvSpPr>
          <p:spPr bwMode="auto">
            <a:xfrm>
              <a:off x="5643658" y="3789099"/>
              <a:ext cx="908318" cy="1079081"/>
            </a:xfrm>
            <a:custGeom>
              <a:avLst/>
              <a:gdLst>
                <a:gd name="T0" fmla="*/ 413 w 438"/>
                <a:gd name="T1" fmla="*/ 221 h 520"/>
                <a:gd name="T2" fmla="*/ 390 w 438"/>
                <a:gd name="T3" fmla="*/ 224 h 520"/>
                <a:gd name="T4" fmla="*/ 219 w 438"/>
                <a:gd name="T5" fmla="*/ 0 h 520"/>
                <a:gd name="T6" fmla="*/ 48 w 438"/>
                <a:gd name="T7" fmla="*/ 224 h 520"/>
                <a:gd name="T8" fmla="*/ 25 w 438"/>
                <a:gd name="T9" fmla="*/ 221 h 520"/>
                <a:gd name="T10" fmla="*/ 63 w 438"/>
                <a:gd name="T11" fmla="*/ 343 h 520"/>
                <a:gd name="T12" fmla="*/ 120 w 438"/>
                <a:gd name="T13" fmla="*/ 462 h 520"/>
                <a:gd name="T14" fmla="*/ 219 w 438"/>
                <a:gd name="T15" fmla="*/ 520 h 520"/>
                <a:gd name="T16" fmla="*/ 321 w 438"/>
                <a:gd name="T17" fmla="*/ 455 h 520"/>
                <a:gd name="T18" fmla="*/ 375 w 438"/>
                <a:gd name="T19" fmla="*/ 343 h 520"/>
                <a:gd name="T20" fmla="*/ 413 w 438"/>
                <a:gd name="T21" fmla="*/ 22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520">
                  <a:moveTo>
                    <a:pt x="413" y="221"/>
                  </a:moveTo>
                  <a:cubicBezTo>
                    <a:pt x="413" y="221"/>
                    <a:pt x="398" y="204"/>
                    <a:pt x="390" y="224"/>
                  </a:cubicBezTo>
                  <a:cubicBezTo>
                    <a:pt x="390" y="224"/>
                    <a:pt x="438" y="0"/>
                    <a:pt x="219" y="0"/>
                  </a:cubicBezTo>
                  <a:cubicBezTo>
                    <a:pt x="0" y="0"/>
                    <a:pt x="48" y="224"/>
                    <a:pt x="48" y="224"/>
                  </a:cubicBezTo>
                  <a:cubicBezTo>
                    <a:pt x="40" y="204"/>
                    <a:pt x="25" y="221"/>
                    <a:pt x="25" y="221"/>
                  </a:cubicBezTo>
                  <a:cubicBezTo>
                    <a:pt x="13" y="333"/>
                    <a:pt x="63" y="343"/>
                    <a:pt x="63" y="343"/>
                  </a:cubicBezTo>
                  <a:cubicBezTo>
                    <a:pt x="63" y="343"/>
                    <a:pt x="63" y="405"/>
                    <a:pt x="120" y="462"/>
                  </a:cubicBezTo>
                  <a:cubicBezTo>
                    <a:pt x="177" y="520"/>
                    <a:pt x="219" y="520"/>
                    <a:pt x="219" y="520"/>
                  </a:cubicBezTo>
                  <a:cubicBezTo>
                    <a:pt x="219" y="520"/>
                    <a:pt x="264" y="512"/>
                    <a:pt x="321" y="455"/>
                  </a:cubicBezTo>
                  <a:cubicBezTo>
                    <a:pt x="378" y="398"/>
                    <a:pt x="375" y="343"/>
                    <a:pt x="375" y="343"/>
                  </a:cubicBezTo>
                  <a:cubicBezTo>
                    <a:pt x="375" y="343"/>
                    <a:pt x="425" y="333"/>
                    <a:pt x="413" y="221"/>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6" name="Freeform 8"/>
            <p:cNvSpPr/>
            <p:nvPr/>
          </p:nvSpPr>
          <p:spPr bwMode="auto">
            <a:xfrm>
              <a:off x="5666668" y="3660723"/>
              <a:ext cx="850185" cy="669733"/>
            </a:xfrm>
            <a:custGeom>
              <a:avLst/>
              <a:gdLst>
                <a:gd name="T0" fmla="*/ 40 w 410"/>
                <a:gd name="T1" fmla="*/ 323 h 323"/>
                <a:gd name="T2" fmla="*/ 55 w 410"/>
                <a:gd name="T3" fmla="*/ 256 h 323"/>
                <a:gd name="T4" fmla="*/ 77 w 410"/>
                <a:gd name="T5" fmla="*/ 189 h 323"/>
                <a:gd name="T6" fmla="*/ 99 w 410"/>
                <a:gd name="T7" fmla="*/ 161 h 323"/>
                <a:gd name="T8" fmla="*/ 221 w 410"/>
                <a:gd name="T9" fmla="*/ 196 h 323"/>
                <a:gd name="T10" fmla="*/ 323 w 410"/>
                <a:gd name="T11" fmla="*/ 211 h 323"/>
                <a:gd name="T12" fmla="*/ 301 w 410"/>
                <a:gd name="T13" fmla="*/ 184 h 323"/>
                <a:gd name="T14" fmla="*/ 346 w 410"/>
                <a:gd name="T15" fmla="*/ 184 h 323"/>
                <a:gd name="T16" fmla="*/ 360 w 410"/>
                <a:gd name="T17" fmla="*/ 236 h 323"/>
                <a:gd name="T18" fmla="*/ 378 w 410"/>
                <a:gd name="T19" fmla="*/ 323 h 323"/>
                <a:gd name="T20" fmla="*/ 398 w 410"/>
                <a:gd name="T21" fmla="*/ 303 h 323"/>
                <a:gd name="T22" fmla="*/ 410 w 410"/>
                <a:gd name="T23" fmla="*/ 261 h 323"/>
                <a:gd name="T24" fmla="*/ 410 w 410"/>
                <a:gd name="T25" fmla="*/ 124 h 323"/>
                <a:gd name="T26" fmla="*/ 209 w 410"/>
                <a:gd name="T27" fmla="*/ 0 h 323"/>
                <a:gd name="T28" fmla="*/ 10 w 410"/>
                <a:gd name="T29" fmla="*/ 137 h 323"/>
                <a:gd name="T30" fmla="*/ 10 w 410"/>
                <a:gd name="T31" fmla="*/ 266 h 323"/>
                <a:gd name="T32" fmla="*/ 40 w 410"/>
                <a:gd name="T33"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 h="323">
                  <a:moveTo>
                    <a:pt x="40" y="323"/>
                  </a:moveTo>
                  <a:cubicBezTo>
                    <a:pt x="55" y="256"/>
                    <a:pt x="55" y="256"/>
                    <a:pt x="55" y="256"/>
                  </a:cubicBezTo>
                  <a:cubicBezTo>
                    <a:pt x="55" y="256"/>
                    <a:pt x="70" y="201"/>
                    <a:pt x="77" y="189"/>
                  </a:cubicBezTo>
                  <a:cubicBezTo>
                    <a:pt x="85" y="176"/>
                    <a:pt x="99" y="161"/>
                    <a:pt x="99" y="161"/>
                  </a:cubicBezTo>
                  <a:cubicBezTo>
                    <a:pt x="99" y="161"/>
                    <a:pt x="139" y="179"/>
                    <a:pt x="221" y="196"/>
                  </a:cubicBezTo>
                  <a:cubicBezTo>
                    <a:pt x="303" y="214"/>
                    <a:pt x="323" y="211"/>
                    <a:pt x="323" y="211"/>
                  </a:cubicBezTo>
                  <a:cubicBezTo>
                    <a:pt x="301" y="184"/>
                    <a:pt x="301" y="184"/>
                    <a:pt x="301" y="184"/>
                  </a:cubicBezTo>
                  <a:cubicBezTo>
                    <a:pt x="346" y="184"/>
                    <a:pt x="346" y="184"/>
                    <a:pt x="346" y="184"/>
                  </a:cubicBezTo>
                  <a:cubicBezTo>
                    <a:pt x="346" y="184"/>
                    <a:pt x="348" y="223"/>
                    <a:pt x="360" y="236"/>
                  </a:cubicBezTo>
                  <a:cubicBezTo>
                    <a:pt x="373" y="248"/>
                    <a:pt x="378" y="323"/>
                    <a:pt x="378" y="323"/>
                  </a:cubicBezTo>
                  <a:cubicBezTo>
                    <a:pt x="398" y="303"/>
                    <a:pt x="398" y="303"/>
                    <a:pt x="398" y="303"/>
                  </a:cubicBezTo>
                  <a:cubicBezTo>
                    <a:pt x="410" y="261"/>
                    <a:pt x="410" y="261"/>
                    <a:pt x="410" y="261"/>
                  </a:cubicBezTo>
                  <a:cubicBezTo>
                    <a:pt x="410" y="124"/>
                    <a:pt x="410" y="124"/>
                    <a:pt x="410" y="124"/>
                  </a:cubicBezTo>
                  <a:cubicBezTo>
                    <a:pt x="410" y="124"/>
                    <a:pt x="358" y="0"/>
                    <a:pt x="209" y="0"/>
                  </a:cubicBezTo>
                  <a:cubicBezTo>
                    <a:pt x="60" y="0"/>
                    <a:pt x="10" y="137"/>
                    <a:pt x="10" y="137"/>
                  </a:cubicBezTo>
                  <a:cubicBezTo>
                    <a:pt x="10" y="137"/>
                    <a:pt x="0" y="253"/>
                    <a:pt x="10" y="266"/>
                  </a:cubicBezTo>
                  <a:cubicBezTo>
                    <a:pt x="20" y="278"/>
                    <a:pt x="40" y="323"/>
                    <a:pt x="40" y="323"/>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7" name="Freeform 9"/>
            <p:cNvSpPr/>
            <p:nvPr/>
          </p:nvSpPr>
          <p:spPr bwMode="auto">
            <a:xfrm>
              <a:off x="3905743" y="5645700"/>
              <a:ext cx="752087" cy="386338"/>
            </a:xfrm>
            <a:custGeom>
              <a:avLst/>
              <a:gdLst>
                <a:gd name="T0" fmla="*/ 141 w 363"/>
                <a:gd name="T1" fmla="*/ 2 h 186"/>
                <a:gd name="T2" fmla="*/ 230 w 363"/>
                <a:gd name="T3" fmla="*/ 28 h 186"/>
                <a:gd name="T4" fmla="*/ 308 w 363"/>
                <a:gd name="T5" fmla="*/ 59 h 186"/>
                <a:gd name="T6" fmla="*/ 330 w 363"/>
                <a:gd name="T7" fmla="*/ 87 h 186"/>
                <a:gd name="T8" fmla="*/ 363 w 363"/>
                <a:gd name="T9" fmla="*/ 114 h 186"/>
                <a:gd name="T10" fmla="*/ 287 w 363"/>
                <a:gd name="T11" fmla="*/ 186 h 186"/>
                <a:gd name="T12" fmla="*/ 252 w 363"/>
                <a:gd name="T13" fmla="*/ 167 h 186"/>
                <a:gd name="T14" fmla="*/ 106 w 363"/>
                <a:gd name="T15" fmla="*/ 132 h 186"/>
                <a:gd name="T16" fmla="*/ 1 w 363"/>
                <a:gd name="T17" fmla="*/ 13 h 186"/>
                <a:gd name="T18" fmla="*/ 4 w 363"/>
                <a:gd name="T19" fmla="*/ 2 h 186"/>
                <a:gd name="T20" fmla="*/ 43 w 363"/>
                <a:gd name="T21" fmla="*/ 21 h 186"/>
                <a:gd name="T22" fmla="*/ 102 w 363"/>
                <a:gd name="T23" fmla="*/ 80 h 186"/>
                <a:gd name="T24" fmla="*/ 45 w 363"/>
                <a:gd name="T25" fmla="*/ 13 h 186"/>
                <a:gd name="T26" fmla="*/ 45 w 363"/>
                <a:gd name="T27" fmla="*/ 2 h 186"/>
                <a:gd name="T28" fmla="*/ 85 w 363"/>
                <a:gd name="T29" fmla="*/ 20 h 186"/>
                <a:gd name="T30" fmla="*/ 188 w 363"/>
                <a:gd name="T31" fmla="*/ 86 h 186"/>
                <a:gd name="T32" fmla="*/ 208 w 363"/>
                <a:gd name="T33" fmla="*/ 58 h 186"/>
                <a:gd name="T34" fmla="*/ 164 w 363"/>
                <a:gd name="T35" fmla="*/ 47 h 186"/>
                <a:gd name="T36" fmla="*/ 141 w 363"/>
                <a:gd name="T37" fmla="*/ 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3" h="186">
                  <a:moveTo>
                    <a:pt x="141" y="2"/>
                  </a:moveTo>
                  <a:cubicBezTo>
                    <a:pt x="141" y="2"/>
                    <a:pt x="212" y="25"/>
                    <a:pt x="230" y="28"/>
                  </a:cubicBezTo>
                  <a:cubicBezTo>
                    <a:pt x="248" y="30"/>
                    <a:pt x="287" y="35"/>
                    <a:pt x="308" y="59"/>
                  </a:cubicBezTo>
                  <a:cubicBezTo>
                    <a:pt x="329" y="83"/>
                    <a:pt x="322" y="82"/>
                    <a:pt x="330" y="87"/>
                  </a:cubicBezTo>
                  <a:cubicBezTo>
                    <a:pt x="337" y="93"/>
                    <a:pt x="363" y="114"/>
                    <a:pt x="363" y="114"/>
                  </a:cubicBezTo>
                  <a:cubicBezTo>
                    <a:pt x="287" y="186"/>
                    <a:pt x="287" y="186"/>
                    <a:pt x="287" y="186"/>
                  </a:cubicBezTo>
                  <a:cubicBezTo>
                    <a:pt x="287" y="186"/>
                    <a:pt x="261" y="169"/>
                    <a:pt x="252" y="167"/>
                  </a:cubicBezTo>
                  <a:cubicBezTo>
                    <a:pt x="243" y="164"/>
                    <a:pt x="116" y="139"/>
                    <a:pt x="106" y="132"/>
                  </a:cubicBezTo>
                  <a:cubicBezTo>
                    <a:pt x="96" y="126"/>
                    <a:pt x="2" y="17"/>
                    <a:pt x="1" y="13"/>
                  </a:cubicBezTo>
                  <a:cubicBezTo>
                    <a:pt x="0" y="10"/>
                    <a:pt x="0" y="3"/>
                    <a:pt x="4" y="2"/>
                  </a:cubicBezTo>
                  <a:cubicBezTo>
                    <a:pt x="9" y="1"/>
                    <a:pt x="25" y="0"/>
                    <a:pt x="43" y="21"/>
                  </a:cubicBezTo>
                  <a:cubicBezTo>
                    <a:pt x="61" y="42"/>
                    <a:pt x="102" y="80"/>
                    <a:pt x="102" y="80"/>
                  </a:cubicBezTo>
                  <a:cubicBezTo>
                    <a:pt x="45" y="13"/>
                    <a:pt x="45" y="13"/>
                    <a:pt x="45" y="13"/>
                  </a:cubicBezTo>
                  <a:cubicBezTo>
                    <a:pt x="45" y="13"/>
                    <a:pt x="43" y="2"/>
                    <a:pt x="45" y="2"/>
                  </a:cubicBezTo>
                  <a:cubicBezTo>
                    <a:pt x="48" y="2"/>
                    <a:pt x="65" y="0"/>
                    <a:pt x="85" y="20"/>
                  </a:cubicBezTo>
                  <a:cubicBezTo>
                    <a:pt x="105" y="40"/>
                    <a:pt x="145" y="90"/>
                    <a:pt x="188" y="86"/>
                  </a:cubicBezTo>
                  <a:cubicBezTo>
                    <a:pt x="230" y="82"/>
                    <a:pt x="208" y="58"/>
                    <a:pt x="208" y="58"/>
                  </a:cubicBezTo>
                  <a:cubicBezTo>
                    <a:pt x="208" y="58"/>
                    <a:pt x="172" y="47"/>
                    <a:pt x="164" y="47"/>
                  </a:cubicBezTo>
                  <a:cubicBezTo>
                    <a:pt x="155" y="47"/>
                    <a:pt x="130" y="26"/>
                    <a:pt x="141" y="2"/>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8" name="Freeform 10"/>
            <p:cNvSpPr/>
            <p:nvPr/>
          </p:nvSpPr>
          <p:spPr bwMode="auto">
            <a:xfrm>
              <a:off x="4160072" y="4363156"/>
              <a:ext cx="226474" cy="377860"/>
            </a:xfrm>
            <a:custGeom>
              <a:avLst/>
              <a:gdLst>
                <a:gd name="T0" fmla="*/ 109 w 109"/>
                <a:gd name="T1" fmla="*/ 130 h 182"/>
                <a:gd name="T2" fmla="*/ 44 w 109"/>
                <a:gd name="T3" fmla="*/ 106 h 182"/>
                <a:gd name="T4" fmla="*/ 44 w 109"/>
                <a:gd name="T5" fmla="*/ 99 h 182"/>
                <a:gd name="T6" fmla="*/ 72 w 109"/>
                <a:gd name="T7" fmla="*/ 45 h 182"/>
                <a:gd name="T8" fmla="*/ 75 w 109"/>
                <a:gd name="T9" fmla="*/ 26 h 182"/>
                <a:gd name="T10" fmla="*/ 50 w 109"/>
                <a:gd name="T11" fmla="*/ 35 h 182"/>
                <a:gd name="T12" fmla="*/ 50 w 109"/>
                <a:gd name="T13" fmla="*/ 35 h 182"/>
                <a:gd name="T14" fmla="*/ 48 w 109"/>
                <a:gd name="T15" fmla="*/ 37 h 182"/>
                <a:gd name="T16" fmla="*/ 47 w 109"/>
                <a:gd name="T17" fmla="*/ 39 h 182"/>
                <a:gd name="T18" fmla="*/ 34 w 109"/>
                <a:gd name="T19" fmla="*/ 58 h 182"/>
                <a:gd name="T20" fmla="*/ 37 w 109"/>
                <a:gd name="T21" fmla="*/ 17 h 182"/>
                <a:gd name="T22" fmla="*/ 19 w 109"/>
                <a:gd name="T23" fmla="*/ 12 h 182"/>
                <a:gd name="T24" fmla="*/ 0 w 109"/>
                <a:gd name="T25" fmla="*/ 84 h 182"/>
                <a:gd name="T26" fmla="*/ 67 w 109"/>
                <a:gd name="T27" fmla="*/ 172 h 182"/>
                <a:gd name="T28" fmla="*/ 109 w 109"/>
                <a:gd name="T29" fmla="*/ 13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82">
                  <a:moveTo>
                    <a:pt x="109" y="130"/>
                  </a:moveTo>
                  <a:cubicBezTo>
                    <a:pt x="109" y="130"/>
                    <a:pt x="49" y="120"/>
                    <a:pt x="44" y="106"/>
                  </a:cubicBezTo>
                  <a:cubicBezTo>
                    <a:pt x="43" y="104"/>
                    <a:pt x="43" y="102"/>
                    <a:pt x="44" y="99"/>
                  </a:cubicBezTo>
                  <a:cubicBezTo>
                    <a:pt x="44" y="99"/>
                    <a:pt x="69" y="50"/>
                    <a:pt x="72" y="45"/>
                  </a:cubicBezTo>
                  <a:cubicBezTo>
                    <a:pt x="77" y="38"/>
                    <a:pt x="81" y="30"/>
                    <a:pt x="75" y="26"/>
                  </a:cubicBezTo>
                  <a:cubicBezTo>
                    <a:pt x="75" y="26"/>
                    <a:pt x="64" y="13"/>
                    <a:pt x="50" y="35"/>
                  </a:cubicBezTo>
                  <a:cubicBezTo>
                    <a:pt x="50" y="35"/>
                    <a:pt x="50" y="35"/>
                    <a:pt x="50" y="35"/>
                  </a:cubicBezTo>
                  <a:cubicBezTo>
                    <a:pt x="49" y="36"/>
                    <a:pt x="48" y="36"/>
                    <a:pt x="48" y="37"/>
                  </a:cubicBezTo>
                  <a:cubicBezTo>
                    <a:pt x="47" y="38"/>
                    <a:pt x="47" y="39"/>
                    <a:pt x="47" y="39"/>
                  </a:cubicBezTo>
                  <a:cubicBezTo>
                    <a:pt x="42" y="47"/>
                    <a:pt x="37" y="53"/>
                    <a:pt x="34" y="58"/>
                  </a:cubicBezTo>
                  <a:cubicBezTo>
                    <a:pt x="35" y="53"/>
                    <a:pt x="42" y="22"/>
                    <a:pt x="37" y="17"/>
                  </a:cubicBezTo>
                  <a:cubicBezTo>
                    <a:pt x="37" y="17"/>
                    <a:pt x="24" y="0"/>
                    <a:pt x="19" y="12"/>
                  </a:cubicBezTo>
                  <a:cubicBezTo>
                    <a:pt x="13" y="24"/>
                    <a:pt x="0" y="84"/>
                    <a:pt x="0" y="84"/>
                  </a:cubicBezTo>
                  <a:cubicBezTo>
                    <a:pt x="0" y="84"/>
                    <a:pt x="29" y="182"/>
                    <a:pt x="67" y="172"/>
                  </a:cubicBezTo>
                  <a:cubicBezTo>
                    <a:pt x="105" y="163"/>
                    <a:pt x="109" y="130"/>
                    <a:pt x="109" y="130"/>
                  </a:cubicBezTo>
                  <a:close/>
                </a:path>
              </a:pathLst>
            </a:custGeom>
            <a:solidFill>
              <a:srgbClr val="F7BF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9" name="Freeform 11"/>
            <p:cNvSpPr/>
            <p:nvPr/>
          </p:nvSpPr>
          <p:spPr bwMode="auto">
            <a:xfrm>
              <a:off x="4046230" y="4336512"/>
              <a:ext cx="474747" cy="695166"/>
            </a:xfrm>
            <a:custGeom>
              <a:avLst/>
              <a:gdLst>
                <a:gd name="T0" fmla="*/ 15 w 229"/>
                <a:gd name="T1" fmla="*/ 68 h 335"/>
                <a:gd name="T2" fmla="*/ 0 w 229"/>
                <a:gd name="T3" fmla="*/ 14 h 335"/>
                <a:gd name="T4" fmla="*/ 27 w 229"/>
                <a:gd name="T5" fmla="*/ 21 h 335"/>
                <a:gd name="T6" fmla="*/ 92 w 229"/>
                <a:gd name="T7" fmla="*/ 143 h 335"/>
                <a:gd name="T8" fmla="*/ 160 w 229"/>
                <a:gd name="T9" fmla="*/ 129 h 335"/>
                <a:gd name="T10" fmla="*/ 219 w 229"/>
                <a:gd name="T11" fmla="*/ 62 h 335"/>
                <a:gd name="T12" fmla="*/ 219 w 229"/>
                <a:gd name="T13" fmla="*/ 88 h 335"/>
                <a:gd name="T14" fmla="*/ 189 w 229"/>
                <a:gd name="T15" fmla="*/ 212 h 335"/>
                <a:gd name="T16" fmla="*/ 207 w 229"/>
                <a:gd name="T17" fmla="*/ 233 h 335"/>
                <a:gd name="T18" fmla="*/ 181 w 229"/>
                <a:gd name="T19" fmla="*/ 335 h 335"/>
                <a:gd name="T20" fmla="*/ 86 w 229"/>
                <a:gd name="T21" fmla="*/ 283 h 335"/>
                <a:gd name="T22" fmla="*/ 15 w 229"/>
                <a:gd name="T23" fmla="*/ 6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335">
                  <a:moveTo>
                    <a:pt x="15" y="68"/>
                  </a:moveTo>
                  <a:cubicBezTo>
                    <a:pt x="0" y="14"/>
                    <a:pt x="0" y="14"/>
                    <a:pt x="0" y="14"/>
                  </a:cubicBezTo>
                  <a:cubicBezTo>
                    <a:pt x="0" y="14"/>
                    <a:pt x="15" y="0"/>
                    <a:pt x="27" y="21"/>
                  </a:cubicBezTo>
                  <a:cubicBezTo>
                    <a:pt x="38" y="42"/>
                    <a:pt x="79" y="137"/>
                    <a:pt x="92" y="143"/>
                  </a:cubicBezTo>
                  <a:cubicBezTo>
                    <a:pt x="104" y="149"/>
                    <a:pt x="147" y="153"/>
                    <a:pt x="160" y="129"/>
                  </a:cubicBezTo>
                  <a:cubicBezTo>
                    <a:pt x="173" y="105"/>
                    <a:pt x="186" y="51"/>
                    <a:pt x="219" y="62"/>
                  </a:cubicBezTo>
                  <a:cubicBezTo>
                    <a:pt x="219" y="62"/>
                    <a:pt x="229" y="68"/>
                    <a:pt x="219" y="88"/>
                  </a:cubicBezTo>
                  <a:cubicBezTo>
                    <a:pt x="210" y="108"/>
                    <a:pt x="181" y="198"/>
                    <a:pt x="189" y="212"/>
                  </a:cubicBezTo>
                  <a:cubicBezTo>
                    <a:pt x="197" y="226"/>
                    <a:pt x="207" y="233"/>
                    <a:pt x="207" y="233"/>
                  </a:cubicBezTo>
                  <a:cubicBezTo>
                    <a:pt x="181" y="335"/>
                    <a:pt x="181" y="335"/>
                    <a:pt x="181" y="335"/>
                  </a:cubicBezTo>
                  <a:cubicBezTo>
                    <a:pt x="181" y="335"/>
                    <a:pt x="105" y="322"/>
                    <a:pt x="86" y="283"/>
                  </a:cubicBezTo>
                  <a:cubicBezTo>
                    <a:pt x="67" y="244"/>
                    <a:pt x="15" y="68"/>
                    <a:pt x="15" y="68"/>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0" name="Freeform 12"/>
            <p:cNvSpPr/>
            <p:nvPr/>
          </p:nvSpPr>
          <p:spPr bwMode="auto">
            <a:xfrm>
              <a:off x="7809087" y="4363156"/>
              <a:ext cx="226474" cy="377860"/>
            </a:xfrm>
            <a:custGeom>
              <a:avLst/>
              <a:gdLst>
                <a:gd name="T0" fmla="*/ 0 w 109"/>
                <a:gd name="T1" fmla="*/ 130 h 182"/>
                <a:gd name="T2" fmla="*/ 65 w 109"/>
                <a:gd name="T3" fmla="*/ 106 h 182"/>
                <a:gd name="T4" fmla="*/ 65 w 109"/>
                <a:gd name="T5" fmla="*/ 99 h 182"/>
                <a:gd name="T6" fmla="*/ 37 w 109"/>
                <a:gd name="T7" fmla="*/ 45 h 182"/>
                <a:gd name="T8" fmla="*/ 34 w 109"/>
                <a:gd name="T9" fmla="*/ 26 h 182"/>
                <a:gd name="T10" fmla="*/ 59 w 109"/>
                <a:gd name="T11" fmla="*/ 35 h 182"/>
                <a:gd name="T12" fmla="*/ 59 w 109"/>
                <a:gd name="T13" fmla="*/ 35 h 182"/>
                <a:gd name="T14" fmla="*/ 61 w 109"/>
                <a:gd name="T15" fmla="*/ 37 h 182"/>
                <a:gd name="T16" fmla="*/ 62 w 109"/>
                <a:gd name="T17" fmla="*/ 39 h 182"/>
                <a:gd name="T18" fmla="*/ 75 w 109"/>
                <a:gd name="T19" fmla="*/ 58 h 182"/>
                <a:gd name="T20" fmla="*/ 72 w 109"/>
                <a:gd name="T21" fmla="*/ 17 h 182"/>
                <a:gd name="T22" fmla="*/ 90 w 109"/>
                <a:gd name="T23" fmla="*/ 12 h 182"/>
                <a:gd name="T24" fmla="*/ 109 w 109"/>
                <a:gd name="T25" fmla="*/ 84 h 182"/>
                <a:gd name="T26" fmla="*/ 42 w 109"/>
                <a:gd name="T27" fmla="*/ 172 h 182"/>
                <a:gd name="T28" fmla="*/ 0 w 109"/>
                <a:gd name="T29" fmla="*/ 13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82">
                  <a:moveTo>
                    <a:pt x="0" y="130"/>
                  </a:moveTo>
                  <a:cubicBezTo>
                    <a:pt x="0" y="130"/>
                    <a:pt x="60" y="120"/>
                    <a:pt x="65" y="106"/>
                  </a:cubicBezTo>
                  <a:cubicBezTo>
                    <a:pt x="66" y="104"/>
                    <a:pt x="66" y="102"/>
                    <a:pt x="65" y="99"/>
                  </a:cubicBezTo>
                  <a:cubicBezTo>
                    <a:pt x="65" y="99"/>
                    <a:pt x="40" y="50"/>
                    <a:pt x="37" y="45"/>
                  </a:cubicBezTo>
                  <a:cubicBezTo>
                    <a:pt x="32" y="38"/>
                    <a:pt x="28" y="30"/>
                    <a:pt x="34" y="26"/>
                  </a:cubicBezTo>
                  <a:cubicBezTo>
                    <a:pt x="34" y="26"/>
                    <a:pt x="45" y="13"/>
                    <a:pt x="59" y="35"/>
                  </a:cubicBezTo>
                  <a:cubicBezTo>
                    <a:pt x="59" y="35"/>
                    <a:pt x="59" y="35"/>
                    <a:pt x="59" y="35"/>
                  </a:cubicBezTo>
                  <a:cubicBezTo>
                    <a:pt x="60" y="36"/>
                    <a:pt x="61" y="36"/>
                    <a:pt x="61" y="37"/>
                  </a:cubicBezTo>
                  <a:cubicBezTo>
                    <a:pt x="62" y="38"/>
                    <a:pt x="62" y="39"/>
                    <a:pt x="62" y="39"/>
                  </a:cubicBezTo>
                  <a:cubicBezTo>
                    <a:pt x="67" y="47"/>
                    <a:pt x="72" y="53"/>
                    <a:pt x="75" y="58"/>
                  </a:cubicBezTo>
                  <a:cubicBezTo>
                    <a:pt x="74" y="53"/>
                    <a:pt x="67" y="22"/>
                    <a:pt x="72" y="17"/>
                  </a:cubicBezTo>
                  <a:cubicBezTo>
                    <a:pt x="72" y="17"/>
                    <a:pt x="85" y="0"/>
                    <a:pt x="90" y="12"/>
                  </a:cubicBezTo>
                  <a:cubicBezTo>
                    <a:pt x="96" y="24"/>
                    <a:pt x="109" y="84"/>
                    <a:pt x="109" y="84"/>
                  </a:cubicBezTo>
                  <a:cubicBezTo>
                    <a:pt x="109" y="84"/>
                    <a:pt x="80" y="182"/>
                    <a:pt x="42" y="172"/>
                  </a:cubicBezTo>
                  <a:cubicBezTo>
                    <a:pt x="4" y="163"/>
                    <a:pt x="0" y="130"/>
                    <a:pt x="0" y="130"/>
                  </a:cubicBezTo>
                  <a:close/>
                </a:path>
              </a:pathLst>
            </a:custGeom>
            <a:solidFill>
              <a:srgbClr val="F7BF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1" name="Freeform 13"/>
            <p:cNvSpPr/>
            <p:nvPr/>
          </p:nvSpPr>
          <p:spPr bwMode="auto">
            <a:xfrm>
              <a:off x="7674656" y="4336512"/>
              <a:ext cx="474747" cy="695166"/>
            </a:xfrm>
            <a:custGeom>
              <a:avLst/>
              <a:gdLst>
                <a:gd name="T0" fmla="*/ 214 w 229"/>
                <a:gd name="T1" fmla="*/ 68 h 335"/>
                <a:gd name="T2" fmla="*/ 229 w 229"/>
                <a:gd name="T3" fmla="*/ 14 h 335"/>
                <a:gd name="T4" fmla="*/ 202 w 229"/>
                <a:gd name="T5" fmla="*/ 21 h 335"/>
                <a:gd name="T6" fmla="*/ 137 w 229"/>
                <a:gd name="T7" fmla="*/ 143 h 335"/>
                <a:gd name="T8" fmla="*/ 69 w 229"/>
                <a:gd name="T9" fmla="*/ 129 h 335"/>
                <a:gd name="T10" fmla="*/ 10 w 229"/>
                <a:gd name="T11" fmla="*/ 62 h 335"/>
                <a:gd name="T12" fmla="*/ 10 w 229"/>
                <a:gd name="T13" fmla="*/ 88 h 335"/>
                <a:gd name="T14" fmla="*/ 40 w 229"/>
                <a:gd name="T15" fmla="*/ 212 h 335"/>
                <a:gd name="T16" fmla="*/ 22 w 229"/>
                <a:gd name="T17" fmla="*/ 233 h 335"/>
                <a:gd name="T18" fmla="*/ 48 w 229"/>
                <a:gd name="T19" fmla="*/ 335 h 335"/>
                <a:gd name="T20" fmla="*/ 143 w 229"/>
                <a:gd name="T21" fmla="*/ 283 h 335"/>
                <a:gd name="T22" fmla="*/ 214 w 229"/>
                <a:gd name="T23" fmla="*/ 6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335">
                  <a:moveTo>
                    <a:pt x="214" y="68"/>
                  </a:moveTo>
                  <a:cubicBezTo>
                    <a:pt x="229" y="14"/>
                    <a:pt x="229" y="14"/>
                    <a:pt x="229" y="14"/>
                  </a:cubicBezTo>
                  <a:cubicBezTo>
                    <a:pt x="229" y="14"/>
                    <a:pt x="214" y="0"/>
                    <a:pt x="202" y="21"/>
                  </a:cubicBezTo>
                  <a:cubicBezTo>
                    <a:pt x="191" y="42"/>
                    <a:pt x="150" y="137"/>
                    <a:pt x="137" y="143"/>
                  </a:cubicBezTo>
                  <a:cubicBezTo>
                    <a:pt x="125" y="149"/>
                    <a:pt x="82" y="153"/>
                    <a:pt x="69" y="129"/>
                  </a:cubicBezTo>
                  <a:cubicBezTo>
                    <a:pt x="56" y="105"/>
                    <a:pt x="43" y="51"/>
                    <a:pt x="10" y="62"/>
                  </a:cubicBezTo>
                  <a:cubicBezTo>
                    <a:pt x="10" y="62"/>
                    <a:pt x="0" y="68"/>
                    <a:pt x="10" y="88"/>
                  </a:cubicBezTo>
                  <a:cubicBezTo>
                    <a:pt x="19" y="108"/>
                    <a:pt x="48" y="198"/>
                    <a:pt x="40" y="212"/>
                  </a:cubicBezTo>
                  <a:cubicBezTo>
                    <a:pt x="32" y="226"/>
                    <a:pt x="22" y="233"/>
                    <a:pt x="22" y="233"/>
                  </a:cubicBezTo>
                  <a:cubicBezTo>
                    <a:pt x="48" y="335"/>
                    <a:pt x="48" y="335"/>
                    <a:pt x="48" y="335"/>
                  </a:cubicBezTo>
                  <a:cubicBezTo>
                    <a:pt x="48" y="335"/>
                    <a:pt x="124" y="322"/>
                    <a:pt x="143" y="283"/>
                  </a:cubicBezTo>
                  <a:cubicBezTo>
                    <a:pt x="162" y="244"/>
                    <a:pt x="214" y="68"/>
                    <a:pt x="214" y="68"/>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2" name="Freeform 14"/>
            <p:cNvSpPr/>
            <p:nvPr/>
          </p:nvSpPr>
          <p:spPr bwMode="auto">
            <a:xfrm>
              <a:off x="7672234" y="4816103"/>
              <a:ext cx="270073" cy="192563"/>
            </a:xfrm>
            <a:custGeom>
              <a:avLst/>
              <a:gdLst>
                <a:gd name="T0" fmla="*/ 0 w 223"/>
                <a:gd name="T1" fmla="*/ 36 h 159"/>
                <a:gd name="T2" fmla="*/ 40 w 223"/>
                <a:gd name="T3" fmla="*/ 0 h 159"/>
                <a:gd name="T4" fmla="*/ 223 w 223"/>
                <a:gd name="T5" fmla="*/ 118 h 159"/>
                <a:gd name="T6" fmla="*/ 175 w 223"/>
                <a:gd name="T7" fmla="*/ 159 h 159"/>
                <a:gd name="T8" fmla="*/ 0 w 223"/>
                <a:gd name="T9" fmla="*/ 36 h 159"/>
              </a:gdLst>
              <a:ahLst/>
              <a:cxnLst>
                <a:cxn ang="0">
                  <a:pos x="T0" y="T1"/>
                </a:cxn>
                <a:cxn ang="0">
                  <a:pos x="T2" y="T3"/>
                </a:cxn>
                <a:cxn ang="0">
                  <a:pos x="T4" y="T5"/>
                </a:cxn>
                <a:cxn ang="0">
                  <a:pos x="T6" y="T7"/>
                </a:cxn>
                <a:cxn ang="0">
                  <a:pos x="T8" y="T9"/>
                </a:cxn>
              </a:cxnLst>
              <a:rect l="0" t="0" r="r" b="b"/>
              <a:pathLst>
                <a:path w="223" h="159">
                  <a:moveTo>
                    <a:pt x="0" y="36"/>
                  </a:moveTo>
                  <a:lnTo>
                    <a:pt x="40" y="0"/>
                  </a:lnTo>
                  <a:lnTo>
                    <a:pt x="223" y="118"/>
                  </a:lnTo>
                  <a:lnTo>
                    <a:pt x="175" y="159"/>
                  </a:lnTo>
                  <a:lnTo>
                    <a:pt x="0" y="36"/>
                  </a:lnTo>
                  <a:close/>
                </a:path>
              </a:pathLst>
            </a:custGeom>
            <a:solidFill>
              <a:srgbClr val="FD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3" name="Freeform 15"/>
            <p:cNvSpPr/>
            <p:nvPr/>
          </p:nvSpPr>
          <p:spPr bwMode="auto">
            <a:xfrm>
              <a:off x="4253326" y="4816103"/>
              <a:ext cx="270073" cy="192563"/>
            </a:xfrm>
            <a:custGeom>
              <a:avLst/>
              <a:gdLst>
                <a:gd name="T0" fmla="*/ 223 w 223"/>
                <a:gd name="T1" fmla="*/ 36 h 159"/>
                <a:gd name="T2" fmla="*/ 184 w 223"/>
                <a:gd name="T3" fmla="*/ 0 h 159"/>
                <a:gd name="T4" fmla="*/ 0 w 223"/>
                <a:gd name="T5" fmla="*/ 118 h 159"/>
                <a:gd name="T6" fmla="*/ 48 w 223"/>
                <a:gd name="T7" fmla="*/ 159 h 159"/>
                <a:gd name="T8" fmla="*/ 223 w 223"/>
                <a:gd name="T9" fmla="*/ 36 h 159"/>
              </a:gdLst>
              <a:ahLst/>
              <a:cxnLst>
                <a:cxn ang="0">
                  <a:pos x="T0" y="T1"/>
                </a:cxn>
                <a:cxn ang="0">
                  <a:pos x="T2" y="T3"/>
                </a:cxn>
                <a:cxn ang="0">
                  <a:pos x="T4" y="T5"/>
                </a:cxn>
                <a:cxn ang="0">
                  <a:pos x="T6" y="T7"/>
                </a:cxn>
                <a:cxn ang="0">
                  <a:pos x="T8" y="T9"/>
                </a:cxn>
              </a:cxnLst>
              <a:rect l="0" t="0" r="r" b="b"/>
              <a:pathLst>
                <a:path w="223" h="159">
                  <a:moveTo>
                    <a:pt x="223" y="36"/>
                  </a:moveTo>
                  <a:lnTo>
                    <a:pt x="184" y="0"/>
                  </a:lnTo>
                  <a:lnTo>
                    <a:pt x="0" y="118"/>
                  </a:lnTo>
                  <a:lnTo>
                    <a:pt x="48" y="159"/>
                  </a:lnTo>
                  <a:lnTo>
                    <a:pt x="223" y="36"/>
                  </a:lnTo>
                  <a:close/>
                </a:path>
              </a:pathLst>
            </a:custGeom>
            <a:solidFill>
              <a:srgbClr val="FD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4" name="Freeform 16"/>
            <p:cNvSpPr/>
            <p:nvPr/>
          </p:nvSpPr>
          <p:spPr bwMode="auto">
            <a:xfrm>
              <a:off x="4259382" y="4834270"/>
              <a:ext cx="1625283" cy="720599"/>
            </a:xfrm>
            <a:custGeom>
              <a:avLst/>
              <a:gdLst>
                <a:gd name="T0" fmla="*/ 783 w 783"/>
                <a:gd name="T1" fmla="*/ 301 h 347"/>
                <a:gd name="T2" fmla="*/ 620 w 783"/>
                <a:gd name="T3" fmla="*/ 102 h 347"/>
                <a:gd name="T4" fmla="*/ 328 w 783"/>
                <a:gd name="T5" fmla="*/ 159 h 347"/>
                <a:gd name="T6" fmla="*/ 125 w 783"/>
                <a:gd name="T7" fmla="*/ 0 h 347"/>
                <a:gd name="T8" fmla="*/ 0 w 783"/>
                <a:gd name="T9" fmla="*/ 79 h 347"/>
                <a:gd name="T10" fmla="*/ 334 w 783"/>
                <a:gd name="T11" fmla="*/ 346 h 347"/>
                <a:gd name="T12" fmla="*/ 336 w 783"/>
                <a:gd name="T13" fmla="*/ 345 h 347"/>
                <a:gd name="T14" fmla="*/ 783 w 783"/>
                <a:gd name="T15" fmla="*/ 301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3" h="347">
                  <a:moveTo>
                    <a:pt x="783" y="301"/>
                  </a:moveTo>
                  <a:cubicBezTo>
                    <a:pt x="620" y="102"/>
                    <a:pt x="620" y="102"/>
                    <a:pt x="620" y="102"/>
                  </a:cubicBezTo>
                  <a:cubicBezTo>
                    <a:pt x="328" y="159"/>
                    <a:pt x="328" y="159"/>
                    <a:pt x="328" y="159"/>
                  </a:cubicBezTo>
                  <a:cubicBezTo>
                    <a:pt x="125" y="0"/>
                    <a:pt x="125" y="0"/>
                    <a:pt x="125" y="0"/>
                  </a:cubicBezTo>
                  <a:cubicBezTo>
                    <a:pt x="0" y="79"/>
                    <a:pt x="0" y="79"/>
                    <a:pt x="0" y="79"/>
                  </a:cubicBezTo>
                  <a:cubicBezTo>
                    <a:pt x="0" y="79"/>
                    <a:pt x="283" y="347"/>
                    <a:pt x="334" y="346"/>
                  </a:cubicBezTo>
                  <a:cubicBezTo>
                    <a:pt x="335" y="346"/>
                    <a:pt x="335" y="345"/>
                    <a:pt x="336" y="345"/>
                  </a:cubicBezTo>
                  <a:lnTo>
                    <a:pt x="783" y="30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5" name="Freeform 17"/>
            <p:cNvSpPr/>
            <p:nvPr/>
          </p:nvSpPr>
          <p:spPr bwMode="auto">
            <a:xfrm>
              <a:off x="6312180" y="4834270"/>
              <a:ext cx="1624072" cy="720599"/>
            </a:xfrm>
            <a:custGeom>
              <a:avLst/>
              <a:gdLst>
                <a:gd name="T0" fmla="*/ 0 w 783"/>
                <a:gd name="T1" fmla="*/ 301 h 347"/>
                <a:gd name="T2" fmla="*/ 163 w 783"/>
                <a:gd name="T3" fmla="*/ 102 h 347"/>
                <a:gd name="T4" fmla="*/ 455 w 783"/>
                <a:gd name="T5" fmla="*/ 159 h 347"/>
                <a:gd name="T6" fmla="*/ 658 w 783"/>
                <a:gd name="T7" fmla="*/ 0 h 347"/>
                <a:gd name="T8" fmla="*/ 783 w 783"/>
                <a:gd name="T9" fmla="*/ 79 h 347"/>
                <a:gd name="T10" fmla="*/ 449 w 783"/>
                <a:gd name="T11" fmla="*/ 346 h 347"/>
                <a:gd name="T12" fmla="*/ 447 w 783"/>
                <a:gd name="T13" fmla="*/ 345 h 347"/>
                <a:gd name="T14" fmla="*/ 0 w 783"/>
                <a:gd name="T15" fmla="*/ 301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3" h="347">
                  <a:moveTo>
                    <a:pt x="0" y="301"/>
                  </a:moveTo>
                  <a:cubicBezTo>
                    <a:pt x="163" y="102"/>
                    <a:pt x="163" y="102"/>
                    <a:pt x="163" y="102"/>
                  </a:cubicBezTo>
                  <a:cubicBezTo>
                    <a:pt x="455" y="159"/>
                    <a:pt x="455" y="159"/>
                    <a:pt x="455" y="159"/>
                  </a:cubicBezTo>
                  <a:cubicBezTo>
                    <a:pt x="658" y="0"/>
                    <a:pt x="658" y="0"/>
                    <a:pt x="658" y="0"/>
                  </a:cubicBezTo>
                  <a:cubicBezTo>
                    <a:pt x="783" y="79"/>
                    <a:pt x="783" y="79"/>
                    <a:pt x="783" y="79"/>
                  </a:cubicBezTo>
                  <a:cubicBezTo>
                    <a:pt x="783" y="79"/>
                    <a:pt x="500" y="347"/>
                    <a:pt x="449" y="346"/>
                  </a:cubicBezTo>
                  <a:cubicBezTo>
                    <a:pt x="448" y="346"/>
                    <a:pt x="448" y="345"/>
                    <a:pt x="447" y="345"/>
                  </a:cubicBezTo>
                  <a:lnTo>
                    <a:pt x="0" y="301"/>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6" name="Freeform 18"/>
            <p:cNvSpPr/>
            <p:nvPr/>
          </p:nvSpPr>
          <p:spPr bwMode="auto">
            <a:xfrm>
              <a:off x="3894843" y="5645700"/>
              <a:ext cx="754509" cy="386338"/>
            </a:xfrm>
            <a:custGeom>
              <a:avLst/>
              <a:gdLst>
                <a:gd name="T0" fmla="*/ 142 w 364"/>
                <a:gd name="T1" fmla="*/ 2 h 186"/>
                <a:gd name="T2" fmla="*/ 231 w 364"/>
                <a:gd name="T3" fmla="*/ 28 h 186"/>
                <a:gd name="T4" fmla="*/ 309 w 364"/>
                <a:gd name="T5" fmla="*/ 59 h 186"/>
                <a:gd name="T6" fmla="*/ 331 w 364"/>
                <a:gd name="T7" fmla="*/ 87 h 186"/>
                <a:gd name="T8" fmla="*/ 364 w 364"/>
                <a:gd name="T9" fmla="*/ 114 h 186"/>
                <a:gd name="T10" fmla="*/ 288 w 364"/>
                <a:gd name="T11" fmla="*/ 186 h 186"/>
                <a:gd name="T12" fmla="*/ 253 w 364"/>
                <a:gd name="T13" fmla="*/ 167 h 186"/>
                <a:gd name="T14" fmla="*/ 107 w 364"/>
                <a:gd name="T15" fmla="*/ 132 h 186"/>
                <a:gd name="T16" fmla="*/ 2 w 364"/>
                <a:gd name="T17" fmla="*/ 13 h 186"/>
                <a:gd name="T18" fmla="*/ 5 w 364"/>
                <a:gd name="T19" fmla="*/ 2 h 186"/>
                <a:gd name="T20" fmla="*/ 44 w 364"/>
                <a:gd name="T21" fmla="*/ 21 h 186"/>
                <a:gd name="T22" fmla="*/ 103 w 364"/>
                <a:gd name="T23" fmla="*/ 80 h 186"/>
                <a:gd name="T24" fmla="*/ 46 w 364"/>
                <a:gd name="T25" fmla="*/ 13 h 186"/>
                <a:gd name="T26" fmla="*/ 46 w 364"/>
                <a:gd name="T27" fmla="*/ 2 h 186"/>
                <a:gd name="T28" fmla="*/ 86 w 364"/>
                <a:gd name="T29" fmla="*/ 20 h 186"/>
                <a:gd name="T30" fmla="*/ 189 w 364"/>
                <a:gd name="T31" fmla="*/ 86 h 186"/>
                <a:gd name="T32" fmla="*/ 209 w 364"/>
                <a:gd name="T33" fmla="*/ 58 h 186"/>
                <a:gd name="T34" fmla="*/ 164 w 364"/>
                <a:gd name="T35" fmla="*/ 47 h 186"/>
                <a:gd name="T36" fmla="*/ 142 w 364"/>
                <a:gd name="T37" fmla="*/ 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186">
                  <a:moveTo>
                    <a:pt x="142" y="2"/>
                  </a:moveTo>
                  <a:cubicBezTo>
                    <a:pt x="142" y="2"/>
                    <a:pt x="213" y="25"/>
                    <a:pt x="231" y="28"/>
                  </a:cubicBezTo>
                  <a:cubicBezTo>
                    <a:pt x="248" y="30"/>
                    <a:pt x="287" y="35"/>
                    <a:pt x="309" y="59"/>
                  </a:cubicBezTo>
                  <a:cubicBezTo>
                    <a:pt x="330" y="83"/>
                    <a:pt x="323" y="82"/>
                    <a:pt x="331" y="87"/>
                  </a:cubicBezTo>
                  <a:cubicBezTo>
                    <a:pt x="338" y="93"/>
                    <a:pt x="364" y="114"/>
                    <a:pt x="364" y="114"/>
                  </a:cubicBezTo>
                  <a:cubicBezTo>
                    <a:pt x="288" y="186"/>
                    <a:pt x="288" y="186"/>
                    <a:pt x="288" y="186"/>
                  </a:cubicBezTo>
                  <a:cubicBezTo>
                    <a:pt x="288" y="186"/>
                    <a:pt x="261" y="169"/>
                    <a:pt x="253" y="167"/>
                  </a:cubicBezTo>
                  <a:cubicBezTo>
                    <a:pt x="244" y="164"/>
                    <a:pt x="117" y="139"/>
                    <a:pt x="107" y="132"/>
                  </a:cubicBezTo>
                  <a:cubicBezTo>
                    <a:pt x="97" y="126"/>
                    <a:pt x="3" y="17"/>
                    <a:pt x="2" y="13"/>
                  </a:cubicBezTo>
                  <a:cubicBezTo>
                    <a:pt x="0" y="10"/>
                    <a:pt x="1" y="3"/>
                    <a:pt x="5" y="2"/>
                  </a:cubicBezTo>
                  <a:cubicBezTo>
                    <a:pt x="9" y="1"/>
                    <a:pt x="26" y="0"/>
                    <a:pt x="44" y="21"/>
                  </a:cubicBezTo>
                  <a:cubicBezTo>
                    <a:pt x="61" y="42"/>
                    <a:pt x="103" y="80"/>
                    <a:pt x="103" y="80"/>
                  </a:cubicBezTo>
                  <a:cubicBezTo>
                    <a:pt x="46" y="13"/>
                    <a:pt x="46" y="13"/>
                    <a:pt x="46" y="13"/>
                  </a:cubicBezTo>
                  <a:cubicBezTo>
                    <a:pt x="46" y="13"/>
                    <a:pt x="44" y="2"/>
                    <a:pt x="46" y="2"/>
                  </a:cubicBezTo>
                  <a:cubicBezTo>
                    <a:pt x="48" y="2"/>
                    <a:pt x="65" y="0"/>
                    <a:pt x="86" y="20"/>
                  </a:cubicBezTo>
                  <a:cubicBezTo>
                    <a:pt x="106" y="40"/>
                    <a:pt x="146" y="90"/>
                    <a:pt x="189" y="86"/>
                  </a:cubicBezTo>
                  <a:cubicBezTo>
                    <a:pt x="231" y="82"/>
                    <a:pt x="209" y="58"/>
                    <a:pt x="209" y="58"/>
                  </a:cubicBezTo>
                  <a:cubicBezTo>
                    <a:pt x="209" y="58"/>
                    <a:pt x="173" y="47"/>
                    <a:pt x="164" y="47"/>
                  </a:cubicBezTo>
                  <a:cubicBezTo>
                    <a:pt x="155" y="47"/>
                    <a:pt x="131" y="26"/>
                    <a:pt x="142" y="2"/>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7" name="Freeform 19"/>
            <p:cNvSpPr/>
            <p:nvPr/>
          </p:nvSpPr>
          <p:spPr bwMode="auto">
            <a:xfrm>
              <a:off x="7546281" y="5645700"/>
              <a:ext cx="754509" cy="386338"/>
            </a:xfrm>
            <a:custGeom>
              <a:avLst/>
              <a:gdLst>
                <a:gd name="T0" fmla="*/ 222 w 364"/>
                <a:gd name="T1" fmla="*/ 2 h 186"/>
                <a:gd name="T2" fmla="*/ 133 w 364"/>
                <a:gd name="T3" fmla="*/ 28 h 186"/>
                <a:gd name="T4" fmla="*/ 55 w 364"/>
                <a:gd name="T5" fmla="*/ 59 h 186"/>
                <a:gd name="T6" fmla="*/ 33 w 364"/>
                <a:gd name="T7" fmla="*/ 87 h 186"/>
                <a:gd name="T8" fmla="*/ 0 w 364"/>
                <a:gd name="T9" fmla="*/ 114 h 186"/>
                <a:gd name="T10" fmla="*/ 76 w 364"/>
                <a:gd name="T11" fmla="*/ 186 h 186"/>
                <a:gd name="T12" fmla="*/ 111 w 364"/>
                <a:gd name="T13" fmla="*/ 167 h 186"/>
                <a:gd name="T14" fmla="*/ 257 w 364"/>
                <a:gd name="T15" fmla="*/ 132 h 186"/>
                <a:gd name="T16" fmla="*/ 362 w 364"/>
                <a:gd name="T17" fmla="*/ 13 h 186"/>
                <a:gd name="T18" fmla="*/ 359 w 364"/>
                <a:gd name="T19" fmla="*/ 2 h 186"/>
                <a:gd name="T20" fmla="*/ 320 w 364"/>
                <a:gd name="T21" fmla="*/ 21 h 186"/>
                <a:gd name="T22" fmla="*/ 261 w 364"/>
                <a:gd name="T23" fmla="*/ 80 h 186"/>
                <a:gd name="T24" fmla="*/ 318 w 364"/>
                <a:gd name="T25" fmla="*/ 13 h 186"/>
                <a:gd name="T26" fmla="*/ 318 w 364"/>
                <a:gd name="T27" fmla="*/ 2 h 186"/>
                <a:gd name="T28" fmla="*/ 278 w 364"/>
                <a:gd name="T29" fmla="*/ 20 h 186"/>
                <a:gd name="T30" fmla="*/ 175 w 364"/>
                <a:gd name="T31" fmla="*/ 86 h 186"/>
                <a:gd name="T32" fmla="*/ 155 w 364"/>
                <a:gd name="T33" fmla="*/ 58 h 186"/>
                <a:gd name="T34" fmla="*/ 200 w 364"/>
                <a:gd name="T35" fmla="*/ 47 h 186"/>
                <a:gd name="T36" fmla="*/ 222 w 364"/>
                <a:gd name="T37" fmla="*/ 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 h="186">
                  <a:moveTo>
                    <a:pt x="222" y="2"/>
                  </a:moveTo>
                  <a:cubicBezTo>
                    <a:pt x="222" y="2"/>
                    <a:pt x="151" y="25"/>
                    <a:pt x="133" y="28"/>
                  </a:cubicBezTo>
                  <a:cubicBezTo>
                    <a:pt x="116" y="30"/>
                    <a:pt x="77" y="35"/>
                    <a:pt x="55" y="59"/>
                  </a:cubicBezTo>
                  <a:cubicBezTo>
                    <a:pt x="34" y="83"/>
                    <a:pt x="41" y="82"/>
                    <a:pt x="33" y="87"/>
                  </a:cubicBezTo>
                  <a:cubicBezTo>
                    <a:pt x="26" y="93"/>
                    <a:pt x="0" y="114"/>
                    <a:pt x="0" y="114"/>
                  </a:cubicBezTo>
                  <a:cubicBezTo>
                    <a:pt x="76" y="186"/>
                    <a:pt x="76" y="186"/>
                    <a:pt x="76" y="186"/>
                  </a:cubicBezTo>
                  <a:cubicBezTo>
                    <a:pt x="76" y="186"/>
                    <a:pt x="103" y="169"/>
                    <a:pt x="111" y="167"/>
                  </a:cubicBezTo>
                  <a:cubicBezTo>
                    <a:pt x="120" y="164"/>
                    <a:pt x="247" y="139"/>
                    <a:pt x="257" y="132"/>
                  </a:cubicBezTo>
                  <a:cubicBezTo>
                    <a:pt x="267" y="126"/>
                    <a:pt x="361" y="17"/>
                    <a:pt x="362" y="13"/>
                  </a:cubicBezTo>
                  <a:cubicBezTo>
                    <a:pt x="364" y="10"/>
                    <a:pt x="363" y="3"/>
                    <a:pt x="359" y="2"/>
                  </a:cubicBezTo>
                  <a:cubicBezTo>
                    <a:pt x="355" y="1"/>
                    <a:pt x="338" y="0"/>
                    <a:pt x="320" y="21"/>
                  </a:cubicBezTo>
                  <a:cubicBezTo>
                    <a:pt x="303" y="42"/>
                    <a:pt x="261" y="80"/>
                    <a:pt x="261" y="80"/>
                  </a:cubicBezTo>
                  <a:cubicBezTo>
                    <a:pt x="318" y="13"/>
                    <a:pt x="318" y="13"/>
                    <a:pt x="318" y="13"/>
                  </a:cubicBezTo>
                  <a:cubicBezTo>
                    <a:pt x="318" y="13"/>
                    <a:pt x="320" y="2"/>
                    <a:pt x="318" y="2"/>
                  </a:cubicBezTo>
                  <a:cubicBezTo>
                    <a:pt x="316" y="2"/>
                    <a:pt x="299" y="0"/>
                    <a:pt x="278" y="20"/>
                  </a:cubicBezTo>
                  <a:cubicBezTo>
                    <a:pt x="258" y="40"/>
                    <a:pt x="218" y="90"/>
                    <a:pt x="175" y="86"/>
                  </a:cubicBezTo>
                  <a:cubicBezTo>
                    <a:pt x="133" y="82"/>
                    <a:pt x="155" y="58"/>
                    <a:pt x="155" y="58"/>
                  </a:cubicBezTo>
                  <a:cubicBezTo>
                    <a:pt x="155" y="58"/>
                    <a:pt x="191" y="47"/>
                    <a:pt x="200" y="47"/>
                  </a:cubicBezTo>
                  <a:cubicBezTo>
                    <a:pt x="209" y="47"/>
                    <a:pt x="233" y="26"/>
                    <a:pt x="222" y="2"/>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8" name="Freeform 20"/>
            <p:cNvSpPr/>
            <p:nvPr/>
          </p:nvSpPr>
          <p:spPr bwMode="auto">
            <a:xfrm>
              <a:off x="7439705" y="5801930"/>
              <a:ext cx="302773" cy="329416"/>
            </a:xfrm>
            <a:custGeom>
              <a:avLst/>
              <a:gdLst>
                <a:gd name="T0" fmla="*/ 0 w 250"/>
                <a:gd name="T1" fmla="*/ 60 h 272"/>
                <a:gd name="T2" fmla="*/ 105 w 250"/>
                <a:gd name="T3" fmla="*/ 0 h 272"/>
                <a:gd name="T4" fmla="*/ 250 w 250"/>
                <a:gd name="T5" fmla="*/ 214 h 272"/>
                <a:gd name="T6" fmla="*/ 153 w 250"/>
                <a:gd name="T7" fmla="*/ 272 h 272"/>
                <a:gd name="T8" fmla="*/ 0 w 250"/>
                <a:gd name="T9" fmla="*/ 60 h 272"/>
              </a:gdLst>
              <a:ahLst/>
              <a:cxnLst>
                <a:cxn ang="0">
                  <a:pos x="T0" y="T1"/>
                </a:cxn>
                <a:cxn ang="0">
                  <a:pos x="T2" y="T3"/>
                </a:cxn>
                <a:cxn ang="0">
                  <a:pos x="T4" y="T5"/>
                </a:cxn>
                <a:cxn ang="0">
                  <a:pos x="T6" y="T7"/>
                </a:cxn>
                <a:cxn ang="0">
                  <a:pos x="T8" y="T9"/>
                </a:cxn>
              </a:cxnLst>
              <a:rect l="0" t="0" r="r" b="b"/>
              <a:pathLst>
                <a:path w="250" h="272">
                  <a:moveTo>
                    <a:pt x="0" y="60"/>
                  </a:moveTo>
                  <a:lnTo>
                    <a:pt x="105" y="0"/>
                  </a:lnTo>
                  <a:lnTo>
                    <a:pt x="250" y="214"/>
                  </a:lnTo>
                  <a:lnTo>
                    <a:pt x="153" y="272"/>
                  </a:lnTo>
                  <a:lnTo>
                    <a:pt x="0" y="60"/>
                  </a:lnTo>
                  <a:close/>
                </a:path>
              </a:pathLst>
            </a:custGeom>
            <a:solidFill>
              <a:srgbClr val="FD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9" name="Freeform 21"/>
            <p:cNvSpPr/>
            <p:nvPr/>
          </p:nvSpPr>
          <p:spPr bwMode="auto">
            <a:xfrm>
              <a:off x="6097817" y="4894824"/>
              <a:ext cx="1582895" cy="1963177"/>
            </a:xfrm>
            <a:custGeom>
              <a:avLst/>
              <a:gdLst>
                <a:gd name="T0" fmla="*/ 109 w 763"/>
                <a:gd name="T1" fmla="*/ 0 h 946"/>
                <a:gd name="T2" fmla="*/ 375 w 763"/>
                <a:gd name="T3" fmla="*/ 115 h 946"/>
                <a:gd name="T4" fmla="*/ 541 w 763"/>
                <a:gd name="T5" fmla="*/ 506 h 946"/>
                <a:gd name="T6" fmla="*/ 663 w 763"/>
                <a:gd name="T7" fmla="*/ 437 h 946"/>
                <a:gd name="T8" fmla="*/ 763 w 763"/>
                <a:gd name="T9" fmla="*/ 594 h 946"/>
                <a:gd name="T10" fmla="*/ 525 w 763"/>
                <a:gd name="T11" fmla="*/ 721 h 946"/>
                <a:gd name="T12" fmla="*/ 482 w 763"/>
                <a:gd name="T13" fmla="*/ 696 h 946"/>
                <a:gd name="T14" fmla="*/ 307 w 763"/>
                <a:gd name="T15" fmla="*/ 483 h 946"/>
                <a:gd name="T16" fmla="*/ 307 w 763"/>
                <a:gd name="T17" fmla="*/ 946 h 946"/>
                <a:gd name="T18" fmla="*/ 0 w 763"/>
                <a:gd name="T19" fmla="*/ 946 h 946"/>
                <a:gd name="T20" fmla="*/ 0 w 763"/>
                <a:gd name="T21" fmla="*/ 437 h 946"/>
                <a:gd name="T22" fmla="*/ 109 w 763"/>
                <a:gd name="T23" fmla="*/ 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3" h="946">
                  <a:moveTo>
                    <a:pt x="109" y="0"/>
                  </a:moveTo>
                  <a:cubicBezTo>
                    <a:pt x="375" y="115"/>
                    <a:pt x="375" y="115"/>
                    <a:pt x="375" y="115"/>
                  </a:cubicBezTo>
                  <a:cubicBezTo>
                    <a:pt x="541" y="506"/>
                    <a:pt x="541" y="506"/>
                    <a:pt x="541" y="506"/>
                  </a:cubicBezTo>
                  <a:cubicBezTo>
                    <a:pt x="663" y="437"/>
                    <a:pt x="663" y="437"/>
                    <a:pt x="663" y="437"/>
                  </a:cubicBezTo>
                  <a:cubicBezTo>
                    <a:pt x="763" y="594"/>
                    <a:pt x="763" y="594"/>
                    <a:pt x="763" y="594"/>
                  </a:cubicBezTo>
                  <a:cubicBezTo>
                    <a:pt x="763" y="594"/>
                    <a:pt x="536" y="721"/>
                    <a:pt x="525" y="721"/>
                  </a:cubicBezTo>
                  <a:cubicBezTo>
                    <a:pt x="515" y="721"/>
                    <a:pt x="515" y="726"/>
                    <a:pt x="482" y="696"/>
                  </a:cubicBezTo>
                  <a:cubicBezTo>
                    <a:pt x="450" y="665"/>
                    <a:pt x="307" y="483"/>
                    <a:pt x="307" y="483"/>
                  </a:cubicBezTo>
                  <a:cubicBezTo>
                    <a:pt x="307" y="946"/>
                    <a:pt x="307" y="946"/>
                    <a:pt x="307" y="946"/>
                  </a:cubicBezTo>
                  <a:cubicBezTo>
                    <a:pt x="0" y="946"/>
                    <a:pt x="0" y="946"/>
                    <a:pt x="0" y="946"/>
                  </a:cubicBezTo>
                  <a:cubicBezTo>
                    <a:pt x="0" y="437"/>
                    <a:pt x="0" y="437"/>
                    <a:pt x="0" y="437"/>
                  </a:cubicBezTo>
                  <a:cubicBezTo>
                    <a:pt x="109" y="0"/>
                    <a:pt x="109" y="0"/>
                    <a:pt x="109" y="0"/>
                  </a:cubicBezTo>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0" name="Freeform 22"/>
            <p:cNvSpPr/>
            <p:nvPr/>
          </p:nvSpPr>
          <p:spPr bwMode="auto">
            <a:xfrm>
              <a:off x="4456789" y="5801930"/>
              <a:ext cx="305195" cy="329416"/>
            </a:xfrm>
            <a:custGeom>
              <a:avLst/>
              <a:gdLst>
                <a:gd name="T0" fmla="*/ 252 w 252"/>
                <a:gd name="T1" fmla="*/ 60 h 272"/>
                <a:gd name="T2" fmla="*/ 147 w 252"/>
                <a:gd name="T3" fmla="*/ 0 h 272"/>
                <a:gd name="T4" fmla="*/ 0 w 252"/>
                <a:gd name="T5" fmla="*/ 214 h 272"/>
                <a:gd name="T6" fmla="*/ 98 w 252"/>
                <a:gd name="T7" fmla="*/ 272 h 272"/>
                <a:gd name="T8" fmla="*/ 252 w 252"/>
                <a:gd name="T9" fmla="*/ 60 h 272"/>
              </a:gdLst>
              <a:ahLst/>
              <a:cxnLst>
                <a:cxn ang="0">
                  <a:pos x="T0" y="T1"/>
                </a:cxn>
                <a:cxn ang="0">
                  <a:pos x="T2" y="T3"/>
                </a:cxn>
                <a:cxn ang="0">
                  <a:pos x="T4" y="T5"/>
                </a:cxn>
                <a:cxn ang="0">
                  <a:pos x="T6" y="T7"/>
                </a:cxn>
                <a:cxn ang="0">
                  <a:pos x="T8" y="T9"/>
                </a:cxn>
              </a:cxnLst>
              <a:rect l="0" t="0" r="r" b="b"/>
              <a:pathLst>
                <a:path w="252" h="272">
                  <a:moveTo>
                    <a:pt x="252" y="60"/>
                  </a:moveTo>
                  <a:lnTo>
                    <a:pt x="147" y="0"/>
                  </a:lnTo>
                  <a:lnTo>
                    <a:pt x="0" y="214"/>
                  </a:lnTo>
                  <a:lnTo>
                    <a:pt x="98" y="272"/>
                  </a:lnTo>
                  <a:lnTo>
                    <a:pt x="252" y="60"/>
                  </a:lnTo>
                  <a:close/>
                </a:path>
              </a:pathLst>
            </a:custGeom>
            <a:solidFill>
              <a:srgbClr val="FDF6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1" name="Freeform 23"/>
            <p:cNvSpPr/>
            <p:nvPr/>
          </p:nvSpPr>
          <p:spPr bwMode="auto">
            <a:xfrm>
              <a:off x="4520977" y="4894824"/>
              <a:ext cx="1576840" cy="1963177"/>
            </a:xfrm>
            <a:custGeom>
              <a:avLst/>
              <a:gdLst>
                <a:gd name="T0" fmla="*/ 651 w 760"/>
                <a:gd name="T1" fmla="*/ 0 h 946"/>
                <a:gd name="T2" fmla="*/ 376 w 760"/>
                <a:gd name="T3" fmla="*/ 120 h 946"/>
                <a:gd name="T4" fmla="*/ 221 w 760"/>
                <a:gd name="T5" fmla="*/ 506 h 946"/>
                <a:gd name="T6" fmla="*/ 100 w 760"/>
                <a:gd name="T7" fmla="*/ 437 h 946"/>
                <a:gd name="T8" fmla="*/ 0 w 760"/>
                <a:gd name="T9" fmla="*/ 594 h 946"/>
                <a:gd name="T10" fmla="*/ 237 w 760"/>
                <a:gd name="T11" fmla="*/ 721 h 946"/>
                <a:gd name="T12" fmla="*/ 280 w 760"/>
                <a:gd name="T13" fmla="*/ 696 h 946"/>
                <a:gd name="T14" fmla="*/ 455 w 760"/>
                <a:gd name="T15" fmla="*/ 483 h 946"/>
                <a:gd name="T16" fmla="*/ 455 w 760"/>
                <a:gd name="T17" fmla="*/ 946 h 946"/>
                <a:gd name="T18" fmla="*/ 760 w 760"/>
                <a:gd name="T19" fmla="*/ 946 h 946"/>
                <a:gd name="T20" fmla="*/ 760 w 760"/>
                <a:gd name="T21" fmla="*/ 437 h 946"/>
                <a:gd name="T22" fmla="*/ 651 w 760"/>
                <a:gd name="T23" fmla="*/ 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0" h="946">
                  <a:moveTo>
                    <a:pt x="651" y="0"/>
                  </a:moveTo>
                  <a:cubicBezTo>
                    <a:pt x="376" y="120"/>
                    <a:pt x="376" y="120"/>
                    <a:pt x="376" y="120"/>
                  </a:cubicBezTo>
                  <a:cubicBezTo>
                    <a:pt x="221" y="506"/>
                    <a:pt x="221" y="506"/>
                    <a:pt x="221" y="506"/>
                  </a:cubicBezTo>
                  <a:cubicBezTo>
                    <a:pt x="100" y="437"/>
                    <a:pt x="100" y="437"/>
                    <a:pt x="100" y="437"/>
                  </a:cubicBezTo>
                  <a:cubicBezTo>
                    <a:pt x="0" y="594"/>
                    <a:pt x="0" y="594"/>
                    <a:pt x="0" y="594"/>
                  </a:cubicBezTo>
                  <a:cubicBezTo>
                    <a:pt x="0" y="594"/>
                    <a:pt x="226" y="721"/>
                    <a:pt x="237" y="721"/>
                  </a:cubicBezTo>
                  <a:cubicBezTo>
                    <a:pt x="248" y="721"/>
                    <a:pt x="248" y="726"/>
                    <a:pt x="280" y="696"/>
                  </a:cubicBezTo>
                  <a:cubicBezTo>
                    <a:pt x="312" y="665"/>
                    <a:pt x="455" y="483"/>
                    <a:pt x="455" y="483"/>
                  </a:cubicBezTo>
                  <a:cubicBezTo>
                    <a:pt x="455" y="946"/>
                    <a:pt x="455" y="946"/>
                    <a:pt x="455" y="946"/>
                  </a:cubicBezTo>
                  <a:cubicBezTo>
                    <a:pt x="760" y="946"/>
                    <a:pt x="760" y="946"/>
                    <a:pt x="760" y="946"/>
                  </a:cubicBezTo>
                  <a:cubicBezTo>
                    <a:pt x="760" y="437"/>
                    <a:pt x="760" y="437"/>
                    <a:pt x="760" y="437"/>
                  </a:cubicBezTo>
                  <a:cubicBezTo>
                    <a:pt x="651" y="0"/>
                    <a:pt x="651" y="0"/>
                    <a:pt x="651" y="0"/>
                  </a:cubicBezTo>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2" name="Freeform 24"/>
            <p:cNvSpPr/>
            <p:nvPr/>
          </p:nvSpPr>
          <p:spPr bwMode="auto">
            <a:xfrm>
              <a:off x="5871343" y="4882713"/>
              <a:ext cx="226474" cy="919217"/>
            </a:xfrm>
            <a:custGeom>
              <a:avLst/>
              <a:gdLst>
                <a:gd name="T0" fmla="*/ 0 w 187"/>
                <a:gd name="T1" fmla="*/ 0 h 759"/>
                <a:gd name="T2" fmla="*/ 182 w 187"/>
                <a:gd name="T3" fmla="*/ 118 h 759"/>
                <a:gd name="T4" fmla="*/ 187 w 187"/>
                <a:gd name="T5" fmla="*/ 759 h 759"/>
                <a:gd name="T6" fmla="*/ 0 w 187"/>
                <a:gd name="T7" fmla="*/ 10 h 759"/>
                <a:gd name="T8" fmla="*/ 0 w 187"/>
                <a:gd name="T9" fmla="*/ 0 h 759"/>
              </a:gdLst>
              <a:ahLst/>
              <a:cxnLst>
                <a:cxn ang="0">
                  <a:pos x="T0" y="T1"/>
                </a:cxn>
                <a:cxn ang="0">
                  <a:pos x="T2" y="T3"/>
                </a:cxn>
                <a:cxn ang="0">
                  <a:pos x="T4" y="T5"/>
                </a:cxn>
                <a:cxn ang="0">
                  <a:pos x="T6" y="T7"/>
                </a:cxn>
                <a:cxn ang="0">
                  <a:pos x="T8" y="T9"/>
                </a:cxn>
              </a:cxnLst>
              <a:rect l="0" t="0" r="r" b="b"/>
              <a:pathLst>
                <a:path w="187" h="759">
                  <a:moveTo>
                    <a:pt x="0" y="0"/>
                  </a:moveTo>
                  <a:lnTo>
                    <a:pt x="182" y="118"/>
                  </a:lnTo>
                  <a:lnTo>
                    <a:pt x="187" y="759"/>
                  </a:lnTo>
                  <a:lnTo>
                    <a:pt x="0" y="10"/>
                  </a:lnTo>
                  <a:lnTo>
                    <a:pt x="0" y="0"/>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3" name="Freeform 25"/>
            <p:cNvSpPr/>
            <p:nvPr/>
          </p:nvSpPr>
          <p:spPr bwMode="auto">
            <a:xfrm>
              <a:off x="5871343" y="4882713"/>
              <a:ext cx="226474" cy="919217"/>
            </a:xfrm>
            <a:custGeom>
              <a:avLst/>
              <a:gdLst>
                <a:gd name="T0" fmla="*/ 0 w 187"/>
                <a:gd name="T1" fmla="*/ 0 h 759"/>
                <a:gd name="T2" fmla="*/ 182 w 187"/>
                <a:gd name="T3" fmla="*/ 118 h 759"/>
                <a:gd name="T4" fmla="*/ 187 w 187"/>
                <a:gd name="T5" fmla="*/ 759 h 759"/>
                <a:gd name="T6" fmla="*/ 0 w 187"/>
                <a:gd name="T7" fmla="*/ 10 h 759"/>
                <a:gd name="T8" fmla="*/ 0 w 187"/>
                <a:gd name="T9" fmla="*/ 0 h 759"/>
              </a:gdLst>
              <a:ahLst/>
              <a:cxnLst>
                <a:cxn ang="0">
                  <a:pos x="T0" y="T1"/>
                </a:cxn>
                <a:cxn ang="0">
                  <a:pos x="T2" y="T3"/>
                </a:cxn>
                <a:cxn ang="0">
                  <a:pos x="T4" y="T5"/>
                </a:cxn>
                <a:cxn ang="0">
                  <a:pos x="T6" y="T7"/>
                </a:cxn>
                <a:cxn ang="0">
                  <a:pos x="T8" y="T9"/>
                </a:cxn>
              </a:cxnLst>
              <a:rect l="0" t="0" r="r" b="b"/>
              <a:pathLst>
                <a:path w="187" h="759">
                  <a:moveTo>
                    <a:pt x="0" y="0"/>
                  </a:moveTo>
                  <a:lnTo>
                    <a:pt x="182" y="118"/>
                  </a:lnTo>
                  <a:lnTo>
                    <a:pt x="187" y="759"/>
                  </a:lnTo>
                  <a:lnTo>
                    <a:pt x="0" y="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4" name="Freeform 26"/>
            <p:cNvSpPr/>
            <p:nvPr/>
          </p:nvSpPr>
          <p:spPr bwMode="auto">
            <a:xfrm>
              <a:off x="6085706" y="4886346"/>
              <a:ext cx="238585" cy="915584"/>
            </a:xfrm>
            <a:custGeom>
              <a:avLst/>
              <a:gdLst>
                <a:gd name="T0" fmla="*/ 197 w 197"/>
                <a:gd name="T1" fmla="*/ 0 h 756"/>
                <a:gd name="T2" fmla="*/ 0 w 197"/>
                <a:gd name="T3" fmla="*/ 113 h 756"/>
                <a:gd name="T4" fmla="*/ 10 w 197"/>
                <a:gd name="T5" fmla="*/ 756 h 756"/>
                <a:gd name="T6" fmla="*/ 197 w 197"/>
                <a:gd name="T7" fmla="*/ 7 h 756"/>
                <a:gd name="T8" fmla="*/ 197 w 197"/>
                <a:gd name="T9" fmla="*/ 0 h 756"/>
              </a:gdLst>
              <a:ahLst/>
              <a:cxnLst>
                <a:cxn ang="0">
                  <a:pos x="T0" y="T1"/>
                </a:cxn>
                <a:cxn ang="0">
                  <a:pos x="T2" y="T3"/>
                </a:cxn>
                <a:cxn ang="0">
                  <a:pos x="T4" y="T5"/>
                </a:cxn>
                <a:cxn ang="0">
                  <a:pos x="T6" y="T7"/>
                </a:cxn>
                <a:cxn ang="0">
                  <a:pos x="T8" y="T9"/>
                </a:cxn>
              </a:cxnLst>
              <a:rect l="0" t="0" r="r" b="b"/>
              <a:pathLst>
                <a:path w="197" h="756">
                  <a:moveTo>
                    <a:pt x="197" y="0"/>
                  </a:moveTo>
                  <a:lnTo>
                    <a:pt x="0" y="113"/>
                  </a:lnTo>
                  <a:lnTo>
                    <a:pt x="10" y="756"/>
                  </a:lnTo>
                  <a:lnTo>
                    <a:pt x="197" y="7"/>
                  </a:lnTo>
                  <a:lnTo>
                    <a:pt x="197" y="0"/>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5" name="Freeform 27"/>
            <p:cNvSpPr/>
            <p:nvPr/>
          </p:nvSpPr>
          <p:spPr bwMode="auto">
            <a:xfrm>
              <a:off x="6085706" y="4886346"/>
              <a:ext cx="238585" cy="915584"/>
            </a:xfrm>
            <a:custGeom>
              <a:avLst/>
              <a:gdLst>
                <a:gd name="T0" fmla="*/ 197 w 197"/>
                <a:gd name="T1" fmla="*/ 0 h 756"/>
                <a:gd name="T2" fmla="*/ 0 w 197"/>
                <a:gd name="T3" fmla="*/ 113 h 756"/>
                <a:gd name="T4" fmla="*/ 10 w 197"/>
                <a:gd name="T5" fmla="*/ 756 h 756"/>
                <a:gd name="T6" fmla="*/ 197 w 197"/>
                <a:gd name="T7" fmla="*/ 7 h 756"/>
                <a:gd name="T8" fmla="*/ 197 w 197"/>
                <a:gd name="T9" fmla="*/ 0 h 756"/>
              </a:gdLst>
              <a:ahLst/>
              <a:cxnLst>
                <a:cxn ang="0">
                  <a:pos x="T0" y="T1"/>
                </a:cxn>
                <a:cxn ang="0">
                  <a:pos x="T2" y="T3"/>
                </a:cxn>
                <a:cxn ang="0">
                  <a:pos x="T4" y="T5"/>
                </a:cxn>
                <a:cxn ang="0">
                  <a:pos x="T6" y="T7"/>
                </a:cxn>
                <a:cxn ang="0">
                  <a:pos x="T8" y="T9"/>
                </a:cxn>
              </a:cxnLst>
              <a:rect l="0" t="0" r="r" b="b"/>
              <a:pathLst>
                <a:path w="197" h="756">
                  <a:moveTo>
                    <a:pt x="197" y="0"/>
                  </a:moveTo>
                  <a:lnTo>
                    <a:pt x="0" y="113"/>
                  </a:lnTo>
                  <a:lnTo>
                    <a:pt x="10" y="756"/>
                  </a:lnTo>
                  <a:lnTo>
                    <a:pt x="197" y="7"/>
                  </a:lnTo>
                  <a:lnTo>
                    <a:pt x="1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6" name="Freeform 28"/>
            <p:cNvSpPr/>
            <p:nvPr/>
          </p:nvSpPr>
          <p:spPr bwMode="auto">
            <a:xfrm>
              <a:off x="5923420" y="5106765"/>
              <a:ext cx="174397" cy="695166"/>
            </a:xfrm>
            <a:custGeom>
              <a:avLst/>
              <a:gdLst>
                <a:gd name="T0" fmla="*/ 0 w 144"/>
                <a:gd name="T1" fmla="*/ 0 h 574"/>
                <a:gd name="T2" fmla="*/ 0 w 144"/>
                <a:gd name="T3" fmla="*/ 0 h 574"/>
                <a:gd name="T4" fmla="*/ 144 w 144"/>
                <a:gd name="T5" fmla="*/ 574 h 574"/>
                <a:gd name="T6" fmla="*/ 0 w 144"/>
                <a:gd name="T7" fmla="*/ 0 h 574"/>
              </a:gdLst>
              <a:ahLst/>
              <a:cxnLst>
                <a:cxn ang="0">
                  <a:pos x="T0" y="T1"/>
                </a:cxn>
                <a:cxn ang="0">
                  <a:pos x="T2" y="T3"/>
                </a:cxn>
                <a:cxn ang="0">
                  <a:pos x="T4" y="T5"/>
                </a:cxn>
                <a:cxn ang="0">
                  <a:pos x="T6" y="T7"/>
                </a:cxn>
              </a:cxnLst>
              <a:rect l="0" t="0" r="r" b="b"/>
              <a:pathLst>
                <a:path w="144" h="574">
                  <a:moveTo>
                    <a:pt x="0" y="0"/>
                  </a:moveTo>
                  <a:lnTo>
                    <a:pt x="0" y="0"/>
                  </a:lnTo>
                  <a:lnTo>
                    <a:pt x="144" y="574"/>
                  </a:lnTo>
                  <a:lnTo>
                    <a:pt x="0" y="0"/>
                  </a:lnTo>
                  <a:close/>
                </a:path>
              </a:pathLst>
            </a:custGeom>
            <a:solidFill>
              <a:srgbClr val="818E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7" name="Freeform 29"/>
            <p:cNvSpPr/>
            <p:nvPr/>
          </p:nvSpPr>
          <p:spPr bwMode="auto">
            <a:xfrm>
              <a:off x="5923420" y="5106765"/>
              <a:ext cx="174397" cy="695166"/>
            </a:xfrm>
            <a:custGeom>
              <a:avLst/>
              <a:gdLst>
                <a:gd name="T0" fmla="*/ 0 w 144"/>
                <a:gd name="T1" fmla="*/ 0 h 574"/>
                <a:gd name="T2" fmla="*/ 0 w 144"/>
                <a:gd name="T3" fmla="*/ 0 h 574"/>
                <a:gd name="T4" fmla="*/ 144 w 144"/>
                <a:gd name="T5" fmla="*/ 574 h 574"/>
                <a:gd name="T6" fmla="*/ 0 w 144"/>
                <a:gd name="T7" fmla="*/ 0 h 574"/>
              </a:gdLst>
              <a:ahLst/>
              <a:cxnLst>
                <a:cxn ang="0">
                  <a:pos x="T0" y="T1"/>
                </a:cxn>
                <a:cxn ang="0">
                  <a:pos x="T2" y="T3"/>
                </a:cxn>
                <a:cxn ang="0">
                  <a:pos x="T4" y="T5"/>
                </a:cxn>
                <a:cxn ang="0">
                  <a:pos x="T6" y="T7"/>
                </a:cxn>
              </a:cxnLst>
              <a:rect l="0" t="0" r="r" b="b"/>
              <a:pathLst>
                <a:path w="144" h="574">
                  <a:moveTo>
                    <a:pt x="0" y="0"/>
                  </a:moveTo>
                  <a:lnTo>
                    <a:pt x="0" y="0"/>
                  </a:lnTo>
                  <a:lnTo>
                    <a:pt x="144" y="57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8" name="Freeform 30"/>
            <p:cNvSpPr/>
            <p:nvPr/>
          </p:nvSpPr>
          <p:spPr bwMode="auto">
            <a:xfrm>
              <a:off x="5923420" y="5023200"/>
              <a:ext cx="174397" cy="778731"/>
            </a:xfrm>
            <a:custGeom>
              <a:avLst/>
              <a:gdLst>
                <a:gd name="T0" fmla="*/ 134 w 144"/>
                <a:gd name="T1" fmla="*/ 0 h 643"/>
                <a:gd name="T2" fmla="*/ 0 w 144"/>
                <a:gd name="T3" fmla="*/ 69 h 643"/>
                <a:gd name="T4" fmla="*/ 144 w 144"/>
                <a:gd name="T5" fmla="*/ 643 h 643"/>
                <a:gd name="T6" fmla="*/ 134 w 144"/>
                <a:gd name="T7" fmla="*/ 0 h 643"/>
                <a:gd name="T8" fmla="*/ 134 w 144"/>
                <a:gd name="T9" fmla="*/ 0 h 643"/>
              </a:gdLst>
              <a:ahLst/>
              <a:cxnLst>
                <a:cxn ang="0">
                  <a:pos x="T0" y="T1"/>
                </a:cxn>
                <a:cxn ang="0">
                  <a:pos x="T2" y="T3"/>
                </a:cxn>
                <a:cxn ang="0">
                  <a:pos x="T4" y="T5"/>
                </a:cxn>
                <a:cxn ang="0">
                  <a:pos x="T6" y="T7"/>
                </a:cxn>
                <a:cxn ang="0">
                  <a:pos x="T8" y="T9"/>
                </a:cxn>
              </a:cxnLst>
              <a:rect l="0" t="0" r="r" b="b"/>
              <a:pathLst>
                <a:path w="144" h="643">
                  <a:moveTo>
                    <a:pt x="134" y="0"/>
                  </a:moveTo>
                  <a:lnTo>
                    <a:pt x="0" y="69"/>
                  </a:lnTo>
                  <a:lnTo>
                    <a:pt x="144" y="643"/>
                  </a:lnTo>
                  <a:lnTo>
                    <a:pt x="134" y="0"/>
                  </a:lnTo>
                  <a:lnTo>
                    <a:pt x="134" y="0"/>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9" name="Freeform 31"/>
            <p:cNvSpPr/>
            <p:nvPr/>
          </p:nvSpPr>
          <p:spPr bwMode="auto">
            <a:xfrm>
              <a:off x="5923420" y="5023200"/>
              <a:ext cx="174397" cy="778731"/>
            </a:xfrm>
            <a:custGeom>
              <a:avLst/>
              <a:gdLst>
                <a:gd name="T0" fmla="*/ 134 w 144"/>
                <a:gd name="T1" fmla="*/ 0 h 643"/>
                <a:gd name="T2" fmla="*/ 0 w 144"/>
                <a:gd name="T3" fmla="*/ 69 h 643"/>
                <a:gd name="T4" fmla="*/ 144 w 144"/>
                <a:gd name="T5" fmla="*/ 643 h 643"/>
                <a:gd name="T6" fmla="*/ 134 w 144"/>
                <a:gd name="T7" fmla="*/ 0 h 643"/>
                <a:gd name="T8" fmla="*/ 134 w 144"/>
                <a:gd name="T9" fmla="*/ 0 h 643"/>
              </a:gdLst>
              <a:ahLst/>
              <a:cxnLst>
                <a:cxn ang="0">
                  <a:pos x="T0" y="T1"/>
                </a:cxn>
                <a:cxn ang="0">
                  <a:pos x="T2" y="T3"/>
                </a:cxn>
                <a:cxn ang="0">
                  <a:pos x="T4" y="T5"/>
                </a:cxn>
                <a:cxn ang="0">
                  <a:pos x="T6" y="T7"/>
                </a:cxn>
                <a:cxn ang="0">
                  <a:pos x="T8" y="T9"/>
                </a:cxn>
              </a:cxnLst>
              <a:rect l="0" t="0" r="r" b="b"/>
              <a:pathLst>
                <a:path w="144" h="643">
                  <a:moveTo>
                    <a:pt x="134" y="0"/>
                  </a:moveTo>
                  <a:lnTo>
                    <a:pt x="0" y="69"/>
                  </a:lnTo>
                  <a:lnTo>
                    <a:pt x="144" y="643"/>
                  </a:lnTo>
                  <a:lnTo>
                    <a:pt x="134" y="0"/>
                  </a:lnTo>
                  <a:lnTo>
                    <a:pt x="1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0" name="Freeform 32"/>
            <p:cNvSpPr/>
            <p:nvPr/>
          </p:nvSpPr>
          <p:spPr bwMode="auto">
            <a:xfrm>
              <a:off x="6097817" y="5093443"/>
              <a:ext cx="176819" cy="708488"/>
            </a:xfrm>
            <a:custGeom>
              <a:avLst/>
              <a:gdLst>
                <a:gd name="T0" fmla="*/ 146 w 146"/>
                <a:gd name="T1" fmla="*/ 0 h 585"/>
                <a:gd name="T2" fmla="*/ 0 w 146"/>
                <a:gd name="T3" fmla="*/ 585 h 585"/>
                <a:gd name="T4" fmla="*/ 146 w 146"/>
                <a:gd name="T5" fmla="*/ 0 h 585"/>
              </a:gdLst>
              <a:ahLst/>
              <a:cxnLst>
                <a:cxn ang="0">
                  <a:pos x="T0" y="T1"/>
                </a:cxn>
                <a:cxn ang="0">
                  <a:pos x="T2" y="T3"/>
                </a:cxn>
                <a:cxn ang="0">
                  <a:pos x="T4" y="T5"/>
                </a:cxn>
              </a:cxnLst>
              <a:rect l="0" t="0" r="r" b="b"/>
              <a:pathLst>
                <a:path w="146" h="585">
                  <a:moveTo>
                    <a:pt x="146" y="0"/>
                  </a:moveTo>
                  <a:lnTo>
                    <a:pt x="0" y="585"/>
                  </a:lnTo>
                  <a:lnTo>
                    <a:pt x="146" y="0"/>
                  </a:lnTo>
                  <a:close/>
                </a:path>
              </a:pathLst>
            </a:custGeom>
            <a:solidFill>
              <a:srgbClr val="899C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1" name="Freeform 33"/>
            <p:cNvSpPr/>
            <p:nvPr/>
          </p:nvSpPr>
          <p:spPr bwMode="auto">
            <a:xfrm>
              <a:off x="6097817" y="5093443"/>
              <a:ext cx="176819" cy="708488"/>
            </a:xfrm>
            <a:custGeom>
              <a:avLst/>
              <a:gdLst>
                <a:gd name="T0" fmla="*/ 146 w 146"/>
                <a:gd name="T1" fmla="*/ 0 h 585"/>
                <a:gd name="T2" fmla="*/ 0 w 146"/>
                <a:gd name="T3" fmla="*/ 585 h 585"/>
                <a:gd name="T4" fmla="*/ 146 w 146"/>
                <a:gd name="T5" fmla="*/ 0 h 585"/>
              </a:gdLst>
              <a:ahLst/>
              <a:cxnLst>
                <a:cxn ang="0">
                  <a:pos x="T0" y="T1"/>
                </a:cxn>
                <a:cxn ang="0">
                  <a:pos x="T2" y="T3"/>
                </a:cxn>
                <a:cxn ang="0">
                  <a:pos x="T4" y="T5"/>
                </a:cxn>
              </a:cxnLst>
              <a:rect l="0" t="0" r="r" b="b"/>
              <a:pathLst>
                <a:path w="146" h="585">
                  <a:moveTo>
                    <a:pt x="146" y="0"/>
                  </a:moveTo>
                  <a:lnTo>
                    <a:pt x="0" y="585"/>
                  </a:lnTo>
                  <a:lnTo>
                    <a:pt x="1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2" name="Freeform 34"/>
            <p:cNvSpPr/>
            <p:nvPr/>
          </p:nvSpPr>
          <p:spPr bwMode="auto">
            <a:xfrm>
              <a:off x="6085706" y="5023200"/>
              <a:ext cx="188930" cy="778731"/>
            </a:xfrm>
            <a:custGeom>
              <a:avLst/>
              <a:gdLst>
                <a:gd name="T0" fmla="*/ 0 w 156"/>
                <a:gd name="T1" fmla="*/ 0 h 643"/>
                <a:gd name="T2" fmla="*/ 0 w 156"/>
                <a:gd name="T3" fmla="*/ 0 h 643"/>
                <a:gd name="T4" fmla="*/ 10 w 156"/>
                <a:gd name="T5" fmla="*/ 643 h 643"/>
                <a:gd name="T6" fmla="*/ 156 w 156"/>
                <a:gd name="T7" fmla="*/ 58 h 643"/>
                <a:gd name="T8" fmla="*/ 0 w 156"/>
                <a:gd name="T9" fmla="*/ 0 h 643"/>
              </a:gdLst>
              <a:ahLst/>
              <a:cxnLst>
                <a:cxn ang="0">
                  <a:pos x="T0" y="T1"/>
                </a:cxn>
                <a:cxn ang="0">
                  <a:pos x="T2" y="T3"/>
                </a:cxn>
                <a:cxn ang="0">
                  <a:pos x="T4" y="T5"/>
                </a:cxn>
                <a:cxn ang="0">
                  <a:pos x="T6" y="T7"/>
                </a:cxn>
                <a:cxn ang="0">
                  <a:pos x="T8" y="T9"/>
                </a:cxn>
              </a:cxnLst>
              <a:rect l="0" t="0" r="r" b="b"/>
              <a:pathLst>
                <a:path w="156" h="643">
                  <a:moveTo>
                    <a:pt x="0" y="0"/>
                  </a:moveTo>
                  <a:lnTo>
                    <a:pt x="0" y="0"/>
                  </a:lnTo>
                  <a:lnTo>
                    <a:pt x="10" y="643"/>
                  </a:lnTo>
                  <a:lnTo>
                    <a:pt x="156" y="58"/>
                  </a:lnTo>
                  <a:lnTo>
                    <a:pt x="0" y="0"/>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3" name="Freeform 35"/>
            <p:cNvSpPr/>
            <p:nvPr/>
          </p:nvSpPr>
          <p:spPr bwMode="auto">
            <a:xfrm>
              <a:off x="6085706" y="5023200"/>
              <a:ext cx="188930" cy="778731"/>
            </a:xfrm>
            <a:custGeom>
              <a:avLst/>
              <a:gdLst>
                <a:gd name="T0" fmla="*/ 0 w 156"/>
                <a:gd name="T1" fmla="*/ 0 h 643"/>
                <a:gd name="T2" fmla="*/ 0 w 156"/>
                <a:gd name="T3" fmla="*/ 0 h 643"/>
                <a:gd name="T4" fmla="*/ 10 w 156"/>
                <a:gd name="T5" fmla="*/ 643 h 643"/>
                <a:gd name="T6" fmla="*/ 156 w 156"/>
                <a:gd name="T7" fmla="*/ 58 h 643"/>
                <a:gd name="T8" fmla="*/ 0 w 156"/>
                <a:gd name="T9" fmla="*/ 0 h 643"/>
              </a:gdLst>
              <a:ahLst/>
              <a:cxnLst>
                <a:cxn ang="0">
                  <a:pos x="T0" y="T1"/>
                </a:cxn>
                <a:cxn ang="0">
                  <a:pos x="T2" y="T3"/>
                </a:cxn>
                <a:cxn ang="0">
                  <a:pos x="T4" y="T5"/>
                </a:cxn>
                <a:cxn ang="0">
                  <a:pos x="T6" y="T7"/>
                </a:cxn>
                <a:cxn ang="0">
                  <a:pos x="T8" y="T9"/>
                </a:cxn>
              </a:cxnLst>
              <a:rect l="0" t="0" r="r" b="b"/>
              <a:pathLst>
                <a:path w="156" h="643">
                  <a:moveTo>
                    <a:pt x="0" y="0"/>
                  </a:moveTo>
                  <a:lnTo>
                    <a:pt x="0" y="0"/>
                  </a:lnTo>
                  <a:lnTo>
                    <a:pt x="10" y="643"/>
                  </a:lnTo>
                  <a:lnTo>
                    <a:pt x="156" y="5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4" name="Freeform 36"/>
            <p:cNvSpPr/>
            <p:nvPr/>
          </p:nvSpPr>
          <p:spPr bwMode="auto">
            <a:xfrm>
              <a:off x="6004563" y="5023200"/>
              <a:ext cx="93254" cy="778731"/>
            </a:xfrm>
            <a:custGeom>
              <a:avLst/>
              <a:gdLst>
                <a:gd name="T0" fmla="*/ 77 w 77"/>
                <a:gd name="T1" fmla="*/ 643 h 643"/>
                <a:gd name="T2" fmla="*/ 67 w 77"/>
                <a:gd name="T3" fmla="*/ 127 h 643"/>
                <a:gd name="T4" fmla="*/ 67 w 77"/>
                <a:gd name="T5" fmla="*/ 0 h 643"/>
                <a:gd name="T6" fmla="*/ 0 w 77"/>
                <a:gd name="T7" fmla="*/ 35 h 643"/>
                <a:gd name="T8" fmla="*/ 41 w 77"/>
                <a:gd name="T9" fmla="*/ 93 h 643"/>
                <a:gd name="T10" fmla="*/ 10 w 77"/>
                <a:gd name="T11" fmla="*/ 391 h 643"/>
                <a:gd name="T12" fmla="*/ 77 w 77"/>
                <a:gd name="T13" fmla="*/ 643 h 643"/>
              </a:gdLst>
              <a:ahLst/>
              <a:cxnLst>
                <a:cxn ang="0">
                  <a:pos x="T0" y="T1"/>
                </a:cxn>
                <a:cxn ang="0">
                  <a:pos x="T2" y="T3"/>
                </a:cxn>
                <a:cxn ang="0">
                  <a:pos x="T4" y="T5"/>
                </a:cxn>
                <a:cxn ang="0">
                  <a:pos x="T6" y="T7"/>
                </a:cxn>
                <a:cxn ang="0">
                  <a:pos x="T8" y="T9"/>
                </a:cxn>
                <a:cxn ang="0">
                  <a:pos x="T10" y="T11"/>
                </a:cxn>
                <a:cxn ang="0">
                  <a:pos x="T12" y="T13"/>
                </a:cxn>
              </a:cxnLst>
              <a:rect l="0" t="0" r="r" b="b"/>
              <a:pathLst>
                <a:path w="77" h="643">
                  <a:moveTo>
                    <a:pt x="77" y="643"/>
                  </a:moveTo>
                  <a:lnTo>
                    <a:pt x="67" y="127"/>
                  </a:lnTo>
                  <a:lnTo>
                    <a:pt x="67" y="0"/>
                  </a:lnTo>
                  <a:lnTo>
                    <a:pt x="0" y="35"/>
                  </a:lnTo>
                  <a:lnTo>
                    <a:pt x="41" y="93"/>
                  </a:lnTo>
                  <a:lnTo>
                    <a:pt x="10" y="391"/>
                  </a:lnTo>
                  <a:lnTo>
                    <a:pt x="77" y="643"/>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5" name="Freeform 37"/>
            <p:cNvSpPr/>
            <p:nvPr/>
          </p:nvSpPr>
          <p:spPr bwMode="auto">
            <a:xfrm>
              <a:off x="6085706" y="5023200"/>
              <a:ext cx="88410" cy="778731"/>
            </a:xfrm>
            <a:custGeom>
              <a:avLst/>
              <a:gdLst>
                <a:gd name="T0" fmla="*/ 10 w 73"/>
                <a:gd name="T1" fmla="*/ 643 h 643"/>
                <a:gd name="T2" fmla="*/ 0 w 73"/>
                <a:gd name="T3" fmla="*/ 127 h 643"/>
                <a:gd name="T4" fmla="*/ 0 w 73"/>
                <a:gd name="T5" fmla="*/ 0 h 643"/>
                <a:gd name="T6" fmla="*/ 67 w 73"/>
                <a:gd name="T7" fmla="*/ 35 h 643"/>
                <a:gd name="T8" fmla="*/ 26 w 73"/>
                <a:gd name="T9" fmla="*/ 93 h 643"/>
                <a:gd name="T10" fmla="*/ 73 w 73"/>
                <a:gd name="T11" fmla="*/ 399 h 643"/>
                <a:gd name="T12" fmla="*/ 10 w 73"/>
                <a:gd name="T13" fmla="*/ 643 h 643"/>
              </a:gdLst>
              <a:ahLst/>
              <a:cxnLst>
                <a:cxn ang="0">
                  <a:pos x="T0" y="T1"/>
                </a:cxn>
                <a:cxn ang="0">
                  <a:pos x="T2" y="T3"/>
                </a:cxn>
                <a:cxn ang="0">
                  <a:pos x="T4" y="T5"/>
                </a:cxn>
                <a:cxn ang="0">
                  <a:pos x="T6" y="T7"/>
                </a:cxn>
                <a:cxn ang="0">
                  <a:pos x="T8" y="T9"/>
                </a:cxn>
                <a:cxn ang="0">
                  <a:pos x="T10" y="T11"/>
                </a:cxn>
                <a:cxn ang="0">
                  <a:pos x="T12" y="T13"/>
                </a:cxn>
              </a:cxnLst>
              <a:rect l="0" t="0" r="r" b="b"/>
              <a:pathLst>
                <a:path w="73" h="643">
                  <a:moveTo>
                    <a:pt x="10" y="643"/>
                  </a:moveTo>
                  <a:lnTo>
                    <a:pt x="0" y="127"/>
                  </a:lnTo>
                  <a:lnTo>
                    <a:pt x="0" y="0"/>
                  </a:lnTo>
                  <a:lnTo>
                    <a:pt x="67" y="35"/>
                  </a:lnTo>
                  <a:lnTo>
                    <a:pt x="26" y="93"/>
                  </a:lnTo>
                  <a:lnTo>
                    <a:pt x="73" y="399"/>
                  </a:lnTo>
                  <a:lnTo>
                    <a:pt x="10" y="643"/>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6" name="Freeform 38"/>
            <p:cNvSpPr/>
            <p:nvPr/>
          </p:nvSpPr>
          <p:spPr bwMode="auto">
            <a:xfrm>
              <a:off x="6016674" y="5023200"/>
              <a:ext cx="81143" cy="778731"/>
            </a:xfrm>
            <a:custGeom>
              <a:avLst/>
              <a:gdLst>
                <a:gd name="T0" fmla="*/ 67 w 67"/>
                <a:gd name="T1" fmla="*/ 634 h 643"/>
                <a:gd name="T2" fmla="*/ 67 w 67"/>
                <a:gd name="T3" fmla="*/ 643 h 643"/>
                <a:gd name="T4" fmla="*/ 0 w 67"/>
                <a:gd name="T5" fmla="*/ 391 h 643"/>
                <a:gd name="T6" fmla="*/ 57 w 67"/>
                <a:gd name="T7" fmla="*/ 0 h 643"/>
                <a:gd name="T8" fmla="*/ 67 w 67"/>
                <a:gd name="T9" fmla="*/ 634 h 643"/>
              </a:gdLst>
              <a:ahLst/>
              <a:cxnLst>
                <a:cxn ang="0">
                  <a:pos x="T0" y="T1"/>
                </a:cxn>
                <a:cxn ang="0">
                  <a:pos x="T2" y="T3"/>
                </a:cxn>
                <a:cxn ang="0">
                  <a:pos x="T4" y="T5"/>
                </a:cxn>
                <a:cxn ang="0">
                  <a:pos x="T6" y="T7"/>
                </a:cxn>
                <a:cxn ang="0">
                  <a:pos x="T8" y="T9"/>
                </a:cxn>
              </a:cxnLst>
              <a:rect l="0" t="0" r="r" b="b"/>
              <a:pathLst>
                <a:path w="67" h="643">
                  <a:moveTo>
                    <a:pt x="67" y="634"/>
                  </a:moveTo>
                  <a:lnTo>
                    <a:pt x="67" y="643"/>
                  </a:lnTo>
                  <a:lnTo>
                    <a:pt x="0" y="391"/>
                  </a:lnTo>
                  <a:lnTo>
                    <a:pt x="57" y="0"/>
                  </a:lnTo>
                  <a:lnTo>
                    <a:pt x="67" y="634"/>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7" name="Freeform 39"/>
            <p:cNvSpPr/>
            <p:nvPr/>
          </p:nvSpPr>
          <p:spPr bwMode="auto">
            <a:xfrm>
              <a:off x="5647291" y="4882713"/>
              <a:ext cx="450526" cy="919217"/>
            </a:xfrm>
            <a:custGeom>
              <a:avLst/>
              <a:gdLst>
                <a:gd name="T0" fmla="*/ 185 w 372"/>
                <a:gd name="T1" fmla="*/ 0 h 759"/>
                <a:gd name="T2" fmla="*/ 0 w 372"/>
                <a:gd name="T3" fmla="*/ 84 h 759"/>
                <a:gd name="T4" fmla="*/ 112 w 372"/>
                <a:gd name="T5" fmla="*/ 202 h 759"/>
                <a:gd name="T6" fmla="*/ 60 w 372"/>
                <a:gd name="T7" fmla="*/ 303 h 759"/>
                <a:gd name="T8" fmla="*/ 372 w 372"/>
                <a:gd name="T9" fmla="*/ 759 h 759"/>
                <a:gd name="T10" fmla="*/ 185 w 372"/>
                <a:gd name="T11" fmla="*/ 0 h 759"/>
              </a:gdLst>
              <a:ahLst/>
              <a:cxnLst>
                <a:cxn ang="0">
                  <a:pos x="T0" y="T1"/>
                </a:cxn>
                <a:cxn ang="0">
                  <a:pos x="T2" y="T3"/>
                </a:cxn>
                <a:cxn ang="0">
                  <a:pos x="T4" y="T5"/>
                </a:cxn>
                <a:cxn ang="0">
                  <a:pos x="T6" y="T7"/>
                </a:cxn>
                <a:cxn ang="0">
                  <a:pos x="T8" y="T9"/>
                </a:cxn>
                <a:cxn ang="0">
                  <a:pos x="T10" y="T11"/>
                </a:cxn>
              </a:cxnLst>
              <a:rect l="0" t="0" r="r" b="b"/>
              <a:pathLst>
                <a:path w="372" h="759">
                  <a:moveTo>
                    <a:pt x="185" y="0"/>
                  </a:moveTo>
                  <a:lnTo>
                    <a:pt x="0" y="84"/>
                  </a:lnTo>
                  <a:lnTo>
                    <a:pt x="112" y="202"/>
                  </a:lnTo>
                  <a:lnTo>
                    <a:pt x="60" y="303"/>
                  </a:lnTo>
                  <a:lnTo>
                    <a:pt x="372" y="759"/>
                  </a:lnTo>
                  <a:lnTo>
                    <a:pt x="185"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8" name="Freeform 40"/>
            <p:cNvSpPr/>
            <p:nvPr/>
          </p:nvSpPr>
          <p:spPr bwMode="auto">
            <a:xfrm>
              <a:off x="6095394" y="4886346"/>
              <a:ext cx="452948" cy="915584"/>
            </a:xfrm>
            <a:custGeom>
              <a:avLst/>
              <a:gdLst>
                <a:gd name="T0" fmla="*/ 189 w 374"/>
                <a:gd name="T1" fmla="*/ 0 h 756"/>
                <a:gd name="T2" fmla="*/ 374 w 374"/>
                <a:gd name="T3" fmla="*/ 79 h 756"/>
                <a:gd name="T4" fmla="*/ 259 w 374"/>
                <a:gd name="T5" fmla="*/ 199 h 756"/>
                <a:gd name="T6" fmla="*/ 312 w 374"/>
                <a:gd name="T7" fmla="*/ 300 h 756"/>
                <a:gd name="T8" fmla="*/ 0 w 374"/>
                <a:gd name="T9" fmla="*/ 756 h 756"/>
                <a:gd name="T10" fmla="*/ 189 w 374"/>
                <a:gd name="T11" fmla="*/ 0 h 756"/>
              </a:gdLst>
              <a:ahLst/>
              <a:cxnLst>
                <a:cxn ang="0">
                  <a:pos x="T0" y="T1"/>
                </a:cxn>
                <a:cxn ang="0">
                  <a:pos x="T2" y="T3"/>
                </a:cxn>
                <a:cxn ang="0">
                  <a:pos x="T4" y="T5"/>
                </a:cxn>
                <a:cxn ang="0">
                  <a:pos x="T6" y="T7"/>
                </a:cxn>
                <a:cxn ang="0">
                  <a:pos x="T8" y="T9"/>
                </a:cxn>
                <a:cxn ang="0">
                  <a:pos x="T10" y="T11"/>
                </a:cxn>
              </a:cxnLst>
              <a:rect l="0" t="0" r="r" b="b"/>
              <a:pathLst>
                <a:path w="374" h="756">
                  <a:moveTo>
                    <a:pt x="189" y="0"/>
                  </a:moveTo>
                  <a:lnTo>
                    <a:pt x="374" y="79"/>
                  </a:lnTo>
                  <a:lnTo>
                    <a:pt x="259" y="199"/>
                  </a:lnTo>
                  <a:lnTo>
                    <a:pt x="312" y="300"/>
                  </a:lnTo>
                  <a:lnTo>
                    <a:pt x="0" y="756"/>
                  </a:lnTo>
                  <a:lnTo>
                    <a:pt x="189"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9" name="Rectangle 41"/>
            <p:cNvSpPr>
              <a:spLocks noChangeArrowheads="1"/>
            </p:cNvSpPr>
            <p:nvPr/>
          </p:nvSpPr>
          <p:spPr bwMode="auto">
            <a:xfrm>
              <a:off x="5579470" y="6366298"/>
              <a:ext cx="282184" cy="6661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30" name="Rectangle 42"/>
            <p:cNvSpPr>
              <a:spLocks noChangeArrowheads="1"/>
            </p:cNvSpPr>
            <p:nvPr/>
          </p:nvSpPr>
          <p:spPr bwMode="auto">
            <a:xfrm>
              <a:off x="6333979" y="6366298"/>
              <a:ext cx="282184" cy="6661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31" name="Freeform 48"/>
            <p:cNvSpPr>
              <a:spLocks noEditPoints="1"/>
            </p:cNvSpPr>
            <p:nvPr/>
          </p:nvSpPr>
          <p:spPr bwMode="auto">
            <a:xfrm>
              <a:off x="5719956" y="4211769"/>
              <a:ext cx="755720" cy="295506"/>
            </a:xfrm>
            <a:custGeom>
              <a:avLst/>
              <a:gdLst>
                <a:gd name="T0" fmla="*/ 336 w 364"/>
                <a:gd name="T1" fmla="*/ 7 h 142"/>
                <a:gd name="T2" fmla="*/ 258 w 364"/>
                <a:gd name="T3" fmla="*/ 5 h 142"/>
                <a:gd name="T4" fmla="*/ 192 w 364"/>
                <a:gd name="T5" fmla="*/ 16 h 142"/>
                <a:gd name="T6" fmla="*/ 182 w 364"/>
                <a:gd name="T7" fmla="*/ 16 h 142"/>
                <a:gd name="T8" fmla="*/ 172 w 364"/>
                <a:gd name="T9" fmla="*/ 16 h 142"/>
                <a:gd name="T10" fmla="*/ 106 w 364"/>
                <a:gd name="T11" fmla="*/ 5 h 142"/>
                <a:gd name="T12" fmla="*/ 28 w 364"/>
                <a:gd name="T13" fmla="*/ 7 h 142"/>
                <a:gd name="T14" fmla="*/ 0 w 364"/>
                <a:gd name="T15" fmla="*/ 11 h 142"/>
                <a:gd name="T16" fmla="*/ 0 w 364"/>
                <a:gd name="T17" fmla="*/ 38 h 142"/>
                <a:gd name="T18" fmla="*/ 9 w 364"/>
                <a:gd name="T19" fmla="*/ 47 h 142"/>
                <a:gd name="T20" fmla="*/ 27 w 364"/>
                <a:gd name="T21" fmla="*/ 104 h 142"/>
                <a:gd name="T22" fmla="*/ 109 w 364"/>
                <a:gd name="T23" fmla="*/ 132 h 142"/>
                <a:gd name="T24" fmla="*/ 172 w 364"/>
                <a:gd name="T25" fmla="*/ 53 h 142"/>
                <a:gd name="T26" fmla="*/ 182 w 364"/>
                <a:gd name="T27" fmla="*/ 48 h 142"/>
                <a:gd name="T28" fmla="*/ 192 w 364"/>
                <a:gd name="T29" fmla="*/ 53 h 142"/>
                <a:gd name="T30" fmla="*/ 255 w 364"/>
                <a:gd name="T31" fmla="*/ 132 h 142"/>
                <a:gd name="T32" fmla="*/ 337 w 364"/>
                <a:gd name="T33" fmla="*/ 104 h 142"/>
                <a:gd name="T34" fmla="*/ 355 w 364"/>
                <a:gd name="T35" fmla="*/ 47 h 142"/>
                <a:gd name="T36" fmla="*/ 364 w 364"/>
                <a:gd name="T37" fmla="*/ 38 h 142"/>
                <a:gd name="T38" fmla="*/ 364 w 364"/>
                <a:gd name="T39" fmla="*/ 11 h 142"/>
                <a:gd name="T40" fmla="*/ 336 w 364"/>
                <a:gd name="T41" fmla="*/ 7 h 142"/>
                <a:gd name="T42" fmla="*/ 128 w 364"/>
                <a:gd name="T43" fmla="*/ 120 h 142"/>
                <a:gd name="T44" fmla="*/ 81 w 364"/>
                <a:gd name="T45" fmla="*/ 126 h 142"/>
                <a:gd name="T46" fmla="*/ 25 w 364"/>
                <a:gd name="T47" fmla="*/ 83 h 142"/>
                <a:gd name="T48" fmla="*/ 25 w 364"/>
                <a:gd name="T49" fmla="*/ 31 h 142"/>
                <a:gd name="T50" fmla="*/ 85 w 364"/>
                <a:gd name="T51" fmla="*/ 14 h 142"/>
                <a:gd name="T52" fmla="*/ 154 w 364"/>
                <a:gd name="T53" fmla="*/ 37 h 142"/>
                <a:gd name="T54" fmla="*/ 128 w 364"/>
                <a:gd name="T55" fmla="*/ 120 h 142"/>
                <a:gd name="T56" fmla="*/ 339 w 364"/>
                <a:gd name="T57" fmla="*/ 83 h 142"/>
                <a:gd name="T58" fmla="*/ 283 w 364"/>
                <a:gd name="T59" fmla="*/ 126 h 142"/>
                <a:gd name="T60" fmla="*/ 236 w 364"/>
                <a:gd name="T61" fmla="*/ 120 h 142"/>
                <a:gd name="T62" fmla="*/ 210 w 364"/>
                <a:gd name="T63" fmla="*/ 37 h 142"/>
                <a:gd name="T64" fmla="*/ 279 w 364"/>
                <a:gd name="T65" fmla="*/ 14 h 142"/>
                <a:gd name="T66" fmla="*/ 339 w 364"/>
                <a:gd name="T67" fmla="*/ 31 h 142"/>
                <a:gd name="T68" fmla="*/ 339 w 364"/>
                <a:gd name="T69" fmla="*/ 8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4" h="142">
                  <a:moveTo>
                    <a:pt x="336" y="7"/>
                  </a:moveTo>
                  <a:cubicBezTo>
                    <a:pt x="336" y="7"/>
                    <a:pt x="290" y="0"/>
                    <a:pt x="258" y="5"/>
                  </a:cubicBezTo>
                  <a:cubicBezTo>
                    <a:pt x="227" y="10"/>
                    <a:pt x="200" y="17"/>
                    <a:pt x="192" y="16"/>
                  </a:cubicBezTo>
                  <a:cubicBezTo>
                    <a:pt x="184" y="16"/>
                    <a:pt x="182" y="16"/>
                    <a:pt x="182" y="16"/>
                  </a:cubicBezTo>
                  <a:cubicBezTo>
                    <a:pt x="182" y="16"/>
                    <a:pt x="180" y="16"/>
                    <a:pt x="172" y="16"/>
                  </a:cubicBezTo>
                  <a:cubicBezTo>
                    <a:pt x="164" y="17"/>
                    <a:pt x="137" y="10"/>
                    <a:pt x="106" y="5"/>
                  </a:cubicBezTo>
                  <a:cubicBezTo>
                    <a:pt x="74" y="0"/>
                    <a:pt x="28" y="7"/>
                    <a:pt x="28" y="7"/>
                  </a:cubicBezTo>
                  <a:cubicBezTo>
                    <a:pt x="0" y="11"/>
                    <a:pt x="0" y="11"/>
                    <a:pt x="0" y="11"/>
                  </a:cubicBezTo>
                  <a:cubicBezTo>
                    <a:pt x="0" y="38"/>
                    <a:pt x="0" y="38"/>
                    <a:pt x="0" y="38"/>
                  </a:cubicBezTo>
                  <a:cubicBezTo>
                    <a:pt x="0" y="38"/>
                    <a:pt x="7" y="44"/>
                    <a:pt x="9" y="47"/>
                  </a:cubicBezTo>
                  <a:cubicBezTo>
                    <a:pt x="10" y="51"/>
                    <a:pt x="20" y="89"/>
                    <a:pt x="27" y="104"/>
                  </a:cubicBezTo>
                  <a:cubicBezTo>
                    <a:pt x="33" y="119"/>
                    <a:pt x="55" y="142"/>
                    <a:pt x="109" y="132"/>
                  </a:cubicBezTo>
                  <a:cubicBezTo>
                    <a:pt x="162" y="123"/>
                    <a:pt x="168" y="56"/>
                    <a:pt x="172" y="53"/>
                  </a:cubicBezTo>
                  <a:cubicBezTo>
                    <a:pt x="175" y="49"/>
                    <a:pt x="182" y="48"/>
                    <a:pt x="182" y="48"/>
                  </a:cubicBezTo>
                  <a:cubicBezTo>
                    <a:pt x="182" y="48"/>
                    <a:pt x="189" y="49"/>
                    <a:pt x="192" y="53"/>
                  </a:cubicBezTo>
                  <a:cubicBezTo>
                    <a:pt x="196" y="56"/>
                    <a:pt x="202" y="123"/>
                    <a:pt x="255" y="132"/>
                  </a:cubicBezTo>
                  <a:cubicBezTo>
                    <a:pt x="309" y="142"/>
                    <a:pt x="331" y="119"/>
                    <a:pt x="337" y="104"/>
                  </a:cubicBezTo>
                  <a:cubicBezTo>
                    <a:pt x="344" y="89"/>
                    <a:pt x="354" y="51"/>
                    <a:pt x="355" y="47"/>
                  </a:cubicBezTo>
                  <a:cubicBezTo>
                    <a:pt x="357" y="44"/>
                    <a:pt x="364" y="38"/>
                    <a:pt x="364" y="38"/>
                  </a:cubicBezTo>
                  <a:cubicBezTo>
                    <a:pt x="364" y="11"/>
                    <a:pt x="364" y="11"/>
                    <a:pt x="364" y="11"/>
                  </a:cubicBezTo>
                  <a:lnTo>
                    <a:pt x="336" y="7"/>
                  </a:lnTo>
                  <a:close/>
                  <a:moveTo>
                    <a:pt x="128" y="120"/>
                  </a:moveTo>
                  <a:cubicBezTo>
                    <a:pt x="128" y="120"/>
                    <a:pt x="107" y="129"/>
                    <a:pt x="81" y="126"/>
                  </a:cubicBezTo>
                  <a:cubicBezTo>
                    <a:pt x="55" y="123"/>
                    <a:pt x="40" y="125"/>
                    <a:pt x="25" y="83"/>
                  </a:cubicBezTo>
                  <a:cubicBezTo>
                    <a:pt x="25" y="83"/>
                    <a:pt x="15" y="50"/>
                    <a:pt x="25" y="31"/>
                  </a:cubicBezTo>
                  <a:cubicBezTo>
                    <a:pt x="25" y="31"/>
                    <a:pt x="32" y="14"/>
                    <a:pt x="85" y="14"/>
                  </a:cubicBezTo>
                  <a:cubicBezTo>
                    <a:pt x="139" y="14"/>
                    <a:pt x="149" y="28"/>
                    <a:pt x="154" y="37"/>
                  </a:cubicBezTo>
                  <a:cubicBezTo>
                    <a:pt x="160" y="47"/>
                    <a:pt x="163" y="96"/>
                    <a:pt x="128" y="120"/>
                  </a:cubicBezTo>
                  <a:close/>
                  <a:moveTo>
                    <a:pt x="339" y="83"/>
                  </a:moveTo>
                  <a:cubicBezTo>
                    <a:pt x="324" y="125"/>
                    <a:pt x="309" y="123"/>
                    <a:pt x="283" y="126"/>
                  </a:cubicBezTo>
                  <a:cubicBezTo>
                    <a:pt x="257" y="129"/>
                    <a:pt x="236" y="120"/>
                    <a:pt x="236" y="120"/>
                  </a:cubicBezTo>
                  <a:cubicBezTo>
                    <a:pt x="201" y="96"/>
                    <a:pt x="204" y="47"/>
                    <a:pt x="210" y="37"/>
                  </a:cubicBezTo>
                  <a:cubicBezTo>
                    <a:pt x="215" y="28"/>
                    <a:pt x="225" y="14"/>
                    <a:pt x="279" y="14"/>
                  </a:cubicBezTo>
                  <a:cubicBezTo>
                    <a:pt x="332" y="14"/>
                    <a:pt x="339" y="31"/>
                    <a:pt x="339" y="31"/>
                  </a:cubicBezTo>
                  <a:cubicBezTo>
                    <a:pt x="349" y="50"/>
                    <a:pt x="339" y="83"/>
                    <a:pt x="339" y="83"/>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2" name="Freeform 49"/>
            <p:cNvSpPr/>
            <p:nvPr/>
          </p:nvSpPr>
          <p:spPr bwMode="auto">
            <a:xfrm>
              <a:off x="6091761" y="5801930"/>
              <a:ext cx="26644" cy="970083"/>
            </a:xfrm>
            <a:custGeom>
              <a:avLst/>
              <a:gdLst>
                <a:gd name="T0" fmla="*/ 3 w 22"/>
                <a:gd name="T1" fmla="*/ 0 h 801"/>
                <a:gd name="T2" fmla="*/ 0 w 22"/>
                <a:gd name="T3" fmla="*/ 801 h 801"/>
                <a:gd name="T4" fmla="*/ 22 w 22"/>
                <a:gd name="T5" fmla="*/ 801 h 801"/>
                <a:gd name="T6" fmla="*/ 3 w 22"/>
                <a:gd name="T7" fmla="*/ 0 h 801"/>
              </a:gdLst>
              <a:ahLst/>
              <a:cxnLst>
                <a:cxn ang="0">
                  <a:pos x="T0" y="T1"/>
                </a:cxn>
                <a:cxn ang="0">
                  <a:pos x="T2" y="T3"/>
                </a:cxn>
                <a:cxn ang="0">
                  <a:pos x="T4" y="T5"/>
                </a:cxn>
                <a:cxn ang="0">
                  <a:pos x="T6" y="T7"/>
                </a:cxn>
              </a:cxnLst>
              <a:rect l="0" t="0" r="r" b="b"/>
              <a:pathLst>
                <a:path w="22" h="801">
                  <a:moveTo>
                    <a:pt x="3" y="0"/>
                  </a:moveTo>
                  <a:lnTo>
                    <a:pt x="0" y="801"/>
                  </a:lnTo>
                  <a:lnTo>
                    <a:pt x="22" y="801"/>
                  </a:lnTo>
                  <a:lnTo>
                    <a:pt x="3"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33" name="AutoShape 82"/>
          <p:cNvSpPr>
            <a:spLocks noChangeAspect="1"/>
          </p:cNvSpPr>
          <p:nvPr/>
        </p:nvSpPr>
        <p:spPr bwMode="auto">
          <a:xfrm>
            <a:off x="8376676" y="5370521"/>
            <a:ext cx="353548" cy="3536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accent1"/>
          </a:solidFill>
          <a:ln>
            <a:noFill/>
          </a:ln>
          <a:effectLst/>
        </p:spPr>
        <p:txBody>
          <a:bodyPr lIns="50789" tIns="50789" rIns="50789" bIns="50789" anchor="ctr"/>
          <a:lstStyle/>
          <a:p>
            <a:pPr defTabSz="457200">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34" name="Freeform 16"/>
          <p:cNvSpPr>
            <a:spLocks noChangeAspect="1" noChangeArrowheads="1"/>
          </p:cNvSpPr>
          <p:nvPr/>
        </p:nvSpPr>
        <p:spPr bwMode="auto">
          <a:xfrm>
            <a:off x="11266566" y="4682195"/>
            <a:ext cx="342422" cy="537904"/>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accent3"/>
          </a:solidFill>
          <a:ln>
            <a:noFill/>
          </a:ln>
          <a:effectLst/>
        </p:spPr>
        <p:txBody>
          <a:bodyPr wrap="none" lIns="182843" tIns="91422" rIns="182843" bIns="91422" anchor="ctr"/>
          <a:lstStyle/>
          <a:p>
            <a:pPr>
              <a:defRPr/>
            </a:pPr>
            <a:endParaRPr lang="en-US" sz="2400" dirty="0">
              <a:ea typeface="宋体" panose="02010600030101010101" pitchFamily="2" charset="-122"/>
            </a:endParaRPr>
          </a:p>
        </p:txBody>
      </p:sp>
      <p:sp>
        <p:nvSpPr>
          <p:cNvPr id="135" name="Freeform 290"/>
          <p:cNvSpPr>
            <a:spLocks noChangeAspect="1" noChangeArrowheads="1"/>
          </p:cNvSpPr>
          <p:nvPr/>
        </p:nvSpPr>
        <p:spPr bwMode="auto">
          <a:xfrm>
            <a:off x="11741825" y="5455625"/>
            <a:ext cx="377243" cy="292188"/>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accent5"/>
          </a:solidFill>
          <a:ln>
            <a:noFill/>
          </a:ln>
          <a:effectLst/>
        </p:spPr>
        <p:txBody>
          <a:bodyPr wrap="none" lIns="182843" tIns="91422" rIns="182843" bIns="91422" anchor="ctr"/>
          <a:lstStyle/>
          <a:p>
            <a:pPr>
              <a:defRPr/>
            </a:pPr>
            <a:endParaRPr lang="en-US" sz="2400" dirty="0">
              <a:ea typeface="宋体" panose="02010600030101010101" pitchFamily="2" charset="-122"/>
            </a:endParaRPr>
          </a:p>
        </p:txBody>
      </p:sp>
      <p:sp>
        <p:nvSpPr>
          <p:cNvPr id="136" name="AutoShape 123"/>
          <p:cNvSpPr>
            <a:spLocks noChangeAspect="1"/>
          </p:cNvSpPr>
          <p:nvPr/>
        </p:nvSpPr>
        <p:spPr bwMode="auto">
          <a:xfrm>
            <a:off x="10528503" y="4112938"/>
            <a:ext cx="567772" cy="624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4"/>
          </a:solidFill>
          <a:ln>
            <a:noFill/>
          </a:ln>
          <a:effectLst/>
        </p:spPr>
        <p:txBody>
          <a:bodyPr lIns="50789" tIns="50789" rIns="50789" bIns="50789" anchor="ctr"/>
          <a:lstStyle/>
          <a:p>
            <a:pPr defTabSz="457200">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37" name="Freeform 102"/>
          <p:cNvSpPr>
            <a:spLocks noChangeAspect="1" noChangeArrowheads="1"/>
          </p:cNvSpPr>
          <p:nvPr/>
        </p:nvSpPr>
        <p:spPr bwMode="auto">
          <a:xfrm>
            <a:off x="8784165" y="5042475"/>
            <a:ext cx="277608" cy="248126"/>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2"/>
          </a:solidFill>
          <a:ln>
            <a:noFill/>
          </a:ln>
          <a:effectLst/>
        </p:spPr>
        <p:txBody>
          <a:bodyPr wrap="none" anchor="ctr"/>
          <a:lstStyle/>
          <a:p>
            <a:endParaRPr lang="en-US" sz="1050" dirty="0"/>
          </a:p>
        </p:txBody>
      </p:sp>
      <p:sp>
        <p:nvSpPr>
          <p:cNvPr id="138" name="Freeform 62"/>
          <p:cNvSpPr>
            <a:spLocks noChangeAspect="1" noChangeArrowheads="1"/>
          </p:cNvSpPr>
          <p:nvPr/>
        </p:nvSpPr>
        <p:spPr bwMode="auto">
          <a:xfrm>
            <a:off x="9208319" y="4489363"/>
            <a:ext cx="347244" cy="684876"/>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rgbClr val="92D050"/>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ea typeface="宋体" panose="02010600030101010101" pitchFamily="2" charset="-122"/>
            </a:endParaRPr>
          </a:p>
        </p:txBody>
      </p:sp>
      <p:sp>
        <p:nvSpPr>
          <p:cNvPr id="141" name="矩形 140"/>
          <p:cNvSpPr/>
          <p:nvPr/>
        </p:nvSpPr>
        <p:spPr>
          <a:xfrm>
            <a:off x="8376676" y="2351644"/>
            <a:ext cx="851515" cy="492443"/>
          </a:xfrm>
          <a:prstGeom prst="rect">
            <a:avLst/>
          </a:prstGeom>
        </p:spPr>
        <p:txBody>
          <a:bodyPr wrap="none">
            <a:spAutoFit/>
          </a:bodyPr>
          <a:lstStyle/>
          <a:p>
            <a:r>
              <a:rPr lang="zh-CN" altLang="en-US" sz="2600" dirty="0" smtClean="0">
                <a:latin typeface="楷体" panose="02010609060101010101" pitchFamily="49" charset="-122"/>
                <a:ea typeface="楷体" panose="02010609060101010101" pitchFamily="49" charset="-122"/>
              </a:rPr>
              <a:t>折终</a:t>
            </a:r>
            <a:endParaRPr lang="zh-CN" altLang="en-US" sz="2600" dirty="0">
              <a:latin typeface="楷体" panose="02010609060101010101" pitchFamily="49" charset="-122"/>
              <a:ea typeface="楷体" panose="02010609060101010101" pitchFamily="49" charset="-122"/>
            </a:endParaRPr>
          </a:p>
        </p:txBody>
      </p:sp>
      <p:sp>
        <p:nvSpPr>
          <p:cNvPr id="142" name="矩形 141"/>
          <p:cNvSpPr/>
          <p:nvPr/>
        </p:nvSpPr>
        <p:spPr>
          <a:xfrm>
            <a:off x="1268880" y="3678056"/>
            <a:ext cx="851515" cy="492443"/>
          </a:xfrm>
          <a:prstGeom prst="rect">
            <a:avLst/>
          </a:prstGeom>
        </p:spPr>
        <p:txBody>
          <a:bodyPr wrap="none">
            <a:spAutoFit/>
          </a:bodyPr>
          <a:lstStyle/>
          <a:p>
            <a:r>
              <a:rPr lang="zh-CN" altLang="en-US" sz="2600" dirty="0" smtClean="0">
                <a:latin typeface="楷体" panose="02010609060101010101" pitchFamily="49" charset="-122"/>
                <a:ea typeface="楷体" panose="02010609060101010101" pitchFamily="49" charset="-122"/>
              </a:rPr>
              <a:t>折现</a:t>
            </a:r>
            <a:endParaRPr lang="zh-CN" altLang="en-US" sz="2600" dirty="0">
              <a:latin typeface="楷体" panose="02010609060101010101" pitchFamily="49" charset="-122"/>
              <a:ea typeface="楷体" panose="02010609060101010101" pitchFamily="49" charset="-122"/>
            </a:endParaRPr>
          </a:p>
        </p:txBody>
      </p:sp>
      <p:sp>
        <p:nvSpPr>
          <p:cNvPr id="77" name="手杖形箭头 76"/>
          <p:cNvSpPr/>
          <p:nvPr/>
        </p:nvSpPr>
        <p:spPr>
          <a:xfrm>
            <a:off x="5775291" y="2445625"/>
            <a:ext cx="2406650" cy="398462"/>
          </a:xfrm>
          <a:prstGeom prst="utur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78" name="手杖形箭头 77"/>
          <p:cNvSpPr/>
          <p:nvPr/>
        </p:nvSpPr>
        <p:spPr>
          <a:xfrm rot="10800000">
            <a:off x="2064154" y="3854175"/>
            <a:ext cx="6088028" cy="258762"/>
          </a:xfrm>
          <a:prstGeom prst="utur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1"/>
                                        </p:tgtEl>
                                        <p:attrNameLst>
                                          <p:attrName>style.visibility</p:attrName>
                                        </p:attrNameLst>
                                      </p:cBhvr>
                                      <p:to>
                                        <p:strVal val="visible"/>
                                      </p:to>
                                    </p:set>
                                    <p:anim calcmode="lin" valueType="num">
                                      <p:cBhvr additive="base">
                                        <p:cTn id="11" dur="500" fill="hold"/>
                                        <p:tgtEl>
                                          <p:spTgt spid="141"/>
                                        </p:tgtEl>
                                        <p:attrNameLst>
                                          <p:attrName>ppt_x</p:attrName>
                                        </p:attrNameLst>
                                      </p:cBhvr>
                                      <p:tavLst>
                                        <p:tav tm="0">
                                          <p:val>
                                            <p:strVal val="#ppt_x"/>
                                          </p:val>
                                        </p:tav>
                                        <p:tav tm="100000">
                                          <p:val>
                                            <p:strVal val="#ppt_x"/>
                                          </p:val>
                                        </p:tav>
                                      </p:tavLst>
                                    </p:anim>
                                    <p:anim calcmode="lin" valueType="num">
                                      <p:cBhvr additive="base">
                                        <p:cTn id="12" dur="500" fill="hold"/>
                                        <p:tgtEl>
                                          <p:spTgt spid="1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8"/>
                                        </p:tgtEl>
                                        <p:attrNameLst>
                                          <p:attrName>style.visibility</p:attrName>
                                        </p:attrNameLst>
                                      </p:cBhvr>
                                      <p:to>
                                        <p:strVal val="visible"/>
                                      </p:to>
                                    </p:set>
                                    <p:anim calcmode="lin" valueType="num">
                                      <p:cBhvr additive="base">
                                        <p:cTn id="17" dur="500" fill="hold"/>
                                        <p:tgtEl>
                                          <p:spTgt spid="78"/>
                                        </p:tgtEl>
                                        <p:attrNameLst>
                                          <p:attrName>ppt_x</p:attrName>
                                        </p:attrNameLst>
                                      </p:cBhvr>
                                      <p:tavLst>
                                        <p:tav tm="0">
                                          <p:val>
                                            <p:strVal val="#ppt_x"/>
                                          </p:val>
                                        </p:tav>
                                        <p:tav tm="100000">
                                          <p:val>
                                            <p:strVal val="#ppt_x"/>
                                          </p:val>
                                        </p:tav>
                                      </p:tavLst>
                                    </p:anim>
                                    <p:anim calcmode="lin" valueType="num">
                                      <p:cBhvr additive="base">
                                        <p:cTn id="18" dur="500" fill="hold"/>
                                        <p:tgtEl>
                                          <p:spTgt spid="7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2"/>
                                        </p:tgtEl>
                                        <p:attrNameLst>
                                          <p:attrName>style.visibility</p:attrName>
                                        </p:attrNameLst>
                                      </p:cBhvr>
                                      <p:to>
                                        <p:strVal val="visible"/>
                                      </p:to>
                                    </p:set>
                                    <p:anim calcmode="lin" valueType="num">
                                      <p:cBhvr additive="base">
                                        <p:cTn id="21" dur="500" fill="hold"/>
                                        <p:tgtEl>
                                          <p:spTgt spid="142"/>
                                        </p:tgtEl>
                                        <p:attrNameLst>
                                          <p:attrName>ppt_x</p:attrName>
                                        </p:attrNameLst>
                                      </p:cBhvr>
                                      <p:tavLst>
                                        <p:tav tm="0">
                                          <p:val>
                                            <p:strVal val="#ppt_x"/>
                                          </p:val>
                                        </p:tav>
                                        <p:tav tm="100000">
                                          <p:val>
                                            <p:strVal val="#ppt_x"/>
                                          </p:val>
                                        </p:tav>
                                      </p:tavLst>
                                    </p:anim>
                                    <p:anim calcmode="lin" valueType="num">
                                      <p:cBhvr additive="base">
                                        <p:cTn id="22" dur="500" fill="hold"/>
                                        <p:tgtEl>
                                          <p:spTgt spid="14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17911"/>
                                        </p:tgtEl>
                                        <p:attrNameLst>
                                          <p:attrName>style.visibility</p:attrName>
                                        </p:attrNameLst>
                                      </p:cBhvr>
                                      <p:to>
                                        <p:strVal val="visible"/>
                                      </p:to>
                                    </p:set>
                                    <p:anim calcmode="lin" valueType="num">
                                      <p:cBhvr additive="base">
                                        <p:cTn id="27" dur="500" fill="hold"/>
                                        <p:tgtEl>
                                          <p:spTgt spid="1317911"/>
                                        </p:tgtEl>
                                        <p:attrNameLst>
                                          <p:attrName>ppt_x</p:attrName>
                                        </p:attrNameLst>
                                      </p:cBhvr>
                                      <p:tavLst>
                                        <p:tav tm="0">
                                          <p:val>
                                            <p:strVal val="#ppt_x"/>
                                          </p:val>
                                        </p:tav>
                                        <p:tav tm="100000">
                                          <p:val>
                                            <p:strVal val="#ppt_x"/>
                                          </p:val>
                                        </p:tav>
                                      </p:tavLst>
                                    </p:anim>
                                    <p:anim calcmode="lin" valueType="num">
                                      <p:cBhvr additive="base">
                                        <p:cTn id="28" dur="500" fill="hold"/>
                                        <p:tgtEl>
                                          <p:spTgt spid="13179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41" grpId="0"/>
      <p:bldP spid="142" grpId="0"/>
      <p:bldP spid="77" grpId="0" animBg="1"/>
      <p:bldP spid="7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11"/>
          <p:cNvPicPr>
            <a:picLocks noChangeAspect="1" noChangeArrowheads="1"/>
          </p:cNvPicPr>
          <p:nvPr/>
        </p:nvPicPr>
        <p:blipFill>
          <a:blip r:embed="rId1"/>
          <a:srcRect/>
          <a:stretch>
            <a:fillRect/>
          </a:stretch>
        </p:blipFill>
        <p:spPr bwMode="auto">
          <a:xfrm>
            <a:off x="711200" y="2760594"/>
            <a:ext cx="10891838" cy="3635443"/>
          </a:xfrm>
          <a:prstGeom prst="rect">
            <a:avLst/>
          </a:prstGeom>
          <a:noFill/>
          <a:ln w="9525">
            <a:noFill/>
            <a:miter lim="800000"/>
            <a:headEnd/>
            <a:tailEnd/>
          </a:ln>
        </p:spPr>
      </p:pic>
      <p:grpSp>
        <p:nvGrpSpPr>
          <p:cNvPr id="33797" name="组合 14"/>
          <p:cNvGrpSpPr/>
          <p:nvPr/>
        </p:nvGrpSpPr>
        <p:grpSpPr bwMode="auto">
          <a:xfrm>
            <a:off x="509684" y="903907"/>
            <a:ext cx="11206317" cy="1856688"/>
            <a:chOff x="156947" y="1937344"/>
            <a:chExt cx="9379426" cy="4219924"/>
          </a:xfrm>
        </p:grpSpPr>
        <p:sp>
          <p:nvSpPr>
            <p:cNvPr id="33821" name="Text Box 3"/>
            <p:cNvSpPr txBox="1">
              <a:spLocks noChangeArrowheads="1"/>
            </p:cNvSpPr>
            <p:nvPr/>
          </p:nvSpPr>
          <p:spPr bwMode="auto">
            <a:xfrm>
              <a:off x="615678" y="2272112"/>
              <a:ext cx="8920695" cy="3627043"/>
            </a:xfrm>
            <a:prstGeom prst="rect">
              <a:avLst/>
            </a:prstGeom>
            <a:noFill/>
            <a:ln w="9525">
              <a:noFill/>
              <a:miter lim="800000"/>
            </a:ln>
          </p:spPr>
          <p:txBody>
            <a:bodyPr>
              <a:spAutoFit/>
            </a:bodyPr>
            <a:lstStyle/>
            <a:p>
              <a:pPr>
                <a:lnSpc>
                  <a:spcPct val="90000"/>
                </a:lnSpc>
                <a:spcBef>
                  <a:spcPts val="1000"/>
                </a:spcBef>
                <a:buFont typeface="Arial" panose="020B0604020202020204" pitchFamily="34" charset="0"/>
                <a:buChar char="•"/>
              </a:pPr>
              <a:endParaRPr lang="en-US" altLang="zh-CN" sz="2800" b="1" dirty="0"/>
            </a:p>
            <a:p>
              <a:pPr eaLnBrk="0" hangingPunct="0"/>
              <a:endParaRPr lang="ja-JP" altLang="en-US" sz="2800" b="1" dirty="0">
                <a:latin typeface="微软雅黑" panose="020B0503020204020204" pitchFamily="34" charset="-122"/>
                <a:ea typeface="微软雅黑" panose="020B0503020204020204" pitchFamily="34" charset="-122"/>
              </a:endParaRPr>
            </a:p>
            <a:p>
              <a:pPr eaLnBrk="0" hangingPunct="0"/>
              <a:r>
                <a:rPr lang="ja-JP" altLang="en-US" sz="2400" dirty="0">
                  <a:latin typeface="微软雅黑" panose="020B0503020204020204" pitchFamily="34" charset="-122"/>
                  <a:ea typeface="微软雅黑" panose="020B0503020204020204" pitchFamily="34" charset="-122"/>
                </a:rPr>
                <a:t>　</a:t>
              </a:r>
              <a:endParaRPr lang="ja-JP" altLang="en-US" sz="2400" dirty="0">
                <a:latin typeface="微软雅黑" panose="020B0503020204020204" pitchFamily="34" charset="-122"/>
                <a:ea typeface="微软雅黑" panose="020B0503020204020204" pitchFamily="34" charset="-122"/>
              </a:endParaRPr>
            </a:p>
          </p:txBody>
        </p:sp>
        <p:sp>
          <p:nvSpPr>
            <p:cNvPr id="33822" name="矩形 8"/>
            <p:cNvSpPr>
              <a:spLocks noChangeArrowheads="1"/>
            </p:cNvSpPr>
            <p:nvPr/>
          </p:nvSpPr>
          <p:spPr bwMode="auto">
            <a:xfrm>
              <a:off x="325611" y="2348877"/>
              <a:ext cx="9116214" cy="3808391"/>
            </a:xfrm>
            <a:prstGeom prst="rect">
              <a:avLst/>
            </a:prstGeom>
            <a:noFill/>
            <a:ln w="25400">
              <a:solidFill>
                <a:srgbClr val="0070C0"/>
              </a:solidFill>
              <a:miter lim="800000"/>
            </a:ln>
          </p:spPr>
          <p:txBody>
            <a:bodyPr/>
            <a:lstStyle/>
            <a:p>
              <a:endParaRPr lang="zh-CN" altLang="en-US" sz="3200">
                <a:solidFill>
                  <a:srgbClr val="000000"/>
                </a:solidFill>
                <a:sym typeface="Arial" panose="020B0604020202020204" pitchFamily="34" charset="0"/>
              </a:endParaRPr>
            </a:p>
          </p:txBody>
        </p:sp>
        <p:grpSp>
          <p:nvGrpSpPr>
            <p:cNvPr id="28" name="组合 11"/>
            <p:cNvGrpSpPr/>
            <p:nvPr/>
          </p:nvGrpSpPr>
          <p:grpSpPr>
            <a:xfrm>
              <a:off x="156947" y="1937344"/>
              <a:ext cx="828300" cy="751587"/>
              <a:chOff x="-1520825" y="378842"/>
              <a:chExt cx="5826125" cy="4294758"/>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a typeface="微软雅黑" panose="020B0503020204020204" pitchFamily="34" charset="-122"/>
                </a:endParaRPr>
              </a:p>
            </p:txBody>
          </p:sp>
          <p:sp>
            <p:nvSpPr>
              <p:cNvPr id="30" name="椭圆 29"/>
              <p:cNvSpPr/>
              <p:nvPr/>
            </p:nvSpPr>
            <p:spPr>
              <a:xfrm>
                <a:off x="-1520825" y="378842"/>
                <a:ext cx="3825875" cy="382587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grpSp>
      <p:sp>
        <p:nvSpPr>
          <p:cNvPr id="43020" name="Rectangle 12"/>
          <p:cNvSpPr>
            <a:spLocks noChangeArrowheads="1"/>
          </p:cNvSpPr>
          <p:nvPr/>
        </p:nvSpPr>
        <p:spPr bwMode="auto">
          <a:xfrm>
            <a:off x="6358631" y="4171950"/>
            <a:ext cx="3705415" cy="1532727"/>
          </a:xfrm>
          <a:prstGeom prst="rect">
            <a:avLst/>
          </a:prstGeom>
          <a:noFill/>
          <a:ln w="9525">
            <a:noFill/>
            <a:miter lim="800000"/>
          </a:ln>
        </p:spPr>
        <p:txBody>
          <a:bodyPr wrap="square">
            <a:spAutoFit/>
          </a:bodyPr>
          <a:lstStyle/>
          <a:p>
            <a:pPr>
              <a:lnSpc>
                <a:spcPct val="130000"/>
              </a:lnSpc>
            </a:pPr>
            <a:r>
              <a:rPr lang="en-US" altLang="zh-CN" sz="2400" i="1" dirty="0">
                <a:latin typeface="微软雅黑" panose="020B0503020204020204" pitchFamily="34" charset="-122"/>
                <a:ea typeface="微软雅黑" panose="020B0503020204020204" pitchFamily="34" charset="-122"/>
                <a:sym typeface="+mn-ea"/>
              </a:rPr>
              <a:t>P</a:t>
            </a:r>
            <a:r>
              <a:rPr lang="zh-CN" altLang="en-US" sz="2400" dirty="0">
                <a:latin typeface="微软雅黑" panose="020B0503020204020204" pitchFamily="34" charset="-122"/>
                <a:ea typeface="微软雅黑" panose="020B0503020204020204" pitchFamily="34" charset="-122"/>
                <a:sym typeface="+mn-ea"/>
              </a:rPr>
              <a:t>＝</a:t>
            </a:r>
            <a:r>
              <a:rPr lang="en-US" altLang="zh-CN" sz="2400" dirty="0">
                <a:latin typeface="微软雅黑" panose="020B0503020204020204" pitchFamily="34" charset="-122"/>
                <a:ea typeface="微软雅黑" panose="020B0503020204020204" pitchFamily="34" charset="-122"/>
                <a:sym typeface="+mn-ea"/>
              </a:rPr>
              <a:t>F×</a:t>
            </a:r>
            <a:r>
              <a:rPr lang="zh-CN" altLang="en-US" sz="2400" dirty="0">
                <a:latin typeface="微软雅黑" panose="020B0503020204020204" pitchFamily="34" charset="-122"/>
                <a:ea typeface="微软雅黑" panose="020B0503020204020204" pitchFamily="34" charset="-122"/>
                <a:sym typeface="+mn-ea"/>
              </a:rPr>
              <a:t>（</a:t>
            </a:r>
            <a:r>
              <a:rPr lang="en-US" altLang="zh-CN" sz="2400" i="1" dirty="0">
                <a:latin typeface="微软雅黑" panose="020B0503020204020204" pitchFamily="34" charset="-122"/>
                <a:ea typeface="微软雅黑" panose="020B0503020204020204" pitchFamily="34" charset="-122"/>
                <a:sym typeface="+mn-ea"/>
              </a:rPr>
              <a:t>P</a:t>
            </a:r>
            <a:r>
              <a:rPr lang="en-US" altLang="zh-CN" sz="2400" dirty="0">
                <a:latin typeface="微软雅黑" panose="020B0503020204020204" pitchFamily="34" charset="-122"/>
                <a:ea typeface="微软雅黑" panose="020B0503020204020204" pitchFamily="34" charset="-122"/>
                <a:sym typeface="+mn-ea"/>
              </a:rPr>
              <a:t>/</a:t>
            </a:r>
            <a:r>
              <a:rPr lang="en-US" altLang="zh-CN" sz="2400" i="1" dirty="0">
                <a:latin typeface="微软雅黑" panose="020B0503020204020204" pitchFamily="34" charset="-122"/>
                <a:ea typeface="微软雅黑" panose="020B0503020204020204" pitchFamily="34" charset="-122"/>
                <a:sym typeface="+mn-ea"/>
              </a:rPr>
              <a:t>F</a:t>
            </a:r>
            <a:r>
              <a:rPr lang="zh-CN" altLang="en-US" sz="2400" dirty="0">
                <a:latin typeface="微软雅黑" panose="020B0503020204020204" pitchFamily="34" charset="-122"/>
                <a:ea typeface="微软雅黑" panose="020B0503020204020204" pitchFamily="34" charset="-122"/>
                <a:sym typeface="+mn-ea"/>
              </a:rPr>
              <a:t>，</a:t>
            </a:r>
            <a:r>
              <a:rPr lang="en-US" altLang="zh-CN" sz="2400" dirty="0">
                <a:latin typeface="微软雅黑" panose="020B0503020204020204" pitchFamily="34" charset="-122"/>
                <a:ea typeface="微软雅黑" panose="020B0503020204020204" pitchFamily="34" charset="-122"/>
                <a:sym typeface="+mn-ea"/>
              </a:rPr>
              <a:t>6%</a:t>
            </a:r>
            <a:r>
              <a:rPr lang="zh-CN" altLang="en-US" sz="2400" dirty="0">
                <a:latin typeface="微软雅黑" panose="020B0503020204020204" pitchFamily="34" charset="-122"/>
                <a:ea typeface="微软雅黑" panose="020B0503020204020204" pitchFamily="34" charset="-122"/>
                <a:sym typeface="+mn-ea"/>
              </a:rPr>
              <a:t>，</a:t>
            </a:r>
            <a:r>
              <a:rPr lang="en-US" altLang="zh-CN" sz="2400" dirty="0">
                <a:latin typeface="微软雅黑" panose="020B0503020204020204" pitchFamily="34" charset="-122"/>
                <a:ea typeface="微软雅黑" panose="020B0503020204020204" pitchFamily="34" charset="-122"/>
                <a:sym typeface="+mn-ea"/>
              </a:rPr>
              <a:t>13</a:t>
            </a:r>
            <a:r>
              <a:rPr lang="zh-CN" altLang="en-US" sz="2400" dirty="0">
                <a:latin typeface="微软雅黑" panose="020B0503020204020204" pitchFamily="34" charset="-122"/>
                <a:ea typeface="微软雅黑" panose="020B0503020204020204" pitchFamily="34" charset="-122"/>
                <a:sym typeface="+mn-ea"/>
              </a:rPr>
              <a:t>）</a:t>
            </a:r>
            <a:endParaRPr lang="zh-CN" altLang="en-US" sz="2400" dirty="0">
              <a:latin typeface="微软雅黑" panose="020B0503020204020204" pitchFamily="34" charset="-122"/>
              <a:ea typeface="微软雅黑" panose="020B0503020204020204" pitchFamily="34" charset="-122"/>
              <a:sym typeface="+mn-ea"/>
            </a:endParaRPr>
          </a:p>
          <a:p>
            <a:pPr>
              <a:lnSpc>
                <a:spcPct val="130000"/>
              </a:lnSpc>
            </a:pPr>
            <a:r>
              <a:rPr lang="zh-CN" altLang="en-US" sz="2400" dirty="0">
                <a:latin typeface="微软雅黑" panose="020B0503020204020204" pitchFamily="34" charset="-122"/>
                <a:ea typeface="微软雅黑" panose="020B0503020204020204" pitchFamily="34" charset="-122"/>
                <a:sym typeface="+mn-ea"/>
              </a:rPr>
              <a:t>   ＝</a:t>
            </a:r>
            <a:r>
              <a:rPr lang="en-US" altLang="zh-CN" sz="2400" dirty="0">
                <a:latin typeface="微软雅黑" panose="020B0503020204020204" pitchFamily="34" charset="-122"/>
                <a:ea typeface="微软雅黑" panose="020B0503020204020204" pitchFamily="34" charset="-122"/>
                <a:sym typeface="+mn-ea"/>
              </a:rPr>
              <a:t>52.72×0.4688</a:t>
            </a:r>
            <a:endParaRPr lang="en-US" altLang="zh-CN" sz="2400" dirty="0">
              <a:latin typeface="微软雅黑" panose="020B0503020204020204" pitchFamily="34" charset="-122"/>
              <a:ea typeface="微软雅黑" panose="020B0503020204020204" pitchFamily="34" charset="-122"/>
              <a:sym typeface="+mn-ea"/>
            </a:endParaRPr>
          </a:p>
          <a:p>
            <a:pPr>
              <a:lnSpc>
                <a:spcPct val="130000"/>
              </a:lnSpc>
            </a:pPr>
            <a:r>
              <a:rPr lang="zh-CN" altLang="en-US" sz="2400" dirty="0">
                <a:latin typeface="微软雅黑" panose="020B0503020204020204" pitchFamily="34" charset="-122"/>
                <a:ea typeface="微软雅黑" panose="020B0503020204020204" pitchFamily="34" charset="-122"/>
                <a:sym typeface="+mn-ea"/>
              </a:rPr>
              <a:t>   ＝</a:t>
            </a:r>
            <a:r>
              <a:rPr lang="en-US" altLang="zh-CN" sz="2400" dirty="0">
                <a:latin typeface="微软雅黑" panose="020B0503020204020204" pitchFamily="34" charset="-122"/>
                <a:ea typeface="微软雅黑" panose="020B0503020204020204" pitchFamily="34" charset="-122"/>
                <a:sym typeface="+mn-ea"/>
              </a:rPr>
              <a:t>24.72</a:t>
            </a:r>
            <a:r>
              <a:rPr lang="zh-CN" altLang="en-US" sz="2400" dirty="0" smtClean="0">
                <a:latin typeface="微软雅黑" panose="020B0503020204020204" pitchFamily="34" charset="-122"/>
                <a:ea typeface="微软雅黑" panose="020B0503020204020204" pitchFamily="34" charset="-122"/>
                <a:sym typeface="+mn-ea"/>
              </a:rPr>
              <a:t>（万元</a:t>
            </a:r>
            <a:r>
              <a:rPr lang="zh-CN" altLang="en-US" sz="2400" dirty="0">
                <a:latin typeface="微软雅黑" panose="020B0503020204020204" pitchFamily="34" charset="-122"/>
                <a:ea typeface="微软雅黑" panose="020B0503020204020204" pitchFamily="34" charset="-122"/>
                <a:sym typeface="+mn-ea"/>
              </a:rPr>
              <a:t>）</a:t>
            </a:r>
            <a:endParaRPr lang="zh-CN" altLang="en-US" sz="2400" dirty="0">
              <a:latin typeface="微软雅黑" panose="020B0503020204020204" pitchFamily="34" charset="-122"/>
              <a:ea typeface="微软雅黑" panose="020B0503020204020204" pitchFamily="34" charset="-122"/>
              <a:sym typeface="+mn-ea"/>
            </a:endParaRPr>
          </a:p>
        </p:txBody>
      </p:sp>
      <p:sp>
        <p:nvSpPr>
          <p:cNvPr id="23" name="上箭头 22"/>
          <p:cNvSpPr/>
          <p:nvPr/>
        </p:nvSpPr>
        <p:spPr>
          <a:xfrm>
            <a:off x="4594098" y="4587696"/>
            <a:ext cx="76200" cy="633412"/>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上箭头 23"/>
          <p:cNvSpPr/>
          <p:nvPr/>
        </p:nvSpPr>
        <p:spPr>
          <a:xfrm>
            <a:off x="3968623" y="4584521"/>
            <a:ext cx="76200" cy="636587"/>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上箭头 24"/>
          <p:cNvSpPr/>
          <p:nvPr/>
        </p:nvSpPr>
        <p:spPr>
          <a:xfrm>
            <a:off x="5686298" y="4545806"/>
            <a:ext cx="76200" cy="636587"/>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手杖形箭头 2"/>
          <p:cNvSpPr/>
          <p:nvPr/>
        </p:nvSpPr>
        <p:spPr>
          <a:xfrm>
            <a:off x="3368675" y="3441700"/>
            <a:ext cx="2406650" cy="398462"/>
          </a:xfrm>
          <a:prstGeom prst="utur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5" name="文本框 14"/>
          <p:cNvSpPr txBox="1">
            <a:spLocks noChangeArrowheads="1"/>
          </p:cNvSpPr>
          <p:nvPr/>
        </p:nvSpPr>
        <p:spPr bwMode="auto">
          <a:xfrm>
            <a:off x="6267894" y="3378497"/>
            <a:ext cx="4650632" cy="461665"/>
          </a:xfrm>
          <a:prstGeom prst="rect">
            <a:avLst/>
          </a:prstGeom>
          <a:noFill/>
          <a:ln w="9525">
            <a:noFill/>
            <a:miter lim="800000"/>
          </a:ln>
        </p:spPr>
        <p:txBody>
          <a:bodyPr wrap="none">
            <a:spAutoFit/>
          </a:bodyPr>
          <a:lstStyle/>
          <a:p>
            <a:r>
              <a:rPr lang="en-US" altLang="zh-CN" sz="2400" i="1" dirty="0" smtClean="0">
                <a:latin typeface="微软雅黑" panose="020B0503020204020204" pitchFamily="34" charset="-122"/>
                <a:ea typeface="微软雅黑" panose="020B0503020204020204" pitchFamily="34" charset="-122"/>
                <a:sym typeface="+mn-ea"/>
              </a:rPr>
              <a:t>F</a:t>
            </a:r>
            <a:r>
              <a:rPr lang="zh-CN" altLang="en-US" sz="2400" dirty="0" smtClean="0">
                <a:latin typeface="微软雅黑" panose="020B0503020204020204" pitchFamily="34" charset="-122"/>
                <a:ea typeface="微软雅黑" panose="020B0503020204020204" pitchFamily="34" charset="-122"/>
                <a:sym typeface="+mn-ea"/>
              </a:rPr>
              <a:t>＝</a:t>
            </a:r>
            <a:r>
              <a:rPr lang="en-US" altLang="zh-CN" sz="2400" dirty="0">
                <a:latin typeface="微软雅黑" panose="020B0503020204020204" pitchFamily="34" charset="-122"/>
                <a:ea typeface="微软雅黑" panose="020B0503020204020204" pitchFamily="34" charset="-122"/>
                <a:sym typeface="+mn-ea"/>
              </a:rPr>
              <a:t>4×</a:t>
            </a:r>
            <a:r>
              <a:rPr lang="zh-CN" altLang="en-US" sz="2400" dirty="0">
                <a:latin typeface="微软雅黑" panose="020B0503020204020204" pitchFamily="34" charset="-122"/>
                <a:ea typeface="微软雅黑" panose="020B0503020204020204" pitchFamily="34" charset="-122"/>
                <a:sym typeface="+mn-ea"/>
              </a:rPr>
              <a:t>（</a:t>
            </a:r>
            <a:r>
              <a:rPr lang="en-US" altLang="zh-CN" sz="2400" i="1" dirty="0">
                <a:latin typeface="微软雅黑" panose="020B0503020204020204" pitchFamily="34" charset="-122"/>
                <a:ea typeface="微软雅黑" panose="020B0503020204020204" pitchFamily="34" charset="-122"/>
                <a:sym typeface="+mn-ea"/>
              </a:rPr>
              <a:t>F</a:t>
            </a:r>
            <a:r>
              <a:rPr lang="en-US" altLang="zh-CN" sz="2400" dirty="0">
                <a:latin typeface="微软雅黑" panose="020B0503020204020204" pitchFamily="34" charset="-122"/>
                <a:ea typeface="微软雅黑" panose="020B0503020204020204" pitchFamily="34" charset="-122"/>
                <a:sym typeface="+mn-ea"/>
              </a:rPr>
              <a:t>/</a:t>
            </a:r>
            <a:r>
              <a:rPr lang="en-US" altLang="zh-CN" sz="2400" i="1" dirty="0">
                <a:latin typeface="微软雅黑" panose="020B0503020204020204" pitchFamily="34" charset="-122"/>
                <a:ea typeface="微软雅黑" panose="020B0503020204020204" pitchFamily="34" charset="-122"/>
                <a:sym typeface="+mn-ea"/>
              </a:rPr>
              <a:t>A</a:t>
            </a:r>
            <a:r>
              <a:rPr lang="zh-CN" altLang="en-US" sz="2400" dirty="0">
                <a:latin typeface="微软雅黑" panose="020B0503020204020204" pitchFamily="34" charset="-122"/>
                <a:ea typeface="微软雅黑" panose="020B0503020204020204" pitchFamily="34" charset="-122"/>
                <a:sym typeface="+mn-ea"/>
              </a:rPr>
              <a:t>，</a:t>
            </a:r>
            <a:r>
              <a:rPr lang="en-US" altLang="zh-CN" sz="2400" dirty="0">
                <a:latin typeface="微软雅黑" panose="020B0503020204020204" pitchFamily="34" charset="-122"/>
                <a:ea typeface="微软雅黑" panose="020B0503020204020204" pitchFamily="34" charset="-122"/>
                <a:sym typeface="+mn-ea"/>
              </a:rPr>
              <a:t>6%</a:t>
            </a:r>
            <a:r>
              <a:rPr lang="zh-CN" altLang="en-US" sz="2400" dirty="0">
                <a:latin typeface="微软雅黑" panose="020B0503020204020204" pitchFamily="34" charset="-122"/>
                <a:ea typeface="微软雅黑" panose="020B0503020204020204" pitchFamily="34" charset="-122"/>
                <a:sym typeface="+mn-ea"/>
              </a:rPr>
              <a:t>，</a:t>
            </a:r>
            <a:r>
              <a:rPr lang="en-US" altLang="zh-CN" sz="2400" dirty="0">
                <a:latin typeface="微软雅黑" panose="020B0503020204020204" pitchFamily="34" charset="-122"/>
                <a:ea typeface="微软雅黑" panose="020B0503020204020204" pitchFamily="34" charset="-122"/>
                <a:sym typeface="+mn-ea"/>
              </a:rPr>
              <a:t>10</a:t>
            </a:r>
            <a:r>
              <a:rPr lang="zh-CN" altLang="en-US" sz="2400" dirty="0">
                <a:latin typeface="微软雅黑" panose="020B0503020204020204" pitchFamily="34" charset="-122"/>
                <a:ea typeface="微软雅黑" panose="020B0503020204020204" pitchFamily="34" charset="-122"/>
                <a:sym typeface="+mn-ea"/>
              </a:rPr>
              <a:t>）</a:t>
            </a:r>
            <a:r>
              <a:rPr lang="en-US" altLang="zh-CN" sz="2400" dirty="0">
                <a:latin typeface="微软雅黑" panose="020B0503020204020204" pitchFamily="34" charset="-122"/>
                <a:ea typeface="微软雅黑" panose="020B0503020204020204" pitchFamily="34" charset="-122"/>
                <a:sym typeface="+mn-ea"/>
              </a:rPr>
              <a:t>=52.72</a:t>
            </a:r>
            <a:endParaRPr lang="en-US" altLang="zh-CN" sz="2400" dirty="0">
              <a:latin typeface="微软雅黑" panose="020B0503020204020204" pitchFamily="34" charset="-122"/>
              <a:ea typeface="微软雅黑" panose="020B0503020204020204" pitchFamily="34" charset="-122"/>
              <a:sym typeface="+mn-ea"/>
            </a:endParaRPr>
          </a:p>
        </p:txBody>
      </p:sp>
      <p:sp>
        <p:nvSpPr>
          <p:cNvPr id="27" name="手杖形箭头 26"/>
          <p:cNvSpPr/>
          <p:nvPr/>
        </p:nvSpPr>
        <p:spPr>
          <a:xfrm rot="10800000">
            <a:off x="1518547" y="5078147"/>
            <a:ext cx="4398963" cy="258762"/>
          </a:xfrm>
          <a:prstGeom prst="utur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nvGrpSpPr>
          <p:cNvPr id="74" name="组合 73"/>
          <p:cNvGrpSpPr/>
          <p:nvPr/>
        </p:nvGrpSpPr>
        <p:grpSpPr>
          <a:xfrm>
            <a:off x="1582737" y="4291200"/>
            <a:ext cx="4230688" cy="158711"/>
            <a:chOff x="1582737" y="4291200"/>
            <a:chExt cx="4230688" cy="158711"/>
          </a:xfrm>
        </p:grpSpPr>
        <p:cxnSp>
          <p:nvCxnSpPr>
            <p:cNvPr id="8" name="直接连接符 7"/>
            <p:cNvCxnSpPr/>
            <p:nvPr/>
          </p:nvCxnSpPr>
          <p:spPr>
            <a:xfrm>
              <a:off x="1582737" y="4449911"/>
              <a:ext cx="42306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589087" y="42912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846387" y="42912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455987" y="42912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802312" y="42912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217737" y="42912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621212" y="42912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041775" y="4291200"/>
              <a:ext cx="0" cy="158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a:off x="1423987" y="3549799"/>
            <a:ext cx="4591844" cy="639762"/>
            <a:chOff x="1423987" y="3549799"/>
            <a:chExt cx="4591844" cy="639762"/>
          </a:xfrm>
        </p:grpSpPr>
        <p:sp>
          <p:nvSpPr>
            <p:cNvPr id="18" name="文本框 17"/>
            <p:cNvSpPr txBox="1">
              <a:spLocks noChangeArrowheads="1"/>
            </p:cNvSpPr>
            <p:nvPr/>
          </p:nvSpPr>
          <p:spPr bwMode="auto">
            <a:xfrm>
              <a:off x="5534819" y="3806825"/>
              <a:ext cx="481012" cy="365125"/>
            </a:xfrm>
            <a:prstGeom prst="rect">
              <a:avLst/>
            </a:prstGeom>
            <a:noFill/>
            <a:ln w="9525">
              <a:noFill/>
              <a:miter lim="800000"/>
            </a:ln>
          </p:spPr>
          <p:txBody>
            <a:bodyPr>
              <a:spAutoFit/>
            </a:bodyPr>
            <a:lstStyle/>
            <a:p>
              <a:r>
                <a:rPr lang="en-US" altLang="zh-CN" dirty="0"/>
                <a:t>13</a:t>
              </a:r>
              <a:endParaRPr lang="en-US" altLang="zh-CN" dirty="0"/>
            </a:p>
          </p:txBody>
        </p:sp>
        <p:sp>
          <p:nvSpPr>
            <p:cNvPr id="17" name="文本框 16"/>
            <p:cNvSpPr txBox="1">
              <a:spLocks noChangeArrowheads="1"/>
            </p:cNvSpPr>
            <p:nvPr/>
          </p:nvSpPr>
          <p:spPr bwMode="auto">
            <a:xfrm>
              <a:off x="1423987" y="3824436"/>
              <a:ext cx="330200" cy="365125"/>
            </a:xfrm>
            <a:prstGeom prst="rect">
              <a:avLst/>
            </a:prstGeom>
            <a:noFill/>
            <a:ln w="9525">
              <a:noFill/>
              <a:miter lim="800000"/>
            </a:ln>
          </p:spPr>
          <p:txBody>
            <a:bodyPr>
              <a:spAutoFit/>
            </a:bodyPr>
            <a:lstStyle/>
            <a:p>
              <a:r>
                <a:rPr lang="en-US" altLang="zh-CN"/>
                <a:t>0</a:t>
              </a:r>
              <a:endParaRPr lang="en-US" altLang="zh-CN"/>
            </a:p>
          </p:txBody>
        </p:sp>
        <p:sp>
          <p:nvSpPr>
            <p:cNvPr id="20" name="文本框 19"/>
            <p:cNvSpPr txBox="1">
              <a:spLocks noChangeArrowheads="1"/>
            </p:cNvSpPr>
            <p:nvPr/>
          </p:nvSpPr>
          <p:spPr bwMode="auto">
            <a:xfrm>
              <a:off x="2671762" y="3822849"/>
              <a:ext cx="341313" cy="365125"/>
            </a:xfrm>
            <a:prstGeom prst="rect">
              <a:avLst/>
            </a:prstGeom>
            <a:noFill/>
            <a:ln w="9525">
              <a:noFill/>
              <a:miter lim="800000"/>
            </a:ln>
          </p:spPr>
          <p:txBody>
            <a:bodyPr>
              <a:spAutoFit/>
            </a:bodyPr>
            <a:lstStyle/>
            <a:p>
              <a:r>
                <a:rPr lang="en-US" altLang="zh-CN"/>
                <a:t>2</a:t>
              </a:r>
              <a:endParaRPr lang="en-US" altLang="zh-CN"/>
            </a:p>
          </p:txBody>
        </p:sp>
        <p:sp>
          <p:nvSpPr>
            <p:cNvPr id="21" name="文本框 20"/>
            <p:cNvSpPr txBox="1">
              <a:spLocks noChangeArrowheads="1"/>
            </p:cNvSpPr>
            <p:nvPr/>
          </p:nvSpPr>
          <p:spPr bwMode="auto">
            <a:xfrm>
              <a:off x="2046287" y="3824436"/>
              <a:ext cx="342900" cy="365125"/>
            </a:xfrm>
            <a:prstGeom prst="rect">
              <a:avLst/>
            </a:prstGeom>
            <a:noFill/>
            <a:ln w="9525">
              <a:noFill/>
              <a:miter lim="800000"/>
            </a:ln>
          </p:spPr>
          <p:txBody>
            <a:bodyPr>
              <a:spAutoFit/>
            </a:bodyPr>
            <a:lstStyle/>
            <a:p>
              <a:r>
                <a:rPr lang="en-US" altLang="zh-CN"/>
                <a:t>1</a:t>
              </a:r>
              <a:endParaRPr lang="en-US" altLang="zh-CN"/>
            </a:p>
          </p:txBody>
        </p:sp>
        <p:sp>
          <p:nvSpPr>
            <p:cNvPr id="22" name="文本框 21"/>
            <p:cNvSpPr txBox="1">
              <a:spLocks noChangeArrowheads="1"/>
            </p:cNvSpPr>
            <p:nvPr/>
          </p:nvSpPr>
          <p:spPr bwMode="auto">
            <a:xfrm>
              <a:off x="3317875" y="3824436"/>
              <a:ext cx="342900" cy="365125"/>
            </a:xfrm>
            <a:prstGeom prst="rect">
              <a:avLst/>
            </a:prstGeom>
            <a:noFill/>
            <a:ln w="9525">
              <a:noFill/>
              <a:miter lim="800000"/>
            </a:ln>
          </p:spPr>
          <p:txBody>
            <a:bodyPr>
              <a:spAutoFit/>
            </a:bodyPr>
            <a:lstStyle/>
            <a:p>
              <a:r>
                <a:rPr lang="en-US" altLang="zh-CN"/>
                <a:t>3</a:t>
              </a:r>
              <a:endParaRPr lang="en-US" altLang="zh-CN"/>
            </a:p>
          </p:txBody>
        </p:sp>
        <p:sp>
          <p:nvSpPr>
            <p:cNvPr id="7" name="文本框 6"/>
            <p:cNvSpPr txBox="1">
              <a:spLocks noChangeArrowheads="1"/>
            </p:cNvSpPr>
            <p:nvPr/>
          </p:nvSpPr>
          <p:spPr bwMode="auto">
            <a:xfrm>
              <a:off x="3873500" y="3824436"/>
              <a:ext cx="342900" cy="365125"/>
            </a:xfrm>
            <a:prstGeom prst="rect">
              <a:avLst/>
            </a:prstGeom>
            <a:noFill/>
            <a:ln w="9525">
              <a:noFill/>
              <a:miter lim="800000"/>
            </a:ln>
          </p:spPr>
          <p:txBody>
            <a:bodyPr>
              <a:spAutoFit/>
            </a:bodyPr>
            <a:lstStyle/>
            <a:p>
              <a:r>
                <a:rPr lang="en-US" altLang="zh-CN"/>
                <a:t>4</a:t>
              </a:r>
              <a:endParaRPr lang="en-US" altLang="zh-CN"/>
            </a:p>
          </p:txBody>
        </p:sp>
        <p:sp>
          <p:nvSpPr>
            <p:cNvPr id="19" name="文本框 18"/>
            <p:cNvSpPr txBox="1">
              <a:spLocks noChangeArrowheads="1"/>
            </p:cNvSpPr>
            <p:nvPr/>
          </p:nvSpPr>
          <p:spPr bwMode="auto">
            <a:xfrm>
              <a:off x="4451350" y="3824436"/>
              <a:ext cx="285750" cy="365125"/>
            </a:xfrm>
            <a:prstGeom prst="rect">
              <a:avLst/>
            </a:prstGeom>
            <a:noFill/>
            <a:ln w="9525">
              <a:noFill/>
              <a:miter lim="800000"/>
            </a:ln>
          </p:spPr>
          <p:txBody>
            <a:bodyPr>
              <a:spAutoFit/>
            </a:bodyPr>
            <a:lstStyle/>
            <a:p>
              <a:r>
                <a:rPr lang="en-US" altLang="zh-CN"/>
                <a:t>5</a:t>
              </a:r>
              <a:endParaRPr lang="en-US" altLang="zh-CN"/>
            </a:p>
          </p:txBody>
        </p:sp>
        <p:sp>
          <p:nvSpPr>
            <p:cNvPr id="33" name="文本框 32"/>
            <p:cNvSpPr txBox="1">
              <a:spLocks noChangeArrowheads="1"/>
            </p:cNvSpPr>
            <p:nvPr/>
          </p:nvSpPr>
          <p:spPr bwMode="auto">
            <a:xfrm>
              <a:off x="4697412" y="3549799"/>
              <a:ext cx="1077913" cy="639762"/>
            </a:xfrm>
            <a:prstGeom prst="rect">
              <a:avLst/>
            </a:prstGeom>
            <a:noFill/>
            <a:ln w="9525">
              <a:noFill/>
              <a:miter lim="800000"/>
            </a:ln>
          </p:spPr>
          <p:txBody>
            <a:bodyPr>
              <a:spAutoFit/>
            </a:bodyPr>
            <a:lstStyle/>
            <a:p>
              <a:r>
                <a:rPr lang="en-US" altLang="zh-CN" sz="3600" dirty="0"/>
                <a:t>......</a:t>
              </a:r>
              <a:endParaRPr lang="en-US" altLang="zh-CN" sz="3600" dirty="0"/>
            </a:p>
          </p:txBody>
        </p:sp>
      </p:grpSp>
      <p:sp>
        <p:nvSpPr>
          <p:cNvPr id="41" name="矩形 40"/>
          <p:cNvSpPr/>
          <p:nvPr/>
        </p:nvSpPr>
        <p:spPr>
          <a:xfrm>
            <a:off x="899904" y="1234591"/>
            <a:ext cx="10703134" cy="1532727"/>
          </a:xfrm>
          <a:prstGeom prst="rect">
            <a:avLst/>
          </a:prstGeom>
        </p:spPr>
        <p:txBody>
          <a:bodyPr wrap="square">
            <a:spAutoFit/>
          </a:bodyPr>
          <a:lstStyle/>
          <a:p>
            <a:pPr>
              <a:lnSpc>
                <a:spcPct val="130000"/>
              </a:lnSpc>
              <a:spcBef>
                <a:spcPts val="1000"/>
              </a:spcBef>
            </a:pPr>
            <a:r>
              <a:rPr lang="zh-CN" altLang="en-US" sz="2400" dirty="0" smtClean="0">
                <a:latin typeface="微软雅黑" panose="020B0503020204020204" pitchFamily="34" charset="-122"/>
                <a:ea typeface="微软雅黑" panose="020B0503020204020204" pitchFamily="34" charset="-122"/>
              </a:rPr>
              <a:t>某公司进行项目投资，该项目于</a:t>
            </a:r>
            <a:r>
              <a:rPr lang="en-US" altLang="zh-CN" sz="2400" dirty="0" smtClean="0">
                <a:latin typeface="微软雅黑" panose="020B0503020204020204" pitchFamily="34" charset="-122"/>
                <a:ea typeface="微软雅黑" panose="020B0503020204020204" pitchFamily="34" charset="-122"/>
              </a:rPr>
              <a:t>2013</a:t>
            </a:r>
            <a:r>
              <a:rPr lang="zh-CN" altLang="en-US" sz="2400" dirty="0" smtClean="0">
                <a:latin typeface="微软雅黑" panose="020B0503020204020204" pitchFamily="34" charset="-122"/>
                <a:ea typeface="微软雅黑" panose="020B0503020204020204" pitchFamily="34" charset="-122"/>
              </a:rPr>
              <a:t>年年初动工，施工期为</a:t>
            </a:r>
            <a:r>
              <a:rPr lang="en-US" altLang="zh-CN" sz="2400" dirty="0" smtClean="0">
                <a:latin typeface="微软雅黑" panose="020B0503020204020204" pitchFamily="34" charset="-122"/>
                <a:ea typeface="微软雅黑" panose="020B0503020204020204" pitchFamily="34" charset="-122"/>
              </a:rPr>
              <a:t>3</a:t>
            </a:r>
            <a:r>
              <a:rPr lang="zh-CN" altLang="en-US" sz="2400" dirty="0" smtClean="0">
                <a:latin typeface="微软雅黑" panose="020B0503020204020204" pitchFamily="34" charset="-122"/>
                <a:ea typeface="微软雅黑" panose="020B0503020204020204" pitchFamily="34" charset="-122"/>
              </a:rPr>
              <a:t>年，于</a:t>
            </a:r>
            <a:r>
              <a:rPr lang="en-US" altLang="zh-CN" sz="2400" dirty="0" smtClean="0">
                <a:latin typeface="微软雅黑" panose="020B0503020204020204" pitchFamily="34" charset="-122"/>
                <a:ea typeface="微软雅黑" panose="020B0503020204020204" pitchFamily="34" charset="-122"/>
              </a:rPr>
              <a:t>2016</a:t>
            </a:r>
            <a:r>
              <a:rPr lang="zh-CN" altLang="en-US" sz="2400" dirty="0" smtClean="0">
                <a:latin typeface="微软雅黑" panose="020B0503020204020204" pitchFamily="34" charset="-122"/>
                <a:ea typeface="微软雅黑" panose="020B0503020204020204" pitchFamily="34" charset="-122"/>
              </a:rPr>
              <a:t>年年初建成投产，从投产日起每年年末得到收益</a:t>
            </a:r>
            <a:r>
              <a:rPr lang="en-US" altLang="zh-CN" sz="2400" dirty="0" smtClean="0">
                <a:latin typeface="微软雅黑" panose="020B0503020204020204" pitchFamily="34" charset="-122"/>
                <a:ea typeface="微软雅黑" panose="020B0503020204020204" pitchFamily="34" charset="-122"/>
              </a:rPr>
              <a:t>4</a:t>
            </a:r>
            <a:r>
              <a:rPr lang="zh-CN" altLang="en-US" sz="2400" dirty="0" smtClean="0">
                <a:latin typeface="微软雅黑" panose="020B0503020204020204" pitchFamily="34" charset="-122"/>
                <a:ea typeface="微软雅黑" panose="020B0503020204020204" pitchFamily="34" charset="-122"/>
              </a:rPr>
              <a:t>万元。按年利率</a:t>
            </a:r>
            <a:r>
              <a:rPr lang="en-US" altLang="zh-CN" sz="2400" dirty="0" smtClean="0">
                <a:latin typeface="微软雅黑" panose="020B0503020204020204" pitchFamily="34" charset="-122"/>
                <a:ea typeface="微软雅黑" panose="020B0503020204020204" pitchFamily="34" charset="-122"/>
              </a:rPr>
              <a:t>6%</a:t>
            </a:r>
            <a:r>
              <a:rPr lang="zh-CN" altLang="en-US" sz="2400" dirty="0" smtClean="0">
                <a:latin typeface="微软雅黑" panose="020B0503020204020204" pitchFamily="34" charset="-122"/>
                <a:ea typeface="微软雅黑" panose="020B0503020204020204" pitchFamily="34" charset="-122"/>
              </a:rPr>
              <a:t>计算，则</a:t>
            </a:r>
            <a:r>
              <a:rPr lang="en-US" altLang="zh-CN" sz="2400" dirty="0" smtClean="0">
                <a:latin typeface="微软雅黑" panose="020B0503020204020204" pitchFamily="34" charset="-122"/>
                <a:ea typeface="微软雅黑" panose="020B0503020204020204" pitchFamily="34" charset="-122"/>
              </a:rPr>
              <a:t>10</a:t>
            </a:r>
            <a:r>
              <a:rPr lang="zh-CN" altLang="en-US" sz="2400" dirty="0" smtClean="0">
                <a:latin typeface="微软雅黑" panose="020B0503020204020204" pitchFamily="34" charset="-122"/>
                <a:ea typeface="微软雅黑" panose="020B0503020204020204" pitchFamily="34" charset="-122"/>
              </a:rPr>
              <a:t>年收益于</a:t>
            </a:r>
            <a:r>
              <a:rPr lang="en-US" altLang="zh-CN" sz="2400" dirty="0" smtClean="0">
                <a:latin typeface="微软雅黑" panose="020B0503020204020204" pitchFamily="34" charset="-122"/>
                <a:ea typeface="微软雅黑" panose="020B0503020204020204" pitchFamily="34" charset="-122"/>
              </a:rPr>
              <a:t>2013</a:t>
            </a:r>
            <a:r>
              <a:rPr lang="zh-CN" altLang="en-US" sz="2400" dirty="0" smtClean="0">
                <a:latin typeface="微软雅黑" panose="020B0503020204020204" pitchFamily="34" charset="-122"/>
                <a:ea typeface="微软雅黑" panose="020B0503020204020204" pitchFamily="34" charset="-122"/>
              </a:rPr>
              <a:t>年年初的现值是多少？</a:t>
            </a:r>
            <a:endParaRPr lang="zh-CN" altLang="en-US" sz="2400" dirty="0">
              <a:latin typeface="微软雅黑" panose="020B0503020204020204" pitchFamily="34" charset="-122"/>
              <a:ea typeface="微软雅黑" panose="020B0503020204020204" pitchFamily="34" charset="-122"/>
            </a:endParaRPr>
          </a:p>
        </p:txBody>
      </p:sp>
      <p:sp>
        <p:nvSpPr>
          <p:cNvPr id="42" name="标题 1"/>
          <p:cNvSpPr txBox="1"/>
          <p:nvPr/>
        </p:nvSpPr>
        <p:spPr bwMode="auto">
          <a:xfrm>
            <a:off x="3181160" y="172573"/>
            <a:ext cx="6127845" cy="753991"/>
          </a:xfrm>
          <a:prstGeom prst="rect">
            <a:avLst/>
          </a:prstGeom>
          <a:noFill/>
          <a:ln w="9525">
            <a:noFill/>
            <a:miter lim="800000"/>
          </a:ln>
        </p:spPr>
        <p:txBody>
          <a:bodyPr vert="horz" wrap="square" lIns="91440" tIns="45720" rIns="91440" bIns="45720" numCol="1" anchor="ctr" anchorCtr="0" compatLnSpc="1"/>
          <a:lstStyle/>
          <a:p>
            <a:pPr marL="0" marR="0" lvl="0" indent="0" algn="ctr" defTabSz="914400" rtl="0" eaLnBrk="1" fontAlgn="base" latinLnBrk="0" hangingPunct="1">
              <a:lnSpc>
                <a:spcPct val="90000"/>
              </a:lnSpc>
              <a:spcBef>
                <a:spcPct val="0"/>
              </a:spcBef>
              <a:spcAft>
                <a:spcPct val="0"/>
              </a:spcAft>
              <a:buClrTx/>
              <a:buSzTx/>
              <a:buFontTx/>
              <a:buNone/>
              <a:defRPr/>
            </a:pPr>
            <a:r>
              <a:rPr kumimoji="0" lang="zh-CN" altLang="en-US" sz="3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a:t>
            </a:r>
            <a:r>
              <a:rPr kumimoji="0" lang="en-US" altLang="zh-CN" sz="3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2</a:t>
            </a:r>
            <a:r>
              <a:rPr kumimoji="0" lang="zh-CN" altLang="en-US" sz="3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）递延年金现值的计算</a:t>
            </a:r>
            <a:endParaRPr kumimoji="0" lang="zh-CN" altLang="en-US" sz="36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cxnSp>
        <p:nvCxnSpPr>
          <p:cNvPr id="43" name="直接连接符 42"/>
          <p:cNvCxnSpPr/>
          <p:nvPr/>
        </p:nvCxnSpPr>
        <p:spPr>
          <a:xfrm>
            <a:off x="151154" y="549569"/>
            <a:ext cx="3339759" cy="1588"/>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9042495" y="549569"/>
            <a:ext cx="2997438" cy="1588"/>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3020"/>
                                        </p:tgtEl>
                                        <p:attrNameLst>
                                          <p:attrName>style.visibility</p:attrName>
                                        </p:attrNameLst>
                                      </p:cBhvr>
                                      <p:to>
                                        <p:strVal val="visible"/>
                                      </p:to>
                                    </p:set>
                                    <p:anim calcmode="lin" valueType="num">
                                      <p:cBhvr additive="base">
                                        <p:cTn id="37" dur="500" fill="hold"/>
                                        <p:tgtEl>
                                          <p:spTgt spid="43020"/>
                                        </p:tgtEl>
                                        <p:attrNameLst>
                                          <p:attrName>ppt_x</p:attrName>
                                        </p:attrNameLst>
                                      </p:cBhvr>
                                      <p:tavLst>
                                        <p:tav tm="0">
                                          <p:val>
                                            <p:strVal val="#ppt_x"/>
                                          </p:val>
                                        </p:tav>
                                        <p:tav tm="100000">
                                          <p:val>
                                            <p:strVal val="#ppt_x"/>
                                          </p:val>
                                        </p:tav>
                                      </p:tavLst>
                                    </p:anim>
                                    <p:anim calcmode="lin" valueType="num">
                                      <p:cBhvr additive="base">
                                        <p:cTn id="38" dur="500" fill="hold"/>
                                        <p:tgtEl>
                                          <p:spTgt spid="430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0" grpId="0"/>
      <p:bldP spid="23" grpId="0" animBg="1"/>
      <p:bldP spid="24" grpId="0" animBg="1"/>
      <p:bldP spid="25" grpId="0" animBg="1"/>
      <p:bldP spid="3" grpId="0" animBg="1"/>
      <p:bldP spid="15" grpId="0"/>
      <p:bldP spid="2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内容占位符 2"/>
          <p:cNvSpPr>
            <a:spLocks noGrp="1"/>
          </p:cNvSpPr>
          <p:nvPr>
            <p:ph idx="4294967295"/>
          </p:nvPr>
        </p:nvSpPr>
        <p:spPr>
          <a:xfrm>
            <a:off x="1374775" y="1405719"/>
            <a:ext cx="9977437" cy="1891731"/>
          </a:xfrm>
        </p:spPr>
        <p:txBody>
          <a:bodyPr/>
          <a:lstStyle/>
          <a:p>
            <a:pPr marL="457200" lvl="1" indent="0" eaLnBrk="1" hangingPunct="1">
              <a:buFont typeface="Arial" panose="020B0604020202020204" pitchFamily="34" charset="0"/>
              <a:buNone/>
            </a:pPr>
            <a:endParaRPr lang="zh-CN" altLang="en-US" dirty="0" smtClean="0"/>
          </a:p>
          <a:p>
            <a:pPr eaLnBrk="1" hangingPunct="1"/>
            <a:endParaRPr lang="zh-CN" altLang="en-US" sz="3200" b="1" dirty="0" smtClean="0"/>
          </a:p>
        </p:txBody>
      </p:sp>
      <p:sp>
        <p:nvSpPr>
          <p:cNvPr id="34821" name="内容占位符 2"/>
          <p:cNvSpPr>
            <a:spLocks noChangeArrowheads="1"/>
          </p:cNvSpPr>
          <p:nvPr/>
        </p:nvSpPr>
        <p:spPr bwMode="auto">
          <a:xfrm>
            <a:off x="725660" y="941316"/>
            <a:ext cx="10915484" cy="2356134"/>
          </a:xfrm>
          <a:prstGeom prst="rect">
            <a:avLst/>
          </a:prstGeom>
          <a:noFill/>
          <a:ln w="9525">
            <a:noFill/>
            <a:miter lim="800000"/>
          </a:ln>
        </p:spPr>
        <p:txBody>
          <a:bodyPr/>
          <a:lstStyle/>
          <a:p>
            <a:pPr lvl="1">
              <a:lnSpc>
                <a:spcPct val="130000"/>
              </a:lnSpc>
              <a:spcBef>
                <a:spcPts val="500"/>
              </a:spcBef>
              <a:buFont typeface="Arial" panose="020B0604020202020204" pitchFamily="34" charset="0"/>
              <a:buNone/>
            </a:pPr>
            <a:r>
              <a:rPr lang="zh-CN" altLang="en-US" sz="2200" dirty="0">
                <a:latin typeface="微软雅黑" panose="020B0503020204020204" pitchFamily="34" charset="-122"/>
                <a:ea typeface="微软雅黑" panose="020B0503020204020204" pitchFamily="34" charset="-122"/>
              </a:rPr>
              <a:t> </a:t>
            </a:r>
            <a:r>
              <a:rPr lang="zh-CN" altLang="en-US" sz="2200" dirty="0" smtClean="0">
                <a:latin typeface="微软雅黑" panose="020B0503020204020204" pitchFamily="34" charset="-122"/>
                <a:ea typeface="微软雅黑" panose="020B0503020204020204" pitchFamily="34" charset="-122"/>
              </a:rPr>
              <a:t>      很多</a:t>
            </a:r>
            <a:r>
              <a:rPr lang="zh-CN" altLang="en-US" sz="2200" dirty="0">
                <a:latin typeface="微软雅黑" panose="020B0503020204020204" pitchFamily="34" charset="-122"/>
                <a:ea typeface="微软雅黑" panose="020B0503020204020204" pitchFamily="34" charset="-122"/>
              </a:rPr>
              <a:t>现代的</a:t>
            </a:r>
            <a:r>
              <a:rPr lang="zh-CN" altLang="en-US" sz="2200" dirty="0" smtClean="0">
                <a:latin typeface="微软雅黑" panose="020B0503020204020204" pitchFamily="34" charset="-122"/>
                <a:ea typeface="微软雅黑" panose="020B0503020204020204" pitchFamily="34" charset="-122"/>
              </a:rPr>
              <a:t>家长会</a:t>
            </a:r>
            <a:r>
              <a:rPr lang="zh-CN" altLang="en-US" sz="2200" dirty="0">
                <a:latin typeface="微软雅黑" panose="020B0503020204020204" pitchFamily="34" charset="-122"/>
                <a:ea typeface="微软雅黑" panose="020B0503020204020204" pitchFamily="34" charset="-122"/>
              </a:rPr>
              <a:t>在子女读中学的时候就在银行一次性存入一笔资金，以期在子女读大学的时候，能每年从银行取出一笔钱用做大学期间的生活费用。</a:t>
            </a:r>
            <a:endParaRPr lang="zh-CN" altLang="en-US" sz="2200" dirty="0">
              <a:latin typeface="微软雅黑" panose="020B0503020204020204" pitchFamily="34" charset="-122"/>
              <a:ea typeface="微软雅黑" panose="020B0503020204020204" pitchFamily="34" charset="-122"/>
            </a:endParaRPr>
          </a:p>
          <a:p>
            <a:pPr lvl="1">
              <a:lnSpc>
                <a:spcPct val="130000"/>
              </a:lnSpc>
              <a:spcBef>
                <a:spcPts val="500"/>
              </a:spcBef>
            </a:pPr>
            <a:r>
              <a:rPr lang="zh-CN" altLang="en-US" sz="2200" dirty="0" smtClean="0">
                <a:latin typeface="微软雅黑" panose="020B0503020204020204" pitchFamily="34" charset="-122"/>
                <a:ea typeface="微软雅黑" panose="020B0503020204020204" pitchFamily="34" charset="-122"/>
              </a:rPr>
              <a:t>       那么</a:t>
            </a:r>
            <a:r>
              <a:rPr lang="zh-CN" altLang="en-US" sz="2200" dirty="0">
                <a:latin typeface="微软雅黑" panose="020B0503020204020204" pitchFamily="34" charset="-122"/>
                <a:ea typeface="微软雅黑" panose="020B0503020204020204" pitchFamily="34" charset="-122"/>
              </a:rPr>
              <a:t>，想要计算家长在银行一次性存入的资金额，则需要使用递延年金现值的方法来进行计算</a:t>
            </a:r>
            <a:r>
              <a:rPr lang="zh-CN" altLang="en-US" sz="2200" dirty="0" smtClean="0">
                <a:latin typeface="微软雅黑" panose="020B0503020204020204" pitchFamily="34" charset="-122"/>
                <a:ea typeface="微软雅黑" panose="020B0503020204020204" pitchFamily="34" charset="-122"/>
              </a:rPr>
              <a:t>。假设子女18岁到22岁期间读大学，家长自子女15岁开始存款，银行平均利率为5%，大学期间生活费为每年10000,那么家长一次性存入的金额应为：</a:t>
            </a:r>
            <a:endParaRPr lang="zh-CN" altLang="en-US" sz="2200" dirty="0" smtClean="0">
              <a:latin typeface="微软雅黑" panose="020B0503020204020204" pitchFamily="34" charset="-122"/>
              <a:ea typeface="微软雅黑" panose="020B0503020204020204" pitchFamily="34" charset="-122"/>
            </a:endParaRPr>
          </a:p>
          <a:p>
            <a:pPr lvl="1">
              <a:lnSpc>
                <a:spcPct val="130000"/>
              </a:lnSpc>
              <a:spcBef>
                <a:spcPts val="500"/>
              </a:spcBef>
              <a:buFont typeface="Arial" panose="020B0604020202020204" pitchFamily="34" charset="0"/>
              <a:buNone/>
            </a:pPr>
            <a:endParaRPr lang="zh-CN" altLang="en-US" sz="2200" dirty="0">
              <a:latin typeface="微软雅黑" panose="020B0503020204020204" pitchFamily="34" charset="-122"/>
              <a:ea typeface="微软雅黑" panose="020B0503020204020204" pitchFamily="34" charset="-122"/>
            </a:endParaRPr>
          </a:p>
          <a:p>
            <a:pPr lvl="1">
              <a:lnSpc>
                <a:spcPct val="90000"/>
              </a:lnSpc>
              <a:spcBef>
                <a:spcPts val="500"/>
              </a:spcBef>
              <a:buFont typeface="Arial" panose="020B0604020202020204" pitchFamily="34" charset="0"/>
              <a:buNone/>
            </a:pPr>
            <a:endParaRPr lang="zh-CN" altLang="en-US" sz="2400" b="1" dirty="0">
              <a:latin typeface="Calibri" panose="020F0502020204030204" charset="0"/>
            </a:endParaRPr>
          </a:p>
        </p:txBody>
      </p:sp>
      <p:sp>
        <p:nvSpPr>
          <p:cNvPr id="4" name="文本框 3"/>
          <p:cNvSpPr txBox="1">
            <a:spLocks noChangeArrowheads="1"/>
          </p:cNvSpPr>
          <p:nvPr/>
        </p:nvSpPr>
        <p:spPr bwMode="auto">
          <a:xfrm>
            <a:off x="5137364" y="3896165"/>
            <a:ext cx="6572250" cy="799706"/>
          </a:xfrm>
          <a:prstGeom prst="rect">
            <a:avLst/>
          </a:prstGeom>
          <a:noFill/>
          <a:ln w="9525">
            <a:noFill/>
            <a:miter lim="800000"/>
          </a:ln>
        </p:spPr>
        <p:txBody>
          <a:bodyPr wrap="square">
            <a:spAutoFit/>
          </a:bodyPr>
          <a:lstStyle/>
          <a:p>
            <a:pPr>
              <a:lnSpc>
                <a:spcPct val="120000"/>
              </a:lnSpc>
            </a:pPr>
            <a:r>
              <a:rPr lang="zh-CN" altLang="en-US" sz="2000" dirty="0" smtClean="0">
                <a:latin typeface="微软雅黑" panose="020B0503020204020204" pitchFamily="34" charset="-122"/>
                <a:ea typeface="微软雅黑" panose="020B0503020204020204" pitchFamily="34" charset="-122"/>
              </a:rPr>
              <a:t>补缺法：</a:t>
            </a:r>
            <a:endParaRPr lang="zh-CN" altLang="en-US" sz="2000" dirty="0">
              <a:latin typeface="微软雅黑" panose="020B0503020204020204" pitchFamily="34" charset="-122"/>
              <a:ea typeface="微软雅黑" panose="020B0503020204020204" pitchFamily="34" charset="-122"/>
            </a:endParaRPr>
          </a:p>
          <a:p>
            <a:pPr>
              <a:lnSpc>
                <a:spcPct val="120000"/>
              </a:lnSpc>
            </a:pPr>
            <a:r>
              <a:rPr lang="en-US" altLang="zh-CN" sz="2000" dirty="0">
                <a:latin typeface="微软雅黑" panose="020B0503020204020204" pitchFamily="34" charset="-122"/>
                <a:ea typeface="微软雅黑" panose="020B0503020204020204" pitchFamily="34" charset="-122"/>
              </a:rPr>
              <a:t>P=10000*</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P/A,5%,6</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-10000*(P/A,5%,2)=32163</a:t>
            </a:r>
            <a:r>
              <a:rPr lang="zh-CN" altLang="en-US" sz="2000" dirty="0">
                <a:latin typeface="微软雅黑" panose="020B0503020204020204" pitchFamily="34" charset="-122"/>
                <a:ea typeface="微软雅黑" panose="020B0503020204020204" pitchFamily="34" charset="-122"/>
              </a:rPr>
              <a:t>元</a:t>
            </a:r>
            <a:endParaRPr lang="zh-CN" altLang="en-US" sz="2000" dirty="0">
              <a:latin typeface="微软雅黑" panose="020B0503020204020204" pitchFamily="34" charset="-122"/>
              <a:ea typeface="微软雅黑" panose="020B0503020204020204" pitchFamily="34" charset="-122"/>
            </a:endParaRPr>
          </a:p>
        </p:txBody>
      </p:sp>
      <p:sp>
        <p:nvSpPr>
          <p:cNvPr id="6" name="文本框 5"/>
          <p:cNvSpPr txBox="1">
            <a:spLocks noChangeArrowheads="1"/>
          </p:cNvSpPr>
          <p:nvPr/>
        </p:nvSpPr>
        <p:spPr bwMode="auto">
          <a:xfrm>
            <a:off x="5137364" y="4731050"/>
            <a:ext cx="5403850" cy="799706"/>
          </a:xfrm>
          <a:prstGeom prst="rect">
            <a:avLst/>
          </a:prstGeom>
          <a:noFill/>
          <a:ln w="9525">
            <a:noFill/>
            <a:miter lim="800000"/>
          </a:ln>
        </p:spPr>
        <p:txBody>
          <a:bodyPr>
            <a:spAutoFit/>
          </a:bodyPr>
          <a:lstStyle/>
          <a:p>
            <a:pPr>
              <a:lnSpc>
                <a:spcPct val="120000"/>
              </a:lnSpc>
            </a:pPr>
            <a:r>
              <a:rPr lang="zh-CN" altLang="en-US" sz="2000" dirty="0" smtClean="0">
                <a:latin typeface="微软雅黑" panose="020B0503020204020204" pitchFamily="34" charset="-122"/>
                <a:ea typeface="微软雅黑" panose="020B0503020204020204" pitchFamily="34" charset="-122"/>
              </a:rPr>
              <a:t>分段法：</a:t>
            </a:r>
            <a:endParaRPr lang="zh-CN" altLang="en-US" sz="2000" dirty="0">
              <a:latin typeface="微软雅黑" panose="020B0503020204020204" pitchFamily="34" charset="-122"/>
              <a:ea typeface="微软雅黑" panose="020B0503020204020204" pitchFamily="34" charset="-122"/>
            </a:endParaRPr>
          </a:p>
          <a:p>
            <a:pPr>
              <a:lnSpc>
                <a:spcPct val="120000"/>
              </a:lnSpc>
            </a:pPr>
            <a:r>
              <a:rPr lang="en-US" altLang="zh-CN" sz="2000" dirty="0">
                <a:latin typeface="微软雅黑" panose="020B0503020204020204" pitchFamily="34" charset="-122"/>
                <a:ea typeface="微软雅黑" panose="020B0503020204020204" pitchFamily="34" charset="-122"/>
              </a:rPr>
              <a:t>P=10000*(P/A,5%,4)*(P/F,5%,2)=32163 </a:t>
            </a:r>
            <a:r>
              <a:rPr lang="zh-CN" altLang="en-US" sz="2000" dirty="0">
                <a:latin typeface="微软雅黑" panose="020B0503020204020204" pitchFamily="34" charset="-122"/>
                <a:ea typeface="微软雅黑" panose="020B0503020204020204" pitchFamily="34" charset="-122"/>
              </a:rPr>
              <a:t>元</a:t>
            </a:r>
            <a:endParaRPr lang="zh-CN" altLang="en-US" sz="2000" dirty="0">
              <a:latin typeface="微软雅黑" panose="020B0503020204020204" pitchFamily="34" charset="-122"/>
              <a:ea typeface="微软雅黑" panose="020B0503020204020204" pitchFamily="34" charset="-122"/>
            </a:endParaRPr>
          </a:p>
        </p:txBody>
      </p:sp>
      <p:sp>
        <p:nvSpPr>
          <p:cNvPr id="7" name="文本框 6"/>
          <p:cNvSpPr txBox="1">
            <a:spLocks noChangeArrowheads="1"/>
          </p:cNvSpPr>
          <p:nvPr/>
        </p:nvSpPr>
        <p:spPr bwMode="auto">
          <a:xfrm>
            <a:off x="5137364" y="5601428"/>
            <a:ext cx="5403850" cy="799706"/>
          </a:xfrm>
          <a:prstGeom prst="rect">
            <a:avLst/>
          </a:prstGeom>
          <a:noFill/>
          <a:ln w="9525">
            <a:noFill/>
            <a:miter lim="800000"/>
          </a:ln>
        </p:spPr>
        <p:txBody>
          <a:bodyPr>
            <a:spAutoFit/>
          </a:bodyPr>
          <a:lstStyle/>
          <a:p>
            <a:pPr>
              <a:lnSpc>
                <a:spcPct val="120000"/>
              </a:lnSpc>
            </a:pPr>
            <a:r>
              <a:rPr lang="zh-CN" altLang="en-US" sz="2000" dirty="0" smtClean="0">
                <a:latin typeface="微软雅黑" panose="020B0503020204020204" pitchFamily="34" charset="-122"/>
                <a:ea typeface="微软雅黑" panose="020B0503020204020204" pitchFamily="34" charset="-122"/>
              </a:rPr>
              <a:t>折</a:t>
            </a:r>
            <a:r>
              <a:rPr lang="zh-CN" altLang="en-US" sz="2000" dirty="0">
                <a:latin typeface="微软雅黑" panose="020B0503020204020204" pitchFamily="34" charset="-122"/>
                <a:ea typeface="微软雅黑" panose="020B0503020204020204" pitchFamily="34" charset="-122"/>
              </a:rPr>
              <a:t>终折现</a:t>
            </a:r>
            <a:r>
              <a:rPr lang="zh-CN" altLang="en-US" sz="2000" dirty="0" smtClean="0">
                <a:latin typeface="微软雅黑" panose="020B0503020204020204" pitchFamily="34" charset="-122"/>
                <a:ea typeface="微软雅黑" panose="020B0503020204020204" pitchFamily="34" charset="-122"/>
              </a:rPr>
              <a:t>法：</a:t>
            </a:r>
            <a:endParaRPr lang="zh-CN" altLang="en-US" sz="2000" dirty="0">
              <a:latin typeface="微软雅黑" panose="020B0503020204020204" pitchFamily="34" charset="-122"/>
              <a:ea typeface="微软雅黑" panose="020B0503020204020204" pitchFamily="34" charset="-122"/>
            </a:endParaRPr>
          </a:p>
          <a:p>
            <a:pPr>
              <a:lnSpc>
                <a:spcPct val="120000"/>
              </a:lnSpc>
            </a:pPr>
            <a:r>
              <a:rPr lang="en-US" altLang="zh-CN" sz="2000" dirty="0">
                <a:latin typeface="微软雅黑" panose="020B0503020204020204" pitchFamily="34" charset="-122"/>
                <a:ea typeface="微软雅黑" panose="020B0503020204020204" pitchFamily="34" charset="-122"/>
              </a:rPr>
              <a:t>P=10000*(F/A,5%,4)*(P/F,5%,6)=32163 </a:t>
            </a:r>
            <a:r>
              <a:rPr lang="zh-CN" altLang="en-US" sz="2000" dirty="0">
                <a:latin typeface="微软雅黑" panose="020B0503020204020204" pitchFamily="34" charset="-122"/>
                <a:ea typeface="微软雅黑" panose="020B0503020204020204" pitchFamily="34" charset="-122"/>
              </a:rPr>
              <a:t>元</a:t>
            </a:r>
            <a:endParaRPr lang="zh-CN" altLang="en-US" sz="2000" dirty="0">
              <a:latin typeface="微软雅黑" panose="020B0503020204020204" pitchFamily="34" charset="-122"/>
              <a:ea typeface="微软雅黑" panose="020B0503020204020204" pitchFamily="34" charset="-122"/>
            </a:endParaRPr>
          </a:p>
        </p:txBody>
      </p:sp>
      <p:sp>
        <p:nvSpPr>
          <p:cNvPr id="11" name="标题 1"/>
          <p:cNvSpPr txBox="1"/>
          <p:nvPr/>
        </p:nvSpPr>
        <p:spPr bwMode="auto">
          <a:xfrm>
            <a:off x="3181160" y="172573"/>
            <a:ext cx="6127845" cy="753991"/>
          </a:xfrm>
          <a:prstGeom prst="rect">
            <a:avLst/>
          </a:prstGeom>
          <a:noFill/>
          <a:ln w="9525">
            <a:noFill/>
            <a:miter lim="800000"/>
          </a:ln>
        </p:spPr>
        <p:txBody>
          <a:bodyPr vert="horz" wrap="square" lIns="91440" tIns="45720" rIns="91440" bIns="45720" numCol="1" anchor="ctr" anchorCtr="0" compatLnSpc="1"/>
          <a:lstStyle/>
          <a:p>
            <a:pPr marL="0" marR="0" lvl="0" indent="0" algn="ctr" defTabSz="914400" rtl="0" eaLnBrk="1" fontAlgn="base" latinLnBrk="0" hangingPunct="1">
              <a:lnSpc>
                <a:spcPct val="90000"/>
              </a:lnSpc>
              <a:spcBef>
                <a:spcPct val="0"/>
              </a:spcBef>
              <a:spcAft>
                <a:spcPct val="0"/>
              </a:spcAft>
              <a:buClrTx/>
              <a:buSzTx/>
              <a:buFontTx/>
              <a:buNone/>
              <a:defRPr/>
            </a:pPr>
            <a:r>
              <a:rPr kumimoji="0" lang="zh-CN" altLang="en-US" sz="32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rPr>
              <a:t>递延年金现值的运用</a:t>
            </a:r>
            <a:endParaRPr kumimoji="0" lang="zh-CN" altLang="en-US" sz="32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cxnSp>
        <p:nvCxnSpPr>
          <p:cNvPr id="12" name="直接连接符 11"/>
          <p:cNvCxnSpPr/>
          <p:nvPr/>
        </p:nvCxnSpPr>
        <p:spPr>
          <a:xfrm>
            <a:off x="151154" y="549569"/>
            <a:ext cx="3339759" cy="1588"/>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9042495" y="549569"/>
            <a:ext cx="2997438" cy="1588"/>
          </a:xfrm>
          <a:prstGeom prst="line">
            <a:avLst/>
          </a:prstGeom>
          <a:ln>
            <a:solidFill>
              <a:srgbClr val="0B469D"/>
            </a:solidFill>
          </a:ln>
        </p:spPr>
        <p:style>
          <a:lnRef idx="1">
            <a:schemeClr val="accent1"/>
          </a:lnRef>
          <a:fillRef idx="0">
            <a:schemeClr val="accent1"/>
          </a:fillRef>
          <a:effectRef idx="0">
            <a:schemeClr val="accent1"/>
          </a:effectRef>
          <a:fontRef idx="minor">
            <a:schemeClr val="tx1"/>
          </a:fontRef>
        </p:style>
      </p:cxnSp>
      <p:sp>
        <p:nvSpPr>
          <p:cNvPr id="72" name="Donut 72"/>
          <p:cNvSpPr/>
          <p:nvPr/>
        </p:nvSpPr>
        <p:spPr>
          <a:xfrm>
            <a:off x="4529226" y="3935765"/>
            <a:ext cx="483955" cy="384575"/>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69"/>
          <p:cNvSpPr>
            <a:spLocks noEditPoints="1"/>
          </p:cNvSpPr>
          <p:nvPr/>
        </p:nvSpPr>
        <p:spPr bwMode="auto">
          <a:xfrm>
            <a:off x="4645709" y="3992112"/>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Donut 65"/>
          <p:cNvSpPr/>
          <p:nvPr/>
        </p:nvSpPr>
        <p:spPr>
          <a:xfrm>
            <a:off x="4549640" y="4838957"/>
            <a:ext cx="463541" cy="423413"/>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66"/>
          <p:cNvSpPr>
            <a:spLocks noEditPoints="1"/>
          </p:cNvSpPr>
          <p:nvPr/>
        </p:nvSpPr>
        <p:spPr bwMode="auto">
          <a:xfrm>
            <a:off x="4630520" y="4885859"/>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Freeform 68"/>
          <p:cNvSpPr>
            <a:spLocks noEditPoints="1"/>
          </p:cNvSpPr>
          <p:nvPr/>
        </p:nvSpPr>
        <p:spPr bwMode="auto">
          <a:xfrm>
            <a:off x="4706118" y="5755061"/>
            <a:ext cx="237380" cy="33252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Donut 70"/>
          <p:cNvSpPr/>
          <p:nvPr/>
        </p:nvSpPr>
        <p:spPr>
          <a:xfrm>
            <a:off x="4546693" y="5601428"/>
            <a:ext cx="522201" cy="506240"/>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2050" name="Picture 2"/>
          <p:cNvPicPr>
            <a:picLocks noChangeAspect="1" noChangeArrowheads="1"/>
          </p:cNvPicPr>
          <p:nvPr/>
        </p:nvPicPr>
        <p:blipFill>
          <a:blip r:embed="rId1"/>
          <a:srcRect/>
          <a:stretch>
            <a:fillRect/>
          </a:stretch>
        </p:blipFill>
        <p:spPr bwMode="auto">
          <a:xfrm>
            <a:off x="900752" y="3503804"/>
            <a:ext cx="3388020" cy="2667616"/>
          </a:xfrm>
          <a:prstGeom prst="rect">
            <a:avLst/>
          </a:prstGeom>
          <a:noFill/>
          <a:ln w="9525">
            <a:noFill/>
            <a:miter lim="800000"/>
            <a:headEnd/>
            <a:tailEnd/>
          </a:ln>
          <a:effectLst/>
        </p:spPr>
      </p:pic>
      <p:sp>
        <p:nvSpPr>
          <p:cNvPr id="17" name="矩形 16"/>
          <p:cNvSpPr/>
          <p:nvPr/>
        </p:nvSpPr>
        <p:spPr>
          <a:xfrm>
            <a:off x="5443798" y="3396229"/>
            <a:ext cx="4185761" cy="492443"/>
          </a:xfrm>
          <a:prstGeom prst="rect">
            <a:avLst/>
          </a:prstGeom>
        </p:spPr>
        <p:txBody>
          <a:bodyPr wrap="none">
            <a:spAutoFit/>
          </a:bodyPr>
          <a:lstStyle/>
          <a:p>
            <a:r>
              <a:rPr lang="zh-CN" altLang="en-US" sz="2600" dirty="0" smtClean="0">
                <a:latin typeface="楷体" panose="02010609060101010101" pitchFamily="49" charset="-122"/>
                <a:ea typeface="楷体" panose="02010609060101010101" pitchFamily="49" charset="-122"/>
                <a:sym typeface="+mn-ea"/>
              </a:rPr>
              <a:t>递延期 </a:t>
            </a:r>
            <a:r>
              <a:rPr lang="en-US" altLang="zh-CN" sz="2600" dirty="0" smtClean="0">
                <a:latin typeface="楷体" panose="02010609060101010101" pitchFamily="49" charset="-122"/>
                <a:ea typeface="楷体" panose="02010609060101010101" pitchFamily="49" charset="-122"/>
                <a:sym typeface="+mn-ea"/>
              </a:rPr>
              <a:t>m=2    </a:t>
            </a:r>
            <a:r>
              <a:rPr lang="zh-CN" altLang="en-US" sz="2600" dirty="0" smtClean="0">
                <a:latin typeface="楷体" panose="02010609060101010101" pitchFamily="49" charset="-122"/>
                <a:ea typeface="楷体" panose="02010609060101010101" pitchFamily="49" charset="-122"/>
                <a:sym typeface="+mn-ea"/>
              </a:rPr>
              <a:t>发生期 </a:t>
            </a:r>
            <a:r>
              <a:rPr lang="en-US" altLang="zh-CN" sz="2600" dirty="0" smtClean="0">
                <a:latin typeface="楷体" panose="02010609060101010101" pitchFamily="49" charset="-122"/>
                <a:ea typeface="楷体" panose="02010609060101010101" pitchFamily="49" charset="-122"/>
                <a:sym typeface="+mn-ea"/>
              </a:rPr>
              <a:t>n=4</a:t>
            </a:r>
            <a:endParaRPr lang="zh-CN" altLang="en-US" sz="2600" dirty="0">
              <a:latin typeface="楷体" panose="02010609060101010101" pitchFamily="49" charset="-122"/>
              <a:ea typeface="楷体" panose="02010609060101010101" pitchFamily="49"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p:cTn id="13" dur="500" fill="hold"/>
                                        <p:tgtEl>
                                          <p:spTgt spid="72"/>
                                        </p:tgtEl>
                                        <p:attrNameLst>
                                          <p:attrName>ppt_w</p:attrName>
                                        </p:attrNameLst>
                                      </p:cBhvr>
                                      <p:tavLst>
                                        <p:tav tm="0">
                                          <p:val>
                                            <p:fltVal val="0"/>
                                          </p:val>
                                        </p:tav>
                                        <p:tav tm="100000">
                                          <p:val>
                                            <p:strVal val="#ppt_w"/>
                                          </p:val>
                                        </p:tav>
                                      </p:tavLst>
                                    </p:anim>
                                    <p:anim calcmode="lin" valueType="num">
                                      <p:cBhvr>
                                        <p:cTn id="14" dur="500" fill="hold"/>
                                        <p:tgtEl>
                                          <p:spTgt spid="72"/>
                                        </p:tgtEl>
                                        <p:attrNameLst>
                                          <p:attrName>ppt_h</p:attrName>
                                        </p:attrNameLst>
                                      </p:cBhvr>
                                      <p:tavLst>
                                        <p:tav tm="0">
                                          <p:val>
                                            <p:fltVal val="0"/>
                                          </p:val>
                                        </p:tav>
                                        <p:tav tm="100000">
                                          <p:val>
                                            <p:strVal val="#ppt_h"/>
                                          </p:val>
                                        </p:tav>
                                      </p:tavLst>
                                    </p:anim>
                                    <p:anim calcmode="lin" valueType="num">
                                      <p:cBhvr>
                                        <p:cTn id="15" dur="500" fill="hold"/>
                                        <p:tgtEl>
                                          <p:spTgt spid="72"/>
                                        </p:tgtEl>
                                        <p:attrNameLst>
                                          <p:attrName>style.rotation</p:attrName>
                                        </p:attrNameLst>
                                      </p:cBhvr>
                                      <p:tavLst>
                                        <p:tav tm="0">
                                          <p:val>
                                            <p:fltVal val="360"/>
                                          </p:val>
                                        </p:tav>
                                        <p:tav tm="100000">
                                          <p:val>
                                            <p:fltVal val="0"/>
                                          </p:val>
                                        </p:tav>
                                      </p:tavLst>
                                    </p:anim>
                                    <p:animEffect transition="in" filter="fade">
                                      <p:cBhvr>
                                        <p:cTn id="16" dur="500"/>
                                        <p:tgtEl>
                                          <p:spTgt spid="72"/>
                                        </p:tgtEl>
                                      </p:cBhvr>
                                    </p:animEffect>
                                  </p:childTnLst>
                                </p:cTn>
                              </p:par>
                            </p:childTnLst>
                          </p:cTn>
                        </p:par>
                        <p:par>
                          <p:cTn id="17" fill="hold">
                            <p:stCondLst>
                              <p:cond delay="500"/>
                            </p:stCondLst>
                            <p:childTnLst>
                              <p:par>
                                <p:cTn id="18" presetID="49" presetClass="entr" presetSubtype="0" decel="100000" fill="hold" grpId="0" nodeType="afterEffect">
                                  <p:stCondLst>
                                    <p:cond delay="0"/>
                                  </p:stCondLst>
                                  <p:childTnLst>
                                    <p:set>
                                      <p:cBhvr>
                                        <p:cTn id="19" dur="1" fill="hold">
                                          <p:stCondLst>
                                            <p:cond delay="0"/>
                                          </p:stCondLst>
                                        </p:cTn>
                                        <p:tgtEl>
                                          <p:spTgt spid="73"/>
                                        </p:tgtEl>
                                        <p:attrNameLst>
                                          <p:attrName>style.visibility</p:attrName>
                                        </p:attrNameLst>
                                      </p:cBhvr>
                                      <p:to>
                                        <p:strVal val="visible"/>
                                      </p:to>
                                    </p:set>
                                    <p:anim calcmode="lin" valueType="num">
                                      <p:cBhvr>
                                        <p:cTn id="20" dur="500" fill="hold"/>
                                        <p:tgtEl>
                                          <p:spTgt spid="73"/>
                                        </p:tgtEl>
                                        <p:attrNameLst>
                                          <p:attrName>ppt_w</p:attrName>
                                        </p:attrNameLst>
                                      </p:cBhvr>
                                      <p:tavLst>
                                        <p:tav tm="0">
                                          <p:val>
                                            <p:fltVal val="0"/>
                                          </p:val>
                                        </p:tav>
                                        <p:tav tm="100000">
                                          <p:val>
                                            <p:strVal val="#ppt_w"/>
                                          </p:val>
                                        </p:tav>
                                      </p:tavLst>
                                    </p:anim>
                                    <p:anim calcmode="lin" valueType="num">
                                      <p:cBhvr>
                                        <p:cTn id="21" dur="500" fill="hold"/>
                                        <p:tgtEl>
                                          <p:spTgt spid="73"/>
                                        </p:tgtEl>
                                        <p:attrNameLst>
                                          <p:attrName>ppt_h</p:attrName>
                                        </p:attrNameLst>
                                      </p:cBhvr>
                                      <p:tavLst>
                                        <p:tav tm="0">
                                          <p:val>
                                            <p:fltVal val="0"/>
                                          </p:val>
                                        </p:tav>
                                        <p:tav tm="100000">
                                          <p:val>
                                            <p:strVal val="#ppt_h"/>
                                          </p:val>
                                        </p:tav>
                                      </p:tavLst>
                                    </p:anim>
                                    <p:anim calcmode="lin" valueType="num">
                                      <p:cBhvr>
                                        <p:cTn id="22" dur="500" fill="hold"/>
                                        <p:tgtEl>
                                          <p:spTgt spid="73"/>
                                        </p:tgtEl>
                                        <p:attrNameLst>
                                          <p:attrName>style.rotation</p:attrName>
                                        </p:attrNameLst>
                                      </p:cBhvr>
                                      <p:tavLst>
                                        <p:tav tm="0">
                                          <p:val>
                                            <p:fltVal val="360"/>
                                          </p:val>
                                        </p:tav>
                                        <p:tav tm="100000">
                                          <p:val>
                                            <p:fltVal val="0"/>
                                          </p:val>
                                        </p:tav>
                                      </p:tavLst>
                                    </p:anim>
                                    <p:animEffect transition="in" filter="fade">
                                      <p:cBhvr>
                                        <p:cTn id="23" dur="500"/>
                                        <p:tgtEl>
                                          <p:spTgt spid="73"/>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par>
                                <p:cTn id="34" presetID="49" presetClass="entr" presetSubtype="0" decel="100000" fill="hold" grpId="0" nodeType="withEffect">
                                  <p:stCondLst>
                                    <p:cond delay="0"/>
                                  </p:stCondLst>
                                  <p:childTnLst>
                                    <p:set>
                                      <p:cBhvr>
                                        <p:cTn id="35" dur="1" fill="hold">
                                          <p:stCondLst>
                                            <p:cond delay="0"/>
                                          </p:stCondLst>
                                        </p:cTn>
                                        <p:tgtEl>
                                          <p:spTgt spid="74"/>
                                        </p:tgtEl>
                                        <p:attrNameLst>
                                          <p:attrName>style.visibility</p:attrName>
                                        </p:attrNameLst>
                                      </p:cBhvr>
                                      <p:to>
                                        <p:strVal val="visible"/>
                                      </p:to>
                                    </p:set>
                                    <p:anim calcmode="lin" valueType="num">
                                      <p:cBhvr>
                                        <p:cTn id="36" dur="500" fill="hold"/>
                                        <p:tgtEl>
                                          <p:spTgt spid="74"/>
                                        </p:tgtEl>
                                        <p:attrNameLst>
                                          <p:attrName>ppt_w</p:attrName>
                                        </p:attrNameLst>
                                      </p:cBhvr>
                                      <p:tavLst>
                                        <p:tav tm="0">
                                          <p:val>
                                            <p:fltVal val="0"/>
                                          </p:val>
                                        </p:tav>
                                        <p:tav tm="100000">
                                          <p:val>
                                            <p:strVal val="#ppt_w"/>
                                          </p:val>
                                        </p:tav>
                                      </p:tavLst>
                                    </p:anim>
                                    <p:anim calcmode="lin" valueType="num">
                                      <p:cBhvr>
                                        <p:cTn id="37" dur="500" fill="hold"/>
                                        <p:tgtEl>
                                          <p:spTgt spid="74"/>
                                        </p:tgtEl>
                                        <p:attrNameLst>
                                          <p:attrName>ppt_h</p:attrName>
                                        </p:attrNameLst>
                                      </p:cBhvr>
                                      <p:tavLst>
                                        <p:tav tm="0">
                                          <p:val>
                                            <p:fltVal val="0"/>
                                          </p:val>
                                        </p:tav>
                                        <p:tav tm="100000">
                                          <p:val>
                                            <p:strVal val="#ppt_h"/>
                                          </p:val>
                                        </p:tav>
                                      </p:tavLst>
                                    </p:anim>
                                    <p:anim calcmode="lin" valueType="num">
                                      <p:cBhvr>
                                        <p:cTn id="38" dur="500" fill="hold"/>
                                        <p:tgtEl>
                                          <p:spTgt spid="74"/>
                                        </p:tgtEl>
                                        <p:attrNameLst>
                                          <p:attrName>style.rotation</p:attrName>
                                        </p:attrNameLst>
                                      </p:cBhvr>
                                      <p:tavLst>
                                        <p:tav tm="0">
                                          <p:val>
                                            <p:fltVal val="360"/>
                                          </p:val>
                                        </p:tav>
                                        <p:tav tm="100000">
                                          <p:val>
                                            <p:fltVal val="0"/>
                                          </p:val>
                                        </p:tav>
                                      </p:tavLst>
                                    </p:anim>
                                    <p:animEffect transition="in" filter="fade">
                                      <p:cBhvr>
                                        <p:cTn id="39" dur="500"/>
                                        <p:tgtEl>
                                          <p:spTgt spid="74"/>
                                        </p:tgtEl>
                                      </p:cBhvr>
                                    </p:animEffect>
                                  </p:childTnLst>
                                </p:cTn>
                              </p:par>
                              <p:par>
                                <p:cTn id="40" presetID="49" presetClass="entr" presetSubtype="0" decel="100000" fill="hold" grpId="0" nodeType="withEffect">
                                  <p:stCondLst>
                                    <p:cond delay="0"/>
                                  </p:stCondLst>
                                  <p:childTnLst>
                                    <p:set>
                                      <p:cBhvr>
                                        <p:cTn id="41" dur="1" fill="hold">
                                          <p:stCondLst>
                                            <p:cond delay="0"/>
                                          </p:stCondLst>
                                        </p:cTn>
                                        <p:tgtEl>
                                          <p:spTgt spid="75"/>
                                        </p:tgtEl>
                                        <p:attrNameLst>
                                          <p:attrName>style.visibility</p:attrName>
                                        </p:attrNameLst>
                                      </p:cBhvr>
                                      <p:to>
                                        <p:strVal val="visible"/>
                                      </p:to>
                                    </p:set>
                                    <p:anim calcmode="lin" valueType="num">
                                      <p:cBhvr>
                                        <p:cTn id="42" dur="500" fill="hold"/>
                                        <p:tgtEl>
                                          <p:spTgt spid="75"/>
                                        </p:tgtEl>
                                        <p:attrNameLst>
                                          <p:attrName>ppt_w</p:attrName>
                                        </p:attrNameLst>
                                      </p:cBhvr>
                                      <p:tavLst>
                                        <p:tav tm="0">
                                          <p:val>
                                            <p:fltVal val="0"/>
                                          </p:val>
                                        </p:tav>
                                        <p:tav tm="100000">
                                          <p:val>
                                            <p:strVal val="#ppt_w"/>
                                          </p:val>
                                        </p:tav>
                                      </p:tavLst>
                                    </p:anim>
                                    <p:anim calcmode="lin" valueType="num">
                                      <p:cBhvr>
                                        <p:cTn id="43" dur="500" fill="hold"/>
                                        <p:tgtEl>
                                          <p:spTgt spid="75"/>
                                        </p:tgtEl>
                                        <p:attrNameLst>
                                          <p:attrName>ppt_h</p:attrName>
                                        </p:attrNameLst>
                                      </p:cBhvr>
                                      <p:tavLst>
                                        <p:tav tm="0">
                                          <p:val>
                                            <p:fltVal val="0"/>
                                          </p:val>
                                        </p:tav>
                                        <p:tav tm="100000">
                                          <p:val>
                                            <p:strVal val="#ppt_h"/>
                                          </p:val>
                                        </p:tav>
                                      </p:tavLst>
                                    </p:anim>
                                    <p:anim calcmode="lin" valueType="num">
                                      <p:cBhvr>
                                        <p:cTn id="44" dur="500" fill="hold"/>
                                        <p:tgtEl>
                                          <p:spTgt spid="75"/>
                                        </p:tgtEl>
                                        <p:attrNameLst>
                                          <p:attrName>style.rotation</p:attrName>
                                        </p:attrNameLst>
                                      </p:cBhvr>
                                      <p:tavLst>
                                        <p:tav tm="0">
                                          <p:val>
                                            <p:fltVal val="360"/>
                                          </p:val>
                                        </p:tav>
                                        <p:tav tm="100000">
                                          <p:val>
                                            <p:fltVal val="0"/>
                                          </p:val>
                                        </p:tav>
                                      </p:tavLst>
                                    </p:anim>
                                    <p:animEffect transition="in" filter="fade">
                                      <p:cBhvr>
                                        <p:cTn id="45" dur="500"/>
                                        <p:tgtEl>
                                          <p:spTgt spid="75"/>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grpId="0" nodeType="clickEffect">
                                  <p:stCondLst>
                                    <p:cond delay="0"/>
                                  </p:stCondLst>
                                  <p:childTnLst>
                                    <p:set>
                                      <p:cBhvr>
                                        <p:cTn id="49" dur="1" fill="hold">
                                          <p:stCondLst>
                                            <p:cond delay="0"/>
                                          </p:stCondLst>
                                        </p:cTn>
                                        <p:tgtEl>
                                          <p:spTgt spid="79"/>
                                        </p:tgtEl>
                                        <p:attrNameLst>
                                          <p:attrName>style.visibility</p:attrName>
                                        </p:attrNameLst>
                                      </p:cBhvr>
                                      <p:to>
                                        <p:strVal val="visible"/>
                                      </p:to>
                                    </p:set>
                                    <p:anim calcmode="lin" valueType="num">
                                      <p:cBhvr>
                                        <p:cTn id="50" dur="500" fill="hold"/>
                                        <p:tgtEl>
                                          <p:spTgt spid="79"/>
                                        </p:tgtEl>
                                        <p:attrNameLst>
                                          <p:attrName>ppt_w</p:attrName>
                                        </p:attrNameLst>
                                      </p:cBhvr>
                                      <p:tavLst>
                                        <p:tav tm="0">
                                          <p:val>
                                            <p:fltVal val="0"/>
                                          </p:val>
                                        </p:tav>
                                        <p:tav tm="100000">
                                          <p:val>
                                            <p:strVal val="#ppt_w"/>
                                          </p:val>
                                        </p:tav>
                                      </p:tavLst>
                                    </p:anim>
                                    <p:anim calcmode="lin" valueType="num">
                                      <p:cBhvr>
                                        <p:cTn id="51" dur="500" fill="hold"/>
                                        <p:tgtEl>
                                          <p:spTgt spid="79"/>
                                        </p:tgtEl>
                                        <p:attrNameLst>
                                          <p:attrName>ppt_h</p:attrName>
                                        </p:attrNameLst>
                                      </p:cBhvr>
                                      <p:tavLst>
                                        <p:tav tm="0">
                                          <p:val>
                                            <p:fltVal val="0"/>
                                          </p:val>
                                        </p:tav>
                                        <p:tav tm="100000">
                                          <p:val>
                                            <p:strVal val="#ppt_h"/>
                                          </p:val>
                                        </p:tav>
                                      </p:tavLst>
                                    </p:anim>
                                    <p:anim calcmode="lin" valueType="num">
                                      <p:cBhvr>
                                        <p:cTn id="52" dur="500" fill="hold"/>
                                        <p:tgtEl>
                                          <p:spTgt spid="79"/>
                                        </p:tgtEl>
                                        <p:attrNameLst>
                                          <p:attrName>style.rotation</p:attrName>
                                        </p:attrNameLst>
                                      </p:cBhvr>
                                      <p:tavLst>
                                        <p:tav tm="0">
                                          <p:val>
                                            <p:fltVal val="360"/>
                                          </p:val>
                                        </p:tav>
                                        <p:tav tm="100000">
                                          <p:val>
                                            <p:fltVal val="0"/>
                                          </p:val>
                                        </p:tav>
                                      </p:tavLst>
                                    </p:anim>
                                    <p:animEffect transition="in" filter="fade">
                                      <p:cBhvr>
                                        <p:cTn id="53" dur="500"/>
                                        <p:tgtEl>
                                          <p:spTgt spid="79"/>
                                        </p:tgtEl>
                                      </p:cBhvr>
                                    </p:animEffect>
                                  </p:childTnLst>
                                </p:cTn>
                              </p:par>
                              <p:par>
                                <p:cTn id="54" presetID="49" presetClass="entr" presetSubtype="0" decel="100000" fill="hold" grpId="0" nodeType="withEffect">
                                  <p:stCondLst>
                                    <p:cond delay="0"/>
                                  </p:stCondLst>
                                  <p:childTnLst>
                                    <p:set>
                                      <p:cBhvr>
                                        <p:cTn id="55" dur="1" fill="hold">
                                          <p:stCondLst>
                                            <p:cond delay="0"/>
                                          </p:stCondLst>
                                        </p:cTn>
                                        <p:tgtEl>
                                          <p:spTgt spid="78"/>
                                        </p:tgtEl>
                                        <p:attrNameLst>
                                          <p:attrName>style.visibility</p:attrName>
                                        </p:attrNameLst>
                                      </p:cBhvr>
                                      <p:to>
                                        <p:strVal val="visible"/>
                                      </p:to>
                                    </p:set>
                                    <p:anim calcmode="lin" valueType="num">
                                      <p:cBhvr>
                                        <p:cTn id="56" dur="500" fill="hold"/>
                                        <p:tgtEl>
                                          <p:spTgt spid="78"/>
                                        </p:tgtEl>
                                        <p:attrNameLst>
                                          <p:attrName>ppt_w</p:attrName>
                                        </p:attrNameLst>
                                      </p:cBhvr>
                                      <p:tavLst>
                                        <p:tav tm="0">
                                          <p:val>
                                            <p:fltVal val="0"/>
                                          </p:val>
                                        </p:tav>
                                        <p:tav tm="100000">
                                          <p:val>
                                            <p:strVal val="#ppt_w"/>
                                          </p:val>
                                        </p:tav>
                                      </p:tavLst>
                                    </p:anim>
                                    <p:anim calcmode="lin" valueType="num">
                                      <p:cBhvr>
                                        <p:cTn id="57" dur="500" fill="hold"/>
                                        <p:tgtEl>
                                          <p:spTgt spid="78"/>
                                        </p:tgtEl>
                                        <p:attrNameLst>
                                          <p:attrName>ppt_h</p:attrName>
                                        </p:attrNameLst>
                                      </p:cBhvr>
                                      <p:tavLst>
                                        <p:tav tm="0">
                                          <p:val>
                                            <p:fltVal val="0"/>
                                          </p:val>
                                        </p:tav>
                                        <p:tav tm="100000">
                                          <p:val>
                                            <p:strVal val="#ppt_h"/>
                                          </p:val>
                                        </p:tav>
                                      </p:tavLst>
                                    </p:anim>
                                    <p:anim calcmode="lin" valueType="num">
                                      <p:cBhvr>
                                        <p:cTn id="58" dur="500" fill="hold"/>
                                        <p:tgtEl>
                                          <p:spTgt spid="78"/>
                                        </p:tgtEl>
                                        <p:attrNameLst>
                                          <p:attrName>style.rotation</p:attrName>
                                        </p:attrNameLst>
                                      </p:cBhvr>
                                      <p:tavLst>
                                        <p:tav tm="0">
                                          <p:val>
                                            <p:fltVal val="360"/>
                                          </p:val>
                                        </p:tav>
                                        <p:tav tm="100000">
                                          <p:val>
                                            <p:fltVal val="0"/>
                                          </p:val>
                                        </p:tav>
                                      </p:tavLst>
                                    </p:anim>
                                    <p:animEffect transition="in" filter="fade">
                                      <p:cBhvr>
                                        <p:cTn id="59" dur="500"/>
                                        <p:tgtEl>
                                          <p:spTgt spid="78"/>
                                        </p:tgtEl>
                                      </p:cBhvr>
                                    </p:animEffect>
                                  </p:childTnLst>
                                </p:cTn>
                              </p:par>
                              <p:par>
                                <p:cTn id="60" presetID="2" presetClass="entr" presetSubtype="4"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500" fill="hold"/>
                                        <p:tgtEl>
                                          <p:spTgt spid="7"/>
                                        </p:tgtEl>
                                        <p:attrNameLst>
                                          <p:attrName>ppt_x</p:attrName>
                                        </p:attrNameLst>
                                      </p:cBhvr>
                                      <p:tavLst>
                                        <p:tav tm="0">
                                          <p:val>
                                            <p:strVal val="#ppt_x"/>
                                          </p:val>
                                        </p:tav>
                                        <p:tav tm="100000">
                                          <p:val>
                                            <p:strVal val="#ppt_x"/>
                                          </p:val>
                                        </p:tav>
                                      </p:tavLst>
                                    </p:anim>
                                    <p:anim calcmode="lin" valueType="num">
                                      <p:cBhvr additive="base">
                                        <p:cTn id="6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72" grpId="0" animBg="1"/>
      <p:bldP spid="73" grpId="0" animBg="1"/>
      <p:bldP spid="74" grpId="0" animBg="1"/>
      <p:bldP spid="75" grpId="0" animBg="1"/>
      <p:bldP spid="78" grpId="0" animBg="1"/>
      <p:bldP spid="79" grpId="0" animBg="1"/>
      <p:bldP spid="1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144713"/>
            <a:ext cx="12192000" cy="2681287"/>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tx2"/>
                </a:solidFill>
              </a:rPr>
              <a:t> </a:t>
            </a:r>
            <a:endParaRPr lang="zh-CN" altLang="en-US" dirty="0">
              <a:solidFill>
                <a:schemeClr val="tx2"/>
              </a:solidFill>
            </a:endParaRPr>
          </a:p>
        </p:txBody>
      </p:sp>
      <p:cxnSp>
        <p:nvCxnSpPr>
          <p:cNvPr id="6" name="直接连接符 5"/>
          <p:cNvCxnSpPr/>
          <p:nvPr/>
        </p:nvCxnSpPr>
        <p:spPr>
          <a:xfrm>
            <a:off x="0" y="4914900"/>
            <a:ext cx="121920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0" y="2197100"/>
            <a:ext cx="121920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a:srcRect/>
          <a:stretch>
            <a:fillRect/>
          </a:stretch>
        </p:blipFill>
        <p:spPr bwMode="auto">
          <a:xfrm>
            <a:off x="1285875" y="2698751"/>
            <a:ext cx="1244600" cy="1606550"/>
          </a:xfrm>
          <a:prstGeom prst="rect">
            <a:avLst/>
          </a:prstGeom>
          <a:noFill/>
          <a:ln w="9525">
            <a:noFill/>
            <a:miter lim="800000"/>
            <a:headEnd/>
            <a:tailEnd/>
          </a:ln>
        </p:spPr>
      </p:pic>
      <p:cxnSp>
        <p:nvCxnSpPr>
          <p:cNvPr id="9" name="直接连接符 8"/>
          <p:cNvCxnSpPr/>
          <p:nvPr/>
        </p:nvCxnSpPr>
        <p:spPr>
          <a:xfrm>
            <a:off x="4102100" y="2774950"/>
            <a:ext cx="0" cy="1390650"/>
          </a:xfrm>
          <a:prstGeom prst="line">
            <a:avLst/>
          </a:prstGeom>
          <a:ln>
            <a:gradFill>
              <a:gsLst>
                <a:gs pos="0">
                  <a:srgbClr val="32C8CF">
                    <a:alpha val="67000"/>
                  </a:srgbClr>
                </a:gs>
                <a:gs pos="55000">
                  <a:schemeClr val="bg1"/>
                </a:gs>
                <a:gs pos="100000">
                  <a:srgbClr val="32C8CF">
                    <a:alpha val="7100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 name="Title 2"/>
          <p:cNvSpPr txBox="1">
            <a:spLocks noChangeArrowheads="1"/>
          </p:cNvSpPr>
          <p:nvPr/>
        </p:nvSpPr>
        <p:spPr bwMode="auto">
          <a:xfrm>
            <a:off x="3244829" y="2523522"/>
            <a:ext cx="8516938" cy="1375860"/>
          </a:xfrm>
          <a:prstGeom prst="rect">
            <a:avLst/>
          </a:prstGeom>
          <a:noFill/>
          <a:ln w="9525">
            <a:noFill/>
            <a:miter lim="800000"/>
          </a:ln>
        </p:spPr>
        <p:txBody>
          <a:bodyPr lIns="36000" rIns="36000" anchor="b"/>
          <a:lstStyle/>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r>
              <a:rPr lang="en-US" altLang="zh-CN" sz="4000" b="1" dirty="0">
                <a:latin typeface="华文隶书" panose="02010800040101010101" pitchFamily="2" charset="-122"/>
                <a:ea typeface="华文隶书" panose="02010800040101010101" pitchFamily="2" charset="-122"/>
              </a:rPr>
              <a:t>4.</a:t>
            </a:r>
            <a:r>
              <a:rPr lang="zh-CN" altLang="en-US" sz="4000" b="1" dirty="0">
                <a:latin typeface="华文隶书" panose="02010800040101010101" pitchFamily="2" charset="-122"/>
                <a:ea typeface="华文隶书" panose="02010800040101010101" pitchFamily="2" charset="-122"/>
              </a:rPr>
              <a:t>永续年金现值的计算</a:t>
            </a:r>
            <a:endParaRPr lang="en-US" altLang="zh-CN" sz="4000" b="1" dirty="0">
              <a:latin typeface="华文隶书" panose="02010800040101010101" pitchFamily="2" charset="-122"/>
              <a:ea typeface="华文隶书" panose="02010800040101010101" pitchFamily="2" charset="-122"/>
            </a:endParaRPr>
          </a:p>
        </p:txBody>
      </p:sp>
      <p:sp>
        <p:nvSpPr>
          <p:cNvPr id="11" name="灯片编号占位符 2"/>
          <p:cNvSpPr>
            <a:spLocks noGrp="1"/>
          </p:cNvSpPr>
          <p:nvPr>
            <p:ph type="sldNum" sz="quarter" idx="12"/>
          </p:nvPr>
        </p:nvSpPr>
        <p:spPr>
          <a:xfrm>
            <a:off x="11323638" y="6240463"/>
            <a:ext cx="495300" cy="354012"/>
          </a:xfrm>
        </p:spPr>
        <p:txBody>
          <a:bodyPr/>
          <a:lstStyle/>
          <a:p>
            <a:pPr>
              <a:defRPr/>
            </a:pPr>
            <a:fld id="{3F8BCCEE-75B5-47EF-AB53-EBE6D12B350F}" type="slidenum">
              <a:rPr lang="en-US"/>
            </a:fld>
            <a:endParaRPr lang="en-US" dirty="0"/>
          </a:p>
        </p:txBody>
      </p:sp>
      <p:sp>
        <p:nvSpPr>
          <p:cNvPr id="12" name="灯片编号占位符 2"/>
          <p:cNvSpPr txBox="1"/>
          <p:nvPr/>
        </p:nvSpPr>
        <p:spPr>
          <a:xfrm>
            <a:off x="11483975" y="6327775"/>
            <a:ext cx="495300" cy="354013"/>
          </a:xfrm>
          <a:prstGeom prst="rect">
            <a:avLst/>
          </a:prstGeom>
        </p:spPr>
        <p:txBody>
          <a:bodyPr anchor="ctr"/>
          <a:lstStyle/>
          <a:p>
            <a:pPr algn="ctr" fontAlgn="auto">
              <a:spcBef>
                <a:spcPts val="0"/>
              </a:spcBef>
              <a:spcAft>
                <a:spcPts val="0"/>
              </a:spcAft>
              <a:defRPr/>
            </a:pPr>
            <a:fld id="{C8CBA576-342A-43AA-B21F-85CD1C9D9CE9}" type="slidenum">
              <a:rPr lang="en-US" sz="1400" b="1">
                <a:latin typeface="+mj-lt"/>
                <a:ea typeface="+mn-ea"/>
              </a:rPr>
            </a:fld>
            <a:endParaRPr lang="en-US" sz="1400" b="1" dirty="0">
              <a:latin typeface="+mj-lt"/>
              <a:ea typeface="+mn-ea"/>
            </a:endParaRPr>
          </a:p>
        </p:txBody>
      </p:sp>
      <p:sp>
        <p:nvSpPr>
          <p:cNvPr id="13" name="TextBox 12"/>
          <p:cNvSpPr txBox="1"/>
          <p:nvPr/>
        </p:nvSpPr>
        <p:spPr>
          <a:xfrm>
            <a:off x="4114800" y="856288"/>
            <a:ext cx="2630488" cy="846386"/>
          </a:xfrm>
          <a:prstGeom prst="rect">
            <a:avLst/>
          </a:prstGeom>
          <a:noFill/>
          <a:ln>
            <a:solidFill>
              <a:schemeClr val="accent1"/>
            </a:solidFill>
          </a:ln>
        </p:spPr>
        <p:txBody>
          <a:bodyPr lIns="0" tIns="0" rIns="0" bIns="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742950" indent="-742950" algn="l">
              <a:lnSpc>
                <a:spcPct val="150000"/>
              </a:lnSpc>
              <a:defRPr/>
            </a:pPr>
            <a:r>
              <a:rPr lang="zh-CN" altLang="en-US" sz="4000" dirty="0">
                <a:solidFill>
                  <a:schemeClr val="tx1"/>
                </a:solidFill>
                <a:latin typeface="华文隶书" panose="02010800040101010101" pitchFamily="2" charset="-122"/>
                <a:ea typeface="华文隶书" panose="02010800040101010101" pitchFamily="2" charset="-122"/>
              </a:rPr>
              <a:t>任务实训</a:t>
            </a:r>
            <a:endParaRPr lang="zh-CN" altLang="en-US" sz="4000" dirty="0">
              <a:solidFill>
                <a:schemeClr val="tx1"/>
              </a:solidFill>
              <a:latin typeface="华文隶书" panose="02010800040101010101" pitchFamily="2" charset="-122"/>
              <a:ea typeface="华文隶书" panose="0201080004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14"/>
          <p:cNvPicPr>
            <a:picLocks noChangeAspect="1" noChangeArrowheads="1"/>
          </p:cNvPicPr>
          <p:nvPr/>
        </p:nvPicPr>
        <p:blipFill>
          <a:blip r:embed="rId1">
            <a:extLst>
              <a:ext uri="{28A0092B-C50C-407E-A947-70E740481C1C}">
                <a14:useLocalDpi xmlns:a14="http://schemas.microsoft.com/office/drawing/2010/main" val="0"/>
              </a:ext>
            </a:extLst>
          </a:blip>
          <a:srcRect t="4102" r="27658"/>
          <a:stretch>
            <a:fillRect/>
          </a:stretch>
        </p:blipFill>
        <p:spPr bwMode="auto">
          <a:xfrm>
            <a:off x="10887075" y="98425"/>
            <a:ext cx="136842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图片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683160">
            <a:off x="33338" y="4918075"/>
            <a:ext cx="19748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0" name="组合 36"/>
          <p:cNvGrpSpPr/>
          <p:nvPr/>
        </p:nvGrpSpPr>
        <p:grpSpPr bwMode="auto">
          <a:xfrm>
            <a:off x="4513263" y="1103313"/>
            <a:ext cx="3078162" cy="115887"/>
            <a:chOff x="5357217" y="1143000"/>
            <a:chExt cx="1490133" cy="101600"/>
          </a:xfrm>
        </p:grpSpPr>
        <p:cxnSp>
          <p:nvCxnSpPr>
            <p:cNvPr id="4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1"/>
            <p:cNvCxnSpPr/>
            <p:nvPr/>
          </p:nvCxnSpPr>
          <p:spPr>
            <a:xfrm>
              <a:off x="5509381" y="1244600"/>
              <a:ext cx="118580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221" name="灯片编号占位符 2"/>
          <p:cNvSpPr>
            <a:spLocks noGrp="1" noChangeArrowheads="1"/>
          </p:cNvSpPr>
          <p:nvPr>
            <p:ph type="sldNum" sz="quarter" idx="12"/>
          </p:nvPr>
        </p:nvSpPr>
        <p:spPr bwMode="auto">
          <a:xfrm>
            <a:off x="11323638" y="6240463"/>
            <a:ext cx="495300" cy="354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fld id="{52E34CA4-938F-4D69-8071-AF586879ACC6}" type="slidenum">
              <a:rPr lang="en-US" altLang="zh-CN" sz="1400">
                <a:solidFill>
                  <a:schemeClr val="bg1"/>
                </a:solidFill>
              </a:rPr>
            </a:fld>
            <a:endParaRPr lang="en-US" altLang="zh-CN" sz="1400">
              <a:solidFill>
                <a:schemeClr val="bg1"/>
              </a:solidFill>
            </a:endParaRPr>
          </a:p>
        </p:txBody>
      </p:sp>
      <p:sp>
        <p:nvSpPr>
          <p:cNvPr id="9222" name="矩形 2"/>
          <p:cNvSpPr>
            <a:spLocks noChangeArrowheads="1"/>
          </p:cNvSpPr>
          <p:nvPr/>
        </p:nvSpPr>
        <p:spPr bwMode="auto">
          <a:xfrm>
            <a:off x="4967288" y="347663"/>
            <a:ext cx="223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zh-CN" sz="4000" b="1">
                <a:solidFill>
                  <a:srgbClr val="495A66"/>
                </a:solidFill>
                <a:latin typeface="微软雅黑" panose="020B0503020204020204" pitchFamily="34" charset="-122"/>
                <a:ea typeface="微软雅黑" panose="020B0503020204020204" pitchFamily="34" charset="-122"/>
              </a:rPr>
              <a:t>永续年金</a:t>
            </a:r>
            <a:endParaRPr lang="zh-CN" altLang="en-US" sz="4000" b="1">
              <a:solidFill>
                <a:srgbClr val="495A66"/>
              </a:solidFill>
              <a:latin typeface="微软雅黑" panose="020B0503020204020204" pitchFamily="34" charset="-122"/>
              <a:ea typeface="微软雅黑" panose="020B0503020204020204" pitchFamily="34" charset="-122"/>
            </a:endParaRPr>
          </a:p>
        </p:txBody>
      </p:sp>
      <p:sp>
        <p:nvSpPr>
          <p:cNvPr id="9223" name="TextBox 3"/>
          <p:cNvSpPr txBox="1">
            <a:spLocks noChangeArrowheads="1"/>
          </p:cNvSpPr>
          <p:nvPr/>
        </p:nvSpPr>
        <p:spPr bwMode="auto">
          <a:xfrm>
            <a:off x="2085975" y="1993900"/>
            <a:ext cx="77374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indent="457200">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lnSpc>
                <a:spcPct val="125000"/>
              </a:lnSpc>
            </a:pPr>
            <a:r>
              <a:rPr lang="zh-CN" altLang="en-US">
                <a:solidFill>
                  <a:schemeClr val="tx1"/>
                </a:solidFill>
                <a:latin typeface="微软雅黑" panose="020B0503020204020204" pitchFamily="34" charset="-122"/>
                <a:ea typeface="微软雅黑" panose="020B0503020204020204" pitchFamily="34" charset="-122"/>
              </a:rPr>
              <a:t>永续年金是指无限期等额收付的年金，可视为普通年金的特殊形式，即期限趋于无穷的普通年金。</a:t>
            </a: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9224" name="组合 11"/>
          <p:cNvGrpSpPr/>
          <p:nvPr/>
        </p:nvGrpSpPr>
        <p:grpSpPr bwMode="auto">
          <a:xfrm>
            <a:off x="2351088" y="4044950"/>
            <a:ext cx="7416800" cy="1506538"/>
            <a:chOff x="2278543" y="3173858"/>
            <a:chExt cx="7417006" cy="1506407"/>
          </a:xfrm>
        </p:grpSpPr>
        <p:sp>
          <p:nvSpPr>
            <p:cNvPr id="9225" name="AutoShape 10"/>
            <p:cNvSpPr>
              <a:spLocks noChangeArrowheads="1"/>
            </p:cNvSpPr>
            <p:nvPr/>
          </p:nvSpPr>
          <p:spPr bwMode="auto">
            <a:xfrm rot="-5400000">
              <a:off x="5762162" y="202618"/>
              <a:ext cx="551472" cy="7315302"/>
            </a:xfrm>
            <a:prstGeom prst="downArrow">
              <a:avLst>
                <a:gd name="adj1" fmla="val 49074"/>
                <a:gd name="adj2" fmla="val 44831"/>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p>
              <a:pPr eaLnBrk="1" hangingPunct="1"/>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7" name="上箭头 6"/>
            <p:cNvSpPr/>
            <p:nvPr/>
          </p:nvSpPr>
          <p:spPr>
            <a:xfrm>
              <a:off x="2975474" y="3189732"/>
              <a:ext cx="406411" cy="511131"/>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noProof="1"/>
            </a:p>
          </p:txBody>
        </p:sp>
        <p:pic>
          <p:nvPicPr>
            <p:cNvPr id="92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8621" y="3173858"/>
              <a:ext cx="349229"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862" y="3173858"/>
              <a:ext cx="306634"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114" y="3212554"/>
              <a:ext cx="35611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3265" y="3202884"/>
              <a:ext cx="342199"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1" name="TextBox 9"/>
            <p:cNvSpPr txBox="1">
              <a:spLocks noChangeArrowheads="1"/>
            </p:cNvSpPr>
            <p:nvPr/>
          </p:nvSpPr>
          <p:spPr bwMode="auto">
            <a:xfrm>
              <a:off x="2278543" y="3892619"/>
              <a:ext cx="329184" cy="718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lnSpc>
                  <a:spcPct val="125000"/>
                </a:lnSpc>
              </a:pPr>
              <a:r>
                <a:rPr lang="en-US" altLang="zh-CN" sz="3600">
                  <a:latin typeface="Arial" panose="020B0604020202020204" pitchFamily="34" charset="0"/>
                </a:rPr>
                <a:t>0</a:t>
              </a:r>
              <a:endParaRPr lang="zh-CN" altLang="en-US" sz="3600">
                <a:latin typeface="Arial" panose="020B0604020202020204" pitchFamily="34" charset="0"/>
              </a:endParaRPr>
            </a:p>
          </p:txBody>
        </p:sp>
        <p:sp>
          <p:nvSpPr>
            <p:cNvPr id="9232" name="TextBox 34"/>
            <p:cNvSpPr txBox="1">
              <a:spLocks noChangeArrowheads="1"/>
            </p:cNvSpPr>
            <p:nvPr/>
          </p:nvSpPr>
          <p:spPr bwMode="auto">
            <a:xfrm>
              <a:off x="2933981" y="3892619"/>
              <a:ext cx="329184" cy="718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lnSpc>
                  <a:spcPct val="125000"/>
                </a:lnSpc>
              </a:pPr>
              <a:r>
                <a:rPr lang="en-US" altLang="zh-CN" sz="3600">
                  <a:latin typeface="Arial" panose="020B0604020202020204" pitchFamily="34" charset="0"/>
                </a:rPr>
                <a:t>1</a:t>
              </a:r>
              <a:endParaRPr lang="zh-CN" altLang="en-US" sz="3600">
                <a:latin typeface="Arial" panose="020B0604020202020204" pitchFamily="34" charset="0"/>
              </a:endParaRPr>
            </a:p>
          </p:txBody>
        </p:sp>
        <p:sp>
          <p:nvSpPr>
            <p:cNvPr id="9233" name="TextBox 35"/>
            <p:cNvSpPr txBox="1">
              <a:spLocks noChangeArrowheads="1"/>
            </p:cNvSpPr>
            <p:nvPr/>
          </p:nvSpPr>
          <p:spPr bwMode="auto">
            <a:xfrm>
              <a:off x="3761294" y="3892619"/>
              <a:ext cx="329184" cy="718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lnSpc>
                  <a:spcPct val="125000"/>
                </a:lnSpc>
              </a:pPr>
              <a:r>
                <a:rPr lang="en-US" altLang="zh-CN" sz="3600">
                  <a:latin typeface="Arial" panose="020B0604020202020204" pitchFamily="34" charset="0"/>
                </a:rPr>
                <a:t>2</a:t>
              </a:r>
              <a:endParaRPr lang="zh-CN" altLang="en-US" sz="3600">
                <a:latin typeface="Arial" panose="020B0604020202020204" pitchFamily="34" charset="0"/>
              </a:endParaRPr>
            </a:p>
          </p:txBody>
        </p:sp>
        <p:sp>
          <p:nvSpPr>
            <p:cNvPr id="9234" name="TextBox 36"/>
            <p:cNvSpPr txBox="1">
              <a:spLocks noChangeArrowheads="1"/>
            </p:cNvSpPr>
            <p:nvPr/>
          </p:nvSpPr>
          <p:spPr bwMode="auto">
            <a:xfrm>
              <a:off x="4558560" y="3892619"/>
              <a:ext cx="329184" cy="718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lnSpc>
                  <a:spcPct val="125000"/>
                </a:lnSpc>
              </a:pPr>
              <a:r>
                <a:rPr lang="en-US" altLang="zh-CN" sz="3600">
                  <a:latin typeface="Arial" panose="020B0604020202020204" pitchFamily="34" charset="0"/>
                </a:rPr>
                <a:t>3</a:t>
              </a:r>
              <a:endParaRPr lang="zh-CN" altLang="en-US" sz="3600">
                <a:latin typeface="Arial" panose="020B0604020202020204" pitchFamily="34" charset="0"/>
              </a:endParaRPr>
            </a:p>
          </p:txBody>
        </p:sp>
        <p:sp>
          <p:nvSpPr>
            <p:cNvPr id="9235" name="TextBox 37"/>
            <p:cNvSpPr txBox="1">
              <a:spLocks noChangeArrowheads="1"/>
            </p:cNvSpPr>
            <p:nvPr/>
          </p:nvSpPr>
          <p:spPr bwMode="auto">
            <a:xfrm>
              <a:off x="5317678" y="3892619"/>
              <a:ext cx="996033" cy="78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lnSpc>
                  <a:spcPct val="125000"/>
                </a:lnSpc>
              </a:pPr>
              <a:r>
                <a:rPr lang="en-US" altLang="zh-CN" sz="3600">
                  <a:latin typeface="Arial" panose="020B0604020202020204" pitchFamily="34" charset="0"/>
                </a:rPr>
                <a:t>……</a:t>
              </a:r>
              <a:endParaRPr lang="zh-CN" altLang="en-US" sz="3600">
                <a:latin typeface="Arial" panose="020B0604020202020204" pitchFamily="34" charset="0"/>
              </a:endParaRPr>
            </a:p>
          </p:txBody>
        </p:sp>
        <p:sp>
          <p:nvSpPr>
            <p:cNvPr id="9236" name="TextBox 38"/>
            <p:cNvSpPr txBox="1">
              <a:spLocks noChangeArrowheads="1"/>
            </p:cNvSpPr>
            <p:nvPr/>
          </p:nvSpPr>
          <p:spPr bwMode="auto">
            <a:xfrm>
              <a:off x="6268208" y="3907133"/>
              <a:ext cx="739482" cy="71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lnSpc>
                  <a:spcPct val="125000"/>
                </a:lnSpc>
              </a:pPr>
              <a:r>
                <a:rPr lang="en-US" altLang="zh-CN" sz="3600">
                  <a:latin typeface="Arial" panose="020B0604020202020204" pitchFamily="34" charset="0"/>
                </a:rPr>
                <a:t>n-1</a:t>
              </a:r>
              <a:endParaRPr lang="zh-CN" altLang="en-US" sz="3600">
                <a:latin typeface="Arial" panose="020B0604020202020204" pitchFamily="34" charset="0"/>
              </a:endParaRPr>
            </a:p>
          </p:txBody>
        </p:sp>
        <p:sp>
          <p:nvSpPr>
            <p:cNvPr id="9237" name="TextBox 40"/>
            <p:cNvSpPr txBox="1">
              <a:spLocks noChangeArrowheads="1"/>
            </p:cNvSpPr>
            <p:nvPr/>
          </p:nvSpPr>
          <p:spPr bwMode="auto">
            <a:xfrm>
              <a:off x="7314542" y="3892619"/>
              <a:ext cx="329153" cy="71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lnSpc>
                  <a:spcPct val="125000"/>
                </a:lnSpc>
              </a:pPr>
              <a:r>
                <a:rPr lang="en-US" altLang="zh-CN" sz="3600">
                  <a:latin typeface="Arial" panose="020B0604020202020204" pitchFamily="34" charset="0"/>
                </a:rPr>
                <a:t>n</a:t>
              </a:r>
              <a:endParaRPr lang="zh-CN" altLang="en-US" sz="3600">
                <a:latin typeface="Arial" panose="020B0604020202020204" pitchFamily="34" charset="0"/>
              </a:endParaRPr>
            </a:p>
          </p:txBody>
        </p:sp>
        <p:sp>
          <p:nvSpPr>
            <p:cNvPr id="11" name="右箭头 10"/>
            <p:cNvSpPr/>
            <p:nvPr/>
          </p:nvSpPr>
          <p:spPr>
            <a:xfrm>
              <a:off x="7911149" y="4205643"/>
              <a:ext cx="363547" cy="1603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noProof="1"/>
            </a:p>
          </p:txBody>
        </p:sp>
        <p:sp>
          <p:nvSpPr>
            <p:cNvPr id="42" name="TextBox 41"/>
            <p:cNvSpPr txBox="1">
              <a:spLocks noRot="1" noChangeAspect="1" noMove="1" noResize="1" noEditPoints="1" noAdjustHandles="1" noChangeArrowheads="1" noChangeShapeType="1" noTextEdit="1"/>
            </p:cNvSpPr>
            <p:nvPr/>
          </p:nvSpPr>
          <p:spPr>
            <a:xfrm>
              <a:off x="8690356" y="3893254"/>
              <a:ext cx="593680" cy="787011"/>
            </a:xfrm>
            <a:prstGeom prst="rect">
              <a:avLst/>
            </a:prstGeom>
            <a:blipFill rotWithShape="0">
              <a:blip r:embed="rId4"/>
              <a:stretch>
                <a:fillRect/>
              </a:stretch>
            </a:blipFill>
          </p:spPr>
          <p:txBody>
            <a:bodyPr/>
            <a:lstStyle/>
            <a:p>
              <a:pPr eaLnBrk="1" hangingPunct="1">
                <a:defRPr/>
              </a:pPr>
              <a:r>
                <a:rPr lang="zh-CN" altLang="en-US" noProof="1">
                  <a:noFill/>
                </a:rPr>
                <a:t> </a:t>
              </a:r>
              <a:endParaRPr lang="zh-CN" altLang="en-US" noProof="1">
                <a:noFill/>
              </a:endParaRPr>
            </a:p>
          </p:txBody>
        </p:sp>
      </p:grpSp>
    </p:spTree>
  </p:cSld>
  <p:clrMapOvr>
    <a:masterClrMapping/>
  </p:clrMapOvr>
  <p:transition spd="slow">
    <p:push dir="u"/>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4"/>
          <p:cNvSpPr txBox="1">
            <a:spLocks noChangeArrowheads="1"/>
          </p:cNvSpPr>
          <p:nvPr/>
        </p:nvSpPr>
        <p:spPr bwMode="auto">
          <a:xfrm>
            <a:off x="838200" y="438150"/>
            <a:ext cx="1051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gn="ctr" eaLnBrk="1" hangingPunct="1">
              <a:lnSpc>
                <a:spcPct val="90000"/>
              </a:lnSpc>
            </a:pPr>
            <a:r>
              <a:rPr lang="zh-CN" altLang="en-US" sz="4000" b="1">
                <a:solidFill>
                  <a:srgbClr val="495A66"/>
                </a:solidFill>
                <a:latin typeface="微软雅黑" panose="020B0503020204020204" pitchFamily="34" charset="-122"/>
                <a:ea typeface="微软雅黑" panose="020B0503020204020204" pitchFamily="34" charset="-122"/>
              </a:rPr>
              <a:t>    </a:t>
            </a:r>
            <a:r>
              <a:rPr lang="zh-CN" altLang="en-US" sz="3200" b="1">
                <a:solidFill>
                  <a:srgbClr val="495A66"/>
                </a:solidFill>
                <a:latin typeface="微软雅黑" panose="020B0503020204020204" pitchFamily="34" charset="-122"/>
                <a:ea typeface="微软雅黑" panose="020B0503020204020204" pitchFamily="34" charset="-122"/>
              </a:rPr>
              <a:t>一、永续年金的计算及运用</a:t>
            </a:r>
            <a:endParaRPr lang="zh-CN" altLang="en-US" sz="3200" b="1">
              <a:solidFill>
                <a:srgbClr val="495A66"/>
              </a:solidFill>
              <a:latin typeface="微软雅黑" panose="020B0503020204020204" pitchFamily="34" charset="-122"/>
              <a:ea typeface="微软雅黑" panose="020B0503020204020204" pitchFamily="34" charset="-122"/>
            </a:endParaRPr>
          </a:p>
        </p:txBody>
      </p:sp>
      <p:grpSp>
        <p:nvGrpSpPr>
          <p:cNvPr id="11267" name="组合 36"/>
          <p:cNvGrpSpPr/>
          <p:nvPr/>
        </p:nvGrpSpPr>
        <p:grpSpPr bwMode="auto">
          <a:xfrm>
            <a:off x="3381375" y="1143000"/>
            <a:ext cx="5327650" cy="134938"/>
            <a:chOff x="5357217" y="1143000"/>
            <a:chExt cx="1490133" cy="101600"/>
          </a:xfrm>
        </p:grpSpPr>
        <p:cxnSp>
          <p:nvCxnSpPr>
            <p:cNvPr id="4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268" name="灯片编号占位符 2"/>
          <p:cNvSpPr>
            <a:spLocks noGrp="1" noChangeArrowheads="1"/>
          </p:cNvSpPr>
          <p:nvPr>
            <p:ph type="sldNum" sz="quarter" idx="12"/>
          </p:nvPr>
        </p:nvSpPr>
        <p:spPr bwMode="auto">
          <a:xfrm>
            <a:off x="11323638" y="6240463"/>
            <a:ext cx="495300" cy="354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fld id="{1093A938-D226-45AB-8C86-2A626907FADF}" type="slidenum">
              <a:rPr lang="en-US" altLang="zh-CN" sz="1400">
                <a:solidFill>
                  <a:schemeClr val="bg1"/>
                </a:solidFill>
              </a:rPr>
            </a:fld>
            <a:endParaRPr lang="en-US" altLang="zh-CN" sz="1400">
              <a:solidFill>
                <a:schemeClr val="bg1"/>
              </a:solidFill>
            </a:endParaRPr>
          </a:p>
        </p:txBody>
      </p:sp>
      <p:sp>
        <p:nvSpPr>
          <p:cNvPr id="11269" name="Rectangle 2"/>
          <p:cNvSpPr>
            <a:spLocks noChangeArrowheads="1"/>
          </p:cNvSpPr>
          <p:nvPr/>
        </p:nvSpPr>
        <p:spPr bwMode="auto">
          <a:xfrm>
            <a:off x="881063" y="1776413"/>
            <a:ext cx="10956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800">
                <a:solidFill>
                  <a:srgbClr val="FF0000"/>
                </a:solidFill>
                <a:latin typeface="微软雅黑" panose="020B0503020204020204" pitchFamily="34" charset="-122"/>
                <a:ea typeface="微软雅黑" panose="020B0503020204020204" pitchFamily="34" charset="-122"/>
              </a:rPr>
              <a:t>由于永续年金持续期无限，没有终止时间，因此只有现值没有终值。</a:t>
            </a:r>
            <a:endParaRPr lang="ja-JP" altLang="en-US" sz="2800">
              <a:latin typeface="微软雅黑" panose="020B0503020204020204" pitchFamily="34" charset="-122"/>
              <a:ea typeface="微软雅黑" panose="020B0503020204020204" pitchFamily="34" charset="-122"/>
            </a:endParaRPr>
          </a:p>
        </p:txBody>
      </p:sp>
      <p:grpSp>
        <p:nvGrpSpPr>
          <p:cNvPr id="11270" name="组合 5"/>
          <p:cNvGrpSpPr/>
          <p:nvPr/>
        </p:nvGrpSpPr>
        <p:grpSpPr bwMode="auto">
          <a:xfrm>
            <a:off x="566738" y="2435225"/>
            <a:ext cx="3616325" cy="3244850"/>
            <a:chOff x="7411202" y="2943656"/>
            <a:chExt cx="3768461" cy="3244771"/>
          </a:xfrm>
        </p:grpSpPr>
        <p:pic>
          <p:nvPicPr>
            <p:cNvPr id="13" name="Picture 3"/>
            <p:cNvPicPr>
              <a:picLocks noChangeAspect="1"/>
            </p:cNvPicPr>
            <p:nvPr/>
          </p:nvPicPr>
          <p:blipFill>
            <a:blip r:embed="rId1">
              <a:duotone>
                <a:schemeClr val="accent1">
                  <a:shade val="45000"/>
                  <a:satMod val="135000"/>
                </a:schemeClr>
                <a:prstClr val="white"/>
              </a:duotone>
            </a:blip>
            <a:srcRect l="5354" t="8440" r="6203" b="10136"/>
            <a:stretch>
              <a:fillRect/>
            </a:stretch>
          </p:blipFill>
          <p:spPr bwMode="auto">
            <a:xfrm>
              <a:off x="7411202" y="2943656"/>
              <a:ext cx="3768461" cy="3244771"/>
            </a:xfrm>
            <a:prstGeom prst="rect">
              <a:avLst/>
            </a:prstGeom>
            <a:noFill/>
            <a:ln w="9525">
              <a:noFill/>
              <a:miter lim="800000"/>
              <a:headEnd/>
              <a:tailEnd/>
            </a:ln>
          </p:spPr>
        </p:pic>
        <p:sp>
          <p:nvSpPr>
            <p:cNvPr id="11280" name="Rectangle 3"/>
            <p:cNvSpPr>
              <a:spLocks noChangeArrowheads="1"/>
            </p:cNvSpPr>
            <p:nvPr/>
          </p:nvSpPr>
          <p:spPr bwMode="auto">
            <a:xfrm>
              <a:off x="8128125" y="3435369"/>
              <a:ext cx="257684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ltLang="zh-CN" sz="2400">
                  <a:latin typeface="微软雅黑" panose="020B0503020204020204" pitchFamily="34" charset="-122"/>
                  <a:ea typeface="微软雅黑" panose="020B0503020204020204" pitchFamily="34" charset="-122"/>
                </a:rPr>
                <a:t>P—</a:t>
              </a:r>
              <a:r>
                <a:rPr lang="zh-CN" altLang="en-US" sz="2400">
                  <a:latin typeface="微软雅黑" panose="020B0503020204020204" pitchFamily="34" charset="-122"/>
                  <a:ea typeface="微软雅黑" panose="020B0503020204020204" pitchFamily="34" charset="-122"/>
                </a:rPr>
                <a:t>现值（</a:t>
              </a:r>
              <a:r>
                <a:rPr lang="ja-JP" altLang="en-US" sz="2400">
                  <a:latin typeface="微软雅黑" panose="020B0503020204020204" pitchFamily="34" charset="-122"/>
                  <a:ea typeface="微软雅黑" panose="020B0503020204020204" pitchFamily="34" charset="-122"/>
                </a:rPr>
                <a:t>本金</a:t>
              </a:r>
              <a:r>
                <a:rPr lang="zh-CN" altLang="en-US" sz="2400">
                  <a:latin typeface="微软雅黑" panose="020B0503020204020204" pitchFamily="34" charset="-122"/>
                  <a:ea typeface="微软雅黑" panose="020B0503020204020204" pitchFamily="34" charset="-122"/>
                </a:rPr>
                <a:t>）</a:t>
              </a:r>
              <a:endParaRPr lang="en-US" altLang="ja-JP" sz="2400">
                <a:latin typeface="微软雅黑" panose="020B0503020204020204" pitchFamily="34" charset="-122"/>
                <a:ea typeface="微软雅黑" panose="020B0503020204020204" pitchFamily="34" charset="-122"/>
              </a:endParaRPr>
            </a:p>
            <a:p>
              <a:pPr eaLnBrk="1" hangingPunct="1">
                <a:spcBef>
                  <a:spcPct val="50000"/>
                </a:spcBef>
              </a:pPr>
              <a:r>
                <a:rPr lang="en-US" altLang="zh-CN" sz="2400">
                  <a:latin typeface="微软雅黑" panose="020B0503020204020204" pitchFamily="34" charset="-122"/>
                  <a:ea typeface="微软雅黑" panose="020B0503020204020204" pitchFamily="34" charset="-122"/>
                </a:rPr>
                <a:t>i—</a:t>
              </a:r>
              <a:r>
                <a:rPr lang="ja-JP" altLang="en-US" sz="2400">
                  <a:latin typeface="微软雅黑" panose="020B0503020204020204" pitchFamily="34" charset="-122"/>
                  <a:ea typeface="微软雅黑" panose="020B0503020204020204" pitchFamily="34" charset="-122"/>
                </a:rPr>
                <a:t>利率</a:t>
              </a:r>
              <a:endParaRPr lang="en-US" altLang="ja-JP" sz="2400">
                <a:latin typeface="微软雅黑" panose="020B0503020204020204" pitchFamily="34" charset="-122"/>
                <a:ea typeface="微软雅黑" panose="020B0503020204020204" pitchFamily="34" charset="-122"/>
              </a:endParaRPr>
            </a:p>
            <a:p>
              <a:pPr eaLnBrk="1" hangingPunct="1">
                <a:spcBef>
                  <a:spcPct val="50000"/>
                </a:spcBef>
              </a:pPr>
              <a:r>
                <a:rPr lang="en-US" altLang="zh-CN" sz="2400">
                  <a:latin typeface="微软雅黑" panose="020B0503020204020204" pitchFamily="34" charset="-122"/>
                  <a:ea typeface="微软雅黑" panose="020B0503020204020204" pitchFamily="34" charset="-122"/>
                </a:rPr>
                <a:t>I —</a:t>
              </a:r>
              <a:r>
                <a:rPr lang="ja-JP" altLang="en-US" sz="2400">
                  <a:latin typeface="微软雅黑" panose="020B0503020204020204" pitchFamily="34" charset="-122"/>
                  <a:ea typeface="微软雅黑" panose="020B0503020204020204" pitchFamily="34" charset="-122"/>
                </a:rPr>
                <a:t>利息</a:t>
              </a:r>
              <a:endParaRPr lang="ja-JP" altLang="en-US" sz="2400">
                <a:latin typeface="微软雅黑" panose="020B0503020204020204" pitchFamily="34" charset="-122"/>
                <a:ea typeface="微软雅黑" panose="020B0503020204020204" pitchFamily="34" charset="-122"/>
              </a:endParaRPr>
            </a:p>
            <a:p>
              <a:pPr eaLnBrk="1" hangingPunct="1">
                <a:spcBef>
                  <a:spcPct val="50000"/>
                </a:spcBef>
              </a:pPr>
              <a:r>
                <a:rPr lang="en-US" altLang="zh-CN" sz="2400">
                  <a:latin typeface="微软雅黑" panose="020B0503020204020204" pitchFamily="34" charset="-122"/>
                  <a:ea typeface="微软雅黑" panose="020B0503020204020204" pitchFamily="34" charset="-122"/>
                </a:rPr>
                <a:t>n—</a:t>
              </a:r>
              <a:r>
                <a:rPr lang="ja-JP" altLang="en-US" sz="2400">
                  <a:latin typeface="微软雅黑" panose="020B0503020204020204" pitchFamily="34" charset="-122"/>
                  <a:ea typeface="微软雅黑" panose="020B0503020204020204" pitchFamily="34" charset="-122"/>
                </a:rPr>
                <a:t>计息期</a:t>
              </a:r>
              <a:r>
                <a:rPr lang="en-US" altLang="zh-CN" sz="2400">
                  <a:latin typeface="微软雅黑" panose="020B0503020204020204" pitchFamily="34" charset="-122"/>
                  <a:ea typeface="微软雅黑" panose="020B0503020204020204" pitchFamily="34" charset="-122"/>
                </a:rPr>
                <a:t>    </a:t>
              </a:r>
              <a:endParaRPr lang="en-US" altLang="zh-CN" sz="2400">
                <a:latin typeface="微软雅黑" panose="020B0503020204020204" pitchFamily="34" charset="-122"/>
                <a:ea typeface="微软雅黑" panose="020B0503020204020204" pitchFamily="34" charset="-122"/>
              </a:endParaRPr>
            </a:p>
          </p:txBody>
        </p:sp>
      </p:grpSp>
      <p:grpSp>
        <p:nvGrpSpPr>
          <p:cNvPr id="11271" name="组合 1"/>
          <p:cNvGrpSpPr/>
          <p:nvPr/>
        </p:nvGrpSpPr>
        <p:grpSpPr bwMode="auto">
          <a:xfrm>
            <a:off x="4244975" y="2700338"/>
            <a:ext cx="4229100" cy="628650"/>
            <a:chOff x="1753996" y="2197018"/>
            <a:chExt cx="4228147" cy="628212"/>
          </a:xfrm>
        </p:grpSpPr>
        <p:sp>
          <p:nvSpPr>
            <p:cNvPr id="17" name="圆角矩形 16"/>
            <p:cNvSpPr/>
            <p:nvPr/>
          </p:nvSpPr>
          <p:spPr>
            <a:xfrm>
              <a:off x="2119039" y="2197018"/>
              <a:ext cx="3863104" cy="62821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zh-CN" altLang="en-US" sz="11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椭圆 17"/>
            <p:cNvSpPr/>
            <p:nvPr/>
          </p:nvSpPr>
          <p:spPr>
            <a:xfrm>
              <a:off x="1753996" y="2381040"/>
              <a:ext cx="234897" cy="233199"/>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zh-CN" altLang="en-US" sz="11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278" name="TextBox 18"/>
            <p:cNvSpPr txBox="1">
              <a:spLocks noChangeArrowheads="1"/>
            </p:cNvSpPr>
            <p:nvPr/>
          </p:nvSpPr>
          <p:spPr bwMode="auto">
            <a:xfrm>
              <a:off x="2131120" y="2278742"/>
              <a:ext cx="32391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r>
                <a:rPr lang="zh-CN" altLang="en-US" sz="2600">
                  <a:solidFill>
                    <a:srgbClr val="595959"/>
                  </a:solidFill>
                  <a:latin typeface="微软雅黑" panose="020B0503020204020204" pitchFamily="34" charset="-122"/>
                  <a:ea typeface="微软雅黑" panose="020B0503020204020204" pitchFamily="34" charset="-122"/>
                </a:rPr>
                <a:t>永续年金现值的计算</a:t>
              </a:r>
              <a:endParaRPr lang="zh-CN" altLang="en-US" sz="2600">
                <a:solidFill>
                  <a:srgbClr val="595959"/>
                </a:solidFill>
                <a:latin typeface="微软雅黑" panose="020B0503020204020204" pitchFamily="34" charset="-122"/>
                <a:ea typeface="微软雅黑" panose="020B0503020204020204" pitchFamily="34" charset="-122"/>
              </a:endParaRPr>
            </a:p>
          </p:txBody>
        </p:sp>
      </p:grpSp>
      <p:pic>
        <p:nvPicPr>
          <p:cNvPr id="11272" name="图片 -2147482606" descr="zhuant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113" y="3498850"/>
            <a:ext cx="4108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273" name="Object 18"/>
          <p:cNvGraphicFramePr>
            <a:graphicFrameLocks noChangeAspect="1"/>
          </p:cNvGraphicFramePr>
          <p:nvPr/>
        </p:nvGraphicFramePr>
        <p:xfrm>
          <a:off x="4587875" y="5918200"/>
          <a:ext cx="3543300" cy="498475"/>
        </p:xfrm>
        <a:graphic>
          <a:graphicData uri="http://schemas.openxmlformats.org/presentationml/2006/ole">
            <mc:AlternateContent xmlns:mc="http://schemas.openxmlformats.org/markup-compatibility/2006">
              <mc:Choice xmlns:v="urn:schemas-microsoft-com:vml" Requires="v">
                <p:oleObj spid="_x0000_s9234" name="公式" r:id="rId3" imgW="1485265" imgH="215900" progId="Equation.3">
                  <p:embed/>
                </p:oleObj>
              </mc:Choice>
              <mc:Fallback>
                <p:oleObj name="公式" r:id="rId3" imgW="1485265" imgH="215900" progId="Equation.3">
                  <p:embed/>
                  <p:pic>
                    <p:nvPicPr>
                      <p:cNvPr id="0" name="图片 92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7875" y="5918200"/>
                        <a:ext cx="35433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2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4975" y="2319338"/>
            <a:ext cx="2867025"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275" name="对象 1" descr="image20"/>
          <p:cNvGraphicFramePr>
            <a:graphicFrameLocks noChangeAspect="1"/>
          </p:cNvGraphicFramePr>
          <p:nvPr/>
        </p:nvGraphicFramePr>
        <p:xfrm>
          <a:off x="4833938" y="4616450"/>
          <a:ext cx="3251200" cy="868363"/>
        </p:xfrm>
        <a:graphic>
          <a:graphicData uri="http://schemas.openxmlformats.org/presentationml/2006/ole">
            <mc:AlternateContent xmlns:mc="http://schemas.openxmlformats.org/markup-compatibility/2006">
              <mc:Choice xmlns:v="urn:schemas-microsoft-com:vml" Requires="v">
                <p:oleObj spid="_x0000_s9235" name="公式" r:id="rId6" imgW="28346400" imgH="10058400" progId="Equation.3">
                  <p:embed/>
                </p:oleObj>
              </mc:Choice>
              <mc:Fallback>
                <p:oleObj name="公式" r:id="rId6" imgW="28346400" imgH="10058400" progId="Equation.3">
                  <p:embed/>
                  <p:pic>
                    <p:nvPicPr>
                      <p:cNvPr id="0" name="图片 92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3938" y="4616450"/>
                        <a:ext cx="32512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68375" y="2322513"/>
            <a:ext cx="10682288" cy="363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7"/>
          <p:cNvSpPr txBox="1">
            <a:spLocks noChangeArrowheads="1"/>
          </p:cNvSpPr>
          <p:nvPr/>
        </p:nvSpPr>
        <p:spPr bwMode="auto">
          <a:xfrm>
            <a:off x="900113" y="1041400"/>
            <a:ext cx="1046956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lnSpc>
                <a:spcPct val="150000"/>
              </a:lnSpc>
            </a:pPr>
            <a:r>
              <a:rPr lang="zh-CN" altLang="en-US" sz="2600">
                <a:solidFill>
                  <a:srgbClr val="000000"/>
                </a:solidFill>
                <a:latin typeface="微软雅黑" panose="020B0503020204020204" pitchFamily="34" charset="-122"/>
                <a:ea typeface="微软雅黑" panose="020B0503020204020204" pitchFamily="34" charset="-122"/>
              </a:rPr>
              <a:t>某学校设立永久性奖学金，每年计划颁发</a:t>
            </a:r>
            <a:r>
              <a:rPr lang="en-US" altLang="zh-CN" sz="2600">
                <a:solidFill>
                  <a:srgbClr val="000000"/>
                </a:solidFill>
                <a:latin typeface="微软雅黑" panose="020B0503020204020204" pitchFamily="34" charset="-122"/>
                <a:ea typeface="微软雅黑" panose="020B0503020204020204" pitchFamily="34" charset="-122"/>
              </a:rPr>
              <a:t>50000</a:t>
            </a:r>
            <a:r>
              <a:rPr lang="zh-CN" altLang="en-US" sz="2600">
                <a:solidFill>
                  <a:srgbClr val="000000"/>
                </a:solidFill>
                <a:latin typeface="微软雅黑" panose="020B0503020204020204" pitchFamily="34" charset="-122"/>
                <a:ea typeface="微软雅黑" panose="020B0503020204020204" pitchFamily="34" charset="-122"/>
              </a:rPr>
              <a:t>元奖学金。若年利率为</a:t>
            </a:r>
            <a:r>
              <a:rPr lang="en-US" altLang="zh-CN" sz="2600">
                <a:solidFill>
                  <a:srgbClr val="000000"/>
                </a:solidFill>
                <a:latin typeface="微软雅黑" panose="020B0503020204020204" pitchFamily="34" charset="-122"/>
                <a:ea typeface="微软雅黑" panose="020B0503020204020204" pitchFamily="34" charset="-122"/>
              </a:rPr>
              <a:t>8%</a:t>
            </a:r>
            <a:r>
              <a:rPr lang="zh-CN" altLang="en-US" sz="2600">
                <a:solidFill>
                  <a:srgbClr val="000000"/>
                </a:solidFill>
                <a:latin typeface="微软雅黑" panose="020B0503020204020204" pitchFamily="34" charset="-122"/>
                <a:ea typeface="微软雅黑" panose="020B0503020204020204" pitchFamily="34" charset="-122"/>
              </a:rPr>
              <a:t>，该奖学金的本金为多少？</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13316" name="Text Box 4"/>
          <p:cNvSpPr txBox="1">
            <a:spLocks noChangeArrowheads="1"/>
          </p:cNvSpPr>
          <p:nvPr/>
        </p:nvSpPr>
        <p:spPr bwMode="auto">
          <a:xfrm>
            <a:off x="4086225" y="128588"/>
            <a:ext cx="39385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26" tIns="60963" rIns="121926" bIns="60963">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r>
              <a:rPr lang="zh-CN" altLang="en-US"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永续年金现值的计算</a:t>
            </a:r>
            <a:endParaRPr lang="zh-CN" altLang="zh-CN"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17" name="Line 6"/>
          <p:cNvSpPr>
            <a:spLocks noChangeShapeType="1"/>
          </p:cNvSpPr>
          <p:nvPr/>
        </p:nvSpPr>
        <p:spPr bwMode="auto">
          <a:xfrm flipV="1">
            <a:off x="0" y="436563"/>
            <a:ext cx="3860800"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13318" name="Line 7"/>
          <p:cNvSpPr>
            <a:spLocks noChangeShapeType="1"/>
          </p:cNvSpPr>
          <p:nvPr/>
        </p:nvSpPr>
        <p:spPr bwMode="auto">
          <a:xfrm flipV="1">
            <a:off x="8345488" y="390525"/>
            <a:ext cx="3846512"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13319"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fld id="{0561D2B4-EA64-4563-809C-E6BCF8AA9FC3}" type="slidenum">
              <a:rPr lang="en-US" altLang="zh-CN" sz="1400">
                <a:solidFill>
                  <a:schemeClr val="bg1"/>
                </a:solidFill>
              </a:rPr>
            </a:fld>
            <a:endParaRPr lang="en-US" altLang="zh-CN" sz="1400">
              <a:solidFill>
                <a:schemeClr val="bg1"/>
              </a:solidFill>
            </a:endParaRPr>
          </a:p>
        </p:txBody>
      </p:sp>
      <p:sp>
        <p:nvSpPr>
          <p:cNvPr id="32" name="矩形 31"/>
          <p:cNvSpPr>
            <a:spLocks noChangeArrowheads="1"/>
          </p:cNvSpPr>
          <p:nvPr/>
        </p:nvSpPr>
        <p:spPr bwMode="auto">
          <a:xfrm>
            <a:off x="6778625" y="2765425"/>
            <a:ext cx="40925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ja-JP" altLang="en-US" sz="2400">
                <a:latin typeface="微软雅黑" panose="020B0503020204020204" pitchFamily="34" charset="-122"/>
                <a:ea typeface="微软雅黑" panose="020B0503020204020204" pitchFamily="34" charset="-122"/>
                <a:sym typeface="Arial" panose="020B0604020202020204" pitchFamily="34" charset="0"/>
              </a:rPr>
              <a:t>解析：</a:t>
            </a:r>
            <a:endParaRPr lang="ja-JP" altLang="en-US" sz="2400">
              <a:latin typeface="微软雅黑" panose="020B0503020204020204" pitchFamily="34" charset="-122"/>
              <a:ea typeface="微软雅黑" panose="020B0503020204020204" pitchFamily="34" charset="-122"/>
              <a:sym typeface="Arial" panose="020B0604020202020204" pitchFamily="34" charset="0"/>
            </a:endParaRPr>
          </a:p>
          <a:p>
            <a:pPr eaLnBrk="1" hangingPunct="1">
              <a:lnSpc>
                <a:spcPct val="150000"/>
              </a:lnSpc>
            </a:pPr>
            <a:r>
              <a:rPr lang="en-US" altLang="zh-CN" sz="2400">
                <a:latin typeface="微软雅黑" panose="020B0503020204020204" pitchFamily="34" charset="-122"/>
                <a:ea typeface="微软雅黑" panose="020B0503020204020204" pitchFamily="34" charset="-122"/>
                <a:sym typeface="Arial" panose="020B0604020202020204" pitchFamily="34" charset="0"/>
              </a:rPr>
              <a:t>P= A/I</a:t>
            </a:r>
            <a:endParaRPr lang="en-US" altLang="zh-CN" sz="2400">
              <a:latin typeface="微软雅黑" panose="020B0503020204020204" pitchFamily="34" charset="-122"/>
              <a:ea typeface="微软雅黑" panose="020B0503020204020204" pitchFamily="34" charset="-122"/>
              <a:sym typeface="Arial" panose="020B0604020202020204" pitchFamily="34" charset="0"/>
            </a:endParaRPr>
          </a:p>
          <a:p>
            <a:pPr eaLnBrk="1" hangingPunct="1">
              <a:lnSpc>
                <a:spcPct val="150000"/>
              </a:lnSpc>
            </a:pPr>
            <a:r>
              <a:rPr lang="en-US" altLang="zh-CN" sz="2400">
                <a:latin typeface="微软雅黑" panose="020B0503020204020204" pitchFamily="34" charset="-122"/>
                <a:ea typeface="微软雅黑" panose="020B0503020204020204" pitchFamily="34" charset="-122"/>
                <a:sym typeface="Arial" panose="020B0604020202020204" pitchFamily="34" charset="0"/>
              </a:rPr>
              <a:t>  =50000/8%</a:t>
            </a:r>
            <a:endParaRPr lang="en-US" altLang="ja-JP" sz="2400">
              <a:latin typeface="微软雅黑" panose="020B0503020204020204" pitchFamily="34" charset="-122"/>
              <a:ea typeface="微软雅黑" panose="020B0503020204020204" pitchFamily="34" charset="-122"/>
              <a:sym typeface="Arial" panose="020B0604020202020204" pitchFamily="34" charset="0"/>
            </a:endParaRPr>
          </a:p>
          <a:p>
            <a:pPr eaLnBrk="1" hangingPunct="1">
              <a:lnSpc>
                <a:spcPct val="150000"/>
              </a:lnSpc>
            </a:pPr>
            <a:r>
              <a:rPr lang="en-US" altLang="zh-CN" sz="2400">
                <a:latin typeface="微软雅黑" panose="020B0503020204020204" pitchFamily="34" charset="-122"/>
                <a:ea typeface="微软雅黑" panose="020B0503020204020204" pitchFamily="34" charset="-122"/>
                <a:sym typeface="Arial" panose="020B0604020202020204" pitchFamily="34" charset="0"/>
              </a:rPr>
              <a:t>  =625000</a:t>
            </a:r>
            <a:r>
              <a:rPr lang="ja-JP" altLang="en-US" sz="2400">
                <a:latin typeface="微软雅黑" panose="020B0503020204020204" pitchFamily="34" charset="-122"/>
                <a:ea typeface="微软雅黑" panose="020B0503020204020204" pitchFamily="34" charset="-122"/>
                <a:sym typeface="Arial" panose="020B0604020202020204" pitchFamily="34" charset="0"/>
              </a:rPr>
              <a:t>（元</a:t>
            </a:r>
            <a:r>
              <a:rPr lang="ja-JP" altLang="en-US" sz="2400">
                <a:latin typeface="微软雅黑" panose="020B0503020204020204" pitchFamily="34" charset="-122"/>
                <a:ea typeface="微软雅黑" panose="020B0503020204020204" pitchFamily="34" charset="-122"/>
              </a:rPr>
              <a:t>）</a:t>
            </a:r>
            <a:endParaRPr lang="ja-JP" altLang="en-US" sz="2400">
              <a:latin typeface="微软雅黑" panose="020B0503020204020204" pitchFamily="34" charset="-122"/>
              <a:ea typeface="微软雅黑" panose="020B0503020204020204" pitchFamily="34" charset="-122"/>
            </a:endParaRPr>
          </a:p>
        </p:txBody>
      </p:sp>
      <p:grpSp>
        <p:nvGrpSpPr>
          <p:cNvPr id="13321" name="组合 40"/>
          <p:cNvGrpSpPr/>
          <p:nvPr/>
        </p:nvGrpSpPr>
        <p:grpSpPr bwMode="auto">
          <a:xfrm>
            <a:off x="1408113" y="4673600"/>
            <a:ext cx="4746625" cy="773113"/>
            <a:chOff x="1494970" y="3498737"/>
            <a:chExt cx="4746172" cy="772919"/>
          </a:xfrm>
        </p:grpSpPr>
        <p:grpSp>
          <p:nvGrpSpPr>
            <p:cNvPr id="13336" name="组合 39"/>
            <p:cNvGrpSpPr/>
            <p:nvPr/>
          </p:nvGrpSpPr>
          <p:grpSpPr bwMode="auto">
            <a:xfrm>
              <a:off x="1581263" y="3498737"/>
              <a:ext cx="4305073" cy="151258"/>
              <a:chOff x="1581263" y="3498737"/>
              <a:chExt cx="4305073" cy="151258"/>
            </a:xfrm>
          </p:grpSpPr>
          <p:cxnSp>
            <p:nvCxnSpPr>
              <p:cNvPr id="14" name="直接连接符 13"/>
              <p:cNvCxnSpPr/>
              <p:nvPr/>
            </p:nvCxnSpPr>
            <p:spPr>
              <a:xfrm flipV="1">
                <a:off x="1582274" y="3643164"/>
                <a:ext cx="42953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1510061" y="3569363"/>
                <a:ext cx="142839"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2924388" y="3577299"/>
                <a:ext cx="142839"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348240" y="3577299"/>
                <a:ext cx="142839"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5813362" y="3577299"/>
                <a:ext cx="142839" cy="158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3337" name="TextBox 20"/>
            <p:cNvSpPr txBox="1">
              <a:spLocks noChangeArrowheads="1"/>
            </p:cNvSpPr>
            <p:nvPr/>
          </p:nvSpPr>
          <p:spPr bwMode="auto">
            <a:xfrm>
              <a:off x="1494970" y="3715657"/>
              <a:ext cx="4746172" cy="5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lnSpc>
                  <a:spcPct val="125000"/>
                </a:lnSpc>
              </a:pPr>
              <a:r>
                <a:rPr lang="en-US" altLang="zh-CN" sz="2400" b="1">
                  <a:latin typeface="华文新魏" panose="02010800040101010101" pitchFamily="2" charset="-122"/>
                  <a:ea typeface="华文新魏" panose="02010800040101010101" pitchFamily="2" charset="-122"/>
                </a:rPr>
                <a:t>0               1                  2                 </a:t>
              </a:r>
              <a:r>
                <a:rPr lang="en-US" altLang="zh-CN" sz="2400">
                  <a:latin typeface="Arial" panose="020B0604020202020204" pitchFamily="34" charset="0"/>
                </a:rPr>
                <a:t>3</a:t>
              </a:r>
              <a:endParaRPr lang="zh-CN" altLang="en-US" sz="2400">
                <a:latin typeface="Arial" panose="020B0604020202020204" pitchFamily="34" charset="0"/>
              </a:endParaRPr>
            </a:p>
          </p:txBody>
        </p:sp>
      </p:grpSp>
      <p:sp>
        <p:nvSpPr>
          <p:cNvPr id="13322" name="TextBox 47"/>
          <p:cNvSpPr txBox="1">
            <a:spLocks noChangeArrowheads="1"/>
          </p:cNvSpPr>
          <p:nvPr/>
        </p:nvSpPr>
        <p:spPr bwMode="auto">
          <a:xfrm>
            <a:off x="5195888" y="3454400"/>
            <a:ext cx="13208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lnSpc>
                <a:spcPct val="125000"/>
              </a:lnSpc>
            </a:pPr>
            <a:r>
              <a:rPr lang="en-US" altLang="zh-CN" sz="2400">
                <a:latin typeface="Arial" panose="020B0604020202020204" pitchFamily="34" charset="0"/>
              </a:rPr>
              <a:t>A=50000</a:t>
            </a:r>
            <a:endParaRPr lang="zh-CN" altLang="en-US" sz="2400">
              <a:latin typeface="Arial" panose="020B0604020202020204" pitchFamily="34" charset="0"/>
            </a:endParaRPr>
          </a:p>
        </p:txBody>
      </p:sp>
      <p:sp>
        <p:nvSpPr>
          <p:cNvPr id="13323" name="TextBox 49"/>
          <p:cNvSpPr txBox="1">
            <a:spLocks noChangeArrowheads="1"/>
          </p:cNvSpPr>
          <p:nvPr/>
        </p:nvSpPr>
        <p:spPr bwMode="auto">
          <a:xfrm>
            <a:off x="1209675" y="3786188"/>
            <a:ext cx="57308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lnSpc>
                <a:spcPct val="125000"/>
              </a:lnSpc>
            </a:pPr>
            <a:r>
              <a:rPr lang="en-US" altLang="zh-CN" sz="2400">
                <a:latin typeface="Arial" panose="020B0604020202020204" pitchFamily="34" charset="0"/>
              </a:rPr>
              <a:t>P?</a:t>
            </a:r>
            <a:endParaRPr lang="zh-CN" altLang="en-US" sz="2400">
              <a:latin typeface="Arial" panose="020B0604020202020204" pitchFamily="34" charset="0"/>
            </a:endParaRPr>
          </a:p>
        </p:txBody>
      </p:sp>
      <p:sp>
        <p:nvSpPr>
          <p:cNvPr id="13324" name="TextBox 50"/>
          <p:cNvSpPr txBox="1">
            <a:spLocks noChangeArrowheads="1"/>
          </p:cNvSpPr>
          <p:nvPr/>
        </p:nvSpPr>
        <p:spPr bwMode="auto">
          <a:xfrm>
            <a:off x="2895600" y="2532063"/>
            <a:ext cx="11906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lnSpc>
                <a:spcPct val="125000"/>
              </a:lnSpc>
            </a:pPr>
            <a:r>
              <a:rPr lang="en-US" altLang="zh-CN" sz="2400">
                <a:latin typeface="Arial" panose="020B0604020202020204" pitchFamily="34" charset="0"/>
              </a:rPr>
              <a:t>i=8%</a:t>
            </a:r>
            <a:endParaRPr lang="zh-CN" altLang="en-US" sz="2400">
              <a:latin typeface="Arial" panose="020B0604020202020204" pitchFamily="34" charset="0"/>
            </a:endParaRPr>
          </a:p>
        </p:txBody>
      </p:sp>
      <p:grpSp>
        <p:nvGrpSpPr>
          <p:cNvPr id="13325" name="组合 14"/>
          <p:cNvGrpSpPr/>
          <p:nvPr/>
        </p:nvGrpSpPr>
        <p:grpSpPr bwMode="auto">
          <a:xfrm>
            <a:off x="720725" y="876300"/>
            <a:ext cx="10910888" cy="1474788"/>
            <a:chOff x="416496" y="1988840"/>
            <a:chExt cx="8930986" cy="4577755"/>
          </a:xfrm>
        </p:grpSpPr>
        <p:sp>
          <p:nvSpPr>
            <p:cNvPr id="13334" name="矩形 8"/>
            <p:cNvSpPr>
              <a:spLocks noChangeArrowheads="1"/>
            </p:cNvSpPr>
            <p:nvPr/>
          </p:nvSpPr>
          <p:spPr bwMode="auto">
            <a:xfrm>
              <a:off x="598605" y="2348878"/>
              <a:ext cx="8748877" cy="4217717"/>
            </a:xfrm>
            <a:prstGeom prst="rect">
              <a:avLst/>
            </a:prstGeom>
            <a:noFill/>
            <a:ln w="25400">
              <a:solidFill>
                <a:srgbClr val="0070C0"/>
              </a:solidFill>
              <a:miter lim="800000"/>
            </a:ln>
            <a:extLst>
              <a:ext uri="{909E8E84-426E-40DD-AFC4-6F175D3DCCD1}">
                <a14:hiddenFill xmlns:a14="http://schemas.microsoft.com/office/drawing/2010/main">
                  <a:solidFill>
                    <a:srgbClr val="FFFFFF"/>
                  </a:solidFill>
                </a14:hiddenFill>
              </a:ext>
            </a:extLst>
          </p:spPr>
          <p:txBody>
            <a:bodyPr/>
            <a:lstStyle/>
            <a:p>
              <a:pPr eaLnBrk="1" hangingPunct="1"/>
              <a:endParaRPr lang="zh-CN" altLang="en-US" sz="3200">
                <a:solidFill>
                  <a:srgbClr val="000000"/>
                </a:solidFill>
                <a:sym typeface="Arial" panose="020B0604020202020204" pitchFamily="34" charset="0"/>
              </a:endParaRPr>
            </a:p>
          </p:txBody>
        </p:sp>
        <p:grpSp>
          <p:nvGrpSpPr>
            <p:cNvPr id="5" name="组合 11"/>
            <p:cNvGrpSpPr/>
            <p:nvPr/>
          </p:nvGrpSpPr>
          <p:grpSpPr>
            <a:xfrm>
              <a:off x="416496" y="1988840"/>
              <a:ext cx="568751" cy="700092"/>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noProof="1">
                  <a:solidFill>
                    <a:schemeClr val="tx1"/>
                  </a:solidFill>
                  <a:ea typeface="微软雅黑" panose="020B0503020204020204" pitchFamily="34" charset="-122"/>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noProof="1">
                  <a:ea typeface="微软雅黑" panose="020B0503020204020204" pitchFamily="34" charset="-122"/>
                </a:endParaRPr>
              </a:p>
            </p:txBody>
          </p:sp>
        </p:grpSp>
      </p:grpSp>
      <p:cxnSp>
        <p:nvCxnSpPr>
          <p:cNvPr id="37" name="直接箭头连接符 36"/>
          <p:cNvCxnSpPr/>
          <p:nvPr/>
        </p:nvCxnSpPr>
        <p:spPr>
          <a:xfrm flipV="1">
            <a:off x="4333875" y="4149725"/>
            <a:ext cx="0" cy="6762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H="1" flipV="1">
            <a:off x="2909888" y="4144963"/>
            <a:ext cx="1587" cy="673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H="1" flipV="1">
            <a:off x="5791200" y="4159250"/>
            <a:ext cx="0" cy="6746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rot="5400000" flipH="1" flipV="1">
            <a:off x="6126957" y="4480719"/>
            <a:ext cx="0" cy="6746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330" name="TextBox 41"/>
          <p:cNvSpPr txBox="1">
            <a:spLocks noChangeArrowheads="1"/>
          </p:cNvSpPr>
          <p:nvPr/>
        </p:nvSpPr>
        <p:spPr bwMode="auto">
          <a:xfrm>
            <a:off x="3830638" y="3454400"/>
            <a:ext cx="13208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lnSpc>
                <a:spcPct val="125000"/>
              </a:lnSpc>
            </a:pPr>
            <a:r>
              <a:rPr lang="en-US" altLang="zh-CN" sz="2400">
                <a:latin typeface="Arial" panose="020B0604020202020204" pitchFamily="34" charset="0"/>
              </a:rPr>
              <a:t>A=50000</a:t>
            </a:r>
            <a:endParaRPr lang="zh-CN" altLang="en-US" sz="2400">
              <a:latin typeface="Arial" panose="020B0604020202020204" pitchFamily="34" charset="0"/>
            </a:endParaRPr>
          </a:p>
        </p:txBody>
      </p:sp>
      <p:sp>
        <p:nvSpPr>
          <p:cNvPr id="13331" name="TextBox 43"/>
          <p:cNvSpPr txBox="1">
            <a:spLocks noChangeArrowheads="1"/>
          </p:cNvSpPr>
          <p:nvPr/>
        </p:nvSpPr>
        <p:spPr bwMode="auto">
          <a:xfrm>
            <a:off x="2251075" y="3454400"/>
            <a:ext cx="13208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lnSpc>
                <a:spcPct val="125000"/>
              </a:lnSpc>
            </a:pPr>
            <a:r>
              <a:rPr lang="en-US" altLang="zh-CN" sz="2400">
                <a:latin typeface="Arial" panose="020B0604020202020204" pitchFamily="34" charset="0"/>
              </a:rPr>
              <a:t>A=50000</a:t>
            </a:r>
            <a:endParaRPr lang="zh-CN" altLang="en-US" sz="2400">
              <a:latin typeface="Arial" panose="020B0604020202020204" pitchFamily="34" charset="0"/>
            </a:endParaRPr>
          </a:p>
        </p:txBody>
      </p:sp>
      <p:sp>
        <p:nvSpPr>
          <p:cNvPr id="13332" name="TextBox 7"/>
          <p:cNvSpPr txBox="1">
            <a:spLocks noChangeArrowheads="1"/>
          </p:cNvSpPr>
          <p:nvPr/>
        </p:nvSpPr>
        <p:spPr bwMode="auto">
          <a:xfrm>
            <a:off x="5872163" y="4645025"/>
            <a:ext cx="10287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lnSpc>
                <a:spcPct val="125000"/>
              </a:lnSpc>
            </a:pPr>
            <a:r>
              <a:rPr lang="en-US" altLang="zh-CN" sz="3200">
                <a:latin typeface="Arial" panose="020B0604020202020204" pitchFamily="34" charset="0"/>
              </a:rPr>
              <a:t>……</a:t>
            </a:r>
            <a:endParaRPr lang="zh-CN" altLang="en-US" sz="3200">
              <a:latin typeface="Arial" panose="020B0604020202020204" pitchFamily="34" charset="0"/>
            </a:endParaRPr>
          </a:p>
        </p:txBody>
      </p:sp>
      <p:pic>
        <p:nvPicPr>
          <p:cNvPr id="133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2925" y="2592388"/>
            <a:ext cx="20955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7"/>
          <p:cNvSpPr txBox="1">
            <a:spLocks noChangeArrowheads="1"/>
          </p:cNvSpPr>
          <p:nvPr/>
        </p:nvSpPr>
        <p:spPr bwMode="auto">
          <a:xfrm>
            <a:off x="1122363" y="1089025"/>
            <a:ext cx="10236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lnSpc>
                <a:spcPct val="150000"/>
              </a:lnSpc>
            </a:pPr>
            <a:r>
              <a:rPr lang="ja-JP" altLang="en-US" sz="2600">
                <a:solidFill>
                  <a:schemeClr val="tx1"/>
                </a:solidFill>
                <a:latin typeface="微软雅黑" panose="020B0503020204020204" pitchFamily="34" charset="-122"/>
                <a:ea typeface="微软雅黑" panose="020B0503020204020204" pitchFamily="34" charset="-122"/>
              </a:rPr>
              <a:t>    </a:t>
            </a:r>
            <a:r>
              <a:rPr lang="zh-CN" altLang="en-US" sz="2600">
                <a:solidFill>
                  <a:schemeClr val="tx1"/>
                </a:solidFill>
                <a:latin typeface="微软雅黑" panose="020B0503020204020204" pitchFamily="34" charset="-122"/>
                <a:ea typeface="微软雅黑" panose="020B0503020204020204" pitchFamily="34" charset="-122"/>
              </a:rPr>
              <a:t>某人持有</a:t>
            </a:r>
            <a:r>
              <a:rPr lang="en-US" altLang="zh-CN" sz="2600">
                <a:solidFill>
                  <a:schemeClr val="tx1"/>
                </a:solidFill>
                <a:latin typeface="微软雅黑" panose="020B0503020204020204" pitchFamily="34" charset="-122"/>
                <a:ea typeface="微软雅黑" panose="020B0503020204020204" pitchFamily="34" charset="-122"/>
              </a:rPr>
              <a:t>A</a:t>
            </a:r>
            <a:r>
              <a:rPr lang="zh-CN" altLang="en-US" sz="2600">
                <a:solidFill>
                  <a:schemeClr val="tx1"/>
                </a:solidFill>
                <a:latin typeface="微软雅黑" panose="020B0503020204020204" pitchFamily="34" charset="-122"/>
                <a:ea typeface="微软雅黑" panose="020B0503020204020204" pitchFamily="34" charset="-122"/>
              </a:rPr>
              <a:t>公司优先股，每年每股股利为</a:t>
            </a:r>
            <a:r>
              <a:rPr lang="en-US" altLang="zh-CN" sz="2600">
                <a:solidFill>
                  <a:schemeClr val="tx1"/>
                </a:solidFill>
                <a:latin typeface="微软雅黑" panose="020B0503020204020204" pitchFamily="34" charset="-122"/>
                <a:ea typeface="微软雅黑" panose="020B0503020204020204" pitchFamily="34" charset="-122"/>
              </a:rPr>
              <a:t>2</a:t>
            </a:r>
            <a:r>
              <a:rPr lang="zh-CN" altLang="en-US" sz="2600">
                <a:solidFill>
                  <a:schemeClr val="tx1"/>
                </a:solidFill>
                <a:latin typeface="微软雅黑" panose="020B0503020204020204" pitchFamily="34" charset="-122"/>
                <a:ea typeface="微软雅黑" panose="020B0503020204020204" pitchFamily="34" charset="-122"/>
              </a:rPr>
              <a:t>元，若此人想长期持有，在年利率为</a:t>
            </a:r>
            <a:r>
              <a:rPr lang="en-US" altLang="zh-CN" sz="2600">
                <a:solidFill>
                  <a:schemeClr val="tx1"/>
                </a:solidFill>
                <a:latin typeface="微软雅黑" panose="020B0503020204020204" pitchFamily="34" charset="-122"/>
                <a:ea typeface="微软雅黑" panose="020B0503020204020204" pitchFamily="34" charset="-122"/>
              </a:rPr>
              <a:t>10%</a:t>
            </a:r>
            <a:r>
              <a:rPr lang="zh-CN" altLang="en-US" sz="2600">
                <a:solidFill>
                  <a:schemeClr val="tx1"/>
                </a:solidFill>
                <a:latin typeface="微软雅黑" panose="020B0503020204020204" pitchFamily="34" charset="-122"/>
                <a:ea typeface="微软雅黑" panose="020B0503020204020204" pitchFamily="34" charset="-122"/>
              </a:rPr>
              <a:t>的情况下，要求对该股票投资进行估价。</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14339" name="Text Box 4"/>
          <p:cNvSpPr txBox="1">
            <a:spLocks noChangeArrowheads="1"/>
          </p:cNvSpPr>
          <p:nvPr/>
        </p:nvSpPr>
        <p:spPr bwMode="auto">
          <a:xfrm>
            <a:off x="4295775" y="128588"/>
            <a:ext cx="31194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26" tIns="60963" rIns="121926" bIns="60963">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r>
              <a:rPr lang="zh-CN" altLang="en-US"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永续年金的运用</a:t>
            </a:r>
            <a:endParaRPr lang="zh-CN" altLang="zh-CN"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0" name="Line 6"/>
          <p:cNvSpPr>
            <a:spLocks noChangeShapeType="1"/>
          </p:cNvSpPr>
          <p:nvPr/>
        </p:nvSpPr>
        <p:spPr bwMode="auto">
          <a:xfrm>
            <a:off x="0" y="482600"/>
            <a:ext cx="4092575"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14341" name="Line 7"/>
          <p:cNvSpPr>
            <a:spLocks noChangeShapeType="1"/>
          </p:cNvSpPr>
          <p:nvPr/>
        </p:nvSpPr>
        <p:spPr bwMode="auto">
          <a:xfrm>
            <a:off x="7413625" y="436563"/>
            <a:ext cx="4778375"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14342"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fld id="{FEE39D9E-94C0-4DAC-88AA-4E0DBD2409E9}" type="slidenum">
              <a:rPr lang="en-US" altLang="zh-CN" sz="1400">
                <a:solidFill>
                  <a:schemeClr val="bg1"/>
                </a:solidFill>
              </a:rPr>
            </a:fld>
            <a:endParaRPr lang="en-US" altLang="zh-CN" sz="1400">
              <a:solidFill>
                <a:schemeClr val="bg1"/>
              </a:solidFill>
            </a:endParaRPr>
          </a:p>
        </p:txBody>
      </p:sp>
      <p:sp>
        <p:nvSpPr>
          <p:cNvPr id="22" name="矩形 21"/>
          <p:cNvSpPr>
            <a:spLocks noChangeArrowheads="1"/>
          </p:cNvSpPr>
          <p:nvPr/>
        </p:nvSpPr>
        <p:spPr bwMode="auto">
          <a:xfrm>
            <a:off x="5413375" y="3148013"/>
            <a:ext cx="5356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ja-JP" altLang="en-US" sz="2400">
                <a:latin typeface="微软雅黑" panose="020B0503020204020204" pitchFamily="34" charset="-122"/>
                <a:ea typeface="微软雅黑" panose="020B0503020204020204" pitchFamily="34" charset="-122"/>
                <a:sym typeface="Arial" panose="020B0604020202020204" pitchFamily="34" charset="0"/>
              </a:rPr>
              <a:t>解析：</a:t>
            </a:r>
            <a:r>
              <a:rPr lang="en-US" altLang="zh-CN" sz="2400">
                <a:latin typeface="微软雅黑" panose="020B0503020204020204" pitchFamily="34" charset="-122"/>
                <a:ea typeface="微软雅黑" panose="020B0503020204020204" pitchFamily="34" charset="-122"/>
                <a:sym typeface="Arial" panose="020B0604020202020204" pitchFamily="34" charset="0"/>
              </a:rPr>
              <a:t>P=A/I</a:t>
            </a:r>
            <a:r>
              <a:rPr lang="en-US" altLang="ja-JP" sz="2400">
                <a:latin typeface="微软雅黑" panose="020B0503020204020204" pitchFamily="34" charset="-122"/>
                <a:ea typeface="微软雅黑" panose="020B0503020204020204" pitchFamily="34" charset="-122"/>
                <a:sym typeface="Arial" panose="020B0604020202020204" pitchFamily="34" charset="0"/>
              </a:rPr>
              <a:t>=2/10%=20(</a:t>
            </a:r>
            <a:r>
              <a:rPr lang="zh-CN" altLang="en-US" sz="2400">
                <a:latin typeface="微软雅黑" panose="020B0503020204020204" pitchFamily="34" charset="-122"/>
                <a:ea typeface="微软雅黑" panose="020B0503020204020204" pitchFamily="34" charset="-122"/>
                <a:sym typeface="Arial" panose="020B0604020202020204" pitchFamily="34" charset="0"/>
              </a:rPr>
              <a:t>元</a:t>
            </a:r>
            <a:r>
              <a:rPr lang="en-US" altLang="ja-JP" sz="2400">
                <a:latin typeface="微软雅黑" panose="020B0503020204020204" pitchFamily="34" charset="-122"/>
                <a:ea typeface="微软雅黑" panose="020B0503020204020204" pitchFamily="34" charset="-122"/>
                <a:sym typeface="Arial" panose="020B0604020202020204" pitchFamily="34" charset="0"/>
              </a:rPr>
              <a:t>)</a:t>
            </a:r>
            <a:endParaRPr lang="ja-JP" altLang="en-US" sz="240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4344" name="组合 14"/>
          <p:cNvGrpSpPr/>
          <p:nvPr/>
        </p:nvGrpSpPr>
        <p:grpSpPr bwMode="auto">
          <a:xfrm>
            <a:off x="661988" y="890588"/>
            <a:ext cx="10910887" cy="1708150"/>
            <a:chOff x="416496" y="1988840"/>
            <a:chExt cx="8930986" cy="4577755"/>
          </a:xfrm>
        </p:grpSpPr>
        <p:sp>
          <p:nvSpPr>
            <p:cNvPr id="14347" name="矩形 8"/>
            <p:cNvSpPr>
              <a:spLocks noChangeArrowheads="1"/>
            </p:cNvSpPr>
            <p:nvPr/>
          </p:nvSpPr>
          <p:spPr bwMode="auto">
            <a:xfrm>
              <a:off x="598605" y="2348878"/>
              <a:ext cx="8748877" cy="4217717"/>
            </a:xfrm>
            <a:prstGeom prst="rect">
              <a:avLst/>
            </a:prstGeom>
            <a:noFill/>
            <a:ln w="25400">
              <a:solidFill>
                <a:srgbClr val="0070C0"/>
              </a:solidFill>
              <a:miter lim="800000"/>
            </a:ln>
            <a:extLst>
              <a:ext uri="{909E8E84-426E-40DD-AFC4-6F175D3DCCD1}">
                <a14:hiddenFill xmlns:a14="http://schemas.microsoft.com/office/drawing/2010/main">
                  <a:solidFill>
                    <a:srgbClr val="FFFFFF"/>
                  </a:solidFill>
                </a14:hiddenFill>
              </a:ext>
            </a:extLst>
          </p:spPr>
          <p:txBody>
            <a:bodyPr/>
            <a:lstStyle/>
            <a:p>
              <a:pPr eaLnBrk="1" hangingPunct="1"/>
              <a:endParaRPr lang="zh-CN" altLang="en-US" sz="3200">
                <a:solidFill>
                  <a:srgbClr val="000000"/>
                </a:solidFill>
                <a:sym typeface="Arial" panose="020B0604020202020204" pitchFamily="34" charset="0"/>
              </a:endParaRPr>
            </a:p>
          </p:txBody>
        </p:sp>
        <p:grpSp>
          <p:nvGrpSpPr>
            <p:cNvPr id="3" name="组合 11"/>
            <p:cNvGrpSpPr/>
            <p:nvPr/>
          </p:nvGrpSpPr>
          <p:grpSpPr>
            <a:xfrm>
              <a:off x="416496" y="1988840"/>
              <a:ext cx="568751" cy="700092"/>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noProof="1">
                  <a:solidFill>
                    <a:schemeClr val="tx1"/>
                  </a:solidFill>
                  <a:ea typeface="微软雅黑" panose="020B0503020204020204" pitchFamily="34" charset="-122"/>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noProof="1">
                  <a:ea typeface="微软雅黑" panose="020B0503020204020204" pitchFamily="34" charset="-122"/>
                </a:endParaRPr>
              </a:p>
            </p:txBody>
          </p:sp>
        </p:grpSp>
      </p:grpSp>
      <p:sp>
        <p:nvSpPr>
          <p:cNvPr id="19" name="矩形 18"/>
          <p:cNvSpPr>
            <a:spLocks noChangeArrowheads="1"/>
          </p:cNvSpPr>
          <p:nvPr/>
        </p:nvSpPr>
        <p:spPr bwMode="auto">
          <a:xfrm>
            <a:off x="5080000" y="4171950"/>
            <a:ext cx="65754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zh-CN" altLang="en-US" sz="2200">
                <a:latin typeface="华文仿宋" panose="02010600040101010101" pitchFamily="2" charset="-122"/>
                <a:ea typeface="华文仿宋" panose="02010600040101010101" pitchFamily="2" charset="-122"/>
                <a:sym typeface="Arial" panose="020B0604020202020204" pitchFamily="34" charset="0"/>
              </a:rPr>
              <a:t>注：永续年金是一种无限期支付的年金，类似于存本取息，只要本金不支取，每期都会获得相应的利息。诺贝尔奖奖金每年都发放亦是如此。</a:t>
            </a:r>
            <a:endParaRPr lang="ja-JP" altLang="en-US" sz="2200">
              <a:latin typeface="华文仿宋" panose="02010600040101010101" pitchFamily="2" charset="-122"/>
              <a:ea typeface="华文仿宋" panose="02010600040101010101" pitchFamily="2" charset="-122"/>
              <a:sym typeface="Arial" panose="020B0604020202020204" pitchFamily="34" charset="0"/>
            </a:endParaRPr>
          </a:p>
        </p:txBody>
      </p:sp>
      <p:pic>
        <p:nvPicPr>
          <p:cNvPr id="14346" name="Picture 1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8513" y="3048000"/>
            <a:ext cx="39624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9"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圆角矩形 62"/>
          <p:cNvSpPr/>
          <p:nvPr/>
        </p:nvSpPr>
        <p:spPr bwMode="auto">
          <a:xfrm>
            <a:off x="1203325" y="1211263"/>
            <a:ext cx="2497138" cy="6286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zh-CN" altLang="en-US" sz="11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椭圆 19"/>
          <p:cNvSpPr/>
          <p:nvPr/>
        </p:nvSpPr>
        <p:spPr>
          <a:xfrm>
            <a:off x="579438" y="1012825"/>
            <a:ext cx="1116012" cy="1109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eaLnBrk="1" hangingPunct="1">
              <a:defRPr/>
            </a:pPr>
            <a:endParaRPr lang="zh-CN" altLang="en-US"/>
          </a:p>
        </p:txBody>
      </p:sp>
      <p:sp>
        <p:nvSpPr>
          <p:cNvPr id="29" name="五边形 28"/>
          <p:cNvSpPr/>
          <p:nvPr/>
        </p:nvSpPr>
        <p:spPr>
          <a:xfrm rot="5400000">
            <a:off x="366713" y="4856162"/>
            <a:ext cx="2135188" cy="1617663"/>
          </a:xfrm>
          <a:prstGeom prst="homePlate">
            <a:avLst>
              <a:gd name="adj" fmla="val 23462"/>
            </a:avLst>
          </a:prstGeom>
          <a:gradFill>
            <a:gsLst>
              <a:gs pos="0">
                <a:srgbClr val="FFFFFF"/>
              </a:gs>
              <a:gs pos="100000">
                <a:schemeClr val="bg1">
                  <a:lumMod val="95000"/>
                </a:schemeClr>
              </a:gs>
            </a:gsLst>
            <a:lin ang="15000000" scaled="0"/>
          </a:gradFill>
          <a:ln w="25400">
            <a:solidFill>
              <a:schemeClr val="accent3"/>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eaLnBrk="1" hangingPunct="1">
              <a:defRPr/>
            </a:pPr>
            <a:endParaRPr lang="zh-CN" altLang="en-US" dirty="0">
              <a:solidFill>
                <a:srgbClr val="18478F"/>
              </a:solidFill>
            </a:endParaRPr>
          </a:p>
        </p:txBody>
      </p:sp>
      <p:sp>
        <p:nvSpPr>
          <p:cNvPr id="31" name="五边形 30"/>
          <p:cNvSpPr/>
          <p:nvPr/>
        </p:nvSpPr>
        <p:spPr>
          <a:xfrm rot="5400000">
            <a:off x="835819" y="3452019"/>
            <a:ext cx="1243012" cy="1619250"/>
          </a:xfrm>
          <a:prstGeom prst="homePlate">
            <a:avLst>
              <a:gd name="adj" fmla="val 23462"/>
            </a:avLst>
          </a:prstGeom>
          <a:gradFill>
            <a:gsLst>
              <a:gs pos="0">
                <a:srgbClr val="FFFFFF"/>
              </a:gs>
              <a:gs pos="100000">
                <a:schemeClr val="bg1">
                  <a:lumMod val="95000"/>
                </a:schemeClr>
              </a:gs>
            </a:gsLst>
            <a:lin ang="15000000" scaled="0"/>
          </a:gradFill>
          <a:ln w="25400">
            <a:solidFill>
              <a:schemeClr val="accent2"/>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eaLnBrk="1" hangingPunct="1">
              <a:defRPr/>
            </a:pPr>
            <a:endParaRPr lang="zh-CN" altLang="en-US" dirty="0">
              <a:solidFill>
                <a:srgbClr val="18478F"/>
              </a:solidFill>
            </a:endParaRPr>
          </a:p>
        </p:txBody>
      </p:sp>
      <p:sp>
        <p:nvSpPr>
          <p:cNvPr id="33" name="五边形 32"/>
          <p:cNvSpPr/>
          <p:nvPr/>
        </p:nvSpPr>
        <p:spPr>
          <a:xfrm rot="5400000">
            <a:off x="543718" y="2440782"/>
            <a:ext cx="1770063" cy="1619250"/>
          </a:xfrm>
          <a:prstGeom prst="homePlate">
            <a:avLst>
              <a:gd name="adj" fmla="val 29933"/>
            </a:avLst>
          </a:prstGeom>
          <a:gradFill>
            <a:gsLst>
              <a:gs pos="0">
                <a:srgbClr val="FFFFFF"/>
              </a:gs>
              <a:gs pos="100000">
                <a:schemeClr val="bg1">
                  <a:lumMod val="95000"/>
                </a:schemeClr>
              </a:gs>
            </a:gsLst>
            <a:lin ang="15000000" scaled="0"/>
          </a:gradFill>
          <a:ln w="25400">
            <a:solidFill>
              <a:schemeClr val="accent1"/>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eaLnBrk="1" hangingPunct="1">
              <a:defRPr/>
            </a:pPr>
            <a:endParaRPr lang="zh-CN" altLang="en-US" dirty="0">
              <a:solidFill>
                <a:srgbClr val="18478F"/>
              </a:solidFill>
            </a:endParaRPr>
          </a:p>
        </p:txBody>
      </p:sp>
      <p:sp>
        <p:nvSpPr>
          <p:cNvPr id="39" name="Freeform 19"/>
          <p:cNvSpPr>
            <a:spLocks noEditPoints="1"/>
          </p:cNvSpPr>
          <p:nvPr/>
        </p:nvSpPr>
        <p:spPr bwMode="auto">
          <a:xfrm>
            <a:off x="7135813" y="5691188"/>
            <a:ext cx="600075" cy="601662"/>
          </a:xfrm>
          <a:custGeom>
            <a:avLst/>
            <a:gdLst>
              <a:gd name="T0" fmla="*/ 281 w 311"/>
              <a:gd name="T1" fmla="*/ 130 h 312"/>
              <a:gd name="T2" fmla="*/ 311 w 311"/>
              <a:gd name="T3" fmla="*/ 116 h 312"/>
              <a:gd name="T4" fmla="*/ 294 w 311"/>
              <a:gd name="T5" fmla="*/ 75 h 312"/>
              <a:gd name="T6" fmla="*/ 263 w 311"/>
              <a:gd name="T7" fmla="*/ 86 h 312"/>
              <a:gd name="T8" fmla="*/ 226 w 311"/>
              <a:gd name="T9" fmla="*/ 48 h 312"/>
              <a:gd name="T10" fmla="*/ 237 w 311"/>
              <a:gd name="T11" fmla="*/ 17 h 312"/>
              <a:gd name="T12" fmla="*/ 197 w 311"/>
              <a:gd name="T13" fmla="*/ 0 h 312"/>
              <a:gd name="T14" fmla="*/ 183 w 311"/>
              <a:gd name="T15" fmla="*/ 30 h 312"/>
              <a:gd name="T16" fmla="*/ 129 w 311"/>
              <a:gd name="T17" fmla="*/ 30 h 312"/>
              <a:gd name="T18" fmla="*/ 115 w 311"/>
              <a:gd name="T19" fmla="*/ 0 h 312"/>
              <a:gd name="T20" fmla="*/ 75 w 311"/>
              <a:gd name="T21" fmla="*/ 17 h 312"/>
              <a:gd name="T22" fmla="*/ 86 w 311"/>
              <a:gd name="T23" fmla="*/ 48 h 312"/>
              <a:gd name="T24" fmla="*/ 48 w 311"/>
              <a:gd name="T25" fmla="*/ 85 h 312"/>
              <a:gd name="T26" fmla="*/ 17 w 311"/>
              <a:gd name="T27" fmla="*/ 74 h 312"/>
              <a:gd name="T28" fmla="*/ 0 w 311"/>
              <a:gd name="T29" fmla="*/ 114 h 312"/>
              <a:gd name="T30" fmla="*/ 30 w 311"/>
              <a:gd name="T31" fmla="*/ 129 h 312"/>
              <a:gd name="T32" fmla="*/ 30 w 311"/>
              <a:gd name="T33" fmla="*/ 182 h 312"/>
              <a:gd name="T34" fmla="*/ 0 w 311"/>
              <a:gd name="T35" fmla="*/ 196 h 312"/>
              <a:gd name="T36" fmla="*/ 16 w 311"/>
              <a:gd name="T37" fmla="*/ 236 h 312"/>
              <a:gd name="T38" fmla="*/ 47 w 311"/>
              <a:gd name="T39" fmla="*/ 225 h 312"/>
              <a:gd name="T40" fmla="*/ 85 w 311"/>
              <a:gd name="T41" fmla="*/ 263 h 312"/>
              <a:gd name="T42" fmla="*/ 73 w 311"/>
              <a:gd name="T43" fmla="*/ 294 h 312"/>
              <a:gd name="T44" fmla="*/ 114 w 311"/>
              <a:gd name="T45" fmla="*/ 311 h 312"/>
              <a:gd name="T46" fmla="*/ 128 w 311"/>
              <a:gd name="T47" fmla="*/ 281 h 312"/>
              <a:gd name="T48" fmla="*/ 181 w 311"/>
              <a:gd name="T49" fmla="*/ 282 h 312"/>
              <a:gd name="T50" fmla="*/ 195 w 311"/>
              <a:gd name="T51" fmla="*/ 312 h 312"/>
              <a:gd name="T52" fmla="*/ 236 w 311"/>
              <a:gd name="T53" fmla="*/ 295 h 312"/>
              <a:gd name="T54" fmla="*/ 225 w 311"/>
              <a:gd name="T55" fmla="*/ 264 h 312"/>
              <a:gd name="T56" fmla="*/ 263 w 311"/>
              <a:gd name="T57" fmla="*/ 226 h 312"/>
              <a:gd name="T58" fmla="*/ 294 w 311"/>
              <a:gd name="T59" fmla="*/ 238 h 312"/>
              <a:gd name="T60" fmla="*/ 311 w 311"/>
              <a:gd name="T61" fmla="*/ 197 h 312"/>
              <a:gd name="T62" fmla="*/ 281 w 311"/>
              <a:gd name="T63" fmla="*/ 183 h 312"/>
              <a:gd name="T64" fmla="*/ 281 w 311"/>
              <a:gd name="T65" fmla="*/ 130 h 312"/>
              <a:gd name="T66" fmla="*/ 155 w 311"/>
              <a:gd name="T67" fmla="*/ 254 h 312"/>
              <a:gd name="T68" fmla="*/ 57 w 311"/>
              <a:gd name="T69" fmla="*/ 156 h 312"/>
              <a:gd name="T70" fmla="*/ 155 w 311"/>
              <a:gd name="T71" fmla="*/ 57 h 312"/>
              <a:gd name="T72" fmla="*/ 254 w 311"/>
              <a:gd name="T73" fmla="*/ 156 h 312"/>
              <a:gd name="T74" fmla="*/ 155 w 311"/>
              <a:gd name="T75" fmla="*/ 25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2">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eaLnBrk="1" hangingPunct="1">
              <a:defRPr/>
            </a:pPr>
            <a:endParaRPr lang="zh-CN" altLang="en-US">
              <a:solidFill>
                <a:prstClr val="white"/>
              </a:solidFill>
            </a:endParaRPr>
          </a:p>
        </p:txBody>
      </p:sp>
      <p:grpSp>
        <p:nvGrpSpPr>
          <p:cNvPr id="15368" name="组合 39"/>
          <p:cNvGrpSpPr/>
          <p:nvPr/>
        </p:nvGrpSpPr>
        <p:grpSpPr bwMode="auto">
          <a:xfrm>
            <a:off x="885825" y="1241425"/>
            <a:ext cx="571500" cy="550863"/>
            <a:chOff x="2607983" y="4241292"/>
            <a:chExt cx="490600" cy="471805"/>
          </a:xfrm>
        </p:grpSpPr>
        <p:sp>
          <p:nvSpPr>
            <p:cNvPr id="15383" name="Oval 131"/>
            <p:cNvSpPr>
              <a:spLocks noChangeArrowheads="1"/>
            </p:cNvSpPr>
            <p:nvPr/>
          </p:nvSpPr>
          <p:spPr bwMode="auto">
            <a:xfrm>
              <a:off x="2742898" y="4241292"/>
              <a:ext cx="220770" cy="22359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solidFill>
                  <a:srgbClr val="000000"/>
                </a:solidFill>
              </a:endParaRPr>
            </a:p>
          </p:txBody>
        </p:sp>
        <p:sp>
          <p:nvSpPr>
            <p:cNvPr id="15384" name="Freeform 134"/>
            <p:cNvSpPr/>
            <p:nvPr/>
          </p:nvSpPr>
          <p:spPr bwMode="auto">
            <a:xfrm>
              <a:off x="2607983" y="4499759"/>
              <a:ext cx="490600" cy="213338"/>
            </a:xfrm>
            <a:custGeom>
              <a:avLst/>
              <a:gdLst>
                <a:gd name="T0" fmla="*/ 2147483646 w 200"/>
                <a:gd name="T1" fmla="*/ 2147483646 h 87"/>
                <a:gd name="T2" fmla="*/ 2147483646 w 200"/>
                <a:gd name="T3" fmla="*/ 2147483646 h 87"/>
                <a:gd name="T4" fmla="*/ 2147483646 w 200"/>
                <a:gd name="T5" fmla="*/ 2147483646 h 87"/>
                <a:gd name="T6" fmla="*/ 2147483646 w 200"/>
                <a:gd name="T7" fmla="*/ 2147483646 h 87"/>
                <a:gd name="T8" fmla="*/ 2147483646 w 200"/>
                <a:gd name="T9" fmla="*/ 2147483646 h 87"/>
                <a:gd name="T10" fmla="*/ 2147483646 w 200"/>
                <a:gd name="T11" fmla="*/ 2147483646 h 87"/>
                <a:gd name="T12" fmla="*/ 2147483646 w 200"/>
                <a:gd name="T13" fmla="*/ 2147483646 h 87"/>
                <a:gd name="T14" fmla="*/ 2147483646 w 200"/>
                <a:gd name="T15" fmla="*/ 2147483646 h 87"/>
                <a:gd name="T16" fmla="*/ 2147483646 w 200"/>
                <a:gd name="T17" fmla="*/ 2147483646 h 87"/>
                <a:gd name="T18" fmla="*/ 2147483646 w 200"/>
                <a:gd name="T19" fmla="*/ 2147483646 h 87"/>
                <a:gd name="T20" fmla="*/ 2147483646 w 200"/>
                <a:gd name="T21" fmla="*/ 0 h 87"/>
                <a:gd name="T22" fmla="*/ 2147483646 w 200"/>
                <a:gd name="T23" fmla="*/ 0 h 87"/>
                <a:gd name="T24" fmla="*/ 2147483646 w 200"/>
                <a:gd name="T25" fmla="*/ 0 h 87"/>
                <a:gd name="T26" fmla="*/ 2147483646 w 200"/>
                <a:gd name="T27" fmla="*/ 0 h 87"/>
                <a:gd name="T28" fmla="*/ 2147483646 w 200"/>
                <a:gd name="T29" fmla="*/ 2147483646 h 87"/>
                <a:gd name="T30" fmla="*/ 2147483646 w 200"/>
                <a:gd name="T31" fmla="*/ 0 h 87"/>
                <a:gd name="T32" fmla="*/ 2147483646 w 200"/>
                <a:gd name="T33" fmla="*/ 0 h 87"/>
                <a:gd name="T34" fmla="*/ 2147483646 w 200"/>
                <a:gd name="T35" fmla="*/ 0 h 87"/>
                <a:gd name="T36" fmla="*/ 2147483646 w 200"/>
                <a:gd name="T37" fmla="*/ 0 h 87"/>
                <a:gd name="T38" fmla="*/ 2147483646 w 200"/>
                <a:gd name="T39" fmla="*/ 2147483646 h 87"/>
                <a:gd name="T40" fmla="*/ 0 w 200"/>
                <a:gd name="T41" fmla="*/ 2147483646 h 87"/>
                <a:gd name="T42" fmla="*/ 2147483646 w 200"/>
                <a:gd name="T43" fmla="*/ 2147483646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
                <a:gd name="T67" fmla="*/ 0 h 87"/>
                <a:gd name="T68" fmla="*/ 200 w 200"/>
                <a:gd name="T69" fmla="*/ 87 h 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43" name="矩形 42"/>
          <p:cNvSpPr/>
          <p:nvPr/>
        </p:nvSpPr>
        <p:spPr>
          <a:xfrm>
            <a:off x="1119188" y="2692400"/>
            <a:ext cx="619125" cy="461963"/>
          </a:xfrm>
          <a:prstGeom prst="rect">
            <a:avLst/>
          </a:prstGeom>
        </p:spPr>
        <p:txBody>
          <a:bodyPr lIns="91424" tIns="45712" rIns="91424" bIns="45712">
            <a:spAutoFit/>
          </a:bodyPr>
          <a:lstStyle/>
          <a:p>
            <a:pPr algn="ctr" eaLnBrk="1" hangingPunct="1">
              <a:defRPr/>
            </a:pPr>
            <a:r>
              <a:rPr lang="en-US" altLang="zh-CN" sz="24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01</a:t>
            </a:r>
            <a:endParaRPr lang="zh-CN" altLang="en-US" sz="2400" dirty="0">
              <a:solidFill>
                <a:schemeClr val="accent1">
                  <a:lumMod val="50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15370" name="矩形 43"/>
          <p:cNvSpPr>
            <a:spLocks noChangeArrowheads="1"/>
          </p:cNvSpPr>
          <p:nvPr/>
        </p:nvSpPr>
        <p:spPr bwMode="auto">
          <a:xfrm>
            <a:off x="1147763" y="4135438"/>
            <a:ext cx="619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p>
            <a:pPr algn="ctr" eaLnBrk="1" hangingPunct="1"/>
            <a:r>
              <a:rPr lang="en-US" altLang="zh-CN" sz="2400">
                <a:solidFill>
                  <a:schemeClr val="accent2"/>
                </a:solidFill>
                <a:latin typeface="Open Sans"/>
                <a:ea typeface="Open Sans"/>
                <a:cs typeface="Open Sans"/>
              </a:rPr>
              <a:t>02</a:t>
            </a:r>
            <a:endParaRPr lang="zh-CN" altLang="en-US" sz="2400">
              <a:solidFill>
                <a:schemeClr val="accent2"/>
              </a:solidFill>
              <a:latin typeface="Open Sans"/>
              <a:ea typeface="微软雅黑" panose="020B0503020204020204" pitchFamily="34" charset="-122"/>
              <a:cs typeface="Open Sans"/>
            </a:endParaRPr>
          </a:p>
        </p:txBody>
      </p:sp>
      <p:sp>
        <p:nvSpPr>
          <p:cNvPr id="45" name="矩形 44"/>
          <p:cNvSpPr/>
          <p:nvPr/>
        </p:nvSpPr>
        <p:spPr>
          <a:xfrm>
            <a:off x="1135063" y="5351463"/>
            <a:ext cx="619125" cy="461962"/>
          </a:xfrm>
          <a:prstGeom prst="rect">
            <a:avLst/>
          </a:prstGeom>
        </p:spPr>
        <p:txBody>
          <a:bodyPr lIns="91424" tIns="45712" rIns="91424" bIns="45712">
            <a:spAutoFit/>
          </a:bodyPr>
          <a:lstStyle/>
          <a:p>
            <a:pPr algn="ctr" eaLnBrk="1" hangingPunct="1">
              <a:defRPr/>
            </a:pPr>
            <a:r>
              <a:rPr lang="en-US" altLang="zh-CN" sz="24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03</a:t>
            </a:r>
            <a:endParaRPr lang="zh-CN" altLang="en-US" sz="2400" dirty="0">
              <a:solidFill>
                <a:schemeClr val="accent1">
                  <a:lumMod val="50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15372" name="标题 4"/>
          <p:cNvSpPr txBox="1">
            <a:spLocks noChangeArrowheads="1"/>
          </p:cNvSpPr>
          <p:nvPr/>
        </p:nvSpPr>
        <p:spPr bwMode="auto">
          <a:xfrm>
            <a:off x="787400" y="350838"/>
            <a:ext cx="99774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gn="ctr" eaLnBrk="1" hangingPunct="1">
              <a:lnSpc>
                <a:spcPct val="90000"/>
              </a:lnSpc>
            </a:pPr>
            <a:r>
              <a:rPr lang="zh-CN" altLang="en-US" sz="4000" b="1" dirty="0">
                <a:solidFill>
                  <a:srgbClr val="495A66"/>
                </a:solidFill>
                <a:latin typeface="微软雅黑" panose="020B0503020204020204" pitchFamily="34" charset="-122"/>
                <a:ea typeface="微软雅黑" panose="020B0503020204020204" pitchFamily="34" charset="-122"/>
              </a:rPr>
              <a:t>    </a:t>
            </a:r>
            <a:r>
              <a:rPr lang="zh-CN" altLang="en-US" sz="3600" b="1" dirty="0" smtClean="0">
                <a:solidFill>
                  <a:srgbClr val="495A66"/>
                </a:solidFill>
                <a:latin typeface="微软雅黑" panose="020B0503020204020204" pitchFamily="34" charset="-122"/>
                <a:ea typeface="微软雅黑" panose="020B0503020204020204" pitchFamily="34" charset="-122"/>
              </a:rPr>
              <a:t>利率</a:t>
            </a:r>
            <a:r>
              <a:rPr lang="zh-CN" altLang="en-US" sz="3600" b="1" dirty="0">
                <a:solidFill>
                  <a:srgbClr val="495A66"/>
                </a:solidFill>
                <a:latin typeface="微软雅黑" panose="020B0503020204020204" pitchFamily="34" charset="-122"/>
                <a:ea typeface="微软雅黑" panose="020B0503020204020204" pitchFamily="34" charset="-122"/>
              </a:rPr>
              <a:t>的计算及运用</a:t>
            </a:r>
            <a:endParaRPr lang="zh-CN" altLang="en-US" sz="3600" b="1" dirty="0">
              <a:solidFill>
                <a:srgbClr val="495A66"/>
              </a:solidFill>
              <a:latin typeface="微软雅黑" panose="020B0503020204020204" pitchFamily="34" charset="-122"/>
              <a:ea typeface="微软雅黑" panose="020B0503020204020204" pitchFamily="34" charset="-122"/>
            </a:endParaRPr>
          </a:p>
        </p:txBody>
      </p:sp>
      <p:grpSp>
        <p:nvGrpSpPr>
          <p:cNvPr id="15373" name="组合 36"/>
          <p:cNvGrpSpPr/>
          <p:nvPr/>
        </p:nvGrpSpPr>
        <p:grpSpPr bwMode="auto">
          <a:xfrm>
            <a:off x="3381375" y="1074738"/>
            <a:ext cx="5327650" cy="136525"/>
            <a:chOff x="5357217" y="1143000"/>
            <a:chExt cx="1490133" cy="101600"/>
          </a:xfrm>
        </p:grpSpPr>
        <p:cxnSp>
          <p:nvCxnSpPr>
            <p:cNvPr id="4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5374" name="TextBox 14"/>
          <p:cNvSpPr txBox="1">
            <a:spLocks noChangeArrowheads="1"/>
          </p:cNvSpPr>
          <p:nvPr/>
        </p:nvSpPr>
        <p:spPr bwMode="auto">
          <a:xfrm>
            <a:off x="2452688" y="1811338"/>
            <a:ext cx="90360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lnSpc>
                <a:spcPct val="150000"/>
              </a:lnSpc>
            </a:pPr>
            <a:r>
              <a:rPr lang="zh-CN" altLang="en-US" sz="2400">
                <a:solidFill>
                  <a:schemeClr val="tx1"/>
                </a:solidFill>
                <a:latin typeface="微软雅黑" panose="020B0503020204020204" pitchFamily="34" charset="-122"/>
                <a:ea typeface="微软雅黑" panose="020B0503020204020204" pitchFamily="34" charset="-122"/>
              </a:rPr>
              <a:t>已知现值、终值、年金、计息期等要素的情况下，求出利率的值。</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15375" name="TextBox 56"/>
          <p:cNvSpPr txBox="1">
            <a:spLocks noChangeArrowheads="1"/>
          </p:cNvSpPr>
          <p:nvPr/>
        </p:nvSpPr>
        <p:spPr bwMode="auto">
          <a:xfrm>
            <a:off x="2362200" y="2365375"/>
            <a:ext cx="9061450" cy="1538288"/>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r>
              <a:rPr lang="zh-CN" altLang="zh-CN" sz="2400" b="1">
                <a:solidFill>
                  <a:schemeClr val="tx1"/>
                </a:solidFill>
                <a:latin typeface="Arial" panose="020B0604020202020204" pitchFamily="34" charset="0"/>
              </a:rPr>
              <a:t>已知</a:t>
            </a:r>
            <a:r>
              <a:rPr lang="en-US" altLang="zh-CN" sz="2400" b="1">
                <a:solidFill>
                  <a:schemeClr val="tx1"/>
                </a:solidFill>
                <a:latin typeface="Arial" panose="020B0604020202020204" pitchFamily="34" charset="0"/>
              </a:rPr>
              <a:t>F</a:t>
            </a:r>
            <a:r>
              <a:rPr lang="zh-CN" altLang="en-US" sz="2400" b="1">
                <a:solidFill>
                  <a:schemeClr val="tx1"/>
                </a:solidFill>
                <a:latin typeface="Arial" panose="020B0604020202020204" pitchFamily="34" charset="0"/>
              </a:rPr>
              <a:t>、</a:t>
            </a:r>
            <a:r>
              <a:rPr lang="en-US" altLang="zh-CN" sz="2400" b="1">
                <a:solidFill>
                  <a:schemeClr val="tx1"/>
                </a:solidFill>
                <a:latin typeface="Arial" panose="020B0604020202020204" pitchFamily="34" charset="0"/>
              </a:rPr>
              <a:t>P</a:t>
            </a:r>
            <a:r>
              <a:rPr lang="zh-CN" altLang="en-US" sz="2400" b="1">
                <a:solidFill>
                  <a:schemeClr val="tx1"/>
                </a:solidFill>
                <a:latin typeface="Arial" panose="020B0604020202020204" pitchFamily="34" charset="0"/>
              </a:rPr>
              <a:t>和</a:t>
            </a:r>
            <a:r>
              <a:rPr lang="en-US" altLang="zh-CN" sz="2400" b="1">
                <a:solidFill>
                  <a:schemeClr val="tx1"/>
                </a:solidFill>
                <a:latin typeface="Arial" panose="020B0604020202020204" pitchFamily="34" charset="0"/>
              </a:rPr>
              <a:t>n</a:t>
            </a:r>
            <a:r>
              <a:rPr lang="zh-CN" altLang="zh-CN" sz="2400" b="1">
                <a:solidFill>
                  <a:schemeClr val="tx1"/>
                </a:solidFill>
                <a:latin typeface="Arial" panose="020B0604020202020204" pitchFamily="34" charset="0"/>
              </a:rPr>
              <a:t>，先求出（</a:t>
            </a:r>
            <a:r>
              <a:rPr lang="en-US" altLang="zh-CN" sz="2400" b="1">
                <a:solidFill>
                  <a:schemeClr val="tx1"/>
                </a:solidFill>
                <a:latin typeface="Arial" panose="020B0604020202020204" pitchFamily="34" charset="0"/>
              </a:rPr>
              <a:t>F/P</a:t>
            </a:r>
            <a:r>
              <a:rPr lang="zh-CN" altLang="zh-CN" sz="2400" b="1">
                <a:solidFill>
                  <a:schemeClr val="tx1"/>
                </a:solidFill>
                <a:latin typeface="Arial" panose="020B0604020202020204" pitchFamily="34" charset="0"/>
              </a:rPr>
              <a:t>，</a:t>
            </a:r>
            <a:r>
              <a:rPr lang="en-US" altLang="zh-CN" sz="2400" b="1">
                <a:solidFill>
                  <a:schemeClr val="tx1"/>
                </a:solidFill>
                <a:latin typeface="Arial" panose="020B0604020202020204" pitchFamily="34" charset="0"/>
              </a:rPr>
              <a:t>i</a:t>
            </a:r>
            <a:r>
              <a:rPr lang="zh-CN" altLang="zh-CN" sz="2400" b="1">
                <a:solidFill>
                  <a:schemeClr val="tx1"/>
                </a:solidFill>
                <a:latin typeface="Arial" panose="020B0604020202020204" pitchFamily="34" charset="0"/>
              </a:rPr>
              <a:t>，</a:t>
            </a:r>
            <a:r>
              <a:rPr lang="en-US" altLang="zh-CN" sz="2400" b="1">
                <a:solidFill>
                  <a:schemeClr val="tx1"/>
                </a:solidFill>
                <a:latin typeface="Arial" panose="020B0604020202020204" pitchFamily="34" charset="0"/>
              </a:rPr>
              <a:t>n</a:t>
            </a:r>
            <a:r>
              <a:rPr lang="zh-CN" altLang="zh-CN" sz="2400" b="1">
                <a:solidFill>
                  <a:schemeClr val="tx1"/>
                </a:solidFill>
                <a:latin typeface="Arial" panose="020B0604020202020204" pitchFamily="34" charset="0"/>
              </a:rPr>
              <a:t>）</a:t>
            </a:r>
            <a:r>
              <a:rPr lang="en-US" altLang="zh-CN" sz="2400" b="1">
                <a:solidFill>
                  <a:schemeClr val="tx1"/>
                </a:solidFill>
                <a:latin typeface="Arial" panose="020B0604020202020204" pitchFamily="34" charset="0"/>
              </a:rPr>
              <a:t>=F/P</a:t>
            </a:r>
            <a:r>
              <a:rPr lang="zh-CN" altLang="zh-CN" sz="2400" b="1">
                <a:solidFill>
                  <a:schemeClr val="tx1"/>
                </a:solidFill>
                <a:latin typeface="Arial" panose="020B0604020202020204" pitchFamily="34" charset="0"/>
              </a:rPr>
              <a:t>或（</a:t>
            </a:r>
            <a:r>
              <a:rPr lang="en-US" altLang="zh-CN" sz="2400" b="1">
                <a:solidFill>
                  <a:schemeClr val="tx1"/>
                </a:solidFill>
                <a:latin typeface="Arial" panose="020B0604020202020204" pitchFamily="34" charset="0"/>
              </a:rPr>
              <a:t>P/F</a:t>
            </a:r>
            <a:r>
              <a:rPr lang="zh-CN" altLang="zh-CN" sz="2400" b="1">
                <a:solidFill>
                  <a:schemeClr val="tx1"/>
                </a:solidFill>
                <a:latin typeface="Arial" panose="020B0604020202020204" pitchFamily="34" charset="0"/>
              </a:rPr>
              <a:t>，</a:t>
            </a:r>
            <a:r>
              <a:rPr lang="en-US" altLang="zh-CN" sz="2400" b="1">
                <a:solidFill>
                  <a:schemeClr val="tx1"/>
                </a:solidFill>
                <a:latin typeface="Arial" panose="020B0604020202020204" pitchFamily="34" charset="0"/>
              </a:rPr>
              <a:t>i</a:t>
            </a:r>
            <a:r>
              <a:rPr lang="zh-CN" altLang="zh-CN" sz="2400" b="1">
                <a:solidFill>
                  <a:schemeClr val="tx1"/>
                </a:solidFill>
                <a:latin typeface="Arial" panose="020B0604020202020204" pitchFamily="34" charset="0"/>
              </a:rPr>
              <a:t>，</a:t>
            </a:r>
            <a:r>
              <a:rPr lang="en-US" altLang="zh-CN" sz="2400" b="1">
                <a:solidFill>
                  <a:schemeClr val="tx1"/>
                </a:solidFill>
                <a:latin typeface="Arial" panose="020B0604020202020204" pitchFamily="34" charset="0"/>
              </a:rPr>
              <a:t>n</a:t>
            </a:r>
            <a:r>
              <a:rPr lang="zh-CN" altLang="zh-CN" sz="2400" b="1">
                <a:solidFill>
                  <a:schemeClr val="tx1"/>
                </a:solidFill>
                <a:latin typeface="Arial" panose="020B0604020202020204" pitchFamily="34" charset="0"/>
              </a:rPr>
              <a:t>）</a:t>
            </a:r>
            <a:r>
              <a:rPr lang="en-US" altLang="zh-CN" sz="2400" b="1">
                <a:solidFill>
                  <a:schemeClr val="tx1"/>
                </a:solidFill>
                <a:latin typeface="Arial" panose="020B0604020202020204" pitchFamily="34" charset="0"/>
              </a:rPr>
              <a:t>=P/F</a:t>
            </a:r>
            <a:r>
              <a:rPr lang="zh-CN" altLang="zh-CN" sz="2400" b="1">
                <a:solidFill>
                  <a:schemeClr val="tx1"/>
                </a:solidFill>
                <a:latin typeface="Arial" panose="020B0604020202020204" pitchFamily="34" charset="0"/>
              </a:rPr>
              <a:t>；</a:t>
            </a:r>
            <a:endParaRPr lang="en-US" altLang="zh-CN" sz="2400" b="1">
              <a:solidFill>
                <a:schemeClr val="tx1"/>
              </a:solidFill>
              <a:latin typeface="Arial" panose="020B0604020202020204" pitchFamily="34" charset="0"/>
            </a:endParaRPr>
          </a:p>
          <a:p>
            <a:pPr eaLnBrk="1" hangingPunct="1"/>
            <a:r>
              <a:rPr lang="zh-CN" altLang="zh-CN" sz="2400" b="1">
                <a:solidFill>
                  <a:schemeClr val="tx1"/>
                </a:solidFill>
                <a:latin typeface="Arial" panose="020B0604020202020204" pitchFamily="34" charset="0"/>
              </a:rPr>
              <a:t>已知 </a:t>
            </a:r>
            <a:r>
              <a:rPr lang="en-US" altLang="zh-CN" sz="2400" b="1">
                <a:solidFill>
                  <a:schemeClr val="tx1"/>
                </a:solidFill>
                <a:latin typeface="Arial" panose="020B0604020202020204" pitchFamily="34" charset="0"/>
              </a:rPr>
              <a:t>F</a:t>
            </a:r>
            <a:r>
              <a:rPr lang="zh-CN" altLang="en-US" sz="2400" b="1">
                <a:solidFill>
                  <a:schemeClr val="tx1"/>
                </a:solidFill>
                <a:latin typeface="Arial" panose="020B0604020202020204" pitchFamily="34" charset="0"/>
              </a:rPr>
              <a:t>、</a:t>
            </a:r>
            <a:r>
              <a:rPr lang="en-US" altLang="zh-CN" sz="2400" b="1">
                <a:solidFill>
                  <a:schemeClr val="tx1"/>
                </a:solidFill>
                <a:latin typeface="Arial" panose="020B0604020202020204" pitchFamily="34" charset="0"/>
              </a:rPr>
              <a:t>A</a:t>
            </a:r>
            <a:r>
              <a:rPr lang="zh-CN" altLang="en-US" sz="2400" b="1">
                <a:solidFill>
                  <a:schemeClr val="tx1"/>
                </a:solidFill>
                <a:latin typeface="Arial" panose="020B0604020202020204" pitchFamily="34" charset="0"/>
              </a:rPr>
              <a:t>和</a:t>
            </a:r>
            <a:r>
              <a:rPr lang="en-US" altLang="zh-CN" sz="2400" b="1">
                <a:solidFill>
                  <a:schemeClr val="tx1"/>
                </a:solidFill>
                <a:latin typeface="Arial" panose="020B0604020202020204" pitchFamily="34" charset="0"/>
              </a:rPr>
              <a:t>n </a:t>
            </a:r>
            <a:r>
              <a:rPr lang="zh-CN" altLang="zh-CN" sz="2400" b="1">
                <a:solidFill>
                  <a:schemeClr val="tx1"/>
                </a:solidFill>
                <a:latin typeface="Arial" panose="020B0604020202020204" pitchFamily="34" charset="0"/>
              </a:rPr>
              <a:t>，先求出（</a:t>
            </a:r>
            <a:r>
              <a:rPr lang="en-US" altLang="zh-CN" sz="2400" b="1">
                <a:solidFill>
                  <a:schemeClr val="tx1"/>
                </a:solidFill>
                <a:latin typeface="Arial" panose="020B0604020202020204" pitchFamily="34" charset="0"/>
              </a:rPr>
              <a:t>F/A</a:t>
            </a:r>
            <a:r>
              <a:rPr lang="zh-CN" altLang="zh-CN" sz="2400" b="1">
                <a:solidFill>
                  <a:schemeClr val="tx1"/>
                </a:solidFill>
                <a:latin typeface="Arial" panose="020B0604020202020204" pitchFamily="34" charset="0"/>
              </a:rPr>
              <a:t>，</a:t>
            </a:r>
            <a:r>
              <a:rPr lang="en-US" altLang="zh-CN" sz="2400" b="1">
                <a:solidFill>
                  <a:schemeClr val="tx1"/>
                </a:solidFill>
                <a:latin typeface="Arial" panose="020B0604020202020204" pitchFamily="34" charset="0"/>
              </a:rPr>
              <a:t>i</a:t>
            </a:r>
            <a:r>
              <a:rPr lang="zh-CN" altLang="zh-CN" sz="2400" b="1">
                <a:solidFill>
                  <a:schemeClr val="tx1"/>
                </a:solidFill>
                <a:latin typeface="Arial" panose="020B0604020202020204" pitchFamily="34" charset="0"/>
              </a:rPr>
              <a:t>，</a:t>
            </a:r>
            <a:r>
              <a:rPr lang="en-US" altLang="zh-CN" sz="2400" b="1">
                <a:solidFill>
                  <a:schemeClr val="tx1"/>
                </a:solidFill>
                <a:latin typeface="Arial" panose="020B0604020202020204" pitchFamily="34" charset="0"/>
              </a:rPr>
              <a:t>n</a:t>
            </a:r>
            <a:r>
              <a:rPr lang="zh-CN" altLang="zh-CN" sz="2400" b="1">
                <a:solidFill>
                  <a:schemeClr val="tx1"/>
                </a:solidFill>
                <a:latin typeface="Arial" panose="020B0604020202020204" pitchFamily="34" charset="0"/>
              </a:rPr>
              <a:t>）</a:t>
            </a:r>
            <a:r>
              <a:rPr lang="en-US" altLang="zh-CN" sz="2400" b="1">
                <a:solidFill>
                  <a:schemeClr val="tx1"/>
                </a:solidFill>
                <a:latin typeface="Arial" panose="020B0604020202020204" pitchFamily="34" charset="0"/>
              </a:rPr>
              <a:t>=F/A</a:t>
            </a:r>
            <a:r>
              <a:rPr lang="zh-CN" altLang="zh-CN" sz="2400" b="1">
                <a:solidFill>
                  <a:schemeClr val="tx1"/>
                </a:solidFill>
                <a:latin typeface="Arial" panose="020B0604020202020204" pitchFamily="34" charset="0"/>
              </a:rPr>
              <a:t>；</a:t>
            </a:r>
            <a:endParaRPr lang="en-US" altLang="zh-CN" sz="2400" b="1">
              <a:solidFill>
                <a:schemeClr val="tx1"/>
              </a:solidFill>
              <a:latin typeface="Arial" panose="020B0604020202020204" pitchFamily="34" charset="0"/>
            </a:endParaRPr>
          </a:p>
          <a:p>
            <a:pPr eaLnBrk="1" hangingPunct="1"/>
            <a:r>
              <a:rPr lang="zh-CN" altLang="zh-CN" sz="2400" b="1">
                <a:solidFill>
                  <a:schemeClr val="tx1"/>
                </a:solidFill>
                <a:latin typeface="Arial" panose="020B0604020202020204" pitchFamily="34" charset="0"/>
              </a:rPr>
              <a:t>已知 </a:t>
            </a:r>
            <a:r>
              <a:rPr lang="en-US" altLang="zh-CN" sz="2400" b="1">
                <a:solidFill>
                  <a:schemeClr val="tx1"/>
                </a:solidFill>
                <a:latin typeface="Arial" panose="020B0604020202020204" pitchFamily="34" charset="0"/>
              </a:rPr>
              <a:t>P</a:t>
            </a:r>
            <a:r>
              <a:rPr lang="zh-CN" altLang="en-US" sz="2400" b="1">
                <a:solidFill>
                  <a:schemeClr val="tx1"/>
                </a:solidFill>
                <a:latin typeface="Arial" panose="020B0604020202020204" pitchFamily="34" charset="0"/>
              </a:rPr>
              <a:t>、</a:t>
            </a:r>
            <a:r>
              <a:rPr lang="en-US" altLang="zh-CN" sz="2400" b="1">
                <a:solidFill>
                  <a:schemeClr val="tx1"/>
                </a:solidFill>
                <a:latin typeface="Arial" panose="020B0604020202020204" pitchFamily="34" charset="0"/>
              </a:rPr>
              <a:t>A</a:t>
            </a:r>
            <a:r>
              <a:rPr lang="zh-CN" altLang="en-US" sz="2400" b="1">
                <a:solidFill>
                  <a:schemeClr val="tx1"/>
                </a:solidFill>
                <a:latin typeface="Arial" panose="020B0604020202020204" pitchFamily="34" charset="0"/>
              </a:rPr>
              <a:t>和</a:t>
            </a:r>
            <a:r>
              <a:rPr lang="en-US" altLang="zh-CN" sz="2400" b="1">
                <a:solidFill>
                  <a:schemeClr val="tx1"/>
                </a:solidFill>
                <a:latin typeface="Arial" panose="020B0604020202020204" pitchFamily="34" charset="0"/>
              </a:rPr>
              <a:t>n </a:t>
            </a:r>
            <a:r>
              <a:rPr lang="zh-CN" altLang="zh-CN" sz="2400" b="1">
                <a:solidFill>
                  <a:schemeClr val="tx1"/>
                </a:solidFill>
                <a:latin typeface="Arial" panose="020B0604020202020204" pitchFamily="34" charset="0"/>
              </a:rPr>
              <a:t>，先求出（</a:t>
            </a:r>
            <a:r>
              <a:rPr lang="en-US" altLang="zh-CN" sz="2400" b="1">
                <a:solidFill>
                  <a:schemeClr val="tx1"/>
                </a:solidFill>
                <a:latin typeface="Arial" panose="020B0604020202020204" pitchFamily="34" charset="0"/>
              </a:rPr>
              <a:t>P/A</a:t>
            </a:r>
            <a:r>
              <a:rPr lang="zh-CN" altLang="zh-CN" sz="2400" b="1">
                <a:solidFill>
                  <a:schemeClr val="tx1"/>
                </a:solidFill>
                <a:latin typeface="Arial" panose="020B0604020202020204" pitchFamily="34" charset="0"/>
              </a:rPr>
              <a:t>，</a:t>
            </a:r>
            <a:r>
              <a:rPr lang="en-US" altLang="zh-CN" sz="2400" b="1">
                <a:solidFill>
                  <a:schemeClr val="tx1"/>
                </a:solidFill>
                <a:latin typeface="Arial" panose="020B0604020202020204" pitchFamily="34" charset="0"/>
              </a:rPr>
              <a:t>i</a:t>
            </a:r>
            <a:r>
              <a:rPr lang="zh-CN" altLang="zh-CN" sz="2400" b="1">
                <a:solidFill>
                  <a:schemeClr val="tx1"/>
                </a:solidFill>
                <a:latin typeface="Arial" panose="020B0604020202020204" pitchFamily="34" charset="0"/>
              </a:rPr>
              <a:t>，</a:t>
            </a:r>
            <a:r>
              <a:rPr lang="en-US" altLang="zh-CN" sz="2400" b="1">
                <a:solidFill>
                  <a:schemeClr val="tx1"/>
                </a:solidFill>
                <a:latin typeface="Arial" panose="020B0604020202020204" pitchFamily="34" charset="0"/>
              </a:rPr>
              <a:t>n</a:t>
            </a:r>
            <a:r>
              <a:rPr lang="zh-CN" altLang="zh-CN" sz="2400" b="1">
                <a:solidFill>
                  <a:schemeClr val="tx1"/>
                </a:solidFill>
                <a:latin typeface="Arial" panose="020B0604020202020204" pitchFamily="34" charset="0"/>
              </a:rPr>
              <a:t>）</a:t>
            </a:r>
            <a:r>
              <a:rPr lang="en-US" altLang="zh-CN" sz="2400" b="1">
                <a:solidFill>
                  <a:schemeClr val="tx1"/>
                </a:solidFill>
                <a:latin typeface="Arial" panose="020B0604020202020204" pitchFamily="34" charset="0"/>
              </a:rPr>
              <a:t>=P/A</a:t>
            </a:r>
            <a:r>
              <a:rPr lang="zh-CN" altLang="zh-CN" sz="2400" b="1">
                <a:solidFill>
                  <a:schemeClr val="tx1"/>
                </a:solidFill>
                <a:latin typeface="Arial" panose="020B0604020202020204" pitchFamily="34" charset="0"/>
              </a:rPr>
              <a:t>，</a:t>
            </a:r>
            <a:endParaRPr lang="en-US" altLang="zh-CN" sz="2400" b="1">
              <a:solidFill>
                <a:schemeClr val="tx1"/>
              </a:solidFill>
              <a:latin typeface="Arial" panose="020B0604020202020204" pitchFamily="34" charset="0"/>
            </a:endParaRPr>
          </a:p>
          <a:p>
            <a:pPr eaLnBrk="1" hangingPunct="1"/>
            <a:r>
              <a:rPr lang="zh-CN" altLang="en-US" sz="2200">
                <a:solidFill>
                  <a:schemeClr val="tx1"/>
                </a:solidFill>
                <a:latin typeface="微软雅黑" panose="020B0503020204020204" pitchFamily="34" charset="-122"/>
                <a:ea typeface="微软雅黑" panose="020B0503020204020204" pitchFamily="34" charset="-122"/>
              </a:rPr>
              <a:t>列式计算出</a:t>
            </a:r>
            <a:r>
              <a:rPr lang="en-US" altLang="zh-CN" sz="2200">
                <a:solidFill>
                  <a:schemeClr val="tx1"/>
                </a:solidFill>
                <a:latin typeface="微软雅黑" panose="020B0503020204020204" pitchFamily="34" charset="-122"/>
                <a:ea typeface="微软雅黑" panose="020B0503020204020204" pitchFamily="34" charset="-122"/>
              </a:rPr>
              <a:t>F/P</a:t>
            </a:r>
            <a:r>
              <a:rPr lang="zh-CN" altLang="en-US" sz="2200">
                <a:solidFill>
                  <a:schemeClr val="tx1"/>
                </a:solidFill>
                <a:latin typeface="微软雅黑" panose="020B0503020204020204" pitchFamily="34" charset="-122"/>
                <a:ea typeface="微软雅黑" panose="020B0503020204020204" pitchFamily="34" charset="-122"/>
              </a:rPr>
              <a:t>或</a:t>
            </a:r>
            <a:r>
              <a:rPr lang="en-US" altLang="zh-CN" sz="2200">
                <a:solidFill>
                  <a:schemeClr val="tx1"/>
                </a:solidFill>
                <a:latin typeface="微软雅黑" panose="020B0503020204020204" pitchFamily="34" charset="-122"/>
                <a:ea typeface="微软雅黑" panose="020B0503020204020204" pitchFamily="34" charset="-122"/>
              </a:rPr>
              <a:t>F/A</a:t>
            </a:r>
            <a:r>
              <a:rPr lang="zh-CN" altLang="en-US" sz="2200">
                <a:solidFill>
                  <a:schemeClr val="tx1"/>
                </a:solidFill>
                <a:latin typeface="微软雅黑" panose="020B0503020204020204" pitchFamily="34" charset="-122"/>
                <a:ea typeface="微软雅黑" panose="020B0503020204020204" pitchFamily="34" charset="-122"/>
              </a:rPr>
              <a:t>或</a:t>
            </a:r>
            <a:r>
              <a:rPr lang="en-US" altLang="zh-CN" sz="2200">
                <a:solidFill>
                  <a:schemeClr val="tx1"/>
                </a:solidFill>
                <a:latin typeface="微软雅黑" panose="020B0503020204020204" pitchFamily="34" charset="-122"/>
                <a:ea typeface="微软雅黑" panose="020B0503020204020204" pitchFamily="34" charset="-122"/>
              </a:rPr>
              <a:t>P/A</a:t>
            </a:r>
            <a:r>
              <a:rPr lang="zh-CN" altLang="en-US" sz="2200">
                <a:solidFill>
                  <a:schemeClr val="tx1"/>
                </a:solidFill>
                <a:latin typeface="微软雅黑" panose="020B0503020204020204" pitchFamily="34" charset="-122"/>
                <a:ea typeface="微软雅黑" panose="020B0503020204020204" pitchFamily="34" charset="-122"/>
              </a:rPr>
              <a:t>的值</a:t>
            </a:r>
            <a:r>
              <a:rPr lang="en-US" altLang="zh-CN" sz="2200">
                <a:solidFill>
                  <a:schemeClr val="tx1"/>
                </a:solidFill>
                <a:latin typeface="微软雅黑" panose="020B0503020204020204" pitchFamily="34" charset="-122"/>
                <a:ea typeface="微软雅黑" panose="020B0503020204020204" pitchFamily="34" charset="-122"/>
              </a:rPr>
              <a:t>ɑ</a:t>
            </a:r>
            <a:r>
              <a:rPr lang="zh-CN" altLang="en-US" sz="2200">
                <a:solidFill>
                  <a:schemeClr val="tx1"/>
                </a:solidFill>
                <a:latin typeface="微软雅黑" panose="020B0503020204020204" pitchFamily="34" charset="-122"/>
                <a:ea typeface="微软雅黑" panose="020B0503020204020204" pitchFamily="34" charset="-122"/>
              </a:rPr>
              <a:t>。</a:t>
            </a:r>
            <a:endParaRPr lang="ja-JP" altLang="en-US" sz="2200">
              <a:solidFill>
                <a:schemeClr val="tx1"/>
              </a:solidFill>
              <a:latin typeface="微软雅黑" panose="020B0503020204020204" pitchFamily="34" charset="-122"/>
              <a:ea typeface="微软雅黑" panose="020B0503020204020204" pitchFamily="34" charset="-122"/>
            </a:endParaRPr>
          </a:p>
        </p:txBody>
      </p:sp>
      <p:sp>
        <p:nvSpPr>
          <p:cNvPr id="15376" name="TextBox 58"/>
          <p:cNvSpPr txBox="1">
            <a:spLocks noChangeArrowheads="1"/>
          </p:cNvSpPr>
          <p:nvPr/>
        </p:nvSpPr>
        <p:spPr bwMode="auto">
          <a:xfrm>
            <a:off x="2362200" y="4029075"/>
            <a:ext cx="8402638" cy="465138"/>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lnSpc>
                <a:spcPct val="120000"/>
              </a:lnSpc>
            </a:pPr>
            <a:r>
              <a:rPr lang="zh-CN" altLang="en-US" sz="2200">
                <a:solidFill>
                  <a:schemeClr val="tx1"/>
                </a:solidFill>
                <a:latin typeface="微软雅黑" panose="020B0503020204020204" pitchFamily="34" charset="-122"/>
                <a:ea typeface="微软雅黑" panose="020B0503020204020204" pitchFamily="34" charset="-122"/>
              </a:rPr>
              <a:t>查相关系数表，找到</a:t>
            </a:r>
            <a:r>
              <a:rPr lang="en-US" altLang="zh-CN" sz="2200">
                <a:solidFill>
                  <a:schemeClr val="tx1"/>
                </a:solidFill>
                <a:latin typeface="微软雅黑" panose="020B0503020204020204" pitchFamily="34" charset="-122"/>
                <a:ea typeface="微软雅黑" panose="020B0503020204020204" pitchFamily="34" charset="-122"/>
              </a:rPr>
              <a:t>ɑ</a:t>
            </a:r>
            <a:r>
              <a:rPr lang="zh-CN" altLang="en-US" sz="2200" b="1">
                <a:solidFill>
                  <a:srgbClr val="FF0000"/>
                </a:solidFill>
                <a:latin typeface="微软雅黑" panose="020B0503020204020204" pitchFamily="34" charset="-122"/>
                <a:ea typeface="微软雅黑" panose="020B0503020204020204" pitchFamily="34" charset="-122"/>
              </a:rPr>
              <a:t>或</a:t>
            </a:r>
            <a:r>
              <a:rPr lang="zh-CN" altLang="en-US" sz="2200">
                <a:solidFill>
                  <a:schemeClr val="tx1"/>
                </a:solidFill>
                <a:latin typeface="微软雅黑" panose="020B0503020204020204" pitchFamily="34" charset="-122"/>
                <a:ea typeface="微软雅黑" panose="020B0503020204020204" pitchFamily="34" charset="-122"/>
              </a:rPr>
              <a:t>找到</a:t>
            </a:r>
            <a:r>
              <a:rPr lang="el-GR" altLang="zh-CN" sz="2200">
                <a:solidFill>
                  <a:schemeClr val="tx1"/>
                </a:solidFill>
                <a:latin typeface="微软雅黑" panose="020B0503020204020204" pitchFamily="34" charset="-122"/>
                <a:ea typeface="微软雅黑" panose="020B0503020204020204" pitchFamily="34" charset="-122"/>
              </a:rPr>
              <a:t>β</a:t>
            </a:r>
            <a:r>
              <a:rPr lang="en-US" altLang="zh-CN" sz="2200" baseline="-25000">
                <a:solidFill>
                  <a:schemeClr val="tx1"/>
                </a:solidFill>
                <a:latin typeface="微软雅黑" panose="020B0503020204020204" pitchFamily="34" charset="-122"/>
                <a:ea typeface="微软雅黑" panose="020B0503020204020204" pitchFamily="34" charset="-122"/>
              </a:rPr>
              <a:t>1</a:t>
            </a:r>
            <a:r>
              <a:rPr lang="zh-CN" altLang="en-US" sz="2200" baseline="-25000">
                <a:solidFill>
                  <a:schemeClr val="tx1"/>
                </a:solidFill>
                <a:latin typeface="微软雅黑" panose="020B0503020204020204" pitchFamily="34" charset="-122"/>
                <a:ea typeface="微软雅黑" panose="020B0503020204020204" pitchFamily="34" charset="-122"/>
              </a:rPr>
              <a:t>，</a:t>
            </a:r>
            <a:r>
              <a:rPr lang="el-GR" altLang="zh-CN" sz="2200">
                <a:solidFill>
                  <a:schemeClr val="tx1"/>
                </a:solidFill>
                <a:latin typeface="微软雅黑" panose="020B0503020204020204" pitchFamily="34" charset="-122"/>
                <a:ea typeface="微软雅黑" panose="020B0503020204020204" pitchFamily="34" charset="-122"/>
              </a:rPr>
              <a:t> β</a:t>
            </a:r>
            <a:r>
              <a:rPr lang="en-US" altLang="zh-CN" sz="2200" baseline="-25000">
                <a:solidFill>
                  <a:schemeClr val="tx1"/>
                </a:solidFill>
                <a:latin typeface="微软雅黑" panose="020B0503020204020204" pitchFamily="34" charset="-122"/>
                <a:ea typeface="微软雅黑" panose="020B0503020204020204" pitchFamily="34" charset="-122"/>
              </a:rPr>
              <a:t>2</a:t>
            </a:r>
            <a:r>
              <a:rPr lang="zh-CN" altLang="en-US" sz="2200">
                <a:solidFill>
                  <a:schemeClr val="tx1"/>
                </a:solidFill>
                <a:latin typeface="微软雅黑" panose="020B0503020204020204" pitchFamily="34" charset="-122"/>
                <a:ea typeface="微软雅黑" panose="020B0503020204020204" pitchFamily="34" charset="-122"/>
              </a:rPr>
              <a:t>（</a:t>
            </a:r>
            <a:r>
              <a:rPr lang="el-GR" altLang="zh-CN" sz="2200">
                <a:solidFill>
                  <a:schemeClr val="tx1"/>
                </a:solidFill>
                <a:latin typeface="微软雅黑" panose="020B0503020204020204" pitchFamily="34" charset="-122"/>
                <a:ea typeface="微软雅黑" panose="020B0503020204020204" pitchFamily="34" charset="-122"/>
              </a:rPr>
              <a:t> β</a:t>
            </a:r>
            <a:r>
              <a:rPr lang="en-US" altLang="zh-CN" sz="2200" baseline="-25000">
                <a:solidFill>
                  <a:schemeClr val="tx1"/>
                </a:solidFill>
                <a:latin typeface="微软雅黑" panose="020B0503020204020204" pitchFamily="34" charset="-122"/>
                <a:ea typeface="微软雅黑" panose="020B0503020204020204" pitchFamily="34" charset="-122"/>
              </a:rPr>
              <a:t>2 </a:t>
            </a:r>
            <a:r>
              <a:rPr lang="en-US" altLang="zh-CN" sz="2200">
                <a:solidFill>
                  <a:schemeClr val="tx1"/>
                </a:solidFill>
                <a:latin typeface="微软雅黑" panose="020B0503020204020204" pitchFamily="34" charset="-122"/>
                <a:ea typeface="微软雅黑" panose="020B0503020204020204" pitchFamily="34" charset="-122"/>
              </a:rPr>
              <a:t>&lt;ɑ</a:t>
            </a:r>
            <a:r>
              <a:rPr lang="el-GR" altLang="zh-CN" sz="2200">
                <a:solidFill>
                  <a:schemeClr val="tx1"/>
                </a:solidFill>
                <a:latin typeface="微软雅黑" panose="020B0503020204020204" pitchFamily="34" charset="-122"/>
                <a:ea typeface="微软雅黑" panose="020B0503020204020204" pitchFamily="34" charset="-122"/>
              </a:rPr>
              <a:t> </a:t>
            </a:r>
            <a:r>
              <a:rPr lang="en-US" altLang="zh-CN" sz="2200">
                <a:solidFill>
                  <a:schemeClr val="tx1"/>
                </a:solidFill>
                <a:latin typeface="微软雅黑" panose="020B0503020204020204" pitchFamily="34" charset="-122"/>
                <a:ea typeface="微软雅黑" panose="020B0503020204020204" pitchFamily="34" charset="-122"/>
              </a:rPr>
              <a:t>&lt;</a:t>
            </a:r>
            <a:r>
              <a:rPr lang="el-GR" altLang="zh-CN" sz="2200">
                <a:solidFill>
                  <a:schemeClr val="tx1"/>
                </a:solidFill>
                <a:latin typeface="微软雅黑" panose="020B0503020204020204" pitchFamily="34" charset="-122"/>
                <a:ea typeface="微软雅黑" panose="020B0503020204020204" pitchFamily="34" charset="-122"/>
              </a:rPr>
              <a:t>β</a:t>
            </a:r>
            <a:r>
              <a:rPr lang="en-US" altLang="zh-CN" sz="2200" baseline="-25000">
                <a:solidFill>
                  <a:schemeClr val="tx1"/>
                </a:solidFill>
                <a:latin typeface="微软雅黑" panose="020B0503020204020204" pitchFamily="34" charset="-122"/>
                <a:ea typeface="微软雅黑" panose="020B0503020204020204" pitchFamily="34" charset="-122"/>
              </a:rPr>
              <a:t>1 </a:t>
            </a:r>
            <a:r>
              <a:rPr lang="zh-CN" altLang="en-US" sz="2200">
                <a:solidFill>
                  <a:schemeClr val="tx1"/>
                </a:solidFill>
                <a:latin typeface="微软雅黑" panose="020B0503020204020204" pitchFamily="34" charset="-122"/>
                <a:ea typeface="微软雅黑" panose="020B0503020204020204" pitchFamily="34" charset="-122"/>
              </a:rPr>
              <a:t>）</a:t>
            </a:r>
            <a:r>
              <a:rPr lang="en-US" altLang="zh-CN" sz="2200">
                <a:solidFill>
                  <a:schemeClr val="tx1"/>
                </a:solidFill>
                <a:latin typeface="微软雅黑" panose="020B0503020204020204" pitchFamily="34" charset="-122"/>
                <a:ea typeface="微软雅黑" panose="020B0503020204020204" pitchFamily="34" charset="-122"/>
              </a:rPr>
              <a:t>,</a:t>
            </a:r>
            <a:r>
              <a:rPr lang="zh-CN" altLang="en-US" sz="2200">
                <a:solidFill>
                  <a:schemeClr val="tx1"/>
                </a:solidFill>
                <a:latin typeface="微软雅黑" panose="020B0503020204020204" pitchFamily="34" charset="-122"/>
                <a:ea typeface="微软雅黑" panose="020B0503020204020204" pitchFamily="34" charset="-122"/>
              </a:rPr>
              <a:t>确定</a:t>
            </a:r>
            <a:r>
              <a:rPr lang="en-US" altLang="zh-CN" sz="2200">
                <a:solidFill>
                  <a:schemeClr val="tx1"/>
                </a:solidFill>
                <a:latin typeface="微软雅黑" panose="020B0503020204020204" pitchFamily="34" charset="-122"/>
                <a:ea typeface="微软雅黑" panose="020B0503020204020204" pitchFamily="34" charset="-122"/>
              </a:rPr>
              <a:t>i</a:t>
            </a:r>
            <a:r>
              <a:rPr lang="en-US" altLang="zh-CN" sz="2200" baseline="-25000">
                <a:solidFill>
                  <a:schemeClr val="tx1"/>
                </a:solidFill>
                <a:latin typeface="微软雅黑" panose="020B0503020204020204" pitchFamily="34" charset="-122"/>
                <a:ea typeface="微软雅黑" panose="020B0503020204020204" pitchFamily="34" charset="-122"/>
              </a:rPr>
              <a:t>1</a:t>
            </a:r>
            <a:r>
              <a:rPr lang="zh-CN" altLang="en-US" sz="2200" baseline="-25000">
                <a:solidFill>
                  <a:schemeClr val="tx1"/>
                </a:solidFill>
                <a:latin typeface="微软雅黑" panose="020B0503020204020204" pitchFamily="34" charset="-122"/>
                <a:ea typeface="微软雅黑" panose="020B0503020204020204" pitchFamily="34" charset="-122"/>
              </a:rPr>
              <a:t>、</a:t>
            </a:r>
            <a:r>
              <a:rPr lang="en-US" altLang="zh-CN" sz="2200">
                <a:solidFill>
                  <a:schemeClr val="tx1"/>
                </a:solidFill>
                <a:latin typeface="微软雅黑" panose="020B0503020204020204" pitchFamily="34" charset="-122"/>
                <a:ea typeface="微软雅黑" panose="020B0503020204020204" pitchFamily="34" charset="-122"/>
              </a:rPr>
              <a:t>i</a:t>
            </a:r>
            <a:r>
              <a:rPr lang="en-US" altLang="zh-CN" sz="2200" baseline="-25000">
                <a:solidFill>
                  <a:schemeClr val="tx1"/>
                </a:solidFill>
                <a:latin typeface="微软雅黑" panose="020B0503020204020204" pitchFamily="34" charset="-122"/>
                <a:ea typeface="微软雅黑" panose="020B0503020204020204" pitchFamily="34" charset="-122"/>
              </a:rPr>
              <a:t>2</a:t>
            </a:r>
            <a:r>
              <a:rPr lang="zh-CN" altLang="en-US" sz="2200" baseline="-25000">
                <a:solidFill>
                  <a:schemeClr val="tx1"/>
                </a:solidFill>
                <a:latin typeface="微软雅黑" panose="020B0503020204020204" pitchFamily="34" charset="-122"/>
                <a:ea typeface="微软雅黑" panose="020B0503020204020204" pitchFamily="34" charset="-122"/>
              </a:rPr>
              <a:t>。</a:t>
            </a:r>
            <a:endParaRPr lang="zh-CN" altLang="en-US" sz="2200" baseline="-25000">
              <a:solidFill>
                <a:schemeClr val="bg1"/>
              </a:solidFill>
              <a:latin typeface="微软雅黑" panose="020B0503020204020204" pitchFamily="34" charset="-122"/>
              <a:ea typeface="微软雅黑" panose="020B0503020204020204" pitchFamily="34" charset="-122"/>
            </a:endParaRPr>
          </a:p>
        </p:txBody>
      </p:sp>
      <p:graphicFrame>
        <p:nvGraphicFramePr>
          <p:cNvPr id="15377" name="Object 3"/>
          <p:cNvGraphicFramePr>
            <a:graphicFrameLocks noChangeAspect="1"/>
          </p:cNvGraphicFramePr>
          <p:nvPr/>
        </p:nvGraphicFramePr>
        <p:xfrm>
          <a:off x="7054850" y="6223000"/>
          <a:ext cx="3640138" cy="398463"/>
        </p:xfrm>
        <a:graphic>
          <a:graphicData uri="http://schemas.openxmlformats.org/presentationml/2006/ole">
            <mc:AlternateContent xmlns:mc="http://schemas.openxmlformats.org/markup-compatibility/2006">
              <mc:Choice xmlns:v="urn:schemas-microsoft-com:vml" Requires="v">
                <p:oleObj spid="_x0000_s10258" name="公式" r:id="rId1" imgW="1968500" imgH="215900" progId="Equation.3">
                  <p:embed/>
                </p:oleObj>
              </mc:Choice>
              <mc:Fallback>
                <p:oleObj name="公式" r:id="rId1" imgW="1968500" imgH="215900" progId="Equation.3">
                  <p:embed/>
                  <p:pic>
                    <p:nvPicPr>
                      <p:cNvPr id="0" name="图片 102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4850" y="6223000"/>
                        <a:ext cx="3640138"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78" name="TextBox 59"/>
          <p:cNvSpPr txBox="1">
            <a:spLocks noChangeArrowheads="1"/>
          </p:cNvSpPr>
          <p:nvPr/>
        </p:nvSpPr>
        <p:spPr bwMode="auto">
          <a:xfrm>
            <a:off x="2362200" y="4632325"/>
            <a:ext cx="9386888" cy="2122488"/>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lnSpc>
                <a:spcPct val="120000"/>
              </a:lnSpc>
            </a:pPr>
            <a:r>
              <a:rPr lang="zh-CN" altLang="en-US" sz="2200">
                <a:solidFill>
                  <a:schemeClr val="tx1"/>
                </a:solidFill>
                <a:latin typeface="微软雅黑" panose="020B0503020204020204" pitchFamily="34" charset="-122"/>
                <a:ea typeface="微软雅黑" panose="020B0503020204020204" pitchFamily="34" charset="-122"/>
              </a:rPr>
              <a:t>用内插法求出</a:t>
            </a:r>
            <a:r>
              <a:rPr lang="en-US" altLang="zh-CN" sz="2200">
                <a:solidFill>
                  <a:schemeClr val="tx1"/>
                </a:solidFill>
                <a:latin typeface="微软雅黑" panose="020B0503020204020204" pitchFamily="34" charset="-122"/>
                <a:ea typeface="微软雅黑" panose="020B0503020204020204" pitchFamily="34" charset="-122"/>
              </a:rPr>
              <a:t>i</a:t>
            </a:r>
            <a:r>
              <a:rPr lang="zh-CN" altLang="en-US" sz="2200">
                <a:solidFill>
                  <a:schemeClr val="tx1"/>
                </a:solidFill>
                <a:latin typeface="微软雅黑" panose="020B0503020204020204" pitchFamily="34" charset="-122"/>
                <a:ea typeface="微软雅黑" panose="020B0503020204020204" pitchFamily="34" charset="-122"/>
              </a:rPr>
              <a:t>即可。</a:t>
            </a:r>
            <a:r>
              <a:rPr lang="zh-CN" altLang="zh-CN" sz="2200">
                <a:solidFill>
                  <a:schemeClr val="tx1"/>
                </a:solidFill>
                <a:latin typeface="微软雅黑" panose="020B0503020204020204" pitchFamily="34" charset="-122"/>
                <a:ea typeface="微软雅黑" panose="020B0503020204020204" pitchFamily="34" charset="-122"/>
              </a:rPr>
              <a:t>内插法一般是指数学上的直线内插，利用等比关系，是用一组已知的未知函数的自变量的值和与它对应的函数值来求一种未知函数其他值的近似计算方法。</a:t>
            </a:r>
            <a:r>
              <a:rPr lang="zh-CN" altLang="en-US" sz="2200">
                <a:solidFill>
                  <a:schemeClr val="tx1"/>
                </a:solidFill>
                <a:latin typeface="微软雅黑" panose="020B0503020204020204" pitchFamily="34" charset="-122"/>
                <a:ea typeface="微软雅黑" panose="020B0503020204020204" pitchFamily="34" charset="-122"/>
              </a:rPr>
              <a:t>公式如下：</a:t>
            </a:r>
            <a:endParaRPr lang="en-US" altLang="zh-CN" sz="2200">
              <a:solidFill>
                <a:schemeClr val="tx1"/>
              </a:solidFill>
              <a:latin typeface="微软雅黑" panose="020B0503020204020204" pitchFamily="34" charset="-122"/>
              <a:ea typeface="微软雅黑" panose="020B0503020204020204" pitchFamily="34" charset="-122"/>
            </a:endParaRPr>
          </a:p>
          <a:p>
            <a:pPr eaLnBrk="1" hangingPunct="1">
              <a:lnSpc>
                <a:spcPct val="120000"/>
              </a:lnSpc>
            </a:pPr>
            <a:endParaRPr lang="en-US" altLang="zh-CN" sz="2200">
              <a:solidFill>
                <a:schemeClr val="tx1"/>
              </a:solidFill>
              <a:latin typeface="微软雅黑" panose="020B0503020204020204" pitchFamily="34" charset="-122"/>
              <a:ea typeface="微软雅黑" panose="020B0503020204020204" pitchFamily="34" charset="-122"/>
            </a:endParaRPr>
          </a:p>
          <a:p>
            <a:pPr eaLnBrk="1" hangingPunct="1">
              <a:lnSpc>
                <a:spcPct val="120000"/>
              </a:lnSpc>
            </a:pPr>
            <a:endParaRPr lang="zh-CN" altLang="en-US" sz="2200">
              <a:solidFill>
                <a:schemeClr val="tx1"/>
              </a:solidFill>
              <a:latin typeface="微软雅黑" panose="020B0503020204020204" pitchFamily="34" charset="-122"/>
              <a:ea typeface="微软雅黑" panose="020B0503020204020204" pitchFamily="34" charset="-122"/>
            </a:endParaRPr>
          </a:p>
        </p:txBody>
      </p:sp>
      <p:graphicFrame>
        <p:nvGraphicFramePr>
          <p:cNvPr id="15379" name="Object 2"/>
          <p:cNvGraphicFramePr>
            <a:graphicFrameLocks noChangeAspect="1"/>
          </p:cNvGraphicFramePr>
          <p:nvPr/>
        </p:nvGraphicFramePr>
        <p:xfrm>
          <a:off x="3925888" y="5922963"/>
          <a:ext cx="2654300" cy="739775"/>
        </p:xfrm>
        <a:graphic>
          <a:graphicData uri="http://schemas.openxmlformats.org/presentationml/2006/ole">
            <mc:AlternateContent xmlns:mc="http://schemas.openxmlformats.org/markup-compatibility/2006">
              <mc:Choice xmlns:v="urn:schemas-microsoft-com:vml" Requires="v">
                <p:oleObj spid="_x0000_s10259" name="公式" r:id="rId3" imgW="1435100" imgH="431800" progId="Equation.3">
                  <p:embed/>
                </p:oleObj>
              </mc:Choice>
              <mc:Fallback>
                <p:oleObj name="公式" r:id="rId3" imgW="1435100" imgH="431800" progId="Equation.3">
                  <p:embed/>
                  <p:pic>
                    <p:nvPicPr>
                      <p:cNvPr id="0" name="图片 102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5888" y="5922963"/>
                        <a:ext cx="2654300"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80" name="TextBox 18"/>
          <p:cNvSpPr txBox="1">
            <a:spLocks noChangeArrowheads="1"/>
          </p:cNvSpPr>
          <p:nvPr/>
        </p:nvSpPr>
        <p:spPr bwMode="auto">
          <a:xfrm>
            <a:off x="1695450" y="1325563"/>
            <a:ext cx="1933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r>
              <a:rPr lang="zh-CN" altLang="en-US" sz="2600" b="1">
                <a:solidFill>
                  <a:schemeClr val="tx1"/>
                </a:solidFill>
                <a:latin typeface="微软雅黑" panose="020B0503020204020204" pitchFamily="34" charset="-122"/>
                <a:ea typeface="微软雅黑" panose="020B0503020204020204" pitchFamily="34" charset="-122"/>
              </a:rPr>
              <a:t>利率的计算</a:t>
            </a:r>
            <a:endParaRPr lang="zh-CN" altLang="en-US" sz="2600" b="1">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4"/>
          <p:cNvSpPr txBox="1"/>
          <p:nvPr/>
        </p:nvSpPr>
        <p:spPr bwMode="auto">
          <a:xfrm>
            <a:off x="838200" y="438150"/>
            <a:ext cx="10515600" cy="641350"/>
          </a:xfrm>
          <a:prstGeom prst="rect">
            <a:avLst/>
          </a:prstGeom>
          <a:noFill/>
          <a:ln w="9525">
            <a:noFill/>
            <a:miter lim="800000"/>
          </a:ln>
        </p:spPr>
        <p:txBody>
          <a:bodyPr>
            <a:spAutoFit/>
          </a:bodyPr>
          <a:lstStyle/>
          <a:p>
            <a:pPr algn="ctr">
              <a:buFont typeface="Arial" panose="020B0604020202020204" pitchFamily="34" charset="0"/>
              <a:buNone/>
            </a:pPr>
            <a:r>
              <a:rPr lang="zh-CN" altLang="en-US" sz="3600" b="1">
                <a:solidFill>
                  <a:schemeClr val="tx2"/>
                </a:solidFill>
                <a:ea typeface="MS PGothic" panose="020B0600070205080204" pitchFamily="34" charset="-128"/>
              </a:rPr>
              <a:t>二、</a:t>
            </a:r>
            <a:r>
              <a:rPr lang="ja-JP" altLang="en-US" sz="3600" b="1">
                <a:solidFill>
                  <a:schemeClr val="tx2"/>
                </a:solidFill>
                <a:ea typeface="MS PGothic" panose="020B0600070205080204" pitchFamily="34" charset="-128"/>
              </a:rPr>
              <a:t>资金时间价值的</a:t>
            </a:r>
            <a:r>
              <a:rPr lang="zh-CN" altLang="en-US" sz="3600" b="1">
                <a:solidFill>
                  <a:schemeClr val="tx2"/>
                </a:solidFill>
                <a:ea typeface="MS PGothic" panose="020B0600070205080204" pitchFamily="34" charset="-128"/>
              </a:rPr>
              <a:t>相关</a:t>
            </a:r>
            <a:r>
              <a:rPr lang="ja-JP" altLang="en-US" sz="3600" b="1">
                <a:solidFill>
                  <a:schemeClr val="tx2"/>
                </a:solidFill>
                <a:ea typeface="MS PGothic" panose="020B0600070205080204" pitchFamily="34" charset="-128"/>
              </a:rPr>
              <a:t>指标</a:t>
            </a:r>
            <a:endParaRPr lang="ja-JP" altLang="en-US" sz="3600" b="1">
              <a:solidFill>
                <a:schemeClr val="tx2"/>
              </a:solidFill>
              <a:ea typeface="MS PGothic" panose="020B0600070205080204" pitchFamily="34" charset="-128"/>
            </a:endParaRPr>
          </a:p>
        </p:txBody>
      </p:sp>
      <p:grpSp>
        <p:nvGrpSpPr>
          <p:cNvPr id="58371" name="组合 4"/>
          <p:cNvGrpSpPr/>
          <p:nvPr/>
        </p:nvGrpSpPr>
        <p:grpSpPr bwMode="auto">
          <a:xfrm>
            <a:off x="3381375" y="1143000"/>
            <a:ext cx="5327650" cy="134938"/>
            <a:chOff x="5357217" y="1143000"/>
            <a:chExt cx="1490133" cy="101600"/>
          </a:xfrm>
        </p:grpSpPr>
        <p:cxnSp>
          <p:nvCxnSpPr>
            <p:cNvPr id="48"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0" name="矩形 39"/>
          <p:cNvSpPr/>
          <p:nvPr/>
        </p:nvSpPr>
        <p:spPr>
          <a:xfrm>
            <a:off x="11347450" y="6219825"/>
            <a:ext cx="282575" cy="304800"/>
          </a:xfrm>
          <a:prstGeom prst="rect">
            <a:avLst/>
          </a:prstGeom>
        </p:spPr>
        <p:txBody>
          <a:bodyPr wrap="none">
            <a:spAutoFit/>
          </a:bodyPr>
          <a:lstStyle/>
          <a:p>
            <a:pPr>
              <a:defRPr/>
            </a:pPr>
            <a:fld id="{FA6F6F5B-D362-4605-B3CB-FB4E40B977F3}" type="slidenum">
              <a:rPr lang="en-US" altLang="zh-CN" sz="1400" b="1">
                <a:solidFill>
                  <a:schemeClr val="bg1"/>
                </a:solidFill>
                <a:latin typeface="+mj-lt"/>
                <a:ea typeface="+mn-ea"/>
              </a:rPr>
            </a:fld>
            <a:endParaRPr lang="zh-CN" altLang="en-US" sz="1400" b="1" dirty="0">
              <a:solidFill>
                <a:schemeClr val="bg1"/>
              </a:solidFill>
              <a:latin typeface="+mj-lt"/>
              <a:ea typeface="+mn-ea"/>
            </a:endParaRPr>
          </a:p>
        </p:txBody>
      </p:sp>
      <p:sp>
        <p:nvSpPr>
          <p:cNvPr id="8" name="矩形 7"/>
          <p:cNvSpPr/>
          <p:nvPr/>
        </p:nvSpPr>
        <p:spPr>
          <a:xfrm>
            <a:off x="3194301" y="3974439"/>
            <a:ext cx="6933545" cy="861774"/>
          </a:xfrm>
          <a:prstGeom prst="rect">
            <a:avLst/>
          </a:prstGeom>
          <a:solidFill>
            <a:schemeClr val="accent4">
              <a:lumMod val="20000"/>
              <a:lumOff val="80000"/>
            </a:schemeClr>
          </a:solidFill>
        </p:spPr>
        <p:txBody>
          <a:bodyPr wrap="square">
            <a:spAutoFit/>
          </a:bodyPr>
          <a:lstStyle/>
          <a:p>
            <a:pPr fontAlgn="auto">
              <a:spcBef>
                <a:spcPts val="1200"/>
              </a:spcBef>
              <a:spcAft>
                <a:spcPts val="0"/>
              </a:spcAft>
              <a:defRPr/>
            </a:pPr>
            <a:r>
              <a:rPr lang="zh-CN" altLang="en-US" b="1" dirty="0" smtClean="0">
                <a:latin typeface="宋体" panose="02010600030101010101" pitchFamily="2" charset="-122"/>
                <a:ea typeface="MS PGothic" panose="020B0600070205080204" pitchFamily="34" charset="-128"/>
              </a:rPr>
              <a:t> </a:t>
            </a:r>
            <a:r>
              <a:rPr lang="en-US" altLang="zh-CN" b="1" dirty="0" smtClean="0">
                <a:latin typeface="宋体" panose="02010600030101010101" pitchFamily="2" charset="-122"/>
                <a:ea typeface="MS PGothic" panose="020B0600070205080204" pitchFamily="34" charset="-128"/>
              </a:rPr>
              <a:t>    5</a:t>
            </a:r>
            <a:r>
              <a:rPr lang="zh-CN" altLang="en-US" b="1" dirty="0" smtClean="0">
                <a:latin typeface="宋体" panose="02010600030101010101" pitchFamily="2" charset="-122"/>
                <a:ea typeface="MS PGothic" panose="020B0600070205080204" pitchFamily="34" charset="-128"/>
              </a:rPr>
              <a:t>万元</a:t>
            </a:r>
            <a:r>
              <a:rPr lang="en-US" altLang="zh-CN" sz="2000" b="1" dirty="0">
                <a:latin typeface="宋体" panose="02010600030101010101" pitchFamily="2" charset="-122"/>
                <a:ea typeface="MS PGothic" panose="020B0600070205080204" pitchFamily="34" charset="-128"/>
              </a:rPr>
              <a:t> </a:t>
            </a:r>
            <a:r>
              <a:rPr lang="en-US" altLang="zh-CN" sz="2000" b="1" dirty="0" smtClean="0">
                <a:latin typeface="宋体" panose="02010600030101010101" pitchFamily="2" charset="-122"/>
                <a:ea typeface="MS PGothic" panose="020B0600070205080204" pitchFamily="34" charset="-128"/>
              </a:rPr>
              <a:t>  5</a:t>
            </a:r>
            <a:r>
              <a:rPr lang="zh-CN" altLang="en-US" sz="2000" b="1" dirty="0">
                <a:latin typeface="宋体" panose="02010600030101010101" pitchFamily="2" charset="-122"/>
                <a:ea typeface="MS PGothic" panose="020B0600070205080204" pitchFamily="34" charset="-128"/>
              </a:rPr>
              <a:t>万</a:t>
            </a:r>
            <a:r>
              <a:rPr lang="zh-CN" altLang="en-US" sz="2000" b="1" dirty="0" smtClean="0">
                <a:latin typeface="宋体" panose="02010600030101010101" pitchFamily="2" charset="-122"/>
                <a:ea typeface="MS PGothic" panose="020B0600070205080204" pitchFamily="34" charset="-128"/>
              </a:rPr>
              <a:t>元  </a:t>
            </a:r>
            <a:r>
              <a:rPr lang="en-US" altLang="zh-CN" sz="2000" b="1" dirty="0" smtClean="0">
                <a:latin typeface="宋体" panose="02010600030101010101" pitchFamily="2" charset="-122"/>
                <a:ea typeface="MS PGothic" panose="020B0600070205080204" pitchFamily="34" charset="-128"/>
              </a:rPr>
              <a:t>5</a:t>
            </a:r>
            <a:r>
              <a:rPr lang="zh-CN" altLang="en-US" sz="2000" b="1" dirty="0">
                <a:latin typeface="宋体" panose="02010600030101010101" pitchFamily="2" charset="-122"/>
                <a:ea typeface="MS PGothic" panose="020B0600070205080204" pitchFamily="34" charset="-128"/>
              </a:rPr>
              <a:t>万</a:t>
            </a:r>
            <a:r>
              <a:rPr lang="zh-CN" altLang="en-US" sz="2000" b="1" dirty="0" smtClean="0">
                <a:latin typeface="宋体" panose="02010600030101010101" pitchFamily="2" charset="-122"/>
                <a:ea typeface="MS PGothic" panose="020B0600070205080204" pitchFamily="34" charset="-128"/>
              </a:rPr>
              <a:t>元               </a:t>
            </a:r>
            <a:r>
              <a:rPr lang="en-US" altLang="zh-CN" sz="2000" b="1" dirty="0" smtClean="0">
                <a:latin typeface="宋体" panose="02010600030101010101" pitchFamily="2" charset="-122"/>
                <a:ea typeface="MS PGothic" panose="020B0600070205080204" pitchFamily="34" charset="-128"/>
              </a:rPr>
              <a:t>5</a:t>
            </a:r>
            <a:r>
              <a:rPr lang="zh-CN" altLang="en-US" sz="2000" b="1" dirty="0" smtClean="0">
                <a:latin typeface="宋体" panose="02010600030101010101" pitchFamily="2" charset="-122"/>
                <a:ea typeface="MS PGothic" panose="020B0600070205080204" pitchFamily="34" charset="-128"/>
              </a:rPr>
              <a:t>万元   </a:t>
            </a:r>
            <a:r>
              <a:rPr lang="en-US" altLang="zh-CN" sz="2000" b="1" dirty="0" smtClean="0">
                <a:latin typeface="宋体" panose="02010600030101010101" pitchFamily="2" charset="-122"/>
                <a:ea typeface="MS PGothic" panose="020B0600070205080204" pitchFamily="34" charset="-128"/>
              </a:rPr>
              <a:t>5</a:t>
            </a:r>
            <a:r>
              <a:rPr lang="zh-CN" altLang="en-US" sz="2000" b="1" dirty="0">
                <a:latin typeface="宋体" panose="02010600030101010101" pitchFamily="2" charset="-122"/>
                <a:ea typeface="MS PGothic" panose="020B0600070205080204" pitchFamily="34" charset="-128"/>
              </a:rPr>
              <a:t>万元</a:t>
            </a:r>
            <a:endParaRPr lang="en-US" altLang="zh-CN" sz="2000" b="1" dirty="0" smtClean="0">
              <a:latin typeface="宋体" panose="02010600030101010101" pitchFamily="2" charset="-122"/>
              <a:ea typeface="MS PGothic" panose="020B0600070205080204" pitchFamily="34" charset="-128"/>
            </a:endParaRPr>
          </a:p>
          <a:p>
            <a:pPr fontAlgn="auto">
              <a:spcBef>
                <a:spcPts val="1200"/>
              </a:spcBef>
              <a:spcAft>
                <a:spcPts val="0"/>
              </a:spcAft>
              <a:defRPr/>
            </a:pPr>
            <a:r>
              <a:rPr lang="en-US" altLang="zh-CN" sz="2000" b="1" dirty="0">
                <a:latin typeface="宋体" panose="02010600030101010101" pitchFamily="2" charset="-122"/>
                <a:ea typeface="MS PGothic" panose="020B0600070205080204" pitchFamily="34" charset="-128"/>
              </a:rPr>
              <a:t> </a:t>
            </a:r>
            <a:r>
              <a:rPr lang="en-US" altLang="zh-CN" sz="2000" b="1" dirty="0" smtClean="0">
                <a:latin typeface="宋体" panose="02010600030101010101" pitchFamily="2" charset="-122"/>
                <a:ea typeface="MS PGothic" panose="020B0600070205080204" pitchFamily="34" charset="-128"/>
              </a:rPr>
              <a:t>                                                F</a:t>
            </a:r>
            <a:endParaRPr lang="en-US" altLang="zh-CN" sz="2000" b="1" dirty="0">
              <a:latin typeface="宋体" panose="02010600030101010101" pitchFamily="2" charset="-122"/>
              <a:ea typeface="MS PGothic" panose="020B0600070205080204" pitchFamily="34" charset="-128"/>
            </a:endParaRPr>
          </a:p>
        </p:txBody>
      </p:sp>
      <p:sp>
        <p:nvSpPr>
          <p:cNvPr id="22" name="椭圆 21"/>
          <p:cNvSpPr/>
          <p:nvPr/>
        </p:nvSpPr>
        <p:spPr>
          <a:xfrm>
            <a:off x="672647" y="1225208"/>
            <a:ext cx="1135062" cy="1135063"/>
          </a:xfrm>
          <a:prstGeom prst="ellipse">
            <a:avLst/>
          </a:prstGeom>
          <a:noFill/>
          <a:ln>
            <a:solidFill>
              <a:srgbClr val="FA325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143" tIns="45572" rIns="91143" bIns="45572" anchor="ctr"/>
          <a:lstStyle/>
          <a:p>
            <a:pPr algn="ctr">
              <a:defRPr/>
            </a:pPr>
            <a:endParaRPr lang="zh-CN" altLang="en-US" sz="1350"/>
          </a:p>
        </p:txBody>
      </p:sp>
      <p:sp>
        <p:nvSpPr>
          <p:cNvPr id="23" name="圆角矩形 22"/>
          <p:cNvSpPr/>
          <p:nvPr/>
        </p:nvSpPr>
        <p:spPr>
          <a:xfrm>
            <a:off x="561975" y="1855561"/>
            <a:ext cx="1403350" cy="377825"/>
          </a:xfrm>
          <a:prstGeom prst="roundRect">
            <a:avLst/>
          </a:prstGeom>
          <a:solidFill>
            <a:srgbClr val="FF0000"/>
          </a:solidFill>
          <a:ln>
            <a:solidFill>
              <a:schemeClr val="accent5"/>
            </a:solidFill>
          </a:ln>
          <a:effectLst/>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altLang="zh-CN" sz="2000" b="1" dirty="0">
                <a:latin typeface="微软雅黑" panose="020B0503020204020204" pitchFamily="34" charset="-122"/>
                <a:ea typeface="微软雅黑" panose="020B0503020204020204" pitchFamily="34" charset="-122"/>
              </a:rPr>
              <a:t>Annuity</a:t>
            </a:r>
            <a:endParaRPr lang="zh-CN" altLang="en-US" sz="2000" b="1" dirty="0">
              <a:latin typeface="微软雅黑" panose="020B0503020204020204" pitchFamily="34" charset="-122"/>
              <a:ea typeface="微软雅黑" panose="020B0503020204020204" pitchFamily="34" charset="-122"/>
            </a:endParaRPr>
          </a:p>
        </p:txBody>
      </p:sp>
      <p:sp>
        <p:nvSpPr>
          <p:cNvPr id="58388" name="矩形 23"/>
          <p:cNvSpPr>
            <a:spLocks noChangeArrowheads="1"/>
          </p:cNvSpPr>
          <p:nvPr/>
        </p:nvSpPr>
        <p:spPr bwMode="auto">
          <a:xfrm>
            <a:off x="838200" y="1370681"/>
            <a:ext cx="850900" cy="492125"/>
          </a:xfrm>
          <a:prstGeom prst="rect">
            <a:avLst/>
          </a:prstGeom>
          <a:noFill/>
          <a:ln w="9525">
            <a:noFill/>
            <a:miter lim="800000"/>
          </a:ln>
        </p:spPr>
        <p:txBody>
          <a:bodyPr wrap="none">
            <a:spAutoFit/>
          </a:bodyPr>
          <a:lstStyle/>
          <a:p>
            <a:r>
              <a:rPr lang="zh-CN" altLang="en-US" sz="2600" dirty="0">
                <a:latin typeface="微软雅黑" panose="020B0503020204020204" pitchFamily="34" charset="-122"/>
                <a:ea typeface="微软雅黑" panose="020B0503020204020204" pitchFamily="34" charset="-122"/>
              </a:rPr>
              <a:t>年金</a:t>
            </a:r>
            <a:endParaRPr lang="zh-CN" altLang="en-US" sz="2600" dirty="0"/>
          </a:p>
        </p:txBody>
      </p:sp>
      <p:pic>
        <p:nvPicPr>
          <p:cNvPr id="58390" name="Picture 2" descr="C:\Users\Administrator\Desktop\image 2787.png"/>
          <p:cNvPicPr>
            <a:picLocks noChangeAspect="1" noChangeArrowheads="1"/>
          </p:cNvPicPr>
          <p:nvPr/>
        </p:nvPicPr>
        <p:blipFill>
          <a:blip r:embed="rId1" cstate="print"/>
          <a:srcRect/>
          <a:stretch>
            <a:fillRect/>
          </a:stretch>
        </p:blipFill>
        <p:spPr bwMode="auto">
          <a:xfrm>
            <a:off x="241652" y="4595016"/>
            <a:ext cx="1997051" cy="1684116"/>
          </a:xfrm>
          <a:prstGeom prst="rect">
            <a:avLst/>
          </a:prstGeom>
          <a:noFill/>
          <a:ln w="9525">
            <a:noFill/>
            <a:miter lim="800000"/>
            <a:headEnd/>
            <a:tailEnd/>
          </a:ln>
        </p:spPr>
      </p:pic>
      <p:sp>
        <p:nvSpPr>
          <p:cNvPr id="24" name="矩形 29"/>
          <p:cNvSpPr>
            <a:spLocks noChangeArrowheads="1"/>
          </p:cNvSpPr>
          <p:nvPr/>
        </p:nvSpPr>
        <p:spPr bwMode="auto">
          <a:xfrm>
            <a:off x="2173317" y="1616743"/>
            <a:ext cx="9287142" cy="531043"/>
          </a:xfrm>
          <a:prstGeom prst="rect">
            <a:avLst/>
          </a:prstGeom>
          <a:noFill/>
          <a:ln w="9525">
            <a:noFill/>
            <a:miter lim="800000"/>
          </a:ln>
        </p:spPr>
        <p:txBody>
          <a:bodyPr wrap="square">
            <a:spAutoFit/>
          </a:bodyPr>
          <a:lstStyle/>
          <a:p>
            <a:pPr>
              <a:lnSpc>
                <a:spcPts val="3800"/>
              </a:lnSpc>
            </a:pPr>
            <a:r>
              <a:rPr lang="en-US" altLang="zh-CN" sz="2400" dirty="0" smtClean="0">
                <a:solidFill>
                  <a:schemeClr val="tx2"/>
                </a:solidFill>
                <a:latin typeface="微软雅黑" panose="020B0503020204020204" pitchFamily="34" charset="-122"/>
                <a:ea typeface="微软雅黑" panose="020B0503020204020204" pitchFamily="34" charset="-122"/>
              </a:rPr>
              <a:t>1</a:t>
            </a:r>
            <a:r>
              <a:rPr lang="zh-CN" altLang="en-US" sz="2400" dirty="0" smtClean="0">
                <a:solidFill>
                  <a:schemeClr val="tx2"/>
                </a:solidFill>
                <a:latin typeface="微软雅黑" panose="020B0503020204020204" pitchFamily="34" charset="-122"/>
                <a:ea typeface="微软雅黑" panose="020B0503020204020204" pitchFamily="34" charset="-122"/>
              </a:rPr>
              <a:t>、老张现年</a:t>
            </a:r>
            <a:r>
              <a:rPr lang="en-US" altLang="zh-CN" sz="2400" dirty="0" smtClean="0">
                <a:solidFill>
                  <a:schemeClr val="tx2"/>
                </a:solidFill>
                <a:latin typeface="微软雅黑" panose="020B0503020204020204" pitchFamily="34" charset="-122"/>
                <a:ea typeface="微软雅黑" panose="020B0503020204020204" pitchFamily="34" charset="-122"/>
              </a:rPr>
              <a:t>50</a:t>
            </a:r>
            <a:r>
              <a:rPr lang="zh-CN" altLang="en-US" sz="2400" dirty="0" smtClean="0">
                <a:solidFill>
                  <a:schemeClr val="tx2"/>
                </a:solidFill>
                <a:latin typeface="微软雅黑" panose="020B0503020204020204" pitchFamily="34" charset="-122"/>
                <a:ea typeface="微软雅黑" panose="020B0503020204020204" pitchFamily="34" charset="-122"/>
              </a:rPr>
              <a:t>岁，每年年末计划存</a:t>
            </a:r>
            <a:r>
              <a:rPr lang="en-US" altLang="zh-CN" sz="2400" dirty="0" smtClean="0">
                <a:solidFill>
                  <a:schemeClr val="tx2"/>
                </a:solidFill>
                <a:latin typeface="微软雅黑" panose="020B0503020204020204" pitchFamily="34" charset="-122"/>
                <a:ea typeface="微软雅黑" panose="020B0503020204020204" pitchFamily="34" charset="-122"/>
              </a:rPr>
              <a:t>5</a:t>
            </a:r>
            <a:r>
              <a:rPr lang="zh-CN" altLang="en-US" sz="2400" dirty="0" smtClean="0">
                <a:solidFill>
                  <a:schemeClr val="tx2"/>
                </a:solidFill>
                <a:latin typeface="微软雅黑" panose="020B0503020204020204" pitchFamily="34" charset="-122"/>
                <a:ea typeface="微软雅黑" panose="020B0503020204020204" pitchFamily="34" charset="-122"/>
              </a:rPr>
              <a:t>万元，</a:t>
            </a:r>
            <a:r>
              <a:rPr lang="en-US" altLang="zh-CN" sz="2400" dirty="0" smtClean="0">
                <a:solidFill>
                  <a:schemeClr val="tx2"/>
                </a:solidFill>
                <a:latin typeface="微软雅黑" panose="020B0503020204020204" pitchFamily="34" charset="-122"/>
                <a:ea typeface="微软雅黑" panose="020B0503020204020204" pitchFamily="34" charset="-122"/>
              </a:rPr>
              <a:t>60</a:t>
            </a:r>
            <a:r>
              <a:rPr lang="zh-CN" altLang="en-US" sz="2400" dirty="0" smtClean="0">
                <a:solidFill>
                  <a:schemeClr val="tx2"/>
                </a:solidFill>
                <a:latin typeface="微软雅黑" panose="020B0503020204020204" pitchFamily="34" charset="-122"/>
                <a:ea typeface="微软雅黑" panose="020B0503020204020204" pitchFamily="34" charset="-122"/>
              </a:rPr>
              <a:t>岁退休时可取出多少？</a:t>
            </a:r>
            <a:endParaRPr lang="en-US" altLang="zh-CN" sz="2400" dirty="0" smtClean="0">
              <a:solidFill>
                <a:schemeClr val="tx2"/>
              </a:solidFill>
              <a:latin typeface="微软雅黑" panose="020B0503020204020204" pitchFamily="34" charset="-122"/>
              <a:ea typeface="微软雅黑" panose="020B0503020204020204" pitchFamily="34" charset="-122"/>
            </a:endParaRPr>
          </a:p>
        </p:txBody>
      </p:sp>
      <p:sp>
        <p:nvSpPr>
          <p:cNvPr id="2" name="右弧形箭头 1"/>
          <p:cNvSpPr/>
          <p:nvPr/>
        </p:nvSpPr>
        <p:spPr>
          <a:xfrm rot="16200000">
            <a:off x="6055084" y="-579321"/>
            <a:ext cx="857808" cy="6504865"/>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矩形 2"/>
          <p:cNvSpPr/>
          <p:nvPr/>
        </p:nvSpPr>
        <p:spPr>
          <a:xfrm>
            <a:off x="6121924" y="2425301"/>
            <a:ext cx="1415772" cy="369332"/>
          </a:xfrm>
          <a:prstGeom prst="rect">
            <a:avLst/>
          </a:prstGeom>
        </p:spPr>
        <p:txBody>
          <a:bodyPr wrap="none">
            <a:spAutoFit/>
          </a:bodyPr>
          <a:lstStyle/>
          <a:p>
            <a:r>
              <a:rPr lang="en-US" altLang="zh-CN" dirty="0">
                <a:solidFill>
                  <a:schemeClr val="tx2"/>
                </a:solidFill>
                <a:latin typeface="微软雅黑" panose="020B0503020204020204" pitchFamily="34" charset="-122"/>
                <a:ea typeface="微软雅黑" panose="020B0503020204020204" pitchFamily="34" charset="-122"/>
              </a:rPr>
              <a:t>50</a:t>
            </a:r>
            <a:r>
              <a:rPr lang="zh-CN" altLang="en-US" dirty="0" smtClean="0">
                <a:solidFill>
                  <a:schemeClr val="tx2"/>
                </a:solidFill>
                <a:latin typeface="微软雅黑" panose="020B0503020204020204" pitchFamily="34" charset="-122"/>
                <a:ea typeface="微软雅黑" panose="020B0503020204020204" pitchFamily="34" charset="-122"/>
              </a:rPr>
              <a:t>岁到</a:t>
            </a:r>
            <a:r>
              <a:rPr lang="en-US" altLang="zh-CN" dirty="0" smtClean="0">
                <a:solidFill>
                  <a:schemeClr val="tx2"/>
                </a:solidFill>
                <a:latin typeface="微软雅黑" panose="020B0503020204020204" pitchFamily="34" charset="-122"/>
                <a:ea typeface="微软雅黑" panose="020B0503020204020204" pitchFamily="34" charset="-122"/>
              </a:rPr>
              <a:t>60</a:t>
            </a:r>
            <a:r>
              <a:rPr lang="zh-CN" altLang="en-US" dirty="0">
                <a:solidFill>
                  <a:schemeClr val="tx2"/>
                </a:solidFill>
                <a:latin typeface="微软雅黑" panose="020B0503020204020204" pitchFamily="34" charset="-122"/>
                <a:ea typeface="微软雅黑" panose="020B0503020204020204" pitchFamily="34" charset="-122"/>
              </a:rPr>
              <a:t>岁</a:t>
            </a:r>
            <a:endParaRPr lang="zh-CN" altLang="en-US" dirty="0"/>
          </a:p>
        </p:txBody>
      </p:sp>
      <p:sp>
        <p:nvSpPr>
          <p:cNvPr id="4" name="矩形 3"/>
          <p:cNvSpPr/>
          <p:nvPr/>
        </p:nvSpPr>
        <p:spPr>
          <a:xfrm>
            <a:off x="10679754" y="3981101"/>
            <a:ext cx="1425390" cy="461665"/>
          </a:xfrm>
          <a:prstGeom prst="rect">
            <a:avLst/>
          </a:prstGeom>
          <a:solidFill>
            <a:schemeClr val="bg2">
              <a:lumMod val="20000"/>
              <a:lumOff val="80000"/>
            </a:schemeClr>
          </a:solidFill>
        </p:spPr>
        <p:txBody>
          <a:bodyPr wrap="none">
            <a:spAutoFit/>
          </a:bodyPr>
          <a:lstStyle/>
          <a:p>
            <a:r>
              <a:rPr lang="en-US" altLang="zh-CN" sz="2400" b="1" dirty="0" smtClean="0">
                <a:latin typeface="宋体" panose="02010600030101010101" pitchFamily="2" charset="-122"/>
                <a:ea typeface="MS PGothic" panose="020B0600070205080204" pitchFamily="34" charset="-128"/>
              </a:rPr>
              <a:t>A=5</a:t>
            </a:r>
            <a:r>
              <a:rPr lang="zh-CN" altLang="en-US" sz="2400" b="1" dirty="0" smtClean="0">
                <a:latin typeface="宋体" panose="02010600030101010101" pitchFamily="2" charset="-122"/>
                <a:ea typeface="MS PGothic" panose="020B0600070205080204" pitchFamily="34" charset="-128"/>
              </a:rPr>
              <a:t>万元</a:t>
            </a:r>
            <a:r>
              <a:rPr lang="en-US" altLang="zh-CN" sz="2400" b="1" dirty="0" smtClean="0">
                <a:latin typeface="宋体" panose="02010600030101010101" pitchFamily="2" charset="-122"/>
                <a:ea typeface="MS PGothic" panose="020B0600070205080204" pitchFamily="34" charset="-128"/>
              </a:rPr>
              <a:t> </a:t>
            </a:r>
            <a:endParaRPr lang="zh-CN" altLang="en-US" sz="2400" dirty="0"/>
          </a:p>
        </p:txBody>
      </p:sp>
      <p:sp>
        <p:nvSpPr>
          <p:cNvPr id="5" name="右箭头 4"/>
          <p:cNvSpPr/>
          <p:nvPr/>
        </p:nvSpPr>
        <p:spPr>
          <a:xfrm>
            <a:off x="10142376" y="4091467"/>
            <a:ext cx="458891" cy="25896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
          <p:cNvGrpSpPr/>
          <p:nvPr/>
        </p:nvGrpSpPr>
        <p:grpSpPr bwMode="auto">
          <a:xfrm>
            <a:off x="2988865" y="3352236"/>
            <a:ext cx="7153511" cy="577742"/>
            <a:chOff x="2662250" y="3758274"/>
            <a:chExt cx="5755641" cy="577679"/>
          </a:xfrm>
        </p:grpSpPr>
        <p:sp>
          <p:nvSpPr>
            <p:cNvPr id="39" name="Line 3"/>
            <p:cNvSpPr>
              <a:spLocks noChangeShapeType="1"/>
            </p:cNvSpPr>
            <p:nvPr/>
          </p:nvSpPr>
          <p:spPr bwMode="auto">
            <a:xfrm>
              <a:off x="2992649" y="3921559"/>
              <a:ext cx="5118226" cy="14327"/>
            </a:xfrm>
            <a:prstGeom prst="line">
              <a:avLst/>
            </a:prstGeom>
            <a:noFill/>
            <a:ln w="12700" cap="sq">
              <a:solidFill>
                <a:schemeClr val="tx1"/>
              </a:solidFill>
              <a:round/>
            </a:ln>
          </p:spPr>
          <p:txBody>
            <a:bodyPr wrap="none" anchor="ctr"/>
            <a:lstStyle/>
            <a:p>
              <a:endParaRPr lang="zh-CN" altLang="en-US"/>
            </a:p>
          </p:txBody>
        </p:sp>
        <p:sp>
          <p:nvSpPr>
            <p:cNvPr id="41" name="Line 4"/>
            <p:cNvSpPr>
              <a:spLocks noChangeShapeType="1"/>
            </p:cNvSpPr>
            <p:nvPr/>
          </p:nvSpPr>
          <p:spPr bwMode="auto">
            <a:xfrm>
              <a:off x="2992649" y="3758274"/>
              <a:ext cx="0" cy="152400"/>
            </a:xfrm>
            <a:prstGeom prst="line">
              <a:avLst/>
            </a:prstGeom>
            <a:noFill/>
            <a:ln w="12700" cap="sq">
              <a:solidFill>
                <a:schemeClr val="tx1"/>
              </a:solidFill>
              <a:round/>
            </a:ln>
          </p:spPr>
          <p:txBody>
            <a:bodyPr wrap="none" anchor="ctr"/>
            <a:lstStyle/>
            <a:p>
              <a:endParaRPr lang="zh-CN" altLang="en-US"/>
            </a:p>
          </p:txBody>
        </p:sp>
        <p:sp>
          <p:nvSpPr>
            <p:cNvPr id="42" name="Line 5"/>
            <p:cNvSpPr>
              <a:spLocks noChangeShapeType="1"/>
            </p:cNvSpPr>
            <p:nvPr/>
          </p:nvSpPr>
          <p:spPr bwMode="auto">
            <a:xfrm>
              <a:off x="3674833" y="3758274"/>
              <a:ext cx="0" cy="152400"/>
            </a:xfrm>
            <a:prstGeom prst="line">
              <a:avLst/>
            </a:prstGeom>
            <a:noFill/>
            <a:ln w="12700" cap="sq">
              <a:solidFill>
                <a:schemeClr val="tx1"/>
              </a:solidFill>
              <a:round/>
            </a:ln>
          </p:spPr>
          <p:txBody>
            <a:bodyPr wrap="none" anchor="ctr"/>
            <a:lstStyle/>
            <a:p>
              <a:endParaRPr lang="zh-CN" altLang="en-US"/>
            </a:p>
          </p:txBody>
        </p:sp>
        <p:sp>
          <p:nvSpPr>
            <p:cNvPr id="43" name="Line 6"/>
            <p:cNvSpPr>
              <a:spLocks noChangeShapeType="1"/>
            </p:cNvSpPr>
            <p:nvPr/>
          </p:nvSpPr>
          <p:spPr bwMode="auto">
            <a:xfrm>
              <a:off x="5072737" y="3758274"/>
              <a:ext cx="0" cy="152400"/>
            </a:xfrm>
            <a:prstGeom prst="line">
              <a:avLst/>
            </a:prstGeom>
            <a:noFill/>
            <a:ln w="12700" cap="sq">
              <a:solidFill>
                <a:schemeClr val="tx1"/>
              </a:solidFill>
              <a:round/>
            </a:ln>
          </p:spPr>
          <p:txBody>
            <a:bodyPr wrap="none" anchor="ctr"/>
            <a:lstStyle/>
            <a:p>
              <a:endParaRPr lang="zh-CN" altLang="en-US"/>
            </a:p>
          </p:txBody>
        </p:sp>
        <p:sp>
          <p:nvSpPr>
            <p:cNvPr id="44" name="Line 7"/>
            <p:cNvSpPr>
              <a:spLocks noChangeShapeType="1"/>
            </p:cNvSpPr>
            <p:nvPr/>
          </p:nvSpPr>
          <p:spPr bwMode="auto">
            <a:xfrm>
              <a:off x="8091263" y="3774040"/>
              <a:ext cx="0" cy="152400"/>
            </a:xfrm>
            <a:prstGeom prst="line">
              <a:avLst/>
            </a:prstGeom>
            <a:noFill/>
            <a:ln w="12700" cap="sq">
              <a:solidFill>
                <a:schemeClr val="tx1"/>
              </a:solidFill>
              <a:round/>
            </a:ln>
          </p:spPr>
          <p:txBody>
            <a:bodyPr wrap="none" anchor="ctr"/>
            <a:lstStyle/>
            <a:p>
              <a:endParaRPr lang="zh-CN" altLang="en-US"/>
            </a:p>
          </p:txBody>
        </p:sp>
        <p:sp>
          <p:nvSpPr>
            <p:cNvPr id="45" name="Line 5"/>
            <p:cNvSpPr>
              <a:spLocks noChangeShapeType="1"/>
            </p:cNvSpPr>
            <p:nvPr/>
          </p:nvSpPr>
          <p:spPr bwMode="auto">
            <a:xfrm>
              <a:off x="4364251" y="3765534"/>
              <a:ext cx="0" cy="152400"/>
            </a:xfrm>
            <a:prstGeom prst="line">
              <a:avLst/>
            </a:prstGeom>
            <a:noFill/>
            <a:ln w="12700" cap="sq">
              <a:solidFill>
                <a:schemeClr val="tx1"/>
              </a:solidFill>
              <a:round/>
            </a:ln>
          </p:spPr>
          <p:txBody>
            <a:bodyPr wrap="none" anchor="ctr"/>
            <a:lstStyle/>
            <a:p>
              <a:endParaRPr lang="zh-CN" altLang="en-US"/>
            </a:p>
          </p:txBody>
        </p:sp>
        <p:sp>
          <p:nvSpPr>
            <p:cNvPr id="46" name="Line 6"/>
            <p:cNvSpPr>
              <a:spLocks noChangeShapeType="1"/>
            </p:cNvSpPr>
            <p:nvPr/>
          </p:nvSpPr>
          <p:spPr bwMode="auto">
            <a:xfrm>
              <a:off x="7387723" y="3765534"/>
              <a:ext cx="0" cy="152400"/>
            </a:xfrm>
            <a:prstGeom prst="line">
              <a:avLst/>
            </a:prstGeom>
            <a:noFill/>
            <a:ln w="12700" cap="sq">
              <a:solidFill>
                <a:schemeClr val="tx1"/>
              </a:solidFill>
              <a:round/>
            </a:ln>
          </p:spPr>
          <p:txBody>
            <a:bodyPr wrap="none" anchor="ctr"/>
            <a:lstStyle/>
            <a:p>
              <a:endParaRPr lang="zh-CN" altLang="en-US"/>
            </a:p>
          </p:txBody>
        </p:sp>
        <p:sp>
          <p:nvSpPr>
            <p:cNvPr id="47" name="矩形 6"/>
            <p:cNvSpPr>
              <a:spLocks noChangeArrowheads="1"/>
            </p:cNvSpPr>
            <p:nvPr/>
          </p:nvSpPr>
          <p:spPr bwMode="auto">
            <a:xfrm>
              <a:off x="2662250" y="3935887"/>
              <a:ext cx="5755641" cy="400066"/>
            </a:xfrm>
            <a:prstGeom prst="rect">
              <a:avLst/>
            </a:prstGeom>
            <a:noFill/>
            <a:ln w="9525">
              <a:noFill/>
              <a:miter lim="800000"/>
            </a:ln>
          </p:spPr>
          <p:txBody>
            <a:bodyPr wrap="square">
              <a:spAutoFit/>
            </a:bodyPr>
            <a:lstStyle/>
            <a:p>
              <a:r>
                <a:rPr lang="en-US" altLang="zh-CN" sz="2000" b="1" dirty="0" smtClean="0">
                  <a:solidFill>
                    <a:srgbClr val="FF0000"/>
                  </a:solidFill>
                  <a:latin typeface="宋体" panose="02010600030101010101" pitchFamily="2" charset="-122"/>
                  <a:ea typeface="MS PGothic" panose="020B0600070205080204" pitchFamily="34" charset="-128"/>
                </a:rPr>
                <a:t>  0      1     </a:t>
              </a:r>
              <a:r>
                <a:rPr lang="en-US" altLang="zh-CN" sz="2000" b="1" dirty="0">
                  <a:solidFill>
                    <a:srgbClr val="FF0000"/>
                  </a:solidFill>
                  <a:latin typeface="宋体" panose="02010600030101010101" pitchFamily="2" charset="-122"/>
                  <a:ea typeface="MS PGothic" panose="020B0600070205080204" pitchFamily="34" charset="-128"/>
                </a:rPr>
                <a:t>2   </a:t>
              </a:r>
              <a:r>
                <a:rPr lang="en-US" altLang="zh-CN" sz="2000" b="1" dirty="0" smtClean="0">
                  <a:solidFill>
                    <a:srgbClr val="FF0000"/>
                  </a:solidFill>
                  <a:latin typeface="宋体" panose="02010600030101010101" pitchFamily="2" charset="-122"/>
                  <a:ea typeface="MS PGothic" panose="020B0600070205080204" pitchFamily="34" charset="-128"/>
                </a:rPr>
                <a:t>   </a:t>
              </a:r>
              <a:r>
                <a:rPr lang="en-US" altLang="zh-CN" sz="2000" b="1" dirty="0">
                  <a:solidFill>
                    <a:srgbClr val="FF0000"/>
                  </a:solidFill>
                  <a:latin typeface="宋体" panose="02010600030101010101" pitchFamily="2" charset="-122"/>
                  <a:ea typeface="MS PGothic" panose="020B0600070205080204" pitchFamily="34" charset="-128"/>
                </a:rPr>
                <a:t>3              </a:t>
              </a:r>
              <a:r>
                <a:rPr lang="en-US" altLang="zh-CN" sz="2000" b="1" dirty="0" smtClean="0">
                  <a:solidFill>
                    <a:srgbClr val="FF0000"/>
                  </a:solidFill>
                  <a:latin typeface="宋体" panose="02010600030101010101" pitchFamily="2" charset="-122"/>
                  <a:ea typeface="MS PGothic" panose="020B0600070205080204" pitchFamily="34" charset="-128"/>
                </a:rPr>
                <a:t>      </a:t>
              </a:r>
              <a:r>
                <a:rPr lang="en-US" altLang="zh-CN" sz="2000" b="1" dirty="0">
                  <a:solidFill>
                    <a:srgbClr val="FF0000"/>
                  </a:solidFill>
                  <a:latin typeface="宋体" panose="02010600030101010101" pitchFamily="2" charset="-122"/>
                  <a:ea typeface="MS PGothic" panose="020B0600070205080204" pitchFamily="34" charset="-128"/>
                </a:rPr>
                <a:t>n-1 </a:t>
              </a:r>
              <a:r>
                <a:rPr lang="en-US" altLang="zh-CN" sz="2000" b="1" dirty="0" smtClean="0">
                  <a:solidFill>
                    <a:srgbClr val="FF0000"/>
                  </a:solidFill>
                  <a:latin typeface="宋体" panose="02010600030101010101" pitchFamily="2" charset="-122"/>
                  <a:ea typeface="MS PGothic" panose="020B0600070205080204" pitchFamily="34" charset="-128"/>
                </a:rPr>
                <a:t>    </a:t>
              </a:r>
              <a:r>
                <a:rPr lang="en-US" altLang="zh-CN" sz="2000" b="1" dirty="0">
                  <a:solidFill>
                    <a:srgbClr val="FF0000"/>
                  </a:solidFill>
                  <a:latin typeface="宋体" panose="02010600030101010101" pitchFamily="2" charset="-122"/>
                  <a:ea typeface="MS PGothic" panose="020B0600070205080204" pitchFamily="34" charset="-128"/>
                </a:rPr>
                <a:t>n</a:t>
              </a:r>
              <a:endParaRPr lang="en-US" altLang="zh-CN" sz="2000" b="1" dirty="0">
                <a:solidFill>
                  <a:srgbClr val="FF0000"/>
                </a:solidFill>
                <a:latin typeface="宋体" panose="02010600030101010101" pitchFamily="2" charset="-122"/>
                <a:ea typeface="MS PGothic" panose="020B0600070205080204" pitchFamily="34" charset="-128"/>
              </a:endParaRPr>
            </a:p>
          </p:txBody>
        </p:sp>
      </p:grpSp>
      <p:cxnSp>
        <p:nvCxnSpPr>
          <p:cNvPr id="51" name="直接箭头连接符 50"/>
          <p:cNvCxnSpPr/>
          <p:nvPr/>
        </p:nvCxnSpPr>
        <p:spPr>
          <a:xfrm>
            <a:off x="4247374" y="2997023"/>
            <a:ext cx="0" cy="387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5104230" y="2972441"/>
            <a:ext cx="0" cy="387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a:off x="5992107" y="2965180"/>
            <a:ext cx="0" cy="387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8867264" y="2955331"/>
            <a:ext cx="0" cy="387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flipV="1">
            <a:off x="9736420" y="2444635"/>
            <a:ext cx="0" cy="9838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7"/>
          <p:cNvSpPr txBox="1">
            <a:spLocks noChangeArrowheads="1"/>
          </p:cNvSpPr>
          <p:nvPr/>
        </p:nvSpPr>
        <p:spPr bwMode="auto">
          <a:xfrm>
            <a:off x="196850" y="884238"/>
            <a:ext cx="6067425"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lnSpc>
                <a:spcPct val="150000"/>
              </a:lnSpc>
            </a:pPr>
            <a:r>
              <a:rPr lang="ja-JP" altLang="en-US" sz="2600">
                <a:solidFill>
                  <a:schemeClr val="tx1"/>
                </a:solidFill>
                <a:latin typeface="微软雅黑" panose="020B0503020204020204" pitchFamily="34" charset="-122"/>
                <a:ea typeface="微软雅黑" panose="020B0503020204020204" pitchFamily="34" charset="-122"/>
              </a:rPr>
              <a:t>      </a:t>
            </a:r>
            <a:r>
              <a:rPr lang="zh-CN" altLang="en-US" sz="2400">
                <a:solidFill>
                  <a:schemeClr val="tx1"/>
                </a:solidFill>
                <a:latin typeface="微软雅黑" panose="020B0503020204020204" pitchFamily="34" charset="-122"/>
                <a:ea typeface="微软雅黑" panose="020B0503020204020204" pitchFamily="34" charset="-122"/>
              </a:rPr>
              <a:t>某公司因资金周转需要在第一年年初借款</a:t>
            </a:r>
            <a:r>
              <a:rPr lang="en-US" altLang="zh-CN" sz="2400">
                <a:solidFill>
                  <a:schemeClr val="tx1"/>
                </a:solidFill>
                <a:latin typeface="微软雅黑" panose="020B0503020204020204" pitchFamily="34" charset="-122"/>
                <a:ea typeface="微软雅黑" panose="020B0503020204020204" pitchFamily="34" charset="-122"/>
              </a:rPr>
              <a:t>30000</a:t>
            </a:r>
            <a:r>
              <a:rPr lang="zh-CN" altLang="en-US" sz="2400">
                <a:solidFill>
                  <a:schemeClr val="tx1"/>
                </a:solidFill>
                <a:latin typeface="微软雅黑" panose="020B0503020204020204" pitchFamily="34" charset="-122"/>
                <a:ea typeface="微软雅黑" panose="020B0503020204020204" pitchFamily="34" charset="-122"/>
              </a:rPr>
              <a:t>元，双方约定每年年末还本付息</a:t>
            </a:r>
            <a:r>
              <a:rPr lang="en-US" altLang="zh-CN" sz="2400">
                <a:solidFill>
                  <a:schemeClr val="tx1"/>
                </a:solidFill>
                <a:latin typeface="微软雅黑" panose="020B0503020204020204" pitchFamily="34" charset="-122"/>
                <a:ea typeface="微软雅黑" panose="020B0503020204020204" pitchFamily="34" charset="-122"/>
              </a:rPr>
              <a:t>5000</a:t>
            </a:r>
            <a:r>
              <a:rPr lang="zh-CN" altLang="en-US" sz="2400">
                <a:solidFill>
                  <a:schemeClr val="tx1"/>
                </a:solidFill>
                <a:latin typeface="微软雅黑" panose="020B0503020204020204" pitchFamily="34" charset="-122"/>
                <a:ea typeface="微软雅黑" panose="020B0503020204020204" pitchFamily="34" charset="-122"/>
              </a:rPr>
              <a:t>元，连续</a:t>
            </a:r>
            <a:r>
              <a:rPr lang="en-US" altLang="zh-CN" sz="2400">
                <a:solidFill>
                  <a:schemeClr val="tx1"/>
                </a:solidFill>
                <a:latin typeface="微软雅黑" panose="020B0503020204020204" pitchFamily="34" charset="-122"/>
                <a:ea typeface="微软雅黑" panose="020B0503020204020204" pitchFamily="34" charset="-122"/>
              </a:rPr>
              <a:t>8</a:t>
            </a:r>
            <a:r>
              <a:rPr lang="zh-CN" altLang="en-US" sz="2400">
                <a:solidFill>
                  <a:schemeClr val="tx1"/>
                </a:solidFill>
                <a:latin typeface="微软雅黑" panose="020B0503020204020204" pitchFamily="34" charset="-122"/>
                <a:ea typeface="微软雅黑" panose="020B0503020204020204" pitchFamily="34" charset="-122"/>
              </a:rPr>
              <a:t>年还清，问借款利率为多少？</a:t>
            </a:r>
            <a:endParaRPr lang="zh-CN" altLang="en-US" sz="2400">
              <a:solidFill>
                <a:srgbClr val="000000"/>
              </a:solidFill>
              <a:latin typeface="微软雅黑" panose="020B0503020204020204" pitchFamily="34" charset="-122"/>
              <a:ea typeface="微软雅黑" panose="020B0503020204020204" pitchFamily="34" charset="-122"/>
            </a:endParaRPr>
          </a:p>
        </p:txBody>
      </p:sp>
      <p:sp>
        <p:nvSpPr>
          <p:cNvPr id="16387" name="Text Box 4"/>
          <p:cNvSpPr txBox="1">
            <a:spLocks noChangeArrowheads="1"/>
          </p:cNvSpPr>
          <p:nvPr/>
        </p:nvSpPr>
        <p:spPr bwMode="auto">
          <a:xfrm>
            <a:off x="4533900" y="171450"/>
            <a:ext cx="28638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6" tIns="60963" rIns="121926" bIns="60963">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r>
              <a:rPr lang="zh-CN" altLang="en-US"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    利率的计算</a:t>
            </a:r>
            <a:endParaRPr lang="zh-CN" altLang="zh-CN"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88" name="Line 6"/>
          <p:cNvSpPr>
            <a:spLocks noChangeShapeType="1"/>
          </p:cNvSpPr>
          <p:nvPr/>
        </p:nvSpPr>
        <p:spPr bwMode="auto">
          <a:xfrm flipV="1">
            <a:off x="0" y="390525"/>
            <a:ext cx="4965700" cy="46038"/>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16389" name="Line 7"/>
          <p:cNvSpPr>
            <a:spLocks noChangeShapeType="1"/>
          </p:cNvSpPr>
          <p:nvPr/>
        </p:nvSpPr>
        <p:spPr bwMode="auto">
          <a:xfrm flipV="1">
            <a:off x="7316788" y="390525"/>
            <a:ext cx="4875212" cy="22225"/>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16390"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fld id="{DAAF8FC3-BCCB-48F0-87D1-F3DD49D322A6}" type="slidenum">
              <a:rPr lang="en-US" altLang="zh-CN" sz="1400">
                <a:solidFill>
                  <a:schemeClr val="bg1"/>
                </a:solidFill>
              </a:rPr>
            </a:fld>
            <a:endParaRPr lang="en-US" altLang="zh-CN" sz="1400">
              <a:solidFill>
                <a:schemeClr val="bg1"/>
              </a:solidFill>
            </a:endParaRPr>
          </a:p>
        </p:txBody>
      </p:sp>
      <p:grpSp>
        <p:nvGrpSpPr>
          <p:cNvPr id="16391" name="组合 14"/>
          <p:cNvGrpSpPr/>
          <p:nvPr/>
        </p:nvGrpSpPr>
        <p:grpSpPr bwMode="auto">
          <a:xfrm>
            <a:off x="0" y="658813"/>
            <a:ext cx="6264275" cy="2027237"/>
            <a:chOff x="416496" y="1988840"/>
            <a:chExt cx="8930986" cy="4577755"/>
          </a:xfrm>
        </p:grpSpPr>
        <p:sp>
          <p:nvSpPr>
            <p:cNvPr id="16423" name="矩形 8"/>
            <p:cNvSpPr>
              <a:spLocks noChangeArrowheads="1"/>
            </p:cNvSpPr>
            <p:nvPr/>
          </p:nvSpPr>
          <p:spPr bwMode="auto">
            <a:xfrm>
              <a:off x="598605" y="2348878"/>
              <a:ext cx="8748877" cy="4217717"/>
            </a:xfrm>
            <a:prstGeom prst="rect">
              <a:avLst/>
            </a:prstGeom>
            <a:noFill/>
            <a:ln w="25400">
              <a:solidFill>
                <a:srgbClr val="0070C0"/>
              </a:solidFill>
              <a:miter lim="800000"/>
            </a:ln>
            <a:extLst>
              <a:ext uri="{909E8E84-426E-40DD-AFC4-6F175D3DCCD1}">
                <a14:hiddenFill xmlns:a14="http://schemas.microsoft.com/office/drawing/2010/main">
                  <a:solidFill>
                    <a:srgbClr val="FFFFFF"/>
                  </a:solidFill>
                </a14:hiddenFill>
              </a:ext>
            </a:extLst>
          </p:spPr>
          <p:txBody>
            <a:bodyPr/>
            <a:lstStyle/>
            <a:p>
              <a:pPr eaLnBrk="1" hangingPunct="1"/>
              <a:endParaRPr lang="zh-CN" altLang="en-US" sz="3200">
                <a:solidFill>
                  <a:srgbClr val="000000"/>
                </a:solidFill>
                <a:sym typeface="Arial" panose="020B0604020202020204" pitchFamily="34" charset="0"/>
              </a:endParaRPr>
            </a:p>
          </p:txBody>
        </p:sp>
        <p:grpSp>
          <p:nvGrpSpPr>
            <p:cNvPr id="3" name="组合 11"/>
            <p:cNvGrpSpPr/>
            <p:nvPr/>
          </p:nvGrpSpPr>
          <p:grpSpPr>
            <a:xfrm>
              <a:off x="416496" y="1988840"/>
              <a:ext cx="568751" cy="700092"/>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noProof="1">
                  <a:solidFill>
                    <a:schemeClr val="tx1"/>
                  </a:solidFill>
                  <a:ea typeface="微软雅黑" panose="020B0503020204020204" pitchFamily="34" charset="-122"/>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noProof="1">
                  <a:ea typeface="微软雅黑" panose="020B0503020204020204" pitchFamily="34" charset="-122"/>
                </a:endParaRPr>
              </a:p>
            </p:txBody>
          </p:sp>
        </p:grpSp>
      </p:grpSp>
      <p:grpSp>
        <p:nvGrpSpPr>
          <p:cNvPr id="16392" name="组合 54"/>
          <p:cNvGrpSpPr/>
          <p:nvPr/>
        </p:nvGrpSpPr>
        <p:grpSpPr bwMode="auto">
          <a:xfrm>
            <a:off x="152400" y="2871788"/>
            <a:ext cx="6399213" cy="3714750"/>
            <a:chOff x="899884" y="2365829"/>
            <a:chExt cx="10860143" cy="3715656"/>
          </a:xfrm>
        </p:grpSpPr>
        <p:pic>
          <p:nvPicPr>
            <p:cNvPr id="16402" name="Picture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9884" y="2365829"/>
              <a:ext cx="10682516" cy="3715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03" name="组合 51"/>
            <p:cNvGrpSpPr/>
            <p:nvPr/>
          </p:nvGrpSpPr>
          <p:grpSpPr bwMode="auto">
            <a:xfrm>
              <a:off x="975002" y="2527145"/>
              <a:ext cx="10785025" cy="2963789"/>
              <a:chOff x="931459" y="2193317"/>
              <a:chExt cx="10785025" cy="2963789"/>
            </a:xfrm>
          </p:grpSpPr>
          <p:grpSp>
            <p:nvGrpSpPr>
              <p:cNvPr id="16414" name="组合 40"/>
              <p:cNvGrpSpPr/>
              <p:nvPr/>
            </p:nvGrpSpPr>
            <p:grpSpPr bwMode="auto">
              <a:xfrm>
                <a:off x="1422396" y="4384244"/>
                <a:ext cx="10294088" cy="772862"/>
                <a:chOff x="1494967" y="3498873"/>
                <a:chExt cx="10294088" cy="772862"/>
              </a:xfrm>
            </p:grpSpPr>
            <p:grpSp>
              <p:nvGrpSpPr>
                <p:cNvPr id="16419" name="组合 39"/>
                <p:cNvGrpSpPr/>
                <p:nvPr/>
              </p:nvGrpSpPr>
              <p:grpSpPr bwMode="auto">
                <a:xfrm>
                  <a:off x="1570276" y="3498873"/>
                  <a:ext cx="9847245" cy="144437"/>
                  <a:chOff x="1570276" y="3498873"/>
                  <a:chExt cx="9847245" cy="144437"/>
                </a:xfrm>
              </p:grpSpPr>
              <p:cxnSp>
                <p:nvCxnSpPr>
                  <p:cNvPr id="14" name="直接连接符 13"/>
                  <p:cNvCxnSpPr/>
                  <p:nvPr/>
                </p:nvCxnSpPr>
                <p:spPr>
                  <a:xfrm flipV="1">
                    <a:off x="1572817" y="3641199"/>
                    <a:ext cx="9844445"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1500013" y="3568398"/>
                    <a:ext cx="142910" cy="2695"/>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6420" name="TextBox 20"/>
                <p:cNvSpPr txBox="1">
                  <a:spLocks noChangeArrowheads="1"/>
                </p:cNvSpPr>
                <p:nvPr/>
              </p:nvSpPr>
              <p:spPr bwMode="auto">
                <a:xfrm>
                  <a:off x="1494967" y="3715658"/>
                  <a:ext cx="10294088" cy="55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lnSpc>
                      <a:spcPct val="125000"/>
                    </a:lnSpc>
                  </a:pPr>
                  <a:r>
                    <a:rPr lang="en-US" altLang="zh-CN" sz="2400" b="1">
                      <a:latin typeface="华文新魏" panose="02010800040101010101" pitchFamily="2" charset="-122"/>
                      <a:ea typeface="华文新魏" panose="02010800040101010101" pitchFamily="2" charset="-122"/>
                    </a:rPr>
                    <a:t>0      1       2       </a:t>
                  </a:r>
                  <a:r>
                    <a:rPr lang="en-US" altLang="zh-CN" sz="2400">
                      <a:latin typeface="Arial" panose="020B0604020202020204" pitchFamily="34" charset="0"/>
                    </a:rPr>
                    <a:t>3      4       5       6       7       8</a:t>
                  </a:r>
                  <a:endParaRPr lang="zh-CN" altLang="en-US" sz="2400">
                    <a:latin typeface="Arial" panose="020B0604020202020204" pitchFamily="34" charset="0"/>
                  </a:endParaRPr>
                </a:p>
              </p:txBody>
            </p:sp>
          </p:grpSp>
          <p:cxnSp>
            <p:nvCxnSpPr>
              <p:cNvPr id="43" name="直接箭头连接符 42"/>
              <p:cNvCxnSpPr/>
              <p:nvPr/>
            </p:nvCxnSpPr>
            <p:spPr>
              <a:xfrm rot="16200000" flipV="1">
                <a:off x="1030372" y="3991454"/>
                <a:ext cx="95590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1532576" y="2657628"/>
                <a:ext cx="1320136" cy="465250"/>
              </a:xfrm>
              <a:prstGeom prst="line">
                <a:avLst/>
              </a:prstGeom>
              <a:ln w="19050">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417" name="TextBox 47"/>
              <p:cNvSpPr txBox="1">
                <a:spLocks noChangeArrowheads="1"/>
              </p:cNvSpPr>
              <p:nvPr/>
            </p:nvSpPr>
            <p:spPr bwMode="auto">
              <a:xfrm>
                <a:off x="931459" y="3122413"/>
                <a:ext cx="2622722" cy="55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lnSpc>
                    <a:spcPct val="125000"/>
                  </a:lnSpc>
                </a:pPr>
                <a:r>
                  <a:rPr lang="en-US" altLang="zh-CN" sz="2400">
                    <a:latin typeface="Arial" panose="020B0604020202020204" pitchFamily="34" charset="0"/>
                  </a:rPr>
                  <a:t>P=30000</a:t>
                </a:r>
                <a:endParaRPr lang="zh-CN" altLang="en-US" sz="2400">
                  <a:latin typeface="Arial" panose="020B0604020202020204" pitchFamily="34" charset="0"/>
                </a:endParaRPr>
              </a:p>
            </p:txBody>
          </p:sp>
          <p:sp>
            <p:nvSpPr>
              <p:cNvPr id="16418" name="TextBox 50"/>
              <p:cNvSpPr txBox="1">
                <a:spLocks noChangeArrowheads="1"/>
              </p:cNvSpPr>
              <p:nvPr/>
            </p:nvSpPr>
            <p:spPr bwMode="auto">
              <a:xfrm>
                <a:off x="3220229" y="2193317"/>
                <a:ext cx="1190173" cy="64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lnSpc>
                    <a:spcPct val="125000"/>
                  </a:lnSpc>
                </a:pPr>
                <a:r>
                  <a:rPr lang="en-US" altLang="zh-CN" sz="3200">
                    <a:latin typeface="Arial" panose="020B0604020202020204" pitchFamily="34" charset="0"/>
                  </a:rPr>
                  <a:t>i</a:t>
                </a:r>
                <a:r>
                  <a:rPr lang="zh-CN" altLang="en-US" sz="3200">
                    <a:latin typeface="Arial" panose="020B0604020202020204" pitchFamily="34" charset="0"/>
                  </a:rPr>
                  <a:t>？</a:t>
                </a:r>
                <a:endParaRPr lang="zh-CN" altLang="en-US" sz="3200">
                  <a:latin typeface="Arial" panose="020B0604020202020204" pitchFamily="34" charset="0"/>
                </a:endParaRPr>
              </a:p>
            </p:txBody>
          </p:sp>
        </p:grpSp>
        <p:cxnSp>
          <p:nvCxnSpPr>
            <p:cNvPr id="37" name="直接箭头连接符 36"/>
            <p:cNvCxnSpPr/>
            <p:nvPr/>
          </p:nvCxnSpPr>
          <p:spPr>
            <a:xfrm flipV="1">
              <a:off x="11275079" y="4363391"/>
              <a:ext cx="0" cy="4731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V="1">
              <a:off x="5024637" y="4363391"/>
              <a:ext cx="0" cy="49859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V="1">
              <a:off x="7465543" y="4363391"/>
              <a:ext cx="0" cy="4731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H="1" flipV="1">
              <a:off x="2672639" y="4355451"/>
              <a:ext cx="16165" cy="53035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H="1" flipV="1">
              <a:off x="3833821" y="4339572"/>
              <a:ext cx="24247" cy="5128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flipV="1">
              <a:off x="6242396" y="4361803"/>
              <a:ext cx="0" cy="5128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flipV="1">
              <a:off x="8656359" y="4355451"/>
              <a:ext cx="0" cy="5128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flipV="1">
              <a:off x="9971108" y="4363391"/>
              <a:ext cx="0" cy="5113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412" name="TextBox 43"/>
            <p:cNvSpPr txBox="1">
              <a:spLocks noChangeArrowheads="1"/>
            </p:cNvSpPr>
            <p:nvPr/>
          </p:nvSpPr>
          <p:spPr bwMode="auto">
            <a:xfrm>
              <a:off x="1574586" y="4023621"/>
              <a:ext cx="10185441" cy="44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lnSpc>
                  <a:spcPct val="125000"/>
                </a:lnSpc>
              </a:pPr>
              <a:r>
                <a:rPr lang="en-US" altLang="zh-CN" sz="1800">
                  <a:latin typeface="Arial" panose="020B0604020202020204" pitchFamily="34" charset="0"/>
                </a:rPr>
                <a:t>A=5000    5000   5000    5000   5000   5000   5000   5000</a:t>
              </a:r>
              <a:endParaRPr lang="zh-CN" altLang="en-US" sz="1800">
                <a:latin typeface="Arial" panose="020B0604020202020204" pitchFamily="34" charset="0"/>
              </a:endParaRPr>
            </a:p>
          </p:txBody>
        </p:sp>
        <p:cxnSp>
          <p:nvCxnSpPr>
            <p:cNvPr id="53" name="直接连接符 52"/>
            <p:cNvCxnSpPr/>
            <p:nvPr/>
          </p:nvCxnSpPr>
          <p:spPr>
            <a:xfrm flipH="1" flipV="1">
              <a:off x="3946975" y="2991457"/>
              <a:ext cx="7441258" cy="1130576"/>
            </a:xfrm>
            <a:prstGeom prst="line">
              <a:avLst/>
            </a:prstGeom>
            <a:ln w="19050">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6" name="矩形 26"/>
          <p:cNvSpPr>
            <a:spLocks noChangeArrowheads="1"/>
          </p:cNvSpPr>
          <p:nvPr/>
        </p:nvSpPr>
        <p:spPr bwMode="auto">
          <a:xfrm>
            <a:off x="6643688" y="787400"/>
            <a:ext cx="5405437" cy="185261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p>
            <a:pPr eaLnBrk="1" hangingPunct="1">
              <a:lnSpc>
                <a:spcPct val="130000"/>
              </a:lnSpc>
            </a:pPr>
            <a:r>
              <a:rPr lang="zh-CN" altLang="en-US" sz="2200">
                <a:solidFill>
                  <a:srgbClr val="FF0000"/>
                </a:solidFill>
                <a:latin typeface="微软雅黑" panose="020B0503020204020204" pitchFamily="34" charset="-122"/>
                <a:ea typeface="微软雅黑" panose="020B0503020204020204" pitchFamily="34" charset="-122"/>
              </a:rPr>
              <a:t>解析 ：</a:t>
            </a:r>
            <a:endParaRPr lang="en-US" altLang="zh-CN" sz="2200">
              <a:solidFill>
                <a:srgbClr val="FF0000"/>
              </a:solidFill>
              <a:latin typeface="微软雅黑" panose="020B0503020204020204" pitchFamily="34" charset="-122"/>
              <a:ea typeface="微软雅黑" panose="020B0503020204020204" pitchFamily="34" charset="-122"/>
            </a:endParaRPr>
          </a:p>
          <a:p>
            <a:pPr eaLnBrk="1" hangingPunct="1">
              <a:lnSpc>
                <a:spcPct val="130000"/>
              </a:lnSpc>
            </a:pPr>
            <a:r>
              <a:rPr lang="en-US" altLang="zh-CN" sz="2200">
                <a:solidFill>
                  <a:srgbClr val="FF0000"/>
                </a:solidFill>
                <a:latin typeface="微软雅黑" panose="020B0503020204020204" pitchFamily="34" charset="-122"/>
                <a:ea typeface="微软雅黑" panose="020B0503020204020204" pitchFamily="34" charset="-122"/>
              </a:rPr>
              <a:t>1.</a:t>
            </a:r>
            <a:r>
              <a:rPr lang="zh-CN" altLang="en-US" sz="2200">
                <a:latin typeface="微软雅黑" panose="020B0503020204020204" pitchFamily="34" charset="-122"/>
                <a:ea typeface="微软雅黑" panose="020B0503020204020204" pitchFamily="34" charset="-122"/>
              </a:rPr>
              <a:t>根据     </a:t>
            </a:r>
            <a:r>
              <a:rPr lang="en-US" altLang="zh-CN" sz="2200">
                <a:latin typeface="微软雅黑" panose="020B0503020204020204" pitchFamily="34" charset="-122"/>
                <a:ea typeface="微软雅黑" panose="020B0503020204020204" pitchFamily="34" charset="-122"/>
              </a:rPr>
              <a:t>P =   A</a:t>
            </a:r>
            <a:r>
              <a:rPr lang="zh-CN" altLang="en-US" sz="2200">
                <a:latin typeface="微软雅黑" panose="020B0503020204020204" pitchFamily="34" charset="-122"/>
                <a:ea typeface="微软雅黑" panose="020B0503020204020204" pitchFamily="34" charset="-122"/>
              </a:rPr>
              <a:t>  （</a:t>
            </a:r>
            <a:r>
              <a:rPr lang="en-US" altLang="zh-CN" sz="2200">
                <a:latin typeface="微软雅黑" panose="020B0503020204020204" pitchFamily="34" charset="-122"/>
                <a:ea typeface="微软雅黑" panose="020B0503020204020204" pitchFamily="34" charset="-122"/>
              </a:rPr>
              <a:t>P/A,i,8</a:t>
            </a:r>
            <a:r>
              <a:rPr lang="zh-CN" altLang="en-US" sz="2200">
                <a:latin typeface="微软雅黑" panose="020B0503020204020204" pitchFamily="34" charset="-122"/>
                <a:ea typeface="微软雅黑" panose="020B0503020204020204" pitchFamily="34" charset="-122"/>
              </a:rPr>
              <a:t>），</a:t>
            </a:r>
            <a:endParaRPr lang="en-US" altLang="zh-CN" sz="2200">
              <a:latin typeface="微软雅黑" panose="020B0503020204020204" pitchFamily="34" charset="-122"/>
              <a:ea typeface="微软雅黑" panose="020B0503020204020204" pitchFamily="34" charset="-122"/>
            </a:endParaRPr>
          </a:p>
          <a:p>
            <a:pPr eaLnBrk="1" hangingPunct="1">
              <a:lnSpc>
                <a:spcPct val="130000"/>
              </a:lnSpc>
            </a:pPr>
            <a:r>
              <a:rPr lang="en-US" altLang="zh-CN" sz="2200">
                <a:latin typeface="微软雅黑" panose="020B0503020204020204" pitchFamily="34" charset="-122"/>
                <a:ea typeface="微软雅黑" panose="020B0503020204020204" pitchFamily="34" charset="-122"/>
              </a:rPr>
              <a:t>        30000=5000</a:t>
            </a:r>
            <a:r>
              <a:rPr lang="zh-CN" altLang="en-US" sz="2200">
                <a:latin typeface="微软雅黑" panose="020B0503020204020204" pitchFamily="34" charset="-122"/>
                <a:ea typeface="微软雅黑" panose="020B0503020204020204" pitchFamily="34" charset="-122"/>
              </a:rPr>
              <a:t>（</a:t>
            </a:r>
            <a:r>
              <a:rPr lang="en-US" altLang="zh-CN" sz="2200">
                <a:latin typeface="微软雅黑" panose="020B0503020204020204" pitchFamily="34" charset="-122"/>
                <a:ea typeface="微软雅黑" panose="020B0503020204020204" pitchFamily="34" charset="-122"/>
              </a:rPr>
              <a:t>P/A,i,8</a:t>
            </a:r>
            <a:r>
              <a:rPr lang="zh-CN" altLang="en-US" sz="2200">
                <a:latin typeface="微软雅黑" panose="020B0503020204020204" pitchFamily="34" charset="-122"/>
                <a:ea typeface="微软雅黑" panose="020B0503020204020204" pitchFamily="34" charset="-122"/>
              </a:rPr>
              <a:t>），</a:t>
            </a:r>
            <a:endParaRPr lang="en-US" altLang="zh-CN" sz="2200">
              <a:latin typeface="微软雅黑" panose="020B0503020204020204" pitchFamily="34" charset="-122"/>
              <a:ea typeface="微软雅黑" panose="020B0503020204020204" pitchFamily="34" charset="-122"/>
            </a:endParaRPr>
          </a:p>
          <a:p>
            <a:pPr eaLnBrk="1" hangingPunct="1">
              <a:lnSpc>
                <a:spcPct val="130000"/>
              </a:lnSpc>
            </a:pPr>
            <a:r>
              <a:rPr lang="zh-CN" altLang="en-US" sz="2200">
                <a:latin typeface="微软雅黑" panose="020B0503020204020204" pitchFamily="34" charset="-122"/>
                <a:ea typeface="微软雅黑" panose="020B0503020204020204" pitchFamily="34" charset="-122"/>
              </a:rPr>
              <a:t>     则（</a:t>
            </a:r>
            <a:r>
              <a:rPr lang="en-US" altLang="zh-CN" sz="2200">
                <a:latin typeface="微软雅黑" panose="020B0503020204020204" pitchFamily="34" charset="-122"/>
                <a:ea typeface="微软雅黑" panose="020B0503020204020204" pitchFamily="34" charset="-122"/>
              </a:rPr>
              <a:t>P/A,i,8</a:t>
            </a:r>
            <a:r>
              <a:rPr lang="zh-CN" altLang="en-US" sz="2200">
                <a:latin typeface="微软雅黑" panose="020B0503020204020204" pitchFamily="34" charset="-122"/>
                <a:ea typeface="微软雅黑" panose="020B0503020204020204" pitchFamily="34" charset="-122"/>
              </a:rPr>
              <a:t>）</a:t>
            </a:r>
            <a:r>
              <a:rPr lang="en-US" altLang="zh-CN" sz="2200">
                <a:latin typeface="微软雅黑" panose="020B0503020204020204" pitchFamily="34" charset="-122"/>
                <a:ea typeface="微软雅黑" panose="020B0503020204020204" pitchFamily="34" charset="-122"/>
              </a:rPr>
              <a:t>=P/A=6</a:t>
            </a:r>
            <a:endParaRPr lang="en-US" altLang="zh-CN" sz="2200">
              <a:latin typeface="微软雅黑" panose="020B0503020204020204" pitchFamily="34" charset="-122"/>
              <a:ea typeface="微软雅黑" panose="020B0503020204020204" pitchFamily="34" charset="-122"/>
            </a:endParaRPr>
          </a:p>
        </p:txBody>
      </p:sp>
      <p:sp>
        <p:nvSpPr>
          <p:cNvPr id="48" name="矩形 28"/>
          <p:cNvSpPr>
            <a:spLocks noChangeArrowheads="1"/>
          </p:cNvSpPr>
          <p:nvPr/>
        </p:nvSpPr>
        <p:spPr bwMode="auto">
          <a:xfrm>
            <a:off x="6643688" y="2779713"/>
            <a:ext cx="5405437" cy="229235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p>
            <a:pPr eaLnBrk="1" hangingPunct="1">
              <a:lnSpc>
                <a:spcPct val="130000"/>
              </a:lnSpc>
            </a:pPr>
            <a:r>
              <a:rPr lang="en-US" altLang="zh-CN" sz="2200">
                <a:solidFill>
                  <a:srgbClr val="FF0000"/>
                </a:solidFill>
                <a:latin typeface="微软雅黑" panose="020B0503020204020204" pitchFamily="34" charset="-122"/>
                <a:ea typeface="微软雅黑" panose="020B0503020204020204" pitchFamily="34" charset="-122"/>
              </a:rPr>
              <a:t>2.</a:t>
            </a:r>
            <a:r>
              <a:rPr lang="zh-CN" altLang="en-US" sz="2200">
                <a:latin typeface="微软雅黑" panose="020B0503020204020204" pitchFamily="34" charset="-122"/>
                <a:ea typeface="微软雅黑" panose="020B0503020204020204" pitchFamily="34" charset="-122"/>
              </a:rPr>
              <a:t>查普通年金现值系数表得知，当</a:t>
            </a:r>
            <a:r>
              <a:rPr lang="en-US" altLang="zh-CN" sz="2200">
                <a:latin typeface="微软雅黑" panose="020B0503020204020204" pitchFamily="34" charset="-122"/>
                <a:ea typeface="微软雅黑" panose="020B0503020204020204" pitchFamily="34" charset="-122"/>
              </a:rPr>
              <a:t>n=8</a:t>
            </a:r>
            <a:r>
              <a:rPr lang="zh-CN" altLang="en-US" sz="2200">
                <a:latin typeface="微软雅黑" panose="020B0503020204020204" pitchFamily="34" charset="-122"/>
                <a:ea typeface="微软雅黑" panose="020B0503020204020204" pitchFamily="34" charset="-122"/>
              </a:rPr>
              <a:t>时</a:t>
            </a:r>
            <a:endParaRPr lang="en-US" altLang="zh-CN" sz="2200">
              <a:latin typeface="微软雅黑" panose="020B0503020204020204" pitchFamily="34" charset="-122"/>
              <a:ea typeface="微软雅黑" panose="020B0503020204020204" pitchFamily="34" charset="-122"/>
            </a:endParaRPr>
          </a:p>
          <a:p>
            <a:pPr eaLnBrk="1" hangingPunct="1">
              <a:lnSpc>
                <a:spcPct val="130000"/>
              </a:lnSpc>
            </a:pPr>
            <a:r>
              <a:rPr lang="zh-CN" altLang="en-US" sz="2200">
                <a:latin typeface="微软雅黑" panose="020B0503020204020204" pitchFamily="34" charset="-122"/>
                <a:ea typeface="微软雅黑" panose="020B0503020204020204" pitchFamily="34" charset="-122"/>
              </a:rPr>
              <a:t>   利率（</a:t>
            </a:r>
            <a:r>
              <a:rPr lang="en-US" altLang="zh-CN" sz="2200">
                <a:latin typeface="微软雅黑" panose="020B0503020204020204" pitchFamily="34" charset="-122"/>
                <a:ea typeface="微软雅黑" panose="020B0503020204020204" pitchFamily="34" charset="-122"/>
              </a:rPr>
              <a:t>i</a:t>
            </a:r>
            <a:r>
              <a:rPr lang="zh-CN" altLang="en-US" sz="2200">
                <a:latin typeface="微软雅黑" panose="020B0503020204020204" pitchFamily="34" charset="-122"/>
                <a:ea typeface="微软雅黑" panose="020B0503020204020204" pitchFamily="34" charset="-122"/>
              </a:rPr>
              <a:t>）       系数值（</a:t>
            </a:r>
            <a:r>
              <a:rPr lang="en-US" altLang="zh-CN" sz="2200">
                <a:latin typeface="微软雅黑" panose="020B0503020204020204" pitchFamily="34" charset="-122"/>
                <a:ea typeface="微软雅黑" panose="020B0503020204020204" pitchFamily="34" charset="-122"/>
              </a:rPr>
              <a:t>B</a:t>
            </a:r>
            <a:r>
              <a:rPr lang="zh-CN" altLang="en-US" sz="2200">
                <a:latin typeface="微软雅黑" panose="020B0503020204020204" pitchFamily="34" charset="-122"/>
                <a:ea typeface="微软雅黑" panose="020B0503020204020204" pitchFamily="34" charset="-122"/>
              </a:rPr>
              <a:t>）</a:t>
            </a:r>
            <a:endParaRPr lang="en-US" altLang="zh-CN" sz="2200">
              <a:latin typeface="微软雅黑" panose="020B0503020204020204" pitchFamily="34" charset="-122"/>
              <a:ea typeface="微软雅黑" panose="020B0503020204020204" pitchFamily="34" charset="-122"/>
            </a:endParaRPr>
          </a:p>
          <a:p>
            <a:pPr eaLnBrk="1" hangingPunct="1">
              <a:lnSpc>
                <a:spcPct val="130000"/>
              </a:lnSpc>
            </a:pPr>
            <a:r>
              <a:rPr lang="en-US" altLang="zh-CN" sz="2200">
                <a:latin typeface="微软雅黑" panose="020B0503020204020204" pitchFamily="34" charset="-122"/>
                <a:ea typeface="微软雅黑" panose="020B0503020204020204" pitchFamily="34" charset="-122"/>
              </a:rPr>
              <a:t>         6%             6.2098  </a:t>
            </a:r>
            <a:endParaRPr lang="en-US" altLang="zh-CN" sz="2200">
              <a:latin typeface="微软雅黑" panose="020B0503020204020204" pitchFamily="34" charset="-122"/>
              <a:ea typeface="微软雅黑" panose="020B0503020204020204" pitchFamily="34" charset="-122"/>
            </a:endParaRPr>
          </a:p>
          <a:p>
            <a:pPr eaLnBrk="1" hangingPunct="1">
              <a:lnSpc>
                <a:spcPct val="130000"/>
              </a:lnSpc>
            </a:pPr>
            <a:r>
              <a:rPr lang="en-US" altLang="zh-CN" sz="2200">
                <a:latin typeface="微软雅黑" panose="020B0503020204020204" pitchFamily="34" charset="-122"/>
                <a:ea typeface="微软雅黑" panose="020B0503020204020204" pitchFamily="34" charset="-122"/>
              </a:rPr>
              <a:t>          </a:t>
            </a:r>
            <a:r>
              <a:rPr lang="zh-CN" altLang="en-US" sz="2200">
                <a:latin typeface="微软雅黑" panose="020B0503020204020204" pitchFamily="34" charset="-122"/>
                <a:ea typeface="微软雅黑" panose="020B0503020204020204" pitchFamily="34" charset="-122"/>
              </a:rPr>
              <a:t>？              </a:t>
            </a:r>
            <a:r>
              <a:rPr lang="en-US" altLang="zh-CN" sz="2200">
                <a:latin typeface="微软雅黑" panose="020B0503020204020204" pitchFamily="34" charset="-122"/>
                <a:ea typeface="微软雅黑" panose="020B0503020204020204" pitchFamily="34" charset="-122"/>
              </a:rPr>
              <a:t>6</a:t>
            </a:r>
            <a:endParaRPr lang="en-US" altLang="zh-CN" sz="2200">
              <a:latin typeface="微软雅黑" panose="020B0503020204020204" pitchFamily="34" charset="-122"/>
              <a:ea typeface="微软雅黑" panose="020B0503020204020204" pitchFamily="34" charset="-122"/>
            </a:endParaRPr>
          </a:p>
          <a:p>
            <a:pPr eaLnBrk="1" hangingPunct="1">
              <a:lnSpc>
                <a:spcPct val="130000"/>
              </a:lnSpc>
            </a:pPr>
            <a:r>
              <a:rPr lang="en-US" altLang="zh-CN" sz="2200">
                <a:latin typeface="微软雅黑" panose="020B0503020204020204" pitchFamily="34" charset="-122"/>
                <a:ea typeface="微软雅黑" panose="020B0503020204020204" pitchFamily="34" charset="-122"/>
              </a:rPr>
              <a:t>        7%              5.9713  </a:t>
            </a:r>
            <a:endParaRPr lang="zh-CN" altLang="en-US" sz="2200">
              <a:latin typeface="微软雅黑" panose="020B0503020204020204" pitchFamily="34" charset="-122"/>
              <a:ea typeface="微软雅黑" panose="020B0503020204020204" pitchFamily="34" charset="-122"/>
            </a:endParaRPr>
          </a:p>
        </p:txBody>
      </p:sp>
      <p:graphicFrame>
        <p:nvGraphicFramePr>
          <p:cNvPr id="13" name="对象 12"/>
          <p:cNvGraphicFramePr>
            <a:graphicFrameLocks noChangeAspect="1"/>
          </p:cNvGraphicFramePr>
          <p:nvPr/>
        </p:nvGraphicFramePr>
        <p:xfrm>
          <a:off x="7981950" y="5494338"/>
          <a:ext cx="4002088" cy="1104900"/>
        </p:xfrm>
        <a:graphic>
          <a:graphicData uri="http://schemas.openxmlformats.org/presentationml/2006/ole">
            <mc:AlternateContent xmlns:mc="http://schemas.openxmlformats.org/markup-compatibility/2006">
              <mc:Choice xmlns:v="urn:schemas-microsoft-com:vml" Requires="v">
                <p:oleObj spid="_x0000_s11274" name="公式" r:id="rId2" imgW="1752600" imgH="584200" progId="Equation.3">
                  <p:embed/>
                </p:oleObj>
              </mc:Choice>
              <mc:Fallback>
                <p:oleObj name="公式" r:id="rId2" imgW="1752600" imgH="584200" progId="Equation.3">
                  <p:embed/>
                  <p:pic>
                    <p:nvPicPr>
                      <p:cNvPr id="0" name="图片 112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1950" y="5494338"/>
                        <a:ext cx="400208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 name="TextBox 15"/>
          <p:cNvSpPr txBox="1">
            <a:spLocks noChangeArrowheads="1"/>
          </p:cNvSpPr>
          <p:nvPr/>
        </p:nvSpPr>
        <p:spPr bwMode="auto">
          <a:xfrm>
            <a:off x="6643688" y="5445125"/>
            <a:ext cx="22796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r>
              <a:rPr lang="en-US" altLang="zh-CN" sz="2200">
                <a:solidFill>
                  <a:srgbClr val="FF0000"/>
                </a:solidFill>
                <a:latin typeface="微软雅黑" panose="020B0503020204020204" pitchFamily="34" charset="-122"/>
                <a:ea typeface="微软雅黑" panose="020B0503020204020204" pitchFamily="34" charset="-122"/>
              </a:rPr>
              <a:t>3.</a:t>
            </a:r>
            <a:r>
              <a:rPr lang="zh-CN" altLang="en-US" sz="2200">
                <a:solidFill>
                  <a:schemeClr val="tx1"/>
                </a:solidFill>
                <a:latin typeface="微软雅黑" panose="020B0503020204020204" pitchFamily="34" charset="-122"/>
                <a:ea typeface="微软雅黑" panose="020B0503020204020204" pitchFamily="34" charset="-122"/>
              </a:rPr>
              <a:t>内插法</a:t>
            </a:r>
            <a:endParaRPr lang="zh-CN" altLang="en-US" sz="2200">
              <a:solidFill>
                <a:schemeClr val="tx1"/>
              </a:solidFill>
              <a:latin typeface="微软雅黑" panose="020B0503020204020204" pitchFamily="34" charset="-122"/>
              <a:ea typeface="微软雅黑" panose="020B0503020204020204" pitchFamily="34" charset="-122"/>
            </a:endParaRPr>
          </a:p>
        </p:txBody>
      </p:sp>
      <p:sp>
        <p:nvSpPr>
          <p:cNvPr id="56" name="矩形 28"/>
          <p:cNvSpPr>
            <a:spLocks noChangeArrowheads="1"/>
          </p:cNvSpPr>
          <p:nvPr/>
        </p:nvSpPr>
        <p:spPr bwMode="auto">
          <a:xfrm>
            <a:off x="6643688" y="5260975"/>
            <a:ext cx="5405437" cy="141287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p>
            <a:pPr eaLnBrk="1" hangingPunct="1">
              <a:lnSpc>
                <a:spcPct val="130000"/>
              </a:lnSpc>
            </a:pPr>
            <a:endParaRPr lang="en-US" altLang="zh-CN" sz="2200">
              <a:latin typeface="微软雅黑" panose="020B0503020204020204" pitchFamily="34" charset="-122"/>
              <a:ea typeface="微软雅黑" panose="020B0503020204020204" pitchFamily="34" charset="-122"/>
            </a:endParaRPr>
          </a:p>
          <a:p>
            <a:pPr eaLnBrk="1" hangingPunct="1">
              <a:lnSpc>
                <a:spcPct val="130000"/>
              </a:lnSpc>
            </a:pPr>
            <a:endParaRPr lang="en-US" altLang="zh-CN" sz="2200">
              <a:latin typeface="微软雅黑" panose="020B0503020204020204" pitchFamily="34" charset="-122"/>
              <a:ea typeface="微软雅黑" panose="020B0503020204020204" pitchFamily="34" charset="-122"/>
            </a:endParaRPr>
          </a:p>
          <a:p>
            <a:pPr eaLnBrk="1" hangingPunct="1">
              <a:lnSpc>
                <a:spcPct val="130000"/>
              </a:lnSpc>
            </a:pPr>
            <a:endParaRPr lang="zh-CN" altLang="en-US" sz="2200">
              <a:latin typeface="微软雅黑" panose="020B0503020204020204" pitchFamily="34" charset="-122"/>
              <a:ea typeface="微软雅黑" panose="020B0503020204020204" pitchFamily="34" charset="-122"/>
            </a:endParaRPr>
          </a:p>
        </p:txBody>
      </p:sp>
      <p:sp>
        <p:nvSpPr>
          <p:cNvPr id="44" name="上弧形箭头 43"/>
          <p:cNvSpPr/>
          <p:nvPr/>
        </p:nvSpPr>
        <p:spPr>
          <a:xfrm rot="5400000">
            <a:off x="9766300" y="4081463"/>
            <a:ext cx="488950" cy="361950"/>
          </a:xfrm>
          <a:prstGeom prst="curvedDownArrow">
            <a:avLst>
              <a:gd name="adj1" fmla="val 25000"/>
              <a:gd name="adj2" fmla="val 50000"/>
              <a:gd name="adj3" fmla="val 959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54" name="左弧形箭头 53"/>
          <p:cNvSpPr/>
          <p:nvPr/>
        </p:nvSpPr>
        <p:spPr>
          <a:xfrm>
            <a:off x="7121525" y="3997325"/>
            <a:ext cx="392113" cy="531813"/>
          </a:xfrm>
          <a:prstGeom prst="curvedRightArrow">
            <a:avLst>
              <a:gd name="adj1" fmla="val 25000"/>
              <a:gd name="adj2" fmla="val 50000"/>
              <a:gd name="adj3" fmla="val 4285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55" name="左弧形箭头 54"/>
          <p:cNvSpPr/>
          <p:nvPr/>
        </p:nvSpPr>
        <p:spPr>
          <a:xfrm>
            <a:off x="7004050" y="3843338"/>
            <a:ext cx="393700" cy="946150"/>
          </a:xfrm>
          <a:prstGeom prst="curvedRightArrow">
            <a:avLst>
              <a:gd name="adj1" fmla="val 25000"/>
              <a:gd name="adj2" fmla="val 50000"/>
              <a:gd name="adj3" fmla="val 42857"/>
            </a:avLst>
          </a:prstGeom>
          <a:solidFill>
            <a:srgbClr val="FFC000"/>
          </a:solidFill>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endParaRPr lang="zh-CN" altLang="en-US">
              <a:solidFill>
                <a:schemeClr val="tx1"/>
              </a:solidFill>
            </a:endParaRPr>
          </a:p>
        </p:txBody>
      </p:sp>
      <p:sp>
        <p:nvSpPr>
          <p:cNvPr id="57" name="上弧形箭头 56"/>
          <p:cNvSpPr/>
          <p:nvPr/>
        </p:nvSpPr>
        <p:spPr>
          <a:xfrm rot="5400000">
            <a:off x="9698831" y="4126707"/>
            <a:ext cx="836613" cy="361950"/>
          </a:xfrm>
          <a:prstGeom prst="curvedDownArrow">
            <a:avLst/>
          </a:prstGeom>
          <a:solidFill>
            <a:srgbClr val="FFC000"/>
          </a:solidFill>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endParaRPr lang="zh-CN" altLang="en-US">
              <a:solidFill>
                <a:schemeClr val="tx1"/>
              </a:solidFill>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500" fill="hold"/>
                                        <p:tgtEl>
                                          <p:spTgt spid="48"/>
                                        </p:tgtEl>
                                        <p:attrNameLst>
                                          <p:attrName>ppt_x</p:attrName>
                                        </p:attrNameLst>
                                      </p:cBhvr>
                                      <p:tavLst>
                                        <p:tav tm="0">
                                          <p:val>
                                            <p:strVal val="#ppt_x"/>
                                          </p:val>
                                        </p:tav>
                                        <p:tav tm="100000">
                                          <p:val>
                                            <p:strVal val="#ppt_x"/>
                                          </p:val>
                                        </p:tav>
                                      </p:tavLst>
                                    </p:anim>
                                    <p:anim calcmode="lin" valueType="num">
                                      <p:cBhvr additive="base">
                                        <p:cTn id="1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ppt_x"/>
                                          </p:val>
                                        </p:tav>
                                        <p:tav tm="100000">
                                          <p:val>
                                            <p:strVal val="#ppt_x"/>
                                          </p:val>
                                        </p:tav>
                                      </p:tavLst>
                                    </p:anim>
                                    <p:anim calcmode="lin" valueType="num">
                                      <p:cBhvr additive="base">
                                        <p:cTn id="2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additive="base">
                                        <p:cTn id="29" dur="500" fill="hold"/>
                                        <p:tgtEl>
                                          <p:spTgt spid="57"/>
                                        </p:tgtEl>
                                        <p:attrNameLst>
                                          <p:attrName>ppt_x</p:attrName>
                                        </p:attrNameLst>
                                      </p:cBhvr>
                                      <p:tavLst>
                                        <p:tav tm="0">
                                          <p:val>
                                            <p:strVal val="#ppt_x"/>
                                          </p:val>
                                        </p:tav>
                                        <p:tav tm="100000">
                                          <p:val>
                                            <p:strVal val="#ppt_x"/>
                                          </p:val>
                                        </p:tav>
                                      </p:tavLst>
                                    </p:anim>
                                    <p:anim calcmode="lin" valueType="num">
                                      <p:cBhvr additive="base">
                                        <p:cTn id="30" dur="500" fill="hold"/>
                                        <p:tgtEl>
                                          <p:spTgt spid="5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 calcmode="lin" valueType="num">
                                      <p:cBhvr additive="base">
                                        <p:cTn id="33" dur="500" fill="hold"/>
                                        <p:tgtEl>
                                          <p:spTgt spid="55"/>
                                        </p:tgtEl>
                                        <p:attrNameLst>
                                          <p:attrName>ppt_x</p:attrName>
                                        </p:attrNameLst>
                                      </p:cBhvr>
                                      <p:tavLst>
                                        <p:tav tm="0">
                                          <p:val>
                                            <p:strVal val="#ppt_x"/>
                                          </p:val>
                                        </p:tav>
                                        <p:tav tm="100000">
                                          <p:val>
                                            <p:strVal val="#ppt_x"/>
                                          </p:val>
                                        </p:tav>
                                      </p:tavLst>
                                    </p:anim>
                                    <p:anim calcmode="lin" valueType="num">
                                      <p:cBhvr additive="base">
                                        <p:cTn id="3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additive="base">
                                        <p:cTn id="47" dur="500" fill="hold"/>
                                        <p:tgtEl>
                                          <p:spTgt spid="56"/>
                                        </p:tgtEl>
                                        <p:attrNameLst>
                                          <p:attrName>ppt_x</p:attrName>
                                        </p:attrNameLst>
                                      </p:cBhvr>
                                      <p:tavLst>
                                        <p:tav tm="0">
                                          <p:val>
                                            <p:strVal val="#ppt_x"/>
                                          </p:val>
                                        </p:tav>
                                        <p:tav tm="100000">
                                          <p:val>
                                            <p:strVal val="#ppt_x"/>
                                          </p:val>
                                        </p:tav>
                                      </p:tavLst>
                                    </p:anim>
                                    <p:anim calcmode="lin" valueType="num">
                                      <p:cBhvr additive="base">
                                        <p:cTn id="4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P spid="50" grpId="0"/>
      <p:bldP spid="56" grpId="0" animBg="1"/>
      <p:bldP spid="44" grpId="0" animBg="1"/>
      <p:bldP spid="54" grpId="0" animBg="1"/>
      <p:bldP spid="55" grpId="0" animBg="1"/>
      <p:bldP spid="5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4889500" y="128588"/>
            <a:ext cx="22987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26" tIns="60963" rIns="121926" bIns="60963">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r>
              <a:rPr lang="zh-CN" altLang="en-US"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利率的运用</a:t>
            </a:r>
            <a:endParaRPr lang="zh-CN" altLang="zh-CN"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11" name="Line 6"/>
          <p:cNvSpPr>
            <a:spLocks noChangeShapeType="1"/>
          </p:cNvSpPr>
          <p:nvPr/>
        </p:nvSpPr>
        <p:spPr bwMode="auto">
          <a:xfrm>
            <a:off x="0" y="482600"/>
            <a:ext cx="4889500"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17412" name="Line 7"/>
          <p:cNvSpPr>
            <a:spLocks noChangeShapeType="1"/>
          </p:cNvSpPr>
          <p:nvPr/>
        </p:nvSpPr>
        <p:spPr bwMode="auto">
          <a:xfrm>
            <a:off x="7188200" y="436563"/>
            <a:ext cx="5003800"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17413"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fld id="{76EC6CBF-B9C8-4FA4-819C-86ADAB24A897}" type="slidenum">
              <a:rPr lang="en-US" altLang="zh-CN" sz="1400">
                <a:solidFill>
                  <a:schemeClr val="bg1"/>
                </a:solidFill>
              </a:rPr>
            </a:fld>
            <a:endParaRPr lang="en-US" altLang="zh-CN" sz="1400">
              <a:solidFill>
                <a:schemeClr val="bg1"/>
              </a:solidFill>
            </a:endParaRPr>
          </a:p>
        </p:txBody>
      </p:sp>
      <p:sp>
        <p:nvSpPr>
          <p:cNvPr id="17414" name="TextBox 2"/>
          <p:cNvSpPr txBox="1">
            <a:spLocks noChangeArrowheads="1"/>
          </p:cNvSpPr>
          <p:nvPr/>
        </p:nvSpPr>
        <p:spPr bwMode="auto">
          <a:xfrm>
            <a:off x="827088" y="869950"/>
            <a:ext cx="10290175"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lnSpc>
                <a:spcPct val="125000"/>
              </a:lnSpc>
            </a:pPr>
            <a:r>
              <a:rPr lang="zh-CN" altLang="en-US">
                <a:solidFill>
                  <a:schemeClr val="tx1"/>
                </a:solidFill>
                <a:latin typeface="Arial" panose="020B0604020202020204" pitchFamily="34" charset="0"/>
              </a:rPr>
              <a:t>        </a:t>
            </a:r>
            <a:r>
              <a:rPr lang="zh-CN" altLang="en-US" sz="2400">
                <a:solidFill>
                  <a:schemeClr val="tx1"/>
                </a:solidFill>
                <a:latin typeface="微软雅黑" panose="020B0503020204020204" pitchFamily="34" charset="-122"/>
                <a:ea typeface="微软雅黑" panose="020B0503020204020204" pitchFamily="34" charset="-122"/>
              </a:rPr>
              <a:t>国债向来被投资者公认为最安全的投资工具。与股市波动剧烈、银行理财产品认购起点较高相比，国债由于具备了“门槛低、风险小、收益稳”的特征，而成为保守投资者青睐的投资方式。</a:t>
            </a:r>
            <a:endParaRPr lang="en-US" altLang="zh-CN" sz="2400">
              <a:solidFill>
                <a:schemeClr val="tx1"/>
              </a:solidFill>
              <a:latin typeface="微软雅黑" panose="020B0503020204020204" pitchFamily="34" charset="-122"/>
              <a:ea typeface="微软雅黑" panose="020B0503020204020204" pitchFamily="34" charset="-122"/>
            </a:endParaRPr>
          </a:p>
          <a:p>
            <a:pPr eaLnBrk="1" hangingPunct="1">
              <a:lnSpc>
                <a:spcPct val="125000"/>
              </a:lnSpc>
            </a:pPr>
            <a:r>
              <a:rPr lang="zh-CN" altLang="en-US" sz="2400">
                <a:solidFill>
                  <a:schemeClr val="tx1"/>
                </a:solidFill>
                <a:latin typeface="微软雅黑" panose="020B0503020204020204" pitchFamily="34" charset="-122"/>
                <a:ea typeface="微软雅黑" panose="020B0503020204020204" pitchFamily="34" charset="-122"/>
              </a:rPr>
              <a:t>        退休职工李某于</a:t>
            </a:r>
            <a:r>
              <a:rPr lang="en-US" altLang="zh-CN" sz="2400">
                <a:solidFill>
                  <a:schemeClr val="tx1"/>
                </a:solidFill>
                <a:latin typeface="微软雅黑" panose="020B0503020204020204" pitchFamily="34" charset="-122"/>
                <a:ea typeface="微软雅黑" panose="020B0503020204020204" pitchFamily="34" charset="-122"/>
              </a:rPr>
              <a:t>2016</a:t>
            </a:r>
            <a:r>
              <a:rPr lang="zh-CN" altLang="en-US" sz="2400">
                <a:solidFill>
                  <a:schemeClr val="tx1"/>
                </a:solidFill>
                <a:latin typeface="微软雅黑" panose="020B0503020204020204" pitchFamily="34" charset="-122"/>
                <a:ea typeface="微软雅黑" panose="020B0503020204020204" pitchFamily="34" charset="-122"/>
              </a:rPr>
              <a:t>年</a:t>
            </a:r>
            <a:r>
              <a:rPr lang="en-US" altLang="zh-CN" sz="2400">
                <a:solidFill>
                  <a:schemeClr val="tx1"/>
                </a:solidFill>
                <a:latin typeface="微软雅黑" panose="020B0503020204020204" pitchFamily="34" charset="-122"/>
                <a:ea typeface="微软雅黑" panose="020B0503020204020204" pitchFamily="34" charset="-122"/>
              </a:rPr>
              <a:t>3</a:t>
            </a:r>
            <a:r>
              <a:rPr lang="zh-CN" altLang="en-US" sz="2400">
                <a:solidFill>
                  <a:schemeClr val="tx1"/>
                </a:solidFill>
                <a:latin typeface="微软雅黑" panose="020B0503020204020204" pitchFamily="34" charset="-122"/>
                <a:ea typeface="微软雅黑" panose="020B0503020204020204" pitchFamily="34" charset="-122"/>
              </a:rPr>
              <a:t>月</a:t>
            </a:r>
            <a:r>
              <a:rPr lang="en-US" altLang="zh-CN" sz="2400">
                <a:solidFill>
                  <a:schemeClr val="tx1"/>
                </a:solidFill>
                <a:latin typeface="微软雅黑" panose="020B0503020204020204" pitchFamily="34" charset="-122"/>
                <a:ea typeface="微软雅黑" panose="020B0503020204020204" pitchFamily="34" charset="-122"/>
              </a:rPr>
              <a:t>19</a:t>
            </a:r>
            <a:r>
              <a:rPr lang="zh-CN" altLang="en-US" sz="2400">
                <a:solidFill>
                  <a:schemeClr val="tx1"/>
                </a:solidFill>
                <a:latin typeface="微软雅黑" panose="020B0503020204020204" pitchFamily="34" charset="-122"/>
                <a:ea typeface="微软雅黑" panose="020B0503020204020204" pitchFamily="34" charset="-122"/>
              </a:rPr>
              <a:t>日从某银行购买了凭证式国债</a:t>
            </a:r>
            <a:r>
              <a:rPr lang="en-US" altLang="zh-CN" sz="2400">
                <a:solidFill>
                  <a:schemeClr val="tx1"/>
                </a:solidFill>
                <a:latin typeface="微软雅黑" panose="020B0503020204020204" pitchFamily="34" charset="-122"/>
                <a:ea typeface="微软雅黑" panose="020B0503020204020204" pitchFamily="34" charset="-122"/>
              </a:rPr>
              <a:t>50000</a:t>
            </a:r>
            <a:r>
              <a:rPr lang="zh-CN" altLang="en-US" sz="2400">
                <a:solidFill>
                  <a:schemeClr val="tx1"/>
                </a:solidFill>
                <a:latin typeface="微软雅黑" panose="020B0503020204020204" pitchFamily="34" charset="-122"/>
                <a:ea typeface="微软雅黑" panose="020B0503020204020204" pitchFamily="34" charset="-122"/>
              </a:rPr>
              <a:t>元，票面年利率</a:t>
            </a:r>
            <a:r>
              <a:rPr lang="en-US" altLang="zh-CN" sz="2400">
                <a:solidFill>
                  <a:schemeClr val="tx1"/>
                </a:solidFill>
                <a:latin typeface="微软雅黑" panose="020B0503020204020204" pitchFamily="34" charset="-122"/>
                <a:ea typeface="微软雅黑" panose="020B0503020204020204" pitchFamily="34" charset="-122"/>
              </a:rPr>
              <a:t>4.42%</a:t>
            </a:r>
            <a:r>
              <a:rPr lang="zh-CN" altLang="en-US" sz="2400">
                <a:solidFill>
                  <a:schemeClr val="tx1"/>
                </a:solidFill>
                <a:latin typeface="微软雅黑" panose="020B0503020204020204" pitchFamily="34" charset="-122"/>
                <a:ea typeface="微软雅黑" panose="020B0503020204020204" pitchFamily="34" charset="-122"/>
              </a:rPr>
              <a:t>，</a:t>
            </a:r>
            <a:r>
              <a:rPr lang="en-US" altLang="zh-CN" sz="2400">
                <a:solidFill>
                  <a:schemeClr val="tx1"/>
                </a:solidFill>
                <a:latin typeface="微软雅黑" panose="020B0503020204020204" pitchFamily="34" charset="-122"/>
                <a:ea typeface="微软雅黑" panose="020B0503020204020204" pitchFamily="34" charset="-122"/>
              </a:rPr>
              <a:t>5</a:t>
            </a:r>
            <a:r>
              <a:rPr lang="zh-CN" altLang="en-US" sz="2400">
                <a:solidFill>
                  <a:schemeClr val="tx1"/>
                </a:solidFill>
                <a:latin typeface="微软雅黑" panose="020B0503020204020204" pitchFamily="34" charset="-122"/>
                <a:ea typeface="微软雅黑" panose="020B0503020204020204" pitchFamily="34" charset="-122"/>
              </a:rPr>
              <a:t>年后到期一次性还本付息。</a:t>
            </a:r>
            <a:endParaRPr lang="en-US" altLang="zh-CN" sz="2400">
              <a:solidFill>
                <a:schemeClr val="tx1"/>
              </a:solidFill>
              <a:latin typeface="微软雅黑" panose="020B0503020204020204" pitchFamily="34" charset="-122"/>
              <a:ea typeface="微软雅黑" panose="020B0503020204020204" pitchFamily="34" charset="-122"/>
            </a:endParaRPr>
          </a:p>
          <a:p>
            <a:pPr eaLnBrk="1" hangingPunct="1">
              <a:lnSpc>
                <a:spcPct val="125000"/>
              </a:lnSpc>
            </a:pPr>
            <a:r>
              <a:rPr lang="zh-CN" altLang="en-US" sz="2400">
                <a:solidFill>
                  <a:schemeClr val="tx1"/>
                </a:solidFill>
                <a:latin typeface="微软雅黑" panose="020B0503020204020204" pitchFamily="34" charset="-122"/>
                <a:ea typeface="微软雅黑" panose="020B0503020204020204" pitchFamily="34" charset="-122"/>
              </a:rPr>
              <a:t>        要求：试计算国债投资的实际收益率。</a:t>
            </a:r>
            <a:endParaRPr lang="en-US" altLang="zh-CN" sz="2400">
              <a:solidFill>
                <a:schemeClr val="tx1"/>
              </a:solidFill>
              <a:latin typeface="微软雅黑" panose="020B0503020204020204" pitchFamily="34" charset="-122"/>
              <a:ea typeface="微软雅黑" panose="020B0503020204020204" pitchFamily="34" charset="-122"/>
            </a:endParaRPr>
          </a:p>
        </p:txBody>
      </p:sp>
      <p:pic>
        <p:nvPicPr>
          <p:cNvPr id="17415" name="Picture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25550" y="3744913"/>
            <a:ext cx="9344025"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dir="ver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9863" y="3003550"/>
            <a:ext cx="2678112"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5" name="组合 39"/>
          <p:cNvGrpSpPr/>
          <p:nvPr/>
        </p:nvGrpSpPr>
        <p:grpSpPr bwMode="auto">
          <a:xfrm>
            <a:off x="6407150" y="1130300"/>
            <a:ext cx="604838" cy="673100"/>
            <a:chOff x="3069803" y="657624"/>
            <a:chExt cx="1139586" cy="1141162"/>
          </a:xfrm>
        </p:grpSpPr>
        <p:sp>
          <p:nvSpPr>
            <p:cNvPr id="18465" name="Freeform 29"/>
            <p:cNvSpPr>
              <a:spLocks noEditPoints="1"/>
            </p:cNvSpPr>
            <p:nvPr/>
          </p:nvSpPr>
          <p:spPr bwMode="auto">
            <a:xfrm flipH="1">
              <a:off x="3069803" y="657624"/>
              <a:ext cx="1139586" cy="1141162"/>
            </a:xfrm>
            <a:custGeom>
              <a:avLst/>
              <a:gdLst>
                <a:gd name="T0" fmla="*/ 2147483646 w 305"/>
                <a:gd name="T1" fmla="*/ 2147483646 h 305"/>
                <a:gd name="T2" fmla="*/ 2147483646 w 305"/>
                <a:gd name="T3" fmla="*/ 2147483646 h 305"/>
                <a:gd name="T4" fmla="*/ 2147483646 w 305"/>
                <a:gd name="T5" fmla="*/ 2147483646 h 305"/>
                <a:gd name="T6" fmla="*/ 2147483646 w 305"/>
                <a:gd name="T7" fmla="*/ 2147483646 h 305"/>
                <a:gd name="T8" fmla="*/ 2147483646 w 305"/>
                <a:gd name="T9" fmla="*/ 2147483646 h 305"/>
                <a:gd name="T10" fmla="*/ 2147483646 w 305"/>
                <a:gd name="T11" fmla="*/ 2147483646 h 305"/>
                <a:gd name="T12" fmla="*/ 2147483646 w 305"/>
                <a:gd name="T13" fmla="*/ 2147483646 h 305"/>
                <a:gd name="T14" fmla="*/ 2147483646 w 305"/>
                <a:gd name="T15" fmla="*/ 2147483646 h 305"/>
                <a:gd name="T16" fmla="*/ 2147483646 w 305"/>
                <a:gd name="T17" fmla="*/ 0 h 305"/>
                <a:gd name="T18" fmla="*/ 2147483646 w 305"/>
                <a:gd name="T19" fmla="*/ 2147483646 h 305"/>
                <a:gd name="T20" fmla="*/ 2147483646 w 305"/>
                <a:gd name="T21" fmla="*/ 2147483646 h 305"/>
                <a:gd name="T22" fmla="*/ 2147483646 w 305"/>
                <a:gd name="T23" fmla="*/ 2147483646 h 305"/>
                <a:gd name="T24" fmla="*/ 2147483646 w 305"/>
                <a:gd name="T25" fmla="*/ 2147483646 h 305"/>
                <a:gd name="T26" fmla="*/ 2147483646 w 305"/>
                <a:gd name="T27" fmla="*/ 2147483646 h 305"/>
                <a:gd name="T28" fmla="*/ 2147483646 w 305"/>
                <a:gd name="T29" fmla="*/ 2147483646 h 305"/>
                <a:gd name="T30" fmla="*/ 2147483646 w 305"/>
                <a:gd name="T31" fmla="*/ 2147483646 h 305"/>
                <a:gd name="T32" fmla="*/ 0 w 305"/>
                <a:gd name="T33" fmla="*/ 2147483646 h 305"/>
                <a:gd name="T34" fmla="*/ 2147483646 w 305"/>
                <a:gd name="T35" fmla="*/ 2147483646 h 305"/>
                <a:gd name="T36" fmla="*/ 2147483646 w 305"/>
                <a:gd name="T37" fmla="*/ 2147483646 h 305"/>
                <a:gd name="T38" fmla="*/ 2147483646 w 305"/>
                <a:gd name="T39" fmla="*/ 2147483646 h 305"/>
                <a:gd name="T40" fmla="*/ 2147483646 w 305"/>
                <a:gd name="T41" fmla="*/ 2147483646 h 305"/>
                <a:gd name="T42" fmla="*/ 2147483646 w 305"/>
                <a:gd name="T43" fmla="*/ 2147483646 h 305"/>
                <a:gd name="T44" fmla="*/ 2147483646 w 305"/>
                <a:gd name="T45" fmla="*/ 2147483646 h 305"/>
                <a:gd name="T46" fmla="*/ 2147483646 w 305"/>
                <a:gd name="T47" fmla="*/ 2147483646 h 305"/>
                <a:gd name="T48" fmla="*/ 2147483646 w 305"/>
                <a:gd name="T49" fmla="*/ 2147483646 h 305"/>
                <a:gd name="T50" fmla="*/ 2147483646 w 305"/>
                <a:gd name="T51" fmla="*/ 2147483646 h 305"/>
                <a:gd name="T52" fmla="*/ 2147483646 w 305"/>
                <a:gd name="T53" fmla="*/ 2147483646 h 305"/>
                <a:gd name="T54" fmla="*/ 2147483646 w 305"/>
                <a:gd name="T55" fmla="*/ 2147483646 h 305"/>
                <a:gd name="T56" fmla="*/ 2147483646 w 305"/>
                <a:gd name="T57" fmla="*/ 2147483646 h 305"/>
                <a:gd name="T58" fmla="*/ 2147483646 w 305"/>
                <a:gd name="T59" fmla="*/ 2147483646 h 305"/>
                <a:gd name="T60" fmla="*/ 2147483646 w 305"/>
                <a:gd name="T61" fmla="*/ 2147483646 h 305"/>
                <a:gd name="T62" fmla="*/ 2147483646 w 305"/>
                <a:gd name="T63" fmla="*/ 2147483646 h 305"/>
                <a:gd name="T64" fmla="*/ 2147483646 w 305"/>
                <a:gd name="T65" fmla="*/ 2147483646 h 305"/>
                <a:gd name="T66" fmla="*/ 2147483646 w 305"/>
                <a:gd name="T67" fmla="*/ 2147483646 h 305"/>
                <a:gd name="T68" fmla="*/ 2147483646 w 305"/>
                <a:gd name="T69" fmla="*/ 2147483646 h 3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5"/>
                <a:gd name="T106" fmla="*/ 0 h 305"/>
                <a:gd name="T107" fmla="*/ 305 w 305"/>
                <a:gd name="T108" fmla="*/ 305 h 3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5" h="305">
                  <a:moveTo>
                    <a:pt x="304" y="172"/>
                  </a:moveTo>
                  <a:cubicBezTo>
                    <a:pt x="305" y="154"/>
                    <a:pt x="305" y="154"/>
                    <a:pt x="305" y="154"/>
                  </a:cubicBezTo>
                  <a:cubicBezTo>
                    <a:pt x="287" y="153"/>
                    <a:pt x="287" y="153"/>
                    <a:pt x="287" y="153"/>
                  </a:cubicBezTo>
                  <a:cubicBezTo>
                    <a:pt x="287" y="142"/>
                    <a:pt x="285" y="131"/>
                    <a:pt x="283" y="120"/>
                  </a:cubicBezTo>
                  <a:cubicBezTo>
                    <a:pt x="300" y="115"/>
                    <a:pt x="300" y="115"/>
                    <a:pt x="300" y="115"/>
                  </a:cubicBezTo>
                  <a:cubicBezTo>
                    <a:pt x="295" y="98"/>
                    <a:pt x="295" y="98"/>
                    <a:pt x="295" y="98"/>
                  </a:cubicBezTo>
                  <a:cubicBezTo>
                    <a:pt x="277" y="103"/>
                    <a:pt x="277" y="103"/>
                    <a:pt x="277" y="103"/>
                  </a:cubicBezTo>
                  <a:cubicBezTo>
                    <a:pt x="273" y="92"/>
                    <a:pt x="267" y="81"/>
                    <a:pt x="260" y="72"/>
                  </a:cubicBezTo>
                  <a:cubicBezTo>
                    <a:pt x="273" y="60"/>
                    <a:pt x="273" y="60"/>
                    <a:pt x="273" y="60"/>
                  </a:cubicBezTo>
                  <a:cubicBezTo>
                    <a:pt x="262" y="46"/>
                    <a:pt x="262" y="46"/>
                    <a:pt x="262" y="46"/>
                  </a:cubicBezTo>
                  <a:cubicBezTo>
                    <a:pt x="248" y="58"/>
                    <a:pt x="248" y="58"/>
                    <a:pt x="248" y="58"/>
                  </a:cubicBezTo>
                  <a:cubicBezTo>
                    <a:pt x="240" y="50"/>
                    <a:pt x="231" y="43"/>
                    <a:pt x="222" y="38"/>
                  </a:cubicBezTo>
                  <a:cubicBezTo>
                    <a:pt x="230" y="22"/>
                    <a:pt x="230" y="22"/>
                    <a:pt x="230" y="22"/>
                  </a:cubicBezTo>
                  <a:cubicBezTo>
                    <a:pt x="214" y="13"/>
                    <a:pt x="214" y="13"/>
                    <a:pt x="214" y="13"/>
                  </a:cubicBezTo>
                  <a:cubicBezTo>
                    <a:pt x="206" y="30"/>
                    <a:pt x="206" y="30"/>
                    <a:pt x="206" y="30"/>
                  </a:cubicBezTo>
                  <a:cubicBezTo>
                    <a:pt x="195" y="24"/>
                    <a:pt x="183" y="21"/>
                    <a:pt x="171" y="20"/>
                  </a:cubicBezTo>
                  <a:cubicBezTo>
                    <a:pt x="172" y="1"/>
                    <a:pt x="172" y="1"/>
                    <a:pt x="172" y="1"/>
                  </a:cubicBezTo>
                  <a:cubicBezTo>
                    <a:pt x="155" y="0"/>
                    <a:pt x="155" y="0"/>
                    <a:pt x="155" y="0"/>
                  </a:cubicBezTo>
                  <a:cubicBezTo>
                    <a:pt x="153" y="18"/>
                    <a:pt x="153" y="18"/>
                    <a:pt x="153" y="18"/>
                  </a:cubicBezTo>
                  <a:cubicBezTo>
                    <a:pt x="142" y="18"/>
                    <a:pt x="131" y="20"/>
                    <a:pt x="120" y="22"/>
                  </a:cubicBezTo>
                  <a:cubicBezTo>
                    <a:pt x="115" y="5"/>
                    <a:pt x="115" y="5"/>
                    <a:pt x="115" y="5"/>
                  </a:cubicBezTo>
                  <a:cubicBezTo>
                    <a:pt x="98" y="11"/>
                    <a:pt x="98" y="11"/>
                    <a:pt x="98" y="11"/>
                  </a:cubicBezTo>
                  <a:cubicBezTo>
                    <a:pt x="103" y="28"/>
                    <a:pt x="103" y="28"/>
                    <a:pt x="103" y="28"/>
                  </a:cubicBezTo>
                  <a:cubicBezTo>
                    <a:pt x="92" y="32"/>
                    <a:pt x="81" y="39"/>
                    <a:pt x="72" y="46"/>
                  </a:cubicBezTo>
                  <a:cubicBezTo>
                    <a:pt x="60" y="32"/>
                    <a:pt x="60" y="32"/>
                    <a:pt x="60" y="32"/>
                  </a:cubicBezTo>
                  <a:cubicBezTo>
                    <a:pt x="46" y="44"/>
                    <a:pt x="46" y="44"/>
                    <a:pt x="46" y="44"/>
                  </a:cubicBezTo>
                  <a:cubicBezTo>
                    <a:pt x="58" y="57"/>
                    <a:pt x="58" y="57"/>
                    <a:pt x="58" y="57"/>
                  </a:cubicBezTo>
                  <a:cubicBezTo>
                    <a:pt x="50" y="65"/>
                    <a:pt x="43" y="74"/>
                    <a:pt x="38" y="84"/>
                  </a:cubicBezTo>
                  <a:cubicBezTo>
                    <a:pt x="22" y="75"/>
                    <a:pt x="22" y="75"/>
                    <a:pt x="22" y="75"/>
                  </a:cubicBezTo>
                  <a:cubicBezTo>
                    <a:pt x="13" y="91"/>
                    <a:pt x="13" y="91"/>
                    <a:pt x="13" y="91"/>
                  </a:cubicBezTo>
                  <a:cubicBezTo>
                    <a:pt x="30" y="99"/>
                    <a:pt x="30" y="99"/>
                    <a:pt x="30" y="99"/>
                  </a:cubicBezTo>
                  <a:cubicBezTo>
                    <a:pt x="25" y="110"/>
                    <a:pt x="21" y="122"/>
                    <a:pt x="20" y="134"/>
                  </a:cubicBezTo>
                  <a:cubicBezTo>
                    <a:pt x="2" y="133"/>
                    <a:pt x="2" y="133"/>
                    <a:pt x="2" y="133"/>
                  </a:cubicBezTo>
                  <a:cubicBezTo>
                    <a:pt x="0" y="151"/>
                    <a:pt x="0" y="151"/>
                    <a:pt x="0" y="151"/>
                  </a:cubicBezTo>
                  <a:cubicBezTo>
                    <a:pt x="18" y="152"/>
                    <a:pt x="18" y="152"/>
                    <a:pt x="18" y="152"/>
                  </a:cubicBezTo>
                  <a:cubicBezTo>
                    <a:pt x="18" y="163"/>
                    <a:pt x="20" y="174"/>
                    <a:pt x="23" y="185"/>
                  </a:cubicBezTo>
                  <a:cubicBezTo>
                    <a:pt x="5" y="190"/>
                    <a:pt x="5" y="190"/>
                    <a:pt x="5" y="190"/>
                  </a:cubicBezTo>
                  <a:cubicBezTo>
                    <a:pt x="11" y="207"/>
                    <a:pt x="11" y="207"/>
                    <a:pt x="11" y="207"/>
                  </a:cubicBezTo>
                  <a:cubicBezTo>
                    <a:pt x="28" y="202"/>
                    <a:pt x="28" y="202"/>
                    <a:pt x="28" y="202"/>
                  </a:cubicBezTo>
                  <a:cubicBezTo>
                    <a:pt x="32" y="213"/>
                    <a:pt x="38" y="224"/>
                    <a:pt x="46" y="234"/>
                  </a:cubicBezTo>
                  <a:cubicBezTo>
                    <a:pt x="32" y="245"/>
                    <a:pt x="32" y="245"/>
                    <a:pt x="32" y="245"/>
                  </a:cubicBezTo>
                  <a:cubicBezTo>
                    <a:pt x="44" y="259"/>
                    <a:pt x="44" y="259"/>
                    <a:pt x="44" y="259"/>
                  </a:cubicBezTo>
                  <a:cubicBezTo>
                    <a:pt x="57" y="247"/>
                    <a:pt x="57" y="247"/>
                    <a:pt x="57" y="247"/>
                  </a:cubicBezTo>
                  <a:cubicBezTo>
                    <a:pt x="65" y="255"/>
                    <a:pt x="74" y="262"/>
                    <a:pt x="84" y="268"/>
                  </a:cubicBezTo>
                  <a:cubicBezTo>
                    <a:pt x="75" y="284"/>
                    <a:pt x="75" y="284"/>
                    <a:pt x="75" y="284"/>
                  </a:cubicBezTo>
                  <a:cubicBezTo>
                    <a:pt x="91" y="292"/>
                    <a:pt x="91" y="292"/>
                    <a:pt x="91" y="292"/>
                  </a:cubicBezTo>
                  <a:cubicBezTo>
                    <a:pt x="99" y="275"/>
                    <a:pt x="99" y="275"/>
                    <a:pt x="99" y="275"/>
                  </a:cubicBezTo>
                  <a:cubicBezTo>
                    <a:pt x="110" y="280"/>
                    <a:pt x="122" y="284"/>
                    <a:pt x="134" y="285"/>
                  </a:cubicBezTo>
                  <a:cubicBezTo>
                    <a:pt x="133" y="304"/>
                    <a:pt x="133" y="304"/>
                    <a:pt x="133" y="304"/>
                  </a:cubicBezTo>
                  <a:cubicBezTo>
                    <a:pt x="151" y="305"/>
                    <a:pt x="151" y="305"/>
                    <a:pt x="151" y="305"/>
                  </a:cubicBezTo>
                  <a:cubicBezTo>
                    <a:pt x="152" y="287"/>
                    <a:pt x="152" y="287"/>
                    <a:pt x="152" y="287"/>
                  </a:cubicBezTo>
                  <a:cubicBezTo>
                    <a:pt x="163" y="287"/>
                    <a:pt x="174" y="285"/>
                    <a:pt x="185" y="283"/>
                  </a:cubicBezTo>
                  <a:cubicBezTo>
                    <a:pt x="190" y="300"/>
                    <a:pt x="190" y="300"/>
                    <a:pt x="190" y="300"/>
                  </a:cubicBezTo>
                  <a:cubicBezTo>
                    <a:pt x="207" y="295"/>
                    <a:pt x="207" y="295"/>
                    <a:pt x="207" y="295"/>
                  </a:cubicBezTo>
                  <a:cubicBezTo>
                    <a:pt x="202" y="277"/>
                    <a:pt x="202" y="277"/>
                    <a:pt x="202" y="277"/>
                  </a:cubicBezTo>
                  <a:cubicBezTo>
                    <a:pt x="214" y="273"/>
                    <a:pt x="224" y="267"/>
                    <a:pt x="234" y="259"/>
                  </a:cubicBezTo>
                  <a:cubicBezTo>
                    <a:pt x="245" y="273"/>
                    <a:pt x="245" y="273"/>
                    <a:pt x="245" y="273"/>
                  </a:cubicBezTo>
                  <a:cubicBezTo>
                    <a:pt x="259" y="261"/>
                    <a:pt x="259" y="261"/>
                    <a:pt x="259" y="261"/>
                  </a:cubicBezTo>
                  <a:cubicBezTo>
                    <a:pt x="247" y="248"/>
                    <a:pt x="247" y="248"/>
                    <a:pt x="247" y="248"/>
                  </a:cubicBezTo>
                  <a:cubicBezTo>
                    <a:pt x="255" y="240"/>
                    <a:pt x="262" y="231"/>
                    <a:pt x="267" y="222"/>
                  </a:cubicBezTo>
                  <a:cubicBezTo>
                    <a:pt x="284" y="230"/>
                    <a:pt x="284" y="230"/>
                    <a:pt x="284" y="230"/>
                  </a:cubicBezTo>
                  <a:cubicBezTo>
                    <a:pt x="292" y="214"/>
                    <a:pt x="292" y="214"/>
                    <a:pt x="292" y="214"/>
                  </a:cubicBezTo>
                  <a:cubicBezTo>
                    <a:pt x="276" y="206"/>
                    <a:pt x="276" y="206"/>
                    <a:pt x="276" y="206"/>
                  </a:cubicBezTo>
                  <a:cubicBezTo>
                    <a:pt x="281" y="195"/>
                    <a:pt x="284" y="183"/>
                    <a:pt x="285" y="171"/>
                  </a:cubicBezTo>
                  <a:lnTo>
                    <a:pt x="304" y="172"/>
                  </a:lnTo>
                  <a:close/>
                  <a:moveTo>
                    <a:pt x="187" y="259"/>
                  </a:moveTo>
                  <a:cubicBezTo>
                    <a:pt x="128" y="277"/>
                    <a:pt x="65" y="245"/>
                    <a:pt x="47" y="186"/>
                  </a:cubicBezTo>
                  <a:cubicBezTo>
                    <a:pt x="28" y="128"/>
                    <a:pt x="60" y="65"/>
                    <a:pt x="118" y="47"/>
                  </a:cubicBezTo>
                  <a:cubicBezTo>
                    <a:pt x="177" y="28"/>
                    <a:pt x="240" y="60"/>
                    <a:pt x="258" y="118"/>
                  </a:cubicBezTo>
                  <a:cubicBezTo>
                    <a:pt x="277" y="177"/>
                    <a:pt x="245" y="240"/>
                    <a:pt x="187" y="259"/>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8466" name="Freeform 30"/>
            <p:cNvSpPr>
              <a:spLocks noChangeArrowheads="1"/>
            </p:cNvSpPr>
            <p:nvPr/>
          </p:nvSpPr>
          <p:spPr bwMode="auto">
            <a:xfrm flipH="1">
              <a:off x="3263327" y="851546"/>
              <a:ext cx="764453" cy="766028"/>
            </a:xfrm>
            <a:custGeom>
              <a:avLst/>
              <a:gdLst>
                <a:gd name="T0" fmla="*/ 2147483646 w 205"/>
                <a:gd name="T1" fmla="*/ 2147483646 h 205"/>
                <a:gd name="T2" fmla="*/ 2147483646 w 205"/>
                <a:gd name="T3" fmla="*/ 2147483646 h 205"/>
                <a:gd name="T4" fmla="*/ 2147483646 w 205"/>
                <a:gd name="T5" fmla="*/ 2147483646 h 205"/>
                <a:gd name="T6" fmla="*/ 2147483646 w 205"/>
                <a:gd name="T7" fmla="*/ 2147483646 h 205"/>
                <a:gd name="T8" fmla="*/ 2147483646 w 205"/>
                <a:gd name="T9" fmla="*/ 2147483646 h 205"/>
                <a:gd name="T10" fmla="*/ 0 60000 65536"/>
                <a:gd name="T11" fmla="*/ 0 60000 65536"/>
                <a:gd name="T12" fmla="*/ 0 60000 65536"/>
                <a:gd name="T13" fmla="*/ 0 60000 65536"/>
                <a:gd name="T14" fmla="*/ 0 60000 65536"/>
                <a:gd name="T15" fmla="*/ 0 w 205"/>
                <a:gd name="T16" fmla="*/ 0 h 205"/>
                <a:gd name="T17" fmla="*/ 205 w 205"/>
                <a:gd name="T18" fmla="*/ 205 h 205"/>
              </a:gdLst>
              <a:ahLst/>
              <a:cxnLst>
                <a:cxn ang="T10">
                  <a:pos x="T0" y="T1"/>
                </a:cxn>
                <a:cxn ang="T11">
                  <a:pos x="T2" y="T3"/>
                </a:cxn>
                <a:cxn ang="T12">
                  <a:pos x="T4" y="T5"/>
                </a:cxn>
                <a:cxn ang="T13">
                  <a:pos x="T6" y="T7"/>
                </a:cxn>
                <a:cxn ang="T14">
                  <a:pos x="T8" y="T9"/>
                </a:cxn>
              </a:cxnLst>
              <a:rect l="T15" t="T16" r="T17" b="T18"/>
              <a:pathLst>
                <a:path w="205" h="205">
                  <a:moveTo>
                    <a:pt x="190" y="74"/>
                  </a:moveTo>
                  <a:cubicBezTo>
                    <a:pt x="205" y="123"/>
                    <a:pt x="179" y="174"/>
                    <a:pt x="131" y="190"/>
                  </a:cubicBezTo>
                  <a:cubicBezTo>
                    <a:pt x="82" y="205"/>
                    <a:pt x="31" y="179"/>
                    <a:pt x="15" y="130"/>
                  </a:cubicBezTo>
                  <a:cubicBezTo>
                    <a:pt x="0" y="82"/>
                    <a:pt x="27" y="31"/>
                    <a:pt x="74" y="15"/>
                  </a:cubicBezTo>
                  <a:cubicBezTo>
                    <a:pt x="123" y="0"/>
                    <a:pt x="174" y="26"/>
                    <a:pt x="190" y="74"/>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zh-CN">
                  <a:solidFill>
                    <a:schemeClr val="bg1"/>
                  </a:solidFill>
                </a:rPr>
                <a:t>1</a:t>
              </a:r>
              <a:endParaRPr lang="zh-CN" altLang="en-US">
                <a:solidFill>
                  <a:schemeClr val="bg1"/>
                </a:solidFill>
              </a:endParaRPr>
            </a:p>
          </p:txBody>
        </p:sp>
      </p:grpSp>
      <p:grpSp>
        <p:nvGrpSpPr>
          <p:cNvPr id="18436" name="组合 51"/>
          <p:cNvGrpSpPr/>
          <p:nvPr/>
        </p:nvGrpSpPr>
        <p:grpSpPr bwMode="auto">
          <a:xfrm>
            <a:off x="5718175" y="3584575"/>
            <a:ext cx="1504950" cy="800100"/>
            <a:chOff x="3334872" y="2808461"/>
            <a:chExt cx="1618126" cy="600284"/>
          </a:xfrm>
        </p:grpSpPr>
        <p:sp>
          <p:nvSpPr>
            <p:cNvPr id="14" name="Freeform 11"/>
            <p:cNvSpPr/>
            <p:nvPr/>
          </p:nvSpPr>
          <p:spPr bwMode="auto">
            <a:xfrm flipH="1">
              <a:off x="3334872" y="3064535"/>
              <a:ext cx="1365507" cy="76227"/>
            </a:xfrm>
            <a:custGeom>
              <a:avLst/>
              <a:gdLst>
                <a:gd name="T0" fmla="*/ 100 w 405"/>
                <a:gd name="T1" fmla="*/ 255 h 255"/>
                <a:gd name="T2" fmla="*/ 94 w 405"/>
                <a:gd name="T3" fmla="*/ 255 h 255"/>
                <a:gd name="T4" fmla="*/ 0 w 405"/>
                <a:gd name="T5" fmla="*/ 255 h 255"/>
                <a:gd name="T6" fmla="*/ 0 w 405"/>
                <a:gd name="T7" fmla="*/ 238 h 255"/>
                <a:gd name="T8" fmla="*/ 94 w 405"/>
                <a:gd name="T9" fmla="*/ 238 h 255"/>
                <a:gd name="T10" fmla="*/ 137 w 405"/>
                <a:gd name="T11" fmla="*/ 230 h 255"/>
                <a:gd name="T12" fmla="*/ 170 w 405"/>
                <a:gd name="T13" fmla="*/ 164 h 255"/>
                <a:gd name="T14" fmla="*/ 183 w 405"/>
                <a:gd name="T15" fmla="*/ 98 h 255"/>
                <a:gd name="T16" fmla="*/ 195 w 405"/>
                <a:gd name="T17" fmla="*/ 48 h 255"/>
                <a:gd name="T18" fmla="*/ 228 w 405"/>
                <a:gd name="T19" fmla="*/ 9 h 255"/>
                <a:gd name="T20" fmla="*/ 277 w 405"/>
                <a:gd name="T21" fmla="*/ 0 h 255"/>
                <a:gd name="T22" fmla="*/ 405 w 405"/>
                <a:gd name="T23" fmla="*/ 0 h 255"/>
                <a:gd name="T24" fmla="*/ 405 w 405"/>
                <a:gd name="T25" fmla="*/ 17 h 255"/>
                <a:gd name="T26" fmla="*/ 277 w 405"/>
                <a:gd name="T27" fmla="*/ 17 h 255"/>
                <a:gd name="T28" fmla="*/ 237 w 405"/>
                <a:gd name="T29" fmla="*/ 24 h 255"/>
                <a:gd name="T30" fmla="*/ 211 w 405"/>
                <a:gd name="T31" fmla="*/ 54 h 255"/>
                <a:gd name="T32" fmla="*/ 199 w 405"/>
                <a:gd name="T33" fmla="*/ 101 h 255"/>
                <a:gd name="T34" fmla="*/ 186 w 405"/>
                <a:gd name="T35" fmla="*/ 167 h 255"/>
                <a:gd name="T36" fmla="*/ 148 w 405"/>
                <a:gd name="T37" fmla="*/ 243 h 255"/>
                <a:gd name="T38" fmla="*/ 100 w 405"/>
                <a:gd name="T3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5" h="255">
                  <a:moveTo>
                    <a:pt x="100" y="255"/>
                  </a:moveTo>
                  <a:cubicBezTo>
                    <a:pt x="98" y="255"/>
                    <a:pt x="96" y="255"/>
                    <a:pt x="94" y="255"/>
                  </a:cubicBezTo>
                  <a:cubicBezTo>
                    <a:pt x="0" y="255"/>
                    <a:pt x="0" y="255"/>
                    <a:pt x="0" y="255"/>
                  </a:cubicBezTo>
                  <a:cubicBezTo>
                    <a:pt x="0" y="238"/>
                    <a:pt x="0" y="238"/>
                    <a:pt x="0" y="238"/>
                  </a:cubicBezTo>
                  <a:cubicBezTo>
                    <a:pt x="94" y="238"/>
                    <a:pt x="94" y="238"/>
                    <a:pt x="94" y="238"/>
                  </a:cubicBezTo>
                  <a:cubicBezTo>
                    <a:pt x="109" y="238"/>
                    <a:pt x="126" y="238"/>
                    <a:pt x="137" y="230"/>
                  </a:cubicBezTo>
                  <a:cubicBezTo>
                    <a:pt x="157" y="215"/>
                    <a:pt x="163" y="189"/>
                    <a:pt x="170" y="164"/>
                  </a:cubicBezTo>
                  <a:cubicBezTo>
                    <a:pt x="175" y="141"/>
                    <a:pt x="179" y="119"/>
                    <a:pt x="183" y="98"/>
                  </a:cubicBezTo>
                  <a:cubicBezTo>
                    <a:pt x="186" y="81"/>
                    <a:pt x="189" y="64"/>
                    <a:pt x="195" y="48"/>
                  </a:cubicBezTo>
                  <a:cubicBezTo>
                    <a:pt x="201" y="32"/>
                    <a:pt x="213" y="18"/>
                    <a:pt x="228" y="9"/>
                  </a:cubicBezTo>
                  <a:cubicBezTo>
                    <a:pt x="245" y="0"/>
                    <a:pt x="260" y="0"/>
                    <a:pt x="277" y="0"/>
                  </a:cubicBezTo>
                  <a:cubicBezTo>
                    <a:pt x="405" y="0"/>
                    <a:pt x="405" y="0"/>
                    <a:pt x="405" y="0"/>
                  </a:cubicBezTo>
                  <a:cubicBezTo>
                    <a:pt x="405" y="17"/>
                    <a:pt x="405" y="17"/>
                    <a:pt x="405" y="17"/>
                  </a:cubicBezTo>
                  <a:cubicBezTo>
                    <a:pt x="277" y="17"/>
                    <a:pt x="277" y="17"/>
                    <a:pt x="277" y="17"/>
                  </a:cubicBezTo>
                  <a:cubicBezTo>
                    <a:pt x="262" y="17"/>
                    <a:pt x="249" y="17"/>
                    <a:pt x="237" y="24"/>
                  </a:cubicBezTo>
                  <a:cubicBezTo>
                    <a:pt x="225" y="31"/>
                    <a:pt x="215" y="42"/>
                    <a:pt x="211" y="54"/>
                  </a:cubicBezTo>
                  <a:cubicBezTo>
                    <a:pt x="205" y="69"/>
                    <a:pt x="202" y="84"/>
                    <a:pt x="199" y="101"/>
                  </a:cubicBezTo>
                  <a:cubicBezTo>
                    <a:pt x="196" y="122"/>
                    <a:pt x="192" y="145"/>
                    <a:pt x="186" y="167"/>
                  </a:cubicBezTo>
                  <a:cubicBezTo>
                    <a:pt x="179" y="195"/>
                    <a:pt x="172" y="225"/>
                    <a:pt x="148" y="243"/>
                  </a:cubicBezTo>
                  <a:cubicBezTo>
                    <a:pt x="134" y="254"/>
                    <a:pt x="116" y="255"/>
                    <a:pt x="100" y="255"/>
                  </a:cubicBezTo>
                  <a:close/>
                </a:path>
              </a:pathLst>
            </a:custGeom>
            <a:solidFill>
              <a:schemeClr val="bg1">
                <a:lumMod val="65000"/>
              </a:schemeClr>
            </a:solidFill>
            <a:ln>
              <a:noFill/>
            </a:ln>
          </p:spPr>
          <p:txBody>
            <a:bodyPr/>
            <a:lstStyle/>
            <a:p>
              <a:pPr eaLnBrk="1" hangingPunct="1">
                <a:defRPr/>
              </a:pPr>
              <a:endParaRPr lang="zh-CN" altLang="en-US"/>
            </a:p>
          </p:txBody>
        </p:sp>
        <p:grpSp>
          <p:nvGrpSpPr>
            <p:cNvPr id="18462" name="组合 43"/>
            <p:cNvGrpSpPr/>
            <p:nvPr/>
          </p:nvGrpSpPr>
          <p:grpSpPr bwMode="auto">
            <a:xfrm>
              <a:off x="4353542" y="2808461"/>
              <a:ext cx="599456" cy="600284"/>
              <a:chOff x="3069803" y="657624"/>
              <a:chExt cx="1139586" cy="1141162"/>
            </a:xfrm>
          </p:grpSpPr>
          <p:sp>
            <p:nvSpPr>
              <p:cNvPr id="18463" name="Freeform 29"/>
              <p:cNvSpPr>
                <a:spLocks noEditPoints="1"/>
              </p:cNvSpPr>
              <p:nvPr/>
            </p:nvSpPr>
            <p:spPr bwMode="auto">
              <a:xfrm flipH="1">
                <a:off x="3069803" y="657624"/>
                <a:ext cx="1139586" cy="1141162"/>
              </a:xfrm>
              <a:custGeom>
                <a:avLst/>
                <a:gdLst>
                  <a:gd name="T0" fmla="*/ 2147483646 w 305"/>
                  <a:gd name="T1" fmla="*/ 2147483646 h 305"/>
                  <a:gd name="T2" fmla="*/ 2147483646 w 305"/>
                  <a:gd name="T3" fmla="*/ 2147483646 h 305"/>
                  <a:gd name="T4" fmla="*/ 2147483646 w 305"/>
                  <a:gd name="T5" fmla="*/ 2147483646 h 305"/>
                  <a:gd name="T6" fmla="*/ 2147483646 w 305"/>
                  <a:gd name="T7" fmla="*/ 2147483646 h 305"/>
                  <a:gd name="T8" fmla="*/ 2147483646 w 305"/>
                  <a:gd name="T9" fmla="*/ 2147483646 h 305"/>
                  <a:gd name="T10" fmla="*/ 2147483646 w 305"/>
                  <a:gd name="T11" fmla="*/ 2147483646 h 305"/>
                  <a:gd name="T12" fmla="*/ 2147483646 w 305"/>
                  <a:gd name="T13" fmla="*/ 2147483646 h 305"/>
                  <a:gd name="T14" fmla="*/ 2147483646 w 305"/>
                  <a:gd name="T15" fmla="*/ 2147483646 h 305"/>
                  <a:gd name="T16" fmla="*/ 2147483646 w 305"/>
                  <a:gd name="T17" fmla="*/ 0 h 305"/>
                  <a:gd name="T18" fmla="*/ 2147483646 w 305"/>
                  <a:gd name="T19" fmla="*/ 2147483646 h 305"/>
                  <a:gd name="T20" fmla="*/ 2147483646 w 305"/>
                  <a:gd name="T21" fmla="*/ 2147483646 h 305"/>
                  <a:gd name="T22" fmla="*/ 2147483646 w 305"/>
                  <a:gd name="T23" fmla="*/ 2147483646 h 305"/>
                  <a:gd name="T24" fmla="*/ 2147483646 w 305"/>
                  <a:gd name="T25" fmla="*/ 2147483646 h 305"/>
                  <a:gd name="T26" fmla="*/ 2147483646 w 305"/>
                  <a:gd name="T27" fmla="*/ 2147483646 h 305"/>
                  <a:gd name="T28" fmla="*/ 2147483646 w 305"/>
                  <a:gd name="T29" fmla="*/ 2147483646 h 305"/>
                  <a:gd name="T30" fmla="*/ 2147483646 w 305"/>
                  <a:gd name="T31" fmla="*/ 2147483646 h 305"/>
                  <a:gd name="T32" fmla="*/ 0 w 305"/>
                  <a:gd name="T33" fmla="*/ 2147483646 h 305"/>
                  <a:gd name="T34" fmla="*/ 2147483646 w 305"/>
                  <a:gd name="T35" fmla="*/ 2147483646 h 305"/>
                  <a:gd name="T36" fmla="*/ 2147483646 w 305"/>
                  <a:gd name="T37" fmla="*/ 2147483646 h 305"/>
                  <a:gd name="T38" fmla="*/ 2147483646 w 305"/>
                  <a:gd name="T39" fmla="*/ 2147483646 h 305"/>
                  <a:gd name="T40" fmla="*/ 2147483646 w 305"/>
                  <a:gd name="T41" fmla="*/ 2147483646 h 305"/>
                  <a:gd name="T42" fmla="*/ 2147483646 w 305"/>
                  <a:gd name="T43" fmla="*/ 2147483646 h 305"/>
                  <a:gd name="T44" fmla="*/ 2147483646 w 305"/>
                  <a:gd name="T45" fmla="*/ 2147483646 h 305"/>
                  <a:gd name="T46" fmla="*/ 2147483646 w 305"/>
                  <a:gd name="T47" fmla="*/ 2147483646 h 305"/>
                  <a:gd name="T48" fmla="*/ 2147483646 w 305"/>
                  <a:gd name="T49" fmla="*/ 2147483646 h 305"/>
                  <a:gd name="T50" fmla="*/ 2147483646 w 305"/>
                  <a:gd name="T51" fmla="*/ 2147483646 h 305"/>
                  <a:gd name="T52" fmla="*/ 2147483646 w 305"/>
                  <a:gd name="T53" fmla="*/ 2147483646 h 305"/>
                  <a:gd name="T54" fmla="*/ 2147483646 w 305"/>
                  <a:gd name="T55" fmla="*/ 2147483646 h 305"/>
                  <a:gd name="T56" fmla="*/ 2147483646 w 305"/>
                  <a:gd name="T57" fmla="*/ 2147483646 h 305"/>
                  <a:gd name="T58" fmla="*/ 2147483646 w 305"/>
                  <a:gd name="T59" fmla="*/ 2147483646 h 305"/>
                  <a:gd name="T60" fmla="*/ 2147483646 w 305"/>
                  <a:gd name="T61" fmla="*/ 2147483646 h 305"/>
                  <a:gd name="T62" fmla="*/ 2147483646 w 305"/>
                  <a:gd name="T63" fmla="*/ 2147483646 h 305"/>
                  <a:gd name="T64" fmla="*/ 2147483646 w 305"/>
                  <a:gd name="T65" fmla="*/ 2147483646 h 305"/>
                  <a:gd name="T66" fmla="*/ 2147483646 w 305"/>
                  <a:gd name="T67" fmla="*/ 2147483646 h 305"/>
                  <a:gd name="T68" fmla="*/ 2147483646 w 305"/>
                  <a:gd name="T69" fmla="*/ 2147483646 h 3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5"/>
                  <a:gd name="T106" fmla="*/ 0 h 305"/>
                  <a:gd name="T107" fmla="*/ 305 w 305"/>
                  <a:gd name="T108" fmla="*/ 305 h 3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5" h="305">
                    <a:moveTo>
                      <a:pt x="304" y="172"/>
                    </a:moveTo>
                    <a:cubicBezTo>
                      <a:pt x="305" y="154"/>
                      <a:pt x="305" y="154"/>
                      <a:pt x="305" y="154"/>
                    </a:cubicBezTo>
                    <a:cubicBezTo>
                      <a:pt x="287" y="153"/>
                      <a:pt x="287" y="153"/>
                      <a:pt x="287" y="153"/>
                    </a:cubicBezTo>
                    <a:cubicBezTo>
                      <a:pt x="287" y="142"/>
                      <a:pt x="285" y="131"/>
                      <a:pt x="283" y="120"/>
                    </a:cubicBezTo>
                    <a:cubicBezTo>
                      <a:pt x="300" y="115"/>
                      <a:pt x="300" y="115"/>
                      <a:pt x="300" y="115"/>
                    </a:cubicBezTo>
                    <a:cubicBezTo>
                      <a:pt x="295" y="98"/>
                      <a:pt x="295" y="98"/>
                      <a:pt x="295" y="98"/>
                    </a:cubicBezTo>
                    <a:cubicBezTo>
                      <a:pt x="277" y="103"/>
                      <a:pt x="277" y="103"/>
                      <a:pt x="277" y="103"/>
                    </a:cubicBezTo>
                    <a:cubicBezTo>
                      <a:pt x="273" y="92"/>
                      <a:pt x="267" y="81"/>
                      <a:pt x="260" y="72"/>
                    </a:cubicBezTo>
                    <a:cubicBezTo>
                      <a:pt x="273" y="60"/>
                      <a:pt x="273" y="60"/>
                      <a:pt x="273" y="60"/>
                    </a:cubicBezTo>
                    <a:cubicBezTo>
                      <a:pt x="262" y="46"/>
                      <a:pt x="262" y="46"/>
                      <a:pt x="262" y="46"/>
                    </a:cubicBezTo>
                    <a:cubicBezTo>
                      <a:pt x="248" y="58"/>
                      <a:pt x="248" y="58"/>
                      <a:pt x="248" y="58"/>
                    </a:cubicBezTo>
                    <a:cubicBezTo>
                      <a:pt x="240" y="50"/>
                      <a:pt x="231" y="43"/>
                      <a:pt x="222" y="38"/>
                    </a:cubicBezTo>
                    <a:cubicBezTo>
                      <a:pt x="230" y="22"/>
                      <a:pt x="230" y="22"/>
                      <a:pt x="230" y="22"/>
                    </a:cubicBezTo>
                    <a:cubicBezTo>
                      <a:pt x="214" y="13"/>
                      <a:pt x="214" y="13"/>
                      <a:pt x="214" y="13"/>
                    </a:cubicBezTo>
                    <a:cubicBezTo>
                      <a:pt x="206" y="30"/>
                      <a:pt x="206" y="30"/>
                      <a:pt x="206" y="30"/>
                    </a:cubicBezTo>
                    <a:cubicBezTo>
                      <a:pt x="195" y="24"/>
                      <a:pt x="183" y="21"/>
                      <a:pt x="171" y="20"/>
                    </a:cubicBezTo>
                    <a:cubicBezTo>
                      <a:pt x="172" y="1"/>
                      <a:pt x="172" y="1"/>
                      <a:pt x="172" y="1"/>
                    </a:cubicBezTo>
                    <a:cubicBezTo>
                      <a:pt x="155" y="0"/>
                      <a:pt x="155" y="0"/>
                      <a:pt x="155" y="0"/>
                    </a:cubicBezTo>
                    <a:cubicBezTo>
                      <a:pt x="153" y="18"/>
                      <a:pt x="153" y="18"/>
                      <a:pt x="153" y="18"/>
                    </a:cubicBezTo>
                    <a:cubicBezTo>
                      <a:pt x="142" y="18"/>
                      <a:pt x="131" y="20"/>
                      <a:pt x="120" y="22"/>
                    </a:cubicBezTo>
                    <a:cubicBezTo>
                      <a:pt x="115" y="5"/>
                      <a:pt x="115" y="5"/>
                      <a:pt x="115" y="5"/>
                    </a:cubicBezTo>
                    <a:cubicBezTo>
                      <a:pt x="98" y="11"/>
                      <a:pt x="98" y="11"/>
                      <a:pt x="98" y="11"/>
                    </a:cubicBezTo>
                    <a:cubicBezTo>
                      <a:pt x="103" y="28"/>
                      <a:pt x="103" y="28"/>
                      <a:pt x="103" y="28"/>
                    </a:cubicBezTo>
                    <a:cubicBezTo>
                      <a:pt x="92" y="32"/>
                      <a:pt x="81" y="39"/>
                      <a:pt x="72" y="46"/>
                    </a:cubicBezTo>
                    <a:cubicBezTo>
                      <a:pt x="60" y="32"/>
                      <a:pt x="60" y="32"/>
                      <a:pt x="60" y="32"/>
                    </a:cubicBezTo>
                    <a:cubicBezTo>
                      <a:pt x="46" y="44"/>
                      <a:pt x="46" y="44"/>
                      <a:pt x="46" y="44"/>
                    </a:cubicBezTo>
                    <a:cubicBezTo>
                      <a:pt x="58" y="57"/>
                      <a:pt x="58" y="57"/>
                      <a:pt x="58" y="57"/>
                    </a:cubicBezTo>
                    <a:cubicBezTo>
                      <a:pt x="50" y="65"/>
                      <a:pt x="43" y="74"/>
                      <a:pt x="38" y="84"/>
                    </a:cubicBezTo>
                    <a:cubicBezTo>
                      <a:pt x="22" y="75"/>
                      <a:pt x="22" y="75"/>
                      <a:pt x="22" y="75"/>
                    </a:cubicBezTo>
                    <a:cubicBezTo>
                      <a:pt x="13" y="91"/>
                      <a:pt x="13" y="91"/>
                      <a:pt x="13" y="91"/>
                    </a:cubicBezTo>
                    <a:cubicBezTo>
                      <a:pt x="30" y="99"/>
                      <a:pt x="30" y="99"/>
                      <a:pt x="30" y="99"/>
                    </a:cubicBezTo>
                    <a:cubicBezTo>
                      <a:pt x="25" y="110"/>
                      <a:pt x="21" y="122"/>
                      <a:pt x="20" y="134"/>
                    </a:cubicBezTo>
                    <a:cubicBezTo>
                      <a:pt x="2" y="133"/>
                      <a:pt x="2" y="133"/>
                      <a:pt x="2" y="133"/>
                    </a:cubicBezTo>
                    <a:cubicBezTo>
                      <a:pt x="0" y="151"/>
                      <a:pt x="0" y="151"/>
                      <a:pt x="0" y="151"/>
                    </a:cubicBezTo>
                    <a:cubicBezTo>
                      <a:pt x="18" y="152"/>
                      <a:pt x="18" y="152"/>
                      <a:pt x="18" y="152"/>
                    </a:cubicBezTo>
                    <a:cubicBezTo>
                      <a:pt x="18" y="163"/>
                      <a:pt x="20" y="174"/>
                      <a:pt x="23" y="185"/>
                    </a:cubicBezTo>
                    <a:cubicBezTo>
                      <a:pt x="5" y="190"/>
                      <a:pt x="5" y="190"/>
                      <a:pt x="5" y="190"/>
                    </a:cubicBezTo>
                    <a:cubicBezTo>
                      <a:pt x="11" y="207"/>
                      <a:pt x="11" y="207"/>
                      <a:pt x="11" y="207"/>
                    </a:cubicBezTo>
                    <a:cubicBezTo>
                      <a:pt x="28" y="202"/>
                      <a:pt x="28" y="202"/>
                      <a:pt x="28" y="202"/>
                    </a:cubicBezTo>
                    <a:cubicBezTo>
                      <a:pt x="32" y="213"/>
                      <a:pt x="38" y="224"/>
                      <a:pt x="46" y="234"/>
                    </a:cubicBezTo>
                    <a:cubicBezTo>
                      <a:pt x="32" y="245"/>
                      <a:pt x="32" y="245"/>
                      <a:pt x="32" y="245"/>
                    </a:cubicBezTo>
                    <a:cubicBezTo>
                      <a:pt x="44" y="259"/>
                      <a:pt x="44" y="259"/>
                      <a:pt x="44" y="259"/>
                    </a:cubicBezTo>
                    <a:cubicBezTo>
                      <a:pt x="57" y="247"/>
                      <a:pt x="57" y="247"/>
                      <a:pt x="57" y="247"/>
                    </a:cubicBezTo>
                    <a:cubicBezTo>
                      <a:pt x="65" y="255"/>
                      <a:pt x="74" y="262"/>
                      <a:pt x="84" y="268"/>
                    </a:cubicBezTo>
                    <a:cubicBezTo>
                      <a:pt x="75" y="284"/>
                      <a:pt x="75" y="284"/>
                      <a:pt x="75" y="284"/>
                    </a:cubicBezTo>
                    <a:cubicBezTo>
                      <a:pt x="91" y="292"/>
                      <a:pt x="91" y="292"/>
                      <a:pt x="91" y="292"/>
                    </a:cubicBezTo>
                    <a:cubicBezTo>
                      <a:pt x="99" y="275"/>
                      <a:pt x="99" y="275"/>
                      <a:pt x="99" y="275"/>
                    </a:cubicBezTo>
                    <a:cubicBezTo>
                      <a:pt x="110" y="280"/>
                      <a:pt x="122" y="284"/>
                      <a:pt x="134" y="285"/>
                    </a:cubicBezTo>
                    <a:cubicBezTo>
                      <a:pt x="133" y="304"/>
                      <a:pt x="133" y="304"/>
                      <a:pt x="133" y="304"/>
                    </a:cubicBezTo>
                    <a:cubicBezTo>
                      <a:pt x="151" y="305"/>
                      <a:pt x="151" y="305"/>
                      <a:pt x="151" y="305"/>
                    </a:cubicBezTo>
                    <a:cubicBezTo>
                      <a:pt x="152" y="287"/>
                      <a:pt x="152" y="287"/>
                      <a:pt x="152" y="287"/>
                    </a:cubicBezTo>
                    <a:cubicBezTo>
                      <a:pt x="163" y="287"/>
                      <a:pt x="174" y="285"/>
                      <a:pt x="185" y="283"/>
                    </a:cubicBezTo>
                    <a:cubicBezTo>
                      <a:pt x="190" y="300"/>
                      <a:pt x="190" y="300"/>
                      <a:pt x="190" y="300"/>
                    </a:cubicBezTo>
                    <a:cubicBezTo>
                      <a:pt x="207" y="295"/>
                      <a:pt x="207" y="295"/>
                      <a:pt x="207" y="295"/>
                    </a:cubicBezTo>
                    <a:cubicBezTo>
                      <a:pt x="202" y="277"/>
                      <a:pt x="202" y="277"/>
                      <a:pt x="202" y="277"/>
                    </a:cubicBezTo>
                    <a:cubicBezTo>
                      <a:pt x="214" y="273"/>
                      <a:pt x="224" y="267"/>
                      <a:pt x="234" y="259"/>
                    </a:cubicBezTo>
                    <a:cubicBezTo>
                      <a:pt x="245" y="273"/>
                      <a:pt x="245" y="273"/>
                      <a:pt x="245" y="273"/>
                    </a:cubicBezTo>
                    <a:cubicBezTo>
                      <a:pt x="259" y="261"/>
                      <a:pt x="259" y="261"/>
                      <a:pt x="259" y="261"/>
                    </a:cubicBezTo>
                    <a:cubicBezTo>
                      <a:pt x="247" y="248"/>
                      <a:pt x="247" y="248"/>
                      <a:pt x="247" y="248"/>
                    </a:cubicBezTo>
                    <a:cubicBezTo>
                      <a:pt x="255" y="240"/>
                      <a:pt x="262" y="231"/>
                      <a:pt x="267" y="222"/>
                    </a:cubicBezTo>
                    <a:cubicBezTo>
                      <a:pt x="284" y="230"/>
                      <a:pt x="284" y="230"/>
                      <a:pt x="284" y="230"/>
                    </a:cubicBezTo>
                    <a:cubicBezTo>
                      <a:pt x="292" y="214"/>
                      <a:pt x="292" y="214"/>
                      <a:pt x="292" y="214"/>
                    </a:cubicBezTo>
                    <a:cubicBezTo>
                      <a:pt x="276" y="206"/>
                      <a:pt x="276" y="206"/>
                      <a:pt x="276" y="206"/>
                    </a:cubicBezTo>
                    <a:cubicBezTo>
                      <a:pt x="281" y="195"/>
                      <a:pt x="284" y="183"/>
                      <a:pt x="285" y="171"/>
                    </a:cubicBezTo>
                    <a:lnTo>
                      <a:pt x="304" y="172"/>
                    </a:lnTo>
                    <a:close/>
                    <a:moveTo>
                      <a:pt x="187" y="259"/>
                    </a:moveTo>
                    <a:cubicBezTo>
                      <a:pt x="128" y="277"/>
                      <a:pt x="65" y="245"/>
                      <a:pt x="47" y="186"/>
                    </a:cubicBezTo>
                    <a:cubicBezTo>
                      <a:pt x="28" y="128"/>
                      <a:pt x="60" y="65"/>
                      <a:pt x="118" y="47"/>
                    </a:cubicBezTo>
                    <a:cubicBezTo>
                      <a:pt x="177" y="28"/>
                      <a:pt x="240" y="60"/>
                      <a:pt x="258" y="118"/>
                    </a:cubicBezTo>
                    <a:cubicBezTo>
                      <a:pt x="277" y="177"/>
                      <a:pt x="245" y="240"/>
                      <a:pt x="187" y="259"/>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8464" name="Freeform 30"/>
              <p:cNvSpPr>
                <a:spLocks noChangeArrowheads="1"/>
              </p:cNvSpPr>
              <p:nvPr/>
            </p:nvSpPr>
            <p:spPr bwMode="auto">
              <a:xfrm flipH="1">
                <a:off x="3260516" y="845189"/>
                <a:ext cx="764453" cy="766028"/>
              </a:xfrm>
              <a:custGeom>
                <a:avLst/>
                <a:gdLst>
                  <a:gd name="T0" fmla="*/ 2147483646 w 205"/>
                  <a:gd name="T1" fmla="*/ 2147483646 h 205"/>
                  <a:gd name="T2" fmla="*/ 2147483646 w 205"/>
                  <a:gd name="T3" fmla="*/ 2147483646 h 205"/>
                  <a:gd name="T4" fmla="*/ 2147483646 w 205"/>
                  <a:gd name="T5" fmla="*/ 2147483646 h 205"/>
                  <a:gd name="T6" fmla="*/ 2147483646 w 205"/>
                  <a:gd name="T7" fmla="*/ 2147483646 h 205"/>
                  <a:gd name="T8" fmla="*/ 2147483646 w 205"/>
                  <a:gd name="T9" fmla="*/ 2147483646 h 205"/>
                  <a:gd name="T10" fmla="*/ 0 60000 65536"/>
                  <a:gd name="T11" fmla="*/ 0 60000 65536"/>
                  <a:gd name="T12" fmla="*/ 0 60000 65536"/>
                  <a:gd name="T13" fmla="*/ 0 60000 65536"/>
                  <a:gd name="T14" fmla="*/ 0 60000 65536"/>
                  <a:gd name="T15" fmla="*/ 0 w 205"/>
                  <a:gd name="T16" fmla="*/ 0 h 205"/>
                  <a:gd name="T17" fmla="*/ 205 w 205"/>
                  <a:gd name="T18" fmla="*/ 205 h 205"/>
                </a:gdLst>
                <a:ahLst/>
                <a:cxnLst>
                  <a:cxn ang="T10">
                    <a:pos x="T0" y="T1"/>
                  </a:cxn>
                  <a:cxn ang="T11">
                    <a:pos x="T2" y="T3"/>
                  </a:cxn>
                  <a:cxn ang="T12">
                    <a:pos x="T4" y="T5"/>
                  </a:cxn>
                  <a:cxn ang="T13">
                    <a:pos x="T6" y="T7"/>
                  </a:cxn>
                  <a:cxn ang="T14">
                    <a:pos x="T8" y="T9"/>
                  </a:cxn>
                </a:cxnLst>
                <a:rect l="T15" t="T16" r="T17" b="T18"/>
                <a:pathLst>
                  <a:path w="205" h="205">
                    <a:moveTo>
                      <a:pt x="190" y="74"/>
                    </a:moveTo>
                    <a:cubicBezTo>
                      <a:pt x="205" y="123"/>
                      <a:pt x="179" y="174"/>
                      <a:pt x="131" y="190"/>
                    </a:cubicBezTo>
                    <a:cubicBezTo>
                      <a:pt x="82" y="205"/>
                      <a:pt x="31" y="179"/>
                      <a:pt x="15" y="130"/>
                    </a:cubicBezTo>
                    <a:cubicBezTo>
                      <a:pt x="0" y="82"/>
                      <a:pt x="27" y="31"/>
                      <a:pt x="74" y="15"/>
                    </a:cubicBezTo>
                    <a:cubicBezTo>
                      <a:pt x="123" y="0"/>
                      <a:pt x="174" y="26"/>
                      <a:pt x="190" y="74"/>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zh-CN">
                    <a:solidFill>
                      <a:schemeClr val="bg1"/>
                    </a:solidFill>
                  </a:rPr>
                  <a:t>2</a:t>
                </a:r>
                <a:endParaRPr lang="zh-CN" altLang="en-US">
                  <a:solidFill>
                    <a:schemeClr val="bg1"/>
                  </a:solidFill>
                </a:endParaRPr>
              </a:p>
            </p:txBody>
          </p:sp>
        </p:grpSp>
      </p:grpSp>
      <p:grpSp>
        <p:nvGrpSpPr>
          <p:cNvPr id="18437" name="组合 52"/>
          <p:cNvGrpSpPr/>
          <p:nvPr/>
        </p:nvGrpSpPr>
        <p:grpSpPr bwMode="auto">
          <a:xfrm flipH="1">
            <a:off x="3117850" y="3003550"/>
            <a:ext cx="1928813" cy="1249363"/>
            <a:chOff x="3154303" y="2584094"/>
            <a:chExt cx="1798698" cy="1476585"/>
          </a:xfrm>
        </p:grpSpPr>
        <p:sp>
          <p:nvSpPr>
            <p:cNvPr id="11" name="Freeform 5"/>
            <p:cNvSpPr/>
            <p:nvPr/>
          </p:nvSpPr>
          <p:spPr bwMode="auto">
            <a:xfrm flipH="1">
              <a:off x="3154303" y="2584094"/>
              <a:ext cx="1521861" cy="1221419"/>
            </a:xfrm>
            <a:custGeom>
              <a:avLst/>
              <a:gdLst>
                <a:gd name="T0" fmla="*/ 133 w 407"/>
                <a:gd name="T1" fmla="*/ 396 h 396"/>
                <a:gd name="T2" fmla="*/ 0 w 407"/>
                <a:gd name="T3" fmla="*/ 396 h 396"/>
                <a:gd name="T4" fmla="*/ 0 w 407"/>
                <a:gd name="T5" fmla="*/ 379 h 396"/>
                <a:gd name="T6" fmla="*/ 133 w 407"/>
                <a:gd name="T7" fmla="*/ 379 h 396"/>
                <a:gd name="T8" fmla="*/ 167 w 407"/>
                <a:gd name="T9" fmla="*/ 370 h 396"/>
                <a:gd name="T10" fmla="*/ 180 w 407"/>
                <a:gd name="T11" fmla="*/ 355 h 396"/>
                <a:gd name="T12" fmla="*/ 208 w 407"/>
                <a:gd name="T13" fmla="*/ 286 h 396"/>
                <a:gd name="T14" fmla="*/ 224 w 407"/>
                <a:gd name="T15" fmla="*/ 173 h 396"/>
                <a:gd name="T16" fmla="*/ 248 w 407"/>
                <a:gd name="T17" fmla="*/ 49 h 396"/>
                <a:gd name="T18" fmla="*/ 266 w 407"/>
                <a:gd name="T19" fmla="*/ 19 h 396"/>
                <a:gd name="T20" fmla="*/ 285 w 407"/>
                <a:gd name="T21" fmla="*/ 6 h 396"/>
                <a:gd name="T22" fmla="*/ 321 w 407"/>
                <a:gd name="T23" fmla="*/ 1 h 396"/>
                <a:gd name="T24" fmla="*/ 329 w 407"/>
                <a:gd name="T25" fmla="*/ 1 h 396"/>
                <a:gd name="T26" fmla="*/ 407 w 407"/>
                <a:gd name="T27" fmla="*/ 1 h 396"/>
                <a:gd name="T28" fmla="*/ 407 w 407"/>
                <a:gd name="T29" fmla="*/ 18 h 396"/>
                <a:gd name="T30" fmla="*/ 321 w 407"/>
                <a:gd name="T31" fmla="*/ 18 h 396"/>
                <a:gd name="T32" fmla="*/ 293 w 407"/>
                <a:gd name="T33" fmla="*/ 21 h 396"/>
                <a:gd name="T34" fmla="*/ 278 w 407"/>
                <a:gd name="T35" fmla="*/ 31 h 396"/>
                <a:gd name="T36" fmla="*/ 264 w 407"/>
                <a:gd name="T37" fmla="*/ 55 h 396"/>
                <a:gd name="T38" fmla="*/ 241 w 407"/>
                <a:gd name="T39" fmla="*/ 174 h 396"/>
                <a:gd name="T40" fmla="*/ 224 w 407"/>
                <a:gd name="T41" fmla="*/ 290 h 396"/>
                <a:gd name="T42" fmla="*/ 194 w 407"/>
                <a:gd name="T43" fmla="*/ 365 h 396"/>
                <a:gd name="T44" fmla="*/ 178 w 407"/>
                <a:gd name="T45" fmla="*/ 383 h 396"/>
                <a:gd name="T46" fmla="*/ 133 w 407"/>
                <a:gd name="T47" fmla="*/ 39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7" h="396">
                  <a:moveTo>
                    <a:pt x="133" y="396"/>
                  </a:moveTo>
                  <a:cubicBezTo>
                    <a:pt x="0" y="396"/>
                    <a:pt x="0" y="396"/>
                    <a:pt x="0" y="396"/>
                  </a:cubicBezTo>
                  <a:cubicBezTo>
                    <a:pt x="0" y="379"/>
                    <a:pt x="0" y="379"/>
                    <a:pt x="0" y="379"/>
                  </a:cubicBezTo>
                  <a:cubicBezTo>
                    <a:pt x="133" y="379"/>
                    <a:pt x="133" y="379"/>
                    <a:pt x="133" y="379"/>
                  </a:cubicBezTo>
                  <a:cubicBezTo>
                    <a:pt x="147" y="379"/>
                    <a:pt x="158" y="377"/>
                    <a:pt x="167" y="370"/>
                  </a:cubicBezTo>
                  <a:cubicBezTo>
                    <a:pt x="172" y="366"/>
                    <a:pt x="176" y="361"/>
                    <a:pt x="180" y="355"/>
                  </a:cubicBezTo>
                  <a:cubicBezTo>
                    <a:pt x="195" y="334"/>
                    <a:pt x="203" y="307"/>
                    <a:pt x="208" y="286"/>
                  </a:cubicBezTo>
                  <a:cubicBezTo>
                    <a:pt x="216" y="254"/>
                    <a:pt x="221" y="218"/>
                    <a:pt x="224" y="173"/>
                  </a:cubicBezTo>
                  <a:cubicBezTo>
                    <a:pt x="227" y="137"/>
                    <a:pt x="232" y="91"/>
                    <a:pt x="248" y="49"/>
                  </a:cubicBezTo>
                  <a:cubicBezTo>
                    <a:pt x="252" y="38"/>
                    <a:pt x="257" y="27"/>
                    <a:pt x="266" y="19"/>
                  </a:cubicBezTo>
                  <a:cubicBezTo>
                    <a:pt x="271" y="14"/>
                    <a:pt x="277" y="9"/>
                    <a:pt x="285" y="6"/>
                  </a:cubicBezTo>
                  <a:cubicBezTo>
                    <a:pt x="298" y="0"/>
                    <a:pt x="310" y="0"/>
                    <a:pt x="321" y="1"/>
                  </a:cubicBezTo>
                  <a:cubicBezTo>
                    <a:pt x="329" y="1"/>
                    <a:pt x="329" y="1"/>
                    <a:pt x="329" y="1"/>
                  </a:cubicBezTo>
                  <a:cubicBezTo>
                    <a:pt x="407" y="1"/>
                    <a:pt x="407" y="1"/>
                    <a:pt x="407" y="1"/>
                  </a:cubicBezTo>
                  <a:cubicBezTo>
                    <a:pt x="407" y="18"/>
                    <a:pt x="407" y="18"/>
                    <a:pt x="407" y="18"/>
                  </a:cubicBezTo>
                  <a:cubicBezTo>
                    <a:pt x="321" y="18"/>
                    <a:pt x="321" y="18"/>
                    <a:pt x="321" y="18"/>
                  </a:cubicBezTo>
                  <a:cubicBezTo>
                    <a:pt x="310" y="17"/>
                    <a:pt x="301" y="17"/>
                    <a:pt x="293" y="21"/>
                  </a:cubicBezTo>
                  <a:cubicBezTo>
                    <a:pt x="286" y="24"/>
                    <a:pt x="281" y="27"/>
                    <a:pt x="278" y="31"/>
                  </a:cubicBezTo>
                  <a:cubicBezTo>
                    <a:pt x="271" y="37"/>
                    <a:pt x="267" y="46"/>
                    <a:pt x="264" y="55"/>
                  </a:cubicBezTo>
                  <a:cubicBezTo>
                    <a:pt x="249" y="95"/>
                    <a:pt x="244" y="140"/>
                    <a:pt x="241" y="174"/>
                  </a:cubicBezTo>
                  <a:cubicBezTo>
                    <a:pt x="238" y="220"/>
                    <a:pt x="233" y="257"/>
                    <a:pt x="224" y="290"/>
                  </a:cubicBezTo>
                  <a:cubicBezTo>
                    <a:pt x="219" y="312"/>
                    <a:pt x="211" y="341"/>
                    <a:pt x="194" y="365"/>
                  </a:cubicBezTo>
                  <a:cubicBezTo>
                    <a:pt x="189" y="372"/>
                    <a:pt x="184" y="378"/>
                    <a:pt x="178" y="383"/>
                  </a:cubicBezTo>
                  <a:cubicBezTo>
                    <a:pt x="165" y="394"/>
                    <a:pt x="148" y="396"/>
                    <a:pt x="133" y="396"/>
                  </a:cubicBezTo>
                  <a:close/>
                </a:path>
              </a:pathLst>
            </a:custGeom>
            <a:solidFill>
              <a:schemeClr val="bg1">
                <a:lumMod val="65000"/>
              </a:schemeClr>
            </a:solidFill>
            <a:ln>
              <a:noFill/>
            </a:ln>
          </p:spPr>
          <p:txBody>
            <a:bodyPr/>
            <a:lstStyle/>
            <a:p>
              <a:pPr eaLnBrk="1" hangingPunct="1">
                <a:defRPr/>
              </a:pPr>
              <a:endParaRPr lang="zh-CN" altLang="en-US"/>
            </a:p>
          </p:txBody>
        </p:sp>
        <p:grpSp>
          <p:nvGrpSpPr>
            <p:cNvPr id="18458" name="组合 46"/>
            <p:cNvGrpSpPr/>
            <p:nvPr/>
          </p:nvGrpSpPr>
          <p:grpSpPr bwMode="auto">
            <a:xfrm>
              <a:off x="4353545" y="3460394"/>
              <a:ext cx="599456" cy="600285"/>
              <a:chOff x="3069803" y="657624"/>
              <a:chExt cx="1139586" cy="1141162"/>
            </a:xfrm>
          </p:grpSpPr>
          <p:sp>
            <p:nvSpPr>
              <p:cNvPr id="18459" name="Freeform 29"/>
              <p:cNvSpPr>
                <a:spLocks noEditPoints="1"/>
              </p:cNvSpPr>
              <p:nvPr/>
            </p:nvSpPr>
            <p:spPr bwMode="auto">
              <a:xfrm flipH="1">
                <a:off x="3069803" y="657624"/>
                <a:ext cx="1139586" cy="1141162"/>
              </a:xfrm>
              <a:custGeom>
                <a:avLst/>
                <a:gdLst>
                  <a:gd name="T0" fmla="*/ 2147483646 w 305"/>
                  <a:gd name="T1" fmla="*/ 2147483646 h 305"/>
                  <a:gd name="T2" fmla="*/ 2147483646 w 305"/>
                  <a:gd name="T3" fmla="*/ 2147483646 h 305"/>
                  <a:gd name="T4" fmla="*/ 2147483646 w 305"/>
                  <a:gd name="T5" fmla="*/ 2147483646 h 305"/>
                  <a:gd name="T6" fmla="*/ 2147483646 w 305"/>
                  <a:gd name="T7" fmla="*/ 2147483646 h 305"/>
                  <a:gd name="T8" fmla="*/ 2147483646 w 305"/>
                  <a:gd name="T9" fmla="*/ 2147483646 h 305"/>
                  <a:gd name="T10" fmla="*/ 2147483646 w 305"/>
                  <a:gd name="T11" fmla="*/ 2147483646 h 305"/>
                  <a:gd name="T12" fmla="*/ 2147483646 w 305"/>
                  <a:gd name="T13" fmla="*/ 2147483646 h 305"/>
                  <a:gd name="T14" fmla="*/ 2147483646 w 305"/>
                  <a:gd name="T15" fmla="*/ 2147483646 h 305"/>
                  <a:gd name="T16" fmla="*/ 2147483646 w 305"/>
                  <a:gd name="T17" fmla="*/ 0 h 305"/>
                  <a:gd name="T18" fmla="*/ 2147483646 w 305"/>
                  <a:gd name="T19" fmla="*/ 2147483646 h 305"/>
                  <a:gd name="T20" fmla="*/ 2147483646 w 305"/>
                  <a:gd name="T21" fmla="*/ 2147483646 h 305"/>
                  <a:gd name="T22" fmla="*/ 2147483646 w 305"/>
                  <a:gd name="T23" fmla="*/ 2147483646 h 305"/>
                  <a:gd name="T24" fmla="*/ 2147483646 w 305"/>
                  <a:gd name="T25" fmla="*/ 2147483646 h 305"/>
                  <a:gd name="T26" fmla="*/ 2147483646 w 305"/>
                  <a:gd name="T27" fmla="*/ 2147483646 h 305"/>
                  <a:gd name="T28" fmla="*/ 2147483646 w 305"/>
                  <a:gd name="T29" fmla="*/ 2147483646 h 305"/>
                  <a:gd name="T30" fmla="*/ 2147483646 w 305"/>
                  <a:gd name="T31" fmla="*/ 2147483646 h 305"/>
                  <a:gd name="T32" fmla="*/ 0 w 305"/>
                  <a:gd name="T33" fmla="*/ 2147483646 h 305"/>
                  <a:gd name="T34" fmla="*/ 2147483646 w 305"/>
                  <a:gd name="T35" fmla="*/ 2147483646 h 305"/>
                  <a:gd name="T36" fmla="*/ 2147483646 w 305"/>
                  <a:gd name="T37" fmla="*/ 2147483646 h 305"/>
                  <a:gd name="T38" fmla="*/ 2147483646 w 305"/>
                  <a:gd name="T39" fmla="*/ 2147483646 h 305"/>
                  <a:gd name="T40" fmla="*/ 2147483646 w 305"/>
                  <a:gd name="T41" fmla="*/ 2147483646 h 305"/>
                  <a:gd name="T42" fmla="*/ 2147483646 w 305"/>
                  <a:gd name="T43" fmla="*/ 2147483646 h 305"/>
                  <a:gd name="T44" fmla="*/ 2147483646 w 305"/>
                  <a:gd name="T45" fmla="*/ 2147483646 h 305"/>
                  <a:gd name="T46" fmla="*/ 2147483646 w 305"/>
                  <a:gd name="T47" fmla="*/ 2147483646 h 305"/>
                  <a:gd name="T48" fmla="*/ 2147483646 w 305"/>
                  <a:gd name="T49" fmla="*/ 2147483646 h 305"/>
                  <a:gd name="T50" fmla="*/ 2147483646 w 305"/>
                  <a:gd name="T51" fmla="*/ 2147483646 h 305"/>
                  <a:gd name="T52" fmla="*/ 2147483646 w 305"/>
                  <a:gd name="T53" fmla="*/ 2147483646 h 305"/>
                  <a:gd name="T54" fmla="*/ 2147483646 w 305"/>
                  <a:gd name="T55" fmla="*/ 2147483646 h 305"/>
                  <a:gd name="T56" fmla="*/ 2147483646 w 305"/>
                  <a:gd name="T57" fmla="*/ 2147483646 h 305"/>
                  <a:gd name="T58" fmla="*/ 2147483646 w 305"/>
                  <a:gd name="T59" fmla="*/ 2147483646 h 305"/>
                  <a:gd name="T60" fmla="*/ 2147483646 w 305"/>
                  <a:gd name="T61" fmla="*/ 2147483646 h 305"/>
                  <a:gd name="T62" fmla="*/ 2147483646 w 305"/>
                  <a:gd name="T63" fmla="*/ 2147483646 h 305"/>
                  <a:gd name="T64" fmla="*/ 2147483646 w 305"/>
                  <a:gd name="T65" fmla="*/ 2147483646 h 305"/>
                  <a:gd name="T66" fmla="*/ 2147483646 w 305"/>
                  <a:gd name="T67" fmla="*/ 2147483646 h 305"/>
                  <a:gd name="T68" fmla="*/ 2147483646 w 305"/>
                  <a:gd name="T69" fmla="*/ 2147483646 h 3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5"/>
                  <a:gd name="T106" fmla="*/ 0 h 305"/>
                  <a:gd name="T107" fmla="*/ 305 w 305"/>
                  <a:gd name="T108" fmla="*/ 305 h 3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5" h="305">
                    <a:moveTo>
                      <a:pt x="304" y="172"/>
                    </a:moveTo>
                    <a:cubicBezTo>
                      <a:pt x="305" y="154"/>
                      <a:pt x="305" y="154"/>
                      <a:pt x="305" y="154"/>
                    </a:cubicBezTo>
                    <a:cubicBezTo>
                      <a:pt x="287" y="153"/>
                      <a:pt x="287" y="153"/>
                      <a:pt x="287" y="153"/>
                    </a:cubicBezTo>
                    <a:cubicBezTo>
                      <a:pt x="287" y="142"/>
                      <a:pt x="285" y="131"/>
                      <a:pt x="283" y="120"/>
                    </a:cubicBezTo>
                    <a:cubicBezTo>
                      <a:pt x="300" y="115"/>
                      <a:pt x="300" y="115"/>
                      <a:pt x="300" y="115"/>
                    </a:cubicBezTo>
                    <a:cubicBezTo>
                      <a:pt x="295" y="98"/>
                      <a:pt x="295" y="98"/>
                      <a:pt x="295" y="98"/>
                    </a:cubicBezTo>
                    <a:cubicBezTo>
                      <a:pt x="277" y="103"/>
                      <a:pt x="277" y="103"/>
                      <a:pt x="277" y="103"/>
                    </a:cubicBezTo>
                    <a:cubicBezTo>
                      <a:pt x="273" y="92"/>
                      <a:pt x="267" y="81"/>
                      <a:pt x="260" y="72"/>
                    </a:cubicBezTo>
                    <a:cubicBezTo>
                      <a:pt x="273" y="60"/>
                      <a:pt x="273" y="60"/>
                      <a:pt x="273" y="60"/>
                    </a:cubicBezTo>
                    <a:cubicBezTo>
                      <a:pt x="262" y="46"/>
                      <a:pt x="262" y="46"/>
                      <a:pt x="262" y="46"/>
                    </a:cubicBezTo>
                    <a:cubicBezTo>
                      <a:pt x="248" y="58"/>
                      <a:pt x="248" y="58"/>
                      <a:pt x="248" y="58"/>
                    </a:cubicBezTo>
                    <a:cubicBezTo>
                      <a:pt x="240" y="50"/>
                      <a:pt x="231" y="43"/>
                      <a:pt x="222" y="38"/>
                    </a:cubicBezTo>
                    <a:cubicBezTo>
                      <a:pt x="230" y="22"/>
                      <a:pt x="230" y="22"/>
                      <a:pt x="230" y="22"/>
                    </a:cubicBezTo>
                    <a:cubicBezTo>
                      <a:pt x="214" y="13"/>
                      <a:pt x="214" y="13"/>
                      <a:pt x="214" y="13"/>
                    </a:cubicBezTo>
                    <a:cubicBezTo>
                      <a:pt x="206" y="30"/>
                      <a:pt x="206" y="30"/>
                      <a:pt x="206" y="30"/>
                    </a:cubicBezTo>
                    <a:cubicBezTo>
                      <a:pt x="195" y="24"/>
                      <a:pt x="183" y="21"/>
                      <a:pt x="171" y="20"/>
                    </a:cubicBezTo>
                    <a:cubicBezTo>
                      <a:pt x="172" y="1"/>
                      <a:pt x="172" y="1"/>
                      <a:pt x="172" y="1"/>
                    </a:cubicBezTo>
                    <a:cubicBezTo>
                      <a:pt x="155" y="0"/>
                      <a:pt x="155" y="0"/>
                      <a:pt x="155" y="0"/>
                    </a:cubicBezTo>
                    <a:cubicBezTo>
                      <a:pt x="153" y="18"/>
                      <a:pt x="153" y="18"/>
                      <a:pt x="153" y="18"/>
                    </a:cubicBezTo>
                    <a:cubicBezTo>
                      <a:pt x="142" y="18"/>
                      <a:pt x="131" y="20"/>
                      <a:pt x="120" y="22"/>
                    </a:cubicBezTo>
                    <a:cubicBezTo>
                      <a:pt x="115" y="5"/>
                      <a:pt x="115" y="5"/>
                      <a:pt x="115" y="5"/>
                    </a:cubicBezTo>
                    <a:cubicBezTo>
                      <a:pt x="98" y="11"/>
                      <a:pt x="98" y="11"/>
                      <a:pt x="98" y="11"/>
                    </a:cubicBezTo>
                    <a:cubicBezTo>
                      <a:pt x="103" y="28"/>
                      <a:pt x="103" y="28"/>
                      <a:pt x="103" y="28"/>
                    </a:cubicBezTo>
                    <a:cubicBezTo>
                      <a:pt x="92" y="32"/>
                      <a:pt x="81" y="39"/>
                      <a:pt x="72" y="46"/>
                    </a:cubicBezTo>
                    <a:cubicBezTo>
                      <a:pt x="60" y="32"/>
                      <a:pt x="60" y="32"/>
                      <a:pt x="60" y="32"/>
                    </a:cubicBezTo>
                    <a:cubicBezTo>
                      <a:pt x="46" y="44"/>
                      <a:pt x="46" y="44"/>
                      <a:pt x="46" y="44"/>
                    </a:cubicBezTo>
                    <a:cubicBezTo>
                      <a:pt x="58" y="57"/>
                      <a:pt x="58" y="57"/>
                      <a:pt x="58" y="57"/>
                    </a:cubicBezTo>
                    <a:cubicBezTo>
                      <a:pt x="50" y="65"/>
                      <a:pt x="43" y="74"/>
                      <a:pt x="38" y="84"/>
                    </a:cubicBezTo>
                    <a:cubicBezTo>
                      <a:pt x="22" y="75"/>
                      <a:pt x="22" y="75"/>
                      <a:pt x="22" y="75"/>
                    </a:cubicBezTo>
                    <a:cubicBezTo>
                      <a:pt x="13" y="91"/>
                      <a:pt x="13" y="91"/>
                      <a:pt x="13" y="91"/>
                    </a:cubicBezTo>
                    <a:cubicBezTo>
                      <a:pt x="30" y="99"/>
                      <a:pt x="30" y="99"/>
                      <a:pt x="30" y="99"/>
                    </a:cubicBezTo>
                    <a:cubicBezTo>
                      <a:pt x="25" y="110"/>
                      <a:pt x="21" y="122"/>
                      <a:pt x="20" y="134"/>
                    </a:cubicBezTo>
                    <a:cubicBezTo>
                      <a:pt x="2" y="133"/>
                      <a:pt x="2" y="133"/>
                      <a:pt x="2" y="133"/>
                    </a:cubicBezTo>
                    <a:cubicBezTo>
                      <a:pt x="0" y="151"/>
                      <a:pt x="0" y="151"/>
                      <a:pt x="0" y="151"/>
                    </a:cubicBezTo>
                    <a:cubicBezTo>
                      <a:pt x="18" y="152"/>
                      <a:pt x="18" y="152"/>
                      <a:pt x="18" y="152"/>
                    </a:cubicBezTo>
                    <a:cubicBezTo>
                      <a:pt x="18" y="163"/>
                      <a:pt x="20" y="174"/>
                      <a:pt x="23" y="185"/>
                    </a:cubicBezTo>
                    <a:cubicBezTo>
                      <a:pt x="5" y="190"/>
                      <a:pt x="5" y="190"/>
                      <a:pt x="5" y="190"/>
                    </a:cubicBezTo>
                    <a:cubicBezTo>
                      <a:pt x="11" y="207"/>
                      <a:pt x="11" y="207"/>
                      <a:pt x="11" y="207"/>
                    </a:cubicBezTo>
                    <a:cubicBezTo>
                      <a:pt x="28" y="202"/>
                      <a:pt x="28" y="202"/>
                      <a:pt x="28" y="202"/>
                    </a:cubicBezTo>
                    <a:cubicBezTo>
                      <a:pt x="32" y="213"/>
                      <a:pt x="38" y="224"/>
                      <a:pt x="46" y="234"/>
                    </a:cubicBezTo>
                    <a:cubicBezTo>
                      <a:pt x="32" y="245"/>
                      <a:pt x="32" y="245"/>
                      <a:pt x="32" y="245"/>
                    </a:cubicBezTo>
                    <a:cubicBezTo>
                      <a:pt x="44" y="259"/>
                      <a:pt x="44" y="259"/>
                      <a:pt x="44" y="259"/>
                    </a:cubicBezTo>
                    <a:cubicBezTo>
                      <a:pt x="57" y="247"/>
                      <a:pt x="57" y="247"/>
                      <a:pt x="57" y="247"/>
                    </a:cubicBezTo>
                    <a:cubicBezTo>
                      <a:pt x="65" y="255"/>
                      <a:pt x="74" y="262"/>
                      <a:pt x="84" y="268"/>
                    </a:cubicBezTo>
                    <a:cubicBezTo>
                      <a:pt x="75" y="284"/>
                      <a:pt x="75" y="284"/>
                      <a:pt x="75" y="284"/>
                    </a:cubicBezTo>
                    <a:cubicBezTo>
                      <a:pt x="91" y="292"/>
                      <a:pt x="91" y="292"/>
                      <a:pt x="91" y="292"/>
                    </a:cubicBezTo>
                    <a:cubicBezTo>
                      <a:pt x="99" y="275"/>
                      <a:pt x="99" y="275"/>
                      <a:pt x="99" y="275"/>
                    </a:cubicBezTo>
                    <a:cubicBezTo>
                      <a:pt x="110" y="280"/>
                      <a:pt x="122" y="284"/>
                      <a:pt x="134" y="285"/>
                    </a:cubicBezTo>
                    <a:cubicBezTo>
                      <a:pt x="133" y="304"/>
                      <a:pt x="133" y="304"/>
                      <a:pt x="133" y="304"/>
                    </a:cubicBezTo>
                    <a:cubicBezTo>
                      <a:pt x="151" y="305"/>
                      <a:pt x="151" y="305"/>
                      <a:pt x="151" y="305"/>
                    </a:cubicBezTo>
                    <a:cubicBezTo>
                      <a:pt x="152" y="287"/>
                      <a:pt x="152" y="287"/>
                      <a:pt x="152" y="287"/>
                    </a:cubicBezTo>
                    <a:cubicBezTo>
                      <a:pt x="163" y="287"/>
                      <a:pt x="174" y="285"/>
                      <a:pt x="185" y="283"/>
                    </a:cubicBezTo>
                    <a:cubicBezTo>
                      <a:pt x="190" y="300"/>
                      <a:pt x="190" y="300"/>
                      <a:pt x="190" y="300"/>
                    </a:cubicBezTo>
                    <a:cubicBezTo>
                      <a:pt x="207" y="295"/>
                      <a:pt x="207" y="295"/>
                      <a:pt x="207" y="295"/>
                    </a:cubicBezTo>
                    <a:cubicBezTo>
                      <a:pt x="202" y="277"/>
                      <a:pt x="202" y="277"/>
                      <a:pt x="202" y="277"/>
                    </a:cubicBezTo>
                    <a:cubicBezTo>
                      <a:pt x="214" y="273"/>
                      <a:pt x="224" y="267"/>
                      <a:pt x="234" y="259"/>
                    </a:cubicBezTo>
                    <a:cubicBezTo>
                      <a:pt x="245" y="273"/>
                      <a:pt x="245" y="273"/>
                      <a:pt x="245" y="273"/>
                    </a:cubicBezTo>
                    <a:cubicBezTo>
                      <a:pt x="259" y="261"/>
                      <a:pt x="259" y="261"/>
                      <a:pt x="259" y="261"/>
                    </a:cubicBezTo>
                    <a:cubicBezTo>
                      <a:pt x="247" y="248"/>
                      <a:pt x="247" y="248"/>
                      <a:pt x="247" y="248"/>
                    </a:cubicBezTo>
                    <a:cubicBezTo>
                      <a:pt x="255" y="240"/>
                      <a:pt x="262" y="231"/>
                      <a:pt x="267" y="222"/>
                    </a:cubicBezTo>
                    <a:cubicBezTo>
                      <a:pt x="284" y="230"/>
                      <a:pt x="284" y="230"/>
                      <a:pt x="284" y="230"/>
                    </a:cubicBezTo>
                    <a:cubicBezTo>
                      <a:pt x="292" y="214"/>
                      <a:pt x="292" y="214"/>
                      <a:pt x="292" y="214"/>
                    </a:cubicBezTo>
                    <a:cubicBezTo>
                      <a:pt x="276" y="206"/>
                      <a:pt x="276" y="206"/>
                      <a:pt x="276" y="206"/>
                    </a:cubicBezTo>
                    <a:cubicBezTo>
                      <a:pt x="281" y="195"/>
                      <a:pt x="284" y="183"/>
                      <a:pt x="285" y="171"/>
                    </a:cubicBezTo>
                    <a:lnTo>
                      <a:pt x="304" y="172"/>
                    </a:lnTo>
                    <a:close/>
                    <a:moveTo>
                      <a:pt x="187" y="259"/>
                    </a:moveTo>
                    <a:cubicBezTo>
                      <a:pt x="128" y="277"/>
                      <a:pt x="65" y="245"/>
                      <a:pt x="47" y="186"/>
                    </a:cubicBezTo>
                    <a:cubicBezTo>
                      <a:pt x="28" y="128"/>
                      <a:pt x="60" y="65"/>
                      <a:pt x="118" y="47"/>
                    </a:cubicBezTo>
                    <a:cubicBezTo>
                      <a:pt x="177" y="28"/>
                      <a:pt x="240" y="60"/>
                      <a:pt x="258" y="118"/>
                    </a:cubicBezTo>
                    <a:cubicBezTo>
                      <a:pt x="277" y="177"/>
                      <a:pt x="245" y="240"/>
                      <a:pt x="187" y="259"/>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8460" name="Freeform 30"/>
              <p:cNvSpPr>
                <a:spLocks noChangeArrowheads="1"/>
              </p:cNvSpPr>
              <p:nvPr/>
            </p:nvSpPr>
            <p:spPr bwMode="auto">
              <a:xfrm flipH="1">
                <a:off x="3260523" y="845190"/>
                <a:ext cx="764453" cy="766028"/>
              </a:xfrm>
              <a:custGeom>
                <a:avLst/>
                <a:gdLst>
                  <a:gd name="T0" fmla="*/ 2147483646 w 205"/>
                  <a:gd name="T1" fmla="*/ 2147483646 h 205"/>
                  <a:gd name="T2" fmla="*/ 2147483646 w 205"/>
                  <a:gd name="T3" fmla="*/ 2147483646 h 205"/>
                  <a:gd name="T4" fmla="*/ 2147483646 w 205"/>
                  <a:gd name="T5" fmla="*/ 2147483646 h 205"/>
                  <a:gd name="T6" fmla="*/ 2147483646 w 205"/>
                  <a:gd name="T7" fmla="*/ 2147483646 h 205"/>
                  <a:gd name="T8" fmla="*/ 2147483646 w 205"/>
                  <a:gd name="T9" fmla="*/ 2147483646 h 205"/>
                  <a:gd name="T10" fmla="*/ 0 60000 65536"/>
                  <a:gd name="T11" fmla="*/ 0 60000 65536"/>
                  <a:gd name="T12" fmla="*/ 0 60000 65536"/>
                  <a:gd name="T13" fmla="*/ 0 60000 65536"/>
                  <a:gd name="T14" fmla="*/ 0 60000 65536"/>
                  <a:gd name="T15" fmla="*/ 0 w 205"/>
                  <a:gd name="T16" fmla="*/ 0 h 205"/>
                  <a:gd name="T17" fmla="*/ 205 w 205"/>
                  <a:gd name="T18" fmla="*/ 205 h 205"/>
                </a:gdLst>
                <a:ahLst/>
                <a:cxnLst>
                  <a:cxn ang="T10">
                    <a:pos x="T0" y="T1"/>
                  </a:cxn>
                  <a:cxn ang="T11">
                    <a:pos x="T2" y="T3"/>
                  </a:cxn>
                  <a:cxn ang="T12">
                    <a:pos x="T4" y="T5"/>
                  </a:cxn>
                  <a:cxn ang="T13">
                    <a:pos x="T6" y="T7"/>
                  </a:cxn>
                  <a:cxn ang="T14">
                    <a:pos x="T8" y="T9"/>
                  </a:cxn>
                </a:cxnLst>
                <a:rect l="T15" t="T16" r="T17" b="T18"/>
                <a:pathLst>
                  <a:path w="205" h="205">
                    <a:moveTo>
                      <a:pt x="190" y="74"/>
                    </a:moveTo>
                    <a:cubicBezTo>
                      <a:pt x="205" y="123"/>
                      <a:pt x="179" y="174"/>
                      <a:pt x="131" y="190"/>
                    </a:cubicBezTo>
                    <a:cubicBezTo>
                      <a:pt x="82" y="205"/>
                      <a:pt x="31" y="179"/>
                      <a:pt x="15" y="130"/>
                    </a:cubicBezTo>
                    <a:cubicBezTo>
                      <a:pt x="0" y="82"/>
                      <a:pt x="27" y="31"/>
                      <a:pt x="74" y="15"/>
                    </a:cubicBezTo>
                    <a:cubicBezTo>
                      <a:pt x="123" y="0"/>
                      <a:pt x="174" y="26"/>
                      <a:pt x="190" y="74"/>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zh-CN">
                    <a:solidFill>
                      <a:schemeClr val="bg1"/>
                    </a:solidFill>
                  </a:rPr>
                  <a:t>3</a:t>
                </a:r>
                <a:endParaRPr lang="zh-CN" altLang="en-US">
                  <a:solidFill>
                    <a:schemeClr val="bg1"/>
                  </a:solidFill>
                </a:endParaRPr>
              </a:p>
            </p:txBody>
          </p:sp>
        </p:grpSp>
      </p:grpSp>
      <p:grpSp>
        <p:nvGrpSpPr>
          <p:cNvPr id="18438" name="组合 53"/>
          <p:cNvGrpSpPr/>
          <p:nvPr/>
        </p:nvGrpSpPr>
        <p:grpSpPr bwMode="auto">
          <a:xfrm>
            <a:off x="4562475" y="2852738"/>
            <a:ext cx="1519238" cy="1271587"/>
            <a:chOff x="2172336" y="1563557"/>
            <a:chExt cx="1139586" cy="1141162"/>
          </a:xfrm>
        </p:grpSpPr>
        <p:sp>
          <p:nvSpPr>
            <p:cNvPr id="24" name="Freeform 30"/>
            <p:cNvSpPr/>
            <p:nvPr/>
          </p:nvSpPr>
          <p:spPr bwMode="auto">
            <a:xfrm flipH="1">
              <a:off x="2362862" y="1750189"/>
              <a:ext cx="764487" cy="767899"/>
            </a:xfrm>
            <a:custGeom>
              <a:avLst/>
              <a:gdLst>
                <a:gd name="T0" fmla="*/ 190 w 205"/>
                <a:gd name="T1" fmla="*/ 74 h 205"/>
                <a:gd name="T2" fmla="*/ 131 w 205"/>
                <a:gd name="T3" fmla="*/ 190 h 205"/>
                <a:gd name="T4" fmla="*/ 15 w 205"/>
                <a:gd name="T5" fmla="*/ 130 h 205"/>
                <a:gd name="T6" fmla="*/ 74 w 205"/>
                <a:gd name="T7" fmla="*/ 15 h 205"/>
                <a:gd name="T8" fmla="*/ 190 w 205"/>
                <a:gd name="T9" fmla="*/ 74 h 205"/>
              </a:gdLst>
              <a:ahLst/>
              <a:cxnLst>
                <a:cxn ang="0">
                  <a:pos x="T0" y="T1"/>
                </a:cxn>
                <a:cxn ang="0">
                  <a:pos x="T2" y="T3"/>
                </a:cxn>
                <a:cxn ang="0">
                  <a:pos x="T4" y="T5"/>
                </a:cxn>
                <a:cxn ang="0">
                  <a:pos x="T6" y="T7"/>
                </a:cxn>
                <a:cxn ang="0">
                  <a:pos x="T8" y="T9"/>
                </a:cxn>
              </a:cxnLst>
              <a:rect l="0" t="0" r="r" b="b"/>
              <a:pathLst>
                <a:path w="205" h="205">
                  <a:moveTo>
                    <a:pt x="190" y="74"/>
                  </a:moveTo>
                  <a:cubicBezTo>
                    <a:pt x="205" y="123"/>
                    <a:pt x="179" y="174"/>
                    <a:pt x="131" y="190"/>
                  </a:cubicBezTo>
                  <a:cubicBezTo>
                    <a:pt x="82" y="205"/>
                    <a:pt x="31" y="179"/>
                    <a:pt x="15" y="130"/>
                  </a:cubicBezTo>
                  <a:cubicBezTo>
                    <a:pt x="0" y="82"/>
                    <a:pt x="27" y="31"/>
                    <a:pt x="74" y="15"/>
                  </a:cubicBezTo>
                  <a:cubicBezTo>
                    <a:pt x="123" y="0"/>
                    <a:pt x="174" y="26"/>
                    <a:pt x="190" y="74"/>
                  </a:cubicBezTo>
                  <a:close/>
                </a:path>
              </a:pathLst>
            </a:custGeom>
            <a:solidFill>
              <a:schemeClr val="accent4"/>
            </a:solidFill>
            <a:ln>
              <a:noFill/>
            </a:ln>
          </p:spPr>
          <p:txBody>
            <a:bodyPr/>
            <a:lstStyle/>
            <a:p>
              <a:pPr eaLnBrk="1" hangingPunct="1">
                <a:defRPr/>
              </a:pPr>
              <a:endParaRPr lang="zh-CN" altLang="en-US"/>
            </a:p>
          </p:txBody>
        </p:sp>
        <p:sp>
          <p:nvSpPr>
            <p:cNvPr id="18455" name="文本框 147"/>
            <p:cNvSpPr txBox="1">
              <a:spLocks noChangeArrowheads="1"/>
            </p:cNvSpPr>
            <p:nvPr/>
          </p:nvSpPr>
          <p:spPr bwMode="auto">
            <a:xfrm flipH="1">
              <a:off x="2451656" y="1951161"/>
              <a:ext cx="8275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r>
                <a:rPr lang="zh-CN" altLang="en-US" sz="2200" b="1">
                  <a:solidFill>
                    <a:schemeClr val="bg1"/>
                  </a:solidFill>
                  <a:latin typeface="微软雅黑" panose="020B0503020204020204" pitchFamily="34" charset="-122"/>
                  <a:ea typeface="微软雅黑" panose="020B0503020204020204" pitchFamily="34" charset="-122"/>
                </a:rPr>
                <a:t>利率</a:t>
              </a:r>
              <a:endParaRPr lang="zh-CN" altLang="en-US" sz="2200" b="1">
                <a:solidFill>
                  <a:schemeClr val="bg1"/>
                </a:solidFill>
                <a:latin typeface="微软雅黑" panose="020B0503020204020204" pitchFamily="34" charset="-122"/>
                <a:ea typeface="微软雅黑" panose="020B0503020204020204" pitchFamily="34" charset="-122"/>
              </a:endParaRPr>
            </a:p>
          </p:txBody>
        </p:sp>
        <p:sp>
          <p:nvSpPr>
            <p:cNvPr id="18456" name="Freeform 29"/>
            <p:cNvSpPr>
              <a:spLocks noEditPoints="1"/>
            </p:cNvSpPr>
            <p:nvPr/>
          </p:nvSpPr>
          <p:spPr bwMode="auto">
            <a:xfrm flipH="1">
              <a:off x="2172336" y="1563557"/>
              <a:ext cx="1139586" cy="1141162"/>
            </a:xfrm>
            <a:custGeom>
              <a:avLst/>
              <a:gdLst>
                <a:gd name="T0" fmla="*/ 2147483646 w 305"/>
                <a:gd name="T1" fmla="*/ 2147483646 h 305"/>
                <a:gd name="T2" fmla="*/ 2147483646 w 305"/>
                <a:gd name="T3" fmla="*/ 2147483646 h 305"/>
                <a:gd name="T4" fmla="*/ 2147483646 w 305"/>
                <a:gd name="T5" fmla="*/ 2147483646 h 305"/>
                <a:gd name="T6" fmla="*/ 2147483646 w 305"/>
                <a:gd name="T7" fmla="*/ 2147483646 h 305"/>
                <a:gd name="T8" fmla="*/ 2147483646 w 305"/>
                <a:gd name="T9" fmla="*/ 2147483646 h 305"/>
                <a:gd name="T10" fmla="*/ 2147483646 w 305"/>
                <a:gd name="T11" fmla="*/ 2147483646 h 305"/>
                <a:gd name="T12" fmla="*/ 2147483646 w 305"/>
                <a:gd name="T13" fmla="*/ 2147483646 h 305"/>
                <a:gd name="T14" fmla="*/ 2147483646 w 305"/>
                <a:gd name="T15" fmla="*/ 2147483646 h 305"/>
                <a:gd name="T16" fmla="*/ 2147483646 w 305"/>
                <a:gd name="T17" fmla="*/ 0 h 305"/>
                <a:gd name="T18" fmla="*/ 2147483646 w 305"/>
                <a:gd name="T19" fmla="*/ 2147483646 h 305"/>
                <a:gd name="T20" fmla="*/ 2147483646 w 305"/>
                <a:gd name="T21" fmla="*/ 2147483646 h 305"/>
                <a:gd name="T22" fmla="*/ 2147483646 w 305"/>
                <a:gd name="T23" fmla="*/ 2147483646 h 305"/>
                <a:gd name="T24" fmla="*/ 2147483646 w 305"/>
                <a:gd name="T25" fmla="*/ 2147483646 h 305"/>
                <a:gd name="T26" fmla="*/ 2147483646 w 305"/>
                <a:gd name="T27" fmla="*/ 2147483646 h 305"/>
                <a:gd name="T28" fmla="*/ 2147483646 w 305"/>
                <a:gd name="T29" fmla="*/ 2147483646 h 305"/>
                <a:gd name="T30" fmla="*/ 2147483646 w 305"/>
                <a:gd name="T31" fmla="*/ 2147483646 h 305"/>
                <a:gd name="T32" fmla="*/ 0 w 305"/>
                <a:gd name="T33" fmla="*/ 2147483646 h 305"/>
                <a:gd name="T34" fmla="*/ 2147483646 w 305"/>
                <a:gd name="T35" fmla="*/ 2147483646 h 305"/>
                <a:gd name="T36" fmla="*/ 2147483646 w 305"/>
                <a:gd name="T37" fmla="*/ 2147483646 h 305"/>
                <a:gd name="T38" fmla="*/ 2147483646 w 305"/>
                <a:gd name="T39" fmla="*/ 2147483646 h 305"/>
                <a:gd name="T40" fmla="*/ 2147483646 w 305"/>
                <a:gd name="T41" fmla="*/ 2147483646 h 305"/>
                <a:gd name="T42" fmla="*/ 2147483646 w 305"/>
                <a:gd name="T43" fmla="*/ 2147483646 h 305"/>
                <a:gd name="T44" fmla="*/ 2147483646 w 305"/>
                <a:gd name="T45" fmla="*/ 2147483646 h 305"/>
                <a:gd name="T46" fmla="*/ 2147483646 w 305"/>
                <a:gd name="T47" fmla="*/ 2147483646 h 305"/>
                <a:gd name="T48" fmla="*/ 2147483646 w 305"/>
                <a:gd name="T49" fmla="*/ 2147483646 h 305"/>
                <a:gd name="T50" fmla="*/ 2147483646 w 305"/>
                <a:gd name="T51" fmla="*/ 2147483646 h 305"/>
                <a:gd name="T52" fmla="*/ 2147483646 w 305"/>
                <a:gd name="T53" fmla="*/ 2147483646 h 305"/>
                <a:gd name="T54" fmla="*/ 2147483646 w 305"/>
                <a:gd name="T55" fmla="*/ 2147483646 h 305"/>
                <a:gd name="T56" fmla="*/ 2147483646 w 305"/>
                <a:gd name="T57" fmla="*/ 2147483646 h 305"/>
                <a:gd name="T58" fmla="*/ 2147483646 w 305"/>
                <a:gd name="T59" fmla="*/ 2147483646 h 305"/>
                <a:gd name="T60" fmla="*/ 2147483646 w 305"/>
                <a:gd name="T61" fmla="*/ 2147483646 h 305"/>
                <a:gd name="T62" fmla="*/ 2147483646 w 305"/>
                <a:gd name="T63" fmla="*/ 2147483646 h 305"/>
                <a:gd name="T64" fmla="*/ 2147483646 w 305"/>
                <a:gd name="T65" fmla="*/ 2147483646 h 305"/>
                <a:gd name="T66" fmla="*/ 2147483646 w 305"/>
                <a:gd name="T67" fmla="*/ 2147483646 h 305"/>
                <a:gd name="T68" fmla="*/ 2147483646 w 305"/>
                <a:gd name="T69" fmla="*/ 2147483646 h 3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5"/>
                <a:gd name="T106" fmla="*/ 0 h 305"/>
                <a:gd name="T107" fmla="*/ 305 w 305"/>
                <a:gd name="T108" fmla="*/ 305 h 3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5" h="305">
                  <a:moveTo>
                    <a:pt x="304" y="172"/>
                  </a:moveTo>
                  <a:cubicBezTo>
                    <a:pt x="305" y="154"/>
                    <a:pt x="305" y="154"/>
                    <a:pt x="305" y="154"/>
                  </a:cubicBezTo>
                  <a:cubicBezTo>
                    <a:pt x="287" y="153"/>
                    <a:pt x="287" y="153"/>
                    <a:pt x="287" y="153"/>
                  </a:cubicBezTo>
                  <a:cubicBezTo>
                    <a:pt x="287" y="142"/>
                    <a:pt x="285" y="131"/>
                    <a:pt x="283" y="120"/>
                  </a:cubicBezTo>
                  <a:cubicBezTo>
                    <a:pt x="300" y="115"/>
                    <a:pt x="300" y="115"/>
                    <a:pt x="300" y="115"/>
                  </a:cubicBezTo>
                  <a:cubicBezTo>
                    <a:pt x="295" y="98"/>
                    <a:pt x="295" y="98"/>
                    <a:pt x="295" y="98"/>
                  </a:cubicBezTo>
                  <a:cubicBezTo>
                    <a:pt x="277" y="103"/>
                    <a:pt x="277" y="103"/>
                    <a:pt x="277" y="103"/>
                  </a:cubicBezTo>
                  <a:cubicBezTo>
                    <a:pt x="273" y="92"/>
                    <a:pt x="267" y="81"/>
                    <a:pt x="260" y="72"/>
                  </a:cubicBezTo>
                  <a:cubicBezTo>
                    <a:pt x="273" y="60"/>
                    <a:pt x="273" y="60"/>
                    <a:pt x="273" y="60"/>
                  </a:cubicBezTo>
                  <a:cubicBezTo>
                    <a:pt x="262" y="46"/>
                    <a:pt x="262" y="46"/>
                    <a:pt x="262" y="46"/>
                  </a:cubicBezTo>
                  <a:cubicBezTo>
                    <a:pt x="248" y="58"/>
                    <a:pt x="248" y="58"/>
                    <a:pt x="248" y="58"/>
                  </a:cubicBezTo>
                  <a:cubicBezTo>
                    <a:pt x="240" y="50"/>
                    <a:pt x="231" y="43"/>
                    <a:pt x="222" y="38"/>
                  </a:cubicBezTo>
                  <a:cubicBezTo>
                    <a:pt x="230" y="22"/>
                    <a:pt x="230" y="22"/>
                    <a:pt x="230" y="22"/>
                  </a:cubicBezTo>
                  <a:cubicBezTo>
                    <a:pt x="214" y="13"/>
                    <a:pt x="214" y="13"/>
                    <a:pt x="214" y="13"/>
                  </a:cubicBezTo>
                  <a:cubicBezTo>
                    <a:pt x="206" y="30"/>
                    <a:pt x="206" y="30"/>
                    <a:pt x="206" y="30"/>
                  </a:cubicBezTo>
                  <a:cubicBezTo>
                    <a:pt x="195" y="24"/>
                    <a:pt x="183" y="21"/>
                    <a:pt x="171" y="20"/>
                  </a:cubicBezTo>
                  <a:cubicBezTo>
                    <a:pt x="172" y="1"/>
                    <a:pt x="172" y="1"/>
                    <a:pt x="172" y="1"/>
                  </a:cubicBezTo>
                  <a:cubicBezTo>
                    <a:pt x="155" y="0"/>
                    <a:pt x="155" y="0"/>
                    <a:pt x="155" y="0"/>
                  </a:cubicBezTo>
                  <a:cubicBezTo>
                    <a:pt x="153" y="18"/>
                    <a:pt x="153" y="18"/>
                    <a:pt x="153" y="18"/>
                  </a:cubicBezTo>
                  <a:cubicBezTo>
                    <a:pt x="142" y="18"/>
                    <a:pt x="131" y="20"/>
                    <a:pt x="120" y="22"/>
                  </a:cubicBezTo>
                  <a:cubicBezTo>
                    <a:pt x="115" y="5"/>
                    <a:pt x="115" y="5"/>
                    <a:pt x="115" y="5"/>
                  </a:cubicBezTo>
                  <a:cubicBezTo>
                    <a:pt x="98" y="11"/>
                    <a:pt x="98" y="11"/>
                    <a:pt x="98" y="11"/>
                  </a:cubicBezTo>
                  <a:cubicBezTo>
                    <a:pt x="103" y="28"/>
                    <a:pt x="103" y="28"/>
                    <a:pt x="103" y="28"/>
                  </a:cubicBezTo>
                  <a:cubicBezTo>
                    <a:pt x="92" y="32"/>
                    <a:pt x="81" y="39"/>
                    <a:pt x="72" y="46"/>
                  </a:cubicBezTo>
                  <a:cubicBezTo>
                    <a:pt x="60" y="32"/>
                    <a:pt x="60" y="32"/>
                    <a:pt x="60" y="32"/>
                  </a:cubicBezTo>
                  <a:cubicBezTo>
                    <a:pt x="46" y="44"/>
                    <a:pt x="46" y="44"/>
                    <a:pt x="46" y="44"/>
                  </a:cubicBezTo>
                  <a:cubicBezTo>
                    <a:pt x="58" y="57"/>
                    <a:pt x="58" y="57"/>
                    <a:pt x="58" y="57"/>
                  </a:cubicBezTo>
                  <a:cubicBezTo>
                    <a:pt x="50" y="65"/>
                    <a:pt x="43" y="74"/>
                    <a:pt x="38" y="84"/>
                  </a:cubicBezTo>
                  <a:cubicBezTo>
                    <a:pt x="22" y="75"/>
                    <a:pt x="22" y="75"/>
                    <a:pt x="22" y="75"/>
                  </a:cubicBezTo>
                  <a:cubicBezTo>
                    <a:pt x="13" y="91"/>
                    <a:pt x="13" y="91"/>
                    <a:pt x="13" y="91"/>
                  </a:cubicBezTo>
                  <a:cubicBezTo>
                    <a:pt x="30" y="99"/>
                    <a:pt x="30" y="99"/>
                    <a:pt x="30" y="99"/>
                  </a:cubicBezTo>
                  <a:cubicBezTo>
                    <a:pt x="25" y="110"/>
                    <a:pt x="21" y="122"/>
                    <a:pt x="20" y="134"/>
                  </a:cubicBezTo>
                  <a:cubicBezTo>
                    <a:pt x="2" y="133"/>
                    <a:pt x="2" y="133"/>
                    <a:pt x="2" y="133"/>
                  </a:cubicBezTo>
                  <a:cubicBezTo>
                    <a:pt x="0" y="151"/>
                    <a:pt x="0" y="151"/>
                    <a:pt x="0" y="151"/>
                  </a:cubicBezTo>
                  <a:cubicBezTo>
                    <a:pt x="18" y="152"/>
                    <a:pt x="18" y="152"/>
                    <a:pt x="18" y="152"/>
                  </a:cubicBezTo>
                  <a:cubicBezTo>
                    <a:pt x="18" y="163"/>
                    <a:pt x="20" y="174"/>
                    <a:pt x="23" y="185"/>
                  </a:cubicBezTo>
                  <a:cubicBezTo>
                    <a:pt x="5" y="190"/>
                    <a:pt x="5" y="190"/>
                    <a:pt x="5" y="190"/>
                  </a:cubicBezTo>
                  <a:cubicBezTo>
                    <a:pt x="11" y="207"/>
                    <a:pt x="11" y="207"/>
                    <a:pt x="11" y="207"/>
                  </a:cubicBezTo>
                  <a:cubicBezTo>
                    <a:pt x="28" y="202"/>
                    <a:pt x="28" y="202"/>
                    <a:pt x="28" y="202"/>
                  </a:cubicBezTo>
                  <a:cubicBezTo>
                    <a:pt x="32" y="213"/>
                    <a:pt x="38" y="224"/>
                    <a:pt x="46" y="234"/>
                  </a:cubicBezTo>
                  <a:cubicBezTo>
                    <a:pt x="32" y="245"/>
                    <a:pt x="32" y="245"/>
                    <a:pt x="32" y="245"/>
                  </a:cubicBezTo>
                  <a:cubicBezTo>
                    <a:pt x="44" y="259"/>
                    <a:pt x="44" y="259"/>
                    <a:pt x="44" y="259"/>
                  </a:cubicBezTo>
                  <a:cubicBezTo>
                    <a:pt x="57" y="247"/>
                    <a:pt x="57" y="247"/>
                    <a:pt x="57" y="247"/>
                  </a:cubicBezTo>
                  <a:cubicBezTo>
                    <a:pt x="65" y="255"/>
                    <a:pt x="74" y="262"/>
                    <a:pt x="84" y="268"/>
                  </a:cubicBezTo>
                  <a:cubicBezTo>
                    <a:pt x="75" y="284"/>
                    <a:pt x="75" y="284"/>
                    <a:pt x="75" y="284"/>
                  </a:cubicBezTo>
                  <a:cubicBezTo>
                    <a:pt x="91" y="292"/>
                    <a:pt x="91" y="292"/>
                    <a:pt x="91" y="292"/>
                  </a:cubicBezTo>
                  <a:cubicBezTo>
                    <a:pt x="99" y="275"/>
                    <a:pt x="99" y="275"/>
                    <a:pt x="99" y="275"/>
                  </a:cubicBezTo>
                  <a:cubicBezTo>
                    <a:pt x="110" y="280"/>
                    <a:pt x="122" y="284"/>
                    <a:pt x="134" y="285"/>
                  </a:cubicBezTo>
                  <a:cubicBezTo>
                    <a:pt x="133" y="304"/>
                    <a:pt x="133" y="304"/>
                    <a:pt x="133" y="304"/>
                  </a:cubicBezTo>
                  <a:cubicBezTo>
                    <a:pt x="151" y="305"/>
                    <a:pt x="151" y="305"/>
                    <a:pt x="151" y="305"/>
                  </a:cubicBezTo>
                  <a:cubicBezTo>
                    <a:pt x="152" y="287"/>
                    <a:pt x="152" y="287"/>
                    <a:pt x="152" y="287"/>
                  </a:cubicBezTo>
                  <a:cubicBezTo>
                    <a:pt x="163" y="287"/>
                    <a:pt x="174" y="285"/>
                    <a:pt x="185" y="283"/>
                  </a:cubicBezTo>
                  <a:cubicBezTo>
                    <a:pt x="190" y="300"/>
                    <a:pt x="190" y="300"/>
                    <a:pt x="190" y="300"/>
                  </a:cubicBezTo>
                  <a:cubicBezTo>
                    <a:pt x="207" y="295"/>
                    <a:pt x="207" y="295"/>
                    <a:pt x="207" y="295"/>
                  </a:cubicBezTo>
                  <a:cubicBezTo>
                    <a:pt x="202" y="277"/>
                    <a:pt x="202" y="277"/>
                    <a:pt x="202" y="277"/>
                  </a:cubicBezTo>
                  <a:cubicBezTo>
                    <a:pt x="214" y="273"/>
                    <a:pt x="224" y="267"/>
                    <a:pt x="234" y="259"/>
                  </a:cubicBezTo>
                  <a:cubicBezTo>
                    <a:pt x="245" y="273"/>
                    <a:pt x="245" y="273"/>
                    <a:pt x="245" y="273"/>
                  </a:cubicBezTo>
                  <a:cubicBezTo>
                    <a:pt x="259" y="261"/>
                    <a:pt x="259" y="261"/>
                    <a:pt x="259" y="261"/>
                  </a:cubicBezTo>
                  <a:cubicBezTo>
                    <a:pt x="247" y="248"/>
                    <a:pt x="247" y="248"/>
                    <a:pt x="247" y="248"/>
                  </a:cubicBezTo>
                  <a:cubicBezTo>
                    <a:pt x="255" y="240"/>
                    <a:pt x="262" y="231"/>
                    <a:pt x="267" y="222"/>
                  </a:cubicBezTo>
                  <a:cubicBezTo>
                    <a:pt x="284" y="230"/>
                    <a:pt x="284" y="230"/>
                    <a:pt x="284" y="230"/>
                  </a:cubicBezTo>
                  <a:cubicBezTo>
                    <a:pt x="292" y="214"/>
                    <a:pt x="292" y="214"/>
                    <a:pt x="292" y="214"/>
                  </a:cubicBezTo>
                  <a:cubicBezTo>
                    <a:pt x="276" y="206"/>
                    <a:pt x="276" y="206"/>
                    <a:pt x="276" y="206"/>
                  </a:cubicBezTo>
                  <a:cubicBezTo>
                    <a:pt x="281" y="195"/>
                    <a:pt x="284" y="183"/>
                    <a:pt x="285" y="171"/>
                  </a:cubicBezTo>
                  <a:lnTo>
                    <a:pt x="304" y="172"/>
                  </a:lnTo>
                  <a:close/>
                  <a:moveTo>
                    <a:pt x="187" y="259"/>
                  </a:moveTo>
                  <a:cubicBezTo>
                    <a:pt x="128" y="277"/>
                    <a:pt x="65" y="245"/>
                    <a:pt x="47" y="186"/>
                  </a:cubicBezTo>
                  <a:cubicBezTo>
                    <a:pt x="28" y="128"/>
                    <a:pt x="60" y="65"/>
                    <a:pt x="118" y="47"/>
                  </a:cubicBezTo>
                  <a:cubicBezTo>
                    <a:pt x="177" y="28"/>
                    <a:pt x="240" y="60"/>
                    <a:pt x="258" y="118"/>
                  </a:cubicBezTo>
                  <a:cubicBezTo>
                    <a:pt x="277" y="177"/>
                    <a:pt x="245" y="240"/>
                    <a:pt x="187" y="259"/>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18439" name="灯片编号占位符 54"/>
          <p:cNvSpPr>
            <a:spLocks noGrp="1"/>
          </p:cNvSpPr>
          <p:nvPr>
            <p:ph type="sldNum" sz="quarter" idx="12"/>
          </p:nvPr>
        </p:nvSpPr>
        <p:spPr bwMode="auto">
          <a:xfrm>
            <a:off x="9347200" y="6299200"/>
            <a:ext cx="2844800" cy="36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3" tIns="60961" rIns="121923" bIns="60961"/>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fld id="{095B47E4-FDAF-4E13-BD16-BBB04E072BE3}" type="slidenum">
              <a:rPr lang="zh-CN" altLang="en-US" sz="1400">
                <a:solidFill>
                  <a:schemeClr val="bg1"/>
                </a:solidFill>
              </a:rPr>
            </a:fld>
            <a:endParaRPr lang="zh-CN" altLang="en-US" sz="1400">
              <a:solidFill>
                <a:schemeClr val="bg1"/>
              </a:solidFill>
            </a:endParaRPr>
          </a:p>
        </p:txBody>
      </p:sp>
      <p:sp>
        <p:nvSpPr>
          <p:cNvPr id="34" name="TextBox 33"/>
          <p:cNvSpPr txBox="1">
            <a:spLocks noChangeArrowheads="1"/>
          </p:cNvSpPr>
          <p:nvPr/>
        </p:nvSpPr>
        <p:spPr bwMode="auto">
          <a:xfrm>
            <a:off x="7132638" y="1244600"/>
            <a:ext cx="4687887" cy="178752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lnSpc>
                <a:spcPct val="125000"/>
              </a:lnSpc>
            </a:pPr>
            <a:r>
              <a:rPr lang="zh-CN" altLang="en-US" sz="2200">
                <a:solidFill>
                  <a:schemeClr val="tx1"/>
                </a:solidFill>
                <a:latin typeface="微软雅黑" panose="020B0503020204020204" pitchFamily="34" charset="-122"/>
                <a:ea typeface="微软雅黑" panose="020B0503020204020204" pitchFamily="34" charset="-122"/>
              </a:rPr>
              <a:t>根据题意，</a:t>
            </a:r>
            <a:r>
              <a:rPr lang="en-US" altLang="zh-CN" sz="2200">
                <a:solidFill>
                  <a:schemeClr val="tx1"/>
                </a:solidFill>
                <a:latin typeface="微软雅黑" panose="020B0503020204020204" pitchFamily="34" charset="-122"/>
                <a:ea typeface="微软雅黑" panose="020B0503020204020204" pitchFamily="34" charset="-122"/>
              </a:rPr>
              <a:t> P=50000</a:t>
            </a:r>
            <a:r>
              <a:rPr lang="zh-CN" altLang="en-US" sz="2200">
                <a:solidFill>
                  <a:schemeClr val="tx1"/>
                </a:solidFill>
                <a:latin typeface="微软雅黑" panose="020B0503020204020204" pitchFamily="34" charset="-122"/>
                <a:ea typeface="微软雅黑" panose="020B0503020204020204" pitchFamily="34" charset="-122"/>
              </a:rPr>
              <a:t>元，</a:t>
            </a:r>
            <a:r>
              <a:rPr lang="en-US" altLang="zh-CN" sz="2200">
                <a:solidFill>
                  <a:schemeClr val="tx1"/>
                </a:solidFill>
                <a:latin typeface="微软雅黑" panose="020B0503020204020204" pitchFamily="34" charset="-122"/>
                <a:ea typeface="微软雅黑" panose="020B0503020204020204" pitchFamily="34" charset="-122"/>
              </a:rPr>
              <a:t>n=5</a:t>
            </a:r>
            <a:endParaRPr lang="en-US" altLang="zh-CN" sz="2200">
              <a:solidFill>
                <a:schemeClr val="tx1"/>
              </a:solidFill>
              <a:latin typeface="微软雅黑" panose="020B0503020204020204" pitchFamily="34" charset="-122"/>
              <a:ea typeface="微软雅黑" panose="020B0503020204020204" pitchFamily="34" charset="-122"/>
            </a:endParaRPr>
          </a:p>
          <a:p>
            <a:pPr eaLnBrk="1" hangingPunct="1">
              <a:lnSpc>
                <a:spcPct val="125000"/>
              </a:lnSpc>
            </a:pPr>
            <a:r>
              <a:rPr lang="en-US" altLang="zh-CN" sz="2200">
                <a:solidFill>
                  <a:schemeClr val="tx1"/>
                </a:solidFill>
                <a:latin typeface="微软雅黑" panose="020B0503020204020204" pitchFamily="34" charset="-122"/>
                <a:ea typeface="微软雅黑" panose="020B0503020204020204" pitchFamily="34" charset="-122"/>
              </a:rPr>
              <a:t> F=50000×(1+4.42%×5)=61050</a:t>
            </a:r>
            <a:r>
              <a:rPr lang="zh-CN" altLang="en-US" sz="2200">
                <a:solidFill>
                  <a:schemeClr val="tx1"/>
                </a:solidFill>
                <a:latin typeface="微软雅黑" panose="020B0503020204020204" pitchFamily="34" charset="-122"/>
                <a:ea typeface="微软雅黑" panose="020B0503020204020204" pitchFamily="34" charset="-122"/>
              </a:rPr>
              <a:t>元</a:t>
            </a:r>
            <a:endParaRPr lang="en-US" altLang="zh-CN" sz="2200">
              <a:solidFill>
                <a:schemeClr val="tx1"/>
              </a:solidFill>
              <a:latin typeface="微软雅黑" panose="020B0503020204020204" pitchFamily="34" charset="-122"/>
              <a:ea typeface="微软雅黑" panose="020B0503020204020204" pitchFamily="34" charset="-122"/>
            </a:endParaRPr>
          </a:p>
          <a:p>
            <a:pPr eaLnBrk="1" hangingPunct="1">
              <a:lnSpc>
                <a:spcPct val="125000"/>
              </a:lnSpc>
            </a:pPr>
            <a:r>
              <a:rPr lang="en-US" altLang="zh-CN" sz="2200">
                <a:solidFill>
                  <a:schemeClr val="tx1"/>
                </a:solidFill>
                <a:latin typeface="微软雅黑" panose="020B0503020204020204" pitchFamily="34" charset="-122"/>
                <a:ea typeface="微软雅黑" panose="020B0503020204020204" pitchFamily="34" charset="-122"/>
              </a:rPr>
              <a:t> 61050=50000×</a:t>
            </a:r>
            <a:r>
              <a:rPr lang="zh-CN" altLang="en-US" sz="2200">
                <a:solidFill>
                  <a:schemeClr val="tx1"/>
                </a:solidFill>
                <a:latin typeface="微软雅黑" panose="020B0503020204020204" pitchFamily="34" charset="-122"/>
                <a:ea typeface="微软雅黑" panose="020B0503020204020204" pitchFamily="34" charset="-122"/>
              </a:rPr>
              <a:t>（</a:t>
            </a:r>
            <a:r>
              <a:rPr lang="en-US" altLang="zh-CN" sz="2200">
                <a:solidFill>
                  <a:schemeClr val="tx1"/>
                </a:solidFill>
                <a:latin typeface="微软雅黑" panose="020B0503020204020204" pitchFamily="34" charset="-122"/>
                <a:ea typeface="微软雅黑" panose="020B0503020204020204" pitchFamily="34" charset="-122"/>
              </a:rPr>
              <a:t>F/P,i,5</a:t>
            </a:r>
            <a:r>
              <a:rPr lang="zh-CN" altLang="en-US" sz="2200">
                <a:solidFill>
                  <a:schemeClr val="tx1"/>
                </a:solidFill>
                <a:latin typeface="微软雅黑" panose="020B0503020204020204" pitchFamily="34" charset="-122"/>
                <a:ea typeface="微软雅黑" panose="020B0503020204020204" pitchFamily="34" charset="-122"/>
              </a:rPr>
              <a:t>）</a:t>
            </a:r>
            <a:endParaRPr lang="en-US" altLang="zh-CN" sz="2200">
              <a:solidFill>
                <a:schemeClr val="tx1"/>
              </a:solidFill>
              <a:latin typeface="微软雅黑" panose="020B0503020204020204" pitchFamily="34" charset="-122"/>
              <a:ea typeface="微软雅黑" panose="020B0503020204020204" pitchFamily="34" charset="-122"/>
            </a:endParaRPr>
          </a:p>
          <a:p>
            <a:pPr eaLnBrk="1" hangingPunct="1">
              <a:lnSpc>
                <a:spcPct val="125000"/>
              </a:lnSpc>
            </a:pPr>
            <a:r>
              <a:rPr lang="zh-CN" altLang="en-US" sz="2200">
                <a:solidFill>
                  <a:schemeClr val="tx1"/>
                </a:solidFill>
                <a:latin typeface="微软雅黑" panose="020B0503020204020204" pitchFamily="34" charset="-122"/>
                <a:ea typeface="微软雅黑" panose="020B0503020204020204" pitchFamily="34" charset="-122"/>
              </a:rPr>
              <a:t>（</a:t>
            </a:r>
            <a:r>
              <a:rPr lang="en-US" altLang="zh-CN" sz="2200">
                <a:solidFill>
                  <a:schemeClr val="tx1"/>
                </a:solidFill>
                <a:latin typeface="微软雅黑" panose="020B0503020204020204" pitchFamily="34" charset="-122"/>
                <a:ea typeface="微软雅黑" panose="020B0503020204020204" pitchFamily="34" charset="-122"/>
              </a:rPr>
              <a:t>P/F</a:t>
            </a:r>
            <a:r>
              <a:rPr lang="zh-CN" altLang="en-US" sz="2200">
                <a:solidFill>
                  <a:schemeClr val="tx1"/>
                </a:solidFill>
                <a:latin typeface="微软雅黑" panose="020B0503020204020204" pitchFamily="34" charset="-122"/>
                <a:ea typeface="微软雅黑" panose="020B0503020204020204" pitchFamily="34" charset="-122"/>
              </a:rPr>
              <a:t>，</a:t>
            </a:r>
            <a:r>
              <a:rPr lang="en-US" altLang="zh-CN" sz="2200">
                <a:solidFill>
                  <a:schemeClr val="tx1"/>
                </a:solidFill>
                <a:latin typeface="微软雅黑" panose="020B0503020204020204" pitchFamily="34" charset="-122"/>
                <a:ea typeface="微软雅黑" panose="020B0503020204020204" pitchFamily="34" charset="-122"/>
              </a:rPr>
              <a:t>i</a:t>
            </a:r>
            <a:r>
              <a:rPr lang="zh-CN" altLang="en-US" sz="2200">
                <a:solidFill>
                  <a:schemeClr val="tx1"/>
                </a:solidFill>
                <a:latin typeface="微软雅黑" panose="020B0503020204020204" pitchFamily="34" charset="-122"/>
                <a:ea typeface="微软雅黑" panose="020B0503020204020204" pitchFamily="34" charset="-122"/>
              </a:rPr>
              <a:t>，</a:t>
            </a:r>
            <a:r>
              <a:rPr lang="en-US" altLang="zh-CN" sz="2200">
                <a:solidFill>
                  <a:schemeClr val="tx1"/>
                </a:solidFill>
                <a:latin typeface="微软雅黑" panose="020B0503020204020204" pitchFamily="34" charset="-122"/>
                <a:ea typeface="微软雅黑" panose="020B0503020204020204" pitchFamily="34" charset="-122"/>
              </a:rPr>
              <a:t>5</a:t>
            </a:r>
            <a:r>
              <a:rPr lang="zh-CN" altLang="en-US" sz="2200">
                <a:solidFill>
                  <a:schemeClr val="tx1"/>
                </a:solidFill>
                <a:latin typeface="微软雅黑" panose="020B0503020204020204" pitchFamily="34" charset="-122"/>
                <a:ea typeface="微软雅黑" panose="020B0503020204020204" pitchFamily="34" charset="-122"/>
              </a:rPr>
              <a:t>）</a:t>
            </a:r>
            <a:r>
              <a:rPr lang="en-US" altLang="zh-CN" sz="2200">
                <a:solidFill>
                  <a:schemeClr val="tx1"/>
                </a:solidFill>
                <a:latin typeface="微软雅黑" panose="020B0503020204020204" pitchFamily="34" charset="-122"/>
                <a:ea typeface="微软雅黑" panose="020B0503020204020204" pitchFamily="34" charset="-122"/>
              </a:rPr>
              <a:t>=1.221</a:t>
            </a:r>
            <a:endParaRPr lang="en-US" altLang="zh-CN" sz="2200">
              <a:solidFill>
                <a:schemeClr val="tx1"/>
              </a:solidFill>
              <a:latin typeface="微软雅黑" panose="020B0503020204020204" pitchFamily="34" charset="-122"/>
              <a:ea typeface="微软雅黑" panose="020B0503020204020204" pitchFamily="34" charset="-122"/>
            </a:endParaRPr>
          </a:p>
        </p:txBody>
      </p:sp>
      <p:sp>
        <p:nvSpPr>
          <p:cNvPr id="35" name="TextBox 34"/>
          <p:cNvSpPr txBox="1">
            <a:spLocks noChangeArrowheads="1"/>
          </p:cNvSpPr>
          <p:nvPr/>
        </p:nvSpPr>
        <p:spPr bwMode="auto">
          <a:xfrm>
            <a:off x="7246938" y="3290888"/>
            <a:ext cx="4811712" cy="22098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lnSpc>
                <a:spcPct val="125000"/>
              </a:lnSpc>
            </a:pPr>
            <a:r>
              <a:rPr lang="zh-CN" altLang="en-US" sz="2200">
                <a:solidFill>
                  <a:schemeClr val="tx1"/>
                </a:solidFill>
                <a:latin typeface="微软雅黑" panose="020B0503020204020204" pitchFamily="34" charset="-122"/>
                <a:ea typeface="微软雅黑" panose="020B0503020204020204" pitchFamily="34" charset="-122"/>
              </a:rPr>
              <a:t>查普通年金现值系数表，当</a:t>
            </a:r>
            <a:r>
              <a:rPr lang="en-US" altLang="zh-CN" sz="2200">
                <a:solidFill>
                  <a:schemeClr val="tx1"/>
                </a:solidFill>
                <a:latin typeface="微软雅黑" panose="020B0503020204020204" pitchFamily="34" charset="-122"/>
                <a:ea typeface="微软雅黑" panose="020B0503020204020204" pitchFamily="34" charset="-122"/>
              </a:rPr>
              <a:t>n</a:t>
            </a:r>
            <a:r>
              <a:rPr lang="zh-CN" altLang="en-US" sz="2200">
                <a:solidFill>
                  <a:schemeClr val="tx1"/>
                </a:solidFill>
                <a:latin typeface="微软雅黑" panose="020B0503020204020204" pitchFamily="34" charset="-122"/>
                <a:ea typeface="微软雅黑" panose="020B0503020204020204" pitchFamily="34" charset="-122"/>
              </a:rPr>
              <a:t>＝</a:t>
            </a:r>
            <a:r>
              <a:rPr lang="en-US" altLang="zh-CN" sz="2200">
                <a:solidFill>
                  <a:schemeClr val="tx1"/>
                </a:solidFill>
                <a:latin typeface="微软雅黑" panose="020B0503020204020204" pitchFamily="34" charset="-122"/>
                <a:ea typeface="微软雅黑" panose="020B0503020204020204" pitchFamily="34" charset="-122"/>
              </a:rPr>
              <a:t>5</a:t>
            </a:r>
            <a:r>
              <a:rPr lang="zh-CN" altLang="en-US" sz="2200">
                <a:solidFill>
                  <a:schemeClr val="tx1"/>
                </a:solidFill>
                <a:latin typeface="微软雅黑" panose="020B0503020204020204" pitchFamily="34" charset="-122"/>
                <a:ea typeface="微软雅黑" panose="020B0503020204020204" pitchFamily="34" charset="-122"/>
              </a:rPr>
              <a:t>时</a:t>
            </a:r>
            <a:endParaRPr lang="en-US" altLang="zh-CN" sz="2200">
              <a:solidFill>
                <a:schemeClr val="tx1"/>
              </a:solidFill>
              <a:latin typeface="微软雅黑" panose="020B0503020204020204" pitchFamily="34" charset="-122"/>
              <a:ea typeface="微软雅黑" panose="020B0503020204020204" pitchFamily="34" charset="-122"/>
            </a:endParaRPr>
          </a:p>
          <a:p>
            <a:pPr eaLnBrk="1" hangingPunct="1">
              <a:lnSpc>
                <a:spcPct val="125000"/>
              </a:lnSpc>
            </a:pPr>
            <a:r>
              <a:rPr lang="zh-CN" altLang="en-US" sz="2200">
                <a:solidFill>
                  <a:schemeClr val="tx1"/>
                </a:solidFill>
                <a:latin typeface="微软雅黑" panose="020B0503020204020204" pitchFamily="34" charset="-122"/>
                <a:ea typeface="微软雅黑" panose="020B0503020204020204" pitchFamily="34" charset="-122"/>
              </a:rPr>
              <a:t>     利率（</a:t>
            </a:r>
            <a:r>
              <a:rPr lang="en-US" altLang="zh-CN" sz="2200">
                <a:solidFill>
                  <a:schemeClr val="tx1"/>
                </a:solidFill>
                <a:latin typeface="微软雅黑" panose="020B0503020204020204" pitchFamily="34" charset="-122"/>
                <a:ea typeface="微软雅黑" panose="020B0503020204020204" pitchFamily="34" charset="-122"/>
              </a:rPr>
              <a:t>i</a:t>
            </a:r>
            <a:r>
              <a:rPr lang="zh-CN" altLang="en-US" sz="2200">
                <a:solidFill>
                  <a:schemeClr val="tx1"/>
                </a:solidFill>
                <a:latin typeface="微软雅黑" panose="020B0503020204020204" pitchFamily="34" charset="-122"/>
                <a:ea typeface="微软雅黑" panose="020B0503020204020204" pitchFamily="34" charset="-122"/>
              </a:rPr>
              <a:t>）             系数值（</a:t>
            </a:r>
            <a:r>
              <a:rPr lang="en-US" altLang="zh-CN" sz="2200">
                <a:solidFill>
                  <a:schemeClr val="tx1"/>
                </a:solidFill>
                <a:latin typeface="微软雅黑" panose="020B0503020204020204" pitchFamily="34" charset="-122"/>
                <a:ea typeface="微软雅黑" panose="020B0503020204020204" pitchFamily="34" charset="-122"/>
              </a:rPr>
              <a:t>B</a:t>
            </a:r>
            <a:r>
              <a:rPr lang="zh-CN" altLang="en-US" sz="2200">
                <a:solidFill>
                  <a:schemeClr val="tx1"/>
                </a:solidFill>
                <a:latin typeface="微软雅黑" panose="020B0503020204020204" pitchFamily="34" charset="-122"/>
                <a:ea typeface="微软雅黑" panose="020B0503020204020204" pitchFamily="34" charset="-122"/>
              </a:rPr>
              <a:t>）</a:t>
            </a:r>
            <a:endParaRPr lang="en-US" altLang="zh-CN" sz="2200">
              <a:solidFill>
                <a:schemeClr val="tx1"/>
              </a:solidFill>
              <a:latin typeface="微软雅黑" panose="020B0503020204020204" pitchFamily="34" charset="-122"/>
              <a:ea typeface="微软雅黑" panose="020B0503020204020204" pitchFamily="34" charset="-122"/>
            </a:endParaRPr>
          </a:p>
          <a:p>
            <a:pPr eaLnBrk="1" hangingPunct="1">
              <a:lnSpc>
                <a:spcPct val="125000"/>
              </a:lnSpc>
            </a:pPr>
            <a:r>
              <a:rPr lang="en-US" altLang="zh-CN" sz="2200">
                <a:solidFill>
                  <a:schemeClr val="tx1"/>
                </a:solidFill>
                <a:latin typeface="微软雅黑" panose="020B0503020204020204" pitchFamily="34" charset="-122"/>
                <a:ea typeface="微软雅黑" panose="020B0503020204020204" pitchFamily="34" charset="-122"/>
              </a:rPr>
              <a:t>        4%                    1.2167</a:t>
            </a:r>
            <a:endParaRPr lang="en-US" altLang="zh-CN" sz="2200">
              <a:solidFill>
                <a:schemeClr val="tx1"/>
              </a:solidFill>
              <a:latin typeface="微软雅黑" panose="020B0503020204020204" pitchFamily="34" charset="-122"/>
              <a:ea typeface="微软雅黑" panose="020B0503020204020204" pitchFamily="34" charset="-122"/>
            </a:endParaRPr>
          </a:p>
          <a:p>
            <a:pPr eaLnBrk="1" hangingPunct="1">
              <a:lnSpc>
                <a:spcPct val="125000"/>
              </a:lnSpc>
            </a:pPr>
            <a:r>
              <a:rPr lang="en-US" altLang="zh-CN" sz="2200">
                <a:solidFill>
                  <a:schemeClr val="tx1"/>
                </a:solidFill>
                <a:latin typeface="微软雅黑" panose="020B0503020204020204" pitchFamily="34" charset="-122"/>
                <a:ea typeface="微软雅黑" panose="020B0503020204020204" pitchFamily="34" charset="-122"/>
              </a:rPr>
              <a:t>          ?                      1.221</a:t>
            </a:r>
            <a:endParaRPr lang="en-US" altLang="zh-CN" sz="2200">
              <a:solidFill>
                <a:schemeClr val="tx1"/>
              </a:solidFill>
              <a:latin typeface="微软雅黑" panose="020B0503020204020204" pitchFamily="34" charset="-122"/>
              <a:ea typeface="微软雅黑" panose="020B0503020204020204" pitchFamily="34" charset="-122"/>
            </a:endParaRPr>
          </a:p>
          <a:p>
            <a:pPr eaLnBrk="1" hangingPunct="1">
              <a:lnSpc>
                <a:spcPct val="125000"/>
              </a:lnSpc>
            </a:pPr>
            <a:r>
              <a:rPr lang="en-US" altLang="zh-CN" sz="2200">
                <a:solidFill>
                  <a:schemeClr val="tx1"/>
                </a:solidFill>
                <a:latin typeface="微软雅黑" panose="020B0503020204020204" pitchFamily="34" charset="-122"/>
                <a:ea typeface="微软雅黑" panose="020B0503020204020204" pitchFamily="34" charset="-122"/>
              </a:rPr>
              <a:t>        5%                    1.2763</a:t>
            </a:r>
            <a:endParaRPr lang="zh-CN" altLang="en-US" sz="2200">
              <a:solidFill>
                <a:schemeClr val="tx1"/>
              </a:solidFill>
              <a:latin typeface="微软雅黑" panose="020B0503020204020204" pitchFamily="34" charset="-122"/>
              <a:ea typeface="微软雅黑" panose="020B0503020204020204" pitchFamily="34" charset="-122"/>
            </a:endParaRPr>
          </a:p>
        </p:txBody>
      </p:sp>
      <p:graphicFrame>
        <p:nvGraphicFramePr>
          <p:cNvPr id="14346" name="Object 2"/>
          <p:cNvGraphicFramePr>
            <a:graphicFrameLocks noChangeAspect="1"/>
          </p:cNvGraphicFramePr>
          <p:nvPr/>
        </p:nvGraphicFramePr>
        <p:xfrm>
          <a:off x="1508125" y="5759450"/>
          <a:ext cx="7416800" cy="746125"/>
        </p:xfrm>
        <a:graphic>
          <a:graphicData uri="http://schemas.openxmlformats.org/presentationml/2006/ole">
            <mc:AlternateContent xmlns:mc="http://schemas.openxmlformats.org/markup-compatibility/2006">
              <mc:Choice xmlns:v="urn:schemas-microsoft-com:vml" Requires="v">
                <p:oleObj spid="_x0000_s12306" name="公式" r:id="rId2" imgW="3987800" imgH="406400" progId="Equation.3">
                  <p:embed/>
                </p:oleObj>
              </mc:Choice>
              <mc:Fallback>
                <p:oleObj name="公式" r:id="rId2" imgW="3987800" imgH="406400" progId="Equation.3">
                  <p:embed/>
                  <p:pic>
                    <p:nvPicPr>
                      <p:cNvPr id="0" name="图片 123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5759450"/>
                        <a:ext cx="74168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7" name="矩形 36"/>
          <p:cNvSpPr>
            <a:spLocks noChangeArrowheads="1"/>
          </p:cNvSpPr>
          <p:nvPr/>
        </p:nvSpPr>
        <p:spPr bwMode="auto">
          <a:xfrm>
            <a:off x="3244850" y="4257675"/>
            <a:ext cx="2159000" cy="4318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p>
            <a:pPr eaLnBrk="1" hangingPunct="1"/>
            <a:r>
              <a:rPr lang="zh-CN" altLang="en-US" sz="2200">
                <a:latin typeface="微软雅黑" panose="020B0503020204020204" pitchFamily="34" charset="-122"/>
                <a:ea typeface="微软雅黑" panose="020B0503020204020204" pitchFamily="34" charset="-122"/>
              </a:rPr>
              <a:t>根据内插法可得</a:t>
            </a:r>
            <a:endParaRPr lang="zh-CN" altLang="en-US" sz="2200"/>
          </a:p>
        </p:txBody>
      </p:sp>
      <p:sp>
        <p:nvSpPr>
          <p:cNvPr id="40" name="Line 6"/>
          <p:cNvSpPr>
            <a:spLocks noChangeShapeType="1"/>
          </p:cNvSpPr>
          <p:nvPr/>
        </p:nvSpPr>
        <p:spPr bwMode="auto">
          <a:xfrm>
            <a:off x="0" y="482600"/>
            <a:ext cx="4716463"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18445" name="Line 7"/>
          <p:cNvSpPr>
            <a:spLocks noChangeShapeType="1"/>
          </p:cNvSpPr>
          <p:nvPr/>
        </p:nvSpPr>
        <p:spPr bwMode="auto">
          <a:xfrm flipV="1">
            <a:off x="7343775" y="436563"/>
            <a:ext cx="4848225"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18446" name="Text Box 4"/>
          <p:cNvSpPr txBox="1">
            <a:spLocks noChangeArrowheads="1"/>
          </p:cNvSpPr>
          <p:nvPr/>
        </p:nvSpPr>
        <p:spPr bwMode="auto">
          <a:xfrm>
            <a:off x="4957763" y="161925"/>
            <a:ext cx="25606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6" tIns="60963" rIns="121926" bIns="60963">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r>
              <a:rPr lang="zh-CN" altLang="en-US"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利率的运用</a:t>
            </a:r>
            <a:endParaRPr lang="zh-CN" altLang="zh-CN"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47" name="矩形 2"/>
          <p:cNvSpPr>
            <a:spLocks noChangeArrowheads="1"/>
          </p:cNvSpPr>
          <p:nvPr/>
        </p:nvSpPr>
        <p:spPr bwMode="auto">
          <a:xfrm>
            <a:off x="173038" y="1000125"/>
            <a:ext cx="589121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25000"/>
              </a:lnSpc>
            </a:pPr>
            <a:r>
              <a:rPr lang="zh-CN" altLang="en-US">
                <a:latin typeface="微软雅黑" panose="020B0503020204020204" pitchFamily="34" charset="-122"/>
                <a:ea typeface="微软雅黑" panose="020B0503020204020204" pitchFamily="34" charset="-122"/>
              </a:rPr>
              <a:t>         </a:t>
            </a:r>
            <a:r>
              <a:rPr lang="zh-CN" altLang="en-US" sz="2400">
                <a:latin typeface="微软雅黑" panose="020B0503020204020204" pitchFamily="34" charset="-122"/>
                <a:ea typeface="微软雅黑" panose="020B0503020204020204" pitchFamily="34" charset="-122"/>
              </a:rPr>
              <a:t>李某于</a:t>
            </a:r>
            <a:r>
              <a:rPr lang="en-US" altLang="zh-CN" sz="2400">
                <a:latin typeface="微软雅黑" panose="020B0503020204020204" pitchFamily="34" charset="-122"/>
                <a:ea typeface="微软雅黑" panose="020B0503020204020204" pitchFamily="34" charset="-122"/>
              </a:rPr>
              <a:t>2016</a:t>
            </a:r>
            <a:r>
              <a:rPr lang="zh-CN" altLang="en-US" sz="2400">
                <a:latin typeface="微软雅黑" panose="020B0503020204020204" pitchFamily="34" charset="-122"/>
                <a:ea typeface="微软雅黑" panose="020B0503020204020204" pitchFamily="34" charset="-122"/>
              </a:rPr>
              <a:t>年</a:t>
            </a:r>
            <a:r>
              <a:rPr lang="en-US" altLang="zh-CN" sz="2400">
                <a:latin typeface="微软雅黑" panose="020B0503020204020204" pitchFamily="34" charset="-122"/>
                <a:ea typeface="微软雅黑" panose="020B0503020204020204" pitchFamily="34" charset="-122"/>
              </a:rPr>
              <a:t>3</a:t>
            </a:r>
            <a:r>
              <a:rPr lang="zh-CN" altLang="en-US" sz="2400">
                <a:latin typeface="微软雅黑" panose="020B0503020204020204" pitchFamily="34" charset="-122"/>
                <a:ea typeface="微软雅黑" panose="020B0503020204020204" pitchFamily="34" charset="-122"/>
              </a:rPr>
              <a:t>月</a:t>
            </a:r>
            <a:r>
              <a:rPr lang="en-US" altLang="zh-CN" sz="2400">
                <a:latin typeface="微软雅黑" panose="020B0503020204020204" pitchFamily="34" charset="-122"/>
                <a:ea typeface="微软雅黑" panose="020B0503020204020204" pitchFamily="34" charset="-122"/>
              </a:rPr>
              <a:t>19</a:t>
            </a:r>
            <a:r>
              <a:rPr lang="zh-CN" altLang="en-US" sz="2400">
                <a:latin typeface="微软雅黑" panose="020B0503020204020204" pitchFamily="34" charset="-122"/>
                <a:ea typeface="微软雅黑" panose="020B0503020204020204" pitchFamily="34" charset="-122"/>
              </a:rPr>
              <a:t>日从某银行购买了凭证式国债</a:t>
            </a:r>
            <a:r>
              <a:rPr lang="en-US" altLang="zh-CN" sz="2400">
                <a:latin typeface="微软雅黑" panose="020B0503020204020204" pitchFamily="34" charset="-122"/>
                <a:ea typeface="微软雅黑" panose="020B0503020204020204" pitchFamily="34" charset="-122"/>
              </a:rPr>
              <a:t>50000</a:t>
            </a:r>
            <a:r>
              <a:rPr lang="zh-CN" altLang="en-US" sz="2400">
                <a:latin typeface="微软雅黑" panose="020B0503020204020204" pitchFamily="34" charset="-122"/>
                <a:ea typeface="微软雅黑" panose="020B0503020204020204" pitchFamily="34" charset="-122"/>
              </a:rPr>
              <a:t>元，票面年利</a:t>
            </a:r>
            <a:r>
              <a:rPr lang="en-US" altLang="zh-CN" sz="2400">
                <a:latin typeface="微软雅黑" panose="020B0503020204020204" pitchFamily="34" charset="-122"/>
                <a:ea typeface="微软雅黑" panose="020B0503020204020204" pitchFamily="34" charset="-122"/>
              </a:rPr>
              <a:t>4.42%</a:t>
            </a:r>
            <a:r>
              <a:rPr lang="zh-CN" altLang="en-US" sz="2400">
                <a:latin typeface="微软雅黑" panose="020B0503020204020204" pitchFamily="34" charset="-122"/>
                <a:ea typeface="微软雅黑" panose="020B0503020204020204" pitchFamily="34" charset="-122"/>
              </a:rPr>
              <a:t>，</a:t>
            </a:r>
            <a:r>
              <a:rPr lang="en-US" altLang="zh-CN" sz="2400">
                <a:latin typeface="微软雅黑" panose="020B0503020204020204" pitchFamily="34" charset="-122"/>
                <a:ea typeface="微软雅黑" panose="020B0503020204020204" pitchFamily="34" charset="-122"/>
              </a:rPr>
              <a:t>5</a:t>
            </a:r>
            <a:r>
              <a:rPr lang="zh-CN" altLang="en-US" sz="2400">
                <a:latin typeface="微软雅黑" panose="020B0503020204020204" pitchFamily="34" charset="-122"/>
                <a:ea typeface="微软雅黑" panose="020B0503020204020204" pitchFamily="34" charset="-122"/>
              </a:rPr>
              <a:t>年后到期一次性还本付息。 </a:t>
            </a:r>
            <a:endParaRPr lang="en-US" altLang="zh-CN" sz="2400">
              <a:latin typeface="微软雅黑" panose="020B0503020204020204" pitchFamily="34" charset="-122"/>
              <a:ea typeface="微软雅黑" panose="020B0503020204020204" pitchFamily="34" charset="-122"/>
            </a:endParaRPr>
          </a:p>
          <a:p>
            <a:pPr eaLnBrk="1" hangingPunct="1">
              <a:lnSpc>
                <a:spcPct val="125000"/>
              </a:lnSpc>
            </a:pPr>
            <a:r>
              <a:rPr lang="zh-CN" altLang="en-US" sz="2400">
                <a:latin typeface="微软雅黑" panose="020B0503020204020204" pitchFamily="34" charset="-122"/>
                <a:ea typeface="微软雅黑" panose="020B0503020204020204" pitchFamily="34" charset="-122"/>
              </a:rPr>
              <a:t>     要求：</a:t>
            </a:r>
            <a:r>
              <a:rPr lang="en-US" altLang="zh-CN" sz="2400">
                <a:latin typeface="微软雅黑" panose="020B0503020204020204" pitchFamily="34" charset="-122"/>
                <a:ea typeface="微软雅黑" panose="020B0503020204020204" pitchFamily="34" charset="-122"/>
              </a:rPr>
              <a:t> </a:t>
            </a:r>
            <a:r>
              <a:rPr lang="zh-CN" altLang="en-US" sz="2400">
                <a:latin typeface="微软雅黑" panose="020B0503020204020204" pitchFamily="34" charset="-122"/>
                <a:ea typeface="微软雅黑" panose="020B0503020204020204" pitchFamily="34" charset="-122"/>
              </a:rPr>
              <a:t>计算国债投资的实际收益率</a:t>
            </a:r>
            <a:endParaRPr lang="en-US" altLang="zh-CN" sz="2400">
              <a:latin typeface="微软雅黑" panose="020B0503020204020204" pitchFamily="34" charset="-122"/>
              <a:ea typeface="微软雅黑" panose="020B0503020204020204" pitchFamily="34" charset="-122"/>
            </a:endParaRPr>
          </a:p>
        </p:txBody>
      </p:sp>
      <p:sp>
        <p:nvSpPr>
          <p:cNvPr id="31" name="Freeform 11"/>
          <p:cNvSpPr/>
          <p:nvPr/>
        </p:nvSpPr>
        <p:spPr bwMode="auto">
          <a:xfrm rot="16823854" flipH="1">
            <a:off x="5264151" y="1885950"/>
            <a:ext cx="1598612" cy="1049337"/>
          </a:xfrm>
          <a:custGeom>
            <a:avLst/>
            <a:gdLst>
              <a:gd name="T0" fmla="*/ 100 w 405"/>
              <a:gd name="T1" fmla="*/ 255 h 255"/>
              <a:gd name="T2" fmla="*/ 94 w 405"/>
              <a:gd name="T3" fmla="*/ 255 h 255"/>
              <a:gd name="T4" fmla="*/ 0 w 405"/>
              <a:gd name="T5" fmla="*/ 255 h 255"/>
              <a:gd name="T6" fmla="*/ 0 w 405"/>
              <a:gd name="T7" fmla="*/ 238 h 255"/>
              <a:gd name="T8" fmla="*/ 94 w 405"/>
              <a:gd name="T9" fmla="*/ 238 h 255"/>
              <a:gd name="T10" fmla="*/ 137 w 405"/>
              <a:gd name="T11" fmla="*/ 230 h 255"/>
              <a:gd name="T12" fmla="*/ 170 w 405"/>
              <a:gd name="T13" fmla="*/ 164 h 255"/>
              <a:gd name="T14" fmla="*/ 183 w 405"/>
              <a:gd name="T15" fmla="*/ 98 h 255"/>
              <a:gd name="T16" fmla="*/ 195 w 405"/>
              <a:gd name="T17" fmla="*/ 48 h 255"/>
              <a:gd name="T18" fmla="*/ 228 w 405"/>
              <a:gd name="T19" fmla="*/ 9 h 255"/>
              <a:gd name="T20" fmla="*/ 277 w 405"/>
              <a:gd name="T21" fmla="*/ 0 h 255"/>
              <a:gd name="T22" fmla="*/ 405 w 405"/>
              <a:gd name="T23" fmla="*/ 0 h 255"/>
              <a:gd name="T24" fmla="*/ 405 w 405"/>
              <a:gd name="T25" fmla="*/ 17 h 255"/>
              <a:gd name="T26" fmla="*/ 277 w 405"/>
              <a:gd name="T27" fmla="*/ 17 h 255"/>
              <a:gd name="T28" fmla="*/ 237 w 405"/>
              <a:gd name="T29" fmla="*/ 24 h 255"/>
              <a:gd name="T30" fmla="*/ 211 w 405"/>
              <a:gd name="T31" fmla="*/ 54 h 255"/>
              <a:gd name="T32" fmla="*/ 199 w 405"/>
              <a:gd name="T33" fmla="*/ 101 h 255"/>
              <a:gd name="T34" fmla="*/ 186 w 405"/>
              <a:gd name="T35" fmla="*/ 167 h 255"/>
              <a:gd name="T36" fmla="*/ 148 w 405"/>
              <a:gd name="T37" fmla="*/ 243 h 255"/>
              <a:gd name="T38" fmla="*/ 100 w 405"/>
              <a:gd name="T3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5" h="255">
                <a:moveTo>
                  <a:pt x="100" y="255"/>
                </a:moveTo>
                <a:cubicBezTo>
                  <a:pt x="98" y="255"/>
                  <a:pt x="96" y="255"/>
                  <a:pt x="94" y="255"/>
                </a:cubicBezTo>
                <a:cubicBezTo>
                  <a:pt x="0" y="255"/>
                  <a:pt x="0" y="255"/>
                  <a:pt x="0" y="255"/>
                </a:cubicBezTo>
                <a:cubicBezTo>
                  <a:pt x="0" y="238"/>
                  <a:pt x="0" y="238"/>
                  <a:pt x="0" y="238"/>
                </a:cubicBezTo>
                <a:cubicBezTo>
                  <a:pt x="94" y="238"/>
                  <a:pt x="94" y="238"/>
                  <a:pt x="94" y="238"/>
                </a:cubicBezTo>
                <a:cubicBezTo>
                  <a:pt x="109" y="238"/>
                  <a:pt x="126" y="238"/>
                  <a:pt x="137" y="230"/>
                </a:cubicBezTo>
                <a:cubicBezTo>
                  <a:pt x="157" y="215"/>
                  <a:pt x="163" y="189"/>
                  <a:pt x="170" y="164"/>
                </a:cubicBezTo>
                <a:cubicBezTo>
                  <a:pt x="175" y="141"/>
                  <a:pt x="179" y="119"/>
                  <a:pt x="183" y="98"/>
                </a:cubicBezTo>
                <a:cubicBezTo>
                  <a:pt x="186" y="81"/>
                  <a:pt x="189" y="64"/>
                  <a:pt x="195" y="48"/>
                </a:cubicBezTo>
                <a:cubicBezTo>
                  <a:pt x="201" y="32"/>
                  <a:pt x="213" y="18"/>
                  <a:pt x="228" y="9"/>
                </a:cubicBezTo>
                <a:cubicBezTo>
                  <a:pt x="245" y="0"/>
                  <a:pt x="260" y="0"/>
                  <a:pt x="277" y="0"/>
                </a:cubicBezTo>
                <a:cubicBezTo>
                  <a:pt x="405" y="0"/>
                  <a:pt x="405" y="0"/>
                  <a:pt x="405" y="0"/>
                </a:cubicBezTo>
                <a:cubicBezTo>
                  <a:pt x="405" y="17"/>
                  <a:pt x="405" y="17"/>
                  <a:pt x="405" y="17"/>
                </a:cubicBezTo>
                <a:cubicBezTo>
                  <a:pt x="277" y="17"/>
                  <a:pt x="277" y="17"/>
                  <a:pt x="277" y="17"/>
                </a:cubicBezTo>
                <a:cubicBezTo>
                  <a:pt x="262" y="17"/>
                  <a:pt x="249" y="17"/>
                  <a:pt x="237" y="24"/>
                </a:cubicBezTo>
                <a:cubicBezTo>
                  <a:pt x="225" y="31"/>
                  <a:pt x="215" y="42"/>
                  <a:pt x="211" y="54"/>
                </a:cubicBezTo>
                <a:cubicBezTo>
                  <a:pt x="205" y="69"/>
                  <a:pt x="202" y="84"/>
                  <a:pt x="199" y="101"/>
                </a:cubicBezTo>
                <a:cubicBezTo>
                  <a:pt x="196" y="122"/>
                  <a:pt x="192" y="145"/>
                  <a:pt x="186" y="167"/>
                </a:cubicBezTo>
                <a:cubicBezTo>
                  <a:pt x="179" y="195"/>
                  <a:pt x="172" y="225"/>
                  <a:pt x="148" y="243"/>
                </a:cubicBezTo>
                <a:cubicBezTo>
                  <a:pt x="134" y="254"/>
                  <a:pt x="116" y="255"/>
                  <a:pt x="100" y="255"/>
                </a:cubicBezTo>
                <a:close/>
              </a:path>
            </a:pathLst>
          </a:custGeom>
          <a:solidFill>
            <a:schemeClr val="bg1">
              <a:lumMod val="65000"/>
            </a:schemeClr>
          </a:solidFill>
          <a:ln>
            <a:noFill/>
          </a:ln>
        </p:spPr>
        <p:txBody>
          <a:bodyPr/>
          <a:lstStyle/>
          <a:p>
            <a:pPr eaLnBrk="1" hangingPunct="1">
              <a:defRPr/>
            </a:pPr>
            <a:endParaRPr lang="zh-CN" altLang="en-US"/>
          </a:p>
        </p:txBody>
      </p:sp>
      <p:sp>
        <p:nvSpPr>
          <p:cNvPr id="32" name="左弧形箭头 31"/>
          <p:cNvSpPr/>
          <p:nvPr/>
        </p:nvSpPr>
        <p:spPr>
          <a:xfrm rot="10800000">
            <a:off x="10999788" y="4192588"/>
            <a:ext cx="447675" cy="1089025"/>
          </a:xfrm>
          <a:prstGeom prst="curvedRightArrow">
            <a:avLst>
              <a:gd name="adj1" fmla="val 25000"/>
              <a:gd name="adj2" fmla="val 50000"/>
              <a:gd name="adj3" fmla="val 42857"/>
            </a:avLst>
          </a:prstGeom>
          <a:solidFill>
            <a:srgbClr val="FFC000"/>
          </a:solidFill>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endParaRPr lang="zh-CN" altLang="en-US">
              <a:solidFill>
                <a:schemeClr val="tx1"/>
              </a:solidFill>
            </a:endParaRPr>
          </a:p>
        </p:txBody>
      </p:sp>
      <p:sp>
        <p:nvSpPr>
          <p:cNvPr id="33" name="左弧形箭头 32"/>
          <p:cNvSpPr/>
          <p:nvPr/>
        </p:nvSpPr>
        <p:spPr>
          <a:xfrm rot="10800000">
            <a:off x="10934700" y="4232275"/>
            <a:ext cx="447675" cy="708025"/>
          </a:xfrm>
          <a:prstGeom prst="curvedRightArrow">
            <a:avLst>
              <a:gd name="adj1" fmla="val 25000"/>
              <a:gd name="adj2" fmla="val 50000"/>
              <a:gd name="adj3" fmla="val 42857"/>
            </a:avLst>
          </a:prstGeom>
          <a:solidFill>
            <a:srgbClr val="FFC000"/>
          </a:solidFill>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endParaRPr lang="zh-CN" altLang="en-US">
              <a:solidFill>
                <a:schemeClr val="tx1"/>
              </a:solidFill>
            </a:endParaRPr>
          </a:p>
        </p:txBody>
      </p:sp>
      <p:sp>
        <p:nvSpPr>
          <p:cNvPr id="36" name="左弧形箭头 35"/>
          <p:cNvSpPr/>
          <p:nvPr/>
        </p:nvSpPr>
        <p:spPr>
          <a:xfrm rot="10556138" flipH="1">
            <a:off x="7475538" y="4308475"/>
            <a:ext cx="458787" cy="946150"/>
          </a:xfrm>
          <a:prstGeom prst="curvedRightArrow">
            <a:avLst>
              <a:gd name="adj1" fmla="val 25000"/>
              <a:gd name="adj2" fmla="val 50000"/>
              <a:gd name="adj3" fmla="val 4285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37" name="左弧形箭头 36"/>
          <p:cNvSpPr/>
          <p:nvPr/>
        </p:nvSpPr>
        <p:spPr>
          <a:xfrm rot="10800000" flipH="1">
            <a:off x="7539038" y="4294188"/>
            <a:ext cx="460375" cy="661987"/>
          </a:xfrm>
          <a:prstGeom prst="curvedRightArrow">
            <a:avLst>
              <a:gd name="adj1" fmla="val 25000"/>
              <a:gd name="adj2" fmla="val 50000"/>
              <a:gd name="adj3" fmla="val 4285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aphicFrame>
        <p:nvGraphicFramePr>
          <p:cNvPr id="3" name="对象 2"/>
          <p:cNvGraphicFramePr>
            <a:graphicFrameLocks noChangeAspect="1"/>
          </p:cNvGraphicFramePr>
          <p:nvPr/>
        </p:nvGraphicFramePr>
        <p:xfrm>
          <a:off x="2713038" y="4794250"/>
          <a:ext cx="4406900" cy="744538"/>
        </p:xfrm>
        <a:graphic>
          <a:graphicData uri="http://schemas.openxmlformats.org/presentationml/2006/ole">
            <mc:AlternateContent xmlns:mc="http://schemas.openxmlformats.org/markup-compatibility/2006">
              <mc:Choice xmlns:v="urn:schemas-microsoft-com:vml" Requires="v">
                <p:oleObj spid="_x0000_s12307" name="公式" r:id="rId4" imgW="1892300" imgH="406400" progId="Equation.3">
                  <p:embed/>
                </p:oleObj>
              </mc:Choice>
              <mc:Fallback>
                <p:oleObj name="公式" r:id="rId4" imgW="1892300" imgH="406400" progId="Equation.3">
                  <p:embed/>
                  <p:pic>
                    <p:nvPicPr>
                      <p:cNvPr id="0" name="图片 123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3038" y="4794250"/>
                        <a:ext cx="44069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 presetClass="entr" presetSubtype="2"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ppt_x</p:attrName>
                                        </p:attrNameLst>
                                      </p:cBhvr>
                                      <p:tavLst>
                                        <p:tav tm="0">
                                          <p:val>
                                            <p:strVal val="1+#ppt_w/2"/>
                                          </p:val>
                                        </p:tav>
                                        <p:tav tm="100000">
                                          <p:val>
                                            <p:strVal val="#ppt_x"/>
                                          </p:val>
                                        </p:tav>
                                      </p:tavLst>
                                    </p:anim>
                                    <p:anim calcmode="lin" valueType="num">
                                      <p:cBhvr>
                                        <p:cTn id="21"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ppt_x"/>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ppt_x"/>
                                          </p:val>
                                        </p:tav>
                                        <p:tav tm="100000">
                                          <p:val>
                                            <p:strVal val="#ppt_x"/>
                                          </p:val>
                                        </p:tav>
                                      </p:tavLst>
                                    </p:anim>
                                    <p:anim calcmode="lin" valueType="num">
                                      <p:cBhvr additive="base">
                                        <p:cTn id="31" dur="500" fill="hold"/>
                                        <p:tgtEl>
                                          <p:spTgt spid="3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fill="hold"/>
                                        <p:tgtEl>
                                          <p:spTgt spid="37"/>
                                        </p:tgtEl>
                                        <p:attrNameLst>
                                          <p:attrName>ppt_x</p:attrName>
                                        </p:attrNameLst>
                                      </p:cBhvr>
                                      <p:tavLst>
                                        <p:tav tm="0">
                                          <p:val>
                                            <p:strVal val="#ppt_x"/>
                                          </p:val>
                                        </p:tav>
                                        <p:tav tm="100000">
                                          <p:val>
                                            <p:strVal val="#ppt_x"/>
                                          </p:val>
                                        </p:tav>
                                      </p:tavLst>
                                    </p:anim>
                                    <p:anim calcmode="lin" valueType="num">
                                      <p:cBhvr additive="base">
                                        <p:cTn id="35" dur="500" fill="hold"/>
                                        <p:tgtEl>
                                          <p:spTgt spid="3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500" fill="hold"/>
                                        <p:tgtEl>
                                          <p:spTgt spid="36"/>
                                        </p:tgtEl>
                                        <p:attrNameLst>
                                          <p:attrName>ppt_x</p:attrName>
                                        </p:attrNameLst>
                                      </p:cBhvr>
                                      <p:tavLst>
                                        <p:tav tm="0">
                                          <p:val>
                                            <p:strVal val="#ppt_x"/>
                                          </p:val>
                                        </p:tav>
                                        <p:tav tm="100000">
                                          <p:val>
                                            <p:strVal val="#ppt_x"/>
                                          </p:val>
                                        </p:tav>
                                      </p:tavLst>
                                    </p:anim>
                                    <p:anim calcmode="lin" valueType="num">
                                      <p:cBhvr additive="base">
                                        <p:cTn id="3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4347"/>
                                        </p:tgtEl>
                                        <p:attrNameLst>
                                          <p:attrName>style.visibility</p:attrName>
                                        </p:attrNameLst>
                                      </p:cBhvr>
                                      <p:to>
                                        <p:strVal val="visible"/>
                                      </p:to>
                                    </p:set>
                                    <p:anim calcmode="lin" valueType="num">
                                      <p:cBhvr additive="base">
                                        <p:cTn id="44" dur="500" fill="hold"/>
                                        <p:tgtEl>
                                          <p:spTgt spid="14347"/>
                                        </p:tgtEl>
                                        <p:attrNameLst>
                                          <p:attrName>ppt_x</p:attrName>
                                        </p:attrNameLst>
                                      </p:cBhvr>
                                      <p:tavLst>
                                        <p:tav tm="0">
                                          <p:val>
                                            <p:strVal val="#ppt_x"/>
                                          </p:val>
                                        </p:tav>
                                        <p:tav tm="100000">
                                          <p:val>
                                            <p:strVal val="#ppt_x"/>
                                          </p:val>
                                        </p:tav>
                                      </p:tavLst>
                                    </p:anim>
                                    <p:anim calcmode="lin" valueType="num">
                                      <p:cBhvr additive="base">
                                        <p:cTn id="45" dur="500" fill="hold"/>
                                        <p:tgtEl>
                                          <p:spTgt spid="14347"/>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4346"/>
                                        </p:tgtEl>
                                        <p:attrNameLst>
                                          <p:attrName>style.visibility</p:attrName>
                                        </p:attrNameLst>
                                      </p:cBhvr>
                                      <p:to>
                                        <p:strVal val="visible"/>
                                      </p:to>
                                    </p:set>
                                    <p:anim calcmode="lin" valueType="num">
                                      <p:cBhvr additive="base">
                                        <p:cTn id="48" dur="500" fill="hold"/>
                                        <p:tgtEl>
                                          <p:spTgt spid="14346"/>
                                        </p:tgtEl>
                                        <p:attrNameLst>
                                          <p:attrName>ppt_x</p:attrName>
                                        </p:attrNameLst>
                                      </p:cBhvr>
                                      <p:tavLst>
                                        <p:tav tm="0">
                                          <p:val>
                                            <p:strVal val="#ppt_x"/>
                                          </p:val>
                                        </p:tav>
                                        <p:tav tm="100000">
                                          <p:val>
                                            <p:strVal val="#ppt_x"/>
                                          </p:val>
                                        </p:tav>
                                      </p:tavLst>
                                    </p:anim>
                                    <p:anim calcmode="lin" valueType="num">
                                      <p:cBhvr additive="base">
                                        <p:cTn id="49" dur="500" fill="hold"/>
                                        <p:tgtEl>
                                          <p:spTgt spid="14346"/>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500" fill="hold"/>
                                        <p:tgtEl>
                                          <p:spTgt spid="3"/>
                                        </p:tgtEl>
                                        <p:attrNameLst>
                                          <p:attrName>ppt_x</p:attrName>
                                        </p:attrNameLst>
                                      </p:cBhvr>
                                      <p:tavLst>
                                        <p:tav tm="0">
                                          <p:val>
                                            <p:strVal val="#ppt_x"/>
                                          </p:val>
                                        </p:tav>
                                        <p:tav tm="100000">
                                          <p:val>
                                            <p:strVal val="#ppt_x"/>
                                          </p:val>
                                        </p:tav>
                                      </p:tavLst>
                                    </p:anim>
                                    <p:anim calcmode="lin" valueType="num">
                                      <p:cBhvr additive="base">
                                        <p:cTn id="5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14347" grpId="0" animBg="1"/>
      <p:bldP spid="40" grpId="0" animBg="1"/>
      <p:bldP spid="32" grpId="0" animBg="1"/>
      <p:bldP spid="33" grpId="0" animBg="1"/>
      <p:bldP spid="36" grpId="0" animBg="1"/>
      <p:bldP spid="3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圆角矩形 62"/>
          <p:cNvSpPr/>
          <p:nvPr/>
        </p:nvSpPr>
        <p:spPr bwMode="auto">
          <a:xfrm>
            <a:off x="1203325" y="1308100"/>
            <a:ext cx="2497138" cy="6286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zh-CN" altLang="en-US" sz="11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椭圆 19"/>
          <p:cNvSpPr/>
          <p:nvPr/>
        </p:nvSpPr>
        <p:spPr>
          <a:xfrm>
            <a:off x="579438" y="1012825"/>
            <a:ext cx="1116012" cy="1109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eaLnBrk="1" hangingPunct="1">
              <a:defRPr/>
            </a:pPr>
            <a:endParaRPr lang="zh-CN" altLang="en-US"/>
          </a:p>
        </p:txBody>
      </p:sp>
      <p:sp>
        <p:nvSpPr>
          <p:cNvPr id="29" name="五边形 28"/>
          <p:cNvSpPr/>
          <p:nvPr/>
        </p:nvSpPr>
        <p:spPr>
          <a:xfrm rot="5400000">
            <a:off x="623093" y="5110957"/>
            <a:ext cx="1624013" cy="1619250"/>
          </a:xfrm>
          <a:prstGeom prst="homePlate">
            <a:avLst>
              <a:gd name="adj" fmla="val 23462"/>
            </a:avLst>
          </a:prstGeom>
          <a:gradFill>
            <a:gsLst>
              <a:gs pos="0">
                <a:srgbClr val="FFFFFF"/>
              </a:gs>
              <a:gs pos="100000">
                <a:schemeClr val="bg1">
                  <a:lumMod val="95000"/>
                </a:schemeClr>
              </a:gs>
            </a:gsLst>
            <a:lin ang="15000000" scaled="0"/>
          </a:gradFill>
          <a:ln w="25400">
            <a:solidFill>
              <a:schemeClr val="accent3"/>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eaLnBrk="1" hangingPunct="1">
              <a:defRPr/>
            </a:pPr>
            <a:endParaRPr lang="zh-CN" altLang="en-US" dirty="0">
              <a:solidFill>
                <a:srgbClr val="18478F"/>
              </a:solidFill>
            </a:endParaRPr>
          </a:p>
        </p:txBody>
      </p:sp>
      <p:sp>
        <p:nvSpPr>
          <p:cNvPr id="31" name="五边形 30"/>
          <p:cNvSpPr/>
          <p:nvPr/>
        </p:nvSpPr>
        <p:spPr>
          <a:xfrm rot="5400000">
            <a:off x="625475" y="3865563"/>
            <a:ext cx="1619250" cy="1619250"/>
          </a:xfrm>
          <a:prstGeom prst="homePlate">
            <a:avLst>
              <a:gd name="adj" fmla="val 23462"/>
            </a:avLst>
          </a:prstGeom>
          <a:gradFill>
            <a:gsLst>
              <a:gs pos="0">
                <a:srgbClr val="FFFFFF"/>
              </a:gs>
              <a:gs pos="100000">
                <a:schemeClr val="bg1">
                  <a:lumMod val="95000"/>
                </a:schemeClr>
              </a:gs>
            </a:gsLst>
            <a:lin ang="15000000" scaled="0"/>
          </a:gradFill>
          <a:ln w="25400">
            <a:solidFill>
              <a:schemeClr val="accent2"/>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eaLnBrk="1" hangingPunct="1">
              <a:defRPr/>
            </a:pPr>
            <a:endParaRPr lang="zh-CN" altLang="en-US" dirty="0">
              <a:solidFill>
                <a:srgbClr val="18478F"/>
              </a:solidFill>
            </a:endParaRPr>
          </a:p>
        </p:txBody>
      </p:sp>
      <p:sp>
        <p:nvSpPr>
          <p:cNvPr id="33" name="五边形 32"/>
          <p:cNvSpPr/>
          <p:nvPr/>
        </p:nvSpPr>
        <p:spPr>
          <a:xfrm rot="5400000">
            <a:off x="548481" y="2618582"/>
            <a:ext cx="1770063" cy="1619250"/>
          </a:xfrm>
          <a:prstGeom prst="homePlate">
            <a:avLst>
              <a:gd name="adj" fmla="val 29933"/>
            </a:avLst>
          </a:prstGeom>
          <a:gradFill>
            <a:gsLst>
              <a:gs pos="0">
                <a:srgbClr val="FFFFFF"/>
              </a:gs>
              <a:gs pos="100000">
                <a:schemeClr val="bg1">
                  <a:lumMod val="95000"/>
                </a:schemeClr>
              </a:gs>
            </a:gsLst>
            <a:lin ang="15000000" scaled="0"/>
          </a:gradFill>
          <a:ln w="25400">
            <a:solidFill>
              <a:schemeClr val="accent1"/>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eaLnBrk="1" hangingPunct="1">
              <a:defRPr/>
            </a:pPr>
            <a:endParaRPr lang="zh-CN" altLang="en-US" dirty="0">
              <a:solidFill>
                <a:srgbClr val="18478F"/>
              </a:solidFill>
            </a:endParaRPr>
          </a:p>
        </p:txBody>
      </p:sp>
      <p:sp>
        <p:nvSpPr>
          <p:cNvPr id="39" name="Freeform 19"/>
          <p:cNvSpPr>
            <a:spLocks noEditPoints="1"/>
          </p:cNvSpPr>
          <p:nvPr/>
        </p:nvSpPr>
        <p:spPr bwMode="auto">
          <a:xfrm>
            <a:off x="7135813" y="5691188"/>
            <a:ext cx="600075" cy="601662"/>
          </a:xfrm>
          <a:custGeom>
            <a:avLst/>
            <a:gdLst>
              <a:gd name="T0" fmla="*/ 281 w 311"/>
              <a:gd name="T1" fmla="*/ 130 h 312"/>
              <a:gd name="T2" fmla="*/ 311 w 311"/>
              <a:gd name="T3" fmla="*/ 116 h 312"/>
              <a:gd name="T4" fmla="*/ 294 w 311"/>
              <a:gd name="T5" fmla="*/ 75 h 312"/>
              <a:gd name="T6" fmla="*/ 263 w 311"/>
              <a:gd name="T7" fmla="*/ 86 h 312"/>
              <a:gd name="T8" fmla="*/ 226 w 311"/>
              <a:gd name="T9" fmla="*/ 48 h 312"/>
              <a:gd name="T10" fmla="*/ 237 w 311"/>
              <a:gd name="T11" fmla="*/ 17 h 312"/>
              <a:gd name="T12" fmla="*/ 197 w 311"/>
              <a:gd name="T13" fmla="*/ 0 h 312"/>
              <a:gd name="T14" fmla="*/ 183 w 311"/>
              <a:gd name="T15" fmla="*/ 30 h 312"/>
              <a:gd name="T16" fmla="*/ 129 w 311"/>
              <a:gd name="T17" fmla="*/ 30 h 312"/>
              <a:gd name="T18" fmla="*/ 115 w 311"/>
              <a:gd name="T19" fmla="*/ 0 h 312"/>
              <a:gd name="T20" fmla="*/ 75 w 311"/>
              <a:gd name="T21" fmla="*/ 17 h 312"/>
              <a:gd name="T22" fmla="*/ 86 w 311"/>
              <a:gd name="T23" fmla="*/ 48 h 312"/>
              <a:gd name="T24" fmla="*/ 48 w 311"/>
              <a:gd name="T25" fmla="*/ 85 h 312"/>
              <a:gd name="T26" fmla="*/ 17 w 311"/>
              <a:gd name="T27" fmla="*/ 74 h 312"/>
              <a:gd name="T28" fmla="*/ 0 w 311"/>
              <a:gd name="T29" fmla="*/ 114 h 312"/>
              <a:gd name="T30" fmla="*/ 30 w 311"/>
              <a:gd name="T31" fmla="*/ 129 h 312"/>
              <a:gd name="T32" fmla="*/ 30 w 311"/>
              <a:gd name="T33" fmla="*/ 182 h 312"/>
              <a:gd name="T34" fmla="*/ 0 w 311"/>
              <a:gd name="T35" fmla="*/ 196 h 312"/>
              <a:gd name="T36" fmla="*/ 16 w 311"/>
              <a:gd name="T37" fmla="*/ 236 h 312"/>
              <a:gd name="T38" fmla="*/ 47 w 311"/>
              <a:gd name="T39" fmla="*/ 225 h 312"/>
              <a:gd name="T40" fmla="*/ 85 w 311"/>
              <a:gd name="T41" fmla="*/ 263 h 312"/>
              <a:gd name="T42" fmla="*/ 73 w 311"/>
              <a:gd name="T43" fmla="*/ 294 h 312"/>
              <a:gd name="T44" fmla="*/ 114 w 311"/>
              <a:gd name="T45" fmla="*/ 311 h 312"/>
              <a:gd name="T46" fmla="*/ 128 w 311"/>
              <a:gd name="T47" fmla="*/ 281 h 312"/>
              <a:gd name="T48" fmla="*/ 181 w 311"/>
              <a:gd name="T49" fmla="*/ 282 h 312"/>
              <a:gd name="T50" fmla="*/ 195 w 311"/>
              <a:gd name="T51" fmla="*/ 312 h 312"/>
              <a:gd name="T52" fmla="*/ 236 w 311"/>
              <a:gd name="T53" fmla="*/ 295 h 312"/>
              <a:gd name="T54" fmla="*/ 225 w 311"/>
              <a:gd name="T55" fmla="*/ 264 h 312"/>
              <a:gd name="T56" fmla="*/ 263 w 311"/>
              <a:gd name="T57" fmla="*/ 226 h 312"/>
              <a:gd name="T58" fmla="*/ 294 w 311"/>
              <a:gd name="T59" fmla="*/ 238 h 312"/>
              <a:gd name="T60" fmla="*/ 311 w 311"/>
              <a:gd name="T61" fmla="*/ 197 h 312"/>
              <a:gd name="T62" fmla="*/ 281 w 311"/>
              <a:gd name="T63" fmla="*/ 183 h 312"/>
              <a:gd name="T64" fmla="*/ 281 w 311"/>
              <a:gd name="T65" fmla="*/ 130 h 312"/>
              <a:gd name="T66" fmla="*/ 155 w 311"/>
              <a:gd name="T67" fmla="*/ 254 h 312"/>
              <a:gd name="T68" fmla="*/ 57 w 311"/>
              <a:gd name="T69" fmla="*/ 156 h 312"/>
              <a:gd name="T70" fmla="*/ 155 w 311"/>
              <a:gd name="T71" fmla="*/ 57 h 312"/>
              <a:gd name="T72" fmla="*/ 254 w 311"/>
              <a:gd name="T73" fmla="*/ 156 h 312"/>
              <a:gd name="T74" fmla="*/ 155 w 311"/>
              <a:gd name="T75" fmla="*/ 25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2">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eaLnBrk="1" hangingPunct="1">
              <a:defRPr/>
            </a:pPr>
            <a:endParaRPr lang="zh-CN" altLang="en-US">
              <a:solidFill>
                <a:prstClr val="white"/>
              </a:solidFill>
            </a:endParaRPr>
          </a:p>
        </p:txBody>
      </p:sp>
      <p:grpSp>
        <p:nvGrpSpPr>
          <p:cNvPr id="20488" name="组合 39"/>
          <p:cNvGrpSpPr/>
          <p:nvPr/>
        </p:nvGrpSpPr>
        <p:grpSpPr bwMode="auto">
          <a:xfrm>
            <a:off x="885825" y="1241425"/>
            <a:ext cx="571500" cy="550863"/>
            <a:chOff x="2607983" y="4241292"/>
            <a:chExt cx="490600" cy="471805"/>
          </a:xfrm>
        </p:grpSpPr>
        <p:sp>
          <p:nvSpPr>
            <p:cNvPr id="20501" name="Oval 131"/>
            <p:cNvSpPr>
              <a:spLocks noChangeArrowheads="1"/>
            </p:cNvSpPr>
            <p:nvPr/>
          </p:nvSpPr>
          <p:spPr bwMode="auto">
            <a:xfrm>
              <a:off x="2742898" y="4241292"/>
              <a:ext cx="220770" cy="22359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en-US">
                <a:solidFill>
                  <a:srgbClr val="000000"/>
                </a:solidFill>
              </a:endParaRPr>
            </a:p>
          </p:txBody>
        </p:sp>
        <p:sp>
          <p:nvSpPr>
            <p:cNvPr id="20502" name="Freeform 134"/>
            <p:cNvSpPr/>
            <p:nvPr/>
          </p:nvSpPr>
          <p:spPr bwMode="auto">
            <a:xfrm>
              <a:off x="2607983" y="4499759"/>
              <a:ext cx="490600" cy="213338"/>
            </a:xfrm>
            <a:custGeom>
              <a:avLst/>
              <a:gdLst>
                <a:gd name="T0" fmla="*/ 2147483646 w 200"/>
                <a:gd name="T1" fmla="*/ 2147483646 h 87"/>
                <a:gd name="T2" fmla="*/ 2147483646 w 200"/>
                <a:gd name="T3" fmla="*/ 2147483646 h 87"/>
                <a:gd name="T4" fmla="*/ 2147483646 w 200"/>
                <a:gd name="T5" fmla="*/ 2147483646 h 87"/>
                <a:gd name="T6" fmla="*/ 2147483646 w 200"/>
                <a:gd name="T7" fmla="*/ 2147483646 h 87"/>
                <a:gd name="T8" fmla="*/ 2147483646 w 200"/>
                <a:gd name="T9" fmla="*/ 2147483646 h 87"/>
                <a:gd name="T10" fmla="*/ 2147483646 w 200"/>
                <a:gd name="T11" fmla="*/ 2147483646 h 87"/>
                <a:gd name="T12" fmla="*/ 2147483646 w 200"/>
                <a:gd name="T13" fmla="*/ 2147483646 h 87"/>
                <a:gd name="T14" fmla="*/ 2147483646 w 200"/>
                <a:gd name="T15" fmla="*/ 2147483646 h 87"/>
                <a:gd name="T16" fmla="*/ 2147483646 w 200"/>
                <a:gd name="T17" fmla="*/ 2147483646 h 87"/>
                <a:gd name="T18" fmla="*/ 2147483646 w 200"/>
                <a:gd name="T19" fmla="*/ 2147483646 h 87"/>
                <a:gd name="T20" fmla="*/ 2147483646 w 200"/>
                <a:gd name="T21" fmla="*/ 0 h 87"/>
                <a:gd name="T22" fmla="*/ 2147483646 w 200"/>
                <a:gd name="T23" fmla="*/ 0 h 87"/>
                <a:gd name="T24" fmla="*/ 2147483646 w 200"/>
                <a:gd name="T25" fmla="*/ 0 h 87"/>
                <a:gd name="T26" fmla="*/ 2147483646 w 200"/>
                <a:gd name="T27" fmla="*/ 0 h 87"/>
                <a:gd name="T28" fmla="*/ 2147483646 w 200"/>
                <a:gd name="T29" fmla="*/ 2147483646 h 87"/>
                <a:gd name="T30" fmla="*/ 2147483646 w 200"/>
                <a:gd name="T31" fmla="*/ 0 h 87"/>
                <a:gd name="T32" fmla="*/ 2147483646 w 200"/>
                <a:gd name="T33" fmla="*/ 0 h 87"/>
                <a:gd name="T34" fmla="*/ 2147483646 w 200"/>
                <a:gd name="T35" fmla="*/ 0 h 87"/>
                <a:gd name="T36" fmla="*/ 2147483646 w 200"/>
                <a:gd name="T37" fmla="*/ 0 h 87"/>
                <a:gd name="T38" fmla="*/ 2147483646 w 200"/>
                <a:gd name="T39" fmla="*/ 2147483646 h 87"/>
                <a:gd name="T40" fmla="*/ 0 w 200"/>
                <a:gd name="T41" fmla="*/ 2147483646 h 87"/>
                <a:gd name="T42" fmla="*/ 2147483646 w 200"/>
                <a:gd name="T43" fmla="*/ 2147483646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
                <a:gd name="T67" fmla="*/ 0 h 87"/>
                <a:gd name="T68" fmla="*/ 200 w 200"/>
                <a:gd name="T69" fmla="*/ 87 h 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43" name="矩形 42"/>
          <p:cNvSpPr/>
          <p:nvPr/>
        </p:nvSpPr>
        <p:spPr>
          <a:xfrm>
            <a:off x="1147763" y="3116263"/>
            <a:ext cx="619125" cy="461962"/>
          </a:xfrm>
          <a:prstGeom prst="rect">
            <a:avLst/>
          </a:prstGeom>
        </p:spPr>
        <p:txBody>
          <a:bodyPr lIns="91424" tIns="45712" rIns="91424" bIns="45712">
            <a:spAutoFit/>
          </a:bodyPr>
          <a:lstStyle/>
          <a:p>
            <a:pPr algn="ctr" eaLnBrk="1" hangingPunct="1">
              <a:defRPr/>
            </a:pPr>
            <a:r>
              <a:rPr lang="en-US" altLang="zh-CN" sz="24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01</a:t>
            </a:r>
            <a:endParaRPr lang="zh-CN" altLang="en-US" sz="2400" dirty="0">
              <a:solidFill>
                <a:schemeClr val="accent1">
                  <a:lumMod val="50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20490" name="矩形 43"/>
          <p:cNvSpPr>
            <a:spLocks noChangeArrowheads="1"/>
          </p:cNvSpPr>
          <p:nvPr/>
        </p:nvSpPr>
        <p:spPr bwMode="auto">
          <a:xfrm>
            <a:off x="1147763" y="4445000"/>
            <a:ext cx="619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p>
            <a:pPr algn="ctr" eaLnBrk="1" hangingPunct="1"/>
            <a:r>
              <a:rPr lang="en-US" altLang="zh-CN" sz="2400">
                <a:solidFill>
                  <a:schemeClr val="accent2"/>
                </a:solidFill>
                <a:latin typeface="Open Sans"/>
                <a:ea typeface="Open Sans"/>
                <a:cs typeface="Open Sans"/>
              </a:rPr>
              <a:t>02</a:t>
            </a:r>
            <a:endParaRPr lang="zh-CN" altLang="en-US" sz="2400">
              <a:solidFill>
                <a:schemeClr val="accent2"/>
              </a:solidFill>
              <a:latin typeface="Open Sans"/>
              <a:ea typeface="微软雅黑" panose="020B0503020204020204" pitchFamily="34" charset="-122"/>
              <a:cs typeface="Open Sans"/>
            </a:endParaRPr>
          </a:p>
        </p:txBody>
      </p:sp>
      <p:sp>
        <p:nvSpPr>
          <p:cNvPr id="45" name="矩形 44"/>
          <p:cNvSpPr/>
          <p:nvPr/>
        </p:nvSpPr>
        <p:spPr>
          <a:xfrm>
            <a:off x="1076325" y="5730875"/>
            <a:ext cx="619125" cy="461963"/>
          </a:xfrm>
          <a:prstGeom prst="rect">
            <a:avLst/>
          </a:prstGeom>
        </p:spPr>
        <p:txBody>
          <a:bodyPr lIns="91424" tIns="45712" rIns="91424" bIns="45712">
            <a:spAutoFit/>
          </a:bodyPr>
          <a:lstStyle/>
          <a:p>
            <a:pPr algn="ctr" eaLnBrk="1" hangingPunct="1">
              <a:defRPr/>
            </a:pPr>
            <a:r>
              <a:rPr lang="en-US" altLang="zh-CN" sz="24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03</a:t>
            </a:r>
            <a:endParaRPr lang="zh-CN" altLang="en-US" sz="2400" dirty="0">
              <a:solidFill>
                <a:schemeClr val="accent1">
                  <a:lumMod val="50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20492" name="标题 4"/>
          <p:cNvSpPr txBox="1">
            <a:spLocks noChangeArrowheads="1"/>
          </p:cNvSpPr>
          <p:nvPr/>
        </p:nvSpPr>
        <p:spPr bwMode="auto">
          <a:xfrm>
            <a:off x="1069975" y="366713"/>
            <a:ext cx="10515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algn="ctr" eaLnBrk="1" hangingPunct="1">
              <a:lnSpc>
                <a:spcPct val="90000"/>
              </a:lnSpc>
            </a:pPr>
            <a:r>
              <a:rPr lang="zh-CN" altLang="en-US" sz="4000" b="1">
                <a:solidFill>
                  <a:srgbClr val="495A66"/>
                </a:solidFill>
                <a:latin typeface="微软雅黑" panose="020B0503020204020204" pitchFamily="34" charset="-122"/>
                <a:ea typeface="微软雅黑" panose="020B0503020204020204" pitchFamily="34" charset="-122"/>
              </a:rPr>
              <a:t>    三</a:t>
            </a:r>
            <a:r>
              <a:rPr lang="zh-CN" altLang="en-US" sz="3600" b="1">
                <a:solidFill>
                  <a:srgbClr val="495A66"/>
                </a:solidFill>
                <a:latin typeface="微软雅黑" panose="020B0503020204020204" pitchFamily="34" charset="-122"/>
                <a:ea typeface="微软雅黑" panose="020B0503020204020204" pitchFamily="34" charset="-122"/>
              </a:rPr>
              <a:t>、期数的计算及运用</a:t>
            </a:r>
            <a:endParaRPr lang="zh-CN" altLang="en-US" sz="3600" b="1">
              <a:solidFill>
                <a:srgbClr val="495A66"/>
              </a:solidFill>
              <a:latin typeface="微软雅黑" panose="020B0503020204020204" pitchFamily="34" charset="-122"/>
              <a:ea typeface="微软雅黑" panose="020B0503020204020204" pitchFamily="34" charset="-122"/>
            </a:endParaRPr>
          </a:p>
        </p:txBody>
      </p:sp>
      <p:grpSp>
        <p:nvGrpSpPr>
          <p:cNvPr id="20493" name="组合 36"/>
          <p:cNvGrpSpPr/>
          <p:nvPr/>
        </p:nvGrpSpPr>
        <p:grpSpPr bwMode="auto">
          <a:xfrm>
            <a:off x="3381375" y="1143000"/>
            <a:ext cx="5327650" cy="134938"/>
            <a:chOff x="5357217" y="1143000"/>
            <a:chExt cx="1490133" cy="101600"/>
          </a:xfrm>
        </p:grpSpPr>
        <p:cxnSp>
          <p:nvCxnSpPr>
            <p:cNvPr id="40" name="Straight Connector 30"/>
            <p:cNvCxnSpPr/>
            <p:nvPr/>
          </p:nvCxnSpPr>
          <p:spPr>
            <a:xfrm>
              <a:off x="5357217" y="1143000"/>
              <a:ext cx="149013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31"/>
            <p:cNvCxnSpPr/>
            <p:nvPr/>
          </p:nvCxnSpPr>
          <p:spPr>
            <a:xfrm>
              <a:off x="5509516" y="1244600"/>
              <a:ext cx="1185535"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0494" name="TextBox 14"/>
          <p:cNvSpPr txBox="1">
            <a:spLocks noChangeArrowheads="1"/>
          </p:cNvSpPr>
          <p:nvPr/>
        </p:nvSpPr>
        <p:spPr bwMode="auto">
          <a:xfrm>
            <a:off x="2362200" y="1936750"/>
            <a:ext cx="85248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lnSpc>
                <a:spcPct val="150000"/>
              </a:lnSpc>
            </a:pPr>
            <a:r>
              <a:rPr lang="zh-CN" altLang="en-US" sz="2400">
                <a:solidFill>
                  <a:schemeClr val="tx1"/>
                </a:solidFill>
                <a:latin typeface="微软雅黑" panose="020B0503020204020204" pitchFamily="34" charset="-122"/>
                <a:ea typeface="微软雅黑" panose="020B0503020204020204" pitchFamily="34" charset="-122"/>
              </a:rPr>
              <a:t>已知现值、终值、年金、利率等要素的情况下，求计息期的值。</a:t>
            </a: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20495" name="TextBox 56"/>
          <p:cNvSpPr txBox="1">
            <a:spLocks noChangeArrowheads="1"/>
          </p:cNvSpPr>
          <p:nvPr/>
        </p:nvSpPr>
        <p:spPr bwMode="auto">
          <a:xfrm>
            <a:off x="2362200" y="2559050"/>
            <a:ext cx="9061450" cy="1538288"/>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r>
              <a:rPr lang="zh-CN" altLang="zh-CN" sz="2400" b="1">
                <a:solidFill>
                  <a:schemeClr val="tx1"/>
                </a:solidFill>
                <a:latin typeface="Arial" panose="020B0604020202020204" pitchFamily="34" charset="0"/>
              </a:rPr>
              <a:t>已知</a:t>
            </a:r>
            <a:r>
              <a:rPr lang="en-US" altLang="zh-CN" sz="2400" b="1">
                <a:solidFill>
                  <a:schemeClr val="tx1"/>
                </a:solidFill>
                <a:latin typeface="Arial" panose="020B0604020202020204" pitchFamily="34" charset="0"/>
              </a:rPr>
              <a:t>F</a:t>
            </a:r>
            <a:r>
              <a:rPr lang="zh-CN" altLang="en-US" sz="2400" b="1">
                <a:solidFill>
                  <a:schemeClr val="tx1"/>
                </a:solidFill>
                <a:latin typeface="Arial" panose="020B0604020202020204" pitchFamily="34" charset="0"/>
              </a:rPr>
              <a:t>、</a:t>
            </a:r>
            <a:r>
              <a:rPr lang="en-US" altLang="zh-CN" sz="2400" b="1">
                <a:solidFill>
                  <a:schemeClr val="tx1"/>
                </a:solidFill>
                <a:latin typeface="Arial" panose="020B0604020202020204" pitchFamily="34" charset="0"/>
              </a:rPr>
              <a:t>P</a:t>
            </a:r>
            <a:r>
              <a:rPr lang="zh-CN" altLang="en-US" sz="2400" b="1">
                <a:solidFill>
                  <a:schemeClr val="tx1"/>
                </a:solidFill>
                <a:latin typeface="Arial" panose="020B0604020202020204" pitchFamily="34" charset="0"/>
              </a:rPr>
              <a:t>和</a:t>
            </a:r>
            <a:r>
              <a:rPr lang="en-US" altLang="zh-CN" sz="2400" b="1">
                <a:solidFill>
                  <a:schemeClr val="tx1"/>
                </a:solidFill>
                <a:latin typeface="Arial" panose="020B0604020202020204" pitchFamily="34" charset="0"/>
              </a:rPr>
              <a:t>i</a:t>
            </a:r>
            <a:r>
              <a:rPr lang="zh-CN" altLang="zh-CN" sz="2400" b="1">
                <a:solidFill>
                  <a:schemeClr val="tx1"/>
                </a:solidFill>
                <a:latin typeface="Arial" panose="020B0604020202020204" pitchFamily="34" charset="0"/>
              </a:rPr>
              <a:t>，先求出（</a:t>
            </a:r>
            <a:r>
              <a:rPr lang="en-US" altLang="zh-CN" sz="2400" b="1">
                <a:solidFill>
                  <a:schemeClr val="tx1"/>
                </a:solidFill>
                <a:latin typeface="Arial" panose="020B0604020202020204" pitchFamily="34" charset="0"/>
              </a:rPr>
              <a:t>F/P</a:t>
            </a:r>
            <a:r>
              <a:rPr lang="zh-CN" altLang="zh-CN" sz="2400" b="1">
                <a:solidFill>
                  <a:schemeClr val="tx1"/>
                </a:solidFill>
                <a:latin typeface="Arial" panose="020B0604020202020204" pitchFamily="34" charset="0"/>
              </a:rPr>
              <a:t>，</a:t>
            </a:r>
            <a:r>
              <a:rPr lang="en-US" altLang="zh-CN" sz="2400" b="1">
                <a:solidFill>
                  <a:schemeClr val="tx1"/>
                </a:solidFill>
                <a:latin typeface="Arial" panose="020B0604020202020204" pitchFamily="34" charset="0"/>
              </a:rPr>
              <a:t>i</a:t>
            </a:r>
            <a:r>
              <a:rPr lang="zh-CN" altLang="zh-CN" sz="2400" b="1">
                <a:solidFill>
                  <a:schemeClr val="tx1"/>
                </a:solidFill>
                <a:latin typeface="Arial" panose="020B0604020202020204" pitchFamily="34" charset="0"/>
              </a:rPr>
              <a:t>，</a:t>
            </a:r>
            <a:r>
              <a:rPr lang="en-US" altLang="zh-CN" sz="2400" b="1">
                <a:solidFill>
                  <a:schemeClr val="tx1"/>
                </a:solidFill>
                <a:latin typeface="Arial" panose="020B0604020202020204" pitchFamily="34" charset="0"/>
              </a:rPr>
              <a:t>n</a:t>
            </a:r>
            <a:r>
              <a:rPr lang="zh-CN" altLang="zh-CN" sz="2400" b="1">
                <a:solidFill>
                  <a:schemeClr val="tx1"/>
                </a:solidFill>
                <a:latin typeface="Arial" panose="020B0604020202020204" pitchFamily="34" charset="0"/>
              </a:rPr>
              <a:t>）</a:t>
            </a:r>
            <a:r>
              <a:rPr lang="en-US" altLang="zh-CN" sz="2400" b="1">
                <a:solidFill>
                  <a:schemeClr val="tx1"/>
                </a:solidFill>
                <a:latin typeface="Arial" panose="020B0604020202020204" pitchFamily="34" charset="0"/>
              </a:rPr>
              <a:t>=F/P</a:t>
            </a:r>
            <a:r>
              <a:rPr lang="zh-CN" altLang="zh-CN" sz="2400" b="1">
                <a:solidFill>
                  <a:schemeClr val="tx1"/>
                </a:solidFill>
                <a:latin typeface="Arial" panose="020B0604020202020204" pitchFamily="34" charset="0"/>
              </a:rPr>
              <a:t>或（</a:t>
            </a:r>
            <a:r>
              <a:rPr lang="en-US" altLang="zh-CN" sz="2400" b="1">
                <a:solidFill>
                  <a:schemeClr val="tx1"/>
                </a:solidFill>
                <a:latin typeface="Arial" panose="020B0604020202020204" pitchFamily="34" charset="0"/>
              </a:rPr>
              <a:t>P/F</a:t>
            </a:r>
            <a:r>
              <a:rPr lang="zh-CN" altLang="zh-CN" sz="2400" b="1">
                <a:solidFill>
                  <a:schemeClr val="tx1"/>
                </a:solidFill>
                <a:latin typeface="Arial" panose="020B0604020202020204" pitchFamily="34" charset="0"/>
              </a:rPr>
              <a:t>，</a:t>
            </a:r>
            <a:r>
              <a:rPr lang="en-US" altLang="zh-CN" sz="2400" b="1">
                <a:solidFill>
                  <a:schemeClr val="tx1"/>
                </a:solidFill>
                <a:latin typeface="Arial" panose="020B0604020202020204" pitchFamily="34" charset="0"/>
              </a:rPr>
              <a:t>i</a:t>
            </a:r>
            <a:r>
              <a:rPr lang="zh-CN" altLang="zh-CN" sz="2400" b="1">
                <a:solidFill>
                  <a:schemeClr val="tx1"/>
                </a:solidFill>
                <a:latin typeface="Arial" panose="020B0604020202020204" pitchFamily="34" charset="0"/>
              </a:rPr>
              <a:t>，</a:t>
            </a:r>
            <a:r>
              <a:rPr lang="en-US" altLang="zh-CN" sz="2400" b="1">
                <a:solidFill>
                  <a:schemeClr val="tx1"/>
                </a:solidFill>
                <a:latin typeface="Arial" panose="020B0604020202020204" pitchFamily="34" charset="0"/>
              </a:rPr>
              <a:t>n</a:t>
            </a:r>
            <a:r>
              <a:rPr lang="zh-CN" altLang="zh-CN" sz="2400" b="1">
                <a:solidFill>
                  <a:schemeClr val="tx1"/>
                </a:solidFill>
                <a:latin typeface="Arial" panose="020B0604020202020204" pitchFamily="34" charset="0"/>
              </a:rPr>
              <a:t>）</a:t>
            </a:r>
            <a:r>
              <a:rPr lang="en-US" altLang="zh-CN" sz="2400" b="1">
                <a:solidFill>
                  <a:schemeClr val="tx1"/>
                </a:solidFill>
                <a:latin typeface="Arial" panose="020B0604020202020204" pitchFamily="34" charset="0"/>
              </a:rPr>
              <a:t>=P/F</a:t>
            </a:r>
            <a:r>
              <a:rPr lang="zh-CN" altLang="zh-CN" sz="2400" b="1">
                <a:solidFill>
                  <a:schemeClr val="tx1"/>
                </a:solidFill>
                <a:latin typeface="Arial" panose="020B0604020202020204" pitchFamily="34" charset="0"/>
              </a:rPr>
              <a:t>；</a:t>
            </a:r>
            <a:endParaRPr lang="en-US" altLang="zh-CN" sz="2400" b="1">
              <a:solidFill>
                <a:schemeClr val="tx1"/>
              </a:solidFill>
              <a:latin typeface="Arial" panose="020B0604020202020204" pitchFamily="34" charset="0"/>
            </a:endParaRPr>
          </a:p>
          <a:p>
            <a:pPr eaLnBrk="1" hangingPunct="1"/>
            <a:r>
              <a:rPr lang="zh-CN" altLang="zh-CN" sz="2400" b="1">
                <a:solidFill>
                  <a:schemeClr val="tx1"/>
                </a:solidFill>
                <a:latin typeface="Arial" panose="020B0604020202020204" pitchFamily="34" charset="0"/>
              </a:rPr>
              <a:t>已知 </a:t>
            </a:r>
            <a:r>
              <a:rPr lang="en-US" altLang="zh-CN" sz="2400" b="1">
                <a:solidFill>
                  <a:schemeClr val="tx1"/>
                </a:solidFill>
                <a:latin typeface="Arial" panose="020B0604020202020204" pitchFamily="34" charset="0"/>
              </a:rPr>
              <a:t>F</a:t>
            </a:r>
            <a:r>
              <a:rPr lang="zh-CN" altLang="en-US" sz="2400" b="1">
                <a:solidFill>
                  <a:schemeClr val="tx1"/>
                </a:solidFill>
                <a:latin typeface="Arial" panose="020B0604020202020204" pitchFamily="34" charset="0"/>
              </a:rPr>
              <a:t>、</a:t>
            </a:r>
            <a:r>
              <a:rPr lang="en-US" altLang="zh-CN" sz="2400" b="1">
                <a:solidFill>
                  <a:schemeClr val="tx1"/>
                </a:solidFill>
                <a:latin typeface="Arial" panose="020B0604020202020204" pitchFamily="34" charset="0"/>
              </a:rPr>
              <a:t>A</a:t>
            </a:r>
            <a:r>
              <a:rPr lang="zh-CN" altLang="en-US" sz="2400" b="1">
                <a:solidFill>
                  <a:schemeClr val="tx1"/>
                </a:solidFill>
                <a:latin typeface="Arial" panose="020B0604020202020204" pitchFamily="34" charset="0"/>
              </a:rPr>
              <a:t>和</a:t>
            </a:r>
            <a:r>
              <a:rPr lang="en-US" altLang="zh-CN" sz="2400" b="1">
                <a:solidFill>
                  <a:schemeClr val="tx1"/>
                </a:solidFill>
                <a:latin typeface="Arial" panose="020B0604020202020204" pitchFamily="34" charset="0"/>
              </a:rPr>
              <a:t>i </a:t>
            </a:r>
            <a:r>
              <a:rPr lang="zh-CN" altLang="zh-CN" sz="2400" b="1">
                <a:solidFill>
                  <a:schemeClr val="tx1"/>
                </a:solidFill>
                <a:latin typeface="Arial" panose="020B0604020202020204" pitchFamily="34" charset="0"/>
              </a:rPr>
              <a:t>，先求出（</a:t>
            </a:r>
            <a:r>
              <a:rPr lang="en-US" altLang="zh-CN" sz="2400" b="1">
                <a:solidFill>
                  <a:schemeClr val="tx1"/>
                </a:solidFill>
                <a:latin typeface="Arial" panose="020B0604020202020204" pitchFamily="34" charset="0"/>
              </a:rPr>
              <a:t>F/A</a:t>
            </a:r>
            <a:r>
              <a:rPr lang="zh-CN" altLang="zh-CN" sz="2400" b="1">
                <a:solidFill>
                  <a:schemeClr val="tx1"/>
                </a:solidFill>
                <a:latin typeface="Arial" panose="020B0604020202020204" pitchFamily="34" charset="0"/>
              </a:rPr>
              <a:t>，</a:t>
            </a:r>
            <a:r>
              <a:rPr lang="en-US" altLang="zh-CN" sz="2400" b="1">
                <a:solidFill>
                  <a:schemeClr val="tx1"/>
                </a:solidFill>
                <a:latin typeface="Arial" panose="020B0604020202020204" pitchFamily="34" charset="0"/>
              </a:rPr>
              <a:t>i</a:t>
            </a:r>
            <a:r>
              <a:rPr lang="zh-CN" altLang="zh-CN" sz="2400" b="1">
                <a:solidFill>
                  <a:schemeClr val="tx1"/>
                </a:solidFill>
                <a:latin typeface="Arial" panose="020B0604020202020204" pitchFamily="34" charset="0"/>
              </a:rPr>
              <a:t>，</a:t>
            </a:r>
            <a:r>
              <a:rPr lang="en-US" altLang="zh-CN" sz="2400" b="1">
                <a:solidFill>
                  <a:schemeClr val="tx1"/>
                </a:solidFill>
                <a:latin typeface="Arial" panose="020B0604020202020204" pitchFamily="34" charset="0"/>
              </a:rPr>
              <a:t>n</a:t>
            </a:r>
            <a:r>
              <a:rPr lang="zh-CN" altLang="zh-CN" sz="2400" b="1">
                <a:solidFill>
                  <a:schemeClr val="tx1"/>
                </a:solidFill>
                <a:latin typeface="Arial" panose="020B0604020202020204" pitchFamily="34" charset="0"/>
              </a:rPr>
              <a:t>）</a:t>
            </a:r>
            <a:r>
              <a:rPr lang="en-US" altLang="zh-CN" sz="2400" b="1">
                <a:solidFill>
                  <a:schemeClr val="tx1"/>
                </a:solidFill>
                <a:latin typeface="Arial" panose="020B0604020202020204" pitchFamily="34" charset="0"/>
              </a:rPr>
              <a:t>=F/A</a:t>
            </a:r>
            <a:r>
              <a:rPr lang="zh-CN" altLang="zh-CN" sz="2400" b="1">
                <a:solidFill>
                  <a:schemeClr val="tx1"/>
                </a:solidFill>
                <a:latin typeface="Arial" panose="020B0604020202020204" pitchFamily="34" charset="0"/>
              </a:rPr>
              <a:t>；</a:t>
            </a:r>
            <a:endParaRPr lang="en-US" altLang="zh-CN" sz="2400" b="1">
              <a:solidFill>
                <a:schemeClr val="tx1"/>
              </a:solidFill>
              <a:latin typeface="Arial" panose="020B0604020202020204" pitchFamily="34" charset="0"/>
            </a:endParaRPr>
          </a:p>
          <a:p>
            <a:pPr eaLnBrk="1" hangingPunct="1"/>
            <a:r>
              <a:rPr lang="zh-CN" altLang="zh-CN" sz="2400" b="1">
                <a:solidFill>
                  <a:schemeClr val="tx1"/>
                </a:solidFill>
                <a:latin typeface="Arial" panose="020B0604020202020204" pitchFamily="34" charset="0"/>
              </a:rPr>
              <a:t>已知 </a:t>
            </a:r>
            <a:r>
              <a:rPr lang="en-US" altLang="zh-CN" sz="2400" b="1">
                <a:solidFill>
                  <a:schemeClr val="tx1"/>
                </a:solidFill>
                <a:latin typeface="Arial" panose="020B0604020202020204" pitchFamily="34" charset="0"/>
              </a:rPr>
              <a:t>P</a:t>
            </a:r>
            <a:r>
              <a:rPr lang="zh-CN" altLang="en-US" sz="2400" b="1">
                <a:solidFill>
                  <a:schemeClr val="tx1"/>
                </a:solidFill>
                <a:latin typeface="Arial" panose="020B0604020202020204" pitchFamily="34" charset="0"/>
              </a:rPr>
              <a:t>、</a:t>
            </a:r>
            <a:r>
              <a:rPr lang="en-US" altLang="zh-CN" sz="2400" b="1">
                <a:solidFill>
                  <a:schemeClr val="tx1"/>
                </a:solidFill>
                <a:latin typeface="Arial" panose="020B0604020202020204" pitchFamily="34" charset="0"/>
              </a:rPr>
              <a:t>A</a:t>
            </a:r>
            <a:r>
              <a:rPr lang="zh-CN" altLang="en-US" sz="2400" b="1">
                <a:solidFill>
                  <a:schemeClr val="tx1"/>
                </a:solidFill>
                <a:latin typeface="Arial" panose="020B0604020202020204" pitchFamily="34" charset="0"/>
              </a:rPr>
              <a:t>和</a:t>
            </a:r>
            <a:r>
              <a:rPr lang="en-US" altLang="zh-CN" sz="2400" b="1">
                <a:solidFill>
                  <a:schemeClr val="tx1"/>
                </a:solidFill>
                <a:latin typeface="Arial" panose="020B0604020202020204" pitchFamily="34" charset="0"/>
              </a:rPr>
              <a:t>i </a:t>
            </a:r>
            <a:r>
              <a:rPr lang="zh-CN" altLang="zh-CN" sz="2400" b="1">
                <a:solidFill>
                  <a:schemeClr val="tx1"/>
                </a:solidFill>
                <a:latin typeface="Arial" panose="020B0604020202020204" pitchFamily="34" charset="0"/>
              </a:rPr>
              <a:t>，先求出（</a:t>
            </a:r>
            <a:r>
              <a:rPr lang="en-US" altLang="zh-CN" sz="2400" b="1">
                <a:solidFill>
                  <a:schemeClr val="tx1"/>
                </a:solidFill>
                <a:latin typeface="Arial" panose="020B0604020202020204" pitchFamily="34" charset="0"/>
              </a:rPr>
              <a:t>P/A</a:t>
            </a:r>
            <a:r>
              <a:rPr lang="zh-CN" altLang="zh-CN" sz="2400" b="1">
                <a:solidFill>
                  <a:schemeClr val="tx1"/>
                </a:solidFill>
                <a:latin typeface="Arial" panose="020B0604020202020204" pitchFamily="34" charset="0"/>
              </a:rPr>
              <a:t>，</a:t>
            </a:r>
            <a:r>
              <a:rPr lang="en-US" altLang="zh-CN" sz="2400" b="1">
                <a:solidFill>
                  <a:schemeClr val="tx1"/>
                </a:solidFill>
                <a:latin typeface="Arial" panose="020B0604020202020204" pitchFamily="34" charset="0"/>
              </a:rPr>
              <a:t>i</a:t>
            </a:r>
            <a:r>
              <a:rPr lang="zh-CN" altLang="zh-CN" sz="2400" b="1">
                <a:solidFill>
                  <a:schemeClr val="tx1"/>
                </a:solidFill>
                <a:latin typeface="Arial" panose="020B0604020202020204" pitchFamily="34" charset="0"/>
              </a:rPr>
              <a:t>，</a:t>
            </a:r>
            <a:r>
              <a:rPr lang="en-US" altLang="zh-CN" sz="2400" b="1">
                <a:solidFill>
                  <a:schemeClr val="tx1"/>
                </a:solidFill>
                <a:latin typeface="Arial" panose="020B0604020202020204" pitchFamily="34" charset="0"/>
              </a:rPr>
              <a:t>n</a:t>
            </a:r>
            <a:r>
              <a:rPr lang="zh-CN" altLang="zh-CN" sz="2400" b="1">
                <a:solidFill>
                  <a:schemeClr val="tx1"/>
                </a:solidFill>
                <a:latin typeface="Arial" panose="020B0604020202020204" pitchFamily="34" charset="0"/>
              </a:rPr>
              <a:t>）</a:t>
            </a:r>
            <a:r>
              <a:rPr lang="en-US" altLang="zh-CN" sz="2400" b="1">
                <a:solidFill>
                  <a:schemeClr val="tx1"/>
                </a:solidFill>
                <a:latin typeface="Arial" panose="020B0604020202020204" pitchFamily="34" charset="0"/>
              </a:rPr>
              <a:t>=P/A</a:t>
            </a:r>
            <a:r>
              <a:rPr lang="zh-CN" altLang="zh-CN" sz="2400" b="1">
                <a:solidFill>
                  <a:schemeClr val="tx1"/>
                </a:solidFill>
                <a:latin typeface="Arial" panose="020B0604020202020204" pitchFamily="34" charset="0"/>
              </a:rPr>
              <a:t>，</a:t>
            </a:r>
            <a:endParaRPr lang="en-US" altLang="zh-CN" sz="2400" b="1">
              <a:solidFill>
                <a:schemeClr val="tx1"/>
              </a:solidFill>
              <a:latin typeface="Arial" panose="020B0604020202020204" pitchFamily="34" charset="0"/>
            </a:endParaRPr>
          </a:p>
          <a:p>
            <a:pPr eaLnBrk="1" hangingPunct="1"/>
            <a:r>
              <a:rPr lang="zh-CN" altLang="en-US" sz="2200">
                <a:solidFill>
                  <a:schemeClr val="tx1"/>
                </a:solidFill>
                <a:latin typeface="微软雅黑" panose="020B0503020204020204" pitchFamily="34" charset="-122"/>
                <a:ea typeface="微软雅黑" panose="020B0503020204020204" pitchFamily="34" charset="-122"/>
              </a:rPr>
              <a:t>列式计算出</a:t>
            </a:r>
            <a:r>
              <a:rPr lang="en-US" altLang="zh-CN" sz="2200">
                <a:solidFill>
                  <a:schemeClr val="tx1"/>
                </a:solidFill>
                <a:latin typeface="微软雅黑" panose="020B0503020204020204" pitchFamily="34" charset="-122"/>
                <a:ea typeface="微软雅黑" panose="020B0503020204020204" pitchFamily="34" charset="-122"/>
              </a:rPr>
              <a:t>F/P</a:t>
            </a:r>
            <a:r>
              <a:rPr lang="zh-CN" altLang="en-US" sz="2200">
                <a:solidFill>
                  <a:schemeClr val="tx1"/>
                </a:solidFill>
                <a:latin typeface="微软雅黑" panose="020B0503020204020204" pitchFamily="34" charset="-122"/>
                <a:ea typeface="微软雅黑" panose="020B0503020204020204" pitchFamily="34" charset="-122"/>
              </a:rPr>
              <a:t>或</a:t>
            </a:r>
            <a:r>
              <a:rPr lang="en-US" altLang="zh-CN" sz="2200">
                <a:solidFill>
                  <a:schemeClr val="tx1"/>
                </a:solidFill>
                <a:latin typeface="微软雅黑" panose="020B0503020204020204" pitchFamily="34" charset="-122"/>
                <a:ea typeface="微软雅黑" panose="020B0503020204020204" pitchFamily="34" charset="-122"/>
              </a:rPr>
              <a:t>F/A</a:t>
            </a:r>
            <a:r>
              <a:rPr lang="zh-CN" altLang="en-US" sz="2200">
                <a:solidFill>
                  <a:schemeClr val="tx1"/>
                </a:solidFill>
                <a:latin typeface="微软雅黑" panose="020B0503020204020204" pitchFamily="34" charset="-122"/>
                <a:ea typeface="微软雅黑" panose="020B0503020204020204" pitchFamily="34" charset="-122"/>
              </a:rPr>
              <a:t>或</a:t>
            </a:r>
            <a:r>
              <a:rPr lang="en-US" altLang="zh-CN" sz="2200">
                <a:solidFill>
                  <a:schemeClr val="tx1"/>
                </a:solidFill>
                <a:latin typeface="微软雅黑" panose="020B0503020204020204" pitchFamily="34" charset="-122"/>
                <a:ea typeface="微软雅黑" panose="020B0503020204020204" pitchFamily="34" charset="-122"/>
              </a:rPr>
              <a:t>P/A</a:t>
            </a:r>
            <a:r>
              <a:rPr lang="zh-CN" altLang="en-US" sz="2200">
                <a:solidFill>
                  <a:schemeClr val="tx1"/>
                </a:solidFill>
                <a:latin typeface="微软雅黑" panose="020B0503020204020204" pitchFamily="34" charset="-122"/>
                <a:ea typeface="微软雅黑" panose="020B0503020204020204" pitchFamily="34" charset="-122"/>
              </a:rPr>
              <a:t>的值</a:t>
            </a:r>
            <a:r>
              <a:rPr lang="en-US" altLang="zh-CN" sz="2200">
                <a:solidFill>
                  <a:schemeClr val="tx1"/>
                </a:solidFill>
                <a:latin typeface="微软雅黑" panose="020B0503020204020204" pitchFamily="34" charset="-122"/>
                <a:ea typeface="微软雅黑" panose="020B0503020204020204" pitchFamily="34" charset="-122"/>
              </a:rPr>
              <a:t>ɑ</a:t>
            </a:r>
            <a:r>
              <a:rPr lang="zh-CN" altLang="en-US" sz="2200">
                <a:solidFill>
                  <a:schemeClr val="tx1"/>
                </a:solidFill>
                <a:latin typeface="微软雅黑" panose="020B0503020204020204" pitchFamily="34" charset="-122"/>
                <a:ea typeface="微软雅黑" panose="020B0503020204020204" pitchFamily="34" charset="-122"/>
              </a:rPr>
              <a:t>。</a:t>
            </a:r>
            <a:endParaRPr lang="ja-JP" altLang="en-US" sz="2200">
              <a:solidFill>
                <a:schemeClr val="tx1"/>
              </a:solidFill>
              <a:latin typeface="微软雅黑" panose="020B0503020204020204" pitchFamily="34" charset="-122"/>
              <a:ea typeface="微软雅黑" panose="020B0503020204020204" pitchFamily="34" charset="-122"/>
            </a:endParaRPr>
          </a:p>
        </p:txBody>
      </p:sp>
      <p:sp>
        <p:nvSpPr>
          <p:cNvPr id="20496" name="TextBox 58"/>
          <p:cNvSpPr txBox="1">
            <a:spLocks noChangeArrowheads="1"/>
          </p:cNvSpPr>
          <p:nvPr/>
        </p:nvSpPr>
        <p:spPr bwMode="auto">
          <a:xfrm>
            <a:off x="2362200" y="4313238"/>
            <a:ext cx="8402638" cy="90487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lnSpc>
                <a:spcPct val="120000"/>
              </a:lnSpc>
            </a:pPr>
            <a:r>
              <a:rPr lang="zh-CN" altLang="en-US" sz="2200">
                <a:solidFill>
                  <a:schemeClr val="tx1"/>
                </a:solidFill>
                <a:latin typeface="微软雅黑" panose="020B0503020204020204" pitchFamily="34" charset="-122"/>
                <a:ea typeface="微软雅黑" panose="020B0503020204020204" pitchFamily="34" charset="-122"/>
              </a:rPr>
              <a:t>查相关系数表，已知 </a:t>
            </a:r>
            <a:r>
              <a:rPr lang="en-US" altLang="zh-CN" sz="2200">
                <a:solidFill>
                  <a:schemeClr val="tx1"/>
                </a:solidFill>
                <a:latin typeface="微软雅黑" panose="020B0503020204020204" pitchFamily="34" charset="-122"/>
                <a:ea typeface="微软雅黑" panose="020B0503020204020204" pitchFamily="34" charset="-122"/>
              </a:rPr>
              <a:t>i </a:t>
            </a:r>
            <a:r>
              <a:rPr lang="zh-CN" altLang="en-US" sz="2200">
                <a:solidFill>
                  <a:schemeClr val="tx1"/>
                </a:solidFill>
                <a:latin typeface="微软雅黑" panose="020B0503020204020204" pitchFamily="34" charset="-122"/>
                <a:ea typeface="微软雅黑" panose="020B0503020204020204" pitchFamily="34" charset="-122"/>
              </a:rPr>
              <a:t>找到</a:t>
            </a:r>
            <a:r>
              <a:rPr lang="en-US" altLang="zh-CN" sz="2200">
                <a:solidFill>
                  <a:schemeClr val="tx1"/>
                </a:solidFill>
                <a:latin typeface="微软雅黑" panose="020B0503020204020204" pitchFamily="34" charset="-122"/>
                <a:ea typeface="微软雅黑" panose="020B0503020204020204" pitchFamily="34" charset="-122"/>
              </a:rPr>
              <a:t>ɑ</a:t>
            </a:r>
            <a:endParaRPr lang="en-US" altLang="zh-CN" sz="2200">
              <a:solidFill>
                <a:schemeClr val="tx1"/>
              </a:solidFill>
              <a:latin typeface="微软雅黑" panose="020B0503020204020204" pitchFamily="34" charset="-122"/>
              <a:ea typeface="微软雅黑" panose="020B0503020204020204" pitchFamily="34" charset="-122"/>
            </a:endParaRPr>
          </a:p>
          <a:p>
            <a:pPr eaLnBrk="1" hangingPunct="1">
              <a:lnSpc>
                <a:spcPct val="120000"/>
              </a:lnSpc>
            </a:pPr>
            <a:r>
              <a:rPr lang="zh-CN" altLang="en-US" sz="2200" b="1">
                <a:solidFill>
                  <a:srgbClr val="FF0000"/>
                </a:solidFill>
                <a:latin typeface="微软雅黑" panose="020B0503020204020204" pitchFamily="34" charset="-122"/>
                <a:ea typeface="微软雅黑" panose="020B0503020204020204" pitchFamily="34" charset="-122"/>
              </a:rPr>
              <a:t>或</a:t>
            </a:r>
            <a:r>
              <a:rPr lang="zh-CN" altLang="en-US" sz="2200">
                <a:solidFill>
                  <a:schemeClr val="tx1"/>
                </a:solidFill>
                <a:latin typeface="微软雅黑" panose="020B0503020204020204" pitchFamily="34" charset="-122"/>
                <a:ea typeface="微软雅黑" panose="020B0503020204020204" pitchFamily="34" charset="-122"/>
              </a:rPr>
              <a:t>找到</a:t>
            </a:r>
            <a:r>
              <a:rPr lang="el-GR" altLang="zh-CN" sz="2200">
                <a:solidFill>
                  <a:schemeClr val="tx1"/>
                </a:solidFill>
                <a:latin typeface="微软雅黑" panose="020B0503020204020204" pitchFamily="34" charset="-122"/>
                <a:ea typeface="微软雅黑" panose="020B0503020204020204" pitchFamily="34" charset="-122"/>
              </a:rPr>
              <a:t>β</a:t>
            </a:r>
            <a:r>
              <a:rPr lang="en-US" altLang="zh-CN" sz="2200" baseline="-25000">
                <a:solidFill>
                  <a:schemeClr val="tx1"/>
                </a:solidFill>
                <a:latin typeface="微软雅黑" panose="020B0503020204020204" pitchFamily="34" charset="-122"/>
                <a:ea typeface="微软雅黑" panose="020B0503020204020204" pitchFamily="34" charset="-122"/>
              </a:rPr>
              <a:t>1</a:t>
            </a:r>
            <a:r>
              <a:rPr lang="zh-CN" altLang="en-US" sz="2200" baseline="-25000">
                <a:solidFill>
                  <a:schemeClr val="tx1"/>
                </a:solidFill>
                <a:latin typeface="微软雅黑" panose="020B0503020204020204" pitchFamily="34" charset="-122"/>
                <a:ea typeface="微软雅黑" panose="020B0503020204020204" pitchFamily="34" charset="-122"/>
              </a:rPr>
              <a:t>，</a:t>
            </a:r>
            <a:r>
              <a:rPr lang="el-GR" altLang="zh-CN" sz="2200">
                <a:solidFill>
                  <a:schemeClr val="tx1"/>
                </a:solidFill>
                <a:latin typeface="微软雅黑" panose="020B0503020204020204" pitchFamily="34" charset="-122"/>
                <a:ea typeface="微软雅黑" panose="020B0503020204020204" pitchFamily="34" charset="-122"/>
              </a:rPr>
              <a:t> β</a:t>
            </a:r>
            <a:r>
              <a:rPr lang="en-US" altLang="zh-CN" sz="2200" baseline="-25000">
                <a:solidFill>
                  <a:schemeClr val="tx1"/>
                </a:solidFill>
                <a:latin typeface="微软雅黑" panose="020B0503020204020204" pitchFamily="34" charset="-122"/>
                <a:ea typeface="微软雅黑" panose="020B0503020204020204" pitchFamily="34" charset="-122"/>
              </a:rPr>
              <a:t>2</a:t>
            </a:r>
            <a:r>
              <a:rPr lang="zh-CN" altLang="en-US" sz="2200">
                <a:solidFill>
                  <a:schemeClr val="tx1"/>
                </a:solidFill>
                <a:latin typeface="微软雅黑" panose="020B0503020204020204" pitchFamily="34" charset="-122"/>
                <a:ea typeface="微软雅黑" panose="020B0503020204020204" pitchFamily="34" charset="-122"/>
              </a:rPr>
              <a:t>（</a:t>
            </a:r>
            <a:r>
              <a:rPr lang="el-GR" altLang="zh-CN" sz="2200">
                <a:solidFill>
                  <a:schemeClr val="tx1"/>
                </a:solidFill>
                <a:latin typeface="微软雅黑" panose="020B0503020204020204" pitchFamily="34" charset="-122"/>
                <a:ea typeface="微软雅黑" panose="020B0503020204020204" pitchFamily="34" charset="-122"/>
              </a:rPr>
              <a:t> β</a:t>
            </a:r>
            <a:r>
              <a:rPr lang="en-US" altLang="zh-CN" sz="2200" baseline="-25000">
                <a:solidFill>
                  <a:schemeClr val="tx1"/>
                </a:solidFill>
                <a:latin typeface="微软雅黑" panose="020B0503020204020204" pitchFamily="34" charset="-122"/>
                <a:ea typeface="微软雅黑" panose="020B0503020204020204" pitchFamily="34" charset="-122"/>
              </a:rPr>
              <a:t>2 </a:t>
            </a:r>
            <a:r>
              <a:rPr lang="en-US" altLang="zh-CN" sz="2200">
                <a:solidFill>
                  <a:schemeClr val="tx1"/>
                </a:solidFill>
                <a:latin typeface="微软雅黑" panose="020B0503020204020204" pitchFamily="34" charset="-122"/>
                <a:ea typeface="微软雅黑" panose="020B0503020204020204" pitchFamily="34" charset="-122"/>
              </a:rPr>
              <a:t>&lt;ɑ</a:t>
            </a:r>
            <a:r>
              <a:rPr lang="el-GR" altLang="zh-CN" sz="2200">
                <a:solidFill>
                  <a:schemeClr val="tx1"/>
                </a:solidFill>
                <a:latin typeface="微软雅黑" panose="020B0503020204020204" pitchFamily="34" charset="-122"/>
                <a:ea typeface="微软雅黑" panose="020B0503020204020204" pitchFamily="34" charset="-122"/>
              </a:rPr>
              <a:t> </a:t>
            </a:r>
            <a:r>
              <a:rPr lang="en-US" altLang="zh-CN" sz="2200">
                <a:solidFill>
                  <a:schemeClr val="tx1"/>
                </a:solidFill>
                <a:latin typeface="微软雅黑" panose="020B0503020204020204" pitchFamily="34" charset="-122"/>
                <a:ea typeface="微软雅黑" panose="020B0503020204020204" pitchFamily="34" charset="-122"/>
              </a:rPr>
              <a:t>&lt;</a:t>
            </a:r>
            <a:r>
              <a:rPr lang="el-GR" altLang="zh-CN" sz="2200">
                <a:solidFill>
                  <a:schemeClr val="tx1"/>
                </a:solidFill>
                <a:latin typeface="微软雅黑" panose="020B0503020204020204" pitchFamily="34" charset="-122"/>
                <a:ea typeface="微软雅黑" panose="020B0503020204020204" pitchFamily="34" charset="-122"/>
              </a:rPr>
              <a:t>β</a:t>
            </a:r>
            <a:r>
              <a:rPr lang="en-US" altLang="zh-CN" sz="2200" baseline="-25000">
                <a:solidFill>
                  <a:schemeClr val="tx1"/>
                </a:solidFill>
                <a:latin typeface="微软雅黑" panose="020B0503020204020204" pitchFamily="34" charset="-122"/>
                <a:ea typeface="微软雅黑" panose="020B0503020204020204" pitchFamily="34" charset="-122"/>
              </a:rPr>
              <a:t>1 </a:t>
            </a:r>
            <a:r>
              <a:rPr lang="zh-CN" altLang="en-US" sz="2200">
                <a:solidFill>
                  <a:schemeClr val="tx1"/>
                </a:solidFill>
                <a:latin typeface="微软雅黑" panose="020B0503020204020204" pitchFamily="34" charset="-122"/>
                <a:ea typeface="微软雅黑" panose="020B0503020204020204" pitchFamily="34" charset="-122"/>
              </a:rPr>
              <a:t>）</a:t>
            </a:r>
            <a:r>
              <a:rPr lang="en-US" altLang="zh-CN" sz="2200">
                <a:solidFill>
                  <a:schemeClr val="tx1"/>
                </a:solidFill>
                <a:latin typeface="微软雅黑" panose="020B0503020204020204" pitchFamily="34" charset="-122"/>
                <a:ea typeface="微软雅黑" panose="020B0503020204020204" pitchFamily="34" charset="-122"/>
              </a:rPr>
              <a:t>,</a:t>
            </a:r>
            <a:r>
              <a:rPr lang="zh-CN" altLang="en-US" sz="2200">
                <a:solidFill>
                  <a:schemeClr val="tx1"/>
                </a:solidFill>
                <a:latin typeface="微软雅黑" panose="020B0503020204020204" pitchFamily="34" charset="-122"/>
                <a:ea typeface="微软雅黑" panose="020B0503020204020204" pitchFamily="34" charset="-122"/>
              </a:rPr>
              <a:t>确定</a:t>
            </a:r>
            <a:r>
              <a:rPr lang="en-US" altLang="zh-CN" sz="2200">
                <a:solidFill>
                  <a:schemeClr val="tx1"/>
                </a:solidFill>
                <a:latin typeface="微软雅黑" panose="020B0503020204020204" pitchFamily="34" charset="-122"/>
                <a:ea typeface="微软雅黑" panose="020B0503020204020204" pitchFamily="34" charset="-122"/>
              </a:rPr>
              <a:t>n</a:t>
            </a:r>
            <a:r>
              <a:rPr lang="en-US" altLang="zh-CN" sz="2200" baseline="-25000">
                <a:solidFill>
                  <a:schemeClr val="tx1"/>
                </a:solidFill>
                <a:latin typeface="微软雅黑" panose="020B0503020204020204" pitchFamily="34" charset="-122"/>
                <a:ea typeface="微软雅黑" panose="020B0503020204020204" pitchFamily="34" charset="-122"/>
              </a:rPr>
              <a:t>1</a:t>
            </a:r>
            <a:r>
              <a:rPr lang="zh-CN" altLang="en-US" sz="2200" baseline="-25000">
                <a:solidFill>
                  <a:schemeClr val="tx1"/>
                </a:solidFill>
                <a:latin typeface="微软雅黑" panose="020B0503020204020204" pitchFamily="34" charset="-122"/>
                <a:ea typeface="微软雅黑" panose="020B0503020204020204" pitchFamily="34" charset="-122"/>
              </a:rPr>
              <a:t>、</a:t>
            </a:r>
            <a:r>
              <a:rPr lang="en-US" altLang="zh-CN" sz="2200">
                <a:solidFill>
                  <a:schemeClr val="tx1"/>
                </a:solidFill>
                <a:latin typeface="微软雅黑" panose="020B0503020204020204" pitchFamily="34" charset="-122"/>
                <a:ea typeface="微软雅黑" panose="020B0503020204020204" pitchFamily="34" charset="-122"/>
              </a:rPr>
              <a:t>n</a:t>
            </a:r>
            <a:r>
              <a:rPr lang="en-US" altLang="zh-CN" sz="2200" baseline="-25000">
                <a:solidFill>
                  <a:schemeClr val="tx1"/>
                </a:solidFill>
                <a:latin typeface="微软雅黑" panose="020B0503020204020204" pitchFamily="34" charset="-122"/>
                <a:ea typeface="微软雅黑" panose="020B0503020204020204" pitchFamily="34" charset="-122"/>
              </a:rPr>
              <a:t>2</a:t>
            </a:r>
            <a:r>
              <a:rPr lang="zh-CN" altLang="en-US" sz="2200" baseline="-25000">
                <a:solidFill>
                  <a:schemeClr val="tx1"/>
                </a:solidFill>
                <a:latin typeface="微软雅黑" panose="020B0503020204020204" pitchFamily="34" charset="-122"/>
                <a:ea typeface="微软雅黑" panose="020B0503020204020204" pitchFamily="34" charset="-122"/>
              </a:rPr>
              <a:t>。</a:t>
            </a:r>
            <a:endParaRPr lang="zh-CN" altLang="en-US" sz="2200" baseline="-25000">
              <a:solidFill>
                <a:schemeClr val="bg1"/>
              </a:solidFill>
              <a:latin typeface="微软雅黑" panose="020B0503020204020204" pitchFamily="34" charset="-122"/>
              <a:ea typeface="微软雅黑" panose="020B0503020204020204" pitchFamily="34" charset="-122"/>
            </a:endParaRPr>
          </a:p>
        </p:txBody>
      </p:sp>
      <p:sp>
        <p:nvSpPr>
          <p:cNvPr id="20497" name="TextBox 59"/>
          <p:cNvSpPr txBox="1">
            <a:spLocks noChangeArrowheads="1"/>
          </p:cNvSpPr>
          <p:nvPr/>
        </p:nvSpPr>
        <p:spPr bwMode="auto">
          <a:xfrm>
            <a:off x="2452688" y="5672138"/>
            <a:ext cx="3797300" cy="49847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lnSpc>
                <a:spcPct val="120000"/>
              </a:lnSpc>
            </a:pPr>
            <a:r>
              <a:rPr lang="zh-CN" altLang="en-US" sz="2200">
                <a:solidFill>
                  <a:schemeClr val="tx1"/>
                </a:solidFill>
                <a:latin typeface="微软雅黑" panose="020B0503020204020204" pitchFamily="34" charset="-122"/>
                <a:ea typeface="微软雅黑" panose="020B0503020204020204" pitchFamily="34" charset="-122"/>
              </a:rPr>
              <a:t>用</a:t>
            </a:r>
            <a:r>
              <a:rPr lang="zh-CN" altLang="en-US" sz="2200">
                <a:solidFill>
                  <a:srgbClr val="0070C0"/>
                </a:solidFill>
                <a:latin typeface="微软雅黑" panose="020B0503020204020204" pitchFamily="34" charset="-122"/>
                <a:ea typeface="微软雅黑" panose="020B0503020204020204" pitchFamily="34" charset="-122"/>
              </a:rPr>
              <a:t>内插法</a:t>
            </a:r>
            <a:r>
              <a:rPr lang="zh-CN" altLang="en-US" sz="2200">
                <a:solidFill>
                  <a:schemeClr val="tx1"/>
                </a:solidFill>
                <a:latin typeface="微软雅黑" panose="020B0503020204020204" pitchFamily="34" charset="-122"/>
                <a:ea typeface="微软雅黑" panose="020B0503020204020204" pitchFamily="34" charset="-122"/>
              </a:rPr>
              <a:t>求出</a:t>
            </a:r>
            <a:r>
              <a:rPr lang="en-US" altLang="zh-CN" sz="2200">
                <a:solidFill>
                  <a:schemeClr val="tx1"/>
                </a:solidFill>
                <a:latin typeface="微软雅黑" panose="020B0503020204020204" pitchFamily="34" charset="-122"/>
                <a:ea typeface="微软雅黑" panose="020B0503020204020204" pitchFamily="34" charset="-122"/>
              </a:rPr>
              <a:t>n</a:t>
            </a:r>
            <a:endParaRPr lang="zh-CN" altLang="en-US" sz="2200">
              <a:solidFill>
                <a:schemeClr val="tx1"/>
              </a:solidFill>
              <a:latin typeface="微软雅黑" panose="020B0503020204020204" pitchFamily="34" charset="-122"/>
              <a:ea typeface="微软雅黑" panose="020B0503020204020204" pitchFamily="34" charset="-122"/>
            </a:endParaRPr>
          </a:p>
        </p:txBody>
      </p:sp>
      <p:sp>
        <p:nvSpPr>
          <p:cNvPr id="20498" name="TextBox 18"/>
          <p:cNvSpPr txBox="1">
            <a:spLocks noChangeArrowheads="1"/>
          </p:cNvSpPr>
          <p:nvPr/>
        </p:nvSpPr>
        <p:spPr bwMode="auto">
          <a:xfrm>
            <a:off x="1695450" y="1409700"/>
            <a:ext cx="1933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r>
              <a:rPr lang="zh-CN" altLang="en-US" sz="2600" b="1">
                <a:solidFill>
                  <a:schemeClr val="tx1"/>
                </a:solidFill>
                <a:latin typeface="微软雅黑" panose="020B0503020204020204" pitchFamily="34" charset="-122"/>
                <a:ea typeface="微软雅黑" panose="020B0503020204020204" pitchFamily="34" charset="-122"/>
              </a:rPr>
              <a:t>期数的计算</a:t>
            </a:r>
            <a:endParaRPr lang="zh-CN" altLang="en-US" sz="2600" b="1">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35100" y="3694113"/>
            <a:ext cx="353060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Oval 85"/>
          <p:cNvSpPr/>
          <p:nvPr/>
        </p:nvSpPr>
        <p:spPr>
          <a:xfrm>
            <a:off x="6326188" y="1017588"/>
            <a:ext cx="755650" cy="7429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7" name="Oval 86"/>
          <p:cNvSpPr/>
          <p:nvPr/>
        </p:nvSpPr>
        <p:spPr>
          <a:xfrm>
            <a:off x="6410325" y="2273300"/>
            <a:ext cx="763588" cy="720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8" name="Oval 87"/>
          <p:cNvSpPr/>
          <p:nvPr/>
        </p:nvSpPr>
        <p:spPr>
          <a:xfrm>
            <a:off x="5576888" y="4864100"/>
            <a:ext cx="749300" cy="7524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510" name="矩形 126"/>
          <p:cNvSpPr>
            <a:spLocks noChangeArrowheads="1"/>
          </p:cNvSpPr>
          <p:nvPr/>
        </p:nvSpPr>
        <p:spPr bwMode="auto">
          <a:xfrm>
            <a:off x="6446838" y="1143000"/>
            <a:ext cx="5143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200">
                <a:solidFill>
                  <a:schemeClr val="bg1"/>
                </a:solidFill>
                <a:latin typeface="微软雅黑" panose="020B0503020204020204" pitchFamily="34" charset="-122"/>
                <a:ea typeface="微软雅黑" panose="020B0503020204020204" pitchFamily="34" charset="-122"/>
              </a:rPr>
              <a:t>01</a:t>
            </a:r>
            <a:endParaRPr lang="zh-CN" altLang="en-US" sz="2200"/>
          </a:p>
        </p:txBody>
      </p:sp>
      <p:sp>
        <p:nvSpPr>
          <p:cNvPr id="12295" name="矩形 127"/>
          <p:cNvSpPr>
            <a:spLocks noChangeArrowheads="1"/>
          </p:cNvSpPr>
          <p:nvPr/>
        </p:nvSpPr>
        <p:spPr bwMode="auto">
          <a:xfrm>
            <a:off x="6475413" y="2478088"/>
            <a:ext cx="5413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200">
                <a:solidFill>
                  <a:schemeClr val="bg1"/>
                </a:solidFill>
                <a:latin typeface="微软雅黑" panose="020B0503020204020204" pitchFamily="34" charset="-122"/>
                <a:ea typeface="微软雅黑" panose="020B0503020204020204" pitchFamily="34" charset="-122"/>
              </a:rPr>
              <a:t>02</a:t>
            </a:r>
            <a:endParaRPr lang="zh-CN" altLang="en-US" sz="2200"/>
          </a:p>
        </p:txBody>
      </p:sp>
      <p:sp>
        <p:nvSpPr>
          <p:cNvPr id="12296" name="矩形 128"/>
          <p:cNvSpPr>
            <a:spLocks noChangeArrowheads="1"/>
          </p:cNvSpPr>
          <p:nvPr/>
        </p:nvSpPr>
        <p:spPr bwMode="auto">
          <a:xfrm>
            <a:off x="5694363" y="4994275"/>
            <a:ext cx="5143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2200">
                <a:solidFill>
                  <a:schemeClr val="bg1"/>
                </a:solidFill>
                <a:latin typeface="微软雅黑" panose="020B0503020204020204" pitchFamily="34" charset="-122"/>
                <a:ea typeface="微软雅黑" panose="020B0503020204020204" pitchFamily="34" charset="-122"/>
              </a:rPr>
              <a:t>03</a:t>
            </a:r>
            <a:endParaRPr lang="zh-CN" altLang="en-US" sz="2200"/>
          </a:p>
        </p:txBody>
      </p:sp>
      <p:sp>
        <p:nvSpPr>
          <p:cNvPr id="21513" name="矩形 22"/>
          <p:cNvSpPr>
            <a:spLocks noChangeArrowheads="1"/>
          </p:cNvSpPr>
          <p:nvPr/>
        </p:nvSpPr>
        <p:spPr bwMode="auto">
          <a:xfrm>
            <a:off x="4845050" y="234950"/>
            <a:ext cx="2236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3200">
                <a:latin typeface="微软雅黑" panose="020B0503020204020204" pitchFamily="34" charset="-122"/>
                <a:ea typeface="微软雅黑" panose="020B0503020204020204" pitchFamily="34" charset="-122"/>
                <a:sym typeface="微软雅黑" panose="020B0503020204020204" pitchFamily="34" charset="-122"/>
              </a:rPr>
              <a:t>期数的运用</a:t>
            </a:r>
            <a:endParaRPr lang="zh-CN" altLang="zh-CN" sz="3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4" name="Line 6"/>
          <p:cNvSpPr>
            <a:spLocks noChangeShapeType="1"/>
          </p:cNvSpPr>
          <p:nvPr/>
        </p:nvSpPr>
        <p:spPr bwMode="auto">
          <a:xfrm>
            <a:off x="0" y="482600"/>
            <a:ext cx="4710113"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21515" name="Line 7"/>
          <p:cNvSpPr>
            <a:spLocks noChangeShapeType="1"/>
          </p:cNvSpPr>
          <p:nvPr/>
        </p:nvSpPr>
        <p:spPr bwMode="auto">
          <a:xfrm flipV="1">
            <a:off x="7173913" y="436563"/>
            <a:ext cx="5018087" cy="0"/>
          </a:xfrm>
          <a:prstGeom prst="line">
            <a:avLst/>
          </a:prstGeom>
          <a:noFill/>
          <a:ln w="6350">
            <a:solidFill>
              <a:srgbClr val="0070C0"/>
            </a:solidFill>
            <a:round/>
          </a:ln>
          <a:extLst>
            <a:ext uri="{909E8E84-426E-40DD-AFC4-6F175D3DCCD1}">
              <a14:hiddenFill xmlns:a14="http://schemas.microsoft.com/office/drawing/2010/main">
                <a:noFill/>
              </a14:hiddenFill>
            </a:ext>
          </a:extLst>
        </p:spPr>
        <p:txBody>
          <a:bodyPr lIns="121926" tIns="60963" rIns="121926" bIns="60963"/>
          <a:lstStyle/>
          <a:p>
            <a:endParaRPr lang="zh-CN" altLang="en-US"/>
          </a:p>
        </p:txBody>
      </p:sp>
      <p:sp>
        <p:nvSpPr>
          <p:cNvPr id="26" name="TextBox 15"/>
          <p:cNvSpPr txBox="1"/>
          <p:nvPr/>
        </p:nvSpPr>
        <p:spPr bwMode="auto">
          <a:xfrm>
            <a:off x="7038975" y="1143000"/>
            <a:ext cx="944563" cy="492125"/>
          </a:xfrm>
          <a:prstGeom prst="rect">
            <a:avLst/>
          </a:prstGeom>
          <a:noFill/>
        </p:spPr>
        <p:txBody>
          <a:bodyPr>
            <a:spAutoFit/>
          </a:bodyPr>
          <a:lstStyle/>
          <a:p>
            <a:pPr eaLnBrk="1" hangingPunct="1">
              <a:defRPr/>
            </a:pPr>
            <a:r>
              <a:rPr lang="zh-CN" altLang="en-US" sz="2600" b="1" dirty="0">
                <a:solidFill>
                  <a:schemeClr val="bg1">
                    <a:lumMod val="50000"/>
                  </a:schemeClr>
                </a:solidFill>
                <a:latin typeface="微软雅黑" panose="020B0503020204020204" pitchFamily="34" charset="-122"/>
                <a:ea typeface="微软雅黑" panose="020B0503020204020204" pitchFamily="34" charset="-122"/>
              </a:rPr>
              <a:t>列式</a:t>
            </a:r>
            <a:endParaRPr lang="zh-CN" altLang="en-US" sz="2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301" name="矩形 26"/>
          <p:cNvSpPr>
            <a:spLocks noChangeArrowheads="1"/>
          </p:cNvSpPr>
          <p:nvPr/>
        </p:nvSpPr>
        <p:spPr bwMode="auto">
          <a:xfrm>
            <a:off x="7983538" y="1065213"/>
            <a:ext cx="36131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30000"/>
              </a:lnSpc>
            </a:pPr>
            <a:r>
              <a:rPr lang="zh-CN" altLang="en-US" sz="2200">
                <a:latin typeface="微软雅黑" panose="020B0503020204020204" pitchFamily="34" charset="-122"/>
                <a:ea typeface="微软雅黑" panose="020B0503020204020204" pitchFamily="34" charset="-122"/>
              </a:rPr>
              <a:t>根据 </a:t>
            </a:r>
            <a:r>
              <a:rPr lang="en-US" altLang="zh-CN" sz="2200">
                <a:latin typeface="微软雅黑" panose="020B0503020204020204" pitchFamily="34" charset="-122"/>
                <a:ea typeface="微软雅黑" panose="020B0503020204020204" pitchFamily="34" charset="-122"/>
              </a:rPr>
              <a:t>F=P</a:t>
            </a:r>
            <a:r>
              <a:rPr lang="zh-CN" altLang="en-US" sz="2200">
                <a:latin typeface="微软雅黑" panose="020B0503020204020204" pitchFamily="34" charset="-122"/>
                <a:ea typeface="微软雅黑" panose="020B0503020204020204" pitchFamily="34" charset="-122"/>
              </a:rPr>
              <a:t>（</a:t>
            </a:r>
            <a:r>
              <a:rPr lang="en-US" altLang="zh-CN" sz="2200">
                <a:latin typeface="微软雅黑" panose="020B0503020204020204" pitchFamily="34" charset="-122"/>
                <a:ea typeface="微软雅黑" panose="020B0503020204020204" pitchFamily="34" charset="-122"/>
              </a:rPr>
              <a:t>F/P,1%,n</a:t>
            </a:r>
            <a:r>
              <a:rPr lang="zh-CN" altLang="en-US" sz="2200">
                <a:latin typeface="微软雅黑" panose="020B0503020204020204" pitchFamily="34" charset="-122"/>
                <a:ea typeface="微软雅黑" panose="020B0503020204020204" pitchFamily="34" charset="-122"/>
              </a:rPr>
              <a:t>），</a:t>
            </a:r>
            <a:endParaRPr lang="en-US" altLang="zh-CN" sz="2200">
              <a:latin typeface="微软雅黑" panose="020B0503020204020204" pitchFamily="34" charset="-122"/>
              <a:ea typeface="微软雅黑" panose="020B0503020204020204" pitchFamily="34" charset="-122"/>
            </a:endParaRPr>
          </a:p>
          <a:p>
            <a:pPr eaLnBrk="1" hangingPunct="1">
              <a:lnSpc>
                <a:spcPct val="130000"/>
              </a:lnSpc>
            </a:pPr>
            <a:r>
              <a:rPr lang="zh-CN" altLang="en-US" sz="2200">
                <a:latin typeface="微软雅黑" panose="020B0503020204020204" pitchFamily="34" charset="-122"/>
                <a:ea typeface="微软雅黑" panose="020B0503020204020204" pitchFamily="34" charset="-122"/>
              </a:rPr>
              <a:t>得</a:t>
            </a:r>
            <a:r>
              <a:rPr lang="en-US" altLang="zh-CN" sz="2200">
                <a:latin typeface="微软雅黑" panose="020B0503020204020204" pitchFamily="34" charset="-122"/>
                <a:ea typeface="微软雅黑" panose="020B0503020204020204" pitchFamily="34" charset="-122"/>
              </a:rPr>
              <a:t>   10=8</a:t>
            </a:r>
            <a:r>
              <a:rPr lang="zh-CN" altLang="en-US" sz="2200">
                <a:latin typeface="微软雅黑" panose="020B0503020204020204" pitchFamily="34" charset="-122"/>
                <a:ea typeface="微软雅黑" panose="020B0503020204020204" pitchFamily="34" charset="-122"/>
              </a:rPr>
              <a:t>（</a:t>
            </a:r>
            <a:r>
              <a:rPr lang="en-US" altLang="zh-CN" sz="2200">
                <a:latin typeface="微软雅黑" panose="020B0503020204020204" pitchFamily="34" charset="-122"/>
                <a:ea typeface="微软雅黑" panose="020B0503020204020204" pitchFamily="34" charset="-122"/>
              </a:rPr>
              <a:t> F/P,1%,n</a:t>
            </a:r>
            <a:r>
              <a:rPr lang="zh-CN" altLang="en-US" sz="2200">
                <a:latin typeface="微软雅黑" panose="020B0503020204020204" pitchFamily="34" charset="-122"/>
                <a:ea typeface="微软雅黑" panose="020B0503020204020204" pitchFamily="34" charset="-122"/>
              </a:rPr>
              <a:t>）</a:t>
            </a:r>
            <a:endParaRPr lang="en-US" altLang="zh-CN" sz="2200">
              <a:latin typeface="微软雅黑" panose="020B0503020204020204" pitchFamily="34" charset="-122"/>
              <a:ea typeface="微软雅黑" panose="020B0503020204020204" pitchFamily="34" charset="-122"/>
            </a:endParaRPr>
          </a:p>
          <a:p>
            <a:pPr eaLnBrk="1" hangingPunct="1">
              <a:lnSpc>
                <a:spcPct val="130000"/>
              </a:lnSpc>
            </a:pPr>
            <a:r>
              <a:rPr lang="zh-CN" altLang="en-US" sz="2200">
                <a:latin typeface="微软雅黑" panose="020B0503020204020204" pitchFamily="34" charset="-122"/>
                <a:ea typeface="微软雅黑" panose="020B0503020204020204" pitchFamily="34" charset="-122"/>
              </a:rPr>
              <a:t>则（</a:t>
            </a:r>
            <a:r>
              <a:rPr lang="en-US" altLang="zh-CN" sz="2200">
                <a:latin typeface="微软雅黑" panose="020B0503020204020204" pitchFamily="34" charset="-122"/>
                <a:ea typeface="微软雅黑" panose="020B0503020204020204" pitchFamily="34" charset="-122"/>
              </a:rPr>
              <a:t> F/P,1%,n</a:t>
            </a:r>
            <a:r>
              <a:rPr lang="zh-CN" altLang="en-US" sz="2200">
                <a:latin typeface="微软雅黑" panose="020B0503020204020204" pitchFamily="34" charset="-122"/>
                <a:ea typeface="微软雅黑" panose="020B0503020204020204" pitchFamily="34" charset="-122"/>
              </a:rPr>
              <a:t>）</a:t>
            </a:r>
            <a:r>
              <a:rPr lang="en-US" altLang="zh-CN" sz="2200">
                <a:latin typeface="微软雅黑" panose="020B0503020204020204" pitchFamily="34" charset="-122"/>
                <a:ea typeface="微软雅黑" panose="020B0503020204020204" pitchFamily="34" charset="-122"/>
              </a:rPr>
              <a:t>=1.25</a:t>
            </a:r>
            <a:endParaRPr lang="en-US" altLang="zh-CN" sz="2200">
              <a:latin typeface="微软雅黑" panose="020B0503020204020204" pitchFamily="34" charset="-122"/>
              <a:ea typeface="微软雅黑" panose="020B0503020204020204" pitchFamily="34" charset="-122"/>
            </a:endParaRPr>
          </a:p>
        </p:txBody>
      </p:sp>
      <p:sp>
        <p:nvSpPr>
          <p:cNvPr id="28" name="TextBox 15"/>
          <p:cNvSpPr txBox="1"/>
          <p:nvPr/>
        </p:nvSpPr>
        <p:spPr bwMode="auto">
          <a:xfrm>
            <a:off x="7173913" y="2493963"/>
            <a:ext cx="993775" cy="492125"/>
          </a:xfrm>
          <a:prstGeom prst="rect">
            <a:avLst/>
          </a:prstGeom>
          <a:noFill/>
        </p:spPr>
        <p:txBody>
          <a:bodyPr>
            <a:spAutoFit/>
          </a:bodyPr>
          <a:lstStyle/>
          <a:p>
            <a:pPr eaLnBrk="1" hangingPunct="1">
              <a:defRPr/>
            </a:pPr>
            <a:r>
              <a:rPr lang="zh-CN" altLang="en-US" sz="2600" b="1" dirty="0">
                <a:solidFill>
                  <a:schemeClr val="bg1">
                    <a:lumMod val="50000"/>
                  </a:schemeClr>
                </a:solidFill>
                <a:latin typeface="微软雅黑" panose="020B0503020204020204" pitchFamily="34" charset="-122"/>
                <a:ea typeface="微软雅黑" panose="020B0503020204020204" pitchFamily="34" charset="-122"/>
              </a:rPr>
              <a:t>查表</a:t>
            </a:r>
            <a:endParaRPr lang="zh-CN" altLang="en-US" sz="2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303" name="矩形 28"/>
          <p:cNvSpPr>
            <a:spLocks noChangeArrowheads="1"/>
          </p:cNvSpPr>
          <p:nvPr/>
        </p:nvSpPr>
        <p:spPr bwMode="auto">
          <a:xfrm>
            <a:off x="6977063" y="2946400"/>
            <a:ext cx="4987925"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30000"/>
              </a:lnSpc>
            </a:pPr>
            <a:r>
              <a:rPr lang="zh-CN" altLang="en-US" sz="2200">
                <a:latin typeface="微软雅黑" panose="020B0503020204020204" pitchFamily="34" charset="-122"/>
                <a:ea typeface="微软雅黑" panose="020B0503020204020204" pitchFamily="34" charset="-122"/>
              </a:rPr>
              <a:t>查复利终值系数表得知，当</a:t>
            </a:r>
            <a:r>
              <a:rPr lang="en-US" altLang="zh-CN" sz="2200">
                <a:latin typeface="微软雅黑" panose="020B0503020204020204" pitchFamily="34" charset="-122"/>
                <a:ea typeface="微软雅黑" panose="020B0503020204020204" pitchFamily="34" charset="-122"/>
              </a:rPr>
              <a:t>i=1%</a:t>
            </a:r>
            <a:r>
              <a:rPr lang="zh-CN" altLang="en-US" sz="2200">
                <a:latin typeface="微软雅黑" panose="020B0503020204020204" pitchFamily="34" charset="-122"/>
                <a:ea typeface="微软雅黑" panose="020B0503020204020204" pitchFamily="34" charset="-122"/>
              </a:rPr>
              <a:t>时</a:t>
            </a:r>
            <a:endParaRPr lang="en-US" altLang="zh-CN" sz="2200">
              <a:latin typeface="微软雅黑" panose="020B0503020204020204" pitchFamily="34" charset="-122"/>
              <a:ea typeface="微软雅黑" panose="020B0503020204020204" pitchFamily="34" charset="-122"/>
            </a:endParaRPr>
          </a:p>
          <a:p>
            <a:pPr eaLnBrk="1" hangingPunct="1">
              <a:lnSpc>
                <a:spcPct val="130000"/>
              </a:lnSpc>
            </a:pPr>
            <a:r>
              <a:rPr lang="zh-CN" altLang="en-US" sz="2200">
                <a:latin typeface="微软雅黑" panose="020B0503020204020204" pitchFamily="34" charset="-122"/>
                <a:ea typeface="微软雅黑" panose="020B0503020204020204" pitchFamily="34" charset="-122"/>
              </a:rPr>
              <a:t>     期数（</a:t>
            </a:r>
            <a:r>
              <a:rPr lang="en-US" altLang="zh-CN" sz="2200">
                <a:latin typeface="微软雅黑" panose="020B0503020204020204" pitchFamily="34" charset="-122"/>
                <a:ea typeface="微软雅黑" panose="020B0503020204020204" pitchFamily="34" charset="-122"/>
              </a:rPr>
              <a:t>n</a:t>
            </a:r>
            <a:r>
              <a:rPr lang="zh-CN" altLang="en-US" sz="2200">
                <a:latin typeface="微软雅黑" panose="020B0503020204020204" pitchFamily="34" charset="-122"/>
                <a:ea typeface="微软雅黑" panose="020B0503020204020204" pitchFamily="34" charset="-122"/>
              </a:rPr>
              <a:t>）       系数值（</a:t>
            </a:r>
            <a:r>
              <a:rPr lang="en-US" altLang="zh-CN" sz="2200">
                <a:latin typeface="微软雅黑" panose="020B0503020204020204" pitchFamily="34" charset="-122"/>
                <a:ea typeface="微软雅黑" panose="020B0503020204020204" pitchFamily="34" charset="-122"/>
              </a:rPr>
              <a:t>B</a:t>
            </a:r>
            <a:r>
              <a:rPr lang="zh-CN" altLang="en-US" sz="2200">
                <a:latin typeface="微软雅黑" panose="020B0503020204020204" pitchFamily="34" charset="-122"/>
                <a:ea typeface="微软雅黑" panose="020B0503020204020204" pitchFamily="34" charset="-122"/>
              </a:rPr>
              <a:t>）</a:t>
            </a:r>
            <a:endParaRPr lang="en-US" altLang="zh-CN" sz="2200">
              <a:latin typeface="微软雅黑" panose="020B0503020204020204" pitchFamily="34" charset="-122"/>
              <a:ea typeface="微软雅黑" panose="020B0503020204020204" pitchFamily="34" charset="-122"/>
            </a:endParaRPr>
          </a:p>
          <a:p>
            <a:pPr eaLnBrk="1" hangingPunct="1">
              <a:lnSpc>
                <a:spcPct val="130000"/>
              </a:lnSpc>
            </a:pPr>
            <a:r>
              <a:rPr lang="en-US" altLang="zh-CN" sz="2200">
                <a:latin typeface="微软雅黑" panose="020B0503020204020204" pitchFamily="34" charset="-122"/>
                <a:ea typeface="微软雅黑" panose="020B0503020204020204" pitchFamily="34" charset="-122"/>
              </a:rPr>
              <a:t>            22               1.2447</a:t>
            </a:r>
            <a:endParaRPr lang="en-US" altLang="zh-CN" sz="2200">
              <a:latin typeface="微软雅黑" panose="020B0503020204020204" pitchFamily="34" charset="-122"/>
              <a:ea typeface="微软雅黑" panose="020B0503020204020204" pitchFamily="34" charset="-122"/>
            </a:endParaRPr>
          </a:p>
          <a:p>
            <a:pPr eaLnBrk="1" hangingPunct="1">
              <a:lnSpc>
                <a:spcPct val="130000"/>
              </a:lnSpc>
            </a:pPr>
            <a:r>
              <a:rPr lang="en-US" altLang="zh-CN" sz="2200">
                <a:latin typeface="微软雅黑" panose="020B0503020204020204" pitchFamily="34" charset="-122"/>
                <a:ea typeface="微软雅黑" panose="020B0503020204020204" pitchFamily="34" charset="-122"/>
              </a:rPr>
              <a:t>            </a:t>
            </a:r>
            <a:r>
              <a:rPr lang="zh-CN" altLang="en-US" sz="2200">
                <a:latin typeface="微软雅黑" panose="020B0503020204020204" pitchFamily="34" charset="-122"/>
                <a:ea typeface="微软雅黑" panose="020B0503020204020204" pitchFamily="34" charset="-122"/>
              </a:rPr>
              <a:t>？                </a:t>
            </a:r>
            <a:r>
              <a:rPr lang="en-US" altLang="zh-CN" sz="2200">
                <a:latin typeface="微软雅黑" panose="020B0503020204020204" pitchFamily="34" charset="-122"/>
                <a:ea typeface="微软雅黑" panose="020B0503020204020204" pitchFamily="34" charset="-122"/>
              </a:rPr>
              <a:t>1.25</a:t>
            </a:r>
            <a:endParaRPr lang="en-US" altLang="zh-CN" sz="2200">
              <a:latin typeface="微软雅黑" panose="020B0503020204020204" pitchFamily="34" charset="-122"/>
              <a:ea typeface="微软雅黑" panose="020B0503020204020204" pitchFamily="34" charset="-122"/>
            </a:endParaRPr>
          </a:p>
          <a:p>
            <a:pPr eaLnBrk="1" hangingPunct="1">
              <a:lnSpc>
                <a:spcPct val="130000"/>
              </a:lnSpc>
            </a:pPr>
            <a:r>
              <a:rPr lang="en-US" altLang="zh-CN" sz="2200">
                <a:latin typeface="微软雅黑" panose="020B0503020204020204" pitchFamily="34" charset="-122"/>
                <a:ea typeface="微软雅黑" panose="020B0503020204020204" pitchFamily="34" charset="-122"/>
              </a:rPr>
              <a:t>            23                1.2572</a:t>
            </a:r>
            <a:endParaRPr lang="zh-CN" altLang="en-US" sz="2200">
              <a:latin typeface="微软雅黑" panose="020B0503020204020204" pitchFamily="34" charset="-122"/>
              <a:ea typeface="微软雅黑" panose="020B0503020204020204" pitchFamily="34" charset="-122"/>
            </a:endParaRPr>
          </a:p>
        </p:txBody>
      </p:sp>
      <p:sp>
        <p:nvSpPr>
          <p:cNvPr id="30" name="TextBox 15"/>
          <p:cNvSpPr txBox="1"/>
          <p:nvPr/>
        </p:nvSpPr>
        <p:spPr bwMode="auto">
          <a:xfrm>
            <a:off x="6294438" y="4994275"/>
            <a:ext cx="1298575" cy="492125"/>
          </a:xfrm>
          <a:prstGeom prst="rect">
            <a:avLst/>
          </a:prstGeom>
          <a:noFill/>
        </p:spPr>
        <p:txBody>
          <a:bodyPr>
            <a:spAutoFit/>
          </a:bodyPr>
          <a:lstStyle/>
          <a:p>
            <a:pPr eaLnBrk="1" hangingPunct="1">
              <a:defRPr/>
            </a:pPr>
            <a:r>
              <a:rPr lang="zh-CN" altLang="en-US" sz="2600" b="1" dirty="0">
                <a:solidFill>
                  <a:schemeClr val="bg1">
                    <a:lumMod val="50000"/>
                  </a:schemeClr>
                </a:solidFill>
                <a:latin typeface="微软雅黑" panose="020B0503020204020204" pitchFamily="34" charset="-122"/>
                <a:ea typeface="微软雅黑" panose="020B0503020204020204" pitchFamily="34" charset="-122"/>
              </a:rPr>
              <a:t>内插法</a:t>
            </a:r>
            <a:endParaRPr lang="zh-CN" altLang="en-US" sz="2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521" name="TextBox 2"/>
          <p:cNvSpPr txBox="1">
            <a:spLocks noChangeArrowheads="1"/>
          </p:cNvSpPr>
          <p:nvPr/>
        </p:nvSpPr>
        <p:spPr bwMode="auto">
          <a:xfrm>
            <a:off x="354013" y="1292225"/>
            <a:ext cx="5597525"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800" rIns="36000" bIns="46800">
            <a:spAutoFit/>
          </a:bodyPr>
          <a:lstStyle>
            <a:lvl1pPr>
              <a:defRPr sz="2800">
                <a:solidFill>
                  <a:srgbClr val="6E8798"/>
                </a:solidFill>
                <a:latin typeface="Lato" panose="020F0502020204030203"/>
              </a:defRPr>
            </a:lvl1pPr>
            <a:lvl2pPr marL="742950" indent="-285750">
              <a:defRPr sz="2400">
                <a:solidFill>
                  <a:srgbClr val="6E8798"/>
                </a:solidFill>
                <a:latin typeface="Lato" panose="020F0502020204030203"/>
              </a:defRPr>
            </a:lvl2pPr>
            <a:lvl3pPr>
              <a:defRPr sz="2000">
                <a:solidFill>
                  <a:srgbClr val="6E8798"/>
                </a:solidFill>
                <a:latin typeface="Lato" panose="020F0502020204030203"/>
              </a:defRPr>
            </a:lvl3pPr>
            <a:lvl4pPr>
              <a:defRPr sz="2000">
                <a:solidFill>
                  <a:srgbClr val="6E8798"/>
                </a:solidFill>
                <a:latin typeface="Lato" panose="020F0502020204030203"/>
              </a:defRPr>
            </a:lvl4pPr>
            <a:lvl5pPr>
              <a:defRPr sz="2000">
                <a:solidFill>
                  <a:srgbClr val="6E8798"/>
                </a:solidFill>
                <a:latin typeface="Lato" panose="020F0502020204030203"/>
              </a:defRPr>
            </a:lvl5pPr>
            <a:lvl6pPr eaLnBrk="0" fontAlgn="base" hangingPunct="0">
              <a:spcAft>
                <a:spcPct val="0"/>
              </a:spcAft>
              <a:defRPr sz="2000">
                <a:solidFill>
                  <a:srgbClr val="6E8798"/>
                </a:solidFill>
                <a:latin typeface="Lato" panose="020F0502020204030203"/>
              </a:defRPr>
            </a:lvl6pPr>
            <a:lvl7pPr eaLnBrk="0" fontAlgn="base" hangingPunct="0">
              <a:spcAft>
                <a:spcPct val="0"/>
              </a:spcAft>
              <a:defRPr sz="2000">
                <a:solidFill>
                  <a:srgbClr val="6E8798"/>
                </a:solidFill>
                <a:latin typeface="Lato" panose="020F0502020204030203"/>
              </a:defRPr>
            </a:lvl7pPr>
            <a:lvl8pPr eaLnBrk="0" fontAlgn="base" hangingPunct="0">
              <a:spcAft>
                <a:spcPct val="0"/>
              </a:spcAft>
              <a:defRPr sz="2000">
                <a:solidFill>
                  <a:srgbClr val="6E8798"/>
                </a:solidFill>
                <a:latin typeface="Lato" panose="020F0502020204030203"/>
              </a:defRPr>
            </a:lvl8pPr>
            <a:lvl9pPr eaLnBrk="0" fontAlgn="base" hangingPunct="0">
              <a:spcAft>
                <a:spcPct val="0"/>
              </a:spcAft>
              <a:defRPr sz="2000">
                <a:solidFill>
                  <a:srgbClr val="6E8798"/>
                </a:solidFill>
                <a:latin typeface="Lato" panose="020F0502020204030203"/>
              </a:defRPr>
            </a:lvl9pPr>
          </a:lstStyle>
          <a:p>
            <a:pPr eaLnBrk="1" hangingPunct="1">
              <a:lnSpc>
                <a:spcPct val="125000"/>
              </a:lnSpc>
            </a:pPr>
            <a:r>
              <a:rPr lang="zh-CN" altLang="en-US" sz="2400">
                <a:solidFill>
                  <a:schemeClr val="tx1"/>
                </a:solidFill>
                <a:latin typeface="微软雅黑" panose="020B0503020204020204" pitchFamily="34" charset="-122"/>
                <a:ea typeface="微软雅黑" panose="020B0503020204020204" pitchFamily="34" charset="-122"/>
              </a:rPr>
              <a:t>       股市波动剧烈、但仍然是一些投资者青睐的投资方式。王某于</a:t>
            </a:r>
            <a:r>
              <a:rPr lang="en-US" altLang="zh-CN" sz="2400">
                <a:solidFill>
                  <a:schemeClr val="tx1"/>
                </a:solidFill>
                <a:latin typeface="微软雅黑" panose="020B0503020204020204" pitchFamily="34" charset="-122"/>
                <a:ea typeface="微软雅黑" panose="020B0503020204020204" pitchFamily="34" charset="-122"/>
              </a:rPr>
              <a:t>2018</a:t>
            </a:r>
            <a:r>
              <a:rPr lang="zh-CN" altLang="en-US" sz="2400">
                <a:solidFill>
                  <a:schemeClr val="tx1"/>
                </a:solidFill>
                <a:latin typeface="微软雅黑" panose="020B0503020204020204" pitchFamily="34" charset="-122"/>
                <a:ea typeface="微软雅黑" panose="020B0503020204020204" pitchFamily="34" charset="-122"/>
              </a:rPr>
              <a:t>年</a:t>
            </a:r>
            <a:r>
              <a:rPr lang="en-US" altLang="zh-CN" sz="2400">
                <a:solidFill>
                  <a:schemeClr val="tx1"/>
                </a:solidFill>
                <a:latin typeface="微软雅黑" panose="020B0503020204020204" pitchFamily="34" charset="-122"/>
                <a:ea typeface="微软雅黑" panose="020B0503020204020204" pitchFamily="34" charset="-122"/>
              </a:rPr>
              <a:t>7</a:t>
            </a:r>
            <a:r>
              <a:rPr lang="zh-CN" altLang="en-US" sz="2400">
                <a:solidFill>
                  <a:schemeClr val="tx1"/>
                </a:solidFill>
                <a:latin typeface="微软雅黑" panose="020B0503020204020204" pitchFamily="34" charset="-122"/>
                <a:ea typeface="微软雅黑" panose="020B0503020204020204" pitchFamily="34" charset="-122"/>
              </a:rPr>
              <a:t>月</a:t>
            </a:r>
            <a:r>
              <a:rPr lang="en-US" altLang="zh-CN" sz="2400">
                <a:solidFill>
                  <a:schemeClr val="tx1"/>
                </a:solidFill>
                <a:latin typeface="微软雅黑" panose="020B0503020204020204" pitchFamily="34" charset="-122"/>
                <a:ea typeface="微软雅黑" panose="020B0503020204020204" pitchFamily="34" charset="-122"/>
              </a:rPr>
              <a:t>1</a:t>
            </a:r>
            <a:r>
              <a:rPr lang="zh-CN" altLang="en-US" sz="2400">
                <a:solidFill>
                  <a:schemeClr val="tx1"/>
                </a:solidFill>
                <a:latin typeface="微软雅黑" panose="020B0503020204020204" pitchFamily="34" charset="-122"/>
                <a:ea typeface="微软雅黑" panose="020B0503020204020204" pitchFamily="34" charset="-122"/>
              </a:rPr>
              <a:t>日投资</a:t>
            </a:r>
            <a:r>
              <a:rPr lang="en-US" altLang="zh-CN" sz="2400">
                <a:solidFill>
                  <a:schemeClr val="tx1"/>
                </a:solidFill>
                <a:latin typeface="微软雅黑" panose="020B0503020204020204" pitchFamily="34" charset="-122"/>
                <a:ea typeface="微软雅黑" panose="020B0503020204020204" pitchFamily="34" charset="-122"/>
              </a:rPr>
              <a:t>8</a:t>
            </a:r>
            <a:r>
              <a:rPr lang="zh-CN" altLang="en-US" sz="2400">
                <a:solidFill>
                  <a:schemeClr val="tx1"/>
                </a:solidFill>
                <a:latin typeface="微软雅黑" panose="020B0503020204020204" pitchFamily="34" charset="-122"/>
                <a:ea typeface="微软雅黑" panose="020B0503020204020204" pitchFamily="34" charset="-122"/>
              </a:rPr>
              <a:t>万元。如股市平均市场收益率为每月</a:t>
            </a:r>
            <a:r>
              <a:rPr lang="en-US" altLang="zh-CN" sz="2400">
                <a:solidFill>
                  <a:schemeClr val="tx1"/>
                </a:solidFill>
                <a:latin typeface="微软雅黑" panose="020B0503020204020204" pitchFamily="34" charset="-122"/>
                <a:ea typeface="微软雅黑" panose="020B0503020204020204" pitchFamily="34" charset="-122"/>
              </a:rPr>
              <a:t>1%</a:t>
            </a:r>
            <a:r>
              <a:rPr lang="zh-CN" altLang="en-US" sz="2400">
                <a:solidFill>
                  <a:schemeClr val="tx1"/>
                </a:solidFill>
                <a:latin typeface="微软雅黑" panose="020B0503020204020204" pitchFamily="34" charset="-122"/>
                <a:ea typeface="微软雅黑" panose="020B0503020204020204" pitchFamily="34" charset="-122"/>
              </a:rPr>
              <a:t>，按复利计算，</a:t>
            </a:r>
            <a:r>
              <a:rPr lang="en-US" altLang="zh-CN" sz="2400">
                <a:solidFill>
                  <a:schemeClr val="tx1"/>
                </a:solidFill>
                <a:latin typeface="微软雅黑" panose="020B0503020204020204" pitchFamily="34" charset="-122"/>
                <a:ea typeface="微软雅黑" panose="020B0503020204020204" pitchFamily="34" charset="-122"/>
              </a:rPr>
              <a:t>8</a:t>
            </a:r>
            <a:r>
              <a:rPr lang="zh-CN" altLang="en-US" sz="2400">
                <a:solidFill>
                  <a:schemeClr val="tx1"/>
                </a:solidFill>
                <a:latin typeface="微软雅黑" panose="020B0503020204020204" pitchFamily="34" charset="-122"/>
                <a:ea typeface="微软雅黑" panose="020B0503020204020204" pitchFamily="34" charset="-122"/>
              </a:rPr>
              <a:t>万元增加到</a:t>
            </a:r>
            <a:r>
              <a:rPr lang="en-US" altLang="zh-CN" sz="2400">
                <a:solidFill>
                  <a:schemeClr val="tx1"/>
                </a:solidFill>
                <a:latin typeface="微软雅黑" panose="020B0503020204020204" pitchFamily="34" charset="-122"/>
                <a:ea typeface="微软雅黑" panose="020B0503020204020204" pitchFamily="34" charset="-122"/>
              </a:rPr>
              <a:t>10</a:t>
            </a:r>
            <a:r>
              <a:rPr lang="zh-CN" altLang="en-US" sz="2400">
                <a:solidFill>
                  <a:schemeClr val="tx1"/>
                </a:solidFill>
                <a:latin typeface="微软雅黑" panose="020B0503020204020204" pitchFamily="34" charset="-122"/>
                <a:ea typeface="微软雅黑" panose="020B0503020204020204" pitchFamily="34" charset="-122"/>
              </a:rPr>
              <a:t>万元需多长时间？</a:t>
            </a:r>
            <a:endParaRPr lang="en-US" altLang="zh-CN" sz="2400">
              <a:solidFill>
                <a:schemeClr val="tx1"/>
              </a:solidFill>
              <a:latin typeface="微软雅黑" panose="020B0503020204020204" pitchFamily="34" charset="-122"/>
              <a:ea typeface="微软雅黑" panose="020B0503020204020204" pitchFamily="34" charset="-122"/>
            </a:endParaRPr>
          </a:p>
        </p:txBody>
      </p:sp>
      <p:sp>
        <p:nvSpPr>
          <p:cNvPr id="19" name="左弧形箭头 18"/>
          <p:cNvSpPr/>
          <p:nvPr/>
        </p:nvSpPr>
        <p:spPr>
          <a:xfrm rot="10800000">
            <a:off x="10520363" y="3995738"/>
            <a:ext cx="447675" cy="708025"/>
          </a:xfrm>
          <a:prstGeom prst="curvedRightArrow">
            <a:avLst>
              <a:gd name="adj1" fmla="val 25000"/>
              <a:gd name="adj2" fmla="val 50000"/>
              <a:gd name="adj3" fmla="val 42857"/>
            </a:avLst>
          </a:prstGeom>
          <a:solidFill>
            <a:srgbClr val="FFC000"/>
          </a:solidFill>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endParaRPr lang="zh-CN" altLang="en-US">
              <a:solidFill>
                <a:schemeClr val="tx1"/>
              </a:solidFill>
            </a:endParaRPr>
          </a:p>
        </p:txBody>
      </p:sp>
      <p:sp>
        <p:nvSpPr>
          <p:cNvPr id="20" name="左弧形箭头 19"/>
          <p:cNvSpPr/>
          <p:nvPr/>
        </p:nvSpPr>
        <p:spPr>
          <a:xfrm rot="10800000">
            <a:off x="10614025" y="3976688"/>
            <a:ext cx="447675" cy="1089025"/>
          </a:xfrm>
          <a:prstGeom prst="curvedRightArrow">
            <a:avLst>
              <a:gd name="adj1" fmla="val 25000"/>
              <a:gd name="adj2" fmla="val 50000"/>
              <a:gd name="adj3" fmla="val 42857"/>
            </a:avLst>
          </a:prstGeom>
          <a:solidFill>
            <a:srgbClr val="FFC000"/>
          </a:solidFill>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endParaRPr lang="zh-CN" altLang="en-US">
              <a:solidFill>
                <a:schemeClr val="tx1"/>
              </a:solidFill>
            </a:endParaRPr>
          </a:p>
        </p:txBody>
      </p:sp>
      <p:sp>
        <p:nvSpPr>
          <p:cNvPr id="21" name="左弧形箭头 20"/>
          <p:cNvSpPr/>
          <p:nvPr/>
        </p:nvSpPr>
        <p:spPr>
          <a:xfrm rot="10800000" flipH="1">
            <a:off x="7593013" y="3995738"/>
            <a:ext cx="460375" cy="661987"/>
          </a:xfrm>
          <a:prstGeom prst="curvedRightArrow">
            <a:avLst>
              <a:gd name="adj1" fmla="val 25000"/>
              <a:gd name="adj2" fmla="val 50000"/>
              <a:gd name="adj3" fmla="val 4285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22" name="左弧形箭头 21"/>
          <p:cNvSpPr/>
          <p:nvPr/>
        </p:nvSpPr>
        <p:spPr>
          <a:xfrm rot="10556138" flipH="1">
            <a:off x="7445375" y="4010025"/>
            <a:ext cx="452438" cy="1041400"/>
          </a:xfrm>
          <a:prstGeom prst="curvedRightArrow">
            <a:avLst>
              <a:gd name="adj1" fmla="val 25000"/>
              <a:gd name="adj2" fmla="val 50000"/>
              <a:gd name="adj3" fmla="val 4285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aphicFrame>
        <p:nvGraphicFramePr>
          <p:cNvPr id="2" name="对象 1"/>
          <p:cNvGraphicFramePr>
            <a:graphicFrameLocks noChangeAspect="1"/>
          </p:cNvGraphicFramePr>
          <p:nvPr/>
        </p:nvGraphicFramePr>
        <p:xfrm>
          <a:off x="6678613" y="5480050"/>
          <a:ext cx="4905375" cy="1287463"/>
        </p:xfrm>
        <a:graphic>
          <a:graphicData uri="http://schemas.openxmlformats.org/presentationml/2006/ole">
            <mc:AlternateContent xmlns:mc="http://schemas.openxmlformats.org/markup-compatibility/2006">
              <mc:Choice xmlns:v="urn:schemas-microsoft-com:vml" Requires="v">
                <p:oleObj spid="_x0000_s13322" name="公式" r:id="rId2" imgW="1892300" imgH="609600" progId="Equation.3">
                  <p:embed/>
                </p:oleObj>
              </mc:Choice>
              <mc:Fallback>
                <p:oleObj name="公式" r:id="rId2" imgW="1892300" imgH="609600" progId="Equation.3">
                  <p:embed/>
                  <p:pic>
                    <p:nvPicPr>
                      <p:cNvPr id="0" name="图片 133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613" y="5480050"/>
                        <a:ext cx="4905375"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ppt_x"/>
                                          </p:val>
                                        </p:tav>
                                        <p:tav tm="100000">
                                          <p:val>
                                            <p:strVal val="#ppt_x"/>
                                          </p:val>
                                        </p:tav>
                                      </p:tavLst>
                                    </p:anim>
                                    <p:anim calcmode="lin" valueType="num">
                                      <p:cBhvr additive="base">
                                        <p:cTn id="8" dur="500" fill="hold"/>
                                        <p:tgtEl>
                                          <p:spTgt spid="8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301"/>
                                        </p:tgtEl>
                                        <p:attrNameLst>
                                          <p:attrName>style.visibility</p:attrName>
                                        </p:attrNameLst>
                                      </p:cBhvr>
                                      <p:to>
                                        <p:strVal val="visible"/>
                                      </p:to>
                                    </p:set>
                                    <p:anim calcmode="lin" valueType="num">
                                      <p:cBhvr additive="base">
                                        <p:cTn id="15" dur="500" fill="hold"/>
                                        <p:tgtEl>
                                          <p:spTgt spid="12301"/>
                                        </p:tgtEl>
                                        <p:attrNameLst>
                                          <p:attrName>ppt_x</p:attrName>
                                        </p:attrNameLst>
                                      </p:cBhvr>
                                      <p:tavLst>
                                        <p:tav tm="0">
                                          <p:val>
                                            <p:strVal val="#ppt_x"/>
                                          </p:val>
                                        </p:tav>
                                        <p:tav tm="100000">
                                          <p:val>
                                            <p:strVal val="#ppt_x"/>
                                          </p:val>
                                        </p:tav>
                                      </p:tavLst>
                                    </p:anim>
                                    <p:anim calcmode="lin" valueType="num">
                                      <p:cBhvr additive="base">
                                        <p:cTn id="16" dur="500" fill="hold"/>
                                        <p:tgtEl>
                                          <p:spTgt spid="1230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500" fill="hold"/>
                                        <p:tgtEl>
                                          <p:spTgt spid="87"/>
                                        </p:tgtEl>
                                        <p:attrNameLst>
                                          <p:attrName>ppt_x</p:attrName>
                                        </p:attrNameLst>
                                      </p:cBhvr>
                                      <p:tavLst>
                                        <p:tav tm="0">
                                          <p:val>
                                            <p:strVal val="#ppt_x"/>
                                          </p:val>
                                        </p:tav>
                                        <p:tav tm="100000">
                                          <p:val>
                                            <p:strVal val="#ppt_x"/>
                                          </p:val>
                                        </p:tav>
                                      </p:tavLst>
                                    </p:anim>
                                    <p:anim calcmode="lin" valueType="num">
                                      <p:cBhvr additive="base">
                                        <p:cTn id="22" dur="500" fill="hold"/>
                                        <p:tgtEl>
                                          <p:spTgt spid="8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295"/>
                                        </p:tgtEl>
                                        <p:attrNameLst>
                                          <p:attrName>style.visibility</p:attrName>
                                        </p:attrNameLst>
                                      </p:cBhvr>
                                      <p:to>
                                        <p:strVal val="visible"/>
                                      </p:to>
                                    </p:set>
                                    <p:anim calcmode="lin" valueType="num">
                                      <p:cBhvr additive="base">
                                        <p:cTn id="25" dur="500" fill="hold"/>
                                        <p:tgtEl>
                                          <p:spTgt spid="12295"/>
                                        </p:tgtEl>
                                        <p:attrNameLst>
                                          <p:attrName>ppt_x</p:attrName>
                                        </p:attrNameLst>
                                      </p:cBhvr>
                                      <p:tavLst>
                                        <p:tav tm="0">
                                          <p:val>
                                            <p:strVal val="#ppt_x"/>
                                          </p:val>
                                        </p:tav>
                                        <p:tav tm="100000">
                                          <p:val>
                                            <p:strVal val="#ppt_x"/>
                                          </p:val>
                                        </p:tav>
                                      </p:tavLst>
                                    </p:anim>
                                    <p:anim calcmode="lin" valueType="num">
                                      <p:cBhvr additive="base">
                                        <p:cTn id="26" dur="500" fill="hold"/>
                                        <p:tgtEl>
                                          <p:spTgt spid="1229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303"/>
                                        </p:tgtEl>
                                        <p:attrNameLst>
                                          <p:attrName>style.visibility</p:attrName>
                                        </p:attrNameLst>
                                      </p:cBhvr>
                                      <p:to>
                                        <p:strVal val="visible"/>
                                      </p:to>
                                    </p:set>
                                    <p:anim calcmode="lin" valueType="num">
                                      <p:cBhvr additive="base">
                                        <p:cTn id="33" dur="500" fill="hold"/>
                                        <p:tgtEl>
                                          <p:spTgt spid="12303"/>
                                        </p:tgtEl>
                                        <p:attrNameLst>
                                          <p:attrName>ppt_x</p:attrName>
                                        </p:attrNameLst>
                                      </p:cBhvr>
                                      <p:tavLst>
                                        <p:tav tm="0">
                                          <p:val>
                                            <p:strVal val="#ppt_x"/>
                                          </p:val>
                                        </p:tav>
                                        <p:tav tm="100000">
                                          <p:val>
                                            <p:strVal val="#ppt_x"/>
                                          </p:val>
                                        </p:tav>
                                      </p:tavLst>
                                    </p:anim>
                                    <p:anim calcmode="lin" valueType="num">
                                      <p:cBhvr additive="base">
                                        <p:cTn id="34" dur="500" fill="hold"/>
                                        <p:tgtEl>
                                          <p:spTgt spid="1230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2296"/>
                                        </p:tgtEl>
                                        <p:attrNameLst>
                                          <p:attrName>style.visibility</p:attrName>
                                        </p:attrNameLst>
                                      </p:cBhvr>
                                      <p:to>
                                        <p:strVal val="visible"/>
                                      </p:to>
                                    </p:set>
                                    <p:anim calcmode="lin" valueType="num">
                                      <p:cBhvr additive="base">
                                        <p:cTn id="61" dur="500" fill="hold"/>
                                        <p:tgtEl>
                                          <p:spTgt spid="12296"/>
                                        </p:tgtEl>
                                        <p:attrNameLst>
                                          <p:attrName>ppt_x</p:attrName>
                                        </p:attrNameLst>
                                      </p:cBhvr>
                                      <p:tavLst>
                                        <p:tav tm="0">
                                          <p:val>
                                            <p:strVal val="#ppt_x"/>
                                          </p:val>
                                        </p:tav>
                                        <p:tav tm="100000">
                                          <p:val>
                                            <p:strVal val="#ppt_x"/>
                                          </p:val>
                                        </p:tav>
                                      </p:tavLst>
                                    </p:anim>
                                    <p:anim calcmode="lin" valueType="num">
                                      <p:cBhvr additive="base">
                                        <p:cTn id="62" dur="500" fill="hold"/>
                                        <p:tgtEl>
                                          <p:spTgt spid="1229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fill="hold"/>
                                        <p:tgtEl>
                                          <p:spTgt spid="30"/>
                                        </p:tgtEl>
                                        <p:attrNameLst>
                                          <p:attrName>ppt_x</p:attrName>
                                        </p:attrNameLst>
                                      </p:cBhvr>
                                      <p:tavLst>
                                        <p:tav tm="0">
                                          <p:val>
                                            <p:strVal val="#ppt_x"/>
                                          </p:val>
                                        </p:tav>
                                        <p:tav tm="100000">
                                          <p:val>
                                            <p:strVal val="#ppt_x"/>
                                          </p:val>
                                        </p:tav>
                                      </p:tavLst>
                                    </p:anim>
                                    <p:anim calcmode="lin" valueType="num">
                                      <p:cBhvr additive="base">
                                        <p:cTn id="66" dur="500" fill="hold"/>
                                        <p:tgtEl>
                                          <p:spTgt spid="30"/>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additive="base">
                                        <p:cTn id="69" dur="500" fill="hold"/>
                                        <p:tgtEl>
                                          <p:spTgt spid="2"/>
                                        </p:tgtEl>
                                        <p:attrNameLst>
                                          <p:attrName>ppt_x</p:attrName>
                                        </p:attrNameLst>
                                      </p:cBhvr>
                                      <p:tavLst>
                                        <p:tav tm="0">
                                          <p:val>
                                            <p:strVal val="#ppt_x"/>
                                          </p:val>
                                        </p:tav>
                                        <p:tav tm="100000">
                                          <p:val>
                                            <p:strVal val="#ppt_x"/>
                                          </p:val>
                                        </p:tav>
                                      </p:tavLst>
                                    </p:anim>
                                    <p:anim calcmode="lin" valueType="num">
                                      <p:cBhvr additive="base">
                                        <p:cTn id="7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12295" grpId="0"/>
      <p:bldP spid="12296" grpId="0"/>
      <p:bldP spid="26" grpId="0"/>
      <p:bldP spid="12301" grpId="0"/>
      <p:bldP spid="28" grpId="0"/>
      <p:bldP spid="12303" grpId="0"/>
      <p:bldP spid="30" grpId="0"/>
      <p:bldP spid="19" grpId="0" animBg="1"/>
      <p:bldP spid="20" grpId="0" animBg="1"/>
      <p:bldP spid="21" grpId="0" animBg="1"/>
      <p:bldP spid="22" grpId="0" animBg="1"/>
    </p:bldLst>
  </p:timing>
</p:sld>
</file>

<file path=ppt/tags/tag1.xml><?xml version="1.0" encoding="utf-8"?>
<p:tagLst xmlns:p="http://schemas.openxmlformats.org/presentationml/2006/main">
  <p:tag name="ISPRING_ULTRA_SCORM_COURSE_ID" val="2454CE51-C1A2-4DC5-8282-A43D0CF0F6CD"/>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03"/>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Colored (Recommend)">
  <a:themeElements>
    <a:clrScheme name="Custom 39">
      <a:dk1>
        <a:sysClr val="windowText" lastClr="000000"/>
      </a:dk1>
      <a:lt1>
        <a:sysClr val="window" lastClr="FFFFFF"/>
      </a:lt1>
      <a:dk2>
        <a:srgbClr val="2A445D"/>
      </a:dk2>
      <a:lt2>
        <a:srgbClr val="A1B1BC"/>
      </a:lt2>
      <a:accent1>
        <a:srgbClr val="2580B7"/>
      </a:accent1>
      <a:accent2>
        <a:srgbClr val="179E86"/>
      </a:accent2>
      <a:accent3>
        <a:srgbClr val="9EBE5B"/>
      </a:accent3>
      <a:accent4>
        <a:srgbClr val="F59B11"/>
      </a:accent4>
      <a:accent5>
        <a:srgbClr val="C03B26"/>
      </a:accent5>
      <a:accent6>
        <a:srgbClr val="7030A0"/>
      </a:accent6>
      <a:hlink>
        <a:srgbClr val="0563C1"/>
      </a:hlink>
      <a:folHlink>
        <a:srgbClr val="954F72"/>
      </a:folHlink>
    </a:clrScheme>
    <a:fontScheme name="Custom 2">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36000" tIns="46800" rIns="36000" bIns="46800" rtlCol="0">
        <a:spAutoFit/>
      </a:bodyPr>
      <a:lstStyle>
        <a:defPPr>
          <a:lnSpc>
            <a:spcPct val="125000"/>
          </a:lnSpc>
          <a:defRPr sz="1200">
            <a:solidFill>
              <a:schemeClr val="bg2">
                <a:lumMod val="7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03. Business Plan 2016 Colour 1</Template>
  <TotalTime>0</TotalTime>
  <Words>16129</Words>
  <Application>WPS 演示</Application>
  <PresentationFormat>自定义</PresentationFormat>
  <Paragraphs>2049</Paragraphs>
  <Slides>94</Slides>
  <Notes>33</Notes>
  <HiddenSlides>0</HiddenSlides>
  <MMClips>0</MMClips>
  <ScaleCrop>false</ScaleCrop>
  <HeadingPairs>
    <vt:vector size="8" baseType="variant">
      <vt:variant>
        <vt:lpstr>已用的字体</vt:lpstr>
      </vt:variant>
      <vt:variant>
        <vt:i4>34</vt:i4>
      </vt:variant>
      <vt:variant>
        <vt:lpstr>主题</vt:lpstr>
      </vt:variant>
      <vt:variant>
        <vt:i4>1</vt:i4>
      </vt:variant>
      <vt:variant>
        <vt:lpstr>嵌入 OLE 服务器</vt:lpstr>
      </vt:variant>
      <vt:variant>
        <vt:i4>17</vt:i4>
      </vt:variant>
      <vt:variant>
        <vt:lpstr>幻灯片标题</vt:lpstr>
      </vt:variant>
      <vt:variant>
        <vt:i4>94</vt:i4>
      </vt:variant>
    </vt:vector>
  </HeadingPairs>
  <TitlesOfParts>
    <vt:vector size="146" baseType="lpstr">
      <vt:lpstr>Arial</vt:lpstr>
      <vt:lpstr>宋体</vt:lpstr>
      <vt:lpstr>Wingdings</vt:lpstr>
      <vt:lpstr>Lato</vt:lpstr>
      <vt:lpstr>华文隶书</vt:lpstr>
      <vt:lpstr>方正尚酷简体</vt:lpstr>
      <vt:lpstr>微软雅黑</vt:lpstr>
      <vt:lpstr>MS PGothic</vt:lpstr>
      <vt:lpstr>DIN-BoldItalic</vt:lpstr>
      <vt:lpstr>Segoe Print</vt:lpstr>
      <vt:lpstr>Times New Roman</vt:lpstr>
      <vt:lpstr>华文新魏</vt:lpstr>
      <vt:lpstr>Arial Unicode MS</vt:lpstr>
      <vt:lpstr>Calibri</vt:lpstr>
      <vt:lpstr>华文细黑</vt:lpstr>
      <vt:lpstr>华文宋体</vt:lpstr>
      <vt:lpstr>Cambria Math</vt:lpstr>
      <vt:lpstr>Impact</vt:lpstr>
      <vt:lpstr>Kozuka Gothic Pro H</vt:lpstr>
      <vt:lpstr>Calibri</vt:lpstr>
      <vt:lpstr>Gill Sans</vt:lpstr>
      <vt:lpstr>方正书宋简体</vt:lpstr>
      <vt:lpstr>Cambria Math</vt:lpstr>
      <vt:lpstr>时尚中黑简体</vt:lpstr>
      <vt:lpstr>Verdana</vt:lpstr>
      <vt:lpstr>楷体</vt:lpstr>
      <vt:lpstr>楷体_GB2312</vt:lpstr>
      <vt:lpstr>新宋体</vt:lpstr>
      <vt:lpstr>华文仿宋</vt:lpstr>
      <vt:lpstr>Open Sans</vt:lpstr>
      <vt:lpstr>Open Sans</vt:lpstr>
      <vt:lpstr>Lato</vt:lpstr>
      <vt:lpstr>黑体</vt:lpstr>
      <vt:lpstr>Gill Sans MT</vt:lpstr>
      <vt:lpstr>Colored (Recommend)</vt:lpstr>
      <vt:lpstr>Equation.3</vt:lpstr>
      <vt:lpstr>Equation.3</vt:lpstr>
      <vt:lpstr>Word.Document.8</vt:lpstr>
      <vt:lpstr>Equation.3</vt:lpstr>
      <vt:lpstr>Equation.3</vt:lpstr>
      <vt:lpstr>Equation.3</vt:lpstr>
      <vt:lpstr>Equation.3</vt:lpstr>
      <vt:lpstr>Equation.3</vt:lpstr>
      <vt:lpstr>Equation.3</vt:lpstr>
      <vt:lpstr>Equation.3</vt:lpstr>
      <vt:lpstr>Equation.3</vt:lpstr>
      <vt:lpstr>Equation.3</vt:lpstr>
      <vt:lpstr>Equation.3</vt:lpstr>
      <vt:lpstr>Equation.3</vt:lpstr>
      <vt:lpstr>Word.Document.8</vt:lpstr>
      <vt:lpstr>Equation.3</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预付年金与普通年金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递延年金</vt:lpstr>
      <vt:lpstr>递延年金递延期和年金发生期的计算</vt:lpstr>
      <vt:lpstr>递延年金递延期和年金发生期的计算</vt:lpstr>
      <vt:lpstr>递延年金递延期和年金发生期的计算</vt:lpstr>
      <vt:lpstr>递延年金递延期和年金发生期的计算</vt:lpstr>
      <vt:lpstr>递延年金递延期和年金发生期的计算</vt:lpstr>
      <vt:lpstr>PowerPoint 演示文稿</vt:lpstr>
      <vt:lpstr>PowerPoint 演示文稿</vt:lpstr>
      <vt:lpstr>PowerPoint 演示文稿</vt:lpstr>
      <vt:lpstr>3.递延年金终值和现值的计算</vt:lpstr>
      <vt:lpstr>（2）递延年金现值的计算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03</dc:title>
  <dc:creator>graphic design268</dc:creator>
  <cp:lastModifiedBy>乐天</cp:lastModifiedBy>
  <cp:revision>1357</cp:revision>
  <dcterms:created xsi:type="dcterms:W3CDTF">2016-05-25T07:00:00Z</dcterms:created>
  <dcterms:modified xsi:type="dcterms:W3CDTF">2025-08-28T08:19:41Z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E934FCD8F27349598163DB3CC26F1A9B_12</vt:lpwstr>
  </property>
  <property fmtid="{D5CDD505-2E9C-101B-9397-08002B2CF9AE}" pid="3" name="KSOProductBuildVer">
    <vt:lpwstr>2052-12.1.0.22529</vt:lpwstr>
  </property>
</Properties>
</file>