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9"/>
  </p:handoutMasterIdLst>
  <p:sldIdLst>
    <p:sldId id="553" r:id="rId3"/>
    <p:sldId id="551" r:id="rId5"/>
    <p:sldId id="418" r:id="rId6"/>
    <p:sldId id="436" r:id="rId7"/>
    <p:sldId id="420" r:id="rId8"/>
    <p:sldId id="438" r:id="rId9"/>
    <p:sldId id="433" r:id="rId10"/>
    <p:sldId id="439" r:id="rId11"/>
    <p:sldId id="432" r:id="rId12"/>
    <p:sldId id="422" r:id="rId13"/>
    <p:sldId id="518" r:id="rId14"/>
    <p:sldId id="519" r:id="rId15"/>
    <p:sldId id="520" r:id="rId16"/>
    <p:sldId id="521" r:id="rId17"/>
    <p:sldId id="522" r:id="rId18"/>
    <p:sldId id="523" r:id="rId19"/>
    <p:sldId id="524" r:id="rId20"/>
    <p:sldId id="525" r:id="rId21"/>
    <p:sldId id="526" r:id="rId22"/>
    <p:sldId id="527" r:id="rId23"/>
    <p:sldId id="528" r:id="rId24"/>
    <p:sldId id="529" r:id="rId25"/>
    <p:sldId id="530" r:id="rId26"/>
    <p:sldId id="531" r:id="rId27"/>
    <p:sldId id="532" r:id="rId28"/>
    <p:sldId id="533" r:id="rId29"/>
    <p:sldId id="534" r:id="rId30"/>
    <p:sldId id="535" r:id="rId31"/>
    <p:sldId id="536" r:id="rId32"/>
    <p:sldId id="537" r:id="rId33"/>
    <p:sldId id="538" r:id="rId34"/>
    <p:sldId id="552" r:id="rId35"/>
    <p:sldId id="539" r:id="rId36"/>
    <p:sldId id="540" r:id="rId37"/>
    <p:sldId id="541" r:id="rId38"/>
    <p:sldId id="542" r:id="rId39"/>
    <p:sldId id="543" r:id="rId40"/>
    <p:sldId id="544" r:id="rId41"/>
    <p:sldId id="545" r:id="rId42"/>
    <p:sldId id="546" r:id="rId43"/>
    <p:sldId id="547" r:id="rId44"/>
    <p:sldId id="548" r:id="rId45"/>
    <p:sldId id="549" r:id="rId46"/>
    <p:sldId id="550" r:id="rId47"/>
    <p:sldId id="396" r:id="rId48"/>
  </p:sldIdLst>
  <p:sldSz cx="12192000" cy="6858000"/>
  <p:notesSz cx="6858000" cy="9144000"/>
  <p:custDataLst>
    <p:tags r:id="rId53"/>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7355" userDrawn="1">
          <p15:clr>
            <a:srgbClr val="A4A3A4"/>
          </p15:clr>
        </p15:guide>
        <p15:guide id="3" pos="347" userDrawn="1">
          <p15:clr>
            <a:srgbClr val="A4A3A4"/>
          </p15:clr>
        </p15:guide>
        <p15:guide id="4"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6AA"/>
    <a:srgbClr val="C6D99F"/>
    <a:srgbClr val="A4F2E3"/>
    <a:srgbClr val="00863D"/>
    <a:srgbClr val="33CCCC"/>
    <a:srgbClr val="FFFF66"/>
    <a:srgbClr val="3DE3C7"/>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96475" autoAdjust="0"/>
  </p:normalViewPr>
  <p:slideViewPr>
    <p:cSldViewPr snapToGrid="0" showGuides="1">
      <p:cViewPr varScale="1">
        <p:scale>
          <a:sx n="82" d="100"/>
          <a:sy n="82" d="100"/>
        </p:scale>
        <p:origin x="-446" y="-77"/>
      </p:cViewPr>
      <p:guideLst>
        <p:guide orient="horz" pos="2160"/>
        <p:guide pos="7355"/>
        <p:guide pos="347"/>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6" d="100"/>
          <a:sy n="86" d="100"/>
        </p:scale>
        <p:origin x="290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tags" Target="tags/tag7.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handoutMaster" Target="handoutMasters/handoutMaster1.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0DB0725A-B777-4734-AF32-22D8436F1ACB}" type="datetimeFigureOut">
              <a:rPr lang="en-US"/>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D2FA6DE-88CB-4A38-B67E-904B4C6C9208}" type="slidenum">
              <a:rPr lang="en-US"/>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A39E46FA-7C89-4968-97FF-B2ED29DD45CF}"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7EAE38E1-26AA-4DED-88A7-70CD4850F84F}"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a:ln>
            <a:miter lim="800000"/>
          </a:ln>
        </p:spPr>
      </p:sp>
      <p:sp>
        <p:nvSpPr>
          <p:cNvPr id="50179" name="备注占位符 2"/>
          <p:cNvSpPr>
            <a:spLocks noGrp="1" noChangeArrowheads="1"/>
          </p:cNvSpPr>
          <p:nvPr>
            <p:ph type="body" idx="4294967295"/>
          </p:nvPr>
        </p:nvSpPr>
        <p:spPr/>
        <p:txBody>
          <a:bodyPr/>
          <a:lstStyle/>
          <a:p>
            <a:pPr eaLnBrk="1" hangingPunct="1"/>
            <a:endParaRPr lang="zh-CN" altLang="en-US" smtClean="0"/>
          </a:p>
        </p:txBody>
      </p:sp>
      <p:sp>
        <p:nvSpPr>
          <p:cNvPr id="50180"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Tx/>
              <a:buNone/>
            </a:pPr>
            <a:fld id="{EC6CA074-9774-4BCA-9A11-3F3B63E5230D}" type="slidenum">
              <a:rPr lang="en-US" altLang="zh-CN" smtClean="0"/>
            </a:fld>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ea typeface="宋体" panose="02010600030101010101" pitchFamily="2" charset="-122"/>
            </a:endParaRPr>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2600">
                <a:solidFill>
                  <a:srgbClr val="6699FF"/>
                </a:solidFill>
                <a:latin typeface="Times New Roman" panose="02020603050405020304" pitchFamily="18" charset="0"/>
                <a:ea typeface="黑体" panose="02010609060101010101" pitchFamily="49" charset="-122"/>
              </a:defRPr>
            </a:lvl1pPr>
            <a:lvl2pPr marL="742950" indent="-285750">
              <a:defRPr sz="2600">
                <a:solidFill>
                  <a:srgbClr val="6699FF"/>
                </a:solidFill>
                <a:latin typeface="Times New Roman" panose="02020603050405020304" pitchFamily="18" charset="0"/>
                <a:ea typeface="黑体" panose="02010609060101010101" pitchFamily="49" charset="-122"/>
              </a:defRPr>
            </a:lvl2pPr>
            <a:lvl3pPr marL="1143000" indent="-228600">
              <a:defRPr sz="2600">
                <a:solidFill>
                  <a:srgbClr val="6699FF"/>
                </a:solidFill>
                <a:latin typeface="Times New Roman" panose="02020603050405020304" pitchFamily="18" charset="0"/>
                <a:ea typeface="黑体" panose="02010609060101010101" pitchFamily="49" charset="-122"/>
              </a:defRPr>
            </a:lvl3pPr>
            <a:lvl4pPr marL="1600200" indent="-228600">
              <a:defRPr sz="2600">
                <a:solidFill>
                  <a:srgbClr val="6699FF"/>
                </a:solidFill>
                <a:latin typeface="Times New Roman" panose="02020603050405020304" pitchFamily="18" charset="0"/>
                <a:ea typeface="黑体" panose="02010609060101010101" pitchFamily="49" charset="-122"/>
              </a:defRPr>
            </a:lvl4pPr>
            <a:lvl5pPr marL="2057400" indent="-228600">
              <a:defRPr sz="2600">
                <a:solidFill>
                  <a:srgbClr val="6699FF"/>
                </a:solidFill>
                <a:latin typeface="Times New Roman" panose="02020603050405020304" pitchFamily="18" charset="0"/>
                <a:ea typeface="黑体" panose="02010609060101010101" pitchFamily="49" charset="-122"/>
              </a:defRPr>
            </a:lvl5pPr>
            <a:lvl6pPr marL="2514600" indent="-228600" eaLnBrk="0" fontAlgn="base" hangingPunct="0">
              <a:lnSpc>
                <a:spcPct val="110000"/>
              </a:lnSpc>
              <a:spcBef>
                <a:spcPct val="0"/>
              </a:spcBef>
              <a:spcAft>
                <a:spcPct val="0"/>
              </a:spcAft>
              <a:defRPr sz="2600">
                <a:solidFill>
                  <a:srgbClr val="6699FF"/>
                </a:solidFill>
                <a:latin typeface="Times New Roman" panose="02020603050405020304" pitchFamily="18" charset="0"/>
                <a:ea typeface="黑体" panose="02010609060101010101" pitchFamily="49" charset="-122"/>
              </a:defRPr>
            </a:lvl6pPr>
            <a:lvl7pPr marL="2971800" indent="-228600" eaLnBrk="0" fontAlgn="base" hangingPunct="0">
              <a:lnSpc>
                <a:spcPct val="110000"/>
              </a:lnSpc>
              <a:spcBef>
                <a:spcPct val="0"/>
              </a:spcBef>
              <a:spcAft>
                <a:spcPct val="0"/>
              </a:spcAft>
              <a:defRPr sz="2600">
                <a:solidFill>
                  <a:srgbClr val="6699FF"/>
                </a:solidFill>
                <a:latin typeface="Times New Roman" panose="02020603050405020304" pitchFamily="18" charset="0"/>
                <a:ea typeface="黑体" panose="02010609060101010101" pitchFamily="49" charset="-122"/>
              </a:defRPr>
            </a:lvl7pPr>
            <a:lvl8pPr marL="3429000" indent="-228600" eaLnBrk="0" fontAlgn="base" hangingPunct="0">
              <a:lnSpc>
                <a:spcPct val="110000"/>
              </a:lnSpc>
              <a:spcBef>
                <a:spcPct val="0"/>
              </a:spcBef>
              <a:spcAft>
                <a:spcPct val="0"/>
              </a:spcAft>
              <a:defRPr sz="2600">
                <a:solidFill>
                  <a:srgbClr val="6699FF"/>
                </a:solidFill>
                <a:latin typeface="Times New Roman" panose="02020603050405020304" pitchFamily="18" charset="0"/>
                <a:ea typeface="黑体" panose="02010609060101010101" pitchFamily="49" charset="-122"/>
              </a:defRPr>
            </a:lvl8pPr>
            <a:lvl9pPr marL="3886200" indent="-228600" eaLnBrk="0" fontAlgn="base" hangingPunct="0">
              <a:lnSpc>
                <a:spcPct val="110000"/>
              </a:lnSpc>
              <a:spcBef>
                <a:spcPct val="0"/>
              </a:spcBef>
              <a:spcAft>
                <a:spcPct val="0"/>
              </a:spcAft>
              <a:defRPr sz="2600">
                <a:solidFill>
                  <a:srgbClr val="6699FF"/>
                </a:solidFill>
                <a:latin typeface="Times New Roman" panose="02020603050405020304" pitchFamily="18" charset="0"/>
                <a:ea typeface="黑体" panose="02010609060101010101" pitchFamily="49" charset="-122"/>
              </a:defRPr>
            </a:lvl9pPr>
          </a:lstStyle>
          <a:p>
            <a:fld id="{FF8907A5-A783-485A-80FF-FB6ACF78B875}" type="slidenum">
              <a:rPr lang="en-US" altLang="zh-CN" sz="1200" smtClean="0"/>
            </a:fld>
            <a:endParaRPr lang="en-US" altLang="zh-CN"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idx="2"/>
          </p:nvPr>
        </p:nvSpPr>
        <p:spPr bwMode="auto">
          <a:noFill/>
          <a:ln>
            <a:solidFill>
              <a:srgbClr val="000000"/>
            </a:solidFill>
            <a:miter lim="800000"/>
          </a:ln>
        </p:spPr>
      </p:sp>
      <p:sp>
        <p:nvSpPr>
          <p:cNvPr id="24578"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560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84483DA-F76A-4A8F-A82F-7195F8C29A1A}" type="slidenum">
              <a:rPr lang="zh-CN" altLang="en-US"/>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bwMode="auto">
          <a:noFill/>
          <a:ln>
            <a:solidFill>
              <a:srgbClr val="000000"/>
            </a:solidFill>
            <a:miter lim="800000"/>
          </a:ln>
        </p:spPr>
      </p:sp>
      <p:sp>
        <p:nvSpPr>
          <p:cNvPr id="2969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DA58E25-FA30-4902-BB19-D20EB1154859}" type="slidenum">
              <a:rPr lang="zh-CN" altLang="en-US"/>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p:cNvSpPr>
          <p:nvPr>
            <p:ph type="sldImg"/>
          </p:nvPr>
        </p:nvSpPr>
        <p:spPr bwMode="auto">
          <a:noFill/>
          <a:ln>
            <a:solidFill>
              <a:srgbClr val="000000"/>
            </a:solidFill>
            <a:miter lim="800000"/>
          </a:ln>
        </p:spPr>
      </p:sp>
      <p:sp>
        <p:nvSpPr>
          <p:cNvPr id="3174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9699"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41A9C3D-2D48-4611-89D0-82443ACFD1AC}" type="slidenum">
              <a:rPr lang="zh-CN" altLang="en-US"/>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bwMode="auto">
          <a:noFill/>
          <a:ln>
            <a:solidFill>
              <a:srgbClr val="000000"/>
            </a:solidFill>
            <a:miter lim="800000"/>
          </a:ln>
        </p:spPr>
      </p:sp>
      <p:sp>
        <p:nvSpPr>
          <p:cNvPr id="337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1747"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ABA54612-F8EA-45AE-AF1D-4387199B4383}" type="slidenum">
              <a:rPr lang="zh-CN" altLang="en-US"/>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bwMode="auto">
          <a:noFill/>
          <a:ln>
            <a:solidFill>
              <a:srgbClr val="000000"/>
            </a:solidFill>
            <a:miter lim="800000"/>
          </a:ln>
        </p:spPr>
      </p:sp>
      <p:sp>
        <p:nvSpPr>
          <p:cNvPr id="3584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379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515E50F6-8089-49F7-AF8D-50773547EC6E}" type="slidenum">
              <a:rPr lang="zh-CN" altLang="en-US"/>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p:cNvSpPr>
          <p:nvPr>
            <p:ph type="sldImg"/>
          </p:nvPr>
        </p:nvSpPr>
        <p:spPr bwMode="auto">
          <a:noFill/>
          <a:ln>
            <a:solidFill>
              <a:srgbClr val="000000"/>
            </a:solidFill>
            <a:miter lim="800000"/>
          </a:ln>
        </p:spPr>
      </p:sp>
      <p:sp>
        <p:nvSpPr>
          <p:cNvPr id="3789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584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70C7F609-1F7B-4700-B12F-1932B65EEA99}" type="slidenum">
              <a:rPr lang="zh-CN" altLang="en-US"/>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p:cNvSpPr>
          <p:nvPr>
            <p:ph type="sldImg"/>
          </p:nvPr>
        </p:nvSpPr>
        <p:spPr bwMode="auto">
          <a:noFill/>
          <a:ln>
            <a:solidFill>
              <a:srgbClr val="000000"/>
            </a:solidFill>
            <a:miter lim="800000"/>
          </a:ln>
        </p:spPr>
      </p:sp>
      <p:sp>
        <p:nvSpPr>
          <p:cNvPr id="3993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3789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6D909B48-43D5-46D7-8D85-666CC17016ED}" type="slidenum">
              <a:rPr lang="zh-CN" altLang="en-US"/>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9939"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58302003-238D-47BF-8D05-09A7B8AB66C0}" type="slidenum">
              <a:rPr lang="zh-CN" altLang="en-US"/>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bwMode="auto">
          <a:noFill/>
          <a:ln>
            <a:solidFill>
              <a:srgbClr val="000000"/>
            </a:solidFill>
            <a:miter lim="800000"/>
          </a:ln>
        </p:spPr>
      </p:sp>
      <p:sp>
        <p:nvSpPr>
          <p:cNvPr id="3481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072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B2310F90-F7C1-49FE-B51A-D83F56358D56}" type="slidenum">
              <a:rPr lang="zh-CN" altLang="en-US"/>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bwMode="auto">
          <a:noFill/>
          <a:ln>
            <a:solidFill>
              <a:srgbClr val="000000"/>
            </a:solidFill>
            <a:miter lim="800000"/>
          </a:ln>
        </p:spPr>
      </p:sp>
      <p:sp>
        <p:nvSpPr>
          <p:cNvPr id="4403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1987"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0AA659BD-C79A-49EE-B997-39486BE9C3CA}" type="slidenum">
              <a:rPr lang="zh-CN" altLang="en-US"/>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p:cNvSpPr>
          <p:nvPr>
            <p:ph type="sldImg"/>
          </p:nvPr>
        </p:nvSpPr>
        <p:spPr bwMode="auto">
          <a:noFill/>
          <a:ln>
            <a:solidFill>
              <a:srgbClr val="000000"/>
            </a:solidFill>
            <a:miter lim="800000"/>
          </a:ln>
        </p:spPr>
      </p:sp>
      <p:sp>
        <p:nvSpPr>
          <p:cNvPr id="4608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403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667C3366-9BCA-4614-B775-4E3B5BFF1F2B}" type="slidenum">
              <a:rPr lang="zh-CN" altLang="en-US"/>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bwMode="auto">
          <a:noFill/>
          <a:ln>
            <a:solidFill>
              <a:srgbClr val="000000"/>
            </a:solidFill>
            <a:miter lim="800000"/>
          </a:ln>
        </p:spPr>
      </p:sp>
      <p:sp>
        <p:nvSpPr>
          <p:cNvPr id="25602"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50CB4A0E-4209-4E98-94C0-1C9C8E55CAB2}"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bwMode="auto">
          <a:noFill/>
          <a:ln>
            <a:solidFill>
              <a:srgbClr val="000000"/>
            </a:solidFill>
            <a:miter lim="800000"/>
          </a:ln>
        </p:spPr>
      </p:sp>
      <p:sp>
        <p:nvSpPr>
          <p:cNvPr id="38914"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2E122BF1-B8A3-4E42-A2A5-DF7A7FA8C93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bwMode="auto">
          <a:noFill/>
          <a:ln>
            <a:solidFill>
              <a:srgbClr val="000000"/>
            </a:solidFill>
            <a:miter lim="800000"/>
          </a:ln>
        </p:spPr>
      </p:sp>
      <p:sp>
        <p:nvSpPr>
          <p:cNvPr id="5734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7930370C-0738-4218-9471-11C38E719A3B}" type="slidenum">
              <a:rPr lang="en-US" altLang="zh-CN"/>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bwMode="auto">
          <a:noFill/>
          <a:ln>
            <a:solidFill>
              <a:srgbClr val="000000"/>
            </a:solidFill>
            <a:miter lim="800000"/>
          </a:ln>
        </p:spPr>
      </p:sp>
      <p:sp>
        <p:nvSpPr>
          <p:cNvPr id="25602"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A98756FA-E2EF-4B6A-988E-BA1DA52AAE19}"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bwMode="auto">
          <a:noFill/>
          <a:ln>
            <a:solidFill>
              <a:srgbClr val="000000"/>
            </a:solidFill>
            <a:miter lim="800000"/>
          </a:ln>
        </p:spPr>
      </p:sp>
      <p:sp>
        <p:nvSpPr>
          <p:cNvPr id="3686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277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3682C776-E6F5-4A70-9404-0CB347C79726}" type="slidenum">
              <a:rPr lang="zh-CN" altLang="en-US"/>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bwMode="auto">
          <a:noFill/>
          <a:ln>
            <a:solidFill>
              <a:srgbClr val="000000"/>
            </a:solidFill>
            <a:miter lim="800000"/>
          </a:ln>
        </p:spPr>
      </p:sp>
      <p:sp>
        <p:nvSpPr>
          <p:cNvPr id="38914"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AAE82072-63D5-4214-BE03-88333E114E1B}"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bwMode="auto">
          <a:noFill/>
          <a:ln>
            <a:solidFill>
              <a:srgbClr val="000000"/>
            </a:solidFill>
            <a:miter lim="800000"/>
          </a:ln>
        </p:spPr>
      </p:sp>
      <p:sp>
        <p:nvSpPr>
          <p:cNvPr id="40962"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E01E292F-3175-425D-9120-3E881918F81A}"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bwMode="auto">
          <a:noFill/>
          <a:ln>
            <a:solidFill>
              <a:srgbClr val="000000"/>
            </a:solidFill>
            <a:miter lim="800000"/>
          </a:ln>
        </p:spPr>
      </p:sp>
      <p:sp>
        <p:nvSpPr>
          <p:cNvPr id="43010"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FEFDE92D-C65B-40AA-99E5-E576CF80045A}"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bwMode="auto">
          <a:noFill/>
          <a:ln>
            <a:solidFill>
              <a:srgbClr val="000000"/>
            </a:solidFill>
            <a:miter lim="800000"/>
          </a:ln>
        </p:spPr>
      </p:sp>
      <p:sp>
        <p:nvSpPr>
          <p:cNvPr id="45058"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069001E9-890A-4A90-B98C-2C5DFA676601}"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p:cNvSpPr>
          <p:nvPr>
            <p:ph type="sldImg"/>
          </p:nvPr>
        </p:nvSpPr>
        <p:spPr bwMode="auto">
          <a:noFill/>
          <a:ln>
            <a:solidFill>
              <a:srgbClr val="000000"/>
            </a:solidFill>
            <a:miter lim="800000"/>
          </a:ln>
        </p:spPr>
      </p:sp>
      <p:sp>
        <p:nvSpPr>
          <p:cNvPr id="4710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4819"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DCD2D558-D83B-467C-8FFF-595371455CE8}" type="slidenum">
              <a:rPr lang="en-US" altLang="zh-CN"/>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9" name="图片占位符 8"/>
          <p:cNvSpPr>
            <a:spLocks noGrp="1"/>
          </p:cNvSpPr>
          <p:nvPr>
            <p:ph type="pic" sz="quarter" idx="13"/>
          </p:nvPr>
        </p:nvSpPr>
        <p:spPr>
          <a:xfrm>
            <a:off x="-1" y="1601971"/>
            <a:ext cx="2717822" cy="3919872"/>
          </a:xfrm>
          <a:custGeom>
            <a:avLst/>
            <a:gdLst>
              <a:gd name="connsiteX0" fmla="*/ 0 w 2717822"/>
              <a:gd name="connsiteY0" fmla="*/ 0 h 3919872"/>
              <a:gd name="connsiteX1" fmla="*/ 2717822 w 2717822"/>
              <a:gd name="connsiteY1" fmla="*/ 2332076 h 3919872"/>
              <a:gd name="connsiteX2" fmla="*/ 0 w 2717822"/>
              <a:gd name="connsiteY2" fmla="*/ 3919872 h 3919872"/>
            </a:gdLst>
            <a:ahLst/>
            <a:cxnLst>
              <a:cxn ang="0">
                <a:pos x="connsiteX0" y="connsiteY0"/>
              </a:cxn>
              <a:cxn ang="0">
                <a:pos x="connsiteX1" y="connsiteY1"/>
              </a:cxn>
              <a:cxn ang="0">
                <a:pos x="connsiteX2" y="connsiteY2"/>
              </a:cxn>
            </a:cxnLst>
            <a:rect l="l" t="t" r="r" b="b"/>
            <a:pathLst>
              <a:path w="2717822" h="3919872">
                <a:moveTo>
                  <a:pt x="0" y="0"/>
                </a:moveTo>
                <a:lnTo>
                  <a:pt x="2717822" y="2332076"/>
                </a:lnTo>
                <a:lnTo>
                  <a:pt x="0" y="3919872"/>
                </a:lnTo>
                <a:close/>
              </a:path>
            </a:pathLst>
          </a:custGeom>
        </p:spPr>
        <p:txBody>
          <a:bodyPr rtlCol="0">
            <a:noAutofit/>
          </a:bodyPr>
          <a:lstStyle/>
          <a:p>
            <a:pPr lvl="0"/>
            <a:endParaRPr lang="zh-CN" altLang="en-US" noProof="0"/>
          </a:p>
        </p:txBody>
      </p:sp>
      <p:sp>
        <p:nvSpPr>
          <p:cNvPr id="11" name="图片占位符 10"/>
          <p:cNvSpPr>
            <a:spLocks noGrp="1"/>
          </p:cNvSpPr>
          <p:nvPr>
            <p:ph type="pic" sz="quarter" idx="14"/>
          </p:nvPr>
        </p:nvSpPr>
        <p:spPr>
          <a:xfrm>
            <a:off x="0" y="0"/>
            <a:ext cx="12192000" cy="6858000"/>
          </a:xfrm>
        </p:spPr>
        <p:txBody>
          <a:bodyPr rtlCol="0">
            <a:normAutofit/>
          </a:bodyPr>
          <a:lstStyle/>
          <a:p>
            <a:pPr lvl="0"/>
            <a:endParaRPr lang="zh-CN" altLang="en-US" noProof="0"/>
          </a:p>
        </p:txBody>
      </p:sp>
      <p:sp>
        <p:nvSpPr>
          <p:cNvPr id="5" name="Date Placeholder 3"/>
          <p:cNvSpPr>
            <a:spLocks noGrp="1"/>
          </p:cNvSpPr>
          <p:nvPr>
            <p:ph type="dt" sz="half" idx="15"/>
          </p:nvPr>
        </p:nvSpPr>
        <p:spPr/>
        <p:txBody>
          <a:bodyPr/>
          <a:lstStyle>
            <a:lvl1pPr>
              <a:defRPr/>
            </a:lvl1pPr>
          </a:lstStyle>
          <a:p>
            <a:pPr>
              <a:defRPr/>
            </a:pPr>
            <a:fld id="{B694BDD0-0832-404F-8A40-8438D98F7BE9}" type="datetime1">
              <a:rPr lang="en-US"/>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BFB79560-EA7F-4E9B-9814-03DE06099C9A}" type="slidenum">
              <a:rPr lang="en-US"/>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D30CF2B3-1144-4EBB-BB4D-B2D59C92EB15}" type="datetime1">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D18D3F-B4FE-42C6-9637-D919C1C9231D}" type="slidenum">
              <a:rPr lang="en-US"/>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14324718-ED90-449D-9619-76CEC7BE4A99}"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8D6B90-70A3-4B7E-9663-5BA9C60CD66C}" type="slidenum">
              <a:rPr lang="en-US"/>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BC397EF7-7EF4-4808-9EAB-73588238966D}"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4D8173-C942-47A0-A3A4-1E3D6BDB4AB0}" type="slidenum">
              <a:rPr lang="en-US"/>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2" name="Picture Placeholder 6"/>
          <p:cNvSpPr>
            <a:spLocks noGrp="1"/>
          </p:cNvSpPr>
          <p:nvPr>
            <p:ph type="pic" sz="quarter" idx="15"/>
          </p:nvPr>
        </p:nvSpPr>
        <p:spPr>
          <a:xfrm>
            <a:off x="636146" y="2030522"/>
            <a:ext cx="2454963" cy="3387184"/>
          </a:xfrm>
        </p:spPr>
        <p:txBody>
          <a:bodyPr rtlCol="0">
            <a:normAutofit/>
          </a:bodyPr>
          <a:lstStyle/>
          <a:p>
            <a:pPr lvl="0"/>
            <a:endParaRPr lang="en-US" noProof="0"/>
          </a:p>
        </p:txBody>
      </p:sp>
      <p:sp>
        <p:nvSpPr>
          <p:cNvPr id="11" name="Picture Placeholder 6"/>
          <p:cNvSpPr>
            <a:spLocks noGrp="1"/>
          </p:cNvSpPr>
          <p:nvPr>
            <p:ph type="pic" sz="quarter" idx="16"/>
          </p:nvPr>
        </p:nvSpPr>
        <p:spPr>
          <a:xfrm>
            <a:off x="3464012" y="2030522"/>
            <a:ext cx="2454963" cy="3387184"/>
          </a:xfrm>
        </p:spPr>
        <p:txBody>
          <a:bodyPr rtlCol="0">
            <a:normAutofit/>
          </a:bodyPr>
          <a:lstStyle/>
          <a:p>
            <a:pPr lvl="0"/>
            <a:endParaRPr lang="en-US" noProof="0"/>
          </a:p>
        </p:txBody>
      </p:sp>
      <p:sp>
        <p:nvSpPr>
          <p:cNvPr id="13" name="Picture Placeholder 6"/>
          <p:cNvSpPr>
            <a:spLocks noGrp="1"/>
          </p:cNvSpPr>
          <p:nvPr>
            <p:ph type="pic" sz="quarter" idx="17"/>
          </p:nvPr>
        </p:nvSpPr>
        <p:spPr>
          <a:xfrm>
            <a:off x="6291880" y="2030522"/>
            <a:ext cx="2454963" cy="3387184"/>
          </a:xfrm>
        </p:spPr>
        <p:txBody>
          <a:bodyPr rtlCol="0">
            <a:normAutofit/>
          </a:bodyPr>
          <a:lstStyle/>
          <a:p>
            <a:pPr lvl="0"/>
            <a:endParaRPr lang="en-US" noProof="0"/>
          </a:p>
        </p:txBody>
      </p:sp>
      <p:sp>
        <p:nvSpPr>
          <p:cNvPr id="14" name="Picture Placeholder 6"/>
          <p:cNvSpPr>
            <a:spLocks noGrp="1"/>
          </p:cNvSpPr>
          <p:nvPr>
            <p:ph type="pic" sz="quarter" idx="18"/>
          </p:nvPr>
        </p:nvSpPr>
        <p:spPr>
          <a:xfrm>
            <a:off x="9116747" y="2030522"/>
            <a:ext cx="2454963" cy="3387184"/>
          </a:xfrm>
        </p:spPr>
        <p:txBody>
          <a:bodyPr rtlCol="0">
            <a:normAutofit/>
          </a:bodyPr>
          <a:lstStyle/>
          <a:p>
            <a:pPr lvl="0"/>
            <a:endParaRPr lang="en-US" noProof="0"/>
          </a:p>
        </p:txBody>
      </p:sp>
      <p:sp>
        <p:nvSpPr>
          <p:cNvPr id="2" name="Title 1"/>
          <p:cNvSpPr>
            <a:spLocks noGrp="1"/>
          </p:cNvSpPr>
          <p:nvPr>
            <p:ph type="title"/>
          </p:nvPr>
        </p:nvSpPr>
        <p:spPr/>
        <p:txBody>
          <a:bodyPr/>
          <a:lstStyle>
            <a:lvl1pPr>
              <a:defRPr sz="4000" b="0"/>
            </a:lvl1pPr>
          </a:lstStyle>
          <a:p>
            <a:r>
              <a:rPr lang="zh-CN" altLang="en-US"/>
              <a:t>单击此处编辑母版标题样式</a:t>
            </a:r>
            <a:endParaRPr lang="en-US"/>
          </a:p>
        </p:txBody>
      </p:sp>
      <p:sp>
        <p:nvSpPr>
          <p:cNvPr id="7" name="Date Placeholder 2"/>
          <p:cNvSpPr>
            <a:spLocks noGrp="1"/>
          </p:cNvSpPr>
          <p:nvPr>
            <p:ph type="dt" sz="half" idx="19"/>
          </p:nvPr>
        </p:nvSpPr>
        <p:spPr/>
        <p:txBody>
          <a:bodyPr/>
          <a:lstStyle>
            <a:lvl1pPr>
              <a:defRPr/>
            </a:lvl1pPr>
          </a:lstStyle>
          <a:p>
            <a:pPr>
              <a:defRPr/>
            </a:pPr>
            <a:fld id="{F53D2B36-FC92-4049-B261-E28CDD152AD4}" type="datetime1">
              <a:rPr lang="en-US"/>
            </a:fld>
            <a:endParaRPr lang="en-US"/>
          </a:p>
        </p:txBody>
      </p:sp>
      <p:sp>
        <p:nvSpPr>
          <p:cNvPr id="8" name="Footer Placeholder 3"/>
          <p:cNvSpPr>
            <a:spLocks noGrp="1"/>
          </p:cNvSpPr>
          <p:nvPr>
            <p:ph type="ftr" sz="quarter" idx="20"/>
          </p:nvPr>
        </p:nvSpPr>
        <p:spPr/>
        <p:txBody>
          <a:bodyPr/>
          <a:lstStyle>
            <a:lvl1pPr>
              <a:defRPr>
                <a:solidFill>
                  <a:schemeClr val="bg2">
                    <a:lumMod val="75000"/>
                  </a:schemeClr>
                </a:solidFill>
              </a:defRPr>
            </a:lvl1pPr>
          </a:lstStyle>
          <a:p>
            <a:pPr>
              <a:defRPr/>
            </a:pPr>
            <a:endParaRPr lang="en-US"/>
          </a:p>
        </p:txBody>
      </p:sp>
      <p:sp>
        <p:nvSpPr>
          <p:cNvPr id="9" name="Slide Number Placeholder 4"/>
          <p:cNvSpPr>
            <a:spLocks noGrp="1"/>
          </p:cNvSpPr>
          <p:nvPr>
            <p:ph type="sldNum" sz="quarter" idx="21"/>
          </p:nvPr>
        </p:nvSpPr>
        <p:spPr>
          <a:xfrm>
            <a:off x="11323638" y="6229350"/>
            <a:ext cx="495300" cy="365125"/>
          </a:xfrm>
        </p:spPr>
        <p:txBody>
          <a:bodyPr/>
          <a:lstStyle>
            <a:lvl1pPr algn="ctr">
              <a:defRPr/>
            </a:lvl1pPr>
          </a:lstStyle>
          <a:p>
            <a:pPr>
              <a:defRPr/>
            </a:pPr>
            <a:fld id="{103AA20F-166B-4A0B-A8ED-AA175EF03FB2}" type="slidenum">
              <a:rPr lang="en-US"/>
            </a:fld>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spd="slow" advClick="0" advTm="7000">
    <p:wheel spokes="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055CF6C-84D5-47D3-99A1-E57783C0B0C4}"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88DF6-FD57-4F66-8CDC-581C1D828889}" type="slidenum">
              <a:rPr lang="en-US"/>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335B4E29-99E3-4616-8C24-C7CA5C4D1C01}"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154C5C-DED2-49EB-8353-DBA54A43B950}" type="slidenum">
              <a:rPr lang="en-US"/>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EE800370-5A0B-4C49-9595-DE35C3A4863C}"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D3C768-51CB-4285-802C-E64D19BFE215}" type="slidenum">
              <a:rPr lang="en-US"/>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3"/>
          <p:cNvSpPr>
            <a:spLocks noGrp="1"/>
          </p:cNvSpPr>
          <p:nvPr>
            <p:ph type="dt" sz="half" idx="10"/>
          </p:nvPr>
        </p:nvSpPr>
        <p:spPr/>
        <p:txBody>
          <a:bodyPr/>
          <a:lstStyle>
            <a:lvl1pPr>
              <a:defRPr/>
            </a:lvl1pPr>
          </a:lstStyle>
          <a:p>
            <a:pPr>
              <a:defRPr/>
            </a:pPr>
            <a:fld id="{9E6E2BA7-9D0F-4631-A99E-6C67FA3737EB}" type="datetime1">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0A20B1-4A3F-478F-8914-562EA40B8C0B}" type="slidenum">
              <a:rPr lang="en-US"/>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0"/>
          </p:nvPr>
        </p:nvSpPr>
        <p:spPr/>
        <p:txBody>
          <a:bodyPr/>
          <a:lstStyle>
            <a:lvl1pPr>
              <a:defRPr/>
            </a:lvl1pPr>
          </a:lstStyle>
          <a:p>
            <a:pPr>
              <a:defRPr/>
            </a:pPr>
            <a:fld id="{54A3DEF7-5B14-4747-B846-78F4A531E784}" type="datetime1">
              <a:rPr lang="en-US"/>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2E653A-E7FE-4C83-9F4C-6CA2EC2A4685}" type="slidenum">
              <a:rPr lang="en-US"/>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lvl1p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lvl1pPr>
              <a:defRPr/>
            </a:lvl1pPr>
          </a:lstStyle>
          <a:p>
            <a:pPr>
              <a:defRPr/>
            </a:pPr>
            <a:fld id="{439AAD43-7F7B-4500-812A-234EC2A0FF8A}" type="datetime1">
              <a:rPr lang="en-US"/>
            </a:fld>
            <a:endParaRPr lang="en-US"/>
          </a:p>
        </p:txBody>
      </p:sp>
      <p:sp>
        <p:nvSpPr>
          <p:cNvPr id="4" name="Footer Placeholder 3"/>
          <p:cNvSpPr>
            <a:spLocks noGrp="1"/>
          </p:cNvSpPr>
          <p:nvPr>
            <p:ph type="ftr" sz="quarter" idx="11"/>
          </p:nvPr>
        </p:nvSpPr>
        <p:spPr/>
        <p:txBody>
          <a:bodyPr/>
          <a:lstStyle>
            <a:lvl1pPr>
              <a:defRPr>
                <a:solidFill>
                  <a:schemeClr val="bg2">
                    <a:lumMod val="75000"/>
                  </a:schemeClr>
                </a:solidFill>
              </a:defRPr>
            </a:lvl1pPr>
          </a:lstStyle>
          <a:p>
            <a:pPr>
              <a:defRPr/>
            </a:pPr>
            <a:endParaRPr lang="en-US"/>
          </a:p>
        </p:txBody>
      </p:sp>
      <p:sp>
        <p:nvSpPr>
          <p:cNvPr id="5" name="Slide Number Placeholder 4"/>
          <p:cNvSpPr>
            <a:spLocks noGrp="1"/>
          </p:cNvSpPr>
          <p:nvPr>
            <p:ph type="sldNum" sz="quarter" idx="12"/>
          </p:nvPr>
        </p:nvSpPr>
        <p:spPr>
          <a:xfrm>
            <a:off x="11323638" y="6229350"/>
            <a:ext cx="495300" cy="365125"/>
          </a:xfrm>
        </p:spPr>
        <p:txBody>
          <a:bodyPr/>
          <a:lstStyle>
            <a:lvl1pPr algn="ctr">
              <a:defRPr/>
            </a:lvl1pPr>
          </a:lstStyle>
          <a:p>
            <a:pPr>
              <a:defRPr/>
            </a:pPr>
            <a:fld id="{6E04233B-449B-48E2-BB5A-BB9A7215198D}" type="slidenum">
              <a:rPr lang="en-US"/>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72698F-6209-4E31-BADF-FE3B130D5036}" type="datetime1">
              <a:rPr lang="en-US"/>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BE15B5-476F-4E3B-8890-06C059EC2699}" type="slidenum">
              <a:rPr lang="en-US"/>
            </a:fld>
            <a:endParaRPr lang="en-US"/>
          </a:p>
        </p:txBody>
      </p:sp>
    </p:spTree>
  </p:cSld>
  <p:clrMapOvr>
    <a:masterClrMapping/>
  </p:clrMapOvr>
  <p:transition spd="med">
    <p:fad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D9DC1181-E672-47D6-BA63-76BB569EC931}" type="datetime1">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989573-B015-41FE-A271-1655CA3DEAEF}" type="slidenum">
              <a:rPr lang="en-US"/>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438150"/>
            <a:ext cx="10515600" cy="715963"/>
          </a:xfrm>
          <a:prstGeom prst="rect">
            <a:avLst/>
          </a:prstGeom>
          <a:noFill/>
          <a:ln w="9525">
            <a:noFill/>
            <a:miter lim="800000"/>
          </a:ln>
        </p:spPr>
        <p:txBody>
          <a:bodyPr vert="horz" wrap="square" lIns="36000" tIns="45720" rIns="36000" bIns="45720" numCol="1" anchor="ctr" anchorCtr="0" compatLnSpc="1"/>
          <a:lstStyle/>
          <a:p>
            <a:pPr lvl="0"/>
            <a:r>
              <a:rPr lang="en-US" altLang="zh-CN"/>
              <a:t>Click to edit Master title style</a:t>
            </a:r>
            <a:endParaRPr lang="en-US" altLang="zh-CN"/>
          </a:p>
        </p:txBody>
      </p:sp>
      <p:sp>
        <p:nvSpPr>
          <p:cNvPr id="1027" name="Text Placeholder 2"/>
          <p:cNvSpPr>
            <a:spLocks noGrp="1"/>
          </p:cNvSpPr>
          <p:nvPr>
            <p:ph type="body" idx="1"/>
          </p:nvPr>
        </p:nvSpPr>
        <p:spPr bwMode="auto">
          <a:xfrm>
            <a:off x="838200" y="1295400"/>
            <a:ext cx="10515600" cy="4881563"/>
          </a:xfrm>
          <a:prstGeom prst="rect">
            <a:avLst/>
          </a:prstGeom>
          <a:noFill/>
          <a:ln w="9525">
            <a:noFill/>
            <a:miter lim="800000"/>
          </a:ln>
        </p:spPr>
        <p:txBody>
          <a:bodyPr vert="horz" wrap="square" lIns="91440" tIns="45720" rIns="91440" bIns="45720" numCol="1" anchor="t" anchorCtr="0" compatLnSpc="1"/>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4" name="Date Placeholder 3"/>
          <p:cNvSpPr>
            <a:spLocks noGrp="1"/>
          </p:cNvSpPr>
          <p:nvPr>
            <p:ph type="dt" sz="half" idx="2"/>
          </p:nvPr>
        </p:nvSpPr>
        <p:spPr>
          <a:xfrm>
            <a:off x="5410200" y="624840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B8B8A6B-4338-4C79-8DA6-15387D7B1E9E}" type="datetime1">
              <a:rPr lang="en-US"/>
            </a:fld>
            <a:endParaRPr lang="en-US"/>
          </a:p>
        </p:txBody>
      </p:sp>
      <p:sp>
        <p:nvSpPr>
          <p:cNvPr id="5" name="Footer Placeholder 4"/>
          <p:cNvSpPr>
            <a:spLocks noGrp="1"/>
          </p:cNvSpPr>
          <p:nvPr>
            <p:ph type="ftr" sz="quarter" idx="3"/>
          </p:nvPr>
        </p:nvSpPr>
        <p:spPr>
          <a:xfrm>
            <a:off x="838200" y="6248400"/>
            <a:ext cx="4114800" cy="365125"/>
          </a:xfrm>
          <a:prstGeom prst="rect">
            <a:avLst/>
          </a:prstGeom>
        </p:spPr>
        <p:txBody>
          <a:bodyPr vert="horz" lIns="0" tIns="45720" rIns="91440" bIns="45720" rtlCol="0" anchor="ctr"/>
          <a:lstStyle>
            <a:lvl1pPr algn="l" fontAlgn="auto">
              <a:spcBef>
                <a:spcPts val="0"/>
              </a:spcBef>
              <a:spcAft>
                <a:spcPts val="0"/>
              </a:spcAft>
              <a:defRPr sz="1400">
                <a:solidFill>
                  <a:schemeClr val="tx1">
                    <a:tint val="75000"/>
                  </a:schemeClr>
                </a:solidFill>
                <a:latin typeface="+mn-lt"/>
                <a:ea typeface="+mn-ea"/>
              </a:defRPr>
            </a:lvl1pPr>
          </a:lstStyle>
          <a:p>
            <a:pPr>
              <a:defRPr/>
            </a:pPr>
            <a:endParaRPr lang="en-US"/>
          </a:p>
        </p:txBody>
      </p:sp>
      <p:sp>
        <p:nvSpPr>
          <p:cNvPr id="8" name="Rectangle 7"/>
          <p:cNvSpPr/>
          <p:nvPr/>
        </p:nvSpPr>
        <p:spPr>
          <a:xfrm>
            <a:off x="11353800" y="6178550"/>
            <a:ext cx="434975" cy="446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11310938" y="6224588"/>
            <a:ext cx="520700" cy="365125"/>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j-lt"/>
                <a:ea typeface="+mn-ea"/>
              </a:defRPr>
            </a:lvl1pPr>
          </a:lstStyle>
          <a:p>
            <a:pPr>
              <a:defRPr/>
            </a:pPr>
            <a:fld id="{F4923BDF-2AF4-4D93-89BB-17AFF1DDD83A}" type="slidenum">
              <a:rPr lang="en-US"/>
            </a:fld>
            <a:endParaRPr lang="en-US"/>
          </a:p>
        </p:txBody>
      </p:sp>
      <p:sp>
        <p:nvSpPr>
          <p:cNvPr id="9" name="Rectangle 8"/>
          <p:cNvSpPr/>
          <p:nvPr userDrawn="1"/>
        </p:nvSpPr>
        <p:spPr>
          <a:xfrm>
            <a:off x="11353800" y="6178550"/>
            <a:ext cx="434975" cy="446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rtl="0" eaLnBrk="0" fontAlgn="base" hangingPunct="0">
        <a:lnSpc>
          <a:spcPct val="90000"/>
        </a:lnSpc>
        <a:spcBef>
          <a:spcPct val="0"/>
        </a:spcBef>
        <a:spcAft>
          <a:spcPct val="0"/>
        </a:spcAft>
        <a:defRPr sz="4000" b="1" kern="1200">
          <a:solidFill>
            <a:srgbClr val="495A66"/>
          </a:solidFill>
          <a:latin typeface="+mj-lt"/>
          <a:ea typeface="+mj-ea"/>
          <a:cs typeface="+mj-cs"/>
        </a:defRPr>
      </a:lvl1pPr>
      <a:lvl2pPr algn="l" rtl="0" eaLnBrk="0" fontAlgn="base" hangingPunct="0">
        <a:lnSpc>
          <a:spcPct val="90000"/>
        </a:lnSpc>
        <a:spcBef>
          <a:spcPct val="0"/>
        </a:spcBef>
        <a:spcAft>
          <a:spcPct val="0"/>
        </a:spcAft>
        <a:defRPr sz="4000" b="1">
          <a:solidFill>
            <a:srgbClr val="495A66"/>
          </a:solidFill>
          <a:latin typeface="Lato" panose="020F0502020204030203"/>
        </a:defRPr>
      </a:lvl2pPr>
      <a:lvl3pPr algn="l" rtl="0" eaLnBrk="0" fontAlgn="base" hangingPunct="0">
        <a:lnSpc>
          <a:spcPct val="90000"/>
        </a:lnSpc>
        <a:spcBef>
          <a:spcPct val="0"/>
        </a:spcBef>
        <a:spcAft>
          <a:spcPct val="0"/>
        </a:spcAft>
        <a:defRPr sz="4000" b="1">
          <a:solidFill>
            <a:srgbClr val="495A66"/>
          </a:solidFill>
          <a:latin typeface="Lato" panose="020F0502020204030203"/>
        </a:defRPr>
      </a:lvl3pPr>
      <a:lvl4pPr algn="l" rtl="0" eaLnBrk="0" fontAlgn="base" hangingPunct="0">
        <a:lnSpc>
          <a:spcPct val="90000"/>
        </a:lnSpc>
        <a:spcBef>
          <a:spcPct val="0"/>
        </a:spcBef>
        <a:spcAft>
          <a:spcPct val="0"/>
        </a:spcAft>
        <a:defRPr sz="4000" b="1">
          <a:solidFill>
            <a:srgbClr val="495A66"/>
          </a:solidFill>
          <a:latin typeface="Lato" panose="020F0502020204030203"/>
        </a:defRPr>
      </a:lvl4pPr>
      <a:lvl5pPr algn="l" rtl="0" eaLnBrk="0" fontAlgn="base" hangingPunct="0">
        <a:lnSpc>
          <a:spcPct val="90000"/>
        </a:lnSpc>
        <a:spcBef>
          <a:spcPct val="0"/>
        </a:spcBef>
        <a:spcAft>
          <a:spcPct val="0"/>
        </a:spcAft>
        <a:defRPr sz="4000" b="1">
          <a:solidFill>
            <a:srgbClr val="495A66"/>
          </a:solidFill>
          <a:latin typeface="Lato" panose="020F0502020204030203"/>
        </a:defRPr>
      </a:lvl5pPr>
      <a:lvl6pPr marL="457200" algn="l" rtl="0" fontAlgn="base">
        <a:lnSpc>
          <a:spcPct val="90000"/>
        </a:lnSpc>
        <a:spcBef>
          <a:spcPct val="0"/>
        </a:spcBef>
        <a:spcAft>
          <a:spcPct val="0"/>
        </a:spcAft>
        <a:defRPr sz="4000" b="1">
          <a:solidFill>
            <a:srgbClr val="495A66"/>
          </a:solidFill>
          <a:latin typeface="Lato" panose="020F0502020204030203"/>
        </a:defRPr>
      </a:lvl6pPr>
      <a:lvl7pPr marL="914400" algn="l" rtl="0" fontAlgn="base">
        <a:lnSpc>
          <a:spcPct val="90000"/>
        </a:lnSpc>
        <a:spcBef>
          <a:spcPct val="0"/>
        </a:spcBef>
        <a:spcAft>
          <a:spcPct val="0"/>
        </a:spcAft>
        <a:defRPr sz="4000" b="1">
          <a:solidFill>
            <a:srgbClr val="495A66"/>
          </a:solidFill>
          <a:latin typeface="Lato" panose="020F0502020204030203"/>
        </a:defRPr>
      </a:lvl7pPr>
      <a:lvl8pPr marL="1371600" algn="l" rtl="0" fontAlgn="base">
        <a:lnSpc>
          <a:spcPct val="90000"/>
        </a:lnSpc>
        <a:spcBef>
          <a:spcPct val="0"/>
        </a:spcBef>
        <a:spcAft>
          <a:spcPct val="0"/>
        </a:spcAft>
        <a:defRPr sz="4000" b="1">
          <a:solidFill>
            <a:srgbClr val="495A66"/>
          </a:solidFill>
          <a:latin typeface="Lato" panose="020F0502020204030203"/>
        </a:defRPr>
      </a:lvl8pPr>
      <a:lvl9pPr marL="1828800" algn="l" rtl="0" fontAlgn="base">
        <a:lnSpc>
          <a:spcPct val="90000"/>
        </a:lnSpc>
        <a:spcBef>
          <a:spcPct val="0"/>
        </a:spcBef>
        <a:spcAft>
          <a:spcPct val="0"/>
        </a:spcAft>
        <a:defRPr sz="4000" b="1">
          <a:solidFill>
            <a:srgbClr val="495A66"/>
          </a:solidFill>
          <a:latin typeface="Lato" panose="020F0502020204030203"/>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E8798"/>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E8798"/>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E8798"/>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E8798"/>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E87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3.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e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emf"/></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8.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emf"/></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8.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31.png"/><Relationship Id="rId7" Type="http://schemas.openxmlformats.org/officeDocument/2006/relationships/image" Target="../media/image30.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jpeg"/><Relationship Id="rId2" Type="http://schemas.openxmlformats.org/officeDocument/2006/relationships/image" Target="../media/image25.jpeg"/><Relationship Id="rId10" Type="http://schemas.openxmlformats.org/officeDocument/2006/relationships/notesSlide" Target="../notesSlides/notesSlide21.xml"/><Relationship Id="rId1"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emf"/></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6.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8.jpeg"/></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39.jpe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GIF"/></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9.png"/><Relationship Id="rId1"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1.jpeg"/><Relationship Id="rId1" Type="http://schemas.openxmlformats.org/officeDocument/2006/relationships/image" Target="../media/image50.jpeg"/></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52.png"/><Relationship Id="rId2" Type="http://schemas.openxmlformats.org/officeDocument/2006/relationships/video" Target="NULL" TargetMode="External"/><Relationship Id="rId1" Type="http://schemas.openxmlformats.org/officeDocument/2006/relationships/image" Target="../media/image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7F6C8AC-87B6-4B8E-9DEE-E7BAEF3FB6C5}" type="slidenum">
              <a:rPr lang="en-US" altLang="zh-CN" smtClean="0">
                <a:solidFill>
                  <a:schemeClr val="bg1"/>
                </a:solidFill>
                <a:latin typeface="Lato" panose="020F0502020204030203"/>
              </a:rPr>
            </a:fld>
            <a:endParaRPr lang="en-US" altLang="zh-CN" smtClean="0">
              <a:solidFill>
                <a:schemeClr val="bg1"/>
              </a:solidFill>
              <a:latin typeface="Lato" panose="020F0502020204030203"/>
            </a:endParaRPr>
          </a:p>
        </p:txBody>
      </p:sp>
      <p:pic>
        <p:nvPicPr>
          <p:cNvPr id="17411"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9875" y="2360295"/>
            <a:ext cx="1041273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矩形 1"/>
          <p:cNvSpPr>
            <a:spLocks noChangeArrowheads="1"/>
          </p:cNvSpPr>
          <p:nvPr/>
        </p:nvSpPr>
        <p:spPr bwMode="auto">
          <a:xfrm>
            <a:off x="2703197" y="576348"/>
            <a:ext cx="734314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800" b="1" dirty="0" smtClean="0">
                <a:latin typeface="华文隶书" panose="02010800040101010101" pitchFamily="2" charset="-122"/>
                <a:ea typeface="华文隶书" panose="02010800040101010101" pitchFamily="2" charset="-122"/>
              </a:rPr>
              <a:t>项目一</a:t>
            </a:r>
            <a:r>
              <a:rPr lang="en-US" altLang="zh-CN" sz="4800" b="1" dirty="0" smtClean="0">
                <a:latin typeface="华文隶书" panose="02010800040101010101" pitchFamily="2" charset="-122"/>
                <a:ea typeface="华文隶书" panose="02010800040101010101" pitchFamily="2" charset="-122"/>
              </a:rPr>
              <a:t>   </a:t>
            </a:r>
            <a:r>
              <a:rPr lang="zh-CN" altLang="en-US" sz="4800" b="1" dirty="0" smtClean="0">
                <a:latin typeface="华文隶书" panose="02010800040101010101" pitchFamily="2" charset="-122"/>
                <a:ea typeface="华文隶书" panose="02010800040101010101" pitchFamily="2" charset="-122"/>
              </a:rPr>
              <a:t>财务管理</a:t>
            </a:r>
            <a:r>
              <a:rPr lang="zh-CN" altLang="en-US" sz="4800" b="1" dirty="0">
                <a:latin typeface="华文隶书" panose="02010800040101010101" pitchFamily="2" charset="-122"/>
                <a:ea typeface="华文隶书" panose="02010800040101010101" pitchFamily="2" charset="-122"/>
              </a:rPr>
              <a:t>岗前准备</a:t>
            </a:r>
            <a:endParaRPr lang="zh-CN" altLang="en-US" sz="4800" b="1" dirty="0">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50813" y="549275"/>
            <a:ext cx="3927475"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8112125" y="549275"/>
            <a:ext cx="3927475"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sp>
        <p:nvSpPr>
          <p:cNvPr id="4" name="标题层"/>
          <p:cNvSpPr txBox="1"/>
          <p:nvPr/>
        </p:nvSpPr>
        <p:spPr bwMode="auto">
          <a:xfrm>
            <a:off x="3930650" y="282575"/>
            <a:ext cx="4468813" cy="677863"/>
          </a:xfrm>
          <a:prstGeom prst="rect">
            <a:avLst/>
          </a:prstGeom>
          <a:noFill/>
          <a:effectLst/>
        </p:spPr>
        <p:txBody>
          <a:bodyPr lIns="121899" tIns="60949" rIns="121899" bIns="60949">
            <a:spAutoFit/>
          </a:bodyPr>
          <a:lstStyle/>
          <a:p>
            <a:pPr algn="ctr" fontAlgn="auto">
              <a:spcBef>
                <a:spcPts val="0"/>
              </a:spcBef>
              <a:spcAft>
                <a:spcPts val="0"/>
              </a:spcAft>
              <a:defRPr/>
            </a:pPr>
            <a:r>
              <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rPr>
              <a:t>企业财务关系</a:t>
            </a:r>
            <a:endParaRPr lang="en-US" altLang="zh-CN"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5" name="Straight Arrow Connector 42"/>
          <p:cNvCxnSpPr/>
          <p:nvPr/>
        </p:nvCxnSpPr>
        <p:spPr>
          <a:xfrm flipH="1">
            <a:off x="2947988" y="2651125"/>
            <a:ext cx="723900" cy="0"/>
          </a:xfrm>
          <a:prstGeom prst="straightConnector1">
            <a:avLst/>
          </a:prstGeom>
          <a:ln>
            <a:solidFill>
              <a:srgbClr val="0B469D"/>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45"/>
          <p:cNvCxnSpPr/>
          <p:nvPr/>
        </p:nvCxnSpPr>
        <p:spPr>
          <a:xfrm>
            <a:off x="8737600" y="2651125"/>
            <a:ext cx="508000" cy="0"/>
          </a:xfrm>
          <a:prstGeom prst="straightConnector1">
            <a:avLst/>
          </a:prstGeom>
          <a:ln>
            <a:solidFill>
              <a:srgbClr val="0B469D"/>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48"/>
          <p:cNvCxnSpPr/>
          <p:nvPr/>
        </p:nvCxnSpPr>
        <p:spPr>
          <a:xfrm flipH="1">
            <a:off x="3786188" y="4259263"/>
            <a:ext cx="766762" cy="725487"/>
          </a:xfrm>
          <a:prstGeom prst="straightConnector1">
            <a:avLst/>
          </a:prstGeom>
          <a:ln>
            <a:solidFill>
              <a:srgbClr val="0B469D"/>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51"/>
          <p:cNvCxnSpPr/>
          <p:nvPr/>
        </p:nvCxnSpPr>
        <p:spPr>
          <a:xfrm>
            <a:off x="7888288" y="4179888"/>
            <a:ext cx="849312" cy="828675"/>
          </a:xfrm>
          <a:prstGeom prst="straightConnector1">
            <a:avLst/>
          </a:prstGeom>
          <a:ln>
            <a:solidFill>
              <a:srgbClr val="0B469D"/>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56"/>
          <p:cNvCxnSpPr/>
          <p:nvPr/>
        </p:nvCxnSpPr>
        <p:spPr>
          <a:xfrm>
            <a:off x="6191250" y="4887913"/>
            <a:ext cx="0" cy="363537"/>
          </a:xfrm>
          <a:prstGeom prst="straightConnector1">
            <a:avLst/>
          </a:prstGeom>
          <a:ln>
            <a:solidFill>
              <a:srgbClr val="0B469D"/>
            </a:solidFill>
            <a:tailEnd type="arrow"/>
          </a:ln>
        </p:spPr>
        <p:style>
          <a:lnRef idx="1">
            <a:schemeClr val="accent1"/>
          </a:lnRef>
          <a:fillRef idx="0">
            <a:schemeClr val="accent1"/>
          </a:fillRef>
          <a:effectRef idx="0">
            <a:schemeClr val="accent1"/>
          </a:effectRef>
          <a:fontRef idx="minor">
            <a:schemeClr val="tx1"/>
          </a:fontRef>
        </p:style>
      </p:cxnSp>
      <p:sp>
        <p:nvSpPr>
          <p:cNvPr id="10" name="Freeform 5"/>
          <p:cNvSpPr/>
          <p:nvPr/>
        </p:nvSpPr>
        <p:spPr bwMode="auto">
          <a:xfrm>
            <a:off x="6604000" y="2771775"/>
            <a:ext cx="1014413" cy="989013"/>
          </a:xfrm>
          <a:custGeom>
            <a:avLst/>
            <a:gdLst>
              <a:gd name="T0" fmla="*/ 0 w 256"/>
              <a:gd name="T1" fmla="*/ 106 h 249"/>
              <a:gd name="T2" fmla="*/ 65 w 256"/>
              <a:gd name="T3" fmla="*/ 249 h 249"/>
              <a:gd name="T4" fmla="*/ 256 w 256"/>
              <a:gd name="T5" fmla="*/ 78 h 249"/>
              <a:gd name="T6" fmla="*/ 124 w 256"/>
              <a:gd name="T7" fmla="*/ 0 h 249"/>
              <a:gd name="T8" fmla="*/ 0 w 256"/>
              <a:gd name="T9" fmla="*/ 106 h 249"/>
            </a:gdLst>
            <a:ahLst/>
            <a:cxnLst>
              <a:cxn ang="0">
                <a:pos x="T0" y="T1"/>
              </a:cxn>
              <a:cxn ang="0">
                <a:pos x="T2" y="T3"/>
              </a:cxn>
              <a:cxn ang="0">
                <a:pos x="T4" y="T5"/>
              </a:cxn>
              <a:cxn ang="0">
                <a:pos x="T6" y="T7"/>
              </a:cxn>
              <a:cxn ang="0">
                <a:pos x="T8" y="T9"/>
              </a:cxn>
            </a:cxnLst>
            <a:rect l="0" t="0" r="r" b="b"/>
            <a:pathLst>
              <a:path w="256" h="249">
                <a:moveTo>
                  <a:pt x="0" y="106"/>
                </a:moveTo>
                <a:cubicBezTo>
                  <a:pt x="65" y="249"/>
                  <a:pt x="65" y="249"/>
                  <a:pt x="65" y="249"/>
                </a:cubicBezTo>
                <a:cubicBezTo>
                  <a:pt x="145" y="213"/>
                  <a:pt x="211" y="153"/>
                  <a:pt x="256" y="78"/>
                </a:cubicBezTo>
                <a:cubicBezTo>
                  <a:pt x="124" y="0"/>
                  <a:pt x="124" y="0"/>
                  <a:pt x="124" y="0"/>
                </a:cubicBezTo>
                <a:cubicBezTo>
                  <a:pt x="95" y="47"/>
                  <a:pt x="52" y="84"/>
                  <a:pt x="0" y="106"/>
                </a:cubicBezTo>
                <a:close/>
              </a:path>
            </a:pathLst>
          </a:custGeom>
          <a:solidFill>
            <a:schemeClr val="bg1">
              <a:lumMod val="75000"/>
            </a:schemeClr>
          </a:solidFill>
          <a:ln>
            <a:noFill/>
          </a:ln>
        </p:spPr>
        <p:txBody>
          <a:bodyPr lIns="121899" tIns="60949" rIns="121899" bIns="60949"/>
          <a:lstStyle/>
          <a:p>
            <a:pPr fontAlgn="auto">
              <a:spcBef>
                <a:spcPts val="0"/>
              </a:spcBef>
              <a:spcAft>
                <a:spcPts val="0"/>
              </a:spcAft>
              <a:defRPr/>
            </a:pPr>
            <a:endParaRPr lang="en-US">
              <a:latin typeface="+mn-lt"/>
              <a:ea typeface="+mn-ea"/>
            </a:endParaRPr>
          </a:p>
        </p:txBody>
      </p:sp>
      <p:sp>
        <p:nvSpPr>
          <p:cNvPr id="11" name="Freeform 6"/>
          <p:cNvSpPr/>
          <p:nvPr/>
        </p:nvSpPr>
        <p:spPr bwMode="auto">
          <a:xfrm>
            <a:off x="5703888" y="3228975"/>
            <a:ext cx="1014412" cy="709613"/>
          </a:xfrm>
          <a:custGeom>
            <a:avLst/>
            <a:gdLst>
              <a:gd name="T0" fmla="*/ 2147483647 w 256"/>
              <a:gd name="T1" fmla="*/ 0 h 179"/>
              <a:gd name="T2" fmla="*/ 2147483647 w 256"/>
              <a:gd name="T3" fmla="*/ 2147483647 h 179"/>
              <a:gd name="T4" fmla="*/ 0 w 256"/>
              <a:gd name="T5" fmla="*/ 2147483647 h 179"/>
              <a:gd name="T6" fmla="*/ 2147483647 w 256"/>
              <a:gd name="T7" fmla="*/ 2147483647 h 179"/>
              <a:gd name="T8" fmla="*/ 2147483647 w 256"/>
              <a:gd name="T9" fmla="*/ 2147483647 h 179"/>
              <a:gd name="T10" fmla="*/ 2147483647 w 256"/>
              <a:gd name="T11" fmla="*/ 0 h 179"/>
              <a:gd name="T12" fmla="*/ 0 60000 65536"/>
              <a:gd name="T13" fmla="*/ 0 60000 65536"/>
              <a:gd name="T14" fmla="*/ 0 60000 65536"/>
              <a:gd name="T15" fmla="*/ 0 60000 65536"/>
              <a:gd name="T16" fmla="*/ 0 60000 65536"/>
              <a:gd name="T17" fmla="*/ 0 60000 65536"/>
              <a:gd name="T18" fmla="*/ 0 w 256"/>
              <a:gd name="T19" fmla="*/ 0 h 179"/>
              <a:gd name="T20" fmla="*/ 256 w 256"/>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56" h="179">
                <a:moveTo>
                  <a:pt x="205" y="0"/>
                </a:moveTo>
                <a:cubicBezTo>
                  <a:pt x="256" y="148"/>
                  <a:pt x="256" y="148"/>
                  <a:pt x="256" y="148"/>
                </a:cubicBezTo>
                <a:cubicBezTo>
                  <a:pt x="174" y="177"/>
                  <a:pt x="84" y="179"/>
                  <a:pt x="0" y="156"/>
                </a:cubicBezTo>
                <a:cubicBezTo>
                  <a:pt x="44" y="1"/>
                  <a:pt x="44" y="1"/>
                  <a:pt x="44" y="1"/>
                </a:cubicBezTo>
                <a:cubicBezTo>
                  <a:pt x="69" y="8"/>
                  <a:pt x="95" y="12"/>
                  <a:pt x="122" y="12"/>
                </a:cubicBezTo>
                <a:cubicBezTo>
                  <a:pt x="151" y="12"/>
                  <a:pt x="179" y="8"/>
                  <a:pt x="205" y="0"/>
                </a:cubicBezTo>
                <a:close/>
              </a:path>
            </a:pathLst>
          </a:custGeom>
          <a:solidFill>
            <a:srgbClr val="FDBE08"/>
          </a:solidFill>
          <a:ln w="9525">
            <a:noFill/>
            <a:miter lim="800000"/>
          </a:ln>
        </p:spPr>
        <p:txBody>
          <a:bodyPr lIns="121899" tIns="60949" rIns="121899" bIns="60949"/>
          <a:lstStyle/>
          <a:p>
            <a:endParaRPr lang="en-US" altLang="zh-CN">
              <a:latin typeface="Lato" panose="020F0502020204030203"/>
            </a:endParaRPr>
          </a:p>
        </p:txBody>
      </p:sp>
      <p:sp>
        <p:nvSpPr>
          <p:cNvPr id="12" name="Freeform 7"/>
          <p:cNvSpPr/>
          <p:nvPr/>
        </p:nvSpPr>
        <p:spPr bwMode="auto">
          <a:xfrm>
            <a:off x="4770438" y="2808288"/>
            <a:ext cx="1025525" cy="996950"/>
          </a:xfrm>
          <a:custGeom>
            <a:avLst/>
            <a:gdLst>
              <a:gd name="T0" fmla="*/ 258 w 258"/>
              <a:gd name="T1" fmla="*/ 100 h 251"/>
              <a:gd name="T2" fmla="*/ 202 w 258"/>
              <a:gd name="T3" fmla="*/ 251 h 251"/>
              <a:gd name="T4" fmla="*/ 0 w 258"/>
              <a:gd name="T5" fmla="*/ 93 h 251"/>
              <a:gd name="T6" fmla="*/ 134 w 258"/>
              <a:gd name="T7" fmla="*/ 0 h 251"/>
              <a:gd name="T8" fmla="*/ 258 w 258"/>
              <a:gd name="T9" fmla="*/ 100 h 251"/>
            </a:gdLst>
            <a:ahLst/>
            <a:cxnLst>
              <a:cxn ang="0">
                <a:pos x="T0" y="T1"/>
              </a:cxn>
              <a:cxn ang="0">
                <a:pos x="T2" y="T3"/>
              </a:cxn>
              <a:cxn ang="0">
                <a:pos x="T4" y="T5"/>
              </a:cxn>
              <a:cxn ang="0">
                <a:pos x="T6" y="T7"/>
              </a:cxn>
              <a:cxn ang="0">
                <a:pos x="T8" y="T9"/>
              </a:cxn>
            </a:cxnLst>
            <a:rect l="0" t="0" r="r" b="b"/>
            <a:pathLst>
              <a:path w="258" h="251">
                <a:moveTo>
                  <a:pt x="258" y="100"/>
                </a:moveTo>
                <a:cubicBezTo>
                  <a:pt x="202" y="251"/>
                  <a:pt x="202" y="251"/>
                  <a:pt x="202" y="251"/>
                </a:cubicBezTo>
                <a:cubicBezTo>
                  <a:pt x="120" y="220"/>
                  <a:pt x="49" y="165"/>
                  <a:pt x="0" y="93"/>
                </a:cubicBezTo>
                <a:cubicBezTo>
                  <a:pt x="134" y="0"/>
                  <a:pt x="134" y="0"/>
                  <a:pt x="134" y="0"/>
                </a:cubicBezTo>
                <a:cubicBezTo>
                  <a:pt x="164" y="45"/>
                  <a:pt x="208" y="80"/>
                  <a:pt x="258" y="100"/>
                </a:cubicBezTo>
                <a:close/>
              </a:path>
            </a:pathLst>
          </a:custGeom>
          <a:solidFill>
            <a:schemeClr val="bg1">
              <a:lumMod val="75000"/>
            </a:schemeClr>
          </a:solidFill>
          <a:ln>
            <a:noFill/>
          </a:ln>
        </p:spPr>
        <p:txBody>
          <a:bodyPr lIns="121899" tIns="60949" rIns="121899" bIns="60949"/>
          <a:lstStyle/>
          <a:p>
            <a:pPr fontAlgn="auto">
              <a:spcBef>
                <a:spcPts val="0"/>
              </a:spcBef>
              <a:spcAft>
                <a:spcPts val="0"/>
              </a:spcAft>
              <a:defRPr/>
            </a:pPr>
            <a:endParaRPr lang="en-US">
              <a:latin typeface="+mn-lt"/>
              <a:ea typeface="+mn-ea"/>
            </a:endParaRPr>
          </a:p>
        </p:txBody>
      </p:sp>
      <p:sp>
        <p:nvSpPr>
          <p:cNvPr id="13" name="Freeform 8"/>
          <p:cNvSpPr/>
          <p:nvPr/>
        </p:nvSpPr>
        <p:spPr bwMode="auto">
          <a:xfrm>
            <a:off x="4443413" y="2020888"/>
            <a:ext cx="803275" cy="1000125"/>
          </a:xfrm>
          <a:custGeom>
            <a:avLst/>
            <a:gdLst>
              <a:gd name="T0" fmla="*/ 2147483647 w 203"/>
              <a:gd name="T1" fmla="*/ 2147483647 h 252"/>
              <a:gd name="T2" fmla="*/ 2147483647 w 203"/>
              <a:gd name="T3" fmla="*/ 2147483647 h 252"/>
              <a:gd name="T4" fmla="*/ 2147483647 w 203"/>
              <a:gd name="T5" fmla="*/ 0 h 252"/>
              <a:gd name="T6" fmla="*/ 2147483647 w 203"/>
              <a:gd name="T7" fmla="*/ 2147483647 h 252"/>
              <a:gd name="T8" fmla="*/ 2147483647 w 203"/>
              <a:gd name="T9" fmla="*/ 2147483647 h 252"/>
              <a:gd name="T10" fmla="*/ 2147483647 w 203"/>
              <a:gd name="T11" fmla="*/ 2147483647 h 252"/>
              <a:gd name="T12" fmla="*/ 0 60000 65536"/>
              <a:gd name="T13" fmla="*/ 0 60000 65536"/>
              <a:gd name="T14" fmla="*/ 0 60000 65536"/>
              <a:gd name="T15" fmla="*/ 0 60000 65536"/>
              <a:gd name="T16" fmla="*/ 0 60000 65536"/>
              <a:gd name="T17" fmla="*/ 0 60000 65536"/>
              <a:gd name="T18" fmla="*/ 0 w 203"/>
              <a:gd name="T19" fmla="*/ 0 h 252"/>
              <a:gd name="T20" fmla="*/ 203 w 203"/>
              <a:gd name="T21" fmla="*/ 252 h 252"/>
            </a:gdLst>
            <a:ahLst/>
            <a:cxnLst>
              <a:cxn ang="T12">
                <a:pos x="T0" y="T1"/>
              </a:cxn>
              <a:cxn ang="T13">
                <a:pos x="T2" y="T3"/>
              </a:cxn>
              <a:cxn ang="T14">
                <a:pos x="T4" y="T5"/>
              </a:cxn>
              <a:cxn ang="T15">
                <a:pos x="T6" y="T7"/>
              </a:cxn>
              <a:cxn ang="T16">
                <a:pos x="T8" y="T9"/>
              </a:cxn>
              <a:cxn ang="T17">
                <a:pos x="T10" y="T11"/>
              </a:cxn>
            </a:cxnLst>
            <a:rect l="T18" t="T19" r="T20" b="T21"/>
            <a:pathLst>
              <a:path w="203" h="252">
                <a:moveTo>
                  <a:pt x="203" y="174"/>
                </a:moveTo>
                <a:cubicBezTo>
                  <a:pt x="59" y="252"/>
                  <a:pt x="59" y="252"/>
                  <a:pt x="59" y="252"/>
                </a:cubicBezTo>
                <a:cubicBezTo>
                  <a:pt x="17" y="175"/>
                  <a:pt x="0" y="87"/>
                  <a:pt x="10" y="0"/>
                </a:cubicBezTo>
                <a:cubicBezTo>
                  <a:pt x="173" y="19"/>
                  <a:pt x="173" y="19"/>
                  <a:pt x="173" y="19"/>
                </a:cubicBezTo>
                <a:cubicBezTo>
                  <a:pt x="172" y="28"/>
                  <a:pt x="171" y="38"/>
                  <a:pt x="171" y="47"/>
                </a:cubicBezTo>
                <a:cubicBezTo>
                  <a:pt x="171" y="93"/>
                  <a:pt x="183" y="136"/>
                  <a:pt x="203" y="174"/>
                </a:cubicBezTo>
                <a:close/>
              </a:path>
            </a:pathLst>
          </a:custGeom>
          <a:solidFill>
            <a:srgbClr val="FDBE08"/>
          </a:solidFill>
          <a:ln w="9525">
            <a:noFill/>
            <a:miter lim="800000"/>
          </a:ln>
        </p:spPr>
        <p:txBody>
          <a:bodyPr lIns="121899" tIns="60949" rIns="121899" bIns="60949"/>
          <a:lstStyle/>
          <a:p>
            <a:endParaRPr lang="en-US" altLang="zh-CN">
              <a:latin typeface="Lato" panose="020F0502020204030203"/>
            </a:endParaRPr>
          </a:p>
        </p:txBody>
      </p:sp>
      <p:sp>
        <p:nvSpPr>
          <p:cNvPr id="14" name="Freeform 9"/>
          <p:cNvSpPr/>
          <p:nvPr/>
        </p:nvSpPr>
        <p:spPr bwMode="auto">
          <a:xfrm>
            <a:off x="7138988" y="1952625"/>
            <a:ext cx="749300" cy="1004888"/>
          </a:xfrm>
          <a:custGeom>
            <a:avLst/>
            <a:gdLst>
              <a:gd name="T0" fmla="*/ 2147483647 w 189"/>
              <a:gd name="T1" fmla="*/ 2147483647 h 253"/>
              <a:gd name="T2" fmla="*/ 2147483647 w 189"/>
              <a:gd name="T3" fmla="*/ 0 h 253"/>
              <a:gd name="T4" fmla="*/ 2147483647 w 189"/>
              <a:gd name="T5" fmla="*/ 2147483647 h 253"/>
              <a:gd name="T6" fmla="*/ 0 w 189"/>
              <a:gd name="T7" fmla="*/ 2147483647 h 253"/>
              <a:gd name="T8" fmla="*/ 2147483647 w 189"/>
              <a:gd name="T9" fmla="*/ 2147483647 h 253"/>
              <a:gd name="T10" fmla="*/ 2147483647 w 189"/>
              <a:gd name="T11" fmla="*/ 2147483647 h 253"/>
              <a:gd name="T12" fmla="*/ 0 60000 65536"/>
              <a:gd name="T13" fmla="*/ 0 60000 65536"/>
              <a:gd name="T14" fmla="*/ 0 60000 65536"/>
              <a:gd name="T15" fmla="*/ 0 60000 65536"/>
              <a:gd name="T16" fmla="*/ 0 60000 65536"/>
              <a:gd name="T17" fmla="*/ 0 60000 65536"/>
              <a:gd name="T18" fmla="*/ 0 w 189"/>
              <a:gd name="T19" fmla="*/ 0 h 253"/>
              <a:gd name="T20" fmla="*/ 189 w 189"/>
              <a:gd name="T21" fmla="*/ 253 h 253"/>
            </a:gdLst>
            <a:ahLst/>
            <a:cxnLst>
              <a:cxn ang="T12">
                <a:pos x="T0" y="T1"/>
              </a:cxn>
              <a:cxn ang="T13">
                <a:pos x="T2" y="T3"/>
              </a:cxn>
              <a:cxn ang="T14">
                <a:pos x="T4" y="T5"/>
              </a:cxn>
              <a:cxn ang="T15">
                <a:pos x="T6" y="T7"/>
              </a:cxn>
              <a:cxn ang="T16">
                <a:pos x="T8" y="T9"/>
              </a:cxn>
              <a:cxn ang="T17">
                <a:pos x="T10" y="T11"/>
              </a:cxn>
            </a:cxnLst>
            <a:rect l="T18" t="T19" r="T20" b="T21"/>
            <a:pathLst>
              <a:path w="189" h="253">
                <a:moveTo>
                  <a:pt x="27" y="23"/>
                </a:moveTo>
                <a:cubicBezTo>
                  <a:pt x="176" y="0"/>
                  <a:pt x="176" y="0"/>
                  <a:pt x="176" y="0"/>
                </a:cubicBezTo>
                <a:cubicBezTo>
                  <a:pt x="189" y="86"/>
                  <a:pt x="176" y="175"/>
                  <a:pt x="138" y="253"/>
                </a:cubicBezTo>
                <a:cubicBezTo>
                  <a:pt x="0" y="186"/>
                  <a:pt x="0" y="186"/>
                  <a:pt x="0" y="186"/>
                </a:cubicBezTo>
                <a:cubicBezTo>
                  <a:pt x="19" y="150"/>
                  <a:pt x="30" y="108"/>
                  <a:pt x="30" y="64"/>
                </a:cubicBezTo>
                <a:cubicBezTo>
                  <a:pt x="30" y="50"/>
                  <a:pt x="29" y="36"/>
                  <a:pt x="27" y="23"/>
                </a:cubicBezTo>
                <a:close/>
              </a:path>
            </a:pathLst>
          </a:custGeom>
          <a:solidFill>
            <a:srgbClr val="FDBE08"/>
          </a:solidFill>
          <a:ln w="9525">
            <a:noFill/>
            <a:miter lim="800000"/>
          </a:ln>
        </p:spPr>
        <p:txBody>
          <a:bodyPr lIns="121899" tIns="60949" rIns="121899" bIns="60949"/>
          <a:lstStyle/>
          <a:p>
            <a:endParaRPr lang="en-US" altLang="zh-CN">
              <a:latin typeface="Lato" panose="020F0502020204030203"/>
            </a:endParaRPr>
          </a:p>
        </p:txBody>
      </p:sp>
      <p:sp>
        <p:nvSpPr>
          <p:cNvPr id="15" name="Freeform 10"/>
          <p:cNvSpPr/>
          <p:nvPr/>
        </p:nvSpPr>
        <p:spPr bwMode="auto">
          <a:xfrm>
            <a:off x="6921500" y="3152775"/>
            <a:ext cx="1498600" cy="1450975"/>
          </a:xfrm>
          <a:custGeom>
            <a:avLst/>
            <a:gdLst>
              <a:gd name="T0" fmla="*/ 0 w 378"/>
              <a:gd name="T1" fmla="*/ 2147483647 h 366"/>
              <a:gd name="T2" fmla="*/ 2147483647 w 378"/>
              <a:gd name="T3" fmla="*/ 2147483647 h 366"/>
              <a:gd name="T4" fmla="*/ 2147483647 w 378"/>
              <a:gd name="T5" fmla="*/ 2147483647 h 366"/>
              <a:gd name="T6" fmla="*/ 2147483647 w 378"/>
              <a:gd name="T7" fmla="*/ 0 h 366"/>
              <a:gd name="T8" fmla="*/ 0 w 378"/>
              <a:gd name="T9" fmla="*/ 2147483647 h 366"/>
              <a:gd name="T10" fmla="*/ 0 60000 65536"/>
              <a:gd name="T11" fmla="*/ 0 60000 65536"/>
              <a:gd name="T12" fmla="*/ 0 60000 65536"/>
              <a:gd name="T13" fmla="*/ 0 60000 65536"/>
              <a:gd name="T14" fmla="*/ 0 60000 65536"/>
              <a:gd name="T15" fmla="*/ 0 w 378"/>
              <a:gd name="T16" fmla="*/ 0 h 366"/>
              <a:gd name="T17" fmla="*/ 378 w 378"/>
              <a:gd name="T18" fmla="*/ 366 h 366"/>
            </a:gdLst>
            <a:ahLst/>
            <a:cxnLst>
              <a:cxn ang="T10">
                <a:pos x="T0" y="T1"/>
              </a:cxn>
              <a:cxn ang="T11">
                <a:pos x="T2" y="T3"/>
              </a:cxn>
              <a:cxn ang="T12">
                <a:pos x="T4" y="T5"/>
              </a:cxn>
              <a:cxn ang="T13">
                <a:pos x="T6" y="T7"/>
              </a:cxn>
              <a:cxn ang="T14">
                <a:pos x="T8" y="T9"/>
              </a:cxn>
            </a:cxnLst>
            <a:rect l="T15" t="T16" r="T17" b="T18"/>
            <a:pathLst>
              <a:path w="378" h="366">
                <a:moveTo>
                  <a:pt x="0" y="186"/>
                </a:moveTo>
                <a:cubicBezTo>
                  <a:pt x="81" y="366"/>
                  <a:pt x="81" y="366"/>
                  <a:pt x="81" y="366"/>
                </a:cubicBezTo>
                <a:cubicBezTo>
                  <a:pt x="205" y="310"/>
                  <a:pt x="309" y="218"/>
                  <a:pt x="378" y="101"/>
                </a:cubicBezTo>
                <a:cubicBezTo>
                  <a:pt x="209" y="0"/>
                  <a:pt x="209" y="0"/>
                  <a:pt x="209" y="0"/>
                </a:cubicBezTo>
                <a:cubicBezTo>
                  <a:pt x="160" y="82"/>
                  <a:pt x="87" y="147"/>
                  <a:pt x="0" y="186"/>
                </a:cubicBezTo>
                <a:close/>
              </a:path>
            </a:pathLst>
          </a:custGeom>
          <a:solidFill>
            <a:srgbClr val="0070C0"/>
          </a:solidFill>
          <a:ln w="9525">
            <a:noFill/>
            <a:miter lim="800000"/>
          </a:ln>
        </p:spPr>
        <p:txBody>
          <a:bodyPr lIns="121899" tIns="60949" rIns="121899" bIns="60949"/>
          <a:lstStyle/>
          <a:p>
            <a:endParaRPr lang="en-US" altLang="zh-CN">
              <a:latin typeface="Lato" panose="020F0502020204030203"/>
            </a:endParaRPr>
          </a:p>
        </p:txBody>
      </p:sp>
      <p:sp>
        <p:nvSpPr>
          <p:cNvPr id="16" name="Freeform 11"/>
          <p:cNvSpPr/>
          <p:nvPr/>
        </p:nvSpPr>
        <p:spPr bwMode="auto">
          <a:xfrm>
            <a:off x="5449888" y="3951288"/>
            <a:ext cx="1577975" cy="936625"/>
          </a:xfrm>
          <a:custGeom>
            <a:avLst/>
            <a:gdLst>
              <a:gd name="T0" fmla="*/ 2147483647 w 398"/>
              <a:gd name="T1" fmla="*/ 0 h 236"/>
              <a:gd name="T2" fmla="*/ 2147483647 w 398"/>
              <a:gd name="T3" fmla="*/ 2147483647 h 236"/>
              <a:gd name="T4" fmla="*/ 0 w 398"/>
              <a:gd name="T5" fmla="*/ 2147483647 h 236"/>
              <a:gd name="T6" fmla="*/ 2147483647 w 398"/>
              <a:gd name="T7" fmla="*/ 2147483647 h 236"/>
              <a:gd name="T8" fmla="*/ 2147483647 w 398"/>
              <a:gd name="T9" fmla="*/ 2147483647 h 236"/>
              <a:gd name="T10" fmla="*/ 2147483647 w 398"/>
              <a:gd name="T11" fmla="*/ 0 h 236"/>
              <a:gd name="T12" fmla="*/ 0 60000 65536"/>
              <a:gd name="T13" fmla="*/ 0 60000 65536"/>
              <a:gd name="T14" fmla="*/ 0 60000 65536"/>
              <a:gd name="T15" fmla="*/ 0 60000 65536"/>
              <a:gd name="T16" fmla="*/ 0 60000 65536"/>
              <a:gd name="T17" fmla="*/ 0 60000 65536"/>
              <a:gd name="T18" fmla="*/ 0 w 398"/>
              <a:gd name="T19" fmla="*/ 0 h 236"/>
              <a:gd name="T20" fmla="*/ 398 w 398"/>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398" h="236">
                <a:moveTo>
                  <a:pt x="333" y="0"/>
                </a:moveTo>
                <a:cubicBezTo>
                  <a:pt x="398" y="187"/>
                  <a:pt x="398" y="187"/>
                  <a:pt x="398" y="187"/>
                </a:cubicBezTo>
                <a:cubicBezTo>
                  <a:pt x="269" y="232"/>
                  <a:pt x="130" y="236"/>
                  <a:pt x="0" y="199"/>
                </a:cubicBezTo>
                <a:cubicBezTo>
                  <a:pt x="54" y="7"/>
                  <a:pt x="54" y="7"/>
                  <a:pt x="54" y="7"/>
                </a:cubicBezTo>
                <a:cubicBezTo>
                  <a:pt x="95" y="19"/>
                  <a:pt x="137" y="25"/>
                  <a:pt x="182" y="25"/>
                </a:cubicBezTo>
                <a:cubicBezTo>
                  <a:pt x="235" y="25"/>
                  <a:pt x="285" y="16"/>
                  <a:pt x="333" y="0"/>
                </a:cubicBezTo>
                <a:close/>
              </a:path>
            </a:pathLst>
          </a:custGeom>
          <a:solidFill>
            <a:srgbClr val="0070C0"/>
          </a:solidFill>
          <a:ln w="9525">
            <a:noFill/>
            <a:miter lim="800000"/>
          </a:ln>
        </p:spPr>
        <p:txBody>
          <a:bodyPr lIns="121899" tIns="60949" rIns="121899" bIns="60949"/>
          <a:lstStyle/>
          <a:p>
            <a:endParaRPr lang="en-US" altLang="zh-CN">
              <a:latin typeface="Lato" panose="020F0502020204030203"/>
            </a:endParaRPr>
          </a:p>
        </p:txBody>
      </p:sp>
      <p:sp>
        <p:nvSpPr>
          <p:cNvPr id="17" name="Freeform 12"/>
          <p:cNvSpPr/>
          <p:nvPr/>
        </p:nvSpPr>
        <p:spPr bwMode="auto">
          <a:xfrm>
            <a:off x="4002088" y="3252788"/>
            <a:ext cx="1517650" cy="1419225"/>
          </a:xfrm>
          <a:custGeom>
            <a:avLst/>
            <a:gdLst>
              <a:gd name="T0" fmla="*/ 2147483647 w 383"/>
              <a:gd name="T1" fmla="*/ 2147483647 h 358"/>
              <a:gd name="T2" fmla="*/ 2147483647 w 383"/>
              <a:gd name="T3" fmla="*/ 2147483647 h 358"/>
              <a:gd name="T4" fmla="*/ 0 w 383"/>
              <a:gd name="T5" fmla="*/ 2147483647 h 358"/>
              <a:gd name="T6" fmla="*/ 2147483647 w 383"/>
              <a:gd name="T7" fmla="*/ 0 h 358"/>
              <a:gd name="T8" fmla="*/ 2147483647 w 383"/>
              <a:gd name="T9" fmla="*/ 2147483647 h 358"/>
              <a:gd name="T10" fmla="*/ 0 60000 65536"/>
              <a:gd name="T11" fmla="*/ 0 60000 65536"/>
              <a:gd name="T12" fmla="*/ 0 60000 65536"/>
              <a:gd name="T13" fmla="*/ 0 60000 65536"/>
              <a:gd name="T14" fmla="*/ 0 60000 65536"/>
              <a:gd name="T15" fmla="*/ 0 w 383"/>
              <a:gd name="T16" fmla="*/ 0 h 358"/>
              <a:gd name="T17" fmla="*/ 383 w 383"/>
              <a:gd name="T18" fmla="*/ 358 h 358"/>
            </a:gdLst>
            <a:ahLst/>
            <a:cxnLst>
              <a:cxn ang="T10">
                <a:pos x="T0" y="T1"/>
              </a:cxn>
              <a:cxn ang="T11">
                <a:pos x="T2" y="T3"/>
              </a:cxn>
              <a:cxn ang="T12">
                <a:pos x="T4" y="T5"/>
              </a:cxn>
              <a:cxn ang="T13">
                <a:pos x="T6" y="T7"/>
              </a:cxn>
              <a:cxn ang="T14">
                <a:pos x="T8" y="T9"/>
              </a:cxn>
            </a:cxnLst>
            <a:rect l="T15" t="T16" r="T17" b="T18"/>
            <a:pathLst>
              <a:path w="383" h="358">
                <a:moveTo>
                  <a:pt x="383" y="171"/>
                </a:moveTo>
                <a:cubicBezTo>
                  <a:pt x="314" y="358"/>
                  <a:pt x="314" y="358"/>
                  <a:pt x="314" y="358"/>
                </a:cubicBezTo>
                <a:cubicBezTo>
                  <a:pt x="186" y="311"/>
                  <a:pt x="77" y="225"/>
                  <a:pt x="0" y="113"/>
                </a:cubicBezTo>
                <a:cubicBezTo>
                  <a:pt x="164" y="0"/>
                  <a:pt x="164" y="0"/>
                  <a:pt x="164" y="0"/>
                </a:cubicBezTo>
                <a:cubicBezTo>
                  <a:pt x="218" y="77"/>
                  <a:pt x="294" y="138"/>
                  <a:pt x="383" y="171"/>
                </a:cubicBezTo>
                <a:close/>
              </a:path>
            </a:pathLst>
          </a:custGeom>
          <a:solidFill>
            <a:srgbClr val="0070C0"/>
          </a:solidFill>
          <a:ln w="9525">
            <a:noFill/>
            <a:miter lim="800000"/>
          </a:ln>
        </p:spPr>
        <p:txBody>
          <a:bodyPr lIns="121899" tIns="60949" rIns="121899" bIns="60949"/>
          <a:lstStyle/>
          <a:p>
            <a:endParaRPr lang="en-US" altLang="zh-CN">
              <a:latin typeface="Lato" panose="020F0502020204030203"/>
            </a:endParaRPr>
          </a:p>
        </p:txBody>
      </p:sp>
      <p:sp>
        <p:nvSpPr>
          <p:cNvPr id="18" name="Freeform 13"/>
          <p:cNvSpPr/>
          <p:nvPr/>
        </p:nvSpPr>
        <p:spPr bwMode="auto">
          <a:xfrm>
            <a:off x="3494088" y="1911350"/>
            <a:ext cx="1058862" cy="1550988"/>
          </a:xfrm>
          <a:custGeom>
            <a:avLst/>
            <a:gdLst>
              <a:gd name="T0" fmla="*/ 2147483647 w 267"/>
              <a:gd name="T1" fmla="*/ 2147483647 h 391"/>
              <a:gd name="T2" fmla="*/ 2147483647 w 267"/>
              <a:gd name="T3" fmla="*/ 2147483647 h 391"/>
              <a:gd name="T4" fmla="*/ 2147483647 w 267"/>
              <a:gd name="T5" fmla="*/ 0 h 391"/>
              <a:gd name="T6" fmla="*/ 2147483647 w 267"/>
              <a:gd name="T7" fmla="*/ 2147483647 h 391"/>
              <a:gd name="T8" fmla="*/ 2147483647 w 267"/>
              <a:gd name="T9" fmla="*/ 2147483647 h 391"/>
              <a:gd name="T10" fmla="*/ 2147483647 w 267"/>
              <a:gd name="T11" fmla="*/ 2147483647 h 391"/>
              <a:gd name="T12" fmla="*/ 0 60000 65536"/>
              <a:gd name="T13" fmla="*/ 0 60000 65536"/>
              <a:gd name="T14" fmla="*/ 0 60000 65536"/>
              <a:gd name="T15" fmla="*/ 0 60000 65536"/>
              <a:gd name="T16" fmla="*/ 0 60000 65536"/>
              <a:gd name="T17" fmla="*/ 0 60000 65536"/>
              <a:gd name="T18" fmla="*/ 0 w 267"/>
              <a:gd name="T19" fmla="*/ 0 h 391"/>
              <a:gd name="T20" fmla="*/ 267 w 267"/>
              <a:gd name="T21" fmla="*/ 391 h 391"/>
            </a:gdLst>
            <a:ahLst/>
            <a:cxnLst>
              <a:cxn ang="T12">
                <a:pos x="T0" y="T1"/>
              </a:cxn>
              <a:cxn ang="T13">
                <a:pos x="T2" y="T3"/>
              </a:cxn>
              <a:cxn ang="T14">
                <a:pos x="T4" y="T5"/>
              </a:cxn>
              <a:cxn ang="T15">
                <a:pos x="T6" y="T7"/>
              </a:cxn>
              <a:cxn ang="T16">
                <a:pos x="T8" y="T9"/>
              </a:cxn>
              <a:cxn ang="T17">
                <a:pos x="T10" y="T11"/>
              </a:cxn>
            </a:cxnLst>
            <a:rect l="T18" t="T19" r="T20" b="T21"/>
            <a:pathLst>
              <a:path w="267" h="391">
                <a:moveTo>
                  <a:pt x="267" y="296"/>
                </a:moveTo>
                <a:cubicBezTo>
                  <a:pt x="91" y="391"/>
                  <a:pt x="91" y="391"/>
                  <a:pt x="91" y="391"/>
                </a:cubicBezTo>
                <a:cubicBezTo>
                  <a:pt x="26" y="271"/>
                  <a:pt x="0" y="135"/>
                  <a:pt x="16" y="0"/>
                </a:cubicBezTo>
                <a:cubicBezTo>
                  <a:pt x="214" y="23"/>
                  <a:pt x="214" y="23"/>
                  <a:pt x="214" y="23"/>
                </a:cubicBezTo>
                <a:cubicBezTo>
                  <a:pt x="212" y="40"/>
                  <a:pt x="211" y="57"/>
                  <a:pt x="211" y="75"/>
                </a:cubicBezTo>
                <a:cubicBezTo>
                  <a:pt x="211" y="155"/>
                  <a:pt x="231" y="230"/>
                  <a:pt x="267" y="296"/>
                </a:cubicBezTo>
                <a:close/>
              </a:path>
            </a:pathLst>
          </a:custGeom>
          <a:solidFill>
            <a:srgbClr val="0070C0"/>
          </a:solidFill>
          <a:ln w="9525">
            <a:noFill/>
            <a:miter lim="800000"/>
          </a:ln>
        </p:spPr>
        <p:txBody>
          <a:bodyPr lIns="121899" tIns="60949" rIns="121899" bIns="60949"/>
          <a:lstStyle/>
          <a:p>
            <a:endParaRPr lang="en-US" altLang="zh-CN">
              <a:latin typeface="Lato" panose="020F0502020204030203"/>
            </a:endParaRPr>
          </a:p>
        </p:txBody>
      </p:sp>
      <p:sp>
        <p:nvSpPr>
          <p:cNvPr id="19" name="Freeform 14"/>
          <p:cNvSpPr/>
          <p:nvPr/>
        </p:nvSpPr>
        <p:spPr bwMode="auto">
          <a:xfrm>
            <a:off x="7821613" y="1803400"/>
            <a:ext cx="1017587" cy="1563688"/>
          </a:xfrm>
          <a:custGeom>
            <a:avLst/>
            <a:gdLst>
              <a:gd name="T0" fmla="*/ 2147483647 w 257"/>
              <a:gd name="T1" fmla="*/ 2147483647 h 394"/>
              <a:gd name="T2" fmla="*/ 2147483647 w 257"/>
              <a:gd name="T3" fmla="*/ 0 h 394"/>
              <a:gd name="T4" fmla="*/ 2147483647 w 257"/>
              <a:gd name="T5" fmla="*/ 2147483647 h 394"/>
              <a:gd name="T6" fmla="*/ 0 w 257"/>
              <a:gd name="T7" fmla="*/ 2147483647 h 394"/>
              <a:gd name="T8" fmla="*/ 2147483647 w 257"/>
              <a:gd name="T9" fmla="*/ 2147483647 h 394"/>
              <a:gd name="T10" fmla="*/ 2147483647 w 257"/>
              <a:gd name="T11" fmla="*/ 2147483647 h 394"/>
              <a:gd name="T12" fmla="*/ 0 60000 65536"/>
              <a:gd name="T13" fmla="*/ 0 60000 65536"/>
              <a:gd name="T14" fmla="*/ 0 60000 65536"/>
              <a:gd name="T15" fmla="*/ 0 60000 65536"/>
              <a:gd name="T16" fmla="*/ 0 60000 65536"/>
              <a:gd name="T17" fmla="*/ 0 60000 65536"/>
              <a:gd name="T18" fmla="*/ 0 w 257"/>
              <a:gd name="T19" fmla="*/ 0 h 394"/>
              <a:gd name="T20" fmla="*/ 257 w 257"/>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257" h="394">
                <a:moveTo>
                  <a:pt x="42" y="31"/>
                </a:moveTo>
                <a:cubicBezTo>
                  <a:pt x="236" y="0"/>
                  <a:pt x="236" y="0"/>
                  <a:pt x="236" y="0"/>
                </a:cubicBezTo>
                <a:cubicBezTo>
                  <a:pt x="257" y="134"/>
                  <a:pt x="236" y="272"/>
                  <a:pt x="177" y="394"/>
                </a:cubicBezTo>
                <a:cubicBezTo>
                  <a:pt x="0" y="307"/>
                  <a:pt x="0" y="307"/>
                  <a:pt x="0" y="307"/>
                </a:cubicBezTo>
                <a:cubicBezTo>
                  <a:pt x="30" y="245"/>
                  <a:pt x="48" y="176"/>
                  <a:pt x="48" y="102"/>
                </a:cubicBezTo>
                <a:cubicBezTo>
                  <a:pt x="48" y="78"/>
                  <a:pt x="46" y="54"/>
                  <a:pt x="42" y="31"/>
                </a:cubicBezTo>
                <a:close/>
              </a:path>
            </a:pathLst>
          </a:custGeom>
          <a:solidFill>
            <a:srgbClr val="0070C0"/>
          </a:solidFill>
          <a:ln w="9525">
            <a:noFill/>
            <a:miter lim="800000"/>
          </a:ln>
        </p:spPr>
        <p:txBody>
          <a:bodyPr lIns="121899" tIns="60949" rIns="121899" bIns="60949"/>
          <a:lstStyle/>
          <a:p>
            <a:endParaRPr lang="en-US" altLang="zh-CN">
              <a:latin typeface="Lato" panose="020F0502020204030203"/>
            </a:endParaRPr>
          </a:p>
        </p:txBody>
      </p:sp>
      <p:sp>
        <p:nvSpPr>
          <p:cNvPr id="20" name="Freeform 5"/>
          <p:cNvSpPr>
            <a:spLocks noEditPoints="1"/>
          </p:cNvSpPr>
          <p:nvPr/>
        </p:nvSpPr>
        <p:spPr bwMode="auto">
          <a:xfrm>
            <a:off x="4656138" y="2230438"/>
            <a:ext cx="290512" cy="514350"/>
          </a:xfrm>
          <a:custGeom>
            <a:avLst/>
            <a:gdLst>
              <a:gd name="T0" fmla="*/ 2147483647 w 79"/>
              <a:gd name="T1" fmla="*/ 0 h 140"/>
              <a:gd name="T2" fmla="*/ 2147483647 w 79"/>
              <a:gd name="T3" fmla="*/ 0 h 140"/>
              <a:gd name="T4" fmla="*/ 0 w 79"/>
              <a:gd name="T5" fmla="*/ 2147483647 h 140"/>
              <a:gd name="T6" fmla="*/ 0 w 79"/>
              <a:gd name="T7" fmla="*/ 2147483647 h 140"/>
              <a:gd name="T8" fmla="*/ 2147483647 w 79"/>
              <a:gd name="T9" fmla="*/ 2147483647 h 140"/>
              <a:gd name="T10" fmla="*/ 2147483647 w 79"/>
              <a:gd name="T11" fmla="*/ 2147483647 h 140"/>
              <a:gd name="T12" fmla="*/ 2147483647 w 79"/>
              <a:gd name="T13" fmla="*/ 2147483647 h 140"/>
              <a:gd name="T14" fmla="*/ 2147483647 w 79"/>
              <a:gd name="T15" fmla="*/ 2147483647 h 140"/>
              <a:gd name="T16" fmla="*/ 2147483647 w 79"/>
              <a:gd name="T17" fmla="*/ 0 h 140"/>
              <a:gd name="T18" fmla="*/ 2147483647 w 79"/>
              <a:gd name="T19" fmla="*/ 2147483647 h 140"/>
              <a:gd name="T20" fmla="*/ 2147483647 w 79"/>
              <a:gd name="T21" fmla="*/ 2147483647 h 140"/>
              <a:gd name="T22" fmla="*/ 2147483647 w 79"/>
              <a:gd name="T23" fmla="*/ 2147483647 h 140"/>
              <a:gd name="T24" fmla="*/ 2147483647 w 79"/>
              <a:gd name="T25" fmla="*/ 2147483647 h 140"/>
              <a:gd name="T26" fmla="*/ 2147483647 w 79"/>
              <a:gd name="T27" fmla="*/ 2147483647 h 140"/>
              <a:gd name="T28" fmla="*/ 2147483647 w 79"/>
              <a:gd name="T29" fmla="*/ 2147483647 h 140"/>
              <a:gd name="T30" fmla="*/ 2147483647 w 79"/>
              <a:gd name="T31" fmla="*/ 2147483647 h 140"/>
              <a:gd name="T32" fmla="*/ 2147483647 w 79"/>
              <a:gd name="T33" fmla="*/ 2147483647 h 140"/>
              <a:gd name="T34" fmla="*/ 2147483647 w 79"/>
              <a:gd name="T35" fmla="*/ 2147483647 h 140"/>
              <a:gd name="T36" fmla="*/ 2147483647 w 79"/>
              <a:gd name="T37" fmla="*/ 2147483647 h 140"/>
              <a:gd name="T38" fmla="*/ 2147483647 w 79"/>
              <a:gd name="T39" fmla="*/ 2147483647 h 140"/>
              <a:gd name="T40" fmla="*/ 2147483647 w 79"/>
              <a:gd name="T41" fmla="*/ 2147483647 h 140"/>
              <a:gd name="T42" fmla="*/ 2147483647 w 79"/>
              <a:gd name="T43" fmla="*/ 2147483647 h 140"/>
              <a:gd name="T44" fmla="*/ 2147483647 w 79"/>
              <a:gd name="T45" fmla="*/ 2147483647 h 140"/>
              <a:gd name="T46" fmla="*/ 2147483647 w 79"/>
              <a:gd name="T47" fmla="*/ 2147483647 h 140"/>
              <a:gd name="T48" fmla="*/ 2147483647 w 79"/>
              <a:gd name="T49" fmla="*/ 2147483647 h 140"/>
              <a:gd name="T50" fmla="*/ 2147483647 w 79"/>
              <a:gd name="T51" fmla="*/ 2147483647 h 140"/>
              <a:gd name="T52" fmla="*/ 2147483647 w 79"/>
              <a:gd name="T53" fmla="*/ 2147483647 h 140"/>
              <a:gd name="T54" fmla="*/ 2147483647 w 79"/>
              <a:gd name="T55" fmla="*/ 2147483647 h 140"/>
              <a:gd name="T56" fmla="*/ 2147483647 w 79"/>
              <a:gd name="T57" fmla="*/ 2147483647 h 1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9"/>
              <a:gd name="T88" fmla="*/ 0 h 140"/>
              <a:gd name="T89" fmla="*/ 79 w 79"/>
              <a:gd name="T90" fmla="*/ 140 h 1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9" h="140">
                <a:moveTo>
                  <a:pt x="69" y="0"/>
                </a:moveTo>
                <a:cubicBezTo>
                  <a:pt x="10" y="0"/>
                  <a:pt x="10" y="0"/>
                  <a:pt x="10" y="0"/>
                </a:cubicBezTo>
                <a:cubicBezTo>
                  <a:pt x="4" y="0"/>
                  <a:pt x="0" y="5"/>
                  <a:pt x="0" y="11"/>
                </a:cubicBezTo>
                <a:cubicBezTo>
                  <a:pt x="0" y="130"/>
                  <a:pt x="0" y="130"/>
                  <a:pt x="0" y="130"/>
                </a:cubicBezTo>
                <a:cubicBezTo>
                  <a:pt x="0" y="135"/>
                  <a:pt x="4" y="140"/>
                  <a:pt x="10" y="140"/>
                </a:cubicBezTo>
                <a:cubicBezTo>
                  <a:pt x="69" y="140"/>
                  <a:pt x="69" y="140"/>
                  <a:pt x="69" y="140"/>
                </a:cubicBezTo>
                <a:cubicBezTo>
                  <a:pt x="74" y="140"/>
                  <a:pt x="79" y="135"/>
                  <a:pt x="79" y="130"/>
                </a:cubicBezTo>
                <a:cubicBezTo>
                  <a:pt x="79" y="11"/>
                  <a:pt x="79" y="11"/>
                  <a:pt x="79" y="11"/>
                </a:cubicBezTo>
                <a:cubicBezTo>
                  <a:pt x="79" y="5"/>
                  <a:pt x="74" y="0"/>
                  <a:pt x="69" y="0"/>
                </a:cubicBezTo>
                <a:close/>
                <a:moveTo>
                  <a:pt x="39" y="130"/>
                </a:moveTo>
                <a:cubicBezTo>
                  <a:pt x="36" y="130"/>
                  <a:pt x="33" y="127"/>
                  <a:pt x="33" y="123"/>
                </a:cubicBezTo>
                <a:cubicBezTo>
                  <a:pt x="33" y="120"/>
                  <a:pt x="36" y="117"/>
                  <a:pt x="39" y="117"/>
                </a:cubicBezTo>
                <a:cubicBezTo>
                  <a:pt x="43" y="117"/>
                  <a:pt x="46" y="120"/>
                  <a:pt x="46" y="123"/>
                </a:cubicBezTo>
                <a:cubicBezTo>
                  <a:pt x="46" y="127"/>
                  <a:pt x="43" y="130"/>
                  <a:pt x="39" y="130"/>
                </a:cubicBezTo>
                <a:close/>
                <a:moveTo>
                  <a:pt x="71" y="108"/>
                </a:moveTo>
                <a:cubicBezTo>
                  <a:pt x="7" y="108"/>
                  <a:pt x="7" y="108"/>
                  <a:pt x="7" y="108"/>
                </a:cubicBezTo>
                <a:cubicBezTo>
                  <a:pt x="7" y="18"/>
                  <a:pt x="7" y="18"/>
                  <a:pt x="7" y="18"/>
                </a:cubicBezTo>
                <a:cubicBezTo>
                  <a:pt x="71" y="18"/>
                  <a:pt x="71" y="18"/>
                  <a:pt x="71" y="18"/>
                </a:cubicBezTo>
                <a:lnTo>
                  <a:pt x="71" y="108"/>
                </a:lnTo>
                <a:close/>
                <a:moveTo>
                  <a:pt x="53" y="11"/>
                </a:moveTo>
                <a:cubicBezTo>
                  <a:pt x="26" y="11"/>
                  <a:pt x="26" y="11"/>
                  <a:pt x="26" y="11"/>
                </a:cubicBezTo>
                <a:cubicBezTo>
                  <a:pt x="26" y="8"/>
                  <a:pt x="26" y="8"/>
                  <a:pt x="26" y="8"/>
                </a:cubicBezTo>
                <a:cubicBezTo>
                  <a:pt x="53" y="8"/>
                  <a:pt x="53" y="8"/>
                  <a:pt x="53" y="8"/>
                </a:cubicBezTo>
                <a:lnTo>
                  <a:pt x="53" y="11"/>
                </a:lnTo>
                <a:close/>
                <a:moveTo>
                  <a:pt x="65" y="9"/>
                </a:moveTo>
                <a:cubicBezTo>
                  <a:pt x="65" y="11"/>
                  <a:pt x="63" y="12"/>
                  <a:pt x="62" y="12"/>
                </a:cubicBezTo>
                <a:cubicBezTo>
                  <a:pt x="60" y="12"/>
                  <a:pt x="59" y="11"/>
                  <a:pt x="59" y="9"/>
                </a:cubicBezTo>
                <a:cubicBezTo>
                  <a:pt x="59" y="8"/>
                  <a:pt x="60" y="7"/>
                  <a:pt x="62" y="7"/>
                </a:cubicBezTo>
                <a:cubicBezTo>
                  <a:pt x="63" y="7"/>
                  <a:pt x="65" y="8"/>
                  <a:pt x="65" y="9"/>
                </a:cubicBezTo>
                <a:close/>
              </a:path>
            </a:pathLst>
          </a:custGeom>
          <a:solidFill>
            <a:schemeClr val="bg1"/>
          </a:solidFill>
          <a:ln w="9525">
            <a:noFill/>
            <a:miter lim="800000"/>
          </a:ln>
        </p:spPr>
        <p:txBody>
          <a:bodyPr lIns="121899" tIns="60949" rIns="121899" bIns="60949"/>
          <a:lstStyle/>
          <a:p>
            <a:endParaRPr lang="en-US" altLang="zh-CN">
              <a:latin typeface="Lato" panose="020F0502020204030203"/>
            </a:endParaRPr>
          </a:p>
        </p:txBody>
      </p:sp>
      <p:grpSp>
        <p:nvGrpSpPr>
          <p:cNvPr id="29" name="Group 27"/>
          <p:cNvGrpSpPr/>
          <p:nvPr/>
        </p:nvGrpSpPr>
        <p:grpSpPr>
          <a:xfrm>
            <a:off x="9144942" y="3920593"/>
            <a:ext cx="484400" cy="421092"/>
            <a:chOff x="1879600" y="3937000"/>
            <a:chExt cx="401638" cy="349250"/>
          </a:xfrm>
          <a:solidFill>
            <a:schemeClr val="bg1"/>
          </a:solidFill>
        </p:grpSpPr>
        <p:sp>
          <p:nvSpPr>
            <p:cNvPr id="30" name="Freeform 12"/>
            <p:cNvSpPr>
              <a:spLocks noEditPoints="1"/>
            </p:cNvSpPr>
            <p:nvPr/>
          </p:nvSpPr>
          <p:spPr bwMode="auto">
            <a:xfrm>
              <a:off x="1879600" y="3937000"/>
              <a:ext cx="401638" cy="349250"/>
            </a:xfrm>
            <a:custGeom>
              <a:avLst/>
              <a:gdLst>
                <a:gd name="T0" fmla="*/ 146 w 146"/>
                <a:gd name="T1" fmla="*/ 104 h 127"/>
                <a:gd name="T2" fmla="*/ 146 w 146"/>
                <a:gd name="T3" fmla="*/ 0 h 127"/>
                <a:gd name="T4" fmla="*/ 0 w 146"/>
                <a:gd name="T5" fmla="*/ 0 h 127"/>
                <a:gd name="T6" fmla="*/ 0 w 146"/>
                <a:gd name="T7" fmla="*/ 104 h 127"/>
                <a:gd name="T8" fmla="*/ 108 w 146"/>
                <a:gd name="T9" fmla="*/ 104 h 127"/>
                <a:gd name="T10" fmla="*/ 118 w 146"/>
                <a:gd name="T11" fmla="*/ 113 h 127"/>
                <a:gd name="T12" fmla="*/ 132 w 146"/>
                <a:gd name="T13" fmla="*/ 127 h 127"/>
                <a:gd name="T14" fmla="*/ 137 w 146"/>
                <a:gd name="T15" fmla="*/ 127 h 127"/>
                <a:gd name="T16" fmla="*/ 117 w 146"/>
                <a:gd name="T17" fmla="*/ 107 h 127"/>
                <a:gd name="T18" fmla="*/ 114 w 146"/>
                <a:gd name="T19" fmla="*/ 104 h 127"/>
                <a:gd name="T20" fmla="*/ 146 w 146"/>
                <a:gd name="T21" fmla="*/ 104 h 127"/>
                <a:gd name="T22" fmla="*/ 8 w 146"/>
                <a:gd name="T23" fmla="*/ 10 h 127"/>
                <a:gd name="T24" fmla="*/ 138 w 146"/>
                <a:gd name="T25" fmla="*/ 10 h 127"/>
                <a:gd name="T26" fmla="*/ 138 w 146"/>
                <a:gd name="T27" fmla="*/ 94 h 127"/>
                <a:gd name="T28" fmla="*/ 8 w 146"/>
                <a:gd name="T29" fmla="*/ 94 h 127"/>
                <a:gd name="T30" fmla="*/ 8 w 146"/>
                <a:gd name="T31" fmla="*/ 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27">
                  <a:moveTo>
                    <a:pt x="146" y="104"/>
                  </a:moveTo>
                  <a:cubicBezTo>
                    <a:pt x="146" y="0"/>
                    <a:pt x="146" y="0"/>
                    <a:pt x="146" y="0"/>
                  </a:cubicBezTo>
                  <a:cubicBezTo>
                    <a:pt x="0" y="0"/>
                    <a:pt x="0" y="0"/>
                    <a:pt x="0" y="0"/>
                  </a:cubicBezTo>
                  <a:cubicBezTo>
                    <a:pt x="0" y="104"/>
                    <a:pt x="0" y="104"/>
                    <a:pt x="0" y="104"/>
                  </a:cubicBezTo>
                  <a:cubicBezTo>
                    <a:pt x="108" y="104"/>
                    <a:pt x="108" y="104"/>
                    <a:pt x="108" y="104"/>
                  </a:cubicBezTo>
                  <a:cubicBezTo>
                    <a:pt x="108" y="107"/>
                    <a:pt x="109" y="113"/>
                    <a:pt x="118" y="113"/>
                  </a:cubicBezTo>
                  <a:cubicBezTo>
                    <a:pt x="118" y="113"/>
                    <a:pt x="132" y="112"/>
                    <a:pt x="132" y="127"/>
                  </a:cubicBezTo>
                  <a:cubicBezTo>
                    <a:pt x="137" y="127"/>
                    <a:pt x="137" y="127"/>
                    <a:pt x="137" y="127"/>
                  </a:cubicBezTo>
                  <a:cubicBezTo>
                    <a:pt x="137" y="127"/>
                    <a:pt x="138" y="107"/>
                    <a:pt x="117" y="107"/>
                  </a:cubicBezTo>
                  <a:cubicBezTo>
                    <a:pt x="117" y="107"/>
                    <a:pt x="113" y="107"/>
                    <a:pt x="114" y="104"/>
                  </a:cubicBezTo>
                  <a:lnTo>
                    <a:pt x="146" y="104"/>
                  </a:lnTo>
                  <a:close/>
                  <a:moveTo>
                    <a:pt x="8" y="10"/>
                  </a:moveTo>
                  <a:cubicBezTo>
                    <a:pt x="138" y="10"/>
                    <a:pt x="138" y="10"/>
                    <a:pt x="138" y="10"/>
                  </a:cubicBezTo>
                  <a:cubicBezTo>
                    <a:pt x="138" y="94"/>
                    <a:pt x="138" y="94"/>
                    <a:pt x="138" y="94"/>
                  </a:cubicBezTo>
                  <a:cubicBezTo>
                    <a:pt x="8" y="94"/>
                    <a:pt x="8" y="94"/>
                    <a:pt x="8" y="94"/>
                  </a:cubicBezTo>
                  <a:lnTo>
                    <a:pt x="8" y="10"/>
                  </a:lnTo>
                  <a:close/>
                </a:path>
              </a:pathLst>
            </a:custGeom>
            <a:grpFill/>
            <a:ln>
              <a:noFill/>
            </a:ln>
          </p:spPr>
          <p:txBody>
            <a:bodyPr/>
            <a:lstStyle/>
            <a:p>
              <a:pPr fontAlgn="auto">
                <a:spcBef>
                  <a:spcPts val="0"/>
                </a:spcBef>
                <a:spcAft>
                  <a:spcPts val="0"/>
                </a:spcAft>
                <a:defRPr/>
              </a:pPr>
              <a:endParaRPr lang="en-US">
                <a:latin typeface="+mn-lt"/>
                <a:ea typeface="+mn-ea"/>
              </a:endParaRPr>
            </a:p>
          </p:txBody>
        </p:sp>
        <p:sp>
          <p:nvSpPr>
            <p:cNvPr id="31" name="Rectangle 13"/>
            <p:cNvSpPr>
              <a:spLocks noChangeArrowheads="1"/>
            </p:cNvSpPr>
            <p:nvPr/>
          </p:nvSpPr>
          <p:spPr bwMode="auto">
            <a:xfrm>
              <a:off x="2025650" y="4233863"/>
              <a:ext cx="114300" cy="19050"/>
            </a:xfrm>
            <a:prstGeom prst="rect">
              <a:avLst/>
            </a:prstGeom>
            <a:grpFill/>
            <a:ln>
              <a:noFill/>
            </a:ln>
          </p:spPr>
          <p:txBody>
            <a:bodyPr/>
            <a:lstStyle/>
            <a:p>
              <a:pPr fontAlgn="auto">
                <a:spcBef>
                  <a:spcPts val="0"/>
                </a:spcBef>
                <a:spcAft>
                  <a:spcPts val="0"/>
                </a:spcAft>
                <a:defRPr/>
              </a:pPr>
              <a:endParaRPr lang="en-US">
                <a:latin typeface="+mn-lt"/>
                <a:ea typeface="+mn-ea"/>
              </a:endParaRPr>
            </a:p>
          </p:txBody>
        </p:sp>
        <p:sp>
          <p:nvSpPr>
            <p:cNvPr id="32" name="Rectangle 14"/>
            <p:cNvSpPr>
              <a:spLocks noChangeArrowheads="1"/>
            </p:cNvSpPr>
            <p:nvPr/>
          </p:nvSpPr>
          <p:spPr bwMode="auto">
            <a:xfrm>
              <a:off x="1965326" y="4260799"/>
              <a:ext cx="233363" cy="17462"/>
            </a:xfrm>
            <a:prstGeom prst="rect">
              <a:avLst/>
            </a:prstGeom>
            <a:grpFill/>
            <a:ln>
              <a:noFill/>
            </a:ln>
          </p:spPr>
          <p:txBody>
            <a:bodyPr/>
            <a:lstStyle/>
            <a:p>
              <a:pPr fontAlgn="auto">
                <a:spcBef>
                  <a:spcPts val="0"/>
                </a:spcBef>
                <a:spcAft>
                  <a:spcPts val="0"/>
                </a:spcAft>
                <a:defRPr/>
              </a:pPr>
              <a:endParaRPr lang="en-US">
                <a:latin typeface="+mn-lt"/>
                <a:ea typeface="+mn-ea"/>
              </a:endParaRPr>
            </a:p>
          </p:txBody>
        </p:sp>
      </p:grpSp>
      <p:sp>
        <p:nvSpPr>
          <p:cNvPr id="33" name="Text Box 7"/>
          <p:cNvSpPr txBox="1">
            <a:spLocks noChangeArrowheads="1"/>
          </p:cNvSpPr>
          <p:nvPr/>
        </p:nvSpPr>
        <p:spPr bwMode="auto">
          <a:xfrm>
            <a:off x="5613400" y="4197350"/>
            <a:ext cx="1354138" cy="461963"/>
          </a:xfrm>
          <a:prstGeom prst="rect">
            <a:avLst/>
          </a:prstGeom>
          <a:noFill/>
          <a:ln w="9525">
            <a:noFill/>
            <a:miter lim="800000"/>
          </a:ln>
        </p:spPr>
        <p:txBody>
          <a:bodyPr wrap="none" lIns="60949" tIns="30475" rIns="60949" bIns="30475">
            <a:spAutoFit/>
          </a:bodyPr>
          <a:lstStyle/>
          <a:p>
            <a:pPr algn="ctr" defTabSz="1450975" fontAlgn="auto">
              <a:spcBef>
                <a:spcPts val="0"/>
              </a:spcBef>
              <a:spcAft>
                <a:spcPts val="0"/>
              </a:spcAft>
              <a:defRPr/>
            </a:pPr>
            <a:r>
              <a:rPr lang="zh-CN" altLang="en-US" sz="2600" spc="-200" dirty="0">
                <a:solidFill>
                  <a:schemeClr val="bg1"/>
                </a:solidFill>
                <a:latin typeface="Open Sans Light" pitchFamily="34" charset="0"/>
                <a:ea typeface="Open Sans Light" pitchFamily="34" charset="0"/>
                <a:cs typeface="Open Sans Light" pitchFamily="34" charset="0"/>
              </a:rPr>
              <a:t>税收法律</a:t>
            </a:r>
            <a:endParaRPr lang="en-CA" sz="2600" spc="-200" dirty="0">
              <a:solidFill>
                <a:schemeClr val="bg1"/>
              </a:solidFill>
              <a:latin typeface="Open Sans Light" pitchFamily="34" charset="0"/>
              <a:ea typeface="Open Sans Light" pitchFamily="34" charset="0"/>
              <a:cs typeface="Open Sans Light" pitchFamily="34" charset="0"/>
            </a:endParaRPr>
          </a:p>
        </p:txBody>
      </p:sp>
      <p:sp>
        <p:nvSpPr>
          <p:cNvPr id="34" name="Text Box 7"/>
          <p:cNvSpPr txBox="1">
            <a:spLocks noChangeArrowheads="1"/>
          </p:cNvSpPr>
          <p:nvPr/>
        </p:nvSpPr>
        <p:spPr bwMode="auto">
          <a:xfrm rot="2337384">
            <a:off x="4102100" y="3730625"/>
            <a:ext cx="1354138" cy="461963"/>
          </a:xfrm>
          <a:prstGeom prst="rect">
            <a:avLst/>
          </a:prstGeom>
          <a:noFill/>
          <a:ln w="9525">
            <a:noFill/>
            <a:miter lim="800000"/>
          </a:ln>
        </p:spPr>
        <p:txBody>
          <a:bodyPr wrap="none" lIns="60949" tIns="30475" rIns="60949" bIns="30475">
            <a:spAutoFit/>
          </a:bodyPr>
          <a:lstStyle/>
          <a:p>
            <a:pPr algn="ctr" defTabSz="1450975" fontAlgn="auto">
              <a:spcBef>
                <a:spcPts val="0"/>
              </a:spcBef>
              <a:spcAft>
                <a:spcPts val="0"/>
              </a:spcAft>
              <a:defRPr/>
            </a:pPr>
            <a:r>
              <a:rPr lang="zh-CN" altLang="en-US" sz="2600" spc="-200" dirty="0">
                <a:solidFill>
                  <a:schemeClr val="bg1"/>
                </a:solidFill>
                <a:latin typeface="Open Sans Light" pitchFamily="34" charset="0"/>
                <a:ea typeface="Open Sans Light" pitchFamily="34" charset="0"/>
                <a:cs typeface="Open Sans Light" pitchFamily="34" charset="0"/>
              </a:rPr>
              <a:t>债权债务</a:t>
            </a:r>
            <a:endParaRPr lang="en-CA" sz="2600" spc="-200" dirty="0">
              <a:solidFill>
                <a:schemeClr val="bg1"/>
              </a:solidFill>
              <a:latin typeface="Open Sans Light" pitchFamily="34" charset="0"/>
              <a:ea typeface="Open Sans Light" pitchFamily="34" charset="0"/>
              <a:cs typeface="Open Sans Light" pitchFamily="34" charset="0"/>
            </a:endParaRPr>
          </a:p>
        </p:txBody>
      </p:sp>
      <p:sp>
        <p:nvSpPr>
          <p:cNvPr id="35" name="Text Box 7"/>
          <p:cNvSpPr txBox="1">
            <a:spLocks noChangeArrowheads="1"/>
          </p:cNvSpPr>
          <p:nvPr/>
        </p:nvSpPr>
        <p:spPr bwMode="auto">
          <a:xfrm rot="19262616" flipH="1">
            <a:off x="6938963" y="3629025"/>
            <a:ext cx="1354137" cy="461963"/>
          </a:xfrm>
          <a:prstGeom prst="rect">
            <a:avLst/>
          </a:prstGeom>
          <a:noFill/>
          <a:ln w="9525">
            <a:noFill/>
            <a:miter lim="800000"/>
          </a:ln>
        </p:spPr>
        <p:txBody>
          <a:bodyPr wrap="none" lIns="60949" tIns="30475" rIns="60949" bIns="30475">
            <a:spAutoFit/>
          </a:bodyPr>
          <a:lstStyle/>
          <a:p>
            <a:pPr algn="ctr" defTabSz="1450975" fontAlgn="auto">
              <a:spcBef>
                <a:spcPts val="0"/>
              </a:spcBef>
              <a:spcAft>
                <a:spcPts val="0"/>
              </a:spcAft>
              <a:defRPr/>
            </a:pPr>
            <a:r>
              <a:rPr lang="zh-CN" altLang="en-US" sz="2600" spc="-200" dirty="0">
                <a:solidFill>
                  <a:schemeClr val="bg1"/>
                </a:solidFill>
                <a:latin typeface="Open Sans Light" pitchFamily="34" charset="0"/>
                <a:ea typeface="Open Sans Light" pitchFamily="34" charset="0"/>
                <a:cs typeface="Open Sans Light" pitchFamily="34" charset="0"/>
              </a:rPr>
              <a:t>资金结算</a:t>
            </a:r>
            <a:endParaRPr lang="en-CA" sz="2600" spc="-200" dirty="0">
              <a:solidFill>
                <a:schemeClr val="bg1"/>
              </a:solidFill>
              <a:latin typeface="Open Sans Light" pitchFamily="34" charset="0"/>
              <a:ea typeface="Open Sans Light" pitchFamily="34" charset="0"/>
              <a:cs typeface="Open Sans Light" pitchFamily="34" charset="0"/>
            </a:endParaRPr>
          </a:p>
        </p:txBody>
      </p:sp>
      <p:sp>
        <p:nvSpPr>
          <p:cNvPr id="36" name="Text Box 7"/>
          <p:cNvSpPr txBox="1">
            <a:spLocks noChangeArrowheads="1"/>
          </p:cNvSpPr>
          <p:nvPr/>
        </p:nvSpPr>
        <p:spPr bwMode="auto">
          <a:xfrm rot="4609617">
            <a:off x="3479800" y="2432050"/>
            <a:ext cx="1046163" cy="461963"/>
          </a:xfrm>
          <a:prstGeom prst="rect">
            <a:avLst/>
          </a:prstGeom>
          <a:noFill/>
          <a:ln w="9525">
            <a:noFill/>
            <a:miter lim="800000"/>
          </a:ln>
        </p:spPr>
        <p:txBody>
          <a:bodyPr wrap="none" lIns="60949" tIns="30475" rIns="60949" bIns="30475">
            <a:spAutoFit/>
          </a:bodyPr>
          <a:lstStyle/>
          <a:p>
            <a:pPr algn="ctr" defTabSz="1450975" fontAlgn="auto">
              <a:spcBef>
                <a:spcPts val="0"/>
              </a:spcBef>
              <a:spcAft>
                <a:spcPts val="0"/>
              </a:spcAft>
              <a:defRPr/>
            </a:pPr>
            <a:r>
              <a:rPr lang="zh-CN" altLang="en-US" sz="2600" spc="-200" dirty="0">
                <a:solidFill>
                  <a:schemeClr val="bg1"/>
                </a:solidFill>
                <a:latin typeface="Open Sans Light" pitchFamily="34" charset="0"/>
                <a:ea typeface="Open Sans Light" pitchFamily="34" charset="0"/>
                <a:cs typeface="Open Sans Light" pitchFamily="34" charset="0"/>
              </a:rPr>
              <a:t>所有权</a:t>
            </a:r>
            <a:endParaRPr lang="en-CA" sz="2600" spc="-200" dirty="0">
              <a:solidFill>
                <a:schemeClr val="bg1"/>
              </a:solidFill>
              <a:latin typeface="Open Sans Light" pitchFamily="34" charset="0"/>
              <a:ea typeface="Open Sans Light" pitchFamily="34" charset="0"/>
              <a:cs typeface="Open Sans Light" pitchFamily="34" charset="0"/>
            </a:endParaRPr>
          </a:p>
        </p:txBody>
      </p:sp>
      <p:sp>
        <p:nvSpPr>
          <p:cNvPr id="37" name="Text Box 7"/>
          <p:cNvSpPr txBox="1">
            <a:spLocks noChangeArrowheads="1"/>
          </p:cNvSpPr>
          <p:nvPr/>
        </p:nvSpPr>
        <p:spPr bwMode="auto">
          <a:xfrm rot="16990383" flipH="1">
            <a:off x="7694613" y="2314575"/>
            <a:ext cx="1354137" cy="461963"/>
          </a:xfrm>
          <a:prstGeom prst="rect">
            <a:avLst/>
          </a:prstGeom>
          <a:noFill/>
          <a:ln w="9525">
            <a:noFill/>
            <a:miter lim="800000"/>
          </a:ln>
        </p:spPr>
        <p:txBody>
          <a:bodyPr wrap="none" lIns="60949" tIns="30475" rIns="60949" bIns="30475">
            <a:spAutoFit/>
          </a:bodyPr>
          <a:lstStyle/>
          <a:p>
            <a:pPr algn="ctr" defTabSz="1450975" fontAlgn="auto">
              <a:spcBef>
                <a:spcPts val="0"/>
              </a:spcBef>
              <a:spcAft>
                <a:spcPts val="0"/>
              </a:spcAft>
              <a:defRPr/>
            </a:pPr>
            <a:r>
              <a:rPr lang="zh-CN" altLang="en-US" sz="2600" spc="-200" dirty="0">
                <a:solidFill>
                  <a:schemeClr val="bg1"/>
                </a:solidFill>
                <a:latin typeface="Open Sans Light" pitchFamily="34" charset="0"/>
                <a:ea typeface="Open Sans Light" pitchFamily="34" charset="0"/>
                <a:cs typeface="Open Sans Light" pitchFamily="34" charset="0"/>
              </a:rPr>
              <a:t>劳动分配</a:t>
            </a:r>
            <a:endParaRPr lang="en-CA" sz="2600" spc="-200" dirty="0">
              <a:solidFill>
                <a:schemeClr val="bg1"/>
              </a:solidFill>
              <a:latin typeface="Open Sans Light" pitchFamily="34" charset="0"/>
              <a:ea typeface="Open Sans Light" pitchFamily="34" charset="0"/>
              <a:cs typeface="Open Sans Light" pitchFamily="34" charset="0"/>
            </a:endParaRPr>
          </a:p>
        </p:txBody>
      </p:sp>
      <p:sp>
        <p:nvSpPr>
          <p:cNvPr id="38" name="矩形 60"/>
          <p:cNvSpPr>
            <a:spLocks noChangeArrowheads="1"/>
          </p:cNvSpPr>
          <p:nvPr/>
        </p:nvSpPr>
        <p:spPr bwMode="auto">
          <a:xfrm>
            <a:off x="1103313" y="2276475"/>
            <a:ext cx="1712912" cy="854075"/>
          </a:xfrm>
          <a:prstGeom prst="rect">
            <a:avLst/>
          </a:prstGeom>
          <a:noFill/>
          <a:ln w="9525">
            <a:noFill/>
            <a:miter lim="800000"/>
          </a:ln>
        </p:spPr>
        <p:txBody>
          <a:bodyPr lIns="91396" tIns="45699" rIns="91396" bIns="45699">
            <a:spAutoFit/>
          </a:bodyPr>
          <a:lstStyle/>
          <a:p>
            <a:pPr algn="ctr">
              <a:lnSpc>
                <a:spcPct val="130000"/>
              </a:lnSpc>
            </a:pPr>
            <a:r>
              <a:rPr lang="zh-CN" altLang="en-US" sz="2000">
                <a:solidFill>
                  <a:srgbClr val="0B469D"/>
                </a:solidFill>
                <a:latin typeface="微软雅黑" panose="020B0503020204020204" pitchFamily="34" charset="-122"/>
                <a:ea typeface="微软雅黑" panose="020B0503020204020204" pitchFamily="34" charset="-122"/>
              </a:rPr>
              <a:t>企业与投资者之间</a:t>
            </a:r>
            <a:endParaRPr lang="en-US" altLang="zh-CN" sz="2000">
              <a:solidFill>
                <a:srgbClr val="0B469D"/>
              </a:solidFill>
              <a:latin typeface="微软雅黑" panose="020B0503020204020204" pitchFamily="34" charset="-122"/>
              <a:ea typeface="微软雅黑" panose="020B0503020204020204" pitchFamily="34" charset="-122"/>
            </a:endParaRPr>
          </a:p>
        </p:txBody>
      </p:sp>
      <p:sp>
        <p:nvSpPr>
          <p:cNvPr id="39" name="矩形 60"/>
          <p:cNvSpPr>
            <a:spLocks noChangeArrowheads="1"/>
          </p:cNvSpPr>
          <p:nvPr/>
        </p:nvSpPr>
        <p:spPr bwMode="auto">
          <a:xfrm>
            <a:off x="5340350" y="5445125"/>
            <a:ext cx="1495425" cy="892175"/>
          </a:xfrm>
          <a:prstGeom prst="rect">
            <a:avLst/>
          </a:prstGeom>
          <a:noFill/>
          <a:ln w="9525">
            <a:noFill/>
            <a:miter lim="800000"/>
          </a:ln>
        </p:spPr>
        <p:txBody>
          <a:bodyPr lIns="91396" tIns="45699" rIns="91396" bIns="45699">
            <a:spAutoFit/>
          </a:bodyPr>
          <a:lstStyle/>
          <a:p>
            <a:pPr algn="ctr">
              <a:lnSpc>
                <a:spcPct val="130000"/>
              </a:lnSpc>
            </a:pPr>
            <a:r>
              <a:rPr lang="zh-CN" altLang="en-US" sz="2000">
                <a:solidFill>
                  <a:srgbClr val="0B469D"/>
                </a:solidFill>
                <a:latin typeface="微软雅黑" panose="020B0503020204020204" pitchFamily="34" charset="-122"/>
                <a:ea typeface="微软雅黑" panose="020B0503020204020204" pitchFamily="34" charset="-122"/>
              </a:rPr>
              <a:t>企业与政府之间</a:t>
            </a:r>
            <a:endParaRPr lang="en-US" altLang="zh-CN" sz="2000">
              <a:solidFill>
                <a:srgbClr val="0B469D"/>
              </a:solidFill>
              <a:latin typeface="微软雅黑" panose="020B0503020204020204" pitchFamily="34" charset="-122"/>
              <a:ea typeface="微软雅黑" panose="020B0503020204020204" pitchFamily="34" charset="-122"/>
            </a:endParaRPr>
          </a:p>
        </p:txBody>
      </p:sp>
      <p:sp>
        <p:nvSpPr>
          <p:cNvPr id="40" name="矩形 60"/>
          <p:cNvSpPr>
            <a:spLocks noChangeArrowheads="1"/>
          </p:cNvSpPr>
          <p:nvPr/>
        </p:nvSpPr>
        <p:spPr bwMode="auto">
          <a:xfrm>
            <a:off x="2074863" y="5043488"/>
            <a:ext cx="1711325" cy="853525"/>
          </a:xfrm>
          <a:prstGeom prst="rect">
            <a:avLst/>
          </a:prstGeom>
          <a:noFill/>
          <a:ln w="9525">
            <a:noFill/>
            <a:miter lim="800000"/>
          </a:ln>
        </p:spPr>
        <p:txBody>
          <a:bodyPr lIns="91396" tIns="45699" rIns="91396" bIns="45699">
            <a:spAutoFit/>
          </a:bodyPr>
          <a:lstStyle/>
          <a:p>
            <a:pPr algn="ctr">
              <a:lnSpc>
                <a:spcPct val="130000"/>
              </a:lnSpc>
            </a:pPr>
            <a:r>
              <a:rPr lang="zh-CN" altLang="en-US" sz="2000" dirty="0">
                <a:solidFill>
                  <a:srgbClr val="0B469D"/>
                </a:solidFill>
                <a:latin typeface="微软雅黑" panose="020B0503020204020204" pitchFamily="34" charset="-122"/>
                <a:ea typeface="微软雅黑" panose="020B0503020204020204" pitchFamily="34" charset="-122"/>
              </a:rPr>
              <a:t>企业与债权人或债务人之间</a:t>
            </a:r>
            <a:endParaRPr lang="en-US" altLang="zh-CN" sz="2000" dirty="0">
              <a:solidFill>
                <a:srgbClr val="0B469D"/>
              </a:solidFill>
              <a:latin typeface="微软雅黑" panose="020B0503020204020204" pitchFamily="34" charset="-122"/>
              <a:ea typeface="微软雅黑" panose="020B0503020204020204" pitchFamily="34" charset="-122"/>
            </a:endParaRPr>
          </a:p>
        </p:txBody>
      </p:sp>
      <p:sp>
        <p:nvSpPr>
          <p:cNvPr id="41" name="矩形 60"/>
          <p:cNvSpPr>
            <a:spLocks noChangeArrowheads="1"/>
          </p:cNvSpPr>
          <p:nvPr/>
        </p:nvSpPr>
        <p:spPr bwMode="auto">
          <a:xfrm>
            <a:off x="8839200" y="5043488"/>
            <a:ext cx="1711325" cy="854075"/>
          </a:xfrm>
          <a:prstGeom prst="rect">
            <a:avLst/>
          </a:prstGeom>
          <a:noFill/>
          <a:ln w="9525">
            <a:noFill/>
            <a:miter lim="800000"/>
          </a:ln>
        </p:spPr>
        <p:txBody>
          <a:bodyPr lIns="91396" tIns="45699" rIns="91396" bIns="45699">
            <a:spAutoFit/>
          </a:bodyPr>
          <a:lstStyle/>
          <a:p>
            <a:pPr algn="ctr">
              <a:lnSpc>
                <a:spcPct val="130000"/>
              </a:lnSpc>
            </a:pPr>
            <a:r>
              <a:rPr lang="zh-CN" altLang="en-US" sz="2000">
                <a:solidFill>
                  <a:srgbClr val="0B469D"/>
                </a:solidFill>
                <a:latin typeface="微软雅黑" panose="020B0503020204020204" pitchFamily="34" charset="-122"/>
                <a:ea typeface="微软雅黑" panose="020B0503020204020204" pitchFamily="34" charset="-122"/>
              </a:rPr>
              <a:t>企业与各部门</a:t>
            </a:r>
            <a:endParaRPr lang="en-US" altLang="zh-CN" sz="2000">
              <a:solidFill>
                <a:srgbClr val="0B469D"/>
              </a:solidFill>
              <a:latin typeface="微软雅黑" panose="020B0503020204020204" pitchFamily="34" charset="-122"/>
              <a:ea typeface="微软雅黑" panose="020B0503020204020204" pitchFamily="34" charset="-122"/>
            </a:endParaRPr>
          </a:p>
          <a:p>
            <a:pPr algn="ctr">
              <a:lnSpc>
                <a:spcPct val="130000"/>
              </a:lnSpc>
            </a:pPr>
            <a:r>
              <a:rPr lang="zh-CN" altLang="en-US" sz="2000">
                <a:solidFill>
                  <a:srgbClr val="0B469D"/>
                </a:solidFill>
                <a:latin typeface="微软雅黑" panose="020B0503020204020204" pitchFamily="34" charset="-122"/>
                <a:ea typeface="微软雅黑" panose="020B0503020204020204" pitchFamily="34" charset="-122"/>
              </a:rPr>
              <a:t>之间</a:t>
            </a:r>
            <a:endParaRPr lang="en-US" altLang="zh-CN" sz="2000">
              <a:solidFill>
                <a:srgbClr val="0B469D"/>
              </a:solidFill>
              <a:latin typeface="微软雅黑" panose="020B0503020204020204" pitchFamily="34" charset="-122"/>
              <a:ea typeface="微软雅黑" panose="020B0503020204020204" pitchFamily="34" charset="-122"/>
            </a:endParaRPr>
          </a:p>
        </p:txBody>
      </p:sp>
      <p:sp>
        <p:nvSpPr>
          <p:cNvPr id="42" name="矩形 60"/>
          <p:cNvSpPr>
            <a:spLocks noChangeArrowheads="1"/>
          </p:cNvSpPr>
          <p:nvPr/>
        </p:nvSpPr>
        <p:spPr bwMode="auto">
          <a:xfrm>
            <a:off x="9359900" y="2276475"/>
            <a:ext cx="1712913" cy="854075"/>
          </a:xfrm>
          <a:prstGeom prst="rect">
            <a:avLst/>
          </a:prstGeom>
          <a:noFill/>
          <a:ln w="9525">
            <a:noFill/>
            <a:miter lim="800000"/>
          </a:ln>
        </p:spPr>
        <p:txBody>
          <a:bodyPr lIns="91396" tIns="45699" rIns="91396" bIns="45699">
            <a:spAutoFit/>
          </a:bodyPr>
          <a:lstStyle/>
          <a:p>
            <a:pPr algn="ctr">
              <a:lnSpc>
                <a:spcPct val="130000"/>
              </a:lnSpc>
            </a:pPr>
            <a:r>
              <a:rPr lang="zh-CN" altLang="en-US" sz="2000">
                <a:solidFill>
                  <a:srgbClr val="0B469D"/>
                </a:solidFill>
                <a:latin typeface="微软雅黑" panose="020B0503020204020204" pitchFamily="34" charset="-122"/>
                <a:ea typeface="微软雅黑" panose="020B0503020204020204" pitchFamily="34" charset="-122"/>
              </a:rPr>
              <a:t>企业与职工</a:t>
            </a:r>
            <a:endParaRPr lang="en-US" altLang="zh-CN" sz="2000">
              <a:solidFill>
                <a:srgbClr val="0B469D"/>
              </a:solidFill>
              <a:latin typeface="微软雅黑" panose="020B0503020204020204" pitchFamily="34" charset="-122"/>
              <a:ea typeface="微软雅黑" panose="020B0503020204020204" pitchFamily="34" charset="-122"/>
            </a:endParaRPr>
          </a:p>
          <a:p>
            <a:pPr algn="ctr">
              <a:lnSpc>
                <a:spcPct val="130000"/>
              </a:lnSpc>
            </a:pPr>
            <a:r>
              <a:rPr lang="zh-CN" altLang="en-US" sz="2000">
                <a:solidFill>
                  <a:srgbClr val="0B469D"/>
                </a:solidFill>
                <a:latin typeface="微软雅黑" panose="020B0503020204020204" pitchFamily="34" charset="-122"/>
                <a:ea typeface="微软雅黑" panose="020B0503020204020204" pitchFamily="34" charset="-122"/>
              </a:rPr>
              <a:t>之间</a:t>
            </a:r>
            <a:endParaRPr lang="en-US" altLang="zh-CN" sz="2000">
              <a:solidFill>
                <a:srgbClr val="0B469D"/>
              </a:solidFill>
              <a:latin typeface="微软雅黑" panose="020B0503020204020204" pitchFamily="34" charset="-122"/>
              <a:ea typeface="微软雅黑" panose="020B0503020204020204" pitchFamily="34" charset="-122"/>
            </a:endParaRPr>
          </a:p>
        </p:txBody>
      </p:sp>
      <p:sp>
        <p:nvSpPr>
          <p:cNvPr id="33823" name="灯片编号占位符 2"/>
          <p:cNvSpPr txBox="1"/>
          <p:nvPr/>
        </p:nvSpPr>
        <p:spPr bwMode="auto">
          <a:xfrm>
            <a:off x="11382375" y="6240463"/>
            <a:ext cx="403225" cy="276225"/>
          </a:xfrm>
          <a:prstGeom prst="rect">
            <a:avLst/>
          </a:prstGeom>
          <a:noFill/>
          <a:ln w="9525">
            <a:noFill/>
            <a:miter lim="800000"/>
          </a:ln>
        </p:spPr>
        <p:txBody>
          <a:bodyPr/>
          <a:lstStyle/>
          <a:p>
            <a:pPr>
              <a:defRPr/>
            </a:pPr>
            <a:fld id="{A3336CC2-6BB4-4ABE-99E7-89C380037757}" type="slidenum">
              <a:rPr lang="en-US" altLang="zh-CN" sz="1400" b="1">
                <a:solidFill>
                  <a:schemeClr val="bg1"/>
                </a:solidFill>
                <a:latin typeface="+mj-lt"/>
                <a:ea typeface="+mn-ea"/>
              </a:rPr>
            </a:fld>
            <a:endParaRPr lang="zh-CN" altLang="en-US" sz="1400" b="1" dirty="0">
              <a:solidFill>
                <a:schemeClr val="bg1"/>
              </a:solidFill>
              <a:latin typeface="+mj-lt"/>
              <a:ea typeface="+mn-ea"/>
            </a:endParaRPr>
          </a:p>
          <a:p>
            <a:pPr>
              <a:defRPr/>
            </a:pPr>
            <a:endParaRPr lang="en-US" altLang="zh-CN" dirty="0">
              <a:latin typeface="Lato" panose="020F0502020204030203"/>
            </a:endParaRPr>
          </a:p>
        </p:txBody>
      </p:sp>
      <p:grpSp>
        <p:nvGrpSpPr>
          <p:cNvPr id="53" name="Group 28"/>
          <p:cNvGrpSpPr/>
          <p:nvPr/>
        </p:nvGrpSpPr>
        <p:grpSpPr>
          <a:xfrm>
            <a:off x="5128369" y="3167321"/>
            <a:ext cx="338688" cy="249625"/>
            <a:chOff x="2538413" y="2725738"/>
            <a:chExt cx="428625" cy="315912"/>
          </a:xfrm>
          <a:solidFill>
            <a:schemeClr val="bg1"/>
          </a:solidFill>
        </p:grpSpPr>
        <p:sp>
          <p:nvSpPr>
            <p:cNvPr id="54" name="Freeform 9"/>
            <p:cNvSpPr>
              <a:spLocks noEditPoints="1"/>
            </p:cNvSpPr>
            <p:nvPr/>
          </p:nvSpPr>
          <p:spPr bwMode="auto">
            <a:xfrm>
              <a:off x="2549525" y="2725738"/>
              <a:ext cx="409575" cy="250825"/>
            </a:xfrm>
            <a:custGeom>
              <a:avLst/>
              <a:gdLst>
                <a:gd name="T0" fmla="*/ 258 w 258"/>
                <a:gd name="T1" fmla="*/ 0 h 158"/>
                <a:gd name="T2" fmla="*/ 0 w 258"/>
                <a:gd name="T3" fmla="*/ 0 h 158"/>
                <a:gd name="T4" fmla="*/ 0 w 258"/>
                <a:gd name="T5" fmla="*/ 158 h 158"/>
                <a:gd name="T6" fmla="*/ 258 w 258"/>
                <a:gd name="T7" fmla="*/ 158 h 158"/>
                <a:gd name="T8" fmla="*/ 258 w 258"/>
                <a:gd name="T9" fmla="*/ 0 h 158"/>
                <a:gd name="T10" fmla="*/ 247 w 258"/>
                <a:gd name="T11" fmla="*/ 145 h 158"/>
                <a:gd name="T12" fmla="*/ 10 w 258"/>
                <a:gd name="T13" fmla="*/ 145 h 158"/>
                <a:gd name="T14" fmla="*/ 10 w 258"/>
                <a:gd name="T15" fmla="*/ 12 h 158"/>
                <a:gd name="T16" fmla="*/ 247 w 258"/>
                <a:gd name="T17" fmla="*/ 12 h 158"/>
                <a:gd name="T18" fmla="*/ 247 w 258"/>
                <a:gd name="T19" fmla="*/ 14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158">
                  <a:moveTo>
                    <a:pt x="258" y="0"/>
                  </a:moveTo>
                  <a:lnTo>
                    <a:pt x="0" y="0"/>
                  </a:lnTo>
                  <a:lnTo>
                    <a:pt x="0" y="158"/>
                  </a:lnTo>
                  <a:lnTo>
                    <a:pt x="258" y="158"/>
                  </a:lnTo>
                  <a:lnTo>
                    <a:pt x="258" y="0"/>
                  </a:lnTo>
                  <a:close/>
                  <a:moveTo>
                    <a:pt x="247" y="145"/>
                  </a:moveTo>
                  <a:lnTo>
                    <a:pt x="10" y="145"/>
                  </a:lnTo>
                  <a:lnTo>
                    <a:pt x="10" y="12"/>
                  </a:lnTo>
                  <a:lnTo>
                    <a:pt x="247" y="12"/>
                  </a:lnTo>
                  <a:lnTo>
                    <a:pt x="247" y="145"/>
                  </a:lnTo>
                  <a:close/>
                </a:path>
              </a:pathLst>
            </a:custGeom>
            <a:grpFill/>
            <a:ln>
              <a:noFill/>
            </a:ln>
          </p:spPr>
          <p:txBody>
            <a:bodyPr/>
            <a:lstStyle/>
            <a:p>
              <a:pPr fontAlgn="auto">
                <a:spcBef>
                  <a:spcPts val="0"/>
                </a:spcBef>
                <a:spcAft>
                  <a:spcPts val="0"/>
                </a:spcAft>
                <a:defRPr/>
              </a:pPr>
              <a:endParaRPr lang="en-US">
                <a:latin typeface="+mn-lt"/>
                <a:ea typeface="+mn-ea"/>
              </a:endParaRPr>
            </a:p>
          </p:txBody>
        </p:sp>
        <p:sp>
          <p:nvSpPr>
            <p:cNvPr id="55" name="Freeform 10"/>
            <p:cNvSpPr/>
            <p:nvPr/>
          </p:nvSpPr>
          <p:spPr bwMode="auto">
            <a:xfrm>
              <a:off x="2538413" y="2987675"/>
              <a:ext cx="428625" cy="53975"/>
            </a:xfrm>
            <a:custGeom>
              <a:avLst/>
              <a:gdLst>
                <a:gd name="T0" fmla="*/ 270 w 270"/>
                <a:gd name="T1" fmla="*/ 22 h 34"/>
                <a:gd name="T2" fmla="*/ 265 w 270"/>
                <a:gd name="T3" fmla="*/ 0 h 34"/>
                <a:gd name="T4" fmla="*/ 5 w 270"/>
                <a:gd name="T5" fmla="*/ 0 h 34"/>
                <a:gd name="T6" fmla="*/ 0 w 270"/>
                <a:gd name="T7" fmla="*/ 22 h 34"/>
                <a:gd name="T8" fmla="*/ 0 w 270"/>
                <a:gd name="T9" fmla="*/ 22 h 34"/>
                <a:gd name="T10" fmla="*/ 0 w 270"/>
                <a:gd name="T11" fmla="*/ 34 h 34"/>
                <a:gd name="T12" fmla="*/ 270 w 270"/>
                <a:gd name="T13" fmla="*/ 34 h 34"/>
                <a:gd name="T14" fmla="*/ 270 w 270"/>
                <a:gd name="T15" fmla="*/ 22 h 34"/>
                <a:gd name="T16" fmla="*/ 270 w 270"/>
                <a:gd name="T17"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4">
                  <a:moveTo>
                    <a:pt x="270" y="22"/>
                  </a:moveTo>
                  <a:lnTo>
                    <a:pt x="265" y="0"/>
                  </a:lnTo>
                  <a:lnTo>
                    <a:pt x="5" y="0"/>
                  </a:lnTo>
                  <a:lnTo>
                    <a:pt x="0" y="22"/>
                  </a:lnTo>
                  <a:lnTo>
                    <a:pt x="0" y="22"/>
                  </a:lnTo>
                  <a:lnTo>
                    <a:pt x="0" y="34"/>
                  </a:lnTo>
                  <a:lnTo>
                    <a:pt x="270" y="34"/>
                  </a:lnTo>
                  <a:lnTo>
                    <a:pt x="270" y="22"/>
                  </a:lnTo>
                  <a:lnTo>
                    <a:pt x="270" y="22"/>
                  </a:lnTo>
                  <a:close/>
                </a:path>
              </a:pathLst>
            </a:custGeom>
            <a:grpFill/>
            <a:ln>
              <a:noFill/>
            </a:ln>
          </p:spPr>
          <p:txBody>
            <a:bodyPr/>
            <a:lstStyle/>
            <a:p>
              <a:pPr fontAlgn="auto">
                <a:spcBef>
                  <a:spcPts val="0"/>
                </a:spcBef>
                <a:spcAft>
                  <a:spcPts val="0"/>
                </a:spcAft>
                <a:defRPr/>
              </a:pPr>
              <a:endParaRPr lang="en-US">
                <a:latin typeface="+mn-lt"/>
                <a:ea typeface="+mn-ea"/>
              </a:endParaRPr>
            </a:p>
          </p:txBody>
        </p:sp>
      </p:grpSp>
      <p:grpSp>
        <p:nvGrpSpPr>
          <p:cNvPr id="56" name="Group 27"/>
          <p:cNvGrpSpPr/>
          <p:nvPr/>
        </p:nvGrpSpPr>
        <p:grpSpPr>
          <a:xfrm>
            <a:off x="6045906" y="3452813"/>
            <a:ext cx="363300" cy="315913"/>
            <a:chOff x="1879600" y="3937000"/>
            <a:chExt cx="401638" cy="349250"/>
          </a:xfrm>
          <a:solidFill>
            <a:schemeClr val="bg1"/>
          </a:solidFill>
        </p:grpSpPr>
        <p:sp>
          <p:nvSpPr>
            <p:cNvPr id="57" name="Freeform 12"/>
            <p:cNvSpPr>
              <a:spLocks noEditPoints="1"/>
            </p:cNvSpPr>
            <p:nvPr/>
          </p:nvSpPr>
          <p:spPr bwMode="auto">
            <a:xfrm>
              <a:off x="1879600" y="3937000"/>
              <a:ext cx="401638" cy="349250"/>
            </a:xfrm>
            <a:custGeom>
              <a:avLst/>
              <a:gdLst>
                <a:gd name="T0" fmla="*/ 146 w 146"/>
                <a:gd name="T1" fmla="*/ 104 h 127"/>
                <a:gd name="T2" fmla="*/ 146 w 146"/>
                <a:gd name="T3" fmla="*/ 0 h 127"/>
                <a:gd name="T4" fmla="*/ 0 w 146"/>
                <a:gd name="T5" fmla="*/ 0 h 127"/>
                <a:gd name="T6" fmla="*/ 0 w 146"/>
                <a:gd name="T7" fmla="*/ 104 h 127"/>
                <a:gd name="T8" fmla="*/ 108 w 146"/>
                <a:gd name="T9" fmla="*/ 104 h 127"/>
                <a:gd name="T10" fmla="*/ 118 w 146"/>
                <a:gd name="T11" fmla="*/ 113 h 127"/>
                <a:gd name="T12" fmla="*/ 132 w 146"/>
                <a:gd name="T13" fmla="*/ 127 h 127"/>
                <a:gd name="T14" fmla="*/ 137 w 146"/>
                <a:gd name="T15" fmla="*/ 127 h 127"/>
                <a:gd name="T16" fmla="*/ 117 w 146"/>
                <a:gd name="T17" fmla="*/ 107 h 127"/>
                <a:gd name="T18" fmla="*/ 114 w 146"/>
                <a:gd name="T19" fmla="*/ 104 h 127"/>
                <a:gd name="T20" fmla="*/ 146 w 146"/>
                <a:gd name="T21" fmla="*/ 104 h 127"/>
                <a:gd name="T22" fmla="*/ 8 w 146"/>
                <a:gd name="T23" fmla="*/ 10 h 127"/>
                <a:gd name="T24" fmla="*/ 138 w 146"/>
                <a:gd name="T25" fmla="*/ 10 h 127"/>
                <a:gd name="T26" fmla="*/ 138 w 146"/>
                <a:gd name="T27" fmla="*/ 94 h 127"/>
                <a:gd name="T28" fmla="*/ 8 w 146"/>
                <a:gd name="T29" fmla="*/ 94 h 127"/>
                <a:gd name="T30" fmla="*/ 8 w 146"/>
                <a:gd name="T31" fmla="*/ 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27">
                  <a:moveTo>
                    <a:pt x="146" y="104"/>
                  </a:moveTo>
                  <a:cubicBezTo>
                    <a:pt x="146" y="0"/>
                    <a:pt x="146" y="0"/>
                    <a:pt x="146" y="0"/>
                  </a:cubicBezTo>
                  <a:cubicBezTo>
                    <a:pt x="0" y="0"/>
                    <a:pt x="0" y="0"/>
                    <a:pt x="0" y="0"/>
                  </a:cubicBezTo>
                  <a:cubicBezTo>
                    <a:pt x="0" y="104"/>
                    <a:pt x="0" y="104"/>
                    <a:pt x="0" y="104"/>
                  </a:cubicBezTo>
                  <a:cubicBezTo>
                    <a:pt x="108" y="104"/>
                    <a:pt x="108" y="104"/>
                    <a:pt x="108" y="104"/>
                  </a:cubicBezTo>
                  <a:cubicBezTo>
                    <a:pt x="108" y="107"/>
                    <a:pt x="109" y="113"/>
                    <a:pt x="118" y="113"/>
                  </a:cubicBezTo>
                  <a:cubicBezTo>
                    <a:pt x="118" y="113"/>
                    <a:pt x="132" y="112"/>
                    <a:pt x="132" y="127"/>
                  </a:cubicBezTo>
                  <a:cubicBezTo>
                    <a:pt x="137" y="127"/>
                    <a:pt x="137" y="127"/>
                    <a:pt x="137" y="127"/>
                  </a:cubicBezTo>
                  <a:cubicBezTo>
                    <a:pt x="137" y="127"/>
                    <a:pt x="138" y="107"/>
                    <a:pt x="117" y="107"/>
                  </a:cubicBezTo>
                  <a:cubicBezTo>
                    <a:pt x="117" y="107"/>
                    <a:pt x="113" y="107"/>
                    <a:pt x="114" y="104"/>
                  </a:cubicBezTo>
                  <a:lnTo>
                    <a:pt x="146" y="104"/>
                  </a:lnTo>
                  <a:close/>
                  <a:moveTo>
                    <a:pt x="8" y="10"/>
                  </a:moveTo>
                  <a:cubicBezTo>
                    <a:pt x="138" y="10"/>
                    <a:pt x="138" y="10"/>
                    <a:pt x="138" y="10"/>
                  </a:cubicBezTo>
                  <a:cubicBezTo>
                    <a:pt x="138" y="94"/>
                    <a:pt x="138" y="94"/>
                    <a:pt x="138" y="94"/>
                  </a:cubicBezTo>
                  <a:cubicBezTo>
                    <a:pt x="8" y="94"/>
                    <a:pt x="8" y="94"/>
                    <a:pt x="8" y="94"/>
                  </a:cubicBezTo>
                  <a:lnTo>
                    <a:pt x="8" y="10"/>
                  </a:lnTo>
                  <a:close/>
                </a:path>
              </a:pathLst>
            </a:custGeom>
            <a:grpFill/>
            <a:ln>
              <a:noFill/>
            </a:ln>
          </p:spPr>
          <p:txBody>
            <a:bodyPr/>
            <a:lstStyle/>
            <a:p>
              <a:pPr fontAlgn="auto">
                <a:spcBef>
                  <a:spcPts val="0"/>
                </a:spcBef>
                <a:spcAft>
                  <a:spcPts val="0"/>
                </a:spcAft>
                <a:defRPr/>
              </a:pPr>
              <a:endParaRPr lang="en-US">
                <a:latin typeface="+mn-lt"/>
                <a:ea typeface="+mn-ea"/>
              </a:endParaRPr>
            </a:p>
          </p:txBody>
        </p:sp>
        <p:sp>
          <p:nvSpPr>
            <p:cNvPr id="58" name="Rectangle 13"/>
            <p:cNvSpPr>
              <a:spLocks noChangeArrowheads="1"/>
            </p:cNvSpPr>
            <p:nvPr/>
          </p:nvSpPr>
          <p:spPr bwMode="auto">
            <a:xfrm>
              <a:off x="2025650" y="4233863"/>
              <a:ext cx="114300" cy="19050"/>
            </a:xfrm>
            <a:prstGeom prst="rect">
              <a:avLst/>
            </a:prstGeom>
            <a:grpFill/>
            <a:ln>
              <a:noFill/>
            </a:ln>
          </p:spPr>
          <p:txBody>
            <a:bodyPr/>
            <a:lstStyle/>
            <a:p>
              <a:pPr fontAlgn="auto">
                <a:spcBef>
                  <a:spcPts val="0"/>
                </a:spcBef>
                <a:spcAft>
                  <a:spcPts val="0"/>
                </a:spcAft>
                <a:defRPr/>
              </a:pPr>
              <a:endParaRPr lang="en-US">
                <a:latin typeface="+mn-lt"/>
                <a:ea typeface="+mn-ea"/>
              </a:endParaRPr>
            </a:p>
          </p:txBody>
        </p:sp>
        <p:sp>
          <p:nvSpPr>
            <p:cNvPr id="59" name="Rectangle 14"/>
            <p:cNvSpPr>
              <a:spLocks noChangeArrowheads="1"/>
            </p:cNvSpPr>
            <p:nvPr/>
          </p:nvSpPr>
          <p:spPr bwMode="auto">
            <a:xfrm>
              <a:off x="1965325" y="4260850"/>
              <a:ext cx="233363" cy="17462"/>
            </a:xfrm>
            <a:prstGeom prst="rect">
              <a:avLst/>
            </a:prstGeom>
            <a:grpFill/>
            <a:ln>
              <a:noFill/>
            </a:ln>
          </p:spPr>
          <p:txBody>
            <a:bodyPr/>
            <a:lstStyle/>
            <a:p>
              <a:pPr fontAlgn="auto">
                <a:spcBef>
                  <a:spcPts val="0"/>
                </a:spcBef>
                <a:spcAft>
                  <a:spcPts val="0"/>
                </a:spcAft>
                <a:defRPr/>
              </a:pPr>
              <a:endParaRPr lang="en-US">
                <a:latin typeface="+mn-lt"/>
                <a:ea typeface="+mn-ea"/>
              </a:endParaRPr>
            </a:p>
          </p:txBody>
        </p:sp>
      </p:grpSp>
      <p:sp>
        <p:nvSpPr>
          <p:cNvPr id="62" name="Freeform 11"/>
          <p:cNvSpPr>
            <a:spLocks noEditPoints="1"/>
          </p:cNvSpPr>
          <p:nvPr/>
        </p:nvSpPr>
        <p:spPr bwMode="auto">
          <a:xfrm>
            <a:off x="6975475" y="3070225"/>
            <a:ext cx="223838" cy="427038"/>
          </a:xfrm>
          <a:custGeom>
            <a:avLst/>
            <a:gdLst>
              <a:gd name="T0" fmla="*/ 2147483647 w 72"/>
              <a:gd name="T1" fmla="*/ 0 h 126"/>
              <a:gd name="T2" fmla="*/ 0 w 72"/>
              <a:gd name="T3" fmla="*/ 2147483647 h 126"/>
              <a:gd name="T4" fmla="*/ 2147483647 w 72"/>
              <a:gd name="T5" fmla="*/ 2147483647 h 126"/>
              <a:gd name="T6" fmla="*/ 2147483647 w 72"/>
              <a:gd name="T7" fmla="*/ 2147483647 h 126"/>
              <a:gd name="T8" fmla="*/ 2147483647 w 72"/>
              <a:gd name="T9" fmla="*/ 2147483647 h 126"/>
              <a:gd name="T10" fmla="*/ 2147483647 w 72"/>
              <a:gd name="T11" fmla="*/ 2147483647 h 126"/>
              <a:gd name="T12" fmla="*/ 2147483647 w 72"/>
              <a:gd name="T13" fmla="*/ 2147483647 h 126"/>
              <a:gd name="T14" fmla="*/ 2147483647 w 72"/>
              <a:gd name="T15" fmla="*/ 2147483647 h 126"/>
              <a:gd name="T16" fmla="*/ 2147483647 w 72"/>
              <a:gd name="T17" fmla="*/ 2147483647 h 126"/>
              <a:gd name="T18" fmla="*/ 2147483647 w 72"/>
              <a:gd name="T19" fmla="*/ 2147483647 h 126"/>
              <a:gd name="T20" fmla="*/ 2147483647 w 72"/>
              <a:gd name="T21" fmla="*/ 2147483647 h 126"/>
              <a:gd name="T22" fmla="*/ 2147483647 w 72"/>
              <a:gd name="T23" fmla="*/ 2147483647 h 126"/>
              <a:gd name="T24" fmla="*/ 2147483647 w 72"/>
              <a:gd name="T25" fmla="*/ 2147483647 h 126"/>
              <a:gd name="T26" fmla="*/ 2147483647 w 72"/>
              <a:gd name="T27" fmla="*/ 2147483647 h 126"/>
              <a:gd name="T28" fmla="*/ 2147483647 w 72"/>
              <a:gd name="T29" fmla="*/ 2147483647 h 126"/>
              <a:gd name="T30" fmla="*/ 2147483647 w 72"/>
              <a:gd name="T31" fmla="*/ 2147483647 h 126"/>
              <a:gd name="T32" fmla="*/ 2147483647 w 72"/>
              <a:gd name="T33" fmla="*/ 2147483647 h 126"/>
              <a:gd name="T34" fmla="*/ 2147483647 w 72"/>
              <a:gd name="T35" fmla="*/ 2147483647 h 126"/>
              <a:gd name="T36" fmla="*/ 2147483647 w 72"/>
              <a:gd name="T37" fmla="*/ 2147483647 h 126"/>
              <a:gd name="T38" fmla="*/ 2147483647 w 72"/>
              <a:gd name="T39" fmla="*/ 2147483647 h 126"/>
              <a:gd name="T40" fmla="*/ 2147483647 w 72"/>
              <a:gd name="T41" fmla="*/ 2147483647 h 126"/>
              <a:gd name="T42" fmla="*/ 2147483647 w 72"/>
              <a:gd name="T43" fmla="*/ 2147483647 h 126"/>
              <a:gd name="T44" fmla="*/ 2147483647 w 72"/>
              <a:gd name="T45" fmla="*/ 2147483647 h 126"/>
              <a:gd name="T46" fmla="*/ 2147483647 w 72"/>
              <a:gd name="T47" fmla="*/ 2147483647 h 126"/>
              <a:gd name="T48" fmla="*/ 2147483647 w 72"/>
              <a:gd name="T49" fmla="*/ 2147483647 h 126"/>
              <a:gd name="T50" fmla="*/ 2147483647 w 72"/>
              <a:gd name="T51" fmla="*/ 2147483647 h 126"/>
              <a:gd name="T52" fmla="*/ 2147483647 w 72"/>
              <a:gd name="T53" fmla="*/ 2147483647 h 126"/>
              <a:gd name="T54" fmla="*/ 2147483647 w 72"/>
              <a:gd name="T55" fmla="*/ 2147483647 h 126"/>
              <a:gd name="T56" fmla="*/ 2147483647 w 72"/>
              <a:gd name="T57" fmla="*/ 2147483647 h 126"/>
              <a:gd name="T58" fmla="*/ 2147483647 w 72"/>
              <a:gd name="T59" fmla="*/ 2147483647 h 126"/>
              <a:gd name="T60" fmla="*/ 2147483647 w 72"/>
              <a:gd name="T61" fmla="*/ 2147483647 h 126"/>
              <a:gd name="T62" fmla="*/ 2147483647 w 72"/>
              <a:gd name="T63" fmla="*/ 2147483647 h 126"/>
              <a:gd name="T64" fmla="*/ 2147483647 w 72"/>
              <a:gd name="T65" fmla="*/ 2147483647 h 126"/>
              <a:gd name="T66" fmla="*/ 2147483647 w 72"/>
              <a:gd name="T67" fmla="*/ 2147483647 h 126"/>
              <a:gd name="T68" fmla="*/ 2147483647 w 72"/>
              <a:gd name="T69" fmla="*/ 2147483647 h 126"/>
              <a:gd name="T70" fmla="*/ 2147483647 w 72"/>
              <a:gd name="T71" fmla="*/ 2147483647 h 126"/>
              <a:gd name="T72" fmla="*/ 2147483647 w 72"/>
              <a:gd name="T73" fmla="*/ 2147483647 h 126"/>
              <a:gd name="T74" fmla="*/ 2147483647 w 72"/>
              <a:gd name="T75" fmla="*/ 2147483647 h 126"/>
              <a:gd name="T76" fmla="*/ 2147483647 w 72"/>
              <a:gd name="T77" fmla="*/ 2147483647 h 126"/>
              <a:gd name="T78" fmla="*/ 2147483647 w 72"/>
              <a:gd name="T79" fmla="*/ 2147483647 h 126"/>
              <a:gd name="T80" fmla="*/ 2147483647 w 72"/>
              <a:gd name="T81" fmla="*/ 2147483647 h 126"/>
              <a:gd name="T82" fmla="*/ 2147483647 w 72"/>
              <a:gd name="T83" fmla="*/ 2147483647 h 126"/>
              <a:gd name="T84" fmla="*/ 2147483647 w 72"/>
              <a:gd name="T85" fmla="*/ 2147483647 h 1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26"/>
              <a:gd name="T131" fmla="*/ 72 w 72"/>
              <a:gd name="T132" fmla="*/ 126 h 1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26">
                <a:moveTo>
                  <a:pt x="63" y="0"/>
                </a:moveTo>
                <a:cubicBezTo>
                  <a:pt x="10" y="0"/>
                  <a:pt x="10" y="0"/>
                  <a:pt x="10" y="0"/>
                </a:cubicBezTo>
                <a:cubicBezTo>
                  <a:pt x="5" y="0"/>
                  <a:pt x="0" y="4"/>
                  <a:pt x="0" y="9"/>
                </a:cubicBezTo>
                <a:cubicBezTo>
                  <a:pt x="0" y="117"/>
                  <a:pt x="0" y="117"/>
                  <a:pt x="0" y="117"/>
                </a:cubicBezTo>
                <a:cubicBezTo>
                  <a:pt x="0" y="122"/>
                  <a:pt x="5" y="126"/>
                  <a:pt x="10" y="126"/>
                </a:cubicBezTo>
                <a:cubicBezTo>
                  <a:pt x="63" y="126"/>
                  <a:pt x="63" y="126"/>
                  <a:pt x="63" y="126"/>
                </a:cubicBezTo>
                <a:cubicBezTo>
                  <a:pt x="68" y="126"/>
                  <a:pt x="72" y="122"/>
                  <a:pt x="72" y="117"/>
                </a:cubicBezTo>
                <a:cubicBezTo>
                  <a:pt x="72" y="9"/>
                  <a:pt x="72" y="9"/>
                  <a:pt x="72" y="9"/>
                </a:cubicBezTo>
                <a:cubicBezTo>
                  <a:pt x="72" y="4"/>
                  <a:pt x="68" y="0"/>
                  <a:pt x="63" y="0"/>
                </a:cubicBezTo>
                <a:close/>
                <a:moveTo>
                  <a:pt x="24" y="7"/>
                </a:moveTo>
                <a:cubicBezTo>
                  <a:pt x="48" y="7"/>
                  <a:pt x="48" y="7"/>
                  <a:pt x="48" y="7"/>
                </a:cubicBezTo>
                <a:cubicBezTo>
                  <a:pt x="48" y="9"/>
                  <a:pt x="48" y="9"/>
                  <a:pt x="48" y="9"/>
                </a:cubicBezTo>
                <a:cubicBezTo>
                  <a:pt x="24" y="9"/>
                  <a:pt x="24" y="9"/>
                  <a:pt x="24" y="9"/>
                </a:cubicBezTo>
                <a:lnTo>
                  <a:pt x="24" y="7"/>
                </a:lnTo>
                <a:close/>
                <a:moveTo>
                  <a:pt x="7" y="15"/>
                </a:moveTo>
                <a:cubicBezTo>
                  <a:pt x="65" y="15"/>
                  <a:pt x="65" y="15"/>
                  <a:pt x="65" y="15"/>
                </a:cubicBezTo>
                <a:cubicBezTo>
                  <a:pt x="65" y="65"/>
                  <a:pt x="65" y="65"/>
                  <a:pt x="65" y="65"/>
                </a:cubicBezTo>
                <a:cubicBezTo>
                  <a:pt x="7" y="65"/>
                  <a:pt x="7" y="65"/>
                  <a:pt x="7" y="65"/>
                </a:cubicBezTo>
                <a:lnTo>
                  <a:pt x="7" y="15"/>
                </a:lnTo>
                <a:close/>
                <a:moveTo>
                  <a:pt x="47" y="89"/>
                </a:moveTo>
                <a:cubicBezTo>
                  <a:pt x="47" y="81"/>
                  <a:pt x="47" y="81"/>
                  <a:pt x="47" y="81"/>
                </a:cubicBezTo>
                <a:cubicBezTo>
                  <a:pt x="63" y="81"/>
                  <a:pt x="63" y="81"/>
                  <a:pt x="63" y="81"/>
                </a:cubicBezTo>
                <a:cubicBezTo>
                  <a:pt x="63" y="89"/>
                  <a:pt x="63" y="89"/>
                  <a:pt x="63" y="89"/>
                </a:cubicBezTo>
                <a:lnTo>
                  <a:pt x="47" y="89"/>
                </a:lnTo>
                <a:close/>
                <a:moveTo>
                  <a:pt x="63" y="94"/>
                </a:moveTo>
                <a:cubicBezTo>
                  <a:pt x="63" y="102"/>
                  <a:pt x="63" y="102"/>
                  <a:pt x="63" y="102"/>
                </a:cubicBezTo>
                <a:cubicBezTo>
                  <a:pt x="47" y="102"/>
                  <a:pt x="47" y="102"/>
                  <a:pt x="47" y="102"/>
                </a:cubicBezTo>
                <a:cubicBezTo>
                  <a:pt x="47" y="94"/>
                  <a:pt x="47" y="94"/>
                  <a:pt x="47" y="94"/>
                </a:cubicBezTo>
                <a:lnTo>
                  <a:pt x="63" y="94"/>
                </a:lnTo>
                <a:close/>
                <a:moveTo>
                  <a:pt x="47" y="77"/>
                </a:moveTo>
                <a:cubicBezTo>
                  <a:pt x="47" y="69"/>
                  <a:pt x="47" y="69"/>
                  <a:pt x="47" y="69"/>
                </a:cubicBezTo>
                <a:cubicBezTo>
                  <a:pt x="63" y="69"/>
                  <a:pt x="63" y="69"/>
                  <a:pt x="63" y="69"/>
                </a:cubicBezTo>
                <a:cubicBezTo>
                  <a:pt x="63" y="77"/>
                  <a:pt x="63" y="77"/>
                  <a:pt x="63" y="77"/>
                </a:cubicBezTo>
                <a:lnTo>
                  <a:pt x="47" y="77"/>
                </a:lnTo>
                <a:close/>
                <a:moveTo>
                  <a:pt x="25" y="114"/>
                </a:moveTo>
                <a:cubicBezTo>
                  <a:pt x="9" y="114"/>
                  <a:pt x="9" y="114"/>
                  <a:pt x="9" y="114"/>
                </a:cubicBezTo>
                <a:cubicBezTo>
                  <a:pt x="9" y="106"/>
                  <a:pt x="9" y="106"/>
                  <a:pt x="9" y="106"/>
                </a:cubicBezTo>
                <a:cubicBezTo>
                  <a:pt x="25" y="106"/>
                  <a:pt x="25" y="106"/>
                  <a:pt x="25" y="106"/>
                </a:cubicBezTo>
                <a:lnTo>
                  <a:pt x="25" y="114"/>
                </a:lnTo>
                <a:close/>
                <a:moveTo>
                  <a:pt x="25" y="102"/>
                </a:moveTo>
                <a:cubicBezTo>
                  <a:pt x="9" y="102"/>
                  <a:pt x="9" y="102"/>
                  <a:pt x="9" y="102"/>
                </a:cubicBezTo>
                <a:cubicBezTo>
                  <a:pt x="9" y="94"/>
                  <a:pt x="9" y="94"/>
                  <a:pt x="9" y="94"/>
                </a:cubicBezTo>
                <a:cubicBezTo>
                  <a:pt x="25" y="94"/>
                  <a:pt x="25" y="94"/>
                  <a:pt x="25" y="94"/>
                </a:cubicBezTo>
                <a:lnTo>
                  <a:pt x="25" y="102"/>
                </a:lnTo>
                <a:close/>
                <a:moveTo>
                  <a:pt x="25" y="89"/>
                </a:moveTo>
                <a:cubicBezTo>
                  <a:pt x="9" y="89"/>
                  <a:pt x="9" y="89"/>
                  <a:pt x="9" y="89"/>
                </a:cubicBezTo>
                <a:cubicBezTo>
                  <a:pt x="9" y="81"/>
                  <a:pt x="9" y="81"/>
                  <a:pt x="9" y="81"/>
                </a:cubicBezTo>
                <a:cubicBezTo>
                  <a:pt x="25" y="81"/>
                  <a:pt x="25" y="81"/>
                  <a:pt x="25" y="81"/>
                </a:cubicBezTo>
                <a:lnTo>
                  <a:pt x="25" y="89"/>
                </a:lnTo>
                <a:close/>
                <a:moveTo>
                  <a:pt x="25" y="77"/>
                </a:moveTo>
                <a:cubicBezTo>
                  <a:pt x="9" y="77"/>
                  <a:pt x="9" y="77"/>
                  <a:pt x="9" y="77"/>
                </a:cubicBezTo>
                <a:cubicBezTo>
                  <a:pt x="9" y="69"/>
                  <a:pt x="9" y="69"/>
                  <a:pt x="9" y="69"/>
                </a:cubicBezTo>
                <a:cubicBezTo>
                  <a:pt x="25" y="69"/>
                  <a:pt x="25" y="69"/>
                  <a:pt x="25" y="69"/>
                </a:cubicBezTo>
                <a:lnTo>
                  <a:pt x="25" y="77"/>
                </a:lnTo>
                <a:close/>
                <a:moveTo>
                  <a:pt x="44" y="114"/>
                </a:moveTo>
                <a:cubicBezTo>
                  <a:pt x="28" y="114"/>
                  <a:pt x="28" y="114"/>
                  <a:pt x="28" y="114"/>
                </a:cubicBezTo>
                <a:cubicBezTo>
                  <a:pt x="28" y="106"/>
                  <a:pt x="28" y="106"/>
                  <a:pt x="28" y="106"/>
                </a:cubicBezTo>
                <a:cubicBezTo>
                  <a:pt x="44" y="106"/>
                  <a:pt x="44" y="106"/>
                  <a:pt x="44" y="106"/>
                </a:cubicBezTo>
                <a:lnTo>
                  <a:pt x="44" y="114"/>
                </a:lnTo>
                <a:close/>
                <a:moveTo>
                  <a:pt x="44" y="102"/>
                </a:moveTo>
                <a:cubicBezTo>
                  <a:pt x="28" y="102"/>
                  <a:pt x="28" y="102"/>
                  <a:pt x="28" y="102"/>
                </a:cubicBezTo>
                <a:cubicBezTo>
                  <a:pt x="28" y="94"/>
                  <a:pt x="28" y="94"/>
                  <a:pt x="28" y="94"/>
                </a:cubicBezTo>
                <a:cubicBezTo>
                  <a:pt x="44" y="94"/>
                  <a:pt x="44" y="94"/>
                  <a:pt x="44" y="94"/>
                </a:cubicBezTo>
                <a:lnTo>
                  <a:pt x="44" y="102"/>
                </a:lnTo>
                <a:close/>
                <a:moveTo>
                  <a:pt x="44" y="89"/>
                </a:moveTo>
                <a:cubicBezTo>
                  <a:pt x="28" y="89"/>
                  <a:pt x="28" y="89"/>
                  <a:pt x="28" y="89"/>
                </a:cubicBezTo>
                <a:cubicBezTo>
                  <a:pt x="28" y="81"/>
                  <a:pt x="28" y="81"/>
                  <a:pt x="28" y="81"/>
                </a:cubicBezTo>
                <a:cubicBezTo>
                  <a:pt x="44" y="81"/>
                  <a:pt x="44" y="81"/>
                  <a:pt x="44" y="81"/>
                </a:cubicBezTo>
                <a:lnTo>
                  <a:pt x="44" y="89"/>
                </a:lnTo>
                <a:close/>
                <a:moveTo>
                  <a:pt x="44" y="77"/>
                </a:moveTo>
                <a:cubicBezTo>
                  <a:pt x="28" y="77"/>
                  <a:pt x="28" y="77"/>
                  <a:pt x="28" y="77"/>
                </a:cubicBezTo>
                <a:cubicBezTo>
                  <a:pt x="28" y="69"/>
                  <a:pt x="28" y="69"/>
                  <a:pt x="28" y="69"/>
                </a:cubicBezTo>
                <a:cubicBezTo>
                  <a:pt x="44" y="69"/>
                  <a:pt x="44" y="69"/>
                  <a:pt x="44" y="69"/>
                </a:cubicBezTo>
                <a:lnTo>
                  <a:pt x="44" y="77"/>
                </a:lnTo>
                <a:close/>
                <a:moveTo>
                  <a:pt x="47" y="106"/>
                </a:moveTo>
                <a:cubicBezTo>
                  <a:pt x="63" y="106"/>
                  <a:pt x="63" y="106"/>
                  <a:pt x="63" y="106"/>
                </a:cubicBezTo>
                <a:cubicBezTo>
                  <a:pt x="63" y="114"/>
                  <a:pt x="63" y="114"/>
                  <a:pt x="63" y="114"/>
                </a:cubicBezTo>
                <a:cubicBezTo>
                  <a:pt x="47" y="114"/>
                  <a:pt x="47" y="114"/>
                  <a:pt x="47" y="114"/>
                </a:cubicBezTo>
                <a:lnTo>
                  <a:pt x="47" y="106"/>
                </a:lnTo>
                <a:close/>
                <a:moveTo>
                  <a:pt x="63" y="125"/>
                </a:moveTo>
                <a:cubicBezTo>
                  <a:pt x="59" y="125"/>
                  <a:pt x="59" y="125"/>
                  <a:pt x="59" y="125"/>
                </a:cubicBezTo>
                <a:cubicBezTo>
                  <a:pt x="58" y="125"/>
                  <a:pt x="56" y="124"/>
                  <a:pt x="56" y="123"/>
                </a:cubicBezTo>
                <a:cubicBezTo>
                  <a:pt x="56" y="122"/>
                  <a:pt x="58" y="121"/>
                  <a:pt x="59" y="121"/>
                </a:cubicBezTo>
                <a:cubicBezTo>
                  <a:pt x="63" y="121"/>
                  <a:pt x="63" y="121"/>
                  <a:pt x="63" y="121"/>
                </a:cubicBezTo>
                <a:cubicBezTo>
                  <a:pt x="64" y="121"/>
                  <a:pt x="65" y="122"/>
                  <a:pt x="65" y="123"/>
                </a:cubicBezTo>
                <a:cubicBezTo>
                  <a:pt x="65" y="124"/>
                  <a:pt x="64" y="125"/>
                  <a:pt x="63" y="125"/>
                </a:cubicBezTo>
                <a:close/>
              </a:path>
            </a:pathLst>
          </a:custGeom>
          <a:solidFill>
            <a:schemeClr val="bg1"/>
          </a:solidFill>
          <a:ln w="9525">
            <a:noFill/>
            <a:miter lim="800000"/>
          </a:ln>
        </p:spPr>
        <p:txBody>
          <a:bodyPr/>
          <a:lstStyle/>
          <a:p>
            <a:endParaRPr lang="en-US" altLang="zh-CN">
              <a:latin typeface="Lato" panose="020F0502020204030203"/>
            </a:endParaRPr>
          </a:p>
        </p:txBody>
      </p:sp>
      <p:sp>
        <p:nvSpPr>
          <p:cNvPr id="63" name="Freeform 6"/>
          <p:cNvSpPr>
            <a:spLocks noEditPoints="1"/>
          </p:cNvSpPr>
          <p:nvPr/>
        </p:nvSpPr>
        <p:spPr bwMode="auto">
          <a:xfrm>
            <a:off x="7337425" y="2203450"/>
            <a:ext cx="276225" cy="377825"/>
          </a:xfrm>
          <a:custGeom>
            <a:avLst/>
            <a:gdLst>
              <a:gd name="T0" fmla="*/ 2147483647 w 109"/>
              <a:gd name="T1" fmla="*/ 0 h 150"/>
              <a:gd name="T2" fmla="*/ 2147483647 w 109"/>
              <a:gd name="T3" fmla="*/ 0 h 150"/>
              <a:gd name="T4" fmla="*/ 0 w 109"/>
              <a:gd name="T5" fmla="*/ 2147483647 h 150"/>
              <a:gd name="T6" fmla="*/ 0 w 109"/>
              <a:gd name="T7" fmla="*/ 2147483647 h 150"/>
              <a:gd name="T8" fmla="*/ 2147483647 w 109"/>
              <a:gd name="T9" fmla="*/ 2147483647 h 150"/>
              <a:gd name="T10" fmla="*/ 2147483647 w 109"/>
              <a:gd name="T11" fmla="*/ 2147483647 h 150"/>
              <a:gd name="T12" fmla="*/ 2147483647 w 109"/>
              <a:gd name="T13" fmla="*/ 2147483647 h 150"/>
              <a:gd name="T14" fmla="*/ 2147483647 w 109"/>
              <a:gd name="T15" fmla="*/ 2147483647 h 150"/>
              <a:gd name="T16" fmla="*/ 2147483647 w 109"/>
              <a:gd name="T17" fmla="*/ 0 h 150"/>
              <a:gd name="T18" fmla="*/ 2147483647 w 109"/>
              <a:gd name="T19" fmla="*/ 2147483647 h 150"/>
              <a:gd name="T20" fmla="*/ 2147483647 w 109"/>
              <a:gd name="T21" fmla="*/ 2147483647 h 150"/>
              <a:gd name="T22" fmla="*/ 2147483647 w 109"/>
              <a:gd name="T23" fmla="*/ 2147483647 h 150"/>
              <a:gd name="T24" fmla="*/ 2147483647 w 109"/>
              <a:gd name="T25" fmla="*/ 2147483647 h 150"/>
              <a:gd name="T26" fmla="*/ 2147483647 w 109"/>
              <a:gd name="T27" fmla="*/ 2147483647 h 150"/>
              <a:gd name="T28" fmla="*/ 2147483647 w 109"/>
              <a:gd name="T29" fmla="*/ 2147483647 h 150"/>
              <a:gd name="T30" fmla="*/ 2147483647 w 109"/>
              <a:gd name="T31" fmla="*/ 2147483647 h 150"/>
              <a:gd name="T32" fmla="*/ 2147483647 w 109"/>
              <a:gd name="T33" fmla="*/ 2147483647 h 150"/>
              <a:gd name="T34" fmla="*/ 2147483647 w 109"/>
              <a:gd name="T35" fmla="*/ 2147483647 h 150"/>
              <a:gd name="T36" fmla="*/ 2147483647 w 109"/>
              <a:gd name="T37" fmla="*/ 2147483647 h 1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
              <a:gd name="T58" fmla="*/ 0 h 150"/>
              <a:gd name="T59" fmla="*/ 109 w 109"/>
              <a:gd name="T60" fmla="*/ 150 h 1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 h="150">
                <a:moveTo>
                  <a:pt x="99" y="0"/>
                </a:moveTo>
                <a:cubicBezTo>
                  <a:pt x="10" y="0"/>
                  <a:pt x="10" y="0"/>
                  <a:pt x="10" y="0"/>
                </a:cubicBezTo>
                <a:cubicBezTo>
                  <a:pt x="4" y="0"/>
                  <a:pt x="0" y="5"/>
                  <a:pt x="0" y="11"/>
                </a:cubicBezTo>
                <a:cubicBezTo>
                  <a:pt x="0" y="140"/>
                  <a:pt x="0" y="140"/>
                  <a:pt x="0" y="140"/>
                </a:cubicBezTo>
                <a:cubicBezTo>
                  <a:pt x="0" y="146"/>
                  <a:pt x="4" y="150"/>
                  <a:pt x="10" y="150"/>
                </a:cubicBezTo>
                <a:cubicBezTo>
                  <a:pt x="99" y="150"/>
                  <a:pt x="99" y="150"/>
                  <a:pt x="99" y="150"/>
                </a:cubicBezTo>
                <a:cubicBezTo>
                  <a:pt x="104" y="150"/>
                  <a:pt x="109" y="146"/>
                  <a:pt x="109" y="140"/>
                </a:cubicBezTo>
                <a:cubicBezTo>
                  <a:pt x="109" y="11"/>
                  <a:pt x="109" y="11"/>
                  <a:pt x="109" y="11"/>
                </a:cubicBezTo>
                <a:cubicBezTo>
                  <a:pt x="109" y="5"/>
                  <a:pt x="104" y="0"/>
                  <a:pt x="99" y="0"/>
                </a:cubicBezTo>
                <a:close/>
                <a:moveTo>
                  <a:pt x="54" y="146"/>
                </a:moveTo>
                <a:cubicBezTo>
                  <a:pt x="51" y="146"/>
                  <a:pt x="48" y="144"/>
                  <a:pt x="48" y="140"/>
                </a:cubicBezTo>
                <a:cubicBezTo>
                  <a:pt x="48" y="137"/>
                  <a:pt x="51" y="134"/>
                  <a:pt x="54" y="134"/>
                </a:cubicBezTo>
                <a:cubicBezTo>
                  <a:pt x="58" y="134"/>
                  <a:pt x="60" y="137"/>
                  <a:pt x="60" y="140"/>
                </a:cubicBezTo>
                <a:cubicBezTo>
                  <a:pt x="60" y="144"/>
                  <a:pt x="58" y="146"/>
                  <a:pt x="54" y="146"/>
                </a:cubicBezTo>
                <a:close/>
                <a:moveTo>
                  <a:pt x="99" y="129"/>
                </a:moveTo>
                <a:cubicBezTo>
                  <a:pt x="10" y="129"/>
                  <a:pt x="10" y="129"/>
                  <a:pt x="10" y="129"/>
                </a:cubicBezTo>
                <a:cubicBezTo>
                  <a:pt x="10" y="13"/>
                  <a:pt x="10" y="13"/>
                  <a:pt x="10" y="13"/>
                </a:cubicBezTo>
                <a:cubicBezTo>
                  <a:pt x="99" y="13"/>
                  <a:pt x="99" y="13"/>
                  <a:pt x="99" y="13"/>
                </a:cubicBezTo>
                <a:lnTo>
                  <a:pt x="99" y="129"/>
                </a:lnTo>
                <a:close/>
              </a:path>
            </a:pathLst>
          </a:custGeom>
          <a:solidFill>
            <a:schemeClr val="bg1"/>
          </a:solidFill>
          <a:ln w="9525">
            <a:noFill/>
            <a:miter lim="800000"/>
          </a:ln>
        </p:spPr>
        <p:txBody>
          <a:bodyPr/>
          <a:lstStyle/>
          <a:p>
            <a:endParaRPr lang="en-US" altLang="zh-CN">
              <a:latin typeface="Lato" panose="020F0502020204030203"/>
            </a:endParaRPr>
          </a:p>
        </p:txBody>
      </p:sp>
      <p:pic>
        <p:nvPicPr>
          <p:cNvPr id="46116" name="Picture 4" descr="https://timgsa.baidu.com/timg?image&amp;quality=80&amp;size=b9999_10000&amp;sec=1507997468088&amp;di=4954e90b3685d2776ad628b2aa269622&amp;imgtype=jpg&amp;src=http%3A%2F%2Fimg4.imgtn.bdimg.com%2Fit%2Fu%3D584038477%2C3521444541%26fm%3D214%26gp%3D0.jpg"/>
          <p:cNvPicPr>
            <a:picLocks noChangeAspect="1" noChangeArrowheads="1"/>
          </p:cNvPicPr>
          <p:nvPr/>
        </p:nvPicPr>
        <p:blipFill>
          <a:blip r:embed="rId1"/>
          <a:srcRect/>
          <a:stretch>
            <a:fillRect/>
          </a:stretch>
        </p:blipFill>
        <p:spPr bwMode="auto">
          <a:xfrm>
            <a:off x="5294313" y="1379538"/>
            <a:ext cx="1893887" cy="1408112"/>
          </a:xfrm>
          <a:prstGeom prst="rect">
            <a:avLst/>
          </a:prstGeom>
          <a:noFill/>
          <a:ln w="9525">
            <a:noFill/>
            <a:miter lim="800000"/>
            <a:headEnd/>
            <a:tailEnd/>
          </a:ln>
        </p:spPr>
      </p:pic>
      <p:pic>
        <p:nvPicPr>
          <p:cNvPr id="46117" name="Picture 6" descr="https://timgsa.baidu.com/timg?image&amp;quality=80&amp;size=b9999_10000&amp;sec=1507997623685&amp;di=cccadad978c60c1a7ee8d6053de94ffa&amp;imgtype=0&amp;src=http%3A%2F%2Fimg1.cache.netease.com%2Fcatchpic%2FE%2FEF%2FEF0DBF60E9B2D041746C1D3D4E9A5E21.jpg"/>
          <p:cNvPicPr>
            <a:picLocks noChangeAspect="1" noChangeArrowheads="1"/>
          </p:cNvPicPr>
          <p:nvPr/>
        </p:nvPicPr>
        <p:blipFill>
          <a:blip r:embed="rId2"/>
          <a:srcRect/>
          <a:stretch>
            <a:fillRect/>
          </a:stretch>
        </p:blipFill>
        <p:spPr bwMode="auto">
          <a:xfrm>
            <a:off x="4557713" y="2168525"/>
            <a:ext cx="479425" cy="560388"/>
          </a:xfrm>
          <a:prstGeom prst="rect">
            <a:avLst/>
          </a:prstGeom>
          <a:noFill/>
          <a:ln w="9525">
            <a:noFill/>
            <a:miter lim="800000"/>
            <a:headEnd/>
            <a:tailEnd/>
          </a:ln>
        </p:spPr>
      </p:pic>
      <p:pic>
        <p:nvPicPr>
          <p:cNvPr id="46118" name="Picture 8" descr="https://timgsa.baidu.com/timg?image&amp;quality=80&amp;size=b9999_10000&amp;sec=1507997739925&amp;di=de5d934cab88ef32038f95dd7083bc06&amp;imgtype=0&amp;src=http%3A%2F%2Fimg02.tooopen.com%2Fimages%2F20151010%2Ftooopen_sy_144946385323.jpg"/>
          <p:cNvPicPr>
            <a:picLocks noChangeAspect="1" noChangeArrowheads="1"/>
          </p:cNvPicPr>
          <p:nvPr/>
        </p:nvPicPr>
        <p:blipFill>
          <a:blip r:embed="rId3"/>
          <a:srcRect/>
          <a:stretch>
            <a:fillRect/>
          </a:stretch>
        </p:blipFill>
        <p:spPr bwMode="auto">
          <a:xfrm>
            <a:off x="5003800" y="3014663"/>
            <a:ext cx="569913" cy="541337"/>
          </a:xfrm>
          <a:prstGeom prst="rect">
            <a:avLst/>
          </a:prstGeom>
          <a:noFill/>
          <a:ln w="9525">
            <a:noFill/>
            <a:miter lim="800000"/>
            <a:headEnd/>
            <a:tailEnd/>
          </a:ln>
        </p:spPr>
      </p:pic>
      <p:pic>
        <p:nvPicPr>
          <p:cNvPr id="46119" name="Picture 10" descr="https://timgsa.baidu.com/timg?image&amp;quality=80&amp;size=b9999_10000&amp;sec=1507997841380&amp;di=e1a196d9116c86bb094524dda9ef9b5c&amp;imgtype=0&amp;src=http%3A%2F%2Fstorage.hi.news.sina.com.cn%2Fimg%2Ffinance%2Fbjgsjbz%2Fsize%2F225%2F41351622749a6559b6a59b.jpg"/>
          <p:cNvPicPr>
            <a:picLocks noChangeAspect="1" noChangeArrowheads="1"/>
          </p:cNvPicPr>
          <p:nvPr/>
        </p:nvPicPr>
        <p:blipFill>
          <a:blip r:embed="rId4"/>
          <a:srcRect/>
          <a:stretch>
            <a:fillRect/>
          </a:stretch>
        </p:blipFill>
        <p:spPr bwMode="auto">
          <a:xfrm>
            <a:off x="5903913" y="3267075"/>
            <a:ext cx="598487" cy="600075"/>
          </a:xfrm>
          <a:prstGeom prst="rect">
            <a:avLst/>
          </a:prstGeom>
          <a:noFill/>
          <a:ln w="9525">
            <a:noFill/>
            <a:miter lim="800000"/>
            <a:headEnd/>
            <a:tailEnd/>
          </a:ln>
        </p:spPr>
      </p:pic>
      <p:pic>
        <p:nvPicPr>
          <p:cNvPr id="46120" name="Picture 12" descr="https://timgsa.baidu.com/timg?image&amp;quality=80&amp;size=b9999_10000&amp;sec=1507998030236&amp;di=08834faf4fe875a5c24ca26f0cff2eca&amp;imgtype=0&amp;src=http%3A%2F%2Fwww.xcpdl.cn%2Fguanyu%2Fimages%2Fsh-4f-05.jpg"/>
          <p:cNvPicPr>
            <a:picLocks noChangeAspect="1" noChangeArrowheads="1"/>
          </p:cNvPicPr>
          <p:nvPr/>
        </p:nvPicPr>
        <p:blipFill>
          <a:blip r:embed="rId5"/>
          <a:srcRect/>
          <a:stretch>
            <a:fillRect/>
          </a:stretch>
        </p:blipFill>
        <p:spPr bwMode="auto">
          <a:xfrm>
            <a:off x="6832600" y="3048000"/>
            <a:ext cx="511175" cy="431800"/>
          </a:xfrm>
          <a:prstGeom prst="rect">
            <a:avLst/>
          </a:prstGeom>
          <a:noFill/>
          <a:ln w="9525">
            <a:noFill/>
            <a:miter lim="800000"/>
            <a:headEnd/>
            <a:tailEnd/>
          </a:ln>
        </p:spPr>
      </p:pic>
      <p:pic>
        <p:nvPicPr>
          <p:cNvPr id="46121" name="Picture 16" descr="https://timgsa.baidu.com/timg?image&amp;quality=80&amp;size=b9999_10000&amp;sec=1507998166428&amp;di=d22be7e52a38482c3b020f8de82f3ed1&amp;imgtype=0&amp;src=http%3A%2F%2Ffiles.hrloo.com%2Fwww%2Fuploadfile%2F2012%2F0618%2F20120618114239529.jpg"/>
          <p:cNvPicPr>
            <a:picLocks noChangeAspect="1" noChangeArrowheads="1"/>
          </p:cNvPicPr>
          <p:nvPr/>
        </p:nvPicPr>
        <p:blipFill>
          <a:blip r:embed="rId6"/>
          <a:srcRect/>
          <a:stretch>
            <a:fillRect/>
          </a:stretch>
        </p:blipFill>
        <p:spPr bwMode="auto">
          <a:xfrm>
            <a:off x="7239000" y="2105025"/>
            <a:ext cx="569913" cy="536575"/>
          </a:xfrm>
          <a:prstGeom prst="rect">
            <a:avLst/>
          </a:prstGeom>
          <a:noFill/>
          <a:ln w="9525">
            <a:noFill/>
            <a:miter lim="800000"/>
            <a:headEnd/>
            <a:tailEnd/>
          </a:ln>
        </p:spPr>
      </p:pic>
    </p:spTree>
  </p:cSld>
  <p:clrMapOvr>
    <a:masterClrMapping/>
  </p:clrMapOvr>
  <p:transition spd="slow" advClick="0" advTm="7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250" fill="hold"/>
                                        <p:tgtEl>
                                          <p:spTgt spid="13"/>
                                        </p:tgtEl>
                                        <p:attrNameLst>
                                          <p:attrName>ppt_x</p:attrName>
                                        </p:attrNameLst>
                                      </p:cBhvr>
                                      <p:tavLst>
                                        <p:tav tm="0">
                                          <p:val>
                                            <p:strVal val="#ppt_x"/>
                                          </p:val>
                                        </p:tav>
                                        <p:tav tm="100000">
                                          <p:val>
                                            <p:strVal val="#ppt_x"/>
                                          </p:val>
                                        </p:tav>
                                      </p:tavLst>
                                    </p:anim>
                                    <p:anim calcmode="lin" valueType="num">
                                      <p:cBhvr additive="base">
                                        <p:cTn id="22" dur="25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250" fill="hold"/>
                                        <p:tgtEl>
                                          <p:spTgt spid="20"/>
                                        </p:tgtEl>
                                        <p:attrNameLst>
                                          <p:attrName>ppt_x</p:attrName>
                                        </p:attrNameLst>
                                      </p:cBhvr>
                                      <p:tavLst>
                                        <p:tav tm="0">
                                          <p:val>
                                            <p:strVal val="#ppt_x"/>
                                          </p:val>
                                        </p:tav>
                                        <p:tav tm="100000">
                                          <p:val>
                                            <p:strVal val="#ppt_x"/>
                                          </p:val>
                                        </p:tav>
                                      </p:tavLst>
                                    </p:anim>
                                    <p:anim calcmode="lin" valueType="num">
                                      <p:cBhvr additive="base">
                                        <p:cTn id="27" dur="250" fill="hold"/>
                                        <p:tgtEl>
                                          <p:spTgt spid="20"/>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250" fill="hold"/>
                                        <p:tgtEl>
                                          <p:spTgt spid="18"/>
                                        </p:tgtEl>
                                        <p:attrNameLst>
                                          <p:attrName>ppt_x</p:attrName>
                                        </p:attrNameLst>
                                      </p:cBhvr>
                                      <p:tavLst>
                                        <p:tav tm="0">
                                          <p:val>
                                            <p:strVal val="#ppt_x"/>
                                          </p:val>
                                        </p:tav>
                                        <p:tav tm="100000">
                                          <p:val>
                                            <p:strVal val="#ppt_x"/>
                                          </p:val>
                                        </p:tav>
                                      </p:tavLst>
                                    </p:anim>
                                    <p:anim calcmode="lin" valueType="num">
                                      <p:cBhvr additive="base">
                                        <p:cTn id="32" dur="250" fill="hold"/>
                                        <p:tgtEl>
                                          <p:spTgt spid="1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250" fill="hold"/>
                                        <p:tgtEl>
                                          <p:spTgt spid="36"/>
                                        </p:tgtEl>
                                        <p:attrNameLst>
                                          <p:attrName>ppt_x</p:attrName>
                                        </p:attrNameLst>
                                      </p:cBhvr>
                                      <p:tavLst>
                                        <p:tav tm="0">
                                          <p:val>
                                            <p:strVal val="#ppt_x"/>
                                          </p:val>
                                        </p:tav>
                                        <p:tav tm="100000">
                                          <p:val>
                                            <p:strVal val="#ppt_x"/>
                                          </p:val>
                                        </p:tav>
                                      </p:tavLst>
                                    </p:anim>
                                    <p:anim calcmode="lin" valueType="num">
                                      <p:cBhvr additive="base">
                                        <p:cTn id="37" dur="250" fill="hold"/>
                                        <p:tgtEl>
                                          <p:spTgt spid="36"/>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250" fill="hold"/>
                                        <p:tgtEl>
                                          <p:spTgt spid="5"/>
                                        </p:tgtEl>
                                        <p:attrNameLst>
                                          <p:attrName>ppt_x</p:attrName>
                                        </p:attrNameLst>
                                      </p:cBhvr>
                                      <p:tavLst>
                                        <p:tav tm="0">
                                          <p:val>
                                            <p:strVal val="#ppt_x"/>
                                          </p:val>
                                        </p:tav>
                                        <p:tav tm="100000">
                                          <p:val>
                                            <p:strVal val="#ppt_x"/>
                                          </p:val>
                                        </p:tav>
                                      </p:tavLst>
                                    </p:anim>
                                    <p:anim calcmode="lin" valueType="num">
                                      <p:cBhvr additive="base">
                                        <p:cTn id="42" dur="250" fill="hold"/>
                                        <p:tgtEl>
                                          <p:spTgt spid="5"/>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250" fill="hold"/>
                                        <p:tgtEl>
                                          <p:spTgt spid="12"/>
                                        </p:tgtEl>
                                        <p:attrNameLst>
                                          <p:attrName>ppt_x</p:attrName>
                                        </p:attrNameLst>
                                      </p:cBhvr>
                                      <p:tavLst>
                                        <p:tav tm="0">
                                          <p:val>
                                            <p:strVal val="#ppt_x"/>
                                          </p:val>
                                        </p:tav>
                                        <p:tav tm="100000">
                                          <p:val>
                                            <p:strVal val="#ppt_x"/>
                                          </p:val>
                                        </p:tav>
                                      </p:tavLst>
                                    </p:anim>
                                    <p:anim calcmode="lin" valueType="num">
                                      <p:cBhvr additive="base">
                                        <p:cTn id="47" dur="25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250" fill="hold"/>
                                        <p:tgtEl>
                                          <p:spTgt spid="17"/>
                                        </p:tgtEl>
                                        <p:attrNameLst>
                                          <p:attrName>ppt_x</p:attrName>
                                        </p:attrNameLst>
                                      </p:cBhvr>
                                      <p:tavLst>
                                        <p:tav tm="0">
                                          <p:val>
                                            <p:strVal val="#ppt_x"/>
                                          </p:val>
                                        </p:tav>
                                        <p:tav tm="100000">
                                          <p:val>
                                            <p:strVal val="#ppt_x"/>
                                          </p:val>
                                        </p:tav>
                                      </p:tavLst>
                                    </p:anim>
                                    <p:anim calcmode="lin" valueType="num">
                                      <p:cBhvr additive="base">
                                        <p:cTn id="52" dur="250" fill="hold"/>
                                        <p:tgtEl>
                                          <p:spTgt spid="17"/>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4"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250" fill="hold"/>
                                        <p:tgtEl>
                                          <p:spTgt spid="7"/>
                                        </p:tgtEl>
                                        <p:attrNameLst>
                                          <p:attrName>ppt_x</p:attrName>
                                        </p:attrNameLst>
                                      </p:cBhvr>
                                      <p:tavLst>
                                        <p:tav tm="0">
                                          <p:val>
                                            <p:strVal val="#ppt_x"/>
                                          </p:val>
                                        </p:tav>
                                        <p:tav tm="100000">
                                          <p:val>
                                            <p:strVal val="#ppt_x"/>
                                          </p:val>
                                        </p:tav>
                                      </p:tavLst>
                                    </p:anim>
                                    <p:anim calcmode="lin" valueType="num">
                                      <p:cBhvr additive="base">
                                        <p:cTn id="62" dur="250" fill="hold"/>
                                        <p:tgtEl>
                                          <p:spTgt spid="7"/>
                                        </p:tgtEl>
                                        <p:attrNameLst>
                                          <p:attrName>ppt_y</p:attrName>
                                        </p:attrNameLst>
                                      </p:cBhvr>
                                      <p:tavLst>
                                        <p:tav tm="0">
                                          <p:val>
                                            <p:strVal val="1+#ppt_h/2"/>
                                          </p:val>
                                        </p:tav>
                                        <p:tav tm="100000">
                                          <p:val>
                                            <p:strVal val="#ppt_y"/>
                                          </p:val>
                                        </p:tav>
                                      </p:tavLst>
                                    </p:anim>
                                  </p:childTnLst>
                                </p:cTn>
                              </p:par>
                            </p:childTnLst>
                          </p:cTn>
                        </p:par>
                        <p:par>
                          <p:cTn id="63" fill="hold">
                            <p:stCondLst>
                              <p:cond delay="5500"/>
                            </p:stCondLst>
                            <p:childTnLst>
                              <p:par>
                                <p:cTn id="64" presetID="2" presetClass="entr" presetSubtype="4"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250" fill="hold"/>
                                        <p:tgtEl>
                                          <p:spTgt spid="11"/>
                                        </p:tgtEl>
                                        <p:attrNameLst>
                                          <p:attrName>ppt_x</p:attrName>
                                        </p:attrNameLst>
                                      </p:cBhvr>
                                      <p:tavLst>
                                        <p:tav tm="0">
                                          <p:val>
                                            <p:strVal val="#ppt_x"/>
                                          </p:val>
                                        </p:tav>
                                        <p:tav tm="100000">
                                          <p:val>
                                            <p:strVal val="#ppt_x"/>
                                          </p:val>
                                        </p:tav>
                                      </p:tavLst>
                                    </p:anim>
                                    <p:anim calcmode="lin" valueType="num">
                                      <p:cBhvr additive="base">
                                        <p:cTn id="67" dur="250" fill="hold"/>
                                        <p:tgtEl>
                                          <p:spTgt spid="11"/>
                                        </p:tgtEl>
                                        <p:attrNameLst>
                                          <p:attrName>ppt_y</p:attrName>
                                        </p:attrNameLst>
                                      </p:cBhvr>
                                      <p:tavLst>
                                        <p:tav tm="0">
                                          <p:val>
                                            <p:strVal val="1+#ppt_h/2"/>
                                          </p:val>
                                        </p:tav>
                                        <p:tav tm="100000">
                                          <p:val>
                                            <p:strVal val="#ppt_y"/>
                                          </p:val>
                                        </p:tav>
                                      </p:tavLst>
                                    </p:anim>
                                  </p:childTnLst>
                                </p:cTn>
                              </p:par>
                            </p:childTnLst>
                          </p:cTn>
                        </p:par>
                        <p:par>
                          <p:cTn id="68" fill="hold">
                            <p:stCondLst>
                              <p:cond delay="6000"/>
                            </p:stCondLst>
                            <p:childTnLst>
                              <p:par>
                                <p:cTn id="69" presetID="2" presetClass="entr" presetSubtype="4"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250" fill="hold"/>
                                        <p:tgtEl>
                                          <p:spTgt spid="29"/>
                                        </p:tgtEl>
                                        <p:attrNameLst>
                                          <p:attrName>ppt_x</p:attrName>
                                        </p:attrNameLst>
                                      </p:cBhvr>
                                      <p:tavLst>
                                        <p:tav tm="0">
                                          <p:val>
                                            <p:strVal val="#ppt_x"/>
                                          </p:val>
                                        </p:tav>
                                        <p:tav tm="100000">
                                          <p:val>
                                            <p:strVal val="#ppt_x"/>
                                          </p:val>
                                        </p:tav>
                                      </p:tavLst>
                                    </p:anim>
                                    <p:anim calcmode="lin" valueType="num">
                                      <p:cBhvr additive="base">
                                        <p:cTn id="72" dur="250" fill="hold"/>
                                        <p:tgtEl>
                                          <p:spTgt spid="29"/>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2" presetClass="entr" presetSubtype="4"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250" fill="hold"/>
                                        <p:tgtEl>
                                          <p:spTgt spid="16"/>
                                        </p:tgtEl>
                                        <p:attrNameLst>
                                          <p:attrName>ppt_x</p:attrName>
                                        </p:attrNameLst>
                                      </p:cBhvr>
                                      <p:tavLst>
                                        <p:tav tm="0">
                                          <p:val>
                                            <p:strVal val="#ppt_x"/>
                                          </p:val>
                                        </p:tav>
                                        <p:tav tm="100000">
                                          <p:val>
                                            <p:strVal val="#ppt_x"/>
                                          </p:val>
                                        </p:tav>
                                      </p:tavLst>
                                    </p:anim>
                                    <p:anim calcmode="lin" valueType="num">
                                      <p:cBhvr additive="base">
                                        <p:cTn id="77" dur="250" fill="hold"/>
                                        <p:tgtEl>
                                          <p:spTgt spid="16"/>
                                        </p:tgtEl>
                                        <p:attrNameLst>
                                          <p:attrName>ppt_y</p:attrName>
                                        </p:attrNameLst>
                                      </p:cBhvr>
                                      <p:tavLst>
                                        <p:tav tm="0">
                                          <p:val>
                                            <p:strVal val="1+#ppt_h/2"/>
                                          </p:val>
                                        </p:tav>
                                        <p:tav tm="100000">
                                          <p:val>
                                            <p:strVal val="#ppt_y"/>
                                          </p:val>
                                        </p:tav>
                                      </p:tavLst>
                                    </p:anim>
                                  </p:childTnLst>
                                </p:cTn>
                              </p:par>
                            </p:childTnLst>
                          </p:cTn>
                        </p:par>
                        <p:par>
                          <p:cTn id="78" fill="hold">
                            <p:stCondLst>
                              <p:cond delay="7000"/>
                            </p:stCondLst>
                            <p:childTnLst>
                              <p:par>
                                <p:cTn id="79" presetID="2" presetClass="entr" presetSubtype="4"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250" fill="hold"/>
                                        <p:tgtEl>
                                          <p:spTgt spid="33"/>
                                        </p:tgtEl>
                                        <p:attrNameLst>
                                          <p:attrName>ppt_x</p:attrName>
                                        </p:attrNameLst>
                                      </p:cBhvr>
                                      <p:tavLst>
                                        <p:tav tm="0">
                                          <p:val>
                                            <p:strVal val="#ppt_x"/>
                                          </p:val>
                                        </p:tav>
                                        <p:tav tm="100000">
                                          <p:val>
                                            <p:strVal val="#ppt_x"/>
                                          </p:val>
                                        </p:tav>
                                      </p:tavLst>
                                    </p:anim>
                                    <p:anim calcmode="lin" valueType="num">
                                      <p:cBhvr additive="base">
                                        <p:cTn id="82" dur="250" fill="hold"/>
                                        <p:tgtEl>
                                          <p:spTgt spid="33"/>
                                        </p:tgtEl>
                                        <p:attrNameLst>
                                          <p:attrName>ppt_y</p:attrName>
                                        </p:attrNameLst>
                                      </p:cBhvr>
                                      <p:tavLst>
                                        <p:tav tm="0">
                                          <p:val>
                                            <p:strVal val="1+#ppt_h/2"/>
                                          </p:val>
                                        </p:tav>
                                        <p:tav tm="100000">
                                          <p:val>
                                            <p:strVal val="#ppt_y"/>
                                          </p:val>
                                        </p:tav>
                                      </p:tavLst>
                                    </p:anim>
                                  </p:childTnLst>
                                </p:cTn>
                              </p:par>
                            </p:childTnLst>
                          </p:cTn>
                        </p:par>
                        <p:par>
                          <p:cTn id="83" fill="hold">
                            <p:stCondLst>
                              <p:cond delay="7500"/>
                            </p:stCondLst>
                            <p:childTnLst>
                              <p:par>
                                <p:cTn id="84" presetID="2" presetClass="entr" presetSubtype="4" fill="hold" nodeType="afterEffect">
                                  <p:stCondLst>
                                    <p:cond delay="0"/>
                                  </p:stCondLst>
                                  <p:childTnLst>
                                    <p:set>
                                      <p:cBhvr>
                                        <p:cTn id="85" dur="1" fill="hold">
                                          <p:stCondLst>
                                            <p:cond delay="0"/>
                                          </p:stCondLst>
                                        </p:cTn>
                                        <p:tgtEl>
                                          <p:spTgt spid="9"/>
                                        </p:tgtEl>
                                        <p:attrNameLst>
                                          <p:attrName>style.visibility</p:attrName>
                                        </p:attrNameLst>
                                      </p:cBhvr>
                                      <p:to>
                                        <p:strVal val="visible"/>
                                      </p:to>
                                    </p:set>
                                    <p:anim calcmode="lin" valueType="num">
                                      <p:cBhvr additive="base">
                                        <p:cTn id="86" dur="250" fill="hold"/>
                                        <p:tgtEl>
                                          <p:spTgt spid="9"/>
                                        </p:tgtEl>
                                        <p:attrNameLst>
                                          <p:attrName>ppt_x</p:attrName>
                                        </p:attrNameLst>
                                      </p:cBhvr>
                                      <p:tavLst>
                                        <p:tav tm="0">
                                          <p:val>
                                            <p:strVal val="#ppt_x"/>
                                          </p:val>
                                        </p:tav>
                                        <p:tav tm="100000">
                                          <p:val>
                                            <p:strVal val="#ppt_x"/>
                                          </p:val>
                                        </p:tav>
                                      </p:tavLst>
                                    </p:anim>
                                    <p:anim calcmode="lin" valueType="num">
                                      <p:cBhvr additive="base">
                                        <p:cTn id="87" dur="250" fill="hold"/>
                                        <p:tgtEl>
                                          <p:spTgt spid="9"/>
                                        </p:tgtEl>
                                        <p:attrNameLst>
                                          <p:attrName>ppt_y</p:attrName>
                                        </p:attrNameLst>
                                      </p:cBhvr>
                                      <p:tavLst>
                                        <p:tav tm="0">
                                          <p:val>
                                            <p:strVal val="1+#ppt_h/2"/>
                                          </p:val>
                                        </p:tav>
                                        <p:tav tm="100000">
                                          <p:val>
                                            <p:strVal val="#ppt_y"/>
                                          </p:val>
                                        </p:tav>
                                      </p:tavLst>
                                    </p:anim>
                                  </p:childTnLst>
                                </p:cTn>
                              </p:par>
                            </p:childTnLst>
                          </p:cTn>
                        </p:par>
                        <p:par>
                          <p:cTn id="88" fill="hold">
                            <p:stCondLst>
                              <p:cond delay="8000"/>
                            </p:stCondLst>
                            <p:childTnLst>
                              <p:par>
                                <p:cTn id="89" presetID="2" presetClass="entr" presetSubtype="4" fill="hold" grpId="0" nodeType="after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additive="base">
                                        <p:cTn id="91" dur="250" fill="hold"/>
                                        <p:tgtEl>
                                          <p:spTgt spid="10"/>
                                        </p:tgtEl>
                                        <p:attrNameLst>
                                          <p:attrName>ppt_x</p:attrName>
                                        </p:attrNameLst>
                                      </p:cBhvr>
                                      <p:tavLst>
                                        <p:tav tm="0">
                                          <p:val>
                                            <p:strVal val="#ppt_x"/>
                                          </p:val>
                                        </p:tav>
                                        <p:tav tm="100000">
                                          <p:val>
                                            <p:strVal val="#ppt_x"/>
                                          </p:val>
                                        </p:tav>
                                      </p:tavLst>
                                    </p:anim>
                                    <p:anim calcmode="lin" valueType="num">
                                      <p:cBhvr additive="base">
                                        <p:cTn id="92" dur="250" fill="hold"/>
                                        <p:tgtEl>
                                          <p:spTgt spid="10"/>
                                        </p:tgtEl>
                                        <p:attrNameLst>
                                          <p:attrName>ppt_y</p:attrName>
                                        </p:attrNameLst>
                                      </p:cBhvr>
                                      <p:tavLst>
                                        <p:tav tm="0">
                                          <p:val>
                                            <p:strVal val="1+#ppt_h/2"/>
                                          </p:val>
                                        </p:tav>
                                        <p:tav tm="100000">
                                          <p:val>
                                            <p:strVal val="#ppt_y"/>
                                          </p:val>
                                        </p:tav>
                                      </p:tavLst>
                                    </p:anim>
                                  </p:childTnLst>
                                </p:cTn>
                              </p:par>
                            </p:childTnLst>
                          </p:cTn>
                        </p:par>
                        <p:par>
                          <p:cTn id="93" fill="hold">
                            <p:stCondLst>
                              <p:cond delay="8500"/>
                            </p:stCondLst>
                            <p:childTnLst>
                              <p:par>
                                <p:cTn id="94" presetID="2" presetClass="entr" presetSubtype="4" fill="hold" grpId="0"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additive="base">
                                        <p:cTn id="96" dur="250" fill="hold"/>
                                        <p:tgtEl>
                                          <p:spTgt spid="15"/>
                                        </p:tgtEl>
                                        <p:attrNameLst>
                                          <p:attrName>ppt_x</p:attrName>
                                        </p:attrNameLst>
                                      </p:cBhvr>
                                      <p:tavLst>
                                        <p:tav tm="0">
                                          <p:val>
                                            <p:strVal val="#ppt_x"/>
                                          </p:val>
                                        </p:tav>
                                        <p:tav tm="100000">
                                          <p:val>
                                            <p:strVal val="#ppt_x"/>
                                          </p:val>
                                        </p:tav>
                                      </p:tavLst>
                                    </p:anim>
                                    <p:anim calcmode="lin" valueType="num">
                                      <p:cBhvr additive="base">
                                        <p:cTn id="97" dur="250" fill="hold"/>
                                        <p:tgtEl>
                                          <p:spTgt spid="15"/>
                                        </p:tgtEl>
                                        <p:attrNameLst>
                                          <p:attrName>ppt_y</p:attrName>
                                        </p:attrNameLst>
                                      </p:cBhvr>
                                      <p:tavLst>
                                        <p:tav tm="0">
                                          <p:val>
                                            <p:strVal val="1+#ppt_h/2"/>
                                          </p:val>
                                        </p:tav>
                                        <p:tav tm="100000">
                                          <p:val>
                                            <p:strVal val="#ppt_y"/>
                                          </p:val>
                                        </p:tav>
                                      </p:tavLst>
                                    </p:anim>
                                  </p:childTnLst>
                                </p:cTn>
                              </p:par>
                            </p:childTnLst>
                          </p:cTn>
                        </p:par>
                        <p:par>
                          <p:cTn id="98" fill="hold">
                            <p:stCondLst>
                              <p:cond delay="9000"/>
                            </p:stCondLst>
                            <p:childTnLst>
                              <p:par>
                                <p:cTn id="99" presetID="2" presetClass="entr" presetSubtype="4"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additive="base">
                                        <p:cTn id="101" dur="250" fill="hold"/>
                                        <p:tgtEl>
                                          <p:spTgt spid="35"/>
                                        </p:tgtEl>
                                        <p:attrNameLst>
                                          <p:attrName>ppt_x</p:attrName>
                                        </p:attrNameLst>
                                      </p:cBhvr>
                                      <p:tavLst>
                                        <p:tav tm="0">
                                          <p:val>
                                            <p:strVal val="#ppt_x"/>
                                          </p:val>
                                        </p:tav>
                                        <p:tav tm="100000">
                                          <p:val>
                                            <p:strVal val="#ppt_x"/>
                                          </p:val>
                                        </p:tav>
                                      </p:tavLst>
                                    </p:anim>
                                    <p:anim calcmode="lin" valueType="num">
                                      <p:cBhvr additive="base">
                                        <p:cTn id="102" dur="250" fill="hold"/>
                                        <p:tgtEl>
                                          <p:spTgt spid="35"/>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ppt_x"/>
                                          </p:val>
                                        </p:tav>
                                        <p:tav tm="100000">
                                          <p:val>
                                            <p:strVal val="#ppt_x"/>
                                          </p:val>
                                        </p:tav>
                                      </p:tavLst>
                                    </p:anim>
                                    <p:anim calcmode="lin" valueType="num">
                                      <p:cBhvr additive="base">
                                        <p:cTn id="107" dur="250" fill="hold"/>
                                        <p:tgtEl>
                                          <p:spTgt spid="8"/>
                                        </p:tgtEl>
                                        <p:attrNameLst>
                                          <p:attrName>ppt_y</p:attrName>
                                        </p:attrNameLst>
                                      </p:cBhvr>
                                      <p:tavLst>
                                        <p:tav tm="0">
                                          <p:val>
                                            <p:strVal val="1+#ppt_h/2"/>
                                          </p:val>
                                        </p:tav>
                                        <p:tav tm="100000">
                                          <p:val>
                                            <p:strVal val="#ppt_y"/>
                                          </p:val>
                                        </p:tav>
                                      </p:tavLst>
                                    </p:anim>
                                  </p:childTnLst>
                                </p:cTn>
                              </p:par>
                            </p:childTnLst>
                          </p:cTn>
                        </p:par>
                        <p:par>
                          <p:cTn id="108" fill="hold">
                            <p:stCondLst>
                              <p:cond delay="10000"/>
                            </p:stCondLst>
                            <p:childTnLst>
                              <p:par>
                                <p:cTn id="109" presetID="2" presetClass="entr" presetSubtype="4" fill="hold" grpId="0" nodeType="after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250" fill="hold"/>
                                        <p:tgtEl>
                                          <p:spTgt spid="14"/>
                                        </p:tgtEl>
                                        <p:attrNameLst>
                                          <p:attrName>ppt_x</p:attrName>
                                        </p:attrNameLst>
                                      </p:cBhvr>
                                      <p:tavLst>
                                        <p:tav tm="0">
                                          <p:val>
                                            <p:strVal val="#ppt_x"/>
                                          </p:val>
                                        </p:tav>
                                        <p:tav tm="100000">
                                          <p:val>
                                            <p:strVal val="#ppt_x"/>
                                          </p:val>
                                        </p:tav>
                                      </p:tavLst>
                                    </p:anim>
                                    <p:anim calcmode="lin" valueType="num">
                                      <p:cBhvr additive="base">
                                        <p:cTn id="112" dur="250" fill="hold"/>
                                        <p:tgtEl>
                                          <p:spTgt spid="14"/>
                                        </p:tgtEl>
                                        <p:attrNameLst>
                                          <p:attrName>ppt_y</p:attrName>
                                        </p:attrNameLst>
                                      </p:cBhvr>
                                      <p:tavLst>
                                        <p:tav tm="0">
                                          <p:val>
                                            <p:strVal val="1+#ppt_h/2"/>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19"/>
                                        </p:tgtEl>
                                        <p:attrNameLst>
                                          <p:attrName>style.visibility</p:attrName>
                                        </p:attrNameLst>
                                      </p:cBhvr>
                                      <p:to>
                                        <p:strVal val="visible"/>
                                      </p:to>
                                    </p:set>
                                    <p:anim calcmode="lin" valueType="num">
                                      <p:cBhvr additive="base">
                                        <p:cTn id="116" dur="250" fill="hold"/>
                                        <p:tgtEl>
                                          <p:spTgt spid="19"/>
                                        </p:tgtEl>
                                        <p:attrNameLst>
                                          <p:attrName>ppt_x</p:attrName>
                                        </p:attrNameLst>
                                      </p:cBhvr>
                                      <p:tavLst>
                                        <p:tav tm="0">
                                          <p:val>
                                            <p:strVal val="#ppt_x"/>
                                          </p:val>
                                        </p:tav>
                                        <p:tav tm="100000">
                                          <p:val>
                                            <p:strVal val="#ppt_x"/>
                                          </p:val>
                                        </p:tav>
                                      </p:tavLst>
                                    </p:anim>
                                    <p:anim calcmode="lin" valueType="num">
                                      <p:cBhvr additive="base">
                                        <p:cTn id="117" dur="250" fill="hold"/>
                                        <p:tgtEl>
                                          <p:spTgt spid="19"/>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additive="base">
                                        <p:cTn id="121" dur="250" fill="hold"/>
                                        <p:tgtEl>
                                          <p:spTgt spid="37"/>
                                        </p:tgtEl>
                                        <p:attrNameLst>
                                          <p:attrName>ppt_x</p:attrName>
                                        </p:attrNameLst>
                                      </p:cBhvr>
                                      <p:tavLst>
                                        <p:tav tm="0">
                                          <p:val>
                                            <p:strVal val="#ppt_x"/>
                                          </p:val>
                                        </p:tav>
                                        <p:tav tm="100000">
                                          <p:val>
                                            <p:strVal val="#ppt_x"/>
                                          </p:val>
                                        </p:tav>
                                      </p:tavLst>
                                    </p:anim>
                                    <p:anim calcmode="lin" valueType="num">
                                      <p:cBhvr additive="base">
                                        <p:cTn id="122" dur="250" fill="hold"/>
                                        <p:tgtEl>
                                          <p:spTgt spid="37"/>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nodeType="afterEffect">
                                  <p:stCondLst>
                                    <p:cond delay="0"/>
                                  </p:stCondLst>
                                  <p:childTnLst>
                                    <p:set>
                                      <p:cBhvr>
                                        <p:cTn id="125" dur="1" fill="hold">
                                          <p:stCondLst>
                                            <p:cond delay="0"/>
                                          </p:stCondLst>
                                        </p:cTn>
                                        <p:tgtEl>
                                          <p:spTgt spid="6"/>
                                        </p:tgtEl>
                                        <p:attrNameLst>
                                          <p:attrName>style.visibility</p:attrName>
                                        </p:attrNameLst>
                                      </p:cBhvr>
                                      <p:to>
                                        <p:strVal val="visible"/>
                                      </p:to>
                                    </p:set>
                                    <p:anim calcmode="lin" valueType="num">
                                      <p:cBhvr additive="base">
                                        <p:cTn id="126" dur="250" fill="hold"/>
                                        <p:tgtEl>
                                          <p:spTgt spid="6"/>
                                        </p:tgtEl>
                                        <p:attrNameLst>
                                          <p:attrName>ppt_x</p:attrName>
                                        </p:attrNameLst>
                                      </p:cBhvr>
                                      <p:tavLst>
                                        <p:tav tm="0">
                                          <p:val>
                                            <p:strVal val="#ppt_x"/>
                                          </p:val>
                                        </p:tav>
                                        <p:tav tm="100000">
                                          <p:val>
                                            <p:strVal val="#ppt_x"/>
                                          </p:val>
                                        </p:tav>
                                      </p:tavLst>
                                    </p:anim>
                                    <p:anim calcmode="lin" valueType="num">
                                      <p:cBhvr additive="base">
                                        <p:cTn id="127" dur="250" fill="hold"/>
                                        <p:tgtEl>
                                          <p:spTgt spid="6"/>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2" presetClass="entr" presetSubtype="2" decel="100000"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additive="base">
                                        <p:cTn id="131" dur="500" fill="hold"/>
                                        <p:tgtEl>
                                          <p:spTgt spid="38"/>
                                        </p:tgtEl>
                                        <p:attrNameLst>
                                          <p:attrName>ppt_x</p:attrName>
                                        </p:attrNameLst>
                                      </p:cBhvr>
                                      <p:tavLst>
                                        <p:tav tm="0">
                                          <p:val>
                                            <p:strVal val="1+#ppt_w/2"/>
                                          </p:val>
                                        </p:tav>
                                        <p:tav tm="100000">
                                          <p:val>
                                            <p:strVal val="#ppt_x"/>
                                          </p:val>
                                        </p:tav>
                                      </p:tavLst>
                                    </p:anim>
                                    <p:anim calcmode="lin" valueType="num">
                                      <p:cBhvr additive="base">
                                        <p:cTn id="132" dur="500" fill="hold"/>
                                        <p:tgtEl>
                                          <p:spTgt spid="38"/>
                                        </p:tgtEl>
                                        <p:attrNameLst>
                                          <p:attrName>ppt_y</p:attrName>
                                        </p:attrNameLst>
                                      </p:cBhvr>
                                      <p:tavLst>
                                        <p:tav tm="0">
                                          <p:val>
                                            <p:strVal val="#ppt_y"/>
                                          </p:val>
                                        </p:tav>
                                        <p:tav tm="100000">
                                          <p:val>
                                            <p:strVal val="#ppt_y"/>
                                          </p:val>
                                        </p:tav>
                                      </p:tavLst>
                                    </p:anim>
                                  </p:childTnLst>
                                </p:cTn>
                              </p:par>
                            </p:childTnLst>
                          </p:cTn>
                        </p:par>
                        <p:par>
                          <p:cTn id="133" fill="hold">
                            <p:stCondLst>
                              <p:cond delay="12500"/>
                            </p:stCondLst>
                            <p:childTnLst>
                              <p:par>
                                <p:cTn id="134" presetID="2" presetClass="entr" presetSubtype="2" decel="100000" fill="hold" grpId="0" nodeType="afterEffect">
                                  <p:stCondLst>
                                    <p:cond delay="0"/>
                                  </p:stCondLst>
                                  <p:childTnLst>
                                    <p:set>
                                      <p:cBhvr>
                                        <p:cTn id="135" dur="1" fill="hold">
                                          <p:stCondLst>
                                            <p:cond delay="0"/>
                                          </p:stCondLst>
                                        </p:cTn>
                                        <p:tgtEl>
                                          <p:spTgt spid="39"/>
                                        </p:tgtEl>
                                        <p:attrNameLst>
                                          <p:attrName>style.visibility</p:attrName>
                                        </p:attrNameLst>
                                      </p:cBhvr>
                                      <p:to>
                                        <p:strVal val="visible"/>
                                      </p:to>
                                    </p:set>
                                    <p:anim calcmode="lin" valueType="num">
                                      <p:cBhvr additive="base">
                                        <p:cTn id="136" dur="500" fill="hold"/>
                                        <p:tgtEl>
                                          <p:spTgt spid="39"/>
                                        </p:tgtEl>
                                        <p:attrNameLst>
                                          <p:attrName>ppt_x</p:attrName>
                                        </p:attrNameLst>
                                      </p:cBhvr>
                                      <p:tavLst>
                                        <p:tav tm="0">
                                          <p:val>
                                            <p:strVal val="1+#ppt_w/2"/>
                                          </p:val>
                                        </p:tav>
                                        <p:tav tm="100000">
                                          <p:val>
                                            <p:strVal val="#ppt_x"/>
                                          </p:val>
                                        </p:tav>
                                      </p:tavLst>
                                    </p:anim>
                                    <p:anim calcmode="lin" valueType="num">
                                      <p:cBhvr additive="base">
                                        <p:cTn id="137" dur="500" fill="hold"/>
                                        <p:tgtEl>
                                          <p:spTgt spid="39"/>
                                        </p:tgtEl>
                                        <p:attrNameLst>
                                          <p:attrName>ppt_y</p:attrName>
                                        </p:attrNameLst>
                                      </p:cBhvr>
                                      <p:tavLst>
                                        <p:tav tm="0">
                                          <p:val>
                                            <p:strVal val="#ppt_y"/>
                                          </p:val>
                                        </p:tav>
                                        <p:tav tm="100000">
                                          <p:val>
                                            <p:strVal val="#ppt_y"/>
                                          </p:val>
                                        </p:tav>
                                      </p:tavLst>
                                    </p:anim>
                                  </p:childTnLst>
                                </p:cTn>
                              </p:par>
                            </p:childTnLst>
                          </p:cTn>
                        </p:par>
                        <p:par>
                          <p:cTn id="138" fill="hold">
                            <p:stCondLst>
                              <p:cond delay="13000"/>
                            </p:stCondLst>
                            <p:childTnLst>
                              <p:par>
                                <p:cTn id="139" presetID="2" presetClass="entr" presetSubtype="2" decel="100000" fill="hold" grpId="0" nodeType="afterEffect">
                                  <p:stCondLst>
                                    <p:cond delay="0"/>
                                  </p:stCondLst>
                                  <p:childTnLst>
                                    <p:set>
                                      <p:cBhvr>
                                        <p:cTn id="140" dur="1" fill="hold">
                                          <p:stCondLst>
                                            <p:cond delay="0"/>
                                          </p:stCondLst>
                                        </p:cTn>
                                        <p:tgtEl>
                                          <p:spTgt spid="40"/>
                                        </p:tgtEl>
                                        <p:attrNameLst>
                                          <p:attrName>style.visibility</p:attrName>
                                        </p:attrNameLst>
                                      </p:cBhvr>
                                      <p:to>
                                        <p:strVal val="visible"/>
                                      </p:to>
                                    </p:set>
                                    <p:anim calcmode="lin" valueType="num">
                                      <p:cBhvr additive="base">
                                        <p:cTn id="141" dur="500" fill="hold"/>
                                        <p:tgtEl>
                                          <p:spTgt spid="40"/>
                                        </p:tgtEl>
                                        <p:attrNameLst>
                                          <p:attrName>ppt_x</p:attrName>
                                        </p:attrNameLst>
                                      </p:cBhvr>
                                      <p:tavLst>
                                        <p:tav tm="0">
                                          <p:val>
                                            <p:strVal val="1+#ppt_w/2"/>
                                          </p:val>
                                        </p:tav>
                                        <p:tav tm="100000">
                                          <p:val>
                                            <p:strVal val="#ppt_x"/>
                                          </p:val>
                                        </p:tav>
                                      </p:tavLst>
                                    </p:anim>
                                    <p:anim calcmode="lin" valueType="num">
                                      <p:cBhvr additive="base">
                                        <p:cTn id="142" dur="500" fill="hold"/>
                                        <p:tgtEl>
                                          <p:spTgt spid="40"/>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2" decel="100000" fill="hold" grpId="0" nodeType="afterEffect">
                                  <p:stCondLst>
                                    <p:cond delay="0"/>
                                  </p:stCondLst>
                                  <p:childTnLst>
                                    <p:set>
                                      <p:cBhvr>
                                        <p:cTn id="145" dur="1" fill="hold">
                                          <p:stCondLst>
                                            <p:cond delay="0"/>
                                          </p:stCondLst>
                                        </p:cTn>
                                        <p:tgtEl>
                                          <p:spTgt spid="41"/>
                                        </p:tgtEl>
                                        <p:attrNameLst>
                                          <p:attrName>style.visibility</p:attrName>
                                        </p:attrNameLst>
                                      </p:cBhvr>
                                      <p:to>
                                        <p:strVal val="visible"/>
                                      </p:to>
                                    </p:set>
                                    <p:anim calcmode="lin" valueType="num">
                                      <p:cBhvr additive="base">
                                        <p:cTn id="146" dur="500" fill="hold"/>
                                        <p:tgtEl>
                                          <p:spTgt spid="41"/>
                                        </p:tgtEl>
                                        <p:attrNameLst>
                                          <p:attrName>ppt_x</p:attrName>
                                        </p:attrNameLst>
                                      </p:cBhvr>
                                      <p:tavLst>
                                        <p:tav tm="0">
                                          <p:val>
                                            <p:strVal val="1+#ppt_w/2"/>
                                          </p:val>
                                        </p:tav>
                                        <p:tav tm="100000">
                                          <p:val>
                                            <p:strVal val="#ppt_x"/>
                                          </p:val>
                                        </p:tav>
                                      </p:tavLst>
                                    </p:anim>
                                    <p:anim calcmode="lin" valueType="num">
                                      <p:cBhvr additive="base">
                                        <p:cTn id="147" dur="500" fill="hold"/>
                                        <p:tgtEl>
                                          <p:spTgt spid="41"/>
                                        </p:tgtEl>
                                        <p:attrNameLst>
                                          <p:attrName>ppt_y</p:attrName>
                                        </p:attrNameLst>
                                      </p:cBhvr>
                                      <p:tavLst>
                                        <p:tav tm="0">
                                          <p:val>
                                            <p:strVal val="#ppt_y"/>
                                          </p:val>
                                        </p:tav>
                                        <p:tav tm="100000">
                                          <p:val>
                                            <p:strVal val="#ppt_y"/>
                                          </p:val>
                                        </p:tav>
                                      </p:tavLst>
                                    </p:anim>
                                  </p:childTnLst>
                                </p:cTn>
                              </p:par>
                            </p:childTnLst>
                          </p:cTn>
                        </p:par>
                        <p:par>
                          <p:cTn id="148" fill="hold">
                            <p:stCondLst>
                              <p:cond delay="14000"/>
                            </p:stCondLst>
                            <p:childTnLst>
                              <p:par>
                                <p:cTn id="149" presetID="2" presetClass="entr" presetSubtype="2" decel="100000" fill="hold" grpId="0" nodeType="afterEffect">
                                  <p:stCondLst>
                                    <p:cond delay="0"/>
                                  </p:stCondLst>
                                  <p:childTnLst>
                                    <p:set>
                                      <p:cBhvr>
                                        <p:cTn id="150" dur="1" fill="hold">
                                          <p:stCondLst>
                                            <p:cond delay="0"/>
                                          </p:stCondLst>
                                        </p:cTn>
                                        <p:tgtEl>
                                          <p:spTgt spid="42"/>
                                        </p:tgtEl>
                                        <p:attrNameLst>
                                          <p:attrName>style.visibility</p:attrName>
                                        </p:attrNameLst>
                                      </p:cBhvr>
                                      <p:to>
                                        <p:strVal val="visible"/>
                                      </p:to>
                                    </p:set>
                                    <p:anim calcmode="lin" valueType="num">
                                      <p:cBhvr additive="base">
                                        <p:cTn id="151" dur="500" fill="hold"/>
                                        <p:tgtEl>
                                          <p:spTgt spid="42"/>
                                        </p:tgtEl>
                                        <p:attrNameLst>
                                          <p:attrName>ppt_x</p:attrName>
                                        </p:attrNameLst>
                                      </p:cBhvr>
                                      <p:tavLst>
                                        <p:tav tm="0">
                                          <p:val>
                                            <p:strVal val="1+#ppt_w/2"/>
                                          </p:val>
                                        </p:tav>
                                        <p:tav tm="100000">
                                          <p:val>
                                            <p:strVal val="#ppt_x"/>
                                          </p:val>
                                        </p:tav>
                                      </p:tavLst>
                                    </p:anim>
                                    <p:anim calcmode="lin" valueType="num">
                                      <p:cBhvr additive="base">
                                        <p:cTn id="152" dur="500" fill="hold"/>
                                        <p:tgtEl>
                                          <p:spTgt spid="42"/>
                                        </p:tgtEl>
                                        <p:attrNameLst>
                                          <p:attrName>ppt_y</p:attrName>
                                        </p:attrNameLst>
                                      </p:cBhvr>
                                      <p:tavLst>
                                        <p:tav tm="0">
                                          <p:val>
                                            <p:strVal val="#ppt_y"/>
                                          </p:val>
                                        </p:tav>
                                        <p:tav tm="100000">
                                          <p:val>
                                            <p:strVal val="#ppt_y"/>
                                          </p:val>
                                        </p:tav>
                                      </p:tavLst>
                                    </p:anim>
                                  </p:childTnLst>
                                </p:cTn>
                              </p:par>
                            </p:childTnLst>
                          </p:cTn>
                        </p:par>
                        <p:par>
                          <p:cTn id="153" fill="hold">
                            <p:stCondLst>
                              <p:cond delay="14500"/>
                            </p:stCondLst>
                            <p:childTnLst>
                              <p:par>
                                <p:cTn id="154" presetID="2" presetClass="entr" presetSubtype="4" fill="hold" nodeType="afterEffect">
                                  <p:stCondLst>
                                    <p:cond delay="0"/>
                                  </p:stCondLst>
                                  <p:childTnLst>
                                    <p:set>
                                      <p:cBhvr>
                                        <p:cTn id="155" dur="1" fill="hold">
                                          <p:stCondLst>
                                            <p:cond delay="0"/>
                                          </p:stCondLst>
                                        </p:cTn>
                                        <p:tgtEl>
                                          <p:spTgt spid="53"/>
                                        </p:tgtEl>
                                        <p:attrNameLst>
                                          <p:attrName>style.visibility</p:attrName>
                                        </p:attrNameLst>
                                      </p:cBhvr>
                                      <p:to>
                                        <p:strVal val="visible"/>
                                      </p:to>
                                    </p:set>
                                    <p:anim calcmode="lin" valueType="num">
                                      <p:cBhvr additive="base">
                                        <p:cTn id="156" dur="250" fill="hold"/>
                                        <p:tgtEl>
                                          <p:spTgt spid="53"/>
                                        </p:tgtEl>
                                        <p:attrNameLst>
                                          <p:attrName>ppt_x</p:attrName>
                                        </p:attrNameLst>
                                      </p:cBhvr>
                                      <p:tavLst>
                                        <p:tav tm="0">
                                          <p:val>
                                            <p:strVal val="#ppt_x"/>
                                          </p:val>
                                        </p:tav>
                                        <p:tav tm="100000">
                                          <p:val>
                                            <p:strVal val="#ppt_x"/>
                                          </p:val>
                                        </p:tav>
                                      </p:tavLst>
                                    </p:anim>
                                    <p:anim calcmode="lin" valueType="num">
                                      <p:cBhvr additive="base">
                                        <p:cTn id="157" dur="250" fill="hold"/>
                                        <p:tgtEl>
                                          <p:spTgt spid="53"/>
                                        </p:tgtEl>
                                        <p:attrNameLst>
                                          <p:attrName>ppt_y</p:attrName>
                                        </p:attrNameLst>
                                      </p:cBhvr>
                                      <p:tavLst>
                                        <p:tav tm="0">
                                          <p:val>
                                            <p:strVal val="1+#ppt_h/2"/>
                                          </p:val>
                                        </p:tav>
                                        <p:tav tm="100000">
                                          <p:val>
                                            <p:strVal val="#ppt_y"/>
                                          </p:val>
                                        </p:tav>
                                      </p:tavLst>
                                    </p:anim>
                                  </p:childTnLst>
                                </p:cTn>
                              </p:par>
                            </p:childTnLst>
                          </p:cTn>
                        </p:par>
                        <p:par>
                          <p:cTn id="158" fill="hold">
                            <p:stCondLst>
                              <p:cond delay="15000"/>
                            </p:stCondLst>
                            <p:childTnLst>
                              <p:par>
                                <p:cTn id="159" presetID="2" presetClass="entr" presetSubtype="4" fill="hold" nodeType="afterEffect">
                                  <p:stCondLst>
                                    <p:cond delay="0"/>
                                  </p:stCondLst>
                                  <p:childTnLst>
                                    <p:set>
                                      <p:cBhvr>
                                        <p:cTn id="160" dur="1" fill="hold">
                                          <p:stCondLst>
                                            <p:cond delay="0"/>
                                          </p:stCondLst>
                                        </p:cTn>
                                        <p:tgtEl>
                                          <p:spTgt spid="56"/>
                                        </p:tgtEl>
                                        <p:attrNameLst>
                                          <p:attrName>style.visibility</p:attrName>
                                        </p:attrNameLst>
                                      </p:cBhvr>
                                      <p:to>
                                        <p:strVal val="visible"/>
                                      </p:to>
                                    </p:set>
                                    <p:anim calcmode="lin" valueType="num">
                                      <p:cBhvr additive="base">
                                        <p:cTn id="161" dur="250" fill="hold"/>
                                        <p:tgtEl>
                                          <p:spTgt spid="56"/>
                                        </p:tgtEl>
                                        <p:attrNameLst>
                                          <p:attrName>ppt_x</p:attrName>
                                        </p:attrNameLst>
                                      </p:cBhvr>
                                      <p:tavLst>
                                        <p:tav tm="0">
                                          <p:val>
                                            <p:strVal val="#ppt_x"/>
                                          </p:val>
                                        </p:tav>
                                        <p:tav tm="100000">
                                          <p:val>
                                            <p:strVal val="#ppt_x"/>
                                          </p:val>
                                        </p:tav>
                                      </p:tavLst>
                                    </p:anim>
                                    <p:anim calcmode="lin" valueType="num">
                                      <p:cBhvr additive="base">
                                        <p:cTn id="162" dur="250" fill="hold"/>
                                        <p:tgtEl>
                                          <p:spTgt spid="56"/>
                                        </p:tgtEl>
                                        <p:attrNameLst>
                                          <p:attrName>ppt_y</p:attrName>
                                        </p:attrNameLst>
                                      </p:cBhvr>
                                      <p:tavLst>
                                        <p:tav tm="0">
                                          <p:val>
                                            <p:strVal val="1+#ppt_h/2"/>
                                          </p:val>
                                        </p:tav>
                                        <p:tav tm="100000">
                                          <p:val>
                                            <p:strVal val="#ppt_y"/>
                                          </p:val>
                                        </p:tav>
                                      </p:tavLst>
                                    </p:anim>
                                  </p:childTnLst>
                                </p:cTn>
                              </p:par>
                            </p:childTnLst>
                          </p:cTn>
                        </p:par>
                        <p:par>
                          <p:cTn id="163" fill="hold">
                            <p:stCondLst>
                              <p:cond delay="15500"/>
                            </p:stCondLst>
                            <p:childTnLst>
                              <p:par>
                                <p:cTn id="164" presetID="2" presetClass="entr" presetSubtype="4" fill="hold" grpId="0" nodeType="afterEffect">
                                  <p:stCondLst>
                                    <p:cond delay="0"/>
                                  </p:stCondLst>
                                  <p:childTnLst>
                                    <p:set>
                                      <p:cBhvr>
                                        <p:cTn id="165" dur="1" fill="hold">
                                          <p:stCondLst>
                                            <p:cond delay="0"/>
                                          </p:stCondLst>
                                        </p:cTn>
                                        <p:tgtEl>
                                          <p:spTgt spid="62"/>
                                        </p:tgtEl>
                                        <p:attrNameLst>
                                          <p:attrName>style.visibility</p:attrName>
                                        </p:attrNameLst>
                                      </p:cBhvr>
                                      <p:to>
                                        <p:strVal val="visible"/>
                                      </p:to>
                                    </p:set>
                                    <p:anim calcmode="lin" valueType="num">
                                      <p:cBhvr additive="base">
                                        <p:cTn id="166" dur="250" fill="hold"/>
                                        <p:tgtEl>
                                          <p:spTgt spid="62"/>
                                        </p:tgtEl>
                                        <p:attrNameLst>
                                          <p:attrName>ppt_x</p:attrName>
                                        </p:attrNameLst>
                                      </p:cBhvr>
                                      <p:tavLst>
                                        <p:tav tm="0">
                                          <p:val>
                                            <p:strVal val="#ppt_x"/>
                                          </p:val>
                                        </p:tav>
                                        <p:tav tm="100000">
                                          <p:val>
                                            <p:strVal val="#ppt_x"/>
                                          </p:val>
                                        </p:tav>
                                      </p:tavLst>
                                    </p:anim>
                                    <p:anim calcmode="lin" valueType="num">
                                      <p:cBhvr additive="base">
                                        <p:cTn id="167" dur="250" fill="hold"/>
                                        <p:tgtEl>
                                          <p:spTgt spid="62"/>
                                        </p:tgtEl>
                                        <p:attrNameLst>
                                          <p:attrName>ppt_y</p:attrName>
                                        </p:attrNameLst>
                                      </p:cBhvr>
                                      <p:tavLst>
                                        <p:tav tm="0">
                                          <p:val>
                                            <p:strVal val="1+#ppt_h/2"/>
                                          </p:val>
                                        </p:tav>
                                        <p:tav tm="100000">
                                          <p:val>
                                            <p:strVal val="#ppt_y"/>
                                          </p:val>
                                        </p:tav>
                                      </p:tavLst>
                                    </p:anim>
                                  </p:childTnLst>
                                </p:cTn>
                              </p:par>
                            </p:childTnLst>
                          </p:cTn>
                        </p:par>
                        <p:par>
                          <p:cTn id="168" fill="hold">
                            <p:stCondLst>
                              <p:cond delay="16000"/>
                            </p:stCondLst>
                            <p:childTnLst>
                              <p:par>
                                <p:cTn id="169" presetID="2" presetClass="entr" presetSubtype="4" fill="hold" grpId="0" nodeType="after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250" fill="hold"/>
                                        <p:tgtEl>
                                          <p:spTgt spid="63"/>
                                        </p:tgtEl>
                                        <p:attrNameLst>
                                          <p:attrName>ppt_x</p:attrName>
                                        </p:attrNameLst>
                                      </p:cBhvr>
                                      <p:tavLst>
                                        <p:tav tm="0">
                                          <p:val>
                                            <p:strVal val="#ppt_x"/>
                                          </p:val>
                                        </p:tav>
                                        <p:tav tm="100000">
                                          <p:val>
                                            <p:strVal val="#ppt_x"/>
                                          </p:val>
                                        </p:tav>
                                      </p:tavLst>
                                    </p:anim>
                                    <p:anim calcmode="lin" valueType="num">
                                      <p:cBhvr additive="base">
                                        <p:cTn id="172" dur="25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33" grpId="0"/>
      <p:bldP spid="34" grpId="0"/>
      <p:bldP spid="35" grpId="0"/>
      <p:bldP spid="36" grpId="0"/>
      <p:bldP spid="37" grpId="0"/>
      <p:bldP spid="38" grpId="0"/>
      <p:bldP spid="39" grpId="0"/>
      <p:bldP spid="40" grpId="0"/>
      <p:bldP spid="41" grpId="0"/>
      <p:bldP spid="42" grpId="0"/>
      <p:bldP spid="62"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0FFC0F28-587E-4132-A394-B2DE7D61BEC2}" type="slidenum">
              <a:rPr lang="en-US" smtClean="0"/>
            </a:fld>
            <a:endParaRPr lang="en-US"/>
          </a:p>
        </p:txBody>
      </p:sp>
      <p:pic>
        <p:nvPicPr>
          <p:cNvPr id="18435" name="图片 4"/>
          <p:cNvPicPr>
            <a:picLocks noChangeAspect="1"/>
          </p:cNvPicPr>
          <p:nvPr/>
        </p:nvPicPr>
        <p:blipFill>
          <a:blip r:embed="rId1">
            <a:extLst>
              <a:ext uri="{28A0092B-C50C-407E-A947-70E740481C1C}">
                <a14:useLocalDpi xmlns:a14="http://schemas.microsoft.com/office/drawing/2010/main" val="0"/>
              </a:ext>
            </a:extLst>
          </a:blip>
          <a:srcRect l="16115" t="12056" r="3792" b="29980"/>
          <a:stretch>
            <a:fillRect/>
          </a:stretch>
        </p:blipFill>
        <p:spPr bwMode="auto">
          <a:xfrm>
            <a:off x="2165350" y="3140075"/>
            <a:ext cx="8126730" cy="241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矩形 1"/>
          <p:cNvSpPr>
            <a:spLocks noChangeArrowheads="1"/>
          </p:cNvSpPr>
          <p:nvPr/>
        </p:nvSpPr>
        <p:spPr bwMode="auto">
          <a:xfrm>
            <a:off x="2551723" y="1347789"/>
            <a:ext cx="73542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Blip>
                <a:blip r:embed="rId3"/>
              </a:buBlip>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Blip>
                <a:blip r:embed="rId4"/>
              </a:buBlip>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kumimoji="0" lang="zh-CN" altLang="en-US" sz="3600" b="1" dirty="0">
                <a:latin typeface="华文隶书" panose="02010800040101010101" pitchFamily="2" charset="-122"/>
                <a:ea typeface="华文隶书" panose="02010800040101010101" pitchFamily="2" charset="-122"/>
              </a:rPr>
              <a:t>   财务管理基础</a:t>
            </a:r>
            <a:r>
              <a:rPr kumimoji="0" lang="en-US" altLang="zh-CN" sz="3600" b="1" dirty="0">
                <a:latin typeface="华文隶书" panose="02010800040101010101" pitchFamily="2" charset="-122"/>
                <a:ea typeface="华文隶书" panose="02010800040101010101" pitchFamily="2" charset="-122"/>
              </a:rPr>
              <a:t>     </a:t>
            </a:r>
            <a:endParaRPr kumimoji="0" lang="en-US" altLang="zh-CN" sz="3600" b="1" dirty="0">
              <a:latin typeface="华文隶书" panose="02010800040101010101" pitchFamily="2" charset="-122"/>
              <a:ea typeface="华文隶书" panose="02010800040101010101" pitchFamily="2" charset="-122"/>
            </a:endParaRPr>
          </a:p>
          <a:p>
            <a:pPr>
              <a:spcBef>
                <a:spcPct val="0"/>
              </a:spcBef>
              <a:buFontTx/>
              <a:buNone/>
            </a:pPr>
            <a:r>
              <a:rPr kumimoji="0" lang="en-US" altLang="zh-CN" sz="3600" b="1" dirty="0">
                <a:latin typeface="华文隶书" panose="02010800040101010101" pitchFamily="2" charset="-122"/>
                <a:ea typeface="华文隶书" panose="02010800040101010101" pitchFamily="2" charset="-122"/>
              </a:rPr>
              <a:t>           </a:t>
            </a:r>
            <a:r>
              <a:rPr kumimoji="0" lang="en-US" altLang="zh-CN" b="1" dirty="0">
                <a:latin typeface="华文隶书" panose="02010800040101010101" pitchFamily="2" charset="-122"/>
                <a:ea typeface="华文隶书" panose="02010800040101010101" pitchFamily="2" charset="-122"/>
              </a:rPr>
              <a:t>-----</a:t>
            </a:r>
            <a:r>
              <a:rPr kumimoji="0" lang="zh-CN" altLang="en-US" b="1" dirty="0" smtClean="0">
                <a:latin typeface="华文隶书" panose="02010800040101010101" pitchFamily="2" charset="-122"/>
                <a:ea typeface="华文隶书" panose="02010800040101010101" pitchFamily="2" charset="-122"/>
              </a:rPr>
              <a:t>企业目标和财务管理</a:t>
            </a:r>
            <a:r>
              <a:rPr kumimoji="0" lang="zh-CN" altLang="en-US" b="1" dirty="0">
                <a:latin typeface="华文隶书" panose="02010800040101010101" pitchFamily="2" charset="-122"/>
                <a:ea typeface="华文隶书" panose="02010800040101010101" pitchFamily="2" charset="-122"/>
              </a:rPr>
              <a:t>目标</a:t>
            </a:r>
            <a:endParaRPr kumimoji="0" lang="zh-CN" altLang="en-US" b="1" dirty="0">
              <a:latin typeface="华文隶书" panose="02010800040101010101" pitchFamily="2" charset="-122"/>
              <a:ea typeface="华文隶书" panose="02010800040101010101" pitchFamily="2" charset="-122"/>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76475"/>
            <a:ext cx="12192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88900" y="49149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8900" y="21971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10210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p:nvPr/>
        </p:nvSpPr>
        <p:spPr bwMode="auto">
          <a:xfrm>
            <a:off x="3612333" y="2851841"/>
            <a:ext cx="8222086" cy="1267281"/>
          </a:xfrm>
          <a:prstGeom prst="rect">
            <a:avLst/>
          </a:prstGeom>
          <a:noFill/>
          <a:ln w="9525">
            <a:noFill/>
            <a:miter lim="800000"/>
          </a:ln>
        </p:spPr>
        <p:txBody>
          <a:bodyPr lIns="36000" rIns="36000" anchor="b"/>
          <a:lstStyle/>
          <a:p>
            <a:pPr marL="742950" indent="-742950">
              <a:lnSpc>
                <a:spcPct val="150000"/>
              </a:lnSpc>
            </a:pPr>
            <a:r>
              <a:rPr lang="zh-CN" altLang="en-US" sz="4800" b="1" dirty="0" smtClean="0">
                <a:latin typeface="华文隶书" panose="02010800040101010101" pitchFamily="2" charset="-122"/>
                <a:ea typeface="华文隶书" panose="02010800040101010101" pitchFamily="2" charset="-122"/>
              </a:rPr>
              <a:t>二</a:t>
            </a:r>
            <a:r>
              <a:rPr lang="zh-CN" altLang="en-US" sz="4800" b="1" dirty="0">
                <a:latin typeface="华文隶书" panose="02010800040101010101" pitchFamily="2" charset="-122"/>
                <a:ea typeface="华文隶书" panose="02010800040101010101" pitchFamily="2" charset="-122"/>
              </a:rPr>
              <a:t>、企业目标和财务管理目标</a:t>
            </a:r>
            <a:endParaRPr lang="en-US" altLang="zh-CN" sz="48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12"/>
          </p:nvPr>
        </p:nvSpPr>
        <p:spPr>
          <a:xfrm>
            <a:off x="11323638" y="6240463"/>
            <a:ext cx="495300" cy="354012"/>
          </a:xfrm>
        </p:spPr>
        <p:txBody>
          <a:bodyPr/>
          <a:lstStyle/>
          <a:p>
            <a:pPr>
              <a:defRPr/>
            </a:pPr>
            <a:fld id="{A34755EC-0581-48C5-AFD7-716C93C7B753}" type="slidenum">
              <a:rPr lang="en-US"/>
            </a:fld>
            <a:endParaRPr lang="en-US" dirty="0"/>
          </a:p>
        </p:txBody>
      </p:sp>
      <p:sp>
        <p:nvSpPr>
          <p:cNvPr id="12" name="灯片编号占位符 2"/>
          <p:cNvSpPr txBox="1"/>
          <p:nvPr/>
        </p:nvSpPr>
        <p:spPr>
          <a:xfrm>
            <a:off x="11483975" y="6327775"/>
            <a:ext cx="495300" cy="354013"/>
          </a:xfrm>
          <a:prstGeom prst="rect">
            <a:avLst/>
          </a:prstGeom>
        </p:spPr>
        <p:txBody>
          <a:bodyPr anchor="ctr"/>
          <a:lstStyle/>
          <a:p>
            <a:pPr algn="ctr" fontAlgn="auto">
              <a:spcBef>
                <a:spcPts val="0"/>
              </a:spcBef>
              <a:spcAft>
                <a:spcPts val="0"/>
              </a:spcAft>
              <a:defRPr/>
            </a:pPr>
            <a:fld id="{D28DED70-D7F2-49A2-9628-5A4ED288167E}" type="slidenum">
              <a:rPr lang="en-US" sz="1400" b="1">
                <a:latin typeface="+mj-lt"/>
                <a:ea typeface="+mn-ea"/>
              </a:rPr>
            </a:fld>
            <a:endParaRPr lang="en-US" sz="1400" b="1" dirty="0">
              <a:latin typeface="+mj-lt"/>
              <a:ea typeface="+mn-e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par>
                                <p:cTn id="12" presetID="22" presetClass="entr" presetSubtype="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6" presetClass="entr" presetSubtype="4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outHorizontal)">
                                      <p:cBhvr>
                                        <p:cTn id="24" dur="500"/>
                                        <p:tgtEl>
                                          <p:spTgt spid="9"/>
                                        </p:tgtEl>
                                      </p:cBhvr>
                                    </p:animEffect>
                                  </p:childTnLst>
                                </p:cTn>
                              </p:par>
                            </p:childTnLst>
                          </p:cTn>
                        </p:par>
                        <p:par>
                          <p:cTn id="25" fill="hold">
                            <p:stCondLst>
                              <p:cond delay="2500"/>
                            </p:stCondLst>
                            <p:childTnLst>
                              <p:par>
                                <p:cTn id="26" presetID="17" presetClass="entr" presetSubtype="10"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bwMode="auto">
          <a:xfrm>
            <a:off x="3381375" y="1143000"/>
            <a:ext cx="5327650" cy="134938"/>
            <a:chOff x="5357217" y="1143000"/>
            <a:chExt cx="1490133" cy="101600"/>
          </a:xfrm>
        </p:grpSpPr>
        <p:cxnSp>
          <p:nvCxnSpPr>
            <p:cNvPr id="19"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3803650" y="369888"/>
            <a:ext cx="3065263" cy="707886"/>
          </a:xfrm>
          <a:prstGeom prst="rect">
            <a:avLst/>
          </a:prstGeom>
        </p:spPr>
        <p:txBody>
          <a:bodyPr wrap="none">
            <a:spAutoFit/>
          </a:bodyPr>
          <a:lstStyle/>
          <a:p>
            <a:pPr fontAlgn="auto">
              <a:spcBef>
                <a:spcPct val="50000"/>
              </a:spcBef>
              <a:spcAft>
                <a:spcPts val="0"/>
              </a:spcAft>
              <a:defRPr/>
            </a:pPr>
            <a:r>
              <a:rPr lang="en-US" altLang="zh-CN" sz="4000" b="1" dirty="0">
                <a:latin typeface="微软雅黑" panose="020B0503020204020204" pitchFamily="34" charset="-122"/>
                <a:ea typeface="微软雅黑" panose="020B0503020204020204" pitchFamily="34" charset="-122"/>
                <a:cs typeface="+mj-cs"/>
              </a:rPr>
              <a:t>1</a:t>
            </a:r>
            <a:r>
              <a:rPr lang="zh-CN" altLang="en-US" sz="4000" b="1" dirty="0" smtClean="0">
                <a:latin typeface="微软雅黑" panose="020B0503020204020204" pitchFamily="34" charset="-122"/>
                <a:ea typeface="微软雅黑" panose="020B0503020204020204" pitchFamily="34" charset="-122"/>
                <a:cs typeface="+mj-cs"/>
              </a:rPr>
              <a:t>、企业目标</a:t>
            </a:r>
            <a:endParaRPr lang="zh-CN" altLang="en-US" sz="4000" b="1" dirty="0">
              <a:latin typeface="微软雅黑" panose="020B0503020204020204" pitchFamily="34" charset="-122"/>
              <a:ea typeface="微软雅黑" panose="020B0503020204020204" pitchFamily="34" charset="-122"/>
              <a:cs typeface="+mj-cs"/>
            </a:endParaRPr>
          </a:p>
        </p:txBody>
      </p:sp>
      <p:sp>
        <p:nvSpPr>
          <p:cNvPr id="49" name="矩形 48"/>
          <p:cNvSpPr/>
          <p:nvPr/>
        </p:nvSpPr>
        <p:spPr>
          <a:xfrm>
            <a:off x="0" y="6154738"/>
            <a:ext cx="12192000" cy="70326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6" name="组合 25"/>
          <p:cNvGrpSpPr/>
          <p:nvPr/>
        </p:nvGrpSpPr>
        <p:grpSpPr bwMode="auto">
          <a:xfrm>
            <a:off x="6918325" y="1681163"/>
            <a:ext cx="4454525" cy="925512"/>
            <a:chOff x="4319158" y="1565423"/>
            <a:chExt cx="4454660" cy="925110"/>
          </a:xfrm>
        </p:grpSpPr>
        <p:sp>
          <p:nvSpPr>
            <p:cNvPr id="23579" name="文本框 112"/>
            <p:cNvSpPr txBox="1">
              <a:spLocks noChangeArrowheads="1"/>
            </p:cNvSpPr>
            <p:nvPr/>
          </p:nvSpPr>
          <p:spPr bwMode="auto">
            <a:xfrm>
              <a:off x="4984079" y="1626058"/>
              <a:ext cx="1768273" cy="492556"/>
            </a:xfrm>
            <a:prstGeom prst="rect">
              <a:avLst/>
            </a:prstGeom>
            <a:noFill/>
            <a:ln w="9525">
              <a:noFill/>
              <a:miter lim="800000"/>
            </a:ln>
          </p:spPr>
          <p:txBody>
            <a:bodyPr>
              <a:spAutoFit/>
            </a:bodyPr>
            <a:lstStyle/>
            <a:p>
              <a:r>
                <a:rPr lang="zh-CN" altLang="en-US" sz="2600" b="1">
                  <a:solidFill>
                    <a:srgbClr val="FFB850"/>
                  </a:solidFill>
                  <a:latin typeface="时尚中黑简体"/>
                  <a:ea typeface="时尚中黑简体"/>
                  <a:cs typeface="时尚中黑简体"/>
                </a:rPr>
                <a:t>生存</a:t>
              </a:r>
              <a:endParaRPr lang="zh-CN" altLang="en-US" sz="2600" b="1">
                <a:solidFill>
                  <a:srgbClr val="FFB850"/>
                </a:solidFill>
                <a:latin typeface="时尚中黑简体"/>
                <a:ea typeface="时尚中黑简体"/>
                <a:cs typeface="时尚中黑简体"/>
              </a:endParaRPr>
            </a:p>
          </p:txBody>
        </p:sp>
        <p:sp>
          <p:nvSpPr>
            <p:cNvPr id="23580" name="文本框 114"/>
            <p:cNvSpPr txBox="1">
              <a:spLocks noChangeArrowheads="1"/>
            </p:cNvSpPr>
            <p:nvPr/>
          </p:nvSpPr>
          <p:spPr bwMode="auto">
            <a:xfrm>
              <a:off x="4319158" y="1565423"/>
              <a:ext cx="878898" cy="769618"/>
            </a:xfrm>
            <a:prstGeom prst="rect">
              <a:avLst/>
            </a:prstGeom>
            <a:noFill/>
            <a:ln w="9525">
              <a:noFill/>
              <a:miter lim="800000"/>
            </a:ln>
          </p:spPr>
          <p:txBody>
            <a:bodyPr>
              <a:spAutoFit/>
            </a:bodyPr>
            <a:lstStyle/>
            <a:p>
              <a:pPr algn="ctr"/>
              <a:r>
                <a:rPr lang="en-US" altLang="zh-CN" sz="4400">
                  <a:solidFill>
                    <a:srgbClr val="FFB850"/>
                  </a:solidFill>
                  <a:latin typeface="Impact" panose="020B0806030902050204" pitchFamily="34" charset="0"/>
                  <a:ea typeface="Kozuka Gothic Pro H"/>
                  <a:cs typeface="Kozuka Gothic Pro H"/>
                </a:rPr>
                <a:t>01</a:t>
              </a:r>
              <a:endParaRPr lang="zh-CN" altLang="en-US" sz="4400">
                <a:solidFill>
                  <a:srgbClr val="FFB850"/>
                </a:solidFill>
                <a:latin typeface="Impact" panose="020B0806030902050204" pitchFamily="34" charset="0"/>
                <a:ea typeface="Kozuka Gothic Pro H"/>
                <a:cs typeface="Kozuka Gothic Pro H"/>
              </a:endParaRPr>
            </a:p>
          </p:txBody>
        </p:sp>
        <p:sp>
          <p:nvSpPr>
            <p:cNvPr id="23581" name="文本框 113"/>
            <p:cNvSpPr txBox="1">
              <a:spLocks noChangeArrowheads="1"/>
            </p:cNvSpPr>
            <p:nvPr/>
          </p:nvSpPr>
          <p:spPr bwMode="auto">
            <a:xfrm>
              <a:off x="5044111" y="1990794"/>
              <a:ext cx="3729707" cy="499739"/>
            </a:xfrm>
            <a:prstGeom prst="rect">
              <a:avLst/>
            </a:prstGeom>
            <a:noFill/>
            <a:ln w="9525">
              <a:noFill/>
              <a:miter lim="800000"/>
            </a:ln>
          </p:spPr>
          <p:txBody>
            <a:bodyPr>
              <a:spAutoFit/>
            </a:bodyPr>
            <a:lstStyle/>
            <a:p>
              <a:pPr algn="just">
                <a:lnSpc>
                  <a:spcPct val="150000"/>
                </a:lnSpc>
              </a:pPr>
              <a:r>
                <a:rPr lang="zh-CN" altLang="en-US" sz="2000">
                  <a:latin typeface="微软雅黑" panose="020B0503020204020204" pitchFamily="34" charset="-122"/>
                  <a:ea typeface="微软雅黑" panose="020B0503020204020204" pitchFamily="34" charset="-122"/>
                </a:rPr>
                <a:t>企业只有生存，才能够获利。</a:t>
              </a:r>
              <a:endParaRPr lang="zh-CN" altLang="en-US" sz="2000">
                <a:latin typeface="微软雅黑" panose="020B0503020204020204" pitchFamily="34" charset="-122"/>
                <a:ea typeface="微软雅黑" panose="020B0503020204020204" pitchFamily="34" charset="-122"/>
              </a:endParaRPr>
            </a:p>
          </p:txBody>
        </p:sp>
      </p:grpSp>
      <p:grpSp>
        <p:nvGrpSpPr>
          <p:cNvPr id="30" name="组合 29"/>
          <p:cNvGrpSpPr/>
          <p:nvPr/>
        </p:nvGrpSpPr>
        <p:grpSpPr bwMode="auto">
          <a:xfrm>
            <a:off x="6908800" y="3003550"/>
            <a:ext cx="4749800" cy="1081088"/>
            <a:chOff x="3134677" y="2727717"/>
            <a:chExt cx="4748712" cy="1082679"/>
          </a:xfrm>
        </p:grpSpPr>
        <p:sp>
          <p:nvSpPr>
            <p:cNvPr id="23576" name="文本框 116"/>
            <p:cNvSpPr txBox="1">
              <a:spLocks noChangeArrowheads="1"/>
            </p:cNvSpPr>
            <p:nvPr/>
          </p:nvSpPr>
          <p:spPr bwMode="auto">
            <a:xfrm>
              <a:off x="5424801" y="2789477"/>
              <a:ext cx="1768274" cy="492556"/>
            </a:xfrm>
            <a:prstGeom prst="rect">
              <a:avLst/>
            </a:prstGeom>
            <a:noFill/>
            <a:ln w="9525">
              <a:noFill/>
              <a:miter lim="800000"/>
            </a:ln>
          </p:spPr>
          <p:txBody>
            <a:bodyPr>
              <a:spAutoFit/>
            </a:bodyPr>
            <a:lstStyle/>
            <a:p>
              <a:pPr algn="r"/>
              <a:r>
                <a:rPr lang="zh-CN" altLang="en-US" sz="2600" b="1">
                  <a:solidFill>
                    <a:srgbClr val="E87071"/>
                  </a:solidFill>
                  <a:latin typeface="时尚中黑简体"/>
                  <a:ea typeface="时尚中黑简体"/>
                  <a:cs typeface="时尚中黑简体"/>
                </a:rPr>
                <a:t>发展</a:t>
              </a:r>
              <a:endParaRPr lang="zh-CN" altLang="en-US" sz="2600" b="1">
                <a:solidFill>
                  <a:srgbClr val="E87071"/>
                </a:solidFill>
                <a:latin typeface="时尚中黑简体"/>
                <a:ea typeface="时尚中黑简体"/>
                <a:cs typeface="时尚中黑简体"/>
              </a:endParaRPr>
            </a:p>
          </p:txBody>
        </p:sp>
        <p:sp>
          <p:nvSpPr>
            <p:cNvPr id="23577" name="文本框 118"/>
            <p:cNvSpPr txBox="1">
              <a:spLocks noChangeArrowheads="1"/>
            </p:cNvSpPr>
            <p:nvPr/>
          </p:nvSpPr>
          <p:spPr bwMode="auto">
            <a:xfrm>
              <a:off x="7004492" y="2727717"/>
              <a:ext cx="878897" cy="769617"/>
            </a:xfrm>
            <a:prstGeom prst="rect">
              <a:avLst/>
            </a:prstGeom>
            <a:noFill/>
            <a:ln w="9525">
              <a:noFill/>
              <a:miter lim="800000"/>
            </a:ln>
          </p:spPr>
          <p:txBody>
            <a:bodyPr>
              <a:spAutoFit/>
            </a:bodyPr>
            <a:lstStyle/>
            <a:p>
              <a:pPr algn="ctr"/>
              <a:r>
                <a:rPr lang="en-US" altLang="zh-CN" sz="4400">
                  <a:solidFill>
                    <a:srgbClr val="E87071"/>
                  </a:solidFill>
                  <a:latin typeface="Impact" panose="020B0806030902050204" pitchFamily="34" charset="0"/>
                  <a:ea typeface="Kozuka Gothic Pro H"/>
                  <a:cs typeface="Kozuka Gothic Pro H"/>
                </a:rPr>
                <a:t>02</a:t>
              </a:r>
              <a:endParaRPr lang="zh-CN" altLang="en-US" sz="4400">
                <a:solidFill>
                  <a:srgbClr val="E87071"/>
                </a:solidFill>
                <a:latin typeface="Impact" panose="020B0806030902050204" pitchFamily="34" charset="0"/>
                <a:ea typeface="Kozuka Gothic Pro H"/>
                <a:cs typeface="Kozuka Gothic Pro H"/>
              </a:endParaRPr>
            </a:p>
          </p:txBody>
        </p:sp>
        <p:sp>
          <p:nvSpPr>
            <p:cNvPr id="34" name="文本框 48"/>
            <p:cNvSpPr txBox="1"/>
            <p:nvPr/>
          </p:nvSpPr>
          <p:spPr>
            <a:xfrm>
              <a:off x="3134677" y="2794490"/>
              <a:ext cx="3352032" cy="1015906"/>
            </a:xfrm>
            <a:prstGeom prst="rect">
              <a:avLst/>
            </a:prstGeom>
            <a:noFill/>
          </p:spPr>
          <p:txBody>
            <a:bodyPr>
              <a:spAutoFit/>
            </a:bodyPr>
            <a:lstStyle/>
            <a:p>
              <a:pPr fontAlgn="auto">
                <a:lnSpc>
                  <a:spcPct val="150000"/>
                </a:lnSpc>
                <a:spcBef>
                  <a:spcPts val="0"/>
                </a:spcBef>
                <a:spcAft>
                  <a:spcPts val="0"/>
                </a:spcAft>
                <a:defRPr/>
              </a:pPr>
              <a:r>
                <a:rPr lang="zh-CN" altLang="en-US" sz="2000" dirty="0">
                  <a:latin typeface="微软雅黑" panose="020B0503020204020204" pitchFamily="34" charset="-122"/>
                  <a:ea typeface="微软雅黑" panose="020B0503020204020204" pitchFamily="34" charset="-122"/>
                </a:rPr>
                <a:t>企业是在发展中求得生存，</a:t>
              </a:r>
              <a:endParaRPr lang="en-US" altLang="zh-CN" sz="20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zh-CN" altLang="en-US" sz="2000" dirty="0">
                  <a:latin typeface="微软雅黑" panose="020B0503020204020204" pitchFamily="34" charset="-122"/>
                  <a:ea typeface="微软雅黑" panose="020B0503020204020204" pitchFamily="34" charset="-122"/>
                </a:rPr>
                <a:t> 在发展中获求规模效应。</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bwMode="auto">
          <a:xfrm>
            <a:off x="7081838" y="4432300"/>
            <a:ext cx="4762500" cy="996950"/>
            <a:chOff x="4410630" y="3808902"/>
            <a:chExt cx="4761203" cy="996725"/>
          </a:xfrm>
        </p:grpSpPr>
        <p:sp>
          <p:nvSpPr>
            <p:cNvPr id="23573" name="文本框 120"/>
            <p:cNvSpPr txBox="1">
              <a:spLocks noChangeArrowheads="1"/>
            </p:cNvSpPr>
            <p:nvPr/>
          </p:nvSpPr>
          <p:spPr bwMode="auto">
            <a:xfrm>
              <a:off x="5113651" y="3877158"/>
              <a:ext cx="1768273" cy="492557"/>
            </a:xfrm>
            <a:prstGeom prst="rect">
              <a:avLst/>
            </a:prstGeom>
            <a:noFill/>
            <a:ln w="9525">
              <a:noFill/>
              <a:miter lim="800000"/>
            </a:ln>
          </p:spPr>
          <p:txBody>
            <a:bodyPr>
              <a:spAutoFit/>
            </a:bodyPr>
            <a:lstStyle/>
            <a:p>
              <a:r>
                <a:rPr lang="zh-CN" altLang="en-US" sz="2600" b="1">
                  <a:solidFill>
                    <a:srgbClr val="01ACBE"/>
                  </a:solidFill>
                  <a:latin typeface="时尚中黑简体"/>
                  <a:ea typeface="时尚中黑简体"/>
                  <a:cs typeface="时尚中黑简体"/>
                </a:rPr>
                <a:t>获利</a:t>
              </a:r>
              <a:endParaRPr lang="zh-CN" altLang="en-US" sz="2600" b="1">
                <a:solidFill>
                  <a:srgbClr val="01ACBE"/>
                </a:solidFill>
                <a:latin typeface="时尚中黑简体"/>
                <a:ea typeface="时尚中黑简体"/>
                <a:cs typeface="时尚中黑简体"/>
              </a:endParaRPr>
            </a:p>
          </p:txBody>
        </p:sp>
        <p:sp>
          <p:nvSpPr>
            <p:cNvPr id="23574" name="文本框 122"/>
            <p:cNvSpPr txBox="1">
              <a:spLocks noChangeArrowheads="1"/>
            </p:cNvSpPr>
            <p:nvPr/>
          </p:nvSpPr>
          <p:spPr bwMode="auto">
            <a:xfrm>
              <a:off x="4410630" y="3808902"/>
              <a:ext cx="878898" cy="769620"/>
            </a:xfrm>
            <a:prstGeom prst="rect">
              <a:avLst/>
            </a:prstGeom>
            <a:noFill/>
            <a:ln w="9525">
              <a:noFill/>
              <a:miter lim="800000"/>
            </a:ln>
          </p:spPr>
          <p:txBody>
            <a:bodyPr>
              <a:spAutoFit/>
            </a:bodyPr>
            <a:lstStyle/>
            <a:p>
              <a:pPr algn="ctr"/>
              <a:r>
                <a:rPr lang="en-US" altLang="zh-CN" sz="4400">
                  <a:solidFill>
                    <a:srgbClr val="01ACBE"/>
                  </a:solidFill>
                  <a:latin typeface="Impact" panose="020B0806030902050204" pitchFamily="34" charset="0"/>
                  <a:ea typeface="Kozuka Gothic Pro H"/>
                  <a:cs typeface="Kozuka Gothic Pro H"/>
                </a:rPr>
                <a:t>03</a:t>
              </a:r>
              <a:endParaRPr lang="zh-CN" altLang="en-US" sz="4400">
                <a:solidFill>
                  <a:srgbClr val="01ACBE"/>
                </a:solidFill>
                <a:latin typeface="Impact" panose="020B0806030902050204" pitchFamily="34" charset="0"/>
                <a:ea typeface="Kozuka Gothic Pro H"/>
                <a:cs typeface="Kozuka Gothic Pro H"/>
              </a:endParaRPr>
            </a:p>
          </p:txBody>
        </p:sp>
        <p:sp>
          <p:nvSpPr>
            <p:cNvPr id="23575" name="文本框 113"/>
            <p:cNvSpPr txBox="1">
              <a:spLocks noChangeArrowheads="1"/>
            </p:cNvSpPr>
            <p:nvPr/>
          </p:nvSpPr>
          <p:spPr bwMode="auto">
            <a:xfrm>
              <a:off x="5159101" y="4251500"/>
              <a:ext cx="4012732" cy="554127"/>
            </a:xfrm>
            <a:prstGeom prst="rect">
              <a:avLst/>
            </a:prstGeom>
            <a:noFill/>
            <a:ln w="9525">
              <a:noFill/>
              <a:miter lim="800000"/>
            </a:ln>
          </p:spPr>
          <p:txBody>
            <a:bodyPr>
              <a:spAutoFit/>
            </a:bodyPr>
            <a:lstStyle/>
            <a:p>
              <a:pPr>
                <a:lnSpc>
                  <a:spcPct val="150000"/>
                </a:lnSpc>
              </a:pPr>
              <a:r>
                <a:rPr lang="zh-CN" altLang="en-US" sz="2000">
                  <a:latin typeface="微软雅黑" panose="020B0503020204020204" pitchFamily="34" charset="-122"/>
                  <a:ea typeface="微软雅黑" panose="020B0503020204020204" pitchFamily="34" charset="-122"/>
                </a:rPr>
                <a:t>企业必须获利，才有生存的价值。</a:t>
              </a:r>
              <a:endParaRPr lang="zh-CN" altLang="en-US" sz="2000">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701695" y="2240215"/>
            <a:ext cx="5476725" cy="3635868"/>
            <a:chOff x="379789" y="1810845"/>
            <a:chExt cx="5476725" cy="3635868"/>
          </a:xfrm>
        </p:grpSpPr>
        <p:grpSp>
          <p:nvGrpSpPr>
            <p:cNvPr id="42" name="组合 41"/>
            <p:cNvGrpSpPr/>
            <p:nvPr/>
          </p:nvGrpSpPr>
          <p:grpSpPr>
            <a:xfrm>
              <a:off x="3331866" y="1857828"/>
              <a:ext cx="1196591" cy="1132974"/>
              <a:chOff x="304800" y="673100"/>
              <a:chExt cx="4000500" cy="4000500"/>
            </a:xfrm>
            <a:effectLst>
              <a:outerShdw blurRad="444500" dist="228600" dir="6840000" sx="98000" sy="98000" algn="tr" rotWithShape="0">
                <a:prstClr val="black">
                  <a:alpha val="64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C00000"/>
                  </a:solidFill>
                  <a:ea typeface="微软雅黑" panose="020B0503020204020204" pitchFamily="34" charset="-122"/>
                </a:endParaRPr>
              </a:p>
            </p:txBody>
          </p:sp>
          <p:sp>
            <p:nvSpPr>
              <p:cNvPr id="50" name="椭圆 49"/>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C00000"/>
                  </a:solidFill>
                  <a:ea typeface="微软雅黑" panose="020B0503020204020204" pitchFamily="34" charset="-122"/>
                </a:endParaRPr>
              </a:p>
            </p:txBody>
          </p:sp>
        </p:grpSp>
        <p:sp>
          <p:nvSpPr>
            <p:cNvPr id="33" name="等腰三角形 4"/>
            <p:cNvSpPr/>
            <p:nvPr>
              <p:custDataLst>
                <p:tags r:id="rId1"/>
              </p:custDataLst>
            </p:nvPr>
          </p:nvSpPr>
          <p:spPr>
            <a:xfrm rot="4620000">
              <a:off x="3579019" y="4383881"/>
              <a:ext cx="465138" cy="1660525"/>
            </a:xfrm>
            <a:custGeom>
              <a:avLst/>
              <a:gdLst/>
              <a:ahLst/>
              <a:cxnLst/>
              <a:rect l="l" t="t" r="r" b="b"/>
              <a:pathLst>
                <a:path w="192964" h="560383">
                  <a:moveTo>
                    <a:pt x="66046" y="560383"/>
                  </a:moveTo>
                  <a:lnTo>
                    <a:pt x="0" y="437611"/>
                  </a:lnTo>
                  <a:lnTo>
                    <a:pt x="50013" y="454481"/>
                  </a:lnTo>
                  <a:cubicBezTo>
                    <a:pt x="162802" y="291013"/>
                    <a:pt x="137166" y="120464"/>
                    <a:pt x="101652" y="0"/>
                  </a:cubicBezTo>
                  <a:cubicBezTo>
                    <a:pt x="168790" y="118195"/>
                    <a:pt x="220957" y="274728"/>
                    <a:pt x="139072" y="484523"/>
                  </a:cubicBezTo>
                  <a:lnTo>
                    <a:pt x="192964" y="502702"/>
                  </a:lnTo>
                  <a:close/>
                </a:path>
              </a:pathLst>
            </a:custGeom>
            <a:solidFill>
              <a:schemeClr val="bg2">
                <a:lumMod val="75000"/>
              </a:schemeClr>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normAutofit/>
            </a:bodyPr>
            <a:lstStyle/>
            <a:p>
              <a:pPr algn="ctr" defTabSz="685800" fontAlgn="auto">
                <a:spcBef>
                  <a:spcPts val="0"/>
                </a:spcBef>
                <a:spcAft>
                  <a:spcPts val="0"/>
                </a:spcAft>
                <a:defRPr/>
              </a:pPr>
              <a:endParaRPr lang="zh-CN" altLang="en-US" sz="1350">
                <a:solidFill>
                  <a:prstClr val="white"/>
                </a:solidFill>
              </a:endParaRPr>
            </a:p>
          </p:txBody>
        </p:sp>
        <p:sp>
          <p:nvSpPr>
            <p:cNvPr id="46" name="等腰三角形 4"/>
            <p:cNvSpPr/>
            <p:nvPr>
              <p:custDataLst>
                <p:tags r:id="rId2"/>
              </p:custDataLst>
            </p:nvPr>
          </p:nvSpPr>
          <p:spPr>
            <a:xfrm rot="9060000" flipH="1" flipV="1">
              <a:off x="4568825" y="2695575"/>
              <a:ext cx="571500" cy="1216025"/>
            </a:xfrm>
            <a:custGeom>
              <a:avLst/>
              <a:gdLst/>
              <a:ahLst/>
              <a:cxnLst/>
              <a:rect l="l" t="t" r="r" b="b"/>
              <a:pathLst>
                <a:path w="192964" h="560383">
                  <a:moveTo>
                    <a:pt x="66046" y="560383"/>
                  </a:moveTo>
                  <a:lnTo>
                    <a:pt x="0" y="437611"/>
                  </a:lnTo>
                  <a:lnTo>
                    <a:pt x="50013" y="454481"/>
                  </a:lnTo>
                  <a:cubicBezTo>
                    <a:pt x="162802" y="291013"/>
                    <a:pt x="137166" y="120464"/>
                    <a:pt x="101652" y="0"/>
                  </a:cubicBezTo>
                  <a:cubicBezTo>
                    <a:pt x="168790" y="118195"/>
                    <a:pt x="220957" y="274728"/>
                    <a:pt x="139072" y="484523"/>
                  </a:cubicBezTo>
                  <a:lnTo>
                    <a:pt x="192964" y="502702"/>
                  </a:lnTo>
                  <a:close/>
                </a:path>
              </a:pathLst>
            </a:custGeom>
            <a:solidFill>
              <a:schemeClr val="bg2">
                <a:lumMod val="75000"/>
              </a:schemeClr>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normAutofit/>
            </a:bodyPr>
            <a:lstStyle/>
            <a:p>
              <a:pPr algn="ctr" defTabSz="685800" fontAlgn="auto">
                <a:spcBef>
                  <a:spcPts val="0"/>
                </a:spcBef>
                <a:spcAft>
                  <a:spcPts val="0"/>
                </a:spcAft>
                <a:defRPr/>
              </a:pPr>
              <a:endParaRPr lang="zh-CN" altLang="en-US" sz="1350">
                <a:solidFill>
                  <a:prstClr val="white"/>
                </a:solidFill>
              </a:endParaRPr>
            </a:p>
          </p:txBody>
        </p:sp>
        <p:sp>
          <p:nvSpPr>
            <p:cNvPr id="47" name="等腰三角形 4"/>
            <p:cNvSpPr/>
            <p:nvPr>
              <p:custDataLst>
                <p:tags r:id="rId3"/>
              </p:custDataLst>
            </p:nvPr>
          </p:nvSpPr>
          <p:spPr>
            <a:xfrm rot="2280000" flipH="1" flipV="1">
              <a:off x="2476500" y="2620963"/>
              <a:ext cx="571500" cy="1349375"/>
            </a:xfrm>
            <a:custGeom>
              <a:avLst/>
              <a:gdLst/>
              <a:ahLst/>
              <a:cxnLst/>
              <a:rect l="l" t="t" r="r" b="b"/>
              <a:pathLst>
                <a:path w="192964" h="560383">
                  <a:moveTo>
                    <a:pt x="66046" y="560383"/>
                  </a:moveTo>
                  <a:lnTo>
                    <a:pt x="0" y="437611"/>
                  </a:lnTo>
                  <a:lnTo>
                    <a:pt x="50013" y="454481"/>
                  </a:lnTo>
                  <a:cubicBezTo>
                    <a:pt x="162802" y="291013"/>
                    <a:pt x="137166" y="120464"/>
                    <a:pt x="101652" y="0"/>
                  </a:cubicBezTo>
                  <a:cubicBezTo>
                    <a:pt x="168790" y="118195"/>
                    <a:pt x="220957" y="274728"/>
                    <a:pt x="139072" y="484523"/>
                  </a:cubicBezTo>
                  <a:lnTo>
                    <a:pt x="192964" y="502702"/>
                  </a:lnTo>
                  <a:close/>
                </a:path>
              </a:pathLst>
            </a:custGeom>
            <a:solidFill>
              <a:schemeClr val="bg2">
                <a:lumMod val="75000"/>
              </a:schemeClr>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normAutofit/>
            </a:bodyPr>
            <a:lstStyle/>
            <a:p>
              <a:pPr algn="ctr" defTabSz="685800" fontAlgn="auto">
                <a:spcBef>
                  <a:spcPts val="0"/>
                </a:spcBef>
                <a:spcAft>
                  <a:spcPts val="0"/>
                </a:spcAft>
                <a:defRPr/>
              </a:pPr>
              <a:endParaRPr lang="zh-CN" altLang="en-US" sz="1350">
                <a:solidFill>
                  <a:prstClr val="white"/>
                </a:solidFill>
              </a:endParaRPr>
            </a:p>
          </p:txBody>
        </p:sp>
        <p:grpSp>
          <p:nvGrpSpPr>
            <p:cNvPr id="22" name="组合 21"/>
            <p:cNvGrpSpPr/>
            <p:nvPr/>
          </p:nvGrpSpPr>
          <p:grpSpPr>
            <a:xfrm>
              <a:off x="2976608" y="3178628"/>
              <a:ext cx="1726021" cy="1577884"/>
              <a:chOff x="7505" y="4636"/>
              <a:chExt cx="3512" cy="3106"/>
            </a:xfrm>
            <a:solidFill>
              <a:schemeClr val="accent1">
                <a:lumMod val="75000"/>
              </a:schemeClr>
            </a:solidFill>
          </p:grpSpPr>
          <p:sp>
            <p:nvSpPr>
              <p:cNvPr id="23" name="Freeform 7"/>
              <p:cNvSpPr/>
              <p:nvPr/>
            </p:nvSpPr>
            <p:spPr bwMode="auto">
              <a:xfrm>
                <a:off x="7505" y="4636"/>
                <a:ext cx="3512" cy="3106"/>
              </a:xfrm>
              <a:custGeom>
                <a:avLst/>
                <a:gdLst/>
                <a:ahLst/>
                <a:cxnLst>
                  <a:cxn ang="0">
                    <a:pos x="160" y="0"/>
                  </a:cxn>
                  <a:cxn ang="0">
                    <a:pos x="0" y="144"/>
                  </a:cxn>
                  <a:cxn ang="0">
                    <a:pos x="48" y="144"/>
                  </a:cxn>
                  <a:cxn ang="0">
                    <a:pos x="48" y="272"/>
                  </a:cxn>
                  <a:cxn ang="0">
                    <a:pos x="128" y="272"/>
                  </a:cxn>
                  <a:cxn ang="0">
                    <a:pos x="128" y="176"/>
                  </a:cxn>
                  <a:cxn ang="0">
                    <a:pos x="192" y="176"/>
                  </a:cxn>
                  <a:cxn ang="0">
                    <a:pos x="192" y="272"/>
                  </a:cxn>
                  <a:cxn ang="0">
                    <a:pos x="272" y="272"/>
                  </a:cxn>
                  <a:cxn ang="0">
                    <a:pos x="272" y="144"/>
                  </a:cxn>
                  <a:cxn ang="0">
                    <a:pos x="320" y="144"/>
                  </a:cxn>
                  <a:cxn ang="0">
                    <a:pos x="160" y="0"/>
                  </a:cxn>
                </a:cxnLst>
                <a:rect l="0" t="0" r="r" b="b"/>
                <a:pathLst>
                  <a:path w="320" h="272">
                    <a:moveTo>
                      <a:pt x="160" y="0"/>
                    </a:moveTo>
                    <a:lnTo>
                      <a:pt x="0" y="144"/>
                    </a:lnTo>
                    <a:lnTo>
                      <a:pt x="48" y="144"/>
                    </a:lnTo>
                    <a:lnTo>
                      <a:pt x="48" y="272"/>
                    </a:lnTo>
                    <a:lnTo>
                      <a:pt x="128" y="272"/>
                    </a:lnTo>
                    <a:lnTo>
                      <a:pt x="128" y="176"/>
                    </a:lnTo>
                    <a:lnTo>
                      <a:pt x="192" y="176"/>
                    </a:lnTo>
                    <a:lnTo>
                      <a:pt x="192" y="272"/>
                    </a:lnTo>
                    <a:lnTo>
                      <a:pt x="272" y="272"/>
                    </a:lnTo>
                    <a:lnTo>
                      <a:pt x="272" y="144"/>
                    </a:lnTo>
                    <a:lnTo>
                      <a:pt x="320" y="144"/>
                    </a:lnTo>
                    <a:lnTo>
                      <a:pt x="160" y="0"/>
                    </a:lnTo>
                    <a:close/>
                  </a:path>
                </a:pathLst>
              </a:custGeom>
              <a:grpFill/>
              <a:ln w="9525">
                <a:noFill/>
                <a:round/>
              </a:ln>
            </p:spPr>
            <p:txBody>
              <a:bodyPr lIns="68580" tIns="34290" rIns="68580" bIns="34290">
                <a:normAutofit/>
              </a:bodyPr>
              <a:lstStyle/>
              <a:p>
                <a:pPr fontAlgn="auto">
                  <a:spcBef>
                    <a:spcPts val="0"/>
                  </a:spcBef>
                  <a:spcAft>
                    <a:spcPts val="0"/>
                  </a:spcAft>
                  <a:defRPr/>
                </a:pPr>
                <a:endParaRPr lang="zh-CN" altLang="en-US" sz="1350" u="sng">
                  <a:latin typeface="+mn-lt"/>
                  <a:ea typeface="+mn-ea"/>
                </a:endParaRPr>
              </a:p>
            </p:txBody>
          </p:sp>
          <p:sp>
            <p:nvSpPr>
              <p:cNvPr id="24" name="文本框 13"/>
              <p:cNvSpPr txBox="1"/>
              <p:nvPr/>
            </p:nvSpPr>
            <p:spPr>
              <a:xfrm>
                <a:off x="8448" y="5493"/>
                <a:ext cx="1742" cy="969"/>
              </a:xfrm>
              <a:prstGeom prst="rect">
                <a:avLst/>
              </a:prstGeom>
              <a:grpFill/>
            </p:spPr>
            <p:txBody>
              <a:bodyPr>
                <a:spAutoFit/>
              </a:bodyPr>
              <a:lstStyle/>
              <a:p>
                <a:pPr fontAlgn="auto">
                  <a:spcBef>
                    <a:spcPts val="0"/>
                  </a:spcBef>
                  <a:spcAft>
                    <a:spcPts val="0"/>
                  </a:spcAft>
                  <a:defRPr/>
                </a:pPr>
                <a:r>
                  <a:rPr lang="zh-CN" altLang="en-US" sz="2600" b="1" dirty="0">
                    <a:solidFill>
                      <a:schemeClr val="bg1"/>
                    </a:solidFill>
                    <a:latin typeface="+mj-ea"/>
                    <a:ea typeface="+mj-ea"/>
                  </a:rPr>
                  <a:t>企业</a:t>
                </a:r>
                <a:endParaRPr lang="zh-CN" altLang="en-US" sz="2600" b="1" dirty="0">
                  <a:solidFill>
                    <a:schemeClr val="bg1"/>
                  </a:solidFill>
                  <a:latin typeface="+mj-ea"/>
                  <a:ea typeface="+mj-ea"/>
                </a:endParaRPr>
              </a:p>
            </p:txBody>
          </p:sp>
        </p:grpSp>
        <p:grpSp>
          <p:nvGrpSpPr>
            <p:cNvPr id="39" name="组合 38"/>
            <p:cNvGrpSpPr/>
            <p:nvPr/>
          </p:nvGrpSpPr>
          <p:grpSpPr bwMode="auto">
            <a:xfrm>
              <a:off x="379789" y="1810845"/>
              <a:ext cx="2554061" cy="1026721"/>
              <a:chOff x="8338348" y="2430967"/>
              <a:chExt cx="2554512" cy="702834"/>
            </a:xfrm>
          </p:grpSpPr>
          <p:sp>
            <p:nvSpPr>
              <p:cNvPr id="40" name="矩形 39"/>
              <p:cNvSpPr/>
              <p:nvPr/>
            </p:nvSpPr>
            <p:spPr>
              <a:xfrm>
                <a:off x="8338348" y="2817694"/>
                <a:ext cx="2554512" cy="316107"/>
              </a:xfrm>
              <a:prstGeom prst="rect">
                <a:avLst/>
              </a:prstGeom>
              <a:solidFill>
                <a:schemeClr val="accent1">
                  <a:lumMod val="20000"/>
                  <a:lumOff val="80000"/>
                </a:schemeClr>
              </a:solidFill>
            </p:spPr>
            <p:txBody>
              <a:bodyPr>
                <a:spAutoFit/>
                <a:scene3d>
                  <a:camera prst="orthographicFront"/>
                  <a:lightRig rig="threePt" dir="t"/>
                </a:scene3d>
                <a:sp3d contourW="12700"/>
              </a:bodyPr>
              <a:lstStyle/>
              <a:p>
                <a:pPr algn="just" fontAlgn="auto">
                  <a:lnSpc>
                    <a:spcPct val="120000"/>
                  </a:lnSpc>
                  <a:spcBef>
                    <a:spcPts val="0"/>
                  </a:spcBef>
                  <a:spcAft>
                    <a:spcPts val="0"/>
                  </a:spcAft>
                  <a:defRPr/>
                </a:pPr>
                <a:r>
                  <a:rPr lang="zh-CN" altLang="en-US" sz="2000" b="1" dirty="0">
                    <a:solidFill>
                      <a:srgbClr val="FF0000"/>
                    </a:solidFill>
                    <a:latin typeface="华文彩云" panose="02010800040101010101" pitchFamily="2" charset="-122"/>
                    <a:ea typeface="华文彩云" panose="02010800040101010101" pitchFamily="2" charset="-122"/>
                  </a:rPr>
                  <a:t>以收抵支；到期偿债</a:t>
                </a:r>
                <a:r>
                  <a:rPr lang="zh-CN" altLang="en-US" sz="2000" dirty="0">
                    <a:solidFill>
                      <a:prstClr val="black">
                        <a:lumMod val="50000"/>
                        <a:lumOff val="50000"/>
                      </a:prstClr>
                    </a:solidFill>
                    <a:latin typeface="Arial" panose="020B0604020202020204"/>
                    <a:ea typeface="微软雅黑" panose="020B0503020204020204" pitchFamily="34" charset="-122"/>
                  </a:rPr>
                  <a:t>。</a:t>
                </a:r>
                <a:endParaRPr lang="zh-CN" altLang="en-US" sz="2000" dirty="0">
                  <a:solidFill>
                    <a:prstClr val="black">
                      <a:lumMod val="50000"/>
                      <a:lumOff val="50000"/>
                    </a:prstClr>
                  </a:solidFill>
                  <a:latin typeface="Arial" panose="020B0604020202020204"/>
                  <a:ea typeface="微软雅黑" panose="020B0503020204020204" pitchFamily="34" charset="-122"/>
                </a:endParaRPr>
              </a:p>
            </p:txBody>
          </p:sp>
          <p:sp>
            <p:nvSpPr>
              <p:cNvPr id="41" name="矩形 40"/>
              <p:cNvSpPr/>
              <p:nvPr/>
            </p:nvSpPr>
            <p:spPr>
              <a:xfrm>
                <a:off x="8416202" y="2430967"/>
                <a:ext cx="2438399" cy="349519"/>
              </a:xfrm>
              <a:prstGeom prst="rect">
                <a:avLst/>
              </a:prstGeom>
              <a:solidFill>
                <a:schemeClr val="bg2">
                  <a:lumMod val="20000"/>
                  <a:lumOff val="80000"/>
                </a:schemeClr>
              </a:solidFill>
            </p:spPr>
            <p:txBody>
              <a:bodyPr>
                <a:spAutoFit/>
                <a:scene3d>
                  <a:camera prst="orthographicFront"/>
                  <a:lightRig rig="threePt" dir="t"/>
                </a:scene3d>
                <a:sp3d contourW="12700"/>
              </a:bodyPr>
              <a:lstStyle/>
              <a:p>
                <a:pPr algn="just" fontAlgn="auto">
                  <a:lnSpc>
                    <a:spcPct val="120000"/>
                  </a:lnSpc>
                  <a:spcBef>
                    <a:spcPts val="0"/>
                  </a:spcBef>
                  <a:spcAft>
                    <a:spcPts val="0"/>
                  </a:spcAft>
                  <a:defRPr/>
                </a:pPr>
                <a:r>
                  <a:rPr lang="zh-CN" altLang="en-US" sz="2400" b="1" dirty="0">
                    <a:latin typeface="华文新魏" panose="02010800040101010101" pitchFamily="2" charset="-122"/>
                    <a:ea typeface="华文新魏" panose="02010800040101010101" pitchFamily="2" charset="-122"/>
                  </a:rPr>
                  <a:t>企业生存的条件</a:t>
                </a:r>
                <a:endParaRPr lang="zh-CN" altLang="en-US" sz="2400" b="1" dirty="0">
                  <a:latin typeface="华文新魏" panose="02010800040101010101" pitchFamily="2" charset="-122"/>
                  <a:ea typeface="华文新魏" panose="02010800040101010101" pitchFamily="2" charset="-122"/>
                </a:endParaRPr>
              </a:p>
            </p:txBody>
          </p:sp>
        </p:grpSp>
        <p:sp>
          <p:nvSpPr>
            <p:cNvPr id="51" name="文本框 9"/>
            <p:cNvSpPr txBox="1"/>
            <p:nvPr/>
          </p:nvSpPr>
          <p:spPr>
            <a:xfrm>
              <a:off x="3429000" y="2190750"/>
              <a:ext cx="962025" cy="492125"/>
            </a:xfrm>
            <a:prstGeom prst="rect">
              <a:avLst/>
            </a:prstGeom>
            <a:noFill/>
          </p:spPr>
          <p:txBody>
            <a:bodyPr>
              <a:spAutoFit/>
            </a:bodyPr>
            <a:lstStyle/>
            <a:p>
              <a:pPr fontAlgn="auto">
                <a:spcBef>
                  <a:spcPts val="0"/>
                </a:spcBef>
                <a:spcAft>
                  <a:spcPts val="0"/>
                </a:spcAft>
                <a:defRPr/>
              </a:pPr>
              <a:r>
                <a:rPr lang="zh-CN" altLang="zh-CN" sz="2600" b="1" dirty="0">
                  <a:latin typeface="+mn-ea"/>
                  <a:ea typeface="+mn-ea"/>
                </a:rPr>
                <a:t>生存</a:t>
              </a:r>
              <a:endParaRPr lang="zh-CN" altLang="zh-CN" sz="2600" b="1" dirty="0">
                <a:latin typeface="+mn-ea"/>
                <a:ea typeface="+mn-ea"/>
              </a:endParaRPr>
            </a:p>
          </p:txBody>
        </p:sp>
        <p:grpSp>
          <p:nvGrpSpPr>
            <p:cNvPr id="52" name="组合 51"/>
            <p:cNvGrpSpPr/>
            <p:nvPr/>
          </p:nvGrpSpPr>
          <p:grpSpPr>
            <a:xfrm>
              <a:off x="4659923" y="3911601"/>
              <a:ext cx="1196591" cy="1132974"/>
              <a:chOff x="304800" y="673100"/>
              <a:chExt cx="4000500" cy="4000500"/>
            </a:xfrm>
            <a:effectLst>
              <a:outerShdw blurRad="444500" dist="228600" dir="6840000" sx="98000" sy="98000" algn="tr" rotWithShape="0">
                <a:prstClr val="black">
                  <a:alpha val="64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C00000"/>
                  </a:solidFill>
                  <a:ea typeface="微软雅黑" panose="020B0503020204020204" pitchFamily="34" charset="-122"/>
                </a:endParaRPr>
              </a:p>
            </p:txBody>
          </p:sp>
          <p:sp>
            <p:nvSpPr>
              <p:cNvPr id="54" name="椭圆 53"/>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C00000"/>
                  </a:solidFill>
                  <a:ea typeface="微软雅黑" panose="020B0503020204020204" pitchFamily="34" charset="-122"/>
                </a:endParaRPr>
              </a:p>
            </p:txBody>
          </p:sp>
        </p:grpSp>
        <p:grpSp>
          <p:nvGrpSpPr>
            <p:cNvPr id="55" name="组合 54"/>
            <p:cNvGrpSpPr/>
            <p:nvPr/>
          </p:nvGrpSpPr>
          <p:grpSpPr>
            <a:xfrm>
              <a:off x="1699009" y="3766457"/>
              <a:ext cx="1196591" cy="1132974"/>
              <a:chOff x="304800" y="673100"/>
              <a:chExt cx="4000500" cy="4000500"/>
            </a:xfrm>
            <a:effectLst>
              <a:outerShdw blurRad="444500" dist="228600" dir="6840000" sx="98000" sy="98000" algn="tr" rotWithShape="0">
                <a:prstClr val="black">
                  <a:alpha val="64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C00000"/>
                  </a:solidFill>
                  <a:ea typeface="微软雅黑" panose="020B0503020204020204" pitchFamily="34" charset="-122"/>
                </a:endParaRPr>
              </a:p>
            </p:txBody>
          </p:sp>
          <p:sp>
            <p:nvSpPr>
              <p:cNvPr id="57" name="椭圆 56"/>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C00000"/>
                  </a:solidFill>
                  <a:ea typeface="微软雅黑" panose="020B0503020204020204" pitchFamily="34" charset="-122"/>
                </a:endParaRPr>
              </a:p>
            </p:txBody>
          </p:sp>
        </p:grpSp>
        <p:sp>
          <p:nvSpPr>
            <p:cNvPr id="58" name="文本框 9"/>
            <p:cNvSpPr txBox="1"/>
            <p:nvPr/>
          </p:nvSpPr>
          <p:spPr>
            <a:xfrm>
              <a:off x="4873625" y="4244975"/>
              <a:ext cx="962025" cy="492125"/>
            </a:xfrm>
            <a:prstGeom prst="rect">
              <a:avLst/>
            </a:prstGeom>
            <a:noFill/>
          </p:spPr>
          <p:txBody>
            <a:bodyPr>
              <a:spAutoFit/>
            </a:bodyPr>
            <a:lstStyle/>
            <a:p>
              <a:pPr fontAlgn="auto">
                <a:spcBef>
                  <a:spcPts val="0"/>
                </a:spcBef>
                <a:spcAft>
                  <a:spcPts val="0"/>
                </a:spcAft>
                <a:defRPr/>
              </a:pPr>
              <a:r>
                <a:rPr lang="zh-CN" altLang="en-US" sz="2600" b="1" dirty="0">
                  <a:latin typeface="+mn-ea"/>
                  <a:ea typeface="+mn-ea"/>
                </a:rPr>
                <a:t>发展</a:t>
              </a:r>
              <a:endParaRPr lang="zh-CN" altLang="zh-CN" sz="2600" b="1" dirty="0">
                <a:latin typeface="+mn-ea"/>
                <a:ea typeface="+mn-ea"/>
              </a:endParaRPr>
            </a:p>
          </p:txBody>
        </p:sp>
        <p:sp>
          <p:nvSpPr>
            <p:cNvPr id="59" name="文本框 9"/>
            <p:cNvSpPr txBox="1"/>
            <p:nvPr/>
          </p:nvSpPr>
          <p:spPr>
            <a:xfrm>
              <a:off x="1752600" y="4098925"/>
              <a:ext cx="962025" cy="493713"/>
            </a:xfrm>
            <a:prstGeom prst="rect">
              <a:avLst/>
            </a:prstGeom>
            <a:noFill/>
          </p:spPr>
          <p:txBody>
            <a:bodyPr>
              <a:spAutoFit/>
            </a:bodyPr>
            <a:lstStyle/>
            <a:p>
              <a:pPr fontAlgn="auto">
                <a:spcBef>
                  <a:spcPts val="0"/>
                </a:spcBef>
                <a:spcAft>
                  <a:spcPts val="0"/>
                </a:spcAft>
                <a:defRPr/>
              </a:pPr>
              <a:r>
                <a:rPr lang="zh-CN" altLang="en-US" sz="2600" b="1" dirty="0">
                  <a:latin typeface="+mn-ea"/>
                  <a:ea typeface="+mn-ea"/>
                </a:rPr>
                <a:t>获利</a:t>
              </a:r>
              <a:endParaRPr lang="zh-CN" altLang="zh-CN" sz="2600" b="1" dirty="0">
                <a:latin typeface="+mn-ea"/>
                <a:ea typeface="+mn-ea"/>
              </a:endParaRPr>
            </a:p>
          </p:txBody>
        </p:sp>
      </p:grpSp>
      <p:sp>
        <p:nvSpPr>
          <p:cNvPr id="43" name="灯片编号占位符 2"/>
          <p:cNvSpPr>
            <a:spLocks noGrp="1"/>
          </p:cNvSpPr>
          <p:nvPr>
            <p:ph type="sldNum" sz="quarter" idx="12"/>
          </p:nvPr>
        </p:nvSpPr>
        <p:spPr>
          <a:xfrm>
            <a:off x="11483975" y="6327775"/>
            <a:ext cx="495300" cy="354013"/>
          </a:xfrm>
        </p:spPr>
        <p:txBody>
          <a:bodyPr/>
          <a:lstStyle/>
          <a:p>
            <a:pPr>
              <a:defRPr/>
            </a:pPr>
            <a:fld id="{D9910321-C179-4B85-B99D-8D2300ED6A68}" type="slidenum">
              <a:rPr lang="en-US">
                <a:solidFill>
                  <a:schemeClr val="tx1"/>
                </a:solidFill>
              </a:rPr>
            </a:fld>
            <a:endParaRPr lang="en-US" dirty="0">
              <a:solidFill>
                <a:schemeClr val="tx1"/>
              </a:solidFill>
            </a:endParaRPr>
          </a:p>
        </p:txBody>
      </p:sp>
    </p:spTree>
  </p:cSld>
  <p:clrMapOvr>
    <a:masterClrMapping/>
  </p:clrMapOvr>
  <p:transition>
    <p:blind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商务标靶目标金融高清图片"/>
          <p:cNvPicPr>
            <a:picLocks noChangeAspect="1" noChangeArrowheads="1"/>
          </p:cNvPicPr>
          <p:nvPr/>
        </p:nvPicPr>
        <p:blipFill>
          <a:blip r:embed="rId1"/>
          <a:srcRect l="5188" r="3568" b="5959"/>
          <a:stretch>
            <a:fillRect/>
          </a:stretch>
        </p:blipFill>
        <p:spPr bwMode="auto">
          <a:xfrm>
            <a:off x="638175" y="1857375"/>
            <a:ext cx="4567238" cy="3687763"/>
          </a:xfrm>
          <a:prstGeom prst="rect">
            <a:avLst/>
          </a:prstGeom>
          <a:noFill/>
          <a:ln w="9525">
            <a:noFill/>
            <a:miter lim="800000"/>
            <a:headEnd/>
            <a:tailEnd/>
          </a:ln>
        </p:spPr>
      </p:pic>
      <p:sp>
        <p:nvSpPr>
          <p:cNvPr id="40" name="矩形 39"/>
          <p:cNvSpPr/>
          <p:nvPr/>
        </p:nvSpPr>
        <p:spPr>
          <a:xfrm>
            <a:off x="0" y="6154738"/>
            <a:ext cx="12192000" cy="70326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0" name="组合 9"/>
          <p:cNvGrpSpPr/>
          <p:nvPr/>
        </p:nvGrpSpPr>
        <p:grpSpPr bwMode="auto">
          <a:xfrm>
            <a:off x="3381375" y="1143000"/>
            <a:ext cx="5327650" cy="134938"/>
            <a:chOff x="5357217" y="1143000"/>
            <a:chExt cx="1490133" cy="101600"/>
          </a:xfrm>
        </p:grpSpPr>
        <p:cxnSp>
          <p:nvCxnSpPr>
            <p:cNvPr id="11"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6354617" y="2394854"/>
            <a:ext cx="3805431" cy="2889613"/>
            <a:chOff x="6248" y="4709"/>
            <a:chExt cx="4761" cy="4332"/>
          </a:xfrm>
          <a:solidFill>
            <a:schemeClr val="bg1"/>
          </a:solidFill>
        </p:grpSpPr>
        <p:sp>
          <p:nvSpPr>
            <p:cNvPr id="32" name="椭圆 31"/>
            <p:cNvSpPr/>
            <p:nvPr/>
          </p:nvSpPr>
          <p:spPr>
            <a:xfrm>
              <a:off x="6248" y="4709"/>
              <a:ext cx="4761" cy="4332"/>
            </a:xfrm>
            <a:prstGeom prst="ellipse">
              <a:avLst/>
            </a:prstGeom>
            <a:grpFill/>
            <a:ln w="19050">
              <a:solidFill>
                <a:schemeClr val="tx1"/>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zh-CN" altLang="en-US"/>
            </a:p>
          </p:txBody>
        </p:sp>
        <p:sp>
          <p:nvSpPr>
            <p:cNvPr id="33" name="椭圆 32"/>
            <p:cNvSpPr/>
            <p:nvPr/>
          </p:nvSpPr>
          <p:spPr>
            <a:xfrm>
              <a:off x="7163" y="5732"/>
              <a:ext cx="2919" cy="2292"/>
            </a:xfrm>
            <a:prstGeom prst="ellipse">
              <a:avLst/>
            </a:prstGeom>
            <a:solidFill>
              <a:srgbClr val="00B0F0"/>
            </a:solidFill>
            <a:ln w="19050">
              <a:solidFill>
                <a:schemeClr val="bg1"/>
              </a:solidFill>
              <a:prstDash val="solid"/>
            </a:ln>
          </p:spPr>
          <p:txBody>
            <a:bodyPr lIns="0" tIns="0" rIns="0" bIns="0" anchor="ctr">
              <a:normAutofit/>
            </a:bodyPr>
            <a:lstStyle/>
            <a:p>
              <a:pPr algn="ctr" fontAlgn="auto">
                <a:spcBef>
                  <a:spcPts val="0"/>
                </a:spcBef>
                <a:spcAft>
                  <a:spcPts val="0"/>
                </a:spcAft>
                <a:defRPr/>
              </a:pPr>
              <a:r>
                <a:rPr lang="zh-CN" altLang="en-US" sz="2400" b="1" dirty="0">
                  <a:solidFill>
                    <a:srgbClr val="FFFFFF"/>
                  </a:solidFill>
                  <a:latin typeface="+mj-ea"/>
                  <a:ea typeface="+mj-ea"/>
                  <a:sym typeface="Arial" panose="020B0604020202020204" pitchFamily="34" charset="0"/>
                </a:rPr>
                <a:t>利润最大化</a:t>
              </a:r>
              <a:endParaRPr lang="zh-CN" altLang="en-US" sz="2400" b="1" dirty="0">
                <a:solidFill>
                  <a:srgbClr val="FFFFFF"/>
                </a:solidFill>
                <a:latin typeface="+mj-ea"/>
                <a:ea typeface="+mj-ea"/>
                <a:sym typeface="Arial" panose="020B0604020202020204" pitchFamily="34" charset="0"/>
              </a:endParaRPr>
            </a:p>
            <a:p>
              <a:pPr algn="ctr" fontAlgn="auto">
                <a:spcBef>
                  <a:spcPts val="0"/>
                </a:spcBef>
                <a:spcAft>
                  <a:spcPts val="0"/>
                </a:spcAft>
                <a:defRPr/>
              </a:pPr>
              <a:r>
                <a:rPr lang="zh-CN" altLang="en-US" sz="2400" b="1" dirty="0">
                  <a:solidFill>
                    <a:srgbClr val="FFFFFF"/>
                  </a:solidFill>
                  <a:latin typeface="+mj-ea"/>
                  <a:ea typeface="+mj-ea"/>
                  <a:sym typeface="Arial" panose="020B0604020202020204" pitchFamily="34" charset="0"/>
                </a:rPr>
                <a:t>（最基本）</a:t>
              </a:r>
              <a:endParaRPr lang="zh-CN" altLang="en-US" sz="2400" b="1" dirty="0">
                <a:solidFill>
                  <a:srgbClr val="FFFFFF"/>
                </a:solidFill>
                <a:latin typeface="+mj-ea"/>
                <a:ea typeface="+mj-ea"/>
                <a:sym typeface="Arial" panose="020B0604020202020204" pitchFamily="34" charset="0"/>
              </a:endParaRPr>
            </a:p>
          </p:txBody>
        </p:sp>
      </p:grpSp>
      <p:sp>
        <p:nvSpPr>
          <p:cNvPr id="34" name="椭圆 33"/>
          <p:cNvSpPr/>
          <p:nvPr>
            <p:custDataLst>
              <p:tags r:id="rId2"/>
            </p:custDataLst>
          </p:nvPr>
        </p:nvSpPr>
        <p:spPr>
          <a:xfrm>
            <a:off x="5537200" y="3309938"/>
            <a:ext cx="1414463" cy="1265237"/>
          </a:xfrm>
          <a:prstGeom prst="ellipse">
            <a:avLst/>
          </a:prstGeom>
          <a:solidFill>
            <a:srgbClr val="0F6FC6"/>
          </a:solidFill>
          <a:ln w="57150">
            <a:solidFill>
              <a:srgbClr val="FFFFFF"/>
            </a:solidFill>
          </a:ln>
        </p:spPr>
        <p:style>
          <a:lnRef idx="2">
            <a:srgbClr val="ED5113">
              <a:shade val="50000"/>
            </a:srgbClr>
          </a:lnRef>
          <a:fillRef idx="1">
            <a:srgbClr val="ED5113"/>
          </a:fillRef>
          <a:effectRef idx="0">
            <a:srgbClr val="ED5113"/>
          </a:effectRef>
          <a:fontRef idx="minor">
            <a:sysClr val="window" lastClr="FFFFFF"/>
          </a:fontRef>
        </p:style>
        <p:txBody>
          <a:bodyPr lIns="0" tIns="0" rIns="0" bIns="0" anchor="ctr">
            <a:normAutofit fontScale="97500"/>
          </a:bodyPr>
          <a:lstStyle/>
          <a:p>
            <a:pPr algn="ctr" fontAlgn="auto">
              <a:spcBef>
                <a:spcPts val="0"/>
              </a:spcBef>
              <a:spcAft>
                <a:spcPts val="0"/>
              </a:spcAft>
              <a:defRPr/>
            </a:pPr>
            <a:r>
              <a:rPr lang="zh-CN" altLang="en-US" dirty="0">
                <a:solidFill>
                  <a:srgbClr val="FFFFFF"/>
                </a:solidFill>
                <a:latin typeface="Arial" panose="020B0604020202020204" pitchFamily="34" charset="0"/>
                <a:ea typeface="黑体" panose="02010609060101010101" pitchFamily="49" charset="-122"/>
                <a:cs typeface="+mn-ea"/>
                <a:sym typeface="Arial" panose="020B0604020202020204" pitchFamily="34" charset="0"/>
              </a:rPr>
              <a:t>相关者利益最大化</a:t>
            </a:r>
            <a:endParaRPr lang="zh-CN" altLang="en-US" dirty="0">
              <a:solidFill>
                <a:srgbClr val="FFFFFF"/>
              </a:solidFill>
              <a:latin typeface="Arial" panose="020B0604020202020204" pitchFamily="34" charset="0"/>
              <a:ea typeface="黑体" panose="02010609060101010101" pitchFamily="49" charset="-122"/>
              <a:cs typeface="+mn-ea"/>
              <a:sym typeface="Arial" panose="020B0604020202020204" pitchFamily="34" charset="0"/>
            </a:endParaRPr>
          </a:p>
        </p:txBody>
      </p:sp>
      <p:sp>
        <p:nvSpPr>
          <p:cNvPr id="35" name="椭圆 34"/>
          <p:cNvSpPr/>
          <p:nvPr>
            <p:custDataLst>
              <p:tags r:id="rId3"/>
            </p:custDataLst>
          </p:nvPr>
        </p:nvSpPr>
        <p:spPr>
          <a:xfrm>
            <a:off x="9242425" y="4092575"/>
            <a:ext cx="1295400" cy="1236663"/>
          </a:xfrm>
          <a:prstGeom prst="ellipse">
            <a:avLst/>
          </a:prstGeom>
          <a:solidFill>
            <a:srgbClr val="0F6FC6"/>
          </a:solidFill>
          <a:ln w="57150">
            <a:solidFill>
              <a:srgbClr val="FFFFFF"/>
            </a:solidFill>
          </a:ln>
        </p:spPr>
        <p:style>
          <a:lnRef idx="2">
            <a:srgbClr val="ED5113">
              <a:shade val="50000"/>
            </a:srgbClr>
          </a:lnRef>
          <a:fillRef idx="1">
            <a:srgbClr val="ED5113"/>
          </a:fillRef>
          <a:effectRef idx="0">
            <a:srgbClr val="ED5113"/>
          </a:effectRef>
          <a:fontRef idx="minor">
            <a:sysClr val="window" lastClr="FFFFFF"/>
          </a:fontRef>
        </p:style>
        <p:txBody>
          <a:bodyPr lIns="0" tIns="0" rIns="0" bIns="0" anchor="ctr">
            <a:normAutofit fontScale="97500"/>
          </a:bodyPr>
          <a:lstStyle/>
          <a:p>
            <a:pPr algn="ctr" fontAlgn="auto">
              <a:spcBef>
                <a:spcPts val="0"/>
              </a:spcBef>
              <a:spcAft>
                <a:spcPts val="0"/>
              </a:spcAft>
              <a:defRPr/>
            </a:pPr>
            <a:r>
              <a:rPr lang="zh-CN" altLang="en-US" dirty="0">
                <a:solidFill>
                  <a:srgbClr val="FFFFFF"/>
                </a:solidFill>
                <a:latin typeface="Arial" panose="020B0604020202020204" pitchFamily="34" charset="0"/>
                <a:ea typeface="黑体" panose="02010609060101010101" pitchFamily="49" charset="-122"/>
                <a:cs typeface="+mn-ea"/>
                <a:sym typeface="Arial" panose="020B0604020202020204" pitchFamily="34" charset="0"/>
              </a:rPr>
              <a:t>企业价值最大化</a:t>
            </a:r>
            <a:endParaRPr lang="zh-CN" altLang="en-US" dirty="0">
              <a:solidFill>
                <a:srgbClr val="FFFFFF"/>
              </a:solidFill>
              <a:latin typeface="Arial" panose="020B0604020202020204" pitchFamily="34" charset="0"/>
              <a:ea typeface="黑体" panose="02010609060101010101" pitchFamily="49" charset="-122"/>
              <a:cs typeface="+mn-ea"/>
              <a:sym typeface="Arial" panose="020B0604020202020204" pitchFamily="34" charset="0"/>
            </a:endParaRPr>
          </a:p>
        </p:txBody>
      </p:sp>
      <p:sp>
        <p:nvSpPr>
          <p:cNvPr id="36" name="椭圆 35"/>
          <p:cNvSpPr/>
          <p:nvPr>
            <p:custDataLst>
              <p:tags r:id="rId4"/>
            </p:custDataLst>
          </p:nvPr>
        </p:nvSpPr>
        <p:spPr>
          <a:xfrm>
            <a:off x="7739063" y="1639888"/>
            <a:ext cx="1447800" cy="1171575"/>
          </a:xfrm>
          <a:prstGeom prst="ellipse">
            <a:avLst/>
          </a:prstGeom>
          <a:solidFill>
            <a:srgbClr val="0F6FC6"/>
          </a:solidFill>
          <a:ln w="57150">
            <a:solidFill>
              <a:srgbClr val="FFFFFF"/>
            </a:solidFill>
          </a:ln>
        </p:spPr>
        <p:style>
          <a:lnRef idx="2">
            <a:srgbClr val="ED5113">
              <a:shade val="50000"/>
            </a:srgbClr>
          </a:lnRef>
          <a:fillRef idx="1">
            <a:srgbClr val="ED5113"/>
          </a:fillRef>
          <a:effectRef idx="0">
            <a:srgbClr val="ED5113"/>
          </a:effectRef>
          <a:fontRef idx="minor">
            <a:sysClr val="window" lastClr="FFFFFF"/>
          </a:fontRef>
        </p:style>
        <p:txBody>
          <a:bodyPr lIns="0" tIns="0" rIns="0" bIns="0" anchor="ctr">
            <a:normAutofit fontScale="97500"/>
          </a:bodyPr>
          <a:lstStyle/>
          <a:p>
            <a:pPr algn="ctr" fontAlgn="auto">
              <a:spcBef>
                <a:spcPts val="0"/>
              </a:spcBef>
              <a:spcAft>
                <a:spcPts val="0"/>
              </a:spcAft>
              <a:defRPr/>
            </a:pPr>
            <a:r>
              <a:rPr lang="zh-CN" altLang="en-US" dirty="0">
                <a:solidFill>
                  <a:srgbClr val="FFFFFF"/>
                </a:solidFill>
                <a:latin typeface="Arial" panose="020B0604020202020204" pitchFamily="34" charset="0"/>
                <a:ea typeface="黑体" panose="02010609060101010101" pitchFamily="49" charset="-122"/>
                <a:cs typeface="+mn-ea"/>
                <a:sym typeface="Arial" panose="020B0604020202020204" pitchFamily="34" charset="0"/>
              </a:rPr>
              <a:t>股东财富最大化</a:t>
            </a:r>
            <a:endParaRPr lang="zh-CN" altLang="en-US" dirty="0">
              <a:solidFill>
                <a:srgbClr val="FFFFFF"/>
              </a:solidFill>
              <a:latin typeface="Arial" panose="020B0604020202020204" pitchFamily="34" charset="0"/>
              <a:ea typeface="黑体" panose="02010609060101010101" pitchFamily="49" charset="-122"/>
              <a:cs typeface="+mn-ea"/>
              <a:sym typeface="Arial" panose="020B0604020202020204" pitchFamily="34" charset="0"/>
            </a:endParaRPr>
          </a:p>
        </p:txBody>
      </p:sp>
      <p:sp>
        <p:nvSpPr>
          <p:cNvPr id="15" name="灯片编号占位符 2"/>
          <p:cNvSpPr>
            <a:spLocks noGrp="1"/>
          </p:cNvSpPr>
          <p:nvPr>
            <p:ph type="sldNum" sz="quarter" idx="12"/>
          </p:nvPr>
        </p:nvSpPr>
        <p:spPr>
          <a:xfrm>
            <a:off x="11483975" y="6327775"/>
            <a:ext cx="495300" cy="354013"/>
          </a:xfrm>
        </p:spPr>
        <p:txBody>
          <a:bodyPr/>
          <a:lstStyle/>
          <a:p>
            <a:pPr>
              <a:defRPr/>
            </a:pPr>
            <a:fld id="{96C9D716-64E6-4E9B-8192-4E7798977CC9}" type="slidenum">
              <a:rPr lang="en-US">
                <a:solidFill>
                  <a:schemeClr val="tx1"/>
                </a:solidFill>
              </a:rPr>
            </a:fld>
            <a:endParaRPr lang="en-US" dirty="0">
              <a:solidFill>
                <a:schemeClr val="tx1"/>
              </a:solidFill>
            </a:endParaRPr>
          </a:p>
        </p:txBody>
      </p:sp>
      <p:sp>
        <p:nvSpPr>
          <p:cNvPr id="2" name="矩形 1"/>
          <p:cNvSpPr/>
          <p:nvPr/>
        </p:nvSpPr>
        <p:spPr>
          <a:xfrm>
            <a:off x="3661649" y="363810"/>
            <a:ext cx="4624984" cy="646331"/>
          </a:xfrm>
          <a:prstGeom prst="rect">
            <a:avLst/>
          </a:prstGeom>
        </p:spPr>
        <p:txBody>
          <a:bodyPr wrap="none">
            <a:spAutoFit/>
          </a:bodyPr>
          <a:lstStyle/>
          <a:p>
            <a:r>
              <a:rPr lang="en-US" altLang="zh-CN" sz="3600" b="1" dirty="0">
                <a:latin typeface="微软雅黑" panose="020B0503020204020204" pitchFamily="34" charset="-122"/>
                <a:ea typeface="微软雅黑" panose="020B0503020204020204" pitchFamily="34" charset="-122"/>
              </a:rPr>
              <a:t>2</a:t>
            </a:r>
            <a:r>
              <a:rPr lang="zh-CN" altLang="en-US" sz="3600" b="1" dirty="0" smtClean="0">
                <a:latin typeface="微软雅黑" panose="020B0503020204020204" pitchFamily="34" charset="-122"/>
                <a:ea typeface="微软雅黑" panose="020B0503020204020204" pitchFamily="34" charset="-122"/>
              </a:rPr>
              <a:t>、</a:t>
            </a:r>
            <a:r>
              <a:rPr lang="zh-CN" altLang="en-US" sz="3600" b="1" dirty="0">
                <a:latin typeface="微软雅黑" panose="020B0503020204020204" pitchFamily="34" charset="-122"/>
                <a:ea typeface="微软雅黑" panose="020B0503020204020204" pitchFamily="34" charset="-122"/>
              </a:rPr>
              <a:t>企业财务管理目标</a:t>
            </a:r>
            <a:endParaRPr lang="zh-CN" altLang="en-US" sz="3600" b="1"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descr="0050060072.jpg"/>
          <p:cNvPicPr>
            <a:picLocks noChangeAspect="1"/>
          </p:cNvPicPr>
          <p:nvPr/>
        </p:nvPicPr>
        <p:blipFill>
          <a:blip r:embed="rId1"/>
          <a:srcRect l="-43" t="4851"/>
          <a:stretch>
            <a:fillRect/>
          </a:stretch>
        </p:blipFill>
        <p:spPr bwMode="auto">
          <a:xfrm>
            <a:off x="7023100" y="3594100"/>
            <a:ext cx="3803650" cy="3263900"/>
          </a:xfrm>
          <a:prstGeom prst="rect">
            <a:avLst/>
          </a:prstGeom>
          <a:noFill/>
          <a:ln w="9525">
            <a:noFill/>
            <a:miter lim="800000"/>
            <a:headEnd/>
            <a:tailEnd/>
          </a:ln>
        </p:spPr>
      </p:pic>
      <p:sp>
        <p:nvSpPr>
          <p:cNvPr id="21" name="Text Box 4"/>
          <p:cNvSpPr txBox="1">
            <a:spLocks noChangeArrowheads="1"/>
          </p:cNvSpPr>
          <p:nvPr/>
        </p:nvSpPr>
        <p:spPr bwMode="auto">
          <a:xfrm>
            <a:off x="3903663" y="174625"/>
            <a:ext cx="3133242"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利润</a:t>
            </a:r>
            <a:r>
              <a:rPr lang="zh-CN" altLang="en-US" sz="36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最大化</a:t>
            </a:r>
            <a:endParaRPr lang="zh-CN" altLang="zh-CN" sz="36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Line 6"/>
          <p:cNvSpPr>
            <a:spLocks noChangeShapeType="1"/>
          </p:cNvSpPr>
          <p:nvPr/>
        </p:nvSpPr>
        <p:spPr bwMode="auto">
          <a:xfrm>
            <a:off x="0" y="482600"/>
            <a:ext cx="4078288"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Line 7"/>
          <p:cNvSpPr>
            <a:spLocks noChangeShapeType="1"/>
          </p:cNvSpPr>
          <p:nvPr/>
        </p:nvSpPr>
        <p:spPr bwMode="auto">
          <a:xfrm flipV="1">
            <a:off x="7997825" y="436563"/>
            <a:ext cx="41941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2" name="灯片编号占位符 2"/>
          <p:cNvSpPr>
            <a:spLocks noGrp="1"/>
          </p:cNvSpPr>
          <p:nvPr>
            <p:ph type="sldNum" sz="quarter" idx="12"/>
          </p:nvPr>
        </p:nvSpPr>
        <p:spPr>
          <a:xfrm>
            <a:off x="11483975" y="6327775"/>
            <a:ext cx="495300" cy="354013"/>
          </a:xfrm>
        </p:spPr>
        <p:txBody>
          <a:bodyPr/>
          <a:lstStyle/>
          <a:p>
            <a:pPr>
              <a:defRPr/>
            </a:pPr>
            <a:fld id="{19C1BB8A-F7F8-4EC5-A477-89C5A02566A9}" type="slidenum">
              <a:rPr lang="en-US">
                <a:solidFill>
                  <a:schemeClr val="tx1"/>
                </a:solidFill>
              </a:rPr>
            </a:fld>
            <a:endParaRPr lang="en-US" dirty="0">
              <a:solidFill>
                <a:schemeClr val="tx1"/>
              </a:solidFill>
            </a:endParaRPr>
          </a:p>
        </p:txBody>
      </p:sp>
      <p:graphicFrame>
        <p:nvGraphicFramePr>
          <p:cNvPr id="26630" name="Group 67"/>
          <p:cNvGraphicFramePr>
            <a:graphicFrameLocks noGrp="1"/>
          </p:cNvGraphicFramePr>
          <p:nvPr/>
        </p:nvGraphicFramePr>
        <p:xfrm>
          <a:off x="573088" y="935038"/>
          <a:ext cx="4797425" cy="5926455"/>
        </p:xfrm>
        <a:graphic>
          <a:graphicData uri="http://schemas.openxmlformats.org/drawingml/2006/table">
            <a:tbl>
              <a:tblPr/>
              <a:tblGrid>
                <a:gridCol w="3516312"/>
                <a:gridCol w="1281113"/>
              </a:tblGrid>
              <a:tr h="325438">
                <a:tc gridSpan="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利润表</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cPr/>
                </a:tc>
              </a:tr>
              <a:tr h="334963">
                <a:tc>
                  <a:txBody>
                    <a:bodyPr/>
                    <a:lstStyle/>
                    <a:p>
                      <a:pPr marL="0" marR="0" lvl="0" indent="0" algn="ctr"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项    目</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本年金额</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一、营业收入</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减：营业成本</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营业税金及附加</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营业费用</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管理费用</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财务费用</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资产减值损失</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加：公允价值变动收益</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投资收益</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二、营业利润</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加：营业外收入</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减：营业外支出</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三、利润总额</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减：所得税费用</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四、净利润</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rPr>
                        <a:t>　</a:t>
                      </a:r>
                      <a:endParaRPr kumimoji="0" lang="zh-CN" altLang="en-US" sz="22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33" name="组合 11"/>
          <p:cNvGrpSpPr/>
          <p:nvPr/>
        </p:nvGrpSpPr>
        <p:grpSpPr bwMode="auto">
          <a:xfrm>
            <a:off x="5356225" y="2628900"/>
            <a:ext cx="2176463" cy="1008063"/>
            <a:chOff x="200472" y="1412776"/>
            <a:chExt cx="1800200" cy="1008112"/>
          </a:xfrm>
        </p:grpSpPr>
        <p:sp>
          <p:nvSpPr>
            <p:cNvPr id="34" name="椭圆 33"/>
            <p:cNvSpPr/>
            <p:nvPr/>
          </p:nvSpPr>
          <p:spPr>
            <a:xfrm>
              <a:off x="200472" y="1412776"/>
              <a:ext cx="1800200" cy="1008112"/>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p>
          </p:txBody>
        </p:sp>
        <p:sp>
          <p:nvSpPr>
            <p:cNvPr id="35" name="椭圆 34"/>
            <p:cNvSpPr/>
            <p:nvPr/>
          </p:nvSpPr>
          <p:spPr>
            <a:xfrm>
              <a:off x="417127" y="1557246"/>
              <a:ext cx="1511327" cy="792201"/>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p>
          </p:txBody>
        </p:sp>
        <p:sp>
          <p:nvSpPr>
            <p:cNvPr id="26690" name="TextBox 35"/>
            <p:cNvSpPr txBox="1">
              <a:spLocks noChangeArrowheads="1"/>
            </p:cNvSpPr>
            <p:nvPr/>
          </p:nvSpPr>
          <p:spPr bwMode="auto">
            <a:xfrm>
              <a:off x="704686" y="1628687"/>
              <a:ext cx="1223768" cy="366730"/>
            </a:xfrm>
            <a:prstGeom prst="rect">
              <a:avLst/>
            </a:prstGeom>
            <a:noFill/>
            <a:ln w="9525">
              <a:noFill/>
              <a:miter lim="800000"/>
            </a:ln>
          </p:spPr>
          <p:txBody>
            <a:bodyPr>
              <a:spAutoFit/>
            </a:bodyPr>
            <a:lstStyle/>
            <a:p>
              <a:endParaRPr lang="zh-CN" altLang="en-US" b="1">
                <a:solidFill>
                  <a:schemeClr val="bg1"/>
                </a:solidFill>
                <a:latin typeface="Lato" panose="020F0502020204030203"/>
              </a:endParaRPr>
            </a:p>
          </p:txBody>
        </p:sp>
      </p:grpSp>
      <p:sp>
        <p:nvSpPr>
          <p:cNvPr id="37" name="TextBox 36"/>
          <p:cNvSpPr txBox="1">
            <a:spLocks noChangeArrowheads="1"/>
          </p:cNvSpPr>
          <p:nvPr/>
        </p:nvSpPr>
        <p:spPr bwMode="auto">
          <a:xfrm>
            <a:off x="6037263" y="2890838"/>
            <a:ext cx="1177925" cy="519112"/>
          </a:xfrm>
          <a:prstGeom prst="rect">
            <a:avLst/>
          </a:prstGeom>
          <a:noFill/>
          <a:ln w="9525">
            <a:noFill/>
            <a:miter lim="800000"/>
          </a:ln>
        </p:spPr>
        <p:txBody>
          <a:bodyPr>
            <a:spAutoFit/>
          </a:bodyPr>
          <a:lstStyle/>
          <a:p>
            <a:r>
              <a:rPr lang="zh-CN" altLang="en-US" sz="2800" b="1">
                <a:latin typeface="Lato" panose="020F0502020204030203"/>
              </a:rPr>
              <a:t>优点</a:t>
            </a:r>
            <a:endParaRPr lang="zh-CN" altLang="en-US" sz="2800" b="1">
              <a:latin typeface="Lato" panose="020F0502020204030203"/>
            </a:endParaRPr>
          </a:p>
        </p:txBody>
      </p:sp>
      <p:sp>
        <p:nvSpPr>
          <p:cNvPr id="26686" name="TextBox 37"/>
          <p:cNvSpPr txBox="1">
            <a:spLocks noChangeArrowheads="1"/>
          </p:cNvSpPr>
          <p:nvPr/>
        </p:nvSpPr>
        <p:spPr bwMode="auto">
          <a:xfrm>
            <a:off x="7672388" y="2678113"/>
            <a:ext cx="3924300" cy="946150"/>
          </a:xfrm>
          <a:prstGeom prst="rect">
            <a:avLst/>
          </a:prstGeom>
          <a:noFill/>
          <a:ln w="9525">
            <a:noFill/>
            <a:miter lim="800000"/>
          </a:ln>
        </p:spPr>
        <p:txBody>
          <a:bodyPr>
            <a:spAutoFit/>
          </a:bodyPr>
          <a:lstStyle/>
          <a:p>
            <a:r>
              <a:rPr lang="zh-CN" altLang="en-US" sz="2800" b="1" dirty="0">
                <a:latin typeface="Lato" panose="020F0502020204030203"/>
              </a:rPr>
              <a:t>计算简便。有利于提高企业经济效益。</a:t>
            </a:r>
            <a:endParaRPr lang="zh-CN" altLang="en-US" sz="2800" b="1" dirty="0">
              <a:latin typeface="Lato" panose="020F0502020204030203"/>
            </a:endParaRPr>
          </a:p>
        </p:txBody>
      </p:sp>
      <p:sp>
        <p:nvSpPr>
          <p:cNvPr id="26687" name="TextBox 37"/>
          <p:cNvSpPr txBox="1">
            <a:spLocks noChangeArrowheads="1"/>
          </p:cNvSpPr>
          <p:nvPr/>
        </p:nvSpPr>
        <p:spPr bwMode="auto">
          <a:xfrm>
            <a:off x="6110288" y="1347788"/>
            <a:ext cx="5508625" cy="1117600"/>
          </a:xfrm>
          <a:prstGeom prst="rect">
            <a:avLst/>
          </a:prstGeom>
          <a:noFill/>
          <a:ln w="9525">
            <a:noFill/>
            <a:miter lim="800000"/>
          </a:ln>
        </p:spPr>
        <p:txBody>
          <a:bodyPr>
            <a:spAutoFit/>
          </a:bodyPr>
          <a:lstStyle/>
          <a:p>
            <a:pPr>
              <a:lnSpc>
                <a:spcPct val="120000"/>
              </a:lnSpc>
            </a:pPr>
            <a:r>
              <a:rPr lang="zh-CN" altLang="en-US" sz="2800" b="1">
                <a:solidFill>
                  <a:srgbClr val="FF0000"/>
                </a:solidFill>
                <a:sym typeface="微软雅黑" panose="020B0503020204020204" pitchFamily="34" charset="-122"/>
              </a:rPr>
              <a:t>利润最大化</a:t>
            </a:r>
            <a:r>
              <a:rPr lang="en-US" altLang="zh-CN" sz="2800" b="1">
                <a:solidFill>
                  <a:srgbClr val="FF0000"/>
                </a:solidFill>
                <a:sym typeface="微软雅黑" panose="020B0503020204020204" pitchFamily="34" charset="-122"/>
              </a:rPr>
              <a:t>:</a:t>
            </a:r>
            <a:r>
              <a:rPr lang="zh-CN" altLang="en-US" sz="2800" b="1">
                <a:sym typeface="微软雅黑" panose="020B0503020204020204" pitchFamily="34" charset="-122"/>
              </a:rPr>
              <a:t>就是以实现利润最大化为目标</a:t>
            </a:r>
            <a:r>
              <a:rPr lang="zh-CN" altLang="en-US" sz="2800">
                <a:sym typeface="微软雅黑" panose="020B0503020204020204" pitchFamily="34" charset="-122"/>
              </a:rPr>
              <a:t> </a:t>
            </a:r>
            <a:endParaRPr lang="zh-CN" altLang="zh-CN" sz="2800">
              <a:sym typeface="微软雅黑" panose="020B0503020204020204" pitchFamily="34" charset="-122"/>
            </a:endParaRPr>
          </a:p>
        </p:txBody>
      </p:sp>
    </p:spTree>
  </p:cSld>
  <p:clrMapOvr>
    <a:masterClrMapping/>
  </p:clrMapOvr>
  <p:transition spd="med" advTm="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4"/>
          <p:cNvSpPr txBox="1">
            <a:spLocks noChangeArrowheads="1"/>
          </p:cNvSpPr>
          <p:nvPr/>
        </p:nvSpPr>
        <p:spPr bwMode="auto">
          <a:xfrm>
            <a:off x="3932238" y="200025"/>
            <a:ext cx="3133242"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利润</a:t>
            </a:r>
            <a:r>
              <a:rPr lang="zh-CN" altLang="en-US" sz="36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最大化</a:t>
            </a:r>
            <a:endParaRPr lang="zh-CN" altLang="zh-CN" sz="36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Line 6"/>
          <p:cNvSpPr>
            <a:spLocks noChangeShapeType="1"/>
          </p:cNvSpPr>
          <p:nvPr/>
        </p:nvSpPr>
        <p:spPr bwMode="auto">
          <a:xfrm>
            <a:off x="0" y="482600"/>
            <a:ext cx="40925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Line 7"/>
          <p:cNvSpPr>
            <a:spLocks noChangeShapeType="1"/>
          </p:cNvSpPr>
          <p:nvPr/>
        </p:nvSpPr>
        <p:spPr bwMode="auto">
          <a:xfrm>
            <a:off x="7924800" y="492125"/>
            <a:ext cx="42672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2" name="灯片编号占位符 2"/>
          <p:cNvSpPr>
            <a:spLocks noGrp="1"/>
          </p:cNvSpPr>
          <p:nvPr>
            <p:ph type="sldNum" sz="quarter" idx="12"/>
          </p:nvPr>
        </p:nvSpPr>
        <p:spPr>
          <a:xfrm>
            <a:off x="11295063" y="6240463"/>
            <a:ext cx="495300" cy="354012"/>
          </a:xfrm>
        </p:spPr>
        <p:txBody>
          <a:bodyPr/>
          <a:lstStyle/>
          <a:p>
            <a:pPr>
              <a:defRPr/>
            </a:pPr>
            <a:fld id="{E1D2A61F-4111-4A68-98B9-23451D5F063E}" type="slidenum">
              <a:rPr lang="en-US"/>
            </a:fld>
            <a:endParaRPr lang="en-US" dirty="0"/>
          </a:p>
        </p:txBody>
      </p:sp>
      <p:sp>
        <p:nvSpPr>
          <p:cNvPr id="37" name="TextBox 36"/>
          <p:cNvSpPr txBox="1">
            <a:spLocks noChangeArrowheads="1"/>
          </p:cNvSpPr>
          <p:nvPr/>
        </p:nvSpPr>
        <p:spPr bwMode="auto">
          <a:xfrm>
            <a:off x="7340600" y="1989138"/>
            <a:ext cx="1179513" cy="492125"/>
          </a:xfrm>
          <a:prstGeom prst="rect">
            <a:avLst/>
          </a:prstGeom>
          <a:noFill/>
          <a:ln w="9525">
            <a:noFill/>
            <a:miter lim="800000"/>
          </a:ln>
        </p:spPr>
        <p:txBody>
          <a:bodyPr>
            <a:spAutoFit/>
          </a:bodyPr>
          <a:lstStyle/>
          <a:p>
            <a:r>
              <a:rPr lang="zh-CN" altLang="en-US" sz="2600" b="1">
                <a:solidFill>
                  <a:schemeClr val="bg1"/>
                </a:solidFill>
                <a:latin typeface="Lato" panose="020F0502020204030203"/>
              </a:rPr>
              <a:t>优点</a:t>
            </a:r>
            <a:endParaRPr lang="zh-CN" altLang="en-US" sz="2600" b="1">
              <a:solidFill>
                <a:schemeClr val="bg1"/>
              </a:solidFill>
              <a:latin typeface="Lato" panose="020F0502020204030203"/>
            </a:endParaRPr>
          </a:p>
        </p:txBody>
      </p:sp>
      <p:grpSp>
        <p:nvGrpSpPr>
          <p:cNvPr id="14" name="组合 9"/>
          <p:cNvGrpSpPr/>
          <p:nvPr/>
        </p:nvGrpSpPr>
        <p:grpSpPr bwMode="auto">
          <a:xfrm>
            <a:off x="777875" y="1268413"/>
            <a:ext cx="2136775" cy="1008062"/>
            <a:chOff x="393351" y="3068960"/>
            <a:chExt cx="1800200" cy="1008112"/>
          </a:xfrm>
        </p:grpSpPr>
        <p:sp>
          <p:nvSpPr>
            <p:cNvPr id="15" name="椭圆 14"/>
            <p:cNvSpPr/>
            <p:nvPr/>
          </p:nvSpPr>
          <p:spPr>
            <a:xfrm>
              <a:off x="393351" y="3068960"/>
              <a:ext cx="1800200" cy="1008112"/>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p>
          </p:txBody>
        </p:sp>
        <p:sp>
          <p:nvSpPr>
            <p:cNvPr id="16" name="椭圆 15"/>
            <p:cNvSpPr/>
            <p:nvPr/>
          </p:nvSpPr>
          <p:spPr>
            <a:xfrm>
              <a:off x="472261" y="3140401"/>
              <a:ext cx="1512649" cy="792202"/>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p>
          </p:txBody>
        </p:sp>
        <p:sp>
          <p:nvSpPr>
            <p:cNvPr id="17" name="TextBox 16"/>
            <p:cNvSpPr txBox="1"/>
            <p:nvPr/>
          </p:nvSpPr>
          <p:spPr>
            <a:xfrm>
              <a:off x="543145" y="3213429"/>
              <a:ext cx="1334769" cy="522314"/>
            </a:xfrm>
            <a:prstGeom prst="rect">
              <a:avLst/>
            </a:prstGeom>
            <a:noFill/>
          </p:spPr>
          <p:txBody>
            <a:bodyPr>
              <a:spAutoFit/>
            </a:bodyPr>
            <a:lstStyle/>
            <a:p>
              <a:pPr fontAlgn="auto">
                <a:spcBef>
                  <a:spcPts val="0"/>
                </a:spcBef>
                <a:spcAft>
                  <a:spcPts val="0"/>
                </a:spcAft>
                <a:defRPr/>
              </a:pPr>
              <a:r>
                <a:rPr lang="zh-CN" altLang="en-US" sz="2800" b="1" kern="0" dirty="0">
                  <a:solidFill>
                    <a:schemeClr val="bg1"/>
                  </a:solidFill>
                  <a:latin typeface="宋体" panose="02010600030101010101" pitchFamily="2" charset="-122"/>
                  <a:ea typeface="+mn-ea"/>
                </a:rPr>
                <a:t>缺点</a:t>
              </a:r>
              <a:r>
                <a:rPr lang="en-US" altLang="zh-CN" sz="2800" b="1" kern="0" dirty="0">
                  <a:solidFill>
                    <a:schemeClr val="bg1"/>
                  </a:solidFill>
                  <a:latin typeface="宋体" panose="02010600030101010101" pitchFamily="2" charset="-122"/>
                  <a:ea typeface="+mn-ea"/>
                </a:rPr>
                <a:t>1</a:t>
              </a:r>
              <a:endParaRPr lang="zh-CN" altLang="en-US" sz="2800" b="1" kern="0" dirty="0">
                <a:solidFill>
                  <a:schemeClr val="bg1"/>
                </a:solidFill>
                <a:latin typeface="宋体" panose="02010600030101010101" pitchFamily="2" charset="-122"/>
                <a:ea typeface="+mn-ea"/>
              </a:endParaRPr>
            </a:p>
          </p:txBody>
        </p:sp>
      </p:grpSp>
      <p:sp>
        <p:nvSpPr>
          <p:cNvPr id="18" name="矩形 17"/>
          <p:cNvSpPr>
            <a:spLocks noChangeArrowheads="1"/>
          </p:cNvSpPr>
          <p:nvPr/>
        </p:nvSpPr>
        <p:spPr bwMode="auto">
          <a:xfrm>
            <a:off x="3035300" y="1441450"/>
            <a:ext cx="4729163" cy="647700"/>
          </a:xfrm>
          <a:prstGeom prst="rect">
            <a:avLst/>
          </a:prstGeom>
          <a:noFill/>
          <a:ln w="25400">
            <a:solidFill>
              <a:srgbClr val="0070C0"/>
            </a:solidFill>
            <a:miter lim="800000"/>
          </a:ln>
        </p:spPr>
        <p:txBody>
          <a:bodyPr/>
          <a:lstStyle/>
          <a:p>
            <a:endParaRPr lang="zh-CN" altLang="en-US" sz="3200">
              <a:solidFill>
                <a:srgbClr val="000000"/>
              </a:solidFill>
              <a:latin typeface="Lato" panose="020F0502020204030203"/>
              <a:sym typeface="Arial" panose="020B0604020202020204" pitchFamily="34" charset="0"/>
            </a:endParaRPr>
          </a:p>
        </p:txBody>
      </p:sp>
      <p:sp>
        <p:nvSpPr>
          <p:cNvPr id="19" name="Rectangle 2"/>
          <p:cNvSpPr txBox="1">
            <a:spLocks noChangeArrowheads="1"/>
          </p:cNvSpPr>
          <p:nvPr/>
        </p:nvSpPr>
        <p:spPr>
          <a:xfrm>
            <a:off x="3151188" y="1470025"/>
            <a:ext cx="5005387" cy="576263"/>
          </a:xfrm>
          <a:prstGeom prst="rect">
            <a:avLst/>
          </a:prstGeom>
        </p:spPr>
        <p:txBody>
          <a:bodyPr/>
          <a:lstStyle/>
          <a:p>
            <a:pPr marL="342900" indent="-342900">
              <a:spcBef>
                <a:spcPct val="55000"/>
              </a:spcBef>
              <a:spcAft>
                <a:spcPct val="40000"/>
              </a:spcAft>
              <a:buClr>
                <a:schemeClr val="tx2"/>
              </a:buClr>
              <a:buSzPct val="70000"/>
              <a:buFont typeface="Wingdings" panose="05000000000000000000" pitchFamily="2" charset="2"/>
              <a:buNone/>
              <a:defRPr/>
            </a:pPr>
            <a:r>
              <a:rPr lang="zh-CN" altLang="en-US" sz="2800" b="1" kern="0" dirty="0">
                <a:solidFill>
                  <a:srgbClr val="000000"/>
                </a:solidFill>
                <a:latin typeface="宋体" panose="02010600030101010101" pitchFamily="2" charset="-122"/>
                <a:ea typeface="宋体" panose="02010600030101010101" pitchFamily="2" charset="-122"/>
              </a:rPr>
              <a:t>没有考虑货币的时间价值。</a:t>
            </a:r>
            <a:endParaRPr lang="zh-CN" altLang="en-US" sz="2800" b="1" kern="0" dirty="0">
              <a:solidFill>
                <a:srgbClr val="000000"/>
              </a:solidFill>
              <a:latin typeface="宋体" panose="02010600030101010101" pitchFamily="2" charset="-122"/>
              <a:ea typeface="宋体" panose="02010600030101010101" pitchFamily="2" charset="-122"/>
            </a:endParaRPr>
          </a:p>
          <a:p>
            <a:pPr marL="342900" indent="-342900">
              <a:lnSpc>
                <a:spcPct val="135000"/>
              </a:lnSpc>
              <a:spcBef>
                <a:spcPct val="20000"/>
              </a:spcBef>
              <a:spcAft>
                <a:spcPct val="25000"/>
              </a:spcAft>
              <a:buClr>
                <a:schemeClr val="tx2"/>
              </a:buClr>
              <a:buSzPct val="70000"/>
              <a:buFont typeface="Wingdings" panose="05000000000000000000" pitchFamily="2" charset="2"/>
              <a:buNone/>
              <a:defRPr/>
            </a:pPr>
            <a:r>
              <a:rPr lang="zh-CN" altLang="en-US" sz="2400" kern="0" dirty="0">
                <a:solidFill>
                  <a:srgbClr val="FF3300"/>
                </a:solidFill>
                <a:latin typeface="宋体" panose="02010600030101010101" pitchFamily="2" charset="-122"/>
                <a:ea typeface="宋体" panose="02010600030101010101" pitchFamily="2" charset="-122"/>
              </a:rPr>
              <a:t> </a:t>
            </a:r>
            <a:endParaRPr lang="zh-CN" altLang="en-US" sz="2400" kern="0" dirty="0">
              <a:latin typeface="宋体" panose="02010600030101010101" pitchFamily="2" charset="-122"/>
              <a:ea typeface="宋体" panose="02010600030101010101" pitchFamily="2" charset="-122"/>
            </a:endParaRPr>
          </a:p>
        </p:txBody>
      </p:sp>
      <p:sp>
        <p:nvSpPr>
          <p:cNvPr id="20" name="TextBox 19"/>
          <p:cNvSpPr txBox="1">
            <a:spLocks noChangeArrowheads="1"/>
          </p:cNvSpPr>
          <p:nvPr/>
        </p:nvSpPr>
        <p:spPr bwMode="auto">
          <a:xfrm>
            <a:off x="2314575" y="2500313"/>
            <a:ext cx="1430338" cy="554037"/>
          </a:xfrm>
          <a:prstGeom prst="rect">
            <a:avLst/>
          </a:prstGeom>
          <a:noFill/>
          <a:ln w="9525">
            <a:noFill/>
            <a:miter lim="800000"/>
          </a:ln>
        </p:spPr>
        <p:txBody>
          <a:bodyPr>
            <a:spAutoFit/>
          </a:bodyPr>
          <a:lstStyle/>
          <a:p>
            <a:r>
              <a:rPr lang="zh-CN" altLang="en-US" sz="3000" b="1">
                <a:latin typeface="Lato" panose="020F0502020204030203"/>
              </a:rPr>
              <a:t>甲企业</a:t>
            </a:r>
            <a:endParaRPr lang="zh-CN" altLang="en-US" sz="3000" b="1">
              <a:latin typeface="Lato" panose="020F0502020204030203"/>
            </a:endParaRPr>
          </a:p>
        </p:txBody>
      </p:sp>
      <p:graphicFrame>
        <p:nvGraphicFramePr>
          <p:cNvPr id="28705" name="Group 33"/>
          <p:cNvGraphicFramePr>
            <a:graphicFrameLocks noGrp="1"/>
          </p:cNvGraphicFramePr>
          <p:nvPr/>
        </p:nvGraphicFramePr>
        <p:xfrm>
          <a:off x="955675" y="3116263"/>
          <a:ext cx="4519613" cy="1757364"/>
        </p:xfrm>
        <a:graphic>
          <a:graphicData uri="http://schemas.openxmlformats.org/drawingml/2006/table">
            <a:tbl>
              <a:tblPr/>
              <a:tblGrid>
                <a:gridCol w="2260600"/>
                <a:gridCol w="2259013"/>
              </a:tblGrid>
              <a:tr h="585788">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800" b="0" i="0" u="none" strike="noStrike" cap="none" normalizeH="0" baseline="0">
                          <a:ln>
                            <a:noFill/>
                          </a:ln>
                          <a:solidFill>
                            <a:srgbClr val="000000"/>
                          </a:solidFill>
                          <a:effectLst/>
                          <a:latin typeface="宋体" panose="02010600030101010101" pitchFamily="2" charset="-122"/>
                          <a:ea typeface="宋体" panose="02010600030101010101" pitchFamily="2" charset="-122"/>
                        </a:rPr>
                        <a:t>年限</a:t>
                      </a:r>
                      <a:endParaRPr kumimoji="0" lang="zh-CN" altLang="en-US" sz="28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800" b="0" i="0" u="none" strike="noStrike" cap="none" normalizeH="0" baseline="0">
                          <a:ln>
                            <a:noFill/>
                          </a:ln>
                          <a:solidFill>
                            <a:srgbClr val="000000"/>
                          </a:solidFill>
                          <a:effectLst/>
                          <a:latin typeface="宋体" panose="02010600030101010101" pitchFamily="2" charset="-122"/>
                          <a:ea typeface="宋体" panose="02010600030101010101" pitchFamily="2" charset="-122"/>
                        </a:rPr>
                        <a:t>实现利润</a:t>
                      </a:r>
                      <a:endParaRPr kumimoji="0" lang="zh-CN" altLang="en-US" sz="28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85788">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800" b="0" i="0" u="none" strike="noStrike" cap="none" normalizeH="0" baseline="0">
                          <a:ln>
                            <a:noFill/>
                          </a:ln>
                          <a:solidFill>
                            <a:srgbClr val="000000"/>
                          </a:solidFill>
                          <a:effectLst/>
                          <a:latin typeface="宋体" panose="02010600030101010101" pitchFamily="2" charset="-122"/>
                          <a:ea typeface="宋体" panose="02010600030101010101" pitchFamily="2" charset="-122"/>
                        </a:rPr>
                        <a:t>2017</a:t>
                      </a:r>
                      <a:r>
                        <a:rPr kumimoji="0" lang="zh-CN" altLang="en-US" sz="2800" b="0" i="0" u="none" strike="noStrike" cap="none" normalizeH="0" baseline="0">
                          <a:ln>
                            <a:noFill/>
                          </a:ln>
                          <a:solidFill>
                            <a:srgbClr val="000000"/>
                          </a:solidFill>
                          <a:effectLst/>
                          <a:latin typeface="宋体" panose="02010600030101010101" pitchFamily="2" charset="-122"/>
                          <a:ea typeface="宋体" panose="02010600030101010101" pitchFamily="2" charset="-122"/>
                        </a:rPr>
                        <a:t>年</a:t>
                      </a:r>
                      <a:endParaRPr kumimoji="0" lang="zh-CN" altLang="en-US" sz="28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800" b="0" i="0" u="none" strike="noStrike" cap="none" normalizeH="0" baseline="0">
                          <a:ln>
                            <a:noFill/>
                          </a:ln>
                          <a:solidFill>
                            <a:srgbClr val="000000"/>
                          </a:solidFill>
                          <a:effectLst/>
                          <a:latin typeface="宋体" panose="02010600030101010101" pitchFamily="2" charset="-122"/>
                          <a:ea typeface="宋体" panose="02010600030101010101" pitchFamily="2" charset="-122"/>
                        </a:rPr>
                        <a:t>1000</a:t>
                      </a:r>
                      <a:r>
                        <a:rPr kumimoji="0" lang="zh-CN" altLang="en-US" sz="2800" b="0" i="0" u="none" strike="noStrike" cap="none" normalizeH="0" baseline="0">
                          <a:ln>
                            <a:noFill/>
                          </a:ln>
                          <a:solidFill>
                            <a:srgbClr val="000000"/>
                          </a:solidFill>
                          <a:effectLst/>
                          <a:latin typeface="宋体" panose="02010600030101010101" pitchFamily="2" charset="-122"/>
                          <a:ea typeface="宋体" panose="02010600030101010101" pitchFamily="2" charset="-122"/>
                        </a:rPr>
                        <a:t>万元</a:t>
                      </a:r>
                      <a:endParaRPr kumimoji="0" lang="zh-CN" altLang="en-US" sz="28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85788">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800" b="0" i="0" u="none" strike="noStrike" cap="none" normalizeH="0" baseline="0">
                          <a:ln>
                            <a:noFill/>
                          </a:ln>
                          <a:solidFill>
                            <a:srgbClr val="000000"/>
                          </a:solidFill>
                          <a:effectLst/>
                          <a:latin typeface="宋体" panose="02010600030101010101" pitchFamily="2" charset="-122"/>
                          <a:ea typeface="宋体" panose="02010600030101010101" pitchFamily="2" charset="-122"/>
                        </a:rPr>
                        <a:t>2016</a:t>
                      </a:r>
                      <a:r>
                        <a:rPr kumimoji="0" lang="zh-CN" altLang="en-US" sz="2800" b="0" i="0" u="none" strike="noStrike" cap="none" normalizeH="0" baseline="0">
                          <a:ln>
                            <a:noFill/>
                          </a:ln>
                          <a:solidFill>
                            <a:srgbClr val="000000"/>
                          </a:solidFill>
                          <a:effectLst/>
                          <a:latin typeface="宋体" panose="02010600030101010101" pitchFamily="2" charset="-122"/>
                          <a:ea typeface="宋体" panose="02010600030101010101" pitchFamily="2" charset="-122"/>
                        </a:rPr>
                        <a:t>年</a:t>
                      </a:r>
                      <a:endParaRPr kumimoji="0" lang="zh-CN" altLang="en-US" sz="28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800" b="0" i="0" u="none" strike="noStrike" cap="none" normalizeH="0" baseline="0">
                          <a:ln>
                            <a:noFill/>
                          </a:ln>
                          <a:solidFill>
                            <a:srgbClr val="000000"/>
                          </a:solidFill>
                          <a:effectLst/>
                          <a:latin typeface="宋体" panose="02010600030101010101" pitchFamily="2" charset="-122"/>
                          <a:ea typeface="宋体" panose="02010600030101010101" pitchFamily="2" charset="-122"/>
                        </a:rPr>
                        <a:t>1000</a:t>
                      </a:r>
                      <a:r>
                        <a:rPr kumimoji="0" lang="zh-CN" altLang="en-US" sz="2800" b="0" i="0" u="none" strike="noStrike" cap="none" normalizeH="0" baseline="0">
                          <a:ln>
                            <a:noFill/>
                          </a:ln>
                          <a:solidFill>
                            <a:srgbClr val="000000"/>
                          </a:solidFill>
                          <a:effectLst/>
                          <a:latin typeface="宋体" panose="02010600030101010101" pitchFamily="2" charset="-122"/>
                          <a:ea typeface="宋体" panose="02010600030101010101" pitchFamily="2" charset="-122"/>
                        </a:rPr>
                        <a:t>万元</a:t>
                      </a:r>
                      <a:endParaRPr kumimoji="0" lang="zh-CN" altLang="en-US" sz="28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8696" name="图片 24" descr="timg (11).jpg"/>
          <p:cNvPicPr>
            <a:picLocks noChangeAspect="1"/>
          </p:cNvPicPr>
          <p:nvPr/>
        </p:nvPicPr>
        <p:blipFill>
          <a:blip r:embed="rId1"/>
          <a:srcRect/>
          <a:stretch>
            <a:fillRect/>
          </a:stretch>
        </p:blipFill>
        <p:spPr bwMode="auto">
          <a:xfrm>
            <a:off x="8496300" y="2771775"/>
            <a:ext cx="3246438" cy="3108325"/>
          </a:xfrm>
          <a:prstGeom prst="rect">
            <a:avLst/>
          </a:prstGeom>
          <a:noFill/>
          <a:ln w="9525">
            <a:noFill/>
            <a:miter lim="800000"/>
            <a:headEnd/>
            <a:tailEnd/>
          </a:ln>
        </p:spPr>
      </p:pic>
      <p:grpSp>
        <p:nvGrpSpPr>
          <p:cNvPr id="27" name="组合 1"/>
          <p:cNvGrpSpPr/>
          <p:nvPr/>
        </p:nvGrpSpPr>
        <p:grpSpPr bwMode="auto">
          <a:xfrm>
            <a:off x="8266113" y="1127125"/>
            <a:ext cx="3460750" cy="1511300"/>
            <a:chOff x="4987" y="7806"/>
            <a:chExt cx="4428" cy="2381"/>
          </a:xfrm>
        </p:grpSpPr>
        <p:sp>
          <p:nvSpPr>
            <p:cNvPr id="28" name="椭圆形标注 27"/>
            <p:cNvSpPr/>
            <p:nvPr/>
          </p:nvSpPr>
          <p:spPr>
            <a:xfrm>
              <a:off x="4987" y="7806"/>
              <a:ext cx="4424" cy="2381"/>
            </a:xfrm>
            <a:prstGeom prst="wedgeEllipseCallout">
              <a:avLst>
                <a:gd name="adj1" fmla="val -6725"/>
                <a:gd name="adj2" fmla="val 88292"/>
              </a:avLst>
            </a:prstGeom>
            <a:solidFill>
              <a:srgbClr val="FFFFC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700" name="TextBox 28"/>
            <p:cNvSpPr txBox="1">
              <a:spLocks noChangeArrowheads="1"/>
            </p:cNvSpPr>
            <p:nvPr/>
          </p:nvSpPr>
          <p:spPr bwMode="auto">
            <a:xfrm>
              <a:off x="5513" y="8351"/>
              <a:ext cx="3902" cy="1406"/>
            </a:xfrm>
            <a:prstGeom prst="rect">
              <a:avLst/>
            </a:prstGeom>
            <a:noFill/>
            <a:ln w="9525">
              <a:noFill/>
              <a:miter lim="800000"/>
            </a:ln>
          </p:spPr>
          <p:txBody>
            <a:bodyPr>
              <a:spAutoFit/>
            </a:bodyPr>
            <a:lstStyle/>
            <a:p>
              <a:r>
                <a:rPr lang="zh-CN" altLang="en-US" sz="2600" b="1">
                  <a:solidFill>
                    <a:srgbClr val="FF0000"/>
                  </a:solidFill>
                  <a:latin typeface="楷体" panose="02010609060101010101" pitchFamily="49" charset="-122"/>
                  <a:ea typeface="楷体" panose="02010609060101010101" pitchFamily="49" charset="-122"/>
                </a:rPr>
                <a:t>甲企业两年利润的实际价值一样吗？</a:t>
              </a:r>
              <a:endParaRPr lang="zh-CN" altLang="en-US" sz="2600" b="1">
                <a:solidFill>
                  <a:srgbClr val="FF0000"/>
                </a:solidFill>
                <a:latin typeface="楷体" panose="02010609060101010101" pitchFamily="49" charset="-122"/>
                <a:ea typeface="楷体" panose="02010609060101010101" pitchFamily="49" charset="-122"/>
              </a:endParaRPr>
            </a:p>
          </p:txBody>
        </p:sp>
      </p:grpSp>
      <p:sp>
        <p:nvSpPr>
          <p:cNvPr id="26" name="灯片编号占位符 2"/>
          <p:cNvSpPr txBox="1"/>
          <p:nvPr/>
        </p:nvSpPr>
        <p:spPr>
          <a:xfrm>
            <a:off x="11483975" y="6327775"/>
            <a:ext cx="495300" cy="354013"/>
          </a:xfrm>
          <a:prstGeom prst="rect">
            <a:avLst/>
          </a:prstGeom>
        </p:spPr>
        <p:txBody>
          <a:bodyPr anchor="ctr"/>
          <a:lstStyle/>
          <a:p>
            <a:pPr algn="ctr" fontAlgn="auto">
              <a:spcBef>
                <a:spcPts val="0"/>
              </a:spcBef>
              <a:spcAft>
                <a:spcPts val="0"/>
              </a:spcAft>
              <a:defRPr/>
            </a:pPr>
            <a:fld id="{0012C8D8-F8E3-4051-9806-BE375EB3BF30}" type="slidenum">
              <a:rPr lang="en-US" sz="1400" b="1">
                <a:latin typeface="+mj-lt"/>
                <a:ea typeface="+mn-ea"/>
              </a:rPr>
            </a:fld>
            <a:endParaRPr lang="en-US" sz="1400" b="1" dirty="0">
              <a:latin typeface="+mj-lt"/>
              <a:ea typeface="+mn-ea"/>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26"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290">
                                          <p:stCondLst>
                                            <p:cond delay="0"/>
                                          </p:stCondLst>
                                        </p:cTn>
                                        <p:tgtEl>
                                          <p:spTgt spid="37"/>
                                        </p:tgtEl>
                                      </p:cBhvr>
                                    </p:animEffect>
                                    <p:anim calcmode="lin" valueType="num">
                                      <p:cBhvr>
                                        <p:cTn id="25" dur="911"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37"/>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37"/>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37"/>
                                        </p:tgtEl>
                                        <p:attrNameLst>
                                          <p:attrName>ppt_y</p:attrName>
                                        </p:attrNameLst>
                                      </p:cBhvr>
                                      <p:tavLst>
                                        <p:tav tm="0" fmla="#ppt_y-sin(pi*$)/81">
                                          <p:val>
                                            <p:fltVal val="0"/>
                                          </p:val>
                                        </p:tav>
                                        <p:tav tm="100000">
                                          <p:val>
                                            <p:fltVal val="1"/>
                                          </p:val>
                                        </p:tav>
                                      </p:tavLst>
                                    </p:anim>
                                    <p:animScale>
                                      <p:cBhvr>
                                        <p:cTn id="30" dur="13">
                                          <p:stCondLst>
                                            <p:cond delay="325"/>
                                          </p:stCondLst>
                                        </p:cTn>
                                        <p:tgtEl>
                                          <p:spTgt spid="37"/>
                                        </p:tgtEl>
                                      </p:cBhvr>
                                      <p:to x="100000" y="60000"/>
                                    </p:animScale>
                                    <p:animScale>
                                      <p:cBhvr>
                                        <p:cTn id="31" dur="83" decel="50000">
                                          <p:stCondLst>
                                            <p:cond delay="338"/>
                                          </p:stCondLst>
                                        </p:cTn>
                                        <p:tgtEl>
                                          <p:spTgt spid="37"/>
                                        </p:tgtEl>
                                      </p:cBhvr>
                                      <p:to x="100000" y="100000"/>
                                    </p:animScale>
                                    <p:animScale>
                                      <p:cBhvr>
                                        <p:cTn id="32" dur="13">
                                          <p:stCondLst>
                                            <p:cond delay="656"/>
                                          </p:stCondLst>
                                        </p:cTn>
                                        <p:tgtEl>
                                          <p:spTgt spid="37"/>
                                        </p:tgtEl>
                                      </p:cBhvr>
                                      <p:to x="100000" y="80000"/>
                                    </p:animScale>
                                    <p:animScale>
                                      <p:cBhvr>
                                        <p:cTn id="33" dur="83" decel="50000">
                                          <p:stCondLst>
                                            <p:cond delay="669"/>
                                          </p:stCondLst>
                                        </p:cTn>
                                        <p:tgtEl>
                                          <p:spTgt spid="37"/>
                                        </p:tgtEl>
                                      </p:cBhvr>
                                      <p:to x="100000" y="100000"/>
                                    </p:animScale>
                                    <p:animScale>
                                      <p:cBhvr>
                                        <p:cTn id="34" dur="13">
                                          <p:stCondLst>
                                            <p:cond delay="821"/>
                                          </p:stCondLst>
                                        </p:cTn>
                                        <p:tgtEl>
                                          <p:spTgt spid="37"/>
                                        </p:tgtEl>
                                      </p:cBhvr>
                                      <p:to x="100000" y="90000"/>
                                    </p:animScale>
                                    <p:animScale>
                                      <p:cBhvr>
                                        <p:cTn id="35" dur="83" decel="50000">
                                          <p:stCondLst>
                                            <p:cond delay="834"/>
                                          </p:stCondLst>
                                        </p:cTn>
                                        <p:tgtEl>
                                          <p:spTgt spid="37"/>
                                        </p:tgtEl>
                                      </p:cBhvr>
                                      <p:to x="100000" y="100000"/>
                                    </p:animScale>
                                    <p:animScale>
                                      <p:cBhvr>
                                        <p:cTn id="36" dur="13">
                                          <p:stCondLst>
                                            <p:cond delay="904"/>
                                          </p:stCondLst>
                                        </p:cTn>
                                        <p:tgtEl>
                                          <p:spTgt spid="37"/>
                                        </p:tgtEl>
                                      </p:cBhvr>
                                      <p:to x="100000" y="95000"/>
                                    </p:animScale>
                                    <p:animScale>
                                      <p:cBhvr>
                                        <p:cTn id="37" dur="83" decel="50000">
                                          <p:stCondLst>
                                            <p:cond delay="917"/>
                                          </p:stCondLst>
                                        </p:cTn>
                                        <p:tgtEl>
                                          <p:spTgt spid="37"/>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wipe(down)">
                                      <p:cBhvr>
                                        <p:cTn id="52" dur="500"/>
                                        <p:tgtEl>
                                          <p:spTgt spid="1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par>
                                <p:cTn id="58" presetID="12" presetClass="entr" presetSubtype="4" fill="hold" nodeType="withEffect">
                                  <p:stCondLst>
                                    <p:cond delay="0"/>
                                  </p:stCondLst>
                                  <p:childTnLst>
                                    <p:set>
                                      <p:cBhvr>
                                        <p:cTn id="59" dur="1" fill="hold">
                                          <p:stCondLst>
                                            <p:cond delay="0"/>
                                          </p:stCondLst>
                                        </p:cTn>
                                        <p:tgtEl>
                                          <p:spTgt spid="28705"/>
                                        </p:tgtEl>
                                        <p:attrNameLst>
                                          <p:attrName>style.visibility</p:attrName>
                                        </p:attrNameLst>
                                      </p:cBhvr>
                                      <p:to>
                                        <p:strVal val="visible"/>
                                      </p:to>
                                    </p:set>
                                    <p:anim calcmode="lin" valueType="num">
                                      <p:cBhvr additive="base">
                                        <p:cTn id="60" dur="500"/>
                                        <p:tgtEl>
                                          <p:spTgt spid="28705"/>
                                        </p:tgtEl>
                                        <p:attrNameLst>
                                          <p:attrName>ppt_y</p:attrName>
                                        </p:attrNameLst>
                                      </p:cBhvr>
                                      <p:tavLst>
                                        <p:tav tm="0">
                                          <p:val>
                                            <p:strVal val="#ppt_y+#ppt_h*1.125000"/>
                                          </p:val>
                                        </p:tav>
                                        <p:tav tm="100000">
                                          <p:val>
                                            <p:strVal val="#ppt_y"/>
                                          </p:val>
                                        </p:tav>
                                      </p:tavLst>
                                    </p:anim>
                                    <p:animEffect transition="in" filter="wipe(up)">
                                      <p:cBhvr>
                                        <p:cTn id="61" dur="500"/>
                                        <p:tgtEl>
                                          <p:spTgt spid="28705"/>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p:tgtEl>
                                          <p:spTgt spid="27"/>
                                        </p:tgtEl>
                                        <p:attrNameLst>
                                          <p:attrName>ppt_y</p:attrName>
                                        </p:attrNameLst>
                                      </p:cBhvr>
                                      <p:tavLst>
                                        <p:tav tm="0">
                                          <p:val>
                                            <p:strVal val="#ppt_y+#ppt_h*1.125000"/>
                                          </p:val>
                                        </p:tav>
                                        <p:tav tm="100000">
                                          <p:val>
                                            <p:strVal val="#ppt_y"/>
                                          </p:val>
                                        </p:tav>
                                      </p:tavLst>
                                    </p:anim>
                                    <p:animEffect transition="in" filter="wipe(up)">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7" grpId="0"/>
      <p:bldP spid="18"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4"/>
          <p:cNvSpPr txBox="1">
            <a:spLocks noChangeArrowheads="1"/>
          </p:cNvSpPr>
          <p:nvPr/>
        </p:nvSpPr>
        <p:spPr bwMode="auto">
          <a:xfrm>
            <a:off x="3875088" y="184150"/>
            <a:ext cx="3133242"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利润</a:t>
            </a:r>
            <a:r>
              <a:rPr lang="zh-CN" altLang="en-US" sz="36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最大化</a:t>
            </a:r>
            <a:endParaRPr lang="zh-CN" altLang="zh-CN" sz="36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Line 6"/>
          <p:cNvSpPr>
            <a:spLocks noChangeShapeType="1"/>
          </p:cNvSpPr>
          <p:nvPr/>
        </p:nvSpPr>
        <p:spPr bwMode="auto">
          <a:xfrm>
            <a:off x="0" y="482600"/>
            <a:ext cx="40925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Line 7"/>
          <p:cNvSpPr>
            <a:spLocks noChangeShapeType="1"/>
          </p:cNvSpPr>
          <p:nvPr/>
        </p:nvSpPr>
        <p:spPr bwMode="auto">
          <a:xfrm flipV="1">
            <a:off x="7881938" y="436563"/>
            <a:ext cx="4310062"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2" name="灯片编号占位符 2"/>
          <p:cNvSpPr>
            <a:spLocks noGrp="1"/>
          </p:cNvSpPr>
          <p:nvPr>
            <p:ph type="sldNum" sz="quarter" idx="12"/>
          </p:nvPr>
        </p:nvSpPr>
        <p:spPr>
          <a:xfrm>
            <a:off x="11295063" y="6240463"/>
            <a:ext cx="495300" cy="354012"/>
          </a:xfrm>
        </p:spPr>
        <p:txBody>
          <a:bodyPr/>
          <a:lstStyle/>
          <a:p>
            <a:pPr>
              <a:defRPr/>
            </a:pPr>
            <a:fld id="{960F4D26-CC01-4030-BDA2-64E9BA58D010}" type="slidenum">
              <a:rPr lang="en-US"/>
            </a:fld>
            <a:endParaRPr lang="en-US" dirty="0"/>
          </a:p>
        </p:txBody>
      </p:sp>
      <p:sp>
        <p:nvSpPr>
          <p:cNvPr id="37" name="TextBox 36"/>
          <p:cNvSpPr txBox="1">
            <a:spLocks noChangeArrowheads="1"/>
          </p:cNvSpPr>
          <p:nvPr/>
        </p:nvSpPr>
        <p:spPr bwMode="auto">
          <a:xfrm>
            <a:off x="7340600" y="1989138"/>
            <a:ext cx="1179513" cy="492125"/>
          </a:xfrm>
          <a:prstGeom prst="rect">
            <a:avLst/>
          </a:prstGeom>
          <a:noFill/>
          <a:ln w="9525">
            <a:noFill/>
            <a:miter lim="800000"/>
          </a:ln>
        </p:spPr>
        <p:txBody>
          <a:bodyPr>
            <a:spAutoFit/>
          </a:bodyPr>
          <a:lstStyle/>
          <a:p>
            <a:r>
              <a:rPr lang="zh-CN" altLang="en-US" sz="2600" b="1">
                <a:solidFill>
                  <a:schemeClr val="bg1"/>
                </a:solidFill>
                <a:latin typeface="Lato" panose="020F0502020204030203"/>
              </a:rPr>
              <a:t>优点</a:t>
            </a:r>
            <a:endParaRPr lang="zh-CN" altLang="en-US" sz="2600" b="1">
              <a:solidFill>
                <a:schemeClr val="bg1"/>
              </a:solidFill>
              <a:latin typeface="Lato" panose="020F0502020204030203"/>
            </a:endParaRPr>
          </a:p>
        </p:txBody>
      </p:sp>
      <p:grpSp>
        <p:nvGrpSpPr>
          <p:cNvPr id="2" name="组合 9"/>
          <p:cNvGrpSpPr/>
          <p:nvPr/>
        </p:nvGrpSpPr>
        <p:grpSpPr bwMode="auto">
          <a:xfrm>
            <a:off x="777875" y="1268413"/>
            <a:ext cx="2136775" cy="1008062"/>
            <a:chOff x="393351" y="3068960"/>
            <a:chExt cx="1800200" cy="1008112"/>
          </a:xfrm>
        </p:grpSpPr>
        <p:sp>
          <p:nvSpPr>
            <p:cNvPr id="15" name="椭圆 14"/>
            <p:cNvSpPr/>
            <p:nvPr/>
          </p:nvSpPr>
          <p:spPr>
            <a:xfrm>
              <a:off x="393351" y="3068960"/>
              <a:ext cx="1800200" cy="1008112"/>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p>
          </p:txBody>
        </p:sp>
        <p:sp>
          <p:nvSpPr>
            <p:cNvPr id="16" name="椭圆 15"/>
            <p:cNvSpPr/>
            <p:nvPr/>
          </p:nvSpPr>
          <p:spPr>
            <a:xfrm>
              <a:off x="472261" y="3140401"/>
              <a:ext cx="1512649" cy="792202"/>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p>
          </p:txBody>
        </p:sp>
        <p:sp>
          <p:nvSpPr>
            <p:cNvPr id="17" name="TextBox 16"/>
            <p:cNvSpPr txBox="1"/>
            <p:nvPr/>
          </p:nvSpPr>
          <p:spPr>
            <a:xfrm>
              <a:off x="543145" y="3213429"/>
              <a:ext cx="1334769" cy="522314"/>
            </a:xfrm>
            <a:prstGeom prst="rect">
              <a:avLst/>
            </a:prstGeom>
            <a:noFill/>
          </p:spPr>
          <p:txBody>
            <a:bodyPr>
              <a:spAutoFit/>
            </a:bodyPr>
            <a:lstStyle/>
            <a:p>
              <a:pPr fontAlgn="auto">
                <a:spcBef>
                  <a:spcPts val="0"/>
                </a:spcBef>
                <a:spcAft>
                  <a:spcPts val="0"/>
                </a:spcAft>
                <a:defRPr/>
              </a:pPr>
              <a:r>
                <a:rPr lang="zh-CN" altLang="en-US" sz="2800" b="1" kern="0" dirty="0">
                  <a:solidFill>
                    <a:schemeClr val="bg1"/>
                  </a:solidFill>
                  <a:latin typeface="宋体" panose="02010600030101010101" pitchFamily="2" charset="-122"/>
                  <a:ea typeface="+mn-ea"/>
                </a:rPr>
                <a:t>缺点</a:t>
              </a:r>
              <a:r>
                <a:rPr lang="en-US" altLang="zh-CN" sz="2800" b="1" kern="0" dirty="0">
                  <a:solidFill>
                    <a:schemeClr val="bg1"/>
                  </a:solidFill>
                  <a:latin typeface="宋体" panose="02010600030101010101" pitchFamily="2" charset="-122"/>
                  <a:ea typeface="+mn-ea"/>
                </a:rPr>
                <a:t>2</a:t>
              </a:r>
              <a:endParaRPr lang="zh-CN" altLang="en-US" sz="2800" b="1" kern="0" dirty="0">
                <a:solidFill>
                  <a:schemeClr val="bg1"/>
                </a:solidFill>
                <a:latin typeface="宋体" panose="02010600030101010101" pitchFamily="2" charset="-122"/>
                <a:ea typeface="+mn-ea"/>
              </a:endParaRPr>
            </a:p>
          </p:txBody>
        </p:sp>
      </p:grpSp>
      <p:sp>
        <p:nvSpPr>
          <p:cNvPr id="18" name="矩形 17"/>
          <p:cNvSpPr>
            <a:spLocks noChangeArrowheads="1"/>
          </p:cNvSpPr>
          <p:nvPr/>
        </p:nvSpPr>
        <p:spPr bwMode="auto">
          <a:xfrm>
            <a:off x="3035300" y="1441450"/>
            <a:ext cx="4729163" cy="647700"/>
          </a:xfrm>
          <a:prstGeom prst="rect">
            <a:avLst/>
          </a:prstGeom>
          <a:noFill/>
          <a:ln w="25400">
            <a:solidFill>
              <a:srgbClr val="0070C0"/>
            </a:solidFill>
            <a:miter lim="800000"/>
          </a:ln>
        </p:spPr>
        <p:txBody>
          <a:bodyPr/>
          <a:lstStyle/>
          <a:p>
            <a:endParaRPr lang="zh-CN" altLang="en-US" sz="3200">
              <a:solidFill>
                <a:srgbClr val="000000"/>
              </a:solidFill>
              <a:latin typeface="Lato" panose="020F0502020204030203"/>
              <a:sym typeface="Arial" panose="020B0604020202020204" pitchFamily="34" charset="0"/>
            </a:endParaRPr>
          </a:p>
        </p:txBody>
      </p:sp>
      <p:sp>
        <p:nvSpPr>
          <p:cNvPr id="19" name="Rectangle 2"/>
          <p:cNvSpPr txBox="1">
            <a:spLocks noChangeArrowheads="1"/>
          </p:cNvSpPr>
          <p:nvPr/>
        </p:nvSpPr>
        <p:spPr>
          <a:xfrm>
            <a:off x="3151188" y="1470025"/>
            <a:ext cx="4062412" cy="576263"/>
          </a:xfrm>
          <a:prstGeom prst="rect">
            <a:avLst/>
          </a:prstGeom>
        </p:spPr>
        <p:txBody>
          <a:bodyPr/>
          <a:lstStyle/>
          <a:p>
            <a:pPr marL="342900" indent="-342900">
              <a:spcBef>
                <a:spcPct val="55000"/>
              </a:spcBef>
              <a:spcAft>
                <a:spcPct val="40000"/>
              </a:spcAft>
              <a:buClr>
                <a:schemeClr val="tx2"/>
              </a:buClr>
              <a:buSzPct val="70000"/>
              <a:buFont typeface="Wingdings" panose="05000000000000000000" pitchFamily="2" charset="2"/>
              <a:buNone/>
              <a:defRPr/>
            </a:pPr>
            <a:r>
              <a:rPr lang="zh-CN" altLang="en-US" sz="2800" b="1" kern="0" dirty="0">
                <a:solidFill>
                  <a:srgbClr val="000000"/>
                </a:solidFill>
                <a:latin typeface="宋体" panose="02010600030101010101" pitchFamily="2" charset="-122"/>
                <a:ea typeface="宋体" panose="02010600030101010101" pitchFamily="2" charset="-122"/>
              </a:rPr>
              <a:t>没有考虑风险因素。</a:t>
            </a:r>
            <a:endParaRPr lang="zh-CN" altLang="en-US" sz="2800" b="1" kern="0" dirty="0">
              <a:solidFill>
                <a:srgbClr val="000000"/>
              </a:solidFill>
              <a:latin typeface="宋体" panose="02010600030101010101" pitchFamily="2" charset="-122"/>
              <a:ea typeface="宋体" panose="02010600030101010101" pitchFamily="2" charset="-122"/>
            </a:endParaRPr>
          </a:p>
          <a:p>
            <a:pPr marL="342900" indent="-342900">
              <a:lnSpc>
                <a:spcPct val="135000"/>
              </a:lnSpc>
              <a:spcBef>
                <a:spcPct val="20000"/>
              </a:spcBef>
              <a:spcAft>
                <a:spcPct val="25000"/>
              </a:spcAft>
              <a:buClr>
                <a:schemeClr val="tx2"/>
              </a:buClr>
              <a:buSzPct val="70000"/>
              <a:buFont typeface="Wingdings" panose="05000000000000000000" pitchFamily="2" charset="2"/>
              <a:buNone/>
              <a:defRPr/>
            </a:pPr>
            <a:r>
              <a:rPr lang="zh-CN" altLang="en-US" sz="2400" kern="0" dirty="0">
                <a:solidFill>
                  <a:srgbClr val="FF3300"/>
                </a:solidFill>
                <a:latin typeface="宋体" panose="02010600030101010101" pitchFamily="2" charset="-122"/>
                <a:ea typeface="宋体" panose="02010600030101010101" pitchFamily="2" charset="-122"/>
              </a:rPr>
              <a:t> </a:t>
            </a:r>
            <a:endParaRPr lang="zh-CN" altLang="en-US" sz="2400" kern="0" dirty="0">
              <a:latin typeface="宋体" panose="02010600030101010101" pitchFamily="2" charset="-122"/>
              <a:ea typeface="宋体" panose="02010600030101010101" pitchFamily="2" charset="-122"/>
            </a:endParaRPr>
          </a:p>
        </p:txBody>
      </p:sp>
      <p:pic>
        <p:nvPicPr>
          <p:cNvPr id="30729" name="图片 24" descr="timg (11).jpg"/>
          <p:cNvPicPr>
            <a:picLocks noChangeAspect="1"/>
          </p:cNvPicPr>
          <p:nvPr/>
        </p:nvPicPr>
        <p:blipFill>
          <a:blip r:embed="rId1"/>
          <a:srcRect/>
          <a:stretch>
            <a:fillRect/>
          </a:stretch>
        </p:blipFill>
        <p:spPr bwMode="auto">
          <a:xfrm>
            <a:off x="8496300" y="2771775"/>
            <a:ext cx="3246438" cy="3108325"/>
          </a:xfrm>
          <a:prstGeom prst="rect">
            <a:avLst/>
          </a:prstGeom>
          <a:noFill/>
          <a:ln w="9525">
            <a:noFill/>
            <a:miter lim="800000"/>
            <a:headEnd/>
            <a:tailEnd/>
          </a:ln>
        </p:spPr>
      </p:pic>
      <p:graphicFrame>
        <p:nvGraphicFramePr>
          <p:cNvPr id="30758" name="Group 38"/>
          <p:cNvGraphicFramePr>
            <a:graphicFrameLocks noGrp="1"/>
          </p:cNvGraphicFramePr>
          <p:nvPr/>
        </p:nvGraphicFramePr>
        <p:xfrm>
          <a:off x="892175" y="2982913"/>
          <a:ext cx="7089775" cy="1757364"/>
        </p:xfrm>
        <a:graphic>
          <a:graphicData uri="http://schemas.openxmlformats.org/drawingml/2006/table">
            <a:tbl>
              <a:tblPr/>
              <a:tblGrid>
                <a:gridCol w="1773238"/>
                <a:gridCol w="1771650"/>
                <a:gridCol w="1773237"/>
                <a:gridCol w="1771650"/>
              </a:tblGrid>
              <a:tr h="585788">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企业</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年限</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实现利润</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行业性质</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85788">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甲企业</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2017</a:t>
                      </a: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年</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1000</a:t>
                      </a: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万元</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餐饮业</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85788">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乙企业</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2017</a:t>
                      </a: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年</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1000</a:t>
                      </a: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万元</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房地产</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 name="TextBox 26"/>
          <p:cNvSpPr txBox="1">
            <a:spLocks noChangeArrowheads="1"/>
          </p:cNvSpPr>
          <p:nvPr/>
        </p:nvSpPr>
        <p:spPr bwMode="auto">
          <a:xfrm>
            <a:off x="8386763" y="2165350"/>
            <a:ext cx="3573462" cy="519113"/>
          </a:xfrm>
          <a:prstGeom prst="rect">
            <a:avLst/>
          </a:prstGeom>
          <a:noFill/>
          <a:ln w="9525">
            <a:noFill/>
            <a:miter lim="800000"/>
          </a:ln>
        </p:spPr>
        <p:txBody>
          <a:bodyPr>
            <a:spAutoFit/>
          </a:bodyPr>
          <a:lstStyle/>
          <a:p>
            <a:r>
              <a:rPr lang="zh-CN" altLang="en-US" sz="2800" b="1" i="1" dirty="0">
                <a:solidFill>
                  <a:srgbClr val="FF0000"/>
                </a:solidFill>
                <a:latin typeface="Lato" panose="020F0502020204030203"/>
              </a:rPr>
              <a:t>哪个企业风险大？</a:t>
            </a:r>
            <a:endParaRPr lang="zh-CN" altLang="en-US" sz="2800" b="1" i="1" dirty="0">
              <a:solidFill>
                <a:srgbClr val="FF0000"/>
              </a:solidFill>
              <a:latin typeface="Lato" panose="020F0502020204030203"/>
            </a:endParaRPr>
          </a:p>
        </p:txBody>
      </p:sp>
      <p:sp>
        <p:nvSpPr>
          <p:cNvPr id="20" name="灯片编号占位符 2"/>
          <p:cNvSpPr txBox="1"/>
          <p:nvPr/>
        </p:nvSpPr>
        <p:spPr>
          <a:xfrm>
            <a:off x="11483975" y="6327775"/>
            <a:ext cx="495300" cy="354013"/>
          </a:xfrm>
          <a:prstGeom prst="rect">
            <a:avLst/>
          </a:prstGeom>
        </p:spPr>
        <p:txBody>
          <a:bodyPr anchor="ctr"/>
          <a:lstStyle/>
          <a:p>
            <a:pPr algn="ctr" fontAlgn="auto">
              <a:spcBef>
                <a:spcPts val="0"/>
              </a:spcBef>
              <a:spcAft>
                <a:spcPts val="0"/>
              </a:spcAft>
              <a:defRPr/>
            </a:pPr>
            <a:fld id="{5FB377D6-C981-43E4-9BE0-3D9C7F852F13}" type="slidenum">
              <a:rPr lang="en-US" sz="1400" b="1">
                <a:latin typeface="+mj-lt"/>
                <a:ea typeface="+mn-ea"/>
              </a:rPr>
            </a:fld>
            <a:endParaRPr lang="en-US" sz="1400" b="1" dirty="0">
              <a:latin typeface="+mj-lt"/>
              <a:ea typeface="+mn-ea"/>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26"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290">
                                          <p:stCondLst>
                                            <p:cond delay="0"/>
                                          </p:stCondLst>
                                        </p:cTn>
                                        <p:tgtEl>
                                          <p:spTgt spid="37"/>
                                        </p:tgtEl>
                                      </p:cBhvr>
                                    </p:animEffect>
                                    <p:anim calcmode="lin" valueType="num">
                                      <p:cBhvr>
                                        <p:cTn id="25" dur="911"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37"/>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37"/>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37"/>
                                        </p:tgtEl>
                                        <p:attrNameLst>
                                          <p:attrName>ppt_y</p:attrName>
                                        </p:attrNameLst>
                                      </p:cBhvr>
                                      <p:tavLst>
                                        <p:tav tm="0" fmla="#ppt_y-sin(pi*$)/81">
                                          <p:val>
                                            <p:fltVal val="0"/>
                                          </p:val>
                                        </p:tav>
                                        <p:tav tm="100000">
                                          <p:val>
                                            <p:fltVal val="1"/>
                                          </p:val>
                                        </p:tav>
                                      </p:tavLst>
                                    </p:anim>
                                    <p:animScale>
                                      <p:cBhvr>
                                        <p:cTn id="30" dur="13">
                                          <p:stCondLst>
                                            <p:cond delay="325"/>
                                          </p:stCondLst>
                                        </p:cTn>
                                        <p:tgtEl>
                                          <p:spTgt spid="37"/>
                                        </p:tgtEl>
                                      </p:cBhvr>
                                      <p:to x="100000" y="60000"/>
                                    </p:animScale>
                                    <p:animScale>
                                      <p:cBhvr>
                                        <p:cTn id="31" dur="83" decel="50000">
                                          <p:stCondLst>
                                            <p:cond delay="338"/>
                                          </p:stCondLst>
                                        </p:cTn>
                                        <p:tgtEl>
                                          <p:spTgt spid="37"/>
                                        </p:tgtEl>
                                      </p:cBhvr>
                                      <p:to x="100000" y="100000"/>
                                    </p:animScale>
                                    <p:animScale>
                                      <p:cBhvr>
                                        <p:cTn id="32" dur="13">
                                          <p:stCondLst>
                                            <p:cond delay="656"/>
                                          </p:stCondLst>
                                        </p:cTn>
                                        <p:tgtEl>
                                          <p:spTgt spid="37"/>
                                        </p:tgtEl>
                                      </p:cBhvr>
                                      <p:to x="100000" y="80000"/>
                                    </p:animScale>
                                    <p:animScale>
                                      <p:cBhvr>
                                        <p:cTn id="33" dur="83" decel="50000">
                                          <p:stCondLst>
                                            <p:cond delay="669"/>
                                          </p:stCondLst>
                                        </p:cTn>
                                        <p:tgtEl>
                                          <p:spTgt spid="37"/>
                                        </p:tgtEl>
                                      </p:cBhvr>
                                      <p:to x="100000" y="100000"/>
                                    </p:animScale>
                                    <p:animScale>
                                      <p:cBhvr>
                                        <p:cTn id="34" dur="13">
                                          <p:stCondLst>
                                            <p:cond delay="821"/>
                                          </p:stCondLst>
                                        </p:cTn>
                                        <p:tgtEl>
                                          <p:spTgt spid="37"/>
                                        </p:tgtEl>
                                      </p:cBhvr>
                                      <p:to x="100000" y="90000"/>
                                    </p:animScale>
                                    <p:animScale>
                                      <p:cBhvr>
                                        <p:cTn id="35" dur="83" decel="50000">
                                          <p:stCondLst>
                                            <p:cond delay="834"/>
                                          </p:stCondLst>
                                        </p:cTn>
                                        <p:tgtEl>
                                          <p:spTgt spid="37"/>
                                        </p:tgtEl>
                                      </p:cBhvr>
                                      <p:to x="100000" y="100000"/>
                                    </p:animScale>
                                    <p:animScale>
                                      <p:cBhvr>
                                        <p:cTn id="36" dur="13">
                                          <p:stCondLst>
                                            <p:cond delay="904"/>
                                          </p:stCondLst>
                                        </p:cTn>
                                        <p:tgtEl>
                                          <p:spTgt spid="37"/>
                                        </p:tgtEl>
                                      </p:cBhvr>
                                      <p:to x="100000" y="95000"/>
                                    </p:animScale>
                                    <p:animScale>
                                      <p:cBhvr>
                                        <p:cTn id="37" dur="83" decel="50000">
                                          <p:stCondLst>
                                            <p:cond delay="917"/>
                                          </p:stCondLst>
                                        </p:cTn>
                                        <p:tgtEl>
                                          <p:spTgt spid="37"/>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wipe(down)">
                                      <p:cBhvr>
                                        <p:cTn id="52" dur="500"/>
                                        <p:tgtEl>
                                          <p:spTgt spid="19">
                                            <p:txEl>
                                              <p:pRg st="0" end="0"/>
                                            </p:txEl>
                                          </p:spTgt>
                                        </p:tgtEl>
                                      </p:cBhvr>
                                    </p:animEffect>
                                  </p:childTnLst>
                                </p:cTn>
                              </p:par>
                              <p:par>
                                <p:cTn id="53" presetID="20" presetClass="entr" presetSubtype="0" fill="hold" nodeType="withEffect">
                                  <p:stCondLst>
                                    <p:cond delay="0"/>
                                  </p:stCondLst>
                                  <p:childTnLst>
                                    <p:set>
                                      <p:cBhvr>
                                        <p:cTn id="54" dur="1" fill="hold">
                                          <p:stCondLst>
                                            <p:cond delay="0"/>
                                          </p:stCondLst>
                                        </p:cTn>
                                        <p:tgtEl>
                                          <p:spTgt spid="30758"/>
                                        </p:tgtEl>
                                        <p:attrNameLst>
                                          <p:attrName>style.visibility</p:attrName>
                                        </p:attrNameLst>
                                      </p:cBhvr>
                                      <p:to>
                                        <p:strVal val="visible"/>
                                      </p:to>
                                    </p:set>
                                    <p:animEffect transition="in" filter="wedge">
                                      <p:cBhvr>
                                        <p:cTn id="55" dur="1000"/>
                                        <p:tgtEl>
                                          <p:spTgt spid="30758"/>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down)">
                                      <p:cBhvr>
                                        <p:cTn id="60" dur="290">
                                          <p:stCondLst>
                                            <p:cond delay="0"/>
                                          </p:stCondLst>
                                        </p:cTn>
                                        <p:tgtEl>
                                          <p:spTgt spid="27"/>
                                        </p:tgtEl>
                                      </p:cBhvr>
                                    </p:animEffect>
                                    <p:anim calcmode="lin" valueType="num">
                                      <p:cBhvr>
                                        <p:cTn id="61"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62"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63"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64"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65"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66" dur="13">
                                          <p:stCondLst>
                                            <p:cond delay="325"/>
                                          </p:stCondLst>
                                        </p:cTn>
                                        <p:tgtEl>
                                          <p:spTgt spid="27"/>
                                        </p:tgtEl>
                                      </p:cBhvr>
                                      <p:to x="100000" y="60000"/>
                                    </p:animScale>
                                    <p:animScale>
                                      <p:cBhvr>
                                        <p:cTn id="67" dur="83" decel="50000">
                                          <p:stCondLst>
                                            <p:cond delay="338"/>
                                          </p:stCondLst>
                                        </p:cTn>
                                        <p:tgtEl>
                                          <p:spTgt spid="27"/>
                                        </p:tgtEl>
                                      </p:cBhvr>
                                      <p:to x="100000" y="100000"/>
                                    </p:animScale>
                                    <p:animScale>
                                      <p:cBhvr>
                                        <p:cTn id="68" dur="13">
                                          <p:stCondLst>
                                            <p:cond delay="656"/>
                                          </p:stCondLst>
                                        </p:cTn>
                                        <p:tgtEl>
                                          <p:spTgt spid="27"/>
                                        </p:tgtEl>
                                      </p:cBhvr>
                                      <p:to x="100000" y="80000"/>
                                    </p:animScale>
                                    <p:animScale>
                                      <p:cBhvr>
                                        <p:cTn id="69" dur="83" decel="50000">
                                          <p:stCondLst>
                                            <p:cond delay="669"/>
                                          </p:stCondLst>
                                        </p:cTn>
                                        <p:tgtEl>
                                          <p:spTgt spid="27"/>
                                        </p:tgtEl>
                                      </p:cBhvr>
                                      <p:to x="100000" y="100000"/>
                                    </p:animScale>
                                    <p:animScale>
                                      <p:cBhvr>
                                        <p:cTn id="70" dur="13">
                                          <p:stCondLst>
                                            <p:cond delay="821"/>
                                          </p:stCondLst>
                                        </p:cTn>
                                        <p:tgtEl>
                                          <p:spTgt spid="27"/>
                                        </p:tgtEl>
                                      </p:cBhvr>
                                      <p:to x="100000" y="90000"/>
                                    </p:animScale>
                                    <p:animScale>
                                      <p:cBhvr>
                                        <p:cTn id="71" dur="83" decel="50000">
                                          <p:stCondLst>
                                            <p:cond delay="834"/>
                                          </p:stCondLst>
                                        </p:cTn>
                                        <p:tgtEl>
                                          <p:spTgt spid="27"/>
                                        </p:tgtEl>
                                      </p:cBhvr>
                                      <p:to x="100000" y="100000"/>
                                    </p:animScale>
                                    <p:animScale>
                                      <p:cBhvr>
                                        <p:cTn id="72" dur="13">
                                          <p:stCondLst>
                                            <p:cond delay="904"/>
                                          </p:stCondLst>
                                        </p:cTn>
                                        <p:tgtEl>
                                          <p:spTgt spid="27"/>
                                        </p:tgtEl>
                                      </p:cBhvr>
                                      <p:to x="100000" y="95000"/>
                                    </p:animScale>
                                    <p:animScale>
                                      <p:cBhvr>
                                        <p:cTn id="73" dur="83" decel="50000">
                                          <p:stCondLst>
                                            <p:cond delay="917"/>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7" grpId="0"/>
      <p:bldP spid="18"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4"/>
          <p:cNvSpPr txBox="1">
            <a:spLocks noChangeArrowheads="1"/>
          </p:cNvSpPr>
          <p:nvPr/>
        </p:nvSpPr>
        <p:spPr bwMode="auto">
          <a:xfrm>
            <a:off x="3903663" y="184150"/>
            <a:ext cx="3133242"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利润</a:t>
            </a:r>
            <a:r>
              <a:rPr lang="zh-CN" altLang="en-US" sz="36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最大化</a:t>
            </a:r>
            <a:endParaRPr lang="zh-CN" altLang="zh-CN" sz="36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Line 6"/>
          <p:cNvSpPr>
            <a:spLocks noChangeShapeType="1"/>
          </p:cNvSpPr>
          <p:nvPr/>
        </p:nvSpPr>
        <p:spPr bwMode="auto">
          <a:xfrm>
            <a:off x="0" y="482600"/>
            <a:ext cx="40925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Line 7"/>
          <p:cNvSpPr>
            <a:spLocks noChangeShapeType="1"/>
          </p:cNvSpPr>
          <p:nvPr/>
        </p:nvSpPr>
        <p:spPr bwMode="auto">
          <a:xfrm>
            <a:off x="7866063" y="492125"/>
            <a:ext cx="4325937"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2" name="灯片编号占位符 2"/>
          <p:cNvSpPr>
            <a:spLocks noGrp="1"/>
          </p:cNvSpPr>
          <p:nvPr>
            <p:ph type="sldNum" sz="quarter" idx="12"/>
          </p:nvPr>
        </p:nvSpPr>
        <p:spPr>
          <a:xfrm>
            <a:off x="11295063" y="6240463"/>
            <a:ext cx="495300" cy="354012"/>
          </a:xfrm>
        </p:spPr>
        <p:txBody>
          <a:bodyPr/>
          <a:lstStyle/>
          <a:p>
            <a:pPr>
              <a:defRPr/>
            </a:pPr>
            <a:fld id="{531E9D3C-7203-45EE-BEAF-A0EF730E4DF9}" type="slidenum">
              <a:rPr lang="en-US"/>
            </a:fld>
            <a:endParaRPr lang="en-US" dirty="0"/>
          </a:p>
        </p:txBody>
      </p:sp>
      <p:sp>
        <p:nvSpPr>
          <p:cNvPr id="37" name="TextBox 36"/>
          <p:cNvSpPr txBox="1">
            <a:spLocks noChangeArrowheads="1"/>
          </p:cNvSpPr>
          <p:nvPr/>
        </p:nvSpPr>
        <p:spPr bwMode="auto">
          <a:xfrm>
            <a:off x="7340600" y="1989138"/>
            <a:ext cx="1179513" cy="492125"/>
          </a:xfrm>
          <a:prstGeom prst="rect">
            <a:avLst/>
          </a:prstGeom>
          <a:noFill/>
          <a:ln w="9525">
            <a:noFill/>
            <a:miter lim="800000"/>
          </a:ln>
        </p:spPr>
        <p:txBody>
          <a:bodyPr>
            <a:spAutoFit/>
          </a:bodyPr>
          <a:lstStyle/>
          <a:p>
            <a:r>
              <a:rPr lang="zh-CN" altLang="en-US" sz="2600" b="1">
                <a:solidFill>
                  <a:schemeClr val="bg1"/>
                </a:solidFill>
                <a:latin typeface="Lato" panose="020F0502020204030203"/>
              </a:rPr>
              <a:t>优点</a:t>
            </a:r>
            <a:endParaRPr lang="zh-CN" altLang="en-US" sz="2600" b="1">
              <a:solidFill>
                <a:schemeClr val="bg1"/>
              </a:solidFill>
              <a:latin typeface="Lato" panose="020F0502020204030203"/>
            </a:endParaRPr>
          </a:p>
        </p:txBody>
      </p:sp>
      <p:grpSp>
        <p:nvGrpSpPr>
          <p:cNvPr id="2" name="组合 9"/>
          <p:cNvGrpSpPr/>
          <p:nvPr/>
        </p:nvGrpSpPr>
        <p:grpSpPr bwMode="auto">
          <a:xfrm>
            <a:off x="676275" y="1095375"/>
            <a:ext cx="2136775" cy="1008063"/>
            <a:chOff x="393351" y="3068960"/>
            <a:chExt cx="1800200" cy="1008112"/>
          </a:xfrm>
        </p:grpSpPr>
        <p:sp>
          <p:nvSpPr>
            <p:cNvPr id="15" name="椭圆 14"/>
            <p:cNvSpPr/>
            <p:nvPr/>
          </p:nvSpPr>
          <p:spPr>
            <a:xfrm>
              <a:off x="393351" y="3068960"/>
              <a:ext cx="1800200" cy="1008112"/>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p>
          </p:txBody>
        </p:sp>
        <p:sp>
          <p:nvSpPr>
            <p:cNvPr id="16" name="椭圆 15"/>
            <p:cNvSpPr/>
            <p:nvPr/>
          </p:nvSpPr>
          <p:spPr>
            <a:xfrm>
              <a:off x="472261" y="3140401"/>
              <a:ext cx="1512649" cy="792201"/>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p>
          </p:txBody>
        </p:sp>
        <p:sp>
          <p:nvSpPr>
            <p:cNvPr id="17" name="TextBox 16"/>
            <p:cNvSpPr txBox="1"/>
            <p:nvPr/>
          </p:nvSpPr>
          <p:spPr>
            <a:xfrm>
              <a:off x="543145" y="3213430"/>
              <a:ext cx="1334769" cy="522312"/>
            </a:xfrm>
            <a:prstGeom prst="rect">
              <a:avLst/>
            </a:prstGeom>
            <a:noFill/>
          </p:spPr>
          <p:txBody>
            <a:bodyPr>
              <a:spAutoFit/>
            </a:bodyPr>
            <a:lstStyle/>
            <a:p>
              <a:pPr fontAlgn="auto">
                <a:spcBef>
                  <a:spcPts val="0"/>
                </a:spcBef>
                <a:spcAft>
                  <a:spcPts val="0"/>
                </a:spcAft>
                <a:defRPr/>
              </a:pPr>
              <a:r>
                <a:rPr lang="zh-CN" altLang="en-US" sz="2800" b="1" kern="0" dirty="0">
                  <a:solidFill>
                    <a:schemeClr val="bg1"/>
                  </a:solidFill>
                  <a:latin typeface="宋体" panose="02010600030101010101" pitchFamily="2" charset="-122"/>
                  <a:ea typeface="+mn-ea"/>
                </a:rPr>
                <a:t>缺点</a:t>
              </a:r>
              <a:r>
                <a:rPr lang="en-US" altLang="zh-CN" sz="2800" b="1" kern="0" dirty="0">
                  <a:solidFill>
                    <a:schemeClr val="bg1"/>
                  </a:solidFill>
                  <a:latin typeface="宋体" panose="02010600030101010101" pitchFamily="2" charset="-122"/>
                  <a:ea typeface="+mn-ea"/>
                </a:rPr>
                <a:t>3</a:t>
              </a:r>
              <a:endParaRPr lang="zh-CN" altLang="en-US" sz="2800" b="1" kern="0" dirty="0">
                <a:solidFill>
                  <a:schemeClr val="bg1"/>
                </a:solidFill>
                <a:latin typeface="宋体" panose="02010600030101010101" pitchFamily="2" charset="-122"/>
                <a:ea typeface="+mn-ea"/>
              </a:endParaRPr>
            </a:p>
          </p:txBody>
        </p:sp>
      </p:grpSp>
      <p:sp>
        <p:nvSpPr>
          <p:cNvPr id="18" name="矩形 17"/>
          <p:cNvSpPr>
            <a:spLocks noChangeArrowheads="1"/>
          </p:cNvSpPr>
          <p:nvPr/>
        </p:nvSpPr>
        <p:spPr bwMode="auto">
          <a:xfrm>
            <a:off x="3035300" y="1223963"/>
            <a:ext cx="7632700" cy="647700"/>
          </a:xfrm>
          <a:prstGeom prst="rect">
            <a:avLst/>
          </a:prstGeom>
          <a:noFill/>
          <a:ln w="25400">
            <a:solidFill>
              <a:srgbClr val="0070C0"/>
            </a:solidFill>
            <a:miter lim="800000"/>
          </a:ln>
        </p:spPr>
        <p:txBody>
          <a:bodyPr/>
          <a:lstStyle/>
          <a:p>
            <a:endParaRPr lang="zh-CN" altLang="en-US" sz="3200">
              <a:solidFill>
                <a:srgbClr val="000000"/>
              </a:solidFill>
              <a:latin typeface="Lato" panose="020F0502020204030203"/>
              <a:sym typeface="Arial" panose="020B0604020202020204" pitchFamily="34" charset="0"/>
            </a:endParaRPr>
          </a:p>
        </p:txBody>
      </p:sp>
      <p:sp>
        <p:nvSpPr>
          <p:cNvPr id="19" name="Rectangle 2"/>
          <p:cNvSpPr txBox="1">
            <a:spLocks noChangeArrowheads="1"/>
          </p:cNvSpPr>
          <p:nvPr/>
        </p:nvSpPr>
        <p:spPr>
          <a:xfrm>
            <a:off x="1714500" y="5519738"/>
            <a:ext cx="7632700" cy="576262"/>
          </a:xfrm>
          <a:prstGeom prst="rect">
            <a:avLst/>
          </a:prstGeom>
        </p:spPr>
        <p:txBody>
          <a:bodyPr/>
          <a:lstStyle/>
          <a:p>
            <a:pPr marL="342900" indent="-342900" algn="justLow">
              <a:spcBef>
                <a:spcPct val="55000"/>
              </a:spcBef>
              <a:spcAft>
                <a:spcPct val="40000"/>
              </a:spcAft>
              <a:buClr>
                <a:schemeClr val="tx2"/>
              </a:buClr>
              <a:buSzPct val="70000"/>
              <a:buFont typeface="Wingdings" panose="05000000000000000000" pitchFamily="2" charset="2"/>
              <a:buNone/>
            </a:pPr>
            <a:r>
              <a:rPr lang="zh-CN" altLang="en-US" b="1"/>
              <a:t>“每股收益最大化”很好的弥补了利润最大化的这个缺点。</a:t>
            </a:r>
            <a:r>
              <a:rPr lang="zh-CN" altLang="en-US" sz="2400">
                <a:solidFill>
                  <a:srgbClr val="FF3300"/>
                </a:solidFill>
                <a:latin typeface="宋体" panose="02010600030101010101" pitchFamily="2" charset="-122"/>
              </a:rPr>
              <a:t> </a:t>
            </a:r>
            <a:endParaRPr lang="zh-CN" altLang="en-US" sz="2400">
              <a:solidFill>
                <a:srgbClr val="FF3300"/>
              </a:solidFill>
              <a:latin typeface="宋体" panose="02010600030101010101" pitchFamily="2" charset="-122"/>
            </a:endParaRPr>
          </a:p>
        </p:txBody>
      </p:sp>
      <p:sp>
        <p:nvSpPr>
          <p:cNvPr id="27" name="TextBox 26"/>
          <p:cNvSpPr txBox="1">
            <a:spLocks noChangeArrowheads="1"/>
          </p:cNvSpPr>
          <p:nvPr/>
        </p:nvSpPr>
        <p:spPr bwMode="auto">
          <a:xfrm>
            <a:off x="8386763" y="2165350"/>
            <a:ext cx="3573462" cy="519113"/>
          </a:xfrm>
          <a:prstGeom prst="rect">
            <a:avLst/>
          </a:prstGeom>
          <a:noFill/>
          <a:ln w="9525">
            <a:noFill/>
            <a:miter lim="800000"/>
          </a:ln>
        </p:spPr>
        <p:txBody>
          <a:bodyPr>
            <a:spAutoFit/>
          </a:bodyPr>
          <a:lstStyle/>
          <a:p>
            <a:r>
              <a:rPr lang="zh-CN" altLang="en-US" sz="2800" b="1" i="1">
                <a:solidFill>
                  <a:srgbClr val="FF0000"/>
                </a:solidFill>
                <a:latin typeface="Lato" panose="020F0502020204030203"/>
              </a:rPr>
              <a:t>哪个企业收益高？</a:t>
            </a:r>
            <a:endParaRPr lang="zh-CN" altLang="en-US" sz="2800" b="1" i="1">
              <a:solidFill>
                <a:srgbClr val="FF0000"/>
              </a:solidFill>
              <a:latin typeface="Lato" panose="020F0502020204030203"/>
            </a:endParaRPr>
          </a:p>
        </p:txBody>
      </p:sp>
      <p:graphicFrame>
        <p:nvGraphicFramePr>
          <p:cNvPr id="32806" name="Group 38"/>
          <p:cNvGraphicFramePr>
            <a:graphicFrameLocks noGrp="1"/>
          </p:cNvGraphicFramePr>
          <p:nvPr/>
        </p:nvGraphicFramePr>
        <p:xfrm>
          <a:off x="777875" y="2997200"/>
          <a:ext cx="7496175" cy="1757364"/>
        </p:xfrm>
        <a:graphic>
          <a:graphicData uri="http://schemas.openxmlformats.org/drawingml/2006/table">
            <a:tbl>
              <a:tblPr/>
              <a:tblGrid>
                <a:gridCol w="1727200"/>
                <a:gridCol w="1728788"/>
                <a:gridCol w="2266950"/>
                <a:gridCol w="1773237"/>
              </a:tblGrid>
              <a:tr h="585788">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企业</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年限</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实现利润</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投入资金</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85788">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甲企业</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2017</a:t>
                      </a: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年</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1000</a:t>
                      </a: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万元</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5000</a:t>
                      </a: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万元</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85788">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乙企业</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2017</a:t>
                      </a: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年</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1000</a:t>
                      </a: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万元</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10000</a:t>
                      </a:r>
                      <a:r>
                        <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rPr>
                        <a:t>万元</a:t>
                      </a:r>
                      <a:endParaRPr kumimoji="0" lang="zh-CN" altLang="en-US" sz="26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11723" marR="11723"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2800" name="图片 23" descr="360截图20171022192515512.jpg"/>
          <p:cNvPicPr>
            <a:picLocks noChangeAspect="1"/>
          </p:cNvPicPr>
          <p:nvPr/>
        </p:nvPicPr>
        <p:blipFill>
          <a:blip r:embed="rId1"/>
          <a:srcRect/>
          <a:stretch>
            <a:fillRect/>
          </a:stretch>
        </p:blipFill>
        <p:spPr bwMode="auto">
          <a:xfrm>
            <a:off x="8456613" y="2974975"/>
            <a:ext cx="3536950" cy="2827338"/>
          </a:xfrm>
          <a:prstGeom prst="rect">
            <a:avLst/>
          </a:prstGeom>
          <a:noFill/>
          <a:ln w="9525">
            <a:noFill/>
            <a:miter lim="800000"/>
            <a:headEnd/>
            <a:tailEnd/>
          </a:ln>
        </p:spPr>
      </p:pic>
      <p:sp>
        <p:nvSpPr>
          <p:cNvPr id="25" name="灯片编号占位符 2"/>
          <p:cNvSpPr txBox="1"/>
          <p:nvPr/>
        </p:nvSpPr>
        <p:spPr>
          <a:xfrm>
            <a:off x="11483975" y="6327775"/>
            <a:ext cx="495300" cy="354013"/>
          </a:xfrm>
          <a:prstGeom prst="rect">
            <a:avLst/>
          </a:prstGeom>
        </p:spPr>
        <p:txBody>
          <a:bodyPr anchor="ctr"/>
          <a:lstStyle/>
          <a:p>
            <a:pPr algn="ctr" fontAlgn="auto">
              <a:spcBef>
                <a:spcPts val="0"/>
              </a:spcBef>
              <a:spcAft>
                <a:spcPts val="0"/>
              </a:spcAft>
              <a:defRPr/>
            </a:pPr>
            <a:fld id="{84F69A6A-3A4E-4502-81DA-CA52FEDC0271}" type="slidenum">
              <a:rPr lang="en-US" sz="1400" b="1">
                <a:latin typeface="+mj-lt"/>
                <a:ea typeface="+mn-ea"/>
              </a:rPr>
            </a:fld>
            <a:endParaRPr lang="en-US" sz="1400" b="1" dirty="0">
              <a:latin typeface="+mj-lt"/>
              <a:ea typeface="+mn-ea"/>
            </a:endParaRPr>
          </a:p>
        </p:txBody>
      </p:sp>
      <p:sp>
        <p:nvSpPr>
          <p:cNvPr id="3" name="Rectangle 2"/>
          <p:cNvSpPr txBox="1">
            <a:spLocks noChangeArrowheads="1"/>
          </p:cNvSpPr>
          <p:nvPr/>
        </p:nvSpPr>
        <p:spPr>
          <a:xfrm>
            <a:off x="3289300" y="1419225"/>
            <a:ext cx="7632700" cy="576263"/>
          </a:xfrm>
          <a:prstGeom prst="rect">
            <a:avLst/>
          </a:prstGeom>
        </p:spPr>
        <p:txBody>
          <a:bodyPr/>
          <a:lstStyle/>
          <a:p>
            <a:pPr marL="342900" indent="-342900">
              <a:spcBef>
                <a:spcPct val="55000"/>
              </a:spcBef>
              <a:spcAft>
                <a:spcPct val="40000"/>
              </a:spcAft>
              <a:buClr>
                <a:schemeClr val="tx2"/>
              </a:buClr>
              <a:buSzPct val="70000"/>
              <a:buFont typeface="Wingdings" panose="05000000000000000000" pitchFamily="2" charset="2"/>
              <a:buNone/>
              <a:defRPr/>
            </a:pPr>
            <a:r>
              <a:rPr lang="zh-CN" altLang="en-US" sz="2800" b="1" kern="0" dirty="0">
                <a:solidFill>
                  <a:srgbClr val="000000"/>
                </a:solidFill>
                <a:latin typeface="宋体" panose="02010600030101010101" pitchFamily="2" charset="-122"/>
                <a:ea typeface="宋体" panose="02010600030101010101" pitchFamily="2" charset="-122"/>
              </a:rPr>
              <a:t>没有反映创造的利润与投入的资本之间的关系。</a:t>
            </a:r>
            <a:endParaRPr lang="zh-CN" altLang="en-US" sz="2800" b="1" kern="0" dirty="0">
              <a:solidFill>
                <a:srgbClr val="000000"/>
              </a:solidFill>
              <a:latin typeface="宋体" panose="02010600030101010101" pitchFamily="2" charset="-122"/>
              <a:ea typeface="宋体" panose="02010600030101010101" pitchFamily="2" charset="-122"/>
            </a:endParaRPr>
          </a:p>
          <a:p>
            <a:pPr marL="342900" indent="-342900">
              <a:lnSpc>
                <a:spcPct val="135000"/>
              </a:lnSpc>
              <a:spcBef>
                <a:spcPct val="20000"/>
              </a:spcBef>
              <a:spcAft>
                <a:spcPct val="25000"/>
              </a:spcAft>
              <a:buClr>
                <a:schemeClr val="tx2"/>
              </a:buClr>
              <a:buSzPct val="70000"/>
              <a:buFont typeface="Wingdings" panose="05000000000000000000" pitchFamily="2" charset="2"/>
              <a:buNone/>
              <a:defRPr/>
            </a:pPr>
            <a:r>
              <a:rPr lang="zh-CN" altLang="en-US" sz="2400" kern="0" dirty="0">
                <a:solidFill>
                  <a:srgbClr val="FF3300"/>
                </a:solidFill>
                <a:latin typeface="宋体" panose="02010600030101010101" pitchFamily="2" charset="-122"/>
                <a:ea typeface="宋体" panose="02010600030101010101" pitchFamily="2" charset="-122"/>
              </a:rPr>
              <a:t> </a:t>
            </a:r>
            <a:endParaRPr lang="zh-CN" altLang="en-US" sz="2400" kern="0" dirty="0">
              <a:latin typeface="宋体" panose="02010600030101010101" pitchFamily="2" charset="-122"/>
              <a:ea typeface="宋体" panose="02010600030101010101" pitchFamily="2"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26"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290">
                                          <p:stCondLst>
                                            <p:cond delay="0"/>
                                          </p:stCondLst>
                                        </p:cTn>
                                        <p:tgtEl>
                                          <p:spTgt spid="37"/>
                                        </p:tgtEl>
                                      </p:cBhvr>
                                    </p:animEffect>
                                    <p:anim calcmode="lin" valueType="num">
                                      <p:cBhvr>
                                        <p:cTn id="25" dur="911"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37"/>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37"/>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37"/>
                                        </p:tgtEl>
                                        <p:attrNameLst>
                                          <p:attrName>ppt_y</p:attrName>
                                        </p:attrNameLst>
                                      </p:cBhvr>
                                      <p:tavLst>
                                        <p:tav tm="0" fmla="#ppt_y-sin(pi*$)/81">
                                          <p:val>
                                            <p:fltVal val="0"/>
                                          </p:val>
                                        </p:tav>
                                        <p:tav tm="100000">
                                          <p:val>
                                            <p:fltVal val="1"/>
                                          </p:val>
                                        </p:tav>
                                      </p:tavLst>
                                    </p:anim>
                                    <p:animScale>
                                      <p:cBhvr>
                                        <p:cTn id="30" dur="13">
                                          <p:stCondLst>
                                            <p:cond delay="325"/>
                                          </p:stCondLst>
                                        </p:cTn>
                                        <p:tgtEl>
                                          <p:spTgt spid="37"/>
                                        </p:tgtEl>
                                      </p:cBhvr>
                                      <p:to x="100000" y="60000"/>
                                    </p:animScale>
                                    <p:animScale>
                                      <p:cBhvr>
                                        <p:cTn id="31" dur="83" decel="50000">
                                          <p:stCondLst>
                                            <p:cond delay="338"/>
                                          </p:stCondLst>
                                        </p:cTn>
                                        <p:tgtEl>
                                          <p:spTgt spid="37"/>
                                        </p:tgtEl>
                                      </p:cBhvr>
                                      <p:to x="100000" y="100000"/>
                                    </p:animScale>
                                    <p:animScale>
                                      <p:cBhvr>
                                        <p:cTn id="32" dur="13">
                                          <p:stCondLst>
                                            <p:cond delay="656"/>
                                          </p:stCondLst>
                                        </p:cTn>
                                        <p:tgtEl>
                                          <p:spTgt spid="37"/>
                                        </p:tgtEl>
                                      </p:cBhvr>
                                      <p:to x="100000" y="80000"/>
                                    </p:animScale>
                                    <p:animScale>
                                      <p:cBhvr>
                                        <p:cTn id="33" dur="83" decel="50000">
                                          <p:stCondLst>
                                            <p:cond delay="669"/>
                                          </p:stCondLst>
                                        </p:cTn>
                                        <p:tgtEl>
                                          <p:spTgt spid="37"/>
                                        </p:tgtEl>
                                      </p:cBhvr>
                                      <p:to x="100000" y="100000"/>
                                    </p:animScale>
                                    <p:animScale>
                                      <p:cBhvr>
                                        <p:cTn id="34" dur="13">
                                          <p:stCondLst>
                                            <p:cond delay="821"/>
                                          </p:stCondLst>
                                        </p:cTn>
                                        <p:tgtEl>
                                          <p:spTgt spid="37"/>
                                        </p:tgtEl>
                                      </p:cBhvr>
                                      <p:to x="100000" y="90000"/>
                                    </p:animScale>
                                    <p:animScale>
                                      <p:cBhvr>
                                        <p:cTn id="35" dur="83" decel="50000">
                                          <p:stCondLst>
                                            <p:cond delay="834"/>
                                          </p:stCondLst>
                                        </p:cTn>
                                        <p:tgtEl>
                                          <p:spTgt spid="37"/>
                                        </p:tgtEl>
                                      </p:cBhvr>
                                      <p:to x="100000" y="100000"/>
                                    </p:animScale>
                                    <p:animScale>
                                      <p:cBhvr>
                                        <p:cTn id="36" dur="13">
                                          <p:stCondLst>
                                            <p:cond delay="904"/>
                                          </p:stCondLst>
                                        </p:cTn>
                                        <p:tgtEl>
                                          <p:spTgt spid="37"/>
                                        </p:tgtEl>
                                      </p:cBhvr>
                                      <p:to x="100000" y="95000"/>
                                    </p:animScale>
                                    <p:animScale>
                                      <p:cBhvr>
                                        <p:cTn id="37" dur="83" decel="50000">
                                          <p:stCondLst>
                                            <p:cond delay="917"/>
                                          </p:stCondLst>
                                        </p:cTn>
                                        <p:tgtEl>
                                          <p:spTgt spid="37"/>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290">
                                          <p:stCondLst>
                                            <p:cond delay="0"/>
                                          </p:stCondLst>
                                        </p:cTn>
                                        <p:tgtEl>
                                          <p:spTgt spid="27"/>
                                        </p:tgtEl>
                                      </p:cBhvr>
                                    </p:animEffect>
                                    <p:anim calcmode="lin" valueType="num">
                                      <p:cBhvr>
                                        <p:cTn id="53"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54"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55"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56"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57"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58" dur="13">
                                          <p:stCondLst>
                                            <p:cond delay="325"/>
                                          </p:stCondLst>
                                        </p:cTn>
                                        <p:tgtEl>
                                          <p:spTgt spid="27"/>
                                        </p:tgtEl>
                                      </p:cBhvr>
                                      <p:to x="100000" y="60000"/>
                                    </p:animScale>
                                    <p:animScale>
                                      <p:cBhvr>
                                        <p:cTn id="59" dur="83" decel="50000">
                                          <p:stCondLst>
                                            <p:cond delay="338"/>
                                          </p:stCondLst>
                                        </p:cTn>
                                        <p:tgtEl>
                                          <p:spTgt spid="27"/>
                                        </p:tgtEl>
                                      </p:cBhvr>
                                      <p:to x="100000" y="100000"/>
                                    </p:animScale>
                                    <p:animScale>
                                      <p:cBhvr>
                                        <p:cTn id="60" dur="13">
                                          <p:stCondLst>
                                            <p:cond delay="656"/>
                                          </p:stCondLst>
                                        </p:cTn>
                                        <p:tgtEl>
                                          <p:spTgt spid="27"/>
                                        </p:tgtEl>
                                      </p:cBhvr>
                                      <p:to x="100000" y="80000"/>
                                    </p:animScale>
                                    <p:animScale>
                                      <p:cBhvr>
                                        <p:cTn id="61" dur="83" decel="50000">
                                          <p:stCondLst>
                                            <p:cond delay="669"/>
                                          </p:stCondLst>
                                        </p:cTn>
                                        <p:tgtEl>
                                          <p:spTgt spid="27"/>
                                        </p:tgtEl>
                                      </p:cBhvr>
                                      <p:to x="100000" y="100000"/>
                                    </p:animScale>
                                    <p:animScale>
                                      <p:cBhvr>
                                        <p:cTn id="62" dur="13">
                                          <p:stCondLst>
                                            <p:cond delay="821"/>
                                          </p:stCondLst>
                                        </p:cTn>
                                        <p:tgtEl>
                                          <p:spTgt spid="27"/>
                                        </p:tgtEl>
                                      </p:cBhvr>
                                      <p:to x="100000" y="90000"/>
                                    </p:animScale>
                                    <p:animScale>
                                      <p:cBhvr>
                                        <p:cTn id="63" dur="83" decel="50000">
                                          <p:stCondLst>
                                            <p:cond delay="834"/>
                                          </p:stCondLst>
                                        </p:cTn>
                                        <p:tgtEl>
                                          <p:spTgt spid="27"/>
                                        </p:tgtEl>
                                      </p:cBhvr>
                                      <p:to x="100000" y="100000"/>
                                    </p:animScale>
                                    <p:animScale>
                                      <p:cBhvr>
                                        <p:cTn id="64" dur="13">
                                          <p:stCondLst>
                                            <p:cond delay="904"/>
                                          </p:stCondLst>
                                        </p:cTn>
                                        <p:tgtEl>
                                          <p:spTgt spid="27"/>
                                        </p:tgtEl>
                                      </p:cBhvr>
                                      <p:to x="100000" y="95000"/>
                                    </p:animScale>
                                    <p:animScale>
                                      <p:cBhvr>
                                        <p:cTn id="65" dur="83" decel="50000">
                                          <p:stCondLst>
                                            <p:cond delay="917"/>
                                          </p:stCondLst>
                                        </p:cTn>
                                        <p:tgtEl>
                                          <p:spTgt spid="27"/>
                                        </p:tgtEl>
                                      </p:cBhvr>
                                      <p:to x="100000" y="100000"/>
                                    </p:animScale>
                                  </p:childTnLst>
                                </p:cTn>
                              </p:par>
                              <p:par>
                                <p:cTn id="66" presetID="21" presetClass="entr" presetSubtype="1" fill="hold" nodeType="withEffect">
                                  <p:stCondLst>
                                    <p:cond delay="0"/>
                                  </p:stCondLst>
                                  <p:childTnLst>
                                    <p:set>
                                      <p:cBhvr>
                                        <p:cTn id="67" dur="1" fill="hold">
                                          <p:stCondLst>
                                            <p:cond delay="0"/>
                                          </p:stCondLst>
                                        </p:cTn>
                                        <p:tgtEl>
                                          <p:spTgt spid="32806"/>
                                        </p:tgtEl>
                                        <p:attrNameLst>
                                          <p:attrName>style.visibility</p:attrName>
                                        </p:attrNameLst>
                                      </p:cBhvr>
                                      <p:to>
                                        <p:strVal val="visible"/>
                                      </p:to>
                                    </p:set>
                                    <p:animEffect transition="in" filter="wheel(1)">
                                      <p:cBhvr>
                                        <p:cTn id="68" dur="1000"/>
                                        <p:tgtEl>
                                          <p:spTgt spid="3280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
                                            <p:txEl>
                                              <p:pRg st="0" end="0"/>
                                            </p:txEl>
                                          </p:spTgt>
                                        </p:tgtEl>
                                        <p:attrNameLst>
                                          <p:attrName>style.visibility</p:attrName>
                                        </p:attrNameLst>
                                      </p:cBhvr>
                                      <p:to>
                                        <p:strVal val="visible"/>
                                      </p:to>
                                    </p:set>
                                    <p:animEffect transition="in" filter="wipe(down)">
                                      <p:cBhvr>
                                        <p:cTn id="7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7" grpId="0"/>
      <p:bldP spid="18"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4"/>
          <p:cNvSpPr txBox="1">
            <a:spLocks noChangeArrowheads="1"/>
          </p:cNvSpPr>
          <p:nvPr/>
        </p:nvSpPr>
        <p:spPr bwMode="auto">
          <a:xfrm>
            <a:off x="3946525" y="200025"/>
            <a:ext cx="3133242"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利润</a:t>
            </a:r>
            <a:r>
              <a:rPr lang="zh-CN" altLang="en-US" sz="36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最大化</a:t>
            </a:r>
            <a:endParaRPr lang="zh-CN" altLang="zh-CN" sz="36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Line 6"/>
          <p:cNvSpPr>
            <a:spLocks noChangeShapeType="1"/>
          </p:cNvSpPr>
          <p:nvPr/>
        </p:nvSpPr>
        <p:spPr bwMode="auto">
          <a:xfrm>
            <a:off x="0" y="482600"/>
            <a:ext cx="40925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Line 7"/>
          <p:cNvSpPr>
            <a:spLocks noChangeShapeType="1"/>
          </p:cNvSpPr>
          <p:nvPr/>
        </p:nvSpPr>
        <p:spPr bwMode="auto">
          <a:xfrm>
            <a:off x="7910513" y="463550"/>
            <a:ext cx="4281487"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2" name="灯片编号占位符 2"/>
          <p:cNvSpPr>
            <a:spLocks noGrp="1"/>
          </p:cNvSpPr>
          <p:nvPr>
            <p:ph type="sldNum" sz="quarter" idx="12"/>
          </p:nvPr>
        </p:nvSpPr>
        <p:spPr>
          <a:xfrm>
            <a:off x="11295063" y="6240463"/>
            <a:ext cx="495300" cy="354012"/>
          </a:xfrm>
        </p:spPr>
        <p:txBody>
          <a:bodyPr/>
          <a:lstStyle/>
          <a:p>
            <a:pPr>
              <a:defRPr/>
            </a:pPr>
            <a:fld id="{0C7A8E87-7064-4CFA-8D66-EA63D2635C29}" type="slidenum">
              <a:rPr lang="en-US"/>
            </a:fld>
            <a:endParaRPr lang="en-US" dirty="0"/>
          </a:p>
        </p:txBody>
      </p:sp>
      <p:grpSp>
        <p:nvGrpSpPr>
          <p:cNvPr id="2" name="组合 9"/>
          <p:cNvGrpSpPr/>
          <p:nvPr/>
        </p:nvGrpSpPr>
        <p:grpSpPr bwMode="auto">
          <a:xfrm>
            <a:off x="836613" y="1008063"/>
            <a:ext cx="2136775" cy="1008062"/>
            <a:chOff x="393351" y="3068960"/>
            <a:chExt cx="1800200" cy="1008112"/>
          </a:xfrm>
        </p:grpSpPr>
        <p:sp>
          <p:nvSpPr>
            <p:cNvPr id="15" name="椭圆 14"/>
            <p:cNvSpPr/>
            <p:nvPr/>
          </p:nvSpPr>
          <p:spPr>
            <a:xfrm>
              <a:off x="393351" y="3068960"/>
              <a:ext cx="1800200" cy="1008112"/>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p>
          </p:txBody>
        </p:sp>
        <p:sp>
          <p:nvSpPr>
            <p:cNvPr id="16" name="椭圆 15"/>
            <p:cNvSpPr/>
            <p:nvPr/>
          </p:nvSpPr>
          <p:spPr>
            <a:xfrm>
              <a:off x="472260" y="3140401"/>
              <a:ext cx="1512650" cy="792202"/>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p>
          </p:txBody>
        </p:sp>
        <p:sp>
          <p:nvSpPr>
            <p:cNvPr id="17" name="TextBox 16"/>
            <p:cNvSpPr txBox="1"/>
            <p:nvPr/>
          </p:nvSpPr>
          <p:spPr>
            <a:xfrm>
              <a:off x="543145" y="3213429"/>
              <a:ext cx="1334769" cy="522314"/>
            </a:xfrm>
            <a:prstGeom prst="rect">
              <a:avLst/>
            </a:prstGeom>
            <a:noFill/>
          </p:spPr>
          <p:txBody>
            <a:bodyPr>
              <a:spAutoFit/>
            </a:bodyPr>
            <a:lstStyle/>
            <a:p>
              <a:pPr fontAlgn="auto">
                <a:spcBef>
                  <a:spcPts val="0"/>
                </a:spcBef>
                <a:spcAft>
                  <a:spcPts val="0"/>
                </a:spcAft>
                <a:defRPr/>
              </a:pPr>
              <a:r>
                <a:rPr lang="zh-CN" altLang="en-US" sz="2800" b="1" kern="0" dirty="0">
                  <a:solidFill>
                    <a:schemeClr val="bg1"/>
                  </a:solidFill>
                  <a:latin typeface="宋体" panose="02010600030101010101" pitchFamily="2" charset="-122"/>
                  <a:ea typeface="+mn-ea"/>
                </a:rPr>
                <a:t>缺点</a:t>
              </a:r>
              <a:r>
                <a:rPr lang="en-US" altLang="zh-CN" sz="2800" b="1" kern="0" dirty="0">
                  <a:solidFill>
                    <a:schemeClr val="bg1"/>
                  </a:solidFill>
                  <a:latin typeface="宋体" panose="02010600030101010101" pitchFamily="2" charset="-122"/>
                  <a:ea typeface="+mn-ea"/>
                </a:rPr>
                <a:t>4</a:t>
              </a:r>
              <a:endParaRPr lang="zh-CN" altLang="en-US" sz="2800" b="1" kern="0" dirty="0">
                <a:solidFill>
                  <a:schemeClr val="bg1"/>
                </a:solidFill>
                <a:latin typeface="宋体" panose="02010600030101010101" pitchFamily="2" charset="-122"/>
                <a:ea typeface="+mn-ea"/>
              </a:endParaRPr>
            </a:p>
          </p:txBody>
        </p:sp>
      </p:grpSp>
      <p:sp>
        <p:nvSpPr>
          <p:cNvPr id="18" name="矩形 17"/>
          <p:cNvSpPr>
            <a:spLocks noChangeArrowheads="1"/>
          </p:cNvSpPr>
          <p:nvPr/>
        </p:nvSpPr>
        <p:spPr bwMode="auto">
          <a:xfrm>
            <a:off x="3151188" y="1166813"/>
            <a:ext cx="4846637" cy="647700"/>
          </a:xfrm>
          <a:prstGeom prst="rect">
            <a:avLst/>
          </a:prstGeom>
          <a:noFill/>
          <a:ln w="25400">
            <a:solidFill>
              <a:srgbClr val="0070C0"/>
            </a:solidFill>
            <a:miter lim="800000"/>
          </a:ln>
        </p:spPr>
        <p:txBody>
          <a:bodyPr/>
          <a:lstStyle/>
          <a:p>
            <a:endParaRPr lang="zh-CN" altLang="en-US" sz="3200">
              <a:solidFill>
                <a:srgbClr val="000000"/>
              </a:solidFill>
              <a:latin typeface="Lato" panose="020F0502020204030203"/>
              <a:sym typeface="Arial" panose="020B0604020202020204" pitchFamily="34" charset="0"/>
            </a:endParaRPr>
          </a:p>
        </p:txBody>
      </p:sp>
      <p:sp>
        <p:nvSpPr>
          <p:cNvPr id="19" name="Rectangle 2"/>
          <p:cNvSpPr txBox="1">
            <a:spLocks noChangeArrowheads="1"/>
          </p:cNvSpPr>
          <p:nvPr/>
        </p:nvSpPr>
        <p:spPr>
          <a:xfrm>
            <a:off x="3106738" y="1150938"/>
            <a:ext cx="4775200" cy="576262"/>
          </a:xfrm>
          <a:prstGeom prst="rect">
            <a:avLst/>
          </a:prstGeom>
        </p:spPr>
        <p:txBody>
          <a:bodyPr/>
          <a:lstStyle/>
          <a:p>
            <a:pPr marL="342900" indent="-342900">
              <a:spcBef>
                <a:spcPct val="55000"/>
              </a:spcBef>
              <a:spcAft>
                <a:spcPct val="40000"/>
              </a:spcAft>
              <a:buClr>
                <a:schemeClr val="tx2"/>
              </a:buClr>
              <a:buSzPct val="70000"/>
              <a:buFont typeface="Wingdings" panose="05000000000000000000" pitchFamily="2" charset="2"/>
              <a:buNone/>
              <a:defRPr/>
            </a:pPr>
            <a:r>
              <a:rPr lang="zh-CN" altLang="en-US" sz="2800" b="1" kern="0" dirty="0">
                <a:solidFill>
                  <a:srgbClr val="000000"/>
                </a:solidFill>
                <a:latin typeface="宋体" panose="02010600030101010101" pitchFamily="2" charset="-122"/>
                <a:ea typeface="宋体" panose="02010600030101010101" pitchFamily="2" charset="-122"/>
              </a:rPr>
              <a:t>可能会导致公司的短期行为。</a:t>
            </a:r>
            <a:endParaRPr lang="zh-CN" altLang="en-US" sz="2800" b="1" kern="0" dirty="0">
              <a:solidFill>
                <a:srgbClr val="000000"/>
              </a:solidFill>
              <a:latin typeface="宋体" panose="02010600030101010101" pitchFamily="2" charset="-122"/>
              <a:ea typeface="宋体" panose="02010600030101010101" pitchFamily="2" charset="-122"/>
            </a:endParaRPr>
          </a:p>
          <a:p>
            <a:pPr marL="342900" indent="-342900">
              <a:lnSpc>
                <a:spcPct val="135000"/>
              </a:lnSpc>
              <a:spcBef>
                <a:spcPct val="20000"/>
              </a:spcBef>
              <a:spcAft>
                <a:spcPct val="25000"/>
              </a:spcAft>
              <a:buClr>
                <a:schemeClr val="tx2"/>
              </a:buClr>
              <a:buSzPct val="70000"/>
              <a:buFont typeface="Wingdings" panose="05000000000000000000" pitchFamily="2" charset="2"/>
              <a:buNone/>
              <a:defRPr/>
            </a:pPr>
            <a:r>
              <a:rPr lang="zh-CN" altLang="en-US" sz="2400" kern="0" dirty="0">
                <a:solidFill>
                  <a:srgbClr val="FF3300"/>
                </a:solidFill>
                <a:latin typeface="宋体" panose="02010600030101010101" pitchFamily="2" charset="-122"/>
                <a:ea typeface="宋体" panose="02010600030101010101" pitchFamily="2" charset="-122"/>
              </a:rPr>
              <a:t> </a:t>
            </a:r>
            <a:endParaRPr lang="zh-CN" altLang="en-US" sz="2400" kern="0" dirty="0">
              <a:latin typeface="宋体" panose="02010600030101010101" pitchFamily="2" charset="-122"/>
              <a:ea typeface="宋体" panose="02010600030101010101" pitchFamily="2" charset="-122"/>
            </a:endParaRPr>
          </a:p>
        </p:txBody>
      </p:sp>
      <p:grpSp>
        <p:nvGrpSpPr>
          <p:cNvPr id="25" name="组合 24"/>
          <p:cNvGrpSpPr/>
          <p:nvPr/>
        </p:nvGrpSpPr>
        <p:grpSpPr bwMode="auto">
          <a:xfrm>
            <a:off x="2046287" y="2263906"/>
            <a:ext cx="7327900" cy="4276725"/>
            <a:chOff x="1109" y="4493"/>
            <a:chExt cx="13722" cy="6010"/>
          </a:xfrm>
        </p:grpSpPr>
        <p:sp>
          <p:nvSpPr>
            <p:cNvPr id="26" name="流程图: 卡片 25"/>
            <p:cNvSpPr/>
            <p:nvPr/>
          </p:nvSpPr>
          <p:spPr>
            <a:xfrm>
              <a:off x="1109" y="4493"/>
              <a:ext cx="13609" cy="6010"/>
            </a:xfrm>
            <a:prstGeom prst="flowChartPunchedCard">
              <a:avLst/>
            </a:prstGeom>
            <a:solidFill>
              <a:srgbClr val="D0E4F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827" name="矩形 27"/>
            <p:cNvSpPr>
              <a:spLocks noChangeArrowheads="1"/>
            </p:cNvSpPr>
            <p:nvPr/>
          </p:nvSpPr>
          <p:spPr bwMode="auto">
            <a:xfrm>
              <a:off x="3719" y="4607"/>
              <a:ext cx="8615" cy="642"/>
            </a:xfrm>
            <a:prstGeom prst="rect">
              <a:avLst/>
            </a:prstGeom>
            <a:noFill/>
            <a:ln w="9525">
              <a:noFill/>
              <a:miter lim="800000"/>
            </a:ln>
          </p:spPr>
          <p:txBody>
            <a:bodyPr>
              <a:spAutoFit/>
            </a:bodyPr>
            <a:lstStyle/>
            <a:p>
              <a:pPr algn="ctr"/>
              <a:r>
                <a:rPr lang="zh-CN" altLang="en-US" sz="2400" b="1" dirty="0">
                  <a:solidFill>
                    <a:srgbClr val="FF0000"/>
                  </a:solidFill>
                  <a:latin typeface="Lato" panose="020F0502020204030203"/>
                </a:rPr>
                <a:t>案例：史玉柱投资</a:t>
              </a:r>
              <a:r>
                <a:rPr lang="zh-CN" altLang="en-US" sz="2400" b="1" dirty="0">
                  <a:solidFill>
                    <a:srgbClr val="FF0000"/>
                  </a:solidFill>
                  <a:latin typeface="黑体" panose="02010609060101010101" pitchFamily="49" charset="-122"/>
                </a:rPr>
                <a:t>巨人大厦失败</a:t>
              </a:r>
              <a:endParaRPr lang="zh-CN" altLang="en-US" sz="2400" b="1" dirty="0">
                <a:solidFill>
                  <a:srgbClr val="FF0000"/>
                </a:solidFill>
                <a:latin typeface="Lato" panose="020F0502020204030203"/>
              </a:endParaRPr>
            </a:p>
          </p:txBody>
        </p:sp>
        <p:sp>
          <p:nvSpPr>
            <p:cNvPr id="34828" name="矩形 28"/>
            <p:cNvSpPr>
              <a:spLocks noChangeArrowheads="1"/>
            </p:cNvSpPr>
            <p:nvPr/>
          </p:nvSpPr>
          <p:spPr bwMode="auto">
            <a:xfrm>
              <a:off x="1188" y="5399"/>
              <a:ext cx="13643" cy="4038"/>
            </a:xfrm>
            <a:prstGeom prst="rect">
              <a:avLst/>
            </a:prstGeom>
            <a:noFill/>
            <a:ln w="9525">
              <a:noFill/>
              <a:miter lim="800000"/>
            </a:ln>
          </p:spPr>
          <p:txBody>
            <a:bodyPr>
              <a:spAutoFit/>
            </a:bodyPr>
            <a:lstStyle/>
            <a:p>
              <a:pPr>
                <a:lnSpc>
                  <a:spcPct val="95000"/>
                </a:lnSpc>
              </a:pPr>
              <a:r>
                <a:rPr lang="en-US" altLang="zh-CN" sz="2200" dirty="0">
                  <a:latin typeface="宋体" panose="02010600030101010101" pitchFamily="2" charset="-122"/>
                </a:rPr>
                <a:t>   </a:t>
              </a:r>
              <a:r>
                <a:rPr lang="en-US" altLang="zh-CN" sz="2400" dirty="0">
                  <a:latin typeface="宋体" panose="02010600030101010101" pitchFamily="2" charset="-122"/>
                </a:rPr>
                <a:t> 1989</a:t>
              </a:r>
              <a:r>
                <a:rPr lang="zh-CN" altLang="en-US" sz="2400" dirty="0">
                  <a:latin typeface="宋体" panose="02010600030101010101" pitchFamily="2" charset="-122"/>
                </a:rPr>
                <a:t>年，史玉柱</a:t>
              </a:r>
              <a:r>
                <a:rPr lang="zh-CN" altLang="zh-CN" sz="2400" dirty="0">
                  <a:latin typeface="宋体" panose="02010600030101010101" pitchFamily="2" charset="-122"/>
                </a:rPr>
                <a:t>以做电脑软件发家</a:t>
              </a:r>
              <a:r>
                <a:rPr lang="zh-CN" altLang="en-US" sz="2400" dirty="0">
                  <a:latin typeface="宋体" panose="02010600030101010101" pitchFamily="2" charset="-122"/>
                </a:rPr>
                <a:t>。</a:t>
              </a:r>
              <a:r>
                <a:rPr lang="en-US" altLang="zh-CN" sz="2400" dirty="0">
                  <a:latin typeface="宋体" panose="02010600030101010101" pitchFamily="2" charset="-122"/>
                </a:rPr>
                <a:t>1991</a:t>
              </a:r>
              <a:r>
                <a:rPr lang="zh-CN" altLang="en-US" sz="2400" dirty="0">
                  <a:latin typeface="宋体" panose="02010600030101010101" pitchFamily="2" charset="-122"/>
                </a:rPr>
                <a:t>年成立巨人高科技集团，</a:t>
              </a:r>
              <a:r>
                <a:rPr lang="en-US" altLang="zh-CN" sz="2400" dirty="0">
                  <a:latin typeface="宋体" panose="02010600030101010101" pitchFamily="2" charset="-122"/>
                </a:rPr>
                <a:t>1993</a:t>
              </a:r>
              <a:r>
                <a:rPr lang="zh-CN" altLang="en-US" sz="2400" dirty="0">
                  <a:latin typeface="宋体" panose="02010600030101010101" pitchFamily="2" charset="-122"/>
                </a:rPr>
                <a:t>年巨人发展战略转移，进入房地产业，投资</a:t>
              </a:r>
              <a:r>
                <a:rPr lang="zh-CN" altLang="zh-CN" sz="2400" dirty="0">
                  <a:latin typeface="宋体" panose="02010600030101010101" pitchFamily="2" charset="-122"/>
                </a:rPr>
                <a:t>巨人大厦</a:t>
              </a:r>
              <a:r>
                <a:rPr lang="zh-CN" altLang="en-US" sz="2400" dirty="0">
                  <a:latin typeface="宋体" panose="02010600030101010101" pitchFamily="2" charset="-122"/>
                </a:rPr>
                <a:t>。但在</a:t>
              </a:r>
              <a:r>
                <a:rPr lang="en-US" altLang="zh-CN" sz="2400" dirty="0">
                  <a:latin typeface="宋体" panose="02010600030101010101" pitchFamily="2" charset="-122"/>
                </a:rPr>
                <a:t>1997</a:t>
              </a:r>
              <a:r>
                <a:rPr lang="zh-CN" altLang="zh-CN" sz="2400" dirty="0">
                  <a:latin typeface="宋体" panose="02010600030101010101" pitchFamily="2" charset="-122"/>
                </a:rPr>
                <a:t>年年初，巨人大厦在只完成了三层楼</a:t>
              </a:r>
              <a:r>
                <a:rPr lang="zh-CN" altLang="en-US" sz="2400" dirty="0">
                  <a:latin typeface="宋体" panose="02010600030101010101" pitchFamily="2" charset="-122"/>
                </a:rPr>
                <a:t>就</a:t>
              </a:r>
              <a:r>
                <a:rPr lang="zh-CN" altLang="zh-CN" sz="2400" dirty="0">
                  <a:latin typeface="宋体" panose="02010600030101010101" pitchFamily="2" charset="-122"/>
                </a:rPr>
                <a:t>停工，资金链断裂，负债</a:t>
              </a:r>
              <a:r>
                <a:rPr lang="en-US" altLang="zh-CN" sz="2400" dirty="0">
                  <a:latin typeface="宋体" panose="02010600030101010101" pitchFamily="2" charset="-122"/>
                </a:rPr>
                <a:t>2.5</a:t>
              </a:r>
              <a:r>
                <a:rPr lang="zh-CN" altLang="zh-CN" sz="2400" dirty="0">
                  <a:latin typeface="宋体" panose="02010600030101010101" pitchFamily="2" charset="-122"/>
                </a:rPr>
                <a:t>亿元</a:t>
              </a:r>
              <a:r>
                <a:rPr lang="zh-CN" altLang="en-US" sz="2400" dirty="0">
                  <a:latin typeface="宋体" panose="02010600030101010101" pitchFamily="2" charset="-122"/>
                </a:rPr>
                <a:t>，</a:t>
              </a:r>
              <a:r>
                <a:rPr lang="zh-CN" altLang="zh-CN" sz="2400" dirty="0">
                  <a:latin typeface="宋体" panose="02010600030101010101" pitchFamily="2" charset="-122"/>
                </a:rPr>
                <a:t>史玉柱黯然离开。</a:t>
              </a:r>
              <a:r>
                <a:rPr lang="en-US" altLang="zh-CN" sz="2400" dirty="0">
                  <a:latin typeface="宋体" panose="02010600030101010101" pitchFamily="2" charset="-122"/>
                </a:rPr>
                <a:t> </a:t>
              </a:r>
              <a:endParaRPr lang="zh-CN" altLang="zh-CN" sz="2400" dirty="0">
                <a:latin typeface="宋体" panose="02010600030101010101" pitchFamily="2" charset="-122"/>
              </a:endParaRPr>
            </a:p>
            <a:p>
              <a:pPr>
                <a:lnSpc>
                  <a:spcPct val="95000"/>
                </a:lnSpc>
              </a:pPr>
              <a:r>
                <a:rPr lang="zh-CN" altLang="en-US" sz="2400" dirty="0">
                  <a:latin typeface="宋体" panose="02010600030101010101" pitchFamily="2" charset="-122"/>
                </a:rPr>
                <a:t>    分析：巨人集团</a:t>
              </a:r>
              <a:r>
                <a:rPr lang="zh-CN" altLang="zh-CN" sz="2400" dirty="0">
                  <a:latin typeface="宋体" panose="02010600030101010101" pitchFamily="2" charset="-122"/>
                </a:rPr>
                <a:t>觉察到了房地产的火热，有利可图，</a:t>
              </a:r>
              <a:r>
                <a:rPr lang="zh-CN" altLang="en-US" sz="2400" dirty="0">
                  <a:latin typeface="宋体" panose="02010600030101010101" pitchFamily="2" charset="-122"/>
                </a:rPr>
                <a:t>只考虑</a:t>
              </a:r>
              <a:r>
                <a:rPr lang="zh-CN" altLang="zh-CN" sz="2400" dirty="0">
                  <a:latin typeface="宋体" panose="02010600030101010101" pitchFamily="2" charset="-122"/>
                </a:rPr>
                <a:t>短期的</a:t>
              </a:r>
              <a:r>
                <a:rPr lang="en-US" altLang="zh-CN" sz="2400" dirty="0">
                  <a:latin typeface="宋体" panose="02010600030101010101" pitchFamily="2" charset="-122"/>
                </a:rPr>
                <a:t>“</a:t>
              </a:r>
              <a:r>
                <a:rPr lang="zh-CN" altLang="zh-CN" sz="2400" dirty="0">
                  <a:latin typeface="宋体" panose="02010600030101010101" pitchFamily="2" charset="-122"/>
                </a:rPr>
                <a:t>高利润</a:t>
              </a:r>
              <a:r>
                <a:rPr lang="en-US" altLang="zh-CN" sz="2400" dirty="0">
                  <a:latin typeface="宋体" panose="02010600030101010101" pitchFamily="2" charset="-122"/>
                </a:rPr>
                <a:t>”</a:t>
              </a:r>
              <a:r>
                <a:rPr lang="zh-CN" altLang="zh-CN" sz="2400" dirty="0">
                  <a:latin typeface="宋体" panose="02010600030101010101" pitchFamily="2" charset="-122"/>
                </a:rPr>
                <a:t>而不考虑行业本身特点所引起的风险</a:t>
              </a:r>
              <a:r>
                <a:rPr lang="zh-CN" altLang="en-US" sz="2400" dirty="0">
                  <a:latin typeface="宋体" panose="02010600030101010101" pitchFamily="2" charset="-122"/>
                </a:rPr>
                <a:t>，最终投资失败。</a:t>
              </a:r>
              <a:endParaRPr lang="zh-CN" altLang="en-US" sz="2400" dirty="0">
                <a:latin typeface="宋体" panose="02010600030101010101" pitchFamily="2" charset="-122"/>
              </a:endParaRPr>
            </a:p>
          </p:txBody>
        </p:sp>
      </p:grpSp>
      <p:sp>
        <p:nvSpPr>
          <p:cNvPr id="20" name="灯片编号占位符 2"/>
          <p:cNvSpPr txBox="1"/>
          <p:nvPr/>
        </p:nvSpPr>
        <p:spPr>
          <a:xfrm>
            <a:off x="11483975" y="6327775"/>
            <a:ext cx="495300" cy="354013"/>
          </a:xfrm>
          <a:prstGeom prst="rect">
            <a:avLst/>
          </a:prstGeom>
        </p:spPr>
        <p:txBody>
          <a:bodyPr anchor="ctr"/>
          <a:lstStyle/>
          <a:p>
            <a:pPr algn="ctr" fontAlgn="auto">
              <a:spcBef>
                <a:spcPts val="0"/>
              </a:spcBef>
              <a:spcAft>
                <a:spcPts val="0"/>
              </a:spcAft>
              <a:defRPr/>
            </a:pPr>
            <a:fld id="{209FCEA1-6495-4E1E-902A-F4719BE0207F}" type="slidenum">
              <a:rPr lang="en-US" sz="1400" b="1">
                <a:latin typeface="+mj-lt"/>
                <a:ea typeface="+mn-ea"/>
              </a:rPr>
            </a:fld>
            <a:endParaRPr lang="en-US" sz="1400" b="1" dirty="0">
              <a:latin typeface="+mj-lt"/>
              <a:ea typeface="+mn-ea"/>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wipe(down)">
                                      <p:cBhvr>
                                        <p:cTn id="36" dur="500"/>
                                        <p:tgtEl>
                                          <p:spTgt spid="1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76475"/>
            <a:ext cx="12192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88900" y="49149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8900" y="21971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10210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p:nvPr/>
        </p:nvSpPr>
        <p:spPr bwMode="auto">
          <a:xfrm>
            <a:off x="4602461" y="3123445"/>
            <a:ext cx="7002463" cy="1122425"/>
          </a:xfrm>
          <a:prstGeom prst="rect">
            <a:avLst/>
          </a:prstGeom>
          <a:noFill/>
          <a:ln w="9525">
            <a:noFill/>
            <a:miter lim="800000"/>
          </a:ln>
        </p:spPr>
        <p:txBody>
          <a:bodyPr lIns="36000" rIns="36000" anchor="b"/>
          <a:lstStyle/>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r>
              <a:rPr lang="zh-CN" altLang="en-US" sz="4800" b="1" dirty="0">
                <a:latin typeface="华文隶书" panose="02010800040101010101" pitchFamily="2" charset="-122"/>
                <a:ea typeface="华文隶书" panose="02010800040101010101" pitchFamily="2" charset="-122"/>
              </a:rPr>
              <a:t>一、企业财务管理含义</a:t>
            </a:r>
            <a:endParaRPr lang="zh-CN" altLang="en-US" sz="48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12"/>
          </p:nvPr>
        </p:nvSpPr>
        <p:spPr>
          <a:xfrm>
            <a:off x="11323638" y="6240463"/>
            <a:ext cx="495300" cy="354012"/>
          </a:xfrm>
        </p:spPr>
        <p:txBody>
          <a:bodyPr/>
          <a:lstStyle/>
          <a:p>
            <a:pPr>
              <a:defRPr/>
            </a:pPr>
            <a:fld id="{A34755EC-0581-48C5-AFD7-716C93C7B753}" type="slidenum">
              <a:rPr lang="en-US"/>
            </a:fld>
            <a:endParaRPr lang="en-US" dirty="0"/>
          </a:p>
        </p:txBody>
      </p:sp>
      <p:sp>
        <p:nvSpPr>
          <p:cNvPr id="12" name="灯片编号占位符 2"/>
          <p:cNvSpPr txBox="1"/>
          <p:nvPr/>
        </p:nvSpPr>
        <p:spPr>
          <a:xfrm>
            <a:off x="11483975" y="6327775"/>
            <a:ext cx="495300" cy="354013"/>
          </a:xfrm>
          <a:prstGeom prst="rect">
            <a:avLst/>
          </a:prstGeom>
        </p:spPr>
        <p:txBody>
          <a:bodyPr anchor="ctr"/>
          <a:lstStyle/>
          <a:p>
            <a:pPr algn="ctr" fontAlgn="auto">
              <a:spcBef>
                <a:spcPts val="0"/>
              </a:spcBef>
              <a:spcAft>
                <a:spcPts val="0"/>
              </a:spcAft>
              <a:defRPr/>
            </a:pPr>
            <a:fld id="{D28DED70-D7F2-49A2-9628-5A4ED288167E}" type="slidenum">
              <a:rPr lang="en-US" sz="1400" b="1">
                <a:latin typeface="+mj-lt"/>
                <a:ea typeface="+mn-ea"/>
              </a:rPr>
            </a:fld>
            <a:endParaRPr lang="en-US" sz="1400" b="1" dirty="0">
              <a:latin typeface="+mj-lt"/>
              <a:ea typeface="+mn-ea"/>
            </a:endParaRPr>
          </a:p>
        </p:txBody>
      </p:sp>
      <p:sp>
        <p:nvSpPr>
          <p:cNvPr id="13" name="Title 2"/>
          <p:cNvSpPr txBox="1"/>
          <p:nvPr/>
        </p:nvSpPr>
        <p:spPr bwMode="auto">
          <a:xfrm>
            <a:off x="1879600" y="317170"/>
            <a:ext cx="9175231" cy="1501162"/>
          </a:xfrm>
          <a:prstGeom prst="rect">
            <a:avLst/>
          </a:prstGeom>
          <a:noFill/>
          <a:ln w="9525">
            <a:noFill/>
            <a:miter lim="800000"/>
          </a:ln>
        </p:spPr>
        <p:txBody>
          <a:bodyPr lIns="36000" rIns="36000" anchor="b"/>
          <a:lstStyle/>
          <a:p>
            <a:pPr marL="742950" indent="-742950">
              <a:lnSpc>
                <a:spcPct val="150000"/>
              </a:lnSpc>
            </a:pPr>
            <a:r>
              <a:rPr lang="zh-CN" altLang="en-US" sz="4800" b="1" dirty="0">
                <a:latin typeface="华文隶书" panose="02010800040101010101" pitchFamily="2" charset="-122"/>
                <a:ea typeface="华文隶书" panose="02010800040101010101" pitchFamily="2" charset="-122"/>
              </a:rPr>
              <a:t>任务一 企业财务管理的基本知识</a:t>
            </a:r>
            <a:endParaRPr lang="en-US" altLang="zh-CN" sz="4800" b="1" dirty="0">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par>
                                <p:cTn id="12" presetID="22" presetClass="entr" presetSubtype="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6" presetClass="entr" presetSubtype="4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outHorizontal)">
                                      <p:cBhvr>
                                        <p:cTn id="24" dur="500"/>
                                        <p:tgtEl>
                                          <p:spTgt spid="9"/>
                                        </p:tgtEl>
                                      </p:cBhvr>
                                    </p:animEffect>
                                  </p:childTnLst>
                                </p:cTn>
                              </p:par>
                            </p:childTnLst>
                          </p:cTn>
                        </p:par>
                        <p:par>
                          <p:cTn id="25" fill="hold">
                            <p:stCondLst>
                              <p:cond delay="2500"/>
                            </p:stCondLst>
                            <p:childTnLst>
                              <p:par>
                                <p:cTn id="26" presetID="17" presetClass="entr" presetSubtype="10"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strVal val="#ppt_h"/>
                                          </p:val>
                                        </p:tav>
                                        <p:tav tm="100000">
                                          <p:val>
                                            <p:strVal val="#ppt_h"/>
                                          </p:val>
                                        </p:tav>
                                      </p:tavLst>
                                    </p:anim>
                                  </p:childTnLst>
                                </p:cTn>
                              </p:par>
                            </p:childTnLst>
                          </p:cTn>
                        </p:par>
                        <p:par>
                          <p:cTn id="30" fill="hold">
                            <p:stCondLst>
                              <p:cond delay="3450"/>
                            </p:stCondLst>
                            <p:childTnLst>
                              <p:par>
                                <p:cTn id="31" presetID="17" presetClass="entr" presetSubtype="10" fill="hold" grpId="0" nodeType="afterEffect">
                                  <p:stCondLst>
                                    <p:cond delay="0"/>
                                  </p:stCondLst>
                                  <p:iterate type="lt">
                                    <p:tmPct val="10000"/>
                                  </p:iterate>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4"/>
          <p:cNvSpPr txBox="1">
            <a:spLocks noChangeArrowheads="1"/>
          </p:cNvSpPr>
          <p:nvPr/>
        </p:nvSpPr>
        <p:spPr bwMode="auto">
          <a:xfrm>
            <a:off x="3540125" y="188913"/>
            <a:ext cx="4056572"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en-US"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股东</a:t>
            </a:r>
            <a:r>
              <a:rPr lang="zh-CN" altLang="en-US" sz="36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财富最大化</a:t>
            </a:r>
            <a:endParaRPr lang="zh-CN" altLang="zh-CN" sz="36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Line 6"/>
          <p:cNvSpPr>
            <a:spLocks noChangeShapeType="1"/>
          </p:cNvSpPr>
          <p:nvPr/>
        </p:nvSpPr>
        <p:spPr bwMode="auto">
          <a:xfrm flipV="1">
            <a:off x="0" y="436563"/>
            <a:ext cx="37592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Line 7"/>
          <p:cNvSpPr>
            <a:spLocks noChangeShapeType="1"/>
          </p:cNvSpPr>
          <p:nvPr/>
        </p:nvSpPr>
        <p:spPr bwMode="auto">
          <a:xfrm flipV="1">
            <a:off x="8340725" y="450850"/>
            <a:ext cx="38512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2" name="灯片编号占位符 2"/>
          <p:cNvSpPr>
            <a:spLocks noGrp="1"/>
          </p:cNvSpPr>
          <p:nvPr>
            <p:ph type="sldNum" sz="quarter" idx="12"/>
          </p:nvPr>
        </p:nvSpPr>
        <p:spPr>
          <a:xfrm>
            <a:off x="11295063" y="6240463"/>
            <a:ext cx="495300" cy="354012"/>
          </a:xfrm>
        </p:spPr>
        <p:txBody>
          <a:bodyPr/>
          <a:lstStyle/>
          <a:p>
            <a:pPr>
              <a:defRPr/>
            </a:pPr>
            <a:fld id="{9C6E2764-07E0-4E71-B783-90D8351DE164}" type="slidenum">
              <a:rPr lang="en-US"/>
            </a:fld>
            <a:endParaRPr lang="en-US" dirty="0"/>
          </a:p>
        </p:txBody>
      </p:sp>
      <p:sp>
        <p:nvSpPr>
          <p:cNvPr id="20" name="Rectangle 2"/>
          <p:cNvSpPr txBox="1">
            <a:spLocks noChangeArrowheads="1"/>
          </p:cNvSpPr>
          <p:nvPr/>
        </p:nvSpPr>
        <p:spPr>
          <a:xfrm>
            <a:off x="320233" y="873784"/>
            <a:ext cx="3730625" cy="663575"/>
          </a:xfrm>
          <a:prstGeom prst="rect">
            <a:avLst/>
          </a:prstGeom>
        </p:spPr>
        <p:txBody>
          <a:bodyPr/>
          <a:lstStyle/>
          <a:p>
            <a:pPr fontAlgn="auto">
              <a:lnSpc>
                <a:spcPct val="90000"/>
              </a:lnSpc>
              <a:spcBef>
                <a:spcPts val="1000"/>
              </a:spcBef>
              <a:spcAft>
                <a:spcPts val="0"/>
              </a:spcAft>
              <a:buFont typeface="Arial" panose="020B0604020202020204" pitchFamily="34" charset="0"/>
              <a:buNone/>
              <a:defRPr/>
            </a:pPr>
            <a:r>
              <a:rPr lang="zh-CN" altLang="en-US" sz="2800" b="1" dirty="0">
                <a:solidFill>
                  <a:schemeClr val="bg2">
                    <a:lumMod val="75000"/>
                  </a:schemeClr>
                </a:solidFill>
                <a:latin typeface="宋体" panose="02010600030101010101" pitchFamily="2" charset="-122"/>
                <a:ea typeface="宋体" panose="02010600030101010101" pitchFamily="2" charset="-122"/>
              </a:rPr>
              <a:t>   股东财富的衡量         </a:t>
            </a:r>
            <a:endParaRPr lang="zh-CN" altLang="en-US" sz="2800" b="1" dirty="0">
              <a:solidFill>
                <a:schemeClr val="bg2">
                  <a:lumMod val="75000"/>
                </a:schemeClr>
              </a:solidFill>
              <a:latin typeface="宋体" panose="02010600030101010101" pitchFamily="2" charset="-122"/>
              <a:ea typeface="宋体" panose="02010600030101010101" pitchFamily="2" charset="-122"/>
            </a:endParaRPr>
          </a:p>
        </p:txBody>
      </p:sp>
      <p:sp>
        <p:nvSpPr>
          <p:cNvPr id="12" name="灯片编号占位符 2"/>
          <p:cNvSpPr txBox="1"/>
          <p:nvPr/>
        </p:nvSpPr>
        <p:spPr>
          <a:xfrm>
            <a:off x="11483975" y="6327775"/>
            <a:ext cx="495300" cy="354013"/>
          </a:xfrm>
          <a:prstGeom prst="rect">
            <a:avLst/>
          </a:prstGeom>
        </p:spPr>
        <p:txBody>
          <a:bodyPr anchor="ctr"/>
          <a:lstStyle/>
          <a:p>
            <a:pPr algn="ctr" fontAlgn="auto">
              <a:spcBef>
                <a:spcPts val="0"/>
              </a:spcBef>
              <a:spcAft>
                <a:spcPts val="0"/>
              </a:spcAft>
              <a:defRPr/>
            </a:pPr>
            <a:fld id="{46C8B62A-C5CC-47F9-85EC-63F1D027EE69}" type="slidenum">
              <a:rPr lang="en-US" sz="1400" b="1">
                <a:latin typeface="+mj-lt"/>
                <a:ea typeface="+mn-ea"/>
              </a:rPr>
            </a:fld>
            <a:endParaRPr lang="en-US" sz="1400" b="1" dirty="0">
              <a:latin typeface="+mj-lt"/>
              <a:ea typeface="+mn-ea"/>
            </a:endParaRPr>
          </a:p>
        </p:txBody>
      </p:sp>
      <p:sp>
        <p:nvSpPr>
          <p:cNvPr id="14" name="Rectangle 4" descr="草皮"/>
          <p:cNvSpPr>
            <a:spLocks noChangeArrowheads="1"/>
          </p:cNvSpPr>
          <p:nvPr/>
        </p:nvSpPr>
        <p:spPr bwMode="auto">
          <a:xfrm>
            <a:off x="844016" y="1537358"/>
            <a:ext cx="4943325" cy="893325"/>
          </a:xfrm>
          <a:prstGeom prst="rect">
            <a:avLst/>
          </a:prstGeom>
          <a:blipFill dpi="0" rotWithShape="0">
            <a:blip r:embed="rId1"/>
            <a:srcRect/>
            <a:tile tx="0" ty="0" sx="100000" sy="100000" flip="none" algn="tl"/>
          </a:blipFill>
          <a:ln w="9525">
            <a:solidFill>
              <a:srgbClr val="CCECFF"/>
            </a:solidFill>
            <a:miter lim="800000"/>
          </a:ln>
        </p:spPr>
        <p:txBody>
          <a:bodyPr wrap="none" anchor="ctr"/>
          <a:lstStyle/>
          <a:p>
            <a:r>
              <a:rPr lang="zh-CN" altLang="zh-CN" sz="2400" dirty="0"/>
              <a:t>股东权益市场增加值</a:t>
            </a:r>
            <a:endParaRPr lang="en-US" altLang="zh-CN" sz="2400" dirty="0"/>
          </a:p>
          <a:p>
            <a:r>
              <a:rPr lang="en-US" altLang="zh-CN" sz="2400" dirty="0"/>
              <a:t>   =</a:t>
            </a:r>
            <a:r>
              <a:rPr lang="zh-CN" altLang="zh-CN" sz="2400" dirty="0"/>
              <a:t>股东权益市场价值</a:t>
            </a:r>
            <a:r>
              <a:rPr lang="en-US" altLang="zh-CN" sz="2400" dirty="0"/>
              <a:t>-</a:t>
            </a:r>
            <a:r>
              <a:rPr lang="zh-CN" altLang="zh-CN" sz="2400" dirty="0"/>
              <a:t>股东投资资本</a:t>
            </a:r>
            <a:endParaRPr lang="zh-CN" altLang="zh-CN" sz="2400" dirty="0"/>
          </a:p>
        </p:txBody>
      </p:sp>
      <p:sp>
        <p:nvSpPr>
          <p:cNvPr id="15" name="Rectangle 4" descr="草皮"/>
          <p:cNvSpPr>
            <a:spLocks noChangeArrowheads="1"/>
          </p:cNvSpPr>
          <p:nvPr/>
        </p:nvSpPr>
        <p:spPr bwMode="auto">
          <a:xfrm>
            <a:off x="844015" y="2789279"/>
            <a:ext cx="4943325" cy="685800"/>
          </a:xfrm>
          <a:prstGeom prst="rect">
            <a:avLst/>
          </a:prstGeom>
          <a:blipFill dpi="0" rotWithShape="0">
            <a:blip r:embed="rId1"/>
            <a:srcRect/>
            <a:tile tx="0" ty="0" sx="100000" sy="100000" flip="none" algn="tl"/>
          </a:blipFill>
          <a:ln w="9525">
            <a:solidFill>
              <a:srgbClr val="CCECFF"/>
            </a:solidFill>
            <a:miter lim="800000"/>
          </a:ln>
        </p:spPr>
        <p:txBody>
          <a:bodyPr wrap="none" anchor="ctr"/>
          <a:lstStyle/>
          <a:p>
            <a:r>
              <a:rPr lang="zh-CN" altLang="zh-CN" sz="2400" dirty="0"/>
              <a:t>股东权益市场价值</a:t>
            </a:r>
            <a:endParaRPr lang="en-US" altLang="zh-CN" sz="2400" dirty="0"/>
          </a:p>
          <a:p>
            <a:r>
              <a:rPr lang="en-US" altLang="zh-CN" sz="2400" dirty="0"/>
              <a:t>  =</a:t>
            </a:r>
            <a:r>
              <a:rPr lang="zh-CN" altLang="en-US" sz="2400" dirty="0"/>
              <a:t>股票数量</a:t>
            </a:r>
            <a:r>
              <a:rPr lang="en-US" altLang="zh-CN" sz="2400" dirty="0"/>
              <a:t>×</a:t>
            </a:r>
            <a:r>
              <a:rPr lang="zh-CN" altLang="en-US" sz="2400" dirty="0"/>
              <a:t>股票价格</a:t>
            </a:r>
            <a:endParaRPr lang="zh-CN" altLang="en-US" sz="2400" dirty="0"/>
          </a:p>
        </p:txBody>
      </p:sp>
      <p:pic>
        <p:nvPicPr>
          <p:cNvPr id="1026" name="Picture 2" descr="C:\Users\hp\Desktop\微信图片_201901271920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233" y="4039021"/>
            <a:ext cx="5311986"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esktop\微信图片_2019012719203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9614" y="995424"/>
            <a:ext cx="6069662" cy="57015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0">
                                            <p:txEl>
                                              <p:pRg st="0" end="0"/>
                                            </p:txEl>
                                          </p:spTgt>
                                        </p:tgtEl>
                                        <p:attrNameLst>
                                          <p:attrName>style.visibility</p:attrName>
                                        </p:attrNameLst>
                                      </p:cBhvr>
                                      <p:to>
                                        <p:strVal val="visible"/>
                                      </p:to>
                                    </p:set>
                                    <p:anim calcmode="lin" valueType="num">
                                      <p:cBhvr additive="base">
                                        <p:cTn id="2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28" presetID="16" presetClass="entr" presetSubtype="2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traight Connector 68"/>
          <p:cNvSpPr/>
          <p:nvPr/>
        </p:nvSpPr>
        <p:spPr>
          <a:xfrm>
            <a:off x="3379788" y="5434013"/>
            <a:ext cx="7415212"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36" name="Straight Connector 10"/>
          <p:cNvSpPr/>
          <p:nvPr/>
        </p:nvSpPr>
        <p:spPr>
          <a:xfrm>
            <a:off x="2051050" y="1866900"/>
            <a:ext cx="8642350" cy="4763"/>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37" name="Teardrop 1"/>
          <p:cNvSpPr/>
          <p:nvPr/>
        </p:nvSpPr>
        <p:spPr>
          <a:xfrm rot="2714409">
            <a:off x="1952625" y="1409700"/>
            <a:ext cx="914400" cy="914400"/>
          </a:xfrm>
          <a:prstGeom prst="teardrop">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auto">
              <a:spcBef>
                <a:spcPts val="0"/>
              </a:spcBef>
              <a:spcAft>
                <a:spcPts val="0"/>
              </a:spcAft>
              <a:defRPr/>
            </a:pPr>
            <a:endParaRPr lang="id-ID"/>
          </a:p>
        </p:txBody>
      </p:sp>
      <p:sp>
        <p:nvSpPr>
          <p:cNvPr id="38" name="Content Placeholder 2"/>
          <p:cNvSpPr txBox="1"/>
          <p:nvPr/>
        </p:nvSpPr>
        <p:spPr>
          <a:xfrm>
            <a:off x="4110038" y="1625600"/>
            <a:ext cx="6557962" cy="509588"/>
          </a:xfrm>
          <a:prstGeom prst="rect">
            <a:avLst/>
          </a:prstGeom>
        </p:spPr>
        <p:txBody>
          <a:bodyPr lIns="91437" tIns="45718" rIns="91437" bIns="45718"/>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CN" altLang="en-US" sz="2400" b="1" dirty="0">
                <a:latin typeface="宋体" panose="02010600030101010101" pitchFamily="2" charset="-122"/>
              </a:rPr>
              <a:t>能够考虑到取得收益的时间因素和风险因素。</a:t>
            </a:r>
            <a:endParaRPr lang="en-US" sz="24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39" name="Content Placeholder 2"/>
          <p:cNvSpPr txBox="1"/>
          <p:nvPr/>
        </p:nvSpPr>
        <p:spPr>
          <a:xfrm>
            <a:off x="3087688" y="1539875"/>
            <a:ext cx="1282700" cy="287338"/>
          </a:xfrm>
          <a:prstGeom prst="rect">
            <a:avLst/>
          </a:prstGeom>
        </p:spPr>
        <p:txBody>
          <a:bodyPr lIns="91437" tIns="45718" rIns="91437" bIns="45718"/>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CN" altLang="en-US" sz="2600" b="1" dirty="0">
                <a:solidFill>
                  <a:schemeClr val="tx1">
                    <a:lumMod val="50000"/>
                    <a:lumOff val="50000"/>
                  </a:schemeClr>
                </a:solidFill>
                <a:latin typeface="华文彩云" panose="02010800040101010101" pitchFamily="2" charset="-122"/>
                <a:ea typeface="华文彩云" panose="02010800040101010101" pitchFamily="2" charset="-122"/>
                <a:cs typeface="Arial" panose="020B0604020202020204" pitchFamily="34" charset="0"/>
              </a:rPr>
              <a:t>优点</a:t>
            </a:r>
            <a:endParaRPr lang="en-US" sz="2600" b="1" dirty="0">
              <a:solidFill>
                <a:schemeClr val="tx1">
                  <a:lumMod val="50000"/>
                  <a:lumOff val="50000"/>
                </a:schemeClr>
              </a:solidFill>
              <a:latin typeface="华文彩云" panose="02010800040101010101" pitchFamily="2" charset="-122"/>
              <a:ea typeface="华文彩云" panose="02010800040101010101" pitchFamily="2" charset="-122"/>
              <a:cs typeface="Arial" panose="020B0604020202020204" pitchFamily="34" charset="0"/>
            </a:endParaRPr>
          </a:p>
        </p:txBody>
      </p:sp>
      <p:sp>
        <p:nvSpPr>
          <p:cNvPr id="40" name="Straight Connector 48"/>
          <p:cNvSpPr/>
          <p:nvPr/>
        </p:nvSpPr>
        <p:spPr>
          <a:xfrm flipV="1">
            <a:off x="2719388" y="2592388"/>
            <a:ext cx="7959725"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1" name="Content Placeholder 2"/>
          <p:cNvSpPr txBox="1"/>
          <p:nvPr/>
        </p:nvSpPr>
        <p:spPr bwMode="auto">
          <a:xfrm>
            <a:off x="4133850" y="2247900"/>
            <a:ext cx="7134225" cy="582613"/>
          </a:xfrm>
          <a:prstGeom prst="rect">
            <a:avLst/>
          </a:prstGeom>
          <a:noFill/>
          <a:ln w="9525">
            <a:noFill/>
            <a:miter lim="800000"/>
          </a:ln>
        </p:spPr>
        <p:txBody>
          <a:bodyPr lIns="91437" tIns="45718" rIns="91437" bIns="45718"/>
          <a:lstStyle/>
          <a:p>
            <a:pPr defTabSz="457200">
              <a:lnSpc>
                <a:spcPct val="80000"/>
              </a:lnSpc>
              <a:spcBef>
                <a:spcPct val="20000"/>
              </a:spcBef>
              <a:spcAft>
                <a:spcPts val="600"/>
              </a:spcAft>
              <a:buClr>
                <a:srgbClr val="1C6089"/>
              </a:buClr>
              <a:buSzPct val="145000"/>
              <a:buFont typeface="Arial" panose="020B0604020202020204" pitchFamily="34" charset="0"/>
              <a:buNone/>
            </a:pPr>
            <a:r>
              <a:rPr lang="zh-CN" altLang="en-US" sz="2400" b="1" dirty="0">
                <a:latin typeface="宋体" panose="02010600030101010101" pitchFamily="2" charset="-122"/>
              </a:rPr>
              <a:t>能够克服企业在追求利润上的短期行为。</a:t>
            </a:r>
            <a:endParaRPr lang="en-US" altLang="zh-CN" sz="2400" b="1" dirty="0">
              <a:latin typeface="宋体" panose="02010600030101010101" pitchFamily="2" charset="-122"/>
            </a:endParaRPr>
          </a:p>
        </p:txBody>
      </p:sp>
      <p:sp>
        <p:nvSpPr>
          <p:cNvPr id="43" name="Straight Connector 58"/>
          <p:cNvSpPr/>
          <p:nvPr/>
        </p:nvSpPr>
        <p:spPr>
          <a:xfrm>
            <a:off x="2124075" y="3848100"/>
            <a:ext cx="8642350" cy="1270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4" name="Content Placeholder 2"/>
          <p:cNvSpPr txBox="1"/>
          <p:nvPr/>
        </p:nvSpPr>
        <p:spPr>
          <a:xfrm>
            <a:off x="4175125" y="3532188"/>
            <a:ext cx="6303963" cy="581025"/>
          </a:xfrm>
          <a:prstGeom prst="rect">
            <a:avLst/>
          </a:prstGeom>
        </p:spPr>
        <p:txBody>
          <a:bodyPr lIns="91437" tIns="45718" rIns="91437" bIns="45718"/>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CN" altLang="en-US" sz="2400" b="1" dirty="0">
                <a:latin typeface="宋体" panose="02010600030101010101" pitchFamily="2" charset="-122"/>
                <a:ea typeface="宋体" panose="02010600030101010101" pitchFamily="2" charset="-122"/>
              </a:rPr>
              <a:t>只适用于上市公司，对非上市公司很难适用。</a:t>
            </a:r>
            <a:endParaRPr lang="en-US" altLang="zh-CN" sz="24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45" name="Content Placeholder 2"/>
          <p:cNvSpPr txBox="1"/>
          <p:nvPr/>
        </p:nvSpPr>
        <p:spPr>
          <a:xfrm>
            <a:off x="3143250" y="3517900"/>
            <a:ext cx="1535113" cy="287338"/>
          </a:xfrm>
          <a:prstGeom prst="rect">
            <a:avLst/>
          </a:prstGeom>
        </p:spPr>
        <p:txBody>
          <a:bodyPr lIns="91437" tIns="45718" rIns="91437" bIns="45718"/>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CN" altLang="en-US" sz="2600" b="1" dirty="0">
                <a:solidFill>
                  <a:schemeClr val="tx1">
                    <a:lumMod val="50000"/>
                    <a:lumOff val="50000"/>
                  </a:schemeClr>
                </a:solidFill>
                <a:latin typeface="华文彩云" panose="02010800040101010101" pitchFamily="2" charset="-122"/>
                <a:ea typeface="华文彩云" panose="02010800040101010101" pitchFamily="2" charset="-122"/>
                <a:cs typeface="Arial" panose="020B0604020202020204" pitchFamily="34" charset="0"/>
              </a:rPr>
              <a:t>缺点</a:t>
            </a:r>
            <a:endParaRPr lang="en-US" altLang="zh-CN" sz="2600" b="1" dirty="0">
              <a:solidFill>
                <a:schemeClr val="tx1">
                  <a:lumMod val="50000"/>
                  <a:lumOff val="50000"/>
                </a:schemeClr>
              </a:solidFill>
              <a:latin typeface="华文彩云" panose="02010800040101010101" pitchFamily="2" charset="-122"/>
              <a:ea typeface="华文彩云" panose="02010800040101010101" pitchFamily="2" charset="-122"/>
              <a:cs typeface="Arial" panose="020B0604020202020204" pitchFamily="34" charset="0"/>
            </a:endParaRPr>
          </a:p>
        </p:txBody>
      </p:sp>
      <p:sp>
        <p:nvSpPr>
          <p:cNvPr id="46" name="Straight Connector 68"/>
          <p:cNvSpPr/>
          <p:nvPr/>
        </p:nvSpPr>
        <p:spPr>
          <a:xfrm>
            <a:off x="2863850" y="4641850"/>
            <a:ext cx="7961313" cy="15875"/>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7" name="Freeform 69"/>
          <p:cNvSpPr/>
          <p:nvPr/>
        </p:nvSpPr>
        <p:spPr>
          <a:xfrm>
            <a:off x="4583113" y="4995863"/>
            <a:ext cx="4999037" cy="3587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099" tIns="38099" rIns="38099" bIns="38099" spcCol="1270" anchor="b"/>
          <a:lstStyle/>
          <a:p>
            <a:pPr defTabSz="889000" fontAlgn="auto">
              <a:lnSpc>
                <a:spcPct val="90000"/>
              </a:lnSpc>
              <a:spcAft>
                <a:spcPct val="35000"/>
              </a:spcAft>
              <a:defRPr/>
            </a:pPr>
            <a:endParaRPr lang="id-ID" sz="2000"/>
          </a:p>
        </p:txBody>
      </p:sp>
      <p:sp>
        <p:nvSpPr>
          <p:cNvPr id="48" name="Content Placeholder 2"/>
          <p:cNvSpPr txBox="1"/>
          <p:nvPr/>
        </p:nvSpPr>
        <p:spPr>
          <a:xfrm>
            <a:off x="4249738" y="4381500"/>
            <a:ext cx="6918325" cy="582613"/>
          </a:xfrm>
          <a:prstGeom prst="rect">
            <a:avLst/>
          </a:prstGeom>
        </p:spPr>
        <p:txBody>
          <a:bodyPr lIns="91437" tIns="45718" rIns="91437" bIns="45718"/>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CN" altLang="en-US" sz="2400" b="1" dirty="0">
                <a:solidFill>
                  <a:prstClr val="black"/>
                </a:solidFill>
                <a:latin typeface="宋体" panose="02010600030101010101" pitchFamily="2" charset="-122"/>
                <a:ea typeface="宋体" panose="02010600030101010101" pitchFamily="2" charset="-122"/>
              </a:rPr>
              <a:t>股票价格的变动是受诸多因素影响的综合结果。</a:t>
            </a:r>
            <a:endParaRPr lang="en-US" altLang="zh-CN" sz="14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50" name="Teardrop 56"/>
          <p:cNvSpPr/>
          <p:nvPr/>
        </p:nvSpPr>
        <p:spPr>
          <a:xfrm rot="2714409">
            <a:off x="1908969" y="3391694"/>
            <a:ext cx="914400" cy="915988"/>
          </a:xfrm>
          <a:prstGeom prst="teardrop">
            <a:avLst/>
          </a:prstGeom>
          <a:solidFill>
            <a:srgbClr val="4DCEB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auto">
              <a:spcBef>
                <a:spcPts val="0"/>
              </a:spcBef>
              <a:spcAft>
                <a:spcPts val="0"/>
              </a:spcAft>
              <a:defRPr/>
            </a:pPr>
            <a:endParaRPr lang="id-ID"/>
          </a:p>
        </p:txBody>
      </p:sp>
      <p:sp>
        <p:nvSpPr>
          <p:cNvPr id="51" name="Teardrop 66"/>
          <p:cNvSpPr/>
          <p:nvPr/>
        </p:nvSpPr>
        <p:spPr>
          <a:xfrm rot="2714409">
            <a:off x="2555875" y="4205288"/>
            <a:ext cx="914400" cy="914400"/>
          </a:xfrm>
          <a:prstGeom prst="teardrop">
            <a:avLst/>
          </a:prstGeom>
          <a:solidFill>
            <a:srgbClr val="B95F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auto">
              <a:spcBef>
                <a:spcPts val="0"/>
              </a:spcBef>
              <a:spcAft>
                <a:spcPts val="0"/>
              </a:spcAft>
              <a:defRPr/>
            </a:pPr>
            <a:endParaRPr lang="id-ID"/>
          </a:p>
        </p:txBody>
      </p:sp>
      <p:sp>
        <p:nvSpPr>
          <p:cNvPr id="52" name="Teardrop 46"/>
          <p:cNvSpPr/>
          <p:nvPr/>
        </p:nvSpPr>
        <p:spPr>
          <a:xfrm rot="2714409">
            <a:off x="2583656" y="2148682"/>
            <a:ext cx="915987" cy="914400"/>
          </a:xfrm>
          <a:prstGeom prst="teardrop">
            <a:avLst/>
          </a:prstGeom>
          <a:solidFill>
            <a:srgbClr val="F79E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auto">
              <a:spcBef>
                <a:spcPts val="0"/>
              </a:spcBef>
              <a:spcAft>
                <a:spcPts val="0"/>
              </a:spcAft>
              <a:defRPr/>
            </a:pPr>
            <a:endParaRPr lang="id-ID"/>
          </a:p>
        </p:txBody>
      </p:sp>
      <p:sp>
        <p:nvSpPr>
          <p:cNvPr id="53" name="Freeform 116"/>
          <p:cNvSpPr/>
          <p:nvPr/>
        </p:nvSpPr>
        <p:spPr bwMode="auto">
          <a:xfrm>
            <a:off x="2233613" y="1717675"/>
            <a:ext cx="352425" cy="393700"/>
          </a:xfrm>
          <a:custGeom>
            <a:avLst/>
            <a:gdLst>
              <a:gd name="T0" fmla="*/ 2147483647 w 222"/>
              <a:gd name="T1" fmla="*/ 0 h 248"/>
              <a:gd name="T2" fmla="*/ 2147483647 w 222"/>
              <a:gd name="T3" fmla="*/ 2147483647 h 248"/>
              <a:gd name="T4" fmla="*/ 2147483647 w 222"/>
              <a:gd name="T5" fmla="*/ 2147483647 h 248"/>
              <a:gd name="T6" fmla="*/ 2147483647 w 222"/>
              <a:gd name="T7" fmla="*/ 2147483647 h 248"/>
              <a:gd name="T8" fmla="*/ 2147483647 w 222"/>
              <a:gd name="T9" fmla="*/ 2147483647 h 248"/>
              <a:gd name="T10" fmla="*/ 2147483647 w 222"/>
              <a:gd name="T11" fmla="*/ 2147483647 h 248"/>
              <a:gd name="T12" fmla="*/ 2147483647 w 222"/>
              <a:gd name="T13" fmla="*/ 2147483647 h 248"/>
              <a:gd name="T14" fmla="*/ 2147483647 w 222"/>
              <a:gd name="T15" fmla="*/ 2147483647 h 248"/>
              <a:gd name="T16" fmla="*/ 2147483647 w 222"/>
              <a:gd name="T17" fmla="*/ 2147483647 h 248"/>
              <a:gd name="T18" fmla="*/ 2147483647 w 222"/>
              <a:gd name="T19" fmla="*/ 2147483647 h 248"/>
              <a:gd name="T20" fmla="*/ 2147483647 w 222"/>
              <a:gd name="T21" fmla="*/ 2147483647 h 248"/>
              <a:gd name="T22" fmla="*/ 2147483647 w 222"/>
              <a:gd name="T23" fmla="*/ 2147483647 h 248"/>
              <a:gd name="T24" fmla="*/ 2147483647 w 222"/>
              <a:gd name="T25" fmla="*/ 2147483647 h 248"/>
              <a:gd name="T26" fmla="*/ 2147483647 w 222"/>
              <a:gd name="T27" fmla="*/ 2147483647 h 248"/>
              <a:gd name="T28" fmla="*/ 2147483647 w 222"/>
              <a:gd name="T29" fmla="*/ 2147483647 h 248"/>
              <a:gd name="T30" fmla="*/ 2147483647 w 222"/>
              <a:gd name="T31" fmla="*/ 2147483647 h 248"/>
              <a:gd name="T32" fmla="*/ 2147483647 w 222"/>
              <a:gd name="T33" fmla="*/ 2147483647 h 248"/>
              <a:gd name="T34" fmla="*/ 2147483647 w 222"/>
              <a:gd name="T35" fmla="*/ 2147483647 h 248"/>
              <a:gd name="T36" fmla="*/ 2147483647 w 222"/>
              <a:gd name="T37" fmla="*/ 2147483647 h 248"/>
              <a:gd name="T38" fmla="*/ 2147483647 w 222"/>
              <a:gd name="T39" fmla="*/ 2147483647 h 248"/>
              <a:gd name="T40" fmla="*/ 2147483647 w 222"/>
              <a:gd name="T41" fmla="*/ 2147483647 h 248"/>
              <a:gd name="T42" fmla="*/ 2147483647 w 222"/>
              <a:gd name="T43" fmla="*/ 2147483647 h 248"/>
              <a:gd name="T44" fmla="*/ 2147483647 w 222"/>
              <a:gd name="T45" fmla="*/ 2147483647 h 248"/>
              <a:gd name="T46" fmla="*/ 2147483647 w 222"/>
              <a:gd name="T47" fmla="*/ 2147483647 h 248"/>
              <a:gd name="T48" fmla="*/ 2147483647 w 222"/>
              <a:gd name="T49" fmla="*/ 2147483647 h 248"/>
              <a:gd name="T50" fmla="*/ 2147483647 w 222"/>
              <a:gd name="T51" fmla="*/ 2147483647 h 248"/>
              <a:gd name="T52" fmla="*/ 2147483647 w 222"/>
              <a:gd name="T53" fmla="*/ 2147483647 h 248"/>
              <a:gd name="T54" fmla="*/ 2147483647 w 222"/>
              <a:gd name="T55" fmla="*/ 2147483647 h 248"/>
              <a:gd name="T56" fmla="*/ 2147483647 w 222"/>
              <a:gd name="T57" fmla="*/ 2147483647 h 248"/>
              <a:gd name="T58" fmla="*/ 2147483647 w 222"/>
              <a:gd name="T59" fmla="*/ 2147483647 h 248"/>
              <a:gd name="T60" fmla="*/ 2147483647 w 222"/>
              <a:gd name="T61" fmla="*/ 2147483647 h 248"/>
              <a:gd name="T62" fmla="*/ 2147483647 w 222"/>
              <a:gd name="T63" fmla="*/ 2147483647 h 248"/>
              <a:gd name="T64" fmla="*/ 2147483647 w 222"/>
              <a:gd name="T65" fmla="*/ 2147483647 h 248"/>
              <a:gd name="T66" fmla="*/ 2147483647 w 222"/>
              <a:gd name="T67" fmla="*/ 2147483647 h 248"/>
              <a:gd name="T68" fmla="*/ 2147483647 w 222"/>
              <a:gd name="T69" fmla="*/ 2147483647 h 248"/>
              <a:gd name="T70" fmla="*/ 2147483647 w 222"/>
              <a:gd name="T71" fmla="*/ 2147483647 h 248"/>
              <a:gd name="T72" fmla="*/ 0 w 222"/>
              <a:gd name="T73" fmla="*/ 2147483647 h 248"/>
              <a:gd name="T74" fmla="*/ 2147483647 w 222"/>
              <a:gd name="T75" fmla="*/ 2147483647 h 248"/>
              <a:gd name="T76" fmla="*/ 2147483647 w 222"/>
              <a:gd name="T77" fmla="*/ 2147483647 h 248"/>
              <a:gd name="T78" fmla="*/ 2147483647 w 222"/>
              <a:gd name="T79" fmla="*/ 2147483647 h 248"/>
              <a:gd name="T80" fmla="*/ 2147483647 w 222"/>
              <a:gd name="T81" fmla="*/ 2147483647 h 248"/>
              <a:gd name="T82" fmla="*/ 2147483647 w 222"/>
              <a:gd name="T83" fmla="*/ 2147483647 h 248"/>
              <a:gd name="T84" fmla="*/ 2147483647 w 222"/>
              <a:gd name="T85" fmla="*/ 2147483647 h 248"/>
              <a:gd name="T86" fmla="*/ 2147483647 w 222"/>
              <a:gd name="T87" fmla="*/ 2147483647 h 248"/>
              <a:gd name="T88" fmla="*/ 2147483647 w 222"/>
              <a:gd name="T89" fmla="*/ 2147483647 h 248"/>
              <a:gd name="T90" fmla="*/ 2147483647 w 222"/>
              <a:gd name="T91" fmla="*/ 2147483647 h 248"/>
              <a:gd name="T92" fmla="*/ 2147483647 w 222"/>
              <a:gd name="T93" fmla="*/ 2147483647 h 248"/>
              <a:gd name="T94" fmla="*/ 2147483647 w 222"/>
              <a:gd name="T95" fmla="*/ 2147483647 h 248"/>
              <a:gd name="T96" fmla="*/ 2147483647 w 222"/>
              <a:gd name="T97" fmla="*/ 0 h 2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2"/>
              <a:gd name="T148" fmla="*/ 0 h 248"/>
              <a:gd name="T149" fmla="*/ 222 w 222"/>
              <a:gd name="T150" fmla="*/ 248 h 2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2" h="248">
                <a:moveTo>
                  <a:pt x="180" y="0"/>
                </a:moveTo>
                <a:lnTo>
                  <a:pt x="196" y="2"/>
                </a:lnTo>
                <a:lnTo>
                  <a:pt x="209" y="11"/>
                </a:lnTo>
                <a:lnTo>
                  <a:pt x="218" y="24"/>
                </a:lnTo>
                <a:lnTo>
                  <a:pt x="222" y="41"/>
                </a:lnTo>
                <a:lnTo>
                  <a:pt x="218" y="57"/>
                </a:lnTo>
                <a:lnTo>
                  <a:pt x="209" y="70"/>
                </a:lnTo>
                <a:lnTo>
                  <a:pt x="196" y="79"/>
                </a:lnTo>
                <a:lnTo>
                  <a:pt x="180" y="83"/>
                </a:lnTo>
                <a:lnTo>
                  <a:pt x="167" y="80"/>
                </a:lnTo>
                <a:lnTo>
                  <a:pt x="155" y="74"/>
                </a:lnTo>
                <a:lnTo>
                  <a:pt x="82" y="117"/>
                </a:lnTo>
                <a:lnTo>
                  <a:pt x="84" y="124"/>
                </a:lnTo>
                <a:lnTo>
                  <a:pt x="82" y="130"/>
                </a:lnTo>
                <a:lnTo>
                  <a:pt x="155" y="174"/>
                </a:lnTo>
                <a:lnTo>
                  <a:pt x="167" y="167"/>
                </a:lnTo>
                <a:lnTo>
                  <a:pt x="180" y="165"/>
                </a:lnTo>
                <a:lnTo>
                  <a:pt x="196" y="169"/>
                </a:lnTo>
                <a:lnTo>
                  <a:pt x="209" y="178"/>
                </a:lnTo>
                <a:lnTo>
                  <a:pt x="218" y="190"/>
                </a:lnTo>
                <a:lnTo>
                  <a:pt x="222" y="207"/>
                </a:lnTo>
                <a:lnTo>
                  <a:pt x="218" y="224"/>
                </a:lnTo>
                <a:lnTo>
                  <a:pt x="209" y="237"/>
                </a:lnTo>
                <a:lnTo>
                  <a:pt x="196" y="246"/>
                </a:lnTo>
                <a:lnTo>
                  <a:pt x="180" y="248"/>
                </a:lnTo>
                <a:lnTo>
                  <a:pt x="164" y="246"/>
                </a:lnTo>
                <a:lnTo>
                  <a:pt x="152" y="237"/>
                </a:lnTo>
                <a:lnTo>
                  <a:pt x="143" y="224"/>
                </a:lnTo>
                <a:lnTo>
                  <a:pt x="139" y="207"/>
                </a:lnTo>
                <a:lnTo>
                  <a:pt x="140" y="201"/>
                </a:lnTo>
                <a:lnTo>
                  <a:pt x="67" y="157"/>
                </a:lnTo>
                <a:lnTo>
                  <a:pt x="55" y="164"/>
                </a:lnTo>
                <a:lnTo>
                  <a:pt x="41" y="165"/>
                </a:lnTo>
                <a:lnTo>
                  <a:pt x="26" y="162"/>
                </a:lnTo>
                <a:lnTo>
                  <a:pt x="12" y="153"/>
                </a:lnTo>
                <a:lnTo>
                  <a:pt x="3" y="140"/>
                </a:lnTo>
                <a:lnTo>
                  <a:pt x="0" y="124"/>
                </a:lnTo>
                <a:lnTo>
                  <a:pt x="3" y="107"/>
                </a:lnTo>
                <a:lnTo>
                  <a:pt x="12" y="94"/>
                </a:lnTo>
                <a:lnTo>
                  <a:pt x="26" y="85"/>
                </a:lnTo>
                <a:lnTo>
                  <a:pt x="41" y="83"/>
                </a:lnTo>
                <a:lnTo>
                  <a:pt x="55" y="84"/>
                </a:lnTo>
                <a:lnTo>
                  <a:pt x="67" y="91"/>
                </a:lnTo>
                <a:lnTo>
                  <a:pt x="140" y="47"/>
                </a:lnTo>
                <a:lnTo>
                  <a:pt x="139" y="41"/>
                </a:lnTo>
                <a:lnTo>
                  <a:pt x="143" y="24"/>
                </a:lnTo>
                <a:lnTo>
                  <a:pt x="152" y="11"/>
                </a:lnTo>
                <a:lnTo>
                  <a:pt x="164" y="2"/>
                </a:lnTo>
                <a:lnTo>
                  <a:pt x="180" y="0"/>
                </a:lnTo>
                <a:close/>
              </a:path>
            </a:pathLst>
          </a:custGeom>
          <a:solidFill>
            <a:schemeClr val="bg1"/>
          </a:solidFill>
          <a:ln w="0">
            <a:noFill/>
            <a:round/>
          </a:ln>
        </p:spPr>
        <p:txBody>
          <a:bodyPr lIns="91437" tIns="45718" rIns="91437" bIns="45718"/>
          <a:lstStyle/>
          <a:p>
            <a:endParaRPr lang="zh-CN" altLang="en-US">
              <a:latin typeface="Lato" panose="020F0502020204030203"/>
            </a:endParaRPr>
          </a:p>
        </p:txBody>
      </p:sp>
      <p:pic>
        <p:nvPicPr>
          <p:cNvPr id="54" name="图片 53"/>
          <p:cNvPicPr>
            <a:picLocks noChangeAspect="1"/>
          </p:cNvPicPr>
          <p:nvPr/>
        </p:nvPicPr>
        <p:blipFill>
          <a:blip r:embed="rId1"/>
          <a:srcRect l="-1112" t="54089" r="82047" b="25369"/>
          <a:stretch>
            <a:fillRect/>
          </a:stretch>
        </p:blipFill>
        <p:spPr bwMode="auto">
          <a:xfrm>
            <a:off x="2730500" y="2300288"/>
            <a:ext cx="579438" cy="549275"/>
          </a:xfrm>
          <a:prstGeom prst="rect">
            <a:avLst/>
          </a:prstGeom>
          <a:noFill/>
          <a:ln w="9525">
            <a:noFill/>
            <a:miter lim="800000"/>
            <a:headEnd/>
            <a:tailEnd/>
          </a:ln>
        </p:spPr>
      </p:pic>
      <p:pic>
        <p:nvPicPr>
          <p:cNvPr id="55" name="图片 54"/>
          <p:cNvPicPr>
            <a:picLocks noChangeAspect="1"/>
          </p:cNvPicPr>
          <p:nvPr/>
        </p:nvPicPr>
        <p:blipFill>
          <a:blip r:embed="rId1"/>
          <a:srcRect l="80934" b="79459"/>
          <a:stretch>
            <a:fillRect/>
          </a:stretch>
        </p:blipFill>
        <p:spPr bwMode="auto">
          <a:xfrm>
            <a:off x="2724150" y="4411663"/>
            <a:ext cx="577850" cy="549275"/>
          </a:xfrm>
          <a:prstGeom prst="rect">
            <a:avLst/>
          </a:prstGeom>
          <a:noFill/>
          <a:ln w="9525">
            <a:noFill/>
            <a:miter lim="800000"/>
            <a:headEnd/>
            <a:tailEnd/>
          </a:ln>
        </p:spPr>
      </p:pic>
      <p:sp>
        <p:nvSpPr>
          <p:cNvPr id="56" name="Freeform 6"/>
          <p:cNvSpPr>
            <a:spLocks noChangeAspect="1" noEditPoints="1"/>
          </p:cNvSpPr>
          <p:nvPr/>
        </p:nvSpPr>
        <p:spPr bwMode="auto">
          <a:xfrm>
            <a:off x="2252663" y="3617913"/>
            <a:ext cx="425450" cy="374650"/>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lIns="91437" tIns="45718" rIns="91437" bIns="45718"/>
          <a:lstStyle/>
          <a:p>
            <a:pPr fontAlgn="auto">
              <a:spcBef>
                <a:spcPts val="0"/>
              </a:spcBef>
              <a:spcAft>
                <a:spcPts val="0"/>
              </a:spcAft>
              <a:defRPr/>
            </a:pPr>
            <a:endParaRPr lang="en-US" dirty="0">
              <a:latin typeface="+mn-lt"/>
              <a:ea typeface="+mn-ea"/>
            </a:endParaRPr>
          </a:p>
        </p:txBody>
      </p:sp>
      <p:sp>
        <p:nvSpPr>
          <p:cNvPr id="57" name="等腰三角形 4"/>
          <p:cNvSpPr>
            <a:spLocks noChangeArrowheads="1"/>
          </p:cNvSpPr>
          <p:nvPr/>
        </p:nvSpPr>
        <p:spPr bwMode="auto">
          <a:xfrm rot="5400000">
            <a:off x="47625" y="252413"/>
            <a:ext cx="196850" cy="285750"/>
          </a:xfrm>
          <a:prstGeom prst="triangle">
            <a:avLst>
              <a:gd name="adj" fmla="val 50000"/>
            </a:avLst>
          </a:prstGeom>
          <a:solidFill>
            <a:schemeClr val="bg1"/>
          </a:solidFill>
          <a:ln w="9525">
            <a:noFill/>
            <a:miter lim="800000"/>
          </a:ln>
        </p:spPr>
        <p:txBody>
          <a:bodyPr anchor="ctr"/>
          <a:lstStyle/>
          <a:p>
            <a:pPr algn="ctr">
              <a:buFont typeface="Arial" panose="020B0604020202020204" pitchFamily="34" charset="0"/>
              <a:buNone/>
            </a:pPr>
            <a:endParaRPr lang="zh-CN" altLang="zh-CN">
              <a:solidFill>
                <a:schemeClr val="bg1"/>
              </a:solidFill>
              <a:latin typeface="宋体" panose="02010600030101010101" pitchFamily="2" charset="-122"/>
              <a:sym typeface="宋体" panose="02010600030101010101" pitchFamily="2" charset="-122"/>
            </a:endParaRPr>
          </a:p>
        </p:txBody>
      </p:sp>
      <p:sp>
        <p:nvSpPr>
          <p:cNvPr id="33" name="Text Box 4"/>
          <p:cNvSpPr txBox="1">
            <a:spLocks noChangeArrowheads="1"/>
          </p:cNvSpPr>
          <p:nvPr/>
        </p:nvSpPr>
        <p:spPr bwMode="auto">
          <a:xfrm>
            <a:off x="3540125" y="188913"/>
            <a:ext cx="4056572"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en-US"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股东</a:t>
            </a:r>
            <a:r>
              <a:rPr lang="zh-CN" altLang="en-US" sz="36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财富最大化</a:t>
            </a:r>
            <a:endParaRPr lang="zh-CN" altLang="zh-CN" sz="36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4" name="Line 6"/>
          <p:cNvSpPr>
            <a:spLocks noChangeShapeType="1"/>
          </p:cNvSpPr>
          <p:nvPr/>
        </p:nvSpPr>
        <p:spPr bwMode="auto">
          <a:xfrm flipV="1">
            <a:off x="0" y="436563"/>
            <a:ext cx="37592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5" name="Line 7"/>
          <p:cNvSpPr>
            <a:spLocks noChangeShapeType="1"/>
          </p:cNvSpPr>
          <p:nvPr/>
        </p:nvSpPr>
        <p:spPr bwMode="auto">
          <a:xfrm flipV="1">
            <a:off x="8340725" y="450850"/>
            <a:ext cx="38512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2" name="Teardrop 66"/>
          <p:cNvSpPr/>
          <p:nvPr/>
        </p:nvSpPr>
        <p:spPr>
          <a:xfrm rot="2714409">
            <a:off x="3201988" y="4967288"/>
            <a:ext cx="914400" cy="914400"/>
          </a:xfrm>
          <a:prstGeom prst="teardrop">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auto">
              <a:spcBef>
                <a:spcPts val="0"/>
              </a:spcBef>
              <a:spcAft>
                <a:spcPts val="0"/>
              </a:spcAft>
              <a:defRPr/>
            </a:pPr>
            <a:endParaRPr lang="id-ID"/>
          </a:p>
        </p:txBody>
      </p:sp>
      <p:sp>
        <p:nvSpPr>
          <p:cNvPr id="68" name="Content Placeholder 2"/>
          <p:cNvSpPr txBox="1"/>
          <p:nvPr/>
        </p:nvSpPr>
        <p:spPr>
          <a:xfrm>
            <a:off x="4213225" y="5159375"/>
            <a:ext cx="6919913" cy="581025"/>
          </a:xfrm>
          <a:prstGeom prst="rect">
            <a:avLst/>
          </a:prstGeom>
        </p:spPr>
        <p:txBody>
          <a:bodyPr lIns="91437" tIns="45718" rIns="91437" bIns="45718"/>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CN" altLang="en-US" sz="2400" b="1" dirty="0">
                <a:latin typeface="宋体" panose="02010600030101010101" pitchFamily="2" charset="-122"/>
                <a:ea typeface="宋体" panose="02010600030101010101" pitchFamily="2" charset="-122"/>
              </a:rPr>
              <a:t>更多的强调股东权益，忽视其他相关者利益。</a:t>
            </a:r>
            <a:endParaRPr lang="en-US" altLang="zh-CN" sz="14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cxnSp>
        <p:nvCxnSpPr>
          <p:cNvPr id="70" name="直接连接符 69"/>
          <p:cNvCxnSpPr/>
          <p:nvPr/>
        </p:nvCxnSpPr>
        <p:spPr>
          <a:xfrm rot="16200000" flipH="1">
            <a:off x="1537494" y="1799432"/>
            <a:ext cx="1539875" cy="1277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rot="16200000" flipH="1">
            <a:off x="1437481" y="3904457"/>
            <a:ext cx="2320925" cy="1944688"/>
          </a:xfrm>
          <a:prstGeom prst="line">
            <a:avLst/>
          </a:prstGeom>
        </p:spPr>
        <p:style>
          <a:lnRef idx="1">
            <a:schemeClr val="accent1"/>
          </a:lnRef>
          <a:fillRef idx="0">
            <a:schemeClr val="accent1"/>
          </a:fillRef>
          <a:effectRef idx="0">
            <a:schemeClr val="accent1"/>
          </a:effectRef>
          <a:fontRef idx="minor">
            <a:schemeClr val="tx1"/>
          </a:fontRef>
        </p:style>
      </p:cxnSp>
      <p:sp>
        <p:nvSpPr>
          <p:cNvPr id="38941" name="i$liḋe-Freeform: Shape 21"/>
          <p:cNvSpPr/>
          <p:nvPr/>
        </p:nvSpPr>
        <p:spPr bwMode="auto">
          <a:xfrm>
            <a:off x="3448050" y="5240338"/>
            <a:ext cx="436563" cy="376237"/>
          </a:xfrm>
          <a:custGeom>
            <a:avLst/>
            <a:gdLst>
              <a:gd name="T0" fmla="*/ 2147483647 w 1232"/>
              <a:gd name="T1" fmla="*/ 2147483647 h 1062"/>
              <a:gd name="T2" fmla="*/ 2147483647 w 1232"/>
              <a:gd name="T3" fmla="*/ 2147483647 h 1062"/>
              <a:gd name="T4" fmla="*/ 2147483647 w 1232"/>
              <a:gd name="T5" fmla="*/ 2147483647 h 1062"/>
              <a:gd name="T6" fmla="*/ 2147483647 w 1232"/>
              <a:gd name="T7" fmla="*/ 2147483647 h 1062"/>
              <a:gd name="T8" fmla="*/ 2147483647 w 1232"/>
              <a:gd name="T9" fmla="*/ 2147483647 h 1062"/>
              <a:gd name="T10" fmla="*/ 2147483647 w 1232"/>
              <a:gd name="T11" fmla="*/ 2147483647 h 1062"/>
              <a:gd name="T12" fmla="*/ 2147483647 w 1232"/>
              <a:gd name="T13" fmla="*/ 2147483647 h 1062"/>
              <a:gd name="T14" fmla="*/ 2147483647 w 1232"/>
              <a:gd name="T15" fmla="*/ 2147483647 h 1062"/>
              <a:gd name="T16" fmla="*/ 2147483647 w 1232"/>
              <a:gd name="T17" fmla="*/ 2147483647 h 1062"/>
              <a:gd name="T18" fmla="*/ 2147483647 w 1232"/>
              <a:gd name="T19" fmla="*/ 2147483647 h 1062"/>
              <a:gd name="T20" fmla="*/ 2147483647 w 1232"/>
              <a:gd name="T21" fmla="*/ 2147483647 h 1062"/>
              <a:gd name="T22" fmla="*/ 2147483647 w 1232"/>
              <a:gd name="T23" fmla="*/ 2147483647 h 1062"/>
              <a:gd name="T24" fmla="*/ 2147483647 w 1232"/>
              <a:gd name="T25" fmla="*/ 2147483647 h 1062"/>
              <a:gd name="T26" fmla="*/ 2147483647 w 1232"/>
              <a:gd name="T27" fmla="*/ 2147483647 h 1062"/>
              <a:gd name="T28" fmla="*/ 2147483647 w 1232"/>
              <a:gd name="T29" fmla="*/ 2147483647 h 1062"/>
              <a:gd name="T30" fmla="*/ 2147483647 w 1232"/>
              <a:gd name="T31" fmla="*/ 2147483647 h 1062"/>
              <a:gd name="T32" fmla="*/ 2147483647 w 1232"/>
              <a:gd name="T33" fmla="*/ 2147483647 h 1062"/>
              <a:gd name="T34" fmla="*/ 2147483647 w 1232"/>
              <a:gd name="T35" fmla="*/ 2147483647 h 10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2"/>
              <a:gd name="T55" fmla="*/ 0 h 1062"/>
              <a:gd name="T56" fmla="*/ 1232 w 1232"/>
              <a:gd name="T57" fmla="*/ 1062 h 10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solidFill>
            <a:schemeClr val="bg1"/>
          </a:solidFill>
          <a:ln w="9525">
            <a:noFill/>
            <a:miter lim="800000"/>
          </a:ln>
        </p:spPr>
        <p:txBody>
          <a:bodyPr anchor="ctr"/>
          <a:lstStyle/>
          <a:p>
            <a:pPr algn="ctr"/>
            <a:endParaRPr lang="zh-CN" altLang="zh-CN">
              <a:latin typeface="Lato" panose="020F0502020204030203"/>
            </a:endParaRPr>
          </a:p>
        </p:txBody>
      </p:sp>
      <p:sp>
        <p:nvSpPr>
          <p:cNvPr id="38942" name="灯片编号占位符 1"/>
          <p:cNvSpPr txBox="1"/>
          <p:nvPr/>
        </p:nvSpPr>
        <p:spPr bwMode="auto">
          <a:xfrm>
            <a:off x="11353800" y="6238875"/>
            <a:ext cx="403225" cy="365125"/>
          </a:xfrm>
          <a:prstGeom prst="rect">
            <a:avLst/>
          </a:prstGeom>
          <a:noFill/>
          <a:ln w="9525">
            <a:noFill/>
            <a:miter lim="800000"/>
          </a:ln>
        </p:spPr>
        <p:txBody>
          <a:bodyPr/>
          <a:lstStyle/>
          <a:p>
            <a:fld id="{ECD587FF-818A-42F5-B7D1-66F527045D1C}" type="slidenum">
              <a:rPr lang="en-US" altLang="zh-CN" sz="1400">
                <a:solidFill>
                  <a:schemeClr val="bg1"/>
                </a:solidFill>
                <a:latin typeface="Lato" panose="020F0502020204030203"/>
              </a:rPr>
            </a:fld>
            <a:endParaRPr lang="en-US" altLang="zh-CN" sz="1400">
              <a:solidFill>
                <a:schemeClr val="bg1"/>
              </a:solidFill>
              <a:latin typeface="Lato" panose="020F0502020204030203"/>
            </a:endParaRPr>
          </a:p>
        </p:txBody>
      </p:sp>
    </p:spTree>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0-#ppt_w/2"/>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0-#ppt_w/2"/>
                                          </p:val>
                                        </p:tav>
                                        <p:tav tm="100000">
                                          <p:val>
                                            <p:strVal val="#ppt_x"/>
                                          </p:val>
                                        </p:tav>
                                      </p:tavLst>
                                    </p:anim>
                                    <p:anim calcmode="lin" valueType="num">
                                      <p:cBhvr additive="base">
                                        <p:cTn id="13" dur="500" fill="hold"/>
                                        <p:tgtEl>
                                          <p:spTgt spid="3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0-#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0-#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0-#ppt_w/2"/>
                                          </p:val>
                                        </p:tav>
                                        <p:tav tm="100000">
                                          <p:val>
                                            <p:strVal val="#ppt_x"/>
                                          </p:val>
                                        </p:tav>
                                      </p:tavLst>
                                    </p:anim>
                                    <p:anim calcmode="lin" valueType="num">
                                      <p:cBhvr additive="base">
                                        <p:cTn id="28" dur="500" fill="hold"/>
                                        <p:tgtEl>
                                          <p:spTgt spid="3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750"/>
                                        <p:tgtEl>
                                          <p:spTgt spid="38"/>
                                        </p:tgtEl>
                                      </p:cBhvr>
                                    </p:animEffect>
                                  </p:childTnLst>
                                </p:cTn>
                              </p:par>
                            </p:childTnLst>
                          </p:cTn>
                        </p:par>
                        <p:par>
                          <p:cTn id="33" fill="hold">
                            <p:stCondLst>
                              <p:cond delay="3500"/>
                            </p:stCondLst>
                            <p:childTnLst>
                              <p:par>
                                <p:cTn id="34" presetID="2" presetClass="entr" presetSubtype="2"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1+#ppt_w/2"/>
                                          </p:val>
                                        </p:tav>
                                        <p:tav tm="100000">
                                          <p:val>
                                            <p:strVal val="#ppt_x"/>
                                          </p:val>
                                        </p:tav>
                                      </p:tavLst>
                                    </p:anim>
                                    <p:anim calcmode="lin" valueType="num">
                                      <p:cBhvr additive="base">
                                        <p:cTn id="37" dur="500" fill="hold"/>
                                        <p:tgtEl>
                                          <p:spTgt spid="52"/>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500" fill="hold"/>
                                        <p:tgtEl>
                                          <p:spTgt spid="54"/>
                                        </p:tgtEl>
                                        <p:attrNameLst>
                                          <p:attrName>ppt_x</p:attrName>
                                        </p:attrNameLst>
                                      </p:cBhvr>
                                      <p:tavLst>
                                        <p:tav tm="0">
                                          <p:val>
                                            <p:strVal val="1+#ppt_w/2"/>
                                          </p:val>
                                        </p:tav>
                                        <p:tav tm="100000">
                                          <p:val>
                                            <p:strVal val="#ppt_x"/>
                                          </p:val>
                                        </p:tav>
                                      </p:tavLst>
                                    </p:anim>
                                    <p:anim calcmode="lin" valueType="num">
                                      <p:cBhvr additive="base">
                                        <p:cTn id="42" dur="500" fill="hold"/>
                                        <p:tgtEl>
                                          <p:spTgt spid="54"/>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fill="hold"/>
                                        <p:tgtEl>
                                          <p:spTgt spid="40"/>
                                        </p:tgtEl>
                                        <p:attrNameLst>
                                          <p:attrName>ppt_x</p:attrName>
                                        </p:attrNameLst>
                                      </p:cBhvr>
                                      <p:tavLst>
                                        <p:tav tm="0">
                                          <p:val>
                                            <p:strVal val="1+#ppt_w/2"/>
                                          </p:val>
                                        </p:tav>
                                        <p:tav tm="100000">
                                          <p:val>
                                            <p:strVal val="#ppt_x"/>
                                          </p:val>
                                        </p:tav>
                                      </p:tavLst>
                                    </p:anim>
                                    <p:anim calcmode="lin" valueType="num">
                                      <p:cBhvr additive="base">
                                        <p:cTn id="47" dur="500" fill="hold"/>
                                        <p:tgtEl>
                                          <p:spTgt spid="40"/>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750"/>
                                        <p:tgtEl>
                                          <p:spTgt spid="41"/>
                                        </p:tgtEl>
                                      </p:cBhvr>
                                    </p:animEffect>
                                  </p:childTnLst>
                                </p:cTn>
                              </p:par>
                            </p:childTnLst>
                          </p:cTn>
                        </p:par>
                        <p:par>
                          <p:cTn id="52" fill="hold">
                            <p:stCondLst>
                              <p:cond delay="6000"/>
                            </p:stCondLst>
                            <p:childTnLst>
                              <p:par>
                                <p:cTn id="53" presetID="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0-#ppt_w/2"/>
                                          </p:val>
                                        </p:tav>
                                        <p:tav tm="100000">
                                          <p:val>
                                            <p:strVal val="#ppt_x"/>
                                          </p:val>
                                        </p:tav>
                                      </p:tavLst>
                                    </p:anim>
                                    <p:anim calcmode="lin" valueType="num">
                                      <p:cBhvr additive="base">
                                        <p:cTn id="56" dur="500" fill="hold"/>
                                        <p:tgtEl>
                                          <p:spTgt spid="50"/>
                                        </p:tgtEl>
                                        <p:attrNameLst>
                                          <p:attrName>ppt_y</p:attrName>
                                        </p:attrNameLst>
                                      </p:cBhvr>
                                      <p:tavLst>
                                        <p:tav tm="0">
                                          <p:val>
                                            <p:strVal val="#ppt_y"/>
                                          </p:val>
                                        </p:tav>
                                        <p:tav tm="100000">
                                          <p:val>
                                            <p:strVal val="#ppt_y"/>
                                          </p:val>
                                        </p:tav>
                                      </p:tavLst>
                                    </p:anim>
                                  </p:childTnLst>
                                </p:cTn>
                              </p:par>
                            </p:childTnLst>
                          </p:cTn>
                        </p:par>
                        <p:par>
                          <p:cTn id="57" fill="hold">
                            <p:stCondLst>
                              <p:cond delay="6500"/>
                            </p:stCondLst>
                            <p:childTnLst>
                              <p:par>
                                <p:cTn id="58" presetID="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additive="base">
                                        <p:cTn id="60" dur="500" fill="hold"/>
                                        <p:tgtEl>
                                          <p:spTgt spid="56"/>
                                        </p:tgtEl>
                                        <p:attrNameLst>
                                          <p:attrName>ppt_x</p:attrName>
                                        </p:attrNameLst>
                                      </p:cBhvr>
                                      <p:tavLst>
                                        <p:tav tm="0">
                                          <p:val>
                                            <p:strVal val="0-#ppt_w/2"/>
                                          </p:val>
                                        </p:tav>
                                        <p:tav tm="100000">
                                          <p:val>
                                            <p:strVal val="#ppt_x"/>
                                          </p:val>
                                        </p:tav>
                                      </p:tavLst>
                                    </p:anim>
                                    <p:anim calcmode="lin" valueType="num">
                                      <p:cBhvr additive="base">
                                        <p:cTn id="61" dur="500" fill="hold"/>
                                        <p:tgtEl>
                                          <p:spTgt spid="56"/>
                                        </p:tgtEl>
                                        <p:attrNameLst>
                                          <p:attrName>ppt_y</p:attrName>
                                        </p:attrNameLst>
                                      </p:cBhvr>
                                      <p:tavLst>
                                        <p:tav tm="0">
                                          <p:val>
                                            <p:strVal val="#ppt_y"/>
                                          </p:val>
                                        </p:tav>
                                        <p:tav tm="100000">
                                          <p:val>
                                            <p:strVal val="#ppt_y"/>
                                          </p:val>
                                        </p:tav>
                                      </p:tavLst>
                                    </p:anim>
                                  </p:childTnLst>
                                </p:cTn>
                              </p:par>
                            </p:childTnLst>
                          </p:cTn>
                        </p:par>
                        <p:par>
                          <p:cTn id="62" fill="hold">
                            <p:stCondLst>
                              <p:cond delay="7000"/>
                            </p:stCondLst>
                            <p:childTnLst>
                              <p:par>
                                <p:cTn id="63" presetID="2" presetClass="entr" presetSubtype="8" fill="hold" nodeType="after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fill="hold"/>
                                        <p:tgtEl>
                                          <p:spTgt spid="43"/>
                                        </p:tgtEl>
                                        <p:attrNameLst>
                                          <p:attrName>ppt_x</p:attrName>
                                        </p:attrNameLst>
                                      </p:cBhvr>
                                      <p:tavLst>
                                        <p:tav tm="0">
                                          <p:val>
                                            <p:strVal val="0-#ppt_w/2"/>
                                          </p:val>
                                        </p:tav>
                                        <p:tav tm="100000">
                                          <p:val>
                                            <p:strVal val="#ppt_x"/>
                                          </p:val>
                                        </p:tav>
                                      </p:tavLst>
                                    </p:anim>
                                    <p:anim calcmode="lin" valueType="num">
                                      <p:cBhvr additive="base">
                                        <p:cTn id="66" dur="500" fill="hold"/>
                                        <p:tgtEl>
                                          <p:spTgt spid="43"/>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additive="base">
                                        <p:cTn id="70" dur="500" fill="hold"/>
                                        <p:tgtEl>
                                          <p:spTgt spid="45"/>
                                        </p:tgtEl>
                                        <p:attrNameLst>
                                          <p:attrName>ppt_x</p:attrName>
                                        </p:attrNameLst>
                                      </p:cBhvr>
                                      <p:tavLst>
                                        <p:tav tm="0">
                                          <p:val>
                                            <p:strVal val="0-#ppt_w/2"/>
                                          </p:val>
                                        </p:tav>
                                        <p:tav tm="100000">
                                          <p:val>
                                            <p:strVal val="#ppt_x"/>
                                          </p:val>
                                        </p:tav>
                                      </p:tavLst>
                                    </p:anim>
                                    <p:anim calcmode="lin" valueType="num">
                                      <p:cBhvr additive="base">
                                        <p:cTn id="71" dur="500" fill="hold"/>
                                        <p:tgtEl>
                                          <p:spTgt spid="45"/>
                                        </p:tgtEl>
                                        <p:attrNameLst>
                                          <p:attrName>ppt_y</p:attrName>
                                        </p:attrNameLst>
                                      </p:cBhvr>
                                      <p:tavLst>
                                        <p:tav tm="0">
                                          <p:val>
                                            <p:strVal val="#ppt_y"/>
                                          </p:val>
                                        </p:tav>
                                        <p:tav tm="100000">
                                          <p:val>
                                            <p:strVal val="#ppt_y"/>
                                          </p:val>
                                        </p:tav>
                                      </p:tavLst>
                                    </p:anim>
                                  </p:childTnLst>
                                </p:cTn>
                              </p:par>
                            </p:childTnLst>
                          </p:cTn>
                        </p:par>
                        <p:par>
                          <p:cTn id="72" fill="hold">
                            <p:stCondLst>
                              <p:cond delay="8000"/>
                            </p:stCondLst>
                            <p:childTnLst>
                              <p:par>
                                <p:cTn id="73" presetID="10" presetClass="entr" presetSubtype="0"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750"/>
                                        <p:tgtEl>
                                          <p:spTgt spid="44"/>
                                        </p:tgtEl>
                                      </p:cBhvr>
                                    </p:animEffect>
                                  </p:childTnLst>
                                </p:cTn>
                              </p:par>
                            </p:childTnLst>
                          </p:cTn>
                        </p:par>
                        <p:par>
                          <p:cTn id="76" fill="hold">
                            <p:stCondLst>
                              <p:cond delay="9000"/>
                            </p:stCondLst>
                            <p:childTnLst>
                              <p:par>
                                <p:cTn id="77" presetID="2" presetClass="entr" presetSubtype="2" fill="hold" grpId="0"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additive="base">
                                        <p:cTn id="79" dur="500" fill="hold"/>
                                        <p:tgtEl>
                                          <p:spTgt spid="51"/>
                                        </p:tgtEl>
                                        <p:attrNameLst>
                                          <p:attrName>ppt_x</p:attrName>
                                        </p:attrNameLst>
                                      </p:cBhvr>
                                      <p:tavLst>
                                        <p:tav tm="0">
                                          <p:val>
                                            <p:strVal val="1+#ppt_w/2"/>
                                          </p:val>
                                        </p:tav>
                                        <p:tav tm="100000">
                                          <p:val>
                                            <p:strVal val="#ppt_x"/>
                                          </p:val>
                                        </p:tav>
                                      </p:tavLst>
                                    </p:anim>
                                    <p:anim calcmode="lin" valueType="num">
                                      <p:cBhvr additive="base">
                                        <p:cTn id="80" dur="500" fill="hold"/>
                                        <p:tgtEl>
                                          <p:spTgt spid="51"/>
                                        </p:tgtEl>
                                        <p:attrNameLst>
                                          <p:attrName>ppt_y</p:attrName>
                                        </p:attrNameLst>
                                      </p:cBhvr>
                                      <p:tavLst>
                                        <p:tav tm="0">
                                          <p:val>
                                            <p:strVal val="#ppt_y"/>
                                          </p:val>
                                        </p:tav>
                                        <p:tav tm="100000">
                                          <p:val>
                                            <p:strVal val="#ppt_y"/>
                                          </p:val>
                                        </p:tav>
                                      </p:tavLst>
                                    </p:anim>
                                  </p:childTnLst>
                                </p:cTn>
                              </p:par>
                            </p:childTnLst>
                          </p:cTn>
                        </p:par>
                        <p:par>
                          <p:cTn id="81" fill="hold">
                            <p:stCondLst>
                              <p:cond delay="9500"/>
                            </p:stCondLst>
                            <p:childTnLst>
                              <p:par>
                                <p:cTn id="82" presetID="2" presetClass="entr" presetSubtype="2" fill="hold" nodeType="afterEffect">
                                  <p:stCondLst>
                                    <p:cond delay="0"/>
                                  </p:stCondLst>
                                  <p:childTnLst>
                                    <p:set>
                                      <p:cBhvr>
                                        <p:cTn id="83" dur="1" fill="hold">
                                          <p:stCondLst>
                                            <p:cond delay="0"/>
                                          </p:stCondLst>
                                        </p:cTn>
                                        <p:tgtEl>
                                          <p:spTgt spid="55"/>
                                        </p:tgtEl>
                                        <p:attrNameLst>
                                          <p:attrName>style.visibility</p:attrName>
                                        </p:attrNameLst>
                                      </p:cBhvr>
                                      <p:to>
                                        <p:strVal val="visible"/>
                                      </p:to>
                                    </p:set>
                                    <p:anim calcmode="lin" valueType="num">
                                      <p:cBhvr additive="base">
                                        <p:cTn id="84" dur="500" fill="hold"/>
                                        <p:tgtEl>
                                          <p:spTgt spid="55"/>
                                        </p:tgtEl>
                                        <p:attrNameLst>
                                          <p:attrName>ppt_x</p:attrName>
                                        </p:attrNameLst>
                                      </p:cBhvr>
                                      <p:tavLst>
                                        <p:tav tm="0">
                                          <p:val>
                                            <p:strVal val="1+#ppt_w/2"/>
                                          </p:val>
                                        </p:tav>
                                        <p:tav tm="100000">
                                          <p:val>
                                            <p:strVal val="#ppt_x"/>
                                          </p:val>
                                        </p:tav>
                                      </p:tavLst>
                                    </p:anim>
                                    <p:anim calcmode="lin" valueType="num">
                                      <p:cBhvr additive="base">
                                        <p:cTn id="85" dur="500" fill="hold"/>
                                        <p:tgtEl>
                                          <p:spTgt spid="55"/>
                                        </p:tgtEl>
                                        <p:attrNameLst>
                                          <p:attrName>ppt_y</p:attrName>
                                        </p:attrNameLst>
                                      </p:cBhvr>
                                      <p:tavLst>
                                        <p:tav tm="0">
                                          <p:val>
                                            <p:strVal val="#ppt_y"/>
                                          </p:val>
                                        </p:tav>
                                        <p:tav tm="100000">
                                          <p:val>
                                            <p:strVal val="#ppt_y"/>
                                          </p:val>
                                        </p:tav>
                                      </p:tavLst>
                                    </p:anim>
                                  </p:childTnLst>
                                </p:cTn>
                              </p:par>
                            </p:childTnLst>
                          </p:cTn>
                        </p:par>
                        <p:par>
                          <p:cTn id="86" fill="hold">
                            <p:stCondLst>
                              <p:cond delay="10000"/>
                            </p:stCondLst>
                            <p:childTnLst>
                              <p:par>
                                <p:cTn id="87" presetID="2" presetClass="entr" presetSubtype="2" fill="hold" nodeType="afterEffect">
                                  <p:stCondLst>
                                    <p:cond delay="0"/>
                                  </p:stCondLst>
                                  <p:childTnLst>
                                    <p:set>
                                      <p:cBhvr>
                                        <p:cTn id="88" dur="1" fill="hold">
                                          <p:stCondLst>
                                            <p:cond delay="0"/>
                                          </p:stCondLst>
                                        </p:cTn>
                                        <p:tgtEl>
                                          <p:spTgt spid="46"/>
                                        </p:tgtEl>
                                        <p:attrNameLst>
                                          <p:attrName>style.visibility</p:attrName>
                                        </p:attrNameLst>
                                      </p:cBhvr>
                                      <p:to>
                                        <p:strVal val="visible"/>
                                      </p:to>
                                    </p:set>
                                    <p:anim calcmode="lin" valueType="num">
                                      <p:cBhvr additive="base">
                                        <p:cTn id="89" dur="500" fill="hold"/>
                                        <p:tgtEl>
                                          <p:spTgt spid="46"/>
                                        </p:tgtEl>
                                        <p:attrNameLst>
                                          <p:attrName>ppt_x</p:attrName>
                                        </p:attrNameLst>
                                      </p:cBhvr>
                                      <p:tavLst>
                                        <p:tav tm="0">
                                          <p:val>
                                            <p:strVal val="1+#ppt_w/2"/>
                                          </p:val>
                                        </p:tav>
                                        <p:tav tm="100000">
                                          <p:val>
                                            <p:strVal val="#ppt_x"/>
                                          </p:val>
                                        </p:tav>
                                      </p:tavLst>
                                    </p:anim>
                                    <p:anim calcmode="lin" valueType="num">
                                      <p:cBhvr additive="base">
                                        <p:cTn id="90" dur="500" fill="hold"/>
                                        <p:tgtEl>
                                          <p:spTgt spid="46"/>
                                        </p:tgtEl>
                                        <p:attrNameLst>
                                          <p:attrName>ppt_y</p:attrName>
                                        </p:attrNameLst>
                                      </p:cBhvr>
                                      <p:tavLst>
                                        <p:tav tm="0">
                                          <p:val>
                                            <p:strVal val="#ppt_y"/>
                                          </p:val>
                                        </p:tav>
                                        <p:tav tm="100000">
                                          <p:val>
                                            <p:strVal val="#ppt_y"/>
                                          </p:val>
                                        </p:tav>
                                      </p:tavLst>
                                    </p:anim>
                                  </p:childTnLst>
                                </p:cTn>
                              </p:par>
                            </p:childTnLst>
                          </p:cTn>
                        </p:par>
                        <p:par>
                          <p:cTn id="91" fill="hold">
                            <p:stCondLst>
                              <p:cond delay="10500"/>
                            </p:stCondLst>
                            <p:childTnLst>
                              <p:par>
                                <p:cTn id="92" presetID="10" presetClass="entr" presetSubtype="0" fill="hold" grpId="0" nodeType="after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fade">
                                      <p:cBhvr>
                                        <p:cTn id="94" dur="750"/>
                                        <p:tgtEl>
                                          <p:spTgt spid="48"/>
                                        </p:tgtEl>
                                      </p:cBhvr>
                                    </p:animEffect>
                                  </p:childTnLst>
                                </p:cTn>
                              </p:par>
                            </p:childTnLst>
                          </p:cTn>
                        </p:par>
                        <p:par>
                          <p:cTn id="95" fill="hold">
                            <p:stCondLst>
                              <p:cond delay="11500"/>
                            </p:stCondLst>
                            <p:childTnLst>
                              <p:par>
                                <p:cTn id="96" presetID="2" presetClass="entr" presetSubtype="2" fill="hold" nodeType="afterEffect">
                                  <p:stCondLst>
                                    <p:cond delay="0"/>
                                  </p:stCondLst>
                                  <p:childTnLst>
                                    <p:set>
                                      <p:cBhvr>
                                        <p:cTn id="97" dur="1" fill="hold">
                                          <p:stCondLst>
                                            <p:cond delay="0"/>
                                          </p:stCondLst>
                                        </p:cTn>
                                        <p:tgtEl>
                                          <p:spTgt spid="34"/>
                                        </p:tgtEl>
                                        <p:attrNameLst>
                                          <p:attrName>style.visibility</p:attrName>
                                        </p:attrNameLst>
                                      </p:cBhvr>
                                      <p:to>
                                        <p:strVal val="visible"/>
                                      </p:to>
                                    </p:set>
                                    <p:anim calcmode="lin" valueType="num">
                                      <p:cBhvr additive="base">
                                        <p:cTn id="98" dur="500" fill="hold"/>
                                        <p:tgtEl>
                                          <p:spTgt spid="34"/>
                                        </p:tgtEl>
                                        <p:attrNameLst>
                                          <p:attrName>ppt_x</p:attrName>
                                        </p:attrNameLst>
                                      </p:cBhvr>
                                      <p:tavLst>
                                        <p:tav tm="0">
                                          <p:val>
                                            <p:strVal val="1+#ppt_w/2"/>
                                          </p:val>
                                        </p:tav>
                                        <p:tav tm="100000">
                                          <p:val>
                                            <p:strVal val="#ppt_x"/>
                                          </p:val>
                                        </p:tav>
                                      </p:tavLst>
                                    </p:anim>
                                    <p:anim calcmode="lin" valueType="num">
                                      <p:cBhvr additive="base">
                                        <p:cTn id="99"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8" fill="hold" nodeType="clickEffect">
                                  <p:stCondLst>
                                    <p:cond delay="0"/>
                                  </p:stCondLst>
                                  <p:childTnLst>
                                    <p:set>
                                      <p:cBhvr>
                                        <p:cTn id="103" dur="1" fill="hold">
                                          <p:stCondLst>
                                            <p:cond delay="0"/>
                                          </p:stCondLst>
                                        </p:cTn>
                                        <p:tgtEl>
                                          <p:spTgt spid="35"/>
                                        </p:tgtEl>
                                        <p:attrNameLst>
                                          <p:attrName>style.visibility</p:attrName>
                                        </p:attrNameLst>
                                      </p:cBhvr>
                                      <p:to>
                                        <p:strVal val="visible"/>
                                      </p:to>
                                    </p:set>
                                    <p:anim calcmode="lin" valueType="num">
                                      <p:cBhvr additive="base">
                                        <p:cTn id="104" dur="500" fill="hold"/>
                                        <p:tgtEl>
                                          <p:spTgt spid="35"/>
                                        </p:tgtEl>
                                        <p:attrNameLst>
                                          <p:attrName>ppt_x</p:attrName>
                                        </p:attrNameLst>
                                      </p:cBhvr>
                                      <p:tavLst>
                                        <p:tav tm="0">
                                          <p:val>
                                            <p:strVal val="0-#ppt_w/2"/>
                                          </p:val>
                                        </p:tav>
                                        <p:tav tm="100000">
                                          <p:val>
                                            <p:strVal val="#ppt_x"/>
                                          </p:val>
                                        </p:tav>
                                      </p:tavLst>
                                    </p:anim>
                                    <p:anim calcmode="lin" valueType="num">
                                      <p:cBhvr additive="base">
                                        <p:cTn id="10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fade">
                                      <p:cBhvr>
                                        <p:cTn id="110" dur="1000"/>
                                        <p:tgtEl>
                                          <p:spTgt spid="33"/>
                                        </p:tgtEl>
                                      </p:cBhvr>
                                    </p:animEffect>
                                    <p:anim calcmode="lin" valueType="num">
                                      <p:cBhvr>
                                        <p:cTn id="111" dur="1000" fill="hold"/>
                                        <p:tgtEl>
                                          <p:spTgt spid="33"/>
                                        </p:tgtEl>
                                        <p:attrNameLst>
                                          <p:attrName>ppt_x</p:attrName>
                                        </p:attrNameLst>
                                      </p:cBhvr>
                                      <p:tavLst>
                                        <p:tav tm="0">
                                          <p:val>
                                            <p:strVal val="#ppt_x"/>
                                          </p:val>
                                        </p:tav>
                                        <p:tav tm="100000">
                                          <p:val>
                                            <p:strVal val="#ppt_x"/>
                                          </p:val>
                                        </p:tav>
                                      </p:tavLst>
                                    </p:anim>
                                    <p:anim calcmode="lin" valueType="num">
                                      <p:cBhvr>
                                        <p:cTn id="112" dur="1000" fill="hold"/>
                                        <p:tgtEl>
                                          <p:spTgt spid="33"/>
                                        </p:tgtEl>
                                        <p:attrNameLst>
                                          <p:attrName>ppt_y</p:attrName>
                                        </p:attrNameLst>
                                      </p:cBhvr>
                                      <p:tavLst>
                                        <p:tav tm="0">
                                          <p:val>
                                            <p:strVal val="#ppt_y+.1"/>
                                          </p:val>
                                        </p:tav>
                                        <p:tav tm="100000">
                                          <p:val>
                                            <p:strVal val="#ppt_y"/>
                                          </p:val>
                                        </p:tav>
                                      </p:tavLst>
                                    </p:anim>
                                  </p:childTnLst>
                                </p:cTn>
                              </p:par>
                            </p:childTnLst>
                          </p:cTn>
                        </p:par>
                        <p:par>
                          <p:cTn id="113" fill="hold">
                            <p:stCondLst>
                              <p:cond delay="1000"/>
                            </p:stCondLst>
                            <p:childTnLst>
                              <p:par>
                                <p:cTn id="114" presetID="2" presetClass="entr" presetSubtype="2" fill="hold" grpId="0" nodeType="afterEffect">
                                  <p:stCondLst>
                                    <p:cond delay="0"/>
                                  </p:stCondLst>
                                  <p:childTnLst>
                                    <p:set>
                                      <p:cBhvr>
                                        <p:cTn id="115" dur="1" fill="hold">
                                          <p:stCondLst>
                                            <p:cond delay="0"/>
                                          </p:stCondLst>
                                        </p:cTn>
                                        <p:tgtEl>
                                          <p:spTgt spid="62"/>
                                        </p:tgtEl>
                                        <p:attrNameLst>
                                          <p:attrName>style.visibility</p:attrName>
                                        </p:attrNameLst>
                                      </p:cBhvr>
                                      <p:to>
                                        <p:strVal val="visible"/>
                                      </p:to>
                                    </p:set>
                                    <p:anim calcmode="lin" valueType="num">
                                      <p:cBhvr additive="base">
                                        <p:cTn id="116" dur="500" fill="hold"/>
                                        <p:tgtEl>
                                          <p:spTgt spid="62"/>
                                        </p:tgtEl>
                                        <p:attrNameLst>
                                          <p:attrName>ppt_x</p:attrName>
                                        </p:attrNameLst>
                                      </p:cBhvr>
                                      <p:tavLst>
                                        <p:tav tm="0">
                                          <p:val>
                                            <p:strVal val="1+#ppt_w/2"/>
                                          </p:val>
                                        </p:tav>
                                        <p:tav tm="100000">
                                          <p:val>
                                            <p:strVal val="#ppt_x"/>
                                          </p:val>
                                        </p:tav>
                                      </p:tavLst>
                                    </p:anim>
                                    <p:anim calcmode="lin" valueType="num">
                                      <p:cBhvr additive="base">
                                        <p:cTn id="117" dur="500" fill="hold"/>
                                        <p:tgtEl>
                                          <p:spTgt spid="62"/>
                                        </p:tgtEl>
                                        <p:attrNameLst>
                                          <p:attrName>ppt_y</p:attrName>
                                        </p:attrNameLst>
                                      </p:cBhvr>
                                      <p:tavLst>
                                        <p:tav tm="0">
                                          <p:val>
                                            <p:strVal val="#ppt_y"/>
                                          </p:val>
                                        </p:tav>
                                        <p:tav tm="100000">
                                          <p:val>
                                            <p:strVal val="#ppt_y"/>
                                          </p:val>
                                        </p:tav>
                                      </p:tavLst>
                                    </p:anim>
                                  </p:childTnLst>
                                </p:cTn>
                              </p:par>
                            </p:childTnLst>
                          </p:cTn>
                        </p:par>
                        <p:par>
                          <p:cTn id="118" fill="hold">
                            <p:stCondLst>
                              <p:cond delay="1500"/>
                            </p:stCondLst>
                            <p:childTnLst>
                              <p:par>
                                <p:cTn id="119" presetID="2" presetClass="entr" presetSubtype="2" fill="hold" nodeType="afterEffect">
                                  <p:stCondLst>
                                    <p:cond delay="0"/>
                                  </p:stCondLst>
                                  <p:childTnLst>
                                    <p:set>
                                      <p:cBhvr>
                                        <p:cTn id="120" dur="1" fill="hold">
                                          <p:stCondLst>
                                            <p:cond delay="0"/>
                                          </p:stCondLst>
                                        </p:cTn>
                                        <p:tgtEl>
                                          <p:spTgt spid="67"/>
                                        </p:tgtEl>
                                        <p:attrNameLst>
                                          <p:attrName>style.visibility</p:attrName>
                                        </p:attrNameLst>
                                      </p:cBhvr>
                                      <p:to>
                                        <p:strVal val="visible"/>
                                      </p:to>
                                    </p:set>
                                    <p:anim calcmode="lin" valueType="num">
                                      <p:cBhvr additive="base">
                                        <p:cTn id="121" dur="500" fill="hold"/>
                                        <p:tgtEl>
                                          <p:spTgt spid="67"/>
                                        </p:tgtEl>
                                        <p:attrNameLst>
                                          <p:attrName>ppt_x</p:attrName>
                                        </p:attrNameLst>
                                      </p:cBhvr>
                                      <p:tavLst>
                                        <p:tav tm="0">
                                          <p:val>
                                            <p:strVal val="1+#ppt_w/2"/>
                                          </p:val>
                                        </p:tav>
                                        <p:tav tm="100000">
                                          <p:val>
                                            <p:strVal val="#ppt_x"/>
                                          </p:val>
                                        </p:tav>
                                      </p:tavLst>
                                    </p:anim>
                                    <p:anim calcmode="lin" valueType="num">
                                      <p:cBhvr additive="base">
                                        <p:cTn id="122" dur="500" fill="hold"/>
                                        <p:tgtEl>
                                          <p:spTgt spid="67"/>
                                        </p:tgtEl>
                                        <p:attrNameLst>
                                          <p:attrName>ppt_y</p:attrName>
                                        </p:attrNameLst>
                                      </p:cBhvr>
                                      <p:tavLst>
                                        <p:tav tm="0">
                                          <p:val>
                                            <p:strVal val="#ppt_y"/>
                                          </p:val>
                                        </p:tav>
                                        <p:tav tm="100000">
                                          <p:val>
                                            <p:strVal val="#ppt_y"/>
                                          </p:val>
                                        </p:tav>
                                      </p:tavLst>
                                    </p:anim>
                                  </p:childTnLst>
                                </p:cTn>
                              </p:par>
                            </p:childTnLst>
                          </p:cTn>
                        </p:par>
                        <p:par>
                          <p:cTn id="123" fill="hold">
                            <p:stCondLst>
                              <p:cond delay="2000"/>
                            </p:stCondLst>
                            <p:childTnLst>
                              <p:par>
                                <p:cTn id="124" presetID="10" presetClass="entr" presetSubtype="0" fill="hold" grpId="0" nodeType="afterEffect">
                                  <p:stCondLst>
                                    <p:cond delay="0"/>
                                  </p:stCondLst>
                                  <p:childTnLst>
                                    <p:set>
                                      <p:cBhvr>
                                        <p:cTn id="125" dur="1" fill="hold">
                                          <p:stCondLst>
                                            <p:cond delay="0"/>
                                          </p:stCondLst>
                                        </p:cTn>
                                        <p:tgtEl>
                                          <p:spTgt spid="68"/>
                                        </p:tgtEl>
                                        <p:attrNameLst>
                                          <p:attrName>style.visibility</p:attrName>
                                        </p:attrNameLst>
                                      </p:cBhvr>
                                      <p:to>
                                        <p:strVal val="visible"/>
                                      </p:to>
                                    </p:set>
                                    <p:animEffect transition="in" filter="fade">
                                      <p:cBhvr>
                                        <p:cTn id="126"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p:bldP spid="41" grpId="0"/>
      <p:bldP spid="44" grpId="0"/>
      <p:bldP spid="45" grpId="0"/>
      <p:bldP spid="48" grpId="0"/>
      <p:bldP spid="50" grpId="0" animBg="1"/>
      <p:bldP spid="51" grpId="0" animBg="1"/>
      <p:bldP spid="52" grpId="0" animBg="1"/>
      <p:bldP spid="53" grpId="0" animBg="1"/>
      <p:bldP spid="56" grpId="0" animBg="1"/>
      <p:bldP spid="57" grpId="0" bldLvl="0" animBg="1" autoUpdateAnimBg="0"/>
      <p:bldP spid="33" grpId="0"/>
      <p:bldP spid="62" grpId="0" animBg="1"/>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4"/>
          <p:cNvSpPr txBox="1">
            <a:spLocks noChangeArrowheads="1"/>
          </p:cNvSpPr>
          <p:nvPr/>
        </p:nvSpPr>
        <p:spPr bwMode="auto">
          <a:xfrm>
            <a:off x="3540125" y="188913"/>
            <a:ext cx="4672125"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3</a:t>
            </a:r>
            <a:r>
              <a:rPr lang="zh-CN" altLang="en-US"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）企业</a:t>
            </a:r>
            <a:r>
              <a:rPr lang="zh-CN" altLang="en-US" sz="36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价值最大化</a:t>
            </a:r>
            <a:endParaRPr lang="zh-CN" altLang="zh-CN" sz="36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Line 6"/>
          <p:cNvSpPr>
            <a:spLocks noChangeShapeType="1"/>
          </p:cNvSpPr>
          <p:nvPr/>
        </p:nvSpPr>
        <p:spPr bwMode="auto">
          <a:xfrm flipV="1">
            <a:off x="0" y="436563"/>
            <a:ext cx="37592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Line 7"/>
          <p:cNvSpPr>
            <a:spLocks noChangeShapeType="1"/>
          </p:cNvSpPr>
          <p:nvPr/>
        </p:nvSpPr>
        <p:spPr bwMode="auto">
          <a:xfrm flipV="1">
            <a:off x="8340725" y="450850"/>
            <a:ext cx="38512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2" name="灯片编号占位符 2"/>
          <p:cNvSpPr>
            <a:spLocks noGrp="1"/>
          </p:cNvSpPr>
          <p:nvPr>
            <p:ph type="sldNum" sz="quarter" idx="12"/>
          </p:nvPr>
        </p:nvSpPr>
        <p:spPr>
          <a:xfrm>
            <a:off x="11295063" y="6240463"/>
            <a:ext cx="495300" cy="354012"/>
          </a:xfrm>
        </p:spPr>
        <p:txBody>
          <a:bodyPr/>
          <a:lstStyle/>
          <a:p>
            <a:pPr>
              <a:defRPr/>
            </a:pPr>
            <a:fld id="{F0C5310F-1EBD-4065-9927-88529E90B1BA}" type="slidenum">
              <a:rPr lang="en-US">
                <a:solidFill>
                  <a:schemeClr val="tx1"/>
                </a:solidFill>
              </a:rPr>
            </a:fld>
            <a:endParaRPr lang="en-US" dirty="0">
              <a:solidFill>
                <a:schemeClr val="tx1"/>
              </a:solidFill>
            </a:endParaRPr>
          </a:p>
        </p:txBody>
      </p:sp>
      <p:sp>
        <p:nvSpPr>
          <p:cNvPr id="20" name="Rectangle 2"/>
          <p:cNvSpPr txBox="1">
            <a:spLocks noChangeArrowheads="1"/>
          </p:cNvSpPr>
          <p:nvPr/>
        </p:nvSpPr>
        <p:spPr>
          <a:xfrm>
            <a:off x="1044575" y="1263650"/>
            <a:ext cx="10218738" cy="939800"/>
          </a:xfrm>
          <a:prstGeom prst="rect">
            <a:avLst/>
          </a:prstGeom>
        </p:spPr>
        <p:txBody>
          <a:bodyPr/>
          <a:lstStyle/>
          <a:p>
            <a:pPr indent="174625">
              <a:spcBef>
                <a:spcPct val="20000"/>
              </a:spcBef>
              <a:buClr>
                <a:schemeClr val="tx2"/>
              </a:buClr>
              <a:buSzPct val="70000"/>
              <a:buFont typeface="Wingdings" panose="05000000000000000000" pitchFamily="2" charset="2"/>
              <a:buNone/>
              <a:defRPr/>
            </a:pPr>
            <a:r>
              <a:rPr lang="zh-CN" altLang="en-US" sz="2600" b="1" kern="0" dirty="0">
                <a:latin typeface="宋体" panose="02010600030101010101" pitchFamily="2" charset="-122"/>
                <a:ea typeface="宋体" panose="02010600030101010101" pitchFamily="2" charset="-122"/>
              </a:rPr>
              <a:t>     企业</a:t>
            </a:r>
            <a:r>
              <a:rPr lang="zh-CN" altLang="en-US" sz="2800" b="1" kern="0" dirty="0">
                <a:latin typeface="宋体" panose="02010600030101010101" pitchFamily="2" charset="-122"/>
                <a:ea typeface="宋体" panose="02010600030101010101" pitchFamily="2" charset="-122"/>
              </a:rPr>
              <a:t>价值是指公司全部资产的市场价值，即企业资产</a:t>
            </a:r>
            <a:r>
              <a:rPr lang="zh-CN" altLang="en-US" sz="2800" b="1" kern="0" dirty="0">
                <a:solidFill>
                  <a:srgbClr val="FF0000"/>
                </a:solidFill>
                <a:latin typeface="宋体" panose="02010600030101010101" pitchFamily="2" charset="-122"/>
                <a:ea typeface="宋体" panose="02010600030101010101" pitchFamily="2" charset="-122"/>
              </a:rPr>
              <a:t>未来</a:t>
            </a:r>
            <a:endParaRPr lang="en-US" altLang="zh-CN" sz="2800" b="1" kern="0" dirty="0">
              <a:solidFill>
                <a:srgbClr val="FF0000"/>
              </a:solidFill>
              <a:latin typeface="宋体" panose="02010600030101010101" pitchFamily="2" charset="-122"/>
              <a:ea typeface="宋体" panose="02010600030101010101" pitchFamily="2" charset="-122"/>
            </a:endParaRPr>
          </a:p>
          <a:p>
            <a:pPr indent="174625">
              <a:spcBef>
                <a:spcPct val="20000"/>
              </a:spcBef>
              <a:buClr>
                <a:schemeClr val="tx2"/>
              </a:buClr>
              <a:buSzPct val="70000"/>
              <a:buFont typeface="Wingdings" panose="05000000000000000000" pitchFamily="2" charset="2"/>
              <a:buNone/>
              <a:defRPr/>
            </a:pPr>
            <a:r>
              <a:rPr lang="zh-CN" altLang="en-US" sz="2800" b="1" kern="0" dirty="0">
                <a:latin typeface="宋体" panose="02010600030101010101" pitchFamily="2" charset="-122"/>
                <a:ea typeface="宋体" panose="02010600030101010101" pitchFamily="2" charset="-122"/>
              </a:rPr>
              <a:t>预期现金流量的</a:t>
            </a:r>
            <a:r>
              <a:rPr lang="zh-CN" altLang="en-US" sz="2800" b="1" kern="0" dirty="0">
                <a:solidFill>
                  <a:srgbClr val="FF0000"/>
                </a:solidFill>
                <a:latin typeface="宋体" panose="02010600030101010101" pitchFamily="2" charset="-122"/>
                <a:ea typeface="宋体" panose="02010600030101010101" pitchFamily="2" charset="-122"/>
              </a:rPr>
              <a:t>现值</a:t>
            </a:r>
            <a:r>
              <a:rPr lang="zh-CN" altLang="en-US" sz="2800" b="1" kern="0" dirty="0">
                <a:latin typeface="宋体" panose="02010600030101010101" pitchFamily="2" charset="-122"/>
                <a:ea typeface="宋体" panose="02010600030101010101" pitchFamily="2" charset="-122"/>
              </a:rPr>
              <a:t>。 </a:t>
            </a:r>
            <a:endParaRPr lang="zh-CN" altLang="en-US" sz="2800" b="1" kern="0" dirty="0">
              <a:latin typeface="宋体" panose="02010600030101010101" pitchFamily="2" charset="-122"/>
              <a:ea typeface="宋体" panose="02010600030101010101" pitchFamily="2" charset="-122"/>
            </a:endParaRPr>
          </a:p>
        </p:txBody>
      </p:sp>
      <p:grpSp>
        <p:nvGrpSpPr>
          <p:cNvPr id="40966" name="组合 50"/>
          <p:cNvGrpSpPr/>
          <p:nvPr/>
        </p:nvGrpSpPr>
        <p:grpSpPr bwMode="auto">
          <a:xfrm>
            <a:off x="1130300" y="4200525"/>
            <a:ext cx="6710363" cy="2112963"/>
            <a:chOff x="573" y="6523"/>
            <a:chExt cx="8587" cy="3753"/>
          </a:xfrm>
        </p:grpSpPr>
        <p:sp>
          <p:nvSpPr>
            <p:cNvPr id="40995" name="矩形 73"/>
            <p:cNvSpPr>
              <a:spLocks noChangeArrowheads="1"/>
            </p:cNvSpPr>
            <p:nvPr/>
          </p:nvSpPr>
          <p:spPr bwMode="auto">
            <a:xfrm>
              <a:off x="996" y="8008"/>
              <a:ext cx="8165" cy="2268"/>
            </a:xfrm>
            <a:prstGeom prst="rect">
              <a:avLst/>
            </a:prstGeom>
            <a:noFill/>
            <a:ln w="25400">
              <a:solidFill>
                <a:srgbClr val="0070C0"/>
              </a:solidFill>
              <a:miter lim="800000"/>
            </a:ln>
          </p:spPr>
          <p:txBody>
            <a:bodyPr/>
            <a:lstStyle/>
            <a:p>
              <a:endParaRPr lang="zh-CN" altLang="en-US" sz="3200">
                <a:solidFill>
                  <a:srgbClr val="000000"/>
                </a:solidFill>
                <a:latin typeface="Lato" panose="020F0502020204030203"/>
                <a:sym typeface="Arial" panose="020B0604020202020204" pitchFamily="34" charset="0"/>
              </a:endParaRPr>
            </a:p>
          </p:txBody>
        </p:sp>
        <p:grpSp>
          <p:nvGrpSpPr>
            <p:cNvPr id="40996" name="组合 20"/>
            <p:cNvGrpSpPr/>
            <p:nvPr/>
          </p:nvGrpSpPr>
          <p:grpSpPr bwMode="auto">
            <a:xfrm>
              <a:off x="573" y="6523"/>
              <a:ext cx="2722" cy="1361"/>
              <a:chOff x="393351" y="3068960"/>
              <a:chExt cx="1800200" cy="1008112"/>
            </a:xfrm>
          </p:grpSpPr>
          <p:sp>
            <p:nvSpPr>
              <p:cNvPr id="76" name="椭圆 75"/>
              <p:cNvSpPr/>
              <p:nvPr/>
            </p:nvSpPr>
            <p:spPr>
              <a:xfrm>
                <a:off x="393351" y="3068960"/>
                <a:ext cx="1800307" cy="1008784"/>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p>
            </p:txBody>
          </p:sp>
          <p:sp>
            <p:nvSpPr>
              <p:cNvPr id="77" name="椭圆 76"/>
              <p:cNvSpPr/>
              <p:nvPr/>
            </p:nvSpPr>
            <p:spPr>
              <a:xfrm>
                <a:off x="472619" y="3142061"/>
                <a:ext cx="1512796" cy="791571"/>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p>
            </p:txBody>
          </p:sp>
          <p:sp>
            <p:nvSpPr>
              <p:cNvPr id="78" name="TextBox 77"/>
              <p:cNvSpPr txBox="1"/>
              <p:nvPr/>
            </p:nvSpPr>
            <p:spPr>
              <a:xfrm>
                <a:off x="542481" y="3213073"/>
                <a:ext cx="1335452" cy="609865"/>
              </a:xfrm>
              <a:prstGeom prst="rect">
                <a:avLst/>
              </a:prstGeom>
              <a:noFill/>
            </p:spPr>
            <p:txBody>
              <a:bodyPr>
                <a:spAutoFit/>
              </a:bodyPr>
              <a:lstStyle/>
              <a:p>
                <a:pPr fontAlgn="auto">
                  <a:spcBef>
                    <a:spcPts val="0"/>
                  </a:spcBef>
                  <a:spcAft>
                    <a:spcPts val="0"/>
                  </a:spcAft>
                  <a:defRPr/>
                </a:pPr>
                <a:r>
                  <a:rPr lang="zh-CN" altLang="en-US" sz="2800" b="1" kern="0" dirty="0">
                    <a:solidFill>
                      <a:schemeClr val="bg1"/>
                    </a:solidFill>
                    <a:latin typeface="宋体" panose="02010600030101010101" pitchFamily="2" charset="-122"/>
                    <a:ea typeface="+mn-ea"/>
                  </a:rPr>
                  <a:t>优点</a:t>
                </a:r>
                <a:endParaRPr lang="zh-CN" altLang="en-US" sz="2800" b="1" kern="0" dirty="0">
                  <a:solidFill>
                    <a:schemeClr val="bg1"/>
                  </a:solidFill>
                  <a:latin typeface="宋体" panose="02010600030101010101" pitchFamily="2" charset="-122"/>
                  <a:ea typeface="+mn-ea"/>
                </a:endParaRPr>
              </a:p>
            </p:txBody>
          </p:sp>
        </p:grpSp>
      </p:grpSp>
      <p:sp>
        <p:nvSpPr>
          <p:cNvPr id="79" name="矩形 78"/>
          <p:cNvSpPr>
            <a:spLocks noChangeArrowheads="1"/>
          </p:cNvSpPr>
          <p:nvPr/>
        </p:nvSpPr>
        <p:spPr bwMode="auto">
          <a:xfrm>
            <a:off x="1562100" y="5170488"/>
            <a:ext cx="6469063" cy="1201737"/>
          </a:xfrm>
          <a:prstGeom prst="rect">
            <a:avLst/>
          </a:prstGeom>
          <a:noFill/>
          <a:ln w="9525">
            <a:noFill/>
            <a:miter lim="800000"/>
          </a:ln>
        </p:spPr>
        <p:txBody>
          <a:bodyPr>
            <a:spAutoFit/>
          </a:bodyPr>
          <a:lstStyle/>
          <a:p>
            <a:r>
              <a:rPr lang="en-US" altLang="zh-CN" sz="2400" b="1">
                <a:latin typeface="宋体" panose="02010600030101010101" pitchFamily="2" charset="-122"/>
              </a:rPr>
              <a:t>1.</a:t>
            </a:r>
            <a:r>
              <a:rPr lang="zh-CN" altLang="en-US" sz="2400" b="1">
                <a:latin typeface="宋体" panose="02010600030101010101" pitchFamily="2" charset="-122"/>
              </a:rPr>
              <a:t>考虑了货币的时间价值和投资的风险价值。</a:t>
            </a:r>
            <a:endParaRPr lang="en-US" altLang="zh-CN" sz="2400" b="1">
              <a:latin typeface="宋体" panose="02010600030101010101" pitchFamily="2" charset="-122"/>
            </a:endParaRPr>
          </a:p>
          <a:p>
            <a:r>
              <a:rPr lang="en-US" altLang="zh-CN" sz="2400" b="1">
                <a:latin typeface="宋体" panose="02010600030101010101" pitchFamily="2" charset="-122"/>
              </a:rPr>
              <a:t>2.</a:t>
            </a:r>
            <a:r>
              <a:rPr lang="zh-CN" altLang="en-US" sz="2400" b="1">
                <a:latin typeface="宋体" panose="02010600030101010101" pitchFamily="2" charset="-122"/>
              </a:rPr>
              <a:t>有利于克服公司的短期行为。</a:t>
            </a:r>
            <a:endParaRPr lang="zh-CN" altLang="en-US" sz="2400" b="1">
              <a:latin typeface="宋体" panose="02010600030101010101" pitchFamily="2" charset="-122"/>
            </a:endParaRPr>
          </a:p>
          <a:p>
            <a:endParaRPr lang="zh-CN" altLang="en-US" sz="2400" b="1">
              <a:latin typeface="Lato" panose="020F0502020204030203"/>
            </a:endParaRPr>
          </a:p>
        </p:txBody>
      </p:sp>
      <p:grpSp>
        <p:nvGrpSpPr>
          <p:cNvPr id="40968" name="组合 9"/>
          <p:cNvGrpSpPr/>
          <p:nvPr/>
        </p:nvGrpSpPr>
        <p:grpSpPr bwMode="auto">
          <a:xfrm>
            <a:off x="8027988" y="3968750"/>
            <a:ext cx="2982912" cy="1619250"/>
            <a:chOff x="10105" y="6434"/>
            <a:chExt cx="3817" cy="2550"/>
          </a:xfrm>
        </p:grpSpPr>
        <p:sp>
          <p:nvSpPr>
            <p:cNvPr id="40990" name="矩形 80"/>
            <p:cNvSpPr>
              <a:spLocks noChangeArrowheads="1"/>
            </p:cNvSpPr>
            <p:nvPr/>
          </p:nvSpPr>
          <p:spPr bwMode="auto">
            <a:xfrm>
              <a:off x="10408" y="8008"/>
              <a:ext cx="3515" cy="977"/>
            </a:xfrm>
            <a:prstGeom prst="rect">
              <a:avLst/>
            </a:prstGeom>
            <a:noFill/>
            <a:ln w="25400">
              <a:solidFill>
                <a:srgbClr val="0070C0"/>
              </a:solidFill>
              <a:miter lim="800000"/>
            </a:ln>
          </p:spPr>
          <p:txBody>
            <a:bodyPr/>
            <a:lstStyle/>
            <a:p>
              <a:endParaRPr lang="zh-CN" altLang="en-US" sz="3200">
                <a:solidFill>
                  <a:srgbClr val="000000"/>
                </a:solidFill>
                <a:latin typeface="Lato" panose="020F0502020204030203"/>
                <a:sym typeface="Arial" panose="020B0604020202020204" pitchFamily="34" charset="0"/>
              </a:endParaRPr>
            </a:p>
          </p:txBody>
        </p:sp>
        <p:grpSp>
          <p:nvGrpSpPr>
            <p:cNvPr id="40991" name="组合 31"/>
            <p:cNvGrpSpPr/>
            <p:nvPr/>
          </p:nvGrpSpPr>
          <p:grpSpPr bwMode="auto">
            <a:xfrm>
              <a:off x="10105" y="6434"/>
              <a:ext cx="2733" cy="1247"/>
              <a:chOff x="393351" y="3068960"/>
              <a:chExt cx="1800200" cy="1008112"/>
            </a:xfrm>
          </p:grpSpPr>
          <p:sp>
            <p:nvSpPr>
              <p:cNvPr id="83" name="椭圆 82"/>
              <p:cNvSpPr/>
              <p:nvPr/>
            </p:nvSpPr>
            <p:spPr>
              <a:xfrm>
                <a:off x="393351" y="3068960"/>
                <a:ext cx="1799694" cy="1008517"/>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p>
            </p:txBody>
          </p:sp>
          <p:sp>
            <p:nvSpPr>
              <p:cNvPr id="84" name="椭圆 83"/>
              <p:cNvSpPr/>
              <p:nvPr/>
            </p:nvSpPr>
            <p:spPr>
              <a:xfrm>
                <a:off x="472296" y="3141719"/>
                <a:ext cx="1512011" cy="792261"/>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p>
            </p:txBody>
          </p:sp>
          <p:sp>
            <p:nvSpPr>
              <p:cNvPr id="85" name="TextBox 84"/>
              <p:cNvSpPr txBox="1"/>
              <p:nvPr/>
            </p:nvSpPr>
            <p:spPr>
              <a:xfrm>
                <a:off x="691739" y="3159909"/>
                <a:ext cx="1335387" cy="666955"/>
              </a:xfrm>
              <a:prstGeom prst="rect">
                <a:avLst/>
              </a:prstGeom>
              <a:noFill/>
            </p:spPr>
            <p:txBody>
              <a:bodyPr>
                <a:spAutoFit/>
              </a:bodyPr>
              <a:lstStyle/>
              <a:p>
                <a:pPr fontAlgn="auto">
                  <a:spcBef>
                    <a:spcPts val="0"/>
                  </a:spcBef>
                  <a:spcAft>
                    <a:spcPts val="0"/>
                  </a:spcAft>
                  <a:defRPr/>
                </a:pPr>
                <a:r>
                  <a:rPr lang="zh-CN" altLang="en-US" sz="2800" b="1" kern="0" dirty="0">
                    <a:solidFill>
                      <a:schemeClr val="bg1"/>
                    </a:solidFill>
                    <a:latin typeface="宋体" panose="02010600030101010101" pitchFamily="2" charset="-122"/>
                    <a:ea typeface="+mn-ea"/>
                  </a:rPr>
                  <a:t>缺点</a:t>
                </a:r>
                <a:endParaRPr lang="zh-CN" altLang="en-US" sz="2800" b="1" kern="0" dirty="0">
                  <a:solidFill>
                    <a:schemeClr val="bg1"/>
                  </a:solidFill>
                  <a:latin typeface="宋体" panose="02010600030101010101" pitchFamily="2" charset="-122"/>
                  <a:ea typeface="+mn-ea"/>
                </a:endParaRPr>
              </a:p>
            </p:txBody>
          </p:sp>
        </p:grpSp>
      </p:grpSp>
      <p:sp>
        <p:nvSpPr>
          <p:cNvPr id="86" name="Rectangle 42"/>
          <p:cNvSpPr>
            <a:spLocks noChangeArrowheads="1"/>
          </p:cNvSpPr>
          <p:nvPr/>
        </p:nvSpPr>
        <p:spPr bwMode="auto">
          <a:xfrm>
            <a:off x="8453438" y="5099050"/>
            <a:ext cx="2216150" cy="350838"/>
          </a:xfrm>
          <a:prstGeom prst="rect">
            <a:avLst/>
          </a:prstGeom>
          <a:noFill/>
          <a:ln w="9525">
            <a:noFill/>
            <a:miter lim="800000"/>
          </a:ln>
        </p:spPr>
        <p:txBody>
          <a:bodyPr lIns="0" tIns="0" rIns="0" bIns="0" anchor="ctr"/>
          <a:lstStyle/>
          <a:p>
            <a:pPr>
              <a:lnSpc>
                <a:spcPct val="70000"/>
              </a:lnSpc>
            </a:pPr>
            <a:r>
              <a:rPr lang="zh-CN" altLang="en-US" sz="2400" b="1">
                <a:latin typeface="宋体" panose="02010600030101010101" pitchFamily="2" charset="-122"/>
              </a:rPr>
              <a:t> 难以计量。</a:t>
            </a:r>
            <a:endParaRPr lang="zh-CN" altLang="en-US" sz="2400" b="1">
              <a:latin typeface="宋体" panose="02010600030101010101" pitchFamily="2" charset="-122"/>
            </a:endParaRPr>
          </a:p>
        </p:txBody>
      </p:sp>
      <p:grpSp>
        <p:nvGrpSpPr>
          <p:cNvPr id="87" name="组合 4"/>
          <p:cNvGrpSpPr/>
          <p:nvPr/>
        </p:nvGrpSpPr>
        <p:grpSpPr bwMode="auto">
          <a:xfrm>
            <a:off x="2628900" y="531813"/>
            <a:ext cx="5416550" cy="3671887"/>
            <a:chOff x="3502" y="740"/>
            <a:chExt cx="6931" cy="5784"/>
          </a:xfrm>
        </p:grpSpPr>
        <p:cxnSp>
          <p:nvCxnSpPr>
            <p:cNvPr id="88" name="直接箭头连接符 87"/>
            <p:cNvCxnSpPr/>
            <p:nvPr/>
          </p:nvCxnSpPr>
          <p:spPr>
            <a:xfrm flipH="1">
              <a:off x="4739" y="4266"/>
              <a:ext cx="2495"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7234" y="4266"/>
              <a:ext cx="0" cy="5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0978" name="组合 3"/>
            <p:cNvGrpSpPr/>
            <p:nvPr/>
          </p:nvGrpSpPr>
          <p:grpSpPr bwMode="auto">
            <a:xfrm>
              <a:off x="3502" y="740"/>
              <a:ext cx="6931" cy="5784"/>
              <a:chOff x="3502" y="740"/>
              <a:chExt cx="6931" cy="5784"/>
            </a:xfrm>
          </p:grpSpPr>
          <p:cxnSp>
            <p:nvCxnSpPr>
              <p:cNvPr id="91" name="直接箭头连接符 90"/>
              <p:cNvCxnSpPr/>
              <p:nvPr/>
            </p:nvCxnSpPr>
            <p:spPr>
              <a:xfrm flipH="1">
                <a:off x="4737" y="4606"/>
                <a:ext cx="124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5986" y="4606"/>
                <a:ext cx="0" cy="2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0981" name="组合 2"/>
              <p:cNvGrpSpPr/>
              <p:nvPr/>
            </p:nvGrpSpPr>
            <p:grpSpPr bwMode="auto">
              <a:xfrm>
                <a:off x="3502" y="740"/>
                <a:ext cx="6931" cy="5784"/>
                <a:chOff x="3502" y="740"/>
                <a:chExt cx="6931" cy="5784"/>
              </a:xfrm>
            </p:grpSpPr>
            <p:grpSp>
              <p:nvGrpSpPr>
                <p:cNvPr id="40982" name="组合 1"/>
                <p:cNvGrpSpPr/>
                <p:nvPr/>
              </p:nvGrpSpPr>
              <p:grpSpPr bwMode="auto">
                <a:xfrm>
                  <a:off x="3502" y="740"/>
                  <a:ext cx="6931" cy="5784"/>
                  <a:chOff x="2714" y="2682"/>
                  <a:chExt cx="6931" cy="5784"/>
                </a:xfrm>
              </p:grpSpPr>
              <p:grpSp>
                <p:nvGrpSpPr>
                  <p:cNvPr id="40984" name="组合 49"/>
                  <p:cNvGrpSpPr/>
                  <p:nvPr/>
                </p:nvGrpSpPr>
                <p:grpSpPr bwMode="auto">
                  <a:xfrm>
                    <a:off x="2714" y="2682"/>
                    <a:ext cx="6931" cy="5784"/>
                    <a:chOff x="778" y="552"/>
                    <a:chExt cx="6931" cy="5784"/>
                  </a:xfrm>
                </p:grpSpPr>
                <p:sp>
                  <p:nvSpPr>
                    <p:cNvPr id="40986" name="TextBox 61"/>
                    <p:cNvSpPr txBox="1">
                      <a:spLocks noChangeArrowheads="1"/>
                    </p:cNvSpPr>
                    <p:nvPr/>
                  </p:nvSpPr>
                  <p:spPr bwMode="auto">
                    <a:xfrm>
                      <a:off x="1192" y="5512"/>
                      <a:ext cx="3515" cy="824"/>
                    </a:xfrm>
                    <a:prstGeom prst="rect">
                      <a:avLst/>
                    </a:prstGeom>
                    <a:noFill/>
                    <a:ln w="9525">
                      <a:noFill/>
                      <a:miter lim="800000"/>
                    </a:ln>
                  </p:spPr>
                  <p:txBody>
                    <a:bodyPr>
                      <a:spAutoFit/>
                    </a:bodyPr>
                    <a:lstStyle/>
                    <a:p>
                      <a:r>
                        <a:rPr lang="zh-CN" altLang="en-US" sz="2800" b="1">
                          <a:solidFill>
                            <a:srgbClr val="FF0000"/>
                          </a:solidFill>
                          <a:latin typeface="Lato" panose="020F0502020204030203"/>
                        </a:rPr>
                        <a:t>现值</a:t>
                      </a:r>
                      <a:endParaRPr lang="zh-CN" altLang="en-US" sz="2800" b="1">
                        <a:solidFill>
                          <a:srgbClr val="FF0000"/>
                        </a:solidFill>
                        <a:latin typeface="Lato" panose="020F0502020204030203"/>
                      </a:endParaRPr>
                    </a:p>
                  </p:txBody>
                </p:sp>
                <p:grpSp>
                  <p:nvGrpSpPr>
                    <p:cNvPr id="40987" name="组合 12"/>
                    <p:cNvGrpSpPr/>
                    <p:nvPr/>
                  </p:nvGrpSpPr>
                  <p:grpSpPr bwMode="auto">
                    <a:xfrm>
                      <a:off x="778" y="552"/>
                      <a:ext cx="6931" cy="3259"/>
                      <a:chOff x="755" y="553"/>
                      <a:chExt cx="6931" cy="3259"/>
                    </a:xfrm>
                  </p:grpSpPr>
                  <p:sp>
                    <p:nvSpPr>
                      <p:cNvPr id="40988" name="Line 5"/>
                      <p:cNvSpPr>
                        <a:spLocks noChangeShapeType="1"/>
                      </p:cNvSpPr>
                      <p:nvPr/>
                    </p:nvSpPr>
                    <p:spPr bwMode="auto">
                      <a:xfrm>
                        <a:off x="755" y="553"/>
                        <a:ext cx="0" cy="0"/>
                      </a:xfrm>
                      <a:prstGeom prst="line">
                        <a:avLst/>
                      </a:prstGeom>
                      <a:noFill/>
                      <a:ln w="38100">
                        <a:solidFill>
                          <a:schemeClr val="tx1"/>
                        </a:solidFill>
                        <a:miter lim="800000"/>
                      </a:ln>
                    </p:spPr>
                    <p:txBody>
                      <a:bodyPr wrap="none"/>
                      <a:lstStyle/>
                      <a:p>
                        <a:endParaRPr lang="zh-CN" altLang="en-US"/>
                      </a:p>
                    </p:txBody>
                  </p:sp>
                  <p:cxnSp>
                    <p:nvCxnSpPr>
                      <p:cNvPr id="101" name="直接箭头连接符 100"/>
                      <p:cNvCxnSpPr/>
                      <p:nvPr/>
                    </p:nvCxnSpPr>
                    <p:spPr>
                      <a:xfrm flipH="1">
                        <a:off x="2016" y="3811"/>
                        <a:ext cx="567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97" name="直接连接符 96"/>
                  <p:cNvCxnSpPr/>
                  <p:nvPr/>
                </p:nvCxnSpPr>
                <p:spPr>
                  <a:xfrm>
                    <a:off x="9615" y="5965"/>
                    <a:ext cx="30" cy="85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983" name="Line 8"/>
                <p:cNvSpPr>
                  <a:spLocks noChangeShapeType="1"/>
                </p:cNvSpPr>
                <p:nvPr/>
              </p:nvSpPr>
              <p:spPr bwMode="auto">
                <a:xfrm>
                  <a:off x="4852" y="4946"/>
                  <a:ext cx="0" cy="300"/>
                </a:xfrm>
                <a:prstGeom prst="line">
                  <a:avLst/>
                </a:prstGeom>
                <a:noFill/>
                <a:ln w="38100">
                  <a:solidFill>
                    <a:schemeClr val="tx1"/>
                  </a:solidFill>
                  <a:miter lim="800000"/>
                </a:ln>
              </p:spPr>
              <p:txBody>
                <a:bodyPr wrap="none"/>
                <a:lstStyle/>
                <a:p>
                  <a:endParaRPr lang="zh-CN" altLang="en-US"/>
                </a:p>
              </p:txBody>
            </p:sp>
          </p:grpSp>
        </p:grpSp>
      </p:grpSp>
      <p:sp>
        <p:nvSpPr>
          <p:cNvPr id="40971" name="Line 6"/>
          <p:cNvSpPr>
            <a:spLocks noChangeShapeType="1"/>
          </p:cNvSpPr>
          <p:nvPr/>
        </p:nvSpPr>
        <p:spPr bwMode="auto">
          <a:xfrm flipV="1">
            <a:off x="3716338" y="3346450"/>
            <a:ext cx="4365625" cy="1588"/>
          </a:xfrm>
          <a:prstGeom prst="line">
            <a:avLst/>
          </a:prstGeom>
          <a:noFill/>
          <a:ln w="38100">
            <a:solidFill>
              <a:schemeClr val="tx1"/>
            </a:solidFill>
            <a:miter lim="800000"/>
          </a:ln>
        </p:spPr>
        <p:txBody>
          <a:bodyPr wrap="none"/>
          <a:lstStyle/>
          <a:p>
            <a:endParaRPr lang="zh-CN" altLang="en-US"/>
          </a:p>
        </p:txBody>
      </p:sp>
      <p:sp>
        <p:nvSpPr>
          <p:cNvPr id="40972" name="Line 8"/>
          <p:cNvSpPr>
            <a:spLocks noChangeShapeType="1"/>
          </p:cNvSpPr>
          <p:nvPr/>
        </p:nvSpPr>
        <p:spPr bwMode="auto">
          <a:xfrm>
            <a:off x="4613275" y="3157538"/>
            <a:ext cx="0" cy="190500"/>
          </a:xfrm>
          <a:prstGeom prst="line">
            <a:avLst/>
          </a:prstGeom>
          <a:noFill/>
          <a:ln w="38100">
            <a:solidFill>
              <a:schemeClr val="tx1"/>
            </a:solidFill>
            <a:miter lim="800000"/>
          </a:ln>
        </p:spPr>
        <p:txBody>
          <a:bodyPr wrap="none"/>
          <a:lstStyle/>
          <a:p>
            <a:endParaRPr lang="zh-CN" altLang="en-US"/>
          </a:p>
        </p:txBody>
      </p:sp>
      <p:sp>
        <p:nvSpPr>
          <p:cNvPr id="40973" name="Line 9"/>
          <p:cNvSpPr>
            <a:spLocks noChangeShapeType="1"/>
          </p:cNvSpPr>
          <p:nvPr/>
        </p:nvSpPr>
        <p:spPr bwMode="auto">
          <a:xfrm>
            <a:off x="5564188" y="3157538"/>
            <a:ext cx="0" cy="166687"/>
          </a:xfrm>
          <a:prstGeom prst="line">
            <a:avLst/>
          </a:prstGeom>
          <a:noFill/>
          <a:ln w="38100">
            <a:solidFill>
              <a:schemeClr val="tx1"/>
            </a:solidFill>
            <a:miter lim="800000"/>
          </a:ln>
        </p:spPr>
        <p:txBody>
          <a:bodyPr wrap="none"/>
          <a:lstStyle/>
          <a:p>
            <a:endParaRPr lang="zh-CN" altLang="en-US"/>
          </a:p>
        </p:txBody>
      </p:sp>
      <p:sp>
        <p:nvSpPr>
          <p:cNvPr id="40974" name="Line 13"/>
          <p:cNvSpPr>
            <a:spLocks noChangeShapeType="1"/>
          </p:cNvSpPr>
          <p:nvPr/>
        </p:nvSpPr>
        <p:spPr bwMode="auto">
          <a:xfrm>
            <a:off x="8059738" y="3157538"/>
            <a:ext cx="0" cy="190500"/>
          </a:xfrm>
          <a:prstGeom prst="line">
            <a:avLst/>
          </a:prstGeom>
          <a:noFill/>
          <a:ln w="38100">
            <a:solidFill>
              <a:schemeClr val="tx1"/>
            </a:solidFill>
            <a:miter lim="800000"/>
          </a:ln>
        </p:spPr>
        <p:txBody>
          <a:bodyPr wrap="none"/>
          <a:lstStyle/>
          <a:p>
            <a:endParaRPr lang="zh-CN" altLang="en-US"/>
          </a:p>
        </p:txBody>
      </p:sp>
      <p:sp>
        <p:nvSpPr>
          <p:cNvPr id="40975" name="Text Box 18"/>
          <p:cNvSpPr txBox="1">
            <a:spLocks noChangeArrowheads="1"/>
          </p:cNvSpPr>
          <p:nvPr/>
        </p:nvSpPr>
        <p:spPr bwMode="auto">
          <a:xfrm>
            <a:off x="3598863" y="3365500"/>
            <a:ext cx="4822825" cy="460375"/>
          </a:xfrm>
          <a:prstGeom prst="rect">
            <a:avLst/>
          </a:prstGeom>
          <a:noFill/>
          <a:ln w="9525">
            <a:noFill/>
            <a:miter lim="800000"/>
          </a:ln>
        </p:spPr>
        <p:txBody>
          <a:bodyPr>
            <a:spAutoFit/>
          </a:bodyPr>
          <a:lstStyle/>
          <a:p>
            <a:r>
              <a:rPr kumimoji="1" lang="en-US" altLang="zh-CN" sz="2400">
                <a:latin typeface="Times New Roman" panose="02020603050405020304" pitchFamily="18" charset="0"/>
              </a:rPr>
              <a:t>0          1          2         ‥ ‥ ‥        n    </a:t>
            </a:r>
            <a:endParaRPr kumimoji="1" lang="en-US" altLang="zh-CN" sz="2400">
              <a:latin typeface="Times New Roman" panose="02020603050405020304" pitchFamily="18" charset="0"/>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0">
                                            <p:txEl>
                                              <p:pRg st="0" end="0"/>
                                            </p:txEl>
                                          </p:spTgt>
                                        </p:tgtEl>
                                        <p:attrNameLst>
                                          <p:attrName>style.visibility</p:attrName>
                                        </p:attrNameLst>
                                      </p:cBhvr>
                                      <p:to>
                                        <p:strVal val="visible"/>
                                      </p:to>
                                    </p:set>
                                    <p:anim calcmode="lin" valueType="num">
                                      <p:cBhvr additive="base">
                                        <p:cTn id="2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 calcmode="lin" valueType="num">
                                      <p:cBhvr additive="base">
                                        <p:cTn id="32"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1" nodeType="clickEffect">
                                  <p:stCondLst>
                                    <p:cond delay="0"/>
                                  </p:stCondLst>
                                  <p:iterate type="lt">
                                    <p:tmPct val="10000"/>
                                  </p:iterate>
                                  <p:childTnLst>
                                    <p:set>
                                      <p:cBhvr>
                                        <p:cTn id="37" dur="1" fill="hold">
                                          <p:stCondLst>
                                            <p:cond delay="0"/>
                                          </p:stCondLst>
                                        </p:cTn>
                                        <p:tgtEl>
                                          <p:spTgt spid="79"/>
                                        </p:tgtEl>
                                        <p:attrNameLst>
                                          <p:attrName>style.visibility</p:attrName>
                                        </p:attrNameLst>
                                      </p:cBhvr>
                                      <p:to>
                                        <p:strVal val="visible"/>
                                      </p:to>
                                    </p:set>
                                    <p:anim by="(-#ppt_w*2)" calcmode="lin" valueType="num">
                                      <p:cBhvr rctx="PPT">
                                        <p:cTn id="38" dur="250" autoRev="1" fill="hold">
                                          <p:stCondLst>
                                            <p:cond delay="0"/>
                                          </p:stCondLst>
                                        </p:cTn>
                                        <p:tgtEl>
                                          <p:spTgt spid="79"/>
                                        </p:tgtEl>
                                        <p:attrNameLst>
                                          <p:attrName>ppt_w</p:attrName>
                                        </p:attrNameLst>
                                      </p:cBhvr>
                                    </p:anim>
                                    <p:anim by="(#ppt_w*0.50)" calcmode="lin" valueType="num">
                                      <p:cBhvr>
                                        <p:cTn id="39" dur="250" decel="50000" autoRev="1" fill="hold">
                                          <p:stCondLst>
                                            <p:cond delay="0"/>
                                          </p:stCondLst>
                                        </p:cTn>
                                        <p:tgtEl>
                                          <p:spTgt spid="79"/>
                                        </p:tgtEl>
                                        <p:attrNameLst>
                                          <p:attrName>ppt_x</p:attrName>
                                        </p:attrNameLst>
                                      </p:cBhvr>
                                    </p:anim>
                                    <p:anim from="(-#ppt_h/2)" to="(#ppt_y)" calcmode="lin" valueType="num">
                                      <p:cBhvr>
                                        <p:cTn id="40" dur="500" fill="hold">
                                          <p:stCondLst>
                                            <p:cond delay="0"/>
                                          </p:stCondLst>
                                        </p:cTn>
                                        <p:tgtEl>
                                          <p:spTgt spid="79"/>
                                        </p:tgtEl>
                                        <p:attrNameLst>
                                          <p:attrName>ppt_y</p:attrName>
                                        </p:attrNameLst>
                                      </p:cBhvr>
                                    </p:anim>
                                    <p:animRot by="21600000">
                                      <p:cBhvr>
                                        <p:cTn id="41" dur="500" fill="hold">
                                          <p:stCondLst>
                                            <p:cond delay="0"/>
                                          </p:stCondLst>
                                        </p:cTn>
                                        <p:tgtEl>
                                          <p:spTgt spid="79"/>
                                        </p:tgtEl>
                                        <p:attrNameLst>
                                          <p:attrName>r</p:attrName>
                                        </p:attrNameLst>
                                      </p:cBhvr>
                                    </p:animRo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86">
                                            <p:txEl>
                                              <p:pRg st="0" end="0"/>
                                            </p:txEl>
                                          </p:spTgt>
                                        </p:tgtEl>
                                        <p:attrNameLst>
                                          <p:attrName>style.visibility</p:attrName>
                                        </p:attrNameLst>
                                      </p:cBhvr>
                                      <p:to>
                                        <p:strVal val="visible"/>
                                      </p:to>
                                    </p:set>
                                    <p:anim by="(-#ppt_w*2)" calcmode="lin" valueType="num">
                                      <p:cBhvr rctx="PPT">
                                        <p:cTn id="44" dur="500" autoRev="1" fill="hold">
                                          <p:stCondLst>
                                            <p:cond delay="0"/>
                                          </p:stCondLst>
                                        </p:cTn>
                                        <p:tgtEl>
                                          <p:spTgt spid="86">
                                            <p:txEl>
                                              <p:pRg st="0" end="0"/>
                                            </p:txEl>
                                          </p:spTgt>
                                        </p:tgtEl>
                                        <p:attrNameLst>
                                          <p:attrName>ppt_w</p:attrName>
                                        </p:attrNameLst>
                                      </p:cBhvr>
                                    </p:anim>
                                    <p:anim by="(#ppt_w*0.50)" calcmode="lin" valueType="num">
                                      <p:cBhvr>
                                        <p:cTn id="45" dur="500" decel="50000" autoRev="1" fill="hold">
                                          <p:stCondLst>
                                            <p:cond delay="0"/>
                                          </p:stCondLst>
                                        </p:cTn>
                                        <p:tgtEl>
                                          <p:spTgt spid="86">
                                            <p:txEl>
                                              <p:pRg st="0" end="0"/>
                                            </p:txEl>
                                          </p:spTgt>
                                        </p:tgtEl>
                                        <p:attrNameLst>
                                          <p:attrName>ppt_x</p:attrName>
                                        </p:attrNameLst>
                                      </p:cBhvr>
                                    </p:anim>
                                    <p:anim from="(-#ppt_h/2)" to="(#ppt_y)" calcmode="lin" valueType="num">
                                      <p:cBhvr>
                                        <p:cTn id="46" dur="1000" fill="hold">
                                          <p:stCondLst>
                                            <p:cond delay="0"/>
                                          </p:stCondLst>
                                        </p:cTn>
                                        <p:tgtEl>
                                          <p:spTgt spid="86">
                                            <p:txEl>
                                              <p:pRg st="0" end="0"/>
                                            </p:txEl>
                                          </p:spTgt>
                                        </p:tgtEl>
                                        <p:attrNameLst>
                                          <p:attrName>ppt_y</p:attrName>
                                        </p:attrNameLst>
                                      </p:cBhvr>
                                    </p:anim>
                                    <p:animRot by="21600000">
                                      <p:cBhvr>
                                        <p:cTn id="47" dur="1000" fill="hold">
                                          <p:stCondLst>
                                            <p:cond delay="0"/>
                                          </p:stCondLst>
                                        </p:cTn>
                                        <p:tgtEl>
                                          <p:spTgt spid="86">
                                            <p:txEl>
                                              <p:pRg st="0" end="0"/>
                                            </p:txEl>
                                          </p:spTgt>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1000"/>
                                        <p:tgtEl>
                                          <p:spTgt spid="87"/>
                                        </p:tgtEl>
                                      </p:cBhvr>
                                    </p:animEffect>
                                    <p:anim calcmode="lin" valueType="num">
                                      <p:cBhvr>
                                        <p:cTn id="53" dur="1000" fill="hold"/>
                                        <p:tgtEl>
                                          <p:spTgt spid="87"/>
                                        </p:tgtEl>
                                        <p:attrNameLst>
                                          <p:attrName>ppt_x</p:attrName>
                                        </p:attrNameLst>
                                      </p:cBhvr>
                                      <p:tavLst>
                                        <p:tav tm="0">
                                          <p:val>
                                            <p:strVal val="#ppt_x"/>
                                          </p:val>
                                        </p:tav>
                                        <p:tav tm="100000">
                                          <p:val>
                                            <p:strVal val="#ppt_x"/>
                                          </p:val>
                                        </p:tav>
                                      </p:tavLst>
                                    </p:anim>
                                    <p:anim calcmode="lin" valueType="num">
                                      <p:cBhvr>
                                        <p:cTn id="54"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9" grpId="0"/>
      <p:bldP spid="79" grpId="1"/>
      <p:bldP spid="86" grpId="0" bldLvl="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4"/>
          <p:cNvSpPr txBox="1">
            <a:spLocks noChangeArrowheads="1"/>
          </p:cNvSpPr>
          <p:nvPr/>
        </p:nvSpPr>
        <p:spPr bwMode="auto">
          <a:xfrm>
            <a:off x="3540125" y="188913"/>
            <a:ext cx="4672125"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36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3</a:t>
            </a:r>
            <a:r>
              <a:rPr lang="zh-CN" altLang="en-US"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）企业</a:t>
            </a:r>
            <a:r>
              <a:rPr lang="zh-CN" altLang="en-US" sz="36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价值最大化</a:t>
            </a:r>
            <a:endParaRPr lang="zh-CN" altLang="zh-CN" sz="36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Line 6"/>
          <p:cNvSpPr>
            <a:spLocks noChangeShapeType="1"/>
          </p:cNvSpPr>
          <p:nvPr/>
        </p:nvSpPr>
        <p:spPr bwMode="auto">
          <a:xfrm flipV="1">
            <a:off x="0" y="436563"/>
            <a:ext cx="37592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Line 7"/>
          <p:cNvSpPr>
            <a:spLocks noChangeShapeType="1"/>
          </p:cNvSpPr>
          <p:nvPr/>
        </p:nvSpPr>
        <p:spPr bwMode="auto">
          <a:xfrm flipV="1">
            <a:off x="8340725" y="450850"/>
            <a:ext cx="38512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2" name="灯片编号占位符 2"/>
          <p:cNvSpPr>
            <a:spLocks noGrp="1"/>
          </p:cNvSpPr>
          <p:nvPr>
            <p:ph type="sldNum" sz="quarter" idx="12"/>
          </p:nvPr>
        </p:nvSpPr>
        <p:spPr>
          <a:xfrm>
            <a:off x="11295063" y="6240463"/>
            <a:ext cx="495300" cy="354012"/>
          </a:xfrm>
        </p:spPr>
        <p:txBody>
          <a:bodyPr/>
          <a:lstStyle/>
          <a:p>
            <a:pPr>
              <a:defRPr/>
            </a:pPr>
            <a:fld id="{4A7A3F57-D589-4D23-8BC1-9755C4507570}" type="slidenum">
              <a:rPr lang="en-US"/>
            </a:fld>
            <a:endParaRPr lang="en-US" dirty="0"/>
          </a:p>
        </p:txBody>
      </p:sp>
      <p:sp>
        <p:nvSpPr>
          <p:cNvPr id="41" name="标题 1"/>
          <p:cNvSpPr txBox="1"/>
          <p:nvPr/>
        </p:nvSpPr>
        <p:spPr>
          <a:xfrm>
            <a:off x="609600" y="1035050"/>
            <a:ext cx="10972800" cy="762000"/>
          </a:xfrm>
          <a:prstGeom prst="rect">
            <a:avLst/>
          </a:prstGeom>
        </p:spPr>
        <p:txBody>
          <a:bodyPr/>
          <a:lstStyle/>
          <a:p>
            <a:pPr fontAlgn="auto">
              <a:lnSpc>
                <a:spcPct val="90000"/>
              </a:lnSpc>
              <a:spcAft>
                <a:spcPts val="0"/>
              </a:spcAft>
              <a:defRPr/>
            </a:pPr>
            <a:r>
              <a:rPr lang="zh-CN" altLang="en-US" sz="2800" b="1" dirty="0">
                <a:latin typeface="方正尚酷简体"/>
                <a:ea typeface="宋体" panose="02010600030101010101" pitchFamily="2" charset="-122"/>
                <a:cs typeface="+mj-cs"/>
              </a:rPr>
              <a:t>案例：美图亏损依然受投资者热捧</a:t>
            </a:r>
            <a:endParaRPr lang="zh-CN" altLang="en-US" sz="2800" b="1" dirty="0">
              <a:latin typeface="方正尚酷简体"/>
              <a:ea typeface="宋体" panose="02010600030101010101" pitchFamily="2" charset="-122"/>
              <a:cs typeface="+mj-cs"/>
            </a:endParaRPr>
          </a:p>
        </p:txBody>
      </p:sp>
      <p:sp>
        <p:nvSpPr>
          <p:cNvPr id="42" name="内容占位符 2"/>
          <p:cNvSpPr txBox="1"/>
          <p:nvPr/>
        </p:nvSpPr>
        <p:spPr>
          <a:xfrm>
            <a:off x="652463" y="1557338"/>
            <a:ext cx="10972800" cy="4741862"/>
          </a:xfrm>
          <a:prstGeom prst="rect">
            <a:avLst/>
          </a:prstGeom>
          <a:noFill/>
          <a:ln w="15875">
            <a:solidFill>
              <a:srgbClr val="002060"/>
            </a:solidFill>
          </a:ln>
        </p:spPr>
        <p:txBody>
          <a:bodyPr/>
          <a:lstStyle/>
          <a:p>
            <a:pPr marL="228600" indent="-228600" fontAlgn="auto">
              <a:lnSpc>
                <a:spcPct val="150000"/>
              </a:lnSpc>
              <a:spcBef>
                <a:spcPts val="1000"/>
              </a:spcBef>
              <a:spcAft>
                <a:spcPts val="0"/>
              </a:spcAft>
              <a:defRPr/>
            </a:pPr>
            <a:r>
              <a:rPr lang="zh-CN" altLang="en-US" sz="2600" dirty="0">
                <a:solidFill>
                  <a:schemeClr val="bg2">
                    <a:lumMod val="75000"/>
                  </a:schemeClr>
                </a:solidFill>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美图近几年面临亏损进一步增大的压力，连续三年累计亏损达到</a:t>
            </a:r>
            <a:r>
              <a:rPr lang="en-US" altLang="zh-CN" sz="2400" dirty="0">
                <a:latin typeface="宋体" panose="02010600030101010101" pitchFamily="2" charset="-122"/>
                <a:ea typeface="宋体" panose="02010600030101010101" pitchFamily="2" charset="-122"/>
              </a:rPr>
              <a:t>10.83</a:t>
            </a:r>
            <a:r>
              <a:rPr lang="zh-CN" altLang="en-US" sz="2400" dirty="0">
                <a:latin typeface="宋体" panose="02010600030101010101" pitchFamily="2" charset="-122"/>
                <a:ea typeface="宋体" panose="02010600030101010101" pitchFamily="2" charset="-122"/>
              </a:rPr>
              <a:t>亿人民币，却依然获得了资本的热烈追捧。根据美图招股书显示，美图自</a:t>
            </a:r>
            <a:r>
              <a:rPr lang="en-US" altLang="zh-CN" sz="2400" dirty="0">
                <a:latin typeface="宋体" panose="02010600030101010101" pitchFamily="2" charset="-122"/>
                <a:ea typeface="宋体" panose="02010600030101010101" pitchFamily="2" charset="-122"/>
              </a:rPr>
              <a:t>2013</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11</a:t>
            </a:r>
            <a:r>
              <a:rPr lang="zh-CN" altLang="en-US" sz="2400" dirty="0">
                <a:latin typeface="宋体" panose="02010600030101010101" pitchFamily="2" charset="-122"/>
                <a:ea typeface="宋体" panose="02010600030101010101" pitchFamily="2" charset="-122"/>
              </a:rPr>
              <a:t>月至</a:t>
            </a:r>
            <a:r>
              <a:rPr lang="en-US" altLang="zh-CN" sz="2400" dirty="0">
                <a:latin typeface="宋体" panose="02010600030101010101" pitchFamily="2" charset="-122"/>
                <a:ea typeface="宋体" panose="02010600030101010101" pitchFamily="2" charset="-122"/>
              </a:rPr>
              <a:t>2016</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6</a:t>
            </a:r>
            <a:r>
              <a:rPr lang="zh-CN" altLang="en-US" sz="2400" dirty="0">
                <a:latin typeface="宋体" panose="02010600030101010101" pitchFamily="2" charset="-122"/>
                <a:ea typeface="宋体" panose="02010600030101010101" pitchFamily="2" charset="-122"/>
              </a:rPr>
              <a:t>月共计进行了</a:t>
            </a:r>
            <a:r>
              <a:rPr lang="en-US" altLang="zh-CN" sz="2400" dirty="0">
                <a:latin typeface="宋体" panose="02010600030101010101" pitchFamily="2" charset="-122"/>
                <a:ea typeface="宋体" panose="02010600030101010101" pitchFamily="2" charset="-122"/>
              </a:rPr>
              <a:t>5</a:t>
            </a:r>
            <a:r>
              <a:rPr lang="zh-CN" altLang="en-US" sz="2400" dirty="0">
                <a:latin typeface="宋体" panose="02010600030101010101" pitchFamily="2" charset="-122"/>
                <a:ea typeface="宋体" panose="02010600030101010101" pitchFamily="2" charset="-122"/>
              </a:rPr>
              <a:t>轮融资，总融资额达</a:t>
            </a:r>
            <a:r>
              <a:rPr lang="en-US" altLang="zh-CN" sz="2400" dirty="0">
                <a:latin typeface="宋体" panose="02010600030101010101" pitchFamily="2" charset="-122"/>
                <a:ea typeface="宋体" panose="02010600030101010101" pitchFamily="2" charset="-122"/>
              </a:rPr>
              <a:t>5.01</a:t>
            </a:r>
            <a:r>
              <a:rPr lang="zh-CN" altLang="en-US" sz="2400" dirty="0">
                <a:latin typeface="宋体" panose="02010600030101010101" pitchFamily="2" charset="-122"/>
                <a:ea typeface="宋体" panose="02010600030101010101" pitchFamily="2" charset="-122"/>
              </a:rPr>
              <a:t>亿美元。市场给出美图估值达</a:t>
            </a:r>
            <a:r>
              <a:rPr lang="en-US" altLang="zh-CN" sz="2400" dirty="0">
                <a:latin typeface="宋体" panose="02010600030101010101" pitchFamily="2" charset="-122"/>
                <a:ea typeface="宋体" panose="02010600030101010101" pitchFamily="2" charset="-122"/>
              </a:rPr>
              <a:t>52</a:t>
            </a:r>
            <a:r>
              <a:rPr lang="zh-CN" altLang="en-US" sz="2400" dirty="0">
                <a:latin typeface="宋体" panose="02010600030101010101" pitchFamily="2" charset="-122"/>
                <a:ea typeface="宋体" panose="02010600030101010101" pitchFamily="2" charset="-122"/>
              </a:rPr>
              <a:t>亿美元。</a:t>
            </a:r>
            <a:endParaRPr lang="en-US" altLang="zh-CN" sz="2400" dirty="0">
              <a:latin typeface="宋体" panose="02010600030101010101" pitchFamily="2" charset="-122"/>
              <a:ea typeface="宋体" panose="02010600030101010101" pitchFamily="2" charset="-122"/>
            </a:endParaRPr>
          </a:p>
          <a:p>
            <a:pPr marL="228600" indent="-228600" fontAlgn="auto">
              <a:lnSpc>
                <a:spcPct val="150000"/>
              </a:lnSpc>
              <a:spcBef>
                <a:spcPts val="1000"/>
              </a:spcBef>
              <a:spcAft>
                <a:spcPts val="0"/>
              </a:spcAft>
              <a:defRPr/>
            </a:pPr>
            <a:r>
              <a:rPr lang="zh-CN" altLang="en-US" sz="2400"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就行业层面来看，美图前景相当诱人。</a:t>
            </a:r>
            <a:endParaRPr lang="en-US" altLang="zh-CN" sz="2400" b="1" dirty="0">
              <a:latin typeface="宋体" panose="02010600030101010101" pitchFamily="2" charset="-122"/>
              <a:ea typeface="宋体" panose="02010600030101010101" pitchFamily="2" charset="-122"/>
            </a:endParaRPr>
          </a:p>
          <a:p>
            <a:pPr marL="228600" indent="-228600" fontAlgn="auto">
              <a:lnSpc>
                <a:spcPct val="150000"/>
              </a:lnSpc>
              <a:spcBef>
                <a:spcPts val="1000"/>
              </a:spcBef>
              <a:spcAft>
                <a:spcPts val="0"/>
              </a:spcAft>
              <a:defRPr/>
            </a:pPr>
            <a:r>
              <a:rPr lang="en-US" altLang="zh-CN" sz="2400" b="1"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某投行预测，美图有望在</a:t>
            </a:r>
            <a:r>
              <a:rPr lang="en-US" altLang="zh-CN" sz="2400" dirty="0">
                <a:latin typeface="宋体" panose="02010600030101010101" pitchFamily="2" charset="-122"/>
                <a:ea typeface="宋体" panose="02010600030101010101" pitchFamily="2" charset="-122"/>
              </a:rPr>
              <a:t>2017</a:t>
            </a:r>
            <a:r>
              <a:rPr lang="zh-CN" altLang="en-US" sz="2400" dirty="0">
                <a:latin typeface="宋体" panose="02010600030101010101" pitchFamily="2" charset="-122"/>
                <a:ea typeface="宋体" panose="02010600030101010101" pitchFamily="2" charset="-122"/>
              </a:rPr>
              <a:t>年规模盈利，</a:t>
            </a:r>
            <a:r>
              <a:rPr lang="en-US" altLang="zh-CN" sz="2400" dirty="0">
                <a:latin typeface="宋体" panose="02010600030101010101" pitchFamily="2" charset="-122"/>
                <a:ea typeface="宋体" panose="02010600030101010101" pitchFamily="2" charset="-122"/>
              </a:rPr>
              <a:t>2018</a:t>
            </a:r>
            <a:r>
              <a:rPr lang="zh-CN" altLang="en-US" sz="2400" dirty="0">
                <a:latin typeface="宋体" panose="02010600030101010101" pitchFamily="2" charset="-122"/>
                <a:ea typeface="宋体" panose="02010600030101010101" pitchFamily="2" charset="-122"/>
              </a:rPr>
              <a:t>年实现净利润</a:t>
            </a:r>
            <a:r>
              <a:rPr lang="en-US" altLang="zh-CN" sz="2400" dirty="0">
                <a:latin typeface="宋体" panose="02010600030101010101" pitchFamily="2" charset="-122"/>
                <a:ea typeface="宋体" panose="02010600030101010101" pitchFamily="2" charset="-122"/>
              </a:rPr>
              <a:t>16.7</a:t>
            </a:r>
            <a:r>
              <a:rPr lang="zh-CN" altLang="en-US" sz="2400" dirty="0">
                <a:latin typeface="宋体" panose="02010600030101010101" pitchFamily="2" charset="-122"/>
                <a:ea typeface="宋体" panose="02010600030101010101" pitchFamily="2" charset="-122"/>
              </a:rPr>
              <a:t>亿</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约</a:t>
            </a:r>
            <a:r>
              <a:rPr lang="en-US" altLang="zh-CN" sz="2400" dirty="0">
                <a:latin typeface="宋体" panose="02010600030101010101" pitchFamily="2" charset="-122"/>
                <a:ea typeface="宋体" panose="02010600030101010101" pitchFamily="2" charset="-122"/>
              </a:rPr>
              <a:t>2.6</a:t>
            </a:r>
            <a:r>
              <a:rPr lang="zh-CN" altLang="en-US" sz="2400" dirty="0">
                <a:latin typeface="宋体" panose="02010600030101010101" pitchFamily="2" charset="-122"/>
                <a:ea typeface="宋体" panose="02010600030101010101" pitchFamily="2" charset="-122"/>
              </a:rPr>
              <a:t>亿美元</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。美图在手机之后，并无持续的大规模投资需求，且有很容易变现的业务特性，其在可见的未来盈利并不难。</a:t>
            </a:r>
            <a:r>
              <a:rPr lang="en-US" altLang="zh-CN" sz="2400" dirty="0">
                <a:latin typeface="宋体" panose="02010600030101010101" pitchFamily="2" charset="-122"/>
                <a:ea typeface="宋体" panose="02010600030101010101" pitchFamily="2" charset="-122"/>
              </a:rPr>
              <a:t> </a:t>
            </a:r>
            <a:endParaRPr lang="en-US" altLang="zh-CN" sz="2400" b="1" dirty="0">
              <a:solidFill>
                <a:srgbClr val="FF0000"/>
              </a:solidFill>
              <a:latin typeface="+mn-lt"/>
              <a:ea typeface="+mn-ea"/>
            </a:endParaRPr>
          </a:p>
          <a:p>
            <a:pPr marL="228600" indent="-228600" fontAlgn="auto">
              <a:lnSpc>
                <a:spcPct val="150000"/>
              </a:lnSpc>
              <a:spcBef>
                <a:spcPts val="1000"/>
              </a:spcBef>
              <a:spcAft>
                <a:spcPts val="0"/>
              </a:spcAft>
              <a:defRPr/>
            </a:pPr>
            <a:endParaRPr lang="en-US" altLang="zh-CN" sz="2600" dirty="0">
              <a:latin typeface="宋体" panose="02010600030101010101" pitchFamily="2" charset="-122"/>
              <a:ea typeface="宋体" panose="02010600030101010101" pitchFamily="2" charset="-122"/>
            </a:endParaRPr>
          </a:p>
          <a:p>
            <a:pPr marL="228600" indent="-228600" fontAlgn="auto">
              <a:lnSpc>
                <a:spcPct val="150000"/>
              </a:lnSpc>
              <a:spcBef>
                <a:spcPts val="1000"/>
              </a:spcBef>
              <a:spcAft>
                <a:spcPts val="0"/>
              </a:spcAft>
              <a:buFont typeface="Arial" panose="020B0604020202020204" pitchFamily="34" charset="0"/>
              <a:buNone/>
              <a:defRPr/>
            </a:pPr>
            <a:endParaRPr lang="en-US" altLang="zh-CN" sz="2600" dirty="0">
              <a:latin typeface="宋体" panose="02010600030101010101" pitchFamily="2" charset="-122"/>
              <a:ea typeface="宋体" panose="02010600030101010101" pitchFamily="2" charset="-122"/>
            </a:endParaRPr>
          </a:p>
          <a:p>
            <a:pPr marL="228600" indent="-228600" fontAlgn="auto">
              <a:lnSpc>
                <a:spcPct val="150000"/>
              </a:lnSpc>
              <a:spcBef>
                <a:spcPts val="1000"/>
              </a:spcBef>
              <a:spcAft>
                <a:spcPts val="0"/>
              </a:spcAft>
              <a:buFont typeface="Arial" panose="020B0604020202020204" pitchFamily="34" charset="0"/>
              <a:buNone/>
              <a:defRPr/>
            </a:pPr>
            <a:endParaRPr lang="en-US" altLang="zh-CN" sz="2600" dirty="0">
              <a:latin typeface="宋体" panose="02010600030101010101" pitchFamily="2" charset="-122"/>
              <a:ea typeface="宋体" panose="02010600030101010101" pitchFamily="2" charset="-122"/>
            </a:endParaRPr>
          </a:p>
          <a:p>
            <a:pPr marL="228600" indent="-228600" fontAlgn="auto">
              <a:lnSpc>
                <a:spcPct val="150000"/>
              </a:lnSpc>
              <a:spcBef>
                <a:spcPts val="1000"/>
              </a:spcBef>
              <a:spcAft>
                <a:spcPts val="0"/>
              </a:spcAft>
              <a:buFont typeface="Arial" panose="020B0604020202020204" pitchFamily="34" charset="0"/>
              <a:buNone/>
              <a:defRPr/>
            </a:pPr>
            <a:endParaRPr lang="zh-CN" altLang="en-US" sz="2600" dirty="0">
              <a:solidFill>
                <a:schemeClr val="bg2">
                  <a:lumMod val="75000"/>
                </a:schemeClr>
              </a:solidFill>
              <a:latin typeface="宋体" panose="02010600030101010101" pitchFamily="2" charset="-122"/>
              <a:ea typeface="宋体" panose="02010600030101010101" pitchFamily="2" charset="-122"/>
            </a:endParaRPr>
          </a:p>
          <a:p>
            <a:pPr marL="228600" indent="-228600" fontAlgn="auto">
              <a:lnSpc>
                <a:spcPct val="90000"/>
              </a:lnSpc>
              <a:spcBef>
                <a:spcPts val="1000"/>
              </a:spcBef>
              <a:spcAft>
                <a:spcPts val="0"/>
              </a:spcAft>
              <a:buFont typeface="Arial" panose="020B0604020202020204" pitchFamily="34" charset="0"/>
              <a:buNone/>
              <a:defRPr/>
            </a:pPr>
            <a:endParaRPr lang="zh-CN" altLang="en-US" sz="2400" dirty="0">
              <a:solidFill>
                <a:schemeClr val="bg2">
                  <a:lumMod val="75000"/>
                </a:schemeClr>
              </a:solidFill>
              <a:latin typeface="宋体" panose="02010600030101010101" pitchFamily="2" charset="-122"/>
              <a:ea typeface="宋体" panose="02010600030101010101" pitchFamily="2" charset="-122"/>
            </a:endParaRPr>
          </a:p>
        </p:txBody>
      </p:sp>
      <p:sp>
        <p:nvSpPr>
          <p:cNvPr id="43" name="矩形 42"/>
          <p:cNvSpPr>
            <a:spLocks noChangeArrowheads="1"/>
          </p:cNvSpPr>
          <p:nvPr/>
        </p:nvSpPr>
        <p:spPr bwMode="auto">
          <a:xfrm>
            <a:off x="611188" y="4143375"/>
            <a:ext cx="11166475" cy="522288"/>
          </a:xfrm>
          <a:prstGeom prst="rect">
            <a:avLst/>
          </a:prstGeom>
          <a:noFill/>
          <a:ln w="9525">
            <a:noFill/>
            <a:miter lim="800000"/>
          </a:ln>
        </p:spPr>
        <p:txBody>
          <a:bodyPr>
            <a:spAutoFit/>
          </a:bodyPr>
          <a:lstStyle/>
          <a:p>
            <a:r>
              <a:rPr lang="zh-CN" altLang="en-US" sz="2800" b="1">
                <a:latin typeface="Lato" panose="020F0502020204030203"/>
              </a:rPr>
              <a:t>        </a:t>
            </a:r>
            <a:endParaRPr lang="en-US" altLang="zh-CN" sz="2800" b="1">
              <a:solidFill>
                <a:srgbClr val="FF0000"/>
              </a:solidFill>
              <a:latin typeface="Lato" panose="020F0502020204030203"/>
            </a:endParaRPr>
          </a:p>
        </p:txBody>
      </p:sp>
      <p:sp>
        <p:nvSpPr>
          <p:cNvPr id="12" name="灯片编号占位符 2"/>
          <p:cNvSpPr txBox="1"/>
          <p:nvPr/>
        </p:nvSpPr>
        <p:spPr>
          <a:xfrm>
            <a:off x="11483975" y="6327775"/>
            <a:ext cx="495300" cy="354013"/>
          </a:xfrm>
          <a:prstGeom prst="rect">
            <a:avLst/>
          </a:prstGeom>
        </p:spPr>
        <p:txBody>
          <a:bodyPr anchor="ctr"/>
          <a:lstStyle/>
          <a:p>
            <a:pPr algn="ctr" fontAlgn="auto">
              <a:spcBef>
                <a:spcPts val="0"/>
              </a:spcBef>
              <a:spcAft>
                <a:spcPts val="0"/>
              </a:spcAft>
              <a:defRPr/>
            </a:pPr>
            <a:fld id="{50EB00BA-07E0-44E0-AF33-419A0AB55CF1}" type="slidenum">
              <a:rPr lang="en-US" sz="1400" b="1">
                <a:latin typeface="+mj-lt"/>
                <a:ea typeface="+mn-ea"/>
              </a:rPr>
            </a:fld>
            <a:endParaRPr lang="en-US" sz="1400" b="1" dirty="0">
              <a:latin typeface="+mj-lt"/>
              <a:ea typeface="+mn-ea"/>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2">
                                            <p:bg/>
                                          </p:spTgt>
                                        </p:tgtEl>
                                        <p:attrNameLst>
                                          <p:attrName>style.visibility</p:attrName>
                                        </p:attrNameLst>
                                      </p:cBhvr>
                                      <p:to>
                                        <p:strVal val="visible"/>
                                      </p:to>
                                    </p:set>
                                    <p:animEffect transition="in" filter="barn(inVertical)">
                                      <p:cBhvr>
                                        <p:cTn id="26" dur="500"/>
                                        <p:tgtEl>
                                          <p:spTgt spid="42">
                                            <p:bg/>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2">
                                            <p:txEl>
                                              <p:pRg st="0" end="0"/>
                                            </p:txEl>
                                          </p:spTgt>
                                        </p:tgtEl>
                                        <p:attrNameLst>
                                          <p:attrName>style.visibility</p:attrName>
                                        </p:attrNameLst>
                                      </p:cBhvr>
                                      <p:to>
                                        <p:strVal val="visible"/>
                                      </p:to>
                                    </p:set>
                                    <p:animEffect transition="in" filter="barn(inVertical)">
                                      <p:cBhvr>
                                        <p:cTn id="31" dur="500"/>
                                        <p:tgtEl>
                                          <p:spTgt spid="4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2">
                                            <p:txEl>
                                              <p:pRg st="1" end="1"/>
                                            </p:txEl>
                                          </p:spTgt>
                                        </p:tgtEl>
                                        <p:attrNameLst>
                                          <p:attrName>style.visibility</p:attrName>
                                        </p:attrNameLst>
                                      </p:cBhvr>
                                      <p:to>
                                        <p:strVal val="visible"/>
                                      </p:to>
                                    </p:set>
                                    <p:animEffect transition="in" filter="barn(inVertical)">
                                      <p:cBhvr>
                                        <p:cTn id="36" dur="500"/>
                                        <p:tgtEl>
                                          <p:spTgt spid="4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2">
                                            <p:txEl>
                                              <p:pRg st="2" end="2"/>
                                            </p:txEl>
                                          </p:spTgt>
                                        </p:tgtEl>
                                        <p:attrNameLst>
                                          <p:attrName>style.visibility</p:attrName>
                                        </p:attrNameLst>
                                      </p:cBhvr>
                                      <p:to>
                                        <p:strVal val="visible"/>
                                      </p:to>
                                    </p:set>
                                    <p:animEffect transition="in" filter="barn(inVertical)">
                                      <p:cBhvr>
                                        <p:cTn id="41" dur="500"/>
                                        <p:tgtEl>
                                          <p:spTgt spid="42">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circle(in)">
                                      <p:cBhvr>
                                        <p:cTn id="46"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2" grpId="0" animBg="1" build="p"/>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1"/>
          <a:srcRect/>
          <a:stretch>
            <a:fillRect/>
          </a:stretch>
        </p:blipFill>
        <p:spPr bwMode="auto">
          <a:xfrm>
            <a:off x="4151313" y="1668463"/>
            <a:ext cx="949325" cy="914400"/>
          </a:xfrm>
          <a:prstGeom prst="rect">
            <a:avLst/>
          </a:prstGeom>
          <a:noFill/>
          <a:ln w="9525">
            <a:noFill/>
            <a:miter lim="800000"/>
            <a:headEnd/>
            <a:tailEnd/>
          </a:ln>
        </p:spPr>
      </p:pic>
      <p:sp>
        <p:nvSpPr>
          <p:cNvPr id="21" name="Text Box 4"/>
          <p:cNvSpPr txBox="1">
            <a:spLocks noChangeArrowheads="1"/>
          </p:cNvSpPr>
          <p:nvPr/>
        </p:nvSpPr>
        <p:spPr bwMode="auto">
          <a:xfrm>
            <a:off x="3540125" y="188913"/>
            <a:ext cx="5133790"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4</a:t>
            </a:r>
            <a:r>
              <a:rPr lang="zh-CN" altLang="en-US" sz="3600" dirty="0" smtClean="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36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相关者利益最大化</a:t>
            </a:r>
            <a:endParaRPr lang="zh-CN" altLang="zh-CN" sz="36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Line 6"/>
          <p:cNvSpPr>
            <a:spLocks noChangeShapeType="1"/>
          </p:cNvSpPr>
          <p:nvPr/>
        </p:nvSpPr>
        <p:spPr bwMode="auto">
          <a:xfrm flipV="1">
            <a:off x="0" y="436563"/>
            <a:ext cx="37592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Line 7"/>
          <p:cNvSpPr>
            <a:spLocks noChangeShapeType="1"/>
          </p:cNvSpPr>
          <p:nvPr/>
        </p:nvSpPr>
        <p:spPr bwMode="auto">
          <a:xfrm>
            <a:off x="8751888" y="406400"/>
            <a:ext cx="3440112"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2" name="灯片编号占位符 2"/>
          <p:cNvSpPr>
            <a:spLocks noGrp="1"/>
          </p:cNvSpPr>
          <p:nvPr>
            <p:ph type="sldNum" sz="quarter" idx="12"/>
          </p:nvPr>
        </p:nvSpPr>
        <p:spPr>
          <a:xfrm>
            <a:off x="11295063" y="6240463"/>
            <a:ext cx="495300" cy="354012"/>
          </a:xfrm>
        </p:spPr>
        <p:txBody>
          <a:bodyPr/>
          <a:lstStyle/>
          <a:p>
            <a:pPr>
              <a:defRPr/>
            </a:pPr>
            <a:fld id="{A16B0E37-DF57-4057-BF8A-F6F5AEB3F95F}" type="slidenum">
              <a:rPr lang="en-US"/>
            </a:fld>
            <a:endParaRPr lang="en-US" dirty="0"/>
          </a:p>
        </p:txBody>
      </p:sp>
      <p:grpSp>
        <p:nvGrpSpPr>
          <p:cNvPr id="9" name="组合 56"/>
          <p:cNvGrpSpPr/>
          <p:nvPr/>
        </p:nvGrpSpPr>
        <p:grpSpPr bwMode="auto">
          <a:xfrm>
            <a:off x="714375" y="1352550"/>
            <a:ext cx="10636250" cy="3059113"/>
            <a:chOff x="385" y="2060"/>
            <a:chExt cx="16566" cy="8475"/>
          </a:xfrm>
        </p:grpSpPr>
        <p:grpSp>
          <p:nvGrpSpPr>
            <p:cNvPr id="45081" name="组合 9"/>
            <p:cNvGrpSpPr/>
            <p:nvPr/>
          </p:nvGrpSpPr>
          <p:grpSpPr bwMode="auto">
            <a:xfrm>
              <a:off x="15185" y="6004"/>
              <a:ext cx="1766" cy="4531"/>
              <a:chOff x="15185" y="6004"/>
              <a:chExt cx="1766" cy="4531"/>
            </a:xfrm>
          </p:grpSpPr>
          <p:sp>
            <p:nvSpPr>
              <p:cNvPr id="45088" name="文本框 39"/>
              <p:cNvSpPr txBox="1">
                <a:spLocks noChangeArrowheads="1"/>
              </p:cNvSpPr>
              <p:nvPr/>
            </p:nvSpPr>
            <p:spPr bwMode="auto">
              <a:xfrm>
                <a:off x="15185" y="6004"/>
                <a:ext cx="1495" cy="1450"/>
              </a:xfrm>
              <a:prstGeom prst="rect">
                <a:avLst/>
              </a:prstGeom>
              <a:noFill/>
              <a:ln w="9525">
                <a:noFill/>
                <a:miter lim="800000"/>
              </a:ln>
            </p:spPr>
            <p:txBody>
              <a:bodyPr>
                <a:spAutoFit/>
              </a:bodyPr>
              <a:lstStyle/>
              <a:p>
                <a:r>
                  <a:rPr lang="zh-CN" altLang="en-US" sz="2800">
                    <a:latin typeface="Lato" panose="020F0502020204030203"/>
                  </a:rPr>
                  <a:t>政府</a:t>
                </a:r>
                <a:endParaRPr lang="zh-CN" altLang="en-US" sz="2800">
                  <a:latin typeface="Lato" panose="020F0502020204030203"/>
                </a:endParaRPr>
              </a:p>
            </p:txBody>
          </p:sp>
          <p:sp>
            <p:nvSpPr>
              <p:cNvPr id="45089" name="文本框 51"/>
              <p:cNvSpPr txBox="1">
                <a:spLocks noChangeArrowheads="1"/>
              </p:cNvSpPr>
              <p:nvPr/>
            </p:nvSpPr>
            <p:spPr bwMode="auto">
              <a:xfrm>
                <a:off x="15427" y="9085"/>
                <a:ext cx="1524" cy="1450"/>
              </a:xfrm>
              <a:prstGeom prst="rect">
                <a:avLst/>
              </a:prstGeom>
              <a:noFill/>
              <a:ln w="9525">
                <a:noFill/>
                <a:miter lim="800000"/>
              </a:ln>
            </p:spPr>
            <p:txBody>
              <a:bodyPr>
                <a:spAutoFit/>
              </a:bodyPr>
              <a:lstStyle/>
              <a:p>
                <a:r>
                  <a:rPr lang="zh-CN" altLang="en-US" sz="2800">
                    <a:latin typeface="Lato" panose="020F0502020204030203"/>
                  </a:rPr>
                  <a:t>其他</a:t>
                </a:r>
                <a:endParaRPr lang="zh-CN" altLang="en-US" sz="2800">
                  <a:latin typeface="Lato" panose="020F0502020204030203"/>
                </a:endParaRPr>
              </a:p>
            </p:txBody>
          </p:sp>
        </p:grpSp>
        <p:grpSp>
          <p:nvGrpSpPr>
            <p:cNvPr id="45082" name="组合 18"/>
            <p:cNvGrpSpPr/>
            <p:nvPr/>
          </p:nvGrpSpPr>
          <p:grpSpPr bwMode="auto">
            <a:xfrm>
              <a:off x="385" y="5578"/>
              <a:ext cx="2074" cy="4893"/>
              <a:chOff x="364" y="5578"/>
              <a:chExt cx="2074" cy="4893"/>
            </a:xfrm>
          </p:grpSpPr>
          <p:sp>
            <p:nvSpPr>
              <p:cNvPr id="45086" name="文本框 21"/>
              <p:cNvSpPr txBox="1">
                <a:spLocks noChangeArrowheads="1"/>
              </p:cNvSpPr>
              <p:nvPr/>
            </p:nvSpPr>
            <p:spPr bwMode="auto">
              <a:xfrm>
                <a:off x="364" y="5578"/>
                <a:ext cx="2074" cy="1450"/>
              </a:xfrm>
              <a:prstGeom prst="rect">
                <a:avLst/>
              </a:prstGeom>
              <a:noFill/>
              <a:ln w="9525">
                <a:noFill/>
                <a:miter lim="800000"/>
              </a:ln>
            </p:spPr>
            <p:txBody>
              <a:bodyPr>
                <a:spAutoFit/>
              </a:bodyPr>
              <a:lstStyle/>
              <a:p>
                <a:r>
                  <a:rPr lang="zh-CN" altLang="en-US" sz="2800">
                    <a:latin typeface="Lato" panose="020F0502020204030203"/>
                  </a:rPr>
                  <a:t>供应商</a:t>
                </a:r>
                <a:endParaRPr lang="zh-CN" altLang="en-US" sz="2800">
                  <a:latin typeface="Lato" panose="020F0502020204030203"/>
                </a:endParaRPr>
              </a:p>
            </p:txBody>
          </p:sp>
          <p:sp>
            <p:nvSpPr>
              <p:cNvPr id="45087" name="文本框 22"/>
              <p:cNvSpPr txBox="1">
                <a:spLocks noChangeArrowheads="1"/>
              </p:cNvSpPr>
              <p:nvPr/>
            </p:nvSpPr>
            <p:spPr bwMode="auto">
              <a:xfrm>
                <a:off x="738" y="9021"/>
                <a:ext cx="1655" cy="1450"/>
              </a:xfrm>
              <a:prstGeom prst="rect">
                <a:avLst/>
              </a:prstGeom>
              <a:noFill/>
              <a:ln w="9525">
                <a:noFill/>
                <a:miter lim="800000"/>
              </a:ln>
            </p:spPr>
            <p:txBody>
              <a:bodyPr>
                <a:spAutoFit/>
              </a:bodyPr>
              <a:lstStyle/>
              <a:p>
                <a:r>
                  <a:rPr lang="zh-CN" altLang="en-US" sz="2800">
                    <a:latin typeface="Lato" panose="020F0502020204030203"/>
                  </a:rPr>
                  <a:t>客户</a:t>
                </a:r>
                <a:endParaRPr lang="zh-CN" altLang="en-US" sz="2800">
                  <a:latin typeface="Lato" panose="020F0502020204030203"/>
                </a:endParaRPr>
              </a:p>
            </p:txBody>
          </p:sp>
        </p:grpSp>
        <p:grpSp>
          <p:nvGrpSpPr>
            <p:cNvPr id="45083" name="组合 25"/>
            <p:cNvGrpSpPr/>
            <p:nvPr/>
          </p:nvGrpSpPr>
          <p:grpSpPr bwMode="auto">
            <a:xfrm>
              <a:off x="4237" y="2060"/>
              <a:ext cx="9051" cy="1933"/>
              <a:chOff x="4216" y="2060"/>
              <a:chExt cx="9051" cy="1933"/>
            </a:xfrm>
          </p:grpSpPr>
          <p:sp>
            <p:nvSpPr>
              <p:cNvPr id="45084" name="文本框 31"/>
              <p:cNvSpPr txBox="1">
                <a:spLocks noChangeArrowheads="1"/>
              </p:cNvSpPr>
              <p:nvPr/>
            </p:nvSpPr>
            <p:spPr bwMode="auto">
              <a:xfrm>
                <a:off x="11243" y="2543"/>
                <a:ext cx="2024" cy="1450"/>
              </a:xfrm>
              <a:prstGeom prst="rect">
                <a:avLst/>
              </a:prstGeom>
              <a:noFill/>
              <a:ln w="9525">
                <a:noFill/>
                <a:miter lim="800000"/>
              </a:ln>
            </p:spPr>
            <p:txBody>
              <a:bodyPr>
                <a:spAutoFit/>
              </a:bodyPr>
              <a:lstStyle/>
              <a:p>
                <a:r>
                  <a:rPr lang="zh-CN" altLang="en-US" sz="2800">
                    <a:latin typeface="Lato" panose="020F0502020204030203"/>
                  </a:rPr>
                  <a:t>债权人</a:t>
                </a:r>
                <a:endParaRPr lang="zh-CN" altLang="en-US" sz="2800">
                  <a:latin typeface="Lato" panose="020F0502020204030203"/>
                </a:endParaRPr>
              </a:p>
            </p:txBody>
          </p:sp>
          <p:sp>
            <p:nvSpPr>
              <p:cNvPr id="45085" name="文本框 54"/>
              <p:cNvSpPr txBox="1">
                <a:spLocks noChangeArrowheads="1"/>
              </p:cNvSpPr>
              <p:nvPr/>
            </p:nvSpPr>
            <p:spPr bwMode="auto">
              <a:xfrm>
                <a:off x="4216" y="2060"/>
                <a:ext cx="1410" cy="1450"/>
              </a:xfrm>
              <a:prstGeom prst="rect">
                <a:avLst/>
              </a:prstGeom>
              <a:noFill/>
              <a:ln w="9525">
                <a:noFill/>
                <a:miter lim="800000"/>
              </a:ln>
            </p:spPr>
            <p:txBody>
              <a:bodyPr>
                <a:spAutoFit/>
              </a:bodyPr>
              <a:lstStyle/>
              <a:p>
                <a:r>
                  <a:rPr lang="zh-CN" altLang="en-US" sz="2800">
                    <a:latin typeface="Lato" panose="020F0502020204030203"/>
                  </a:rPr>
                  <a:t>股东</a:t>
                </a:r>
                <a:endParaRPr lang="zh-CN" altLang="en-US" sz="2800">
                  <a:latin typeface="Lato" panose="020F0502020204030203"/>
                </a:endParaRPr>
              </a:p>
            </p:txBody>
          </p:sp>
        </p:grpSp>
      </p:grpSp>
      <p:sp>
        <p:nvSpPr>
          <p:cNvPr id="45063" name="矩形 44"/>
          <p:cNvSpPr>
            <a:spLocks noChangeArrowheads="1"/>
          </p:cNvSpPr>
          <p:nvPr/>
        </p:nvSpPr>
        <p:spPr bwMode="auto">
          <a:xfrm>
            <a:off x="3551238" y="5403850"/>
            <a:ext cx="4895850" cy="620713"/>
          </a:xfrm>
          <a:prstGeom prst="rect">
            <a:avLst/>
          </a:prstGeom>
          <a:noFill/>
          <a:ln w="25400">
            <a:solidFill>
              <a:srgbClr val="0070C0"/>
            </a:solidFill>
            <a:miter lim="800000"/>
          </a:ln>
        </p:spPr>
        <p:txBody>
          <a:bodyPr/>
          <a:lstStyle/>
          <a:p>
            <a:endParaRPr lang="zh-CN" altLang="en-US" sz="3200">
              <a:solidFill>
                <a:srgbClr val="000000"/>
              </a:solidFill>
              <a:latin typeface="Lato" panose="020F0502020204030203"/>
              <a:sym typeface="Arial" panose="020B0604020202020204" pitchFamily="34" charset="0"/>
            </a:endParaRPr>
          </a:p>
        </p:txBody>
      </p:sp>
      <p:grpSp>
        <p:nvGrpSpPr>
          <p:cNvPr id="45064" name="组合 31"/>
          <p:cNvGrpSpPr/>
          <p:nvPr/>
        </p:nvGrpSpPr>
        <p:grpSpPr bwMode="auto">
          <a:xfrm>
            <a:off x="1128713" y="5294313"/>
            <a:ext cx="2135187" cy="790575"/>
            <a:chOff x="393351" y="3068960"/>
            <a:chExt cx="1800200" cy="1008112"/>
          </a:xfrm>
        </p:grpSpPr>
        <p:sp>
          <p:nvSpPr>
            <p:cNvPr id="47" name="椭圆 46"/>
            <p:cNvSpPr/>
            <p:nvPr/>
          </p:nvSpPr>
          <p:spPr>
            <a:xfrm>
              <a:off x="393351" y="3068960"/>
              <a:ext cx="1800200" cy="1008112"/>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p>
          </p:txBody>
        </p:sp>
        <p:sp>
          <p:nvSpPr>
            <p:cNvPr id="48" name="椭圆 47"/>
            <p:cNvSpPr/>
            <p:nvPr/>
          </p:nvSpPr>
          <p:spPr>
            <a:xfrm>
              <a:off x="472318" y="3141836"/>
              <a:ext cx="1512436" cy="791509"/>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p>
          </p:txBody>
        </p:sp>
        <p:sp>
          <p:nvSpPr>
            <p:cNvPr id="49" name="TextBox 48"/>
            <p:cNvSpPr txBox="1"/>
            <p:nvPr/>
          </p:nvSpPr>
          <p:spPr>
            <a:xfrm>
              <a:off x="691822" y="3160054"/>
              <a:ext cx="1335762" cy="666002"/>
            </a:xfrm>
            <a:prstGeom prst="rect">
              <a:avLst/>
            </a:prstGeom>
            <a:noFill/>
          </p:spPr>
          <p:txBody>
            <a:bodyPr>
              <a:spAutoFit/>
            </a:bodyPr>
            <a:lstStyle/>
            <a:p>
              <a:pPr fontAlgn="auto">
                <a:spcBef>
                  <a:spcPts val="0"/>
                </a:spcBef>
                <a:spcAft>
                  <a:spcPts val="0"/>
                </a:spcAft>
                <a:defRPr/>
              </a:pPr>
              <a:r>
                <a:rPr lang="zh-CN" altLang="en-US" sz="2800" b="1" kern="0" dirty="0">
                  <a:solidFill>
                    <a:schemeClr val="bg1"/>
                  </a:solidFill>
                  <a:latin typeface="宋体" panose="02010600030101010101" pitchFamily="2" charset="-122"/>
                  <a:ea typeface="+mn-ea"/>
                </a:rPr>
                <a:t>优点</a:t>
              </a:r>
              <a:endParaRPr lang="zh-CN" altLang="en-US" sz="2800" b="1" kern="0" dirty="0">
                <a:solidFill>
                  <a:schemeClr val="bg1"/>
                </a:solidFill>
                <a:latin typeface="宋体" panose="02010600030101010101" pitchFamily="2" charset="-122"/>
                <a:ea typeface="+mn-ea"/>
              </a:endParaRPr>
            </a:p>
          </p:txBody>
        </p:sp>
      </p:grpSp>
      <p:sp>
        <p:nvSpPr>
          <p:cNvPr id="50" name="TextBox 49"/>
          <p:cNvSpPr txBox="1">
            <a:spLocks noChangeArrowheads="1"/>
          </p:cNvSpPr>
          <p:nvPr/>
        </p:nvSpPr>
        <p:spPr bwMode="auto">
          <a:xfrm>
            <a:off x="3686175" y="5443538"/>
            <a:ext cx="4862513" cy="522287"/>
          </a:xfrm>
          <a:prstGeom prst="rect">
            <a:avLst/>
          </a:prstGeom>
          <a:noFill/>
          <a:ln w="9525">
            <a:noFill/>
            <a:miter lim="800000"/>
          </a:ln>
        </p:spPr>
        <p:txBody>
          <a:bodyPr>
            <a:spAutoFit/>
          </a:bodyPr>
          <a:lstStyle/>
          <a:p>
            <a:r>
              <a:rPr lang="zh-CN" altLang="en-US" sz="2800" b="1">
                <a:latin typeface="Lato" panose="020F0502020204030203"/>
              </a:rPr>
              <a:t>体现了合作共赢的价值理念。</a:t>
            </a:r>
            <a:endParaRPr lang="zh-CN" altLang="en-US" sz="2800" b="1">
              <a:latin typeface="Lato" panose="020F0502020204030203"/>
            </a:endParaRPr>
          </a:p>
        </p:txBody>
      </p:sp>
      <p:sp>
        <p:nvSpPr>
          <p:cNvPr id="42" name="流程图: 可选过程 41"/>
          <p:cNvSpPr/>
          <p:nvPr/>
        </p:nvSpPr>
        <p:spPr>
          <a:xfrm>
            <a:off x="3436938" y="2781300"/>
            <a:ext cx="4949825" cy="2106613"/>
          </a:xfrm>
          <a:prstGeom prst="flowChartAlternate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5" name="椭圆 54"/>
          <p:cNvSpPr/>
          <p:nvPr/>
        </p:nvSpPr>
        <p:spPr>
          <a:xfrm>
            <a:off x="8620125" y="4803775"/>
            <a:ext cx="1670050" cy="1671638"/>
          </a:xfrm>
          <a:prstGeom prst="ellipse">
            <a:avLst/>
          </a:prstGeom>
          <a:blipFill dpi="0" rotWithShape="1">
            <a:blip r:embed="rId2" cstate="print"/>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p>
        </p:txBody>
      </p:sp>
      <p:pic>
        <p:nvPicPr>
          <p:cNvPr id="45068" name="Picture 3"/>
          <p:cNvPicPr>
            <a:picLocks noChangeAspect="1" noChangeArrowheads="1"/>
          </p:cNvPicPr>
          <p:nvPr/>
        </p:nvPicPr>
        <p:blipFill>
          <a:blip r:embed="rId3"/>
          <a:srcRect/>
          <a:stretch>
            <a:fillRect/>
          </a:stretch>
        </p:blipFill>
        <p:spPr bwMode="auto">
          <a:xfrm>
            <a:off x="6205538" y="1538288"/>
            <a:ext cx="1227137" cy="1092200"/>
          </a:xfrm>
          <a:prstGeom prst="rect">
            <a:avLst/>
          </a:prstGeom>
          <a:noFill/>
          <a:ln w="9525">
            <a:noFill/>
            <a:miter lim="800000"/>
            <a:headEnd/>
            <a:tailEnd/>
          </a:ln>
        </p:spPr>
      </p:pic>
      <p:pic>
        <p:nvPicPr>
          <p:cNvPr id="45069" name="Picture 4"/>
          <p:cNvPicPr>
            <a:picLocks noChangeAspect="1" noChangeArrowheads="1"/>
          </p:cNvPicPr>
          <p:nvPr/>
        </p:nvPicPr>
        <p:blipFill>
          <a:blip r:embed="rId4"/>
          <a:srcRect/>
          <a:stretch>
            <a:fillRect/>
          </a:stretch>
        </p:blipFill>
        <p:spPr bwMode="auto">
          <a:xfrm>
            <a:off x="8645525" y="2332038"/>
            <a:ext cx="1514475" cy="1208087"/>
          </a:xfrm>
          <a:prstGeom prst="rect">
            <a:avLst/>
          </a:prstGeom>
          <a:noFill/>
          <a:ln w="9525">
            <a:noFill/>
            <a:miter lim="800000"/>
            <a:headEnd/>
            <a:tailEnd/>
          </a:ln>
        </p:spPr>
      </p:pic>
      <p:pic>
        <p:nvPicPr>
          <p:cNvPr id="45070" name="Picture 5"/>
          <p:cNvPicPr>
            <a:picLocks noChangeAspect="1" noChangeArrowheads="1"/>
          </p:cNvPicPr>
          <p:nvPr/>
        </p:nvPicPr>
        <p:blipFill>
          <a:blip r:embed="rId5"/>
          <a:srcRect/>
          <a:stretch>
            <a:fillRect/>
          </a:stretch>
        </p:blipFill>
        <p:spPr bwMode="auto">
          <a:xfrm>
            <a:off x="2125663" y="2409825"/>
            <a:ext cx="1085850" cy="1079500"/>
          </a:xfrm>
          <a:prstGeom prst="rect">
            <a:avLst/>
          </a:prstGeom>
          <a:noFill/>
          <a:ln w="9525">
            <a:noFill/>
            <a:miter lim="800000"/>
            <a:headEnd/>
            <a:tailEnd/>
          </a:ln>
        </p:spPr>
      </p:pic>
      <p:pic>
        <p:nvPicPr>
          <p:cNvPr id="45071" name="Picture 6"/>
          <p:cNvPicPr>
            <a:picLocks noChangeAspect="1" noChangeArrowheads="1"/>
          </p:cNvPicPr>
          <p:nvPr/>
        </p:nvPicPr>
        <p:blipFill>
          <a:blip r:embed="rId6"/>
          <a:srcRect/>
          <a:stretch>
            <a:fillRect/>
          </a:stretch>
        </p:blipFill>
        <p:spPr bwMode="auto">
          <a:xfrm>
            <a:off x="2178050" y="3752850"/>
            <a:ext cx="971550" cy="1085850"/>
          </a:xfrm>
          <a:prstGeom prst="rect">
            <a:avLst/>
          </a:prstGeom>
          <a:noFill/>
          <a:ln w="9525">
            <a:noFill/>
            <a:miter lim="800000"/>
            <a:headEnd/>
            <a:tailEnd/>
          </a:ln>
        </p:spPr>
      </p:pic>
      <p:sp>
        <p:nvSpPr>
          <p:cNvPr id="45072" name="文本框 15"/>
          <p:cNvSpPr txBox="1">
            <a:spLocks noChangeArrowheads="1"/>
          </p:cNvSpPr>
          <p:nvPr/>
        </p:nvSpPr>
        <p:spPr bwMode="auto">
          <a:xfrm>
            <a:off x="4508500" y="4344988"/>
            <a:ext cx="1282700" cy="522287"/>
          </a:xfrm>
          <a:prstGeom prst="rect">
            <a:avLst/>
          </a:prstGeom>
          <a:noFill/>
          <a:ln w="9525">
            <a:noFill/>
            <a:miter lim="800000"/>
          </a:ln>
        </p:spPr>
        <p:txBody>
          <a:bodyPr>
            <a:spAutoFit/>
          </a:bodyPr>
          <a:lstStyle/>
          <a:p>
            <a:r>
              <a:rPr lang="zh-CN" altLang="en-US" sz="2800">
                <a:latin typeface="Lato" panose="020F0502020204030203"/>
              </a:rPr>
              <a:t>经营者</a:t>
            </a:r>
            <a:endParaRPr lang="zh-CN" altLang="en-US" sz="2800">
              <a:latin typeface="Lato" panose="020F0502020204030203"/>
            </a:endParaRPr>
          </a:p>
        </p:txBody>
      </p:sp>
      <p:sp>
        <p:nvSpPr>
          <p:cNvPr id="45073" name="文本框 16"/>
          <p:cNvSpPr txBox="1">
            <a:spLocks noChangeArrowheads="1"/>
          </p:cNvSpPr>
          <p:nvPr/>
        </p:nvSpPr>
        <p:spPr bwMode="auto">
          <a:xfrm>
            <a:off x="7308850" y="4365625"/>
            <a:ext cx="906463" cy="522288"/>
          </a:xfrm>
          <a:prstGeom prst="rect">
            <a:avLst/>
          </a:prstGeom>
          <a:noFill/>
          <a:ln w="9525">
            <a:noFill/>
            <a:miter lim="800000"/>
          </a:ln>
        </p:spPr>
        <p:txBody>
          <a:bodyPr>
            <a:spAutoFit/>
          </a:bodyPr>
          <a:lstStyle/>
          <a:p>
            <a:r>
              <a:rPr lang="zh-CN" altLang="en-US" sz="2800">
                <a:latin typeface="Lato" panose="020F0502020204030203"/>
              </a:rPr>
              <a:t>职工</a:t>
            </a:r>
            <a:endParaRPr lang="zh-CN" altLang="en-US" sz="2800">
              <a:latin typeface="Lato" panose="020F0502020204030203"/>
            </a:endParaRPr>
          </a:p>
        </p:txBody>
      </p:sp>
      <p:pic>
        <p:nvPicPr>
          <p:cNvPr id="45074" name="Picture 2"/>
          <p:cNvPicPr>
            <a:picLocks noChangeAspect="1" noChangeArrowheads="1"/>
          </p:cNvPicPr>
          <p:nvPr/>
        </p:nvPicPr>
        <p:blipFill>
          <a:blip r:embed="rId7"/>
          <a:srcRect/>
          <a:stretch>
            <a:fillRect/>
          </a:stretch>
        </p:blipFill>
        <p:spPr bwMode="auto">
          <a:xfrm>
            <a:off x="8915400" y="3778250"/>
            <a:ext cx="881063" cy="933450"/>
          </a:xfrm>
          <a:prstGeom prst="rect">
            <a:avLst/>
          </a:prstGeom>
          <a:noFill/>
          <a:ln w="9525">
            <a:noFill/>
            <a:miter lim="800000"/>
            <a:headEnd/>
            <a:tailEnd/>
          </a:ln>
        </p:spPr>
      </p:pic>
      <p:pic>
        <p:nvPicPr>
          <p:cNvPr id="45075" name="Picture 3"/>
          <p:cNvPicPr>
            <a:picLocks noChangeAspect="1" noChangeArrowheads="1"/>
          </p:cNvPicPr>
          <p:nvPr/>
        </p:nvPicPr>
        <p:blipFill>
          <a:blip r:embed="rId8"/>
          <a:srcRect/>
          <a:stretch>
            <a:fillRect/>
          </a:stretch>
        </p:blipFill>
        <p:spPr bwMode="auto">
          <a:xfrm>
            <a:off x="4310063" y="2894013"/>
            <a:ext cx="4187825" cy="1504950"/>
          </a:xfrm>
          <a:prstGeom prst="rect">
            <a:avLst/>
          </a:prstGeom>
          <a:noFill/>
          <a:ln w="9525">
            <a:noFill/>
            <a:miter lim="800000"/>
            <a:headEnd/>
            <a:tailEnd/>
          </a:ln>
        </p:spPr>
      </p:pic>
      <p:sp>
        <p:nvSpPr>
          <p:cNvPr id="45076" name="文本框 17"/>
          <p:cNvSpPr txBox="1">
            <a:spLocks noChangeArrowheads="1"/>
          </p:cNvSpPr>
          <p:nvPr/>
        </p:nvSpPr>
        <p:spPr bwMode="auto">
          <a:xfrm>
            <a:off x="3502025" y="3148013"/>
            <a:ext cx="582613" cy="823912"/>
          </a:xfrm>
          <a:prstGeom prst="rect">
            <a:avLst/>
          </a:prstGeom>
          <a:noFill/>
          <a:ln w="9525">
            <a:noFill/>
            <a:miter lim="800000"/>
          </a:ln>
        </p:spPr>
        <p:txBody>
          <a:bodyPr vert="eaVert">
            <a:spAutoFit/>
          </a:bodyPr>
          <a:lstStyle/>
          <a:p>
            <a:r>
              <a:rPr lang="zh-CN" altLang="en-US" sz="2800">
                <a:latin typeface="Lato" panose="020F0502020204030203"/>
              </a:rPr>
              <a:t>企业</a:t>
            </a:r>
            <a:endParaRPr lang="zh-CN" altLang="en-US" sz="2800">
              <a:latin typeface="Lato" panose="020F0502020204030203"/>
            </a:endParaRPr>
          </a:p>
        </p:txBody>
      </p:sp>
      <p:sp>
        <p:nvSpPr>
          <p:cNvPr id="34" name="灯片编号占位符 2"/>
          <p:cNvSpPr txBox="1"/>
          <p:nvPr/>
        </p:nvSpPr>
        <p:spPr>
          <a:xfrm>
            <a:off x="11483975" y="6327775"/>
            <a:ext cx="495300" cy="354013"/>
          </a:xfrm>
          <a:prstGeom prst="rect">
            <a:avLst/>
          </a:prstGeom>
        </p:spPr>
        <p:txBody>
          <a:bodyPr anchor="ctr"/>
          <a:lstStyle/>
          <a:p>
            <a:pPr algn="ctr" fontAlgn="auto">
              <a:spcBef>
                <a:spcPts val="0"/>
              </a:spcBef>
              <a:spcAft>
                <a:spcPts val="0"/>
              </a:spcAft>
              <a:defRPr/>
            </a:pPr>
            <a:fld id="{BEDA77B8-2EEB-4B64-BA1A-F49D34A5122D}" type="slidenum">
              <a:rPr lang="en-US" sz="1400" b="1">
                <a:latin typeface="+mj-lt"/>
                <a:ea typeface="+mn-ea"/>
              </a:rPr>
            </a:fld>
            <a:endParaRPr lang="en-US" sz="1400" b="1" dirty="0">
              <a:latin typeface="+mj-lt"/>
              <a:ea typeface="+mn-ea"/>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ox(in)">
                                      <p:cBhvr>
                                        <p:cTn id="32" dur="2000"/>
                                        <p:tgtEl>
                                          <p:spTgt spid="50"/>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55"/>
                                        </p:tgtEl>
                                        <p:attrNameLst>
                                          <p:attrName>style.visibility</p:attrName>
                                        </p:attrNameLst>
                                      </p:cBhvr>
                                      <p:to>
                                        <p:strVal val="visible"/>
                                      </p:to>
                                    </p:set>
                                    <p:anim calcmode="lin" valueType="num">
                                      <p:cBhvr>
                                        <p:cTn id="35" dur="750" fill="hold"/>
                                        <p:tgtEl>
                                          <p:spTgt spid="55"/>
                                        </p:tgtEl>
                                        <p:attrNameLst>
                                          <p:attrName>ppt_w</p:attrName>
                                        </p:attrNameLst>
                                      </p:cBhvr>
                                      <p:tavLst>
                                        <p:tav tm="0">
                                          <p:val>
                                            <p:fltVal val="0"/>
                                          </p:val>
                                        </p:tav>
                                        <p:tav tm="100000">
                                          <p:val>
                                            <p:strVal val="#ppt_w"/>
                                          </p:val>
                                        </p:tav>
                                      </p:tavLst>
                                    </p:anim>
                                    <p:anim calcmode="lin" valueType="num">
                                      <p:cBhvr>
                                        <p:cTn id="36" dur="750" fill="hold"/>
                                        <p:tgtEl>
                                          <p:spTgt spid="55"/>
                                        </p:tgtEl>
                                        <p:attrNameLst>
                                          <p:attrName>ppt_h</p:attrName>
                                        </p:attrNameLst>
                                      </p:cBhvr>
                                      <p:tavLst>
                                        <p:tav tm="0">
                                          <p:val>
                                            <p:fltVal val="0"/>
                                          </p:val>
                                        </p:tav>
                                        <p:tav tm="100000">
                                          <p:val>
                                            <p:strVal val="#ppt_h"/>
                                          </p:val>
                                        </p:tav>
                                      </p:tavLst>
                                    </p:anim>
                                    <p:animEffect transition="in" filter="fade">
                                      <p:cBhvr>
                                        <p:cTn id="37" dur="7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0" grpId="0"/>
      <p:bldP spid="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76475"/>
            <a:ext cx="12192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88900" y="49149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8900" y="21971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11480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a:spLocks noChangeArrowheads="1"/>
          </p:cNvSpPr>
          <p:nvPr/>
        </p:nvSpPr>
        <p:spPr bwMode="auto">
          <a:xfrm>
            <a:off x="3968719" y="2815628"/>
            <a:ext cx="7002463" cy="1421190"/>
          </a:xfrm>
          <a:prstGeom prst="rect">
            <a:avLst/>
          </a:prstGeom>
          <a:noFill/>
          <a:ln w="9525">
            <a:noFill/>
            <a:miter lim="800000"/>
          </a:ln>
        </p:spPr>
        <p:txBody>
          <a:bodyPr lIns="36000" rIns="36000" anchor="b"/>
          <a:lstStyle/>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r>
              <a:rPr lang="zh-CN" altLang="en-US" sz="4800" b="1" dirty="0" smtClean="0">
                <a:latin typeface="华文隶书" panose="02010800040101010101" pitchFamily="2" charset="-122"/>
                <a:ea typeface="华文隶书" panose="02010800040101010101" pitchFamily="2" charset="-122"/>
              </a:rPr>
              <a:t>三、</a:t>
            </a:r>
            <a:r>
              <a:rPr lang="zh-CN" altLang="en-US" sz="4800" b="1" dirty="0">
                <a:latin typeface="华文隶书" panose="02010800040101010101" pitchFamily="2" charset="-122"/>
                <a:ea typeface="华文隶书" panose="02010800040101010101" pitchFamily="2" charset="-122"/>
              </a:rPr>
              <a:t>财务管理的工作</a:t>
            </a:r>
            <a:r>
              <a:rPr lang="zh-CN" altLang="en-US" sz="4800" b="1" dirty="0" smtClean="0">
                <a:latin typeface="华文隶书" panose="02010800040101010101" pitchFamily="2" charset="-122"/>
                <a:ea typeface="华文隶书" panose="02010800040101010101" pitchFamily="2" charset="-122"/>
              </a:rPr>
              <a:t>步骤</a:t>
            </a:r>
            <a:endParaRPr lang="en-US" altLang="zh-CN" sz="48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12"/>
          </p:nvPr>
        </p:nvSpPr>
        <p:spPr/>
        <p:txBody>
          <a:bodyPr/>
          <a:lstStyle/>
          <a:p>
            <a:pPr>
              <a:defRPr/>
            </a:pPr>
            <a:fld id="{5730C7C8-DE7B-496B-A42B-DD9D5EF24166}" type="slidenum">
              <a:rPr lang="en-US"/>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par>
                                <p:cTn id="12" presetID="22" presetClass="entr" presetSubtype="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6" presetClass="entr" presetSubtype="4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outHorizontal)">
                                      <p:cBhvr>
                                        <p:cTn id="24" dur="500"/>
                                        <p:tgtEl>
                                          <p:spTgt spid="9"/>
                                        </p:tgtEl>
                                      </p:cBhvr>
                                    </p:animEffect>
                                  </p:childTnLst>
                                </p:cTn>
                              </p:par>
                            </p:childTnLst>
                          </p:cTn>
                        </p:par>
                        <p:par>
                          <p:cTn id="25" fill="hold">
                            <p:stCondLst>
                              <p:cond delay="2500"/>
                            </p:stCondLst>
                            <p:childTnLst>
                              <p:par>
                                <p:cTn id="26" presetID="17" presetClass="entr" presetSubtype="10"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86243" name="Text Box 3"/>
          <p:cNvSpPr txBox="1">
            <a:spLocks noChangeArrowheads="1"/>
          </p:cNvSpPr>
          <p:nvPr/>
        </p:nvSpPr>
        <p:spPr bwMode="auto">
          <a:xfrm>
            <a:off x="3586163" y="382588"/>
            <a:ext cx="6245900" cy="707886"/>
          </a:xfrm>
          <a:prstGeom prst="rect">
            <a:avLst/>
          </a:prstGeom>
          <a:noFill/>
          <a:ln w="9525" algn="ctr">
            <a:noFill/>
            <a:miter lim="800000"/>
          </a:ln>
          <a:effectLst/>
        </p:spPr>
        <p:txBody>
          <a:bodyPr wrap="square">
            <a:spAutoFit/>
          </a:bodyPr>
          <a:lstStyle/>
          <a:p>
            <a:pPr>
              <a:spcBef>
                <a:spcPct val="50000"/>
              </a:spcBef>
              <a:defRPr/>
            </a:pPr>
            <a:r>
              <a:rPr lang="zh-CN" altLang="en-US" sz="4000" dirty="0" smtClean="0">
                <a:solidFill>
                  <a:srgbClr val="000000"/>
                </a:solidFill>
                <a:latin typeface="微软雅黑" panose="020B0503020204020204" pitchFamily="34" charset="-122"/>
                <a:ea typeface="微软雅黑" panose="020B0503020204020204" pitchFamily="34" charset="-122"/>
              </a:rPr>
              <a:t>财务管理的工作步骤</a:t>
            </a:r>
            <a:endPar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7171" name="Text Box 5"/>
          <p:cNvSpPr txBox="1">
            <a:spLocks noChangeArrowheads="1"/>
          </p:cNvSpPr>
          <p:nvPr/>
        </p:nvSpPr>
        <p:spPr bwMode="auto">
          <a:xfrm>
            <a:off x="1525588" y="1362075"/>
            <a:ext cx="8778875" cy="523875"/>
          </a:xfrm>
          <a:prstGeom prst="rect">
            <a:avLst/>
          </a:prstGeom>
          <a:noFill/>
          <a:ln w="9525">
            <a:noFill/>
            <a:miter lim="800000"/>
          </a:ln>
        </p:spPr>
        <p:txBody>
          <a:bodyPr>
            <a:spAutoFit/>
          </a:bodyPr>
          <a:lstStyle/>
          <a:p>
            <a:r>
              <a:rPr lang="zh-CN" altLang="en-US" sz="2800" dirty="0" smtClean="0">
                <a:solidFill>
                  <a:srgbClr val="000000"/>
                </a:solidFill>
                <a:latin typeface="微软雅黑" panose="020B0503020204020204" pitchFamily="34" charset="-122"/>
                <a:ea typeface="微软雅黑" panose="020B0503020204020204" pitchFamily="34" charset="-122"/>
              </a:rPr>
              <a:t>财务管理</a:t>
            </a:r>
            <a:r>
              <a:rPr lang="zh-CN" altLang="en-US" sz="2800" dirty="0">
                <a:solidFill>
                  <a:srgbClr val="000000"/>
                </a:solidFill>
                <a:latin typeface="微软雅黑" panose="020B0503020204020204" pitchFamily="34" charset="-122"/>
                <a:ea typeface="微软雅黑" panose="020B0503020204020204" pitchFamily="34" charset="-122"/>
              </a:rPr>
              <a:t>的工作步骤和一般工作程序。</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grpSp>
        <p:nvGrpSpPr>
          <p:cNvPr id="2" name="组合 30"/>
          <p:cNvGrpSpPr/>
          <p:nvPr/>
        </p:nvGrpSpPr>
        <p:grpSpPr bwMode="auto">
          <a:xfrm>
            <a:off x="5233988" y="3032125"/>
            <a:ext cx="1966912" cy="2079625"/>
            <a:chOff x="3525733" y="3177687"/>
            <a:chExt cx="1967088" cy="2080113"/>
          </a:xfrm>
        </p:grpSpPr>
        <p:sp>
          <p:nvSpPr>
            <p:cNvPr id="21538" name="Line 24"/>
            <p:cNvSpPr>
              <a:spLocks noChangeShapeType="1"/>
            </p:cNvSpPr>
            <p:nvPr/>
          </p:nvSpPr>
          <p:spPr bwMode="auto">
            <a:xfrm flipV="1">
              <a:off x="4520848" y="3177687"/>
              <a:ext cx="0" cy="497775"/>
            </a:xfrm>
            <a:prstGeom prst="line">
              <a:avLst/>
            </a:prstGeom>
            <a:noFill/>
            <a:ln w="28575">
              <a:solidFill>
                <a:schemeClr val="tx2">
                  <a:alpha val="25098"/>
                </a:schemeClr>
              </a:solidFill>
              <a:round/>
            </a:ln>
          </p:spPr>
          <p:txBody>
            <a:bodyPr/>
            <a:lstStyle/>
            <a:p>
              <a:endParaRPr lang="zh-CN" altLang="en-US"/>
            </a:p>
          </p:txBody>
        </p:sp>
        <p:sp>
          <p:nvSpPr>
            <p:cNvPr id="21539" name="Line 25"/>
            <p:cNvSpPr>
              <a:spLocks noChangeShapeType="1"/>
            </p:cNvSpPr>
            <p:nvPr/>
          </p:nvSpPr>
          <p:spPr bwMode="auto">
            <a:xfrm>
              <a:off x="4798555" y="4775196"/>
              <a:ext cx="459245" cy="482604"/>
            </a:xfrm>
            <a:prstGeom prst="line">
              <a:avLst/>
            </a:prstGeom>
            <a:noFill/>
            <a:ln w="28575">
              <a:solidFill>
                <a:schemeClr val="tx2">
                  <a:alpha val="25098"/>
                </a:schemeClr>
              </a:solidFill>
              <a:round/>
            </a:ln>
          </p:spPr>
          <p:txBody>
            <a:bodyPr/>
            <a:lstStyle/>
            <a:p>
              <a:endParaRPr lang="zh-CN" altLang="en-US"/>
            </a:p>
          </p:txBody>
        </p:sp>
        <p:sp>
          <p:nvSpPr>
            <p:cNvPr id="21540" name="Line 26"/>
            <p:cNvSpPr>
              <a:spLocks noChangeShapeType="1"/>
            </p:cNvSpPr>
            <p:nvPr/>
          </p:nvSpPr>
          <p:spPr bwMode="auto">
            <a:xfrm flipH="1">
              <a:off x="3884437" y="4775196"/>
              <a:ext cx="347133" cy="347285"/>
            </a:xfrm>
            <a:prstGeom prst="line">
              <a:avLst/>
            </a:prstGeom>
            <a:noFill/>
            <a:ln w="28575">
              <a:solidFill>
                <a:schemeClr val="tx2">
                  <a:alpha val="25098"/>
                </a:schemeClr>
              </a:solidFill>
              <a:round/>
            </a:ln>
          </p:spPr>
          <p:txBody>
            <a:bodyPr/>
            <a:lstStyle/>
            <a:p>
              <a:endParaRPr lang="zh-CN" altLang="en-US"/>
            </a:p>
          </p:txBody>
        </p:sp>
        <p:sp>
          <p:nvSpPr>
            <p:cNvPr id="21541" name="Line 27"/>
            <p:cNvSpPr>
              <a:spLocks noChangeShapeType="1"/>
            </p:cNvSpPr>
            <p:nvPr/>
          </p:nvSpPr>
          <p:spPr bwMode="auto">
            <a:xfrm rot="-2009536" flipH="1" flipV="1">
              <a:off x="3525733" y="3872256"/>
              <a:ext cx="347133" cy="347285"/>
            </a:xfrm>
            <a:prstGeom prst="line">
              <a:avLst/>
            </a:prstGeom>
            <a:noFill/>
            <a:ln w="28575">
              <a:solidFill>
                <a:schemeClr val="tx2">
                  <a:alpha val="25098"/>
                </a:schemeClr>
              </a:solidFill>
              <a:round/>
            </a:ln>
          </p:spPr>
          <p:txBody>
            <a:bodyPr/>
            <a:lstStyle/>
            <a:p>
              <a:endParaRPr lang="zh-CN" altLang="en-US"/>
            </a:p>
          </p:txBody>
        </p:sp>
        <p:sp>
          <p:nvSpPr>
            <p:cNvPr id="21542" name="Line 28"/>
            <p:cNvSpPr>
              <a:spLocks noChangeShapeType="1"/>
            </p:cNvSpPr>
            <p:nvPr/>
          </p:nvSpPr>
          <p:spPr bwMode="auto">
            <a:xfrm rot="2009536" flipV="1">
              <a:off x="5145688" y="3872256"/>
              <a:ext cx="347133" cy="347285"/>
            </a:xfrm>
            <a:prstGeom prst="line">
              <a:avLst/>
            </a:prstGeom>
            <a:noFill/>
            <a:ln w="28575">
              <a:solidFill>
                <a:schemeClr val="tx2">
                  <a:alpha val="25098"/>
                </a:schemeClr>
              </a:solidFill>
              <a:round/>
            </a:ln>
          </p:spPr>
          <p:txBody>
            <a:bodyPr/>
            <a:lstStyle/>
            <a:p>
              <a:endParaRPr lang="zh-CN" altLang="en-US"/>
            </a:p>
          </p:txBody>
        </p:sp>
      </p:grpSp>
      <p:grpSp>
        <p:nvGrpSpPr>
          <p:cNvPr id="3" name="组合 29"/>
          <p:cNvGrpSpPr/>
          <p:nvPr/>
        </p:nvGrpSpPr>
        <p:grpSpPr bwMode="auto">
          <a:xfrm>
            <a:off x="5580063" y="3492500"/>
            <a:ext cx="1584325" cy="1493838"/>
            <a:chOff x="3756026" y="3551238"/>
            <a:chExt cx="1584325" cy="1493838"/>
          </a:xfrm>
        </p:grpSpPr>
        <p:sp>
          <p:nvSpPr>
            <p:cNvPr id="34186269" name="Oval 29"/>
            <p:cNvSpPr>
              <a:spLocks noChangeArrowheads="1"/>
            </p:cNvSpPr>
            <p:nvPr/>
          </p:nvSpPr>
          <p:spPr bwMode="gray">
            <a:xfrm>
              <a:off x="3767138" y="3551238"/>
              <a:ext cx="1493838" cy="1493838"/>
            </a:xfrm>
            <a:prstGeom prst="ellipse">
              <a:avLst/>
            </a:prstGeom>
            <a:gradFill rotWithShape="1">
              <a:gsLst>
                <a:gs pos="0">
                  <a:schemeClr val="tx1"/>
                </a:gs>
                <a:gs pos="50000">
                  <a:schemeClr val="tx2"/>
                </a:gs>
                <a:gs pos="100000">
                  <a:schemeClr val="tx1"/>
                </a:gs>
              </a:gsLst>
              <a:lin ang="5400000" scaled="1"/>
            </a:gradFill>
            <a:ln w="38100" algn="ctr">
              <a:noFill/>
              <a:round/>
            </a:ln>
            <a:effectLst/>
          </p:spPr>
          <p:txBody>
            <a:bodyPr wrap="none" anchor="ctr"/>
            <a:lstStyle/>
            <a:p>
              <a:pPr>
                <a:spcBef>
                  <a:spcPct val="50000"/>
                </a:spcBef>
                <a:defRPr/>
              </a:pPr>
              <a:endParaRPr lang="zh-CN" altLang="en-US">
                <a:latin typeface="Tahoma" panose="020B0604030504040204" pitchFamily="34" charset="0"/>
                <a:ea typeface="宋体" panose="02010600030101010101" pitchFamily="2" charset="-122"/>
              </a:endParaRPr>
            </a:p>
          </p:txBody>
        </p:sp>
        <p:sp>
          <p:nvSpPr>
            <p:cNvPr id="34186270" name="Oval 30"/>
            <p:cNvSpPr>
              <a:spLocks noChangeArrowheads="1"/>
            </p:cNvSpPr>
            <p:nvPr/>
          </p:nvSpPr>
          <p:spPr bwMode="ltGray">
            <a:xfrm>
              <a:off x="3778251" y="3675063"/>
              <a:ext cx="1493837" cy="1266825"/>
            </a:xfrm>
            <a:prstGeom prst="ellipse">
              <a:avLst/>
            </a:prstGeom>
            <a:gradFill rotWithShape="1">
              <a:gsLst>
                <a:gs pos="0">
                  <a:schemeClr val="tx2"/>
                </a:gs>
                <a:gs pos="50000">
                  <a:schemeClr val="folHlink"/>
                </a:gs>
                <a:gs pos="100000">
                  <a:schemeClr val="tx2"/>
                </a:gs>
              </a:gsLst>
              <a:lin ang="0" scaled="1"/>
            </a:gradFill>
            <a:ln w="9525" algn="ctr">
              <a:noFill/>
              <a:round/>
            </a:ln>
            <a:effectLst/>
          </p:spPr>
          <p:txBody>
            <a:bodyPr wrap="none" anchor="ctr"/>
            <a:lstStyle/>
            <a:p>
              <a:pPr>
                <a:spcBef>
                  <a:spcPct val="50000"/>
                </a:spcBef>
                <a:defRPr/>
              </a:pPr>
              <a:endParaRPr lang="zh-CN" altLang="en-US">
                <a:latin typeface="Tahoma" panose="020B0604030504040204" pitchFamily="34" charset="0"/>
                <a:ea typeface="宋体" panose="02010600030101010101" pitchFamily="2" charset="-122"/>
              </a:endParaRPr>
            </a:p>
          </p:txBody>
        </p:sp>
        <p:sp>
          <p:nvSpPr>
            <p:cNvPr id="21537" name="Text Box 48"/>
            <p:cNvSpPr txBox="1">
              <a:spLocks noChangeArrowheads="1"/>
            </p:cNvSpPr>
            <p:nvPr/>
          </p:nvSpPr>
          <p:spPr bwMode="auto">
            <a:xfrm>
              <a:off x="3756026" y="3918268"/>
              <a:ext cx="1584325" cy="762001"/>
            </a:xfrm>
            <a:prstGeom prst="rect">
              <a:avLst/>
            </a:prstGeom>
            <a:noFill/>
            <a:ln w="9525">
              <a:noFill/>
              <a:miter lim="800000"/>
            </a:ln>
          </p:spPr>
          <p:txBody>
            <a:bodyPr anchor="b">
              <a:spAutoFit/>
            </a:bodyPr>
            <a:lstStyle/>
            <a:p>
              <a:pPr algn="ctr"/>
              <a:r>
                <a:rPr lang="zh-CN" altLang="en-US" sz="2200" b="1">
                  <a:solidFill>
                    <a:schemeClr val="bg1"/>
                  </a:solidFill>
                  <a:latin typeface="Tahoma" panose="020B0604030504040204" pitchFamily="34" charset="0"/>
                </a:rPr>
                <a:t>财务管理</a:t>
              </a:r>
              <a:endParaRPr lang="zh-CN" altLang="en-US" sz="2200" b="1">
                <a:solidFill>
                  <a:schemeClr val="bg1"/>
                </a:solidFill>
                <a:latin typeface="Tahoma" panose="020B0604030504040204" pitchFamily="34" charset="0"/>
              </a:endParaRPr>
            </a:p>
            <a:p>
              <a:pPr algn="ctr"/>
              <a:r>
                <a:rPr lang="zh-CN" altLang="en-US" sz="2200" b="1">
                  <a:solidFill>
                    <a:schemeClr val="bg1"/>
                  </a:solidFill>
                  <a:latin typeface="Tahoma" panose="020B0604030504040204" pitchFamily="34" charset="0"/>
                </a:rPr>
                <a:t>的环节</a:t>
              </a:r>
              <a:endParaRPr lang="zh-CN" altLang="en-US" sz="2200" b="1">
                <a:solidFill>
                  <a:schemeClr val="bg1"/>
                </a:solidFill>
                <a:latin typeface="Tahoma" panose="020B0604030504040204" pitchFamily="34" charset="0"/>
              </a:endParaRPr>
            </a:p>
          </p:txBody>
        </p:sp>
      </p:grpSp>
      <p:grpSp>
        <p:nvGrpSpPr>
          <p:cNvPr id="4" name="组合 33"/>
          <p:cNvGrpSpPr/>
          <p:nvPr/>
        </p:nvGrpSpPr>
        <p:grpSpPr bwMode="auto">
          <a:xfrm>
            <a:off x="3867150" y="1930400"/>
            <a:ext cx="4911725" cy="4324350"/>
            <a:chOff x="2036763" y="1989138"/>
            <a:chExt cx="4911725" cy="4324350"/>
          </a:xfrm>
        </p:grpSpPr>
        <p:sp>
          <p:nvSpPr>
            <p:cNvPr id="21519" name="Oval 23"/>
            <p:cNvSpPr>
              <a:spLocks noChangeArrowheads="1"/>
            </p:cNvSpPr>
            <p:nvPr/>
          </p:nvSpPr>
          <p:spPr bwMode="auto">
            <a:xfrm>
              <a:off x="2727326" y="2436813"/>
              <a:ext cx="3644900" cy="3646488"/>
            </a:xfrm>
            <a:prstGeom prst="ellipse">
              <a:avLst/>
            </a:prstGeom>
            <a:noFill/>
            <a:ln w="28575">
              <a:solidFill>
                <a:schemeClr val="tx2">
                  <a:alpha val="25098"/>
                </a:schemeClr>
              </a:solidFill>
              <a:round/>
            </a:ln>
          </p:spPr>
          <p:txBody>
            <a:bodyPr wrap="none" anchor="ctr"/>
            <a:lstStyle/>
            <a:p>
              <a:endParaRPr lang="zh-CN" altLang="en-US">
                <a:latin typeface="Tahoma" panose="020B0604030504040204" pitchFamily="34" charset="0"/>
              </a:endParaRPr>
            </a:p>
          </p:txBody>
        </p:sp>
        <p:sp>
          <p:nvSpPr>
            <p:cNvPr id="34186271" name="Oval 31"/>
            <p:cNvSpPr>
              <a:spLocks noChangeArrowheads="1"/>
            </p:cNvSpPr>
            <p:nvPr/>
          </p:nvSpPr>
          <p:spPr bwMode="gray">
            <a:xfrm>
              <a:off x="2195513" y="3343276"/>
              <a:ext cx="1254125" cy="1255712"/>
            </a:xfrm>
            <a:prstGeom prst="ellipse">
              <a:avLst/>
            </a:prstGeom>
            <a:gradFill rotWithShape="1">
              <a:gsLst>
                <a:gs pos="0">
                  <a:schemeClr val="folHlink"/>
                </a:gs>
                <a:gs pos="50000">
                  <a:srgbClr val="EDFFBB"/>
                </a:gs>
                <a:gs pos="100000">
                  <a:schemeClr val="folHlink"/>
                </a:gs>
              </a:gsLst>
              <a:lin ang="5400000" scaled="1"/>
            </a:gradFill>
            <a:ln w="38100" algn="ctr">
              <a:noFill/>
              <a:round/>
            </a:ln>
            <a:effectLst/>
          </p:spPr>
          <p:txBody>
            <a:bodyPr wrap="none" anchor="ctr"/>
            <a:lstStyle/>
            <a:p>
              <a:pPr>
                <a:spcBef>
                  <a:spcPct val="50000"/>
                </a:spcBef>
                <a:defRPr/>
              </a:pPr>
              <a:endParaRPr lang="zh-CN" altLang="en-US">
                <a:latin typeface="Tahoma" panose="020B0604030504040204" pitchFamily="34" charset="0"/>
                <a:ea typeface="宋体" panose="02010600030101010101" pitchFamily="2" charset="-122"/>
              </a:endParaRPr>
            </a:p>
          </p:txBody>
        </p:sp>
        <p:sp>
          <p:nvSpPr>
            <p:cNvPr id="34186272" name="Oval 32"/>
            <p:cNvSpPr>
              <a:spLocks noChangeArrowheads="1"/>
            </p:cNvSpPr>
            <p:nvPr/>
          </p:nvSpPr>
          <p:spPr bwMode="gray">
            <a:xfrm>
              <a:off x="5549901" y="3343276"/>
              <a:ext cx="1254125" cy="1255712"/>
            </a:xfrm>
            <a:prstGeom prst="ellipse">
              <a:avLst/>
            </a:prstGeom>
            <a:gradFill rotWithShape="1">
              <a:gsLst>
                <a:gs pos="0">
                  <a:schemeClr val="folHlink"/>
                </a:gs>
                <a:gs pos="50000">
                  <a:srgbClr val="EDFFBB"/>
                </a:gs>
                <a:gs pos="100000">
                  <a:schemeClr val="folHlink"/>
                </a:gs>
              </a:gsLst>
              <a:lin ang="5400000" scaled="1"/>
            </a:gradFill>
            <a:ln w="38100" algn="ctr">
              <a:noFill/>
              <a:round/>
            </a:ln>
            <a:effectLst/>
          </p:spPr>
          <p:txBody>
            <a:bodyPr wrap="none" anchor="ctr"/>
            <a:lstStyle/>
            <a:p>
              <a:pPr>
                <a:spcBef>
                  <a:spcPct val="50000"/>
                </a:spcBef>
                <a:defRPr/>
              </a:pPr>
              <a:endParaRPr lang="zh-CN" altLang="en-US">
                <a:latin typeface="Tahoma" panose="020B0604030504040204" pitchFamily="34" charset="0"/>
                <a:ea typeface="宋体" panose="02010600030101010101" pitchFamily="2" charset="-122"/>
              </a:endParaRPr>
            </a:p>
          </p:txBody>
        </p:sp>
        <p:sp>
          <p:nvSpPr>
            <p:cNvPr id="21522" name="Oval 33"/>
            <p:cNvSpPr>
              <a:spLocks noChangeArrowheads="1"/>
            </p:cNvSpPr>
            <p:nvPr/>
          </p:nvSpPr>
          <p:spPr bwMode="gray">
            <a:xfrm>
              <a:off x="5549900" y="3452813"/>
              <a:ext cx="1254125" cy="1063625"/>
            </a:xfrm>
            <a:prstGeom prst="ellipse">
              <a:avLst/>
            </a:prstGeom>
            <a:gradFill rotWithShape="1">
              <a:gsLst>
                <a:gs pos="0">
                  <a:srgbClr val="FBFB11"/>
                </a:gs>
                <a:gs pos="100000">
                  <a:srgbClr val="838309"/>
                </a:gs>
              </a:gsLst>
              <a:lin ang="5400000"/>
            </a:gradFill>
            <a:ln w="9525" algn="ctr">
              <a:noFill/>
              <a:round/>
            </a:ln>
          </p:spPr>
          <p:txBody>
            <a:bodyPr wrap="none" anchor="ctr"/>
            <a:lstStyle/>
            <a:p>
              <a:pPr>
                <a:spcBef>
                  <a:spcPct val="50000"/>
                </a:spcBef>
              </a:pPr>
              <a:endParaRPr lang="zh-CN" altLang="en-US">
                <a:latin typeface="Tahoma" panose="020B0604030504040204" pitchFamily="34" charset="0"/>
              </a:endParaRPr>
            </a:p>
          </p:txBody>
        </p:sp>
        <p:sp>
          <p:nvSpPr>
            <p:cNvPr id="34186274" name="Oval 34"/>
            <p:cNvSpPr>
              <a:spLocks noChangeArrowheads="1"/>
            </p:cNvSpPr>
            <p:nvPr/>
          </p:nvSpPr>
          <p:spPr bwMode="gray">
            <a:xfrm>
              <a:off x="3889376" y="1989138"/>
              <a:ext cx="1254125" cy="1254125"/>
            </a:xfrm>
            <a:prstGeom prst="ellipse">
              <a:avLst/>
            </a:prstGeom>
            <a:gradFill rotWithShape="1">
              <a:gsLst>
                <a:gs pos="0">
                  <a:schemeClr val="folHlink"/>
                </a:gs>
                <a:gs pos="50000">
                  <a:srgbClr val="EDFFBB"/>
                </a:gs>
                <a:gs pos="100000">
                  <a:schemeClr val="folHlink"/>
                </a:gs>
              </a:gsLst>
              <a:lin ang="5400000" scaled="1"/>
            </a:gradFill>
            <a:ln w="38100" algn="ctr">
              <a:noFill/>
              <a:round/>
            </a:ln>
            <a:effectLst/>
          </p:spPr>
          <p:txBody>
            <a:bodyPr wrap="none" anchor="ctr"/>
            <a:lstStyle/>
            <a:p>
              <a:pPr>
                <a:spcBef>
                  <a:spcPct val="50000"/>
                </a:spcBef>
                <a:defRPr/>
              </a:pPr>
              <a:endParaRPr lang="zh-CN" altLang="en-US">
                <a:latin typeface="Tahoma" panose="020B0604030504040204" pitchFamily="34" charset="0"/>
                <a:ea typeface="宋体" panose="02010600030101010101" pitchFamily="2" charset="-122"/>
              </a:endParaRPr>
            </a:p>
          </p:txBody>
        </p:sp>
        <p:sp>
          <p:nvSpPr>
            <p:cNvPr id="21524" name="Oval 35"/>
            <p:cNvSpPr>
              <a:spLocks noChangeArrowheads="1"/>
            </p:cNvSpPr>
            <p:nvPr/>
          </p:nvSpPr>
          <p:spPr bwMode="gray">
            <a:xfrm>
              <a:off x="3889375" y="2087563"/>
              <a:ext cx="1254125" cy="1063625"/>
            </a:xfrm>
            <a:prstGeom prst="ellipse">
              <a:avLst/>
            </a:prstGeom>
            <a:gradFill rotWithShape="1">
              <a:gsLst>
                <a:gs pos="0">
                  <a:srgbClr val="14CD68"/>
                </a:gs>
                <a:gs pos="100000">
                  <a:srgbClr val="0B6E38"/>
                </a:gs>
              </a:gsLst>
              <a:lin ang="5400000"/>
            </a:gradFill>
            <a:ln w="9525" algn="ctr">
              <a:noFill/>
              <a:round/>
            </a:ln>
          </p:spPr>
          <p:txBody>
            <a:bodyPr wrap="none" anchor="ctr"/>
            <a:lstStyle/>
            <a:p>
              <a:pPr>
                <a:spcBef>
                  <a:spcPct val="50000"/>
                </a:spcBef>
              </a:pPr>
              <a:endParaRPr lang="zh-CN" altLang="en-US">
                <a:latin typeface="Tahoma" panose="020B0604030504040204" pitchFamily="34" charset="0"/>
              </a:endParaRPr>
            </a:p>
          </p:txBody>
        </p:sp>
        <p:sp>
          <p:nvSpPr>
            <p:cNvPr id="34186276" name="Oval 36"/>
            <p:cNvSpPr>
              <a:spLocks noChangeArrowheads="1"/>
            </p:cNvSpPr>
            <p:nvPr/>
          </p:nvSpPr>
          <p:spPr bwMode="gray">
            <a:xfrm>
              <a:off x="5051426" y="5059363"/>
              <a:ext cx="1254125" cy="1254125"/>
            </a:xfrm>
            <a:prstGeom prst="ellipse">
              <a:avLst/>
            </a:prstGeom>
            <a:gradFill rotWithShape="1">
              <a:gsLst>
                <a:gs pos="0">
                  <a:schemeClr val="folHlink"/>
                </a:gs>
                <a:gs pos="50000">
                  <a:srgbClr val="EDFFBB"/>
                </a:gs>
                <a:gs pos="100000">
                  <a:schemeClr val="folHlink"/>
                </a:gs>
              </a:gsLst>
              <a:lin ang="5400000" scaled="1"/>
            </a:gradFill>
            <a:ln w="38100" algn="ctr">
              <a:noFill/>
              <a:round/>
            </a:ln>
            <a:effectLst/>
          </p:spPr>
          <p:txBody>
            <a:bodyPr wrap="none" anchor="ctr"/>
            <a:lstStyle/>
            <a:p>
              <a:pPr>
                <a:spcBef>
                  <a:spcPct val="50000"/>
                </a:spcBef>
                <a:defRPr/>
              </a:pPr>
              <a:endParaRPr lang="zh-CN" altLang="en-US">
                <a:latin typeface="Tahoma" panose="020B0604030504040204" pitchFamily="34" charset="0"/>
                <a:ea typeface="宋体" panose="02010600030101010101" pitchFamily="2" charset="-122"/>
              </a:endParaRPr>
            </a:p>
          </p:txBody>
        </p:sp>
        <p:sp>
          <p:nvSpPr>
            <p:cNvPr id="34186277" name="Oval 37"/>
            <p:cNvSpPr>
              <a:spLocks noChangeArrowheads="1"/>
            </p:cNvSpPr>
            <p:nvPr/>
          </p:nvSpPr>
          <p:spPr bwMode="gray">
            <a:xfrm>
              <a:off x="5064126" y="5167313"/>
              <a:ext cx="1254125" cy="1063625"/>
            </a:xfrm>
            <a:prstGeom prst="ellipse">
              <a:avLst/>
            </a:prstGeom>
            <a:solidFill>
              <a:schemeClr val="accent6">
                <a:lumMod val="20000"/>
                <a:lumOff val="80000"/>
              </a:schemeClr>
            </a:solidFill>
            <a:ln w="9525" algn="ctr">
              <a:noFill/>
              <a:round/>
            </a:ln>
            <a:effectLst/>
          </p:spPr>
          <p:txBody>
            <a:bodyPr wrap="none" anchor="ctr"/>
            <a:lstStyle/>
            <a:p>
              <a:pPr>
                <a:spcBef>
                  <a:spcPct val="50000"/>
                </a:spcBef>
                <a:defRPr/>
              </a:pPr>
              <a:endParaRPr lang="zh-CN" altLang="en-US">
                <a:latin typeface="Tahoma" panose="020B0604030504040204" pitchFamily="34" charset="0"/>
                <a:ea typeface="宋体" panose="02010600030101010101" pitchFamily="2" charset="-122"/>
              </a:endParaRPr>
            </a:p>
          </p:txBody>
        </p:sp>
        <p:sp>
          <p:nvSpPr>
            <p:cNvPr id="34186278" name="Oval 38"/>
            <p:cNvSpPr>
              <a:spLocks noChangeArrowheads="1"/>
            </p:cNvSpPr>
            <p:nvPr/>
          </p:nvSpPr>
          <p:spPr bwMode="gray">
            <a:xfrm>
              <a:off x="2949576" y="5048251"/>
              <a:ext cx="1254125" cy="1254125"/>
            </a:xfrm>
            <a:prstGeom prst="ellipse">
              <a:avLst/>
            </a:prstGeom>
            <a:gradFill rotWithShape="1">
              <a:gsLst>
                <a:gs pos="0">
                  <a:schemeClr val="folHlink"/>
                </a:gs>
                <a:gs pos="50000">
                  <a:srgbClr val="EDFFBB"/>
                </a:gs>
                <a:gs pos="100000">
                  <a:schemeClr val="folHlink"/>
                </a:gs>
              </a:gsLst>
              <a:lin ang="5400000" scaled="1"/>
            </a:gradFill>
            <a:ln w="38100" algn="ctr">
              <a:noFill/>
              <a:round/>
            </a:ln>
            <a:effectLst/>
          </p:spPr>
          <p:txBody>
            <a:bodyPr wrap="none" anchor="ctr"/>
            <a:lstStyle/>
            <a:p>
              <a:pPr>
                <a:spcBef>
                  <a:spcPct val="50000"/>
                </a:spcBef>
                <a:defRPr/>
              </a:pPr>
              <a:endParaRPr lang="zh-CN" altLang="en-US">
                <a:latin typeface="Tahoma" panose="020B0604030504040204" pitchFamily="34" charset="0"/>
                <a:ea typeface="宋体" panose="02010600030101010101" pitchFamily="2" charset="-122"/>
              </a:endParaRPr>
            </a:p>
          </p:txBody>
        </p:sp>
        <p:sp>
          <p:nvSpPr>
            <p:cNvPr id="34186279" name="Oval 39"/>
            <p:cNvSpPr>
              <a:spLocks noChangeArrowheads="1"/>
            </p:cNvSpPr>
            <p:nvPr/>
          </p:nvSpPr>
          <p:spPr bwMode="gray">
            <a:xfrm>
              <a:off x="2951163" y="5156201"/>
              <a:ext cx="1252538" cy="1065212"/>
            </a:xfrm>
            <a:prstGeom prst="ellipse">
              <a:avLst/>
            </a:prstGeom>
            <a:solidFill>
              <a:srgbClr val="FEA0F9"/>
            </a:solidFill>
            <a:ln w="9525" algn="ctr">
              <a:noFill/>
              <a:round/>
            </a:ln>
            <a:effectLst/>
          </p:spPr>
          <p:txBody>
            <a:bodyPr wrap="none" anchor="ctr"/>
            <a:lstStyle/>
            <a:p>
              <a:pPr>
                <a:spcBef>
                  <a:spcPct val="50000"/>
                </a:spcBef>
                <a:defRPr/>
              </a:pPr>
              <a:endParaRPr lang="zh-CN" altLang="en-US">
                <a:gradFill>
                  <a:gsLst>
                    <a:gs pos="0">
                      <a:srgbClr val="7B32B2"/>
                    </a:gs>
                    <a:gs pos="100000">
                      <a:srgbClr val="FEA0F9"/>
                    </a:gs>
                  </a:gsLst>
                  <a:lin ang="5400000" scaled="0"/>
                </a:gradFill>
                <a:latin typeface="Tahoma" panose="020B0604030504040204" pitchFamily="34" charset="0"/>
                <a:ea typeface="宋体" panose="02010600030101010101" pitchFamily="2" charset="-122"/>
              </a:endParaRPr>
            </a:p>
          </p:txBody>
        </p:sp>
        <p:sp>
          <p:nvSpPr>
            <p:cNvPr id="34186280" name="Oval 40"/>
            <p:cNvSpPr>
              <a:spLocks noChangeArrowheads="1"/>
            </p:cNvSpPr>
            <p:nvPr/>
          </p:nvSpPr>
          <p:spPr bwMode="gray">
            <a:xfrm>
              <a:off x="2197101" y="3441701"/>
              <a:ext cx="1252537" cy="1063625"/>
            </a:xfrm>
            <a:prstGeom prst="ellipse">
              <a:avLst/>
            </a:prstGeom>
            <a:gradFill rotWithShape="1">
              <a:gsLst>
                <a:gs pos="0">
                  <a:schemeClr val="tx2"/>
                </a:gs>
                <a:gs pos="50000">
                  <a:schemeClr val="tx1"/>
                </a:gs>
                <a:gs pos="100000">
                  <a:schemeClr val="tx2"/>
                </a:gs>
              </a:gsLst>
              <a:lin ang="5400000" scaled="1"/>
            </a:gradFill>
            <a:ln w="9525" algn="ctr">
              <a:noFill/>
              <a:round/>
            </a:ln>
            <a:effectLst/>
          </p:spPr>
          <p:txBody>
            <a:bodyPr wrap="none" anchor="ctr"/>
            <a:lstStyle/>
            <a:p>
              <a:pPr>
                <a:spcBef>
                  <a:spcPct val="50000"/>
                </a:spcBef>
                <a:defRPr/>
              </a:pPr>
              <a:endParaRPr lang="zh-CN" altLang="en-US">
                <a:latin typeface="Tahoma" panose="020B0604030504040204" pitchFamily="34" charset="0"/>
                <a:ea typeface="宋体" panose="02010600030101010101" pitchFamily="2" charset="-122"/>
              </a:endParaRPr>
            </a:p>
          </p:txBody>
        </p:sp>
        <p:sp>
          <p:nvSpPr>
            <p:cNvPr id="21530" name="Text Box 49"/>
            <p:cNvSpPr txBox="1">
              <a:spLocks noChangeArrowheads="1"/>
            </p:cNvSpPr>
            <p:nvPr/>
          </p:nvSpPr>
          <p:spPr bwMode="auto">
            <a:xfrm>
              <a:off x="3722688" y="2421573"/>
              <a:ext cx="1584325" cy="396240"/>
            </a:xfrm>
            <a:prstGeom prst="rect">
              <a:avLst/>
            </a:prstGeom>
            <a:noFill/>
            <a:ln w="9525">
              <a:noFill/>
              <a:miter lim="800000"/>
            </a:ln>
          </p:spPr>
          <p:txBody>
            <a:bodyPr anchor="b">
              <a:spAutoFit/>
            </a:bodyPr>
            <a:lstStyle/>
            <a:p>
              <a:pPr algn="ctr"/>
              <a:r>
                <a:rPr lang="zh-CN" altLang="en-US" sz="2000" b="1">
                  <a:solidFill>
                    <a:schemeClr val="bg1"/>
                  </a:solidFill>
                  <a:latin typeface="Tahoma" panose="020B0604030504040204" pitchFamily="34" charset="0"/>
                </a:rPr>
                <a:t>财务预测</a:t>
              </a:r>
              <a:endParaRPr lang="zh-CN" altLang="en-US" sz="2000" b="1">
                <a:solidFill>
                  <a:schemeClr val="bg1"/>
                </a:solidFill>
                <a:latin typeface="Tahoma" panose="020B0604030504040204" pitchFamily="34" charset="0"/>
              </a:endParaRPr>
            </a:p>
          </p:txBody>
        </p:sp>
        <p:sp>
          <p:nvSpPr>
            <p:cNvPr id="21531" name="Text Box 50"/>
            <p:cNvSpPr txBox="1">
              <a:spLocks noChangeArrowheads="1"/>
            </p:cNvSpPr>
            <p:nvPr/>
          </p:nvSpPr>
          <p:spPr bwMode="auto">
            <a:xfrm>
              <a:off x="5364163" y="3753486"/>
              <a:ext cx="1584325" cy="396240"/>
            </a:xfrm>
            <a:prstGeom prst="rect">
              <a:avLst/>
            </a:prstGeom>
            <a:noFill/>
            <a:ln w="9525">
              <a:noFill/>
              <a:miter lim="800000"/>
            </a:ln>
          </p:spPr>
          <p:txBody>
            <a:bodyPr anchor="b">
              <a:spAutoFit/>
            </a:bodyPr>
            <a:lstStyle/>
            <a:p>
              <a:pPr algn="ctr"/>
              <a:r>
                <a:rPr lang="zh-CN" altLang="en-US" sz="2000" b="1">
                  <a:solidFill>
                    <a:srgbClr val="FF0000"/>
                  </a:solidFill>
                  <a:latin typeface="Tahoma" panose="020B0604030504040204" pitchFamily="34" charset="0"/>
                </a:rPr>
                <a:t>财务决策</a:t>
              </a:r>
              <a:endParaRPr lang="zh-CN" altLang="en-US" sz="2000" b="1">
                <a:solidFill>
                  <a:srgbClr val="FF0000"/>
                </a:solidFill>
                <a:latin typeface="Tahoma" panose="020B0604030504040204" pitchFamily="34" charset="0"/>
              </a:endParaRPr>
            </a:p>
          </p:txBody>
        </p:sp>
        <p:sp>
          <p:nvSpPr>
            <p:cNvPr id="21532" name="Text Box 51"/>
            <p:cNvSpPr txBox="1">
              <a:spLocks noChangeArrowheads="1"/>
            </p:cNvSpPr>
            <p:nvPr/>
          </p:nvSpPr>
          <p:spPr bwMode="auto">
            <a:xfrm>
              <a:off x="4873626" y="5502911"/>
              <a:ext cx="1584325" cy="396240"/>
            </a:xfrm>
            <a:prstGeom prst="rect">
              <a:avLst/>
            </a:prstGeom>
            <a:noFill/>
            <a:ln w="9525">
              <a:noFill/>
              <a:miter lim="800000"/>
            </a:ln>
          </p:spPr>
          <p:txBody>
            <a:bodyPr anchor="b">
              <a:spAutoFit/>
            </a:bodyPr>
            <a:lstStyle/>
            <a:p>
              <a:pPr algn="ctr"/>
              <a:r>
                <a:rPr lang="zh-CN" altLang="en-US" sz="2000" b="1">
                  <a:latin typeface="Tahoma" panose="020B0604030504040204" pitchFamily="34" charset="0"/>
                </a:rPr>
                <a:t>财务预算</a:t>
              </a:r>
              <a:endParaRPr lang="zh-CN" altLang="en-US" sz="2000" b="1">
                <a:latin typeface="Tahoma" panose="020B0604030504040204" pitchFamily="34" charset="0"/>
              </a:endParaRPr>
            </a:p>
          </p:txBody>
        </p:sp>
        <p:sp>
          <p:nvSpPr>
            <p:cNvPr id="21533" name="Text Box 52"/>
            <p:cNvSpPr txBox="1">
              <a:spLocks noChangeArrowheads="1"/>
            </p:cNvSpPr>
            <p:nvPr/>
          </p:nvSpPr>
          <p:spPr bwMode="auto">
            <a:xfrm>
              <a:off x="2757488" y="5502911"/>
              <a:ext cx="1584325" cy="396240"/>
            </a:xfrm>
            <a:prstGeom prst="rect">
              <a:avLst/>
            </a:prstGeom>
            <a:noFill/>
            <a:ln w="9525">
              <a:noFill/>
              <a:miter lim="800000"/>
            </a:ln>
          </p:spPr>
          <p:txBody>
            <a:bodyPr anchor="b">
              <a:spAutoFit/>
            </a:bodyPr>
            <a:lstStyle/>
            <a:p>
              <a:pPr algn="ctr"/>
              <a:r>
                <a:rPr lang="zh-CN" altLang="en-US" sz="2000" b="1">
                  <a:latin typeface="Tahoma" panose="020B0604030504040204" pitchFamily="34" charset="0"/>
                </a:rPr>
                <a:t>财务控制</a:t>
              </a:r>
              <a:endParaRPr lang="zh-CN" altLang="en-US" sz="2000" b="1">
                <a:latin typeface="Tahoma" panose="020B0604030504040204" pitchFamily="34" charset="0"/>
              </a:endParaRPr>
            </a:p>
          </p:txBody>
        </p:sp>
        <p:sp>
          <p:nvSpPr>
            <p:cNvPr id="21534" name="Text Box 53"/>
            <p:cNvSpPr txBox="1">
              <a:spLocks noChangeArrowheads="1"/>
            </p:cNvSpPr>
            <p:nvPr/>
          </p:nvSpPr>
          <p:spPr bwMode="auto">
            <a:xfrm>
              <a:off x="2036763" y="3761423"/>
              <a:ext cx="1468437" cy="396240"/>
            </a:xfrm>
            <a:prstGeom prst="rect">
              <a:avLst/>
            </a:prstGeom>
            <a:noFill/>
            <a:ln w="9525">
              <a:noFill/>
              <a:miter lim="800000"/>
            </a:ln>
          </p:spPr>
          <p:txBody>
            <a:bodyPr anchor="b">
              <a:spAutoFit/>
            </a:bodyPr>
            <a:lstStyle/>
            <a:p>
              <a:pPr algn="ctr"/>
              <a:r>
                <a:rPr lang="zh-CN" altLang="en-US" sz="2000" b="1">
                  <a:solidFill>
                    <a:schemeClr val="bg1"/>
                  </a:solidFill>
                  <a:latin typeface="Tahoma" panose="020B0604030504040204" pitchFamily="34" charset="0"/>
                </a:rPr>
                <a:t>财务分析</a:t>
              </a:r>
              <a:endParaRPr lang="zh-CN" altLang="en-US" sz="2000" b="1">
                <a:solidFill>
                  <a:schemeClr val="bg1"/>
                </a:solidFill>
                <a:latin typeface="Tahoma" panose="020B0604030504040204" pitchFamily="34" charset="0"/>
              </a:endParaRPr>
            </a:p>
          </p:txBody>
        </p:sp>
      </p:grpSp>
      <p:sp>
        <p:nvSpPr>
          <p:cNvPr id="6" name="右箭头 5"/>
          <p:cNvSpPr/>
          <p:nvPr/>
        </p:nvSpPr>
        <p:spPr>
          <a:xfrm rot="1980000">
            <a:off x="7088188" y="2625725"/>
            <a:ext cx="741362" cy="4794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右箭头 6"/>
          <p:cNvSpPr/>
          <p:nvPr/>
        </p:nvSpPr>
        <p:spPr>
          <a:xfrm rot="7320000">
            <a:off x="7728745" y="4564856"/>
            <a:ext cx="741362" cy="4794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右箭头 7"/>
          <p:cNvSpPr/>
          <p:nvPr/>
        </p:nvSpPr>
        <p:spPr>
          <a:xfrm rot="10800000">
            <a:off x="6026150" y="5700713"/>
            <a:ext cx="741363" cy="4794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右箭头 8"/>
          <p:cNvSpPr/>
          <p:nvPr/>
        </p:nvSpPr>
        <p:spPr>
          <a:xfrm rot="13560000">
            <a:off x="4408488" y="4632325"/>
            <a:ext cx="741362" cy="4778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右箭头 9"/>
          <p:cNvSpPr/>
          <p:nvPr/>
        </p:nvSpPr>
        <p:spPr>
          <a:xfrm rot="19260000">
            <a:off x="4716463" y="2511425"/>
            <a:ext cx="741362" cy="4778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5" name="组合 4"/>
          <p:cNvGrpSpPr/>
          <p:nvPr/>
        </p:nvGrpSpPr>
        <p:grpSpPr bwMode="auto">
          <a:xfrm>
            <a:off x="3381375" y="1143000"/>
            <a:ext cx="5327650" cy="134938"/>
            <a:chOff x="5357217" y="1143000"/>
            <a:chExt cx="1490133" cy="101600"/>
          </a:xfrm>
        </p:grpSpPr>
        <p:cxnSp>
          <p:nvCxnSpPr>
            <p:cNvPr id="12"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1" name="灯片编号占位符 2"/>
          <p:cNvSpPr>
            <a:spLocks noGrp="1"/>
          </p:cNvSpPr>
          <p:nvPr>
            <p:ph type="sldNum" sz="quarter" idx="12"/>
          </p:nvPr>
        </p:nvSpPr>
        <p:spPr/>
        <p:txBody>
          <a:bodyPr/>
          <a:lstStyle/>
          <a:p>
            <a:pPr>
              <a:defRPr/>
            </a:pPr>
            <a:fld id="{83470B2B-0C1B-44B3-AA5A-22725F633FAD}" type="slidenum">
              <a:rPr lang="en-US"/>
            </a:fld>
            <a:endParaRPr lang="en-US" dirty="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1" fill="hold"/>
                                        <p:tgtEl>
                                          <p:spTgt spid="7171"/>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 fill="hold"/>
                                        <p:tgtEl>
                                          <p:spTgt spid="3"/>
                                        </p:tgtEl>
                                      </p:cBhvr>
                                    </p:anim>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out)">
                                      <p:cBhvr>
                                        <p:cTn id="22" dur="1000"/>
                                        <p:tgtEl>
                                          <p:spTgt spid="4"/>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37"/>
          <p:cNvSpPr txBox="1">
            <a:spLocks noChangeArrowheads="1"/>
          </p:cNvSpPr>
          <p:nvPr/>
        </p:nvSpPr>
        <p:spPr bwMode="auto">
          <a:xfrm>
            <a:off x="1171575" y="890588"/>
            <a:ext cx="10236200" cy="1222375"/>
          </a:xfrm>
          <a:prstGeom prst="rect">
            <a:avLst/>
          </a:prstGeom>
          <a:noFill/>
          <a:ln w="9525">
            <a:noFill/>
            <a:miter lim="800000"/>
          </a:ln>
        </p:spPr>
        <p:txBody>
          <a:bodyPr>
            <a:spAutoFit/>
          </a:bodyPr>
          <a:lstStyle/>
          <a:p>
            <a:pPr>
              <a:lnSpc>
                <a:spcPct val="150000"/>
              </a:lnSpc>
            </a:pPr>
            <a:r>
              <a:rPr lang="en-US" altLang="zh-CN" sz="2600" b="1">
                <a:latin typeface="微软雅黑" panose="020B0503020204020204" pitchFamily="34" charset="-122"/>
                <a:ea typeface="微软雅黑" panose="020B0503020204020204" pitchFamily="34" charset="-122"/>
              </a:rPr>
              <a:t>   </a:t>
            </a:r>
            <a:r>
              <a:rPr lang="en-US" altLang="zh-CN" sz="2600">
                <a:latin typeface="微软雅黑" panose="020B0503020204020204" pitchFamily="34" charset="-122"/>
                <a:ea typeface="微软雅黑" panose="020B0503020204020204" pitchFamily="34" charset="-122"/>
              </a:rPr>
              <a:t>    </a:t>
            </a:r>
            <a:r>
              <a:rPr lang="zh-CN" altLang="en-US" sz="2600">
                <a:solidFill>
                  <a:srgbClr val="000000"/>
                </a:solidFill>
                <a:latin typeface="微软雅黑" panose="020B0503020204020204" pitchFamily="34" charset="-122"/>
                <a:ea typeface="微软雅黑" panose="020B0503020204020204" pitchFamily="34" charset="-122"/>
              </a:rPr>
              <a:t>财务预测是根据财务活动的历史资料，考虑现实的要求和条件，对企业未来的财务活动和财务成果作出科学的预计和测算。</a:t>
            </a:r>
            <a:endParaRPr lang="zh-CN" altLang="en-US" sz="2600">
              <a:solidFill>
                <a:srgbClr val="000000"/>
              </a:solidFill>
              <a:latin typeface="微软雅黑" panose="020B0503020204020204" pitchFamily="34" charset="-122"/>
              <a:ea typeface="微软雅黑" panose="020B0503020204020204" pitchFamily="34" charset="-122"/>
            </a:endParaRPr>
          </a:p>
        </p:txBody>
      </p:sp>
      <p:grpSp>
        <p:nvGrpSpPr>
          <p:cNvPr id="2" name="Group 72"/>
          <p:cNvGrpSpPr/>
          <p:nvPr/>
        </p:nvGrpSpPr>
        <p:grpSpPr bwMode="auto">
          <a:xfrm>
            <a:off x="4941888" y="2784475"/>
            <a:ext cx="6484937" cy="2949575"/>
            <a:chOff x="776" y="1875"/>
            <a:chExt cx="4417" cy="1963"/>
          </a:xfrm>
        </p:grpSpPr>
        <p:sp>
          <p:nvSpPr>
            <p:cNvPr id="22536" name="Line 39"/>
            <p:cNvSpPr>
              <a:spLocks noChangeShapeType="1"/>
            </p:cNvSpPr>
            <p:nvPr/>
          </p:nvSpPr>
          <p:spPr bwMode="auto">
            <a:xfrm flipH="1">
              <a:off x="776" y="3833"/>
              <a:ext cx="970" cy="1"/>
            </a:xfrm>
            <a:prstGeom prst="line">
              <a:avLst/>
            </a:prstGeom>
            <a:noFill/>
            <a:ln w="28575">
              <a:solidFill>
                <a:schemeClr val="tx1"/>
              </a:solidFill>
              <a:round/>
            </a:ln>
          </p:spPr>
          <p:txBody>
            <a:bodyPr/>
            <a:lstStyle/>
            <a:p>
              <a:endParaRPr lang="zh-CN" altLang="en-US"/>
            </a:p>
          </p:txBody>
        </p:sp>
        <p:sp>
          <p:nvSpPr>
            <p:cNvPr id="22537" name="Line 43"/>
            <p:cNvSpPr>
              <a:spLocks noChangeShapeType="1"/>
            </p:cNvSpPr>
            <p:nvPr/>
          </p:nvSpPr>
          <p:spPr bwMode="auto">
            <a:xfrm flipH="1" flipV="1">
              <a:off x="776" y="1879"/>
              <a:ext cx="2947" cy="0"/>
            </a:xfrm>
            <a:prstGeom prst="line">
              <a:avLst/>
            </a:prstGeom>
            <a:noFill/>
            <a:ln w="28575">
              <a:solidFill>
                <a:schemeClr val="tx1"/>
              </a:solidFill>
              <a:round/>
            </a:ln>
          </p:spPr>
          <p:txBody>
            <a:bodyPr/>
            <a:lstStyle/>
            <a:p>
              <a:endParaRPr lang="zh-CN" altLang="en-US"/>
            </a:p>
          </p:txBody>
        </p:sp>
        <p:sp>
          <p:nvSpPr>
            <p:cNvPr id="22538" name="Line 44"/>
            <p:cNvSpPr>
              <a:spLocks noChangeShapeType="1"/>
            </p:cNvSpPr>
            <p:nvPr/>
          </p:nvSpPr>
          <p:spPr bwMode="auto">
            <a:xfrm>
              <a:off x="865" y="1875"/>
              <a:ext cx="0" cy="510"/>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22539" name="Line 45"/>
            <p:cNvSpPr>
              <a:spLocks noChangeShapeType="1"/>
            </p:cNvSpPr>
            <p:nvPr/>
          </p:nvSpPr>
          <p:spPr bwMode="auto">
            <a:xfrm>
              <a:off x="865" y="2385"/>
              <a:ext cx="0" cy="479"/>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22540" name="Line 46"/>
            <p:cNvSpPr>
              <a:spLocks noChangeShapeType="1"/>
            </p:cNvSpPr>
            <p:nvPr/>
          </p:nvSpPr>
          <p:spPr bwMode="auto">
            <a:xfrm>
              <a:off x="865" y="2864"/>
              <a:ext cx="0" cy="478"/>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22541" name="Line 47"/>
            <p:cNvSpPr>
              <a:spLocks noChangeShapeType="1"/>
            </p:cNvSpPr>
            <p:nvPr/>
          </p:nvSpPr>
          <p:spPr bwMode="auto">
            <a:xfrm>
              <a:off x="865" y="3343"/>
              <a:ext cx="0" cy="477"/>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34187317" name="Freeform 53"/>
            <p:cNvSpPr/>
            <p:nvPr/>
          </p:nvSpPr>
          <p:spPr bwMode="gray">
            <a:xfrm>
              <a:off x="4852" y="1881"/>
              <a:ext cx="336" cy="494"/>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0">
              <a:noFill/>
              <a:prstDash val="solid"/>
              <a:round/>
            </a:ln>
          </p:spPr>
          <p:txBody>
            <a:bodyPr/>
            <a:lstStyle/>
            <a:p>
              <a:pPr>
                <a:spcBef>
                  <a:spcPct val="50000"/>
                </a:spcBef>
                <a:defRPr/>
              </a:pPr>
              <a:endParaRPr lang="zh-CN" altLang="en-US">
                <a:latin typeface="Tahoma" panose="020B0604030504040204" pitchFamily="34" charset="0"/>
                <a:ea typeface="宋体" panose="02010600030101010101" pitchFamily="2" charset="-122"/>
              </a:endParaRPr>
            </a:p>
          </p:txBody>
        </p:sp>
        <p:sp>
          <p:nvSpPr>
            <p:cNvPr id="22543" name="Freeform 54"/>
            <p:cNvSpPr>
              <a:spLocks noChangeArrowheads="1"/>
            </p:cNvSpPr>
            <p:nvPr/>
          </p:nvSpPr>
          <p:spPr bwMode="auto">
            <a:xfrm>
              <a:off x="3236" y="1881"/>
              <a:ext cx="1957" cy="317"/>
            </a:xfrm>
            <a:custGeom>
              <a:avLst/>
              <a:gdLst>
                <a:gd name="T0" fmla="*/ 2804 w 1786"/>
                <a:gd name="T1" fmla="*/ 613 h 284"/>
                <a:gd name="T2" fmla="*/ 0 w 1786"/>
                <a:gd name="T3" fmla="*/ 613 h 284"/>
                <a:gd name="T4" fmla="*/ 847 w 1786"/>
                <a:gd name="T5" fmla="*/ 0 h 284"/>
                <a:gd name="T6" fmla="*/ 3386 w 1786"/>
                <a:gd name="T7" fmla="*/ 0 h 284"/>
                <a:gd name="T8" fmla="*/ 2804 w 1786"/>
                <a:gd name="T9" fmla="*/ 613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solidFill>
              <a:schemeClr val="accent2"/>
            </a:solidFill>
            <a:ln w="0">
              <a:noFill/>
              <a:miter lim="800000"/>
            </a:ln>
          </p:spPr>
          <p:txBody>
            <a:bodyPr/>
            <a:lstStyle/>
            <a:p>
              <a:endParaRPr lang="zh-CN" altLang="en-US">
                <a:latin typeface="Tahoma" panose="020B0604030504040204" pitchFamily="34" charset="0"/>
              </a:endParaRPr>
            </a:p>
          </p:txBody>
        </p:sp>
        <p:sp>
          <p:nvSpPr>
            <p:cNvPr id="34187319" name="Freeform 55"/>
            <p:cNvSpPr/>
            <p:nvPr/>
          </p:nvSpPr>
          <p:spPr bwMode="gray">
            <a:xfrm>
              <a:off x="4513" y="2368"/>
              <a:ext cx="337" cy="491"/>
            </a:xfrm>
            <a:custGeom>
              <a:avLst/>
              <a:gdLst/>
              <a:ahLst/>
              <a:cxnLst>
                <a:cxn ang="0">
                  <a:pos x="308" y="120"/>
                </a:cxn>
                <a:cxn ang="0">
                  <a:pos x="0" y="442"/>
                </a:cxn>
                <a:cxn ang="0">
                  <a:pos x="0" y="286"/>
                </a:cxn>
                <a:cxn ang="0">
                  <a:pos x="308" y="0"/>
                </a:cxn>
                <a:cxn ang="0">
                  <a:pos x="308" y="120"/>
                </a:cxn>
              </a:cxnLst>
              <a:rect l="0" t="0" r="r" b="b"/>
              <a:pathLst>
                <a:path w="308" h="442">
                  <a:moveTo>
                    <a:pt x="308" y="120"/>
                  </a:moveTo>
                  <a:lnTo>
                    <a:pt x="0" y="442"/>
                  </a:lnTo>
                  <a:lnTo>
                    <a:pt x="0" y="286"/>
                  </a:lnTo>
                  <a:lnTo>
                    <a:pt x="308" y="0"/>
                  </a:lnTo>
                  <a:lnTo>
                    <a:pt x="308" y="120"/>
                  </a:ln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0">
              <a:noFill/>
              <a:prstDash val="solid"/>
              <a:round/>
            </a:ln>
          </p:spPr>
          <p:txBody>
            <a:bodyPr/>
            <a:lstStyle/>
            <a:p>
              <a:pPr>
                <a:spcBef>
                  <a:spcPct val="50000"/>
                </a:spcBef>
                <a:defRPr/>
              </a:pPr>
              <a:endParaRPr lang="zh-CN" altLang="en-US">
                <a:latin typeface="Tahoma" panose="020B0604030504040204" pitchFamily="34" charset="0"/>
                <a:ea typeface="宋体" panose="02010600030101010101" pitchFamily="2" charset="-122"/>
              </a:endParaRPr>
            </a:p>
          </p:txBody>
        </p:sp>
        <p:sp>
          <p:nvSpPr>
            <p:cNvPr id="22545" name="Freeform 56"/>
            <p:cNvSpPr>
              <a:spLocks noChangeArrowheads="1"/>
            </p:cNvSpPr>
            <p:nvPr/>
          </p:nvSpPr>
          <p:spPr bwMode="auto">
            <a:xfrm>
              <a:off x="2750" y="2368"/>
              <a:ext cx="2104" cy="316"/>
            </a:xfrm>
            <a:custGeom>
              <a:avLst/>
              <a:gdLst>
                <a:gd name="T0" fmla="*/ 3057 w 1920"/>
                <a:gd name="T1" fmla="*/ 601 h 284"/>
                <a:gd name="T2" fmla="*/ 0 w 1920"/>
                <a:gd name="T3" fmla="*/ 601 h 284"/>
                <a:gd name="T4" fmla="*/ 847 w 1920"/>
                <a:gd name="T5" fmla="*/ 0 h 284"/>
                <a:gd name="T6" fmla="*/ 3644 w 1920"/>
                <a:gd name="T7" fmla="*/ 0 h 284"/>
                <a:gd name="T8" fmla="*/ 3057 w 1920"/>
                <a:gd name="T9" fmla="*/ 601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chemeClr val="hlink"/>
            </a:solidFill>
            <a:ln w="0">
              <a:noFill/>
              <a:miter lim="800000"/>
            </a:ln>
          </p:spPr>
          <p:txBody>
            <a:bodyPr/>
            <a:lstStyle/>
            <a:p>
              <a:endParaRPr lang="zh-CN" altLang="en-US">
                <a:latin typeface="Tahoma" panose="020B0604030504040204" pitchFamily="34" charset="0"/>
              </a:endParaRPr>
            </a:p>
          </p:txBody>
        </p:sp>
        <p:sp>
          <p:nvSpPr>
            <p:cNvPr id="34187321" name="Freeform 57"/>
            <p:cNvSpPr/>
            <p:nvPr/>
          </p:nvSpPr>
          <p:spPr bwMode="gray">
            <a:xfrm>
              <a:off x="4172" y="2855"/>
              <a:ext cx="335" cy="493"/>
            </a:xfrm>
            <a:custGeom>
              <a:avLst/>
              <a:gdLst/>
              <a:ahLst/>
              <a:cxnLst>
                <a:cxn ang="0">
                  <a:pos x="306" y="122"/>
                </a:cxn>
                <a:cxn ang="0">
                  <a:pos x="0" y="444"/>
                </a:cxn>
                <a:cxn ang="0">
                  <a:pos x="0" y="286"/>
                </a:cxn>
                <a:cxn ang="0">
                  <a:pos x="306" y="0"/>
                </a:cxn>
                <a:cxn ang="0">
                  <a:pos x="306" y="122"/>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w="0">
              <a:noFill/>
              <a:prstDash val="solid"/>
              <a:round/>
            </a:ln>
          </p:spPr>
          <p:txBody>
            <a:bodyPr/>
            <a:lstStyle/>
            <a:p>
              <a:pPr>
                <a:spcBef>
                  <a:spcPct val="50000"/>
                </a:spcBef>
                <a:defRPr/>
              </a:pPr>
              <a:endParaRPr lang="zh-CN" altLang="en-US">
                <a:latin typeface="Tahoma" panose="020B0604030504040204" pitchFamily="34" charset="0"/>
                <a:ea typeface="宋体" panose="02010600030101010101" pitchFamily="2" charset="-122"/>
              </a:endParaRPr>
            </a:p>
          </p:txBody>
        </p:sp>
        <p:sp>
          <p:nvSpPr>
            <p:cNvPr id="34187322" name="Freeform 58"/>
            <p:cNvSpPr/>
            <p:nvPr/>
          </p:nvSpPr>
          <p:spPr bwMode="gray">
            <a:xfrm>
              <a:off x="3834" y="3342"/>
              <a:ext cx="338" cy="496"/>
            </a:xfrm>
            <a:custGeom>
              <a:avLst/>
              <a:gdLst/>
              <a:ahLst/>
              <a:cxnLst>
                <a:cxn ang="0">
                  <a:pos x="308" y="122"/>
                </a:cxn>
                <a:cxn ang="0">
                  <a:pos x="0" y="444"/>
                </a:cxn>
                <a:cxn ang="0">
                  <a:pos x="0" y="286"/>
                </a:cxn>
                <a:cxn ang="0">
                  <a:pos x="308" y="0"/>
                </a:cxn>
                <a:cxn ang="0">
                  <a:pos x="308" y="122"/>
                </a:cxn>
              </a:cxnLst>
              <a:rect l="0" t="0" r="r" b="b"/>
              <a:pathLst>
                <a:path w="308" h="444">
                  <a:moveTo>
                    <a:pt x="308" y="122"/>
                  </a:moveTo>
                  <a:lnTo>
                    <a:pt x="0" y="444"/>
                  </a:lnTo>
                  <a:lnTo>
                    <a:pt x="0" y="286"/>
                  </a:lnTo>
                  <a:lnTo>
                    <a:pt x="308" y="0"/>
                  </a:lnTo>
                  <a:lnTo>
                    <a:pt x="308" y="122"/>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0">
              <a:noFill/>
              <a:prstDash val="solid"/>
              <a:round/>
            </a:ln>
          </p:spPr>
          <p:txBody>
            <a:bodyPr/>
            <a:lstStyle/>
            <a:p>
              <a:pPr>
                <a:spcBef>
                  <a:spcPct val="50000"/>
                </a:spcBef>
                <a:defRPr/>
              </a:pPr>
              <a:endParaRPr lang="zh-CN" altLang="en-US">
                <a:latin typeface="Tahoma" panose="020B0604030504040204" pitchFamily="34" charset="0"/>
                <a:ea typeface="宋体" panose="02010600030101010101" pitchFamily="2" charset="-122"/>
              </a:endParaRPr>
            </a:p>
          </p:txBody>
        </p:sp>
        <p:sp>
          <p:nvSpPr>
            <p:cNvPr id="22548" name="Freeform 59"/>
            <p:cNvSpPr>
              <a:spLocks noChangeArrowheads="1"/>
            </p:cNvSpPr>
            <p:nvPr/>
          </p:nvSpPr>
          <p:spPr bwMode="auto">
            <a:xfrm>
              <a:off x="1783" y="3345"/>
              <a:ext cx="2389" cy="316"/>
            </a:xfrm>
            <a:custGeom>
              <a:avLst/>
              <a:gdLst>
                <a:gd name="T0" fmla="*/ 3554 w 2180"/>
                <a:gd name="T1" fmla="*/ 601 h 284"/>
                <a:gd name="T2" fmla="*/ 0 w 2180"/>
                <a:gd name="T3" fmla="*/ 601 h 284"/>
                <a:gd name="T4" fmla="*/ 847 w 2180"/>
                <a:gd name="T5" fmla="*/ 0 h 284"/>
                <a:gd name="T6" fmla="*/ 4137 w 2180"/>
                <a:gd name="T7" fmla="*/ 0 h 284"/>
                <a:gd name="T8" fmla="*/ 3554 w 2180"/>
                <a:gd name="T9" fmla="*/ 601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chemeClr val="accent1"/>
            </a:solidFill>
            <a:ln w="0">
              <a:noFill/>
              <a:miter lim="800000"/>
            </a:ln>
          </p:spPr>
          <p:txBody>
            <a:bodyPr/>
            <a:lstStyle/>
            <a:p>
              <a:endParaRPr lang="zh-CN" altLang="en-US">
                <a:latin typeface="Tahoma" panose="020B0604030504040204" pitchFamily="34" charset="0"/>
              </a:endParaRPr>
            </a:p>
          </p:txBody>
        </p:sp>
        <p:sp>
          <p:nvSpPr>
            <p:cNvPr id="34187325" name="Rectangle 61"/>
            <p:cNvSpPr>
              <a:spLocks noChangeArrowheads="1"/>
            </p:cNvSpPr>
            <p:nvPr/>
          </p:nvSpPr>
          <p:spPr bwMode="gray">
            <a:xfrm>
              <a:off x="3239" y="2198"/>
              <a:ext cx="1620" cy="183"/>
            </a:xfrm>
            <a:prstGeom prst="rect">
              <a:avLst/>
            </a:prstGeom>
            <a:gradFill rotWithShape="1">
              <a:gsLst>
                <a:gs pos="0">
                  <a:schemeClr val="accent2">
                    <a:gamma/>
                    <a:shade val="72549"/>
                    <a:invGamma/>
                  </a:schemeClr>
                </a:gs>
                <a:gs pos="50000">
                  <a:schemeClr val="accent2"/>
                </a:gs>
                <a:gs pos="100000">
                  <a:schemeClr val="accent2">
                    <a:gamma/>
                    <a:shade val="72549"/>
                    <a:invGamma/>
                  </a:schemeClr>
                </a:gs>
              </a:gsLst>
              <a:lin ang="2700000" scaled="1"/>
            </a:gradFill>
            <a:ln w="9525">
              <a:noFill/>
              <a:miter lim="800000"/>
            </a:ln>
            <a:effectLst/>
          </p:spPr>
          <p:txBody>
            <a:bodyPr wrap="none" anchor="ctr"/>
            <a:lstStyle/>
            <a:p>
              <a:pPr algn="ctr" eaLnBrk="0" hangingPunct="0">
                <a:spcBef>
                  <a:spcPct val="50000"/>
                </a:spcBef>
                <a:defRPr/>
              </a:pPr>
              <a:endParaRPr lang="zh-CN" altLang="zh-CN" sz="1600" b="1">
                <a:solidFill>
                  <a:srgbClr val="FFFFFF"/>
                </a:solidFill>
                <a:latin typeface="Tahoma" panose="020B0604030504040204" pitchFamily="34" charset="0"/>
                <a:ea typeface="宋体" panose="02010600030101010101" pitchFamily="2" charset="-122"/>
              </a:endParaRPr>
            </a:p>
          </p:txBody>
        </p:sp>
        <p:sp>
          <p:nvSpPr>
            <p:cNvPr id="34187326" name="Rectangle 62"/>
            <p:cNvSpPr>
              <a:spLocks noChangeArrowheads="1"/>
            </p:cNvSpPr>
            <p:nvPr/>
          </p:nvSpPr>
          <p:spPr bwMode="gray">
            <a:xfrm>
              <a:off x="2750" y="2684"/>
              <a:ext cx="1766" cy="172"/>
            </a:xfrm>
            <a:prstGeom prst="rect">
              <a:avLst/>
            </a:prstGeom>
            <a:gradFill rotWithShape="1">
              <a:gsLst>
                <a:gs pos="0">
                  <a:schemeClr val="hlink">
                    <a:gamma/>
                    <a:shade val="72549"/>
                    <a:invGamma/>
                  </a:schemeClr>
                </a:gs>
                <a:gs pos="50000">
                  <a:schemeClr val="hlink"/>
                </a:gs>
                <a:gs pos="100000">
                  <a:schemeClr val="hlink">
                    <a:gamma/>
                    <a:shade val="72549"/>
                    <a:invGamma/>
                  </a:schemeClr>
                </a:gs>
              </a:gsLst>
              <a:lin ang="2700000" scaled="1"/>
            </a:gradFill>
            <a:ln w="9525">
              <a:noFill/>
              <a:miter lim="800000"/>
            </a:ln>
            <a:effectLst/>
          </p:spPr>
          <p:txBody>
            <a:bodyPr wrap="none" anchor="ctr"/>
            <a:lstStyle/>
            <a:p>
              <a:pPr algn="ctr" eaLnBrk="0" hangingPunct="0">
                <a:spcBef>
                  <a:spcPct val="50000"/>
                </a:spcBef>
                <a:defRPr/>
              </a:pPr>
              <a:endParaRPr lang="zh-CN" altLang="zh-CN" sz="1600" b="1">
                <a:solidFill>
                  <a:srgbClr val="FFFFFF"/>
                </a:solidFill>
                <a:latin typeface="Tahoma" panose="020B0604030504040204" pitchFamily="34" charset="0"/>
                <a:ea typeface="宋体" panose="02010600030101010101" pitchFamily="2" charset="-122"/>
              </a:endParaRPr>
            </a:p>
          </p:txBody>
        </p:sp>
        <p:sp>
          <p:nvSpPr>
            <p:cNvPr id="22551" name="Freeform 63"/>
            <p:cNvSpPr>
              <a:spLocks noChangeArrowheads="1"/>
            </p:cNvSpPr>
            <p:nvPr/>
          </p:nvSpPr>
          <p:spPr bwMode="auto">
            <a:xfrm>
              <a:off x="2267" y="2855"/>
              <a:ext cx="2245" cy="319"/>
            </a:xfrm>
            <a:custGeom>
              <a:avLst/>
              <a:gdLst>
                <a:gd name="T0" fmla="*/ 3314 w 2048"/>
                <a:gd name="T1" fmla="*/ 615 h 286"/>
                <a:gd name="T2" fmla="*/ 0 w 2048"/>
                <a:gd name="T3" fmla="*/ 615 h 286"/>
                <a:gd name="T4" fmla="*/ 850 w 2048"/>
                <a:gd name="T5" fmla="*/ 0 h 286"/>
                <a:gd name="T6" fmla="*/ 3897 w 2048"/>
                <a:gd name="T7" fmla="*/ 0 h 286"/>
                <a:gd name="T8" fmla="*/ 3314 w 2048"/>
                <a:gd name="T9" fmla="*/ 615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solidFill>
              <a:schemeClr val="folHlink"/>
            </a:solidFill>
            <a:ln w="0">
              <a:noFill/>
              <a:miter lim="800000"/>
            </a:ln>
          </p:spPr>
          <p:txBody>
            <a:bodyPr/>
            <a:lstStyle/>
            <a:p>
              <a:endParaRPr lang="zh-CN" altLang="en-US">
                <a:latin typeface="Tahoma" panose="020B0604030504040204" pitchFamily="34" charset="0"/>
              </a:endParaRPr>
            </a:p>
          </p:txBody>
        </p:sp>
        <p:sp>
          <p:nvSpPr>
            <p:cNvPr id="34187328" name="Rectangle 64"/>
            <p:cNvSpPr>
              <a:spLocks noChangeArrowheads="1"/>
            </p:cNvSpPr>
            <p:nvPr/>
          </p:nvSpPr>
          <p:spPr bwMode="gray">
            <a:xfrm>
              <a:off x="2269" y="3173"/>
              <a:ext cx="1911" cy="173"/>
            </a:xfrm>
            <a:prstGeom prst="rect">
              <a:avLst/>
            </a:prstGeom>
            <a:gradFill rotWithShape="1">
              <a:gsLst>
                <a:gs pos="0">
                  <a:schemeClr val="folHlink">
                    <a:gamma/>
                    <a:shade val="72549"/>
                    <a:invGamma/>
                  </a:schemeClr>
                </a:gs>
                <a:gs pos="50000">
                  <a:schemeClr val="folHlink"/>
                </a:gs>
                <a:gs pos="100000">
                  <a:schemeClr val="folHlink">
                    <a:gamma/>
                    <a:shade val="72549"/>
                    <a:invGamma/>
                  </a:schemeClr>
                </a:gs>
              </a:gsLst>
              <a:lin ang="2700000" scaled="1"/>
            </a:gradFill>
            <a:ln w="9525">
              <a:noFill/>
              <a:miter lim="800000"/>
            </a:ln>
            <a:effectLst/>
          </p:spPr>
          <p:txBody>
            <a:bodyPr wrap="none" anchor="ctr"/>
            <a:lstStyle/>
            <a:p>
              <a:pPr algn="ctr" eaLnBrk="0" hangingPunct="0">
                <a:spcBef>
                  <a:spcPct val="50000"/>
                </a:spcBef>
                <a:defRPr/>
              </a:pPr>
              <a:endParaRPr lang="zh-CN" altLang="zh-CN" sz="1600" b="1">
                <a:solidFill>
                  <a:srgbClr val="FFFFFF"/>
                </a:solidFill>
                <a:latin typeface="Tahoma" panose="020B0604030504040204" pitchFamily="34" charset="0"/>
                <a:ea typeface="宋体" panose="02010600030101010101" pitchFamily="2" charset="-122"/>
              </a:endParaRPr>
            </a:p>
          </p:txBody>
        </p:sp>
        <p:sp>
          <p:nvSpPr>
            <p:cNvPr id="34187329" name="Rectangle 65"/>
            <p:cNvSpPr>
              <a:spLocks noChangeArrowheads="1"/>
            </p:cNvSpPr>
            <p:nvPr/>
          </p:nvSpPr>
          <p:spPr bwMode="gray">
            <a:xfrm>
              <a:off x="1782" y="3663"/>
              <a:ext cx="2058" cy="173"/>
            </a:xfrm>
            <a:prstGeom prst="rect">
              <a:avLst/>
            </a:prstGeom>
            <a:gradFill rotWithShape="1">
              <a:gsLst>
                <a:gs pos="0">
                  <a:schemeClr val="accent1">
                    <a:gamma/>
                    <a:shade val="72549"/>
                    <a:invGamma/>
                  </a:schemeClr>
                </a:gs>
                <a:gs pos="50000">
                  <a:schemeClr val="accent1"/>
                </a:gs>
                <a:gs pos="100000">
                  <a:schemeClr val="accent1">
                    <a:gamma/>
                    <a:shade val="72549"/>
                    <a:invGamma/>
                  </a:schemeClr>
                </a:gs>
              </a:gsLst>
              <a:lin ang="2700000" scaled="1"/>
            </a:gradFill>
            <a:ln w="9525">
              <a:noFill/>
              <a:miter lim="800000"/>
            </a:ln>
            <a:effectLst/>
          </p:spPr>
          <p:txBody>
            <a:bodyPr wrap="none" anchor="ctr"/>
            <a:lstStyle/>
            <a:p>
              <a:pPr algn="ctr" eaLnBrk="0" hangingPunct="0">
                <a:spcBef>
                  <a:spcPct val="50000"/>
                </a:spcBef>
                <a:defRPr/>
              </a:pPr>
              <a:endParaRPr lang="zh-CN" altLang="zh-CN" sz="1600" b="1">
                <a:solidFill>
                  <a:srgbClr val="FFFFFF"/>
                </a:solidFill>
                <a:latin typeface="Tahoma" panose="020B0604030504040204" pitchFamily="34" charset="0"/>
                <a:ea typeface="宋体" panose="02010600030101010101" pitchFamily="2" charset="-122"/>
              </a:endParaRPr>
            </a:p>
          </p:txBody>
        </p:sp>
        <p:sp>
          <p:nvSpPr>
            <p:cNvPr id="34187331" name="Rectangle 67"/>
            <p:cNvSpPr>
              <a:spLocks noChangeArrowheads="1"/>
            </p:cNvSpPr>
            <p:nvPr/>
          </p:nvSpPr>
          <p:spPr bwMode="auto">
            <a:xfrm>
              <a:off x="1056" y="2196"/>
              <a:ext cx="275" cy="1177"/>
            </a:xfrm>
            <a:prstGeom prst="rect">
              <a:avLst/>
            </a:prstGeom>
            <a:noFill/>
            <a:ln w="9525" algn="ctr">
              <a:noFill/>
              <a:miter lim="800000"/>
            </a:ln>
            <a:effectLst/>
          </p:spPr>
          <p:txBody>
            <a:bodyPr anchor="b">
              <a:spAutoFit/>
            </a:bodyPr>
            <a:lstStyle/>
            <a:p>
              <a:pPr>
                <a:spcBef>
                  <a:spcPct val="50000"/>
                </a:spcBef>
                <a:defRPr/>
              </a:pPr>
              <a:r>
                <a:rPr lang="zh-CN" altLang="en-US" sz="2000" b="1" dirty="0">
                  <a:solidFill>
                    <a:srgbClr val="080808"/>
                  </a:solidFill>
                  <a:effectLst>
                    <a:outerShdw blurRad="38100" dist="38100" dir="2700000" algn="tl">
                      <a:srgbClr val="C0C0C0"/>
                    </a:outerShdw>
                  </a:effectLst>
                  <a:latin typeface="Tahoma" panose="020B0604030504040204" pitchFamily="34" charset="0"/>
                  <a:ea typeface="黑体" panose="02010609060101010101" pitchFamily="49" charset="-122"/>
                </a:rPr>
                <a:t>财</a:t>
              </a:r>
              <a:endParaRPr lang="zh-CN" altLang="en-US" sz="2000" b="1" dirty="0">
                <a:solidFill>
                  <a:srgbClr val="080808"/>
                </a:solidFill>
                <a:effectLst>
                  <a:outerShdw blurRad="38100" dist="38100" dir="2700000" algn="tl">
                    <a:srgbClr val="C0C0C0"/>
                  </a:outerShdw>
                </a:effectLst>
                <a:latin typeface="Tahoma" panose="020B0604030504040204" pitchFamily="34" charset="0"/>
                <a:ea typeface="黑体" panose="02010609060101010101" pitchFamily="49" charset="-122"/>
              </a:endParaRPr>
            </a:p>
            <a:p>
              <a:pPr>
                <a:spcBef>
                  <a:spcPct val="50000"/>
                </a:spcBef>
                <a:defRPr/>
              </a:pPr>
              <a:r>
                <a:rPr lang="zh-CN" altLang="en-US" sz="2000" b="1" dirty="0">
                  <a:solidFill>
                    <a:srgbClr val="080808"/>
                  </a:solidFill>
                  <a:effectLst>
                    <a:outerShdw blurRad="38100" dist="38100" dir="2700000" algn="tl">
                      <a:srgbClr val="C0C0C0"/>
                    </a:outerShdw>
                  </a:effectLst>
                  <a:latin typeface="Tahoma" panose="020B0604030504040204" pitchFamily="34" charset="0"/>
                  <a:ea typeface="黑体" panose="02010609060101010101" pitchFamily="49" charset="-122"/>
                </a:rPr>
                <a:t>务</a:t>
              </a:r>
              <a:endParaRPr lang="zh-CN" altLang="en-US" sz="2000" b="1" dirty="0">
                <a:solidFill>
                  <a:srgbClr val="080808"/>
                </a:solidFill>
                <a:effectLst>
                  <a:outerShdw blurRad="38100" dist="38100" dir="2700000" algn="tl">
                    <a:srgbClr val="C0C0C0"/>
                  </a:outerShdw>
                </a:effectLst>
                <a:latin typeface="Tahoma" panose="020B0604030504040204" pitchFamily="34" charset="0"/>
                <a:ea typeface="黑体" panose="02010609060101010101" pitchFamily="49" charset="-122"/>
              </a:endParaRPr>
            </a:p>
            <a:p>
              <a:pPr>
                <a:spcBef>
                  <a:spcPct val="50000"/>
                </a:spcBef>
                <a:defRPr/>
              </a:pPr>
              <a:r>
                <a:rPr lang="zh-CN" altLang="en-US" sz="2000" b="1" dirty="0">
                  <a:solidFill>
                    <a:srgbClr val="080808"/>
                  </a:solidFill>
                  <a:effectLst>
                    <a:outerShdw blurRad="38100" dist="38100" dir="2700000" algn="tl">
                      <a:srgbClr val="C0C0C0"/>
                    </a:outerShdw>
                  </a:effectLst>
                  <a:latin typeface="Tahoma" panose="020B0604030504040204" pitchFamily="34" charset="0"/>
                  <a:ea typeface="黑体" panose="02010609060101010101" pitchFamily="49" charset="-122"/>
                </a:rPr>
                <a:t>预</a:t>
              </a:r>
              <a:endParaRPr lang="zh-CN" altLang="en-US" sz="2000" b="1" dirty="0">
                <a:solidFill>
                  <a:srgbClr val="080808"/>
                </a:solidFill>
                <a:effectLst>
                  <a:outerShdw blurRad="38100" dist="38100" dir="2700000" algn="tl">
                    <a:srgbClr val="C0C0C0"/>
                  </a:outerShdw>
                </a:effectLst>
                <a:latin typeface="Tahoma" panose="020B0604030504040204" pitchFamily="34" charset="0"/>
                <a:ea typeface="黑体" panose="02010609060101010101" pitchFamily="49" charset="-122"/>
              </a:endParaRPr>
            </a:p>
            <a:p>
              <a:pPr>
                <a:spcBef>
                  <a:spcPct val="50000"/>
                </a:spcBef>
                <a:defRPr/>
              </a:pPr>
              <a:r>
                <a:rPr lang="zh-CN" altLang="en-US" sz="2000" b="1" dirty="0">
                  <a:solidFill>
                    <a:srgbClr val="080808"/>
                  </a:solidFill>
                  <a:effectLst>
                    <a:outerShdw blurRad="38100" dist="38100" dir="2700000" algn="tl">
                      <a:srgbClr val="C0C0C0"/>
                    </a:outerShdw>
                  </a:effectLst>
                  <a:latin typeface="Tahoma" panose="020B0604030504040204" pitchFamily="34" charset="0"/>
                  <a:ea typeface="黑体" panose="02010609060101010101" pitchFamily="49" charset="-122"/>
                </a:rPr>
                <a:t>测</a:t>
              </a:r>
              <a:endParaRPr lang="zh-CN" altLang="en-US" sz="2000" b="1" dirty="0">
                <a:solidFill>
                  <a:srgbClr val="080808"/>
                </a:solidFill>
                <a:effectLst>
                  <a:outerShdw blurRad="38100" dist="38100" dir="2700000" algn="tl">
                    <a:srgbClr val="C0C0C0"/>
                  </a:outerShdw>
                </a:effectLst>
                <a:latin typeface="Tahoma" panose="020B0604030504040204" pitchFamily="34" charset="0"/>
                <a:ea typeface="黑体" panose="02010609060101010101" pitchFamily="49" charset="-122"/>
              </a:endParaRPr>
            </a:p>
          </p:txBody>
        </p:sp>
        <p:sp>
          <p:nvSpPr>
            <p:cNvPr id="22555" name="Text Box 68"/>
            <p:cNvSpPr txBox="1">
              <a:spLocks noChangeArrowheads="1"/>
            </p:cNvSpPr>
            <p:nvPr/>
          </p:nvSpPr>
          <p:spPr bwMode="auto">
            <a:xfrm>
              <a:off x="3395" y="1953"/>
              <a:ext cx="1705" cy="304"/>
            </a:xfrm>
            <a:prstGeom prst="rect">
              <a:avLst/>
            </a:prstGeom>
            <a:noFill/>
            <a:ln w="9525">
              <a:noFill/>
              <a:miter lim="800000"/>
            </a:ln>
          </p:spPr>
          <p:txBody>
            <a:bodyPr anchor="b">
              <a:spAutoFit/>
            </a:bodyPr>
            <a:lstStyle/>
            <a:p>
              <a:r>
                <a:rPr lang="zh-CN" altLang="en-US" sz="2400" b="1">
                  <a:solidFill>
                    <a:schemeClr val="bg1"/>
                  </a:solidFill>
                  <a:latin typeface="Tahoma" panose="020B0604030504040204" pitchFamily="34" charset="0"/>
                </a:rPr>
                <a:t>资金需求量预测</a:t>
              </a:r>
              <a:endParaRPr lang="zh-CN" altLang="en-US" sz="2400" b="1">
                <a:solidFill>
                  <a:schemeClr val="bg1"/>
                </a:solidFill>
                <a:latin typeface="Tahoma" panose="020B0604030504040204" pitchFamily="34" charset="0"/>
              </a:endParaRPr>
            </a:p>
          </p:txBody>
        </p:sp>
        <p:sp>
          <p:nvSpPr>
            <p:cNvPr id="22556" name="Text Box 69"/>
            <p:cNvSpPr txBox="1">
              <a:spLocks noChangeArrowheads="1"/>
            </p:cNvSpPr>
            <p:nvPr/>
          </p:nvSpPr>
          <p:spPr bwMode="auto">
            <a:xfrm>
              <a:off x="3108" y="2368"/>
              <a:ext cx="1543" cy="304"/>
            </a:xfrm>
            <a:prstGeom prst="rect">
              <a:avLst/>
            </a:prstGeom>
            <a:noFill/>
            <a:ln w="9525">
              <a:noFill/>
              <a:miter lim="800000"/>
            </a:ln>
          </p:spPr>
          <p:txBody>
            <a:bodyPr anchor="b">
              <a:spAutoFit/>
            </a:bodyPr>
            <a:lstStyle/>
            <a:p>
              <a:r>
                <a:rPr lang="zh-CN" altLang="en-US" sz="2400" b="1">
                  <a:solidFill>
                    <a:schemeClr val="bg1"/>
                  </a:solidFill>
                  <a:latin typeface="Tahoma" panose="020B0604030504040204" pitchFamily="34" charset="0"/>
                </a:rPr>
                <a:t>现金流量预测</a:t>
              </a:r>
              <a:endParaRPr lang="zh-CN" altLang="en-US" sz="2400" b="1">
                <a:solidFill>
                  <a:schemeClr val="bg1"/>
                </a:solidFill>
                <a:latin typeface="Tahoma" panose="020B0604030504040204" pitchFamily="34" charset="0"/>
              </a:endParaRPr>
            </a:p>
          </p:txBody>
        </p:sp>
        <p:sp>
          <p:nvSpPr>
            <p:cNvPr id="22557" name="Text Box 70"/>
            <p:cNvSpPr txBox="1">
              <a:spLocks noChangeArrowheads="1"/>
            </p:cNvSpPr>
            <p:nvPr/>
          </p:nvSpPr>
          <p:spPr bwMode="auto">
            <a:xfrm>
              <a:off x="2686" y="2880"/>
              <a:ext cx="1588" cy="304"/>
            </a:xfrm>
            <a:prstGeom prst="rect">
              <a:avLst/>
            </a:prstGeom>
            <a:noFill/>
            <a:ln w="9525">
              <a:noFill/>
              <a:miter lim="800000"/>
            </a:ln>
          </p:spPr>
          <p:txBody>
            <a:bodyPr anchor="b">
              <a:spAutoFit/>
            </a:bodyPr>
            <a:lstStyle/>
            <a:p>
              <a:r>
                <a:rPr lang="zh-CN" altLang="en-US" sz="2400" b="1">
                  <a:solidFill>
                    <a:schemeClr val="bg1"/>
                  </a:solidFill>
                  <a:latin typeface="Tahoma" panose="020B0604030504040204" pitchFamily="34" charset="0"/>
                </a:rPr>
                <a:t>营业收入预测</a:t>
              </a:r>
              <a:endParaRPr lang="zh-CN" altLang="en-US" sz="2400" b="1">
                <a:solidFill>
                  <a:schemeClr val="bg1"/>
                </a:solidFill>
                <a:latin typeface="Tahoma" panose="020B0604030504040204" pitchFamily="34" charset="0"/>
              </a:endParaRPr>
            </a:p>
          </p:txBody>
        </p:sp>
        <p:sp>
          <p:nvSpPr>
            <p:cNvPr id="8221" name="Text Box 71"/>
            <p:cNvSpPr txBox="1"/>
            <p:nvPr/>
          </p:nvSpPr>
          <p:spPr>
            <a:xfrm>
              <a:off x="2542" y="3360"/>
              <a:ext cx="1266" cy="304"/>
            </a:xfrm>
            <a:prstGeom prst="rect">
              <a:avLst/>
            </a:prstGeom>
            <a:noFill/>
            <a:ln w="9525">
              <a:noFill/>
              <a:miter/>
            </a:ln>
            <a:effectLst>
              <a:outerShdw blurRad="76200" dist="12700" dir="8100000" sy="-23000" kx="800400" algn="br" rotWithShape="0">
                <a:prstClr val="black">
                  <a:alpha val="20000"/>
                </a:prstClr>
              </a:outerShdw>
              <a:softEdge rad="12700"/>
            </a:effectLst>
            <a:scene3d>
              <a:camera prst="orthographicFront"/>
              <a:lightRig rig="threePt" dir="t"/>
            </a:scene3d>
            <a:sp3d extrusionH="76200">
              <a:extrusionClr>
                <a:schemeClr val="accent4"/>
              </a:extrusionClr>
            </a:sp3d>
          </p:spPr>
          <p:txBody>
            <a:bodyPr anchor="b">
              <a:spAutoFit/>
            </a:bodyPr>
            <a:lstStyle/>
            <a:p>
              <a:pPr>
                <a:defRPr/>
              </a:pPr>
              <a:r>
                <a:rPr lang="zh-CN" altLang="en-US" sz="2400" b="1" dirty="0">
                  <a:solidFill>
                    <a:schemeClr val="bg1"/>
                  </a:solidFill>
                  <a:latin typeface="Tahoma" panose="020B0604030504040204" pitchFamily="34" charset="0"/>
                  <a:ea typeface="宋体" panose="02010600030101010101" pitchFamily="2" charset="-122"/>
                </a:rPr>
                <a:t>利润预测</a:t>
              </a:r>
              <a:endParaRPr lang="zh-CN" altLang="en-US" sz="2400" b="1" dirty="0">
                <a:solidFill>
                  <a:schemeClr val="bg1"/>
                </a:solidFill>
                <a:latin typeface="Tahoma" panose="020B0604030504040204" pitchFamily="34" charset="0"/>
                <a:ea typeface="宋体" panose="02010600030101010101" pitchFamily="2" charset="-122"/>
              </a:endParaRPr>
            </a:p>
          </p:txBody>
        </p:sp>
      </p:grpSp>
      <p:pic>
        <p:nvPicPr>
          <p:cNvPr id="4" name="图片 3" descr="timg (1)"/>
          <p:cNvPicPr>
            <a:picLocks noChangeAspect="1"/>
          </p:cNvPicPr>
          <p:nvPr/>
        </p:nvPicPr>
        <p:blipFill>
          <a:blip r:embed="rId1"/>
          <a:srcRect/>
          <a:stretch>
            <a:fillRect/>
          </a:stretch>
        </p:blipFill>
        <p:spPr bwMode="auto">
          <a:xfrm>
            <a:off x="1122363" y="2447925"/>
            <a:ext cx="3095625" cy="3632200"/>
          </a:xfrm>
          <a:prstGeom prst="rect">
            <a:avLst/>
          </a:prstGeom>
          <a:noFill/>
          <a:ln w="9525">
            <a:noFill/>
            <a:miter lim="800000"/>
            <a:headEnd/>
            <a:tailEnd/>
          </a:ln>
        </p:spPr>
      </p:pic>
      <p:sp>
        <p:nvSpPr>
          <p:cNvPr id="33" name="Text Box 4"/>
          <p:cNvSpPr txBox="1">
            <a:spLocks noChangeArrowheads="1"/>
          </p:cNvSpPr>
          <p:nvPr/>
        </p:nvSpPr>
        <p:spPr bwMode="auto">
          <a:xfrm>
            <a:off x="3960813" y="184150"/>
            <a:ext cx="2474407"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财务</a:t>
            </a:r>
            <a:r>
              <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rPr>
              <a:t>预测</a:t>
            </a:r>
            <a:endParaRPr lang="zh-CN" altLang="zh-CN"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4" name="Line 6"/>
          <p:cNvSpPr>
            <a:spLocks noChangeShapeType="1"/>
          </p:cNvSpPr>
          <p:nvPr/>
        </p:nvSpPr>
        <p:spPr bwMode="auto">
          <a:xfrm>
            <a:off x="0" y="482600"/>
            <a:ext cx="40925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5" name="Line 7"/>
          <p:cNvSpPr>
            <a:spLocks noChangeShapeType="1"/>
          </p:cNvSpPr>
          <p:nvPr/>
        </p:nvSpPr>
        <p:spPr bwMode="auto">
          <a:xfrm flipV="1">
            <a:off x="7577138" y="436563"/>
            <a:ext cx="4614862"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1" name="灯片编号占位符 2"/>
          <p:cNvSpPr>
            <a:spLocks noGrp="1"/>
          </p:cNvSpPr>
          <p:nvPr>
            <p:ph type="sldNum" sz="quarter" idx="12"/>
          </p:nvPr>
        </p:nvSpPr>
        <p:spPr/>
        <p:txBody>
          <a:bodyPr/>
          <a:lstStyle/>
          <a:p>
            <a:pPr>
              <a:defRPr/>
            </a:pPr>
            <a:fld id="{4400FA0E-D32F-4AB3-A903-0D077604ECBE}" type="slidenum">
              <a:rPr lang="en-US"/>
            </a:fld>
            <a:endParaRPr lang="en-US" dirty="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1" fill="hold"/>
                                        <p:tgtEl>
                                          <p:spTgt spid="8196"/>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par>
                          <p:cTn id="32" fill="hold">
                            <p:stCondLst>
                              <p:cond delay="2000"/>
                            </p:stCondLst>
                            <p:childTnLst>
                              <p:par>
                                <p:cTn id="33" presetID="2" presetClass="entr" presetSubtype="2"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0-#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1058863" y="1033463"/>
            <a:ext cx="10320337" cy="1292225"/>
          </a:xfrm>
          <a:prstGeom prst="rect">
            <a:avLst/>
          </a:prstGeom>
          <a:noFill/>
          <a:ln w="9525">
            <a:noFill/>
            <a:miter lim="800000"/>
          </a:ln>
        </p:spPr>
        <p:txBody>
          <a:bodyPr>
            <a:spAutoFit/>
          </a:bodyPr>
          <a:lstStyle/>
          <a:p>
            <a:pPr>
              <a:lnSpc>
                <a:spcPct val="150000"/>
              </a:lnSpc>
            </a:pPr>
            <a:r>
              <a:rPr lang="en-US" altLang="zh-CN" sz="2400">
                <a:latin typeface="微软雅黑" panose="020B0503020204020204" pitchFamily="34" charset="-122"/>
                <a:ea typeface="微软雅黑" panose="020B0503020204020204" pitchFamily="34" charset="-122"/>
              </a:rPr>
              <a:t>       </a:t>
            </a:r>
            <a:r>
              <a:rPr lang="zh-CN" altLang="en-US" sz="2600">
                <a:solidFill>
                  <a:srgbClr val="000000"/>
                </a:solidFill>
                <a:latin typeface="微软雅黑" panose="020B0503020204020204" pitchFamily="34" charset="-122"/>
                <a:ea typeface="微软雅黑" panose="020B0503020204020204" pitchFamily="34" charset="-122"/>
              </a:rPr>
              <a:t>财务决策是指财务人员在财务管理目标的总体要求下，采用专门的方法，从多个备选方案中筛选出最佳方案。</a:t>
            </a:r>
            <a:endParaRPr lang="zh-CN" altLang="en-US" sz="2600">
              <a:solidFill>
                <a:srgbClr val="000000"/>
              </a:solidFill>
              <a:latin typeface="微软雅黑" panose="020B0503020204020204" pitchFamily="34" charset="-122"/>
              <a:ea typeface="微软雅黑" panose="020B0503020204020204" pitchFamily="34" charset="-122"/>
            </a:endParaRPr>
          </a:p>
        </p:txBody>
      </p:sp>
      <p:grpSp>
        <p:nvGrpSpPr>
          <p:cNvPr id="2" name="组合 16"/>
          <p:cNvGrpSpPr/>
          <p:nvPr/>
        </p:nvGrpSpPr>
        <p:grpSpPr bwMode="auto">
          <a:xfrm>
            <a:off x="5043488" y="3103563"/>
            <a:ext cx="6496050" cy="2041525"/>
            <a:chOff x="1258888" y="4148138"/>
            <a:chExt cx="6495703" cy="2041525"/>
          </a:xfrm>
        </p:grpSpPr>
        <p:sp>
          <p:nvSpPr>
            <p:cNvPr id="34189346" name="AutoShape 34"/>
            <p:cNvSpPr>
              <a:spLocks noChangeArrowheads="1"/>
            </p:cNvSpPr>
            <p:nvPr/>
          </p:nvSpPr>
          <p:spPr bwMode="gray">
            <a:xfrm>
              <a:off x="1258888" y="4179888"/>
              <a:ext cx="2143011" cy="576262"/>
            </a:xfrm>
            <a:prstGeom prst="roundRect">
              <a:avLst>
                <a:gd name="adj" fmla="val 50000"/>
              </a:avLst>
            </a:prstGeom>
            <a:solidFill>
              <a:srgbClr val="0070C0"/>
            </a:solidFill>
            <a:ln w="57150">
              <a:solidFill>
                <a:schemeClr val="accent1"/>
              </a:solidFill>
              <a:round/>
            </a:ln>
            <a:effectLst>
              <a:outerShdw dist="52363" dir="4557825" algn="ctr" rotWithShape="0">
                <a:srgbClr val="1C1C1C">
                  <a:alpha val="50000"/>
                </a:srgbClr>
              </a:outerShdw>
            </a:effectLst>
          </p:spPr>
          <p:txBody>
            <a:bodyPr wrap="none" anchor="ctr"/>
            <a:lstStyle/>
            <a:p>
              <a:pPr>
                <a:spcBef>
                  <a:spcPct val="50000"/>
                </a:spcBef>
                <a:defRPr/>
              </a:pPr>
              <a:endParaRPr lang="zh-CN" altLang="en-US">
                <a:latin typeface="Tahoma" panose="020B0604030504040204" pitchFamily="34" charset="0"/>
                <a:ea typeface="宋体" panose="02010600030101010101" pitchFamily="2" charset="-122"/>
              </a:endParaRPr>
            </a:p>
          </p:txBody>
        </p:sp>
        <p:sp>
          <p:nvSpPr>
            <p:cNvPr id="34189347" name="AutoShape 35"/>
            <p:cNvSpPr>
              <a:spLocks noChangeArrowheads="1"/>
            </p:cNvSpPr>
            <p:nvPr/>
          </p:nvSpPr>
          <p:spPr bwMode="gray">
            <a:xfrm>
              <a:off x="5478238" y="4148138"/>
              <a:ext cx="2143011" cy="576262"/>
            </a:xfrm>
            <a:prstGeom prst="roundRect">
              <a:avLst>
                <a:gd name="adj" fmla="val 50000"/>
              </a:avLst>
            </a:prstGeom>
            <a:gradFill rotWithShape="1">
              <a:gsLst>
                <a:gs pos="0">
                  <a:schemeClr val="accent1"/>
                </a:gs>
                <a:gs pos="100000">
                  <a:schemeClr val="accent1">
                    <a:gamma/>
                    <a:shade val="76471"/>
                    <a:invGamma/>
                  </a:schemeClr>
                </a:gs>
              </a:gsLst>
              <a:lin ang="5400000" scaled="1"/>
            </a:gradFill>
            <a:ln w="57150">
              <a:solidFill>
                <a:schemeClr val="accent1"/>
              </a:solidFill>
              <a:round/>
            </a:ln>
            <a:effectLst>
              <a:outerShdw dist="52363" dir="4557825" algn="ctr" rotWithShape="0">
                <a:srgbClr val="1C1C1C">
                  <a:alpha val="50000"/>
                </a:srgbClr>
              </a:outerShdw>
            </a:effectLst>
          </p:spPr>
          <p:txBody>
            <a:bodyPr wrap="none" anchor="ctr"/>
            <a:lstStyle/>
            <a:p>
              <a:pPr>
                <a:spcBef>
                  <a:spcPct val="50000"/>
                </a:spcBef>
                <a:defRPr/>
              </a:pPr>
              <a:endParaRPr lang="zh-CN" altLang="en-US">
                <a:latin typeface="Tahoma" panose="020B0604030504040204" pitchFamily="34" charset="0"/>
                <a:ea typeface="宋体" panose="02010600030101010101" pitchFamily="2" charset="-122"/>
              </a:endParaRPr>
            </a:p>
          </p:txBody>
        </p:sp>
        <p:sp>
          <p:nvSpPr>
            <p:cNvPr id="34189348" name="AutoShape 36"/>
            <p:cNvSpPr>
              <a:spLocks noChangeArrowheads="1"/>
            </p:cNvSpPr>
            <p:nvPr/>
          </p:nvSpPr>
          <p:spPr bwMode="gray">
            <a:xfrm>
              <a:off x="1552559" y="5613400"/>
              <a:ext cx="2144598" cy="576263"/>
            </a:xfrm>
            <a:prstGeom prst="roundRect">
              <a:avLst>
                <a:gd name="adj" fmla="val 50000"/>
              </a:avLst>
            </a:prstGeom>
            <a:gradFill rotWithShape="1">
              <a:gsLst>
                <a:gs pos="0">
                  <a:schemeClr val="accent1"/>
                </a:gs>
                <a:gs pos="100000">
                  <a:schemeClr val="accent1">
                    <a:gamma/>
                    <a:shade val="76471"/>
                    <a:invGamma/>
                  </a:schemeClr>
                </a:gs>
              </a:gsLst>
              <a:lin ang="5400000" scaled="1"/>
            </a:gradFill>
            <a:ln w="57150">
              <a:solidFill>
                <a:schemeClr val="accent1"/>
              </a:solidFill>
              <a:round/>
            </a:ln>
            <a:effectLst>
              <a:outerShdw dist="52363" dir="4557825" algn="ctr" rotWithShape="0">
                <a:srgbClr val="1C1C1C">
                  <a:alpha val="50000"/>
                </a:srgbClr>
              </a:outerShdw>
            </a:effectLst>
          </p:spPr>
          <p:txBody>
            <a:bodyPr wrap="none" anchor="ctr"/>
            <a:lstStyle/>
            <a:p>
              <a:pPr>
                <a:spcBef>
                  <a:spcPct val="50000"/>
                </a:spcBef>
                <a:defRPr/>
              </a:pPr>
              <a:endParaRPr lang="zh-CN" altLang="en-US">
                <a:latin typeface="Tahoma" panose="020B0604030504040204" pitchFamily="34" charset="0"/>
                <a:ea typeface="宋体" panose="02010600030101010101" pitchFamily="2" charset="-122"/>
              </a:endParaRPr>
            </a:p>
          </p:txBody>
        </p:sp>
        <p:sp>
          <p:nvSpPr>
            <p:cNvPr id="34189349" name="AutoShape 37"/>
            <p:cNvSpPr>
              <a:spLocks noChangeArrowheads="1"/>
            </p:cNvSpPr>
            <p:nvPr/>
          </p:nvSpPr>
          <p:spPr bwMode="gray">
            <a:xfrm>
              <a:off x="5157580" y="5595938"/>
              <a:ext cx="2143011" cy="576262"/>
            </a:xfrm>
            <a:prstGeom prst="roundRect">
              <a:avLst>
                <a:gd name="adj" fmla="val 50000"/>
              </a:avLst>
            </a:prstGeom>
            <a:gradFill rotWithShape="1">
              <a:gsLst>
                <a:gs pos="0">
                  <a:schemeClr val="accent1"/>
                </a:gs>
                <a:gs pos="100000">
                  <a:schemeClr val="accent1">
                    <a:gamma/>
                    <a:shade val="76471"/>
                    <a:invGamma/>
                  </a:schemeClr>
                </a:gs>
              </a:gsLst>
              <a:lin ang="5400000" scaled="1"/>
            </a:gradFill>
            <a:ln w="57150">
              <a:solidFill>
                <a:schemeClr val="accent1"/>
              </a:solidFill>
              <a:round/>
            </a:ln>
            <a:effectLst>
              <a:outerShdw dist="52363" dir="4557825" algn="ctr" rotWithShape="0">
                <a:srgbClr val="1C1C1C">
                  <a:alpha val="50000"/>
                </a:srgbClr>
              </a:outerShdw>
            </a:effectLst>
          </p:spPr>
          <p:txBody>
            <a:bodyPr wrap="none" anchor="ctr"/>
            <a:lstStyle/>
            <a:p>
              <a:pPr>
                <a:spcBef>
                  <a:spcPct val="50000"/>
                </a:spcBef>
                <a:defRPr/>
              </a:pPr>
              <a:endParaRPr lang="zh-CN" altLang="en-US">
                <a:latin typeface="Tahoma" panose="020B0604030504040204" pitchFamily="34" charset="0"/>
                <a:ea typeface="宋体" panose="02010600030101010101" pitchFamily="2" charset="-122"/>
              </a:endParaRPr>
            </a:p>
          </p:txBody>
        </p:sp>
        <p:sp>
          <p:nvSpPr>
            <p:cNvPr id="23567" name="Rectangle 39"/>
            <p:cNvSpPr>
              <a:spLocks noChangeArrowheads="1"/>
            </p:cNvSpPr>
            <p:nvPr/>
          </p:nvSpPr>
          <p:spPr bwMode="auto">
            <a:xfrm>
              <a:off x="1561783" y="4233545"/>
              <a:ext cx="1577676" cy="461665"/>
            </a:xfrm>
            <a:prstGeom prst="rect">
              <a:avLst/>
            </a:prstGeom>
            <a:noFill/>
            <a:ln w="9525">
              <a:noFill/>
              <a:miter lim="800000"/>
            </a:ln>
          </p:spPr>
          <p:txBody>
            <a:bodyPr wrap="none">
              <a:spAutoFit/>
            </a:bodyPr>
            <a:lstStyle/>
            <a:p>
              <a:pPr algn="ctr"/>
              <a:r>
                <a:rPr lang="zh-CN" altLang="en-US" sz="2400" b="1">
                  <a:solidFill>
                    <a:schemeClr val="bg1"/>
                  </a:solidFill>
                  <a:latin typeface="宋体" panose="02010600030101010101" pitchFamily="2" charset="-122"/>
                </a:rPr>
                <a:t>筹资决策 </a:t>
              </a:r>
              <a:endParaRPr lang="zh-CN" altLang="en-US" sz="2400" b="1">
                <a:solidFill>
                  <a:schemeClr val="bg1"/>
                </a:solidFill>
                <a:latin typeface="宋体" panose="02010600030101010101" pitchFamily="2" charset="-122"/>
              </a:endParaRPr>
            </a:p>
          </p:txBody>
        </p:sp>
        <p:sp>
          <p:nvSpPr>
            <p:cNvPr id="23568" name="Rectangle 40"/>
            <p:cNvSpPr>
              <a:spLocks noChangeArrowheads="1"/>
            </p:cNvSpPr>
            <p:nvPr/>
          </p:nvSpPr>
          <p:spPr bwMode="auto">
            <a:xfrm>
              <a:off x="5558156" y="4234498"/>
              <a:ext cx="2196435" cy="461665"/>
            </a:xfrm>
            <a:prstGeom prst="rect">
              <a:avLst/>
            </a:prstGeom>
            <a:noFill/>
            <a:ln w="9525">
              <a:noFill/>
              <a:miter lim="800000"/>
            </a:ln>
          </p:spPr>
          <p:txBody>
            <a:bodyPr wrap="none">
              <a:spAutoFit/>
            </a:bodyPr>
            <a:lstStyle/>
            <a:p>
              <a:pPr algn="ctr"/>
              <a:r>
                <a:rPr lang="zh-CN" altLang="en-US" sz="2400" b="1">
                  <a:solidFill>
                    <a:schemeClr val="bg1"/>
                  </a:solidFill>
                  <a:latin typeface="宋体" panose="02010600030101010101" pitchFamily="2" charset="-122"/>
                </a:rPr>
                <a:t>项目投资决策 </a:t>
              </a:r>
              <a:endParaRPr lang="zh-CN" altLang="en-US" sz="2400" b="1">
                <a:solidFill>
                  <a:schemeClr val="bg1"/>
                </a:solidFill>
                <a:latin typeface="宋体" panose="02010600030101010101" pitchFamily="2" charset="-122"/>
              </a:endParaRPr>
            </a:p>
          </p:txBody>
        </p:sp>
        <p:sp>
          <p:nvSpPr>
            <p:cNvPr id="23569" name="Rectangle 41"/>
            <p:cNvSpPr>
              <a:spLocks noChangeArrowheads="1"/>
            </p:cNvSpPr>
            <p:nvPr/>
          </p:nvSpPr>
          <p:spPr bwMode="auto">
            <a:xfrm>
              <a:off x="5213986" y="5703253"/>
              <a:ext cx="2196435" cy="461665"/>
            </a:xfrm>
            <a:prstGeom prst="rect">
              <a:avLst/>
            </a:prstGeom>
            <a:noFill/>
            <a:ln w="9525">
              <a:noFill/>
              <a:miter lim="800000"/>
            </a:ln>
          </p:spPr>
          <p:txBody>
            <a:bodyPr wrap="none">
              <a:spAutoFit/>
            </a:bodyPr>
            <a:lstStyle/>
            <a:p>
              <a:pPr algn="ctr"/>
              <a:r>
                <a:rPr lang="zh-CN" altLang="en-US" sz="2400" b="1">
                  <a:solidFill>
                    <a:schemeClr val="bg1"/>
                  </a:solidFill>
                  <a:latin typeface="宋体" panose="02010600030101010101" pitchFamily="2" charset="-122"/>
                </a:rPr>
                <a:t>收益分配决策 </a:t>
              </a:r>
              <a:endParaRPr lang="zh-CN" altLang="en-US" sz="2400" b="1">
                <a:solidFill>
                  <a:schemeClr val="bg1"/>
                </a:solidFill>
                <a:latin typeface="宋体" panose="02010600030101010101" pitchFamily="2" charset="-122"/>
              </a:endParaRPr>
            </a:p>
          </p:txBody>
        </p:sp>
        <p:sp>
          <p:nvSpPr>
            <p:cNvPr id="23570" name="Rectangle 42"/>
            <p:cNvSpPr>
              <a:spLocks noChangeArrowheads="1"/>
            </p:cNvSpPr>
            <p:nvPr/>
          </p:nvSpPr>
          <p:spPr bwMode="auto">
            <a:xfrm>
              <a:off x="1450658" y="5715635"/>
              <a:ext cx="2196435" cy="461665"/>
            </a:xfrm>
            <a:prstGeom prst="rect">
              <a:avLst/>
            </a:prstGeom>
            <a:noFill/>
            <a:ln w="9525">
              <a:noFill/>
              <a:miter lim="800000"/>
            </a:ln>
          </p:spPr>
          <p:txBody>
            <a:bodyPr wrap="none">
              <a:spAutoFit/>
            </a:bodyPr>
            <a:lstStyle/>
            <a:p>
              <a:pPr algn="ctr"/>
              <a:r>
                <a:rPr lang="zh-CN" altLang="en-US" sz="2400" b="1">
                  <a:solidFill>
                    <a:schemeClr val="bg1"/>
                  </a:solidFill>
                  <a:latin typeface="宋体" panose="02010600030101010101" pitchFamily="2" charset="-122"/>
                </a:rPr>
                <a:t>营运资金决策 </a:t>
              </a:r>
              <a:endParaRPr lang="zh-CN" altLang="en-US" sz="2400" b="1">
                <a:solidFill>
                  <a:schemeClr val="bg1"/>
                </a:solidFill>
                <a:latin typeface="宋体" panose="02010600030101010101" pitchFamily="2" charset="-122"/>
              </a:endParaRPr>
            </a:p>
          </p:txBody>
        </p:sp>
      </p:grpSp>
      <p:pic>
        <p:nvPicPr>
          <p:cNvPr id="4" name="图片 3" descr="timg (2)"/>
          <p:cNvPicPr>
            <a:picLocks noChangeAspect="1"/>
          </p:cNvPicPr>
          <p:nvPr/>
        </p:nvPicPr>
        <p:blipFill>
          <a:blip r:embed="rId1"/>
          <a:srcRect/>
          <a:stretch>
            <a:fillRect/>
          </a:stretch>
        </p:blipFill>
        <p:spPr bwMode="auto">
          <a:xfrm>
            <a:off x="1103313" y="2486025"/>
            <a:ext cx="3413125" cy="3668713"/>
          </a:xfrm>
          <a:prstGeom prst="rect">
            <a:avLst/>
          </a:prstGeom>
          <a:noFill/>
          <a:ln w="9525">
            <a:noFill/>
            <a:miter lim="800000"/>
            <a:headEnd/>
            <a:tailEnd/>
          </a:ln>
        </p:spPr>
      </p:pic>
      <p:sp>
        <p:nvSpPr>
          <p:cNvPr id="19" name="Text Box 4"/>
          <p:cNvSpPr txBox="1">
            <a:spLocks noChangeArrowheads="1"/>
          </p:cNvSpPr>
          <p:nvPr/>
        </p:nvSpPr>
        <p:spPr bwMode="auto">
          <a:xfrm>
            <a:off x="3990975" y="198438"/>
            <a:ext cx="2474407"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en-US"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财务</a:t>
            </a:r>
            <a:r>
              <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rPr>
              <a:t>决策</a:t>
            </a:r>
            <a:endParaRPr lang="zh-CN" altLang="zh-CN"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Line 6"/>
          <p:cNvSpPr>
            <a:spLocks noChangeShapeType="1"/>
          </p:cNvSpPr>
          <p:nvPr/>
        </p:nvSpPr>
        <p:spPr bwMode="auto">
          <a:xfrm>
            <a:off x="0" y="482600"/>
            <a:ext cx="40925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 name="Line 7"/>
          <p:cNvSpPr>
            <a:spLocks noChangeShapeType="1"/>
          </p:cNvSpPr>
          <p:nvPr/>
        </p:nvSpPr>
        <p:spPr bwMode="auto">
          <a:xfrm flipV="1">
            <a:off x="7577138" y="436563"/>
            <a:ext cx="4614862"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灯片编号占位符 2"/>
          <p:cNvSpPr>
            <a:spLocks noGrp="1"/>
          </p:cNvSpPr>
          <p:nvPr>
            <p:ph type="sldNum" sz="quarter" idx="12"/>
          </p:nvPr>
        </p:nvSpPr>
        <p:spPr/>
        <p:txBody>
          <a:bodyPr/>
          <a:lstStyle/>
          <a:p>
            <a:pPr>
              <a:defRPr/>
            </a:pPr>
            <a:fld id="{DB0F3E5D-8C80-4531-ACF1-3B3E92C4EB26}" type="slidenum">
              <a:rPr lang="en-US"/>
            </a:fld>
            <a:endParaRPr lang="en-US" dirty="0"/>
          </a:p>
        </p:txBody>
      </p:sp>
      <p:sp>
        <p:nvSpPr>
          <p:cNvPr id="18" name="Oval 14"/>
          <p:cNvSpPr>
            <a:spLocks noChangeArrowheads="1"/>
          </p:cNvSpPr>
          <p:nvPr/>
        </p:nvSpPr>
        <p:spPr bwMode="auto">
          <a:xfrm>
            <a:off x="7073900" y="2641600"/>
            <a:ext cx="2389188" cy="2308225"/>
          </a:xfrm>
          <a:prstGeom prst="ellipse">
            <a:avLst/>
          </a:prstGeom>
          <a:noFill/>
          <a:ln w="127000">
            <a:solidFill>
              <a:schemeClr val="accent1">
                <a:lumMod val="75000"/>
              </a:schemeClr>
            </a:solidFill>
            <a:round/>
          </a:ln>
        </p:spPr>
        <p:txBody>
          <a:bodyPr lIns="35983" tIns="45699" rIns="35983" bIns="45699" anchor="ctr"/>
          <a:lstStyle/>
          <a:p>
            <a:pPr algn="ctr">
              <a:defRPr/>
            </a:pPr>
            <a:endParaRPr lang="en-US" altLang="zh-CN" sz="2800" dirty="0">
              <a:solidFill>
                <a:srgbClr val="0B469D"/>
              </a:solidFill>
              <a:latin typeface="微软雅黑" panose="020B0503020204020204" pitchFamily="34" charset="-122"/>
              <a:ea typeface="微软雅黑" panose="020B0503020204020204" pitchFamily="34" charset="-122"/>
            </a:endParaRPr>
          </a:p>
        </p:txBody>
      </p:sp>
      <p:sp>
        <p:nvSpPr>
          <p:cNvPr id="23561" name="矩形 21"/>
          <p:cNvSpPr>
            <a:spLocks noChangeArrowheads="1"/>
          </p:cNvSpPr>
          <p:nvPr/>
        </p:nvSpPr>
        <p:spPr bwMode="auto">
          <a:xfrm>
            <a:off x="7358063" y="4086225"/>
            <a:ext cx="1876425" cy="430213"/>
          </a:xfrm>
          <a:prstGeom prst="rect">
            <a:avLst/>
          </a:prstGeom>
          <a:noFill/>
          <a:ln w="9525">
            <a:noFill/>
            <a:miter lim="800000"/>
          </a:ln>
        </p:spPr>
        <p:txBody>
          <a:bodyPr wrap="none">
            <a:spAutoFit/>
          </a:bodyPr>
          <a:lstStyle/>
          <a:p>
            <a:pPr algn="ctr"/>
            <a:r>
              <a:rPr lang="zh-CN" altLang="en-US" sz="2200">
                <a:solidFill>
                  <a:srgbClr val="FF0000"/>
                </a:solidFill>
                <a:latin typeface="微软雅黑" panose="020B0503020204020204" pitchFamily="34" charset="-122"/>
                <a:ea typeface="微软雅黑" panose="020B0503020204020204" pitchFamily="34" charset="-122"/>
                <a:sym typeface="方正兰亭细黑_GBK"/>
              </a:rPr>
              <a:t>财务管理核心</a:t>
            </a:r>
            <a:endParaRPr lang="zh-CN" altLang="en-US" sz="2200">
              <a:solidFill>
                <a:srgbClr val="FF0000"/>
              </a:solidFill>
              <a:latin typeface="微软雅黑" panose="020B0503020204020204" pitchFamily="34" charset="-122"/>
              <a:ea typeface="微软雅黑" panose="020B0503020204020204" pitchFamily="34" charset="-122"/>
              <a:sym typeface="方正兰亭细黑_GBK"/>
            </a:endParaRPr>
          </a:p>
        </p:txBody>
      </p:sp>
      <p:sp>
        <p:nvSpPr>
          <p:cNvPr id="23562" name="矩形 22"/>
          <p:cNvSpPr>
            <a:spLocks noChangeArrowheads="1"/>
          </p:cNvSpPr>
          <p:nvPr/>
        </p:nvSpPr>
        <p:spPr bwMode="auto">
          <a:xfrm>
            <a:off x="7418388" y="3352800"/>
            <a:ext cx="1620837" cy="523875"/>
          </a:xfrm>
          <a:prstGeom prst="rect">
            <a:avLst/>
          </a:prstGeom>
          <a:noFill/>
          <a:ln w="9525">
            <a:noFill/>
            <a:miter lim="800000"/>
          </a:ln>
        </p:spPr>
        <p:txBody>
          <a:bodyPr wrap="none">
            <a:spAutoFit/>
          </a:bodyPr>
          <a:lstStyle/>
          <a:p>
            <a:pPr algn="ctr"/>
            <a:r>
              <a:rPr lang="zh-CN" altLang="en-US" sz="2800">
                <a:solidFill>
                  <a:srgbClr val="0B469D"/>
                </a:solidFill>
                <a:latin typeface="微软雅黑" panose="020B0503020204020204" pitchFamily="34" charset="-122"/>
                <a:ea typeface="微软雅黑" panose="020B0503020204020204" pitchFamily="34" charset="-122"/>
              </a:rPr>
              <a:t>财务决策</a:t>
            </a:r>
            <a:endParaRPr lang="en-US" altLang="zh-CN" sz="2800">
              <a:solidFill>
                <a:srgbClr val="0B469D"/>
              </a:solidFill>
              <a:latin typeface="微软雅黑" panose="020B0503020204020204" pitchFamily="34" charset="-122"/>
              <a:ea typeface="微软雅黑" panose="020B0503020204020204" pitchFamily="34"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 fill="hold"/>
                                        <p:tgtEl>
                                          <p:spTgt spid="10242"/>
                                        </p:tgtEl>
                                      </p:cBhvr>
                                    </p:anim>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style.rotation</p:attrName>
                                        </p:attrNameLst>
                                      </p:cBhvr>
                                      <p:tavLst>
                                        <p:tav tm="0">
                                          <p:val>
                                            <p:fltVal val="720"/>
                                          </p:val>
                                        </p:tav>
                                        <p:tav tm="100000">
                                          <p:val>
                                            <p:fltVal val="0"/>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out)">
                                      <p:cBhvr>
                                        <p:cTn id="20" dur="1000"/>
                                        <p:tgtEl>
                                          <p:spTgt spid="2"/>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0-#ppt_w/2"/>
                                          </p:val>
                                        </p:tav>
                                        <p:tav tm="100000">
                                          <p:val>
                                            <p:strVal val="#ppt_x"/>
                                          </p:val>
                                        </p:tav>
                                      </p:tavLst>
                                    </p:anim>
                                    <p:anim calcmode="lin" valueType="num">
                                      <p:cBhvr additive="base">
                                        <p:cTn id="3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9"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50813" y="549275"/>
            <a:ext cx="3927475"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8112125" y="549275"/>
            <a:ext cx="3927475"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sp>
        <p:nvSpPr>
          <p:cNvPr id="39" name="Oval 14"/>
          <p:cNvSpPr>
            <a:spLocks noChangeArrowheads="1"/>
          </p:cNvSpPr>
          <p:nvPr/>
        </p:nvSpPr>
        <p:spPr bwMode="auto">
          <a:xfrm>
            <a:off x="1355725" y="3062288"/>
            <a:ext cx="1576388" cy="1616075"/>
          </a:xfrm>
          <a:prstGeom prst="ellipse">
            <a:avLst/>
          </a:prstGeom>
          <a:noFill/>
          <a:ln w="127000">
            <a:solidFill>
              <a:schemeClr val="accent1">
                <a:lumMod val="75000"/>
              </a:schemeClr>
            </a:solidFill>
            <a:round/>
          </a:ln>
        </p:spPr>
        <p:txBody>
          <a:bodyPr lIns="35983" tIns="45699" rIns="35983" bIns="45699" anchor="ctr"/>
          <a:lstStyle/>
          <a:p>
            <a:pPr algn="ctr">
              <a:defRPr/>
            </a:pPr>
            <a:r>
              <a:rPr lang="zh-CN" altLang="en-US" sz="2800" dirty="0">
                <a:solidFill>
                  <a:srgbClr val="0B469D"/>
                </a:solidFill>
                <a:latin typeface="微软雅黑" panose="020B0503020204020204" pitchFamily="34" charset="-122"/>
                <a:ea typeface="微软雅黑" panose="020B0503020204020204" pitchFamily="34" charset="-122"/>
              </a:rPr>
              <a:t>全面预算</a:t>
            </a:r>
            <a:endParaRPr lang="zh-CN" altLang="en-US" sz="2800" dirty="0">
              <a:solidFill>
                <a:srgbClr val="0B469D"/>
              </a:solidFill>
              <a:latin typeface="微软雅黑" panose="020B0503020204020204" pitchFamily="34" charset="-122"/>
              <a:ea typeface="微软雅黑" panose="020B0503020204020204" pitchFamily="34" charset="-122"/>
            </a:endParaRPr>
          </a:p>
        </p:txBody>
      </p:sp>
      <p:sp>
        <p:nvSpPr>
          <p:cNvPr id="74" name="矩形 46"/>
          <p:cNvSpPr>
            <a:spLocks noChangeArrowheads="1"/>
          </p:cNvSpPr>
          <p:nvPr/>
        </p:nvSpPr>
        <p:spPr bwMode="auto">
          <a:xfrm>
            <a:off x="4321175" y="3517900"/>
            <a:ext cx="2254250" cy="604838"/>
          </a:xfrm>
          <a:prstGeom prst="rect">
            <a:avLst/>
          </a:prstGeom>
          <a:solidFill>
            <a:schemeClr val="bg1">
              <a:lumMod val="85000"/>
            </a:schemeClr>
          </a:solidFill>
          <a:ln w="12700" cmpd="sng">
            <a:noFill/>
            <a:miter lim="800000"/>
          </a:ln>
        </p:spPr>
        <p:txBody>
          <a:bodyPr lIns="121899" tIns="60949" rIns="121899" bIns="60949" anchor="ctr"/>
          <a:lstStyle/>
          <a:p>
            <a:pPr algn="ctr">
              <a:defRPr/>
            </a:pPr>
            <a:endParaRPr lang="zh-CN" altLang="zh-CN" sz="19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5" name="文本框 47"/>
          <p:cNvSpPr>
            <a:spLocks noChangeArrowheads="1"/>
          </p:cNvSpPr>
          <p:nvPr/>
        </p:nvSpPr>
        <p:spPr bwMode="auto">
          <a:xfrm>
            <a:off x="4343400" y="3544888"/>
            <a:ext cx="2274888" cy="490537"/>
          </a:xfrm>
          <a:prstGeom prst="rect">
            <a:avLst/>
          </a:prstGeom>
          <a:noFill/>
          <a:ln w="12700">
            <a:noFill/>
            <a:miter lim="800000"/>
          </a:ln>
        </p:spPr>
        <p:txBody>
          <a:bodyPr lIns="121899" tIns="60949" rIns="121899" bIns="60949" anchor="ctr"/>
          <a:lstStyle/>
          <a:p>
            <a:pPr algn="ctr"/>
            <a:r>
              <a:rPr lang="zh-CN" altLang="en-US" sz="2400">
                <a:solidFill>
                  <a:srgbClr val="0B469D"/>
                </a:solidFill>
                <a:latin typeface="微软雅黑" panose="020B0503020204020204" pitchFamily="34" charset="-122"/>
                <a:ea typeface="微软雅黑" panose="020B0503020204020204" pitchFamily="34" charset="-122"/>
                <a:sym typeface="方正兰亭细黑_GBK"/>
              </a:rPr>
              <a:t>专门决策预算</a:t>
            </a:r>
            <a:endParaRPr lang="zh-CN" altLang="en-US" sz="2400">
              <a:solidFill>
                <a:srgbClr val="0B469D"/>
              </a:solidFill>
              <a:latin typeface="微软雅黑" panose="020B0503020204020204" pitchFamily="34" charset="-122"/>
              <a:ea typeface="微软雅黑" panose="020B0503020204020204" pitchFamily="34" charset="-122"/>
              <a:sym typeface="方正兰亭细黑_GBK"/>
            </a:endParaRPr>
          </a:p>
        </p:txBody>
      </p:sp>
      <p:sp>
        <p:nvSpPr>
          <p:cNvPr id="80" name="矩形 60"/>
          <p:cNvSpPr>
            <a:spLocks noChangeArrowheads="1"/>
          </p:cNvSpPr>
          <p:nvPr/>
        </p:nvSpPr>
        <p:spPr bwMode="auto">
          <a:xfrm>
            <a:off x="7820025" y="4067175"/>
            <a:ext cx="1250950" cy="492125"/>
          </a:xfrm>
          <a:prstGeom prst="rect">
            <a:avLst/>
          </a:prstGeom>
          <a:noFill/>
          <a:ln w="9525">
            <a:noFill/>
            <a:miter lim="800000"/>
          </a:ln>
        </p:spPr>
        <p:txBody>
          <a:bodyPr lIns="91396" tIns="45699" rIns="91396" bIns="45699">
            <a:spAutoFit/>
          </a:bodyPr>
          <a:lstStyle/>
          <a:p>
            <a:pPr>
              <a:lnSpc>
                <a:spcPct val="130000"/>
              </a:lnSpc>
            </a:pPr>
            <a:r>
              <a:rPr lang="zh-CN" altLang="en-US" sz="2000">
                <a:solidFill>
                  <a:srgbClr val="0B469D"/>
                </a:solidFill>
                <a:latin typeface="微软雅黑" panose="020B0503020204020204" pitchFamily="34" charset="-122"/>
                <a:ea typeface="微软雅黑" panose="020B0503020204020204" pitchFamily="34" charset="-122"/>
              </a:rPr>
              <a:t>现金预算</a:t>
            </a:r>
            <a:endParaRPr lang="en-US" altLang="zh-CN" sz="1300">
              <a:solidFill>
                <a:srgbClr val="0B469D"/>
              </a:solidFill>
              <a:latin typeface="微软雅黑" panose="020B0503020204020204" pitchFamily="34" charset="-122"/>
              <a:ea typeface="微软雅黑" panose="020B0503020204020204" pitchFamily="34" charset="-122"/>
            </a:endParaRPr>
          </a:p>
        </p:txBody>
      </p:sp>
      <p:grpSp>
        <p:nvGrpSpPr>
          <p:cNvPr id="5" name="组合 21"/>
          <p:cNvGrpSpPr/>
          <p:nvPr/>
        </p:nvGrpSpPr>
        <p:grpSpPr bwMode="auto">
          <a:xfrm>
            <a:off x="2927350" y="2986088"/>
            <a:ext cx="1341438" cy="1778000"/>
            <a:chOff x="3851920" y="1360325"/>
            <a:chExt cx="1005181" cy="1333453"/>
          </a:xfrm>
        </p:grpSpPr>
        <p:cxnSp>
          <p:nvCxnSpPr>
            <p:cNvPr id="82" name="肘形连接符 81"/>
            <p:cNvCxnSpPr/>
            <p:nvPr/>
          </p:nvCxnSpPr>
          <p:spPr>
            <a:xfrm rot="16200000" flipH="1">
              <a:off x="4259619" y="2112950"/>
              <a:ext cx="750067" cy="411589"/>
            </a:xfrm>
            <a:prstGeom prst="bentConnector2">
              <a:avLst/>
            </a:prstGeom>
            <a:ln>
              <a:solidFill>
                <a:srgbClr val="0B469D"/>
              </a:solidFill>
              <a:tailEnd type="arrow"/>
            </a:ln>
          </p:spPr>
          <p:style>
            <a:lnRef idx="1">
              <a:schemeClr val="accent1"/>
            </a:lnRef>
            <a:fillRef idx="0">
              <a:schemeClr val="accent1"/>
            </a:fillRef>
            <a:effectRef idx="0">
              <a:schemeClr val="accent1"/>
            </a:effectRef>
            <a:fontRef idx="minor">
              <a:schemeClr val="tx1"/>
            </a:fontRef>
          </p:style>
        </p:cxnSp>
        <p:cxnSp>
          <p:nvCxnSpPr>
            <p:cNvPr id="83" name="肘形连接符 82"/>
            <p:cNvCxnSpPr/>
            <p:nvPr/>
          </p:nvCxnSpPr>
          <p:spPr>
            <a:xfrm rot="5400000" flipH="1" flipV="1">
              <a:off x="4342960" y="1446223"/>
              <a:ext cx="583386" cy="411589"/>
            </a:xfrm>
            <a:prstGeom prst="bentConnector2">
              <a:avLst/>
            </a:prstGeom>
            <a:ln>
              <a:solidFill>
                <a:srgbClr val="0B469D"/>
              </a:solidFill>
              <a:tailEnd type="arrow"/>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a:off x="3851920" y="1948473"/>
              <a:ext cx="1005181" cy="0"/>
            </a:xfrm>
            <a:prstGeom prst="straightConnector1">
              <a:avLst/>
            </a:prstGeom>
            <a:ln>
              <a:solidFill>
                <a:srgbClr val="0B469D"/>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 Box 4"/>
          <p:cNvSpPr txBox="1">
            <a:spLocks noChangeArrowheads="1"/>
          </p:cNvSpPr>
          <p:nvPr/>
        </p:nvSpPr>
        <p:spPr bwMode="auto">
          <a:xfrm>
            <a:off x="4265613" y="271463"/>
            <a:ext cx="2474407"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3.</a:t>
            </a:r>
            <a:r>
              <a:rPr lang="zh-CN" altLang="en-US"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财务</a:t>
            </a:r>
            <a:r>
              <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rPr>
              <a:t>预算</a:t>
            </a:r>
            <a:endParaRPr lang="zh-CN" altLang="zh-CN"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矩形 46"/>
          <p:cNvSpPr>
            <a:spLocks noChangeArrowheads="1"/>
          </p:cNvSpPr>
          <p:nvPr/>
        </p:nvSpPr>
        <p:spPr bwMode="auto">
          <a:xfrm>
            <a:off x="4313238" y="2640013"/>
            <a:ext cx="2254250" cy="603250"/>
          </a:xfrm>
          <a:prstGeom prst="rect">
            <a:avLst/>
          </a:prstGeom>
          <a:solidFill>
            <a:srgbClr val="0070C0"/>
          </a:solidFill>
          <a:ln w="12700" cmpd="sng">
            <a:noFill/>
            <a:miter lim="800000"/>
          </a:ln>
        </p:spPr>
        <p:txBody>
          <a:bodyPr lIns="121899" tIns="60949" rIns="121899" bIns="60949" anchor="ctr"/>
          <a:lstStyle/>
          <a:p>
            <a:pPr algn="ctr">
              <a:defRPr/>
            </a:pPr>
            <a:endParaRPr lang="zh-CN" altLang="zh-CN" sz="19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6" name="矩形 46"/>
          <p:cNvSpPr>
            <a:spLocks noChangeArrowheads="1"/>
          </p:cNvSpPr>
          <p:nvPr/>
        </p:nvSpPr>
        <p:spPr bwMode="auto">
          <a:xfrm>
            <a:off x="4327525" y="4425950"/>
            <a:ext cx="2254250" cy="603250"/>
          </a:xfrm>
          <a:prstGeom prst="rect">
            <a:avLst/>
          </a:prstGeom>
          <a:solidFill>
            <a:srgbClr val="0070C0"/>
          </a:solidFill>
          <a:ln w="12700" cmpd="sng">
            <a:noFill/>
            <a:miter lim="800000"/>
          </a:ln>
        </p:spPr>
        <p:txBody>
          <a:bodyPr lIns="121899" tIns="60949" rIns="121899" bIns="60949" anchor="ctr"/>
          <a:lstStyle/>
          <a:p>
            <a:pPr algn="ctr">
              <a:defRPr/>
            </a:pPr>
            <a:endParaRPr lang="zh-CN" altLang="zh-CN" sz="19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 name="文本框 47"/>
          <p:cNvSpPr>
            <a:spLocks noChangeArrowheads="1"/>
          </p:cNvSpPr>
          <p:nvPr/>
        </p:nvSpPr>
        <p:spPr bwMode="auto">
          <a:xfrm>
            <a:off x="4337050" y="2681288"/>
            <a:ext cx="2151063" cy="490537"/>
          </a:xfrm>
          <a:prstGeom prst="rect">
            <a:avLst/>
          </a:prstGeom>
          <a:solidFill>
            <a:srgbClr val="0070C0"/>
          </a:solidFill>
          <a:ln w="12700">
            <a:noFill/>
            <a:miter lim="800000"/>
          </a:ln>
        </p:spPr>
        <p:txBody>
          <a:bodyPr lIns="121899" tIns="60949" rIns="121899" bIns="60949" anchor="ctr"/>
          <a:lstStyle/>
          <a:p>
            <a:pPr algn="ctr"/>
            <a:r>
              <a:rPr lang="zh-CN" altLang="en-US" sz="2400">
                <a:solidFill>
                  <a:schemeClr val="bg1"/>
                </a:solidFill>
                <a:latin typeface="微软雅黑" panose="020B0503020204020204" pitchFamily="34" charset="-122"/>
                <a:ea typeface="微软雅黑" panose="020B0503020204020204" pitchFamily="34" charset="-122"/>
                <a:sym typeface="方正兰亭细黑_GBK"/>
              </a:rPr>
              <a:t>日常业务预算</a:t>
            </a:r>
            <a:endParaRPr lang="zh-CN" altLang="en-US" sz="240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28" name="文本框 47"/>
          <p:cNvSpPr>
            <a:spLocks noChangeArrowheads="1"/>
          </p:cNvSpPr>
          <p:nvPr/>
        </p:nvSpPr>
        <p:spPr bwMode="auto">
          <a:xfrm>
            <a:off x="4321175" y="4437063"/>
            <a:ext cx="2274888" cy="490537"/>
          </a:xfrm>
          <a:prstGeom prst="rect">
            <a:avLst/>
          </a:prstGeom>
          <a:noFill/>
          <a:ln w="12700">
            <a:noFill/>
            <a:miter lim="800000"/>
          </a:ln>
        </p:spPr>
        <p:txBody>
          <a:bodyPr lIns="121899" tIns="60949" rIns="121899" bIns="60949" anchor="ctr"/>
          <a:lstStyle/>
          <a:p>
            <a:pPr algn="ctr"/>
            <a:r>
              <a:rPr lang="zh-CN" altLang="en-US" sz="2400">
                <a:solidFill>
                  <a:schemeClr val="bg1"/>
                </a:solidFill>
                <a:latin typeface="微软雅黑" panose="020B0503020204020204" pitchFamily="34" charset="-122"/>
                <a:ea typeface="微软雅黑" panose="020B0503020204020204" pitchFamily="34" charset="-122"/>
                <a:sym typeface="方正兰亭细黑_GBK"/>
              </a:rPr>
              <a:t>财务预算</a:t>
            </a:r>
            <a:endParaRPr lang="zh-CN" altLang="en-US" sz="240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29" name="矩形 60"/>
          <p:cNvSpPr>
            <a:spLocks noChangeArrowheads="1"/>
          </p:cNvSpPr>
          <p:nvPr/>
        </p:nvSpPr>
        <p:spPr bwMode="auto">
          <a:xfrm>
            <a:off x="7915275" y="4857750"/>
            <a:ext cx="1824038" cy="492125"/>
          </a:xfrm>
          <a:prstGeom prst="rect">
            <a:avLst/>
          </a:prstGeom>
          <a:noFill/>
          <a:ln w="9525">
            <a:noFill/>
            <a:miter lim="800000"/>
          </a:ln>
        </p:spPr>
        <p:txBody>
          <a:bodyPr lIns="91396" tIns="45699" rIns="91396" bIns="45699">
            <a:spAutoFit/>
          </a:bodyPr>
          <a:lstStyle/>
          <a:p>
            <a:pPr>
              <a:lnSpc>
                <a:spcPct val="130000"/>
              </a:lnSpc>
            </a:pPr>
            <a:r>
              <a:rPr lang="zh-CN" altLang="en-US" sz="2000">
                <a:solidFill>
                  <a:srgbClr val="0B469D"/>
                </a:solidFill>
                <a:latin typeface="微软雅黑" panose="020B0503020204020204" pitchFamily="34" charset="-122"/>
                <a:ea typeface="微软雅黑" panose="020B0503020204020204" pitchFamily="34" charset="-122"/>
              </a:rPr>
              <a:t>预计财务报表</a:t>
            </a:r>
            <a:endParaRPr lang="en-US" altLang="zh-CN" sz="2000">
              <a:solidFill>
                <a:srgbClr val="0B469D"/>
              </a:solidFill>
              <a:latin typeface="微软雅黑" panose="020B0503020204020204" pitchFamily="34" charset="-122"/>
              <a:ea typeface="微软雅黑" panose="020B0503020204020204" pitchFamily="34" charset="-122"/>
            </a:endParaRPr>
          </a:p>
        </p:txBody>
      </p:sp>
      <p:grpSp>
        <p:nvGrpSpPr>
          <p:cNvPr id="30" name="组合 21"/>
          <p:cNvGrpSpPr/>
          <p:nvPr/>
        </p:nvGrpSpPr>
        <p:grpSpPr bwMode="auto">
          <a:xfrm>
            <a:off x="7107238" y="4368800"/>
            <a:ext cx="657225" cy="668338"/>
            <a:chOff x="4428961" y="1360325"/>
            <a:chExt cx="411827" cy="1333453"/>
          </a:xfrm>
        </p:grpSpPr>
        <p:cxnSp>
          <p:nvCxnSpPr>
            <p:cNvPr id="31" name="肘形连接符 81"/>
            <p:cNvCxnSpPr/>
            <p:nvPr/>
          </p:nvCxnSpPr>
          <p:spPr>
            <a:xfrm rot="16200000" flipH="1">
              <a:off x="4259544" y="2112533"/>
              <a:ext cx="750662" cy="411827"/>
            </a:xfrm>
            <a:prstGeom prst="bentConnector2">
              <a:avLst/>
            </a:prstGeom>
            <a:ln>
              <a:solidFill>
                <a:srgbClr val="0B469D"/>
              </a:solidFill>
              <a:tailEnd type="arrow"/>
            </a:ln>
          </p:spPr>
          <p:style>
            <a:lnRef idx="1">
              <a:schemeClr val="accent1"/>
            </a:lnRef>
            <a:fillRef idx="0">
              <a:schemeClr val="accent1"/>
            </a:fillRef>
            <a:effectRef idx="0">
              <a:schemeClr val="accent1"/>
            </a:effectRef>
            <a:fontRef idx="minor">
              <a:schemeClr val="tx1"/>
            </a:fontRef>
          </p:style>
        </p:cxnSp>
        <p:cxnSp>
          <p:nvCxnSpPr>
            <p:cNvPr id="32" name="肘形连接符 82"/>
            <p:cNvCxnSpPr/>
            <p:nvPr/>
          </p:nvCxnSpPr>
          <p:spPr>
            <a:xfrm rot="5400000" flipH="1" flipV="1">
              <a:off x="4343479" y="1445806"/>
              <a:ext cx="582791" cy="411827"/>
            </a:xfrm>
            <a:prstGeom prst="bentConnector2">
              <a:avLst/>
            </a:prstGeom>
            <a:ln>
              <a:solidFill>
                <a:srgbClr val="0B469D"/>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直接连接符 34"/>
          <p:cNvCxnSpPr/>
          <p:nvPr/>
        </p:nvCxnSpPr>
        <p:spPr>
          <a:xfrm>
            <a:off x="6596063" y="4725988"/>
            <a:ext cx="473075"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 Box 5"/>
          <p:cNvSpPr txBox="1">
            <a:spLocks noChangeArrowheads="1"/>
          </p:cNvSpPr>
          <p:nvPr/>
        </p:nvSpPr>
        <p:spPr bwMode="auto">
          <a:xfrm>
            <a:off x="1058863" y="1033463"/>
            <a:ext cx="10320337" cy="1292225"/>
          </a:xfrm>
          <a:prstGeom prst="rect">
            <a:avLst/>
          </a:prstGeom>
          <a:noFill/>
          <a:ln w="9525">
            <a:noFill/>
            <a:miter lim="800000"/>
          </a:ln>
        </p:spPr>
        <p:txBody>
          <a:bodyPr>
            <a:spAutoFit/>
          </a:bodyPr>
          <a:lstStyle/>
          <a:p>
            <a:pPr>
              <a:lnSpc>
                <a:spcPct val="150000"/>
              </a:lnSpc>
            </a:pPr>
            <a:r>
              <a:rPr lang="en-US" altLang="zh-CN" sz="2400">
                <a:latin typeface="微软雅黑" panose="020B0503020204020204" pitchFamily="34" charset="-122"/>
                <a:ea typeface="微软雅黑" panose="020B0503020204020204" pitchFamily="34" charset="-122"/>
              </a:rPr>
              <a:t>       </a:t>
            </a:r>
            <a:r>
              <a:rPr lang="zh-CN" altLang="en-US" sz="2600">
                <a:solidFill>
                  <a:srgbClr val="000000"/>
                </a:solidFill>
                <a:latin typeface="微软雅黑" panose="020B0503020204020204" pitchFamily="34" charset="-122"/>
                <a:ea typeface="微软雅黑" panose="020B0503020204020204" pitchFamily="34" charset="-122"/>
              </a:rPr>
              <a:t>财务预算是指围绕企业战略目标，对一定时期内的财务活动所做出的具体规划。</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42" name="灯片编号占位符 2"/>
          <p:cNvSpPr txBox="1"/>
          <p:nvPr/>
        </p:nvSpPr>
        <p:spPr>
          <a:xfrm>
            <a:off x="11310938" y="6224588"/>
            <a:ext cx="520700" cy="365125"/>
          </a:xfrm>
          <a:prstGeom prst="rect">
            <a:avLst/>
          </a:prstGeom>
        </p:spPr>
        <p:txBody>
          <a:bodyPr/>
          <a:lstStyle/>
          <a:p>
            <a:pPr algn="ctr" fontAlgn="auto">
              <a:spcBef>
                <a:spcPts val="0"/>
              </a:spcBef>
              <a:spcAft>
                <a:spcPts val="0"/>
              </a:spcAft>
              <a:defRPr/>
            </a:pPr>
            <a:fld id="{70E54D83-ED00-46EC-A0B4-3C933E6B1337}" type="slidenum">
              <a:rPr lang="en-US" sz="1400" b="1">
                <a:solidFill>
                  <a:schemeClr val="bg1"/>
                </a:solidFill>
                <a:latin typeface="+mj-lt"/>
                <a:ea typeface="+mn-ea"/>
              </a:rPr>
            </a:fld>
            <a:endParaRPr lang="en-US" sz="1400" b="1" dirty="0">
              <a:solidFill>
                <a:schemeClr val="bg1"/>
              </a:solidFill>
              <a:latin typeface="+mj-lt"/>
              <a:ea typeface="+mn-ea"/>
            </a:endParaRPr>
          </a:p>
        </p:txBody>
      </p:sp>
    </p:spTree>
  </p:cSld>
  <p:clrMapOvr>
    <a:masterClrMapping/>
  </p:clrMapOvr>
  <p:transition spd="slow" advClick="0" advTm="7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fade">
                                      <p:cBhvr>
                                        <p:cTn id="21" dur="500"/>
                                        <p:tgtEl>
                                          <p:spTgt spid="7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500"/>
                                        <p:tgtEl>
                                          <p:spTgt spid="75"/>
                                        </p:tgtEl>
                                      </p:cBhvr>
                                    </p:animEffect>
                                  </p:childTnLst>
                                </p:cTn>
                              </p:par>
                            </p:childTnLst>
                          </p:cTn>
                        </p:par>
                        <p:par>
                          <p:cTn id="25" fill="hold">
                            <p:stCondLst>
                              <p:cond delay="3000"/>
                            </p:stCondLst>
                            <p:childTnLst>
                              <p:par>
                                <p:cTn id="26" presetID="2" presetClass="entr" presetSubtype="2" decel="100000" fill="hold" grpId="0" nodeType="after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additive="base">
                                        <p:cTn id="28" dur="500" fill="hold"/>
                                        <p:tgtEl>
                                          <p:spTgt spid="80"/>
                                        </p:tgtEl>
                                        <p:attrNameLst>
                                          <p:attrName>ppt_x</p:attrName>
                                        </p:attrNameLst>
                                      </p:cBhvr>
                                      <p:tavLst>
                                        <p:tav tm="0">
                                          <p:val>
                                            <p:strVal val="1+#ppt_w/2"/>
                                          </p:val>
                                        </p:tav>
                                        <p:tav tm="100000">
                                          <p:val>
                                            <p:strVal val="#ppt_x"/>
                                          </p:val>
                                        </p:tav>
                                      </p:tavLst>
                                    </p:anim>
                                    <p:anim calcmode="lin" valueType="num">
                                      <p:cBhvr additive="base">
                                        <p:cTn id="29"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par>
                          <p:cTn id="49" fill="hold">
                            <p:stCondLst>
                              <p:cond delay="1000"/>
                            </p:stCondLst>
                            <p:childTnLst>
                              <p:par>
                                <p:cTn id="50" presetID="2" presetClass="entr" presetSubtype="2" decel="10000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1+#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childTnLst>
                          </p:cTn>
                        </p:par>
                        <p:par>
                          <p:cTn id="54" fill="hold">
                            <p:stCondLst>
                              <p:cond delay="1500"/>
                            </p:stCondLst>
                            <p:childTnLst>
                              <p:par>
                                <p:cTn id="55" presetID="22" presetClass="entr" presetSubtype="8"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p:cTn id="62" dur="1" fill="hold"/>
                                        <p:tgtEl>
                                          <p:spTgt spid="4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4" grpId="0" animBg="1"/>
      <p:bldP spid="75" grpId="0"/>
      <p:bldP spid="80" grpId="0"/>
      <p:bldP spid="22" grpId="0"/>
      <p:bldP spid="25" grpId="0" animBg="1"/>
      <p:bldP spid="26" grpId="0" animBg="1"/>
      <p:bldP spid="27" grpId="0" animBg="1"/>
      <p:bldP spid="28" grpId="0"/>
      <p:bldP spid="29"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0"/>
          <p:cNvGrpSpPr/>
          <p:nvPr/>
        </p:nvGrpSpPr>
        <p:grpSpPr bwMode="auto">
          <a:xfrm>
            <a:off x="10993438" y="1484313"/>
            <a:ext cx="503237" cy="4824412"/>
            <a:chOff x="10994103" y="1484783"/>
            <a:chExt cx="502571" cy="4824537"/>
          </a:xfrm>
        </p:grpSpPr>
        <p:sp>
          <p:nvSpPr>
            <p:cNvPr id="54" name="等腰三角形 6"/>
            <p:cNvSpPr/>
            <p:nvPr/>
          </p:nvSpPr>
          <p:spPr>
            <a:xfrm rot="16200000" flipH="1">
              <a:off x="10693719" y="1785167"/>
              <a:ext cx="1103341" cy="502571"/>
            </a:xfrm>
            <a:custGeom>
              <a:avLst/>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1" fmla="*/ 0 w 1102903"/>
                <a:gd name="connsiteY0-2" fmla="*/ 500190 h 500190"/>
                <a:gd name="connsiteX1-3" fmla="*/ 1102903 w 1102903"/>
                <a:gd name="connsiteY1-4" fmla="*/ 0 h 500190"/>
                <a:gd name="connsiteX2-5" fmla="*/ 693325 w 1102903"/>
                <a:gd name="connsiteY2-6" fmla="*/ 500190 h 500190"/>
                <a:gd name="connsiteX3-7" fmla="*/ 0 w 1102903"/>
                <a:gd name="connsiteY3-8" fmla="*/ 500190 h 500190"/>
                <a:gd name="connsiteX0-9" fmla="*/ 0 w 1102903"/>
                <a:gd name="connsiteY0-10" fmla="*/ 500190 h 502571"/>
                <a:gd name="connsiteX1-11" fmla="*/ 1102903 w 1102903"/>
                <a:gd name="connsiteY1-12" fmla="*/ 0 h 502571"/>
                <a:gd name="connsiteX2-13" fmla="*/ 729047 w 1102903"/>
                <a:gd name="connsiteY2-14" fmla="*/ 502571 h 502571"/>
                <a:gd name="connsiteX3-15" fmla="*/ 0 w 1102903"/>
                <a:gd name="connsiteY3-16" fmla="*/ 500190 h 502571"/>
              </a:gdLst>
              <a:ahLst/>
              <a:cxnLst>
                <a:cxn ang="0">
                  <a:pos x="connsiteX0-1" y="connsiteY0-2"/>
                </a:cxn>
                <a:cxn ang="0">
                  <a:pos x="connsiteX1-3" y="connsiteY1-4"/>
                </a:cxn>
                <a:cxn ang="0">
                  <a:pos x="connsiteX2-5" y="connsiteY2-6"/>
                </a:cxn>
                <a:cxn ang="0">
                  <a:pos x="connsiteX3-7" y="connsiteY3-8"/>
                </a:cxn>
              </a:cxnLst>
              <a:rect l="l" t="t" r="r" b="b"/>
              <a:pathLst>
                <a:path w="1102903" h="502571">
                  <a:moveTo>
                    <a:pt x="0" y="500190"/>
                  </a:moveTo>
                  <a:lnTo>
                    <a:pt x="1102903" y="0"/>
                  </a:lnTo>
                  <a:lnTo>
                    <a:pt x="729047" y="502571"/>
                  </a:lnTo>
                  <a:lnTo>
                    <a:pt x="0" y="50019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55" name="直接连接符 54"/>
            <p:cNvCxnSpPr/>
            <p:nvPr/>
          </p:nvCxnSpPr>
          <p:spPr>
            <a:xfrm flipH="1">
              <a:off x="11002029" y="2578598"/>
              <a:ext cx="0" cy="373072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61"/>
          <p:cNvGrpSpPr/>
          <p:nvPr/>
        </p:nvGrpSpPr>
        <p:grpSpPr bwMode="auto">
          <a:xfrm>
            <a:off x="695325" y="1484313"/>
            <a:ext cx="503238" cy="4824412"/>
            <a:chOff x="695325" y="1484783"/>
            <a:chExt cx="502571" cy="4824537"/>
          </a:xfrm>
        </p:grpSpPr>
        <p:sp>
          <p:nvSpPr>
            <p:cNvPr id="7" name="等腰三角形 6"/>
            <p:cNvSpPr/>
            <p:nvPr/>
          </p:nvSpPr>
          <p:spPr>
            <a:xfrm rot="5400000">
              <a:off x="394940" y="1785168"/>
              <a:ext cx="1103341" cy="502571"/>
            </a:xfrm>
            <a:custGeom>
              <a:avLst/>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1" fmla="*/ 0 w 1102903"/>
                <a:gd name="connsiteY0-2" fmla="*/ 500190 h 500190"/>
                <a:gd name="connsiteX1-3" fmla="*/ 1102903 w 1102903"/>
                <a:gd name="connsiteY1-4" fmla="*/ 0 h 500190"/>
                <a:gd name="connsiteX2-5" fmla="*/ 693325 w 1102903"/>
                <a:gd name="connsiteY2-6" fmla="*/ 500190 h 500190"/>
                <a:gd name="connsiteX3-7" fmla="*/ 0 w 1102903"/>
                <a:gd name="connsiteY3-8" fmla="*/ 500190 h 500190"/>
                <a:gd name="connsiteX0-9" fmla="*/ 0 w 1102903"/>
                <a:gd name="connsiteY0-10" fmla="*/ 500190 h 502571"/>
                <a:gd name="connsiteX1-11" fmla="*/ 1102903 w 1102903"/>
                <a:gd name="connsiteY1-12" fmla="*/ 0 h 502571"/>
                <a:gd name="connsiteX2-13" fmla="*/ 729047 w 1102903"/>
                <a:gd name="connsiteY2-14" fmla="*/ 502571 h 502571"/>
                <a:gd name="connsiteX3-15" fmla="*/ 0 w 1102903"/>
                <a:gd name="connsiteY3-16" fmla="*/ 500190 h 502571"/>
              </a:gdLst>
              <a:ahLst/>
              <a:cxnLst>
                <a:cxn ang="0">
                  <a:pos x="connsiteX0-1" y="connsiteY0-2"/>
                </a:cxn>
                <a:cxn ang="0">
                  <a:pos x="connsiteX1-3" y="connsiteY1-4"/>
                </a:cxn>
                <a:cxn ang="0">
                  <a:pos x="connsiteX2-5" y="connsiteY2-6"/>
                </a:cxn>
                <a:cxn ang="0">
                  <a:pos x="connsiteX3-7" y="connsiteY3-8"/>
                </a:cxn>
              </a:cxnLst>
              <a:rect l="l" t="t" r="r" b="b"/>
              <a:pathLst>
                <a:path w="1102903" h="502571">
                  <a:moveTo>
                    <a:pt x="0" y="500190"/>
                  </a:moveTo>
                  <a:lnTo>
                    <a:pt x="1102903" y="0"/>
                  </a:lnTo>
                  <a:lnTo>
                    <a:pt x="729047" y="502571"/>
                  </a:lnTo>
                  <a:lnTo>
                    <a:pt x="0" y="50019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1189969" y="2578598"/>
              <a:ext cx="0" cy="373072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组合 51"/>
          <p:cNvGrpSpPr/>
          <p:nvPr/>
        </p:nvGrpSpPr>
        <p:grpSpPr bwMode="auto">
          <a:xfrm>
            <a:off x="695325" y="1484313"/>
            <a:ext cx="5400675" cy="728662"/>
            <a:chOff x="695325" y="1484784"/>
            <a:chExt cx="5400675" cy="728790"/>
          </a:xfrm>
        </p:grpSpPr>
        <p:sp>
          <p:nvSpPr>
            <p:cNvPr id="26" name="五边形 25"/>
            <p:cNvSpPr/>
            <p:nvPr/>
          </p:nvSpPr>
          <p:spPr>
            <a:xfrm>
              <a:off x="695325" y="1484784"/>
              <a:ext cx="5400675" cy="72879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fontAlgn="auto">
                <a:spcBef>
                  <a:spcPts val="0"/>
                </a:spcBef>
                <a:spcAft>
                  <a:spcPts val="0"/>
                </a:spcAft>
                <a:defRPr/>
              </a:pPr>
              <a:endParaRPr lang="zh-CN" altLang="en-US"/>
            </a:p>
          </p:txBody>
        </p:sp>
        <p:sp>
          <p:nvSpPr>
            <p:cNvPr id="28" name="TextBox 19"/>
            <p:cNvSpPr txBox="1"/>
            <p:nvPr/>
          </p:nvSpPr>
          <p:spPr>
            <a:xfrm>
              <a:off x="2471738" y="1556234"/>
              <a:ext cx="1847850" cy="585891"/>
            </a:xfrm>
            <a:prstGeom prst="rect">
              <a:avLst/>
            </a:prstGeom>
            <a:noFill/>
          </p:spPr>
          <p:txBody>
            <a:bodyPr>
              <a:spAutoFit/>
            </a:bodyPr>
            <a:lstStyle/>
            <a:p>
              <a:pPr algn="ctr" fontAlgn="auto">
                <a:spcBef>
                  <a:spcPts val="0"/>
                </a:spcBef>
                <a:spcAft>
                  <a:spcPts val="0"/>
                </a:spcAft>
                <a:defRPr/>
              </a:pPr>
              <a:r>
                <a:rPr lang="zh-CN" altLang="en-US" sz="3200" dirty="0">
                  <a:solidFill>
                    <a:schemeClr val="bg1">
                      <a:lumMod val="95000"/>
                    </a:schemeClr>
                  </a:solidFill>
                  <a:latin typeface="微软雅黑" panose="020B0503020204020204" pitchFamily="34" charset="-122"/>
                  <a:ea typeface="微软雅黑" panose="020B0503020204020204" pitchFamily="34" charset="-122"/>
                </a:rPr>
                <a:t>基本概念</a:t>
              </a:r>
              <a:endParaRPr lang="zh-CN" altLang="en-US" sz="32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5" name="组合 59"/>
          <p:cNvGrpSpPr/>
          <p:nvPr/>
        </p:nvGrpSpPr>
        <p:grpSpPr bwMode="auto">
          <a:xfrm>
            <a:off x="6096000" y="1484313"/>
            <a:ext cx="5400675" cy="728662"/>
            <a:chOff x="6095999" y="1484784"/>
            <a:chExt cx="5400675" cy="728790"/>
          </a:xfrm>
        </p:grpSpPr>
        <p:sp>
          <p:nvSpPr>
            <p:cNvPr id="29" name="五边形 28"/>
            <p:cNvSpPr/>
            <p:nvPr/>
          </p:nvSpPr>
          <p:spPr>
            <a:xfrm flipH="1">
              <a:off x="6095999" y="1484784"/>
              <a:ext cx="5400675" cy="72879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fontAlgn="auto">
                <a:spcBef>
                  <a:spcPts val="0"/>
                </a:spcBef>
                <a:spcAft>
                  <a:spcPts val="0"/>
                </a:spcAft>
                <a:defRPr/>
              </a:pPr>
              <a:endParaRPr lang="zh-CN" altLang="en-US" dirty="0"/>
            </a:p>
          </p:txBody>
        </p:sp>
        <p:sp>
          <p:nvSpPr>
            <p:cNvPr id="30" name="TextBox 19"/>
            <p:cNvSpPr txBox="1"/>
            <p:nvPr/>
          </p:nvSpPr>
          <p:spPr>
            <a:xfrm>
              <a:off x="7872412" y="1556234"/>
              <a:ext cx="1847850" cy="585891"/>
            </a:xfrm>
            <a:prstGeom prst="rect">
              <a:avLst/>
            </a:prstGeom>
            <a:noFill/>
          </p:spPr>
          <p:txBody>
            <a:bodyPr>
              <a:spAutoFit/>
            </a:bodyPr>
            <a:lstStyle/>
            <a:p>
              <a:pPr algn="ctr" fontAlgn="auto">
                <a:spcBef>
                  <a:spcPts val="0"/>
                </a:spcBef>
                <a:spcAft>
                  <a:spcPts val="0"/>
                </a:spcAft>
                <a:defRPr/>
              </a:pPr>
              <a:r>
                <a:rPr lang="zh-CN" altLang="en-US" sz="3200" dirty="0">
                  <a:solidFill>
                    <a:schemeClr val="bg1">
                      <a:lumMod val="95000"/>
                    </a:schemeClr>
                  </a:solidFill>
                  <a:latin typeface="微软雅黑" panose="020B0503020204020204" pitchFamily="34" charset="-122"/>
                  <a:ea typeface="微软雅黑" panose="020B0503020204020204" pitchFamily="34" charset="-122"/>
                </a:rPr>
                <a:t>主要内容</a:t>
              </a:r>
              <a:endParaRPr lang="zh-CN" altLang="en-US" sz="32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33" name="TextBox 106"/>
          <p:cNvSpPr txBox="1">
            <a:spLocks noChangeArrowheads="1"/>
          </p:cNvSpPr>
          <p:nvPr/>
        </p:nvSpPr>
        <p:spPr bwMode="auto">
          <a:xfrm>
            <a:off x="1552575" y="2613025"/>
            <a:ext cx="4456113" cy="2976563"/>
          </a:xfrm>
          <a:prstGeom prst="rect">
            <a:avLst/>
          </a:prstGeom>
          <a:noFill/>
          <a:ln w="9525">
            <a:noFill/>
            <a:miter lim="800000"/>
          </a:ln>
        </p:spPr>
        <p:txBody>
          <a:bodyPr lIns="0" tIns="0" rIns="0" bIns="0">
            <a:spAutoFit/>
          </a:bodyPr>
          <a:lstStyle/>
          <a:p>
            <a:pPr algn="just">
              <a:lnSpc>
                <a:spcPct val="150000"/>
              </a:lnSpc>
            </a:pPr>
            <a:r>
              <a:rPr lang="zh-CN" altLang="en-US" sz="2600" b="1" dirty="0">
                <a:latin typeface="楷体_GB2312"/>
                <a:ea typeface="楷体_GB2312"/>
                <a:cs typeface="楷体_GB2312"/>
              </a:rPr>
              <a:t>企业财务管理，故名思义就是管理财务，它是企业组织财务活动、处理企业与各方面财务关系的一项</a:t>
            </a:r>
            <a:r>
              <a:rPr lang="zh-CN" altLang="en-US" sz="2600" b="1" i="1" dirty="0">
                <a:solidFill>
                  <a:srgbClr val="FF0000"/>
                </a:solidFill>
                <a:latin typeface="楷体_GB2312"/>
                <a:ea typeface="楷体_GB2312"/>
                <a:cs typeface="楷体_GB2312"/>
              </a:rPr>
              <a:t>综合性</a:t>
            </a:r>
            <a:r>
              <a:rPr lang="zh-CN" altLang="en-US" sz="2600" b="1" dirty="0">
                <a:latin typeface="楷体_GB2312"/>
                <a:ea typeface="楷体_GB2312"/>
                <a:cs typeface="楷体_GB2312"/>
              </a:rPr>
              <a:t>管理工作，是企业管理的重要组成部分。</a:t>
            </a:r>
            <a:endParaRPr lang="en-US" altLang="zh-CN" sz="2600" b="1" dirty="0">
              <a:latin typeface="楷体_GB2312"/>
              <a:ea typeface="楷体_GB2312"/>
              <a:cs typeface="楷体_GB2312"/>
            </a:endParaRPr>
          </a:p>
        </p:txBody>
      </p:sp>
      <p:grpSp>
        <p:nvGrpSpPr>
          <p:cNvPr id="6" name="组合 33"/>
          <p:cNvGrpSpPr/>
          <p:nvPr/>
        </p:nvGrpSpPr>
        <p:grpSpPr bwMode="auto">
          <a:xfrm>
            <a:off x="6563044" y="3063875"/>
            <a:ext cx="338137" cy="365125"/>
            <a:chOff x="2071540" y="3138835"/>
            <a:chExt cx="338286" cy="366148"/>
          </a:xfrm>
        </p:grpSpPr>
        <p:sp>
          <p:nvSpPr>
            <p:cNvPr id="35" name="椭圆 34"/>
            <p:cNvSpPr/>
            <p:nvPr/>
          </p:nvSpPr>
          <p:spPr>
            <a:xfrm>
              <a:off x="2071540" y="3143610"/>
              <a:ext cx="338286" cy="3374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gency FB" panose="020B0503020202020204" pitchFamily="34" charset="0"/>
              </a:endParaRPr>
            </a:p>
          </p:txBody>
        </p:sp>
        <p:sp>
          <p:nvSpPr>
            <p:cNvPr id="33818" name="TextBox 14"/>
            <p:cNvSpPr txBox="1">
              <a:spLocks noChangeArrowheads="1"/>
            </p:cNvSpPr>
            <p:nvPr/>
          </p:nvSpPr>
          <p:spPr bwMode="auto">
            <a:xfrm>
              <a:off x="2111245" y="3138835"/>
              <a:ext cx="274758" cy="366148"/>
            </a:xfrm>
            <a:prstGeom prst="rect">
              <a:avLst/>
            </a:prstGeom>
            <a:noFill/>
            <a:ln w="9525">
              <a:noFill/>
              <a:miter lim="800000"/>
            </a:ln>
          </p:spPr>
          <p:txBody>
            <a:bodyPr lIns="0" tIns="0" rIns="0" bIns="0">
              <a:spAutoFit/>
            </a:bodyPr>
            <a:lstStyle/>
            <a:p>
              <a:pPr algn="ctr"/>
              <a:r>
                <a:rPr lang="en-US" altLang="zh-CN" sz="2400">
                  <a:solidFill>
                    <a:schemeClr val="bg1"/>
                  </a:solidFill>
                  <a:latin typeface="Agency FB" panose="020B0503020202020204"/>
                  <a:ea typeface="造字工房悦黑（非商用）常规体"/>
                  <a:cs typeface="造字工房悦黑（非商用）常规体"/>
                </a:rPr>
                <a:t>1</a:t>
              </a:r>
              <a:endParaRPr lang="zh-CN" altLang="en-US" sz="2400">
                <a:solidFill>
                  <a:schemeClr val="bg1"/>
                </a:solidFill>
                <a:latin typeface="Agency FB" panose="020B0503020202020204"/>
                <a:ea typeface="造字工房悦黑（非商用）常规体"/>
                <a:cs typeface="造字工房悦黑（非商用）常规体"/>
              </a:endParaRPr>
            </a:p>
          </p:txBody>
        </p:sp>
      </p:grpSp>
      <p:grpSp>
        <p:nvGrpSpPr>
          <p:cNvPr id="8" name="组合 36"/>
          <p:cNvGrpSpPr/>
          <p:nvPr/>
        </p:nvGrpSpPr>
        <p:grpSpPr bwMode="auto">
          <a:xfrm>
            <a:off x="6573838" y="4413250"/>
            <a:ext cx="338137" cy="365125"/>
            <a:chOff x="2071540" y="3138835"/>
            <a:chExt cx="338286" cy="364577"/>
          </a:xfrm>
        </p:grpSpPr>
        <p:sp>
          <p:nvSpPr>
            <p:cNvPr id="38" name="椭圆 37"/>
            <p:cNvSpPr/>
            <p:nvPr/>
          </p:nvSpPr>
          <p:spPr>
            <a:xfrm>
              <a:off x="2071540" y="3143591"/>
              <a:ext cx="338286" cy="3376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gency FB" panose="020B0503020202020204" pitchFamily="34" charset="0"/>
              </a:endParaRPr>
            </a:p>
          </p:txBody>
        </p:sp>
        <p:sp>
          <p:nvSpPr>
            <p:cNvPr id="33816" name="TextBox 14"/>
            <p:cNvSpPr txBox="1">
              <a:spLocks noChangeArrowheads="1"/>
            </p:cNvSpPr>
            <p:nvPr/>
          </p:nvSpPr>
          <p:spPr bwMode="auto">
            <a:xfrm>
              <a:off x="2111245" y="3138835"/>
              <a:ext cx="274758" cy="364577"/>
            </a:xfrm>
            <a:prstGeom prst="rect">
              <a:avLst/>
            </a:prstGeom>
            <a:noFill/>
            <a:ln w="9525">
              <a:noFill/>
              <a:miter lim="800000"/>
            </a:ln>
          </p:spPr>
          <p:txBody>
            <a:bodyPr lIns="0" tIns="0" rIns="0" bIns="0">
              <a:spAutoFit/>
            </a:bodyPr>
            <a:lstStyle/>
            <a:p>
              <a:pPr algn="ctr"/>
              <a:r>
                <a:rPr lang="en-US" altLang="zh-CN" sz="2400">
                  <a:solidFill>
                    <a:schemeClr val="bg1"/>
                  </a:solidFill>
                  <a:latin typeface="Agency FB" panose="020B0503020202020204"/>
                  <a:ea typeface="造字工房悦黑（非商用）常规体"/>
                  <a:cs typeface="造字工房悦黑（非商用）常规体"/>
                </a:rPr>
                <a:t>2</a:t>
              </a:r>
              <a:endParaRPr lang="zh-CN" altLang="en-US" sz="2400">
                <a:solidFill>
                  <a:schemeClr val="bg1"/>
                </a:solidFill>
                <a:latin typeface="Agency FB" panose="020B0503020202020204"/>
                <a:ea typeface="造字工房悦黑（非商用）常规体"/>
                <a:cs typeface="造字工房悦黑（非商用）常规体"/>
              </a:endParaRPr>
            </a:p>
          </p:txBody>
        </p:sp>
      </p:grpSp>
      <p:sp>
        <p:nvSpPr>
          <p:cNvPr id="46" name="TextBox 23"/>
          <p:cNvSpPr txBox="1">
            <a:spLocks noChangeArrowheads="1"/>
          </p:cNvSpPr>
          <p:nvPr/>
        </p:nvSpPr>
        <p:spPr bwMode="auto">
          <a:xfrm>
            <a:off x="7077075" y="3134678"/>
            <a:ext cx="3186113" cy="279400"/>
          </a:xfrm>
          <a:prstGeom prst="rect">
            <a:avLst/>
          </a:prstGeom>
          <a:noFill/>
          <a:ln w="9525">
            <a:noFill/>
            <a:miter lim="800000"/>
          </a:ln>
        </p:spPr>
        <p:txBody>
          <a:bodyPr lIns="0" tIns="0" rIns="0" bIns="0">
            <a:spAutoFit/>
          </a:bodyPr>
          <a:lstStyle/>
          <a:p>
            <a:pPr algn="just">
              <a:lnSpc>
                <a:spcPts val="2200"/>
              </a:lnSpc>
            </a:pPr>
            <a:r>
              <a:rPr lang="zh-CN" altLang="en-US" sz="2400" b="1" dirty="0">
                <a:latin typeface="楷体_GB2312"/>
                <a:ea typeface="楷体_GB2312"/>
                <a:cs typeface="楷体_GB2312"/>
              </a:rPr>
              <a:t>组织企业财务活动</a:t>
            </a:r>
            <a:endParaRPr lang="en-US" altLang="zh-CN" sz="2400" b="1" dirty="0">
              <a:latin typeface="楷体_GB2312"/>
              <a:ea typeface="楷体_GB2312"/>
              <a:cs typeface="楷体_GB2312"/>
            </a:endParaRPr>
          </a:p>
        </p:txBody>
      </p:sp>
      <p:sp>
        <p:nvSpPr>
          <p:cNvPr id="32777" name="TextBox 23"/>
          <p:cNvSpPr txBox="1">
            <a:spLocks noChangeArrowheads="1"/>
          </p:cNvSpPr>
          <p:nvPr/>
        </p:nvSpPr>
        <p:spPr bwMode="auto">
          <a:xfrm>
            <a:off x="7077075" y="4252913"/>
            <a:ext cx="3824288" cy="1095375"/>
          </a:xfrm>
          <a:prstGeom prst="rect">
            <a:avLst/>
          </a:prstGeom>
          <a:noFill/>
          <a:ln w="9525">
            <a:noFill/>
            <a:miter lim="800000"/>
          </a:ln>
        </p:spPr>
        <p:txBody>
          <a:bodyPr lIns="0" tIns="0" rIns="0" bIns="0">
            <a:spAutoFit/>
          </a:bodyPr>
          <a:lstStyle/>
          <a:p>
            <a:pPr algn="just">
              <a:lnSpc>
                <a:spcPct val="150000"/>
              </a:lnSpc>
            </a:pPr>
            <a:r>
              <a:rPr lang="zh-CN" altLang="en-US" sz="2400" b="1">
                <a:latin typeface="楷体_GB2312"/>
                <a:ea typeface="楷体_GB2312"/>
                <a:cs typeface="楷体_GB2312"/>
              </a:rPr>
              <a:t>处理企业与各有关方面的财务关系</a:t>
            </a:r>
            <a:endParaRPr lang="en-US" altLang="zh-CN" sz="2400" b="1">
              <a:latin typeface="楷体_GB2312"/>
              <a:ea typeface="楷体_GB2312"/>
              <a:cs typeface="楷体_GB2312"/>
            </a:endParaRPr>
          </a:p>
        </p:txBody>
      </p:sp>
      <p:cxnSp>
        <p:nvCxnSpPr>
          <p:cNvPr id="51" name="直接连接符 50"/>
          <p:cNvCxnSpPr/>
          <p:nvPr/>
        </p:nvCxnSpPr>
        <p:spPr>
          <a:xfrm>
            <a:off x="6103938" y="6308725"/>
            <a:ext cx="48974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198563" y="6308725"/>
            <a:ext cx="489743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4" name="标题 4"/>
          <p:cNvSpPr txBox="1"/>
          <p:nvPr/>
        </p:nvSpPr>
        <p:spPr>
          <a:xfrm>
            <a:off x="838200" y="438150"/>
            <a:ext cx="10515600" cy="646113"/>
          </a:xfrm>
          <a:prstGeom prst="rect">
            <a:avLst/>
          </a:prstGeom>
        </p:spPr>
        <p:txBody>
          <a:bodyPr>
            <a:spAutoFit/>
          </a:bodyPr>
          <a:lstStyle/>
          <a:p>
            <a:pPr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一</a:t>
            </a:r>
            <a:r>
              <a:rPr lang="zh-CN" altLang="en-US" sz="4000" b="1" dirty="0" smtClean="0">
                <a:solidFill>
                  <a:schemeClr val="bg2">
                    <a:lumMod val="50000"/>
                  </a:schemeClr>
                </a:solidFill>
                <a:latin typeface="微软雅黑" panose="020B0503020204020204" pitchFamily="34" charset="-122"/>
                <a:ea typeface="微软雅黑" panose="020B0503020204020204" pitchFamily="34" charset="-122"/>
                <a:cs typeface="+mj-cs"/>
              </a:rPr>
              <a:t>、什么是企业财务管理</a:t>
            </a:r>
            <a:endPar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33805" name="组合 36"/>
          <p:cNvGrpSpPr/>
          <p:nvPr/>
        </p:nvGrpSpPr>
        <p:grpSpPr bwMode="auto">
          <a:xfrm>
            <a:off x="3381375" y="1143000"/>
            <a:ext cx="5327650" cy="134938"/>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灯片编号占位符 2"/>
          <p:cNvSpPr>
            <a:spLocks noGrp="1"/>
          </p:cNvSpPr>
          <p:nvPr>
            <p:ph type="sldNum" sz="quarter" idx="12"/>
          </p:nvPr>
        </p:nvSpPr>
        <p:spPr>
          <a:xfrm>
            <a:off x="11323638" y="6240463"/>
            <a:ext cx="495300" cy="354012"/>
          </a:xfrm>
        </p:spPr>
        <p:txBody>
          <a:bodyPr/>
          <a:lstStyle/>
          <a:p>
            <a:pPr>
              <a:defRPr/>
            </a:pPr>
            <a:fld id="{9A55FB79-8B98-4A8D-94AC-D70CC0F65988}" type="slidenum">
              <a:rPr lang="en-US"/>
            </a:fld>
            <a:endParaRPr lang="en-US" dirty="0"/>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1000"/>
                                        <p:tgtEl>
                                          <p:spTgt spid="3"/>
                                        </p:tgtEl>
                                      </p:cBhvr>
                                    </p:animEffect>
                                  </p:childTnLst>
                                </p:cTn>
                              </p:par>
                              <p:par>
                                <p:cTn id="15" presetID="22" presetClass="entr" presetSubtype="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1000"/>
                                        <p:tgtEl>
                                          <p:spTgt spid="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500"/>
                                        <p:tgtEl>
                                          <p:spTgt spid="59"/>
                                        </p:tgtEl>
                                      </p:cBhvr>
                                    </p:animEffect>
                                  </p:childTnLst>
                                </p:cTn>
                              </p:par>
                              <p:par>
                                <p:cTn id="22" presetID="22" presetClass="entr" presetSubtype="2"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right)">
                                      <p:cBhvr>
                                        <p:cTn id="24" dur="500"/>
                                        <p:tgtEl>
                                          <p:spTgt spid="51"/>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2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300"/>
                                        <p:tgtEl>
                                          <p:spTgt spid="46"/>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32777"/>
                                        </p:tgtEl>
                                        <p:attrNameLst>
                                          <p:attrName>style.visibility</p:attrName>
                                        </p:attrNameLst>
                                      </p:cBhvr>
                                      <p:to>
                                        <p:strVal val="visible"/>
                                      </p:to>
                                    </p:set>
                                    <p:animEffect transition="in" filter="wipe(left)">
                                      <p:cBhvr>
                                        <p:cTn id="43" dur="3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6" grpId="0"/>
      <p:bldP spid="3277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过程 4"/>
          <p:cNvSpPr/>
          <p:nvPr/>
        </p:nvSpPr>
        <p:spPr>
          <a:xfrm>
            <a:off x="5973763" y="4962525"/>
            <a:ext cx="3522662" cy="463550"/>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dirty="0">
                <a:solidFill>
                  <a:schemeClr val="bg1"/>
                </a:solidFill>
                <a:latin typeface="微软雅黑" panose="020B0503020204020204" pitchFamily="34" charset="-122"/>
                <a:ea typeface="微软雅黑" panose="020B0503020204020204" pitchFamily="34" charset="-122"/>
              </a:rPr>
              <a:t>风险控制</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下箭头标注 3"/>
          <p:cNvSpPr/>
          <p:nvPr/>
        </p:nvSpPr>
        <p:spPr>
          <a:xfrm>
            <a:off x="5283200" y="4037013"/>
            <a:ext cx="3608388" cy="820737"/>
          </a:xfrm>
          <a:prstGeom prst="downArrow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dirty="0">
                <a:solidFill>
                  <a:schemeClr val="bg1"/>
                </a:solidFill>
              </a:rPr>
              <a:t>成本控制</a:t>
            </a:r>
            <a:endParaRPr lang="zh-CN" altLang="en-US" sz="2800" dirty="0">
              <a:solidFill>
                <a:schemeClr val="bg1"/>
              </a:solidFill>
            </a:endParaRPr>
          </a:p>
        </p:txBody>
      </p:sp>
      <p:sp>
        <p:nvSpPr>
          <p:cNvPr id="15362" name="Text Box 24"/>
          <p:cNvSpPr txBox="1">
            <a:spLocks noChangeArrowheads="1"/>
          </p:cNvSpPr>
          <p:nvPr/>
        </p:nvSpPr>
        <p:spPr bwMode="auto">
          <a:xfrm>
            <a:off x="1089025" y="1058863"/>
            <a:ext cx="9825038" cy="1892300"/>
          </a:xfrm>
          <a:prstGeom prst="rect">
            <a:avLst/>
          </a:prstGeom>
          <a:noFill/>
          <a:ln w="9525">
            <a:noFill/>
            <a:miter lim="800000"/>
          </a:ln>
        </p:spPr>
        <p:txBody>
          <a:bodyPr>
            <a:spAutoFit/>
          </a:bodyPr>
          <a:lstStyle/>
          <a:p>
            <a:pPr>
              <a:lnSpc>
                <a:spcPct val="150000"/>
              </a:lnSpc>
            </a:pPr>
            <a:r>
              <a:rPr lang="en-US" altLang="zh-CN" sz="2400" b="1">
                <a:latin typeface="宋体" panose="02010600030101010101" pitchFamily="2" charset="-122"/>
              </a:rPr>
              <a:t> </a:t>
            </a:r>
            <a:r>
              <a:rPr lang="en-US" altLang="zh-CN" sz="2400">
                <a:latin typeface="黑体" panose="02010609060101010101" pitchFamily="49" charset="-122"/>
                <a:ea typeface="黑体" panose="02010609060101010101" pitchFamily="49" charset="-122"/>
              </a:rPr>
              <a:t>   </a:t>
            </a:r>
            <a:r>
              <a:rPr lang="zh-CN" altLang="en-US" sz="2600">
                <a:solidFill>
                  <a:srgbClr val="000000"/>
                </a:solidFill>
                <a:latin typeface="微软雅黑" panose="020B0503020204020204" pitchFamily="34" charset="-122"/>
                <a:ea typeface="微软雅黑" panose="020B0503020204020204" pitchFamily="34" charset="-122"/>
              </a:rPr>
              <a:t>财务控制是指企业在财务管理过程中，利用有关信息和特定手段，对企业的财务活动加以影响或调节，以便实现财务预算所规定的目标。</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3" name="下箭头标注 2"/>
          <p:cNvSpPr/>
          <p:nvPr/>
        </p:nvSpPr>
        <p:spPr>
          <a:xfrm>
            <a:off x="4900613" y="3121025"/>
            <a:ext cx="3608387" cy="819150"/>
          </a:xfrm>
          <a:prstGeom prst="downArrow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dirty="0">
                <a:solidFill>
                  <a:schemeClr val="bg1"/>
                </a:solidFill>
              </a:rPr>
              <a:t>预算控制</a:t>
            </a:r>
            <a:endParaRPr lang="zh-CN" altLang="en-US" sz="2800" dirty="0">
              <a:solidFill>
                <a:schemeClr val="bg1"/>
              </a:solidFill>
            </a:endParaRPr>
          </a:p>
        </p:txBody>
      </p:sp>
      <p:sp>
        <p:nvSpPr>
          <p:cNvPr id="6" name="五角星 5"/>
          <p:cNvSpPr/>
          <p:nvPr/>
        </p:nvSpPr>
        <p:spPr>
          <a:xfrm>
            <a:off x="3963988" y="3068638"/>
            <a:ext cx="666750" cy="61595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Text Box 4"/>
          <p:cNvSpPr txBox="1">
            <a:spLocks noChangeArrowheads="1"/>
          </p:cNvSpPr>
          <p:nvPr/>
        </p:nvSpPr>
        <p:spPr bwMode="auto">
          <a:xfrm>
            <a:off x="3889375" y="184150"/>
            <a:ext cx="2474407"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4.</a:t>
            </a:r>
            <a:r>
              <a:rPr lang="zh-CN" altLang="en-US"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财务</a:t>
            </a:r>
            <a:r>
              <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rPr>
              <a:t>控制</a:t>
            </a:r>
            <a:endParaRPr lang="zh-CN" altLang="zh-CN"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Line 6"/>
          <p:cNvSpPr>
            <a:spLocks noChangeShapeType="1"/>
          </p:cNvSpPr>
          <p:nvPr/>
        </p:nvSpPr>
        <p:spPr bwMode="auto">
          <a:xfrm>
            <a:off x="0" y="482600"/>
            <a:ext cx="40925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Line 7"/>
          <p:cNvSpPr>
            <a:spLocks noChangeShapeType="1"/>
          </p:cNvSpPr>
          <p:nvPr/>
        </p:nvSpPr>
        <p:spPr bwMode="auto">
          <a:xfrm flipV="1">
            <a:off x="7577138" y="436563"/>
            <a:ext cx="4614862"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灯片编号占位符 2"/>
          <p:cNvSpPr>
            <a:spLocks noGrp="1"/>
          </p:cNvSpPr>
          <p:nvPr>
            <p:ph type="sldNum" sz="quarter" idx="12"/>
          </p:nvPr>
        </p:nvSpPr>
        <p:spPr/>
        <p:txBody>
          <a:bodyPr/>
          <a:lstStyle/>
          <a:p>
            <a:pPr>
              <a:defRPr/>
            </a:pPr>
            <a:fld id="{BCC92398-FBCB-4D6F-B204-F06550B2AEEF}" type="slidenum">
              <a:rPr lang="en-US"/>
            </a:fld>
            <a:endParaRPr lang="en-US" dirty="0"/>
          </a:p>
        </p:txBody>
      </p:sp>
      <p:sp>
        <p:nvSpPr>
          <p:cNvPr id="12" name="Oval 14"/>
          <p:cNvSpPr>
            <a:spLocks noChangeArrowheads="1"/>
          </p:cNvSpPr>
          <p:nvPr/>
        </p:nvSpPr>
        <p:spPr bwMode="auto">
          <a:xfrm>
            <a:off x="1965325" y="3265488"/>
            <a:ext cx="2171700" cy="2079625"/>
          </a:xfrm>
          <a:prstGeom prst="ellipse">
            <a:avLst/>
          </a:prstGeom>
          <a:noFill/>
          <a:ln w="127000">
            <a:solidFill>
              <a:schemeClr val="accent1">
                <a:lumMod val="75000"/>
              </a:schemeClr>
            </a:solidFill>
            <a:round/>
          </a:ln>
        </p:spPr>
        <p:txBody>
          <a:bodyPr lIns="35983" tIns="45699" rIns="35983" bIns="45699" anchor="ctr"/>
          <a:lstStyle/>
          <a:p>
            <a:pPr algn="ctr">
              <a:defRPr/>
            </a:pPr>
            <a:r>
              <a:rPr lang="zh-CN" altLang="en-US" sz="2800" dirty="0">
                <a:solidFill>
                  <a:srgbClr val="0B469D"/>
                </a:solidFill>
                <a:latin typeface="微软雅黑" panose="020B0503020204020204" pitchFamily="34" charset="-122"/>
                <a:ea typeface="微软雅黑" panose="020B0503020204020204" pitchFamily="34" charset="-122"/>
              </a:rPr>
              <a:t>财务控制</a:t>
            </a:r>
            <a:endParaRPr lang="zh-CN" altLang="en-US" sz="2800" dirty="0">
              <a:solidFill>
                <a:srgbClr val="0B469D"/>
              </a:solidFill>
              <a:latin typeface="微软雅黑" panose="020B0503020204020204" pitchFamily="34" charset="-122"/>
              <a:ea typeface="微软雅黑" panose="020B0503020204020204" pitchFamily="34"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 fill="hold"/>
                                        <p:tgtEl>
                                          <p:spTgt spid="15362"/>
                                        </p:tgtEl>
                                      </p:cBhvr>
                                    </p:anim>
                                  </p:childTnLst>
                                </p:cTn>
                              </p:par>
                            </p:childTnLst>
                          </p:cTn>
                        </p:par>
                        <p:par>
                          <p:cTn id="8" fill="hold">
                            <p:stCondLst>
                              <p:cond delay="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4" grpId="0"/>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1052513" y="1047750"/>
            <a:ext cx="10401300" cy="1222375"/>
          </a:xfrm>
          <a:prstGeom prst="rect">
            <a:avLst/>
          </a:prstGeom>
          <a:noFill/>
          <a:ln w="9525">
            <a:noFill/>
            <a:miter lim="800000"/>
          </a:ln>
        </p:spPr>
        <p:txBody>
          <a:bodyPr>
            <a:spAutoFit/>
          </a:bodyPr>
          <a:lstStyle/>
          <a:p>
            <a:pPr>
              <a:lnSpc>
                <a:spcPct val="150000"/>
              </a:lnSpc>
            </a:pPr>
            <a:r>
              <a:rPr lang="en-US" altLang="zh-CN" sz="2400">
                <a:latin typeface="黑体" panose="02010609060101010101" pitchFamily="49" charset="-122"/>
                <a:ea typeface="黑体" panose="02010609060101010101" pitchFamily="49" charset="-122"/>
              </a:rPr>
              <a:t>    </a:t>
            </a:r>
            <a:r>
              <a:rPr lang="zh-CN" altLang="en-US" sz="2600">
                <a:solidFill>
                  <a:srgbClr val="000000"/>
                </a:solidFill>
                <a:latin typeface="微软雅黑" panose="020B0503020204020204" pitchFamily="34" charset="-122"/>
                <a:ea typeface="微软雅黑" panose="020B0503020204020204" pitchFamily="34" charset="-122"/>
              </a:rPr>
              <a:t>财务分析是以核算资料为依据，运用特定的方法，对企业财务活动过程及其结果进行分析评价的工作。</a:t>
            </a:r>
            <a:endParaRPr lang="zh-CN" altLang="en-US" sz="2600">
              <a:solidFill>
                <a:srgbClr val="000000"/>
              </a:solidFill>
              <a:latin typeface="微软雅黑" panose="020B0503020204020204" pitchFamily="34" charset="-122"/>
              <a:ea typeface="微软雅黑" panose="020B0503020204020204" pitchFamily="34" charset="-122"/>
            </a:endParaRPr>
          </a:p>
        </p:txBody>
      </p:sp>
      <p:pic>
        <p:nvPicPr>
          <p:cNvPr id="3" name="图片 2" descr="u=3854044290,1382273839&amp;fm=27&amp;gp=0"/>
          <p:cNvPicPr>
            <a:picLocks noChangeAspect="1"/>
          </p:cNvPicPr>
          <p:nvPr/>
        </p:nvPicPr>
        <p:blipFill>
          <a:blip r:embed="rId1"/>
          <a:srcRect/>
          <a:stretch>
            <a:fillRect/>
          </a:stretch>
        </p:blipFill>
        <p:spPr bwMode="auto">
          <a:xfrm>
            <a:off x="1116013" y="2519363"/>
            <a:ext cx="3090862" cy="3481387"/>
          </a:xfrm>
          <a:prstGeom prst="rect">
            <a:avLst/>
          </a:prstGeom>
          <a:noFill/>
          <a:ln w="9525">
            <a:noFill/>
            <a:miter lim="800000"/>
            <a:headEnd/>
            <a:tailEnd/>
          </a:ln>
        </p:spPr>
      </p:pic>
      <p:grpSp>
        <p:nvGrpSpPr>
          <p:cNvPr id="4" name="Group 72"/>
          <p:cNvGrpSpPr/>
          <p:nvPr/>
        </p:nvGrpSpPr>
        <p:grpSpPr bwMode="auto">
          <a:xfrm>
            <a:off x="4679950" y="2813050"/>
            <a:ext cx="6486525" cy="2949575"/>
            <a:chOff x="776" y="1875"/>
            <a:chExt cx="4417" cy="1963"/>
          </a:xfrm>
        </p:grpSpPr>
        <p:sp>
          <p:nvSpPr>
            <p:cNvPr id="27656" name="Line 39"/>
            <p:cNvSpPr>
              <a:spLocks noChangeShapeType="1"/>
            </p:cNvSpPr>
            <p:nvPr/>
          </p:nvSpPr>
          <p:spPr bwMode="auto">
            <a:xfrm flipH="1">
              <a:off x="776" y="3833"/>
              <a:ext cx="970" cy="1"/>
            </a:xfrm>
            <a:prstGeom prst="line">
              <a:avLst/>
            </a:prstGeom>
            <a:noFill/>
            <a:ln w="28575">
              <a:solidFill>
                <a:schemeClr val="tx1"/>
              </a:solidFill>
              <a:round/>
            </a:ln>
          </p:spPr>
          <p:txBody>
            <a:bodyPr/>
            <a:lstStyle/>
            <a:p>
              <a:endParaRPr lang="zh-CN" altLang="en-US"/>
            </a:p>
          </p:txBody>
        </p:sp>
        <p:sp>
          <p:nvSpPr>
            <p:cNvPr id="27657" name="Line 43"/>
            <p:cNvSpPr>
              <a:spLocks noChangeShapeType="1"/>
            </p:cNvSpPr>
            <p:nvPr/>
          </p:nvSpPr>
          <p:spPr bwMode="auto">
            <a:xfrm flipH="1" flipV="1">
              <a:off x="776" y="1879"/>
              <a:ext cx="2947" cy="0"/>
            </a:xfrm>
            <a:prstGeom prst="line">
              <a:avLst/>
            </a:prstGeom>
            <a:noFill/>
            <a:ln w="28575">
              <a:solidFill>
                <a:schemeClr val="tx1"/>
              </a:solidFill>
              <a:round/>
            </a:ln>
          </p:spPr>
          <p:txBody>
            <a:bodyPr/>
            <a:lstStyle/>
            <a:p>
              <a:endParaRPr lang="zh-CN" altLang="en-US"/>
            </a:p>
          </p:txBody>
        </p:sp>
        <p:sp>
          <p:nvSpPr>
            <p:cNvPr id="27658" name="Line 44"/>
            <p:cNvSpPr>
              <a:spLocks noChangeShapeType="1"/>
            </p:cNvSpPr>
            <p:nvPr/>
          </p:nvSpPr>
          <p:spPr bwMode="auto">
            <a:xfrm>
              <a:off x="865" y="1875"/>
              <a:ext cx="0" cy="510"/>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27659" name="Line 45"/>
            <p:cNvSpPr>
              <a:spLocks noChangeShapeType="1"/>
            </p:cNvSpPr>
            <p:nvPr/>
          </p:nvSpPr>
          <p:spPr bwMode="auto">
            <a:xfrm>
              <a:off x="865" y="2385"/>
              <a:ext cx="0" cy="479"/>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27660" name="Line 46"/>
            <p:cNvSpPr>
              <a:spLocks noChangeShapeType="1"/>
            </p:cNvSpPr>
            <p:nvPr/>
          </p:nvSpPr>
          <p:spPr bwMode="auto">
            <a:xfrm>
              <a:off x="865" y="2864"/>
              <a:ext cx="0" cy="478"/>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27661" name="Line 47"/>
            <p:cNvSpPr>
              <a:spLocks noChangeShapeType="1"/>
            </p:cNvSpPr>
            <p:nvPr/>
          </p:nvSpPr>
          <p:spPr bwMode="auto">
            <a:xfrm>
              <a:off x="865" y="3343"/>
              <a:ext cx="0" cy="477"/>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12" name="Freeform 53"/>
            <p:cNvSpPr/>
            <p:nvPr/>
          </p:nvSpPr>
          <p:spPr bwMode="gray">
            <a:xfrm>
              <a:off x="4852" y="1881"/>
              <a:ext cx="336" cy="494"/>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0">
              <a:noFill/>
              <a:prstDash val="solid"/>
              <a:round/>
            </a:ln>
          </p:spPr>
          <p:txBody>
            <a:bodyPr/>
            <a:lstStyle/>
            <a:p>
              <a:pPr>
                <a:spcBef>
                  <a:spcPct val="50000"/>
                </a:spcBef>
                <a:defRPr/>
              </a:pPr>
              <a:endParaRPr lang="zh-CN" altLang="en-US">
                <a:latin typeface="Tahoma" panose="020B0604030504040204" pitchFamily="34" charset="0"/>
                <a:ea typeface="宋体" panose="02010600030101010101" pitchFamily="2" charset="-122"/>
              </a:endParaRPr>
            </a:p>
          </p:txBody>
        </p:sp>
        <p:sp>
          <p:nvSpPr>
            <p:cNvPr id="27663" name="Freeform 54"/>
            <p:cNvSpPr>
              <a:spLocks noChangeArrowheads="1"/>
            </p:cNvSpPr>
            <p:nvPr/>
          </p:nvSpPr>
          <p:spPr bwMode="auto">
            <a:xfrm>
              <a:off x="3236" y="1881"/>
              <a:ext cx="1957" cy="317"/>
            </a:xfrm>
            <a:custGeom>
              <a:avLst/>
              <a:gdLst>
                <a:gd name="T0" fmla="*/ 2804 w 1786"/>
                <a:gd name="T1" fmla="*/ 613 h 284"/>
                <a:gd name="T2" fmla="*/ 0 w 1786"/>
                <a:gd name="T3" fmla="*/ 613 h 284"/>
                <a:gd name="T4" fmla="*/ 847 w 1786"/>
                <a:gd name="T5" fmla="*/ 0 h 284"/>
                <a:gd name="T6" fmla="*/ 3386 w 1786"/>
                <a:gd name="T7" fmla="*/ 0 h 284"/>
                <a:gd name="T8" fmla="*/ 2804 w 1786"/>
                <a:gd name="T9" fmla="*/ 613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solidFill>
              <a:schemeClr val="accent2"/>
            </a:solidFill>
            <a:ln w="0">
              <a:noFill/>
              <a:miter lim="800000"/>
            </a:ln>
          </p:spPr>
          <p:txBody>
            <a:bodyPr/>
            <a:lstStyle/>
            <a:p>
              <a:endParaRPr lang="zh-CN" altLang="en-US">
                <a:latin typeface="Tahoma" panose="020B0604030504040204" pitchFamily="34" charset="0"/>
              </a:endParaRPr>
            </a:p>
          </p:txBody>
        </p:sp>
        <p:sp>
          <p:nvSpPr>
            <p:cNvPr id="14" name="Freeform 55"/>
            <p:cNvSpPr/>
            <p:nvPr/>
          </p:nvSpPr>
          <p:spPr bwMode="gray">
            <a:xfrm>
              <a:off x="4513" y="2368"/>
              <a:ext cx="337" cy="491"/>
            </a:xfrm>
            <a:custGeom>
              <a:avLst/>
              <a:gdLst/>
              <a:ahLst/>
              <a:cxnLst>
                <a:cxn ang="0">
                  <a:pos x="308" y="120"/>
                </a:cxn>
                <a:cxn ang="0">
                  <a:pos x="0" y="442"/>
                </a:cxn>
                <a:cxn ang="0">
                  <a:pos x="0" y="286"/>
                </a:cxn>
                <a:cxn ang="0">
                  <a:pos x="308" y="0"/>
                </a:cxn>
                <a:cxn ang="0">
                  <a:pos x="308" y="120"/>
                </a:cxn>
              </a:cxnLst>
              <a:rect l="0" t="0" r="r" b="b"/>
              <a:pathLst>
                <a:path w="308" h="442">
                  <a:moveTo>
                    <a:pt x="308" y="120"/>
                  </a:moveTo>
                  <a:lnTo>
                    <a:pt x="0" y="442"/>
                  </a:lnTo>
                  <a:lnTo>
                    <a:pt x="0" y="286"/>
                  </a:lnTo>
                  <a:lnTo>
                    <a:pt x="308" y="0"/>
                  </a:lnTo>
                  <a:lnTo>
                    <a:pt x="308" y="120"/>
                  </a:ln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0">
              <a:noFill/>
              <a:prstDash val="solid"/>
              <a:round/>
            </a:ln>
          </p:spPr>
          <p:txBody>
            <a:bodyPr/>
            <a:lstStyle/>
            <a:p>
              <a:pPr>
                <a:spcBef>
                  <a:spcPct val="50000"/>
                </a:spcBef>
                <a:defRPr/>
              </a:pPr>
              <a:endParaRPr lang="zh-CN" altLang="en-US">
                <a:latin typeface="Tahoma" panose="020B0604030504040204" pitchFamily="34" charset="0"/>
                <a:ea typeface="宋体" panose="02010600030101010101" pitchFamily="2" charset="-122"/>
              </a:endParaRPr>
            </a:p>
          </p:txBody>
        </p:sp>
        <p:sp>
          <p:nvSpPr>
            <p:cNvPr id="27665" name="Freeform 56"/>
            <p:cNvSpPr>
              <a:spLocks noChangeArrowheads="1"/>
            </p:cNvSpPr>
            <p:nvPr/>
          </p:nvSpPr>
          <p:spPr bwMode="auto">
            <a:xfrm>
              <a:off x="2750" y="2368"/>
              <a:ext cx="2104" cy="316"/>
            </a:xfrm>
            <a:custGeom>
              <a:avLst/>
              <a:gdLst>
                <a:gd name="T0" fmla="*/ 3057 w 1920"/>
                <a:gd name="T1" fmla="*/ 601 h 284"/>
                <a:gd name="T2" fmla="*/ 0 w 1920"/>
                <a:gd name="T3" fmla="*/ 601 h 284"/>
                <a:gd name="T4" fmla="*/ 847 w 1920"/>
                <a:gd name="T5" fmla="*/ 0 h 284"/>
                <a:gd name="T6" fmla="*/ 3644 w 1920"/>
                <a:gd name="T7" fmla="*/ 0 h 284"/>
                <a:gd name="T8" fmla="*/ 3057 w 1920"/>
                <a:gd name="T9" fmla="*/ 601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chemeClr val="hlink"/>
            </a:solidFill>
            <a:ln w="0">
              <a:noFill/>
              <a:miter lim="800000"/>
            </a:ln>
          </p:spPr>
          <p:txBody>
            <a:bodyPr/>
            <a:lstStyle/>
            <a:p>
              <a:endParaRPr lang="zh-CN" altLang="en-US">
                <a:latin typeface="Tahoma" panose="020B0604030504040204" pitchFamily="34" charset="0"/>
              </a:endParaRPr>
            </a:p>
          </p:txBody>
        </p:sp>
        <p:sp>
          <p:nvSpPr>
            <p:cNvPr id="16" name="Freeform 57"/>
            <p:cNvSpPr/>
            <p:nvPr/>
          </p:nvSpPr>
          <p:spPr bwMode="gray">
            <a:xfrm>
              <a:off x="4173" y="2855"/>
              <a:ext cx="335" cy="493"/>
            </a:xfrm>
            <a:custGeom>
              <a:avLst/>
              <a:gdLst/>
              <a:ahLst/>
              <a:cxnLst>
                <a:cxn ang="0">
                  <a:pos x="306" y="122"/>
                </a:cxn>
                <a:cxn ang="0">
                  <a:pos x="0" y="444"/>
                </a:cxn>
                <a:cxn ang="0">
                  <a:pos x="0" y="286"/>
                </a:cxn>
                <a:cxn ang="0">
                  <a:pos x="306" y="0"/>
                </a:cxn>
                <a:cxn ang="0">
                  <a:pos x="306" y="122"/>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w="0">
              <a:noFill/>
              <a:prstDash val="solid"/>
              <a:round/>
            </a:ln>
          </p:spPr>
          <p:txBody>
            <a:bodyPr/>
            <a:lstStyle/>
            <a:p>
              <a:pPr>
                <a:spcBef>
                  <a:spcPct val="50000"/>
                </a:spcBef>
                <a:defRPr/>
              </a:pPr>
              <a:endParaRPr lang="zh-CN" altLang="en-US">
                <a:latin typeface="Tahoma" panose="020B0604030504040204" pitchFamily="34" charset="0"/>
                <a:ea typeface="宋体" panose="02010600030101010101" pitchFamily="2" charset="-122"/>
              </a:endParaRPr>
            </a:p>
          </p:txBody>
        </p:sp>
        <p:sp>
          <p:nvSpPr>
            <p:cNvPr id="17" name="Freeform 58"/>
            <p:cNvSpPr/>
            <p:nvPr/>
          </p:nvSpPr>
          <p:spPr bwMode="gray">
            <a:xfrm>
              <a:off x="3834" y="3342"/>
              <a:ext cx="338" cy="496"/>
            </a:xfrm>
            <a:custGeom>
              <a:avLst/>
              <a:gdLst/>
              <a:ahLst/>
              <a:cxnLst>
                <a:cxn ang="0">
                  <a:pos x="308" y="122"/>
                </a:cxn>
                <a:cxn ang="0">
                  <a:pos x="0" y="444"/>
                </a:cxn>
                <a:cxn ang="0">
                  <a:pos x="0" y="286"/>
                </a:cxn>
                <a:cxn ang="0">
                  <a:pos x="308" y="0"/>
                </a:cxn>
                <a:cxn ang="0">
                  <a:pos x="308" y="122"/>
                </a:cxn>
              </a:cxnLst>
              <a:rect l="0" t="0" r="r" b="b"/>
              <a:pathLst>
                <a:path w="308" h="444">
                  <a:moveTo>
                    <a:pt x="308" y="122"/>
                  </a:moveTo>
                  <a:lnTo>
                    <a:pt x="0" y="444"/>
                  </a:lnTo>
                  <a:lnTo>
                    <a:pt x="0" y="286"/>
                  </a:lnTo>
                  <a:lnTo>
                    <a:pt x="308" y="0"/>
                  </a:lnTo>
                  <a:lnTo>
                    <a:pt x="308" y="122"/>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0">
              <a:noFill/>
              <a:prstDash val="solid"/>
              <a:round/>
            </a:ln>
          </p:spPr>
          <p:txBody>
            <a:bodyPr/>
            <a:lstStyle/>
            <a:p>
              <a:pPr>
                <a:spcBef>
                  <a:spcPct val="50000"/>
                </a:spcBef>
                <a:defRPr/>
              </a:pPr>
              <a:endParaRPr lang="zh-CN" altLang="en-US">
                <a:latin typeface="Tahoma" panose="020B0604030504040204" pitchFamily="34" charset="0"/>
                <a:ea typeface="宋体" panose="02010600030101010101" pitchFamily="2" charset="-122"/>
              </a:endParaRPr>
            </a:p>
          </p:txBody>
        </p:sp>
        <p:sp>
          <p:nvSpPr>
            <p:cNvPr id="27668" name="Freeform 59"/>
            <p:cNvSpPr>
              <a:spLocks noChangeArrowheads="1"/>
            </p:cNvSpPr>
            <p:nvPr/>
          </p:nvSpPr>
          <p:spPr bwMode="auto">
            <a:xfrm>
              <a:off x="1783" y="3345"/>
              <a:ext cx="2389" cy="316"/>
            </a:xfrm>
            <a:custGeom>
              <a:avLst/>
              <a:gdLst>
                <a:gd name="T0" fmla="*/ 3554 w 2180"/>
                <a:gd name="T1" fmla="*/ 601 h 284"/>
                <a:gd name="T2" fmla="*/ 0 w 2180"/>
                <a:gd name="T3" fmla="*/ 601 h 284"/>
                <a:gd name="T4" fmla="*/ 847 w 2180"/>
                <a:gd name="T5" fmla="*/ 0 h 284"/>
                <a:gd name="T6" fmla="*/ 4137 w 2180"/>
                <a:gd name="T7" fmla="*/ 0 h 284"/>
                <a:gd name="T8" fmla="*/ 3554 w 2180"/>
                <a:gd name="T9" fmla="*/ 601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chemeClr val="accent1"/>
            </a:solidFill>
            <a:ln w="0">
              <a:noFill/>
              <a:miter lim="800000"/>
            </a:ln>
          </p:spPr>
          <p:txBody>
            <a:bodyPr/>
            <a:lstStyle/>
            <a:p>
              <a:endParaRPr lang="zh-CN" altLang="en-US">
                <a:latin typeface="Tahoma" panose="020B0604030504040204" pitchFamily="34" charset="0"/>
              </a:endParaRPr>
            </a:p>
          </p:txBody>
        </p:sp>
        <p:sp>
          <p:nvSpPr>
            <p:cNvPr id="27669" name="Freeform 60"/>
            <p:cNvSpPr>
              <a:spLocks noChangeArrowheads="1"/>
            </p:cNvSpPr>
            <p:nvPr/>
          </p:nvSpPr>
          <p:spPr bwMode="auto">
            <a:xfrm>
              <a:off x="2130" y="1971"/>
              <a:ext cx="1076" cy="1594"/>
            </a:xfrm>
            <a:custGeom>
              <a:avLst/>
              <a:gdLst>
                <a:gd name="T0" fmla="*/ 1 w 1824"/>
                <a:gd name="T1" fmla="*/ 70 h 2648"/>
                <a:gd name="T2" fmla="*/ 1 w 1824"/>
                <a:gd name="T3" fmla="*/ 61 h 2648"/>
                <a:gd name="T4" fmla="*/ 3 w 1824"/>
                <a:gd name="T5" fmla="*/ 52 h 2648"/>
                <a:gd name="T6" fmla="*/ 5 w 1824"/>
                <a:gd name="T7" fmla="*/ 43 h 2648"/>
                <a:gd name="T8" fmla="*/ 8 w 1824"/>
                <a:gd name="T9" fmla="*/ 37 h 2648"/>
                <a:gd name="T10" fmla="*/ 11 w 1824"/>
                <a:gd name="T11" fmla="*/ 29 h 2648"/>
                <a:gd name="T12" fmla="*/ 14 w 1824"/>
                <a:gd name="T13" fmla="*/ 24 h 2648"/>
                <a:gd name="T14" fmla="*/ 17 w 1824"/>
                <a:gd name="T15" fmla="*/ 19 h 2648"/>
                <a:gd name="T16" fmla="*/ 20 w 1824"/>
                <a:gd name="T17" fmla="*/ 15 h 2648"/>
                <a:gd name="T18" fmla="*/ 22 w 1824"/>
                <a:gd name="T19" fmla="*/ 12 h 2648"/>
                <a:gd name="T20" fmla="*/ 25 w 1824"/>
                <a:gd name="T21" fmla="*/ 9 h 2648"/>
                <a:gd name="T22" fmla="*/ 27 w 1824"/>
                <a:gd name="T23" fmla="*/ 7 h 2648"/>
                <a:gd name="T24" fmla="*/ 29 w 1824"/>
                <a:gd name="T25" fmla="*/ 5 h 2648"/>
                <a:gd name="T26" fmla="*/ 30 w 1824"/>
                <a:gd name="T27" fmla="*/ 4 h 2648"/>
                <a:gd name="T28" fmla="*/ 30 w 1824"/>
                <a:gd name="T29" fmla="*/ 4 h 2648"/>
                <a:gd name="T30" fmla="*/ 43 w 1824"/>
                <a:gd name="T31" fmla="*/ 1 h 2648"/>
                <a:gd name="T32" fmla="*/ 39 w 1824"/>
                <a:gd name="T33" fmla="*/ 10 h 2648"/>
                <a:gd name="T34" fmla="*/ 38 w 1824"/>
                <a:gd name="T35" fmla="*/ 10 h 2648"/>
                <a:gd name="T36" fmla="*/ 38 w 1824"/>
                <a:gd name="T37" fmla="*/ 10 h 2648"/>
                <a:gd name="T38" fmla="*/ 36 w 1824"/>
                <a:gd name="T39" fmla="*/ 10 h 2648"/>
                <a:gd name="T40" fmla="*/ 34 w 1824"/>
                <a:gd name="T41" fmla="*/ 12 h 2648"/>
                <a:gd name="T42" fmla="*/ 32 w 1824"/>
                <a:gd name="T43" fmla="*/ 13 h 2648"/>
                <a:gd name="T44" fmla="*/ 29 w 1824"/>
                <a:gd name="T45" fmla="*/ 16 h 2648"/>
                <a:gd name="T46" fmla="*/ 26 w 1824"/>
                <a:gd name="T47" fmla="*/ 19 h 2648"/>
                <a:gd name="T48" fmla="*/ 22 w 1824"/>
                <a:gd name="T49" fmla="*/ 22 h 2648"/>
                <a:gd name="T50" fmla="*/ 19 w 1824"/>
                <a:gd name="T51" fmla="*/ 26 h 2648"/>
                <a:gd name="T52" fmla="*/ 16 w 1824"/>
                <a:gd name="T53" fmla="*/ 31 h 2648"/>
                <a:gd name="T54" fmla="*/ 12 w 1824"/>
                <a:gd name="T55" fmla="*/ 37 h 2648"/>
                <a:gd name="T56" fmla="*/ 9 w 1824"/>
                <a:gd name="T57" fmla="*/ 43 h 2648"/>
                <a:gd name="T58" fmla="*/ 6 w 1824"/>
                <a:gd name="T59" fmla="*/ 51 h 2648"/>
                <a:gd name="T60" fmla="*/ 4 w 1824"/>
                <a:gd name="T61" fmla="*/ 60 h 2648"/>
                <a:gd name="T62" fmla="*/ 1 w 1824"/>
                <a:gd name="T63" fmla="*/ 70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4"/>
                <a:gd name="T97" fmla="*/ 0 h 2648"/>
                <a:gd name="T98" fmla="*/ 1824 w 1824"/>
                <a:gd name="T99" fmla="*/ 2648 h 2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gradFill>
            <a:ln w="0">
              <a:noFill/>
              <a:miter lim="800000"/>
            </a:ln>
          </p:spPr>
          <p:txBody>
            <a:bodyPr/>
            <a:lstStyle/>
            <a:p>
              <a:endParaRPr lang="zh-CN" altLang="en-US">
                <a:latin typeface="Tahoma" panose="020B0604030504040204" pitchFamily="34" charset="0"/>
              </a:endParaRPr>
            </a:p>
          </p:txBody>
        </p:sp>
        <p:sp>
          <p:nvSpPr>
            <p:cNvPr id="20" name="Rectangle 61"/>
            <p:cNvSpPr>
              <a:spLocks noChangeArrowheads="1"/>
            </p:cNvSpPr>
            <p:nvPr/>
          </p:nvSpPr>
          <p:spPr bwMode="gray">
            <a:xfrm>
              <a:off x="3239" y="2198"/>
              <a:ext cx="1620" cy="183"/>
            </a:xfrm>
            <a:prstGeom prst="rect">
              <a:avLst/>
            </a:prstGeom>
            <a:gradFill rotWithShape="1">
              <a:gsLst>
                <a:gs pos="0">
                  <a:schemeClr val="accent2">
                    <a:gamma/>
                    <a:shade val="72549"/>
                    <a:invGamma/>
                  </a:schemeClr>
                </a:gs>
                <a:gs pos="50000">
                  <a:schemeClr val="accent2"/>
                </a:gs>
                <a:gs pos="100000">
                  <a:schemeClr val="accent2">
                    <a:gamma/>
                    <a:shade val="72549"/>
                    <a:invGamma/>
                  </a:schemeClr>
                </a:gs>
              </a:gsLst>
              <a:lin ang="2700000" scaled="1"/>
            </a:gradFill>
            <a:ln w="9525">
              <a:noFill/>
              <a:miter lim="800000"/>
            </a:ln>
            <a:effectLst/>
          </p:spPr>
          <p:txBody>
            <a:bodyPr wrap="none" anchor="ctr"/>
            <a:lstStyle/>
            <a:p>
              <a:pPr algn="ctr" eaLnBrk="0" hangingPunct="0">
                <a:spcBef>
                  <a:spcPct val="50000"/>
                </a:spcBef>
                <a:defRPr/>
              </a:pPr>
              <a:endParaRPr lang="zh-CN" altLang="zh-CN" sz="1600" b="1">
                <a:solidFill>
                  <a:srgbClr val="FFFFFF"/>
                </a:solidFill>
                <a:latin typeface="Tahoma" panose="020B0604030504040204" pitchFamily="34" charset="0"/>
                <a:ea typeface="宋体" panose="02010600030101010101" pitchFamily="2" charset="-122"/>
              </a:endParaRPr>
            </a:p>
          </p:txBody>
        </p:sp>
        <p:sp>
          <p:nvSpPr>
            <p:cNvPr id="21" name="Rectangle 62"/>
            <p:cNvSpPr>
              <a:spLocks noChangeArrowheads="1"/>
            </p:cNvSpPr>
            <p:nvPr/>
          </p:nvSpPr>
          <p:spPr bwMode="gray">
            <a:xfrm>
              <a:off x="2750" y="2684"/>
              <a:ext cx="1766" cy="172"/>
            </a:xfrm>
            <a:prstGeom prst="rect">
              <a:avLst/>
            </a:prstGeom>
            <a:gradFill rotWithShape="1">
              <a:gsLst>
                <a:gs pos="0">
                  <a:schemeClr val="hlink">
                    <a:gamma/>
                    <a:shade val="72549"/>
                    <a:invGamma/>
                  </a:schemeClr>
                </a:gs>
                <a:gs pos="50000">
                  <a:schemeClr val="hlink"/>
                </a:gs>
                <a:gs pos="100000">
                  <a:schemeClr val="hlink">
                    <a:gamma/>
                    <a:shade val="72549"/>
                    <a:invGamma/>
                  </a:schemeClr>
                </a:gs>
              </a:gsLst>
              <a:lin ang="2700000" scaled="1"/>
            </a:gradFill>
            <a:ln w="9525">
              <a:noFill/>
              <a:miter lim="800000"/>
            </a:ln>
            <a:effectLst/>
          </p:spPr>
          <p:txBody>
            <a:bodyPr wrap="none" anchor="ctr"/>
            <a:lstStyle/>
            <a:p>
              <a:pPr algn="ctr" eaLnBrk="0" hangingPunct="0">
                <a:spcBef>
                  <a:spcPct val="50000"/>
                </a:spcBef>
                <a:defRPr/>
              </a:pPr>
              <a:endParaRPr lang="zh-CN" altLang="zh-CN" sz="1600" b="1">
                <a:solidFill>
                  <a:srgbClr val="FFFFFF"/>
                </a:solidFill>
                <a:latin typeface="Tahoma" panose="020B0604030504040204" pitchFamily="34" charset="0"/>
                <a:ea typeface="宋体" panose="02010600030101010101" pitchFamily="2" charset="-122"/>
              </a:endParaRPr>
            </a:p>
          </p:txBody>
        </p:sp>
        <p:sp>
          <p:nvSpPr>
            <p:cNvPr id="27672" name="Freeform 63"/>
            <p:cNvSpPr>
              <a:spLocks noChangeArrowheads="1"/>
            </p:cNvSpPr>
            <p:nvPr/>
          </p:nvSpPr>
          <p:spPr bwMode="auto">
            <a:xfrm>
              <a:off x="2267" y="2855"/>
              <a:ext cx="2245" cy="319"/>
            </a:xfrm>
            <a:custGeom>
              <a:avLst/>
              <a:gdLst>
                <a:gd name="T0" fmla="*/ 3314 w 2048"/>
                <a:gd name="T1" fmla="*/ 615 h 286"/>
                <a:gd name="T2" fmla="*/ 0 w 2048"/>
                <a:gd name="T3" fmla="*/ 615 h 286"/>
                <a:gd name="T4" fmla="*/ 850 w 2048"/>
                <a:gd name="T5" fmla="*/ 0 h 286"/>
                <a:gd name="T6" fmla="*/ 3897 w 2048"/>
                <a:gd name="T7" fmla="*/ 0 h 286"/>
                <a:gd name="T8" fmla="*/ 3314 w 2048"/>
                <a:gd name="T9" fmla="*/ 615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solidFill>
              <a:schemeClr val="folHlink"/>
            </a:solidFill>
            <a:ln w="0">
              <a:noFill/>
              <a:miter lim="800000"/>
            </a:ln>
          </p:spPr>
          <p:txBody>
            <a:bodyPr/>
            <a:lstStyle/>
            <a:p>
              <a:endParaRPr lang="zh-CN" altLang="en-US">
                <a:latin typeface="Tahoma" panose="020B0604030504040204" pitchFamily="34" charset="0"/>
              </a:endParaRPr>
            </a:p>
          </p:txBody>
        </p:sp>
        <p:sp>
          <p:nvSpPr>
            <p:cNvPr id="23" name="Rectangle 64"/>
            <p:cNvSpPr>
              <a:spLocks noChangeArrowheads="1"/>
            </p:cNvSpPr>
            <p:nvPr/>
          </p:nvSpPr>
          <p:spPr bwMode="gray">
            <a:xfrm>
              <a:off x="2269" y="3173"/>
              <a:ext cx="1911" cy="173"/>
            </a:xfrm>
            <a:prstGeom prst="rect">
              <a:avLst/>
            </a:prstGeom>
            <a:gradFill rotWithShape="1">
              <a:gsLst>
                <a:gs pos="0">
                  <a:schemeClr val="folHlink">
                    <a:gamma/>
                    <a:shade val="72549"/>
                    <a:invGamma/>
                  </a:schemeClr>
                </a:gs>
                <a:gs pos="50000">
                  <a:schemeClr val="folHlink"/>
                </a:gs>
                <a:gs pos="100000">
                  <a:schemeClr val="folHlink">
                    <a:gamma/>
                    <a:shade val="72549"/>
                    <a:invGamma/>
                  </a:schemeClr>
                </a:gs>
              </a:gsLst>
              <a:lin ang="2700000" scaled="1"/>
            </a:gradFill>
            <a:ln w="9525">
              <a:noFill/>
              <a:miter lim="800000"/>
            </a:ln>
            <a:effectLst/>
          </p:spPr>
          <p:txBody>
            <a:bodyPr wrap="none" anchor="ctr"/>
            <a:lstStyle/>
            <a:p>
              <a:pPr algn="ctr" eaLnBrk="0" hangingPunct="0">
                <a:spcBef>
                  <a:spcPct val="50000"/>
                </a:spcBef>
                <a:defRPr/>
              </a:pPr>
              <a:endParaRPr lang="zh-CN" altLang="zh-CN" sz="1600" b="1">
                <a:solidFill>
                  <a:srgbClr val="FFFFFF"/>
                </a:solidFill>
                <a:latin typeface="Tahoma" panose="020B0604030504040204" pitchFamily="34" charset="0"/>
                <a:ea typeface="宋体" panose="02010600030101010101" pitchFamily="2" charset="-122"/>
              </a:endParaRPr>
            </a:p>
          </p:txBody>
        </p:sp>
        <p:sp>
          <p:nvSpPr>
            <p:cNvPr id="24" name="Rectangle 65"/>
            <p:cNvSpPr>
              <a:spLocks noChangeArrowheads="1"/>
            </p:cNvSpPr>
            <p:nvPr/>
          </p:nvSpPr>
          <p:spPr bwMode="gray">
            <a:xfrm>
              <a:off x="1782" y="3663"/>
              <a:ext cx="2056" cy="173"/>
            </a:xfrm>
            <a:prstGeom prst="rect">
              <a:avLst/>
            </a:prstGeom>
            <a:gradFill rotWithShape="1">
              <a:gsLst>
                <a:gs pos="0">
                  <a:schemeClr val="accent1">
                    <a:gamma/>
                    <a:shade val="72549"/>
                    <a:invGamma/>
                  </a:schemeClr>
                </a:gs>
                <a:gs pos="50000">
                  <a:schemeClr val="accent1"/>
                </a:gs>
                <a:gs pos="100000">
                  <a:schemeClr val="accent1">
                    <a:gamma/>
                    <a:shade val="72549"/>
                    <a:invGamma/>
                  </a:schemeClr>
                </a:gs>
              </a:gsLst>
              <a:lin ang="2700000" scaled="1"/>
            </a:gradFill>
            <a:ln w="9525">
              <a:noFill/>
              <a:miter lim="800000"/>
            </a:ln>
            <a:effectLst/>
          </p:spPr>
          <p:txBody>
            <a:bodyPr wrap="none" anchor="ctr"/>
            <a:lstStyle/>
            <a:p>
              <a:pPr algn="ctr" eaLnBrk="0" hangingPunct="0">
                <a:spcBef>
                  <a:spcPct val="50000"/>
                </a:spcBef>
                <a:defRPr/>
              </a:pPr>
              <a:endParaRPr lang="zh-CN" altLang="zh-CN" sz="1600" b="1">
                <a:solidFill>
                  <a:srgbClr val="FFFFFF"/>
                </a:solidFill>
                <a:latin typeface="Tahoma" panose="020B0604030504040204" pitchFamily="34" charset="0"/>
                <a:ea typeface="宋体" panose="02010600030101010101" pitchFamily="2" charset="-122"/>
              </a:endParaRPr>
            </a:p>
          </p:txBody>
        </p:sp>
        <p:sp>
          <p:nvSpPr>
            <p:cNvPr id="25" name="Rectangle 67"/>
            <p:cNvSpPr>
              <a:spLocks noChangeArrowheads="1"/>
            </p:cNvSpPr>
            <p:nvPr/>
          </p:nvSpPr>
          <p:spPr bwMode="auto">
            <a:xfrm>
              <a:off x="1056" y="2196"/>
              <a:ext cx="275" cy="1177"/>
            </a:xfrm>
            <a:prstGeom prst="rect">
              <a:avLst/>
            </a:prstGeom>
            <a:noFill/>
            <a:ln w="9525" algn="ctr">
              <a:noFill/>
              <a:miter lim="800000"/>
            </a:ln>
            <a:effectLst/>
          </p:spPr>
          <p:txBody>
            <a:bodyPr anchor="b">
              <a:spAutoFit/>
            </a:bodyPr>
            <a:lstStyle/>
            <a:p>
              <a:pPr>
                <a:spcBef>
                  <a:spcPct val="50000"/>
                </a:spcBef>
                <a:defRPr/>
              </a:pPr>
              <a:r>
                <a:rPr lang="zh-CN" altLang="en-US" sz="2000" b="1" dirty="0">
                  <a:solidFill>
                    <a:srgbClr val="080808"/>
                  </a:solidFill>
                  <a:effectLst>
                    <a:outerShdw blurRad="38100" dist="38100" dir="2700000" algn="tl">
                      <a:srgbClr val="C0C0C0"/>
                    </a:outerShdw>
                  </a:effectLst>
                  <a:latin typeface="Tahoma" panose="020B0604030504040204" pitchFamily="34" charset="0"/>
                  <a:ea typeface="黑体" panose="02010609060101010101" pitchFamily="49" charset="-122"/>
                </a:rPr>
                <a:t>财</a:t>
              </a:r>
              <a:endParaRPr lang="zh-CN" altLang="en-US" sz="2000" b="1" dirty="0">
                <a:solidFill>
                  <a:srgbClr val="080808"/>
                </a:solidFill>
                <a:effectLst>
                  <a:outerShdw blurRad="38100" dist="38100" dir="2700000" algn="tl">
                    <a:srgbClr val="C0C0C0"/>
                  </a:outerShdw>
                </a:effectLst>
                <a:latin typeface="Tahoma" panose="020B0604030504040204" pitchFamily="34" charset="0"/>
                <a:ea typeface="黑体" panose="02010609060101010101" pitchFamily="49" charset="-122"/>
              </a:endParaRPr>
            </a:p>
            <a:p>
              <a:pPr>
                <a:spcBef>
                  <a:spcPct val="50000"/>
                </a:spcBef>
                <a:defRPr/>
              </a:pPr>
              <a:r>
                <a:rPr lang="zh-CN" altLang="en-US" sz="2000" b="1" dirty="0">
                  <a:solidFill>
                    <a:srgbClr val="080808"/>
                  </a:solidFill>
                  <a:effectLst>
                    <a:outerShdw blurRad="38100" dist="38100" dir="2700000" algn="tl">
                      <a:srgbClr val="C0C0C0"/>
                    </a:outerShdw>
                  </a:effectLst>
                  <a:latin typeface="Tahoma" panose="020B0604030504040204" pitchFamily="34" charset="0"/>
                  <a:ea typeface="黑体" panose="02010609060101010101" pitchFamily="49" charset="-122"/>
                </a:rPr>
                <a:t>务</a:t>
              </a:r>
              <a:endParaRPr lang="zh-CN" altLang="en-US" sz="2000" b="1" dirty="0">
                <a:solidFill>
                  <a:srgbClr val="080808"/>
                </a:solidFill>
                <a:effectLst>
                  <a:outerShdw blurRad="38100" dist="38100" dir="2700000" algn="tl">
                    <a:srgbClr val="C0C0C0"/>
                  </a:outerShdw>
                </a:effectLst>
                <a:latin typeface="Tahoma" panose="020B0604030504040204" pitchFamily="34" charset="0"/>
                <a:ea typeface="黑体" panose="02010609060101010101" pitchFamily="49" charset="-122"/>
              </a:endParaRPr>
            </a:p>
            <a:p>
              <a:pPr>
                <a:spcBef>
                  <a:spcPct val="50000"/>
                </a:spcBef>
                <a:defRPr/>
              </a:pPr>
              <a:r>
                <a:rPr lang="zh-CN" altLang="en-US" sz="2000" b="1" dirty="0">
                  <a:solidFill>
                    <a:srgbClr val="080808"/>
                  </a:solidFill>
                  <a:effectLst>
                    <a:outerShdw blurRad="38100" dist="38100" dir="2700000" algn="tl">
                      <a:srgbClr val="C0C0C0"/>
                    </a:outerShdw>
                  </a:effectLst>
                  <a:latin typeface="Tahoma" panose="020B0604030504040204" pitchFamily="34" charset="0"/>
                  <a:ea typeface="黑体" panose="02010609060101010101" pitchFamily="49" charset="-122"/>
                </a:rPr>
                <a:t>分</a:t>
              </a:r>
              <a:endParaRPr lang="zh-CN" altLang="en-US" sz="2000" b="1" dirty="0">
                <a:solidFill>
                  <a:srgbClr val="080808"/>
                </a:solidFill>
                <a:effectLst>
                  <a:outerShdw blurRad="38100" dist="38100" dir="2700000" algn="tl">
                    <a:srgbClr val="C0C0C0"/>
                  </a:outerShdw>
                </a:effectLst>
                <a:latin typeface="Tahoma" panose="020B0604030504040204" pitchFamily="34" charset="0"/>
                <a:ea typeface="黑体" panose="02010609060101010101" pitchFamily="49" charset="-122"/>
              </a:endParaRPr>
            </a:p>
            <a:p>
              <a:pPr>
                <a:spcBef>
                  <a:spcPct val="50000"/>
                </a:spcBef>
                <a:defRPr/>
              </a:pPr>
              <a:r>
                <a:rPr lang="zh-CN" altLang="en-US" sz="2000" b="1" dirty="0">
                  <a:solidFill>
                    <a:srgbClr val="080808"/>
                  </a:solidFill>
                  <a:effectLst>
                    <a:outerShdw blurRad="38100" dist="38100" dir="2700000" algn="tl">
                      <a:srgbClr val="C0C0C0"/>
                    </a:outerShdw>
                  </a:effectLst>
                  <a:latin typeface="Tahoma" panose="020B0604030504040204" pitchFamily="34" charset="0"/>
                  <a:ea typeface="黑体" panose="02010609060101010101" pitchFamily="49" charset="-122"/>
                </a:rPr>
                <a:t>析</a:t>
              </a:r>
              <a:endParaRPr lang="zh-CN" altLang="en-US" sz="2000" b="1" dirty="0">
                <a:solidFill>
                  <a:srgbClr val="080808"/>
                </a:solidFill>
                <a:effectLst>
                  <a:outerShdw blurRad="38100" dist="38100" dir="2700000" algn="tl">
                    <a:srgbClr val="C0C0C0"/>
                  </a:outerShdw>
                </a:effectLst>
                <a:latin typeface="Tahoma" panose="020B0604030504040204" pitchFamily="34" charset="0"/>
                <a:ea typeface="黑体" panose="02010609060101010101" pitchFamily="49" charset="-122"/>
              </a:endParaRPr>
            </a:p>
          </p:txBody>
        </p:sp>
        <p:sp>
          <p:nvSpPr>
            <p:cNvPr id="27676" name="Text Box 68"/>
            <p:cNvSpPr txBox="1">
              <a:spLocks noChangeArrowheads="1"/>
            </p:cNvSpPr>
            <p:nvPr/>
          </p:nvSpPr>
          <p:spPr bwMode="auto">
            <a:xfrm>
              <a:off x="3441" y="1953"/>
              <a:ext cx="1705" cy="304"/>
            </a:xfrm>
            <a:prstGeom prst="rect">
              <a:avLst/>
            </a:prstGeom>
            <a:noFill/>
            <a:ln w="9525">
              <a:noFill/>
              <a:miter lim="800000"/>
            </a:ln>
          </p:spPr>
          <p:txBody>
            <a:bodyPr anchor="b">
              <a:spAutoFit/>
            </a:bodyPr>
            <a:lstStyle/>
            <a:p>
              <a:r>
                <a:rPr lang="zh-CN" altLang="en-US" sz="2400" b="1">
                  <a:solidFill>
                    <a:schemeClr val="bg1"/>
                  </a:solidFill>
                  <a:latin typeface="Tahoma" panose="020B0604030504040204" pitchFamily="34" charset="0"/>
                </a:rPr>
                <a:t>偿债能力分析</a:t>
              </a:r>
              <a:endParaRPr lang="zh-CN" altLang="en-US" sz="2400" b="1">
                <a:solidFill>
                  <a:schemeClr val="bg1"/>
                </a:solidFill>
                <a:latin typeface="Tahoma" panose="020B0604030504040204" pitchFamily="34" charset="0"/>
              </a:endParaRPr>
            </a:p>
          </p:txBody>
        </p:sp>
        <p:sp>
          <p:nvSpPr>
            <p:cNvPr id="27677" name="Text Box 69"/>
            <p:cNvSpPr txBox="1">
              <a:spLocks noChangeArrowheads="1"/>
            </p:cNvSpPr>
            <p:nvPr/>
          </p:nvSpPr>
          <p:spPr bwMode="auto">
            <a:xfrm>
              <a:off x="2316" y="3359"/>
              <a:ext cx="1543" cy="304"/>
            </a:xfrm>
            <a:prstGeom prst="rect">
              <a:avLst/>
            </a:prstGeom>
            <a:noFill/>
            <a:ln w="9525">
              <a:noFill/>
              <a:miter lim="800000"/>
            </a:ln>
          </p:spPr>
          <p:txBody>
            <a:bodyPr anchor="b">
              <a:spAutoFit/>
            </a:bodyPr>
            <a:lstStyle/>
            <a:p>
              <a:r>
                <a:rPr lang="zh-CN" altLang="en-US" sz="2400" b="1">
                  <a:solidFill>
                    <a:schemeClr val="bg1"/>
                  </a:solidFill>
                  <a:latin typeface="Tahoma" panose="020B0604030504040204" pitchFamily="34" charset="0"/>
                </a:rPr>
                <a:t>综合能力分析</a:t>
              </a:r>
              <a:endParaRPr lang="zh-CN" altLang="en-US" sz="2400" b="1">
                <a:solidFill>
                  <a:schemeClr val="bg1"/>
                </a:solidFill>
                <a:latin typeface="Tahoma" panose="020B0604030504040204" pitchFamily="34" charset="0"/>
              </a:endParaRPr>
            </a:p>
          </p:txBody>
        </p:sp>
        <p:sp>
          <p:nvSpPr>
            <p:cNvPr id="27678" name="Text Box 70"/>
            <p:cNvSpPr txBox="1">
              <a:spLocks noChangeArrowheads="1"/>
            </p:cNvSpPr>
            <p:nvPr/>
          </p:nvSpPr>
          <p:spPr bwMode="auto">
            <a:xfrm>
              <a:off x="3024" y="2459"/>
              <a:ext cx="1588" cy="304"/>
            </a:xfrm>
            <a:prstGeom prst="rect">
              <a:avLst/>
            </a:prstGeom>
            <a:noFill/>
            <a:ln w="9525">
              <a:noFill/>
              <a:miter lim="800000"/>
            </a:ln>
          </p:spPr>
          <p:txBody>
            <a:bodyPr anchor="b">
              <a:spAutoFit/>
            </a:bodyPr>
            <a:lstStyle/>
            <a:p>
              <a:r>
                <a:rPr lang="zh-CN" altLang="en-US" sz="2400" b="1">
                  <a:solidFill>
                    <a:schemeClr val="bg1"/>
                  </a:solidFill>
                  <a:latin typeface="Tahoma" panose="020B0604030504040204" pitchFamily="34" charset="0"/>
                </a:rPr>
                <a:t>营运能力分析</a:t>
              </a:r>
              <a:endParaRPr lang="zh-CN" altLang="en-US" sz="2400" b="1">
                <a:solidFill>
                  <a:schemeClr val="bg1"/>
                </a:solidFill>
                <a:latin typeface="Tahoma" panose="020B0604030504040204" pitchFamily="34" charset="0"/>
              </a:endParaRPr>
            </a:p>
          </p:txBody>
        </p:sp>
        <p:sp>
          <p:nvSpPr>
            <p:cNvPr id="29" name="Text Box 71"/>
            <p:cNvSpPr txBox="1"/>
            <p:nvPr/>
          </p:nvSpPr>
          <p:spPr>
            <a:xfrm>
              <a:off x="2753" y="2848"/>
              <a:ext cx="1452" cy="304"/>
            </a:xfrm>
            <a:prstGeom prst="rect">
              <a:avLst/>
            </a:prstGeom>
            <a:noFill/>
            <a:ln w="9525">
              <a:noFill/>
              <a:miter/>
            </a:ln>
            <a:effectLst>
              <a:outerShdw blurRad="76200" dist="12700" dir="8100000" sy="-23000" kx="800400" algn="br" rotWithShape="0">
                <a:prstClr val="black">
                  <a:alpha val="20000"/>
                </a:prstClr>
              </a:outerShdw>
              <a:softEdge rad="12700"/>
            </a:effectLst>
            <a:scene3d>
              <a:camera prst="orthographicFront"/>
              <a:lightRig rig="threePt" dir="t"/>
            </a:scene3d>
            <a:sp3d extrusionH="76200">
              <a:extrusionClr>
                <a:schemeClr val="accent4"/>
              </a:extrusionClr>
            </a:sp3d>
          </p:spPr>
          <p:txBody>
            <a:bodyPr anchor="b">
              <a:spAutoFit/>
            </a:bodyPr>
            <a:lstStyle/>
            <a:p>
              <a:pPr>
                <a:defRPr/>
              </a:pPr>
              <a:r>
                <a:rPr lang="zh-CN" altLang="en-US" sz="2400" b="1" dirty="0">
                  <a:solidFill>
                    <a:schemeClr val="bg1"/>
                  </a:solidFill>
                  <a:latin typeface="Tahoma" panose="020B0604030504040204" pitchFamily="34" charset="0"/>
                  <a:ea typeface="宋体" panose="02010600030101010101" pitchFamily="2" charset="-122"/>
                </a:rPr>
                <a:t>盈利能力分析</a:t>
              </a:r>
              <a:endParaRPr lang="zh-CN" altLang="en-US" sz="2400" b="1" dirty="0">
                <a:solidFill>
                  <a:schemeClr val="bg1"/>
                </a:solidFill>
                <a:latin typeface="Tahoma" panose="020B0604030504040204" pitchFamily="34" charset="0"/>
                <a:ea typeface="宋体" panose="02010600030101010101" pitchFamily="2" charset="-122"/>
              </a:endParaRPr>
            </a:p>
          </p:txBody>
        </p:sp>
      </p:grpSp>
      <p:sp>
        <p:nvSpPr>
          <p:cNvPr id="34" name="Text Box 4"/>
          <p:cNvSpPr txBox="1">
            <a:spLocks noChangeArrowheads="1"/>
          </p:cNvSpPr>
          <p:nvPr/>
        </p:nvSpPr>
        <p:spPr bwMode="auto">
          <a:xfrm>
            <a:off x="3946525" y="198438"/>
            <a:ext cx="2474407"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5.</a:t>
            </a:r>
            <a:r>
              <a:rPr lang="zh-CN" altLang="en-US"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财务</a:t>
            </a:r>
            <a:r>
              <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rPr>
              <a:t>分析</a:t>
            </a:r>
            <a:endParaRPr lang="zh-CN" altLang="zh-CN"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5" name="Line 6"/>
          <p:cNvSpPr>
            <a:spLocks noChangeShapeType="1"/>
          </p:cNvSpPr>
          <p:nvPr/>
        </p:nvSpPr>
        <p:spPr bwMode="auto">
          <a:xfrm>
            <a:off x="0" y="482600"/>
            <a:ext cx="40925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6" name="Line 7"/>
          <p:cNvSpPr>
            <a:spLocks noChangeShapeType="1"/>
          </p:cNvSpPr>
          <p:nvPr/>
        </p:nvSpPr>
        <p:spPr bwMode="auto">
          <a:xfrm flipV="1">
            <a:off x="7577138" y="436563"/>
            <a:ext cx="4614862"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2" name="灯片编号占位符 2"/>
          <p:cNvSpPr>
            <a:spLocks noGrp="1"/>
          </p:cNvSpPr>
          <p:nvPr>
            <p:ph type="sldNum" sz="quarter" idx="12"/>
          </p:nvPr>
        </p:nvSpPr>
        <p:spPr/>
        <p:txBody>
          <a:bodyPr/>
          <a:lstStyle/>
          <a:p>
            <a:pPr>
              <a:defRPr/>
            </a:pPr>
            <a:fld id="{AF90EB0D-DEDE-4D87-9D1F-B489308B1356}" type="slidenum">
              <a:rPr lang="en-US"/>
            </a:fld>
            <a:endParaRPr lang="en-US" dirty="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 fill="hold"/>
                                        <p:tgtEl>
                                          <p:spTgt spid="17410"/>
                                        </p:tgtEl>
                                      </p:cBhvr>
                                    </p:anim>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90">
                                          <p:stCondLst>
                                            <p:cond delay="0"/>
                                          </p:stCondLst>
                                        </p:cTn>
                                        <p:tgtEl>
                                          <p:spTgt spid="3"/>
                                        </p:tgtEl>
                                      </p:cBhvr>
                                    </p:animEffect>
                                    <p:anim calcmode="lin" valueType="num">
                                      <p:cBhvr>
                                        <p:cTn id="13"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8" dur="13">
                                          <p:stCondLst>
                                            <p:cond delay="325"/>
                                          </p:stCondLst>
                                        </p:cTn>
                                        <p:tgtEl>
                                          <p:spTgt spid="3"/>
                                        </p:tgtEl>
                                      </p:cBhvr>
                                      <p:to x="100000" y="60000"/>
                                    </p:animScale>
                                    <p:animScale>
                                      <p:cBhvr>
                                        <p:cTn id="19" dur="83" decel="50000">
                                          <p:stCondLst>
                                            <p:cond delay="338"/>
                                          </p:stCondLst>
                                        </p:cTn>
                                        <p:tgtEl>
                                          <p:spTgt spid="3"/>
                                        </p:tgtEl>
                                      </p:cBhvr>
                                      <p:to x="100000" y="100000"/>
                                    </p:animScale>
                                    <p:animScale>
                                      <p:cBhvr>
                                        <p:cTn id="20" dur="13">
                                          <p:stCondLst>
                                            <p:cond delay="656"/>
                                          </p:stCondLst>
                                        </p:cTn>
                                        <p:tgtEl>
                                          <p:spTgt spid="3"/>
                                        </p:tgtEl>
                                      </p:cBhvr>
                                      <p:to x="100000" y="80000"/>
                                    </p:animScale>
                                    <p:animScale>
                                      <p:cBhvr>
                                        <p:cTn id="21" dur="83" decel="50000">
                                          <p:stCondLst>
                                            <p:cond delay="669"/>
                                          </p:stCondLst>
                                        </p:cTn>
                                        <p:tgtEl>
                                          <p:spTgt spid="3"/>
                                        </p:tgtEl>
                                      </p:cBhvr>
                                      <p:to x="100000" y="100000"/>
                                    </p:animScale>
                                    <p:animScale>
                                      <p:cBhvr>
                                        <p:cTn id="22" dur="13">
                                          <p:stCondLst>
                                            <p:cond delay="821"/>
                                          </p:stCondLst>
                                        </p:cTn>
                                        <p:tgtEl>
                                          <p:spTgt spid="3"/>
                                        </p:tgtEl>
                                      </p:cBhvr>
                                      <p:to x="100000" y="90000"/>
                                    </p:animScale>
                                    <p:animScale>
                                      <p:cBhvr>
                                        <p:cTn id="23" dur="83" decel="50000">
                                          <p:stCondLst>
                                            <p:cond delay="834"/>
                                          </p:stCondLst>
                                        </p:cTn>
                                        <p:tgtEl>
                                          <p:spTgt spid="3"/>
                                        </p:tgtEl>
                                      </p:cBhvr>
                                      <p:to x="100000" y="100000"/>
                                    </p:animScale>
                                    <p:animScale>
                                      <p:cBhvr>
                                        <p:cTn id="24" dur="13">
                                          <p:stCondLst>
                                            <p:cond delay="904"/>
                                          </p:stCondLst>
                                        </p:cTn>
                                        <p:tgtEl>
                                          <p:spTgt spid="3"/>
                                        </p:tgtEl>
                                      </p:cBhvr>
                                      <p:to x="100000" y="95000"/>
                                    </p:animScale>
                                    <p:animScale>
                                      <p:cBhvr>
                                        <p:cTn id="25" dur="83" decel="50000">
                                          <p:stCondLst>
                                            <p:cond delay="917"/>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cTn>
                              </p:par>
                            </p:childTnLst>
                          </p:cTn>
                        </p:par>
                        <p:par>
                          <p:cTn id="44" fill="hold">
                            <p:stCondLst>
                              <p:cond delay="2000"/>
                            </p:stCondLst>
                            <p:childTnLst>
                              <p:par>
                                <p:cTn id="45" presetID="2" presetClass="entr" presetSubtype="2"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1+#ppt_w/2"/>
                                          </p:val>
                                        </p:tav>
                                        <p:tav tm="100000">
                                          <p:val>
                                            <p:strVal val="#ppt_x"/>
                                          </p:val>
                                        </p:tav>
                                      </p:tavLst>
                                    </p:anim>
                                    <p:anim calcmode="lin" valueType="num">
                                      <p:cBhvr additive="base">
                                        <p:cTn id="4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0-#ppt_w/2"/>
                                          </p:val>
                                        </p:tav>
                                        <p:tav tm="100000">
                                          <p:val>
                                            <p:strVal val="#ppt_x"/>
                                          </p:val>
                                        </p:tav>
                                      </p:tavLst>
                                    </p:anim>
                                    <p:anim calcmode="lin" valueType="num">
                                      <p:cBhvr additive="base">
                                        <p:cTn id="54"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anim calcmode="lin" valueType="num">
                                      <p:cBhvr>
                                        <p:cTn id="60" dur="1000" fill="hold"/>
                                        <p:tgtEl>
                                          <p:spTgt spid="34"/>
                                        </p:tgtEl>
                                        <p:attrNameLst>
                                          <p:attrName>ppt_x</p:attrName>
                                        </p:attrNameLst>
                                      </p:cBhvr>
                                      <p:tavLst>
                                        <p:tav tm="0">
                                          <p:val>
                                            <p:strVal val="#ppt_x"/>
                                          </p:val>
                                        </p:tav>
                                        <p:tav tm="100000">
                                          <p:val>
                                            <p:strVal val="#ppt_x"/>
                                          </p:val>
                                        </p:tav>
                                      </p:tavLst>
                                    </p:anim>
                                    <p:anim calcmode="lin" valueType="num">
                                      <p:cBhvr>
                                        <p:cTn id="6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76475"/>
            <a:ext cx="12192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88900" y="49149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8900" y="21971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11480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a:spLocks noChangeArrowheads="1"/>
          </p:cNvSpPr>
          <p:nvPr/>
        </p:nvSpPr>
        <p:spPr bwMode="auto">
          <a:xfrm>
            <a:off x="4303697" y="2909062"/>
            <a:ext cx="7002463" cy="1122425"/>
          </a:xfrm>
          <a:prstGeom prst="rect">
            <a:avLst/>
          </a:prstGeom>
          <a:noFill/>
          <a:ln w="9525">
            <a:noFill/>
            <a:miter lim="800000"/>
          </a:ln>
        </p:spPr>
        <p:txBody>
          <a:bodyPr lIns="36000" rIns="36000" anchor="b"/>
          <a:lstStyle/>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四、财务管理</a:t>
            </a:r>
            <a:r>
              <a:rPr lang="zh-CN" altLang="en-US" sz="4000" b="1" dirty="0" smtClean="0">
                <a:latin typeface="华文隶书" panose="02010800040101010101" pitchFamily="2" charset="-122"/>
                <a:ea typeface="华文隶书" panose="02010800040101010101" pitchFamily="2" charset="-122"/>
              </a:rPr>
              <a:t>环境</a:t>
            </a:r>
            <a:endParaRPr lang="zh-CN" altLang="en-US" sz="40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12"/>
          </p:nvPr>
        </p:nvSpPr>
        <p:spPr/>
        <p:txBody>
          <a:bodyPr/>
          <a:lstStyle/>
          <a:p>
            <a:pPr>
              <a:defRPr/>
            </a:pPr>
            <a:fld id="{5730C7C8-DE7B-496B-A42B-DD9D5EF24166}" type="slidenum">
              <a:rPr lang="en-US"/>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par>
                                <p:cTn id="12" presetID="22" presetClass="entr" presetSubtype="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6" presetClass="entr" presetSubtype="4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outHorizontal)">
                                      <p:cBhvr>
                                        <p:cTn id="24" dur="500"/>
                                        <p:tgtEl>
                                          <p:spTgt spid="9"/>
                                        </p:tgtEl>
                                      </p:cBhvr>
                                    </p:animEffect>
                                  </p:childTnLst>
                                </p:cTn>
                              </p:par>
                            </p:childTnLst>
                          </p:cTn>
                        </p:par>
                        <p:par>
                          <p:cTn id="25" fill="hold">
                            <p:stCondLst>
                              <p:cond delay="2500"/>
                            </p:stCondLst>
                            <p:childTnLst>
                              <p:par>
                                <p:cTn id="26" presetID="17" presetClass="entr" presetSubtype="10"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20750" y="1412875"/>
            <a:ext cx="9945688" cy="1316038"/>
          </a:xfrm>
        </p:spPr>
        <p:txBody>
          <a:bodyPr/>
          <a:lstStyle/>
          <a:p>
            <a:pPr>
              <a:lnSpc>
                <a:spcPct val="150000"/>
              </a:lnSpc>
              <a:buFont typeface="Arial" panose="020B0604020202020204" pitchFamily="34" charset="0"/>
              <a:buNone/>
            </a:pPr>
            <a:r>
              <a:rPr lang="zh-CN" altLang="en-US" dirty="0">
                <a:solidFill>
                  <a:schemeClr val="tx1"/>
                </a:solidFill>
                <a:latin typeface="微软雅黑" panose="020B0503020204020204" pitchFamily="34" charset="-122"/>
                <a:ea typeface="微软雅黑" panose="020B0503020204020204" pitchFamily="34" charset="-122"/>
              </a:rPr>
              <a:t>         对企业财务活动和财务管理产生影响作用的企业内外各种条件的统称。</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330325" y="2932113"/>
            <a:ext cx="3098800" cy="522287"/>
          </a:xfrm>
          <a:prstGeom prst="rect">
            <a:avLst/>
          </a:prstGeom>
          <a:gradFill>
            <a:gsLst>
              <a:gs pos="75000">
                <a:srgbClr val="14CD68"/>
              </a:gs>
              <a:gs pos="100000">
                <a:srgbClr val="0B6E38"/>
              </a:gs>
            </a:gsLst>
            <a:lin ang="5400000" scaled="0"/>
          </a:gradFill>
          <a:effectLst>
            <a:outerShdw blurRad="76200" dist="50800" dir="3600000" sy="-23000" kx="-800400" algn="bl" rotWithShape="0">
              <a:prstClr val="black">
                <a:alpha val="42000"/>
              </a:prstClr>
            </a:outerShdw>
          </a:effectLst>
        </p:spPr>
        <p:txBody>
          <a:bodyPr>
            <a:spAutoFit/>
          </a:bodyPr>
          <a:lstStyle/>
          <a:p>
            <a:pPr>
              <a:defRPr/>
            </a:pPr>
            <a:r>
              <a:rPr lang="zh-CN" altLang="en-US" sz="2800" b="1"/>
              <a:t>经济环境</a:t>
            </a:r>
            <a:endParaRPr lang="zh-CN" altLang="en-US" sz="2800" b="1"/>
          </a:p>
        </p:txBody>
      </p:sp>
      <p:sp>
        <p:nvSpPr>
          <p:cNvPr id="5" name="文本框 4"/>
          <p:cNvSpPr txBox="1"/>
          <p:nvPr/>
        </p:nvSpPr>
        <p:spPr>
          <a:xfrm>
            <a:off x="2292350" y="4810125"/>
            <a:ext cx="3486150" cy="517525"/>
          </a:xfrm>
          <a:prstGeom prst="rect">
            <a:avLst/>
          </a:prstGeom>
          <a:gradFill>
            <a:gsLst>
              <a:gs pos="74000">
                <a:srgbClr val="DCC7F0"/>
              </a:gs>
              <a:gs pos="100000">
                <a:srgbClr val="401A5D"/>
              </a:gs>
            </a:gsLst>
            <a:lin ang="5400000" scaled="0"/>
          </a:gradFill>
          <a:effectLst>
            <a:outerShdw blurRad="76200" dist="50800" dir="3600000" sy="-23000" kx="-800400" algn="bl" rotWithShape="0">
              <a:prstClr val="black">
                <a:alpha val="44000"/>
              </a:prstClr>
            </a:outerShdw>
          </a:effectLst>
        </p:spPr>
        <p:txBody>
          <a:bodyPr>
            <a:spAutoFit/>
          </a:bodyPr>
          <a:lstStyle/>
          <a:p>
            <a:pPr>
              <a:defRPr/>
            </a:pPr>
            <a:r>
              <a:rPr lang="zh-CN" altLang="en-US" sz="2800" b="1">
                <a:sym typeface="+mn-ea"/>
              </a:rPr>
              <a:t>金融环境</a:t>
            </a:r>
            <a:endParaRPr lang="zh-CN" altLang="en-US" sz="2800" b="1"/>
          </a:p>
        </p:txBody>
      </p:sp>
      <p:sp>
        <p:nvSpPr>
          <p:cNvPr id="6" name="文本框 5"/>
          <p:cNvSpPr txBox="1"/>
          <p:nvPr/>
        </p:nvSpPr>
        <p:spPr>
          <a:xfrm>
            <a:off x="1757363" y="3898900"/>
            <a:ext cx="3367087" cy="517525"/>
          </a:xfrm>
          <a:prstGeom prst="rect">
            <a:avLst/>
          </a:prstGeom>
          <a:gradFill>
            <a:gsLst>
              <a:gs pos="70000">
                <a:srgbClr val="95D4FF"/>
              </a:gs>
              <a:gs pos="100000">
                <a:srgbClr val="034373"/>
              </a:gs>
            </a:gsLst>
            <a:lin ang="5400000" scaled="0"/>
          </a:gradFill>
          <a:effectLst>
            <a:outerShdw blurRad="76200" dist="50800" dir="3600000" sy="-23000" kx="-800400" algn="bl" rotWithShape="0">
              <a:prstClr val="black">
                <a:alpha val="38000"/>
              </a:prstClr>
            </a:outerShdw>
          </a:effectLst>
        </p:spPr>
        <p:txBody>
          <a:bodyPr>
            <a:spAutoFit/>
          </a:bodyPr>
          <a:lstStyle/>
          <a:p>
            <a:pPr>
              <a:defRPr/>
            </a:pPr>
            <a:r>
              <a:rPr lang="zh-CN" altLang="en-US" sz="2800" b="1">
                <a:sym typeface="+mn-ea"/>
              </a:rPr>
              <a:t>法律环境</a:t>
            </a:r>
            <a:endParaRPr lang="zh-CN" altLang="en-US" sz="2800" b="1"/>
          </a:p>
        </p:txBody>
      </p:sp>
      <p:sp>
        <p:nvSpPr>
          <p:cNvPr id="2" name="Text Box 3"/>
          <p:cNvSpPr txBox="1">
            <a:spLocks noChangeArrowheads="1"/>
          </p:cNvSpPr>
          <p:nvPr/>
        </p:nvSpPr>
        <p:spPr bwMode="auto">
          <a:xfrm>
            <a:off x="3529013" y="427038"/>
            <a:ext cx="6031446" cy="707886"/>
          </a:xfrm>
          <a:prstGeom prst="rect">
            <a:avLst/>
          </a:prstGeom>
          <a:noFill/>
          <a:ln w="9525" algn="ctr">
            <a:noFill/>
            <a:miter lim="800000"/>
          </a:ln>
          <a:effectLst/>
        </p:spPr>
        <p:txBody>
          <a:bodyPr wrap="square">
            <a:spAutoFit/>
          </a:bodyPr>
          <a:lstStyle/>
          <a:p>
            <a:pPr>
              <a:spcBef>
                <a:spcPct val="50000"/>
              </a:spcBef>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四</a:t>
            </a:r>
            <a:r>
              <a:rPr lang="zh-CN" altLang="en-US" sz="4000" b="1" dirty="0" smtClean="0">
                <a:solidFill>
                  <a:schemeClr val="bg2">
                    <a:lumMod val="50000"/>
                  </a:schemeClr>
                </a:solidFill>
                <a:latin typeface="微软雅黑" panose="020B0503020204020204" pitchFamily="34" charset="-122"/>
                <a:ea typeface="微软雅黑" panose="020B0503020204020204" pitchFamily="34" charset="-122"/>
                <a:cs typeface="+mj-cs"/>
              </a:rPr>
              <a:t>、企业财务管理</a:t>
            </a: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的环境 </a:t>
            </a:r>
            <a:endPar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7" name="组合 6"/>
          <p:cNvGrpSpPr/>
          <p:nvPr/>
        </p:nvGrpSpPr>
        <p:grpSpPr bwMode="auto">
          <a:xfrm>
            <a:off x="3381375" y="1143000"/>
            <a:ext cx="5327650" cy="134938"/>
            <a:chOff x="5357217" y="1143000"/>
            <a:chExt cx="1490133" cy="101600"/>
          </a:xfrm>
        </p:grpSpPr>
        <p:cxnSp>
          <p:nvCxnSpPr>
            <p:cNvPr id="8"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29703" name="Picture 2"/>
          <p:cNvPicPr>
            <a:picLocks noChangeAspect="1" noChangeArrowheads="1"/>
          </p:cNvPicPr>
          <p:nvPr/>
        </p:nvPicPr>
        <p:blipFill>
          <a:blip r:embed="rId1"/>
          <a:srcRect/>
          <a:stretch>
            <a:fillRect/>
          </a:stretch>
        </p:blipFill>
        <p:spPr bwMode="auto">
          <a:xfrm>
            <a:off x="6429375" y="2481263"/>
            <a:ext cx="4484688" cy="3017837"/>
          </a:xfrm>
          <a:prstGeom prst="rect">
            <a:avLst/>
          </a:prstGeom>
          <a:noFill/>
          <a:ln w="9525">
            <a:noFill/>
            <a:miter lim="800000"/>
            <a:headEnd/>
            <a:tailEnd/>
          </a:ln>
        </p:spPr>
      </p:pic>
      <p:sp>
        <p:nvSpPr>
          <p:cNvPr id="16" name="灯片编号占位符 2"/>
          <p:cNvSpPr>
            <a:spLocks noGrp="1"/>
          </p:cNvSpPr>
          <p:nvPr>
            <p:ph type="sldNum" sz="quarter" idx="12"/>
          </p:nvPr>
        </p:nvSpPr>
        <p:spPr/>
        <p:txBody>
          <a:bodyPr/>
          <a:lstStyle/>
          <a:p>
            <a:pPr>
              <a:defRPr/>
            </a:pPr>
            <a:fld id="{3B3AC617-29CC-4B12-B00E-4BACE93D04E2}" type="slidenum">
              <a:rPr lang="en-US"/>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3889375" y="184150"/>
            <a:ext cx="2474407"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经济环境</a:t>
            </a:r>
            <a:endParaRPr lang="zh-CN" altLang="zh-CN"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Line 6"/>
          <p:cNvSpPr>
            <a:spLocks noChangeShapeType="1"/>
          </p:cNvSpPr>
          <p:nvPr/>
        </p:nvSpPr>
        <p:spPr bwMode="auto">
          <a:xfrm>
            <a:off x="0" y="482600"/>
            <a:ext cx="40925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Line 7"/>
          <p:cNvSpPr>
            <a:spLocks noChangeShapeType="1"/>
          </p:cNvSpPr>
          <p:nvPr/>
        </p:nvSpPr>
        <p:spPr bwMode="auto">
          <a:xfrm flipV="1">
            <a:off x="7577138" y="436563"/>
            <a:ext cx="4614862"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灯片编号占位符 2"/>
          <p:cNvSpPr>
            <a:spLocks noGrp="1"/>
          </p:cNvSpPr>
          <p:nvPr>
            <p:ph type="sldNum" sz="quarter" idx="12"/>
          </p:nvPr>
        </p:nvSpPr>
        <p:spPr/>
        <p:txBody>
          <a:bodyPr/>
          <a:lstStyle/>
          <a:p>
            <a:pPr>
              <a:defRPr/>
            </a:pPr>
            <a:fld id="{804A984B-7C24-43F1-ABA7-06675C1D547B}" type="slidenum">
              <a:rPr lang="en-US"/>
            </a:fld>
            <a:endParaRPr lang="en-US" dirty="0"/>
          </a:p>
        </p:txBody>
      </p:sp>
      <p:sp>
        <p:nvSpPr>
          <p:cNvPr id="66" name="对角圆角矩形 65"/>
          <p:cNvSpPr/>
          <p:nvPr/>
        </p:nvSpPr>
        <p:spPr>
          <a:xfrm>
            <a:off x="1252538" y="1603375"/>
            <a:ext cx="4114800" cy="617538"/>
          </a:xfrm>
          <a:prstGeom prst="round2DiagRect">
            <a:avLst>
              <a:gd name="adj1" fmla="val 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defRPr/>
            </a:pPr>
            <a:r>
              <a:rPr lang="en-US" altLang="zh-CN" sz="2100" b="1" dirty="0">
                <a:latin typeface="微软雅黑" panose="020B0503020204020204" pitchFamily="34" charset="-122"/>
                <a:ea typeface="微软雅黑" panose="020B0503020204020204" pitchFamily="34" charset="-122"/>
              </a:rPr>
              <a:t>    01  </a:t>
            </a:r>
            <a:r>
              <a:rPr lang="zh-CN" altLang="en-US" sz="2100" b="1" dirty="0">
                <a:latin typeface="微软雅黑" panose="020B0503020204020204" pitchFamily="34" charset="-122"/>
                <a:ea typeface="微软雅黑" panose="020B0503020204020204" pitchFamily="34" charset="-122"/>
              </a:rPr>
              <a:t>经济体制</a:t>
            </a:r>
            <a:endParaRPr lang="zh-CN" altLang="en-US" sz="2100" b="1" dirty="0">
              <a:latin typeface="微软雅黑" panose="020B0503020204020204" pitchFamily="34" charset="-122"/>
              <a:ea typeface="微软雅黑" panose="020B0503020204020204" pitchFamily="34" charset="-122"/>
            </a:endParaRPr>
          </a:p>
        </p:txBody>
      </p:sp>
      <p:sp>
        <p:nvSpPr>
          <p:cNvPr id="67" name="对角圆角矩形 66"/>
          <p:cNvSpPr/>
          <p:nvPr/>
        </p:nvSpPr>
        <p:spPr>
          <a:xfrm>
            <a:off x="1266825" y="2479675"/>
            <a:ext cx="4114800" cy="617538"/>
          </a:xfrm>
          <a:prstGeom prst="round2DiagRect">
            <a:avLst>
              <a:gd name="adj1" fmla="val 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defRPr/>
            </a:pPr>
            <a:r>
              <a:rPr lang="en-US" altLang="zh-CN" sz="2100" b="1" dirty="0">
                <a:solidFill>
                  <a:prstClr val="white"/>
                </a:solidFill>
                <a:latin typeface="微软雅黑" panose="020B0503020204020204" pitchFamily="34" charset="-122"/>
                <a:ea typeface="微软雅黑" panose="020B0503020204020204" pitchFamily="34" charset="-122"/>
              </a:rPr>
              <a:t>    02  </a:t>
            </a:r>
            <a:r>
              <a:rPr lang="zh-CN" altLang="en-US" sz="2100" b="1" dirty="0">
                <a:solidFill>
                  <a:prstClr val="white"/>
                </a:solidFill>
                <a:latin typeface="微软雅黑" panose="020B0503020204020204" pitchFamily="34" charset="-122"/>
                <a:ea typeface="微软雅黑" panose="020B0503020204020204" pitchFamily="34" charset="-122"/>
              </a:rPr>
              <a:t>经济周期</a:t>
            </a:r>
            <a:endParaRPr lang="zh-CN" altLang="en-US" sz="2100" b="1" dirty="0">
              <a:solidFill>
                <a:prstClr val="white"/>
              </a:solidFill>
              <a:latin typeface="微软雅黑" panose="020B0503020204020204" pitchFamily="34" charset="-122"/>
              <a:ea typeface="微软雅黑" panose="020B0503020204020204" pitchFamily="34" charset="-122"/>
            </a:endParaRPr>
          </a:p>
        </p:txBody>
      </p:sp>
      <p:sp>
        <p:nvSpPr>
          <p:cNvPr id="68" name="对角圆角矩形 67"/>
          <p:cNvSpPr/>
          <p:nvPr/>
        </p:nvSpPr>
        <p:spPr>
          <a:xfrm>
            <a:off x="1282700" y="3355975"/>
            <a:ext cx="4114800" cy="615950"/>
          </a:xfrm>
          <a:prstGeom prst="round2DiagRect">
            <a:avLst>
              <a:gd name="adj1" fmla="val 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defRPr/>
            </a:pPr>
            <a:r>
              <a:rPr lang="en-US" altLang="zh-CN" sz="2100" b="1" dirty="0">
                <a:solidFill>
                  <a:prstClr val="white"/>
                </a:solidFill>
                <a:latin typeface="微软雅黑" panose="020B0503020204020204" pitchFamily="34" charset="-122"/>
                <a:ea typeface="微软雅黑" panose="020B0503020204020204" pitchFamily="34" charset="-122"/>
              </a:rPr>
              <a:t>    03  </a:t>
            </a:r>
            <a:r>
              <a:rPr lang="zh-CN" altLang="en-US" sz="2100" b="1" dirty="0">
                <a:solidFill>
                  <a:prstClr val="white"/>
                </a:solidFill>
                <a:latin typeface="微软雅黑" panose="020B0503020204020204" pitchFamily="34" charset="-122"/>
                <a:ea typeface="微软雅黑" panose="020B0503020204020204" pitchFamily="34" charset="-122"/>
              </a:rPr>
              <a:t>经济发展水平</a:t>
            </a:r>
            <a:endParaRPr lang="zh-CN" altLang="en-US" sz="2100" b="1" dirty="0">
              <a:solidFill>
                <a:prstClr val="white"/>
              </a:solidFill>
              <a:latin typeface="微软雅黑" panose="020B0503020204020204" pitchFamily="34" charset="-122"/>
              <a:ea typeface="微软雅黑" panose="020B0503020204020204" pitchFamily="34" charset="-122"/>
            </a:endParaRPr>
          </a:p>
        </p:txBody>
      </p:sp>
      <p:sp>
        <p:nvSpPr>
          <p:cNvPr id="69" name="对角圆角矩形 68"/>
          <p:cNvSpPr/>
          <p:nvPr/>
        </p:nvSpPr>
        <p:spPr>
          <a:xfrm>
            <a:off x="1266825" y="4187825"/>
            <a:ext cx="4114800" cy="615950"/>
          </a:xfrm>
          <a:prstGeom prst="round2DiagRect">
            <a:avLst>
              <a:gd name="adj1" fmla="val 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defRPr/>
            </a:pPr>
            <a:r>
              <a:rPr lang="en-US" altLang="zh-CN" sz="2100" b="1" dirty="0">
                <a:solidFill>
                  <a:prstClr val="white"/>
                </a:solidFill>
                <a:latin typeface="微软雅黑" panose="020B0503020204020204" pitchFamily="34" charset="-122"/>
                <a:ea typeface="微软雅黑" panose="020B0503020204020204" pitchFamily="34" charset="-122"/>
              </a:rPr>
              <a:t>    04  </a:t>
            </a:r>
            <a:r>
              <a:rPr lang="zh-CN" altLang="en-US" sz="2100" b="1" dirty="0">
                <a:solidFill>
                  <a:prstClr val="white"/>
                </a:solidFill>
                <a:latin typeface="微软雅黑" panose="020B0503020204020204" pitchFamily="34" charset="-122"/>
                <a:ea typeface="微软雅黑" panose="020B0503020204020204" pitchFamily="34" charset="-122"/>
              </a:rPr>
              <a:t>宏观经济政策</a:t>
            </a:r>
            <a:endParaRPr lang="zh-CN" altLang="en-US" sz="2100" b="1" dirty="0">
              <a:solidFill>
                <a:prstClr val="white"/>
              </a:solidFill>
              <a:latin typeface="微软雅黑" panose="020B0503020204020204" pitchFamily="34" charset="-122"/>
              <a:ea typeface="微软雅黑" panose="020B0503020204020204" pitchFamily="34" charset="-122"/>
            </a:endParaRPr>
          </a:p>
        </p:txBody>
      </p:sp>
      <p:sp>
        <p:nvSpPr>
          <p:cNvPr id="70" name="对角圆角矩形 69"/>
          <p:cNvSpPr/>
          <p:nvPr/>
        </p:nvSpPr>
        <p:spPr>
          <a:xfrm>
            <a:off x="1260475" y="5080000"/>
            <a:ext cx="4114800" cy="617538"/>
          </a:xfrm>
          <a:prstGeom prst="round2DiagRect">
            <a:avLst>
              <a:gd name="adj1" fmla="val 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defRPr/>
            </a:pPr>
            <a:r>
              <a:rPr lang="en-US" altLang="zh-CN" sz="2100" b="1" dirty="0">
                <a:solidFill>
                  <a:prstClr val="white"/>
                </a:solidFill>
                <a:latin typeface="微软雅黑" panose="020B0503020204020204" pitchFamily="34" charset="-122"/>
                <a:ea typeface="微软雅黑" panose="020B0503020204020204" pitchFamily="34" charset="-122"/>
              </a:rPr>
              <a:t>    05  </a:t>
            </a:r>
            <a:r>
              <a:rPr lang="zh-CN" altLang="en-US" sz="2100" b="1" dirty="0">
                <a:solidFill>
                  <a:prstClr val="white"/>
                </a:solidFill>
                <a:latin typeface="微软雅黑" panose="020B0503020204020204" pitchFamily="34" charset="-122"/>
                <a:ea typeface="微软雅黑" panose="020B0503020204020204" pitchFamily="34" charset="-122"/>
              </a:rPr>
              <a:t>通货膨胀水平</a:t>
            </a:r>
            <a:endParaRPr lang="zh-CN" altLang="en-US" sz="2100" b="1" dirty="0">
              <a:solidFill>
                <a:prstClr val="white"/>
              </a:solidFill>
              <a:latin typeface="微软雅黑" panose="020B0503020204020204" pitchFamily="34" charset="-122"/>
              <a:ea typeface="微软雅黑" panose="020B0503020204020204" pitchFamily="34" charset="-122"/>
            </a:endParaRPr>
          </a:p>
        </p:txBody>
      </p:sp>
      <p:pic>
        <p:nvPicPr>
          <p:cNvPr id="32778" name="图片 71"/>
          <p:cNvPicPr>
            <a:picLocks noChangeAspect="1"/>
          </p:cNvPicPr>
          <p:nvPr/>
        </p:nvPicPr>
        <p:blipFill>
          <a:blip r:embed="rId1"/>
          <a:srcRect/>
          <a:stretch>
            <a:fillRect/>
          </a:stretch>
        </p:blipFill>
        <p:spPr bwMode="auto">
          <a:xfrm>
            <a:off x="5326063" y="963613"/>
            <a:ext cx="6126162" cy="53641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wipe(down)">
                                      <p:cBhvr>
                                        <p:cTn id="24" dur="500"/>
                                        <p:tgtEl>
                                          <p:spTgt spid="66"/>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down)">
                                      <p:cBhvr>
                                        <p:cTn id="28" dur="500"/>
                                        <p:tgtEl>
                                          <p:spTgt spid="67"/>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wipe(down)">
                                      <p:cBhvr>
                                        <p:cTn id="32" dur="500"/>
                                        <p:tgtEl>
                                          <p:spTgt spid="68"/>
                                        </p:tgtEl>
                                      </p:cBhvr>
                                    </p:animEffect>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down)">
                                      <p:cBhvr>
                                        <p:cTn id="36" dur="500"/>
                                        <p:tgtEl>
                                          <p:spTgt spid="69"/>
                                        </p:tgtEl>
                                      </p:cBhvr>
                                    </p:animEffect>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down)">
                                      <p:cBhvr>
                                        <p:cTn id="4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6" grpId="0" animBg="1"/>
      <p:bldP spid="67" grpId="0" animBg="1"/>
      <p:bldP spid="68" grpId="0" animBg="1"/>
      <p:bldP spid="69" grpId="0" animBg="1"/>
      <p:bldP spid="7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a:spLocks noChangeArrowheads="1"/>
          </p:cNvSpPr>
          <p:nvPr/>
        </p:nvSpPr>
        <p:spPr bwMode="auto">
          <a:xfrm>
            <a:off x="1428750" y="2263775"/>
            <a:ext cx="2243138" cy="492125"/>
          </a:xfrm>
          <a:prstGeom prst="rect">
            <a:avLst/>
          </a:prstGeom>
          <a:gradFill rotWithShape="0">
            <a:gsLst>
              <a:gs pos="0">
                <a:srgbClr val="D4ECB7"/>
              </a:gs>
              <a:gs pos="62000">
                <a:srgbClr val="D4ECB7"/>
              </a:gs>
              <a:gs pos="100000">
                <a:srgbClr val="0B6E38"/>
              </a:gs>
            </a:gsLst>
            <a:lin ang="5400000"/>
          </a:gradFill>
          <a:ln w="9525">
            <a:noFill/>
            <a:miter lim="800000"/>
          </a:ln>
        </p:spPr>
        <p:txBody>
          <a:bodyPr>
            <a:spAutoFit/>
          </a:bodyPr>
          <a:lstStyle/>
          <a:p>
            <a:r>
              <a:rPr lang="zh-CN" altLang="en-US" sz="2600">
                <a:latin typeface="微软雅黑" panose="020B0503020204020204" pitchFamily="34" charset="-122"/>
                <a:ea typeface="微软雅黑" panose="020B0503020204020204" pitchFamily="34" charset="-122"/>
              </a:rPr>
              <a:t>计划经济体制</a:t>
            </a:r>
            <a:endParaRPr lang="zh-CN" altLang="en-US" sz="2600">
              <a:latin typeface="微软雅黑" panose="020B0503020204020204" pitchFamily="34" charset="-122"/>
              <a:ea typeface="微软雅黑" panose="020B0503020204020204" pitchFamily="34" charset="-122"/>
            </a:endParaRPr>
          </a:p>
        </p:txBody>
      </p:sp>
      <p:sp>
        <p:nvSpPr>
          <p:cNvPr id="5" name="文本框 4"/>
          <p:cNvSpPr txBox="1">
            <a:spLocks noChangeArrowheads="1"/>
          </p:cNvSpPr>
          <p:nvPr/>
        </p:nvSpPr>
        <p:spPr bwMode="auto">
          <a:xfrm>
            <a:off x="1365250" y="4397375"/>
            <a:ext cx="2205038" cy="492125"/>
          </a:xfrm>
          <a:prstGeom prst="rect">
            <a:avLst/>
          </a:prstGeom>
          <a:gradFill rotWithShape="0">
            <a:gsLst>
              <a:gs pos="0">
                <a:srgbClr val="FBFB11"/>
              </a:gs>
              <a:gs pos="60001">
                <a:srgbClr val="FBFB11"/>
              </a:gs>
              <a:gs pos="100000">
                <a:srgbClr val="838309"/>
              </a:gs>
            </a:gsLst>
            <a:lin ang="5400000"/>
          </a:gradFill>
          <a:ln w="9525">
            <a:noFill/>
            <a:miter lim="800000"/>
          </a:ln>
        </p:spPr>
        <p:txBody>
          <a:bodyPr>
            <a:spAutoFit/>
          </a:bodyPr>
          <a:lstStyle/>
          <a:p>
            <a:r>
              <a:rPr lang="zh-CN" altLang="en-US" sz="2600">
                <a:latin typeface="微软雅黑" panose="020B0503020204020204" pitchFamily="34" charset="-122"/>
                <a:ea typeface="微软雅黑" panose="020B0503020204020204" pitchFamily="34" charset="-122"/>
              </a:rPr>
              <a:t>市场经济体制</a:t>
            </a:r>
            <a:endParaRPr lang="zh-CN" altLang="en-US" sz="2600">
              <a:latin typeface="微软雅黑" panose="020B0503020204020204" pitchFamily="34" charset="-122"/>
              <a:ea typeface="微软雅黑" panose="020B0503020204020204" pitchFamily="34" charset="-122"/>
            </a:endParaRPr>
          </a:p>
        </p:txBody>
      </p:sp>
      <p:sp>
        <p:nvSpPr>
          <p:cNvPr id="6" name="文本框 5"/>
          <p:cNvSpPr txBox="1"/>
          <p:nvPr/>
        </p:nvSpPr>
        <p:spPr>
          <a:xfrm>
            <a:off x="4046538" y="1857375"/>
            <a:ext cx="4429125" cy="461963"/>
          </a:xfrm>
          <a:prstGeom prst="rect">
            <a:avLst/>
          </a:prstGeom>
          <a:noFill/>
          <a:ln w="12700" cmpd="sng">
            <a:solidFill>
              <a:schemeClr val="accent1">
                <a:shade val="50000"/>
              </a:schemeClr>
            </a:solidFill>
            <a:prstDash val="solid"/>
          </a:ln>
        </p:spPr>
        <p:txBody>
          <a:bodyPr>
            <a:spAutoFit/>
          </a:bodyPr>
          <a:lstStyle/>
          <a:p>
            <a:pPr>
              <a:defRPr/>
            </a:pPr>
            <a:r>
              <a:rPr lang="zh-CN" altLang="en-US" sz="2400" dirty="0">
                <a:latin typeface="微软雅黑" panose="020B0503020204020204" pitchFamily="34" charset="-122"/>
                <a:ea typeface="微软雅黑" panose="020B0503020204020204" pitchFamily="34" charset="-122"/>
              </a:rPr>
              <a:t>国家统筹企业资本</a:t>
            </a:r>
            <a:endParaRPr lang="zh-CN" altLang="en-US" sz="2400" dirty="0">
              <a:latin typeface="微软雅黑" panose="020B0503020204020204" pitchFamily="34" charset="-122"/>
              <a:ea typeface="微软雅黑" panose="020B0503020204020204" pitchFamily="34" charset="-122"/>
            </a:endParaRPr>
          </a:p>
        </p:txBody>
      </p:sp>
      <p:sp>
        <p:nvSpPr>
          <p:cNvPr id="11" name="文本框 10"/>
          <p:cNvSpPr txBox="1">
            <a:spLocks noChangeArrowheads="1"/>
          </p:cNvSpPr>
          <p:nvPr/>
        </p:nvSpPr>
        <p:spPr bwMode="auto">
          <a:xfrm>
            <a:off x="4046538" y="2506663"/>
            <a:ext cx="4400550" cy="461962"/>
          </a:xfrm>
          <a:prstGeom prst="rect">
            <a:avLst/>
          </a:prstGeom>
          <a:noFill/>
          <a:ln w="12700">
            <a:solidFill>
              <a:srgbClr val="92D050"/>
            </a:solidFill>
            <a:miter lim="800000"/>
          </a:ln>
        </p:spPr>
        <p:txBody>
          <a:bodyPr>
            <a:spAutoFit/>
          </a:bodyPr>
          <a:lstStyle/>
          <a:p>
            <a:r>
              <a:rPr lang="zh-CN" altLang="en-US" sz="2400">
                <a:latin typeface="微软雅黑" panose="020B0503020204020204" pitchFamily="34" charset="-122"/>
                <a:ea typeface="微软雅黑" panose="020B0503020204020204" pitchFamily="34" charset="-122"/>
              </a:rPr>
              <a:t>企业无独立理财权利</a:t>
            </a:r>
            <a:endParaRPr lang="zh-CN" altLang="en-US" sz="2400">
              <a:latin typeface="微软雅黑" panose="020B0503020204020204" pitchFamily="34" charset="-122"/>
              <a:ea typeface="微软雅黑" panose="020B0503020204020204" pitchFamily="34" charset="-122"/>
            </a:endParaRPr>
          </a:p>
        </p:txBody>
      </p:sp>
      <p:sp>
        <p:nvSpPr>
          <p:cNvPr id="12" name="文本框 11"/>
          <p:cNvSpPr txBox="1">
            <a:spLocks noChangeArrowheads="1"/>
          </p:cNvSpPr>
          <p:nvPr/>
        </p:nvSpPr>
        <p:spPr bwMode="auto">
          <a:xfrm>
            <a:off x="4073525" y="3644900"/>
            <a:ext cx="4373563" cy="461963"/>
          </a:xfrm>
          <a:prstGeom prst="rect">
            <a:avLst/>
          </a:prstGeom>
          <a:noFill/>
          <a:ln w="12700">
            <a:solidFill>
              <a:srgbClr val="FF0000"/>
            </a:solidFill>
            <a:miter lim="800000"/>
          </a:ln>
        </p:spPr>
        <p:txBody>
          <a:bodyPr>
            <a:spAutoFit/>
          </a:bodyPr>
          <a:lstStyle/>
          <a:p>
            <a:r>
              <a:rPr lang="zh-CN" altLang="en-US" sz="2400">
                <a:latin typeface="微软雅黑" panose="020B0503020204020204" pitchFamily="34" charset="-122"/>
                <a:ea typeface="微软雅黑" panose="020B0503020204020204" pitchFamily="34" charset="-122"/>
              </a:rPr>
              <a:t>财务管理活动内容单一</a:t>
            </a:r>
            <a:endParaRPr lang="zh-CN" altLang="en-US" sz="2400">
              <a:latin typeface="微软雅黑" panose="020B0503020204020204" pitchFamily="34" charset="-122"/>
              <a:ea typeface="微软雅黑" panose="020B0503020204020204" pitchFamily="34" charset="-122"/>
            </a:endParaRPr>
          </a:p>
        </p:txBody>
      </p:sp>
      <p:sp>
        <p:nvSpPr>
          <p:cNvPr id="13" name="文本框 12"/>
          <p:cNvSpPr txBox="1"/>
          <p:nvPr/>
        </p:nvSpPr>
        <p:spPr>
          <a:xfrm>
            <a:off x="4071938" y="4181475"/>
            <a:ext cx="4389437" cy="461963"/>
          </a:xfrm>
          <a:prstGeom prst="rect">
            <a:avLst/>
          </a:prstGeom>
          <a:noFill/>
          <a:ln w="12700" cmpd="sng">
            <a:solidFill>
              <a:schemeClr val="accent1">
                <a:shade val="50000"/>
              </a:schemeClr>
            </a:solidFill>
            <a:prstDash val="solid"/>
          </a:ln>
        </p:spPr>
        <p:txBody>
          <a:bodyPr>
            <a:spAutoFit/>
          </a:bodyPr>
          <a:lstStyle/>
          <a:p>
            <a:pPr>
              <a:defRPr/>
            </a:pPr>
            <a:r>
              <a:rPr lang="zh-CN" altLang="en-US" sz="2400" dirty="0">
                <a:latin typeface="微软雅黑" panose="020B0503020204020204" pitchFamily="34" charset="-122"/>
                <a:ea typeface="微软雅黑" panose="020B0503020204020204" pitchFamily="34" charset="-122"/>
              </a:rPr>
              <a:t>自主经营，自负盈亏</a:t>
            </a:r>
            <a:endParaRPr lang="zh-CN" altLang="en-US" sz="2400" dirty="0">
              <a:latin typeface="微软雅黑" panose="020B0503020204020204" pitchFamily="34" charset="-122"/>
              <a:ea typeface="微软雅黑" panose="020B0503020204020204" pitchFamily="34" charset="-122"/>
            </a:endParaRPr>
          </a:p>
        </p:txBody>
      </p:sp>
      <p:sp>
        <p:nvSpPr>
          <p:cNvPr id="14" name="文本框 13"/>
          <p:cNvSpPr txBox="1">
            <a:spLocks noChangeArrowheads="1"/>
          </p:cNvSpPr>
          <p:nvPr/>
        </p:nvSpPr>
        <p:spPr bwMode="auto">
          <a:xfrm>
            <a:off x="4057650" y="4714875"/>
            <a:ext cx="4418013" cy="461963"/>
          </a:xfrm>
          <a:prstGeom prst="rect">
            <a:avLst/>
          </a:prstGeom>
          <a:noFill/>
          <a:ln w="12700">
            <a:solidFill>
              <a:srgbClr val="92D050"/>
            </a:solidFill>
            <a:miter lim="800000"/>
          </a:ln>
        </p:spPr>
        <p:txBody>
          <a:bodyPr>
            <a:spAutoFit/>
          </a:bodyPr>
          <a:lstStyle/>
          <a:p>
            <a:r>
              <a:rPr lang="zh-CN" altLang="en-US" sz="2400">
                <a:latin typeface="微软雅黑" panose="020B0503020204020204" pitchFamily="34" charset="-122"/>
                <a:ea typeface="微软雅黑" panose="020B0503020204020204" pitchFamily="34" charset="-122"/>
              </a:rPr>
              <a:t>企业有独立的经营权，理财权</a:t>
            </a:r>
            <a:endParaRPr lang="zh-CN" altLang="en-US" sz="2400">
              <a:latin typeface="微软雅黑" panose="020B0503020204020204" pitchFamily="34" charset="-122"/>
              <a:ea typeface="微软雅黑" panose="020B0503020204020204" pitchFamily="34" charset="-122"/>
            </a:endParaRPr>
          </a:p>
        </p:txBody>
      </p:sp>
      <p:sp>
        <p:nvSpPr>
          <p:cNvPr id="15" name="文本框 14"/>
          <p:cNvSpPr txBox="1">
            <a:spLocks noChangeArrowheads="1"/>
          </p:cNvSpPr>
          <p:nvPr/>
        </p:nvSpPr>
        <p:spPr bwMode="auto">
          <a:xfrm>
            <a:off x="4057650" y="5229225"/>
            <a:ext cx="4403725" cy="461963"/>
          </a:xfrm>
          <a:prstGeom prst="rect">
            <a:avLst/>
          </a:prstGeom>
          <a:noFill/>
          <a:ln w="12700">
            <a:solidFill>
              <a:srgbClr val="FF0000"/>
            </a:solidFill>
            <a:miter lim="800000"/>
          </a:ln>
        </p:spPr>
        <p:txBody>
          <a:bodyPr>
            <a:spAutoFit/>
          </a:bodyPr>
          <a:lstStyle/>
          <a:p>
            <a:r>
              <a:rPr lang="zh-CN" altLang="en-US" sz="2400">
                <a:latin typeface="微软雅黑" panose="020B0503020204020204" pitchFamily="34" charset="-122"/>
                <a:ea typeface="微软雅黑" panose="020B0503020204020204" pitchFamily="34" charset="-122"/>
              </a:rPr>
              <a:t>财务管理方法复杂多样</a:t>
            </a:r>
            <a:endParaRPr lang="zh-CN" altLang="en-US" sz="2400">
              <a:latin typeface="微软雅黑" panose="020B0503020204020204" pitchFamily="34" charset="-122"/>
              <a:ea typeface="微软雅黑" panose="020B0503020204020204" pitchFamily="34" charset="-122"/>
            </a:endParaRPr>
          </a:p>
        </p:txBody>
      </p:sp>
      <p:sp>
        <p:nvSpPr>
          <p:cNvPr id="16" name="Text Box 4"/>
          <p:cNvSpPr txBox="1">
            <a:spLocks noChangeArrowheads="1"/>
          </p:cNvSpPr>
          <p:nvPr/>
        </p:nvSpPr>
        <p:spPr bwMode="auto">
          <a:xfrm>
            <a:off x="4194175" y="188913"/>
            <a:ext cx="2474407"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经济环境</a:t>
            </a:r>
            <a:endParaRPr lang="zh-CN" altLang="zh-CN"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Line 6"/>
          <p:cNvSpPr>
            <a:spLocks noChangeShapeType="1"/>
          </p:cNvSpPr>
          <p:nvPr/>
        </p:nvSpPr>
        <p:spPr bwMode="auto">
          <a:xfrm>
            <a:off x="0" y="436563"/>
            <a:ext cx="4281488"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Line 7"/>
          <p:cNvSpPr>
            <a:spLocks noChangeShapeType="1"/>
          </p:cNvSpPr>
          <p:nvPr/>
        </p:nvSpPr>
        <p:spPr bwMode="auto">
          <a:xfrm flipV="1">
            <a:off x="7678738" y="390525"/>
            <a:ext cx="4513262"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内容占位符 2"/>
          <p:cNvSpPr>
            <a:spLocks noGrp="1"/>
          </p:cNvSpPr>
          <p:nvPr>
            <p:ph idx="1"/>
          </p:nvPr>
        </p:nvSpPr>
        <p:spPr>
          <a:xfrm>
            <a:off x="1046163" y="879475"/>
            <a:ext cx="2493962" cy="676275"/>
          </a:xfrm>
        </p:spPr>
        <p:txBody>
          <a:bodyPr>
            <a:normAutofit/>
          </a:bodyPr>
          <a:lstStyle/>
          <a:p>
            <a:pPr>
              <a:buFont typeface="Arial" panose="020B0604020202020204" pitchFamily="34" charset="0"/>
              <a:buNone/>
            </a:pPr>
            <a:r>
              <a:rPr lang="en-US" altLang="zh-CN">
                <a:solidFill>
                  <a:schemeClr val="tx1"/>
                </a:solidFill>
                <a:latin typeface="微软雅黑" panose="020B0503020204020204" pitchFamily="34" charset="-122"/>
                <a:ea typeface="微软雅黑" panose="020B0503020204020204" pitchFamily="34" charset="-122"/>
              </a:rPr>
              <a:t>1</a:t>
            </a:r>
            <a:r>
              <a:rPr lang="zh-CN" altLang="en-US">
                <a:solidFill>
                  <a:schemeClr val="tx1"/>
                </a:solidFill>
                <a:latin typeface="微软雅黑" panose="020B0503020204020204" pitchFamily="34" charset="-122"/>
                <a:ea typeface="微软雅黑" panose="020B0503020204020204" pitchFamily="34" charset="-122"/>
              </a:rPr>
              <a:t>、</a:t>
            </a:r>
            <a:r>
              <a:rPr lang="en-US" altLang="zh-CN">
                <a:solidFill>
                  <a:schemeClr val="tx1"/>
                </a:solidFill>
                <a:latin typeface="微软雅黑" panose="020B0503020204020204" pitchFamily="34" charset="-122"/>
                <a:ea typeface="微软雅黑" panose="020B0503020204020204" pitchFamily="34" charset="-122"/>
              </a:rPr>
              <a:t> </a:t>
            </a:r>
            <a:r>
              <a:rPr lang="zh-CN" altLang="en-US">
                <a:solidFill>
                  <a:schemeClr val="tx1"/>
                </a:solidFill>
                <a:latin typeface="微软雅黑" panose="020B0503020204020204" pitchFamily="34" charset="-122"/>
                <a:ea typeface="微软雅黑" panose="020B0503020204020204" pitchFamily="34" charset="-122"/>
              </a:rPr>
              <a:t>经济体制</a:t>
            </a:r>
            <a:endParaRPr lang="zh-CN" altLang="en-US">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None/>
            </a:pPr>
            <a:endParaRPr lang="zh-CN" altLang="en-US">
              <a:ea typeface="宋体" panose="02010600030101010101" pitchFamily="2" charset="-122"/>
            </a:endParaRPr>
          </a:p>
        </p:txBody>
      </p:sp>
      <p:sp>
        <p:nvSpPr>
          <p:cNvPr id="26" name="灯片编号占位符 2"/>
          <p:cNvSpPr>
            <a:spLocks noGrp="1"/>
          </p:cNvSpPr>
          <p:nvPr>
            <p:ph type="sldNum" sz="quarter" idx="12"/>
          </p:nvPr>
        </p:nvSpPr>
        <p:spPr/>
        <p:txBody>
          <a:bodyPr/>
          <a:lstStyle/>
          <a:p>
            <a:pPr>
              <a:defRPr/>
            </a:pPr>
            <a:fld id="{D6B31F0C-6B3F-4FFB-B128-E6D80859AF9E}" type="slidenum">
              <a:rPr lang="en-US"/>
            </a:fld>
            <a:endParaRPr lang="en-US" dirty="0"/>
          </a:p>
        </p:txBody>
      </p:sp>
      <p:sp>
        <p:nvSpPr>
          <p:cNvPr id="22" name="Freeform 7"/>
          <p:cNvSpPr/>
          <p:nvPr/>
        </p:nvSpPr>
        <p:spPr bwMode="auto">
          <a:xfrm>
            <a:off x="9437688" y="2317750"/>
            <a:ext cx="2043112" cy="2579688"/>
          </a:xfrm>
          <a:custGeom>
            <a:avLst/>
            <a:gdLst>
              <a:gd name="T0" fmla="*/ 64831984 w 4367"/>
              <a:gd name="T1" fmla="*/ 0 h 6013"/>
              <a:gd name="T2" fmla="*/ 1210781498 w 4367"/>
              <a:gd name="T3" fmla="*/ 0 h 6013"/>
              <a:gd name="T4" fmla="*/ 1275321963 w 4367"/>
              <a:gd name="T5" fmla="*/ 54484956 h 6013"/>
              <a:gd name="T6" fmla="*/ 1275321963 w 4367"/>
              <a:gd name="T7" fmla="*/ 1421271136 h 6013"/>
              <a:gd name="T8" fmla="*/ 1210781498 w 4367"/>
              <a:gd name="T9" fmla="*/ 1475756508 h 6013"/>
              <a:gd name="T10" fmla="*/ 1089295215 w 4367"/>
              <a:gd name="T11" fmla="*/ 1475756508 h 6013"/>
              <a:gd name="T12" fmla="*/ 1031763611 w 4367"/>
              <a:gd name="T13" fmla="*/ 1392065845 h 6013"/>
              <a:gd name="T14" fmla="*/ 974524665 w 4367"/>
              <a:gd name="T15" fmla="*/ 1475756508 h 6013"/>
              <a:gd name="T16" fmla="*/ 64831984 w 4367"/>
              <a:gd name="T17" fmla="*/ 1475756508 h 6013"/>
              <a:gd name="T18" fmla="*/ 0 w 4367"/>
              <a:gd name="T19" fmla="*/ 1421271136 h 6013"/>
              <a:gd name="T20" fmla="*/ 0 w 4367"/>
              <a:gd name="T21" fmla="*/ 54484956 h 6013"/>
              <a:gd name="T22" fmla="*/ 64831984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67"/>
              <a:gd name="T37" fmla="*/ 0 h 6013"/>
              <a:gd name="T38" fmla="*/ 4367 w 4367"/>
              <a:gd name="T39" fmla="*/ 6013 h 60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1"/>
            <a:srcRect/>
            <a:stretch>
              <a:fillRect/>
            </a:stretch>
          </a:blipFill>
          <a:ln w="9525">
            <a:noFill/>
            <a:miter lim="800000"/>
          </a:ln>
        </p:spPr>
        <p:txBody>
          <a:bodyPr lIns="68534" tIns="34267" rIns="68534" bIns="34267"/>
          <a:lstStyle/>
          <a:p>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2" presetClass="entr" presetSubtype="2"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1+#ppt_w/2"/>
                                          </p:val>
                                        </p:tav>
                                        <p:tav tm="100000">
                                          <p:val>
                                            <p:strVal val="#ppt_x"/>
                                          </p:val>
                                        </p:tav>
                                      </p:tavLst>
                                    </p:anim>
                                    <p:anim calcmode="lin" valueType="num">
                                      <p:cBhvr additive="base">
                                        <p:cTn id="55"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0-#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20">
                                            <p:txEl>
                                              <p:pRg st="0" end="0"/>
                                            </p:txEl>
                                          </p:spTgt>
                                        </p:tgtEl>
                                        <p:attrNameLst>
                                          <p:attrName>style.visibility</p:attrName>
                                        </p:attrNameLst>
                                      </p:cBhvr>
                                      <p:to>
                                        <p:strVal val="visible"/>
                                      </p:to>
                                    </p:set>
                                    <p:animEffect transition="in" filter="wipe(up)">
                                      <p:cBhvr>
                                        <p:cTn id="73" dur="500"/>
                                        <p:tgtEl>
                                          <p:spTgt spid="20">
                                            <p:txEl>
                                              <p:pRg st="0" end="0"/>
                                            </p:txEl>
                                          </p:spTgt>
                                        </p:tgtEl>
                                      </p:cBhvr>
                                    </p:animEffect>
                                  </p:childTnLst>
                                </p:cTn>
                              </p:par>
                              <p:par>
                                <p:cTn id="74" presetID="47" presetClass="entr" presetSubtype="0" fill="hold" grpId="0" nodeType="withEffect">
                                  <p:stCondLst>
                                    <p:cond delay="40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ldLvl="0" animBg="1"/>
      <p:bldP spid="11" grpId="0" bldLvl="0" animBg="1"/>
      <p:bldP spid="12" grpId="0" bldLvl="0" animBg="1"/>
      <p:bldP spid="13" grpId="0" animBg="1"/>
      <p:bldP spid="14" grpId="0" bldLvl="0" animBg="1"/>
      <p:bldP spid="15" grpId="0" bldLvl="0" animBg="1"/>
      <p:bldP spid="16" grpId="0"/>
      <p:bldP spid="20" grpId="0" build="p"/>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49363" y="1001713"/>
            <a:ext cx="2493962" cy="554037"/>
          </a:xfrm>
        </p:spPr>
        <p:txBody>
          <a:bodyPr>
            <a:normAutofit/>
          </a:bodyPr>
          <a:lstStyle/>
          <a:p>
            <a:pPr>
              <a:buFont typeface="Arial" panose="020B0604020202020204" pitchFamily="34" charset="0"/>
              <a:buNone/>
            </a:pPr>
            <a:r>
              <a:rPr lang="en-US" altLang="zh-CN">
                <a:solidFill>
                  <a:schemeClr val="tx1"/>
                </a:solidFill>
                <a:latin typeface="微软雅黑" panose="020B0503020204020204" pitchFamily="34" charset="-122"/>
                <a:ea typeface="微软雅黑" panose="020B0503020204020204" pitchFamily="34" charset="-122"/>
              </a:rPr>
              <a:t>2</a:t>
            </a:r>
            <a:r>
              <a:rPr lang="zh-CN" altLang="en-US">
                <a:solidFill>
                  <a:schemeClr val="tx1"/>
                </a:solidFill>
                <a:latin typeface="微软雅黑" panose="020B0503020204020204" pitchFamily="34" charset="-122"/>
                <a:ea typeface="微软雅黑" panose="020B0503020204020204" pitchFamily="34" charset="-122"/>
              </a:rPr>
              <a:t>、</a:t>
            </a:r>
            <a:r>
              <a:rPr lang="en-US" altLang="zh-CN">
                <a:solidFill>
                  <a:schemeClr val="tx1"/>
                </a:solidFill>
                <a:latin typeface="微软雅黑" panose="020B0503020204020204" pitchFamily="34" charset="-122"/>
                <a:ea typeface="微软雅黑" panose="020B0503020204020204" pitchFamily="34" charset="-122"/>
              </a:rPr>
              <a:t> </a:t>
            </a:r>
            <a:r>
              <a:rPr lang="zh-CN" altLang="en-US">
                <a:solidFill>
                  <a:schemeClr val="tx1"/>
                </a:solidFill>
                <a:latin typeface="微软雅黑" panose="020B0503020204020204" pitchFamily="34" charset="-122"/>
                <a:ea typeface="微软雅黑" panose="020B0503020204020204" pitchFamily="34" charset="-122"/>
              </a:rPr>
              <a:t>经济周期</a:t>
            </a:r>
            <a:endParaRPr lang="zh-CN" altLang="en-US">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None/>
            </a:pPr>
            <a:endParaRPr lang="zh-CN" altLang="en-US">
              <a:ea typeface="宋体" panose="02010600030101010101" pitchFamily="2" charset="-122"/>
            </a:endParaRPr>
          </a:p>
        </p:txBody>
      </p:sp>
      <p:sp>
        <p:nvSpPr>
          <p:cNvPr id="4" name="文本框 3"/>
          <p:cNvSpPr txBox="1"/>
          <p:nvPr/>
        </p:nvSpPr>
        <p:spPr>
          <a:xfrm>
            <a:off x="1268413" y="1681163"/>
            <a:ext cx="2381250" cy="493712"/>
          </a:xfrm>
          <a:prstGeom prst="rect">
            <a:avLst/>
          </a:prstGeom>
          <a:solidFill>
            <a:schemeClr val="accent6">
              <a:lumMod val="60000"/>
              <a:lumOff val="40000"/>
            </a:schemeClr>
          </a:solidFill>
        </p:spPr>
        <p:txBody>
          <a:bodyPr>
            <a:spAutoFit/>
          </a:bodyPr>
          <a:lstStyle/>
          <a:p>
            <a:pPr>
              <a:defRPr/>
            </a:pPr>
            <a:r>
              <a:rPr lang="zh-CN" altLang="en-US" sz="2600" dirty="0">
                <a:sym typeface="+mn-ea"/>
              </a:rPr>
              <a:t>复苏</a:t>
            </a:r>
            <a:endParaRPr lang="zh-CN" altLang="en-US" sz="2600" dirty="0"/>
          </a:p>
        </p:txBody>
      </p:sp>
      <p:sp>
        <p:nvSpPr>
          <p:cNvPr id="5" name="文本框 4"/>
          <p:cNvSpPr txBox="1">
            <a:spLocks noChangeArrowheads="1"/>
          </p:cNvSpPr>
          <p:nvPr/>
        </p:nvSpPr>
        <p:spPr bwMode="auto">
          <a:xfrm>
            <a:off x="3811588" y="1679575"/>
            <a:ext cx="2428875" cy="493713"/>
          </a:xfrm>
          <a:prstGeom prst="rect">
            <a:avLst/>
          </a:prstGeom>
          <a:solidFill>
            <a:srgbClr val="92D050"/>
          </a:solidFill>
          <a:ln w="9525">
            <a:noFill/>
            <a:miter lim="800000"/>
          </a:ln>
        </p:spPr>
        <p:txBody>
          <a:bodyPr>
            <a:spAutoFit/>
          </a:bodyPr>
          <a:lstStyle/>
          <a:p>
            <a:r>
              <a:rPr lang="zh-CN" altLang="en-US" sz="2600"/>
              <a:t>繁荣</a:t>
            </a:r>
            <a:endParaRPr lang="zh-CN" altLang="en-US" sz="2600"/>
          </a:p>
        </p:txBody>
      </p:sp>
      <p:sp>
        <p:nvSpPr>
          <p:cNvPr id="6" name="文本框 5"/>
          <p:cNvSpPr txBox="1">
            <a:spLocks noChangeArrowheads="1"/>
          </p:cNvSpPr>
          <p:nvPr/>
        </p:nvSpPr>
        <p:spPr bwMode="auto">
          <a:xfrm>
            <a:off x="6303963" y="1665288"/>
            <a:ext cx="2378075" cy="492125"/>
          </a:xfrm>
          <a:prstGeom prst="rect">
            <a:avLst/>
          </a:prstGeom>
          <a:solidFill>
            <a:srgbClr val="FFFF00"/>
          </a:solidFill>
          <a:ln w="9525">
            <a:noFill/>
            <a:miter lim="800000"/>
          </a:ln>
        </p:spPr>
        <p:txBody>
          <a:bodyPr>
            <a:spAutoFit/>
          </a:bodyPr>
          <a:lstStyle/>
          <a:p>
            <a:r>
              <a:rPr lang="zh-CN" altLang="en-US" sz="2600"/>
              <a:t>衰退</a:t>
            </a:r>
            <a:endParaRPr lang="zh-CN" altLang="en-US" sz="2600"/>
          </a:p>
        </p:txBody>
      </p:sp>
      <p:sp>
        <p:nvSpPr>
          <p:cNvPr id="7" name="文本框 6"/>
          <p:cNvSpPr txBox="1"/>
          <p:nvPr/>
        </p:nvSpPr>
        <p:spPr>
          <a:xfrm>
            <a:off x="8718550" y="1679575"/>
            <a:ext cx="2397125" cy="492125"/>
          </a:xfrm>
          <a:prstGeom prst="rect">
            <a:avLst/>
          </a:prstGeom>
          <a:solidFill>
            <a:schemeClr val="accent1">
              <a:lumMod val="60000"/>
              <a:lumOff val="40000"/>
            </a:schemeClr>
          </a:solidFill>
        </p:spPr>
        <p:txBody>
          <a:bodyPr>
            <a:spAutoFit/>
          </a:bodyPr>
          <a:lstStyle/>
          <a:p>
            <a:pPr>
              <a:defRPr/>
            </a:pPr>
            <a:r>
              <a:rPr lang="zh-CN" altLang="en-US" sz="2600" dirty="0"/>
              <a:t>萧条</a:t>
            </a:r>
            <a:endParaRPr lang="zh-CN" altLang="en-US" sz="2600" dirty="0"/>
          </a:p>
        </p:txBody>
      </p:sp>
      <p:graphicFrame>
        <p:nvGraphicFramePr>
          <p:cNvPr id="8" name="表格 7"/>
          <p:cNvGraphicFramePr/>
          <p:nvPr/>
        </p:nvGraphicFramePr>
        <p:xfrm>
          <a:off x="1260475" y="2338388"/>
          <a:ext cx="2398395" cy="2399665"/>
        </p:xfrm>
        <a:graphic>
          <a:graphicData uri="http://schemas.openxmlformats.org/drawingml/2006/table">
            <a:tbl>
              <a:tblPr firstRow="1" bandRow="1">
                <a:tableStyleId>{5C22544A-7EE6-4342-B048-85BDC9FD1C3A}</a:tableStyleId>
              </a:tblPr>
              <a:tblGrid>
                <a:gridCol w="2398395"/>
              </a:tblGrid>
              <a:tr h="480060">
                <a:tc>
                  <a:txBody>
                    <a:bodyPr/>
                    <a:lstStyle/>
                    <a:p>
                      <a:pPr>
                        <a:buNone/>
                      </a:pPr>
                      <a:r>
                        <a:rPr lang="en-US" dirty="0">
                          <a:solidFill>
                            <a:schemeClr val="bg1"/>
                          </a:solidFill>
                        </a:rPr>
                        <a:t>1. </a:t>
                      </a:r>
                      <a:r>
                        <a:rPr lang="zh-CN" altLang="en-US" dirty="0">
                          <a:solidFill>
                            <a:schemeClr val="bg1"/>
                          </a:solidFill>
                        </a:rPr>
                        <a:t>增加厂房设备</a:t>
                      </a:r>
                      <a:endParaRPr lang="zh-CN" altLang="en-US" dirty="0">
                        <a:solidFill>
                          <a:schemeClr val="bg1"/>
                        </a:solidFill>
                      </a:endParaRPr>
                    </a:p>
                  </a:txBody>
                  <a:tcPr>
                    <a:solidFill>
                      <a:srgbClr val="5B9BD5"/>
                    </a:solidFill>
                  </a:tcPr>
                </a:tc>
              </a:tr>
              <a:tr h="480060">
                <a:tc>
                  <a:txBody>
                    <a:bodyPr/>
                    <a:lstStyle/>
                    <a:p>
                      <a:pPr algn="l">
                        <a:buNone/>
                      </a:pPr>
                      <a:r>
                        <a:rPr lang="en-US" b="1">
                          <a:solidFill>
                            <a:schemeClr val="bg1"/>
                          </a:solidFill>
                        </a:rPr>
                        <a:t>2. </a:t>
                      </a:r>
                      <a:r>
                        <a:rPr lang="zh-CN" altLang="en-US" b="1">
                          <a:solidFill>
                            <a:schemeClr val="bg1"/>
                          </a:solidFill>
                        </a:rPr>
                        <a:t>实行长期租赁</a:t>
                      </a:r>
                      <a:endParaRPr lang="zh-CN" altLang="en-US" b="1">
                        <a:solidFill>
                          <a:schemeClr val="bg1"/>
                        </a:solidFill>
                      </a:endParaRPr>
                    </a:p>
                  </a:txBody>
                  <a:tcPr>
                    <a:solidFill>
                      <a:schemeClr val="tx2">
                        <a:lumMod val="60000"/>
                        <a:lumOff val="40000"/>
                      </a:schemeClr>
                    </a:solidFill>
                  </a:tcPr>
                </a:tc>
              </a:tr>
              <a:tr h="479425">
                <a:tc>
                  <a:txBody>
                    <a:bodyPr/>
                    <a:lstStyle/>
                    <a:p>
                      <a:pPr>
                        <a:buNone/>
                      </a:pPr>
                      <a:r>
                        <a:rPr lang="en-US" b="1">
                          <a:solidFill>
                            <a:schemeClr val="bg1"/>
                          </a:solidFill>
                        </a:rPr>
                        <a:t>3. </a:t>
                      </a:r>
                      <a:r>
                        <a:rPr lang="zh-CN" altLang="en-US" b="1">
                          <a:solidFill>
                            <a:schemeClr val="bg1"/>
                          </a:solidFill>
                        </a:rPr>
                        <a:t>建立存货</a:t>
                      </a:r>
                      <a:endParaRPr lang="zh-CN" altLang="en-US" b="1">
                        <a:solidFill>
                          <a:schemeClr val="bg1"/>
                        </a:solidFill>
                      </a:endParaRPr>
                    </a:p>
                  </a:txBody>
                  <a:tcPr>
                    <a:solidFill>
                      <a:schemeClr val="accent1"/>
                    </a:solidFill>
                  </a:tcPr>
                </a:tc>
              </a:tr>
              <a:tr h="480060">
                <a:tc>
                  <a:txBody>
                    <a:bodyPr/>
                    <a:lstStyle/>
                    <a:p>
                      <a:pPr>
                        <a:buNone/>
                      </a:pPr>
                      <a:r>
                        <a:rPr lang="en-US" altLang="zh-CN" b="1">
                          <a:solidFill>
                            <a:schemeClr val="bg1"/>
                          </a:solidFill>
                        </a:rPr>
                        <a:t>4. </a:t>
                      </a:r>
                      <a:r>
                        <a:rPr lang="zh-CN" altLang="en-US" b="1">
                          <a:solidFill>
                            <a:schemeClr val="bg1"/>
                          </a:solidFill>
                        </a:rPr>
                        <a:t>开发新产品</a:t>
                      </a:r>
                      <a:endParaRPr lang="zh-CN" altLang="en-US" b="1">
                        <a:solidFill>
                          <a:schemeClr val="bg1"/>
                        </a:solidFill>
                      </a:endParaRPr>
                    </a:p>
                  </a:txBody>
                  <a:tcPr>
                    <a:solidFill>
                      <a:schemeClr val="tx2">
                        <a:lumMod val="60000"/>
                        <a:lumOff val="40000"/>
                      </a:schemeClr>
                    </a:solidFill>
                  </a:tcPr>
                </a:tc>
              </a:tr>
              <a:tr h="480060">
                <a:tc>
                  <a:txBody>
                    <a:bodyPr/>
                    <a:lstStyle/>
                    <a:p>
                      <a:pPr>
                        <a:buNone/>
                      </a:pPr>
                      <a:r>
                        <a:rPr lang="en-US" b="1" dirty="0">
                          <a:solidFill>
                            <a:schemeClr val="bg1"/>
                          </a:solidFill>
                        </a:rPr>
                        <a:t>5. </a:t>
                      </a:r>
                      <a:r>
                        <a:rPr lang="zh-CN" altLang="en-US" b="1" dirty="0">
                          <a:solidFill>
                            <a:schemeClr val="bg1"/>
                          </a:solidFill>
                        </a:rPr>
                        <a:t>增加劳动力</a:t>
                      </a:r>
                      <a:endParaRPr lang="zh-CN" altLang="en-US" b="1" dirty="0">
                        <a:solidFill>
                          <a:schemeClr val="bg1"/>
                        </a:solidFill>
                      </a:endParaRPr>
                    </a:p>
                  </a:txBody>
                  <a:tcPr>
                    <a:solidFill>
                      <a:schemeClr val="accent1"/>
                    </a:solidFill>
                  </a:tcPr>
                </a:tc>
              </a:tr>
            </a:tbl>
          </a:graphicData>
        </a:graphic>
      </p:graphicFrame>
      <p:graphicFrame>
        <p:nvGraphicFramePr>
          <p:cNvPr id="10" name="表格 9"/>
          <p:cNvGraphicFramePr/>
          <p:nvPr/>
        </p:nvGraphicFramePr>
        <p:xfrm>
          <a:off x="3733800" y="2366963"/>
          <a:ext cx="2398395" cy="2399665"/>
        </p:xfrm>
        <a:graphic>
          <a:graphicData uri="http://schemas.openxmlformats.org/drawingml/2006/table">
            <a:tbl>
              <a:tblPr firstRow="1" bandRow="1">
                <a:tableStyleId>{5C22544A-7EE6-4342-B048-85BDC9FD1C3A}</a:tableStyleId>
              </a:tblPr>
              <a:tblGrid>
                <a:gridCol w="2398395"/>
              </a:tblGrid>
              <a:tr h="480060">
                <a:tc>
                  <a:txBody>
                    <a:bodyPr/>
                    <a:lstStyle/>
                    <a:p>
                      <a:pPr>
                        <a:buNone/>
                      </a:pPr>
                      <a:r>
                        <a:rPr lang="en-US" dirty="0">
                          <a:solidFill>
                            <a:schemeClr val="bg1"/>
                          </a:solidFill>
                        </a:rPr>
                        <a:t>1. </a:t>
                      </a:r>
                      <a:r>
                        <a:rPr lang="zh-CN" altLang="en-US" dirty="0">
                          <a:solidFill>
                            <a:schemeClr val="bg1"/>
                          </a:solidFill>
                        </a:rPr>
                        <a:t>扩充厂房设备</a:t>
                      </a:r>
                      <a:endParaRPr lang="zh-CN" altLang="en-US" dirty="0">
                        <a:solidFill>
                          <a:schemeClr val="bg1"/>
                        </a:solidFill>
                      </a:endParaRPr>
                    </a:p>
                  </a:txBody>
                  <a:tcPr>
                    <a:solidFill>
                      <a:srgbClr val="5B9BD5"/>
                    </a:solidFill>
                  </a:tcPr>
                </a:tc>
              </a:tr>
              <a:tr h="480060">
                <a:tc>
                  <a:txBody>
                    <a:bodyPr/>
                    <a:lstStyle/>
                    <a:p>
                      <a:pPr algn="l">
                        <a:buNone/>
                      </a:pPr>
                      <a:r>
                        <a:rPr lang="en-US" b="1">
                          <a:solidFill>
                            <a:schemeClr val="bg1"/>
                          </a:solidFill>
                        </a:rPr>
                        <a:t>2. </a:t>
                      </a:r>
                      <a:r>
                        <a:rPr lang="zh-CN" altLang="en-US" b="1">
                          <a:solidFill>
                            <a:schemeClr val="bg1"/>
                          </a:solidFill>
                        </a:rPr>
                        <a:t>继续建立存货</a:t>
                      </a:r>
                      <a:endParaRPr lang="zh-CN" altLang="en-US" b="1">
                        <a:solidFill>
                          <a:schemeClr val="bg1"/>
                        </a:solidFill>
                      </a:endParaRPr>
                    </a:p>
                  </a:txBody>
                  <a:tcPr>
                    <a:solidFill>
                      <a:schemeClr val="tx2">
                        <a:lumMod val="60000"/>
                        <a:lumOff val="40000"/>
                      </a:schemeClr>
                    </a:solidFill>
                  </a:tcPr>
                </a:tc>
              </a:tr>
              <a:tr h="479425">
                <a:tc>
                  <a:txBody>
                    <a:bodyPr/>
                    <a:lstStyle/>
                    <a:p>
                      <a:pPr>
                        <a:buNone/>
                      </a:pPr>
                      <a:r>
                        <a:rPr lang="en-US" b="1">
                          <a:solidFill>
                            <a:schemeClr val="bg1"/>
                          </a:solidFill>
                        </a:rPr>
                        <a:t>3. </a:t>
                      </a:r>
                      <a:r>
                        <a:rPr lang="zh-CN" altLang="en-US" b="1">
                          <a:solidFill>
                            <a:schemeClr val="bg1"/>
                          </a:solidFill>
                        </a:rPr>
                        <a:t>提高产品价格</a:t>
                      </a:r>
                      <a:endParaRPr lang="zh-CN" altLang="en-US" b="1">
                        <a:solidFill>
                          <a:schemeClr val="bg1"/>
                        </a:solidFill>
                      </a:endParaRPr>
                    </a:p>
                  </a:txBody>
                  <a:tcPr>
                    <a:solidFill>
                      <a:schemeClr val="accent1"/>
                    </a:solidFill>
                  </a:tcPr>
                </a:tc>
              </a:tr>
              <a:tr h="480060">
                <a:tc>
                  <a:txBody>
                    <a:bodyPr/>
                    <a:lstStyle/>
                    <a:p>
                      <a:pPr>
                        <a:buNone/>
                      </a:pPr>
                      <a:r>
                        <a:rPr lang="en-US" altLang="zh-CN" b="1">
                          <a:solidFill>
                            <a:schemeClr val="bg1"/>
                          </a:solidFill>
                        </a:rPr>
                        <a:t>4. </a:t>
                      </a:r>
                      <a:r>
                        <a:rPr lang="zh-CN" altLang="en-US" b="1">
                          <a:solidFill>
                            <a:schemeClr val="bg1"/>
                          </a:solidFill>
                        </a:rPr>
                        <a:t>开展营销规划</a:t>
                      </a:r>
                      <a:endParaRPr lang="zh-CN" altLang="en-US" b="1">
                        <a:solidFill>
                          <a:schemeClr val="bg1"/>
                        </a:solidFill>
                      </a:endParaRPr>
                    </a:p>
                  </a:txBody>
                  <a:tcPr>
                    <a:solidFill>
                      <a:schemeClr val="tx2">
                        <a:lumMod val="60000"/>
                        <a:lumOff val="40000"/>
                      </a:schemeClr>
                    </a:solidFill>
                  </a:tcPr>
                </a:tc>
              </a:tr>
              <a:tr h="480060">
                <a:tc>
                  <a:txBody>
                    <a:bodyPr/>
                    <a:lstStyle/>
                    <a:p>
                      <a:pPr>
                        <a:buNone/>
                      </a:pPr>
                      <a:r>
                        <a:rPr lang="en-US" b="1" dirty="0">
                          <a:solidFill>
                            <a:schemeClr val="bg1"/>
                          </a:solidFill>
                        </a:rPr>
                        <a:t>5. </a:t>
                      </a:r>
                      <a:r>
                        <a:rPr lang="zh-CN" altLang="en-US" b="1" dirty="0">
                          <a:solidFill>
                            <a:schemeClr val="bg1"/>
                          </a:solidFill>
                        </a:rPr>
                        <a:t>增加劳动力</a:t>
                      </a:r>
                      <a:endParaRPr lang="zh-CN" altLang="en-US" b="1" dirty="0">
                        <a:solidFill>
                          <a:schemeClr val="bg1"/>
                        </a:solidFill>
                      </a:endParaRPr>
                    </a:p>
                  </a:txBody>
                  <a:tcPr>
                    <a:solidFill>
                      <a:schemeClr val="accent1"/>
                    </a:solidFill>
                  </a:tcPr>
                </a:tc>
              </a:tr>
            </a:tbl>
          </a:graphicData>
        </a:graphic>
      </p:graphicFrame>
      <p:graphicFrame>
        <p:nvGraphicFramePr>
          <p:cNvPr id="11" name="表格 10"/>
          <p:cNvGraphicFramePr/>
          <p:nvPr/>
        </p:nvGraphicFramePr>
        <p:xfrm>
          <a:off x="6281738" y="2395538"/>
          <a:ext cx="2398395" cy="2879725"/>
        </p:xfrm>
        <a:graphic>
          <a:graphicData uri="http://schemas.openxmlformats.org/drawingml/2006/table">
            <a:tbl>
              <a:tblPr firstRow="1" bandRow="1">
                <a:tableStyleId>{5C22544A-7EE6-4342-B048-85BDC9FD1C3A}</a:tableStyleId>
              </a:tblPr>
              <a:tblGrid>
                <a:gridCol w="2398395"/>
              </a:tblGrid>
              <a:tr h="480060">
                <a:tc>
                  <a:txBody>
                    <a:bodyPr/>
                    <a:lstStyle/>
                    <a:p>
                      <a:pPr>
                        <a:buNone/>
                      </a:pPr>
                      <a:r>
                        <a:rPr lang="en-US" dirty="0">
                          <a:solidFill>
                            <a:schemeClr val="bg1"/>
                          </a:solidFill>
                        </a:rPr>
                        <a:t>1. </a:t>
                      </a:r>
                      <a:r>
                        <a:rPr lang="zh-CN" altLang="en-US" dirty="0">
                          <a:solidFill>
                            <a:schemeClr val="bg1"/>
                          </a:solidFill>
                        </a:rPr>
                        <a:t>停止扩张</a:t>
                      </a:r>
                      <a:endParaRPr lang="zh-CN" altLang="en-US" dirty="0">
                        <a:solidFill>
                          <a:schemeClr val="bg1"/>
                        </a:solidFill>
                      </a:endParaRPr>
                    </a:p>
                  </a:txBody>
                  <a:tcPr>
                    <a:solidFill>
                      <a:srgbClr val="5B9BD5"/>
                    </a:solidFill>
                  </a:tcPr>
                </a:tc>
              </a:tr>
              <a:tr h="480060">
                <a:tc>
                  <a:txBody>
                    <a:bodyPr/>
                    <a:lstStyle/>
                    <a:p>
                      <a:pPr algn="l">
                        <a:buNone/>
                      </a:pPr>
                      <a:r>
                        <a:rPr lang="en-US" b="1">
                          <a:solidFill>
                            <a:schemeClr val="bg1"/>
                          </a:solidFill>
                        </a:rPr>
                        <a:t>2. </a:t>
                      </a:r>
                      <a:r>
                        <a:rPr lang="zh-CN" altLang="en-US" b="1">
                          <a:solidFill>
                            <a:schemeClr val="bg1"/>
                          </a:solidFill>
                        </a:rPr>
                        <a:t>出售多余设备</a:t>
                      </a:r>
                      <a:endParaRPr lang="zh-CN" altLang="en-US" b="1">
                        <a:solidFill>
                          <a:schemeClr val="bg1"/>
                        </a:solidFill>
                      </a:endParaRPr>
                    </a:p>
                  </a:txBody>
                  <a:tcPr>
                    <a:solidFill>
                      <a:schemeClr val="tx2">
                        <a:lumMod val="60000"/>
                        <a:lumOff val="40000"/>
                      </a:schemeClr>
                    </a:solidFill>
                  </a:tcPr>
                </a:tc>
              </a:tr>
              <a:tr h="479425">
                <a:tc>
                  <a:txBody>
                    <a:bodyPr/>
                    <a:lstStyle/>
                    <a:p>
                      <a:pPr>
                        <a:buNone/>
                      </a:pPr>
                      <a:r>
                        <a:rPr lang="en-US" b="1">
                          <a:solidFill>
                            <a:schemeClr val="bg1"/>
                          </a:solidFill>
                        </a:rPr>
                        <a:t>3. </a:t>
                      </a:r>
                      <a:r>
                        <a:rPr lang="zh-CN" altLang="en-US" b="1">
                          <a:solidFill>
                            <a:schemeClr val="bg1"/>
                          </a:solidFill>
                        </a:rPr>
                        <a:t>停产不利产品</a:t>
                      </a:r>
                      <a:endParaRPr lang="zh-CN" altLang="en-US" b="1">
                        <a:solidFill>
                          <a:schemeClr val="bg1"/>
                        </a:solidFill>
                      </a:endParaRPr>
                    </a:p>
                  </a:txBody>
                  <a:tcPr>
                    <a:solidFill>
                      <a:schemeClr val="accent1"/>
                    </a:solidFill>
                  </a:tcPr>
                </a:tc>
              </a:tr>
              <a:tr h="480060">
                <a:tc>
                  <a:txBody>
                    <a:bodyPr/>
                    <a:lstStyle/>
                    <a:p>
                      <a:pPr>
                        <a:buNone/>
                      </a:pPr>
                      <a:r>
                        <a:rPr lang="en-US" altLang="zh-CN" b="1">
                          <a:solidFill>
                            <a:schemeClr val="bg1"/>
                          </a:solidFill>
                        </a:rPr>
                        <a:t>4. </a:t>
                      </a:r>
                      <a:r>
                        <a:rPr lang="zh-CN" altLang="en-US" b="1">
                          <a:solidFill>
                            <a:schemeClr val="bg1"/>
                          </a:solidFill>
                        </a:rPr>
                        <a:t>停止长期采购</a:t>
                      </a:r>
                      <a:endParaRPr lang="zh-CN" altLang="en-US" b="1">
                        <a:solidFill>
                          <a:schemeClr val="bg1"/>
                        </a:solidFill>
                      </a:endParaRPr>
                    </a:p>
                  </a:txBody>
                  <a:tcPr>
                    <a:solidFill>
                      <a:schemeClr val="tx2">
                        <a:lumMod val="60000"/>
                        <a:lumOff val="40000"/>
                      </a:schemeClr>
                    </a:solidFill>
                  </a:tcPr>
                </a:tc>
              </a:tr>
              <a:tr h="480060">
                <a:tc>
                  <a:txBody>
                    <a:bodyPr/>
                    <a:lstStyle/>
                    <a:p>
                      <a:pPr>
                        <a:buNone/>
                      </a:pPr>
                      <a:r>
                        <a:rPr lang="en-US" altLang="zh-CN" b="1">
                          <a:solidFill>
                            <a:schemeClr val="bg1"/>
                          </a:solidFill>
                        </a:rPr>
                        <a:t>5. </a:t>
                      </a:r>
                      <a:r>
                        <a:rPr lang="zh-CN" altLang="en-US" b="1">
                          <a:solidFill>
                            <a:schemeClr val="bg1"/>
                          </a:solidFill>
                        </a:rPr>
                        <a:t>削减存货</a:t>
                      </a:r>
                      <a:r>
                        <a:rPr lang="en-US" altLang="zh-CN" b="1">
                          <a:solidFill>
                            <a:schemeClr val="bg1"/>
                          </a:solidFill>
                        </a:rPr>
                        <a:t> </a:t>
                      </a:r>
                      <a:endParaRPr lang="zh-CN" altLang="en-US" b="1">
                        <a:solidFill>
                          <a:schemeClr val="bg1"/>
                        </a:solidFill>
                      </a:endParaRPr>
                    </a:p>
                  </a:txBody>
                  <a:tcPr>
                    <a:solidFill>
                      <a:schemeClr val="accent5">
                        <a:lumMod val="75000"/>
                      </a:schemeClr>
                    </a:solidFill>
                  </a:tcPr>
                </a:tc>
              </a:tr>
              <a:tr h="480060">
                <a:tc>
                  <a:txBody>
                    <a:bodyPr/>
                    <a:lstStyle/>
                    <a:p>
                      <a:pPr>
                        <a:buNone/>
                      </a:pPr>
                      <a:r>
                        <a:rPr lang="en-US" b="1" dirty="0">
                          <a:solidFill>
                            <a:schemeClr val="bg1"/>
                          </a:solidFill>
                        </a:rPr>
                        <a:t>6. </a:t>
                      </a:r>
                      <a:r>
                        <a:rPr lang="zh-CN" altLang="en-US" b="1" dirty="0">
                          <a:solidFill>
                            <a:schemeClr val="bg1"/>
                          </a:solidFill>
                        </a:rPr>
                        <a:t>停止扩招雇员</a:t>
                      </a:r>
                      <a:endParaRPr lang="zh-CN" altLang="en-US" b="1" dirty="0">
                        <a:solidFill>
                          <a:schemeClr val="bg1"/>
                        </a:solidFill>
                      </a:endParaRPr>
                    </a:p>
                  </a:txBody>
                  <a:tcPr>
                    <a:solidFill>
                      <a:schemeClr val="accent1"/>
                    </a:solidFill>
                  </a:tcPr>
                </a:tc>
              </a:tr>
            </a:tbl>
          </a:graphicData>
        </a:graphic>
      </p:graphicFrame>
      <p:graphicFrame>
        <p:nvGraphicFramePr>
          <p:cNvPr id="12" name="表格 11"/>
          <p:cNvGraphicFramePr/>
          <p:nvPr/>
        </p:nvGraphicFramePr>
        <p:xfrm>
          <a:off x="8796338" y="2424113"/>
          <a:ext cx="2398395" cy="2879725"/>
        </p:xfrm>
        <a:graphic>
          <a:graphicData uri="http://schemas.openxmlformats.org/drawingml/2006/table">
            <a:tbl>
              <a:tblPr firstRow="1" bandRow="1">
                <a:tableStyleId>{5C22544A-7EE6-4342-B048-85BDC9FD1C3A}</a:tableStyleId>
              </a:tblPr>
              <a:tblGrid>
                <a:gridCol w="2398395"/>
              </a:tblGrid>
              <a:tr h="480060">
                <a:tc>
                  <a:txBody>
                    <a:bodyPr/>
                    <a:lstStyle/>
                    <a:p>
                      <a:pPr>
                        <a:buNone/>
                      </a:pPr>
                      <a:r>
                        <a:rPr lang="en-US" dirty="0">
                          <a:solidFill>
                            <a:schemeClr val="bg1"/>
                          </a:solidFill>
                        </a:rPr>
                        <a:t>1. </a:t>
                      </a:r>
                      <a:r>
                        <a:rPr lang="zh-CN" altLang="en-US" dirty="0">
                          <a:solidFill>
                            <a:schemeClr val="bg1"/>
                          </a:solidFill>
                        </a:rPr>
                        <a:t>建立投资标准</a:t>
                      </a:r>
                      <a:endParaRPr lang="zh-CN" altLang="en-US" dirty="0">
                        <a:solidFill>
                          <a:schemeClr val="bg1"/>
                        </a:solidFill>
                      </a:endParaRPr>
                    </a:p>
                  </a:txBody>
                  <a:tcPr>
                    <a:solidFill>
                      <a:srgbClr val="5B9BD5"/>
                    </a:solidFill>
                  </a:tcPr>
                </a:tc>
              </a:tr>
              <a:tr h="480060">
                <a:tc>
                  <a:txBody>
                    <a:bodyPr/>
                    <a:lstStyle/>
                    <a:p>
                      <a:pPr algn="l">
                        <a:buNone/>
                      </a:pPr>
                      <a:r>
                        <a:rPr lang="en-US" b="1">
                          <a:solidFill>
                            <a:schemeClr val="bg1"/>
                          </a:solidFill>
                        </a:rPr>
                        <a:t>2. </a:t>
                      </a:r>
                      <a:r>
                        <a:rPr lang="zh-CN" altLang="en-US" b="1">
                          <a:solidFill>
                            <a:schemeClr val="bg1"/>
                          </a:solidFill>
                        </a:rPr>
                        <a:t>保持市场份额</a:t>
                      </a:r>
                      <a:endParaRPr lang="zh-CN" altLang="en-US" b="1">
                        <a:solidFill>
                          <a:schemeClr val="bg1"/>
                        </a:solidFill>
                      </a:endParaRPr>
                    </a:p>
                  </a:txBody>
                  <a:tcPr>
                    <a:solidFill>
                      <a:schemeClr val="tx2">
                        <a:lumMod val="60000"/>
                        <a:lumOff val="40000"/>
                      </a:schemeClr>
                    </a:solidFill>
                  </a:tcPr>
                </a:tc>
              </a:tr>
              <a:tr h="479425">
                <a:tc>
                  <a:txBody>
                    <a:bodyPr/>
                    <a:lstStyle/>
                    <a:p>
                      <a:pPr>
                        <a:buNone/>
                      </a:pPr>
                      <a:r>
                        <a:rPr lang="en-US" b="1">
                          <a:solidFill>
                            <a:schemeClr val="bg1"/>
                          </a:solidFill>
                        </a:rPr>
                        <a:t>3. </a:t>
                      </a:r>
                      <a:r>
                        <a:rPr lang="zh-CN" altLang="en-US" b="1">
                          <a:solidFill>
                            <a:schemeClr val="bg1"/>
                          </a:solidFill>
                        </a:rPr>
                        <a:t>压缩管理费用</a:t>
                      </a:r>
                      <a:endParaRPr lang="zh-CN" altLang="en-US" b="1">
                        <a:solidFill>
                          <a:schemeClr val="bg1"/>
                        </a:solidFill>
                      </a:endParaRPr>
                    </a:p>
                  </a:txBody>
                  <a:tcPr>
                    <a:solidFill>
                      <a:schemeClr val="accent1"/>
                    </a:solidFill>
                  </a:tcPr>
                </a:tc>
              </a:tr>
              <a:tr h="480060">
                <a:tc>
                  <a:txBody>
                    <a:bodyPr/>
                    <a:lstStyle/>
                    <a:p>
                      <a:pPr>
                        <a:buNone/>
                      </a:pPr>
                      <a:r>
                        <a:rPr lang="en-US" altLang="zh-CN" b="1">
                          <a:solidFill>
                            <a:schemeClr val="bg1"/>
                          </a:solidFill>
                        </a:rPr>
                        <a:t>4. </a:t>
                      </a:r>
                      <a:r>
                        <a:rPr lang="zh-CN" altLang="en-US" b="1">
                          <a:solidFill>
                            <a:schemeClr val="bg1"/>
                          </a:solidFill>
                        </a:rPr>
                        <a:t>放弃次要利益</a:t>
                      </a:r>
                      <a:endParaRPr lang="zh-CN" altLang="en-US" b="1">
                        <a:solidFill>
                          <a:schemeClr val="bg1"/>
                        </a:solidFill>
                      </a:endParaRPr>
                    </a:p>
                  </a:txBody>
                  <a:tcPr>
                    <a:solidFill>
                      <a:schemeClr val="tx2">
                        <a:lumMod val="60000"/>
                        <a:lumOff val="40000"/>
                      </a:schemeClr>
                    </a:solidFill>
                  </a:tcPr>
                </a:tc>
              </a:tr>
              <a:tr h="480060">
                <a:tc>
                  <a:txBody>
                    <a:bodyPr/>
                    <a:lstStyle/>
                    <a:p>
                      <a:pPr>
                        <a:buNone/>
                      </a:pPr>
                      <a:r>
                        <a:rPr lang="en-US" altLang="zh-CN" b="1">
                          <a:solidFill>
                            <a:schemeClr val="bg1"/>
                          </a:solidFill>
                        </a:rPr>
                        <a:t>5. </a:t>
                      </a:r>
                      <a:r>
                        <a:rPr lang="zh-CN" altLang="en-US" b="1">
                          <a:solidFill>
                            <a:schemeClr val="bg1"/>
                          </a:solidFill>
                        </a:rPr>
                        <a:t>削减存货</a:t>
                      </a:r>
                      <a:r>
                        <a:rPr lang="en-US" altLang="zh-CN" b="1">
                          <a:solidFill>
                            <a:schemeClr val="bg1"/>
                          </a:solidFill>
                        </a:rPr>
                        <a:t> </a:t>
                      </a:r>
                      <a:endParaRPr lang="zh-CN" altLang="en-US" b="1">
                        <a:solidFill>
                          <a:schemeClr val="bg1"/>
                        </a:solidFill>
                      </a:endParaRPr>
                    </a:p>
                  </a:txBody>
                  <a:tcPr>
                    <a:solidFill>
                      <a:schemeClr val="accent5">
                        <a:lumMod val="75000"/>
                      </a:schemeClr>
                    </a:solidFill>
                  </a:tcPr>
                </a:tc>
              </a:tr>
              <a:tr h="480060">
                <a:tc>
                  <a:txBody>
                    <a:bodyPr/>
                    <a:lstStyle/>
                    <a:p>
                      <a:pPr>
                        <a:buNone/>
                      </a:pPr>
                      <a:r>
                        <a:rPr lang="en-US" b="1" dirty="0">
                          <a:solidFill>
                            <a:schemeClr val="bg1"/>
                          </a:solidFill>
                        </a:rPr>
                        <a:t>6. </a:t>
                      </a:r>
                      <a:r>
                        <a:rPr lang="zh-CN" altLang="en-US" b="1" dirty="0">
                          <a:solidFill>
                            <a:schemeClr val="bg1"/>
                          </a:solidFill>
                        </a:rPr>
                        <a:t>裁掉雇员</a:t>
                      </a:r>
                      <a:endParaRPr lang="zh-CN" altLang="en-US" b="1" dirty="0">
                        <a:solidFill>
                          <a:schemeClr val="bg1"/>
                        </a:solidFill>
                      </a:endParaRPr>
                    </a:p>
                  </a:txBody>
                  <a:tcPr>
                    <a:solidFill>
                      <a:schemeClr val="accent1"/>
                    </a:solidFill>
                  </a:tcPr>
                </a:tc>
              </a:tr>
            </a:tbl>
          </a:graphicData>
        </a:graphic>
      </p:graphicFrame>
      <p:sp>
        <p:nvSpPr>
          <p:cNvPr id="16" name="Text Box 4"/>
          <p:cNvSpPr txBox="1">
            <a:spLocks noChangeArrowheads="1"/>
          </p:cNvSpPr>
          <p:nvPr/>
        </p:nvSpPr>
        <p:spPr bwMode="auto">
          <a:xfrm>
            <a:off x="3889375" y="184150"/>
            <a:ext cx="2474407"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经济环境</a:t>
            </a:r>
            <a:endParaRPr lang="zh-CN" altLang="zh-CN"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Line 6"/>
          <p:cNvSpPr>
            <a:spLocks noChangeShapeType="1"/>
          </p:cNvSpPr>
          <p:nvPr/>
        </p:nvSpPr>
        <p:spPr bwMode="auto">
          <a:xfrm>
            <a:off x="0" y="482600"/>
            <a:ext cx="40925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Line 7"/>
          <p:cNvSpPr>
            <a:spLocks noChangeShapeType="1"/>
          </p:cNvSpPr>
          <p:nvPr/>
        </p:nvSpPr>
        <p:spPr bwMode="auto">
          <a:xfrm flipV="1">
            <a:off x="7577138" y="436563"/>
            <a:ext cx="4614862"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灯片编号占位符 2"/>
          <p:cNvSpPr>
            <a:spLocks noGrp="1"/>
          </p:cNvSpPr>
          <p:nvPr>
            <p:ph type="sldNum" sz="quarter" idx="12"/>
          </p:nvPr>
        </p:nvSpPr>
        <p:spPr/>
        <p:txBody>
          <a:bodyPr/>
          <a:lstStyle/>
          <a:p>
            <a:pPr>
              <a:defRPr/>
            </a:pPr>
            <a:fld id="{2FBDDD04-0770-44DB-BB5A-765018816EC7}" type="slidenum">
              <a:rPr lang="en-US"/>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90">
                                          <p:stCondLst>
                                            <p:cond delay="0"/>
                                          </p:stCondLst>
                                        </p:cTn>
                                        <p:tgtEl>
                                          <p:spTgt spid="4"/>
                                        </p:tgtEl>
                                      </p:cBhvr>
                                    </p:animEffect>
                                    <p:anim calcmode="lin" valueType="num">
                                      <p:cBhvr>
                                        <p:cTn id="13"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8" dur="13">
                                          <p:stCondLst>
                                            <p:cond delay="325"/>
                                          </p:stCondLst>
                                        </p:cTn>
                                        <p:tgtEl>
                                          <p:spTgt spid="4"/>
                                        </p:tgtEl>
                                      </p:cBhvr>
                                      <p:to x="100000" y="60000"/>
                                    </p:animScale>
                                    <p:animScale>
                                      <p:cBhvr>
                                        <p:cTn id="19" dur="83" decel="50000">
                                          <p:stCondLst>
                                            <p:cond delay="338"/>
                                          </p:stCondLst>
                                        </p:cTn>
                                        <p:tgtEl>
                                          <p:spTgt spid="4"/>
                                        </p:tgtEl>
                                      </p:cBhvr>
                                      <p:to x="100000" y="100000"/>
                                    </p:animScale>
                                    <p:animScale>
                                      <p:cBhvr>
                                        <p:cTn id="20" dur="13">
                                          <p:stCondLst>
                                            <p:cond delay="656"/>
                                          </p:stCondLst>
                                        </p:cTn>
                                        <p:tgtEl>
                                          <p:spTgt spid="4"/>
                                        </p:tgtEl>
                                      </p:cBhvr>
                                      <p:to x="100000" y="80000"/>
                                    </p:animScale>
                                    <p:animScale>
                                      <p:cBhvr>
                                        <p:cTn id="21" dur="83" decel="50000">
                                          <p:stCondLst>
                                            <p:cond delay="669"/>
                                          </p:stCondLst>
                                        </p:cTn>
                                        <p:tgtEl>
                                          <p:spTgt spid="4"/>
                                        </p:tgtEl>
                                      </p:cBhvr>
                                      <p:to x="100000" y="100000"/>
                                    </p:animScale>
                                    <p:animScale>
                                      <p:cBhvr>
                                        <p:cTn id="22" dur="13">
                                          <p:stCondLst>
                                            <p:cond delay="821"/>
                                          </p:stCondLst>
                                        </p:cTn>
                                        <p:tgtEl>
                                          <p:spTgt spid="4"/>
                                        </p:tgtEl>
                                      </p:cBhvr>
                                      <p:to x="100000" y="90000"/>
                                    </p:animScale>
                                    <p:animScale>
                                      <p:cBhvr>
                                        <p:cTn id="23" dur="83" decel="50000">
                                          <p:stCondLst>
                                            <p:cond delay="834"/>
                                          </p:stCondLst>
                                        </p:cTn>
                                        <p:tgtEl>
                                          <p:spTgt spid="4"/>
                                        </p:tgtEl>
                                      </p:cBhvr>
                                      <p:to x="100000" y="100000"/>
                                    </p:animScale>
                                    <p:animScale>
                                      <p:cBhvr>
                                        <p:cTn id="24" dur="13">
                                          <p:stCondLst>
                                            <p:cond delay="904"/>
                                          </p:stCondLst>
                                        </p:cTn>
                                        <p:tgtEl>
                                          <p:spTgt spid="4"/>
                                        </p:tgtEl>
                                      </p:cBhvr>
                                      <p:to x="100000" y="95000"/>
                                    </p:animScale>
                                    <p:animScale>
                                      <p:cBhvr>
                                        <p:cTn id="25" dur="83" decel="50000">
                                          <p:stCondLst>
                                            <p:cond delay="917"/>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290">
                                          <p:stCondLst>
                                            <p:cond delay="0"/>
                                          </p:stCondLst>
                                        </p:cTn>
                                        <p:tgtEl>
                                          <p:spTgt spid="5"/>
                                        </p:tgtEl>
                                      </p:cBhvr>
                                    </p:animEffect>
                                    <p:anim calcmode="lin" valueType="num">
                                      <p:cBhvr>
                                        <p:cTn id="31"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34"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35"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36" dur="13">
                                          <p:stCondLst>
                                            <p:cond delay="325"/>
                                          </p:stCondLst>
                                        </p:cTn>
                                        <p:tgtEl>
                                          <p:spTgt spid="5"/>
                                        </p:tgtEl>
                                      </p:cBhvr>
                                      <p:to x="100000" y="60000"/>
                                    </p:animScale>
                                    <p:animScale>
                                      <p:cBhvr>
                                        <p:cTn id="37" dur="83" decel="50000">
                                          <p:stCondLst>
                                            <p:cond delay="338"/>
                                          </p:stCondLst>
                                        </p:cTn>
                                        <p:tgtEl>
                                          <p:spTgt spid="5"/>
                                        </p:tgtEl>
                                      </p:cBhvr>
                                      <p:to x="100000" y="100000"/>
                                    </p:animScale>
                                    <p:animScale>
                                      <p:cBhvr>
                                        <p:cTn id="38" dur="13">
                                          <p:stCondLst>
                                            <p:cond delay="656"/>
                                          </p:stCondLst>
                                        </p:cTn>
                                        <p:tgtEl>
                                          <p:spTgt spid="5"/>
                                        </p:tgtEl>
                                      </p:cBhvr>
                                      <p:to x="100000" y="80000"/>
                                    </p:animScale>
                                    <p:animScale>
                                      <p:cBhvr>
                                        <p:cTn id="39" dur="83" decel="50000">
                                          <p:stCondLst>
                                            <p:cond delay="669"/>
                                          </p:stCondLst>
                                        </p:cTn>
                                        <p:tgtEl>
                                          <p:spTgt spid="5"/>
                                        </p:tgtEl>
                                      </p:cBhvr>
                                      <p:to x="100000" y="100000"/>
                                    </p:animScale>
                                    <p:animScale>
                                      <p:cBhvr>
                                        <p:cTn id="40" dur="13">
                                          <p:stCondLst>
                                            <p:cond delay="821"/>
                                          </p:stCondLst>
                                        </p:cTn>
                                        <p:tgtEl>
                                          <p:spTgt spid="5"/>
                                        </p:tgtEl>
                                      </p:cBhvr>
                                      <p:to x="100000" y="90000"/>
                                    </p:animScale>
                                    <p:animScale>
                                      <p:cBhvr>
                                        <p:cTn id="41" dur="83" decel="50000">
                                          <p:stCondLst>
                                            <p:cond delay="834"/>
                                          </p:stCondLst>
                                        </p:cTn>
                                        <p:tgtEl>
                                          <p:spTgt spid="5"/>
                                        </p:tgtEl>
                                      </p:cBhvr>
                                      <p:to x="100000" y="100000"/>
                                    </p:animScale>
                                    <p:animScale>
                                      <p:cBhvr>
                                        <p:cTn id="42" dur="13">
                                          <p:stCondLst>
                                            <p:cond delay="904"/>
                                          </p:stCondLst>
                                        </p:cTn>
                                        <p:tgtEl>
                                          <p:spTgt spid="5"/>
                                        </p:tgtEl>
                                      </p:cBhvr>
                                      <p:to x="100000" y="95000"/>
                                    </p:animScale>
                                    <p:animScale>
                                      <p:cBhvr>
                                        <p:cTn id="43" dur="83" decel="50000">
                                          <p:stCondLst>
                                            <p:cond delay="917"/>
                                          </p:stCondLst>
                                        </p:cTn>
                                        <p:tgtEl>
                                          <p:spTgt spid="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290">
                                          <p:stCondLst>
                                            <p:cond delay="0"/>
                                          </p:stCondLst>
                                        </p:cTn>
                                        <p:tgtEl>
                                          <p:spTgt spid="6"/>
                                        </p:tgtEl>
                                      </p:cBhvr>
                                    </p:animEffect>
                                    <p:anim calcmode="lin" valueType="num">
                                      <p:cBhvr>
                                        <p:cTn id="49"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52"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53"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54" dur="13">
                                          <p:stCondLst>
                                            <p:cond delay="325"/>
                                          </p:stCondLst>
                                        </p:cTn>
                                        <p:tgtEl>
                                          <p:spTgt spid="6"/>
                                        </p:tgtEl>
                                      </p:cBhvr>
                                      <p:to x="100000" y="60000"/>
                                    </p:animScale>
                                    <p:animScale>
                                      <p:cBhvr>
                                        <p:cTn id="55" dur="83" decel="50000">
                                          <p:stCondLst>
                                            <p:cond delay="338"/>
                                          </p:stCondLst>
                                        </p:cTn>
                                        <p:tgtEl>
                                          <p:spTgt spid="6"/>
                                        </p:tgtEl>
                                      </p:cBhvr>
                                      <p:to x="100000" y="100000"/>
                                    </p:animScale>
                                    <p:animScale>
                                      <p:cBhvr>
                                        <p:cTn id="56" dur="13">
                                          <p:stCondLst>
                                            <p:cond delay="656"/>
                                          </p:stCondLst>
                                        </p:cTn>
                                        <p:tgtEl>
                                          <p:spTgt spid="6"/>
                                        </p:tgtEl>
                                      </p:cBhvr>
                                      <p:to x="100000" y="80000"/>
                                    </p:animScale>
                                    <p:animScale>
                                      <p:cBhvr>
                                        <p:cTn id="57" dur="83" decel="50000">
                                          <p:stCondLst>
                                            <p:cond delay="669"/>
                                          </p:stCondLst>
                                        </p:cTn>
                                        <p:tgtEl>
                                          <p:spTgt spid="6"/>
                                        </p:tgtEl>
                                      </p:cBhvr>
                                      <p:to x="100000" y="100000"/>
                                    </p:animScale>
                                    <p:animScale>
                                      <p:cBhvr>
                                        <p:cTn id="58" dur="13">
                                          <p:stCondLst>
                                            <p:cond delay="821"/>
                                          </p:stCondLst>
                                        </p:cTn>
                                        <p:tgtEl>
                                          <p:spTgt spid="6"/>
                                        </p:tgtEl>
                                      </p:cBhvr>
                                      <p:to x="100000" y="90000"/>
                                    </p:animScale>
                                    <p:animScale>
                                      <p:cBhvr>
                                        <p:cTn id="59" dur="83" decel="50000">
                                          <p:stCondLst>
                                            <p:cond delay="834"/>
                                          </p:stCondLst>
                                        </p:cTn>
                                        <p:tgtEl>
                                          <p:spTgt spid="6"/>
                                        </p:tgtEl>
                                      </p:cBhvr>
                                      <p:to x="100000" y="100000"/>
                                    </p:animScale>
                                    <p:animScale>
                                      <p:cBhvr>
                                        <p:cTn id="60" dur="13">
                                          <p:stCondLst>
                                            <p:cond delay="904"/>
                                          </p:stCondLst>
                                        </p:cTn>
                                        <p:tgtEl>
                                          <p:spTgt spid="6"/>
                                        </p:tgtEl>
                                      </p:cBhvr>
                                      <p:to x="100000" y="95000"/>
                                    </p:animScale>
                                    <p:animScale>
                                      <p:cBhvr>
                                        <p:cTn id="61" dur="83" decel="50000">
                                          <p:stCondLst>
                                            <p:cond delay="917"/>
                                          </p:stCondLst>
                                        </p:cTn>
                                        <p:tgtEl>
                                          <p:spTgt spid="6"/>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down)">
                                      <p:cBhvr>
                                        <p:cTn id="66" dur="290">
                                          <p:stCondLst>
                                            <p:cond delay="0"/>
                                          </p:stCondLst>
                                        </p:cTn>
                                        <p:tgtEl>
                                          <p:spTgt spid="7"/>
                                        </p:tgtEl>
                                      </p:cBhvr>
                                    </p:animEffect>
                                    <p:anim calcmode="lin" valueType="num">
                                      <p:cBhvr>
                                        <p:cTn id="67"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8"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9"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70"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71"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72" dur="13">
                                          <p:stCondLst>
                                            <p:cond delay="325"/>
                                          </p:stCondLst>
                                        </p:cTn>
                                        <p:tgtEl>
                                          <p:spTgt spid="7"/>
                                        </p:tgtEl>
                                      </p:cBhvr>
                                      <p:to x="100000" y="60000"/>
                                    </p:animScale>
                                    <p:animScale>
                                      <p:cBhvr>
                                        <p:cTn id="73" dur="83" decel="50000">
                                          <p:stCondLst>
                                            <p:cond delay="338"/>
                                          </p:stCondLst>
                                        </p:cTn>
                                        <p:tgtEl>
                                          <p:spTgt spid="7"/>
                                        </p:tgtEl>
                                      </p:cBhvr>
                                      <p:to x="100000" y="100000"/>
                                    </p:animScale>
                                    <p:animScale>
                                      <p:cBhvr>
                                        <p:cTn id="74" dur="13">
                                          <p:stCondLst>
                                            <p:cond delay="656"/>
                                          </p:stCondLst>
                                        </p:cTn>
                                        <p:tgtEl>
                                          <p:spTgt spid="7"/>
                                        </p:tgtEl>
                                      </p:cBhvr>
                                      <p:to x="100000" y="80000"/>
                                    </p:animScale>
                                    <p:animScale>
                                      <p:cBhvr>
                                        <p:cTn id="75" dur="83" decel="50000">
                                          <p:stCondLst>
                                            <p:cond delay="669"/>
                                          </p:stCondLst>
                                        </p:cTn>
                                        <p:tgtEl>
                                          <p:spTgt spid="7"/>
                                        </p:tgtEl>
                                      </p:cBhvr>
                                      <p:to x="100000" y="100000"/>
                                    </p:animScale>
                                    <p:animScale>
                                      <p:cBhvr>
                                        <p:cTn id="76" dur="13">
                                          <p:stCondLst>
                                            <p:cond delay="821"/>
                                          </p:stCondLst>
                                        </p:cTn>
                                        <p:tgtEl>
                                          <p:spTgt spid="7"/>
                                        </p:tgtEl>
                                      </p:cBhvr>
                                      <p:to x="100000" y="90000"/>
                                    </p:animScale>
                                    <p:animScale>
                                      <p:cBhvr>
                                        <p:cTn id="77" dur="83" decel="50000">
                                          <p:stCondLst>
                                            <p:cond delay="834"/>
                                          </p:stCondLst>
                                        </p:cTn>
                                        <p:tgtEl>
                                          <p:spTgt spid="7"/>
                                        </p:tgtEl>
                                      </p:cBhvr>
                                      <p:to x="100000" y="100000"/>
                                    </p:animScale>
                                    <p:animScale>
                                      <p:cBhvr>
                                        <p:cTn id="78" dur="13">
                                          <p:stCondLst>
                                            <p:cond delay="904"/>
                                          </p:stCondLst>
                                        </p:cTn>
                                        <p:tgtEl>
                                          <p:spTgt spid="7"/>
                                        </p:tgtEl>
                                      </p:cBhvr>
                                      <p:to x="100000" y="95000"/>
                                    </p:animScale>
                                    <p:animScale>
                                      <p:cBhvr>
                                        <p:cTn id="79" dur="83" decel="50000">
                                          <p:stCondLst>
                                            <p:cond delay="917"/>
                                          </p:stCondLst>
                                        </p:cTn>
                                        <p:tgtEl>
                                          <p:spTgt spid="7"/>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strips(downLeft)">
                                      <p:cBhvr>
                                        <p:cTn id="84" dur="500"/>
                                        <p:tgtEl>
                                          <p:spTgt spid="8"/>
                                        </p:tgtEl>
                                      </p:cBhvr>
                                    </p:animEffect>
                                  </p:childTnLst>
                                </p:cTn>
                              </p:par>
                            </p:childTnLst>
                          </p:cTn>
                        </p:par>
                      </p:childTnLst>
                    </p:cTn>
                  </p:par>
                  <p:par>
                    <p:cTn id="85" fill="hold">
                      <p:stCondLst>
                        <p:cond delay="indefinite"/>
                      </p:stCondLst>
                      <p:childTnLst>
                        <p:par>
                          <p:cTn id="86" fill="hold">
                            <p:stCondLst>
                              <p:cond delay="0"/>
                            </p:stCondLst>
                            <p:childTnLst>
                              <p:par>
                                <p:cTn id="87" presetID="18" presetClass="entr" presetSubtype="12" fill="hold" nodeType="click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strips(downLeft)">
                                      <p:cBhvr>
                                        <p:cTn id="89" dur="500"/>
                                        <p:tgtEl>
                                          <p:spTgt spid="10"/>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12" fill="hold" nodeType="click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strips(downLeft)">
                                      <p:cBhvr>
                                        <p:cTn id="94" dur="500"/>
                                        <p:tgtEl>
                                          <p:spTgt spid="11"/>
                                        </p:tgtEl>
                                      </p:cBhvr>
                                    </p:animEffect>
                                  </p:childTnLst>
                                </p:cTn>
                              </p:par>
                            </p:childTnLst>
                          </p:cTn>
                        </p:par>
                      </p:childTnLst>
                    </p:cTn>
                  </p:par>
                  <p:par>
                    <p:cTn id="95" fill="hold">
                      <p:stCondLst>
                        <p:cond delay="indefinite"/>
                      </p:stCondLst>
                      <p:childTnLst>
                        <p:par>
                          <p:cTn id="96" fill="hold">
                            <p:stCondLst>
                              <p:cond delay="0"/>
                            </p:stCondLst>
                            <p:childTnLst>
                              <p:par>
                                <p:cTn id="97" presetID="18" presetClass="entr" presetSubtype="12" fill="hold" nodeType="click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strips(downLeft)">
                                      <p:cBhvr>
                                        <p:cTn id="99" dur="500"/>
                                        <p:tgtEl>
                                          <p:spTgt spid="12"/>
                                        </p:tgtEl>
                                      </p:cBhvr>
                                    </p:animEffect>
                                  </p:childTnLst>
                                </p:cTn>
                              </p:par>
                            </p:childTnLst>
                          </p:cTn>
                        </p:par>
                        <p:par>
                          <p:cTn id="100" fill="hold">
                            <p:stCondLst>
                              <p:cond delay="500"/>
                            </p:stCondLst>
                            <p:childTnLst>
                              <p:par>
                                <p:cTn id="101" presetID="2" presetClass="entr" presetSubtype="2" fill="hold" nodeType="after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1+#ppt_w/2"/>
                                          </p:val>
                                        </p:tav>
                                        <p:tav tm="100000">
                                          <p:val>
                                            <p:strVal val="#ppt_x"/>
                                          </p:val>
                                        </p:tav>
                                      </p:tavLst>
                                    </p:anim>
                                    <p:anim calcmode="lin" valueType="num">
                                      <p:cBhvr additive="base">
                                        <p:cTn id="10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0-#ppt_w/2"/>
                                          </p:val>
                                        </p:tav>
                                        <p:tav tm="100000">
                                          <p:val>
                                            <p:strVal val="#ppt_x"/>
                                          </p:val>
                                        </p:tav>
                                      </p:tavLst>
                                    </p:anim>
                                    <p:anim calcmode="lin" valueType="num">
                                      <p:cBhvr additive="base">
                                        <p:cTn id="11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fade">
                                      <p:cBhvr>
                                        <p:cTn id="115" dur="1000"/>
                                        <p:tgtEl>
                                          <p:spTgt spid="16"/>
                                        </p:tgtEl>
                                      </p:cBhvr>
                                    </p:animEffect>
                                    <p:anim calcmode="lin" valueType="num">
                                      <p:cBhvr>
                                        <p:cTn id="116" dur="1000" fill="hold"/>
                                        <p:tgtEl>
                                          <p:spTgt spid="16"/>
                                        </p:tgtEl>
                                        <p:attrNameLst>
                                          <p:attrName>ppt_x</p:attrName>
                                        </p:attrNameLst>
                                      </p:cBhvr>
                                      <p:tavLst>
                                        <p:tav tm="0">
                                          <p:val>
                                            <p:strVal val="#ppt_x"/>
                                          </p:val>
                                        </p:tav>
                                        <p:tav tm="100000">
                                          <p:val>
                                            <p:strVal val="#ppt_x"/>
                                          </p:val>
                                        </p:tav>
                                      </p:tavLst>
                                    </p:anim>
                                    <p:anim calcmode="lin" valueType="num">
                                      <p:cBhvr>
                                        <p:cTn id="1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图片 20" descr="timg (10)"/>
          <p:cNvPicPr>
            <a:picLocks noChangeAspect="1"/>
          </p:cNvPicPr>
          <p:nvPr/>
        </p:nvPicPr>
        <p:blipFill>
          <a:blip r:embed="rId1"/>
          <a:srcRect/>
          <a:stretch>
            <a:fillRect/>
          </a:stretch>
        </p:blipFill>
        <p:spPr bwMode="auto">
          <a:xfrm>
            <a:off x="1150938" y="1465263"/>
            <a:ext cx="10169525" cy="4865687"/>
          </a:xfrm>
          <a:prstGeom prst="rect">
            <a:avLst/>
          </a:prstGeom>
          <a:noFill/>
          <a:ln w="9525">
            <a:noFill/>
            <a:miter lim="800000"/>
            <a:headEnd/>
            <a:tailEnd/>
          </a:ln>
        </p:spPr>
      </p:pic>
      <p:sp>
        <p:nvSpPr>
          <p:cNvPr id="3" name="内容占位符 2"/>
          <p:cNvSpPr>
            <a:spLocks noGrp="1"/>
          </p:cNvSpPr>
          <p:nvPr>
            <p:ph idx="1"/>
          </p:nvPr>
        </p:nvSpPr>
        <p:spPr>
          <a:xfrm>
            <a:off x="785813" y="850900"/>
            <a:ext cx="3014662" cy="569913"/>
          </a:xfrm>
        </p:spPr>
        <p:txBody>
          <a:bodyPr/>
          <a:lstStyle/>
          <a:p>
            <a:pPr>
              <a:buFont typeface="Arial" panose="020B0604020202020204" pitchFamily="34" charset="0"/>
              <a:buNone/>
            </a:pPr>
            <a:r>
              <a:rPr lang="en-US" altLang="zh-CN">
                <a:solidFill>
                  <a:schemeClr val="tx1"/>
                </a:solidFill>
                <a:latin typeface="微软雅黑" panose="020B0503020204020204" pitchFamily="34" charset="-122"/>
                <a:ea typeface="微软雅黑" panose="020B0503020204020204" pitchFamily="34" charset="-122"/>
              </a:rPr>
              <a:t>3</a:t>
            </a:r>
            <a:r>
              <a:rPr lang="zh-CN" altLang="en-US">
                <a:solidFill>
                  <a:schemeClr val="tx1"/>
                </a:solidFill>
                <a:latin typeface="微软雅黑" panose="020B0503020204020204" pitchFamily="34" charset="-122"/>
                <a:ea typeface="微软雅黑" panose="020B0503020204020204" pitchFamily="34" charset="-122"/>
              </a:rPr>
              <a:t>、</a:t>
            </a:r>
            <a:r>
              <a:rPr lang="zh-CN" altLang="zh-CN">
                <a:solidFill>
                  <a:schemeClr val="tx1"/>
                </a:solidFill>
                <a:latin typeface="微软雅黑" panose="020B0503020204020204" pitchFamily="34" charset="-122"/>
                <a:ea typeface="微软雅黑" panose="020B0503020204020204" pitchFamily="34" charset="-122"/>
              </a:rPr>
              <a:t>经济发展水平</a:t>
            </a:r>
            <a:endParaRPr lang="zh-CN" altLang="zh-CN">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None/>
            </a:pPr>
            <a:endParaRPr lang="zh-CN" altLang="zh-CN">
              <a:ea typeface="宋体" panose="02010600030101010101" pitchFamily="2" charset="-122"/>
            </a:endParaRPr>
          </a:p>
        </p:txBody>
      </p:sp>
      <p:sp>
        <p:nvSpPr>
          <p:cNvPr id="4" name="圆角矩形 3"/>
          <p:cNvSpPr/>
          <p:nvPr/>
        </p:nvSpPr>
        <p:spPr>
          <a:xfrm>
            <a:off x="1408113" y="3276600"/>
            <a:ext cx="3017837" cy="11731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财务管理水平提高</a:t>
            </a:r>
            <a:endParaRPr lang="zh-CN" altLang="en-US" sz="2400" dirty="0">
              <a:latin typeface="微软雅黑" panose="020B0503020204020204" pitchFamily="34" charset="-122"/>
              <a:ea typeface="微软雅黑" panose="020B0503020204020204" pitchFamily="34" charset="-122"/>
            </a:endParaRPr>
          </a:p>
        </p:txBody>
      </p:sp>
      <p:sp>
        <p:nvSpPr>
          <p:cNvPr id="6" name="圆角矩形 5"/>
          <p:cNvSpPr/>
          <p:nvPr/>
        </p:nvSpPr>
        <p:spPr>
          <a:xfrm>
            <a:off x="4678363" y="1985963"/>
            <a:ext cx="3252787" cy="11715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降低成本、改进效率、提高效益</a:t>
            </a:r>
            <a:endParaRPr lang="zh-CN" altLang="en-US" sz="2400" dirty="0">
              <a:latin typeface="微软雅黑" panose="020B0503020204020204" pitchFamily="34" charset="-122"/>
              <a:ea typeface="微软雅黑" panose="020B0503020204020204" pitchFamily="34" charset="-122"/>
            </a:endParaRPr>
          </a:p>
        </p:txBody>
      </p:sp>
      <p:sp>
        <p:nvSpPr>
          <p:cNvPr id="7" name="圆角矩形 6"/>
          <p:cNvSpPr/>
          <p:nvPr/>
        </p:nvSpPr>
        <p:spPr>
          <a:xfrm>
            <a:off x="8074025" y="3398838"/>
            <a:ext cx="2986088" cy="11715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经济发展水平提高</a:t>
            </a:r>
            <a:endParaRPr lang="zh-CN" altLang="en-US" sz="2400" dirty="0">
              <a:latin typeface="微软雅黑" panose="020B0503020204020204" pitchFamily="34" charset="-122"/>
              <a:ea typeface="微软雅黑" panose="020B0503020204020204" pitchFamily="34" charset="-122"/>
            </a:endParaRPr>
          </a:p>
        </p:txBody>
      </p:sp>
      <p:sp>
        <p:nvSpPr>
          <p:cNvPr id="8" name="圆角矩形 7"/>
          <p:cNvSpPr/>
          <p:nvPr/>
        </p:nvSpPr>
        <p:spPr>
          <a:xfrm>
            <a:off x="4587875" y="4435475"/>
            <a:ext cx="3252788" cy="11715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改变企业财管理念、模式和方法</a:t>
            </a:r>
            <a:endParaRPr lang="zh-CN" altLang="en-US" sz="2400" dirty="0">
              <a:latin typeface="微软雅黑" panose="020B0503020204020204" pitchFamily="34" charset="-122"/>
              <a:ea typeface="微软雅黑" panose="020B0503020204020204" pitchFamily="34" charset="-122"/>
            </a:endParaRPr>
          </a:p>
        </p:txBody>
      </p:sp>
      <p:sp>
        <p:nvSpPr>
          <p:cNvPr id="9" name="圆角右箭头 8"/>
          <p:cNvSpPr/>
          <p:nvPr/>
        </p:nvSpPr>
        <p:spPr>
          <a:xfrm>
            <a:off x="3917950" y="2541588"/>
            <a:ext cx="928688" cy="862012"/>
          </a:xfrm>
          <a:prstGeom prst="bentArrow">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zh-CN" altLang="en-US">
              <a:solidFill>
                <a:schemeClr val="tx1"/>
              </a:solidFill>
            </a:endParaRPr>
          </a:p>
        </p:txBody>
      </p:sp>
      <p:sp>
        <p:nvSpPr>
          <p:cNvPr id="10" name="圆角右箭头 9"/>
          <p:cNvSpPr/>
          <p:nvPr/>
        </p:nvSpPr>
        <p:spPr>
          <a:xfrm rot="5400000">
            <a:off x="7727156" y="2690019"/>
            <a:ext cx="928688" cy="863600"/>
          </a:xfrm>
          <a:prstGeom prst="bentArrow">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zh-CN" altLang="en-US">
              <a:solidFill>
                <a:schemeClr val="tx1"/>
              </a:solidFill>
            </a:endParaRPr>
          </a:p>
        </p:txBody>
      </p:sp>
      <p:sp>
        <p:nvSpPr>
          <p:cNvPr id="11" name="圆角右箭头 10"/>
          <p:cNvSpPr/>
          <p:nvPr/>
        </p:nvSpPr>
        <p:spPr>
          <a:xfrm rot="10800000">
            <a:off x="7650163" y="4394200"/>
            <a:ext cx="928687" cy="862013"/>
          </a:xfrm>
          <a:prstGeom prst="bentArrow">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zh-CN" altLang="en-US">
              <a:solidFill>
                <a:schemeClr val="tx1"/>
              </a:solidFill>
            </a:endParaRPr>
          </a:p>
        </p:txBody>
      </p:sp>
      <p:sp>
        <p:nvSpPr>
          <p:cNvPr id="12" name="圆角右箭头 11"/>
          <p:cNvSpPr/>
          <p:nvPr/>
        </p:nvSpPr>
        <p:spPr>
          <a:xfrm rot="16200000">
            <a:off x="3806031" y="4225132"/>
            <a:ext cx="928687" cy="863600"/>
          </a:xfrm>
          <a:prstGeom prst="bentArrow">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zh-CN" altLang="en-US">
              <a:solidFill>
                <a:schemeClr val="tx1"/>
              </a:solidFill>
            </a:endParaRPr>
          </a:p>
        </p:txBody>
      </p:sp>
      <p:sp>
        <p:nvSpPr>
          <p:cNvPr id="17" name="Text Box 4"/>
          <p:cNvSpPr txBox="1">
            <a:spLocks noChangeArrowheads="1"/>
          </p:cNvSpPr>
          <p:nvPr/>
        </p:nvSpPr>
        <p:spPr bwMode="auto">
          <a:xfrm>
            <a:off x="3889375" y="184150"/>
            <a:ext cx="2474407"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经济环境</a:t>
            </a:r>
            <a:endParaRPr lang="zh-CN" altLang="zh-CN"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Line 6"/>
          <p:cNvSpPr>
            <a:spLocks noChangeShapeType="1"/>
          </p:cNvSpPr>
          <p:nvPr/>
        </p:nvSpPr>
        <p:spPr bwMode="auto">
          <a:xfrm>
            <a:off x="0" y="482600"/>
            <a:ext cx="40925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Line 7"/>
          <p:cNvSpPr>
            <a:spLocks noChangeShapeType="1"/>
          </p:cNvSpPr>
          <p:nvPr/>
        </p:nvSpPr>
        <p:spPr bwMode="auto">
          <a:xfrm flipV="1">
            <a:off x="7577138" y="436563"/>
            <a:ext cx="4614862"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灯片编号占位符 2"/>
          <p:cNvSpPr>
            <a:spLocks noGrp="1"/>
          </p:cNvSpPr>
          <p:nvPr>
            <p:ph type="sldNum" sz="quarter" idx="12"/>
          </p:nvPr>
        </p:nvSpPr>
        <p:spPr/>
        <p:txBody>
          <a:bodyPr/>
          <a:lstStyle/>
          <a:p>
            <a:pPr>
              <a:defRPr/>
            </a:pPr>
            <a:fld id="{3C50F9F6-056E-4663-A9AB-83295C065454}" type="slidenum">
              <a:rPr lang="en-US"/>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par>
                          <p:cTn id="48" fill="hold">
                            <p:stCondLst>
                              <p:cond delay="500"/>
                            </p:stCondLst>
                            <p:childTnLst>
                              <p:par>
                                <p:cTn id="49" presetID="2" presetClass="entr" presetSubtype="2"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1+#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0-#ppt_w/2"/>
                                          </p:val>
                                        </p:tav>
                                        <p:tav tm="100000">
                                          <p:val>
                                            <p:strVal val="#ppt_x"/>
                                          </p:val>
                                        </p:tav>
                                      </p:tavLst>
                                    </p:anim>
                                    <p:anim calcmode="lin" valueType="num">
                                      <p:cBhvr additive="base">
                                        <p:cTn id="5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7" grpId="0" animBg="1"/>
      <p:bldP spid="8" grpId="0" animBg="1"/>
      <p:bldP spid="9" grpId="0" animBg="1"/>
      <p:bldP spid="10" grpId="0" animBg="1"/>
      <p:bldP spid="11" grpId="0" animBg="1"/>
      <p:bldP spid="12" grpId="0" animBg="1"/>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图片 9" descr="timg (5)"/>
          <p:cNvPicPr>
            <a:picLocks noChangeAspect="1"/>
          </p:cNvPicPr>
          <p:nvPr/>
        </p:nvPicPr>
        <p:blipFill>
          <a:blip r:embed="rId1"/>
          <a:srcRect/>
          <a:stretch>
            <a:fillRect/>
          </a:stretch>
        </p:blipFill>
        <p:spPr bwMode="auto">
          <a:xfrm>
            <a:off x="900113" y="1644650"/>
            <a:ext cx="10101262" cy="4016375"/>
          </a:xfrm>
          <a:prstGeom prst="rect">
            <a:avLst/>
          </a:prstGeom>
          <a:noFill/>
          <a:ln w="9525">
            <a:noFill/>
            <a:miter lim="800000"/>
            <a:headEnd/>
            <a:tailEnd/>
          </a:ln>
        </p:spPr>
      </p:pic>
      <p:sp>
        <p:nvSpPr>
          <p:cNvPr id="3" name="内容占位符 2"/>
          <p:cNvSpPr>
            <a:spLocks noGrp="1"/>
          </p:cNvSpPr>
          <p:nvPr>
            <p:ph idx="1"/>
          </p:nvPr>
        </p:nvSpPr>
        <p:spPr>
          <a:xfrm>
            <a:off x="1308100" y="1335088"/>
            <a:ext cx="6757988" cy="609600"/>
          </a:xfrm>
          <a:solidFill>
            <a:schemeClr val="accent1">
              <a:lumMod val="20000"/>
              <a:lumOff val="80000"/>
            </a:schemeClr>
          </a:solidFill>
          <a:ln w="12700">
            <a:solidFill>
              <a:srgbClr val="FF0000"/>
            </a:solidFill>
          </a:ln>
          <a:effectLst>
            <a:outerShdw blurRad="76200" dir="13500000" sy="23000" kx="1200000" algn="br" rotWithShape="0">
              <a:prstClr val="black">
                <a:alpha val="20000"/>
              </a:prstClr>
            </a:outerShdw>
          </a:effectLst>
        </p:spPr>
        <p:txBody>
          <a:bodyPr/>
          <a:lstStyle/>
          <a:p>
            <a:pPr>
              <a:defRPr/>
            </a:pPr>
            <a:r>
              <a:rPr lang="zh-CN" altLang="en-US" dirty="0">
                <a:solidFill>
                  <a:schemeClr val="tx1"/>
                </a:solidFill>
                <a:latin typeface="微软雅黑" panose="020B0503020204020204" pitchFamily="34" charset="-122"/>
                <a:ea typeface="微软雅黑" panose="020B0503020204020204" pitchFamily="34" charset="-122"/>
              </a:rPr>
              <a:t>为企业从事各种合法经济活动提供保护</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 name="内容占位符 2"/>
          <p:cNvSpPr>
            <a:spLocks noGrp="1"/>
          </p:cNvSpPr>
          <p:nvPr/>
        </p:nvSpPr>
        <p:spPr>
          <a:xfrm>
            <a:off x="7089775" y="5224463"/>
            <a:ext cx="4670425" cy="668337"/>
          </a:xfrm>
          <a:prstGeom prst="rect">
            <a:avLst/>
          </a:prstGeom>
          <a:solidFill>
            <a:schemeClr val="accent1">
              <a:lumMod val="40000"/>
              <a:lumOff val="60000"/>
            </a:schemeClr>
          </a:solidFill>
          <a:ln w="12700" cmpd="sng">
            <a:solidFill>
              <a:srgbClr val="FF0000"/>
            </a:solidFill>
            <a:prstDash val="solid"/>
          </a:ln>
          <a:effectLst>
            <a:outerShdw blurRad="76200" dir="13500000" sy="23000" kx="1200000" algn="br" rotWithShape="0">
              <a:prstClr val="black">
                <a:alpha val="20000"/>
              </a:prstClr>
            </a:outerShdw>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defRPr/>
            </a:pPr>
            <a:r>
              <a:rPr lang="zh-CN" altLang="en-US" dirty="0">
                <a:latin typeface="微软雅黑" panose="020B0503020204020204" pitchFamily="34" charset="-122"/>
                <a:ea typeface="微软雅黑" panose="020B0503020204020204" pitchFamily="34" charset="-122"/>
              </a:rPr>
              <a:t>约束企业的非法经济行为</a:t>
            </a:r>
            <a:endParaRPr lang="zh-CN" altLang="en-US" dirty="0">
              <a:latin typeface="微软雅黑" panose="020B0503020204020204" pitchFamily="34" charset="-122"/>
              <a:ea typeface="微软雅黑" panose="020B0503020204020204" pitchFamily="34" charset="-122"/>
            </a:endParaRPr>
          </a:p>
        </p:txBody>
      </p:sp>
      <p:pic>
        <p:nvPicPr>
          <p:cNvPr id="6" name="图片 5" descr="574e9258d109b3de23623499cebf6c81810a4c66"/>
          <p:cNvPicPr>
            <a:picLocks noChangeAspect="1"/>
          </p:cNvPicPr>
          <p:nvPr/>
        </p:nvPicPr>
        <p:blipFill>
          <a:blip r:embed="rId2"/>
          <a:srcRect/>
          <a:stretch>
            <a:fillRect/>
          </a:stretch>
        </p:blipFill>
        <p:spPr bwMode="auto">
          <a:xfrm>
            <a:off x="1470025" y="2471738"/>
            <a:ext cx="1830388" cy="2670175"/>
          </a:xfrm>
          <a:prstGeom prst="rect">
            <a:avLst/>
          </a:prstGeom>
          <a:noFill/>
          <a:ln w="9525">
            <a:noFill/>
            <a:miter lim="800000"/>
            <a:headEnd/>
            <a:tailEnd/>
          </a:ln>
        </p:spPr>
      </p:pic>
      <p:pic>
        <p:nvPicPr>
          <p:cNvPr id="7" name="图片 6" descr="b999a9014c086e06174b1ef003087bf40bd1cbad"/>
          <p:cNvPicPr>
            <a:picLocks noChangeAspect="1"/>
          </p:cNvPicPr>
          <p:nvPr/>
        </p:nvPicPr>
        <p:blipFill>
          <a:blip r:embed="rId3"/>
          <a:srcRect/>
          <a:stretch>
            <a:fillRect/>
          </a:stretch>
        </p:blipFill>
        <p:spPr bwMode="auto">
          <a:xfrm>
            <a:off x="3733800" y="2466975"/>
            <a:ext cx="1854200" cy="2671763"/>
          </a:xfrm>
          <a:prstGeom prst="rect">
            <a:avLst/>
          </a:prstGeom>
          <a:noFill/>
          <a:ln w="9525">
            <a:noFill/>
            <a:miter lim="800000"/>
            <a:headEnd/>
            <a:tailEnd/>
          </a:ln>
        </p:spPr>
      </p:pic>
      <p:pic>
        <p:nvPicPr>
          <p:cNvPr id="8" name="图片 7" descr="s5828059"/>
          <p:cNvPicPr>
            <a:picLocks noChangeAspect="1"/>
          </p:cNvPicPr>
          <p:nvPr/>
        </p:nvPicPr>
        <p:blipFill>
          <a:blip r:embed="rId4"/>
          <a:srcRect/>
          <a:stretch>
            <a:fillRect/>
          </a:stretch>
        </p:blipFill>
        <p:spPr bwMode="auto">
          <a:xfrm>
            <a:off x="6178550" y="2465388"/>
            <a:ext cx="1833563" cy="2608262"/>
          </a:xfrm>
          <a:prstGeom prst="rect">
            <a:avLst/>
          </a:prstGeom>
          <a:noFill/>
          <a:ln w="9525">
            <a:noFill/>
            <a:miter lim="800000"/>
            <a:headEnd/>
            <a:tailEnd/>
          </a:ln>
        </p:spPr>
      </p:pic>
      <p:pic>
        <p:nvPicPr>
          <p:cNvPr id="9" name="图片 8" descr="e7cd7b899e510fb36f41c466d933c895d0430ce2"/>
          <p:cNvPicPr>
            <a:picLocks noChangeAspect="1"/>
          </p:cNvPicPr>
          <p:nvPr/>
        </p:nvPicPr>
        <p:blipFill>
          <a:blip r:embed="rId5"/>
          <a:srcRect/>
          <a:stretch>
            <a:fillRect/>
          </a:stretch>
        </p:blipFill>
        <p:spPr bwMode="auto">
          <a:xfrm>
            <a:off x="8520113" y="2398713"/>
            <a:ext cx="1830387" cy="2705100"/>
          </a:xfrm>
          <a:prstGeom prst="rect">
            <a:avLst/>
          </a:prstGeom>
          <a:noFill/>
          <a:ln w="9525">
            <a:noFill/>
            <a:miter lim="800000"/>
            <a:headEnd/>
            <a:tailEnd/>
          </a:ln>
        </p:spPr>
      </p:pic>
      <p:sp>
        <p:nvSpPr>
          <p:cNvPr id="14" name="Text Box 4"/>
          <p:cNvSpPr txBox="1">
            <a:spLocks noChangeArrowheads="1"/>
          </p:cNvSpPr>
          <p:nvPr/>
        </p:nvSpPr>
        <p:spPr bwMode="auto">
          <a:xfrm>
            <a:off x="3889375" y="184150"/>
            <a:ext cx="2474407"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en-US"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法律</a:t>
            </a:r>
            <a:r>
              <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rPr>
              <a:t>环境</a:t>
            </a:r>
            <a:endParaRPr lang="zh-CN" altLang="zh-CN"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Line 6"/>
          <p:cNvSpPr>
            <a:spLocks noChangeShapeType="1"/>
          </p:cNvSpPr>
          <p:nvPr/>
        </p:nvSpPr>
        <p:spPr bwMode="auto">
          <a:xfrm>
            <a:off x="0" y="482600"/>
            <a:ext cx="40925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Line 7"/>
          <p:cNvSpPr>
            <a:spLocks noChangeShapeType="1"/>
          </p:cNvSpPr>
          <p:nvPr/>
        </p:nvSpPr>
        <p:spPr bwMode="auto">
          <a:xfrm flipV="1">
            <a:off x="7577138" y="436563"/>
            <a:ext cx="4614862"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灯片编号占位符 2"/>
          <p:cNvSpPr>
            <a:spLocks noGrp="1"/>
          </p:cNvSpPr>
          <p:nvPr>
            <p:ph type="sldNum" sz="quarter" idx="12"/>
          </p:nvPr>
        </p:nvSpPr>
        <p:spPr/>
        <p:txBody>
          <a:bodyPr/>
          <a:lstStyle/>
          <a:p>
            <a:pPr>
              <a:defRPr/>
            </a:pPr>
            <a:fld id="{8849DECC-45FF-4819-8435-0EF45C712C9C}" type="slidenum">
              <a:rPr lang="en-US"/>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style.rotation</p:attrName>
                                        </p:attrNameLst>
                                      </p:cBhvr>
                                      <p:tavLst>
                                        <p:tav tm="0">
                                          <p:val>
                                            <p:fltVal val="720"/>
                                          </p:val>
                                        </p:tav>
                                        <p:tav tm="100000">
                                          <p:val>
                                            <p:fltVal val="0"/>
                                          </p:val>
                                        </p:tav>
                                      </p:tavLst>
                                    </p:anim>
                                    <p:anim calcmode="lin" valueType="num">
                                      <p:cBhvr>
                                        <p:cTn id="9" dur="500" fill="hold"/>
                                        <p:tgtEl>
                                          <p:spTgt spid="6"/>
                                        </p:tgtEl>
                                        <p:attrNameLst>
                                          <p:attrName>ppt_h</p:attrName>
                                        </p:attrNameLst>
                                      </p:cBhvr>
                                      <p:tavLst>
                                        <p:tav tm="0">
                                          <p:val>
                                            <p:fltVal val="0"/>
                                          </p:val>
                                        </p:tav>
                                        <p:tav tm="100000">
                                          <p:val>
                                            <p:strVal val="#ppt_h"/>
                                          </p:val>
                                        </p:tav>
                                      </p:tavLst>
                                    </p:anim>
                                    <p:anim calcmode="lin" valueType="num">
                                      <p:cBhvr>
                                        <p:cTn id="10"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style.rotation</p:attrName>
                                        </p:attrNameLst>
                                      </p:cBhvr>
                                      <p:tavLst>
                                        <p:tav tm="0">
                                          <p:val>
                                            <p:fltVal val="720"/>
                                          </p:val>
                                        </p:tav>
                                        <p:tav tm="100000">
                                          <p:val>
                                            <p:fltVal val="0"/>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style.rotation</p:attrName>
                                        </p:attrNameLst>
                                      </p:cBhvr>
                                      <p:tavLst>
                                        <p:tav tm="0">
                                          <p:val>
                                            <p:fltVal val="720"/>
                                          </p:val>
                                        </p:tav>
                                        <p:tav tm="100000">
                                          <p:val>
                                            <p:fltVal val="0"/>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 calcmode="lin" valueType="num">
                                      <p:cBhvr>
                                        <p:cTn id="26" dur="500" fill="hold"/>
                                        <p:tgtEl>
                                          <p:spTgt spid="8"/>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style.rotation</p:attrName>
                                        </p:attrNameLst>
                                      </p:cBhvr>
                                      <p:tavLst>
                                        <p:tav tm="0">
                                          <p:val>
                                            <p:fltVal val="720"/>
                                          </p:val>
                                        </p:tav>
                                        <p:tav tm="100000">
                                          <p:val>
                                            <p:fltVal val="0"/>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
                                            <p:bg/>
                                          </p:spTgt>
                                        </p:tgtEl>
                                        <p:attrNameLst>
                                          <p:attrName>style.visibility</p:attrName>
                                        </p:attrNameLst>
                                      </p:cBhvr>
                                      <p:to>
                                        <p:strVal val="visible"/>
                                      </p:to>
                                    </p:set>
                                    <p:anim calcmode="lin" valueType="num">
                                      <p:cBhvr additive="base">
                                        <p:cTn id="39"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 calcmode="lin" valueType="num">
                                      <p:cBhvr additive="base">
                                        <p:cTn id="4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1+#ppt_w/2"/>
                                          </p:val>
                                        </p:tav>
                                        <p:tav tm="100000">
                                          <p:val>
                                            <p:strVal val="#ppt_x"/>
                                          </p:val>
                                        </p:tav>
                                      </p:tavLst>
                                    </p:anim>
                                    <p:anim calcmode="lin" valueType="num">
                                      <p:cBhvr additive="base">
                                        <p:cTn id="52" dur="500" fill="hold"/>
                                        <p:tgtEl>
                                          <p:spTgt spid="5"/>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 presetClass="entr" presetSubtype="2"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1+#ppt_w/2"/>
                                          </p:val>
                                        </p:tav>
                                        <p:tav tm="100000">
                                          <p:val>
                                            <p:strVal val="#ppt_x"/>
                                          </p:val>
                                        </p:tav>
                                      </p:tavLst>
                                    </p:anim>
                                    <p:anim calcmode="lin" valueType="num">
                                      <p:cBhvr additive="base">
                                        <p:cTn id="5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0-#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5" grpId="0" animBg="1"/>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DD42186-E90C-483E-BB4D-F7B6E626E99E}" type="slidenum">
              <a:rPr lang="en-US" smtClean="0"/>
            </a:fld>
            <a:endParaRPr lang="en-US"/>
          </a:p>
        </p:txBody>
      </p:sp>
      <p:graphicFrame>
        <p:nvGraphicFramePr>
          <p:cNvPr id="3" name="表格 2"/>
          <p:cNvGraphicFramePr>
            <a:graphicFrameLocks noGrp="1"/>
          </p:cNvGraphicFramePr>
          <p:nvPr/>
        </p:nvGraphicFramePr>
        <p:xfrm>
          <a:off x="258417" y="1152940"/>
          <a:ext cx="11847444" cy="4233218"/>
        </p:xfrm>
        <a:graphic>
          <a:graphicData uri="http://schemas.openxmlformats.org/drawingml/2006/table">
            <a:tbl>
              <a:tblPr firstRow="1" firstCol="1" bandRow="1">
                <a:tableStyleId>{5C22544A-7EE6-4342-B048-85BDC9FD1C3A}</a:tableStyleId>
              </a:tblPr>
              <a:tblGrid>
                <a:gridCol w="2192831"/>
                <a:gridCol w="1703308"/>
                <a:gridCol w="7951305"/>
              </a:tblGrid>
              <a:tr h="800798">
                <a:tc>
                  <a:txBody>
                    <a:bodyPr/>
                    <a:lstStyle/>
                    <a:p>
                      <a:pPr algn="ctr">
                        <a:lnSpc>
                          <a:spcPct val="115000"/>
                        </a:lnSpc>
                      </a:pPr>
                      <a:r>
                        <a:rPr lang="zh-CN" sz="2400" dirty="0">
                          <a:effectLst/>
                          <a:latin typeface="Aharoni" panose="02010803020104030203" pitchFamily="2" charset="-79"/>
                          <a:cs typeface="Aharoni" panose="02010803020104030203" pitchFamily="2" charset="-79"/>
                        </a:rPr>
                        <a:t>组织形式</a:t>
                      </a:r>
                      <a:endParaRPr lang="zh-CN" sz="2400" dirty="0">
                        <a:effectLst/>
                        <a:latin typeface="Aharoni" panose="02010803020104030203" pitchFamily="2" charset="-79"/>
                        <a:ea typeface="宋体" panose="02010600030101010101" pitchFamily="2" charset="-122"/>
                        <a:cs typeface="Aharoni" panose="02010803020104030203" pitchFamily="2" charset="-79"/>
                      </a:endParaRPr>
                    </a:p>
                  </a:txBody>
                  <a:tcPr marL="19050" marR="19050" marT="19050" marB="19050" anchor="ctr"/>
                </a:tc>
                <a:tc>
                  <a:txBody>
                    <a:bodyPr/>
                    <a:lstStyle/>
                    <a:p>
                      <a:pPr algn="ctr">
                        <a:lnSpc>
                          <a:spcPct val="115000"/>
                        </a:lnSpc>
                      </a:pPr>
                      <a:r>
                        <a:rPr lang="zh-CN" sz="2400" dirty="0">
                          <a:effectLst/>
                          <a:latin typeface="Aharoni" panose="02010803020104030203" pitchFamily="2" charset="-79"/>
                          <a:cs typeface="Aharoni" panose="02010803020104030203" pitchFamily="2" charset="-79"/>
                        </a:rPr>
                        <a:t>法律特征</a:t>
                      </a:r>
                      <a:endParaRPr lang="zh-CN" sz="2400" dirty="0">
                        <a:effectLst/>
                        <a:latin typeface="Aharoni" panose="02010803020104030203" pitchFamily="2" charset="-79"/>
                        <a:ea typeface="宋体" panose="02010600030101010101" pitchFamily="2" charset="-122"/>
                        <a:cs typeface="Aharoni" panose="02010803020104030203" pitchFamily="2" charset="-79"/>
                      </a:endParaRPr>
                    </a:p>
                  </a:txBody>
                  <a:tcPr marL="19050" marR="19050" marT="19050" marB="19050" anchor="ctr"/>
                </a:tc>
                <a:tc>
                  <a:txBody>
                    <a:bodyPr/>
                    <a:lstStyle/>
                    <a:p>
                      <a:pPr algn="ctr">
                        <a:lnSpc>
                          <a:spcPct val="115000"/>
                        </a:lnSpc>
                      </a:pPr>
                      <a:r>
                        <a:rPr lang="zh-CN" sz="2400">
                          <a:effectLst/>
                          <a:latin typeface="Aharoni" panose="02010803020104030203" pitchFamily="2" charset="-79"/>
                          <a:cs typeface="Aharoni" panose="02010803020104030203" pitchFamily="2" charset="-79"/>
                        </a:rPr>
                        <a:t>特点</a:t>
                      </a:r>
                      <a:endParaRPr lang="zh-CN" sz="2400">
                        <a:effectLst/>
                        <a:latin typeface="Aharoni" panose="02010803020104030203" pitchFamily="2" charset="-79"/>
                        <a:ea typeface="宋体" panose="02010600030101010101" pitchFamily="2" charset="-122"/>
                        <a:cs typeface="Aharoni" panose="02010803020104030203" pitchFamily="2" charset="-79"/>
                      </a:endParaRPr>
                    </a:p>
                  </a:txBody>
                  <a:tcPr marL="19050" marR="19050" marT="19050" marB="19050" anchor="ctr"/>
                </a:tc>
              </a:tr>
              <a:tr h="1066224">
                <a:tc rowSpan="2">
                  <a:txBody>
                    <a:bodyPr/>
                    <a:lstStyle/>
                    <a:p>
                      <a:pPr>
                        <a:lnSpc>
                          <a:spcPct val="115000"/>
                        </a:lnSpc>
                      </a:pPr>
                      <a:r>
                        <a:rPr lang="zh-CN" sz="2400" dirty="0">
                          <a:effectLst/>
                          <a:latin typeface="Aharoni" panose="02010803020104030203" pitchFamily="2" charset="-79"/>
                          <a:cs typeface="Aharoni" panose="02010803020104030203" pitchFamily="2" charset="-79"/>
                        </a:rPr>
                        <a:t>个人独资企业</a:t>
                      </a:r>
                      <a:endParaRPr lang="zh-CN" sz="2400" dirty="0">
                        <a:effectLst/>
                        <a:latin typeface="Aharoni" panose="02010803020104030203" pitchFamily="2" charset="-79"/>
                        <a:ea typeface="宋体" panose="02010600030101010101" pitchFamily="2" charset="-122"/>
                        <a:cs typeface="Aharoni" panose="02010803020104030203" pitchFamily="2" charset="-79"/>
                      </a:endParaRPr>
                    </a:p>
                  </a:txBody>
                  <a:tcPr marL="19050" marR="19050" marT="19050" marB="19050" anchor="ctr"/>
                </a:tc>
                <a:tc rowSpan="3">
                  <a:txBody>
                    <a:bodyPr/>
                    <a:lstStyle/>
                    <a:p>
                      <a:pPr>
                        <a:lnSpc>
                          <a:spcPct val="115000"/>
                        </a:lnSpc>
                      </a:pPr>
                      <a:r>
                        <a:rPr lang="zh-CN" sz="2400" dirty="0">
                          <a:effectLst/>
                          <a:latin typeface="Aharoni" panose="02010803020104030203" pitchFamily="2" charset="-79"/>
                          <a:cs typeface="Aharoni" panose="02010803020104030203" pitchFamily="2" charset="-79"/>
                        </a:rPr>
                        <a:t>非法人实体</a:t>
                      </a:r>
                      <a:endParaRPr lang="zh-CN" sz="2400" dirty="0">
                        <a:effectLst/>
                        <a:latin typeface="Aharoni" panose="02010803020104030203" pitchFamily="2" charset="-79"/>
                        <a:ea typeface="宋体" panose="02010600030101010101" pitchFamily="2" charset="-122"/>
                        <a:cs typeface="Aharoni" panose="02010803020104030203" pitchFamily="2" charset="-79"/>
                      </a:endParaRPr>
                    </a:p>
                  </a:txBody>
                  <a:tcPr marL="19050" marR="19050" marT="19050" marB="19050" anchor="ctr"/>
                </a:tc>
                <a:tc>
                  <a:txBody>
                    <a:bodyPr/>
                    <a:lstStyle/>
                    <a:p>
                      <a:pPr>
                        <a:lnSpc>
                          <a:spcPct val="115000"/>
                        </a:lnSpc>
                      </a:pPr>
                      <a:r>
                        <a:rPr lang="zh-CN" sz="2400" dirty="0">
                          <a:effectLst/>
                          <a:latin typeface="Aharoni" panose="02010803020104030203" pitchFamily="2" charset="-79"/>
                          <a:cs typeface="Aharoni" panose="02010803020104030203" pitchFamily="2" charset="-79"/>
                        </a:rPr>
                        <a:t>优点：创立便捷、成本较低、无企业所得税</a:t>
                      </a:r>
                      <a:endParaRPr lang="zh-CN" sz="2400" dirty="0">
                        <a:effectLst/>
                        <a:latin typeface="Aharoni" panose="02010803020104030203" pitchFamily="2" charset="-79"/>
                        <a:cs typeface="Aharoni" panose="02010803020104030203" pitchFamily="2" charset="-79"/>
                      </a:endParaRPr>
                    </a:p>
                    <a:p>
                      <a:pPr>
                        <a:lnSpc>
                          <a:spcPct val="115000"/>
                        </a:lnSpc>
                      </a:pPr>
                      <a:r>
                        <a:rPr lang="zh-CN" sz="2400" dirty="0">
                          <a:effectLst/>
                          <a:latin typeface="Aharoni" panose="02010803020104030203" pitchFamily="2" charset="-79"/>
                          <a:cs typeface="Aharoni" panose="02010803020104030203" pitchFamily="2" charset="-79"/>
                        </a:rPr>
                        <a:t>缺点：无限责任、有限寿命、筹资困难</a:t>
                      </a:r>
                      <a:endParaRPr lang="zh-CN" sz="2400" dirty="0">
                        <a:effectLst/>
                        <a:latin typeface="Aharoni" panose="02010803020104030203" pitchFamily="2" charset="-79"/>
                        <a:ea typeface="宋体" panose="02010600030101010101" pitchFamily="2" charset="-122"/>
                        <a:cs typeface="Aharoni" panose="02010803020104030203" pitchFamily="2" charset="-79"/>
                      </a:endParaRPr>
                    </a:p>
                  </a:txBody>
                  <a:tcPr marL="19050" marR="19050" marT="19050" marB="19050" anchor="ctr"/>
                </a:tc>
              </a:tr>
              <a:tr h="120966">
                <a:tc vMerge="1">
                  <a:tcPr/>
                </a:tc>
                <a:tc vMerge="1">
                  <a:tcPr/>
                </a:tc>
                <a:tc rowSpan="2">
                  <a:txBody>
                    <a:bodyPr/>
                    <a:lstStyle/>
                    <a:p>
                      <a:pPr>
                        <a:lnSpc>
                          <a:spcPct val="115000"/>
                        </a:lnSpc>
                      </a:pPr>
                      <a:r>
                        <a:rPr lang="zh-CN" sz="2400">
                          <a:effectLst/>
                          <a:latin typeface="Aharoni" panose="02010803020104030203" pitchFamily="2" charset="-79"/>
                          <a:cs typeface="Aharoni" panose="02010803020104030203" pitchFamily="2" charset="-79"/>
                        </a:rPr>
                        <a:t>缺点：无限连带责任；所有权转让困难</a:t>
                      </a:r>
                      <a:endParaRPr lang="zh-CN" sz="2400">
                        <a:effectLst/>
                        <a:latin typeface="Aharoni" panose="02010803020104030203" pitchFamily="2" charset="-79"/>
                        <a:cs typeface="Aharoni" panose="02010803020104030203" pitchFamily="2" charset="-79"/>
                      </a:endParaRPr>
                    </a:p>
                    <a:p>
                      <a:pPr>
                        <a:lnSpc>
                          <a:spcPct val="115000"/>
                        </a:lnSpc>
                      </a:pPr>
                      <a:r>
                        <a:rPr lang="zh-CN" sz="2400">
                          <a:effectLst/>
                          <a:latin typeface="Aharoni" panose="02010803020104030203" pitchFamily="2" charset="-79"/>
                          <a:cs typeface="Aharoni" panose="02010803020104030203" pitchFamily="2" charset="-79"/>
                        </a:rPr>
                        <a:t>『注意』“特殊普通合伙企业”—故意或重大过失承担无限（连带）责任，其他承担有限责任</a:t>
                      </a:r>
                      <a:endParaRPr lang="zh-CN" sz="2400">
                        <a:effectLst/>
                        <a:latin typeface="Aharoni" panose="02010803020104030203" pitchFamily="2" charset="-79"/>
                        <a:ea typeface="宋体" panose="02010600030101010101" pitchFamily="2" charset="-122"/>
                        <a:cs typeface="Aharoni" panose="02010803020104030203" pitchFamily="2" charset="-79"/>
                      </a:endParaRPr>
                    </a:p>
                  </a:txBody>
                  <a:tcPr marL="19050" marR="19050" marT="19050" marB="19050" anchor="ctr"/>
                </a:tc>
              </a:tr>
              <a:tr h="1144897">
                <a:tc>
                  <a:txBody>
                    <a:bodyPr/>
                    <a:lstStyle/>
                    <a:p>
                      <a:pPr>
                        <a:lnSpc>
                          <a:spcPct val="115000"/>
                        </a:lnSpc>
                      </a:pPr>
                      <a:r>
                        <a:rPr lang="zh-CN" sz="2400" dirty="0">
                          <a:effectLst/>
                          <a:latin typeface="Aharoni" panose="02010803020104030203" pitchFamily="2" charset="-79"/>
                          <a:cs typeface="Aharoni" panose="02010803020104030203" pitchFamily="2" charset="-79"/>
                        </a:rPr>
                        <a:t>合伙企业</a:t>
                      </a:r>
                      <a:endParaRPr lang="zh-CN" sz="2400" dirty="0">
                        <a:effectLst/>
                        <a:latin typeface="Aharoni" panose="02010803020104030203" pitchFamily="2" charset="-79"/>
                        <a:ea typeface="宋体" panose="02010600030101010101" pitchFamily="2" charset="-122"/>
                        <a:cs typeface="Aharoni" panose="02010803020104030203" pitchFamily="2" charset="-79"/>
                      </a:endParaRPr>
                    </a:p>
                  </a:txBody>
                  <a:tcPr marL="19050" marR="19050" marT="19050" marB="19050" anchor="ctr"/>
                </a:tc>
                <a:tc vMerge="1">
                  <a:tcPr/>
                </a:tc>
                <a:tc vMerge="1">
                  <a:tcPr/>
                </a:tc>
              </a:tr>
              <a:tr h="1066224">
                <a:tc>
                  <a:txBody>
                    <a:bodyPr/>
                    <a:lstStyle/>
                    <a:p>
                      <a:pPr>
                        <a:lnSpc>
                          <a:spcPct val="115000"/>
                        </a:lnSpc>
                      </a:pPr>
                      <a:r>
                        <a:rPr lang="zh-CN" sz="2400">
                          <a:effectLst/>
                          <a:latin typeface="Aharoni" panose="02010803020104030203" pitchFamily="2" charset="-79"/>
                          <a:cs typeface="Aharoni" panose="02010803020104030203" pitchFamily="2" charset="-79"/>
                        </a:rPr>
                        <a:t>公司制企业</a:t>
                      </a:r>
                      <a:endParaRPr lang="zh-CN" sz="2400">
                        <a:effectLst/>
                        <a:latin typeface="Aharoni" panose="02010803020104030203" pitchFamily="2" charset="-79"/>
                        <a:ea typeface="宋体" panose="02010600030101010101" pitchFamily="2" charset="-122"/>
                        <a:cs typeface="Aharoni" panose="02010803020104030203" pitchFamily="2" charset="-79"/>
                      </a:endParaRPr>
                    </a:p>
                  </a:txBody>
                  <a:tcPr marL="19050" marR="19050" marT="19050" marB="19050" anchor="ctr"/>
                </a:tc>
                <a:tc>
                  <a:txBody>
                    <a:bodyPr/>
                    <a:lstStyle/>
                    <a:p>
                      <a:pPr>
                        <a:lnSpc>
                          <a:spcPct val="115000"/>
                        </a:lnSpc>
                      </a:pPr>
                      <a:r>
                        <a:rPr lang="zh-CN" sz="2400">
                          <a:effectLst/>
                          <a:latin typeface="Aharoni" panose="02010803020104030203" pitchFamily="2" charset="-79"/>
                          <a:cs typeface="Aharoni" panose="02010803020104030203" pitchFamily="2" charset="-79"/>
                        </a:rPr>
                        <a:t>法人实体</a:t>
                      </a:r>
                      <a:endParaRPr lang="zh-CN" sz="2400">
                        <a:effectLst/>
                        <a:latin typeface="Aharoni" panose="02010803020104030203" pitchFamily="2" charset="-79"/>
                        <a:ea typeface="宋体" panose="02010600030101010101" pitchFamily="2" charset="-122"/>
                        <a:cs typeface="Aharoni" panose="02010803020104030203" pitchFamily="2" charset="-79"/>
                      </a:endParaRPr>
                    </a:p>
                  </a:txBody>
                  <a:tcPr marL="19050" marR="19050" marT="19050" marB="19050" anchor="ctr"/>
                </a:tc>
                <a:tc>
                  <a:txBody>
                    <a:bodyPr/>
                    <a:lstStyle/>
                    <a:p>
                      <a:pPr>
                        <a:lnSpc>
                          <a:spcPct val="115000"/>
                        </a:lnSpc>
                      </a:pPr>
                      <a:r>
                        <a:rPr lang="zh-CN" sz="2400" dirty="0">
                          <a:effectLst/>
                          <a:latin typeface="Aharoni" panose="02010803020104030203" pitchFamily="2" charset="-79"/>
                          <a:cs typeface="Aharoni" panose="02010803020104030203" pitchFamily="2" charset="-79"/>
                        </a:rPr>
                        <a:t>优点：无限存续、股权可以转让、有限责任；</a:t>
                      </a:r>
                      <a:endParaRPr lang="zh-CN" sz="2400" dirty="0">
                        <a:effectLst/>
                        <a:latin typeface="Aharoni" panose="02010803020104030203" pitchFamily="2" charset="-79"/>
                        <a:cs typeface="Aharoni" panose="02010803020104030203" pitchFamily="2" charset="-79"/>
                      </a:endParaRPr>
                    </a:p>
                    <a:p>
                      <a:pPr>
                        <a:lnSpc>
                          <a:spcPct val="115000"/>
                        </a:lnSpc>
                      </a:pPr>
                      <a:r>
                        <a:rPr lang="zh-CN" sz="2400" dirty="0">
                          <a:effectLst/>
                          <a:latin typeface="Aharoni" panose="02010803020104030203" pitchFamily="2" charset="-79"/>
                          <a:cs typeface="Aharoni" panose="02010803020104030203" pitchFamily="2" charset="-79"/>
                        </a:rPr>
                        <a:t>缺点：双重课税、组建成本高、存在代理问题</a:t>
                      </a:r>
                      <a:endParaRPr lang="zh-CN" sz="2400" dirty="0">
                        <a:effectLst/>
                        <a:latin typeface="Aharoni" panose="02010803020104030203" pitchFamily="2" charset="-79"/>
                        <a:ea typeface="宋体" panose="02010600030101010101" pitchFamily="2" charset="-122"/>
                        <a:cs typeface="Aharoni" panose="02010803020104030203" pitchFamily="2" charset="-79"/>
                      </a:endParaRPr>
                    </a:p>
                  </a:txBody>
                  <a:tcPr marL="19050" marR="19050" marT="19050" marB="19050" anchor="ctr"/>
                </a:tc>
              </a:tr>
            </a:tbl>
          </a:graphicData>
        </a:graphic>
      </p:graphicFrame>
      <p:sp>
        <p:nvSpPr>
          <p:cNvPr id="4" name="Rectangle 2"/>
          <p:cNvSpPr>
            <a:spLocks noChangeArrowheads="1"/>
          </p:cNvSpPr>
          <p:nvPr/>
        </p:nvSpPr>
        <p:spPr bwMode="auto">
          <a:xfrm>
            <a:off x="509736" y="193940"/>
            <a:ext cx="7217230" cy="677108"/>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800" b="1"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企业的组织形式</a:t>
            </a:r>
            <a:endParaRPr kumimoji="0" lang="zh-CN" altLang="zh-CN"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0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258417" y="5646841"/>
            <a:ext cx="115211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0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kumimoji="0" lang="zh-CN" altLang="zh-CN"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『提示』关于有限责任、无限责任和无限连带责任的区别，有限责任是企业兜底、</a:t>
            </a:r>
            <a:endParaRPr kumimoji="0" lang="en-US" altLang="zh-CN"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无限责任和无限连带责任是投资人兜底。</a:t>
            </a:r>
            <a:endParaRPr kumimoji="0" lang="zh-CN" altLang="zh-CN" sz="24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150813" y="549275"/>
            <a:ext cx="3927475"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112125" y="549275"/>
            <a:ext cx="3927475"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sp>
        <p:nvSpPr>
          <p:cNvPr id="20" name="Text Box 4"/>
          <p:cNvSpPr txBox="1">
            <a:spLocks noChangeArrowheads="1"/>
          </p:cNvSpPr>
          <p:nvPr/>
        </p:nvSpPr>
        <p:spPr bwMode="auto">
          <a:xfrm>
            <a:off x="1010769" y="1300396"/>
            <a:ext cx="9493509" cy="923336"/>
          </a:xfrm>
          <a:prstGeom prst="rect">
            <a:avLst/>
          </a:prstGeom>
          <a:noFill/>
          <a:ln>
            <a:noFill/>
          </a:ln>
          <a:effectLst/>
        </p:spPr>
        <p:txBody>
          <a:bodyPr wrap="squar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zh-CN" sz="2600" dirty="0">
                <a:latin typeface="微软雅黑" panose="020B0503020204020204" pitchFamily="34" charset="-122"/>
                <a:ea typeface="微软雅黑" panose="020B0503020204020204" pitchFamily="34" charset="-122"/>
              </a:rPr>
              <a:t>财务活动是指</a:t>
            </a:r>
            <a:r>
              <a:rPr lang="zh-CN" altLang="en-US" sz="2600" dirty="0">
                <a:latin typeface="微软雅黑" panose="020B0503020204020204" pitchFamily="34" charset="-122"/>
                <a:ea typeface="微软雅黑" panose="020B0503020204020204" pitchFamily="34" charset="-122"/>
                <a:sym typeface="微软雅黑" panose="020B0503020204020204" pitchFamily="34" charset="-122"/>
              </a:rPr>
              <a:t>资金运动过程中发生的</a:t>
            </a:r>
            <a:r>
              <a:rPr lang="zh-CN" altLang="zh-CN" sz="2600" dirty="0">
                <a:latin typeface="微软雅黑" panose="020B0503020204020204" pitchFamily="34" charset="-122"/>
                <a:ea typeface="微软雅黑" panose="020B0503020204020204" pitchFamily="34" charset="-122"/>
              </a:rPr>
              <a:t>资金的筹集、投放、运用、回收及收益分配等活动</a:t>
            </a:r>
            <a:endParaRPr lang="zh-CN" altLang="zh-CN" sz="26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513516" y="2712381"/>
            <a:ext cx="10865605" cy="3709607"/>
            <a:chOff x="864354" y="1055031"/>
            <a:chExt cx="10865605" cy="3709607"/>
          </a:xfrm>
        </p:grpSpPr>
        <p:sp>
          <p:nvSpPr>
            <p:cNvPr id="67" name="矩形 66"/>
            <p:cNvSpPr/>
            <p:nvPr/>
          </p:nvSpPr>
          <p:spPr>
            <a:xfrm>
              <a:off x="3852863" y="2024063"/>
              <a:ext cx="1314450" cy="86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rPr>
                <a:t>材料</a:t>
              </a:r>
              <a:endParaRPr lang="en-US" altLang="zh-CN" dirty="0">
                <a:solidFill>
                  <a:schemeClr val="tx1"/>
                </a:solidFill>
              </a:endParaRPr>
            </a:p>
            <a:p>
              <a:pPr algn="ctr">
                <a:defRPr/>
              </a:pPr>
              <a:r>
                <a:rPr lang="zh-CN" altLang="en-US" dirty="0">
                  <a:solidFill>
                    <a:schemeClr val="tx1"/>
                  </a:solidFill>
                </a:rPr>
                <a:t>储备资金</a:t>
              </a:r>
              <a:endParaRPr lang="zh-CN" altLang="en-US" dirty="0">
                <a:solidFill>
                  <a:schemeClr val="tx1"/>
                </a:solidFill>
              </a:endParaRPr>
            </a:p>
          </p:txBody>
        </p:sp>
        <p:grpSp>
          <p:nvGrpSpPr>
            <p:cNvPr id="3" name="Group 134"/>
            <p:cNvGrpSpPr/>
            <p:nvPr/>
          </p:nvGrpSpPr>
          <p:grpSpPr>
            <a:xfrm>
              <a:off x="9747400" y="1941400"/>
              <a:ext cx="648811" cy="527790"/>
              <a:chOff x="1550139" y="1314466"/>
              <a:chExt cx="509139" cy="414300"/>
            </a:xfrm>
            <a:solidFill>
              <a:schemeClr val="bg1"/>
            </a:solidFill>
          </p:grpSpPr>
          <p:sp>
            <p:nvSpPr>
              <p:cNvPr id="84"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p:spPr>
            <p:txBody>
              <a:bodyPr/>
              <a:lstStyle/>
              <a:p>
                <a:pPr>
                  <a:defRPr/>
                </a:pPr>
                <a:endParaRPr lang="en-US"/>
              </a:p>
            </p:txBody>
          </p:sp>
          <p:sp>
            <p:nvSpPr>
              <p:cNvPr id="85"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p:spPr>
            <p:txBody>
              <a:bodyPr/>
              <a:lstStyle/>
              <a:p>
                <a:pPr>
                  <a:defRPr/>
                </a:pPr>
                <a:endParaRPr lang="en-US"/>
              </a:p>
            </p:txBody>
          </p:sp>
          <p:sp>
            <p:nvSpPr>
              <p:cNvPr id="86" name="Oval 7"/>
              <p:cNvSpPr>
                <a:spLocks noChangeArrowheads="1"/>
              </p:cNvSpPr>
              <p:nvPr/>
            </p:nvSpPr>
            <p:spPr bwMode="auto">
              <a:xfrm>
                <a:off x="1777255" y="1484179"/>
                <a:ext cx="52412" cy="54907"/>
              </a:xfrm>
              <a:prstGeom prst="ellipse">
                <a:avLst/>
              </a:prstGeom>
              <a:grpFill/>
              <a:ln>
                <a:noFill/>
              </a:ln>
            </p:spPr>
            <p:txBody>
              <a:bodyPr/>
              <a:lstStyle/>
              <a:p>
                <a:pPr>
                  <a:defRPr/>
                </a:pPr>
                <a:endParaRPr lang="en-US"/>
              </a:p>
            </p:txBody>
          </p:sp>
        </p:grpSp>
        <p:grpSp>
          <p:nvGrpSpPr>
            <p:cNvPr id="14" name="组合 3"/>
            <p:cNvGrpSpPr/>
            <p:nvPr/>
          </p:nvGrpSpPr>
          <p:grpSpPr bwMode="auto">
            <a:xfrm>
              <a:off x="1614488" y="1958975"/>
              <a:ext cx="7469614" cy="2805663"/>
              <a:chOff x="3179006" y="1590347"/>
              <a:chExt cx="8246155" cy="3096383"/>
            </a:xfrm>
          </p:grpSpPr>
          <p:sp>
            <p:nvSpPr>
              <p:cNvPr id="52" name="椭圆 51"/>
              <p:cNvSpPr/>
              <p:nvPr/>
            </p:nvSpPr>
            <p:spPr>
              <a:xfrm>
                <a:off x="3179006" y="1590347"/>
                <a:ext cx="1550994" cy="1182597"/>
              </a:xfrm>
              <a:prstGeom prst="ellipse">
                <a:avLst/>
              </a:prstGeom>
              <a:solidFill>
                <a:schemeClr val="bg2">
                  <a:lumMod val="20000"/>
                  <a:lumOff val="80000"/>
                </a:schemeClr>
              </a:solidFill>
              <a:ln w="12700">
                <a:solidFill>
                  <a:schemeClr val="bg1"/>
                </a:solid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p>
            </p:txBody>
          </p:sp>
          <p:sp>
            <p:nvSpPr>
              <p:cNvPr id="17" name="矩形 16"/>
              <p:cNvSpPr/>
              <p:nvPr/>
            </p:nvSpPr>
            <p:spPr>
              <a:xfrm>
                <a:off x="5553692" y="2990192"/>
                <a:ext cx="1400277" cy="339887"/>
              </a:xfrm>
              <a:prstGeom prst="rect">
                <a:avLst/>
              </a:prstGeom>
            </p:spPr>
            <p:txBody>
              <a:bodyPr wrap="none">
                <a:normAutofit fontScale="85000" lnSpcReduction="20000"/>
              </a:bodyPr>
              <a:lstStyle/>
              <a:p>
                <a:pPr algn="ctr">
                  <a:defRPr/>
                </a:pPr>
                <a:r>
                  <a:rPr lang="zh-CN" altLang="en-US" sz="1900" b="1" dirty="0"/>
                  <a:t>工资及其他生产费用</a:t>
                </a:r>
                <a:endParaRPr lang="zh-CN" altLang="en-US" sz="1900" b="1" dirty="0"/>
              </a:p>
            </p:txBody>
          </p:sp>
          <p:sp>
            <p:nvSpPr>
              <p:cNvPr id="24615" name="矩形 20"/>
              <p:cNvSpPr>
                <a:spLocks noChangeArrowheads="1"/>
              </p:cNvSpPr>
              <p:nvPr/>
            </p:nvSpPr>
            <p:spPr bwMode="auto">
              <a:xfrm>
                <a:off x="3292985" y="1974909"/>
                <a:ext cx="1244446" cy="624913"/>
              </a:xfrm>
              <a:prstGeom prst="rect">
                <a:avLst/>
              </a:prstGeom>
              <a:noFill/>
              <a:ln w="9525">
                <a:noFill/>
                <a:miter lim="800000"/>
              </a:ln>
            </p:spPr>
            <p:txBody>
              <a:bodyPr wrap="none"/>
              <a:lstStyle/>
              <a:p>
                <a:r>
                  <a:rPr lang="zh-CN" altLang="en-US" sz="1900" b="1"/>
                  <a:t>货币资金</a:t>
                </a:r>
                <a:endParaRPr lang="zh-CN" altLang="en-US" sz="1900" b="1"/>
              </a:p>
            </p:txBody>
          </p:sp>
          <p:sp>
            <p:nvSpPr>
              <p:cNvPr id="24616" name="任意多边形 23"/>
              <p:cNvSpPr/>
              <p:nvPr/>
            </p:nvSpPr>
            <p:spPr bwMode="auto">
              <a:xfrm>
                <a:off x="10996598" y="4345628"/>
                <a:ext cx="428563" cy="341102"/>
              </a:xfrm>
              <a:custGeom>
                <a:avLst/>
                <a:gdLst>
                  <a:gd name="T0" fmla="*/ 2147483647 w 68"/>
                  <a:gd name="T1" fmla="*/ 2147483647 h 54"/>
                  <a:gd name="T2" fmla="*/ 2147483647 w 68"/>
                  <a:gd name="T3" fmla="*/ 2147483647 h 54"/>
                  <a:gd name="T4" fmla="*/ 2147483647 w 68"/>
                  <a:gd name="T5" fmla="*/ 2147483647 h 54"/>
                  <a:gd name="T6" fmla="*/ 2147483647 w 68"/>
                  <a:gd name="T7" fmla="*/ 2147483647 h 54"/>
                  <a:gd name="T8" fmla="*/ 2147483647 w 68"/>
                  <a:gd name="T9" fmla="*/ 2147483647 h 54"/>
                  <a:gd name="T10" fmla="*/ 2147483647 w 68"/>
                  <a:gd name="T11" fmla="*/ 2147483647 h 54"/>
                  <a:gd name="T12" fmla="*/ 2147483647 w 68"/>
                  <a:gd name="T13" fmla="*/ 2147483647 h 54"/>
                  <a:gd name="T14" fmla="*/ 2147483647 w 68"/>
                  <a:gd name="T15" fmla="*/ 2147483647 h 54"/>
                  <a:gd name="T16" fmla="*/ 2147483647 w 68"/>
                  <a:gd name="T17" fmla="*/ 2147483647 h 54"/>
                  <a:gd name="T18" fmla="*/ 0 w 68"/>
                  <a:gd name="T19" fmla="*/ 2147483647 h 54"/>
                  <a:gd name="T20" fmla="*/ 2147483647 w 68"/>
                  <a:gd name="T21" fmla="*/ 0 h 54"/>
                  <a:gd name="T22" fmla="*/ 2147483647 w 68"/>
                  <a:gd name="T23" fmla="*/ 2147483647 h 54"/>
                  <a:gd name="T24" fmla="*/ 2147483647 w 68"/>
                  <a:gd name="T25" fmla="*/ 2147483647 h 54"/>
                  <a:gd name="T26" fmla="*/ 2147483647 w 68"/>
                  <a:gd name="T27" fmla="*/ 2147483647 h 54"/>
                  <a:gd name="T28" fmla="*/ 2147483647 w 68"/>
                  <a:gd name="T29" fmla="*/ 2147483647 h 54"/>
                  <a:gd name="T30" fmla="*/ 2147483647 w 68"/>
                  <a:gd name="T31" fmla="*/ 2147483647 h 54"/>
                  <a:gd name="T32" fmla="*/ 2147483647 w 68"/>
                  <a:gd name="T33" fmla="*/ 2147483647 h 54"/>
                  <a:gd name="T34" fmla="*/ 2147483647 w 68"/>
                  <a:gd name="T35" fmla="*/ 2147483647 h 54"/>
                  <a:gd name="T36" fmla="*/ 2147483647 w 68"/>
                  <a:gd name="T37" fmla="*/ 2147483647 h 54"/>
                  <a:gd name="T38" fmla="*/ 2147483647 w 68"/>
                  <a:gd name="T39" fmla="*/ 2147483647 h 54"/>
                  <a:gd name="T40" fmla="*/ 2147483647 w 68"/>
                  <a:gd name="T41" fmla="*/ 2147483647 h 54"/>
                  <a:gd name="T42" fmla="*/ 2147483647 w 68"/>
                  <a:gd name="T43" fmla="*/ 2147483647 h 54"/>
                  <a:gd name="T44" fmla="*/ 2147483647 w 68"/>
                  <a:gd name="T45" fmla="*/ 2147483647 h 54"/>
                  <a:gd name="T46" fmla="*/ 2147483647 w 68"/>
                  <a:gd name="T47" fmla="*/ 2147483647 h 54"/>
                  <a:gd name="T48" fmla="*/ 2147483647 w 68"/>
                  <a:gd name="T49" fmla="*/ 2147483647 h 54"/>
                  <a:gd name="T50" fmla="*/ 2147483647 w 68"/>
                  <a:gd name="T51" fmla="*/ 2147483647 h 54"/>
                  <a:gd name="T52" fmla="*/ 2147483647 w 68"/>
                  <a:gd name="T53" fmla="*/ 2147483647 h 54"/>
                  <a:gd name="T54" fmla="*/ 2147483647 w 68"/>
                  <a:gd name="T55" fmla="*/ 2147483647 h 54"/>
                  <a:gd name="T56" fmla="*/ 2147483647 w 68"/>
                  <a:gd name="T57" fmla="*/ 2147483647 h 54"/>
                  <a:gd name="T58" fmla="*/ 2147483647 w 68"/>
                  <a:gd name="T59" fmla="*/ 2147483647 h 54"/>
                  <a:gd name="T60" fmla="*/ 2147483647 w 68"/>
                  <a:gd name="T61" fmla="*/ 2147483647 h 54"/>
                  <a:gd name="T62" fmla="*/ 2147483647 w 68"/>
                  <a:gd name="T63" fmla="*/ 2147483647 h 54"/>
                  <a:gd name="T64" fmla="*/ 2147483647 w 68"/>
                  <a:gd name="T65" fmla="*/ 2147483647 h 54"/>
                  <a:gd name="T66" fmla="*/ 2147483647 w 68"/>
                  <a:gd name="T67" fmla="*/ 2147483647 h 54"/>
                  <a:gd name="T68" fmla="*/ 2147483647 w 68"/>
                  <a:gd name="T69" fmla="*/ 2147483647 h 54"/>
                  <a:gd name="T70" fmla="*/ 2147483647 w 68"/>
                  <a:gd name="T71" fmla="*/ 2147483647 h 54"/>
                  <a:gd name="T72" fmla="*/ 2147483647 w 68"/>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
                  <a:gd name="T112" fmla="*/ 0 h 54"/>
                  <a:gd name="T113" fmla="*/ 68 w 68"/>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 h="54">
                    <a:moveTo>
                      <a:pt x="53" y="20"/>
                    </a:moveTo>
                    <a:cubicBezTo>
                      <a:pt x="53" y="31"/>
                      <a:pt x="41" y="39"/>
                      <a:pt x="26" y="39"/>
                    </a:cubicBezTo>
                    <a:cubicBezTo>
                      <a:pt x="24" y="39"/>
                      <a:pt x="22" y="39"/>
                      <a:pt x="20" y="39"/>
                    </a:cubicBezTo>
                    <a:cubicBezTo>
                      <a:pt x="17" y="41"/>
                      <a:pt x="13" y="43"/>
                      <a:pt x="9" y="44"/>
                    </a:cubicBezTo>
                    <a:cubicBezTo>
                      <a:pt x="8" y="44"/>
                      <a:pt x="7" y="44"/>
                      <a:pt x="6" y="44"/>
                    </a:cubicBezTo>
                    <a:cubicBezTo>
                      <a:pt x="6" y="44"/>
                      <a:pt x="6" y="44"/>
                      <a:pt x="6" y="44"/>
                    </a:cubicBezTo>
                    <a:cubicBezTo>
                      <a:pt x="5" y="44"/>
                      <a:pt x="5" y="44"/>
                      <a:pt x="5" y="43"/>
                    </a:cubicBezTo>
                    <a:cubicBezTo>
                      <a:pt x="5" y="42"/>
                      <a:pt x="5" y="42"/>
                      <a:pt x="5" y="41"/>
                    </a:cubicBezTo>
                    <a:cubicBezTo>
                      <a:pt x="7" y="40"/>
                      <a:pt x="9" y="38"/>
                      <a:pt x="10" y="35"/>
                    </a:cubicBezTo>
                    <a:cubicBezTo>
                      <a:pt x="4" y="32"/>
                      <a:pt x="0" y="26"/>
                      <a:pt x="0" y="20"/>
                    </a:cubicBezTo>
                    <a:cubicBezTo>
                      <a:pt x="0" y="9"/>
                      <a:pt x="12" y="0"/>
                      <a:pt x="26" y="0"/>
                    </a:cubicBezTo>
                    <a:cubicBezTo>
                      <a:pt x="41" y="0"/>
                      <a:pt x="53" y="9"/>
                      <a:pt x="53" y="20"/>
                    </a:cubicBezTo>
                    <a:close/>
                    <a:moveTo>
                      <a:pt x="5" y="20"/>
                    </a:moveTo>
                    <a:cubicBezTo>
                      <a:pt x="5" y="24"/>
                      <a:pt x="7" y="28"/>
                      <a:pt x="12" y="31"/>
                    </a:cubicBezTo>
                    <a:cubicBezTo>
                      <a:pt x="16" y="33"/>
                      <a:pt x="16" y="33"/>
                      <a:pt x="16" y="33"/>
                    </a:cubicBezTo>
                    <a:cubicBezTo>
                      <a:pt x="15" y="36"/>
                      <a:pt x="15" y="36"/>
                      <a:pt x="15" y="36"/>
                    </a:cubicBezTo>
                    <a:cubicBezTo>
                      <a:pt x="15" y="36"/>
                      <a:pt x="16" y="35"/>
                      <a:pt x="17" y="35"/>
                    </a:cubicBezTo>
                    <a:cubicBezTo>
                      <a:pt x="19" y="34"/>
                      <a:pt x="19" y="34"/>
                      <a:pt x="19" y="34"/>
                    </a:cubicBezTo>
                    <a:cubicBezTo>
                      <a:pt x="21" y="34"/>
                      <a:pt x="21" y="34"/>
                      <a:pt x="21" y="34"/>
                    </a:cubicBezTo>
                    <a:cubicBezTo>
                      <a:pt x="23" y="34"/>
                      <a:pt x="25" y="34"/>
                      <a:pt x="26" y="34"/>
                    </a:cubicBezTo>
                    <a:cubicBezTo>
                      <a:pt x="38" y="34"/>
                      <a:pt x="48" y="28"/>
                      <a:pt x="48" y="20"/>
                    </a:cubicBezTo>
                    <a:cubicBezTo>
                      <a:pt x="48" y="12"/>
                      <a:pt x="38" y="5"/>
                      <a:pt x="26" y="5"/>
                    </a:cubicBezTo>
                    <a:cubicBezTo>
                      <a:pt x="15" y="5"/>
                      <a:pt x="5" y="12"/>
                      <a:pt x="5" y="20"/>
                    </a:cubicBezTo>
                    <a:close/>
                    <a:moveTo>
                      <a:pt x="62" y="51"/>
                    </a:moveTo>
                    <a:cubicBezTo>
                      <a:pt x="63" y="52"/>
                      <a:pt x="63" y="52"/>
                      <a:pt x="63" y="53"/>
                    </a:cubicBezTo>
                    <a:cubicBezTo>
                      <a:pt x="63" y="53"/>
                      <a:pt x="62" y="54"/>
                      <a:pt x="62" y="54"/>
                    </a:cubicBezTo>
                    <a:cubicBezTo>
                      <a:pt x="60" y="54"/>
                      <a:pt x="59" y="54"/>
                      <a:pt x="58" y="53"/>
                    </a:cubicBezTo>
                    <a:cubicBezTo>
                      <a:pt x="54" y="52"/>
                      <a:pt x="51" y="51"/>
                      <a:pt x="48" y="48"/>
                    </a:cubicBezTo>
                    <a:cubicBezTo>
                      <a:pt x="46" y="49"/>
                      <a:pt x="43" y="49"/>
                      <a:pt x="41" y="49"/>
                    </a:cubicBezTo>
                    <a:cubicBezTo>
                      <a:pt x="34" y="49"/>
                      <a:pt x="28" y="47"/>
                      <a:pt x="23" y="44"/>
                    </a:cubicBezTo>
                    <a:cubicBezTo>
                      <a:pt x="24" y="44"/>
                      <a:pt x="25" y="44"/>
                      <a:pt x="26" y="44"/>
                    </a:cubicBezTo>
                    <a:cubicBezTo>
                      <a:pt x="35" y="44"/>
                      <a:pt x="42" y="42"/>
                      <a:pt x="48" y="38"/>
                    </a:cubicBezTo>
                    <a:cubicBezTo>
                      <a:pt x="55" y="33"/>
                      <a:pt x="58" y="27"/>
                      <a:pt x="58" y="20"/>
                    </a:cubicBezTo>
                    <a:cubicBezTo>
                      <a:pt x="58" y="18"/>
                      <a:pt x="58" y="16"/>
                      <a:pt x="57" y="14"/>
                    </a:cubicBezTo>
                    <a:cubicBezTo>
                      <a:pt x="64" y="18"/>
                      <a:pt x="68" y="23"/>
                      <a:pt x="68" y="30"/>
                    </a:cubicBezTo>
                    <a:cubicBezTo>
                      <a:pt x="68" y="36"/>
                      <a:pt x="64" y="41"/>
                      <a:pt x="58" y="45"/>
                    </a:cubicBezTo>
                    <a:cubicBezTo>
                      <a:pt x="59" y="48"/>
                      <a:pt x="61" y="49"/>
                      <a:pt x="62" y="51"/>
                    </a:cubicBezTo>
                    <a:close/>
                  </a:path>
                </a:pathLst>
              </a:custGeom>
              <a:solidFill>
                <a:schemeClr val="bg1"/>
              </a:solidFill>
              <a:ln w="9525">
                <a:noFill/>
                <a:round/>
              </a:ln>
            </p:spPr>
            <p:txBody>
              <a:bodyPr anchor="ctr"/>
              <a:lstStyle/>
              <a:p>
                <a:pPr algn="ctr"/>
                <a:endParaRPr lang="zh-CN" altLang="zh-CN"/>
              </a:p>
            </p:txBody>
          </p:sp>
        </p:grpSp>
        <p:cxnSp>
          <p:nvCxnSpPr>
            <p:cNvPr id="57" name="直接箭头连接符 56"/>
            <p:cNvCxnSpPr/>
            <p:nvPr/>
          </p:nvCxnSpPr>
          <p:spPr>
            <a:xfrm>
              <a:off x="3067050" y="2509838"/>
              <a:ext cx="750888"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endCxn id="69" idx="1"/>
            </p:cNvCxnSpPr>
            <p:nvPr/>
          </p:nvCxnSpPr>
          <p:spPr>
            <a:xfrm>
              <a:off x="5192713" y="2466975"/>
              <a:ext cx="4826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3962400" y="2424113"/>
              <a:ext cx="1089025" cy="0"/>
            </a:xfrm>
            <a:prstGeom prst="line">
              <a:avLst/>
            </a:prstGeom>
          </p:spPr>
          <p:style>
            <a:lnRef idx="1">
              <a:schemeClr val="accent4"/>
            </a:lnRef>
            <a:fillRef idx="0">
              <a:schemeClr val="accent4"/>
            </a:fillRef>
            <a:effectRef idx="0">
              <a:schemeClr val="accent4"/>
            </a:effectRef>
            <a:fontRef idx="minor">
              <a:schemeClr val="tx1"/>
            </a:fontRef>
          </p:style>
        </p:cxnSp>
        <p:sp>
          <p:nvSpPr>
            <p:cNvPr id="69" name="矩形 68"/>
            <p:cNvSpPr/>
            <p:nvPr/>
          </p:nvSpPr>
          <p:spPr>
            <a:xfrm>
              <a:off x="5675313" y="2046288"/>
              <a:ext cx="1312862" cy="86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rPr>
                <a:t>在产品</a:t>
              </a:r>
              <a:endParaRPr lang="en-US" altLang="zh-CN" dirty="0">
                <a:solidFill>
                  <a:schemeClr val="tx1"/>
                </a:solidFill>
              </a:endParaRPr>
            </a:p>
            <a:p>
              <a:pPr algn="ctr">
                <a:defRPr/>
              </a:pPr>
              <a:r>
                <a:rPr lang="zh-CN" altLang="en-US" dirty="0">
                  <a:solidFill>
                    <a:schemeClr val="tx1"/>
                  </a:solidFill>
                </a:rPr>
                <a:t>生产资金</a:t>
              </a:r>
              <a:endParaRPr lang="zh-CN" altLang="en-US" dirty="0">
                <a:solidFill>
                  <a:schemeClr val="tx1"/>
                </a:solidFill>
              </a:endParaRPr>
            </a:p>
          </p:txBody>
        </p:sp>
        <p:sp>
          <p:nvSpPr>
            <p:cNvPr id="70" name="矩形 69"/>
            <p:cNvSpPr/>
            <p:nvPr/>
          </p:nvSpPr>
          <p:spPr>
            <a:xfrm>
              <a:off x="7577138" y="2017713"/>
              <a:ext cx="1312862" cy="86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rPr>
                <a:t>产成品</a:t>
              </a:r>
              <a:endParaRPr lang="en-US" altLang="zh-CN" dirty="0">
                <a:solidFill>
                  <a:schemeClr val="tx1"/>
                </a:solidFill>
              </a:endParaRPr>
            </a:p>
            <a:p>
              <a:pPr algn="ctr">
                <a:defRPr/>
              </a:pPr>
              <a:r>
                <a:rPr lang="zh-CN" altLang="en-US" dirty="0">
                  <a:solidFill>
                    <a:schemeClr val="tx1"/>
                  </a:solidFill>
                </a:rPr>
                <a:t>成品资金</a:t>
              </a:r>
              <a:endParaRPr lang="zh-CN" altLang="en-US" dirty="0">
                <a:solidFill>
                  <a:schemeClr val="tx1"/>
                </a:solidFill>
              </a:endParaRPr>
            </a:p>
          </p:txBody>
        </p:sp>
        <p:cxnSp>
          <p:nvCxnSpPr>
            <p:cNvPr id="76" name="直接箭头连接符 75"/>
            <p:cNvCxnSpPr>
              <a:endCxn id="70" idx="1"/>
            </p:cNvCxnSpPr>
            <p:nvPr/>
          </p:nvCxnSpPr>
          <p:spPr>
            <a:xfrm flipV="1">
              <a:off x="7069138" y="2449513"/>
              <a:ext cx="508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9663113" y="1806575"/>
              <a:ext cx="1403350" cy="1071563"/>
            </a:xfrm>
            <a:prstGeom prst="ellipse">
              <a:avLst/>
            </a:prstGeom>
            <a:solidFill>
              <a:schemeClr val="bg2">
                <a:lumMod val="20000"/>
                <a:lumOff val="80000"/>
              </a:schemeClr>
            </a:solidFill>
            <a:ln w="12700">
              <a:solidFill>
                <a:schemeClr val="bg1"/>
              </a:solid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p>
          </p:txBody>
        </p:sp>
        <p:sp>
          <p:nvSpPr>
            <p:cNvPr id="24591" name="矩形 77"/>
            <p:cNvSpPr>
              <a:spLocks noChangeArrowheads="1"/>
            </p:cNvSpPr>
            <p:nvPr/>
          </p:nvSpPr>
          <p:spPr bwMode="auto">
            <a:xfrm>
              <a:off x="9852025" y="2082800"/>
              <a:ext cx="1128713" cy="566738"/>
            </a:xfrm>
            <a:prstGeom prst="rect">
              <a:avLst/>
            </a:prstGeom>
            <a:noFill/>
            <a:ln w="9525">
              <a:noFill/>
              <a:miter lim="800000"/>
            </a:ln>
          </p:spPr>
          <p:txBody>
            <a:bodyPr wrap="none"/>
            <a:lstStyle/>
            <a:p>
              <a:r>
                <a:rPr lang="zh-CN" altLang="en-US" sz="1900" b="1"/>
                <a:t>货币资金</a:t>
              </a:r>
              <a:endParaRPr lang="zh-CN" altLang="en-US" sz="1900" b="1"/>
            </a:p>
          </p:txBody>
        </p:sp>
        <p:cxnSp>
          <p:nvCxnSpPr>
            <p:cNvPr id="82" name="直接箭头连接符 81"/>
            <p:cNvCxnSpPr/>
            <p:nvPr/>
          </p:nvCxnSpPr>
          <p:spPr>
            <a:xfrm>
              <a:off x="8894763" y="2503488"/>
              <a:ext cx="7493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5768975" y="2460625"/>
              <a:ext cx="1089025"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7" name="直接连接符 86"/>
            <p:cNvCxnSpPr/>
            <p:nvPr/>
          </p:nvCxnSpPr>
          <p:spPr>
            <a:xfrm>
              <a:off x="7656513" y="2430463"/>
              <a:ext cx="1089025"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9" name="直接连接符 88"/>
            <p:cNvCxnSpPr/>
            <p:nvPr/>
          </p:nvCxnSpPr>
          <p:spPr>
            <a:xfrm rot="16200000" flipH="1">
              <a:off x="2070893" y="3253582"/>
              <a:ext cx="51911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2336800" y="3497263"/>
              <a:ext cx="4003675"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4" name="直接箭头连接符 93"/>
            <p:cNvCxnSpPr/>
            <p:nvPr/>
          </p:nvCxnSpPr>
          <p:spPr>
            <a:xfrm rot="16200000" flipV="1">
              <a:off x="6022975" y="3203575"/>
              <a:ext cx="6477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3962400" y="3787775"/>
              <a:ext cx="1312863" cy="86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rPr>
                <a:t>固定资产</a:t>
              </a:r>
              <a:endParaRPr lang="en-US" altLang="zh-CN" dirty="0">
                <a:solidFill>
                  <a:schemeClr val="tx1"/>
                </a:solidFill>
              </a:endParaRPr>
            </a:p>
            <a:p>
              <a:pPr algn="ctr">
                <a:defRPr/>
              </a:pPr>
              <a:r>
                <a:rPr lang="zh-CN" altLang="en-US" dirty="0">
                  <a:solidFill>
                    <a:schemeClr val="tx1"/>
                  </a:solidFill>
                </a:rPr>
                <a:t>固定资金</a:t>
              </a:r>
              <a:endParaRPr lang="zh-CN" altLang="en-US" dirty="0">
                <a:solidFill>
                  <a:schemeClr val="tx1"/>
                </a:solidFill>
              </a:endParaRPr>
            </a:p>
          </p:txBody>
        </p:sp>
        <p:cxnSp>
          <p:nvCxnSpPr>
            <p:cNvPr id="97" name="直接连接符 96"/>
            <p:cNvCxnSpPr/>
            <p:nvPr/>
          </p:nvCxnSpPr>
          <p:spPr>
            <a:xfrm>
              <a:off x="4071938" y="4202113"/>
              <a:ext cx="1087437"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01" name="直接连接符 100"/>
            <p:cNvCxnSpPr/>
            <p:nvPr/>
          </p:nvCxnSpPr>
          <p:spPr>
            <a:xfrm flipV="1">
              <a:off x="2176463" y="4224338"/>
              <a:ext cx="17716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96" idx="3"/>
            </p:cNvCxnSpPr>
            <p:nvPr/>
          </p:nvCxnSpPr>
          <p:spPr>
            <a:xfrm>
              <a:off x="5275263" y="4219575"/>
              <a:ext cx="1241425" cy="47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rot="16200000" flipH="1">
              <a:off x="1546225" y="3608388"/>
              <a:ext cx="126047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0" name="直接箭头连接符 109"/>
            <p:cNvCxnSpPr/>
            <p:nvPr/>
          </p:nvCxnSpPr>
          <p:spPr>
            <a:xfrm rot="5400000" flipH="1" flipV="1">
              <a:off x="5856288" y="3548063"/>
              <a:ext cx="1320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4" name="下箭头 113"/>
            <p:cNvSpPr/>
            <p:nvPr/>
          </p:nvSpPr>
          <p:spPr>
            <a:xfrm>
              <a:off x="1958975" y="1176338"/>
              <a:ext cx="233363" cy="725487"/>
            </a:xfrm>
            <a:prstGeom prst="downArrow">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605" name="矩形 114"/>
            <p:cNvSpPr>
              <a:spLocks noChangeArrowheads="1"/>
            </p:cNvSpPr>
            <p:nvPr/>
          </p:nvSpPr>
          <p:spPr bwMode="auto">
            <a:xfrm>
              <a:off x="864354" y="1055031"/>
              <a:ext cx="1107996" cy="369332"/>
            </a:xfrm>
            <a:prstGeom prst="rect">
              <a:avLst/>
            </a:prstGeom>
            <a:noFill/>
            <a:ln w="9525">
              <a:noFill/>
              <a:miter lim="800000"/>
            </a:ln>
          </p:spPr>
          <p:txBody>
            <a:bodyPr wrap="none">
              <a:spAutoFit/>
            </a:bodyPr>
            <a:lstStyle/>
            <a:p>
              <a:r>
                <a:rPr lang="zh-CN" altLang="en-US"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rPr>
                <a:t>资金筹集</a:t>
              </a:r>
              <a:endParaRPr lang="zh-CN" altLang="zh-CN"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 name="上箭头 115"/>
            <p:cNvSpPr/>
            <p:nvPr/>
          </p:nvSpPr>
          <p:spPr>
            <a:xfrm>
              <a:off x="10391775" y="1058863"/>
              <a:ext cx="217488" cy="696912"/>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607" name="矩形 116"/>
            <p:cNvSpPr>
              <a:spLocks noChangeArrowheads="1"/>
            </p:cNvSpPr>
            <p:nvPr/>
          </p:nvSpPr>
          <p:spPr bwMode="auto">
            <a:xfrm>
              <a:off x="10621963" y="1227138"/>
              <a:ext cx="1107996" cy="369332"/>
            </a:xfrm>
            <a:prstGeom prst="rect">
              <a:avLst/>
            </a:prstGeom>
            <a:noFill/>
            <a:ln w="9525">
              <a:noFill/>
              <a:miter lim="800000"/>
            </a:ln>
          </p:spPr>
          <p:txBody>
            <a:bodyPr wrap="none">
              <a:spAutoFit/>
            </a:bodyPr>
            <a:lstStyle/>
            <a:p>
              <a:r>
                <a:rPr lang="zh-CN" altLang="en-US"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rPr>
                <a:t>资金分配</a:t>
              </a:r>
              <a:endParaRPr lang="zh-CN" altLang="zh-CN"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19" name="直接连接符 118"/>
            <p:cNvCxnSpPr/>
            <p:nvPr/>
          </p:nvCxnSpPr>
          <p:spPr>
            <a:xfrm flipV="1">
              <a:off x="2452688" y="1393825"/>
              <a:ext cx="7634287"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rot="5400000">
              <a:off x="9862344" y="1618457"/>
              <a:ext cx="479425" cy="1587"/>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23" name="直接箭头连接符 122"/>
            <p:cNvCxnSpPr/>
            <p:nvPr/>
          </p:nvCxnSpPr>
          <p:spPr>
            <a:xfrm rot="5400000">
              <a:off x="2178050" y="1654175"/>
              <a:ext cx="522288" cy="1588"/>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sp>
          <p:nvSpPr>
            <p:cNvPr id="24611" name="矩形 124"/>
            <p:cNvSpPr>
              <a:spLocks noChangeArrowheads="1"/>
            </p:cNvSpPr>
            <p:nvPr/>
          </p:nvSpPr>
          <p:spPr bwMode="auto">
            <a:xfrm>
              <a:off x="5033963" y="1533288"/>
              <a:ext cx="2733441" cy="369332"/>
            </a:xfrm>
            <a:prstGeom prst="rect">
              <a:avLst/>
            </a:prstGeom>
            <a:noFill/>
            <a:ln w="9525">
              <a:noFill/>
              <a:miter lim="800000"/>
            </a:ln>
          </p:spPr>
          <p:txBody>
            <a:bodyPr wrap="none">
              <a:spAutoFit/>
            </a:bodyPr>
            <a:lstStyle/>
            <a:p>
              <a:r>
                <a:rPr lang="zh-CN" altLang="en-US"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rPr>
                <a:t>资金的投放、运用、回收</a:t>
              </a:r>
              <a:endParaRPr lang="zh-CN" altLang="zh-CN"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26" name="灯片编号占位符 1"/>
          <p:cNvSpPr txBox="1"/>
          <p:nvPr/>
        </p:nvSpPr>
        <p:spPr>
          <a:xfrm>
            <a:off x="11369675" y="6267450"/>
            <a:ext cx="357188" cy="322263"/>
          </a:xfrm>
          <a:prstGeom prst="rect">
            <a:avLst/>
          </a:prstGeom>
        </p:spPr>
        <p:txBody>
          <a:bodyPr/>
          <a:lstStyle/>
          <a:p>
            <a:pPr>
              <a:defRPr/>
            </a:pPr>
            <a:fld id="{A73F3E42-6A80-46B8-B7CE-5BD1508576CC}" type="slidenum">
              <a:rPr lang="en-US" sz="1400" b="1">
                <a:solidFill>
                  <a:schemeClr val="bg1"/>
                </a:solidFill>
                <a:latin typeface="+mj-lt"/>
                <a:ea typeface="+mn-ea"/>
              </a:rPr>
            </a:fld>
            <a:endParaRPr lang="en-US" sz="1400" b="1" dirty="0">
              <a:solidFill>
                <a:schemeClr val="bg1"/>
              </a:solidFill>
              <a:latin typeface="+mj-lt"/>
              <a:ea typeface="+mn-ea"/>
            </a:endParaRPr>
          </a:p>
        </p:txBody>
      </p:sp>
      <p:sp>
        <p:nvSpPr>
          <p:cNvPr id="46" name="Text Box 4"/>
          <p:cNvSpPr txBox="1">
            <a:spLocks noChangeArrowheads="1"/>
          </p:cNvSpPr>
          <p:nvPr/>
        </p:nvSpPr>
        <p:spPr bwMode="auto">
          <a:xfrm>
            <a:off x="4440238" y="184150"/>
            <a:ext cx="3016250" cy="677863"/>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rPr>
              <a:t>企业财务活动</a:t>
            </a:r>
            <a:endParaRPr lang="zh-CN" altLang="zh-CN"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p:transition spd="slow" advClick="0" advTm="7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871663" y="-812800"/>
            <a:ext cx="8274050" cy="8277225"/>
          </a:xfrm>
          <a:prstGeom prst="ellipse">
            <a:avLst/>
          </a:prstGeom>
          <a:noFill/>
          <a:ln>
            <a:solidFill>
              <a:srgbClr val="0070C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lIns="121926" tIns="60963" rIns="121926" bIns="60963" anchor="ctr"/>
          <a:lstStyle/>
          <a:p>
            <a:pPr algn="ctr">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 name="椭圆 6"/>
          <p:cNvSpPr/>
          <p:nvPr/>
        </p:nvSpPr>
        <p:spPr>
          <a:xfrm>
            <a:off x="4044950" y="1300163"/>
            <a:ext cx="4102100" cy="4102100"/>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6" tIns="60963" rIns="121926" bIns="60963" anchor="ctr"/>
          <a:lstStyle/>
          <a:p>
            <a:pPr algn="ctr">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 name="椭圆 7"/>
          <p:cNvSpPr/>
          <p:nvPr/>
        </p:nvSpPr>
        <p:spPr>
          <a:xfrm>
            <a:off x="5167313" y="2395538"/>
            <a:ext cx="1814512" cy="177958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6" tIns="60963" rIns="121926" bIns="60963" anchor="ctr"/>
          <a:lstStyle/>
          <a:p>
            <a:pPr algn="ctr">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椭圆 8"/>
          <p:cNvSpPr/>
          <p:nvPr/>
        </p:nvSpPr>
        <p:spPr>
          <a:xfrm>
            <a:off x="9264650" y="2365375"/>
            <a:ext cx="1824038" cy="18240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6" tIns="60963" rIns="121926" bIns="60963" anchor="ctr"/>
          <a:lstStyle/>
          <a:p>
            <a:pPr algn="ctr">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椭圆 9"/>
          <p:cNvSpPr/>
          <p:nvPr/>
        </p:nvSpPr>
        <p:spPr>
          <a:xfrm>
            <a:off x="1030288" y="2424113"/>
            <a:ext cx="1863725" cy="17573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6" tIns="60963" rIns="121926" bIns="60963" anchor="ctr"/>
          <a:lstStyle/>
          <a:p>
            <a:pPr algn="ctr">
              <a:defRPr/>
            </a:pPr>
            <a:endParaRPr lang="zh-CN" altLang="en-US">
              <a:solidFill>
                <a:srgbClr val="132439"/>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矩形 10"/>
          <p:cNvSpPr/>
          <p:nvPr/>
        </p:nvSpPr>
        <p:spPr bwMode="auto">
          <a:xfrm>
            <a:off x="5326063" y="1770063"/>
            <a:ext cx="1712912" cy="522287"/>
          </a:xfrm>
          <a:prstGeom prst="rect">
            <a:avLst/>
          </a:prstGeom>
        </p:spPr>
        <p:txBody>
          <a:bodyPr lIns="121926" tIns="60963" rIns="121926" bIns="60963">
            <a:spAutoFit/>
          </a:bodyPr>
          <a:lstStyle/>
          <a:p>
            <a:pPr>
              <a:defRPr/>
            </a:pPr>
            <a:r>
              <a:rPr lang="zh-CN" altLang="en-US" sz="2600" b="1" dirty="0">
                <a:latin typeface="微软雅黑" panose="020B0503020204020204" pitchFamily="34" charset="-122"/>
                <a:ea typeface="微软雅黑" panose="020B0503020204020204" pitchFamily="34" charset="-122"/>
                <a:cs typeface="+mn-ea"/>
                <a:sym typeface="微软雅黑" panose="020B0503020204020204" pitchFamily="34" charset="-122"/>
              </a:rPr>
              <a:t>金融机构</a:t>
            </a:r>
            <a:endParaRPr lang="zh-CN" altLang="en-US" sz="26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矩形 11"/>
          <p:cNvSpPr/>
          <p:nvPr/>
        </p:nvSpPr>
        <p:spPr bwMode="auto">
          <a:xfrm>
            <a:off x="1025525" y="2960688"/>
            <a:ext cx="1993900" cy="800100"/>
          </a:xfrm>
          <a:prstGeom prst="rect">
            <a:avLst/>
          </a:prstGeom>
        </p:spPr>
        <p:txBody>
          <a:bodyPr lIns="121926" tIns="60963" rIns="121926" bIns="60963">
            <a:spAutoFit/>
          </a:bodyPr>
          <a:lstStyle/>
          <a:p>
            <a:pPr algn="ctr">
              <a:defRPr/>
            </a:pPr>
            <a:r>
              <a:rPr lang="zh-CN" altLang="en-US" sz="22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想干事但缺钱的企业</a:t>
            </a:r>
            <a:endParaRPr lang="zh-CN" altLang="en-US" sz="22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矩形 12"/>
          <p:cNvSpPr/>
          <p:nvPr/>
        </p:nvSpPr>
        <p:spPr bwMode="auto">
          <a:xfrm>
            <a:off x="9172575" y="2927350"/>
            <a:ext cx="2046288" cy="801688"/>
          </a:xfrm>
          <a:prstGeom prst="rect">
            <a:avLst/>
          </a:prstGeom>
        </p:spPr>
        <p:txBody>
          <a:bodyPr lIns="121926" tIns="60963" rIns="121926" bIns="60963">
            <a:spAutoFit/>
          </a:bodyPr>
          <a:lstStyle/>
          <a:p>
            <a:pPr algn="ctr">
              <a:defRPr/>
            </a:pPr>
            <a:r>
              <a:rPr lang="zh-CN" altLang="en-US" sz="22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有钱但缺项目   的企业</a:t>
            </a:r>
            <a:endParaRPr lang="zh-CN" altLang="en-US" sz="22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Text Box 4"/>
          <p:cNvSpPr txBox="1">
            <a:spLocks noChangeArrowheads="1"/>
          </p:cNvSpPr>
          <p:nvPr/>
        </p:nvSpPr>
        <p:spPr bwMode="auto">
          <a:xfrm>
            <a:off x="4194175" y="214313"/>
            <a:ext cx="2474407"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6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3.</a:t>
            </a:r>
            <a:r>
              <a:rPr lang="zh-CN" altLang="en-US" sz="36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金融</a:t>
            </a:r>
            <a:r>
              <a:rPr lang="zh-CN" altLang="en-US" sz="3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环境</a:t>
            </a:r>
            <a:endParaRPr lang="zh-CN" altLang="zh-CN" sz="3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Line 6"/>
          <p:cNvSpPr>
            <a:spLocks noChangeShapeType="1"/>
          </p:cNvSpPr>
          <p:nvPr/>
        </p:nvSpPr>
        <p:spPr bwMode="auto">
          <a:xfrm>
            <a:off x="0" y="482600"/>
            <a:ext cx="4092575" cy="0"/>
          </a:xfrm>
          <a:prstGeom prst="line">
            <a:avLst/>
          </a:prstGeom>
          <a:noFill/>
          <a:ln w="6350">
            <a:solidFill>
              <a:srgbClr val="0070C0"/>
            </a:solidFill>
            <a:round/>
          </a:ln>
          <a:effectLst/>
        </p:spPr>
        <p:txBody>
          <a:bodyPr lIns="121926" tIns="60963" rIns="121926" bIns="60963"/>
          <a:lstStyle/>
          <a:p>
            <a:pPr>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Line 7"/>
          <p:cNvSpPr>
            <a:spLocks noChangeShapeType="1"/>
          </p:cNvSpPr>
          <p:nvPr/>
        </p:nvSpPr>
        <p:spPr bwMode="auto">
          <a:xfrm>
            <a:off x="8196263" y="482600"/>
            <a:ext cx="3995737" cy="0"/>
          </a:xfrm>
          <a:prstGeom prst="line">
            <a:avLst/>
          </a:prstGeom>
          <a:noFill/>
          <a:ln w="6350">
            <a:solidFill>
              <a:srgbClr val="0070C0"/>
            </a:solidFill>
            <a:round/>
          </a:ln>
          <a:effectLst/>
        </p:spPr>
        <p:txBody>
          <a:bodyPr lIns="121926" tIns="60963" rIns="121926" bIns="60963"/>
          <a:lstStyle/>
          <a:p>
            <a:pPr>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矩形 19"/>
          <p:cNvSpPr/>
          <p:nvPr/>
        </p:nvSpPr>
        <p:spPr bwMode="auto">
          <a:xfrm>
            <a:off x="5145088" y="2981325"/>
            <a:ext cx="1822450" cy="523875"/>
          </a:xfrm>
          <a:prstGeom prst="rect">
            <a:avLst/>
          </a:prstGeom>
        </p:spPr>
        <p:txBody>
          <a:bodyPr lIns="121926" tIns="60963" rIns="121926" bIns="60963">
            <a:spAutoFit/>
          </a:bodyPr>
          <a:lstStyle/>
          <a:p>
            <a:pPr>
              <a:defRPr/>
            </a:pPr>
            <a:r>
              <a:rPr lang="zh-CN" altLang="en-US" sz="26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金融市场</a:t>
            </a:r>
            <a:endParaRPr lang="zh-CN" altLang="en-US" sz="26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 name="矩形 20"/>
          <p:cNvSpPr/>
          <p:nvPr/>
        </p:nvSpPr>
        <p:spPr bwMode="auto">
          <a:xfrm>
            <a:off x="5341938" y="4383088"/>
            <a:ext cx="1654175" cy="536575"/>
          </a:xfrm>
          <a:prstGeom prst="rect">
            <a:avLst/>
          </a:prstGeom>
        </p:spPr>
        <p:txBody>
          <a:bodyPr lIns="121926" tIns="60963" rIns="121926" bIns="60963">
            <a:spAutoFit/>
          </a:bodyPr>
          <a:lstStyle/>
          <a:p>
            <a:pPr>
              <a:defRPr/>
            </a:pPr>
            <a:r>
              <a:rPr lang="zh-CN" altLang="en-US" sz="2600" b="1" dirty="0">
                <a:latin typeface="微软雅黑" panose="020B0503020204020204" pitchFamily="34" charset="-122"/>
                <a:ea typeface="微软雅黑" panose="020B0503020204020204" pitchFamily="34" charset="-122"/>
                <a:cs typeface="+mn-ea"/>
                <a:sym typeface="微软雅黑" panose="020B0503020204020204" pitchFamily="34" charset="-122"/>
              </a:rPr>
              <a:t>金融工具</a:t>
            </a:r>
            <a:endParaRPr lang="zh-CN" altLang="en-US" sz="26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23" name="直接箭头连接符 22"/>
          <p:cNvCxnSpPr>
            <a:stCxn id="13" idx="1"/>
            <a:endCxn id="7" idx="6"/>
          </p:cNvCxnSpPr>
          <p:nvPr/>
        </p:nvCxnSpPr>
        <p:spPr>
          <a:xfrm rot="10800000" flipV="1">
            <a:off x="8147050" y="3351213"/>
            <a:ext cx="1025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rot="10800000">
            <a:off x="2957513" y="3389313"/>
            <a:ext cx="10985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bwMode="auto">
          <a:xfrm>
            <a:off x="8418513" y="2879725"/>
            <a:ext cx="595312" cy="492125"/>
          </a:xfrm>
          <a:prstGeom prst="rect">
            <a:avLst/>
          </a:prstGeom>
        </p:spPr>
        <p:txBody>
          <a:bodyPr lIns="121926" tIns="60963" rIns="121926" bIns="60963">
            <a:spAutoFit/>
          </a:bodyPr>
          <a:lstStyle/>
          <a:p>
            <a:pPr>
              <a:defRPr/>
            </a:pPr>
            <a:r>
              <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rPr>
              <a:t>钱</a:t>
            </a:r>
            <a:endPar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8" name="矩形 27"/>
          <p:cNvSpPr/>
          <p:nvPr/>
        </p:nvSpPr>
        <p:spPr bwMode="auto">
          <a:xfrm>
            <a:off x="3259138" y="2873375"/>
            <a:ext cx="593725" cy="492125"/>
          </a:xfrm>
          <a:prstGeom prst="rect">
            <a:avLst/>
          </a:prstGeom>
        </p:spPr>
        <p:txBody>
          <a:bodyPr lIns="121926" tIns="60963" rIns="121926" bIns="60963">
            <a:spAutoFit/>
          </a:bodyPr>
          <a:lstStyle/>
          <a:p>
            <a:pPr>
              <a:defRPr/>
            </a:pPr>
            <a:r>
              <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rPr>
              <a:t>钱</a:t>
            </a:r>
            <a:endPar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6" name="矩形 35"/>
          <p:cNvSpPr/>
          <p:nvPr/>
        </p:nvSpPr>
        <p:spPr bwMode="auto">
          <a:xfrm>
            <a:off x="3076575" y="3619500"/>
            <a:ext cx="857250" cy="493713"/>
          </a:xfrm>
          <a:prstGeom prst="rect">
            <a:avLst/>
          </a:prstGeom>
        </p:spPr>
        <p:txBody>
          <a:bodyPr lIns="121926" tIns="60963" rIns="121926" bIns="60963">
            <a:spAutoFit/>
          </a:bodyPr>
          <a:lstStyle/>
          <a:p>
            <a:pPr>
              <a:defRPr/>
            </a:pPr>
            <a:r>
              <a:rPr lang="zh-CN" altLang="en-US" sz="2400" b="1"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利率</a:t>
            </a:r>
            <a:endParaRPr lang="zh-CN" altLang="en-US" sz="2400" b="1"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7" name="矩形 36"/>
          <p:cNvSpPr/>
          <p:nvPr/>
        </p:nvSpPr>
        <p:spPr bwMode="auto">
          <a:xfrm>
            <a:off x="8353425" y="3497263"/>
            <a:ext cx="855663" cy="492125"/>
          </a:xfrm>
          <a:prstGeom prst="rect">
            <a:avLst/>
          </a:prstGeom>
        </p:spPr>
        <p:txBody>
          <a:bodyPr lIns="121926" tIns="60963" rIns="121926" bIns="60963">
            <a:spAutoFit/>
          </a:bodyPr>
          <a:lstStyle/>
          <a:p>
            <a:pPr>
              <a:defRPr/>
            </a:pPr>
            <a:r>
              <a:rPr lang="zh-CN" altLang="en-US" sz="2400" b="1"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利率</a:t>
            </a:r>
            <a:endParaRPr lang="zh-CN" altLang="en-US" sz="2400" b="1"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1000" fill="hold"/>
                                        <p:tgtEl>
                                          <p:spTgt spid="20"/>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1000" fill="hold"/>
                                        <p:tgtEl>
                                          <p:spTgt spid="27"/>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anim calcmode="lin" valueType="num">
                                      <p:cBhvr>
                                        <p:cTn id="84" dur="1000" fill="hold"/>
                                        <p:tgtEl>
                                          <p:spTgt spid="28"/>
                                        </p:tgtEl>
                                        <p:attrNameLst>
                                          <p:attrName>ppt_x</p:attrName>
                                        </p:attrNameLst>
                                      </p:cBhvr>
                                      <p:tavLst>
                                        <p:tav tm="0">
                                          <p:val>
                                            <p:strVal val="#ppt_x"/>
                                          </p:val>
                                        </p:tav>
                                        <p:tav tm="100000">
                                          <p:val>
                                            <p:strVal val="#ppt_x"/>
                                          </p:val>
                                        </p:tav>
                                      </p:tavLst>
                                    </p:anim>
                                    <p:anim calcmode="lin" valueType="num">
                                      <p:cBhvr>
                                        <p:cTn id="85" dur="1000" fill="hold"/>
                                        <p:tgtEl>
                                          <p:spTgt spid="28"/>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42"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1000"/>
                                        <p:tgtEl>
                                          <p:spTgt spid="37"/>
                                        </p:tgtEl>
                                      </p:cBhvr>
                                    </p:animEffect>
                                    <p:anim calcmode="lin" valueType="num">
                                      <p:cBhvr>
                                        <p:cTn id="96" dur="1000" fill="hold"/>
                                        <p:tgtEl>
                                          <p:spTgt spid="37"/>
                                        </p:tgtEl>
                                        <p:attrNameLst>
                                          <p:attrName>ppt_x</p:attrName>
                                        </p:attrNameLst>
                                      </p:cBhvr>
                                      <p:tavLst>
                                        <p:tav tm="0">
                                          <p:val>
                                            <p:strVal val="#ppt_x"/>
                                          </p:val>
                                        </p:tav>
                                        <p:tav tm="100000">
                                          <p:val>
                                            <p:strVal val="#ppt_x"/>
                                          </p:val>
                                        </p:tav>
                                      </p:tavLst>
                                    </p:anim>
                                    <p:anim calcmode="lin" valueType="num">
                                      <p:cBhvr>
                                        <p:cTn id="9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7" grpId="0"/>
      <p:bldP spid="20" grpId="0"/>
      <p:bldP spid="21" grpId="0"/>
      <p:bldP spid="27" grpId="0"/>
      <p:bldP spid="28" grpId="0"/>
      <p:bldP spid="36" grpId="0"/>
      <p:bldP spid="3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图片 5" descr="timg (5)"/>
          <p:cNvPicPr>
            <a:picLocks noChangeAspect="1"/>
          </p:cNvPicPr>
          <p:nvPr/>
        </p:nvPicPr>
        <p:blipFill>
          <a:blip r:embed="rId1"/>
          <a:srcRect/>
          <a:stretch>
            <a:fillRect/>
          </a:stretch>
        </p:blipFill>
        <p:spPr bwMode="auto">
          <a:xfrm>
            <a:off x="617538" y="1476375"/>
            <a:ext cx="10572750" cy="4416425"/>
          </a:xfrm>
          <a:prstGeom prst="rect">
            <a:avLst/>
          </a:prstGeom>
          <a:noFill/>
          <a:ln w="9525">
            <a:noFill/>
            <a:miter lim="800000"/>
            <a:headEnd/>
            <a:tailEnd/>
          </a:ln>
        </p:spPr>
      </p:pic>
      <p:sp>
        <p:nvSpPr>
          <p:cNvPr id="39938" name="内容占位符 2"/>
          <p:cNvSpPr>
            <a:spLocks noGrp="1"/>
          </p:cNvSpPr>
          <p:nvPr>
            <p:ph idx="1"/>
          </p:nvPr>
        </p:nvSpPr>
        <p:spPr>
          <a:xfrm>
            <a:off x="625475" y="822325"/>
            <a:ext cx="3687763" cy="693738"/>
          </a:xfrm>
        </p:spPr>
        <p:txBody>
          <a:bodyPr/>
          <a:lstStyle/>
          <a:p>
            <a:pPr>
              <a:buFont typeface="Arial" panose="020B0604020202020204" pitchFamily="34" charset="0"/>
              <a:buNone/>
            </a:pPr>
            <a:r>
              <a:rPr lang="en-US" altLang="zh-CN">
                <a:solidFill>
                  <a:schemeClr val="tx1"/>
                </a:solidFill>
                <a:latin typeface="微软雅黑" panose="020B0503020204020204" pitchFamily="34" charset="-122"/>
                <a:ea typeface="微软雅黑" panose="020B0503020204020204" pitchFamily="34" charset="-122"/>
              </a:rPr>
              <a:t>1</a:t>
            </a:r>
            <a:r>
              <a:rPr lang="zh-CN" altLang="en-US">
                <a:solidFill>
                  <a:schemeClr val="tx1"/>
                </a:solidFill>
                <a:latin typeface="微软雅黑" panose="020B0503020204020204" pitchFamily="34" charset="-122"/>
                <a:ea typeface="微软雅黑" panose="020B0503020204020204" pitchFamily="34" charset="-122"/>
              </a:rPr>
              <a:t>、</a:t>
            </a:r>
            <a:r>
              <a:rPr lang="en-US" altLang="zh-CN">
                <a:solidFill>
                  <a:schemeClr val="tx1"/>
                </a:solidFill>
                <a:latin typeface="微软雅黑" panose="020B0503020204020204" pitchFamily="34" charset="-122"/>
                <a:ea typeface="微软雅黑" panose="020B0503020204020204" pitchFamily="34" charset="-122"/>
              </a:rPr>
              <a:t> </a:t>
            </a:r>
            <a:r>
              <a:rPr lang="zh-CN" altLang="en-US">
                <a:solidFill>
                  <a:schemeClr val="tx1"/>
                </a:solidFill>
                <a:latin typeface="微软雅黑" panose="020B0503020204020204" pitchFamily="34" charset="-122"/>
                <a:ea typeface="微软雅黑" panose="020B0503020204020204" pitchFamily="34" charset="-122"/>
              </a:rPr>
              <a:t>金融机构</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9939" name="矩形 238616"/>
          <p:cNvSpPr>
            <a:spLocks noChangeArrowheads="1"/>
          </p:cNvSpPr>
          <p:nvPr/>
        </p:nvSpPr>
        <p:spPr bwMode="auto">
          <a:xfrm>
            <a:off x="1646238" y="1765300"/>
            <a:ext cx="2490787" cy="452438"/>
          </a:xfrm>
          <a:prstGeom prst="rect">
            <a:avLst/>
          </a:prstGeom>
          <a:solidFill>
            <a:schemeClr val="bg2"/>
          </a:solidFill>
          <a:ln w="9525">
            <a:solidFill>
              <a:schemeClr val="accent2"/>
            </a:solidFill>
            <a:miter lim="800000"/>
          </a:ln>
        </p:spPr>
        <p:txBody>
          <a:bodyPr wrap="none" anchor="ctr"/>
          <a:lstStyle/>
          <a:p>
            <a:r>
              <a:rPr lang="zh-CN" altLang="en-US" sz="2600">
                <a:latin typeface="微软雅黑" panose="020B0503020204020204" pitchFamily="34" charset="-122"/>
                <a:ea typeface="微软雅黑" panose="020B0503020204020204" pitchFamily="34" charset="-122"/>
              </a:rPr>
              <a:t>银行业金融机构</a:t>
            </a:r>
            <a:endParaRPr lang="zh-CN" altLang="en-US" sz="2600">
              <a:latin typeface="微软雅黑" panose="020B0503020204020204" pitchFamily="34" charset="-122"/>
              <a:ea typeface="微软雅黑" panose="020B0503020204020204" pitchFamily="34" charset="-122"/>
            </a:endParaRPr>
          </a:p>
        </p:txBody>
      </p:sp>
      <p:sp>
        <p:nvSpPr>
          <p:cNvPr id="39940" name="矩形 3"/>
          <p:cNvSpPr>
            <a:spLocks noChangeArrowheads="1"/>
          </p:cNvSpPr>
          <p:nvPr/>
        </p:nvSpPr>
        <p:spPr bwMode="auto">
          <a:xfrm>
            <a:off x="7554913" y="1743075"/>
            <a:ext cx="2060575" cy="452438"/>
          </a:xfrm>
          <a:prstGeom prst="rect">
            <a:avLst/>
          </a:prstGeom>
          <a:solidFill>
            <a:schemeClr val="bg2"/>
          </a:solidFill>
          <a:ln w="9525">
            <a:solidFill>
              <a:schemeClr val="accent2"/>
            </a:solidFill>
            <a:miter lim="800000"/>
          </a:ln>
        </p:spPr>
        <p:txBody>
          <a:bodyPr wrap="none" anchor="ctr"/>
          <a:lstStyle/>
          <a:p>
            <a:r>
              <a:rPr lang="zh-CN" altLang="en-US" sz="2600">
                <a:latin typeface="微软雅黑" panose="020B0503020204020204" pitchFamily="34" charset="-122"/>
                <a:ea typeface="微软雅黑" panose="020B0503020204020204" pitchFamily="34" charset="-122"/>
              </a:rPr>
              <a:t>其他金融机构</a:t>
            </a:r>
            <a:endParaRPr lang="zh-CN" altLang="en-US" sz="2600">
              <a:latin typeface="微软雅黑" panose="020B0503020204020204" pitchFamily="34" charset="-122"/>
              <a:ea typeface="微软雅黑" panose="020B0503020204020204" pitchFamily="34" charset="-122"/>
            </a:endParaRPr>
          </a:p>
        </p:txBody>
      </p:sp>
      <p:pic>
        <p:nvPicPr>
          <p:cNvPr id="39941" name="图片 1" descr="timg"/>
          <p:cNvPicPr>
            <a:picLocks noChangeAspect="1"/>
          </p:cNvPicPr>
          <p:nvPr/>
        </p:nvPicPr>
        <p:blipFill>
          <a:blip r:embed="rId2"/>
          <a:srcRect/>
          <a:stretch>
            <a:fillRect/>
          </a:stretch>
        </p:blipFill>
        <p:spPr bwMode="auto">
          <a:xfrm>
            <a:off x="782638" y="2459038"/>
            <a:ext cx="4822825" cy="3140075"/>
          </a:xfrm>
          <a:prstGeom prst="rect">
            <a:avLst/>
          </a:prstGeom>
          <a:noFill/>
          <a:ln w="9525">
            <a:noFill/>
            <a:miter lim="800000"/>
            <a:headEnd/>
            <a:tailEnd/>
          </a:ln>
        </p:spPr>
      </p:pic>
      <p:pic>
        <p:nvPicPr>
          <p:cNvPr id="39942" name="图片 4" descr="timg (1)"/>
          <p:cNvPicPr>
            <a:picLocks noChangeAspect="1"/>
          </p:cNvPicPr>
          <p:nvPr/>
        </p:nvPicPr>
        <p:blipFill>
          <a:blip r:embed="rId3"/>
          <a:srcRect/>
          <a:stretch>
            <a:fillRect/>
          </a:stretch>
        </p:blipFill>
        <p:spPr bwMode="auto">
          <a:xfrm>
            <a:off x="6073775" y="2424113"/>
            <a:ext cx="4970463" cy="3135312"/>
          </a:xfrm>
          <a:prstGeom prst="rect">
            <a:avLst/>
          </a:prstGeom>
          <a:noFill/>
          <a:ln w="9525">
            <a:noFill/>
            <a:miter lim="800000"/>
            <a:headEnd/>
            <a:tailEnd/>
          </a:ln>
        </p:spPr>
      </p:pic>
      <p:sp>
        <p:nvSpPr>
          <p:cNvPr id="12" name="Text Box 4"/>
          <p:cNvSpPr txBox="1">
            <a:spLocks noChangeArrowheads="1"/>
          </p:cNvSpPr>
          <p:nvPr/>
        </p:nvSpPr>
        <p:spPr bwMode="auto">
          <a:xfrm>
            <a:off x="3889375" y="184150"/>
            <a:ext cx="2474407"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3.</a:t>
            </a:r>
            <a:r>
              <a:rPr lang="zh-CN" altLang="en-US"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金融</a:t>
            </a:r>
            <a:r>
              <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rPr>
              <a:t>环境</a:t>
            </a:r>
            <a:endParaRPr lang="zh-CN" altLang="zh-CN"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Line 6"/>
          <p:cNvSpPr>
            <a:spLocks noChangeShapeType="1"/>
          </p:cNvSpPr>
          <p:nvPr/>
        </p:nvSpPr>
        <p:spPr bwMode="auto">
          <a:xfrm>
            <a:off x="0" y="482600"/>
            <a:ext cx="40925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Line 7"/>
          <p:cNvSpPr>
            <a:spLocks noChangeShapeType="1"/>
          </p:cNvSpPr>
          <p:nvPr/>
        </p:nvSpPr>
        <p:spPr bwMode="auto">
          <a:xfrm flipV="1">
            <a:off x="7577138" y="436563"/>
            <a:ext cx="4614862"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灯片编号占位符 2"/>
          <p:cNvSpPr>
            <a:spLocks noGrp="1"/>
          </p:cNvSpPr>
          <p:nvPr>
            <p:ph type="sldNum" sz="quarter" idx="12"/>
          </p:nvPr>
        </p:nvSpPr>
        <p:spPr/>
        <p:txBody>
          <a:bodyPr/>
          <a:lstStyle/>
          <a:p>
            <a:pPr>
              <a:defRPr/>
            </a:pPr>
            <a:fld id="{F7620251-BDC9-4E7E-91A6-2444E2C6FEAF}" type="slidenum">
              <a:rPr lang="en-US"/>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图片 4" descr="timg (4)"/>
          <p:cNvPicPr>
            <a:picLocks noChangeAspect="1"/>
          </p:cNvPicPr>
          <p:nvPr/>
        </p:nvPicPr>
        <p:blipFill>
          <a:blip r:embed="rId1"/>
          <a:srcRect/>
          <a:stretch>
            <a:fillRect/>
          </a:stretch>
        </p:blipFill>
        <p:spPr bwMode="auto">
          <a:xfrm>
            <a:off x="8637588" y="333375"/>
            <a:ext cx="3538537" cy="2752725"/>
          </a:xfrm>
          <a:prstGeom prst="rect">
            <a:avLst/>
          </a:prstGeom>
          <a:noFill/>
          <a:ln w="9525">
            <a:noFill/>
            <a:miter lim="800000"/>
            <a:headEnd/>
            <a:tailEnd/>
          </a:ln>
        </p:spPr>
      </p:pic>
      <p:sp>
        <p:nvSpPr>
          <p:cNvPr id="40962" name="文本占位符 239618"/>
          <p:cNvSpPr>
            <a:spLocks noGrp="1"/>
          </p:cNvSpPr>
          <p:nvPr>
            <p:ph type="body" idx="1"/>
          </p:nvPr>
        </p:nvSpPr>
        <p:spPr>
          <a:xfrm>
            <a:off x="842963" y="981075"/>
            <a:ext cx="3757612" cy="693738"/>
          </a:xfrm>
        </p:spPr>
        <p:txBody>
          <a:bodyPr/>
          <a:lstStyle/>
          <a:p>
            <a:pPr>
              <a:buFont typeface="Arial" panose="020B0604020202020204" pitchFamily="34" charset="0"/>
              <a:buNone/>
            </a:pPr>
            <a:r>
              <a:rPr lang="en-US" altLang="zh-CN">
                <a:solidFill>
                  <a:schemeClr val="tx1"/>
                </a:solidFill>
                <a:latin typeface="微软雅黑" panose="020B0503020204020204" pitchFamily="34" charset="-122"/>
                <a:ea typeface="微软雅黑" panose="020B0503020204020204" pitchFamily="34" charset="-122"/>
                <a:sym typeface="+mn-ea"/>
              </a:rPr>
              <a:t>2</a:t>
            </a:r>
            <a:r>
              <a:rPr lang="zh-CN" altLang="en-US">
                <a:solidFill>
                  <a:schemeClr val="tx1"/>
                </a:solidFill>
                <a:latin typeface="微软雅黑" panose="020B0503020204020204" pitchFamily="34" charset="-122"/>
                <a:ea typeface="微软雅黑" panose="020B0503020204020204" pitchFamily="34" charset="-122"/>
                <a:sym typeface="+mn-ea"/>
              </a:rPr>
              <a:t>、金融工具</a:t>
            </a:r>
            <a:endParaRPr lang="zh-CN" altLang="en-US">
              <a:solidFill>
                <a:schemeClr val="tx1"/>
              </a:solidFill>
              <a:latin typeface="微软雅黑" panose="020B0503020204020204" pitchFamily="34" charset="-122"/>
              <a:ea typeface="微软雅黑" panose="020B0503020204020204" pitchFamily="34" charset="-122"/>
              <a:sym typeface="+mn-ea"/>
            </a:endParaRPr>
          </a:p>
          <a:p>
            <a:endParaRPr lang="zh-CN">
              <a:ea typeface="宋体" panose="02010600030101010101" pitchFamily="2" charset="-122"/>
            </a:endParaRPr>
          </a:p>
        </p:txBody>
      </p:sp>
      <p:pic>
        <p:nvPicPr>
          <p:cNvPr id="40963" name="图片 2" descr="股票"/>
          <p:cNvPicPr>
            <a:picLocks noChangeAspect="1"/>
          </p:cNvPicPr>
          <p:nvPr/>
        </p:nvPicPr>
        <p:blipFill>
          <a:blip r:embed="rId2"/>
          <a:srcRect/>
          <a:stretch>
            <a:fillRect/>
          </a:stretch>
        </p:blipFill>
        <p:spPr bwMode="auto">
          <a:xfrm>
            <a:off x="1084263" y="2566988"/>
            <a:ext cx="3732212" cy="2613025"/>
          </a:xfrm>
          <a:prstGeom prst="rect">
            <a:avLst/>
          </a:prstGeom>
          <a:noFill/>
          <a:ln w="9525">
            <a:noFill/>
            <a:miter lim="800000"/>
            <a:headEnd/>
            <a:tailEnd/>
          </a:ln>
        </p:spPr>
      </p:pic>
      <p:pic>
        <p:nvPicPr>
          <p:cNvPr id="40964" name="图片 3" descr="timg (13)"/>
          <p:cNvPicPr>
            <a:picLocks noChangeAspect="1"/>
          </p:cNvPicPr>
          <p:nvPr/>
        </p:nvPicPr>
        <p:blipFill>
          <a:blip r:embed="rId3"/>
          <a:srcRect/>
          <a:stretch>
            <a:fillRect/>
          </a:stretch>
        </p:blipFill>
        <p:spPr bwMode="auto">
          <a:xfrm>
            <a:off x="6121400" y="2705100"/>
            <a:ext cx="4740275" cy="2335213"/>
          </a:xfrm>
          <a:prstGeom prst="rect">
            <a:avLst/>
          </a:prstGeom>
          <a:noFill/>
          <a:ln w="9525">
            <a:noFill/>
            <a:miter lim="800000"/>
            <a:headEnd/>
            <a:tailEnd/>
          </a:ln>
        </p:spPr>
      </p:pic>
      <p:sp>
        <p:nvSpPr>
          <p:cNvPr id="6" name="文本框 5"/>
          <p:cNvSpPr txBox="1"/>
          <p:nvPr/>
        </p:nvSpPr>
        <p:spPr>
          <a:xfrm>
            <a:off x="1816100" y="1697038"/>
            <a:ext cx="1749425" cy="492125"/>
          </a:xfrm>
          <a:prstGeom prst="rect">
            <a:avLst/>
          </a:prstGeom>
          <a:solidFill>
            <a:schemeClr val="accent1">
              <a:lumMod val="60000"/>
              <a:lumOff val="40000"/>
            </a:schemeClr>
          </a:solidFill>
        </p:spPr>
        <p:txBody>
          <a:bodyPr>
            <a:spAutoFit/>
          </a:bodyPr>
          <a:lstStyle/>
          <a:p>
            <a:pPr algn="ctr">
              <a:defRPr/>
            </a:pPr>
            <a:r>
              <a:rPr lang="zh-CN" altLang="en-US" sz="2600" b="1" dirty="0">
                <a:latin typeface="微软雅黑" panose="020B0503020204020204" pitchFamily="34" charset="-122"/>
                <a:ea typeface="微软雅黑" panose="020B0503020204020204" pitchFamily="34" charset="-122"/>
              </a:rPr>
              <a:t>股票</a:t>
            </a:r>
            <a:endParaRPr lang="zh-CN" altLang="en-US" sz="2600"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7594600" y="1671638"/>
            <a:ext cx="1749425" cy="492125"/>
          </a:xfrm>
          <a:prstGeom prst="rect">
            <a:avLst/>
          </a:prstGeom>
          <a:solidFill>
            <a:schemeClr val="accent1">
              <a:lumMod val="60000"/>
              <a:lumOff val="40000"/>
            </a:schemeClr>
          </a:solidFill>
        </p:spPr>
        <p:txBody>
          <a:bodyPr>
            <a:spAutoFit/>
          </a:bodyPr>
          <a:lstStyle/>
          <a:p>
            <a:pPr algn="ctr">
              <a:defRPr/>
            </a:pPr>
            <a:r>
              <a:rPr lang="zh-CN" altLang="en-US" sz="2600" b="1" dirty="0">
                <a:latin typeface="微软雅黑" panose="020B0503020204020204" pitchFamily="34" charset="-122"/>
                <a:ea typeface="微软雅黑" panose="020B0503020204020204" pitchFamily="34" charset="-122"/>
              </a:rPr>
              <a:t>债券</a:t>
            </a:r>
            <a:endParaRPr lang="zh-CN" altLang="en-US" sz="2600" b="1" dirty="0">
              <a:latin typeface="微软雅黑" panose="020B0503020204020204" pitchFamily="34" charset="-122"/>
              <a:ea typeface="微软雅黑" panose="020B0503020204020204" pitchFamily="34" charset="-122"/>
            </a:endParaRPr>
          </a:p>
        </p:txBody>
      </p:sp>
      <p:sp>
        <p:nvSpPr>
          <p:cNvPr id="12" name="Text Box 4"/>
          <p:cNvSpPr txBox="1">
            <a:spLocks noChangeArrowheads="1"/>
          </p:cNvSpPr>
          <p:nvPr/>
        </p:nvSpPr>
        <p:spPr bwMode="auto">
          <a:xfrm>
            <a:off x="3889375" y="184150"/>
            <a:ext cx="2474407"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3.</a:t>
            </a:r>
            <a:r>
              <a:rPr lang="zh-CN" altLang="en-US"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金融</a:t>
            </a:r>
            <a:r>
              <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rPr>
              <a:t>环境</a:t>
            </a:r>
            <a:endParaRPr lang="zh-CN" altLang="zh-CN"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Line 6"/>
          <p:cNvSpPr>
            <a:spLocks noChangeShapeType="1"/>
          </p:cNvSpPr>
          <p:nvPr/>
        </p:nvSpPr>
        <p:spPr bwMode="auto">
          <a:xfrm>
            <a:off x="0" y="482600"/>
            <a:ext cx="40925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Line 7"/>
          <p:cNvSpPr>
            <a:spLocks noChangeShapeType="1"/>
          </p:cNvSpPr>
          <p:nvPr/>
        </p:nvSpPr>
        <p:spPr bwMode="auto">
          <a:xfrm flipV="1">
            <a:off x="7577138" y="436563"/>
            <a:ext cx="4614862"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灯片编号占位符 2"/>
          <p:cNvSpPr>
            <a:spLocks noGrp="1"/>
          </p:cNvSpPr>
          <p:nvPr>
            <p:ph type="sldNum" sz="quarter" idx="12"/>
          </p:nvPr>
        </p:nvSpPr>
        <p:spPr/>
        <p:txBody>
          <a:bodyPr/>
          <a:lstStyle/>
          <a:p>
            <a:pPr>
              <a:defRPr/>
            </a:pPr>
            <a:fld id="{853E914C-C809-45D8-A40E-27D753525926}" type="slidenum">
              <a:rPr lang="en-US"/>
            </a:fld>
            <a:endParaRPr lang="en-US" dirty="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图片 11" descr="timg (10)"/>
          <p:cNvPicPr>
            <a:picLocks noChangeAspect="1"/>
          </p:cNvPicPr>
          <p:nvPr/>
        </p:nvPicPr>
        <p:blipFill>
          <a:blip r:embed="rId1"/>
          <a:srcRect/>
          <a:stretch>
            <a:fillRect/>
          </a:stretch>
        </p:blipFill>
        <p:spPr bwMode="auto">
          <a:xfrm>
            <a:off x="682625" y="1884363"/>
            <a:ext cx="4876800" cy="3370262"/>
          </a:xfrm>
          <a:prstGeom prst="rect">
            <a:avLst/>
          </a:prstGeom>
          <a:noFill/>
          <a:ln w="9525">
            <a:noFill/>
            <a:miter lim="800000"/>
            <a:headEnd/>
            <a:tailEnd/>
          </a:ln>
        </p:spPr>
      </p:pic>
      <p:sp>
        <p:nvSpPr>
          <p:cNvPr id="41986" name="内容占位符 2"/>
          <p:cNvSpPr>
            <a:spLocks noGrp="1"/>
          </p:cNvSpPr>
          <p:nvPr>
            <p:ph idx="1"/>
          </p:nvPr>
        </p:nvSpPr>
        <p:spPr>
          <a:xfrm>
            <a:off x="930275" y="1169988"/>
            <a:ext cx="2509838" cy="569912"/>
          </a:xfrm>
        </p:spPr>
        <p:txBody>
          <a:bodyPr/>
          <a:lstStyle/>
          <a:p>
            <a:pPr>
              <a:buFont typeface="Arial" panose="020B0604020202020204" pitchFamily="34" charset="0"/>
              <a:buNone/>
            </a:pPr>
            <a:r>
              <a:rPr lang="en-US" altLang="zh-CN">
                <a:solidFill>
                  <a:schemeClr val="tx1"/>
                </a:solidFill>
                <a:latin typeface="微软雅黑" panose="020B0503020204020204" pitchFamily="34" charset="-122"/>
                <a:ea typeface="微软雅黑" panose="020B0503020204020204" pitchFamily="34" charset="-122"/>
              </a:rPr>
              <a:t>3</a:t>
            </a:r>
            <a:r>
              <a:rPr lang="zh-CN" altLang="en-US">
                <a:solidFill>
                  <a:schemeClr val="tx1"/>
                </a:solidFill>
                <a:latin typeface="微软雅黑" panose="020B0503020204020204" pitchFamily="34" charset="-122"/>
                <a:ea typeface="微软雅黑" panose="020B0503020204020204" pitchFamily="34" charset="-122"/>
              </a:rPr>
              <a:t>、</a:t>
            </a:r>
            <a:r>
              <a:rPr lang="en-US" altLang="zh-CN">
                <a:solidFill>
                  <a:schemeClr val="tx1"/>
                </a:solidFill>
                <a:latin typeface="微软雅黑" panose="020B0503020204020204" pitchFamily="34" charset="-122"/>
                <a:ea typeface="微软雅黑" panose="020B0503020204020204" pitchFamily="34" charset="-122"/>
              </a:rPr>
              <a:t> </a:t>
            </a:r>
            <a:r>
              <a:rPr lang="zh-CN" altLang="en-US">
                <a:solidFill>
                  <a:schemeClr val="tx1"/>
                </a:solidFill>
                <a:latin typeface="微软雅黑" panose="020B0503020204020204" pitchFamily="34" charset="-122"/>
                <a:ea typeface="微软雅黑" panose="020B0503020204020204" pitchFamily="34" charset="-122"/>
              </a:rPr>
              <a:t>金融市场</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1987" name="文本占位符 38914"/>
          <p:cNvSpPr>
            <a:spLocks noGrp="1"/>
          </p:cNvSpPr>
          <p:nvPr/>
        </p:nvSpPr>
        <p:spPr bwMode="auto">
          <a:xfrm>
            <a:off x="871538" y="1916113"/>
            <a:ext cx="4716462" cy="3381375"/>
          </a:xfrm>
          <a:prstGeom prst="rect">
            <a:avLst/>
          </a:prstGeom>
          <a:noFill/>
          <a:ln w="9525">
            <a:noFill/>
            <a:miter lim="800000"/>
          </a:ln>
        </p:spPr>
        <p:txBody>
          <a:bodyPr/>
          <a:lstStyle/>
          <a:p>
            <a:pPr>
              <a:lnSpc>
                <a:spcPct val="150000"/>
              </a:lnSpc>
              <a:spcBef>
                <a:spcPct val="5000"/>
              </a:spcBef>
              <a:buClr>
                <a:schemeClr val="accent2"/>
              </a:buClr>
              <a:buFont typeface="Wingdings" panose="05000000000000000000" pitchFamily="2" charset="2"/>
              <a:buNone/>
            </a:pPr>
            <a:r>
              <a:rPr lang="zh-CN" altLang="en-US" sz="2600">
                <a:latin typeface="微软雅黑" panose="020B0503020204020204" pitchFamily="34" charset="-122"/>
                <a:ea typeface="微软雅黑" panose="020B0503020204020204" pitchFamily="34" charset="-122"/>
              </a:rPr>
              <a:t>      金融市场是指</a:t>
            </a:r>
            <a:r>
              <a:rPr lang="zh-CN" altLang="en-US" sz="2600">
                <a:solidFill>
                  <a:srgbClr val="FF0000"/>
                </a:solidFill>
                <a:latin typeface="微软雅黑" panose="020B0503020204020204" pitchFamily="34" charset="-122"/>
                <a:ea typeface="微软雅黑" panose="020B0503020204020204" pitchFamily="34" charset="-122"/>
              </a:rPr>
              <a:t>资金供应者</a:t>
            </a:r>
            <a:r>
              <a:rPr lang="zh-CN" altLang="en-US" sz="2600">
                <a:latin typeface="微软雅黑" panose="020B0503020204020204" pitchFamily="34" charset="-122"/>
                <a:ea typeface="微软雅黑" panose="020B0503020204020204" pitchFamily="34" charset="-122"/>
              </a:rPr>
              <a:t>和</a:t>
            </a:r>
            <a:r>
              <a:rPr lang="zh-CN" altLang="en-US" sz="2600">
                <a:solidFill>
                  <a:srgbClr val="FF0000"/>
                </a:solidFill>
                <a:latin typeface="微软雅黑" panose="020B0503020204020204" pitchFamily="34" charset="-122"/>
                <a:ea typeface="微软雅黑" panose="020B0503020204020204" pitchFamily="34" charset="-122"/>
              </a:rPr>
              <a:t>资金需求者</a:t>
            </a:r>
            <a:r>
              <a:rPr lang="zh-CN" altLang="en-US" sz="2600">
                <a:latin typeface="微软雅黑" panose="020B0503020204020204" pitchFamily="34" charset="-122"/>
                <a:ea typeface="微软雅黑" panose="020B0503020204020204" pitchFamily="34" charset="-122"/>
              </a:rPr>
              <a:t>双方通过金融工具进行交易的场所。</a:t>
            </a:r>
            <a:endParaRPr lang="en-US" altLang="zh-CN" sz="2600">
              <a:latin typeface="微软雅黑" panose="020B0503020204020204" pitchFamily="34" charset="-122"/>
              <a:ea typeface="微软雅黑" panose="020B0503020204020204" pitchFamily="34" charset="-122"/>
            </a:endParaRPr>
          </a:p>
          <a:p>
            <a:pPr>
              <a:lnSpc>
                <a:spcPct val="150000"/>
              </a:lnSpc>
              <a:spcBef>
                <a:spcPct val="5000"/>
              </a:spcBef>
              <a:buClr>
                <a:schemeClr val="accent2"/>
              </a:buClr>
              <a:buFont typeface="Wingdings" panose="05000000000000000000" pitchFamily="2" charset="2"/>
              <a:buNone/>
            </a:pPr>
            <a:r>
              <a:rPr lang="zh-CN" altLang="en-US" sz="2600">
                <a:latin typeface="微软雅黑" panose="020B0503020204020204" pitchFamily="34" charset="-122"/>
                <a:ea typeface="微软雅黑" panose="020B0503020204020204" pitchFamily="34" charset="-122"/>
              </a:rPr>
              <a:t>     包括证券交易所及场外交易市场。</a:t>
            </a:r>
            <a:endParaRPr lang="zh-CN" altLang="en-US" sz="2600">
              <a:latin typeface="微软雅黑" panose="020B0503020204020204" pitchFamily="34" charset="-122"/>
              <a:ea typeface="微软雅黑" panose="020B0503020204020204" pitchFamily="34" charset="-122"/>
            </a:endParaRPr>
          </a:p>
        </p:txBody>
      </p:sp>
      <p:sp>
        <p:nvSpPr>
          <p:cNvPr id="9" name="Text Box 4"/>
          <p:cNvSpPr txBox="1">
            <a:spLocks noChangeArrowheads="1"/>
          </p:cNvSpPr>
          <p:nvPr/>
        </p:nvSpPr>
        <p:spPr bwMode="auto">
          <a:xfrm>
            <a:off x="3889375" y="184150"/>
            <a:ext cx="3476625" cy="677863"/>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rPr>
              <a:t>（三）金融环境</a:t>
            </a:r>
            <a:endParaRPr lang="zh-CN" altLang="zh-CN"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Line 6"/>
          <p:cNvSpPr>
            <a:spLocks noChangeShapeType="1"/>
          </p:cNvSpPr>
          <p:nvPr/>
        </p:nvSpPr>
        <p:spPr bwMode="auto">
          <a:xfrm>
            <a:off x="0" y="482600"/>
            <a:ext cx="40925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Line 7"/>
          <p:cNvSpPr>
            <a:spLocks noChangeShapeType="1"/>
          </p:cNvSpPr>
          <p:nvPr/>
        </p:nvSpPr>
        <p:spPr bwMode="auto">
          <a:xfrm flipV="1">
            <a:off x="7577138" y="436563"/>
            <a:ext cx="4614862"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41991" name="Picture 3"/>
          <p:cNvPicPr>
            <a:picLocks noChangeAspect="1" noChangeArrowheads="1"/>
          </p:cNvPicPr>
          <p:nvPr/>
        </p:nvPicPr>
        <p:blipFill>
          <a:blip r:embed="rId2"/>
          <a:srcRect/>
          <a:stretch>
            <a:fillRect/>
          </a:stretch>
        </p:blipFill>
        <p:spPr bwMode="auto">
          <a:xfrm>
            <a:off x="5899150" y="1871663"/>
            <a:ext cx="5553075" cy="3470275"/>
          </a:xfrm>
          <a:prstGeom prst="rect">
            <a:avLst/>
          </a:prstGeom>
          <a:noFill/>
          <a:ln w="9525">
            <a:noFill/>
            <a:miter lim="800000"/>
            <a:headEnd/>
            <a:tailEnd/>
          </a:ln>
        </p:spPr>
      </p:pic>
      <p:sp>
        <p:nvSpPr>
          <p:cNvPr id="15" name="灯片编号占位符 2"/>
          <p:cNvSpPr>
            <a:spLocks noGrp="1"/>
          </p:cNvSpPr>
          <p:nvPr>
            <p:ph type="sldNum" sz="quarter" idx="12"/>
          </p:nvPr>
        </p:nvSpPr>
        <p:spPr/>
        <p:txBody>
          <a:bodyPr/>
          <a:lstStyle/>
          <a:p>
            <a:pPr>
              <a:defRPr/>
            </a:pPr>
            <a:fld id="{7F910A9C-DA3A-4EE8-83A7-05995C86E19F}" type="slidenum">
              <a:rPr lang="en-US"/>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图片 4" descr="timg (11)"/>
          <p:cNvPicPr>
            <a:picLocks noChangeAspect="1"/>
          </p:cNvPicPr>
          <p:nvPr/>
        </p:nvPicPr>
        <p:blipFill>
          <a:blip r:embed="rId1"/>
          <a:srcRect/>
          <a:stretch>
            <a:fillRect/>
          </a:stretch>
        </p:blipFill>
        <p:spPr bwMode="auto">
          <a:xfrm>
            <a:off x="1003300" y="2625725"/>
            <a:ext cx="5629275" cy="2851150"/>
          </a:xfrm>
          <a:prstGeom prst="rect">
            <a:avLst/>
          </a:prstGeom>
          <a:noFill/>
          <a:ln w="9525">
            <a:noFill/>
            <a:miter lim="800000"/>
            <a:headEnd/>
            <a:tailEnd/>
          </a:ln>
        </p:spPr>
      </p:pic>
      <p:sp>
        <p:nvSpPr>
          <p:cNvPr id="43010" name="内容占位符 2"/>
          <p:cNvSpPr>
            <a:spLocks noGrp="1"/>
          </p:cNvSpPr>
          <p:nvPr>
            <p:ph idx="1"/>
          </p:nvPr>
        </p:nvSpPr>
        <p:spPr>
          <a:xfrm>
            <a:off x="1046163" y="1054100"/>
            <a:ext cx="1609725" cy="455613"/>
          </a:xfrm>
        </p:spPr>
        <p:txBody>
          <a:bodyPr/>
          <a:lstStyle/>
          <a:p>
            <a:pPr>
              <a:buFont typeface="Arial" panose="020B0604020202020204" pitchFamily="34" charset="0"/>
              <a:buNone/>
            </a:pPr>
            <a:r>
              <a:rPr lang="en-US" altLang="zh-CN">
                <a:solidFill>
                  <a:schemeClr val="tx1"/>
                </a:solidFill>
                <a:latin typeface="微软雅黑" panose="020B0503020204020204" pitchFamily="34" charset="-122"/>
                <a:ea typeface="微软雅黑" panose="020B0503020204020204" pitchFamily="34" charset="-122"/>
              </a:rPr>
              <a:t>4</a:t>
            </a:r>
            <a:r>
              <a:rPr lang="zh-CN" altLang="en-US">
                <a:solidFill>
                  <a:schemeClr val="tx1"/>
                </a:solidFill>
                <a:latin typeface="微软雅黑" panose="020B0503020204020204" pitchFamily="34" charset="-122"/>
                <a:ea typeface="微软雅黑" panose="020B0503020204020204" pitchFamily="34" charset="-122"/>
              </a:rPr>
              <a:t>、</a:t>
            </a:r>
            <a:r>
              <a:rPr lang="en-US" altLang="zh-CN">
                <a:solidFill>
                  <a:schemeClr val="tx1"/>
                </a:solidFill>
                <a:latin typeface="微软雅黑" panose="020B0503020204020204" pitchFamily="34" charset="-122"/>
                <a:ea typeface="微软雅黑" panose="020B0503020204020204" pitchFamily="34" charset="-122"/>
              </a:rPr>
              <a:t> </a:t>
            </a:r>
            <a:r>
              <a:rPr lang="zh-CN" altLang="en-US">
                <a:solidFill>
                  <a:schemeClr val="tx1"/>
                </a:solidFill>
                <a:latin typeface="微软雅黑" panose="020B0503020204020204" pitchFamily="34" charset="-122"/>
                <a:ea typeface="微软雅黑" panose="020B0503020204020204" pitchFamily="34" charset="-122"/>
              </a:rPr>
              <a:t>利率</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3011" name="文本框 3"/>
          <p:cNvSpPr txBox="1">
            <a:spLocks noChangeArrowheads="1"/>
          </p:cNvSpPr>
          <p:nvPr/>
        </p:nvSpPr>
        <p:spPr bwMode="auto">
          <a:xfrm>
            <a:off x="1416050" y="1731963"/>
            <a:ext cx="9031288" cy="1006475"/>
          </a:xfrm>
          <a:prstGeom prst="rect">
            <a:avLst/>
          </a:prstGeom>
          <a:noFill/>
          <a:ln w="9525">
            <a:noFill/>
            <a:miter lim="800000"/>
          </a:ln>
        </p:spPr>
        <p:txBody>
          <a:bodyPr>
            <a:spAutoFit/>
          </a:bodyPr>
          <a:lstStyle/>
          <a:p>
            <a:r>
              <a:rPr lang="en-US" altLang="zh-CN" sz="2800" b="1">
                <a:solidFill>
                  <a:srgbClr val="FFCC00"/>
                </a:solidFill>
                <a:ea typeface="黑体" panose="02010609060101010101" pitchFamily="49" charset="-122"/>
                <a:sym typeface="+mn-ea"/>
              </a:rPr>
              <a:t> </a:t>
            </a:r>
            <a:r>
              <a:rPr lang="en-US" altLang="zh-CN" sz="3200" b="1">
                <a:ea typeface="黑体" panose="02010609060101010101" pitchFamily="49" charset="-122"/>
                <a:sym typeface="+mn-ea"/>
              </a:rPr>
              <a:t> </a:t>
            </a:r>
            <a:r>
              <a:rPr lang="zh-CN" altLang="en-US" sz="3000" b="1">
                <a:solidFill>
                  <a:srgbClr val="FF0000"/>
                </a:solidFill>
                <a:latin typeface="宋体" panose="02010600030101010101" pitchFamily="2" charset="-122"/>
                <a:sym typeface="+mn-ea"/>
              </a:rPr>
              <a:t>利率</a:t>
            </a:r>
            <a:r>
              <a:rPr lang="en-US" altLang="zh-CN" sz="3000" b="1">
                <a:solidFill>
                  <a:srgbClr val="FF0000"/>
                </a:solidFill>
                <a:latin typeface="宋体" panose="02010600030101010101" pitchFamily="2" charset="-122"/>
                <a:sym typeface="+mn-ea"/>
              </a:rPr>
              <a:t>=</a:t>
            </a:r>
            <a:r>
              <a:rPr lang="zh-CN" altLang="en-US" sz="3000" b="1">
                <a:solidFill>
                  <a:srgbClr val="FF0000"/>
                </a:solidFill>
                <a:latin typeface="宋体" panose="02010600030101010101" pitchFamily="2" charset="-122"/>
                <a:sym typeface="+mn-ea"/>
              </a:rPr>
              <a:t>纯粹利率</a:t>
            </a:r>
            <a:r>
              <a:rPr lang="en-US" altLang="zh-CN" sz="3000" b="1">
                <a:solidFill>
                  <a:srgbClr val="FF0000"/>
                </a:solidFill>
                <a:latin typeface="宋体" panose="02010600030101010101" pitchFamily="2" charset="-122"/>
                <a:sym typeface="+mn-ea"/>
              </a:rPr>
              <a:t>+</a:t>
            </a:r>
            <a:r>
              <a:rPr lang="zh-CN" altLang="en-US" sz="3000" b="1">
                <a:solidFill>
                  <a:srgbClr val="FF0000"/>
                </a:solidFill>
                <a:latin typeface="宋体" panose="02010600030101010101" pitchFamily="2" charset="-122"/>
                <a:sym typeface="+mn-ea"/>
              </a:rPr>
              <a:t>通货膨胀附加率</a:t>
            </a:r>
            <a:r>
              <a:rPr lang="en-US" altLang="zh-CN" sz="3000" b="1">
                <a:solidFill>
                  <a:srgbClr val="FF0000"/>
                </a:solidFill>
                <a:latin typeface="宋体" panose="02010600030101010101" pitchFamily="2" charset="-122"/>
                <a:sym typeface="+mn-ea"/>
              </a:rPr>
              <a:t>+</a:t>
            </a:r>
            <a:r>
              <a:rPr lang="zh-CN" altLang="en-US" sz="3000" b="1">
                <a:solidFill>
                  <a:srgbClr val="FF0000"/>
                </a:solidFill>
                <a:latin typeface="宋体" panose="02010600030101010101" pitchFamily="2" charset="-122"/>
                <a:sym typeface="+mn-ea"/>
              </a:rPr>
              <a:t>风险附加率</a:t>
            </a:r>
            <a:endParaRPr lang="zh-CN" altLang="en-US" sz="3000" b="1">
              <a:solidFill>
                <a:srgbClr val="FF0000"/>
              </a:solidFill>
              <a:latin typeface="宋体" panose="02010600030101010101" pitchFamily="2" charset="-122"/>
              <a:sym typeface="+mn-ea"/>
            </a:endParaRPr>
          </a:p>
          <a:p>
            <a:endParaRPr lang="zh-CN" altLang="en-US" sz="2800"/>
          </a:p>
        </p:txBody>
      </p:sp>
      <p:sp>
        <p:nvSpPr>
          <p:cNvPr id="43012" name="文本框 1"/>
          <p:cNvSpPr txBox="1">
            <a:spLocks noChangeArrowheads="1"/>
          </p:cNvSpPr>
          <p:nvPr/>
        </p:nvSpPr>
        <p:spPr bwMode="auto">
          <a:xfrm>
            <a:off x="1246188" y="3065463"/>
            <a:ext cx="3543300" cy="457200"/>
          </a:xfrm>
          <a:prstGeom prst="rect">
            <a:avLst/>
          </a:prstGeom>
          <a:noFill/>
          <a:ln w="9525">
            <a:noFill/>
            <a:miter lim="800000"/>
          </a:ln>
        </p:spPr>
        <p:txBody>
          <a:bodyPr>
            <a:spAutoFit/>
          </a:bodyPr>
          <a:lstStyle/>
          <a:p>
            <a:r>
              <a:rPr lang="zh-CN" altLang="en-US" sz="2400">
                <a:latin typeface="微软雅黑" panose="020B0503020204020204" pitchFamily="34" charset="-122"/>
                <a:ea typeface="微软雅黑" panose="020B0503020204020204" pitchFamily="34" charset="-122"/>
              </a:rPr>
              <a:t>纯粹利率</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资金时间价值</a:t>
            </a:r>
            <a:endParaRPr lang="zh-CN" altLang="en-US" sz="2400">
              <a:latin typeface="微软雅黑" panose="020B0503020204020204" pitchFamily="34" charset="-122"/>
              <a:ea typeface="微软雅黑" panose="020B0503020204020204" pitchFamily="34" charset="-122"/>
            </a:endParaRPr>
          </a:p>
        </p:txBody>
      </p:sp>
      <p:pic>
        <p:nvPicPr>
          <p:cNvPr id="6" name="图片 5" descr="timg (14)"/>
          <p:cNvPicPr>
            <a:picLocks noChangeAspect="1"/>
          </p:cNvPicPr>
          <p:nvPr/>
        </p:nvPicPr>
        <p:blipFill>
          <a:blip r:embed="rId2"/>
          <a:stretch>
            <a:fillRect/>
          </a:stretch>
        </p:blipFill>
        <p:spPr>
          <a:xfrm>
            <a:off x="3663950" y="4240213"/>
            <a:ext cx="3371850" cy="2008187"/>
          </a:xfrm>
          <a:prstGeom prst="rect">
            <a:avLst/>
          </a:prstGeom>
          <a:ln>
            <a:solidFill>
              <a:schemeClr val="accent4"/>
            </a:solidFill>
          </a:ln>
        </p:spPr>
      </p:pic>
      <p:sp>
        <p:nvSpPr>
          <p:cNvPr id="43014" name="文本框 6"/>
          <p:cNvSpPr txBox="1">
            <a:spLocks noChangeArrowheads="1"/>
          </p:cNvSpPr>
          <p:nvPr/>
        </p:nvSpPr>
        <p:spPr bwMode="auto">
          <a:xfrm>
            <a:off x="1243013" y="4175125"/>
            <a:ext cx="2371725" cy="457200"/>
          </a:xfrm>
          <a:prstGeom prst="rect">
            <a:avLst/>
          </a:prstGeom>
          <a:noFill/>
          <a:ln w="9525">
            <a:noFill/>
            <a:miter lim="800000"/>
          </a:ln>
        </p:spPr>
        <p:txBody>
          <a:bodyPr>
            <a:spAutoFit/>
          </a:bodyPr>
          <a:lstStyle/>
          <a:p>
            <a:r>
              <a:rPr lang="zh-CN" altLang="en-US" sz="2400">
                <a:latin typeface="微软雅黑" panose="020B0503020204020204" pitchFamily="34" charset="-122"/>
                <a:ea typeface="微软雅黑" panose="020B0503020204020204" pitchFamily="34" charset="-122"/>
              </a:rPr>
              <a:t>通货膨胀附加率</a:t>
            </a:r>
            <a:endParaRPr lang="zh-CN" altLang="en-US" sz="2400">
              <a:latin typeface="微软雅黑" panose="020B0503020204020204" pitchFamily="34" charset="-122"/>
              <a:ea typeface="微软雅黑" panose="020B0503020204020204" pitchFamily="34" charset="-122"/>
            </a:endParaRPr>
          </a:p>
        </p:txBody>
      </p:sp>
      <p:sp>
        <p:nvSpPr>
          <p:cNvPr id="12" name="Text Box 4"/>
          <p:cNvSpPr txBox="1">
            <a:spLocks noChangeArrowheads="1"/>
          </p:cNvSpPr>
          <p:nvPr/>
        </p:nvSpPr>
        <p:spPr bwMode="auto">
          <a:xfrm>
            <a:off x="3889375" y="184150"/>
            <a:ext cx="2474407" cy="67711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3.</a:t>
            </a:r>
            <a:r>
              <a:rPr lang="zh-CN" altLang="en-US" sz="3600" dirty="0" smtClean="0">
                <a:latin typeface="微软雅黑" panose="020B0503020204020204" pitchFamily="34" charset="-122"/>
                <a:ea typeface="微软雅黑" panose="020B0503020204020204" pitchFamily="34" charset="-122"/>
                <a:cs typeface="+mn-ea"/>
                <a:sym typeface="微软雅黑" panose="020B0503020204020204" pitchFamily="34" charset="-122"/>
              </a:rPr>
              <a:t>金融</a:t>
            </a:r>
            <a:r>
              <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rPr>
              <a:t>环境</a:t>
            </a:r>
            <a:endParaRPr lang="zh-CN" altLang="zh-CN"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Line 6"/>
          <p:cNvSpPr>
            <a:spLocks noChangeShapeType="1"/>
          </p:cNvSpPr>
          <p:nvPr/>
        </p:nvSpPr>
        <p:spPr bwMode="auto">
          <a:xfrm>
            <a:off x="0" y="482600"/>
            <a:ext cx="40925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Line 7"/>
          <p:cNvSpPr>
            <a:spLocks noChangeShapeType="1"/>
          </p:cNvSpPr>
          <p:nvPr/>
        </p:nvSpPr>
        <p:spPr bwMode="auto">
          <a:xfrm flipV="1">
            <a:off x="7577138" y="436563"/>
            <a:ext cx="4614862"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灯片编号占位符 2"/>
          <p:cNvSpPr>
            <a:spLocks noGrp="1"/>
          </p:cNvSpPr>
          <p:nvPr>
            <p:ph type="sldNum" sz="quarter" idx="12"/>
          </p:nvPr>
        </p:nvSpPr>
        <p:spPr/>
        <p:txBody>
          <a:bodyPr/>
          <a:lstStyle/>
          <a:p>
            <a:pPr>
              <a:defRPr/>
            </a:pPr>
            <a:fld id="{FC376C61-287A-403C-8B25-E404318DCEE6}" type="slidenum">
              <a:rPr lang="en-US"/>
            </a:fld>
            <a:endParaRPr lang="en-US" dirty="0"/>
          </a:p>
        </p:txBody>
      </p:sp>
      <p:sp>
        <p:nvSpPr>
          <p:cNvPr id="20" name="矩形 19"/>
          <p:cNvSpPr/>
          <p:nvPr/>
        </p:nvSpPr>
        <p:spPr>
          <a:xfrm>
            <a:off x="7875588" y="2613025"/>
            <a:ext cx="2806700" cy="461963"/>
          </a:xfrm>
          <a:prstGeom prst="rect">
            <a:avLst/>
          </a:prstGeom>
          <a:solidFill>
            <a:schemeClr val="accent1">
              <a:lumMod val="20000"/>
              <a:lumOff val="80000"/>
            </a:schemeClr>
          </a:solidFill>
        </p:spPr>
        <p:txBody>
          <a:bodyPr>
            <a:spAutoFit/>
          </a:bodyPr>
          <a:lstStyle/>
          <a:p>
            <a:pPr algn="ctr">
              <a:defRPr/>
            </a:pPr>
            <a:r>
              <a:rPr lang="zh-CN" altLang="en-US" sz="2400" dirty="0">
                <a:latin typeface="微软雅黑" panose="020B0503020204020204" pitchFamily="34" charset="-122"/>
                <a:ea typeface="微软雅黑" panose="020B0503020204020204" pitchFamily="34" charset="-122"/>
              </a:rPr>
              <a:t>违约风险报酬率</a:t>
            </a:r>
            <a:endParaRPr lang="zh-CN" altLang="en-US" sz="2400" dirty="0">
              <a:latin typeface="微软雅黑" panose="020B0503020204020204" pitchFamily="34" charset="-122"/>
              <a:ea typeface="微软雅黑" panose="020B0503020204020204" pitchFamily="34" charset="-122"/>
            </a:endParaRPr>
          </a:p>
        </p:txBody>
      </p:sp>
      <p:sp>
        <p:nvSpPr>
          <p:cNvPr id="21" name="矩形 20"/>
          <p:cNvSpPr/>
          <p:nvPr/>
        </p:nvSpPr>
        <p:spPr>
          <a:xfrm>
            <a:off x="7912100" y="3316288"/>
            <a:ext cx="2843213" cy="461962"/>
          </a:xfrm>
          <a:prstGeom prst="rect">
            <a:avLst/>
          </a:prstGeom>
          <a:solidFill>
            <a:schemeClr val="accent1">
              <a:lumMod val="20000"/>
              <a:lumOff val="80000"/>
            </a:schemeClr>
          </a:solidFill>
        </p:spPr>
        <p:txBody>
          <a:bodyPr>
            <a:spAutoFit/>
          </a:bodyPr>
          <a:lstStyle/>
          <a:p>
            <a:pPr algn="ctr">
              <a:defRPr/>
            </a:pPr>
            <a:r>
              <a:rPr lang="zh-CN" altLang="en-US" sz="2400" dirty="0">
                <a:latin typeface="微软雅黑" panose="020B0503020204020204" pitchFamily="34" charset="-122"/>
                <a:ea typeface="微软雅黑" panose="020B0503020204020204" pitchFamily="34" charset="-122"/>
              </a:rPr>
              <a:t>流动性风险报酬率</a:t>
            </a:r>
            <a:endParaRPr lang="zh-CN" altLang="en-US" sz="2400" dirty="0">
              <a:latin typeface="微软雅黑" panose="020B0503020204020204" pitchFamily="34" charset="-122"/>
              <a:ea typeface="微软雅黑" panose="020B0503020204020204" pitchFamily="34" charset="-122"/>
            </a:endParaRPr>
          </a:p>
        </p:txBody>
      </p:sp>
      <p:sp>
        <p:nvSpPr>
          <p:cNvPr id="22" name="矩形 21"/>
          <p:cNvSpPr/>
          <p:nvPr/>
        </p:nvSpPr>
        <p:spPr>
          <a:xfrm>
            <a:off x="7912100" y="4071938"/>
            <a:ext cx="2857500" cy="460375"/>
          </a:xfrm>
          <a:prstGeom prst="rect">
            <a:avLst/>
          </a:prstGeom>
          <a:solidFill>
            <a:schemeClr val="accent1">
              <a:lumMod val="20000"/>
              <a:lumOff val="80000"/>
            </a:schemeClr>
          </a:solidFill>
        </p:spPr>
        <p:txBody>
          <a:bodyPr>
            <a:spAutoFit/>
          </a:bodyPr>
          <a:lstStyle/>
          <a:p>
            <a:pPr algn="ctr">
              <a:defRPr/>
            </a:pPr>
            <a:r>
              <a:rPr lang="zh-CN" altLang="en-US" sz="2400" dirty="0">
                <a:latin typeface="微软雅黑" panose="020B0503020204020204" pitchFamily="34" charset="-122"/>
                <a:ea typeface="微软雅黑" panose="020B0503020204020204" pitchFamily="34" charset="-122"/>
              </a:rPr>
              <a:t>期限风险报酬率</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B1E30363-29C6-4818-B137-AFF481348209}" type="slidenum">
              <a:rPr lang="en-US"/>
            </a:fld>
            <a:endParaRPr lang="en-US"/>
          </a:p>
        </p:txBody>
      </p:sp>
      <p:pic>
        <p:nvPicPr>
          <p:cNvPr id="5" name="图片 4"/>
          <p:cNvPicPr>
            <a:picLocks noChangeAspect="1"/>
          </p:cNvPicPr>
          <p:nvPr/>
        </p:nvPicPr>
        <p:blipFill>
          <a:blip r:embed="rId1"/>
          <a:srcRect/>
          <a:stretch>
            <a:fillRect/>
          </a:stretch>
        </p:blipFill>
        <p:spPr bwMode="auto">
          <a:xfrm>
            <a:off x="-3170238" y="2895600"/>
            <a:ext cx="16583026" cy="6219825"/>
          </a:xfrm>
          <a:prstGeom prst="rect">
            <a:avLst/>
          </a:prstGeom>
          <a:noFill/>
          <a:ln w="9525">
            <a:noFill/>
            <a:miter lim="800000"/>
            <a:headEnd/>
            <a:tailEnd/>
          </a:ln>
        </p:spPr>
      </p:pic>
      <p:sp>
        <p:nvSpPr>
          <p:cNvPr id="6" name="Title 2"/>
          <p:cNvSpPr txBox="1"/>
          <p:nvPr/>
        </p:nvSpPr>
        <p:spPr bwMode="auto">
          <a:xfrm>
            <a:off x="954088" y="2979738"/>
            <a:ext cx="10515600" cy="714375"/>
          </a:xfrm>
          <a:prstGeom prst="rect">
            <a:avLst/>
          </a:prstGeom>
          <a:noFill/>
          <a:ln w="9525">
            <a:noFill/>
            <a:miter lim="800000"/>
          </a:ln>
        </p:spPr>
        <p:txBody>
          <a:bodyPr lIns="36000" rIns="36000" anchor="b"/>
          <a:lstStyle/>
          <a:p>
            <a:pPr algn="ctr">
              <a:lnSpc>
                <a:spcPct val="90000"/>
              </a:lnSpc>
            </a:pPr>
            <a:r>
              <a:rPr lang="en-US" altLang="zh-CN" sz="6000" b="1">
                <a:solidFill>
                  <a:srgbClr val="495A66"/>
                </a:solidFill>
                <a:latin typeface="方正尚酷简体"/>
                <a:ea typeface="方正尚酷简体"/>
                <a:cs typeface="方正尚酷简体"/>
              </a:rPr>
              <a:t>THANK YOU</a:t>
            </a:r>
            <a:endParaRPr lang="en-US" altLang="zh-CN" sz="6000" b="1">
              <a:solidFill>
                <a:srgbClr val="495A66"/>
              </a:solidFill>
              <a:latin typeface="方正尚酷简体"/>
              <a:ea typeface="方正尚酷简体"/>
              <a:cs typeface="方正尚酷简体"/>
            </a:endParaRPr>
          </a:p>
        </p:txBody>
      </p:sp>
      <p:pic>
        <p:nvPicPr>
          <p:cNvPr id="3" name="Shape">
            <a:hlinkClick r:id="" action="ppaction://media"/>
          </p:cNvPr>
          <p:cNvPicPr>
            <a:picLocks noRot="1" noChangeAspect="1"/>
          </p:cNvPicPr>
          <p:nvPr>
            <a:videoFile r:link="rId2"/>
          </p:nvPr>
        </p:nvPicPr>
        <p:blipFill>
          <a:blip r:embed="rId3"/>
          <a:srcRect/>
          <a:stretch>
            <a:fillRect/>
          </a:stretch>
        </p:blipFill>
        <p:spPr bwMode="auto">
          <a:xfrm>
            <a:off x="5791200" y="-1171575"/>
            <a:ext cx="609600" cy="609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7" presetClass="entr" presetSubtype="10" fill="hold" grpId="0" nodeType="after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18" fill="hold" display="0">
                  <p:stCondLst>
                    <p:cond delay="indefinite"/>
                  </p:stCondLst>
                  <p:endCondLst>
                    <p:cond evt="onStopAudio" delay="0">
                      <p:tgtEl>
                        <p:sldTgt/>
                      </p:tgtEl>
                    </p:cond>
                  </p:endCondLst>
                </p:cTn>
                <p:tgtEl>
                  <p:spTgt spid="3"/>
                </p:tgtEl>
              </p:cMediaNode>
            </p:video>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Freeform 6"/>
          <p:cNvSpPr>
            <a:spLocks noEditPoints="1"/>
          </p:cNvSpPr>
          <p:nvPr/>
        </p:nvSpPr>
        <p:spPr bwMode="auto">
          <a:xfrm>
            <a:off x="3765550" y="2425700"/>
            <a:ext cx="2012950" cy="2014538"/>
          </a:xfrm>
          <a:custGeom>
            <a:avLst/>
            <a:gdLst>
              <a:gd name="T0" fmla="*/ 1383131 w 489"/>
              <a:gd name="T1" fmla="*/ 623644 h 489"/>
              <a:gd name="T2" fmla="*/ 1364607 w 489"/>
              <a:gd name="T3" fmla="*/ 555723 h 489"/>
              <a:gd name="T4" fmla="*/ 1454140 w 489"/>
              <a:gd name="T5" fmla="*/ 453840 h 489"/>
              <a:gd name="T6" fmla="*/ 1364607 w 489"/>
              <a:gd name="T7" fmla="*/ 299473 h 489"/>
              <a:gd name="T8" fmla="*/ 1231851 w 489"/>
              <a:gd name="T9" fmla="*/ 327259 h 489"/>
              <a:gd name="T10" fmla="*/ 1182453 w 489"/>
              <a:gd name="T11" fmla="*/ 277861 h 489"/>
              <a:gd name="T12" fmla="*/ 1210239 w 489"/>
              <a:gd name="T13" fmla="*/ 145105 h 489"/>
              <a:gd name="T14" fmla="*/ 1052785 w 489"/>
              <a:gd name="T15" fmla="*/ 55572 h 489"/>
              <a:gd name="T16" fmla="*/ 953990 w 489"/>
              <a:gd name="T17" fmla="*/ 145105 h 489"/>
              <a:gd name="T18" fmla="*/ 886068 w 489"/>
              <a:gd name="T19" fmla="*/ 126581 h 489"/>
              <a:gd name="T20" fmla="*/ 842845 w 489"/>
              <a:gd name="T21" fmla="*/ 0 h 489"/>
              <a:gd name="T22" fmla="*/ 753312 w 489"/>
              <a:gd name="T23" fmla="*/ 0 h 489"/>
              <a:gd name="T24" fmla="*/ 663779 w 489"/>
              <a:gd name="T25" fmla="*/ 0 h 489"/>
              <a:gd name="T26" fmla="*/ 623644 w 489"/>
              <a:gd name="T27" fmla="*/ 126581 h 489"/>
              <a:gd name="T28" fmla="*/ 555722 w 489"/>
              <a:gd name="T29" fmla="*/ 145105 h 489"/>
              <a:gd name="T30" fmla="*/ 453840 w 489"/>
              <a:gd name="T31" fmla="*/ 55572 h 489"/>
              <a:gd name="T32" fmla="*/ 299473 w 489"/>
              <a:gd name="T33" fmla="*/ 145105 h 489"/>
              <a:gd name="T34" fmla="*/ 327259 w 489"/>
              <a:gd name="T35" fmla="*/ 277861 h 489"/>
              <a:gd name="T36" fmla="*/ 277861 w 489"/>
              <a:gd name="T37" fmla="*/ 327259 h 489"/>
              <a:gd name="T38" fmla="*/ 145105 w 489"/>
              <a:gd name="T39" fmla="*/ 299473 h 489"/>
              <a:gd name="T40" fmla="*/ 55572 w 489"/>
              <a:gd name="T41" fmla="*/ 453840 h 489"/>
              <a:gd name="T42" fmla="*/ 145105 w 489"/>
              <a:gd name="T43" fmla="*/ 555723 h 489"/>
              <a:gd name="T44" fmla="*/ 126581 w 489"/>
              <a:gd name="T45" fmla="*/ 623644 h 489"/>
              <a:gd name="T46" fmla="*/ 0 w 489"/>
              <a:gd name="T47" fmla="*/ 663780 h 489"/>
              <a:gd name="T48" fmla="*/ 0 w 489"/>
              <a:gd name="T49" fmla="*/ 753313 h 489"/>
              <a:gd name="T50" fmla="*/ 0 w 489"/>
              <a:gd name="T51" fmla="*/ 845933 h 489"/>
              <a:gd name="T52" fmla="*/ 126581 w 489"/>
              <a:gd name="T53" fmla="*/ 886069 h 489"/>
              <a:gd name="T54" fmla="*/ 145105 w 489"/>
              <a:gd name="T55" fmla="*/ 953990 h 489"/>
              <a:gd name="T56" fmla="*/ 55572 w 489"/>
              <a:gd name="T57" fmla="*/ 1055873 h 489"/>
              <a:gd name="T58" fmla="*/ 145105 w 489"/>
              <a:gd name="T59" fmla="*/ 1210240 h 489"/>
              <a:gd name="T60" fmla="*/ 277861 w 489"/>
              <a:gd name="T61" fmla="*/ 1182454 h 489"/>
              <a:gd name="T62" fmla="*/ 327259 w 489"/>
              <a:gd name="T63" fmla="*/ 1231852 h 489"/>
              <a:gd name="T64" fmla="*/ 299473 w 489"/>
              <a:gd name="T65" fmla="*/ 1364608 h 489"/>
              <a:gd name="T66" fmla="*/ 453840 w 489"/>
              <a:gd name="T67" fmla="*/ 1454141 h 489"/>
              <a:gd name="T68" fmla="*/ 555722 w 489"/>
              <a:gd name="T69" fmla="*/ 1364608 h 489"/>
              <a:gd name="T70" fmla="*/ 623644 w 489"/>
              <a:gd name="T71" fmla="*/ 1383132 h 489"/>
              <a:gd name="T72" fmla="*/ 663779 w 489"/>
              <a:gd name="T73" fmla="*/ 1509713 h 489"/>
              <a:gd name="T74" fmla="*/ 753312 w 489"/>
              <a:gd name="T75" fmla="*/ 1509713 h 489"/>
              <a:gd name="T76" fmla="*/ 842845 w 489"/>
              <a:gd name="T77" fmla="*/ 1509713 h 489"/>
              <a:gd name="T78" fmla="*/ 886068 w 489"/>
              <a:gd name="T79" fmla="*/ 1383132 h 489"/>
              <a:gd name="T80" fmla="*/ 953990 w 489"/>
              <a:gd name="T81" fmla="*/ 1364608 h 489"/>
              <a:gd name="T82" fmla="*/ 1052785 w 489"/>
              <a:gd name="T83" fmla="*/ 1454141 h 489"/>
              <a:gd name="T84" fmla="*/ 1210239 w 489"/>
              <a:gd name="T85" fmla="*/ 1364608 h 489"/>
              <a:gd name="T86" fmla="*/ 1182453 w 489"/>
              <a:gd name="T87" fmla="*/ 1231852 h 489"/>
              <a:gd name="T88" fmla="*/ 1231851 w 489"/>
              <a:gd name="T89" fmla="*/ 1182454 h 489"/>
              <a:gd name="T90" fmla="*/ 1364607 w 489"/>
              <a:gd name="T91" fmla="*/ 1210240 h 489"/>
              <a:gd name="T92" fmla="*/ 1454140 w 489"/>
              <a:gd name="T93" fmla="*/ 1055873 h 489"/>
              <a:gd name="T94" fmla="*/ 1364607 w 489"/>
              <a:gd name="T95" fmla="*/ 953990 h 489"/>
              <a:gd name="T96" fmla="*/ 1383131 w 489"/>
              <a:gd name="T97" fmla="*/ 886069 h 489"/>
              <a:gd name="T98" fmla="*/ 1509712 w 489"/>
              <a:gd name="T99" fmla="*/ 845933 h 489"/>
              <a:gd name="T100" fmla="*/ 1509712 w 489"/>
              <a:gd name="T101" fmla="*/ 753313 h 489"/>
              <a:gd name="T102" fmla="*/ 1509712 w 489"/>
              <a:gd name="T103" fmla="*/ 663780 h 489"/>
              <a:gd name="T104" fmla="*/ 1383131 w 489"/>
              <a:gd name="T105" fmla="*/ 623644 h 489"/>
              <a:gd name="T106" fmla="*/ 753312 w 489"/>
              <a:gd name="T107" fmla="*/ 1271987 h 489"/>
              <a:gd name="T108" fmla="*/ 237726 w 489"/>
              <a:gd name="T109" fmla="*/ 753313 h 489"/>
              <a:gd name="T110" fmla="*/ 753312 w 489"/>
              <a:gd name="T111" fmla="*/ 237726 h 489"/>
              <a:gd name="T112" fmla="*/ 1271986 w 489"/>
              <a:gd name="T113" fmla="*/ 753313 h 489"/>
              <a:gd name="T114" fmla="*/ 753312 w 489"/>
              <a:gd name="T115" fmla="*/ 1271987 h 4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9" h="489">
                <a:moveTo>
                  <a:pt x="448" y="202"/>
                </a:moveTo>
                <a:cubicBezTo>
                  <a:pt x="446" y="194"/>
                  <a:pt x="444" y="187"/>
                  <a:pt x="442" y="180"/>
                </a:cubicBezTo>
                <a:cubicBezTo>
                  <a:pt x="471" y="147"/>
                  <a:pt x="471" y="147"/>
                  <a:pt x="471" y="147"/>
                </a:cubicBezTo>
                <a:cubicBezTo>
                  <a:pt x="442" y="97"/>
                  <a:pt x="442" y="97"/>
                  <a:pt x="442" y="97"/>
                </a:cubicBezTo>
                <a:cubicBezTo>
                  <a:pt x="399" y="106"/>
                  <a:pt x="399" y="106"/>
                  <a:pt x="399" y="106"/>
                </a:cubicBezTo>
                <a:cubicBezTo>
                  <a:pt x="394" y="100"/>
                  <a:pt x="389" y="95"/>
                  <a:pt x="383" y="90"/>
                </a:cubicBezTo>
                <a:cubicBezTo>
                  <a:pt x="392" y="47"/>
                  <a:pt x="392" y="47"/>
                  <a:pt x="392" y="47"/>
                </a:cubicBezTo>
                <a:cubicBezTo>
                  <a:pt x="341" y="18"/>
                  <a:pt x="341" y="18"/>
                  <a:pt x="341" y="18"/>
                </a:cubicBezTo>
                <a:cubicBezTo>
                  <a:pt x="309" y="47"/>
                  <a:pt x="309" y="47"/>
                  <a:pt x="309" y="47"/>
                </a:cubicBezTo>
                <a:cubicBezTo>
                  <a:pt x="302" y="45"/>
                  <a:pt x="295" y="43"/>
                  <a:pt x="287" y="41"/>
                </a:cubicBezTo>
                <a:cubicBezTo>
                  <a:pt x="273" y="0"/>
                  <a:pt x="273" y="0"/>
                  <a:pt x="273" y="0"/>
                </a:cubicBezTo>
                <a:cubicBezTo>
                  <a:pt x="244" y="0"/>
                  <a:pt x="244" y="0"/>
                  <a:pt x="244" y="0"/>
                </a:cubicBezTo>
                <a:cubicBezTo>
                  <a:pt x="215" y="0"/>
                  <a:pt x="215" y="0"/>
                  <a:pt x="215" y="0"/>
                </a:cubicBezTo>
                <a:cubicBezTo>
                  <a:pt x="202" y="41"/>
                  <a:pt x="202" y="41"/>
                  <a:pt x="202" y="41"/>
                </a:cubicBezTo>
                <a:cubicBezTo>
                  <a:pt x="194" y="43"/>
                  <a:pt x="187" y="45"/>
                  <a:pt x="180" y="47"/>
                </a:cubicBezTo>
                <a:cubicBezTo>
                  <a:pt x="147" y="18"/>
                  <a:pt x="147" y="18"/>
                  <a:pt x="147" y="18"/>
                </a:cubicBezTo>
                <a:cubicBezTo>
                  <a:pt x="97" y="47"/>
                  <a:pt x="97" y="47"/>
                  <a:pt x="97" y="47"/>
                </a:cubicBezTo>
                <a:cubicBezTo>
                  <a:pt x="106" y="90"/>
                  <a:pt x="106" y="90"/>
                  <a:pt x="106" y="90"/>
                </a:cubicBezTo>
                <a:cubicBezTo>
                  <a:pt x="100" y="95"/>
                  <a:pt x="95" y="100"/>
                  <a:pt x="90" y="106"/>
                </a:cubicBezTo>
                <a:cubicBezTo>
                  <a:pt x="47" y="97"/>
                  <a:pt x="47" y="97"/>
                  <a:pt x="47" y="97"/>
                </a:cubicBezTo>
                <a:cubicBezTo>
                  <a:pt x="18" y="147"/>
                  <a:pt x="18" y="147"/>
                  <a:pt x="18" y="147"/>
                </a:cubicBezTo>
                <a:cubicBezTo>
                  <a:pt x="47" y="180"/>
                  <a:pt x="47" y="180"/>
                  <a:pt x="47" y="180"/>
                </a:cubicBezTo>
                <a:cubicBezTo>
                  <a:pt x="44" y="187"/>
                  <a:pt x="42" y="194"/>
                  <a:pt x="41" y="202"/>
                </a:cubicBezTo>
                <a:cubicBezTo>
                  <a:pt x="0" y="215"/>
                  <a:pt x="0" y="215"/>
                  <a:pt x="0" y="215"/>
                </a:cubicBezTo>
                <a:cubicBezTo>
                  <a:pt x="0" y="244"/>
                  <a:pt x="0" y="244"/>
                  <a:pt x="0" y="244"/>
                </a:cubicBezTo>
                <a:cubicBezTo>
                  <a:pt x="0" y="274"/>
                  <a:pt x="0" y="274"/>
                  <a:pt x="0" y="274"/>
                </a:cubicBezTo>
                <a:cubicBezTo>
                  <a:pt x="41" y="287"/>
                  <a:pt x="41" y="287"/>
                  <a:pt x="41" y="287"/>
                </a:cubicBezTo>
                <a:cubicBezTo>
                  <a:pt x="42" y="295"/>
                  <a:pt x="44" y="302"/>
                  <a:pt x="47" y="309"/>
                </a:cubicBezTo>
                <a:cubicBezTo>
                  <a:pt x="18" y="342"/>
                  <a:pt x="18" y="342"/>
                  <a:pt x="18" y="342"/>
                </a:cubicBezTo>
                <a:cubicBezTo>
                  <a:pt x="47" y="392"/>
                  <a:pt x="47" y="392"/>
                  <a:pt x="47" y="392"/>
                </a:cubicBezTo>
                <a:cubicBezTo>
                  <a:pt x="90" y="383"/>
                  <a:pt x="90" y="383"/>
                  <a:pt x="90" y="383"/>
                </a:cubicBezTo>
                <a:cubicBezTo>
                  <a:pt x="95" y="389"/>
                  <a:pt x="100" y="394"/>
                  <a:pt x="106" y="399"/>
                </a:cubicBezTo>
                <a:cubicBezTo>
                  <a:pt x="97" y="442"/>
                  <a:pt x="97" y="442"/>
                  <a:pt x="97" y="442"/>
                </a:cubicBezTo>
                <a:cubicBezTo>
                  <a:pt x="147" y="471"/>
                  <a:pt x="147" y="471"/>
                  <a:pt x="147" y="471"/>
                </a:cubicBezTo>
                <a:cubicBezTo>
                  <a:pt x="180" y="442"/>
                  <a:pt x="180" y="442"/>
                  <a:pt x="180" y="442"/>
                </a:cubicBezTo>
                <a:cubicBezTo>
                  <a:pt x="187" y="444"/>
                  <a:pt x="194" y="446"/>
                  <a:pt x="202" y="448"/>
                </a:cubicBezTo>
                <a:cubicBezTo>
                  <a:pt x="215" y="489"/>
                  <a:pt x="215" y="489"/>
                  <a:pt x="215" y="489"/>
                </a:cubicBezTo>
                <a:cubicBezTo>
                  <a:pt x="244" y="489"/>
                  <a:pt x="244" y="489"/>
                  <a:pt x="244" y="489"/>
                </a:cubicBezTo>
                <a:cubicBezTo>
                  <a:pt x="273" y="489"/>
                  <a:pt x="273" y="489"/>
                  <a:pt x="273" y="489"/>
                </a:cubicBezTo>
                <a:cubicBezTo>
                  <a:pt x="287" y="448"/>
                  <a:pt x="287" y="448"/>
                  <a:pt x="287" y="448"/>
                </a:cubicBezTo>
                <a:cubicBezTo>
                  <a:pt x="295" y="446"/>
                  <a:pt x="302" y="444"/>
                  <a:pt x="309" y="442"/>
                </a:cubicBezTo>
                <a:cubicBezTo>
                  <a:pt x="341" y="471"/>
                  <a:pt x="341" y="471"/>
                  <a:pt x="341" y="471"/>
                </a:cubicBezTo>
                <a:cubicBezTo>
                  <a:pt x="392" y="442"/>
                  <a:pt x="392" y="442"/>
                  <a:pt x="392" y="442"/>
                </a:cubicBezTo>
                <a:cubicBezTo>
                  <a:pt x="383" y="399"/>
                  <a:pt x="383" y="399"/>
                  <a:pt x="383" y="399"/>
                </a:cubicBezTo>
                <a:cubicBezTo>
                  <a:pt x="389" y="394"/>
                  <a:pt x="394" y="389"/>
                  <a:pt x="399" y="383"/>
                </a:cubicBezTo>
                <a:cubicBezTo>
                  <a:pt x="442" y="392"/>
                  <a:pt x="442" y="392"/>
                  <a:pt x="442" y="392"/>
                </a:cubicBezTo>
                <a:cubicBezTo>
                  <a:pt x="471" y="342"/>
                  <a:pt x="471" y="342"/>
                  <a:pt x="471" y="342"/>
                </a:cubicBezTo>
                <a:cubicBezTo>
                  <a:pt x="442" y="309"/>
                  <a:pt x="442" y="309"/>
                  <a:pt x="442" y="309"/>
                </a:cubicBezTo>
                <a:cubicBezTo>
                  <a:pt x="444" y="302"/>
                  <a:pt x="446" y="295"/>
                  <a:pt x="448" y="287"/>
                </a:cubicBezTo>
                <a:cubicBezTo>
                  <a:pt x="489" y="274"/>
                  <a:pt x="489" y="274"/>
                  <a:pt x="489" y="274"/>
                </a:cubicBezTo>
                <a:cubicBezTo>
                  <a:pt x="489" y="244"/>
                  <a:pt x="489" y="244"/>
                  <a:pt x="489" y="244"/>
                </a:cubicBezTo>
                <a:cubicBezTo>
                  <a:pt x="489" y="215"/>
                  <a:pt x="489" y="215"/>
                  <a:pt x="489" y="215"/>
                </a:cubicBezTo>
                <a:lnTo>
                  <a:pt x="448" y="202"/>
                </a:lnTo>
                <a:close/>
                <a:moveTo>
                  <a:pt x="244" y="412"/>
                </a:moveTo>
                <a:cubicBezTo>
                  <a:pt x="152" y="412"/>
                  <a:pt x="77" y="337"/>
                  <a:pt x="77" y="244"/>
                </a:cubicBezTo>
                <a:cubicBezTo>
                  <a:pt x="77" y="152"/>
                  <a:pt x="152" y="77"/>
                  <a:pt x="244" y="77"/>
                </a:cubicBezTo>
                <a:cubicBezTo>
                  <a:pt x="337" y="77"/>
                  <a:pt x="412" y="152"/>
                  <a:pt x="412" y="244"/>
                </a:cubicBezTo>
                <a:cubicBezTo>
                  <a:pt x="412" y="337"/>
                  <a:pt x="337" y="412"/>
                  <a:pt x="244" y="412"/>
                </a:cubicBezTo>
                <a:close/>
              </a:path>
            </a:pathLst>
          </a:custGeom>
          <a:solidFill>
            <a:srgbClr val="FFFF00"/>
          </a:solidFill>
          <a:ln>
            <a:noFill/>
          </a:ln>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415" name="Freeform 7"/>
          <p:cNvSpPr>
            <a:spLocks noEditPoints="1"/>
          </p:cNvSpPr>
          <p:nvPr/>
        </p:nvSpPr>
        <p:spPr bwMode="auto">
          <a:xfrm>
            <a:off x="5514975" y="3394075"/>
            <a:ext cx="2187575" cy="2187575"/>
          </a:xfrm>
          <a:custGeom>
            <a:avLst/>
            <a:gdLst>
              <a:gd name="T0" fmla="*/ 1519444 w 531"/>
              <a:gd name="T1" fmla="*/ 852371 h 531"/>
              <a:gd name="T2" fmla="*/ 1516356 w 531"/>
              <a:gd name="T3" fmla="*/ 775163 h 531"/>
              <a:gd name="T4" fmla="*/ 1636800 w 531"/>
              <a:gd name="T5" fmla="*/ 694867 h 531"/>
              <a:gd name="T6" fmla="*/ 1584299 w 531"/>
              <a:gd name="T7" fmla="*/ 506481 h 531"/>
              <a:gd name="T8" fmla="*/ 1439148 w 531"/>
              <a:gd name="T9" fmla="*/ 500305 h 531"/>
              <a:gd name="T10" fmla="*/ 1402089 w 531"/>
              <a:gd name="T11" fmla="*/ 435450 h 531"/>
              <a:gd name="T12" fmla="*/ 1466943 w 531"/>
              <a:gd name="T13" fmla="*/ 302653 h 531"/>
              <a:gd name="T14" fmla="*/ 1324881 w 531"/>
              <a:gd name="T15" fmla="*/ 166768 h 531"/>
              <a:gd name="T16" fmla="*/ 1195173 w 531"/>
              <a:gd name="T17" fmla="*/ 231622 h 531"/>
              <a:gd name="T18" fmla="*/ 1130318 w 531"/>
              <a:gd name="T19" fmla="*/ 194563 h 531"/>
              <a:gd name="T20" fmla="*/ 1121053 w 531"/>
              <a:gd name="T21" fmla="*/ 49413 h 531"/>
              <a:gd name="T22" fmla="*/ 1025316 w 531"/>
              <a:gd name="T23" fmla="*/ 24706 h 531"/>
              <a:gd name="T24" fmla="*/ 929579 w 531"/>
              <a:gd name="T25" fmla="*/ 0 h 531"/>
              <a:gd name="T26" fmla="*/ 852371 w 531"/>
              <a:gd name="T27" fmla="*/ 123532 h 531"/>
              <a:gd name="T28" fmla="*/ 775164 w 531"/>
              <a:gd name="T29" fmla="*/ 123532 h 531"/>
              <a:gd name="T30" fmla="*/ 694868 w 531"/>
              <a:gd name="T31" fmla="*/ 3088 h 531"/>
              <a:gd name="T32" fmla="*/ 506481 w 531"/>
              <a:gd name="T33" fmla="*/ 55589 h 531"/>
              <a:gd name="T34" fmla="*/ 500305 w 531"/>
              <a:gd name="T35" fmla="*/ 200739 h 531"/>
              <a:gd name="T36" fmla="*/ 435450 w 531"/>
              <a:gd name="T37" fmla="*/ 240887 h 531"/>
              <a:gd name="T38" fmla="*/ 302654 w 531"/>
              <a:gd name="T39" fmla="*/ 176033 h 531"/>
              <a:gd name="T40" fmla="*/ 166768 w 531"/>
              <a:gd name="T41" fmla="*/ 315007 h 531"/>
              <a:gd name="T42" fmla="*/ 231623 w 531"/>
              <a:gd name="T43" fmla="*/ 444715 h 531"/>
              <a:gd name="T44" fmla="*/ 194563 w 531"/>
              <a:gd name="T45" fmla="*/ 512658 h 531"/>
              <a:gd name="T46" fmla="*/ 49413 w 531"/>
              <a:gd name="T47" fmla="*/ 521923 h 531"/>
              <a:gd name="T48" fmla="*/ 24706 w 531"/>
              <a:gd name="T49" fmla="*/ 614572 h 531"/>
              <a:gd name="T50" fmla="*/ 0 w 531"/>
              <a:gd name="T51" fmla="*/ 710309 h 531"/>
              <a:gd name="T52" fmla="*/ 123532 w 531"/>
              <a:gd name="T53" fmla="*/ 790605 h 531"/>
              <a:gd name="T54" fmla="*/ 123532 w 531"/>
              <a:gd name="T55" fmla="*/ 864724 h 531"/>
              <a:gd name="T56" fmla="*/ 3088 w 531"/>
              <a:gd name="T57" fmla="*/ 948108 h 531"/>
              <a:gd name="T58" fmla="*/ 55589 w 531"/>
              <a:gd name="T59" fmla="*/ 1136494 h 531"/>
              <a:gd name="T60" fmla="*/ 200740 w 531"/>
              <a:gd name="T61" fmla="*/ 1142671 h 531"/>
              <a:gd name="T62" fmla="*/ 240888 w 531"/>
              <a:gd name="T63" fmla="*/ 1207525 h 531"/>
              <a:gd name="T64" fmla="*/ 176033 w 531"/>
              <a:gd name="T65" fmla="*/ 1337234 h 531"/>
              <a:gd name="T66" fmla="*/ 315007 w 531"/>
              <a:gd name="T67" fmla="*/ 1476207 h 531"/>
              <a:gd name="T68" fmla="*/ 444715 w 531"/>
              <a:gd name="T69" fmla="*/ 1408265 h 531"/>
              <a:gd name="T70" fmla="*/ 509570 w 531"/>
              <a:gd name="T71" fmla="*/ 1445324 h 531"/>
              <a:gd name="T72" fmla="*/ 521923 w 531"/>
              <a:gd name="T73" fmla="*/ 1590474 h 531"/>
              <a:gd name="T74" fmla="*/ 614572 w 531"/>
              <a:gd name="T75" fmla="*/ 1615181 h 531"/>
              <a:gd name="T76" fmla="*/ 710309 w 531"/>
              <a:gd name="T77" fmla="*/ 1639887 h 531"/>
              <a:gd name="T78" fmla="*/ 790605 w 531"/>
              <a:gd name="T79" fmla="*/ 1519443 h 531"/>
              <a:gd name="T80" fmla="*/ 864724 w 531"/>
              <a:gd name="T81" fmla="*/ 1516355 h 531"/>
              <a:gd name="T82" fmla="*/ 945020 w 531"/>
              <a:gd name="T83" fmla="*/ 1639887 h 531"/>
              <a:gd name="T84" fmla="*/ 1133407 w 531"/>
              <a:gd name="T85" fmla="*/ 1587386 h 531"/>
              <a:gd name="T86" fmla="*/ 1142671 w 531"/>
              <a:gd name="T87" fmla="*/ 1439148 h 531"/>
              <a:gd name="T88" fmla="*/ 1207526 w 531"/>
              <a:gd name="T89" fmla="*/ 1402088 h 531"/>
              <a:gd name="T90" fmla="*/ 1337234 w 531"/>
              <a:gd name="T91" fmla="*/ 1466942 h 531"/>
              <a:gd name="T92" fmla="*/ 1476208 w 531"/>
              <a:gd name="T93" fmla="*/ 1327969 h 531"/>
              <a:gd name="T94" fmla="*/ 1408265 w 531"/>
              <a:gd name="T95" fmla="*/ 1198260 h 531"/>
              <a:gd name="T96" fmla="*/ 1445325 w 531"/>
              <a:gd name="T97" fmla="*/ 1130318 h 531"/>
              <a:gd name="T98" fmla="*/ 1590475 w 531"/>
              <a:gd name="T99" fmla="*/ 1121053 h 531"/>
              <a:gd name="T100" fmla="*/ 1615182 w 531"/>
              <a:gd name="T101" fmla="*/ 1025315 h 531"/>
              <a:gd name="T102" fmla="*/ 1639888 w 531"/>
              <a:gd name="T103" fmla="*/ 932666 h 531"/>
              <a:gd name="T104" fmla="*/ 1519444 w 531"/>
              <a:gd name="T105" fmla="*/ 852371 h 531"/>
              <a:gd name="T106" fmla="*/ 679426 w 531"/>
              <a:gd name="T107" fmla="*/ 1365028 h 531"/>
              <a:gd name="T108" fmla="*/ 274859 w 531"/>
              <a:gd name="T109" fmla="*/ 679426 h 531"/>
              <a:gd name="T110" fmla="*/ 960462 w 531"/>
              <a:gd name="T111" fmla="*/ 277947 h 531"/>
              <a:gd name="T112" fmla="*/ 1365029 w 531"/>
              <a:gd name="T113" fmla="*/ 960461 h 531"/>
              <a:gd name="T114" fmla="*/ 679426 w 531"/>
              <a:gd name="T115" fmla="*/ 1365028 h 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31" h="531">
                <a:moveTo>
                  <a:pt x="492" y="276"/>
                </a:moveTo>
                <a:cubicBezTo>
                  <a:pt x="492" y="268"/>
                  <a:pt x="492" y="260"/>
                  <a:pt x="491" y="251"/>
                </a:cubicBezTo>
                <a:cubicBezTo>
                  <a:pt x="530" y="225"/>
                  <a:pt x="530" y="225"/>
                  <a:pt x="530" y="225"/>
                </a:cubicBezTo>
                <a:cubicBezTo>
                  <a:pt x="513" y="164"/>
                  <a:pt x="513" y="164"/>
                  <a:pt x="513" y="164"/>
                </a:cubicBezTo>
                <a:cubicBezTo>
                  <a:pt x="466" y="162"/>
                  <a:pt x="466" y="162"/>
                  <a:pt x="466" y="162"/>
                </a:cubicBezTo>
                <a:cubicBezTo>
                  <a:pt x="463" y="155"/>
                  <a:pt x="458" y="147"/>
                  <a:pt x="454" y="141"/>
                </a:cubicBezTo>
                <a:cubicBezTo>
                  <a:pt x="475" y="98"/>
                  <a:pt x="475" y="98"/>
                  <a:pt x="475" y="98"/>
                </a:cubicBezTo>
                <a:cubicBezTo>
                  <a:pt x="429" y="54"/>
                  <a:pt x="429" y="54"/>
                  <a:pt x="429" y="54"/>
                </a:cubicBezTo>
                <a:cubicBezTo>
                  <a:pt x="387" y="75"/>
                  <a:pt x="387" y="75"/>
                  <a:pt x="387" y="75"/>
                </a:cubicBezTo>
                <a:cubicBezTo>
                  <a:pt x="381" y="71"/>
                  <a:pt x="373" y="67"/>
                  <a:pt x="366" y="63"/>
                </a:cubicBezTo>
                <a:cubicBezTo>
                  <a:pt x="363" y="16"/>
                  <a:pt x="363" y="16"/>
                  <a:pt x="363" y="16"/>
                </a:cubicBezTo>
                <a:cubicBezTo>
                  <a:pt x="332" y="8"/>
                  <a:pt x="332" y="8"/>
                  <a:pt x="332" y="8"/>
                </a:cubicBezTo>
                <a:cubicBezTo>
                  <a:pt x="301" y="0"/>
                  <a:pt x="301" y="0"/>
                  <a:pt x="301" y="0"/>
                </a:cubicBezTo>
                <a:cubicBezTo>
                  <a:pt x="276" y="40"/>
                  <a:pt x="276" y="40"/>
                  <a:pt x="276" y="40"/>
                </a:cubicBezTo>
                <a:cubicBezTo>
                  <a:pt x="268" y="40"/>
                  <a:pt x="259" y="40"/>
                  <a:pt x="251" y="40"/>
                </a:cubicBezTo>
                <a:cubicBezTo>
                  <a:pt x="225" y="1"/>
                  <a:pt x="225" y="1"/>
                  <a:pt x="225" y="1"/>
                </a:cubicBezTo>
                <a:cubicBezTo>
                  <a:pt x="164" y="18"/>
                  <a:pt x="164" y="18"/>
                  <a:pt x="164" y="18"/>
                </a:cubicBezTo>
                <a:cubicBezTo>
                  <a:pt x="162" y="65"/>
                  <a:pt x="162" y="65"/>
                  <a:pt x="162" y="65"/>
                </a:cubicBezTo>
                <a:cubicBezTo>
                  <a:pt x="154" y="69"/>
                  <a:pt x="147" y="73"/>
                  <a:pt x="141" y="78"/>
                </a:cubicBezTo>
                <a:cubicBezTo>
                  <a:pt x="98" y="57"/>
                  <a:pt x="98" y="57"/>
                  <a:pt x="98" y="57"/>
                </a:cubicBezTo>
                <a:cubicBezTo>
                  <a:pt x="54" y="102"/>
                  <a:pt x="54" y="102"/>
                  <a:pt x="54" y="102"/>
                </a:cubicBezTo>
                <a:cubicBezTo>
                  <a:pt x="75" y="144"/>
                  <a:pt x="75" y="144"/>
                  <a:pt x="75" y="144"/>
                </a:cubicBezTo>
                <a:cubicBezTo>
                  <a:pt x="71" y="151"/>
                  <a:pt x="67" y="158"/>
                  <a:pt x="63" y="166"/>
                </a:cubicBezTo>
                <a:cubicBezTo>
                  <a:pt x="16" y="169"/>
                  <a:pt x="16" y="169"/>
                  <a:pt x="16" y="169"/>
                </a:cubicBezTo>
                <a:cubicBezTo>
                  <a:pt x="8" y="199"/>
                  <a:pt x="8" y="199"/>
                  <a:pt x="8" y="199"/>
                </a:cubicBezTo>
                <a:cubicBezTo>
                  <a:pt x="0" y="230"/>
                  <a:pt x="0" y="230"/>
                  <a:pt x="0" y="230"/>
                </a:cubicBezTo>
                <a:cubicBezTo>
                  <a:pt x="40" y="256"/>
                  <a:pt x="40" y="256"/>
                  <a:pt x="40" y="256"/>
                </a:cubicBezTo>
                <a:cubicBezTo>
                  <a:pt x="40" y="264"/>
                  <a:pt x="40" y="272"/>
                  <a:pt x="40" y="280"/>
                </a:cubicBezTo>
                <a:cubicBezTo>
                  <a:pt x="1" y="307"/>
                  <a:pt x="1" y="307"/>
                  <a:pt x="1" y="307"/>
                </a:cubicBezTo>
                <a:cubicBezTo>
                  <a:pt x="18" y="368"/>
                  <a:pt x="18" y="368"/>
                  <a:pt x="18" y="368"/>
                </a:cubicBezTo>
                <a:cubicBezTo>
                  <a:pt x="65" y="370"/>
                  <a:pt x="65" y="370"/>
                  <a:pt x="65" y="370"/>
                </a:cubicBezTo>
                <a:cubicBezTo>
                  <a:pt x="69" y="377"/>
                  <a:pt x="73" y="384"/>
                  <a:pt x="78" y="391"/>
                </a:cubicBezTo>
                <a:cubicBezTo>
                  <a:pt x="57" y="433"/>
                  <a:pt x="57" y="433"/>
                  <a:pt x="57" y="433"/>
                </a:cubicBezTo>
                <a:cubicBezTo>
                  <a:pt x="102" y="478"/>
                  <a:pt x="102" y="478"/>
                  <a:pt x="102" y="478"/>
                </a:cubicBezTo>
                <a:cubicBezTo>
                  <a:pt x="144" y="456"/>
                  <a:pt x="144" y="456"/>
                  <a:pt x="144" y="456"/>
                </a:cubicBezTo>
                <a:cubicBezTo>
                  <a:pt x="151" y="461"/>
                  <a:pt x="158" y="465"/>
                  <a:pt x="165" y="468"/>
                </a:cubicBezTo>
                <a:cubicBezTo>
                  <a:pt x="169" y="515"/>
                  <a:pt x="169" y="515"/>
                  <a:pt x="169" y="515"/>
                </a:cubicBezTo>
                <a:cubicBezTo>
                  <a:pt x="199" y="523"/>
                  <a:pt x="199" y="523"/>
                  <a:pt x="199" y="523"/>
                </a:cubicBezTo>
                <a:cubicBezTo>
                  <a:pt x="230" y="531"/>
                  <a:pt x="230" y="531"/>
                  <a:pt x="230" y="531"/>
                </a:cubicBezTo>
                <a:cubicBezTo>
                  <a:pt x="256" y="492"/>
                  <a:pt x="256" y="492"/>
                  <a:pt x="256" y="492"/>
                </a:cubicBezTo>
                <a:cubicBezTo>
                  <a:pt x="264" y="492"/>
                  <a:pt x="272" y="492"/>
                  <a:pt x="280" y="491"/>
                </a:cubicBezTo>
                <a:cubicBezTo>
                  <a:pt x="306" y="531"/>
                  <a:pt x="306" y="531"/>
                  <a:pt x="306" y="531"/>
                </a:cubicBezTo>
                <a:cubicBezTo>
                  <a:pt x="367" y="514"/>
                  <a:pt x="367" y="514"/>
                  <a:pt x="367" y="514"/>
                </a:cubicBezTo>
                <a:cubicBezTo>
                  <a:pt x="370" y="466"/>
                  <a:pt x="370" y="466"/>
                  <a:pt x="370" y="466"/>
                </a:cubicBezTo>
                <a:cubicBezTo>
                  <a:pt x="377" y="463"/>
                  <a:pt x="384" y="459"/>
                  <a:pt x="391" y="454"/>
                </a:cubicBezTo>
                <a:cubicBezTo>
                  <a:pt x="433" y="475"/>
                  <a:pt x="433" y="475"/>
                  <a:pt x="433" y="475"/>
                </a:cubicBezTo>
                <a:cubicBezTo>
                  <a:pt x="478" y="430"/>
                  <a:pt x="478" y="430"/>
                  <a:pt x="478" y="430"/>
                </a:cubicBezTo>
                <a:cubicBezTo>
                  <a:pt x="456" y="388"/>
                  <a:pt x="456" y="388"/>
                  <a:pt x="456" y="388"/>
                </a:cubicBezTo>
                <a:cubicBezTo>
                  <a:pt x="461" y="381"/>
                  <a:pt x="465" y="374"/>
                  <a:pt x="468" y="366"/>
                </a:cubicBezTo>
                <a:cubicBezTo>
                  <a:pt x="515" y="363"/>
                  <a:pt x="515" y="363"/>
                  <a:pt x="515" y="363"/>
                </a:cubicBezTo>
                <a:cubicBezTo>
                  <a:pt x="523" y="332"/>
                  <a:pt x="523" y="332"/>
                  <a:pt x="523" y="332"/>
                </a:cubicBezTo>
                <a:cubicBezTo>
                  <a:pt x="531" y="302"/>
                  <a:pt x="531" y="302"/>
                  <a:pt x="531" y="302"/>
                </a:cubicBezTo>
                <a:lnTo>
                  <a:pt x="492" y="276"/>
                </a:lnTo>
                <a:close/>
                <a:moveTo>
                  <a:pt x="220" y="442"/>
                </a:moveTo>
                <a:cubicBezTo>
                  <a:pt x="123" y="417"/>
                  <a:pt x="64" y="318"/>
                  <a:pt x="89" y="220"/>
                </a:cubicBezTo>
                <a:cubicBezTo>
                  <a:pt x="115" y="123"/>
                  <a:pt x="214" y="65"/>
                  <a:pt x="311" y="90"/>
                </a:cubicBezTo>
                <a:cubicBezTo>
                  <a:pt x="408" y="115"/>
                  <a:pt x="467" y="214"/>
                  <a:pt x="442" y="311"/>
                </a:cubicBezTo>
                <a:cubicBezTo>
                  <a:pt x="417" y="409"/>
                  <a:pt x="318" y="467"/>
                  <a:pt x="220" y="442"/>
                </a:cubicBezTo>
                <a:close/>
              </a:path>
            </a:pathLst>
          </a:custGeom>
          <a:solidFill>
            <a:srgbClr val="0070C0"/>
          </a:solidFill>
          <a:ln>
            <a:noFill/>
          </a:ln>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416" name="Freeform 8"/>
          <p:cNvSpPr>
            <a:spLocks noEditPoints="1"/>
          </p:cNvSpPr>
          <p:nvPr/>
        </p:nvSpPr>
        <p:spPr bwMode="auto">
          <a:xfrm>
            <a:off x="5591175" y="1450975"/>
            <a:ext cx="1912938" cy="1738313"/>
          </a:xfrm>
          <a:custGeom>
            <a:avLst/>
            <a:gdLst>
              <a:gd name="T0" fmla="*/ 964145 w 337"/>
              <a:gd name="T1" fmla="*/ 540830 h 338"/>
              <a:gd name="T2" fmla="*/ 964145 w 337"/>
              <a:gd name="T3" fmla="*/ 494473 h 338"/>
              <a:gd name="T4" fmla="*/ 1041400 w 337"/>
              <a:gd name="T5" fmla="*/ 441936 h 338"/>
              <a:gd name="T6" fmla="*/ 1007408 w 337"/>
              <a:gd name="T7" fmla="*/ 321408 h 338"/>
              <a:gd name="T8" fmla="*/ 914701 w 337"/>
              <a:gd name="T9" fmla="*/ 318317 h 338"/>
              <a:gd name="T10" fmla="*/ 889980 w 337"/>
              <a:gd name="T11" fmla="*/ 275051 h 338"/>
              <a:gd name="T12" fmla="*/ 930153 w 337"/>
              <a:gd name="T13" fmla="*/ 191608 h 338"/>
              <a:gd name="T14" fmla="*/ 843627 w 337"/>
              <a:gd name="T15" fmla="*/ 105076 h 338"/>
              <a:gd name="T16" fmla="*/ 760191 w 337"/>
              <a:gd name="T17" fmla="*/ 148342 h 338"/>
              <a:gd name="T18" fmla="*/ 716928 w 337"/>
              <a:gd name="T19" fmla="*/ 123618 h 338"/>
              <a:gd name="T20" fmla="*/ 710748 w 337"/>
              <a:gd name="T21" fmla="*/ 30905 h 338"/>
              <a:gd name="T22" fmla="*/ 652034 w 337"/>
              <a:gd name="T23" fmla="*/ 15452 h 338"/>
              <a:gd name="T24" fmla="*/ 590230 w 337"/>
              <a:gd name="T25" fmla="*/ 0 h 338"/>
              <a:gd name="T26" fmla="*/ 540786 w 337"/>
              <a:gd name="T27" fmla="*/ 77261 h 338"/>
              <a:gd name="T28" fmla="*/ 494433 w 337"/>
              <a:gd name="T29" fmla="*/ 77261 h 338"/>
              <a:gd name="T30" fmla="*/ 441900 w 337"/>
              <a:gd name="T31" fmla="*/ 3090 h 338"/>
              <a:gd name="T32" fmla="*/ 321382 w 337"/>
              <a:gd name="T33" fmla="*/ 33995 h 338"/>
              <a:gd name="T34" fmla="*/ 318291 w 337"/>
              <a:gd name="T35" fmla="*/ 126709 h 338"/>
              <a:gd name="T36" fmla="*/ 275028 w 337"/>
              <a:gd name="T37" fmla="*/ 151432 h 338"/>
              <a:gd name="T38" fmla="*/ 191593 w 337"/>
              <a:gd name="T39" fmla="*/ 111257 h 338"/>
              <a:gd name="T40" fmla="*/ 105067 w 337"/>
              <a:gd name="T41" fmla="*/ 200880 h 338"/>
              <a:gd name="T42" fmla="*/ 148330 w 337"/>
              <a:gd name="T43" fmla="*/ 281232 h 338"/>
              <a:gd name="T44" fmla="*/ 123608 w 337"/>
              <a:gd name="T45" fmla="*/ 324498 h 338"/>
              <a:gd name="T46" fmla="*/ 30902 w 337"/>
              <a:gd name="T47" fmla="*/ 330679 h 338"/>
              <a:gd name="T48" fmla="*/ 15451 w 337"/>
              <a:gd name="T49" fmla="*/ 392488 h 338"/>
              <a:gd name="T50" fmla="*/ 0 w 337"/>
              <a:gd name="T51" fmla="*/ 451207 h 338"/>
              <a:gd name="T52" fmla="*/ 77255 w 337"/>
              <a:gd name="T53" fmla="*/ 500654 h 338"/>
              <a:gd name="T54" fmla="*/ 77255 w 337"/>
              <a:gd name="T55" fmla="*/ 550102 h 338"/>
              <a:gd name="T56" fmla="*/ 0 w 337"/>
              <a:gd name="T57" fmla="*/ 602639 h 338"/>
              <a:gd name="T58" fmla="*/ 33992 w 337"/>
              <a:gd name="T59" fmla="*/ 723167 h 338"/>
              <a:gd name="T60" fmla="*/ 126699 w 337"/>
              <a:gd name="T61" fmla="*/ 726258 h 338"/>
              <a:gd name="T62" fmla="*/ 151420 w 337"/>
              <a:gd name="T63" fmla="*/ 766434 h 338"/>
              <a:gd name="T64" fmla="*/ 111247 w 337"/>
              <a:gd name="T65" fmla="*/ 849876 h 338"/>
              <a:gd name="T66" fmla="*/ 200864 w 337"/>
              <a:gd name="T67" fmla="*/ 939499 h 338"/>
              <a:gd name="T68" fmla="*/ 281209 w 337"/>
              <a:gd name="T69" fmla="*/ 896233 h 338"/>
              <a:gd name="T70" fmla="*/ 324472 w 337"/>
              <a:gd name="T71" fmla="*/ 920957 h 338"/>
              <a:gd name="T72" fmla="*/ 330652 w 337"/>
              <a:gd name="T73" fmla="*/ 1013670 h 338"/>
              <a:gd name="T74" fmla="*/ 389366 w 337"/>
              <a:gd name="T75" fmla="*/ 1029123 h 338"/>
              <a:gd name="T76" fmla="*/ 451170 w 337"/>
              <a:gd name="T77" fmla="*/ 1044575 h 338"/>
              <a:gd name="T78" fmla="*/ 500614 w 337"/>
              <a:gd name="T79" fmla="*/ 964223 h 338"/>
              <a:gd name="T80" fmla="*/ 550057 w 337"/>
              <a:gd name="T81" fmla="*/ 964223 h 338"/>
              <a:gd name="T82" fmla="*/ 602591 w 337"/>
              <a:gd name="T83" fmla="*/ 1041485 h 338"/>
              <a:gd name="T84" fmla="*/ 720018 w 337"/>
              <a:gd name="T85" fmla="*/ 1007489 h 338"/>
              <a:gd name="T86" fmla="*/ 726199 w 337"/>
              <a:gd name="T87" fmla="*/ 914776 h 338"/>
              <a:gd name="T88" fmla="*/ 766372 w 337"/>
              <a:gd name="T89" fmla="*/ 890052 h 338"/>
              <a:gd name="T90" fmla="*/ 849807 w 337"/>
              <a:gd name="T91" fmla="*/ 933318 h 338"/>
              <a:gd name="T92" fmla="*/ 936333 w 337"/>
              <a:gd name="T93" fmla="*/ 843695 h 338"/>
              <a:gd name="T94" fmla="*/ 896160 w 337"/>
              <a:gd name="T95" fmla="*/ 760253 h 338"/>
              <a:gd name="T96" fmla="*/ 917792 w 337"/>
              <a:gd name="T97" fmla="*/ 720077 h 338"/>
              <a:gd name="T98" fmla="*/ 1010498 w 337"/>
              <a:gd name="T99" fmla="*/ 713896 h 338"/>
              <a:gd name="T100" fmla="*/ 1025949 w 337"/>
              <a:gd name="T101" fmla="*/ 652087 h 338"/>
              <a:gd name="T102" fmla="*/ 1041400 w 337"/>
              <a:gd name="T103" fmla="*/ 593368 h 338"/>
              <a:gd name="T104" fmla="*/ 964145 w 337"/>
              <a:gd name="T105" fmla="*/ 540830 h 338"/>
              <a:gd name="T106" fmla="*/ 432629 w 337"/>
              <a:gd name="T107" fmla="*/ 868419 h 338"/>
              <a:gd name="T108" fmla="*/ 176142 w 337"/>
              <a:gd name="T109" fmla="*/ 432664 h 338"/>
              <a:gd name="T110" fmla="*/ 611861 w 337"/>
              <a:gd name="T111" fmla="*/ 176156 h 338"/>
              <a:gd name="T112" fmla="*/ 868348 w 337"/>
              <a:gd name="T113" fmla="*/ 611911 h 338"/>
              <a:gd name="T114" fmla="*/ 432629 w 337"/>
              <a:gd name="T115" fmla="*/ 868419 h 3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7" h="338">
                <a:moveTo>
                  <a:pt x="312" y="175"/>
                </a:moveTo>
                <a:cubicBezTo>
                  <a:pt x="312" y="170"/>
                  <a:pt x="312" y="165"/>
                  <a:pt x="312" y="160"/>
                </a:cubicBezTo>
                <a:cubicBezTo>
                  <a:pt x="337" y="143"/>
                  <a:pt x="337" y="143"/>
                  <a:pt x="337" y="143"/>
                </a:cubicBezTo>
                <a:cubicBezTo>
                  <a:pt x="326" y="104"/>
                  <a:pt x="326" y="104"/>
                  <a:pt x="326" y="104"/>
                </a:cubicBezTo>
                <a:cubicBezTo>
                  <a:pt x="296" y="103"/>
                  <a:pt x="296" y="103"/>
                  <a:pt x="296" y="103"/>
                </a:cubicBezTo>
                <a:cubicBezTo>
                  <a:pt x="294" y="98"/>
                  <a:pt x="291" y="94"/>
                  <a:pt x="288" y="89"/>
                </a:cubicBezTo>
                <a:cubicBezTo>
                  <a:pt x="301" y="62"/>
                  <a:pt x="301" y="62"/>
                  <a:pt x="301" y="62"/>
                </a:cubicBezTo>
                <a:cubicBezTo>
                  <a:pt x="273" y="34"/>
                  <a:pt x="273" y="34"/>
                  <a:pt x="273" y="34"/>
                </a:cubicBezTo>
                <a:cubicBezTo>
                  <a:pt x="246" y="48"/>
                  <a:pt x="246" y="48"/>
                  <a:pt x="246" y="48"/>
                </a:cubicBezTo>
                <a:cubicBezTo>
                  <a:pt x="242" y="45"/>
                  <a:pt x="237" y="42"/>
                  <a:pt x="232" y="40"/>
                </a:cubicBezTo>
                <a:cubicBezTo>
                  <a:pt x="230" y="10"/>
                  <a:pt x="230" y="10"/>
                  <a:pt x="230" y="10"/>
                </a:cubicBezTo>
                <a:cubicBezTo>
                  <a:pt x="211" y="5"/>
                  <a:pt x="211" y="5"/>
                  <a:pt x="211" y="5"/>
                </a:cubicBezTo>
                <a:cubicBezTo>
                  <a:pt x="191" y="0"/>
                  <a:pt x="191" y="0"/>
                  <a:pt x="191" y="0"/>
                </a:cubicBezTo>
                <a:cubicBezTo>
                  <a:pt x="175" y="25"/>
                  <a:pt x="175" y="25"/>
                  <a:pt x="175" y="25"/>
                </a:cubicBezTo>
                <a:cubicBezTo>
                  <a:pt x="170" y="25"/>
                  <a:pt x="165" y="25"/>
                  <a:pt x="160" y="25"/>
                </a:cubicBezTo>
                <a:cubicBezTo>
                  <a:pt x="143" y="1"/>
                  <a:pt x="143" y="1"/>
                  <a:pt x="143" y="1"/>
                </a:cubicBezTo>
                <a:cubicBezTo>
                  <a:pt x="104" y="11"/>
                  <a:pt x="104" y="11"/>
                  <a:pt x="104" y="11"/>
                </a:cubicBezTo>
                <a:cubicBezTo>
                  <a:pt x="103" y="41"/>
                  <a:pt x="103" y="41"/>
                  <a:pt x="103" y="41"/>
                </a:cubicBezTo>
                <a:cubicBezTo>
                  <a:pt x="98" y="44"/>
                  <a:pt x="93" y="46"/>
                  <a:pt x="89" y="49"/>
                </a:cubicBezTo>
                <a:cubicBezTo>
                  <a:pt x="62" y="36"/>
                  <a:pt x="62" y="36"/>
                  <a:pt x="62" y="36"/>
                </a:cubicBezTo>
                <a:cubicBezTo>
                  <a:pt x="34" y="65"/>
                  <a:pt x="34" y="65"/>
                  <a:pt x="34" y="65"/>
                </a:cubicBezTo>
                <a:cubicBezTo>
                  <a:pt x="48" y="91"/>
                  <a:pt x="48" y="91"/>
                  <a:pt x="48" y="91"/>
                </a:cubicBezTo>
                <a:cubicBezTo>
                  <a:pt x="45" y="96"/>
                  <a:pt x="42" y="100"/>
                  <a:pt x="40" y="105"/>
                </a:cubicBezTo>
                <a:cubicBezTo>
                  <a:pt x="10" y="107"/>
                  <a:pt x="10" y="107"/>
                  <a:pt x="10" y="107"/>
                </a:cubicBezTo>
                <a:cubicBezTo>
                  <a:pt x="5" y="127"/>
                  <a:pt x="5" y="127"/>
                  <a:pt x="5" y="127"/>
                </a:cubicBezTo>
                <a:cubicBezTo>
                  <a:pt x="0" y="146"/>
                  <a:pt x="0" y="146"/>
                  <a:pt x="0" y="146"/>
                </a:cubicBezTo>
                <a:cubicBezTo>
                  <a:pt x="25" y="162"/>
                  <a:pt x="25" y="162"/>
                  <a:pt x="25" y="162"/>
                </a:cubicBezTo>
                <a:cubicBezTo>
                  <a:pt x="25" y="168"/>
                  <a:pt x="25" y="173"/>
                  <a:pt x="25" y="178"/>
                </a:cubicBezTo>
                <a:cubicBezTo>
                  <a:pt x="0" y="195"/>
                  <a:pt x="0" y="195"/>
                  <a:pt x="0" y="195"/>
                </a:cubicBezTo>
                <a:cubicBezTo>
                  <a:pt x="11" y="234"/>
                  <a:pt x="11" y="234"/>
                  <a:pt x="11" y="234"/>
                </a:cubicBezTo>
                <a:cubicBezTo>
                  <a:pt x="41" y="235"/>
                  <a:pt x="41" y="235"/>
                  <a:pt x="41" y="235"/>
                </a:cubicBezTo>
                <a:cubicBezTo>
                  <a:pt x="44" y="240"/>
                  <a:pt x="46" y="244"/>
                  <a:pt x="49" y="248"/>
                </a:cubicBezTo>
                <a:cubicBezTo>
                  <a:pt x="36" y="275"/>
                  <a:pt x="36" y="275"/>
                  <a:pt x="36" y="275"/>
                </a:cubicBezTo>
                <a:cubicBezTo>
                  <a:pt x="65" y="304"/>
                  <a:pt x="65" y="304"/>
                  <a:pt x="65" y="304"/>
                </a:cubicBezTo>
                <a:cubicBezTo>
                  <a:pt x="91" y="290"/>
                  <a:pt x="91" y="290"/>
                  <a:pt x="91" y="290"/>
                </a:cubicBezTo>
                <a:cubicBezTo>
                  <a:pt x="96" y="293"/>
                  <a:pt x="100" y="295"/>
                  <a:pt x="105" y="298"/>
                </a:cubicBezTo>
                <a:cubicBezTo>
                  <a:pt x="107" y="328"/>
                  <a:pt x="107" y="328"/>
                  <a:pt x="107" y="328"/>
                </a:cubicBezTo>
                <a:cubicBezTo>
                  <a:pt x="126" y="333"/>
                  <a:pt x="126" y="333"/>
                  <a:pt x="126" y="333"/>
                </a:cubicBezTo>
                <a:cubicBezTo>
                  <a:pt x="146" y="338"/>
                  <a:pt x="146" y="338"/>
                  <a:pt x="146" y="338"/>
                </a:cubicBezTo>
                <a:cubicBezTo>
                  <a:pt x="162" y="312"/>
                  <a:pt x="162" y="312"/>
                  <a:pt x="162" y="312"/>
                </a:cubicBezTo>
                <a:cubicBezTo>
                  <a:pt x="167" y="313"/>
                  <a:pt x="173" y="313"/>
                  <a:pt x="178" y="312"/>
                </a:cubicBezTo>
                <a:cubicBezTo>
                  <a:pt x="195" y="337"/>
                  <a:pt x="195" y="337"/>
                  <a:pt x="195" y="337"/>
                </a:cubicBezTo>
                <a:cubicBezTo>
                  <a:pt x="233" y="326"/>
                  <a:pt x="233" y="326"/>
                  <a:pt x="233" y="326"/>
                </a:cubicBezTo>
                <a:cubicBezTo>
                  <a:pt x="235" y="296"/>
                  <a:pt x="235" y="296"/>
                  <a:pt x="235" y="296"/>
                </a:cubicBezTo>
                <a:cubicBezTo>
                  <a:pt x="239" y="294"/>
                  <a:pt x="244" y="291"/>
                  <a:pt x="248" y="288"/>
                </a:cubicBezTo>
                <a:cubicBezTo>
                  <a:pt x="275" y="302"/>
                  <a:pt x="275" y="302"/>
                  <a:pt x="275" y="302"/>
                </a:cubicBezTo>
                <a:cubicBezTo>
                  <a:pt x="303" y="273"/>
                  <a:pt x="303" y="273"/>
                  <a:pt x="303" y="273"/>
                </a:cubicBezTo>
                <a:cubicBezTo>
                  <a:pt x="290" y="246"/>
                  <a:pt x="290" y="246"/>
                  <a:pt x="290" y="246"/>
                </a:cubicBezTo>
                <a:cubicBezTo>
                  <a:pt x="293" y="242"/>
                  <a:pt x="295" y="237"/>
                  <a:pt x="297" y="233"/>
                </a:cubicBezTo>
                <a:cubicBezTo>
                  <a:pt x="327" y="231"/>
                  <a:pt x="327" y="231"/>
                  <a:pt x="327" y="231"/>
                </a:cubicBezTo>
                <a:cubicBezTo>
                  <a:pt x="332" y="211"/>
                  <a:pt x="332" y="211"/>
                  <a:pt x="332" y="211"/>
                </a:cubicBezTo>
                <a:cubicBezTo>
                  <a:pt x="337" y="192"/>
                  <a:pt x="337" y="192"/>
                  <a:pt x="337" y="192"/>
                </a:cubicBezTo>
                <a:lnTo>
                  <a:pt x="312" y="175"/>
                </a:lnTo>
                <a:close/>
                <a:moveTo>
                  <a:pt x="140" y="281"/>
                </a:moveTo>
                <a:cubicBezTo>
                  <a:pt x="78" y="265"/>
                  <a:pt x="41" y="202"/>
                  <a:pt x="57" y="140"/>
                </a:cubicBezTo>
                <a:cubicBezTo>
                  <a:pt x="73" y="78"/>
                  <a:pt x="136" y="41"/>
                  <a:pt x="198" y="57"/>
                </a:cubicBezTo>
                <a:cubicBezTo>
                  <a:pt x="259" y="73"/>
                  <a:pt x="297" y="136"/>
                  <a:pt x="281" y="198"/>
                </a:cubicBezTo>
                <a:cubicBezTo>
                  <a:pt x="265" y="260"/>
                  <a:pt x="202" y="297"/>
                  <a:pt x="140" y="281"/>
                </a:cubicBezTo>
                <a:close/>
              </a:path>
            </a:pathLst>
          </a:custGeom>
          <a:solidFill>
            <a:srgbClr val="FF0000"/>
          </a:solidFill>
          <a:ln>
            <a:noFill/>
          </a:ln>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417" name="Freeform 9"/>
          <p:cNvSpPr>
            <a:spLocks noEditPoints="1"/>
          </p:cNvSpPr>
          <p:nvPr/>
        </p:nvSpPr>
        <p:spPr bwMode="auto">
          <a:xfrm>
            <a:off x="5873750" y="3117850"/>
            <a:ext cx="344488" cy="350838"/>
          </a:xfrm>
          <a:custGeom>
            <a:avLst/>
            <a:gdLst>
              <a:gd name="T0" fmla="*/ 240279 w 84"/>
              <a:gd name="T1" fmla="*/ 136413 h 85"/>
              <a:gd name="T2" fmla="*/ 240279 w 84"/>
              <a:gd name="T3" fmla="*/ 124012 h 85"/>
              <a:gd name="T4" fmla="*/ 258762 w 84"/>
              <a:gd name="T5" fmla="*/ 111611 h 85"/>
              <a:gd name="T6" fmla="*/ 252601 w 84"/>
              <a:gd name="T7" fmla="*/ 80608 h 85"/>
              <a:gd name="T8" fmla="*/ 227957 w 84"/>
              <a:gd name="T9" fmla="*/ 80608 h 85"/>
              <a:gd name="T10" fmla="*/ 221796 w 84"/>
              <a:gd name="T11" fmla="*/ 71307 h 85"/>
              <a:gd name="T12" fmla="*/ 231038 w 84"/>
              <a:gd name="T13" fmla="*/ 49605 h 85"/>
              <a:gd name="T14" fmla="*/ 209474 w 84"/>
              <a:gd name="T15" fmla="*/ 27903 h 85"/>
              <a:gd name="T16" fmla="*/ 187911 w 84"/>
              <a:gd name="T17" fmla="*/ 37204 h 85"/>
              <a:gd name="T18" fmla="*/ 178669 w 84"/>
              <a:gd name="T19" fmla="*/ 31003 h 85"/>
              <a:gd name="T20" fmla="*/ 175589 w 84"/>
              <a:gd name="T21" fmla="*/ 9301 h 85"/>
              <a:gd name="T22" fmla="*/ 163267 w 84"/>
              <a:gd name="T23" fmla="*/ 3100 h 85"/>
              <a:gd name="T24" fmla="*/ 147864 w 84"/>
              <a:gd name="T25" fmla="*/ 0 h 85"/>
              <a:gd name="T26" fmla="*/ 135542 w 84"/>
              <a:gd name="T27" fmla="*/ 18602 h 85"/>
              <a:gd name="T28" fmla="*/ 123220 w 84"/>
              <a:gd name="T29" fmla="*/ 21702 h 85"/>
              <a:gd name="T30" fmla="*/ 107818 w 84"/>
              <a:gd name="T31" fmla="*/ 0 h 85"/>
              <a:gd name="T32" fmla="*/ 80093 w 84"/>
              <a:gd name="T33" fmla="*/ 9301 h 85"/>
              <a:gd name="T34" fmla="*/ 77013 w 84"/>
              <a:gd name="T35" fmla="*/ 34103 h 85"/>
              <a:gd name="T36" fmla="*/ 67771 w 84"/>
              <a:gd name="T37" fmla="*/ 40304 h 85"/>
              <a:gd name="T38" fmla="*/ 46208 w 84"/>
              <a:gd name="T39" fmla="*/ 27903 h 85"/>
              <a:gd name="T40" fmla="*/ 24644 w 84"/>
              <a:gd name="T41" fmla="*/ 49605 h 85"/>
              <a:gd name="T42" fmla="*/ 36966 w 84"/>
              <a:gd name="T43" fmla="*/ 71307 h 85"/>
              <a:gd name="T44" fmla="*/ 30805 w 84"/>
              <a:gd name="T45" fmla="*/ 83708 h 85"/>
              <a:gd name="T46" fmla="*/ 6161 w 84"/>
              <a:gd name="T47" fmla="*/ 83708 h 85"/>
              <a:gd name="T48" fmla="*/ 3081 w 84"/>
              <a:gd name="T49" fmla="*/ 99209 h 85"/>
              <a:gd name="T50" fmla="*/ 0 w 84"/>
              <a:gd name="T51" fmla="*/ 114711 h 85"/>
              <a:gd name="T52" fmla="*/ 18483 w 84"/>
              <a:gd name="T53" fmla="*/ 127112 h 85"/>
              <a:gd name="T54" fmla="*/ 18483 w 84"/>
              <a:gd name="T55" fmla="*/ 139513 h 85"/>
              <a:gd name="T56" fmla="*/ 0 w 84"/>
              <a:gd name="T57" fmla="*/ 151914 h 85"/>
              <a:gd name="T58" fmla="*/ 6161 w 84"/>
              <a:gd name="T59" fmla="*/ 182917 h 85"/>
              <a:gd name="T60" fmla="*/ 30805 w 84"/>
              <a:gd name="T61" fmla="*/ 182917 h 85"/>
              <a:gd name="T62" fmla="*/ 36966 w 84"/>
              <a:gd name="T63" fmla="*/ 195319 h 85"/>
              <a:gd name="T64" fmla="*/ 27725 w 84"/>
              <a:gd name="T65" fmla="*/ 213920 h 85"/>
              <a:gd name="T66" fmla="*/ 49288 w 84"/>
              <a:gd name="T67" fmla="*/ 235622 h 85"/>
              <a:gd name="T68" fmla="*/ 70852 w 84"/>
              <a:gd name="T69" fmla="*/ 226321 h 85"/>
              <a:gd name="T70" fmla="*/ 80093 w 84"/>
              <a:gd name="T71" fmla="*/ 232522 h 85"/>
              <a:gd name="T72" fmla="*/ 80093 w 84"/>
              <a:gd name="T73" fmla="*/ 254224 h 85"/>
              <a:gd name="T74" fmla="*/ 95496 w 84"/>
              <a:gd name="T75" fmla="*/ 260425 h 85"/>
              <a:gd name="T76" fmla="*/ 110898 w 84"/>
              <a:gd name="T77" fmla="*/ 263525 h 85"/>
              <a:gd name="T78" fmla="*/ 123220 w 84"/>
              <a:gd name="T79" fmla="*/ 244923 h 85"/>
              <a:gd name="T80" fmla="*/ 135542 w 84"/>
              <a:gd name="T81" fmla="*/ 244923 h 85"/>
              <a:gd name="T82" fmla="*/ 147864 w 84"/>
              <a:gd name="T83" fmla="*/ 263525 h 85"/>
              <a:gd name="T84" fmla="*/ 178669 w 84"/>
              <a:gd name="T85" fmla="*/ 254224 h 85"/>
              <a:gd name="T86" fmla="*/ 181750 w 84"/>
              <a:gd name="T87" fmla="*/ 232522 h 85"/>
              <a:gd name="T88" fmla="*/ 190991 w 84"/>
              <a:gd name="T89" fmla="*/ 226321 h 85"/>
              <a:gd name="T90" fmla="*/ 212555 w 84"/>
              <a:gd name="T91" fmla="*/ 235622 h 85"/>
              <a:gd name="T92" fmla="*/ 234118 w 84"/>
              <a:gd name="T93" fmla="*/ 213920 h 85"/>
              <a:gd name="T94" fmla="*/ 221796 w 84"/>
              <a:gd name="T95" fmla="*/ 192218 h 85"/>
              <a:gd name="T96" fmla="*/ 227957 w 84"/>
              <a:gd name="T97" fmla="*/ 182917 h 85"/>
              <a:gd name="T98" fmla="*/ 252601 w 84"/>
              <a:gd name="T99" fmla="*/ 179817 h 85"/>
              <a:gd name="T100" fmla="*/ 255682 w 84"/>
              <a:gd name="T101" fmla="*/ 164316 h 85"/>
              <a:gd name="T102" fmla="*/ 258762 w 84"/>
              <a:gd name="T103" fmla="*/ 148814 h 85"/>
              <a:gd name="T104" fmla="*/ 240279 w 84"/>
              <a:gd name="T105" fmla="*/ 136413 h 85"/>
              <a:gd name="T106" fmla="*/ 107818 w 84"/>
              <a:gd name="T107" fmla="*/ 220121 h 85"/>
              <a:gd name="T108" fmla="*/ 43127 w 84"/>
              <a:gd name="T109" fmla="*/ 108510 h 85"/>
              <a:gd name="T110" fmla="*/ 150945 w 84"/>
              <a:gd name="T111" fmla="*/ 43404 h 85"/>
              <a:gd name="T112" fmla="*/ 215635 w 84"/>
              <a:gd name="T113" fmla="*/ 155015 h 85"/>
              <a:gd name="T114" fmla="*/ 107818 w 84"/>
              <a:gd name="T115" fmla="*/ 220121 h 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4" h="85">
                <a:moveTo>
                  <a:pt x="78" y="44"/>
                </a:moveTo>
                <a:cubicBezTo>
                  <a:pt x="78" y="43"/>
                  <a:pt x="78" y="42"/>
                  <a:pt x="78" y="40"/>
                </a:cubicBezTo>
                <a:cubicBezTo>
                  <a:pt x="84" y="36"/>
                  <a:pt x="84" y="36"/>
                  <a:pt x="84" y="36"/>
                </a:cubicBezTo>
                <a:cubicBezTo>
                  <a:pt x="82" y="26"/>
                  <a:pt x="82" y="26"/>
                  <a:pt x="82" y="26"/>
                </a:cubicBezTo>
                <a:cubicBezTo>
                  <a:pt x="74" y="26"/>
                  <a:pt x="74" y="26"/>
                  <a:pt x="74" y="26"/>
                </a:cubicBezTo>
                <a:cubicBezTo>
                  <a:pt x="73" y="25"/>
                  <a:pt x="73" y="24"/>
                  <a:pt x="72" y="23"/>
                </a:cubicBezTo>
                <a:cubicBezTo>
                  <a:pt x="75" y="16"/>
                  <a:pt x="75" y="16"/>
                  <a:pt x="75" y="16"/>
                </a:cubicBezTo>
                <a:cubicBezTo>
                  <a:pt x="68" y="9"/>
                  <a:pt x="68" y="9"/>
                  <a:pt x="68" y="9"/>
                </a:cubicBezTo>
                <a:cubicBezTo>
                  <a:pt x="61" y="12"/>
                  <a:pt x="61" y="12"/>
                  <a:pt x="61" y="12"/>
                </a:cubicBezTo>
                <a:cubicBezTo>
                  <a:pt x="60" y="11"/>
                  <a:pt x="59" y="11"/>
                  <a:pt x="58" y="10"/>
                </a:cubicBezTo>
                <a:cubicBezTo>
                  <a:pt x="57" y="3"/>
                  <a:pt x="57" y="3"/>
                  <a:pt x="57" y="3"/>
                </a:cubicBezTo>
                <a:cubicBezTo>
                  <a:pt x="53" y="1"/>
                  <a:pt x="53" y="1"/>
                  <a:pt x="53" y="1"/>
                </a:cubicBezTo>
                <a:cubicBezTo>
                  <a:pt x="48" y="0"/>
                  <a:pt x="48" y="0"/>
                  <a:pt x="48" y="0"/>
                </a:cubicBezTo>
                <a:cubicBezTo>
                  <a:pt x="44" y="6"/>
                  <a:pt x="44" y="6"/>
                  <a:pt x="44" y="6"/>
                </a:cubicBezTo>
                <a:cubicBezTo>
                  <a:pt x="42" y="6"/>
                  <a:pt x="41" y="6"/>
                  <a:pt x="40" y="7"/>
                </a:cubicBezTo>
                <a:cubicBezTo>
                  <a:pt x="35" y="0"/>
                  <a:pt x="35" y="0"/>
                  <a:pt x="35" y="0"/>
                </a:cubicBezTo>
                <a:cubicBezTo>
                  <a:pt x="26" y="3"/>
                  <a:pt x="26" y="3"/>
                  <a:pt x="26" y="3"/>
                </a:cubicBezTo>
                <a:cubicBezTo>
                  <a:pt x="25" y="11"/>
                  <a:pt x="25" y="11"/>
                  <a:pt x="25" y="11"/>
                </a:cubicBezTo>
                <a:cubicBezTo>
                  <a:pt x="24" y="11"/>
                  <a:pt x="23" y="12"/>
                  <a:pt x="22" y="13"/>
                </a:cubicBezTo>
                <a:cubicBezTo>
                  <a:pt x="15" y="9"/>
                  <a:pt x="15" y="9"/>
                  <a:pt x="15" y="9"/>
                </a:cubicBezTo>
                <a:cubicBezTo>
                  <a:pt x="8" y="16"/>
                  <a:pt x="8" y="16"/>
                  <a:pt x="8" y="16"/>
                </a:cubicBezTo>
                <a:cubicBezTo>
                  <a:pt x="12" y="23"/>
                  <a:pt x="12" y="23"/>
                  <a:pt x="12" y="23"/>
                </a:cubicBezTo>
                <a:cubicBezTo>
                  <a:pt x="11" y="24"/>
                  <a:pt x="10" y="25"/>
                  <a:pt x="10" y="27"/>
                </a:cubicBezTo>
                <a:cubicBezTo>
                  <a:pt x="2" y="27"/>
                  <a:pt x="2" y="27"/>
                  <a:pt x="2" y="27"/>
                </a:cubicBezTo>
                <a:cubicBezTo>
                  <a:pt x="1" y="32"/>
                  <a:pt x="1" y="32"/>
                  <a:pt x="1" y="32"/>
                </a:cubicBezTo>
                <a:cubicBezTo>
                  <a:pt x="0" y="37"/>
                  <a:pt x="0" y="37"/>
                  <a:pt x="0" y="37"/>
                </a:cubicBezTo>
                <a:cubicBezTo>
                  <a:pt x="6" y="41"/>
                  <a:pt x="6" y="41"/>
                  <a:pt x="6" y="41"/>
                </a:cubicBezTo>
                <a:cubicBezTo>
                  <a:pt x="6" y="42"/>
                  <a:pt x="6" y="44"/>
                  <a:pt x="6" y="45"/>
                </a:cubicBezTo>
                <a:cubicBezTo>
                  <a:pt x="0" y="49"/>
                  <a:pt x="0" y="49"/>
                  <a:pt x="0" y="49"/>
                </a:cubicBezTo>
                <a:cubicBezTo>
                  <a:pt x="2" y="59"/>
                  <a:pt x="2" y="59"/>
                  <a:pt x="2" y="59"/>
                </a:cubicBezTo>
                <a:cubicBezTo>
                  <a:pt x="10" y="59"/>
                  <a:pt x="10" y="59"/>
                  <a:pt x="10" y="59"/>
                </a:cubicBezTo>
                <a:cubicBezTo>
                  <a:pt x="11" y="60"/>
                  <a:pt x="11" y="61"/>
                  <a:pt x="12" y="63"/>
                </a:cubicBezTo>
                <a:cubicBezTo>
                  <a:pt x="9" y="69"/>
                  <a:pt x="9" y="69"/>
                  <a:pt x="9" y="69"/>
                </a:cubicBezTo>
                <a:cubicBezTo>
                  <a:pt x="16" y="76"/>
                  <a:pt x="16" y="76"/>
                  <a:pt x="16" y="76"/>
                </a:cubicBezTo>
                <a:cubicBezTo>
                  <a:pt x="23" y="73"/>
                  <a:pt x="23" y="73"/>
                  <a:pt x="23" y="73"/>
                </a:cubicBezTo>
                <a:cubicBezTo>
                  <a:pt x="24" y="74"/>
                  <a:pt x="25" y="74"/>
                  <a:pt x="26" y="75"/>
                </a:cubicBezTo>
                <a:cubicBezTo>
                  <a:pt x="26" y="82"/>
                  <a:pt x="26" y="82"/>
                  <a:pt x="26" y="82"/>
                </a:cubicBezTo>
                <a:cubicBezTo>
                  <a:pt x="31" y="84"/>
                  <a:pt x="31" y="84"/>
                  <a:pt x="31" y="84"/>
                </a:cubicBezTo>
                <a:cubicBezTo>
                  <a:pt x="36" y="85"/>
                  <a:pt x="36" y="85"/>
                  <a:pt x="36" y="85"/>
                </a:cubicBezTo>
                <a:cubicBezTo>
                  <a:pt x="40" y="79"/>
                  <a:pt x="40" y="79"/>
                  <a:pt x="40" y="79"/>
                </a:cubicBezTo>
                <a:cubicBezTo>
                  <a:pt x="42" y="79"/>
                  <a:pt x="43" y="79"/>
                  <a:pt x="44" y="79"/>
                </a:cubicBezTo>
                <a:cubicBezTo>
                  <a:pt x="48" y="85"/>
                  <a:pt x="48" y="85"/>
                  <a:pt x="48" y="85"/>
                </a:cubicBezTo>
                <a:cubicBezTo>
                  <a:pt x="58" y="82"/>
                  <a:pt x="58" y="82"/>
                  <a:pt x="58" y="82"/>
                </a:cubicBezTo>
                <a:cubicBezTo>
                  <a:pt x="59" y="75"/>
                  <a:pt x="59" y="75"/>
                  <a:pt x="59" y="75"/>
                </a:cubicBezTo>
                <a:cubicBezTo>
                  <a:pt x="60" y="74"/>
                  <a:pt x="61" y="73"/>
                  <a:pt x="62" y="73"/>
                </a:cubicBezTo>
                <a:cubicBezTo>
                  <a:pt x="69" y="76"/>
                  <a:pt x="69" y="76"/>
                  <a:pt x="69" y="76"/>
                </a:cubicBezTo>
                <a:cubicBezTo>
                  <a:pt x="76" y="69"/>
                  <a:pt x="76" y="69"/>
                  <a:pt x="76" y="69"/>
                </a:cubicBezTo>
                <a:cubicBezTo>
                  <a:pt x="72" y="62"/>
                  <a:pt x="72" y="62"/>
                  <a:pt x="72" y="62"/>
                </a:cubicBezTo>
                <a:cubicBezTo>
                  <a:pt x="73" y="61"/>
                  <a:pt x="74" y="60"/>
                  <a:pt x="74" y="59"/>
                </a:cubicBezTo>
                <a:cubicBezTo>
                  <a:pt x="82" y="58"/>
                  <a:pt x="82" y="58"/>
                  <a:pt x="82" y="58"/>
                </a:cubicBezTo>
                <a:cubicBezTo>
                  <a:pt x="83" y="53"/>
                  <a:pt x="83" y="53"/>
                  <a:pt x="83" y="53"/>
                </a:cubicBezTo>
                <a:cubicBezTo>
                  <a:pt x="84" y="48"/>
                  <a:pt x="84" y="48"/>
                  <a:pt x="84" y="48"/>
                </a:cubicBezTo>
                <a:lnTo>
                  <a:pt x="78" y="44"/>
                </a:lnTo>
                <a:close/>
                <a:moveTo>
                  <a:pt x="35" y="71"/>
                </a:moveTo>
                <a:cubicBezTo>
                  <a:pt x="19" y="67"/>
                  <a:pt x="10" y="51"/>
                  <a:pt x="14" y="35"/>
                </a:cubicBezTo>
                <a:cubicBezTo>
                  <a:pt x="18" y="20"/>
                  <a:pt x="34" y="10"/>
                  <a:pt x="49" y="14"/>
                </a:cubicBezTo>
                <a:cubicBezTo>
                  <a:pt x="65" y="18"/>
                  <a:pt x="74" y="34"/>
                  <a:pt x="70" y="50"/>
                </a:cubicBezTo>
                <a:cubicBezTo>
                  <a:pt x="66" y="65"/>
                  <a:pt x="50" y="75"/>
                  <a:pt x="35" y="71"/>
                </a:cubicBezTo>
                <a:close/>
              </a:path>
            </a:pathLst>
          </a:custGeom>
          <a:solidFill>
            <a:srgbClr val="000000">
              <a:alpha val="20000"/>
            </a:srgbClr>
          </a:solidFill>
          <a:ln>
            <a:noFill/>
          </a:ln>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418" name="Freeform 10"/>
          <p:cNvSpPr>
            <a:spLocks noEditPoints="1"/>
          </p:cNvSpPr>
          <p:nvPr/>
        </p:nvSpPr>
        <p:spPr bwMode="auto">
          <a:xfrm>
            <a:off x="7427913" y="3097213"/>
            <a:ext cx="704850" cy="704850"/>
          </a:xfrm>
          <a:custGeom>
            <a:avLst/>
            <a:gdLst>
              <a:gd name="T0" fmla="*/ 488449 w 171"/>
              <a:gd name="T1" fmla="*/ 275139 h 171"/>
              <a:gd name="T2" fmla="*/ 488449 w 171"/>
              <a:gd name="T3" fmla="*/ 250407 h 171"/>
              <a:gd name="T4" fmla="*/ 525547 w 171"/>
              <a:gd name="T5" fmla="*/ 222584 h 171"/>
              <a:gd name="T6" fmla="*/ 510089 w 171"/>
              <a:gd name="T7" fmla="*/ 163847 h 171"/>
              <a:gd name="T8" fmla="*/ 463718 w 171"/>
              <a:gd name="T9" fmla="*/ 160755 h 171"/>
              <a:gd name="T10" fmla="*/ 451352 w 171"/>
              <a:gd name="T11" fmla="*/ 139115 h 171"/>
              <a:gd name="T12" fmla="*/ 469900 w 171"/>
              <a:gd name="T13" fmla="*/ 95835 h 171"/>
              <a:gd name="T14" fmla="*/ 426620 w 171"/>
              <a:gd name="T15" fmla="*/ 52555 h 171"/>
              <a:gd name="T16" fmla="*/ 383340 w 171"/>
              <a:gd name="T17" fmla="*/ 74195 h 171"/>
              <a:gd name="T18" fmla="*/ 361700 w 171"/>
              <a:gd name="T19" fmla="*/ 61829 h 171"/>
              <a:gd name="T20" fmla="*/ 358608 w 171"/>
              <a:gd name="T21" fmla="*/ 15457 h 171"/>
              <a:gd name="T22" fmla="*/ 330785 w 171"/>
              <a:gd name="T23" fmla="*/ 6183 h 171"/>
              <a:gd name="T24" fmla="*/ 299871 w 171"/>
              <a:gd name="T25" fmla="*/ 0 h 171"/>
              <a:gd name="T26" fmla="*/ 272048 w 171"/>
              <a:gd name="T27" fmla="*/ 40189 h 171"/>
              <a:gd name="T28" fmla="*/ 247316 w 171"/>
              <a:gd name="T29" fmla="*/ 40189 h 171"/>
              <a:gd name="T30" fmla="*/ 222584 w 171"/>
              <a:gd name="T31" fmla="*/ 0 h 171"/>
              <a:gd name="T32" fmla="*/ 160755 w 171"/>
              <a:gd name="T33" fmla="*/ 15457 h 171"/>
              <a:gd name="T34" fmla="*/ 160755 w 171"/>
              <a:gd name="T35" fmla="*/ 64920 h 171"/>
              <a:gd name="T36" fmla="*/ 139115 w 171"/>
              <a:gd name="T37" fmla="*/ 77286 h 171"/>
              <a:gd name="T38" fmla="*/ 95835 w 171"/>
              <a:gd name="T39" fmla="*/ 55646 h 171"/>
              <a:gd name="T40" fmla="*/ 52555 w 171"/>
              <a:gd name="T41" fmla="*/ 102018 h 171"/>
              <a:gd name="T42" fmla="*/ 74195 w 171"/>
              <a:gd name="T43" fmla="*/ 142206 h 171"/>
              <a:gd name="T44" fmla="*/ 61829 w 171"/>
              <a:gd name="T45" fmla="*/ 163847 h 171"/>
              <a:gd name="T46" fmla="*/ 15457 w 171"/>
              <a:gd name="T47" fmla="*/ 166938 h 171"/>
              <a:gd name="T48" fmla="*/ 6183 w 171"/>
              <a:gd name="T49" fmla="*/ 197852 h 171"/>
              <a:gd name="T50" fmla="*/ 0 w 171"/>
              <a:gd name="T51" fmla="*/ 228767 h 171"/>
              <a:gd name="T52" fmla="*/ 37097 w 171"/>
              <a:gd name="T53" fmla="*/ 253498 h 171"/>
              <a:gd name="T54" fmla="*/ 37097 w 171"/>
              <a:gd name="T55" fmla="*/ 278230 h 171"/>
              <a:gd name="T56" fmla="*/ 0 w 171"/>
              <a:gd name="T57" fmla="*/ 302962 h 171"/>
              <a:gd name="T58" fmla="*/ 15457 w 171"/>
              <a:gd name="T59" fmla="*/ 364790 h 171"/>
              <a:gd name="T60" fmla="*/ 61829 w 171"/>
              <a:gd name="T61" fmla="*/ 367882 h 171"/>
              <a:gd name="T62" fmla="*/ 74195 w 171"/>
              <a:gd name="T63" fmla="*/ 389522 h 171"/>
              <a:gd name="T64" fmla="*/ 55646 w 171"/>
              <a:gd name="T65" fmla="*/ 429711 h 171"/>
              <a:gd name="T66" fmla="*/ 98926 w 171"/>
              <a:gd name="T67" fmla="*/ 476082 h 171"/>
              <a:gd name="T68" fmla="*/ 142207 w 171"/>
              <a:gd name="T69" fmla="*/ 454442 h 171"/>
              <a:gd name="T70" fmla="*/ 163847 w 171"/>
              <a:gd name="T71" fmla="*/ 466808 h 171"/>
              <a:gd name="T72" fmla="*/ 166938 w 171"/>
              <a:gd name="T73" fmla="*/ 513180 h 171"/>
              <a:gd name="T74" fmla="*/ 197853 w 171"/>
              <a:gd name="T75" fmla="*/ 519363 h 171"/>
              <a:gd name="T76" fmla="*/ 228767 w 171"/>
              <a:gd name="T77" fmla="*/ 528637 h 171"/>
              <a:gd name="T78" fmla="*/ 253499 w 171"/>
              <a:gd name="T79" fmla="*/ 488448 h 171"/>
              <a:gd name="T80" fmla="*/ 278231 w 171"/>
              <a:gd name="T81" fmla="*/ 488448 h 171"/>
              <a:gd name="T82" fmla="*/ 302962 w 171"/>
              <a:gd name="T83" fmla="*/ 528637 h 171"/>
              <a:gd name="T84" fmla="*/ 364791 w 171"/>
              <a:gd name="T85" fmla="*/ 510088 h 171"/>
              <a:gd name="T86" fmla="*/ 367883 w 171"/>
              <a:gd name="T87" fmla="*/ 463717 h 171"/>
              <a:gd name="T88" fmla="*/ 386431 w 171"/>
              <a:gd name="T89" fmla="*/ 451351 h 171"/>
              <a:gd name="T90" fmla="*/ 429712 w 171"/>
              <a:gd name="T91" fmla="*/ 472991 h 171"/>
              <a:gd name="T92" fmla="*/ 472992 w 171"/>
              <a:gd name="T93" fmla="*/ 426619 h 171"/>
              <a:gd name="T94" fmla="*/ 454443 w 171"/>
              <a:gd name="T95" fmla="*/ 386431 h 171"/>
              <a:gd name="T96" fmla="*/ 463718 w 171"/>
              <a:gd name="T97" fmla="*/ 364790 h 171"/>
              <a:gd name="T98" fmla="*/ 513181 w 171"/>
              <a:gd name="T99" fmla="*/ 361699 h 171"/>
              <a:gd name="T100" fmla="*/ 519364 w 171"/>
              <a:gd name="T101" fmla="*/ 330785 h 171"/>
              <a:gd name="T102" fmla="*/ 528638 w 171"/>
              <a:gd name="T103" fmla="*/ 299870 h 171"/>
              <a:gd name="T104" fmla="*/ 488449 w 171"/>
              <a:gd name="T105" fmla="*/ 275139 h 171"/>
              <a:gd name="T106" fmla="*/ 216402 w 171"/>
              <a:gd name="T107" fmla="*/ 438985 h 171"/>
              <a:gd name="T108" fmla="*/ 86561 w 171"/>
              <a:gd name="T109" fmla="*/ 219493 h 171"/>
              <a:gd name="T110" fmla="*/ 309145 w 171"/>
              <a:gd name="T111" fmla="*/ 86560 h 171"/>
              <a:gd name="T112" fmla="*/ 438986 w 171"/>
              <a:gd name="T113" fmla="*/ 309144 h 171"/>
              <a:gd name="T114" fmla="*/ 216402 w 171"/>
              <a:gd name="T115" fmla="*/ 438985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1" h="171">
                <a:moveTo>
                  <a:pt x="158" y="89"/>
                </a:moveTo>
                <a:cubicBezTo>
                  <a:pt x="158" y="86"/>
                  <a:pt x="158" y="83"/>
                  <a:pt x="158" y="81"/>
                </a:cubicBezTo>
                <a:cubicBezTo>
                  <a:pt x="170" y="72"/>
                  <a:pt x="170" y="72"/>
                  <a:pt x="170" y="72"/>
                </a:cubicBezTo>
                <a:cubicBezTo>
                  <a:pt x="165" y="53"/>
                  <a:pt x="165" y="53"/>
                  <a:pt x="165" y="53"/>
                </a:cubicBezTo>
                <a:cubicBezTo>
                  <a:pt x="150" y="52"/>
                  <a:pt x="150" y="52"/>
                  <a:pt x="150" y="52"/>
                </a:cubicBezTo>
                <a:cubicBezTo>
                  <a:pt x="149" y="49"/>
                  <a:pt x="147" y="47"/>
                  <a:pt x="146" y="45"/>
                </a:cubicBezTo>
                <a:cubicBezTo>
                  <a:pt x="152" y="31"/>
                  <a:pt x="152" y="31"/>
                  <a:pt x="152" y="31"/>
                </a:cubicBezTo>
                <a:cubicBezTo>
                  <a:pt x="138" y="17"/>
                  <a:pt x="138" y="17"/>
                  <a:pt x="138" y="17"/>
                </a:cubicBezTo>
                <a:cubicBezTo>
                  <a:pt x="124" y="24"/>
                  <a:pt x="124" y="24"/>
                  <a:pt x="124" y="24"/>
                </a:cubicBezTo>
                <a:cubicBezTo>
                  <a:pt x="122" y="22"/>
                  <a:pt x="120" y="21"/>
                  <a:pt x="117" y="20"/>
                </a:cubicBezTo>
                <a:cubicBezTo>
                  <a:pt x="116" y="5"/>
                  <a:pt x="116" y="5"/>
                  <a:pt x="116" y="5"/>
                </a:cubicBezTo>
                <a:cubicBezTo>
                  <a:pt x="107" y="2"/>
                  <a:pt x="107" y="2"/>
                  <a:pt x="107" y="2"/>
                </a:cubicBezTo>
                <a:cubicBezTo>
                  <a:pt x="97" y="0"/>
                  <a:pt x="97" y="0"/>
                  <a:pt x="97" y="0"/>
                </a:cubicBezTo>
                <a:cubicBezTo>
                  <a:pt x="88" y="13"/>
                  <a:pt x="88" y="13"/>
                  <a:pt x="88" y="13"/>
                </a:cubicBezTo>
                <a:cubicBezTo>
                  <a:pt x="86" y="12"/>
                  <a:pt x="83" y="12"/>
                  <a:pt x="80" y="13"/>
                </a:cubicBezTo>
                <a:cubicBezTo>
                  <a:pt x="72" y="0"/>
                  <a:pt x="72" y="0"/>
                  <a:pt x="72" y="0"/>
                </a:cubicBezTo>
                <a:cubicBezTo>
                  <a:pt x="52" y="5"/>
                  <a:pt x="52" y="5"/>
                  <a:pt x="52" y="5"/>
                </a:cubicBezTo>
                <a:cubicBezTo>
                  <a:pt x="52" y="21"/>
                  <a:pt x="52" y="21"/>
                  <a:pt x="52" y="21"/>
                </a:cubicBezTo>
                <a:cubicBezTo>
                  <a:pt x="49" y="22"/>
                  <a:pt x="47" y="23"/>
                  <a:pt x="45" y="25"/>
                </a:cubicBezTo>
                <a:cubicBezTo>
                  <a:pt x="31" y="18"/>
                  <a:pt x="31" y="18"/>
                  <a:pt x="31" y="18"/>
                </a:cubicBezTo>
                <a:cubicBezTo>
                  <a:pt x="17" y="33"/>
                  <a:pt x="17" y="33"/>
                  <a:pt x="17" y="33"/>
                </a:cubicBezTo>
                <a:cubicBezTo>
                  <a:pt x="24" y="46"/>
                  <a:pt x="24" y="46"/>
                  <a:pt x="24" y="46"/>
                </a:cubicBezTo>
                <a:cubicBezTo>
                  <a:pt x="22" y="48"/>
                  <a:pt x="21" y="51"/>
                  <a:pt x="20" y="53"/>
                </a:cubicBezTo>
                <a:cubicBezTo>
                  <a:pt x="5" y="54"/>
                  <a:pt x="5" y="54"/>
                  <a:pt x="5" y="54"/>
                </a:cubicBezTo>
                <a:cubicBezTo>
                  <a:pt x="2" y="64"/>
                  <a:pt x="2" y="64"/>
                  <a:pt x="2" y="64"/>
                </a:cubicBezTo>
                <a:cubicBezTo>
                  <a:pt x="0" y="74"/>
                  <a:pt x="0" y="74"/>
                  <a:pt x="0" y="74"/>
                </a:cubicBezTo>
                <a:cubicBezTo>
                  <a:pt x="12" y="82"/>
                  <a:pt x="12" y="82"/>
                  <a:pt x="12" y="82"/>
                </a:cubicBezTo>
                <a:cubicBezTo>
                  <a:pt x="12" y="85"/>
                  <a:pt x="12" y="87"/>
                  <a:pt x="12" y="90"/>
                </a:cubicBezTo>
                <a:cubicBezTo>
                  <a:pt x="0" y="98"/>
                  <a:pt x="0" y="98"/>
                  <a:pt x="0" y="98"/>
                </a:cubicBezTo>
                <a:cubicBezTo>
                  <a:pt x="5" y="118"/>
                  <a:pt x="5" y="118"/>
                  <a:pt x="5" y="118"/>
                </a:cubicBezTo>
                <a:cubicBezTo>
                  <a:pt x="20" y="119"/>
                  <a:pt x="20" y="119"/>
                  <a:pt x="20" y="119"/>
                </a:cubicBezTo>
                <a:cubicBezTo>
                  <a:pt x="22" y="121"/>
                  <a:pt x="23" y="123"/>
                  <a:pt x="24" y="126"/>
                </a:cubicBezTo>
                <a:cubicBezTo>
                  <a:pt x="18" y="139"/>
                  <a:pt x="18" y="139"/>
                  <a:pt x="18" y="139"/>
                </a:cubicBezTo>
                <a:cubicBezTo>
                  <a:pt x="32" y="154"/>
                  <a:pt x="32" y="154"/>
                  <a:pt x="32" y="154"/>
                </a:cubicBezTo>
                <a:cubicBezTo>
                  <a:pt x="46" y="147"/>
                  <a:pt x="46" y="147"/>
                  <a:pt x="46" y="147"/>
                </a:cubicBezTo>
                <a:cubicBezTo>
                  <a:pt x="48" y="148"/>
                  <a:pt x="50" y="149"/>
                  <a:pt x="53" y="151"/>
                </a:cubicBezTo>
                <a:cubicBezTo>
                  <a:pt x="54" y="166"/>
                  <a:pt x="54" y="166"/>
                  <a:pt x="54" y="166"/>
                </a:cubicBezTo>
                <a:cubicBezTo>
                  <a:pt x="64" y="168"/>
                  <a:pt x="64" y="168"/>
                  <a:pt x="64" y="168"/>
                </a:cubicBezTo>
                <a:cubicBezTo>
                  <a:pt x="74" y="171"/>
                  <a:pt x="74" y="171"/>
                  <a:pt x="74" y="171"/>
                </a:cubicBezTo>
                <a:cubicBezTo>
                  <a:pt x="82" y="158"/>
                  <a:pt x="82" y="158"/>
                  <a:pt x="82" y="158"/>
                </a:cubicBezTo>
                <a:cubicBezTo>
                  <a:pt x="84" y="158"/>
                  <a:pt x="87" y="158"/>
                  <a:pt x="90" y="158"/>
                </a:cubicBezTo>
                <a:cubicBezTo>
                  <a:pt x="98" y="171"/>
                  <a:pt x="98" y="171"/>
                  <a:pt x="98" y="171"/>
                </a:cubicBezTo>
                <a:cubicBezTo>
                  <a:pt x="118" y="165"/>
                  <a:pt x="118" y="165"/>
                  <a:pt x="118" y="165"/>
                </a:cubicBezTo>
                <a:cubicBezTo>
                  <a:pt x="119" y="150"/>
                  <a:pt x="119" y="150"/>
                  <a:pt x="119" y="150"/>
                </a:cubicBezTo>
                <a:cubicBezTo>
                  <a:pt x="121" y="149"/>
                  <a:pt x="123" y="147"/>
                  <a:pt x="125" y="146"/>
                </a:cubicBezTo>
                <a:cubicBezTo>
                  <a:pt x="139" y="153"/>
                  <a:pt x="139" y="153"/>
                  <a:pt x="139" y="153"/>
                </a:cubicBezTo>
                <a:cubicBezTo>
                  <a:pt x="153" y="138"/>
                  <a:pt x="153" y="138"/>
                  <a:pt x="153" y="138"/>
                </a:cubicBezTo>
                <a:cubicBezTo>
                  <a:pt x="147" y="125"/>
                  <a:pt x="147" y="125"/>
                  <a:pt x="147" y="125"/>
                </a:cubicBezTo>
                <a:cubicBezTo>
                  <a:pt x="148" y="122"/>
                  <a:pt x="149" y="120"/>
                  <a:pt x="150" y="118"/>
                </a:cubicBezTo>
                <a:cubicBezTo>
                  <a:pt x="166" y="117"/>
                  <a:pt x="166" y="117"/>
                  <a:pt x="166" y="117"/>
                </a:cubicBezTo>
                <a:cubicBezTo>
                  <a:pt x="168" y="107"/>
                  <a:pt x="168" y="107"/>
                  <a:pt x="168" y="107"/>
                </a:cubicBezTo>
                <a:cubicBezTo>
                  <a:pt x="171" y="97"/>
                  <a:pt x="171" y="97"/>
                  <a:pt x="171" y="97"/>
                </a:cubicBezTo>
                <a:lnTo>
                  <a:pt x="158" y="89"/>
                </a:lnTo>
                <a:close/>
                <a:moveTo>
                  <a:pt x="70" y="142"/>
                </a:moveTo>
                <a:cubicBezTo>
                  <a:pt x="39" y="134"/>
                  <a:pt x="20" y="102"/>
                  <a:pt x="28" y="71"/>
                </a:cubicBezTo>
                <a:cubicBezTo>
                  <a:pt x="36" y="39"/>
                  <a:pt x="68" y="20"/>
                  <a:pt x="100" y="28"/>
                </a:cubicBezTo>
                <a:cubicBezTo>
                  <a:pt x="131" y="37"/>
                  <a:pt x="150" y="69"/>
                  <a:pt x="142" y="100"/>
                </a:cubicBezTo>
                <a:cubicBezTo>
                  <a:pt x="134" y="131"/>
                  <a:pt x="102" y="150"/>
                  <a:pt x="70" y="142"/>
                </a:cubicBezTo>
                <a:close/>
              </a:path>
            </a:pathLst>
          </a:custGeom>
          <a:solidFill>
            <a:srgbClr val="000000">
              <a:alpha val="20000"/>
            </a:srgbClr>
          </a:solidFill>
          <a:ln>
            <a:noFill/>
          </a:ln>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419" name="Freeform 11"/>
          <p:cNvSpPr>
            <a:spLocks noEditPoints="1"/>
          </p:cNvSpPr>
          <p:nvPr/>
        </p:nvSpPr>
        <p:spPr bwMode="auto">
          <a:xfrm>
            <a:off x="3687763" y="4379913"/>
            <a:ext cx="709612" cy="701675"/>
          </a:xfrm>
          <a:custGeom>
            <a:avLst/>
            <a:gdLst>
              <a:gd name="T0" fmla="*/ 491618 w 172"/>
              <a:gd name="T1" fmla="*/ 274313 h 171"/>
              <a:gd name="T2" fmla="*/ 491618 w 172"/>
              <a:gd name="T3" fmla="*/ 249655 h 171"/>
              <a:gd name="T4" fmla="*/ 528721 w 172"/>
              <a:gd name="T5" fmla="*/ 221916 h 171"/>
              <a:gd name="T6" fmla="*/ 513261 w 172"/>
              <a:gd name="T7" fmla="*/ 163355 h 171"/>
              <a:gd name="T8" fmla="*/ 466882 w 172"/>
              <a:gd name="T9" fmla="*/ 160273 h 171"/>
              <a:gd name="T10" fmla="*/ 454515 w 172"/>
              <a:gd name="T11" fmla="*/ 138697 h 171"/>
              <a:gd name="T12" fmla="*/ 473066 w 172"/>
              <a:gd name="T13" fmla="*/ 98629 h 171"/>
              <a:gd name="T14" fmla="*/ 429779 w 172"/>
              <a:gd name="T15" fmla="*/ 52397 h 171"/>
              <a:gd name="T16" fmla="*/ 386492 w 172"/>
              <a:gd name="T17" fmla="*/ 73972 h 171"/>
              <a:gd name="T18" fmla="*/ 364848 w 172"/>
              <a:gd name="T19" fmla="*/ 61643 h 171"/>
              <a:gd name="T20" fmla="*/ 361757 w 172"/>
              <a:gd name="T21" fmla="*/ 15411 h 171"/>
              <a:gd name="T22" fmla="*/ 330837 w 172"/>
              <a:gd name="T23" fmla="*/ 9246 h 171"/>
              <a:gd name="T24" fmla="*/ 303010 w 172"/>
              <a:gd name="T25" fmla="*/ 0 h 171"/>
              <a:gd name="T26" fmla="*/ 275182 w 172"/>
              <a:gd name="T27" fmla="*/ 40068 h 171"/>
              <a:gd name="T28" fmla="*/ 250447 w 172"/>
              <a:gd name="T29" fmla="*/ 40068 h 171"/>
              <a:gd name="T30" fmla="*/ 225711 w 172"/>
              <a:gd name="T31" fmla="*/ 0 h 171"/>
              <a:gd name="T32" fmla="*/ 163873 w 172"/>
              <a:gd name="T33" fmla="*/ 18493 h 171"/>
              <a:gd name="T34" fmla="*/ 160781 w 172"/>
              <a:gd name="T35" fmla="*/ 64725 h 171"/>
              <a:gd name="T36" fmla="*/ 142229 w 172"/>
              <a:gd name="T37" fmla="*/ 77054 h 171"/>
              <a:gd name="T38" fmla="*/ 98942 w 172"/>
              <a:gd name="T39" fmla="*/ 55479 h 171"/>
              <a:gd name="T40" fmla="*/ 55655 w 172"/>
              <a:gd name="T41" fmla="*/ 101711 h 171"/>
              <a:gd name="T42" fmla="*/ 77298 w 172"/>
              <a:gd name="T43" fmla="*/ 141780 h 171"/>
              <a:gd name="T44" fmla="*/ 64931 w 172"/>
              <a:gd name="T45" fmla="*/ 163355 h 171"/>
              <a:gd name="T46" fmla="*/ 18552 w 172"/>
              <a:gd name="T47" fmla="*/ 166437 h 171"/>
              <a:gd name="T48" fmla="*/ 9276 w 172"/>
              <a:gd name="T49" fmla="*/ 197258 h 171"/>
              <a:gd name="T50" fmla="*/ 0 w 172"/>
              <a:gd name="T51" fmla="*/ 228080 h 171"/>
              <a:gd name="T52" fmla="*/ 40195 w 172"/>
              <a:gd name="T53" fmla="*/ 252737 h 171"/>
              <a:gd name="T54" fmla="*/ 40195 w 172"/>
              <a:gd name="T55" fmla="*/ 277395 h 171"/>
              <a:gd name="T56" fmla="*/ 3092 w 172"/>
              <a:gd name="T57" fmla="*/ 305134 h 171"/>
              <a:gd name="T58" fmla="*/ 18552 w 172"/>
              <a:gd name="T59" fmla="*/ 363695 h 171"/>
              <a:gd name="T60" fmla="*/ 64931 w 172"/>
              <a:gd name="T61" fmla="*/ 366777 h 171"/>
              <a:gd name="T62" fmla="*/ 77298 w 172"/>
              <a:gd name="T63" fmla="*/ 388353 h 171"/>
              <a:gd name="T64" fmla="*/ 58747 w 172"/>
              <a:gd name="T65" fmla="*/ 431503 h 171"/>
              <a:gd name="T66" fmla="*/ 102034 w 172"/>
              <a:gd name="T67" fmla="*/ 474653 h 171"/>
              <a:gd name="T68" fmla="*/ 145321 w 172"/>
              <a:gd name="T69" fmla="*/ 453078 h 171"/>
              <a:gd name="T70" fmla="*/ 166965 w 172"/>
              <a:gd name="T71" fmla="*/ 465407 h 171"/>
              <a:gd name="T72" fmla="*/ 170056 w 172"/>
              <a:gd name="T73" fmla="*/ 511639 h 171"/>
              <a:gd name="T74" fmla="*/ 200976 w 172"/>
              <a:gd name="T75" fmla="*/ 520886 h 171"/>
              <a:gd name="T76" fmla="*/ 228803 w 172"/>
              <a:gd name="T77" fmla="*/ 527050 h 171"/>
              <a:gd name="T78" fmla="*/ 256631 w 172"/>
              <a:gd name="T79" fmla="*/ 486982 h 171"/>
              <a:gd name="T80" fmla="*/ 281366 w 172"/>
              <a:gd name="T81" fmla="*/ 486982 h 171"/>
              <a:gd name="T82" fmla="*/ 306102 w 172"/>
              <a:gd name="T83" fmla="*/ 527050 h 171"/>
              <a:gd name="T84" fmla="*/ 367940 w 172"/>
              <a:gd name="T85" fmla="*/ 508557 h 171"/>
              <a:gd name="T86" fmla="*/ 371032 w 172"/>
              <a:gd name="T87" fmla="*/ 462325 h 171"/>
              <a:gd name="T88" fmla="*/ 389584 w 172"/>
              <a:gd name="T89" fmla="*/ 449996 h 171"/>
              <a:gd name="T90" fmla="*/ 432871 w 172"/>
              <a:gd name="T91" fmla="*/ 471571 h 171"/>
              <a:gd name="T92" fmla="*/ 476158 w 172"/>
              <a:gd name="T93" fmla="*/ 425339 h 171"/>
              <a:gd name="T94" fmla="*/ 454515 w 172"/>
              <a:gd name="T95" fmla="*/ 385270 h 171"/>
              <a:gd name="T96" fmla="*/ 466882 w 172"/>
              <a:gd name="T97" fmla="*/ 363695 h 171"/>
              <a:gd name="T98" fmla="*/ 513261 w 172"/>
              <a:gd name="T99" fmla="*/ 360613 h 171"/>
              <a:gd name="T100" fmla="*/ 522537 w 172"/>
              <a:gd name="T101" fmla="*/ 329792 h 171"/>
              <a:gd name="T102" fmla="*/ 531813 w 172"/>
              <a:gd name="T103" fmla="*/ 298970 h 171"/>
              <a:gd name="T104" fmla="*/ 491618 w 172"/>
              <a:gd name="T105" fmla="*/ 274313 h 171"/>
              <a:gd name="T106" fmla="*/ 219527 w 172"/>
              <a:gd name="T107" fmla="*/ 437667 h 171"/>
              <a:gd name="T108" fmla="*/ 89666 w 172"/>
              <a:gd name="T109" fmla="*/ 218834 h 171"/>
              <a:gd name="T110" fmla="*/ 312286 w 172"/>
              <a:gd name="T111" fmla="*/ 89383 h 171"/>
              <a:gd name="T112" fmla="*/ 442147 w 172"/>
              <a:gd name="T113" fmla="*/ 308216 h 171"/>
              <a:gd name="T114" fmla="*/ 219527 w 172"/>
              <a:gd name="T115" fmla="*/ 437667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2" h="171">
                <a:moveTo>
                  <a:pt x="159" y="89"/>
                </a:moveTo>
                <a:cubicBezTo>
                  <a:pt x="159" y="86"/>
                  <a:pt x="159" y="84"/>
                  <a:pt x="159" y="81"/>
                </a:cubicBezTo>
                <a:cubicBezTo>
                  <a:pt x="171" y="72"/>
                  <a:pt x="171" y="72"/>
                  <a:pt x="171" y="72"/>
                </a:cubicBezTo>
                <a:cubicBezTo>
                  <a:pt x="166" y="53"/>
                  <a:pt x="166" y="53"/>
                  <a:pt x="166" y="53"/>
                </a:cubicBezTo>
                <a:cubicBezTo>
                  <a:pt x="151" y="52"/>
                  <a:pt x="151" y="52"/>
                  <a:pt x="151" y="52"/>
                </a:cubicBezTo>
                <a:cubicBezTo>
                  <a:pt x="149" y="50"/>
                  <a:pt x="148" y="47"/>
                  <a:pt x="147" y="45"/>
                </a:cubicBezTo>
                <a:cubicBezTo>
                  <a:pt x="153" y="32"/>
                  <a:pt x="153" y="32"/>
                  <a:pt x="153" y="32"/>
                </a:cubicBezTo>
                <a:cubicBezTo>
                  <a:pt x="139" y="17"/>
                  <a:pt x="139" y="17"/>
                  <a:pt x="139" y="17"/>
                </a:cubicBezTo>
                <a:cubicBezTo>
                  <a:pt x="125" y="24"/>
                  <a:pt x="125" y="24"/>
                  <a:pt x="125" y="24"/>
                </a:cubicBezTo>
                <a:cubicBezTo>
                  <a:pt x="123" y="23"/>
                  <a:pt x="121" y="21"/>
                  <a:pt x="118" y="20"/>
                </a:cubicBezTo>
                <a:cubicBezTo>
                  <a:pt x="117" y="5"/>
                  <a:pt x="117" y="5"/>
                  <a:pt x="117" y="5"/>
                </a:cubicBezTo>
                <a:cubicBezTo>
                  <a:pt x="107" y="3"/>
                  <a:pt x="107" y="3"/>
                  <a:pt x="107" y="3"/>
                </a:cubicBezTo>
                <a:cubicBezTo>
                  <a:pt x="98" y="0"/>
                  <a:pt x="98" y="0"/>
                  <a:pt x="98" y="0"/>
                </a:cubicBezTo>
                <a:cubicBezTo>
                  <a:pt x="89" y="13"/>
                  <a:pt x="89" y="13"/>
                  <a:pt x="89" y="13"/>
                </a:cubicBezTo>
                <a:cubicBezTo>
                  <a:pt x="87" y="13"/>
                  <a:pt x="84" y="13"/>
                  <a:pt x="81" y="13"/>
                </a:cubicBezTo>
                <a:cubicBezTo>
                  <a:pt x="73" y="0"/>
                  <a:pt x="73" y="0"/>
                  <a:pt x="73" y="0"/>
                </a:cubicBezTo>
                <a:cubicBezTo>
                  <a:pt x="53" y="6"/>
                  <a:pt x="53" y="6"/>
                  <a:pt x="53" y="6"/>
                </a:cubicBezTo>
                <a:cubicBezTo>
                  <a:pt x="52" y="21"/>
                  <a:pt x="52" y="21"/>
                  <a:pt x="52" y="21"/>
                </a:cubicBezTo>
                <a:cubicBezTo>
                  <a:pt x="50" y="22"/>
                  <a:pt x="48" y="23"/>
                  <a:pt x="46" y="25"/>
                </a:cubicBezTo>
                <a:cubicBezTo>
                  <a:pt x="32" y="18"/>
                  <a:pt x="32" y="18"/>
                  <a:pt x="32" y="18"/>
                </a:cubicBezTo>
                <a:cubicBezTo>
                  <a:pt x="18" y="33"/>
                  <a:pt x="18" y="33"/>
                  <a:pt x="18" y="33"/>
                </a:cubicBezTo>
                <a:cubicBezTo>
                  <a:pt x="25" y="46"/>
                  <a:pt x="25" y="46"/>
                  <a:pt x="25" y="46"/>
                </a:cubicBezTo>
                <a:cubicBezTo>
                  <a:pt x="23" y="49"/>
                  <a:pt x="22" y="51"/>
                  <a:pt x="21" y="53"/>
                </a:cubicBezTo>
                <a:cubicBezTo>
                  <a:pt x="6" y="54"/>
                  <a:pt x="6" y="54"/>
                  <a:pt x="6" y="54"/>
                </a:cubicBezTo>
                <a:cubicBezTo>
                  <a:pt x="3" y="64"/>
                  <a:pt x="3" y="64"/>
                  <a:pt x="3" y="64"/>
                </a:cubicBezTo>
                <a:cubicBezTo>
                  <a:pt x="0" y="74"/>
                  <a:pt x="0" y="74"/>
                  <a:pt x="0" y="74"/>
                </a:cubicBezTo>
                <a:cubicBezTo>
                  <a:pt x="13" y="82"/>
                  <a:pt x="13" y="82"/>
                  <a:pt x="13" y="82"/>
                </a:cubicBezTo>
                <a:cubicBezTo>
                  <a:pt x="13" y="85"/>
                  <a:pt x="13" y="88"/>
                  <a:pt x="13" y="90"/>
                </a:cubicBezTo>
                <a:cubicBezTo>
                  <a:pt x="1" y="99"/>
                  <a:pt x="1" y="99"/>
                  <a:pt x="1" y="99"/>
                </a:cubicBezTo>
                <a:cubicBezTo>
                  <a:pt x="6" y="118"/>
                  <a:pt x="6" y="118"/>
                  <a:pt x="6" y="118"/>
                </a:cubicBezTo>
                <a:cubicBezTo>
                  <a:pt x="21" y="119"/>
                  <a:pt x="21" y="119"/>
                  <a:pt x="21" y="119"/>
                </a:cubicBezTo>
                <a:cubicBezTo>
                  <a:pt x="23" y="121"/>
                  <a:pt x="24" y="124"/>
                  <a:pt x="25" y="126"/>
                </a:cubicBezTo>
                <a:cubicBezTo>
                  <a:pt x="19" y="140"/>
                  <a:pt x="19" y="140"/>
                  <a:pt x="19" y="140"/>
                </a:cubicBezTo>
                <a:cubicBezTo>
                  <a:pt x="33" y="154"/>
                  <a:pt x="33" y="154"/>
                  <a:pt x="33" y="154"/>
                </a:cubicBezTo>
                <a:cubicBezTo>
                  <a:pt x="47" y="147"/>
                  <a:pt x="47" y="147"/>
                  <a:pt x="47" y="147"/>
                </a:cubicBezTo>
                <a:cubicBezTo>
                  <a:pt x="49" y="148"/>
                  <a:pt x="51" y="150"/>
                  <a:pt x="54" y="151"/>
                </a:cubicBezTo>
                <a:cubicBezTo>
                  <a:pt x="55" y="166"/>
                  <a:pt x="55" y="166"/>
                  <a:pt x="55" y="166"/>
                </a:cubicBezTo>
                <a:cubicBezTo>
                  <a:pt x="65" y="169"/>
                  <a:pt x="65" y="169"/>
                  <a:pt x="65" y="169"/>
                </a:cubicBezTo>
                <a:cubicBezTo>
                  <a:pt x="74" y="171"/>
                  <a:pt x="74" y="171"/>
                  <a:pt x="74" y="171"/>
                </a:cubicBezTo>
                <a:cubicBezTo>
                  <a:pt x="83" y="158"/>
                  <a:pt x="83" y="158"/>
                  <a:pt x="83" y="158"/>
                </a:cubicBezTo>
                <a:cubicBezTo>
                  <a:pt x="85" y="158"/>
                  <a:pt x="88" y="158"/>
                  <a:pt x="91" y="158"/>
                </a:cubicBezTo>
                <a:cubicBezTo>
                  <a:pt x="99" y="171"/>
                  <a:pt x="99" y="171"/>
                  <a:pt x="99" y="171"/>
                </a:cubicBezTo>
                <a:cubicBezTo>
                  <a:pt x="119" y="165"/>
                  <a:pt x="119" y="165"/>
                  <a:pt x="119" y="165"/>
                </a:cubicBezTo>
                <a:cubicBezTo>
                  <a:pt x="120" y="150"/>
                  <a:pt x="120" y="150"/>
                  <a:pt x="120" y="150"/>
                </a:cubicBezTo>
                <a:cubicBezTo>
                  <a:pt x="122" y="149"/>
                  <a:pt x="124" y="148"/>
                  <a:pt x="126" y="146"/>
                </a:cubicBezTo>
                <a:cubicBezTo>
                  <a:pt x="140" y="153"/>
                  <a:pt x="140" y="153"/>
                  <a:pt x="140" y="153"/>
                </a:cubicBezTo>
                <a:cubicBezTo>
                  <a:pt x="154" y="138"/>
                  <a:pt x="154" y="138"/>
                  <a:pt x="154" y="138"/>
                </a:cubicBezTo>
                <a:cubicBezTo>
                  <a:pt x="147" y="125"/>
                  <a:pt x="147" y="125"/>
                  <a:pt x="147" y="125"/>
                </a:cubicBezTo>
                <a:cubicBezTo>
                  <a:pt x="149" y="123"/>
                  <a:pt x="150" y="120"/>
                  <a:pt x="151" y="118"/>
                </a:cubicBezTo>
                <a:cubicBezTo>
                  <a:pt x="166" y="117"/>
                  <a:pt x="166" y="117"/>
                  <a:pt x="166" y="117"/>
                </a:cubicBezTo>
                <a:cubicBezTo>
                  <a:pt x="169" y="107"/>
                  <a:pt x="169" y="107"/>
                  <a:pt x="169" y="107"/>
                </a:cubicBezTo>
                <a:cubicBezTo>
                  <a:pt x="172" y="97"/>
                  <a:pt x="172" y="97"/>
                  <a:pt x="172" y="97"/>
                </a:cubicBezTo>
                <a:lnTo>
                  <a:pt x="159" y="89"/>
                </a:lnTo>
                <a:close/>
                <a:moveTo>
                  <a:pt x="71" y="142"/>
                </a:moveTo>
                <a:cubicBezTo>
                  <a:pt x="40" y="134"/>
                  <a:pt x="21" y="102"/>
                  <a:pt x="29" y="71"/>
                </a:cubicBezTo>
                <a:cubicBezTo>
                  <a:pt x="37" y="40"/>
                  <a:pt x="69" y="21"/>
                  <a:pt x="101" y="29"/>
                </a:cubicBezTo>
                <a:cubicBezTo>
                  <a:pt x="132" y="37"/>
                  <a:pt x="151" y="69"/>
                  <a:pt x="143" y="100"/>
                </a:cubicBezTo>
                <a:cubicBezTo>
                  <a:pt x="135" y="132"/>
                  <a:pt x="103" y="150"/>
                  <a:pt x="71" y="142"/>
                </a:cubicBezTo>
                <a:close/>
              </a:path>
            </a:pathLst>
          </a:custGeom>
          <a:solidFill>
            <a:srgbClr val="000000">
              <a:alpha val="20000"/>
            </a:srgbClr>
          </a:solidFill>
          <a:ln>
            <a:noFill/>
          </a:ln>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420" name="Freeform 12"/>
          <p:cNvSpPr>
            <a:spLocks noEditPoints="1"/>
          </p:cNvSpPr>
          <p:nvPr/>
        </p:nvSpPr>
        <p:spPr bwMode="auto">
          <a:xfrm>
            <a:off x="5102225" y="2044700"/>
            <a:ext cx="409575" cy="406400"/>
          </a:xfrm>
          <a:custGeom>
            <a:avLst/>
            <a:gdLst>
              <a:gd name="T0" fmla="*/ 281628 w 99"/>
              <a:gd name="T1" fmla="*/ 157018 h 99"/>
              <a:gd name="T2" fmla="*/ 281628 w 99"/>
              <a:gd name="T3" fmla="*/ 144703 h 99"/>
              <a:gd name="T4" fmla="*/ 306387 w 99"/>
              <a:gd name="T5" fmla="*/ 129309 h 99"/>
              <a:gd name="T6" fmla="*/ 294008 w 99"/>
              <a:gd name="T7" fmla="*/ 92364 h 99"/>
              <a:gd name="T8" fmla="*/ 269249 w 99"/>
              <a:gd name="T9" fmla="*/ 92364 h 99"/>
              <a:gd name="T10" fmla="*/ 259965 w 99"/>
              <a:gd name="T11" fmla="*/ 80048 h 99"/>
              <a:gd name="T12" fmla="*/ 272344 w 99"/>
              <a:gd name="T13" fmla="*/ 55418 h 99"/>
              <a:gd name="T14" fmla="*/ 247585 w 99"/>
              <a:gd name="T15" fmla="*/ 30788 h 99"/>
              <a:gd name="T16" fmla="*/ 222827 w 99"/>
              <a:gd name="T17" fmla="*/ 43103 h 99"/>
              <a:gd name="T18" fmla="*/ 210448 w 99"/>
              <a:gd name="T19" fmla="*/ 36945 h 99"/>
              <a:gd name="T20" fmla="*/ 207353 w 99"/>
              <a:gd name="T21" fmla="*/ 9236 h 99"/>
              <a:gd name="T22" fmla="*/ 191879 w 99"/>
              <a:gd name="T23" fmla="*/ 3079 h 99"/>
              <a:gd name="T24" fmla="*/ 173310 w 99"/>
              <a:gd name="T25" fmla="*/ 0 h 99"/>
              <a:gd name="T26" fmla="*/ 157836 w 99"/>
              <a:gd name="T27" fmla="*/ 21552 h 99"/>
              <a:gd name="T28" fmla="*/ 145456 w 99"/>
              <a:gd name="T29" fmla="*/ 21552 h 99"/>
              <a:gd name="T30" fmla="*/ 129982 w 99"/>
              <a:gd name="T31" fmla="*/ 0 h 99"/>
              <a:gd name="T32" fmla="*/ 92845 w 99"/>
              <a:gd name="T33" fmla="*/ 9236 h 99"/>
              <a:gd name="T34" fmla="*/ 92845 w 99"/>
              <a:gd name="T35" fmla="*/ 36945 h 99"/>
              <a:gd name="T36" fmla="*/ 80465 w 99"/>
              <a:gd name="T37" fmla="*/ 43103 h 99"/>
              <a:gd name="T38" fmla="*/ 55707 w 99"/>
              <a:gd name="T39" fmla="*/ 30788 h 99"/>
              <a:gd name="T40" fmla="*/ 30948 w 99"/>
              <a:gd name="T41" fmla="*/ 58497 h 99"/>
              <a:gd name="T42" fmla="*/ 43327 w 99"/>
              <a:gd name="T43" fmla="*/ 83127 h 99"/>
              <a:gd name="T44" fmla="*/ 34043 w 99"/>
              <a:gd name="T45" fmla="*/ 95442 h 99"/>
              <a:gd name="T46" fmla="*/ 9284 w 99"/>
              <a:gd name="T47" fmla="*/ 95442 h 99"/>
              <a:gd name="T48" fmla="*/ 3095 w 99"/>
              <a:gd name="T49" fmla="*/ 113915 h 99"/>
              <a:gd name="T50" fmla="*/ 0 w 99"/>
              <a:gd name="T51" fmla="*/ 132388 h 99"/>
              <a:gd name="T52" fmla="*/ 21664 w 99"/>
              <a:gd name="T53" fmla="*/ 147782 h 99"/>
              <a:gd name="T54" fmla="*/ 21664 w 99"/>
              <a:gd name="T55" fmla="*/ 160097 h 99"/>
              <a:gd name="T56" fmla="*/ 0 w 99"/>
              <a:gd name="T57" fmla="*/ 175491 h 99"/>
              <a:gd name="T58" fmla="*/ 9284 w 99"/>
              <a:gd name="T59" fmla="*/ 209358 h 99"/>
              <a:gd name="T60" fmla="*/ 37138 w 99"/>
              <a:gd name="T61" fmla="*/ 212436 h 99"/>
              <a:gd name="T62" fmla="*/ 43327 w 99"/>
              <a:gd name="T63" fmla="*/ 224752 h 99"/>
              <a:gd name="T64" fmla="*/ 30948 w 99"/>
              <a:gd name="T65" fmla="*/ 249382 h 99"/>
              <a:gd name="T66" fmla="*/ 58802 w 99"/>
              <a:gd name="T67" fmla="*/ 274012 h 99"/>
              <a:gd name="T68" fmla="*/ 83560 w 99"/>
              <a:gd name="T69" fmla="*/ 261697 h 99"/>
              <a:gd name="T70" fmla="*/ 95939 w 99"/>
              <a:gd name="T71" fmla="*/ 267855 h 99"/>
              <a:gd name="T72" fmla="*/ 95939 w 99"/>
              <a:gd name="T73" fmla="*/ 295564 h 99"/>
              <a:gd name="T74" fmla="*/ 114508 w 99"/>
              <a:gd name="T75" fmla="*/ 298642 h 99"/>
              <a:gd name="T76" fmla="*/ 133077 w 99"/>
              <a:gd name="T77" fmla="*/ 304800 h 99"/>
              <a:gd name="T78" fmla="*/ 145456 w 99"/>
              <a:gd name="T79" fmla="*/ 283248 h 99"/>
              <a:gd name="T80" fmla="*/ 160931 w 99"/>
              <a:gd name="T81" fmla="*/ 280170 h 99"/>
              <a:gd name="T82" fmla="*/ 176405 w 99"/>
              <a:gd name="T83" fmla="*/ 304800 h 99"/>
              <a:gd name="T84" fmla="*/ 210448 w 99"/>
              <a:gd name="T85" fmla="*/ 295564 h 99"/>
              <a:gd name="T86" fmla="*/ 213542 w 99"/>
              <a:gd name="T87" fmla="*/ 267855 h 99"/>
              <a:gd name="T88" fmla="*/ 225922 w 99"/>
              <a:gd name="T89" fmla="*/ 261697 h 99"/>
              <a:gd name="T90" fmla="*/ 250680 w 99"/>
              <a:gd name="T91" fmla="*/ 270933 h 99"/>
              <a:gd name="T92" fmla="*/ 275439 w 99"/>
              <a:gd name="T93" fmla="*/ 246303 h 99"/>
              <a:gd name="T94" fmla="*/ 263060 w 99"/>
              <a:gd name="T95" fmla="*/ 221673 h 99"/>
              <a:gd name="T96" fmla="*/ 269249 w 99"/>
              <a:gd name="T97" fmla="*/ 209358 h 99"/>
              <a:gd name="T98" fmla="*/ 297103 w 99"/>
              <a:gd name="T99" fmla="*/ 209358 h 99"/>
              <a:gd name="T100" fmla="*/ 300197 w 99"/>
              <a:gd name="T101" fmla="*/ 190885 h 99"/>
              <a:gd name="T102" fmla="*/ 306387 w 99"/>
              <a:gd name="T103" fmla="*/ 172412 h 99"/>
              <a:gd name="T104" fmla="*/ 281628 w 99"/>
              <a:gd name="T105" fmla="*/ 157018 h 99"/>
              <a:gd name="T106" fmla="*/ 126888 w 99"/>
              <a:gd name="T107" fmla="*/ 252461 h 99"/>
              <a:gd name="T108" fmla="*/ 49517 w 99"/>
              <a:gd name="T109" fmla="*/ 126230 h 99"/>
              <a:gd name="T110" fmla="*/ 179499 w 99"/>
              <a:gd name="T111" fmla="*/ 52339 h 99"/>
              <a:gd name="T112" fmla="*/ 253775 w 99"/>
              <a:gd name="T113" fmla="*/ 178570 h 99"/>
              <a:gd name="T114" fmla="*/ 126888 w 99"/>
              <a:gd name="T115" fmla="*/ 252461 h 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9" h="99">
                <a:moveTo>
                  <a:pt x="91" y="51"/>
                </a:moveTo>
                <a:cubicBezTo>
                  <a:pt x="91" y="50"/>
                  <a:pt x="91" y="48"/>
                  <a:pt x="91" y="47"/>
                </a:cubicBezTo>
                <a:cubicBezTo>
                  <a:pt x="99" y="42"/>
                  <a:pt x="99" y="42"/>
                  <a:pt x="99" y="42"/>
                </a:cubicBezTo>
                <a:cubicBezTo>
                  <a:pt x="95" y="30"/>
                  <a:pt x="95" y="30"/>
                  <a:pt x="95" y="30"/>
                </a:cubicBezTo>
                <a:cubicBezTo>
                  <a:pt x="87" y="30"/>
                  <a:pt x="87" y="30"/>
                  <a:pt x="87" y="30"/>
                </a:cubicBezTo>
                <a:cubicBezTo>
                  <a:pt x="86" y="29"/>
                  <a:pt x="85" y="27"/>
                  <a:pt x="84" y="26"/>
                </a:cubicBezTo>
                <a:cubicBezTo>
                  <a:pt x="88" y="18"/>
                  <a:pt x="88" y="18"/>
                  <a:pt x="88" y="18"/>
                </a:cubicBezTo>
                <a:cubicBezTo>
                  <a:pt x="80" y="10"/>
                  <a:pt x="80" y="10"/>
                  <a:pt x="80" y="10"/>
                </a:cubicBezTo>
                <a:cubicBezTo>
                  <a:pt x="72" y="14"/>
                  <a:pt x="72" y="14"/>
                  <a:pt x="72" y="14"/>
                </a:cubicBezTo>
                <a:cubicBezTo>
                  <a:pt x="71" y="13"/>
                  <a:pt x="69" y="12"/>
                  <a:pt x="68" y="12"/>
                </a:cubicBezTo>
                <a:cubicBezTo>
                  <a:pt x="67" y="3"/>
                  <a:pt x="67" y="3"/>
                  <a:pt x="67" y="3"/>
                </a:cubicBezTo>
                <a:cubicBezTo>
                  <a:pt x="62" y="1"/>
                  <a:pt x="62" y="1"/>
                  <a:pt x="62" y="1"/>
                </a:cubicBezTo>
                <a:cubicBezTo>
                  <a:pt x="56" y="0"/>
                  <a:pt x="56" y="0"/>
                  <a:pt x="56" y="0"/>
                </a:cubicBezTo>
                <a:cubicBezTo>
                  <a:pt x="51" y="7"/>
                  <a:pt x="51" y="7"/>
                  <a:pt x="51" y="7"/>
                </a:cubicBezTo>
                <a:cubicBezTo>
                  <a:pt x="50" y="7"/>
                  <a:pt x="48" y="7"/>
                  <a:pt x="47" y="7"/>
                </a:cubicBezTo>
                <a:cubicBezTo>
                  <a:pt x="42" y="0"/>
                  <a:pt x="42" y="0"/>
                  <a:pt x="42" y="0"/>
                </a:cubicBezTo>
                <a:cubicBezTo>
                  <a:pt x="30" y="3"/>
                  <a:pt x="30" y="3"/>
                  <a:pt x="30" y="3"/>
                </a:cubicBezTo>
                <a:cubicBezTo>
                  <a:pt x="30" y="12"/>
                  <a:pt x="30" y="12"/>
                  <a:pt x="30" y="12"/>
                </a:cubicBezTo>
                <a:cubicBezTo>
                  <a:pt x="28" y="13"/>
                  <a:pt x="27" y="14"/>
                  <a:pt x="26" y="14"/>
                </a:cubicBezTo>
                <a:cubicBezTo>
                  <a:pt x="18" y="10"/>
                  <a:pt x="18" y="10"/>
                  <a:pt x="18" y="10"/>
                </a:cubicBezTo>
                <a:cubicBezTo>
                  <a:pt x="10" y="19"/>
                  <a:pt x="10" y="19"/>
                  <a:pt x="10" y="19"/>
                </a:cubicBezTo>
                <a:cubicBezTo>
                  <a:pt x="14" y="27"/>
                  <a:pt x="14" y="27"/>
                  <a:pt x="14" y="27"/>
                </a:cubicBezTo>
                <a:cubicBezTo>
                  <a:pt x="13" y="28"/>
                  <a:pt x="12" y="29"/>
                  <a:pt x="11" y="31"/>
                </a:cubicBezTo>
                <a:cubicBezTo>
                  <a:pt x="3" y="31"/>
                  <a:pt x="3" y="31"/>
                  <a:pt x="3" y="31"/>
                </a:cubicBezTo>
                <a:cubicBezTo>
                  <a:pt x="1" y="37"/>
                  <a:pt x="1" y="37"/>
                  <a:pt x="1" y="37"/>
                </a:cubicBezTo>
                <a:cubicBezTo>
                  <a:pt x="0" y="43"/>
                  <a:pt x="0" y="43"/>
                  <a:pt x="0" y="43"/>
                </a:cubicBezTo>
                <a:cubicBezTo>
                  <a:pt x="7" y="48"/>
                  <a:pt x="7" y="48"/>
                  <a:pt x="7" y="48"/>
                </a:cubicBezTo>
                <a:cubicBezTo>
                  <a:pt x="7" y="49"/>
                  <a:pt x="7" y="51"/>
                  <a:pt x="7" y="52"/>
                </a:cubicBezTo>
                <a:cubicBezTo>
                  <a:pt x="0" y="57"/>
                  <a:pt x="0" y="57"/>
                  <a:pt x="0" y="57"/>
                </a:cubicBezTo>
                <a:cubicBezTo>
                  <a:pt x="3" y="68"/>
                  <a:pt x="3" y="68"/>
                  <a:pt x="3" y="68"/>
                </a:cubicBezTo>
                <a:cubicBezTo>
                  <a:pt x="12" y="69"/>
                  <a:pt x="12" y="69"/>
                  <a:pt x="12" y="69"/>
                </a:cubicBezTo>
                <a:cubicBezTo>
                  <a:pt x="13" y="70"/>
                  <a:pt x="13" y="71"/>
                  <a:pt x="14" y="73"/>
                </a:cubicBezTo>
                <a:cubicBezTo>
                  <a:pt x="10" y="81"/>
                  <a:pt x="10" y="81"/>
                  <a:pt x="10" y="81"/>
                </a:cubicBezTo>
                <a:cubicBezTo>
                  <a:pt x="19" y="89"/>
                  <a:pt x="19" y="89"/>
                  <a:pt x="19" y="89"/>
                </a:cubicBezTo>
                <a:cubicBezTo>
                  <a:pt x="27" y="85"/>
                  <a:pt x="27" y="85"/>
                  <a:pt x="27" y="85"/>
                </a:cubicBezTo>
                <a:cubicBezTo>
                  <a:pt x="28" y="86"/>
                  <a:pt x="29" y="87"/>
                  <a:pt x="31" y="87"/>
                </a:cubicBezTo>
                <a:cubicBezTo>
                  <a:pt x="31" y="96"/>
                  <a:pt x="31" y="96"/>
                  <a:pt x="31" y="96"/>
                </a:cubicBezTo>
                <a:cubicBezTo>
                  <a:pt x="37" y="97"/>
                  <a:pt x="37" y="97"/>
                  <a:pt x="37" y="97"/>
                </a:cubicBezTo>
                <a:cubicBezTo>
                  <a:pt x="43" y="99"/>
                  <a:pt x="43" y="99"/>
                  <a:pt x="43" y="99"/>
                </a:cubicBezTo>
                <a:cubicBezTo>
                  <a:pt x="47" y="92"/>
                  <a:pt x="47" y="92"/>
                  <a:pt x="47" y="92"/>
                </a:cubicBezTo>
                <a:cubicBezTo>
                  <a:pt x="49" y="92"/>
                  <a:pt x="50" y="92"/>
                  <a:pt x="52" y="91"/>
                </a:cubicBezTo>
                <a:cubicBezTo>
                  <a:pt x="57" y="99"/>
                  <a:pt x="57" y="99"/>
                  <a:pt x="57" y="99"/>
                </a:cubicBezTo>
                <a:cubicBezTo>
                  <a:pt x="68" y="96"/>
                  <a:pt x="68" y="96"/>
                  <a:pt x="68" y="96"/>
                </a:cubicBezTo>
                <a:cubicBezTo>
                  <a:pt x="69" y="87"/>
                  <a:pt x="69" y="87"/>
                  <a:pt x="69" y="87"/>
                </a:cubicBezTo>
                <a:cubicBezTo>
                  <a:pt x="70" y="86"/>
                  <a:pt x="71" y="85"/>
                  <a:pt x="73" y="85"/>
                </a:cubicBezTo>
                <a:cubicBezTo>
                  <a:pt x="81" y="88"/>
                  <a:pt x="81" y="88"/>
                  <a:pt x="81" y="88"/>
                </a:cubicBezTo>
                <a:cubicBezTo>
                  <a:pt x="89" y="80"/>
                  <a:pt x="89" y="80"/>
                  <a:pt x="89" y="80"/>
                </a:cubicBezTo>
                <a:cubicBezTo>
                  <a:pt x="85" y="72"/>
                  <a:pt x="85" y="72"/>
                  <a:pt x="85" y="72"/>
                </a:cubicBezTo>
                <a:cubicBezTo>
                  <a:pt x="86" y="71"/>
                  <a:pt x="86" y="70"/>
                  <a:pt x="87" y="68"/>
                </a:cubicBezTo>
                <a:cubicBezTo>
                  <a:pt x="96" y="68"/>
                  <a:pt x="96" y="68"/>
                  <a:pt x="96" y="68"/>
                </a:cubicBezTo>
                <a:cubicBezTo>
                  <a:pt x="97" y="62"/>
                  <a:pt x="97" y="62"/>
                  <a:pt x="97" y="62"/>
                </a:cubicBezTo>
                <a:cubicBezTo>
                  <a:pt x="99" y="56"/>
                  <a:pt x="99" y="56"/>
                  <a:pt x="99" y="56"/>
                </a:cubicBezTo>
                <a:lnTo>
                  <a:pt x="91" y="51"/>
                </a:lnTo>
                <a:close/>
                <a:moveTo>
                  <a:pt x="41" y="82"/>
                </a:moveTo>
                <a:cubicBezTo>
                  <a:pt x="23" y="78"/>
                  <a:pt x="12" y="59"/>
                  <a:pt x="16" y="41"/>
                </a:cubicBezTo>
                <a:cubicBezTo>
                  <a:pt x="21" y="23"/>
                  <a:pt x="40" y="12"/>
                  <a:pt x="58" y="17"/>
                </a:cubicBezTo>
                <a:cubicBezTo>
                  <a:pt x="76" y="21"/>
                  <a:pt x="87" y="40"/>
                  <a:pt x="82" y="58"/>
                </a:cubicBezTo>
                <a:cubicBezTo>
                  <a:pt x="77" y="76"/>
                  <a:pt x="59" y="87"/>
                  <a:pt x="41" y="82"/>
                </a:cubicBezTo>
                <a:close/>
              </a:path>
            </a:pathLst>
          </a:custGeom>
          <a:solidFill>
            <a:srgbClr val="000000">
              <a:alpha val="20000"/>
            </a:srgbClr>
          </a:solidFill>
          <a:ln>
            <a:noFill/>
          </a:ln>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421" name="Freeform 13"/>
          <p:cNvSpPr>
            <a:spLocks noEditPoints="1"/>
          </p:cNvSpPr>
          <p:nvPr/>
        </p:nvSpPr>
        <p:spPr bwMode="auto">
          <a:xfrm>
            <a:off x="4165600" y="4529138"/>
            <a:ext cx="1555750" cy="1538287"/>
          </a:xfrm>
          <a:custGeom>
            <a:avLst/>
            <a:gdLst>
              <a:gd name="T0" fmla="*/ 765769 w 273"/>
              <a:gd name="T1" fmla="*/ 518746 h 273"/>
              <a:gd name="T2" fmla="*/ 771944 w 273"/>
              <a:gd name="T3" fmla="*/ 481693 h 273"/>
              <a:gd name="T4" fmla="*/ 842963 w 273"/>
              <a:gd name="T5" fmla="*/ 453903 h 273"/>
              <a:gd name="T6" fmla="*/ 839875 w 273"/>
              <a:gd name="T7" fmla="*/ 355094 h 273"/>
              <a:gd name="T8" fmla="*/ 765769 w 273"/>
              <a:gd name="T9" fmla="*/ 333480 h 273"/>
              <a:gd name="T10" fmla="*/ 756505 w 273"/>
              <a:gd name="T11" fmla="*/ 296427 h 273"/>
              <a:gd name="T12" fmla="*/ 802822 w 273"/>
              <a:gd name="T13" fmla="*/ 240847 h 273"/>
              <a:gd name="T14" fmla="*/ 750330 w 273"/>
              <a:gd name="T15" fmla="*/ 154389 h 273"/>
              <a:gd name="T16" fmla="*/ 676223 w 273"/>
              <a:gd name="T17" fmla="*/ 172915 h 273"/>
              <a:gd name="T18" fmla="*/ 648433 w 273"/>
              <a:gd name="T19" fmla="*/ 145125 h 273"/>
              <a:gd name="T20" fmla="*/ 660784 w 273"/>
              <a:gd name="T21" fmla="*/ 74107 h 273"/>
              <a:gd name="T22" fmla="*/ 617555 w 273"/>
              <a:gd name="T23" fmla="*/ 49404 h 273"/>
              <a:gd name="T24" fmla="*/ 571239 w 273"/>
              <a:gd name="T25" fmla="*/ 27790 h 273"/>
              <a:gd name="T26" fmla="*/ 518746 w 273"/>
              <a:gd name="T27" fmla="*/ 77194 h 273"/>
              <a:gd name="T28" fmla="*/ 481693 w 273"/>
              <a:gd name="T29" fmla="*/ 71019 h 273"/>
              <a:gd name="T30" fmla="*/ 453903 w 273"/>
              <a:gd name="T31" fmla="*/ 0 h 273"/>
              <a:gd name="T32" fmla="*/ 355094 w 273"/>
              <a:gd name="T33" fmla="*/ 3088 h 273"/>
              <a:gd name="T34" fmla="*/ 333480 w 273"/>
              <a:gd name="T35" fmla="*/ 74107 h 273"/>
              <a:gd name="T36" fmla="*/ 296427 w 273"/>
              <a:gd name="T37" fmla="*/ 86458 h 273"/>
              <a:gd name="T38" fmla="*/ 237759 w 273"/>
              <a:gd name="T39" fmla="*/ 40141 h 273"/>
              <a:gd name="T40" fmla="*/ 154389 w 273"/>
              <a:gd name="T41" fmla="*/ 92633 h 273"/>
              <a:gd name="T42" fmla="*/ 172915 w 273"/>
              <a:gd name="T43" fmla="*/ 166740 h 273"/>
              <a:gd name="T44" fmla="*/ 145125 w 273"/>
              <a:gd name="T45" fmla="*/ 194530 h 273"/>
              <a:gd name="T46" fmla="*/ 71019 w 273"/>
              <a:gd name="T47" fmla="*/ 182179 h 273"/>
              <a:gd name="T48" fmla="*/ 49404 w 273"/>
              <a:gd name="T49" fmla="*/ 225408 h 273"/>
              <a:gd name="T50" fmla="*/ 24702 w 273"/>
              <a:gd name="T51" fmla="*/ 271724 h 273"/>
              <a:gd name="T52" fmla="*/ 77194 w 273"/>
              <a:gd name="T53" fmla="*/ 324217 h 273"/>
              <a:gd name="T54" fmla="*/ 67931 w 273"/>
              <a:gd name="T55" fmla="*/ 361270 h 273"/>
              <a:gd name="T56" fmla="*/ 0 w 273"/>
              <a:gd name="T57" fmla="*/ 389060 h 273"/>
              <a:gd name="T58" fmla="*/ 3088 w 273"/>
              <a:gd name="T59" fmla="*/ 487869 h 273"/>
              <a:gd name="T60" fmla="*/ 74107 w 273"/>
              <a:gd name="T61" fmla="*/ 509483 h 273"/>
              <a:gd name="T62" fmla="*/ 86458 w 273"/>
              <a:gd name="T63" fmla="*/ 546536 h 273"/>
              <a:gd name="T64" fmla="*/ 40141 w 273"/>
              <a:gd name="T65" fmla="*/ 605204 h 273"/>
              <a:gd name="T66" fmla="*/ 92633 w 273"/>
              <a:gd name="T67" fmla="*/ 688574 h 273"/>
              <a:gd name="T68" fmla="*/ 163652 w 273"/>
              <a:gd name="T69" fmla="*/ 670048 h 273"/>
              <a:gd name="T70" fmla="*/ 194530 w 273"/>
              <a:gd name="T71" fmla="*/ 697838 h 273"/>
              <a:gd name="T72" fmla="*/ 182179 w 273"/>
              <a:gd name="T73" fmla="*/ 771944 h 273"/>
              <a:gd name="T74" fmla="*/ 225408 w 273"/>
              <a:gd name="T75" fmla="*/ 793559 h 273"/>
              <a:gd name="T76" fmla="*/ 268637 w 273"/>
              <a:gd name="T77" fmla="*/ 818261 h 273"/>
              <a:gd name="T78" fmla="*/ 324217 w 273"/>
              <a:gd name="T79" fmla="*/ 765769 h 273"/>
              <a:gd name="T80" fmla="*/ 361270 w 273"/>
              <a:gd name="T81" fmla="*/ 775032 h 273"/>
              <a:gd name="T82" fmla="*/ 385972 w 273"/>
              <a:gd name="T83" fmla="*/ 842963 h 273"/>
              <a:gd name="T84" fmla="*/ 487869 w 273"/>
              <a:gd name="T85" fmla="*/ 839875 h 273"/>
              <a:gd name="T86" fmla="*/ 509483 w 273"/>
              <a:gd name="T87" fmla="*/ 768856 h 273"/>
              <a:gd name="T88" fmla="*/ 546536 w 273"/>
              <a:gd name="T89" fmla="*/ 756505 h 273"/>
              <a:gd name="T90" fmla="*/ 602116 w 273"/>
              <a:gd name="T91" fmla="*/ 802822 h 273"/>
              <a:gd name="T92" fmla="*/ 688574 w 273"/>
              <a:gd name="T93" fmla="*/ 750330 h 273"/>
              <a:gd name="T94" fmla="*/ 670048 w 273"/>
              <a:gd name="T95" fmla="*/ 679311 h 273"/>
              <a:gd name="T96" fmla="*/ 694750 w 273"/>
              <a:gd name="T97" fmla="*/ 648433 h 273"/>
              <a:gd name="T98" fmla="*/ 768856 w 273"/>
              <a:gd name="T99" fmla="*/ 660784 h 273"/>
              <a:gd name="T100" fmla="*/ 793559 w 273"/>
              <a:gd name="T101" fmla="*/ 617555 h 273"/>
              <a:gd name="T102" fmla="*/ 815173 w 273"/>
              <a:gd name="T103" fmla="*/ 574326 h 273"/>
              <a:gd name="T104" fmla="*/ 765769 w 273"/>
              <a:gd name="T105" fmla="*/ 518746 h 273"/>
              <a:gd name="T106" fmla="*/ 287163 w 273"/>
              <a:gd name="T107" fmla="*/ 676223 h 273"/>
              <a:gd name="T108" fmla="*/ 166740 w 273"/>
              <a:gd name="T109" fmla="*/ 287163 h 273"/>
              <a:gd name="T110" fmla="*/ 555800 w 273"/>
              <a:gd name="T111" fmla="*/ 166740 h 273"/>
              <a:gd name="T112" fmla="*/ 676223 w 273"/>
              <a:gd name="T113" fmla="*/ 555800 h 273"/>
              <a:gd name="T114" fmla="*/ 287163 w 273"/>
              <a:gd name="T115" fmla="*/ 676223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3" h="273">
                <a:moveTo>
                  <a:pt x="248" y="168"/>
                </a:moveTo>
                <a:cubicBezTo>
                  <a:pt x="249" y="164"/>
                  <a:pt x="250" y="160"/>
                  <a:pt x="250" y="156"/>
                </a:cubicBezTo>
                <a:cubicBezTo>
                  <a:pt x="273" y="147"/>
                  <a:pt x="273" y="147"/>
                  <a:pt x="273" y="147"/>
                </a:cubicBezTo>
                <a:cubicBezTo>
                  <a:pt x="272" y="115"/>
                  <a:pt x="272" y="115"/>
                  <a:pt x="272" y="115"/>
                </a:cubicBezTo>
                <a:cubicBezTo>
                  <a:pt x="248" y="108"/>
                  <a:pt x="248" y="108"/>
                  <a:pt x="248" y="108"/>
                </a:cubicBezTo>
                <a:cubicBezTo>
                  <a:pt x="247" y="104"/>
                  <a:pt x="246" y="100"/>
                  <a:pt x="245" y="96"/>
                </a:cubicBezTo>
                <a:cubicBezTo>
                  <a:pt x="260" y="78"/>
                  <a:pt x="260" y="78"/>
                  <a:pt x="260" y="78"/>
                </a:cubicBezTo>
                <a:cubicBezTo>
                  <a:pt x="243" y="50"/>
                  <a:pt x="243" y="50"/>
                  <a:pt x="243" y="50"/>
                </a:cubicBezTo>
                <a:cubicBezTo>
                  <a:pt x="219" y="56"/>
                  <a:pt x="219" y="56"/>
                  <a:pt x="219" y="56"/>
                </a:cubicBezTo>
                <a:cubicBezTo>
                  <a:pt x="216" y="53"/>
                  <a:pt x="213" y="50"/>
                  <a:pt x="210" y="47"/>
                </a:cubicBezTo>
                <a:cubicBezTo>
                  <a:pt x="214" y="24"/>
                  <a:pt x="214" y="24"/>
                  <a:pt x="214" y="24"/>
                </a:cubicBezTo>
                <a:cubicBezTo>
                  <a:pt x="200" y="16"/>
                  <a:pt x="200" y="16"/>
                  <a:pt x="200" y="16"/>
                </a:cubicBezTo>
                <a:cubicBezTo>
                  <a:pt x="185" y="9"/>
                  <a:pt x="185" y="9"/>
                  <a:pt x="185" y="9"/>
                </a:cubicBezTo>
                <a:cubicBezTo>
                  <a:pt x="168" y="25"/>
                  <a:pt x="168" y="25"/>
                  <a:pt x="168" y="25"/>
                </a:cubicBezTo>
                <a:cubicBezTo>
                  <a:pt x="164" y="24"/>
                  <a:pt x="160" y="23"/>
                  <a:pt x="156" y="23"/>
                </a:cubicBezTo>
                <a:cubicBezTo>
                  <a:pt x="147" y="0"/>
                  <a:pt x="147" y="0"/>
                  <a:pt x="147" y="0"/>
                </a:cubicBezTo>
                <a:cubicBezTo>
                  <a:pt x="115" y="1"/>
                  <a:pt x="115" y="1"/>
                  <a:pt x="115" y="1"/>
                </a:cubicBezTo>
                <a:cubicBezTo>
                  <a:pt x="108" y="24"/>
                  <a:pt x="108" y="24"/>
                  <a:pt x="108" y="24"/>
                </a:cubicBezTo>
                <a:cubicBezTo>
                  <a:pt x="104" y="25"/>
                  <a:pt x="100" y="27"/>
                  <a:pt x="96" y="28"/>
                </a:cubicBezTo>
                <a:cubicBezTo>
                  <a:pt x="77" y="13"/>
                  <a:pt x="77" y="13"/>
                  <a:pt x="77" y="13"/>
                </a:cubicBezTo>
                <a:cubicBezTo>
                  <a:pt x="50" y="30"/>
                  <a:pt x="50" y="30"/>
                  <a:pt x="50" y="30"/>
                </a:cubicBezTo>
                <a:cubicBezTo>
                  <a:pt x="56" y="54"/>
                  <a:pt x="56" y="54"/>
                  <a:pt x="56" y="54"/>
                </a:cubicBezTo>
                <a:cubicBezTo>
                  <a:pt x="53" y="57"/>
                  <a:pt x="50" y="60"/>
                  <a:pt x="47" y="63"/>
                </a:cubicBezTo>
                <a:cubicBezTo>
                  <a:pt x="23" y="59"/>
                  <a:pt x="23" y="59"/>
                  <a:pt x="23" y="59"/>
                </a:cubicBezTo>
                <a:cubicBezTo>
                  <a:pt x="16" y="73"/>
                  <a:pt x="16" y="73"/>
                  <a:pt x="16" y="73"/>
                </a:cubicBezTo>
                <a:cubicBezTo>
                  <a:pt x="8" y="88"/>
                  <a:pt x="8" y="88"/>
                  <a:pt x="8" y="88"/>
                </a:cubicBezTo>
                <a:cubicBezTo>
                  <a:pt x="25" y="105"/>
                  <a:pt x="25" y="105"/>
                  <a:pt x="25" y="105"/>
                </a:cubicBezTo>
                <a:cubicBezTo>
                  <a:pt x="24" y="109"/>
                  <a:pt x="23" y="113"/>
                  <a:pt x="22" y="117"/>
                </a:cubicBezTo>
                <a:cubicBezTo>
                  <a:pt x="0" y="126"/>
                  <a:pt x="0" y="126"/>
                  <a:pt x="0" y="126"/>
                </a:cubicBezTo>
                <a:cubicBezTo>
                  <a:pt x="1" y="158"/>
                  <a:pt x="1" y="158"/>
                  <a:pt x="1" y="158"/>
                </a:cubicBezTo>
                <a:cubicBezTo>
                  <a:pt x="24" y="165"/>
                  <a:pt x="24" y="165"/>
                  <a:pt x="24" y="165"/>
                </a:cubicBezTo>
                <a:cubicBezTo>
                  <a:pt x="25" y="169"/>
                  <a:pt x="26" y="173"/>
                  <a:pt x="28" y="177"/>
                </a:cubicBezTo>
                <a:cubicBezTo>
                  <a:pt x="13" y="196"/>
                  <a:pt x="13" y="196"/>
                  <a:pt x="13" y="196"/>
                </a:cubicBezTo>
                <a:cubicBezTo>
                  <a:pt x="30" y="223"/>
                  <a:pt x="30" y="223"/>
                  <a:pt x="30" y="223"/>
                </a:cubicBezTo>
                <a:cubicBezTo>
                  <a:pt x="53" y="217"/>
                  <a:pt x="53" y="217"/>
                  <a:pt x="53" y="217"/>
                </a:cubicBezTo>
                <a:cubicBezTo>
                  <a:pt x="56" y="220"/>
                  <a:pt x="59" y="223"/>
                  <a:pt x="63" y="226"/>
                </a:cubicBezTo>
                <a:cubicBezTo>
                  <a:pt x="59" y="250"/>
                  <a:pt x="59" y="250"/>
                  <a:pt x="59" y="250"/>
                </a:cubicBezTo>
                <a:cubicBezTo>
                  <a:pt x="73" y="257"/>
                  <a:pt x="73" y="257"/>
                  <a:pt x="73" y="257"/>
                </a:cubicBezTo>
                <a:cubicBezTo>
                  <a:pt x="87" y="265"/>
                  <a:pt x="87" y="265"/>
                  <a:pt x="87" y="265"/>
                </a:cubicBezTo>
                <a:cubicBezTo>
                  <a:pt x="105" y="248"/>
                  <a:pt x="105" y="248"/>
                  <a:pt x="105" y="248"/>
                </a:cubicBezTo>
                <a:cubicBezTo>
                  <a:pt x="109" y="249"/>
                  <a:pt x="113" y="250"/>
                  <a:pt x="117" y="251"/>
                </a:cubicBezTo>
                <a:cubicBezTo>
                  <a:pt x="125" y="273"/>
                  <a:pt x="125" y="273"/>
                  <a:pt x="125" y="273"/>
                </a:cubicBezTo>
                <a:cubicBezTo>
                  <a:pt x="158" y="272"/>
                  <a:pt x="158" y="272"/>
                  <a:pt x="158" y="272"/>
                </a:cubicBezTo>
                <a:cubicBezTo>
                  <a:pt x="165" y="249"/>
                  <a:pt x="165" y="249"/>
                  <a:pt x="165" y="249"/>
                </a:cubicBezTo>
                <a:cubicBezTo>
                  <a:pt x="169" y="248"/>
                  <a:pt x="173" y="246"/>
                  <a:pt x="177" y="245"/>
                </a:cubicBezTo>
                <a:cubicBezTo>
                  <a:pt x="195" y="260"/>
                  <a:pt x="195" y="260"/>
                  <a:pt x="195" y="260"/>
                </a:cubicBezTo>
                <a:cubicBezTo>
                  <a:pt x="223" y="243"/>
                  <a:pt x="223" y="243"/>
                  <a:pt x="223" y="243"/>
                </a:cubicBezTo>
                <a:cubicBezTo>
                  <a:pt x="217" y="220"/>
                  <a:pt x="217" y="220"/>
                  <a:pt x="217" y="220"/>
                </a:cubicBezTo>
                <a:cubicBezTo>
                  <a:pt x="220" y="217"/>
                  <a:pt x="223" y="214"/>
                  <a:pt x="225" y="210"/>
                </a:cubicBezTo>
                <a:cubicBezTo>
                  <a:pt x="249" y="214"/>
                  <a:pt x="249" y="214"/>
                  <a:pt x="249" y="214"/>
                </a:cubicBezTo>
                <a:cubicBezTo>
                  <a:pt x="257" y="200"/>
                  <a:pt x="257" y="200"/>
                  <a:pt x="257" y="200"/>
                </a:cubicBezTo>
                <a:cubicBezTo>
                  <a:pt x="264" y="186"/>
                  <a:pt x="264" y="186"/>
                  <a:pt x="264" y="186"/>
                </a:cubicBezTo>
                <a:lnTo>
                  <a:pt x="248" y="168"/>
                </a:lnTo>
                <a:close/>
                <a:moveTo>
                  <a:pt x="93" y="219"/>
                </a:moveTo>
                <a:cubicBezTo>
                  <a:pt x="47" y="195"/>
                  <a:pt x="30" y="139"/>
                  <a:pt x="54" y="93"/>
                </a:cubicBezTo>
                <a:cubicBezTo>
                  <a:pt x="78" y="48"/>
                  <a:pt x="134" y="30"/>
                  <a:pt x="180" y="54"/>
                </a:cubicBezTo>
                <a:cubicBezTo>
                  <a:pt x="225" y="78"/>
                  <a:pt x="243" y="134"/>
                  <a:pt x="219" y="180"/>
                </a:cubicBezTo>
                <a:cubicBezTo>
                  <a:pt x="195" y="225"/>
                  <a:pt x="138" y="243"/>
                  <a:pt x="93" y="219"/>
                </a:cubicBezTo>
                <a:close/>
              </a:path>
            </a:pathLst>
          </a:custGeom>
          <a:solidFill>
            <a:schemeClr val="accent2">
              <a:lumMod val="60000"/>
              <a:lumOff val="40000"/>
            </a:schemeClr>
          </a:solidFill>
          <a:ln>
            <a:noFill/>
          </a:ln>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422" name="Rectangle 14"/>
          <p:cNvSpPr>
            <a:spLocks noChangeArrowheads="1"/>
          </p:cNvSpPr>
          <p:nvPr/>
        </p:nvSpPr>
        <p:spPr bwMode="auto">
          <a:xfrm>
            <a:off x="4308475" y="2943225"/>
            <a:ext cx="885825" cy="1131888"/>
          </a:xfrm>
          <a:prstGeom prst="rect">
            <a:avLst/>
          </a:prstGeom>
          <a:noFill/>
          <a:ln>
            <a:noFill/>
          </a:ln>
        </p:spPr>
        <p:txBody>
          <a:bodyPr lIns="0" tIns="0" rIns="0" bIns="0">
            <a:spAutoFit/>
          </a:bodyPr>
          <a:lstStyle/>
          <a:p>
            <a:pPr algn="ctr" fontAlgn="auto">
              <a:lnSpc>
                <a:spcPct val="120000"/>
              </a:lnSpc>
              <a:spcBef>
                <a:spcPts val="0"/>
              </a:spcBef>
              <a:spcAft>
                <a:spcPts val="0"/>
              </a:spcAft>
              <a:defRPr/>
            </a:pPr>
            <a:r>
              <a:rPr lang="zh-CN" altLang="en-US" sz="3200" dirty="0">
                <a:solidFill>
                  <a:srgbClr val="4D4D4D"/>
                </a:solidFill>
                <a:latin typeface="微软雅黑" panose="020B0503020204020204" pitchFamily="34" charset="-122"/>
                <a:ea typeface="微软雅黑" panose="020B0503020204020204" pitchFamily="34" charset="-122"/>
                <a:cs typeface="+mn-ea"/>
                <a:sym typeface="微软雅黑" panose="020B0503020204020204" pitchFamily="34" charset="-122"/>
              </a:rPr>
              <a:t>投资活动</a:t>
            </a:r>
            <a:endParaRPr lang="zh-CN" altLang="zh-CN" sz="3200" dirty="0">
              <a:solidFill>
                <a:srgbClr val="4D4D4D"/>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423" name="Rectangle 15"/>
          <p:cNvSpPr>
            <a:spLocks noChangeArrowheads="1"/>
          </p:cNvSpPr>
          <p:nvPr/>
        </p:nvSpPr>
        <p:spPr bwMode="auto">
          <a:xfrm>
            <a:off x="6161088" y="3960813"/>
            <a:ext cx="884237" cy="1131887"/>
          </a:xfrm>
          <a:prstGeom prst="rect">
            <a:avLst/>
          </a:prstGeom>
          <a:noFill/>
          <a:ln>
            <a:noFill/>
          </a:ln>
        </p:spPr>
        <p:txBody>
          <a:bodyPr lIns="0" tIns="0" rIns="0" bIns="0">
            <a:spAutoFit/>
          </a:bodyPr>
          <a:lstStyle/>
          <a:p>
            <a:pPr algn="ctr" fontAlgn="auto">
              <a:lnSpc>
                <a:spcPct val="120000"/>
              </a:lnSpc>
              <a:spcBef>
                <a:spcPts val="0"/>
              </a:spcBef>
              <a:spcAft>
                <a:spcPts val="0"/>
              </a:spcAft>
              <a:defRPr/>
            </a:pPr>
            <a:r>
              <a:rPr lang="zh-CN" altLang="en-US" sz="3200" dirty="0">
                <a:solidFill>
                  <a:srgbClr val="4D4D4D"/>
                </a:solidFill>
                <a:latin typeface="微软雅黑" panose="020B0503020204020204" pitchFamily="34" charset="-122"/>
                <a:ea typeface="微软雅黑" panose="020B0503020204020204" pitchFamily="34" charset="-122"/>
                <a:cs typeface="+mn-ea"/>
                <a:sym typeface="微软雅黑" panose="020B0503020204020204" pitchFamily="34" charset="-122"/>
              </a:rPr>
              <a:t>营运活动</a:t>
            </a:r>
            <a:endParaRPr lang="zh-CN" altLang="zh-CN" sz="3200" dirty="0">
              <a:solidFill>
                <a:srgbClr val="4D4D4D"/>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424" name="Rectangle 16"/>
          <p:cNvSpPr>
            <a:spLocks noChangeArrowheads="1"/>
          </p:cNvSpPr>
          <p:nvPr/>
        </p:nvSpPr>
        <p:spPr bwMode="auto">
          <a:xfrm>
            <a:off x="6073775" y="1931988"/>
            <a:ext cx="884238" cy="847725"/>
          </a:xfrm>
          <a:prstGeom prst="rect">
            <a:avLst/>
          </a:prstGeom>
          <a:noFill/>
          <a:ln>
            <a:noFill/>
          </a:ln>
        </p:spPr>
        <p:txBody>
          <a:bodyPr lIns="0" tIns="0" rIns="0" bIns="0">
            <a:spAutoFit/>
          </a:bodyPr>
          <a:lstStyle/>
          <a:p>
            <a:pPr algn="ctr" fontAlgn="auto">
              <a:lnSpc>
                <a:spcPct val="120000"/>
              </a:lnSpc>
              <a:spcBef>
                <a:spcPts val="0"/>
              </a:spcBef>
              <a:spcAft>
                <a:spcPts val="0"/>
              </a:spcAft>
              <a:defRPr/>
            </a:pPr>
            <a:r>
              <a:rPr lang="zh-CN" altLang="en-US" sz="2400" dirty="0">
                <a:solidFill>
                  <a:srgbClr val="4D4D4D"/>
                </a:solidFill>
                <a:latin typeface="微软雅黑" panose="020B0503020204020204" pitchFamily="34" charset="-122"/>
                <a:ea typeface="微软雅黑" panose="020B0503020204020204" pitchFamily="34" charset="-122"/>
                <a:cs typeface="+mn-ea"/>
                <a:sym typeface="微软雅黑" panose="020B0503020204020204" pitchFamily="34" charset="-122"/>
              </a:rPr>
              <a:t>筹资</a:t>
            </a:r>
            <a:endParaRPr lang="en-US" altLang="zh-CN" sz="2400" dirty="0">
              <a:solidFill>
                <a:srgbClr val="4D4D4D"/>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fontAlgn="auto">
              <a:lnSpc>
                <a:spcPct val="120000"/>
              </a:lnSpc>
              <a:spcBef>
                <a:spcPts val="0"/>
              </a:spcBef>
              <a:spcAft>
                <a:spcPts val="0"/>
              </a:spcAft>
              <a:defRPr/>
            </a:pPr>
            <a:r>
              <a:rPr lang="zh-CN" altLang="en-US" sz="2400" dirty="0">
                <a:solidFill>
                  <a:srgbClr val="4D4D4D"/>
                </a:solidFill>
                <a:latin typeface="微软雅黑" panose="020B0503020204020204" pitchFamily="34" charset="-122"/>
                <a:ea typeface="微软雅黑" panose="020B0503020204020204" pitchFamily="34" charset="-122"/>
                <a:cs typeface="+mn-ea"/>
                <a:sym typeface="微软雅黑" panose="020B0503020204020204" pitchFamily="34" charset="-122"/>
              </a:rPr>
              <a:t>活动</a:t>
            </a:r>
            <a:endParaRPr lang="zh-CN" altLang="zh-CN" sz="2400" dirty="0">
              <a:solidFill>
                <a:srgbClr val="4D4D4D"/>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425" name="Rectangle 17"/>
          <p:cNvSpPr>
            <a:spLocks noChangeArrowheads="1"/>
          </p:cNvSpPr>
          <p:nvPr/>
        </p:nvSpPr>
        <p:spPr bwMode="auto">
          <a:xfrm>
            <a:off x="4483100" y="4889500"/>
            <a:ext cx="885825" cy="847725"/>
          </a:xfrm>
          <a:prstGeom prst="rect">
            <a:avLst/>
          </a:prstGeom>
          <a:noFill/>
          <a:ln>
            <a:noFill/>
          </a:ln>
        </p:spPr>
        <p:txBody>
          <a:bodyPr lIns="0" tIns="0" rIns="0" bIns="0">
            <a:spAutoFit/>
          </a:bodyPr>
          <a:lstStyle/>
          <a:p>
            <a:pPr algn="ctr" fontAlgn="auto">
              <a:lnSpc>
                <a:spcPct val="120000"/>
              </a:lnSpc>
              <a:spcBef>
                <a:spcPts val="0"/>
              </a:spcBef>
              <a:spcAft>
                <a:spcPts val="0"/>
              </a:spcAft>
              <a:defRPr/>
            </a:pPr>
            <a:r>
              <a:rPr lang="zh-CN" altLang="en-US" sz="2400" dirty="0">
                <a:solidFill>
                  <a:srgbClr val="4D4D4D"/>
                </a:solidFill>
                <a:latin typeface="微软雅黑" panose="020B0503020204020204" pitchFamily="34" charset="-122"/>
                <a:ea typeface="微软雅黑" panose="020B0503020204020204" pitchFamily="34" charset="-122"/>
                <a:cs typeface="+mn-ea"/>
                <a:sym typeface="微软雅黑" panose="020B0503020204020204" pitchFamily="34" charset="-122"/>
              </a:rPr>
              <a:t>分配</a:t>
            </a:r>
            <a:endParaRPr lang="en-US" altLang="zh-CN" sz="2400" dirty="0">
              <a:solidFill>
                <a:srgbClr val="4D4D4D"/>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fontAlgn="auto">
              <a:lnSpc>
                <a:spcPct val="120000"/>
              </a:lnSpc>
              <a:spcBef>
                <a:spcPts val="0"/>
              </a:spcBef>
              <a:spcAft>
                <a:spcPts val="0"/>
              </a:spcAft>
              <a:defRPr/>
            </a:pPr>
            <a:r>
              <a:rPr lang="zh-CN" altLang="en-US" sz="2400" dirty="0">
                <a:solidFill>
                  <a:srgbClr val="4D4D4D"/>
                </a:solidFill>
                <a:latin typeface="微软雅黑" panose="020B0503020204020204" pitchFamily="34" charset="-122"/>
                <a:ea typeface="微软雅黑" panose="020B0503020204020204" pitchFamily="34" charset="-122"/>
                <a:cs typeface="+mn-ea"/>
                <a:sym typeface="微软雅黑" panose="020B0503020204020204" pitchFamily="34" charset="-122"/>
              </a:rPr>
              <a:t>活动</a:t>
            </a:r>
            <a:endParaRPr lang="zh-CN" altLang="zh-CN" sz="2400" dirty="0">
              <a:solidFill>
                <a:srgbClr val="4D4D4D"/>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 name="Text Box 4"/>
          <p:cNvSpPr txBox="1">
            <a:spLocks noChangeArrowheads="1"/>
          </p:cNvSpPr>
          <p:nvPr/>
        </p:nvSpPr>
        <p:spPr bwMode="auto">
          <a:xfrm>
            <a:off x="4440238" y="184150"/>
            <a:ext cx="3016250" cy="677863"/>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rPr>
              <a:t>企业财务活动</a:t>
            </a:r>
            <a:endParaRPr lang="zh-CN" altLang="zh-CN"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Line 6"/>
          <p:cNvSpPr>
            <a:spLocks noChangeShapeType="1"/>
          </p:cNvSpPr>
          <p:nvPr/>
        </p:nvSpPr>
        <p:spPr bwMode="auto">
          <a:xfrm>
            <a:off x="0" y="482600"/>
            <a:ext cx="40925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Line 7"/>
          <p:cNvSpPr>
            <a:spLocks noChangeShapeType="1"/>
          </p:cNvSpPr>
          <p:nvPr/>
        </p:nvSpPr>
        <p:spPr bwMode="auto">
          <a:xfrm flipV="1">
            <a:off x="7577138" y="436563"/>
            <a:ext cx="4614862"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矩形 19"/>
          <p:cNvSpPr/>
          <p:nvPr/>
        </p:nvSpPr>
        <p:spPr>
          <a:xfrm>
            <a:off x="7451725" y="1630363"/>
            <a:ext cx="4291013" cy="523875"/>
          </a:xfrm>
          <a:prstGeom prst="rect">
            <a:avLst/>
          </a:prstGeom>
        </p:spPr>
        <p:txBody>
          <a:bodyPr lIns="121926" tIns="60963" rIns="121926" bIns="60963">
            <a:spAutoFit/>
          </a:bodyPr>
          <a:lstStyle/>
          <a:p>
            <a:pPr fontAlgn="auto">
              <a:spcBef>
                <a:spcPts val="0"/>
              </a:spcBef>
              <a:spcAft>
                <a:spcPts val="0"/>
              </a:spcAft>
              <a:defRPr/>
            </a:pPr>
            <a:r>
              <a:rPr lang="zh-CN" altLang="en-US" sz="26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投资者、债权人（资本市场）</a:t>
            </a:r>
            <a:endParaRPr lang="en-US" altLang="zh-CN" sz="26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 name="TextBox 23"/>
          <p:cNvSpPr txBox="1"/>
          <p:nvPr/>
        </p:nvSpPr>
        <p:spPr>
          <a:xfrm>
            <a:off x="7539038" y="2133600"/>
            <a:ext cx="4000500" cy="520700"/>
          </a:xfrm>
          <a:prstGeom prst="rect">
            <a:avLst/>
          </a:prstGeom>
          <a:noFill/>
        </p:spPr>
        <p:txBody>
          <a:bodyPr lIns="121926" tIns="60963" rIns="121926" bIns="60963">
            <a:spAutoFit/>
          </a:bodyPr>
          <a:lstStyle/>
          <a:p>
            <a:pPr fontAlgn="auto">
              <a:lnSpc>
                <a:spcPct val="130000"/>
              </a:lnSpc>
              <a:spcBef>
                <a:spcPts val="800"/>
              </a:spcBef>
              <a:spcAft>
                <a:spcPts val="0"/>
              </a:spcAft>
              <a:defRPr/>
            </a:pPr>
            <a:r>
              <a:rPr lang="zh-CN" altLang="en-US" sz="22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发行股票、债券，偿债等</a:t>
            </a:r>
            <a:endParaRPr lang="zh-CN" altLang="en-US" sz="22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矩形 24"/>
          <p:cNvSpPr/>
          <p:nvPr/>
        </p:nvSpPr>
        <p:spPr>
          <a:xfrm>
            <a:off x="0" y="2117725"/>
            <a:ext cx="4354513" cy="614363"/>
          </a:xfrm>
          <a:prstGeom prst="rect">
            <a:avLst/>
          </a:prstGeom>
        </p:spPr>
        <p:txBody>
          <a:bodyPr lIns="121926" tIns="60963" rIns="121926" bIns="60963">
            <a:spAutoFit/>
          </a:bodyPr>
          <a:lstStyle/>
          <a:p>
            <a:pPr fontAlgn="auto">
              <a:spcBef>
                <a:spcPts val="0"/>
              </a:spcBef>
              <a:spcAft>
                <a:spcPts val="0"/>
              </a:spcAft>
              <a:defRPr/>
            </a:pPr>
            <a:r>
              <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26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被投资者（资本市场）</a:t>
            </a:r>
            <a:endParaRPr lang="en-US" altLang="zh-CN" sz="26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7" name="TextBox 26"/>
          <p:cNvSpPr txBox="1"/>
          <p:nvPr/>
        </p:nvSpPr>
        <p:spPr>
          <a:xfrm>
            <a:off x="319088" y="2765425"/>
            <a:ext cx="3643312" cy="519113"/>
          </a:xfrm>
          <a:prstGeom prst="rect">
            <a:avLst/>
          </a:prstGeom>
          <a:noFill/>
        </p:spPr>
        <p:txBody>
          <a:bodyPr lIns="121926" tIns="60963" rIns="121926" bIns="60963">
            <a:spAutoFit/>
          </a:bodyPr>
          <a:lstStyle/>
          <a:p>
            <a:pPr fontAlgn="auto">
              <a:lnSpc>
                <a:spcPct val="130000"/>
              </a:lnSpc>
              <a:spcBef>
                <a:spcPts val="800"/>
              </a:spcBef>
              <a:spcAft>
                <a:spcPts val="0"/>
              </a:spcAft>
              <a:defRPr/>
            </a:pPr>
            <a:r>
              <a:rPr lang="zh-CN" altLang="en-US" sz="22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购入股票、债券、厂房等</a:t>
            </a:r>
            <a:endParaRPr lang="zh-CN" altLang="en-US" sz="22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8" name="矩形 27"/>
          <p:cNvSpPr/>
          <p:nvPr/>
        </p:nvSpPr>
        <p:spPr>
          <a:xfrm>
            <a:off x="7675563" y="3873500"/>
            <a:ext cx="1831975" cy="523875"/>
          </a:xfrm>
          <a:prstGeom prst="rect">
            <a:avLst/>
          </a:prstGeom>
        </p:spPr>
        <p:txBody>
          <a:bodyPr lIns="121926" tIns="60963" rIns="121926" bIns="60963">
            <a:spAutoFit/>
          </a:bodyPr>
          <a:lstStyle/>
          <a:p>
            <a:pPr fontAlgn="auto">
              <a:spcBef>
                <a:spcPts val="0"/>
              </a:spcBef>
              <a:spcAft>
                <a:spcPts val="0"/>
              </a:spcAft>
              <a:defRPr/>
            </a:pPr>
            <a:r>
              <a:rPr lang="zh-CN" altLang="en-US" sz="26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供应过程</a:t>
            </a:r>
            <a:endParaRPr lang="en-US" altLang="zh-CN" sz="26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9" name="矩形 28"/>
          <p:cNvSpPr/>
          <p:nvPr/>
        </p:nvSpPr>
        <p:spPr>
          <a:xfrm>
            <a:off x="7835900" y="4410075"/>
            <a:ext cx="1728788" cy="523875"/>
          </a:xfrm>
          <a:prstGeom prst="rect">
            <a:avLst/>
          </a:prstGeom>
        </p:spPr>
        <p:txBody>
          <a:bodyPr lIns="121926" tIns="60963" rIns="121926" bIns="60963">
            <a:spAutoFit/>
          </a:bodyPr>
          <a:lstStyle/>
          <a:p>
            <a:pPr fontAlgn="auto">
              <a:spcBef>
                <a:spcPts val="0"/>
              </a:spcBef>
              <a:spcAft>
                <a:spcPts val="0"/>
              </a:spcAft>
              <a:defRPr/>
            </a:pPr>
            <a:r>
              <a:rPr lang="zh-CN" altLang="en-US" sz="26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生产过程</a:t>
            </a:r>
            <a:endParaRPr lang="en-US" altLang="zh-CN" sz="26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0" name="矩形 29"/>
          <p:cNvSpPr/>
          <p:nvPr/>
        </p:nvSpPr>
        <p:spPr>
          <a:xfrm>
            <a:off x="7669213" y="4954588"/>
            <a:ext cx="1765300" cy="523875"/>
          </a:xfrm>
          <a:prstGeom prst="rect">
            <a:avLst/>
          </a:prstGeom>
        </p:spPr>
        <p:txBody>
          <a:bodyPr lIns="121926" tIns="60963" rIns="121926" bIns="60963">
            <a:spAutoFit/>
          </a:bodyPr>
          <a:lstStyle/>
          <a:p>
            <a:pPr fontAlgn="auto">
              <a:spcBef>
                <a:spcPts val="0"/>
              </a:spcBef>
              <a:spcAft>
                <a:spcPts val="0"/>
              </a:spcAft>
              <a:defRPr/>
            </a:pPr>
            <a:r>
              <a:rPr lang="zh-CN" altLang="en-US" sz="26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销售过程</a:t>
            </a:r>
            <a:endParaRPr lang="en-US" altLang="zh-CN" sz="2600" b="1" dirty="0">
              <a:solidFill>
                <a:schemeClr val="tx1">
                  <a:lumMod val="95000"/>
                  <a:lumOff val="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1" name="TextBox 30"/>
          <p:cNvSpPr txBox="1"/>
          <p:nvPr/>
        </p:nvSpPr>
        <p:spPr>
          <a:xfrm>
            <a:off x="2097088" y="5238750"/>
            <a:ext cx="1966912" cy="563563"/>
          </a:xfrm>
          <a:prstGeom prst="rect">
            <a:avLst/>
          </a:prstGeom>
          <a:noFill/>
        </p:spPr>
        <p:txBody>
          <a:bodyPr lIns="121926" tIns="60963" rIns="121926" bIns="60963">
            <a:spAutoFit/>
          </a:bodyPr>
          <a:lstStyle/>
          <a:p>
            <a:pPr fontAlgn="auto">
              <a:lnSpc>
                <a:spcPct val="130000"/>
              </a:lnSpc>
              <a:spcBef>
                <a:spcPts val="800"/>
              </a:spcBef>
              <a:spcAft>
                <a:spcPts val="0"/>
              </a:spcAft>
              <a:defRPr/>
            </a:pPr>
            <a:r>
              <a:rPr lang="zh-CN" altLang="en-US" sz="22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税收、分红等</a:t>
            </a:r>
            <a:endParaRPr lang="zh-CN" altLang="en-US" sz="22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2" name="灯片编号占位符 2"/>
          <p:cNvSpPr>
            <a:spLocks noGrp="1"/>
          </p:cNvSpPr>
          <p:nvPr>
            <p:ph type="sldNum" sz="quarter" idx="12"/>
          </p:nvPr>
        </p:nvSpPr>
        <p:spPr>
          <a:xfrm>
            <a:off x="11323638" y="6154738"/>
            <a:ext cx="495300" cy="439737"/>
          </a:xfrm>
        </p:spPr>
        <p:txBody>
          <a:bodyPr/>
          <a:lstStyle/>
          <a:p>
            <a:pPr>
              <a:defRPr/>
            </a:pPr>
            <a:fld id="{5D47ED3A-53D6-4474-8B39-53A519F823CE}" type="slidenum">
              <a:rPr lang="en-US"/>
            </a:fld>
            <a:endParaRPr lang="en-US" dirty="0"/>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7416"/>
                                        </p:tgtEl>
                                        <p:attrNameLst>
                                          <p:attrName>style.visibility</p:attrName>
                                        </p:attrNameLst>
                                      </p:cBhvr>
                                      <p:to>
                                        <p:strVal val="visible"/>
                                      </p:to>
                                    </p:set>
                                    <p:anim calcmode="lin" valueType="num">
                                      <p:cBhvr additive="base">
                                        <p:cTn id="26" dur="500" fill="hold"/>
                                        <p:tgtEl>
                                          <p:spTgt spid="17416"/>
                                        </p:tgtEl>
                                        <p:attrNameLst>
                                          <p:attrName>ppt_x</p:attrName>
                                        </p:attrNameLst>
                                      </p:cBhvr>
                                      <p:tavLst>
                                        <p:tav tm="0">
                                          <p:val>
                                            <p:strVal val="0-#ppt_w/2"/>
                                          </p:val>
                                        </p:tav>
                                        <p:tav tm="100000">
                                          <p:val>
                                            <p:strVal val="#ppt_x"/>
                                          </p:val>
                                        </p:tav>
                                      </p:tavLst>
                                    </p:anim>
                                    <p:anim calcmode="lin" valueType="num">
                                      <p:cBhvr additive="base">
                                        <p:cTn id="27" dur="500" fill="hold"/>
                                        <p:tgtEl>
                                          <p:spTgt spid="1741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7424"/>
                                        </p:tgtEl>
                                        <p:attrNameLst>
                                          <p:attrName>style.visibility</p:attrName>
                                        </p:attrNameLst>
                                      </p:cBhvr>
                                      <p:to>
                                        <p:strVal val="visible"/>
                                      </p:to>
                                    </p:set>
                                    <p:anim calcmode="lin" valueType="num">
                                      <p:cBhvr additive="base">
                                        <p:cTn id="32" dur="500" fill="hold"/>
                                        <p:tgtEl>
                                          <p:spTgt spid="17424"/>
                                        </p:tgtEl>
                                        <p:attrNameLst>
                                          <p:attrName>ppt_x</p:attrName>
                                        </p:attrNameLst>
                                      </p:cBhvr>
                                      <p:tavLst>
                                        <p:tav tm="0">
                                          <p:val>
                                            <p:strVal val="0-#ppt_w/2"/>
                                          </p:val>
                                        </p:tav>
                                        <p:tav tm="100000">
                                          <p:val>
                                            <p:strVal val="#ppt_x"/>
                                          </p:val>
                                        </p:tav>
                                      </p:tavLst>
                                    </p:anim>
                                    <p:anim calcmode="lin" valueType="num">
                                      <p:cBhvr additive="base">
                                        <p:cTn id="33" dur="500" fill="hold"/>
                                        <p:tgtEl>
                                          <p:spTgt spid="1742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7420"/>
                                        </p:tgtEl>
                                        <p:attrNameLst>
                                          <p:attrName>style.visibility</p:attrName>
                                        </p:attrNameLst>
                                      </p:cBhvr>
                                      <p:to>
                                        <p:strVal val="visible"/>
                                      </p:to>
                                    </p:set>
                                    <p:anim calcmode="lin" valueType="num">
                                      <p:cBhvr additive="base">
                                        <p:cTn id="38" dur="500" fill="hold"/>
                                        <p:tgtEl>
                                          <p:spTgt spid="17420"/>
                                        </p:tgtEl>
                                        <p:attrNameLst>
                                          <p:attrName>ppt_x</p:attrName>
                                        </p:attrNameLst>
                                      </p:cBhvr>
                                      <p:tavLst>
                                        <p:tav tm="0">
                                          <p:val>
                                            <p:strVal val="0-#ppt_w/2"/>
                                          </p:val>
                                        </p:tav>
                                        <p:tav tm="100000">
                                          <p:val>
                                            <p:strVal val="#ppt_x"/>
                                          </p:val>
                                        </p:tav>
                                      </p:tavLst>
                                    </p:anim>
                                    <p:anim calcmode="lin" valueType="num">
                                      <p:cBhvr additive="base">
                                        <p:cTn id="39" dur="500" fill="hold"/>
                                        <p:tgtEl>
                                          <p:spTgt spid="1742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7414"/>
                                        </p:tgtEl>
                                        <p:attrNameLst>
                                          <p:attrName>style.visibility</p:attrName>
                                        </p:attrNameLst>
                                      </p:cBhvr>
                                      <p:to>
                                        <p:strVal val="visible"/>
                                      </p:to>
                                    </p:set>
                                    <p:anim calcmode="lin" valueType="num">
                                      <p:cBhvr additive="base">
                                        <p:cTn id="44" dur="500" fill="hold"/>
                                        <p:tgtEl>
                                          <p:spTgt spid="17414"/>
                                        </p:tgtEl>
                                        <p:attrNameLst>
                                          <p:attrName>ppt_x</p:attrName>
                                        </p:attrNameLst>
                                      </p:cBhvr>
                                      <p:tavLst>
                                        <p:tav tm="0">
                                          <p:val>
                                            <p:strVal val="0-#ppt_w/2"/>
                                          </p:val>
                                        </p:tav>
                                        <p:tav tm="100000">
                                          <p:val>
                                            <p:strVal val="#ppt_x"/>
                                          </p:val>
                                        </p:tav>
                                      </p:tavLst>
                                    </p:anim>
                                    <p:anim calcmode="lin" valueType="num">
                                      <p:cBhvr additive="base">
                                        <p:cTn id="45"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7422"/>
                                        </p:tgtEl>
                                        <p:attrNameLst>
                                          <p:attrName>style.visibility</p:attrName>
                                        </p:attrNameLst>
                                      </p:cBhvr>
                                      <p:to>
                                        <p:strVal val="visible"/>
                                      </p:to>
                                    </p:set>
                                    <p:anim calcmode="lin" valueType="num">
                                      <p:cBhvr additive="base">
                                        <p:cTn id="50" dur="500" fill="hold"/>
                                        <p:tgtEl>
                                          <p:spTgt spid="17422"/>
                                        </p:tgtEl>
                                        <p:attrNameLst>
                                          <p:attrName>ppt_x</p:attrName>
                                        </p:attrNameLst>
                                      </p:cBhvr>
                                      <p:tavLst>
                                        <p:tav tm="0">
                                          <p:val>
                                            <p:strVal val="0-#ppt_w/2"/>
                                          </p:val>
                                        </p:tav>
                                        <p:tav tm="100000">
                                          <p:val>
                                            <p:strVal val="#ppt_x"/>
                                          </p:val>
                                        </p:tav>
                                      </p:tavLst>
                                    </p:anim>
                                    <p:anim calcmode="lin" valueType="num">
                                      <p:cBhvr additive="base">
                                        <p:cTn id="51" dur="500" fill="hold"/>
                                        <p:tgtEl>
                                          <p:spTgt spid="17422"/>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7417"/>
                                        </p:tgtEl>
                                        <p:attrNameLst>
                                          <p:attrName>style.visibility</p:attrName>
                                        </p:attrNameLst>
                                      </p:cBhvr>
                                      <p:to>
                                        <p:strVal val="visible"/>
                                      </p:to>
                                    </p:set>
                                    <p:anim calcmode="lin" valueType="num">
                                      <p:cBhvr additive="base">
                                        <p:cTn id="56" dur="500" fill="hold"/>
                                        <p:tgtEl>
                                          <p:spTgt spid="17417"/>
                                        </p:tgtEl>
                                        <p:attrNameLst>
                                          <p:attrName>ppt_x</p:attrName>
                                        </p:attrNameLst>
                                      </p:cBhvr>
                                      <p:tavLst>
                                        <p:tav tm="0">
                                          <p:val>
                                            <p:strVal val="0-#ppt_w/2"/>
                                          </p:val>
                                        </p:tav>
                                        <p:tav tm="100000">
                                          <p:val>
                                            <p:strVal val="#ppt_x"/>
                                          </p:val>
                                        </p:tav>
                                      </p:tavLst>
                                    </p:anim>
                                    <p:anim calcmode="lin" valueType="num">
                                      <p:cBhvr additive="base">
                                        <p:cTn id="57" dur="500" fill="hold"/>
                                        <p:tgtEl>
                                          <p:spTgt spid="17417"/>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7418"/>
                                        </p:tgtEl>
                                        <p:attrNameLst>
                                          <p:attrName>style.visibility</p:attrName>
                                        </p:attrNameLst>
                                      </p:cBhvr>
                                      <p:to>
                                        <p:strVal val="visible"/>
                                      </p:to>
                                    </p:set>
                                    <p:anim calcmode="lin" valueType="num">
                                      <p:cBhvr additive="base">
                                        <p:cTn id="62" dur="500" fill="hold"/>
                                        <p:tgtEl>
                                          <p:spTgt spid="17418"/>
                                        </p:tgtEl>
                                        <p:attrNameLst>
                                          <p:attrName>ppt_x</p:attrName>
                                        </p:attrNameLst>
                                      </p:cBhvr>
                                      <p:tavLst>
                                        <p:tav tm="0">
                                          <p:val>
                                            <p:strVal val="0-#ppt_w/2"/>
                                          </p:val>
                                        </p:tav>
                                        <p:tav tm="100000">
                                          <p:val>
                                            <p:strVal val="#ppt_x"/>
                                          </p:val>
                                        </p:tav>
                                      </p:tavLst>
                                    </p:anim>
                                    <p:anim calcmode="lin" valueType="num">
                                      <p:cBhvr additive="base">
                                        <p:cTn id="63"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repeatCount="300000" fill="hold" grpId="0" nodeType="clickEffect">
                                  <p:stCondLst>
                                    <p:cond delay="0"/>
                                  </p:stCondLst>
                                  <p:childTnLst>
                                    <p:set>
                                      <p:cBhvr>
                                        <p:cTn id="67" dur="1" fill="hold">
                                          <p:stCondLst>
                                            <p:cond delay="0"/>
                                          </p:stCondLst>
                                        </p:cTn>
                                        <p:tgtEl>
                                          <p:spTgt spid="17415"/>
                                        </p:tgtEl>
                                        <p:attrNameLst>
                                          <p:attrName>style.visibility</p:attrName>
                                        </p:attrNameLst>
                                      </p:cBhvr>
                                      <p:to>
                                        <p:strVal val="visible"/>
                                      </p:to>
                                    </p:set>
                                    <p:anim calcmode="lin" valueType="num">
                                      <p:cBhvr additive="base">
                                        <p:cTn id="68" dur="2800" fill="hold"/>
                                        <p:tgtEl>
                                          <p:spTgt spid="17415"/>
                                        </p:tgtEl>
                                        <p:attrNameLst>
                                          <p:attrName>ppt_x</p:attrName>
                                        </p:attrNameLst>
                                      </p:cBhvr>
                                      <p:tavLst>
                                        <p:tav tm="0">
                                          <p:val>
                                            <p:strVal val="#ppt_x"/>
                                          </p:val>
                                        </p:tav>
                                        <p:tav tm="100000">
                                          <p:val>
                                            <p:strVal val="#ppt_x"/>
                                          </p:val>
                                        </p:tav>
                                      </p:tavLst>
                                    </p:anim>
                                    <p:anim calcmode="lin" valueType="num">
                                      <p:cBhvr additive="base">
                                        <p:cTn id="69" dur="28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17423"/>
                                        </p:tgtEl>
                                        <p:attrNameLst>
                                          <p:attrName>style.visibility</p:attrName>
                                        </p:attrNameLst>
                                      </p:cBhvr>
                                      <p:to>
                                        <p:strVal val="visible"/>
                                      </p:to>
                                    </p:set>
                                    <p:anim calcmode="lin" valueType="num">
                                      <p:cBhvr additive="base">
                                        <p:cTn id="74" dur="500" fill="hold"/>
                                        <p:tgtEl>
                                          <p:spTgt spid="17423"/>
                                        </p:tgtEl>
                                        <p:attrNameLst>
                                          <p:attrName>ppt_x</p:attrName>
                                        </p:attrNameLst>
                                      </p:cBhvr>
                                      <p:tavLst>
                                        <p:tav tm="0">
                                          <p:val>
                                            <p:strVal val="0-#ppt_w/2"/>
                                          </p:val>
                                        </p:tav>
                                        <p:tav tm="100000">
                                          <p:val>
                                            <p:strVal val="#ppt_x"/>
                                          </p:val>
                                        </p:tav>
                                      </p:tavLst>
                                    </p:anim>
                                    <p:anim calcmode="lin" valueType="num">
                                      <p:cBhvr additive="base">
                                        <p:cTn id="75" dur="500" fill="hold"/>
                                        <p:tgtEl>
                                          <p:spTgt spid="17423"/>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grpId="0" nodeType="clickEffect">
                                  <p:stCondLst>
                                    <p:cond delay="0"/>
                                  </p:stCondLst>
                                  <p:childTnLst>
                                    <p:set>
                                      <p:cBhvr>
                                        <p:cTn id="79" dur="1" fill="hold">
                                          <p:stCondLst>
                                            <p:cond delay="0"/>
                                          </p:stCondLst>
                                        </p:cTn>
                                        <p:tgtEl>
                                          <p:spTgt spid="17419"/>
                                        </p:tgtEl>
                                        <p:attrNameLst>
                                          <p:attrName>style.visibility</p:attrName>
                                        </p:attrNameLst>
                                      </p:cBhvr>
                                      <p:to>
                                        <p:strVal val="visible"/>
                                      </p:to>
                                    </p:set>
                                    <p:anim calcmode="lin" valueType="num">
                                      <p:cBhvr additive="base">
                                        <p:cTn id="80" dur="500" fill="hold"/>
                                        <p:tgtEl>
                                          <p:spTgt spid="17419"/>
                                        </p:tgtEl>
                                        <p:attrNameLst>
                                          <p:attrName>ppt_x</p:attrName>
                                        </p:attrNameLst>
                                      </p:cBhvr>
                                      <p:tavLst>
                                        <p:tav tm="0">
                                          <p:val>
                                            <p:strVal val="0-#ppt_w/2"/>
                                          </p:val>
                                        </p:tav>
                                        <p:tav tm="100000">
                                          <p:val>
                                            <p:strVal val="#ppt_x"/>
                                          </p:val>
                                        </p:tav>
                                      </p:tavLst>
                                    </p:anim>
                                    <p:anim calcmode="lin" valueType="num">
                                      <p:cBhvr additive="base">
                                        <p:cTn id="81" dur="500" fill="hold"/>
                                        <p:tgtEl>
                                          <p:spTgt spid="17419"/>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8" repeatCount="300000" fill="hold" grpId="0" nodeType="clickEffect">
                                  <p:stCondLst>
                                    <p:cond delay="0"/>
                                  </p:stCondLst>
                                  <p:childTnLst>
                                    <p:set>
                                      <p:cBhvr>
                                        <p:cTn id="85" dur="1" fill="hold">
                                          <p:stCondLst>
                                            <p:cond delay="0"/>
                                          </p:stCondLst>
                                        </p:cTn>
                                        <p:tgtEl>
                                          <p:spTgt spid="17421"/>
                                        </p:tgtEl>
                                        <p:attrNameLst>
                                          <p:attrName>style.visibility</p:attrName>
                                        </p:attrNameLst>
                                      </p:cBhvr>
                                      <p:to>
                                        <p:strVal val="visible"/>
                                      </p:to>
                                    </p:set>
                                    <p:anim calcmode="lin" valueType="num">
                                      <p:cBhvr additive="base">
                                        <p:cTn id="86" dur="2000" fill="hold"/>
                                        <p:tgtEl>
                                          <p:spTgt spid="17421"/>
                                        </p:tgtEl>
                                        <p:attrNameLst>
                                          <p:attrName>ppt_x</p:attrName>
                                        </p:attrNameLst>
                                      </p:cBhvr>
                                      <p:tavLst>
                                        <p:tav tm="0">
                                          <p:val>
                                            <p:strVal val="0-#ppt_w/2"/>
                                          </p:val>
                                        </p:tav>
                                        <p:tav tm="100000">
                                          <p:val>
                                            <p:strVal val="#ppt_x"/>
                                          </p:val>
                                        </p:tav>
                                      </p:tavLst>
                                    </p:anim>
                                    <p:anim calcmode="lin" valueType="num">
                                      <p:cBhvr additive="base">
                                        <p:cTn id="87" dur="2000" fill="hold"/>
                                        <p:tgtEl>
                                          <p:spTgt spid="17421"/>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8" fill="hold" grpId="0" nodeType="clickEffect">
                                  <p:stCondLst>
                                    <p:cond delay="0"/>
                                  </p:stCondLst>
                                  <p:childTnLst>
                                    <p:set>
                                      <p:cBhvr>
                                        <p:cTn id="91" dur="1" fill="hold">
                                          <p:stCondLst>
                                            <p:cond delay="0"/>
                                          </p:stCondLst>
                                        </p:cTn>
                                        <p:tgtEl>
                                          <p:spTgt spid="17425"/>
                                        </p:tgtEl>
                                        <p:attrNameLst>
                                          <p:attrName>style.visibility</p:attrName>
                                        </p:attrNameLst>
                                      </p:cBhvr>
                                      <p:to>
                                        <p:strVal val="visible"/>
                                      </p:to>
                                    </p:set>
                                    <p:anim calcmode="lin" valueType="num">
                                      <p:cBhvr additive="base">
                                        <p:cTn id="92" dur="500" fill="hold"/>
                                        <p:tgtEl>
                                          <p:spTgt spid="17425"/>
                                        </p:tgtEl>
                                        <p:attrNameLst>
                                          <p:attrName>ppt_x</p:attrName>
                                        </p:attrNameLst>
                                      </p:cBhvr>
                                      <p:tavLst>
                                        <p:tav tm="0">
                                          <p:val>
                                            <p:strVal val="0-#ppt_w/2"/>
                                          </p:val>
                                        </p:tav>
                                        <p:tav tm="100000">
                                          <p:val>
                                            <p:strVal val="#ppt_x"/>
                                          </p:val>
                                        </p:tav>
                                      </p:tavLst>
                                    </p:anim>
                                    <p:anim calcmode="lin" valueType="num">
                                      <p:cBhvr additive="base">
                                        <p:cTn id="93" dur="500" fill="hold"/>
                                        <p:tgtEl>
                                          <p:spTgt spid="17425"/>
                                        </p:tgtEl>
                                        <p:attrNameLst>
                                          <p:attrName>ppt_y</p:attrName>
                                        </p:attrNameLst>
                                      </p:cBhvr>
                                      <p:tavLst>
                                        <p:tav tm="0">
                                          <p:val>
                                            <p:strVal val="#ppt_y"/>
                                          </p:val>
                                        </p:tav>
                                        <p:tav tm="100000">
                                          <p:val>
                                            <p:strVal val="#ppt_y"/>
                                          </p:val>
                                        </p:tav>
                                      </p:tavLst>
                                    </p:anim>
                                  </p:childTnLst>
                                </p:cTn>
                              </p:par>
                            </p:childTnLst>
                          </p:cTn>
                        </p:par>
                        <p:par>
                          <p:cTn id="94" fill="hold">
                            <p:stCondLst>
                              <p:cond delay="500"/>
                            </p:stCondLst>
                            <p:childTnLst>
                              <p:par>
                                <p:cTn id="95" presetID="8" presetClass="emph" presetSubtype="0" repeatCount="300000" fill="hold" grpId="1" nodeType="afterEffect">
                                  <p:stCondLst>
                                    <p:cond delay="0"/>
                                  </p:stCondLst>
                                  <p:childTnLst>
                                    <p:animRot by="21600000">
                                      <p:cBhvr>
                                        <p:cTn id="96" dur="2800" fill="hold"/>
                                        <p:tgtEl>
                                          <p:spTgt spid="17416"/>
                                        </p:tgtEl>
                                        <p:attrNameLst>
                                          <p:attrName>r</p:attrName>
                                        </p:attrNameLst>
                                      </p:cBhvr>
                                    </p:animRot>
                                  </p:childTnLst>
                                </p:cTn>
                              </p:par>
                              <p:par>
                                <p:cTn id="97" presetID="8" presetClass="emph" presetSubtype="0" repeatCount="300000" fill="hold" grpId="1" nodeType="withEffect">
                                  <p:stCondLst>
                                    <p:cond delay="0"/>
                                  </p:stCondLst>
                                  <p:childTnLst>
                                    <p:animRot by="21600000">
                                      <p:cBhvr>
                                        <p:cTn id="98" dur="2700" fill="hold"/>
                                        <p:tgtEl>
                                          <p:spTgt spid="17414"/>
                                        </p:tgtEl>
                                        <p:attrNameLst>
                                          <p:attrName>r</p:attrName>
                                        </p:attrNameLst>
                                      </p:cBhvr>
                                    </p:animRot>
                                  </p:childTnLst>
                                </p:cTn>
                              </p:par>
                              <p:par>
                                <p:cTn id="99" presetID="8" presetClass="emph" presetSubtype="0" repeatCount="300000" fill="hold" grpId="1" nodeType="withEffect">
                                  <p:stCondLst>
                                    <p:cond delay="0"/>
                                  </p:stCondLst>
                                  <p:childTnLst>
                                    <p:animRot by="21600000">
                                      <p:cBhvr>
                                        <p:cTn id="100" dur="2800" fill="hold"/>
                                        <p:tgtEl>
                                          <p:spTgt spid="17415"/>
                                        </p:tgtEl>
                                        <p:attrNameLst>
                                          <p:attrName>r</p:attrName>
                                        </p:attrNameLst>
                                      </p:cBhvr>
                                    </p:animRot>
                                  </p:childTnLst>
                                </p:cTn>
                              </p:par>
                              <p:par>
                                <p:cTn id="101" presetID="8" presetClass="emph" presetSubtype="0" repeatCount="300000" fill="hold" grpId="1" nodeType="withEffect">
                                  <p:stCondLst>
                                    <p:cond delay="0"/>
                                  </p:stCondLst>
                                  <p:childTnLst>
                                    <p:animRot by="21600000">
                                      <p:cBhvr>
                                        <p:cTn id="102" dur="2000" fill="hold"/>
                                        <p:tgtEl>
                                          <p:spTgt spid="17421"/>
                                        </p:tgtEl>
                                        <p:attrNameLst>
                                          <p:attrName>r</p:attrName>
                                        </p:attrNameLst>
                                      </p:cBhvr>
                                    </p:animRot>
                                  </p:childTnLst>
                                </p:cTn>
                              </p:par>
                              <p:par>
                                <p:cTn id="103" presetID="42" presetClass="entr" presetSubtype="0"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cBhvr>
                                        <p:cTn id="105" dur="1000"/>
                                        <p:tgtEl>
                                          <p:spTgt spid="20"/>
                                        </p:tgtEl>
                                      </p:cBhvr>
                                    </p:animEffect>
                                    <p:anim calcmode="lin" valueType="num">
                                      <p:cBhvr>
                                        <p:cTn id="106" dur="1000" fill="hold"/>
                                        <p:tgtEl>
                                          <p:spTgt spid="20"/>
                                        </p:tgtEl>
                                        <p:attrNameLst>
                                          <p:attrName>ppt_x</p:attrName>
                                        </p:attrNameLst>
                                      </p:cBhvr>
                                      <p:tavLst>
                                        <p:tav tm="0">
                                          <p:val>
                                            <p:strVal val="#ppt_x"/>
                                          </p:val>
                                        </p:tav>
                                        <p:tav tm="100000">
                                          <p:val>
                                            <p:strVal val="#ppt_x"/>
                                          </p:val>
                                        </p:tav>
                                      </p:tavLst>
                                    </p:anim>
                                    <p:anim calcmode="lin" valueType="num">
                                      <p:cBhvr>
                                        <p:cTn id="107" dur="1000" fill="hold"/>
                                        <p:tgtEl>
                                          <p:spTgt spid="2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1000"/>
                                        <p:tgtEl>
                                          <p:spTgt spid="25"/>
                                        </p:tgtEl>
                                      </p:cBhvr>
                                    </p:animEffect>
                                    <p:anim calcmode="lin" valueType="num">
                                      <p:cBhvr>
                                        <p:cTn id="116" dur="1000" fill="hold"/>
                                        <p:tgtEl>
                                          <p:spTgt spid="25"/>
                                        </p:tgtEl>
                                        <p:attrNameLst>
                                          <p:attrName>ppt_x</p:attrName>
                                        </p:attrNameLst>
                                      </p:cBhvr>
                                      <p:tavLst>
                                        <p:tav tm="0">
                                          <p:val>
                                            <p:strVal val="#ppt_x"/>
                                          </p:val>
                                        </p:tav>
                                        <p:tav tm="100000">
                                          <p:val>
                                            <p:strVal val="#ppt_x"/>
                                          </p:val>
                                        </p:tav>
                                      </p:tavLst>
                                    </p:anim>
                                    <p:anim calcmode="lin" valueType="num">
                                      <p:cBhvr>
                                        <p:cTn id="117" dur="1000" fill="hold"/>
                                        <p:tgtEl>
                                          <p:spTgt spid="25"/>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1000"/>
                                        <p:tgtEl>
                                          <p:spTgt spid="27"/>
                                        </p:tgtEl>
                                      </p:cBhvr>
                                    </p:animEffect>
                                    <p:anim calcmode="lin" valueType="num">
                                      <p:cBhvr>
                                        <p:cTn id="121" dur="1000" fill="hold"/>
                                        <p:tgtEl>
                                          <p:spTgt spid="27"/>
                                        </p:tgtEl>
                                        <p:attrNameLst>
                                          <p:attrName>ppt_x</p:attrName>
                                        </p:attrNameLst>
                                      </p:cBhvr>
                                      <p:tavLst>
                                        <p:tav tm="0">
                                          <p:val>
                                            <p:strVal val="#ppt_x"/>
                                          </p:val>
                                        </p:tav>
                                        <p:tav tm="100000">
                                          <p:val>
                                            <p:strVal val="#ppt_x"/>
                                          </p:val>
                                        </p:tav>
                                      </p:tavLst>
                                    </p:anim>
                                    <p:anim calcmode="lin" valueType="num">
                                      <p:cBhvr>
                                        <p:cTn id="122" dur="1000" fill="hold"/>
                                        <p:tgtEl>
                                          <p:spTgt spid="2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1000"/>
                                        <p:tgtEl>
                                          <p:spTgt spid="28"/>
                                        </p:tgtEl>
                                      </p:cBhvr>
                                    </p:animEffect>
                                    <p:anim calcmode="lin" valueType="num">
                                      <p:cBhvr>
                                        <p:cTn id="126" dur="1000" fill="hold"/>
                                        <p:tgtEl>
                                          <p:spTgt spid="28"/>
                                        </p:tgtEl>
                                        <p:attrNameLst>
                                          <p:attrName>ppt_x</p:attrName>
                                        </p:attrNameLst>
                                      </p:cBhvr>
                                      <p:tavLst>
                                        <p:tav tm="0">
                                          <p:val>
                                            <p:strVal val="#ppt_x"/>
                                          </p:val>
                                        </p:tav>
                                        <p:tav tm="100000">
                                          <p:val>
                                            <p:strVal val="#ppt_x"/>
                                          </p:val>
                                        </p:tav>
                                      </p:tavLst>
                                    </p:anim>
                                    <p:anim calcmode="lin" valueType="num">
                                      <p:cBhvr>
                                        <p:cTn id="127" dur="1000" fill="hold"/>
                                        <p:tgtEl>
                                          <p:spTgt spid="28"/>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fade">
                                      <p:cBhvr>
                                        <p:cTn id="130" dur="1000"/>
                                        <p:tgtEl>
                                          <p:spTgt spid="29"/>
                                        </p:tgtEl>
                                      </p:cBhvr>
                                    </p:animEffect>
                                    <p:anim calcmode="lin" valueType="num">
                                      <p:cBhvr>
                                        <p:cTn id="131" dur="1000" fill="hold"/>
                                        <p:tgtEl>
                                          <p:spTgt spid="29"/>
                                        </p:tgtEl>
                                        <p:attrNameLst>
                                          <p:attrName>ppt_x</p:attrName>
                                        </p:attrNameLst>
                                      </p:cBhvr>
                                      <p:tavLst>
                                        <p:tav tm="0">
                                          <p:val>
                                            <p:strVal val="#ppt_x"/>
                                          </p:val>
                                        </p:tav>
                                        <p:tav tm="100000">
                                          <p:val>
                                            <p:strVal val="#ppt_x"/>
                                          </p:val>
                                        </p:tav>
                                      </p:tavLst>
                                    </p:anim>
                                    <p:anim calcmode="lin" valueType="num">
                                      <p:cBhvr>
                                        <p:cTn id="132" dur="1000" fill="hold"/>
                                        <p:tgtEl>
                                          <p:spTgt spid="29"/>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30"/>
                                        </p:tgtEl>
                                        <p:attrNameLst>
                                          <p:attrName>style.visibility</p:attrName>
                                        </p:attrNameLst>
                                      </p:cBhvr>
                                      <p:to>
                                        <p:strVal val="visible"/>
                                      </p:to>
                                    </p:set>
                                    <p:animEffect transition="in" filter="fade">
                                      <p:cBhvr>
                                        <p:cTn id="135" dur="1000"/>
                                        <p:tgtEl>
                                          <p:spTgt spid="30"/>
                                        </p:tgtEl>
                                      </p:cBhvr>
                                    </p:animEffect>
                                    <p:anim calcmode="lin" valueType="num">
                                      <p:cBhvr>
                                        <p:cTn id="136" dur="1000" fill="hold"/>
                                        <p:tgtEl>
                                          <p:spTgt spid="30"/>
                                        </p:tgtEl>
                                        <p:attrNameLst>
                                          <p:attrName>ppt_x</p:attrName>
                                        </p:attrNameLst>
                                      </p:cBhvr>
                                      <p:tavLst>
                                        <p:tav tm="0">
                                          <p:val>
                                            <p:strVal val="#ppt_x"/>
                                          </p:val>
                                        </p:tav>
                                        <p:tav tm="100000">
                                          <p:val>
                                            <p:strVal val="#ppt_x"/>
                                          </p:val>
                                        </p:tav>
                                      </p:tavLst>
                                    </p:anim>
                                    <p:anim calcmode="lin" valueType="num">
                                      <p:cBhvr>
                                        <p:cTn id="137" dur="1000" fill="hold"/>
                                        <p:tgtEl>
                                          <p:spTgt spid="30"/>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31"/>
                                        </p:tgtEl>
                                        <p:attrNameLst>
                                          <p:attrName>style.visibility</p:attrName>
                                        </p:attrNameLst>
                                      </p:cBhvr>
                                      <p:to>
                                        <p:strVal val="visible"/>
                                      </p:to>
                                    </p:set>
                                    <p:animEffect transition="in" filter="fade">
                                      <p:cBhvr>
                                        <p:cTn id="140" dur="1000"/>
                                        <p:tgtEl>
                                          <p:spTgt spid="31"/>
                                        </p:tgtEl>
                                      </p:cBhvr>
                                    </p:animEffect>
                                    <p:anim calcmode="lin" valueType="num">
                                      <p:cBhvr>
                                        <p:cTn id="141" dur="1000" fill="hold"/>
                                        <p:tgtEl>
                                          <p:spTgt spid="31"/>
                                        </p:tgtEl>
                                        <p:attrNameLst>
                                          <p:attrName>ppt_x</p:attrName>
                                        </p:attrNameLst>
                                      </p:cBhvr>
                                      <p:tavLst>
                                        <p:tav tm="0">
                                          <p:val>
                                            <p:strVal val="#ppt_x"/>
                                          </p:val>
                                        </p:tav>
                                        <p:tav tm="100000">
                                          <p:val>
                                            <p:strVal val="#ppt_x"/>
                                          </p:val>
                                        </p:tav>
                                      </p:tavLst>
                                    </p:anim>
                                    <p:anim calcmode="lin" valueType="num">
                                      <p:cBhvr>
                                        <p:cTn id="14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14" grpId="1" animBg="1"/>
      <p:bldP spid="17415" grpId="0" animBg="1"/>
      <p:bldP spid="17415" grpId="1" animBg="1"/>
      <p:bldP spid="17416" grpId="0" animBg="1"/>
      <p:bldP spid="17416" grpId="1" animBg="1"/>
      <p:bldP spid="17417" grpId="0" animBg="1"/>
      <p:bldP spid="17418" grpId="0" animBg="1"/>
      <p:bldP spid="17419" grpId="0" animBg="1"/>
      <p:bldP spid="17420" grpId="0" animBg="1"/>
      <p:bldP spid="17421" grpId="0" animBg="1"/>
      <p:bldP spid="17421" grpId="1" animBg="1"/>
      <p:bldP spid="17422" grpId="0"/>
      <p:bldP spid="17423" grpId="0"/>
      <p:bldP spid="17424" grpId="0"/>
      <p:bldP spid="17425" grpId="0"/>
      <p:bldP spid="21" grpId="0"/>
      <p:bldP spid="20" grpId="0"/>
      <p:bldP spid="24" grpId="0"/>
      <p:bldP spid="25" grpId="0"/>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1"/>
          <a:srcRect/>
          <a:stretch>
            <a:fillRect/>
          </a:stretch>
        </p:blipFill>
        <p:spPr bwMode="auto">
          <a:xfrm>
            <a:off x="179388" y="569913"/>
            <a:ext cx="2543175" cy="5816600"/>
          </a:xfrm>
          <a:prstGeom prst="rect">
            <a:avLst/>
          </a:prstGeom>
          <a:noFill/>
          <a:ln w="9525">
            <a:noFill/>
            <a:miter lim="800000"/>
            <a:headEnd/>
            <a:tailEnd/>
          </a:ln>
        </p:spPr>
      </p:pic>
      <p:sp>
        <p:nvSpPr>
          <p:cNvPr id="40" name="Rectangle 10"/>
          <p:cNvSpPr>
            <a:spLocks noChangeArrowheads="1"/>
          </p:cNvSpPr>
          <p:nvPr/>
        </p:nvSpPr>
        <p:spPr bwMode="auto">
          <a:xfrm>
            <a:off x="2714625" y="4838700"/>
            <a:ext cx="8272463" cy="1582738"/>
          </a:xfrm>
          <a:prstGeom prst="rect">
            <a:avLst/>
          </a:prstGeom>
          <a:solidFill>
            <a:schemeClr val="bg1"/>
          </a:solidFill>
          <a:ln>
            <a:noFill/>
          </a:ln>
        </p:spPr>
        <p:txBody>
          <a:bodyPr/>
          <a:lstStyle/>
          <a:p>
            <a:pPr>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22" name="组合 79"/>
          <p:cNvGrpSpPr/>
          <p:nvPr/>
        </p:nvGrpSpPr>
        <p:grpSpPr>
          <a:xfrm>
            <a:off x="9178060" y="2307773"/>
            <a:ext cx="1649597" cy="1391776"/>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椭圆 2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cxnSp>
        <p:nvCxnSpPr>
          <p:cNvPr id="9" name="直接连接符 8"/>
          <p:cNvCxnSpPr/>
          <p:nvPr/>
        </p:nvCxnSpPr>
        <p:spPr>
          <a:xfrm>
            <a:off x="150813" y="549275"/>
            <a:ext cx="3927475"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112125" y="549275"/>
            <a:ext cx="3927475"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sp>
        <p:nvSpPr>
          <p:cNvPr id="37894" name="Oval 41"/>
          <p:cNvSpPr>
            <a:spLocks noChangeArrowheads="1"/>
          </p:cNvSpPr>
          <p:nvPr/>
        </p:nvSpPr>
        <p:spPr bwMode="auto">
          <a:xfrm>
            <a:off x="7591425" y="1893888"/>
            <a:ext cx="15875" cy="33337"/>
          </a:xfrm>
          <a:prstGeom prst="ellipse">
            <a:avLst/>
          </a:prstGeom>
          <a:solidFill>
            <a:schemeClr val="bg1"/>
          </a:solidFill>
          <a:ln w="9525">
            <a:noFill/>
            <a:round/>
          </a:ln>
        </p:spPr>
        <p:txBody>
          <a:bodyPr/>
          <a:lstStyle/>
          <a:p>
            <a:endParaRPr lang="en-US" altLang="zh-CN"/>
          </a:p>
        </p:txBody>
      </p:sp>
      <p:sp>
        <p:nvSpPr>
          <p:cNvPr id="89" name="矩形 60"/>
          <p:cNvSpPr>
            <a:spLocks noChangeArrowheads="1"/>
          </p:cNvSpPr>
          <p:nvPr/>
        </p:nvSpPr>
        <p:spPr bwMode="auto">
          <a:xfrm>
            <a:off x="2743200" y="5078413"/>
            <a:ext cx="8243888" cy="1173162"/>
          </a:xfrm>
          <a:prstGeom prst="rect">
            <a:avLst/>
          </a:prstGeom>
          <a:noFill/>
          <a:ln w="9525">
            <a:noFill/>
            <a:miter lim="800000"/>
          </a:ln>
        </p:spPr>
        <p:txBody>
          <a:bodyPr lIns="91396" tIns="45699" rIns="91396" bIns="45699">
            <a:spAutoFit/>
          </a:bodyPr>
          <a:lstStyle/>
          <a:p>
            <a:pPr>
              <a:lnSpc>
                <a:spcPct val="130000"/>
              </a:lnSpc>
            </a:pPr>
            <a:r>
              <a:rPr lang="zh-CN" altLang="en-US" sz="2800" dirty="0">
                <a:latin typeface="微软雅黑" panose="020B0503020204020204" pitchFamily="34" charset="-122"/>
                <a:ea typeface="微软雅黑" panose="020B0503020204020204" pitchFamily="34" charset="-122"/>
              </a:rPr>
              <a:t>       </a:t>
            </a:r>
            <a:r>
              <a:rPr lang="zh-CN" altLang="en-US" sz="2600" dirty="0">
                <a:latin typeface="微软雅黑" panose="020B0503020204020204" pitchFamily="34" charset="-122"/>
                <a:ea typeface="微软雅黑" panose="020B0503020204020204" pitchFamily="34" charset="-122"/>
              </a:rPr>
              <a:t>筹资时需权衡各种筹资方式的优缺点，考虑</a:t>
            </a:r>
            <a:r>
              <a:rPr lang="zh-CN" altLang="en-US" sz="2600" dirty="0">
                <a:latin typeface="华文琥珀" panose="02010800040101010101" charset="-122"/>
                <a:ea typeface="华文琥珀" panose="02010800040101010101" charset="-122"/>
                <a:cs typeface="华文琥珀" panose="02010800040101010101" charset="-122"/>
              </a:rPr>
              <a:t>成本</a:t>
            </a:r>
            <a:r>
              <a:rPr lang="zh-CN" altLang="en-US" sz="2600" dirty="0">
                <a:latin typeface="微软雅黑" panose="020B0503020204020204" pitchFamily="34" charset="-122"/>
                <a:ea typeface="微软雅黑" panose="020B0503020204020204" pitchFamily="34" charset="-122"/>
              </a:rPr>
              <a:t>、</a:t>
            </a:r>
            <a:r>
              <a:rPr lang="zh-CN" altLang="en-US" sz="2600" dirty="0">
                <a:latin typeface="华文琥珀" panose="02010800040101010101" charset="-122"/>
                <a:ea typeface="华文琥珀" panose="02010800040101010101" charset="-122"/>
                <a:cs typeface="华文琥珀" panose="02010800040101010101" charset="-122"/>
              </a:rPr>
              <a:t>风险 </a:t>
            </a:r>
            <a:r>
              <a:rPr lang="zh-CN" altLang="en-US" sz="2600" dirty="0">
                <a:latin typeface="微软雅黑" panose="020B0503020204020204" pitchFamily="34" charset="-122"/>
                <a:ea typeface="微软雅黑" panose="020B0503020204020204" pitchFamily="34" charset="-122"/>
              </a:rPr>
              <a:t>等选择对企业经营发展最有益的筹资方式。</a:t>
            </a:r>
            <a:endParaRPr lang="en-US" altLang="zh-CN" sz="2600" dirty="0">
              <a:latin typeface="微软雅黑" panose="020B0503020204020204" pitchFamily="34" charset="-122"/>
              <a:ea typeface="微软雅黑" panose="020B0503020204020204" pitchFamily="34" charset="-122"/>
            </a:endParaRPr>
          </a:p>
        </p:txBody>
      </p:sp>
      <p:sp>
        <p:nvSpPr>
          <p:cNvPr id="90" name="标题层"/>
          <p:cNvSpPr txBox="1"/>
          <p:nvPr/>
        </p:nvSpPr>
        <p:spPr bwMode="auto">
          <a:xfrm>
            <a:off x="6189663" y="3881438"/>
            <a:ext cx="1416050" cy="800100"/>
          </a:xfrm>
          <a:prstGeom prst="rect">
            <a:avLst/>
          </a:prstGeom>
          <a:noFill/>
          <a:effectLst/>
        </p:spPr>
        <p:txBody>
          <a:bodyPr lIns="121899" tIns="60949" rIns="121899" bIns="60949">
            <a:spAutoFit/>
          </a:bodyPr>
          <a:lstStyle/>
          <a:p>
            <a:pPr algn="ctr" fontAlgn="auto">
              <a:spcBef>
                <a:spcPts val="0"/>
              </a:spcBef>
              <a:spcAft>
                <a:spcPts val="0"/>
              </a:spcAft>
              <a:defRPr/>
            </a:pPr>
            <a:r>
              <a:rPr lang="zh-CN" altLang="en-US" sz="2200" dirty="0">
                <a:solidFill>
                  <a:schemeClr val="accent1">
                    <a:lumMod val="75000"/>
                  </a:schemeClr>
                </a:solidFill>
                <a:latin typeface="微软雅黑" panose="020B0503020204020204" pitchFamily="34" charset="-122"/>
                <a:ea typeface="微软雅黑" panose="020B0503020204020204" pitchFamily="34" charset="-122"/>
              </a:rPr>
              <a:t>发行债券</a:t>
            </a:r>
            <a:endParaRPr lang="en-US" altLang="zh-CN" sz="2200" dirty="0">
              <a:solidFill>
                <a:schemeClr val="accent1">
                  <a:lumMod val="75000"/>
                </a:schemeClr>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200" dirty="0">
                <a:solidFill>
                  <a:schemeClr val="accent1">
                    <a:lumMod val="75000"/>
                  </a:schemeClr>
                </a:solidFill>
                <a:latin typeface="微软雅黑" panose="020B0503020204020204" pitchFamily="34" charset="-122"/>
                <a:ea typeface="微软雅黑" panose="020B0503020204020204" pitchFamily="34" charset="-122"/>
              </a:rPr>
              <a:t>银行借款</a:t>
            </a:r>
            <a:endParaRPr lang="zh-CN" altLang="en-US" sz="22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0" name="Text Box 4"/>
          <p:cNvSpPr txBox="1">
            <a:spLocks noChangeArrowheads="1"/>
          </p:cNvSpPr>
          <p:nvPr/>
        </p:nvSpPr>
        <p:spPr bwMode="auto">
          <a:xfrm>
            <a:off x="4440238" y="184150"/>
            <a:ext cx="3016250" cy="677863"/>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rPr>
              <a:t>企业财务活动</a:t>
            </a:r>
            <a:endParaRPr lang="zh-CN" altLang="zh-CN"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26" name="组合 79"/>
          <p:cNvGrpSpPr/>
          <p:nvPr/>
        </p:nvGrpSpPr>
        <p:grpSpPr>
          <a:xfrm>
            <a:off x="6079260" y="2387599"/>
            <a:ext cx="1649597" cy="1391776"/>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9" name="组合 79"/>
          <p:cNvGrpSpPr/>
          <p:nvPr/>
        </p:nvGrpSpPr>
        <p:grpSpPr>
          <a:xfrm>
            <a:off x="3205431" y="2358572"/>
            <a:ext cx="1649597" cy="1391776"/>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2" name="标题层"/>
          <p:cNvSpPr txBox="1">
            <a:spLocks noChangeArrowheads="1"/>
          </p:cNvSpPr>
          <p:nvPr/>
        </p:nvSpPr>
        <p:spPr bwMode="auto">
          <a:xfrm>
            <a:off x="3381375" y="2743200"/>
            <a:ext cx="1089025" cy="584200"/>
          </a:xfrm>
          <a:prstGeom prst="rect">
            <a:avLst/>
          </a:prstGeom>
          <a:noFill/>
          <a:ln w="9525">
            <a:noFill/>
            <a:miter lim="800000"/>
          </a:ln>
        </p:spPr>
        <p:txBody>
          <a:bodyPr lIns="121899" tIns="60949" rIns="121899" bIns="60949">
            <a:spAutoFit/>
          </a:bodyPr>
          <a:lstStyle/>
          <a:p>
            <a:pPr algn="ctr"/>
            <a:r>
              <a:rPr lang="zh-CN" altLang="en-US" sz="3000" dirty="0">
                <a:latin typeface="华文琥珀" panose="02010800040101010101" charset="-122"/>
                <a:ea typeface="华文琥珀" panose="02010800040101010101" charset="-122"/>
                <a:cs typeface="华文琥珀" panose="02010800040101010101" charset="-122"/>
              </a:rPr>
              <a:t>资产</a:t>
            </a:r>
            <a:endParaRPr lang="zh-CN" altLang="en-US" sz="3000" dirty="0">
              <a:latin typeface="华文琥珀" panose="02010800040101010101" charset="-122"/>
              <a:ea typeface="华文琥珀" panose="02010800040101010101" charset="-122"/>
              <a:cs typeface="华文琥珀" panose="02010800040101010101" charset="-122"/>
            </a:endParaRPr>
          </a:p>
        </p:txBody>
      </p:sp>
      <p:sp>
        <p:nvSpPr>
          <p:cNvPr id="33" name="标题层"/>
          <p:cNvSpPr txBox="1">
            <a:spLocks noChangeArrowheads="1"/>
          </p:cNvSpPr>
          <p:nvPr/>
        </p:nvSpPr>
        <p:spPr bwMode="auto">
          <a:xfrm>
            <a:off x="6335713" y="2720975"/>
            <a:ext cx="1089025" cy="584200"/>
          </a:xfrm>
          <a:prstGeom prst="rect">
            <a:avLst/>
          </a:prstGeom>
          <a:noFill/>
          <a:ln w="9525">
            <a:noFill/>
            <a:miter lim="800000"/>
          </a:ln>
        </p:spPr>
        <p:txBody>
          <a:bodyPr lIns="121899" tIns="60949" rIns="121899" bIns="60949">
            <a:spAutoFit/>
          </a:bodyPr>
          <a:lstStyle/>
          <a:p>
            <a:pPr algn="ctr"/>
            <a:r>
              <a:rPr lang="zh-CN" altLang="en-US" sz="3000">
                <a:solidFill>
                  <a:srgbClr val="FF0000"/>
                </a:solidFill>
                <a:latin typeface="华文琥珀" panose="02010800040101010101" charset="-122"/>
                <a:ea typeface="华文琥珀" panose="02010800040101010101" charset="-122"/>
                <a:cs typeface="华文琥珀" panose="02010800040101010101" charset="-122"/>
              </a:rPr>
              <a:t>负债</a:t>
            </a:r>
            <a:endParaRPr lang="zh-CN" altLang="en-US" sz="3000">
              <a:solidFill>
                <a:srgbClr val="FF0000"/>
              </a:solidFill>
              <a:latin typeface="华文琥珀" panose="02010800040101010101" charset="-122"/>
              <a:ea typeface="华文琥珀" panose="02010800040101010101" charset="-122"/>
              <a:cs typeface="华文琥珀" panose="02010800040101010101" charset="-122"/>
            </a:endParaRPr>
          </a:p>
        </p:txBody>
      </p:sp>
      <p:sp>
        <p:nvSpPr>
          <p:cNvPr id="34" name="标题层"/>
          <p:cNvSpPr txBox="1">
            <a:spLocks noChangeArrowheads="1"/>
          </p:cNvSpPr>
          <p:nvPr/>
        </p:nvSpPr>
        <p:spPr bwMode="auto">
          <a:xfrm>
            <a:off x="9266238" y="2489200"/>
            <a:ext cx="1416050" cy="984863"/>
          </a:xfrm>
          <a:prstGeom prst="rect">
            <a:avLst/>
          </a:prstGeom>
          <a:noFill/>
          <a:ln w="9525">
            <a:noFill/>
            <a:miter lim="800000"/>
          </a:ln>
        </p:spPr>
        <p:txBody>
          <a:bodyPr lIns="121899" tIns="60949" rIns="121899" bIns="60949">
            <a:spAutoFit/>
          </a:bodyPr>
          <a:lstStyle/>
          <a:p>
            <a:pPr algn="ctr"/>
            <a:r>
              <a:rPr lang="zh-CN" altLang="en-US" sz="2800" dirty="0">
                <a:solidFill>
                  <a:srgbClr val="FFC000"/>
                </a:solidFill>
                <a:latin typeface="华文琥珀" panose="02010800040101010101" charset="-122"/>
                <a:ea typeface="华文琥珀" panose="02010800040101010101" charset="-122"/>
                <a:cs typeface="华文琥珀" panose="02010800040101010101" charset="-122"/>
              </a:rPr>
              <a:t>所有者权益</a:t>
            </a:r>
            <a:endParaRPr lang="zh-CN" altLang="en-US" sz="2800" dirty="0">
              <a:solidFill>
                <a:srgbClr val="FFC000"/>
              </a:solidFill>
              <a:latin typeface="华文琥珀" panose="02010800040101010101" charset="-122"/>
              <a:ea typeface="华文琥珀" panose="02010800040101010101" charset="-122"/>
              <a:cs typeface="华文琥珀" panose="02010800040101010101" charset="-122"/>
            </a:endParaRPr>
          </a:p>
        </p:txBody>
      </p:sp>
      <p:sp>
        <p:nvSpPr>
          <p:cNvPr id="35" name="等于号 34"/>
          <p:cNvSpPr/>
          <p:nvPr/>
        </p:nvSpPr>
        <p:spPr>
          <a:xfrm>
            <a:off x="5122863" y="2887663"/>
            <a:ext cx="508000" cy="422275"/>
          </a:xfrm>
          <a:prstGeom prst="mathEqua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 name="加号 35"/>
          <p:cNvSpPr/>
          <p:nvPr/>
        </p:nvSpPr>
        <p:spPr>
          <a:xfrm>
            <a:off x="8085138" y="2830513"/>
            <a:ext cx="522287" cy="493712"/>
          </a:xfrm>
          <a:prstGeom prst="mathPlu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标题层"/>
          <p:cNvSpPr txBox="1"/>
          <p:nvPr/>
        </p:nvSpPr>
        <p:spPr bwMode="auto">
          <a:xfrm>
            <a:off x="9231313" y="3932238"/>
            <a:ext cx="1414462" cy="461962"/>
          </a:xfrm>
          <a:prstGeom prst="rect">
            <a:avLst/>
          </a:prstGeom>
          <a:noFill/>
          <a:effectLst/>
        </p:spPr>
        <p:txBody>
          <a:bodyPr lIns="121899" tIns="60949" rIns="121899" bIns="60949">
            <a:spAutoFit/>
          </a:bodyPr>
          <a:lstStyle/>
          <a:p>
            <a:pPr algn="ctr" fontAlgn="auto">
              <a:spcBef>
                <a:spcPts val="0"/>
              </a:spcBef>
              <a:spcAft>
                <a:spcPts val="0"/>
              </a:spcAft>
              <a:defRPr/>
            </a:pPr>
            <a:r>
              <a:rPr lang="zh-CN" altLang="en-US" sz="2200" dirty="0">
                <a:solidFill>
                  <a:schemeClr val="accent1">
                    <a:lumMod val="75000"/>
                  </a:schemeClr>
                </a:solidFill>
                <a:latin typeface="微软雅黑" panose="020B0503020204020204" pitchFamily="34" charset="-122"/>
                <a:ea typeface="微软雅黑" panose="020B0503020204020204" pitchFamily="34" charset="-122"/>
              </a:rPr>
              <a:t>发行股票</a:t>
            </a:r>
            <a:endParaRPr lang="en-US" altLang="zh-CN" sz="22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8" name="Text Box 4"/>
          <p:cNvSpPr txBox="1">
            <a:spLocks noChangeArrowheads="1"/>
          </p:cNvSpPr>
          <p:nvPr/>
        </p:nvSpPr>
        <p:spPr bwMode="auto">
          <a:xfrm>
            <a:off x="2676525" y="1106488"/>
            <a:ext cx="2538413" cy="614362"/>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、筹资活动</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9" name="灯片编号占位符 1"/>
          <p:cNvSpPr txBox="1"/>
          <p:nvPr/>
        </p:nvSpPr>
        <p:spPr>
          <a:xfrm>
            <a:off x="11310938" y="6224588"/>
            <a:ext cx="520700" cy="365125"/>
          </a:xfrm>
          <a:prstGeom prst="rect">
            <a:avLst/>
          </a:prstGeom>
        </p:spPr>
        <p:txBody>
          <a:bodyPr/>
          <a:lstStyle/>
          <a:p>
            <a:pPr>
              <a:defRPr/>
            </a:pPr>
            <a:fld id="{81733C18-0844-4976-98D4-179A1861F6E6}" type="slidenum">
              <a:rPr lang="en-US" sz="1400" b="1">
                <a:solidFill>
                  <a:schemeClr val="bg1"/>
                </a:solidFill>
                <a:latin typeface="+mj-lt"/>
                <a:ea typeface="+mn-ea"/>
              </a:rPr>
            </a:fld>
            <a:endParaRPr lang="en-US" sz="1400" b="1" dirty="0">
              <a:solidFill>
                <a:schemeClr val="bg1"/>
              </a:solidFill>
              <a:latin typeface="+mj-lt"/>
              <a:ea typeface="+mn-ea"/>
            </a:endParaRPr>
          </a:p>
        </p:txBody>
      </p:sp>
      <p:sp>
        <p:nvSpPr>
          <p:cNvPr id="2" name="箭头: 上弧形 1"/>
          <p:cNvSpPr/>
          <p:nvPr/>
        </p:nvSpPr>
        <p:spPr>
          <a:xfrm flipH="1">
            <a:off x="4078287" y="1582835"/>
            <a:ext cx="5675675" cy="705429"/>
          </a:xfrm>
          <a:prstGeom prst="curvedDownArrow">
            <a:avLst>
              <a:gd name="adj1" fmla="val 25000"/>
              <a:gd name="adj2" fmla="val 50000"/>
              <a:gd name="adj3" fmla="val 739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箭头: 上弧形 40"/>
          <p:cNvSpPr/>
          <p:nvPr/>
        </p:nvSpPr>
        <p:spPr>
          <a:xfrm flipH="1">
            <a:off x="4440238" y="1971873"/>
            <a:ext cx="2330863" cy="438879"/>
          </a:xfrm>
          <a:prstGeom prst="curvedDownArrow">
            <a:avLst>
              <a:gd name="adj1" fmla="val 25000"/>
              <a:gd name="adj2" fmla="val 50000"/>
              <a:gd name="adj3" fmla="val 739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slow" advClick="0" advTm="7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par>
                          <p:cTn id="11" fill="hold">
                            <p:stCondLst>
                              <p:cond delay="2000"/>
                            </p:stCondLst>
                            <p:childTnLst>
                              <p:par>
                                <p:cTn id="12" presetID="2" presetClass="entr" presetSubtype="2" decel="100000" fill="hold" grpId="0" nodeType="afterEffect">
                                  <p:stCondLst>
                                    <p:cond delay="0"/>
                                  </p:stCondLst>
                                  <p:childTnLst>
                                    <p:set>
                                      <p:cBhvr>
                                        <p:cTn id="13" dur="1" fill="hold">
                                          <p:stCondLst>
                                            <p:cond delay="0"/>
                                          </p:stCondLst>
                                        </p:cTn>
                                        <p:tgtEl>
                                          <p:spTgt spid="89"/>
                                        </p:tgtEl>
                                        <p:attrNameLst>
                                          <p:attrName>style.visibility</p:attrName>
                                        </p:attrNameLst>
                                      </p:cBhvr>
                                      <p:to>
                                        <p:strVal val="visible"/>
                                      </p:to>
                                    </p:set>
                                    <p:anim calcmode="lin" valueType="num">
                                      <p:cBhvr additive="base">
                                        <p:cTn id="14" dur="500" fill="hold"/>
                                        <p:tgtEl>
                                          <p:spTgt spid="89"/>
                                        </p:tgtEl>
                                        <p:attrNameLst>
                                          <p:attrName>ppt_x</p:attrName>
                                        </p:attrNameLst>
                                      </p:cBhvr>
                                      <p:tavLst>
                                        <p:tav tm="0">
                                          <p:val>
                                            <p:strVal val="1+#ppt_w/2"/>
                                          </p:val>
                                        </p:tav>
                                        <p:tav tm="100000">
                                          <p:val>
                                            <p:strVal val="#ppt_x"/>
                                          </p:val>
                                        </p:tav>
                                      </p:tavLst>
                                    </p:anim>
                                    <p:anim calcmode="lin" valueType="num">
                                      <p:cBhvr additive="base">
                                        <p:cTn id="15"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1000"/>
                                        <p:tgtEl>
                                          <p:spTgt spid="90"/>
                                        </p:tgtEl>
                                      </p:cBhvr>
                                    </p:animEffect>
                                    <p:anim calcmode="lin" valueType="num">
                                      <p:cBhvr>
                                        <p:cTn id="21" dur="1000" fill="hold"/>
                                        <p:tgtEl>
                                          <p:spTgt spid="90"/>
                                        </p:tgtEl>
                                        <p:attrNameLst>
                                          <p:attrName>ppt_x</p:attrName>
                                        </p:attrNameLst>
                                      </p:cBhvr>
                                      <p:tavLst>
                                        <p:tav tm="0">
                                          <p:val>
                                            <p:strVal val="#ppt_x"/>
                                          </p:val>
                                        </p:tav>
                                        <p:tav tm="100000">
                                          <p:val>
                                            <p:strVal val="#ppt_x"/>
                                          </p:val>
                                        </p:tav>
                                      </p:tavLst>
                                    </p:anim>
                                    <p:anim calcmode="lin" valueType="num">
                                      <p:cBhvr>
                                        <p:cTn id="2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anim calcmode="lin" valueType="num">
                                      <p:cBhvr>
                                        <p:cTn id="42" dur="1000" fill="hold"/>
                                        <p:tgtEl>
                                          <p:spTgt spid="33"/>
                                        </p:tgtEl>
                                        <p:attrNameLst>
                                          <p:attrName>ppt_x</p:attrName>
                                        </p:attrNameLst>
                                      </p:cBhvr>
                                      <p:tavLst>
                                        <p:tav tm="0">
                                          <p:val>
                                            <p:strVal val="#ppt_x"/>
                                          </p:val>
                                        </p:tav>
                                        <p:tav tm="100000">
                                          <p:val>
                                            <p:strVal val="#ppt_x"/>
                                          </p:val>
                                        </p:tav>
                                      </p:tavLst>
                                    </p:anim>
                                    <p:anim calcmode="lin" valueType="num">
                                      <p:cBhvr>
                                        <p:cTn id="4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22" presetClass="entr" presetSubtype="1"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up)">
                                      <p:cBhvr>
                                        <p:cTn id="6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89" grpId="0"/>
      <p:bldP spid="90" grpId="0"/>
      <p:bldP spid="20" grpId="0"/>
      <p:bldP spid="32" grpId="0"/>
      <p:bldP spid="33" grpId="0"/>
      <p:bldP spid="34"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150813" y="549275"/>
            <a:ext cx="3927475"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112125" y="549275"/>
            <a:ext cx="3927475"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sp>
        <p:nvSpPr>
          <p:cNvPr id="89" name="矩形 60"/>
          <p:cNvSpPr>
            <a:spLocks noChangeArrowheads="1"/>
          </p:cNvSpPr>
          <p:nvPr/>
        </p:nvSpPr>
        <p:spPr bwMode="auto">
          <a:xfrm>
            <a:off x="3238878" y="2283285"/>
            <a:ext cx="3555559" cy="489515"/>
          </a:xfrm>
          <a:prstGeom prst="rect">
            <a:avLst/>
          </a:prstGeom>
          <a:noFill/>
          <a:ln w="9525">
            <a:noFill/>
            <a:miter lim="800000"/>
          </a:ln>
        </p:spPr>
        <p:txBody>
          <a:bodyPr wrap="square" lIns="91396" tIns="45699" rIns="91396" bIns="45699">
            <a:spAutoFit/>
          </a:bodyPr>
          <a:lstStyle/>
          <a:p>
            <a:pPr>
              <a:lnSpc>
                <a:spcPct val="130000"/>
              </a:lnSpc>
            </a:pPr>
            <a:r>
              <a:rPr lang="zh-CN" altLang="en-US" sz="2200" dirty="0">
                <a:latin typeface="微软雅黑" panose="020B0503020204020204" pitchFamily="34" charset="-122"/>
                <a:ea typeface="微软雅黑" panose="020B0503020204020204" pitchFamily="34" charset="-122"/>
              </a:rPr>
              <a:t>狭义投资仅指对外投资。</a:t>
            </a:r>
            <a:endParaRPr lang="en-US" altLang="zh-CN" sz="2200" dirty="0">
              <a:latin typeface="微软雅黑" panose="020B0503020204020204" pitchFamily="34" charset="-122"/>
              <a:ea typeface="微软雅黑" panose="020B0503020204020204" pitchFamily="34" charset="-122"/>
            </a:endParaRPr>
          </a:p>
        </p:txBody>
      </p:sp>
      <p:sp>
        <p:nvSpPr>
          <p:cNvPr id="20" name="Text Box 4"/>
          <p:cNvSpPr txBox="1">
            <a:spLocks noChangeArrowheads="1"/>
          </p:cNvSpPr>
          <p:nvPr/>
        </p:nvSpPr>
        <p:spPr bwMode="auto">
          <a:xfrm>
            <a:off x="4440238" y="184150"/>
            <a:ext cx="3016250" cy="677863"/>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rPr>
              <a:t>企业财务活动</a:t>
            </a:r>
            <a:endParaRPr lang="zh-CN" altLang="zh-CN"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 name="椭圆 20"/>
          <p:cNvSpPr/>
          <p:nvPr/>
        </p:nvSpPr>
        <p:spPr>
          <a:xfrm>
            <a:off x="7072152" y="1231021"/>
            <a:ext cx="3743960" cy="3547742"/>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6" tIns="60963" rIns="121926" bIns="60963" anchor="ctr"/>
          <a:lstStyle/>
          <a:p>
            <a:pPr algn="ctr">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椭圆 21"/>
          <p:cNvSpPr/>
          <p:nvPr/>
        </p:nvSpPr>
        <p:spPr>
          <a:xfrm>
            <a:off x="7801925" y="2059115"/>
            <a:ext cx="2416811" cy="23407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6" tIns="60963" rIns="121926" bIns="60963" anchor="ctr"/>
          <a:lstStyle/>
          <a:p>
            <a:pPr algn="ctr">
              <a:defRPr/>
            </a:pPr>
            <a:r>
              <a:rPr lang="zh-CN" altLang="en-US" sz="2600" dirty="0">
                <a:latin typeface="微软雅黑" panose="020B0503020204020204" pitchFamily="34" charset="-122"/>
                <a:ea typeface="微软雅黑" panose="020B0503020204020204" pitchFamily="34" charset="-122"/>
                <a:cs typeface="+mn-ea"/>
                <a:sym typeface="微软雅黑" panose="020B0503020204020204" pitchFamily="34" charset="-122"/>
              </a:rPr>
              <a:t>对内投资</a:t>
            </a:r>
            <a:endParaRPr lang="en-US" altLang="zh-CN" sz="26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defRPr/>
            </a:pPr>
            <a:r>
              <a:rPr lang="zh-CN" altLang="en-US" sz="2600" dirty="0">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2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矩形 22"/>
          <p:cNvSpPr/>
          <p:nvPr/>
        </p:nvSpPr>
        <p:spPr>
          <a:xfrm>
            <a:off x="7813038" y="3310257"/>
            <a:ext cx="2262188" cy="368300"/>
          </a:xfrm>
          <a:prstGeom prst="rect">
            <a:avLst/>
          </a:prstGeom>
        </p:spPr>
        <p:txBody>
          <a:bodyPr wrap="none">
            <a:spAutoFit/>
          </a:bodyPr>
          <a:lstStyle/>
          <a:p>
            <a:pPr algn="ctr">
              <a:defRPr/>
            </a:pPr>
            <a:r>
              <a:rPr lang="zh-CN" altLang="en-US"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固定资产、无形资产</a:t>
            </a:r>
            <a:endParaRPr lang="en-US" altLang="zh-CN"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 name="矩形 23"/>
          <p:cNvSpPr/>
          <p:nvPr/>
        </p:nvSpPr>
        <p:spPr>
          <a:xfrm>
            <a:off x="8110535" y="1428815"/>
            <a:ext cx="1517650" cy="493712"/>
          </a:xfrm>
          <a:prstGeom prst="rect">
            <a:avLst/>
          </a:prstGeom>
        </p:spPr>
        <p:txBody>
          <a:bodyPr wrap="none">
            <a:spAutoFit/>
          </a:bodyPr>
          <a:lstStyle/>
          <a:p>
            <a:pPr algn="ctr">
              <a:defRPr/>
            </a:pPr>
            <a:r>
              <a:rPr lang="zh-CN" altLang="en-US" sz="2600" dirty="0">
                <a:latin typeface="微软雅黑" panose="020B0503020204020204" pitchFamily="34" charset="-122"/>
                <a:ea typeface="微软雅黑" panose="020B0503020204020204" pitchFamily="34" charset="-122"/>
                <a:cs typeface="+mn-ea"/>
                <a:sym typeface="微软雅黑" panose="020B0503020204020204" pitchFamily="34" charset="-122"/>
              </a:rPr>
              <a:t>对外投资</a:t>
            </a:r>
            <a:endParaRPr lang="en-US" altLang="zh-CN" sz="2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矩形 24"/>
          <p:cNvSpPr/>
          <p:nvPr/>
        </p:nvSpPr>
        <p:spPr>
          <a:xfrm>
            <a:off x="7727153" y="1861761"/>
            <a:ext cx="766763" cy="368300"/>
          </a:xfrm>
          <a:prstGeom prst="rect">
            <a:avLst/>
          </a:prstGeom>
        </p:spPr>
        <p:txBody>
          <a:bodyPr>
            <a:spAutoFit/>
          </a:bodyPr>
          <a:lstStyle/>
          <a:p>
            <a:pPr algn="ctr">
              <a:defRPr/>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股票</a:t>
            </a:r>
            <a:endParaRPr lang="en-US" altLang="zh-CN"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矩形 25"/>
          <p:cNvSpPr/>
          <p:nvPr/>
        </p:nvSpPr>
        <p:spPr>
          <a:xfrm>
            <a:off x="9352991" y="1792356"/>
            <a:ext cx="766762" cy="368300"/>
          </a:xfrm>
          <a:prstGeom prst="rect">
            <a:avLst/>
          </a:prstGeom>
        </p:spPr>
        <p:txBody>
          <a:bodyPr>
            <a:spAutoFit/>
          </a:bodyPr>
          <a:lstStyle/>
          <a:p>
            <a:pPr algn="ctr">
              <a:defRPr/>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债券</a:t>
            </a:r>
            <a:endParaRPr lang="en-US" altLang="zh-CN"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7" name="Text Box 4"/>
          <p:cNvSpPr txBox="1">
            <a:spLocks noChangeArrowheads="1"/>
          </p:cNvSpPr>
          <p:nvPr/>
        </p:nvSpPr>
        <p:spPr bwMode="auto">
          <a:xfrm>
            <a:off x="916623" y="1113826"/>
            <a:ext cx="2538412" cy="614363"/>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、投资活动</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矩形 15"/>
          <p:cNvSpPr/>
          <p:nvPr/>
        </p:nvSpPr>
        <p:spPr>
          <a:xfrm>
            <a:off x="11303000" y="6205538"/>
            <a:ext cx="381000" cy="304800"/>
          </a:xfrm>
          <a:prstGeom prst="rect">
            <a:avLst/>
          </a:prstGeom>
        </p:spPr>
        <p:txBody>
          <a:bodyPr wrap="none">
            <a:spAutoFit/>
          </a:bodyPr>
          <a:lstStyle/>
          <a:p>
            <a:pPr>
              <a:defRPr/>
            </a:pPr>
            <a:fld id="{52987A7F-BC22-4D51-A93C-9AE4D52C3DD1}" type="slidenum">
              <a:rPr lang="en-US" sz="1400" b="1">
                <a:solidFill>
                  <a:schemeClr val="bg1"/>
                </a:solidFill>
                <a:latin typeface="+mj-lt"/>
                <a:ea typeface="+mn-ea"/>
              </a:rPr>
            </a:fld>
            <a:endParaRPr lang="zh-CN" altLang="en-US" sz="1400" b="1" dirty="0">
              <a:solidFill>
                <a:schemeClr val="bg1"/>
              </a:solidFill>
              <a:latin typeface="+mj-lt"/>
              <a:ea typeface="+mn-ea"/>
            </a:endParaRPr>
          </a:p>
        </p:txBody>
      </p:sp>
      <p:pic>
        <p:nvPicPr>
          <p:cNvPr id="17" name="图片 16"/>
          <p:cNvPicPr>
            <a:picLocks noChangeAspect="1"/>
          </p:cNvPicPr>
          <p:nvPr/>
        </p:nvPicPr>
        <p:blipFill>
          <a:blip r:embed="rId1"/>
          <a:srcRect r="25276" b="4507"/>
          <a:stretch>
            <a:fillRect/>
          </a:stretch>
        </p:blipFill>
        <p:spPr bwMode="auto">
          <a:xfrm>
            <a:off x="479821" y="3058161"/>
            <a:ext cx="3315902" cy="3625020"/>
          </a:xfrm>
          <a:prstGeom prst="rect">
            <a:avLst/>
          </a:prstGeom>
          <a:noFill/>
          <a:ln w="9525">
            <a:noFill/>
            <a:miter lim="800000"/>
            <a:headEnd/>
            <a:tailEnd/>
          </a:ln>
        </p:spPr>
      </p:pic>
      <p:sp>
        <p:nvSpPr>
          <p:cNvPr id="2" name="矩形 1"/>
          <p:cNvSpPr/>
          <p:nvPr/>
        </p:nvSpPr>
        <p:spPr>
          <a:xfrm>
            <a:off x="4144644" y="5181282"/>
            <a:ext cx="6762431" cy="979564"/>
          </a:xfrm>
          <a:prstGeom prst="rect">
            <a:avLst/>
          </a:prstGeom>
        </p:spPr>
        <p:txBody>
          <a:bodyPr wrap="square">
            <a:spAutoFit/>
          </a:bodyPr>
          <a:lstStyle/>
          <a:p>
            <a:pPr algn="just">
              <a:lnSpc>
                <a:spcPts val="3600"/>
              </a:lnSpc>
              <a:spcAft>
                <a:spcPts val="0"/>
              </a:spcAft>
            </a:pPr>
            <a:r>
              <a:rPr lang="zh-CN" altLang="zh-CN" sz="2600" dirty="0">
                <a:latin typeface="微软雅黑" panose="020B0503020204020204" pitchFamily="34" charset="-122"/>
                <a:ea typeface="微软雅黑" panose="020B0503020204020204" pitchFamily="34" charset="-122"/>
              </a:rPr>
              <a:t>企业需要</a:t>
            </a:r>
            <a:r>
              <a:rPr lang="zh-CN" altLang="en-US" sz="2600" dirty="0">
                <a:latin typeface="微软雅黑" panose="020B0503020204020204" pitchFamily="34" charset="-122"/>
                <a:ea typeface="微软雅黑" panose="020B0503020204020204" pitchFamily="34" charset="-122"/>
              </a:rPr>
              <a:t>对</a:t>
            </a:r>
            <a:r>
              <a:rPr lang="zh-CN" altLang="zh-CN" sz="2600" dirty="0">
                <a:latin typeface="微软雅黑" panose="020B0503020204020204" pitchFamily="34" charset="-122"/>
                <a:ea typeface="微软雅黑" panose="020B0503020204020204" pitchFamily="34" charset="-122"/>
              </a:rPr>
              <a:t>现金流和收益等进行预测分析</a:t>
            </a:r>
            <a:r>
              <a:rPr lang="zh-CN" altLang="en-US" sz="2600" dirty="0">
                <a:latin typeface="微软雅黑" panose="020B0503020204020204" pitchFamily="34" charset="-122"/>
                <a:ea typeface="微软雅黑" panose="020B0503020204020204" pitchFamily="34" charset="-122"/>
              </a:rPr>
              <a:t>，</a:t>
            </a:r>
            <a:endParaRPr lang="en-US" altLang="zh-CN" sz="2600" dirty="0">
              <a:latin typeface="微软雅黑" panose="020B0503020204020204" pitchFamily="34" charset="-122"/>
              <a:ea typeface="微软雅黑" panose="020B0503020204020204" pitchFamily="34" charset="-122"/>
            </a:endParaRPr>
          </a:p>
          <a:p>
            <a:pPr algn="just">
              <a:lnSpc>
                <a:spcPts val="3600"/>
              </a:lnSpc>
              <a:spcAft>
                <a:spcPts val="0"/>
              </a:spcAft>
            </a:pPr>
            <a:r>
              <a:rPr lang="zh-CN" altLang="zh-CN" sz="2600" dirty="0">
                <a:latin typeface="微软雅黑" panose="020B0503020204020204" pitchFamily="34" charset="-122"/>
                <a:ea typeface="微软雅黑" panose="020B0503020204020204" pitchFamily="34" charset="-122"/>
              </a:rPr>
              <a:t>以便做出科学投资决策。</a:t>
            </a:r>
            <a:endParaRPr lang="zh-CN" altLang="zh-CN" sz="2600" dirty="0">
              <a:latin typeface="微软雅黑" panose="020B0503020204020204" pitchFamily="34" charset="-122"/>
              <a:ea typeface="微软雅黑" panose="020B0503020204020204" pitchFamily="34" charset="-122"/>
            </a:endParaRPr>
          </a:p>
        </p:txBody>
      </p:sp>
      <p:sp>
        <p:nvSpPr>
          <p:cNvPr id="18" name="矩形 60"/>
          <p:cNvSpPr>
            <a:spLocks noChangeArrowheads="1"/>
          </p:cNvSpPr>
          <p:nvPr/>
        </p:nvSpPr>
        <p:spPr bwMode="auto">
          <a:xfrm>
            <a:off x="2624611" y="2772800"/>
            <a:ext cx="4579938" cy="489515"/>
          </a:xfrm>
          <a:prstGeom prst="rect">
            <a:avLst/>
          </a:prstGeom>
          <a:noFill/>
          <a:ln w="9525">
            <a:noFill/>
            <a:miter lim="800000"/>
          </a:ln>
        </p:spPr>
        <p:txBody>
          <a:bodyPr lIns="91396" tIns="45699" rIns="91396" bIns="45699">
            <a:spAutoFit/>
          </a:bodyPr>
          <a:lstStyle/>
          <a:p>
            <a:pPr>
              <a:lnSpc>
                <a:spcPct val="130000"/>
              </a:lnSpc>
            </a:pPr>
            <a:r>
              <a:rPr lang="zh-CN" altLang="en-US" sz="2200" dirty="0">
                <a:latin typeface="微软雅黑" panose="020B0503020204020204" pitchFamily="34" charset="-122"/>
                <a:ea typeface="微软雅黑" panose="020B0503020204020204" pitchFamily="34" charset="-122"/>
              </a:rPr>
              <a:t>广义投资包括对外投资和对内投资。</a:t>
            </a:r>
            <a:endParaRPr lang="en-US" altLang="zh-CN" sz="2200"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7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par>
                          <p:cTn id="11" fill="hold">
                            <p:stCondLst>
                              <p:cond delay="2000"/>
                            </p:stCondLst>
                            <p:childTnLst>
                              <p:par>
                                <p:cTn id="12" presetID="2" presetClass="entr" presetSubtype="2" decel="100000" fill="hold" grpId="0" nodeType="afterEffect">
                                  <p:stCondLst>
                                    <p:cond delay="0"/>
                                  </p:stCondLst>
                                  <p:childTnLst>
                                    <p:set>
                                      <p:cBhvr>
                                        <p:cTn id="13" dur="1" fill="hold">
                                          <p:stCondLst>
                                            <p:cond delay="0"/>
                                          </p:stCondLst>
                                        </p:cTn>
                                        <p:tgtEl>
                                          <p:spTgt spid="89"/>
                                        </p:tgtEl>
                                        <p:attrNameLst>
                                          <p:attrName>style.visibility</p:attrName>
                                        </p:attrNameLst>
                                      </p:cBhvr>
                                      <p:to>
                                        <p:strVal val="visible"/>
                                      </p:to>
                                    </p:set>
                                    <p:anim calcmode="lin" valueType="num">
                                      <p:cBhvr additive="base">
                                        <p:cTn id="14" dur="500" fill="hold"/>
                                        <p:tgtEl>
                                          <p:spTgt spid="89"/>
                                        </p:tgtEl>
                                        <p:attrNameLst>
                                          <p:attrName>ppt_x</p:attrName>
                                        </p:attrNameLst>
                                      </p:cBhvr>
                                      <p:tavLst>
                                        <p:tav tm="0">
                                          <p:val>
                                            <p:strVal val="1+#ppt_w/2"/>
                                          </p:val>
                                        </p:tav>
                                        <p:tav tm="100000">
                                          <p:val>
                                            <p:strVal val="#ppt_x"/>
                                          </p:val>
                                        </p:tav>
                                      </p:tavLst>
                                    </p:anim>
                                    <p:anim calcmode="lin" valueType="num">
                                      <p:cBhvr additive="base">
                                        <p:cTn id="15"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2000" fill="hold"/>
                                        <p:tgtEl>
                                          <p:spTgt spid="17"/>
                                        </p:tgtEl>
                                        <p:attrNameLst>
                                          <p:attrName>ppt_w</p:attrName>
                                        </p:attrNameLst>
                                      </p:cBhvr>
                                      <p:tavLst>
                                        <p:tav tm="0">
                                          <p:val>
                                            <p:fltVal val="0"/>
                                          </p:val>
                                        </p:tav>
                                        <p:tav tm="100000">
                                          <p:val>
                                            <p:strVal val="#ppt_w"/>
                                          </p:val>
                                        </p:tav>
                                      </p:tavLst>
                                    </p:anim>
                                    <p:anim calcmode="lin" valueType="num">
                                      <p:cBhvr>
                                        <p:cTn id="47" dur="2000" fill="hold"/>
                                        <p:tgtEl>
                                          <p:spTgt spid="17"/>
                                        </p:tgtEl>
                                        <p:attrNameLst>
                                          <p:attrName>ppt_h</p:attrName>
                                        </p:attrNameLst>
                                      </p:cBhvr>
                                      <p:tavLst>
                                        <p:tav tm="0">
                                          <p:val>
                                            <p:fltVal val="0"/>
                                          </p:val>
                                        </p:tav>
                                        <p:tav tm="100000">
                                          <p:val>
                                            <p:strVal val="#ppt_h"/>
                                          </p:val>
                                        </p:tav>
                                      </p:tavLst>
                                    </p:anim>
                                    <p:animEffect transition="in" filter="fade">
                                      <p:cBhvr>
                                        <p:cTn id="48" dur="2000"/>
                                        <p:tgtEl>
                                          <p:spTgt spid="17"/>
                                        </p:tgtEl>
                                      </p:cBhvr>
                                    </p:animEffect>
                                  </p:childTnLst>
                                </p:cTn>
                              </p:par>
                            </p:childTnLst>
                          </p:cTn>
                        </p:par>
                        <p:par>
                          <p:cTn id="49" fill="hold">
                            <p:stCondLst>
                              <p:cond delay="2000"/>
                            </p:stCondLst>
                            <p:childTnLst>
                              <p:par>
                                <p:cTn id="50" presetID="2" presetClass="entr" presetSubtype="2"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1+#ppt_w/2"/>
                                          </p:val>
                                        </p:tav>
                                        <p:tav tm="100000">
                                          <p:val>
                                            <p:strVal val="#ppt_x"/>
                                          </p:val>
                                        </p:tav>
                                      </p:tavLst>
                                    </p:anim>
                                    <p:anim calcmode="lin" valueType="num">
                                      <p:cBhvr additive="base">
                                        <p:cTn id="5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20" grpId="0"/>
      <p:bldP spid="21" grpId="0" animBg="1"/>
      <p:bldP spid="22" grpId="0" animBg="1"/>
      <p:bldP spid="2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10"/>
          <p:cNvSpPr>
            <a:spLocks noChangeArrowheads="1"/>
          </p:cNvSpPr>
          <p:nvPr/>
        </p:nvSpPr>
        <p:spPr bwMode="auto">
          <a:xfrm>
            <a:off x="1524576" y="4710446"/>
            <a:ext cx="6202579" cy="1344613"/>
          </a:xfrm>
          <a:prstGeom prst="rect">
            <a:avLst/>
          </a:prstGeom>
          <a:solidFill>
            <a:schemeClr val="accent4">
              <a:lumMod val="20000"/>
              <a:lumOff val="80000"/>
            </a:schemeClr>
          </a:solidFill>
          <a:ln>
            <a:noFill/>
          </a:ln>
        </p:spPr>
        <p:txBody>
          <a:bodyPr/>
          <a:lstStyle/>
          <a:p>
            <a:pPr>
              <a:lnSpc>
                <a:spcPct val="130000"/>
              </a:lnSpc>
              <a:defRPr/>
            </a:pPr>
            <a:r>
              <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rPr>
              <a:t>维持日常营运活动所需的资金称为营运资金。</a:t>
            </a:r>
            <a:endParaRPr lang="en-US" altLang="zh-CN" sz="20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30000"/>
              </a:lnSpc>
              <a:defRPr/>
            </a:pPr>
            <a:r>
              <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rPr>
              <a:t>广义的营运资金是指企业流动资产的总额。</a:t>
            </a:r>
            <a:endParaRPr lang="en-US" altLang="zh-CN" sz="20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30000"/>
              </a:lnSpc>
              <a:defRPr/>
            </a:pPr>
            <a:r>
              <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rPr>
              <a:t>狭义的营运资金是指流动资产减去流动负债后的余额。</a:t>
            </a:r>
            <a:endPar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9" name="直接连接符 8"/>
          <p:cNvCxnSpPr/>
          <p:nvPr/>
        </p:nvCxnSpPr>
        <p:spPr>
          <a:xfrm>
            <a:off x="150813" y="549275"/>
            <a:ext cx="3927475"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112125" y="549275"/>
            <a:ext cx="3927475"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sp>
        <p:nvSpPr>
          <p:cNvPr id="20" name="Text Box 4"/>
          <p:cNvSpPr txBox="1">
            <a:spLocks noChangeArrowheads="1"/>
          </p:cNvSpPr>
          <p:nvPr/>
        </p:nvSpPr>
        <p:spPr bwMode="auto">
          <a:xfrm>
            <a:off x="4440238" y="184150"/>
            <a:ext cx="3016250" cy="677863"/>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rPr>
              <a:t>企业财务活动</a:t>
            </a:r>
            <a:endParaRPr lang="zh-CN" altLang="zh-CN"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7" name="标题层"/>
          <p:cNvSpPr txBox="1">
            <a:spLocks noChangeArrowheads="1"/>
          </p:cNvSpPr>
          <p:nvPr/>
        </p:nvSpPr>
        <p:spPr bwMode="auto">
          <a:xfrm>
            <a:off x="5336457" y="1367615"/>
            <a:ext cx="1414463" cy="412750"/>
          </a:xfrm>
          <a:prstGeom prst="rect">
            <a:avLst/>
          </a:prstGeom>
          <a:noFill/>
          <a:ln w="9525">
            <a:noFill/>
            <a:miter lim="800000"/>
          </a:ln>
        </p:spPr>
        <p:txBody>
          <a:bodyPr lIns="121899" tIns="60949" rIns="121899" bIns="60949">
            <a:spAutoFit/>
          </a:bodyPr>
          <a:lstStyle/>
          <a:p>
            <a:pPr algn="ctr"/>
            <a:r>
              <a:rPr lang="zh-CN" altLang="en-US" dirty="0">
                <a:latin typeface="微软雅黑" panose="020B0503020204020204" pitchFamily="34" charset="-122"/>
                <a:ea typeface="微软雅黑" panose="020B0503020204020204" pitchFamily="34" charset="-122"/>
              </a:rPr>
              <a:t>生产</a:t>
            </a:r>
            <a:endParaRPr lang="en-US" altLang="zh-CN" dirty="0">
              <a:latin typeface="微软雅黑" panose="020B0503020204020204" pitchFamily="34" charset="-122"/>
              <a:ea typeface="微软雅黑" panose="020B0503020204020204" pitchFamily="34" charset="-122"/>
            </a:endParaRPr>
          </a:p>
        </p:txBody>
      </p:sp>
      <p:sp>
        <p:nvSpPr>
          <p:cNvPr id="38" name="Text Box 4"/>
          <p:cNvSpPr txBox="1">
            <a:spLocks noChangeArrowheads="1"/>
          </p:cNvSpPr>
          <p:nvPr/>
        </p:nvSpPr>
        <p:spPr bwMode="auto">
          <a:xfrm>
            <a:off x="527049" y="645447"/>
            <a:ext cx="2538413" cy="615950"/>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3</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、营运活动</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9" name="灯片编号占位符 1"/>
          <p:cNvSpPr txBox="1"/>
          <p:nvPr/>
        </p:nvSpPr>
        <p:spPr>
          <a:xfrm>
            <a:off x="11310938" y="6224588"/>
            <a:ext cx="520700" cy="365125"/>
          </a:xfrm>
          <a:prstGeom prst="rect">
            <a:avLst/>
          </a:prstGeom>
        </p:spPr>
        <p:txBody>
          <a:bodyPr/>
          <a:lstStyle/>
          <a:p>
            <a:pPr>
              <a:defRPr/>
            </a:pPr>
            <a:fld id="{8CBA2D0A-50EF-4E55-8447-6D6B3C918D8C}" type="slidenum">
              <a:rPr lang="en-US" sz="1400" b="1">
                <a:solidFill>
                  <a:schemeClr val="bg1"/>
                </a:solidFill>
                <a:latin typeface="+mj-lt"/>
                <a:ea typeface="+mn-ea"/>
              </a:rPr>
            </a:fld>
            <a:endParaRPr lang="en-US" sz="1400" b="1" dirty="0">
              <a:solidFill>
                <a:schemeClr val="bg1"/>
              </a:solidFill>
              <a:latin typeface="+mj-lt"/>
              <a:ea typeface="+mn-ea"/>
            </a:endParaRPr>
          </a:p>
        </p:txBody>
      </p:sp>
      <p:sp>
        <p:nvSpPr>
          <p:cNvPr id="41" name="标题层"/>
          <p:cNvSpPr txBox="1">
            <a:spLocks noChangeArrowheads="1"/>
          </p:cNvSpPr>
          <p:nvPr/>
        </p:nvSpPr>
        <p:spPr bwMode="auto">
          <a:xfrm>
            <a:off x="8740626" y="1310447"/>
            <a:ext cx="1416050" cy="400050"/>
          </a:xfrm>
          <a:prstGeom prst="rect">
            <a:avLst/>
          </a:prstGeom>
          <a:noFill/>
          <a:ln w="9525">
            <a:noFill/>
            <a:miter lim="800000"/>
          </a:ln>
        </p:spPr>
        <p:txBody>
          <a:bodyPr lIns="121899" tIns="60949" rIns="121899" bIns="60949">
            <a:spAutoFit/>
          </a:bodyPr>
          <a:lstStyle/>
          <a:p>
            <a:pPr algn="ctr"/>
            <a:r>
              <a:rPr lang="zh-CN" altLang="en-US" dirty="0">
                <a:latin typeface="微软雅黑" panose="020B0503020204020204" pitchFamily="34" charset="-122"/>
                <a:ea typeface="微软雅黑" panose="020B0503020204020204" pitchFamily="34" charset="-122"/>
              </a:rPr>
              <a:t>销售</a:t>
            </a:r>
            <a:endParaRPr lang="zh-CN" altLang="en-US" dirty="0">
              <a:latin typeface="微软雅黑" panose="020B0503020204020204" pitchFamily="34" charset="-122"/>
              <a:ea typeface="微软雅黑" panose="020B0503020204020204" pitchFamily="34" charset="-122"/>
            </a:endParaRPr>
          </a:p>
        </p:txBody>
      </p:sp>
      <p:sp>
        <p:nvSpPr>
          <p:cNvPr id="2" name="矩形 1"/>
          <p:cNvSpPr/>
          <p:nvPr/>
        </p:nvSpPr>
        <p:spPr>
          <a:xfrm>
            <a:off x="2889829" y="6058839"/>
            <a:ext cx="6853158" cy="561757"/>
          </a:xfrm>
          <a:prstGeom prst="rect">
            <a:avLst/>
          </a:prstGeom>
        </p:spPr>
        <p:txBody>
          <a:bodyPr wrap="none">
            <a:spAutoFit/>
          </a:bodyPr>
          <a:lstStyle/>
          <a:p>
            <a:pPr>
              <a:lnSpc>
                <a:spcPct val="130000"/>
              </a:lnSpc>
              <a:defRPr/>
            </a:pPr>
            <a:r>
              <a:rPr lang="zh-CN" altLang="zh-CN" sz="2600" dirty="0">
                <a:latin typeface="微软雅黑" panose="020B0503020204020204" pitchFamily="34" charset="-122"/>
                <a:ea typeface="微软雅黑" panose="020B0503020204020204" pitchFamily="34" charset="-122"/>
                <a:cs typeface="+mn-ea"/>
              </a:rPr>
              <a:t>营运活动包括对流动资产和流动负债的管理。</a:t>
            </a:r>
            <a:endParaRPr lang="zh-CN" altLang="en-US" sz="2600" dirty="0">
              <a:latin typeface="微软雅黑" panose="020B0503020204020204" pitchFamily="34" charset="-122"/>
              <a:ea typeface="微软雅黑" panose="020B0503020204020204" pitchFamily="34" charset="-122"/>
              <a:cs typeface="+mn-ea"/>
            </a:endParaRPr>
          </a:p>
        </p:txBody>
      </p:sp>
      <p:grpSp>
        <p:nvGrpSpPr>
          <p:cNvPr id="6" name="组合 5"/>
          <p:cNvGrpSpPr/>
          <p:nvPr/>
        </p:nvGrpSpPr>
        <p:grpSpPr>
          <a:xfrm>
            <a:off x="1948655" y="1353638"/>
            <a:ext cx="9245600" cy="3166700"/>
            <a:chOff x="1828800" y="1589088"/>
            <a:chExt cx="9245600" cy="3166700"/>
          </a:xfrm>
        </p:grpSpPr>
        <p:sp>
          <p:nvSpPr>
            <p:cNvPr id="25" name="AutoShape 10"/>
            <p:cNvSpPr>
              <a:spLocks noChangeArrowheads="1"/>
            </p:cNvSpPr>
            <p:nvPr/>
          </p:nvSpPr>
          <p:spPr bwMode="auto">
            <a:xfrm rot="-5400000">
              <a:off x="5752306" y="-1751806"/>
              <a:ext cx="1398588" cy="9245600"/>
            </a:xfrm>
            <a:prstGeom prst="downArrow">
              <a:avLst>
                <a:gd name="adj1" fmla="val 49065"/>
                <a:gd name="adj2" fmla="val 44836"/>
              </a:avLst>
            </a:prstGeom>
            <a:solidFill>
              <a:schemeClr val="accent1"/>
            </a:solidFill>
            <a:ln w="9525">
              <a:noFill/>
              <a:miter lim="800000"/>
            </a:ln>
          </p:spPr>
          <p:txBody>
            <a:bodyPr vert="eaVert"/>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1989" name="Oval 41"/>
            <p:cNvSpPr>
              <a:spLocks noChangeArrowheads="1"/>
            </p:cNvSpPr>
            <p:nvPr/>
          </p:nvSpPr>
          <p:spPr bwMode="auto">
            <a:xfrm>
              <a:off x="7591425" y="1893888"/>
              <a:ext cx="15875" cy="33337"/>
            </a:xfrm>
            <a:prstGeom prst="ellipse">
              <a:avLst/>
            </a:prstGeom>
            <a:solidFill>
              <a:schemeClr val="bg1"/>
            </a:solidFill>
            <a:ln w="9525">
              <a:noFill/>
              <a:round/>
            </a:ln>
          </p:spPr>
          <p:txBody>
            <a:bodyPr/>
            <a:lstStyle/>
            <a:p>
              <a:endParaRPr lang="en-US" altLang="zh-CN"/>
            </a:p>
          </p:txBody>
        </p:sp>
        <p:grpSp>
          <p:nvGrpSpPr>
            <p:cNvPr id="3" name="Group 134"/>
            <p:cNvGrpSpPr/>
            <p:nvPr/>
          </p:nvGrpSpPr>
          <p:grpSpPr>
            <a:xfrm>
              <a:off x="9747400" y="1941400"/>
              <a:ext cx="648811" cy="527790"/>
              <a:chOff x="1550139" y="1314466"/>
              <a:chExt cx="509139" cy="414300"/>
            </a:xfrm>
            <a:solidFill>
              <a:schemeClr val="bg1"/>
            </a:solidFill>
          </p:grpSpPr>
          <p:sp>
            <p:nvSpPr>
              <p:cNvPr id="84"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p:spPr>
            <p:txBody>
              <a:bodyPr/>
              <a:lstStyle/>
              <a:p>
                <a:pPr>
                  <a:defRPr/>
                </a:pPr>
                <a:endParaRPr lang="en-US"/>
              </a:p>
            </p:txBody>
          </p:sp>
          <p:sp>
            <p:nvSpPr>
              <p:cNvPr id="85"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p:spPr>
            <p:txBody>
              <a:bodyPr/>
              <a:lstStyle/>
              <a:p>
                <a:pPr>
                  <a:defRPr/>
                </a:pPr>
                <a:endParaRPr lang="en-US"/>
              </a:p>
            </p:txBody>
          </p:sp>
          <p:sp>
            <p:nvSpPr>
              <p:cNvPr id="86" name="Oval 7"/>
              <p:cNvSpPr>
                <a:spLocks noChangeArrowheads="1"/>
              </p:cNvSpPr>
              <p:nvPr/>
            </p:nvSpPr>
            <p:spPr bwMode="auto">
              <a:xfrm>
                <a:off x="1777255" y="1484179"/>
                <a:ext cx="52412" cy="54907"/>
              </a:xfrm>
              <a:prstGeom prst="ellipse">
                <a:avLst/>
              </a:prstGeom>
              <a:grpFill/>
              <a:ln>
                <a:noFill/>
              </a:ln>
            </p:spPr>
            <p:txBody>
              <a:bodyPr/>
              <a:lstStyle/>
              <a:p>
                <a:pPr>
                  <a:defRPr/>
                </a:pPr>
                <a:endParaRPr lang="en-US"/>
              </a:p>
            </p:txBody>
          </p:sp>
        </p:grpSp>
        <p:sp>
          <p:nvSpPr>
            <p:cNvPr id="90" name="标题层"/>
            <p:cNvSpPr txBox="1">
              <a:spLocks noChangeArrowheads="1"/>
            </p:cNvSpPr>
            <p:nvPr/>
          </p:nvSpPr>
          <p:spPr bwMode="auto">
            <a:xfrm>
              <a:off x="2605088" y="1589088"/>
              <a:ext cx="1416050" cy="400050"/>
            </a:xfrm>
            <a:prstGeom prst="rect">
              <a:avLst/>
            </a:prstGeom>
            <a:noFill/>
            <a:ln w="9525">
              <a:noFill/>
              <a:miter lim="800000"/>
            </a:ln>
          </p:spPr>
          <p:txBody>
            <a:bodyPr lIns="121899" tIns="60949" rIns="121899" bIns="60949">
              <a:spAutoFit/>
            </a:bodyPr>
            <a:lstStyle/>
            <a:p>
              <a:pPr algn="ctr"/>
              <a:r>
                <a:rPr lang="zh-CN" altLang="en-US" dirty="0">
                  <a:latin typeface="微软雅黑" panose="020B0503020204020204" pitchFamily="34" charset="-122"/>
                  <a:ea typeface="微软雅黑" panose="020B0503020204020204" pitchFamily="34" charset="-122"/>
                </a:rPr>
                <a:t>供应</a:t>
              </a:r>
              <a:endParaRPr lang="zh-CN" altLang="en-US" dirty="0">
                <a:latin typeface="微软雅黑" panose="020B0503020204020204" pitchFamily="34" charset="-122"/>
                <a:ea typeface="微软雅黑" panose="020B0503020204020204" pitchFamily="34" charset="-122"/>
              </a:endParaRPr>
            </a:p>
          </p:txBody>
        </p:sp>
        <p:pic>
          <p:nvPicPr>
            <p:cNvPr id="41996" name="Picture 2"/>
            <p:cNvPicPr>
              <a:picLocks noChangeAspect="1" noChangeArrowheads="1"/>
            </p:cNvPicPr>
            <p:nvPr/>
          </p:nvPicPr>
          <p:blipFill>
            <a:blip/>
            <a:srcRect/>
            <a:stretch>
              <a:fillRect/>
            </a:stretch>
          </p:blipFill>
          <p:spPr bwMode="auto">
            <a:xfrm>
              <a:off x="2608263" y="2017713"/>
              <a:ext cx="1311275" cy="1366837"/>
            </a:xfrm>
            <a:prstGeom prst="rect">
              <a:avLst/>
            </a:prstGeom>
            <a:noFill/>
            <a:ln w="9525">
              <a:noFill/>
              <a:miter lim="800000"/>
              <a:headEnd/>
              <a:tailEnd/>
            </a:ln>
          </p:spPr>
        </p:pic>
        <p:pic>
          <p:nvPicPr>
            <p:cNvPr id="41997" name="Picture 4"/>
            <p:cNvPicPr>
              <a:picLocks noChangeAspect="1" noChangeArrowheads="1"/>
            </p:cNvPicPr>
            <p:nvPr/>
          </p:nvPicPr>
          <p:blipFill>
            <a:blip r:embed="rId1"/>
            <a:srcRect/>
            <a:stretch>
              <a:fillRect/>
            </a:stretch>
          </p:blipFill>
          <p:spPr bwMode="auto">
            <a:xfrm>
              <a:off x="8342313" y="1935163"/>
              <a:ext cx="1343025" cy="1419225"/>
            </a:xfrm>
            <a:prstGeom prst="rect">
              <a:avLst/>
            </a:prstGeom>
            <a:noFill/>
            <a:ln w="9525">
              <a:noFill/>
              <a:miter lim="800000"/>
              <a:headEnd/>
              <a:tailEnd/>
            </a:ln>
          </p:spPr>
        </p:pic>
        <p:pic>
          <p:nvPicPr>
            <p:cNvPr id="41999" name="Picture 2"/>
            <p:cNvPicPr>
              <a:picLocks noChangeAspect="1" noChangeArrowheads="1"/>
            </p:cNvPicPr>
            <p:nvPr/>
          </p:nvPicPr>
          <p:blipFill>
            <a:blip/>
            <a:srcRect/>
            <a:stretch>
              <a:fillRect/>
            </a:stretch>
          </p:blipFill>
          <p:spPr bwMode="auto">
            <a:xfrm>
              <a:off x="5210175" y="2203450"/>
              <a:ext cx="1800225" cy="1028700"/>
            </a:xfrm>
            <a:prstGeom prst="rect">
              <a:avLst/>
            </a:prstGeom>
            <a:noFill/>
            <a:ln w="9525">
              <a:noFill/>
              <a:miter lim="800000"/>
              <a:headEnd/>
              <a:tailEnd/>
            </a:ln>
          </p:spPr>
        </p:pic>
        <p:sp>
          <p:nvSpPr>
            <p:cNvPr id="21" name="标题层"/>
            <p:cNvSpPr txBox="1">
              <a:spLocks noChangeArrowheads="1"/>
            </p:cNvSpPr>
            <p:nvPr/>
          </p:nvSpPr>
          <p:spPr bwMode="auto">
            <a:xfrm>
              <a:off x="2162175" y="3496521"/>
              <a:ext cx="2301875" cy="400087"/>
            </a:xfrm>
            <a:prstGeom prst="rect">
              <a:avLst/>
            </a:prstGeom>
            <a:noFill/>
            <a:ln w="9525">
              <a:noFill/>
              <a:miter lim="800000"/>
            </a:ln>
          </p:spPr>
          <p:txBody>
            <a:bodyPr wrap="square" lIns="121899" tIns="60949" rIns="121899" bIns="60949">
              <a:spAutoFit/>
            </a:bodyPr>
            <a:lstStyle/>
            <a:p>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采购付款</a:t>
              </a:r>
              <a:endParaRPr lang="en-US" altLang="zh-CN" dirty="0">
                <a:latin typeface="微软雅黑" panose="020B0503020204020204" pitchFamily="34" charset="-122"/>
                <a:ea typeface="微软雅黑" panose="020B0503020204020204" pitchFamily="34" charset="-122"/>
              </a:endParaRPr>
            </a:p>
          </p:txBody>
        </p:sp>
        <p:sp>
          <p:nvSpPr>
            <p:cNvPr id="22" name="标题层"/>
            <p:cNvSpPr txBox="1">
              <a:spLocks noChangeArrowheads="1"/>
            </p:cNvSpPr>
            <p:nvPr/>
          </p:nvSpPr>
          <p:spPr bwMode="auto">
            <a:xfrm>
              <a:off x="5246688" y="3460750"/>
              <a:ext cx="1662112" cy="677863"/>
            </a:xfrm>
            <a:prstGeom prst="rect">
              <a:avLst/>
            </a:prstGeom>
            <a:noFill/>
            <a:ln w="9525">
              <a:noFill/>
              <a:miter lim="800000"/>
            </a:ln>
          </p:spPr>
          <p:txBody>
            <a:bodyPr lIns="121899" tIns="60949" rIns="121899" bIns="60949">
              <a:spAutoFit/>
            </a:bodyPr>
            <a:lstStyle/>
            <a:p>
              <a:pPr algn="ctr"/>
              <a:r>
                <a:rPr lang="zh-CN" altLang="en-US" dirty="0">
                  <a:latin typeface="微软雅黑" panose="020B0503020204020204" pitchFamily="34" charset="-122"/>
                  <a:ea typeface="微软雅黑" panose="020B0503020204020204" pitchFamily="34" charset="-122"/>
                </a:rPr>
                <a:t>支付工资和</a:t>
              </a:r>
              <a:endParaRPr lang="en-US" altLang="zh-CN" dirty="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其他费用</a:t>
              </a:r>
              <a:endParaRPr lang="zh-CN" altLang="en-US" dirty="0">
                <a:latin typeface="微软雅黑" panose="020B0503020204020204" pitchFamily="34" charset="-122"/>
                <a:ea typeface="微软雅黑" panose="020B0503020204020204" pitchFamily="34" charset="-122"/>
              </a:endParaRPr>
            </a:p>
          </p:txBody>
        </p:sp>
        <p:sp>
          <p:nvSpPr>
            <p:cNvPr id="24" name="标题层"/>
            <p:cNvSpPr txBox="1">
              <a:spLocks noChangeArrowheads="1"/>
            </p:cNvSpPr>
            <p:nvPr/>
          </p:nvSpPr>
          <p:spPr bwMode="auto">
            <a:xfrm>
              <a:off x="7992270" y="4159578"/>
              <a:ext cx="2523650" cy="400087"/>
            </a:xfrm>
            <a:prstGeom prst="rect">
              <a:avLst/>
            </a:prstGeom>
            <a:noFill/>
            <a:ln w="9525">
              <a:noFill/>
              <a:miter lim="800000"/>
            </a:ln>
          </p:spPr>
          <p:txBody>
            <a:bodyPr wrap="square" lIns="121899" tIns="60949" rIns="121899" bIns="60949">
              <a:spAutoFit/>
            </a:bodyPr>
            <a:lstStyle/>
            <a:p>
              <a:pPr algn="ctr"/>
              <a:r>
                <a:rPr lang="zh-CN" altLang="en-US" dirty="0">
                  <a:latin typeface="微软雅黑" panose="020B0503020204020204" pitchFamily="34" charset="-122"/>
                  <a:ea typeface="微软雅黑" panose="020B0503020204020204" pitchFamily="34" charset="-122"/>
                </a:rPr>
                <a:t>赊销：形成应收账款</a:t>
              </a:r>
              <a:endParaRPr lang="zh-CN" altLang="en-US" dirty="0">
                <a:latin typeface="微软雅黑" panose="020B0503020204020204" pitchFamily="34" charset="-122"/>
                <a:ea typeface="微软雅黑" panose="020B0503020204020204" pitchFamily="34" charset="-122"/>
              </a:endParaRPr>
            </a:p>
          </p:txBody>
        </p:sp>
        <p:sp>
          <p:nvSpPr>
            <p:cNvPr id="5" name="箭头: 左右 4"/>
            <p:cNvSpPr/>
            <p:nvPr/>
          </p:nvSpPr>
          <p:spPr>
            <a:xfrm>
              <a:off x="4124721" y="4005394"/>
              <a:ext cx="3971132" cy="750394"/>
            </a:xfrm>
            <a:prstGeom prst="lef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短期借款    商业信用</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27" name="标题层"/>
          <p:cNvSpPr txBox="1">
            <a:spLocks noChangeArrowheads="1"/>
          </p:cNvSpPr>
          <p:nvPr/>
        </p:nvSpPr>
        <p:spPr bwMode="auto">
          <a:xfrm>
            <a:off x="1948655" y="3869973"/>
            <a:ext cx="2301875" cy="400087"/>
          </a:xfrm>
          <a:prstGeom prst="rect">
            <a:avLst/>
          </a:prstGeom>
          <a:noFill/>
          <a:ln w="9525">
            <a:noFill/>
            <a:miter lim="800000"/>
          </a:ln>
        </p:spPr>
        <p:txBody>
          <a:bodyPr wrap="square" lIns="121899" tIns="60949" rIns="121899" bIns="60949">
            <a:spAutoFit/>
          </a:bodyPr>
          <a:lstStyle/>
          <a:p>
            <a:pPr algn="ctr"/>
            <a:r>
              <a:rPr lang="zh-CN" altLang="en-US" dirty="0">
                <a:latin typeface="微软雅黑" panose="020B0503020204020204" pitchFamily="34" charset="-122"/>
                <a:ea typeface="微软雅黑" panose="020B0503020204020204" pitchFamily="34" charset="-122"/>
              </a:rPr>
              <a:t>赊购：形成应付账款</a:t>
            </a:r>
            <a:endParaRPr lang="zh-CN" altLang="en-US" dirty="0">
              <a:latin typeface="微软雅黑" panose="020B0503020204020204" pitchFamily="34" charset="-122"/>
              <a:ea typeface="微软雅黑" panose="020B0503020204020204" pitchFamily="34" charset="-122"/>
            </a:endParaRPr>
          </a:p>
        </p:txBody>
      </p:sp>
      <p:sp>
        <p:nvSpPr>
          <p:cNvPr id="28" name="标题层"/>
          <p:cNvSpPr txBox="1">
            <a:spLocks noChangeArrowheads="1"/>
          </p:cNvSpPr>
          <p:nvPr/>
        </p:nvSpPr>
        <p:spPr bwMode="auto">
          <a:xfrm>
            <a:off x="7952579" y="3230156"/>
            <a:ext cx="2523650" cy="400087"/>
          </a:xfrm>
          <a:prstGeom prst="rect">
            <a:avLst/>
          </a:prstGeom>
          <a:noFill/>
          <a:ln w="9525">
            <a:noFill/>
            <a:miter lim="800000"/>
          </a:ln>
        </p:spPr>
        <p:txBody>
          <a:bodyPr wrap="square" lIns="121899" tIns="60949" rIns="121899" bIns="60949">
            <a:spAutoFit/>
          </a:bodyPr>
          <a:lstStyle/>
          <a:p>
            <a:pPr algn="ctr"/>
            <a:r>
              <a:rPr lang="zh-CN" altLang="en-US" dirty="0">
                <a:latin typeface="微软雅黑" panose="020B0503020204020204" pitchFamily="34" charset="-122"/>
                <a:ea typeface="微软雅黑" panose="020B0503020204020204" pitchFamily="34" charset="-122"/>
              </a:rPr>
              <a:t>销售收款</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7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1000"/>
                                        <p:tgtEl>
                                          <p:spTgt spid="38"/>
                                        </p:tgtEl>
                                      </p:cBhvr>
                                    </p:animEffect>
                                    <p:anim calcmode="lin" valueType="num">
                                      <p:cBhvr>
                                        <p:cTn id="30" dur="1000" fill="hold"/>
                                        <p:tgtEl>
                                          <p:spTgt spid="38"/>
                                        </p:tgtEl>
                                        <p:attrNameLst>
                                          <p:attrName>ppt_x</p:attrName>
                                        </p:attrNameLst>
                                      </p:cBhvr>
                                      <p:tavLst>
                                        <p:tav tm="0">
                                          <p:val>
                                            <p:strVal val="#ppt_x"/>
                                          </p:val>
                                        </p:tav>
                                        <p:tav tm="100000">
                                          <p:val>
                                            <p:strVal val="#ppt_x"/>
                                          </p:val>
                                        </p:tav>
                                      </p:tavLst>
                                    </p:anim>
                                    <p:anim calcmode="lin" valueType="num">
                                      <p:cBhvr>
                                        <p:cTn id="31" dur="1000" fill="hold"/>
                                        <p:tgtEl>
                                          <p:spTgt spid="38"/>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anim calcmode="lin" valueType="num">
                                      <p:cBhvr>
                                        <p:cTn id="41" dur="1000" fill="hold"/>
                                        <p:tgtEl>
                                          <p:spTgt spid="41"/>
                                        </p:tgtEl>
                                        <p:attrNameLst>
                                          <p:attrName>ppt_x</p:attrName>
                                        </p:attrNameLst>
                                      </p:cBhvr>
                                      <p:tavLst>
                                        <p:tav tm="0">
                                          <p:val>
                                            <p:strVal val="#ppt_x"/>
                                          </p:val>
                                        </p:tav>
                                        <p:tav tm="100000">
                                          <p:val>
                                            <p:strVal val="#ppt_x"/>
                                          </p:val>
                                        </p:tav>
                                      </p:tavLst>
                                    </p:anim>
                                    <p:anim calcmode="lin" valueType="num">
                                      <p:cBhvr>
                                        <p:cTn id="4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0" grpId="0"/>
      <p:bldP spid="37" grpId="0"/>
      <p:bldP spid="38"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椭圆 52"/>
          <p:cNvSpPr/>
          <p:nvPr/>
        </p:nvSpPr>
        <p:spPr>
          <a:xfrm>
            <a:off x="6981825" y="1843088"/>
            <a:ext cx="3192463" cy="3149600"/>
          </a:xfrm>
          <a:prstGeom prst="ellipse">
            <a:avLst/>
          </a:prstGeom>
          <a:solidFill>
            <a:schemeClr val="bg1"/>
          </a:solidFill>
          <a:ln w="12700">
            <a:solidFill>
              <a:schemeClr val="bg1">
                <a:lumMod val="75000"/>
              </a:schemeClr>
            </a:solid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p>
        </p:txBody>
      </p:sp>
      <p:cxnSp>
        <p:nvCxnSpPr>
          <p:cNvPr id="2" name="直接连接符 1"/>
          <p:cNvCxnSpPr/>
          <p:nvPr/>
        </p:nvCxnSpPr>
        <p:spPr>
          <a:xfrm>
            <a:off x="150813" y="549275"/>
            <a:ext cx="3927475"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8112125" y="549275"/>
            <a:ext cx="3927475"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1"/>
          <a:srcRect b="5037"/>
          <a:stretch>
            <a:fillRect/>
          </a:stretch>
        </p:blipFill>
        <p:spPr bwMode="auto">
          <a:xfrm>
            <a:off x="42485" y="3258804"/>
            <a:ext cx="3524578" cy="3512042"/>
          </a:xfrm>
          <a:prstGeom prst="rect">
            <a:avLst/>
          </a:prstGeom>
          <a:noFill/>
          <a:ln w="9525">
            <a:noFill/>
            <a:miter lim="800000"/>
            <a:headEnd/>
            <a:tailEnd/>
          </a:ln>
        </p:spPr>
      </p:pic>
      <p:grpSp>
        <p:nvGrpSpPr>
          <p:cNvPr id="6" name="Group 3"/>
          <p:cNvGrpSpPr/>
          <p:nvPr/>
        </p:nvGrpSpPr>
        <p:grpSpPr bwMode="auto">
          <a:xfrm>
            <a:off x="8074183" y="2860675"/>
            <a:ext cx="1916113" cy="1884363"/>
            <a:chOff x="641352" y="1593333"/>
            <a:chExt cx="1579212" cy="1580602"/>
          </a:xfrm>
        </p:grpSpPr>
        <p:sp>
          <p:nvSpPr>
            <p:cNvPr id="44044" name="Freeform 5"/>
            <p:cNvSpPr/>
            <p:nvPr/>
          </p:nvSpPr>
          <p:spPr bwMode="auto">
            <a:xfrm>
              <a:off x="1430958" y="1593333"/>
              <a:ext cx="105652" cy="214083"/>
            </a:xfrm>
            <a:custGeom>
              <a:avLst/>
              <a:gdLst>
                <a:gd name="T0" fmla="*/ 0 w 94"/>
                <a:gd name="T1" fmla="*/ 2147483647 h 190"/>
                <a:gd name="T2" fmla="*/ 0 w 94"/>
                <a:gd name="T3" fmla="*/ 0 h 190"/>
                <a:gd name="T4" fmla="*/ 2147483647 w 94"/>
                <a:gd name="T5" fmla="*/ 0 h 190"/>
                <a:gd name="T6" fmla="*/ 2147483647 w 94"/>
                <a:gd name="T7" fmla="*/ 2147483647 h 190"/>
                <a:gd name="T8" fmla="*/ 0 w 94"/>
                <a:gd name="T9" fmla="*/ 2147483647 h 190"/>
                <a:gd name="T10" fmla="*/ 0 60000 65536"/>
                <a:gd name="T11" fmla="*/ 0 60000 65536"/>
                <a:gd name="T12" fmla="*/ 0 60000 65536"/>
                <a:gd name="T13" fmla="*/ 0 60000 65536"/>
                <a:gd name="T14" fmla="*/ 0 60000 65536"/>
                <a:gd name="T15" fmla="*/ 0 w 94"/>
                <a:gd name="T16" fmla="*/ 0 h 190"/>
                <a:gd name="T17" fmla="*/ 94 w 94"/>
                <a:gd name="T18" fmla="*/ 190 h 190"/>
              </a:gdLst>
              <a:ahLst/>
              <a:cxnLst>
                <a:cxn ang="T10">
                  <a:pos x="T0" y="T1"/>
                </a:cxn>
                <a:cxn ang="T11">
                  <a:pos x="T2" y="T3"/>
                </a:cxn>
                <a:cxn ang="T12">
                  <a:pos x="T4" y="T5"/>
                </a:cxn>
                <a:cxn ang="T13">
                  <a:pos x="T6" y="T7"/>
                </a:cxn>
                <a:cxn ang="T14">
                  <a:pos x="T8" y="T9"/>
                </a:cxn>
              </a:cxnLst>
              <a:rect l="T15" t="T16" r="T17" b="T18"/>
              <a:pathLst>
                <a:path w="94" h="190">
                  <a:moveTo>
                    <a:pt x="0" y="181"/>
                  </a:moveTo>
                  <a:cubicBezTo>
                    <a:pt x="0" y="0"/>
                    <a:pt x="0" y="0"/>
                    <a:pt x="0" y="0"/>
                  </a:cubicBezTo>
                  <a:cubicBezTo>
                    <a:pt x="94" y="0"/>
                    <a:pt x="94" y="0"/>
                    <a:pt x="94" y="0"/>
                  </a:cubicBezTo>
                  <a:cubicBezTo>
                    <a:pt x="94" y="190"/>
                    <a:pt x="94" y="190"/>
                    <a:pt x="94" y="190"/>
                  </a:cubicBezTo>
                  <a:cubicBezTo>
                    <a:pt x="63" y="184"/>
                    <a:pt x="32" y="181"/>
                    <a:pt x="0" y="181"/>
                  </a:cubicBezTo>
                  <a:close/>
                </a:path>
              </a:pathLst>
            </a:custGeom>
            <a:solidFill>
              <a:srgbClr val="0B469D"/>
            </a:solidFill>
            <a:ln w="9525">
              <a:noFill/>
              <a:miter lim="800000"/>
            </a:ln>
          </p:spPr>
          <p:txBody>
            <a:bodyPr/>
            <a:lstStyle/>
            <a:p>
              <a:endParaRPr lang="en-US" altLang="zh-CN"/>
            </a:p>
          </p:txBody>
        </p:sp>
        <p:sp>
          <p:nvSpPr>
            <p:cNvPr id="8" name="Freeform 6"/>
            <p:cNvSpPr/>
            <p:nvPr/>
          </p:nvSpPr>
          <p:spPr bwMode="auto">
            <a:xfrm>
              <a:off x="1188254" y="1598659"/>
              <a:ext cx="166164" cy="227703"/>
            </a:xfrm>
            <a:custGeom>
              <a:avLst/>
              <a:gdLst>
                <a:gd name="T0" fmla="*/ 56 w 148"/>
                <a:gd name="T1" fmla="*/ 202 h 202"/>
                <a:gd name="T2" fmla="*/ 0 w 148"/>
                <a:gd name="T3" fmla="*/ 29 h 202"/>
                <a:gd name="T4" fmla="*/ 90 w 148"/>
                <a:gd name="T5" fmla="*/ 0 h 202"/>
                <a:gd name="T6" fmla="*/ 148 w 148"/>
                <a:gd name="T7" fmla="*/ 181 h 202"/>
                <a:gd name="T8" fmla="*/ 56 w 148"/>
                <a:gd name="T9" fmla="*/ 202 h 202"/>
              </a:gdLst>
              <a:ahLst/>
              <a:cxnLst>
                <a:cxn ang="0">
                  <a:pos x="T0" y="T1"/>
                </a:cxn>
                <a:cxn ang="0">
                  <a:pos x="T2" y="T3"/>
                </a:cxn>
                <a:cxn ang="0">
                  <a:pos x="T4" y="T5"/>
                </a:cxn>
                <a:cxn ang="0">
                  <a:pos x="T6" y="T7"/>
                </a:cxn>
                <a:cxn ang="0">
                  <a:pos x="T8" y="T9"/>
                </a:cxn>
              </a:cxnLst>
              <a:rect l="0" t="0" r="r" b="b"/>
              <a:pathLst>
                <a:path w="148" h="202">
                  <a:moveTo>
                    <a:pt x="56" y="202"/>
                  </a:moveTo>
                  <a:cubicBezTo>
                    <a:pt x="0" y="29"/>
                    <a:pt x="0" y="29"/>
                    <a:pt x="0" y="29"/>
                  </a:cubicBezTo>
                  <a:cubicBezTo>
                    <a:pt x="90" y="0"/>
                    <a:pt x="90" y="0"/>
                    <a:pt x="90" y="0"/>
                  </a:cubicBezTo>
                  <a:cubicBezTo>
                    <a:pt x="148" y="181"/>
                    <a:pt x="148" y="181"/>
                    <a:pt x="148" y="181"/>
                  </a:cubicBezTo>
                  <a:cubicBezTo>
                    <a:pt x="117" y="185"/>
                    <a:pt x="86" y="192"/>
                    <a:pt x="56" y="202"/>
                  </a:cubicBezTo>
                  <a:close/>
                </a:path>
              </a:pathLst>
            </a:custGeom>
            <a:solidFill>
              <a:schemeClr val="bg1">
                <a:lumMod val="85000"/>
              </a:schemeClr>
            </a:solidFill>
            <a:ln>
              <a:noFill/>
            </a:ln>
          </p:spPr>
          <p:txBody>
            <a:bodyPr/>
            <a:lstStyle/>
            <a:p>
              <a:pPr>
                <a:defRPr/>
              </a:pPr>
              <a:endParaRPr lang="en-US"/>
            </a:p>
          </p:txBody>
        </p:sp>
        <p:sp>
          <p:nvSpPr>
            <p:cNvPr id="9" name="Freeform 7"/>
            <p:cNvSpPr/>
            <p:nvPr/>
          </p:nvSpPr>
          <p:spPr bwMode="auto">
            <a:xfrm>
              <a:off x="967138" y="1681218"/>
              <a:ext cx="210648" cy="229034"/>
            </a:xfrm>
            <a:custGeom>
              <a:avLst/>
              <a:gdLst>
                <a:gd name="T0" fmla="*/ 107 w 188"/>
                <a:gd name="T1" fmla="*/ 203 h 203"/>
                <a:gd name="T2" fmla="*/ 0 w 188"/>
                <a:gd name="T3" fmla="*/ 56 h 203"/>
                <a:gd name="T4" fmla="*/ 77 w 188"/>
                <a:gd name="T5" fmla="*/ 0 h 203"/>
                <a:gd name="T6" fmla="*/ 188 w 188"/>
                <a:gd name="T7" fmla="*/ 154 h 203"/>
                <a:gd name="T8" fmla="*/ 107 w 188"/>
                <a:gd name="T9" fmla="*/ 203 h 203"/>
              </a:gdLst>
              <a:ahLst/>
              <a:cxnLst>
                <a:cxn ang="0">
                  <a:pos x="T0" y="T1"/>
                </a:cxn>
                <a:cxn ang="0">
                  <a:pos x="T2" y="T3"/>
                </a:cxn>
                <a:cxn ang="0">
                  <a:pos x="T4" y="T5"/>
                </a:cxn>
                <a:cxn ang="0">
                  <a:pos x="T6" y="T7"/>
                </a:cxn>
                <a:cxn ang="0">
                  <a:pos x="T8" y="T9"/>
                </a:cxn>
              </a:cxnLst>
              <a:rect l="0" t="0" r="r" b="b"/>
              <a:pathLst>
                <a:path w="188" h="203">
                  <a:moveTo>
                    <a:pt x="107" y="203"/>
                  </a:moveTo>
                  <a:cubicBezTo>
                    <a:pt x="0" y="56"/>
                    <a:pt x="0" y="56"/>
                    <a:pt x="0" y="56"/>
                  </a:cubicBezTo>
                  <a:cubicBezTo>
                    <a:pt x="77" y="0"/>
                    <a:pt x="77" y="0"/>
                    <a:pt x="77" y="0"/>
                  </a:cubicBezTo>
                  <a:cubicBezTo>
                    <a:pt x="188" y="154"/>
                    <a:pt x="188" y="154"/>
                    <a:pt x="188" y="154"/>
                  </a:cubicBezTo>
                  <a:cubicBezTo>
                    <a:pt x="160" y="168"/>
                    <a:pt x="132" y="184"/>
                    <a:pt x="107" y="203"/>
                  </a:cubicBezTo>
                  <a:close/>
                </a:path>
              </a:pathLst>
            </a:custGeom>
            <a:solidFill>
              <a:schemeClr val="bg1">
                <a:lumMod val="85000"/>
              </a:schemeClr>
            </a:solidFill>
            <a:ln>
              <a:noFill/>
            </a:ln>
          </p:spPr>
          <p:txBody>
            <a:bodyPr/>
            <a:lstStyle/>
            <a:p>
              <a:pPr>
                <a:defRPr/>
              </a:pPr>
              <a:endParaRPr lang="en-US"/>
            </a:p>
          </p:txBody>
        </p:sp>
        <p:sp>
          <p:nvSpPr>
            <p:cNvPr id="10" name="Freeform 8"/>
            <p:cNvSpPr/>
            <p:nvPr/>
          </p:nvSpPr>
          <p:spPr bwMode="auto">
            <a:xfrm>
              <a:off x="793124" y="1833020"/>
              <a:ext cx="234200" cy="206397"/>
            </a:xfrm>
            <a:custGeom>
              <a:avLst/>
              <a:gdLst>
                <a:gd name="T0" fmla="*/ 147 w 209"/>
                <a:gd name="T1" fmla="*/ 183 h 183"/>
                <a:gd name="T2" fmla="*/ 0 w 209"/>
                <a:gd name="T3" fmla="*/ 76 h 183"/>
                <a:gd name="T4" fmla="*/ 55 w 209"/>
                <a:gd name="T5" fmla="*/ 0 h 183"/>
                <a:gd name="T6" fmla="*/ 209 w 209"/>
                <a:gd name="T7" fmla="*/ 112 h 183"/>
                <a:gd name="T8" fmla="*/ 147 w 209"/>
                <a:gd name="T9" fmla="*/ 183 h 183"/>
              </a:gdLst>
              <a:ahLst/>
              <a:cxnLst>
                <a:cxn ang="0">
                  <a:pos x="T0" y="T1"/>
                </a:cxn>
                <a:cxn ang="0">
                  <a:pos x="T2" y="T3"/>
                </a:cxn>
                <a:cxn ang="0">
                  <a:pos x="T4" y="T5"/>
                </a:cxn>
                <a:cxn ang="0">
                  <a:pos x="T6" y="T7"/>
                </a:cxn>
                <a:cxn ang="0">
                  <a:pos x="T8" y="T9"/>
                </a:cxn>
              </a:cxnLst>
              <a:rect l="0" t="0" r="r" b="b"/>
              <a:pathLst>
                <a:path w="209" h="183">
                  <a:moveTo>
                    <a:pt x="147" y="183"/>
                  </a:moveTo>
                  <a:cubicBezTo>
                    <a:pt x="0" y="76"/>
                    <a:pt x="0" y="76"/>
                    <a:pt x="0" y="76"/>
                  </a:cubicBezTo>
                  <a:cubicBezTo>
                    <a:pt x="55" y="0"/>
                    <a:pt x="55" y="0"/>
                    <a:pt x="55" y="0"/>
                  </a:cubicBezTo>
                  <a:cubicBezTo>
                    <a:pt x="209" y="112"/>
                    <a:pt x="209" y="112"/>
                    <a:pt x="209" y="112"/>
                  </a:cubicBezTo>
                  <a:cubicBezTo>
                    <a:pt x="187" y="133"/>
                    <a:pt x="166" y="157"/>
                    <a:pt x="147" y="183"/>
                  </a:cubicBezTo>
                  <a:close/>
                </a:path>
              </a:pathLst>
            </a:custGeom>
            <a:solidFill>
              <a:schemeClr val="bg1">
                <a:lumMod val="85000"/>
              </a:schemeClr>
            </a:solidFill>
            <a:ln>
              <a:noFill/>
            </a:ln>
          </p:spPr>
          <p:txBody>
            <a:bodyPr/>
            <a:lstStyle/>
            <a:p>
              <a:pPr>
                <a:defRPr/>
              </a:pPr>
              <a:endParaRPr lang="en-US">
                <a:ln>
                  <a:solidFill>
                    <a:schemeClr val="tx2"/>
                  </a:solidFill>
                </a:ln>
                <a:effectLst>
                  <a:outerShdw blurRad="50800" dist="38100" dir="2700000" algn="tl" rotWithShape="0">
                    <a:prstClr val="black">
                      <a:alpha val="40000"/>
                    </a:prstClr>
                  </a:outerShdw>
                </a:effectLst>
              </a:endParaRPr>
            </a:p>
          </p:txBody>
        </p:sp>
        <p:sp>
          <p:nvSpPr>
            <p:cNvPr id="11" name="Freeform 9"/>
            <p:cNvSpPr/>
            <p:nvPr/>
          </p:nvSpPr>
          <p:spPr bwMode="auto">
            <a:xfrm>
              <a:off x="680603" y="2038085"/>
              <a:ext cx="235508" cy="163786"/>
            </a:xfrm>
            <a:custGeom>
              <a:avLst/>
              <a:gdLst>
                <a:gd name="T0" fmla="*/ 173 w 211"/>
                <a:gd name="T1" fmla="*/ 146 h 146"/>
                <a:gd name="T2" fmla="*/ 0 w 211"/>
                <a:gd name="T3" fmla="*/ 90 h 146"/>
                <a:gd name="T4" fmla="*/ 29 w 211"/>
                <a:gd name="T5" fmla="*/ 0 h 146"/>
                <a:gd name="T6" fmla="*/ 211 w 211"/>
                <a:gd name="T7" fmla="*/ 59 h 146"/>
                <a:gd name="T8" fmla="*/ 173 w 211"/>
                <a:gd name="T9" fmla="*/ 146 h 146"/>
              </a:gdLst>
              <a:ahLst/>
              <a:cxnLst>
                <a:cxn ang="0">
                  <a:pos x="T0" y="T1"/>
                </a:cxn>
                <a:cxn ang="0">
                  <a:pos x="T2" y="T3"/>
                </a:cxn>
                <a:cxn ang="0">
                  <a:pos x="T4" y="T5"/>
                </a:cxn>
                <a:cxn ang="0">
                  <a:pos x="T6" y="T7"/>
                </a:cxn>
                <a:cxn ang="0">
                  <a:pos x="T8" y="T9"/>
                </a:cxn>
              </a:cxnLst>
              <a:rect l="0" t="0" r="r" b="b"/>
              <a:pathLst>
                <a:path w="211" h="146">
                  <a:moveTo>
                    <a:pt x="173" y="146"/>
                  </a:moveTo>
                  <a:cubicBezTo>
                    <a:pt x="0" y="90"/>
                    <a:pt x="0" y="90"/>
                    <a:pt x="0" y="90"/>
                  </a:cubicBezTo>
                  <a:cubicBezTo>
                    <a:pt x="29" y="0"/>
                    <a:pt x="29" y="0"/>
                    <a:pt x="29" y="0"/>
                  </a:cubicBezTo>
                  <a:cubicBezTo>
                    <a:pt x="211" y="59"/>
                    <a:pt x="211" y="59"/>
                    <a:pt x="211" y="59"/>
                  </a:cubicBezTo>
                  <a:cubicBezTo>
                    <a:pt x="196" y="86"/>
                    <a:pt x="183" y="115"/>
                    <a:pt x="173" y="146"/>
                  </a:cubicBezTo>
                  <a:close/>
                </a:path>
              </a:pathLst>
            </a:custGeom>
            <a:solidFill>
              <a:schemeClr val="bg1">
                <a:lumMod val="85000"/>
              </a:schemeClr>
            </a:solidFill>
            <a:ln>
              <a:noFill/>
            </a:ln>
          </p:spPr>
          <p:txBody>
            <a:bodyPr/>
            <a:lstStyle/>
            <a:p>
              <a:pPr>
                <a:defRPr/>
              </a:pPr>
              <a:endParaRPr lang="en-US"/>
            </a:p>
          </p:txBody>
        </p:sp>
        <p:sp>
          <p:nvSpPr>
            <p:cNvPr id="12" name="Freeform 10"/>
            <p:cNvSpPr/>
            <p:nvPr/>
          </p:nvSpPr>
          <p:spPr bwMode="auto">
            <a:xfrm>
              <a:off x="641352" y="2277772"/>
              <a:ext cx="214574" cy="106527"/>
            </a:xfrm>
            <a:custGeom>
              <a:avLst/>
              <a:gdLst>
                <a:gd name="T0" fmla="*/ 182 w 190"/>
                <a:gd name="T1" fmla="*/ 95 h 95"/>
                <a:gd name="T2" fmla="*/ 0 w 190"/>
                <a:gd name="T3" fmla="*/ 95 h 95"/>
                <a:gd name="T4" fmla="*/ 0 w 190"/>
                <a:gd name="T5" fmla="*/ 0 h 95"/>
                <a:gd name="T6" fmla="*/ 190 w 190"/>
                <a:gd name="T7" fmla="*/ 0 h 95"/>
                <a:gd name="T8" fmla="*/ 182 w 190"/>
                <a:gd name="T9" fmla="*/ 95 h 95"/>
              </a:gdLst>
              <a:ahLst/>
              <a:cxnLst>
                <a:cxn ang="0">
                  <a:pos x="T0" y="T1"/>
                </a:cxn>
                <a:cxn ang="0">
                  <a:pos x="T2" y="T3"/>
                </a:cxn>
                <a:cxn ang="0">
                  <a:pos x="T4" y="T5"/>
                </a:cxn>
                <a:cxn ang="0">
                  <a:pos x="T6" y="T7"/>
                </a:cxn>
                <a:cxn ang="0">
                  <a:pos x="T8" y="T9"/>
                </a:cxn>
              </a:cxnLst>
              <a:rect l="0" t="0" r="r" b="b"/>
              <a:pathLst>
                <a:path w="190" h="95">
                  <a:moveTo>
                    <a:pt x="182" y="95"/>
                  </a:moveTo>
                  <a:cubicBezTo>
                    <a:pt x="0" y="95"/>
                    <a:pt x="0" y="95"/>
                    <a:pt x="0" y="95"/>
                  </a:cubicBezTo>
                  <a:cubicBezTo>
                    <a:pt x="0" y="0"/>
                    <a:pt x="0" y="0"/>
                    <a:pt x="0" y="0"/>
                  </a:cubicBezTo>
                  <a:cubicBezTo>
                    <a:pt x="190" y="0"/>
                    <a:pt x="190" y="0"/>
                    <a:pt x="190" y="0"/>
                  </a:cubicBezTo>
                  <a:cubicBezTo>
                    <a:pt x="185" y="31"/>
                    <a:pt x="182" y="62"/>
                    <a:pt x="182" y="95"/>
                  </a:cubicBezTo>
                  <a:close/>
                </a:path>
              </a:pathLst>
            </a:custGeom>
            <a:solidFill>
              <a:schemeClr val="bg1">
                <a:lumMod val="85000"/>
              </a:schemeClr>
            </a:solidFill>
            <a:ln>
              <a:noFill/>
            </a:ln>
          </p:spPr>
          <p:txBody>
            <a:bodyPr/>
            <a:lstStyle/>
            <a:p>
              <a:pPr>
                <a:defRPr/>
              </a:pPr>
              <a:endParaRPr lang="en-US"/>
            </a:p>
          </p:txBody>
        </p:sp>
        <p:sp>
          <p:nvSpPr>
            <p:cNvPr id="13" name="Freeform 11"/>
            <p:cNvSpPr/>
            <p:nvPr/>
          </p:nvSpPr>
          <p:spPr bwMode="auto">
            <a:xfrm>
              <a:off x="646586" y="2460201"/>
              <a:ext cx="227658" cy="167781"/>
            </a:xfrm>
            <a:custGeom>
              <a:avLst/>
              <a:gdLst>
                <a:gd name="T0" fmla="*/ 202 w 202"/>
                <a:gd name="T1" fmla="*/ 92 h 148"/>
                <a:gd name="T2" fmla="*/ 29 w 202"/>
                <a:gd name="T3" fmla="*/ 148 h 148"/>
                <a:gd name="T4" fmla="*/ 0 w 202"/>
                <a:gd name="T5" fmla="*/ 59 h 148"/>
                <a:gd name="T6" fmla="*/ 181 w 202"/>
                <a:gd name="T7" fmla="*/ 0 h 148"/>
                <a:gd name="T8" fmla="*/ 202 w 202"/>
                <a:gd name="T9" fmla="*/ 92 h 148"/>
              </a:gdLst>
              <a:ahLst/>
              <a:cxnLst>
                <a:cxn ang="0">
                  <a:pos x="T0" y="T1"/>
                </a:cxn>
                <a:cxn ang="0">
                  <a:pos x="T2" y="T3"/>
                </a:cxn>
                <a:cxn ang="0">
                  <a:pos x="T4" y="T5"/>
                </a:cxn>
                <a:cxn ang="0">
                  <a:pos x="T6" y="T7"/>
                </a:cxn>
                <a:cxn ang="0">
                  <a:pos x="T8" y="T9"/>
                </a:cxn>
              </a:cxnLst>
              <a:rect l="0" t="0" r="r" b="b"/>
              <a:pathLst>
                <a:path w="202" h="148">
                  <a:moveTo>
                    <a:pt x="202" y="92"/>
                  </a:moveTo>
                  <a:cubicBezTo>
                    <a:pt x="29" y="148"/>
                    <a:pt x="29" y="148"/>
                    <a:pt x="29" y="148"/>
                  </a:cubicBezTo>
                  <a:cubicBezTo>
                    <a:pt x="0" y="59"/>
                    <a:pt x="0" y="59"/>
                    <a:pt x="0" y="59"/>
                  </a:cubicBezTo>
                  <a:cubicBezTo>
                    <a:pt x="181" y="0"/>
                    <a:pt x="181" y="0"/>
                    <a:pt x="181" y="0"/>
                  </a:cubicBezTo>
                  <a:cubicBezTo>
                    <a:pt x="185" y="32"/>
                    <a:pt x="192" y="62"/>
                    <a:pt x="202" y="92"/>
                  </a:cubicBezTo>
                  <a:close/>
                </a:path>
              </a:pathLst>
            </a:custGeom>
            <a:solidFill>
              <a:schemeClr val="bg1">
                <a:lumMod val="85000"/>
              </a:schemeClr>
            </a:solidFill>
            <a:ln>
              <a:noFill/>
            </a:ln>
          </p:spPr>
          <p:txBody>
            <a:bodyPr/>
            <a:lstStyle/>
            <a:p>
              <a:pPr>
                <a:defRPr/>
              </a:pPr>
              <a:endParaRPr lang="en-US"/>
            </a:p>
          </p:txBody>
        </p:sp>
        <p:sp>
          <p:nvSpPr>
            <p:cNvPr id="14" name="Freeform 12"/>
            <p:cNvSpPr/>
            <p:nvPr/>
          </p:nvSpPr>
          <p:spPr bwMode="auto">
            <a:xfrm>
              <a:off x="730322" y="2635971"/>
              <a:ext cx="227658" cy="213055"/>
            </a:xfrm>
            <a:custGeom>
              <a:avLst/>
              <a:gdLst>
                <a:gd name="T0" fmla="*/ 202 w 202"/>
                <a:gd name="T1" fmla="*/ 81 h 188"/>
                <a:gd name="T2" fmla="*/ 55 w 202"/>
                <a:gd name="T3" fmla="*/ 188 h 188"/>
                <a:gd name="T4" fmla="*/ 0 w 202"/>
                <a:gd name="T5" fmla="*/ 112 h 188"/>
                <a:gd name="T6" fmla="*/ 154 w 202"/>
                <a:gd name="T7" fmla="*/ 0 h 188"/>
                <a:gd name="T8" fmla="*/ 202 w 202"/>
                <a:gd name="T9" fmla="*/ 81 h 188"/>
              </a:gdLst>
              <a:ahLst/>
              <a:cxnLst>
                <a:cxn ang="0">
                  <a:pos x="T0" y="T1"/>
                </a:cxn>
                <a:cxn ang="0">
                  <a:pos x="T2" y="T3"/>
                </a:cxn>
                <a:cxn ang="0">
                  <a:pos x="T4" y="T5"/>
                </a:cxn>
                <a:cxn ang="0">
                  <a:pos x="T6" y="T7"/>
                </a:cxn>
                <a:cxn ang="0">
                  <a:pos x="T8" y="T9"/>
                </a:cxn>
              </a:cxnLst>
              <a:rect l="0" t="0" r="r" b="b"/>
              <a:pathLst>
                <a:path w="202" h="188">
                  <a:moveTo>
                    <a:pt x="202" y="81"/>
                  </a:moveTo>
                  <a:cubicBezTo>
                    <a:pt x="55" y="188"/>
                    <a:pt x="55" y="188"/>
                    <a:pt x="55" y="188"/>
                  </a:cubicBezTo>
                  <a:cubicBezTo>
                    <a:pt x="0" y="112"/>
                    <a:pt x="0" y="112"/>
                    <a:pt x="0" y="112"/>
                  </a:cubicBezTo>
                  <a:cubicBezTo>
                    <a:pt x="154" y="0"/>
                    <a:pt x="154" y="0"/>
                    <a:pt x="154" y="0"/>
                  </a:cubicBezTo>
                  <a:cubicBezTo>
                    <a:pt x="167" y="29"/>
                    <a:pt x="184" y="56"/>
                    <a:pt x="202" y="81"/>
                  </a:cubicBezTo>
                  <a:close/>
                </a:path>
              </a:pathLst>
            </a:custGeom>
            <a:solidFill>
              <a:schemeClr val="bg1">
                <a:lumMod val="85000"/>
              </a:schemeClr>
            </a:solidFill>
            <a:ln>
              <a:noFill/>
            </a:ln>
          </p:spPr>
          <p:txBody>
            <a:bodyPr/>
            <a:lstStyle/>
            <a:p>
              <a:pPr>
                <a:defRPr/>
              </a:pPr>
              <a:endParaRPr lang="en-US"/>
            </a:p>
          </p:txBody>
        </p:sp>
        <p:sp>
          <p:nvSpPr>
            <p:cNvPr id="15" name="Freeform 13"/>
            <p:cNvSpPr/>
            <p:nvPr/>
          </p:nvSpPr>
          <p:spPr bwMode="auto">
            <a:xfrm>
              <a:off x="882093" y="2787773"/>
              <a:ext cx="205416" cy="234360"/>
            </a:xfrm>
            <a:custGeom>
              <a:avLst/>
              <a:gdLst>
                <a:gd name="T0" fmla="*/ 183 w 183"/>
                <a:gd name="T1" fmla="*/ 62 h 209"/>
                <a:gd name="T2" fmla="*/ 76 w 183"/>
                <a:gd name="T3" fmla="*/ 209 h 209"/>
                <a:gd name="T4" fmla="*/ 0 w 183"/>
                <a:gd name="T5" fmla="*/ 154 h 209"/>
                <a:gd name="T6" fmla="*/ 112 w 183"/>
                <a:gd name="T7" fmla="*/ 0 h 209"/>
                <a:gd name="T8" fmla="*/ 183 w 183"/>
                <a:gd name="T9" fmla="*/ 62 h 209"/>
              </a:gdLst>
              <a:ahLst/>
              <a:cxnLst>
                <a:cxn ang="0">
                  <a:pos x="T0" y="T1"/>
                </a:cxn>
                <a:cxn ang="0">
                  <a:pos x="T2" y="T3"/>
                </a:cxn>
                <a:cxn ang="0">
                  <a:pos x="T4" y="T5"/>
                </a:cxn>
                <a:cxn ang="0">
                  <a:pos x="T6" y="T7"/>
                </a:cxn>
                <a:cxn ang="0">
                  <a:pos x="T8" y="T9"/>
                </a:cxn>
              </a:cxnLst>
              <a:rect l="0" t="0" r="r" b="b"/>
              <a:pathLst>
                <a:path w="183" h="209">
                  <a:moveTo>
                    <a:pt x="183" y="62"/>
                  </a:moveTo>
                  <a:cubicBezTo>
                    <a:pt x="76" y="209"/>
                    <a:pt x="76" y="209"/>
                    <a:pt x="76" y="209"/>
                  </a:cubicBezTo>
                  <a:cubicBezTo>
                    <a:pt x="0" y="154"/>
                    <a:pt x="0" y="154"/>
                    <a:pt x="0" y="154"/>
                  </a:cubicBezTo>
                  <a:cubicBezTo>
                    <a:pt x="112" y="0"/>
                    <a:pt x="112" y="0"/>
                    <a:pt x="112" y="0"/>
                  </a:cubicBezTo>
                  <a:cubicBezTo>
                    <a:pt x="134" y="23"/>
                    <a:pt x="158" y="44"/>
                    <a:pt x="183" y="62"/>
                  </a:cubicBezTo>
                  <a:close/>
                </a:path>
              </a:pathLst>
            </a:custGeom>
            <a:solidFill>
              <a:schemeClr val="bg1">
                <a:lumMod val="85000"/>
              </a:schemeClr>
            </a:solidFill>
            <a:ln>
              <a:noFill/>
            </a:ln>
          </p:spPr>
          <p:txBody>
            <a:bodyPr/>
            <a:lstStyle/>
            <a:p>
              <a:pPr>
                <a:defRPr/>
              </a:pPr>
              <a:endParaRPr lang="en-US"/>
            </a:p>
          </p:txBody>
        </p:sp>
        <p:sp>
          <p:nvSpPr>
            <p:cNvPr id="16" name="Freeform 14"/>
            <p:cNvSpPr/>
            <p:nvPr/>
          </p:nvSpPr>
          <p:spPr bwMode="auto">
            <a:xfrm>
              <a:off x="1086200" y="2898295"/>
              <a:ext cx="163548" cy="237024"/>
            </a:xfrm>
            <a:custGeom>
              <a:avLst/>
              <a:gdLst>
                <a:gd name="T0" fmla="*/ 146 w 146"/>
                <a:gd name="T1" fmla="*/ 37 h 210"/>
                <a:gd name="T2" fmla="*/ 90 w 146"/>
                <a:gd name="T3" fmla="*/ 210 h 210"/>
                <a:gd name="T4" fmla="*/ 0 w 146"/>
                <a:gd name="T5" fmla="*/ 181 h 210"/>
                <a:gd name="T6" fmla="*/ 59 w 146"/>
                <a:gd name="T7" fmla="*/ 0 h 210"/>
                <a:gd name="T8" fmla="*/ 146 w 146"/>
                <a:gd name="T9" fmla="*/ 37 h 210"/>
              </a:gdLst>
              <a:ahLst/>
              <a:cxnLst>
                <a:cxn ang="0">
                  <a:pos x="T0" y="T1"/>
                </a:cxn>
                <a:cxn ang="0">
                  <a:pos x="T2" y="T3"/>
                </a:cxn>
                <a:cxn ang="0">
                  <a:pos x="T4" y="T5"/>
                </a:cxn>
                <a:cxn ang="0">
                  <a:pos x="T6" y="T7"/>
                </a:cxn>
                <a:cxn ang="0">
                  <a:pos x="T8" y="T9"/>
                </a:cxn>
              </a:cxnLst>
              <a:rect l="0" t="0" r="r" b="b"/>
              <a:pathLst>
                <a:path w="146" h="210">
                  <a:moveTo>
                    <a:pt x="146" y="37"/>
                  </a:moveTo>
                  <a:cubicBezTo>
                    <a:pt x="90" y="210"/>
                    <a:pt x="90" y="210"/>
                    <a:pt x="90" y="210"/>
                  </a:cubicBezTo>
                  <a:cubicBezTo>
                    <a:pt x="0" y="181"/>
                    <a:pt x="0" y="181"/>
                    <a:pt x="0" y="181"/>
                  </a:cubicBezTo>
                  <a:cubicBezTo>
                    <a:pt x="59" y="0"/>
                    <a:pt x="59" y="0"/>
                    <a:pt x="59" y="0"/>
                  </a:cubicBezTo>
                  <a:cubicBezTo>
                    <a:pt x="87" y="15"/>
                    <a:pt x="116" y="27"/>
                    <a:pt x="146" y="37"/>
                  </a:cubicBezTo>
                  <a:close/>
                </a:path>
              </a:pathLst>
            </a:custGeom>
            <a:solidFill>
              <a:schemeClr val="bg1">
                <a:lumMod val="85000"/>
              </a:schemeClr>
            </a:solidFill>
            <a:ln>
              <a:noFill/>
            </a:ln>
          </p:spPr>
          <p:txBody>
            <a:bodyPr/>
            <a:lstStyle/>
            <a:p>
              <a:pPr>
                <a:defRPr/>
              </a:pPr>
              <a:endParaRPr lang="en-US"/>
            </a:p>
          </p:txBody>
        </p:sp>
        <p:sp>
          <p:nvSpPr>
            <p:cNvPr id="17" name="Freeform 15"/>
            <p:cNvSpPr/>
            <p:nvPr/>
          </p:nvSpPr>
          <p:spPr bwMode="auto">
            <a:xfrm>
              <a:off x="1325634" y="2959548"/>
              <a:ext cx="105978" cy="214387"/>
            </a:xfrm>
            <a:custGeom>
              <a:avLst/>
              <a:gdLst>
                <a:gd name="T0" fmla="*/ 94 w 94"/>
                <a:gd name="T1" fmla="*/ 8 h 190"/>
                <a:gd name="T2" fmla="*/ 94 w 94"/>
                <a:gd name="T3" fmla="*/ 190 h 190"/>
                <a:gd name="T4" fmla="*/ 0 w 94"/>
                <a:gd name="T5" fmla="*/ 190 h 190"/>
                <a:gd name="T6" fmla="*/ 0 w 94"/>
                <a:gd name="T7" fmla="*/ 0 h 190"/>
                <a:gd name="T8" fmla="*/ 94 w 94"/>
                <a:gd name="T9" fmla="*/ 8 h 190"/>
              </a:gdLst>
              <a:ahLst/>
              <a:cxnLst>
                <a:cxn ang="0">
                  <a:pos x="T0" y="T1"/>
                </a:cxn>
                <a:cxn ang="0">
                  <a:pos x="T2" y="T3"/>
                </a:cxn>
                <a:cxn ang="0">
                  <a:pos x="T4" y="T5"/>
                </a:cxn>
                <a:cxn ang="0">
                  <a:pos x="T6" y="T7"/>
                </a:cxn>
                <a:cxn ang="0">
                  <a:pos x="T8" y="T9"/>
                </a:cxn>
              </a:cxnLst>
              <a:rect l="0" t="0" r="r" b="b"/>
              <a:pathLst>
                <a:path w="94" h="190">
                  <a:moveTo>
                    <a:pt x="94" y="8"/>
                  </a:moveTo>
                  <a:cubicBezTo>
                    <a:pt x="94" y="190"/>
                    <a:pt x="94" y="190"/>
                    <a:pt x="94" y="190"/>
                  </a:cubicBezTo>
                  <a:cubicBezTo>
                    <a:pt x="0" y="190"/>
                    <a:pt x="0" y="190"/>
                    <a:pt x="0" y="190"/>
                  </a:cubicBezTo>
                  <a:cubicBezTo>
                    <a:pt x="0" y="0"/>
                    <a:pt x="0" y="0"/>
                    <a:pt x="0" y="0"/>
                  </a:cubicBezTo>
                  <a:cubicBezTo>
                    <a:pt x="30" y="6"/>
                    <a:pt x="61" y="8"/>
                    <a:pt x="94" y="8"/>
                  </a:cubicBezTo>
                  <a:close/>
                </a:path>
              </a:pathLst>
            </a:custGeom>
            <a:solidFill>
              <a:schemeClr val="bg1">
                <a:lumMod val="85000"/>
              </a:schemeClr>
            </a:solidFill>
            <a:ln>
              <a:noFill/>
            </a:ln>
          </p:spPr>
          <p:txBody>
            <a:bodyPr/>
            <a:lstStyle/>
            <a:p>
              <a:pPr>
                <a:defRPr/>
              </a:pPr>
              <a:endParaRPr lang="en-US"/>
            </a:p>
          </p:txBody>
        </p:sp>
        <p:sp>
          <p:nvSpPr>
            <p:cNvPr id="18" name="Freeform 16"/>
            <p:cNvSpPr/>
            <p:nvPr/>
          </p:nvSpPr>
          <p:spPr bwMode="auto">
            <a:xfrm>
              <a:off x="1507498" y="2940906"/>
              <a:ext cx="167472" cy="227703"/>
            </a:xfrm>
            <a:custGeom>
              <a:avLst/>
              <a:gdLst>
                <a:gd name="T0" fmla="*/ 92 w 149"/>
                <a:gd name="T1" fmla="*/ 0 h 202"/>
                <a:gd name="T2" fmla="*/ 149 w 149"/>
                <a:gd name="T3" fmla="*/ 173 h 202"/>
                <a:gd name="T4" fmla="*/ 59 w 149"/>
                <a:gd name="T5" fmla="*/ 202 h 202"/>
                <a:gd name="T6" fmla="*/ 0 w 149"/>
                <a:gd name="T7" fmla="*/ 21 h 202"/>
                <a:gd name="T8" fmla="*/ 92 w 149"/>
                <a:gd name="T9" fmla="*/ 0 h 202"/>
              </a:gdLst>
              <a:ahLst/>
              <a:cxnLst>
                <a:cxn ang="0">
                  <a:pos x="T0" y="T1"/>
                </a:cxn>
                <a:cxn ang="0">
                  <a:pos x="T2" y="T3"/>
                </a:cxn>
                <a:cxn ang="0">
                  <a:pos x="T4" y="T5"/>
                </a:cxn>
                <a:cxn ang="0">
                  <a:pos x="T6" y="T7"/>
                </a:cxn>
                <a:cxn ang="0">
                  <a:pos x="T8" y="T9"/>
                </a:cxn>
              </a:cxnLst>
              <a:rect l="0" t="0" r="r" b="b"/>
              <a:pathLst>
                <a:path w="149" h="202">
                  <a:moveTo>
                    <a:pt x="92" y="0"/>
                  </a:moveTo>
                  <a:cubicBezTo>
                    <a:pt x="149" y="173"/>
                    <a:pt x="149" y="173"/>
                    <a:pt x="149" y="173"/>
                  </a:cubicBezTo>
                  <a:cubicBezTo>
                    <a:pt x="59" y="202"/>
                    <a:pt x="59" y="202"/>
                    <a:pt x="59" y="202"/>
                  </a:cubicBezTo>
                  <a:cubicBezTo>
                    <a:pt x="0" y="21"/>
                    <a:pt x="0" y="21"/>
                    <a:pt x="0" y="21"/>
                  </a:cubicBezTo>
                  <a:cubicBezTo>
                    <a:pt x="32" y="17"/>
                    <a:pt x="63" y="10"/>
                    <a:pt x="92" y="0"/>
                  </a:cubicBezTo>
                  <a:close/>
                </a:path>
              </a:pathLst>
            </a:custGeom>
            <a:solidFill>
              <a:schemeClr val="bg1">
                <a:lumMod val="85000"/>
              </a:schemeClr>
            </a:solidFill>
            <a:ln>
              <a:noFill/>
            </a:ln>
          </p:spPr>
          <p:txBody>
            <a:bodyPr/>
            <a:lstStyle/>
            <a:p>
              <a:pPr>
                <a:defRPr/>
              </a:pPr>
              <a:endParaRPr lang="en-US"/>
            </a:p>
          </p:txBody>
        </p:sp>
        <p:sp>
          <p:nvSpPr>
            <p:cNvPr id="19" name="Freeform 17"/>
            <p:cNvSpPr/>
            <p:nvPr/>
          </p:nvSpPr>
          <p:spPr bwMode="auto">
            <a:xfrm>
              <a:off x="1684129" y="2857016"/>
              <a:ext cx="210648" cy="229034"/>
            </a:xfrm>
            <a:custGeom>
              <a:avLst/>
              <a:gdLst>
                <a:gd name="T0" fmla="*/ 81 w 188"/>
                <a:gd name="T1" fmla="*/ 0 h 203"/>
                <a:gd name="T2" fmla="*/ 188 w 188"/>
                <a:gd name="T3" fmla="*/ 147 h 203"/>
                <a:gd name="T4" fmla="*/ 112 w 188"/>
                <a:gd name="T5" fmla="*/ 203 h 203"/>
                <a:gd name="T6" fmla="*/ 0 w 188"/>
                <a:gd name="T7" fmla="*/ 49 h 203"/>
                <a:gd name="T8" fmla="*/ 81 w 188"/>
                <a:gd name="T9" fmla="*/ 0 h 203"/>
              </a:gdLst>
              <a:ahLst/>
              <a:cxnLst>
                <a:cxn ang="0">
                  <a:pos x="T0" y="T1"/>
                </a:cxn>
                <a:cxn ang="0">
                  <a:pos x="T2" y="T3"/>
                </a:cxn>
                <a:cxn ang="0">
                  <a:pos x="T4" y="T5"/>
                </a:cxn>
                <a:cxn ang="0">
                  <a:pos x="T6" y="T7"/>
                </a:cxn>
                <a:cxn ang="0">
                  <a:pos x="T8" y="T9"/>
                </a:cxn>
              </a:cxnLst>
              <a:rect l="0" t="0" r="r" b="b"/>
              <a:pathLst>
                <a:path w="188" h="203">
                  <a:moveTo>
                    <a:pt x="81" y="0"/>
                  </a:moveTo>
                  <a:cubicBezTo>
                    <a:pt x="188" y="147"/>
                    <a:pt x="188" y="147"/>
                    <a:pt x="188" y="147"/>
                  </a:cubicBezTo>
                  <a:cubicBezTo>
                    <a:pt x="112" y="203"/>
                    <a:pt x="112" y="203"/>
                    <a:pt x="112" y="203"/>
                  </a:cubicBezTo>
                  <a:cubicBezTo>
                    <a:pt x="0" y="49"/>
                    <a:pt x="0" y="49"/>
                    <a:pt x="0" y="49"/>
                  </a:cubicBezTo>
                  <a:cubicBezTo>
                    <a:pt x="29" y="35"/>
                    <a:pt x="56" y="19"/>
                    <a:pt x="81" y="0"/>
                  </a:cubicBezTo>
                  <a:close/>
                </a:path>
              </a:pathLst>
            </a:custGeom>
            <a:solidFill>
              <a:schemeClr val="bg1">
                <a:lumMod val="85000"/>
              </a:schemeClr>
            </a:solidFill>
            <a:ln>
              <a:noFill/>
            </a:ln>
          </p:spPr>
          <p:txBody>
            <a:bodyPr/>
            <a:lstStyle/>
            <a:p>
              <a:pPr>
                <a:defRPr/>
              </a:pPr>
              <a:endParaRPr lang="en-US"/>
            </a:p>
          </p:txBody>
        </p:sp>
        <p:sp>
          <p:nvSpPr>
            <p:cNvPr id="44057" name="Freeform 18"/>
            <p:cNvSpPr/>
            <p:nvPr/>
          </p:nvSpPr>
          <p:spPr bwMode="auto">
            <a:xfrm>
              <a:off x="1834102" y="2727697"/>
              <a:ext cx="236326" cy="205742"/>
            </a:xfrm>
            <a:custGeom>
              <a:avLst/>
              <a:gdLst>
                <a:gd name="T0" fmla="*/ 2147483647 w 210"/>
                <a:gd name="T1" fmla="*/ 0 h 183"/>
                <a:gd name="T2" fmla="*/ 2147483647 w 210"/>
                <a:gd name="T3" fmla="*/ 2147483647 h 183"/>
                <a:gd name="T4" fmla="*/ 2147483647 w 210"/>
                <a:gd name="T5" fmla="*/ 2147483647 h 183"/>
                <a:gd name="T6" fmla="*/ 0 w 210"/>
                <a:gd name="T7" fmla="*/ 2147483647 h 183"/>
                <a:gd name="T8" fmla="*/ 2147483647 w 210"/>
                <a:gd name="T9" fmla="*/ 0 h 183"/>
                <a:gd name="T10" fmla="*/ 0 60000 65536"/>
                <a:gd name="T11" fmla="*/ 0 60000 65536"/>
                <a:gd name="T12" fmla="*/ 0 60000 65536"/>
                <a:gd name="T13" fmla="*/ 0 60000 65536"/>
                <a:gd name="T14" fmla="*/ 0 60000 65536"/>
                <a:gd name="T15" fmla="*/ 0 w 210"/>
                <a:gd name="T16" fmla="*/ 0 h 183"/>
                <a:gd name="T17" fmla="*/ 210 w 210"/>
                <a:gd name="T18" fmla="*/ 183 h 183"/>
              </a:gdLst>
              <a:ahLst/>
              <a:cxnLst>
                <a:cxn ang="T10">
                  <a:pos x="T0" y="T1"/>
                </a:cxn>
                <a:cxn ang="T11">
                  <a:pos x="T2" y="T3"/>
                </a:cxn>
                <a:cxn ang="T12">
                  <a:pos x="T4" y="T5"/>
                </a:cxn>
                <a:cxn ang="T13">
                  <a:pos x="T6" y="T7"/>
                </a:cxn>
                <a:cxn ang="T14">
                  <a:pos x="T8" y="T9"/>
                </a:cxn>
              </a:cxnLst>
              <a:rect l="T15" t="T16" r="T17" b="T18"/>
              <a:pathLst>
                <a:path w="210" h="183">
                  <a:moveTo>
                    <a:pt x="62" y="0"/>
                  </a:moveTo>
                  <a:cubicBezTo>
                    <a:pt x="210" y="107"/>
                    <a:pt x="210" y="107"/>
                    <a:pt x="210" y="107"/>
                  </a:cubicBezTo>
                  <a:cubicBezTo>
                    <a:pt x="154" y="183"/>
                    <a:pt x="154" y="183"/>
                    <a:pt x="154" y="183"/>
                  </a:cubicBezTo>
                  <a:cubicBezTo>
                    <a:pt x="0" y="71"/>
                    <a:pt x="0" y="71"/>
                    <a:pt x="0" y="71"/>
                  </a:cubicBezTo>
                  <a:cubicBezTo>
                    <a:pt x="23" y="49"/>
                    <a:pt x="44" y="26"/>
                    <a:pt x="62" y="0"/>
                  </a:cubicBezTo>
                  <a:close/>
                </a:path>
              </a:pathLst>
            </a:custGeom>
            <a:solidFill>
              <a:srgbClr val="0B469D"/>
            </a:solidFill>
            <a:ln w="9525">
              <a:noFill/>
              <a:miter lim="800000"/>
            </a:ln>
          </p:spPr>
          <p:txBody>
            <a:bodyPr/>
            <a:lstStyle/>
            <a:p>
              <a:endParaRPr lang="en-US" altLang="zh-CN"/>
            </a:p>
          </p:txBody>
        </p:sp>
        <p:sp>
          <p:nvSpPr>
            <p:cNvPr id="44058" name="Freeform 19"/>
            <p:cNvSpPr/>
            <p:nvPr/>
          </p:nvSpPr>
          <p:spPr bwMode="auto">
            <a:xfrm>
              <a:off x="1945314" y="2563659"/>
              <a:ext cx="236326" cy="165428"/>
            </a:xfrm>
            <a:custGeom>
              <a:avLst/>
              <a:gdLst>
                <a:gd name="T0" fmla="*/ 2147483647 w 210"/>
                <a:gd name="T1" fmla="*/ 0 h 146"/>
                <a:gd name="T2" fmla="*/ 2147483647 w 210"/>
                <a:gd name="T3" fmla="*/ 2147483647 h 146"/>
                <a:gd name="T4" fmla="*/ 2147483647 w 210"/>
                <a:gd name="T5" fmla="*/ 2147483647 h 146"/>
                <a:gd name="T6" fmla="*/ 0 w 210"/>
                <a:gd name="T7" fmla="*/ 2147483647 h 146"/>
                <a:gd name="T8" fmla="*/ 2147483647 w 210"/>
                <a:gd name="T9" fmla="*/ 0 h 146"/>
                <a:gd name="T10" fmla="*/ 0 60000 65536"/>
                <a:gd name="T11" fmla="*/ 0 60000 65536"/>
                <a:gd name="T12" fmla="*/ 0 60000 65536"/>
                <a:gd name="T13" fmla="*/ 0 60000 65536"/>
                <a:gd name="T14" fmla="*/ 0 60000 65536"/>
                <a:gd name="T15" fmla="*/ 0 w 210"/>
                <a:gd name="T16" fmla="*/ 0 h 146"/>
                <a:gd name="T17" fmla="*/ 210 w 210"/>
                <a:gd name="T18" fmla="*/ 146 h 146"/>
              </a:gdLst>
              <a:ahLst/>
              <a:cxnLst>
                <a:cxn ang="T10">
                  <a:pos x="T0" y="T1"/>
                </a:cxn>
                <a:cxn ang="T11">
                  <a:pos x="T2" y="T3"/>
                </a:cxn>
                <a:cxn ang="T12">
                  <a:pos x="T4" y="T5"/>
                </a:cxn>
                <a:cxn ang="T13">
                  <a:pos x="T6" y="T7"/>
                </a:cxn>
                <a:cxn ang="T14">
                  <a:pos x="T8" y="T9"/>
                </a:cxn>
              </a:cxnLst>
              <a:rect l="T15" t="T16" r="T17" b="T18"/>
              <a:pathLst>
                <a:path w="210" h="146">
                  <a:moveTo>
                    <a:pt x="37" y="0"/>
                  </a:moveTo>
                  <a:cubicBezTo>
                    <a:pt x="210" y="56"/>
                    <a:pt x="210" y="56"/>
                    <a:pt x="210" y="56"/>
                  </a:cubicBezTo>
                  <a:cubicBezTo>
                    <a:pt x="181" y="146"/>
                    <a:pt x="181" y="146"/>
                    <a:pt x="181" y="146"/>
                  </a:cubicBezTo>
                  <a:cubicBezTo>
                    <a:pt x="0" y="87"/>
                    <a:pt x="0" y="87"/>
                    <a:pt x="0" y="87"/>
                  </a:cubicBezTo>
                  <a:cubicBezTo>
                    <a:pt x="15" y="60"/>
                    <a:pt x="27" y="30"/>
                    <a:pt x="37" y="0"/>
                  </a:cubicBezTo>
                  <a:close/>
                </a:path>
              </a:pathLst>
            </a:custGeom>
            <a:solidFill>
              <a:srgbClr val="0B469D"/>
            </a:solidFill>
            <a:ln w="9525">
              <a:noFill/>
              <a:miter lim="800000"/>
            </a:ln>
          </p:spPr>
          <p:txBody>
            <a:bodyPr/>
            <a:lstStyle/>
            <a:p>
              <a:endParaRPr lang="en-US" altLang="zh-CN"/>
            </a:p>
          </p:txBody>
        </p:sp>
        <p:sp>
          <p:nvSpPr>
            <p:cNvPr id="44059" name="Freeform 20"/>
            <p:cNvSpPr/>
            <p:nvPr/>
          </p:nvSpPr>
          <p:spPr bwMode="auto">
            <a:xfrm>
              <a:off x="2006481" y="2384329"/>
              <a:ext cx="214083" cy="105652"/>
            </a:xfrm>
            <a:custGeom>
              <a:avLst/>
              <a:gdLst>
                <a:gd name="T0" fmla="*/ 2147483647 w 190"/>
                <a:gd name="T1" fmla="*/ 0 h 94"/>
                <a:gd name="T2" fmla="*/ 2147483647 w 190"/>
                <a:gd name="T3" fmla="*/ 0 h 94"/>
                <a:gd name="T4" fmla="*/ 2147483647 w 190"/>
                <a:gd name="T5" fmla="*/ 2147483647 h 94"/>
                <a:gd name="T6" fmla="*/ 0 w 190"/>
                <a:gd name="T7" fmla="*/ 2147483647 h 94"/>
                <a:gd name="T8" fmla="*/ 2147483647 w 190"/>
                <a:gd name="T9" fmla="*/ 0 h 94"/>
                <a:gd name="T10" fmla="*/ 0 60000 65536"/>
                <a:gd name="T11" fmla="*/ 0 60000 65536"/>
                <a:gd name="T12" fmla="*/ 0 60000 65536"/>
                <a:gd name="T13" fmla="*/ 0 60000 65536"/>
                <a:gd name="T14" fmla="*/ 0 60000 65536"/>
                <a:gd name="T15" fmla="*/ 0 w 190"/>
                <a:gd name="T16" fmla="*/ 0 h 94"/>
                <a:gd name="T17" fmla="*/ 190 w 190"/>
                <a:gd name="T18" fmla="*/ 94 h 94"/>
              </a:gdLst>
              <a:ahLst/>
              <a:cxnLst>
                <a:cxn ang="T10">
                  <a:pos x="T0" y="T1"/>
                </a:cxn>
                <a:cxn ang="T11">
                  <a:pos x="T2" y="T3"/>
                </a:cxn>
                <a:cxn ang="T12">
                  <a:pos x="T4" y="T5"/>
                </a:cxn>
                <a:cxn ang="T13">
                  <a:pos x="T6" y="T7"/>
                </a:cxn>
                <a:cxn ang="T14">
                  <a:pos x="T8" y="T9"/>
                </a:cxn>
              </a:cxnLst>
              <a:rect l="T15" t="T16" r="T17" b="T18"/>
              <a:pathLst>
                <a:path w="190" h="94">
                  <a:moveTo>
                    <a:pt x="9" y="0"/>
                  </a:moveTo>
                  <a:cubicBezTo>
                    <a:pt x="190" y="0"/>
                    <a:pt x="190" y="0"/>
                    <a:pt x="190" y="0"/>
                  </a:cubicBezTo>
                  <a:cubicBezTo>
                    <a:pt x="190" y="94"/>
                    <a:pt x="190" y="94"/>
                    <a:pt x="190" y="94"/>
                  </a:cubicBezTo>
                  <a:cubicBezTo>
                    <a:pt x="0" y="94"/>
                    <a:pt x="0" y="94"/>
                    <a:pt x="0" y="94"/>
                  </a:cubicBezTo>
                  <a:cubicBezTo>
                    <a:pt x="6" y="63"/>
                    <a:pt x="9" y="32"/>
                    <a:pt x="9" y="0"/>
                  </a:cubicBezTo>
                  <a:close/>
                </a:path>
              </a:pathLst>
            </a:custGeom>
            <a:solidFill>
              <a:srgbClr val="0B469D"/>
            </a:solidFill>
            <a:ln w="9525">
              <a:noFill/>
              <a:miter lim="800000"/>
            </a:ln>
          </p:spPr>
          <p:txBody>
            <a:bodyPr/>
            <a:lstStyle/>
            <a:p>
              <a:endParaRPr lang="en-US" altLang="zh-CN"/>
            </a:p>
          </p:txBody>
        </p:sp>
        <p:sp>
          <p:nvSpPr>
            <p:cNvPr id="44060" name="Freeform 21"/>
            <p:cNvSpPr/>
            <p:nvPr/>
          </p:nvSpPr>
          <p:spPr bwMode="auto">
            <a:xfrm>
              <a:off x="1987018" y="2139662"/>
              <a:ext cx="227985" cy="166818"/>
            </a:xfrm>
            <a:custGeom>
              <a:avLst/>
              <a:gdLst>
                <a:gd name="T0" fmla="*/ 0 w 202"/>
                <a:gd name="T1" fmla="*/ 2147483647 h 148"/>
                <a:gd name="T2" fmla="*/ 2147483647 w 202"/>
                <a:gd name="T3" fmla="*/ 0 h 148"/>
                <a:gd name="T4" fmla="*/ 2147483647 w 202"/>
                <a:gd name="T5" fmla="*/ 2147483647 h 148"/>
                <a:gd name="T6" fmla="*/ 2147483647 w 202"/>
                <a:gd name="T7" fmla="*/ 2147483647 h 148"/>
                <a:gd name="T8" fmla="*/ 0 w 202"/>
                <a:gd name="T9" fmla="*/ 2147483647 h 148"/>
                <a:gd name="T10" fmla="*/ 0 60000 65536"/>
                <a:gd name="T11" fmla="*/ 0 60000 65536"/>
                <a:gd name="T12" fmla="*/ 0 60000 65536"/>
                <a:gd name="T13" fmla="*/ 0 60000 65536"/>
                <a:gd name="T14" fmla="*/ 0 60000 65536"/>
                <a:gd name="T15" fmla="*/ 0 w 202"/>
                <a:gd name="T16" fmla="*/ 0 h 148"/>
                <a:gd name="T17" fmla="*/ 202 w 202"/>
                <a:gd name="T18" fmla="*/ 148 h 148"/>
              </a:gdLst>
              <a:ahLst/>
              <a:cxnLst>
                <a:cxn ang="T10">
                  <a:pos x="T0" y="T1"/>
                </a:cxn>
                <a:cxn ang="T11">
                  <a:pos x="T2" y="T3"/>
                </a:cxn>
                <a:cxn ang="T12">
                  <a:pos x="T4" y="T5"/>
                </a:cxn>
                <a:cxn ang="T13">
                  <a:pos x="T6" y="T7"/>
                </a:cxn>
                <a:cxn ang="T14">
                  <a:pos x="T8" y="T9"/>
                </a:cxn>
              </a:cxnLst>
              <a:rect l="T15" t="T16" r="T17" b="T18"/>
              <a:pathLst>
                <a:path w="202" h="148">
                  <a:moveTo>
                    <a:pt x="0" y="56"/>
                  </a:moveTo>
                  <a:cubicBezTo>
                    <a:pt x="173" y="0"/>
                    <a:pt x="173" y="0"/>
                    <a:pt x="173" y="0"/>
                  </a:cubicBezTo>
                  <a:cubicBezTo>
                    <a:pt x="202" y="89"/>
                    <a:pt x="202" y="89"/>
                    <a:pt x="202" y="89"/>
                  </a:cubicBezTo>
                  <a:cubicBezTo>
                    <a:pt x="21" y="148"/>
                    <a:pt x="21" y="148"/>
                    <a:pt x="21" y="148"/>
                  </a:cubicBezTo>
                  <a:cubicBezTo>
                    <a:pt x="17" y="116"/>
                    <a:pt x="10" y="85"/>
                    <a:pt x="0" y="56"/>
                  </a:cubicBezTo>
                  <a:close/>
                </a:path>
              </a:pathLst>
            </a:custGeom>
            <a:solidFill>
              <a:srgbClr val="0B469D"/>
            </a:solidFill>
            <a:ln w="9525">
              <a:noFill/>
              <a:miter lim="800000"/>
            </a:ln>
          </p:spPr>
          <p:txBody>
            <a:bodyPr/>
            <a:lstStyle/>
            <a:p>
              <a:endParaRPr lang="en-US" altLang="zh-CN"/>
            </a:p>
          </p:txBody>
        </p:sp>
        <p:sp>
          <p:nvSpPr>
            <p:cNvPr id="44061" name="Freeform 22"/>
            <p:cNvSpPr/>
            <p:nvPr/>
          </p:nvSpPr>
          <p:spPr bwMode="auto">
            <a:xfrm>
              <a:off x="1903609" y="1918628"/>
              <a:ext cx="229375" cy="211303"/>
            </a:xfrm>
            <a:custGeom>
              <a:avLst/>
              <a:gdLst>
                <a:gd name="T0" fmla="*/ 0 w 203"/>
                <a:gd name="T1" fmla="*/ 2147483647 h 188"/>
                <a:gd name="T2" fmla="*/ 2147483647 w 203"/>
                <a:gd name="T3" fmla="*/ 0 h 188"/>
                <a:gd name="T4" fmla="*/ 2147483647 w 203"/>
                <a:gd name="T5" fmla="*/ 2147483647 h 188"/>
                <a:gd name="T6" fmla="*/ 2147483647 w 203"/>
                <a:gd name="T7" fmla="*/ 2147483647 h 188"/>
                <a:gd name="T8" fmla="*/ 0 w 203"/>
                <a:gd name="T9" fmla="*/ 2147483647 h 188"/>
                <a:gd name="T10" fmla="*/ 0 60000 65536"/>
                <a:gd name="T11" fmla="*/ 0 60000 65536"/>
                <a:gd name="T12" fmla="*/ 0 60000 65536"/>
                <a:gd name="T13" fmla="*/ 0 60000 65536"/>
                <a:gd name="T14" fmla="*/ 0 60000 65536"/>
                <a:gd name="T15" fmla="*/ 0 w 203"/>
                <a:gd name="T16" fmla="*/ 0 h 188"/>
                <a:gd name="T17" fmla="*/ 203 w 203"/>
                <a:gd name="T18" fmla="*/ 188 h 188"/>
              </a:gdLst>
              <a:ahLst/>
              <a:cxnLst>
                <a:cxn ang="T10">
                  <a:pos x="T0" y="T1"/>
                </a:cxn>
                <a:cxn ang="T11">
                  <a:pos x="T2" y="T3"/>
                </a:cxn>
                <a:cxn ang="T12">
                  <a:pos x="T4" y="T5"/>
                </a:cxn>
                <a:cxn ang="T13">
                  <a:pos x="T6" y="T7"/>
                </a:cxn>
                <a:cxn ang="T14">
                  <a:pos x="T8" y="T9"/>
                </a:cxn>
              </a:cxnLst>
              <a:rect l="T15" t="T16" r="T17" b="T18"/>
              <a:pathLst>
                <a:path w="203" h="188">
                  <a:moveTo>
                    <a:pt x="0" y="107"/>
                  </a:moveTo>
                  <a:cubicBezTo>
                    <a:pt x="148" y="0"/>
                    <a:pt x="148" y="0"/>
                    <a:pt x="148" y="0"/>
                  </a:cubicBezTo>
                  <a:cubicBezTo>
                    <a:pt x="203" y="76"/>
                    <a:pt x="203" y="76"/>
                    <a:pt x="203" y="76"/>
                  </a:cubicBezTo>
                  <a:cubicBezTo>
                    <a:pt x="49" y="188"/>
                    <a:pt x="49" y="188"/>
                    <a:pt x="49" y="188"/>
                  </a:cubicBezTo>
                  <a:cubicBezTo>
                    <a:pt x="35" y="160"/>
                    <a:pt x="19" y="132"/>
                    <a:pt x="0" y="107"/>
                  </a:cubicBezTo>
                  <a:close/>
                </a:path>
              </a:pathLst>
            </a:custGeom>
            <a:solidFill>
              <a:srgbClr val="0B469D"/>
            </a:solidFill>
            <a:ln w="9525">
              <a:noFill/>
              <a:miter lim="800000"/>
            </a:ln>
          </p:spPr>
          <p:txBody>
            <a:bodyPr/>
            <a:lstStyle/>
            <a:p>
              <a:endParaRPr lang="en-US" altLang="zh-CN"/>
            </a:p>
          </p:txBody>
        </p:sp>
        <p:sp>
          <p:nvSpPr>
            <p:cNvPr id="44062" name="Freeform 23"/>
            <p:cNvSpPr/>
            <p:nvPr/>
          </p:nvSpPr>
          <p:spPr bwMode="auto">
            <a:xfrm>
              <a:off x="1774326" y="1743469"/>
              <a:ext cx="205743" cy="236326"/>
            </a:xfrm>
            <a:custGeom>
              <a:avLst/>
              <a:gdLst>
                <a:gd name="T0" fmla="*/ 0 w 183"/>
                <a:gd name="T1" fmla="*/ 2147483647 h 209"/>
                <a:gd name="T2" fmla="*/ 2147483647 w 183"/>
                <a:gd name="T3" fmla="*/ 0 h 209"/>
                <a:gd name="T4" fmla="*/ 2147483647 w 183"/>
                <a:gd name="T5" fmla="*/ 2147483647 h 209"/>
                <a:gd name="T6" fmla="*/ 2147483647 w 183"/>
                <a:gd name="T7" fmla="*/ 2147483647 h 209"/>
                <a:gd name="T8" fmla="*/ 0 w 183"/>
                <a:gd name="T9" fmla="*/ 2147483647 h 209"/>
                <a:gd name="T10" fmla="*/ 0 60000 65536"/>
                <a:gd name="T11" fmla="*/ 0 60000 65536"/>
                <a:gd name="T12" fmla="*/ 0 60000 65536"/>
                <a:gd name="T13" fmla="*/ 0 60000 65536"/>
                <a:gd name="T14" fmla="*/ 0 60000 65536"/>
                <a:gd name="T15" fmla="*/ 0 w 183"/>
                <a:gd name="T16" fmla="*/ 0 h 209"/>
                <a:gd name="T17" fmla="*/ 183 w 183"/>
                <a:gd name="T18" fmla="*/ 209 h 209"/>
              </a:gdLst>
              <a:ahLst/>
              <a:cxnLst>
                <a:cxn ang="T10">
                  <a:pos x="T0" y="T1"/>
                </a:cxn>
                <a:cxn ang="T11">
                  <a:pos x="T2" y="T3"/>
                </a:cxn>
                <a:cxn ang="T12">
                  <a:pos x="T4" y="T5"/>
                </a:cxn>
                <a:cxn ang="T13">
                  <a:pos x="T6" y="T7"/>
                </a:cxn>
                <a:cxn ang="T14">
                  <a:pos x="T8" y="T9"/>
                </a:cxn>
              </a:cxnLst>
              <a:rect l="T15" t="T16" r="T17" b="T18"/>
              <a:pathLst>
                <a:path w="183" h="209">
                  <a:moveTo>
                    <a:pt x="0" y="147"/>
                  </a:moveTo>
                  <a:cubicBezTo>
                    <a:pt x="107" y="0"/>
                    <a:pt x="107" y="0"/>
                    <a:pt x="107" y="0"/>
                  </a:cubicBezTo>
                  <a:cubicBezTo>
                    <a:pt x="183" y="55"/>
                    <a:pt x="183" y="55"/>
                    <a:pt x="183" y="55"/>
                  </a:cubicBezTo>
                  <a:cubicBezTo>
                    <a:pt x="72" y="209"/>
                    <a:pt x="72" y="209"/>
                    <a:pt x="72" y="209"/>
                  </a:cubicBezTo>
                  <a:cubicBezTo>
                    <a:pt x="50" y="186"/>
                    <a:pt x="26" y="165"/>
                    <a:pt x="0" y="147"/>
                  </a:cubicBezTo>
                  <a:close/>
                </a:path>
              </a:pathLst>
            </a:custGeom>
            <a:solidFill>
              <a:srgbClr val="0B469D"/>
            </a:solidFill>
            <a:ln w="9525">
              <a:noFill/>
              <a:miter lim="800000"/>
            </a:ln>
          </p:spPr>
          <p:txBody>
            <a:bodyPr/>
            <a:lstStyle/>
            <a:p>
              <a:endParaRPr lang="en-US" altLang="zh-CN"/>
            </a:p>
          </p:txBody>
        </p:sp>
        <p:sp>
          <p:nvSpPr>
            <p:cNvPr id="44063" name="Freeform 24"/>
            <p:cNvSpPr/>
            <p:nvPr/>
          </p:nvSpPr>
          <p:spPr bwMode="auto">
            <a:xfrm>
              <a:off x="1611677" y="1630867"/>
              <a:ext cx="164038" cy="237716"/>
            </a:xfrm>
            <a:custGeom>
              <a:avLst/>
              <a:gdLst>
                <a:gd name="T0" fmla="*/ 0 w 146"/>
                <a:gd name="T1" fmla="*/ 2147483647 h 210"/>
                <a:gd name="T2" fmla="*/ 2147483647 w 146"/>
                <a:gd name="T3" fmla="*/ 0 h 210"/>
                <a:gd name="T4" fmla="*/ 2147483647 w 146"/>
                <a:gd name="T5" fmla="*/ 2147483647 h 210"/>
                <a:gd name="T6" fmla="*/ 2147483647 w 146"/>
                <a:gd name="T7" fmla="*/ 2147483647 h 210"/>
                <a:gd name="T8" fmla="*/ 0 w 146"/>
                <a:gd name="T9" fmla="*/ 2147483647 h 210"/>
                <a:gd name="T10" fmla="*/ 0 60000 65536"/>
                <a:gd name="T11" fmla="*/ 0 60000 65536"/>
                <a:gd name="T12" fmla="*/ 0 60000 65536"/>
                <a:gd name="T13" fmla="*/ 0 60000 65536"/>
                <a:gd name="T14" fmla="*/ 0 60000 65536"/>
                <a:gd name="T15" fmla="*/ 0 w 146"/>
                <a:gd name="T16" fmla="*/ 0 h 210"/>
                <a:gd name="T17" fmla="*/ 146 w 146"/>
                <a:gd name="T18" fmla="*/ 210 h 210"/>
              </a:gdLst>
              <a:ahLst/>
              <a:cxnLst>
                <a:cxn ang="T10">
                  <a:pos x="T0" y="T1"/>
                </a:cxn>
                <a:cxn ang="T11">
                  <a:pos x="T2" y="T3"/>
                </a:cxn>
                <a:cxn ang="T12">
                  <a:pos x="T4" y="T5"/>
                </a:cxn>
                <a:cxn ang="T13">
                  <a:pos x="T6" y="T7"/>
                </a:cxn>
                <a:cxn ang="T14">
                  <a:pos x="T8" y="T9"/>
                </a:cxn>
              </a:cxnLst>
              <a:rect l="T15" t="T16" r="T17" b="T18"/>
              <a:pathLst>
                <a:path w="146" h="210">
                  <a:moveTo>
                    <a:pt x="0" y="173"/>
                  </a:moveTo>
                  <a:cubicBezTo>
                    <a:pt x="57" y="0"/>
                    <a:pt x="57" y="0"/>
                    <a:pt x="57" y="0"/>
                  </a:cubicBezTo>
                  <a:cubicBezTo>
                    <a:pt x="146" y="29"/>
                    <a:pt x="146" y="29"/>
                    <a:pt x="146" y="29"/>
                  </a:cubicBezTo>
                  <a:cubicBezTo>
                    <a:pt x="87" y="210"/>
                    <a:pt x="87" y="210"/>
                    <a:pt x="87" y="210"/>
                  </a:cubicBezTo>
                  <a:cubicBezTo>
                    <a:pt x="60" y="195"/>
                    <a:pt x="31" y="183"/>
                    <a:pt x="0" y="173"/>
                  </a:cubicBezTo>
                  <a:close/>
                </a:path>
              </a:pathLst>
            </a:custGeom>
            <a:solidFill>
              <a:srgbClr val="0B469D"/>
            </a:solidFill>
            <a:ln w="9525">
              <a:noFill/>
              <a:miter lim="800000"/>
            </a:ln>
          </p:spPr>
          <p:txBody>
            <a:bodyPr/>
            <a:lstStyle/>
            <a:p>
              <a:endParaRPr lang="en-US" altLang="zh-CN"/>
            </a:p>
          </p:txBody>
        </p:sp>
      </p:grpSp>
      <p:sp>
        <p:nvSpPr>
          <p:cNvPr id="48" name="Text Box 7"/>
          <p:cNvSpPr txBox="1">
            <a:spLocks noChangeArrowheads="1"/>
          </p:cNvSpPr>
          <p:nvPr/>
        </p:nvSpPr>
        <p:spPr bwMode="auto">
          <a:xfrm>
            <a:off x="7754938" y="2131219"/>
            <a:ext cx="841375" cy="923925"/>
          </a:xfrm>
          <a:prstGeom prst="rect">
            <a:avLst/>
          </a:prstGeom>
          <a:noFill/>
          <a:ln w="9525">
            <a:noFill/>
            <a:miter lim="800000"/>
          </a:ln>
        </p:spPr>
        <p:txBody>
          <a:bodyPr wrap="none" lIns="60949" tIns="30475" rIns="60949" bIns="30475">
            <a:spAutoFit/>
          </a:bodyPr>
          <a:lstStyle/>
          <a:p>
            <a:pPr algn="ctr" defTabSz="1449705"/>
            <a:r>
              <a:rPr lang="zh-CN" altLang="en-US" sz="2800" dirty="0">
                <a:solidFill>
                  <a:srgbClr val="0B469D"/>
                </a:solidFill>
                <a:latin typeface="Steelfish"/>
                <a:ea typeface="Open Sans Light"/>
                <a:cs typeface="Open Sans Light"/>
              </a:rPr>
              <a:t>收入</a:t>
            </a:r>
            <a:endParaRPr lang="zh-CN" altLang="en-US" sz="2800" dirty="0">
              <a:solidFill>
                <a:srgbClr val="0B469D"/>
              </a:solidFill>
              <a:latin typeface="Steelfish"/>
              <a:ea typeface="Open Sans Light"/>
              <a:cs typeface="Open Sans Light"/>
            </a:endParaRPr>
          </a:p>
          <a:p>
            <a:pPr algn="ctr" defTabSz="1449705"/>
            <a:r>
              <a:rPr lang="zh-CN" altLang="en-US" sz="2800" dirty="0">
                <a:solidFill>
                  <a:srgbClr val="0B469D"/>
                </a:solidFill>
                <a:latin typeface="Steelfish"/>
                <a:ea typeface="Open Sans Light"/>
                <a:cs typeface="Open Sans Light"/>
              </a:rPr>
              <a:t>分配</a:t>
            </a:r>
            <a:endParaRPr lang="en-CA" sz="2800" dirty="0">
              <a:solidFill>
                <a:srgbClr val="0B469D"/>
              </a:solidFill>
              <a:latin typeface="Steelfish"/>
              <a:ea typeface="Open Sans Light"/>
              <a:cs typeface="Open Sans Light"/>
            </a:endParaRPr>
          </a:p>
        </p:txBody>
      </p:sp>
      <p:sp>
        <p:nvSpPr>
          <p:cNvPr id="49" name="Text Box 7"/>
          <p:cNvSpPr txBox="1">
            <a:spLocks noChangeArrowheads="1"/>
          </p:cNvSpPr>
          <p:nvPr/>
        </p:nvSpPr>
        <p:spPr bwMode="auto">
          <a:xfrm>
            <a:off x="8622963" y="3315261"/>
            <a:ext cx="841375" cy="923925"/>
          </a:xfrm>
          <a:prstGeom prst="rect">
            <a:avLst/>
          </a:prstGeom>
          <a:noFill/>
          <a:ln w="9525">
            <a:noFill/>
            <a:miter lim="800000"/>
          </a:ln>
        </p:spPr>
        <p:txBody>
          <a:bodyPr wrap="none" lIns="60949" tIns="30475" rIns="60949" bIns="30475">
            <a:spAutoFit/>
          </a:bodyPr>
          <a:lstStyle/>
          <a:p>
            <a:pPr algn="ctr" defTabSz="1449705"/>
            <a:r>
              <a:rPr lang="zh-CN" altLang="en-US" sz="2800" dirty="0">
                <a:solidFill>
                  <a:srgbClr val="0B469D"/>
                </a:solidFill>
                <a:latin typeface="Steelfish"/>
                <a:ea typeface="Open Sans Light"/>
                <a:cs typeface="Open Sans Light"/>
              </a:rPr>
              <a:t>利润</a:t>
            </a:r>
            <a:endParaRPr lang="en-US" altLang="zh-CN" sz="2800" dirty="0">
              <a:solidFill>
                <a:srgbClr val="0B469D"/>
              </a:solidFill>
              <a:latin typeface="Steelfish"/>
              <a:ea typeface="Open Sans Light"/>
              <a:cs typeface="Open Sans Light"/>
            </a:endParaRPr>
          </a:p>
          <a:p>
            <a:pPr algn="ctr" defTabSz="1449705"/>
            <a:r>
              <a:rPr lang="zh-CN" altLang="en-US" sz="2800" dirty="0">
                <a:solidFill>
                  <a:srgbClr val="0B469D"/>
                </a:solidFill>
                <a:latin typeface="Steelfish"/>
                <a:ea typeface="Open Sans Light"/>
                <a:cs typeface="Open Sans Light"/>
              </a:rPr>
              <a:t>分配</a:t>
            </a:r>
            <a:endParaRPr lang="en-CA" sz="2800" dirty="0">
              <a:solidFill>
                <a:srgbClr val="0B469D"/>
              </a:solidFill>
              <a:latin typeface="Steelfish"/>
              <a:ea typeface="Open Sans Light"/>
              <a:cs typeface="Open Sans Light"/>
            </a:endParaRPr>
          </a:p>
        </p:txBody>
      </p:sp>
      <p:sp>
        <p:nvSpPr>
          <p:cNvPr id="50" name="矩形 60"/>
          <p:cNvSpPr>
            <a:spLocks noChangeArrowheads="1"/>
          </p:cNvSpPr>
          <p:nvPr/>
        </p:nvSpPr>
        <p:spPr bwMode="auto">
          <a:xfrm>
            <a:off x="2701888" y="1969690"/>
            <a:ext cx="4734877" cy="929636"/>
          </a:xfrm>
          <a:prstGeom prst="rect">
            <a:avLst/>
          </a:prstGeom>
          <a:noFill/>
          <a:ln w="9525">
            <a:noFill/>
            <a:miter lim="800000"/>
          </a:ln>
        </p:spPr>
        <p:txBody>
          <a:bodyPr wrap="square" lIns="91396" tIns="45699" rIns="91396" bIns="45699">
            <a:spAutoFit/>
          </a:bodyPr>
          <a:lstStyle/>
          <a:p>
            <a:pPr>
              <a:lnSpc>
                <a:spcPct val="130000"/>
              </a:lnSpc>
            </a:pPr>
            <a:r>
              <a:rPr lang="zh-CN" altLang="en-US" sz="2200" dirty="0">
                <a:latin typeface="微软雅黑" panose="020B0503020204020204" pitchFamily="34" charset="-122"/>
                <a:ea typeface="微软雅黑" panose="020B0503020204020204" pitchFamily="34" charset="-122"/>
              </a:rPr>
              <a:t>狭义的分配活动仅仅是指利润分配。</a:t>
            </a:r>
            <a:endParaRPr lang="en-US" altLang="zh-CN" sz="2200" dirty="0">
              <a:latin typeface="微软雅黑" panose="020B0503020204020204" pitchFamily="34" charset="-122"/>
              <a:ea typeface="微软雅黑" panose="020B0503020204020204" pitchFamily="34" charset="-122"/>
            </a:endParaRPr>
          </a:p>
          <a:p>
            <a:pPr>
              <a:lnSpc>
                <a:spcPct val="130000"/>
              </a:lnSpc>
            </a:pPr>
            <a:r>
              <a:rPr lang="zh-CN" altLang="en-US" sz="2200" dirty="0">
                <a:latin typeface="微软雅黑" panose="020B0503020204020204" pitchFamily="34" charset="-122"/>
                <a:ea typeface="微软雅黑" panose="020B0503020204020204" pitchFamily="34" charset="-122"/>
              </a:rPr>
              <a:t>广义的分配活动包括收入和利润分配。</a:t>
            </a:r>
            <a:endParaRPr lang="en-US" altLang="zh-CN" sz="2200" dirty="0">
              <a:latin typeface="微软雅黑" panose="020B0503020204020204" pitchFamily="34" charset="-122"/>
              <a:ea typeface="微软雅黑" panose="020B0503020204020204" pitchFamily="34" charset="-122"/>
            </a:endParaRPr>
          </a:p>
        </p:txBody>
      </p:sp>
      <p:sp>
        <p:nvSpPr>
          <p:cNvPr id="51" name="Text Box 4"/>
          <p:cNvSpPr txBox="1">
            <a:spLocks noChangeArrowheads="1"/>
          </p:cNvSpPr>
          <p:nvPr/>
        </p:nvSpPr>
        <p:spPr bwMode="auto">
          <a:xfrm>
            <a:off x="4440238" y="184150"/>
            <a:ext cx="3016250" cy="677863"/>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rPr>
              <a:t>企业财务活动</a:t>
            </a:r>
            <a:endParaRPr lang="zh-CN" altLang="zh-CN"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2" name="Text Box 4"/>
          <p:cNvSpPr txBox="1">
            <a:spLocks noChangeArrowheads="1"/>
          </p:cNvSpPr>
          <p:nvPr/>
        </p:nvSpPr>
        <p:spPr bwMode="auto">
          <a:xfrm>
            <a:off x="593725" y="1056403"/>
            <a:ext cx="2538413" cy="614362"/>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4</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、分配活动</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2" name="矩形 31"/>
          <p:cNvSpPr/>
          <p:nvPr/>
        </p:nvSpPr>
        <p:spPr>
          <a:xfrm>
            <a:off x="11358563" y="6262688"/>
            <a:ext cx="406400" cy="307975"/>
          </a:xfrm>
          <a:prstGeom prst="rect">
            <a:avLst/>
          </a:prstGeom>
        </p:spPr>
        <p:txBody>
          <a:bodyPr wrap="none">
            <a:spAutoFit/>
          </a:bodyPr>
          <a:lstStyle/>
          <a:p>
            <a:pPr>
              <a:defRPr/>
            </a:pPr>
            <a:fld id="{E6E095D4-9750-484A-9D19-2CECD62FAC27}" type="slidenum">
              <a:rPr lang="en-US" sz="1400" b="1">
                <a:solidFill>
                  <a:schemeClr val="bg1"/>
                </a:solidFill>
                <a:latin typeface="+mj-lt"/>
                <a:ea typeface="+mn-ea"/>
              </a:rPr>
            </a:fld>
            <a:endParaRPr lang="zh-CN" altLang="en-US" sz="1400" b="1" dirty="0">
              <a:solidFill>
                <a:schemeClr val="bg1"/>
              </a:solidFill>
              <a:latin typeface="+mj-lt"/>
              <a:ea typeface="+mn-ea"/>
            </a:endParaRPr>
          </a:p>
        </p:txBody>
      </p:sp>
      <p:sp>
        <p:nvSpPr>
          <p:cNvPr id="4" name="矩形 3"/>
          <p:cNvSpPr/>
          <p:nvPr/>
        </p:nvSpPr>
        <p:spPr>
          <a:xfrm>
            <a:off x="9831249" y="3969202"/>
            <a:ext cx="1392238" cy="369332"/>
          </a:xfrm>
          <a:prstGeom prst="rect">
            <a:avLst/>
          </a:prstGeom>
        </p:spPr>
        <p:txBody>
          <a:bodyPr wrap="square">
            <a:spAutoFit/>
          </a:bodyPr>
          <a:lstStyle/>
          <a:p>
            <a:pPr marL="266700" algn="just">
              <a:spcAft>
                <a:spcPts val="0"/>
              </a:spcAft>
            </a:pPr>
            <a:r>
              <a:rPr lang="zh-CN" altLang="zh-CN" kern="100" dirty="0">
                <a:solidFill>
                  <a:srgbClr val="FF0000"/>
                </a:solidFill>
                <a:latin typeface="Times New Roman" panose="02020603050405020304" pitchFamily="18" charset="0"/>
                <a:ea typeface="宋体" panose="02010600030101010101" pitchFamily="2" charset="-122"/>
              </a:rPr>
              <a:t>分配</a:t>
            </a:r>
            <a:r>
              <a:rPr lang="zh-CN"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股利</a:t>
            </a:r>
            <a:endParaRPr lang="zh-CN" altLang="en-US" dirty="0"/>
          </a:p>
        </p:txBody>
      </p:sp>
      <p:sp>
        <p:nvSpPr>
          <p:cNvPr id="34" name="矩形 33"/>
          <p:cNvSpPr/>
          <p:nvPr/>
        </p:nvSpPr>
        <p:spPr>
          <a:xfrm>
            <a:off x="9943069" y="3115901"/>
            <a:ext cx="1395653" cy="377524"/>
          </a:xfrm>
          <a:prstGeom prst="rect">
            <a:avLst/>
          </a:prstGeom>
        </p:spPr>
        <p:txBody>
          <a:bodyPr wrap="square">
            <a:spAutoFit/>
          </a:bodyPr>
          <a:lstStyle/>
          <a:p>
            <a:pPr marL="266700" algn="ctr">
              <a:spcAft>
                <a:spcPts val="0"/>
              </a:spcAft>
            </a:pPr>
            <a:r>
              <a:rPr lang="zh-CN" altLang="zh-CN" kern="100" dirty="0">
                <a:solidFill>
                  <a:srgbClr val="FF0000"/>
                </a:solidFill>
                <a:latin typeface="Times New Roman" panose="02020603050405020304" pitchFamily="18" charset="0"/>
                <a:ea typeface="宋体" panose="02010600030101010101" pitchFamily="2" charset="-122"/>
              </a:rPr>
              <a:t>弥补亏损</a:t>
            </a:r>
            <a:endParaRPr lang="zh-CN" altLang="zh-CN" kern="100" dirty="0">
              <a:latin typeface="Times New Roman" panose="02020603050405020304" pitchFamily="18" charset="0"/>
              <a:ea typeface="宋体" panose="02010600030101010101" pitchFamily="2" charset="-122"/>
            </a:endParaRPr>
          </a:p>
        </p:txBody>
      </p:sp>
      <p:sp>
        <p:nvSpPr>
          <p:cNvPr id="35" name="矩形 34"/>
          <p:cNvSpPr/>
          <p:nvPr/>
        </p:nvSpPr>
        <p:spPr>
          <a:xfrm>
            <a:off x="9884032" y="3553074"/>
            <a:ext cx="1875225" cy="369332"/>
          </a:xfrm>
          <a:prstGeom prst="rect">
            <a:avLst/>
          </a:prstGeom>
        </p:spPr>
        <p:txBody>
          <a:bodyPr wrap="square">
            <a:spAutoFit/>
          </a:bodyPr>
          <a:lstStyle/>
          <a:p>
            <a:pPr marL="266700" algn="just">
              <a:spcAft>
                <a:spcPts val="0"/>
              </a:spcAft>
            </a:pPr>
            <a:r>
              <a:rPr lang="zh-CN" altLang="zh-CN" kern="100" dirty="0">
                <a:solidFill>
                  <a:srgbClr val="FF0000"/>
                </a:solidFill>
                <a:latin typeface="Times New Roman" panose="02020603050405020304" pitchFamily="18" charset="0"/>
                <a:ea typeface="宋体" panose="02010600030101010101" pitchFamily="2" charset="-122"/>
              </a:rPr>
              <a:t>提取盈余公积</a:t>
            </a:r>
            <a:endParaRPr lang="zh-CN" altLang="zh-CN" kern="100" dirty="0">
              <a:latin typeface="Times New Roman" panose="02020603050405020304" pitchFamily="18" charset="0"/>
              <a:ea typeface="宋体" panose="02010600030101010101" pitchFamily="2" charset="-122"/>
            </a:endParaRPr>
          </a:p>
        </p:txBody>
      </p:sp>
      <p:sp>
        <p:nvSpPr>
          <p:cNvPr id="7" name="矩形 6"/>
          <p:cNvSpPr/>
          <p:nvPr/>
        </p:nvSpPr>
        <p:spPr>
          <a:xfrm>
            <a:off x="3764418" y="5106334"/>
            <a:ext cx="7015341" cy="1369799"/>
          </a:xfrm>
          <a:prstGeom prst="rect">
            <a:avLst/>
          </a:prstGeom>
        </p:spPr>
        <p:txBody>
          <a:bodyPr wrap="square">
            <a:spAutoFit/>
          </a:bodyPr>
          <a:lstStyle/>
          <a:p>
            <a:pPr>
              <a:lnSpc>
                <a:spcPct val="130000"/>
              </a:lnSpc>
            </a:pPr>
            <a:r>
              <a:rPr lang="zh-CN" altLang="zh-CN" sz="2200" dirty="0">
                <a:latin typeface="微软雅黑" panose="020B0503020204020204" pitchFamily="34" charset="-122"/>
                <a:ea typeface="微软雅黑" panose="020B0503020204020204" pitchFamily="34" charset="-122"/>
              </a:rPr>
              <a:t>对分配活动进行管理是为了保障企业分配的有序进行，维护企业和所有者、债权人以及职工的合法权益，促使企业增加积累，增强</a:t>
            </a:r>
            <a:r>
              <a:rPr lang="zh-CN" altLang="en-US" sz="2200" dirty="0">
                <a:latin typeface="微软雅黑" panose="020B0503020204020204" pitchFamily="34" charset="-122"/>
                <a:ea typeface="微软雅黑" panose="020B0503020204020204" pitchFamily="34" charset="-122"/>
              </a:rPr>
              <a:t>风险防范</a:t>
            </a:r>
            <a:r>
              <a:rPr lang="zh-CN" altLang="zh-CN" sz="2200" dirty="0">
                <a:latin typeface="微软雅黑" panose="020B0503020204020204" pitchFamily="34" charset="-122"/>
                <a:ea typeface="微软雅黑" panose="020B0503020204020204" pitchFamily="34" charset="-122"/>
              </a:rPr>
              <a:t>能力。</a:t>
            </a:r>
            <a:endParaRPr lang="zh-CN" altLang="en-US" sz="2200"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7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ppt_x</p:attrName>
                                        </p:attrNameLst>
                                      </p:cBhvr>
                                      <p:tavLst>
                                        <p:tav tm="0">
                                          <p:val>
                                            <p:strVal val="#ppt_x"/>
                                          </p:val>
                                        </p:tav>
                                        <p:tav tm="100000">
                                          <p:val>
                                            <p:strVal val="#ppt_x"/>
                                          </p:val>
                                        </p:tav>
                                      </p:tavLst>
                                    </p:anim>
                                    <p:anim calcmode="lin" valueType="num">
                                      <p:cBhvr>
                                        <p:cTn id="17" dur="2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50" fill="hold"/>
                                        <p:tgtEl>
                                          <p:spTgt spid="6"/>
                                        </p:tgtEl>
                                        <p:attrNameLst>
                                          <p:attrName>ppt_x</p:attrName>
                                        </p:attrNameLst>
                                      </p:cBhvr>
                                      <p:tavLst>
                                        <p:tav tm="0">
                                          <p:val>
                                            <p:strVal val="#ppt_x"/>
                                          </p:val>
                                        </p:tav>
                                        <p:tav tm="100000">
                                          <p:val>
                                            <p:strVal val="#ppt_x"/>
                                          </p:val>
                                        </p:tav>
                                      </p:tavLst>
                                    </p:anim>
                                    <p:anim calcmode="lin" valueType="num">
                                      <p:cBhvr additive="base">
                                        <p:cTn id="22" dur="25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250" fill="hold"/>
                                        <p:tgtEl>
                                          <p:spTgt spid="49"/>
                                        </p:tgtEl>
                                        <p:attrNameLst>
                                          <p:attrName>ppt_x</p:attrName>
                                        </p:attrNameLst>
                                      </p:cBhvr>
                                      <p:tavLst>
                                        <p:tav tm="0">
                                          <p:val>
                                            <p:strVal val="#ppt_x"/>
                                          </p:val>
                                        </p:tav>
                                        <p:tav tm="100000">
                                          <p:val>
                                            <p:strVal val="#ppt_x"/>
                                          </p:val>
                                        </p:tav>
                                      </p:tavLst>
                                    </p:anim>
                                    <p:anim calcmode="lin" valueType="num">
                                      <p:cBhvr additive="base">
                                        <p:cTn id="27" dur="250" fill="hold"/>
                                        <p:tgtEl>
                                          <p:spTgt spid="4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250" fill="hold"/>
                                        <p:tgtEl>
                                          <p:spTgt spid="48"/>
                                        </p:tgtEl>
                                        <p:attrNameLst>
                                          <p:attrName>ppt_x</p:attrName>
                                        </p:attrNameLst>
                                      </p:cBhvr>
                                      <p:tavLst>
                                        <p:tav tm="0">
                                          <p:val>
                                            <p:strVal val="#ppt_x"/>
                                          </p:val>
                                        </p:tav>
                                        <p:tav tm="100000">
                                          <p:val>
                                            <p:strVal val="#ppt_x"/>
                                          </p:val>
                                        </p:tav>
                                      </p:tavLst>
                                    </p:anim>
                                    <p:anim calcmode="lin" valueType="num">
                                      <p:cBhvr additive="base">
                                        <p:cTn id="32" dur="250" fill="hold"/>
                                        <p:tgtEl>
                                          <p:spTgt spid="48"/>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2" decel="100000"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fill="hold"/>
                                        <p:tgtEl>
                                          <p:spTgt spid="50"/>
                                        </p:tgtEl>
                                        <p:attrNameLst>
                                          <p:attrName>ppt_x</p:attrName>
                                        </p:attrNameLst>
                                      </p:cBhvr>
                                      <p:tavLst>
                                        <p:tav tm="0">
                                          <p:val>
                                            <p:strVal val="1+#ppt_w/2"/>
                                          </p:val>
                                        </p:tav>
                                        <p:tav tm="100000">
                                          <p:val>
                                            <p:strVal val="#ppt_x"/>
                                          </p:val>
                                        </p:tav>
                                      </p:tavLst>
                                    </p:anim>
                                    <p:anim calcmode="lin" valueType="num">
                                      <p:cBhvr additive="base">
                                        <p:cTn id="37"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anim calcmode="lin" valueType="num">
                                      <p:cBhvr>
                                        <p:cTn id="43" dur="1000" fill="hold"/>
                                        <p:tgtEl>
                                          <p:spTgt spid="51"/>
                                        </p:tgtEl>
                                        <p:attrNameLst>
                                          <p:attrName>ppt_x</p:attrName>
                                        </p:attrNameLst>
                                      </p:cBhvr>
                                      <p:tavLst>
                                        <p:tav tm="0">
                                          <p:val>
                                            <p:strVal val="#ppt_x"/>
                                          </p:val>
                                        </p:tav>
                                        <p:tav tm="100000">
                                          <p:val>
                                            <p:strVal val="#ppt_x"/>
                                          </p:val>
                                        </p:tav>
                                      </p:tavLst>
                                    </p:anim>
                                    <p:anim calcmode="lin" valueType="num">
                                      <p:cBhvr>
                                        <p:cTn id="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Lst>
  </p:timing>
</p:sld>
</file>

<file path=ppt/tags/tag1.xml><?xml version="1.0" encoding="utf-8"?>
<p:tagLst xmlns:p="http://schemas.openxmlformats.org/presentationml/2006/main">
  <p:tag name="KSO_WM_TAG_VERSION" val="1.0"/>
  <p:tag name="KSO_WM_BEAUTIFY_FLAG" val="#wm#"/>
  <p:tag name="KSO_WM_TEMPLATE_CATEGORY" val="diagram"/>
  <p:tag name="KSO_WM_TEMPLATE_INDEX" val="20161687"/>
  <p:tag name="KSO_WM_UNIT_TYPE" val="q_i"/>
  <p:tag name="KSO_WM_UNIT_INDEX" val="1_3"/>
  <p:tag name="KSO_WM_UNIT_ID" val="diagram20161687_2*q_i*1_3"/>
  <p:tag name="KSO_WM_UNIT_LAYERLEVEL" val="1_1"/>
  <p:tag name="KSO_WM_DIAGRAM_GROUP_CODE" val="q1-1"/>
  <p:tag name="KSO_WM_UNIT_FILL_FORE_SCHEMECOLOR_INDEX" val="5"/>
  <p:tag name="KSO_WM_UNIT_FILL_TYPE" val="1"/>
</p:tagLst>
</file>

<file path=ppt/tags/tag2.xml><?xml version="1.0" encoding="utf-8"?>
<p:tagLst xmlns:p="http://schemas.openxmlformats.org/presentationml/2006/main">
  <p:tag name="KSO_WM_TAG_VERSION" val="1.0"/>
  <p:tag name="KSO_WM_BEAUTIFY_FLAG" val="#wm#"/>
  <p:tag name="KSO_WM_TEMPLATE_CATEGORY" val="diagram"/>
  <p:tag name="KSO_WM_TEMPLATE_INDEX" val="20161687"/>
  <p:tag name="KSO_WM_UNIT_TYPE" val="q_i"/>
  <p:tag name="KSO_WM_UNIT_INDEX" val="1_10"/>
  <p:tag name="KSO_WM_UNIT_ID" val="diagram20161687_2*q_i*1_10"/>
  <p:tag name="KSO_WM_UNIT_LAYERLEVEL" val="1_1"/>
  <p:tag name="KSO_WM_DIAGRAM_GROUP_CODE" val="q1-1"/>
  <p:tag name="KSO_WM_UNIT_FILL_FORE_SCHEMECOLOR_INDEX" val="5"/>
  <p:tag name="KSO_WM_UNIT_FILL_TYPE" val="1"/>
</p:tagLst>
</file>

<file path=ppt/tags/tag3.xml><?xml version="1.0" encoding="utf-8"?>
<p:tagLst xmlns:p="http://schemas.openxmlformats.org/presentationml/2006/main">
  <p:tag name="KSO_WM_TAG_VERSION" val="1.0"/>
  <p:tag name="KSO_WM_BEAUTIFY_FLAG" val="#wm#"/>
  <p:tag name="KSO_WM_TEMPLATE_CATEGORY" val="diagram"/>
  <p:tag name="KSO_WM_TEMPLATE_INDEX" val="20161687"/>
  <p:tag name="KSO_WM_UNIT_TYPE" val="q_i"/>
  <p:tag name="KSO_WM_UNIT_INDEX" val="1_11"/>
  <p:tag name="KSO_WM_UNIT_ID" val="diagram20161687_2*q_i*1_11"/>
  <p:tag name="KSO_WM_UNIT_LAYERLEVEL" val="1_1"/>
  <p:tag name="KSO_WM_DIAGRAM_GROUP_CODE" val="q1-1"/>
  <p:tag name="KSO_WM_UNIT_FILL_FORE_SCHEMECOLOR_INDEX" val="5"/>
  <p:tag name="KSO_WM_UNIT_FILL_TYPE" val="1"/>
</p:tagLst>
</file>

<file path=ppt/tags/tag4.xml><?xml version="1.0" encoding="utf-8"?>
<p:tagLst xmlns:p="http://schemas.openxmlformats.org/presentationml/2006/main">
  <p:tag name="KSO_WM_TEMPLATE_CATEGORY" val="diagram"/>
  <p:tag name="KSO_WM_TEMPLATE_INDEX" val="284"/>
  <p:tag name="KSO_WM_UNIT_TYPE" val="n_h_a"/>
  <p:tag name="KSO_WM_UNIT_INDEX" val="1_2_3"/>
  <p:tag name="KSO_WM_UNIT_ID" val="259*n_h_a*1_2_3"/>
  <p:tag name="KSO_WM_UNIT_CLEAR" val="1"/>
  <p:tag name="KSO_WM_UNIT_LAYERLEVEL" val="1_1_1"/>
  <p:tag name="KSO_WM_UNIT_VALUE" val="9"/>
  <p:tag name="KSO_WM_UNIT_HIGHLIGHT" val="0"/>
  <p:tag name="KSO_WM_UNIT_COMPATIBLE" val="0"/>
  <p:tag name="KSO_WM_UNIT_PRESET_TEXT" val="AMET"/>
  <p:tag name="KSO_WM_BEAUTIFY_FLAG" val="#wm#"/>
  <p:tag name="KSO_WM_DIAGRAM_GROUP_CODE" val="n1-1"/>
  <p:tag name="KSO_WM_TAG_VERSION" val="1.0"/>
  <p:tag name="KSO_WM_UNIT_FILL_FORE_SCHEMECOLOR_INDEX" val="5"/>
  <p:tag name="KSO_WM_UNIT_FILL_TYPE" val="1"/>
  <p:tag name="KSO_WM_UNIT_TEXT_FILL_FORE_SCHEMECOLOR_INDEX" val="14"/>
  <p:tag name="KSO_WM_UNIT_TEXT_FILL_TYPE" val="1"/>
</p:tagLst>
</file>

<file path=ppt/tags/tag5.xml><?xml version="1.0" encoding="utf-8"?>
<p:tagLst xmlns:p="http://schemas.openxmlformats.org/presentationml/2006/main">
  <p:tag name="KSO_WM_TEMPLATE_CATEGORY" val="diagram"/>
  <p:tag name="KSO_WM_TEMPLATE_INDEX" val="284"/>
  <p:tag name="KSO_WM_UNIT_TYPE" val="n_h_a"/>
  <p:tag name="KSO_WM_UNIT_INDEX" val="1_2_2"/>
  <p:tag name="KSO_WM_UNIT_ID" val="259*n_h_a*1_2_2"/>
  <p:tag name="KSO_WM_UNIT_CLEAR" val="1"/>
  <p:tag name="KSO_WM_UNIT_LAYERLEVEL" val="1_1_1"/>
  <p:tag name="KSO_WM_UNIT_VALUE" val="9"/>
  <p:tag name="KSO_WM_UNIT_HIGHLIGHT" val="0"/>
  <p:tag name="KSO_WM_UNIT_COMPATIBLE" val="0"/>
  <p:tag name="KSO_WM_UNIT_PRESET_TEXT" val="AMET"/>
  <p:tag name="KSO_WM_BEAUTIFY_FLAG" val="#wm#"/>
  <p:tag name="KSO_WM_DIAGRAM_GROUP_CODE" val="n1-1"/>
  <p:tag name="KSO_WM_TAG_VERSION" val="1.0"/>
  <p:tag name="KSO_WM_UNIT_FILL_FORE_SCHEMECOLOR_INDEX" val="5"/>
  <p:tag name="KSO_WM_UNIT_FILL_TYPE" val="1"/>
  <p:tag name="KSO_WM_UNIT_TEXT_FILL_FORE_SCHEMECOLOR_INDEX" val="14"/>
  <p:tag name="KSO_WM_UNIT_TEXT_FILL_TYPE" val="1"/>
</p:tagLst>
</file>

<file path=ppt/tags/tag6.xml><?xml version="1.0" encoding="utf-8"?>
<p:tagLst xmlns:p="http://schemas.openxmlformats.org/presentationml/2006/main">
  <p:tag name="KSO_WM_TEMPLATE_CATEGORY" val="diagram"/>
  <p:tag name="KSO_WM_TEMPLATE_INDEX" val="284"/>
  <p:tag name="KSO_WM_UNIT_TYPE" val="n_h_a"/>
  <p:tag name="KSO_WM_UNIT_INDEX" val="1_2_1"/>
  <p:tag name="KSO_WM_UNIT_ID" val="259*n_h_a*1_2_1"/>
  <p:tag name="KSO_WM_UNIT_CLEAR" val="1"/>
  <p:tag name="KSO_WM_UNIT_LAYERLEVEL" val="1_1_1"/>
  <p:tag name="KSO_WM_UNIT_VALUE" val="9"/>
  <p:tag name="KSO_WM_UNIT_HIGHLIGHT" val="0"/>
  <p:tag name="KSO_WM_UNIT_COMPATIBLE" val="0"/>
  <p:tag name="KSO_WM_UNIT_PRESET_TEXT" val="AMET"/>
  <p:tag name="KSO_WM_BEAUTIFY_FLAG" val="#wm#"/>
  <p:tag name="KSO_WM_DIAGRAM_GROUP_CODE" val="n1-1"/>
  <p:tag name="KSO_WM_TAG_VERSION" val="1.0"/>
  <p:tag name="KSO_WM_UNIT_FILL_FORE_SCHEMECOLOR_INDEX" val="5"/>
  <p:tag name="KSO_WM_UNIT_FILL_TYPE" val="1"/>
  <p:tag name="KSO_WM_UNIT_TEXT_FILL_FORE_SCHEMECOLOR_INDEX" val="14"/>
  <p:tag name="KSO_WM_UNIT_TEXT_FILL_TYPE" val="1"/>
</p:tagLst>
</file>

<file path=ppt/tags/tag7.xml><?xml version="1.0" encoding="utf-8"?>
<p:tagLst xmlns:p="http://schemas.openxmlformats.org/presentationml/2006/main">
  <p:tag name="ISPRING_ULTRA_SCORM_COURSE_ID" val="2454CE51-C1A2-4DC5-8282-A43D0CF0F6CD"/>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03"/>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Colored (Recommend)">
  <a:themeElements>
    <a:clrScheme name="Custom 39">
      <a:dk1>
        <a:sysClr val="windowText" lastClr="000000"/>
      </a:dk1>
      <a:lt1>
        <a:sysClr val="window" lastClr="FFFFFF"/>
      </a:lt1>
      <a:dk2>
        <a:srgbClr val="2A445D"/>
      </a:dk2>
      <a:lt2>
        <a:srgbClr val="A1B1BC"/>
      </a:lt2>
      <a:accent1>
        <a:srgbClr val="2580B7"/>
      </a:accent1>
      <a:accent2>
        <a:srgbClr val="179E86"/>
      </a:accent2>
      <a:accent3>
        <a:srgbClr val="9EBE5B"/>
      </a:accent3>
      <a:accent4>
        <a:srgbClr val="F59B11"/>
      </a:accent4>
      <a:accent5>
        <a:srgbClr val="C03B26"/>
      </a:accent5>
      <a:accent6>
        <a:srgbClr val="7030A0"/>
      </a:accent6>
      <a:hlink>
        <a:srgbClr val="0563C1"/>
      </a:hlink>
      <a:folHlink>
        <a:srgbClr val="954F72"/>
      </a:folHlink>
    </a:clrScheme>
    <a:fontScheme name="Custom 2">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46800" rIns="36000" bIns="46800" rtlCol="0">
        <a:spAutoFit/>
      </a:bodyPr>
      <a:lstStyle>
        <a:defPPr>
          <a:lnSpc>
            <a:spcPct val="125000"/>
          </a:lnSpc>
          <a:defRPr sz="1200">
            <a:solidFill>
              <a:schemeClr val="bg2">
                <a:lumMod val="7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03. Business Plan 2016 Colour 1</Template>
  <TotalTime>0</TotalTime>
  <Words>4093</Words>
  <Application>WPS 演示</Application>
  <PresentationFormat>自定义</PresentationFormat>
  <Paragraphs>947</Paragraphs>
  <Slides>45</Slides>
  <Notes>24</Notes>
  <HiddenSlides>0</HiddenSlides>
  <MMClips>1</MMClips>
  <ScaleCrop>false</ScaleCrop>
  <HeadingPairs>
    <vt:vector size="6" baseType="variant">
      <vt:variant>
        <vt:lpstr>已用的字体</vt:lpstr>
      </vt:variant>
      <vt:variant>
        <vt:i4>35</vt:i4>
      </vt:variant>
      <vt:variant>
        <vt:lpstr>主题</vt:lpstr>
      </vt:variant>
      <vt:variant>
        <vt:i4>1</vt:i4>
      </vt:variant>
      <vt:variant>
        <vt:lpstr>幻灯片标题</vt:lpstr>
      </vt:variant>
      <vt:variant>
        <vt:i4>45</vt:i4>
      </vt:variant>
    </vt:vector>
  </HeadingPairs>
  <TitlesOfParts>
    <vt:vector size="81" baseType="lpstr">
      <vt:lpstr>Arial</vt:lpstr>
      <vt:lpstr>宋体</vt:lpstr>
      <vt:lpstr>Wingdings</vt:lpstr>
      <vt:lpstr>Lato</vt:lpstr>
      <vt:lpstr>华文隶书</vt:lpstr>
      <vt:lpstr>方正尚酷简体</vt:lpstr>
      <vt:lpstr>微软雅黑</vt:lpstr>
      <vt:lpstr>楷体_GB2312</vt:lpstr>
      <vt:lpstr>新宋体</vt:lpstr>
      <vt:lpstr>Agency FB</vt:lpstr>
      <vt:lpstr>Agency FB</vt:lpstr>
      <vt:lpstr>造字工房悦黑（非商用）常规体</vt:lpstr>
      <vt:lpstr>华文琥珀</vt:lpstr>
      <vt:lpstr>Steelfish</vt:lpstr>
      <vt:lpstr>Segoe Print</vt:lpstr>
      <vt:lpstr>Open Sans Light</vt:lpstr>
      <vt:lpstr>Times New Roman</vt:lpstr>
      <vt:lpstr>Open Sans Light</vt:lpstr>
      <vt:lpstr>Arial Unicode MS</vt:lpstr>
      <vt:lpstr>Calibri</vt:lpstr>
      <vt:lpstr>MS PGothic</vt:lpstr>
      <vt:lpstr>黑体</vt:lpstr>
      <vt:lpstr>时尚中黑简体</vt:lpstr>
      <vt:lpstr>Impact</vt:lpstr>
      <vt:lpstr>Kozuka Gothic Pro H</vt:lpstr>
      <vt:lpstr>华文彩云</vt:lpstr>
      <vt:lpstr>Arial</vt:lpstr>
      <vt:lpstr>华文新魏</vt:lpstr>
      <vt:lpstr>楷体</vt:lpstr>
      <vt:lpstr>Roboto</vt:lpstr>
      <vt:lpstr>Tahoma</vt:lpstr>
      <vt:lpstr>方正兰亭细黑_GBK</vt:lpstr>
      <vt:lpstr>Aharoni</vt:lpstr>
      <vt:lpstr>Yu Gothic UI Semibold</vt:lpstr>
      <vt:lpstr>Lato</vt:lpstr>
      <vt:lpstr>Colored (Recommend)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dc:title>
  <dc:creator>graphic design268</dc:creator>
  <cp:lastModifiedBy>乐天</cp:lastModifiedBy>
  <cp:revision>1130</cp:revision>
  <dcterms:created xsi:type="dcterms:W3CDTF">2016-05-25T07:00:00Z</dcterms:created>
  <dcterms:modified xsi:type="dcterms:W3CDTF">2025-08-28T01:24:33Z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F4E7EF25C1444944A9AC2350A2FCAEFD_12</vt:lpwstr>
  </property>
  <property fmtid="{D5CDD505-2E9C-101B-9397-08002B2CF9AE}" pid="3" name="KSOProductBuildVer">
    <vt:lpwstr>2052-12.1.0.22529</vt:lpwstr>
  </property>
</Properties>
</file>