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1.svg" ContentType="image/svg+xml"/>
  <Override PartName="/ppt/media/image14.svg" ContentType="image/svg+xml"/>
  <Override PartName="/ppt/media/image6.svg" ContentType="image/svg+xml"/>
  <Override PartName="/ppt/media/image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92" r:id="rId6"/>
    <p:sldId id="293" r:id="rId7"/>
    <p:sldId id="263" r:id="rId8"/>
    <p:sldId id="260" r:id="rId9"/>
    <p:sldId id="294" r:id="rId10"/>
    <p:sldId id="297" r:id="rId11"/>
    <p:sldId id="262" r:id="rId12"/>
    <p:sldId id="295" r:id="rId13"/>
    <p:sldId id="265" r:id="rId14"/>
    <p:sldId id="298" r:id="rId15"/>
    <p:sldId id="264" r:id="rId16"/>
    <p:sldId id="296" r:id="rId17"/>
    <p:sldId id="282" r:id="rId18"/>
    <p:sldId id="266" r:id="rId19"/>
    <p:sldId id="271" r:id="rId20"/>
    <p:sldId id="283" r:id="rId21"/>
    <p:sldId id="284" r:id="rId22"/>
    <p:sldId id="285" r:id="rId23"/>
    <p:sldId id="316" r:id="rId24"/>
    <p:sldId id="286" r:id="rId25"/>
    <p:sldId id="287" r:id="rId26"/>
    <p:sldId id="288" r:id="rId27"/>
    <p:sldId id="289" r:id="rId28"/>
    <p:sldId id="290" r:id="rId29"/>
    <p:sldId id="291" r:id="rId30"/>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30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116.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0.xml"/><Relationship Id="rId7" Type="http://schemas.openxmlformats.org/officeDocument/2006/relationships/image" Target="../media/image11.svg"/><Relationship Id="rId6" Type="http://schemas.openxmlformats.org/officeDocument/2006/relationships/image" Target="../media/image10.png"/><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image" Target="../media/image12.jpeg"/><Relationship Id="rId15" Type="http://schemas.openxmlformats.org/officeDocument/2006/relationships/slideLayout" Target="../slideLayouts/slideLayout7.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image" Target="../media/image12.jpeg"/><Relationship Id="rId15" Type="http://schemas.openxmlformats.org/officeDocument/2006/relationships/slideLayout" Target="../slideLayouts/slideLayout7.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89.xml"/><Relationship Id="rId7" Type="http://schemas.openxmlformats.org/officeDocument/2006/relationships/image" Target="../media/image14.svg"/><Relationship Id="rId6" Type="http://schemas.openxmlformats.org/officeDocument/2006/relationships/image" Target="../media/image13.png"/><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image" Target="../media/image15.jpeg"/><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5" Type="http://schemas.openxmlformats.org/officeDocument/2006/relationships/slideLayout" Target="../slideLayouts/slideLayout7.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tags" Target="../tags/tag102.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image" Target="../media/image19.jpeg"/><Relationship Id="rId2" Type="http://schemas.openxmlformats.org/officeDocument/2006/relationships/tags" Target="../tags/tag103.xml"/><Relationship Id="rId14" Type="http://schemas.openxmlformats.org/officeDocument/2006/relationships/slideLayout" Target="../slideLayouts/slideLayout7.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image" Target="../media/image21.jpeg"/><Relationship Id="rId10" Type="http://schemas.openxmlformats.org/officeDocument/2006/relationships/tags" Target="../tags/tag109.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image" Target="../media/image23.jpe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xml"/><Relationship Id="rId7" Type="http://schemas.openxmlformats.org/officeDocument/2006/relationships/image" Target="../media/image6.svg"/><Relationship Id="rId6" Type="http://schemas.openxmlformats.org/officeDocument/2006/relationships/image" Target="../media/image5.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9" Type="http://schemas.openxmlformats.org/officeDocument/2006/relationships/slideLayout" Target="../slideLayouts/slideLayout2.xml"/><Relationship Id="rId28" Type="http://schemas.openxmlformats.org/officeDocument/2006/relationships/tags" Target="../tags/tag32.xml"/><Relationship Id="rId27" Type="http://schemas.openxmlformats.org/officeDocument/2006/relationships/tags" Target="../tags/tag31.xml"/><Relationship Id="rId26" Type="http://schemas.openxmlformats.org/officeDocument/2006/relationships/tags" Target="../tags/tag30.xml"/><Relationship Id="rId25" Type="http://schemas.openxmlformats.org/officeDocument/2006/relationships/tags" Target="../tags/tag29.xml"/><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1" Type="http://schemas.openxmlformats.org/officeDocument/2006/relationships/slideLayout" Target="../slideLayouts/slideLayout7.xml"/><Relationship Id="rId10" Type="http://schemas.openxmlformats.org/officeDocument/2006/relationships/tags" Target="../tags/tag4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6.xml"/><Relationship Id="rId7" Type="http://schemas.openxmlformats.org/officeDocument/2006/relationships/image" Target="../media/image8.svg"/><Relationship Id="rId6" Type="http://schemas.openxmlformats.org/officeDocument/2006/relationships/image" Target="../media/image7.png"/><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image" Target="../media/image9.jpeg"/><Relationship Id="rId12" Type="http://schemas.openxmlformats.org/officeDocument/2006/relationships/slideLayout" Target="../slideLayouts/slideLayout7.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33730" y="1525905"/>
            <a:ext cx="7379970" cy="2085975"/>
          </a:xfrm>
          <a:prstGeom prst="rect">
            <a:avLst/>
          </a:prstGeom>
        </p:spPr>
        <p:txBody>
          <a:bodyPr vert="horz" wrap="square" lIns="114300" tIns="57150" rIns="114300" bIns="57150" rtlCol="0" anchor="ctr" anchorCtr="0">
            <a:normAutofit/>
          </a:bodyPr>
          <a:lstStyle/>
          <a:p>
            <a:pPr>
              <a:lnSpc>
                <a:spcPct val="115000"/>
              </a:lnSpc>
            </a:pPr>
            <a:r>
              <a:rPr lang="zh-CN" alt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第</a:t>
            </a:r>
            <a:r>
              <a:rPr lang="en-US" altLang="zh-CN" sz="5400" b="1">
                <a:solidFill>
                  <a:srgbClr val="1338FD">
                    <a:alpha val="100000"/>
                  </a:srgbClr>
                </a:solidFill>
                <a:latin typeface="微软雅黑" panose="020B0503020204020204" charset="-122"/>
                <a:ea typeface="微软雅黑" panose="020B0503020204020204" charset="-122"/>
                <a:cs typeface="微软雅黑" panose="020B0503020204020204" charset="-122"/>
              </a:rPr>
              <a:t>8</a:t>
            </a:r>
            <a:r>
              <a:rPr lang="zh-CN" alt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章</a:t>
            </a:r>
            <a:r>
              <a:rPr lang="en-US" altLang="zh-CN" sz="5400" b="1">
                <a:solidFill>
                  <a:srgbClr val="1338FD">
                    <a:alpha val="100000"/>
                  </a:srgbClr>
                </a:solidFill>
                <a:latin typeface="微软雅黑" panose="020B0503020204020204" charset="-122"/>
                <a:ea typeface="微软雅黑" panose="020B0503020204020204" charset="-122"/>
                <a:cs typeface="微软雅黑" panose="020B0503020204020204" charset="-122"/>
              </a:rPr>
              <a:t>  </a:t>
            </a: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采购</a:t>
            </a: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管理</a:t>
            </a:r>
            <a:endPar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03</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实施</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采购</a:t>
            </a:r>
            <a:endPar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5" name="组合 4"/>
          <p:cNvGrpSpPr/>
          <p:nvPr>
            <p:custDataLst>
              <p:tags r:id="rId2"/>
            </p:custDataLst>
          </p:nvPr>
        </p:nvGrpSpPr>
        <p:grpSpPr>
          <a:xfrm>
            <a:off x="470535" y="1263015"/>
            <a:ext cx="11062970" cy="1858010"/>
            <a:chOff x="1320" y="2875"/>
            <a:chExt cx="16560" cy="4453"/>
          </a:xfrm>
        </p:grpSpPr>
        <p:sp>
          <p:nvSpPr>
            <p:cNvPr id="3" name="对角圆角矩形 2"/>
            <p:cNvSpPr/>
            <p:nvPr>
              <p:custDataLst>
                <p:tags r:id="rId3"/>
              </p:custDataLst>
            </p:nvPr>
          </p:nvSpPr>
          <p:spPr>
            <a:xfrm>
              <a:off x="1431" y="3000"/>
              <a:ext cx="16449" cy="4328"/>
            </a:xfrm>
            <a:prstGeom prst="round2DiagRect">
              <a:avLst/>
            </a:prstGeom>
            <a:solidFill>
              <a:schemeClr val="accent1"/>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10" name="对角圆角矩形 9"/>
            <p:cNvSpPr/>
            <p:nvPr>
              <p:custDataLst>
                <p:tags r:id="rId4"/>
              </p:custDataLst>
            </p:nvPr>
          </p:nvSpPr>
          <p:spPr>
            <a:xfrm>
              <a:off x="1320" y="2875"/>
              <a:ext cx="16449" cy="4328"/>
            </a:xfrm>
            <a:prstGeom prst="round2DiagRect">
              <a:avLst/>
            </a:prstGeom>
            <a:solidFill>
              <a:schemeClr val="lt1"/>
            </a:solidFill>
            <a:ln w="12700" cmpd="sng">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2" name="标题 1"/>
          <p:cNvSpPr>
            <a:spLocks noGrp="1"/>
          </p:cNvSpPr>
          <p:nvPr>
            <p:ph type="title"/>
          </p:nvPr>
        </p:nvSpPr>
        <p:spPr>
          <a:xfrm>
            <a:off x="381000" y="152400"/>
            <a:ext cx="2784475" cy="1021080"/>
          </a:xfrm>
        </p:spPr>
        <p:txBody>
          <a:bodyPr/>
          <a:p>
            <a:r>
              <a:rPr sz="2800" b="1">
                <a:solidFill>
                  <a:schemeClr val="tx1"/>
                </a:solidFill>
                <a:latin typeface="微软雅黑" panose="020B0503020204020204" charset="-122"/>
                <a:ea typeface="微软雅黑" panose="020B0503020204020204" charset="-122"/>
                <a:cs typeface="微软雅黑" panose="020B0503020204020204" charset="-122"/>
              </a:rPr>
              <a:t>实施采购</a:t>
            </a:r>
            <a:endParaRPr sz="28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Title 6"/>
          <p:cNvSpPr txBox="1"/>
          <p:nvPr>
            <p:custDataLst>
              <p:tags r:id="rId5"/>
            </p:custDataLst>
          </p:nvPr>
        </p:nvSpPr>
        <p:spPr>
          <a:xfrm>
            <a:off x="664845" y="1581785"/>
            <a:ext cx="10733405" cy="127254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6195" lvl="0" algn="l" fontAlgn="auto">
              <a:lnSpc>
                <a:spcPct val="130000"/>
              </a:lnSpc>
              <a:spcBef>
                <a:spcPts val="1020"/>
              </a:spcBef>
              <a:spcAft>
                <a:spcPts val="0"/>
              </a:spcAft>
              <a:buSzPct val="100000"/>
              <a:buFont typeface="+mj-lt"/>
            </a:pPr>
            <a:r>
              <a:rPr lang="zh-CN" altLang="en-US" sz="20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实施采购是获取卖方应答、选择卖方并授予合同的过程。本过程的主要作用是，选定合格卖方并签署关于货物或服务交付的法律协议。本过程的最后成果是签订的协议，包括正式合同。本过程应根据需要在整个项目期间定期展开。</a:t>
            </a:r>
            <a:endParaRPr lang="zh-CN" altLang="en-US" sz="20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8" name="图片 9" descr="图10-3实施采购过程的输入、工具与技术和输出"/>
          <p:cNvPicPr>
            <a:picLocks noChangeAspect="1"/>
          </p:cNvPicPr>
          <p:nvPr/>
        </p:nvPicPr>
        <p:blipFill>
          <a:blip r:embed="rId6">
            <a:extLst>
              <a:ext uri="{96DAC541-7B7A-43D3-8B79-37D633B846F1}">
                <asvg:svgBlip xmlns:asvg="http://schemas.microsoft.com/office/drawing/2016/SVG/main" r:embed="rId7"/>
              </a:ext>
            </a:extLst>
          </a:blip>
          <a:srcRect b="15375"/>
          <a:stretch>
            <a:fillRect/>
          </a:stretch>
        </p:blipFill>
        <p:spPr>
          <a:xfrm>
            <a:off x="2207260" y="3216910"/>
            <a:ext cx="8209915" cy="3070860"/>
          </a:xfrm>
          <a:prstGeom prst="rect">
            <a:avLst/>
          </a:prstGeom>
        </p:spPr>
      </p:pic>
    </p:spTree>
    <p:custDataLst>
      <p:tags r:id="rId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5742" b="5742"/>
          <a:stretch>
            <a:fillRect/>
          </a:stretch>
        </p:blipFill>
        <p:spPr>
          <a:xfrm>
            <a:off x="6203747" y="1487175"/>
            <a:ext cx="5238701" cy="4637054"/>
          </a:xfrm>
          <a:prstGeom prst="rect">
            <a:avLst/>
          </a:prstGeom>
        </p:spPr>
      </p:pic>
      <p:sp>
        <p:nvSpPr>
          <p:cNvPr id="3" name="TextBox 3"/>
          <p:cNvSpPr txBox="1"/>
          <p:nvPr>
            <p:custDataLst>
              <p:tags r:id="rId3"/>
            </p:custDataLst>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最低成本法适用于标准化或常规采购。此类采购有成熟的实践与标准，有具体明确的预期成果，可以用不同的成本来取得。</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最低</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成本</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适用于采购价值相对较小，不值得花时间和成本开展完整选择过程的情况。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仅凭</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资质</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邀请一些公司提交建议书，同时列明技术和成本详情；如果技术建议书可以接受，再邀请它们进行合同谈判。</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基于质量或技术方案得分</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供方选择分析</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方法</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custDataLst>
              <p:tags r:id="rId13"/>
            </p:custDataLst>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custDataLst>
              <p:tags r:id="rId14"/>
            </p:custDataLst>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5742" b="5742"/>
          <a:stretch>
            <a:fillRect/>
          </a:stretch>
        </p:blipFill>
        <p:spPr>
          <a:xfrm>
            <a:off x="6203747" y="1487175"/>
            <a:ext cx="5238701" cy="4637054"/>
          </a:xfrm>
          <a:prstGeom prst="rect">
            <a:avLst/>
          </a:prstGeom>
        </p:spPr>
      </p:pic>
      <p:sp>
        <p:nvSpPr>
          <p:cNvPr id="3" name="TextBox 3"/>
          <p:cNvSpPr txBox="1"/>
          <p:nvPr>
            <p:custDataLst>
              <p:tags r:id="rId3"/>
            </p:custDataLst>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如果项目的风险和（或）不确定性较高，相对于成本而言，质量就应该是一个关键因素。</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基于质量和成本</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买方要求特定卖方准备技术和财务建议书，然后针对建议书开展谈判。由于没有竞争，因此仅在有适当理由时才可采用此方法，而且应将其视为特殊情况。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独有</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来源</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要求在建议邀请书中向受邀的卖方披露可用预算，然后在此预算内选择技术建议书得分最高的卖方</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此方法仅适用于工作说明书定义精确、预期不会发生变更，而且预算固定且不得超出的情况。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固定</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预算</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供方选择分析</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方法</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542238" y="1687059"/>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542238" y="3425635"/>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05</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542238" y="5146916"/>
            <a:ext cx="849630" cy="46037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06</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custDataLst>
              <p:tags r:id="rId13"/>
            </p:custDataLst>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custDataLst>
              <p:tags r:id="rId14"/>
            </p:custDataLst>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04</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控制</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采购</a:t>
            </a:r>
            <a:endPar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533400" y="245745"/>
            <a:ext cx="2665730" cy="1038225"/>
          </a:xfrm>
        </p:spPr>
        <p:txBody>
          <a:bodyPr/>
          <a:p>
            <a:r>
              <a:rPr sz="2800" b="1">
                <a:solidFill>
                  <a:schemeClr val="tx1"/>
                </a:solidFill>
                <a:latin typeface="微软雅黑" panose="020B0503020204020204" charset="-122"/>
                <a:ea typeface="微软雅黑" panose="020B0503020204020204" charset="-122"/>
                <a:cs typeface="微软雅黑" panose="020B0503020204020204" charset="-122"/>
              </a:rPr>
              <a:t> 控制采购</a:t>
            </a:r>
            <a:endParaRPr sz="2800" b="1">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6" name="组合 5"/>
          <p:cNvGrpSpPr/>
          <p:nvPr>
            <p:custDataLst>
              <p:tags r:id="rId2"/>
            </p:custDataLst>
          </p:nvPr>
        </p:nvGrpSpPr>
        <p:grpSpPr>
          <a:xfrm>
            <a:off x="604520" y="1403350"/>
            <a:ext cx="10938510" cy="1724025"/>
            <a:chOff x="1141" y="2875"/>
            <a:chExt cx="16739" cy="4453"/>
          </a:xfrm>
        </p:grpSpPr>
        <p:sp>
          <p:nvSpPr>
            <p:cNvPr id="7" name="对角圆角矩形 6"/>
            <p:cNvSpPr/>
            <p:nvPr>
              <p:custDataLst>
                <p:tags r:id="rId3"/>
              </p:custDataLst>
            </p:nvPr>
          </p:nvSpPr>
          <p:spPr>
            <a:xfrm>
              <a:off x="1431" y="3000"/>
              <a:ext cx="16449" cy="4328"/>
            </a:xfrm>
            <a:prstGeom prst="round2DiagRect">
              <a:avLst/>
            </a:prstGeom>
            <a:solidFill>
              <a:schemeClr val="accent1"/>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对角圆角矩形 7"/>
            <p:cNvSpPr/>
            <p:nvPr>
              <p:custDataLst>
                <p:tags r:id="rId4"/>
              </p:custDataLst>
            </p:nvPr>
          </p:nvSpPr>
          <p:spPr>
            <a:xfrm>
              <a:off x="1141" y="2875"/>
              <a:ext cx="16627" cy="4328"/>
            </a:xfrm>
            <a:prstGeom prst="round2DiagRect">
              <a:avLst/>
            </a:prstGeom>
            <a:solidFill>
              <a:schemeClr val="lt1"/>
            </a:solidFill>
            <a:ln w="12700" cmpd="sng">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9" name="Title 6"/>
          <p:cNvSpPr txBox="1"/>
          <p:nvPr>
            <p:custDataLst>
              <p:tags r:id="rId5"/>
            </p:custDataLst>
          </p:nvPr>
        </p:nvSpPr>
        <p:spPr>
          <a:xfrm>
            <a:off x="794385" y="1543050"/>
            <a:ext cx="10767060" cy="127254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6195" lvl="0" algn="l" fontAlgn="auto">
              <a:lnSpc>
                <a:spcPct val="130000"/>
              </a:lnSpc>
              <a:spcBef>
                <a:spcPts val="1020"/>
              </a:spcBef>
              <a:spcAft>
                <a:spcPts val="0"/>
              </a:spcAft>
              <a:buSzPct val="100000"/>
              <a:buFont typeface="+mj-lt"/>
            </a:pPr>
            <a:r>
              <a:rPr lang="zh-CN" altLang="en-US" sz="20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控制采购是管理采购关系，监督合同绩效，实施必要的变更和纠偏，以及关闭合同的过程。本过程的主要作用是，确保买卖双方履行法律协议，满足项目需求。本过程应根据需要在整个项目期间开展。</a:t>
            </a:r>
            <a:endParaRPr lang="zh-CN" altLang="en-US" sz="20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11" name="图片 8" descr="图10-4 控制采购过程的输入、工具与技术和输出"/>
          <p:cNvPicPr>
            <a:picLocks noChangeAspect="1"/>
          </p:cNvPicPr>
          <p:nvPr/>
        </p:nvPicPr>
        <p:blipFill>
          <a:blip r:embed="rId6">
            <a:extLst>
              <a:ext uri="{96DAC541-7B7A-43D3-8B79-37D633B846F1}">
                <asvg:svgBlip xmlns:asvg="http://schemas.microsoft.com/office/drawing/2016/SVG/main" r:embed="rId7"/>
              </a:ext>
            </a:extLst>
          </a:blip>
          <a:srcRect l="2212" r="2528" b="8557"/>
          <a:stretch>
            <a:fillRect/>
          </a:stretch>
        </p:blipFill>
        <p:spPr>
          <a:xfrm>
            <a:off x="2011045" y="3198495"/>
            <a:ext cx="7567295" cy="3353435"/>
          </a:xfrm>
          <a:prstGeom prst="rect">
            <a:avLst/>
          </a:prstGeom>
        </p:spPr>
      </p:pic>
    </p:spTree>
    <p:custDataLst>
      <p:tags r:id="rId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772125" y="1316485"/>
            <a:ext cx="234041" cy="234041"/>
          </a:xfrm>
          <a:prstGeom prst="ellipse">
            <a:avLst/>
          </a:prstGeom>
          <a:solidFill>
            <a:schemeClr val="accent1">
              <a:alpha val="100000"/>
            </a:schemeClr>
          </a:solidFill>
        </p:spPr>
      </p:sp>
      <p:sp>
        <p:nvSpPr>
          <p:cNvPr id="3" name="TextBox 3"/>
          <p:cNvSpPr txBox="1"/>
          <p:nvPr>
            <p:custDataLst>
              <p:tags r:id="rId3"/>
            </p:custDataLst>
          </p:nvPr>
        </p:nvSpPr>
        <p:spPr>
          <a:xfrm>
            <a:off x="685089" y="1798891"/>
            <a:ext cx="4462091" cy="810863"/>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根据合同中的协议，项目团队要实时跟踪货物的状态，提前向卖方催促交货，以避免延误。</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1006166" y="1179291"/>
            <a:ext cx="4141014" cy="547114"/>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供货进度跟踪</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5" name="Picture 5"/>
          <p:cNvPicPr>
            <a:picLocks noChangeAspect="1"/>
          </p:cNvPicPr>
          <p:nvPr/>
        </p:nvPicPr>
        <p:blipFill>
          <a:blip r:embed="rId5"/>
          <a:srcRect l="16667" r="16667"/>
          <a:stretch>
            <a:fillRect/>
          </a:stretch>
        </p:blipFill>
        <p:spPr>
          <a:xfrm>
            <a:off x="6246240" y="1339655"/>
            <a:ext cx="4916403" cy="4916403"/>
          </a:xfrm>
          <a:prstGeom prst="ellipse">
            <a:avLst/>
          </a:prstGeom>
        </p:spPr>
      </p:pic>
      <p:sp>
        <p:nvSpPr>
          <p:cNvPr id="6" name="TextBox 6"/>
          <p:cNvSpPr txBox="1"/>
          <p:nvPr>
            <p:custDataLst>
              <p:tags r:id="rId6"/>
            </p:custDataLst>
          </p:nvPr>
        </p:nvSpPr>
        <p:spPr>
          <a:xfrm>
            <a:off x="761924" y="3048036"/>
            <a:ext cx="4458174" cy="794230"/>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在供货过程中，由于项目变化或卖方的原因需要变更合同时，需要进行变更控制。</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990291" y="2438661"/>
            <a:ext cx="4141014" cy="505138"/>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变更控制</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673024" y="4469468"/>
            <a:ext cx="4458174" cy="808221"/>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重点关注项目范围、成本、进度、质量等是否按照合同进行，有无变更之处。</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9"/>
            </p:custDataLst>
          </p:nvPr>
        </p:nvSpPr>
        <p:spPr>
          <a:xfrm>
            <a:off x="1006166" y="3886127"/>
            <a:ext cx="4141014" cy="505138"/>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采购绩效审查</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custDataLst>
              <p:tags r:id="rId10"/>
            </p:custDataLst>
          </p:nvPr>
        </p:nvSpPr>
        <p:spPr>
          <a:xfrm>
            <a:off x="761965" y="2591062"/>
            <a:ext cx="234041" cy="234041"/>
          </a:xfrm>
          <a:prstGeom prst="ellipse">
            <a:avLst/>
          </a:prstGeom>
          <a:solidFill>
            <a:schemeClr val="accent1">
              <a:alpha val="100000"/>
            </a:schemeClr>
          </a:solidFill>
        </p:spPr>
      </p:sp>
      <p:sp>
        <p:nvSpPr>
          <p:cNvPr id="11" name="AutoShape 11"/>
          <p:cNvSpPr/>
          <p:nvPr>
            <p:custDataLst>
              <p:tags r:id="rId11"/>
            </p:custDataLst>
          </p:nvPr>
        </p:nvSpPr>
        <p:spPr>
          <a:xfrm>
            <a:off x="756250" y="4039165"/>
            <a:ext cx="234041" cy="234041"/>
          </a:xfrm>
          <a:prstGeom prst="ellipse">
            <a:avLst/>
          </a:prstGeom>
          <a:solidFill>
            <a:schemeClr val="accent1">
              <a:alpha val="100000"/>
            </a:schemeClr>
          </a:solidFill>
        </p:spPr>
      </p:sp>
      <p:sp>
        <p:nvSpPr>
          <p:cNvPr id="12" name="TextBox 12"/>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控制</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管理</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9"/>
          <p:cNvSpPr txBox="1"/>
          <p:nvPr>
            <p:custDataLst>
              <p:tags r:id="rId12"/>
            </p:custDataLst>
          </p:nvPr>
        </p:nvSpPr>
        <p:spPr>
          <a:xfrm>
            <a:off x="1066491" y="5277412"/>
            <a:ext cx="4141014" cy="505138"/>
          </a:xfrm>
          <a:prstGeom prst="rect">
            <a:avLst/>
          </a:prstGeom>
        </p:spPr>
        <p:txBody>
          <a:bodyPr vert="horz" wrap="square" lIns="114300" tIns="57150" rIns="114300" bIns="57150" rtlCol="0" anchor="b" anchorCtr="0">
            <a:noAutofit/>
          </a:bodyPr>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索赔</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管理</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AutoShape 11"/>
          <p:cNvSpPr/>
          <p:nvPr>
            <p:custDataLst>
              <p:tags r:id="rId13"/>
            </p:custDataLst>
          </p:nvPr>
        </p:nvSpPr>
        <p:spPr>
          <a:xfrm>
            <a:off x="761965" y="5434895"/>
            <a:ext cx="234041" cy="234041"/>
          </a:xfrm>
          <a:prstGeom prst="ellipse">
            <a:avLst/>
          </a:prstGeom>
          <a:solidFill>
            <a:schemeClr val="accent1">
              <a:alpha val="100000"/>
            </a:schemeClr>
          </a:solidFill>
        </p:spPr>
      </p:sp>
      <p:sp>
        <p:nvSpPr>
          <p:cNvPr id="15" name="TextBox 8"/>
          <p:cNvSpPr txBox="1"/>
          <p:nvPr>
            <p:custDataLst>
              <p:tags r:id="rId14"/>
            </p:custDataLst>
          </p:nvPr>
        </p:nvSpPr>
        <p:spPr>
          <a:xfrm>
            <a:off x="685800" y="5867400"/>
            <a:ext cx="6499225" cy="808355"/>
          </a:xfrm>
          <a:prstGeom prst="rect">
            <a:avLst/>
          </a:prstGeom>
        </p:spPr>
        <p:txBody>
          <a:bodyPr vert="horz" wrap="square" lIns="114300" tIns="57150" rIns="114300" bIns="57150" rtlCol="0" anchor="t" anchorCtr="0">
            <a:noAutofit/>
          </a:bodyPr>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如果买卖双方不能就变更补偿达成一致意见，或对变更是否发生存在分歧，那么被请求的变更就成为有争议的变更或潜在的推定变更。</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05</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结束</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采购</a:t>
            </a:r>
            <a:endPar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51642" y="4006380"/>
            <a:ext cx="7813795" cy="1827334"/>
          </a:xfrm>
          <a:prstGeom prst="roundRect">
            <a:avLst>
              <a:gd name="adj" fmla="val 16667"/>
            </a:avLst>
          </a:prstGeom>
          <a:solidFill>
            <a:schemeClr val="lt2">
              <a:alpha val="80000"/>
            </a:schemeClr>
          </a:solidFill>
        </p:spPr>
      </p:sp>
      <p:sp>
        <p:nvSpPr>
          <p:cNvPr id="3" name="AutoShape 3"/>
          <p:cNvSpPr/>
          <p:nvPr/>
        </p:nvSpPr>
        <p:spPr>
          <a:xfrm>
            <a:off x="751642" y="1920540"/>
            <a:ext cx="7813795" cy="1827334"/>
          </a:xfrm>
          <a:prstGeom prst="roundRect">
            <a:avLst>
              <a:gd name="adj" fmla="val 16667"/>
            </a:avLst>
          </a:prstGeom>
          <a:solidFill>
            <a:schemeClr val="lt2">
              <a:alpha val="80000"/>
            </a:schemeClr>
          </a:solidFill>
        </p:spPr>
      </p:sp>
      <p:pic>
        <p:nvPicPr>
          <p:cNvPr id="4" name="Picture 4"/>
          <p:cNvPicPr>
            <a:picLocks noChangeAspect="1"/>
          </p:cNvPicPr>
          <p:nvPr>
            <p:custDataLst>
              <p:tags r:id="rId2"/>
            </p:custDataLst>
          </p:nvPr>
        </p:nvPicPr>
        <p:blipFill>
          <a:blip r:embed="rId3">
            <a:alphaModFix amt="100000"/>
          </a:blip>
          <a:srcRect l="12109" r="12109"/>
          <a:stretch>
            <a:fillRect/>
          </a:stretch>
        </p:blipFill>
        <p:spPr>
          <a:xfrm>
            <a:off x="7804006" y="1329783"/>
            <a:ext cx="3831201" cy="5108268"/>
          </a:xfrm>
          <a:prstGeom prst="rect">
            <a:avLst/>
          </a:prstGeom>
        </p:spPr>
      </p:pic>
      <p:sp>
        <p:nvSpPr>
          <p:cNvPr id="5" name="TextBox 5"/>
          <p:cNvSpPr txBox="1"/>
          <p:nvPr/>
        </p:nvSpPr>
        <p:spPr>
          <a:xfrm>
            <a:off x="1030579" y="2089154"/>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货物验收</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030579" y="2610429"/>
            <a:ext cx="6238875" cy="950067"/>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清点货物种类和数量，检查质量是否合格，核实有关技术文件、维修单等文件是否齐全。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030579" y="4183053"/>
            <a:ext cx="6238875" cy="637972"/>
          </a:xfrm>
          <a:prstGeom prst="rect">
            <a:avLst/>
          </a:prstGeom>
        </p:spPr>
        <p:txBody>
          <a:bodyPr vert="horz" wrap="square" lIns="123825" tIns="123825" rIns="57150" bIns="123825" rtlCol="0" anchor="ctr"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合同</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存档</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030579" y="4712439"/>
            <a:ext cx="6238875" cy="936429"/>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对采购全过程产生的所有文件进行综合整理，并建立起采购档案，建立索引，以便日后使用。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结束</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采购</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3223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06</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实训任务 - </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金融机构</a:t>
            </a: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数据中心</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运</a:t>
            </a: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维项目案例</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9776770" y="663596"/>
            <a:ext cx="2197085" cy="766889"/>
          </a:xfrm>
          <a:prstGeom prst="rect">
            <a:avLst/>
          </a:prstGeom>
        </p:spPr>
        <p:txBody>
          <a:bodyPr vert="horz" wrap="square" lIns="114300" tIns="57150" rIns="114300" bIns="57150" rtlCol="0" anchor="b" anchorCtr="0">
            <a:normAutofit/>
          </a:bodyPr>
          <a:lstStyle/>
          <a:p>
            <a:pPr algn="ctr">
              <a:lnSpc>
                <a:spcPct val="120000"/>
              </a:lnSpc>
            </a:pPr>
            <a:r>
              <a:rPr lang="en-US" sz="1200">
                <a:solidFill>
                  <a:srgbClr val="232323">
                    <a:alpha val="100000"/>
                  </a:srgbClr>
                </a:solidFill>
                <a:latin typeface="微软雅黑" panose="020B0503020204020204" charset="-122"/>
                <a:ea typeface="微软雅黑" panose="020B0503020204020204" charset="-122"/>
                <a:cs typeface="微软雅黑" panose="020B0503020204020204" charset="-122"/>
              </a:rPr>
              <a:t>CATALOGUE</a:t>
            </a:r>
            <a:endParaRPr lang="en-US" sz="1200">
              <a:solidFill>
                <a:srgbClr val="232323">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7492225" y="198162"/>
            <a:ext cx="4405428" cy="977265"/>
          </a:xfrm>
          <a:prstGeom prst="rect">
            <a:avLst/>
          </a:prstGeom>
        </p:spPr>
        <p:txBody>
          <a:bodyPr vert="horz" wrap="square" lIns="91440" tIns="45720" rIns="91440" bIns="45720" rtlCol="0" anchor="b" anchorCtr="0">
            <a:normAutofit/>
          </a:bodyPr>
          <a:lstStyle/>
          <a:p>
            <a:pPr algn="r">
              <a:lnSpc>
                <a:spcPct val="100000"/>
              </a:lnSpc>
              <a:spcBef>
                <a:spcPts val="375"/>
              </a:spcBef>
            </a:pP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目 录</a:t>
            </a:r>
            <a:endPar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3929543" y="1484275"/>
            <a:ext cx="6612681" cy="4969951"/>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采购管理概述</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规划采购</a:t>
            </a: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管理</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实施采购</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控制采购</a:t>
            </a:r>
            <a:endPar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结束采购</a:t>
            </a: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 </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ClrTx/>
              <a:buSzTx/>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实训任务 - </a:t>
            </a: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sym typeface="+mn-ea"/>
              </a:rPr>
              <a:t>金融机构数据中心运维项目</a:t>
            </a: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案例</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ClrTx/>
              <a:buSzTx/>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分组讨论</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234986" y="2896583"/>
            <a:ext cx="5052139" cy="3467154"/>
          </a:xfrm>
          <a:prstGeom prst="roundRect">
            <a:avLst>
              <a:gd name="adj" fmla="val 5952"/>
            </a:avLst>
          </a:prstGeom>
          <a:solidFill>
            <a:schemeClr val="lt2">
              <a:alpha val="80000"/>
            </a:schemeClr>
          </a:solidFill>
        </p:spPr>
      </p:sp>
      <p:sp>
        <p:nvSpPr>
          <p:cNvPr id="3" name="AutoShape 3"/>
          <p:cNvSpPr/>
          <p:nvPr/>
        </p:nvSpPr>
        <p:spPr>
          <a:xfrm>
            <a:off x="879670" y="2896583"/>
            <a:ext cx="5052139" cy="3467154"/>
          </a:xfrm>
          <a:prstGeom prst="roundRect">
            <a:avLst>
              <a:gd name="adj" fmla="val 5952"/>
            </a:avLst>
          </a:prstGeom>
          <a:solidFill>
            <a:schemeClr val="lt2">
              <a:alpha val="80000"/>
            </a:schemeClr>
          </a:solidFill>
        </p:spPr>
      </p:sp>
      <p:pic>
        <p:nvPicPr>
          <p:cNvPr id="4" name="Picture 4"/>
          <p:cNvPicPr>
            <a:picLocks noChangeAspect="1"/>
          </p:cNvPicPr>
          <p:nvPr/>
        </p:nvPicPr>
        <p:blipFill>
          <a:blip r:embed="rId2"/>
          <a:srcRect/>
          <a:stretch>
            <a:fillRect/>
          </a:stretch>
        </p:blipFill>
        <p:spPr>
          <a:xfrm>
            <a:off x="891140" y="1371600"/>
            <a:ext cx="5029200" cy="3162577"/>
          </a:xfrm>
          <a:prstGeom prst="rect">
            <a:avLst/>
          </a:prstGeom>
        </p:spPr>
      </p:pic>
      <p:sp>
        <p:nvSpPr>
          <p:cNvPr id="5" name="TextBox 5"/>
          <p:cNvSpPr txBox="1"/>
          <p:nvPr/>
        </p:nvSpPr>
        <p:spPr>
          <a:xfrm>
            <a:off x="1380405" y="4752068"/>
            <a:ext cx="4050670"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A</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公司</a:t>
            </a: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与</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某金融机构</a:t>
            </a: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的合作</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380405" y="5384645"/>
            <a:ext cx="4050670" cy="824485"/>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公司</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与</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某金融机构</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公司开展深度合作，共同推进项目实施。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7" name="Picture 7"/>
          <p:cNvPicPr>
            <a:picLocks noChangeAspect="1"/>
          </p:cNvPicPr>
          <p:nvPr/>
        </p:nvPicPr>
        <p:blipFill>
          <a:blip r:embed="rId3"/>
          <a:srcRect/>
          <a:stretch>
            <a:fillRect/>
          </a:stretch>
        </p:blipFill>
        <p:spPr>
          <a:xfrm>
            <a:off x="6246455" y="1371600"/>
            <a:ext cx="5029200" cy="3162577"/>
          </a:xfrm>
          <a:prstGeom prst="rect">
            <a:avLst/>
          </a:prstGeom>
        </p:spPr>
      </p:pic>
      <p:sp>
        <p:nvSpPr>
          <p:cNvPr id="8" name="TextBox 8"/>
          <p:cNvSpPr txBox="1"/>
          <p:nvPr/>
        </p:nvSpPr>
        <p:spPr>
          <a:xfrm>
            <a:off x="6735721" y="4759543"/>
            <a:ext cx="4050670"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项目的目标和挑战</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6735721" y="5392119"/>
            <a:ext cx="4050670" cy="824485"/>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项目旨在提高</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金融机构在</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北京的数据中心运行维护</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能力</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顺利执行</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运维合同。</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项目背景介绍</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项目经理</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小张</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的决策过程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3" name="Picture 3"/>
          <p:cNvPicPr>
            <a:picLocks noChangeAspect="1"/>
          </p:cNvPicPr>
          <p:nvPr>
            <p:custDataLst>
              <p:tags r:id="rId2"/>
            </p:custDataLst>
          </p:nvPr>
        </p:nvPicPr>
        <p:blipFill>
          <a:blip r:embed="rId3"/>
          <a:srcRect/>
          <a:stretch>
            <a:fillRect/>
          </a:stretch>
        </p:blipFill>
        <p:spPr>
          <a:xfrm>
            <a:off x="8159764" y="1697429"/>
            <a:ext cx="3219437" cy="2386781"/>
          </a:xfrm>
          <a:prstGeom prst="rect">
            <a:avLst/>
          </a:prstGeom>
          <a:noFill/>
        </p:spPr>
      </p:pic>
      <p:sp>
        <p:nvSpPr>
          <p:cNvPr id="4" name="TextBox 4"/>
          <p:cNvSpPr txBox="1"/>
          <p:nvPr>
            <p:custDataLst>
              <p:tags r:id="rId4"/>
            </p:custDataLst>
          </p:nvPr>
        </p:nvSpPr>
        <p:spPr>
          <a:xfrm>
            <a:off x="8245482"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项目分阶段实施</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8245482" y="4842646"/>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签署备件采购合同</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4572000"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增派人手</a:t>
            </a:r>
            <a:r>
              <a:rPr lang="zh-CN" alt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，备件采购清单</a:t>
            </a:r>
            <a:endParaRPr lang="zh-CN" alt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4572000" y="4842646"/>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建立备件库，招聘了专职备件管理员及库房管理员，</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准备</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《备件采购清单》，</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递交</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采购部。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custDataLst>
              <p:tags r:id="rId8"/>
            </p:custDataLst>
          </p:nvPr>
        </p:nvPicPr>
        <p:blipFill>
          <a:blip r:embed="rId9"/>
          <a:srcRect/>
          <a:stretch>
            <a:fillRect/>
          </a:stretch>
        </p:blipFill>
        <p:spPr>
          <a:xfrm>
            <a:off x="4486281" y="1697429"/>
            <a:ext cx="3219437" cy="2386781"/>
          </a:xfrm>
          <a:prstGeom prst="rect">
            <a:avLst/>
          </a:prstGeom>
          <a:noFill/>
        </p:spPr>
      </p:pic>
      <p:pic>
        <p:nvPicPr>
          <p:cNvPr id="9" name="Picture 9"/>
          <p:cNvPicPr>
            <a:picLocks noChangeAspect="1"/>
          </p:cNvPicPr>
          <p:nvPr>
            <p:custDataLst>
              <p:tags r:id="rId10"/>
            </p:custDataLst>
          </p:nvPr>
        </p:nvPicPr>
        <p:blipFill>
          <a:blip r:embed="rId11"/>
          <a:srcRect/>
          <a:stretch>
            <a:fillRect/>
          </a:stretch>
        </p:blipFill>
        <p:spPr>
          <a:xfrm>
            <a:off x="812799" y="1697429"/>
            <a:ext cx="3219437" cy="2386781"/>
          </a:xfrm>
          <a:prstGeom prst="rect">
            <a:avLst/>
          </a:prstGeom>
          <a:noFill/>
        </p:spPr>
      </p:pic>
      <p:sp>
        <p:nvSpPr>
          <p:cNvPr id="10" name="TextBox 10"/>
          <p:cNvSpPr txBox="1"/>
          <p:nvPr>
            <p:custDataLst>
              <p:tags r:id="rId12"/>
            </p:custDataLst>
          </p:nvPr>
        </p:nvSpPr>
        <p:spPr>
          <a:xfrm>
            <a:off x="898518"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工作量评估</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3"/>
            </p:custDataLst>
          </p:nvPr>
        </p:nvSpPr>
        <p:spPr>
          <a:xfrm>
            <a:off x="898518" y="4835171"/>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项目经理</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小张</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首先对工作量进行评估，确保团队有足够资源完成项目。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srcRect/>
          <a:stretch>
            <a:fillRect/>
          </a:stretch>
        </p:blipFill>
        <p:spPr>
          <a:xfrm>
            <a:off x="6738931" y="1450035"/>
            <a:ext cx="4792980" cy="4792980"/>
          </a:xfrm>
          <a:prstGeom prst="ellipse">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案例思考</a:t>
            </a:r>
            <a:endParaRPr lang="en-US" altLang="zh-CN"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554355" y="2438400"/>
            <a:ext cx="5788025" cy="3174365"/>
          </a:xfrm>
          <a:prstGeom prst="rect">
            <a:avLst/>
          </a:prstGeom>
        </p:spPr>
        <p:txBody>
          <a:bodyPr>
            <a:noAutofit/>
          </a:bodyPr>
          <a:p>
            <a:pPr marL="36195" algn="l" defTabSz="913765">
              <a:lnSpc>
                <a:spcPct val="130000"/>
              </a:lnSpc>
              <a:spcBef>
                <a:spcPts val="1020"/>
              </a:spcBef>
              <a:spcAft>
                <a:spcPts val="0"/>
              </a:spcAft>
              <a:buClrTx/>
              <a:buSzTx/>
              <a:buFont typeface="+mj-lt"/>
            </a:pPr>
            <a:r>
              <a:rPr lang="zh-CN" altLang="en-US" sz="2600" spc="271" dirty="0" smtClean="0">
                <a:ln w="3175">
                  <a:noFill/>
                  <a:prstDash val="dash"/>
                </a:ln>
                <a:solidFill>
                  <a:schemeClr val="dk1">
                    <a:lumMod val="75000"/>
                    <a:lumOff val="25000"/>
                  </a:schemeClr>
                </a:solidFill>
                <a:effectLst/>
                <a:uFillTx/>
                <a:latin typeface="微软雅黑" panose="020B0503020204020204" charset="-122"/>
                <a:ea typeface="微软雅黑" panose="020B0503020204020204" charset="-122"/>
                <a:cs typeface="微软雅黑" panose="020B0503020204020204" charset="-122"/>
              </a:rPr>
              <a:t>1.请说明</a:t>
            </a:r>
            <a:r>
              <a:rPr lang="zh-CN" altLang="en-US" sz="2600" spc="271" dirty="0" smtClean="0">
                <a:ln w="3175">
                  <a:noFill/>
                  <a:prstDash val="dash"/>
                </a:ln>
                <a:solidFill>
                  <a:schemeClr val="dk1">
                    <a:lumMod val="75000"/>
                    <a:lumOff val="25000"/>
                  </a:schemeClr>
                </a:solidFill>
                <a:effectLst/>
                <a:uFillTx/>
                <a:latin typeface="微软雅黑" panose="020B0503020204020204" charset="-122"/>
                <a:ea typeface="微软雅黑" panose="020B0503020204020204" charset="-122"/>
                <a:cs typeface="微软雅黑" panose="020B0503020204020204" charset="-122"/>
              </a:rPr>
              <a:t>项目采购管理的主要步骤。</a:t>
            </a:r>
            <a:endParaRPr lang="zh-CN" altLang="en-US" sz="2600" spc="271" dirty="0" smtClean="0">
              <a:ln w="3175">
                <a:noFill/>
                <a:prstDash val="dash"/>
              </a:ln>
              <a:solidFill>
                <a:schemeClr val="dk1">
                  <a:lumMod val="75000"/>
                  <a:lumOff val="25000"/>
                </a:schemeClr>
              </a:solidFill>
              <a:effectLst/>
              <a:uFillTx/>
              <a:latin typeface="微软雅黑" panose="020B0503020204020204" charset="-122"/>
              <a:ea typeface="微软雅黑" panose="020B0503020204020204" charset="-122"/>
              <a:cs typeface="微软雅黑" panose="020B0503020204020204" charset="-122"/>
            </a:endParaRPr>
          </a:p>
          <a:p>
            <a:pPr marL="36195" algn="l" defTabSz="913765">
              <a:lnSpc>
                <a:spcPct val="130000"/>
              </a:lnSpc>
              <a:spcBef>
                <a:spcPts val="1020"/>
              </a:spcBef>
              <a:spcAft>
                <a:spcPts val="0"/>
              </a:spcAft>
              <a:buClrTx/>
              <a:buSzTx/>
              <a:buFont typeface="+mj-lt"/>
            </a:pPr>
            <a:r>
              <a:rPr lang="zh-CN" altLang="en-US" sz="2600" spc="271" dirty="0" smtClean="0">
                <a:ln w="3175">
                  <a:noFill/>
                  <a:prstDash val="dash"/>
                </a:ln>
                <a:solidFill>
                  <a:schemeClr val="dk1">
                    <a:lumMod val="75000"/>
                    <a:lumOff val="25000"/>
                  </a:schemeClr>
                </a:solidFill>
                <a:effectLst/>
                <a:uFillTx/>
                <a:latin typeface="微软雅黑" panose="020B0503020204020204" charset="-122"/>
                <a:ea typeface="微软雅黑" panose="020B0503020204020204" charset="-122"/>
                <a:cs typeface="微软雅黑" panose="020B0503020204020204" charset="-122"/>
              </a:rPr>
              <a:t>2.结合案例，请指出该项目采购管理中存在的问题。</a:t>
            </a:r>
            <a:endParaRPr lang="zh-CN" altLang="en-US" sz="2600" spc="271" dirty="0" smtClean="0">
              <a:ln w="3175">
                <a:noFill/>
                <a:prstDash val="dash"/>
              </a:ln>
              <a:solidFill>
                <a:schemeClr val="dk1">
                  <a:lumMod val="75000"/>
                  <a:lumOff val="25000"/>
                </a:schemeClr>
              </a:solidFill>
              <a:effectLst/>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246568" y="2374499"/>
            <a:ext cx="5981700" cy="133223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07</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分组讨论</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讨论主题</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小张是如何实施运维项目的？列出</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过程</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3"/>
            </p:custDataLst>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讨论目的</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4"/>
            </p:custDataLst>
          </p:nvPr>
        </p:nvSpPr>
        <p:spPr>
          <a:xfrm>
            <a:off x="5344099" y="3704525"/>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通过分析</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小张</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的管理方法和决策过程，探讨如何提高项目成功的可能性。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5"/>
            </p:custDataLst>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讨论流程</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6"/>
            </p:custDataLst>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小组内成员共同讨论，集思广益，为</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小张</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的管理决策提供更多思路和参考。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讨论主题的介绍</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203747" y="1487175"/>
            <a:ext cx="5238701" cy="4637054"/>
          </a:xfrm>
          <a:prstGeom prst="rect">
            <a:avLst/>
          </a:prstGeom>
        </p:spPr>
      </p:pic>
      <p:sp>
        <p:nvSpPr>
          <p:cNvPr id="3" name="TextBox 3"/>
          <p:cNvSpPr txBox="1"/>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通过分组讨论和小组代表发言，实现全班范围内思想的碰撞和交流。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交换思想</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每个小组内部成员进行讨论，集思广益，为张工的管理决策提供思路。</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分组讨论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每个小组选派代表上台发言，分享本组讨论的结果和观点。</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小组代表发言</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交换思想的流程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3223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08</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互相点评</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02741" y="1342506"/>
            <a:ext cx="6612160" cy="1685627"/>
          </a:xfrm>
          <a:prstGeom prst="roundRect">
            <a:avLst>
              <a:gd name="adj" fmla="val 9080"/>
            </a:avLst>
          </a:prstGeom>
          <a:solidFill>
            <a:schemeClr val="lt2">
              <a:alpha val="80000"/>
            </a:schemeClr>
          </a:solidFill>
        </p:spPr>
      </p:sp>
      <p:sp>
        <p:nvSpPr>
          <p:cNvPr id="3" name="TextBox 3"/>
          <p:cNvSpPr txBox="1"/>
          <p:nvPr/>
        </p:nvSpPr>
        <p:spPr>
          <a:xfrm>
            <a:off x="749955" y="1680495"/>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892955" y="1485066"/>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各组答案的要点</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892955" y="2045448"/>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列出各组回答的关键点，确保点评时考虑到所有组的贡献。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互相点评</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2531819" y="3172991"/>
            <a:ext cx="6612160" cy="1685627"/>
          </a:xfrm>
          <a:prstGeom prst="roundRect">
            <a:avLst>
              <a:gd name="adj" fmla="val 9080"/>
            </a:avLst>
          </a:prstGeom>
          <a:solidFill>
            <a:schemeClr val="lt2">
              <a:alpha val="80000"/>
            </a:schemeClr>
          </a:solidFill>
        </p:spPr>
      </p:sp>
      <p:sp>
        <p:nvSpPr>
          <p:cNvPr id="8" name="TextBox 8"/>
          <p:cNvSpPr txBox="1"/>
          <p:nvPr/>
        </p:nvSpPr>
        <p:spPr>
          <a:xfrm>
            <a:off x="2679034" y="3510980"/>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3822034" y="3315552"/>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授课教师的点评</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3822034" y="3875933"/>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教师需对每组的答案进行点评，确保学生了解自己的优点和不足。</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4914425" y="4983758"/>
            <a:ext cx="6612160" cy="1685627"/>
          </a:xfrm>
          <a:prstGeom prst="roundRect">
            <a:avLst>
              <a:gd name="adj" fmla="val 9080"/>
            </a:avLst>
          </a:prstGeom>
          <a:solidFill>
            <a:schemeClr val="lt2">
              <a:alpha val="80000"/>
            </a:schemeClr>
          </a:solidFill>
        </p:spPr>
      </p:sp>
      <p:sp>
        <p:nvSpPr>
          <p:cNvPr id="12" name="TextBox 12"/>
          <p:cNvSpPr txBox="1"/>
          <p:nvPr/>
        </p:nvSpPr>
        <p:spPr>
          <a:xfrm>
            <a:off x="5061639" y="5321747"/>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6204639" y="5126318"/>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图片</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6204639" y="5686700"/>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评价或反馈的图标，如放大镜或对话气泡，强调点评和反馈的重要性。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8539" y="1671764"/>
            <a:ext cx="7924800" cy="2162175"/>
          </a:xfrm>
          <a:prstGeom prst="rect">
            <a:avLst/>
          </a:prstGeom>
        </p:spPr>
        <p:txBody>
          <a:bodyPr vert="horz" wrap="square" lIns="114300" tIns="57150" rIns="114300" bIns="57150" rtlCol="0" anchor="ctr" anchorCtr="0">
            <a:spAutoFit/>
          </a:bodyPr>
          <a:lstStyle/>
          <a:p>
            <a:pPr>
              <a:lnSpc>
                <a:spcPct val="120000"/>
              </a:lnSpc>
            </a:pPr>
            <a:r>
              <a:rPr lang="en-US" sz="10725" b="1">
                <a:solidFill>
                  <a:srgbClr val="1338FD">
                    <a:alpha val="100000"/>
                  </a:srgbClr>
                </a:solidFill>
                <a:latin typeface="微软雅黑" panose="020B0503020204020204" charset="-122"/>
                <a:ea typeface="微软雅黑" panose="020B0503020204020204" charset="-122"/>
                <a:cs typeface="微软雅黑" panose="020B0503020204020204" charset="-122"/>
              </a:rPr>
              <a:t>THANKS</a:t>
            </a:r>
            <a:endParaRPr lang="en-US" sz="10725"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598539" y="3724145"/>
            <a:ext cx="4943475" cy="628650"/>
          </a:xfrm>
          <a:prstGeom prst="rect">
            <a:avLst/>
          </a:prstGeom>
        </p:spPr>
        <p:txBody>
          <a:bodyPr vert="horz" wrap="square" lIns="114300" tIns="57150" rIns="114300" bIns="57150" rtlCol="0" anchor="ctr" anchorCtr="0">
            <a:spAutoFit/>
          </a:bodyPr>
          <a:lstStyle/>
          <a:p>
            <a:pPr algn="l">
              <a:lnSpc>
                <a:spcPct val="120000"/>
              </a:lnSpc>
            </a:pPr>
            <a:r>
              <a:rPr lang="en-US" sz="2700">
                <a:solidFill>
                  <a:srgbClr val="020A49">
                    <a:alpha val="100000"/>
                  </a:srgbClr>
                </a:solidFill>
                <a:latin typeface="微软雅黑" panose="020B0503020204020204" charset="-122"/>
                <a:ea typeface="微软雅黑" panose="020B0503020204020204" charset="-122"/>
                <a:cs typeface="微软雅黑" panose="020B0503020204020204" charset="-122"/>
              </a:rPr>
              <a:t>感谢观看</a:t>
            </a:r>
            <a:endParaRPr lang="en-US" sz="270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01</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项目采购管理概述</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6" name="矩形 15"/>
          <p:cNvSpPr/>
          <p:nvPr>
            <p:custDataLst>
              <p:tags r:id="rId2"/>
            </p:custDataLst>
          </p:nvPr>
        </p:nvSpPr>
        <p:spPr>
          <a:xfrm>
            <a:off x="852805" y="1831975"/>
            <a:ext cx="6029325" cy="3960495"/>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kumimoji="1" lang="zh-CN" altLang="en-US" sz="1600" b="1" dirty="0">
              <a:solidFill>
                <a:schemeClr val="bg1"/>
              </a:solidFill>
              <a:latin typeface="Arial" panose="020B0604020202020204" pitchFamily="34" charset="0"/>
              <a:ea typeface="微软雅黑" panose="020B0503020204020204" charset="-122"/>
            </a:endParaRPr>
          </a:p>
        </p:txBody>
      </p:sp>
      <p:sp>
        <p:nvSpPr>
          <p:cNvPr id="17" name="矩形 16"/>
          <p:cNvSpPr/>
          <p:nvPr>
            <p:custDataLst>
              <p:tags r:id="rId3"/>
            </p:custDataLst>
          </p:nvPr>
        </p:nvSpPr>
        <p:spPr>
          <a:xfrm>
            <a:off x="638175" y="1561465"/>
            <a:ext cx="6243955" cy="4310380"/>
          </a:xfrm>
          <a:prstGeom prst="rect">
            <a:avLst/>
          </a:prstGeom>
          <a:solidFill>
            <a:schemeClr val="bg1">
              <a:alpha val="51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kumimoji="1" lang="zh-CN" altLang="en-US" sz="1600" b="1" dirty="0">
              <a:solidFill>
                <a:schemeClr val="bg1"/>
              </a:solidFill>
              <a:latin typeface="Arial" panose="020B0604020202020204" pitchFamily="34" charset="0"/>
              <a:ea typeface="微软雅黑" panose="020B0503020204020204" charset="-122"/>
            </a:endParaRPr>
          </a:p>
        </p:txBody>
      </p:sp>
      <p:sp>
        <p:nvSpPr>
          <p:cNvPr id="93" name="文本框 92"/>
          <p:cNvSpPr txBox="1"/>
          <p:nvPr>
            <p:custDataLst>
              <p:tags r:id="rId4"/>
            </p:custDataLst>
          </p:nvPr>
        </p:nvSpPr>
        <p:spPr>
          <a:xfrm>
            <a:off x="681990" y="1572260"/>
            <a:ext cx="6108065" cy="4079875"/>
          </a:xfrm>
          <a:prstGeom prst="rect">
            <a:avLst/>
          </a:prstGeom>
          <a:noFill/>
        </p:spPr>
        <p:txBody>
          <a:bodyPr wrap="square" lIns="90000" tIns="46800" rIns="90000" bIns="46800" rtlCol="0" anchor="ctr" anchorCtr="0">
            <a:normAutofit lnSpcReduction="20000"/>
          </a:bodyPr>
          <a:lstStyle>
            <a:defPPr>
              <a:defRPr lang="zh-CN"/>
            </a:defPPr>
            <a:lvl1pPr fontAlgn="auto">
              <a:lnSpc>
                <a:spcPct val="130000"/>
              </a:lnSpc>
              <a:spcAft>
                <a:spcPts val="1000"/>
              </a:spcAft>
              <a:defRPr sz="1600" spc="150"/>
            </a:lvl1pPr>
          </a:lstStyle>
          <a:p>
            <a:pPr marL="304800" lvl="0" indent="-304800" algn="l" fontAlgn="ctr">
              <a:lnSpc>
                <a:spcPct val="120000"/>
              </a:lnSpc>
              <a:spcBef>
                <a:spcPts val="0"/>
              </a:spcBef>
              <a:spcAft>
                <a:spcPts val="800"/>
              </a:spcAft>
              <a:buClr>
                <a:schemeClr val="accent2"/>
              </a:buClr>
              <a:buSzPct val="100000"/>
              <a:buFont typeface="WPS-Bullets" pitchFamily="2" charset="0"/>
              <a:buChar char=""/>
            </a:pPr>
            <a:r>
              <a:rPr lang="zh-CN" b="1" spc="180">
                <a:solidFill>
                  <a:schemeClr val="tx1">
                    <a:lumMod val="75000"/>
                    <a:lumOff val="25000"/>
                  </a:schemeClr>
                </a:solidFill>
                <a:latin typeface="Arial" panose="020B0604020202020204" pitchFamily="34" charset="0"/>
                <a:ea typeface="微软雅黑" panose="020B0503020204020204" charset="-122"/>
              </a:rPr>
              <a:t>项目采购管理是指在整个项目过程中从外部寻求和采购各种项目所需资源的管理过程。</a:t>
            </a:r>
            <a:endParaRPr lang="zh-CN" b="1" spc="180">
              <a:solidFill>
                <a:schemeClr val="tx1">
                  <a:lumMod val="75000"/>
                  <a:lumOff val="25000"/>
                </a:schemeClr>
              </a:solidFill>
              <a:latin typeface="Arial" panose="020B0604020202020204" pitchFamily="34" charset="0"/>
              <a:ea typeface="微软雅黑" panose="020B0503020204020204" charset="-122"/>
            </a:endParaRPr>
          </a:p>
          <a:p>
            <a:pPr marL="304800" lvl="0" indent="-304800" algn="l" fontAlgn="ctr">
              <a:lnSpc>
                <a:spcPct val="120000"/>
              </a:lnSpc>
              <a:spcBef>
                <a:spcPts val="0"/>
              </a:spcBef>
              <a:spcAft>
                <a:spcPts val="800"/>
              </a:spcAft>
              <a:buClr>
                <a:schemeClr val="accent2"/>
              </a:buClr>
              <a:buSzPct val="100000"/>
              <a:buFont typeface="WPS-Bullets" pitchFamily="2" charset="0"/>
              <a:buChar char=""/>
            </a:pPr>
            <a:r>
              <a:rPr lang="zh-CN" sz="1400" spc="160">
                <a:solidFill>
                  <a:schemeClr val="tx1">
                    <a:lumMod val="75000"/>
                    <a:lumOff val="25000"/>
                  </a:schemeClr>
                </a:solidFill>
                <a:latin typeface="Arial" panose="020B0604020202020204" pitchFamily="34" charset="0"/>
                <a:ea typeface="微软雅黑" panose="020B0503020204020204" charset="-122"/>
              </a:rPr>
              <a:t>项目采购管理过程包括：</a:t>
            </a:r>
            <a:endParaRPr lang="zh-CN" sz="1400" spc="160">
              <a:solidFill>
                <a:schemeClr val="tx1">
                  <a:lumMod val="75000"/>
                  <a:lumOff val="25000"/>
                </a:schemeClr>
              </a:solidFill>
              <a:latin typeface="Arial" panose="020B0604020202020204" pitchFamily="34" charset="0"/>
              <a:ea typeface="微软雅黑" panose="020B0503020204020204" charset="-122"/>
            </a:endParaRPr>
          </a:p>
          <a:p>
            <a:pPr lvl="0" indent="0" algn="l" fontAlgn="ctr">
              <a:lnSpc>
                <a:spcPct val="120000"/>
              </a:lnSpc>
              <a:spcBef>
                <a:spcPts val="0"/>
              </a:spcBef>
              <a:spcAft>
                <a:spcPts val="800"/>
              </a:spcAft>
              <a:buClr>
                <a:schemeClr val="accent2"/>
              </a:buClr>
              <a:buSzPct val="100000"/>
              <a:buFont typeface="WPS-Bullets" pitchFamily="2" charset="0"/>
              <a:buNone/>
            </a:pPr>
            <a:r>
              <a:rPr lang="zh-CN" sz="1400" spc="160">
                <a:solidFill>
                  <a:schemeClr val="tx1">
                    <a:lumMod val="75000"/>
                    <a:lumOff val="25000"/>
                  </a:schemeClr>
                </a:solidFill>
                <a:latin typeface="Arial" panose="020B0604020202020204" pitchFamily="34" charset="0"/>
                <a:ea typeface="微软雅黑" panose="020B0503020204020204" charset="-122"/>
              </a:rPr>
              <a:t>    </a:t>
            </a:r>
            <a:r>
              <a:rPr lang="en-US" altLang="zh-CN" sz="1400" spc="160">
                <a:solidFill>
                  <a:schemeClr val="tx1">
                    <a:lumMod val="75000"/>
                    <a:lumOff val="25000"/>
                  </a:schemeClr>
                </a:solidFill>
                <a:latin typeface="Arial" panose="020B0604020202020204" pitchFamily="34" charset="0"/>
                <a:ea typeface="微软雅黑" panose="020B0503020204020204" charset="-122"/>
              </a:rPr>
              <a:t>(1)</a:t>
            </a:r>
            <a:r>
              <a:rPr lang="zh-CN" sz="1400" spc="160">
                <a:solidFill>
                  <a:schemeClr val="tx1">
                    <a:lumMod val="75000"/>
                    <a:lumOff val="25000"/>
                  </a:schemeClr>
                </a:solidFill>
                <a:latin typeface="Arial" panose="020B0604020202020204" pitchFamily="34" charset="0"/>
                <a:ea typeface="微软雅黑" panose="020B0503020204020204" charset="-122"/>
              </a:rPr>
              <a:t>规划采购管理</a:t>
            </a:r>
            <a:endParaRPr lang="zh-CN" sz="1400" spc="160">
              <a:solidFill>
                <a:schemeClr val="tx1">
                  <a:lumMod val="75000"/>
                  <a:lumOff val="25000"/>
                </a:schemeClr>
              </a:solidFill>
              <a:latin typeface="Arial" panose="020B0604020202020204" pitchFamily="34" charset="0"/>
              <a:ea typeface="微软雅黑" panose="020B0503020204020204" charset="-122"/>
            </a:endParaRPr>
          </a:p>
          <a:p>
            <a:pPr lvl="0" indent="0" algn="l" fontAlgn="ctr">
              <a:lnSpc>
                <a:spcPct val="120000"/>
              </a:lnSpc>
              <a:spcBef>
                <a:spcPts val="0"/>
              </a:spcBef>
              <a:spcAft>
                <a:spcPts val="800"/>
              </a:spcAft>
              <a:buClr>
                <a:schemeClr val="accent2"/>
              </a:buClr>
              <a:buSzPct val="100000"/>
              <a:buFont typeface="WPS-Bullets" pitchFamily="2" charset="0"/>
              <a:buNone/>
            </a:pPr>
            <a:r>
              <a:rPr lang="zh-CN" sz="1400" spc="160">
                <a:solidFill>
                  <a:schemeClr val="tx1">
                    <a:lumMod val="75000"/>
                    <a:lumOff val="25000"/>
                  </a:schemeClr>
                </a:solidFill>
                <a:latin typeface="Arial" panose="020B0604020202020204" pitchFamily="34" charset="0"/>
                <a:ea typeface="微软雅黑" panose="020B0503020204020204" charset="-122"/>
              </a:rPr>
              <a:t>      记录项目采购决策、明确采购方法、以及识别潜在卖方的过程。</a:t>
            </a:r>
            <a:endParaRPr lang="zh-CN" sz="1400" spc="160">
              <a:solidFill>
                <a:schemeClr val="tx1">
                  <a:lumMod val="75000"/>
                  <a:lumOff val="25000"/>
                </a:schemeClr>
              </a:solidFill>
              <a:latin typeface="Arial" panose="020B0604020202020204" pitchFamily="34" charset="0"/>
              <a:ea typeface="微软雅黑" panose="020B0503020204020204" charset="-122"/>
            </a:endParaRPr>
          </a:p>
          <a:p>
            <a:pPr lvl="0" indent="0" algn="l" fontAlgn="ctr">
              <a:lnSpc>
                <a:spcPct val="120000"/>
              </a:lnSpc>
              <a:spcBef>
                <a:spcPts val="0"/>
              </a:spcBef>
              <a:spcAft>
                <a:spcPts val="800"/>
              </a:spcAft>
              <a:buClr>
                <a:schemeClr val="accent2"/>
              </a:buClr>
              <a:buSzPct val="100000"/>
              <a:buFont typeface="WPS-Bullets" pitchFamily="2" charset="0"/>
              <a:buNone/>
            </a:pPr>
            <a:r>
              <a:rPr lang="zh-CN" sz="1400" spc="160">
                <a:solidFill>
                  <a:schemeClr val="tx1">
                    <a:lumMod val="75000"/>
                    <a:lumOff val="25000"/>
                  </a:schemeClr>
                </a:solidFill>
                <a:latin typeface="Arial" panose="020B0604020202020204" pitchFamily="34" charset="0"/>
                <a:ea typeface="微软雅黑" panose="020B0503020204020204" charset="-122"/>
              </a:rPr>
              <a:t>   </a:t>
            </a:r>
            <a:r>
              <a:rPr lang="en-US" altLang="zh-CN" sz="1400" spc="160">
                <a:solidFill>
                  <a:schemeClr val="tx1">
                    <a:lumMod val="75000"/>
                    <a:lumOff val="25000"/>
                  </a:schemeClr>
                </a:solidFill>
                <a:latin typeface="Arial" panose="020B0604020202020204" pitchFamily="34" charset="0"/>
                <a:ea typeface="微软雅黑" panose="020B0503020204020204" charset="-122"/>
              </a:rPr>
              <a:t>(2)</a:t>
            </a:r>
            <a:r>
              <a:rPr lang="zh-CN" sz="1400" spc="160">
                <a:solidFill>
                  <a:schemeClr val="tx1">
                    <a:lumMod val="75000"/>
                    <a:lumOff val="25000"/>
                  </a:schemeClr>
                </a:solidFill>
                <a:latin typeface="Arial" panose="020B0604020202020204" pitchFamily="34" charset="0"/>
                <a:ea typeface="微软雅黑" panose="020B0503020204020204" charset="-122"/>
              </a:rPr>
              <a:t>实施采购</a:t>
            </a:r>
            <a:endParaRPr lang="zh-CN" sz="1400" spc="160">
              <a:solidFill>
                <a:schemeClr val="tx1">
                  <a:lumMod val="75000"/>
                  <a:lumOff val="25000"/>
                </a:schemeClr>
              </a:solidFill>
              <a:latin typeface="Arial" panose="020B0604020202020204" pitchFamily="34" charset="0"/>
              <a:ea typeface="微软雅黑" panose="020B0503020204020204" charset="-122"/>
            </a:endParaRPr>
          </a:p>
          <a:p>
            <a:pPr lvl="0" indent="0" algn="l" fontAlgn="ctr">
              <a:lnSpc>
                <a:spcPct val="120000"/>
              </a:lnSpc>
              <a:spcBef>
                <a:spcPts val="0"/>
              </a:spcBef>
              <a:spcAft>
                <a:spcPts val="800"/>
              </a:spcAft>
              <a:buClr>
                <a:schemeClr val="accent2"/>
              </a:buClr>
              <a:buSzPct val="100000"/>
              <a:buFont typeface="WPS-Bullets" pitchFamily="2" charset="0"/>
              <a:buNone/>
            </a:pPr>
            <a:r>
              <a:rPr lang="zh-CN" sz="1400" spc="160">
                <a:solidFill>
                  <a:schemeClr val="tx1">
                    <a:lumMod val="75000"/>
                    <a:lumOff val="25000"/>
                  </a:schemeClr>
                </a:solidFill>
                <a:latin typeface="Arial" panose="020B0604020202020204" pitchFamily="34" charset="0"/>
                <a:ea typeface="微软雅黑" panose="020B0503020204020204" charset="-122"/>
              </a:rPr>
              <a:t>     获取卖方应答、选择卖方并授予合同的过程。</a:t>
            </a:r>
            <a:endParaRPr lang="zh-CN" sz="1400" spc="160">
              <a:solidFill>
                <a:schemeClr val="tx1">
                  <a:lumMod val="75000"/>
                  <a:lumOff val="25000"/>
                </a:schemeClr>
              </a:solidFill>
              <a:latin typeface="Arial" panose="020B0604020202020204" pitchFamily="34" charset="0"/>
              <a:ea typeface="微软雅黑" panose="020B0503020204020204" charset="-122"/>
            </a:endParaRPr>
          </a:p>
          <a:p>
            <a:pPr lvl="0" indent="0" algn="l" fontAlgn="ctr">
              <a:lnSpc>
                <a:spcPct val="120000"/>
              </a:lnSpc>
              <a:spcBef>
                <a:spcPts val="0"/>
              </a:spcBef>
              <a:spcAft>
                <a:spcPts val="800"/>
              </a:spcAft>
              <a:buClr>
                <a:schemeClr val="accent2"/>
              </a:buClr>
              <a:buSzPct val="100000"/>
              <a:buFont typeface="WPS-Bullets" pitchFamily="2" charset="0"/>
              <a:buNone/>
            </a:pPr>
            <a:r>
              <a:rPr lang="zh-CN" sz="1400" spc="160">
                <a:solidFill>
                  <a:schemeClr val="tx1">
                    <a:lumMod val="75000"/>
                    <a:lumOff val="25000"/>
                  </a:schemeClr>
                </a:solidFill>
                <a:latin typeface="Arial" panose="020B0604020202020204" pitchFamily="34" charset="0"/>
                <a:ea typeface="微软雅黑" panose="020B0503020204020204" charset="-122"/>
              </a:rPr>
              <a:t>   </a:t>
            </a:r>
            <a:r>
              <a:rPr lang="en-US" altLang="zh-CN" sz="1400" spc="160">
                <a:solidFill>
                  <a:schemeClr val="tx1">
                    <a:lumMod val="75000"/>
                    <a:lumOff val="25000"/>
                  </a:schemeClr>
                </a:solidFill>
                <a:latin typeface="Arial" panose="020B0604020202020204" pitchFamily="34" charset="0"/>
                <a:ea typeface="微软雅黑" panose="020B0503020204020204" charset="-122"/>
              </a:rPr>
              <a:t>(3)</a:t>
            </a:r>
            <a:r>
              <a:rPr lang="zh-CN" sz="1400" spc="160">
                <a:solidFill>
                  <a:schemeClr val="tx1">
                    <a:lumMod val="75000"/>
                    <a:lumOff val="25000"/>
                  </a:schemeClr>
                </a:solidFill>
                <a:latin typeface="Arial" panose="020B0604020202020204" pitchFamily="34" charset="0"/>
                <a:ea typeface="微软雅黑" panose="020B0503020204020204" charset="-122"/>
              </a:rPr>
              <a:t>控制采购</a:t>
            </a:r>
            <a:endParaRPr lang="zh-CN" sz="1400" spc="160">
              <a:solidFill>
                <a:schemeClr val="tx1">
                  <a:lumMod val="75000"/>
                  <a:lumOff val="25000"/>
                </a:schemeClr>
              </a:solidFill>
              <a:latin typeface="Arial" panose="020B0604020202020204" pitchFamily="34" charset="0"/>
              <a:ea typeface="微软雅黑" panose="020B0503020204020204" charset="-122"/>
            </a:endParaRPr>
          </a:p>
          <a:p>
            <a:pPr lvl="0" indent="0" algn="l" fontAlgn="ctr">
              <a:lnSpc>
                <a:spcPct val="120000"/>
              </a:lnSpc>
              <a:spcBef>
                <a:spcPts val="0"/>
              </a:spcBef>
              <a:spcAft>
                <a:spcPts val="800"/>
              </a:spcAft>
              <a:buClr>
                <a:schemeClr val="accent2"/>
              </a:buClr>
              <a:buSzPct val="100000"/>
              <a:buFont typeface="WPS-Bullets" pitchFamily="2" charset="0"/>
              <a:buNone/>
            </a:pPr>
            <a:r>
              <a:rPr lang="zh-CN" sz="1400" spc="160">
                <a:solidFill>
                  <a:schemeClr val="tx1">
                    <a:lumMod val="75000"/>
                    <a:lumOff val="25000"/>
                  </a:schemeClr>
                </a:solidFill>
                <a:latin typeface="Arial" panose="020B0604020202020204" pitchFamily="34" charset="0"/>
                <a:ea typeface="微软雅黑" panose="020B0503020204020204" charset="-122"/>
              </a:rPr>
              <a:t>     管理采购关系、监督合同绩效、实施必要的变更和纠偏，以及关闭合同的过程。</a:t>
            </a:r>
            <a:endParaRPr lang="zh-CN" sz="1400" spc="160">
              <a:solidFill>
                <a:schemeClr val="tx1">
                  <a:lumMod val="75000"/>
                  <a:lumOff val="25000"/>
                </a:schemeClr>
              </a:solidFill>
              <a:latin typeface="Arial" panose="020B0604020202020204" pitchFamily="34" charset="0"/>
              <a:ea typeface="微软雅黑" panose="020B0503020204020204" charset="-122"/>
            </a:endParaRPr>
          </a:p>
          <a:p>
            <a:pPr lvl="0" indent="0" algn="l" fontAlgn="ctr">
              <a:lnSpc>
                <a:spcPct val="120000"/>
              </a:lnSpc>
              <a:spcBef>
                <a:spcPts val="0"/>
              </a:spcBef>
              <a:spcAft>
                <a:spcPts val="800"/>
              </a:spcAft>
              <a:buClr>
                <a:schemeClr val="accent2"/>
              </a:buClr>
              <a:buSzPct val="100000"/>
              <a:buFont typeface="WPS-Bullets" pitchFamily="2" charset="0"/>
              <a:buNone/>
            </a:pPr>
            <a:r>
              <a:rPr lang="zh-CN" sz="1400" spc="160">
                <a:solidFill>
                  <a:schemeClr val="tx1">
                    <a:lumMod val="75000"/>
                    <a:lumOff val="25000"/>
                  </a:schemeClr>
                </a:solidFill>
                <a:latin typeface="Arial" panose="020B0604020202020204" pitchFamily="34" charset="0"/>
                <a:ea typeface="微软雅黑" panose="020B0503020204020204" charset="-122"/>
              </a:rPr>
              <a:t>（</a:t>
            </a:r>
            <a:r>
              <a:rPr lang="en-US" altLang="zh-CN" sz="1400" spc="160">
                <a:solidFill>
                  <a:schemeClr val="tx1">
                    <a:lumMod val="75000"/>
                    <a:lumOff val="25000"/>
                  </a:schemeClr>
                </a:solidFill>
                <a:latin typeface="Arial" panose="020B0604020202020204" pitchFamily="34" charset="0"/>
                <a:ea typeface="微软雅黑" panose="020B0503020204020204" charset="-122"/>
              </a:rPr>
              <a:t>4</a:t>
            </a:r>
            <a:r>
              <a:rPr lang="zh-CN" altLang="en-US" sz="1400" spc="160">
                <a:solidFill>
                  <a:schemeClr val="tx1">
                    <a:lumMod val="75000"/>
                    <a:lumOff val="25000"/>
                  </a:schemeClr>
                </a:solidFill>
                <a:latin typeface="Arial" panose="020B0604020202020204" pitchFamily="34" charset="0"/>
                <a:ea typeface="微软雅黑" panose="020B0503020204020204" charset="-122"/>
              </a:rPr>
              <a:t>）结束</a:t>
            </a:r>
            <a:r>
              <a:rPr lang="zh-CN" altLang="en-US" sz="1400" spc="160">
                <a:solidFill>
                  <a:schemeClr val="tx1">
                    <a:lumMod val="75000"/>
                    <a:lumOff val="25000"/>
                  </a:schemeClr>
                </a:solidFill>
                <a:latin typeface="Arial" panose="020B0604020202020204" pitchFamily="34" charset="0"/>
                <a:ea typeface="微软雅黑" panose="020B0503020204020204" charset="-122"/>
              </a:rPr>
              <a:t>采购</a:t>
            </a:r>
            <a:endParaRPr lang="zh-CN" altLang="en-US" sz="1400" spc="160">
              <a:solidFill>
                <a:schemeClr val="tx1">
                  <a:lumMod val="75000"/>
                  <a:lumOff val="25000"/>
                </a:schemeClr>
              </a:solidFill>
              <a:latin typeface="Arial" panose="020B0604020202020204" pitchFamily="34" charset="0"/>
              <a:ea typeface="微软雅黑" panose="020B0503020204020204" charset="-122"/>
            </a:endParaRPr>
          </a:p>
          <a:p>
            <a:pPr lvl="0" indent="0" algn="l" fontAlgn="ctr">
              <a:lnSpc>
                <a:spcPct val="120000"/>
              </a:lnSpc>
              <a:spcBef>
                <a:spcPts val="0"/>
              </a:spcBef>
              <a:spcAft>
                <a:spcPts val="800"/>
              </a:spcAft>
              <a:buClr>
                <a:schemeClr val="accent2"/>
              </a:buClr>
              <a:buSzPct val="100000"/>
              <a:buFont typeface="WPS-Bullets" pitchFamily="2" charset="0"/>
              <a:buNone/>
            </a:pPr>
            <a:r>
              <a:rPr lang="en-US" altLang="zh-CN" sz="1400" spc="160">
                <a:solidFill>
                  <a:schemeClr val="tx1">
                    <a:lumMod val="75000"/>
                    <a:lumOff val="25000"/>
                  </a:schemeClr>
                </a:solidFill>
                <a:latin typeface="Arial" panose="020B0604020202020204" pitchFamily="34" charset="0"/>
                <a:ea typeface="微软雅黑" panose="020B0503020204020204" charset="-122"/>
              </a:rPr>
              <a:t>      </a:t>
            </a:r>
            <a:r>
              <a:rPr lang="zh-CN" altLang="en-US" sz="1400" spc="160">
                <a:solidFill>
                  <a:schemeClr val="tx1">
                    <a:lumMod val="75000"/>
                    <a:lumOff val="25000"/>
                  </a:schemeClr>
                </a:solidFill>
                <a:latin typeface="Arial" panose="020B0604020202020204" pitchFamily="34" charset="0"/>
                <a:ea typeface="微软雅黑" panose="020B0503020204020204" charset="-122"/>
              </a:rPr>
              <a:t>结束采购需要完成并结算合同，包括解决任何未解决的问题，并就与项目或项目阶段相关的每项合同进行收尾工作。</a:t>
            </a:r>
            <a:endParaRPr lang="zh-CN" altLang="en-US" sz="1400" spc="160">
              <a:solidFill>
                <a:schemeClr val="tx1">
                  <a:lumMod val="75000"/>
                  <a:lumOff val="25000"/>
                </a:schemeClr>
              </a:solidFill>
              <a:latin typeface="Arial" panose="020B0604020202020204" pitchFamily="34" charset="0"/>
              <a:ea typeface="微软雅黑" panose="020B0503020204020204" charset="-122"/>
            </a:endParaRPr>
          </a:p>
        </p:txBody>
      </p:sp>
      <p:sp>
        <p:nvSpPr>
          <p:cNvPr id="94" name="文本框 93"/>
          <p:cNvSpPr txBox="1"/>
          <p:nvPr>
            <p:custDataLst>
              <p:tags r:id="rId5"/>
            </p:custDataLst>
          </p:nvPr>
        </p:nvSpPr>
        <p:spPr>
          <a:xfrm>
            <a:off x="550545" y="446405"/>
            <a:ext cx="9982200" cy="629920"/>
          </a:xfrm>
          <a:prstGeom prst="rect">
            <a:avLst/>
          </a:prstGeom>
          <a:noFill/>
        </p:spPr>
        <p:txBody>
          <a:bodyPr wrap="square" lIns="90000" tIns="46800" rIns="90000" bIns="46800" rtlCol="0">
            <a:normAutofit/>
          </a:bodyPr>
          <a:lstStyle/>
          <a:p>
            <a:pPr marL="0" indent="0" algn="l">
              <a:lnSpc>
                <a:spcPct val="100000"/>
              </a:lnSpc>
              <a:spcBef>
                <a:spcPts val="0"/>
              </a:spcBef>
              <a:spcAft>
                <a:spcPts val="0"/>
              </a:spcAft>
              <a:buSzPct val="100000"/>
              <a:buNone/>
            </a:pPr>
            <a:r>
              <a:rPr sz="2800" b="1" spc="160">
                <a:solidFill>
                  <a:schemeClr val="accent1">
                    <a:lumMod val="75000"/>
                  </a:schemeClr>
                </a:solidFill>
                <a:latin typeface="Arial" panose="020B0604020202020204" pitchFamily="34" charset="0"/>
                <a:ea typeface="微软雅黑" panose="020B0503020204020204" charset="-122"/>
                <a:sym typeface="+mn-ea"/>
              </a:rPr>
              <a:t>10.1  项目采购管理概述</a:t>
            </a:r>
            <a:endParaRPr sz="2800" b="1" spc="160">
              <a:solidFill>
                <a:schemeClr val="accent1">
                  <a:lumMod val="75000"/>
                </a:schemeClr>
              </a:solidFill>
              <a:latin typeface="Arial" panose="020B0604020202020204" pitchFamily="34" charset="0"/>
              <a:ea typeface="微软雅黑" panose="020B0503020204020204" charset="-122"/>
              <a:sym typeface="+mn-ea"/>
            </a:endParaRPr>
          </a:p>
        </p:txBody>
      </p:sp>
      <p:pic>
        <p:nvPicPr>
          <p:cNvPr id="3" name="图片 3" descr="图10-1描述了项目采购管理过程"/>
          <p:cNvPicPr>
            <a:picLocks noChangeAspect="1"/>
          </p:cNvPicPr>
          <p:nvPr/>
        </p:nvPicPr>
        <p:blipFill>
          <a:blip r:embed="rId6">
            <a:extLst>
              <a:ext uri="{96DAC541-7B7A-43D3-8B79-37D633B846F1}">
                <asvg:svgBlip xmlns:asvg="http://schemas.microsoft.com/office/drawing/2016/SVG/main" r:embed="rId7"/>
              </a:ext>
            </a:extLst>
          </a:blip>
          <a:srcRect t="5238" b="6667"/>
          <a:stretch>
            <a:fillRect/>
          </a:stretch>
        </p:blipFill>
        <p:spPr>
          <a:xfrm>
            <a:off x="7350760" y="2338070"/>
            <a:ext cx="4377055" cy="2733675"/>
          </a:xfrm>
          <a:prstGeom prst="rect">
            <a:avLst/>
          </a:prstGeom>
        </p:spPr>
      </p:pic>
    </p:spTree>
    <p:custDataLst>
      <p:tags r:id="rId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4" name="文本框 13"/>
          <p:cNvSpPr txBox="1"/>
          <p:nvPr>
            <p:custDataLst>
              <p:tags r:id="rId2"/>
            </p:custDataLst>
          </p:nvPr>
        </p:nvSpPr>
        <p:spPr>
          <a:xfrm>
            <a:off x="457200" y="787400"/>
            <a:ext cx="4295775" cy="736600"/>
          </a:xfrm>
          <a:prstGeom prst="rect">
            <a:avLst/>
          </a:prstGeom>
          <a:noFill/>
        </p:spPr>
        <p:txBody>
          <a:bodyPr wrap="square" lIns="63500" tIns="25400" rIns="63500" bIns="25400" rtlCol="0" anchor="b" anchorCtr="0">
            <a:normAutofit/>
          </a:bodyPr>
          <a:p>
            <a:pPr marL="0" indent="0" algn="l">
              <a:lnSpc>
                <a:spcPct val="100000"/>
              </a:lnSpc>
              <a:spcBef>
                <a:spcPts val="0"/>
              </a:spcBef>
              <a:spcAft>
                <a:spcPts val="0"/>
              </a:spcAft>
              <a:buSzPct val="100000"/>
              <a:buNone/>
            </a:pPr>
            <a:r>
              <a:rPr lang="en-US" altLang="zh-CN" sz="2400" b="1" spc="160">
                <a:solidFill>
                  <a:schemeClr val="dk1"/>
                </a:solidFill>
                <a:latin typeface="微软雅黑" panose="020B0503020204020204" charset="-122"/>
                <a:ea typeface="微软雅黑" panose="020B0503020204020204" charset="-122"/>
                <a:sym typeface="+mn-ea"/>
              </a:rPr>
              <a:t>    </a:t>
            </a:r>
            <a:r>
              <a:rPr lang="zh-CN" altLang="en-US" sz="2400" b="1" spc="160">
                <a:solidFill>
                  <a:schemeClr val="dk1"/>
                </a:solidFill>
                <a:latin typeface="微软雅黑" panose="020B0503020204020204" charset="-122"/>
                <a:ea typeface="微软雅黑" panose="020B0503020204020204" charset="-122"/>
                <a:sym typeface="+mn-ea"/>
              </a:rPr>
              <a:t>项目采购管理的关键角色</a:t>
            </a:r>
            <a:endParaRPr lang="zh-CN" altLang="en-US" sz="2400" b="1" spc="160">
              <a:solidFill>
                <a:schemeClr val="dk1"/>
              </a:solidFill>
              <a:latin typeface="微软雅黑" panose="020B0503020204020204" charset="-122"/>
              <a:ea typeface="微软雅黑" panose="020B0503020204020204" charset="-122"/>
              <a:sym typeface="+mn-ea"/>
            </a:endParaRPr>
          </a:p>
        </p:txBody>
      </p:sp>
      <p:sp>
        <p:nvSpPr>
          <p:cNvPr id="15" name="矩形: 圆角 3"/>
          <p:cNvSpPr/>
          <p:nvPr>
            <p:custDataLst>
              <p:tags r:id="rId3"/>
            </p:custDataLst>
          </p:nvPr>
        </p:nvSpPr>
        <p:spPr>
          <a:xfrm>
            <a:off x="2280029" y="3078480"/>
            <a:ext cx="3677948" cy="906601"/>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16" name="Freeform 8"/>
          <p:cNvSpPr/>
          <p:nvPr>
            <p:custDataLst>
              <p:tags r:id="rId4"/>
            </p:custDataLst>
          </p:nvPr>
        </p:nvSpPr>
        <p:spPr>
          <a:xfrm>
            <a:off x="5401875" y="3648327"/>
            <a:ext cx="556102" cy="336754"/>
          </a:xfrm>
          <a:custGeom>
            <a:avLst/>
            <a:gdLst>
              <a:gd name="connsiteX0" fmla="*/ 486596 w 750919"/>
              <a:gd name="connsiteY0" fmla="*/ 0 h 454668"/>
              <a:gd name="connsiteX1" fmla="*/ 541106 w 750919"/>
              <a:gd name="connsiteY1" fmla="*/ 22582 h 454668"/>
              <a:gd name="connsiteX2" fmla="*/ 750919 w 750919"/>
              <a:gd name="connsiteY2" fmla="*/ 232392 h 454668"/>
              <a:gd name="connsiteX3" fmla="*/ 750916 w 750919"/>
              <a:gd name="connsiteY3" fmla="*/ 454666 h 454668"/>
              <a:gd name="connsiteX4" fmla="*/ 0 w 750919"/>
              <a:gd name="connsiteY4" fmla="*/ 454668 h 454668"/>
              <a:gd name="connsiteX5" fmla="*/ 432087 w 750919"/>
              <a:gd name="connsiteY5" fmla="*/ 22580 h 454668"/>
              <a:gd name="connsiteX6" fmla="*/ 486596 w 750919"/>
              <a:gd name="connsiteY6" fmla="*/ 0 h 4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919" h="454668">
                <a:moveTo>
                  <a:pt x="486596" y="0"/>
                </a:moveTo>
                <a:cubicBezTo>
                  <a:pt x="506324" y="1"/>
                  <a:pt x="526055" y="7528"/>
                  <a:pt x="541106" y="22582"/>
                </a:cubicBezTo>
                <a:lnTo>
                  <a:pt x="750919" y="232392"/>
                </a:lnTo>
                <a:lnTo>
                  <a:pt x="750916" y="454666"/>
                </a:lnTo>
                <a:lnTo>
                  <a:pt x="0" y="454668"/>
                </a:lnTo>
                <a:lnTo>
                  <a:pt x="432087" y="22580"/>
                </a:lnTo>
                <a:cubicBezTo>
                  <a:pt x="447140" y="7527"/>
                  <a:pt x="466869" y="2"/>
                  <a:pt x="486596" y="0"/>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solidFill>
                <a:schemeClr val="lt1"/>
              </a:solidFill>
            </a:endParaRPr>
          </a:p>
        </p:txBody>
      </p:sp>
      <p:sp>
        <p:nvSpPr>
          <p:cNvPr id="17" name="Freeform 9"/>
          <p:cNvSpPr/>
          <p:nvPr>
            <p:custDataLst>
              <p:tags r:id="rId5"/>
            </p:custDataLst>
          </p:nvPr>
        </p:nvSpPr>
        <p:spPr>
          <a:xfrm>
            <a:off x="5631532" y="3652909"/>
            <a:ext cx="326445" cy="332172"/>
          </a:xfrm>
          <a:custGeom>
            <a:avLst/>
            <a:gdLst>
              <a:gd name="connsiteX0" fmla="*/ 440961 w 440961"/>
              <a:gd name="connsiteY0" fmla="*/ 0 h 448166"/>
              <a:gd name="connsiteX1" fmla="*/ 440961 w 440961"/>
              <a:gd name="connsiteY1" fmla="*/ 448166 h 448166"/>
              <a:gd name="connsiteX2" fmla="*/ 0 w 440961"/>
              <a:gd name="connsiteY2" fmla="*/ 448165 h 448166"/>
              <a:gd name="connsiteX3" fmla="*/ 15975 w 440961"/>
              <a:gd name="connsiteY3" fmla="*/ 409603 h 448166"/>
              <a:gd name="connsiteX4" fmla="*/ 408747 w 440961"/>
              <a:gd name="connsiteY4" fmla="*/ 16829 h 448166"/>
              <a:gd name="connsiteX5" fmla="*/ 431244 w 440961"/>
              <a:gd name="connsiteY5" fmla="*/ 1890 h 44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61" h="448166">
                <a:moveTo>
                  <a:pt x="440961" y="0"/>
                </a:moveTo>
                <a:lnTo>
                  <a:pt x="440961" y="448166"/>
                </a:lnTo>
                <a:lnTo>
                  <a:pt x="0" y="448165"/>
                </a:lnTo>
                <a:lnTo>
                  <a:pt x="15975" y="409603"/>
                </a:lnTo>
                <a:lnTo>
                  <a:pt x="408747" y="16829"/>
                </a:lnTo>
                <a:cubicBezTo>
                  <a:pt x="415388" y="10190"/>
                  <a:pt x="423058" y="5210"/>
                  <a:pt x="431244" y="189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lt1"/>
              </a:solidFill>
            </a:endParaRPr>
          </a:p>
        </p:txBody>
      </p:sp>
      <p:sp>
        <p:nvSpPr>
          <p:cNvPr id="18" name="任意多边形: 形状 8"/>
          <p:cNvSpPr/>
          <p:nvPr>
            <p:custDataLst>
              <p:tags r:id="rId6"/>
            </p:custDataLst>
          </p:nvPr>
        </p:nvSpPr>
        <p:spPr>
          <a:xfrm>
            <a:off x="2280029" y="3078480"/>
            <a:ext cx="864220" cy="906601"/>
          </a:xfrm>
          <a:custGeom>
            <a:avLst/>
            <a:gdLst>
              <a:gd name="connsiteX0" fmla="*/ 203998 w 1166811"/>
              <a:gd name="connsiteY0" fmla="*/ 0 h 1223961"/>
              <a:gd name="connsiteX1" fmla="*/ 1166811 w 1166811"/>
              <a:gd name="connsiteY1" fmla="*/ 0 h 1223961"/>
              <a:gd name="connsiteX2" fmla="*/ 1166811 w 1166811"/>
              <a:gd name="connsiteY2" fmla="*/ 1223961 h 1223961"/>
              <a:gd name="connsiteX3" fmla="*/ 203998 w 1166811"/>
              <a:gd name="connsiteY3" fmla="*/ 1223961 h 1223961"/>
              <a:gd name="connsiteX4" fmla="*/ 0 w 1166811"/>
              <a:gd name="connsiteY4" fmla="*/ 1019963 h 1223961"/>
              <a:gd name="connsiteX5" fmla="*/ 0 w 1166811"/>
              <a:gd name="connsiteY5" fmla="*/ 203998 h 1223961"/>
              <a:gd name="connsiteX6" fmla="*/ 203998 w 1166811"/>
              <a:gd name="connsiteY6"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811" h="1223961">
                <a:moveTo>
                  <a:pt x="203998" y="0"/>
                </a:moveTo>
                <a:lnTo>
                  <a:pt x="1166811" y="0"/>
                </a:lnTo>
                <a:lnTo>
                  <a:pt x="1166811" y="1223961"/>
                </a:lnTo>
                <a:lnTo>
                  <a:pt x="203998" y="1223961"/>
                </a:lnTo>
                <a:cubicBezTo>
                  <a:pt x="91333" y="1223961"/>
                  <a:pt x="0" y="1132628"/>
                  <a:pt x="0" y="1019963"/>
                </a:cubicBezTo>
                <a:lnTo>
                  <a:pt x="0" y="203998"/>
                </a:lnTo>
                <a:cubicBezTo>
                  <a:pt x="0" y="91333"/>
                  <a:pt x="91333" y="0"/>
                  <a:pt x="20399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19" name="TextBox 21"/>
          <p:cNvSpPr txBox="1"/>
          <p:nvPr>
            <p:custDataLst>
              <p:tags r:id="rId7"/>
            </p:custDataLst>
          </p:nvPr>
        </p:nvSpPr>
        <p:spPr>
          <a:xfrm>
            <a:off x="3349852" y="3108834"/>
            <a:ext cx="2305161" cy="830431"/>
          </a:xfrm>
          <a:prstGeom prst="rect">
            <a:avLst/>
          </a:prstGeom>
          <a:noFill/>
        </p:spPr>
        <p:txBody>
          <a:bodyPr wrap="square" rtlCol="0" anchor="ctr">
            <a:normAutofit/>
          </a:bodyPr>
          <a:p>
            <a:pPr marL="0" lvl="0" indent="0" algn="l">
              <a:lnSpc>
                <a:spcPct val="100000"/>
              </a:lnSpc>
              <a:spcBef>
                <a:spcPts val="0"/>
              </a:spcBef>
              <a:spcAft>
                <a:spcPts val="800"/>
              </a:spcAft>
              <a:buSzPct val="100000"/>
            </a:pPr>
            <a:r>
              <a:rPr lang="zh-CN" altLang="en-US" sz="2000" b="1" spc="140">
                <a:solidFill>
                  <a:schemeClr val="tx1">
                    <a:lumMod val="75000"/>
                    <a:lumOff val="25000"/>
                  </a:schemeClr>
                </a:solidFill>
                <a:latin typeface="微软雅黑" panose="020B0503020204020204" charset="-122"/>
                <a:ea typeface="微软雅黑" panose="020B0503020204020204" charset="-122"/>
              </a:rPr>
              <a:t>项目业主或顾客</a:t>
            </a:r>
            <a:endParaRPr lang="zh-CN" altLang="en-US" sz="2000" b="1" spc="140">
              <a:solidFill>
                <a:schemeClr val="tx1">
                  <a:lumMod val="75000"/>
                  <a:lumOff val="25000"/>
                </a:schemeClr>
              </a:solidFill>
              <a:latin typeface="微软雅黑" panose="020B0503020204020204" charset="-122"/>
              <a:ea typeface="微软雅黑" panose="020B0503020204020204" charset="-122"/>
            </a:endParaRPr>
          </a:p>
        </p:txBody>
      </p:sp>
      <p:sp>
        <p:nvSpPr>
          <p:cNvPr id="20"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8"/>
            </p:custDataLst>
          </p:nvPr>
        </p:nvSpPr>
        <p:spPr>
          <a:xfrm>
            <a:off x="2375671" y="3233112"/>
            <a:ext cx="736506" cy="629409"/>
          </a:xfrm>
          <a:prstGeom prst="rect">
            <a:avLst/>
          </a:prstGeom>
          <a:noFill/>
        </p:spPr>
        <p:txBody>
          <a:bodyPr wrap="square" rtlCol="0" anchor="ctr">
            <a:normAutofit/>
          </a:bodyPr>
          <a:p>
            <a:pPr marL="0" algn="ctr">
              <a:lnSpc>
                <a:spcPct val="100000"/>
              </a:lnSpc>
              <a:spcBef>
                <a:spcPts val="0"/>
              </a:spcBef>
              <a:spcAft>
                <a:spcPts val="800"/>
              </a:spcAft>
            </a:pPr>
            <a:r>
              <a:rPr lang="en-US" sz="3400" b="1" spc="260" dirty="0">
                <a:solidFill>
                  <a:schemeClr val="bg1"/>
                </a:solidFill>
                <a:latin typeface="Arial" panose="020B0604020202020204" pitchFamily="34" charset="0"/>
                <a:ea typeface="微软雅黑" panose="020B0503020204020204" charset="-122"/>
                <a:cs typeface="Montserrat Black"/>
              </a:rPr>
              <a:t>01</a:t>
            </a:r>
            <a:endParaRPr lang="en-US" sz="3400" b="1" spc="260" dirty="0">
              <a:solidFill>
                <a:schemeClr val="bg1"/>
              </a:solidFill>
              <a:latin typeface="Arial" panose="020B0604020202020204" pitchFamily="34" charset="0"/>
              <a:ea typeface="微软雅黑" panose="020B0503020204020204" charset="-122"/>
              <a:cs typeface="Montserrat Black"/>
            </a:endParaRPr>
          </a:p>
        </p:txBody>
      </p:sp>
      <p:sp>
        <p:nvSpPr>
          <p:cNvPr id="21" name="矩形: 圆角 17"/>
          <p:cNvSpPr/>
          <p:nvPr>
            <p:custDataLst>
              <p:tags r:id="rId9"/>
            </p:custDataLst>
          </p:nvPr>
        </p:nvSpPr>
        <p:spPr>
          <a:xfrm>
            <a:off x="2280029" y="4244519"/>
            <a:ext cx="3677948" cy="906601"/>
          </a:xfrm>
          <a:prstGeom prst="round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2" name="Freeform 8"/>
          <p:cNvSpPr/>
          <p:nvPr>
            <p:custDataLst>
              <p:tags r:id="rId10"/>
            </p:custDataLst>
          </p:nvPr>
        </p:nvSpPr>
        <p:spPr>
          <a:xfrm>
            <a:off x="5401875" y="4814366"/>
            <a:ext cx="556102" cy="336754"/>
          </a:xfrm>
          <a:custGeom>
            <a:avLst/>
            <a:gdLst>
              <a:gd name="connsiteX0" fmla="*/ 486596 w 750919"/>
              <a:gd name="connsiteY0" fmla="*/ 0 h 454668"/>
              <a:gd name="connsiteX1" fmla="*/ 541106 w 750919"/>
              <a:gd name="connsiteY1" fmla="*/ 22582 h 454668"/>
              <a:gd name="connsiteX2" fmla="*/ 750919 w 750919"/>
              <a:gd name="connsiteY2" fmla="*/ 232392 h 454668"/>
              <a:gd name="connsiteX3" fmla="*/ 750916 w 750919"/>
              <a:gd name="connsiteY3" fmla="*/ 454666 h 454668"/>
              <a:gd name="connsiteX4" fmla="*/ 0 w 750919"/>
              <a:gd name="connsiteY4" fmla="*/ 454668 h 454668"/>
              <a:gd name="connsiteX5" fmla="*/ 432087 w 750919"/>
              <a:gd name="connsiteY5" fmla="*/ 22580 h 454668"/>
              <a:gd name="connsiteX6" fmla="*/ 486596 w 750919"/>
              <a:gd name="connsiteY6" fmla="*/ 0 h 4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919" h="454668">
                <a:moveTo>
                  <a:pt x="486596" y="0"/>
                </a:moveTo>
                <a:cubicBezTo>
                  <a:pt x="506324" y="1"/>
                  <a:pt x="526055" y="7528"/>
                  <a:pt x="541106" y="22582"/>
                </a:cubicBezTo>
                <a:lnTo>
                  <a:pt x="750919" y="232392"/>
                </a:lnTo>
                <a:lnTo>
                  <a:pt x="750916" y="454666"/>
                </a:lnTo>
                <a:lnTo>
                  <a:pt x="0" y="454668"/>
                </a:lnTo>
                <a:lnTo>
                  <a:pt x="432087" y="22580"/>
                </a:lnTo>
                <a:cubicBezTo>
                  <a:pt x="447140" y="7527"/>
                  <a:pt x="466869" y="2"/>
                  <a:pt x="486596" y="0"/>
                </a:cubicBez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solidFill>
                <a:schemeClr val="lt1"/>
              </a:solidFill>
            </a:endParaRPr>
          </a:p>
        </p:txBody>
      </p:sp>
      <p:sp>
        <p:nvSpPr>
          <p:cNvPr id="23" name="Freeform 9"/>
          <p:cNvSpPr/>
          <p:nvPr>
            <p:custDataLst>
              <p:tags r:id="rId11"/>
            </p:custDataLst>
          </p:nvPr>
        </p:nvSpPr>
        <p:spPr>
          <a:xfrm>
            <a:off x="5631532" y="4818948"/>
            <a:ext cx="326445" cy="332172"/>
          </a:xfrm>
          <a:custGeom>
            <a:avLst/>
            <a:gdLst>
              <a:gd name="connsiteX0" fmla="*/ 440961 w 440961"/>
              <a:gd name="connsiteY0" fmla="*/ 0 h 448166"/>
              <a:gd name="connsiteX1" fmla="*/ 440961 w 440961"/>
              <a:gd name="connsiteY1" fmla="*/ 448166 h 448166"/>
              <a:gd name="connsiteX2" fmla="*/ 0 w 440961"/>
              <a:gd name="connsiteY2" fmla="*/ 448165 h 448166"/>
              <a:gd name="connsiteX3" fmla="*/ 15975 w 440961"/>
              <a:gd name="connsiteY3" fmla="*/ 409603 h 448166"/>
              <a:gd name="connsiteX4" fmla="*/ 408747 w 440961"/>
              <a:gd name="connsiteY4" fmla="*/ 16829 h 448166"/>
              <a:gd name="connsiteX5" fmla="*/ 431244 w 440961"/>
              <a:gd name="connsiteY5" fmla="*/ 1890 h 44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61" h="448166">
                <a:moveTo>
                  <a:pt x="440961" y="0"/>
                </a:moveTo>
                <a:lnTo>
                  <a:pt x="440961" y="448166"/>
                </a:lnTo>
                <a:lnTo>
                  <a:pt x="0" y="448165"/>
                </a:lnTo>
                <a:lnTo>
                  <a:pt x="15975" y="409603"/>
                </a:lnTo>
                <a:lnTo>
                  <a:pt x="408747" y="16829"/>
                </a:lnTo>
                <a:cubicBezTo>
                  <a:pt x="415388" y="10190"/>
                  <a:pt x="423058" y="5210"/>
                  <a:pt x="431244" y="189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lt1"/>
              </a:solidFill>
            </a:endParaRPr>
          </a:p>
        </p:txBody>
      </p:sp>
      <p:sp>
        <p:nvSpPr>
          <p:cNvPr id="24" name="任意多边形: 形状 20"/>
          <p:cNvSpPr/>
          <p:nvPr>
            <p:custDataLst>
              <p:tags r:id="rId12"/>
            </p:custDataLst>
          </p:nvPr>
        </p:nvSpPr>
        <p:spPr>
          <a:xfrm>
            <a:off x="2280029" y="4244519"/>
            <a:ext cx="864220" cy="906601"/>
          </a:xfrm>
          <a:custGeom>
            <a:avLst/>
            <a:gdLst>
              <a:gd name="connsiteX0" fmla="*/ 203998 w 1166811"/>
              <a:gd name="connsiteY0" fmla="*/ 0 h 1223961"/>
              <a:gd name="connsiteX1" fmla="*/ 1166811 w 1166811"/>
              <a:gd name="connsiteY1" fmla="*/ 0 h 1223961"/>
              <a:gd name="connsiteX2" fmla="*/ 1166811 w 1166811"/>
              <a:gd name="connsiteY2" fmla="*/ 1223961 h 1223961"/>
              <a:gd name="connsiteX3" fmla="*/ 203998 w 1166811"/>
              <a:gd name="connsiteY3" fmla="*/ 1223961 h 1223961"/>
              <a:gd name="connsiteX4" fmla="*/ 0 w 1166811"/>
              <a:gd name="connsiteY4" fmla="*/ 1019963 h 1223961"/>
              <a:gd name="connsiteX5" fmla="*/ 0 w 1166811"/>
              <a:gd name="connsiteY5" fmla="*/ 203998 h 1223961"/>
              <a:gd name="connsiteX6" fmla="*/ 203998 w 1166811"/>
              <a:gd name="connsiteY6"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811" h="1223961">
                <a:moveTo>
                  <a:pt x="203998" y="0"/>
                </a:moveTo>
                <a:lnTo>
                  <a:pt x="1166811" y="0"/>
                </a:lnTo>
                <a:lnTo>
                  <a:pt x="1166811" y="1223961"/>
                </a:lnTo>
                <a:lnTo>
                  <a:pt x="203998" y="1223961"/>
                </a:lnTo>
                <a:cubicBezTo>
                  <a:pt x="91333" y="1223961"/>
                  <a:pt x="0" y="1132628"/>
                  <a:pt x="0" y="1019963"/>
                </a:cubicBezTo>
                <a:lnTo>
                  <a:pt x="0" y="203998"/>
                </a:lnTo>
                <a:cubicBezTo>
                  <a:pt x="0" y="91333"/>
                  <a:pt x="91333" y="0"/>
                  <a:pt x="20399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25" name="TextBox 21"/>
          <p:cNvSpPr txBox="1"/>
          <p:nvPr>
            <p:custDataLst>
              <p:tags r:id="rId13"/>
            </p:custDataLst>
          </p:nvPr>
        </p:nvSpPr>
        <p:spPr>
          <a:xfrm>
            <a:off x="3349852" y="4274873"/>
            <a:ext cx="2305161" cy="830431"/>
          </a:xfrm>
          <a:prstGeom prst="rect">
            <a:avLst/>
          </a:prstGeom>
          <a:noFill/>
        </p:spPr>
        <p:txBody>
          <a:bodyPr wrap="square" rtlCol="0" anchor="ctr">
            <a:normAutofit/>
          </a:bodyPr>
          <a:p>
            <a:pPr marL="0" lvl="0" algn="l">
              <a:lnSpc>
                <a:spcPct val="100000"/>
              </a:lnSpc>
              <a:spcBef>
                <a:spcPts val="0"/>
              </a:spcBef>
              <a:spcAft>
                <a:spcPts val="800"/>
              </a:spcAft>
              <a:buClrTx/>
              <a:buSzTx/>
              <a:buFontTx/>
            </a:pPr>
            <a:r>
              <a:rPr lang="zh-CN" altLang="en-US" sz="2000" b="1" spc="140">
                <a:solidFill>
                  <a:schemeClr val="tx1">
                    <a:lumMod val="75000"/>
                    <a:lumOff val="25000"/>
                  </a:schemeClr>
                </a:solidFill>
                <a:latin typeface="微软雅黑" panose="020B0503020204020204" charset="-122"/>
                <a:ea typeface="微软雅黑" panose="020B0503020204020204" charset="-122"/>
              </a:rPr>
              <a:t>项目供应商</a:t>
            </a:r>
            <a:endParaRPr lang="zh-CN" altLang="en-US" sz="2000" b="1" spc="140">
              <a:solidFill>
                <a:schemeClr val="tx1">
                  <a:lumMod val="75000"/>
                  <a:lumOff val="25000"/>
                </a:schemeClr>
              </a:solidFill>
              <a:latin typeface="微软雅黑" panose="020B0503020204020204" charset="-122"/>
              <a:ea typeface="微软雅黑" panose="020B0503020204020204" charset="-122"/>
            </a:endParaRPr>
          </a:p>
        </p:txBody>
      </p:sp>
      <p:sp>
        <p:nvSpPr>
          <p:cNvPr id="26"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14"/>
            </p:custDataLst>
          </p:nvPr>
        </p:nvSpPr>
        <p:spPr>
          <a:xfrm>
            <a:off x="2375671" y="4399151"/>
            <a:ext cx="736506" cy="629409"/>
          </a:xfrm>
          <a:prstGeom prst="rect">
            <a:avLst/>
          </a:prstGeom>
          <a:noFill/>
        </p:spPr>
        <p:txBody>
          <a:bodyPr wrap="square" rtlCol="0" anchor="ctr">
            <a:normAutofit/>
          </a:bodyPr>
          <a:p>
            <a:pPr marL="0" algn="ctr">
              <a:lnSpc>
                <a:spcPct val="100000"/>
              </a:lnSpc>
              <a:spcBef>
                <a:spcPts val="0"/>
              </a:spcBef>
              <a:spcAft>
                <a:spcPts val="800"/>
              </a:spcAft>
            </a:pPr>
            <a:r>
              <a:rPr lang="en-US" sz="3400" b="1" spc="260" dirty="0">
                <a:solidFill>
                  <a:schemeClr val="bg1"/>
                </a:solidFill>
                <a:latin typeface="Arial" panose="020B0604020202020204" pitchFamily="34" charset="0"/>
                <a:ea typeface="微软雅黑" panose="020B0503020204020204" charset="-122"/>
                <a:cs typeface="Montserrat Black"/>
              </a:rPr>
              <a:t>03</a:t>
            </a:r>
            <a:endParaRPr lang="en-US" sz="3400" b="1" spc="260" dirty="0">
              <a:solidFill>
                <a:schemeClr val="bg1"/>
              </a:solidFill>
              <a:latin typeface="Arial" panose="020B0604020202020204" pitchFamily="34" charset="0"/>
              <a:ea typeface="微软雅黑" panose="020B0503020204020204" charset="-122"/>
              <a:cs typeface="Montserrat Black"/>
            </a:endParaRPr>
          </a:p>
        </p:txBody>
      </p:sp>
      <p:sp>
        <p:nvSpPr>
          <p:cNvPr id="84" name="矩形: 圆角 83"/>
          <p:cNvSpPr/>
          <p:nvPr>
            <p:custDataLst>
              <p:tags r:id="rId15"/>
            </p:custDataLst>
          </p:nvPr>
        </p:nvSpPr>
        <p:spPr>
          <a:xfrm>
            <a:off x="6234023" y="3078480"/>
            <a:ext cx="3677948" cy="906601"/>
          </a:xfrm>
          <a:prstGeom prst="round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85" name="Freeform 8"/>
          <p:cNvSpPr/>
          <p:nvPr>
            <p:custDataLst>
              <p:tags r:id="rId16"/>
            </p:custDataLst>
          </p:nvPr>
        </p:nvSpPr>
        <p:spPr>
          <a:xfrm>
            <a:off x="9355869" y="3648327"/>
            <a:ext cx="556102" cy="336754"/>
          </a:xfrm>
          <a:custGeom>
            <a:avLst/>
            <a:gdLst>
              <a:gd name="connsiteX0" fmla="*/ 486596 w 750919"/>
              <a:gd name="connsiteY0" fmla="*/ 0 h 454668"/>
              <a:gd name="connsiteX1" fmla="*/ 541106 w 750919"/>
              <a:gd name="connsiteY1" fmla="*/ 22582 h 454668"/>
              <a:gd name="connsiteX2" fmla="*/ 750919 w 750919"/>
              <a:gd name="connsiteY2" fmla="*/ 232392 h 454668"/>
              <a:gd name="connsiteX3" fmla="*/ 750916 w 750919"/>
              <a:gd name="connsiteY3" fmla="*/ 454666 h 454668"/>
              <a:gd name="connsiteX4" fmla="*/ 0 w 750919"/>
              <a:gd name="connsiteY4" fmla="*/ 454668 h 454668"/>
              <a:gd name="connsiteX5" fmla="*/ 432087 w 750919"/>
              <a:gd name="connsiteY5" fmla="*/ 22580 h 454668"/>
              <a:gd name="connsiteX6" fmla="*/ 486596 w 750919"/>
              <a:gd name="connsiteY6" fmla="*/ 0 h 4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919" h="454668">
                <a:moveTo>
                  <a:pt x="486596" y="0"/>
                </a:moveTo>
                <a:cubicBezTo>
                  <a:pt x="506324" y="1"/>
                  <a:pt x="526055" y="7528"/>
                  <a:pt x="541106" y="22582"/>
                </a:cubicBezTo>
                <a:lnTo>
                  <a:pt x="750919" y="232392"/>
                </a:lnTo>
                <a:lnTo>
                  <a:pt x="750916" y="454666"/>
                </a:lnTo>
                <a:lnTo>
                  <a:pt x="0" y="454668"/>
                </a:lnTo>
                <a:lnTo>
                  <a:pt x="432087" y="22580"/>
                </a:lnTo>
                <a:cubicBezTo>
                  <a:pt x="447140" y="7527"/>
                  <a:pt x="466869" y="2"/>
                  <a:pt x="486596"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solidFill>
                <a:schemeClr val="lt1"/>
              </a:solidFill>
            </a:endParaRPr>
          </a:p>
        </p:txBody>
      </p:sp>
      <p:sp>
        <p:nvSpPr>
          <p:cNvPr id="86" name="Freeform 9"/>
          <p:cNvSpPr/>
          <p:nvPr>
            <p:custDataLst>
              <p:tags r:id="rId17"/>
            </p:custDataLst>
          </p:nvPr>
        </p:nvSpPr>
        <p:spPr>
          <a:xfrm>
            <a:off x="9585526" y="3652909"/>
            <a:ext cx="326445" cy="332172"/>
          </a:xfrm>
          <a:custGeom>
            <a:avLst/>
            <a:gdLst>
              <a:gd name="connsiteX0" fmla="*/ 440961 w 440961"/>
              <a:gd name="connsiteY0" fmla="*/ 0 h 448166"/>
              <a:gd name="connsiteX1" fmla="*/ 440961 w 440961"/>
              <a:gd name="connsiteY1" fmla="*/ 448166 h 448166"/>
              <a:gd name="connsiteX2" fmla="*/ 0 w 440961"/>
              <a:gd name="connsiteY2" fmla="*/ 448165 h 448166"/>
              <a:gd name="connsiteX3" fmla="*/ 15975 w 440961"/>
              <a:gd name="connsiteY3" fmla="*/ 409603 h 448166"/>
              <a:gd name="connsiteX4" fmla="*/ 408747 w 440961"/>
              <a:gd name="connsiteY4" fmla="*/ 16829 h 448166"/>
              <a:gd name="connsiteX5" fmla="*/ 431244 w 440961"/>
              <a:gd name="connsiteY5" fmla="*/ 1890 h 44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61" h="448166">
                <a:moveTo>
                  <a:pt x="440961" y="0"/>
                </a:moveTo>
                <a:lnTo>
                  <a:pt x="440961" y="448166"/>
                </a:lnTo>
                <a:lnTo>
                  <a:pt x="0" y="448165"/>
                </a:lnTo>
                <a:lnTo>
                  <a:pt x="15975" y="409603"/>
                </a:lnTo>
                <a:lnTo>
                  <a:pt x="408747" y="16829"/>
                </a:lnTo>
                <a:cubicBezTo>
                  <a:pt x="415388" y="10190"/>
                  <a:pt x="423058" y="5210"/>
                  <a:pt x="431244" y="18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solidFill>
                <a:schemeClr val="lt1"/>
              </a:solidFill>
            </a:endParaRPr>
          </a:p>
        </p:txBody>
      </p:sp>
      <p:sp>
        <p:nvSpPr>
          <p:cNvPr id="87" name="任意多边形: 形状 86"/>
          <p:cNvSpPr/>
          <p:nvPr>
            <p:custDataLst>
              <p:tags r:id="rId18"/>
            </p:custDataLst>
          </p:nvPr>
        </p:nvSpPr>
        <p:spPr>
          <a:xfrm>
            <a:off x="6234023" y="3078480"/>
            <a:ext cx="864220" cy="906601"/>
          </a:xfrm>
          <a:custGeom>
            <a:avLst/>
            <a:gdLst>
              <a:gd name="connsiteX0" fmla="*/ 203998 w 1166811"/>
              <a:gd name="connsiteY0" fmla="*/ 0 h 1223961"/>
              <a:gd name="connsiteX1" fmla="*/ 1166811 w 1166811"/>
              <a:gd name="connsiteY1" fmla="*/ 0 h 1223961"/>
              <a:gd name="connsiteX2" fmla="*/ 1166811 w 1166811"/>
              <a:gd name="connsiteY2" fmla="*/ 1223961 h 1223961"/>
              <a:gd name="connsiteX3" fmla="*/ 203998 w 1166811"/>
              <a:gd name="connsiteY3" fmla="*/ 1223961 h 1223961"/>
              <a:gd name="connsiteX4" fmla="*/ 0 w 1166811"/>
              <a:gd name="connsiteY4" fmla="*/ 1019963 h 1223961"/>
              <a:gd name="connsiteX5" fmla="*/ 0 w 1166811"/>
              <a:gd name="connsiteY5" fmla="*/ 203998 h 1223961"/>
              <a:gd name="connsiteX6" fmla="*/ 203998 w 1166811"/>
              <a:gd name="connsiteY6"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811" h="1223961">
                <a:moveTo>
                  <a:pt x="203998" y="0"/>
                </a:moveTo>
                <a:lnTo>
                  <a:pt x="1166811" y="0"/>
                </a:lnTo>
                <a:lnTo>
                  <a:pt x="1166811" y="1223961"/>
                </a:lnTo>
                <a:lnTo>
                  <a:pt x="203998" y="1223961"/>
                </a:lnTo>
                <a:cubicBezTo>
                  <a:pt x="91333" y="1223961"/>
                  <a:pt x="0" y="1132628"/>
                  <a:pt x="0" y="1019963"/>
                </a:cubicBezTo>
                <a:lnTo>
                  <a:pt x="0" y="203998"/>
                </a:lnTo>
                <a:cubicBezTo>
                  <a:pt x="0" y="91333"/>
                  <a:pt x="91333" y="0"/>
                  <a:pt x="20399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82" name="TextBox 21"/>
          <p:cNvSpPr txBox="1"/>
          <p:nvPr>
            <p:custDataLst>
              <p:tags r:id="rId19"/>
            </p:custDataLst>
          </p:nvPr>
        </p:nvSpPr>
        <p:spPr>
          <a:xfrm>
            <a:off x="7303847" y="3108834"/>
            <a:ext cx="2305161" cy="830431"/>
          </a:xfrm>
          <a:prstGeom prst="rect">
            <a:avLst/>
          </a:prstGeom>
          <a:noFill/>
        </p:spPr>
        <p:txBody>
          <a:bodyPr wrap="square" rtlCol="0" anchor="ctr">
            <a:normAutofit/>
          </a:bodyPr>
          <a:p>
            <a:pPr marL="0" lvl="0" algn="l">
              <a:lnSpc>
                <a:spcPct val="100000"/>
              </a:lnSpc>
              <a:spcBef>
                <a:spcPts val="0"/>
              </a:spcBef>
              <a:spcAft>
                <a:spcPts val="800"/>
              </a:spcAft>
              <a:buClrTx/>
              <a:buSzTx/>
              <a:buFontTx/>
            </a:pPr>
            <a:r>
              <a:rPr lang="zh-CN" altLang="en-US" sz="2000" b="1" spc="140">
                <a:solidFill>
                  <a:schemeClr val="tx1">
                    <a:lumMod val="75000"/>
                    <a:lumOff val="25000"/>
                  </a:schemeClr>
                </a:solidFill>
                <a:latin typeface="微软雅黑" panose="020B0503020204020204" charset="-122"/>
                <a:ea typeface="微软雅黑" panose="020B0503020204020204" charset="-122"/>
              </a:rPr>
              <a:t>项目实施组织</a:t>
            </a:r>
            <a:endParaRPr lang="zh-CN" altLang="en-US" sz="2000" b="1" spc="140">
              <a:solidFill>
                <a:schemeClr val="tx1">
                  <a:lumMod val="75000"/>
                  <a:lumOff val="25000"/>
                </a:schemeClr>
              </a:solidFill>
              <a:latin typeface="微软雅黑" panose="020B0503020204020204" charset="-122"/>
              <a:ea typeface="微软雅黑" panose="020B0503020204020204" charset="-122"/>
            </a:endParaRPr>
          </a:p>
        </p:txBody>
      </p:sp>
      <p:sp>
        <p:nvSpPr>
          <p:cNvPr id="83"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20"/>
            </p:custDataLst>
          </p:nvPr>
        </p:nvSpPr>
        <p:spPr>
          <a:xfrm>
            <a:off x="6329666" y="3233112"/>
            <a:ext cx="736506" cy="629409"/>
          </a:xfrm>
          <a:prstGeom prst="rect">
            <a:avLst/>
          </a:prstGeom>
          <a:noFill/>
        </p:spPr>
        <p:txBody>
          <a:bodyPr wrap="square" rtlCol="0" anchor="ctr">
            <a:normAutofit/>
          </a:bodyPr>
          <a:p>
            <a:pPr marL="0" algn="ctr">
              <a:lnSpc>
                <a:spcPct val="100000"/>
              </a:lnSpc>
              <a:spcBef>
                <a:spcPts val="0"/>
              </a:spcBef>
              <a:spcAft>
                <a:spcPts val="800"/>
              </a:spcAft>
            </a:pPr>
            <a:r>
              <a:rPr lang="en-US" sz="3400" b="1" spc="260" dirty="0">
                <a:solidFill>
                  <a:schemeClr val="bg1"/>
                </a:solidFill>
                <a:latin typeface="Arial" panose="020B0604020202020204" pitchFamily="34" charset="0"/>
                <a:ea typeface="微软雅黑" panose="020B0503020204020204" charset="-122"/>
                <a:cs typeface="Montserrat Black"/>
              </a:rPr>
              <a:t>02</a:t>
            </a:r>
            <a:endParaRPr lang="en-US" sz="3400" b="1" spc="260" dirty="0">
              <a:solidFill>
                <a:schemeClr val="bg1"/>
              </a:solidFill>
              <a:latin typeface="Arial" panose="020B0604020202020204" pitchFamily="34" charset="0"/>
              <a:ea typeface="微软雅黑" panose="020B0503020204020204" charset="-122"/>
              <a:cs typeface="Montserrat Black"/>
            </a:endParaRPr>
          </a:p>
        </p:txBody>
      </p:sp>
      <p:sp>
        <p:nvSpPr>
          <p:cNvPr id="77" name="矩形: 圆角 76"/>
          <p:cNvSpPr/>
          <p:nvPr>
            <p:custDataLst>
              <p:tags r:id="rId21"/>
            </p:custDataLst>
          </p:nvPr>
        </p:nvSpPr>
        <p:spPr>
          <a:xfrm>
            <a:off x="6234023" y="4244519"/>
            <a:ext cx="3677948" cy="906601"/>
          </a:xfrm>
          <a:prstGeom prst="round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78" name="Freeform 8"/>
          <p:cNvSpPr/>
          <p:nvPr>
            <p:custDataLst>
              <p:tags r:id="rId22"/>
            </p:custDataLst>
          </p:nvPr>
        </p:nvSpPr>
        <p:spPr>
          <a:xfrm>
            <a:off x="9355869" y="4814366"/>
            <a:ext cx="556102" cy="336754"/>
          </a:xfrm>
          <a:custGeom>
            <a:avLst/>
            <a:gdLst>
              <a:gd name="connsiteX0" fmla="*/ 486596 w 750919"/>
              <a:gd name="connsiteY0" fmla="*/ 0 h 454668"/>
              <a:gd name="connsiteX1" fmla="*/ 541106 w 750919"/>
              <a:gd name="connsiteY1" fmla="*/ 22582 h 454668"/>
              <a:gd name="connsiteX2" fmla="*/ 750919 w 750919"/>
              <a:gd name="connsiteY2" fmla="*/ 232392 h 454668"/>
              <a:gd name="connsiteX3" fmla="*/ 750916 w 750919"/>
              <a:gd name="connsiteY3" fmla="*/ 454666 h 454668"/>
              <a:gd name="connsiteX4" fmla="*/ 0 w 750919"/>
              <a:gd name="connsiteY4" fmla="*/ 454668 h 454668"/>
              <a:gd name="connsiteX5" fmla="*/ 432087 w 750919"/>
              <a:gd name="connsiteY5" fmla="*/ 22580 h 454668"/>
              <a:gd name="connsiteX6" fmla="*/ 486596 w 750919"/>
              <a:gd name="connsiteY6" fmla="*/ 0 h 4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919" h="454668">
                <a:moveTo>
                  <a:pt x="486596" y="0"/>
                </a:moveTo>
                <a:cubicBezTo>
                  <a:pt x="506324" y="1"/>
                  <a:pt x="526055" y="7528"/>
                  <a:pt x="541106" y="22582"/>
                </a:cubicBezTo>
                <a:lnTo>
                  <a:pt x="750919" y="232392"/>
                </a:lnTo>
                <a:lnTo>
                  <a:pt x="750916" y="454666"/>
                </a:lnTo>
                <a:lnTo>
                  <a:pt x="0" y="454668"/>
                </a:lnTo>
                <a:lnTo>
                  <a:pt x="432087" y="22580"/>
                </a:lnTo>
                <a:cubicBezTo>
                  <a:pt x="447140" y="7527"/>
                  <a:pt x="466869" y="2"/>
                  <a:pt x="486596" y="0"/>
                </a:cubicBez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solidFill>
                <a:schemeClr val="lt1"/>
              </a:solidFill>
            </a:endParaRPr>
          </a:p>
        </p:txBody>
      </p:sp>
      <p:sp>
        <p:nvSpPr>
          <p:cNvPr id="79" name="Freeform 9"/>
          <p:cNvSpPr/>
          <p:nvPr>
            <p:custDataLst>
              <p:tags r:id="rId23"/>
            </p:custDataLst>
          </p:nvPr>
        </p:nvSpPr>
        <p:spPr>
          <a:xfrm>
            <a:off x="9585526" y="4818948"/>
            <a:ext cx="326445" cy="332172"/>
          </a:xfrm>
          <a:custGeom>
            <a:avLst/>
            <a:gdLst>
              <a:gd name="connsiteX0" fmla="*/ 440961 w 440961"/>
              <a:gd name="connsiteY0" fmla="*/ 0 h 448166"/>
              <a:gd name="connsiteX1" fmla="*/ 440961 w 440961"/>
              <a:gd name="connsiteY1" fmla="*/ 448166 h 448166"/>
              <a:gd name="connsiteX2" fmla="*/ 0 w 440961"/>
              <a:gd name="connsiteY2" fmla="*/ 448165 h 448166"/>
              <a:gd name="connsiteX3" fmla="*/ 15975 w 440961"/>
              <a:gd name="connsiteY3" fmla="*/ 409603 h 448166"/>
              <a:gd name="connsiteX4" fmla="*/ 408747 w 440961"/>
              <a:gd name="connsiteY4" fmla="*/ 16829 h 448166"/>
              <a:gd name="connsiteX5" fmla="*/ 431244 w 440961"/>
              <a:gd name="connsiteY5" fmla="*/ 1890 h 44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61" h="448166">
                <a:moveTo>
                  <a:pt x="440961" y="0"/>
                </a:moveTo>
                <a:lnTo>
                  <a:pt x="440961" y="448166"/>
                </a:lnTo>
                <a:lnTo>
                  <a:pt x="0" y="448165"/>
                </a:lnTo>
                <a:lnTo>
                  <a:pt x="15975" y="409603"/>
                </a:lnTo>
                <a:lnTo>
                  <a:pt x="408747" y="16829"/>
                </a:lnTo>
                <a:cubicBezTo>
                  <a:pt x="415388" y="10190"/>
                  <a:pt x="423058" y="5210"/>
                  <a:pt x="431244" y="189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lt1"/>
              </a:solidFill>
            </a:endParaRPr>
          </a:p>
        </p:txBody>
      </p:sp>
      <p:sp>
        <p:nvSpPr>
          <p:cNvPr id="80" name="任意多边形: 形状 79"/>
          <p:cNvSpPr/>
          <p:nvPr>
            <p:custDataLst>
              <p:tags r:id="rId24"/>
            </p:custDataLst>
          </p:nvPr>
        </p:nvSpPr>
        <p:spPr>
          <a:xfrm>
            <a:off x="6234023" y="4244519"/>
            <a:ext cx="864220" cy="906601"/>
          </a:xfrm>
          <a:custGeom>
            <a:avLst/>
            <a:gdLst>
              <a:gd name="connsiteX0" fmla="*/ 203998 w 1166811"/>
              <a:gd name="connsiteY0" fmla="*/ 0 h 1223961"/>
              <a:gd name="connsiteX1" fmla="*/ 1166811 w 1166811"/>
              <a:gd name="connsiteY1" fmla="*/ 0 h 1223961"/>
              <a:gd name="connsiteX2" fmla="*/ 1166811 w 1166811"/>
              <a:gd name="connsiteY2" fmla="*/ 1223961 h 1223961"/>
              <a:gd name="connsiteX3" fmla="*/ 203998 w 1166811"/>
              <a:gd name="connsiteY3" fmla="*/ 1223961 h 1223961"/>
              <a:gd name="connsiteX4" fmla="*/ 0 w 1166811"/>
              <a:gd name="connsiteY4" fmla="*/ 1019963 h 1223961"/>
              <a:gd name="connsiteX5" fmla="*/ 0 w 1166811"/>
              <a:gd name="connsiteY5" fmla="*/ 203998 h 1223961"/>
              <a:gd name="connsiteX6" fmla="*/ 203998 w 1166811"/>
              <a:gd name="connsiteY6"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811" h="1223961">
                <a:moveTo>
                  <a:pt x="203998" y="0"/>
                </a:moveTo>
                <a:lnTo>
                  <a:pt x="1166811" y="0"/>
                </a:lnTo>
                <a:lnTo>
                  <a:pt x="1166811" y="1223961"/>
                </a:lnTo>
                <a:lnTo>
                  <a:pt x="203998" y="1223961"/>
                </a:lnTo>
                <a:cubicBezTo>
                  <a:pt x="91333" y="1223961"/>
                  <a:pt x="0" y="1132628"/>
                  <a:pt x="0" y="1019963"/>
                </a:cubicBezTo>
                <a:lnTo>
                  <a:pt x="0" y="203998"/>
                </a:lnTo>
                <a:cubicBezTo>
                  <a:pt x="0" y="91333"/>
                  <a:pt x="91333" y="0"/>
                  <a:pt x="20399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75" name="TextBox 21"/>
          <p:cNvSpPr txBox="1"/>
          <p:nvPr>
            <p:custDataLst>
              <p:tags r:id="rId25"/>
            </p:custDataLst>
          </p:nvPr>
        </p:nvSpPr>
        <p:spPr>
          <a:xfrm>
            <a:off x="7303847" y="4274873"/>
            <a:ext cx="2305161" cy="830431"/>
          </a:xfrm>
          <a:prstGeom prst="rect">
            <a:avLst/>
          </a:prstGeom>
          <a:noFill/>
        </p:spPr>
        <p:txBody>
          <a:bodyPr wrap="square" rtlCol="0" anchor="ctr">
            <a:normAutofit/>
          </a:bodyPr>
          <a:p>
            <a:pPr marL="0" lvl="0" indent="0" algn="l">
              <a:lnSpc>
                <a:spcPct val="120000"/>
              </a:lnSpc>
              <a:spcBef>
                <a:spcPts val="0"/>
              </a:spcBef>
              <a:spcAft>
                <a:spcPts val="800"/>
              </a:spcAft>
              <a:buSzPct val="100000"/>
            </a:pPr>
            <a:r>
              <a:rPr lang="zh-CN" altLang="en-US" sz="2000" b="1" spc="140">
                <a:solidFill>
                  <a:schemeClr val="tx1">
                    <a:lumMod val="75000"/>
                    <a:lumOff val="25000"/>
                  </a:schemeClr>
                </a:solidFill>
                <a:latin typeface="微软雅黑" panose="020B0503020204020204" charset="-122"/>
                <a:ea typeface="微软雅黑" panose="020B0503020204020204" charset="-122"/>
              </a:rPr>
              <a:t>项目分包商和专业咨询服务专家</a:t>
            </a:r>
            <a:endParaRPr lang="zh-CN" altLang="en-US" sz="2000" spc="120">
              <a:solidFill>
                <a:schemeClr val="tx1">
                  <a:lumMod val="75000"/>
                  <a:lumOff val="25000"/>
                </a:schemeClr>
              </a:solidFill>
              <a:latin typeface="微软雅黑" panose="020B0503020204020204" charset="-122"/>
              <a:ea typeface="微软雅黑" panose="020B0503020204020204" charset="-122"/>
            </a:endParaRPr>
          </a:p>
        </p:txBody>
      </p:sp>
      <p:sp>
        <p:nvSpPr>
          <p:cNvPr id="76"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26"/>
            </p:custDataLst>
          </p:nvPr>
        </p:nvSpPr>
        <p:spPr>
          <a:xfrm>
            <a:off x="6329666" y="4399151"/>
            <a:ext cx="736506" cy="629409"/>
          </a:xfrm>
          <a:prstGeom prst="rect">
            <a:avLst/>
          </a:prstGeom>
          <a:noFill/>
        </p:spPr>
        <p:txBody>
          <a:bodyPr wrap="square" rtlCol="0" anchor="ctr">
            <a:normAutofit/>
          </a:bodyPr>
          <a:p>
            <a:pPr marL="0" algn="ctr">
              <a:lnSpc>
                <a:spcPct val="100000"/>
              </a:lnSpc>
              <a:spcBef>
                <a:spcPts val="0"/>
              </a:spcBef>
              <a:spcAft>
                <a:spcPts val="800"/>
              </a:spcAft>
            </a:pPr>
            <a:r>
              <a:rPr lang="en-US" sz="3400" b="1" spc="260" dirty="0">
                <a:solidFill>
                  <a:schemeClr val="dk1"/>
                </a:solidFill>
                <a:latin typeface="Arial" panose="020B0604020202020204" pitchFamily="34" charset="0"/>
                <a:ea typeface="微软雅黑" panose="020B0503020204020204" charset="-122"/>
                <a:cs typeface="Montserrat Black"/>
              </a:rPr>
              <a:t>04</a:t>
            </a:r>
            <a:endParaRPr lang="en-US" sz="3400" b="1" spc="260" dirty="0">
              <a:solidFill>
                <a:schemeClr val="dk1"/>
              </a:solidFill>
              <a:latin typeface="Arial" panose="020B0604020202020204" pitchFamily="34" charset="0"/>
              <a:ea typeface="微软雅黑" panose="020B0503020204020204" charset="-122"/>
              <a:cs typeface="Montserrat Black"/>
            </a:endParaRPr>
          </a:p>
        </p:txBody>
      </p:sp>
      <p:cxnSp>
        <p:nvCxnSpPr>
          <p:cNvPr id="6" name="直接连接符 5"/>
          <p:cNvCxnSpPr/>
          <p:nvPr>
            <p:custDataLst>
              <p:tags r:id="rId27"/>
            </p:custDataLst>
          </p:nvPr>
        </p:nvCxnSpPr>
        <p:spPr>
          <a:xfrm flipH="1">
            <a:off x="533400" y="2234565"/>
            <a:ext cx="10919460" cy="10160"/>
          </a:xfrm>
          <a:prstGeom prst="line">
            <a:avLst/>
          </a:prstGeom>
          <a:ln w="1270">
            <a:solidFill>
              <a:schemeClr val="accent1"/>
            </a:solidFill>
            <a:prstDash val="dash"/>
            <a:headEnd type="oval"/>
          </a:ln>
        </p:spPr>
        <p:style>
          <a:lnRef idx="1">
            <a:schemeClr val="accent1"/>
          </a:lnRef>
          <a:fillRef idx="0">
            <a:schemeClr val="accent1"/>
          </a:fillRef>
          <a:effectRef idx="0">
            <a:schemeClr val="accent1"/>
          </a:effectRef>
          <a:fontRef idx="minor">
            <a:schemeClr val="tx1"/>
          </a:fontRef>
        </p:style>
      </p:cxnSp>
    </p:spTree>
    <p:custDataLst>
      <p:tags r:id="rId2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项目采购的</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分类</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custDataLst>
              <p:tags r:id="rId2"/>
            </p:custDataLst>
          </p:nvPr>
        </p:nvSpPr>
        <p:spPr>
          <a:xfrm>
            <a:off x="651754" y="1716288"/>
            <a:ext cx="3429000" cy="4591050"/>
          </a:xfrm>
          <a:prstGeom prst="round2DiagRect">
            <a:avLst/>
          </a:prstGeom>
          <a:solidFill>
            <a:schemeClr val="lt2">
              <a:alpha val="80000"/>
            </a:schemeClr>
          </a:solidFill>
        </p:spPr>
      </p:sp>
      <p:sp>
        <p:nvSpPr>
          <p:cNvPr id="4" name="TextBox 4"/>
          <p:cNvSpPr txBox="1"/>
          <p:nvPr>
            <p:custDataLst>
              <p:tags r:id="rId3"/>
            </p:custDataLst>
          </p:nvPr>
        </p:nvSpPr>
        <p:spPr>
          <a:xfrm>
            <a:off x="937504" y="2040223"/>
            <a:ext cx="2857500" cy="978725"/>
          </a:xfrm>
          <a:prstGeom prst="rect">
            <a:avLst/>
          </a:prstGeom>
        </p:spPr>
        <p:txBody>
          <a:bodyPr vert="horz" wrap="square" lIns="0" tIns="0" rIns="0" bIns="0" rtlCol="0" anchor="b" anchorCtr="0">
            <a:noAutofit/>
          </a:bodyPr>
          <a:lstStyle/>
          <a:p>
            <a:pPr>
              <a:lnSpc>
                <a:spcPct val="120000"/>
              </a:lnSpc>
              <a:spcBef>
                <a:spcPts val="375"/>
              </a:spcBef>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物资</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采购</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4"/>
            </p:custDataLst>
          </p:nvPr>
        </p:nvSpPr>
        <p:spPr>
          <a:xfrm>
            <a:off x="937504" y="3268967"/>
            <a:ext cx="2857500" cy="2722154"/>
          </a:xfrm>
          <a:prstGeom prst="rect">
            <a:avLst/>
          </a:prstGeom>
        </p:spPr>
        <p:txBody>
          <a:bodyPr vert="horz" wrap="square" lIns="0" tIns="0" rIns="0" bIns="0" rtlCol="0" anchor="t" anchorCtr="0">
            <a:noAutofit/>
          </a:bodyPr>
          <a:lstStyle/>
          <a:p>
            <a:pPr>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物资采购是指业主为获得货物通过招标的形式选择合格的供货商，它包含了货物的获得及其获取方式和过程。项目实施过程中，设备以及材料的采购模式主要集中采购，分散采购和零星采购三种方式。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AutoShape 6"/>
          <p:cNvSpPr/>
          <p:nvPr>
            <p:custDataLst>
              <p:tags r:id="rId5"/>
            </p:custDataLst>
          </p:nvPr>
        </p:nvSpPr>
        <p:spPr>
          <a:xfrm>
            <a:off x="4345585" y="1704871"/>
            <a:ext cx="3429000" cy="4591050"/>
          </a:xfrm>
          <a:prstGeom prst="round2DiagRect">
            <a:avLst/>
          </a:prstGeom>
          <a:solidFill>
            <a:schemeClr val="lt2">
              <a:alpha val="80000"/>
            </a:schemeClr>
          </a:solidFill>
        </p:spPr>
      </p:sp>
      <p:sp>
        <p:nvSpPr>
          <p:cNvPr id="7" name="TextBox 7"/>
          <p:cNvSpPr txBox="1"/>
          <p:nvPr>
            <p:custDataLst>
              <p:tags r:id="rId6"/>
            </p:custDataLst>
          </p:nvPr>
        </p:nvSpPr>
        <p:spPr>
          <a:xfrm>
            <a:off x="4631335" y="2028807"/>
            <a:ext cx="2857500" cy="978725"/>
          </a:xfrm>
          <a:prstGeom prst="rect">
            <a:avLst/>
          </a:prstGeom>
        </p:spPr>
        <p:txBody>
          <a:bodyPr vert="horz" wrap="square" lIns="0" tIns="0" rIns="0" bIns="0" rtlCol="0" anchor="b" anchorCtr="0">
            <a:noAutofit/>
          </a:bodyPr>
          <a:lstStyle/>
          <a:p>
            <a:pPr>
              <a:lnSpc>
                <a:spcPct val="120000"/>
              </a:lnSpc>
              <a:spcBef>
                <a:spcPts val="375"/>
              </a:spcBef>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服务</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采购</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4631335" y="3257550"/>
            <a:ext cx="2857500" cy="2733571"/>
          </a:xfrm>
          <a:prstGeom prst="rect">
            <a:avLst/>
          </a:prstGeom>
        </p:spPr>
        <p:txBody>
          <a:bodyPr vert="horz" wrap="square" lIns="0" tIns="0" rIns="0" bIns="0" rtlCol="0" anchor="t" anchorCtr="0">
            <a:noAutofit/>
          </a:bodyPr>
          <a:lstStyle/>
          <a:p>
            <a:pPr>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服务采购是指聘请咨询公司或专家提供勘察、设计、监理、项目管理、可行性研究、科学研究等服务，也包括劳务公司提供的劳务服务。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custDataLst>
              <p:tags r:id="rId8"/>
            </p:custDataLst>
          </p:nvPr>
        </p:nvSpPr>
        <p:spPr>
          <a:xfrm>
            <a:off x="8039417" y="1693454"/>
            <a:ext cx="3429000" cy="4591050"/>
          </a:xfrm>
          <a:prstGeom prst="round2DiagRect">
            <a:avLst/>
          </a:prstGeom>
          <a:solidFill>
            <a:schemeClr val="lt2">
              <a:alpha val="80000"/>
            </a:schemeClr>
          </a:solidFill>
        </p:spPr>
      </p:sp>
      <p:sp>
        <p:nvSpPr>
          <p:cNvPr id="10" name="TextBox 10"/>
          <p:cNvSpPr txBox="1"/>
          <p:nvPr>
            <p:custDataLst>
              <p:tags r:id="rId9"/>
            </p:custDataLst>
          </p:nvPr>
        </p:nvSpPr>
        <p:spPr>
          <a:xfrm>
            <a:off x="8325167" y="2017390"/>
            <a:ext cx="2857500" cy="978725"/>
          </a:xfrm>
          <a:prstGeom prst="rect">
            <a:avLst/>
          </a:prstGeom>
        </p:spPr>
        <p:txBody>
          <a:bodyPr vert="horz" wrap="square" lIns="0" tIns="0" rIns="0" bIns="0" rtlCol="0" anchor="b" anchorCtr="0">
            <a:noAutofit/>
          </a:bodyPr>
          <a:lstStyle/>
          <a:p>
            <a:pPr>
              <a:lnSpc>
                <a:spcPct val="120000"/>
              </a:lnSpc>
              <a:spcBef>
                <a:spcPts val="375"/>
              </a:spcBef>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工程</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采购</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8325167" y="3246134"/>
            <a:ext cx="2857500" cy="2744987"/>
          </a:xfrm>
          <a:prstGeom prst="rect">
            <a:avLst/>
          </a:prstGeom>
        </p:spPr>
        <p:txBody>
          <a:bodyPr vert="horz" wrap="square" lIns="0" tIns="0" rIns="0" bIns="0" rtlCol="0" anchor="t" anchorCtr="0">
            <a:noAutofit/>
          </a:bodyPr>
          <a:lstStyle/>
          <a:p>
            <a:pPr>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工程采购是指业主通过招投标或其他方式选择一家或数家合格的承包商来完成工程的全过程。</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02</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规划采购管理</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533400" y="329565"/>
            <a:ext cx="3205480" cy="883285"/>
          </a:xfrm>
        </p:spPr>
        <p:txBody>
          <a:bodyPr/>
          <a:p>
            <a:r>
              <a:rPr sz="2800" b="1">
                <a:solidFill>
                  <a:schemeClr val="tx1"/>
                </a:solidFill>
                <a:latin typeface="微软雅黑" panose="020B0503020204020204" charset="-122"/>
                <a:ea typeface="微软雅黑" panose="020B0503020204020204" charset="-122"/>
                <a:cs typeface="微软雅黑" panose="020B0503020204020204" charset="-122"/>
              </a:rPr>
              <a:t> 规划采购管理</a:t>
            </a:r>
            <a:endParaRPr sz="2800" b="1">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custDataLst>
              <p:tags r:id="rId2"/>
            </p:custDataLst>
          </p:nvPr>
        </p:nvGrpSpPr>
        <p:grpSpPr>
          <a:xfrm>
            <a:off x="641985" y="1273810"/>
            <a:ext cx="10783570" cy="1717040"/>
            <a:chOff x="1320" y="2875"/>
            <a:chExt cx="16559" cy="4453"/>
          </a:xfrm>
        </p:grpSpPr>
        <p:sp>
          <p:nvSpPr>
            <p:cNvPr id="6" name="对角圆角矩形 5"/>
            <p:cNvSpPr/>
            <p:nvPr>
              <p:custDataLst>
                <p:tags r:id="rId3"/>
              </p:custDataLst>
            </p:nvPr>
          </p:nvSpPr>
          <p:spPr>
            <a:xfrm>
              <a:off x="1431" y="3000"/>
              <a:ext cx="16449" cy="4328"/>
            </a:xfrm>
            <a:prstGeom prst="round2DiagRect">
              <a:avLst/>
            </a:prstGeom>
            <a:solidFill>
              <a:schemeClr val="accent1"/>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对角圆角矩形 6"/>
            <p:cNvSpPr/>
            <p:nvPr>
              <p:custDataLst>
                <p:tags r:id="rId4"/>
              </p:custDataLst>
            </p:nvPr>
          </p:nvSpPr>
          <p:spPr>
            <a:xfrm>
              <a:off x="1320" y="2875"/>
              <a:ext cx="16449" cy="4328"/>
            </a:xfrm>
            <a:prstGeom prst="round2DiagRect">
              <a:avLst/>
            </a:prstGeom>
            <a:solidFill>
              <a:schemeClr val="lt1"/>
            </a:solidFill>
            <a:ln w="12700" cmpd="sng">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8" name="Title 6"/>
          <p:cNvSpPr txBox="1"/>
          <p:nvPr>
            <p:custDataLst>
              <p:tags r:id="rId5"/>
            </p:custDataLst>
          </p:nvPr>
        </p:nvSpPr>
        <p:spPr>
          <a:xfrm>
            <a:off x="778510" y="1274445"/>
            <a:ext cx="10611485" cy="167259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6195" lvl="0" algn="l" fontAlgn="auto">
              <a:lnSpc>
                <a:spcPct val="130000"/>
              </a:lnSpc>
              <a:spcBef>
                <a:spcPts val="1020"/>
              </a:spcBef>
              <a:spcAft>
                <a:spcPts val="0"/>
              </a:spcAft>
              <a:buSzPct val="100000"/>
              <a:buFont typeface="+mj-lt"/>
            </a:pPr>
            <a:r>
              <a:rPr lang="zh-CN" altLang="en-US" sz="20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规划采购管理是记录项目采购决策 、明确采购方法及识别潜在卖方的过程。本过程的主要作用是，确定是否从项目外部获取货物和服务，如果是，则还要确定将在什么时间、以什么方式获取什么货物和服务。本过程仅开展一次或仅在项目的预定义点开展。</a:t>
            </a:r>
            <a:endParaRPr lang="zh-CN" altLang="en-US" sz="20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9" name="图片 7" descr="图10-2规划采购管理过程的输入、工具与技术和输出"/>
          <p:cNvPicPr>
            <a:picLocks noChangeAspect="1"/>
          </p:cNvPicPr>
          <p:nvPr/>
        </p:nvPicPr>
        <p:blipFill>
          <a:blip r:embed="rId6">
            <a:extLst>
              <a:ext uri="{96DAC541-7B7A-43D3-8B79-37D633B846F1}">
                <asvg:svgBlip xmlns:asvg="http://schemas.microsoft.com/office/drawing/2016/SVG/main" r:embed="rId7"/>
              </a:ext>
            </a:extLst>
          </a:blip>
          <a:srcRect t="3617" r="1264" b="13154"/>
          <a:stretch>
            <a:fillRect/>
          </a:stretch>
        </p:blipFill>
        <p:spPr>
          <a:xfrm>
            <a:off x="2174240" y="2990850"/>
            <a:ext cx="7843520" cy="3176270"/>
          </a:xfrm>
          <a:prstGeom prst="rect">
            <a:avLst/>
          </a:prstGeom>
        </p:spPr>
      </p:pic>
    </p:spTree>
    <p:custDataLst>
      <p:tags r:id="rId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476023" y="1726817"/>
            <a:ext cx="4434841" cy="4434841"/>
          </a:xfrm>
          <a:prstGeom prst="roundRect">
            <a:avLst/>
          </a:prstGeom>
        </p:spPr>
      </p:pic>
      <p:sp>
        <p:nvSpPr>
          <p:cNvPr id="3" name="TextBox 3"/>
          <p:cNvSpPr txBox="1"/>
          <p:nvPr>
            <p:custDataLst>
              <p:tags r:id="rId3"/>
            </p:custDataLst>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工料合</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同</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工料合同适合在短期内不能制定出完善的工作说明书的情况，它兼具备固定总价合同和成本补偿合同的特点。与成本补偿合同一样，它是开口合同，合同价格因成本变化而变化，合同中确定了一些参数，这点与固定总价合同类似。</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custDataLst>
              <p:tags r:id="rId5"/>
            </p:custDataLst>
          </p:nvPr>
        </p:nvSpPr>
        <p:spPr>
          <a:xfrm>
            <a:off x="5267801" y="1835975"/>
            <a:ext cx="238125" cy="238125"/>
          </a:xfrm>
          <a:prstGeom prst="ellipse">
            <a:avLst/>
          </a:prstGeom>
          <a:solidFill>
            <a:schemeClr val="accent1">
              <a:alpha val="100000"/>
            </a:schemeClr>
          </a:solidFill>
        </p:spPr>
      </p:sp>
      <p:sp>
        <p:nvSpPr>
          <p:cNvPr id="6" name="TextBox 6"/>
          <p:cNvSpPr txBox="1"/>
          <p:nvPr>
            <p:custDataLst>
              <p:tags r:id="rId6"/>
            </p:custDataLst>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总价合</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同</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此类合同为既定产品或服务的采购设定一个总价。总价合同要求买方准确定义要采购的产品或服务，如果买方调整范围将导致合同价格变化。总价合同包括固定总价合同、总价加激励费用合同和总价加经济价格调整合同三种类型。</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成本补偿合</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同</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9"/>
            </p:custDataLst>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买方向卖方支付为完成工作而发生的全部合法实际成本，外加一笔费用作为卖方利润。有成本加固定费用合同、成本加激励费用合同和成本加奖励费用合同三种形式。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合同的三种</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类型</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10"/>
            </p:custDataLst>
          </p:nvPr>
        </p:nvSpPr>
        <p:spPr>
          <a:xfrm>
            <a:off x="5267801" y="3491989"/>
            <a:ext cx="238125" cy="238125"/>
          </a:xfrm>
          <a:prstGeom prst="ellipse">
            <a:avLst/>
          </a:prstGeom>
          <a:solidFill>
            <a:schemeClr val="accent1">
              <a:alpha val="100000"/>
            </a:schemeClr>
          </a:solidFill>
        </p:spPr>
      </p:sp>
      <p:sp>
        <p:nvSpPr>
          <p:cNvPr id="12" name="AutoShape 12"/>
          <p:cNvSpPr/>
          <p:nvPr>
            <p:custDataLst>
              <p:tags r:id="rId11"/>
            </p:custDataLst>
          </p:nvPr>
        </p:nvSpPr>
        <p:spPr>
          <a:xfrm>
            <a:off x="5267801" y="5117897"/>
            <a:ext cx="238125" cy="238125"/>
          </a:xfrm>
          <a:prstGeom prst="ellipse">
            <a:avLst/>
          </a:prstGeom>
          <a:solidFill>
            <a:schemeClr val="accent1">
              <a:alpha val="100000"/>
            </a:schemeClr>
          </a:solidFill>
        </p:spPr>
      </p:sp>
    </p:spTree>
  </p:cSld>
  <p:clrMapOvr>
    <a:masterClrMapping/>
  </p:clrMapOvr>
</p:sld>
</file>

<file path=ppt/tags/tag1.xml><?xml version="1.0" encoding="utf-8"?>
<p:tagLst xmlns:p="http://schemas.openxmlformats.org/presentationml/2006/main">
  <p:tag name="KSO_WM_UNIT_COLOR_SCHEME_SHAPE_ID" val="16"/>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4755_1*i*1"/>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1_5"/>
  <p:tag name="KSO_WM_TEMPLATE_CATEGORY" val="diagram"/>
  <p:tag name="KSO_WM_TEMPLATE_INDEX" val="20216480"/>
  <p:tag name="KSO_WM_UNIT_LAYERLEVEL" val="1_1_1"/>
  <p:tag name="KSO_WM_TAG_VERSION" val="1.0"/>
  <p:tag name="KSO_WM_BEAUTIFY_FLAG" val="#wm#"/>
  <p:tag name="KSO_WM_UNIT_TYPE" val="l_h_i"/>
  <p:tag name="KSO_WM_UNIT_INDEX" val="1_1_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100.xml><?xml version="1.0" encoding="utf-8"?>
<p:tagLst xmlns:p="http://schemas.openxmlformats.org/presentationml/2006/main">
  <p:tag name="KSO_WM_DIAGRAM_VIRTUALLY_FRAME" val="{&quot;height&quot;:437.50685039370074,&quot;left&quot;:53.9440157480315,&quot;top&quot;:92.59291338582678,&quot;width&quot;:351.4037795275591}"/>
</p:tagLst>
</file>

<file path=ppt/tags/tag101.xml><?xml version="1.0" encoding="utf-8"?>
<p:tagLst xmlns:p="http://schemas.openxmlformats.org/presentationml/2006/main">
  <p:tag name="KSO_WM_DIAGRAM_VIRTUALLY_FRAME" val="{&quot;height&quot;:437.50685039370074,&quot;left&quot;:52.99401574803149,&quot;top&quot;:92.59291338582678,&quot;width&quot;:358.037300123419}"/>
</p:tagLst>
</file>

<file path=ppt/tags/tag102.xml><?xml version="1.0" encoding="utf-8"?>
<p:tagLst xmlns:p="http://schemas.openxmlformats.org/presentationml/2006/main">
  <p:tag name="KSO_WM_UNIT_PLACING_PICTURE_USER_VIEWPORT" val="{&quot;height&quot;:8044.516535433071,&quot;width&quot;:6033.387401574803}"/>
</p:tagLst>
</file>

<file path=ppt/tags/tag103.xml><?xml version="1.0" encoding="utf-8"?>
<p:tagLst xmlns:p="http://schemas.openxmlformats.org/presentationml/2006/main">
  <p:tag name="KSO_WM_DIAGRAM_VIRTUALLY_FRAME" val="{&quot;height&quot;:345.7042519685039,&quot;left&quot;:63.999921259842516,&quot;top&quot;:133.65582677165355,&quot;width&quot;:832.0001574803151}"/>
</p:tagLst>
</file>

<file path=ppt/tags/tag104.xml><?xml version="1.0" encoding="utf-8"?>
<p:tagLst xmlns:p="http://schemas.openxmlformats.org/presentationml/2006/main">
  <p:tag name="KSO_WM_DIAGRAM_VIRTUALLY_FRAME" val="{&quot;height&quot;:345.7042519685039,&quot;left&quot;:63.999921259842516,&quot;top&quot;:133.65582677165355,&quot;width&quot;:832.0001574803151}"/>
</p:tagLst>
</file>

<file path=ppt/tags/tag105.xml><?xml version="1.0" encoding="utf-8"?>
<p:tagLst xmlns:p="http://schemas.openxmlformats.org/presentationml/2006/main">
  <p:tag name="KSO_WM_DIAGRAM_VIRTUALLY_FRAME" val="{&quot;height&quot;:345.7042519685039,&quot;left&quot;:63.999921259842516,&quot;top&quot;:133.65582677165355,&quot;width&quot;:832.0001574803151}"/>
</p:tagLst>
</file>

<file path=ppt/tags/tag106.xml><?xml version="1.0" encoding="utf-8"?>
<p:tagLst xmlns:p="http://schemas.openxmlformats.org/presentationml/2006/main">
  <p:tag name="KSO_WM_DIAGRAM_VIRTUALLY_FRAME" val="{&quot;height&quot;:345.7042519685039,&quot;left&quot;:63.999921259842516,&quot;top&quot;:133.65582677165355,&quot;width&quot;:832.0001574803151}"/>
</p:tagLst>
</file>

<file path=ppt/tags/tag107.xml><?xml version="1.0" encoding="utf-8"?>
<p:tagLst xmlns:p="http://schemas.openxmlformats.org/presentationml/2006/main">
  <p:tag name="KSO_WM_DIAGRAM_VIRTUALLY_FRAME" val="{&quot;height&quot;:345.7042519685039,&quot;left&quot;:63.999921259842516,&quot;top&quot;:133.65582677165355,&quot;width&quot;:832.0001574803151}"/>
</p:tagLst>
</file>

<file path=ppt/tags/tag108.xml><?xml version="1.0" encoding="utf-8"?>
<p:tagLst xmlns:p="http://schemas.openxmlformats.org/presentationml/2006/main">
  <p:tag name="KSO_WM_DIAGRAM_VIRTUALLY_FRAME" val="{&quot;height&quot;:345.7042519685039,&quot;left&quot;:63.999921259842516,&quot;top&quot;:133.65582677165355,&quot;width&quot;:832.0001574803151}"/>
</p:tagLst>
</file>

<file path=ppt/tags/tag109.xml><?xml version="1.0" encoding="utf-8"?>
<p:tagLst xmlns:p="http://schemas.openxmlformats.org/presentationml/2006/main">
  <p:tag name="KSO_WM_DIAGRAM_VIRTUALLY_FRAME" val="{&quot;height&quot;:345.7042519685039,&quot;left&quot;:63.999921259842516,&quot;top&quot;:133.65582677165355,&quot;width&quot;:832.000157480315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f*1_1_1"/>
  <p:tag name="KSO_WM_TEMPLATE_CATEGORY" val="diagram"/>
  <p:tag name="KSO_WM_TEMPLATE_INDEX" val="20216480"/>
  <p:tag name="KSO_WM_UNIT_LAYERLEVEL" val="1_1_1"/>
  <p:tag name="KSO_WM_TAG_VERSION" val="1.0"/>
  <p:tag name="KSO_WM_BEAUTIFY_FLAG" val="#wm#"/>
  <p:tag name="KSO_WM_UNIT_SUBTYPE" val="a"/>
  <p:tag name="KSO_WM_UNIT_PRESET_TEXT" val="单击此处输入你的正文，文字是您思想的提炼。"/>
  <p:tag name="KSO_WM_UNIT_NOCLEAR" val="0"/>
  <p:tag name="KSO_WM_UNIT_TYPE" val="l_h_f"/>
  <p:tag name="KSO_WM_UNIT_INDEX" val="1_1_1"/>
  <p:tag name="KSO_WM_UNIT_TEXT_FILL_FORE_SCHEMECOLOR_INDEX_BRIGHTNESS" val="0.25"/>
  <p:tag name="KSO_WM_UNIT_TEXT_FILL_FORE_SCHEMECOLOR_INDEX" val="13"/>
  <p:tag name="KSO_WM_UNIT_TEXT_FILL_TYPE" val="1"/>
  <p:tag name="KSO_WM_UNIT_USESOURCEFORMAT_APPLY" val="1"/>
  <p:tag name="KSO_WM_DIAGRAM_VIRTUALLY_FRAME" val="{&quot;height&quot;:163.2,&quot;left&quot;:179.52984251968502,&quot;top&quot;:242.4,&quot;width&quot;:600.94031496063}"/>
</p:tagLst>
</file>

<file path=ppt/tags/tag110.xml><?xml version="1.0" encoding="utf-8"?>
<p:tagLst xmlns:p="http://schemas.openxmlformats.org/presentationml/2006/main">
  <p:tag name="KSO_WM_DIAGRAM_VIRTUALLY_FRAME" val="{&quot;height&quot;:345.7042519685039,&quot;left&quot;:63.999921259842516,&quot;top&quot;:133.65582677165355,&quot;width&quot;:832.0001574803151}"/>
</p:tagLst>
</file>

<file path=ppt/tags/tag111.xml><?xml version="1.0" encoding="utf-8"?>
<p:tagLst xmlns:p="http://schemas.openxmlformats.org/presentationml/2006/main">
  <p:tag name="KSO_WM_DIAGRAM_VIRTUALLY_FRAME" val="{&quot;height&quot;:345.7042519685039,&quot;left&quot;:63.999921259842516,&quot;top&quot;:133.65582677165355,&quot;width&quot;:832.0001574803151}"/>
</p:tagLst>
</file>

<file path=ppt/tags/tag112.xml><?xml version="1.0" encoding="utf-8"?>
<p:tagLst xmlns:p="http://schemas.openxmlformats.org/presentationml/2006/main">
  <p:tag name="KSO_WM_DIAGRAM_VIRTUALLY_FRAME" val="{&quot;height&quot;:235.34574803149613,&quot;left&quot;:420.79519685039367,&quot;top&quot;:253.3999212598425,&quot;width&quot;:482.1702362204725}"/>
</p:tagLst>
</file>

<file path=ppt/tags/tag113.xml><?xml version="1.0" encoding="utf-8"?>
<p:tagLst xmlns:p="http://schemas.openxmlformats.org/presentationml/2006/main">
  <p:tag name="KSO_WM_DIAGRAM_VIRTUALLY_FRAME" val="{&quot;height&quot;:235.34574803149613,&quot;left&quot;:420.79519685039367,&quot;top&quot;:253.3999212598425,&quot;width&quot;:482.1702362204725}"/>
</p:tagLst>
</file>

<file path=ppt/tags/tag114.xml><?xml version="1.0" encoding="utf-8"?>
<p:tagLst xmlns:p="http://schemas.openxmlformats.org/presentationml/2006/main">
  <p:tag name="KSO_WM_DIAGRAM_VIRTUALLY_FRAME" val="{&quot;height&quot;:235.34574803149613,&quot;left&quot;:420.79519685039367,&quot;top&quot;:253.3999212598425,&quot;width&quot;:482.1702362204725}"/>
</p:tagLst>
</file>

<file path=ppt/tags/tag115.xml><?xml version="1.0" encoding="utf-8"?>
<p:tagLst xmlns:p="http://schemas.openxmlformats.org/presentationml/2006/main">
  <p:tag name="KSO_WM_DIAGRAM_VIRTUALLY_FRAME" val="{&quot;height&quot;:235.34574803149613,&quot;left&quot;:420.79519685039367,&quot;top&quot;:253.3999212598425,&quot;width&quot;:482.1702362204725}"/>
</p:tagLst>
</file>

<file path=ppt/tags/tag116.xml><?xml version="1.0" encoding="utf-8"?>
<p:tagLst xmlns:p="http://schemas.openxmlformats.org/presentationml/2006/main">
  <p:tag name="commondata" val="eyJoZGlkIjoiZGQ5NjBhYzNlZjQwZDVhYjJiMjk2NzM0MWY0YzI0M2Ui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6480_3*l_h_i*1_1_2"/>
  <p:tag name="KSO_WM_TEMPLATE_CATEGORY" val="diagram"/>
  <p:tag name="KSO_WM_TEMPLATE_INDEX" val="2021648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163.2,&quot;left&quot;:179.52984251968502,&quot;top&quot;:242.4,&quot;width&quot;:600.94031496063}"/>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3_1"/>
  <p:tag name="KSO_WM_TEMPLATE_CATEGORY" val="diagram"/>
  <p:tag name="KSO_WM_TEMPLATE_INDEX" val="20216480"/>
  <p:tag name="KSO_WM_UNIT_LAYERLEVEL" val="1_1_1"/>
  <p:tag name="KSO_WM_TAG_VERSION" val="1.0"/>
  <p:tag name="KSO_WM_BEAUTIFY_FLAG" val="#wm#"/>
  <p:tag name="KSO_WM_UNIT_TYPE" val="l_h_i"/>
  <p:tag name="KSO_WM_UNIT_INDEX" val="1_3_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3_3"/>
  <p:tag name="KSO_WM_TEMPLATE_CATEGORY" val="diagram"/>
  <p:tag name="KSO_WM_TEMPLATE_INDEX" val="20216480"/>
  <p:tag name="KSO_WM_UNIT_LAYERLEVEL" val="1_1_1"/>
  <p:tag name="KSO_WM_TAG_VERSION" val="1.0"/>
  <p:tag name="KSO_WM_BEAUTIFY_FLAG" val="#wm#"/>
  <p:tag name="KSO_WM_UNIT_TYPE" val="l_h_i"/>
  <p:tag name="KSO_WM_UNIT_INDEX" val="1_3_3"/>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3_4"/>
  <p:tag name="KSO_WM_TEMPLATE_CATEGORY" val="diagram"/>
  <p:tag name="KSO_WM_TEMPLATE_INDEX" val="20216480"/>
  <p:tag name="KSO_WM_UNIT_LAYERLEVEL" val="1_1_1"/>
  <p:tag name="KSO_WM_TAG_VERSION" val="1.0"/>
  <p:tag name="KSO_WM_BEAUTIFY_FLAG" val="#wm#"/>
  <p:tag name="KSO_WM_UNIT_TYPE" val="l_h_i"/>
  <p:tag name="KSO_WM_UNIT_INDEX" val="1_3_4"/>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3_5"/>
  <p:tag name="KSO_WM_TEMPLATE_CATEGORY" val="diagram"/>
  <p:tag name="KSO_WM_TEMPLATE_INDEX" val="20216480"/>
  <p:tag name="KSO_WM_UNIT_LAYERLEVEL" val="1_1_1"/>
  <p:tag name="KSO_WM_TAG_VERSION" val="1.0"/>
  <p:tag name="KSO_WM_BEAUTIFY_FLAG" val="#wm#"/>
  <p:tag name="KSO_WM_UNIT_TYPE" val="l_h_i"/>
  <p:tag name="KSO_WM_UNIT_INDEX" val="1_3_5"/>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f*1_3_1"/>
  <p:tag name="KSO_WM_TEMPLATE_CATEGORY" val="diagram"/>
  <p:tag name="KSO_WM_TEMPLATE_INDEX" val="20216480"/>
  <p:tag name="KSO_WM_UNIT_LAYERLEVEL" val="1_1_1"/>
  <p:tag name="KSO_WM_TAG_VERSION" val="1.0"/>
  <p:tag name="KSO_WM_BEAUTIFY_FLAG" val="#wm#"/>
  <p:tag name="KSO_WM_UNIT_SUBTYPE" val="a"/>
  <p:tag name="KSO_WM_UNIT_PRESET_TEXT" val="单击此处输入你的正文，文字是您思想的提炼。"/>
  <p:tag name="KSO_WM_UNIT_NOCLEAR" val="0"/>
  <p:tag name="KSO_WM_UNIT_TYPE" val="l_h_f"/>
  <p:tag name="KSO_WM_UNIT_INDEX" val="1_3_1"/>
  <p:tag name="KSO_WM_UNIT_TEXT_FILL_FORE_SCHEMECOLOR_INDEX_BRIGHTNESS" val="0.25"/>
  <p:tag name="KSO_WM_UNIT_TEXT_FILL_FORE_SCHEMECOLOR_INDEX" val="13"/>
  <p:tag name="KSO_WM_UNIT_TEXT_FILL_TYPE" val="1"/>
  <p:tag name="KSO_WM_UNIT_USESOURCEFORMAT_APPLY" val="1"/>
  <p:tag name="KSO_WM_DIAGRAM_VIRTUALLY_FRAME" val="{&quot;height&quot;:163.2,&quot;left&quot;:179.52984251968502,&quot;top&quot;:242.4,&quot;width&quot;:600.94031496063}"/>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6480_3*l_h_i*1_3_2"/>
  <p:tag name="KSO_WM_TEMPLATE_CATEGORY" val="diagram"/>
  <p:tag name="KSO_WM_TEMPLATE_INDEX" val="2021648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163.2,&quot;left&quot;:179.52984251968502,&quot;top&quot;:242.4,&quot;width&quot;:600.94031496063}"/>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2_1"/>
  <p:tag name="KSO_WM_TEMPLATE_CATEGORY" val="diagram"/>
  <p:tag name="KSO_WM_TEMPLATE_INDEX" val="20216480"/>
  <p:tag name="KSO_WM_UNIT_LAYERLEVEL" val="1_1_1"/>
  <p:tag name="KSO_WM_TAG_VERSION" val="1.0"/>
  <p:tag name="KSO_WM_BEAUTIFY_FLAG" val="#wm#"/>
  <p:tag name="KSO_WM_UNIT_TYPE" val="l_h_i"/>
  <p:tag name="KSO_WM_UNIT_INDEX" val="1_2_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2.xml><?xml version="1.0" encoding="utf-8"?>
<p:tagLst xmlns:p="http://schemas.openxmlformats.org/presentationml/2006/main">
  <p:tag name="KSO_WM_UNIT_COLOR_SCHEME_SHAPE_ID" val="17"/>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4755_1*i*2"/>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2_3"/>
  <p:tag name="KSO_WM_TEMPLATE_CATEGORY" val="diagram"/>
  <p:tag name="KSO_WM_TEMPLATE_INDEX" val="20216480"/>
  <p:tag name="KSO_WM_UNIT_LAYERLEVEL" val="1_1_1"/>
  <p:tag name="KSO_WM_TAG_VERSION" val="1.0"/>
  <p:tag name="KSO_WM_BEAUTIFY_FLAG" val="#wm#"/>
  <p:tag name="KSO_WM_UNIT_TYPE" val="l_h_i"/>
  <p:tag name="KSO_WM_UNIT_INDEX" val="1_2_3"/>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2_4"/>
  <p:tag name="KSO_WM_TEMPLATE_CATEGORY" val="diagram"/>
  <p:tag name="KSO_WM_TEMPLATE_INDEX" val="20216480"/>
  <p:tag name="KSO_WM_UNIT_LAYERLEVEL" val="1_1_1"/>
  <p:tag name="KSO_WM_TAG_VERSION" val="1.0"/>
  <p:tag name="KSO_WM_BEAUTIFY_FLAG" val="#wm#"/>
  <p:tag name="KSO_WM_UNIT_TYPE" val="l_h_i"/>
  <p:tag name="KSO_WM_UNIT_INDEX" val="1_2_4"/>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2_5"/>
  <p:tag name="KSO_WM_TEMPLATE_CATEGORY" val="diagram"/>
  <p:tag name="KSO_WM_TEMPLATE_INDEX" val="20216480"/>
  <p:tag name="KSO_WM_UNIT_LAYERLEVEL" val="1_1_1"/>
  <p:tag name="KSO_WM_TAG_VERSION" val="1.0"/>
  <p:tag name="KSO_WM_BEAUTIFY_FLAG" val="#wm#"/>
  <p:tag name="KSO_WM_UNIT_TYPE" val="l_h_i"/>
  <p:tag name="KSO_WM_UNIT_INDEX" val="1_2_5"/>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f*1_2_1"/>
  <p:tag name="KSO_WM_TEMPLATE_CATEGORY" val="diagram"/>
  <p:tag name="KSO_WM_TEMPLATE_INDEX" val="20216480"/>
  <p:tag name="KSO_WM_UNIT_LAYERLEVEL" val="1_1_1"/>
  <p:tag name="KSO_WM_TAG_VERSION" val="1.0"/>
  <p:tag name="KSO_WM_BEAUTIFY_FLAG" val="#wm#"/>
  <p:tag name="KSO_WM_UNIT_SUBTYPE" val="a"/>
  <p:tag name="KSO_WM_UNIT_PRESET_TEXT" val="单击此处输入你的正文，文字是您思想的提炼。"/>
  <p:tag name="KSO_WM_UNIT_NOCLEAR" val="0"/>
  <p:tag name="KSO_WM_UNIT_TYPE" val="l_h_f"/>
  <p:tag name="KSO_WM_UNIT_INDEX" val="1_2_1"/>
  <p:tag name="KSO_WM_UNIT_TEXT_FILL_FORE_SCHEMECOLOR_INDEX_BRIGHTNESS" val="0.25"/>
  <p:tag name="KSO_WM_UNIT_TEXT_FILL_FORE_SCHEMECOLOR_INDEX" val="13"/>
  <p:tag name="KSO_WM_UNIT_TEXT_FILL_TYPE" val="1"/>
  <p:tag name="KSO_WM_UNIT_USESOURCEFORMAT_APPLY" val="1"/>
  <p:tag name="KSO_WM_DIAGRAM_VIRTUALLY_FRAME" val="{&quot;height&quot;:163.2,&quot;left&quot;:179.52984251968502,&quot;top&quot;:242.4,&quot;width&quot;:600.94031496063}"/>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6480_3*l_h_i*1_2_2"/>
  <p:tag name="KSO_WM_TEMPLATE_CATEGORY" val="diagram"/>
  <p:tag name="KSO_WM_TEMPLATE_INDEX" val="2021648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163.2,&quot;left&quot;:179.52984251968502,&quot;top&quot;:242.4,&quot;width&quot;:600.94031496063}"/>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4_1"/>
  <p:tag name="KSO_WM_TEMPLATE_CATEGORY" val="diagram"/>
  <p:tag name="KSO_WM_TEMPLATE_INDEX" val="20216480"/>
  <p:tag name="KSO_WM_UNIT_LAYERLEVEL" val="1_1_1"/>
  <p:tag name="KSO_WM_TAG_VERSION" val="1.0"/>
  <p:tag name="KSO_WM_BEAUTIFY_FLAG" val="#wm#"/>
  <p:tag name="KSO_WM_UNIT_TYPE" val="l_h_i"/>
  <p:tag name="KSO_WM_UNIT_INDEX" val="1_4_1"/>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4_3"/>
  <p:tag name="KSO_WM_TEMPLATE_CATEGORY" val="diagram"/>
  <p:tag name="KSO_WM_TEMPLATE_INDEX" val="20216480"/>
  <p:tag name="KSO_WM_UNIT_LAYERLEVEL" val="1_1_1"/>
  <p:tag name="KSO_WM_TAG_VERSION" val="1.0"/>
  <p:tag name="KSO_WM_BEAUTIFY_FLAG" val="#wm#"/>
  <p:tag name="KSO_WM_UNIT_TYPE" val="l_h_i"/>
  <p:tag name="KSO_WM_UNIT_INDEX" val="1_4_3"/>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4_4"/>
  <p:tag name="KSO_WM_TEMPLATE_CATEGORY" val="diagram"/>
  <p:tag name="KSO_WM_TEMPLATE_INDEX" val="20216480"/>
  <p:tag name="KSO_WM_UNIT_LAYERLEVEL" val="1_1_1"/>
  <p:tag name="KSO_WM_TAG_VERSION" val="1.0"/>
  <p:tag name="KSO_WM_BEAUTIFY_FLAG" val="#wm#"/>
  <p:tag name="KSO_WM_UNIT_TYPE" val="l_h_i"/>
  <p:tag name="KSO_WM_UNIT_INDEX" val="1_4_4"/>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4_5"/>
  <p:tag name="KSO_WM_TEMPLATE_CATEGORY" val="diagram"/>
  <p:tag name="KSO_WM_TEMPLATE_INDEX" val="20216480"/>
  <p:tag name="KSO_WM_UNIT_LAYERLEVEL" val="1_1_1"/>
  <p:tag name="KSO_WM_TAG_VERSION" val="1.0"/>
  <p:tag name="KSO_WM_BEAUTIFY_FLAG" val="#wm#"/>
  <p:tag name="KSO_WM_UNIT_TYPE" val="l_h_i"/>
  <p:tag name="KSO_WM_UNIT_INDEX" val="1_4_5"/>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f*1_4_1"/>
  <p:tag name="KSO_WM_TEMPLATE_CATEGORY" val="diagram"/>
  <p:tag name="KSO_WM_TEMPLATE_INDEX" val="20216480"/>
  <p:tag name="KSO_WM_UNIT_LAYERLEVEL" val="1_1_1"/>
  <p:tag name="KSO_WM_TAG_VERSION" val="1.0"/>
  <p:tag name="KSO_WM_BEAUTIFY_FLAG" val="#wm#"/>
  <p:tag name="KSO_WM_UNIT_SUBTYPE" val="a"/>
  <p:tag name="KSO_WM_UNIT_PRESET_TEXT" val="单击此处输入你的正文，文字是您思想的提炼。"/>
  <p:tag name="KSO_WM_UNIT_NOCLEAR" val="0"/>
  <p:tag name="KSO_WM_UNIT_TYPE" val="l_h_f"/>
  <p:tag name="KSO_WM_UNIT_INDEX" val="1_4_1"/>
  <p:tag name="KSO_WM_UNIT_TEXT_FILL_FORE_SCHEMECOLOR_INDEX_BRIGHTNESS" val="0.25"/>
  <p:tag name="KSO_WM_UNIT_TEXT_FILL_FORE_SCHEMECOLOR_INDEX" val="13"/>
  <p:tag name="KSO_WM_UNIT_TEXT_FILL_TYPE" val="1"/>
  <p:tag name="KSO_WM_UNIT_USESOURCEFORMAT_APPLY" val="1"/>
  <p:tag name="KSO_WM_DIAGRAM_VIRTUALLY_FRAME" val="{&quot;height&quot;:163.2,&quot;left&quot;:179.52984251968502,&quot;top&quot;:242.4,&quot;width&quot;:600.94031496063}"/>
</p:tagLst>
</file>

<file path=ppt/tags/tag3.xml><?xml version="1.0" encoding="utf-8"?>
<p:tagLst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3;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3;我们为您  标注了最  适合的位  置您输入  的文字到  这里时就  是最佳视&#13;为了能让  您有更直  观的字数  感受并进  一步方便    &#13;单击此处添加小标题：&#13;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16480_3*l_h_i*1_4_2"/>
  <p:tag name="KSO_WM_TEMPLATE_CATEGORY" val="diagram"/>
  <p:tag name="KSO_WM_TEMPLATE_INDEX" val="2021648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163.2,&quot;left&quot;:179.52984251968502,&quot;top&quot;:242.4,&quot;width&quot;:600.94031496063}"/>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54_1*i*3"/>
  <p:tag name="KSO_WM_TEMPLATE_CATEGORY" val="diagram"/>
  <p:tag name="KSO_WM_TEMPLATE_INDEX" val="20209054"/>
  <p:tag name="KSO_WM_UNIT_LAYERLEVEL" val="1"/>
  <p:tag name="KSO_WM_TAG_VERSION" val="1.0"/>
  <p:tag name="KSO_WM_BEAUTIFY_FLAG" val="#wm#"/>
  <p:tag name="KSO_WM_UNIT_COLOR_SCHEME_SHAPE_ID" val="5"/>
  <p:tag name="KSO_WM_UNIT_COLOR_SCHEME_PARENT_PAGE" val="0_1"/>
  <p:tag name="KSO_WM_UNIT_DECOLORIZATION" val="1"/>
  <p:tag name="KSO_WM_UNIT_BLOCK" val="0"/>
  <p:tag name="KSO_WM_UNIT_SM_LIMIT_TYPE" val="2"/>
  <p:tag name="KSO_WM_UNIT_DEC_AREA_ID" val="28fe05600c6746138762ac005d130c77"/>
  <p:tag name="KSO_WM_UNIT_DECORATE_INFO" val="{&quot;ReferentInfo&quot;:{&quot;Id&quot;:&quot;slide&quot;,&quot;X&quot;:{&quot;Pos&quot;:2},&quot;Y&quot;:{&quot;Pos&quot;:1}},&quot;DecorateInfoX&quot;:{&quot;Pos&quot;:2,&quot;IsAbs&quot;:false},&quot;DecorateInfoY&quot;:{&quot;Pos&quot;:1,&quot;IsAbs&quot;:false},&quot;DecorateInfoW&quot;:{&quot;IsAbs&quot;:false},&quot;DecorateInfoH&quot;:{&quot;IsAbs&quot;:false},&quot;whChangeMode&quot;:1}"/>
  <p:tag name="KSO_WM_CHIP_GROUPID" val="5efd90c781ee359a788b1dc7"/>
  <p:tag name="KSO_WM_CHIP_XID" val="5efd90c781ee359a788b1dc8"/>
  <p:tag name="KSO_WM_UNIT_LINE_FORE_SCHEMECOLOR_INDEX_BRIGHTNESS" val="0"/>
  <p:tag name="KSO_WM_UNIT_LINE_FORE_SCHEMECOLOR_INDEX" val="5"/>
  <p:tag name="KSO_WM_UNIT_LINE_FILL_TYPE" val="2"/>
  <p:tag name="KSO_WM_TEMPLATE_ASSEMBLE_XID" val="5fd0aa351fa9d42129dd221f"/>
  <p:tag name="KSO_WM_TEMPLATE_ASSEMBLE_GROUPID" val="5fd0aa351fa9d42129dd221f"/>
</p:tagLst>
</file>

<file path=ppt/tags/tag32.xml><?xml version="1.0" encoding="utf-8"?>
<p:tagLst xmlns:p="http://schemas.openxmlformats.org/presentationml/2006/main">
  <p:tag name="KSO_WM_BEAUTIFY_FLAG" val="#wm#"/>
  <p:tag name="KSO_WM_TEMPLATE_CATEGORY" val="diagram"/>
  <p:tag name="KSO_WM_TEMPLATE_INDEX" val="20209054"/>
  <p:tag name="KSO_WM_SLIDE_ID" val="diagram20209054_1"/>
  <p:tag name="KSO_WM_TEMPLATE_SUBCATEGORY" val="21"/>
  <p:tag name="KSO_WM_SLIDE_ITEM_CNT" val="0"/>
  <p:tag name="KSO_WM_SLIDE_INDEX" val="1"/>
  <p:tag name="KSO_WM_TAG_VERSION" val="1.0"/>
  <p:tag name="KSO_WM_SLIDE_LAYOUT" val="a_d"/>
  <p:tag name="KSO_WM_SLIDE_LAYOUT_CNT" val="1_1"/>
  <p:tag name="KSO_WM_SLIDE_TYPE" val="text"/>
  <p:tag name="KSO_WM_SLIDE_SUBTYPE" val="picTxt"/>
  <p:tag name="KSO_WM_SLIDE_SIZE" val="959*456"/>
  <p:tag name="KSO_WM_SLIDE_POSITION" val="0*84"/>
  <p:tag name="KSO_WM_SLIDE_COLORSCHEME_VERSION" val="3.2"/>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id&quot;:&quot;2020-12-09T18:43:01&quot;,&quot;maxSize&quot;:{&quot;size1&quot;:33.5},&quot;minSize&quot;:{&quot;size1&quot;:33.5},&quot;normalSize&quot;:{&quot;size1&quot;:33.5},&quot;subLayout&quot;:[{&quot;id&quot;:&quot;2020-12-09T18:43:01&quot;,&quot;margin&quot;:{&quot;bottom&quot;:0.026000002399086952,&quot;left&quot;:1.6929999589920044,&quot;right&quot;:5.0799999237060547,&quot;top&quot;:2.1170001029968262},&quot;type&quot;:0},{&quot;id&quot;:&quot;2020-12-09T18:43:01&quot;,&quot;margin&quot;:{&quot;bottom&quot;:4.2329998016357422,&quot;left&quot;:1.6929999589920044,&quot;right&quot;:1.6929999589920044,&quot;top&quot;:1.6670000553131104},&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b&quot;,&quot;text_direction&quot;:&quot;horizontal&quot;,&quot;support_big_font&quot;:false,&quot;fill_id&quot;:&quot;5a95084338614008b4a3592a762c7ba4&quot;,&quot;fill_align&quot;:&quot;lb&quot;,&quot;chip_types&quot;:[&quot;text&quot;,&quot;header&quot;]},{&quot;text_align&quot;:&quot;lt&quot;,&quot;text_direction&quot;:&quot;horizontal&quot;,&quot;support_big_font&quot;:false,&quot;fill_id&quot;:&quot;12cba8bde818492180022c48cdf73154&quot;,&quot;fill_align&quot;:&quot;lt&quot;,&quot;chip_types&quot;:[&quot;diagram&quot;,&quot;text&quot;,&quot;picture&quot;,&quot;chart&quot;,&quot;table&quot;]}]]"/>
  <p:tag name="KSO_WM_CHIP_XID" val="5efd90c781ee359a788b1dc8"/>
  <p:tag name="KSO_WM_CHIP_DECFILLPROP" val="[]"/>
  <p:tag name="KSO_WM_SLIDE_CAN_ADD_NAVIGATION" val="1"/>
  <p:tag name="KSO_WM_SLIDE_BACKGROUND" val="[&quot;general&quot;]"/>
  <p:tag name="KSO_WM_CHIP_GROUPID" val="5efd90c781ee359a788b1dc7"/>
  <p:tag name="KSO_WM_SLIDE_BK_DARK_LIGHT" val="2"/>
  <p:tag name="KSO_WM_SLIDE_BACKGROUND_TYPE" val="general"/>
  <p:tag name="KSO_WM_SLIDE_SUPPORT_FEATURE_TYPE" val="0"/>
  <p:tag name="KSO_WM_TEMPLATE_ASSEMBLE_XID" val="5fd0aa351fa9d42129dd221f"/>
  <p:tag name="KSO_WM_TEMPLATE_ASSEMBLE_GROUPID" val="5fd0aa351fa9d42129dd221f"/>
</p:tagLst>
</file>

<file path=ppt/tags/tag33.xml><?xml version="1.0" encoding="utf-8"?>
<p:tagLst xmlns:p="http://schemas.openxmlformats.org/presentationml/2006/main">
  <p:tag name="KSO_WM_DIAGRAM_VIRTUALLY_FRAME" val="{&quot;height&quot;:363.29795275590556,&quot;left&quot;:51.3192125984252,&quot;top&quot;:133.34283464566929,&quot;width&quot;:851.7057480314961}"/>
</p:tagLst>
</file>

<file path=ppt/tags/tag34.xml><?xml version="1.0" encoding="utf-8"?>
<p:tagLst xmlns:p="http://schemas.openxmlformats.org/presentationml/2006/main">
  <p:tag name="KSO_WM_DIAGRAM_VIRTUALLY_FRAME" val="{&quot;height&quot;:363.29795275590556,&quot;left&quot;:51.3192125984252,&quot;top&quot;:133.34283464566929,&quot;width&quot;:851.7057480314961}"/>
</p:tagLst>
</file>

<file path=ppt/tags/tag35.xml><?xml version="1.0" encoding="utf-8"?>
<p:tagLst xmlns:p="http://schemas.openxmlformats.org/presentationml/2006/main">
  <p:tag name="KSO_WM_DIAGRAM_VIRTUALLY_FRAME" val="{&quot;height&quot;:363.29795275590556,&quot;left&quot;:51.3192125984252,&quot;top&quot;:133.34283464566929,&quot;width&quot;:851.7057480314961}"/>
</p:tagLst>
</file>

<file path=ppt/tags/tag36.xml><?xml version="1.0" encoding="utf-8"?>
<p:tagLst xmlns:p="http://schemas.openxmlformats.org/presentationml/2006/main">
  <p:tag name="KSO_WM_DIAGRAM_VIRTUALLY_FRAME" val="{&quot;height&quot;:363.29795275590556,&quot;left&quot;:51.3192125984252,&quot;top&quot;:133.34283464566929,&quot;width&quot;:851.7057480314961}"/>
</p:tagLst>
</file>

<file path=ppt/tags/tag37.xml><?xml version="1.0" encoding="utf-8"?>
<p:tagLst xmlns:p="http://schemas.openxmlformats.org/presentationml/2006/main">
  <p:tag name="KSO_WM_DIAGRAM_VIRTUALLY_FRAME" val="{&quot;height&quot;:363.29795275590556,&quot;left&quot;:51.3192125984252,&quot;top&quot;:133.34283464566929,&quot;width&quot;:851.7057480314961}"/>
</p:tagLst>
</file>

<file path=ppt/tags/tag38.xml><?xml version="1.0" encoding="utf-8"?>
<p:tagLst xmlns:p="http://schemas.openxmlformats.org/presentationml/2006/main">
  <p:tag name="KSO_WM_DIAGRAM_VIRTUALLY_FRAME" val="{&quot;height&quot;:363.29795275590556,&quot;left&quot;:51.3192125984252,&quot;top&quot;:133.34283464566929,&quot;width&quot;:851.7057480314961}"/>
</p:tagLst>
</file>

<file path=ppt/tags/tag39.xml><?xml version="1.0" encoding="utf-8"?>
<p:tagLst xmlns:p="http://schemas.openxmlformats.org/presentationml/2006/main">
  <p:tag name="KSO_WM_DIAGRAM_VIRTUALLY_FRAME" val="{&quot;height&quot;:363.29795275590556,&quot;left&quot;:51.3192125984252,&quot;top&quot;:133.34283464566929,&quot;width&quot;:851.7057480314961}"/>
</p:tagLst>
</file>

<file path=ppt/tags/tag4.xml><?xml version="1.0" encoding="utf-8"?>
<p:tagLst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 name="KSO_WM_UNIT_TEXT_FILL_FORE_SCHEMECOLOR_INDEX_BRIGHTNESS" val="0.25"/>
  <p:tag name="KSO_WM_UNIT_TEXT_FILL_FORE_SCHEMECOLOR_INDEX" val="13"/>
  <p:tag name="KSO_WM_UNIT_TEXT_FILL_TYPE" val="1"/>
</p:tagLst>
</file>

<file path=ppt/tags/tag40.xml><?xml version="1.0" encoding="utf-8"?>
<p:tagLst xmlns:p="http://schemas.openxmlformats.org/presentationml/2006/main">
  <p:tag name="KSO_WM_DIAGRAM_VIRTUALLY_FRAME" val="{&quot;height&quot;:363.29795275590556,&quot;left&quot;:51.3192125984252,&quot;top&quot;:133.34283464566929,&quot;width&quot;:851.7057480314961}"/>
</p:tagLst>
</file>

<file path=ppt/tags/tag41.xml><?xml version="1.0" encoding="utf-8"?>
<p:tagLst xmlns:p="http://schemas.openxmlformats.org/presentationml/2006/main">
  <p:tag name="KSO_WM_DIAGRAM_VIRTUALLY_FRAME" val="{&quot;height&quot;:363.29795275590556,&quot;left&quot;:51.3192125984252,&quot;top&quot;:133.34283464566929,&quot;width&quot;:851.7057480314961}"/>
</p:tagLst>
</file>

<file path=ppt/tags/tag42.xml><?xml version="1.0" encoding="utf-8"?>
<p:tagLst xmlns:p="http://schemas.openxmlformats.org/presentationml/2006/main">
  <p:tag name="KSO_WM_UNIT_TEXTBOXSTYLE_GUID" val="{996c4653-8535-4213-933d-e9bc3492566c}"/>
</p:tagLst>
</file>

<file path=ppt/tags/tag43.xml><?xml version="1.0" encoding="utf-8"?>
<p:tagLst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54*i*1"/>
  <p:tag name="KSO_WM_TEMPLATE_CATEGORY" val="mixed"/>
  <p:tag name="KSO_WM_TEMPLATE_INDEX" val="20201941"/>
  <p:tag name="KSO_WM_UNIT_LAYERLEVEL" val="1"/>
  <p:tag name="KSO_WM_TAG_VERSION" val="1.0"/>
  <p:tag name="KSO_WM_BEAUTIFY_FLAG" val="#wm#"/>
  <p:tag name="KSO_WM_UNIT_TEXTBOXSTYLE_GUID" val="{996c4653-8535-4213-933d-e9bc3492566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xml><?xml version="1.0" encoding="utf-8"?>
<p:tagLst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54*i*2"/>
  <p:tag name="KSO_WM_TEMPLATE_CATEGORY" val="mixed"/>
  <p:tag name="KSO_WM_TEMPLATE_INDEX" val="20201941"/>
  <p:tag name="KSO_WM_UNIT_LAYERLEVEL" val="1"/>
  <p:tag name="KSO_WM_TAG_VERSION" val="1.0"/>
  <p:tag name="KSO_WM_BEAUTIFY_FLAG" val="#wm#"/>
  <p:tag name="KSO_WM_UNIT_TEXTBOXSTYLE_GUID" val="{996c4653-8535-4213-933d-e9bc3492566c}"/>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13;为了演示发布的良好效果，请言简意赅的阐述您的观点。&#13;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54*f*1"/>
  <p:tag name="KSO_WM_TEMPLATE_CATEGORY" val="mixed"/>
  <p:tag name="KSO_WM_TEMPLATE_INDEX" val="20201941"/>
  <p:tag name="KSO_WM_UNIT_LAYERLEVEL" val="1"/>
  <p:tag name="KSO_WM_TAG_VERSION" val="1.0"/>
  <p:tag name="KSO_WM_BEAUTIFY_FLAG" val="#wm#"/>
  <p:tag name="KSO_WM_UNIT_TEXTBOXSTYLE_GUID" val="{996c4653-8535-4213-933d-e9bc3492566c}"/>
  <p:tag name="KSO_WM_UNIT_TEXTBOXSTYLE_TYPE" val="8"/>
  <p:tag name="KSO_WM_UNIT_TEXT_FILL_FORE_SCHEMECOLOR_INDEX_BRIGHTNESS" val="0.25"/>
  <p:tag name="KSO_WM_UNIT_TEXT_FILL_FORE_SCHEMECOLOR_INDEX" val="13"/>
  <p:tag name="KSO_WM_UNIT_TEXT_FILL_TYPE" val="1"/>
</p:tagLst>
</file>

<file path=ppt/tags/tag46.xml><?xml version="1.0" encoding="utf-8"?>
<p:tagLst xmlns:p="http://schemas.openxmlformats.org/presentationml/2006/main">
  <p:tag name="KSO_WM_BEAUTIFY_FLAG" val="#wm#"/>
  <p:tag name="KSO_WM_TEMPLATE_CATEGORY" val="diagram"/>
  <p:tag name="KSO_WM_TEMPLATE_INDEX" val="20208611"/>
</p:tagLst>
</file>

<file path=ppt/tags/tag47.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48.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49.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5.xml><?xml version="1.0" encoding="utf-8"?>
<p:tagLst xmlns:p="http://schemas.openxmlformats.org/presentationml/2006/main">
  <p:tag name="KSO_WM_BEAUTIFY_FLAG" val="#wm#"/>
  <p:tag name="KSO_WM_TEMPLATE_CATEGORY" val="diagram"/>
  <p:tag name="KSO_WM_TEMPLATE_INDEX" val="20194755"/>
  <p:tag name="KSO_WM_SLIDE_ITEM_CNT" val="0"/>
  <p:tag name="KSO_WM_SLIDE_COLORSCHEME_VERSION" val="3.2"/>
  <p:tag name="KSO_WM_SLIDE_ID" val="diagram20194755_1"/>
  <p:tag name="KSO_WM_TEMPLATE_SUBCATEGORY" val="0"/>
  <p:tag name="KSO_WM_TEMPLATE_MASTER_TYPE" val="0"/>
  <p:tag name="KSO_WM_TEMPLATE_COLOR_TYPE" val="1"/>
  <p:tag name="KSO_WM_SLIDE_TYPE" val="text"/>
  <p:tag name="KSO_WM_SLIDE_SUBTYPE" val="pureTxt"/>
  <p:tag name="KSO_WM_SLIDE_INDEX" val="1"/>
  <p:tag name="KSO_WM_SLIDE_SIZE" val="919*458"/>
  <p:tag name="KSO_WM_SLIDE_POSITION" val="26*50"/>
  <p:tag name="KSO_WM_TAG_VERSION" val="1.0"/>
  <p:tag name="KSO_WM_SLIDE_LAYOUT" val="a_f"/>
  <p:tag name="KSO_WM_SLIDE_LAYOUT_CNT" val="1_1"/>
</p:tagLst>
</file>

<file path=ppt/tags/tag50.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51.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52.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53.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54.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55.xml><?xml version="1.0" encoding="utf-8"?>
<p:tagLst xmlns:p="http://schemas.openxmlformats.org/presentationml/2006/main">
  <p:tag name="KSO_WM_DIAGRAM_VIRTUALLY_FRAME" val="{&quot;height&quot;:379.2248031496063,&quot;left&quot;:414.7874803149606,&quot;top&quot;:127.71637795275589,&quot;width&quot;:510.0000000000001}"/>
</p:tagLst>
</file>

<file path=ppt/tags/tag56.xml><?xml version="1.0" encoding="utf-8"?>
<p:tagLst xmlns:p="http://schemas.openxmlformats.org/presentationml/2006/main">
  <p:tag name="KSO_WM_UNIT_TEXTBOXSTYLE_GUID" val="{996c4653-8535-4213-933d-e9bc3492566c}"/>
</p:tagLst>
</file>

<file path=ppt/tags/tag57.xml><?xml version="1.0" encoding="utf-8"?>
<p:tagLst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54*i*1"/>
  <p:tag name="KSO_WM_TEMPLATE_CATEGORY" val="mixed"/>
  <p:tag name="KSO_WM_TEMPLATE_INDEX" val="20201941"/>
  <p:tag name="KSO_WM_UNIT_LAYERLEVEL" val="1"/>
  <p:tag name="KSO_WM_TAG_VERSION" val="1.0"/>
  <p:tag name="KSO_WM_BEAUTIFY_FLAG" val="#wm#"/>
  <p:tag name="KSO_WM_UNIT_TEXTBOXSTYLE_GUID" val="{996c4653-8535-4213-933d-e9bc3492566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8.xml><?xml version="1.0" encoding="utf-8"?>
<p:tagLst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54*i*2"/>
  <p:tag name="KSO_WM_TEMPLATE_CATEGORY" val="mixed"/>
  <p:tag name="KSO_WM_TEMPLATE_INDEX" val="20201941"/>
  <p:tag name="KSO_WM_UNIT_LAYERLEVEL" val="1"/>
  <p:tag name="KSO_WM_TAG_VERSION" val="1.0"/>
  <p:tag name="KSO_WM_BEAUTIFY_FLAG" val="#wm#"/>
  <p:tag name="KSO_WM_UNIT_TEXTBOXSTYLE_GUID" val="{996c4653-8535-4213-933d-e9bc3492566c}"/>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9.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13;为了演示发布的良好效果，请言简意赅的阐述您的观点。&#13;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54*f*1"/>
  <p:tag name="KSO_WM_TEMPLATE_CATEGORY" val="mixed"/>
  <p:tag name="KSO_WM_TEMPLATE_INDEX" val="20201941"/>
  <p:tag name="KSO_WM_UNIT_LAYERLEVEL" val="1"/>
  <p:tag name="KSO_WM_TAG_VERSION" val="1.0"/>
  <p:tag name="KSO_WM_BEAUTIFY_FLAG" val="#wm#"/>
  <p:tag name="KSO_WM_UNIT_TEXTBOXSTYLE_GUID" val="{6f823381-cb07-4227-bde7-0ed3ebf6d54a}"/>
  <p:tag name="KSO_WM_UNIT_TEXTBOXSTYLE_TYPE" val="8"/>
  <p:tag name="KSO_WM_UNIT_TEXT_FILL_FORE_SCHEMECOLOR_INDEX_BRIGHTNESS" val="0.25"/>
  <p:tag name="KSO_WM_UNIT_TEXT_FILL_FORE_SCHEMECOLOR_INDEX" val="13"/>
  <p:tag name="KSO_WM_UNIT_TEXT_FILL_TYPE" val="1"/>
</p:tagLst>
</file>

<file path=ppt/tags/tag6.xml><?xml version="1.0" encoding="utf-8"?>
<p:tagLst xmlns:p="http://schemas.openxmlformats.org/presentationml/2006/main">
  <p:tag name="KSO_WM_UNIT_ISCONTENTSTITLE" val="0"/>
  <p:tag name="KSO_WM_UNIT_ISNUMDGMTITLE" val="0"/>
  <p:tag name="KSO_WM_UNIT_NOCLEAR" val="0"/>
  <p:tag name="KSO_WM_UNIT_VALUE" val="38"/>
  <p:tag name="KSO_WM_UNIT_HIGHLIGHT" val="0"/>
  <p:tag name="KSO_WM_UNIT_COMPATIBLE" val="0"/>
  <p:tag name="KSO_WM_UNIT_DIAGRAM_ISNUMVISUAL" val="0"/>
  <p:tag name="KSO_WM_UNIT_DIAGRAM_ISREFERUNIT" val="0"/>
  <p:tag name="KSO_WM_UNIT_TYPE" val="a"/>
  <p:tag name="KSO_WM_UNIT_INDEX" val="1"/>
  <p:tag name="KSO_WM_UNIT_ID" val="diagram20209054_1*a*1"/>
  <p:tag name="KSO_WM_TEMPLATE_CATEGORY" val="diagram"/>
  <p:tag name="KSO_WM_TEMPLATE_INDEX" val="2020905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821b3f4b6364613ae63d98af878fb6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5bd6c0fc8d2430abfd0d584110fb018"/>
  <p:tag name="KSO_WM_UNIT_TEXT_FILL_FORE_SCHEMECOLOR_INDEX_BRIGHTNESS" val="0"/>
  <p:tag name="KSO_WM_UNIT_TEXT_FILL_FORE_SCHEMECOLOR_INDEX" val="13"/>
  <p:tag name="KSO_WM_UNIT_TEXT_FILL_TYPE" val="1"/>
  <p:tag name="KSO_WM_TEMPLATE_ASSEMBLE_XID" val="5fd0aa351fa9d42129dd221f"/>
  <p:tag name="KSO_WM_TEMPLATE_ASSEMBLE_GROUPID" val="5fd0aa351fa9d42129dd221f"/>
</p:tagLst>
</file>

<file path=ppt/tags/tag60.xml><?xml version="1.0" encoding="utf-8"?>
<p:tagLst xmlns:p="http://schemas.openxmlformats.org/presentationml/2006/main">
  <p:tag name="KSO_WM_BEAUTIFY_FLAG" val="#wm#"/>
  <p:tag name="KSO_WM_TEMPLATE_CATEGORY" val="diagram"/>
  <p:tag name="KSO_WM_TEMPLATE_INDEX" val="20208611"/>
</p:tagLst>
</file>

<file path=ppt/tags/tag61.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62.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63.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64.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65.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66.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67.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68.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69.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1_1"/>
  <p:tag name="KSO_WM_TEMPLATE_CATEGORY" val="diagram"/>
  <p:tag name="KSO_WM_TEMPLATE_INDEX" val="20216480"/>
  <p:tag name="KSO_WM_UNIT_LAYERLEVEL" val="1_1_1"/>
  <p:tag name="KSO_WM_TAG_VERSION" val="1.0"/>
  <p:tag name="KSO_WM_BEAUTIFY_FLAG" val="#wm#"/>
  <p:tag name="KSO_WM_UNIT_TYPE" val="l_h_i"/>
  <p:tag name="KSO_WM_UNIT_INDEX" val="1_1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70.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71.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72.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73.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74.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75.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76.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77.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78.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79.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1_3"/>
  <p:tag name="KSO_WM_TEMPLATE_CATEGORY" val="diagram"/>
  <p:tag name="KSO_WM_TEMPLATE_INDEX" val="20216480"/>
  <p:tag name="KSO_WM_UNIT_LAYERLEVEL" val="1_1_1"/>
  <p:tag name="KSO_WM_TAG_VERSION" val="1.0"/>
  <p:tag name="KSO_WM_BEAUTIFY_FLAG" val="#wm#"/>
  <p:tag name="KSO_WM_UNIT_TYPE" val="l_h_i"/>
  <p:tag name="KSO_WM_UNIT_INDEX" val="1_1_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80.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81.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82.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83.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84.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85.xml><?xml version="1.0" encoding="utf-8"?>
<p:tagLst xmlns:p="http://schemas.openxmlformats.org/presentationml/2006/main">
  <p:tag name="KSO_WM_UNIT_TEXTBOXSTYLE_GUID" val="{6f823381-cb07-4227-bde7-0ed3ebf6d54a}"/>
</p:tagLst>
</file>

<file path=ppt/tags/tag86.xml><?xml version="1.0" encoding="utf-8"?>
<p:tagLst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54*i*1"/>
  <p:tag name="KSO_WM_TEMPLATE_CATEGORY" val="mixed"/>
  <p:tag name="KSO_WM_TEMPLATE_INDEX" val="20201941"/>
  <p:tag name="KSO_WM_UNIT_LAYERLEVEL" val="1"/>
  <p:tag name="KSO_WM_TAG_VERSION" val="1.0"/>
  <p:tag name="KSO_WM_BEAUTIFY_FLAG" val="#wm#"/>
  <p:tag name="KSO_WM_UNIT_TEXTBOXSTYLE_GUID" val="{6f823381-cb07-4227-bde7-0ed3ebf6d54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7.xml><?xml version="1.0" encoding="utf-8"?>
<p:tagLst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54*i*2"/>
  <p:tag name="KSO_WM_TEMPLATE_CATEGORY" val="mixed"/>
  <p:tag name="KSO_WM_TEMPLATE_INDEX" val="20201941"/>
  <p:tag name="KSO_WM_UNIT_LAYERLEVEL" val="1"/>
  <p:tag name="KSO_WM_TAG_VERSION" val="1.0"/>
  <p:tag name="KSO_WM_BEAUTIFY_FLAG" val="#wm#"/>
  <p:tag name="KSO_WM_UNIT_TEXTBOXSTYLE_GUID" val="{6f823381-cb07-4227-bde7-0ed3ebf6d54a}"/>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8.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13;为了演示发布的良好效果，请言简意赅的阐述您的观点。&#13;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54*f*1"/>
  <p:tag name="KSO_WM_TEMPLATE_CATEGORY" val="mixed"/>
  <p:tag name="KSO_WM_TEMPLATE_INDEX" val="20201941"/>
  <p:tag name="KSO_WM_UNIT_LAYERLEVEL" val="1"/>
  <p:tag name="KSO_WM_TAG_VERSION" val="1.0"/>
  <p:tag name="KSO_WM_BEAUTIFY_FLAG" val="#wm#"/>
  <p:tag name="KSO_WM_UNIT_TEXTBOXSTYLE_GUID" val="{6f823381-cb07-4227-bde7-0ed3ebf6d54a}"/>
  <p:tag name="KSO_WM_UNIT_TEXTBOXSTYLE_TYPE" val="8"/>
  <p:tag name="KSO_WM_UNIT_TEXT_FILL_FORE_SCHEMECOLOR_INDEX_BRIGHTNESS" val="0.25"/>
  <p:tag name="KSO_WM_UNIT_TEXT_FILL_FORE_SCHEMECOLOR_INDEX" val="13"/>
  <p:tag name="KSO_WM_UNIT_TEXT_FILL_TYPE" val="1"/>
</p:tagLst>
</file>

<file path=ppt/tags/tag89.xml><?xml version="1.0" encoding="utf-8"?>
<p:tagLst xmlns:p="http://schemas.openxmlformats.org/presentationml/2006/main">
  <p:tag name="KSO_WM_BEAUTIFY_FLAG" val="#wm#"/>
  <p:tag name="KSO_WM_TEMPLATE_CATEGORY" val="diagram"/>
  <p:tag name="KSO_WM_TEMPLATE_INDEX" val="2020861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6480_3*l_h_i*1_1_4"/>
  <p:tag name="KSO_WM_TEMPLATE_CATEGORY" val="diagram"/>
  <p:tag name="KSO_WM_TEMPLATE_INDEX" val="20216480"/>
  <p:tag name="KSO_WM_UNIT_LAYERLEVEL" val="1_1_1"/>
  <p:tag name="KSO_WM_TAG_VERSION" val="1.0"/>
  <p:tag name="KSO_WM_BEAUTIFY_FLAG" val="#wm#"/>
  <p:tag name="KSO_WM_UNIT_TYPE" val="l_h_i"/>
  <p:tag name="KSO_WM_UNIT_INDEX" val="1_1_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163.2,&quot;left&quot;:179.52984251968502,&quot;top&quot;:242.4,&quot;width&quot;:600.94031496063}"/>
</p:tagLst>
</file>

<file path=ppt/tags/tag90.xml><?xml version="1.0" encoding="utf-8"?>
<p:tagLst xmlns:p="http://schemas.openxmlformats.org/presentationml/2006/main">
  <p:tag name="KSO_WM_DIAGRAM_VIRTUALLY_FRAME" val="{&quot;height&quot;:437.50685039370074,&quot;left&quot;:52.99401574803149,&quot;top&quot;:92.59291338582678,&quot;width&quot;:358.037300123419}"/>
</p:tagLst>
</file>

<file path=ppt/tags/tag91.xml><?xml version="1.0" encoding="utf-8"?>
<p:tagLst xmlns:p="http://schemas.openxmlformats.org/presentationml/2006/main">
  <p:tag name="KSO_WM_DIAGRAM_VIRTUALLY_FRAME" val="{&quot;height&quot;:437.50685039370074,&quot;left&quot;:52.99401574803149,&quot;top&quot;:92.59291338582678,&quot;width&quot;:358.037300123419}"/>
</p:tagLst>
</file>

<file path=ppt/tags/tag92.xml><?xml version="1.0" encoding="utf-8"?>
<p:tagLst xmlns:p="http://schemas.openxmlformats.org/presentationml/2006/main">
  <p:tag name="KSO_WM_DIAGRAM_VIRTUALLY_FRAME" val="{&quot;height&quot;:437.50685039370074,&quot;left&quot;:52.99401574803149,&quot;top&quot;:92.59291338582678,&quot;width&quot;:358.037300123419}"/>
</p:tagLst>
</file>

<file path=ppt/tags/tag93.xml><?xml version="1.0" encoding="utf-8"?>
<p:tagLst xmlns:p="http://schemas.openxmlformats.org/presentationml/2006/main">
  <p:tag name="KSO_WM_DIAGRAM_VIRTUALLY_FRAME" val="{&quot;height&quot;:437.50685039370074,&quot;left&quot;:52.99401574803149,&quot;top&quot;:92.59291338582678,&quot;width&quot;:358.037300123419}"/>
</p:tagLst>
</file>

<file path=ppt/tags/tag94.xml><?xml version="1.0" encoding="utf-8"?>
<p:tagLst xmlns:p="http://schemas.openxmlformats.org/presentationml/2006/main">
  <p:tag name="KSO_WM_DIAGRAM_VIRTUALLY_FRAME" val="{&quot;height&quot;:437.50685039370074,&quot;left&quot;:52.99401574803149,&quot;top&quot;:92.59291338582678,&quot;width&quot;:358.037300123419}"/>
</p:tagLst>
</file>

<file path=ppt/tags/tag95.xml><?xml version="1.0" encoding="utf-8"?>
<p:tagLst xmlns:p="http://schemas.openxmlformats.org/presentationml/2006/main">
  <p:tag name="KSO_WM_DIAGRAM_VIRTUALLY_FRAME" val="{&quot;height&quot;:437.50685039370074,&quot;left&quot;:52.99401574803149,&quot;top&quot;:92.59291338582678,&quot;width&quot;:358.037300123419}"/>
</p:tagLst>
</file>

<file path=ppt/tags/tag96.xml><?xml version="1.0" encoding="utf-8"?>
<p:tagLst xmlns:p="http://schemas.openxmlformats.org/presentationml/2006/main">
  <p:tag name="KSO_WM_DIAGRAM_VIRTUALLY_FRAME" val="{&quot;height&quot;:437.50685039370074,&quot;left&quot;:52.99401574803149,&quot;top&quot;:92.59291338582678,&quot;width&quot;:358.037300123419}"/>
</p:tagLst>
</file>

<file path=ppt/tags/tag97.xml><?xml version="1.0" encoding="utf-8"?>
<p:tagLst xmlns:p="http://schemas.openxmlformats.org/presentationml/2006/main">
  <p:tag name="KSO_WM_DIAGRAM_VIRTUALLY_FRAME" val="{&quot;height&quot;:437.50685039370074,&quot;left&quot;:52.99401574803149,&quot;top&quot;:92.59291338582678,&quot;width&quot;:358.037300123419}"/>
</p:tagLst>
</file>

<file path=ppt/tags/tag98.xml><?xml version="1.0" encoding="utf-8"?>
<p:tagLst xmlns:p="http://schemas.openxmlformats.org/presentationml/2006/main">
  <p:tag name="KSO_WM_DIAGRAM_VIRTUALLY_FRAME" val="{&quot;height&quot;:437.50685039370074,&quot;left&quot;:52.99401574803149,&quot;top&quot;:92.59291338582678,&quot;width&quot;:358.037300123419}"/>
</p:tagLst>
</file>

<file path=ppt/tags/tag99.xml><?xml version="1.0" encoding="utf-8"?>
<p:tagLst xmlns:p="http://schemas.openxmlformats.org/presentationml/2006/main">
  <p:tag name="KSO_WM_DIAGRAM_VIRTUALLY_FRAME" val="{&quot;height&quot;:437.50685039370074,&quot;left&quot;:53.9440157480315,&quot;top&quot;:92.59291338582678,&quot;width&quot;:351.4037795275591}"/>
</p:tagLst>
</file>

<file path=ppt/theme/theme1.xml><?xml version="1.0" encoding="utf-8"?>
<a:theme xmlns:a="http://schemas.openxmlformats.org/drawingml/2006/main" name="Office Theme">
  <a:themeElements>
    <a:clrScheme name="Office">
      <a:dk1>
        <a:srgbClr val="020A49"/>
      </a:dk1>
      <a:lt1>
        <a:srgbClr val="FBFEFF"/>
      </a:lt1>
      <a:dk2>
        <a:srgbClr val="020A49"/>
      </a:dk2>
      <a:lt2>
        <a:srgbClr val="CADDF0"/>
      </a:lt2>
      <a:accent1>
        <a:srgbClr val="1338FD"/>
      </a:accent1>
      <a:accent2>
        <a:srgbClr val="1338FD"/>
      </a:accent2>
      <a:accent3>
        <a:srgbClr val="1B96DB"/>
      </a:accent3>
      <a:accent4>
        <a:srgbClr val="32C5DA"/>
      </a:accent4>
      <a:accent5>
        <a:srgbClr val="1CCDF0"/>
      </a:accent5>
      <a:accent6>
        <a:srgbClr val="338DE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2538</Words>
  <Application>WPS 演示</Application>
  <PresentationFormat>On-screen Show (4:3)</PresentationFormat>
  <Paragraphs>272</Paragraphs>
  <Slides>28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Arial</vt:lpstr>
      <vt:lpstr>宋体</vt:lpstr>
      <vt:lpstr>Wingdings</vt:lpstr>
      <vt:lpstr>微软雅黑</vt:lpstr>
      <vt:lpstr>Arial</vt:lpstr>
      <vt:lpstr>WPS-Bullets</vt:lpstr>
      <vt:lpstr>Segoe Print</vt:lpstr>
      <vt:lpstr>Montserrat Black</vt:lpstr>
      <vt:lpstr>Segoe UI</vt:lpstr>
      <vt:lpstr>Arial Unicode MS</vt:lpstr>
      <vt:lpstr>Calibri</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规划采购管理</vt:lpstr>
      <vt:lpstr>PowerPoint 演示文稿</vt:lpstr>
      <vt:lpstr>PowerPoint 演示文稿</vt:lpstr>
      <vt:lpstr>实施采购</vt:lpstr>
      <vt:lpstr>PowerPoint 演示文稿</vt:lpstr>
      <vt:lpstr>PowerPoint 演示文稿</vt:lpstr>
      <vt:lpstr>PowerPoint 演示文稿</vt:lpstr>
      <vt:lpstr> 控制采购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企业用户_431456122</cp:lastModifiedBy>
  <cp:revision>9</cp:revision>
  <dcterms:created xsi:type="dcterms:W3CDTF">2006-08-16T00:00:00Z</dcterms:created>
  <dcterms:modified xsi:type="dcterms:W3CDTF">2024-09-03T06:59:12Z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5DDF63961D2C48349934F8004FF6EE9D_13</vt:lpwstr>
  </property>
  <property fmtid="{D5CDD505-2E9C-101B-9397-08002B2CF9AE}" pid="3" name="KSOProductBuildVer">
    <vt:lpwstr>2052-12.1.0.17857</vt:lpwstr>
  </property>
</Properties>
</file>