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3"/>
    <p:sldId id="313" r:id="rId4"/>
    <p:sldId id="257" r:id="rId5"/>
    <p:sldId id="258" r:id="rId6"/>
    <p:sldId id="292" r:id="rId7"/>
    <p:sldId id="314" r:id="rId8"/>
    <p:sldId id="316" r:id="rId9"/>
    <p:sldId id="315" r:id="rId10"/>
    <p:sldId id="260" r:id="rId11"/>
    <p:sldId id="303" r:id="rId12"/>
    <p:sldId id="317" r:id="rId14"/>
    <p:sldId id="318" r:id="rId15"/>
    <p:sldId id="320" r:id="rId16"/>
    <p:sldId id="321" r:id="rId17"/>
    <p:sldId id="262" r:id="rId18"/>
    <p:sldId id="322" r:id="rId19"/>
    <p:sldId id="323" r:id="rId20"/>
    <p:sldId id="324" r:id="rId21"/>
    <p:sldId id="328" r:id="rId22"/>
    <p:sldId id="326" r:id="rId23"/>
    <p:sldId id="264" r:id="rId24"/>
    <p:sldId id="330" r:id="rId25"/>
    <p:sldId id="331" r:id="rId26"/>
    <p:sldId id="332" r:id="rId27"/>
    <p:sldId id="333" r:id="rId28"/>
    <p:sldId id="334" r:id="rId29"/>
    <p:sldId id="336" r:id="rId30"/>
    <p:sldId id="337" r:id="rId31"/>
    <p:sldId id="340" r:id="rId32"/>
    <p:sldId id="341" r:id="rId33"/>
    <p:sldId id="266" r:id="rId34"/>
    <p:sldId id="280" r:id="rId35"/>
    <p:sldId id="281" r:id="rId36"/>
    <p:sldId id="283" r:id="rId37"/>
    <p:sldId id="284" r:id="rId38"/>
    <p:sldId id="286" r:id="rId39"/>
    <p:sldId id="287" r:id="rId40"/>
    <p:sldId id="288" r:id="rId41"/>
    <p:sldId id="289" r:id="rId42"/>
    <p:sldId id="290" r:id="rId43"/>
    <p:sldId id="291" r:id="rId44"/>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6" userDrawn="1">
          <p15:clr>
            <a:srgbClr val="A4A3A4"/>
          </p15:clr>
        </p15:guide>
        <p15:guide id="2" pos="28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076"/>
        <p:guide pos="287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gs" Target="tags/tag334.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image" Target="../media/image10.jpeg"/><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9.jpe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5" Type="http://schemas.openxmlformats.org/officeDocument/2006/relationships/notesSlide" Target="../notesSlides/notesSlide1.xml"/><Relationship Id="rId14" Type="http://schemas.openxmlformats.org/officeDocument/2006/relationships/slideLayout" Target="../slideLayouts/slideLayout7.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image" Target="../media/image11.jpeg"/><Relationship Id="rId10" Type="http://schemas.openxmlformats.org/officeDocument/2006/relationships/tags" Target="../tags/tag4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image" Target="../media/image12.jpeg"/><Relationship Id="rId16" Type="http://schemas.openxmlformats.org/officeDocument/2006/relationships/notesSlide" Target="../notesSlides/notesSlide2.xml"/><Relationship Id="rId15" Type="http://schemas.openxmlformats.org/officeDocument/2006/relationships/slideLayout" Target="../slideLayouts/slideLayout7.xml"/><Relationship Id="rId14" Type="http://schemas.openxmlformats.org/officeDocument/2006/relationships/tags" Target="../tags/tag56.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media/image14.jpeg"/><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image" Target="../media/image13.jpeg"/><Relationship Id="rId3" Type="http://schemas.openxmlformats.org/officeDocument/2006/relationships/tags" Target="../tags/tag58.xml"/><Relationship Id="rId21" Type="http://schemas.openxmlformats.org/officeDocument/2006/relationships/notesSlide" Target="../notesSlides/notesSlide3.xml"/><Relationship Id="rId20" Type="http://schemas.openxmlformats.org/officeDocument/2006/relationships/slideLayout" Target="../slideLayouts/slideLayout7.xml"/><Relationship Id="rId2" Type="http://schemas.openxmlformats.org/officeDocument/2006/relationships/tags" Target="../tags/tag57.xml"/><Relationship Id="rId19" Type="http://schemas.openxmlformats.org/officeDocument/2006/relationships/tags" Target="../tags/tag7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image" Target="../media/image15.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image" Target="../media/image14.jpeg"/><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image" Target="../media/image13.jpeg"/><Relationship Id="rId3" Type="http://schemas.openxmlformats.org/officeDocument/2006/relationships/tags" Target="../tags/tag73.xml"/><Relationship Id="rId26" Type="http://schemas.openxmlformats.org/officeDocument/2006/relationships/notesSlide" Target="../notesSlides/notesSlide4.xml"/><Relationship Id="rId25" Type="http://schemas.openxmlformats.org/officeDocument/2006/relationships/slideLayout" Target="../slideLayouts/slideLayout7.xml"/><Relationship Id="rId24" Type="http://schemas.openxmlformats.org/officeDocument/2006/relationships/tags" Target="../tags/tag91.xml"/><Relationship Id="rId23" Type="http://schemas.openxmlformats.org/officeDocument/2006/relationships/tags" Target="../tags/tag90.xml"/><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72.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image" Target="../media/image15.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image" Target="../media/image14.jpeg"/><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image" Target="../media/image13.jpeg"/><Relationship Id="rId3" Type="http://schemas.openxmlformats.org/officeDocument/2006/relationships/tags" Target="../tags/tag93.xml"/><Relationship Id="rId26" Type="http://schemas.openxmlformats.org/officeDocument/2006/relationships/notesSlide" Target="../notesSlides/notesSlide5.xml"/><Relationship Id="rId25" Type="http://schemas.openxmlformats.org/officeDocument/2006/relationships/slideLayout" Target="../slideLayouts/slideLayout7.xml"/><Relationship Id="rId24" Type="http://schemas.openxmlformats.org/officeDocument/2006/relationships/tags" Target="../tags/tag111.xml"/><Relationship Id="rId23" Type="http://schemas.openxmlformats.org/officeDocument/2006/relationships/tags" Target="../tags/tag110.xml"/><Relationship Id="rId22" Type="http://schemas.openxmlformats.org/officeDocument/2006/relationships/tags" Target="../tags/tag109.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tags" Target="../tags/tag92.xml"/><Relationship Id="rId19" Type="http://schemas.openxmlformats.org/officeDocument/2006/relationships/tags" Target="../tags/tag106.xml"/><Relationship Id="rId18" Type="http://schemas.openxmlformats.org/officeDocument/2006/relationships/tags" Target="../tags/tag105.xml"/><Relationship Id="rId17" Type="http://schemas.openxmlformats.org/officeDocument/2006/relationships/tags" Target="../tags/tag104.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image" Target="../media/image15.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image" Target="../media/image10.jpeg"/><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image" Target="../media/image9.jpeg"/><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5" Type="http://schemas.openxmlformats.org/officeDocument/2006/relationships/notesSlide" Target="../notesSlides/notesSlide6.xml"/><Relationship Id="rId14" Type="http://schemas.openxmlformats.org/officeDocument/2006/relationships/slideLayout" Target="../slideLayouts/slideLayout7.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image" Target="../media/image11.jpeg"/><Relationship Id="rId10" Type="http://schemas.openxmlformats.org/officeDocument/2006/relationships/tags" Target="../tags/tag118.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image" Target="../media/image12.jpeg"/><Relationship Id="rId18" Type="http://schemas.openxmlformats.org/officeDocument/2006/relationships/notesSlide" Target="../notesSlides/notesSlide7.xml"/><Relationship Id="rId17" Type="http://schemas.openxmlformats.org/officeDocument/2006/relationships/slideLayout" Target="../slideLayouts/slideLayout7.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image" Target="../media/image14.jpeg"/><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image" Target="../media/image13.jpeg"/><Relationship Id="rId31" Type="http://schemas.openxmlformats.org/officeDocument/2006/relationships/notesSlide" Target="../notesSlides/notesSlide8.xml"/><Relationship Id="rId30" Type="http://schemas.openxmlformats.org/officeDocument/2006/relationships/slideLayout" Target="../slideLayouts/slideLayout7.xml"/><Relationship Id="rId3" Type="http://schemas.openxmlformats.org/officeDocument/2006/relationships/tags" Target="../tags/tag136.xml"/><Relationship Id="rId29" Type="http://schemas.openxmlformats.org/officeDocument/2006/relationships/tags" Target="../tags/tag159.xml"/><Relationship Id="rId28" Type="http://schemas.openxmlformats.org/officeDocument/2006/relationships/tags" Target="../tags/tag158.xml"/><Relationship Id="rId27" Type="http://schemas.openxmlformats.org/officeDocument/2006/relationships/tags" Target="../tags/tag157.xml"/><Relationship Id="rId26" Type="http://schemas.openxmlformats.org/officeDocument/2006/relationships/tags" Target="../tags/tag156.xml"/><Relationship Id="rId25" Type="http://schemas.openxmlformats.org/officeDocument/2006/relationships/tags" Target="../tags/tag155.xml"/><Relationship Id="rId24" Type="http://schemas.openxmlformats.org/officeDocument/2006/relationships/tags" Target="../tags/tag154.xml"/><Relationship Id="rId23" Type="http://schemas.openxmlformats.org/officeDocument/2006/relationships/tags" Target="../tags/tag153.xml"/><Relationship Id="rId22" Type="http://schemas.openxmlformats.org/officeDocument/2006/relationships/tags" Target="../tags/tag152.xml"/><Relationship Id="rId21" Type="http://schemas.openxmlformats.org/officeDocument/2006/relationships/tags" Target="../tags/tag151.xml"/><Relationship Id="rId20" Type="http://schemas.openxmlformats.org/officeDocument/2006/relationships/tags" Target="../tags/tag150.xml"/><Relationship Id="rId2" Type="http://schemas.openxmlformats.org/officeDocument/2006/relationships/tags" Target="../tags/tag135.xml"/><Relationship Id="rId19" Type="http://schemas.openxmlformats.org/officeDocument/2006/relationships/tags" Target="../tags/tag149.xml"/><Relationship Id="rId18" Type="http://schemas.openxmlformats.org/officeDocument/2006/relationships/tags" Target="../tags/tag148.xml"/><Relationship Id="rId17" Type="http://schemas.openxmlformats.org/officeDocument/2006/relationships/tags" Target="../tags/tag147.xml"/><Relationship Id="rId16" Type="http://schemas.openxmlformats.org/officeDocument/2006/relationships/tags" Target="../tags/tag146.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image" Target="../media/image15.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image" Target="../media/image14.jpeg"/><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image" Target="../media/image13.jpeg"/><Relationship Id="rId31" Type="http://schemas.openxmlformats.org/officeDocument/2006/relationships/notesSlide" Target="../notesSlides/notesSlide9.xml"/><Relationship Id="rId30" Type="http://schemas.openxmlformats.org/officeDocument/2006/relationships/slideLayout" Target="../slideLayouts/slideLayout7.xml"/><Relationship Id="rId3" Type="http://schemas.openxmlformats.org/officeDocument/2006/relationships/tags" Target="../tags/tag161.xml"/><Relationship Id="rId29" Type="http://schemas.openxmlformats.org/officeDocument/2006/relationships/tags" Target="../tags/tag184.xml"/><Relationship Id="rId28" Type="http://schemas.openxmlformats.org/officeDocument/2006/relationships/tags" Target="../tags/tag183.xml"/><Relationship Id="rId27" Type="http://schemas.openxmlformats.org/officeDocument/2006/relationships/tags" Target="../tags/tag182.xml"/><Relationship Id="rId26" Type="http://schemas.openxmlformats.org/officeDocument/2006/relationships/tags" Target="../tags/tag181.xml"/><Relationship Id="rId25" Type="http://schemas.openxmlformats.org/officeDocument/2006/relationships/tags" Target="../tags/tag180.xml"/><Relationship Id="rId24" Type="http://schemas.openxmlformats.org/officeDocument/2006/relationships/tags" Target="../tags/tag179.xml"/><Relationship Id="rId23" Type="http://schemas.openxmlformats.org/officeDocument/2006/relationships/tags" Target="../tags/tag178.xml"/><Relationship Id="rId22" Type="http://schemas.openxmlformats.org/officeDocument/2006/relationships/tags" Target="../tags/tag177.xml"/><Relationship Id="rId21" Type="http://schemas.openxmlformats.org/officeDocument/2006/relationships/tags" Target="../tags/tag176.xml"/><Relationship Id="rId20" Type="http://schemas.openxmlformats.org/officeDocument/2006/relationships/tags" Target="../tags/tag175.xml"/><Relationship Id="rId2" Type="http://schemas.openxmlformats.org/officeDocument/2006/relationships/tags" Target="../tags/tag160.xml"/><Relationship Id="rId19" Type="http://schemas.openxmlformats.org/officeDocument/2006/relationships/tags" Target="../tags/tag174.xml"/><Relationship Id="rId18" Type="http://schemas.openxmlformats.org/officeDocument/2006/relationships/tags" Target="../tags/tag173.xml"/><Relationship Id="rId17" Type="http://schemas.openxmlformats.org/officeDocument/2006/relationships/tags" Target="../tags/tag172.xml"/><Relationship Id="rId16" Type="http://schemas.openxmlformats.org/officeDocument/2006/relationships/tags" Target="../tags/tag171.xml"/><Relationship Id="rId15" Type="http://schemas.openxmlformats.org/officeDocument/2006/relationships/tags" Target="../tags/tag170.xml"/><Relationship Id="rId14" Type="http://schemas.openxmlformats.org/officeDocument/2006/relationships/tags" Target="../tags/tag169.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image" Target="../media/image15.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image" Target="../media/image15.jpeg"/><Relationship Id="rId6" Type="http://schemas.openxmlformats.org/officeDocument/2006/relationships/tags" Target="../tags/tag188.xml"/><Relationship Id="rId5" Type="http://schemas.openxmlformats.org/officeDocument/2006/relationships/image" Target="../media/image14.jpeg"/><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5" Type="http://schemas.openxmlformats.org/officeDocument/2006/relationships/notesSlide" Target="../notesSlides/notesSlide10.xml"/><Relationship Id="rId14" Type="http://schemas.openxmlformats.org/officeDocument/2006/relationships/slideLayout" Target="../slideLayouts/slideLayout7.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image" Target="../media/image12.jpeg"/><Relationship Id="rId16" Type="http://schemas.openxmlformats.org/officeDocument/2006/relationships/notesSlide" Target="../notesSlides/notesSlide11.xml"/><Relationship Id="rId15" Type="http://schemas.openxmlformats.org/officeDocument/2006/relationships/slideLayout" Target="../slideLayouts/slideLayout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image" Target="../media/image15.jpeg"/><Relationship Id="rId6" Type="http://schemas.openxmlformats.org/officeDocument/2006/relationships/tags" Target="../tags/tag210.xml"/><Relationship Id="rId5" Type="http://schemas.openxmlformats.org/officeDocument/2006/relationships/image" Target="../media/image14.jpeg"/><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5" Type="http://schemas.openxmlformats.org/officeDocument/2006/relationships/notesSlide" Target="../notesSlides/notesSlide12.xml"/><Relationship Id="rId14" Type="http://schemas.openxmlformats.org/officeDocument/2006/relationships/slideLayout" Target="../slideLayouts/slideLayout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image" Target="../media/image14.jpeg"/><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image" Target="../media/image13.jpeg"/><Relationship Id="rId3" Type="http://schemas.openxmlformats.org/officeDocument/2006/relationships/tags" Target="../tags/tag218.xml"/><Relationship Id="rId26" Type="http://schemas.openxmlformats.org/officeDocument/2006/relationships/notesSlide" Target="../notesSlides/notesSlide13.xml"/><Relationship Id="rId25" Type="http://schemas.openxmlformats.org/officeDocument/2006/relationships/slideLayout" Target="../slideLayouts/slideLayout7.xml"/><Relationship Id="rId24" Type="http://schemas.openxmlformats.org/officeDocument/2006/relationships/tags" Target="../tags/tag236.xml"/><Relationship Id="rId23" Type="http://schemas.openxmlformats.org/officeDocument/2006/relationships/tags" Target="../tags/tag235.xml"/><Relationship Id="rId22" Type="http://schemas.openxmlformats.org/officeDocument/2006/relationships/tags" Target="../tags/tag234.xml"/><Relationship Id="rId21" Type="http://schemas.openxmlformats.org/officeDocument/2006/relationships/tags" Target="../tags/tag233.xml"/><Relationship Id="rId20" Type="http://schemas.openxmlformats.org/officeDocument/2006/relationships/tags" Target="../tags/tag232.xml"/><Relationship Id="rId2" Type="http://schemas.openxmlformats.org/officeDocument/2006/relationships/tags" Target="../tags/tag217.xml"/><Relationship Id="rId19" Type="http://schemas.openxmlformats.org/officeDocument/2006/relationships/tags" Target="../tags/tag231.xml"/><Relationship Id="rId18" Type="http://schemas.openxmlformats.org/officeDocument/2006/relationships/tags" Target="../tags/tag230.xml"/><Relationship Id="rId17" Type="http://schemas.openxmlformats.org/officeDocument/2006/relationships/tags" Target="../tags/tag229.xml"/><Relationship Id="rId16" Type="http://schemas.openxmlformats.org/officeDocument/2006/relationships/tags" Target="../tags/tag228.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image" Target="../media/image15.jpe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image" Target="../media/image14.jpeg"/><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image" Target="../media/image13.jpeg"/><Relationship Id="rId3" Type="http://schemas.openxmlformats.org/officeDocument/2006/relationships/tags" Target="../tags/tag238.xml"/><Relationship Id="rId26" Type="http://schemas.openxmlformats.org/officeDocument/2006/relationships/notesSlide" Target="../notesSlides/notesSlide14.xml"/><Relationship Id="rId25" Type="http://schemas.openxmlformats.org/officeDocument/2006/relationships/slideLayout" Target="../slideLayouts/slideLayout7.xml"/><Relationship Id="rId24" Type="http://schemas.openxmlformats.org/officeDocument/2006/relationships/tags" Target="../tags/tag256.xml"/><Relationship Id="rId23" Type="http://schemas.openxmlformats.org/officeDocument/2006/relationships/tags" Target="../tags/tag255.xml"/><Relationship Id="rId22" Type="http://schemas.openxmlformats.org/officeDocument/2006/relationships/tags" Target="../tags/tag254.xml"/><Relationship Id="rId21" Type="http://schemas.openxmlformats.org/officeDocument/2006/relationships/tags" Target="../tags/tag253.xml"/><Relationship Id="rId20" Type="http://schemas.openxmlformats.org/officeDocument/2006/relationships/tags" Target="../tags/tag252.xml"/><Relationship Id="rId2" Type="http://schemas.openxmlformats.org/officeDocument/2006/relationships/tags" Target="../tags/tag237.xml"/><Relationship Id="rId19" Type="http://schemas.openxmlformats.org/officeDocument/2006/relationships/tags" Target="../tags/tag251.xml"/><Relationship Id="rId18" Type="http://schemas.openxmlformats.org/officeDocument/2006/relationships/tags" Target="../tags/tag250.xml"/><Relationship Id="rId17" Type="http://schemas.openxmlformats.org/officeDocument/2006/relationships/tags" Target="../tags/tag249.xml"/><Relationship Id="rId16" Type="http://schemas.openxmlformats.org/officeDocument/2006/relationships/tags" Target="../tags/tag248.xml"/><Relationship Id="rId15" Type="http://schemas.openxmlformats.org/officeDocument/2006/relationships/tags" Target="../tags/tag247.xml"/><Relationship Id="rId14" Type="http://schemas.openxmlformats.org/officeDocument/2006/relationships/tags" Target="../tags/tag246.xml"/><Relationship Id="rId13" Type="http://schemas.openxmlformats.org/officeDocument/2006/relationships/tags" Target="../tags/tag245.xml"/><Relationship Id="rId12" Type="http://schemas.openxmlformats.org/officeDocument/2006/relationships/tags" Target="../tags/tag244.xml"/><Relationship Id="rId11" Type="http://schemas.openxmlformats.org/officeDocument/2006/relationships/tags" Target="../tags/tag243.xml"/><Relationship Id="rId10" Type="http://schemas.openxmlformats.org/officeDocument/2006/relationships/image" Target="../media/image15.jpe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image" Target="../media/image12.jpeg"/><Relationship Id="rId16" Type="http://schemas.openxmlformats.org/officeDocument/2006/relationships/notesSlide" Target="../notesSlides/notesSlide15.xml"/><Relationship Id="rId15" Type="http://schemas.openxmlformats.org/officeDocument/2006/relationships/slideLayout" Target="../slideLayouts/slideLayout7.xml"/><Relationship Id="rId14" Type="http://schemas.openxmlformats.org/officeDocument/2006/relationships/tags" Target="../tags/tag268.xml"/><Relationship Id="rId13" Type="http://schemas.openxmlformats.org/officeDocument/2006/relationships/tags" Target="../tags/tag267.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image" Target="../media/image14.jpeg"/><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image" Target="../media/image13.jpeg"/><Relationship Id="rId3" Type="http://schemas.openxmlformats.org/officeDocument/2006/relationships/tags" Target="../tags/tag270.xml"/><Relationship Id="rId21" Type="http://schemas.openxmlformats.org/officeDocument/2006/relationships/notesSlide" Target="../notesSlides/notesSlide16.xml"/><Relationship Id="rId20" Type="http://schemas.openxmlformats.org/officeDocument/2006/relationships/slideLayout" Target="../slideLayouts/slideLayout7.xml"/><Relationship Id="rId2" Type="http://schemas.openxmlformats.org/officeDocument/2006/relationships/tags" Target="../tags/tag269.xml"/><Relationship Id="rId19" Type="http://schemas.openxmlformats.org/officeDocument/2006/relationships/tags" Target="../tags/tag283.xml"/><Relationship Id="rId18" Type="http://schemas.openxmlformats.org/officeDocument/2006/relationships/tags" Target="../tags/tag282.xml"/><Relationship Id="rId17" Type="http://schemas.openxmlformats.org/officeDocument/2006/relationships/tags" Target="../tags/tag281.xml"/><Relationship Id="rId16" Type="http://schemas.openxmlformats.org/officeDocument/2006/relationships/tags" Target="../tags/tag280.xml"/><Relationship Id="rId15" Type="http://schemas.openxmlformats.org/officeDocument/2006/relationships/tags" Target="../tags/tag279.xml"/><Relationship Id="rId14" Type="http://schemas.openxmlformats.org/officeDocument/2006/relationships/tags" Target="../tags/tag278.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image" Target="../media/image15.jpe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image" Target="../media/image15.jpeg"/><Relationship Id="rId6" Type="http://schemas.openxmlformats.org/officeDocument/2006/relationships/tags" Target="../tags/tag287.xml"/><Relationship Id="rId5" Type="http://schemas.openxmlformats.org/officeDocument/2006/relationships/image" Target="../media/image14.jpeg"/><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5" Type="http://schemas.openxmlformats.org/officeDocument/2006/relationships/notesSlide" Target="../notesSlides/notesSlide17.xml"/><Relationship Id="rId14" Type="http://schemas.openxmlformats.org/officeDocument/2006/relationships/slideLayout" Target="../slideLayouts/slideLayout7.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9" Type="http://schemas.openxmlformats.org/officeDocument/2006/relationships/tags" Target="../tags/tag299.xml"/><Relationship Id="rId8" Type="http://schemas.openxmlformats.org/officeDocument/2006/relationships/tags" Target="../tags/tag298.xml"/><Relationship Id="rId7" Type="http://schemas.openxmlformats.org/officeDocument/2006/relationships/image" Target="../media/image15.jpeg"/><Relationship Id="rId6" Type="http://schemas.openxmlformats.org/officeDocument/2006/relationships/tags" Target="../tags/tag297.xml"/><Relationship Id="rId5" Type="http://schemas.openxmlformats.org/officeDocument/2006/relationships/image" Target="../media/image14.jpeg"/><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5" Type="http://schemas.openxmlformats.org/officeDocument/2006/relationships/notesSlide" Target="../notesSlides/notesSlide18.xml"/><Relationship Id="rId14" Type="http://schemas.openxmlformats.org/officeDocument/2006/relationships/slideLayout" Target="../slideLayouts/slideLayout7.xml"/><Relationship Id="rId13" Type="http://schemas.openxmlformats.org/officeDocument/2006/relationships/tags" Target="../tags/tag303.xml"/><Relationship Id="rId12" Type="http://schemas.openxmlformats.org/officeDocument/2006/relationships/tags" Target="../tags/tag302.xml"/><Relationship Id="rId11" Type="http://schemas.openxmlformats.org/officeDocument/2006/relationships/tags" Target="../tags/tag301.xml"/><Relationship Id="rId10" Type="http://schemas.openxmlformats.org/officeDocument/2006/relationships/tags" Target="../tags/tag300.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image" Target="../media/image17.jpe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image" Target="../media/image20.jpe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tags" Target="../tags/tag318.xml"/><Relationship Id="rId6" Type="http://schemas.openxmlformats.org/officeDocument/2006/relationships/tags" Target="../tags/tag317.xml"/><Relationship Id="rId5" Type="http://schemas.openxmlformats.org/officeDocument/2006/relationships/tags" Target="../tags/tag316.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image" Target="../media/image21.jpeg"/><Relationship Id="rId15" Type="http://schemas.openxmlformats.org/officeDocument/2006/relationships/slideLayout" Target="../slideLayouts/slideLayout7.xml"/><Relationship Id="rId14" Type="http://schemas.openxmlformats.org/officeDocument/2006/relationships/tags" Target="../tags/tag325.xml"/><Relationship Id="rId13" Type="http://schemas.openxmlformats.org/officeDocument/2006/relationships/tags" Target="../tags/tag324.xml"/><Relationship Id="rId12" Type="http://schemas.openxmlformats.org/officeDocument/2006/relationships/tags" Target="../tags/tag323.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tags" Target="../tags/tag1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1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image" Target="../media/image8.jpeg"/><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5" Type="http://schemas.openxmlformats.org/officeDocument/2006/relationships/slideLayout" Target="../slideLayouts/slideLayout7.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image" Target="../media/image9.jpe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6" Type="http://schemas.openxmlformats.org/officeDocument/2006/relationships/slideLayout" Target="../slideLayouts/slideLayout7.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image" Target="../media/image11.jpeg"/><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33730" y="1525905"/>
            <a:ext cx="8347710" cy="2085975"/>
          </a:xfrm>
          <a:prstGeom prst="rect">
            <a:avLst/>
          </a:prstGeom>
        </p:spPr>
        <p:txBody>
          <a:bodyPr vert="horz" wrap="square" lIns="114300" tIns="57150" rIns="114300" bIns="57150" rtlCol="0" anchor="ctr" anchorCtr="0">
            <a:normAutofit/>
          </a:bodyPr>
          <a:lstStyle/>
          <a:p>
            <a:pPr>
              <a:lnSpc>
                <a:spcPct val="115000"/>
              </a:lnSpc>
            </a:pP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第</a:t>
            </a:r>
            <a:r>
              <a:rPr lang="en-US" altLang="zh-CN" sz="5400" b="1">
                <a:solidFill>
                  <a:srgbClr val="1338FD">
                    <a:alpha val="100000"/>
                  </a:srgbClr>
                </a:solidFill>
                <a:latin typeface="微软雅黑" panose="020B0503020204020204" charset="-122"/>
                <a:ea typeface="微软雅黑" panose="020B0503020204020204" charset="-122"/>
                <a:cs typeface="微软雅黑" panose="020B0503020204020204" charset="-122"/>
              </a:rPr>
              <a:t>7</a:t>
            </a: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章</a:t>
            </a:r>
            <a:r>
              <a:rPr lang="en-US" altLang="zh-CN" sz="5400" b="1">
                <a:solidFill>
                  <a:srgbClr val="1338FD">
                    <a:alpha val="100000"/>
                  </a:srgbClr>
                </a:solidFill>
                <a:latin typeface="微软雅黑" panose="020B0503020204020204" charset="-122"/>
                <a:ea typeface="微软雅黑" panose="020B0503020204020204" charset="-122"/>
                <a:cs typeface="微软雅黑" panose="020B0503020204020204" charset="-122"/>
              </a:rPr>
              <a:t>  </a:t>
            </a: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风险</a:t>
            </a: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管理</a:t>
            </a:r>
            <a:endPar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4" name="TextBox 2"/>
          <p:cNvSpPr txBox="1"/>
          <p:nvPr>
            <p:custDataLst>
              <p:tags r:id="rId2"/>
            </p:custDataLst>
          </p:nvPr>
        </p:nvSpPr>
        <p:spPr>
          <a:xfrm>
            <a:off x="1066490" y="4857094"/>
            <a:ext cx="2809472" cy="1140368"/>
          </a:xfrm>
          <a:prstGeom prst="rect">
            <a:avLst/>
          </a:prstGeom>
        </p:spPr>
        <p:txBody>
          <a:bodyPr vert="horz" wrap="square" lIns="114300" tIns="57150" rIns="114300" bIns="57150" rtlCol="0" anchor="t" anchorCtr="0">
            <a:noAutofit/>
          </a:bodyPr>
          <a:p>
            <a:pPr algn="l">
              <a:lnSpc>
                <a:spcPct val="140000"/>
              </a:lnSpc>
            </a:pPr>
            <a:r>
              <a:rPr sz="1500">
                <a:solidFill>
                  <a:schemeClr val="dk1">
                    <a:alpha val="100000"/>
                  </a:schemeClr>
                </a:solidFill>
                <a:latin typeface="微软雅黑" panose="020B0503020204020204" charset="-122"/>
                <a:ea typeface="微软雅黑" panose="020B0503020204020204" charset="-122"/>
                <a:cs typeface="微软雅黑" panose="020B0503020204020204" charset="-122"/>
              </a:rPr>
              <a:t>识别并确定项目有哪些潜在的风险</a:t>
            </a:r>
            <a:endParaRPr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2" name="Connector 4"/>
          <p:cNvCxnSpPr/>
          <p:nvPr>
            <p:custDataLst>
              <p:tags r:id="rId3"/>
            </p:custDataLst>
          </p:nvPr>
        </p:nvCxnSpPr>
        <p:spPr>
          <a:xfrm>
            <a:off x="1132816" y="46566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3" name="Picture 5"/>
          <p:cNvPicPr>
            <a:picLocks noChangeAspect="1"/>
          </p:cNvPicPr>
          <p:nvPr>
            <p:custDataLst>
              <p:tags r:id="rId4"/>
            </p:custDataLst>
          </p:nvPr>
        </p:nvPicPr>
        <p:blipFill>
          <a:blip r:embed="rId5"/>
          <a:srcRect l="12964" r="12964"/>
          <a:stretch>
            <a:fillRect/>
          </a:stretch>
        </p:blipFill>
        <p:spPr>
          <a:xfrm>
            <a:off x="5057151" y="1877922"/>
            <a:ext cx="2231507" cy="2231507"/>
          </a:xfrm>
          <a:prstGeom prst="ellipse">
            <a:avLst/>
          </a:prstGeom>
        </p:spPr>
      </p:pic>
      <p:cxnSp>
        <p:nvCxnSpPr>
          <p:cNvPr id="15" name="Connector 7"/>
          <p:cNvCxnSpPr/>
          <p:nvPr>
            <p:custDataLst>
              <p:tags r:id="rId6"/>
            </p:custDataLst>
          </p:nvPr>
        </p:nvCxnSpPr>
        <p:spPr>
          <a:xfrm>
            <a:off x="4834493" y="46566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7" name="Picture 8"/>
          <p:cNvPicPr>
            <a:picLocks noChangeAspect="1"/>
          </p:cNvPicPr>
          <p:nvPr>
            <p:custDataLst>
              <p:tags r:id="rId7"/>
            </p:custDataLst>
          </p:nvPr>
        </p:nvPicPr>
        <p:blipFill>
          <a:blip r:embed="rId8"/>
          <a:srcRect/>
          <a:stretch>
            <a:fillRect/>
          </a:stretch>
        </p:blipFill>
        <p:spPr>
          <a:xfrm>
            <a:off x="8758868" y="1877922"/>
            <a:ext cx="2231507" cy="2231507"/>
          </a:xfrm>
          <a:prstGeom prst="ellipse">
            <a:avLst/>
          </a:prstGeom>
        </p:spPr>
      </p:pic>
      <p:cxnSp>
        <p:nvCxnSpPr>
          <p:cNvPr id="19" name="Connector 10"/>
          <p:cNvCxnSpPr/>
          <p:nvPr>
            <p:custDataLst>
              <p:tags r:id="rId9"/>
            </p:custDataLst>
          </p:nvPr>
        </p:nvCxnSpPr>
        <p:spPr>
          <a:xfrm>
            <a:off x="8536212" y="46566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20" name="Picture 11"/>
          <p:cNvPicPr>
            <a:picLocks noChangeAspect="1"/>
          </p:cNvPicPr>
          <p:nvPr>
            <p:custDataLst>
              <p:tags r:id="rId10"/>
            </p:custDataLst>
          </p:nvPr>
        </p:nvPicPr>
        <p:blipFill>
          <a:blip r:embed="rId11"/>
          <a:srcRect l="18750" r="18750"/>
          <a:stretch>
            <a:fillRect/>
          </a:stretch>
        </p:blipFill>
        <p:spPr>
          <a:xfrm>
            <a:off x="1355473" y="1877922"/>
            <a:ext cx="2231507" cy="2231507"/>
          </a:xfrm>
          <a:prstGeom prst="ellipse">
            <a:avLst/>
          </a:prstGeom>
        </p:spPr>
      </p:pic>
      <p:sp>
        <p:nvSpPr>
          <p:cNvPr id="21" name="TextBox 12"/>
          <p:cNvSpPr txBox="1"/>
          <p:nvPr>
            <p:custDataLst>
              <p:tags r:id="rId12"/>
            </p:custDataLst>
          </p:nvPr>
        </p:nvSpPr>
        <p:spPr>
          <a:xfrm>
            <a:off x="4788839" y="4857094"/>
            <a:ext cx="2768130" cy="1140368"/>
          </a:xfrm>
          <a:prstGeom prst="rect">
            <a:avLst/>
          </a:prstGeom>
        </p:spPr>
        <p:txBody>
          <a:bodyPr vert="horz" wrap="square" lIns="114300" tIns="57150" rIns="114300" bIns="57150" rtlCol="0" anchor="t" anchorCtr="0">
            <a:noAutofit/>
          </a:bodyPr>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识别引起这些风险的主要因素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2" name="TextBox 13"/>
          <p:cNvSpPr txBox="1"/>
          <p:nvPr>
            <p:custDataLst>
              <p:tags r:id="rId13"/>
            </p:custDataLst>
          </p:nvPr>
        </p:nvSpPr>
        <p:spPr>
          <a:xfrm>
            <a:off x="8449215" y="4857094"/>
            <a:ext cx="2850815" cy="1140368"/>
          </a:xfrm>
          <a:prstGeom prst="rect">
            <a:avLst/>
          </a:prstGeom>
        </p:spPr>
        <p:txBody>
          <a:bodyPr vert="horz" wrap="square" lIns="114300" tIns="57150" rIns="114300" bIns="57150" rtlCol="0" anchor="t" anchorCtr="0">
            <a:noAutofit/>
          </a:bodyPr>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识别项目风险可能引起的后果。</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3" name="TextBox 14"/>
          <p:cNvSpPr txBox="1"/>
          <p:nvPr/>
        </p:nvSpPr>
        <p:spPr>
          <a:xfrm>
            <a:off x="685573" y="533298"/>
            <a:ext cx="11239500" cy="893445"/>
          </a:xfrm>
          <a:prstGeom prst="rect">
            <a:avLst/>
          </a:prstGeom>
        </p:spPr>
        <p:txBody>
          <a:bodyPr vert="horz" wrap="square" lIns="123825" tIns="123825" rIns="57150" bIns="123825" rtlCol="0" anchor="t" anchorCtr="0">
            <a:spAutoFit/>
          </a:bodyPr>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风险识别的三个</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方面</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5742" b="5742"/>
          <a:stretch>
            <a:fillRect/>
          </a:stretch>
        </p:blipFill>
        <p:spPr>
          <a:xfrm>
            <a:off x="6051347" y="1410975"/>
            <a:ext cx="5238701" cy="4637054"/>
          </a:xfrm>
          <a:prstGeom prst="rect">
            <a:avLst/>
          </a:prstGeom>
        </p:spPr>
      </p:pic>
      <p:sp>
        <p:nvSpPr>
          <p:cNvPr id="3" name="TextBox 3"/>
          <p:cNvSpPr txBox="1"/>
          <p:nvPr>
            <p:custDataLst>
              <p:tags r:id="rId3"/>
            </p:custDataLst>
          </p:nvPr>
        </p:nvSpPr>
        <p:spPr>
          <a:xfrm>
            <a:off x="2244606" y="1871678"/>
            <a:ext cx="4238625" cy="914400"/>
          </a:xfrm>
          <a:prstGeom prst="rect">
            <a:avLst/>
          </a:prstGeom>
        </p:spPr>
        <p:txBody>
          <a:bodyPr vert="horz" wrap="square" lIns="123825" tIns="123825" rIns="57150" bIns="123825" rtlCol="0" anchor="t" anchorCtr="0">
            <a:noAutofit/>
          </a:bodyPr>
          <a:lstStyle/>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项目规划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其它计划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历史资料</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2244606" y="12944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输入</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2244606" y="3331973"/>
            <a:ext cx="4238625" cy="914400"/>
          </a:xfrm>
          <a:prstGeom prst="rect">
            <a:avLst/>
          </a:prstGeom>
        </p:spPr>
        <p:txBody>
          <a:bodyPr vert="horz" wrap="square" lIns="123825" tIns="123825" rIns="57150" bIns="123825" rtlCol="0" anchor="t" anchorCtr="0">
            <a:noAutofit/>
          </a:bodyPr>
          <a:lstStyle/>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风险核对表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风险数据库</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头脑风暴</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德尔菲法</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2244606" y="2811650"/>
            <a:ext cx="4219575" cy="736876"/>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工具与</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技术</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2244606" y="5148503"/>
            <a:ext cx="4238625" cy="914400"/>
          </a:xfrm>
          <a:prstGeom prst="rect">
            <a:avLst/>
          </a:prstGeom>
        </p:spPr>
        <p:txBody>
          <a:bodyPr vert="horz" wrap="square" lIns="123825" tIns="123825" rIns="57150" bIns="123825" rtlCol="0" anchor="t" anchorCtr="0">
            <a:noAutofit/>
          </a:bodyPr>
          <a:lstStyle/>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风险因素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潜在的风险事件</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风险征兆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风险的分类和分组</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a:p>
            <a:pPr>
              <a:lnSpc>
                <a:spcPct val="140000"/>
              </a:lnSpc>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8" name="TextBox 8"/>
          <p:cNvSpPr txBox="1"/>
          <p:nvPr>
            <p:custDataLst>
              <p:tags r:id="rId8"/>
            </p:custDataLst>
          </p:nvPr>
        </p:nvSpPr>
        <p:spPr>
          <a:xfrm>
            <a:off x="2244606" y="4571281"/>
            <a:ext cx="4219575" cy="749453"/>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输出</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001 风险识别的过程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1304238" y="1534659"/>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1304238" y="3044635"/>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1304238" y="4918316"/>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1409738" y="1445532"/>
            <a:ext cx="638629" cy="638629"/>
          </a:xfrm>
          <a:prstGeom prst="rect">
            <a:avLst/>
          </a:prstGeom>
          <a:noFill/>
          <a:ln w="19050">
            <a:solidFill>
              <a:schemeClr val="accent1">
                <a:alpha val="100000"/>
              </a:schemeClr>
            </a:solidFill>
            <a:prstDash val="solid"/>
          </a:ln>
        </p:spPr>
      </p:sp>
      <p:sp>
        <p:nvSpPr>
          <p:cNvPr id="14" name="AutoShape 14"/>
          <p:cNvSpPr/>
          <p:nvPr>
            <p:custDataLst>
              <p:tags r:id="rId13"/>
            </p:custDataLst>
          </p:nvPr>
        </p:nvSpPr>
        <p:spPr>
          <a:xfrm>
            <a:off x="1409738" y="2946861"/>
            <a:ext cx="638629" cy="638629"/>
          </a:xfrm>
          <a:prstGeom prst="rect">
            <a:avLst/>
          </a:prstGeom>
          <a:noFill/>
          <a:ln w="19050">
            <a:solidFill>
              <a:schemeClr val="accent1">
                <a:alpha val="100000"/>
              </a:schemeClr>
            </a:solidFill>
            <a:prstDash val="solid"/>
          </a:ln>
        </p:spPr>
      </p:sp>
      <p:sp>
        <p:nvSpPr>
          <p:cNvPr id="15" name="AutoShape 15"/>
          <p:cNvSpPr/>
          <p:nvPr>
            <p:custDataLst>
              <p:tags r:id="rId14"/>
            </p:custDataLst>
          </p:nvPr>
        </p:nvSpPr>
        <p:spPr>
          <a:xfrm>
            <a:off x="1409738" y="4829189"/>
            <a:ext cx="638629" cy="638629"/>
          </a:xfrm>
          <a:prstGeom prst="rect">
            <a:avLst/>
          </a:prstGeom>
          <a:noFill/>
          <a:ln w="19050">
            <a:solidFill>
              <a:schemeClr val="accent1">
                <a:alpha val="100000"/>
              </a:schemeClr>
            </a:solidFill>
            <a:prstDash val="solid"/>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9" name="矩形 38"/>
          <p:cNvSpPr/>
          <p:nvPr>
            <p:custDataLst>
              <p:tags r:id="rId2"/>
            </p:custDataLst>
          </p:nvPr>
        </p:nvSpPr>
        <p:spPr>
          <a:xfrm>
            <a:off x="7987030" y="2021205"/>
            <a:ext cx="2933065" cy="405955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1" name="图片 10" descr="C:/Users/NYX/Desktop/图片/7741821_3D抽象留白的背景空间.jpg7741821_3D抽象留白的背景空间"/>
          <p:cNvPicPr>
            <a:picLocks noChangeAspect="1"/>
          </p:cNvPicPr>
          <p:nvPr>
            <p:custDataLst>
              <p:tags r:id="rId3"/>
            </p:custDataLst>
          </p:nvPr>
        </p:nvPicPr>
        <p:blipFill>
          <a:blip r:embed="rId4" cstate="print"/>
          <a:srcRect/>
          <a:stretch>
            <a:fillRect/>
          </a:stretch>
        </p:blipFill>
        <p:spPr>
          <a:xfrm>
            <a:off x="7987030" y="2022475"/>
            <a:ext cx="2905760" cy="125666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12" name="矩形 11"/>
          <p:cNvSpPr/>
          <p:nvPr>
            <p:custDataLst>
              <p:tags r:id="rId5"/>
            </p:custDataLst>
          </p:nvPr>
        </p:nvSpPr>
        <p:spPr>
          <a:xfrm>
            <a:off x="1360170" y="2021840"/>
            <a:ext cx="2927985" cy="407860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33" name="矩形 32"/>
          <p:cNvSpPr/>
          <p:nvPr>
            <p:custDataLst>
              <p:tags r:id="rId6"/>
            </p:custDataLst>
          </p:nvPr>
        </p:nvSpPr>
        <p:spPr>
          <a:xfrm>
            <a:off x="4663440" y="2021840"/>
            <a:ext cx="2982595" cy="407797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3" name="图片 12" descr="C:/Users/NYX/Desktop/图片/7895980_现代白色空间内部螺旋坡道3d渲染图像.jpg7895980_现代白色空间内部螺旋坡道3d渲染图像"/>
          <p:cNvPicPr>
            <a:picLocks noChangeAspect="1"/>
          </p:cNvPicPr>
          <p:nvPr>
            <p:custDataLst>
              <p:tags r:id="rId7"/>
            </p:custDataLst>
          </p:nvPr>
        </p:nvPicPr>
        <p:blipFill>
          <a:blip r:embed="rId8" cstate="print"/>
          <a:srcRect/>
          <a:stretch>
            <a:fillRect/>
          </a:stretch>
        </p:blipFill>
        <p:spPr>
          <a:xfrm>
            <a:off x="4663440" y="2022475"/>
            <a:ext cx="2948305" cy="125666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pic>
        <p:nvPicPr>
          <p:cNvPr id="14" name="图片 13" descr="7896068_立方体的混沌构造。三维演示"/>
          <p:cNvPicPr>
            <a:picLocks noChangeAspect="1"/>
          </p:cNvPicPr>
          <p:nvPr>
            <p:custDataLst>
              <p:tags r:id="rId9"/>
            </p:custDataLst>
          </p:nvPr>
        </p:nvPicPr>
        <p:blipFill>
          <a:blip r:embed="rId10" cstate="print"/>
          <a:srcRect/>
          <a:stretch>
            <a:fillRect/>
          </a:stretch>
        </p:blipFill>
        <p:spPr>
          <a:xfrm>
            <a:off x="1359535" y="2022475"/>
            <a:ext cx="2929255" cy="138303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36" name="标题"/>
          <p:cNvSpPr txBox="1"/>
          <p:nvPr>
            <p:custDataLst>
              <p:tags r:id="rId11"/>
            </p:custDataLst>
          </p:nvPr>
        </p:nvSpPr>
        <p:spPr>
          <a:xfrm>
            <a:off x="1536700" y="3507740"/>
            <a:ext cx="2444750" cy="502920"/>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项目规划</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15" name="序号"/>
          <p:cNvSpPr txBox="1"/>
          <p:nvPr>
            <p:custDataLst>
              <p:tags r:id="rId12"/>
            </p:custDataLst>
          </p:nvPr>
        </p:nvSpPr>
        <p:spPr>
          <a:xfrm>
            <a:off x="1578610" y="3011487"/>
            <a:ext cx="540000" cy="54000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01</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16" name="序号"/>
          <p:cNvSpPr txBox="1"/>
          <p:nvPr>
            <p:custDataLst>
              <p:tags r:id="rId13"/>
            </p:custDataLst>
          </p:nvPr>
        </p:nvSpPr>
        <p:spPr>
          <a:xfrm>
            <a:off x="4912995" y="3011488"/>
            <a:ext cx="540000" cy="54000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02</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37" name="标题"/>
          <p:cNvSpPr txBox="1"/>
          <p:nvPr>
            <p:custDataLst>
              <p:tags r:id="rId14"/>
            </p:custDataLst>
          </p:nvPr>
        </p:nvSpPr>
        <p:spPr>
          <a:xfrm>
            <a:off x="4912995" y="3507740"/>
            <a:ext cx="2174240" cy="502920"/>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其它计划</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41" name="正文"/>
          <p:cNvSpPr txBox="1"/>
          <p:nvPr>
            <p:custDataLst>
              <p:tags r:id="rId15"/>
            </p:custDataLst>
          </p:nvPr>
        </p:nvSpPr>
        <p:spPr>
          <a:xfrm>
            <a:off x="1536700" y="4143375"/>
            <a:ext cx="2571115" cy="1685925"/>
          </a:xfrm>
          <a:prstGeom prst="rect">
            <a:avLst/>
          </a:prstGeom>
          <a:noFill/>
        </p:spPr>
        <p:txBody>
          <a:bodyPr wrap="square" lIns="0" tIns="0" rIns="0" bIns="0" rtlCol="0" anchor="t" anchorCtr="0">
            <a:noAutofit/>
          </a:bodyPr>
          <a:p>
            <a:pPr indent="0" algn="just" fontAlgn="auto">
              <a:lnSpc>
                <a:spcPct val="140000"/>
              </a:lnSpc>
              <a:spcBef>
                <a:spcPts val="0"/>
              </a:spcBef>
              <a:spcAft>
                <a:spcPts val="0"/>
              </a:spcAft>
            </a:pPr>
            <a:r>
              <a:rPr lang="zh-CN" altLang="en-US" sz="1500" spc="150" dirty="0">
                <a:solidFill>
                  <a:schemeClr val="tx1">
                    <a:lumMod val="85000"/>
                    <a:lumOff val="15000"/>
                  </a:schemeClr>
                </a:solidFill>
                <a:latin typeface="微软雅黑" panose="020B0503020204020204" charset="-122"/>
                <a:ea typeface="微软雅黑" panose="020B0503020204020204" charset="-122"/>
                <a:cs typeface="+mn-ea"/>
                <a:sym typeface="+mn-ea"/>
              </a:rPr>
              <a:t>识别依据：项目目标、任务、范围、进度计划、费用计划、资源计划、采购计划及项目承担方、业主方和其他利益相关者对项目的期望</a:t>
            </a:r>
            <a:r>
              <a:rPr lang="en-US" altLang="zh-CN" sz="1500" spc="150" dirty="0">
                <a:solidFill>
                  <a:schemeClr val="tx1">
                    <a:lumMod val="85000"/>
                    <a:lumOff val="15000"/>
                  </a:schemeClr>
                </a:solidFill>
                <a:latin typeface="微软雅黑" panose="020B0503020204020204" charset="-122"/>
                <a:ea typeface="微软雅黑" panose="020B0503020204020204" charset="-122"/>
                <a:cs typeface="+mn-ea"/>
                <a:sym typeface="+mn-ea"/>
              </a:rPr>
              <a:t>.</a:t>
            </a:r>
            <a:endParaRPr lang="en-US" altLang="zh-CN"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2" name="正文"/>
          <p:cNvSpPr txBox="1"/>
          <p:nvPr>
            <p:custDataLst>
              <p:tags r:id="rId16"/>
            </p:custDataLst>
          </p:nvPr>
        </p:nvSpPr>
        <p:spPr>
          <a:xfrm>
            <a:off x="4912995" y="4067175"/>
            <a:ext cx="2619375" cy="1321435"/>
          </a:xfrm>
          <a:prstGeom prst="rect">
            <a:avLst/>
          </a:prstGeom>
          <a:noFill/>
        </p:spPr>
        <p:txBody>
          <a:bodyPr wrap="square" lIns="0" tIns="0" rIns="0" bIns="0" rtlCol="0" anchor="t" anchorCtr="0">
            <a:noAutofit/>
          </a:bodyPr>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工作分析结构</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成本估计和活动时间估计</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人事方案</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3" name="序号"/>
          <p:cNvSpPr txBox="1"/>
          <p:nvPr>
            <p:custDataLst>
              <p:tags r:id="rId17"/>
            </p:custDataLst>
          </p:nvPr>
        </p:nvSpPr>
        <p:spPr>
          <a:xfrm>
            <a:off x="8220075" y="3010853"/>
            <a:ext cx="540000" cy="54000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03</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44" name="标题"/>
          <p:cNvSpPr txBox="1"/>
          <p:nvPr>
            <p:custDataLst>
              <p:tags r:id="rId18"/>
            </p:custDataLst>
          </p:nvPr>
        </p:nvSpPr>
        <p:spPr>
          <a:xfrm>
            <a:off x="8220075" y="3507105"/>
            <a:ext cx="2174240" cy="502920"/>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历史资料</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17" name="TextBox 9"/>
          <p:cNvSpPr txBox="1"/>
          <p:nvPr/>
        </p:nvSpPr>
        <p:spPr>
          <a:xfrm>
            <a:off x="476023" y="493928"/>
            <a:ext cx="11239500" cy="89344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002 风险识别的</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输入</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正文"/>
          <p:cNvSpPr txBox="1"/>
          <p:nvPr>
            <p:custDataLst>
              <p:tags r:id="rId19"/>
            </p:custDataLst>
          </p:nvPr>
        </p:nvSpPr>
        <p:spPr>
          <a:xfrm>
            <a:off x="8251825" y="4051300"/>
            <a:ext cx="2619375" cy="1321435"/>
          </a:xfrm>
          <a:prstGeom prst="rect">
            <a:avLst/>
          </a:prstGeom>
          <a:noFill/>
        </p:spPr>
        <p:txBody>
          <a:bodyPr wrap="square" lIns="0" tIns="0" rIns="0" bIns="0" rtlCol="0" anchor="t" anchorCtr="0">
            <a:noAutofit/>
          </a:bodyPr>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项目文件</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商业数据和环境资料</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项目组的经验资料</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9" name="矩形 38"/>
          <p:cNvSpPr/>
          <p:nvPr>
            <p:custDataLst>
              <p:tags r:id="rId2"/>
            </p:custDataLst>
          </p:nvPr>
        </p:nvSpPr>
        <p:spPr>
          <a:xfrm>
            <a:off x="6234430" y="2026285"/>
            <a:ext cx="2543175" cy="405447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1" name="图片 10" descr="C:/Users/NYX/Desktop/图片/7741821_3D抽象留白的背景空间.jpg7741821_3D抽象留白的背景空间"/>
          <p:cNvPicPr>
            <a:picLocks noChangeAspect="1"/>
          </p:cNvPicPr>
          <p:nvPr>
            <p:custDataLst>
              <p:tags r:id="rId3"/>
            </p:custDataLst>
          </p:nvPr>
        </p:nvPicPr>
        <p:blipFill>
          <a:blip r:embed="rId4" cstate="print"/>
          <a:srcRect/>
          <a:stretch>
            <a:fillRect/>
          </a:stretch>
        </p:blipFill>
        <p:spPr>
          <a:xfrm>
            <a:off x="6234430" y="2023745"/>
            <a:ext cx="2523490"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12" name="矩形 11"/>
          <p:cNvSpPr/>
          <p:nvPr>
            <p:custDataLst>
              <p:tags r:id="rId5"/>
            </p:custDataLst>
          </p:nvPr>
        </p:nvSpPr>
        <p:spPr>
          <a:xfrm>
            <a:off x="902970" y="2026285"/>
            <a:ext cx="2539365" cy="407416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33" name="矩形 32"/>
          <p:cNvSpPr/>
          <p:nvPr>
            <p:custDataLst>
              <p:tags r:id="rId6"/>
            </p:custDataLst>
          </p:nvPr>
        </p:nvSpPr>
        <p:spPr>
          <a:xfrm>
            <a:off x="3520440" y="2026285"/>
            <a:ext cx="2586990" cy="407352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3" name="图片 12" descr="C:/Users/NYX/Desktop/图片/7895980_现代白色空间内部螺旋坡道3d渲染图像.jpg7895980_现代白色空间内部螺旋坡道3d渲染图像"/>
          <p:cNvPicPr>
            <a:picLocks noChangeAspect="1"/>
          </p:cNvPicPr>
          <p:nvPr>
            <p:custDataLst>
              <p:tags r:id="rId7"/>
            </p:custDataLst>
          </p:nvPr>
        </p:nvPicPr>
        <p:blipFill>
          <a:blip r:embed="rId8" cstate="print"/>
          <a:srcRect/>
          <a:stretch>
            <a:fillRect/>
          </a:stretch>
        </p:blipFill>
        <p:spPr>
          <a:xfrm>
            <a:off x="3520440" y="2023745"/>
            <a:ext cx="2573020"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pic>
        <p:nvPicPr>
          <p:cNvPr id="14" name="图片 13" descr="7896068_立方体的混沌构造。三维演示"/>
          <p:cNvPicPr>
            <a:picLocks noChangeAspect="1"/>
          </p:cNvPicPr>
          <p:nvPr>
            <p:custDataLst>
              <p:tags r:id="rId9"/>
            </p:custDataLst>
          </p:nvPr>
        </p:nvPicPr>
        <p:blipFill>
          <a:blip r:embed="rId10" cstate="print"/>
          <a:srcRect/>
          <a:stretch>
            <a:fillRect/>
          </a:stretch>
        </p:blipFill>
        <p:spPr>
          <a:xfrm>
            <a:off x="902335" y="2023745"/>
            <a:ext cx="2545715" cy="138176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36" name="标题"/>
          <p:cNvSpPr txBox="1"/>
          <p:nvPr>
            <p:custDataLst>
              <p:tags r:id="rId11"/>
            </p:custDataLst>
          </p:nvPr>
        </p:nvSpPr>
        <p:spPr>
          <a:xfrm>
            <a:off x="1079500" y="3508375"/>
            <a:ext cx="2120265"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风险核对表</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15" name="序号"/>
          <p:cNvSpPr txBox="1"/>
          <p:nvPr>
            <p:custDataLst>
              <p:tags r:id="rId12"/>
            </p:custDataLst>
          </p:nvPr>
        </p:nvSpPr>
        <p:spPr>
          <a:xfrm>
            <a:off x="1121410" y="3011805"/>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01</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16" name="序号"/>
          <p:cNvSpPr txBox="1"/>
          <p:nvPr>
            <p:custDataLst>
              <p:tags r:id="rId13"/>
            </p:custDataLst>
          </p:nvPr>
        </p:nvSpPr>
        <p:spPr>
          <a:xfrm>
            <a:off x="3693795" y="3012440"/>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02</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37" name="标题"/>
          <p:cNvSpPr txBox="1"/>
          <p:nvPr>
            <p:custDataLst>
              <p:tags r:id="rId14"/>
            </p:custDataLst>
          </p:nvPr>
        </p:nvSpPr>
        <p:spPr>
          <a:xfrm>
            <a:off x="3693795" y="3508375"/>
            <a:ext cx="188595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风险数据库</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41" name="正文"/>
          <p:cNvSpPr txBox="1"/>
          <p:nvPr>
            <p:custDataLst>
              <p:tags r:id="rId15"/>
            </p:custDataLst>
          </p:nvPr>
        </p:nvSpPr>
        <p:spPr>
          <a:xfrm>
            <a:off x="1079500" y="4297680"/>
            <a:ext cx="2229485" cy="1531620"/>
          </a:xfrm>
          <a:prstGeom prst="rect">
            <a:avLst/>
          </a:prstGeom>
          <a:noFill/>
        </p:spPr>
        <p:txBody>
          <a:bodyPr wrap="square" lIns="0" tIns="0" rIns="0" bIns="0" rtlCol="0" anchor="t" anchorCtr="0">
            <a:noAutofit/>
          </a:bodyPr>
          <a:p>
            <a:pPr indent="0" algn="just" fontAlgn="auto">
              <a:lnSpc>
                <a:spcPct val="140000"/>
              </a:lnSpc>
              <a:spcBef>
                <a:spcPts val="0"/>
              </a:spcBef>
              <a:spcAft>
                <a:spcPts val="0"/>
              </a:spcAft>
            </a:pP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一般根据风险要素将各个侧重点进行分类编篡，以理解风险的特点。</a:t>
            </a:r>
            <a:endParaRPr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2" name="正文"/>
          <p:cNvSpPr txBox="1"/>
          <p:nvPr>
            <p:custDataLst>
              <p:tags r:id="rId16"/>
            </p:custDataLst>
          </p:nvPr>
        </p:nvSpPr>
        <p:spPr>
          <a:xfrm>
            <a:off x="3693795" y="4305935"/>
            <a:ext cx="2272030" cy="134239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收集并列出相关风险事件信息的数据库</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3" name="序号"/>
          <p:cNvSpPr txBox="1"/>
          <p:nvPr>
            <p:custDataLst>
              <p:tags r:id="rId17"/>
            </p:custDataLst>
          </p:nvPr>
        </p:nvSpPr>
        <p:spPr>
          <a:xfrm>
            <a:off x="6391275" y="3011805"/>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03</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44" name="标题"/>
          <p:cNvSpPr txBox="1"/>
          <p:nvPr>
            <p:custDataLst>
              <p:tags r:id="rId18"/>
            </p:custDataLst>
          </p:nvPr>
        </p:nvSpPr>
        <p:spPr>
          <a:xfrm>
            <a:off x="6391275" y="3507740"/>
            <a:ext cx="188595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头脑风暴</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17" name="TextBox 9"/>
          <p:cNvSpPr txBox="1"/>
          <p:nvPr/>
        </p:nvSpPr>
        <p:spPr>
          <a:xfrm>
            <a:off x="476023" y="493928"/>
            <a:ext cx="11239500" cy="89344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003 </a:t>
            </a:r>
            <a:r>
              <a:rPr sz="3000" b="1">
                <a:solidFill>
                  <a:schemeClr val="dk2">
                    <a:alpha val="100000"/>
                  </a:schemeClr>
                </a:solidFill>
                <a:latin typeface="微软雅黑" panose="020B0503020204020204" charset="-122"/>
                <a:ea typeface="微软雅黑" panose="020B0503020204020204" charset="-122"/>
                <a:cs typeface="微软雅黑" panose="020B0503020204020204" charset="-122"/>
              </a:rPr>
              <a:t>工具和方法</a:t>
            </a:r>
            <a:endParaRPr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正文"/>
          <p:cNvSpPr txBox="1"/>
          <p:nvPr>
            <p:custDataLst>
              <p:tags r:id="rId19"/>
            </p:custDataLst>
          </p:nvPr>
        </p:nvSpPr>
        <p:spPr>
          <a:xfrm>
            <a:off x="6423025" y="4052570"/>
            <a:ext cx="2272030" cy="1970405"/>
          </a:xfrm>
          <a:prstGeom prst="rect">
            <a:avLst/>
          </a:prstGeom>
          <a:noFill/>
        </p:spPr>
        <p:txBody>
          <a:bodyPr wrap="square" lIns="0" tIns="0" rIns="0" bIns="0" rtlCol="0" anchor="t" anchorCtr="0">
            <a:noAutofit/>
          </a:bodyPr>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目的是获得一份综合的项目风险清单。</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采用畅所欲言的传统自由模式，也可采用结构化的集体访谈方式，或无领导小组讨论模式</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 name="矩形 1"/>
          <p:cNvSpPr/>
          <p:nvPr>
            <p:custDataLst>
              <p:tags r:id="rId20"/>
            </p:custDataLst>
          </p:nvPr>
        </p:nvSpPr>
        <p:spPr>
          <a:xfrm>
            <a:off x="8952230" y="2000885"/>
            <a:ext cx="2543175" cy="405447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5" name="标题"/>
          <p:cNvSpPr txBox="1"/>
          <p:nvPr>
            <p:custDataLst>
              <p:tags r:id="rId21"/>
            </p:custDataLst>
          </p:nvPr>
        </p:nvSpPr>
        <p:spPr>
          <a:xfrm>
            <a:off x="9109075" y="3482340"/>
            <a:ext cx="188595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德尔菲法</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6" name="正文"/>
          <p:cNvSpPr txBox="1"/>
          <p:nvPr>
            <p:custDataLst>
              <p:tags r:id="rId22"/>
            </p:custDataLst>
          </p:nvPr>
        </p:nvSpPr>
        <p:spPr>
          <a:xfrm>
            <a:off x="9086850" y="4027170"/>
            <a:ext cx="2326005" cy="1320165"/>
          </a:xfrm>
          <a:prstGeom prst="rect">
            <a:avLst/>
          </a:prstGeom>
          <a:noFill/>
        </p:spPr>
        <p:txBody>
          <a:bodyPr wrap="square" lIns="0" tIns="0" rIns="0" bIns="0" rtlCol="0" anchor="t" anchorCtr="0">
            <a:noAutofit/>
          </a:bodyPr>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本质是一种反馈匿名函询法</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组织专家达成一致意见</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尤适合于无前人经验可供借鉴和参考的高技术开发项目。</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7" name="图片 6" descr="7896068_立方体的混沌构造。三维演示"/>
          <p:cNvPicPr>
            <a:picLocks noChangeAspect="1"/>
          </p:cNvPicPr>
          <p:nvPr>
            <p:custDataLst>
              <p:tags r:id="rId23"/>
            </p:custDataLst>
          </p:nvPr>
        </p:nvPicPr>
        <p:blipFill>
          <a:blip r:embed="rId10" cstate="print"/>
          <a:srcRect/>
          <a:stretch>
            <a:fillRect/>
          </a:stretch>
        </p:blipFill>
        <p:spPr>
          <a:xfrm>
            <a:off x="8966835" y="1981200"/>
            <a:ext cx="2545715" cy="138176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4" name="序号"/>
          <p:cNvSpPr txBox="1"/>
          <p:nvPr>
            <p:custDataLst>
              <p:tags r:id="rId24"/>
            </p:custDataLst>
          </p:nvPr>
        </p:nvSpPr>
        <p:spPr>
          <a:xfrm>
            <a:off x="9109075" y="2986405"/>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04</a:t>
            </a:r>
            <a:endParaRPr lang="en-US" b="1" dirty="0">
              <a:solidFill>
                <a:srgbClr val="FFFFFF"/>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9" name="矩形 38"/>
          <p:cNvSpPr/>
          <p:nvPr>
            <p:custDataLst>
              <p:tags r:id="rId2"/>
            </p:custDataLst>
          </p:nvPr>
        </p:nvSpPr>
        <p:spPr>
          <a:xfrm>
            <a:off x="6234430" y="2026285"/>
            <a:ext cx="2543175" cy="405447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1" name="图片 10" descr="C:/Users/NYX/Desktop/图片/7741821_3D抽象留白的背景空间.jpg7741821_3D抽象留白的背景空间"/>
          <p:cNvPicPr>
            <a:picLocks noChangeAspect="1"/>
          </p:cNvPicPr>
          <p:nvPr>
            <p:custDataLst>
              <p:tags r:id="rId3"/>
            </p:custDataLst>
          </p:nvPr>
        </p:nvPicPr>
        <p:blipFill>
          <a:blip r:embed="rId4" cstate="print"/>
          <a:srcRect/>
          <a:stretch>
            <a:fillRect/>
          </a:stretch>
        </p:blipFill>
        <p:spPr>
          <a:xfrm>
            <a:off x="6234430" y="2023745"/>
            <a:ext cx="2523490"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12" name="矩形 11"/>
          <p:cNvSpPr/>
          <p:nvPr>
            <p:custDataLst>
              <p:tags r:id="rId5"/>
            </p:custDataLst>
          </p:nvPr>
        </p:nvSpPr>
        <p:spPr>
          <a:xfrm>
            <a:off x="902970" y="2026285"/>
            <a:ext cx="2539365" cy="407416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33" name="矩形 32"/>
          <p:cNvSpPr/>
          <p:nvPr>
            <p:custDataLst>
              <p:tags r:id="rId6"/>
            </p:custDataLst>
          </p:nvPr>
        </p:nvSpPr>
        <p:spPr>
          <a:xfrm>
            <a:off x="3520440" y="2026285"/>
            <a:ext cx="2586990" cy="407352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3" name="图片 12" descr="C:/Users/NYX/Desktop/图片/7895980_现代白色空间内部螺旋坡道3d渲染图像.jpg7895980_现代白色空间内部螺旋坡道3d渲染图像"/>
          <p:cNvPicPr>
            <a:picLocks noChangeAspect="1"/>
          </p:cNvPicPr>
          <p:nvPr>
            <p:custDataLst>
              <p:tags r:id="rId7"/>
            </p:custDataLst>
          </p:nvPr>
        </p:nvPicPr>
        <p:blipFill>
          <a:blip r:embed="rId8" cstate="print"/>
          <a:srcRect/>
          <a:stretch>
            <a:fillRect/>
          </a:stretch>
        </p:blipFill>
        <p:spPr>
          <a:xfrm>
            <a:off x="3520440" y="2023745"/>
            <a:ext cx="2573020"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pic>
        <p:nvPicPr>
          <p:cNvPr id="14" name="图片 13" descr="7896068_立方体的混沌构造。三维演示"/>
          <p:cNvPicPr>
            <a:picLocks noChangeAspect="1"/>
          </p:cNvPicPr>
          <p:nvPr>
            <p:custDataLst>
              <p:tags r:id="rId9"/>
            </p:custDataLst>
          </p:nvPr>
        </p:nvPicPr>
        <p:blipFill>
          <a:blip r:embed="rId10" cstate="print"/>
          <a:srcRect/>
          <a:stretch>
            <a:fillRect/>
          </a:stretch>
        </p:blipFill>
        <p:spPr>
          <a:xfrm>
            <a:off x="902335" y="2023745"/>
            <a:ext cx="2545715" cy="138176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36" name="标题"/>
          <p:cNvSpPr txBox="1"/>
          <p:nvPr>
            <p:custDataLst>
              <p:tags r:id="rId11"/>
            </p:custDataLst>
          </p:nvPr>
        </p:nvSpPr>
        <p:spPr>
          <a:xfrm>
            <a:off x="1079500" y="3508375"/>
            <a:ext cx="2120265"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风险因素</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15" name="序号"/>
          <p:cNvSpPr txBox="1"/>
          <p:nvPr>
            <p:custDataLst>
              <p:tags r:id="rId12"/>
            </p:custDataLst>
          </p:nvPr>
        </p:nvSpPr>
        <p:spPr>
          <a:xfrm>
            <a:off x="1121410" y="3011805"/>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01</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16" name="序号"/>
          <p:cNvSpPr txBox="1"/>
          <p:nvPr>
            <p:custDataLst>
              <p:tags r:id="rId13"/>
            </p:custDataLst>
          </p:nvPr>
        </p:nvSpPr>
        <p:spPr>
          <a:xfrm>
            <a:off x="3693795" y="3012440"/>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02</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37" name="标题"/>
          <p:cNvSpPr txBox="1"/>
          <p:nvPr>
            <p:custDataLst>
              <p:tags r:id="rId14"/>
            </p:custDataLst>
          </p:nvPr>
        </p:nvSpPr>
        <p:spPr>
          <a:xfrm>
            <a:off x="3693795" y="3508375"/>
            <a:ext cx="233807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潜在的风险事件</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42" name="正文"/>
          <p:cNvSpPr txBox="1"/>
          <p:nvPr>
            <p:custDataLst>
              <p:tags r:id="rId15"/>
            </p:custDataLst>
          </p:nvPr>
        </p:nvSpPr>
        <p:spPr>
          <a:xfrm>
            <a:off x="3693795" y="4305935"/>
            <a:ext cx="2272030" cy="134239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指如自然灾害或团队特殊人员出走等能影响项目的不连续事件。</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3" name="序号"/>
          <p:cNvSpPr txBox="1"/>
          <p:nvPr>
            <p:custDataLst>
              <p:tags r:id="rId16"/>
            </p:custDataLst>
          </p:nvPr>
        </p:nvSpPr>
        <p:spPr>
          <a:xfrm>
            <a:off x="6391275" y="3011805"/>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03</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44" name="标题"/>
          <p:cNvSpPr txBox="1"/>
          <p:nvPr>
            <p:custDataLst>
              <p:tags r:id="rId17"/>
            </p:custDataLst>
          </p:nvPr>
        </p:nvSpPr>
        <p:spPr>
          <a:xfrm>
            <a:off x="6391275" y="3507740"/>
            <a:ext cx="188595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风险征兆</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17" name="TextBox 9"/>
          <p:cNvSpPr txBox="1"/>
          <p:nvPr/>
        </p:nvSpPr>
        <p:spPr>
          <a:xfrm>
            <a:off x="476023" y="493928"/>
            <a:ext cx="11239500" cy="89344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004 </a:t>
            </a:r>
            <a:r>
              <a:rPr sz="3000" b="1">
                <a:solidFill>
                  <a:schemeClr val="dk2">
                    <a:alpha val="100000"/>
                  </a:schemeClr>
                </a:solidFill>
                <a:latin typeface="微软雅黑" panose="020B0503020204020204" charset="-122"/>
                <a:ea typeface="微软雅黑" panose="020B0503020204020204" charset="-122"/>
                <a:cs typeface="微软雅黑" panose="020B0503020204020204" charset="-122"/>
              </a:rPr>
              <a:t>风险识别的输出</a:t>
            </a:r>
            <a:endParaRPr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正文"/>
          <p:cNvSpPr txBox="1"/>
          <p:nvPr>
            <p:custDataLst>
              <p:tags r:id="rId18"/>
            </p:custDataLst>
          </p:nvPr>
        </p:nvSpPr>
        <p:spPr>
          <a:xfrm>
            <a:off x="6423025" y="4271645"/>
            <a:ext cx="2272030" cy="175133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也被称为触发引擎，是风险事件的各种外在表现，苗头和前兆等。</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 name="矩形 1"/>
          <p:cNvSpPr/>
          <p:nvPr>
            <p:custDataLst>
              <p:tags r:id="rId19"/>
            </p:custDataLst>
          </p:nvPr>
        </p:nvSpPr>
        <p:spPr>
          <a:xfrm>
            <a:off x="8952230" y="2000885"/>
            <a:ext cx="2543175" cy="405447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5" name="标题"/>
          <p:cNvSpPr txBox="1"/>
          <p:nvPr>
            <p:custDataLst>
              <p:tags r:id="rId20"/>
            </p:custDataLst>
          </p:nvPr>
        </p:nvSpPr>
        <p:spPr>
          <a:xfrm>
            <a:off x="9109075" y="3482340"/>
            <a:ext cx="2610485"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风险的分类分组</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6" name="正文"/>
          <p:cNvSpPr txBox="1"/>
          <p:nvPr>
            <p:custDataLst>
              <p:tags r:id="rId21"/>
            </p:custDataLst>
          </p:nvPr>
        </p:nvSpPr>
        <p:spPr>
          <a:xfrm>
            <a:off x="9086850" y="4027170"/>
            <a:ext cx="2326005" cy="1320165"/>
          </a:xfrm>
          <a:prstGeom prst="rect">
            <a:avLst/>
          </a:prstGeom>
          <a:noFill/>
        </p:spPr>
        <p:txBody>
          <a:bodyPr wrap="square" lIns="0" tIns="0" rIns="0" bIns="0" rtlCol="0" anchor="t" anchorCtr="0">
            <a:noAutofit/>
          </a:bodyPr>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频率和可能性、收益或损失</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风险事件的可能后果，对预计发生事件的估计，对该来源产生的风险事件预期发生次数的估计</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7" name="正文"/>
          <p:cNvSpPr txBox="1"/>
          <p:nvPr>
            <p:custDataLst>
              <p:tags r:id="rId22"/>
            </p:custDataLst>
          </p:nvPr>
        </p:nvSpPr>
        <p:spPr>
          <a:xfrm>
            <a:off x="1066800" y="4229100"/>
            <a:ext cx="2619375" cy="1321435"/>
          </a:xfrm>
          <a:prstGeom prst="rect">
            <a:avLst/>
          </a:prstGeom>
          <a:noFill/>
        </p:spPr>
        <p:txBody>
          <a:bodyPr wrap="square" lIns="0" tIns="0" rIns="0" bIns="0" rtlCol="0" anchor="t" anchorCtr="0">
            <a:noAutofit/>
          </a:bodyPr>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技术风险</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管理风险</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政治经济风险</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自然</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风险</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8" name="图片 7" descr="7896068_立方体的混沌构造。三维演示"/>
          <p:cNvPicPr>
            <a:picLocks noChangeAspect="1"/>
          </p:cNvPicPr>
          <p:nvPr>
            <p:custDataLst>
              <p:tags r:id="rId23"/>
            </p:custDataLst>
          </p:nvPr>
        </p:nvPicPr>
        <p:blipFill>
          <a:blip r:embed="rId10" cstate="print"/>
          <a:srcRect/>
          <a:stretch>
            <a:fillRect/>
          </a:stretch>
        </p:blipFill>
        <p:spPr>
          <a:xfrm>
            <a:off x="8916035" y="1981200"/>
            <a:ext cx="2545715" cy="138176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4" name="序号"/>
          <p:cNvSpPr txBox="1"/>
          <p:nvPr>
            <p:custDataLst>
              <p:tags r:id="rId24"/>
            </p:custDataLst>
          </p:nvPr>
        </p:nvSpPr>
        <p:spPr>
          <a:xfrm>
            <a:off x="9109075" y="2986405"/>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04</a:t>
            </a:r>
            <a:endParaRPr lang="en-US" b="1" dirty="0">
              <a:solidFill>
                <a:srgbClr val="FFFFFF"/>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03</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sz="4050" b="1">
                <a:solidFill>
                  <a:srgbClr val="020A49">
                    <a:alpha val="100000"/>
                  </a:srgbClr>
                </a:solidFill>
                <a:latin typeface="微软雅黑" panose="020B0503020204020204" charset="-122"/>
                <a:ea typeface="微软雅黑" panose="020B0503020204020204" charset="-122"/>
                <a:cs typeface="微软雅黑" panose="020B0503020204020204" charset="-122"/>
              </a:rPr>
              <a:t>风险分析</a:t>
            </a:r>
            <a:endParaRPr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4" name="TextBox 2"/>
          <p:cNvSpPr txBox="1"/>
          <p:nvPr>
            <p:custDataLst>
              <p:tags r:id="rId2"/>
            </p:custDataLst>
          </p:nvPr>
        </p:nvSpPr>
        <p:spPr>
          <a:xfrm>
            <a:off x="1066800" y="4857115"/>
            <a:ext cx="2809240" cy="1512570"/>
          </a:xfrm>
          <a:prstGeom prst="rect">
            <a:avLst/>
          </a:prstGeom>
        </p:spPr>
        <p:txBody>
          <a:bodyPr vert="horz" wrap="square" lIns="114300" tIns="57150" rIns="114300" bIns="57150" rtlCol="0" anchor="t" anchorCtr="0">
            <a:noAutofit/>
          </a:bodyPr>
          <a:p>
            <a:pPr algn="l">
              <a:lnSpc>
                <a:spcPct val="140000"/>
              </a:lnSpc>
            </a:pPr>
            <a:r>
              <a:rPr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风险的优先级</a:t>
            </a:r>
            <a:r>
              <a:rPr 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的确定：</a:t>
            </a:r>
            <a:r>
              <a:rPr 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风险发生的相对概率或可能性、风险发生后对项目目标的相应影响及其他因素。</a:t>
            </a:r>
            <a:endParaRPr lang="zh-CN"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2" name="Connector 4"/>
          <p:cNvCxnSpPr/>
          <p:nvPr>
            <p:custDataLst>
              <p:tags r:id="rId3"/>
            </p:custDataLst>
          </p:nvPr>
        </p:nvCxnSpPr>
        <p:spPr>
          <a:xfrm>
            <a:off x="1132816" y="46566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3" name="Picture 5"/>
          <p:cNvPicPr>
            <a:picLocks noChangeAspect="1"/>
          </p:cNvPicPr>
          <p:nvPr>
            <p:custDataLst>
              <p:tags r:id="rId4"/>
            </p:custDataLst>
          </p:nvPr>
        </p:nvPicPr>
        <p:blipFill>
          <a:blip r:embed="rId5"/>
          <a:srcRect l="12964" r="12964"/>
          <a:stretch>
            <a:fillRect/>
          </a:stretch>
        </p:blipFill>
        <p:spPr>
          <a:xfrm>
            <a:off x="5057151" y="1877922"/>
            <a:ext cx="2231507" cy="2231507"/>
          </a:xfrm>
          <a:prstGeom prst="ellipse">
            <a:avLst/>
          </a:prstGeom>
        </p:spPr>
      </p:pic>
      <p:cxnSp>
        <p:nvCxnSpPr>
          <p:cNvPr id="15" name="Connector 7"/>
          <p:cNvCxnSpPr/>
          <p:nvPr>
            <p:custDataLst>
              <p:tags r:id="rId6"/>
            </p:custDataLst>
          </p:nvPr>
        </p:nvCxnSpPr>
        <p:spPr>
          <a:xfrm>
            <a:off x="4834493" y="46566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7" name="Picture 8"/>
          <p:cNvPicPr>
            <a:picLocks noChangeAspect="1"/>
          </p:cNvPicPr>
          <p:nvPr>
            <p:custDataLst>
              <p:tags r:id="rId7"/>
            </p:custDataLst>
          </p:nvPr>
        </p:nvPicPr>
        <p:blipFill>
          <a:blip r:embed="rId8"/>
          <a:srcRect/>
          <a:stretch>
            <a:fillRect/>
          </a:stretch>
        </p:blipFill>
        <p:spPr>
          <a:xfrm>
            <a:off x="8758868" y="1877922"/>
            <a:ext cx="2231507" cy="2231507"/>
          </a:xfrm>
          <a:prstGeom prst="ellipse">
            <a:avLst/>
          </a:prstGeom>
        </p:spPr>
      </p:pic>
      <p:cxnSp>
        <p:nvCxnSpPr>
          <p:cNvPr id="19" name="Connector 10"/>
          <p:cNvCxnSpPr/>
          <p:nvPr>
            <p:custDataLst>
              <p:tags r:id="rId9"/>
            </p:custDataLst>
          </p:nvPr>
        </p:nvCxnSpPr>
        <p:spPr>
          <a:xfrm>
            <a:off x="8536212" y="46566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20" name="Picture 11"/>
          <p:cNvPicPr>
            <a:picLocks noChangeAspect="1"/>
          </p:cNvPicPr>
          <p:nvPr>
            <p:custDataLst>
              <p:tags r:id="rId10"/>
            </p:custDataLst>
          </p:nvPr>
        </p:nvPicPr>
        <p:blipFill>
          <a:blip r:embed="rId11"/>
          <a:srcRect l="18750" r="18750"/>
          <a:stretch>
            <a:fillRect/>
          </a:stretch>
        </p:blipFill>
        <p:spPr>
          <a:xfrm>
            <a:off x="1355473" y="1877922"/>
            <a:ext cx="2231507" cy="2231507"/>
          </a:xfrm>
          <a:prstGeom prst="ellipse">
            <a:avLst/>
          </a:prstGeom>
        </p:spPr>
      </p:pic>
      <p:sp>
        <p:nvSpPr>
          <p:cNvPr id="21" name="TextBox 12"/>
          <p:cNvSpPr txBox="1"/>
          <p:nvPr>
            <p:custDataLst>
              <p:tags r:id="rId12"/>
            </p:custDataLst>
          </p:nvPr>
        </p:nvSpPr>
        <p:spPr>
          <a:xfrm>
            <a:off x="8458504" y="4800579"/>
            <a:ext cx="2768130" cy="1140368"/>
          </a:xfrm>
          <a:prstGeom prst="rect">
            <a:avLst/>
          </a:prstGeom>
        </p:spPr>
        <p:txBody>
          <a:bodyPr vert="horz" wrap="square" lIns="114300" tIns="57150" rIns="114300" bIns="57150" rtlCol="0" anchor="t" anchorCtr="0">
            <a:noAutofit/>
          </a:bodyPr>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主观的风险</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分析：</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无历史数据和资料可参照，靠的是人的经验和判断</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2" name="TextBox 13"/>
          <p:cNvSpPr txBox="1"/>
          <p:nvPr>
            <p:custDataLst>
              <p:tags r:id="rId13"/>
            </p:custDataLst>
          </p:nvPr>
        </p:nvSpPr>
        <p:spPr>
          <a:xfrm>
            <a:off x="4800505" y="4836139"/>
            <a:ext cx="2850815" cy="1140368"/>
          </a:xfrm>
          <a:prstGeom prst="rect">
            <a:avLst/>
          </a:prstGeom>
        </p:spPr>
        <p:txBody>
          <a:bodyPr vert="horz" wrap="square" lIns="114300" tIns="57150" rIns="114300" bIns="57150" rtlCol="0" anchor="t" anchorCtr="0">
            <a:noAutofit/>
          </a:bodyPr>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客观的风险</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分析：</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以历史数据和资料为依据</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3" name="TextBox 14"/>
          <p:cNvSpPr txBox="1"/>
          <p:nvPr/>
        </p:nvSpPr>
        <p:spPr>
          <a:xfrm>
            <a:off x="685573" y="533298"/>
            <a:ext cx="11239500" cy="893445"/>
          </a:xfrm>
          <a:prstGeom prst="rect">
            <a:avLst/>
          </a:prstGeom>
        </p:spPr>
        <p:txBody>
          <a:bodyPr vert="horz" wrap="square" lIns="123825" tIns="123825" rIns="57150" bIns="123825" rtlCol="0" anchor="t" anchorCtr="0">
            <a:spAutoFit/>
          </a:bodyPr>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风险分析优先级</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及分类</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5742" b="5742"/>
          <a:stretch>
            <a:fillRect/>
          </a:stretch>
        </p:blipFill>
        <p:spPr>
          <a:xfrm>
            <a:off x="6051347" y="1410975"/>
            <a:ext cx="5238701" cy="4637054"/>
          </a:xfrm>
          <a:prstGeom prst="rect">
            <a:avLst/>
          </a:prstGeom>
        </p:spPr>
      </p:pic>
      <p:sp>
        <p:nvSpPr>
          <p:cNvPr id="3" name="TextBox 3"/>
          <p:cNvSpPr txBox="1"/>
          <p:nvPr>
            <p:custDataLst>
              <p:tags r:id="rId3"/>
            </p:custDataLst>
          </p:nvPr>
        </p:nvSpPr>
        <p:spPr>
          <a:xfrm>
            <a:off x="2244725" y="2024380"/>
            <a:ext cx="1717040" cy="914400"/>
          </a:xfrm>
          <a:prstGeom prst="rect">
            <a:avLst/>
          </a:prstGeom>
        </p:spPr>
        <p:txBody>
          <a:bodyPr vert="horz" wrap="square" lIns="123825" tIns="123825" rIns="57150" bIns="123825" rtlCol="0" anchor="t" anchorCtr="0">
            <a:noAutofit/>
          </a:bodyPr>
          <a:lstStyle/>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风险管理计划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风险因素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潜在风险事件</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2244606" y="14468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输入</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2244606" y="3040250"/>
            <a:ext cx="4219575" cy="736876"/>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工具与</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技术</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6"/>
            </p:custDataLst>
          </p:nvPr>
        </p:nvSpPr>
        <p:spPr>
          <a:xfrm>
            <a:off x="2244606" y="5300903"/>
            <a:ext cx="4238625" cy="914400"/>
          </a:xfrm>
          <a:prstGeom prst="rect">
            <a:avLst/>
          </a:prstGeom>
        </p:spPr>
        <p:txBody>
          <a:bodyPr vert="horz" wrap="square" lIns="123825" tIns="123825" rIns="57150" bIns="123825" rtlCol="0" anchor="t" anchorCtr="0">
            <a:noAutofit/>
          </a:bodyPr>
          <a:lstStyle/>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更新风险管理手册</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风险分析报告</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2244606" y="4723681"/>
            <a:ext cx="4219575" cy="749453"/>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输出</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001 风险</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分析</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的过程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8"/>
            </p:custDataLst>
          </p:nvPr>
        </p:nvSpPr>
        <p:spPr>
          <a:xfrm>
            <a:off x="1304238" y="1687059"/>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9"/>
            </p:custDataLst>
          </p:nvPr>
        </p:nvSpPr>
        <p:spPr>
          <a:xfrm>
            <a:off x="1304238" y="3273235"/>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0"/>
            </p:custDataLst>
          </p:nvPr>
        </p:nvSpPr>
        <p:spPr>
          <a:xfrm>
            <a:off x="1304238" y="4918316"/>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1"/>
            </p:custDataLst>
          </p:nvPr>
        </p:nvSpPr>
        <p:spPr>
          <a:xfrm>
            <a:off x="1409738" y="1597932"/>
            <a:ext cx="638629" cy="638629"/>
          </a:xfrm>
          <a:prstGeom prst="rect">
            <a:avLst/>
          </a:prstGeom>
          <a:noFill/>
          <a:ln w="19050">
            <a:solidFill>
              <a:schemeClr val="accent1">
                <a:alpha val="100000"/>
              </a:schemeClr>
            </a:solidFill>
            <a:prstDash val="solid"/>
          </a:ln>
        </p:spPr>
      </p:sp>
      <p:sp>
        <p:nvSpPr>
          <p:cNvPr id="14" name="AutoShape 14"/>
          <p:cNvSpPr/>
          <p:nvPr>
            <p:custDataLst>
              <p:tags r:id="rId12"/>
            </p:custDataLst>
          </p:nvPr>
        </p:nvSpPr>
        <p:spPr>
          <a:xfrm>
            <a:off x="1409738" y="3175461"/>
            <a:ext cx="638629" cy="638629"/>
          </a:xfrm>
          <a:prstGeom prst="rect">
            <a:avLst/>
          </a:prstGeom>
          <a:noFill/>
          <a:ln w="19050">
            <a:solidFill>
              <a:schemeClr val="accent1">
                <a:alpha val="100000"/>
              </a:schemeClr>
            </a:solidFill>
            <a:prstDash val="solid"/>
          </a:ln>
        </p:spPr>
      </p:sp>
      <p:sp>
        <p:nvSpPr>
          <p:cNvPr id="15" name="AutoShape 15"/>
          <p:cNvSpPr/>
          <p:nvPr>
            <p:custDataLst>
              <p:tags r:id="rId13"/>
            </p:custDataLst>
          </p:nvPr>
        </p:nvSpPr>
        <p:spPr>
          <a:xfrm>
            <a:off x="1409738" y="4829189"/>
            <a:ext cx="638629" cy="638629"/>
          </a:xfrm>
          <a:prstGeom prst="rect">
            <a:avLst/>
          </a:prstGeom>
          <a:noFill/>
          <a:ln w="19050">
            <a:solidFill>
              <a:schemeClr val="accent1">
                <a:alpha val="100000"/>
              </a:schemeClr>
            </a:solidFill>
            <a:prstDash val="solid"/>
          </a:ln>
        </p:spPr>
      </p:sp>
      <p:sp>
        <p:nvSpPr>
          <p:cNvPr id="17" name="TextBox 3"/>
          <p:cNvSpPr txBox="1"/>
          <p:nvPr>
            <p:custDataLst>
              <p:tags r:id="rId14"/>
            </p:custDataLst>
          </p:nvPr>
        </p:nvSpPr>
        <p:spPr>
          <a:xfrm>
            <a:off x="4581525" y="1998980"/>
            <a:ext cx="1717040" cy="914400"/>
          </a:xfrm>
          <a:prstGeom prst="rect">
            <a:avLst/>
          </a:prstGeom>
        </p:spPr>
        <p:txBody>
          <a:bodyPr vert="horz" wrap="square" lIns="123825" tIns="123825" rIns="57150" bIns="123825" rtlCol="0" anchor="t" anchorCtr="0">
            <a:noAutofit/>
          </a:bodyPr>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风险数据库</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其他因素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3"/>
          <p:cNvSpPr txBox="1"/>
          <p:nvPr>
            <p:custDataLst>
              <p:tags r:id="rId15"/>
            </p:custDataLst>
          </p:nvPr>
        </p:nvSpPr>
        <p:spPr>
          <a:xfrm>
            <a:off x="2311400" y="3637915"/>
            <a:ext cx="3455670" cy="914400"/>
          </a:xfrm>
          <a:prstGeom prst="rect">
            <a:avLst/>
          </a:prstGeom>
        </p:spPr>
        <p:txBody>
          <a:bodyPr vert="horz" wrap="square" lIns="123825" tIns="123825" rIns="57150" bIns="123825" rtlCol="0" anchor="t" anchorCtr="0">
            <a:noAutofit/>
          </a:bodyPr>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风险概率和影响评估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敏感性分析</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模拟法</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3"/>
          <p:cNvSpPr txBox="1"/>
          <p:nvPr>
            <p:custDataLst>
              <p:tags r:id="rId16"/>
            </p:custDataLst>
          </p:nvPr>
        </p:nvSpPr>
        <p:spPr>
          <a:xfrm>
            <a:off x="4648200" y="3612515"/>
            <a:ext cx="1717040" cy="914400"/>
          </a:xfrm>
          <a:prstGeom prst="rect">
            <a:avLst/>
          </a:prstGeom>
        </p:spPr>
        <p:txBody>
          <a:bodyPr vert="horz" wrap="square" lIns="123825" tIns="123825" rIns="57150" bIns="123825" rtlCol="0" anchor="t" anchorCtr="0">
            <a:noAutofit/>
          </a:bodyPr>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决策树</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专家判断</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7" name="TextBox 9"/>
          <p:cNvSpPr txBox="1"/>
          <p:nvPr/>
        </p:nvSpPr>
        <p:spPr>
          <a:xfrm>
            <a:off x="476023" y="570128"/>
            <a:ext cx="11239500" cy="89344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002 风险</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分析</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的</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输入</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 name="矩形 1"/>
          <p:cNvSpPr/>
          <p:nvPr>
            <p:custDataLst>
              <p:tags r:id="rId2"/>
            </p:custDataLst>
          </p:nvPr>
        </p:nvSpPr>
        <p:spPr>
          <a:xfrm>
            <a:off x="5320030" y="2026285"/>
            <a:ext cx="2015490" cy="405447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3" name="图片 2" descr="C:/Users/NYX/Desktop/图片/7741821_3D抽象留白的背景空间.jpg7741821_3D抽象留白的背景空间"/>
          <p:cNvPicPr>
            <a:picLocks noChangeAspect="1"/>
          </p:cNvPicPr>
          <p:nvPr>
            <p:custDataLst>
              <p:tags r:id="rId3"/>
            </p:custDataLst>
          </p:nvPr>
        </p:nvPicPr>
        <p:blipFill>
          <a:blip r:embed="rId4" cstate="print"/>
          <a:srcRect/>
          <a:stretch>
            <a:fillRect/>
          </a:stretch>
        </p:blipFill>
        <p:spPr>
          <a:xfrm>
            <a:off x="5320030" y="2023745"/>
            <a:ext cx="1994535"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4" name="矩形 3"/>
          <p:cNvSpPr/>
          <p:nvPr>
            <p:custDataLst>
              <p:tags r:id="rId5"/>
            </p:custDataLst>
          </p:nvPr>
        </p:nvSpPr>
        <p:spPr>
          <a:xfrm>
            <a:off x="902970" y="2026285"/>
            <a:ext cx="2012315" cy="407479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custDataLst>
              <p:tags r:id="rId6"/>
            </p:custDataLst>
          </p:nvPr>
        </p:nvSpPr>
        <p:spPr>
          <a:xfrm>
            <a:off x="3108960" y="2026285"/>
            <a:ext cx="2049780" cy="407416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6" name="图片 5" descr="C:/Users/NYX/Desktop/图片/7895980_现代白色空间内部螺旋坡道3d渲染图像.jpg7895980_现代白色空间内部螺旋坡道3d渲染图像"/>
          <p:cNvPicPr>
            <a:picLocks noChangeAspect="1"/>
          </p:cNvPicPr>
          <p:nvPr>
            <p:custDataLst>
              <p:tags r:id="rId7"/>
            </p:custDataLst>
          </p:nvPr>
        </p:nvPicPr>
        <p:blipFill>
          <a:blip r:embed="rId8" cstate="print"/>
          <a:srcRect/>
          <a:stretch>
            <a:fillRect/>
          </a:stretch>
        </p:blipFill>
        <p:spPr>
          <a:xfrm>
            <a:off x="3108960" y="2023745"/>
            <a:ext cx="2065020"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pic>
        <p:nvPicPr>
          <p:cNvPr id="7" name="图片 6" descr="7896068_立方体的混沌构造。三维演示"/>
          <p:cNvPicPr>
            <a:picLocks noChangeAspect="1"/>
          </p:cNvPicPr>
          <p:nvPr>
            <p:custDataLst>
              <p:tags r:id="rId9"/>
            </p:custDataLst>
          </p:nvPr>
        </p:nvPicPr>
        <p:blipFill>
          <a:blip r:embed="rId10" cstate="print"/>
          <a:srcRect/>
          <a:stretch>
            <a:fillRect/>
          </a:stretch>
        </p:blipFill>
        <p:spPr>
          <a:xfrm>
            <a:off x="902335" y="2023745"/>
            <a:ext cx="2023110" cy="138176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8" name="标题"/>
          <p:cNvSpPr txBox="1"/>
          <p:nvPr>
            <p:custDataLst>
              <p:tags r:id="rId11"/>
            </p:custDataLst>
          </p:nvPr>
        </p:nvSpPr>
        <p:spPr>
          <a:xfrm>
            <a:off x="1079500" y="3508375"/>
            <a:ext cx="1774825"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风险管理计划</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9" name="序号"/>
          <p:cNvSpPr txBox="1"/>
          <p:nvPr>
            <p:custDataLst>
              <p:tags r:id="rId12"/>
            </p:custDataLst>
          </p:nvPr>
        </p:nvSpPr>
        <p:spPr>
          <a:xfrm>
            <a:off x="1121410" y="3011805"/>
            <a:ext cx="52705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01</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10" name="序号"/>
          <p:cNvSpPr txBox="1"/>
          <p:nvPr>
            <p:custDataLst>
              <p:tags r:id="rId13"/>
            </p:custDataLst>
          </p:nvPr>
        </p:nvSpPr>
        <p:spPr>
          <a:xfrm>
            <a:off x="3282315" y="3012440"/>
            <a:ext cx="52705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02</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19" name="标题"/>
          <p:cNvSpPr txBox="1"/>
          <p:nvPr>
            <p:custDataLst>
              <p:tags r:id="rId14"/>
            </p:custDataLst>
          </p:nvPr>
        </p:nvSpPr>
        <p:spPr>
          <a:xfrm>
            <a:off x="3282315" y="3508375"/>
            <a:ext cx="149479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风险因素</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20" name="正文"/>
          <p:cNvSpPr txBox="1"/>
          <p:nvPr>
            <p:custDataLst>
              <p:tags r:id="rId15"/>
            </p:custDataLst>
          </p:nvPr>
        </p:nvSpPr>
        <p:spPr>
          <a:xfrm>
            <a:off x="1079500" y="4203065"/>
            <a:ext cx="1766570" cy="1626235"/>
          </a:xfrm>
          <a:prstGeom prst="rect">
            <a:avLst/>
          </a:prstGeom>
          <a:noFill/>
        </p:spPr>
        <p:txBody>
          <a:bodyPr wrap="square" lIns="0" tIns="0" rIns="0" bIns="0" rtlCol="0" anchor="t" anchorCtr="0">
            <a:noAutofit/>
          </a:bodyPr>
          <a:p>
            <a:pPr indent="0" algn="just" fontAlgn="auto">
              <a:lnSpc>
                <a:spcPct val="120000"/>
              </a:lnSpc>
              <a:spcBef>
                <a:spcPts val="0"/>
              </a:spcBef>
              <a:spcAft>
                <a:spcPts val="0"/>
              </a:spcAft>
            </a:pP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角色</a:t>
            </a:r>
            <a:r>
              <a:rPr lang="zh-CN" sz="1500" spc="150" dirty="0">
                <a:solidFill>
                  <a:schemeClr val="tx1">
                    <a:lumMod val="85000"/>
                    <a:lumOff val="15000"/>
                  </a:schemeClr>
                </a:solidFill>
                <a:latin typeface="微软雅黑" panose="020B0503020204020204" charset="-122"/>
                <a:ea typeface="微软雅黑" panose="020B0503020204020204" charset="-122"/>
                <a:cs typeface="+mn-ea"/>
                <a:sym typeface="+mn-ea"/>
              </a:rPr>
              <a:t>、</a:t>
            </a: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职责、风险预算</a:t>
            </a:r>
            <a:r>
              <a:rPr lang="zh-CN" sz="1500" spc="150" dirty="0">
                <a:solidFill>
                  <a:schemeClr val="tx1">
                    <a:lumMod val="85000"/>
                    <a:lumOff val="15000"/>
                  </a:schemeClr>
                </a:solidFill>
                <a:latin typeface="微软雅黑" panose="020B0503020204020204" charset="-122"/>
                <a:ea typeface="微软雅黑" panose="020B0503020204020204" charset="-122"/>
                <a:cs typeface="+mn-ea"/>
                <a:sym typeface="+mn-ea"/>
              </a:rPr>
              <a:t>、</a:t>
            </a: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进度、风险类别、概率</a:t>
            </a:r>
            <a:r>
              <a:rPr lang="zh-CN" sz="1500" spc="150" dirty="0">
                <a:solidFill>
                  <a:schemeClr val="tx1">
                    <a:lumMod val="85000"/>
                    <a:lumOff val="15000"/>
                  </a:schemeClr>
                </a:solidFill>
                <a:latin typeface="微软雅黑" panose="020B0503020204020204" charset="-122"/>
                <a:ea typeface="微软雅黑" panose="020B0503020204020204" charset="-122"/>
                <a:cs typeface="+mn-ea"/>
                <a:sym typeface="+mn-ea"/>
              </a:rPr>
              <a:t>、</a:t>
            </a: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影响的定义、概率和影响矩阵</a:t>
            </a:r>
            <a:r>
              <a:rPr lang="zh-CN" sz="1500" spc="150" dirty="0">
                <a:solidFill>
                  <a:schemeClr val="tx1">
                    <a:lumMod val="85000"/>
                    <a:lumOff val="15000"/>
                  </a:schemeClr>
                </a:solidFill>
                <a:latin typeface="微软雅黑" panose="020B0503020204020204" charset="-122"/>
                <a:ea typeface="微软雅黑" panose="020B0503020204020204" charset="-122"/>
                <a:cs typeface="+mn-ea"/>
                <a:sym typeface="+mn-ea"/>
              </a:rPr>
              <a:t>、</a:t>
            </a: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修订的干系人风险承受力</a:t>
            </a:r>
            <a:endParaRPr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1" name="正文"/>
          <p:cNvSpPr txBox="1"/>
          <p:nvPr>
            <p:custDataLst>
              <p:tags r:id="rId16"/>
            </p:custDataLst>
          </p:nvPr>
        </p:nvSpPr>
        <p:spPr>
          <a:xfrm>
            <a:off x="3282315" y="4134485"/>
            <a:ext cx="1800225" cy="151384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指能产生或增加损失概率和损失程度的条件或因素</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2" name="序号"/>
          <p:cNvSpPr txBox="1"/>
          <p:nvPr>
            <p:custDataLst>
              <p:tags r:id="rId17"/>
            </p:custDataLst>
          </p:nvPr>
        </p:nvSpPr>
        <p:spPr>
          <a:xfrm>
            <a:off x="5476875" y="3011805"/>
            <a:ext cx="52705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03</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23" name="标题"/>
          <p:cNvSpPr txBox="1"/>
          <p:nvPr>
            <p:custDataLst>
              <p:tags r:id="rId18"/>
            </p:custDataLst>
          </p:nvPr>
        </p:nvSpPr>
        <p:spPr>
          <a:xfrm>
            <a:off x="5476875" y="3507740"/>
            <a:ext cx="184912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潜在风险事件</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24" name="正文"/>
          <p:cNvSpPr txBox="1"/>
          <p:nvPr>
            <p:custDataLst>
              <p:tags r:id="rId19"/>
            </p:custDataLst>
          </p:nvPr>
        </p:nvSpPr>
        <p:spPr>
          <a:xfrm>
            <a:off x="5508625" y="4147820"/>
            <a:ext cx="1800225" cy="1875155"/>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指需要预计且还未真正了解的一类风险事件</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31" name="矩形 30"/>
          <p:cNvSpPr/>
          <p:nvPr>
            <p:custDataLst>
              <p:tags r:id="rId20"/>
            </p:custDataLst>
          </p:nvPr>
        </p:nvSpPr>
        <p:spPr>
          <a:xfrm>
            <a:off x="7480300" y="2018030"/>
            <a:ext cx="2049780" cy="407416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32" name="图片 31" descr="C:/Users/NYX/Desktop/图片/7895980_现代白色空间内部螺旋坡道3d渲染图像.jpg7895980_现代白色空间内部螺旋坡道3d渲染图像"/>
          <p:cNvPicPr>
            <a:picLocks noChangeAspect="1"/>
          </p:cNvPicPr>
          <p:nvPr>
            <p:custDataLst>
              <p:tags r:id="rId21"/>
            </p:custDataLst>
          </p:nvPr>
        </p:nvPicPr>
        <p:blipFill>
          <a:blip r:embed="rId8" cstate="print"/>
          <a:srcRect/>
          <a:stretch>
            <a:fillRect/>
          </a:stretch>
        </p:blipFill>
        <p:spPr>
          <a:xfrm>
            <a:off x="7480300" y="2015490"/>
            <a:ext cx="2051050"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34" name="序号"/>
          <p:cNvSpPr txBox="1"/>
          <p:nvPr>
            <p:custDataLst>
              <p:tags r:id="rId22"/>
            </p:custDataLst>
          </p:nvPr>
        </p:nvSpPr>
        <p:spPr>
          <a:xfrm>
            <a:off x="7653655" y="3004185"/>
            <a:ext cx="52705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04</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35" name="标题"/>
          <p:cNvSpPr txBox="1"/>
          <p:nvPr>
            <p:custDataLst>
              <p:tags r:id="rId23"/>
            </p:custDataLst>
          </p:nvPr>
        </p:nvSpPr>
        <p:spPr>
          <a:xfrm>
            <a:off x="7653655" y="3500120"/>
            <a:ext cx="149479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风险数据库</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38" name="正文"/>
          <p:cNvSpPr txBox="1"/>
          <p:nvPr>
            <p:custDataLst>
              <p:tags r:id="rId24"/>
            </p:custDataLst>
          </p:nvPr>
        </p:nvSpPr>
        <p:spPr>
          <a:xfrm>
            <a:off x="7653655" y="4095750"/>
            <a:ext cx="1800225" cy="154432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收集并列出相关风险事件信息的数据库</a:t>
            </a:r>
            <a:r>
              <a:rPr lang="zh-CN" sz="1400" spc="150">
                <a:solidFill>
                  <a:schemeClr val="tx1">
                    <a:lumMod val="85000"/>
                    <a:lumOff val="15000"/>
                  </a:schemeClr>
                </a:solidFill>
                <a:latin typeface="微软雅黑" panose="020B0503020204020204" charset="-122"/>
                <a:ea typeface="微软雅黑" panose="020B0503020204020204" charset="-122"/>
                <a:cs typeface="+mn-ea"/>
                <a:sym typeface="+mn-ea"/>
              </a:rPr>
              <a:t>。</a:t>
            </a:r>
            <a:endParaRPr lang="zh-CN"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sz="1400" spc="150">
                <a:solidFill>
                  <a:schemeClr val="tx1">
                    <a:lumMod val="85000"/>
                    <a:lumOff val="15000"/>
                  </a:schemeClr>
                </a:solidFill>
                <a:latin typeface="微软雅黑" panose="020B0503020204020204" charset="-122"/>
                <a:ea typeface="微软雅黑" panose="020B0503020204020204" charset="-122"/>
                <a:cs typeface="+mn-ea"/>
                <a:sym typeface="+mn-ea"/>
              </a:rPr>
              <a:t>当项目成员一旦收集了新信息，就需要更新风险数据库。</a:t>
            </a:r>
            <a:endParaRPr lang="zh-CN"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0" name="矩形 39"/>
          <p:cNvSpPr/>
          <p:nvPr>
            <p:custDataLst>
              <p:tags r:id="rId25"/>
            </p:custDataLst>
          </p:nvPr>
        </p:nvSpPr>
        <p:spPr>
          <a:xfrm>
            <a:off x="9676130" y="2042160"/>
            <a:ext cx="2012315" cy="407479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45" name="图片 44" descr="7896068_立方体的混沌构造。三维演示"/>
          <p:cNvPicPr>
            <a:picLocks noChangeAspect="1"/>
          </p:cNvPicPr>
          <p:nvPr>
            <p:custDataLst>
              <p:tags r:id="rId26"/>
            </p:custDataLst>
          </p:nvPr>
        </p:nvPicPr>
        <p:blipFill>
          <a:blip r:embed="rId10" cstate="print"/>
          <a:srcRect/>
          <a:stretch>
            <a:fillRect/>
          </a:stretch>
        </p:blipFill>
        <p:spPr>
          <a:xfrm>
            <a:off x="9675495" y="2039620"/>
            <a:ext cx="2023110" cy="138176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46" name="标题"/>
          <p:cNvSpPr txBox="1"/>
          <p:nvPr>
            <p:custDataLst>
              <p:tags r:id="rId27"/>
            </p:custDataLst>
          </p:nvPr>
        </p:nvSpPr>
        <p:spPr>
          <a:xfrm>
            <a:off x="9852660" y="3524250"/>
            <a:ext cx="168021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其他因素</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47" name="序号"/>
          <p:cNvSpPr txBox="1"/>
          <p:nvPr>
            <p:custDataLst>
              <p:tags r:id="rId28"/>
            </p:custDataLst>
          </p:nvPr>
        </p:nvSpPr>
        <p:spPr>
          <a:xfrm>
            <a:off x="9894570" y="3027680"/>
            <a:ext cx="52705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05</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48" name="正文"/>
          <p:cNvSpPr txBox="1"/>
          <p:nvPr>
            <p:custDataLst>
              <p:tags r:id="rId29"/>
            </p:custDataLst>
          </p:nvPr>
        </p:nvSpPr>
        <p:spPr>
          <a:xfrm>
            <a:off x="9852660" y="4091940"/>
            <a:ext cx="1766570" cy="1753235"/>
          </a:xfrm>
          <a:prstGeom prst="rect">
            <a:avLst/>
          </a:prstGeom>
          <a:noFill/>
        </p:spPr>
        <p:txBody>
          <a:bodyPr wrap="square" lIns="0" tIns="0" rIns="0" bIns="0" rtlCol="0" anchor="t" anchorCtr="0">
            <a:noAutofit/>
          </a:bodyPr>
          <a:p>
            <a:pPr indent="0" algn="just" fontAlgn="auto">
              <a:lnSpc>
                <a:spcPct val="140000"/>
              </a:lnSpc>
              <a:spcBef>
                <a:spcPts val="0"/>
              </a:spcBef>
              <a:spcAft>
                <a:spcPts val="0"/>
              </a:spcAft>
            </a:pP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组织过程资产、背景信息，类似项目的行业研究、从行业或专有渠道获得的风险数据库等</a:t>
            </a:r>
            <a:endParaRPr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7" name="TextBox 9"/>
          <p:cNvSpPr txBox="1"/>
          <p:nvPr/>
        </p:nvSpPr>
        <p:spPr>
          <a:xfrm>
            <a:off x="476023" y="570128"/>
            <a:ext cx="11239500" cy="89344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003 </a:t>
            </a:r>
            <a:r>
              <a:rPr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工具和方法</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 name="矩形 1"/>
          <p:cNvSpPr/>
          <p:nvPr>
            <p:custDataLst>
              <p:tags r:id="rId2"/>
            </p:custDataLst>
          </p:nvPr>
        </p:nvSpPr>
        <p:spPr>
          <a:xfrm>
            <a:off x="5320030" y="2026285"/>
            <a:ext cx="2015490" cy="405447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3" name="图片 2" descr="C:/Users/NYX/Desktop/图片/7741821_3D抽象留白的背景空间.jpg7741821_3D抽象留白的背景空间"/>
          <p:cNvPicPr>
            <a:picLocks noChangeAspect="1"/>
          </p:cNvPicPr>
          <p:nvPr>
            <p:custDataLst>
              <p:tags r:id="rId3"/>
            </p:custDataLst>
          </p:nvPr>
        </p:nvPicPr>
        <p:blipFill>
          <a:blip r:embed="rId4" cstate="print"/>
          <a:srcRect/>
          <a:stretch>
            <a:fillRect/>
          </a:stretch>
        </p:blipFill>
        <p:spPr>
          <a:xfrm>
            <a:off x="5320030" y="2023745"/>
            <a:ext cx="1994535"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4" name="矩形 3"/>
          <p:cNvSpPr/>
          <p:nvPr>
            <p:custDataLst>
              <p:tags r:id="rId5"/>
            </p:custDataLst>
          </p:nvPr>
        </p:nvSpPr>
        <p:spPr>
          <a:xfrm>
            <a:off x="902970" y="2026285"/>
            <a:ext cx="2012315" cy="407479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custDataLst>
              <p:tags r:id="rId6"/>
            </p:custDataLst>
          </p:nvPr>
        </p:nvSpPr>
        <p:spPr>
          <a:xfrm>
            <a:off x="3108960" y="2026285"/>
            <a:ext cx="2049780" cy="407416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6" name="图片 5" descr="C:/Users/NYX/Desktop/图片/7895980_现代白色空间内部螺旋坡道3d渲染图像.jpg7895980_现代白色空间内部螺旋坡道3d渲染图像"/>
          <p:cNvPicPr>
            <a:picLocks noChangeAspect="1"/>
          </p:cNvPicPr>
          <p:nvPr>
            <p:custDataLst>
              <p:tags r:id="rId7"/>
            </p:custDataLst>
          </p:nvPr>
        </p:nvPicPr>
        <p:blipFill>
          <a:blip r:embed="rId8" cstate="print"/>
          <a:srcRect/>
          <a:stretch>
            <a:fillRect/>
          </a:stretch>
        </p:blipFill>
        <p:spPr>
          <a:xfrm>
            <a:off x="3108960" y="2023745"/>
            <a:ext cx="2065020"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pic>
        <p:nvPicPr>
          <p:cNvPr id="7" name="图片 6" descr="7896068_立方体的混沌构造。三维演示"/>
          <p:cNvPicPr>
            <a:picLocks noChangeAspect="1"/>
          </p:cNvPicPr>
          <p:nvPr>
            <p:custDataLst>
              <p:tags r:id="rId9"/>
            </p:custDataLst>
          </p:nvPr>
        </p:nvPicPr>
        <p:blipFill>
          <a:blip r:embed="rId10" cstate="print"/>
          <a:srcRect/>
          <a:stretch>
            <a:fillRect/>
          </a:stretch>
        </p:blipFill>
        <p:spPr>
          <a:xfrm>
            <a:off x="902335" y="2023745"/>
            <a:ext cx="2023110" cy="138176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8" name="标题"/>
          <p:cNvSpPr txBox="1"/>
          <p:nvPr>
            <p:custDataLst>
              <p:tags r:id="rId11"/>
            </p:custDataLst>
          </p:nvPr>
        </p:nvSpPr>
        <p:spPr>
          <a:xfrm>
            <a:off x="1079500" y="3508375"/>
            <a:ext cx="1774825" cy="826770"/>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风险概率和影响评估</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9" name="序号"/>
          <p:cNvSpPr txBox="1"/>
          <p:nvPr>
            <p:custDataLst>
              <p:tags r:id="rId12"/>
            </p:custDataLst>
          </p:nvPr>
        </p:nvSpPr>
        <p:spPr>
          <a:xfrm>
            <a:off x="1121410" y="3011805"/>
            <a:ext cx="52705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01</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10" name="序号"/>
          <p:cNvSpPr txBox="1"/>
          <p:nvPr>
            <p:custDataLst>
              <p:tags r:id="rId13"/>
            </p:custDataLst>
          </p:nvPr>
        </p:nvSpPr>
        <p:spPr>
          <a:xfrm>
            <a:off x="3282315" y="3012440"/>
            <a:ext cx="52705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02</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19" name="标题"/>
          <p:cNvSpPr txBox="1"/>
          <p:nvPr>
            <p:custDataLst>
              <p:tags r:id="rId14"/>
            </p:custDataLst>
          </p:nvPr>
        </p:nvSpPr>
        <p:spPr>
          <a:xfrm>
            <a:off x="3282315" y="3508375"/>
            <a:ext cx="149479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敏感性分析</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20" name="正文"/>
          <p:cNvSpPr txBox="1"/>
          <p:nvPr>
            <p:custDataLst>
              <p:tags r:id="rId15"/>
            </p:custDataLst>
          </p:nvPr>
        </p:nvSpPr>
        <p:spPr>
          <a:xfrm>
            <a:off x="1079500" y="4437380"/>
            <a:ext cx="1766570" cy="1391920"/>
          </a:xfrm>
          <a:prstGeom prst="rect">
            <a:avLst/>
          </a:prstGeom>
          <a:noFill/>
        </p:spPr>
        <p:txBody>
          <a:bodyPr wrap="square" lIns="0" tIns="0" rIns="0" bIns="0" rtlCol="0" anchor="t" anchorCtr="0">
            <a:noAutofit/>
          </a:bodyPr>
          <a:p>
            <a:pPr indent="0" algn="just" fontAlgn="auto">
              <a:lnSpc>
                <a:spcPct val="120000"/>
              </a:lnSpc>
              <a:spcBef>
                <a:spcPts val="0"/>
              </a:spcBef>
              <a:spcAft>
                <a:spcPts val="0"/>
              </a:spcAft>
            </a:pP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旨在调查每个具体风险发生的可能性及潜在影响</a:t>
            </a:r>
            <a:r>
              <a:rPr lang="zh-CN" sz="1500" spc="150" dirty="0">
                <a:solidFill>
                  <a:schemeClr val="tx1">
                    <a:lumMod val="85000"/>
                    <a:lumOff val="15000"/>
                  </a:schemeClr>
                </a:solidFill>
                <a:latin typeface="微软雅黑" panose="020B0503020204020204" charset="-122"/>
                <a:ea typeface="微软雅黑" panose="020B0503020204020204" charset="-122"/>
                <a:cs typeface="+mn-ea"/>
                <a:sym typeface="+mn-ea"/>
              </a:rPr>
              <a:t>。</a:t>
            </a: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包括消极影响</a:t>
            </a:r>
            <a:r>
              <a:rPr lang="zh-CN" sz="1500" spc="150" dirty="0">
                <a:solidFill>
                  <a:schemeClr val="tx1">
                    <a:lumMod val="85000"/>
                    <a:lumOff val="15000"/>
                  </a:schemeClr>
                </a:solidFill>
                <a:latin typeface="微软雅黑" panose="020B0503020204020204" charset="-122"/>
                <a:ea typeface="微软雅黑" panose="020B0503020204020204" charset="-122"/>
                <a:cs typeface="+mn-ea"/>
                <a:sym typeface="+mn-ea"/>
              </a:rPr>
              <a:t>和</a:t>
            </a: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积极影响。</a:t>
            </a:r>
            <a:endParaRPr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1" name="正文"/>
          <p:cNvSpPr txBox="1"/>
          <p:nvPr>
            <p:custDataLst>
              <p:tags r:id="rId16"/>
            </p:custDataLst>
          </p:nvPr>
        </p:nvSpPr>
        <p:spPr>
          <a:xfrm>
            <a:off x="3282315" y="4364990"/>
            <a:ext cx="1800225" cy="1283335"/>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✱单因素敏感性分析法</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多因素敏感性分析法</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2" name="序号"/>
          <p:cNvSpPr txBox="1"/>
          <p:nvPr>
            <p:custDataLst>
              <p:tags r:id="rId17"/>
            </p:custDataLst>
          </p:nvPr>
        </p:nvSpPr>
        <p:spPr>
          <a:xfrm>
            <a:off x="5476875" y="3011805"/>
            <a:ext cx="52705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03</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23" name="标题"/>
          <p:cNvSpPr txBox="1"/>
          <p:nvPr>
            <p:custDataLst>
              <p:tags r:id="rId18"/>
            </p:custDataLst>
          </p:nvPr>
        </p:nvSpPr>
        <p:spPr>
          <a:xfrm>
            <a:off x="5476875" y="3507740"/>
            <a:ext cx="184912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模拟法</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24" name="正文"/>
          <p:cNvSpPr txBox="1"/>
          <p:nvPr>
            <p:custDataLst>
              <p:tags r:id="rId19"/>
            </p:custDataLst>
          </p:nvPr>
        </p:nvSpPr>
        <p:spPr>
          <a:xfrm>
            <a:off x="5508625" y="4326255"/>
            <a:ext cx="1800225" cy="169672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运用假定值或系统模型来分析系统行为或系统表现</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31" name="矩形 30"/>
          <p:cNvSpPr/>
          <p:nvPr>
            <p:custDataLst>
              <p:tags r:id="rId20"/>
            </p:custDataLst>
          </p:nvPr>
        </p:nvSpPr>
        <p:spPr>
          <a:xfrm>
            <a:off x="7480300" y="2018030"/>
            <a:ext cx="2049780" cy="407416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32" name="图片 31" descr="C:/Users/NYX/Desktop/图片/7895980_现代白色空间内部螺旋坡道3d渲染图像.jpg7895980_现代白色空间内部螺旋坡道3d渲染图像"/>
          <p:cNvPicPr>
            <a:picLocks noChangeAspect="1"/>
          </p:cNvPicPr>
          <p:nvPr>
            <p:custDataLst>
              <p:tags r:id="rId21"/>
            </p:custDataLst>
          </p:nvPr>
        </p:nvPicPr>
        <p:blipFill>
          <a:blip r:embed="rId8" cstate="print"/>
          <a:srcRect/>
          <a:stretch>
            <a:fillRect/>
          </a:stretch>
        </p:blipFill>
        <p:spPr>
          <a:xfrm>
            <a:off x="7480300" y="2015490"/>
            <a:ext cx="2051050"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34" name="序号"/>
          <p:cNvSpPr txBox="1"/>
          <p:nvPr>
            <p:custDataLst>
              <p:tags r:id="rId22"/>
            </p:custDataLst>
          </p:nvPr>
        </p:nvSpPr>
        <p:spPr>
          <a:xfrm>
            <a:off x="7653655" y="3004185"/>
            <a:ext cx="52705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04</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35" name="标题"/>
          <p:cNvSpPr txBox="1"/>
          <p:nvPr>
            <p:custDataLst>
              <p:tags r:id="rId23"/>
            </p:custDataLst>
          </p:nvPr>
        </p:nvSpPr>
        <p:spPr>
          <a:xfrm>
            <a:off x="7653655" y="3500120"/>
            <a:ext cx="149479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决策树</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40" name="矩形 39"/>
          <p:cNvSpPr/>
          <p:nvPr>
            <p:custDataLst>
              <p:tags r:id="rId24"/>
            </p:custDataLst>
          </p:nvPr>
        </p:nvSpPr>
        <p:spPr>
          <a:xfrm>
            <a:off x="9676130" y="2042160"/>
            <a:ext cx="2012315" cy="407479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45" name="图片 44" descr="7896068_立方体的混沌构造。三维演示"/>
          <p:cNvPicPr>
            <a:picLocks noChangeAspect="1"/>
          </p:cNvPicPr>
          <p:nvPr>
            <p:custDataLst>
              <p:tags r:id="rId25"/>
            </p:custDataLst>
          </p:nvPr>
        </p:nvPicPr>
        <p:blipFill>
          <a:blip r:embed="rId10" cstate="print"/>
          <a:srcRect/>
          <a:stretch>
            <a:fillRect/>
          </a:stretch>
        </p:blipFill>
        <p:spPr>
          <a:xfrm>
            <a:off x="9675495" y="2039620"/>
            <a:ext cx="2023110" cy="138176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46" name="标题"/>
          <p:cNvSpPr txBox="1"/>
          <p:nvPr>
            <p:custDataLst>
              <p:tags r:id="rId26"/>
            </p:custDataLst>
          </p:nvPr>
        </p:nvSpPr>
        <p:spPr>
          <a:xfrm>
            <a:off x="9852660" y="3524250"/>
            <a:ext cx="168021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专家判断</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47" name="序号"/>
          <p:cNvSpPr txBox="1"/>
          <p:nvPr>
            <p:custDataLst>
              <p:tags r:id="rId27"/>
            </p:custDataLst>
          </p:nvPr>
        </p:nvSpPr>
        <p:spPr>
          <a:xfrm>
            <a:off x="9894570" y="3027680"/>
            <a:ext cx="52705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05</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48" name="正文"/>
          <p:cNvSpPr txBox="1"/>
          <p:nvPr>
            <p:custDataLst>
              <p:tags r:id="rId28"/>
            </p:custDataLst>
          </p:nvPr>
        </p:nvSpPr>
        <p:spPr>
          <a:xfrm>
            <a:off x="9852660" y="4276090"/>
            <a:ext cx="1766570" cy="1569085"/>
          </a:xfrm>
          <a:prstGeom prst="rect">
            <a:avLst/>
          </a:prstGeom>
          <a:noFill/>
        </p:spPr>
        <p:txBody>
          <a:bodyPr wrap="square" lIns="0" tIns="0" rIns="0" bIns="0" rtlCol="0" anchor="t" anchorCtr="0">
            <a:noAutofit/>
          </a:bodyPr>
          <a:p>
            <a:pPr indent="0" algn="just" fontAlgn="auto">
              <a:lnSpc>
                <a:spcPct val="140000"/>
              </a:lnSpc>
              <a:spcBef>
                <a:spcPts val="0"/>
              </a:spcBef>
              <a:spcAft>
                <a:spcPts val="0"/>
              </a:spcAft>
            </a:pP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可通过风险研讨会或访谈来获取，但操作中应该注意专家的偏见。</a:t>
            </a:r>
            <a:endParaRPr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1" name="正文"/>
          <p:cNvSpPr txBox="1"/>
          <p:nvPr>
            <p:custDataLst>
              <p:tags r:id="rId29"/>
            </p:custDataLst>
          </p:nvPr>
        </p:nvSpPr>
        <p:spPr>
          <a:xfrm>
            <a:off x="7605395" y="4267200"/>
            <a:ext cx="1800225" cy="1283335"/>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✱决策节点</a:t>
            </a:r>
            <a:r>
              <a:rPr lang="zh-CN" sz="1400" spc="150">
                <a:solidFill>
                  <a:schemeClr val="tx1">
                    <a:lumMod val="85000"/>
                    <a:lumOff val="15000"/>
                  </a:schemeClr>
                </a:solidFill>
                <a:latin typeface="微软雅黑" panose="020B0503020204020204" charset="-122"/>
                <a:ea typeface="微软雅黑" panose="020B0503020204020204" charset="-122"/>
                <a:cs typeface="+mn-ea"/>
                <a:sym typeface="+mn-ea"/>
              </a:rPr>
              <a:t>也</a:t>
            </a: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叫做方案分支</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✱状态节点，也</a:t>
            </a:r>
            <a:r>
              <a:rPr lang="zh-CN" sz="1400" spc="150">
                <a:solidFill>
                  <a:schemeClr val="tx1">
                    <a:lumMod val="85000"/>
                    <a:lumOff val="15000"/>
                  </a:schemeClr>
                </a:solidFill>
                <a:latin typeface="微软雅黑" panose="020B0503020204020204" charset="-122"/>
                <a:ea typeface="微软雅黑" panose="020B0503020204020204" charset="-122"/>
                <a:cs typeface="+mn-ea"/>
                <a:sym typeface="+mn-ea"/>
              </a:rPr>
              <a:t>称</a:t>
            </a: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为机会节点</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结果节点</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100000"/>
          </a:blip>
          <a:srcRect/>
          <a:stretch>
            <a:fillRect/>
          </a:stretch>
        </p:blipFill>
        <p:spPr>
          <a:xfrm>
            <a:off x="1142773" y="1752852"/>
            <a:ext cx="4434841" cy="4434841"/>
          </a:xfrm>
          <a:prstGeom prst="roundRect">
            <a:avLst/>
          </a:prstGeom>
        </p:spPr>
      </p:pic>
      <p:sp>
        <p:nvSpPr>
          <p:cNvPr id="10" name="TextBox 10"/>
          <p:cNvSpPr txBox="1"/>
          <p:nvPr/>
        </p:nvSpPr>
        <p:spPr>
          <a:xfrm>
            <a:off x="1143000" y="457200"/>
            <a:ext cx="9503410" cy="914400"/>
          </a:xfrm>
          <a:prstGeom prst="rect">
            <a:avLst/>
          </a:prstGeom>
        </p:spPr>
        <p:txBody>
          <a:bodyPr vert="horz" wrap="square" lIns="123825" tIns="123825" rIns="57150" bIns="123825" rtlCol="0" anchor="ctr" anchorCtr="0">
            <a:noAutofit/>
          </a:bodyPr>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开篇</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案例</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AutoShape 5"/>
          <p:cNvSpPr/>
          <p:nvPr>
            <p:custDataLst>
              <p:tags r:id="rId3"/>
            </p:custDataLst>
          </p:nvPr>
        </p:nvSpPr>
        <p:spPr>
          <a:xfrm>
            <a:off x="6209665" y="2805430"/>
            <a:ext cx="253365" cy="224790"/>
          </a:xfrm>
          <a:prstGeom prst="ellipse">
            <a:avLst/>
          </a:prstGeom>
          <a:solidFill>
            <a:schemeClr val="accent1">
              <a:alpha val="100000"/>
            </a:schemeClr>
          </a:solidFill>
        </p:spPr>
      </p:sp>
      <p:sp>
        <p:nvSpPr>
          <p:cNvPr id="9" name="TextBox 6"/>
          <p:cNvSpPr txBox="1"/>
          <p:nvPr>
            <p:custDataLst>
              <p:tags r:id="rId4"/>
            </p:custDataLst>
          </p:nvPr>
        </p:nvSpPr>
        <p:spPr>
          <a:xfrm>
            <a:off x="6553200" y="2591435"/>
            <a:ext cx="5128260" cy="666115"/>
          </a:xfrm>
          <a:prstGeom prst="rect">
            <a:avLst/>
          </a:prstGeom>
        </p:spPr>
        <p:txBody>
          <a:bodyPr vert="horz" wrap="square" lIns="123825" tIns="123825" rIns="57150" bIns="123825" rtlCol="0" anchor="b" anchorCtr="0">
            <a:noAutofit/>
          </a:bodyPr>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阅读</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案例</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7"/>
          <p:cNvSpPr txBox="1"/>
          <p:nvPr>
            <p:custDataLst>
              <p:tags r:id="rId5"/>
            </p:custDataLst>
          </p:nvPr>
        </p:nvSpPr>
        <p:spPr>
          <a:xfrm>
            <a:off x="6706235" y="3469640"/>
            <a:ext cx="5087620" cy="648335"/>
          </a:xfrm>
          <a:prstGeom prst="rect">
            <a:avLst/>
          </a:prstGeom>
        </p:spPr>
        <p:txBody>
          <a:bodyPr vert="horz" wrap="square" lIns="0" tIns="0" rIns="0" bIns="0" rtlCol="0" anchor="t" anchorCtr="0">
            <a:noAutofit/>
          </a:bodyPr>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阅读本章开篇案例</a:t>
            </a: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sz="1500">
                <a:solidFill>
                  <a:schemeClr val="dk1">
                    <a:alpha val="100000"/>
                  </a:schemeClr>
                </a:solidFill>
                <a:latin typeface="微软雅黑" panose="020B0503020204020204" charset="-122"/>
                <a:ea typeface="微软雅黑" panose="020B0503020204020204" charset="-122"/>
                <a:cs typeface="微软雅黑" panose="020B0503020204020204" charset="-122"/>
              </a:rPr>
              <a:t>三鹿的陨落</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8"/>
          <p:cNvSpPr txBox="1"/>
          <p:nvPr>
            <p:custDataLst>
              <p:tags r:id="rId6"/>
            </p:custDataLst>
          </p:nvPr>
        </p:nvSpPr>
        <p:spPr>
          <a:xfrm>
            <a:off x="6553200" y="4231640"/>
            <a:ext cx="5128260" cy="697865"/>
          </a:xfrm>
          <a:prstGeom prst="rect">
            <a:avLst/>
          </a:prstGeom>
        </p:spPr>
        <p:txBody>
          <a:bodyPr vert="horz" wrap="square" lIns="123825" tIns="123825" rIns="57150" bIns="123825" rtlCol="0" anchor="b" anchorCtr="0">
            <a:noAutofit/>
          </a:bodyPr>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思考与</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分析</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9"/>
          <p:cNvSpPr txBox="1"/>
          <p:nvPr>
            <p:custDataLst>
              <p:tags r:id="rId7"/>
            </p:custDataLst>
          </p:nvPr>
        </p:nvSpPr>
        <p:spPr>
          <a:xfrm>
            <a:off x="6692900" y="4866005"/>
            <a:ext cx="5100955" cy="914400"/>
          </a:xfrm>
          <a:prstGeom prst="rect">
            <a:avLst/>
          </a:prstGeom>
        </p:spPr>
        <p:txBody>
          <a:bodyPr vert="horz" wrap="square" lIns="0" tIns="0" rIns="0" bIns="0" rtlCol="0" anchor="t" anchorCtr="0">
            <a:noAutofit/>
          </a:bodyPr>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1、三鹿集团陨落的主要原因是什么？</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2、三鹿集团陨落是否不可避免，为什么？</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AutoShape 11"/>
          <p:cNvSpPr/>
          <p:nvPr>
            <p:custDataLst>
              <p:tags r:id="rId8"/>
            </p:custDataLst>
          </p:nvPr>
        </p:nvSpPr>
        <p:spPr>
          <a:xfrm>
            <a:off x="6223635" y="4461510"/>
            <a:ext cx="239395" cy="238125"/>
          </a:xfrm>
          <a:prstGeom prst="ellipse">
            <a:avLst/>
          </a:prstGeom>
          <a:solidFill>
            <a:schemeClr val="accent1">
              <a:alpha val="100000"/>
            </a:schemeClr>
          </a:solid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7" name="TextBox 9"/>
          <p:cNvSpPr txBox="1"/>
          <p:nvPr/>
        </p:nvSpPr>
        <p:spPr>
          <a:xfrm>
            <a:off x="476023" y="493928"/>
            <a:ext cx="11239500" cy="89344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004 </a:t>
            </a:r>
            <a:r>
              <a:rPr sz="3000" b="1">
                <a:solidFill>
                  <a:schemeClr val="dk2">
                    <a:alpha val="100000"/>
                  </a:schemeClr>
                </a:solidFill>
                <a:latin typeface="微软雅黑" panose="020B0503020204020204" charset="-122"/>
                <a:ea typeface="微软雅黑" panose="020B0503020204020204" charset="-122"/>
                <a:cs typeface="微软雅黑" panose="020B0503020204020204" charset="-122"/>
              </a:rPr>
              <a:t>风险</a:t>
            </a:r>
            <a:r>
              <a:rPr lang="zh-CN" sz="3000" b="1">
                <a:solidFill>
                  <a:schemeClr val="dk2">
                    <a:alpha val="100000"/>
                  </a:schemeClr>
                </a:solidFill>
                <a:latin typeface="微软雅黑" panose="020B0503020204020204" charset="-122"/>
                <a:ea typeface="微软雅黑" panose="020B0503020204020204" charset="-122"/>
                <a:cs typeface="微软雅黑" panose="020B0503020204020204" charset="-122"/>
              </a:rPr>
              <a:t>分析</a:t>
            </a:r>
            <a:r>
              <a:rPr sz="3000" b="1">
                <a:solidFill>
                  <a:schemeClr val="dk2">
                    <a:alpha val="100000"/>
                  </a:schemeClr>
                </a:solidFill>
                <a:latin typeface="微软雅黑" panose="020B0503020204020204" charset="-122"/>
                <a:ea typeface="微软雅黑" panose="020B0503020204020204" charset="-122"/>
                <a:cs typeface="微软雅黑" panose="020B0503020204020204" charset="-122"/>
              </a:rPr>
              <a:t>的输出</a:t>
            </a:r>
            <a:endParaRPr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矩形 7"/>
          <p:cNvSpPr/>
          <p:nvPr>
            <p:custDataLst>
              <p:tags r:id="rId2"/>
            </p:custDataLst>
          </p:nvPr>
        </p:nvSpPr>
        <p:spPr>
          <a:xfrm>
            <a:off x="1519555" y="1950085"/>
            <a:ext cx="4380865" cy="407860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6461760" y="1946910"/>
            <a:ext cx="4474845" cy="406527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0" name="图片 9" descr="C:/Users/NYX/Desktop/图片/7895980_现代白色空间内部螺旋坡道3d渲染图像.jpg7895980_现代白色空间内部螺旋坡道3d渲染图像"/>
          <p:cNvPicPr>
            <a:picLocks noChangeAspect="1"/>
          </p:cNvPicPr>
          <p:nvPr>
            <p:custDataLst>
              <p:tags r:id="rId4"/>
            </p:custDataLst>
          </p:nvPr>
        </p:nvPicPr>
        <p:blipFill>
          <a:blip r:embed="rId5" cstate="print"/>
          <a:srcRect/>
          <a:stretch>
            <a:fillRect/>
          </a:stretch>
        </p:blipFill>
        <p:spPr>
          <a:xfrm>
            <a:off x="6461760" y="1947545"/>
            <a:ext cx="4444365" cy="123444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pic>
        <p:nvPicPr>
          <p:cNvPr id="19" name="图片 18" descr="7896068_立方体的混沌构造。三维演示"/>
          <p:cNvPicPr>
            <a:picLocks noChangeAspect="1"/>
          </p:cNvPicPr>
          <p:nvPr>
            <p:custDataLst>
              <p:tags r:id="rId6"/>
            </p:custDataLst>
          </p:nvPr>
        </p:nvPicPr>
        <p:blipFill>
          <a:blip r:embed="rId7" cstate="print"/>
          <a:srcRect/>
          <a:stretch>
            <a:fillRect/>
          </a:stretch>
        </p:blipFill>
        <p:spPr>
          <a:xfrm>
            <a:off x="1522095" y="1947545"/>
            <a:ext cx="4356735" cy="125603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20" name="标题"/>
          <p:cNvSpPr txBox="1"/>
          <p:nvPr>
            <p:custDataLst>
              <p:tags r:id="rId8"/>
            </p:custDataLst>
          </p:nvPr>
        </p:nvSpPr>
        <p:spPr>
          <a:xfrm>
            <a:off x="1995170" y="3457575"/>
            <a:ext cx="3863975" cy="57340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更新风险管理手册</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21" name="序号"/>
          <p:cNvSpPr txBox="1"/>
          <p:nvPr>
            <p:custDataLst>
              <p:tags r:id="rId9"/>
            </p:custDataLst>
          </p:nvPr>
        </p:nvSpPr>
        <p:spPr>
          <a:xfrm>
            <a:off x="1898015" y="2935605"/>
            <a:ext cx="622300" cy="53975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01</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22" name="序号"/>
          <p:cNvSpPr txBox="1"/>
          <p:nvPr>
            <p:custDataLst>
              <p:tags r:id="rId10"/>
            </p:custDataLst>
          </p:nvPr>
        </p:nvSpPr>
        <p:spPr>
          <a:xfrm>
            <a:off x="6920230" y="2936240"/>
            <a:ext cx="591820" cy="54737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02</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23" name="标题"/>
          <p:cNvSpPr txBox="1"/>
          <p:nvPr>
            <p:custDataLst>
              <p:tags r:id="rId11"/>
            </p:custDataLst>
          </p:nvPr>
        </p:nvSpPr>
        <p:spPr>
          <a:xfrm>
            <a:off x="6955155" y="3491230"/>
            <a:ext cx="3262630" cy="50990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风险分析报告</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24" name="正文"/>
          <p:cNvSpPr txBox="1"/>
          <p:nvPr>
            <p:custDataLst>
              <p:tags r:id="rId12"/>
            </p:custDataLst>
          </p:nvPr>
        </p:nvSpPr>
        <p:spPr>
          <a:xfrm>
            <a:off x="1998345" y="4361180"/>
            <a:ext cx="3602990" cy="1393190"/>
          </a:xfrm>
          <a:prstGeom prst="rect">
            <a:avLst/>
          </a:prstGeom>
          <a:noFill/>
        </p:spPr>
        <p:txBody>
          <a:bodyPr wrap="square" lIns="0" tIns="0" rIns="0" bIns="0" rtlCol="0" anchor="t" anchorCtr="0">
            <a:noAutofit/>
          </a:bodyPr>
          <a:p>
            <a:pPr indent="0" algn="just" fontAlgn="auto">
              <a:lnSpc>
                <a:spcPct val="120000"/>
              </a:lnSpc>
              <a:spcBef>
                <a:spcPts val="0"/>
              </a:spcBef>
              <a:spcAft>
                <a:spcPts val="0"/>
              </a:spcAft>
            </a:pP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每个风险的概率和影响评估、风险评级和分值、风险紧迫性或风险分类，以及低概率风险的观察清单</a:t>
            </a:r>
            <a:r>
              <a:rPr lang="zh-CN" sz="1500" spc="150" dirty="0">
                <a:solidFill>
                  <a:schemeClr val="tx1">
                    <a:lumMod val="85000"/>
                    <a:lumOff val="15000"/>
                  </a:schemeClr>
                </a:solidFill>
                <a:latin typeface="微软雅黑" panose="020B0503020204020204" charset="-122"/>
                <a:ea typeface="微软雅黑" panose="020B0503020204020204" charset="-122"/>
                <a:cs typeface="+mn-ea"/>
                <a:sym typeface="+mn-ea"/>
              </a:rPr>
              <a:t>、</a:t>
            </a: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需要进一步分析的风险</a:t>
            </a:r>
            <a:endParaRPr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5" name="正文"/>
          <p:cNvSpPr txBox="1"/>
          <p:nvPr>
            <p:custDataLst>
              <p:tags r:id="rId13"/>
            </p:custDataLst>
          </p:nvPr>
        </p:nvSpPr>
        <p:spPr>
          <a:xfrm>
            <a:off x="6939915" y="4212590"/>
            <a:ext cx="3930015" cy="130302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✱风险优先级清单</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✱风险分析结果的趋势</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04</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风险应对</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5742" b="5742"/>
          <a:stretch>
            <a:fillRect/>
          </a:stretch>
        </p:blipFill>
        <p:spPr>
          <a:xfrm>
            <a:off x="6051347" y="1410975"/>
            <a:ext cx="5238701" cy="4637054"/>
          </a:xfrm>
          <a:prstGeom prst="rect">
            <a:avLst/>
          </a:prstGeom>
        </p:spPr>
      </p:pic>
      <p:sp>
        <p:nvSpPr>
          <p:cNvPr id="3" name="TextBox 3"/>
          <p:cNvSpPr txBox="1"/>
          <p:nvPr>
            <p:custDataLst>
              <p:tags r:id="rId3"/>
            </p:custDataLst>
          </p:nvPr>
        </p:nvSpPr>
        <p:spPr>
          <a:xfrm>
            <a:off x="2244606" y="1947878"/>
            <a:ext cx="4238625" cy="914400"/>
          </a:xfrm>
          <a:prstGeom prst="rect">
            <a:avLst/>
          </a:prstGeom>
        </p:spPr>
        <p:txBody>
          <a:bodyPr vert="horz" wrap="square" lIns="123825" tIns="123825" rIns="57150" bIns="123825" rtlCol="0" anchor="t" anchorCtr="0">
            <a:noAutofit/>
          </a:bodyPr>
          <a:lstStyle/>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风险管理计划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风险管理手册</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2244606" y="13706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输入</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2244606" y="3255773"/>
            <a:ext cx="4238625" cy="914400"/>
          </a:xfrm>
          <a:prstGeom prst="rect">
            <a:avLst/>
          </a:prstGeom>
        </p:spPr>
        <p:txBody>
          <a:bodyPr vert="horz" wrap="square" lIns="123825" tIns="123825" rIns="57150" bIns="123825" rtlCol="0" anchor="t" anchorCtr="0">
            <a:noAutofit/>
          </a:bodyPr>
          <a:lstStyle/>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减轻风险</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风险回避</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风险转移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风险接受</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2244606" y="2735450"/>
            <a:ext cx="4219575" cy="736876"/>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工具与</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技术</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2244606" y="5072303"/>
            <a:ext cx="4238625" cy="914400"/>
          </a:xfrm>
          <a:prstGeom prst="rect">
            <a:avLst/>
          </a:prstGeom>
        </p:spPr>
        <p:txBody>
          <a:bodyPr vert="horz" wrap="square" lIns="123825" tIns="123825" rIns="57150" bIns="123825" rtlCol="0" anchor="t" anchorCtr="0">
            <a:noAutofit/>
          </a:bodyPr>
          <a:lstStyle/>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风险管理方案</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预防性计划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储备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契约</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a:p>
            <a:pPr>
              <a:lnSpc>
                <a:spcPct val="140000"/>
              </a:lnSpc>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8" name="TextBox 8"/>
          <p:cNvSpPr txBox="1"/>
          <p:nvPr>
            <p:custDataLst>
              <p:tags r:id="rId8"/>
            </p:custDataLst>
          </p:nvPr>
        </p:nvSpPr>
        <p:spPr>
          <a:xfrm>
            <a:off x="2244606" y="4495081"/>
            <a:ext cx="4219575" cy="749453"/>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输出</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001 风险</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应对</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的过程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1304238" y="1610859"/>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1304238" y="2968435"/>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1304238" y="4842116"/>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1409738" y="1521732"/>
            <a:ext cx="638629" cy="638629"/>
          </a:xfrm>
          <a:prstGeom prst="rect">
            <a:avLst/>
          </a:prstGeom>
          <a:noFill/>
          <a:ln w="19050">
            <a:solidFill>
              <a:schemeClr val="accent1">
                <a:alpha val="100000"/>
              </a:schemeClr>
            </a:solidFill>
            <a:prstDash val="solid"/>
          </a:ln>
        </p:spPr>
      </p:sp>
      <p:sp>
        <p:nvSpPr>
          <p:cNvPr id="14" name="AutoShape 14"/>
          <p:cNvSpPr/>
          <p:nvPr>
            <p:custDataLst>
              <p:tags r:id="rId13"/>
            </p:custDataLst>
          </p:nvPr>
        </p:nvSpPr>
        <p:spPr>
          <a:xfrm>
            <a:off x="1409738" y="2870661"/>
            <a:ext cx="638629" cy="638629"/>
          </a:xfrm>
          <a:prstGeom prst="rect">
            <a:avLst/>
          </a:prstGeom>
          <a:noFill/>
          <a:ln w="19050">
            <a:solidFill>
              <a:schemeClr val="accent1">
                <a:alpha val="100000"/>
              </a:schemeClr>
            </a:solidFill>
            <a:prstDash val="solid"/>
          </a:ln>
        </p:spPr>
      </p:sp>
      <p:sp>
        <p:nvSpPr>
          <p:cNvPr id="15" name="AutoShape 15"/>
          <p:cNvSpPr/>
          <p:nvPr>
            <p:custDataLst>
              <p:tags r:id="rId14"/>
            </p:custDataLst>
          </p:nvPr>
        </p:nvSpPr>
        <p:spPr>
          <a:xfrm>
            <a:off x="1409738" y="4752989"/>
            <a:ext cx="638629" cy="638629"/>
          </a:xfrm>
          <a:prstGeom prst="rect">
            <a:avLst/>
          </a:prstGeom>
          <a:noFill/>
          <a:ln w="19050">
            <a:solidFill>
              <a:schemeClr val="accent1">
                <a:alpha val="100000"/>
              </a:schemeClr>
            </a:solidFill>
            <a:prstDash val="solid"/>
          </a:ln>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7" name="TextBox 9"/>
          <p:cNvSpPr txBox="1"/>
          <p:nvPr/>
        </p:nvSpPr>
        <p:spPr>
          <a:xfrm>
            <a:off x="476023" y="493928"/>
            <a:ext cx="11239500" cy="89344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002 风险</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应对</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的</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输入</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矩形 7"/>
          <p:cNvSpPr/>
          <p:nvPr>
            <p:custDataLst>
              <p:tags r:id="rId2"/>
            </p:custDataLst>
          </p:nvPr>
        </p:nvSpPr>
        <p:spPr>
          <a:xfrm>
            <a:off x="1519555" y="1950085"/>
            <a:ext cx="4380865" cy="407860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6461760" y="1946910"/>
            <a:ext cx="4474845" cy="406527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0" name="图片 9" descr="C:/Users/NYX/Desktop/图片/7895980_现代白色空间内部螺旋坡道3d渲染图像.jpg7895980_现代白色空间内部螺旋坡道3d渲染图像"/>
          <p:cNvPicPr>
            <a:picLocks noChangeAspect="1"/>
          </p:cNvPicPr>
          <p:nvPr>
            <p:custDataLst>
              <p:tags r:id="rId4"/>
            </p:custDataLst>
          </p:nvPr>
        </p:nvPicPr>
        <p:blipFill>
          <a:blip r:embed="rId5" cstate="print"/>
          <a:srcRect/>
          <a:stretch>
            <a:fillRect/>
          </a:stretch>
        </p:blipFill>
        <p:spPr>
          <a:xfrm>
            <a:off x="6461760" y="1947545"/>
            <a:ext cx="4444365" cy="123444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pic>
        <p:nvPicPr>
          <p:cNvPr id="19" name="图片 18" descr="7896068_立方体的混沌构造。三维演示"/>
          <p:cNvPicPr>
            <a:picLocks noChangeAspect="1"/>
          </p:cNvPicPr>
          <p:nvPr>
            <p:custDataLst>
              <p:tags r:id="rId6"/>
            </p:custDataLst>
          </p:nvPr>
        </p:nvPicPr>
        <p:blipFill>
          <a:blip r:embed="rId7" cstate="print"/>
          <a:srcRect/>
          <a:stretch>
            <a:fillRect/>
          </a:stretch>
        </p:blipFill>
        <p:spPr>
          <a:xfrm>
            <a:off x="1522095" y="1947545"/>
            <a:ext cx="4356735" cy="125603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20" name="标题"/>
          <p:cNvSpPr txBox="1"/>
          <p:nvPr>
            <p:custDataLst>
              <p:tags r:id="rId8"/>
            </p:custDataLst>
          </p:nvPr>
        </p:nvSpPr>
        <p:spPr>
          <a:xfrm>
            <a:off x="1995170" y="3457575"/>
            <a:ext cx="3863975" cy="57340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风险管理计划</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21" name="序号"/>
          <p:cNvSpPr txBox="1"/>
          <p:nvPr>
            <p:custDataLst>
              <p:tags r:id="rId9"/>
            </p:custDataLst>
          </p:nvPr>
        </p:nvSpPr>
        <p:spPr>
          <a:xfrm>
            <a:off x="1898015" y="2935605"/>
            <a:ext cx="622300" cy="53975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01</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22" name="序号"/>
          <p:cNvSpPr txBox="1"/>
          <p:nvPr>
            <p:custDataLst>
              <p:tags r:id="rId10"/>
            </p:custDataLst>
          </p:nvPr>
        </p:nvSpPr>
        <p:spPr>
          <a:xfrm>
            <a:off x="6920230" y="2936240"/>
            <a:ext cx="591820" cy="54737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02</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23" name="标题"/>
          <p:cNvSpPr txBox="1"/>
          <p:nvPr>
            <p:custDataLst>
              <p:tags r:id="rId11"/>
            </p:custDataLst>
          </p:nvPr>
        </p:nvSpPr>
        <p:spPr>
          <a:xfrm>
            <a:off x="6955155" y="3491230"/>
            <a:ext cx="3262630" cy="50990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风险管理手册</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24" name="正文"/>
          <p:cNvSpPr txBox="1"/>
          <p:nvPr>
            <p:custDataLst>
              <p:tags r:id="rId12"/>
            </p:custDataLst>
          </p:nvPr>
        </p:nvSpPr>
        <p:spPr>
          <a:xfrm>
            <a:off x="1998345" y="4361180"/>
            <a:ext cx="3709035" cy="1393190"/>
          </a:xfrm>
          <a:prstGeom prst="rect">
            <a:avLst/>
          </a:prstGeom>
          <a:noFill/>
        </p:spPr>
        <p:txBody>
          <a:bodyPr wrap="square" lIns="0" tIns="0" rIns="0" bIns="0" rtlCol="0" anchor="t" anchorCtr="0">
            <a:noAutofit/>
          </a:bodyPr>
          <a:p>
            <a:pPr indent="0" algn="just" fontAlgn="auto">
              <a:lnSpc>
                <a:spcPct val="120000"/>
              </a:lnSpc>
              <a:spcBef>
                <a:spcPts val="0"/>
              </a:spcBef>
              <a:spcAft>
                <a:spcPts val="0"/>
              </a:spcAft>
            </a:pP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角色和职责、风险分析定义、时间安排（包括调整计划），以及关于低、中、高风险的风险临界值</a:t>
            </a:r>
            <a:endParaRPr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5" name="正文"/>
          <p:cNvSpPr txBox="1"/>
          <p:nvPr>
            <p:custDataLst>
              <p:tags r:id="rId13"/>
            </p:custDataLst>
          </p:nvPr>
        </p:nvSpPr>
        <p:spPr>
          <a:xfrm>
            <a:off x="6939915" y="4212590"/>
            <a:ext cx="3930015" cy="130302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已识别的风险、风险的根本原因、潜在应对措施清单、风险责任人、征兆和预警信号、项目风险的相对评级或优先级清单</a:t>
            </a:r>
            <a:r>
              <a:rPr lang="zh-CN" sz="1400" spc="150">
                <a:solidFill>
                  <a:schemeClr val="tx1">
                    <a:lumMod val="85000"/>
                    <a:lumOff val="15000"/>
                  </a:schemeClr>
                </a:solidFill>
                <a:latin typeface="微软雅黑" panose="020B0503020204020204" charset="-122"/>
                <a:ea typeface="微软雅黑" panose="020B0503020204020204" charset="-122"/>
                <a:cs typeface="+mn-ea"/>
                <a:sym typeface="+mn-ea"/>
              </a:rPr>
              <a:t>等</a:t>
            </a:r>
            <a:endParaRPr lang="zh-CN"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endParaRPr lang="zh-CN"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9" name="矩形 38"/>
          <p:cNvSpPr/>
          <p:nvPr>
            <p:custDataLst>
              <p:tags r:id="rId2"/>
            </p:custDataLst>
          </p:nvPr>
        </p:nvSpPr>
        <p:spPr>
          <a:xfrm>
            <a:off x="6234430" y="2026285"/>
            <a:ext cx="2543175" cy="405447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1" name="图片 10" descr="C:/Users/NYX/Desktop/图片/7741821_3D抽象留白的背景空间.jpg7741821_3D抽象留白的背景空间"/>
          <p:cNvPicPr>
            <a:picLocks noChangeAspect="1"/>
          </p:cNvPicPr>
          <p:nvPr>
            <p:custDataLst>
              <p:tags r:id="rId3"/>
            </p:custDataLst>
          </p:nvPr>
        </p:nvPicPr>
        <p:blipFill>
          <a:blip r:embed="rId4" cstate="print"/>
          <a:srcRect/>
          <a:stretch>
            <a:fillRect/>
          </a:stretch>
        </p:blipFill>
        <p:spPr>
          <a:xfrm>
            <a:off x="6234430" y="2023745"/>
            <a:ext cx="2523490"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12" name="矩形 11"/>
          <p:cNvSpPr/>
          <p:nvPr>
            <p:custDataLst>
              <p:tags r:id="rId5"/>
            </p:custDataLst>
          </p:nvPr>
        </p:nvSpPr>
        <p:spPr>
          <a:xfrm>
            <a:off x="902970" y="2026285"/>
            <a:ext cx="2539365" cy="407416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33" name="矩形 32"/>
          <p:cNvSpPr/>
          <p:nvPr>
            <p:custDataLst>
              <p:tags r:id="rId6"/>
            </p:custDataLst>
          </p:nvPr>
        </p:nvSpPr>
        <p:spPr>
          <a:xfrm>
            <a:off x="3520440" y="2026285"/>
            <a:ext cx="2586990" cy="407352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3" name="图片 12" descr="C:/Users/NYX/Desktop/图片/7895980_现代白色空间内部螺旋坡道3d渲染图像.jpg7895980_现代白色空间内部螺旋坡道3d渲染图像"/>
          <p:cNvPicPr>
            <a:picLocks noChangeAspect="1"/>
          </p:cNvPicPr>
          <p:nvPr>
            <p:custDataLst>
              <p:tags r:id="rId7"/>
            </p:custDataLst>
          </p:nvPr>
        </p:nvPicPr>
        <p:blipFill>
          <a:blip r:embed="rId8" cstate="print"/>
          <a:srcRect/>
          <a:stretch>
            <a:fillRect/>
          </a:stretch>
        </p:blipFill>
        <p:spPr>
          <a:xfrm>
            <a:off x="3520440" y="2023745"/>
            <a:ext cx="2573020"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pic>
        <p:nvPicPr>
          <p:cNvPr id="14" name="图片 13" descr="7896068_立方体的混沌构造。三维演示"/>
          <p:cNvPicPr>
            <a:picLocks noChangeAspect="1"/>
          </p:cNvPicPr>
          <p:nvPr>
            <p:custDataLst>
              <p:tags r:id="rId9"/>
            </p:custDataLst>
          </p:nvPr>
        </p:nvPicPr>
        <p:blipFill>
          <a:blip r:embed="rId10" cstate="print"/>
          <a:srcRect/>
          <a:stretch>
            <a:fillRect/>
          </a:stretch>
        </p:blipFill>
        <p:spPr>
          <a:xfrm>
            <a:off x="902335" y="2023745"/>
            <a:ext cx="2545715" cy="138176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36" name="标题"/>
          <p:cNvSpPr txBox="1"/>
          <p:nvPr>
            <p:custDataLst>
              <p:tags r:id="rId11"/>
            </p:custDataLst>
          </p:nvPr>
        </p:nvSpPr>
        <p:spPr>
          <a:xfrm>
            <a:off x="1079500" y="3508375"/>
            <a:ext cx="2120265"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减轻风险</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15" name="序号"/>
          <p:cNvSpPr txBox="1"/>
          <p:nvPr>
            <p:custDataLst>
              <p:tags r:id="rId12"/>
            </p:custDataLst>
          </p:nvPr>
        </p:nvSpPr>
        <p:spPr>
          <a:xfrm>
            <a:off x="1121410" y="3011805"/>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01</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16" name="序号"/>
          <p:cNvSpPr txBox="1"/>
          <p:nvPr>
            <p:custDataLst>
              <p:tags r:id="rId13"/>
            </p:custDataLst>
          </p:nvPr>
        </p:nvSpPr>
        <p:spPr>
          <a:xfrm>
            <a:off x="3693795" y="3012440"/>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02</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37" name="标题"/>
          <p:cNvSpPr txBox="1"/>
          <p:nvPr>
            <p:custDataLst>
              <p:tags r:id="rId14"/>
            </p:custDataLst>
          </p:nvPr>
        </p:nvSpPr>
        <p:spPr>
          <a:xfrm>
            <a:off x="3693795" y="3508375"/>
            <a:ext cx="188595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风险回避</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41" name="正文"/>
          <p:cNvSpPr txBox="1"/>
          <p:nvPr>
            <p:custDataLst>
              <p:tags r:id="rId15"/>
            </p:custDataLst>
          </p:nvPr>
        </p:nvSpPr>
        <p:spPr>
          <a:xfrm>
            <a:off x="1079500" y="4221480"/>
            <a:ext cx="2229485" cy="1531620"/>
          </a:xfrm>
          <a:prstGeom prst="rect">
            <a:avLst/>
          </a:prstGeom>
          <a:noFill/>
        </p:spPr>
        <p:txBody>
          <a:bodyPr wrap="square" lIns="0" tIns="0" rIns="0" bIns="0" rtlCol="0" anchor="t" anchorCtr="0">
            <a:noAutofit/>
          </a:bodyPr>
          <a:p>
            <a:pPr indent="0" algn="just" fontAlgn="auto">
              <a:lnSpc>
                <a:spcPct val="140000"/>
              </a:lnSpc>
              <a:spcBef>
                <a:spcPts val="0"/>
              </a:spcBef>
              <a:spcAft>
                <a:spcPts val="0"/>
              </a:spcAft>
            </a:pP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通过各种技术和方法降低损失发生的可能性，缩小其后果的不利影响程度。</a:t>
            </a:r>
            <a:endParaRPr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2" name="正文"/>
          <p:cNvSpPr txBox="1"/>
          <p:nvPr>
            <p:custDataLst>
              <p:tags r:id="rId16"/>
            </p:custDataLst>
          </p:nvPr>
        </p:nvSpPr>
        <p:spPr>
          <a:xfrm>
            <a:off x="3693795" y="4153535"/>
            <a:ext cx="2272030" cy="134239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指当项目风险发生的可能性太大，不利后果很严重，无其他良好策略，主动放弃项目或改变项目目标与行动方案，从而回避风险</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3" name="序号"/>
          <p:cNvSpPr txBox="1"/>
          <p:nvPr>
            <p:custDataLst>
              <p:tags r:id="rId17"/>
            </p:custDataLst>
          </p:nvPr>
        </p:nvSpPr>
        <p:spPr>
          <a:xfrm>
            <a:off x="6391275" y="3011805"/>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03</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44" name="标题"/>
          <p:cNvSpPr txBox="1"/>
          <p:nvPr>
            <p:custDataLst>
              <p:tags r:id="rId18"/>
            </p:custDataLst>
          </p:nvPr>
        </p:nvSpPr>
        <p:spPr>
          <a:xfrm>
            <a:off x="6391275" y="3507740"/>
            <a:ext cx="188595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风险转移</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17" name="TextBox 9"/>
          <p:cNvSpPr txBox="1"/>
          <p:nvPr/>
        </p:nvSpPr>
        <p:spPr>
          <a:xfrm>
            <a:off x="476023" y="493928"/>
            <a:ext cx="11239500" cy="89344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003 </a:t>
            </a:r>
            <a:r>
              <a:rPr sz="3000" b="1">
                <a:solidFill>
                  <a:schemeClr val="dk2">
                    <a:alpha val="100000"/>
                  </a:schemeClr>
                </a:solidFill>
                <a:latin typeface="微软雅黑" panose="020B0503020204020204" charset="-122"/>
                <a:ea typeface="微软雅黑" panose="020B0503020204020204" charset="-122"/>
                <a:cs typeface="微软雅黑" panose="020B0503020204020204" charset="-122"/>
              </a:rPr>
              <a:t>工具和方法</a:t>
            </a:r>
            <a:endParaRPr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正文"/>
          <p:cNvSpPr txBox="1"/>
          <p:nvPr>
            <p:custDataLst>
              <p:tags r:id="rId19"/>
            </p:custDataLst>
          </p:nvPr>
        </p:nvSpPr>
        <p:spPr>
          <a:xfrm>
            <a:off x="6423025" y="4128770"/>
            <a:ext cx="2272030" cy="1970405"/>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指设法将将项目本身面临的风险、风险的后果连同应对的责任转移至其他人或单位去承担的行为</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 name="矩形 1"/>
          <p:cNvSpPr/>
          <p:nvPr>
            <p:custDataLst>
              <p:tags r:id="rId20"/>
            </p:custDataLst>
          </p:nvPr>
        </p:nvSpPr>
        <p:spPr>
          <a:xfrm>
            <a:off x="8952230" y="2000885"/>
            <a:ext cx="2543175" cy="405447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5" name="标题"/>
          <p:cNvSpPr txBox="1"/>
          <p:nvPr>
            <p:custDataLst>
              <p:tags r:id="rId21"/>
            </p:custDataLst>
          </p:nvPr>
        </p:nvSpPr>
        <p:spPr>
          <a:xfrm>
            <a:off x="9109075" y="3482340"/>
            <a:ext cx="188595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风险接受</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6" name="正文"/>
          <p:cNvSpPr txBox="1"/>
          <p:nvPr>
            <p:custDataLst>
              <p:tags r:id="rId22"/>
            </p:custDataLst>
          </p:nvPr>
        </p:nvSpPr>
        <p:spPr>
          <a:xfrm>
            <a:off x="9086850" y="4027170"/>
            <a:ext cx="2326005" cy="1320165"/>
          </a:xfrm>
          <a:prstGeom prst="rect">
            <a:avLst/>
          </a:prstGeom>
          <a:noFill/>
        </p:spPr>
        <p:txBody>
          <a:bodyPr wrap="square" lIns="0" tIns="0" rIns="0" bIns="0" rtlCol="0" anchor="t" anchorCtr="0">
            <a:noAutofit/>
          </a:bodyPr>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无法找到任何良策</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规避方法费用大于风险事件造成的损失</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风险非常大以至不能考虑转移或降低，</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同时发生的概率比较低</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7" name="图片 6" descr="7896068_立方体的混沌构造。三维演示"/>
          <p:cNvPicPr>
            <a:picLocks noChangeAspect="1"/>
          </p:cNvPicPr>
          <p:nvPr>
            <p:custDataLst>
              <p:tags r:id="rId23"/>
            </p:custDataLst>
          </p:nvPr>
        </p:nvPicPr>
        <p:blipFill>
          <a:blip r:embed="rId10" cstate="print"/>
          <a:srcRect/>
          <a:stretch>
            <a:fillRect/>
          </a:stretch>
        </p:blipFill>
        <p:spPr>
          <a:xfrm>
            <a:off x="8966835" y="1981200"/>
            <a:ext cx="2545715" cy="138176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4" name="序号"/>
          <p:cNvSpPr txBox="1"/>
          <p:nvPr>
            <p:custDataLst>
              <p:tags r:id="rId24"/>
            </p:custDataLst>
          </p:nvPr>
        </p:nvSpPr>
        <p:spPr>
          <a:xfrm>
            <a:off x="9109075" y="2986405"/>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04</a:t>
            </a:r>
            <a:endParaRPr lang="en-US" b="1" dirty="0">
              <a:solidFill>
                <a:srgbClr val="FFFFFF"/>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9" name="矩形 38"/>
          <p:cNvSpPr/>
          <p:nvPr>
            <p:custDataLst>
              <p:tags r:id="rId2"/>
            </p:custDataLst>
          </p:nvPr>
        </p:nvSpPr>
        <p:spPr>
          <a:xfrm>
            <a:off x="6234430" y="2026285"/>
            <a:ext cx="2543175" cy="405447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1" name="图片 10" descr="C:/Users/NYX/Desktop/图片/7741821_3D抽象留白的背景空间.jpg7741821_3D抽象留白的背景空间"/>
          <p:cNvPicPr>
            <a:picLocks noChangeAspect="1"/>
          </p:cNvPicPr>
          <p:nvPr>
            <p:custDataLst>
              <p:tags r:id="rId3"/>
            </p:custDataLst>
          </p:nvPr>
        </p:nvPicPr>
        <p:blipFill>
          <a:blip r:embed="rId4" cstate="print"/>
          <a:srcRect/>
          <a:stretch>
            <a:fillRect/>
          </a:stretch>
        </p:blipFill>
        <p:spPr>
          <a:xfrm>
            <a:off x="6234430" y="2023745"/>
            <a:ext cx="2540000"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12" name="矩形 11"/>
          <p:cNvSpPr/>
          <p:nvPr>
            <p:custDataLst>
              <p:tags r:id="rId5"/>
            </p:custDataLst>
          </p:nvPr>
        </p:nvSpPr>
        <p:spPr>
          <a:xfrm>
            <a:off x="902970" y="2026285"/>
            <a:ext cx="2539365" cy="407416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33" name="矩形 32"/>
          <p:cNvSpPr/>
          <p:nvPr>
            <p:custDataLst>
              <p:tags r:id="rId6"/>
            </p:custDataLst>
          </p:nvPr>
        </p:nvSpPr>
        <p:spPr>
          <a:xfrm>
            <a:off x="3520440" y="2026285"/>
            <a:ext cx="2586990" cy="407352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3" name="图片 12" descr="C:/Users/NYX/Desktop/图片/7895980_现代白色空间内部螺旋坡道3d渲染图像.jpg7895980_现代白色空间内部螺旋坡道3d渲染图像"/>
          <p:cNvPicPr>
            <a:picLocks noChangeAspect="1"/>
          </p:cNvPicPr>
          <p:nvPr>
            <p:custDataLst>
              <p:tags r:id="rId7"/>
            </p:custDataLst>
          </p:nvPr>
        </p:nvPicPr>
        <p:blipFill>
          <a:blip r:embed="rId8" cstate="print"/>
          <a:srcRect/>
          <a:stretch>
            <a:fillRect/>
          </a:stretch>
        </p:blipFill>
        <p:spPr>
          <a:xfrm>
            <a:off x="3520440" y="2023745"/>
            <a:ext cx="2573020" cy="125539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pic>
        <p:nvPicPr>
          <p:cNvPr id="14" name="图片 13" descr="7896068_立方体的混沌构造。三维演示"/>
          <p:cNvPicPr>
            <a:picLocks noChangeAspect="1"/>
          </p:cNvPicPr>
          <p:nvPr>
            <p:custDataLst>
              <p:tags r:id="rId9"/>
            </p:custDataLst>
          </p:nvPr>
        </p:nvPicPr>
        <p:blipFill>
          <a:blip r:embed="rId10" cstate="print"/>
          <a:srcRect/>
          <a:stretch>
            <a:fillRect/>
          </a:stretch>
        </p:blipFill>
        <p:spPr>
          <a:xfrm>
            <a:off x="902335" y="2023745"/>
            <a:ext cx="2545715" cy="138176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36" name="标题"/>
          <p:cNvSpPr txBox="1"/>
          <p:nvPr>
            <p:custDataLst>
              <p:tags r:id="rId11"/>
            </p:custDataLst>
          </p:nvPr>
        </p:nvSpPr>
        <p:spPr>
          <a:xfrm>
            <a:off x="1079500" y="3508375"/>
            <a:ext cx="2120265"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风险管理方案</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15" name="序号"/>
          <p:cNvSpPr txBox="1"/>
          <p:nvPr>
            <p:custDataLst>
              <p:tags r:id="rId12"/>
            </p:custDataLst>
          </p:nvPr>
        </p:nvSpPr>
        <p:spPr>
          <a:xfrm>
            <a:off x="1121410" y="3011805"/>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01</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16" name="序号"/>
          <p:cNvSpPr txBox="1"/>
          <p:nvPr>
            <p:custDataLst>
              <p:tags r:id="rId13"/>
            </p:custDataLst>
          </p:nvPr>
        </p:nvSpPr>
        <p:spPr>
          <a:xfrm>
            <a:off x="3693795" y="3012440"/>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02</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37" name="标题"/>
          <p:cNvSpPr txBox="1"/>
          <p:nvPr>
            <p:custDataLst>
              <p:tags r:id="rId14"/>
            </p:custDataLst>
          </p:nvPr>
        </p:nvSpPr>
        <p:spPr>
          <a:xfrm>
            <a:off x="3693795" y="3508375"/>
            <a:ext cx="233807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预防性计划</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42" name="正文"/>
          <p:cNvSpPr txBox="1"/>
          <p:nvPr>
            <p:custDataLst>
              <p:tags r:id="rId15"/>
            </p:custDataLst>
          </p:nvPr>
        </p:nvSpPr>
        <p:spPr>
          <a:xfrm>
            <a:off x="3693795" y="4305935"/>
            <a:ext cx="2272030" cy="134239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在识别的风险事件发生时将采取的事先拟定好的行动步 骤。</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3" name="序号"/>
          <p:cNvSpPr txBox="1"/>
          <p:nvPr>
            <p:custDataLst>
              <p:tags r:id="rId16"/>
            </p:custDataLst>
          </p:nvPr>
        </p:nvSpPr>
        <p:spPr>
          <a:xfrm>
            <a:off x="6391275" y="3011805"/>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03</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44" name="标题"/>
          <p:cNvSpPr txBox="1"/>
          <p:nvPr>
            <p:custDataLst>
              <p:tags r:id="rId17"/>
            </p:custDataLst>
          </p:nvPr>
        </p:nvSpPr>
        <p:spPr>
          <a:xfrm>
            <a:off x="6391275" y="3507740"/>
            <a:ext cx="1885950"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储备</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17" name="TextBox 9"/>
          <p:cNvSpPr txBox="1"/>
          <p:nvPr/>
        </p:nvSpPr>
        <p:spPr>
          <a:xfrm>
            <a:off x="476023" y="493928"/>
            <a:ext cx="11239500" cy="89344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004 </a:t>
            </a:r>
            <a:r>
              <a:rPr sz="3000" b="1">
                <a:solidFill>
                  <a:schemeClr val="dk2">
                    <a:alpha val="100000"/>
                  </a:schemeClr>
                </a:solidFill>
                <a:latin typeface="微软雅黑" panose="020B0503020204020204" charset="-122"/>
                <a:ea typeface="微软雅黑" panose="020B0503020204020204" charset="-122"/>
                <a:cs typeface="微软雅黑" panose="020B0503020204020204" charset="-122"/>
              </a:rPr>
              <a:t>风险</a:t>
            </a:r>
            <a:r>
              <a:rPr lang="zh-CN" sz="3000" b="1">
                <a:solidFill>
                  <a:schemeClr val="dk2">
                    <a:alpha val="100000"/>
                  </a:schemeClr>
                </a:solidFill>
                <a:latin typeface="微软雅黑" panose="020B0503020204020204" charset="-122"/>
                <a:ea typeface="微软雅黑" panose="020B0503020204020204" charset="-122"/>
                <a:cs typeface="微软雅黑" panose="020B0503020204020204" charset="-122"/>
              </a:rPr>
              <a:t>应对</a:t>
            </a:r>
            <a:r>
              <a:rPr sz="3000" b="1">
                <a:solidFill>
                  <a:schemeClr val="dk2">
                    <a:alpha val="100000"/>
                  </a:schemeClr>
                </a:solidFill>
                <a:latin typeface="微软雅黑" panose="020B0503020204020204" charset="-122"/>
                <a:ea typeface="微软雅黑" panose="020B0503020204020204" charset="-122"/>
                <a:cs typeface="微软雅黑" panose="020B0503020204020204" charset="-122"/>
              </a:rPr>
              <a:t>的输出</a:t>
            </a:r>
            <a:endParaRPr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正文"/>
          <p:cNvSpPr txBox="1"/>
          <p:nvPr>
            <p:custDataLst>
              <p:tags r:id="rId18"/>
            </p:custDataLst>
          </p:nvPr>
        </p:nvSpPr>
        <p:spPr>
          <a:xfrm>
            <a:off x="6423025" y="4271645"/>
            <a:ext cx="2272030" cy="175133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为了减缓成本风险和（或）日程风险而在项目方案中提出的预先准备。</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 name="矩形 1"/>
          <p:cNvSpPr/>
          <p:nvPr>
            <p:custDataLst>
              <p:tags r:id="rId19"/>
            </p:custDataLst>
          </p:nvPr>
        </p:nvSpPr>
        <p:spPr>
          <a:xfrm>
            <a:off x="8952230" y="2000885"/>
            <a:ext cx="2543175" cy="405447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5" name="标题"/>
          <p:cNvSpPr txBox="1"/>
          <p:nvPr>
            <p:custDataLst>
              <p:tags r:id="rId20"/>
            </p:custDataLst>
          </p:nvPr>
        </p:nvSpPr>
        <p:spPr>
          <a:xfrm>
            <a:off x="9109075" y="3482340"/>
            <a:ext cx="2610485" cy="50228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契约</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6" name="正文"/>
          <p:cNvSpPr txBox="1"/>
          <p:nvPr>
            <p:custDataLst>
              <p:tags r:id="rId21"/>
            </p:custDataLst>
          </p:nvPr>
        </p:nvSpPr>
        <p:spPr>
          <a:xfrm>
            <a:off x="9086850" y="4214495"/>
            <a:ext cx="2326005" cy="113284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应囊括诸如保险、服务和其它条款用以避免和缓解危胁</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7" name="正文"/>
          <p:cNvSpPr txBox="1"/>
          <p:nvPr>
            <p:custDataLst>
              <p:tags r:id="rId22"/>
            </p:custDataLst>
          </p:nvPr>
        </p:nvSpPr>
        <p:spPr>
          <a:xfrm>
            <a:off x="1066800" y="4305300"/>
            <a:ext cx="2619375" cy="1321435"/>
          </a:xfrm>
          <a:prstGeom prst="rect">
            <a:avLst/>
          </a:prstGeom>
          <a:noFill/>
        </p:spPr>
        <p:txBody>
          <a:bodyPr wrap="square" lIns="0" tIns="0" rIns="0" bIns="0" rtlCol="0" anchor="t" anchorCtr="0">
            <a:noAutofit/>
          </a:bodyPr>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正式的或非正式的</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细致或框架</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50000"/>
              </a:lnSpc>
            </a:pP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altLang="zh-CN" sz="1400" spc="15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rPr>
              <a:t>辅助方案</a:t>
            </a:r>
            <a:endParaRPr lang="zh-CN" altLang="en-US"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8" name="图片 7" descr="7896068_立方体的混沌构造。三维演示"/>
          <p:cNvPicPr>
            <a:picLocks noChangeAspect="1"/>
          </p:cNvPicPr>
          <p:nvPr>
            <p:custDataLst>
              <p:tags r:id="rId23"/>
            </p:custDataLst>
          </p:nvPr>
        </p:nvPicPr>
        <p:blipFill>
          <a:blip r:embed="rId10" cstate="print"/>
          <a:srcRect/>
          <a:stretch>
            <a:fillRect/>
          </a:stretch>
        </p:blipFill>
        <p:spPr>
          <a:xfrm>
            <a:off x="8916035" y="1981200"/>
            <a:ext cx="2576195" cy="138176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4" name="序号"/>
          <p:cNvSpPr txBox="1"/>
          <p:nvPr>
            <p:custDataLst>
              <p:tags r:id="rId24"/>
            </p:custDataLst>
          </p:nvPr>
        </p:nvSpPr>
        <p:spPr>
          <a:xfrm>
            <a:off x="9109075" y="2986405"/>
            <a:ext cx="551180" cy="539115"/>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04</a:t>
            </a:r>
            <a:endParaRPr lang="en-US" b="1" dirty="0">
              <a:solidFill>
                <a:srgbClr val="FFFFFF"/>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05</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风险监控 </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5742" b="5742"/>
          <a:stretch>
            <a:fillRect/>
          </a:stretch>
        </p:blipFill>
        <p:spPr>
          <a:xfrm>
            <a:off x="6051347" y="1410975"/>
            <a:ext cx="5238701" cy="4637054"/>
          </a:xfrm>
          <a:prstGeom prst="rect">
            <a:avLst/>
          </a:prstGeom>
        </p:spPr>
      </p:pic>
      <p:sp>
        <p:nvSpPr>
          <p:cNvPr id="3" name="TextBox 3"/>
          <p:cNvSpPr txBox="1"/>
          <p:nvPr>
            <p:custDataLst>
              <p:tags r:id="rId3"/>
            </p:custDataLst>
          </p:nvPr>
        </p:nvSpPr>
        <p:spPr>
          <a:xfrm>
            <a:off x="2244606" y="2024078"/>
            <a:ext cx="4238625" cy="914400"/>
          </a:xfrm>
          <a:prstGeom prst="rect">
            <a:avLst/>
          </a:prstGeom>
        </p:spPr>
        <p:txBody>
          <a:bodyPr vert="horz" wrap="square" lIns="123825" tIns="123825" rIns="57150" bIns="123825" rtlCol="0" anchor="t" anchorCtr="0">
            <a:noAutofit/>
          </a:bodyPr>
          <a:lstStyle/>
          <a:p>
            <a:pPr>
              <a:lnSpc>
                <a:spcPct val="15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风险管理计划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实际风险事件</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附加风险识别和分析</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2244606" y="14468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输入</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2244606" y="3804413"/>
            <a:ext cx="4238625" cy="914400"/>
          </a:xfrm>
          <a:prstGeom prst="rect">
            <a:avLst/>
          </a:prstGeom>
        </p:spPr>
        <p:txBody>
          <a:bodyPr vert="horz" wrap="square" lIns="123825" tIns="123825" rIns="57150" bIns="123825" rtlCol="0" anchor="t" anchorCtr="0">
            <a:noAutofit/>
          </a:bodyPr>
          <a:lstStyle/>
          <a:p>
            <a:pPr>
              <a:lnSpc>
                <a:spcPct val="15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信息的采集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风险预警</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2244606" y="3268850"/>
            <a:ext cx="4219575" cy="736876"/>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工具与</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技术</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2244606" y="5300903"/>
            <a:ext cx="4238625" cy="914400"/>
          </a:xfrm>
          <a:prstGeom prst="rect">
            <a:avLst/>
          </a:prstGeom>
        </p:spPr>
        <p:txBody>
          <a:bodyPr vert="horz" wrap="square" lIns="123825" tIns="123825" rIns="57150" bIns="123825" rtlCol="0" anchor="t" anchorCtr="0">
            <a:noAutofit/>
          </a:bodyPr>
          <a:lstStyle/>
          <a:p>
            <a:pPr>
              <a:lnSpc>
                <a:spcPct val="15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项目风险报告</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0"/>
              </a:spcAft>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项目风险响应计划</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2244606" y="4769401"/>
            <a:ext cx="4219575" cy="749453"/>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输出</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001 风险</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监控</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的过程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1304238" y="1687059"/>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1304238" y="3501835"/>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1304238" y="4994516"/>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1409738" y="1597932"/>
            <a:ext cx="638629" cy="638629"/>
          </a:xfrm>
          <a:prstGeom prst="rect">
            <a:avLst/>
          </a:prstGeom>
          <a:noFill/>
          <a:ln w="19050">
            <a:solidFill>
              <a:schemeClr val="accent1">
                <a:alpha val="100000"/>
              </a:schemeClr>
            </a:solidFill>
            <a:prstDash val="solid"/>
          </a:ln>
        </p:spPr>
      </p:sp>
      <p:sp>
        <p:nvSpPr>
          <p:cNvPr id="14" name="AutoShape 14"/>
          <p:cNvSpPr/>
          <p:nvPr>
            <p:custDataLst>
              <p:tags r:id="rId13"/>
            </p:custDataLst>
          </p:nvPr>
        </p:nvSpPr>
        <p:spPr>
          <a:xfrm>
            <a:off x="1409738" y="3404061"/>
            <a:ext cx="638629" cy="638629"/>
          </a:xfrm>
          <a:prstGeom prst="rect">
            <a:avLst/>
          </a:prstGeom>
          <a:noFill/>
          <a:ln w="19050">
            <a:solidFill>
              <a:schemeClr val="accent1">
                <a:alpha val="100000"/>
              </a:schemeClr>
            </a:solidFill>
            <a:prstDash val="solid"/>
          </a:ln>
        </p:spPr>
      </p:sp>
      <p:sp>
        <p:nvSpPr>
          <p:cNvPr id="15" name="AutoShape 15"/>
          <p:cNvSpPr/>
          <p:nvPr>
            <p:custDataLst>
              <p:tags r:id="rId14"/>
            </p:custDataLst>
          </p:nvPr>
        </p:nvSpPr>
        <p:spPr>
          <a:xfrm>
            <a:off x="1409738" y="4905389"/>
            <a:ext cx="638629" cy="638629"/>
          </a:xfrm>
          <a:prstGeom prst="rect">
            <a:avLst/>
          </a:prstGeom>
          <a:noFill/>
          <a:ln w="19050">
            <a:solidFill>
              <a:schemeClr val="accent1">
                <a:alpha val="100000"/>
              </a:schemeClr>
            </a:solidFill>
            <a:prstDash val="solid"/>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9" name="矩形 38"/>
          <p:cNvSpPr/>
          <p:nvPr>
            <p:custDataLst>
              <p:tags r:id="rId2"/>
            </p:custDataLst>
          </p:nvPr>
        </p:nvSpPr>
        <p:spPr>
          <a:xfrm>
            <a:off x="7987030" y="2021205"/>
            <a:ext cx="2933065" cy="405955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1" name="图片 10" descr="C:/Users/NYX/Desktop/图片/7741821_3D抽象留白的背景空间.jpg7741821_3D抽象留白的背景空间"/>
          <p:cNvPicPr>
            <a:picLocks noChangeAspect="1"/>
          </p:cNvPicPr>
          <p:nvPr>
            <p:custDataLst>
              <p:tags r:id="rId3"/>
            </p:custDataLst>
          </p:nvPr>
        </p:nvPicPr>
        <p:blipFill>
          <a:blip r:embed="rId4" cstate="print"/>
          <a:srcRect/>
          <a:stretch>
            <a:fillRect/>
          </a:stretch>
        </p:blipFill>
        <p:spPr>
          <a:xfrm>
            <a:off x="7987030" y="2022475"/>
            <a:ext cx="2905760" cy="125666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12" name="矩形 11"/>
          <p:cNvSpPr/>
          <p:nvPr>
            <p:custDataLst>
              <p:tags r:id="rId5"/>
            </p:custDataLst>
          </p:nvPr>
        </p:nvSpPr>
        <p:spPr>
          <a:xfrm>
            <a:off x="1360170" y="2021840"/>
            <a:ext cx="2927985" cy="407860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33" name="矩形 32"/>
          <p:cNvSpPr/>
          <p:nvPr>
            <p:custDataLst>
              <p:tags r:id="rId6"/>
            </p:custDataLst>
          </p:nvPr>
        </p:nvSpPr>
        <p:spPr>
          <a:xfrm>
            <a:off x="4663440" y="2021840"/>
            <a:ext cx="2982595" cy="407797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3" name="图片 12" descr="C:/Users/NYX/Desktop/图片/7895980_现代白色空间内部螺旋坡道3d渲染图像.jpg7895980_现代白色空间内部螺旋坡道3d渲染图像"/>
          <p:cNvPicPr>
            <a:picLocks noChangeAspect="1"/>
          </p:cNvPicPr>
          <p:nvPr>
            <p:custDataLst>
              <p:tags r:id="rId7"/>
            </p:custDataLst>
          </p:nvPr>
        </p:nvPicPr>
        <p:blipFill>
          <a:blip r:embed="rId8" cstate="print"/>
          <a:srcRect/>
          <a:stretch>
            <a:fillRect/>
          </a:stretch>
        </p:blipFill>
        <p:spPr>
          <a:xfrm>
            <a:off x="4663440" y="2022475"/>
            <a:ext cx="2948305" cy="1256665"/>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pic>
        <p:nvPicPr>
          <p:cNvPr id="14" name="图片 13" descr="7896068_立方体的混沌构造。三维演示"/>
          <p:cNvPicPr>
            <a:picLocks noChangeAspect="1"/>
          </p:cNvPicPr>
          <p:nvPr>
            <p:custDataLst>
              <p:tags r:id="rId9"/>
            </p:custDataLst>
          </p:nvPr>
        </p:nvPicPr>
        <p:blipFill>
          <a:blip r:embed="rId10" cstate="print"/>
          <a:srcRect/>
          <a:stretch>
            <a:fillRect/>
          </a:stretch>
        </p:blipFill>
        <p:spPr>
          <a:xfrm>
            <a:off x="1359535" y="2022475"/>
            <a:ext cx="2929255" cy="138303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36" name="标题"/>
          <p:cNvSpPr txBox="1"/>
          <p:nvPr>
            <p:custDataLst>
              <p:tags r:id="rId11"/>
            </p:custDataLst>
          </p:nvPr>
        </p:nvSpPr>
        <p:spPr>
          <a:xfrm>
            <a:off x="1536700" y="3507740"/>
            <a:ext cx="2444750" cy="502920"/>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风险管理计划</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15" name="序号"/>
          <p:cNvSpPr txBox="1"/>
          <p:nvPr>
            <p:custDataLst>
              <p:tags r:id="rId12"/>
            </p:custDataLst>
          </p:nvPr>
        </p:nvSpPr>
        <p:spPr>
          <a:xfrm>
            <a:off x="1578610" y="3011487"/>
            <a:ext cx="540000" cy="54000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01</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16" name="序号"/>
          <p:cNvSpPr txBox="1"/>
          <p:nvPr>
            <p:custDataLst>
              <p:tags r:id="rId13"/>
            </p:custDataLst>
          </p:nvPr>
        </p:nvSpPr>
        <p:spPr>
          <a:xfrm>
            <a:off x="4912995" y="3011488"/>
            <a:ext cx="540000" cy="54000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02</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37" name="标题"/>
          <p:cNvSpPr txBox="1"/>
          <p:nvPr>
            <p:custDataLst>
              <p:tags r:id="rId14"/>
            </p:custDataLst>
          </p:nvPr>
        </p:nvSpPr>
        <p:spPr>
          <a:xfrm>
            <a:off x="4912995" y="3507740"/>
            <a:ext cx="2174240" cy="502920"/>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实际风险事件</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41" name="正文"/>
          <p:cNvSpPr txBox="1"/>
          <p:nvPr>
            <p:custDataLst>
              <p:tags r:id="rId15"/>
            </p:custDataLst>
          </p:nvPr>
        </p:nvSpPr>
        <p:spPr>
          <a:xfrm>
            <a:off x="1536700" y="4295775"/>
            <a:ext cx="2571115" cy="1533525"/>
          </a:xfrm>
          <a:prstGeom prst="rect">
            <a:avLst/>
          </a:prstGeom>
          <a:noFill/>
        </p:spPr>
        <p:txBody>
          <a:bodyPr wrap="square" lIns="0" tIns="0" rIns="0" bIns="0" rtlCol="0" anchor="t" anchorCtr="0">
            <a:noAutofit/>
          </a:bodyPr>
          <a:p>
            <a:pPr indent="0" algn="just" fontAlgn="auto">
              <a:lnSpc>
                <a:spcPct val="120000"/>
              </a:lnSpc>
              <a:spcBef>
                <a:spcPts val="0"/>
              </a:spcBef>
              <a:spcAft>
                <a:spcPts val="0"/>
              </a:spcAft>
            </a:pP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风险管理计划编制是识别项目可能面临的风险并给出相应处理措施的过程。</a:t>
            </a:r>
            <a:endParaRPr lang="en-US" altLang="zh-CN"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2" name="正文"/>
          <p:cNvSpPr txBox="1"/>
          <p:nvPr>
            <p:custDataLst>
              <p:tags r:id="rId16"/>
            </p:custDataLst>
          </p:nvPr>
        </p:nvSpPr>
        <p:spPr>
          <a:xfrm>
            <a:off x="4912995" y="4203700"/>
            <a:ext cx="2619375" cy="118491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发生了的风险事件是实际风险事件或说是风险的起源，而项目管理人员应总结已发生的风险事件以便进行进一步的 对策研究。</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3" name="序号"/>
          <p:cNvSpPr txBox="1"/>
          <p:nvPr>
            <p:custDataLst>
              <p:tags r:id="rId17"/>
            </p:custDataLst>
          </p:nvPr>
        </p:nvSpPr>
        <p:spPr>
          <a:xfrm>
            <a:off x="8220075" y="3010853"/>
            <a:ext cx="540000" cy="54000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03</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44" name="标题"/>
          <p:cNvSpPr txBox="1"/>
          <p:nvPr>
            <p:custDataLst>
              <p:tags r:id="rId18"/>
            </p:custDataLst>
          </p:nvPr>
        </p:nvSpPr>
        <p:spPr>
          <a:xfrm>
            <a:off x="8220075" y="3507105"/>
            <a:ext cx="2758440" cy="502920"/>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附加风险识别和分析</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18" name="正文"/>
          <p:cNvSpPr txBox="1"/>
          <p:nvPr>
            <p:custDataLst>
              <p:tags r:id="rId19"/>
            </p:custDataLst>
          </p:nvPr>
        </p:nvSpPr>
        <p:spPr>
          <a:xfrm>
            <a:off x="8251825" y="4162425"/>
            <a:ext cx="2538730" cy="121031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当项目进程受到评价和总结时，事先未被识别的潜在风险事件或风险的起源将会浮出水面。</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 name="TextBox 9"/>
          <p:cNvSpPr txBox="1"/>
          <p:nvPr/>
        </p:nvSpPr>
        <p:spPr>
          <a:xfrm>
            <a:off x="552223" y="570128"/>
            <a:ext cx="11239500" cy="89344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002 风险</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监控</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的</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输入</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7" name="TextBox 9"/>
          <p:cNvSpPr txBox="1"/>
          <p:nvPr/>
        </p:nvSpPr>
        <p:spPr>
          <a:xfrm>
            <a:off x="476023" y="493928"/>
            <a:ext cx="11239500" cy="153987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003 </a:t>
            </a:r>
            <a:r>
              <a:rPr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工具和方法</a:t>
            </a:r>
            <a:endParaRPr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矩形 7"/>
          <p:cNvSpPr/>
          <p:nvPr>
            <p:custDataLst>
              <p:tags r:id="rId2"/>
            </p:custDataLst>
          </p:nvPr>
        </p:nvSpPr>
        <p:spPr>
          <a:xfrm>
            <a:off x="1519555" y="1950085"/>
            <a:ext cx="4380865" cy="407860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6461760" y="1946910"/>
            <a:ext cx="4474845" cy="406527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0" name="图片 9" descr="C:/Users/NYX/Desktop/图片/7895980_现代白色空间内部螺旋坡道3d渲染图像.jpg7895980_现代白色空间内部螺旋坡道3d渲染图像"/>
          <p:cNvPicPr>
            <a:picLocks noChangeAspect="1"/>
          </p:cNvPicPr>
          <p:nvPr>
            <p:custDataLst>
              <p:tags r:id="rId4"/>
            </p:custDataLst>
          </p:nvPr>
        </p:nvPicPr>
        <p:blipFill>
          <a:blip r:embed="rId5" cstate="print"/>
          <a:srcRect/>
          <a:stretch>
            <a:fillRect/>
          </a:stretch>
        </p:blipFill>
        <p:spPr>
          <a:xfrm>
            <a:off x="6461760" y="1947545"/>
            <a:ext cx="4444365" cy="123444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pic>
        <p:nvPicPr>
          <p:cNvPr id="19" name="图片 18" descr="7896068_立方体的混沌构造。三维演示"/>
          <p:cNvPicPr>
            <a:picLocks noChangeAspect="1"/>
          </p:cNvPicPr>
          <p:nvPr>
            <p:custDataLst>
              <p:tags r:id="rId6"/>
            </p:custDataLst>
          </p:nvPr>
        </p:nvPicPr>
        <p:blipFill>
          <a:blip r:embed="rId7" cstate="print"/>
          <a:srcRect/>
          <a:stretch>
            <a:fillRect/>
          </a:stretch>
        </p:blipFill>
        <p:spPr>
          <a:xfrm>
            <a:off x="1522095" y="1947545"/>
            <a:ext cx="4356735" cy="125603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20" name="标题"/>
          <p:cNvSpPr txBox="1"/>
          <p:nvPr>
            <p:custDataLst>
              <p:tags r:id="rId8"/>
            </p:custDataLst>
          </p:nvPr>
        </p:nvSpPr>
        <p:spPr>
          <a:xfrm>
            <a:off x="1995170" y="3457575"/>
            <a:ext cx="3863975" cy="57340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信息的采集</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21" name="序号"/>
          <p:cNvSpPr txBox="1"/>
          <p:nvPr>
            <p:custDataLst>
              <p:tags r:id="rId9"/>
            </p:custDataLst>
          </p:nvPr>
        </p:nvSpPr>
        <p:spPr>
          <a:xfrm>
            <a:off x="1898015" y="2935605"/>
            <a:ext cx="622300" cy="53975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01</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22" name="序号"/>
          <p:cNvSpPr txBox="1"/>
          <p:nvPr>
            <p:custDataLst>
              <p:tags r:id="rId10"/>
            </p:custDataLst>
          </p:nvPr>
        </p:nvSpPr>
        <p:spPr>
          <a:xfrm>
            <a:off x="6920230" y="2936240"/>
            <a:ext cx="591820" cy="54737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02</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23" name="标题"/>
          <p:cNvSpPr txBox="1"/>
          <p:nvPr>
            <p:custDataLst>
              <p:tags r:id="rId11"/>
            </p:custDataLst>
          </p:nvPr>
        </p:nvSpPr>
        <p:spPr>
          <a:xfrm>
            <a:off x="6955155" y="3491230"/>
            <a:ext cx="3262630" cy="50990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风险预警 </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24" name="正文"/>
          <p:cNvSpPr txBox="1"/>
          <p:nvPr>
            <p:custDataLst>
              <p:tags r:id="rId12"/>
            </p:custDataLst>
          </p:nvPr>
        </p:nvSpPr>
        <p:spPr>
          <a:xfrm>
            <a:off x="1998345" y="4361180"/>
            <a:ext cx="3709035" cy="1393190"/>
          </a:xfrm>
          <a:prstGeom prst="rect">
            <a:avLst/>
          </a:prstGeom>
          <a:noFill/>
        </p:spPr>
        <p:txBody>
          <a:bodyPr wrap="square" lIns="0" tIns="0" rIns="0" bIns="0" rtlCol="0" anchor="t" anchorCtr="0">
            <a:noAutofit/>
          </a:bodyPr>
          <a:p>
            <a:pPr indent="0" algn="just" fontAlgn="auto">
              <a:lnSpc>
                <a:spcPct val="120000"/>
              </a:lnSpc>
              <a:spcBef>
                <a:spcPts val="0"/>
              </a:spcBef>
              <a:spcAft>
                <a:spcPts val="0"/>
              </a:spcAft>
            </a:pP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项目风险一般有三种表达形式：产品达不到规定的性能或质量水平；实际费用过高；交付延时。</a:t>
            </a:r>
            <a:endParaRPr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5" name="正文"/>
          <p:cNvSpPr txBox="1"/>
          <p:nvPr>
            <p:custDataLst>
              <p:tags r:id="rId13"/>
            </p:custDataLst>
          </p:nvPr>
        </p:nvSpPr>
        <p:spPr>
          <a:xfrm>
            <a:off x="6939915" y="4212590"/>
            <a:ext cx="3748405" cy="1303020"/>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指对项目管理过程中有可能出现的风险，采取超前或预先 防范的管理方式，一旦在监控过程中发现有发生风险的征兆，及时发出预警信号并采取校正行动，以最大限度地控制不利后果的发生。</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6200" y="-75565"/>
            <a:ext cx="12192000" cy="6858000"/>
          </a:xfrm>
          <a:prstGeom prst="rect">
            <a:avLst/>
          </a:prstGeom>
        </p:spPr>
      </p:pic>
      <p:sp>
        <p:nvSpPr>
          <p:cNvPr id="3" name="TextBox 3"/>
          <p:cNvSpPr txBox="1"/>
          <p:nvPr/>
        </p:nvSpPr>
        <p:spPr>
          <a:xfrm>
            <a:off x="9776770" y="663596"/>
            <a:ext cx="2197085" cy="766889"/>
          </a:xfrm>
          <a:prstGeom prst="rect">
            <a:avLst/>
          </a:prstGeom>
        </p:spPr>
        <p:txBody>
          <a:bodyPr vert="horz" wrap="square" lIns="114300" tIns="57150" rIns="114300" bIns="57150" rtlCol="0" anchor="b" anchorCtr="0">
            <a:normAutofit/>
          </a:bodyPr>
          <a:lstStyle/>
          <a:p>
            <a:pPr algn="ctr">
              <a:lnSpc>
                <a:spcPct val="120000"/>
              </a:lnSpc>
            </a:pPr>
            <a:r>
              <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rPr>
              <a:t>CATALOGUE</a:t>
            </a:r>
            <a:endPar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7492225" y="198162"/>
            <a:ext cx="4405428" cy="977265"/>
          </a:xfrm>
          <a:prstGeom prst="rect">
            <a:avLst/>
          </a:prstGeom>
        </p:spPr>
        <p:txBody>
          <a:bodyPr vert="horz" wrap="square" lIns="91440" tIns="45720" rIns="91440" bIns="45720" rtlCol="0" anchor="b" anchorCtr="0">
            <a:normAutofit/>
          </a:bodyPr>
          <a:lstStyle/>
          <a:p>
            <a:pPr algn="r">
              <a:lnSpc>
                <a:spcPct val="100000"/>
              </a:lnSpc>
              <a:spcBef>
                <a:spcPts val="375"/>
              </a:spcBef>
            </a:pP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目 录</a:t>
            </a:r>
            <a:endPar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929543" y="1484275"/>
            <a:ext cx="6612681" cy="4969951"/>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风险管理相关概念</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风险识别</a:t>
            </a:r>
            <a:endPar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风险</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分析</a:t>
            </a:r>
            <a:endPar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风险</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应对</a:t>
            </a:r>
            <a:endPar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风险</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监控</a:t>
            </a:r>
            <a:endPar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案例分析 - </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波音公司</a:t>
            </a:r>
            <a:r>
              <a:rPr lang="en-US" altLang="zh-CN" sz="2400">
                <a:solidFill>
                  <a:srgbClr val="020A49">
                    <a:alpha val="100000"/>
                  </a:srgbClr>
                </a:solidFill>
                <a:latin typeface="微软雅黑" panose="020B0503020204020204" charset="-122"/>
                <a:ea typeface="微软雅黑" panose="020B0503020204020204" charset="-122"/>
                <a:cs typeface="微软雅黑" panose="020B0503020204020204" charset="-122"/>
              </a:rPr>
              <a:t>73Max</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飞机安全管理</a:t>
            </a:r>
            <a:endPar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实训任务 - H</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公司</a:t>
            </a: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项目案例</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7" name="TextBox 9"/>
          <p:cNvSpPr txBox="1"/>
          <p:nvPr/>
        </p:nvSpPr>
        <p:spPr>
          <a:xfrm>
            <a:off x="476023" y="493928"/>
            <a:ext cx="11239500" cy="893445"/>
          </a:xfrm>
          <a:prstGeom prst="rect">
            <a:avLst/>
          </a:prstGeom>
        </p:spPr>
        <p:txBody>
          <a:bodyPr vert="horz" wrap="square" lIns="123825" tIns="123825" rIns="57150" bIns="123825" rtlCol="0" anchor="t" anchorCtr="0">
            <a:spAutoFit/>
          </a:bodyPr>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00</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4 </a:t>
            </a:r>
            <a:r>
              <a:rPr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风险识别的输出</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矩形 7"/>
          <p:cNvSpPr/>
          <p:nvPr>
            <p:custDataLst>
              <p:tags r:id="rId2"/>
            </p:custDataLst>
          </p:nvPr>
        </p:nvSpPr>
        <p:spPr>
          <a:xfrm>
            <a:off x="1519555" y="1950085"/>
            <a:ext cx="4380865" cy="4078605"/>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6461760" y="1946910"/>
            <a:ext cx="4474845" cy="4065270"/>
          </a:xfrm>
          <a:prstGeom prst="rect">
            <a:avLst/>
          </a:prstGeom>
          <a:solidFill>
            <a:schemeClr val="tx1">
              <a:lumMod val="40000"/>
              <a:lumOff val="60000"/>
              <a:alpha val="20000"/>
            </a:schemeClr>
          </a:solidFill>
          <a:effectLst>
            <a:outerShdw blurRad="127000" dist="38100" dir="2700000" algn="tl" rotWithShape="0">
              <a:schemeClr val="accent1">
                <a:alpha val="10000"/>
              </a:schemeClr>
            </a:outerShdw>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pic>
        <p:nvPicPr>
          <p:cNvPr id="10" name="图片 9" descr="C:/Users/NYX/Desktop/图片/7895980_现代白色空间内部螺旋坡道3d渲染图像.jpg7895980_现代白色空间内部螺旋坡道3d渲染图像"/>
          <p:cNvPicPr>
            <a:picLocks noChangeAspect="1"/>
          </p:cNvPicPr>
          <p:nvPr>
            <p:custDataLst>
              <p:tags r:id="rId4"/>
            </p:custDataLst>
          </p:nvPr>
        </p:nvPicPr>
        <p:blipFill>
          <a:blip r:embed="rId5" cstate="print"/>
          <a:srcRect/>
          <a:stretch>
            <a:fillRect/>
          </a:stretch>
        </p:blipFill>
        <p:spPr>
          <a:xfrm>
            <a:off x="6461760" y="1947545"/>
            <a:ext cx="4444365" cy="123444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pic>
        <p:nvPicPr>
          <p:cNvPr id="19" name="图片 18" descr="7896068_立方体的混沌构造。三维演示"/>
          <p:cNvPicPr>
            <a:picLocks noChangeAspect="1"/>
          </p:cNvPicPr>
          <p:nvPr>
            <p:custDataLst>
              <p:tags r:id="rId6"/>
            </p:custDataLst>
          </p:nvPr>
        </p:nvPicPr>
        <p:blipFill>
          <a:blip r:embed="rId7" cstate="print"/>
          <a:srcRect/>
          <a:stretch>
            <a:fillRect/>
          </a:stretch>
        </p:blipFill>
        <p:spPr>
          <a:xfrm>
            <a:off x="1522095" y="1947545"/>
            <a:ext cx="4356735" cy="1256030"/>
          </a:xfrm>
          <a:custGeom>
            <a:avLst/>
            <a:gdLst/>
            <a:ahLst/>
            <a:cxnLst>
              <a:cxn ang="3">
                <a:pos x="hc" y="t"/>
              </a:cxn>
              <a:cxn ang="cd2">
                <a:pos x="l" y="vc"/>
              </a:cxn>
              <a:cxn ang="cd4">
                <a:pos x="hc" y="b"/>
              </a:cxn>
              <a:cxn ang="0">
                <a:pos x="r" y="vc"/>
              </a:cxn>
            </a:cxnLst>
            <a:rect l="l" t="t" r="r" b="b"/>
            <a:pathLst>
              <a:path w="3118" h="1965">
                <a:moveTo>
                  <a:pt x="0" y="0"/>
                </a:moveTo>
                <a:lnTo>
                  <a:pt x="3118" y="0"/>
                </a:lnTo>
                <a:lnTo>
                  <a:pt x="3118" y="1965"/>
                </a:lnTo>
                <a:lnTo>
                  <a:pt x="0" y="1965"/>
                </a:lnTo>
                <a:lnTo>
                  <a:pt x="0" y="0"/>
                </a:lnTo>
                <a:close/>
              </a:path>
            </a:pathLst>
          </a:custGeom>
          <a:solidFill>
            <a:schemeClr val="accent1"/>
          </a:solidFill>
          <a:ln w="3175">
            <a:solidFill>
              <a:schemeClr val="tx1">
                <a:lumMod val="40000"/>
                <a:lumOff val="60000"/>
                <a:alpha val="20000"/>
              </a:schemeClr>
            </a:solidFill>
          </a:ln>
        </p:spPr>
      </p:pic>
      <p:sp>
        <p:nvSpPr>
          <p:cNvPr id="20" name="标题"/>
          <p:cNvSpPr txBox="1"/>
          <p:nvPr>
            <p:custDataLst>
              <p:tags r:id="rId8"/>
            </p:custDataLst>
          </p:nvPr>
        </p:nvSpPr>
        <p:spPr>
          <a:xfrm>
            <a:off x="1995170" y="3457575"/>
            <a:ext cx="3863975" cy="57340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项目风险报告</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21" name="序号"/>
          <p:cNvSpPr txBox="1"/>
          <p:nvPr>
            <p:custDataLst>
              <p:tags r:id="rId9"/>
            </p:custDataLst>
          </p:nvPr>
        </p:nvSpPr>
        <p:spPr>
          <a:xfrm>
            <a:off x="1898015" y="2935605"/>
            <a:ext cx="622300" cy="53975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a:solidFill>
                  <a:srgbClr val="FFFFFF"/>
                </a:solidFill>
                <a:latin typeface="微软雅黑" panose="020B0503020204020204" charset="-122"/>
                <a:ea typeface="微软雅黑" panose="020B0503020204020204" charset="-122"/>
                <a:cs typeface="+mn-ea"/>
                <a:sym typeface="+mn-ea"/>
              </a:rPr>
              <a:t>01</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22" name="序号"/>
          <p:cNvSpPr txBox="1"/>
          <p:nvPr>
            <p:custDataLst>
              <p:tags r:id="rId10"/>
            </p:custDataLst>
          </p:nvPr>
        </p:nvSpPr>
        <p:spPr>
          <a:xfrm>
            <a:off x="6920230" y="2936240"/>
            <a:ext cx="591820" cy="547370"/>
          </a:xfrm>
          <a:prstGeom prst="ellipse">
            <a:avLst/>
          </a:prstGeom>
          <a:gradFill>
            <a:gsLst>
              <a:gs pos="30000">
                <a:schemeClr val="accent1">
                  <a:lumMod val="60000"/>
                  <a:lumOff val="40000"/>
                  <a:alpha val="100000"/>
                </a:schemeClr>
              </a:gs>
              <a:gs pos="100000">
                <a:schemeClr val="accent1"/>
              </a:gs>
            </a:gsLst>
            <a:lin ang="2700000" scaled="0"/>
          </a:gradFill>
        </p:spPr>
        <p:txBody>
          <a:bodyPr wrap="none" lIns="0" tIns="0" rIns="0" bIns="0" rtlCol="0" anchor="ctr" anchorCtr="0">
            <a:noAutofit/>
          </a:bodyPr>
          <a:p>
            <a:pPr algn="ctr">
              <a:lnSpc>
                <a:spcPct val="100000"/>
              </a:lnSpc>
            </a:pPr>
            <a:r>
              <a:rPr lang="en-US" b="1" dirty="0">
                <a:solidFill>
                  <a:srgbClr val="FFFFFF"/>
                </a:solidFill>
                <a:latin typeface="微软雅黑" panose="020B0503020204020204" charset="-122"/>
                <a:ea typeface="微软雅黑" panose="020B0503020204020204" charset="-122"/>
                <a:cs typeface="+mn-ea"/>
                <a:sym typeface="+mn-ea"/>
              </a:rPr>
              <a:t>02</a:t>
            </a:r>
            <a:endParaRPr lang="en-US" b="1" dirty="0">
              <a:solidFill>
                <a:srgbClr val="FFFFFF"/>
              </a:solidFill>
              <a:latin typeface="微软雅黑" panose="020B0503020204020204" charset="-122"/>
              <a:ea typeface="微软雅黑" panose="020B0503020204020204" charset="-122"/>
              <a:cs typeface="+mn-ea"/>
              <a:sym typeface="+mn-ea"/>
            </a:endParaRPr>
          </a:p>
        </p:txBody>
      </p:sp>
      <p:sp>
        <p:nvSpPr>
          <p:cNvPr id="23" name="标题"/>
          <p:cNvSpPr txBox="1"/>
          <p:nvPr>
            <p:custDataLst>
              <p:tags r:id="rId11"/>
            </p:custDataLst>
          </p:nvPr>
        </p:nvSpPr>
        <p:spPr>
          <a:xfrm>
            <a:off x="6955155" y="3491230"/>
            <a:ext cx="3262630" cy="509905"/>
          </a:xfrm>
          <a:prstGeom prst="rect">
            <a:avLst/>
          </a:prstGeom>
          <a:noFill/>
        </p:spPr>
        <p:txBody>
          <a:bodyPr wrap="square" lIns="0" tIns="0" rIns="0" bIns="0" rtlCol="0" anchor="b">
            <a:noAutofit/>
          </a:bodyPr>
          <a:p>
            <a:r>
              <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rPr>
              <a:t>项目风险响应计划 </a:t>
            </a:r>
            <a:endParaRPr lang="zh-CN" altLang="en-US" sz="2000" b="1" spc="300">
              <a:gradFill>
                <a:gsLst>
                  <a:gs pos="0">
                    <a:schemeClr val="accent1">
                      <a:lumMod val="60000"/>
                      <a:lumOff val="40000"/>
                    </a:schemeClr>
                  </a:gs>
                  <a:gs pos="53000">
                    <a:schemeClr val="accent1"/>
                  </a:gs>
                </a:gsLst>
                <a:lin ang="2700000" scaled="0"/>
              </a:gradFill>
              <a:latin typeface="微软雅黑" panose="020B0503020204020204" charset="-122"/>
              <a:ea typeface="微软雅黑" panose="020B0503020204020204" charset="-122"/>
              <a:cs typeface="+mn-ea"/>
              <a:sym typeface="+mn-ea"/>
            </a:endParaRPr>
          </a:p>
        </p:txBody>
      </p:sp>
      <p:sp>
        <p:nvSpPr>
          <p:cNvPr id="24" name="正文"/>
          <p:cNvSpPr txBox="1"/>
          <p:nvPr>
            <p:custDataLst>
              <p:tags r:id="rId12"/>
            </p:custDataLst>
          </p:nvPr>
        </p:nvSpPr>
        <p:spPr>
          <a:xfrm>
            <a:off x="1998345" y="4361180"/>
            <a:ext cx="3709035" cy="1393190"/>
          </a:xfrm>
          <a:prstGeom prst="rect">
            <a:avLst/>
          </a:prstGeom>
          <a:noFill/>
        </p:spPr>
        <p:txBody>
          <a:bodyPr wrap="square" lIns="0" tIns="0" rIns="0" bIns="0" rtlCol="0" anchor="t" anchorCtr="0">
            <a:noAutofit/>
          </a:bodyPr>
          <a:p>
            <a:pPr indent="0" algn="just" fontAlgn="auto">
              <a:lnSpc>
                <a:spcPct val="120000"/>
              </a:lnSpc>
              <a:spcBef>
                <a:spcPts val="0"/>
              </a:spcBef>
              <a:spcAft>
                <a:spcPts val="0"/>
              </a:spcAft>
            </a:pP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sz="1500" spc="150" dirty="0">
                <a:solidFill>
                  <a:schemeClr val="tx1">
                    <a:lumMod val="85000"/>
                    <a:lumOff val="15000"/>
                  </a:schemeClr>
                </a:solidFill>
                <a:latin typeface="微软雅黑" panose="020B0503020204020204" charset="-122"/>
                <a:ea typeface="微软雅黑" panose="020B0503020204020204" charset="-122"/>
                <a:cs typeface="+mn-ea"/>
                <a:sym typeface="+mn-ea"/>
              </a:rPr>
              <a:t> </a:t>
            </a: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项在项目实施之前根据风险分析的结果进行汇总的项目风险响应计划。</a:t>
            </a:r>
            <a:endParaRPr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a:p>
            <a:pPr indent="0" algn="just" fontAlgn="auto">
              <a:lnSpc>
                <a:spcPct val="120000"/>
              </a:lnSpc>
              <a:spcBef>
                <a:spcPts val="0"/>
              </a:spcBef>
              <a:spcAft>
                <a:spcPts val="0"/>
              </a:spcAft>
            </a:pP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a:t>
            </a:r>
            <a:r>
              <a:rPr lang="en-US" sz="1500" spc="150" dirty="0">
                <a:solidFill>
                  <a:schemeClr val="tx1">
                    <a:lumMod val="85000"/>
                    <a:lumOff val="15000"/>
                  </a:schemeClr>
                </a:solidFill>
                <a:latin typeface="微软雅黑" panose="020B0503020204020204" charset="-122"/>
                <a:ea typeface="微软雅黑" panose="020B0503020204020204" charset="-122"/>
                <a:cs typeface="+mn-ea"/>
                <a:sym typeface="+mn-ea"/>
              </a:rPr>
              <a:t> </a:t>
            </a:r>
            <a:r>
              <a:rPr sz="1500" spc="150" dirty="0">
                <a:solidFill>
                  <a:schemeClr val="tx1">
                    <a:lumMod val="85000"/>
                    <a:lumOff val="15000"/>
                  </a:schemeClr>
                </a:solidFill>
                <a:latin typeface="微软雅黑" panose="020B0503020204020204" charset="-122"/>
                <a:ea typeface="微软雅黑" panose="020B0503020204020204" charset="-122"/>
                <a:cs typeface="+mn-ea"/>
                <a:sym typeface="+mn-ea"/>
              </a:rPr>
              <a:t>在项目执行过程中对风险事件进行监控和状态汇报的风险管理情况报告和风险日志。</a:t>
            </a:r>
            <a:endParaRPr sz="1500" spc="15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5" name="正文"/>
          <p:cNvSpPr txBox="1"/>
          <p:nvPr>
            <p:custDataLst>
              <p:tags r:id="rId13"/>
            </p:custDataLst>
          </p:nvPr>
        </p:nvSpPr>
        <p:spPr>
          <a:xfrm>
            <a:off x="6939915" y="4311015"/>
            <a:ext cx="3748405" cy="1204595"/>
          </a:xfrm>
          <a:prstGeom prst="rect">
            <a:avLst/>
          </a:prstGeom>
          <a:noFill/>
        </p:spPr>
        <p:txBody>
          <a:bodyPr wrap="square" lIns="0" tIns="0" rIns="0" bIns="0" rtlCol="0" anchor="t" anchorCtr="0">
            <a:noAutofit/>
          </a:bodyPr>
          <a:p>
            <a:pPr indent="0" algn="just" fontAlgn="auto">
              <a:lnSpc>
                <a:spcPct val="150000"/>
              </a:lnSpc>
            </a:pPr>
            <a:r>
              <a:rPr sz="1400" spc="150">
                <a:solidFill>
                  <a:schemeClr val="tx1">
                    <a:lumMod val="85000"/>
                    <a:lumOff val="15000"/>
                  </a:schemeClr>
                </a:solidFill>
                <a:latin typeface="微软雅黑" panose="020B0503020204020204" charset="-122"/>
                <a:ea typeface="微软雅黑" panose="020B0503020204020204" charset="-122"/>
                <a:cs typeface="+mn-ea"/>
                <a:sym typeface="+mn-ea"/>
              </a:rPr>
              <a:t>包括风险简要描述、原因、发生概率、对项目目标的影响、建议的应对措施、风险的责任者。</a:t>
            </a:r>
            <a:endParaRPr sz="1400" spc="15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06</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sz="4050" b="1">
                <a:solidFill>
                  <a:srgbClr val="020A49">
                    <a:alpha val="100000"/>
                  </a:srgbClr>
                </a:solidFill>
                <a:latin typeface="微软雅黑" panose="020B0503020204020204" charset="-122"/>
                <a:ea typeface="微软雅黑" panose="020B0503020204020204" charset="-122"/>
                <a:cs typeface="微软雅黑" panose="020B0503020204020204" charset="-122"/>
              </a:rPr>
              <a:t>案例分析 - 波音公司73Max飞机安全管理</a:t>
            </a:r>
            <a:endParaRPr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539110" y="2972036"/>
            <a:ext cx="3314231" cy="647995"/>
          </a:xfrm>
          <a:prstGeom prst="rect">
            <a:avLst/>
          </a:prstGeom>
        </p:spPr>
        <p:txBody>
          <a:bodyPr vert="horz" wrap="square" lIns="114300" tIns="57150" rIns="114300" bIns="57150" rtlCol="0" anchor="ctr" anchorCtr="0">
            <a:noAutofit/>
          </a:bodyPr>
          <a:lstStyle/>
          <a:p>
            <a:pPr algn="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背景</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059848" y="1716027"/>
            <a:ext cx="3314231" cy="1580007"/>
          </a:xfrm>
          <a:prstGeom prst="rect">
            <a:avLst/>
          </a:prstGeom>
        </p:spPr>
        <p:txBody>
          <a:bodyPr vert="horz" wrap="square" lIns="114300" tIns="57150" rIns="114300" bIns="57150" rtlCol="0" anchor="t" anchorCtr="0">
            <a:noAutofit/>
          </a:bodyPr>
          <a:lstStyle/>
          <a:p>
            <a:pPr algn="l">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舆情</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危机</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客户</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流失</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订单</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建设</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声誉</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下降</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影响</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风险管理</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实操</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8059848" y="4565142"/>
            <a:ext cx="3314231" cy="1580007"/>
          </a:xfrm>
          <a:prstGeom prst="rect">
            <a:avLst/>
          </a:prstGeom>
        </p:spPr>
        <p:txBody>
          <a:bodyPr vert="horz" wrap="square" lIns="114300" tIns="57150" rIns="114300" bIns="57150" rtlCol="0" anchor="t" anchorCtr="0">
            <a:noAutofit/>
          </a:bodyPr>
          <a:lstStyle/>
          <a:p>
            <a:pPr algn="l">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停飞</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形象</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受损</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9110" y="3620031"/>
            <a:ext cx="3314231" cy="1580007"/>
          </a:xfrm>
          <a:prstGeom prst="rect">
            <a:avLst/>
          </a:prstGeom>
        </p:spPr>
        <p:txBody>
          <a:bodyPr vert="horz" wrap="square" lIns="114300" tIns="57150" rIns="114300" bIns="57150" rtlCol="0" anchor="t" anchorCtr="0">
            <a:noAutofit/>
          </a:bodyPr>
          <a:lstStyle/>
          <a:p>
            <a:pPr algn="r">
              <a:lnSpc>
                <a:spcPct val="140000"/>
              </a:lnSpc>
            </a:pPr>
            <a:r>
              <a:rPr sz="1500">
                <a:solidFill>
                  <a:schemeClr val="dk1">
                    <a:alpha val="100000"/>
                  </a:schemeClr>
                </a:solidFill>
                <a:latin typeface="微软雅黑" panose="020B0503020204020204" charset="-122"/>
                <a:ea typeface="微软雅黑" panose="020B0503020204020204" charset="-122"/>
                <a:cs typeface="微软雅黑" panose="020B0503020204020204" charset="-122"/>
              </a:rPr>
              <a:t>73Max飞机</a:t>
            </a:r>
            <a:r>
              <a:rPr 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连续发生</a:t>
            </a:r>
            <a:r>
              <a:rPr 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空难</a:t>
            </a:r>
            <a:endParaRPr lang="zh-CN"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波音公司73Max飞机安全管理</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667" r="16667"/>
          <a:stretch>
            <a:fillRect/>
          </a:stretch>
        </p:blipFill>
        <p:spPr>
          <a:xfrm>
            <a:off x="1009423" y="1726817"/>
            <a:ext cx="4434840" cy="4434841"/>
          </a:xfrm>
          <a:prstGeom prst="roundRect">
            <a:avLst/>
          </a:prstGeom>
        </p:spPr>
      </p:pic>
      <p:sp>
        <p:nvSpPr>
          <p:cNvPr id="5" name="AutoShape 5"/>
          <p:cNvSpPr/>
          <p:nvPr>
            <p:custDataLst>
              <p:tags r:id="rId3"/>
            </p:custDataLst>
          </p:nvPr>
        </p:nvSpPr>
        <p:spPr>
          <a:xfrm>
            <a:off x="5801201" y="2445575"/>
            <a:ext cx="238125" cy="238125"/>
          </a:xfrm>
          <a:prstGeom prst="ellipse">
            <a:avLst/>
          </a:prstGeom>
          <a:solidFill>
            <a:schemeClr val="accent1">
              <a:alpha val="100000"/>
            </a:schemeClr>
          </a:solidFill>
        </p:spPr>
      </p:sp>
      <p:sp>
        <p:nvSpPr>
          <p:cNvPr id="6" name="TextBox 6"/>
          <p:cNvSpPr txBox="1"/>
          <p:nvPr>
            <p:custDataLst>
              <p:tags r:id="rId4"/>
            </p:custDataLst>
          </p:nvPr>
        </p:nvSpPr>
        <p:spPr>
          <a:xfrm>
            <a:off x="6095587" y="2231598"/>
            <a:ext cx="6000750" cy="666079"/>
          </a:xfrm>
          <a:prstGeom prst="rect">
            <a:avLst/>
          </a:prstGeom>
        </p:spPr>
        <p:txBody>
          <a:bodyPr vert="horz" wrap="square" lIns="123825" tIns="123825" rIns="57150" bIns="123825"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案例</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分析</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5"/>
            </p:custDataLst>
          </p:nvPr>
        </p:nvSpPr>
        <p:spPr>
          <a:xfrm>
            <a:off x="5801201" y="2843638"/>
            <a:ext cx="6477000" cy="914400"/>
          </a:xfrm>
          <a:prstGeom prst="rect">
            <a:avLst/>
          </a:prstGeom>
        </p:spPr>
        <p:txBody>
          <a:bodyPr vert="horz" wrap="square" lIns="0" tIns="0" rIns="0" bIns="0" rtlCol="0" anchor="t" anchorCtr="0">
            <a:noAutofit/>
          </a:bodyPr>
          <a:lstStyle/>
          <a:p>
            <a:pPr>
              <a:lnSpc>
                <a:spcPct val="140000"/>
              </a:lnSpc>
            </a:pP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        </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案例做法</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分析</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6"/>
            </p:custDataLst>
          </p:nvPr>
        </p:nvSpPr>
        <p:spPr>
          <a:xfrm>
            <a:off x="6095587" y="3871874"/>
            <a:ext cx="6000750" cy="697555"/>
          </a:xfrm>
          <a:prstGeom prst="rect">
            <a:avLst/>
          </a:prstGeom>
        </p:spPr>
        <p:txBody>
          <a:bodyPr vert="horz" wrap="square" lIns="123825" tIns="123825" rIns="57150" bIns="123825"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研讨</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7"/>
            </p:custDataLst>
          </p:nvPr>
        </p:nvSpPr>
        <p:spPr>
          <a:xfrm>
            <a:off x="6137910" y="4505960"/>
            <a:ext cx="6140450" cy="914400"/>
          </a:xfrm>
          <a:prstGeom prst="rect">
            <a:avLst/>
          </a:prstGeom>
        </p:spPr>
        <p:txBody>
          <a:bodyPr vert="horz" wrap="square" lIns="0" tIns="0" rIns="0" bIns="0" rtlCol="0" anchor="t" anchorCtr="0">
            <a:noAutofit/>
          </a:bodyPr>
          <a:lstStyle/>
          <a:p>
            <a:pPr>
              <a:lnSpc>
                <a:spcPct val="200000"/>
              </a:lnSpc>
            </a:pP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1</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、波音</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公司如何操作才能缓解危机，赢得大众</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信任？</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2</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、波音公司如何避免类似</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风险。</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波音公司73Max飞机安全管理</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8"/>
            </p:custDataLst>
          </p:nvPr>
        </p:nvSpPr>
        <p:spPr>
          <a:xfrm>
            <a:off x="5801201" y="4101589"/>
            <a:ext cx="238125" cy="238125"/>
          </a:xfrm>
          <a:prstGeom prst="ellipse">
            <a:avLst/>
          </a:prstGeom>
          <a:solidFill>
            <a:schemeClr val="accent1">
              <a:alpha val="100000"/>
            </a:schemeClr>
          </a:solidFill>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07</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实训任务 - H公司项目案例</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234986" y="2896583"/>
            <a:ext cx="5052139" cy="3467154"/>
          </a:xfrm>
          <a:prstGeom prst="roundRect">
            <a:avLst>
              <a:gd name="adj" fmla="val 5952"/>
            </a:avLst>
          </a:prstGeom>
          <a:solidFill>
            <a:schemeClr val="lt2">
              <a:alpha val="80000"/>
            </a:schemeClr>
          </a:solidFill>
        </p:spPr>
      </p:sp>
      <p:sp>
        <p:nvSpPr>
          <p:cNvPr id="3" name="AutoShape 3"/>
          <p:cNvSpPr/>
          <p:nvPr/>
        </p:nvSpPr>
        <p:spPr>
          <a:xfrm>
            <a:off x="879670" y="2896583"/>
            <a:ext cx="5052139" cy="3467154"/>
          </a:xfrm>
          <a:prstGeom prst="roundRect">
            <a:avLst>
              <a:gd name="adj" fmla="val 5952"/>
            </a:avLst>
          </a:prstGeom>
          <a:solidFill>
            <a:schemeClr val="lt2">
              <a:alpha val="80000"/>
            </a:schemeClr>
          </a:solidFill>
        </p:spPr>
      </p:sp>
      <p:sp>
        <p:nvSpPr>
          <p:cNvPr id="5" name="TextBox 5"/>
          <p:cNvSpPr txBox="1"/>
          <p:nvPr/>
        </p:nvSpPr>
        <p:spPr>
          <a:xfrm>
            <a:off x="1380405" y="4752068"/>
            <a:ext cx="4050670" cy="490334"/>
          </a:xfrm>
          <a:prstGeom prst="rect">
            <a:avLst/>
          </a:prstGeom>
        </p:spPr>
        <p:txBody>
          <a:bodyPr vert="horz" wrap="square" lIns="66008" tIns="33052" rIns="66008" bIns="33052" rtlCol="0" anchor="ctr" anchorCtr="0">
            <a:noAutofit/>
          </a:bodyPr>
          <a:lstStyle/>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高利润</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全风险</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的新项目</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380490" y="5384800"/>
            <a:ext cx="4050665" cy="1018540"/>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H</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公司新项目</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立项</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CSAI</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、宏达</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中标，宏达承担全部</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风险</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40000"/>
              </a:lnSpc>
            </a:pP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7" name="Picture 7"/>
          <p:cNvPicPr>
            <a:picLocks noChangeAspect="1"/>
          </p:cNvPicPr>
          <p:nvPr/>
        </p:nvPicPr>
        <p:blipFill>
          <a:blip r:embed="rId2"/>
          <a:srcRect/>
          <a:stretch>
            <a:fillRect/>
          </a:stretch>
        </p:blipFill>
        <p:spPr>
          <a:xfrm>
            <a:off x="6246455" y="1371600"/>
            <a:ext cx="5029200" cy="3162577"/>
          </a:xfrm>
          <a:prstGeom prst="rect">
            <a:avLst/>
          </a:prstGeom>
        </p:spPr>
      </p:pic>
      <p:sp>
        <p:nvSpPr>
          <p:cNvPr id="8" name="TextBox 8"/>
          <p:cNvSpPr txBox="1"/>
          <p:nvPr/>
        </p:nvSpPr>
        <p:spPr>
          <a:xfrm>
            <a:off x="6735721" y="4759543"/>
            <a:ext cx="4050670" cy="490334"/>
          </a:xfrm>
          <a:prstGeom prst="rect">
            <a:avLst/>
          </a:prstGeom>
        </p:spPr>
        <p:txBody>
          <a:bodyPr vert="horz" wrap="square" lIns="66008" tIns="33052" rIns="66008" bIns="33052" rtlCol="0" anchor="ctr" anchorCtr="0">
            <a:noAutofit/>
          </a:bodyPr>
          <a:lstStyle/>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项目无限</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延期</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6735721" y="5239719"/>
            <a:ext cx="4050670" cy="824485"/>
          </a:xfrm>
          <a:prstGeom prst="rect">
            <a:avLst/>
          </a:prstGeom>
        </p:spPr>
        <p:txBody>
          <a:bodyPr vert="horz" wrap="square" lIns="66008" tIns="33052" rIns="66008" bIns="33052" rtlCol="0" anchor="t" anchorCtr="0">
            <a:noAutofit/>
          </a:bodyPr>
          <a:lstStyle/>
          <a:p>
            <a:pPr algn="l">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项目交付，品控</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延期</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CASI</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退出，宏达项目无法</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收尾</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实训任务</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介绍</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2" name="图片 11"/>
          <p:cNvPicPr>
            <a:picLocks noChangeAspect="1"/>
          </p:cNvPicPr>
          <p:nvPr/>
        </p:nvPicPr>
        <p:blipFill>
          <a:blip r:embed="rId3"/>
          <a:stretch>
            <a:fillRect/>
          </a:stretch>
        </p:blipFill>
        <p:spPr>
          <a:xfrm>
            <a:off x="880110" y="1448435"/>
            <a:ext cx="5067300" cy="302641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246568" y="2374499"/>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08</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讨论主题</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H</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公司项目中，风险管理的主要问题和</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原因</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3"/>
            </p:custDataLst>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讨论目的</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4"/>
            </p:custDataLst>
          </p:nvPr>
        </p:nvSpPr>
        <p:spPr>
          <a:xfrm>
            <a:off x="5344160" y="3704590"/>
            <a:ext cx="6344285" cy="85217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通过分析</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案例，研讨该项目存在的主要问题和原因，并找到解决办法。</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5"/>
            </p:custDataLst>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讨论流程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6"/>
            </p:custDataLst>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小组内成员共同讨论，集思广益，</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提出</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优化的风险管理方案</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讨论主题的介绍</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203747" y="1487175"/>
            <a:ext cx="5238701" cy="4637054"/>
          </a:xfrm>
          <a:prstGeom prst="rect">
            <a:avLst/>
          </a:prstGeom>
        </p:spPr>
      </p:pic>
      <p:sp>
        <p:nvSpPr>
          <p:cNvPr id="3" name="TextBox 3"/>
          <p:cNvSpPr txBox="1"/>
          <p:nvPr>
            <p:custDataLst>
              <p:tags r:id="rId3"/>
            </p:custDataLst>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通过分组讨论和小组代表发言，实现全班范围内思想的碰撞和交流。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交换思想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每个小组内部成员进行讨论，集思广益，</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为</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阐述该项目所述问题的解决方法</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分组讨论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每个小组选派代表上台发言，分享本组讨论的结果和观点。</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小组代表发言</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交换思想的流程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custDataLst>
              <p:tags r:id="rId13"/>
            </p:custDataLst>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custDataLst>
              <p:tags r:id="rId14"/>
            </p:custDataLst>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08</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互相点评</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01</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a:solidFill>
                  <a:srgbClr val="020A49">
                    <a:alpha val="100000"/>
                  </a:srgbClr>
                </a:solidFill>
                <a:latin typeface="微软雅黑" panose="020B0503020204020204" charset="-122"/>
                <a:ea typeface="微软雅黑" panose="020B0503020204020204" charset="-122"/>
                <a:cs typeface="微软雅黑" panose="020B0503020204020204" charset="-122"/>
                <a:sym typeface="+mn-ea"/>
              </a:rPr>
              <a:t>项目</a:t>
            </a:r>
            <a:r>
              <a:rPr lang="zh-CN" altLang="en-US" sz="4050">
                <a:solidFill>
                  <a:srgbClr val="020A49">
                    <a:alpha val="100000"/>
                  </a:srgbClr>
                </a:solidFill>
                <a:latin typeface="微软雅黑" panose="020B0503020204020204" charset="-122"/>
                <a:ea typeface="微软雅黑" panose="020B0503020204020204" charset="-122"/>
                <a:cs typeface="微软雅黑" panose="020B0503020204020204" charset="-122"/>
                <a:sym typeface="+mn-ea"/>
              </a:rPr>
              <a:t>风险管理相关概念</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1148206" y="1811771"/>
            <a:ext cx="6612160" cy="1685627"/>
          </a:xfrm>
          <a:prstGeom prst="roundRect">
            <a:avLst>
              <a:gd name="adj" fmla="val 9080"/>
            </a:avLst>
          </a:prstGeom>
          <a:solidFill>
            <a:schemeClr val="lt2">
              <a:alpha val="80000"/>
            </a:schemeClr>
          </a:solidFill>
        </p:spPr>
      </p:sp>
      <p:sp>
        <p:nvSpPr>
          <p:cNvPr id="3" name="TextBox 3"/>
          <p:cNvSpPr txBox="1"/>
          <p:nvPr>
            <p:custDataLst>
              <p:tags r:id="rId3"/>
            </p:custDataLst>
          </p:nvPr>
        </p:nvSpPr>
        <p:spPr>
          <a:xfrm>
            <a:off x="1295420" y="2149760"/>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2438420" y="1954331"/>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各组答案的要点</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2438420" y="2514713"/>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列出各组回答的关键点，确保点评时考虑到所有组的贡献。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互相点评</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6"/>
            </p:custDataLst>
          </p:nvPr>
        </p:nvSpPr>
        <p:spPr>
          <a:xfrm>
            <a:off x="4419674" y="3809896"/>
            <a:ext cx="6612160" cy="1685627"/>
          </a:xfrm>
          <a:prstGeom prst="roundRect">
            <a:avLst>
              <a:gd name="adj" fmla="val 9080"/>
            </a:avLst>
          </a:prstGeom>
          <a:solidFill>
            <a:schemeClr val="lt2">
              <a:alpha val="80000"/>
            </a:schemeClr>
          </a:solidFill>
        </p:spPr>
      </p:sp>
      <p:sp>
        <p:nvSpPr>
          <p:cNvPr id="8" name="TextBox 8"/>
          <p:cNvSpPr txBox="1"/>
          <p:nvPr>
            <p:custDataLst>
              <p:tags r:id="rId7"/>
            </p:custDataLst>
          </p:nvPr>
        </p:nvSpPr>
        <p:spPr>
          <a:xfrm>
            <a:off x="4566889" y="4147885"/>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5709889" y="3952457"/>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授课教师的点评</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5709889" y="4512838"/>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教师需对每组的答案进行点评，确保学生了解自己的优点和不足。</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539" y="1671764"/>
            <a:ext cx="7924800" cy="2162175"/>
          </a:xfrm>
          <a:prstGeom prst="rect">
            <a:avLst/>
          </a:prstGeom>
        </p:spPr>
        <p:txBody>
          <a:bodyPr vert="horz" wrap="square" lIns="114300" tIns="57150" rIns="114300" bIns="57150" rtlCol="0" anchor="ctr" anchorCtr="0">
            <a:spAutoFit/>
          </a:bodyPr>
          <a:lstStyle/>
          <a:p>
            <a:pPr>
              <a:lnSpc>
                <a:spcPct val="120000"/>
              </a:lnSpc>
            </a:pPr>
            <a:r>
              <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rPr>
              <a:t>THANKS</a:t>
            </a:r>
            <a:endPar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598539" y="3724145"/>
            <a:ext cx="4943475" cy="628650"/>
          </a:xfrm>
          <a:prstGeom prst="rect">
            <a:avLst/>
          </a:prstGeom>
        </p:spPr>
        <p:txBody>
          <a:bodyPr vert="horz" wrap="square" lIns="114300" tIns="57150" rIns="114300" bIns="57150" rtlCol="0" anchor="ctr" anchorCtr="0">
            <a:spAutoFit/>
          </a:bodyPr>
          <a:lstStyle/>
          <a:p>
            <a:pPr algn="l">
              <a:lnSpc>
                <a:spcPct val="120000"/>
              </a:lnSpc>
            </a:pPr>
            <a:r>
              <a:rPr lang="en-US" sz="2700">
                <a:solidFill>
                  <a:srgbClr val="020A49">
                    <a:alpha val="100000"/>
                  </a:srgbClr>
                </a:solidFill>
                <a:latin typeface="微软雅黑" panose="020B0503020204020204" charset="-122"/>
                <a:ea typeface="微软雅黑" panose="020B0503020204020204" charset="-122"/>
                <a:cs typeface="微软雅黑" panose="020B0503020204020204" charset="-122"/>
              </a:rPr>
              <a:t>感谢观看</a:t>
            </a:r>
            <a:endParaRPr lang="en-US" sz="270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837973" y="60949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001 </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风险</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 name="TextBox 6"/>
          <p:cNvSpPr txBox="1"/>
          <p:nvPr>
            <p:custDataLst>
              <p:tags r:id="rId2"/>
            </p:custDataLst>
          </p:nvPr>
        </p:nvSpPr>
        <p:spPr>
          <a:xfrm>
            <a:off x="6477000" y="2374900"/>
            <a:ext cx="5013325" cy="3172460"/>
          </a:xfrm>
          <a:prstGeom prst="rect">
            <a:avLst/>
          </a:prstGeom>
        </p:spPr>
        <p:txBody>
          <a:bodyPr vert="horz" wrap="square" lIns="66008" tIns="33052" rIns="66008" bIns="33052" rtlCol="0" anchor="t" anchorCtr="0">
            <a:noAutofit/>
          </a:bodyPr>
          <a:lstStyle/>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风险包括三个要素：一个事件、该事件发生的可能性和该事件发生后产生的不良后果。</a:t>
            </a:r>
            <a:endPar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40000"/>
              </a:lnSpc>
              <a:spcBef>
                <a:spcPts val="1200"/>
              </a:spcBef>
              <a:spcAft>
                <a:spcPts val="0"/>
              </a:spcAft>
            </a:pPr>
            <a:endPar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风险的特征或者说风险的本质及其发生规律的表现就包括：不确定性、后果的现实性、风险的可控性。</a:t>
            </a:r>
            <a:endPar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6" name="图片 15"/>
          <p:cNvPicPr>
            <a:picLocks noChangeAspect="1"/>
          </p:cNvPicPr>
          <p:nvPr/>
        </p:nvPicPr>
        <p:blipFill>
          <a:blip r:embed="rId3"/>
          <a:stretch>
            <a:fillRect/>
          </a:stretch>
        </p:blipFill>
        <p:spPr>
          <a:xfrm>
            <a:off x="990600" y="2096135"/>
            <a:ext cx="5231130" cy="33521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837973" y="60949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002 </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风险</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管理</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 name="TextBox 6"/>
          <p:cNvSpPr txBox="1"/>
          <p:nvPr>
            <p:custDataLst>
              <p:tags r:id="rId2"/>
            </p:custDataLst>
          </p:nvPr>
        </p:nvSpPr>
        <p:spPr>
          <a:xfrm>
            <a:off x="6683375" y="1980565"/>
            <a:ext cx="5083175" cy="3529330"/>
          </a:xfrm>
          <a:prstGeom prst="rect">
            <a:avLst/>
          </a:prstGeom>
        </p:spPr>
        <p:txBody>
          <a:bodyPr vert="horz" wrap="square" lIns="66008" tIns="33052" rIns="66008" bIns="33052" rtlCol="0" anchor="t" anchorCtr="0">
            <a:noAutofit/>
          </a:bodyPr>
          <a:lstStyle/>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风险管理有三个重要要素，即风险识别、风险评估和风险应对。</a:t>
            </a:r>
            <a:endPar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风险识别目的是识别并记录所有可能影响企业和组织目标的不确定性因素，并尽可能地提前识别，为风险管理后续的评估和应对提供充分依据。</a:t>
            </a:r>
            <a:endPar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对风险进行评估可以帮助企业和组织确定风险发生的概率和影响程度，以便决定如何应对这些风险。</a:t>
            </a:r>
            <a:endPar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40000"/>
              </a:lnSpc>
              <a:spcBef>
                <a:spcPts val="1200"/>
              </a:spcBef>
              <a:spcAft>
                <a:spcPts val="0"/>
              </a:spcAft>
            </a:pPr>
            <a:r>
              <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rPr>
              <a:t>       针对风险所采取的措施是风险应对重点，通常采取三种策略：风险回避、风险转移和风险缓解。</a:t>
            </a:r>
            <a:endParaRPr lang="en-US" sz="17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3"/>
          <a:stretch>
            <a:fillRect/>
          </a:stretch>
        </p:blipFill>
        <p:spPr>
          <a:xfrm>
            <a:off x="914400" y="2082165"/>
            <a:ext cx="5700395" cy="37807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837973" y="60949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003 </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项目风险</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管理</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 name="AutoShape 2"/>
          <p:cNvSpPr/>
          <p:nvPr>
            <p:custDataLst>
              <p:tags r:id="rId2"/>
            </p:custDataLst>
          </p:nvPr>
        </p:nvSpPr>
        <p:spPr>
          <a:xfrm>
            <a:off x="5163040" y="1445440"/>
            <a:ext cx="503142" cy="503142"/>
          </a:xfrm>
          <a:prstGeom prst="ellipse">
            <a:avLst/>
          </a:prstGeom>
          <a:solidFill>
            <a:schemeClr val="accent1">
              <a:alpha val="20000"/>
            </a:schemeClr>
          </a:solidFill>
        </p:spPr>
      </p:sp>
      <p:sp>
        <p:nvSpPr>
          <p:cNvPr id="6" name="AutoShape 3"/>
          <p:cNvSpPr/>
          <p:nvPr>
            <p:custDataLst>
              <p:tags r:id="rId3"/>
            </p:custDataLst>
          </p:nvPr>
        </p:nvSpPr>
        <p:spPr>
          <a:xfrm>
            <a:off x="5269281" y="1551681"/>
            <a:ext cx="290660" cy="290660"/>
          </a:xfrm>
          <a:prstGeom prst="ellipse">
            <a:avLst/>
          </a:prstGeom>
          <a:solidFill>
            <a:schemeClr val="accent1">
              <a:alpha val="100000"/>
            </a:schemeClr>
          </a:solidFill>
        </p:spPr>
      </p:sp>
      <p:sp>
        <p:nvSpPr>
          <p:cNvPr id="17" name="TextBox 4"/>
          <p:cNvSpPr txBox="1"/>
          <p:nvPr>
            <p:custDataLst>
              <p:tags r:id="rId4"/>
            </p:custDataLst>
          </p:nvPr>
        </p:nvSpPr>
        <p:spPr>
          <a:xfrm>
            <a:off x="5764929" y="1393968"/>
            <a:ext cx="5429805" cy="603886"/>
          </a:xfrm>
          <a:prstGeom prst="rect">
            <a:avLst/>
          </a:prstGeom>
        </p:spPr>
        <p:txBody>
          <a:bodyPr vert="horz" wrap="square" lIns="123825" tIns="123825" rIns="57150" bIns="123825" rtlCol="0" anchor="b" anchorCtr="0">
            <a:noAutofit/>
          </a:bodyPr>
          <a:p>
            <a:pPr algn="l">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项目风险</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custDataLst>
              <p:tags r:id="rId5"/>
            </p:custDataLst>
          </p:nvPr>
        </p:nvSpPr>
        <p:spPr>
          <a:xfrm>
            <a:off x="5765165" y="1852930"/>
            <a:ext cx="6049645" cy="774065"/>
          </a:xfrm>
          <a:prstGeom prst="rect">
            <a:avLst/>
          </a:prstGeom>
        </p:spPr>
        <p:txBody>
          <a:bodyPr vert="horz" wrap="square" lIns="123825" tIns="123825" rIns="57150" bIns="123825" rtlCol="0" anchor="t" anchorCtr="0">
            <a:noAutofit/>
          </a:bodyPr>
          <a:p>
            <a:pPr>
              <a:lnSpc>
                <a:spcPct val="140000"/>
              </a:lnSpc>
            </a:pPr>
            <a:r>
              <a:rPr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指在项目生命周期内，由于某些不确定性而可能导致项目偏离目标，造成项目损失的风险</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19" name="Picture 6"/>
          <p:cNvPicPr>
            <a:picLocks noChangeAspect="1"/>
          </p:cNvPicPr>
          <p:nvPr/>
        </p:nvPicPr>
        <p:blipFill>
          <a:blip r:embed="rId6">
            <a:alphaModFix amt="100000"/>
          </a:blip>
          <a:srcRect/>
          <a:stretch>
            <a:fillRect/>
          </a:stretch>
        </p:blipFill>
        <p:spPr>
          <a:xfrm>
            <a:off x="685727" y="1905610"/>
            <a:ext cx="4421505" cy="4421505"/>
          </a:xfrm>
          <a:prstGeom prst="ellipse">
            <a:avLst/>
          </a:prstGeom>
        </p:spPr>
      </p:pic>
      <p:sp>
        <p:nvSpPr>
          <p:cNvPr id="20" name="AutoShape 7"/>
          <p:cNvSpPr/>
          <p:nvPr>
            <p:custDataLst>
              <p:tags r:id="rId7"/>
            </p:custDataLst>
          </p:nvPr>
        </p:nvSpPr>
        <p:spPr>
          <a:xfrm>
            <a:off x="5163040" y="2832331"/>
            <a:ext cx="503142" cy="503142"/>
          </a:xfrm>
          <a:prstGeom prst="ellipse">
            <a:avLst/>
          </a:prstGeom>
          <a:solidFill>
            <a:schemeClr val="accent1">
              <a:alpha val="20000"/>
            </a:schemeClr>
          </a:solidFill>
        </p:spPr>
      </p:sp>
      <p:sp>
        <p:nvSpPr>
          <p:cNvPr id="21" name="AutoShape 8"/>
          <p:cNvSpPr/>
          <p:nvPr>
            <p:custDataLst>
              <p:tags r:id="rId8"/>
            </p:custDataLst>
          </p:nvPr>
        </p:nvSpPr>
        <p:spPr>
          <a:xfrm>
            <a:off x="5269281" y="2938572"/>
            <a:ext cx="290660" cy="290660"/>
          </a:xfrm>
          <a:prstGeom prst="ellipse">
            <a:avLst/>
          </a:prstGeom>
          <a:solidFill>
            <a:schemeClr val="accent1">
              <a:alpha val="100000"/>
            </a:schemeClr>
          </a:solidFill>
        </p:spPr>
      </p:sp>
      <p:sp>
        <p:nvSpPr>
          <p:cNvPr id="22" name="TextBox 9"/>
          <p:cNvSpPr txBox="1"/>
          <p:nvPr>
            <p:custDataLst>
              <p:tags r:id="rId9"/>
            </p:custDataLst>
          </p:nvPr>
        </p:nvSpPr>
        <p:spPr>
          <a:xfrm>
            <a:off x="5764929" y="2825043"/>
            <a:ext cx="5429805" cy="606958"/>
          </a:xfrm>
          <a:prstGeom prst="rect">
            <a:avLst/>
          </a:prstGeom>
        </p:spPr>
        <p:txBody>
          <a:bodyPr vert="horz" wrap="square" lIns="123825" tIns="123825" rIns="57150" bIns="123825" rtlCol="0" anchor="b" anchorCtr="0">
            <a:noAutofit/>
          </a:bodyPr>
          <a:p>
            <a:pPr>
              <a:lnSpc>
                <a:spcPct val="14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项目风险管理</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3" name="AutoShape 10"/>
          <p:cNvSpPr/>
          <p:nvPr>
            <p:custDataLst>
              <p:tags r:id="rId10"/>
            </p:custDataLst>
          </p:nvPr>
        </p:nvSpPr>
        <p:spPr>
          <a:xfrm>
            <a:off x="5163040" y="4645943"/>
            <a:ext cx="503142" cy="503142"/>
          </a:xfrm>
          <a:prstGeom prst="ellipse">
            <a:avLst/>
          </a:prstGeom>
          <a:solidFill>
            <a:schemeClr val="accent1">
              <a:alpha val="20000"/>
            </a:schemeClr>
          </a:solidFill>
        </p:spPr>
      </p:sp>
      <p:sp>
        <p:nvSpPr>
          <p:cNvPr id="24" name="AutoShape 11"/>
          <p:cNvSpPr/>
          <p:nvPr>
            <p:custDataLst>
              <p:tags r:id="rId11"/>
            </p:custDataLst>
          </p:nvPr>
        </p:nvSpPr>
        <p:spPr>
          <a:xfrm>
            <a:off x="5269281" y="4752183"/>
            <a:ext cx="290660" cy="290660"/>
          </a:xfrm>
          <a:prstGeom prst="ellipse">
            <a:avLst/>
          </a:prstGeom>
          <a:solidFill>
            <a:schemeClr val="accent1">
              <a:alpha val="100000"/>
            </a:schemeClr>
          </a:solidFill>
        </p:spPr>
      </p:sp>
      <p:sp>
        <p:nvSpPr>
          <p:cNvPr id="25" name="TextBox 12"/>
          <p:cNvSpPr txBox="1"/>
          <p:nvPr>
            <p:custDataLst>
              <p:tags r:id="rId12"/>
            </p:custDataLst>
          </p:nvPr>
        </p:nvSpPr>
        <p:spPr>
          <a:xfrm>
            <a:off x="5764929" y="4652695"/>
            <a:ext cx="5429805" cy="578876"/>
          </a:xfrm>
          <a:prstGeom prst="rect">
            <a:avLst/>
          </a:prstGeom>
        </p:spPr>
        <p:txBody>
          <a:bodyPr vert="horz" wrap="square" lIns="123825" tIns="123825" rIns="57150" bIns="123825" rtlCol="0" anchor="b" anchorCtr="0">
            <a:noAutofit/>
          </a:bodyPr>
          <a:p>
            <a:pPr>
              <a:lnSpc>
                <a:spcPct val="14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项目风险管理</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过程</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7" name="TextBox 14"/>
          <p:cNvSpPr txBox="1"/>
          <p:nvPr>
            <p:custDataLst>
              <p:tags r:id="rId13"/>
            </p:custDataLst>
          </p:nvPr>
        </p:nvSpPr>
        <p:spPr>
          <a:xfrm>
            <a:off x="5765165" y="3230880"/>
            <a:ext cx="5969635" cy="923290"/>
          </a:xfrm>
          <a:prstGeom prst="rect">
            <a:avLst/>
          </a:prstGeom>
        </p:spPr>
        <p:txBody>
          <a:bodyPr vert="horz" wrap="square" lIns="123825" tIns="123825" rIns="57150" bIns="123825" rtlCol="0" anchor="t" anchorCtr="0">
            <a:noAutofit/>
          </a:bodyPr>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指项目承担单位对项目全寿命期内可能遇到的风险进行预测、识别、分析、评估，并在此基础上采取措施，提出对策，减少风险的损失，从而实现项目科学管理的过程，是一种综合性的管理活动。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8" name="TextBox 15"/>
          <p:cNvSpPr txBox="1"/>
          <p:nvPr>
            <p:custDataLst>
              <p:tags r:id="rId14"/>
            </p:custDataLst>
          </p:nvPr>
        </p:nvSpPr>
        <p:spPr>
          <a:xfrm>
            <a:off x="5791200" y="5029835"/>
            <a:ext cx="6026785" cy="774065"/>
          </a:xfrm>
          <a:prstGeom prst="rect">
            <a:avLst/>
          </a:prstGeom>
        </p:spPr>
        <p:txBody>
          <a:bodyPr vert="horz" wrap="square" lIns="123825" tIns="123825" rIns="57150" bIns="123825" rtlCol="0" anchor="t" anchorCtr="0">
            <a:noAutofit/>
          </a:bodyPr>
          <a:p>
            <a:pPr>
              <a:lnSpc>
                <a:spcPct val="140000"/>
              </a:lnSpc>
            </a:pPr>
            <a:r>
              <a:rPr sz="1500">
                <a:solidFill>
                  <a:schemeClr val="dk1">
                    <a:alpha val="100000"/>
                  </a:schemeClr>
                </a:solidFill>
                <a:latin typeface="微软雅黑" panose="020B0503020204020204" charset="-122"/>
                <a:ea typeface="微软雅黑" panose="020B0503020204020204" charset="-122"/>
                <a:cs typeface="微软雅黑" panose="020B0503020204020204" charset="-122"/>
              </a:rPr>
              <a:t>在实际执行过程中，项目风险管理通常简化为风险识别、风险估计、制定应对措施和风险监控四个过程</a:t>
            </a:r>
            <a:endParaRPr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837973" y="60949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003 </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项目风险管理的</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内涵</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 name="TextBox 3"/>
          <p:cNvSpPr txBox="1"/>
          <p:nvPr>
            <p:custDataLst>
              <p:tags r:id="rId2"/>
            </p:custDataLst>
          </p:nvPr>
        </p:nvSpPr>
        <p:spPr>
          <a:xfrm>
            <a:off x="990089" y="4085631"/>
            <a:ext cx="2809875" cy="507055"/>
          </a:xfrm>
          <a:prstGeom prst="rect">
            <a:avLst/>
          </a:prstGeom>
          <a:ln>
            <a:solidFill>
              <a:schemeClr val="accent1">
                <a:alpha val="100000"/>
              </a:schemeClr>
            </a:solidFill>
          </a:ln>
        </p:spPr>
        <p:txBody>
          <a:bodyPr vert="horz" wrap="square" lIns="114300" tIns="57150" rIns="114300" bIns="57150" rtlCol="0" anchor="t" anchorCtr="0">
            <a:noAutofit/>
          </a:bodyPr>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全过程管理</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endParaRPr>
          </a:p>
        </p:txBody>
      </p:sp>
      <p:cxnSp>
        <p:nvCxnSpPr>
          <p:cNvPr id="7" name="Connector 4"/>
          <p:cNvCxnSpPr/>
          <p:nvPr>
            <p:custDataLst>
              <p:tags r:id="rId3"/>
            </p:custDataLst>
          </p:nvPr>
        </p:nvCxnSpPr>
        <p:spPr>
          <a:xfrm>
            <a:off x="1056616"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8" name="Picture 5"/>
          <p:cNvPicPr>
            <a:picLocks noChangeAspect="1"/>
          </p:cNvPicPr>
          <p:nvPr>
            <p:custDataLst>
              <p:tags r:id="rId4"/>
            </p:custDataLst>
          </p:nvPr>
        </p:nvPicPr>
        <p:blipFill>
          <a:blip r:embed="rId5"/>
          <a:srcRect l="12964" r="12964"/>
          <a:stretch>
            <a:fillRect/>
          </a:stretch>
        </p:blipFill>
        <p:spPr>
          <a:xfrm>
            <a:off x="4980951" y="1649322"/>
            <a:ext cx="2231507" cy="2231507"/>
          </a:xfrm>
          <a:prstGeom prst="ellipse">
            <a:avLst/>
          </a:prstGeom>
        </p:spPr>
      </p:pic>
      <p:sp>
        <p:nvSpPr>
          <p:cNvPr id="9" name="TextBox 6"/>
          <p:cNvSpPr txBox="1"/>
          <p:nvPr>
            <p:custDataLst>
              <p:tags r:id="rId6"/>
            </p:custDataLst>
          </p:nvPr>
        </p:nvSpPr>
        <p:spPr>
          <a:xfrm>
            <a:off x="4725104" y="4085631"/>
            <a:ext cx="2743200" cy="507055"/>
          </a:xfrm>
          <a:prstGeom prst="rect">
            <a:avLst/>
          </a:prstGeom>
          <a:ln>
            <a:solidFill>
              <a:schemeClr val="accent1">
                <a:alpha val="100000"/>
              </a:schemeClr>
            </a:solidFill>
          </a:ln>
        </p:spPr>
        <p:txBody>
          <a:bodyPr vert="horz" wrap="square" lIns="114300" tIns="57150" rIns="114300" bIns="57150" rtlCol="0" anchor="t" anchorCtr="0">
            <a:noAutofit/>
          </a:bodyPr>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全员管理</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endParaRPr>
          </a:p>
        </p:txBody>
      </p:sp>
      <p:cxnSp>
        <p:nvCxnSpPr>
          <p:cNvPr id="10" name="Connector 7"/>
          <p:cNvCxnSpPr/>
          <p:nvPr>
            <p:custDataLst>
              <p:tags r:id="rId7"/>
            </p:custDataLst>
          </p:nvPr>
        </p:nvCxnSpPr>
        <p:spPr>
          <a:xfrm>
            <a:off x="4758293"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1" name="Picture 8"/>
          <p:cNvPicPr>
            <a:picLocks noChangeAspect="1"/>
          </p:cNvPicPr>
          <p:nvPr>
            <p:custDataLst>
              <p:tags r:id="rId8"/>
            </p:custDataLst>
          </p:nvPr>
        </p:nvPicPr>
        <p:blipFill>
          <a:blip r:embed="rId9"/>
          <a:srcRect/>
          <a:stretch>
            <a:fillRect/>
          </a:stretch>
        </p:blipFill>
        <p:spPr>
          <a:xfrm>
            <a:off x="8682668" y="1649322"/>
            <a:ext cx="2231507" cy="2231507"/>
          </a:xfrm>
          <a:prstGeom prst="ellipse">
            <a:avLst/>
          </a:prstGeom>
        </p:spPr>
      </p:pic>
      <p:sp>
        <p:nvSpPr>
          <p:cNvPr id="12" name="TextBox 9"/>
          <p:cNvSpPr txBox="1"/>
          <p:nvPr>
            <p:custDataLst>
              <p:tags r:id="rId10"/>
            </p:custDataLst>
          </p:nvPr>
        </p:nvSpPr>
        <p:spPr>
          <a:xfrm>
            <a:off x="8374434" y="4085631"/>
            <a:ext cx="2847975" cy="507055"/>
          </a:xfrm>
          <a:prstGeom prst="rect">
            <a:avLst/>
          </a:prstGeom>
          <a:ln>
            <a:solidFill>
              <a:schemeClr val="accent1">
                <a:alpha val="100000"/>
              </a:schemeClr>
            </a:solidFill>
          </a:ln>
        </p:spPr>
        <p:txBody>
          <a:bodyPr vert="horz" wrap="square" lIns="114300" tIns="57150" rIns="114300" bIns="57150" rtlCol="0" anchor="t" anchorCtr="0">
            <a:noAutofit/>
          </a:bodyPr>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全要素集成管理</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endParaRPr>
          </a:p>
        </p:txBody>
      </p:sp>
      <p:cxnSp>
        <p:nvCxnSpPr>
          <p:cNvPr id="13" name="Connector 10"/>
          <p:cNvCxnSpPr/>
          <p:nvPr>
            <p:custDataLst>
              <p:tags r:id="rId11"/>
            </p:custDataLst>
          </p:nvPr>
        </p:nvCxnSpPr>
        <p:spPr>
          <a:xfrm>
            <a:off x="8460012"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4" name="Picture 11"/>
          <p:cNvPicPr>
            <a:picLocks noChangeAspect="1"/>
          </p:cNvPicPr>
          <p:nvPr>
            <p:custDataLst>
              <p:tags r:id="rId12"/>
            </p:custDataLst>
          </p:nvPr>
        </p:nvPicPr>
        <p:blipFill>
          <a:blip r:embed="rId13"/>
          <a:srcRect l="18750" r="18750"/>
          <a:stretch>
            <a:fillRect/>
          </a:stretch>
        </p:blipFill>
        <p:spPr>
          <a:xfrm>
            <a:off x="1279273" y="1649322"/>
            <a:ext cx="2231507" cy="2231507"/>
          </a:xfrm>
          <a:prstGeom prst="ellipse">
            <a:avLst/>
          </a:prstGeom>
        </p:spPr>
      </p:pic>
      <p:sp>
        <p:nvSpPr>
          <p:cNvPr id="15" name="TextBox 12"/>
          <p:cNvSpPr txBox="1"/>
          <p:nvPr>
            <p:custDataLst>
              <p:tags r:id="rId14"/>
            </p:custDataLst>
          </p:nvPr>
        </p:nvSpPr>
        <p:spPr>
          <a:xfrm>
            <a:off x="4712639" y="4933294"/>
            <a:ext cx="2768130" cy="1140368"/>
          </a:xfrm>
          <a:prstGeom prst="rect">
            <a:avLst/>
          </a:prstGeom>
        </p:spPr>
        <p:txBody>
          <a:bodyPr vert="horz" wrap="square" lIns="114300" tIns="57150" rIns="114300" bIns="57150" rtlCol="0" anchor="t" anchorCtr="0">
            <a:noAutofit/>
          </a:bodyPr>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所有的人员均能够参与项目风险的管理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3"/>
          <p:cNvSpPr txBox="1"/>
          <p:nvPr>
            <p:custDataLst>
              <p:tags r:id="rId15"/>
            </p:custDataLst>
          </p:nvPr>
        </p:nvSpPr>
        <p:spPr>
          <a:xfrm>
            <a:off x="8373015" y="4933294"/>
            <a:ext cx="2850815" cy="1140368"/>
          </a:xfrm>
          <a:prstGeom prst="rect">
            <a:avLst/>
          </a:prstGeom>
        </p:spPr>
        <p:txBody>
          <a:bodyPr vert="horz" wrap="square" lIns="114300" tIns="57150" rIns="114300" bIns="57150" rtlCol="0" anchor="t" anchorCtr="0">
            <a:noAutofit/>
          </a:bodyPr>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主要涉及项目周期、成本以及质量三方面</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文本框 16"/>
          <p:cNvSpPr txBox="1"/>
          <p:nvPr/>
        </p:nvSpPr>
        <p:spPr>
          <a:xfrm>
            <a:off x="1470025" y="5039360"/>
            <a:ext cx="2548890" cy="1567815"/>
          </a:xfrm>
          <a:prstGeom prst="rect">
            <a:avLst/>
          </a:prstGeom>
        </p:spPr>
        <p:txBody>
          <a:bodyPr wrap="square">
            <a:noAutofit/>
          </a:bodyPr>
          <a:p>
            <a:pPr marL="0" indent="0" defTabSz="266700">
              <a:lnSpc>
                <a:spcPts val="2200"/>
              </a:lnSpc>
              <a:spcAft>
                <a:spcPct val="0"/>
              </a:spcAft>
            </a:pPr>
            <a:r>
              <a:rPr lang="zh-CN" altLang="en-US" sz="1500">
                <a:latin typeface="微软雅黑" panose="020B0503020204020204" charset="-122"/>
                <a:ea typeface="微软雅黑" panose="020B0503020204020204" charset="-122"/>
              </a:rPr>
              <a:t>全过程管理</a:t>
            </a:r>
            <a:endParaRPr lang="zh-CN" altLang="en-US" sz="1500">
              <a:latin typeface="微软雅黑" panose="020B0503020204020204" charset="-122"/>
              <a:ea typeface="微软雅黑" panose="020B0503020204020204" charset="-122"/>
            </a:endParaRPr>
          </a:p>
          <a:p>
            <a:pPr marL="0" indent="0" defTabSz="266700">
              <a:lnSpc>
                <a:spcPts val="2200"/>
              </a:lnSpc>
              <a:spcAft>
                <a:spcPct val="0"/>
              </a:spcAft>
            </a:pPr>
            <a:r>
              <a:rPr lang="zh-CN" altLang="en-US" sz="1500">
                <a:latin typeface="微软雅黑" panose="020B0503020204020204" charset="-122"/>
                <a:ea typeface="微软雅黑" panose="020B0503020204020204" charset="-122"/>
              </a:rPr>
              <a:t>有效的风险识</a:t>
            </a:r>
            <a:endParaRPr lang="zh-CN" altLang="en-US" sz="1500">
              <a:latin typeface="微软雅黑" panose="020B0503020204020204" charset="-122"/>
              <a:ea typeface="微软雅黑" panose="020B0503020204020204" charset="-122"/>
            </a:endParaRPr>
          </a:p>
          <a:p>
            <a:pPr marL="0" indent="0" defTabSz="266700">
              <a:lnSpc>
                <a:spcPts val="2200"/>
              </a:lnSpc>
              <a:spcAft>
                <a:spcPct val="0"/>
              </a:spcAft>
            </a:pPr>
            <a:r>
              <a:rPr lang="zh-CN" altLang="en-US" sz="1500">
                <a:latin typeface="微软雅黑" panose="020B0503020204020204" charset="-122"/>
                <a:ea typeface="微软雅黑" panose="020B0503020204020204" charset="-122"/>
              </a:rPr>
              <a:t>对项目风险的预警预控</a:t>
            </a:r>
            <a:endParaRPr lang="zh-CN" altLang="en-US" sz="1500">
              <a:latin typeface="微软雅黑" panose="020B0503020204020204" charset="-122"/>
              <a:ea typeface="微软雅黑" panose="020B0503020204020204" charset="-122"/>
            </a:endParaRPr>
          </a:p>
          <a:p>
            <a:pPr marL="0" indent="0" defTabSz="266700">
              <a:lnSpc>
                <a:spcPts val="2200"/>
              </a:lnSpc>
              <a:spcAft>
                <a:spcPct val="0"/>
              </a:spcAft>
            </a:pPr>
            <a:r>
              <a:rPr lang="zh-CN" altLang="en-US" sz="1500">
                <a:latin typeface="微软雅黑" panose="020B0503020204020204" charset="-122"/>
                <a:ea typeface="微软雅黑" panose="020B0503020204020204" charset="-122"/>
              </a:rPr>
              <a:t>有效的应对措施</a:t>
            </a:r>
            <a:endParaRPr lang="zh-CN" altLang="en-US" sz="1500">
              <a:latin typeface="微软雅黑" panose="020B0503020204020204" charset="-122"/>
              <a:ea typeface="微软雅黑" panose="020B0503020204020204" charset="-122"/>
            </a:endParaRPr>
          </a:p>
          <a:p>
            <a:pPr marL="0" indent="0" defTabSz="266700">
              <a:lnSpc>
                <a:spcPts val="2200"/>
              </a:lnSpc>
              <a:spcAft>
                <a:spcPct val="0"/>
              </a:spcAft>
            </a:pPr>
            <a:r>
              <a:rPr lang="zh-CN" altLang="en-US" sz="1500">
                <a:latin typeface="微软雅黑" panose="020B0503020204020204" charset="-122"/>
                <a:ea typeface="微软雅黑" panose="020B0503020204020204" charset="-122"/>
              </a:rPr>
              <a:t>总结经验教训，改进</a:t>
            </a:r>
            <a:endParaRPr lang="zh-CN" altLang="en-US" sz="1500">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02</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风险</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识别</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100.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101.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02.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03.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715_2*l_h_i*1_3_1"/>
  <p:tag name="KSO_WM_TEMPLATE_CATEGORY" val="diagram"/>
  <p:tag name="KSO_WM_TEMPLATE_INDEX" val="20231715"/>
  <p:tag name="KSO_WM_UNIT_LAYERLEVEL" val="1_1_1"/>
  <p:tag name="KSO_WM_TAG_VERSION" val="3.0"/>
  <p:tag name="KSO_WM_UNIT_PRESET_TEXT" val="03"/>
  <p:tag name="KSO_WM_UNIT_FILL_TYPE" val="3"/>
</p:tagLst>
</file>

<file path=ppt/tags/tag104.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715_2*l_h_a*1_3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05.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06.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715_2*l_h_i*1_3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07.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715_2*l_h_a*1_3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08.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09.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1.xml><?xml version="1.0" encoding="utf-8"?>
<p:tagLst xmlns:p="http://schemas.openxmlformats.org/presentationml/2006/main">
  <p:tag name="KSO_WM_DIAGRAM_VIRTUALLY_FRAME" val="{&quot;height&quot;:377.3064566929134,&quot;left&quot;:92.03929133858267,&quot;top&quot;:141.89354330708662,&quot;width&quot;:775.0582677165356}"/>
</p:tagLst>
</file>

<file path=ppt/tags/tag110.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11.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715_2*l_h_i*1_3_1"/>
  <p:tag name="KSO_WM_TEMPLATE_CATEGORY" val="diagram"/>
  <p:tag name="KSO_WM_TEMPLATE_INDEX" val="20231715"/>
  <p:tag name="KSO_WM_UNIT_LAYERLEVEL" val="1_1_1"/>
  <p:tag name="KSO_WM_TAG_VERSION" val="3.0"/>
  <p:tag name="KSO_WM_UNIT_PRESET_TEXT" val="03"/>
  <p:tag name="KSO_WM_UNIT_FILL_TYPE" val="3"/>
</p:tagLst>
</file>

<file path=ppt/tags/tag112.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13.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14.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15.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16.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17.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18.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19.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2.xml><?xml version="1.0" encoding="utf-8"?>
<p:tagLst xmlns:p="http://schemas.openxmlformats.org/presentationml/2006/main">
  <p:tag name="KSO_WM_DIAGRAM_VIRTUALLY_FRAME" val="{&quot;height&quot;:377.3064566929134,&quot;left&quot;:92.03929133858267,&quot;top&quot;:141.89354330708662,&quot;width&quot;:775.0582677165356}"/>
</p:tagLst>
</file>

<file path=ppt/tags/tag120.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21.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22.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23.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24.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25.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26.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27.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28.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29.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3.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130.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31.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32.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33.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34.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35.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715_2*l_h_i*1_3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36.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1715_2*l_h_d*1_3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37.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38.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39.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4.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140.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41.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42.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143.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144.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45.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715_2*l_h_f*1_1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46.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47.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715_2*l_h_i*1_3_1"/>
  <p:tag name="KSO_WM_TEMPLATE_CATEGORY" val="diagram"/>
  <p:tag name="KSO_WM_TEMPLATE_INDEX" val="20231715"/>
  <p:tag name="KSO_WM_UNIT_LAYERLEVEL" val="1_1_1"/>
  <p:tag name="KSO_WM_TAG_VERSION" val="3.0"/>
  <p:tag name="KSO_WM_UNIT_PRESET_TEXT" val="03"/>
  <p:tag name="KSO_WM_UNIT_FILL_TYPE" val="3"/>
</p:tagLst>
</file>

<file path=ppt/tags/tag148.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715_2*l_h_a*1_3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49.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5.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150.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51.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52.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153.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54.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55.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56.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57.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58.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159.xml><?xml version="1.0" encoding="utf-8"?>
<p:tagLst xmlns:p="http://schemas.openxmlformats.org/presentationml/2006/main">
  <p:tag name="KSO_WM_DIAGRAM_MAX_ITEMCNT" val="6"/>
  <p:tag name="KSO_WM_DIAGRAM_MIN_ITEMCNT" val="2"/>
  <p:tag name="KSO_WM_DIAGRAM_VIRTUALLY_FRAME" val="{&quot;height&quot;:323,&quot;left&quot;:51.33397216796875,&quot;top&quot;:157.35,&quot;width&quot;:853.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715_2*l_h_f*1_1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6.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160.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715_2*l_h_i*1_3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61.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1715_2*l_h_d*1_3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62.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63.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64.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65.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66.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67.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168.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169.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7.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170.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715_2*l_h_f*1_1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71.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72.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715_2*l_h_i*1_3_1"/>
  <p:tag name="KSO_WM_TEMPLATE_CATEGORY" val="diagram"/>
  <p:tag name="KSO_WM_TEMPLATE_INDEX" val="20231715"/>
  <p:tag name="KSO_WM_UNIT_LAYERLEVEL" val="1_1_1"/>
  <p:tag name="KSO_WM_TAG_VERSION" val="3.0"/>
  <p:tag name="KSO_WM_UNIT_PRESET_TEXT" val="03"/>
  <p:tag name="KSO_WM_UNIT_FILL_TYPE" val="3"/>
</p:tagLst>
</file>

<file path=ppt/tags/tag173.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715_2*l_h_a*1_3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74.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75.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76.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77.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178.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79.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8.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180.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81.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82.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183.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715_2*l_h_f*1_1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84.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85.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86.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187.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88.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189.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9.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190.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191.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192.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193.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715_2*l_h_f*1_1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94.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195.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96.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97.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98.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199.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200.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01.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02.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03.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04.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05.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06.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07.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08.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09.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1.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210.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11.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12.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213.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214.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15.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715_2*l_h_f*1_1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16.xml><?xml version="1.0" encoding="utf-8"?>
<p:tagLst xmlns:p="http://schemas.openxmlformats.org/presentationml/2006/main">
  <p:tag name="KSO_WM_DIAGRAM_MAX_ITEMCNT" val="6"/>
  <p:tag name="KSO_WM_DIAGRAM_MIN_ITEMCNT" val="2"/>
  <p:tag name="KSO_WM_DIAGRAM_VIRTUALLY_FRAME" val="{&quot;height&quot;:324.3,&quot;left&quot;:51.33397216796875,&quot;top&quot;:157.35,&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17.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715_2*l_h_i*1_3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18.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1715_2*l_h_d*1_3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19.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2.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220.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21.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22.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23.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24.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225.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226.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27.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715_2*l_h_f*1_1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28.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29.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715_2*l_h_i*1_3_1"/>
  <p:tag name="KSO_WM_TEMPLATE_CATEGORY" val="diagram"/>
  <p:tag name="KSO_WM_TEMPLATE_INDEX" val="20231715"/>
  <p:tag name="KSO_WM_UNIT_LAYERLEVEL" val="1_1_1"/>
  <p:tag name="KSO_WM_TAG_VERSION" val="3.0"/>
  <p:tag name="KSO_WM_UNIT_PRESET_TEXT" val="03"/>
  <p:tag name="KSO_WM_UNIT_FILL_TYPE" val="3"/>
</p:tagLst>
</file>

<file path=ppt/tags/tag23.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230.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715_2*l_h_a*1_3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31.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32.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715_2*l_h_i*1_3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33.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715_2*l_h_a*1_3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34.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35.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36.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715_2*l_h_i*1_3_1"/>
  <p:tag name="KSO_WM_TEMPLATE_CATEGORY" val="diagram"/>
  <p:tag name="KSO_WM_TEMPLATE_INDEX" val="20231715"/>
  <p:tag name="KSO_WM_UNIT_LAYERLEVEL" val="1_1_1"/>
  <p:tag name="KSO_WM_TAG_VERSION" val="3.0"/>
  <p:tag name="KSO_WM_UNIT_PRESET_TEXT" val="03"/>
  <p:tag name="KSO_WM_UNIT_FILL_TYPE" val="3"/>
</p:tagLst>
</file>

<file path=ppt/tags/tag237.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715_2*l_h_i*1_3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38.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1715_2*l_h_d*1_3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39.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4.xml><?xml version="1.0" encoding="utf-8"?>
<p:tagLst xmlns:p="http://schemas.openxmlformats.org/presentationml/2006/main">
  <p:tag name="KSO_WM_DIAGRAM_VIRTUALLY_FRAME" val="{&quot;height&quot;:392.90992125984263,&quot;left&quot;:442.53858267716544,&quot;top&quot;:128.2036220472441,&quot;width&quot;:477.27937007874016}"/>
</p:tagLst>
</file>

<file path=ppt/tags/tag240.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41.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42.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43.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44.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245.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246.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47.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48.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715_2*l_h_i*1_3_1"/>
  <p:tag name="KSO_WM_TEMPLATE_CATEGORY" val="diagram"/>
  <p:tag name="KSO_WM_TEMPLATE_INDEX" val="20231715"/>
  <p:tag name="KSO_WM_UNIT_LAYERLEVEL" val="1_1_1"/>
  <p:tag name="KSO_WM_TAG_VERSION" val="3.0"/>
  <p:tag name="KSO_WM_UNIT_PRESET_TEXT" val="03"/>
  <p:tag name="KSO_WM_UNIT_FILL_TYPE" val="3"/>
</p:tagLst>
</file>

<file path=ppt/tags/tag249.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715_2*l_h_a*1_3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5.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250.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51.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715_2*l_h_i*1_3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52.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715_2*l_h_a*1_3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53.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54.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55.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56.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715_2*l_h_i*1_3_1"/>
  <p:tag name="KSO_WM_TEMPLATE_CATEGORY" val="diagram"/>
  <p:tag name="KSO_WM_TEMPLATE_INDEX" val="20231715"/>
  <p:tag name="KSO_WM_UNIT_LAYERLEVEL" val="1_1_1"/>
  <p:tag name="KSO_WM_TAG_VERSION" val="3.0"/>
  <p:tag name="KSO_WM_UNIT_PRESET_TEXT" val="03"/>
  <p:tag name="KSO_WM_UNIT_FILL_TYPE" val="3"/>
</p:tagLst>
</file>

<file path=ppt/tags/tag257.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58.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59.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6.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260.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61.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62.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63.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64.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65.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66.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67.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68.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269.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715_2*l_h_i*1_3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7.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270.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1715_2*l_h_d*1_3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71.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72.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73.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74.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75.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76.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277.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278.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79.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715_2*l_h_f*1_1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8.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280.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81.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715_2*l_h_i*1_3_1"/>
  <p:tag name="KSO_WM_TEMPLATE_CATEGORY" val="diagram"/>
  <p:tag name="KSO_WM_TEMPLATE_INDEX" val="20231715"/>
  <p:tag name="KSO_WM_UNIT_LAYERLEVEL" val="1_1_1"/>
  <p:tag name="KSO_WM_TAG_VERSION" val="3.0"/>
  <p:tag name="KSO_WM_UNIT_PRESET_TEXT" val="03"/>
  <p:tag name="KSO_WM_UNIT_FILL_TYPE" val="3"/>
</p:tagLst>
</file>

<file path=ppt/tags/tag282.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715_2*l_h_a*1_3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83.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84.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85.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86.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87.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88.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89.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29.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290.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291.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92.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715_2*l_h_f*1_1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93.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294.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95.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296.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97.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298.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299.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300.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301.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302.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715_2*l_h_f*1_1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303.xml><?xml version="1.0" encoding="utf-8"?>
<p:tagLst xmlns:p="http://schemas.openxmlformats.org/presentationml/2006/main">
  <p:tag name="KSO_WM_DIAGRAM_MAX_ITEMCNT" val="6"/>
  <p:tag name="KSO_WM_DIAGRAM_MIN_ITEMCNT" val="2"/>
  <p:tag name="KSO_WM_DIAGRAM_VIRTUALLY_FRAME" val="{&quot;height&quot;:328.35,&quot;left&quot;:51.33397216796875,&quot;top&quot;:153.3,&quot;width&quot;:869.81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304.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305.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306.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307.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308.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309.xml><?xml version="1.0" encoding="utf-8"?>
<p:tagLst xmlns:p="http://schemas.openxmlformats.org/presentationml/2006/main">
  <p:tag name="KSO_WM_DIAGRAM_VIRTUALLY_FRAME" val="{&quot;height&quot;:379.2248031496063,&quot;left&quot;:414.7874803149606,&quot;top&quot;:127.71637795275589,&quot;width&quot;:510.01251968503936}"/>
</p:tagLst>
</file>

<file path=ppt/tags/tag31.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310.xml><?xml version="1.0" encoding="utf-8"?>
<p:tagLst xmlns:p="http://schemas.openxmlformats.org/presentationml/2006/main">
  <p:tag name="KSO_WM_DIAGRAM_VIRTUALLY_FRAME" val="{&quot;height&quot;:235.34574803149613,&quot;left&quot;:420.79519685039367,&quot;top&quot;:253.3999212598425,&quot;width&quot;:499.5548031496063}"/>
</p:tagLst>
</file>

<file path=ppt/tags/tag311.xml><?xml version="1.0" encoding="utf-8"?>
<p:tagLst xmlns:p="http://schemas.openxmlformats.org/presentationml/2006/main">
  <p:tag name="KSO_WM_DIAGRAM_VIRTUALLY_FRAME" val="{&quot;height&quot;:235.34574803149613,&quot;left&quot;:420.79519685039367,&quot;top&quot;:253.3999212598425,&quot;width&quot;:499.5548031496063}"/>
</p:tagLst>
</file>

<file path=ppt/tags/tag312.xml><?xml version="1.0" encoding="utf-8"?>
<p:tagLst xmlns:p="http://schemas.openxmlformats.org/presentationml/2006/main">
  <p:tag name="KSO_WM_DIAGRAM_VIRTUALLY_FRAME" val="{&quot;height&quot;:235.34574803149613,&quot;left&quot;:420.79519685039367,&quot;top&quot;:253.3999212598425,&quot;width&quot;:499.5548031496063}"/>
</p:tagLst>
</file>

<file path=ppt/tags/tag313.xml><?xml version="1.0" encoding="utf-8"?>
<p:tagLst xmlns:p="http://schemas.openxmlformats.org/presentationml/2006/main">
  <p:tag name="KSO_WM_DIAGRAM_VIRTUALLY_FRAME" val="{&quot;height&quot;:235.34574803149613,&quot;left&quot;:420.79519685039367,&quot;top&quot;:253.3999212598425,&quot;width&quot;:499.5548031496063}"/>
</p:tagLst>
</file>

<file path=ppt/tags/tag31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1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16.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17.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18.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19.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2.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320.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2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2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23.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2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2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26.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327.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328.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329.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33.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330.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331.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332.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333.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334.xml><?xml version="1.0" encoding="utf-8"?>
<p:tagLst xmlns:p="http://schemas.openxmlformats.org/presentationml/2006/main">
  <p:tag name="commondata" val="eyJoZGlkIjoiOWNmNzFmMzU1NTBmMWZhZDA2NWFjODc2YWY3YzY1NTEifQ=="/>
</p:tagLst>
</file>

<file path=ppt/tags/tag34.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35.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36.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37.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38.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39.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41.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42.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43.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44.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45.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46.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47.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48.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49.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5.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50.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51.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52.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53.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54.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55.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56.xml><?xml version="1.0" encoding="utf-8"?>
<p:tagLst xmlns:p="http://schemas.openxmlformats.org/presentationml/2006/main">
  <p:tag name="KSO_WM_DIAGRAM_VIRTUALLY_FRAME" val="{&quot;height&quot;:399.468346456693,&quot;left&quot;:42.69590551181103,&quot;top&quot;:95.9255905511811,&quot;width&quot;:467.7947244094488}"/>
</p:tagLst>
</file>

<file path=ppt/tags/tag57.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715_2*l_h_i*1_3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58.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1715_2*l_h_d*1_3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59.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6.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60.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61.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62.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63.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64.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65.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66.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67.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715_2*l_h_f*1_1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68.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69.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715_2*l_h_i*1_3_1"/>
  <p:tag name="KSO_WM_TEMPLATE_CATEGORY" val="diagram"/>
  <p:tag name="KSO_WM_TEMPLATE_INDEX" val="20231715"/>
  <p:tag name="KSO_WM_UNIT_LAYERLEVEL" val="1_1_1"/>
  <p:tag name="KSO_WM_TAG_VERSION" val="3.0"/>
  <p:tag name="KSO_WM_UNIT_PRESET_TEXT" val="03"/>
  <p:tag name="KSO_WM_UNIT_FILL_TYPE" val="3"/>
</p:tagLst>
</file>

<file path=ppt/tags/tag7.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70.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715_2*l_h_a*1_3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71.xml><?xml version="1.0" encoding="utf-8"?>
<p:tagLst xmlns:p="http://schemas.openxmlformats.org/presentationml/2006/main">
  <p:tag name="KSO_WM_DIAGRAM_MAX_ITEMCNT" val="6"/>
  <p:tag name="KSO_WM_DIAGRAM_MIN_ITEMCNT" val="2"/>
  <p:tag name="KSO_WM_DIAGRAM_VIRTUALLY_FRAME" val="{&quot;height&quot;:321.2,&quot;left&quot;:51.33397216796875,&quot;top&quot;:159.15,&quot;width&quot;:864.23205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72.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715_2*l_h_i*1_3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73.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1715_2*l_h_d*1_3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74.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75.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76.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77.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78.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79.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ags/tag8.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80.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715_2*l_h_i*1_2_1"/>
  <p:tag name="KSO_WM_TEMPLATE_CATEGORY" val="diagram"/>
  <p:tag name="KSO_WM_TEMPLATE_INDEX" val="20231715"/>
  <p:tag name="KSO_WM_UNIT_LAYERLEVEL" val="1_1_1"/>
  <p:tag name="KSO_WM_TAG_VERSION" val="3.0"/>
  <p:tag name="KSO_WM_UNIT_PRESET_TEXT" val="02"/>
  <p:tag name="KSO_WM_UNIT_FILL_TYPE" val="3"/>
</p:tagLst>
</file>

<file path=ppt/tags/tag81.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715_2*l_h_a*1_2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82.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715_2*l_h_f*1_1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83.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84.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715_2*l_h_i*1_3_1"/>
  <p:tag name="KSO_WM_TEMPLATE_CATEGORY" val="diagram"/>
  <p:tag name="KSO_WM_TEMPLATE_INDEX" val="20231715"/>
  <p:tag name="KSO_WM_UNIT_LAYERLEVEL" val="1_1_1"/>
  <p:tag name="KSO_WM_TAG_VERSION" val="3.0"/>
  <p:tag name="KSO_WM_UNIT_PRESET_TEXT" val="03"/>
  <p:tag name="KSO_WM_UNIT_FILL_TYPE" val="3"/>
</p:tagLst>
</file>

<file path=ppt/tags/tag85.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715_2*l_h_a*1_3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86.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87.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715_2*l_h_i*1_3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88.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715_2*l_h_a*1_3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89.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715_2*l_h_f*1_2_1"/>
  <p:tag name="KSO_WM_TEMPLATE_CATEGORY" val="diagram"/>
  <p:tag name="KSO_WM_TEMPLATE_INDEX" val="20231715"/>
  <p:tag name="KSO_WM_UNIT_LAYERLEVEL" val="1_1_1"/>
  <p:tag name="KSO_WM_TAG_VERSION" val="3.0"/>
  <p:tag name="KSO_WM_UNIT_PRESET_TEXT" val="单击此处输入你的项正文，文字是您思想的提炼，请尽量言简意赅阐述你的观点内容。"/>
  <p:tag name="KSO_WM_UNIT_TEXT_FILL_FORE_SCHEMECOLOR_INDEX" val="1"/>
  <p:tag name="KSO_WM_UNIT_TEXT_FILL_TYPE" val="1"/>
</p:tagLst>
</file>

<file path=ppt/tags/tag9.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90.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91.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55.1660278320312}"/>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715_2*l_h_i*1_3_1"/>
  <p:tag name="KSO_WM_TEMPLATE_CATEGORY" val="diagram"/>
  <p:tag name="KSO_WM_TEMPLATE_INDEX" val="20231715"/>
  <p:tag name="KSO_WM_UNIT_LAYERLEVEL" val="1_1_1"/>
  <p:tag name="KSO_WM_TAG_VERSION" val="3.0"/>
  <p:tag name="KSO_WM_UNIT_PRESET_TEXT" val="03"/>
  <p:tag name="KSO_WM_UNIT_FILL_TYPE" val="3"/>
</p:tagLst>
</file>

<file path=ppt/tags/tag92.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715_2*l_h_i*1_3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93.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1715_2*l_h_d*1_3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94.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715_2*l_h_i*1_1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95.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715_2*l_h_i*1_2_2"/>
  <p:tag name="KSO_WM_TEMPLATE_CATEGORY" val="diagram"/>
  <p:tag name="KSO_WM_TEMPLATE_INDEX" val="20231715"/>
  <p:tag name="KSO_WM_UNIT_LAYERLEVEL" val="1_1_1"/>
  <p:tag name="KSO_WM_TAG_VERSION" val="3.0"/>
  <p:tag name="KSO_WM_UNIT_FILL_TYPE" val="1"/>
  <p:tag name="KSO_WM_UNIT_FILL_FORE_SCHEMECOLOR_INDEX" val="13"/>
  <p:tag name="KSO_WM_UNIT_FILL_FORE_SCHEMECOLOR_INDEX_BRIGHTNESS" val="0.6"/>
</p:tagLst>
</file>

<file path=ppt/tags/tag96.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1715_2*l_h_d*1_2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97.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solid&quot;:{&quot;brightness&quot;:0,&quot;colorType&quot;:1,&quot;foreColorIndex&quot;:5,&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349*7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1715_2*l_h_d*1_1_1"/>
  <p:tag name="KSO_WM_TEMPLATE_CATEGORY" val="diagram"/>
  <p:tag name="KSO_WM_TEMPLATE_INDEX" val="20231715"/>
  <p:tag name="KSO_WM_UNIT_LAYERLEVEL" val="1_1_1"/>
  <p:tag name="KSO_WM_TAG_VERSION" val="3.0"/>
  <p:tag name="KSO_WM_UNIT_FILL_TYPE" val="1"/>
  <p:tag name="KSO_WM_UNIT_FILL_FORE_SCHEMECOLOR_INDEX" val="5"/>
  <p:tag name="KSO_WM_UNIT_FILL_FORE_SCHEMECOLOR_INDEX_BRIGHTNESS" val="0"/>
  <p:tag name="KSO_WM_UNIT_LINE_FORE_SCHEMECOLOR_INDEX" val="13"/>
</p:tagLst>
</file>

<file path=ppt/tags/tag98.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4000000059604645,&quot;colorType&quot;:1,&quot;foreColorIndex&quot;:5,&quot;pos&quot;:0,&quot;transparency&quot;:0},{&quot;brightness&quot;:0,&quot;colorType&quot;:1,&quot;foreColorIndex&quot;:5,&quot;pos&quot;:0.5299999713897705,&quot;transparency&quot;:0}],&quot;type&quot;:3},&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715_2*l_h_a*1_1_1"/>
  <p:tag name="KSO_WM_TEMPLATE_CATEGORY" val="diagram"/>
  <p:tag name="KSO_WM_TEMPLATE_INDEX" val="20231715"/>
  <p:tag name="KSO_WM_UNIT_LAYERLEVEL" val="1_1_1"/>
  <p:tag name="KSO_WM_TAG_VERSION" val="3.0"/>
  <p:tag name="KSO_WM_UNIT_PRESET_TEXT" val="添加标题"/>
  <p:tag name="KSO_WM_UNIT_TEXT_FILL_FORE_SCHEMECOLOR_INDEX" val="3"/>
  <p:tag name="KSO_WM_UNIT_TEXT_FILL_TYPE" val="3"/>
</p:tagLst>
</file>

<file path=ppt/tags/tag99.xml><?xml version="1.0" encoding="utf-8"?>
<p:tagLst xmlns:p="http://schemas.openxmlformats.org/presentationml/2006/main">
  <p:tag name="KSO_WM_DIAGRAM_MAX_ITEMCNT" val="6"/>
  <p:tag name="KSO_WM_DIAGRAM_MIN_ITEMCNT" val="2"/>
  <p:tag name="KSO_WM_DIAGRAM_VIRTUALLY_FRAME" val="{&quot;height&quot;:324.35,&quot;left&quot;:51.33397216796875,&quot;top&quot;:156,&quot;width&quot;:871.4660278320313}"/>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715_2*l_h_i*1_1_1"/>
  <p:tag name="KSO_WM_TEMPLATE_CATEGORY" val="diagram"/>
  <p:tag name="KSO_WM_TEMPLATE_INDEX" val="20231715"/>
  <p:tag name="KSO_WM_UNIT_LAYERLEVEL" val="1_1_1"/>
  <p:tag name="KSO_WM_TAG_VERSION" val="3.0"/>
  <p:tag name="KSO_WM_UNIT_PRESET_TEXT" val="01"/>
  <p:tag name="KSO_WM_UNIT_FILL_TYPE" val="3"/>
</p:tagLst>
</file>

<file path=ppt/theme/theme1.xml><?xml version="1.0" encoding="utf-8"?>
<a:theme xmlns:a="http://schemas.openxmlformats.org/drawingml/2006/main" name="Office Theme">
  <a:themeElements>
    <a:clrScheme name="Office">
      <a:dk1>
        <a:srgbClr val="020A49"/>
      </a:dk1>
      <a:lt1>
        <a:srgbClr val="FBFEFF"/>
      </a:lt1>
      <a:dk2>
        <a:srgbClr val="020A49"/>
      </a:dk2>
      <a:lt2>
        <a:srgbClr val="CADDF0"/>
      </a:lt2>
      <a:accent1>
        <a:srgbClr val="1338FD"/>
      </a:accent1>
      <a:accent2>
        <a:srgbClr val="1338FD"/>
      </a:accent2>
      <a:accent3>
        <a:srgbClr val="1B96DB"/>
      </a:accent3>
      <a:accent4>
        <a:srgbClr val="32C5DA"/>
      </a:accent4>
      <a:accent5>
        <a:srgbClr val="1CCDF0"/>
      </a:accent5>
      <a:accent6>
        <a:srgbClr val="338DE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3874</Words>
  <Application>WPS 演示</Application>
  <PresentationFormat>On-screen Show (4:3)</PresentationFormat>
  <Paragraphs>619</Paragraphs>
  <Slides>41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41</vt:i4>
      </vt:variant>
    </vt:vector>
  </HeadingPairs>
  <TitlesOfParts>
    <vt:vector size="51" baseType="lpstr">
      <vt:lpstr>Arial</vt:lpstr>
      <vt:lpstr>宋体</vt:lpstr>
      <vt:lpstr>Wingdings</vt:lpstr>
      <vt:lpstr>微软雅黑</vt:lpstr>
      <vt:lpstr>Arial</vt:lpstr>
      <vt:lpstr>Arial Unicode MS</vt:lpstr>
      <vt:lpstr>Calibri</vt:lpstr>
      <vt:lpstr>WPS灵秀黑</vt:lpstr>
      <vt:lpstr>新宋体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ww</cp:lastModifiedBy>
  <cp:revision>47</cp:revision>
  <dcterms:created xsi:type="dcterms:W3CDTF">2006-08-16T00:00:00Z</dcterms:created>
  <dcterms:modified xsi:type="dcterms:W3CDTF">2024-09-04T07:19:46Z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3633E3763302489A9C4B96550C03276E_13</vt:lpwstr>
  </property>
  <property fmtid="{D5CDD505-2E9C-101B-9397-08002B2CF9AE}" pid="3" name="KSOProductBuildVer">
    <vt:lpwstr>2052-12.1.0.17827</vt:lpwstr>
  </property>
</Properties>
</file>