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93" r:id="rId5"/>
    <p:sldId id="260" r:id="rId6"/>
    <p:sldId id="294" r:id="rId7"/>
    <p:sldId id="262" r:id="rId8"/>
    <p:sldId id="295" r:id="rId9"/>
    <p:sldId id="264" r:id="rId10"/>
    <p:sldId id="263" r:id="rId11"/>
    <p:sldId id="266" r:id="rId12"/>
    <p:sldId id="296" r:id="rId13"/>
    <p:sldId id="268" r:id="rId14"/>
    <p:sldId id="297" r:id="rId15"/>
    <p:sldId id="270" r:id="rId16"/>
    <p:sldId id="298" r:id="rId17"/>
    <p:sldId id="272" r:id="rId18"/>
    <p:sldId id="273" r:id="rId19"/>
    <p:sldId id="283" r:id="rId20"/>
    <p:sldId id="284" r:id="rId21"/>
    <p:sldId id="285" r:id="rId22"/>
    <p:sldId id="286" r:id="rId23"/>
    <p:sldId id="287" r:id="rId24"/>
    <p:sldId id="288" r:id="rId25"/>
    <p:sldId id="289" r:id="rId26"/>
    <p:sldId id="290" r:id="rId27"/>
    <p:sldId id="291"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1" d="100"/>
          <a:sy n="81" d="100"/>
        </p:scale>
        <p:origin x="52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53E8A-4873-4A0F-AFD3-9F6C70B28D1E}" type="datetimeFigureOut">
              <a:rPr lang="zh-CN" altLang="en-US" smtClean="0"/>
              <a:t>2024/9/4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271D5-2384-4CAE-83A1-89C38543A2D5}" type="slidenum">
              <a:rPr lang="zh-CN" altLang="en-US" smtClean="0"/>
              <a:t>‹#›</a:t>
            </a:fld>
            <a:endParaRPr lang="zh-CN" altLang="en-US"/>
          </a:p>
        </p:txBody>
      </p:sp>
    </p:spTree>
    <p:extLst>
      <p:ext uri="{BB962C8B-B14F-4D97-AF65-F5344CB8AC3E}">
        <p14:creationId xmlns:p14="http://schemas.microsoft.com/office/powerpoint/2010/main" val="216368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42271D5-2384-4CAE-83A1-89C38543A2D5}" type="slidenum">
              <a:rPr lang="zh-CN" altLang="en-US" smtClean="0"/>
              <a:t>14</a:t>
            </a:fld>
            <a:endParaRPr lang="zh-CN" altLang="en-US"/>
          </a:p>
        </p:txBody>
      </p:sp>
    </p:spTree>
    <p:extLst>
      <p:ext uri="{BB962C8B-B14F-4D97-AF65-F5344CB8AC3E}">
        <p14:creationId xmlns:p14="http://schemas.microsoft.com/office/powerpoint/2010/main" val="343809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633730" y="1525905"/>
            <a:ext cx="7379970" cy="2085975"/>
          </a:xfrm>
          <a:prstGeom prst="rect">
            <a:avLst/>
          </a:prstGeom>
        </p:spPr>
        <p:txBody>
          <a:bodyPr vert="horz" wrap="square" lIns="114300" tIns="57150" rIns="114300" bIns="57150" rtlCol="0" anchor="ctr" anchorCtr="0">
            <a:normAutofit/>
          </a:bodyPr>
          <a:lstStyle/>
          <a:p>
            <a:pPr>
              <a:lnSpc>
                <a:spcPct val="115000"/>
              </a:lnSpc>
            </a:pPr>
            <a:r>
              <a:rPr lang="zh-CN" alt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第</a:t>
            </a:r>
            <a:r>
              <a:rPr lang="en-US" altLang="zh-CN"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4</a:t>
            </a:r>
            <a:r>
              <a:rPr lang="zh-CN" alt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章</a:t>
            </a:r>
            <a:r>
              <a:rPr lang="en-US" altLang="zh-CN"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  </a:t>
            </a:r>
            <a:r>
              <a:rPr lang="en-US" sz="5400" b="1" dirty="0" err="1">
                <a:solidFill>
                  <a:srgbClr val="1338FD">
                    <a:alpha val="100000"/>
                  </a:srgbClr>
                </a:solidFill>
                <a:latin typeface="微软雅黑" panose="020B0503020204020204" charset="-122"/>
                <a:ea typeface="微软雅黑" panose="020B0503020204020204" charset="-122"/>
                <a:cs typeface="微软雅黑" panose="020B0503020204020204" charset="-122"/>
              </a:rPr>
              <a:t>项目</a:t>
            </a:r>
            <a:r>
              <a:rPr lang="zh-CN" alt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rPr>
              <a:t>成本</a:t>
            </a:r>
            <a:r>
              <a:rPr lang="en-US" sz="5400" b="1" dirty="0" err="1">
                <a:solidFill>
                  <a:srgbClr val="1338FD">
                    <a:alpha val="100000"/>
                  </a:srgbClr>
                </a:solidFill>
                <a:latin typeface="微软雅黑" panose="020B0503020204020204" charset="-122"/>
                <a:ea typeface="微软雅黑" panose="020B0503020204020204" charset="-122"/>
                <a:cs typeface="微软雅黑" panose="020B0503020204020204" charset="-122"/>
              </a:rPr>
              <a:t>管理</a:t>
            </a:r>
            <a:endParaRPr lang="en-US" sz="5400" b="1" dirty="0">
              <a:solidFill>
                <a:srgbClr val="1338FD">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lang="zh-CN" altLang="en-US" sz="3000" b="1" dirty="0">
                <a:solidFill>
                  <a:srgbClr val="020A49">
                    <a:alpha val="100000"/>
                  </a:srgbClr>
                </a:solidFill>
                <a:latin typeface="微软雅黑" panose="020B0503020204020204" charset="-122"/>
                <a:ea typeface="微软雅黑" panose="020B0503020204020204" charset="-122"/>
                <a:cs typeface="微软雅黑" panose="020B0503020204020204" charset="-122"/>
              </a:rPr>
              <a:t>确定实际成本</a:t>
            </a:r>
            <a:endParaRPr kumimoji="0" 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51754" y="1716288"/>
            <a:ext cx="3429000" cy="4591050"/>
          </a:xfrm>
          <a:prstGeom prst="round2DiagRect">
            <a:avLst/>
          </a:prstGeom>
          <a:solidFill>
            <a:schemeClr val="lt2">
              <a:alpha val="80000"/>
            </a:schemeClr>
          </a:solidFill>
        </p:spPr>
      </p:sp>
      <p:sp>
        <p:nvSpPr>
          <p:cNvPr id="4" name="TextBox 4"/>
          <p:cNvSpPr txBox="1"/>
          <p:nvPr/>
        </p:nvSpPr>
        <p:spPr>
          <a:xfrm>
            <a:off x="937504" y="2040223"/>
            <a:ext cx="2857500" cy="978725"/>
          </a:xfrm>
          <a:prstGeom prst="rect">
            <a:avLst/>
          </a:prstGeom>
        </p:spPr>
        <p:txBody>
          <a:bodyPr vert="horz" wrap="square" lIns="0" tIns="0" rIns="0" bIns="0" rtlCol="0" anchor="b" anchorCtr="0">
            <a:noAutofit/>
          </a:bodyPr>
          <a:lstStyle/>
          <a:p>
            <a:pPr marL="0" marR="0" lvl="0" indent="0" algn="l" defTabSz="914400" rtl="0" eaLnBrk="1" fontAlgn="auto" latinLnBrk="0" hangingPunct="1">
              <a:lnSpc>
                <a:spcPct val="120000"/>
              </a:lnSpc>
              <a:spcBef>
                <a:spcPts val="375"/>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实际成本</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937504" y="3268967"/>
            <a:ext cx="2857500" cy="2722154"/>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实际成本是指项目在执行过程中实际发生的全部费用。这些费用涵盖了项目从启动到完成所消耗的所有资源，包括人力、物力、财力等各方面的支出。为了有效管理和控制项目成本，项目经理需要密切关注实际成本与预算成本之间的差异，并及时采取相应措施进行调整。</a:t>
            </a: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6" name="AutoShape 6"/>
          <p:cNvSpPr/>
          <p:nvPr/>
        </p:nvSpPr>
        <p:spPr>
          <a:xfrm>
            <a:off x="4345585" y="1704871"/>
            <a:ext cx="3429000" cy="4591050"/>
          </a:xfrm>
          <a:prstGeom prst="round2DiagRect">
            <a:avLst/>
          </a:prstGeom>
          <a:solidFill>
            <a:schemeClr val="lt2">
              <a:alpha val="80000"/>
            </a:schemeClr>
          </a:solidFill>
        </p:spPr>
      </p:sp>
      <p:sp>
        <p:nvSpPr>
          <p:cNvPr id="7" name="TextBox 7"/>
          <p:cNvSpPr txBox="1"/>
          <p:nvPr/>
        </p:nvSpPr>
        <p:spPr>
          <a:xfrm>
            <a:off x="4631335" y="2028807"/>
            <a:ext cx="2857500" cy="978725"/>
          </a:xfrm>
          <a:prstGeom prst="rect">
            <a:avLst/>
          </a:prstGeom>
        </p:spPr>
        <p:txBody>
          <a:bodyPr vert="horz" wrap="square" lIns="0" tIns="0" rIns="0" bIns="0" rtlCol="0" anchor="b" anchorCtr="0">
            <a:noAutofit/>
          </a:bodyPr>
          <a:lstStyle/>
          <a:p>
            <a:pPr marL="0" marR="0" lvl="0" indent="0" algn="l" defTabSz="914400" rtl="0" eaLnBrk="1" fontAlgn="auto" latinLnBrk="0" hangingPunct="1">
              <a:lnSpc>
                <a:spcPct val="120000"/>
              </a:lnSpc>
              <a:spcBef>
                <a:spcPts val="375"/>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承付款项</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631335" y="3257550"/>
            <a:ext cx="2857500" cy="2733571"/>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承付款项，又称承付成本或保留成本，是指当一个成本细目（如原材料采购、分包商服务等）已签下订单后，项目所需支付的款项即被视作已承付</a:t>
            </a: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9" name="AutoShape 9"/>
          <p:cNvSpPr/>
          <p:nvPr/>
        </p:nvSpPr>
        <p:spPr>
          <a:xfrm>
            <a:off x="8039417" y="1693454"/>
            <a:ext cx="3429000" cy="4591050"/>
          </a:xfrm>
          <a:prstGeom prst="round2DiagRect">
            <a:avLst/>
          </a:prstGeom>
          <a:solidFill>
            <a:schemeClr val="lt2">
              <a:alpha val="80000"/>
            </a:schemeClr>
          </a:solidFill>
        </p:spPr>
      </p:sp>
      <p:sp>
        <p:nvSpPr>
          <p:cNvPr id="10" name="TextBox 10"/>
          <p:cNvSpPr txBox="1"/>
          <p:nvPr/>
        </p:nvSpPr>
        <p:spPr>
          <a:xfrm>
            <a:off x="8325167" y="2017390"/>
            <a:ext cx="2857500" cy="978725"/>
          </a:xfrm>
          <a:prstGeom prst="rect">
            <a:avLst/>
          </a:prstGeom>
        </p:spPr>
        <p:txBody>
          <a:bodyPr vert="horz" wrap="square" lIns="0" tIns="0" rIns="0" bIns="0" rtlCol="0" anchor="b" anchorCtr="0">
            <a:noAutofit/>
          </a:bodyPr>
          <a:lstStyle/>
          <a:p>
            <a:pPr marL="0" marR="0" lvl="0" indent="0" algn="l" defTabSz="914400" rtl="0" eaLnBrk="1" fontAlgn="auto" latinLnBrk="0" hangingPunct="1">
              <a:lnSpc>
                <a:spcPct val="120000"/>
              </a:lnSpc>
              <a:spcBef>
                <a:spcPts val="375"/>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实际成本与预算成本的比较</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25167" y="3246134"/>
            <a:ext cx="2857500" cy="2744987"/>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P</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项目管理中实际成本与预算成本的比较是衡量成本控制效果、发现偏差、制定调整措施并优化资源配置的关键过程。</a:t>
            </a:r>
            <a:endPar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05</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确定工作绩效的价值</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4963" y="2034175"/>
            <a:ext cx="6283968" cy="781050"/>
          </a:xfrm>
          <a:prstGeom prst="rect">
            <a:avLst/>
          </a:prstGeom>
        </p:spPr>
        <p:txBody>
          <a:bodyPr vert="horz" wrap="square" lIns="114300" tIns="57150" rIns="114300" bIns="57150"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项目管理中确定工作绩效的价值在于它为项目团队提供了明确的方向和评估标准，有助于确保项目目标的实现，提高项目执行效率和质量，并促进团队的持续改进和成长</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3" name="TextBox 3"/>
          <p:cNvSpPr txBox="1"/>
          <p:nvPr/>
        </p:nvSpPr>
        <p:spPr>
          <a:xfrm>
            <a:off x="454963" y="1575832"/>
            <a:ext cx="5829300" cy="400050"/>
          </a:xfrm>
          <a:prstGeom prst="rect">
            <a:avLst/>
          </a:prstGeom>
        </p:spPr>
        <p:txBody>
          <a:bodyPr vert="horz" wrap="square" lIns="114300" tIns="57150" rIns="114300" bIns="57150" rtlCol="0" anchor="ctr" anchorCtr="0">
            <a:noAutofit/>
          </a:bodyPr>
          <a:lstStyle/>
          <a:p>
            <a:pPr>
              <a:lnSpc>
                <a:spcPct val="77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确定工作绩效的价值</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3530045"/>
            <a:ext cx="5829300" cy="781050"/>
          </a:xfrm>
          <a:prstGeom prst="rect">
            <a:avLst/>
          </a:prstGeom>
        </p:spPr>
        <p:txBody>
          <a:bodyPr vert="horz" wrap="square" lIns="114300" tIns="57150" rIns="114300" bIns="57150"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挣值</a:t>
            </a:r>
            <a:r>
              <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Earmed</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Value, EV),</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也叫做已完工作预算成本</a:t>
            </a:r>
            <a:r>
              <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Budgeted Cost of Work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Performed,BCWP</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即实际工作绩效挣得的价值，是在整个项目期内必须确定的重要参数</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5" name="TextBox 5"/>
          <p:cNvSpPr txBox="1"/>
          <p:nvPr/>
        </p:nvSpPr>
        <p:spPr>
          <a:xfrm>
            <a:off x="454963" y="3071702"/>
            <a:ext cx="5829300" cy="400050"/>
          </a:xfrm>
          <a:prstGeom prst="rect">
            <a:avLst/>
          </a:prstGeom>
        </p:spPr>
        <p:txBody>
          <a:bodyPr vert="horz" wrap="square" lIns="114300" tIns="57150" rIns="114300" bIns="57150" rtlCol="0" anchor="ctr" anchorCtr="0">
            <a:noAutofit/>
          </a:bodyPr>
          <a:lstStyle/>
          <a:p>
            <a:pPr>
              <a:lnSpc>
                <a:spcPct val="77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挣值</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5118981"/>
            <a:ext cx="5829300" cy="781050"/>
          </a:xfrm>
          <a:prstGeom prst="rect">
            <a:avLst/>
          </a:prstGeom>
        </p:spPr>
        <p:txBody>
          <a:bodyPr vert="horz" wrap="square" lIns="114300" tIns="57150" rIns="114300" bIns="57150"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完工比率，也称为完成百分比或进度完成率，是衡量项目当前已完成工作量占计划总工作量的比例。它是项目管理中用于监控项目进度和绩效的重要指标之一</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7" name="TextBox 7"/>
          <p:cNvSpPr txBox="1"/>
          <p:nvPr/>
        </p:nvSpPr>
        <p:spPr>
          <a:xfrm>
            <a:off x="454963" y="4660638"/>
            <a:ext cx="5829300" cy="400050"/>
          </a:xfrm>
          <a:prstGeom prst="rect">
            <a:avLst/>
          </a:prstGeom>
        </p:spPr>
        <p:txBody>
          <a:bodyPr vert="horz" wrap="square" lIns="114300" tIns="57150" rIns="114300" bIns="57150" rtlCol="0" anchor="ctr" anchorCtr="0">
            <a:noAutofit/>
          </a:bodyPr>
          <a:lstStyle/>
          <a:p>
            <a:pPr>
              <a:lnSpc>
                <a:spcPct val="77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完工比率</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2"/>
          <a:srcRect/>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确定工作绩效的价值</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10245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32802" y="2319431"/>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06</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成本绩效分析</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51642" y="3886200"/>
            <a:ext cx="7813795" cy="2789990"/>
          </a:xfrm>
          <a:prstGeom prst="roundRect">
            <a:avLst>
              <a:gd name="adj" fmla="val 16667"/>
            </a:avLst>
          </a:prstGeom>
          <a:solidFill>
            <a:schemeClr val="lt2">
              <a:alpha val="80000"/>
            </a:schemeClr>
          </a:solidFill>
        </p:spPr>
      </p:sp>
      <p:sp>
        <p:nvSpPr>
          <p:cNvPr id="3" name="AutoShape 3"/>
          <p:cNvSpPr/>
          <p:nvPr/>
        </p:nvSpPr>
        <p:spPr>
          <a:xfrm>
            <a:off x="751642" y="1391123"/>
            <a:ext cx="7813795" cy="2377118"/>
          </a:xfrm>
          <a:prstGeom prst="roundRect">
            <a:avLst>
              <a:gd name="adj" fmla="val 16667"/>
            </a:avLst>
          </a:prstGeom>
          <a:solidFill>
            <a:schemeClr val="lt2">
              <a:alpha val="80000"/>
            </a:schemeClr>
          </a:solidFill>
        </p:spPr>
      </p:sp>
      <p:sp>
        <p:nvSpPr>
          <p:cNvPr id="5" name="TextBox 5"/>
          <p:cNvSpPr txBox="1"/>
          <p:nvPr/>
        </p:nvSpPr>
        <p:spPr>
          <a:xfrm>
            <a:off x="1030579" y="1559737"/>
            <a:ext cx="6238875" cy="637972"/>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成本绩效指数</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30579" y="2081012"/>
            <a:ext cx="6238875" cy="950067"/>
          </a:xfrm>
          <a:prstGeom prst="rect">
            <a:avLst/>
          </a:prstGeom>
        </p:spPr>
        <p:txBody>
          <a:bodyPr vert="horz" wrap="square" lIns="123825" tIns="123825" rIns="57150" bIns="123825" rtlCol="0" anchor="t"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一个衡量成本绩效的指标是费用绩效指数</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(Cost Performance Index, CPI), </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它衡量正在进行的项目的成本效率。</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确定</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CPI</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的公式是</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费用绩效指数</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累计挣值</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累计实际成本</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CPI=CEV/CAC </a:t>
            </a:r>
          </a:p>
        </p:txBody>
      </p:sp>
      <p:sp>
        <p:nvSpPr>
          <p:cNvPr id="7" name="TextBox 7"/>
          <p:cNvSpPr txBox="1"/>
          <p:nvPr/>
        </p:nvSpPr>
        <p:spPr>
          <a:xfrm>
            <a:off x="1030579" y="4062873"/>
            <a:ext cx="6238875" cy="637972"/>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费用偏差</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30579" y="4592259"/>
            <a:ext cx="6665621" cy="926361"/>
          </a:xfrm>
          <a:prstGeom prst="rect">
            <a:avLst/>
          </a:prstGeom>
        </p:spPr>
        <p:txBody>
          <a:bodyPr vert="horz" wrap="square" lIns="123825" tIns="123825" rIns="57150" bIns="123825" rtlCol="0" anchor="t"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费用偏差</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(Cost Variance, CV),</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它是累计挣值与累计实际成本之差。确定</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CV</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的公式是</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 </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费用偏差</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累计挣值</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累计实际成本</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CV=CEV-CAC</a:t>
            </a: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与</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CPI</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一样，这一指标表明挣值与实际成本之间的差异，而不同的是，</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CV</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是以货币来表示的</a:t>
            </a: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9" name="TextBox 9"/>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成本绩效分析</a:t>
            </a:r>
            <a:endParaRPr kumimoji="0" 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0" name="文本框 9">
            <a:extLst>
              <a:ext uri="{FF2B5EF4-FFF2-40B4-BE49-F238E27FC236}">
                <a16:creationId xmlns:a16="http://schemas.microsoft.com/office/drawing/2014/main" id="{087D49CF-47B5-3676-8766-560B6C20959F}"/>
              </a:ext>
            </a:extLst>
          </p:cNvPr>
          <p:cNvSpPr txBox="1"/>
          <p:nvPr/>
        </p:nvSpPr>
        <p:spPr>
          <a:xfrm>
            <a:off x="7812464" y="1342189"/>
            <a:ext cx="4343400" cy="5400000"/>
          </a:xfrm>
          <a:prstGeom prst="roundRect">
            <a:avLst/>
          </a:prstGeom>
          <a:solidFill>
            <a:schemeClr val="bg1"/>
          </a:solidFill>
          <a:ln w="76200"/>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zh-CN" altLang="en-US" sz="2800" b="1" dirty="0">
                <a:solidFill>
                  <a:schemeClr val="accent2"/>
                </a:solidFill>
                <a:latin typeface="Microsoft YaHei Light" panose="020B0502040204020203" pitchFamily="34" charset="-122"/>
                <a:ea typeface="Microsoft YaHei Light" panose="020B0502040204020203" pitchFamily="34" charset="-122"/>
              </a:rPr>
              <a:t>四个相关成本衡量指标：</a:t>
            </a:r>
            <a:endParaRPr lang="en-US" altLang="zh-CN" sz="2800" b="1" dirty="0">
              <a:solidFill>
                <a:schemeClr val="accent2"/>
              </a:solidFill>
              <a:latin typeface="Microsoft YaHei Light" panose="020B0502040204020203" pitchFamily="34" charset="-122"/>
              <a:ea typeface="Microsoft YaHei Light" panose="020B0502040204020203" pitchFamily="34" charset="-122"/>
            </a:endParaRPr>
          </a:p>
          <a:p>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1</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TBC(</a:t>
            </a:r>
            <a:r>
              <a:rPr lang="zh-CN" altLang="en-US" sz="2400" b="1" dirty="0">
                <a:solidFill>
                  <a:schemeClr val="accent2"/>
                </a:solidFill>
                <a:latin typeface="Microsoft YaHei Light" panose="020B0502040204020203" pitchFamily="34" charset="-122"/>
                <a:ea typeface="Microsoft YaHei Light" panose="020B0502040204020203" pitchFamily="34" charset="-122"/>
              </a:rPr>
              <a:t>总预算成本</a:t>
            </a:r>
            <a:r>
              <a:rPr lang="en-US" altLang="zh-CN" sz="2400" b="1" dirty="0">
                <a:solidFill>
                  <a:schemeClr val="accent2"/>
                </a:solidFill>
                <a:latin typeface="Microsoft YaHei Light" panose="020B0502040204020203" pitchFamily="34" charset="-122"/>
                <a:ea typeface="Microsoft YaHei Light" panose="020B0502040204020203" pitchFamily="34" charset="-122"/>
              </a:rPr>
              <a:t>)</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p>
          <a:p>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2</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CBC(</a:t>
            </a:r>
            <a:r>
              <a:rPr lang="zh-CN" altLang="en-US" sz="2400" b="1" dirty="0">
                <a:solidFill>
                  <a:schemeClr val="accent2"/>
                </a:solidFill>
                <a:latin typeface="Microsoft YaHei Light" panose="020B0502040204020203" pitchFamily="34" charset="-122"/>
                <a:ea typeface="Microsoft YaHei Light" panose="020B0502040204020203" pitchFamily="34" charset="-122"/>
              </a:rPr>
              <a:t>累计预算成本</a:t>
            </a:r>
            <a:r>
              <a:rPr lang="en-US" altLang="zh-CN" sz="2400" b="1" dirty="0">
                <a:solidFill>
                  <a:schemeClr val="accent2"/>
                </a:solidFill>
                <a:latin typeface="Microsoft YaHei Light" panose="020B0502040204020203" pitchFamily="34" charset="-122"/>
                <a:ea typeface="Microsoft YaHei Light" panose="020B0502040204020203" pitchFamily="34" charset="-122"/>
              </a:rPr>
              <a:t>)</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p>
          <a:p>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3</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CAC(</a:t>
            </a:r>
            <a:r>
              <a:rPr lang="zh-CN" altLang="en-US" sz="2400" b="1" dirty="0">
                <a:solidFill>
                  <a:schemeClr val="accent2"/>
                </a:solidFill>
                <a:latin typeface="Microsoft YaHei Light" panose="020B0502040204020203" pitchFamily="34" charset="-122"/>
                <a:ea typeface="Microsoft YaHei Light" panose="020B0502040204020203" pitchFamily="34" charset="-122"/>
              </a:rPr>
              <a:t>累计实际成本</a:t>
            </a:r>
            <a:r>
              <a:rPr lang="en-US" altLang="zh-CN" sz="2400" b="1" dirty="0">
                <a:solidFill>
                  <a:schemeClr val="accent2"/>
                </a:solidFill>
                <a:latin typeface="Microsoft YaHei Light" panose="020B0502040204020203" pitchFamily="34" charset="-122"/>
                <a:ea typeface="Microsoft YaHei Light" panose="020B0502040204020203" pitchFamily="34" charset="-122"/>
              </a:rPr>
              <a:t>)</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p>
          <a:p>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4</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r>
              <a:rPr lang="en-US" altLang="zh-CN" sz="2400" b="1" dirty="0">
                <a:solidFill>
                  <a:schemeClr val="accent2"/>
                </a:solidFill>
                <a:latin typeface="Microsoft YaHei Light" panose="020B0502040204020203" pitchFamily="34" charset="-122"/>
                <a:ea typeface="Microsoft YaHei Light" panose="020B0502040204020203" pitchFamily="34" charset="-122"/>
              </a:rPr>
              <a:t>CEV(</a:t>
            </a:r>
            <a:r>
              <a:rPr lang="zh-CN" altLang="en-US" sz="2400" b="1" dirty="0">
                <a:solidFill>
                  <a:schemeClr val="accent2"/>
                </a:solidFill>
                <a:latin typeface="Microsoft YaHei Light" panose="020B0502040204020203" pitchFamily="34" charset="-122"/>
                <a:ea typeface="Microsoft YaHei Light" panose="020B0502040204020203" pitchFamily="34" charset="-122"/>
              </a:rPr>
              <a:t>累计挣值</a:t>
            </a:r>
            <a:r>
              <a:rPr lang="en-US" altLang="zh-CN" sz="2400" b="1" dirty="0">
                <a:solidFill>
                  <a:schemeClr val="accent2"/>
                </a:solidFill>
                <a:latin typeface="Microsoft YaHei Light" panose="020B0502040204020203" pitchFamily="34" charset="-122"/>
                <a:ea typeface="Microsoft YaHei Light" panose="020B0502040204020203" pitchFamily="34" charset="-122"/>
              </a:rPr>
              <a:t>)</a:t>
            </a:r>
            <a:r>
              <a:rPr lang="zh-CN" altLang="en-US" sz="2400" b="1" dirty="0">
                <a:solidFill>
                  <a:schemeClr val="accent2"/>
                </a:solidFill>
                <a:latin typeface="Microsoft YaHei Light" panose="020B0502040204020203" pitchFamily="34" charset="-122"/>
                <a:ea typeface="Microsoft YaHei Light" panose="020B0502040204020203" pitchFamily="34" charset="-122"/>
              </a:rPr>
              <a:t>。</a:t>
            </a:r>
            <a:endParaRPr lang="en-US" altLang="zh-CN" sz="2400" b="1" dirty="0">
              <a:solidFill>
                <a:schemeClr val="accent2"/>
              </a:solidFill>
              <a:latin typeface="Microsoft YaHei Light" panose="020B0502040204020203" pitchFamily="34" charset="-122"/>
              <a:ea typeface="Microsoft YaHei Light" panose="020B0502040204020203" pitchFamily="34" charset="-122"/>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12" name="图片 11">
            <a:extLst>
              <a:ext uri="{FF2B5EF4-FFF2-40B4-BE49-F238E27FC236}">
                <a16:creationId xmlns:a16="http://schemas.microsoft.com/office/drawing/2014/main" id="{F7DC2B36-9A20-484E-2E99-230193DF7E45}"/>
              </a:ext>
            </a:extLst>
          </p:cNvPr>
          <p:cNvPicPr>
            <a:picLocks noChangeAspect="1"/>
          </p:cNvPicPr>
          <p:nvPr/>
        </p:nvPicPr>
        <p:blipFill>
          <a:blip r:embed="rId3"/>
          <a:stretch>
            <a:fillRect/>
          </a:stretch>
        </p:blipFill>
        <p:spPr>
          <a:xfrm>
            <a:off x="8339195" y="3972051"/>
            <a:ext cx="3289938" cy="2556787"/>
          </a:xfrm>
          <a:prstGeom prst="rect">
            <a:avLst/>
          </a:prstGeom>
        </p:spPr>
      </p:pic>
    </p:spTree>
    <p:extLst>
      <p:ext uri="{BB962C8B-B14F-4D97-AF65-F5344CB8AC3E}">
        <p14:creationId xmlns:p14="http://schemas.microsoft.com/office/powerpoint/2010/main" val="1637835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07</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预算完工成本</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预算完工成本</a:t>
            </a:r>
            <a:endParaRPr kumimoji="0" 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651754" y="1716288"/>
            <a:ext cx="3429000" cy="4591050"/>
          </a:xfrm>
          <a:prstGeom prst="round2DiagRect">
            <a:avLst/>
          </a:prstGeom>
          <a:solidFill>
            <a:schemeClr val="lt2">
              <a:alpha val="80000"/>
            </a:schemeClr>
          </a:solidFill>
        </p:spPr>
      </p:sp>
      <p:sp>
        <p:nvSpPr>
          <p:cNvPr id="4" name="TextBox 4"/>
          <p:cNvSpPr txBox="1"/>
          <p:nvPr/>
        </p:nvSpPr>
        <p:spPr>
          <a:xfrm>
            <a:off x="937504" y="2040223"/>
            <a:ext cx="2857500" cy="978725"/>
          </a:xfrm>
          <a:prstGeom prst="rect">
            <a:avLst/>
          </a:prstGeom>
        </p:spPr>
        <p:txBody>
          <a:bodyPr vert="horz" wrap="square" lIns="0" tIns="0" rIns="0" bIns="0" rtlCol="0" anchor="b" anchorCtr="0">
            <a:noAutofit/>
          </a:bodyPr>
          <a:lstStyle/>
          <a:p>
            <a:pPr marL="0" marR="0" lvl="0" indent="0" algn="l" defTabSz="914400" rtl="0" eaLnBrk="1" fontAlgn="auto" latinLnBrk="0" hangingPunct="1">
              <a:lnSpc>
                <a:spcPct val="120000"/>
              </a:lnSpc>
              <a:spcBef>
                <a:spcPts val="375"/>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方法一</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937504" y="3268967"/>
            <a:ext cx="2857500" cy="2722154"/>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假设项目或工程的未完工部分将按照到目前为止已完工工程的效率去进行。</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用这种方法计算</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FCAC</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的公式</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 </a:t>
            </a: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预测完工成本</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总预算成本</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费用绩效指数</a:t>
            </a: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FCAC=TBC/CPI</a:t>
            </a: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6" name="AutoShape 6"/>
          <p:cNvSpPr/>
          <p:nvPr/>
        </p:nvSpPr>
        <p:spPr>
          <a:xfrm>
            <a:off x="4345585" y="1704871"/>
            <a:ext cx="3429000" cy="4591050"/>
          </a:xfrm>
          <a:prstGeom prst="round2DiagRect">
            <a:avLst/>
          </a:prstGeom>
          <a:solidFill>
            <a:schemeClr val="lt2">
              <a:alpha val="80000"/>
            </a:schemeClr>
          </a:solidFill>
        </p:spPr>
      </p:sp>
      <p:sp>
        <p:nvSpPr>
          <p:cNvPr id="7" name="TextBox 7"/>
          <p:cNvSpPr txBox="1"/>
          <p:nvPr/>
        </p:nvSpPr>
        <p:spPr>
          <a:xfrm>
            <a:off x="4631335" y="2028807"/>
            <a:ext cx="2857500" cy="978725"/>
          </a:xfrm>
          <a:prstGeom prst="rect">
            <a:avLst/>
          </a:prstGeom>
        </p:spPr>
        <p:txBody>
          <a:bodyPr vert="horz" wrap="square" lIns="0" tIns="0" rIns="0" bIns="0" rtlCol="0" anchor="b" anchorCtr="0">
            <a:noAutofit/>
          </a:bodyPr>
          <a:lstStyle/>
          <a:p>
            <a:pPr marL="0" marR="0" lvl="0" indent="0" algn="l" defTabSz="914400" rtl="0" eaLnBrk="1" fontAlgn="auto" latinLnBrk="0" hangingPunct="1">
              <a:lnSpc>
                <a:spcPct val="120000"/>
              </a:lnSpc>
              <a:spcBef>
                <a:spcPts val="375"/>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方法二</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631335" y="3257550"/>
            <a:ext cx="2857500" cy="2733571"/>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确定预测完工成本的方法是，不管过去已有的项目或工作包的效率如何，项目或工作包的剩余工作都按预算来进行。</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用这种方法确定</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FCAC</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的公式</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 </a:t>
            </a: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预测完工成本</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累计实际成本</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总预算成本</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累计挣值</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FCAC=CAC+ (TBC-CEV )</a:t>
            </a: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9" name="AutoShape 9"/>
          <p:cNvSpPr/>
          <p:nvPr/>
        </p:nvSpPr>
        <p:spPr>
          <a:xfrm>
            <a:off x="8039417" y="1693454"/>
            <a:ext cx="3429000" cy="4591050"/>
          </a:xfrm>
          <a:prstGeom prst="round2DiagRect">
            <a:avLst/>
          </a:prstGeom>
          <a:solidFill>
            <a:schemeClr val="lt2">
              <a:alpha val="80000"/>
            </a:schemeClr>
          </a:solidFill>
        </p:spPr>
      </p:sp>
      <p:sp>
        <p:nvSpPr>
          <p:cNvPr id="10" name="TextBox 10"/>
          <p:cNvSpPr txBox="1"/>
          <p:nvPr/>
        </p:nvSpPr>
        <p:spPr>
          <a:xfrm>
            <a:off x="8325167" y="2017390"/>
            <a:ext cx="2857500" cy="978725"/>
          </a:xfrm>
          <a:prstGeom prst="rect">
            <a:avLst/>
          </a:prstGeom>
        </p:spPr>
        <p:txBody>
          <a:bodyPr vert="horz" wrap="square" lIns="0" tIns="0" rIns="0" bIns="0" rtlCol="0" anchor="b" anchorCtr="0">
            <a:noAutofit/>
          </a:bodyPr>
          <a:lstStyle/>
          <a:p>
            <a:pPr marL="0" marR="0" lvl="0" indent="0" algn="l" defTabSz="914400" rtl="0" eaLnBrk="1" fontAlgn="auto" latinLnBrk="0" hangingPunct="1">
              <a:lnSpc>
                <a:spcPct val="120000"/>
              </a:lnSpc>
              <a:spcBef>
                <a:spcPts val="375"/>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方法三</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8325166" y="3246134"/>
            <a:ext cx="2929329" cy="2744987"/>
          </a:xfrm>
          <a:prstGeom prst="rect">
            <a:avLst/>
          </a:prstGeom>
        </p:spPr>
        <p:txBody>
          <a:bodyPr vert="horz" wrap="square" lIns="0" tIns="0" rIns="0" bIns="0" rtlCol="0" anchor="t" anchorCtr="0">
            <a:noAutofit/>
          </a:bodyPr>
          <a:lstStyle/>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确定预测完工成本的方法是重估所有要进行的剩余工作的成本，然后把这个重估成本与累计实际成本相加。</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用这种方法确定</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FCAC</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的公式</a:t>
            </a: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 </a:t>
            </a: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FCAC=CAC+</a:t>
            </a: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重估剩余工程的成本</a:t>
            </a:r>
          </a:p>
          <a:p>
            <a:pPr marL="0" marR="0" lvl="0" indent="0" algn="l" defTabSz="914400" rtl="0" eaLnBrk="1" fontAlgn="auto" latinLnBrk="0" hangingPunct="1">
              <a:lnSpc>
                <a:spcPct val="140000"/>
              </a:lnSpc>
              <a:spcBef>
                <a:spcPct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这种方法是要花时间的，但是，如果项目实际与计划严重背离或情况已有很大变化的话，也是有必要的。</a:t>
            </a:r>
            <a:endPar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75253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08</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成本控制</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470974" y="1593566"/>
            <a:ext cx="5829300" cy="781050"/>
          </a:xfrm>
          <a:prstGeom prst="rect">
            <a:avLst/>
          </a:prstGeom>
        </p:spPr>
        <p:txBody>
          <a:bodyPr vert="horz" wrap="square" lIns="114300" tIns="57150" rIns="114300" bIns="57150" rtlCol="0" anchor="t" anchorCtr="0">
            <a:noAutofit/>
          </a:bodyPr>
          <a:lstStyle/>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项目成本基准</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项目执行报告</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项目变更申请</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470974" y="1193516"/>
            <a:ext cx="5829300" cy="400050"/>
          </a:xfrm>
          <a:prstGeom prst="rect">
            <a:avLst/>
          </a:prstGeom>
        </p:spPr>
        <p:txBody>
          <a:bodyPr vert="horz" wrap="square" lIns="114300" tIns="57150" rIns="114300" bIns="57150" rtlCol="0" anchor="ctr" anchorCtr="0">
            <a:noAutofit/>
          </a:bodyPr>
          <a:lstStyle/>
          <a:p>
            <a:pPr>
              <a:lnSpc>
                <a:spcPct val="77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成本控制的依据</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70974" y="3336544"/>
            <a:ext cx="5829300" cy="781050"/>
          </a:xfrm>
          <a:prstGeom prst="rect">
            <a:avLst/>
          </a:prstGeom>
        </p:spPr>
        <p:txBody>
          <a:bodyPr vert="horz" wrap="square" lIns="114300" tIns="57150" rIns="114300" bIns="57150" rtlCol="0" anchor="t" anchorCtr="0">
            <a:noAutofit/>
          </a:bodyPr>
          <a:lstStyle/>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项目成本分析表法</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成本累积曲线法</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挣值法</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485900" y="2716157"/>
            <a:ext cx="5829300" cy="400050"/>
          </a:xfrm>
          <a:prstGeom prst="rect">
            <a:avLst/>
          </a:prstGeom>
        </p:spPr>
        <p:txBody>
          <a:bodyPr vert="horz" wrap="square" lIns="114300" tIns="57150" rIns="114300" bIns="57150" rtlCol="0" anchor="ctr" anchorCtr="0">
            <a:noAutofit/>
          </a:bodyPr>
          <a:lstStyle/>
          <a:p>
            <a:pPr>
              <a:lnSpc>
                <a:spcPct val="77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成本控制的方法</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70974" y="4876800"/>
            <a:ext cx="5829300" cy="781050"/>
          </a:xfrm>
          <a:prstGeom prst="rect">
            <a:avLst/>
          </a:prstGeom>
        </p:spPr>
        <p:txBody>
          <a:bodyPr vert="horz" wrap="square" lIns="114300" tIns="57150" rIns="114300" bIns="57150" rtlCol="0" anchor="t" anchorCtr="0">
            <a:noAutofit/>
          </a:bodyPr>
          <a:lstStyle/>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制定详细的成本计划</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监控成本</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分析偏差原因</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调整成本计划</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精细管理成本</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marL="285750" indent="-285750">
              <a:lnSpc>
                <a:spcPct val="140000"/>
              </a:lnSpc>
              <a:buFont typeface="Wingdings" panose="05000000000000000000" pitchFamily="2" charset="2"/>
              <a:buChar char="Ø"/>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持续监控和改进</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1337" y="4516887"/>
            <a:ext cx="5829300" cy="400050"/>
          </a:xfrm>
          <a:prstGeom prst="rect">
            <a:avLst/>
          </a:prstGeom>
        </p:spPr>
        <p:txBody>
          <a:bodyPr vert="horz" wrap="square" lIns="114300" tIns="57150" rIns="114300" bIns="57150" rtlCol="0" anchor="ctr" anchorCtr="0">
            <a:noAutofit/>
          </a:bodyPr>
          <a:lstStyle/>
          <a:p>
            <a:pPr>
              <a:lnSpc>
                <a:spcPct val="77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成本控制的措施</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8" name="Picture 8"/>
          <p:cNvPicPr>
            <a:picLocks noChangeAspect="1"/>
          </p:cNvPicPr>
          <p:nvPr/>
        </p:nvPicPr>
        <p:blipFill>
          <a:blip r:embed="rId3"/>
          <a:srcRect/>
          <a:stretch>
            <a:fillRect/>
          </a:stretch>
        </p:blipFill>
        <p:spPr>
          <a:xfrm>
            <a:off x="6738931" y="1450035"/>
            <a:ext cx="4792980" cy="4792980"/>
          </a:xfrm>
          <a:prstGeom prst="ellipse">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成本控制</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230914"/>
          </a:xfrm>
          <a:prstGeom prst="rect">
            <a:avLst/>
          </a:prstGeom>
        </p:spPr>
        <p:txBody>
          <a:bodyPr vert="horz" wrap="square" lIns="114300" tIns="57150" rIns="114300" bIns="57150" rtlCol="0" anchor="t" anchorCtr="0">
            <a:spAutoFit/>
          </a:bodyPr>
          <a:lstStyle/>
          <a:p>
            <a:pPr algn="r">
              <a:lnSpc>
                <a:spcPct val="120000"/>
              </a:lnSpc>
            </a:pPr>
            <a:r>
              <a:rPr lang="en-US" sz="6600" b="1" dirty="0">
                <a:solidFill>
                  <a:srgbClr val="1338FD">
                    <a:alpha val="100000"/>
                  </a:srgbClr>
                </a:solidFill>
                <a:latin typeface="微软雅黑" panose="020B0503020204020204" charset="-122"/>
                <a:ea typeface="微软雅黑" panose="020B0503020204020204" charset="-122"/>
                <a:cs typeface="微软雅黑" panose="020B0503020204020204" charset="-122"/>
              </a:rPr>
              <a:t>09</a:t>
            </a:r>
          </a:p>
        </p:txBody>
      </p:sp>
      <p:sp>
        <p:nvSpPr>
          <p:cNvPr id="3" name="TextBox 3"/>
          <p:cNvSpPr txBox="1"/>
          <p:nvPr/>
        </p:nvSpPr>
        <p:spPr>
          <a:xfrm>
            <a:off x="1524000" y="4267200"/>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3600" b="1" dirty="0" err="1">
                <a:solidFill>
                  <a:srgbClr val="020A49">
                    <a:alpha val="100000"/>
                  </a:srgbClr>
                </a:solidFill>
                <a:latin typeface="微软雅黑" panose="020B0503020204020204" charset="-122"/>
                <a:ea typeface="微软雅黑" panose="020B0503020204020204" charset="-122"/>
                <a:cs typeface="微软雅黑" panose="020B0503020204020204" charset="-122"/>
              </a:rPr>
              <a:t>实训任务</a:t>
            </a:r>
            <a:r>
              <a:rPr lang="en-US" sz="3600" b="1" dirty="0">
                <a:solidFill>
                  <a:srgbClr val="020A49">
                    <a:alpha val="100000"/>
                  </a:srgbClr>
                </a:solidFill>
                <a:latin typeface="微软雅黑" panose="020B0503020204020204" charset="-122"/>
                <a:ea typeface="微软雅黑" panose="020B0503020204020204" charset="-122"/>
                <a:cs typeface="微软雅黑" panose="020B0503020204020204" charset="-122"/>
              </a:rPr>
              <a:t> – CSAI</a:t>
            </a:r>
            <a:r>
              <a:rPr lang="zh-CN" altLang="en-US" sz="3600" b="1" dirty="0">
                <a:solidFill>
                  <a:srgbClr val="020A49">
                    <a:alpha val="100000"/>
                  </a:srgbClr>
                </a:solidFill>
                <a:latin typeface="微软雅黑" panose="020B0503020204020204" charset="-122"/>
                <a:ea typeface="微软雅黑" panose="020B0503020204020204" charset="-122"/>
                <a:cs typeface="微软雅黑" panose="020B0503020204020204" charset="-122"/>
              </a:rPr>
              <a:t>财政基本建设管理信息系统案例</a:t>
            </a:r>
            <a:endParaRPr lang="en-US" sz="360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p:spPr>
      </p:pic>
      <p:sp>
        <p:nvSpPr>
          <p:cNvPr id="3" name="TextBox 3"/>
          <p:cNvSpPr txBox="1"/>
          <p:nvPr/>
        </p:nvSpPr>
        <p:spPr>
          <a:xfrm>
            <a:off x="9776770" y="663596"/>
            <a:ext cx="2197085" cy="766889"/>
          </a:xfrm>
          <a:prstGeom prst="rect">
            <a:avLst/>
          </a:prstGeom>
        </p:spPr>
        <p:txBody>
          <a:bodyPr vert="horz" wrap="square" lIns="114300" tIns="57150" rIns="114300" bIns="57150" rtlCol="0" anchor="b" anchorCtr="0">
            <a:normAutofit/>
          </a:bodyPr>
          <a:lstStyle/>
          <a:p>
            <a:pPr algn="ctr">
              <a:lnSpc>
                <a:spcPct val="120000"/>
              </a:lnSpc>
            </a:pPr>
            <a:r>
              <a:rPr lang="en-US" sz="1200">
                <a:solidFill>
                  <a:srgbClr val="232323">
                    <a:alpha val="100000"/>
                  </a:srgbClr>
                </a:solidFill>
                <a:latin typeface="微软雅黑" panose="020B0503020204020204" charset="-122"/>
                <a:ea typeface="微软雅黑" panose="020B0503020204020204" charset="-122"/>
                <a:cs typeface="微软雅黑" panose="020B0503020204020204" charset="-122"/>
              </a:rPr>
              <a:t>CATALOGUE</a:t>
            </a:r>
          </a:p>
        </p:txBody>
      </p:sp>
      <p:sp>
        <p:nvSpPr>
          <p:cNvPr id="4" name="TextBox 4"/>
          <p:cNvSpPr txBox="1"/>
          <p:nvPr/>
        </p:nvSpPr>
        <p:spPr>
          <a:xfrm>
            <a:off x="7492225" y="198162"/>
            <a:ext cx="4405428" cy="977265"/>
          </a:xfrm>
          <a:prstGeom prst="rect">
            <a:avLst/>
          </a:prstGeom>
        </p:spPr>
        <p:txBody>
          <a:bodyPr vert="horz" wrap="square" lIns="91440" tIns="45720" rIns="91440" bIns="45720" rtlCol="0" anchor="b" anchorCtr="0">
            <a:normAutofit/>
          </a:bodyPr>
          <a:lstStyle/>
          <a:p>
            <a:pPr algn="r">
              <a:lnSpc>
                <a:spcPct val="100000"/>
              </a:lnSpc>
              <a:spcBef>
                <a:spcPts val="375"/>
              </a:spcBef>
            </a:pPr>
            <a:r>
              <a:rPr lang="en-US" sz="5400" b="1">
                <a:solidFill>
                  <a:srgbClr val="1338FD">
                    <a:alpha val="100000"/>
                  </a:srgbClr>
                </a:solidFill>
                <a:latin typeface="微软雅黑" panose="020B0503020204020204" charset="-122"/>
                <a:ea typeface="微软雅黑" panose="020B0503020204020204" charset="-122"/>
                <a:cs typeface="微软雅黑" panose="020B0503020204020204" charset="-122"/>
              </a:rPr>
              <a:t>目 录</a:t>
            </a:r>
          </a:p>
        </p:txBody>
      </p:sp>
      <p:sp>
        <p:nvSpPr>
          <p:cNvPr id="5" name="TextBox 5"/>
          <p:cNvSpPr txBox="1"/>
          <p:nvPr/>
        </p:nvSpPr>
        <p:spPr>
          <a:xfrm>
            <a:off x="3929543" y="663597"/>
            <a:ext cx="7119457" cy="5790630"/>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项目成本管理概述</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成本估算</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预算制定</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确定实际成本</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确定工作绩效的价值</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成本绩效分析</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预测完工成本</a:t>
            </a:r>
            <a:endParaRPr lang="en-US" altLang="zh-CN"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成本控制</a:t>
            </a:r>
            <a:endParaRPr lang="en-US" sz="24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dirty="0" err="1">
                <a:solidFill>
                  <a:srgbClr val="020A49">
                    <a:alpha val="100000"/>
                  </a:srgbClr>
                </a:solidFill>
                <a:latin typeface="微软雅黑" panose="020B0503020204020204" charset="-122"/>
                <a:ea typeface="微软雅黑" panose="020B0503020204020204" charset="-122"/>
              </a:rPr>
              <a:t>实训任务</a:t>
            </a:r>
            <a:r>
              <a:rPr lang="en-US" sz="2400" dirty="0">
                <a:solidFill>
                  <a:srgbClr val="020A49">
                    <a:alpha val="100000"/>
                  </a:srgbClr>
                </a:solidFill>
                <a:latin typeface="微软雅黑" panose="020B0503020204020204" charset="-122"/>
                <a:ea typeface="微软雅黑" panose="020B0503020204020204" charset="-122"/>
              </a:rPr>
              <a:t> - </a:t>
            </a:r>
            <a:r>
              <a:rPr lang="en-US" altLang="zh-CN" sz="2400" dirty="0">
                <a:solidFill>
                  <a:srgbClr val="020A49">
                    <a:alpha val="100000"/>
                  </a:srgbClr>
                </a:solidFill>
                <a:latin typeface="微软雅黑" panose="020B0503020204020204" charset="-122"/>
                <a:ea typeface="微软雅黑" panose="020B0503020204020204" charset="-122"/>
              </a:rPr>
              <a:t>CSAI</a:t>
            </a:r>
            <a:r>
              <a:rPr lang="zh-CN" altLang="en-US" sz="2400" dirty="0">
                <a:solidFill>
                  <a:srgbClr val="020A49">
                    <a:alpha val="100000"/>
                  </a:srgbClr>
                </a:solidFill>
                <a:latin typeface="微软雅黑" panose="020B0503020204020204" charset="-122"/>
                <a:ea typeface="微软雅黑" panose="020B0503020204020204" charset="-122"/>
              </a:rPr>
              <a:t>财政基本建设管理信息系统案例</a:t>
            </a:r>
            <a:endParaRPr lang="en-US" sz="2400" dirty="0">
              <a:solidFill>
                <a:srgbClr val="020A49">
                  <a:alpha val="100000"/>
                </a:srgbClr>
              </a:solidFill>
              <a:latin typeface="微软雅黑" panose="020B0503020204020204" charset="-122"/>
              <a:ea typeface="微软雅黑" panose="020B0503020204020204" charset="-122"/>
            </a:endParaRPr>
          </a:p>
          <a:p>
            <a:pPr marL="203200" lvl="0" indent="-203200" algn="l">
              <a:lnSpc>
                <a:spcPct val="150000"/>
              </a:lnSpc>
              <a:spcBef>
                <a:spcPts val="375"/>
              </a:spcBef>
              <a:buFont typeface="Arial" panose="020B0604020202020204"/>
              <a:buChar char="•"/>
            </a:pPr>
            <a:r>
              <a:rPr lang="en-US" sz="2400" dirty="0" err="1">
                <a:solidFill>
                  <a:srgbClr val="020A49">
                    <a:alpha val="100000"/>
                  </a:srgbClr>
                </a:solidFill>
                <a:latin typeface="微软雅黑" panose="020B0503020204020204" charset="-122"/>
                <a:ea typeface="微软雅黑" panose="020B0503020204020204" charset="-122"/>
              </a:rPr>
              <a:t>分组讨论</a:t>
            </a:r>
            <a:endParaRPr lang="en-US" sz="2400" dirty="0">
              <a:solidFill>
                <a:srgbClr val="020A49">
                  <a:alpha val="100000"/>
                </a:srgbClr>
              </a:solidFill>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234986" y="2896583"/>
            <a:ext cx="5052139" cy="3467154"/>
          </a:xfrm>
          <a:prstGeom prst="roundRect">
            <a:avLst>
              <a:gd name="adj" fmla="val 5952"/>
            </a:avLst>
          </a:prstGeom>
          <a:solidFill>
            <a:schemeClr val="lt2">
              <a:alpha val="80000"/>
            </a:schemeClr>
          </a:solidFill>
        </p:spPr>
      </p:sp>
      <p:sp>
        <p:nvSpPr>
          <p:cNvPr id="3" name="AutoShape 3"/>
          <p:cNvSpPr/>
          <p:nvPr/>
        </p:nvSpPr>
        <p:spPr>
          <a:xfrm>
            <a:off x="879670" y="2896583"/>
            <a:ext cx="5052139" cy="3467154"/>
          </a:xfrm>
          <a:prstGeom prst="roundRect">
            <a:avLst>
              <a:gd name="adj" fmla="val 5952"/>
            </a:avLst>
          </a:prstGeom>
          <a:solidFill>
            <a:schemeClr val="lt2">
              <a:alpha val="80000"/>
            </a:schemeClr>
          </a:solidFill>
        </p:spPr>
      </p:sp>
      <p:sp>
        <p:nvSpPr>
          <p:cNvPr id="5" name="TextBox 5"/>
          <p:cNvSpPr txBox="1"/>
          <p:nvPr/>
        </p:nvSpPr>
        <p:spPr>
          <a:xfrm>
            <a:off x="1380405" y="4752068"/>
            <a:ext cx="4050670" cy="490334"/>
          </a:xfrm>
          <a:prstGeom prst="rect">
            <a:avLst/>
          </a:prstGeom>
        </p:spPr>
        <p:txBody>
          <a:bodyPr vert="horz" wrap="square" lIns="66008" tIns="33052" rIns="66008" bIns="33052" rtlCol="0" anchor="ctr" anchorCtr="0">
            <a:noAutofit/>
          </a:bodyPr>
          <a:lstStyle/>
          <a:p>
            <a:pPr algn="ctr">
              <a:lnSpc>
                <a:spcPct val="120000"/>
              </a:lnSpc>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某财政局</a:t>
            </a:r>
            <a:r>
              <a:rPr lang="en-US" sz="24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与CSAI的合作</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380405" y="5384645"/>
            <a:ext cx="4050670" cy="824485"/>
          </a:xfrm>
          <a:prstGeom prst="rect">
            <a:avLst/>
          </a:prstGeom>
        </p:spPr>
        <p:txBody>
          <a:bodyPr vert="horz" wrap="square" lIns="66008" tIns="33052" rIns="66008" bIns="33052" rtlCol="0" anchor="t" anchorCtr="0">
            <a:noAutofit/>
          </a:bodyPr>
          <a:lstStyle/>
          <a:p>
            <a:pPr algn="ct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某地方财政局</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CSAI</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联合开发管理信息系统</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pic>
        <p:nvPicPr>
          <p:cNvPr id="7" name="Picture 7"/>
          <p:cNvPicPr>
            <a:picLocks noChangeAspect="1"/>
          </p:cNvPicPr>
          <p:nvPr/>
        </p:nvPicPr>
        <p:blipFill>
          <a:blip r:embed="rId3"/>
          <a:srcRect/>
          <a:stretch>
            <a:fillRect/>
          </a:stretch>
        </p:blipFill>
        <p:spPr>
          <a:xfrm>
            <a:off x="6246455" y="1371600"/>
            <a:ext cx="5029200" cy="3162577"/>
          </a:xfrm>
          <a:prstGeom prst="rect">
            <a:avLst/>
          </a:prstGeom>
        </p:spPr>
      </p:pic>
      <p:sp>
        <p:nvSpPr>
          <p:cNvPr id="8" name="TextBox 8"/>
          <p:cNvSpPr txBox="1"/>
          <p:nvPr/>
        </p:nvSpPr>
        <p:spPr>
          <a:xfrm>
            <a:off x="6735721" y="4759543"/>
            <a:ext cx="4050670"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项目的目标和挑战</a:t>
            </a:r>
          </a:p>
        </p:txBody>
      </p:sp>
      <p:sp>
        <p:nvSpPr>
          <p:cNvPr id="9" name="TextBox 9"/>
          <p:cNvSpPr txBox="1"/>
          <p:nvPr/>
        </p:nvSpPr>
        <p:spPr>
          <a:xfrm>
            <a:off x="6735720" y="5392119"/>
            <a:ext cx="4313279" cy="824485"/>
          </a:xfrm>
          <a:prstGeom prst="rect">
            <a:avLst/>
          </a:prstGeom>
        </p:spPr>
        <p:txBody>
          <a:bodyPr vert="horz" wrap="square" lIns="66008" tIns="33052" rIns="66008" bIns="33052" rtlCol="0" anchor="t" anchorCtr="0">
            <a:noAutofit/>
          </a:bodyPr>
          <a:lstStyle/>
          <a:p>
            <a:pPr algn="ctr">
              <a:lnSpc>
                <a:spcPct val="140000"/>
              </a:lnSpc>
            </a:pP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项目旨在</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为某地方财政局</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提供财政基本建设信息系统，面临工期紧、技术新要求高、业务复杂</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等挑战</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项目背景介绍</a:t>
            </a:r>
          </a:p>
        </p:txBody>
      </p:sp>
      <p:pic>
        <p:nvPicPr>
          <p:cNvPr id="11" name="图片 10">
            <a:extLst>
              <a:ext uri="{FF2B5EF4-FFF2-40B4-BE49-F238E27FC236}">
                <a16:creationId xmlns:a16="http://schemas.microsoft.com/office/drawing/2014/main" id="{4B6D2778-33F2-A0B2-9CA2-B149CBC0F098}"/>
              </a:ext>
            </a:extLst>
          </p:cNvPr>
          <p:cNvPicPr>
            <a:picLocks noChangeAspect="1"/>
          </p:cNvPicPr>
          <p:nvPr/>
        </p:nvPicPr>
        <p:blipFill>
          <a:blip r:embed="rId4"/>
          <a:stretch>
            <a:fillRect/>
          </a:stretch>
        </p:blipFill>
        <p:spPr>
          <a:xfrm>
            <a:off x="838199" y="1371600"/>
            <a:ext cx="5118815" cy="31943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项目经理张工的决策过程</a:t>
            </a:r>
          </a:p>
        </p:txBody>
      </p:sp>
      <p:pic>
        <p:nvPicPr>
          <p:cNvPr id="3" name="Picture 3"/>
          <p:cNvPicPr>
            <a:picLocks noChangeAspect="1"/>
          </p:cNvPicPr>
          <p:nvPr/>
        </p:nvPicPr>
        <p:blipFill>
          <a:blip r:embed="rId3"/>
          <a:srcRect/>
          <a:stretch>
            <a:fillRect/>
          </a:stretch>
        </p:blipFill>
        <p:spPr>
          <a:xfrm>
            <a:off x="8159764" y="1697429"/>
            <a:ext cx="3219437" cy="2386781"/>
          </a:xfrm>
          <a:prstGeom prst="rect">
            <a:avLst/>
          </a:prstGeom>
          <a:noFill/>
        </p:spPr>
      </p:pic>
      <p:sp>
        <p:nvSpPr>
          <p:cNvPr id="4" name="TextBox 4"/>
          <p:cNvSpPr txBox="1"/>
          <p:nvPr/>
        </p:nvSpPr>
        <p:spPr>
          <a:xfrm>
            <a:off x="8245482"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项目分阶段实施的策略</a:t>
            </a:r>
          </a:p>
        </p:txBody>
      </p:sp>
      <p:sp>
        <p:nvSpPr>
          <p:cNvPr id="5" name="TextBox 5"/>
          <p:cNvSpPr txBox="1"/>
          <p:nvPr/>
        </p:nvSpPr>
        <p:spPr>
          <a:xfrm>
            <a:off x="8245482"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张工采取分阶段实施的策略，确保项目按照计划进行，并及时调整。</a:t>
            </a:r>
          </a:p>
        </p:txBody>
      </p:sp>
      <p:sp>
        <p:nvSpPr>
          <p:cNvPr id="6" name="TextBox 6"/>
          <p:cNvSpPr txBox="1"/>
          <p:nvPr/>
        </p:nvSpPr>
        <p:spPr>
          <a:xfrm>
            <a:off x="4572000"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zh-CN" alt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每周汇报工作完成情况</a:t>
            </a:r>
            <a:endParaRPr lang="en-US" sz="20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72000" y="4842646"/>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考虑到项目的紧迫性</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、技术新要求高、业务复杂</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战功每周汇报工作进度状态</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pic>
        <p:nvPicPr>
          <p:cNvPr id="8" name="Picture 8"/>
          <p:cNvPicPr>
            <a:picLocks noChangeAspect="1"/>
          </p:cNvPicPr>
          <p:nvPr/>
        </p:nvPicPr>
        <p:blipFill>
          <a:blip r:embed="rId4"/>
          <a:srcRect/>
          <a:stretch>
            <a:fillRect/>
          </a:stretch>
        </p:blipFill>
        <p:spPr>
          <a:xfrm>
            <a:off x="4486281" y="1697429"/>
            <a:ext cx="3219437" cy="2386781"/>
          </a:xfrm>
          <a:prstGeom prst="rect">
            <a:avLst/>
          </a:prstGeom>
          <a:noFill/>
        </p:spPr>
      </p:pic>
      <p:pic>
        <p:nvPicPr>
          <p:cNvPr id="9" name="Picture 9"/>
          <p:cNvPicPr>
            <a:picLocks noChangeAspect="1"/>
          </p:cNvPicPr>
          <p:nvPr/>
        </p:nvPicPr>
        <p:blipFill>
          <a:blip r:embed="rId5"/>
          <a:srcRect/>
          <a:stretch>
            <a:fillRect/>
          </a:stretch>
        </p:blipFill>
        <p:spPr>
          <a:xfrm>
            <a:off x="812799" y="1697429"/>
            <a:ext cx="3219437" cy="2386781"/>
          </a:xfrm>
          <a:prstGeom prst="rect">
            <a:avLst/>
          </a:prstGeom>
          <a:noFill/>
        </p:spPr>
      </p:pic>
      <p:sp>
        <p:nvSpPr>
          <p:cNvPr id="10" name="TextBox 10"/>
          <p:cNvSpPr txBox="1"/>
          <p:nvPr/>
        </p:nvSpPr>
        <p:spPr>
          <a:xfrm>
            <a:off x="898518" y="4330210"/>
            <a:ext cx="304800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工作量评估</a:t>
            </a:r>
          </a:p>
        </p:txBody>
      </p:sp>
      <p:sp>
        <p:nvSpPr>
          <p:cNvPr id="11" name="TextBox 11"/>
          <p:cNvSpPr txBox="1"/>
          <p:nvPr/>
        </p:nvSpPr>
        <p:spPr>
          <a:xfrm>
            <a:off x="898518" y="4835171"/>
            <a:ext cx="3048000" cy="124522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项目经理张工首先对工作量进行评估，确保团队有足够资源完成项目。</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246568" y="2374499"/>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12</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分组讨论</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552651" y="1629738"/>
            <a:ext cx="4219249" cy="4219249"/>
          </a:xfrm>
          <a:prstGeom prst="ellipse">
            <a:avLst/>
          </a:prstGeom>
        </p:spPr>
      </p:pic>
      <p:sp>
        <p:nvSpPr>
          <p:cNvPr id="3" name="TextBox 3"/>
          <p:cNvSpPr txBox="1"/>
          <p:nvPr/>
        </p:nvSpPr>
        <p:spPr>
          <a:xfrm>
            <a:off x="5316538" y="156794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讨论主题</a:t>
            </a:r>
          </a:p>
        </p:txBody>
      </p:sp>
      <p:sp>
        <p:nvSpPr>
          <p:cNvPr id="4" name="TextBox 4"/>
          <p:cNvSpPr txBox="1"/>
          <p:nvPr/>
        </p:nvSpPr>
        <p:spPr>
          <a:xfrm>
            <a:off x="5316538" y="2054291"/>
            <a:ext cx="6096000" cy="852311"/>
          </a:xfrm>
          <a:prstGeom prst="rect">
            <a:avLst/>
          </a:prstGeom>
        </p:spPr>
        <p:txBody>
          <a:bodyPr vert="horz" wrap="square" lIns="114300" tIns="57150" rIns="114300" bIns="57150" rtlCol="0" anchor="t" anchorCtr="0">
            <a:noAutofit/>
          </a:bodyPr>
          <a:lstStyle/>
          <a:p>
            <a:pPr>
              <a:lnSpc>
                <a:spcPct val="140000"/>
              </a:lnSpc>
            </a:pP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试确定项目截止至项目状态日期完成工作量的挣值</a:t>
            </a:r>
            <a:r>
              <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EV</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、预测项目结束时的总成本。</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344099" y="321817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讨论目的</a:t>
            </a:r>
          </a:p>
        </p:txBody>
      </p:sp>
      <p:sp>
        <p:nvSpPr>
          <p:cNvPr id="6" name="TextBox 6"/>
          <p:cNvSpPr txBox="1"/>
          <p:nvPr/>
        </p:nvSpPr>
        <p:spPr>
          <a:xfrm>
            <a:off x="5344099" y="3704525"/>
            <a:ext cx="6096000" cy="852311"/>
          </a:xfrm>
          <a:prstGeom prst="rect">
            <a:avLst/>
          </a:prstGeom>
        </p:spPr>
        <p:txBody>
          <a:bodyPr vert="horz" wrap="square" lIns="114300" tIns="57150" rIns="114300" bIns="57150" rtlCol="0" anchor="t" anchorCtr="0">
            <a:noAutofit/>
          </a:bodyPr>
          <a:lstStyle/>
          <a:p>
            <a:pPr>
              <a:lnSpc>
                <a:spcPct val="140000"/>
              </a:lnSpc>
            </a:pP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通过分析张工</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第</a:t>
            </a:r>
            <a:r>
              <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19</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周的汇报</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探讨如何提高项目</a:t>
            </a:r>
            <a:r>
              <a:rPr lang="zh-CN" alt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完成的效率</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p>
        </p:txBody>
      </p:sp>
      <p:sp>
        <p:nvSpPr>
          <p:cNvPr id="7" name="TextBox 7"/>
          <p:cNvSpPr txBox="1"/>
          <p:nvPr/>
        </p:nvSpPr>
        <p:spPr>
          <a:xfrm>
            <a:off x="5371661" y="486841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讨论流程</a:t>
            </a:r>
          </a:p>
        </p:txBody>
      </p:sp>
      <p:sp>
        <p:nvSpPr>
          <p:cNvPr id="8" name="TextBox 8"/>
          <p:cNvSpPr txBox="1"/>
          <p:nvPr/>
        </p:nvSpPr>
        <p:spPr>
          <a:xfrm>
            <a:off x="5371661" y="5354759"/>
            <a:ext cx="609600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小组内成员共同讨论，集思广益，为张工的管理决策提供更多思路和参考。</a:t>
            </a: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讨论主题的介绍</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blip>
          <a:srcRect/>
          <a:stretch>
            <a:fillRect/>
          </a:stretch>
        </p:blipFill>
        <p:spPr>
          <a:xfrm>
            <a:off x="6203747" y="1487175"/>
            <a:ext cx="5238701" cy="4637054"/>
          </a:xfrm>
          <a:prstGeom prst="rect">
            <a:avLst/>
          </a:prstGeom>
        </p:spPr>
      </p:pic>
      <p:sp>
        <p:nvSpPr>
          <p:cNvPr id="3" name="TextBox 3"/>
          <p:cNvSpPr txBox="1"/>
          <p:nvPr/>
        </p:nvSpPr>
        <p:spPr>
          <a:xfrm>
            <a:off x="1482606" y="1947878"/>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通过分组讨论和小组代表发言，实现全班范围内思想的碰撞和交流。</a:t>
            </a:r>
          </a:p>
        </p:txBody>
      </p:sp>
      <p:sp>
        <p:nvSpPr>
          <p:cNvPr id="4" name="TextBox 4"/>
          <p:cNvSpPr txBox="1"/>
          <p:nvPr/>
        </p:nvSpPr>
        <p:spPr>
          <a:xfrm>
            <a:off x="1482606" y="1370655"/>
            <a:ext cx="4219575"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交换思想</a:t>
            </a:r>
          </a:p>
        </p:txBody>
      </p:sp>
      <p:sp>
        <p:nvSpPr>
          <p:cNvPr id="5" name="TextBox 5"/>
          <p:cNvSpPr txBox="1"/>
          <p:nvPr/>
        </p:nvSpPr>
        <p:spPr>
          <a:xfrm>
            <a:off x="1482606" y="371297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每个小组内部成员进行讨论，集思广益，为张工的管理决策提供思路。</a:t>
            </a:r>
          </a:p>
        </p:txBody>
      </p:sp>
      <p:sp>
        <p:nvSpPr>
          <p:cNvPr id="6" name="TextBox 6"/>
          <p:cNvSpPr txBox="1"/>
          <p:nvPr/>
        </p:nvSpPr>
        <p:spPr>
          <a:xfrm>
            <a:off x="1482606" y="3116450"/>
            <a:ext cx="4219575"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分组讨论</a:t>
            </a:r>
          </a:p>
        </p:txBody>
      </p:sp>
      <p:sp>
        <p:nvSpPr>
          <p:cNvPr id="7" name="TextBox 7"/>
          <p:cNvSpPr txBox="1"/>
          <p:nvPr/>
        </p:nvSpPr>
        <p:spPr>
          <a:xfrm>
            <a:off x="1482606" y="5377103"/>
            <a:ext cx="4238625" cy="91440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每个小组选派代表上台发言，分享本组讨论的结果和观点。</a:t>
            </a:r>
          </a:p>
        </p:txBody>
      </p:sp>
      <p:sp>
        <p:nvSpPr>
          <p:cNvPr id="8" name="TextBox 8"/>
          <p:cNvSpPr txBox="1"/>
          <p:nvPr/>
        </p:nvSpPr>
        <p:spPr>
          <a:xfrm>
            <a:off x="1482606" y="4799881"/>
            <a:ext cx="4219575"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小组代表发言</a:t>
            </a: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交换思想的流程</a:t>
            </a: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13</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en-US" sz="4050" b="1">
                <a:solidFill>
                  <a:srgbClr val="020A49">
                    <a:alpha val="100000"/>
                  </a:srgbClr>
                </a:solidFill>
                <a:latin typeface="微软雅黑" panose="020B0503020204020204" charset="-122"/>
                <a:ea typeface="微软雅黑" panose="020B0503020204020204" charset="-122"/>
                <a:cs typeface="微软雅黑" panose="020B0503020204020204" charset="-122"/>
              </a:rPr>
              <a:t>互相点评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02741" y="1342506"/>
            <a:ext cx="6612160" cy="1685627"/>
          </a:xfrm>
          <a:prstGeom prst="roundRect">
            <a:avLst>
              <a:gd name="adj" fmla="val 9080"/>
            </a:avLst>
          </a:prstGeom>
          <a:solidFill>
            <a:schemeClr val="lt2">
              <a:alpha val="80000"/>
            </a:schemeClr>
          </a:solidFill>
        </p:spPr>
      </p:sp>
      <p:sp>
        <p:nvSpPr>
          <p:cNvPr id="3" name="TextBox 3"/>
          <p:cNvSpPr txBox="1"/>
          <p:nvPr/>
        </p:nvSpPr>
        <p:spPr>
          <a:xfrm>
            <a:off x="749955" y="1680495"/>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p>
        </p:txBody>
      </p:sp>
      <p:sp>
        <p:nvSpPr>
          <p:cNvPr id="4" name="TextBox 4"/>
          <p:cNvSpPr txBox="1"/>
          <p:nvPr/>
        </p:nvSpPr>
        <p:spPr>
          <a:xfrm>
            <a:off x="1892955" y="1485066"/>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各组答案的要点</a:t>
            </a:r>
          </a:p>
        </p:txBody>
      </p:sp>
      <p:sp>
        <p:nvSpPr>
          <p:cNvPr id="5" name="TextBox 5"/>
          <p:cNvSpPr txBox="1"/>
          <p:nvPr/>
        </p:nvSpPr>
        <p:spPr>
          <a:xfrm>
            <a:off x="1892955" y="2045448"/>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列出各组回答的关键点，确保点评时考虑到所有组的贡献。</a:t>
            </a: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互相点评</a:t>
            </a:r>
          </a:p>
        </p:txBody>
      </p:sp>
      <p:sp>
        <p:nvSpPr>
          <p:cNvPr id="7" name="AutoShape 7"/>
          <p:cNvSpPr/>
          <p:nvPr/>
        </p:nvSpPr>
        <p:spPr>
          <a:xfrm>
            <a:off x="2531819" y="3172991"/>
            <a:ext cx="6612160" cy="1685627"/>
          </a:xfrm>
          <a:prstGeom prst="roundRect">
            <a:avLst>
              <a:gd name="adj" fmla="val 9080"/>
            </a:avLst>
          </a:prstGeom>
          <a:solidFill>
            <a:schemeClr val="lt2">
              <a:alpha val="80000"/>
            </a:schemeClr>
          </a:solidFill>
        </p:spPr>
      </p:sp>
      <p:sp>
        <p:nvSpPr>
          <p:cNvPr id="8" name="TextBox 8"/>
          <p:cNvSpPr txBox="1"/>
          <p:nvPr/>
        </p:nvSpPr>
        <p:spPr>
          <a:xfrm>
            <a:off x="2679034" y="3510980"/>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p>
        </p:txBody>
      </p:sp>
      <p:sp>
        <p:nvSpPr>
          <p:cNvPr id="9" name="TextBox 9"/>
          <p:cNvSpPr txBox="1"/>
          <p:nvPr/>
        </p:nvSpPr>
        <p:spPr>
          <a:xfrm>
            <a:off x="3822034" y="3315552"/>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授课教师的点评</a:t>
            </a:r>
          </a:p>
        </p:txBody>
      </p:sp>
      <p:sp>
        <p:nvSpPr>
          <p:cNvPr id="10" name="TextBox 10"/>
          <p:cNvSpPr txBox="1"/>
          <p:nvPr/>
        </p:nvSpPr>
        <p:spPr>
          <a:xfrm>
            <a:off x="3822034" y="3875933"/>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教师需对每组的答案进行点评，确保学生了解自己的优点和不足。</a:t>
            </a:r>
          </a:p>
        </p:txBody>
      </p:sp>
      <p:sp>
        <p:nvSpPr>
          <p:cNvPr id="11" name="AutoShape 11"/>
          <p:cNvSpPr/>
          <p:nvPr/>
        </p:nvSpPr>
        <p:spPr>
          <a:xfrm>
            <a:off x="4914425" y="4983758"/>
            <a:ext cx="6612160" cy="1685627"/>
          </a:xfrm>
          <a:prstGeom prst="roundRect">
            <a:avLst>
              <a:gd name="adj" fmla="val 9080"/>
            </a:avLst>
          </a:prstGeom>
          <a:solidFill>
            <a:schemeClr val="lt2">
              <a:alpha val="80000"/>
            </a:schemeClr>
          </a:solidFill>
        </p:spPr>
      </p:sp>
      <p:sp>
        <p:nvSpPr>
          <p:cNvPr id="12" name="TextBox 12"/>
          <p:cNvSpPr txBox="1"/>
          <p:nvPr/>
        </p:nvSpPr>
        <p:spPr>
          <a:xfrm>
            <a:off x="5061639" y="5321747"/>
            <a:ext cx="1143000" cy="1104900"/>
          </a:xfrm>
          <a:prstGeom prst="rect">
            <a:avLst/>
          </a:prstGeom>
        </p:spPr>
        <p:txBody>
          <a:bodyPr vert="horz" wrap="square" lIns="114300" tIns="57150" rIns="114300" bIns="57150" rtlCol="0" anchor="ctr" anchorCtr="0">
            <a:noAutofit/>
          </a:bodyPr>
          <a:lstStyle/>
          <a:p>
            <a:pPr algn="ctr">
              <a:lnSpc>
                <a:spcPct val="120000"/>
              </a:lnSpc>
              <a:spcBef>
                <a:spcPts val="450"/>
              </a:spcBef>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p>
        </p:txBody>
      </p:sp>
      <p:sp>
        <p:nvSpPr>
          <p:cNvPr id="13" name="TextBox 13"/>
          <p:cNvSpPr txBox="1"/>
          <p:nvPr/>
        </p:nvSpPr>
        <p:spPr>
          <a:xfrm>
            <a:off x="6204639" y="5126318"/>
            <a:ext cx="3493916" cy="579431"/>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dk1">
                    <a:alpha val="100000"/>
                  </a:schemeClr>
                </a:solidFill>
                <a:latin typeface="微软雅黑" panose="020B0503020204020204" charset="-122"/>
                <a:ea typeface="微软雅黑" panose="020B0503020204020204" charset="-122"/>
                <a:cs typeface="微软雅黑" panose="020B0503020204020204" charset="-122"/>
              </a:rPr>
              <a:t>图片</a:t>
            </a:r>
          </a:p>
        </p:txBody>
      </p:sp>
      <p:sp>
        <p:nvSpPr>
          <p:cNvPr id="14" name="TextBox 14"/>
          <p:cNvSpPr txBox="1"/>
          <p:nvPr/>
        </p:nvSpPr>
        <p:spPr>
          <a:xfrm>
            <a:off x="6204639" y="5686700"/>
            <a:ext cx="4995999" cy="818289"/>
          </a:xfrm>
          <a:prstGeom prst="rect">
            <a:avLst/>
          </a:prstGeom>
        </p:spPr>
        <p:txBody>
          <a:bodyPr vert="horz" wrap="square" lIns="114300" tIns="57150" rIns="114300" bIns="57150" rtlCol="0" anchor="t" anchorCtr="0">
            <a:noAutofit/>
          </a:bodyPr>
          <a:lstStyle/>
          <a:p>
            <a:pPr algn="l">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评价或反馈的图标，如放大镜或对话气泡，强调点评和反馈的重要性。</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539" y="1671764"/>
            <a:ext cx="7924800" cy="2162175"/>
          </a:xfrm>
          <a:prstGeom prst="rect">
            <a:avLst/>
          </a:prstGeom>
        </p:spPr>
        <p:txBody>
          <a:bodyPr vert="horz" wrap="square" lIns="114300" tIns="57150" rIns="114300" bIns="57150" rtlCol="0" anchor="ctr" anchorCtr="0">
            <a:spAutoFit/>
          </a:bodyPr>
          <a:lstStyle/>
          <a:p>
            <a:pPr>
              <a:lnSpc>
                <a:spcPct val="120000"/>
              </a:lnSpc>
            </a:pPr>
            <a:r>
              <a:rPr lang="en-US" sz="10725" b="1">
                <a:solidFill>
                  <a:srgbClr val="1338FD">
                    <a:alpha val="100000"/>
                  </a:srgbClr>
                </a:solidFill>
                <a:latin typeface="微软雅黑" panose="020B0503020204020204" charset="-122"/>
                <a:ea typeface="微软雅黑" panose="020B0503020204020204" charset="-122"/>
                <a:cs typeface="微软雅黑" panose="020B0503020204020204" charset="-122"/>
              </a:rPr>
              <a:t>THANKS</a:t>
            </a:r>
          </a:p>
        </p:txBody>
      </p:sp>
      <p:sp>
        <p:nvSpPr>
          <p:cNvPr id="3" name="TextBox 3"/>
          <p:cNvSpPr txBox="1"/>
          <p:nvPr/>
        </p:nvSpPr>
        <p:spPr>
          <a:xfrm>
            <a:off x="598539" y="3724145"/>
            <a:ext cx="4943475" cy="628650"/>
          </a:xfrm>
          <a:prstGeom prst="rect">
            <a:avLst/>
          </a:prstGeom>
        </p:spPr>
        <p:txBody>
          <a:bodyPr vert="horz" wrap="square" lIns="114300" tIns="57150" rIns="114300" bIns="57150" rtlCol="0" anchor="ctr" anchorCtr="0">
            <a:spAutoFit/>
          </a:bodyPr>
          <a:lstStyle/>
          <a:p>
            <a:pPr algn="l">
              <a:lnSpc>
                <a:spcPct val="120000"/>
              </a:lnSpc>
            </a:pPr>
            <a:r>
              <a:rPr lang="en-US" sz="2700">
                <a:solidFill>
                  <a:srgbClr val="020A49">
                    <a:alpha val="100000"/>
                  </a:srgbClr>
                </a:solidFill>
                <a:latin typeface="微软雅黑" panose="020B0503020204020204" charset="-122"/>
                <a:ea typeface="微软雅黑" panose="020B0503020204020204" charset="-122"/>
                <a:cs typeface="微软雅黑" panose="020B0503020204020204" charset="-122"/>
              </a:rPr>
              <a:t>感谢观看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01</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项目成本管理概述</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项目成本的类型</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827352" cy="1580007"/>
          </a:xfrm>
          <a:prstGeom prst="rect">
            <a:avLst/>
          </a:prstGeom>
        </p:spPr>
        <p:txBody>
          <a:bodyPr vert="horz" wrap="square" lIns="114300" tIns="57150" rIns="114300" bIns="57150" rtlCol="0" anchor="t"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项目成本是指在项目实施过程中所发生的、与项目直接相关的全部费用支出。这些费用涵盖了项目从启动、规划、执行到收尾等各个阶段的所有资源消耗，包括但不限于人力、物力、财力等方面的投入。</a:t>
            </a: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项目成本的概念</a:t>
            </a: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项目成本管理原则</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全生命周期最低原则</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全面成本管理原则</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成本责任制原则</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事前控制优先原则</a:t>
            </a:r>
            <a:endPar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marL="285750" marR="0" lvl="0" indent="-285750" algn="r"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直接成本和间接成本</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r"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经常性成本和一次性成本</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r"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固定成本和可变成本</a:t>
            </a:r>
            <a:endPar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项目成本概述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02</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成本估算</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Lst>
          </a:blip>
          <a:srcRect l="146" r="146"/>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编制资源计划的步骤</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827352" cy="1580007"/>
          </a:xfrm>
          <a:prstGeom prst="rect">
            <a:avLst/>
          </a:prstGeom>
        </p:spPr>
        <p:txBody>
          <a:bodyPr vert="horz" wrap="square" lIns="114300" tIns="57150" rIns="114300" bIns="57150" rtlCol="0" anchor="t" anchorCtr="0">
            <a:noAutofit/>
          </a:body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工作分解结构</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项目进度计划</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历史信息</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项目范围说明书</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资源库描述</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组织方针</a:t>
            </a:r>
            <a:endPar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marL="0" marR="0" lvl="0" indent="0" algn="l" defTabSz="914400" rtl="0" eaLnBrk="1" fontAlgn="auto" latinLnBrk="0" hangingPunct="1">
              <a:lnSpc>
                <a:spcPct val="96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成本估算依据</a:t>
            </a: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项目成本估算</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314231" cy="1580007"/>
          </a:xfrm>
          <a:prstGeom prst="rect">
            <a:avLst/>
          </a:prstGeom>
        </p:spPr>
        <p:txBody>
          <a:bodyPr vert="horz" wrap="square" lIns="114300" tIns="57150" rIns="114300" bIns="57150" rtlCol="0" anchor="t" anchorCtr="0">
            <a:noAutofit/>
          </a:bodyPr>
          <a:lstStyle/>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项目成本估算的依据</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成本估算的精确性和时间的选择</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项目成本估算方法</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储备分析</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l"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项目成本估算中的几个问题</a:t>
            </a:r>
            <a:endPar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314231" cy="1580007"/>
          </a:xfrm>
          <a:prstGeom prst="rect">
            <a:avLst/>
          </a:prstGeom>
        </p:spPr>
        <p:txBody>
          <a:bodyPr vert="horz" wrap="square" lIns="114300" tIns="57150" rIns="114300" bIns="57150" rtlCol="0" anchor="t" anchorCtr="0">
            <a:noAutofit/>
          </a:bodyPr>
          <a:lstStyle/>
          <a:p>
            <a:pPr marL="285750" marR="0" lvl="0" indent="-285750" algn="r"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资源需求分析</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r"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项目资源分析</a:t>
            </a:r>
            <a:endParaRPr lang="en-US" altLang="zh-CN" sz="1500"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a:p>
            <a:pPr marL="285750" marR="0" lvl="0" indent="-285750" algn="r"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资源成本比较与资源组合</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285750" marR="0" lvl="0" indent="-285750" algn="r" defTabSz="914400" rtl="0" eaLnBrk="1" fontAlgn="auto" latinLnBrk="0" hangingPunct="1">
              <a:lnSpc>
                <a:spcPct val="140000"/>
              </a:lnSpc>
              <a:spcBef>
                <a:spcPts val="0"/>
              </a:spcBef>
              <a:spcAft>
                <a:spcPts val="0"/>
              </a:spcAft>
              <a:buClrTx/>
              <a:buSzTx/>
              <a:buFont typeface="Wingdings" panose="05000000000000000000" pitchFamily="2" charset="2"/>
              <a:buChar char="ü"/>
              <a:tabLst/>
              <a:defRPr/>
            </a:pPr>
            <a:r>
              <a:rPr lang="zh-CN" altLang="en-US" sz="1500" dirty="0">
                <a:solidFill>
                  <a:srgbClr val="020A49">
                    <a:alpha val="100000"/>
                  </a:srgbClr>
                </a:solidFill>
                <a:latin typeface="微软雅黑" panose="020B0503020204020204" charset="-122"/>
                <a:ea typeface="微软雅黑" panose="020B0503020204020204" charset="-122"/>
                <a:cs typeface="微软雅黑" panose="020B0503020204020204" charset="-122"/>
              </a:rPr>
              <a:t>资源计划编制</a:t>
            </a:r>
            <a:endPar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成本估算</a:t>
            </a:r>
          </a:p>
        </p:txBody>
      </p:sp>
    </p:spTree>
    <p:extLst>
      <p:ext uri="{BB962C8B-B14F-4D97-AF65-F5344CB8AC3E}">
        <p14:creationId xmlns:p14="http://schemas.microsoft.com/office/powerpoint/2010/main" val="4178483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03</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预算制定</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1642" y="4006380"/>
            <a:ext cx="7813795" cy="2165820"/>
          </a:xfrm>
          <a:prstGeom prst="roundRect">
            <a:avLst>
              <a:gd name="adj" fmla="val 16667"/>
            </a:avLst>
          </a:prstGeom>
          <a:solidFill>
            <a:schemeClr val="lt2">
              <a:alpha val="80000"/>
            </a:schemeClr>
          </a:solidFill>
        </p:spPr>
      </p:sp>
      <p:sp>
        <p:nvSpPr>
          <p:cNvPr id="3" name="AutoShape 3"/>
          <p:cNvSpPr/>
          <p:nvPr/>
        </p:nvSpPr>
        <p:spPr>
          <a:xfrm>
            <a:off x="751642" y="1920540"/>
            <a:ext cx="7813795" cy="1827334"/>
          </a:xfrm>
          <a:prstGeom prst="roundRect">
            <a:avLst>
              <a:gd name="adj" fmla="val 16667"/>
            </a:avLst>
          </a:prstGeom>
          <a:solidFill>
            <a:schemeClr val="lt2">
              <a:alpha val="80000"/>
            </a:schemeClr>
          </a:solidFill>
        </p:spPr>
      </p:sp>
      <p:pic>
        <p:nvPicPr>
          <p:cNvPr id="4" name="Picture 4"/>
          <p:cNvPicPr>
            <a:picLocks noChangeAspect="1"/>
          </p:cNvPicPr>
          <p:nvPr/>
        </p:nvPicPr>
        <p:blipFill>
          <a:blip r:embed="rId3">
            <a:alphaModFix/>
          </a:blip>
          <a:srcRect l="12109" r="12109"/>
          <a:stretch>
            <a:fillRect/>
          </a:stretch>
        </p:blipFill>
        <p:spPr>
          <a:xfrm>
            <a:off x="7804006" y="1329783"/>
            <a:ext cx="3831201" cy="5108268"/>
          </a:xfrm>
          <a:prstGeom prst="rect">
            <a:avLst/>
          </a:prstGeom>
        </p:spPr>
      </p:pic>
      <p:sp>
        <p:nvSpPr>
          <p:cNvPr id="5" name="TextBox 5"/>
          <p:cNvSpPr txBox="1"/>
          <p:nvPr/>
        </p:nvSpPr>
        <p:spPr>
          <a:xfrm>
            <a:off x="1030579" y="2089154"/>
            <a:ext cx="6238875" cy="637972"/>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项目成本设定</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030579" y="2610429"/>
            <a:ext cx="6238875" cy="950067"/>
          </a:xfrm>
          <a:prstGeom prst="rect">
            <a:avLst/>
          </a:prstGeom>
        </p:spPr>
        <p:txBody>
          <a:bodyPr vert="horz" wrap="square" lIns="123825" tIns="123825" rIns="57150" bIns="123825" rtlCol="0" anchor="t"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项目成本管理采用目标成本管理的方法设置目标成本，并以此作为成本预算。确定目标成本是成本计划的核心，是成本管理所要达到的目的</a:t>
            </a: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7" name="TextBox 7"/>
          <p:cNvSpPr txBox="1"/>
          <p:nvPr/>
        </p:nvSpPr>
        <p:spPr>
          <a:xfrm>
            <a:off x="1030579" y="4183053"/>
            <a:ext cx="6238875" cy="637972"/>
          </a:xfrm>
          <a:prstGeom prst="rect">
            <a:avLst/>
          </a:prstGeom>
        </p:spPr>
        <p:txBody>
          <a:bodyPr vert="horz" wrap="square" lIns="123825" tIns="123825" rIns="57150" bIns="123825" rtlCol="0" anchor="ctr" anchorCtr="0">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rPr>
              <a:t>编制项目预算</a:t>
            </a:r>
            <a:endParaRPr kumimoji="0" lang="en-US" sz="2400" b="1" i="0" u="none" strike="noStrike" kern="1200" cap="none" spc="0" normalizeH="0" baseline="0" noProof="0" dirty="0">
              <a:ln>
                <a:noFill/>
              </a:ln>
              <a:solidFill>
                <a:srgbClr val="1338FD">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30579" y="4712439"/>
            <a:ext cx="6665621" cy="926361"/>
          </a:xfrm>
          <a:prstGeom prst="rect">
            <a:avLst/>
          </a:prstGeom>
        </p:spPr>
        <p:txBody>
          <a:bodyPr vert="horz" wrap="square" lIns="123825" tIns="123825" rIns="57150" bIns="123825" rtlCol="0" anchor="t" anchorCtr="0">
            <a:no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项目预算过程包括两个步骤：</a:t>
            </a:r>
            <a:endParaRPr kumimoji="0" lang="en-US" altLang="zh-CN"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第一，项目负责人通过汇总在工作分解结构中和每个工作包相关的所有具体活动的估计成本，确定每项工作包括的预算。第二，将每个工作包的预算分摊到为工作包所安排的活动的预期工期内，了解在任何时点预算应当支出多少</a:t>
            </a:r>
            <a:r>
              <a:rPr kumimoji="0" lang="en-US" sz="1500" b="0"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a:t>
            </a:r>
          </a:p>
        </p:txBody>
      </p:sp>
      <p:sp>
        <p:nvSpPr>
          <p:cNvPr id="9" name="TextBox 9"/>
          <p:cNvSpPr txBox="1"/>
          <p:nvPr/>
        </p:nvSpPr>
        <p:spPr>
          <a:xfrm>
            <a:off x="476023" y="265328"/>
            <a:ext cx="11239500" cy="826316"/>
          </a:xfrm>
          <a:prstGeom prst="rect">
            <a:avLst/>
          </a:prstGeom>
        </p:spPr>
        <p:txBody>
          <a:bodyPr vert="horz" wrap="square" lIns="123825" tIns="123825" rIns="57150" bIns="123825" rtlCol="0" anchor="t" anchorCtr="0">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rPr>
              <a:t>预算制定</a:t>
            </a:r>
            <a:endParaRPr kumimoji="0" lang="en-US" sz="3000" b="1" i="0" u="none" strike="noStrike" kern="1200" cap="none" spc="0" normalizeH="0" baseline="0" noProof="0" dirty="0">
              <a:ln>
                <a:noFill/>
              </a:ln>
              <a:solidFill>
                <a:srgbClr val="020A49">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356704" y="2388266"/>
            <a:ext cx="5981700" cy="1371600"/>
          </a:xfrm>
          <a:prstGeom prst="rect">
            <a:avLst/>
          </a:prstGeom>
        </p:spPr>
        <p:txBody>
          <a:bodyPr vert="horz" wrap="square" lIns="114300" tIns="57150" rIns="114300" bIns="57150" rtlCol="0" anchor="t" anchorCtr="0">
            <a:spAutoFit/>
          </a:bodyPr>
          <a:lstStyle/>
          <a:p>
            <a:pPr algn="r">
              <a:lnSpc>
                <a:spcPct val="120000"/>
              </a:lnSpc>
            </a:pPr>
            <a:r>
              <a:rPr lang="en-US" sz="6600" b="1">
                <a:solidFill>
                  <a:srgbClr val="1338FD">
                    <a:alpha val="100000"/>
                  </a:srgbClr>
                </a:solidFill>
                <a:latin typeface="微软雅黑" panose="020B0503020204020204" charset="-122"/>
                <a:ea typeface="微软雅黑" panose="020B0503020204020204" charset="-122"/>
                <a:cs typeface="微软雅黑" panose="020B0503020204020204" charset="-122"/>
              </a:rPr>
              <a:t>04</a:t>
            </a:r>
          </a:p>
        </p:txBody>
      </p:sp>
      <p:sp>
        <p:nvSpPr>
          <p:cNvPr id="3" name="TextBox 3"/>
          <p:cNvSpPr txBox="1"/>
          <p:nvPr/>
        </p:nvSpPr>
        <p:spPr>
          <a:xfrm>
            <a:off x="853596" y="4258462"/>
            <a:ext cx="10484808" cy="1798058"/>
          </a:xfrm>
          <a:prstGeom prst="rect">
            <a:avLst/>
          </a:prstGeom>
        </p:spPr>
        <p:txBody>
          <a:bodyPr vert="horz" wrap="square" lIns="114300" tIns="57150" rIns="114300" bIns="57150" rtlCol="0" anchor="t" anchorCtr="0">
            <a:normAutofit/>
          </a:bodyPr>
          <a:lstStyle/>
          <a:p>
            <a:pPr algn="r">
              <a:lnSpc>
                <a:spcPct val="120000"/>
              </a:lnSpc>
            </a:pPr>
            <a:r>
              <a:rPr lang="zh-CN" alt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rPr>
              <a:t>确定实际成本</a:t>
            </a:r>
            <a:endParaRPr lang="en-US" sz="4050" b="1" dirty="0">
              <a:solidFill>
                <a:srgbClr val="020A49">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M3ODcxZjFiNzA0ZGE1NWEwOWY2MjE0YTVlNjUwOTIifQ=="/>
</p:tagLst>
</file>

<file path=ppt/theme/theme1.xml><?xml version="1.0" encoding="utf-8"?>
<a:theme xmlns:a="http://schemas.openxmlformats.org/drawingml/2006/main" name="Office Theme">
  <a:themeElements>
    <a:clrScheme name="Office">
      <a:dk1>
        <a:srgbClr val="020A49"/>
      </a:dk1>
      <a:lt1>
        <a:srgbClr val="FBFEFF"/>
      </a:lt1>
      <a:dk2>
        <a:srgbClr val="020A49"/>
      </a:dk2>
      <a:lt2>
        <a:srgbClr val="CADDF0"/>
      </a:lt2>
      <a:accent1>
        <a:srgbClr val="1338FD"/>
      </a:accent1>
      <a:accent2>
        <a:srgbClr val="1338FD"/>
      </a:accent2>
      <a:accent3>
        <a:srgbClr val="1B96DB"/>
      </a:accent3>
      <a:accent4>
        <a:srgbClr val="32C5DA"/>
      </a:accent4>
      <a:accent5>
        <a:srgbClr val="1CCDF0"/>
      </a:accent5>
      <a:accent6>
        <a:srgbClr val="338D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1242</Words>
  <Application>Microsoft Office PowerPoint</Application>
  <PresentationFormat>宽屏</PresentationFormat>
  <Paragraphs>182</Paragraphs>
  <Slides>27</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Microsoft YaHei Light</vt:lpstr>
      <vt:lpstr>等线</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Anne zheng</cp:lastModifiedBy>
  <cp:revision>14</cp:revision>
  <dcterms:created xsi:type="dcterms:W3CDTF">2006-08-16T00:00:00Z</dcterms:created>
  <dcterms:modified xsi:type="dcterms:W3CDTF">2024-09-04T11:56:20Z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9771182E4DA64902903B101468524B3D_13</vt:lpwstr>
  </property>
  <property fmtid="{D5CDD505-2E9C-101B-9397-08002B2CF9AE}" pid="3" name="KSOProductBuildVer">
    <vt:lpwstr>2052-12.1.0.17857</vt:lpwstr>
  </property>
</Properties>
</file>