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1.svg" ContentType="image/svg+xml"/>
  <Override PartName="/ppt/media/image13.svg" ContentType="image/svg+xml"/>
  <Override PartName="/ppt/media/image15.svg" ContentType="image/svg+xml"/>
  <Override PartName="/ppt/media/image7.svg" ContentType="image/svg+xml"/>
  <Override PartName="/ppt/media/image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94" r:id="rId8"/>
    <p:sldId id="262" r:id="rId9"/>
    <p:sldId id="263" r:id="rId10"/>
    <p:sldId id="264" r:id="rId11"/>
    <p:sldId id="265" r:id="rId12"/>
    <p:sldId id="266" r:id="rId13"/>
    <p:sldId id="267" r:id="rId14"/>
    <p:sldId id="295" r:id="rId15"/>
    <p:sldId id="297" r:id="rId16"/>
    <p:sldId id="268" r:id="rId17"/>
    <p:sldId id="298" r:id="rId18"/>
    <p:sldId id="270" r:id="rId19"/>
    <p:sldId id="300" r:id="rId20"/>
    <p:sldId id="272" r:id="rId21"/>
    <p:sldId id="273" r:id="rId22"/>
    <p:sldId id="286" r:id="rId23"/>
    <p:sldId id="287" r:id="rId24"/>
    <p:sldId id="288" r:id="rId25"/>
    <p:sldId id="289" r:id="rId26"/>
    <p:sldId id="290" r:id="rId27"/>
    <p:sldId id="291" r:id="rId28"/>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2" userDrawn="1">
          <p15:clr>
            <a:srgbClr val="A4A3A4"/>
          </p15:clr>
        </p15:guide>
        <p15:guide id="2" pos="291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02"/>
        <p:guide pos="291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53.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alphaModFix amt="10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tags" Target="../tags/tag3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tags" Target="../tags/tag32.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3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4.jpeg"/><Relationship Id="rId19" Type="http://schemas.openxmlformats.org/officeDocument/2006/relationships/slideLayout" Target="../slideLayouts/slideLayout7.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33730" y="1525905"/>
            <a:ext cx="7379970" cy="2085975"/>
          </a:xfrm>
          <a:prstGeom prst="rect">
            <a:avLst/>
          </a:prstGeom>
        </p:spPr>
        <p:txBody>
          <a:bodyPr vert="horz" wrap="square" lIns="114300" tIns="57150" rIns="114300" bIns="57150" rtlCol="0" anchor="ctr" anchorCtr="0">
            <a:normAutofit/>
          </a:bodyPr>
          <a:lstStyle/>
          <a:p>
            <a:pPr>
              <a:lnSpc>
                <a:spcPct val="115000"/>
              </a:lnSpc>
            </a:pPr>
            <a:r>
              <a:rPr lang="zh-CN" alt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第</a:t>
            </a:r>
            <a:r>
              <a:rPr lang="en-US" altLang="zh-CN" sz="5400" b="1">
                <a:solidFill>
                  <a:srgbClr val="1338FD">
                    <a:alpha val="100000"/>
                  </a:srgbClr>
                </a:solidFill>
                <a:latin typeface="微软雅黑" panose="020B0503020204020204" charset="-122"/>
                <a:ea typeface="微软雅黑" panose="020B0503020204020204" charset="-122"/>
                <a:cs typeface="微软雅黑" panose="020B0503020204020204" charset="-122"/>
              </a:rPr>
              <a:t>2</a:t>
            </a:r>
            <a:r>
              <a:rPr lang="zh-CN" alt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章</a:t>
            </a:r>
            <a:r>
              <a:rPr lang="en-US" altLang="zh-CN" sz="5400" b="1">
                <a:solidFill>
                  <a:srgbClr val="1338FD">
                    <a:alpha val="100000"/>
                  </a:srgbClr>
                </a:solidFill>
                <a:latin typeface="微软雅黑" panose="020B0503020204020204" charset="-122"/>
                <a:ea typeface="微软雅黑" panose="020B0503020204020204" charset="-122"/>
                <a:cs typeface="微软雅黑" panose="020B0503020204020204" charset="-122"/>
              </a:rPr>
              <a:t>  </a:t>
            </a:r>
            <a:r>
              <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项目</a:t>
            </a:r>
            <a:r>
              <a:rPr lang="zh-CN" alt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范围</a:t>
            </a:r>
            <a:r>
              <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管理</a:t>
            </a:r>
            <a:endPar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a:solidFill>
                  <a:schemeClr val="tx1"/>
                </a:solidFill>
                <a:latin typeface="微软雅黑" panose="020B0503020204020204" charset="-122"/>
                <a:ea typeface="微软雅黑" panose="020B0503020204020204" charset="-122"/>
                <a:cs typeface="微软雅黑" panose="020B0503020204020204" charset="-122"/>
              </a:rPr>
              <a:t>定义范围</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17" name="组合 16"/>
          <p:cNvGrpSpPr/>
          <p:nvPr>
            <p:custDataLst>
              <p:tags r:id="rId1"/>
            </p:custDataLst>
          </p:nvPr>
        </p:nvGrpSpPr>
        <p:grpSpPr>
          <a:xfrm>
            <a:off x="288925" y="1403350"/>
            <a:ext cx="11254105" cy="2432685"/>
            <a:chOff x="1141" y="2875"/>
            <a:chExt cx="16739" cy="4453"/>
          </a:xfrm>
        </p:grpSpPr>
        <p:sp>
          <p:nvSpPr>
            <p:cNvPr id="18" name="对角圆角矩形 17"/>
            <p:cNvSpPr/>
            <p:nvPr>
              <p:custDataLst>
                <p:tags r:id="rId2"/>
              </p:custDataLst>
            </p:nvPr>
          </p:nvSpPr>
          <p:spPr>
            <a:xfrm>
              <a:off x="1431" y="3000"/>
              <a:ext cx="16449" cy="4328"/>
            </a:xfrm>
            <a:prstGeom prst="round2DiagRect">
              <a:avLst/>
            </a:prstGeom>
            <a:solidFill>
              <a:schemeClr val="accent1"/>
            </a:solidFill>
            <a:ln w="1270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对角圆角矩形 18"/>
            <p:cNvSpPr/>
            <p:nvPr>
              <p:custDataLst>
                <p:tags r:id="rId3"/>
              </p:custDataLst>
            </p:nvPr>
          </p:nvSpPr>
          <p:spPr>
            <a:xfrm>
              <a:off x="1141" y="2875"/>
              <a:ext cx="16627" cy="4328"/>
            </a:xfrm>
            <a:prstGeom prst="round2DiagRect">
              <a:avLst/>
            </a:prstGeom>
            <a:solidFill>
              <a:schemeClr val="lt1"/>
            </a:solidFill>
            <a:ln w="12700" cmpd="sng">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0" name="Title 6"/>
          <p:cNvSpPr txBox="1"/>
          <p:nvPr>
            <p:custDataLst>
              <p:tags r:id="rId4"/>
            </p:custDataLst>
          </p:nvPr>
        </p:nvSpPr>
        <p:spPr>
          <a:xfrm>
            <a:off x="446405" y="1403350"/>
            <a:ext cx="11096625" cy="212153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6195" lvl="0" algn="l" fontAlgn="auto">
              <a:lnSpc>
                <a:spcPct val="130000"/>
              </a:lnSpc>
              <a:spcBef>
                <a:spcPts val="1020"/>
              </a:spcBef>
              <a:spcAft>
                <a:spcPts val="0"/>
              </a:spcAft>
              <a:buSzPct val="100000"/>
              <a:buFont typeface="+mj-lt"/>
            </a:pPr>
            <a:r>
              <a:rPr lang="zh-CN" altLang="en-US" sz="2400" spc="27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定义范围是制订项目和产品详细描述的过程，并对项目工作和项目产出物进行全面细化与界定的项目管理活动。</a:t>
            </a:r>
            <a:endParaRPr lang="zh-CN" altLang="en-US" sz="2400" spc="27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a:p>
            <a:pPr marL="36195" lvl="0" algn="l" fontAlgn="auto">
              <a:lnSpc>
                <a:spcPct val="130000"/>
              </a:lnSpc>
              <a:spcBef>
                <a:spcPts val="1020"/>
              </a:spcBef>
              <a:spcAft>
                <a:spcPts val="0"/>
              </a:spcAft>
              <a:buSzPct val="100000"/>
              <a:buFont typeface="+mj-lt"/>
            </a:pPr>
            <a:r>
              <a:rPr lang="zh-CN" altLang="en-US" sz="2400" spc="27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通过项目范围定义明确所收集的需求哪些将包含在项目范围内，哪些将排除在项目范围外，从而明确项目产出物、服务或成果的边界和验收标准。</a:t>
            </a:r>
            <a:endParaRPr lang="zh-CN" altLang="en-US" sz="2400" spc="27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pic>
        <p:nvPicPr>
          <p:cNvPr id="21" name="图片 20" descr="图4-4描述了本过程的输入、工具与技术和输出"/>
          <p:cNvPicPr>
            <a:picLocks noChangeAspect="1"/>
          </p:cNvPicPr>
          <p:nvPr/>
        </p:nvPicPr>
        <p:blipFill>
          <a:blip r:embed="rId5">
            <a:extLst>
              <a:ext uri="{96DAC541-7B7A-43D3-8B79-37D633B846F1}">
                <asvg:svgBlip xmlns:asvg="http://schemas.microsoft.com/office/drawing/2016/SVG/main" r:embed="rId6"/>
              </a:ext>
            </a:extLst>
          </a:blip>
          <a:srcRect t="5128" b="4396"/>
          <a:stretch>
            <a:fillRect/>
          </a:stretch>
        </p:blipFill>
        <p:spPr>
          <a:xfrm>
            <a:off x="2498090" y="3836035"/>
            <a:ext cx="6924675" cy="27044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05</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创建工作分解</a:t>
            </a: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结构</a:t>
            </a:r>
            <a:endPar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533400" y="685800"/>
            <a:ext cx="2513965" cy="91313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3200" b="1" spc="360">
                <a:solidFill>
                  <a:schemeClr val="tx1"/>
                </a:solidFill>
                <a:latin typeface="微软雅黑" panose="020B0503020204020204" charset="-122"/>
                <a:ea typeface="微软雅黑" panose="020B0503020204020204" charset="-122"/>
              </a:rPr>
              <a:t>创建WBS</a:t>
            </a:r>
            <a:endParaRPr lang="zh-CN" altLang="en-US" sz="3200" b="1" spc="360">
              <a:solidFill>
                <a:schemeClr val="tx1"/>
              </a:solidFill>
              <a:latin typeface="微软雅黑" panose="020B0503020204020204" charset="-122"/>
              <a:ea typeface="微软雅黑" panose="020B0503020204020204" charset="-122"/>
            </a:endParaRPr>
          </a:p>
        </p:txBody>
      </p:sp>
      <p:sp>
        <p:nvSpPr>
          <p:cNvPr id="25" name="Title 6"/>
          <p:cNvSpPr txBox="1"/>
          <p:nvPr>
            <p:custDataLst>
              <p:tags r:id="rId2"/>
            </p:custDataLst>
          </p:nvPr>
        </p:nvSpPr>
        <p:spPr>
          <a:xfrm>
            <a:off x="1828800" y="2436881"/>
            <a:ext cx="8686864" cy="259235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6400" lvl="0" indent="-406400" algn="l" fontAlgn="ctr">
              <a:lnSpc>
                <a:spcPct val="120000"/>
              </a:lnSpc>
              <a:spcBef>
                <a:spcPts val="0"/>
              </a:spcBef>
              <a:spcAft>
                <a:spcPts val="800"/>
              </a:spcAft>
              <a:buSzPct val="100000"/>
              <a:buFont typeface="Wingdings" panose="05000000000000000000" charset="0"/>
              <a:buChar char="l"/>
            </a:pPr>
            <a:r>
              <a:rPr lang="zh-CN" altLang="en-US" sz="2400" spc="16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工作分解结构（WBS）概述</a:t>
            </a:r>
            <a:endParaRPr lang="zh-CN" altLang="en-US" sz="2400" spc="16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406400" lvl="0" indent="-406400" algn="l" fontAlgn="ctr">
              <a:lnSpc>
                <a:spcPct val="120000"/>
              </a:lnSpc>
              <a:spcBef>
                <a:spcPts val="0"/>
              </a:spcBef>
              <a:spcAft>
                <a:spcPts val="800"/>
              </a:spcAft>
              <a:buSzPct val="100000"/>
              <a:buFont typeface="Wingdings" panose="05000000000000000000" charset="0"/>
              <a:buChar char="l"/>
            </a:pPr>
            <a:r>
              <a:rPr lang="zh-CN" altLang="en-US" sz="2400" spc="16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工作分解结构（WBS）的基本要素</a:t>
            </a:r>
            <a:endParaRPr lang="zh-CN" altLang="en-US" sz="2400" spc="16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406400" lvl="0" indent="-406400" algn="l" fontAlgn="ctr">
              <a:lnSpc>
                <a:spcPct val="120000"/>
              </a:lnSpc>
              <a:spcBef>
                <a:spcPts val="0"/>
              </a:spcBef>
              <a:spcAft>
                <a:spcPts val="800"/>
              </a:spcAft>
              <a:buSzPct val="100000"/>
              <a:buFont typeface="Wingdings" panose="05000000000000000000" charset="0"/>
              <a:buChar char="l"/>
            </a:pPr>
            <a:r>
              <a:rPr lang="zh-CN" altLang="en-US" sz="2400" spc="16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工作分解结构（WBS）的步骤</a:t>
            </a:r>
            <a:endParaRPr lang="zh-CN" altLang="en-US" sz="2400" spc="16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406400" lvl="0" indent="-406400" algn="l" fontAlgn="ctr">
              <a:lnSpc>
                <a:spcPct val="120000"/>
              </a:lnSpc>
              <a:spcBef>
                <a:spcPts val="0"/>
              </a:spcBef>
              <a:spcAft>
                <a:spcPts val="800"/>
              </a:spcAft>
              <a:buSzPct val="100000"/>
              <a:buFont typeface="Wingdings" panose="05000000000000000000" charset="0"/>
              <a:buChar char="l"/>
            </a:pPr>
            <a:r>
              <a:rPr lang="zh-CN" altLang="en-US" sz="2400" spc="16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rPr>
              <a:t>创建工作分解结构（WBS）的过程</a:t>
            </a:r>
            <a:endParaRPr lang="zh-CN" altLang="en-US" sz="2400" spc="16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304815" y="228610"/>
            <a:ext cx="7924864" cy="912863"/>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3200" b="1" spc="360">
                <a:solidFill>
                  <a:schemeClr val="tx1"/>
                </a:solidFill>
                <a:latin typeface="微软雅黑" panose="020B0503020204020204" charset="-122"/>
                <a:ea typeface="微软雅黑" panose="020B0503020204020204" charset="-122"/>
              </a:rPr>
              <a:t>工作分解结构（WBS）概述</a:t>
            </a:r>
            <a:endParaRPr lang="zh-CN" altLang="en-US" sz="3200" b="1" spc="360">
              <a:solidFill>
                <a:schemeClr val="tx1"/>
              </a:solidFill>
              <a:latin typeface="微软雅黑" panose="020B0503020204020204" charset="-122"/>
              <a:ea typeface="微软雅黑" panose="020B0503020204020204" charset="-122"/>
            </a:endParaRPr>
          </a:p>
        </p:txBody>
      </p:sp>
      <p:sp>
        <p:nvSpPr>
          <p:cNvPr id="25" name="Title 6"/>
          <p:cNvSpPr txBox="1"/>
          <p:nvPr>
            <p:custDataLst>
              <p:tags r:id="rId2"/>
            </p:custDataLst>
          </p:nvPr>
        </p:nvSpPr>
        <p:spPr>
          <a:xfrm>
            <a:off x="534670" y="1232535"/>
            <a:ext cx="10922000" cy="5466080"/>
          </a:xfrm>
          <a:prstGeom prst="rect">
            <a:avLst/>
          </a:prstGeom>
          <a:noFill/>
          <a:ln w="3175">
            <a:noFill/>
            <a:prstDash val="dash"/>
          </a:ln>
        </p:spPr>
        <p:txBody>
          <a:bodyPr wrap="square" lIns="63500" tIns="25400" rIns="63500" bIns="25400" anchor="ctr" anchorCtr="0">
            <a:normAutofit fontScale="8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30200" lvl="0" indent="-330200" algn="l" fontAlgn="ctr">
              <a:lnSpc>
                <a:spcPct val="120000"/>
              </a:lnSpc>
              <a:spcBef>
                <a:spcPts val="0"/>
              </a:spcBef>
              <a:spcAft>
                <a:spcPts val="800"/>
              </a:spcAft>
              <a:buSzPct val="100000"/>
              <a:buFont typeface="Wingdings" panose="05000000000000000000" charset="0"/>
              <a:buChar char="l"/>
            </a:pPr>
            <a:r>
              <a:rPr lang="zh-CN" altLang="en-US" sz="2400" spc="20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项目工作分解结构（WBS，Work Breakdown Structure）是对项目团队为实现项目目标，创建所需可交付成果而需要实施的全部工作范围的层级分解。工作分解结构每向下分解一层，代表着对项目工作更详细的定义。</a:t>
            </a:r>
            <a:endParaRPr lang="zh-CN" altLang="en-US" sz="2400" spc="20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330200" lvl="0" indent="-330200" algn="l" fontAlgn="ctr">
              <a:lnSpc>
                <a:spcPct val="120000"/>
              </a:lnSpc>
              <a:spcBef>
                <a:spcPts val="0"/>
              </a:spcBef>
              <a:spcAft>
                <a:spcPts val="800"/>
              </a:spcAft>
              <a:buSzPct val="100000"/>
              <a:buFont typeface="Wingdings" panose="05000000000000000000" charset="0"/>
              <a:buChar char="l"/>
            </a:pPr>
            <a:r>
              <a:rPr lang="zh-CN" sz="2400" spc="18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工作分解结构是为方便管理和控制而将项目按等级分解成易于识别和管理的子项目，再将子项目分解成更小的工作单元，直至最后分解成具体的工作（工作包）的系统方法。工作包是WBS最底层的单位，可对其成本和持续时间进行估算和管理。分解的程度取决于所需的控制程度，以实现对项目的高效管理。工作包的详细程度因项目规模和复杂程度而异。</a:t>
            </a:r>
            <a:endParaRPr lang="zh-CN" sz="2400" spc="18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0" lvl="3" indent="0" algn="l" fontAlgn="ctr">
              <a:lnSpc>
                <a:spcPct val="120000"/>
              </a:lnSpc>
              <a:spcBef>
                <a:spcPts val="0"/>
              </a:spcBef>
              <a:spcAft>
                <a:spcPts val="800"/>
              </a:spcAft>
              <a:buSzPct val="100000"/>
              <a:buFont typeface="+mj-lt"/>
              <a:buNone/>
            </a:pPr>
            <a:r>
              <a:rPr lang="zh-CN" sz="2400" b="1" spc="18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项目工作分解的最小单位工作包应满足以下原则：</a:t>
            </a:r>
            <a:endParaRPr lang="zh-CN" sz="2400" b="1" spc="18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304800" lvl="3" indent="-304800" algn="l" fontAlgn="ctr">
              <a:lnSpc>
                <a:spcPct val="120000"/>
              </a:lnSpc>
              <a:spcBef>
                <a:spcPts val="0"/>
              </a:spcBef>
              <a:spcAft>
                <a:spcPts val="800"/>
              </a:spcAft>
              <a:buSzPct val="100000"/>
              <a:buFont typeface="+mj-lt"/>
              <a:buAutoNum type="alphaLcPeriod"/>
            </a:pPr>
            <a:r>
              <a:rPr lang="zh-CN" sz="2400" spc="18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可管理的，能够分配专门的职权和职责。</a:t>
            </a:r>
            <a:endParaRPr lang="zh-CN" sz="2400" spc="18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304800" lvl="3" indent="-304800" algn="l" fontAlgn="ctr">
              <a:lnSpc>
                <a:spcPct val="120000"/>
              </a:lnSpc>
              <a:spcBef>
                <a:spcPts val="0"/>
              </a:spcBef>
              <a:spcAft>
                <a:spcPts val="800"/>
              </a:spcAft>
              <a:buSzPct val="100000"/>
              <a:buFont typeface="+mj-lt"/>
              <a:buAutoNum type="alphaLcPeriod"/>
            </a:pPr>
            <a:r>
              <a:rPr lang="zh-CN" sz="2400" spc="18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独立的或同其他进行的要素有最小的搭接和依赖性。</a:t>
            </a:r>
            <a:endParaRPr lang="zh-CN" sz="2400" spc="18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304800" lvl="3" indent="-304800" algn="l" fontAlgn="ctr">
              <a:lnSpc>
                <a:spcPct val="120000"/>
              </a:lnSpc>
              <a:spcBef>
                <a:spcPts val="0"/>
              </a:spcBef>
              <a:spcAft>
                <a:spcPts val="800"/>
              </a:spcAft>
              <a:buSzPct val="100000"/>
              <a:buFont typeface="+mj-lt"/>
              <a:buAutoNum type="alphaLcPeriod"/>
            </a:pPr>
            <a:r>
              <a:rPr lang="zh-CN" sz="2400" spc="18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可组合的，以利于形成整个工作包。</a:t>
            </a:r>
            <a:endParaRPr lang="zh-CN" sz="2400" spc="18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a:p>
            <a:pPr marL="304800" lvl="3" indent="-304800" algn="l" fontAlgn="ctr">
              <a:lnSpc>
                <a:spcPct val="120000"/>
              </a:lnSpc>
              <a:spcBef>
                <a:spcPts val="0"/>
              </a:spcBef>
              <a:spcAft>
                <a:spcPts val="800"/>
              </a:spcAft>
              <a:buSzPct val="100000"/>
              <a:buFont typeface="+mj-lt"/>
              <a:buAutoNum type="alphaLcPeriod"/>
            </a:pPr>
            <a:r>
              <a:rPr lang="zh-CN" sz="2400" spc="18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sym typeface="+mn-ea"/>
              </a:rPr>
              <a:t>根据进展可进行度量。</a:t>
            </a:r>
            <a:endParaRPr lang="zh-CN" altLang="en-US" sz="2400" spc="160">
              <a:ln w="3175">
                <a:noFill/>
                <a:prstDash val="dash"/>
              </a:ln>
              <a:solidFill>
                <a:schemeClr val="dk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33400" y="311150"/>
            <a:ext cx="6308725" cy="1216660"/>
          </a:xfrm>
        </p:spPr>
        <p:txBody>
          <a:bodyPr/>
          <a:p>
            <a:r>
              <a:rPr lang="zh-CN" altLang="en-US" sz="2800" b="1">
                <a:solidFill>
                  <a:schemeClr val="tx1"/>
                </a:solidFill>
                <a:latin typeface="微软雅黑" panose="020B0503020204020204" charset="-122"/>
                <a:ea typeface="微软雅黑" panose="020B0503020204020204" charset="-122"/>
                <a:cs typeface="微软雅黑" panose="020B0503020204020204" charset="-122"/>
              </a:rPr>
              <a:t> 创建工作分解结构（WBS）的过程</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5" name="组合 4"/>
          <p:cNvGrpSpPr/>
          <p:nvPr>
            <p:custDataLst>
              <p:tags r:id="rId1"/>
            </p:custDataLst>
          </p:nvPr>
        </p:nvGrpSpPr>
        <p:grpSpPr>
          <a:xfrm>
            <a:off x="838200" y="1527810"/>
            <a:ext cx="10515600" cy="2308225"/>
            <a:chOff x="1320" y="2875"/>
            <a:chExt cx="16560" cy="3651"/>
          </a:xfrm>
        </p:grpSpPr>
        <p:sp>
          <p:nvSpPr>
            <p:cNvPr id="6" name="对角圆角矩形 5"/>
            <p:cNvSpPr/>
            <p:nvPr>
              <p:custDataLst>
                <p:tags r:id="rId2"/>
              </p:custDataLst>
            </p:nvPr>
          </p:nvSpPr>
          <p:spPr>
            <a:xfrm>
              <a:off x="1431" y="3000"/>
              <a:ext cx="16449" cy="3526"/>
            </a:xfrm>
            <a:prstGeom prst="round2DiagRect">
              <a:avLst/>
            </a:prstGeom>
            <a:solidFill>
              <a:schemeClr val="accent1"/>
            </a:solidFill>
            <a:ln w="1270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对角圆角矩形 6"/>
            <p:cNvSpPr/>
            <p:nvPr>
              <p:custDataLst>
                <p:tags r:id="rId3"/>
              </p:custDataLst>
            </p:nvPr>
          </p:nvSpPr>
          <p:spPr>
            <a:xfrm>
              <a:off x="1320" y="2875"/>
              <a:ext cx="16449" cy="3651"/>
            </a:xfrm>
            <a:prstGeom prst="round2DiagRect">
              <a:avLst/>
            </a:prstGeom>
            <a:solidFill>
              <a:schemeClr val="lt1"/>
            </a:solidFill>
            <a:ln w="12700" cmpd="sng">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8" name="Title 6"/>
          <p:cNvSpPr txBox="1"/>
          <p:nvPr>
            <p:custDataLst>
              <p:tags r:id="rId4"/>
            </p:custDataLst>
          </p:nvPr>
        </p:nvSpPr>
        <p:spPr>
          <a:xfrm>
            <a:off x="908685" y="1581785"/>
            <a:ext cx="10264775" cy="215201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6195" lvl="0" algn="l" fontAlgn="auto">
              <a:lnSpc>
                <a:spcPct val="130000"/>
              </a:lnSpc>
              <a:spcBef>
                <a:spcPts val="1020"/>
              </a:spcBef>
              <a:spcAft>
                <a:spcPts val="0"/>
              </a:spcAft>
              <a:buSzPct val="100000"/>
              <a:buFont typeface="+mj-lt"/>
            </a:pPr>
            <a:r>
              <a:rPr lang="zh-CN" altLang="en-US" sz="2600" spc="27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创建工作分解结构（WBS）是把项目可交付成果和项目工作分解成较小、更易于管理的组件的过程。本过程的主要作用是，为所要交付的内容提供架构，它仅开展一次或仅在项目的预定义点开展。</a:t>
            </a:r>
            <a:endParaRPr lang="zh-CN" altLang="en-US" sz="2600" spc="27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pic>
        <p:nvPicPr>
          <p:cNvPr id="12" name="图片 12" descr="图4-6描述本过程的输入、工具与技术和输出"/>
          <p:cNvPicPr>
            <a:picLocks noChangeAspect="1"/>
          </p:cNvPicPr>
          <p:nvPr/>
        </p:nvPicPr>
        <p:blipFill>
          <a:blip r:embed="rId5">
            <a:extLst>
              <a:ext uri="{96DAC541-7B7A-43D3-8B79-37D633B846F1}">
                <asvg:svgBlip xmlns:asvg="http://schemas.microsoft.com/office/drawing/2016/SVG/main" r:embed="rId6"/>
              </a:ext>
            </a:extLst>
          </a:blip>
          <a:srcRect t="5601" b="7001"/>
          <a:stretch>
            <a:fillRect/>
          </a:stretch>
        </p:blipFill>
        <p:spPr>
          <a:xfrm>
            <a:off x="2583180" y="4074160"/>
            <a:ext cx="7248525" cy="2145030"/>
          </a:xfrm>
          <a:prstGeom prst="rect">
            <a:avLst/>
          </a:prstGeom>
        </p:spPr>
      </p:pic>
    </p:spTree>
    <p:custDataLst>
      <p:tags r:id="rId7"/>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232802" y="2319431"/>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06</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确认范围</a:t>
            </a:r>
            <a:endPar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294005"/>
            <a:ext cx="2864485" cy="727075"/>
          </a:xfrm>
        </p:spPr>
        <p:txBody>
          <a:bodyPr/>
          <a:p>
            <a:r>
              <a:rPr lang="zh-CN" altLang="en-US" sz="2800" b="1">
                <a:solidFill>
                  <a:schemeClr val="tx1"/>
                </a:solidFill>
                <a:latin typeface="微软雅黑" panose="020B0503020204020204" charset="-122"/>
                <a:ea typeface="微软雅黑" panose="020B0503020204020204" charset="-122"/>
                <a:cs typeface="微软雅黑" panose="020B0503020204020204" charset="-122"/>
              </a:rPr>
              <a:t> 确认范围</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5" name="组合 4"/>
          <p:cNvGrpSpPr/>
          <p:nvPr>
            <p:custDataLst>
              <p:tags r:id="rId1"/>
            </p:custDataLst>
          </p:nvPr>
        </p:nvGrpSpPr>
        <p:grpSpPr>
          <a:xfrm>
            <a:off x="873760" y="1282065"/>
            <a:ext cx="10514965" cy="2499360"/>
            <a:chOff x="1320" y="2875"/>
            <a:chExt cx="16559" cy="4453"/>
          </a:xfrm>
        </p:grpSpPr>
        <p:sp>
          <p:nvSpPr>
            <p:cNvPr id="6" name="对角圆角矩形 5"/>
            <p:cNvSpPr/>
            <p:nvPr>
              <p:custDataLst>
                <p:tags r:id="rId2"/>
              </p:custDataLst>
            </p:nvPr>
          </p:nvSpPr>
          <p:spPr>
            <a:xfrm>
              <a:off x="1431" y="3000"/>
              <a:ext cx="16449" cy="4328"/>
            </a:xfrm>
            <a:prstGeom prst="round2DiagRect">
              <a:avLst/>
            </a:prstGeom>
            <a:solidFill>
              <a:schemeClr val="accent1"/>
            </a:solidFill>
            <a:ln w="1270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对角圆角矩形 6"/>
            <p:cNvSpPr/>
            <p:nvPr>
              <p:custDataLst>
                <p:tags r:id="rId3"/>
              </p:custDataLst>
            </p:nvPr>
          </p:nvSpPr>
          <p:spPr>
            <a:xfrm>
              <a:off x="1320" y="2875"/>
              <a:ext cx="16449" cy="4328"/>
            </a:xfrm>
            <a:prstGeom prst="round2DiagRect">
              <a:avLst/>
            </a:prstGeom>
            <a:solidFill>
              <a:schemeClr val="lt1"/>
            </a:solidFill>
            <a:ln w="12700" cmpd="sng">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8" name="Title 6"/>
          <p:cNvSpPr txBox="1"/>
          <p:nvPr>
            <p:custDataLst>
              <p:tags r:id="rId4"/>
            </p:custDataLst>
          </p:nvPr>
        </p:nvSpPr>
        <p:spPr>
          <a:xfrm>
            <a:off x="1192530" y="1490345"/>
            <a:ext cx="9806305" cy="215201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6195" lvl="0" algn="l" fontAlgn="auto">
              <a:lnSpc>
                <a:spcPct val="130000"/>
              </a:lnSpc>
              <a:spcBef>
                <a:spcPts val="1020"/>
              </a:spcBef>
              <a:spcAft>
                <a:spcPts val="0"/>
              </a:spcAft>
              <a:buSzPct val="100000"/>
              <a:buFont typeface="+mj-lt"/>
            </a:pPr>
            <a:r>
              <a:rPr lang="zh-CN" altLang="en-US" sz="2600" spc="27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确认范围是正式验收已完成的项目可交付成果的过程。本过程的主要作用是，使验收过程具有客观性，同时通过确认每个可交付成果，来提高最终产品、服务或成果获得验收的可能性。本过程应根据需要在整个项目期间定期开展。</a:t>
            </a:r>
            <a:endParaRPr lang="zh-CN" altLang="en-US" sz="2600" spc="27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pic>
        <p:nvPicPr>
          <p:cNvPr id="13" name="图片 13" descr="图4-7描述了本过程的输入、工具与技术和输出"/>
          <p:cNvPicPr>
            <a:picLocks noChangeAspect="1"/>
          </p:cNvPicPr>
          <p:nvPr/>
        </p:nvPicPr>
        <p:blipFill>
          <a:blip r:embed="rId5">
            <a:extLst>
              <a:ext uri="{96DAC541-7B7A-43D3-8B79-37D633B846F1}">
                <asvg:svgBlip xmlns:asvg="http://schemas.microsoft.com/office/drawing/2016/SVG/main" r:embed="rId6"/>
              </a:ext>
            </a:extLst>
          </a:blip>
          <a:srcRect t="6032" b="7425"/>
          <a:stretch>
            <a:fillRect/>
          </a:stretch>
        </p:blipFill>
        <p:spPr>
          <a:xfrm>
            <a:off x="2662555" y="3972560"/>
            <a:ext cx="7157085" cy="2109470"/>
          </a:xfrm>
          <a:prstGeom prst="rect">
            <a:avLst/>
          </a:prstGeom>
        </p:spPr>
      </p:pic>
    </p:spTree>
    <p:custDataLst>
      <p:tags r:id="rId7"/>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4644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07</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控制</a:t>
            </a: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范围</a:t>
            </a:r>
            <a:endPar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9600" y="304800"/>
            <a:ext cx="3155315" cy="847090"/>
          </a:xfrm>
        </p:spPr>
        <p:txBody>
          <a:bodyPr/>
          <a:p>
            <a:r>
              <a:rPr lang="zh-CN" altLang="en-US" sz="2800" b="1">
                <a:solidFill>
                  <a:schemeClr val="tx1"/>
                </a:solidFill>
                <a:latin typeface="微软雅黑" panose="020B0503020204020204" charset="-122"/>
                <a:ea typeface="微软雅黑" panose="020B0503020204020204" charset="-122"/>
                <a:cs typeface="微软雅黑" panose="020B0503020204020204" charset="-122"/>
              </a:rPr>
              <a:t> 控制范围</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5" name="组合 4"/>
          <p:cNvGrpSpPr/>
          <p:nvPr>
            <p:custDataLst>
              <p:tags r:id="rId1"/>
            </p:custDataLst>
          </p:nvPr>
        </p:nvGrpSpPr>
        <p:grpSpPr>
          <a:xfrm>
            <a:off x="873760" y="1212215"/>
            <a:ext cx="10514965" cy="2306955"/>
            <a:chOff x="1320" y="2875"/>
            <a:chExt cx="16559" cy="3633"/>
          </a:xfrm>
        </p:grpSpPr>
        <p:sp>
          <p:nvSpPr>
            <p:cNvPr id="6" name="对角圆角矩形 5"/>
            <p:cNvSpPr/>
            <p:nvPr>
              <p:custDataLst>
                <p:tags r:id="rId2"/>
              </p:custDataLst>
            </p:nvPr>
          </p:nvSpPr>
          <p:spPr>
            <a:xfrm>
              <a:off x="1431" y="3000"/>
              <a:ext cx="16449" cy="3509"/>
            </a:xfrm>
            <a:prstGeom prst="round2DiagRect">
              <a:avLst/>
            </a:prstGeom>
            <a:solidFill>
              <a:schemeClr val="accent1"/>
            </a:solidFill>
            <a:ln w="1270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对角圆角矩形 6"/>
            <p:cNvSpPr/>
            <p:nvPr>
              <p:custDataLst>
                <p:tags r:id="rId3"/>
              </p:custDataLst>
            </p:nvPr>
          </p:nvSpPr>
          <p:spPr>
            <a:xfrm>
              <a:off x="1320" y="2875"/>
              <a:ext cx="16449" cy="3509"/>
            </a:xfrm>
            <a:prstGeom prst="round2DiagRect">
              <a:avLst/>
            </a:prstGeom>
            <a:solidFill>
              <a:schemeClr val="lt1"/>
            </a:solidFill>
            <a:ln w="12700" cmpd="sng">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8" name="Title 6"/>
          <p:cNvSpPr txBox="1"/>
          <p:nvPr>
            <p:custDataLst>
              <p:tags r:id="rId4"/>
            </p:custDataLst>
          </p:nvPr>
        </p:nvSpPr>
        <p:spPr>
          <a:xfrm>
            <a:off x="1193165" y="1510030"/>
            <a:ext cx="9806305" cy="163195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6195" lvl="0" algn="l" fontAlgn="auto">
              <a:lnSpc>
                <a:spcPct val="130000"/>
              </a:lnSpc>
              <a:spcBef>
                <a:spcPts val="1020"/>
              </a:spcBef>
              <a:spcAft>
                <a:spcPts val="0"/>
              </a:spcAft>
              <a:buSzPct val="100000"/>
              <a:buFont typeface="+mj-lt"/>
            </a:pPr>
            <a:r>
              <a:rPr lang="zh-CN" altLang="en-US" sz="2600" spc="27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控制范围是监督项目和产品的范围状态，管理范围基准变更的过程。本过程的主要作用是，在整个项目期间保持对范围基准的维护，且需要在整个项目期间展开。</a:t>
            </a:r>
            <a:endParaRPr lang="zh-CN" altLang="en-US" sz="2600" spc="27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pic>
        <p:nvPicPr>
          <p:cNvPr id="14" name="图片 14" descr="图4-8描述本过程的输入、工具与技术和输出"/>
          <p:cNvPicPr>
            <a:picLocks noChangeAspect="1"/>
          </p:cNvPicPr>
          <p:nvPr/>
        </p:nvPicPr>
        <p:blipFill>
          <a:blip r:embed="rId5">
            <a:extLst>
              <a:ext uri="{96DAC541-7B7A-43D3-8B79-37D633B846F1}">
                <asvg:svgBlip xmlns:asvg="http://schemas.microsoft.com/office/drawing/2016/SVG/main" r:embed="rId6"/>
              </a:ext>
            </a:extLst>
          </a:blip>
          <a:srcRect t="6497" b="8353"/>
          <a:stretch>
            <a:fillRect/>
          </a:stretch>
        </p:blipFill>
        <p:spPr>
          <a:xfrm>
            <a:off x="2017395" y="3797935"/>
            <a:ext cx="8298815" cy="2406650"/>
          </a:xfrm>
          <a:prstGeom prst="rect">
            <a:avLst/>
          </a:prstGeom>
        </p:spPr>
      </p:pic>
    </p:spTree>
    <p:custDataLst>
      <p:tags r:id="rId7"/>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08</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sym typeface="+mn-ea"/>
              </a:rPr>
              <a:t>实训任务</a:t>
            </a: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sym typeface="+mn-ea"/>
              </a:rPr>
              <a:t> - 燃气公司系统升级改造</a:t>
            </a: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sym typeface="+mn-ea"/>
              </a:rPr>
              <a:t>项目</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p:spPr>
      </p:pic>
      <p:sp>
        <p:nvSpPr>
          <p:cNvPr id="3" name="TextBox 3"/>
          <p:cNvSpPr txBox="1"/>
          <p:nvPr/>
        </p:nvSpPr>
        <p:spPr>
          <a:xfrm>
            <a:off x="9776770" y="663596"/>
            <a:ext cx="2197085" cy="766889"/>
          </a:xfrm>
          <a:prstGeom prst="rect">
            <a:avLst/>
          </a:prstGeom>
        </p:spPr>
        <p:txBody>
          <a:bodyPr vert="horz" wrap="square" lIns="114300" tIns="57150" rIns="114300" bIns="57150" rtlCol="0" anchor="b" anchorCtr="0">
            <a:normAutofit/>
          </a:bodyPr>
          <a:lstStyle/>
          <a:p>
            <a:pPr algn="ctr">
              <a:lnSpc>
                <a:spcPct val="120000"/>
              </a:lnSpc>
            </a:pPr>
            <a:r>
              <a:rPr lang="en-US" sz="1200">
                <a:solidFill>
                  <a:srgbClr val="232323">
                    <a:alpha val="100000"/>
                  </a:srgbClr>
                </a:solidFill>
                <a:latin typeface="微软雅黑" panose="020B0503020204020204" charset="-122"/>
                <a:ea typeface="微软雅黑" panose="020B0503020204020204" charset="-122"/>
                <a:cs typeface="微软雅黑" panose="020B0503020204020204" charset="-122"/>
              </a:rPr>
              <a:t>CATALOGUE</a:t>
            </a:r>
            <a:endParaRPr lang="en-US" sz="1200">
              <a:solidFill>
                <a:srgbClr val="232323">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7492225" y="198162"/>
            <a:ext cx="4405428" cy="977265"/>
          </a:xfrm>
          <a:prstGeom prst="rect">
            <a:avLst/>
          </a:prstGeom>
        </p:spPr>
        <p:txBody>
          <a:bodyPr vert="horz" wrap="square" lIns="91440" tIns="45720" rIns="91440" bIns="45720" rtlCol="0" anchor="b" anchorCtr="0">
            <a:normAutofit/>
          </a:bodyPr>
          <a:lstStyle/>
          <a:p>
            <a:pPr algn="r">
              <a:lnSpc>
                <a:spcPct val="100000"/>
              </a:lnSpc>
              <a:spcBef>
                <a:spcPts val="375"/>
              </a:spcBef>
            </a:pPr>
            <a:r>
              <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目 录</a:t>
            </a:r>
            <a:endPar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3929543" y="1484275"/>
            <a:ext cx="6612681" cy="4969951"/>
          </a:xfrm>
          <a:prstGeom prst="rect">
            <a:avLst/>
          </a:prstGeom>
        </p:spPr>
        <p:txBody>
          <a:bodyPr vert="horz" wrap="square" lIns="91440" tIns="45720" rIns="91440" bIns="45720" rtlCol="0" anchor="ctr" anchorCtr="0">
            <a:noAutofit/>
          </a:bodyPr>
          <a:lstStyle/>
          <a:p>
            <a:pPr marL="203200" lvl="0" indent="-203200" algn="l">
              <a:lnSpc>
                <a:spcPct val="150000"/>
              </a:lnSpc>
              <a:spcBef>
                <a:spcPts val="375"/>
              </a:spcBef>
              <a:buClrTx/>
              <a:buSzTx/>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sym typeface="+mn-ea"/>
              </a:rPr>
              <a:t>项目范围管理概述</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sym typeface="+mn-ea"/>
            </a:endParaRPr>
          </a:p>
          <a:p>
            <a:pPr marL="203200" lvl="0" indent="-203200" algn="l">
              <a:lnSpc>
                <a:spcPct val="150000"/>
              </a:lnSpc>
              <a:spcBef>
                <a:spcPts val="375"/>
              </a:spcBef>
              <a:buClrTx/>
              <a:buSzTx/>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sym typeface="+mn-ea"/>
              </a:rPr>
              <a:t>规划范围管理</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收集需求</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定义范围</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创建工作分解结构</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确认范围</a:t>
            </a:r>
            <a:endPar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控制范围</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ClrTx/>
              <a:buSzTx/>
              <a:buFont typeface="Arial" panose="020B0604020202020204"/>
              <a:buChar char="•"/>
            </a:pPr>
            <a:r>
              <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sym typeface="+mn-ea"/>
              </a:rPr>
              <a:t>实训任务 - 燃气公司系统升级改造项目</a:t>
            </a:r>
            <a:endParaRPr lang="zh-CN" alt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分组讨论</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1"/>
          <a:srcRect/>
          <a:stretch>
            <a:fillRect/>
          </a:stretch>
        </p:blipFill>
        <p:spPr>
          <a:xfrm>
            <a:off x="6738931" y="1450035"/>
            <a:ext cx="4792980" cy="4792980"/>
          </a:xfrm>
          <a:prstGeom prst="ellipse">
            <a:avLst/>
          </a:prstGeom>
        </p:spPr>
      </p:pic>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案例思考</a:t>
            </a:r>
            <a:endParaRPr lang="en-US" altLang="zh-CN"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554355" y="2438400"/>
            <a:ext cx="5788025" cy="3174365"/>
          </a:xfrm>
          <a:prstGeom prst="rect">
            <a:avLst/>
          </a:prstGeom>
        </p:spPr>
        <p:txBody>
          <a:bodyPr>
            <a:noAutofit/>
          </a:bodyPr>
          <a:p>
            <a:pPr marL="36195" algn="l" defTabSz="913765">
              <a:lnSpc>
                <a:spcPct val="130000"/>
              </a:lnSpc>
              <a:spcBef>
                <a:spcPts val="1020"/>
              </a:spcBef>
              <a:spcAft>
                <a:spcPts val="0"/>
              </a:spcAft>
              <a:buClrTx/>
              <a:buSzTx/>
              <a:buFont typeface="+mj-lt"/>
            </a:pPr>
            <a:r>
              <a:rPr lang="zh-CN" altLang="en-US" sz="2600" spc="271" dirty="0" smtClean="0">
                <a:ln w="3175">
                  <a:noFill/>
                  <a:prstDash val="dash"/>
                </a:ln>
                <a:solidFill>
                  <a:schemeClr val="dk1">
                    <a:lumMod val="75000"/>
                    <a:lumOff val="25000"/>
                  </a:schemeClr>
                </a:solidFill>
                <a:effectLst/>
                <a:uFillTx/>
                <a:latin typeface="微软雅黑" panose="020B0503020204020204" charset="-122"/>
                <a:ea typeface="微软雅黑" panose="020B0503020204020204" charset="-122"/>
                <a:cs typeface="微软雅黑" panose="020B0503020204020204" charset="-122"/>
              </a:rPr>
              <a:t>1.结合案例，请从项目范围管理的角度指出该项目实施过程中存在的问题。</a:t>
            </a:r>
            <a:endParaRPr lang="zh-CN" altLang="en-US" sz="2600" spc="271" dirty="0" smtClean="0">
              <a:ln w="3175">
                <a:noFill/>
                <a:prstDash val="dash"/>
              </a:ln>
              <a:solidFill>
                <a:schemeClr val="dk1">
                  <a:lumMod val="75000"/>
                  <a:lumOff val="25000"/>
                </a:schemeClr>
              </a:solidFill>
              <a:effectLst/>
              <a:uFillTx/>
              <a:latin typeface="微软雅黑" panose="020B0503020204020204" charset="-122"/>
              <a:ea typeface="微软雅黑" panose="020B0503020204020204" charset="-122"/>
              <a:cs typeface="微软雅黑" panose="020B0503020204020204" charset="-122"/>
            </a:endParaRPr>
          </a:p>
          <a:p>
            <a:pPr marL="36195" algn="l" defTabSz="913765">
              <a:lnSpc>
                <a:spcPct val="130000"/>
              </a:lnSpc>
              <a:spcBef>
                <a:spcPts val="1020"/>
              </a:spcBef>
              <a:spcAft>
                <a:spcPts val="0"/>
              </a:spcAft>
              <a:buClrTx/>
              <a:buSzTx/>
              <a:buFont typeface="+mj-lt"/>
            </a:pPr>
            <a:r>
              <a:rPr lang="zh-CN" altLang="en-US" sz="2600" spc="271" dirty="0" smtClean="0">
                <a:ln w="3175">
                  <a:noFill/>
                  <a:prstDash val="dash"/>
                </a:ln>
                <a:solidFill>
                  <a:schemeClr val="dk1">
                    <a:lumMod val="75000"/>
                    <a:lumOff val="25000"/>
                  </a:schemeClr>
                </a:solidFill>
                <a:effectLst/>
                <a:uFillTx/>
                <a:latin typeface="微软雅黑" panose="020B0503020204020204" charset="-122"/>
                <a:ea typeface="微软雅黑" panose="020B0503020204020204" charset="-122"/>
                <a:cs typeface="微软雅黑" panose="020B0503020204020204" charset="-122"/>
              </a:rPr>
              <a:t>2.请写出范围说明书的内容和作用。</a:t>
            </a:r>
            <a:endParaRPr lang="zh-CN" altLang="en-US" sz="2600" spc="271" dirty="0" smtClean="0">
              <a:ln w="3175">
                <a:noFill/>
                <a:prstDash val="dash"/>
              </a:ln>
              <a:solidFill>
                <a:schemeClr val="dk1">
                  <a:lumMod val="75000"/>
                  <a:lumOff val="25000"/>
                </a:schemeClr>
              </a:solidFill>
              <a:effectLst/>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246568" y="2374499"/>
            <a:ext cx="5981700" cy="133223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09</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分组讨论</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552651" y="1629738"/>
            <a:ext cx="4219249" cy="4219249"/>
          </a:xfrm>
          <a:prstGeom prst="ellipse">
            <a:avLst/>
          </a:prstGeom>
        </p:spPr>
      </p:pic>
      <p:sp>
        <p:nvSpPr>
          <p:cNvPr id="3" name="TextBox 3"/>
          <p:cNvSpPr txBox="1"/>
          <p:nvPr/>
        </p:nvSpPr>
        <p:spPr>
          <a:xfrm>
            <a:off x="5316538" y="1567945"/>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讨论主题</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316538" y="2054291"/>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张工</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带领的团队是否存在问题？有哪些</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问题？</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2"/>
            </p:custDataLst>
          </p:nvPr>
        </p:nvSpPr>
        <p:spPr>
          <a:xfrm>
            <a:off x="5344099" y="3218179"/>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讨论目的</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3"/>
            </p:custDataLst>
          </p:nvPr>
        </p:nvSpPr>
        <p:spPr>
          <a:xfrm>
            <a:off x="5344099" y="3704525"/>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通过分析张工的管理方法和决策过程，探讨</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项目范围管理的重要性</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和工作</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流程</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4"/>
            </p:custDataLst>
          </p:nvPr>
        </p:nvSpPr>
        <p:spPr>
          <a:xfrm>
            <a:off x="5371661" y="4868412"/>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讨论流程</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5"/>
            </p:custDataLst>
          </p:nvPr>
        </p:nvSpPr>
        <p:spPr>
          <a:xfrm>
            <a:off x="5371661" y="5354759"/>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小组内成员共同讨论，集思广益，为张工的管理决策提供更多思路和参考。</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讨论主题的介绍</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alphaModFix amt="100000"/>
          </a:blip>
          <a:srcRect/>
          <a:stretch>
            <a:fillRect/>
          </a:stretch>
        </p:blipFill>
        <p:spPr>
          <a:xfrm>
            <a:off x="6203747" y="1487175"/>
            <a:ext cx="5238701" cy="4637054"/>
          </a:xfrm>
          <a:prstGeom prst="rect">
            <a:avLst/>
          </a:prstGeom>
        </p:spPr>
      </p:pic>
      <p:sp>
        <p:nvSpPr>
          <p:cNvPr id="3" name="TextBox 3"/>
          <p:cNvSpPr txBox="1"/>
          <p:nvPr/>
        </p:nvSpPr>
        <p:spPr>
          <a:xfrm>
            <a:off x="1482606" y="1947878"/>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通过分组讨论和小组代表发言，实现全班范围内思想的碰撞和交流。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482606" y="1370655"/>
            <a:ext cx="4219575" cy="738707"/>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交换思想</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482606" y="371297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每个小组内部成员进行讨论，集思广益，为张工的管理决策提供思路。</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482606" y="3116450"/>
            <a:ext cx="4219575" cy="736876"/>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分组讨论</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482606" y="537710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每个小组选派代表上台发言，分享本组讨论的结果和观点。</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1482606" y="4799881"/>
            <a:ext cx="4219575" cy="749453"/>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小组代表发言</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交换思想的流程</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542238" y="1676264"/>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542238" y="341484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542238" y="5136121"/>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647738" y="1597932"/>
            <a:ext cx="638629" cy="638629"/>
          </a:xfrm>
          <a:prstGeom prst="rect">
            <a:avLst/>
          </a:prstGeom>
          <a:noFill/>
          <a:ln w="19050">
            <a:solidFill>
              <a:schemeClr val="accent1">
                <a:alpha val="100000"/>
              </a:schemeClr>
            </a:solidFill>
            <a:prstDash val="solid"/>
          </a:ln>
        </p:spPr>
      </p:sp>
      <p:sp>
        <p:nvSpPr>
          <p:cNvPr id="14" name="AutoShape 14"/>
          <p:cNvSpPr/>
          <p:nvPr/>
        </p:nvSpPr>
        <p:spPr>
          <a:xfrm>
            <a:off x="647738" y="3327861"/>
            <a:ext cx="638629" cy="638629"/>
          </a:xfrm>
          <a:prstGeom prst="rect">
            <a:avLst/>
          </a:prstGeom>
          <a:noFill/>
          <a:ln w="19050">
            <a:solidFill>
              <a:schemeClr val="accent1">
                <a:alpha val="100000"/>
              </a:schemeClr>
            </a:solidFill>
            <a:prstDash val="solid"/>
          </a:ln>
        </p:spPr>
      </p:sp>
      <p:sp>
        <p:nvSpPr>
          <p:cNvPr id="15" name="AutoShape 15"/>
          <p:cNvSpPr/>
          <p:nvPr/>
        </p:nvSpPr>
        <p:spPr>
          <a:xfrm>
            <a:off x="647738" y="5057789"/>
            <a:ext cx="638629" cy="638629"/>
          </a:xfrm>
          <a:prstGeom prst="rect">
            <a:avLst/>
          </a:prstGeom>
          <a:noFill/>
          <a:ln w="19050">
            <a:solidFill>
              <a:schemeClr val="accent1">
                <a:alpha val="100000"/>
              </a:schemeClr>
            </a:solidFill>
            <a:prstDash val="solid"/>
          </a:ln>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3223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10</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3346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互相点评</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02741" y="1342506"/>
            <a:ext cx="6612160" cy="1685627"/>
          </a:xfrm>
          <a:prstGeom prst="roundRect">
            <a:avLst>
              <a:gd name="adj" fmla="val 9080"/>
            </a:avLst>
          </a:prstGeom>
          <a:solidFill>
            <a:schemeClr val="lt2">
              <a:alpha val="80000"/>
            </a:schemeClr>
          </a:solidFill>
        </p:spPr>
      </p:sp>
      <p:sp>
        <p:nvSpPr>
          <p:cNvPr id="3" name="TextBox 3"/>
          <p:cNvSpPr txBox="1"/>
          <p:nvPr/>
        </p:nvSpPr>
        <p:spPr>
          <a:xfrm>
            <a:off x="749955" y="1680495"/>
            <a:ext cx="1143000" cy="1104900"/>
          </a:xfrm>
          <a:prstGeom prst="rect">
            <a:avLst/>
          </a:prstGeom>
        </p:spPr>
        <p:txBody>
          <a:bodyPr vert="horz" wrap="square" lIns="114300" tIns="57150" rIns="114300" bIns="57150" rtlCol="0" anchor="ctr" anchorCtr="0">
            <a:noAutofit/>
          </a:bodyPr>
          <a:lstStyle/>
          <a:p>
            <a:pPr algn="ctr">
              <a:lnSpc>
                <a:spcPct val="120000"/>
              </a:lnSpc>
              <a:spcBef>
                <a:spcPts val="450"/>
              </a:spcBef>
            </a:pPr>
            <a:r>
              <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892955" y="1485066"/>
            <a:ext cx="3493916" cy="579431"/>
          </a:xfrm>
          <a:prstGeom prst="rect">
            <a:avLst/>
          </a:prstGeom>
        </p:spPr>
        <p:txBody>
          <a:bodyPr vert="horz" wrap="square" lIns="114300" tIns="57150" rIns="114300" bIns="57150" rtlCol="0" anchor="b" anchorCtr="0">
            <a:noAutofit/>
          </a:bodyPr>
          <a:lstStyle/>
          <a:p>
            <a:pPr algn="l">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各组答案的要点</a:t>
            </a:r>
            <a:endPar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892955" y="2045448"/>
            <a:ext cx="4995999" cy="818289"/>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列出各组回答的关键点，确保点评时考虑到所有组的贡献。</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互相点评</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2531819" y="3172991"/>
            <a:ext cx="6612160" cy="1685627"/>
          </a:xfrm>
          <a:prstGeom prst="roundRect">
            <a:avLst>
              <a:gd name="adj" fmla="val 9080"/>
            </a:avLst>
          </a:prstGeom>
          <a:solidFill>
            <a:schemeClr val="lt2">
              <a:alpha val="80000"/>
            </a:schemeClr>
          </a:solidFill>
        </p:spPr>
      </p:sp>
      <p:sp>
        <p:nvSpPr>
          <p:cNvPr id="8" name="TextBox 8"/>
          <p:cNvSpPr txBox="1"/>
          <p:nvPr/>
        </p:nvSpPr>
        <p:spPr>
          <a:xfrm>
            <a:off x="2679034" y="3510980"/>
            <a:ext cx="1143000" cy="1104900"/>
          </a:xfrm>
          <a:prstGeom prst="rect">
            <a:avLst/>
          </a:prstGeom>
        </p:spPr>
        <p:txBody>
          <a:bodyPr vert="horz" wrap="square" lIns="114300" tIns="57150" rIns="114300" bIns="57150" rtlCol="0" anchor="ctr" anchorCtr="0">
            <a:noAutofit/>
          </a:bodyPr>
          <a:lstStyle/>
          <a:p>
            <a:pPr algn="ctr">
              <a:lnSpc>
                <a:spcPct val="120000"/>
              </a:lnSpc>
              <a:spcBef>
                <a:spcPts val="450"/>
              </a:spcBef>
            </a:pPr>
            <a:r>
              <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3822034" y="3315552"/>
            <a:ext cx="3493916" cy="579431"/>
          </a:xfrm>
          <a:prstGeom prst="rect">
            <a:avLst/>
          </a:prstGeom>
        </p:spPr>
        <p:txBody>
          <a:bodyPr vert="horz" wrap="square" lIns="114300" tIns="57150" rIns="114300" bIns="57150" rtlCol="0" anchor="b" anchorCtr="0">
            <a:noAutofit/>
          </a:bodyPr>
          <a:lstStyle/>
          <a:p>
            <a:pPr algn="l">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授课教师的点评</a:t>
            </a:r>
            <a:endPar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3822034" y="3875933"/>
            <a:ext cx="4995999" cy="818289"/>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教师需对每组的答案进行点评，确保学生了解自己的优点和不足。</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4914425" y="4983758"/>
            <a:ext cx="6612160" cy="1685627"/>
          </a:xfrm>
          <a:prstGeom prst="roundRect">
            <a:avLst>
              <a:gd name="adj" fmla="val 9080"/>
            </a:avLst>
          </a:prstGeom>
          <a:solidFill>
            <a:schemeClr val="lt2">
              <a:alpha val="80000"/>
            </a:schemeClr>
          </a:solidFill>
        </p:spPr>
      </p:sp>
      <p:sp>
        <p:nvSpPr>
          <p:cNvPr id="12" name="TextBox 12"/>
          <p:cNvSpPr txBox="1"/>
          <p:nvPr/>
        </p:nvSpPr>
        <p:spPr>
          <a:xfrm>
            <a:off x="5061639" y="5321747"/>
            <a:ext cx="1143000" cy="1104900"/>
          </a:xfrm>
          <a:prstGeom prst="rect">
            <a:avLst/>
          </a:prstGeom>
        </p:spPr>
        <p:txBody>
          <a:bodyPr vert="horz" wrap="square" lIns="114300" tIns="57150" rIns="114300" bIns="57150" rtlCol="0" anchor="ctr" anchorCtr="0">
            <a:noAutofit/>
          </a:bodyPr>
          <a:lstStyle/>
          <a:p>
            <a:pPr algn="ctr">
              <a:lnSpc>
                <a:spcPct val="120000"/>
              </a:lnSpc>
              <a:spcBef>
                <a:spcPts val="450"/>
              </a:spcBef>
            </a:pPr>
            <a:r>
              <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6204639" y="5126318"/>
            <a:ext cx="3493916" cy="579431"/>
          </a:xfrm>
          <a:prstGeom prst="rect">
            <a:avLst/>
          </a:prstGeom>
        </p:spPr>
        <p:txBody>
          <a:bodyPr vert="horz" wrap="square" lIns="114300" tIns="57150" rIns="114300" bIns="57150" rtlCol="0" anchor="b" anchorCtr="0">
            <a:noAutofit/>
          </a:bodyPr>
          <a:lstStyle/>
          <a:p>
            <a:pPr algn="l">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图片</a:t>
            </a:r>
            <a:endPar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6204639" y="5686700"/>
            <a:ext cx="4995999" cy="818289"/>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评价或反馈的图标，如放大镜或对话气泡，强调点评和反馈的重要性。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98539" y="1671764"/>
            <a:ext cx="7924800" cy="2162175"/>
          </a:xfrm>
          <a:prstGeom prst="rect">
            <a:avLst/>
          </a:prstGeom>
        </p:spPr>
        <p:txBody>
          <a:bodyPr vert="horz" wrap="square" lIns="114300" tIns="57150" rIns="114300" bIns="57150" rtlCol="0" anchor="ctr" anchorCtr="0">
            <a:spAutoFit/>
          </a:bodyPr>
          <a:lstStyle/>
          <a:p>
            <a:pPr>
              <a:lnSpc>
                <a:spcPct val="120000"/>
              </a:lnSpc>
            </a:pPr>
            <a:r>
              <a:rPr lang="en-US" sz="10725" b="1">
                <a:solidFill>
                  <a:srgbClr val="1338FD">
                    <a:alpha val="100000"/>
                  </a:srgbClr>
                </a:solidFill>
                <a:latin typeface="微软雅黑" panose="020B0503020204020204" charset="-122"/>
                <a:ea typeface="微软雅黑" panose="020B0503020204020204" charset="-122"/>
                <a:cs typeface="微软雅黑" panose="020B0503020204020204" charset="-122"/>
              </a:rPr>
              <a:t>THANKS</a:t>
            </a:r>
            <a:endParaRPr lang="en-US" sz="10725"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598539" y="3724145"/>
            <a:ext cx="4943475" cy="628650"/>
          </a:xfrm>
          <a:prstGeom prst="rect">
            <a:avLst/>
          </a:prstGeom>
        </p:spPr>
        <p:txBody>
          <a:bodyPr vert="horz" wrap="square" lIns="114300" tIns="57150" rIns="114300" bIns="57150" rtlCol="0" anchor="ctr" anchorCtr="0">
            <a:spAutoFit/>
          </a:bodyPr>
          <a:lstStyle/>
          <a:p>
            <a:pPr algn="l">
              <a:lnSpc>
                <a:spcPct val="120000"/>
              </a:lnSpc>
            </a:pPr>
            <a:r>
              <a:rPr lang="en-US" sz="2700">
                <a:solidFill>
                  <a:srgbClr val="020A49">
                    <a:alpha val="100000"/>
                  </a:srgbClr>
                </a:solidFill>
                <a:latin typeface="微软雅黑" panose="020B0503020204020204" charset="-122"/>
                <a:ea typeface="微软雅黑" panose="020B0503020204020204" charset="-122"/>
                <a:cs typeface="微软雅黑" panose="020B0503020204020204" charset="-122"/>
              </a:rPr>
              <a:t>感谢观看</a:t>
            </a:r>
            <a:endParaRPr lang="en-US" sz="270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01</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项目范围管理概述</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custDataLst>
              <p:tags r:id="rId1"/>
            </p:custDataLst>
          </p:nvPr>
        </p:nvPicPr>
        <p:blipFill>
          <a:blip r:embed="rId2"/>
          <a:srcRect l="16667" r="16667"/>
          <a:stretch>
            <a:fillRect/>
          </a:stretch>
        </p:blipFill>
        <p:spPr>
          <a:xfrm>
            <a:off x="4070039" y="1545914"/>
            <a:ext cx="3861422" cy="3861422"/>
          </a:xfrm>
          <a:prstGeom prst="diamond">
            <a:avLst/>
          </a:prstGeom>
        </p:spPr>
      </p:pic>
      <p:sp>
        <p:nvSpPr>
          <p:cNvPr id="3" name="TextBox 3"/>
          <p:cNvSpPr txBox="1"/>
          <p:nvPr/>
        </p:nvSpPr>
        <p:spPr>
          <a:xfrm>
            <a:off x="476023" y="265328"/>
            <a:ext cx="11239500" cy="893445"/>
          </a:xfrm>
          <a:prstGeom prst="rect">
            <a:avLst/>
          </a:prstGeom>
        </p:spPr>
        <p:txBody>
          <a:bodyPr vert="horz" wrap="square" lIns="123825" tIns="123825" rIns="57150" bIns="123825" rtlCol="0" anchor="t" anchorCtr="0">
            <a:spAutoFit/>
          </a:bodyPr>
          <a:lstStyle/>
          <a:p>
            <a:pPr>
              <a:lnSpc>
                <a:spcPct val="140000"/>
              </a:lnSpc>
            </a:pPr>
            <a:r>
              <a:rPr lang="zh-CN" altLang="en-US" sz="3000" b="1" spc="419">
                <a:solidFill>
                  <a:schemeClr val="accent1">
                    <a:lumMod val="75000"/>
                  </a:schemeClr>
                </a:solidFill>
                <a:latin typeface="微软雅黑" panose="020B0503020204020204" charset="-122"/>
                <a:ea typeface="微软雅黑" panose="020B0503020204020204" charset="-122"/>
                <a:sym typeface="+mn-ea"/>
              </a:rPr>
              <a:t>项目范围管理概述</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3"/>
            </p:custDataLst>
          </p:nvPr>
        </p:nvSpPr>
        <p:spPr>
          <a:xfrm>
            <a:off x="216800" y="2235958"/>
            <a:ext cx="3905833" cy="1129392"/>
          </a:xfrm>
          <a:prstGeom prst="rect">
            <a:avLst/>
          </a:prstGeom>
        </p:spPr>
        <p:txBody>
          <a:bodyPr vert="horz" wrap="square" lIns="114300" tIns="57150" rIns="114300" bIns="57150" rtlCol="0" anchor="t" anchorCtr="0">
            <a:normAutofit/>
          </a:bodyPr>
          <a:lstStyle/>
          <a:p>
            <a:pPr algn="r">
              <a:lnSpc>
                <a:spcPct val="140000"/>
              </a:lnSpc>
            </a:pPr>
            <a:r>
              <a:rPr lang="zh-CN" altLang="en-US" sz="1500" spc="120">
                <a:ln w="3175">
                  <a:noFill/>
                  <a:prstDash val="dash"/>
                </a:ln>
                <a:solidFill>
                  <a:schemeClr val="tx1"/>
                </a:solidFill>
                <a:latin typeface="微软雅黑" panose="020B0503020204020204" charset="-122"/>
                <a:ea typeface="微软雅黑" panose="020B0503020204020204" charset="-122"/>
                <a:cs typeface="微软雅黑" panose="020B0503020204020204" charset="-122"/>
                <a:sym typeface="+mn-ea"/>
              </a:rPr>
              <a:t>项目中的可交付成果的总和，是为了完成具有特定功能的项目产品而必须开展的工作</a:t>
            </a:r>
            <a:r>
              <a:rPr lang="en-US" altLang="zh-CN" sz="1500" spc="120">
                <a:ln w="3175">
                  <a:noFill/>
                  <a:prstDash val="dash"/>
                </a:ln>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en-US" altLang="zh-CN" sz="1500" spc="120">
              <a:ln w="3175">
                <a:noFill/>
                <a:prstDash val="dash"/>
              </a:ln>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5" name="TextBox 5"/>
          <p:cNvSpPr txBox="1"/>
          <p:nvPr>
            <p:custDataLst>
              <p:tags r:id="rId4"/>
            </p:custDataLst>
          </p:nvPr>
        </p:nvSpPr>
        <p:spPr>
          <a:xfrm>
            <a:off x="216800" y="1629875"/>
            <a:ext cx="3905833" cy="502799"/>
          </a:xfrm>
          <a:prstGeom prst="rect">
            <a:avLst/>
          </a:prstGeom>
        </p:spPr>
        <p:txBody>
          <a:bodyPr vert="horz" wrap="square" lIns="114300" tIns="57150" rIns="114300" bIns="57150" rtlCol="0" anchor="ctr" anchorCtr="0">
            <a:noAutofit/>
          </a:bodyPr>
          <a:lstStyle/>
          <a:p>
            <a:pPr algn="r">
              <a:lnSpc>
                <a:spcPct val="120000"/>
              </a:lnSpc>
            </a:pPr>
            <a:r>
              <a:rPr lang="zh-CN" altLang="en-US" sz="2100" b="1" spc="180">
                <a:solidFill>
                  <a:schemeClr val="accent1"/>
                </a:solidFill>
                <a:latin typeface="微软雅黑" panose="020B0503020204020204" charset="-122"/>
                <a:ea typeface="微软雅黑" panose="020B0503020204020204" charset="-122"/>
                <a:sym typeface="+mn-ea"/>
              </a:rPr>
              <a:t>项目范围</a:t>
            </a:r>
            <a:r>
              <a:rPr lang="en-US" altLang="zh-CN" sz="2100" b="1" spc="180">
                <a:solidFill>
                  <a:schemeClr val="accent1"/>
                </a:solidFill>
                <a:latin typeface="微软雅黑" panose="020B0503020204020204" charset="-122"/>
                <a:ea typeface="微软雅黑" panose="020B0503020204020204" charset="-122"/>
                <a:sym typeface="+mn-ea"/>
              </a:rPr>
              <a:t>概念</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5"/>
            </p:custDataLst>
          </p:nvPr>
        </p:nvSpPr>
        <p:spPr>
          <a:xfrm>
            <a:off x="8027972" y="2207383"/>
            <a:ext cx="3905833" cy="1129392"/>
          </a:xfrm>
          <a:prstGeom prst="rect">
            <a:avLst/>
          </a:prstGeom>
        </p:spPr>
        <p:txBody>
          <a:bodyPr vert="horz" wrap="square" lIns="114300" tIns="57150" rIns="114300" bIns="57150"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确保项目目标的顺利达成，满足客户的需求，定义项目中到底包括哪些工作。</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6"/>
            </p:custDataLst>
          </p:nvPr>
        </p:nvSpPr>
        <p:spPr>
          <a:xfrm>
            <a:off x="7988535" y="5255554"/>
            <a:ext cx="3905833" cy="1143173"/>
          </a:xfrm>
          <a:prstGeom prst="rect">
            <a:avLst/>
          </a:prstGeom>
        </p:spPr>
        <p:txBody>
          <a:bodyPr vert="horz" wrap="square" lIns="114300" tIns="57150" rIns="114300" bIns="57150" rtlCol="0" anchor="t" anchorCtr="0">
            <a:normAutofit/>
          </a:bodyPr>
          <a:lstStyle/>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500" spc="160">
                <a:ln w="3175">
                  <a:noFill/>
                  <a:prstDash val="dash"/>
                </a:ln>
                <a:solidFill>
                  <a:schemeClr val="accent1"/>
                </a:solidFill>
                <a:latin typeface="微软雅黑" panose="020B0503020204020204" charset="-122"/>
                <a:ea typeface="微软雅黑" panose="020B0503020204020204" charset="-122"/>
                <a:cs typeface="微软雅黑" panose="020B0503020204020204" charset="-122"/>
                <a:sym typeface="+mn-ea"/>
              </a:rPr>
              <a:t>提高费用、时间和资源估算的准确性</a:t>
            </a:r>
            <a:endParaRPr lang="zh-CN" altLang="en-US" sz="1500" spc="160">
              <a:ln w="3175">
                <a:noFill/>
                <a:prstDash val="dash"/>
              </a:ln>
              <a:solidFill>
                <a:schemeClr val="accent1"/>
              </a:solidFill>
              <a:latin typeface="微软雅黑" panose="020B0503020204020204" charset="-122"/>
              <a:ea typeface="微软雅黑" panose="020B0503020204020204" charset="-122"/>
              <a:cs typeface="微软雅黑" panose="020B0503020204020204" charset="-122"/>
            </a:endParaRP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500" spc="160">
                <a:ln w="3175">
                  <a:noFill/>
                  <a:prstDash val="dash"/>
                </a:ln>
                <a:solidFill>
                  <a:schemeClr val="accent1"/>
                </a:solidFill>
                <a:latin typeface="微软雅黑" panose="020B0503020204020204" charset="-122"/>
                <a:ea typeface="微软雅黑" panose="020B0503020204020204" charset="-122"/>
                <a:cs typeface="微软雅黑" panose="020B0503020204020204" charset="-122"/>
                <a:sym typeface="+mn-ea"/>
              </a:rPr>
              <a:t>确定进度测量和控制的基准。</a:t>
            </a:r>
            <a:endParaRPr lang="zh-CN" altLang="en-US" sz="1500" spc="160">
              <a:ln w="3175">
                <a:noFill/>
                <a:prstDash val="dash"/>
              </a:ln>
              <a:solidFill>
                <a:schemeClr val="accent1"/>
              </a:solidFill>
              <a:latin typeface="微软雅黑" panose="020B0503020204020204" charset="-122"/>
              <a:ea typeface="微软雅黑" panose="020B0503020204020204" charset="-122"/>
              <a:cs typeface="微软雅黑" panose="020B0503020204020204" charset="-122"/>
            </a:endParaRP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500" spc="160">
                <a:ln w="3175">
                  <a:noFill/>
                  <a:prstDash val="dash"/>
                </a:ln>
                <a:solidFill>
                  <a:schemeClr val="accent1"/>
                </a:solidFill>
                <a:latin typeface="微软雅黑" panose="020B0503020204020204" charset="-122"/>
                <a:ea typeface="微软雅黑" panose="020B0503020204020204" charset="-122"/>
                <a:cs typeface="微软雅黑" panose="020B0503020204020204" charset="-122"/>
                <a:sym typeface="+mn-ea"/>
              </a:rPr>
              <a:t>有助于清楚地分派责任。</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7"/>
            </p:custDataLst>
          </p:nvPr>
        </p:nvSpPr>
        <p:spPr>
          <a:xfrm>
            <a:off x="7988535" y="1629875"/>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作用</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8"/>
            </p:custDataLst>
          </p:nvPr>
        </p:nvSpPr>
        <p:spPr>
          <a:xfrm>
            <a:off x="156774" y="5284129"/>
            <a:ext cx="3905833" cy="1143173"/>
          </a:xfrm>
          <a:prstGeom prst="rect">
            <a:avLst/>
          </a:prstGeom>
        </p:spPr>
        <p:txBody>
          <a:bodyPr vert="horz" wrap="square" lIns="114300" tIns="57150" rIns="114300" bIns="57150" rtlCol="0" anchor="t" anchorCtr="0">
            <a:norm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项目范围管理包括确保项目只做所需的全部工作，以成功完成项目的各个过程。</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9"/>
            </p:custDataLst>
          </p:nvPr>
        </p:nvSpPr>
        <p:spPr>
          <a:xfrm>
            <a:off x="177362" y="4706621"/>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项目范围管理的含义</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custDataLst>
              <p:tags r:id="rId10"/>
            </p:custDataLst>
          </p:nvPr>
        </p:nvSpPr>
        <p:spPr>
          <a:xfrm>
            <a:off x="4364358" y="1629875"/>
            <a:ext cx="682752" cy="682752"/>
          </a:xfrm>
          <a:prstGeom prst="ellipse">
            <a:avLst/>
          </a:prstGeom>
          <a:noFill/>
          <a:ln w="19050">
            <a:solidFill>
              <a:schemeClr val="accent1">
                <a:alpha val="100000"/>
              </a:schemeClr>
            </a:solidFill>
            <a:prstDash val="solid"/>
          </a:ln>
        </p:spPr>
      </p:sp>
      <p:sp>
        <p:nvSpPr>
          <p:cNvPr id="12" name="TextBox 12"/>
          <p:cNvSpPr txBox="1"/>
          <p:nvPr>
            <p:custDataLst>
              <p:tags r:id="rId11"/>
            </p:custDataLst>
          </p:nvPr>
        </p:nvSpPr>
        <p:spPr>
          <a:xfrm>
            <a:off x="4170154" y="1730269"/>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2"/>
            </p:custDataLst>
          </p:nvPr>
        </p:nvSpPr>
        <p:spPr>
          <a:xfrm>
            <a:off x="7178908" y="1629875"/>
            <a:ext cx="682752" cy="682752"/>
          </a:xfrm>
          <a:prstGeom prst="ellipse">
            <a:avLst/>
          </a:prstGeom>
          <a:noFill/>
          <a:ln w="19050">
            <a:solidFill>
              <a:schemeClr val="accent1">
                <a:alpha val="100000"/>
              </a:schemeClr>
            </a:solidFill>
            <a:prstDash val="solid"/>
          </a:ln>
        </p:spPr>
      </p:sp>
      <p:sp>
        <p:nvSpPr>
          <p:cNvPr id="14" name="TextBox 14"/>
          <p:cNvSpPr txBox="1"/>
          <p:nvPr>
            <p:custDataLst>
              <p:tags r:id="rId13"/>
            </p:custDataLst>
          </p:nvPr>
        </p:nvSpPr>
        <p:spPr>
          <a:xfrm>
            <a:off x="6984704" y="1730269"/>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AutoShape 15"/>
          <p:cNvSpPr/>
          <p:nvPr>
            <p:custDataLst>
              <p:tags r:id="rId14"/>
            </p:custDataLst>
          </p:nvPr>
        </p:nvSpPr>
        <p:spPr>
          <a:xfrm>
            <a:off x="7139471" y="4678046"/>
            <a:ext cx="682752" cy="682752"/>
          </a:xfrm>
          <a:prstGeom prst="ellipse">
            <a:avLst/>
          </a:prstGeom>
          <a:noFill/>
          <a:ln w="19050">
            <a:solidFill>
              <a:schemeClr val="accent1">
                <a:alpha val="100000"/>
              </a:schemeClr>
            </a:solidFill>
            <a:prstDash val="solid"/>
          </a:ln>
        </p:spPr>
      </p:sp>
      <p:sp>
        <p:nvSpPr>
          <p:cNvPr id="16" name="TextBox 16"/>
          <p:cNvSpPr txBox="1"/>
          <p:nvPr>
            <p:custDataLst>
              <p:tags r:id="rId15"/>
            </p:custDataLst>
          </p:nvPr>
        </p:nvSpPr>
        <p:spPr>
          <a:xfrm>
            <a:off x="6945267" y="4778440"/>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04</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AutoShape 17"/>
          <p:cNvSpPr/>
          <p:nvPr>
            <p:custDataLst>
              <p:tags r:id="rId16"/>
            </p:custDataLst>
          </p:nvPr>
        </p:nvSpPr>
        <p:spPr>
          <a:xfrm>
            <a:off x="4324921" y="4678046"/>
            <a:ext cx="682752" cy="682752"/>
          </a:xfrm>
          <a:prstGeom prst="ellipse">
            <a:avLst/>
          </a:prstGeom>
          <a:noFill/>
          <a:ln w="19050">
            <a:solidFill>
              <a:schemeClr val="accent1">
                <a:alpha val="100000"/>
              </a:schemeClr>
            </a:solidFill>
            <a:prstDash val="solid"/>
          </a:ln>
        </p:spPr>
      </p:sp>
      <p:sp>
        <p:nvSpPr>
          <p:cNvPr id="18" name="TextBox 18"/>
          <p:cNvSpPr txBox="1"/>
          <p:nvPr>
            <p:custDataLst>
              <p:tags r:id="rId17"/>
            </p:custDataLst>
          </p:nvPr>
        </p:nvSpPr>
        <p:spPr>
          <a:xfrm>
            <a:off x="4130717" y="4778440"/>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TextBox 19"/>
          <p:cNvSpPr txBox="1"/>
          <p:nvPr>
            <p:custDataLst>
              <p:tags r:id="rId18"/>
            </p:custDataLst>
          </p:nvPr>
        </p:nvSpPr>
        <p:spPr>
          <a:xfrm>
            <a:off x="7988535" y="4801871"/>
            <a:ext cx="3905833" cy="502799"/>
          </a:xfrm>
          <a:prstGeom prst="rect">
            <a:avLst/>
          </a:prstGeom>
        </p:spPr>
        <p:txBody>
          <a:bodyPr vert="horz" wrap="square" lIns="114300" tIns="57150" rIns="114300" bIns="57150" rtlCol="0" anchor="ctr" anchorCtr="0">
            <a:noAutofit/>
          </a:bodyPr>
          <a:lstStyle/>
          <a:p>
            <a:pPr algn="l">
              <a:lnSpc>
                <a:spcPct val="120000"/>
              </a:lnSpc>
            </a:pPr>
            <a:r>
              <a:rPr lang="zh-CN" alt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价值</a:t>
            </a:r>
            <a:endParaRPr lang="zh-CN" alt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02</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a:latin typeface="微软雅黑" panose="020B0503020204020204" charset="-122"/>
                <a:ea typeface="微软雅黑" panose="020B0503020204020204" charset="-122"/>
                <a:cs typeface="微软雅黑" panose="020B0503020204020204" charset="-122"/>
                <a:sym typeface="+mn-ea"/>
              </a:rPr>
              <a:t>规划范围管理</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a:spLocks noGrp="1"/>
          </p:cNvSpPr>
          <p:nvPr/>
        </p:nvSpPr>
        <p:spPr>
          <a:xfrm>
            <a:off x="762000" y="304800"/>
            <a:ext cx="2943225" cy="8477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800" b="1">
                <a:solidFill>
                  <a:schemeClr val="tx1"/>
                </a:solidFill>
                <a:latin typeface="微软雅黑" panose="020B0503020204020204" charset="-122"/>
                <a:ea typeface="微软雅黑" panose="020B0503020204020204" charset="-122"/>
                <a:cs typeface="微软雅黑" panose="020B0503020204020204" charset="-122"/>
              </a:rPr>
              <a:t>  规划范围管理</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13" name="组合 12"/>
          <p:cNvGrpSpPr/>
          <p:nvPr>
            <p:custDataLst>
              <p:tags r:id="rId1"/>
            </p:custDataLst>
          </p:nvPr>
        </p:nvGrpSpPr>
        <p:grpSpPr>
          <a:xfrm>
            <a:off x="873125" y="1212850"/>
            <a:ext cx="10514965" cy="2396490"/>
            <a:chOff x="1320" y="2875"/>
            <a:chExt cx="16559" cy="4453"/>
          </a:xfrm>
        </p:grpSpPr>
        <p:sp>
          <p:nvSpPr>
            <p:cNvPr id="14" name="对角圆角矩形 13"/>
            <p:cNvSpPr/>
            <p:nvPr>
              <p:custDataLst>
                <p:tags r:id="rId2"/>
              </p:custDataLst>
            </p:nvPr>
          </p:nvSpPr>
          <p:spPr>
            <a:xfrm>
              <a:off x="1431" y="3000"/>
              <a:ext cx="16449" cy="4328"/>
            </a:xfrm>
            <a:prstGeom prst="round2DiagRect">
              <a:avLst/>
            </a:prstGeom>
            <a:solidFill>
              <a:schemeClr val="accent1"/>
            </a:solidFill>
            <a:ln w="1270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对角圆角矩形 14"/>
            <p:cNvSpPr/>
            <p:nvPr>
              <p:custDataLst>
                <p:tags r:id="rId3"/>
              </p:custDataLst>
            </p:nvPr>
          </p:nvSpPr>
          <p:spPr>
            <a:xfrm>
              <a:off x="1320" y="2875"/>
              <a:ext cx="16449" cy="4328"/>
            </a:xfrm>
            <a:prstGeom prst="round2DiagRect">
              <a:avLst/>
            </a:prstGeom>
            <a:solidFill>
              <a:schemeClr val="lt1"/>
            </a:solidFill>
            <a:ln w="12700" cmpd="sng">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6" name="Title 6"/>
          <p:cNvSpPr txBox="1"/>
          <p:nvPr>
            <p:custDataLst>
              <p:tags r:id="rId4"/>
            </p:custDataLst>
          </p:nvPr>
        </p:nvSpPr>
        <p:spPr>
          <a:xfrm>
            <a:off x="1052830" y="1274445"/>
            <a:ext cx="9806305" cy="215201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6195" lvl="0" algn="l" fontAlgn="auto">
              <a:lnSpc>
                <a:spcPct val="130000"/>
              </a:lnSpc>
              <a:spcBef>
                <a:spcPts val="1020"/>
              </a:spcBef>
              <a:spcAft>
                <a:spcPts val="0"/>
              </a:spcAft>
              <a:buSzPct val="100000"/>
              <a:buFont typeface="+mj-lt"/>
            </a:pPr>
            <a:r>
              <a:rPr lang="zh-CN" altLang="en-US" sz="2600" spc="27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规划范围管理是为记录如何定义、确认和控制项目范围及产品范围，而创建范围管理计划的过程。本过程的主要作用是，在整个项目期间对如何管理范围提供指南和方向。本过程仅开展一次或仅在项目的预定义点开展。</a:t>
            </a:r>
            <a:endParaRPr lang="zh-CN" altLang="en-US" sz="2600" spc="27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pic>
        <p:nvPicPr>
          <p:cNvPr id="71" name="图片 71" descr="图4-2描述了规划项目范围过程的输入、工具与技术和输出。(2)"/>
          <p:cNvPicPr>
            <a:picLocks noChangeAspect="1"/>
          </p:cNvPicPr>
          <p:nvPr/>
        </p:nvPicPr>
        <p:blipFill>
          <a:blip r:embed="rId5"/>
          <a:stretch>
            <a:fillRect/>
          </a:stretch>
        </p:blipFill>
        <p:spPr>
          <a:xfrm>
            <a:off x="2087880" y="3676650"/>
            <a:ext cx="8271510" cy="29317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03</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收集</a:t>
            </a: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需求</a:t>
            </a:r>
            <a:endPar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a:solidFill>
                  <a:schemeClr val="tx1"/>
                </a:solidFill>
                <a:latin typeface="微软雅黑" panose="020B0503020204020204" charset="-122"/>
                <a:ea typeface="微软雅黑" panose="020B0503020204020204" charset="-122"/>
                <a:cs typeface="微软雅黑" panose="020B0503020204020204" charset="-122"/>
              </a:rPr>
              <a:t>收集需求</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13" name="组合 12"/>
          <p:cNvGrpSpPr/>
          <p:nvPr>
            <p:custDataLst>
              <p:tags r:id="rId1"/>
            </p:custDataLst>
          </p:nvPr>
        </p:nvGrpSpPr>
        <p:grpSpPr>
          <a:xfrm>
            <a:off x="838200" y="1535430"/>
            <a:ext cx="10514965" cy="1723390"/>
            <a:chOff x="1320" y="2875"/>
            <a:chExt cx="16559" cy="4453"/>
          </a:xfrm>
        </p:grpSpPr>
        <p:sp>
          <p:nvSpPr>
            <p:cNvPr id="14" name="对角圆角矩形 13"/>
            <p:cNvSpPr/>
            <p:nvPr>
              <p:custDataLst>
                <p:tags r:id="rId2"/>
              </p:custDataLst>
            </p:nvPr>
          </p:nvSpPr>
          <p:spPr>
            <a:xfrm>
              <a:off x="1431" y="3000"/>
              <a:ext cx="16449" cy="4328"/>
            </a:xfrm>
            <a:prstGeom prst="round2DiagRect">
              <a:avLst/>
            </a:prstGeom>
            <a:solidFill>
              <a:schemeClr val="accent1"/>
            </a:solidFill>
            <a:ln w="1270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对角圆角矩形 14"/>
            <p:cNvSpPr/>
            <p:nvPr>
              <p:custDataLst>
                <p:tags r:id="rId3"/>
              </p:custDataLst>
            </p:nvPr>
          </p:nvSpPr>
          <p:spPr>
            <a:xfrm>
              <a:off x="1320" y="2875"/>
              <a:ext cx="16449" cy="4328"/>
            </a:xfrm>
            <a:prstGeom prst="round2DiagRect">
              <a:avLst/>
            </a:prstGeom>
            <a:solidFill>
              <a:schemeClr val="lt1"/>
            </a:solidFill>
            <a:ln w="12700" cmpd="sng">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6" name="Title 6"/>
          <p:cNvSpPr txBox="1"/>
          <p:nvPr>
            <p:custDataLst>
              <p:tags r:id="rId4"/>
            </p:custDataLst>
          </p:nvPr>
        </p:nvSpPr>
        <p:spPr>
          <a:xfrm>
            <a:off x="1157605" y="1475105"/>
            <a:ext cx="9806305" cy="1510665"/>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6195" lvl="0" algn="l" fontAlgn="auto">
              <a:lnSpc>
                <a:spcPct val="130000"/>
              </a:lnSpc>
              <a:spcBef>
                <a:spcPts val="1020"/>
              </a:spcBef>
              <a:spcAft>
                <a:spcPts val="0"/>
              </a:spcAft>
              <a:buSzPct val="100000"/>
              <a:buFont typeface="+mj-lt"/>
            </a:pPr>
            <a:r>
              <a:rPr lang="zh-CN" altLang="en-US" sz="2400" spc="27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收集需求是为实现项目目标而确定、记录并管理相关方的需要和需求的过程。本过程的主要作用是，为定义产品范围和项目范围奠定基础，本过程仅开展一次或仅在项目的预定义点开展。</a:t>
            </a:r>
            <a:endParaRPr lang="zh-CN" altLang="en-US" sz="2400" spc="27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pic>
        <p:nvPicPr>
          <p:cNvPr id="17" name="图片 1" descr="图4-3收集需求过程的输入、工具与技术和输出"/>
          <p:cNvPicPr>
            <a:picLocks noChangeAspect="1"/>
          </p:cNvPicPr>
          <p:nvPr/>
        </p:nvPicPr>
        <p:blipFill>
          <a:blip r:embed="rId5">
            <a:extLst>
              <a:ext uri="{96DAC541-7B7A-43D3-8B79-37D633B846F1}">
                <asvg:svgBlip xmlns:asvg="http://schemas.microsoft.com/office/drawing/2016/SVG/main" r:embed="rId6"/>
              </a:ext>
            </a:extLst>
          </a:blip>
          <a:srcRect t="5344" b="5344"/>
          <a:stretch>
            <a:fillRect/>
          </a:stretch>
        </p:blipFill>
        <p:spPr>
          <a:xfrm>
            <a:off x="2398395" y="3397885"/>
            <a:ext cx="7465695" cy="29565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04</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定义</a:t>
            </a:r>
            <a:r>
              <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范围</a:t>
            </a:r>
            <a:endParaRPr lang="zh-CN" alt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10.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11.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12.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13.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14.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15.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16.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17.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18.xml><?xml version="1.0" encoding="utf-8"?>
<p:tagLst xmlns:p="http://schemas.openxmlformats.org/presentationml/2006/main">
  <p:tag name="KSO_WM_UNIT_TEXTBOXSTYLE_GUID" val="{996c4653-8535-4213-933d-e9bc3492566c}"/>
</p:tagLst>
</file>

<file path=ppt/tags/tag19.xml><?xml version="1.0" encoding="utf-8"?>
<p:tagLst xmlns:p="http://schemas.openxmlformats.org/presentationml/2006/main">
  <p:tag name="KSO_WM_UNIT_TEXTBOXSTYLE_SHAPETYPE" val="1"/>
  <p:tag name="KSO_WM_UNIT_TEXTBOXSTYLE_ADJUSTLEFT" val="0_-19.60001"/>
  <p:tag name="KSO_WM_UNIT_TEXTBOXSTYLE_ADJUSTTOP" val="0_-17.2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1"/>
  <p:tag name="KSO_WM_UNIT_ID" val="mixed20201941_54*i*1"/>
  <p:tag name="KSO_WM_TEMPLATE_CATEGORY" val="mixed"/>
  <p:tag name="KSO_WM_TEMPLATE_INDEX" val="20201941"/>
  <p:tag name="KSO_WM_UNIT_LAYERLEVEL" val="1"/>
  <p:tag name="KSO_WM_TAG_VERSION" val="1.0"/>
  <p:tag name="KSO_WM_BEAUTIFY_FLAG" val="#wm#"/>
  <p:tag name="KSO_WM_UNIT_TEXTBOXSTYLE_GUID" val="{996c4653-8535-4213-933d-e9bc3492566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20.xml><?xml version="1.0" encoding="utf-8"?>
<p:tagLst xmlns:p="http://schemas.openxmlformats.org/presentationml/2006/main">
  <p:tag name="KSO_WM_UNIT_TEXTBOXSTYLE_SHAPETYPE" val="1"/>
  <p:tag name="KSO_WM_UNIT_TEXTBOXSTYLE_ADJUSTLEFT" val="0_-25.15001"/>
  <p:tag name="KSO_WM_UNIT_TEXTBOXSTYLE_ADJUSTTOP" val="0_-23.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2"/>
  <p:tag name="KSO_WM_UNIT_ID" val="mixed20201941_54*i*2"/>
  <p:tag name="KSO_WM_TEMPLATE_CATEGORY" val="mixed"/>
  <p:tag name="KSO_WM_TEMPLATE_INDEX" val="20201941"/>
  <p:tag name="KSO_WM_UNIT_LAYERLEVEL" val="1"/>
  <p:tag name="KSO_WM_TAG_VERSION" val="1.0"/>
  <p:tag name="KSO_WM_BEAUTIFY_FLAG" val="#wm#"/>
  <p:tag name="KSO_WM_UNIT_TEXTBOXSTYLE_GUID" val="{996c4653-8535-4213-933d-e9bc3492566c}"/>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1.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13;为了演示发布的良好效果，请言简意赅的阐述您的观点。&#13;您的正文已经经简明扼要。字字珠玑，但信息却千丝万缕、错综复杂。"/>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54*f*1"/>
  <p:tag name="KSO_WM_TEMPLATE_CATEGORY" val="mixed"/>
  <p:tag name="KSO_WM_TEMPLATE_INDEX" val="20201941"/>
  <p:tag name="KSO_WM_UNIT_LAYERLEVEL" val="1"/>
  <p:tag name="KSO_WM_TAG_VERSION" val="1.0"/>
  <p:tag name="KSO_WM_BEAUTIFY_FLAG" val="#wm#"/>
  <p:tag name="KSO_WM_UNIT_TEXTBOXSTYLE_GUID" val="{996c4653-8535-4213-933d-e9bc3492566c}"/>
  <p:tag name="KSO_WM_UNIT_TEXTBOXSTYLE_TYPE" val="8"/>
  <p:tag name="KSO_WM_UNIT_TEXT_FILL_FORE_SCHEMECOLOR_INDEX_BRIGHTNESS" val="0.25"/>
  <p:tag name="KSO_WM_UNIT_TEXT_FILL_FORE_SCHEMECOLOR_INDEX" val="13"/>
  <p:tag name="KSO_WM_UNIT_TEXT_FILL_TYPE" val="1"/>
</p:tagLst>
</file>

<file path=ppt/tags/tag22.xml><?xml version="1.0" encoding="utf-8"?>
<p:tagLst xmlns:p="http://schemas.openxmlformats.org/presentationml/2006/main">
  <p:tag name="KSO_WM_UNIT_TEXTBOXSTYLE_GUID" val="{6f823381-cb07-4227-bde7-0ed3ebf6d54a}"/>
</p:tagLst>
</file>

<file path=ppt/tags/tag23.xml><?xml version="1.0" encoding="utf-8"?>
<p:tagLst xmlns:p="http://schemas.openxmlformats.org/presentationml/2006/main">
  <p:tag name="KSO_WM_UNIT_TEXTBOXSTYLE_SHAPETYPE" val="1"/>
  <p:tag name="KSO_WM_UNIT_TEXTBOXSTYLE_ADJUSTLEFT" val="0_-19.60001"/>
  <p:tag name="KSO_WM_UNIT_TEXTBOXSTYLE_ADJUSTTOP" val="0_-17.2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1"/>
  <p:tag name="KSO_WM_UNIT_ID" val="mixed20201941_54*i*1"/>
  <p:tag name="KSO_WM_TEMPLATE_CATEGORY" val="mixed"/>
  <p:tag name="KSO_WM_TEMPLATE_INDEX" val="20201941"/>
  <p:tag name="KSO_WM_UNIT_LAYERLEVEL" val="1"/>
  <p:tag name="KSO_WM_TAG_VERSION" val="1.0"/>
  <p:tag name="KSO_WM_BEAUTIFY_FLAG" val="#wm#"/>
  <p:tag name="KSO_WM_UNIT_TEXTBOXSTYLE_GUID" val="{6f823381-cb07-4227-bde7-0ed3ebf6d54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UNIT_TEXTBOXSTYLE_SHAPETYPE" val="1"/>
  <p:tag name="KSO_WM_UNIT_TEXTBOXSTYLE_ADJUSTLEFT" val="0_-25.15001"/>
  <p:tag name="KSO_WM_UNIT_TEXTBOXSTYLE_ADJUSTTOP" val="0_-23.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2"/>
  <p:tag name="KSO_WM_UNIT_ID" val="mixed20201941_54*i*2"/>
  <p:tag name="KSO_WM_TEMPLATE_CATEGORY" val="mixed"/>
  <p:tag name="KSO_WM_TEMPLATE_INDEX" val="20201941"/>
  <p:tag name="KSO_WM_UNIT_LAYERLEVEL" val="1"/>
  <p:tag name="KSO_WM_TAG_VERSION" val="1.0"/>
  <p:tag name="KSO_WM_BEAUTIFY_FLAG" val="#wm#"/>
  <p:tag name="KSO_WM_UNIT_TEXTBOXSTYLE_GUID" val="{6f823381-cb07-4227-bde7-0ed3ebf6d54a}"/>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5.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13;为了演示发布的良好效果，请言简意赅的阐述您的观点。&#13;您的正文已经经简明扼要。字字珠玑，但信息却千丝万缕、错综复杂。"/>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54*f*1"/>
  <p:tag name="KSO_WM_TEMPLATE_CATEGORY" val="mixed"/>
  <p:tag name="KSO_WM_TEMPLATE_INDEX" val="20201941"/>
  <p:tag name="KSO_WM_UNIT_LAYERLEVEL" val="1"/>
  <p:tag name="KSO_WM_TAG_VERSION" val="1.0"/>
  <p:tag name="KSO_WM_BEAUTIFY_FLAG" val="#wm#"/>
  <p:tag name="KSO_WM_UNIT_TEXTBOXSTYLE_GUID" val="{6f823381-cb07-4227-bde7-0ed3ebf6d54a}"/>
  <p:tag name="KSO_WM_UNIT_TEXTBOXSTYLE_TYPE" val="8"/>
  <p:tag name="KSO_WM_UNIT_TEXT_FILL_FORE_SCHEMECOLOR_INDEX_BRIGHTNESS" val="0.25"/>
  <p:tag name="KSO_WM_UNIT_TEXT_FILL_FORE_SCHEMECOLOR_INDEX" val="13"/>
  <p:tag name="KSO_WM_UNIT_TEXT_FILL_TYPE" val="1"/>
</p:tagLst>
</file>

<file path=ppt/tags/tag26.xml><?xml version="1.0" encoding="utf-8"?>
<p:tagLst xmlns:p="http://schemas.openxmlformats.org/presentationml/2006/main">
  <p:tag name="KSO_WM_UNIT_TEXTBOXSTYLE_GUID" val="{6f823381-cb07-4227-bde7-0ed3ebf6d54a}"/>
</p:tagLst>
</file>

<file path=ppt/tags/tag27.xml><?xml version="1.0" encoding="utf-8"?>
<p:tagLst xmlns:p="http://schemas.openxmlformats.org/presentationml/2006/main">
  <p:tag name="KSO_WM_UNIT_TEXTBOXSTYLE_SHAPETYPE" val="1"/>
  <p:tag name="KSO_WM_UNIT_TEXTBOXSTYLE_ADJUSTLEFT" val="0_-19.60001"/>
  <p:tag name="KSO_WM_UNIT_TEXTBOXSTYLE_ADJUSTTOP" val="0_-17.2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1"/>
  <p:tag name="KSO_WM_UNIT_ID" val="mixed20201941_54*i*1"/>
  <p:tag name="KSO_WM_TEMPLATE_CATEGORY" val="mixed"/>
  <p:tag name="KSO_WM_TEMPLATE_INDEX" val="20201941"/>
  <p:tag name="KSO_WM_UNIT_LAYERLEVEL" val="1"/>
  <p:tag name="KSO_WM_TAG_VERSION" val="1.0"/>
  <p:tag name="KSO_WM_BEAUTIFY_FLAG" val="#wm#"/>
  <p:tag name="KSO_WM_UNIT_TEXTBOXSTYLE_GUID" val="{6f823381-cb07-4227-bde7-0ed3ebf6d54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xml><?xml version="1.0" encoding="utf-8"?>
<p:tagLst xmlns:p="http://schemas.openxmlformats.org/presentationml/2006/main">
  <p:tag name="KSO_WM_UNIT_TEXTBOXSTYLE_SHAPETYPE" val="1"/>
  <p:tag name="KSO_WM_UNIT_TEXTBOXSTYLE_ADJUSTLEFT" val="0_-25.15001"/>
  <p:tag name="KSO_WM_UNIT_TEXTBOXSTYLE_ADJUSTTOP" val="0_-23.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2"/>
  <p:tag name="KSO_WM_UNIT_ID" val="mixed20201941_54*i*2"/>
  <p:tag name="KSO_WM_TEMPLATE_CATEGORY" val="mixed"/>
  <p:tag name="KSO_WM_TEMPLATE_INDEX" val="20201941"/>
  <p:tag name="KSO_WM_UNIT_LAYERLEVEL" val="1"/>
  <p:tag name="KSO_WM_TAG_VERSION" val="1.0"/>
  <p:tag name="KSO_WM_BEAUTIFY_FLAG" val="#wm#"/>
  <p:tag name="KSO_WM_UNIT_TEXTBOXSTYLE_GUID" val="{6f823381-cb07-4227-bde7-0ed3ebf6d54a}"/>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13;为了演示发布的良好效果，请言简意赅的阐述您的观点。&#13;您的正文已经经简明扼要。字字珠玑，但信息却千丝万缕、错综复杂。"/>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54*f*1"/>
  <p:tag name="KSO_WM_TEMPLATE_CATEGORY" val="mixed"/>
  <p:tag name="KSO_WM_TEMPLATE_INDEX" val="20201941"/>
  <p:tag name="KSO_WM_UNIT_LAYERLEVEL" val="1"/>
  <p:tag name="KSO_WM_TAG_VERSION" val="1.0"/>
  <p:tag name="KSO_WM_BEAUTIFY_FLAG" val="#wm#"/>
  <p:tag name="KSO_WM_UNIT_TEXTBOXSTYLE_GUID" val="{6f823381-cb07-4227-bde7-0ed3ebf6d54a}"/>
  <p:tag name="KSO_WM_UNIT_TEXTBOXSTYLE_TYPE" val="8"/>
  <p:tag name="KSO_WM_UNIT_TEXT_FILL_FORE_SCHEMECOLOR_INDEX_BRIGHTNESS" val="0.25"/>
  <p:tag name="KSO_WM_UNIT_TEXT_FILL_FORE_SCHEMECOLOR_INDEX" val="13"/>
  <p:tag name="KSO_WM_UNIT_TEXT_FILL_TYPE" val="1"/>
</p:tagLst>
</file>

<file path=ppt/tags/tag3.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30.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Lst>
</file>

<file path=ppt/tags/tag3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9_1*f*1"/>
  <p:tag name="KSO_WM_TEMPLATE_CATEGORY" val="diagram"/>
  <p:tag name="KSO_WM_TEMPLATE_INDEX" val="20208609"/>
  <p:tag name="KSO_WM_UNIT_LAYERLEVEL" val="1"/>
  <p:tag name="KSO_WM_TAG_VERSION" val="1.0"/>
  <p:tag name="KSO_WM_BEAUTIFY_FLAG" val="#wm#"/>
  <p:tag name="KSO_WM_UNIT_DEFAULT_FONT" val="14;20;2"/>
  <p:tag name="KSO_WM_UNIT_BLOCK" val="0"/>
  <p:tag name="KSO_WM_UNIT_VALUE" val="238"/>
  <p:tag name="KSO_WM_UNIT_SHOW_EDIT_AREA_INDICATION" val="1"/>
  <p:tag name="KSO_WM_CHIP_GROUPID" val="5e6b05596848fb12bee65ac8"/>
  <p:tag name="KSO_WM_CHIP_XID" val="5e6b05596848fb12bee65aca"/>
  <p:tag name="KSO_WM_UNIT_DEC_AREA_ID" val="4ac8f81d0e30402a82c87fec8a2a6a3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a43f7a9394f455c9494bc9882bad942"/>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0a51a1fa9d42129dcdd86"/>
  <p:tag name="KSO_WM_TEMPLATE_ASSEMBLE_GROUPID" val="5fd0a51a1fa9d42129dcdd86"/>
</p:tagLst>
</file>

<file path=ppt/tags/tag32.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Lst>
</file>

<file path=ppt/tags/tag3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9_1*f*1"/>
  <p:tag name="KSO_WM_TEMPLATE_CATEGORY" val="diagram"/>
  <p:tag name="KSO_WM_TEMPLATE_INDEX" val="20208609"/>
  <p:tag name="KSO_WM_UNIT_LAYERLEVEL" val="1"/>
  <p:tag name="KSO_WM_TAG_VERSION" val="1.0"/>
  <p:tag name="KSO_WM_BEAUTIFY_FLAG" val="#wm#"/>
  <p:tag name="KSO_WM_UNIT_DEFAULT_FONT" val="14;20;2"/>
  <p:tag name="KSO_WM_UNIT_BLOCK" val="0"/>
  <p:tag name="KSO_WM_UNIT_VALUE" val="238"/>
  <p:tag name="KSO_WM_UNIT_SHOW_EDIT_AREA_INDICATION" val="1"/>
  <p:tag name="KSO_WM_CHIP_GROUPID" val="5e6b05596848fb12bee65ac8"/>
  <p:tag name="KSO_WM_CHIP_XID" val="5e6b05596848fb12bee65aca"/>
  <p:tag name="KSO_WM_UNIT_DEC_AREA_ID" val="4ac8f81d0e30402a82c87fec8a2a6a3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a43f7a9394f455c9494bc9882bad942"/>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0a51a1fa9d42129dcdd86"/>
  <p:tag name="KSO_WM_TEMPLATE_ASSEMBLE_GROUPID" val="5fd0a51a1fa9d42129dcdd86"/>
</p:tagLst>
</file>

<file path=ppt/tags/tag34.xml><?xml version="1.0" encoding="utf-8"?>
<p:tagLst xmlns:p="http://schemas.openxmlformats.org/presentationml/2006/main">
  <p:tag name="KSO_WM_UNIT_TEXTBOXSTYLE_GUID" val="{fcf431a6-6afb-4360-9fe7-43d636960781}"/>
</p:tagLst>
</file>

<file path=ppt/tags/tag35.xml><?xml version="1.0" encoding="utf-8"?>
<p:tagLst xmlns:p="http://schemas.openxmlformats.org/presentationml/2006/main">
  <p:tag name="KSO_WM_UNIT_TEXTBOXSTYLE_SHAPETYPE" val="1"/>
  <p:tag name="KSO_WM_UNIT_TEXTBOXSTYLE_ADJUSTLEFT" val="0_-19.60001"/>
  <p:tag name="KSO_WM_UNIT_TEXTBOXSTYLE_ADJUSTTOP" val="0_-17.2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1"/>
  <p:tag name="KSO_WM_UNIT_ID" val="mixed20201941_54*i*1"/>
  <p:tag name="KSO_WM_TEMPLATE_CATEGORY" val="mixed"/>
  <p:tag name="KSO_WM_TEMPLATE_INDEX" val="20201941"/>
  <p:tag name="KSO_WM_UNIT_LAYERLEVEL" val="1"/>
  <p:tag name="KSO_WM_TAG_VERSION" val="1.0"/>
  <p:tag name="KSO_WM_BEAUTIFY_FLAG" val="#wm#"/>
  <p:tag name="KSO_WM_UNIT_TEXTBOXSTYLE_GUID" val="{fcf431a6-6afb-4360-9fe7-43d63696078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xml><?xml version="1.0" encoding="utf-8"?>
<p:tagLst xmlns:p="http://schemas.openxmlformats.org/presentationml/2006/main">
  <p:tag name="KSO_WM_UNIT_TEXTBOXSTYLE_SHAPETYPE" val="1"/>
  <p:tag name="KSO_WM_UNIT_TEXTBOXSTYLE_ADJUSTLEFT" val="0_-25.15001"/>
  <p:tag name="KSO_WM_UNIT_TEXTBOXSTYLE_ADJUSTTOP" val="0_-23.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2"/>
  <p:tag name="KSO_WM_UNIT_ID" val="mixed20201941_54*i*2"/>
  <p:tag name="KSO_WM_TEMPLATE_CATEGORY" val="mixed"/>
  <p:tag name="KSO_WM_TEMPLATE_INDEX" val="20201941"/>
  <p:tag name="KSO_WM_UNIT_LAYERLEVEL" val="1"/>
  <p:tag name="KSO_WM_TAG_VERSION" val="1.0"/>
  <p:tag name="KSO_WM_BEAUTIFY_FLAG" val="#wm#"/>
  <p:tag name="KSO_WM_UNIT_TEXTBOXSTYLE_GUID" val="{fcf431a6-6afb-4360-9fe7-43d636960781}"/>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7.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13;为了演示发布的良好效果，请言简意赅的阐述您的观点。&#13;您的正文已经经简明扼要。字字珠玑，但信息却千丝万缕、错综复杂。"/>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54*f*1"/>
  <p:tag name="KSO_WM_TEMPLATE_CATEGORY" val="mixed"/>
  <p:tag name="KSO_WM_TEMPLATE_INDEX" val="20201941"/>
  <p:tag name="KSO_WM_UNIT_LAYERLEVEL" val="1"/>
  <p:tag name="KSO_WM_TAG_VERSION" val="1.0"/>
  <p:tag name="KSO_WM_BEAUTIFY_FLAG" val="#wm#"/>
  <p:tag name="KSO_WM_UNIT_TEXTBOXSTYLE_GUID" val="{fcf431a6-6afb-4360-9fe7-43d636960781}"/>
  <p:tag name="KSO_WM_UNIT_TEXTBOXSTYLE_TYPE" val="8"/>
  <p:tag name="KSO_WM_UNIT_TEXT_FILL_FORE_SCHEMECOLOR_INDEX_BRIGHTNESS" val="0.25"/>
  <p:tag name="KSO_WM_UNIT_TEXT_FILL_FORE_SCHEMECOLOR_INDEX" val="13"/>
  <p:tag name="KSO_WM_UNIT_TEXT_FILL_TYPE" val="1"/>
</p:tagLst>
</file>

<file path=ppt/tags/tag38.xml><?xml version="1.0" encoding="utf-8"?>
<p:tagLst xmlns:p="http://schemas.openxmlformats.org/presentationml/2006/main">
  <p:tag name="KSO_WM_BEAUTIFY_FLAG" val="#wm#"/>
  <p:tag name="KSO_WM_TEMPLATE_CATEGORY" val="diagram"/>
  <p:tag name="KSO_WM_TEMPLATE_INDEX" val="20212713"/>
</p:tagLst>
</file>

<file path=ppt/tags/tag39.xml><?xml version="1.0" encoding="utf-8"?>
<p:tagLst xmlns:p="http://schemas.openxmlformats.org/presentationml/2006/main">
  <p:tag name="KSO_WM_UNIT_TEXTBOXSTYLE_GUID" val="{f6d2da42-912b-415e-8e81-32a1e4d5aae4}"/>
</p:tagLst>
</file>

<file path=ppt/tags/tag4.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40.xml><?xml version="1.0" encoding="utf-8"?>
<p:tagLst xmlns:p="http://schemas.openxmlformats.org/presentationml/2006/main">
  <p:tag name="KSO_WM_UNIT_TEXTBOXSTYLE_SHAPETYPE" val="1"/>
  <p:tag name="KSO_WM_UNIT_TEXTBOXSTYLE_ADJUSTLEFT" val="0_-19.60001"/>
  <p:tag name="KSO_WM_UNIT_TEXTBOXSTYLE_ADJUSTTOP" val="0_-17.2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1"/>
  <p:tag name="KSO_WM_UNIT_ID" val="mixed20201941_54*i*1"/>
  <p:tag name="KSO_WM_TEMPLATE_CATEGORY" val="mixed"/>
  <p:tag name="KSO_WM_TEMPLATE_INDEX" val="20201941"/>
  <p:tag name="KSO_WM_UNIT_LAYERLEVEL" val="1"/>
  <p:tag name="KSO_WM_TAG_VERSION" val="1.0"/>
  <p:tag name="KSO_WM_BEAUTIFY_FLAG" val="#wm#"/>
  <p:tag name="KSO_WM_UNIT_TEXTBOXSTYLE_GUID" val="{f6d2da42-912b-415e-8e81-32a1e4d5aae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1.xml><?xml version="1.0" encoding="utf-8"?>
<p:tagLst xmlns:p="http://schemas.openxmlformats.org/presentationml/2006/main">
  <p:tag name="KSO_WM_UNIT_TEXTBOXSTYLE_SHAPETYPE" val="1"/>
  <p:tag name="KSO_WM_UNIT_TEXTBOXSTYLE_ADJUSTLEFT" val="0_-25.15001"/>
  <p:tag name="KSO_WM_UNIT_TEXTBOXSTYLE_ADJUSTTOP" val="0_-23.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2"/>
  <p:tag name="KSO_WM_UNIT_ID" val="mixed20201941_54*i*2"/>
  <p:tag name="KSO_WM_TEMPLATE_CATEGORY" val="mixed"/>
  <p:tag name="KSO_WM_TEMPLATE_INDEX" val="20201941"/>
  <p:tag name="KSO_WM_UNIT_LAYERLEVEL" val="1"/>
  <p:tag name="KSO_WM_TAG_VERSION" val="1.0"/>
  <p:tag name="KSO_WM_BEAUTIFY_FLAG" val="#wm#"/>
  <p:tag name="KSO_WM_UNIT_TEXTBOXSTYLE_GUID" val="{f6d2da42-912b-415e-8e81-32a1e4d5aae4}"/>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2.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13;为了演示发布的良好效果，请言简意赅的阐述您的观点。&#13;您的正文已经经简明扼要。字字珠玑，但信息却千丝万缕、错综复杂。"/>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54*f*1"/>
  <p:tag name="KSO_WM_TEMPLATE_CATEGORY" val="mixed"/>
  <p:tag name="KSO_WM_TEMPLATE_INDEX" val="20201941"/>
  <p:tag name="KSO_WM_UNIT_LAYERLEVEL" val="1"/>
  <p:tag name="KSO_WM_TAG_VERSION" val="1.0"/>
  <p:tag name="KSO_WM_BEAUTIFY_FLAG" val="#wm#"/>
  <p:tag name="KSO_WM_UNIT_TEXTBOXSTYLE_GUID" val="{f6d2da42-912b-415e-8e81-32a1e4d5aae4}"/>
  <p:tag name="KSO_WM_UNIT_TEXTBOXSTYLE_TYPE" val="8"/>
  <p:tag name="KSO_WM_UNIT_TEXT_FILL_FORE_SCHEMECOLOR_INDEX_BRIGHTNESS" val="0.25"/>
  <p:tag name="KSO_WM_UNIT_TEXT_FILL_FORE_SCHEMECOLOR_INDEX" val="13"/>
  <p:tag name="KSO_WM_UNIT_TEXT_FILL_TYPE" val="1"/>
</p:tagLst>
</file>

<file path=ppt/tags/tag43.xml><?xml version="1.0" encoding="utf-8"?>
<p:tagLst xmlns:p="http://schemas.openxmlformats.org/presentationml/2006/main">
  <p:tag name="KSO_WM_BEAUTIFY_FLAG" val="#wm#"/>
  <p:tag name="KSO_WM_TEMPLATE_CATEGORY" val="diagram"/>
  <p:tag name="KSO_WM_TEMPLATE_INDEX" val="20212713"/>
</p:tagLst>
</file>

<file path=ppt/tags/tag44.xml><?xml version="1.0" encoding="utf-8"?>
<p:tagLst xmlns:p="http://schemas.openxmlformats.org/presentationml/2006/main">
  <p:tag name="KSO_WM_UNIT_TEXTBOXSTYLE_GUID" val="{3a08635c-5c05-4a07-86d3-238c18b35b0f}"/>
</p:tagLst>
</file>

<file path=ppt/tags/tag45.xml><?xml version="1.0" encoding="utf-8"?>
<p:tagLst xmlns:p="http://schemas.openxmlformats.org/presentationml/2006/main">
  <p:tag name="KSO_WM_UNIT_TEXTBOXSTYLE_SHAPETYPE" val="1"/>
  <p:tag name="KSO_WM_UNIT_TEXTBOXSTYLE_ADJUSTLEFT" val="0_-19.60001"/>
  <p:tag name="KSO_WM_UNIT_TEXTBOXSTYLE_ADJUSTTOP" val="0_-17.2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1"/>
  <p:tag name="KSO_WM_UNIT_ID" val="mixed20201941_54*i*1"/>
  <p:tag name="KSO_WM_TEMPLATE_CATEGORY" val="mixed"/>
  <p:tag name="KSO_WM_TEMPLATE_INDEX" val="20201941"/>
  <p:tag name="KSO_WM_UNIT_LAYERLEVEL" val="1"/>
  <p:tag name="KSO_WM_TAG_VERSION" val="1.0"/>
  <p:tag name="KSO_WM_BEAUTIFY_FLAG" val="#wm#"/>
  <p:tag name="KSO_WM_UNIT_TEXTBOXSTYLE_GUID" val="{3a08635c-5c05-4a07-86d3-238c18b35b0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6.xml><?xml version="1.0" encoding="utf-8"?>
<p:tagLst xmlns:p="http://schemas.openxmlformats.org/presentationml/2006/main">
  <p:tag name="KSO_WM_UNIT_TEXTBOXSTYLE_SHAPETYPE" val="1"/>
  <p:tag name="KSO_WM_UNIT_TEXTBOXSTYLE_ADJUSTLEFT" val="0_-25.15001"/>
  <p:tag name="KSO_WM_UNIT_TEXTBOXSTYLE_ADJUSTTOP" val="0_-23.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2"/>
  <p:tag name="KSO_WM_UNIT_ID" val="mixed20201941_54*i*2"/>
  <p:tag name="KSO_WM_TEMPLATE_CATEGORY" val="mixed"/>
  <p:tag name="KSO_WM_TEMPLATE_INDEX" val="20201941"/>
  <p:tag name="KSO_WM_UNIT_LAYERLEVEL" val="1"/>
  <p:tag name="KSO_WM_TAG_VERSION" val="1.0"/>
  <p:tag name="KSO_WM_BEAUTIFY_FLAG" val="#wm#"/>
  <p:tag name="KSO_WM_UNIT_TEXTBOXSTYLE_GUID" val="{3a08635c-5c05-4a07-86d3-238c18b35b0f}"/>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7.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13;为了演示发布的良好效果，请言简意赅的阐述您的观点。&#13;您的正文已经经简明扼要。字字珠玑，但信息却千丝万缕、错综复杂。"/>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54*f*1"/>
  <p:tag name="KSO_WM_TEMPLATE_CATEGORY" val="mixed"/>
  <p:tag name="KSO_WM_TEMPLATE_INDEX" val="20201941"/>
  <p:tag name="KSO_WM_UNIT_LAYERLEVEL" val="1"/>
  <p:tag name="KSO_WM_TAG_VERSION" val="1.0"/>
  <p:tag name="KSO_WM_BEAUTIFY_FLAG" val="#wm#"/>
  <p:tag name="KSO_WM_UNIT_TEXTBOXSTYLE_GUID" val="{3a08635c-5c05-4a07-86d3-238c18b35b0f}"/>
  <p:tag name="KSO_WM_UNIT_TEXTBOXSTYLE_TYPE" val="8"/>
  <p:tag name="KSO_WM_UNIT_TEXT_FILL_FORE_SCHEMECOLOR_INDEX_BRIGHTNESS" val="0.25"/>
  <p:tag name="KSO_WM_UNIT_TEXT_FILL_FORE_SCHEMECOLOR_INDEX" val="13"/>
  <p:tag name="KSO_WM_UNIT_TEXT_FILL_TYPE" val="1"/>
</p:tagLst>
</file>

<file path=ppt/tags/tag48.xml><?xml version="1.0" encoding="utf-8"?>
<p:tagLst xmlns:p="http://schemas.openxmlformats.org/presentationml/2006/main">
  <p:tag name="KSO_WM_BEAUTIFY_FLAG" val="#wm#"/>
  <p:tag name="KSO_WM_TEMPLATE_CATEGORY" val="diagram"/>
  <p:tag name="KSO_WM_TEMPLATE_INDEX" val="20212713"/>
</p:tagLst>
</file>

<file path=ppt/tags/tag49.xml><?xml version="1.0" encoding="utf-8"?>
<p:tagLst xmlns:p="http://schemas.openxmlformats.org/presentationml/2006/main">
  <p:tag name="KSO_WM_DIAGRAM_VIRTUALLY_FRAME" val="{&quot;height&quot;:235.34574803149613,&quot;left&quot;:420.79519685039367,&quot;top&quot;:253.3999212598425,&quot;width&quot;:482.1702362204725}"/>
</p:tagLst>
</file>

<file path=ppt/tags/tag5.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50.xml><?xml version="1.0" encoding="utf-8"?>
<p:tagLst xmlns:p="http://schemas.openxmlformats.org/presentationml/2006/main">
  <p:tag name="KSO_WM_DIAGRAM_VIRTUALLY_FRAME" val="{&quot;height&quot;:235.34574803149613,&quot;left&quot;:420.79519685039367,&quot;top&quot;:253.3999212598425,&quot;width&quot;:482.1702362204725}"/>
</p:tagLst>
</file>

<file path=ppt/tags/tag51.xml><?xml version="1.0" encoding="utf-8"?>
<p:tagLst xmlns:p="http://schemas.openxmlformats.org/presentationml/2006/main">
  <p:tag name="KSO_WM_DIAGRAM_VIRTUALLY_FRAME" val="{&quot;height&quot;:235.34574803149613,&quot;left&quot;:420.79519685039367,&quot;top&quot;:253.3999212598425,&quot;width&quot;:482.1702362204725}"/>
</p:tagLst>
</file>

<file path=ppt/tags/tag52.xml><?xml version="1.0" encoding="utf-8"?>
<p:tagLst xmlns:p="http://schemas.openxmlformats.org/presentationml/2006/main">
  <p:tag name="KSO_WM_DIAGRAM_VIRTUALLY_FRAME" val="{&quot;height&quot;:235.34574803149613,&quot;left&quot;:420.79519685039367,&quot;top&quot;:253.3999212598425,&quot;width&quot;:482.1702362204725}"/>
</p:tagLst>
</file>

<file path=ppt/tags/tag53.xml><?xml version="1.0" encoding="utf-8"?>
<p:tagLst xmlns:p="http://schemas.openxmlformats.org/presentationml/2006/main">
  <p:tag name="commondata" val="eyJoZGlkIjoiZGQ5NjBhYzNlZjQwZDVhYjJiMjk2NzM0MWY0YzI0M2UifQ=="/>
</p:tagLst>
</file>

<file path=ppt/tags/tag6.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7.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8.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9.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heme/theme1.xml><?xml version="1.0" encoding="utf-8"?>
<a:theme xmlns:a="http://schemas.openxmlformats.org/drawingml/2006/main" name="Office Theme">
  <a:themeElements>
    <a:clrScheme name="Office">
      <a:dk1>
        <a:srgbClr val="020A49"/>
      </a:dk1>
      <a:lt1>
        <a:srgbClr val="FBFEFF"/>
      </a:lt1>
      <a:dk2>
        <a:srgbClr val="020A49"/>
      </a:dk2>
      <a:lt2>
        <a:srgbClr val="CADDF0"/>
      </a:lt2>
      <a:accent1>
        <a:srgbClr val="1338FD"/>
      </a:accent1>
      <a:accent2>
        <a:srgbClr val="1338FD"/>
      </a:accent2>
      <a:accent3>
        <a:srgbClr val="1B96DB"/>
      </a:accent3>
      <a:accent4>
        <a:srgbClr val="32C5DA"/>
      </a:accent4>
      <a:accent5>
        <a:srgbClr val="1CCDF0"/>
      </a:accent5>
      <a:accent6>
        <a:srgbClr val="338DE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1772</Words>
  <Application>WPS 演示</Application>
  <PresentationFormat>On-screen Show (4:3)</PresentationFormat>
  <Paragraphs>189</Paragraphs>
  <Slides>26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Arial</vt:lpstr>
      <vt:lpstr>宋体</vt:lpstr>
      <vt:lpstr>Wingdings</vt:lpstr>
      <vt:lpstr>微软雅黑</vt:lpstr>
      <vt:lpstr>Arial</vt:lpstr>
      <vt:lpstr>Wingdings</vt:lpstr>
      <vt:lpstr>Segoe UI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创建工作分解结构（WBS）的过程</vt:lpstr>
      <vt:lpstr>PowerPoint 演示文稿</vt:lpstr>
      <vt:lpstr> 确认范围</vt:lpstr>
      <vt:lpstr>PowerPoint 演示文稿</vt:lpstr>
      <vt:lpstr> 控制范围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企业用户_431456122</cp:lastModifiedBy>
  <cp:revision>9</cp:revision>
  <dcterms:created xsi:type="dcterms:W3CDTF">2006-08-16T00:00:00Z</dcterms:created>
  <dcterms:modified xsi:type="dcterms:W3CDTF">2024-09-03T06:59:03Z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BCF017D4C73A4DA09D9ED6242A4D37F2_13</vt:lpwstr>
  </property>
  <property fmtid="{D5CDD505-2E9C-101B-9397-08002B2CF9AE}" pid="3" name="KSOProductBuildVer">
    <vt:lpwstr>2052-12.1.0.17857</vt:lpwstr>
  </property>
</Properties>
</file>