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2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088"/>
        <p:guide pos="283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47.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6.jpeg"/><Relationship Id="rId11" Type="http://schemas.openxmlformats.org/officeDocument/2006/relationships/slideLayout" Target="../slideLayouts/slideLayout7.xml"/><Relationship Id="rId10" Type="http://schemas.openxmlformats.org/officeDocument/2006/relationships/tags" Target="../tags/tag20.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7.jpe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slideLayout" Target="../slideLayouts/slideLayout7.xml"/><Relationship Id="rId13" Type="http://schemas.openxmlformats.org/officeDocument/2006/relationships/tags" Target="../tags/tag30.xml"/><Relationship Id="rId12" Type="http://schemas.openxmlformats.org/officeDocument/2006/relationships/image" Target="../media/image8.jpeg"/><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image" Target="../media/image13.jpeg"/><Relationship Id="rId6" Type="http://schemas.openxmlformats.org/officeDocument/2006/relationships/tags" Target="../tags/tag34.xml"/><Relationship Id="rId5" Type="http://schemas.openxmlformats.org/officeDocument/2006/relationships/image" Target="../media/image12.jpe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jpe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2" Type="http://schemas.openxmlformats.org/officeDocument/2006/relationships/slideLayout" Target="../slideLayouts/slideLayout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slideLayout" Target="../slideLayouts/slideLayout7.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7379970" cy="2085975"/>
          </a:xfrm>
          <a:prstGeom prst="rect">
            <a:avLst/>
          </a:prstGeom>
        </p:spPr>
        <p:txBody>
          <a:bodyPr vert="horz" wrap="square" lIns="114300" tIns="57150" rIns="114300" bIns="57150" rtlCol="0" anchor="ctr" anchorCtr="0">
            <a:normAutofit/>
          </a:bodyPr>
          <a:lstStyle/>
          <a:p>
            <a:pPr>
              <a:lnSpc>
                <a:spcPct val="115000"/>
              </a:lnSpc>
            </a:pP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第</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1</a:t>
            </a:r>
            <a:r>
              <a:rPr lang="zh-CN" alt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章</a:t>
            </a:r>
            <a:r>
              <a:rPr lang="en-US" altLang="zh-CN" sz="5400" b="1">
                <a:solidFill>
                  <a:srgbClr val="1338FD">
                    <a:alpha val="100000"/>
                  </a:srgbClr>
                </a:solidFill>
                <a:latin typeface="微软雅黑" panose="020B0503020204020204" charset="-122"/>
                <a:ea typeface="微软雅黑" panose="020B0503020204020204" charset="-122"/>
                <a:cs typeface="微软雅黑" panose="020B0503020204020204" charset="-122"/>
              </a:rPr>
              <a:t>  </a:t>
            </a: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项目集成管理</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5742" b="5742"/>
          <a:stretch>
            <a:fillRect/>
          </a:stretch>
        </p:blipFill>
        <p:spPr>
          <a:xfrm>
            <a:off x="6203747" y="1487175"/>
            <a:ext cx="5238701" cy="4637054"/>
          </a:xfrm>
          <a:prstGeom prst="rect">
            <a:avLst/>
          </a:prstGeom>
        </p:spPr>
      </p:pic>
      <p:sp>
        <p:nvSpPr>
          <p:cNvPr id="3" name="TextBox 3"/>
          <p:cNvSpPr txBox="1"/>
          <p:nvPr>
            <p:custDataLst>
              <p:tags r:id="rId3"/>
            </p:custDataLst>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1999年，中国项目管理研究委员会（PMRC）成立，标志中国项目管理进入新阶段。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4"/>
            </p:custDataLst>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里程碑事件</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中国项目管理发展与国际接轨，对中国特色项目管理理论和实践产生深远影响。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6"/>
            </p:custDataLst>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发展成就</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中国项目管理的发展历程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7"/>
            </p:custDataLst>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8"/>
            </p:custDataLst>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9"/>
            </p:custDataLst>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custDataLst>
              <p:tags r:id="rId10"/>
            </p:custDataLst>
          </p:nvPr>
        </p:nvSpPr>
        <p:spPr>
          <a:xfrm>
            <a:off x="647738" y="3327861"/>
            <a:ext cx="638629" cy="638629"/>
          </a:xfrm>
          <a:prstGeom prst="rect">
            <a:avLst/>
          </a:prstGeom>
          <a:noFill/>
          <a:ln w="19050">
            <a:solidFill>
              <a:schemeClr val="accent1">
                <a:alpha val="100000"/>
              </a:schemeClr>
            </a:solidFill>
            <a:prstDash val="solid"/>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05</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中国国际人才交流基金会与PMI合作案例</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中国国际人才交流基金会与PMI合作案例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custDataLst>
              <p:tags r:id="rId2"/>
            </p:custDataLst>
          </p:nvPr>
        </p:nvSpPr>
        <p:spPr>
          <a:xfrm>
            <a:off x="2666943" y="3959699"/>
            <a:ext cx="2643252" cy="580682"/>
          </a:xfrm>
          <a:prstGeom prst="roundRect">
            <a:avLst>
              <a:gd name="adj" fmla="val 16667"/>
            </a:avLst>
          </a:prstGeom>
          <a:solidFill>
            <a:schemeClr val="accent1">
              <a:alpha val="100000"/>
            </a:schemeClr>
          </a:solidFill>
        </p:spPr>
      </p:sp>
      <p:grpSp>
        <p:nvGrpSpPr>
          <p:cNvPr id="16" name="组合 15"/>
          <p:cNvGrpSpPr/>
          <p:nvPr>
            <p:custDataLst>
              <p:tags r:id="rId3"/>
            </p:custDataLst>
          </p:nvPr>
        </p:nvGrpSpPr>
        <p:grpSpPr>
          <a:xfrm>
            <a:off x="2667000" y="1779905"/>
            <a:ext cx="2651760" cy="2760345"/>
            <a:chOff x="1841" y="2838"/>
            <a:chExt cx="4176" cy="4347"/>
          </a:xfrm>
        </p:grpSpPr>
        <p:pic>
          <p:nvPicPr>
            <p:cNvPr id="4" name="Picture 4"/>
            <p:cNvPicPr>
              <a:picLocks noChangeAspect="1"/>
            </p:cNvPicPr>
            <p:nvPr>
              <p:custDataLst>
                <p:tags r:id="rId4"/>
              </p:custDataLst>
            </p:nvPr>
          </p:nvPicPr>
          <p:blipFill>
            <a:blip r:embed="rId5"/>
            <a:srcRect l="4756" r="4756"/>
            <a:stretch>
              <a:fillRect/>
            </a:stretch>
          </p:blipFill>
          <p:spPr>
            <a:xfrm>
              <a:off x="1841" y="2838"/>
              <a:ext cx="4177" cy="3089"/>
            </a:xfrm>
            <a:prstGeom prst="rect">
              <a:avLst/>
            </a:prstGeom>
          </p:spPr>
        </p:pic>
        <p:sp>
          <p:nvSpPr>
            <p:cNvPr id="5" name="TextBox 5"/>
            <p:cNvSpPr txBox="1"/>
            <p:nvPr>
              <p:custDataLst>
                <p:tags r:id="rId6"/>
              </p:custDataLst>
            </p:nvPr>
          </p:nvSpPr>
          <p:spPr>
            <a:xfrm>
              <a:off x="1940" y="6413"/>
              <a:ext cx="3978" cy="772"/>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合作背景</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grpSp>
      <p:sp>
        <p:nvSpPr>
          <p:cNvPr id="6" name="TextBox 6"/>
          <p:cNvSpPr txBox="1"/>
          <p:nvPr>
            <p:custDataLst>
              <p:tags r:id="rId7"/>
            </p:custDataLst>
          </p:nvPr>
        </p:nvSpPr>
        <p:spPr>
          <a:xfrm>
            <a:off x="2666805" y="4724706"/>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中国项目管理的国际化需求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8"/>
            </p:custDataLst>
          </p:nvPr>
        </p:nvSpPr>
        <p:spPr>
          <a:xfrm>
            <a:off x="6934340" y="4670836"/>
            <a:ext cx="2510178" cy="1245227"/>
          </a:xfrm>
          <a:prstGeom prst="rect">
            <a:avLst/>
          </a:prstGeom>
        </p:spPr>
        <p:txBody>
          <a:bodyPr vert="horz" wrap="square" lIns="66008" tIns="33052" rIns="66008" bIns="33052"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项目管理知识体系在中国的普及</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9"/>
            </p:custDataLst>
          </p:nvPr>
        </p:nvSpPr>
        <p:spPr>
          <a:xfrm>
            <a:off x="7163078" y="3872069"/>
            <a:ext cx="2643252" cy="580682"/>
          </a:xfrm>
          <a:prstGeom prst="roundRect">
            <a:avLst>
              <a:gd name="adj" fmla="val 16667"/>
            </a:avLst>
          </a:prstGeom>
          <a:solidFill>
            <a:schemeClr val="accent1">
              <a:alpha val="100000"/>
            </a:schemeClr>
          </a:solidFill>
        </p:spPr>
      </p:sp>
      <p:grpSp>
        <p:nvGrpSpPr>
          <p:cNvPr id="15" name="组合 14"/>
          <p:cNvGrpSpPr/>
          <p:nvPr>
            <p:custDataLst>
              <p:tags r:id="rId10"/>
            </p:custDataLst>
          </p:nvPr>
        </p:nvGrpSpPr>
        <p:grpSpPr>
          <a:xfrm>
            <a:off x="7175500" y="1692275"/>
            <a:ext cx="2651760" cy="2760345"/>
            <a:chOff x="7494" y="2838"/>
            <a:chExt cx="4176" cy="4347"/>
          </a:xfrm>
        </p:grpSpPr>
        <p:pic>
          <p:nvPicPr>
            <p:cNvPr id="7" name="Picture 7"/>
            <p:cNvPicPr>
              <a:picLocks noChangeAspect="1"/>
            </p:cNvPicPr>
            <p:nvPr>
              <p:custDataLst>
                <p:tags r:id="rId11"/>
              </p:custDataLst>
            </p:nvPr>
          </p:nvPicPr>
          <p:blipFill>
            <a:blip r:embed="rId12"/>
            <a:srcRect t="700" b="700"/>
            <a:stretch>
              <a:fillRect/>
            </a:stretch>
          </p:blipFill>
          <p:spPr>
            <a:xfrm>
              <a:off x="7494" y="2838"/>
              <a:ext cx="4177" cy="3089"/>
            </a:xfrm>
            <a:prstGeom prst="rect">
              <a:avLst/>
            </a:prstGeom>
          </p:spPr>
        </p:pic>
        <p:sp>
          <p:nvSpPr>
            <p:cNvPr id="10" name="TextBox 10"/>
            <p:cNvSpPr txBox="1"/>
            <p:nvPr>
              <p:custDataLst>
                <p:tags r:id="rId13"/>
              </p:custDataLst>
            </p:nvPr>
          </p:nvSpPr>
          <p:spPr>
            <a:xfrm>
              <a:off x="7594" y="6413"/>
              <a:ext cx="3978" cy="772"/>
            </a:xfrm>
            <a:prstGeom prst="rect">
              <a:avLst/>
            </a:prstGeom>
          </p:spPr>
          <p:txBody>
            <a:bodyPr vert="horz" wrap="square" lIns="66008" tIns="33052" rIns="66008" bIns="33052" rtlCol="0" anchor="ctr" anchorCtr="0">
              <a:noAutofit/>
            </a:bodyPr>
            <a:lstStyle/>
            <a:p>
              <a:pPr algn="ctr">
                <a:lnSpc>
                  <a:spcPct val="120000"/>
                </a:lnSpc>
              </a:pPr>
              <a:r>
                <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rPr>
                <a:t>合作成果</a:t>
              </a:r>
              <a:endParaRPr lang="en-US" sz="2000" b="1">
                <a:solidFill>
                  <a:srgbClr val="FFFFFE">
                    <a:alpha val="100000"/>
                  </a:srgb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32802" y="2319431"/>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06</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项目的定义与属性</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476023" y="1726817"/>
            <a:ext cx="4434841"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项目生命周期</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项目生命周期是指项目从开始到结束的一系列阶段，每个阶段都有其特定的任务和目标。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项目定义</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项目是一种一次性、独特性的活动，旨在创造独特的产品或服务，以满足特定需求。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项目属性</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项目具有一次性、独特性、生命周期性、目标性、约束性和整体性等属性。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项目的定义与属性</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07</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项目管理的九大知识领域</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1642" y="4006380"/>
            <a:ext cx="7813795" cy="1827334"/>
          </a:xfrm>
          <a:prstGeom prst="roundRect">
            <a:avLst>
              <a:gd name="adj" fmla="val 16667"/>
            </a:avLst>
          </a:prstGeom>
          <a:solidFill>
            <a:schemeClr val="lt2">
              <a:alpha val="80000"/>
            </a:schemeClr>
          </a:solidFill>
        </p:spPr>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2">
            <a:alphaModFix amt="100000"/>
          </a:blip>
          <a:srcRect l="12109" r="12109"/>
          <a:stretch>
            <a:fillRect/>
          </a:stretch>
        </p:blipFill>
        <p:spPr>
          <a:xfrm>
            <a:off x="7804006" y="1329783"/>
            <a:ext cx="3831201" cy="5108268"/>
          </a:xfrm>
          <a:prstGeom prst="rect">
            <a:avLst/>
          </a:prstGeom>
        </p:spPr>
      </p:pic>
      <p:sp>
        <p:nvSpPr>
          <p:cNvPr id="5" name="TextBox 5"/>
          <p:cNvSpPr txBox="1"/>
          <p:nvPr/>
        </p:nvSpPr>
        <p:spPr>
          <a:xfrm>
            <a:off x="1030579" y="2089154"/>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领域介绍与关键点</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30579" y="2610429"/>
            <a:ext cx="6238875" cy="950067"/>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涵盖范围管理、时间管理、成本管理、质量管理、人力资源管理、沟通管理、风险管理、干系人管理和采购管理。</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030579" y="4183053"/>
            <a:ext cx="6238875" cy="637972"/>
          </a:xfrm>
          <a:prstGeom prst="rect">
            <a:avLst/>
          </a:prstGeom>
        </p:spPr>
        <p:txBody>
          <a:bodyPr vert="horz" wrap="square" lIns="123825" tIns="123825" rIns="57150" bIns="123825" rtlCol="0" anchor="ctr"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图标与图解</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30579" y="4712439"/>
            <a:ext cx="6238875" cy="936429"/>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每个领域的图标或图解，有助于学生更好地理解和区分各个领域。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项目管理的九大知识领域</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08</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项目集成管理</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54963" y="203417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项目集成管理是将项目各个要素和方面进行集中管理，以实现项目目标的过程。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集成管理的定义与特点</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3530045"/>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项目集成管理协调多个项目进度，集中管理资源，与多项目管理有本质区别。</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4963" y="3071702"/>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集成管理与多项目管理的比较</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5118981"/>
            <a:ext cx="5829300" cy="781050"/>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通过流程图或模型直观展示集成管理的实施过程，有助于理解集成管理的运行机制。</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4963" y="4660638"/>
            <a:ext cx="5829300" cy="40005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集成管理的流程图或模型</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项目集成管理</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09</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未来项目管理的挑战与机遇</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endPar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目 录</a:t>
            </a:r>
            <a:endPar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3929543" y="1484275"/>
            <a:ext cx="6612681" cy="4969951"/>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项目管理</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项目集成管理</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未来项目管理的挑战</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案例分析 - 山东东阿“九字诀”</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M集团项目案例</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24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未来项目管理的挑战与机遇</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2"/>
            </p:custDataLst>
          </p:nvPr>
        </p:nvSpPr>
        <p:spPr>
          <a:xfrm>
            <a:off x="7467600" y="4191145"/>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挑战与机遇点列表</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3"/>
            </p:custDataLst>
          </p:nvPr>
        </p:nvSpPr>
        <p:spPr>
          <a:xfrm>
            <a:off x="7391400" y="468135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项目管理工作岗位的需求量预测和工作方式的转变是值得关注和思考的点。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custDataLst>
              <p:tags r:id="rId4"/>
            </p:custDataLst>
          </p:nvPr>
        </p:nvPicPr>
        <p:blipFill>
          <a:blip r:embed="rId5"/>
          <a:srcRect l="5038" r="5038"/>
          <a:stretch>
            <a:fillRect/>
          </a:stretch>
        </p:blipFill>
        <p:spPr>
          <a:xfrm>
            <a:off x="7467606" y="1697429"/>
            <a:ext cx="3219437" cy="2386781"/>
          </a:xfrm>
          <a:prstGeom prst="rect">
            <a:avLst/>
          </a:prstGeom>
          <a:noFill/>
        </p:spPr>
      </p:pic>
      <p:pic>
        <p:nvPicPr>
          <p:cNvPr id="9" name="Picture 9"/>
          <p:cNvPicPr>
            <a:picLocks noChangeAspect="1"/>
          </p:cNvPicPr>
          <p:nvPr>
            <p:custDataLst>
              <p:tags r:id="rId6"/>
            </p:custDataLst>
          </p:nvPr>
        </p:nvPicPr>
        <p:blipFill>
          <a:blip r:embed="rId7"/>
          <a:srcRect l="11333" r="11333"/>
          <a:stretch>
            <a:fillRect/>
          </a:stretch>
        </p:blipFill>
        <p:spPr>
          <a:xfrm>
            <a:off x="1904999" y="1676474"/>
            <a:ext cx="3219437" cy="2386781"/>
          </a:xfrm>
          <a:prstGeom prst="rect">
            <a:avLst/>
          </a:prstGeom>
          <a:noFill/>
        </p:spPr>
      </p:pic>
      <p:sp>
        <p:nvSpPr>
          <p:cNvPr id="10" name="TextBox 10"/>
          <p:cNvSpPr txBox="1"/>
          <p:nvPr>
            <p:custDataLst>
              <p:tags r:id="rId8"/>
            </p:custDataLst>
          </p:nvPr>
        </p:nvSpPr>
        <p:spPr>
          <a:xfrm>
            <a:off x="1904993" y="420448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互联网时代的影响</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custDataLst>
              <p:tags r:id="rId9"/>
            </p:custDataLst>
          </p:nvPr>
        </p:nvSpPr>
        <p:spPr>
          <a:xfrm>
            <a:off x="1752593" y="4800881"/>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颠覆性技术趋势和数字化革命正深刻改变着项目管理的方式和理念。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10</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案例分析 - 山东东阿“九字诀”</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873355" y="1664304"/>
            <a:ext cx="638131" cy="638131"/>
          </a:xfrm>
          <a:prstGeom prst="ellipse">
            <a:avLst/>
          </a:prstGeom>
          <a:solidFill>
            <a:schemeClr val="accent1">
              <a:alpha val="20000"/>
            </a:schemeClr>
          </a:solidFill>
        </p:spPr>
      </p:sp>
      <p:sp>
        <p:nvSpPr>
          <p:cNvPr id="3" name="AutoShape 3"/>
          <p:cNvSpPr/>
          <p:nvPr/>
        </p:nvSpPr>
        <p:spPr>
          <a:xfrm>
            <a:off x="4008100" y="1799048"/>
            <a:ext cx="368642" cy="368642"/>
          </a:xfrm>
          <a:prstGeom prst="ellipse">
            <a:avLst/>
          </a:prstGeom>
          <a:solidFill>
            <a:schemeClr val="accent1">
              <a:alpha val="100000"/>
            </a:schemeClr>
          </a:solidFill>
        </p:spPr>
      </p:sp>
      <p:sp>
        <p:nvSpPr>
          <p:cNvPr id="4" name="TextBox 4"/>
          <p:cNvSpPr txBox="1"/>
          <p:nvPr/>
        </p:nvSpPr>
        <p:spPr>
          <a:xfrm>
            <a:off x="4636726"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早</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636726" y="204621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提前规划，早作准备，抢占先机</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2">
            <a:alphaModFix amt="100000"/>
          </a:blip>
          <a:srcRect/>
          <a:stretch>
            <a:fillRect/>
          </a:stretch>
        </p:blipFill>
        <p:spPr>
          <a:xfrm>
            <a:off x="-1061158" y="1741145"/>
            <a:ext cx="4421505" cy="4421505"/>
          </a:xfrm>
          <a:prstGeom prst="ellipse">
            <a:avLst/>
          </a:prstGeom>
        </p:spPr>
      </p:pic>
      <p:sp>
        <p:nvSpPr>
          <p:cNvPr id="7" name="AutoShape 7"/>
          <p:cNvSpPr/>
          <p:nvPr/>
        </p:nvSpPr>
        <p:spPr>
          <a:xfrm>
            <a:off x="3873355" y="3384629"/>
            <a:ext cx="638131" cy="638131"/>
          </a:xfrm>
          <a:prstGeom prst="ellipse">
            <a:avLst/>
          </a:prstGeom>
          <a:solidFill>
            <a:schemeClr val="accent1">
              <a:alpha val="20000"/>
            </a:schemeClr>
          </a:solidFill>
        </p:spPr>
      </p:sp>
      <p:sp>
        <p:nvSpPr>
          <p:cNvPr id="8" name="AutoShape 8"/>
          <p:cNvSpPr/>
          <p:nvPr/>
        </p:nvSpPr>
        <p:spPr>
          <a:xfrm>
            <a:off x="4008100" y="3519373"/>
            <a:ext cx="368642" cy="368642"/>
          </a:xfrm>
          <a:prstGeom prst="ellipse">
            <a:avLst/>
          </a:prstGeom>
          <a:solidFill>
            <a:schemeClr val="accent1">
              <a:alpha val="100000"/>
            </a:schemeClr>
          </a:solidFill>
        </p:spPr>
      </p:sp>
      <p:sp>
        <p:nvSpPr>
          <p:cNvPr id="9" name="TextBox 9"/>
          <p:cNvSpPr txBox="1"/>
          <p:nvPr/>
        </p:nvSpPr>
        <p:spPr>
          <a:xfrm>
            <a:off x="4636726"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快</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3873355" y="5104954"/>
            <a:ext cx="638131" cy="638131"/>
          </a:xfrm>
          <a:prstGeom prst="ellipse">
            <a:avLst/>
          </a:prstGeom>
          <a:solidFill>
            <a:schemeClr val="accent1">
              <a:alpha val="20000"/>
            </a:schemeClr>
          </a:solidFill>
        </p:spPr>
      </p:sp>
      <p:sp>
        <p:nvSpPr>
          <p:cNvPr id="11" name="AutoShape 11"/>
          <p:cNvSpPr/>
          <p:nvPr/>
        </p:nvSpPr>
        <p:spPr>
          <a:xfrm>
            <a:off x="4008100" y="5239698"/>
            <a:ext cx="368642" cy="368642"/>
          </a:xfrm>
          <a:prstGeom prst="ellipse">
            <a:avLst/>
          </a:prstGeom>
          <a:solidFill>
            <a:schemeClr val="accent1">
              <a:alpha val="100000"/>
            </a:schemeClr>
          </a:solidFill>
        </p:spPr>
      </p:sp>
      <p:sp>
        <p:nvSpPr>
          <p:cNvPr id="12" name="TextBox 12"/>
          <p:cNvSpPr txBox="1"/>
          <p:nvPr/>
        </p:nvSpPr>
        <p:spPr>
          <a:xfrm>
            <a:off x="4636726"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“九字诀”的具体内容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636726" y="3789081"/>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迅速响应，果断行动，提高效率</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636726" y="5471644"/>
            <a:ext cx="6891292" cy="98203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目标明确，决策果断，避免失误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9706" r="9706"/>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细致入微，精益求精，追求卓越</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严格要求，严谨态度，确保品质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严</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实事求是，注重实效，务实作风</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实</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“九字诀”的具体内容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90290" y="4933294"/>
            <a:ext cx="2809472" cy="114036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精诚团结，合作共赢，提高效益</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990089" y="4085631"/>
            <a:ext cx="2809875"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精</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nvCxnSpPr>
        <p:spPr>
          <a:xfrm>
            <a:off x="1056616"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1"/>
          </p:cNvPicPr>
          <p:nvPr/>
        </p:nvPicPr>
        <p:blipFill>
          <a:blip r:embed="rId2"/>
          <a:srcRect l="12964" r="12964"/>
          <a:stretch>
            <a:fillRect/>
          </a:stretch>
        </p:blipFill>
        <p:spPr>
          <a:xfrm>
            <a:off x="4980951" y="1649322"/>
            <a:ext cx="2231507" cy="2231507"/>
          </a:xfrm>
          <a:prstGeom prst="ellipse">
            <a:avLst/>
          </a:prstGeom>
        </p:spPr>
      </p:pic>
      <p:sp>
        <p:nvSpPr>
          <p:cNvPr id="6" name="TextBox 6"/>
          <p:cNvSpPr txBox="1"/>
          <p:nvPr/>
        </p:nvSpPr>
        <p:spPr>
          <a:xfrm>
            <a:off x="4725104" y="4085631"/>
            <a:ext cx="2743200"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明</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nvCxnSpPr>
        <p:spPr>
          <a:xfrm>
            <a:off x="4758293"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8"/>
          <p:cNvPicPr>
            <a:picLocks noChangeAspect="1"/>
          </p:cNvPicPr>
          <p:nvPr/>
        </p:nvPicPr>
        <p:blipFill>
          <a:blip r:embed="rId3"/>
          <a:srcRect/>
          <a:stretch>
            <a:fillRect/>
          </a:stretch>
        </p:blipFill>
        <p:spPr>
          <a:xfrm>
            <a:off x="8682668" y="1649322"/>
            <a:ext cx="2231507" cy="2231507"/>
          </a:xfrm>
          <a:prstGeom prst="ellipse">
            <a:avLst/>
          </a:prstGeom>
        </p:spPr>
      </p:pic>
      <p:sp>
        <p:nvSpPr>
          <p:cNvPr id="9" name="TextBox 9"/>
          <p:cNvSpPr txBox="1"/>
          <p:nvPr/>
        </p:nvSpPr>
        <p:spPr>
          <a:xfrm>
            <a:off x="8374434" y="4085631"/>
            <a:ext cx="2847975" cy="507055"/>
          </a:xfrm>
          <a:prstGeom prst="rect">
            <a:avLst/>
          </a:prstGeom>
          <a:ln>
            <a:solidFill>
              <a:schemeClr val="accent1">
                <a:alpha val="100000"/>
              </a:schemeClr>
            </a:solidFill>
          </a:ln>
        </p:spPr>
        <p:txBody>
          <a:bodyPr vert="horz" wrap="square" lIns="114300" tIns="57150" rIns="114300" bIns="57150" rtlCol="0" anchor="t"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勤</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0" name="Connector 10"/>
          <p:cNvCxnSpPr/>
          <p:nvPr/>
        </p:nvCxnSpPr>
        <p:spPr>
          <a:xfrm>
            <a:off x="8460012" y="4732887"/>
            <a:ext cx="2676821"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11"/>
          <p:cNvPicPr>
            <a:picLocks noChangeAspect="1"/>
          </p:cNvPicPr>
          <p:nvPr/>
        </p:nvPicPr>
        <p:blipFill>
          <a:blip r:embed="rId4"/>
          <a:srcRect l="18750" r="18750"/>
          <a:stretch>
            <a:fillRect/>
          </a:stretch>
        </p:blipFill>
        <p:spPr>
          <a:xfrm>
            <a:off x="1279273" y="1649322"/>
            <a:ext cx="2231507" cy="2231507"/>
          </a:xfrm>
          <a:prstGeom prst="ellipse">
            <a:avLst/>
          </a:prstGeom>
        </p:spPr>
      </p:pic>
      <p:sp>
        <p:nvSpPr>
          <p:cNvPr id="12" name="TextBox 12"/>
          <p:cNvSpPr txBox="1"/>
          <p:nvPr/>
        </p:nvSpPr>
        <p:spPr>
          <a:xfrm>
            <a:off x="4712639" y="4933294"/>
            <a:ext cx="2768130" cy="114036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明晰思路，透明沟通，避免误解</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373015" y="4933294"/>
            <a:ext cx="2850815" cy="1140368"/>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勤奋努力，持续学习，追求进步</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“九字诀”的具体内容</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项目谋划</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资金分配合理，确保了项目的顺利实施和效益的最大化。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资金分配</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方案审定</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方案审定严格，确保了项目实施的规范性和质量的可靠性。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东阿县充分谋划扶贫项目，确保了项目的针对性和有效性。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成功秘诀分析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67" r="16667"/>
          <a:stretch>
            <a:fillRect/>
          </a:stretch>
        </p:blipFill>
        <p:spPr>
          <a:xfrm>
            <a:off x="476023" y="1726817"/>
            <a:ext cx="4434840" cy="4434841"/>
          </a:xfrm>
          <a:prstGeom prst="roundRect">
            <a:avLst/>
          </a:prstGeom>
        </p:spPr>
      </p:pic>
      <p:sp>
        <p:nvSpPr>
          <p:cNvPr id="3" name="TextBox 3"/>
          <p:cNvSpPr txBox="1"/>
          <p:nvPr/>
        </p:nvSpPr>
        <p:spPr>
          <a:xfrm>
            <a:off x="5562187" y="4881292"/>
            <a:ext cx="6000750" cy="711336"/>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资产确权</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资产确权及时，确保了项目资产的合法性和安全性。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项目推进</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项目推进有序，确保了项目按照计划进度进行实施。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187" y="3262274"/>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项目验收</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项目验收认真，确保了项目成果的准确性和完整性。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成功秘诀分析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491989"/>
            <a:ext cx="238125" cy="238125"/>
          </a:xfrm>
          <a:prstGeom prst="ellipse">
            <a:avLst/>
          </a:prstGeom>
          <a:solidFill>
            <a:schemeClr val="accent1">
              <a:alpha val="100000"/>
            </a:schemeClr>
          </a:solidFill>
        </p:spPr>
      </p:sp>
      <p:sp>
        <p:nvSpPr>
          <p:cNvPr id="12" name="AutoShape 12"/>
          <p:cNvSpPr/>
          <p:nvPr/>
        </p:nvSpPr>
        <p:spPr>
          <a:xfrm>
            <a:off x="5267801" y="5117897"/>
            <a:ext cx="238125" cy="238125"/>
          </a:xfrm>
          <a:prstGeom prst="ellipse">
            <a:avLst/>
          </a:prstGeom>
          <a:solidFill>
            <a:schemeClr val="accent1">
              <a:alpha val="100000"/>
            </a:schemeClr>
          </a:solid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3829" y="1803818"/>
            <a:ext cx="230516" cy="230516"/>
          </a:xfrm>
          <a:prstGeom prst="ellipse">
            <a:avLst/>
          </a:prstGeom>
          <a:solidFill>
            <a:schemeClr val="accent1">
              <a:alpha val="100000"/>
            </a:schemeClr>
          </a:solidFill>
        </p:spPr>
      </p:sp>
      <p:sp>
        <p:nvSpPr>
          <p:cNvPr id="3" name="TextBox 3"/>
          <p:cNvSpPr txBox="1"/>
          <p:nvPr/>
        </p:nvSpPr>
        <p:spPr>
          <a:xfrm>
            <a:off x="678104" y="2278958"/>
            <a:ext cx="4394883" cy="798650"/>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收益分配合理，确保了项目效益的公平性和最大化。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94345" y="1668690"/>
            <a:ext cx="4078642" cy="538873"/>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收益分配</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5" name="Picture 5"/>
          <p:cNvPicPr>
            <a:picLocks noChangeAspect="1"/>
          </p:cNvPicPr>
          <p:nvPr/>
        </p:nvPicPr>
        <p:blipFill>
          <a:blip r:embed="rId2"/>
          <a:srcRect l="16667" r="16667"/>
          <a:stretch>
            <a:fillRect/>
          </a:stretch>
        </p:blipFill>
        <p:spPr>
          <a:xfrm>
            <a:off x="6246240" y="1339655"/>
            <a:ext cx="4916403" cy="4916403"/>
          </a:xfrm>
          <a:prstGeom prst="ellipse">
            <a:avLst/>
          </a:prstGeom>
        </p:spPr>
      </p:pic>
      <p:sp>
        <p:nvSpPr>
          <p:cNvPr id="6" name="TextBox 6"/>
          <p:cNvSpPr txBox="1"/>
          <p:nvPr/>
        </p:nvSpPr>
        <p:spPr>
          <a:xfrm>
            <a:off x="678104" y="3888302"/>
            <a:ext cx="4391025" cy="782267"/>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项目管理科学，确保了项目目标的实现和效益的优化。</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994345" y="3319377"/>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项目管理</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78104" y="5524739"/>
            <a:ext cx="4391025" cy="796048"/>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项目监管有力，确保了项目实施的规范性和质量的可靠性。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994345" y="4955814"/>
            <a:ext cx="4078642" cy="497530"/>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项目监管</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763829" y="3433833"/>
            <a:ext cx="230516" cy="230516"/>
          </a:xfrm>
          <a:prstGeom prst="ellipse">
            <a:avLst/>
          </a:prstGeom>
          <a:solidFill>
            <a:schemeClr val="accent1">
              <a:alpha val="100000"/>
            </a:schemeClr>
          </a:solidFill>
        </p:spPr>
      </p:sp>
      <p:sp>
        <p:nvSpPr>
          <p:cNvPr id="11" name="AutoShape 11"/>
          <p:cNvSpPr/>
          <p:nvPr/>
        </p:nvSpPr>
        <p:spPr>
          <a:xfrm>
            <a:off x="763829" y="5070271"/>
            <a:ext cx="230516" cy="230516"/>
          </a:xfrm>
          <a:prstGeom prst="ellipse">
            <a:avLst/>
          </a:prstGeom>
          <a:solidFill>
            <a:schemeClr val="accent1">
              <a:alpha val="100000"/>
            </a:schemeClr>
          </a:solidFill>
        </p:spPr>
      </p:sp>
      <p:sp>
        <p:nvSpPr>
          <p:cNvPr id="12" name="TextBox 1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成功秘诀分析</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11</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实训任务 - M集团项目案例</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234986" y="2896583"/>
            <a:ext cx="5052139" cy="3467154"/>
          </a:xfrm>
          <a:prstGeom prst="roundRect">
            <a:avLst>
              <a:gd name="adj" fmla="val 5952"/>
            </a:avLst>
          </a:prstGeom>
          <a:solidFill>
            <a:schemeClr val="lt2">
              <a:alpha val="80000"/>
            </a:schemeClr>
          </a:solidFill>
        </p:spPr>
      </p:sp>
      <p:sp>
        <p:nvSpPr>
          <p:cNvPr id="3" name="AutoShape 3"/>
          <p:cNvSpPr/>
          <p:nvPr/>
        </p:nvSpPr>
        <p:spPr>
          <a:xfrm>
            <a:off x="879670" y="2896583"/>
            <a:ext cx="5052139" cy="3467154"/>
          </a:xfrm>
          <a:prstGeom prst="roundRect">
            <a:avLst>
              <a:gd name="adj" fmla="val 5952"/>
            </a:avLst>
          </a:prstGeom>
          <a:solidFill>
            <a:schemeClr val="lt2">
              <a:alpha val="80000"/>
            </a:schemeClr>
          </a:solidFill>
        </p:spPr>
      </p:sp>
      <p:pic>
        <p:nvPicPr>
          <p:cNvPr id="4" name="Picture 4"/>
          <p:cNvPicPr>
            <a:picLocks noChangeAspect="1"/>
          </p:cNvPicPr>
          <p:nvPr/>
        </p:nvPicPr>
        <p:blipFill>
          <a:blip r:embed="rId2"/>
          <a:srcRect/>
          <a:stretch>
            <a:fillRect/>
          </a:stretch>
        </p:blipFill>
        <p:spPr>
          <a:xfrm>
            <a:off x="891140" y="1371600"/>
            <a:ext cx="5029200" cy="3162577"/>
          </a:xfrm>
          <a:prstGeom prst="rect">
            <a:avLst/>
          </a:prstGeom>
        </p:spPr>
      </p:pic>
      <p:sp>
        <p:nvSpPr>
          <p:cNvPr id="5" name="TextBox 5"/>
          <p:cNvSpPr txBox="1"/>
          <p:nvPr/>
        </p:nvSpPr>
        <p:spPr>
          <a:xfrm>
            <a:off x="1380405" y="4752068"/>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M集团与CSAI的合作</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380405" y="5384645"/>
            <a:ext cx="4050670" cy="824485"/>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M集团与CSAI公司开展深度合作，共同推进项目实施。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7"/>
          <p:cNvPicPr>
            <a:picLocks noChangeAspect="1"/>
          </p:cNvPicPr>
          <p:nvPr/>
        </p:nvPicPr>
        <p:blipFill>
          <a:blip r:embed="rId3"/>
          <a:srcRect/>
          <a:stretch>
            <a:fillRect/>
          </a:stretch>
        </p:blipFill>
        <p:spPr>
          <a:xfrm>
            <a:off x="6246455" y="1371600"/>
            <a:ext cx="5029200" cy="3162577"/>
          </a:xfrm>
          <a:prstGeom prst="rect">
            <a:avLst/>
          </a:prstGeom>
        </p:spPr>
      </p:pic>
      <p:sp>
        <p:nvSpPr>
          <p:cNvPr id="8" name="TextBox 8"/>
          <p:cNvSpPr txBox="1"/>
          <p:nvPr/>
        </p:nvSpPr>
        <p:spPr>
          <a:xfrm>
            <a:off x="6735721" y="4759543"/>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项目的目标和挑战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6735721" y="5392119"/>
            <a:ext cx="4050670" cy="824485"/>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项目旨在提高M集团的竞争力，面临市场竞争激烈、技术难度大等挑战。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项目背景介绍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项目管理的重要性</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项目经理张工的决策过程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3" name="Picture 3"/>
          <p:cNvPicPr>
            <a:picLocks noChangeAspect="1"/>
          </p:cNvPicPr>
          <p:nvPr/>
        </p:nvPicPr>
        <p:blipFill>
          <a:blip r:embed="rId2"/>
          <a:srcRect/>
          <a:stretch>
            <a:fillRect/>
          </a:stretch>
        </p:blipFill>
        <p:spPr>
          <a:xfrm>
            <a:off x="8159764" y="1697429"/>
            <a:ext cx="3219437" cy="2386781"/>
          </a:xfrm>
          <a:prstGeom prst="rect">
            <a:avLst/>
          </a:prstGeom>
          <a:noFill/>
        </p:spPr>
      </p:pic>
      <p:sp>
        <p:nvSpPr>
          <p:cNvPr id="4" name="TextBox 4"/>
          <p:cNvSpPr txBox="1"/>
          <p:nvPr/>
        </p:nvSpPr>
        <p:spPr>
          <a:xfrm>
            <a:off x="8245482"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项目分阶段实施的策略</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245482"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张工采取分阶段实施的策略，确保项目按照计划进行，并及时调整。</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72000"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增派人手的考虑</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72000"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考虑到项目的重要性和紧迫性，张工考虑增派人手，以加快进度。</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3"/>
          <a:srcRect/>
          <a:stretch>
            <a:fillRect/>
          </a:stretch>
        </p:blipFill>
        <p:spPr>
          <a:xfrm>
            <a:off x="4486281" y="1697429"/>
            <a:ext cx="3219437" cy="2386781"/>
          </a:xfrm>
          <a:prstGeom prst="rect">
            <a:avLst/>
          </a:prstGeom>
          <a:noFill/>
        </p:spPr>
      </p:pic>
      <p:pic>
        <p:nvPicPr>
          <p:cNvPr id="9" name="Picture 9"/>
          <p:cNvPicPr>
            <a:picLocks noChangeAspect="1"/>
          </p:cNvPicPr>
          <p:nvPr/>
        </p:nvPicPr>
        <p:blipFill>
          <a:blip r:embed="rId4"/>
          <a:srcRect/>
          <a:stretch>
            <a:fillRect/>
          </a:stretch>
        </p:blipFill>
        <p:spPr>
          <a:xfrm>
            <a:off x="812799" y="1697429"/>
            <a:ext cx="3219437" cy="2386781"/>
          </a:xfrm>
          <a:prstGeom prst="rect">
            <a:avLst/>
          </a:prstGeom>
          <a:noFill/>
        </p:spPr>
      </p:pic>
      <p:sp>
        <p:nvSpPr>
          <p:cNvPr id="10" name="TextBox 10"/>
          <p:cNvSpPr txBox="1"/>
          <p:nvPr/>
        </p:nvSpPr>
        <p:spPr>
          <a:xfrm>
            <a:off x="898518"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工作量评估</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98518" y="4835171"/>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项目经理张工首先对工作量进行评估，确保团队有足够资源完成项目。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46568" y="2374499"/>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12</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张工如何保证项目成功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通过分析张工的管理方法和决策过程，探讨如何提高项目成功的可能性。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小组内成员共同讨论，集思广益，为张工的管理决策提供更多思路和参考。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通过分组讨论和小组代表发言，实现全班范围内思想的碰撞和交流。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交换思想</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每个小组内部成员进行讨论，集思广益，为张工的管理决策提供思路。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分组讨论</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每个小组选派代表上台发言，分享本组讨论的结果和观点。</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小组代表发言</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交换思想的流程</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13</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互相点评</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1600326" y="1447916"/>
            <a:ext cx="6612160" cy="1685627"/>
          </a:xfrm>
          <a:prstGeom prst="roundRect">
            <a:avLst>
              <a:gd name="adj" fmla="val 9080"/>
            </a:avLst>
          </a:prstGeom>
          <a:solidFill>
            <a:schemeClr val="lt2">
              <a:alpha val="80000"/>
            </a:schemeClr>
          </a:solidFill>
        </p:spPr>
      </p:sp>
      <p:grpSp>
        <p:nvGrpSpPr>
          <p:cNvPr id="16" name="组合 15"/>
          <p:cNvGrpSpPr/>
          <p:nvPr>
            <p:custDataLst>
              <p:tags r:id="rId3"/>
            </p:custDataLst>
          </p:nvPr>
        </p:nvGrpSpPr>
        <p:grpSpPr>
          <a:xfrm>
            <a:off x="1524000" y="1828800"/>
            <a:ext cx="6139180" cy="1377950"/>
            <a:chOff x="1181" y="2339"/>
            <a:chExt cx="9668" cy="2170"/>
          </a:xfrm>
        </p:grpSpPr>
        <p:sp>
          <p:nvSpPr>
            <p:cNvPr id="3" name="TextBox 3"/>
            <p:cNvSpPr txBox="1"/>
            <p:nvPr>
              <p:custDataLst>
                <p:tags r:id="rId4"/>
              </p:custDataLst>
            </p:nvPr>
          </p:nvSpPr>
          <p:spPr>
            <a:xfrm>
              <a:off x="1181" y="2646"/>
              <a:ext cx="1800" cy="174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5"/>
              </p:custDataLst>
            </p:nvPr>
          </p:nvSpPr>
          <p:spPr>
            <a:xfrm>
              <a:off x="2981" y="2339"/>
              <a:ext cx="5502" cy="912"/>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各组答案的要点</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6"/>
              </p:custDataLst>
            </p:nvPr>
          </p:nvSpPr>
          <p:spPr>
            <a:xfrm>
              <a:off x="2981" y="3221"/>
              <a:ext cx="7868" cy="1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列出各组回答的关键点，确保点评时考虑到所有组的贡献。</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互相点评</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7"/>
            </p:custDataLst>
          </p:nvPr>
        </p:nvSpPr>
        <p:spPr>
          <a:xfrm>
            <a:off x="4343474" y="3793386"/>
            <a:ext cx="6612160" cy="1685627"/>
          </a:xfrm>
          <a:prstGeom prst="roundRect">
            <a:avLst>
              <a:gd name="adj" fmla="val 9080"/>
            </a:avLst>
          </a:prstGeom>
          <a:solidFill>
            <a:schemeClr val="lt2">
              <a:alpha val="80000"/>
            </a:schemeClr>
          </a:solidFill>
        </p:spPr>
      </p:sp>
      <p:grpSp>
        <p:nvGrpSpPr>
          <p:cNvPr id="15" name="组合 14"/>
          <p:cNvGrpSpPr/>
          <p:nvPr>
            <p:custDataLst>
              <p:tags r:id="rId8"/>
            </p:custDataLst>
          </p:nvPr>
        </p:nvGrpSpPr>
        <p:grpSpPr>
          <a:xfrm>
            <a:off x="4419600" y="3886200"/>
            <a:ext cx="6139180" cy="1378585"/>
            <a:chOff x="4219" y="5221"/>
            <a:chExt cx="9668" cy="2171"/>
          </a:xfrm>
        </p:grpSpPr>
        <p:sp>
          <p:nvSpPr>
            <p:cNvPr id="8" name="TextBox 8"/>
            <p:cNvSpPr txBox="1"/>
            <p:nvPr>
              <p:custDataLst>
                <p:tags r:id="rId9"/>
              </p:custDataLst>
            </p:nvPr>
          </p:nvSpPr>
          <p:spPr>
            <a:xfrm>
              <a:off x="4219" y="5529"/>
              <a:ext cx="1800" cy="174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10"/>
              </p:custDataLst>
            </p:nvPr>
          </p:nvSpPr>
          <p:spPr>
            <a:xfrm>
              <a:off x="6019" y="5221"/>
              <a:ext cx="5502" cy="912"/>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授课教师的点评</a:t>
              </a:r>
              <a:endPar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11"/>
              </p:custDataLst>
            </p:nvPr>
          </p:nvSpPr>
          <p:spPr>
            <a:xfrm>
              <a:off x="6019" y="6104"/>
              <a:ext cx="7868" cy="1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教师需对每组的答案进行点评，确保学生了解自己的优点和不足。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endPar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598539" y="3724145"/>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rPr>
              <a:t>感谢观看</a:t>
            </a:r>
            <a:endPar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项目管理的重要性</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2"/>
            </p:custDataLst>
          </p:nvPr>
        </p:nvSpPr>
        <p:spPr>
          <a:xfrm>
            <a:off x="216800" y="2235958"/>
            <a:ext cx="3905833" cy="1129392"/>
          </a:xfrm>
          <a:prstGeom prst="rect">
            <a:avLst/>
          </a:prstGeom>
        </p:spPr>
        <p:txBody>
          <a:bodyPr vert="horz" wrap="square" lIns="114300" tIns="57150" rIns="114300" bIns="57150" rtlCol="0" anchor="t" anchorCtr="0">
            <a:normAutofit/>
          </a:bodyPr>
          <a:lstStyle/>
          <a:p>
            <a:pPr algn="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项目管理在现代企业中扮演着越来越重要的角色，它不仅是一种科学的方法体系，更是一门艺术。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3"/>
            </p:custDataLst>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项目管理的价值</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4"/>
            </p:custDataLst>
          </p:nvPr>
        </p:nvSpPr>
        <p:spPr>
          <a:xfrm>
            <a:off x="8027972" y="2207383"/>
            <a:ext cx="3905833" cy="1129392"/>
          </a:xfrm>
          <a:prstGeom prst="rect">
            <a:avLst/>
          </a:prstGeom>
        </p:spPr>
        <p:txBody>
          <a:bodyPr vert="horz" wrap="square" lIns="114300" tIns="57150" rIns="114300" bIns="57150" rtlCol="0" anchor="t" anchorCtr="0">
            <a:norm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项目管理能够帮助企业实现战略目标，通过系统地组织、计划和协调资源，确保项目能够按时、按质地完成。</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custDataLst>
              <p:tags r:id="rId5"/>
            </p:custDataLst>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企业战略实施的关键</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custDataLst>
              <p:tags r:id="rId6"/>
            </p:custDataLst>
          </p:nvPr>
        </p:nvSpPr>
        <p:spPr>
          <a:xfrm>
            <a:off x="4082344" y="4800894"/>
            <a:ext cx="3905833" cy="1143173"/>
          </a:xfrm>
          <a:prstGeom prst="rect">
            <a:avLst/>
          </a:prstGeom>
        </p:spPr>
        <p:txBody>
          <a:bodyPr vert="horz" wrap="square" lIns="114300" tIns="57150" rIns="114300" bIns="57150" rtlCol="0" anchor="t" anchorCtr="0">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项目管理在国家经济发展中发挥着重要的推动作用，通过有效地管理项目，可以提高国家的竞争力和创新能力。</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7"/>
            </p:custDataLst>
          </p:nvPr>
        </p:nvSpPr>
        <p:spPr>
          <a:xfrm>
            <a:off x="3733997" y="411480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国家经济发展的推动力</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8"/>
            </p:custDataLst>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custDataLst>
              <p:tags r:id="rId9"/>
            </p:custDataLst>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custDataLst>
              <p:tags r:id="rId10"/>
            </p:custDataLst>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custDataLst>
              <p:tags r:id="rId11"/>
            </p:custDataLst>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custDataLst>
              <p:tags r:id="rId12"/>
            </p:custDataLst>
          </p:nvPr>
        </p:nvSpPr>
        <p:spPr>
          <a:xfrm>
            <a:off x="5714936" y="3336926"/>
            <a:ext cx="682752" cy="682752"/>
          </a:xfrm>
          <a:prstGeom prst="ellipse">
            <a:avLst/>
          </a:prstGeom>
          <a:noFill/>
          <a:ln w="19050">
            <a:solidFill>
              <a:schemeClr val="accent1">
                <a:alpha val="100000"/>
              </a:schemeClr>
            </a:solidFill>
            <a:prstDash val="solid"/>
          </a:ln>
        </p:spPr>
      </p:sp>
      <p:sp>
        <p:nvSpPr>
          <p:cNvPr id="18" name="TextBox 18"/>
          <p:cNvSpPr txBox="1"/>
          <p:nvPr>
            <p:custDataLst>
              <p:tags r:id="rId13"/>
            </p:custDataLst>
          </p:nvPr>
        </p:nvSpPr>
        <p:spPr>
          <a:xfrm>
            <a:off x="5562642" y="3429065"/>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项目管理与运营管理的区别</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rot="5400000">
            <a:off x="391988" y="1845509"/>
            <a:ext cx="4092893" cy="4092575"/>
          </a:xfrm>
          <a:custGeom>
            <a:avLst/>
            <a:gdLst/>
            <a:ahLst/>
            <a:cxnLst/>
            <a:rect l="l" t="t" r="r" b="b"/>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accent1">
              <a:alpha val="100000"/>
            </a:schemeClr>
          </a:solidFill>
        </p:spPr>
      </p:sp>
      <p:pic>
        <p:nvPicPr>
          <p:cNvPr id="3" name="Picture 3"/>
          <p:cNvPicPr>
            <a:picLocks noChangeAspect="1"/>
          </p:cNvPicPr>
          <p:nvPr/>
        </p:nvPicPr>
        <p:blipFill>
          <a:blip r:embed="rId2"/>
          <a:srcRect/>
          <a:stretch>
            <a:fillRect/>
          </a:stretch>
        </p:blipFill>
        <p:spPr>
          <a:xfrm>
            <a:off x="702027" y="2155390"/>
            <a:ext cx="3472815" cy="3472815"/>
          </a:xfrm>
          <a:prstGeom prst="ellipse">
            <a:avLst/>
          </a:prstGeom>
        </p:spPr>
      </p:pic>
      <p:sp>
        <p:nvSpPr>
          <p:cNvPr id="4" name="TextBox 4"/>
          <p:cNvSpPr txBox="1"/>
          <p:nvPr/>
        </p:nvSpPr>
        <p:spPr>
          <a:xfrm>
            <a:off x="6097260" y="3180638"/>
            <a:ext cx="5610225" cy="47041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项目管理时间有限，运营管理时间周而复始。</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097260" y="2722499"/>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时间</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097260" y="4437395"/>
            <a:ext cx="5610225" cy="456629"/>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项目管理团队项目，运营管理职能部门。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097260" y="3979255"/>
            <a:ext cx="3280773" cy="560841"/>
          </a:xfrm>
          <a:prstGeom prst="rect">
            <a:avLst/>
          </a:prstGeom>
          <a:noFill/>
        </p:spPr>
        <p:txBody>
          <a:bodyPr vert="horz" wrap="square" lIns="91440" tIns="45720" rIns="91440" bIns="45720" rtlCol="0" anchor="ctr" anchorCtr="0">
            <a:norm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组织</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5233189" y="2868543"/>
            <a:ext cx="762000" cy="762000"/>
          </a:xfrm>
          <a:prstGeom prst="ellipse">
            <a:avLst/>
          </a:prstGeom>
          <a:solidFill>
            <a:schemeClr val="lt1">
              <a:alpha val="100000"/>
            </a:schemeClr>
          </a:solidFill>
          <a:ln w="19050">
            <a:solidFill>
              <a:schemeClr val="accent1">
                <a:alpha val="100000"/>
              </a:schemeClr>
            </a:solidFill>
            <a:prstDash val="solid"/>
          </a:ln>
        </p:spPr>
      </p:sp>
      <p:sp>
        <p:nvSpPr>
          <p:cNvPr id="9" name="AutoShape 9"/>
          <p:cNvSpPr/>
          <p:nvPr/>
        </p:nvSpPr>
        <p:spPr>
          <a:xfrm>
            <a:off x="5233189" y="4125300"/>
            <a:ext cx="762000" cy="762000"/>
          </a:xfrm>
          <a:prstGeom prst="ellipse">
            <a:avLst/>
          </a:prstGeom>
          <a:solidFill>
            <a:schemeClr val="lt1">
              <a:alpha val="100000"/>
            </a:schemeClr>
          </a:solidFill>
          <a:ln w="19050">
            <a:solidFill>
              <a:schemeClr val="accent1">
                <a:alpha val="100000"/>
              </a:schemeClr>
            </a:solidFill>
            <a:prstDash val="solid"/>
          </a:ln>
        </p:spPr>
      </p:sp>
      <p:sp>
        <p:nvSpPr>
          <p:cNvPr id="10" name="AutoShape 10"/>
          <p:cNvSpPr/>
          <p:nvPr/>
        </p:nvSpPr>
        <p:spPr>
          <a:xfrm>
            <a:off x="4471189" y="5373364"/>
            <a:ext cx="762000" cy="762000"/>
          </a:xfrm>
          <a:prstGeom prst="ellipse">
            <a:avLst/>
          </a:prstGeom>
          <a:solidFill>
            <a:schemeClr val="lt1">
              <a:alpha val="100000"/>
            </a:schemeClr>
          </a:solidFill>
          <a:ln w="19050">
            <a:solidFill>
              <a:schemeClr val="accent1">
                <a:alpha val="100000"/>
              </a:schemeClr>
            </a:solidFill>
            <a:prstDash val="solid"/>
          </a:ln>
        </p:spPr>
      </p:sp>
      <p:sp>
        <p:nvSpPr>
          <p:cNvPr id="11" name="AutoShape 11"/>
          <p:cNvSpPr/>
          <p:nvPr/>
        </p:nvSpPr>
        <p:spPr>
          <a:xfrm>
            <a:off x="4471189" y="1642200"/>
            <a:ext cx="762000" cy="762000"/>
          </a:xfrm>
          <a:prstGeom prst="ellipse">
            <a:avLst/>
          </a:prstGeom>
          <a:solidFill>
            <a:schemeClr val="lt1">
              <a:alpha val="100000"/>
            </a:schemeClr>
          </a:solidFill>
          <a:ln w="19050">
            <a:solidFill>
              <a:schemeClr val="accent1">
                <a:alpha val="100000"/>
              </a:schemeClr>
            </a:solidFill>
            <a:prstDash val="solid"/>
          </a:ln>
        </p:spPr>
      </p:sp>
      <p:sp>
        <p:nvSpPr>
          <p:cNvPr id="12" name="TextBox 12"/>
          <p:cNvSpPr txBox="1"/>
          <p:nvPr/>
        </p:nvSpPr>
        <p:spPr>
          <a:xfrm>
            <a:off x="4470237" y="1782217"/>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5232236" y="3008561"/>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5248581" y="4265317"/>
            <a:ext cx="74485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470237" y="5513381"/>
            <a:ext cx="763905"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418969" y="1989857"/>
            <a:ext cx="5609752" cy="456629"/>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项目管理目标特定，运营管理目标常规。</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418969" y="1531718"/>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目标</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5387222" y="5699240"/>
            <a:ext cx="5610225" cy="470410"/>
          </a:xfrm>
          <a:prstGeom prst="rect">
            <a:avLst/>
          </a:prstGeom>
          <a:noFill/>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项目管理流程简洁，运营管理流程复杂。</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5387222" y="5241100"/>
            <a:ext cx="3280773" cy="560841"/>
          </a:xfrm>
          <a:prstGeom prst="rect">
            <a:avLst/>
          </a:prstGeom>
          <a:noFill/>
        </p:spPr>
        <p:txBody>
          <a:bodyPr vert="horz" wrap="square" lIns="91440" tIns="45720" rIns="91440" bIns="45720" rtlCol="0" anchor="ctr" anchorCtr="0">
            <a:noAutofit/>
          </a:bodyPr>
          <a:lstStyle/>
          <a:p>
            <a:pPr algn="l">
              <a:lnSpc>
                <a:spcPct val="120000"/>
              </a:lnSpc>
            </a:pPr>
            <a:r>
              <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rPr>
              <a:t>流程</a:t>
            </a:r>
            <a:endParaRPr lang="en-US" sz="21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项目管理与运营管理的区别</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项目管理知识体系</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项目管理知识体系</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51754" y="1716288"/>
            <a:ext cx="3429000" cy="4591050"/>
          </a:xfrm>
          <a:prstGeom prst="round2DiagRect">
            <a:avLst/>
          </a:prstGeom>
          <a:solidFill>
            <a:schemeClr val="lt2">
              <a:alpha val="80000"/>
            </a:schemeClr>
          </a:solidFill>
        </p:spPr>
      </p:sp>
      <p:sp>
        <p:nvSpPr>
          <p:cNvPr id="4" name="TextBox 4"/>
          <p:cNvSpPr txBox="1"/>
          <p:nvPr/>
        </p:nvSpPr>
        <p:spPr>
          <a:xfrm>
            <a:off x="937504" y="2040223"/>
            <a:ext cx="2857500" cy="978725"/>
          </a:xfrm>
          <a:prstGeom prst="rect">
            <a:avLst/>
          </a:prstGeom>
        </p:spPr>
        <p:txBody>
          <a:bodyPr vert="horz" wrap="square" lIns="0" tIns="0" rIns="0" bIns="0" rtlCol="0" anchor="b" anchorCtr="0">
            <a:noAutofit/>
          </a:bodyPr>
          <a:lstStyle/>
          <a:p>
            <a:pPr>
              <a:lnSpc>
                <a:spcPct val="120000"/>
              </a:lnSpc>
              <a:spcBef>
                <a:spcPts val="375"/>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PMBOK指南简介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937504" y="3268967"/>
            <a:ext cx="2857500" cy="2722154"/>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PMBOK指南是项目管理领域的一本权威指南，它涵盖了项目管理的核心内容，包括范围管理、时间管理、成本管理、质量管理、人力资源管理、沟通管理、风险管理、干系人管理和采购管理等九大知识领域。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nvSpPr>
        <p:spPr>
          <a:xfrm>
            <a:off x="4345585" y="1704871"/>
            <a:ext cx="3429000" cy="4591050"/>
          </a:xfrm>
          <a:prstGeom prst="round2DiagRect">
            <a:avLst/>
          </a:prstGeom>
          <a:solidFill>
            <a:schemeClr val="lt2">
              <a:alpha val="80000"/>
            </a:schemeClr>
          </a:solidFill>
        </p:spPr>
      </p:sp>
      <p:sp>
        <p:nvSpPr>
          <p:cNvPr id="7" name="TextBox 7"/>
          <p:cNvSpPr txBox="1"/>
          <p:nvPr/>
        </p:nvSpPr>
        <p:spPr>
          <a:xfrm>
            <a:off x="4631335" y="2028807"/>
            <a:ext cx="2857500" cy="978725"/>
          </a:xfrm>
          <a:prstGeom prst="rect">
            <a:avLst/>
          </a:prstGeom>
        </p:spPr>
        <p:txBody>
          <a:bodyPr vert="horz" wrap="square" lIns="0" tIns="0" rIns="0" bIns="0" rtlCol="0" anchor="b" anchorCtr="0">
            <a:noAutofit/>
          </a:bodyPr>
          <a:lstStyle/>
          <a:p>
            <a:pPr>
              <a:lnSpc>
                <a:spcPct val="120000"/>
              </a:lnSpc>
              <a:spcBef>
                <a:spcPts val="375"/>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知识体系的发展历程</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631335" y="3257550"/>
            <a:ext cx="2857500" cy="2733571"/>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项目管理知识体系的发展经历了多个阶段，包括早期的项目管理理论探索、中期的发展和成熟以及现代的知识体系框架。随着技术的发展和项目的复杂性增加，项目管理知识体系也在不断演变和扩展。</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nvSpPr>
        <p:spPr>
          <a:xfrm>
            <a:off x="8039417" y="1693454"/>
            <a:ext cx="3429000" cy="4591050"/>
          </a:xfrm>
          <a:prstGeom prst="round2DiagRect">
            <a:avLst/>
          </a:prstGeom>
          <a:solidFill>
            <a:schemeClr val="lt2">
              <a:alpha val="80000"/>
            </a:schemeClr>
          </a:solidFill>
        </p:spPr>
      </p:sp>
      <p:sp>
        <p:nvSpPr>
          <p:cNvPr id="10" name="TextBox 10"/>
          <p:cNvSpPr txBox="1"/>
          <p:nvPr/>
        </p:nvSpPr>
        <p:spPr>
          <a:xfrm>
            <a:off x="8325167" y="2017390"/>
            <a:ext cx="2857500" cy="978725"/>
          </a:xfrm>
          <a:prstGeom prst="rect">
            <a:avLst/>
          </a:prstGeom>
        </p:spPr>
        <p:txBody>
          <a:bodyPr vert="horz" wrap="square" lIns="0" tIns="0" rIns="0" bIns="0" rtlCol="0" anchor="b" anchorCtr="0">
            <a:noAutofit/>
          </a:bodyPr>
          <a:lstStyle/>
          <a:p>
            <a:pPr>
              <a:lnSpc>
                <a:spcPct val="120000"/>
              </a:lnSpc>
              <a:spcBef>
                <a:spcPts val="375"/>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九大知识领域概览</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25167" y="3246134"/>
            <a:ext cx="2857500" cy="2744987"/>
          </a:xfrm>
          <a:prstGeom prst="rect">
            <a:avLst/>
          </a:prstGeom>
        </p:spPr>
        <p:txBody>
          <a:bodyPr vert="horz" wrap="square" lIns="0" tIns="0" rIns="0" bIns="0" rtlCol="0" anchor="t" anchorCtr="0">
            <a:noAutofit/>
          </a:bodyPr>
          <a:lstStyle/>
          <a:p>
            <a:pPr>
              <a:lnSpc>
                <a:spcPct val="140000"/>
              </a:lnSpc>
              <a:spcBef>
                <a:spcPct val="0"/>
              </a:spcBef>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PMBOK指南中的九大知识领域是项目管理的核心内容。范围管理确保项目目标的准确性和完整性，时间管理确保项目按时完成，成本管理确保项目成本控制在预算范围内，质量管理确保项目成果的质量。</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endPar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中国项目管理的发展历程</a:t>
            </a:r>
            <a:endPar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0.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1.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2.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13.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4.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5.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6.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7.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8.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19.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2.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20.xml><?xml version="1.0" encoding="utf-8"?>
<p:tagLst xmlns:p="http://schemas.openxmlformats.org/presentationml/2006/main">
  <p:tag name="KSO_WM_DIAGRAM_VIRTUALLY_FRAME" val="{&quot;height&quot;:387.468346456693,&quot;left&quot;:42.69590551181103,&quot;top&quot;:107.9255905511811,&quot;width&quot;:407.7947244094488}"/>
</p:tagLst>
</file>

<file path=ppt/tags/tag21.xml><?xml version="1.0" encoding="utf-8"?>
<p:tagLst xmlns:p="http://schemas.openxmlformats.org/presentationml/2006/main">
  <p:tag name="KSO_WM_DIAGRAM_VIRTUALLY_FRAME" val="{&quot;height&quot;:346.1317322834646,&quot;left&quot;:92.03929133858267,&quot;top&quot;:133.25,&quot;width&quot;:775.0582677165356}"/>
</p:tagLst>
</file>

<file path=ppt/tags/tag22.xml><?xml version="1.0" encoding="utf-8"?>
<p:tagLst xmlns:p="http://schemas.openxmlformats.org/presentationml/2006/main">
  <p:tag name="KSO_WM_DIAGRAM_VIRTUALLY_FRAME" val="{&quot;height&quot;:346.1317322834646,&quot;left&quot;:92.03929133858267,&quot;top&quot;:133.25,&quot;width&quot;:775.0582677165356}"/>
</p:tagLst>
</file>

<file path=ppt/tags/tag23.xml><?xml version="1.0" encoding="utf-8"?>
<p:tagLst xmlns:p="http://schemas.openxmlformats.org/presentationml/2006/main">
  <p:tag name="KSO_WM_DIAGRAM_VIRTUALLY_FRAME" val="{&quot;height&quot;:346.1317322834646,&quot;left&quot;:92.03929133858267,&quot;top&quot;:133.25,&quot;width&quot;:775.0582677165356}"/>
</p:tagLst>
</file>

<file path=ppt/tags/tag24.xml><?xml version="1.0" encoding="utf-8"?>
<p:tagLst xmlns:p="http://schemas.openxmlformats.org/presentationml/2006/main">
  <p:tag name="KSO_WM_DIAGRAM_VIRTUALLY_FRAME" val="{&quot;height&quot;:346.1317322834646,&quot;left&quot;:92.03929133858267,&quot;top&quot;:133.25,&quot;width&quot;:775.0582677165356}"/>
</p:tagLst>
</file>

<file path=ppt/tags/tag25.xml><?xml version="1.0" encoding="utf-8"?>
<p:tagLst xmlns:p="http://schemas.openxmlformats.org/presentationml/2006/main">
  <p:tag name="KSO_WM_DIAGRAM_VIRTUALLY_FRAME" val="{&quot;height&quot;:346.1317322834646,&quot;left&quot;:92.03929133858267,&quot;top&quot;:133.25,&quot;width&quot;:775.0582677165356}"/>
</p:tagLst>
</file>

<file path=ppt/tags/tag26.xml><?xml version="1.0" encoding="utf-8"?>
<p:tagLst xmlns:p="http://schemas.openxmlformats.org/presentationml/2006/main">
  <p:tag name="KSO_WM_DIAGRAM_VIRTUALLY_FRAME" val="{&quot;height&quot;:346.1317322834646,&quot;left&quot;:92.03929133858267,&quot;top&quot;:133.25,&quot;width&quot;:775.0582677165356}"/>
</p:tagLst>
</file>

<file path=ppt/tags/tag27.xml><?xml version="1.0" encoding="utf-8"?>
<p:tagLst xmlns:p="http://schemas.openxmlformats.org/presentationml/2006/main">
  <p:tag name="KSO_WM_DIAGRAM_VIRTUALLY_FRAME" val="{&quot;height&quot;:346.1317322834646,&quot;left&quot;:92.03929133858267,&quot;top&quot;:133.25,&quot;width&quot;:775.0582677165356}"/>
</p:tagLst>
</file>

<file path=ppt/tags/tag28.xml><?xml version="1.0" encoding="utf-8"?>
<p:tagLst xmlns:p="http://schemas.openxmlformats.org/presentationml/2006/main">
  <p:tag name="KSO_WM_DIAGRAM_VIRTUALLY_FRAME" val="{&quot;height&quot;:346.1317322834646,&quot;left&quot;:92.03929133858267,&quot;top&quot;:133.25,&quot;width&quot;:775.0582677165356}"/>
</p:tagLst>
</file>

<file path=ppt/tags/tag29.xml><?xml version="1.0" encoding="utf-8"?>
<p:tagLst xmlns:p="http://schemas.openxmlformats.org/presentationml/2006/main">
  <p:tag name="KSO_WM_DIAGRAM_VIRTUALLY_FRAME" val="{&quot;height&quot;:346.1317322834646,&quot;left&quot;:92.03929133858267,&quot;top&quot;:133.25,&quot;width&quot;:775.0582677165356}"/>
</p:tagLst>
</file>

<file path=ppt/tags/tag3.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30.xml><?xml version="1.0" encoding="utf-8"?>
<p:tagLst xmlns:p="http://schemas.openxmlformats.org/presentationml/2006/main">
  <p:tag name="KSO_WM_DIAGRAM_VIRTUALLY_FRAME" val="{&quot;height&quot;:346.1317322834646,&quot;left&quot;:92.03929133858267,&quot;top&quot;:133.25,&quot;width&quot;:775.0582677165356}"/>
</p:tagLst>
</file>

<file path=ppt/tags/tag31.xml><?xml version="1.0" encoding="utf-8"?>
<p:tagLst xmlns:p="http://schemas.openxmlformats.org/presentationml/2006/main">
  <p:tag name="KSO_WM_DIAGRAM_VIRTUALLY_FRAME" val="{&quot;height&quot;:347.35425196850395,&quot;left&quot;:63.999921259842516,&quot;top&quot;:132.00582677165355,&quot;width&quot;:832.0001574803151}"/>
</p:tagLst>
</file>

<file path=ppt/tags/tag32.xml><?xml version="1.0" encoding="utf-8"?>
<p:tagLst xmlns:p="http://schemas.openxmlformats.org/presentationml/2006/main">
  <p:tag name="KSO_WM_DIAGRAM_VIRTUALLY_FRAME" val="{&quot;height&quot;:347.35425196850395,&quot;left&quot;:63.999921259842516,&quot;top&quot;:132.00582677165355,&quot;width&quot;:832.0001574803151}"/>
</p:tagLst>
</file>

<file path=ppt/tags/tag33.xml><?xml version="1.0" encoding="utf-8"?>
<p:tagLst xmlns:p="http://schemas.openxmlformats.org/presentationml/2006/main">
  <p:tag name="KSO_WM_DIAGRAM_VIRTUALLY_FRAME" val="{&quot;height&quot;:347.35425196850395,&quot;left&quot;:63.999921259842516,&quot;top&quot;:132.00582677165355,&quot;width&quot;:832.0001574803151}"/>
</p:tagLst>
</file>

<file path=ppt/tags/tag34.xml><?xml version="1.0" encoding="utf-8"?>
<p:tagLst xmlns:p="http://schemas.openxmlformats.org/presentationml/2006/main">
  <p:tag name="KSO_WM_DIAGRAM_VIRTUALLY_FRAME" val="{&quot;height&quot;:347.35425196850395,&quot;left&quot;:63.999921259842516,&quot;top&quot;:132.00582677165355,&quot;width&quot;:832.0001574803151}"/>
</p:tagLst>
</file>

<file path=ppt/tags/tag35.xml><?xml version="1.0" encoding="utf-8"?>
<p:tagLst xmlns:p="http://schemas.openxmlformats.org/presentationml/2006/main">
  <p:tag name="KSO_WM_DIAGRAM_VIRTUALLY_FRAME" val="{&quot;height&quot;:347.35425196850395,&quot;left&quot;:63.999921259842516,&quot;top&quot;:132.00582677165355,&quot;width&quot;:832.0001574803151}"/>
</p:tagLst>
</file>

<file path=ppt/tags/tag36.xml><?xml version="1.0" encoding="utf-8"?>
<p:tagLst xmlns:p="http://schemas.openxmlformats.org/presentationml/2006/main">
  <p:tag name="KSO_WM_DIAGRAM_VIRTUALLY_FRAME" val="{&quot;height&quot;:347.35425196850395,&quot;left&quot;:63.999921259842516,&quot;top&quot;:132.00582677165355,&quot;width&quot;:832.0001574803151}"/>
</p:tagLst>
</file>

<file path=ppt/tags/tag37.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8.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39.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40.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1.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2.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3.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4.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5.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6.xml><?xml version="1.0" encoding="utf-8"?>
<p:tagLst xmlns:p="http://schemas.openxmlformats.org/presentationml/2006/main">
  <p:tag name="KSO_WM_DIAGRAM_VIRTUALLY_FRAME" val="{&quot;height&quot;:419.4392913385826,&quot;left&quot;:47.45992125984252,&quot;top&quot;:105.7091338582677,&quot;width&quot;:860.1451968503937}"/>
</p:tagLst>
</file>

<file path=ppt/tags/tag47.xml><?xml version="1.0" encoding="utf-8"?>
<p:tagLst xmlns:p="http://schemas.openxmlformats.org/presentationml/2006/main">
  <p:tag name="commondata" val="eyJoZGlkIjoiNDM3ODcxZjFiNzA0ZGE1NWEwOWY2MjE0YTVlNjUwOTIifQ=="/>
</p:tagLst>
</file>

<file path=ppt/tags/tag5.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6.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7.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8.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ags/tag9.xml><?xml version="1.0" encoding="utf-8"?>
<p:tagLst xmlns:p="http://schemas.openxmlformats.org/presentationml/2006/main">
  <p:tag name="KSO_WM_DIAGRAM_VIRTUALLY_FRAME" val="{&quot;height&quot;:384.36125984251964,&quot;left&quot;:12.344409448818897,&quot;top&quot;:121.72551181102362,&quot;width&quot;:927.3252755905512}"/>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2393</Words>
  <Application>WPS 演示</Application>
  <PresentationFormat>On-screen Show (4:3)</PresentationFormat>
  <Paragraphs>364</Paragraphs>
  <Slides>36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Arial</vt:lpstr>
      <vt:lpstr>宋体</vt:lpstr>
      <vt:lpstr>Wingdings</vt:lpstr>
      <vt:lpstr>微软雅黑</vt:lpstr>
      <vt:lpstr>Arial</vt:lpstr>
      <vt:lpstr>Arial Unicode MS</vt:lpstr>
      <vt:lpstr>Calibri</vt:lpstr>
      <vt:lpstr>江城圆体 400W</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vickygao</cp:lastModifiedBy>
  <cp:revision>4</cp:revision>
  <dcterms:created xsi:type="dcterms:W3CDTF">2006-08-16T00:00:00Z</dcterms:created>
  <dcterms:modified xsi:type="dcterms:W3CDTF">2024-08-28T09:53:28Z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9771182E4DA64902903B101468524B3D_13</vt:lpwstr>
  </property>
  <property fmtid="{D5CDD505-2E9C-101B-9397-08002B2CF9AE}" pid="3" name="KSOProductBuildVer">
    <vt:lpwstr>2052-12.1.0.17857</vt:lpwstr>
  </property>
</Properties>
</file>