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12192000"/>
  <p:embeddedFontLst>
    <p:embeddedFont>
      <p:font typeface="MiSans" pitchFamily="34" charset="-122"/>
      <p:regular r:id="rId28"/>
    </p:embeddedFont>
    <p:embeddedFont>
      <p:font typeface="MiSans" pitchFamily="34" charset="-120"/>
      <p:regular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7.jpeg"/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4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990" y="0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95" y="4773295"/>
            <a:ext cx="2505710" cy="71374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1-d0s87gs75iks832jc0k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05" y="4773295"/>
            <a:ext cx="2506345" cy="74866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253105" y="4980940"/>
            <a:ext cx="2506345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主讲教师</a:t>
            </a:r>
            <a:r>
              <a:rPr lang="en-US" altLang="zh-CN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张兴莲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7" name="Text 1"/>
          <p:cNvSpPr/>
          <p:nvPr/>
        </p:nvSpPr>
        <p:spPr>
          <a:xfrm>
            <a:off x="2080260" y="1748790"/>
            <a:ext cx="8031480" cy="1114425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66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面试中的心理学博弈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6440171" y="4973638"/>
            <a:ext cx="1889124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人文与旅游系</a:t>
            </a:r>
            <a:endParaRPr lang="zh-CN" altLang="en-US" sz="2000" dirty="0">
              <a:solidFill>
                <a:srgbClr val="FFFFFF"/>
              </a:solidFill>
              <a:latin typeface="MiSans" pitchFamily="34" charset="-122"/>
              <a:ea typeface="MiSans" pitchFamily="34" charset="-122"/>
              <a:cs typeface="MiSans" pitchFamily="34" charset="-120"/>
            </a:endParaRPr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3579495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非语言博弈实战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897890" y="-186690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0" y="1689735"/>
            <a:ext cx="6247130" cy="47161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896100" y="2453005"/>
            <a:ext cx="2316480" cy="190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微表情禁忌清单包括频繁眨眼（紧张）、嘴唇紧闭（防御），优化清单包括适度点头（认同）、眉毛微抬（感兴趣），帮助学生管理面试中的微表情。</a:t>
            </a:r>
            <a:endParaRPr lang="en-US" sz="1600" dirty="0"/>
          </a:p>
        </p:txBody>
      </p:sp>
      <p:pic>
        <p:nvPicPr>
          <p:cNvPr id="6" name="Image 3" descr="https://test-kimi-img.moonshot.cn/pub/slides/slides_tmpl/image/25-05-29-23:57:07-d0s87ks75iks832jc0u0.jpeg"/>
          <p:cNvPicPr>
            <a:picLocks noChangeAspect="1"/>
          </p:cNvPicPr>
          <p:nvPr/>
        </p:nvPicPr>
        <p:blipFill>
          <a:blip r:embed="rId4"/>
          <a:srcRect l="30655" r="30655"/>
          <a:stretch>
            <a:fillRect/>
          </a:stretch>
        </p:blipFill>
        <p:spPr>
          <a:xfrm>
            <a:off x="9472930" y="2546985"/>
            <a:ext cx="1943100" cy="3492500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6994254" y="1812290"/>
            <a:ext cx="368617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禁忌与优化清单</a:t>
            </a:r>
            <a:endParaRPr lang="en-US" sz="1600" dirty="0"/>
          </a:p>
        </p:txBody>
      </p:sp>
      <p:pic>
        <p:nvPicPr>
          <p:cNvPr id="8" name="Image 4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5"/>
          <a:srcRect l="4468" r="4468"/>
          <a:stretch>
            <a:fillRect/>
          </a:stretch>
        </p:blipFill>
        <p:spPr>
          <a:xfrm>
            <a:off x="711200" y="1812290"/>
            <a:ext cx="5913755" cy="4327525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542215" y="67377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微表情管理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6994525" y="5969635"/>
            <a:ext cx="2241550" cy="76200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1689735" y="1153160"/>
            <a:ext cx="4471035" cy="48444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g.jpeg"/>
          <p:cNvPicPr>
            <a:picLocks noChangeAspect="1"/>
          </p:cNvPicPr>
          <p:nvPr/>
        </p:nvPicPr>
        <p:blipFill>
          <a:blip r:embed="rId3"/>
          <a:srcRect l="28029" r="28029"/>
          <a:stretch>
            <a:fillRect/>
          </a:stretch>
        </p:blipFill>
        <p:spPr>
          <a:xfrm>
            <a:off x="635" y="0"/>
            <a:ext cx="5198745" cy="685863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864225" y="748030"/>
            <a:ext cx="5592445" cy="123507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肢体语言优化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6187440" y="3909695"/>
            <a:ext cx="403733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入场动线设计为敲门、微笑、45度鞠躬、稳健步伐，座位心理学包括双手呈三角形放桌面（显自信）、脚尖朝向面试官（表专注），提升面试中的肢体语言表现。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6267450" y="342138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入场动线设计</a:t>
            </a:r>
            <a:endParaRPr lang="en-US" sz="1600" dirty="0"/>
          </a:p>
        </p:txBody>
      </p:sp>
      <p:pic>
        <p:nvPicPr>
          <p:cNvPr id="8" name="Image 3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325" y="1601470"/>
            <a:ext cx="2663825" cy="79375"/>
          </a:xfrm>
          <a:prstGeom prst="rect">
            <a:avLst/>
          </a:prstGeom>
        </p:spPr>
      </p:pic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8902700" y="3650615"/>
            <a:ext cx="4471035" cy="11360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 flipH="1">
            <a:off x="7427595" y="-305435"/>
            <a:ext cx="4471035" cy="484441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0-d0s87lk75iks832jc0v0.jpeg"/>
          <p:cNvPicPr>
            <a:picLocks noChangeAspect="1"/>
          </p:cNvPicPr>
          <p:nvPr/>
        </p:nvPicPr>
        <p:blipFill>
          <a:blip r:embed="rId3"/>
          <a:srcRect t="4415" b="4415"/>
          <a:stretch>
            <a:fillRect/>
          </a:stretch>
        </p:blipFill>
        <p:spPr>
          <a:xfrm>
            <a:off x="1061085" y="1915160"/>
            <a:ext cx="2818765" cy="171323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261493" y="2406451"/>
            <a:ext cx="6678322" cy="317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分组模拟视频面试，回放分析微表情，让学生在实践中掌握非语言博弈技巧。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1122680" y="4864735"/>
            <a:ext cx="6678295" cy="104711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声音控制技巧中的降焦虑法，回答前喝水掩饰吞咽紧张，放慢语速（0.5倍速练习）缓解紧张情绪，提升面试表现。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11-d0s87ls75iks832jc110.jpeg"/>
          <p:cNvPicPr>
            <a:picLocks noChangeAspect="1"/>
          </p:cNvPicPr>
          <p:nvPr/>
        </p:nvPicPr>
        <p:blipFill>
          <a:blip r:embed="rId4"/>
          <a:srcRect t="3673" b="3673"/>
          <a:stretch>
            <a:fillRect/>
          </a:stretch>
        </p:blipFill>
        <p:spPr>
          <a:xfrm>
            <a:off x="8380730" y="4352290"/>
            <a:ext cx="2757805" cy="170370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4313591" y="2085472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情景演练</a:t>
            </a:r>
            <a:endParaRPr lang="en-US" sz="1600" dirty="0"/>
          </a:p>
        </p:txBody>
      </p:sp>
      <p:sp>
        <p:nvSpPr>
          <p:cNvPr id="9" name="Text 3"/>
          <p:cNvSpPr/>
          <p:nvPr/>
        </p:nvSpPr>
        <p:spPr>
          <a:xfrm>
            <a:off x="1198766" y="4520153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降焦虑法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542215" y="8039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声音控制技巧</a:t>
            </a:r>
            <a:endParaRPr lang="en-US" sz="1600" dirty="0"/>
          </a:p>
        </p:txBody>
      </p:sp>
      <p:pic>
        <p:nvPicPr>
          <p:cNvPr id="11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5" y="2216150"/>
            <a:ext cx="2663825" cy="79375"/>
          </a:xfrm>
          <a:prstGeom prst="rect">
            <a:avLst/>
          </a:prstGeom>
        </p:spPr>
      </p:pic>
      <p:pic>
        <p:nvPicPr>
          <p:cNvPr id="12" name="Image 5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20" y="4666615"/>
            <a:ext cx="2663825" cy="79375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78" y="1597025"/>
            <a:ext cx="934085" cy="98107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879793" y="183292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5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6238" y="4037965"/>
            <a:ext cx="934085" cy="981075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10757853" y="42738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7" name="Image 8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580" y="83248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高职生特色问题破解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55" y="372110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625600" y="4852035"/>
            <a:ext cx="8942070" cy="159829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531416" y="1768154"/>
            <a:ext cx="4790148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话术模板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4422461" y="2114596"/>
            <a:ext cx="6772862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学历短板应对话术模板为“我的学历是专科，但正是因此我更早接触实操，在XX技能上...”，帮助学生正视学历短板，突出实操优势。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7:03-d0s87js75iks832jc0s0.jpeg"/>
          <p:cNvPicPr>
            <a:picLocks noChangeAspect="1"/>
          </p:cNvPicPr>
          <p:nvPr/>
        </p:nvPicPr>
        <p:blipFill>
          <a:blip r:embed="rId4"/>
          <a:srcRect l="9011" t="3406" r="31588" b="-3406"/>
          <a:stretch>
            <a:fillRect/>
          </a:stretch>
        </p:blipFill>
        <p:spPr>
          <a:xfrm>
            <a:off x="542290" y="1728470"/>
            <a:ext cx="3571875" cy="400875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42215" y="758862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学历短板应对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3-d0s87js75iks832jc0rg.png"/>
          <p:cNvPicPr>
            <a:picLocks noChangeAspect="1"/>
          </p:cNvPicPr>
          <p:nvPr/>
        </p:nvPicPr>
        <p:blipFill>
          <a:blip r:embed="rId5"/>
          <a:srcRect l="11110" r="11110"/>
          <a:stretch>
            <a:fillRect/>
          </a:stretch>
        </p:blipFill>
        <p:spPr>
          <a:xfrm>
            <a:off x="4114165" y="3596005"/>
            <a:ext cx="7472680" cy="222631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7:06-d0s87kk75iks832jc0tg.png"/>
          <p:cNvPicPr>
            <a:picLocks noChangeAspect="1"/>
          </p:cNvPicPr>
          <p:nvPr/>
        </p:nvPicPr>
        <p:blipFill>
          <a:blip r:embed="rId6">
            <a:alphaModFix amt="32000"/>
          </a:blip>
          <a:srcRect t="32569" r="23823" b="32569"/>
          <a:stretch>
            <a:fillRect/>
          </a:stretch>
        </p:blipFill>
        <p:spPr>
          <a:xfrm>
            <a:off x="4114800" y="3617595"/>
            <a:ext cx="7472045" cy="212280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395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80" y="35236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905" y="1149985"/>
            <a:ext cx="4590415" cy="491172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645" y="269240"/>
            <a:ext cx="3254375" cy="32543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94082" y="2693784"/>
            <a:ext cx="389402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经历包装法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570865" y="3073672"/>
            <a:ext cx="4370705" cy="19094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经历包装法将社团拉赞助转化为商务谈判能力，实训课小组长转化为团队协调能力，帮助学生将校园经历转化为职场竞争力。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867410"/>
            <a:ext cx="5088890" cy="125158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经验不足转化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01-d0s87jc75iks832jc0qg.png"/>
          <p:cNvPicPr>
            <a:picLocks noChangeAspect="1"/>
          </p:cNvPicPr>
          <p:nvPr/>
        </p:nvPicPr>
        <p:blipFill>
          <a:blip r:embed="rId4"/>
          <a:srcRect t="11263" b="11263"/>
          <a:stretch>
            <a:fillRect/>
          </a:stretch>
        </p:blipFill>
        <p:spPr>
          <a:xfrm>
            <a:off x="7187977" y="1137597"/>
            <a:ext cx="4458831" cy="4582500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70" y="606806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5" y="2087245"/>
            <a:ext cx="4107815" cy="423481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13-d0s87mc75iks832jc12g.jpeg"/>
          <p:cNvPicPr>
            <a:picLocks noChangeAspect="1"/>
          </p:cNvPicPr>
          <p:nvPr/>
        </p:nvPicPr>
        <p:blipFill>
          <a:blip r:embed="rId3"/>
          <a:srcRect l="17252" r="17252"/>
          <a:stretch>
            <a:fillRect/>
          </a:stretch>
        </p:blipFill>
        <p:spPr>
          <a:xfrm>
            <a:off x="760095" y="1973580"/>
            <a:ext cx="4010025" cy="408559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43855" y="2397760"/>
            <a:ext cx="590804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技术岗职业规划应答标准答案为“3年内成为高级技师，5年带团队攻关工艺难题”，为学生提供清晰的职业规划思路。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575300" y="1973580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技术岗标准答案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职业规划应答</a:t>
            </a:r>
            <a:endParaRPr lang="en-US" sz="1600" dirty="0"/>
          </a:p>
        </p:txBody>
      </p:sp>
      <p:sp>
        <p:nvSpPr>
          <p:cNvPr id="8" name="Text 3"/>
          <p:cNvSpPr/>
          <p:nvPr/>
        </p:nvSpPr>
        <p:spPr>
          <a:xfrm>
            <a:off x="5490210" y="4556760"/>
            <a:ext cx="586168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教师扮演挑剔HR，学生轮答尖锐问题，通过压力测试让学生熟悉面试场景，提升应变能力。</a:t>
            </a:r>
            <a:endParaRPr lang="en-US" sz="1600" dirty="0"/>
          </a:p>
        </p:txBody>
      </p:sp>
      <p:sp>
        <p:nvSpPr>
          <p:cNvPr id="9" name="Text 4"/>
          <p:cNvSpPr/>
          <p:nvPr/>
        </p:nvSpPr>
        <p:spPr>
          <a:xfrm>
            <a:off x="5598795" y="4137025"/>
            <a:ext cx="407797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压力测试</a:t>
            </a:r>
            <a:endParaRPr lang="en-US" sz="1600" dirty="0"/>
          </a:p>
        </p:txBody>
      </p:sp>
      <p:pic>
        <p:nvPicPr>
          <p:cNvPr id="10" name="Image 3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  <p:pic>
        <p:nvPicPr>
          <p:cNvPr id="11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9560" y="1499870"/>
            <a:ext cx="861695" cy="934085"/>
          </a:xfrm>
          <a:prstGeom prst="rect">
            <a:avLst/>
          </a:prstGeom>
        </p:spPr>
      </p:pic>
      <p:sp>
        <p:nvSpPr>
          <p:cNvPr id="12" name="Shape 5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3" name="Text 6"/>
          <p:cNvSpPr/>
          <p:nvPr/>
        </p:nvSpPr>
        <p:spPr>
          <a:xfrm>
            <a:off x="10564178" y="16833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115" y="3709670"/>
            <a:ext cx="861695" cy="934085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6" name="Text 8"/>
          <p:cNvSpPr/>
          <p:nvPr/>
        </p:nvSpPr>
        <p:spPr>
          <a:xfrm>
            <a:off x="10559733" y="3893185"/>
            <a:ext cx="632460" cy="5410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实战作业为录制3分钟模拟面试视频，标注非语言表现，让学生在实践中巩固所学知识。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录制模拟面试视频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实战作业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343344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9645" y="183515"/>
            <a:ext cx="3254375" cy="325437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2214880"/>
            <a:ext cx="4391660" cy="73977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2203450" y="243649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课堂导入：面试“读心术”实验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750570" y="654685"/>
            <a:ext cx="1320165" cy="6096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0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98208" y="1266019"/>
            <a:ext cx="207708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200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1758315"/>
            <a:ext cx="2663825" cy="7937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650" y="2144713"/>
            <a:ext cx="934085" cy="981075"/>
          </a:xfrm>
          <a:prstGeom prst="rect">
            <a:avLst/>
          </a:prstGeom>
        </p:spPr>
      </p:pic>
      <p:sp>
        <p:nvSpPr>
          <p:cNvPr id="11" name="Text 3"/>
          <p:cNvSpPr/>
          <p:nvPr/>
        </p:nvSpPr>
        <p:spPr>
          <a:xfrm>
            <a:off x="13582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6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15" y="2214880"/>
            <a:ext cx="4391660" cy="73977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7190105" y="2436495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面试问题背后的心理学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0" y="2144713"/>
            <a:ext cx="934085" cy="981075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6374765" y="241998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6" name="Image 8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597275"/>
            <a:ext cx="4391660" cy="739775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2212340" y="3818890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非语言博弈实战</a:t>
            </a:r>
            <a:endParaRPr lang="en-US" sz="1600" dirty="0"/>
          </a:p>
        </p:txBody>
      </p:sp>
      <p:pic>
        <p:nvPicPr>
          <p:cNvPr id="18" name="Image 9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3527108"/>
            <a:ext cx="934085" cy="981075"/>
          </a:xfrm>
          <a:prstGeom prst="rect">
            <a:avLst/>
          </a:prstGeom>
        </p:spPr>
      </p:pic>
      <p:sp>
        <p:nvSpPr>
          <p:cNvPr id="19" name="Text 7"/>
          <p:cNvSpPr/>
          <p:nvPr/>
        </p:nvSpPr>
        <p:spPr>
          <a:xfrm>
            <a:off x="1367155" y="38023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pic>
        <p:nvPicPr>
          <p:cNvPr id="20" name="Image 10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05" y="3597275"/>
            <a:ext cx="4391660" cy="739775"/>
          </a:xfrm>
          <a:prstGeom prst="rect">
            <a:avLst/>
          </a:prstGeom>
        </p:spPr>
      </p:pic>
      <p:sp>
        <p:nvSpPr>
          <p:cNvPr id="21" name="Text 8"/>
          <p:cNvSpPr/>
          <p:nvPr/>
        </p:nvSpPr>
        <p:spPr>
          <a:xfrm>
            <a:off x="7198995" y="3818890"/>
            <a:ext cx="351980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高职生特色问题破解</a:t>
            </a:r>
            <a:endParaRPr lang="en-US" sz="1600" dirty="0"/>
          </a:p>
        </p:txBody>
      </p:sp>
      <p:pic>
        <p:nvPicPr>
          <p:cNvPr id="22" name="Image 11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040" y="3527108"/>
            <a:ext cx="934085" cy="981075"/>
          </a:xfrm>
          <a:prstGeom prst="rect">
            <a:avLst/>
          </a:prstGeom>
        </p:spPr>
      </p:pic>
      <p:sp>
        <p:nvSpPr>
          <p:cNvPr id="23" name="Text 9"/>
          <p:cNvSpPr/>
          <p:nvPr/>
        </p:nvSpPr>
        <p:spPr>
          <a:xfrm>
            <a:off x="6383655" y="3789680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pic>
        <p:nvPicPr>
          <p:cNvPr id="24" name="Image 1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4977130"/>
            <a:ext cx="4391660" cy="739775"/>
          </a:xfrm>
          <a:prstGeom prst="rect">
            <a:avLst/>
          </a:prstGeom>
        </p:spPr>
      </p:pic>
      <p:sp>
        <p:nvSpPr>
          <p:cNvPr id="25" name="Text 10"/>
          <p:cNvSpPr/>
          <p:nvPr/>
        </p:nvSpPr>
        <p:spPr>
          <a:xfrm>
            <a:off x="2212340" y="5198745"/>
            <a:ext cx="343408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课后任务与预告</a:t>
            </a:r>
            <a:endParaRPr lang="en-US" sz="1600" dirty="0"/>
          </a:p>
        </p:txBody>
      </p:sp>
      <p:pic>
        <p:nvPicPr>
          <p:cNvPr id="26" name="Image 1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40" y="4906963"/>
            <a:ext cx="934085" cy="981075"/>
          </a:xfrm>
          <a:prstGeom prst="rect">
            <a:avLst/>
          </a:prstGeom>
        </p:spPr>
      </p:pic>
      <p:sp>
        <p:nvSpPr>
          <p:cNvPr id="27" name="Text 11"/>
          <p:cNvSpPr/>
          <p:nvPr/>
        </p:nvSpPr>
        <p:spPr>
          <a:xfrm>
            <a:off x="1367155" y="5169535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pic>
        <p:nvPicPr>
          <p:cNvPr id="28" name="Image 1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365" y="585597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 rot="16200000" flipH="1">
            <a:off x="6964680" y="-186690"/>
            <a:ext cx="4471035" cy="484441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42215" y="86744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1205955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下节课程内容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1119104" y="3673039"/>
            <a:ext cx="3875101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下节课程内容为“入职第一天该做什么？——新人存活指南”，激发学生的学习兴趣。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7349038" y="3343817"/>
            <a:ext cx="359346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任务布置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7262187" y="3673039"/>
            <a:ext cx="3875101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任务为制作一份关于面试中的心理学博弈的PPT，巩固本节课所学知识，提升学生的总结和表达能力。</a:t>
            </a:r>
            <a:endParaRPr lang="en-US" sz="1600" dirty="0"/>
          </a:p>
        </p:txBody>
      </p:sp>
      <p:pic>
        <p:nvPicPr>
          <p:cNvPr id="9" name="Image 2" descr="https://test-kimi-img.moonshot.cn/pub/slides/slides_tmpl/image/25-05-29-23:56:58-d0s87ik75iks832jc0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99610" y="3963035"/>
            <a:ext cx="3318510" cy="99060"/>
          </a:xfrm>
          <a:prstGeom prst="rect">
            <a:avLst/>
          </a:prstGeom>
        </p:spPr>
      </p:pic>
      <p:pic>
        <p:nvPicPr>
          <p:cNvPr id="10" name="Image 3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573" y="2195830"/>
            <a:ext cx="934085" cy="9810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770188" y="2431733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pic>
        <p:nvPicPr>
          <p:cNvPr id="12" name="Image 4" descr="https://test-kimi-img.moonshot.cn/pub/slides/slides_tmpl/image/25-05-29-23:56:58-d0s87ik75iks832jc0m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148" y="2196465"/>
            <a:ext cx="934085" cy="98107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8894763" y="2432368"/>
            <a:ext cx="490855" cy="4254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EF8E2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pic>
        <p:nvPicPr>
          <p:cNvPr id="14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0665" y="86741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635" y="-50800"/>
            <a:ext cx="4911090" cy="49110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0"/>
            <a:ext cx="5821045" cy="5821045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659823" y="2816225"/>
            <a:ext cx="4871085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2788285" y="1687195"/>
            <a:ext cx="6614160" cy="12319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1" name="Image 5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75" y="1946910"/>
            <a:ext cx="4911090" cy="4911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课堂导入：面试“读心术”实验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551180" y="3338195"/>
            <a:ext cx="2297430" cy="248983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496310" y="1357630"/>
            <a:ext cx="2297430" cy="24898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47470" y="1297305"/>
            <a:ext cx="3197860" cy="470725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92455" y="660400"/>
            <a:ext cx="10718165" cy="8331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活动1：HR问题解码挑战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1046480" y="2848610"/>
            <a:ext cx="3684270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分组竞猜HR问题的真实意图，如“说说你的缺点”考察自我认知与谦逊度，“为什么选择我们公司”考察对公司了解与求职诚意，激发学生对面试问题背后心理的思考。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1115695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分组竞猜真实意图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6210935" y="3338195"/>
            <a:ext cx="2297430" cy="2489835"/>
          </a:xfrm>
          <a:prstGeom prst="rect">
            <a:avLst/>
          </a:prstGeom>
        </p:spPr>
      </p:pic>
      <p:pic>
        <p:nvPicPr>
          <p:cNvPr id="10" name="Image 5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9156065" y="1357630"/>
            <a:ext cx="2297430" cy="2489835"/>
          </a:xfrm>
          <a:prstGeom prst="rect">
            <a:avLst/>
          </a:prstGeom>
        </p:spPr>
      </p:pic>
      <p:pic>
        <p:nvPicPr>
          <p:cNvPr id="11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07225" y="1297305"/>
            <a:ext cx="3197860" cy="4707255"/>
          </a:xfrm>
          <a:prstGeom prst="rect">
            <a:avLst/>
          </a:prstGeom>
        </p:spPr>
      </p:pic>
      <p:sp>
        <p:nvSpPr>
          <p:cNvPr id="12" name="Text 3"/>
          <p:cNvSpPr/>
          <p:nvPr/>
        </p:nvSpPr>
        <p:spPr>
          <a:xfrm>
            <a:off x="6706235" y="2848610"/>
            <a:ext cx="368427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公布企业HR访谈视频，揭晓问题背后真实考察点，对比学生竞猜结果，让学生直观了解面试官心理，为后续学习奠定基础。</a:t>
            </a:r>
            <a:endParaRPr lang="en-US" sz="1600" dirty="0"/>
          </a:p>
        </p:txBody>
      </p:sp>
      <p:sp>
        <p:nvSpPr>
          <p:cNvPr id="13" name="Text 4"/>
          <p:cNvSpPr/>
          <p:nvPr/>
        </p:nvSpPr>
        <p:spPr>
          <a:xfrm>
            <a:off x="6775450" y="2449195"/>
            <a:ext cx="38328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公布访谈视频揭秘</a:t>
            </a:r>
            <a:endParaRPr lang="en-US" sz="1600" dirty="0"/>
          </a:p>
        </p:txBody>
      </p:sp>
      <p:pic>
        <p:nvPicPr>
          <p:cNvPr id="14" name="Image 7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5263495" y="3101975"/>
            <a:ext cx="4064000" cy="288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Comic Book" pitchFamily="34" charset="0"/>
                <a:ea typeface="Comic Book" pitchFamily="34" charset="-122"/>
                <a:cs typeface="Comic Book" pitchFamily="34" charset="-120"/>
              </a:rPr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0" y="-95885"/>
            <a:ext cx="3254375" cy="325437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2">
            <a:alphaModFix amt="60000"/>
          </a:blip>
          <a:srcRect l="9" r="9"/>
          <a:stretch>
            <a:fillRect/>
          </a:stretch>
        </p:blipFill>
        <p:spPr>
          <a:xfrm>
            <a:off x="635" y="-12065"/>
            <a:ext cx="12191365" cy="687006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1">
            <a:alphaModFix amt="39000"/>
          </a:blip>
          <a:stretch>
            <a:fillRect/>
          </a:stretch>
        </p:blipFill>
        <p:spPr>
          <a:xfrm>
            <a:off x="8589645" y="3158490"/>
            <a:ext cx="3254375" cy="3254375"/>
          </a:xfrm>
          <a:prstGeom prst="rect">
            <a:avLst/>
          </a:prstGeom>
        </p:spPr>
      </p:pic>
      <p:pic>
        <p:nvPicPr>
          <p:cNvPr id="6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pic>
        <p:nvPicPr>
          <p:cNvPr id="7" name="Image 5" descr="https://test-kimi-img.moonshot.cn/pub/slides/slides_tmpl/image/25-05-29-23:57:02-d0s87jk75iks832jc0r0.jpeg"/>
          <p:cNvPicPr>
            <a:picLocks noChangeAspect="1"/>
          </p:cNvPicPr>
          <p:nvPr/>
        </p:nvPicPr>
        <p:blipFill>
          <a:blip r:embed="rId4"/>
          <a:srcRect t="43713" b="23254"/>
          <a:stretch>
            <a:fillRect/>
          </a:stretch>
        </p:blipFill>
        <p:spPr>
          <a:xfrm>
            <a:off x="0" y="1441450"/>
            <a:ext cx="12191365" cy="268414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分析微表情含义</a:t>
            </a:r>
            <a:endParaRPr lang="en-US" sz="1600" dirty="0"/>
          </a:p>
        </p:txBody>
      </p:sp>
      <p:sp>
        <p:nvSpPr>
          <p:cNvPr id="9" name="Text 1"/>
          <p:cNvSpPr/>
          <p:nvPr/>
        </p:nvSpPr>
        <p:spPr>
          <a:xfrm>
            <a:off x="594360" y="5189220"/>
            <a:ext cx="10892155" cy="82550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播放《Lie to Me》片段，分析微表情含义，如摸鼻子可能表示紧张或不自信，脚尖朝向暗示关注方向或内心倾向，引导学生关注非语言信息在面试中的重要性。</a:t>
            </a:r>
            <a:endParaRPr lang="en-US" sz="1600" dirty="0"/>
          </a:p>
        </p:txBody>
      </p:sp>
      <p:sp>
        <p:nvSpPr>
          <p:cNvPr id="10" name="Text 2"/>
          <p:cNvSpPr/>
          <p:nvPr/>
        </p:nvSpPr>
        <p:spPr>
          <a:xfrm>
            <a:off x="542215" y="72393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活动2：微表情快闪测试</a:t>
            </a:r>
            <a:endParaRPr lang="en-US" sz="1600" dirty="0"/>
          </a:p>
        </p:txBody>
      </p:sp>
      <p:pic>
        <p:nvPicPr>
          <p:cNvPr id="11" name="Image 6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7100" y="922020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6-d0s87i475iks832jc0l0.png"/>
          <p:cNvPicPr>
            <a:picLocks noChangeAspect="1"/>
          </p:cNvPicPr>
          <p:nvPr/>
        </p:nvPicPr>
        <p:blipFill>
          <a:blip r:embed="rId1"/>
          <a:srcRect t="83" b="83"/>
          <a:stretch>
            <a:fillRect/>
          </a:stretch>
        </p:blipFill>
        <p:spPr>
          <a:xfrm>
            <a:off x="-635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920" y="-503555"/>
            <a:ext cx="7865110" cy="786511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23404" y="1782464"/>
            <a:ext cx="2872142" cy="2105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3252787" y="3998455"/>
            <a:ext cx="5685155" cy="4826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面试问题背后的心理学</a:t>
            </a:r>
            <a:endParaRPr lang="en-US" sz="1600" dirty="0"/>
          </a:p>
        </p:txBody>
      </p:sp>
      <p:pic>
        <p:nvPicPr>
          <p:cNvPr id="6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850" y="3328670"/>
            <a:ext cx="3254375" cy="3254375"/>
          </a:xfrm>
          <a:prstGeom prst="rect">
            <a:avLst/>
          </a:prstGeom>
        </p:spPr>
      </p:pic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" y="401320"/>
            <a:ext cx="3254375" cy="32543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7065645" y="-8255"/>
            <a:ext cx="5241290" cy="52412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59-d0s87is75iks832jc0og.png"/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7842250" y="1320800"/>
            <a:ext cx="4003040" cy="509333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" y="2233295"/>
            <a:ext cx="3301365" cy="418084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42215" y="789616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压力面试三大类型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8002905" y="1931670"/>
            <a:ext cx="3600450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行为追溯题如“描述一次失败经历”，应对策略是用STAR-L强调成长，从失败中总结经验，展现成长型思维。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7954629" y="1622944"/>
            <a:ext cx="3583956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行为追溯题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7:17-d0s87nc75iks832jc15g.jpeg"/>
          <p:cNvPicPr>
            <a:picLocks noChangeAspect="1"/>
          </p:cNvPicPr>
          <p:nvPr/>
        </p:nvPicPr>
        <p:blipFill>
          <a:blip r:embed="rId5"/>
          <a:srcRect t="6685" b="6685"/>
          <a:stretch>
            <a:fillRect/>
          </a:stretch>
        </p:blipFill>
        <p:spPr>
          <a:xfrm>
            <a:off x="8080375" y="4051300"/>
            <a:ext cx="3509645" cy="202946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44245" y="30940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否定式打压如“你的学历不符合要求”，应对策略是转移焦点，强调自身技能优势，避免直接反驳，展现自信与实力。</a:t>
            </a:r>
            <a:endParaRPr lang="en-US" sz="1600" dirty="0"/>
          </a:p>
        </p:txBody>
      </p:sp>
      <p:sp>
        <p:nvSpPr>
          <p:cNvPr id="11" name="Text 4"/>
          <p:cNvSpPr/>
          <p:nvPr/>
        </p:nvSpPr>
        <p:spPr>
          <a:xfrm>
            <a:off x="115316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否定式打压</a:t>
            </a:r>
            <a:endParaRPr lang="en-US" sz="1600" dirty="0"/>
          </a:p>
        </p:txBody>
      </p:sp>
      <p:pic>
        <p:nvPicPr>
          <p:cNvPr id="12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080" y="832485"/>
            <a:ext cx="679450" cy="246380"/>
          </a:xfrm>
          <a:prstGeom prst="rect">
            <a:avLst/>
          </a:prstGeom>
        </p:spPr>
      </p:pic>
      <p:pic>
        <p:nvPicPr>
          <p:cNvPr id="13" name="Image 6" descr="https://test-kimi-img.moonshot.cn/pub/slides/slides_tmpl/image/25-05-29-23:56:58-d0s87ik75iks832jc0m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925" y="2233295"/>
            <a:ext cx="3301365" cy="418084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4408805" y="3094038"/>
            <a:ext cx="2624455" cy="1270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假设性难题如“如果同事排挤你怎么办”，应对策略是展现流程思维，先了解原因再逐步解决，体现问题处理能力。</a:t>
            </a:r>
            <a:endParaRPr lang="en-US" sz="1600" dirty="0"/>
          </a:p>
        </p:txBody>
      </p:sp>
      <p:sp>
        <p:nvSpPr>
          <p:cNvPr id="15" name="Text 6"/>
          <p:cNvSpPr/>
          <p:nvPr/>
        </p:nvSpPr>
        <p:spPr>
          <a:xfrm>
            <a:off x="4617720" y="2501583"/>
            <a:ext cx="234315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假设性难题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6:51-d0s87gs75iks832jc0k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45"/>
            <a:ext cx="4174490" cy="4174490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27980" y="-401320"/>
            <a:ext cx="4471035" cy="4844415"/>
          </a:xfrm>
          <a:prstGeom prst="rect">
            <a:avLst/>
          </a:prstGeom>
        </p:spPr>
      </p:pic>
      <p:pic>
        <p:nvPicPr>
          <p:cNvPr id="5" name="Image 3" descr="https://test-kimi-img.moonshot.cn/pub/slides/slides_tmpl/image/25-05-29-23:57:04-d0s87k475iks832jc0sg.jpeg"/>
          <p:cNvPicPr>
            <a:picLocks noChangeAspect="1"/>
          </p:cNvPicPr>
          <p:nvPr/>
        </p:nvPicPr>
        <p:blipFill>
          <a:blip r:embed="rId4"/>
          <a:srcRect l="25387" r="25387"/>
          <a:stretch>
            <a:fillRect/>
          </a:stretch>
        </p:blipFill>
        <p:spPr>
          <a:xfrm>
            <a:off x="7132320" y="1905"/>
            <a:ext cx="5059680" cy="685609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20395" y="4256405"/>
            <a:ext cx="5893435" cy="9525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以实习期生产线故障为例，情境是实习期生产线故障，任务是2小时内恢复生产，行动是协调技术组并手动校准，结果是提前30分钟恢复，成长是掌握应急流程设计，训练学生将“社团经历”转化为职场胜任力案例。</a:t>
            </a:r>
            <a:endParaRPr lang="en-US" sz="1600" dirty="0"/>
          </a:p>
        </p:txBody>
      </p:sp>
      <p:sp>
        <p:nvSpPr>
          <p:cNvPr id="7" name="Text 1"/>
          <p:cNvSpPr/>
          <p:nvPr/>
        </p:nvSpPr>
        <p:spPr>
          <a:xfrm>
            <a:off x="688975" y="3788410"/>
            <a:ext cx="4302760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26447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案例训练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542290" y="614045"/>
            <a:ext cx="4595495" cy="1277620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STAR-L应答法升级版</a:t>
            </a:r>
            <a:endParaRPr lang="en-US" sz="1600" dirty="0"/>
          </a:p>
        </p:txBody>
      </p:sp>
      <p:pic>
        <p:nvPicPr>
          <p:cNvPr id="9" name="Image 4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5" y="624141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test-kimi-img.moonshot.cn/pub/slides/slides_tmpl/image/25-05-29-23:56:58-d0s87ik75iks832jc0lg.png"/>
          <p:cNvPicPr>
            <a:picLocks noChangeAspect="1"/>
          </p:cNvPicPr>
          <p:nvPr/>
        </p:nvPicPr>
        <p:blipFill>
          <a:blip r:embed="rId1">
            <a:alphaModFix amt="60000"/>
          </a:blip>
          <a:srcRect l="9" r="9"/>
          <a:stretch>
            <a:fillRect/>
          </a:stretch>
        </p:blipFill>
        <p:spPr>
          <a:xfrm>
            <a:off x="635" y="1905"/>
            <a:ext cx="12191365" cy="6870065"/>
          </a:xfrm>
          <a:prstGeom prst="rect">
            <a:avLst/>
          </a:prstGeom>
        </p:spPr>
      </p:pic>
      <p:pic>
        <p:nvPicPr>
          <p:cNvPr id="3" name="Image 1" descr="https://test-kimi-img.moonshot.cn/pub/slides/slides_tmpl/image/25-05-29-23:57:09-d0s87lc75iks832jc0ug.jpeg"/>
          <p:cNvPicPr>
            <a:picLocks noChangeAspect="1"/>
          </p:cNvPicPr>
          <p:nvPr/>
        </p:nvPicPr>
        <p:blipFill>
          <a:blip r:embed="rId2"/>
          <a:srcRect t="33295" b="33295"/>
          <a:stretch>
            <a:fillRect/>
          </a:stretch>
        </p:blipFill>
        <p:spPr>
          <a:xfrm>
            <a:off x="-7620" y="1497330"/>
            <a:ext cx="12186920" cy="2714625"/>
          </a:xfrm>
          <a:prstGeom prst="rect">
            <a:avLst/>
          </a:prstGeom>
        </p:spPr>
      </p:pic>
      <p:pic>
        <p:nvPicPr>
          <p:cNvPr id="4" name="Image 2" descr="https://test-kimi-img.moonshot.cn/pub/slides/slides_tmpl/image/25-05-29-23:57:04-d0s87k475iks832jc0t0.png"/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12700" y="1508760"/>
            <a:ext cx="12179300" cy="270637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542290" y="5099050"/>
            <a:ext cx="8370570" cy="6350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锚定效应在薪资谈判中的应用，先报价者占优，高职生宜后发制人，使用区间话术“期望在行业标准的X-X范围”，增加谈判空间。</a:t>
            </a:r>
            <a:endParaRPr lang="en-US" sz="1600" dirty="0"/>
          </a:p>
        </p:txBody>
      </p:sp>
      <p:sp>
        <p:nvSpPr>
          <p:cNvPr id="6" name="Text 1"/>
          <p:cNvSpPr/>
          <p:nvPr/>
        </p:nvSpPr>
        <p:spPr>
          <a:xfrm>
            <a:off x="542215" y="645197"/>
            <a:ext cx="8152877" cy="833184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薪资谈判心理学</a:t>
            </a:r>
            <a:endParaRPr lang="en-US" sz="1600" dirty="0"/>
          </a:p>
        </p:txBody>
      </p:sp>
      <p:pic>
        <p:nvPicPr>
          <p:cNvPr id="7" name="Image 3" descr="https://test-kimi-img.moonshot.cn/pub/slides/slides_tmpl/image/25-05-29-23:56:49-d0s87gc75iks832jc0j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05" y="4125595"/>
            <a:ext cx="1167130" cy="1167130"/>
          </a:xfrm>
          <a:prstGeom prst="rect">
            <a:avLst/>
          </a:prstGeom>
        </p:spPr>
      </p:pic>
      <p:pic>
        <p:nvPicPr>
          <p:cNvPr id="8" name="Image 4" descr="https://test-kimi-img.moonshot.cn/pub/slides/slides_tmpl/image/25-05-29-23:57:00-d0s87j475iks832jc0q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" y="4398645"/>
            <a:ext cx="4338320" cy="726440"/>
          </a:xfrm>
          <a:prstGeom prst="rect">
            <a:avLst/>
          </a:prstGeom>
        </p:spPr>
      </p:pic>
      <p:sp>
        <p:nvSpPr>
          <p:cNvPr id="9" name="Text 2"/>
          <p:cNvSpPr/>
          <p:nvPr/>
        </p:nvSpPr>
        <p:spPr>
          <a:xfrm>
            <a:off x="992823" y="4562793"/>
            <a:ext cx="3541395" cy="3111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锚定效应应用</a:t>
            </a:r>
            <a:endParaRPr lang="en-US" sz="1600" dirty="0"/>
          </a:p>
        </p:txBody>
      </p:sp>
      <p:pic>
        <p:nvPicPr>
          <p:cNvPr id="10" name="Image 5" descr="https://test-kimi-img.moonshot.cn/pub/slides/slides_tmpl/image/25-05-29-23:56:59-d0s87is75iks832jc0o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5995035"/>
            <a:ext cx="679450" cy="246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FAF26E"/>
      </a:accent1>
      <a:accent2>
        <a:srgbClr val="F9DB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WPS 演示</Application>
  <PresentationFormat>On-screen Show (16:9)</PresentationFormat>
  <Paragraphs>170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MiSans</vt:lpstr>
      <vt:lpstr>MiSans</vt:lpstr>
      <vt:lpstr>Comic Book</vt:lpstr>
      <vt:lpstr>苹方-简</vt:lpstr>
      <vt:lpstr>Comic Book</vt:lpstr>
      <vt:lpstr>Comic Book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汉仪中等线KW</vt:lpstr>
      <vt:lpstr>汉仪书宋二KW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阿莲</cp:lastModifiedBy>
  <cp:revision>2</cp:revision>
  <dcterms:created xsi:type="dcterms:W3CDTF">2025-08-08T07:31:26Z</dcterms:created>
  <dcterms:modified xsi:type="dcterms:W3CDTF">2025-08-08T07:31:26Z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A26C9525579F4088CEA79568FDE65096_42</vt:lpwstr>
  </property>
  <property fmtid="{D5CDD505-2E9C-101B-9397-08002B2CF9AE}" pid="3" name="KSOProductBuildVer">
    <vt:lpwstr>2052-6.11.0.8885</vt:lpwstr>
  </property>
</Properties>
</file>