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12192000"/>
  <p:embeddedFontLst>
    <p:embeddedFont>
      <p:font typeface="MiSans" pitchFamily="34" charset="-122"/>
      <p:regular r:id="rId28"/>
    </p:embeddedFont>
    <p:embeddedFont>
      <p:font typeface="MiSans" pitchFamily="34" charset="-120"/>
      <p:regular r:id="rId2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1.jpeg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90" y="0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195" y="4894580"/>
            <a:ext cx="2517140" cy="610870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740" y="4894580"/>
            <a:ext cx="2645410" cy="61150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3399790" y="4980940"/>
            <a:ext cx="2359660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主讲教师</a:t>
            </a:r>
            <a:r>
              <a:rPr lang="en-US" altLang="zh-CN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张兴莲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7" name="Text 1"/>
          <p:cNvSpPr/>
          <p:nvPr/>
        </p:nvSpPr>
        <p:spPr>
          <a:xfrm>
            <a:off x="2080260" y="1748790"/>
            <a:ext cx="8031480" cy="1114425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6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从校园到职场的蜕变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6323966" y="4973638"/>
            <a:ext cx="1889124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人文与旅游系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3579495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高职特色适应策略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51180" y="3338195"/>
            <a:ext cx="2297430" cy="248983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496310" y="1357630"/>
            <a:ext cx="2297430" cy="248983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47470" y="1297305"/>
            <a:ext cx="3197860" cy="47072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92455" y="660400"/>
            <a:ext cx="10718165" cy="8331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车间/产线适应包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1046480" y="2848610"/>
            <a:ext cx="368427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介绍车间/产线生存技巧，如噪音环境沟通可使用手势语系统，倒班生物钟调节可参考褪黑素使用指南，帮助学生适应特殊工作环境。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1115695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生存技巧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210935" y="3338195"/>
            <a:ext cx="2297430" cy="248983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156065" y="1357630"/>
            <a:ext cx="2297430" cy="248983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07225" y="1297305"/>
            <a:ext cx="3197860" cy="4707255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6706235" y="2848610"/>
            <a:ext cx="368427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引导学生思考如何在实际工作中应用这些生存技巧，如在嘈杂车间中准确传达信息，提升工作效率。</a:t>
            </a:r>
            <a:endParaRPr lang="en-US" sz="1600" dirty="0"/>
          </a:p>
        </p:txBody>
      </p:sp>
      <p:sp>
        <p:nvSpPr>
          <p:cNvPr id="13" name="Text 4"/>
          <p:cNvSpPr/>
          <p:nvPr/>
        </p:nvSpPr>
        <p:spPr>
          <a:xfrm>
            <a:off x="6775450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实践应用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15263495" y="3101975"/>
            <a:ext cx="4064000" cy="288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Comic Book" pitchFamily="34" charset="0"/>
                <a:ea typeface="Comic Book" pitchFamily="34" charset="-122"/>
                <a:cs typeface="Comic Book" pitchFamily="34" charset="-120"/>
              </a:rPr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2878455" y="1882775"/>
            <a:ext cx="8394700" cy="17138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 flipH="1">
            <a:off x="947420" y="4291330"/>
            <a:ext cx="8248650" cy="171386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233420" y="2394585"/>
            <a:ext cx="753935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让学生分享自己在情绪劳动中的经历，讨论如何运用这些技巧有效管理情绪，提升服务质量和职业满意度。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6407416" y="2110234"/>
            <a:ext cx="433116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应对策略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71758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服务业适应包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1489075" y="4794250"/>
            <a:ext cx="743585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提供服务业情绪劳动管理技巧，如“微笑面具”切换技巧和客户投诉后的5分钟冥想，帮助学生应对情绪压力。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1586230" y="4464050"/>
            <a:ext cx="486664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情绪劳动管理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1692275"/>
            <a:ext cx="2094230" cy="209423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070" y="4029075"/>
            <a:ext cx="2076450" cy="2076450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7:11-d0s87ls75iks832jc10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0480" y="2122805"/>
            <a:ext cx="1233170" cy="1233170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7:11-d0s87ls75iks832jc10g.png"/>
          <p:cNvPicPr>
            <a:picLocks noChangeAspect="1"/>
          </p:cNvPicPr>
          <p:nvPr/>
        </p:nvPicPr>
        <p:blipFill>
          <a:blip r:embed="rId5"/>
          <a:srcRect t="26" b="26"/>
          <a:stretch>
            <a:fillRect/>
          </a:stretch>
        </p:blipFill>
        <p:spPr>
          <a:xfrm>
            <a:off x="9622790" y="4455795"/>
            <a:ext cx="1223010" cy="1223010"/>
          </a:xfrm>
          <a:prstGeom prst="rect">
            <a:avLst/>
          </a:prstGeom>
        </p:spPr>
      </p:pic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51180" y="3338195"/>
            <a:ext cx="2297430" cy="248983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496310" y="1357630"/>
            <a:ext cx="2297430" cy="248983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47470" y="1297305"/>
            <a:ext cx="3197860" cy="47072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92455" y="660400"/>
            <a:ext cx="10718165" cy="8331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办公室适应包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1046480" y="2848610"/>
            <a:ext cx="368427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介绍办公室隐形礼仪，如工位布置禁忌（不宜过多玩偶）和微信沟通红线（慎用语音/表情包），帮助学生融入办公室文化。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1115695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隐形礼仪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210935" y="3338195"/>
            <a:ext cx="2297430" cy="248983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156065" y="1357630"/>
            <a:ext cx="2297430" cy="248983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07225" y="1297305"/>
            <a:ext cx="3197860" cy="4707255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6706235" y="2848610"/>
            <a:ext cx="368427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分组设计本专业《职场生存手册》关键页，让学生将所学知识系统化，提升团队协作和知识整合能力。</a:t>
            </a:r>
            <a:endParaRPr lang="en-US" sz="1600" dirty="0"/>
          </a:p>
        </p:txBody>
      </p:sp>
      <p:sp>
        <p:nvSpPr>
          <p:cNvPr id="13" name="Text 4"/>
          <p:cNvSpPr/>
          <p:nvPr/>
        </p:nvSpPr>
        <p:spPr>
          <a:xfrm>
            <a:off x="6775450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分组设计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15263495" y="3101975"/>
            <a:ext cx="4064000" cy="288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Comic Book" pitchFamily="34" charset="0"/>
                <a:ea typeface="Comic Book" pitchFamily="34" charset="-122"/>
                <a:cs typeface="Comic Book" pitchFamily="34" charset="-120"/>
              </a:rPr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逆境适应训练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批评应对三步法</a:t>
            </a:r>
            <a:endParaRPr lang="en-US" sz="1600" dirty="0"/>
          </a:p>
        </p:txBody>
      </p:sp>
      <p:pic>
        <p:nvPicPr>
          <p:cNvPr id="4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7756525" y="-172085"/>
            <a:ext cx="4109720" cy="445389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63575" y="2228850"/>
            <a:ext cx="10898505" cy="31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教授学生在面对批评时先缓冲，如说“感谢您指出这个问题”，缓解紧张气氛，避免冲突升级。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663575" y="3797300"/>
            <a:ext cx="10899140" cy="31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引导学生澄清批评的具体内容，如问“您希望优先改进哪部分”，明确改进方向，提升职业沟通效率。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63575" y="5426710"/>
            <a:ext cx="10899140" cy="31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鼓励学生制定具体行动计划，如“我今天下班前提交修正版”，展现积极态度，赢得领导认可。</a:t>
            </a:r>
            <a:endParaRPr lang="en-US" sz="1600" dirty="0"/>
          </a:p>
        </p:txBody>
      </p:sp>
      <p:pic>
        <p:nvPicPr>
          <p:cNvPr id="8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720" y="1487170"/>
            <a:ext cx="718820" cy="718820"/>
          </a:xfrm>
          <a:prstGeom prst="rect">
            <a:avLst/>
          </a:prstGeom>
        </p:spPr>
      </p:pic>
      <p:pic>
        <p:nvPicPr>
          <p:cNvPr id="9" name="Image 3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" y="1677670"/>
            <a:ext cx="3894455" cy="65214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07733" y="182213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缓冲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205" y="3057525"/>
            <a:ext cx="718820" cy="718820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5" y="3248025"/>
            <a:ext cx="3894455" cy="652145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851218" y="3392488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澄清</a:t>
            </a:r>
            <a:endParaRPr lang="en-US" sz="1600" dirty="0"/>
          </a:p>
        </p:txBody>
      </p:sp>
      <p:pic>
        <p:nvPicPr>
          <p:cNvPr id="14" name="Image 6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205" y="4700270"/>
            <a:ext cx="718820" cy="718820"/>
          </a:xfrm>
          <a:prstGeom prst="rect">
            <a:avLst/>
          </a:prstGeom>
        </p:spPr>
      </p:pic>
      <p:pic>
        <p:nvPicPr>
          <p:cNvPr id="15" name="Image 7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5" y="4902200"/>
            <a:ext cx="3894455" cy="65214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851218" y="504666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行动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 flipH="1">
            <a:off x="7427595" y="-305435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0-d0s87lk75iks832jc0v0.jpeg"/>
          <p:cNvPicPr>
            <a:picLocks noChangeAspect="1"/>
          </p:cNvPicPr>
          <p:nvPr/>
        </p:nvPicPr>
        <p:blipFill>
          <a:blip r:embed="rId3"/>
          <a:srcRect t="4415" b="4415"/>
          <a:stretch>
            <a:fillRect/>
          </a:stretch>
        </p:blipFill>
        <p:spPr>
          <a:xfrm>
            <a:off x="1061085" y="1915160"/>
            <a:ext cx="2818765" cy="171323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261493" y="2406451"/>
            <a:ext cx="6678322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提供破解文化冲突的工具，如差异记录本和文化桥梁人（找同乡前辈），帮助学生快速适应不同企业文化。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1122680" y="4864735"/>
            <a:ext cx="6678295" cy="104711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分析北方学生与南方企业之间的文化冲突案例，如饮食和方言差异，让学生了解文化冲突的常见表现。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11-d0s87ls75iks832jc110.jpeg"/>
          <p:cNvPicPr>
            <a:picLocks noChangeAspect="1"/>
          </p:cNvPicPr>
          <p:nvPr/>
        </p:nvPicPr>
        <p:blipFill>
          <a:blip r:embed="rId4"/>
          <a:srcRect t="3673" b="3673"/>
          <a:stretch>
            <a:fillRect/>
          </a:stretch>
        </p:blipFill>
        <p:spPr>
          <a:xfrm>
            <a:off x="8380730" y="4352290"/>
            <a:ext cx="2757805" cy="170370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4313591" y="2085472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破解工具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1198766" y="4520153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案例分析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542215" y="8039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文化冲突调解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595" y="2216150"/>
            <a:ext cx="2663825" cy="79375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920" y="4666615"/>
            <a:ext cx="2663825" cy="79375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78" y="1597025"/>
            <a:ext cx="934085" cy="98107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879793" y="183292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5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6238" y="4037965"/>
            <a:ext cx="934085" cy="98107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10757853" y="42738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6964680" y="-186690"/>
            <a:ext cx="4471035" cy="484441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孤独期应对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205955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90天融入计划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119104" y="3673039"/>
            <a:ext cx="387510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提出90天融入计划，第1-30天记住20个同事名字和特长，第31-60天参加2次非正式聚会，第61-90天建立1个职场互助圈，帮助学生缓解孤独感。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7349038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角色扮演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7262187" y="3673039"/>
            <a:ext cx="387510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组织角色扮演，练习应对领导当众批评场景，让学生在模拟环境中提升应对能力，增强职场自信。</a:t>
            </a:r>
            <a:endParaRPr lang="en-US" sz="1600" dirty="0"/>
          </a:p>
        </p:txBody>
      </p:sp>
      <p:pic>
        <p:nvPicPr>
          <p:cNvPr id="9" name="Image 2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99610" y="3963035"/>
            <a:ext cx="3318510" cy="99060"/>
          </a:xfrm>
          <a:prstGeom prst="rect">
            <a:avLst/>
          </a:prstGeom>
        </p:spPr>
      </p:pic>
      <p:pic>
        <p:nvPicPr>
          <p:cNvPr id="10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573" y="2195830"/>
            <a:ext cx="934085" cy="9810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770188" y="2431733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4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148" y="2196465"/>
            <a:ext cx="934085" cy="98107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8894763" y="24323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045"/>
            <a:ext cx="4174490" cy="41744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27980" y="-401320"/>
            <a:ext cx="4471035" cy="484441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7:04-d0s87k475iks832jc0sg.jpeg"/>
          <p:cNvPicPr>
            <a:picLocks noChangeAspect="1"/>
          </p:cNvPicPr>
          <p:nvPr/>
        </p:nvPicPr>
        <p:blipFill>
          <a:blip r:embed="rId4"/>
          <a:srcRect l="25387" r="25387"/>
          <a:stretch>
            <a:fillRect/>
          </a:stretch>
        </p:blipFill>
        <p:spPr>
          <a:xfrm>
            <a:off x="7132320" y="1905"/>
            <a:ext cx="5059680" cy="685609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620395" y="4256405"/>
            <a:ext cx="589343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布置实践任务，要求学生在实习中实践1种适应策略，记录效果，通过实际操作巩固所学知识。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688975" y="3788410"/>
            <a:ext cx="43027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实习实践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42290" y="614045"/>
            <a:ext cx="4595495" cy="12776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实践任务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30" y="3433445"/>
            <a:ext cx="3254375" cy="325437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9645" y="183515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10" y="2214880"/>
            <a:ext cx="4391660" cy="73977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203450" y="2436495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课堂导入：适应挑战“显微镜”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750570" y="654685"/>
            <a:ext cx="1320165" cy="6096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0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98208" y="1266019"/>
            <a:ext cx="207708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" y="1758315"/>
            <a:ext cx="2663825" cy="7937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650" y="2144713"/>
            <a:ext cx="934085" cy="981075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13582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6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615" y="2214880"/>
            <a:ext cx="4391660" cy="739775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7190105" y="2436495"/>
            <a:ext cx="351980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职场适应三维模型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50" y="2144713"/>
            <a:ext cx="934085" cy="981075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63747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6" name="Image 8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3597275"/>
            <a:ext cx="4391660" cy="739775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2212340" y="3818890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高职特色适应策略</a:t>
            </a:r>
            <a:endParaRPr lang="en-US" sz="1600" dirty="0"/>
          </a:p>
        </p:txBody>
      </p:sp>
      <p:pic>
        <p:nvPicPr>
          <p:cNvPr id="18" name="Image 9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3527108"/>
            <a:ext cx="934085" cy="981075"/>
          </a:xfrm>
          <a:prstGeom prst="rect">
            <a:avLst/>
          </a:prstGeom>
        </p:spPr>
      </p:pic>
      <p:sp>
        <p:nvSpPr>
          <p:cNvPr id="19" name="Text 7"/>
          <p:cNvSpPr/>
          <p:nvPr/>
        </p:nvSpPr>
        <p:spPr>
          <a:xfrm>
            <a:off x="1367155" y="38023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pic>
        <p:nvPicPr>
          <p:cNvPr id="20" name="Image 10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05" y="3597275"/>
            <a:ext cx="4391660" cy="739775"/>
          </a:xfrm>
          <a:prstGeom prst="rect">
            <a:avLst/>
          </a:prstGeom>
        </p:spPr>
      </p:pic>
      <p:sp>
        <p:nvSpPr>
          <p:cNvPr id="21" name="Text 8"/>
          <p:cNvSpPr/>
          <p:nvPr/>
        </p:nvSpPr>
        <p:spPr>
          <a:xfrm>
            <a:off x="7198995" y="3818890"/>
            <a:ext cx="351980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逆境适应训练</a:t>
            </a:r>
            <a:endParaRPr lang="en-US" sz="1600" dirty="0"/>
          </a:p>
        </p:txBody>
      </p:sp>
      <p:pic>
        <p:nvPicPr>
          <p:cNvPr id="22" name="Image 11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040" y="3527108"/>
            <a:ext cx="934085" cy="981075"/>
          </a:xfrm>
          <a:prstGeom prst="rect">
            <a:avLst/>
          </a:prstGeom>
        </p:spPr>
      </p:pic>
      <p:sp>
        <p:nvSpPr>
          <p:cNvPr id="23" name="Text 9"/>
          <p:cNvSpPr/>
          <p:nvPr/>
        </p:nvSpPr>
        <p:spPr>
          <a:xfrm>
            <a:off x="6383655" y="37896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pic>
        <p:nvPicPr>
          <p:cNvPr id="24" name="Image 1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4977130"/>
            <a:ext cx="4391660" cy="739775"/>
          </a:xfrm>
          <a:prstGeom prst="rect">
            <a:avLst/>
          </a:prstGeom>
        </p:spPr>
      </p:pic>
      <p:sp>
        <p:nvSpPr>
          <p:cNvPr id="25" name="Text 10"/>
          <p:cNvSpPr/>
          <p:nvPr/>
        </p:nvSpPr>
        <p:spPr>
          <a:xfrm>
            <a:off x="2212340" y="5198745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26" name="Image 1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4906963"/>
            <a:ext cx="934085" cy="981075"/>
          </a:xfrm>
          <a:prstGeom prst="rect">
            <a:avLst/>
          </a:prstGeom>
        </p:spPr>
      </p:pic>
      <p:sp>
        <p:nvSpPr>
          <p:cNvPr id="27" name="Text 11"/>
          <p:cNvSpPr/>
          <p:nvPr/>
        </p:nvSpPr>
        <p:spPr>
          <a:xfrm>
            <a:off x="1367155" y="516953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pic>
        <p:nvPicPr>
          <p:cNvPr id="28" name="Image 1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365" y="585597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1760" y="2118360"/>
            <a:ext cx="4965700" cy="37496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90" y="711835"/>
            <a:ext cx="8152765" cy="64325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下节预告</a:t>
            </a:r>
            <a:endParaRPr lang="en-US" sz="1600" dirty="0"/>
          </a:p>
        </p:txBody>
      </p:sp>
      <p:pic>
        <p:nvPicPr>
          <p:cNvPr id="5" name="Image 2" descr="https://test-kimi-img.moonshot.cn/pub/slides/slides_tmpl/image/25-05-29-23:57:13-d0s87mc75iks832jc130.jpeg"/>
          <p:cNvPicPr>
            <a:picLocks noChangeAspect="1"/>
          </p:cNvPicPr>
          <p:nvPr/>
        </p:nvPicPr>
        <p:blipFill>
          <a:blip r:embed="rId3"/>
          <a:srcRect l="795" r="795"/>
          <a:stretch>
            <a:fillRect/>
          </a:stretch>
        </p:blipFill>
        <p:spPr>
          <a:xfrm>
            <a:off x="824865" y="1654810"/>
            <a:ext cx="3422015" cy="2317115"/>
          </a:xfrm>
          <a:prstGeom prst="rect">
            <a:avLst/>
          </a:prstGeom>
        </p:spPr>
      </p:pic>
      <p:pic>
        <p:nvPicPr>
          <p:cNvPr id="6" name="Image 3" descr="https://test-kimi-img.moonshot.cn/pub/slides/slides_tmpl/image/25-05-29-23:57:16-d0s87n475iks832jc150.jpeg"/>
          <p:cNvPicPr>
            <a:picLocks noChangeAspect="1"/>
          </p:cNvPicPr>
          <p:nvPr/>
        </p:nvPicPr>
        <p:blipFill>
          <a:blip r:embed="rId4"/>
          <a:srcRect l="713" r="713"/>
          <a:stretch>
            <a:fillRect/>
          </a:stretch>
        </p:blipFill>
        <p:spPr>
          <a:xfrm>
            <a:off x="822960" y="4055745"/>
            <a:ext cx="3422650" cy="2317115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5041265" y="3208338"/>
            <a:ext cx="262445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预告下节课程内容“工资之外的财富——职场隐性福利识别术”，激发学生的学习兴趣。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250180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下节课程内容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8863330" y="3208338"/>
            <a:ext cx="262445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布置任务，要求学生制作一份关于职场适应策略的PPT，巩固本节课所学知识，提升学生的总结和表达能力。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9072245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任务布置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4934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986010" y="15125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635" y="-50800"/>
            <a:ext cx="4911090" cy="49110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0"/>
            <a:ext cx="5821045" cy="582104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659823" y="2816225"/>
            <a:ext cx="4871085" cy="7366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 YOU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2788285" y="1687195"/>
            <a:ext cx="6614160" cy="12319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1" name="Image 5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275" y="1946910"/>
            <a:ext cx="4911090" cy="49110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课堂导入：适应挑战“显微镜”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6964680" y="-186690"/>
            <a:ext cx="4471035" cy="484441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活动1：职场VS校园连连看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205955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分组PK匹配差异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119104" y="3673039"/>
            <a:ext cx="387510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分组进行校园场景与职场对应项的匹配，如迟到的代价对应全勤奖与绩效挂钩，让学生直观感受职场与校园的差异。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7349038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分析匹配结果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7262187" y="3673039"/>
            <a:ext cx="387510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各组分享匹配结果，教师点评，帮助学生理解职场规则与校园规则的根本不同，为后续适应策略提供基础。</a:t>
            </a:r>
            <a:endParaRPr lang="en-US" sz="1600" dirty="0"/>
          </a:p>
        </p:txBody>
      </p:sp>
      <p:pic>
        <p:nvPicPr>
          <p:cNvPr id="9" name="Image 2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99610" y="3963035"/>
            <a:ext cx="3318510" cy="99060"/>
          </a:xfrm>
          <a:prstGeom prst="rect">
            <a:avLst/>
          </a:prstGeom>
        </p:spPr>
      </p:pic>
      <p:pic>
        <p:nvPicPr>
          <p:cNvPr id="10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573" y="2195830"/>
            <a:ext cx="934085" cy="9810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770188" y="2431733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4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148" y="2196465"/>
            <a:ext cx="934085" cy="98107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8894763" y="24323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1760" y="2118360"/>
            <a:ext cx="4965700" cy="37496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90" y="711835"/>
            <a:ext cx="8152765" cy="64325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活动2：适应不良案例诊断</a:t>
            </a:r>
            <a:endParaRPr lang="en-US" sz="1600" dirty="0"/>
          </a:p>
        </p:txBody>
      </p:sp>
      <p:pic>
        <p:nvPicPr>
          <p:cNvPr id="5" name="Image 2" descr="https://test-kimi-img.moonshot.cn/pub/slides/slides_tmpl/image/25-05-29-23:57:13-d0s87mc75iks832jc130.jpeg"/>
          <p:cNvPicPr>
            <a:picLocks noChangeAspect="1"/>
          </p:cNvPicPr>
          <p:nvPr/>
        </p:nvPicPr>
        <p:blipFill>
          <a:blip r:embed="rId3"/>
          <a:srcRect l="795" r="795"/>
          <a:stretch>
            <a:fillRect/>
          </a:stretch>
        </p:blipFill>
        <p:spPr>
          <a:xfrm>
            <a:off x="824865" y="1654810"/>
            <a:ext cx="3422015" cy="2317115"/>
          </a:xfrm>
          <a:prstGeom prst="rect">
            <a:avLst/>
          </a:prstGeom>
        </p:spPr>
      </p:pic>
      <p:pic>
        <p:nvPicPr>
          <p:cNvPr id="6" name="Image 3" descr="https://test-kimi-img.moonshot.cn/pub/slides/slides_tmpl/image/25-05-29-23:57:16-d0s87n475iks832jc150.jpeg"/>
          <p:cNvPicPr>
            <a:picLocks noChangeAspect="1"/>
          </p:cNvPicPr>
          <p:nvPr/>
        </p:nvPicPr>
        <p:blipFill>
          <a:blip r:embed="rId4"/>
          <a:srcRect l="713" r="713"/>
          <a:stretch>
            <a:fillRect/>
          </a:stretch>
        </p:blipFill>
        <p:spPr>
          <a:xfrm>
            <a:off x="822960" y="4055745"/>
            <a:ext cx="3422650" cy="2317115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5041265" y="3208338"/>
            <a:ext cx="262445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分析某高职生因当众反驳领导被辞退的真实案例，引导学生思考校园行为模式在职场中的潜在风险。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250180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真实案例分析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8863330" y="3208338"/>
            <a:ext cx="262445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组织学生讨论哪些校园行为模式在职场中是危险的，如当众反驳、缺乏主动性等，提升学生的职业敏感性。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9072245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讨论危险行为模式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4934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986010" y="15125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职场适应三维模型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15" y="2087245"/>
            <a:ext cx="4107815" cy="423481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3-d0s87mc75iks832jc12g.jpeg"/>
          <p:cNvPicPr>
            <a:picLocks noChangeAspect="1"/>
          </p:cNvPicPr>
          <p:nvPr/>
        </p:nvPicPr>
        <p:blipFill>
          <a:blip r:embed="rId3"/>
          <a:srcRect l="17252" r="17252"/>
          <a:stretch>
            <a:fillRect/>
          </a:stretch>
        </p:blipFill>
        <p:spPr>
          <a:xfrm>
            <a:off x="760095" y="1973580"/>
            <a:ext cx="4010025" cy="408559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43855" y="2397760"/>
            <a:ext cx="590804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使用角色对比卡，展示学生角色与职业角色的差异，如从知识接收者到问题解决者、从个体表现到团队协作等，帮助学生明确角色转变。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5575300" y="1973580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角色对比卡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角色适应（身份重构）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5490210" y="4556760"/>
            <a:ext cx="586168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开展话术转换练习，如将“这个我没学过”转换为“我马上研究解决方案”，让学生掌握职场沟通技巧。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5598795" y="4137025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话术转换练习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956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5115" y="37096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90" y="820420"/>
            <a:ext cx="7146290" cy="63754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规则适应（明暗规则）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914373" y="3471432"/>
            <a:ext cx="2859341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介绍企业规则解码器，包括表面规则（如考勤制度）、潜在规则（如老员工先用餐）和隐藏规则（如周五加班文化），帮助学生全面了解职场规则。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049655" y="2723515"/>
            <a:ext cx="266700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企业规则解码器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579115" y="3471432"/>
            <a:ext cx="285934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布置观察任务，让学生记录实习企业的3条非明文规则，提升学生的观察力和适应能力。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659630" y="2724150"/>
            <a:ext cx="2779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观察任务</a:t>
            </a:r>
            <a:endParaRPr lang="en-US" sz="1600" dirty="0"/>
          </a:p>
        </p:txBody>
      </p:sp>
      <p:pic>
        <p:nvPicPr>
          <p:cNvPr id="8" name="Image 1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64435" y="4380230"/>
            <a:ext cx="3318510" cy="99060"/>
          </a:xfrm>
          <a:prstGeom prst="rect">
            <a:avLst/>
          </a:prstGeom>
        </p:spPr>
      </p:pic>
      <p:pic>
        <p:nvPicPr>
          <p:cNvPr id="9" name="Image 2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113" y="1708468"/>
            <a:ext cx="934085" cy="98107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37728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1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328" y="1708468"/>
            <a:ext cx="934085" cy="98107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762943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3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74015"/>
            <a:ext cx="3254375" cy="3254375"/>
          </a:xfrm>
          <a:prstGeom prst="rect">
            <a:avLst/>
          </a:prstGeom>
        </p:spPr>
      </p:pic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285490"/>
            <a:ext cx="3254375" cy="3254375"/>
          </a:xfrm>
          <a:prstGeom prst="rect">
            <a:avLst/>
          </a:prstGeom>
        </p:spPr>
      </p:pic>
      <p:pic>
        <p:nvPicPr>
          <p:cNvPr id="15" name="Image 6" descr="https://test-kimi-img.moonshot.cn/pub/slides/slides_tmpl/image/25-05-29-23:57:11-d0s87ls75iks832jc11g.png"/>
          <p:cNvPicPr>
            <a:picLocks noChangeAspect="1"/>
          </p:cNvPicPr>
          <p:nvPr/>
        </p:nvPicPr>
        <p:blipFill>
          <a:blip r:embed="rId5"/>
          <a:srcRect t="17" b="17"/>
          <a:stretch>
            <a:fillRect/>
          </a:stretch>
        </p:blipFill>
        <p:spPr>
          <a:xfrm>
            <a:off x="8912225" y="1111250"/>
            <a:ext cx="1916430" cy="1916430"/>
          </a:xfrm>
          <a:prstGeom prst="rect">
            <a:avLst/>
          </a:prstGeom>
        </p:spPr>
      </p:pic>
      <p:pic>
        <p:nvPicPr>
          <p:cNvPr id="16" name="Image 7" descr="https://test-kimi-img.moonshot.cn/pub/slides/slides_tmpl/image/25-05-29-23:57:12-d0s87m475iks832jc120.png"/>
          <p:cNvPicPr>
            <a:picLocks noChangeAspect="1"/>
          </p:cNvPicPr>
          <p:nvPr/>
        </p:nvPicPr>
        <p:blipFill>
          <a:blip r:embed="rId6"/>
          <a:srcRect t="17" b="17"/>
          <a:stretch>
            <a:fillRect/>
          </a:stretch>
        </p:blipFill>
        <p:spPr>
          <a:xfrm>
            <a:off x="8912225" y="4058285"/>
            <a:ext cx="1916430" cy="19164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 flipH="1">
            <a:off x="7427595" y="-305435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0-d0s87lk75iks832jc0v0.jpeg"/>
          <p:cNvPicPr>
            <a:picLocks noChangeAspect="1"/>
          </p:cNvPicPr>
          <p:nvPr/>
        </p:nvPicPr>
        <p:blipFill>
          <a:blip r:embed="rId3"/>
          <a:srcRect t="4415" b="4415"/>
          <a:stretch>
            <a:fillRect/>
          </a:stretch>
        </p:blipFill>
        <p:spPr>
          <a:xfrm>
            <a:off x="1061085" y="1915160"/>
            <a:ext cx="2818765" cy="171323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261493" y="2406451"/>
            <a:ext cx="6678322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通过情景剧表演“实习生踩雷日记”，观众喊停指出问题，让学生在实践中学习职场能力要求。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1122680" y="4864735"/>
            <a:ext cx="6678295" cy="104711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提供高职生能力补全表，如职场文书写作欠缺，可通过模仿企业邮件模板补救；设备操作不规范，可拍摄标准操作视频学习，帮助学生弥补能力缺口。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11-d0s87ls75iks832jc110.jpeg"/>
          <p:cNvPicPr>
            <a:picLocks noChangeAspect="1"/>
          </p:cNvPicPr>
          <p:nvPr/>
        </p:nvPicPr>
        <p:blipFill>
          <a:blip r:embed="rId4"/>
          <a:srcRect t="3673" b="3673"/>
          <a:stretch>
            <a:fillRect/>
          </a:stretch>
        </p:blipFill>
        <p:spPr>
          <a:xfrm>
            <a:off x="8380730" y="4352290"/>
            <a:ext cx="2757805" cy="170370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4313591" y="2085472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情景剧表演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1198766" y="4520153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高职生能力补全表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542215" y="8039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能力适应（缺口分析）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595" y="2216150"/>
            <a:ext cx="2663825" cy="79375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920" y="4666615"/>
            <a:ext cx="2663825" cy="79375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78" y="1597025"/>
            <a:ext cx="934085" cy="98107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879793" y="183292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5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6238" y="4037965"/>
            <a:ext cx="934085" cy="98107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10757853" y="42738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1690</Words>
  <Application>WPS 演示</Application>
  <PresentationFormat>On-screen Show (16:9)</PresentationFormat>
  <Paragraphs>220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0" baseType="lpstr">
      <vt:lpstr>Arial</vt:lpstr>
      <vt:lpstr>宋体</vt:lpstr>
      <vt:lpstr>Wingdings</vt:lpstr>
      <vt:lpstr>MiSans</vt:lpstr>
      <vt:lpstr>MiSans</vt:lpstr>
      <vt:lpstr>Calibri</vt:lpstr>
      <vt:lpstr>Helvetica Neue</vt:lpstr>
      <vt:lpstr>微软雅黑</vt:lpstr>
      <vt:lpstr>汉仪旗黑</vt:lpstr>
      <vt:lpstr>宋体</vt:lpstr>
      <vt:lpstr>Arial Unicode MS</vt:lpstr>
      <vt:lpstr>等线</vt:lpstr>
      <vt:lpstr>汉仪中等线KW</vt:lpstr>
      <vt:lpstr>汉仪书宋二KW</vt:lpstr>
      <vt:lpstr>Comic Book</vt:lpstr>
      <vt:lpstr>苹方-简</vt:lpstr>
      <vt:lpstr>Comic Book</vt:lpstr>
      <vt:lpstr>Comic Book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阿莲</cp:lastModifiedBy>
  <cp:revision>2</cp:revision>
  <dcterms:created xsi:type="dcterms:W3CDTF">2025-08-08T07:30:15Z</dcterms:created>
  <dcterms:modified xsi:type="dcterms:W3CDTF">2025-08-08T07:30:15Z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F24BBF08DD808B5286A795682EA10443_42</vt:lpwstr>
  </property>
  <property fmtid="{D5CDD505-2E9C-101B-9397-08002B2CF9AE}" pid="3" name="KSOProductBuildVer">
    <vt:lpwstr>2052-6.11.0.8885</vt:lpwstr>
  </property>
</Properties>
</file>