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4"/>
  </p:notesMasterIdLst>
  <p:sldIdLst>
    <p:sldId id="256" r:id="rId3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</p:sldIdLst>
  <p:sldSz cx="12192000" cy="6858000"/>
  <p:notesSz cx="6858000" cy="12192000"/>
  <p:embeddedFontLst>
    <p:embeddedFont>
      <p:font typeface="MiSans" pitchFamily="34" charset="-122"/>
      <p:regular r:id="rId29"/>
    </p:embeddedFont>
    <p:embeddedFont>
      <p:font typeface="MiSans" pitchFamily="34" charset="-120"/>
      <p:regular r:id="rId30"/>
    </p:embeddedFont>
  </p:embeddedFontLst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0" Type="http://schemas.openxmlformats.org/officeDocument/2006/relationships/font" Target="fonts/font2.fntdata"/><Relationship Id="rId3" Type="http://schemas.openxmlformats.org/officeDocument/2006/relationships/slide" Target="slides/slide1.xml"/><Relationship Id="rId29" Type="http://schemas.openxmlformats.org/officeDocument/2006/relationships/font" Target="fonts/font1.fntdata"/><Relationship Id="rId28" Type="http://schemas.openxmlformats.org/officeDocument/2006/relationships/tableStyles" Target="tableStyles.xml"/><Relationship Id="rId27" Type="http://schemas.openxmlformats.org/officeDocument/2006/relationships/viewProps" Target="viewProps.xml"/><Relationship Id="rId26" Type="http://schemas.openxmlformats.org/officeDocument/2006/relationships/presProps" Target="presProps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PTIST_MASTER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9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9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0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2.png"/><Relationship Id="rId4" Type="http://schemas.openxmlformats.org/officeDocument/2006/relationships/image" Target="../media/image19.jpeg"/><Relationship Id="rId3" Type="http://schemas.openxmlformats.org/officeDocument/2006/relationships/image" Target="../media/image18.jpeg"/><Relationship Id="rId2" Type="http://schemas.openxmlformats.org/officeDocument/2006/relationships/image" Target="../media/image14.png"/><Relationship Id="rId1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2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3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8.png"/><Relationship Id="rId3" Type="http://schemas.openxmlformats.org/officeDocument/2006/relationships/image" Target="../media/image17.jpeg"/><Relationship Id="rId2" Type="http://schemas.openxmlformats.org/officeDocument/2006/relationships/image" Target="../media/image14.png"/><Relationship Id="rId1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4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6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8.png"/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7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2.png"/><Relationship Id="rId4" Type="http://schemas.openxmlformats.org/officeDocument/2006/relationships/image" Target="../media/image19.jpeg"/><Relationship Id="rId3" Type="http://schemas.openxmlformats.org/officeDocument/2006/relationships/image" Target="../media/image18.jpeg"/><Relationship Id="rId2" Type="http://schemas.openxmlformats.org/officeDocument/2006/relationships/image" Target="../media/image14.png"/><Relationship Id="rId1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8.xml"/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16.jpeg"/><Relationship Id="rId3" Type="http://schemas.openxmlformats.org/officeDocument/2006/relationships/image" Target="../media/image15.jpeg"/><Relationship Id="rId2" Type="http://schemas.openxmlformats.org/officeDocument/2006/relationships/image" Target="../media/image4.png"/><Relationship Id="rId1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9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0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20.jpeg"/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1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2.png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2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2.png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5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8.png"/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8.xml"/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16.jpeg"/><Relationship Id="rId3" Type="http://schemas.openxmlformats.org/officeDocument/2006/relationships/image" Target="../media/image15.jpeg"/><Relationship Id="rId2" Type="http://schemas.openxmlformats.org/officeDocument/2006/relationships/image" Target="../media/image4.png"/><Relationship Id="rId1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9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8.png"/><Relationship Id="rId3" Type="http://schemas.openxmlformats.org/officeDocument/2006/relationships/image" Target="../media/image17.jpeg"/><Relationship Id="rId2" Type="http://schemas.openxmlformats.org/officeDocument/2006/relationships/image" Target="../media/image14.png"/><Relationship Id="rId1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test-kimi-img.moonshot.cn/pub/slides/slides_tmpl/image/25-05-29-23:56:56-d0s87i475iks832jc0l0.png"/>
          <p:cNvPicPr>
            <a:picLocks noChangeAspect="1"/>
          </p:cNvPicPr>
          <p:nvPr/>
        </p:nvPicPr>
        <p:blipFill>
          <a:blip r:embed="rId1"/>
          <a:srcRect t="83" b="83"/>
          <a:stretch>
            <a:fillRect/>
          </a:stretch>
        </p:blipFill>
        <p:spPr>
          <a:xfrm>
            <a:off x="-635" y="0"/>
            <a:ext cx="12192000" cy="6858000"/>
          </a:xfrm>
          <a:prstGeom prst="rect">
            <a:avLst/>
          </a:prstGeom>
        </p:spPr>
      </p:pic>
      <p:pic>
        <p:nvPicPr>
          <p:cNvPr id="3" name="Image 1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36990" y="0"/>
            <a:ext cx="3254375" cy="3254375"/>
          </a:xfrm>
          <a:prstGeom prst="rect">
            <a:avLst/>
          </a:prstGeom>
        </p:spPr>
      </p:pic>
      <p:pic>
        <p:nvPicPr>
          <p:cNvPr id="4" name="Image 2" descr="https://test-kimi-img.moonshot.cn/pub/slides/slides_tmpl/image/25-05-29-23:56:51-d0s87gs75iks832jc0k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2195" y="4894580"/>
            <a:ext cx="2306955" cy="714375"/>
          </a:xfrm>
          <a:prstGeom prst="rect">
            <a:avLst/>
          </a:prstGeom>
        </p:spPr>
      </p:pic>
      <p:pic>
        <p:nvPicPr>
          <p:cNvPr id="5" name="Image 3" descr="https://test-kimi-img.moonshot.cn/pub/slides/slides_tmpl/image/25-05-29-23:56:51-d0s87gs75iks832jc0k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1035" y="4894580"/>
            <a:ext cx="2615565" cy="714375"/>
          </a:xfrm>
          <a:prstGeom prst="rect">
            <a:avLst/>
          </a:prstGeom>
        </p:spPr>
      </p:pic>
      <p:sp>
        <p:nvSpPr>
          <p:cNvPr id="6" name="Text 0"/>
          <p:cNvSpPr/>
          <p:nvPr/>
        </p:nvSpPr>
        <p:spPr>
          <a:xfrm>
            <a:off x="3253740" y="4980940"/>
            <a:ext cx="2505710" cy="39878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zh-CN" altLang="en-US" sz="2000" dirty="0">
                <a:solidFill>
                  <a:srgbClr val="FFFFFF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主讲教师</a:t>
            </a:r>
            <a:r>
              <a:rPr lang="en-US" altLang="zh-CN" sz="2000" dirty="0">
                <a:solidFill>
                  <a:srgbClr val="FFFFFF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：</a:t>
            </a:r>
            <a:r>
              <a:rPr lang="zh-CN" altLang="en-US" sz="2000" dirty="0">
                <a:solidFill>
                  <a:srgbClr val="FFFFFF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张兴莲</a:t>
            </a:r>
            <a:endParaRPr lang="zh-CN" altLang="en-US" sz="2000" dirty="0">
              <a:solidFill>
                <a:srgbClr val="FFFFFF"/>
              </a:solidFill>
              <a:latin typeface="MiSans" pitchFamily="34" charset="-122"/>
              <a:ea typeface="MiSans" pitchFamily="34" charset="-122"/>
              <a:cs typeface="MiSans" pitchFamily="34" charset="-120"/>
            </a:endParaRPr>
          </a:p>
        </p:txBody>
      </p:sp>
      <p:sp>
        <p:nvSpPr>
          <p:cNvPr id="7" name="Text 1"/>
          <p:cNvSpPr/>
          <p:nvPr/>
        </p:nvSpPr>
        <p:spPr>
          <a:xfrm>
            <a:off x="2080260" y="1748790"/>
            <a:ext cx="8031480" cy="1114425"/>
          </a:xfrm>
          <a:prstGeom prst="rect">
            <a:avLst/>
          </a:prstGeom>
          <a:noFill/>
        </p:spPr>
        <p:txBody>
          <a:bodyPr wrap="square" lIns="99695" tIns="49784" rIns="99695" bIns="49784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6600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职业经历规划</a:t>
            </a:r>
            <a:endParaRPr lang="en-US" sz="1600" dirty="0"/>
          </a:p>
        </p:txBody>
      </p:sp>
      <p:sp>
        <p:nvSpPr>
          <p:cNvPr id="8" name="Text 2"/>
          <p:cNvSpPr/>
          <p:nvPr/>
        </p:nvSpPr>
        <p:spPr>
          <a:xfrm>
            <a:off x="6341111" y="4973638"/>
            <a:ext cx="1889124" cy="39878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zh-CN" altLang="en-US" sz="2000" dirty="0">
                <a:solidFill>
                  <a:srgbClr val="FFFFFF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人文与旅游系</a:t>
            </a:r>
            <a:endParaRPr lang="zh-CN" altLang="en-US" sz="2000" dirty="0">
              <a:solidFill>
                <a:srgbClr val="FFFFFF"/>
              </a:solidFill>
              <a:latin typeface="MiSans" pitchFamily="34" charset="-122"/>
              <a:ea typeface="MiSans" pitchFamily="34" charset="-122"/>
              <a:cs typeface="MiSans" pitchFamily="34" charset="-120"/>
            </a:endParaRPr>
          </a:p>
        </p:txBody>
      </p:sp>
      <p:pic>
        <p:nvPicPr>
          <p:cNvPr id="9" name="Image 4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5" y="3579495"/>
            <a:ext cx="3254375" cy="325437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test-kimi-img.moonshot.cn/pub/slides/slides_tmpl/image/25-05-29-23:56:58-d0s87ik75iks832jc0lg.png"/>
          <p:cNvPicPr>
            <a:picLocks noChangeAspect="1"/>
          </p:cNvPicPr>
          <p:nvPr/>
        </p:nvPicPr>
        <p:blipFill>
          <a:blip r:embed="rId1">
            <a:alphaModFix amt="60000"/>
          </a:blip>
          <a:srcRect l="9" r="9"/>
          <a:stretch>
            <a:fillRect/>
          </a:stretch>
        </p:blipFill>
        <p:spPr>
          <a:xfrm>
            <a:off x="635" y="1905"/>
            <a:ext cx="12191365" cy="6870065"/>
          </a:xfrm>
          <a:prstGeom prst="rect">
            <a:avLst/>
          </a:prstGeom>
        </p:spPr>
      </p:pic>
      <p:pic>
        <p:nvPicPr>
          <p:cNvPr id="3" name="Image 1" descr="https://test-kimi-img.moonshot.cn/pub/slides/slides_tmpl/image/25-05-29-23:56:58-d0s87ik75iks832jc0m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11760" y="2118360"/>
            <a:ext cx="4965700" cy="3749675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542290" y="711835"/>
            <a:ext cx="8152765" cy="643255"/>
          </a:xfrm>
          <a:prstGeom prst="rect">
            <a:avLst/>
          </a:prstGeom>
          <a:noFill/>
        </p:spPr>
        <p:txBody>
          <a:bodyPr wrap="square" lIns="91440" tIns="45720" rIns="91440" bIns="45720" rtlCol="0" anchor="t"/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3600" b="1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温度维度（意义构建）</a:t>
            </a:r>
            <a:endParaRPr lang="en-US" sz="1600" dirty="0"/>
          </a:p>
        </p:txBody>
      </p:sp>
      <p:pic>
        <p:nvPicPr>
          <p:cNvPr id="5" name="Image 2" descr="https://test-kimi-img.moonshot.cn/pub/slides/slides_tmpl/image/25-05-29-23:57:13-d0s87mc75iks832jc130.jpeg"/>
          <p:cNvPicPr>
            <a:picLocks noChangeAspect="1"/>
          </p:cNvPicPr>
          <p:nvPr/>
        </p:nvPicPr>
        <p:blipFill>
          <a:blip r:embed="rId3"/>
          <a:srcRect l="795" r="795"/>
          <a:stretch>
            <a:fillRect/>
          </a:stretch>
        </p:blipFill>
        <p:spPr>
          <a:xfrm>
            <a:off x="824865" y="1654810"/>
            <a:ext cx="3422015" cy="2317115"/>
          </a:xfrm>
          <a:prstGeom prst="rect">
            <a:avLst/>
          </a:prstGeom>
        </p:spPr>
      </p:pic>
      <p:pic>
        <p:nvPicPr>
          <p:cNvPr id="6" name="Image 3" descr="https://test-kimi-img.moonshot.cn/pub/slides/slides_tmpl/image/25-05-29-23:57:16-d0s87n475iks832jc150.jpeg"/>
          <p:cNvPicPr>
            <a:picLocks noChangeAspect="1"/>
          </p:cNvPicPr>
          <p:nvPr/>
        </p:nvPicPr>
        <p:blipFill>
          <a:blip r:embed="rId4"/>
          <a:srcRect l="713" r="713"/>
          <a:stretch>
            <a:fillRect/>
          </a:stretch>
        </p:blipFill>
        <p:spPr>
          <a:xfrm>
            <a:off x="822960" y="4055745"/>
            <a:ext cx="3422650" cy="2317115"/>
          </a:xfrm>
          <a:prstGeom prst="rect">
            <a:avLst/>
          </a:prstGeom>
        </p:spPr>
      </p:pic>
      <p:sp>
        <p:nvSpPr>
          <p:cNvPr id="7" name="Text 1"/>
          <p:cNvSpPr/>
          <p:nvPr/>
        </p:nvSpPr>
        <p:spPr>
          <a:xfrm>
            <a:off x="5041265" y="3208338"/>
            <a:ext cx="2624455" cy="19050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开展职业叙事练习，引导学生用“我的工作不仅是在______，更是在______”的句式构建职业意义，如“不仅是在拧螺丝，更是在保障千家万户的电梯安全”。</a:t>
            </a:r>
            <a:endParaRPr lang="en-US" sz="1600" dirty="0"/>
          </a:p>
        </p:txBody>
      </p:sp>
      <p:sp>
        <p:nvSpPr>
          <p:cNvPr id="8" name="Text 2"/>
          <p:cNvSpPr/>
          <p:nvPr/>
        </p:nvSpPr>
        <p:spPr>
          <a:xfrm>
            <a:off x="5250180" y="2501583"/>
            <a:ext cx="2343150" cy="311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r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F26447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职业叙事练习</a:t>
            </a:r>
            <a:endParaRPr lang="en-US" sz="1600" dirty="0"/>
          </a:p>
        </p:txBody>
      </p:sp>
      <p:sp>
        <p:nvSpPr>
          <p:cNvPr id="9" name="Text 3"/>
          <p:cNvSpPr/>
          <p:nvPr/>
        </p:nvSpPr>
        <p:spPr>
          <a:xfrm>
            <a:off x="8863330" y="3208338"/>
            <a:ext cx="2624455" cy="12700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让学生绘制个人四维坐标图，将所学知识应用到个人职业经历规划中，提升职业规划的全面性和深度。</a:t>
            </a:r>
            <a:endParaRPr lang="en-US" sz="1600" dirty="0"/>
          </a:p>
        </p:txBody>
      </p:sp>
      <p:sp>
        <p:nvSpPr>
          <p:cNvPr id="10" name="Text 4"/>
          <p:cNvSpPr/>
          <p:nvPr/>
        </p:nvSpPr>
        <p:spPr>
          <a:xfrm>
            <a:off x="9072245" y="2501583"/>
            <a:ext cx="2343150" cy="311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r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F26447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个人练习</a:t>
            </a:r>
            <a:endParaRPr lang="en-US" sz="1600" dirty="0"/>
          </a:p>
        </p:txBody>
      </p:sp>
      <p:pic>
        <p:nvPicPr>
          <p:cNvPr id="11" name="Image 4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6149340" y="1499870"/>
            <a:ext cx="861695" cy="934085"/>
          </a:xfrm>
          <a:prstGeom prst="rect">
            <a:avLst/>
          </a:prstGeom>
        </p:spPr>
      </p:pic>
      <p:sp>
        <p:nvSpPr>
          <p:cNvPr id="12" name="Shape 5"/>
          <p:cNvSpPr/>
          <p:nvPr/>
        </p:nvSpPr>
        <p:spPr>
          <a:xfrm>
            <a:off x="6263958" y="1683385"/>
            <a:ext cx="632460" cy="541020"/>
          </a:xfrm>
          <a:prstGeom prst="rect">
            <a:avLst/>
          </a:prstGeom>
          <a:solidFill>
            <a:srgbClr val="000000">
              <a:alpha val="0"/>
            </a:srgbClr>
          </a:solidFill>
        </p:spPr>
      </p:sp>
      <p:sp>
        <p:nvSpPr>
          <p:cNvPr id="13" name="Text 6"/>
          <p:cNvSpPr/>
          <p:nvPr/>
        </p:nvSpPr>
        <p:spPr>
          <a:xfrm>
            <a:off x="6263958" y="1683385"/>
            <a:ext cx="632460" cy="54102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10000"/>
              </a:lnSpc>
              <a:buNone/>
            </a:pPr>
            <a:r>
              <a:rPr lang="en-US" sz="3200" dirty="0">
                <a:solidFill>
                  <a:srgbClr val="F26447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01</a:t>
            </a:r>
            <a:endParaRPr lang="en-US" sz="1600" dirty="0"/>
          </a:p>
        </p:txBody>
      </p:sp>
      <p:pic>
        <p:nvPicPr>
          <p:cNvPr id="14" name="Image 5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9986010" y="1512570"/>
            <a:ext cx="861695" cy="934085"/>
          </a:xfrm>
          <a:prstGeom prst="rect">
            <a:avLst/>
          </a:prstGeom>
        </p:spPr>
      </p:pic>
      <p:sp>
        <p:nvSpPr>
          <p:cNvPr id="15" name="Shape 7"/>
          <p:cNvSpPr/>
          <p:nvPr/>
        </p:nvSpPr>
        <p:spPr>
          <a:xfrm>
            <a:off x="10074593" y="1695866"/>
            <a:ext cx="684530" cy="541020"/>
          </a:xfrm>
          <a:prstGeom prst="rect">
            <a:avLst/>
          </a:prstGeom>
          <a:solidFill>
            <a:srgbClr val="000000">
              <a:alpha val="0"/>
            </a:srgbClr>
          </a:solidFill>
        </p:spPr>
      </p:sp>
      <p:sp>
        <p:nvSpPr>
          <p:cNvPr id="16" name="Text 8"/>
          <p:cNvSpPr/>
          <p:nvPr/>
        </p:nvSpPr>
        <p:spPr>
          <a:xfrm>
            <a:off x="10074593" y="1695866"/>
            <a:ext cx="684530" cy="54102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10000"/>
              </a:lnSpc>
              <a:buNone/>
            </a:pPr>
            <a:r>
              <a:rPr lang="en-US" sz="3200" dirty="0">
                <a:solidFill>
                  <a:srgbClr val="F26447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02</a:t>
            </a:r>
            <a:endParaRPr lang="en-US" sz="1600" dirty="0"/>
          </a:p>
        </p:txBody>
      </p:sp>
      <p:pic>
        <p:nvPicPr>
          <p:cNvPr id="17" name="Image 6" descr="https://test-kimi-img.moonshot.cn/pub/slides/slides_tmpl/image/25-05-29-23:56:59-d0s87is75iks832jc0o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00665" y="867410"/>
            <a:ext cx="679450" cy="24638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test-kimi-img.moonshot.cn/pub/slides/slides_tmpl/image/25-05-29-23:56:56-d0s87i475iks832jc0l0.png"/>
          <p:cNvPicPr>
            <a:picLocks noChangeAspect="1"/>
          </p:cNvPicPr>
          <p:nvPr/>
        </p:nvPicPr>
        <p:blipFill>
          <a:blip r:embed="rId1"/>
          <a:srcRect t="83" b="83"/>
          <a:stretch>
            <a:fillRect/>
          </a:stretch>
        </p:blipFill>
        <p:spPr>
          <a:xfrm>
            <a:off x="-635" y="0"/>
            <a:ext cx="12192000" cy="6858000"/>
          </a:xfrm>
          <a:prstGeom prst="rect">
            <a:avLst/>
          </a:prstGeom>
        </p:spPr>
      </p:pic>
      <p:pic>
        <p:nvPicPr>
          <p:cNvPr id="3" name="Image 1" descr="https://test-kimi-img.moonshot.cn/pub/slides/slides_tmpl/image/25-05-29-23:56:51-d0s87gs75iks832jc0k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6920" y="-503555"/>
            <a:ext cx="7865110" cy="7865110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4523404" y="1782464"/>
            <a:ext cx="2872142" cy="210502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3800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03</a:t>
            </a:r>
            <a:endParaRPr lang="en-US" sz="1600" dirty="0"/>
          </a:p>
        </p:txBody>
      </p:sp>
      <p:sp>
        <p:nvSpPr>
          <p:cNvPr id="5" name="Text 1"/>
          <p:cNvSpPr/>
          <p:nvPr/>
        </p:nvSpPr>
        <p:spPr>
          <a:xfrm>
            <a:off x="3252787" y="3998455"/>
            <a:ext cx="5685155" cy="48260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3200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高职特色经历设计</a:t>
            </a:r>
            <a:endParaRPr lang="en-US" sz="1600" dirty="0"/>
          </a:p>
        </p:txBody>
      </p:sp>
      <p:pic>
        <p:nvPicPr>
          <p:cNvPr id="6" name="Image 2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2850" y="3328670"/>
            <a:ext cx="3254375" cy="3254375"/>
          </a:xfrm>
          <a:prstGeom prst="rect">
            <a:avLst/>
          </a:prstGeom>
        </p:spPr>
      </p:pic>
      <p:pic>
        <p:nvPicPr>
          <p:cNvPr id="7" name="Image 3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955" y="401320"/>
            <a:ext cx="3254375" cy="325437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test-kimi-img.moonshot.cn/pub/slides/slides_tmpl/image/25-05-29-23:56:58-d0s87ik75iks832jc0lg.png"/>
          <p:cNvPicPr>
            <a:picLocks noChangeAspect="1"/>
          </p:cNvPicPr>
          <p:nvPr/>
        </p:nvPicPr>
        <p:blipFill>
          <a:blip r:embed="rId1">
            <a:alphaModFix amt="60000"/>
          </a:blip>
          <a:srcRect l="9" r="9"/>
          <a:stretch>
            <a:fillRect/>
          </a:stretch>
        </p:blipFill>
        <p:spPr>
          <a:xfrm>
            <a:off x="635" y="1905"/>
            <a:ext cx="12191365" cy="6870065"/>
          </a:xfrm>
          <a:prstGeom prst="rect">
            <a:avLst/>
          </a:prstGeom>
        </p:spPr>
      </p:pic>
      <p:pic>
        <p:nvPicPr>
          <p:cNvPr id="3" name="Image 1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2">
            <a:alphaModFix amt="49000"/>
          </a:blip>
          <a:stretch>
            <a:fillRect/>
          </a:stretch>
        </p:blipFill>
        <p:spPr>
          <a:xfrm rot="16200000" flipH="1">
            <a:off x="6964680" y="-186690"/>
            <a:ext cx="4471035" cy="4844415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542215" y="867447"/>
            <a:ext cx="8152877" cy="833184"/>
          </a:xfrm>
          <a:prstGeom prst="rect">
            <a:avLst/>
          </a:prstGeom>
          <a:noFill/>
        </p:spPr>
        <p:txBody>
          <a:bodyPr wrap="square" lIns="91440" tIns="45720" rIns="91440" bIns="45720" rtlCol="0" anchor="t"/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3600" b="1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实习期“三三制”策略</a:t>
            </a:r>
            <a:endParaRPr lang="en-US" sz="1600" dirty="0"/>
          </a:p>
        </p:txBody>
      </p:sp>
      <p:sp>
        <p:nvSpPr>
          <p:cNvPr id="5" name="Text 1"/>
          <p:cNvSpPr/>
          <p:nvPr/>
        </p:nvSpPr>
        <p:spPr>
          <a:xfrm>
            <a:off x="1205955" y="3343817"/>
            <a:ext cx="3593465" cy="311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F26447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时间分配</a:t>
            </a:r>
            <a:endParaRPr lang="en-US" sz="1600" dirty="0"/>
          </a:p>
        </p:txBody>
      </p:sp>
      <p:sp>
        <p:nvSpPr>
          <p:cNvPr id="6" name="Text 2"/>
          <p:cNvSpPr/>
          <p:nvPr/>
        </p:nvSpPr>
        <p:spPr>
          <a:xfrm>
            <a:off x="1119104" y="3673039"/>
            <a:ext cx="3875101" cy="9525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介绍实习期“三三制”策略，将时间分配为30%基础操作、30%技术深挖、30%关系建设和10%创新尝试，帮助学生高效利用实习期。</a:t>
            </a:r>
            <a:endParaRPr lang="en-US" sz="1600" dirty="0"/>
          </a:p>
        </p:txBody>
      </p:sp>
      <p:sp>
        <p:nvSpPr>
          <p:cNvPr id="7" name="Text 3"/>
          <p:cNvSpPr/>
          <p:nvPr/>
        </p:nvSpPr>
        <p:spPr>
          <a:xfrm>
            <a:off x="7349038" y="3343817"/>
            <a:ext cx="3593465" cy="311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F26447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策略价值</a:t>
            </a:r>
            <a:endParaRPr lang="en-US" sz="1600" dirty="0"/>
          </a:p>
        </p:txBody>
      </p:sp>
      <p:sp>
        <p:nvSpPr>
          <p:cNvPr id="8" name="Text 4"/>
          <p:cNvSpPr/>
          <p:nvPr/>
        </p:nvSpPr>
        <p:spPr>
          <a:xfrm>
            <a:off x="7262187" y="3673039"/>
            <a:ext cx="3875101" cy="6350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分析“三三制”策略的价值，如全面提升能力、积累人脉资源，让学生在实习中获得最大收益。</a:t>
            </a:r>
            <a:endParaRPr lang="en-US" sz="1600" dirty="0"/>
          </a:p>
        </p:txBody>
      </p:sp>
      <p:pic>
        <p:nvPicPr>
          <p:cNvPr id="9" name="Image 2" descr="https://test-kimi-img.moonshot.cn/pub/slides/slides_tmpl/image/25-05-29-23:56:58-d0s87ik75iks832jc0n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499610" y="3963035"/>
            <a:ext cx="3318510" cy="99060"/>
          </a:xfrm>
          <a:prstGeom prst="rect">
            <a:avLst/>
          </a:prstGeom>
        </p:spPr>
      </p:pic>
      <p:pic>
        <p:nvPicPr>
          <p:cNvPr id="10" name="Image 3" descr="https://test-kimi-img.moonshot.cn/pub/slides/slides_tmpl/image/25-05-29-23:56:58-d0s87ik75iks832jc0mg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8573" y="2195830"/>
            <a:ext cx="934085" cy="981075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2770188" y="2431733"/>
            <a:ext cx="490855" cy="4254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800" dirty="0">
                <a:solidFill>
                  <a:srgbClr val="FEF8E2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01</a:t>
            </a:r>
            <a:endParaRPr lang="en-US" sz="1600" dirty="0"/>
          </a:p>
        </p:txBody>
      </p:sp>
      <p:pic>
        <p:nvPicPr>
          <p:cNvPr id="12" name="Image 4" descr="https://test-kimi-img.moonshot.cn/pub/slides/slides_tmpl/image/25-05-29-23:56:58-d0s87ik75iks832jc0mg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73148" y="2196465"/>
            <a:ext cx="934085" cy="981075"/>
          </a:xfrm>
          <a:prstGeom prst="rect">
            <a:avLst/>
          </a:prstGeom>
        </p:spPr>
      </p:pic>
      <p:sp>
        <p:nvSpPr>
          <p:cNvPr id="13" name="Text 6"/>
          <p:cNvSpPr/>
          <p:nvPr/>
        </p:nvSpPr>
        <p:spPr>
          <a:xfrm>
            <a:off x="8894763" y="2432368"/>
            <a:ext cx="490855" cy="4254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800" dirty="0">
                <a:solidFill>
                  <a:srgbClr val="FEF8E2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02</a:t>
            </a:r>
            <a:endParaRPr lang="en-US" sz="1600" dirty="0"/>
          </a:p>
        </p:txBody>
      </p:sp>
      <p:pic>
        <p:nvPicPr>
          <p:cNvPr id="14" name="Image 5" descr="https://test-kimi-img.moonshot.cn/pub/slides/slides_tmpl/image/25-05-29-23:56:59-d0s87is75iks832jc0o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00665" y="867410"/>
            <a:ext cx="679450" cy="24638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test-kimi-img.moonshot.cn/pub/slides/slides_tmpl/image/25-05-29-23:56:58-d0s87ik75iks832jc0lg.png"/>
          <p:cNvPicPr>
            <a:picLocks noChangeAspect="1"/>
          </p:cNvPicPr>
          <p:nvPr/>
        </p:nvPicPr>
        <p:blipFill>
          <a:blip r:embed="rId1">
            <a:alphaModFix amt="60000"/>
          </a:blip>
          <a:srcRect l="9" r="9"/>
          <a:stretch>
            <a:fillRect/>
          </a:stretch>
        </p:blipFill>
        <p:spPr>
          <a:xfrm>
            <a:off x="635" y="1905"/>
            <a:ext cx="12191365" cy="6870065"/>
          </a:xfrm>
          <a:prstGeom prst="rect">
            <a:avLst/>
          </a:prstGeom>
        </p:spPr>
      </p:pic>
      <p:pic>
        <p:nvPicPr>
          <p:cNvPr id="3" name="Image 1" descr="https://test-kimi-img.moonshot.cn/pub/slides/slides_tmpl/image/25-05-29-23:56:58-d0s87ik75iks832jc0m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5815" y="2087245"/>
            <a:ext cx="4107815" cy="4234815"/>
          </a:xfrm>
          <a:prstGeom prst="rect">
            <a:avLst/>
          </a:prstGeom>
        </p:spPr>
      </p:pic>
      <p:pic>
        <p:nvPicPr>
          <p:cNvPr id="4" name="Image 2" descr="https://test-kimi-img.moonshot.cn/pub/slides/slides_tmpl/image/25-05-29-23:57:13-d0s87mc75iks832jc12g.jpeg"/>
          <p:cNvPicPr>
            <a:picLocks noChangeAspect="1"/>
          </p:cNvPicPr>
          <p:nvPr/>
        </p:nvPicPr>
        <p:blipFill>
          <a:blip r:embed="rId3"/>
          <a:srcRect l="17252" r="17252"/>
          <a:stretch>
            <a:fillRect/>
          </a:stretch>
        </p:blipFill>
        <p:spPr>
          <a:xfrm>
            <a:off x="760095" y="1973580"/>
            <a:ext cx="4010025" cy="4085590"/>
          </a:xfrm>
          <a:prstGeom prst="rect">
            <a:avLst/>
          </a:prstGeom>
        </p:spPr>
      </p:pic>
      <p:sp>
        <p:nvSpPr>
          <p:cNvPr id="5" name="Text 0"/>
          <p:cNvSpPr/>
          <p:nvPr/>
        </p:nvSpPr>
        <p:spPr>
          <a:xfrm>
            <a:off x="5443855" y="2397760"/>
            <a:ext cx="5908040" cy="9525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提供经历价值解码表，如社团外联部长对应资源整合能力，简历呈现话术为“独立联系5家企业赞助，锻炼商务谈判能力”，帮助学生将校园经历转化为职场竞争力。</a:t>
            </a:r>
            <a:endParaRPr lang="en-US" sz="1600" dirty="0"/>
          </a:p>
        </p:txBody>
      </p:sp>
      <p:sp>
        <p:nvSpPr>
          <p:cNvPr id="6" name="Text 1"/>
          <p:cNvSpPr/>
          <p:nvPr/>
        </p:nvSpPr>
        <p:spPr>
          <a:xfrm>
            <a:off x="5575300" y="1973580"/>
            <a:ext cx="4077970" cy="311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F26447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经历价值解码</a:t>
            </a:r>
            <a:endParaRPr lang="en-US" sz="1600" dirty="0"/>
          </a:p>
        </p:txBody>
      </p:sp>
      <p:sp>
        <p:nvSpPr>
          <p:cNvPr id="7" name="Text 2"/>
          <p:cNvSpPr/>
          <p:nvPr/>
        </p:nvSpPr>
        <p:spPr>
          <a:xfrm>
            <a:off x="542215" y="867447"/>
            <a:ext cx="8152877" cy="833184"/>
          </a:xfrm>
          <a:prstGeom prst="rect">
            <a:avLst/>
          </a:prstGeom>
          <a:noFill/>
        </p:spPr>
        <p:txBody>
          <a:bodyPr wrap="square" lIns="91440" tIns="45720" rIns="91440" bIns="45720" rtlCol="0" anchor="t"/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3600" b="1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学生干部经历转化</a:t>
            </a:r>
            <a:endParaRPr lang="en-US" sz="1600" dirty="0"/>
          </a:p>
        </p:txBody>
      </p:sp>
      <p:sp>
        <p:nvSpPr>
          <p:cNvPr id="8" name="Text 3"/>
          <p:cNvSpPr/>
          <p:nvPr/>
        </p:nvSpPr>
        <p:spPr>
          <a:xfrm>
            <a:off x="5490210" y="4556760"/>
            <a:ext cx="5861685" cy="6350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教授学生干部经历转化技巧，如突出领导力、团队协作能力，提升简历的吸引力。</a:t>
            </a:r>
            <a:endParaRPr lang="en-US" sz="1600" dirty="0"/>
          </a:p>
        </p:txBody>
      </p:sp>
      <p:sp>
        <p:nvSpPr>
          <p:cNvPr id="9" name="Text 4"/>
          <p:cNvSpPr/>
          <p:nvPr/>
        </p:nvSpPr>
        <p:spPr>
          <a:xfrm>
            <a:off x="5598795" y="4137025"/>
            <a:ext cx="4077970" cy="311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F26447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转化技巧</a:t>
            </a:r>
            <a:endParaRPr lang="en-US" sz="1600" dirty="0"/>
          </a:p>
        </p:txBody>
      </p:sp>
      <p:pic>
        <p:nvPicPr>
          <p:cNvPr id="10" name="Image 3" descr="https://test-kimi-img.moonshot.cn/pub/slides/slides_tmpl/image/25-05-29-23:56:59-d0s87is75iks832jc0o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00665" y="867410"/>
            <a:ext cx="679450" cy="246380"/>
          </a:xfrm>
          <a:prstGeom prst="rect">
            <a:avLst/>
          </a:prstGeom>
        </p:spPr>
      </p:pic>
      <p:pic>
        <p:nvPicPr>
          <p:cNvPr id="11" name="Image 4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10449560" y="1499870"/>
            <a:ext cx="861695" cy="934085"/>
          </a:xfrm>
          <a:prstGeom prst="rect">
            <a:avLst/>
          </a:prstGeom>
        </p:spPr>
      </p:pic>
      <p:sp>
        <p:nvSpPr>
          <p:cNvPr id="12" name="Shape 5"/>
          <p:cNvSpPr/>
          <p:nvPr/>
        </p:nvSpPr>
        <p:spPr>
          <a:xfrm>
            <a:off x="10564178" y="1683385"/>
            <a:ext cx="632460" cy="541020"/>
          </a:xfrm>
          <a:prstGeom prst="rect">
            <a:avLst/>
          </a:prstGeom>
          <a:solidFill>
            <a:srgbClr val="000000">
              <a:alpha val="0"/>
            </a:srgbClr>
          </a:solidFill>
        </p:spPr>
      </p:sp>
      <p:sp>
        <p:nvSpPr>
          <p:cNvPr id="13" name="Text 6"/>
          <p:cNvSpPr/>
          <p:nvPr/>
        </p:nvSpPr>
        <p:spPr>
          <a:xfrm>
            <a:off x="10564178" y="1683385"/>
            <a:ext cx="632460" cy="54102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10000"/>
              </a:lnSpc>
              <a:buNone/>
            </a:pPr>
            <a:r>
              <a:rPr lang="en-US" sz="3200" dirty="0">
                <a:solidFill>
                  <a:srgbClr val="F26447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01</a:t>
            </a:r>
            <a:endParaRPr lang="en-US" sz="1600" dirty="0"/>
          </a:p>
        </p:txBody>
      </p:sp>
      <p:pic>
        <p:nvPicPr>
          <p:cNvPr id="14" name="Image 5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10445115" y="3709670"/>
            <a:ext cx="861695" cy="934085"/>
          </a:xfrm>
          <a:prstGeom prst="rect">
            <a:avLst/>
          </a:prstGeom>
        </p:spPr>
      </p:pic>
      <p:sp>
        <p:nvSpPr>
          <p:cNvPr id="15" name="Shape 7"/>
          <p:cNvSpPr/>
          <p:nvPr/>
        </p:nvSpPr>
        <p:spPr>
          <a:xfrm>
            <a:off x="10559733" y="3893185"/>
            <a:ext cx="632460" cy="541020"/>
          </a:xfrm>
          <a:prstGeom prst="rect">
            <a:avLst/>
          </a:prstGeom>
          <a:solidFill>
            <a:srgbClr val="000000">
              <a:alpha val="0"/>
            </a:srgbClr>
          </a:solidFill>
        </p:spPr>
      </p:sp>
      <p:sp>
        <p:nvSpPr>
          <p:cNvPr id="16" name="Text 8"/>
          <p:cNvSpPr/>
          <p:nvPr/>
        </p:nvSpPr>
        <p:spPr>
          <a:xfrm>
            <a:off x="10559733" y="3893185"/>
            <a:ext cx="632460" cy="54102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10000"/>
              </a:lnSpc>
              <a:buNone/>
            </a:pPr>
            <a:r>
              <a:rPr lang="en-US" sz="3200" dirty="0">
                <a:solidFill>
                  <a:srgbClr val="F26447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02</a:t>
            </a:r>
            <a:endParaRPr lang="en-US" sz="16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test-kimi-img.moonshot.cn/pub/slides/slides_tmpl/image/25-05-29-23:56:58-d0s87ik75iks832jc0lg.png"/>
          <p:cNvPicPr>
            <a:picLocks noChangeAspect="1"/>
          </p:cNvPicPr>
          <p:nvPr/>
        </p:nvPicPr>
        <p:blipFill>
          <a:blip r:embed="rId1">
            <a:alphaModFix amt="60000"/>
          </a:blip>
          <a:srcRect l="9" r="9"/>
          <a:stretch>
            <a:fillRect/>
          </a:stretch>
        </p:blipFill>
        <p:spPr>
          <a:xfrm>
            <a:off x="635" y="1905"/>
            <a:ext cx="12191365" cy="6870065"/>
          </a:xfrm>
          <a:prstGeom prst="rect">
            <a:avLst/>
          </a:prstGeom>
        </p:spPr>
      </p:pic>
      <p:pic>
        <p:nvPicPr>
          <p:cNvPr id="3" name="Image 1" descr="https://test-kimi-img.moonshot.cn/pub/slides/slides_tmpl/image/25-05-29-23:56:59-d0s87is75iks832jc0og.png"/>
          <p:cNvPicPr>
            <a:picLocks noChangeAspect="1"/>
          </p:cNvPicPr>
          <p:nvPr/>
        </p:nvPicPr>
        <p:blipFill>
          <a:blip r:embed="rId2">
            <a:alphaModFix amt="43000"/>
          </a:blip>
          <a:stretch>
            <a:fillRect/>
          </a:stretch>
        </p:blipFill>
        <p:spPr>
          <a:xfrm>
            <a:off x="2878455" y="1882775"/>
            <a:ext cx="8394700" cy="1713865"/>
          </a:xfrm>
          <a:prstGeom prst="rect">
            <a:avLst/>
          </a:prstGeom>
        </p:spPr>
      </p:pic>
      <p:pic>
        <p:nvPicPr>
          <p:cNvPr id="4" name="Image 2" descr="https://test-kimi-img.moonshot.cn/pub/slides/slides_tmpl/image/25-05-29-23:56:59-d0s87is75iks832jc0og.png"/>
          <p:cNvPicPr>
            <a:picLocks noChangeAspect="1"/>
          </p:cNvPicPr>
          <p:nvPr/>
        </p:nvPicPr>
        <p:blipFill>
          <a:blip r:embed="rId2">
            <a:alphaModFix amt="43000"/>
          </a:blip>
          <a:stretch>
            <a:fillRect/>
          </a:stretch>
        </p:blipFill>
        <p:spPr>
          <a:xfrm flipH="1">
            <a:off x="947420" y="4291330"/>
            <a:ext cx="8248650" cy="1713865"/>
          </a:xfrm>
          <a:prstGeom prst="rect">
            <a:avLst/>
          </a:prstGeom>
        </p:spPr>
      </p:pic>
      <p:sp>
        <p:nvSpPr>
          <p:cNvPr id="5" name="Text 0"/>
          <p:cNvSpPr/>
          <p:nvPr/>
        </p:nvSpPr>
        <p:spPr>
          <a:xfrm>
            <a:off x="3233420" y="2394585"/>
            <a:ext cx="7539355" cy="6350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分组设计“专科逆袭方案”，如如何用3年经验超越本科应届生，通过情景模拟让学生掌握证书组合策略的应用。</a:t>
            </a:r>
            <a:endParaRPr lang="en-US" sz="1600" dirty="0"/>
          </a:p>
        </p:txBody>
      </p:sp>
      <p:sp>
        <p:nvSpPr>
          <p:cNvPr id="6" name="Text 1"/>
          <p:cNvSpPr/>
          <p:nvPr/>
        </p:nvSpPr>
        <p:spPr>
          <a:xfrm>
            <a:off x="6407416" y="2110234"/>
            <a:ext cx="4331168" cy="311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r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F26447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情景模拟</a:t>
            </a:r>
            <a:endParaRPr lang="en-US" sz="1600" dirty="0"/>
          </a:p>
        </p:txBody>
      </p:sp>
      <p:sp>
        <p:nvSpPr>
          <p:cNvPr id="7" name="Text 2"/>
          <p:cNvSpPr/>
          <p:nvPr/>
        </p:nvSpPr>
        <p:spPr>
          <a:xfrm>
            <a:off x="542215" y="717587"/>
            <a:ext cx="8152877" cy="833184"/>
          </a:xfrm>
          <a:prstGeom prst="rect">
            <a:avLst/>
          </a:prstGeom>
          <a:noFill/>
        </p:spPr>
        <p:txBody>
          <a:bodyPr wrap="square" lIns="91440" tIns="45720" rIns="91440" bIns="45720" rtlCol="0" anchor="t"/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3600" b="1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证书组合策略</a:t>
            </a:r>
            <a:endParaRPr lang="en-US" sz="1600" dirty="0"/>
          </a:p>
        </p:txBody>
      </p:sp>
      <p:sp>
        <p:nvSpPr>
          <p:cNvPr id="8" name="Text 3"/>
          <p:cNvSpPr/>
          <p:nvPr/>
        </p:nvSpPr>
        <p:spPr>
          <a:xfrm>
            <a:off x="1489075" y="4794250"/>
            <a:ext cx="7435850" cy="6350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推荐黄金证书组合，如机电类的电工证+PLC认证+安全管理员、服务类的礼仪证+心理咨询师+急救证，增强学生的职业竞争力。</a:t>
            </a:r>
            <a:endParaRPr lang="en-US" sz="1600" dirty="0"/>
          </a:p>
        </p:txBody>
      </p:sp>
      <p:sp>
        <p:nvSpPr>
          <p:cNvPr id="9" name="Text 4"/>
          <p:cNvSpPr/>
          <p:nvPr/>
        </p:nvSpPr>
        <p:spPr>
          <a:xfrm>
            <a:off x="1586230" y="4464050"/>
            <a:ext cx="4866640" cy="311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F26447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黄金证书组合</a:t>
            </a:r>
            <a:endParaRPr lang="en-US" sz="1600" dirty="0"/>
          </a:p>
        </p:txBody>
      </p:sp>
      <p:pic>
        <p:nvPicPr>
          <p:cNvPr id="10" name="Image 3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9950" y="1692275"/>
            <a:ext cx="2094230" cy="2094230"/>
          </a:xfrm>
          <a:prstGeom prst="rect">
            <a:avLst/>
          </a:prstGeom>
        </p:spPr>
      </p:pic>
      <p:pic>
        <p:nvPicPr>
          <p:cNvPr id="11" name="Image 4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6070" y="4029075"/>
            <a:ext cx="2076450" cy="2076450"/>
          </a:xfrm>
          <a:prstGeom prst="rect">
            <a:avLst/>
          </a:prstGeom>
        </p:spPr>
      </p:pic>
      <p:pic>
        <p:nvPicPr>
          <p:cNvPr id="12" name="Image 5" descr="https://test-kimi-img.moonshot.cn/pub/slides/slides_tmpl/image/25-05-29-23:57:11-d0s87ls75iks832jc100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300480" y="2122805"/>
            <a:ext cx="1233170" cy="1233170"/>
          </a:xfrm>
          <a:prstGeom prst="rect">
            <a:avLst/>
          </a:prstGeom>
        </p:spPr>
      </p:pic>
      <p:pic>
        <p:nvPicPr>
          <p:cNvPr id="13" name="Image 6" descr="https://test-kimi-img.moonshot.cn/pub/slides/slides_tmpl/image/25-05-29-23:57:11-d0s87ls75iks832jc10g.png"/>
          <p:cNvPicPr>
            <a:picLocks noChangeAspect="1"/>
          </p:cNvPicPr>
          <p:nvPr/>
        </p:nvPicPr>
        <p:blipFill>
          <a:blip r:embed="rId5"/>
          <a:srcRect t="26" b="26"/>
          <a:stretch>
            <a:fillRect/>
          </a:stretch>
        </p:blipFill>
        <p:spPr>
          <a:xfrm>
            <a:off x="9622790" y="4455795"/>
            <a:ext cx="1223010" cy="1223010"/>
          </a:xfrm>
          <a:prstGeom prst="rect">
            <a:avLst/>
          </a:prstGeom>
        </p:spPr>
      </p:pic>
      <p:pic>
        <p:nvPicPr>
          <p:cNvPr id="14" name="Image 7" descr="https://test-kimi-img.moonshot.cn/pub/slides/slides_tmpl/image/25-05-29-23:56:59-d0s87is75iks832jc0o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00665" y="867410"/>
            <a:ext cx="679450" cy="24638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test-kimi-img.moonshot.cn/pub/slides/slides_tmpl/image/25-05-29-23:56:56-d0s87i475iks832jc0l0.png"/>
          <p:cNvPicPr>
            <a:picLocks noChangeAspect="1"/>
          </p:cNvPicPr>
          <p:nvPr/>
        </p:nvPicPr>
        <p:blipFill>
          <a:blip r:embed="rId1"/>
          <a:srcRect t="83" b="83"/>
          <a:stretch>
            <a:fillRect/>
          </a:stretch>
        </p:blipFill>
        <p:spPr>
          <a:xfrm>
            <a:off x="-635" y="0"/>
            <a:ext cx="12192000" cy="6858000"/>
          </a:xfrm>
          <a:prstGeom prst="rect">
            <a:avLst/>
          </a:prstGeom>
        </p:spPr>
      </p:pic>
      <p:pic>
        <p:nvPicPr>
          <p:cNvPr id="3" name="Image 1" descr="https://test-kimi-img.moonshot.cn/pub/slides/slides_tmpl/image/25-05-29-23:56:51-d0s87gs75iks832jc0k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6920" y="-503555"/>
            <a:ext cx="7865110" cy="7865110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4523404" y="1782464"/>
            <a:ext cx="2872142" cy="210502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3800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04</a:t>
            </a:r>
            <a:endParaRPr lang="en-US" sz="1600" dirty="0"/>
          </a:p>
        </p:txBody>
      </p:sp>
      <p:sp>
        <p:nvSpPr>
          <p:cNvPr id="5" name="Text 1"/>
          <p:cNvSpPr/>
          <p:nvPr/>
        </p:nvSpPr>
        <p:spPr>
          <a:xfrm>
            <a:off x="3252787" y="3998455"/>
            <a:ext cx="5685155" cy="48260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3200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动态调整策略</a:t>
            </a:r>
            <a:endParaRPr lang="en-US" sz="1600" dirty="0"/>
          </a:p>
        </p:txBody>
      </p:sp>
      <p:pic>
        <p:nvPicPr>
          <p:cNvPr id="6" name="Image 2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2850" y="3328670"/>
            <a:ext cx="3254375" cy="3254375"/>
          </a:xfrm>
          <a:prstGeom prst="rect">
            <a:avLst/>
          </a:prstGeom>
        </p:spPr>
      </p:pic>
      <p:pic>
        <p:nvPicPr>
          <p:cNvPr id="7" name="Image 3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955" y="401320"/>
            <a:ext cx="3254375" cy="325437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test-kimi-img.moonshot.cn/pub/slides/slides_tmpl/image/25-05-29-23:56:58-d0s87ik75iks832jc0lg.png"/>
          <p:cNvPicPr>
            <a:picLocks noChangeAspect="1"/>
          </p:cNvPicPr>
          <p:nvPr/>
        </p:nvPicPr>
        <p:blipFill>
          <a:blip r:embed="rId1">
            <a:alphaModFix amt="60000"/>
          </a:blip>
          <a:srcRect l="9" r="9"/>
          <a:stretch>
            <a:fillRect/>
          </a:stretch>
        </p:blipFill>
        <p:spPr>
          <a:xfrm>
            <a:off x="635" y="1905"/>
            <a:ext cx="12191365" cy="6870065"/>
          </a:xfrm>
          <a:prstGeom prst="rect">
            <a:avLst/>
          </a:prstGeom>
        </p:spPr>
      </p:pic>
      <p:pic>
        <p:nvPicPr>
          <p:cNvPr id="3" name="Image 1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 flipH="1">
            <a:off x="551180" y="3338195"/>
            <a:ext cx="2297430" cy="2489835"/>
          </a:xfrm>
          <a:prstGeom prst="rect">
            <a:avLst/>
          </a:prstGeom>
        </p:spPr>
      </p:pic>
      <p:pic>
        <p:nvPicPr>
          <p:cNvPr id="4" name="Image 2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 flipH="1">
            <a:off x="3496310" y="1357630"/>
            <a:ext cx="2297430" cy="2489835"/>
          </a:xfrm>
          <a:prstGeom prst="rect">
            <a:avLst/>
          </a:prstGeom>
        </p:spPr>
      </p:pic>
      <p:pic>
        <p:nvPicPr>
          <p:cNvPr id="5" name="Image 3" descr="https://test-kimi-img.moonshot.cn/pub/slides/slides_tmpl/image/25-05-29-23:56:58-d0s87ik75iks832jc0m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347470" y="1297305"/>
            <a:ext cx="3197860" cy="4707255"/>
          </a:xfrm>
          <a:prstGeom prst="rect">
            <a:avLst/>
          </a:prstGeom>
        </p:spPr>
      </p:pic>
      <p:sp>
        <p:nvSpPr>
          <p:cNvPr id="6" name="Text 0"/>
          <p:cNvSpPr/>
          <p:nvPr/>
        </p:nvSpPr>
        <p:spPr>
          <a:xfrm>
            <a:off x="592455" y="660400"/>
            <a:ext cx="10718165" cy="833120"/>
          </a:xfrm>
          <a:prstGeom prst="rect">
            <a:avLst/>
          </a:prstGeom>
          <a:noFill/>
        </p:spPr>
        <p:txBody>
          <a:bodyPr wrap="square" lIns="91440" tIns="45720" rIns="91440" bIns="45720" rtlCol="0" anchor="t"/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3600" b="1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机会雷达图</a:t>
            </a:r>
            <a:endParaRPr lang="en-US" sz="1600" dirty="0"/>
          </a:p>
        </p:txBody>
      </p:sp>
      <p:sp>
        <p:nvSpPr>
          <p:cNvPr id="7" name="Text 1"/>
          <p:cNvSpPr/>
          <p:nvPr/>
        </p:nvSpPr>
        <p:spPr>
          <a:xfrm>
            <a:off x="1046480" y="2848610"/>
            <a:ext cx="3684270" cy="9525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FFFFFF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介绍机会雷达图，每月评估行业趋势、企业需求、个人兴趣和能力匹配，帮助学生及时调整职业规划。</a:t>
            </a:r>
            <a:endParaRPr lang="en-US" sz="1600" dirty="0"/>
          </a:p>
        </p:txBody>
      </p:sp>
      <p:sp>
        <p:nvSpPr>
          <p:cNvPr id="8" name="Text 2"/>
          <p:cNvSpPr/>
          <p:nvPr/>
        </p:nvSpPr>
        <p:spPr>
          <a:xfrm>
            <a:off x="1115695" y="2449195"/>
            <a:ext cx="3832860" cy="311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FFFFFF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每月评估</a:t>
            </a:r>
            <a:endParaRPr lang="en-US" sz="1600" dirty="0"/>
          </a:p>
        </p:txBody>
      </p:sp>
      <p:pic>
        <p:nvPicPr>
          <p:cNvPr id="9" name="Image 4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 flipH="1">
            <a:off x="6210935" y="3338195"/>
            <a:ext cx="2297430" cy="2489835"/>
          </a:xfrm>
          <a:prstGeom prst="rect">
            <a:avLst/>
          </a:prstGeom>
        </p:spPr>
      </p:pic>
      <p:pic>
        <p:nvPicPr>
          <p:cNvPr id="10" name="Image 5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 flipH="1">
            <a:off x="9156065" y="1357630"/>
            <a:ext cx="2297430" cy="2489835"/>
          </a:xfrm>
          <a:prstGeom prst="rect">
            <a:avLst/>
          </a:prstGeom>
        </p:spPr>
      </p:pic>
      <p:pic>
        <p:nvPicPr>
          <p:cNvPr id="11" name="Image 6" descr="https://test-kimi-img.moonshot.cn/pub/slides/slides_tmpl/image/25-05-29-23:56:58-d0s87ik75iks832jc0m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7007225" y="1297305"/>
            <a:ext cx="3197860" cy="4707255"/>
          </a:xfrm>
          <a:prstGeom prst="rect">
            <a:avLst/>
          </a:prstGeom>
        </p:spPr>
      </p:pic>
      <p:sp>
        <p:nvSpPr>
          <p:cNvPr id="12" name="Text 3"/>
          <p:cNvSpPr/>
          <p:nvPr/>
        </p:nvSpPr>
        <p:spPr>
          <a:xfrm>
            <a:off x="6706235" y="2848610"/>
            <a:ext cx="3684270" cy="6350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FFFFFF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强调评估价值，如提前发现机会、避免职业陷阱，让学生养成动态调整的习惯。</a:t>
            </a:r>
            <a:endParaRPr lang="en-US" sz="1600" dirty="0"/>
          </a:p>
        </p:txBody>
      </p:sp>
      <p:sp>
        <p:nvSpPr>
          <p:cNvPr id="13" name="Text 4"/>
          <p:cNvSpPr/>
          <p:nvPr/>
        </p:nvSpPr>
        <p:spPr>
          <a:xfrm>
            <a:off x="6775450" y="2449195"/>
            <a:ext cx="3832860" cy="311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FFFFFF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评估价值</a:t>
            </a:r>
            <a:endParaRPr lang="en-US" sz="1600" dirty="0"/>
          </a:p>
        </p:txBody>
      </p:sp>
      <p:pic>
        <p:nvPicPr>
          <p:cNvPr id="14" name="Image 7" descr="https://test-kimi-img.moonshot.cn/pub/slides/slides_tmpl/image/25-05-29-23:56:59-d0s87is75iks832jc0o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975" y="6241415"/>
            <a:ext cx="679450" cy="246380"/>
          </a:xfrm>
          <a:prstGeom prst="rect">
            <a:avLst/>
          </a:prstGeom>
        </p:spPr>
      </p:pic>
      <p:sp>
        <p:nvSpPr>
          <p:cNvPr id="15" name="Text 5"/>
          <p:cNvSpPr/>
          <p:nvPr/>
        </p:nvSpPr>
        <p:spPr>
          <a:xfrm>
            <a:off x="15263495" y="3101975"/>
            <a:ext cx="4064000" cy="28892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800" dirty="0">
                <a:solidFill>
                  <a:srgbClr val="333333"/>
                </a:solidFill>
                <a:latin typeface="Comic Book" pitchFamily="34" charset="0"/>
                <a:ea typeface="Comic Book" pitchFamily="34" charset="-122"/>
                <a:cs typeface="Comic Book" pitchFamily="34" charset="-120"/>
              </a:rPr>
              <a:t> </a:t>
            </a:r>
            <a:endParaRPr lang="en-US" sz="16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test-kimi-img.moonshot.cn/pub/slides/slides_tmpl/image/25-05-29-23:56:58-d0s87ik75iks832jc0lg.png"/>
          <p:cNvPicPr>
            <a:picLocks noChangeAspect="1"/>
          </p:cNvPicPr>
          <p:nvPr/>
        </p:nvPicPr>
        <p:blipFill>
          <a:blip r:embed="rId1">
            <a:alphaModFix amt="60000"/>
          </a:blip>
          <a:srcRect l="9" r="9"/>
          <a:stretch>
            <a:fillRect/>
          </a:stretch>
        </p:blipFill>
        <p:spPr>
          <a:xfrm>
            <a:off x="635" y="1905"/>
            <a:ext cx="12191365" cy="6870065"/>
          </a:xfrm>
          <a:prstGeom prst="rect">
            <a:avLst/>
          </a:prstGeom>
        </p:spPr>
      </p:pic>
      <p:pic>
        <p:nvPicPr>
          <p:cNvPr id="3" name="Image 1" descr="https://test-kimi-img.moonshot.cn/pub/slides/slides_tmpl/image/25-05-29-23:56:58-d0s87ik75iks832jc0m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11760" y="2118360"/>
            <a:ext cx="4965700" cy="3749675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542290" y="711835"/>
            <a:ext cx="8152765" cy="643255"/>
          </a:xfrm>
          <a:prstGeom prst="rect">
            <a:avLst/>
          </a:prstGeom>
          <a:noFill/>
        </p:spPr>
        <p:txBody>
          <a:bodyPr wrap="square" lIns="91440" tIns="45720" rIns="91440" bIns="45720" rtlCol="0" anchor="t"/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3600" b="1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经历断点挽救法</a:t>
            </a:r>
            <a:endParaRPr lang="en-US" sz="1600" dirty="0"/>
          </a:p>
        </p:txBody>
      </p:sp>
      <p:pic>
        <p:nvPicPr>
          <p:cNvPr id="5" name="Image 2" descr="https://test-kimi-img.moonshot.cn/pub/slides/slides_tmpl/image/25-05-29-23:57:13-d0s87mc75iks832jc130.jpeg"/>
          <p:cNvPicPr>
            <a:picLocks noChangeAspect="1"/>
          </p:cNvPicPr>
          <p:nvPr/>
        </p:nvPicPr>
        <p:blipFill>
          <a:blip r:embed="rId3"/>
          <a:srcRect l="795" r="795"/>
          <a:stretch>
            <a:fillRect/>
          </a:stretch>
        </p:blipFill>
        <p:spPr>
          <a:xfrm>
            <a:off x="824865" y="1654810"/>
            <a:ext cx="3422015" cy="2317115"/>
          </a:xfrm>
          <a:prstGeom prst="rect">
            <a:avLst/>
          </a:prstGeom>
        </p:spPr>
      </p:pic>
      <p:pic>
        <p:nvPicPr>
          <p:cNvPr id="6" name="Image 3" descr="https://test-kimi-img.moonshot.cn/pub/slides/slides_tmpl/image/25-05-29-23:57:16-d0s87n475iks832jc150.jpeg"/>
          <p:cNvPicPr>
            <a:picLocks noChangeAspect="1"/>
          </p:cNvPicPr>
          <p:nvPr/>
        </p:nvPicPr>
        <p:blipFill>
          <a:blip r:embed="rId4"/>
          <a:srcRect l="713" r="713"/>
          <a:stretch>
            <a:fillRect/>
          </a:stretch>
        </p:blipFill>
        <p:spPr>
          <a:xfrm>
            <a:off x="822960" y="4055745"/>
            <a:ext cx="3422650" cy="2317115"/>
          </a:xfrm>
          <a:prstGeom prst="rect">
            <a:avLst/>
          </a:prstGeom>
        </p:spPr>
      </p:pic>
      <p:sp>
        <p:nvSpPr>
          <p:cNvPr id="7" name="Text 1"/>
          <p:cNvSpPr/>
          <p:nvPr/>
        </p:nvSpPr>
        <p:spPr>
          <a:xfrm>
            <a:off x="5041265" y="3208338"/>
            <a:ext cx="2624455" cy="12700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提供空窗期解释话术，如“这半年照顾家人期间，我系统学习了______线上课程”，帮助学生合理解释职业经历中的断点。</a:t>
            </a:r>
            <a:endParaRPr lang="en-US" sz="1600" dirty="0"/>
          </a:p>
        </p:txBody>
      </p:sp>
      <p:sp>
        <p:nvSpPr>
          <p:cNvPr id="8" name="Text 2"/>
          <p:cNvSpPr/>
          <p:nvPr/>
        </p:nvSpPr>
        <p:spPr>
          <a:xfrm>
            <a:off x="5250180" y="2501583"/>
            <a:ext cx="2343150" cy="311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r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F26447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空窗期解释话术</a:t>
            </a:r>
            <a:endParaRPr lang="en-US" sz="1600" dirty="0"/>
          </a:p>
        </p:txBody>
      </p:sp>
      <p:sp>
        <p:nvSpPr>
          <p:cNvPr id="9" name="Text 3"/>
          <p:cNvSpPr/>
          <p:nvPr/>
        </p:nvSpPr>
        <p:spPr>
          <a:xfrm>
            <a:off x="8863330" y="3208338"/>
            <a:ext cx="2624455" cy="9525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教授经历断点挽救技巧，如突出自我提升、积极态度，减少断点对职业发展的负面影响。</a:t>
            </a:r>
            <a:endParaRPr lang="en-US" sz="1600" dirty="0"/>
          </a:p>
        </p:txBody>
      </p:sp>
      <p:sp>
        <p:nvSpPr>
          <p:cNvPr id="10" name="Text 4"/>
          <p:cNvSpPr/>
          <p:nvPr/>
        </p:nvSpPr>
        <p:spPr>
          <a:xfrm>
            <a:off x="9072245" y="2501583"/>
            <a:ext cx="2343150" cy="311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r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F26447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挽救技巧</a:t>
            </a:r>
            <a:endParaRPr lang="en-US" sz="1600" dirty="0"/>
          </a:p>
        </p:txBody>
      </p:sp>
      <p:pic>
        <p:nvPicPr>
          <p:cNvPr id="11" name="Image 4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6149340" y="1499870"/>
            <a:ext cx="861695" cy="934085"/>
          </a:xfrm>
          <a:prstGeom prst="rect">
            <a:avLst/>
          </a:prstGeom>
        </p:spPr>
      </p:pic>
      <p:sp>
        <p:nvSpPr>
          <p:cNvPr id="12" name="Shape 5"/>
          <p:cNvSpPr/>
          <p:nvPr/>
        </p:nvSpPr>
        <p:spPr>
          <a:xfrm>
            <a:off x="6263958" y="1683385"/>
            <a:ext cx="632460" cy="541020"/>
          </a:xfrm>
          <a:prstGeom prst="rect">
            <a:avLst/>
          </a:prstGeom>
          <a:solidFill>
            <a:srgbClr val="000000">
              <a:alpha val="0"/>
            </a:srgbClr>
          </a:solidFill>
        </p:spPr>
      </p:sp>
      <p:sp>
        <p:nvSpPr>
          <p:cNvPr id="13" name="Text 6"/>
          <p:cNvSpPr/>
          <p:nvPr/>
        </p:nvSpPr>
        <p:spPr>
          <a:xfrm>
            <a:off x="6263958" y="1683385"/>
            <a:ext cx="632460" cy="54102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10000"/>
              </a:lnSpc>
              <a:buNone/>
            </a:pPr>
            <a:r>
              <a:rPr lang="en-US" sz="3200" dirty="0">
                <a:solidFill>
                  <a:srgbClr val="F26447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01</a:t>
            </a:r>
            <a:endParaRPr lang="en-US" sz="1600" dirty="0"/>
          </a:p>
        </p:txBody>
      </p:sp>
      <p:pic>
        <p:nvPicPr>
          <p:cNvPr id="14" name="Image 5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9986010" y="1512570"/>
            <a:ext cx="861695" cy="934085"/>
          </a:xfrm>
          <a:prstGeom prst="rect">
            <a:avLst/>
          </a:prstGeom>
        </p:spPr>
      </p:pic>
      <p:sp>
        <p:nvSpPr>
          <p:cNvPr id="15" name="Shape 7"/>
          <p:cNvSpPr/>
          <p:nvPr/>
        </p:nvSpPr>
        <p:spPr>
          <a:xfrm>
            <a:off x="10074593" y="1695866"/>
            <a:ext cx="684530" cy="541020"/>
          </a:xfrm>
          <a:prstGeom prst="rect">
            <a:avLst/>
          </a:prstGeom>
          <a:solidFill>
            <a:srgbClr val="000000">
              <a:alpha val="0"/>
            </a:srgbClr>
          </a:solidFill>
        </p:spPr>
      </p:sp>
      <p:sp>
        <p:nvSpPr>
          <p:cNvPr id="16" name="Text 8"/>
          <p:cNvSpPr/>
          <p:nvPr/>
        </p:nvSpPr>
        <p:spPr>
          <a:xfrm>
            <a:off x="10074593" y="1695866"/>
            <a:ext cx="684530" cy="54102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10000"/>
              </a:lnSpc>
              <a:buNone/>
            </a:pPr>
            <a:r>
              <a:rPr lang="en-US" sz="3200" dirty="0">
                <a:solidFill>
                  <a:srgbClr val="F26447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02</a:t>
            </a:r>
            <a:endParaRPr lang="en-US" sz="1600" dirty="0"/>
          </a:p>
        </p:txBody>
      </p:sp>
      <p:pic>
        <p:nvPicPr>
          <p:cNvPr id="17" name="Image 6" descr="https://test-kimi-img.moonshot.cn/pub/slides/slides_tmpl/image/25-05-29-23:56:59-d0s87is75iks832jc0o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00665" y="867410"/>
            <a:ext cx="679450" cy="24638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16200000" flipH="1">
            <a:off x="7427595" y="-305435"/>
            <a:ext cx="4471035" cy="4844415"/>
          </a:xfrm>
          <a:prstGeom prst="rect">
            <a:avLst/>
          </a:prstGeom>
        </p:spPr>
      </p:pic>
      <p:pic>
        <p:nvPicPr>
          <p:cNvPr id="3" name="Image 1" descr="https://test-kimi-img.moonshot.cn/pub/slides/slides_tmpl/image/25-05-29-23:56:58-d0s87ik75iks832jc0lg.png"/>
          <p:cNvPicPr>
            <a:picLocks noChangeAspect="1"/>
          </p:cNvPicPr>
          <p:nvPr/>
        </p:nvPicPr>
        <p:blipFill>
          <a:blip r:embed="rId2">
            <a:alphaModFix amt="60000"/>
          </a:blip>
          <a:srcRect l="9" r="9"/>
          <a:stretch>
            <a:fillRect/>
          </a:stretch>
        </p:blipFill>
        <p:spPr>
          <a:xfrm>
            <a:off x="635" y="1905"/>
            <a:ext cx="12191365" cy="6870065"/>
          </a:xfrm>
          <a:prstGeom prst="rect">
            <a:avLst/>
          </a:prstGeom>
        </p:spPr>
      </p:pic>
      <p:pic>
        <p:nvPicPr>
          <p:cNvPr id="4" name="Image 2" descr="https://test-kimi-img.moonshot.cn/pub/slides/slides_tmpl/image/25-05-29-23:57:10-d0s87lk75iks832jc0v0.jpeg"/>
          <p:cNvPicPr>
            <a:picLocks noChangeAspect="1"/>
          </p:cNvPicPr>
          <p:nvPr/>
        </p:nvPicPr>
        <p:blipFill>
          <a:blip r:embed="rId3"/>
          <a:srcRect t="4415" b="4415"/>
          <a:stretch>
            <a:fillRect/>
          </a:stretch>
        </p:blipFill>
        <p:spPr>
          <a:xfrm>
            <a:off x="1061085" y="1915160"/>
            <a:ext cx="2818765" cy="1713230"/>
          </a:xfrm>
          <a:prstGeom prst="rect">
            <a:avLst/>
          </a:prstGeom>
        </p:spPr>
      </p:pic>
      <p:sp>
        <p:nvSpPr>
          <p:cNvPr id="5" name="Text 0"/>
          <p:cNvSpPr/>
          <p:nvPr/>
        </p:nvSpPr>
        <p:spPr>
          <a:xfrm>
            <a:off x="4261493" y="2406451"/>
            <a:ext cx="6678322" cy="6350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组织案例演练，将平凡的实训经历包装成“问题解决型”故事，提升学生的表达能力和职业竞争力。</a:t>
            </a:r>
            <a:endParaRPr lang="en-US" sz="1600" dirty="0"/>
          </a:p>
        </p:txBody>
      </p:sp>
      <p:sp>
        <p:nvSpPr>
          <p:cNvPr id="6" name="Text 1"/>
          <p:cNvSpPr/>
          <p:nvPr/>
        </p:nvSpPr>
        <p:spPr>
          <a:xfrm>
            <a:off x="1122680" y="4864735"/>
            <a:ext cx="6678295" cy="1047115"/>
          </a:xfrm>
          <a:prstGeom prst="rect">
            <a:avLst/>
          </a:prstGeom>
          <a:noFill/>
        </p:spPr>
        <p:txBody>
          <a:bodyPr wrap="square" lIns="91440" tIns="45720" rIns="91440" bIns="45720" rtlCol="0" anchor="t"/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提供职业叙事故事模板，如挑战（设备故障频发）→行动（自学故障诊断）→结果（故障率下降30%），帮助学生将平凡经历包装成亮点。</a:t>
            </a:r>
            <a:endParaRPr lang="en-US" sz="1600" dirty="0"/>
          </a:p>
        </p:txBody>
      </p:sp>
      <p:pic>
        <p:nvPicPr>
          <p:cNvPr id="7" name="Image 3" descr="https://test-kimi-img.moonshot.cn/pub/slides/slides_tmpl/image/25-05-29-23:57:11-d0s87ls75iks832jc110.jpeg"/>
          <p:cNvPicPr>
            <a:picLocks noChangeAspect="1"/>
          </p:cNvPicPr>
          <p:nvPr/>
        </p:nvPicPr>
        <p:blipFill>
          <a:blip r:embed="rId4"/>
          <a:srcRect t="3673" b="3673"/>
          <a:stretch>
            <a:fillRect/>
          </a:stretch>
        </p:blipFill>
        <p:spPr>
          <a:xfrm>
            <a:off x="8380730" y="4352290"/>
            <a:ext cx="2757805" cy="1703705"/>
          </a:xfrm>
          <a:prstGeom prst="rect">
            <a:avLst/>
          </a:prstGeom>
        </p:spPr>
      </p:pic>
      <p:sp>
        <p:nvSpPr>
          <p:cNvPr id="8" name="Text 2"/>
          <p:cNvSpPr/>
          <p:nvPr/>
        </p:nvSpPr>
        <p:spPr>
          <a:xfrm>
            <a:off x="4313591" y="2085472"/>
            <a:ext cx="4790148" cy="311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F26447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案例演练</a:t>
            </a:r>
            <a:endParaRPr lang="en-US" sz="1600" dirty="0"/>
          </a:p>
        </p:txBody>
      </p:sp>
      <p:sp>
        <p:nvSpPr>
          <p:cNvPr id="9" name="Text 3"/>
          <p:cNvSpPr/>
          <p:nvPr/>
        </p:nvSpPr>
        <p:spPr>
          <a:xfrm>
            <a:off x="1198766" y="4520153"/>
            <a:ext cx="4790148" cy="311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F26447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故事模板</a:t>
            </a:r>
            <a:endParaRPr lang="en-US" sz="1600" dirty="0"/>
          </a:p>
        </p:txBody>
      </p:sp>
      <p:sp>
        <p:nvSpPr>
          <p:cNvPr id="10" name="Text 4"/>
          <p:cNvSpPr/>
          <p:nvPr/>
        </p:nvSpPr>
        <p:spPr>
          <a:xfrm>
            <a:off x="542215" y="803947"/>
            <a:ext cx="8152877" cy="833184"/>
          </a:xfrm>
          <a:prstGeom prst="rect">
            <a:avLst/>
          </a:prstGeom>
          <a:noFill/>
        </p:spPr>
        <p:txBody>
          <a:bodyPr wrap="square" lIns="91440" tIns="45720" rIns="91440" bIns="45720" rtlCol="0" anchor="t"/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3600" b="1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职业叙事技巧</a:t>
            </a:r>
            <a:endParaRPr lang="en-US" sz="1600" dirty="0"/>
          </a:p>
        </p:txBody>
      </p:sp>
      <p:pic>
        <p:nvPicPr>
          <p:cNvPr id="11" name="Image 4" descr="https://test-kimi-img.moonshot.cn/pub/slides/slides_tmpl/image/25-05-29-23:56:58-d0s87ik75iks832jc0n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62595" y="2216150"/>
            <a:ext cx="2663825" cy="79375"/>
          </a:xfrm>
          <a:prstGeom prst="rect">
            <a:avLst/>
          </a:prstGeom>
        </p:spPr>
      </p:pic>
      <p:pic>
        <p:nvPicPr>
          <p:cNvPr id="12" name="Image 5" descr="https://test-kimi-img.moonshot.cn/pub/slides/slides_tmpl/image/25-05-29-23:56:58-d0s87ik75iks832jc0n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47920" y="4666615"/>
            <a:ext cx="2663825" cy="79375"/>
          </a:xfrm>
          <a:prstGeom prst="rect">
            <a:avLst/>
          </a:prstGeom>
        </p:spPr>
      </p:pic>
      <p:pic>
        <p:nvPicPr>
          <p:cNvPr id="13" name="Image 6" descr="https://test-kimi-img.moonshot.cn/pub/slides/slides_tmpl/image/25-05-29-23:56:58-d0s87ik75iks832jc0mg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8178" y="1597025"/>
            <a:ext cx="934085" cy="981075"/>
          </a:xfrm>
          <a:prstGeom prst="rect">
            <a:avLst/>
          </a:prstGeom>
        </p:spPr>
      </p:pic>
      <p:sp>
        <p:nvSpPr>
          <p:cNvPr id="14" name="Text 5"/>
          <p:cNvSpPr/>
          <p:nvPr/>
        </p:nvSpPr>
        <p:spPr>
          <a:xfrm>
            <a:off x="879793" y="1832928"/>
            <a:ext cx="490855" cy="4254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800" dirty="0">
                <a:solidFill>
                  <a:srgbClr val="FEF8E2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01</a:t>
            </a:r>
            <a:endParaRPr lang="en-US" sz="1600" dirty="0"/>
          </a:p>
        </p:txBody>
      </p:sp>
      <p:pic>
        <p:nvPicPr>
          <p:cNvPr id="15" name="Image 7" descr="https://test-kimi-img.moonshot.cn/pub/slides/slides_tmpl/image/25-05-29-23:56:58-d0s87ik75iks832jc0mg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36238" y="4037965"/>
            <a:ext cx="934085" cy="981075"/>
          </a:xfrm>
          <a:prstGeom prst="rect">
            <a:avLst/>
          </a:prstGeom>
        </p:spPr>
      </p:pic>
      <p:sp>
        <p:nvSpPr>
          <p:cNvPr id="16" name="Text 6"/>
          <p:cNvSpPr/>
          <p:nvPr/>
        </p:nvSpPr>
        <p:spPr>
          <a:xfrm>
            <a:off x="10757853" y="4273868"/>
            <a:ext cx="490855" cy="4254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800" dirty="0">
                <a:solidFill>
                  <a:srgbClr val="FEF8E2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02</a:t>
            </a:r>
            <a:endParaRPr lang="en-US" sz="1600" dirty="0"/>
          </a:p>
        </p:txBody>
      </p:sp>
      <p:pic>
        <p:nvPicPr>
          <p:cNvPr id="17" name="Image 8" descr="https://test-kimi-img.moonshot.cn/pub/slides/slides_tmpl/image/25-05-29-23:56:59-d0s87is75iks832jc0o0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36580" y="832485"/>
            <a:ext cx="679450" cy="24638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test-kimi-img.moonshot.cn/pub/slides/slides_tmpl/image/25-05-29-23:56:56-d0s87i475iks832jc0l0.png"/>
          <p:cNvPicPr>
            <a:picLocks noChangeAspect="1"/>
          </p:cNvPicPr>
          <p:nvPr/>
        </p:nvPicPr>
        <p:blipFill>
          <a:blip r:embed="rId1"/>
          <a:srcRect t="83" b="83"/>
          <a:stretch>
            <a:fillRect/>
          </a:stretch>
        </p:blipFill>
        <p:spPr>
          <a:xfrm>
            <a:off x="-635" y="0"/>
            <a:ext cx="12192000" cy="6858000"/>
          </a:xfrm>
          <a:prstGeom prst="rect">
            <a:avLst/>
          </a:prstGeom>
        </p:spPr>
      </p:pic>
      <p:pic>
        <p:nvPicPr>
          <p:cNvPr id="3" name="Image 1" descr="https://test-kimi-img.moonshot.cn/pub/slides/slides_tmpl/image/25-05-29-23:56:51-d0s87gs75iks832jc0k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6920" y="-503555"/>
            <a:ext cx="7865110" cy="7865110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4523404" y="1782464"/>
            <a:ext cx="2872142" cy="210502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3800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05</a:t>
            </a:r>
            <a:endParaRPr lang="en-US" sz="1600" dirty="0"/>
          </a:p>
        </p:txBody>
      </p:sp>
      <p:sp>
        <p:nvSpPr>
          <p:cNvPr id="5" name="Text 1"/>
          <p:cNvSpPr/>
          <p:nvPr/>
        </p:nvSpPr>
        <p:spPr>
          <a:xfrm>
            <a:off x="3252787" y="3998455"/>
            <a:ext cx="5685155" cy="48260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3200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课后任务与预告</a:t>
            </a:r>
            <a:endParaRPr lang="en-US" sz="1600" dirty="0"/>
          </a:p>
        </p:txBody>
      </p:sp>
      <p:pic>
        <p:nvPicPr>
          <p:cNvPr id="6" name="Image 2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2850" y="3328670"/>
            <a:ext cx="3254375" cy="3254375"/>
          </a:xfrm>
          <a:prstGeom prst="rect">
            <a:avLst/>
          </a:prstGeom>
        </p:spPr>
      </p:pic>
      <p:pic>
        <p:nvPicPr>
          <p:cNvPr id="7" name="Image 3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955" y="401320"/>
            <a:ext cx="3254375" cy="325437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4930" y="3433445"/>
            <a:ext cx="3254375" cy="3254375"/>
          </a:xfrm>
          <a:prstGeom prst="rect">
            <a:avLst/>
          </a:prstGeom>
        </p:spPr>
      </p:pic>
      <p:pic>
        <p:nvPicPr>
          <p:cNvPr id="3" name="Image 1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589645" y="183515"/>
            <a:ext cx="3254375" cy="3254375"/>
          </a:xfrm>
          <a:prstGeom prst="rect">
            <a:avLst/>
          </a:prstGeom>
        </p:spPr>
      </p:pic>
      <p:pic>
        <p:nvPicPr>
          <p:cNvPr id="4" name="Image 2" descr="https://test-kimi-img.moonshot.cn/pub/slides/slides_tmpl/image/25-05-29-23:56:58-d0s87ik75iks832jc0lg.png"/>
          <p:cNvPicPr>
            <a:picLocks noChangeAspect="1"/>
          </p:cNvPicPr>
          <p:nvPr/>
        </p:nvPicPr>
        <p:blipFill>
          <a:blip r:embed="rId2">
            <a:alphaModFix amt="60000"/>
          </a:blip>
          <a:srcRect l="9" r="9"/>
          <a:stretch>
            <a:fillRect/>
          </a:stretch>
        </p:blipFill>
        <p:spPr>
          <a:xfrm>
            <a:off x="635" y="-12065"/>
            <a:ext cx="12191365" cy="6870065"/>
          </a:xfrm>
          <a:prstGeom prst="rect">
            <a:avLst/>
          </a:prstGeom>
        </p:spPr>
      </p:pic>
      <p:pic>
        <p:nvPicPr>
          <p:cNvPr id="5" name="Image 3" descr="https://test-kimi-img.moonshot.cn/pub/slides/slides_tmpl/image/25-05-29-23:56:59-d0s87is75iks832jc0o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8110" y="2214880"/>
            <a:ext cx="4391660" cy="739775"/>
          </a:xfrm>
          <a:prstGeom prst="rect">
            <a:avLst/>
          </a:prstGeom>
        </p:spPr>
      </p:pic>
      <p:sp>
        <p:nvSpPr>
          <p:cNvPr id="6" name="Text 0"/>
          <p:cNvSpPr/>
          <p:nvPr/>
        </p:nvSpPr>
        <p:spPr>
          <a:xfrm>
            <a:off x="2203450" y="2436495"/>
            <a:ext cx="3434080" cy="311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2000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课堂导入：职业经历认知重构</a:t>
            </a:r>
            <a:endParaRPr lang="en-US" sz="1600" dirty="0"/>
          </a:p>
        </p:txBody>
      </p:sp>
      <p:sp>
        <p:nvSpPr>
          <p:cNvPr id="7" name="Text 1"/>
          <p:cNvSpPr/>
          <p:nvPr/>
        </p:nvSpPr>
        <p:spPr>
          <a:xfrm>
            <a:off x="750570" y="654685"/>
            <a:ext cx="1320165" cy="6096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4000" dirty="0">
                <a:solidFill>
                  <a:srgbClr val="F26447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目录</a:t>
            </a:r>
            <a:endParaRPr lang="en-US" sz="1600" dirty="0"/>
          </a:p>
        </p:txBody>
      </p:sp>
      <p:sp>
        <p:nvSpPr>
          <p:cNvPr id="8" name="Text 2"/>
          <p:cNvSpPr/>
          <p:nvPr/>
        </p:nvSpPr>
        <p:spPr>
          <a:xfrm>
            <a:off x="898208" y="1266019"/>
            <a:ext cx="2077085" cy="48260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3200" dirty="0">
                <a:solidFill>
                  <a:srgbClr val="F26447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Contents</a:t>
            </a:r>
            <a:endParaRPr lang="en-US" sz="1600" dirty="0"/>
          </a:p>
        </p:txBody>
      </p:sp>
      <p:pic>
        <p:nvPicPr>
          <p:cNvPr id="9" name="Image 4" descr="https://test-kimi-img.moonshot.cn/pub/slides/slides_tmpl/image/25-05-29-23:56:58-d0s87ik75iks832jc0n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5350" y="1758315"/>
            <a:ext cx="2663825" cy="79375"/>
          </a:xfrm>
          <a:prstGeom prst="rect">
            <a:avLst/>
          </a:prstGeom>
        </p:spPr>
      </p:pic>
      <p:pic>
        <p:nvPicPr>
          <p:cNvPr id="10" name="Image 5" descr="https://test-kimi-img.moonshot.cn/pub/slides/slides_tmpl/image/25-05-29-23:56:58-d0s87ik75iks832jc0m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6650" y="2144713"/>
            <a:ext cx="934085" cy="981075"/>
          </a:xfrm>
          <a:prstGeom prst="rect">
            <a:avLst/>
          </a:prstGeom>
        </p:spPr>
      </p:pic>
      <p:sp>
        <p:nvSpPr>
          <p:cNvPr id="11" name="Text 3"/>
          <p:cNvSpPr/>
          <p:nvPr/>
        </p:nvSpPr>
        <p:spPr>
          <a:xfrm>
            <a:off x="1358265" y="2419985"/>
            <a:ext cx="490855" cy="4254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800" dirty="0">
                <a:solidFill>
                  <a:srgbClr val="FEF8E2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01</a:t>
            </a:r>
            <a:endParaRPr lang="en-US" sz="1600" dirty="0"/>
          </a:p>
        </p:txBody>
      </p:sp>
      <p:pic>
        <p:nvPicPr>
          <p:cNvPr id="12" name="Image 6" descr="https://test-kimi-img.moonshot.cn/pub/slides/slides_tmpl/image/25-05-29-23:56:59-d0s87is75iks832jc0o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1615" y="2214880"/>
            <a:ext cx="4391660" cy="739775"/>
          </a:xfrm>
          <a:prstGeom prst="rect">
            <a:avLst/>
          </a:prstGeom>
        </p:spPr>
      </p:pic>
      <p:sp>
        <p:nvSpPr>
          <p:cNvPr id="13" name="Text 4"/>
          <p:cNvSpPr/>
          <p:nvPr/>
        </p:nvSpPr>
        <p:spPr>
          <a:xfrm>
            <a:off x="7190105" y="2436495"/>
            <a:ext cx="3519805" cy="311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2000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职业经历规划四维模型</a:t>
            </a:r>
            <a:endParaRPr lang="en-US" sz="1600" dirty="0"/>
          </a:p>
        </p:txBody>
      </p:sp>
      <p:pic>
        <p:nvPicPr>
          <p:cNvPr id="14" name="Image 7" descr="https://test-kimi-img.moonshot.cn/pub/slides/slides_tmpl/image/25-05-29-23:56:58-d0s87ik75iks832jc0m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3150" y="2144713"/>
            <a:ext cx="934085" cy="981075"/>
          </a:xfrm>
          <a:prstGeom prst="rect">
            <a:avLst/>
          </a:prstGeom>
        </p:spPr>
      </p:pic>
      <p:sp>
        <p:nvSpPr>
          <p:cNvPr id="15" name="Text 5"/>
          <p:cNvSpPr/>
          <p:nvPr/>
        </p:nvSpPr>
        <p:spPr>
          <a:xfrm>
            <a:off x="6374765" y="2419985"/>
            <a:ext cx="490855" cy="4254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800" dirty="0">
                <a:solidFill>
                  <a:srgbClr val="FEF8E2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02</a:t>
            </a:r>
            <a:endParaRPr lang="en-US" sz="1600" dirty="0"/>
          </a:p>
        </p:txBody>
      </p:sp>
      <p:pic>
        <p:nvPicPr>
          <p:cNvPr id="16" name="Image 8" descr="https://test-kimi-img.moonshot.cn/pub/slides/slides_tmpl/image/25-05-29-23:56:59-d0s87is75iks832jc0o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7000" y="3597275"/>
            <a:ext cx="4391660" cy="739775"/>
          </a:xfrm>
          <a:prstGeom prst="rect">
            <a:avLst/>
          </a:prstGeom>
        </p:spPr>
      </p:pic>
      <p:sp>
        <p:nvSpPr>
          <p:cNvPr id="17" name="Text 6"/>
          <p:cNvSpPr/>
          <p:nvPr/>
        </p:nvSpPr>
        <p:spPr>
          <a:xfrm>
            <a:off x="2212340" y="3818890"/>
            <a:ext cx="3434080" cy="311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2000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高职特色经历设计</a:t>
            </a:r>
            <a:endParaRPr lang="en-US" sz="1600" dirty="0"/>
          </a:p>
        </p:txBody>
      </p:sp>
      <p:pic>
        <p:nvPicPr>
          <p:cNvPr id="18" name="Image 9" descr="https://test-kimi-img.moonshot.cn/pub/slides/slides_tmpl/image/25-05-29-23:56:58-d0s87ik75iks832jc0m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5540" y="3527108"/>
            <a:ext cx="934085" cy="981075"/>
          </a:xfrm>
          <a:prstGeom prst="rect">
            <a:avLst/>
          </a:prstGeom>
        </p:spPr>
      </p:pic>
      <p:sp>
        <p:nvSpPr>
          <p:cNvPr id="19" name="Text 7"/>
          <p:cNvSpPr/>
          <p:nvPr/>
        </p:nvSpPr>
        <p:spPr>
          <a:xfrm>
            <a:off x="1367155" y="3802380"/>
            <a:ext cx="490855" cy="4254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800" dirty="0">
                <a:solidFill>
                  <a:srgbClr val="FEF8E2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03</a:t>
            </a:r>
            <a:endParaRPr lang="en-US" sz="1600" dirty="0"/>
          </a:p>
        </p:txBody>
      </p:sp>
      <p:pic>
        <p:nvPicPr>
          <p:cNvPr id="20" name="Image 10" descr="https://test-kimi-img.moonshot.cn/pub/slides/slides_tmpl/image/25-05-29-23:56:59-d0s87is75iks832jc0o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0505" y="3597275"/>
            <a:ext cx="4391660" cy="739775"/>
          </a:xfrm>
          <a:prstGeom prst="rect">
            <a:avLst/>
          </a:prstGeom>
        </p:spPr>
      </p:pic>
      <p:sp>
        <p:nvSpPr>
          <p:cNvPr id="21" name="Text 8"/>
          <p:cNvSpPr/>
          <p:nvPr/>
        </p:nvSpPr>
        <p:spPr>
          <a:xfrm>
            <a:off x="7198995" y="3818890"/>
            <a:ext cx="3519805" cy="311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2000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动态调整策略</a:t>
            </a:r>
            <a:endParaRPr lang="en-US" sz="1600" dirty="0"/>
          </a:p>
        </p:txBody>
      </p:sp>
      <p:pic>
        <p:nvPicPr>
          <p:cNvPr id="22" name="Image 11" descr="https://test-kimi-img.moonshot.cn/pub/slides/slides_tmpl/image/25-05-29-23:56:58-d0s87ik75iks832jc0m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62040" y="3527108"/>
            <a:ext cx="934085" cy="981075"/>
          </a:xfrm>
          <a:prstGeom prst="rect">
            <a:avLst/>
          </a:prstGeom>
        </p:spPr>
      </p:pic>
      <p:sp>
        <p:nvSpPr>
          <p:cNvPr id="23" name="Text 9"/>
          <p:cNvSpPr/>
          <p:nvPr/>
        </p:nvSpPr>
        <p:spPr>
          <a:xfrm>
            <a:off x="6383655" y="3789680"/>
            <a:ext cx="490855" cy="4254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800" dirty="0">
                <a:solidFill>
                  <a:srgbClr val="FEF8E2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04</a:t>
            </a:r>
            <a:endParaRPr lang="en-US" sz="1600" dirty="0"/>
          </a:p>
        </p:txBody>
      </p:sp>
      <p:pic>
        <p:nvPicPr>
          <p:cNvPr id="24" name="Image 12" descr="https://test-kimi-img.moonshot.cn/pub/slides/slides_tmpl/image/25-05-29-23:56:59-d0s87is75iks832jc0o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7000" y="4977130"/>
            <a:ext cx="4391660" cy="739775"/>
          </a:xfrm>
          <a:prstGeom prst="rect">
            <a:avLst/>
          </a:prstGeom>
        </p:spPr>
      </p:pic>
      <p:sp>
        <p:nvSpPr>
          <p:cNvPr id="25" name="Text 10"/>
          <p:cNvSpPr/>
          <p:nvPr/>
        </p:nvSpPr>
        <p:spPr>
          <a:xfrm>
            <a:off x="2212340" y="5198745"/>
            <a:ext cx="3434080" cy="311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2000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课后任务与预告</a:t>
            </a:r>
            <a:endParaRPr lang="en-US" sz="1600" dirty="0"/>
          </a:p>
        </p:txBody>
      </p:sp>
      <p:pic>
        <p:nvPicPr>
          <p:cNvPr id="26" name="Image 13" descr="https://test-kimi-img.moonshot.cn/pub/slides/slides_tmpl/image/25-05-29-23:56:58-d0s87ik75iks832jc0m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5540" y="4906963"/>
            <a:ext cx="934085" cy="981075"/>
          </a:xfrm>
          <a:prstGeom prst="rect">
            <a:avLst/>
          </a:prstGeom>
        </p:spPr>
      </p:pic>
      <p:sp>
        <p:nvSpPr>
          <p:cNvPr id="27" name="Text 11"/>
          <p:cNvSpPr/>
          <p:nvPr/>
        </p:nvSpPr>
        <p:spPr>
          <a:xfrm>
            <a:off x="1367155" y="5169535"/>
            <a:ext cx="490855" cy="4254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800" dirty="0">
                <a:solidFill>
                  <a:srgbClr val="FEF8E2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05</a:t>
            </a:r>
            <a:endParaRPr lang="en-US" sz="1600" dirty="0"/>
          </a:p>
        </p:txBody>
      </p:sp>
      <p:pic>
        <p:nvPicPr>
          <p:cNvPr id="28" name="Image 14" descr="https://test-kimi-img.moonshot.cn/pub/slides/slides_tmpl/image/25-05-29-23:56:59-d0s87is75iks832jc0o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67365" y="5855970"/>
            <a:ext cx="679450" cy="24638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test-kimi-img.moonshot.cn/pub/slides/slides_tmpl/image/25-05-29-23:56:58-d0s87ik75iks832jc0lg.png"/>
          <p:cNvPicPr>
            <a:picLocks noChangeAspect="1"/>
          </p:cNvPicPr>
          <p:nvPr/>
        </p:nvPicPr>
        <p:blipFill>
          <a:blip r:embed="rId1">
            <a:alphaModFix amt="60000"/>
          </a:blip>
          <a:srcRect l="9" r="9"/>
          <a:stretch>
            <a:fillRect/>
          </a:stretch>
        </p:blipFill>
        <p:spPr>
          <a:xfrm>
            <a:off x="635" y="1905"/>
            <a:ext cx="12191365" cy="6870065"/>
          </a:xfrm>
          <a:prstGeom prst="rect">
            <a:avLst/>
          </a:prstGeom>
        </p:spPr>
      </p:pic>
      <p:pic>
        <p:nvPicPr>
          <p:cNvPr id="3" name="Image 1" descr="https://test-kimi-img.moonshot.cn/pub/slides/slides_tmpl/image/25-05-29-23:56:51-d0s87gs75iks832jc0k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4045"/>
            <a:ext cx="4174490" cy="4174490"/>
          </a:xfrm>
          <a:prstGeom prst="rect">
            <a:avLst/>
          </a:prstGeom>
        </p:spPr>
      </p:pic>
      <p:pic>
        <p:nvPicPr>
          <p:cNvPr id="4" name="Image 2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427980" y="-401320"/>
            <a:ext cx="4471035" cy="4844415"/>
          </a:xfrm>
          <a:prstGeom prst="rect">
            <a:avLst/>
          </a:prstGeom>
        </p:spPr>
      </p:pic>
      <p:pic>
        <p:nvPicPr>
          <p:cNvPr id="5" name="Image 3" descr="https://test-kimi-img.moonshot.cn/pub/slides/slides_tmpl/image/25-05-29-23:57:04-d0s87k475iks832jc0sg.jpeg"/>
          <p:cNvPicPr>
            <a:picLocks noChangeAspect="1"/>
          </p:cNvPicPr>
          <p:nvPr/>
        </p:nvPicPr>
        <p:blipFill>
          <a:blip r:embed="rId4"/>
          <a:srcRect l="25387" r="25387"/>
          <a:stretch>
            <a:fillRect/>
          </a:stretch>
        </p:blipFill>
        <p:spPr>
          <a:xfrm>
            <a:off x="7132320" y="1905"/>
            <a:ext cx="5059680" cy="6856095"/>
          </a:xfrm>
          <a:prstGeom prst="rect">
            <a:avLst/>
          </a:prstGeom>
        </p:spPr>
      </p:pic>
      <p:sp>
        <p:nvSpPr>
          <p:cNvPr id="6" name="Text 0"/>
          <p:cNvSpPr/>
          <p:nvPr/>
        </p:nvSpPr>
        <p:spPr>
          <a:xfrm>
            <a:off x="620395" y="4256405"/>
            <a:ext cx="5893435" cy="6350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布置实践任务，访谈1位毕业3年的学长，绘制其职业路径图，通过实际案例加深对职业经历规划的理解。</a:t>
            </a:r>
            <a:endParaRPr lang="en-US" sz="1600" dirty="0"/>
          </a:p>
        </p:txBody>
      </p:sp>
      <p:sp>
        <p:nvSpPr>
          <p:cNvPr id="7" name="Text 1"/>
          <p:cNvSpPr/>
          <p:nvPr/>
        </p:nvSpPr>
        <p:spPr>
          <a:xfrm>
            <a:off x="688975" y="3788410"/>
            <a:ext cx="4302760" cy="311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F26447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访谈学长</a:t>
            </a:r>
            <a:endParaRPr lang="en-US" sz="1600" dirty="0"/>
          </a:p>
        </p:txBody>
      </p:sp>
      <p:sp>
        <p:nvSpPr>
          <p:cNvPr id="8" name="Text 2"/>
          <p:cNvSpPr/>
          <p:nvPr/>
        </p:nvSpPr>
        <p:spPr>
          <a:xfrm>
            <a:off x="542290" y="614045"/>
            <a:ext cx="4595495" cy="1277620"/>
          </a:xfrm>
          <a:prstGeom prst="rect">
            <a:avLst/>
          </a:prstGeom>
          <a:noFill/>
        </p:spPr>
        <p:txBody>
          <a:bodyPr wrap="square" lIns="91440" tIns="45720" rIns="91440" bIns="45720" rtlCol="0" anchor="t"/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3600" b="1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实践任务</a:t>
            </a:r>
            <a:endParaRPr lang="en-US" sz="1600" dirty="0"/>
          </a:p>
        </p:txBody>
      </p:sp>
      <p:pic>
        <p:nvPicPr>
          <p:cNvPr id="9" name="Image 4" descr="https://test-kimi-img.moonshot.cn/pub/slides/slides_tmpl/image/25-05-29-23:56:59-d0s87is75iks832jc0o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8975" y="6241415"/>
            <a:ext cx="679450" cy="24638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test-kimi-img.moonshot.cn/pub/slides/slides_tmpl/image/25-05-29-23:56:58-d0s87ik75iks832jc0lg.png"/>
          <p:cNvPicPr>
            <a:picLocks noChangeAspect="1"/>
          </p:cNvPicPr>
          <p:nvPr/>
        </p:nvPicPr>
        <p:blipFill>
          <a:blip r:embed="rId1">
            <a:alphaModFix amt="60000"/>
          </a:blip>
          <a:srcRect l="9" r="9"/>
          <a:stretch>
            <a:fillRect/>
          </a:stretch>
        </p:blipFill>
        <p:spPr>
          <a:xfrm>
            <a:off x="635" y="1905"/>
            <a:ext cx="12191365" cy="687006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42290" y="820420"/>
            <a:ext cx="7146290" cy="637540"/>
          </a:xfrm>
          <a:prstGeom prst="rect">
            <a:avLst/>
          </a:prstGeom>
          <a:noFill/>
        </p:spPr>
        <p:txBody>
          <a:bodyPr wrap="square" lIns="91440" tIns="45720" rIns="91440" bIns="45720" rtlCol="0" anchor="t"/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3600" b="1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下节预告</a:t>
            </a:r>
            <a:endParaRPr lang="en-US" sz="1600" dirty="0"/>
          </a:p>
        </p:txBody>
      </p:sp>
      <p:sp>
        <p:nvSpPr>
          <p:cNvPr id="4" name="Text 1"/>
          <p:cNvSpPr/>
          <p:nvPr/>
        </p:nvSpPr>
        <p:spPr>
          <a:xfrm>
            <a:off x="914373" y="3471432"/>
            <a:ext cx="2859341" cy="12700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预告下节课程内容“面试官到底想听什么？——STAR法则深度解析”，激发学生的学习兴趣和期待。</a:t>
            </a:r>
            <a:endParaRPr lang="en-US" sz="1600" dirty="0"/>
          </a:p>
        </p:txBody>
      </p:sp>
      <p:sp>
        <p:nvSpPr>
          <p:cNvPr id="5" name="Text 2"/>
          <p:cNvSpPr/>
          <p:nvPr/>
        </p:nvSpPr>
        <p:spPr>
          <a:xfrm>
            <a:off x="1049655" y="2723515"/>
            <a:ext cx="2667000" cy="311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F26447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下节课程内容</a:t>
            </a:r>
            <a:endParaRPr lang="en-US" sz="1600" dirty="0"/>
          </a:p>
        </p:txBody>
      </p:sp>
      <p:sp>
        <p:nvSpPr>
          <p:cNvPr id="6" name="Text 3"/>
          <p:cNvSpPr/>
          <p:nvPr/>
        </p:nvSpPr>
        <p:spPr>
          <a:xfrm>
            <a:off x="4579115" y="3471432"/>
            <a:ext cx="2859341" cy="12700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布置任务，要求学生制作一份关于职业经历规划的PPT，巩固本节课所学知识，提升学生的总结和表达能力。</a:t>
            </a:r>
            <a:endParaRPr lang="en-US" sz="1600" dirty="0"/>
          </a:p>
        </p:txBody>
      </p:sp>
      <p:sp>
        <p:nvSpPr>
          <p:cNvPr id="7" name="Text 4"/>
          <p:cNvSpPr/>
          <p:nvPr/>
        </p:nvSpPr>
        <p:spPr>
          <a:xfrm>
            <a:off x="4659630" y="2724150"/>
            <a:ext cx="2779395" cy="311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F26447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任务布置</a:t>
            </a:r>
            <a:endParaRPr lang="en-US" sz="1600" dirty="0"/>
          </a:p>
        </p:txBody>
      </p:sp>
      <p:pic>
        <p:nvPicPr>
          <p:cNvPr id="8" name="Image 1" descr="https://test-kimi-img.moonshot.cn/pub/slides/slides_tmpl/image/25-05-29-23:56:58-d0s87ik75iks832jc0n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464435" y="4380230"/>
            <a:ext cx="3318510" cy="99060"/>
          </a:xfrm>
          <a:prstGeom prst="rect">
            <a:avLst/>
          </a:prstGeom>
        </p:spPr>
      </p:pic>
      <p:pic>
        <p:nvPicPr>
          <p:cNvPr id="9" name="Image 2" descr="https://test-kimi-img.moonshot.cn/pub/slides/slides_tmpl/image/25-05-29-23:56:58-d0s87ik75iks832jc0m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6113" y="1708468"/>
            <a:ext cx="934085" cy="981075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2137728" y="1983740"/>
            <a:ext cx="490855" cy="4254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800" dirty="0">
                <a:solidFill>
                  <a:srgbClr val="FEF8E2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01</a:t>
            </a:r>
            <a:endParaRPr lang="en-US" sz="1600" dirty="0"/>
          </a:p>
        </p:txBody>
      </p:sp>
      <p:pic>
        <p:nvPicPr>
          <p:cNvPr id="11" name="Image 3" descr="https://test-kimi-img.moonshot.cn/pub/slides/slides_tmpl/image/25-05-29-23:56:58-d0s87ik75iks832jc0m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1328" y="1708468"/>
            <a:ext cx="934085" cy="981075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5762943" y="1983740"/>
            <a:ext cx="490855" cy="4254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800" dirty="0">
                <a:solidFill>
                  <a:srgbClr val="FEF8E2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02</a:t>
            </a:r>
            <a:endParaRPr lang="en-US" sz="1600" dirty="0"/>
          </a:p>
        </p:txBody>
      </p:sp>
      <p:pic>
        <p:nvPicPr>
          <p:cNvPr id="13" name="Image 4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3253" y="374015"/>
            <a:ext cx="3254375" cy="3254375"/>
          </a:xfrm>
          <a:prstGeom prst="rect">
            <a:avLst/>
          </a:prstGeom>
        </p:spPr>
      </p:pic>
      <p:pic>
        <p:nvPicPr>
          <p:cNvPr id="14" name="Image 5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3253" y="3285490"/>
            <a:ext cx="3254375" cy="3254375"/>
          </a:xfrm>
          <a:prstGeom prst="rect">
            <a:avLst/>
          </a:prstGeom>
        </p:spPr>
      </p:pic>
      <p:pic>
        <p:nvPicPr>
          <p:cNvPr id="15" name="Image 6" descr="https://test-kimi-img.moonshot.cn/pub/slides/slides_tmpl/image/25-05-29-23:57:11-d0s87ls75iks832jc11g.png"/>
          <p:cNvPicPr>
            <a:picLocks noChangeAspect="1"/>
          </p:cNvPicPr>
          <p:nvPr/>
        </p:nvPicPr>
        <p:blipFill>
          <a:blip r:embed="rId5"/>
          <a:srcRect t="17" b="17"/>
          <a:stretch>
            <a:fillRect/>
          </a:stretch>
        </p:blipFill>
        <p:spPr>
          <a:xfrm>
            <a:off x="8912225" y="1111250"/>
            <a:ext cx="1916430" cy="1916430"/>
          </a:xfrm>
          <a:prstGeom prst="rect">
            <a:avLst/>
          </a:prstGeom>
        </p:spPr>
      </p:pic>
      <p:pic>
        <p:nvPicPr>
          <p:cNvPr id="16" name="Image 7" descr="https://test-kimi-img.moonshot.cn/pub/slides/slides_tmpl/image/25-05-29-23:57:12-d0s87m475iks832jc120.png"/>
          <p:cNvPicPr>
            <a:picLocks noChangeAspect="1"/>
          </p:cNvPicPr>
          <p:nvPr/>
        </p:nvPicPr>
        <p:blipFill>
          <a:blip r:embed="rId6"/>
          <a:srcRect t="17" b="17"/>
          <a:stretch>
            <a:fillRect/>
          </a:stretch>
        </p:blipFill>
        <p:spPr>
          <a:xfrm>
            <a:off x="8912225" y="4058285"/>
            <a:ext cx="1916430" cy="191643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test-kimi-img.moonshot.cn/pub/slides/slides_tmpl/image/25-05-29-23:56:56-d0s87i475iks832jc0l0.png"/>
          <p:cNvPicPr>
            <a:picLocks noChangeAspect="1"/>
          </p:cNvPicPr>
          <p:nvPr/>
        </p:nvPicPr>
        <p:blipFill>
          <a:blip r:embed="rId1"/>
          <a:srcRect t="83" b="83"/>
          <a:stretch>
            <a:fillRect/>
          </a:stretch>
        </p:blipFill>
        <p:spPr>
          <a:xfrm>
            <a:off x="-635" y="0"/>
            <a:ext cx="12192000" cy="6858000"/>
          </a:xfrm>
          <a:prstGeom prst="rect">
            <a:avLst/>
          </a:prstGeom>
        </p:spPr>
      </p:pic>
      <p:pic>
        <p:nvPicPr>
          <p:cNvPr id="3" name="Image 1" descr="https://test-kimi-img.moonshot.cn/pub/slides/slides_tmpl/image/25-05-29-23:56:51-d0s87gs75iks832jc0k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V="1">
            <a:off x="-635" y="-50800"/>
            <a:ext cx="4911090" cy="4911090"/>
          </a:xfrm>
          <a:prstGeom prst="rect">
            <a:avLst/>
          </a:prstGeom>
        </p:spPr>
      </p:pic>
      <p:pic>
        <p:nvPicPr>
          <p:cNvPr id="4" name="Image 2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0320" y="0"/>
            <a:ext cx="5821045" cy="5821045"/>
          </a:xfrm>
          <a:prstGeom prst="rect">
            <a:avLst/>
          </a:prstGeom>
        </p:spPr>
      </p:pic>
      <p:sp>
        <p:nvSpPr>
          <p:cNvPr id="5" name="Text 0"/>
          <p:cNvSpPr/>
          <p:nvPr/>
        </p:nvSpPr>
        <p:spPr>
          <a:xfrm>
            <a:off x="3659823" y="2816225"/>
            <a:ext cx="4871085" cy="736600"/>
          </a:xfrm>
          <a:prstGeom prst="rect">
            <a:avLst/>
          </a:prstGeom>
          <a:noFill/>
        </p:spPr>
        <p:txBody>
          <a:bodyPr wrap="square" lIns="99695" tIns="49784" rIns="99695" bIns="49784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4800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THANK YOU</a:t>
            </a:r>
            <a:endParaRPr lang="en-US" sz="1600" dirty="0"/>
          </a:p>
        </p:txBody>
      </p:sp>
      <p:sp>
        <p:nvSpPr>
          <p:cNvPr id="6" name="Text 1"/>
          <p:cNvSpPr/>
          <p:nvPr/>
        </p:nvSpPr>
        <p:spPr>
          <a:xfrm>
            <a:off x="2788285" y="1687195"/>
            <a:ext cx="6614160" cy="1231900"/>
          </a:xfrm>
          <a:prstGeom prst="rect">
            <a:avLst/>
          </a:prstGeom>
          <a:noFill/>
        </p:spPr>
        <p:txBody>
          <a:bodyPr wrap="square" lIns="99695" tIns="49784" rIns="99695" bIns="49784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8000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感谢大家观看</a:t>
            </a:r>
            <a:endParaRPr lang="en-US" sz="1600" dirty="0"/>
          </a:p>
        </p:txBody>
      </p:sp>
      <p:pic>
        <p:nvPicPr>
          <p:cNvPr id="11" name="Image 5" descr="https://test-kimi-img.moonshot.cn/pub/slides/slides_tmpl/image/25-05-29-23:56:51-d0s87gs75iks832jc0k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0275" y="1946910"/>
            <a:ext cx="4911090" cy="491109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test-kimi-img.moonshot.cn/pub/slides/slides_tmpl/image/25-05-29-23:56:56-d0s87i475iks832jc0l0.png"/>
          <p:cNvPicPr>
            <a:picLocks noChangeAspect="1"/>
          </p:cNvPicPr>
          <p:nvPr/>
        </p:nvPicPr>
        <p:blipFill>
          <a:blip r:embed="rId1"/>
          <a:srcRect t="83" b="83"/>
          <a:stretch>
            <a:fillRect/>
          </a:stretch>
        </p:blipFill>
        <p:spPr>
          <a:xfrm>
            <a:off x="-635" y="0"/>
            <a:ext cx="12192000" cy="6858000"/>
          </a:xfrm>
          <a:prstGeom prst="rect">
            <a:avLst/>
          </a:prstGeom>
        </p:spPr>
      </p:pic>
      <p:pic>
        <p:nvPicPr>
          <p:cNvPr id="3" name="Image 1" descr="https://test-kimi-img.moonshot.cn/pub/slides/slides_tmpl/image/25-05-29-23:56:51-d0s87gs75iks832jc0k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6920" y="-503555"/>
            <a:ext cx="7865110" cy="7865110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4523404" y="1782464"/>
            <a:ext cx="2872142" cy="210502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3800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01</a:t>
            </a:r>
            <a:endParaRPr lang="en-US" sz="1600" dirty="0"/>
          </a:p>
        </p:txBody>
      </p:sp>
      <p:sp>
        <p:nvSpPr>
          <p:cNvPr id="5" name="Text 1"/>
          <p:cNvSpPr/>
          <p:nvPr/>
        </p:nvSpPr>
        <p:spPr>
          <a:xfrm>
            <a:off x="3252787" y="3998455"/>
            <a:ext cx="5685155" cy="48260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3200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课堂导入：职业经历认知重构</a:t>
            </a:r>
            <a:endParaRPr lang="en-US" sz="1600" dirty="0"/>
          </a:p>
        </p:txBody>
      </p:sp>
      <p:pic>
        <p:nvPicPr>
          <p:cNvPr id="6" name="Image 2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2850" y="3328670"/>
            <a:ext cx="3254375" cy="3254375"/>
          </a:xfrm>
          <a:prstGeom prst="rect">
            <a:avLst/>
          </a:prstGeom>
        </p:spPr>
      </p:pic>
      <p:pic>
        <p:nvPicPr>
          <p:cNvPr id="7" name="Image 3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955" y="401320"/>
            <a:ext cx="3254375" cy="325437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test-kimi-img.moonshot.cn/pub/slides/slides_tmpl/image/25-05-29-23:56:58-d0s87ik75iks832jc0lg.png"/>
          <p:cNvPicPr>
            <a:picLocks noChangeAspect="1"/>
          </p:cNvPicPr>
          <p:nvPr/>
        </p:nvPicPr>
        <p:blipFill>
          <a:blip r:embed="rId1">
            <a:alphaModFix amt="60000"/>
          </a:blip>
          <a:srcRect l="9" r="9"/>
          <a:stretch>
            <a:fillRect/>
          </a:stretch>
        </p:blipFill>
        <p:spPr>
          <a:xfrm>
            <a:off x="635" y="1905"/>
            <a:ext cx="12191365" cy="687006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42290" y="820420"/>
            <a:ext cx="7146290" cy="637540"/>
          </a:xfrm>
          <a:prstGeom prst="rect">
            <a:avLst/>
          </a:prstGeom>
          <a:noFill/>
        </p:spPr>
        <p:txBody>
          <a:bodyPr wrap="square" lIns="91440" tIns="45720" rIns="91440" bIns="45720" rtlCol="0" anchor="t"/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3600" b="1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活动1：拼图挑战</a:t>
            </a:r>
            <a:endParaRPr lang="en-US" sz="1600" dirty="0"/>
          </a:p>
        </p:txBody>
      </p:sp>
      <p:sp>
        <p:nvSpPr>
          <p:cNvPr id="4" name="Text 1"/>
          <p:cNvSpPr/>
          <p:nvPr/>
        </p:nvSpPr>
        <p:spPr>
          <a:xfrm>
            <a:off x="914373" y="3471432"/>
            <a:ext cx="2859341" cy="15875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发放写有车间实习、社团主席、兼职销售、技能大赛等的碎片卡片，小组竞赛拼出“最有竞争力的高职毕业生简历”并陈述理由，激发学生对职业经历价值的思考。</a:t>
            </a:r>
            <a:endParaRPr lang="en-US" sz="1600" dirty="0"/>
          </a:p>
        </p:txBody>
      </p:sp>
      <p:sp>
        <p:nvSpPr>
          <p:cNvPr id="5" name="Text 2"/>
          <p:cNvSpPr/>
          <p:nvPr/>
        </p:nvSpPr>
        <p:spPr>
          <a:xfrm>
            <a:off x="1049655" y="2723515"/>
            <a:ext cx="2667000" cy="311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F26447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发放碎片卡片</a:t>
            </a:r>
            <a:endParaRPr lang="en-US" sz="1600" dirty="0"/>
          </a:p>
        </p:txBody>
      </p:sp>
      <p:sp>
        <p:nvSpPr>
          <p:cNvPr id="6" name="Text 3"/>
          <p:cNvSpPr/>
          <p:nvPr/>
        </p:nvSpPr>
        <p:spPr>
          <a:xfrm>
            <a:off x="4579115" y="3471432"/>
            <a:ext cx="2859341" cy="12700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各小组展示拼出的简历，分享选择这些经历的理由，教师点评，引导学生理解不同经历对职业发展的不同价值。</a:t>
            </a:r>
            <a:endParaRPr lang="en-US" sz="1600" dirty="0"/>
          </a:p>
        </p:txBody>
      </p:sp>
      <p:sp>
        <p:nvSpPr>
          <p:cNvPr id="7" name="Text 4"/>
          <p:cNvSpPr/>
          <p:nvPr/>
        </p:nvSpPr>
        <p:spPr>
          <a:xfrm>
            <a:off x="4659630" y="2724150"/>
            <a:ext cx="2779395" cy="311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F26447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小组竞赛拼简历</a:t>
            </a:r>
            <a:endParaRPr lang="en-US" sz="1600" dirty="0"/>
          </a:p>
        </p:txBody>
      </p:sp>
      <p:pic>
        <p:nvPicPr>
          <p:cNvPr id="8" name="Image 1" descr="https://test-kimi-img.moonshot.cn/pub/slides/slides_tmpl/image/25-05-29-23:56:58-d0s87ik75iks832jc0n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464435" y="4380230"/>
            <a:ext cx="3318510" cy="99060"/>
          </a:xfrm>
          <a:prstGeom prst="rect">
            <a:avLst/>
          </a:prstGeom>
        </p:spPr>
      </p:pic>
      <p:pic>
        <p:nvPicPr>
          <p:cNvPr id="9" name="Image 2" descr="https://test-kimi-img.moonshot.cn/pub/slides/slides_tmpl/image/25-05-29-23:56:58-d0s87ik75iks832jc0m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6113" y="1708468"/>
            <a:ext cx="934085" cy="981075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2137728" y="1983740"/>
            <a:ext cx="490855" cy="4254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800" dirty="0">
                <a:solidFill>
                  <a:srgbClr val="FEF8E2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01</a:t>
            </a:r>
            <a:endParaRPr lang="en-US" sz="1600" dirty="0"/>
          </a:p>
        </p:txBody>
      </p:sp>
      <p:pic>
        <p:nvPicPr>
          <p:cNvPr id="11" name="Image 3" descr="https://test-kimi-img.moonshot.cn/pub/slides/slides_tmpl/image/25-05-29-23:56:58-d0s87ik75iks832jc0m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1328" y="1708468"/>
            <a:ext cx="934085" cy="981075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5762943" y="1983740"/>
            <a:ext cx="490855" cy="4254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800" dirty="0">
                <a:solidFill>
                  <a:srgbClr val="FEF8E2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02</a:t>
            </a:r>
            <a:endParaRPr lang="en-US" sz="1600" dirty="0"/>
          </a:p>
        </p:txBody>
      </p:sp>
      <p:pic>
        <p:nvPicPr>
          <p:cNvPr id="13" name="Image 4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3253" y="374015"/>
            <a:ext cx="3254375" cy="3254375"/>
          </a:xfrm>
          <a:prstGeom prst="rect">
            <a:avLst/>
          </a:prstGeom>
        </p:spPr>
      </p:pic>
      <p:pic>
        <p:nvPicPr>
          <p:cNvPr id="14" name="Image 5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3253" y="3285490"/>
            <a:ext cx="3254375" cy="3254375"/>
          </a:xfrm>
          <a:prstGeom prst="rect">
            <a:avLst/>
          </a:prstGeom>
        </p:spPr>
      </p:pic>
      <p:pic>
        <p:nvPicPr>
          <p:cNvPr id="15" name="Image 6" descr="https://test-kimi-img.moonshot.cn/pub/slides/slides_tmpl/image/25-05-29-23:57:11-d0s87ls75iks832jc11g.png"/>
          <p:cNvPicPr>
            <a:picLocks noChangeAspect="1"/>
          </p:cNvPicPr>
          <p:nvPr/>
        </p:nvPicPr>
        <p:blipFill>
          <a:blip r:embed="rId5"/>
          <a:srcRect t="17" b="17"/>
          <a:stretch>
            <a:fillRect/>
          </a:stretch>
        </p:blipFill>
        <p:spPr>
          <a:xfrm>
            <a:off x="8912225" y="1111250"/>
            <a:ext cx="1916430" cy="1916430"/>
          </a:xfrm>
          <a:prstGeom prst="rect">
            <a:avLst/>
          </a:prstGeom>
        </p:spPr>
      </p:pic>
      <p:pic>
        <p:nvPicPr>
          <p:cNvPr id="16" name="Image 7" descr="https://test-kimi-img.moonshot.cn/pub/slides/slides_tmpl/image/25-05-29-23:57:12-d0s87m475iks832jc120.png"/>
          <p:cNvPicPr>
            <a:picLocks noChangeAspect="1"/>
          </p:cNvPicPr>
          <p:nvPr/>
        </p:nvPicPr>
        <p:blipFill>
          <a:blip r:embed="rId6"/>
          <a:srcRect t="17" b="17"/>
          <a:stretch>
            <a:fillRect/>
          </a:stretch>
        </p:blipFill>
        <p:spPr>
          <a:xfrm>
            <a:off x="8912225" y="4058285"/>
            <a:ext cx="1916430" cy="191643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test-kimi-img.moonshot.cn/pub/slides/slides_tmpl/image/25-05-29-23:56:58-d0s87ik75iks832jc0lg.png"/>
          <p:cNvPicPr>
            <a:picLocks noChangeAspect="1"/>
          </p:cNvPicPr>
          <p:nvPr/>
        </p:nvPicPr>
        <p:blipFill>
          <a:blip r:embed="rId1">
            <a:alphaModFix amt="60000"/>
          </a:blip>
          <a:srcRect l="9" r="9"/>
          <a:stretch>
            <a:fillRect/>
          </a:stretch>
        </p:blipFill>
        <p:spPr>
          <a:xfrm>
            <a:off x="635" y="1905"/>
            <a:ext cx="12191365" cy="6870065"/>
          </a:xfrm>
          <a:prstGeom prst="rect">
            <a:avLst/>
          </a:prstGeom>
        </p:spPr>
      </p:pic>
      <p:pic>
        <p:nvPicPr>
          <p:cNvPr id="3" name="Image 1" descr="https://test-kimi-img.moonshot.cn/pub/slides/slides_tmpl/image/25-05-29-23:56:59-d0s87is75iks832jc0og.png"/>
          <p:cNvPicPr>
            <a:picLocks noChangeAspect="1"/>
          </p:cNvPicPr>
          <p:nvPr/>
        </p:nvPicPr>
        <p:blipFill>
          <a:blip r:embed="rId2">
            <a:alphaModFix amt="43000"/>
          </a:blip>
          <a:stretch>
            <a:fillRect/>
          </a:stretch>
        </p:blipFill>
        <p:spPr>
          <a:xfrm>
            <a:off x="2878455" y="1882775"/>
            <a:ext cx="8394700" cy="1713865"/>
          </a:xfrm>
          <a:prstGeom prst="rect">
            <a:avLst/>
          </a:prstGeom>
        </p:spPr>
      </p:pic>
      <p:pic>
        <p:nvPicPr>
          <p:cNvPr id="4" name="Image 2" descr="https://test-kimi-img.moonshot.cn/pub/slides/slides_tmpl/image/25-05-29-23:56:59-d0s87is75iks832jc0og.png"/>
          <p:cNvPicPr>
            <a:picLocks noChangeAspect="1"/>
          </p:cNvPicPr>
          <p:nvPr/>
        </p:nvPicPr>
        <p:blipFill>
          <a:blip r:embed="rId2">
            <a:alphaModFix amt="43000"/>
          </a:blip>
          <a:stretch>
            <a:fillRect/>
          </a:stretch>
        </p:blipFill>
        <p:spPr>
          <a:xfrm flipH="1">
            <a:off x="947420" y="4291330"/>
            <a:ext cx="8248650" cy="1713865"/>
          </a:xfrm>
          <a:prstGeom prst="rect">
            <a:avLst/>
          </a:prstGeom>
        </p:spPr>
      </p:pic>
      <p:sp>
        <p:nvSpPr>
          <p:cNvPr id="5" name="Text 0"/>
          <p:cNvSpPr/>
          <p:nvPr/>
        </p:nvSpPr>
        <p:spPr>
          <a:xfrm>
            <a:off x="3233420" y="2394585"/>
            <a:ext cx="7539355" cy="6350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组织学生讨论这些非直线成长路径中经历之间的隐藏联系，如技能积累、人脉拓展、角色转变等，拓宽学生对职业发展的认知。</a:t>
            </a:r>
            <a:endParaRPr lang="en-US" sz="1600" dirty="0"/>
          </a:p>
        </p:txBody>
      </p:sp>
      <p:sp>
        <p:nvSpPr>
          <p:cNvPr id="6" name="Text 1"/>
          <p:cNvSpPr/>
          <p:nvPr/>
        </p:nvSpPr>
        <p:spPr>
          <a:xfrm>
            <a:off x="6407416" y="2110234"/>
            <a:ext cx="4331168" cy="311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r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F26447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讨论隐藏联系</a:t>
            </a:r>
            <a:endParaRPr lang="en-US" sz="1600" dirty="0"/>
          </a:p>
        </p:txBody>
      </p:sp>
      <p:sp>
        <p:nvSpPr>
          <p:cNvPr id="7" name="Text 2"/>
          <p:cNvSpPr/>
          <p:nvPr/>
        </p:nvSpPr>
        <p:spPr>
          <a:xfrm>
            <a:off x="542215" y="717587"/>
            <a:ext cx="8152877" cy="833184"/>
          </a:xfrm>
          <a:prstGeom prst="rect">
            <a:avLst/>
          </a:prstGeom>
          <a:noFill/>
        </p:spPr>
        <p:txBody>
          <a:bodyPr wrap="square" lIns="91440" tIns="45720" rIns="91440" bIns="45720" rtlCol="0" anchor="t"/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3600" b="1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活动2：非直线成长案例</a:t>
            </a:r>
            <a:endParaRPr lang="en-US" sz="1600" dirty="0"/>
          </a:p>
        </p:txBody>
      </p:sp>
      <p:sp>
        <p:nvSpPr>
          <p:cNvPr id="8" name="Text 3"/>
          <p:cNvSpPr/>
          <p:nvPr/>
        </p:nvSpPr>
        <p:spPr>
          <a:xfrm>
            <a:off x="1489075" y="4794250"/>
            <a:ext cx="7435850" cy="6350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展示技师从操作工到创业、店长从服务员到区域经理的非直线成长路径，引导学生思考这些经历之间的隐藏联系。</a:t>
            </a:r>
            <a:endParaRPr lang="en-US" sz="1600" dirty="0"/>
          </a:p>
        </p:txBody>
      </p:sp>
      <p:sp>
        <p:nvSpPr>
          <p:cNvPr id="9" name="Text 4"/>
          <p:cNvSpPr/>
          <p:nvPr/>
        </p:nvSpPr>
        <p:spPr>
          <a:xfrm>
            <a:off x="1586230" y="4464050"/>
            <a:ext cx="4866640" cy="311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F26447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展示成长路径</a:t>
            </a:r>
            <a:endParaRPr lang="en-US" sz="1600" dirty="0"/>
          </a:p>
        </p:txBody>
      </p:sp>
      <p:pic>
        <p:nvPicPr>
          <p:cNvPr id="10" name="Image 3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9950" y="1692275"/>
            <a:ext cx="2094230" cy="2094230"/>
          </a:xfrm>
          <a:prstGeom prst="rect">
            <a:avLst/>
          </a:prstGeom>
        </p:spPr>
      </p:pic>
      <p:pic>
        <p:nvPicPr>
          <p:cNvPr id="11" name="Image 4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6070" y="4029075"/>
            <a:ext cx="2076450" cy="2076450"/>
          </a:xfrm>
          <a:prstGeom prst="rect">
            <a:avLst/>
          </a:prstGeom>
        </p:spPr>
      </p:pic>
      <p:pic>
        <p:nvPicPr>
          <p:cNvPr id="12" name="Image 5" descr="https://test-kimi-img.moonshot.cn/pub/slides/slides_tmpl/image/25-05-29-23:57:11-d0s87ls75iks832jc100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300480" y="2122805"/>
            <a:ext cx="1233170" cy="1233170"/>
          </a:xfrm>
          <a:prstGeom prst="rect">
            <a:avLst/>
          </a:prstGeom>
        </p:spPr>
      </p:pic>
      <p:pic>
        <p:nvPicPr>
          <p:cNvPr id="13" name="Image 6" descr="https://test-kimi-img.moonshot.cn/pub/slides/slides_tmpl/image/25-05-29-23:57:11-d0s87ls75iks832jc10g.png"/>
          <p:cNvPicPr>
            <a:picLocks noChangeAspect="1"/>
          </p:cNvPicPr>
          <p:nvPr/>
        </p:nvPicPr>
        <p:blipFill>
          <a:blip r:embed="rId5"/>
          <a:srcRect t="26" b="26"/>
          <a:stretch>
            <a:fillRect/>
          </a:stretch>
        </p:blipFill>
        <p:spPr>
          <a:xfrm>
            <a:off x="9622790" y="4455795"/>
            <a:ext cx="1223010" cy="1223010"/>
          </a:xfrm>
          <a:prstGeom prst="rect">
            <a:avLst/>
          </a:prstGeom>
        </p:spPr>
      </p:pic>
      <p:pic>
        <p:nvPicPr>
          <p:cNvPr id="14" name="Image 7" descr="https://test-kimi-img.moonshot.cn/pub/slides/slides_tmpl/image/25-05-29-23:56:59-d0s87is75iks832jc0o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00665" y="867410"/>
            <a:ext cx="679450" cy="24638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test-kimi-img.moonshot.cn/pub/slides/slides_tmpl/image/25-05-29-23:56:56-d0s87i475iks832jc0l0.png"/>
          <p:cNvPicPr>
            <a:picLocks noChangeAspect="1"/>
          </p:cNvPicPr>
          <p:nvPr/>
        </p:nvPicPr>
        <p:blipFill>
          <a:blip r:embed="rId1"/>
          <a:srcRect t="83" b="83"/>
          <a:stretch>
            <a:fillRect/>
          </a:stretch>
        </p:blipFill>
        <p:spPr>
          <a:xfrm>
            <a:off x="-635" y="0"/>
            <a:ext cx="12192000" cy="6858000"/>
          </a:xfrm>
          <a:prstGeom prst="rect">
            <a:avLst/>
          </a:prstGeom>
        </p:spPr>
      </p:pic>
      <p:pic>
        <p:nvPicPr>
          <p:cNvPr id="3" name="Image 1" descr="https://test-kimi-img.moonshot.cn/pub/slides/slides_tmpl/image/25-05-29-23:56:51-d0s87gs75iks832jc0k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6920" y="-503555"/>
            <a:ext cx="7865110" cy="7865110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4523404" y="1782464"/>
            <a:ext cx="2872142" cy="210502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3800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02</a:t>
            </a:r>
            <a:endParaRPr lang="en-US" sz="1600" dirty="0"/>
          </a:p>
        </p:txBody>
      </p:sp>
      <p:sp>
        <p:nvSpPr>
          <p:cNvPr id="5" name="Text 1"/>
          <p:cNvSpPr/>
          <p:nvPr/>
        </p:nvSpPr>
        <p:spPr>
          <a:xfrm>
            <a:off x="3252787" y="3998455"/>
            <a:ext cx="5685155" cy="48260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3200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职业经历规划四维模型</a:t>
            </a:r>
            <a:endParaRPr lang="en-US" sz="1600" dirty="0"/>
          </a:p>
        </p:txBody>
      </p:sp>
      <p:pic>
        <p:nvPicPr>
          <p:cNvPr id="6" name="Image 2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2850" y="3328670"/>
            <a:ext cx="3254375" cy="3254375"/>
          </a:xfrm>
          <a:prstGeom prst="rect">
            <a:avLst/>
          </a:prstGeom>
        </p:spPr>
      </p:pic>
      <p:pic>
        <p:nvPicPr>
          <p:cNvPr id="7" name="Image 3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955" y="401320"/>
            <a:ext cx="3254375" cy="325437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test-kimi-img.moonshot.cn/pub/slides/slides_tmpl/image/25-05-29-23:56:58-d0s87ik75iks832jc0lg.png"/>
          <p:cNvPicPr>
            <a:picLocks noChangeAspect="1"/>
          </p:cNvPicPr>
          <p:nvPr/>
        </p:nvPicPr>
        <p:blipFill>
          <a:blip r:embed="rId1">
            <a:alphaModFix amt="60000"/>
          </a:blip>
          <a:srcRect l="9" r="9"/>
          <a:stretch>
            <a:fillRect/>
          </a:stretch>
        </p:blipFill>
        <p:spPr>
          <a:xfrm>
            <a:off x="635" y="1905"/>
            <a:ext cx="12191365" cy="6870065"/>
          </a:xfrm>
          <a:prstGeom prst="rect">
            <a:avLst/>
          </a:prstGeom>
        </p:spPr>
      </p:pic>
      <p:pic>
        <p:nvPicPr>
          <p:cNvPr id="3" name="Image 1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 flipH="1">
            <a:off x="551180" y="3338195"/>
            <a:ext cx="2297430" cy="2489835"/>
          </a:xfrm>
          <a:prstGeom prst="rect">
            <a:avLst/>
          </a:prstGeom>
        </p:spPr>
      </p:pic>
      <p:pic>
        <p:nvPicPr>
          <p:cNvPr id="4" name="Image 2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 flipH="1">
            <a:off x="3496310" y="1357630"/>
            <a:ext cx="2297430" cy="2489835"/>
          </a:xfrm>
          <a:prstGeom prst="rect">
            <a:avLst/>
          </a:prstGeom>
        </p:spPr>
      </p:pic>
      <p:pic>
        <p:nvPicPr>
          <p:cNvPr id="5" name="Image 3" descr="https://test-kimi-img.moonshot.cn/pub/slides/slides_tmpl/image/25-05-29-23:56:58-d0s87ik75iks832jc0m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347470" y="1297305"/>
            <a:ext cx="3197860" cy="4707255"/>
          </a:xfrm>
          <a:prstGeom prst="rect">
            <a:avLst/>
          </a:prstGeom>
        </p:spPr>
      </p:pic>
      <p:sp>
        <p:nvSpPr>
          <p:cNvPr id="6" name="Text 0"/>
          <p:cNvSpPr/>
          <p:nvPr/>
        </p:nvSpPr>
        <p:spPr>
          <a:xfrm>
            <a:off x="592455" y="660400"/>
            <a:ext cx="10718165" cy="833120"/>
          </a:xfrm>
          <a:prstGeom prst="rect">
            <a:avLst/>
          </a:prstGeom>
          <a:noFill/>
        </p:spPr>
        <p:txBody>
          <a:bodyPr wrap="square" lIns="91440" tIns="45720" rIns="91440" bIns="45720" rtlCol="0" anchor="t"/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3600" b="1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深度维度（专业精进）</a:t>
            </a:r>
            <a:endParaRPr lang="en-US" sz="1600" dirty="0"/>
          </a:p>
        </p:txBody>
      </p:sp>
      <p:sp>
        <p:nvSpPr>
          <p:cNvPr id="7" name="Text 1"/>
          <p:cNvSpPr/>
          <p:nvPr/>
        </p:nvSpPr>
        <p:spPr>
          <a:xfrm>
            <a:off x="1046480" y="2848610"/>
            <a:ext cx="3684270" cy="12700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FFFFFF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使用技能树图谱，从基础技能（钳工、电工）到核心技能（设备调试）再到尖端技能（智能诊断），展示专业技能的进阶路径，帮助学生明确专业精进方向。</a:t>
            </a:r>
            <a:endParaRPr lang="en-US" sz="1600" dirty="0"/>
          </a:p>
        </p:txBody>
      </p:sp>
      <p:sp>
        <p:nvSpPr>
          <p:cNvPr id="8" name="Text 2"/>
          <p:cNvSpPr/>
          <p:nvPr/>
        </p:nvSpPr>
        <p:spPr>
          <a:xfrm>
            <a:off x="1115695" y="2449195"/>
            <a:ext cx="3832860" cy="311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FFFFFF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技能树图谱</a:t>
            </a:r>
            <a:endParaRPr lang="en-US" sz="1600" dirty="0"/>
          </a:p>
        </p:txBody>
      </p:sp>
      <p:pic>
        <p:nvPicPr>
          <p:cNvPr id="9" name="Image 4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 flipH="1">
            <a:off x="6210935" y="3338195"/>
            <a:ext cx="2297430" cy="2489835"/>
          </a:xfrm>
          <a:prstGeom prst="rect">
            <a:avLst/>
          </a:prstGeom>
        </p:spPr>
      </p:pic>
      <p:pic>
        <p:nvPicPr>
          <p:cNvPr id="10" name="Image 5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 flipH="1">
            <a:off x="9156065" y="1357630"/>
            <a:ext cx="2297430" cy="2489835"/>
          </a:xfrm>
          <a:prstGeom prst="rect">
            <a:avLst/>
          </a:prstGeom>
        </p:spPr>
      </p:pic>
      <p:pic>
        <p:nvPicPr>
          <p:cNvPr id="11" name="Image 6" descr="https://test-kimi-img.moonshot.cn/pub/slides/slides_tmpl/image/25-05-29-23:56:58-d0s87ik75iks832jc0m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7007225" y="1297305"/>
            <a:ext cx="3197860" cy="4707255"/>
          </a:xfrm>
          <a:prstGeom prst="rect">
            <a:avLst/>
          </a:prstGeom>
        </p:spPr>
      </p:pic>
      <p:sp>
        <p:nvSpPr>
          <p:cNvPr id="12" name="Text 3"/>
          <p:cNvSpPr/>
          <p:nvPr/>
        </p:nvSpPr>
        <p:spPr>
          <a:xfrm>
            <a:off x="6706235" y="2848610"/>
            <a:ext cx="3684270" cy="9525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FFFFFF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分享某高职生通过“每学期+1项技能认证”3年成为技术组长的案例，让学生看到深度维度规划的实际效果。</a:t>
            </a:r>
            <a:endParaRPr lang="en-US" sz="1600" dirty="0"/>
          </a:p>
        </p:txBody>
      </p:sp>
      <p:sp>
        <p:nvSpPr>
          <p:cNvPr id="13" name="Text 4"/>
          <p:cNvSpPr/>
          <p:nvPr/>
        </p:nvSpPr>
        <p:spPr>
          <a:xfrm>
            <a:off x="6775450" y="2449195"/>
            <a:ext cx="3832860" cy="311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FFFFFF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案例分享</a:t>
            </a:r>
            <a:endParaRPr lang="en-US" sz="1600" dirty="0"/>
          </a:p>
        </p:txBody>
      </p:sp>
      <p:pic>
        <p:nvPicPr>
          <p:cNvPr id="14" name="Image 7" descr="https://test-kimi-img.moonshot.cn/pub/slides/slides_tmpl/image/25-05-29-23:56:59-d0s87is75iks832jc0o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975" y="6241415"/>
            <a:ext cx="679450" cy="246380"/>
          </a:xfrm>
          <a:prstGeom prst="rect">
            <a:avLst/>
          </a:prstGeom>
        </p:spPr>
      </p:pic>
      <p:sp>
        <p:nvSpPr>
          <p:cNvPr id="15" name="Text 5"/>
          <p:cNvSpPr/>
          <p:nvPr/>
        </p:nvSpPr>
        <p:spPr>
          <a:xfrm>
            <a:off x="15263495" y="3101975"/>
            <a:ext cx="4064000" cy="28892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800" dirty="0">
                <a:solidFill>
                  <a:srgbClr val="333333"/>
                </a:solidFill>
                <a:latin typeface="Comic Book" pitchFamily="34" charset="0"/>
                <a:ea typeface="Comic Book" pitchFamily="34" charset="-122"/>
                <a:cs typeface="Comic Book" pitchFamily="34" charset="-120"/>
              </a:rPr>
              <a:t> </a:t>
            </a:r>
            <a:endParaRPr lang="en-US" sz="16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16200000" flipH="1">
            <a:off x="7427595" y="-305435"/>
            <a:ext cx="4471035" cy="4844415"/>
          </a:xfrm>
          <a:prstGeom prst="rect">
            <a:avLst/>
          </a:prstGeom>
        </p:spPr>
      </p:pic>
      <p:pic>
        <p:nvPicPr>
          <p:cNvPr id="3" name="Image 1" descr="https://test-kimi-img.moonshot.cn/pub/slides/slides_tmpl/image/25-05-29-23:56:58-d0s87ik75iks832jc0lg.png"/>
          <p:cNvPicPr>
            <a:picLocks noChangeAspect="1"/>
          </p:cNvPicPr>
          <p:nvPr/>
        </p:nvPicPr>
        <p:blipFill>
          <a:blip r:embed="rId2">
            <a:alphaModFix amt="60000"/>
          </a:blip>
          <a:srcRect l="9" r="9"/>
          <a:stretch>
            <a:fillRect/>
          </a:stretch>
        </p:blipFill>
        <p:spPr>
          <a:xfrm>
            <a:off x="635" y="1905"/>
            <a:ext cx="12191365" cy="6870065"/>
          </a:xfrm>
          <a:prstGeom prst="rect">
            <a:avLst/>
          </a:prstGeom>
        </p:spPr>
      </p:pic>
      <p:pic>
        <p:nvPicPr>
          <p:cNvPr id="4" name="Image 2" descr="https://test-kimi-img.moonshot.cn/pub/slides/slides_tmpl/image/25-05-29-23:57:10-d0s87lk75iks832jc0v0.jpeg"/>
          <p:cNvPicPr>
            <a:picLocks noChangeAspect="1"/>
          </p:cNvPicPr>
          <p:nvPr/>
        </p:nvPicPr>
        <p:blipFill>
          <a:blip r:embed="rId3"/>
          <a:srcRect t="4415" b="4415"/>
          <a:stretch>
            <a:fillRect/>
          </a:stretch>
        </p:blipFill>
        <p:spPr>
          <a:xfrm>
            <a:off x="1061085" y="1915160"/>
            <a:ext cx="2818765" cy="1713230"/>
          </a:xfrm>
          <a:prstGeom prst="rect">
            <a:avLst/>
          </a:prstGeom>
        </p:spPr>
      </p:pic>
      <p:sp>
        <p:nvSpPr>
          <p:cNvPr id="5" name="Text 0"/>
          <p:cNvSpPr/>
          <p:nvPr/>
        </p:nvSpPr>
        <p:spPr>
          <a:xfrm>
            <a:off x="4261493" y="2406451"/>
            <a:ext cx="6678322" cy="6350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分析跨界组合的价值，如提升综合能力、增加就业机会，鼓励学生在专业基础上进行跨界拓展。</a:t>
            </a:r>
            <a:endParaRPr lang="en-US" sz="1600" dirty="0"/>
          </a:p>
        </p:txBody>
      </p:sp>
      <p:sp>
        <p:nvSpPr>
          <p:cNvPr id="6" name="Text 1"/>
          <p:cNvSpPr/>
          <p:nvPr/>
        </p:nvSpPr>
        <p:spPr>
          <a:xfrm>
            <a:off x="1122680" y="4864735"/>
            <a:ext cx="6678295" cy="1047115"/>
          </a:xfrm>
          <a:prstGeom prst="rect">
            <a:avLst/>
          </a:prstGeom>
          <a:noFill/>
        </p:spPr>
        <p:txBody>
          <a:bodyPr wrap="square" lIns="91440" tIns="45720" rIns="91440" bIns="45720" rtlCol="0" anchor="t"/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提出高职生适配的跨界组合，如“技术+销售”成为售后工程师、“操作+管理”成为生产班长，引导学生拓宽职业边界。</a:t>
            </a:r>
            <a:endParaRPr lang="en-US" sz="1600" dirty="0"/>
          </a:p>
        </p:txBody>
      </p:sp>
      <p:pic>
        <p:nvPicPr>
          <p:cNvPr id="7" name="Image 3" descr="https://test-kimi-img.moonshot.cn/pub/slides/slides_tmpl/image/25-05-29-23:57:11-d0s87ls75iks832jc110.jpeg"/>
          <p:cNvPicPr>
            <a:picLocks noChangeAspect="1"/>
          </p:cNvPicPr>
          <p:nvPr/>
        </p:nvPicPr>
        <p:blipFill>
          <a:blip r:embed="rId4"/>
          <a:srcRect t="3673" b="3673"/>
          <a:stretch>
            <a:fillRect/>
          </a:stretch>
        </p:blipFill>
        <p:spPr>
          <a:xfrm>
            <a:off x="8380730" y="4352290"/>
            <a:ext cx="2757805" cy="1703705"/>
          </a:xfrm>
          <a:prstGeom prst="rect">
            <a:avLst/>
          </a:prstGeom>
        </p:spPr>
      </p:pic>
      <p:sp>
        <p:nvSpPr>
          <p:cNvPr id="8" name="Text 2"/>
          <p:cNvSpPr/>
          <p:nvPr/>
        </p:nvSpPr>
        <p:spPr>
          <a:xfrm>
            <a:off x="4313591" y="2085472"/>
            <a:ext cx="4790148" cy="311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F26447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跨界价值</a:t>
            </a:r>
            <a:endParaRPr lang="en-US" sz="1600" dirty="0"/>
          </a:p>
        </p:txBody>
      </p:sp>
      <p:sp>
        <p:nvSpPr>
          <p:cNvPr id="9" name="Text 3"/>
          <p:cNvSpPr/>
          <p:nvPr/>
        </p:nvSpPr>
        <p:spPr>
          <a:xfrm>
            <a:off x="1198766" y="4520153"/>
            <a:ext cx="4790148" cy="311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F26447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适配组合</a:t>
            </a:r>
            <a:endParaRPr lang="en-US" sz="1600" dirty="0"/>
          </a:p>
        </p:txBody>
      </p:sp>
      <p:sp>
        <p:nvSpPr>
          <p:cNvPr id="10" name="Text 4"/>
          <p:cNvSpPr/>
          <p:nvPr/>
        </p:nvSpPr>
        <p:spPr>
          <a:xfrm>
            <a:off x="542215" y="803947"/>
            <a:ext cx="8152877" cy="833184"/>
          </a:xfrm>
          <a:prstGeom prst="rect">
            <a:avLst/>
          </a:prstGeom>
          <a:noFill/>
        </p:spPr>
        <p:txBody>
          <a:bodyPr wrap="square" lIns="91440" tIns="45720" rIns="91440" bIns="45720" rtlCol="0" anchor="t"/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3600" b="1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广度维度（跨界拓展）</a:t>
            </a:r>
            <a:endParaRPr lang="en-US" sz="1600" dirty="0"/>
          </a:p>
        </p:txBody>
      </p:sp>
      <p:pic>
        <p:nvPicPr>
          <p:cNvPr id="11" name="Image 4" descr="https://test-kimi-img.moonshot.cn/pub/slides/slides_tmpl/image/25-05-29-23:56:58-d0s87ik75iks832jc0n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62595" y="2216150"/>
            <a:ext cx="2663825" cy="79375"/>
          </a:xfrm>
          <a:prstGeom prst="rect">
            <a:avLst/>
          </a:prstGeom>
        </p:spPr>
      </p:pic>
      <p:pic>
        <p:nvPicPr>
          <p:cNvPr id="12" name="Image 5" descr="https://test-kimi-img.moonshot.cn/pub/slides/slides_tmpl/image/25-05-29-23:56:58-d0s87ik75iks832jc0n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47920" y="4666615"/>
            <a:ext cx="2663825" cy="79375"/>
          </a:xfrm>
          <a:prstGeom prst="rect">
            <a:avLst/>
          </a:prstGeom>
        </p:spPr>
      </p:pic>
      <p:pic>
        <p:nvPicPr>
          <p:cNvPr id="13" name="Image 6" descr="https://test-kimi-img.moonshot.cn/pub/slides/slides_tmpl/image/25-05-29-23:56:58-d0s87ik75iks832jc0mg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8178" y="1597025"/>
            <a:ext cx="934085" cy="981075"/>
          </a:xfrm>
          <a:prstGeom prst="rect">
            <a:avLst/>
          </a:prstGeom>
        </p:spPr>
      </p:pic>
      <p:sp>
        <p:nvSpPr>
          <p:cNvPr id="14" name="Text 5"/>
          <p:cNvSpPr/>
          <p:nvPr/>
        </p:nvSpPr>
        <p:spPr>
          <a:xfrm>
            <a:off x="879793" y="1832928"/>
            <a:ext cx="490855" cy="4254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800" dirty="0">
                <a:solidFill>
                  <a:srgbClr val="FEF8E2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01</a:t>
            </a:r>
            <a:endParaRPr lang="en-US" sz="1600" dirty="0"/>
          </a:p>
        </p:txBody>
      </p:sp>
      <p:pic>
        <p:nvPicPr>
          <p:cNvPr id="15" name="Image 7" descr="https://test-kimi-img.moonshot.cn/pub/slides/slides_tmpl/image/25-05-29-23:56:58-d0s87ik75iks832jc0mg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36238" y="4037965"/>
            <a:ext cx="934085" cy="981075"/>
          </a:xfrm>
          <a:prstGeom prst="rect">
            <a:avLst/>
          </a:prstGeom>
        </p:spPr>
      </p:pic>
      <p:sp>
        <p:nvSpPr>
          <p:cNvPr id="16" name="Text 6"/>
          <p:cNvSpPr/>
          <p:nvPr/>
        </p:nvSpPr>
        <p:spPr>
          <a:xfrm>
            <a:off x="10757853" y="4273868"/>
            <a:ext cx="490855" cy="4254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800" dirty="0">
                <a:solidFill>
                  <a:srgbClr val="FEF8E2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02</a:t>
            </a:r>
            <a:endParaRPr lang="en-US" sz="1600" dirty="0"/>
          </a:p>
        </p:txBody>
      </p:sp>
      <p:pic>
        <p:nvPicPr>
          <p:cNvPr id="17" name="Image 8" descr="https://test-kimi-img.moonshot.cn/pub/slides/slides_tmpl/image/25-05-29-23:56:59-d0s87is75iks832jc0o0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36580" y="832485"/>
            <a:ext cx="679450" cy="24638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test-kimi-img.moonshot.cn/pub/slides/slides_tmpl/image/25-05-29-23:56:58-d0s87ik75iks832jc0lg.png"/>
          <p:cNvPicPr>
            <a:picLocks noChangeAspect="1"/>
          </p:cNvPicPr>
          <p:nvPr/>
        </p:nvPicPr>
        <p:blipFill>
          <a:blip r:embed="rId1">
            <a:alphaModFix amt="60000"/>
          </a:blip>
          <a:srcRect l="9" r="9"/>
          <a:stretch>
            <a:fillRect/>
          </a:stretch>
        </p:blipFill>
        <p:spPr>
          <a:xfrm>
            <a:off x="635" y="1905"/>
            <a:ext cx="12191365" cy="6870065"/>
          </a:xfrm>
          <a:prstGeom prst="rect">
            <a:avLst/>
          </a:prstGeom>
        </p:spPr>
      </p:pic>
      <p:pic>
        <p:nvPicPr>
          <p:cNvPr id="3" name="Image 1" descr="https://test-kimi-img.moonshot.cn/pub/slides/slides_tmpl/image/25-05-29-23:56:58-d0s87ik75iks832jc0m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5815" y="2087245"/>
            <a:ext cx="4107815" cy="4234815"/>
          </a:xfrm>
          <a:prstGeom prst="rect">
            <a:avLst/>
          </a:prstGeom>
        </p:spPr>
      </p:pic>
      <p:pic>
        <p:nvPicPr>
          <p:cNvPr id="4" name="Image 2" descr="https://test-kimi-img.moonshot.cn/pub/slides/slides_tmpl/image/25-05-29-23:57:13-d0s87mc75iks832jc12g.jpeg"/>
          <p:cNvPicPr>
            <a:picLocks noChangeAspect="1"/>
          </p:cNvPicPr>
          <p:nvPr/>
        </p:nvPicPr>
        <p:blipFill>
          <a:blip r:embed="rId3"/>
          <a:srcRect l="17252" r="17252"/>
          <a:stretch>
            <a:fillRect/>
          </a:stretch>
        </p:blipFill>
        <p:spPr>
          <a:xfrm>
            <a:off x="760095" y="1973580"/>
            <a:ext cx="4010025" cy="4085590"/>
          </a:xfrm>
          <a:prstGeom prst="rect">
            <a:avLst/>
          </a:prstGeom>
        </p:spPr>
      </p:pic>
      <p:sp>
        <p:nvSpPr>
          <p:cNvPr id="5" name="Text 0"/>
          <p:cNvSpPr/>
          <p:nvPr/>
        </p:nvSpPr>
        <p:spPr>
          <a:xfrm>
            <a:off x="5443855" y="2397760"/>
            <a:ext cx="5908040" cy="6350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将职业发展通道可视化，从执行层（操作岗）到协调层（班组长）再到决策层（车间主任），让学生清晰看到职业晋升路径。</a:t>
            </a:r>
            <a:endParaRPr lang="en-US" sz="1600" dirty="0"/>
          </a:p>
        </p:txBody>
      </p:sp>
      <p:sp>
        <p:nvSpPr>
          <p:cNvPr id="6" name="Text 1"/>
          <p:cNvSpPr/>
          <p:nvPr/>
        </p:nvSpPr>
        <p:spPr>
          <a:xfrm>
            <a:off x="5575300" y="1973580"/>
            <a:ext cx="4077970" cy="311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F26447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发展通道可视化</a:t>
            </a:r>
            <a:endParaRPr lang="en-US" sz="1600" dirty="0"/>
          </a:p>
        </p:txBody>
      </p:sp>
      <p:sp>
        <p:nvSpPr>
          <p:cNvPr id="7" name="Text 2"/>
          <p:cNvSpPr/>
          <p:nvPr/>
        </p:nvSpPr>
        <p:spPr>
          <a:xfrm>
            <a:off x="542215" y="867447"/>
            <a:ext cx="8152877" cy="833184"/>
          </a:xfrm>
          <a:prstGeom prst="rect">
            <a:avLst/>
          </a:prstGeom>
          <a:noFill/>
        </p:spPr>
        <p:txBody>
          <a:bodyPr wrap="square" lIns="91440" tIns="45720" rIns="91440" bIns="45720" rtlCol="0" anchor="t"/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3600" b="1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高度维度（角色升级）</a:t>
            </a:r>
            <a:endParaRPr lang="en-US" sz="1600" dirty="0"/>
          </a:p>
        </p:txBody>
      </p:sp>
      <p:sp>
        <p:nvSpPr>
          <p:cNvPr id="8" name="Text 3"/>
          <p:cNvSpPr/>
          <p:nvPr/>
        </p:nvSpPr>
        <p:spPr>
          <a:xfrm>
            <a:off x="5490210" y="4556760"/>
            <a:ext cx="5861685" cy="6350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提供角色升级策略，如提升管理能力、积累项目经验，帮助学生规划职业晋升。</a:t>
            </a:r>
            <a:endParaRPr lang="en-US" sz="1600" dirty="0"/>
          </a:p>
        </p:txBody>
      </p:sp>
      <p:sp>
        <p:nvSpPr>
          <p:cNvPr id="9" name="Text 4"/>
          <p:cNvSpPr/>
          <p:nvPr/>
        </p:nvSpPr>
        <p:spPr>
          <a:xfrm>
            <a:off x="5598795" y="4137025"/>
            <a:ext cx="4077970" cy="311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F26447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角色升级策略</a:t>
            </a:r>
            <a:endParaRPr lang="en-US" sz="1600" dirty="0"/>
          </a:p>
        </p:txBody>
      </p:sp>
      <p:pic>
        <p:nvPicPr>
          <p:cNvPr id="10" name="Image 3" descr="https://test-kimi-img.moonshot.cn/pub/slides/slides_tmpl/image/25-05-29-23:56:59-d0s87is75iks832jc0o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00665" y="867410"/>
            <a:ext cx="679450" cy="246380"/>
          </a:xfrm>
          <a:prstGeom prst="rect">
            <a:avLst/>
          </a:prstGeom>
        </p:spPr>
      </p:pic>
      <p:pic>
        <p:nvPicPr>
          <p:cNvPr id="11" name="Image 4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10449560" y="1499870"/>
            <a:ext cx="861695" cy="934085"/>
          </a:xfrm>
          <a:prstGeom prst="rect">
            <a:avLst/>
          </a:prstGeom>
        </p:spPr>
      </p:pic>
      <p:sp>
        <p:nvSpPr>
          <p:cNvPr id="12" name="Shape 5"/>
          <p:cNvSpPr/>
          <p:nvPr/>
        </p:nvSpPr>
        <p:spPr>
          <a:xfrm>
            <a:off x="10564178" y="1683385"/>
            <a:ext cx="632460" cy="541020"/>
          </a:xfrm>
          <a:prstGeom prst="rect">
            <a:avLst/>
          </a:prstGeom>
          <a:solidFill>
            <a:srgbClr val="000000">
              <a:alpha val="0"/>
            </a:srgbClr>
          </a:solidFill>
        </p:spPr>
      </p:sp>
      <p:sp>
        <p:nvSpPr>
          <p:cNvPr id="13" name="Text 6"/>
          <p:cNvSpPr/>
          <p:nvPr/>
        </p:nvSpPr>
        <p:spPr>
          <a:xfrm>
            <a:off x="10564178" y="1683385"/>
            <a:ext cx="632460" cy="54102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10000"/>
              </a:lnSpc>
              <a:buNone/>
            </a:pPr>
            <a:r>
              <a:rPr lang="en-US" sz="3200" dirty="0">
                <a:solidFill>
                  <a:srgbClr val="F26447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01</a:t>
            </a:r>
            <a:endParaRPr lang="en-US" sz="1600" dirty="0"/>
          </a:p>
        </p:txBody>
      </p:sp>
      <p:pic>
        <p:nvPicPr>
          <p:cNvPr id="14" name="Image 5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10445115" y="3709670"/>
            <a:ext cx="861695" cy="934085"/>
          </a:xfrm>
          <a:prstGeom prst="rect">
            <a:avLst/>
          </a:prstGeom>
        </p:spPr>
      </p:pic>
      <p:sp>
        <p:nvSpPr>
          <p:cNvPr id="15" name="Shape 7"/>
          <p:cNvSpPr/>
          <p:nvPr/>
        </p:nvSpPr>
        <p:spPr>
          <a:xfrm>
            <a:off x="10559733" y="3893185"/>
            <a:ext cx="632460" cy="541020"/>
          </a:xfrm>
          <a:prstGeom prst="rect">
            <a:avLst/>
          </a:prstGeom>
          <a:solidFill>
            <a:srgbClr val="000000">
              <a:alpha val="0"/>
            </a:srgbClr>
          </a:solidFill>
        </p:spPr>
      </p:sp>
      <p:sp>
        <p:nvSpPr>
          <p:cNvPr id="16" name="Text 8"/>
          <p:cNvSpPr/>
          <p:nvPr/>
        </p:nvSpPr>
        <p:spPr>
          <a:xfrm>
            <a:off x="10559733" y="3893185"/>
            <a:ext cx="632460" cy="54102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10000"/>
              </a:lnSpc>
              <a:buNone/>
            </a:pPr>
            <a:r>
              <a:rPr lang="en-US" sz="3200" dirty="0">
                <a:solidFill>
                  <a:srgbClr val="F26447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02</a:t>
            </a:r>
            <a:endParaRPr lang="en-US" sz="16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Custom Theme">
  <a:themeElements>
    <a:clrScheme name="Custom">
      <a:dk1>
        <a:srgbClr val="000000"/>
      </a:dk1>
      <a:lt1>
        <a:srgbClr val="FFFFFF"/>
      </a:lt1>
      <a:dk2>
        <a:srgbClr val="333333"/>
      </a:dk2>
      <a:lt2>
        <a:srgbClr val="EEEEEE"/>
      </a:lt2>
      <a:accent1>
        <a:srgbClr val="FAF26E"/>
      </a:accent1>
      <a:accent2>
        <a:srgbClr val="F9DB6F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Theme">
  <a:themeElements>
    <a:clrScheme name="Custom">
      <a:dk1>
        <a:srgbClr val="000000"/>
      </a:dk1>
      <a:lt1>
        <a:srgbClr val="FFFFFF"/>
      </a:lt1>
      <a:dk2>
        <a:srgbClr val="333333"/>
      </a:dk2>
      <a:lt2>
        <a:srgbClr val="EEEEEE"/>
      </a:lt2>
      <a:accent1>
        <a:srgbClr val="FAF26E"/>
      </a:accent1>
      <a:accent2>
        <a:srgbClr val="F9DB6F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1833</Words>
  <Application>WPS 演示</Application>
  <PresentationFormat>On-screen Show (16:9)</PresentationFormat>
  <Paragraphs>230</Paragraphs>
  <Slides>22</Slides>
  <Notes>22</Notes>
  <HiddenSlides>0</HiddenSlides>
  <MMClips>0</MMClips>
  <ScaleCrop>false</ScaleCrop>
  <HeadingPairs>
    <vt:vector size="6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22</vt:i4>
      </vt:variant>
    </vt:vector>
  </HeadingPairs>
  <TitlesOfParts>
    <vt:vector size="41" baseType="lpstr">
      <vt:lpstr>Arial</vt:lpstr>
      <vt:lpstr>宋体</vt:lpstr>
      <vt:lpstr>Wingdings</vt:lpstr>
      <vt:lpstr>MiSans</vt:lpstr>
      <vt:lpstr>MiSans</vt:lpstr>
      <vt:lpstr>Comic Book</vt:lpstr>
      <vt:lpstr>苹方-简</vt:lpstr>
      <vt:lpstr>Comic Book</vt:lpstr>
      <vt:lpstr>Comic Book</vt:lpstr>
      <vt:lpstr>Calibri</vt:lpstr>
      <vt:lpstr>Helvetica Neue</vt:lpstr>
      <vt:lpstr>微软雅黑</vt:lpstr>
      <vt:lpstr>汉仪旗黑</vt:lpstr>
      <vt:lpstr>宋体</vt:lpstr>
      <vt:lpstr>Arial Unicode MS</vt:lpstr>
      <vt:lpstr>等线</vt:lpstr>
      <vt:lpstr>汉仪中等线KW</vt:lpstr>
      <vt:lpstr>汉仪书宋二KW</vt:lpstr>
      <vt:lpstr>Custom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PptxGenJS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creator>PptxGenJS</dc:creator>
  <dc:subject>PptxGenJS Presentation</dc:subject>
  <cp:lastModifiedBy>阿莲</cp:lastModifiedBy>
  <cp:revision>2</cp:revision>
  <dcterms:created xsi:type="dcterms:W3CDTF">2025-08-08T07:28:13Z</dcterms:created>
  <dcterms:modified xsi:type="dcterms:W3CDTF">2025-08-08T07:28:13Z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BC2FF0376A4773900CA795689E695BD5_42</vt:lpwstr>
  </property>
  <property fmtid="{D5CDD505-2E9C-101B-9397-08002B2CF9AE}" pid="3" name="KSOProductBuildVer">
    <vt:lpwstr>2052-6.11.0.8885</vt:lpwstr>
  </property>
</Properties>
</file>