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12192000"/>
  <p:embeddedFontLst>
    <p:embeddedFont>
      <p:font typeface="MiSans" pitchFamily="34" charset="-122"/>
      <p:regular r:id="rId28"/>
    </p:embeddedFont>
    <p:embeddedFont>
      <p:font typeface="MiSans" pitchFamily="34" charset="-120"/>
      <p:regular r:id="rId2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90" y="0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95" y="4894580"/>
            <a:ext cx="2447290" cy="76771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890" y="4894580"/>
            <a:ext cx="2697480" cy="76708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469640" y="4980940"/>
            <a:ext cx="2289810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主讲教师</a:t>
            </a:r>
            <a:r>
              <a:rPr lang="en-US" altLang="zh-CN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张兴莲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2080260" y="1748790"/>
            <a:ext cx="8031480" cy="111442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职业目标设定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6410961" y="4980623"/>
            <a:ext cx="1889124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人文与旅游系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579495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高职生特色目标规划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760" y="2118360"/>
            <a:ext cx="4965700" cy="37496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711835"/>
            <a:ext cx="8152765" cy="6432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技术路线双通道</a:t>
            </a:r>
            <a:endParaRPr lang="en-US" sz="1600" dirty="0"/>
          </a:p>
        </p:txBody>
      </p:sp>
      <p:pic>
        <p:nvPicPr>
          <p:cNvPr id="5" name="Image 2" descr="https://test-kimi-img.moonshot.cn/pub/slides/slides_tmpl/image/25-05-29-23:57:13-d0s87mc75iks832jc130.jpeg"/>
          <p:cNvPicPr>
            <a:picLocks noChangeAspect="1"/>
          </p:cNvPicPr>
          <p:nvPr/>
        </p:nvPicPr>
        <p:blipFill>
          <a:blip r:embed="rId3"/>
          <a:srcRect l="795" r="795"/>
          <a:stretch>
            <a:fillRect/>
          </a:stretch>
        </p:blipFill>
        <p:spPr>
          <a:xfrm>
            <a:off x="824865" y="1654810"/>
            <a:ext cx="3422015" cy="231711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5-29-23:57:16-d0s87n475iks832jc150.jpeg"/>
          <p:cNvPicPr>
            <a:picLocks noChangeAspect="1"/>
          </p:cNvPicPr>
          <p:nvPr/>
        </p:nvPicPr>
        <p:blipFill>
          <a:blip r:embed="rId4"/>
          <a:srcRect l="713" r="713"/>
          <a:stretch>
            <a:fillRect/>
          </a:stretch>
        </p:blipFill>
        <p:spPr>
          <a:xfrm>
            <a:off x="822960" y="4055745"/>
            <a:ext cx="3422650" cy="2317115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5041265" y="32083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介绍纵向深耕的技术路线，从初级工到高级技师，明确技术提升的阶梯路径，为学生提供清晰的职业发展方向。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25018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纵向深耕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863330" y="32083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介绍横向拓展的技术路线，从操作岗到生产管理，拓宽学生的职业视野，增加职业发展的可能性。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9072245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横向拓展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934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86010" y="15125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2087245"/>
            <a:ext cx="4107815" cy="42348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3-d0s87mc75iks832jc12g.jpeg"/>
          <p:cNvPicPr>
            <a:picLocks noChangeAspect="1"/>
          </p:cNvPicPr>
          <p:nvPr/>
        </p:nvPicPr>
        <p:blipFill>
          <a:blip r:embed="rId3"/>
          <a:srcRect l="17252" r="17252"/>
          <a:stretch>
            <a:fillRect/>
          </a:stretch>
        </p:blipFill>
        <p:spPr>
          <a:xfrm>
            <a:off x="760095" y="1973580"/>
            <a:ext cx="4010025" cy="40855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43855" y="2397760"/>
            <a:ext cx="590804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分析优势专业清单，提供备考时间管理模板，帮助学生制定科学的专升本计划，提升学历竞争力。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575300" y="1973580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专升本策略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学历提升策略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5490210" y="4556760"/>
            <a:ext cx="586168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对比各行业高价值证书，如电工证与钳工证，让学生了解不同证书的价值和适用场景，合理选择职业资格证。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598795" y="4137025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职业资格证策略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956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115" y="37096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2878455" y="1882775"/>
            <a:ext cx="8394700" cy="17138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 flipH="1">
            <a:off x="947420" y="4291330"/>
            <a:ext cx="8248650" cy="171386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233420" y="2394585"/>
            <a:ext cx="753935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让学生填写《我的职业发展阶梯表》，将所学知识应用到个人职业规划中，提升职业规划的实操能力。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407416" y="2110234"/>
            <a:ext cx="433116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个人练习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71758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3年目标拆解法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1489075" y="4794250"/>
            <a:ext cx="743585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使用倒推模型，将3年后成为新能源汽车维修技师的最终目标，拆解为中期和近期目标，如考取电工高级证、完成校内实训课程等。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1586230" y="4464050"/>
            <a:ext cx="486664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倒推模型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1692275"/>
            <a:ext cx="2094230" cy="209423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070" y="4029075"/>
            <a:ext cx="2076450" cy="207645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11-d0s87ls75iks832jc10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0480" y="2122805"/>
            <a:ext cx="1233170" cy="123317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7:11-d0s87ls75iks832jc10g.png"/>
          <p:cNvPicPr>
            <a:picLocks noChangeAspect="1"/>
          </p:cNvPicPr>
          <p:nvPr/>
        </p:nvPicPr>
        <p:blipFill>
          <a:blip r:embed="rId5"/>
          <a:srcRect t="26" b="26"/>
          <a:stretch>
            <a:fillRect/>
          </a:stretch>
        </p:blipFill>
        <p:spPr>
          <a:xfrm>
            <a:off x="9622790" y="4455795"/>
            <a:ext cx="1223010" cy="1223010"/>
          </a:xfrm>
          <a:prstGeom prst="rect">
            <a:avLst/>
          </a:prstGeom>
        </p:spPr>
      </p:pic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目标执行保障系统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760" y="2118360"/>
            <a:ext cx="4965700" cy="37496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711835"/>
            <a:ext cx="8152765" cy="64325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环境塑造法</a:t>
            </a:r>
            <a:endParaRPr lang="en-US" sz="1600" dirty="0"/>
          </a:p>
        </p:txBody>
      </p:sp>
      <p:pic>
        <p:nvPicPr>
          <p:cNvPr id="5" name="Image 2" descr="https://test-kimi-img.moonshot.cn/pub/slides/slides_tmpl/image/25-05-29-23:57:13-d0s87mc75iks832jc130.jpeg"/>
          <p:cNvPicPr>
            <a:picLocks noChangeAspect="1"/>
          </p:cNvPicPr>
          <p:nvPr/>
        </p:nvPicPr>
        <p:blipFill>
          <a:blip r:embed="rId3"/>
          <a:srcRect l="795" r="795"/>
          <a:stretch>
            <a:fillRect/>
          </a:stretch>
        </p:blipFill>
        <p:spPr>
          <a:xfrm>
            <a:off x="824865" y="1654810"/>
            <a:ext cx="3422015" cy="2317115"/>
          </a:xfrm>
          <a:prstGeom prst="rect">
            <a:avLst/>
          </a:prstGeom>
        </p:spPr>
      </p:pic>
      <p:pic>
        <p:nvPicPr>
          <p:cNvPr id="6" name="Image 3" descr="https://test-kimi-img.moonshot.cn/pub/slides/slides_tmpl/image/25-05-29-23:57:16-d0s87n475iks832jc150.jpeg"/>
          <p:cNvPicPr>
            <a:picLocks noChangeAspect="1"/>
          </p:cNvPicPr>
          <p:nvPr/>
        </p:nvPicPr>
        <p:blipFill>
          <a:blip r:embed="rId4"/>
          <a:srcRect l="713" r="713"/>
          <a:stretch>
            <a:fillRect/>
          </a:stretch>
        </p:blipFill>
        <p:spPr>
          <a:xfrm>
            <a:off x="822960" y="4055745"/>
            <a:ext cx="3422650" cy="2317115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5041265" y="32083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使用工位贴目标进度条、手机屏保用目标宣言等视觉化工具，时刻提醒学生关注目标进度，增强目标执行的动力。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25018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视觉化工具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8863330" y="32083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优化学习和工作环境，如整理学习资料、营造良好的学习氛围，减少干扰因素，提高目标执行效率。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9072245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环境因素优化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4934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626395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86010" y="15125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074593" y="1695866"/>
            <a:ext cx="68453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建立定期分享和反馈机制，如每周小组分享进度、每月与导师沟通，及时调整目标执行策略，确保目标顺利推进。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构建三线人脉网，包括同行者、引领者和督促者，通过同行者的互相鼓励、引领者的指导和督促者的监督，增强目标执行的外部支持。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社交监督机制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三线人脉网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社交监督法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90" y="820420"/>
            <a:ext cx="7146290" cy="6375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弹性调整原则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914373" y="3471432"/>
            <a:ext cx="285934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介绍PDCA循环，即计划、执行、检查、调整，让学生掌握目标执行的动态调整方法，增强目标执行的灵活性。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49655" y="2723515"/>
            <a:ext cx="266700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PDCA循环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579115" y="3471432"/>
            <a:ext cx="285934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分析因技术变革被迫转型的工人案例，探讨目标灵活性的重要性，让学生学会在变化中调整职业目标。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659630" y="2724150"/>
            <a:ext cx="2779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案例讨论</a:t>
            </a:r>
            <a:endParaRPr lang="en-US" sz="1600" dirty="0"/>
          </a:p>
        </p:txBody>
      </p:sp>
      <p:pic>
        <p:nvPicPr>
          <p:cNvPr id="8" name="Image 1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4435" y="4380230"/>
            <a:ext cx="3318510" cy="99060"/>
          </a:xfrm>
          <a:prstGeom prst="rect">
            <a:avLst/>
          </a:prstGeom>
        </p:spPr>
      </p:pic>
      <p:pic>
        <p:nvPicPr>
          <p:cNvPr id="9" name="Image 2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13" y="1708468"/>
            <a:ext cx="934085" cy="9810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37728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1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28" y="1708468"/>
            <a:ext cx="934085" cy="9810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762943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74015"/>
            <a:ext cx="3254375" cy="3254375"/>
          </a:xfrm>
          <a:prstGeom prst="rect">
            <a:avLst/>
          </a:prstGeom>
        </p:spPr>
      </p:pic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285490"/>
            <a:ext cx="3254375" cy="3254375"/>
          </a:xfrm>
          <a:prstGeom prst="rect">
            <a:avLst/>
          </a:prstGeom>
        </p:spPr>
      </p:pic>
      <p:pic>
        <p:nvPicPr>
          <p:cNvPr id="15" name="Image 6" descr="https://test-kimi-img.moonshot.cn/pub/slides/slides_tmpl/image/25-05-29-23:57:11-d0s87ls75iks832jc11g.png"/>
          <p:cNvPicPr>
            <a:picLocks noChangeAspect="1"/>
          </p:cNvPicPr>
          <p:nvPr/>
        </p:nvPicPr>
        <p:blipFill>
          <a:blip r:embed="rId5"/>
          <a:srcRect t="17" b="17"/>
          <a:stretch>
            <a:fillRect/>
          </a:stretch>
        </p:blipFill>
        <p:spPr>
          <a:xfrm>
            <a:off x="8912225" y="1111250"/>
            <a:ext cx="1916430" cy="1916430"/>
          </a:xfrm>
          <a:prstGeom prst="rect">
            <a:avLst/>
          </a:prstGeom>
        </p:spPr>
      </p:pic>
      <p:pic>
        <p:nvPicPr>
          <p:cNvPr id="16" name="Image 7" descr="https://test-kimi-img.moonshot.cn/pub/slides/slides_tmpl/image/25-05-29-23:57:12-d0s87m475iks832jc120.png"/>
          <p:cNvPicPr>
            <a:picLocks noChangeAspect="1"/>
          </p:cNvPicPr>
          <p:nvPr/>
        </p:nvPicPr>
        <p:blipFill>
          <a:blip r:embed="rId6"/>
          <a:srcRect t="17" b="17"/>
          <a:stretch>
            <a:fillRect/>
          </a:stretch>
        </p:blipFill>
        <p:spPr>
          <a:xfrm>
            <a:off x="8912225" y="4058285"/>
            <a:ext cx="1916430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0" y="-9588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" y="4125595"/>
            <a:ext cx="1167130" cy="1167130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>
            <a:alphaModFix amt="39000"/>
          </a:blip>
          <a:stretch>
            <a:fillRect/>
          </a:stretch>
        </p:blipFill>
        <p:spPr>
          <a:xfrm>
            <a:off x="8589645" y="3158490"/>
            <a:ext cx="3254375" cy="3254375"/>
          </a:xfrm>
          <a:prstGeom prst="rect">
            <a:avLst/>
          </a:prstGeom>
        </p:spPr>
      </p:pic>
      <p:pic>
        <p:nvPicPr>
          <p:cNvPr id="6" name="Image 4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" y="4398645"/>
            <a:ext cx="4338320" cy="726440"/>
          </a:xfrm>
          <a:prstGeom prst="rect">
            <a:avLst/>
          </a:prstGeom>
        </p:spPr>
      </p:pic>
      <p:pic>
        <p:nvPicPr>
          <p:cNvPr id="7" name="Image 5" descr="https://test-kimi-img.moonshot.cn/pub/slides/slides_tmpl/image/25-05-29-23:57:02-d0s87jk75iks832jc0r0.jpeg"/>
          <p:cNvPicPr>
            <a:picLocks noChangeAspect="1"/>
          </p:cNvPicPr>
          <p:nvPr/>
        </p:nvPicPr>
        <p:blipFill>
          <a:blip r:embed="rId4"/>
          <a:srcRect t="43713" b="23254"/>
          <a:stretch>
            <a:fillRect/>
          </a:stretch>
        </p:blipFill>
        <p:spPr>
          <a:xfrm>
            <a:off x="0" y="1441450"/>
            <a:ext cx="12191365" cy="268414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992823" y="456279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访谈毕业生</a:t>
            </a:r>
            <a:endParaRPr lang="en-US" sz="1600" dirty="0"/>
          </a:p>
        </p:txBody>
      </p:sp>
      <p:sp>
        <p:nvSpPr>
          <p:cNvPr id="9" name="Text 1"/>
          <p:cNvSpPr/>
          <p:nvPr/>
        </p:nvSpPr>
        <p:spPr>
          <a:xfrm>
            <a:off x="594360" y="5189220"/>
            <a:ext cx="10892155" cy="8255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让学生访谈1位本专业毕业生，了解其目标设定经验，通过实际案例加深对职业目标设定的理解和应用。</a:t>
            </a:r>
            <a:endParaRPr lang="en-US" sz="1600" dirty="0"/>
          </a:p>
        </p:txBody>
      </p:sp>
      <p:sp>
        <p:nvSpPr>
          <p:cNvPr id="10" name="Text 2"/>
          <p:cNvSpPr/>
          <p:nvPr/>
        </p:nvSpPr>
        <p:spPr>
          <a:xfrm>
            <a:off x="542215" y="72393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实践任务</a:t>
            </a:r>
            <a:endParaRPr lang="en-US" sz="1600" dirty="0"/>
          </a:p>
        </p:txBody>
      </p:sp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7100" y="9220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343344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9645" y="1835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2214880"/>
            <a:ext cx="4391660" cy="7397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203450" y="243649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课堂导入：目标意识觉醒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750570" y="654685"/>
            <a:ext cx="1320165" cy="609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98208" y="1266019"/>
            <a:ext cx="207708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1758315"/>
            <a:ext cx="2663825" cy="7937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0" y="2144713"/>
            <a:ext cx="934085" cy="981075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13582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15" y="2214880"/>
            <a:ext cx="4391660" cy="739775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7190105" y="2436495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职业目标设定三阶模型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2144713"/>
            <a:ext cx="934085" cy="981075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63747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6" name="Image 8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597275"/>
            <a:ext cx="4391660" cy="739775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2212340" y="3818890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高职生特色目标规划</a:t>
            </a:r>
            <a:endParaRPr lang="en-US" sz="1600" dirty="0"/>
          </a:p>
        </p:txBody>
      </p:sp>
      <p:pic>
        <p:nvPicPr>
          <p:cNvPr id="18" name="Image 9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3527108"/>
            <a:ext cx="934085" cy="981075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1367155" y="38023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10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05" y="3597275"/>
            <a:ext cx="4391660" cy="739775"/>
          </a:xfrm>
          <a:prstGeom prst="rect">
            <a:avLst/>
          </a:prstGeom>
        </p:spPr>
      </p:pic>
      <p:sp>
        <p:nvSpPr>
          <p:cNvPr id="21" name="Text 8"/>
          <p:cNvSpPr/>
          <p:nvPr/>
        </p:nvSpPr>
        <p:spPr>
          <a:xfrm>
            <a:off x="7198995" y="3818890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目标执行保障系统</a:t>
            </a:r>
            <a:endParaRPr lang="en-US" sz="1600" dirty="0"/>
          </a:p>
        </p:txBody>
      </p:sp>
      <p:pic>
        <p:nvPicPr>
          <p:cNvPr id="22" name="Image 11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040" y="3527108"/>
            <a:ext cx="934085" cy="981075"/>
          </a:xfrm>
          <a:prstGeom prst="rect">
            <a:avLst/>
          </a:prstGeom>
        </p:spPr>
      </p:pic>
      <p:sp>
        <p:nvSpPr>
          <p:cNvPr id="23" name="Text 9"/>
          <p:cNvSpPr/>
          <p:nvPr/>
        </p:nvSpPr>
        <p:spPr>
          <a:xfrm>
            <a:off x="6383655" y="37896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pic>
        <p:nvPicPr>
          <p:cNvPr id="24" name="Image 1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4977130"/>
            <a:ext cx="4391660" cy="739775"/>
          </a:xfrm>
          <a:prstGeom prst="rect">
            <a:avLst/>
          </a:prstGeom>
        </p:spPr>
      </p:pic>
      <p:sp>
        <p:nvSpPr>
          <p:cNvPr id="25" name="Text 10"/>
          <p:cNvSpPr/>
          <p:nvPr/>
        </p:nvSpPr>
        <p:spPr>
          <a:xfrm>
            <a:off x="2212340" y="519874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26" name="Image 1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4906963"/>
            <a:ext cx="934085" cy="981075"/>
          </a:xfrm>
          <a:prstGeom prst="rect">
            <a:avLst/>
          </a:prstGeom>
        </p:spPr>
      </p:pic>
      <p:sp>
        <p:nvSpPr>
          <p:cNvPr id="27" name="Text 11"/>
          <p:cNvSpPr/>
          <p:nvPr/>
        </p:nvSpPr>
        <p:spPr>
          <a:xfrm>
            <a:off x="1367155" y="516953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pic>
        <p:nvPicPr>
          <p:cNvPr id="28" name="Image 1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365" y="585597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下节预告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预告下节课程内容“面试中的心理学博弈——HR最在意的3个隐藏问题”，激发学生的学习兴趣和期待。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下节课程内容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布置任务，要求学生制作一份关于职业目标设定的PPT，巩固本节课所学知识，提升学生的总结和表达能力。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任务布置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635" y="-50800"/>
            <a:ext cx="4911090" cy="49110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0"/>
            <a:ext cx="5821045" cy="58210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59823" y="2816225"/>
            <a:ext cx="4871085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2788285" y="1687195"/>
            <a:ext cx="6614160" cy="12319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75" y="194691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课堂导入：目标意识觉醒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活动1：十年后的明信片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每人匿名填写未来职业信息，包括城市、职业、工作内容和满意点，教师归纳共同期待与困惑，激发学生对未来的思考。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写下未来职业愿景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随机抽取学生分享明信片内容，教师归纳总结，明确学生对职业的共同期待与困惑，为后续目标设定奠定基础。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随机抽取分享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6964680" y="-186690"/>
            <a:ext cx="4471035" cy="48444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活动2：目标力量实验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05955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对比两组任务效率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19104" y="3673039"/>
            <a:ext cx="38751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对比A组“随便折纸”和B组“5分钟内折出可承重5本书的纸桥”任务效率，直观感受明确目标对行为结果的影响。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349038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讨论目标影响行为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262187" y="3673039"/>
            <a:ext cx="38751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引导学生讨论明确目标如何影响行为结果，通过实验数据和学生观点，深入理解目标的重要性。</a:t>
            </a:r>
            <a:endParaRPr lang="en-US" sz="1600" dirty="0"/>
          </a:p>
        </p:txBody>
      </p:sp>
      <p:pic>
        <p:nvPicPr>
          <p:cNvPr id="9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9610" y="3963035"/>
            <a:ext cx="3318510" cy="99060"/>
          </a:xfrm>
          <a:prstGeom prst="rect">
            <a:avLst/>
          </a:prstGeom>
        </p:spPr>
      </p:pic>
      <p:pic>
        <p:nvPicPr>
          <p:cNvPr id="10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73" y="2195830"/>
            <a:ext cx="934085" cy="9810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770188" y="2431733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48" y="2196465"/>
            <a:ext cx="934085" cy="9810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894763" y="24323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职业目标设定三阶模型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根据职业锚测试结果，解读高职生适配的职业路径，如技术锚适合技师路径，安全锚适合考取国企等。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通过简化版职业锚测试，让学生选择最看重的工作因素，如技术精进、管理权力等，初步了解自身职业倾向。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高职生适配解读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职业锚测试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自我探索阶段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90" y="820420"/>
            <a:ext cx="7146290" cy="6375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环境评估阶段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914373" y="3471432"/>
            <a:ext cx="285934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使用SWOT分析表，让学生分析自身优势、劣势、机会和威胁，如实操能力强、学历限制、智能制造人才缺口、本科扩招竞争等。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1049655" y="2723515"/>
            <a:ext cx="266700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SWOT分析表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579115" y="3471432"/>
            <a:ext cx="285934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针对SWOT分析结果，提出应对策略，如利用实操能力强的优势，抓住智能制造人才缺口的机会，提升竞争力。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659630" y="2724150"/>
            <a:ext cx="2779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环境因素应对策略</a:t>
            </a:r>
            <a:endParaRPr lang="en-US" sz="1600" dirty="0"/>
          </a:p>
        </p:txBody>
      </p:sp>
      <p:pic>
        <p:nvPicPr>
          <p:cNvPr id="8" name="Image 1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64435" y="4380230"/>
            <a:ext cx="3318510" cy="99060"/>
          </a:xfrm>
          <a:prstGeom prst="rect">
            <a:avLst/>
          </a:prstGeom>
        </p:spPr>
      </p:pic>
      <p:pic>
        <p:nvPicPr>
          <p:cNvPr id="9" name="Image 2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13" y="1708468"/>
            <a:ext cx="934085" cy="98107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37728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1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328" y="1708468"/>
            <a:ext cx="934085" cy="98107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762943" y="19837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74015"/>
            <a:ext cx="3254375" cy="3254375"/>
          </a:xfrm>
          <a:prstGeom prst="rect">
            <a:avLst/>
          </a:prstGeom>
        </p:spPr>
      </p:pic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53" y="3285490"/>
            <a:ext cx="3254375" cy="3254375"/>
          </a:xfrm>
          <a:prstGeom prst="rect">
            <a:avLst/>
          </a:prstGeom>
        </p:spPr>
      </p:pic>
      <p:pic>
        <p:nvPicPr>
          <p:cNvPr id="15" name="Image 6" descr="https://test-kimi-img.moonshot.cn/pub/slides/slides_tmpl/image/25-05-29-23:57:11-d0s87ls75iks832jc11g.png"/>
          <p:cNvPicPr>
            <a:picLocks noChangeAspect="1"/>
          </p:cNvPicPr>
          <p:nvPr/>
        </p:nvPicPr>
        <p:blipFill>
          <a:blip r:embed="rId5"/>
          <a:srcRect t="17" b="17"/>
          <a:stretch>
            <a:fillRect/>
          </a:stretch>
        </p:blipFill>
        <p:spPr>
          <a:xfrm>
            <a:off x="8912225" y="1111250"/>
            <a:ext cx="1916430" cy="1916430"/>
          </a:xfrm>
          <a:prstGeom prst="rect">
            <a:avLst/>
          </a:prstGeom>
        </p:spPr>
      </p:pic>
      <p:pic>
        <p:nvPicPr>
          <p:cNvPr id="16" name="Image 7" descr="https://test-kimi-img.moonshot.cn/pub/slides/slides_tmpl/image/25-05-29-23:57:12-d0s87m475iks832jc120.png"/>
          <p:cNvPicPr>
            <a:picLocks noChangeAspect="1"/>
          </p:cNvPicPr>
          <p:nvPr/>
        </p:nvPicPr>
        <p:blipFill>
          <a:blip r:embed="rId6"/>
          <a:srcRect t="17" b="17"/>
          <a:stretch>
            <a:fillRect/>
          </a:stretch>
        </p:blipFill>
        <p:spPr>
          <a:xfrm>
            <a:off x="8912225" y="4058285"/>
            <a:ext cx="1916430" cy="19164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2878455" y="1882775"/>
            <a:ext cx="8394700" cy="17138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 flipH="1">
            <a:off x="947420" y="4291330"/>
            <a:ext cx="8248650" cy="171386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233420" y="2394585"/>
            <a:ext cx="753935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小组互评，改写3个常见的无效职业目标，加深对SMART原则的理解和应用，提升目标制定能力。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407416" y="2110234"/>
            <a:ext cx="433116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小组互评改写目标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71758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目标制定阶段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1489075" y="4794250"/>
            <a:ext cx="743585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通过SMART原则，将模糊目标转化为具体、可衡量、可实现、相关性强、有时限的目标，如“6个月内考取电工高级证，日均练习2小时”。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1586230" y="4464050"/>
            <a:ext cx="486664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SMART原则高职版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1692275"/>
            <a:ext cx="2094230" cy="209423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070" y="4029075"/>
            <a:ext cx="2076450" cy="207645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11-d0s87ls75iks832jc10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0480" y="2122805"/>
            <a:ext cx="1233170" cy="123317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7:11-d0s87ls75iks832jc10g.png"/>
          <p:cNvPicPr>
            <a:picLocks noChangeAspect="1"/>
          </p:cNvPicPr>
          <p:nvPr/>
        </p:nvPicPr>
        <p:blipFill>
          <a:blip r:embed="rId5"/>
          <a:srcRect t="26" b="26"/>
          <a:stretch>
            <a:fillRect/>
          </a:stretch>
        </p:blipFill>
        <p:spPr>
          <a:xfrm>
            <a:off x="9622790" y="4455795"/>
            <a:ext cx="1223010" cy="1223010"/>
          </a:xfrm>
          <a:prstGeom prst="rect">
            <a:avLst/>
          </a:prstGeom>
        </p:spPr>
      </p:pic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1654</Words>
  <Application>WPS 演示</Application>
  <PresentationFormat>On-screen Show (16:9)</PresentationFormat>
  <Paragraphs>216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MiSans</vt:lpstr>
      <vt:lpstr>MiSans</vt:lpstr>
      <vt:lpstr>Comic Book</vt:lpstr>
      <vt:lpstr>苹方-简</vt:lpstr>
      <vt:lpstr>Comic Book</vt:lpstr>
      <vt:lpstr>Comic Book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阿莲</cp:lastModifiedBy>
  <cp:revision>2</cp:revision>
  <dcterms:created xsi:type="dcterms:W3CDTF">2025-08-08T07:26:40Z</dcterms:created>
  <dcterms:modified xsi:type="dcterms:W3CDTF">2025-08-08T07:26:40Z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530CE9278B914BCCAFA69568C59BF46E_42</vt:lpwstr>
  </property>
  <property fmtid="{D5CDD505-2E9C-101B-9397-08002B2CF9AE}" pid="3" name="KSOProductBuildVer">
    <vt:lpwstr>2052-6.11.0.8885</vt:lpwstr>
  </property>
</Properties>
</file>