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12192000"/>
  <p:embeddedFontLst>
    <p:embeddedFont>
      <p:font typeface="MiSans" pitchFamily="34" charset="-122"/>
      <p:regular r:id="rId26"/>
    </p:embeddedFont>
    <p:embeddedFont>
      <p:font typeface="MiSans" pitchFamily="34" charset="-120"/>
      <p:regular r:id="rId2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8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openxmlformats.org/officeDocument/2006/relationships/image" Target="../media/image19.jpeg"/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0.jpeg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2.png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4.jpeg"/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90" y="0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195" y="4894580"/>
            <a:ext cx="2505075" cy="59245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375" y="4894580"/>
            <a:ext cx="2505075" cy="5924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3452495" y="4980940"/>
            <a:ext cx="2306955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主讲教师</a:t>
            </a:r>
            <a:r>
              <a:rPr lang="en-US" altLang="zh-CN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张兴莲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7" name="Text 1"/>
          <p:cNvSpPr/>
          <p:nvPr/>
        </p:nvSpPr>
        <p:spPr>
          <a:xfrm>
            <a:off x="2080260" y="1748790"/>
            <a:ext cx="8031480" cy="1114425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6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领导力培养与实践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6289041" y="4973638"/>
            <a:ext cx="1889124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人文与旅游系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3579495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689735" y="1153160"/>
            <a:ext cx="4471035" cy="484441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0-d0s87lk75iks832jc0vg.jpeg"/>
          <p:cNvPicPr>
            <a:picLocks noChangeAspect="1"/>
          </p:cNvPicPr>
          <p:nvPr/>
        </p:nvPicPr>
        <p:blipFill>
          <a:blip r:embed="rId3"/>
          <a:srcRect l="28029" r="28029"/>
          <a:stretch>
            <a:fillRect/>
          </a:stretch>
        </p:blipFill>
        <p:spPr>
          <a:xfrm>
            <a:off x="635" y="0"/>
            <a:ext cx="5198745" cy="685863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864225" y="748030"/>
            <a:ext cx="5592445" cy="123507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资源整合技术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6187440" y="3909695"/>
            <a:ext cx="403733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提出利益交换话术，帮助高职生在跨部门协作中有效整合资源。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6267450" y="3421380"/>
            <a:ext cx="43027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利益交换话术</a:t>
            </a:r>
            <a:endParaRPr lang="en-US" sz="1600" dirty="0"/>
          </a:p>
        </p:txBody>
      </p:sp>
      <p:pic>
        <p:nvPicPr>
          <p:cNvPr id="8" name="Image 3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325" y="1601470"/>
            <a:ext cx="2663825" cy="79375"/>
          </a:xfrm>
          <a:prstGeom prst="rect">
            <a:avLst/>
          </a:prstGeom>
        </p:spPr>
      </p:pic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8902700" y="3650615"/>
            <a:ext cx="4471035" cy="11360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1760" y="2118360"/>
            <a:ext cx="4965700" cy="37496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90" y="711835"/>
            <a:ext cx="8152765" cy="64325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危机决策技术</a:t>
            </a:r>
            <a:endParaRPr lang="en-US" sz="1600" dirty="0"/>
          </a:p>
        </p:txBody>
      </p:sp>
      <p:pic>
        <p:nvPicPr>
          <p:cNvPr id="5" name="Image 2" descr="https://test-kimi-img.moonshot.cn/pub/slides/slides_tmpl/image/25-05-29-23:57:13-d0s87mc75iks832jc130.jpeg"/>
          <p:cNvPicPr>
            <a:picLocks noChangeAspect="1"/>
          </p:cNvPicPr>
          <p:nvPr/>
        </p:nvPicPr>
        <p:blipFill>
          <a:blip r:embed="rId3"/>
          <a:srcRect l="795" r="795"/>
          <a:stretch>
            <a:fillRect/>
          </a:stretch>
        </p:blipFill>
        <p:spPr>
          <a:xfrm>
            <a:off x="824865" y="1654810"/>
            <a:ext cx="3422015" cy="2317115"/>
          </a:xfrm>
          <a:prstGeom prst="rect">
            <a:avLst/>
          </a:prstGeom>
        </p:spPr>
      </p:pic>
      <p:pic>
        <p:nvPicPr>
          <p:cNvPr id="6" name="Image 3" descr="https://test-kimi-img.moonshot.cn/pub/slides/slides_tmpl/image/25-05-29-23:57:16-d0s87n475iks832jc150.jpeg"/>
          <p:cNvPicPr>
            <a:picLocks noChangeAspect="1"/>
          </p:cNvPicPr>
          <p:nvPr/>
        </p:nvPicPr>
        <p:blipFill>
          <a:blip r:embed="rId4"/>
          <a:srcRect l="713" r="713"/>
          <a:stretch>
            <a:fillRect/>
          </a:stretch>
        </p:blipFill>
        <p:spPr>
          <a:xfrm>
            <a:off x="822960" y="4055745"/>
            <a:ext cx="3422650" cy="2317115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5041265" y="3208338"/>
            <a:ext cx="262445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介绍4F模型，帮助高职生在突发状况下快速做出决策。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250180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4F快速决策模型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8863330" y="3208338"/>
            <a:ext cx="262445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分组抽取领导力挑战卡，进行情景演练，巩固所学领导技术。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9072245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情景演练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4934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986010" y="15125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高职生领导力成长路径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180" y="3523615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905" y="1149985"/>
            <a:ext cx="4590415" cy="491172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645" y="269240"/>
            <a:ext cx="3254375" cy="325437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694082" y="2693784"/>
            <a:ext cx="389402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主动争取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570865" y="3073672"/>
            <a:ext cx="4370705" cy="190944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鼓励高职生在实习期间主动争取担任临时小组长、发起5S改善提案等机会，积累领导经验。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42290" y="867410"/>
            <a:ext cx="5088890" cy="125158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实习期领导力机会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7:01-d0s87jc75iks832jc0qg.png"/>
          <p:cNvPicPr>
            <a:picLocks noChangeAspect="1"/>
          </p:cNvPicPr>
          <p:nvPr/>
        </p:nvPicPr>
        <p:blipFill>
          <a:blip r:embed="rId4"/>
          <a:srcRect t="11263" b="11263"/>
          <a:stretch>
            <a:fillRect/>
          </a:stretch>
        </p:blipFill>
        <p:spPr>
          <a:xfrm>
            <a:off x="7187977" y="1137597"/>
            <a:ext cx="4458831" cy="4582500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270" y="606806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897890" y="-186690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0" y="1689735"/>
            <a:ext cx="6247130" cy="471614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6896100" y="2453005"/>
            <a:ext cx="231648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将社团经验与职场领导力对应，如拉赞助对应资源整合能力，协调活动冲突对应团队管理能力。</a:t>
            </a:r>
            <a:endParaRPr lang="en-US" sz="1600" dirty="0"/>
          </a:p>
        </p:txBody>
      </p:sp>
      <p:pic>
        <p:nvPicPr>
          <p:cNvPr id="6" name="Image 3" descr="https://test-kimi-img.moonshot.cn/pub/slides/slides_tmpl/image/25-05-29-23:57:07-d0s87ks75iks832jc0u0.jpeg"/>
          <p:cNvPicPr>
            <a:picLocks noChangeAspect="1"/>
          </p:cNvPicPr>
          <p:nvPr/>
        </p:nvPicPr>
        <p:blipFill>
          <a:blip r:embed="rId4"/>
          <a:srcRect l="30655" r="30655"/>
          <a:stretch>
            <a:fillRect/>
          </a:stretch>
        </p:blipFill>
        <p:spPr>
          <a:xfrm>
            <a:off x="9472930" y="2546985"/>
            <a:ext cx="1943100" cy="3492500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6994254" y="1812290"/>
            <a:ext cx="368617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社团经验迁移</a:t>
            </a:r>
            <a:endParaRPr lang="en-US" sz="1600" dirty="0"/>
          </a:p>
        </p:txBody>
      </p:sp>
      <p:pic>
        <p:nvPicPr>
          <p:cNvPr id="8" name="Image 4" descr="https://test-kimi-img.moonshot.cn/pub/slides/slides_tmpl/image/25-05-29-23:57:02-d0s87jk75iks832jc0r0.jpeg"/>
          <p:cNvPicPr>
            <a:picLocks noChangeAspect="1"/>
          </p:cNvPicPr>
          <p:nvPr/>
        </p:nvPicPr>
        <p:blipFill>
          <a:blip r:embed="rId5"/>
          <a:srcRect l="4468" r="4468"/>
          <a:stretch>
            <a:fillRect/>
          </a:stretch>
        </p:blipFill>
        <p:spPr>
          <a:xfrm>
            <a:off x="711200" y="1812290"/>
            <a:ext cx="5913755" cy="4327525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542215" y="673772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学生干部能力迁移</a:t>
            </a:r>
            <a:endParaRPr lang="en-US" sz="1600" dirty="0"/>
          </a:p>
        </p:txBody>
      </p:sp>
      <p:pic>
        <p:nvPicPr>
          <p:cNvPr id="10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6994525" y="5969635"/>
            <a:ext cx="2241550" cy="76200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6964680" y="-186690"/>
            <a:ext cx="4471035" cy="484441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技术型领导养成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205955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双通道发展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119104" y="3673039"/>
            <a:ext cx="3875101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介绍技术深耕与横向拓展的双通道发展模式，帮助高职生规划技术型领导成长路径。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7349038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案例讨论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7262187" y="3673039"/>
            <a:ext cx="3875101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分析本校优秀毕业生从技术员到管理层的晋升案例，为学生提供借鉴。</a:t>
            </a:r>
            <a:endParaRPr lang="en-US" sz="1600" dirty="0"/>
          </a:p>
        </p:txBody>
      </p:sp>
      <p:pic>
        <p:nvPicPr>
          <p:cNvPr id="9" name="Image 2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99610" y="3963035"/>
            <a:ext cx="3318510" cy="99060"/>
          </a:xfrm>
          <a:prstGeom prst="rect">
            <a:avLst/>
          </a:prstGeom>
        </p:spPr>
      </p:pic>
      <p:pic>
        <p:nvPicPr>
          <p:cNvPr id="10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573" y="2195830"/>
            <a:ext cx="934085" cy="9810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770188" y="2431733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4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148" y="2196465"/>
            <a:ext cx="934085" cy="98107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8894763" y="24323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045"/>
            <a:ext cx="4174490" cy="41744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27980" y="-401320"/>
            <a:ext cx="4471035" cy="484441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7:04-d0s87k475iks832jc0sg.jpeg"/>
          <p:cNvPicPr>
            <a:picLocks noChangeAspect="1"/>
          </p:cNvPicPr>
          <p:nvPr/>
        </p:nvPicPr>
        <p:blipFill>
          <a:blip r:embed="rId4"/>
          <a:srcRect l="25387" r="25387"/>
          <a:stretch>
            <a:fillRect/>
          </a:stretch>
        </p:blipFill>
        <p:spPr>
          <a:xfrm>
            <a:off x="7132320" y="1905"/>
            <a:ext cx="5059680" cy="685609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620395" y="4256405"/>
            <a:ext cx="5893435" cy="31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要求学生记录实习企业中最敬佩的领导行为，加深对领导力的理解。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688975" y="3788410"/>
            <a:ext cx="43027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记录领导行为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42290" y="614045"/>
            <a:ext cx="4595495" cy="12776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观察任务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7:09-d0s87lc75iks832jc0ug.jpeg"/>
          <p:cNvPicPr>
            <a:picLocks noChangeAspect="1"/>
          </p:cNvPicPr>
          <p:nvPr/>
        </p:nvPicPr>
        <p:blipFill>
          <a:blip r:embed="rId2"/>
          <a:srcRect t="33295" b="33295"/>
          <a:stretch>
            <a:fillRect/>
          </a:stretch>
        </p:blipFill>
        <p:spPr>
          <a:xfrm>
            <a:off x="-7620" y="1497330"/>
            <a:ext cx="12186920" cy="271462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04-d0s87k475iks832jc0t0.png"/>
          <p:cNvPicPr>
            <a:picLocks noChangeAspect="1"/>
          </p:cNvPicPr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12700" y="1508760"/>
            <a:ext cx="12179300" cy="270637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2290" y="5099050"/>
            <a:ext cx="8370570" cy="31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预告下节课主题“为什么有人总能‘被看见’？——职场能见度管理”，激发学生学习兴趣。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542215" y="64519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下节预告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05" y="4125595"/>
            <a:ext cx="1167130" cy="1167130"/>
          </a:xfrm>
          <a:prstGeom prst="rect">
            <a:avLst/>
          </a:prstGeom>
        </p:spPr>
      </p:pic>
      <p:pic>
        <p:nvPicPr>
          <p:cNvPr id="8" name="Image 4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" y="4398645"/>
            <a:ext cx="4338320" cy="726440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992823" y="456279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职场能见度管理</a:t>
            </a:r>
            <a:endParaRPr lang="en-US" sz="1600" dirty="0"/>
          </a:p>
        </p:txBody>
      </p:sp>
      <p:pic>
        <p:nvPicPr>
          <p:cNvPr id="10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2950" y="599503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635" y="-50800"/>
            <a:ext cx="4911090" cy="49110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0"/>
            <a:ext cx="5821045" cy="582104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659823" y="2816225"/>
            <a:ext cx="4871085" cy="7366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 YOU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2788285" y="1687195"/>
            <a:ext cx="6614160" cy="12319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1" name="Image 5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275" y="1946910"/>
            <a:ext cx="4911090" cy="49110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30" y="3433445"/>
            <a:ext cx="3254375" cy="325437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9645" y="183515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10" y="2214880"/>
            <a:ext cx="4391660" cy="73977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203450" y="2436495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课堂导入：领导力“祛魅”实验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750570" y="654685"/>
            <a:ext cx="1320165" cy="6096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0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98208" y="1266019"/>
            <a:ext cx="207708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" y="1758315"/>
            <a:ext cx="2663825" cy="7937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650" y="2144713"/>
            <a:ext cx="934085" cy="981075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13582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6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615" y="2214880"/>
            <a:ext cx="4391660" cy="739775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7190105" y="2436495"/>
            <a:ext cx="351980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领导力本质重构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50" y="2144713"/>
            <a:ext cx="934085" cy="981075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63747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6" name="Image 8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3597275"/>
            <a:ext cx="4391660" cy="739775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2212340" y="3818890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4种高职生友好型领导技术</a:t>
            </a:r>
            <a:endParaRPr lang="en-US" sz="1600" dirty="0"/>
          </a:p>
        </p:txBody>
      </p:sp>
      <p:pic>
        <p:nvPicPr>
          <p:cNvPr id="18" name="Image 9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3527108"/>
            <a:ext cx="934085" cy="981075"/>
          </a:xfrm>
          <a:prstGeom prst="rect">
            <a:avLst/>
          </a:prstGeom>
        </p:spPr>
      </p:pic>
      <p:sp>
        <p:nvSpPr>
          <p:cNvPr id="19" name="Text 7"/>
          <p:cNvSpPr/>
          <p:nvPr/>
        </p:nvSpPr>
        <p:spPr>
          <a:xfrm>
            <a:off x="1367155" y="38023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pic>
        <p:nvPicPr>
          <p:cNvPr id="20" name="Image 10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05" y="3597275"/>
            <a:ext cx="4391660" cy="739775"/>
          </a:xfrm>
          <a:prstGeom prst="rect">
            <a:avLst/>
          </a:prstGeom>
        </p:spPr>
      </p:pic>
      <p:sp>
        <p:nvSpPr>
          <p:cNvPr id="21" name="Text 8"/>
          <p:cNvSpPr/>
          <p:nvPr/>
        </p:nvSpPr>
        <p:spPr>
          <a:xfrm>
            <a:off x="7198995" y="3818890"/>
            <a:ext cx="351980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高职生领导力成长路径</a:t>
            </a:r>
            <a:endParaRPr lang="en-US" sz="1600" dirty="0"/>
          </a:p>
        </p:txBody>
      </p:sp>
      <p:pic>
        <p:nvPicPr>
          <p:cNvPr id="22" name="Image 11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040" y="3527108"/>
            <a:ext cx="934085" cy="981075"/>
          </a:xfrm>
          <a:prstGeom prst="rect">
            <a:avLst/>
          </a:prstGeom>
        </p:spPr>
      </p:pic>
      <p:sp>
        <p:nvSpPr>
          <p:cNvPr id="23" name="Text 9"/>
          <p:cNvSpPr/>
          <p:nvPr/>
        </p:nvSpPr>
        <p:spPr>
          <a:xfrm>
            <a:off x="6383655" y="37896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pic>
        <p:nvPicPr>
          <p:cNvPr id="24" name="Image 1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4977130"/>
            <a:ext cx="4391660" cy="739775"/>
          </a:xfrm>
          <a:prstGeom prst="rect">
            <a:avLst/>
          </a:prstGeom>
        </p:spPr>
      </p:pic>
      <p:sp>
        <p:nvSpPr>
          <p:cNvPr id="25" name="Text 10"/>
          <p:cNvSpPr/>
          <p:nvPr/>
        </p:nvSpPr>
        <p:spPr>
          <a:xfrm>
            <a:off x="2212340" y="5198745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26" name="Image 1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4906963"/>
            <a:ext cx="934085" cy="981075"/>
          </a:xfrm>
          <a:prstGeom prst="rect">
            <a:avLst/>
          </a:prstGeom>
        </p:spPr>
      </p:pic>
      <p:sp>
        <p:nvSpPr>
          <p:cNvPr id="27" name="Text 11"/>
          <p:cNvSpPr/>
          <p:nvPr/>
        </p:nvSpPr>
        <p:spPr>
          <a:xfrm>
            <a:off x="1367155" y="516953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pic>
        <p:nvPicPr>
          <p:cNvPr id="28" name="Image 1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365" y="585597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课堂导入：领导力“祛魅”实验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51180" y="3338195"/>
            <a:ext cx="2297430" cy="248983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496310" y="1357630"/>
            <a:ext cx="2297430" cy="248983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47470" y="1297305"/>
            <a:ext cx="3197860" cy="47072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92455" y="660400"/>
            <a:ext cx="10718165" cy="8331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领导力快问快答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1046480" y="2848610"/>
            <a:ext cx="368427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通过Mentimeter匿名投票，了解学生对领导特质和高职生领导优势的看法，为后续讨论提供数据支持。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1115695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匿名投票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210935" y="3338195"/>
            <a:ext cx="2297430" cy="248983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156065" y="1357630"/>
            <a:ext cx="2297430" cy="248983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07225" y="1297305"/>
            <a:ext cx="3197860" cy="4707255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6706235" y="2848610"/>
            <a:ext cx="368427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对比《中国合伙人》成东青和《穿普拉达的女王》米兰达的领导风格，讨论其适用场景及高职生的契合点。</a:t>
            </a:r>
            <a:endParaRPr lang="en-US" sz="1600" dirty="0"/>
          </a:p>
        </p:txBody>
      </p:sp>
      <p:sp>
        <p:nvSpPr>
          <p:cNvPr id="13" name="Text 4"/>
          <p:cNvSpPr/>
          <p:nvPr/>
        </p:nvSpPr>
        <p:spPr>
          <a:xfrm>
            <a:off x="6775450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影视片段对比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15263495" y="3101975"/>
            <a:ext cx="4064000" cy="288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Comic Book" pitchFamily="34" charset="0"/>
                <a:ea typeface="Comic Book" pitchFamily="34" charset="-122"/>
                <a:cs typeface="Comic Book" pitchFamily="34" charset="-120"/>
              </a:rPr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领导力本质重构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6945630" y="-8255"/>
            <a:ext cx="5241290" cy="52412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15" y="2038350"/>
            <a:ext cx="3458845" cy="423291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63475" y="698176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领导力≠职位权力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784833" y="3224417"/>
            <a:ext cx="285934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权力圈、能力圈、影响力圈相互独立又相互影响，高职生可从影响力圈入手，逐步拓展领导力。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865276" y="2375632"/>
            <a:ext cx="2778897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三圈模型</a:t>
            </a:r>
            <a:endParaRPr lang="en-US" sz="1600" dirty="0"/>
          </a:p>
        </p:txBody>
      </p:sp>
      <p:pic>
        <p:nvPicPr>
          <p:cNvPr id="8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605" y="1609725"/>
            <a:ext cx="3458845" cy="4232910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4603723" y="2795792"/>
            <a:ext cx="285934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车间实习经历、技能实操优势、年轻有活力，这些是高职生在领导力发展上的独特优势。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4684166" y="1947007"/>
            <a:ext cx="2778897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高职生优势清单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495" y="2038350"/>
            <a:ext cx="3458845" cy="423291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8295613" y="3224417"/>
            <a:ext cx="285934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决策力、执行力、沟通力、责任感构成领导力四维雷达图，学生可通过自测了解自身领导力现状。</a:t>
            </a:r>
            <a:endParaRPr lang="en-US" sz="1600" dirty="0"/>
          </a:p>
        </p:txBody>
      </p:sp>
      <p:sp>
        <p:nvSpPr>
          <p:cNvPr id="13" name="Text 6"/>
          <p:cNvSpPr/>
          <p:nvPr/>
        </p:nvSpPr>
        <p:spPr>
          <a:xfrm>
            <a:off x="8376056" y="2375632"/>
            <a:ext cx="2778897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四维雷达图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70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4种高职生友好型领导技术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 flipH="1">
            <a:off x="7427595" y="-305435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0-d0s87lk75iks832jc0v0.jpeg"/>
          <p:cNvPicPr>
            <a:picLocks noChangeAspect="1"/>
          </p:cNvPicPr>
          <p:nvPr/>
        </p:nvPicPr>
        <p:blipFill>
          <a:blip r:embed="rId3"/>
          <a:srcRect t="4415" b="4415"/>
          <a:stretch>
            <a:fillRect/>
          </a:stretch>
        </p:blipFill>
        <p:spPr>
          <a:xfrm>
            <a:off x="1061085" y="1915160"/>
            <a:ext cx="2818765" cy="171323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261493" y="2406451"/>
            <a:ext cx="6678322" cy="31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以实训车间组长分配设备保养任务为例，展示任务拆解技术的实际应用。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1122680" y="4864735"/>
            <a:ext cx="6678295" cy="104711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提供任务拆解的话术模板，帮助高职生清晰分配任务，提高执行效率。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11-d0s87ls75iks832jc110.jpeg"/>
          <p:cNvPicPr>
            <a:picLocks noChangeAspect="1"/>
          </p:cNvPicPr>
          <p:nvPr/>
        </p:nvPicPr>
        <p:blipFill>
          <a:blip r:embed="rId4"/>
          <a:srcRect t="3673" b="3673"/>
          <a:stretch>
            <a:fillRect/>
          </a:stretch>
        </p:blipFill>
        <p:spPr>
          <a:xfrm>
            <a:off x="8380730" y="4352290"/>
            <a:ext cx="2757805" cy="170370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4313591" y="2085472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案例分析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1198766" y="4520153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话术模板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542215" y="8039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任务拆解技术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595" y="2216150"/>
            <a:ext cx="2663825" cy="79375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920" y="4666615"/>
            <a:ext cx="2663825" cy="79375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78" y="1597025"/>
            <a:ext cx="934085" cy="98107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879793" y="183292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5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6238" y="4037965"/>
            <a:ext cx="934085" cy="98107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10757853" y="42738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0" y="-95885"/>
            <a:ext cx="3254375" cy="325437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05" y="4125595"/>
            <a:ext cx="1167130" cy="1167130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>
            <a:alphaModFix amt="39000"/>
          </a:blip>
          <a:stretch>
            <a:fillRect/>
          </a:stretch>
        </p:blipFill>
        <p:spPr>
          <a:xfrm>
            <a:off x="8589645" y="3158490"/>
            <a:ext cx="3254375" cy="3254375"/>
          </a:xfrm>
          <a:prstGeom prst="rect">
            <a:avLst/>
          </a:prstGeom>
        </p:spPr>
      </p:pic>
      <p:pic>
        <p:nvPicPr>
          <p:cNvPr id="6" name="Image 4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" y="4398645"/>
            <a:ext cx="4338320" cy="726440"/>
          </a:xfrm>
          <a:prstGeom prst="rect">
            <a:avLst/>
          </a:prstGeom>
        </p:spPr>
      </p:pic>
      <p:pic>
        <p:nvPicPr>
          <p:cNvPr id="7" name="Image 5" descr="https://test-kimi-img.moonshot.cn/pub/slides/slides_tmpl/image/25-05-29-23:57:02-d0s87jk75iks832jc0r0.jpeg"/>
          <p:cNvPicPr>
            <a:picLocks noChangeAspect="1"/>
          </p:cNvPicPr>
          <p:nvPr/>
        </p:nvPicPr>
        <p:blipFill>
          <a:blip r:embed="rId4"/>
          <a:srcRect t="43713" b="23254"/>
          <a:stretch>
            <a:fillRect/>
          </a:stretch>
        </p:blipFill>
        <p:spPr>
          <a:xfrm>
            <a:off x="0" y="1441450"/>
            <a:ext cx="12191365" cy="268414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992823" y="456279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三明治反馈法</a:t>
            </a:r>
            <a:endParaRPr lang="en-US" sz="1600" dirty="0"/>
          </a:p>
        </p:txBody>
      </p:sp>
      <p:sp>
        <p:nvSpPr>
          <p:cNvPr id="9" name="Text 1"/>
          <p:cNvSpPr/>
          <p:nvPr/>
        </p:nvSpPr>
        <p:spPr>
          <a:xfrm>
            <a:off x="594360" y="5189220"/>
            <a:ext cx="10892155" cy="8255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通过肯定、改进、激励三个步骤，调动团队积极性，提升团队士气。</a:t>
            </a:r>
            <a:endParaRPr lang="en-US" sz="1600" dirty="0"/>
          </a:p>
        </p:txBody>
      </p:sp>
      <p:sp>
        <p:nvSpPr>
          <p:cNvPr id="10" name="Text 2"/>
          <p:cNvSpPr/>
          <p:nvPr/>
        </p:nvSpPr>
        <p:spPr>
          <a:xfrm>
            <a:off x="542215" y="72393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能量调动技术</a:t>
            </a:r>
            <a:endParaRPr lang="en-US" sz="1600" dirty="0"/>
          </a:p>
        </p:txBody>
      </p:sp>
      <p:pic>
        <p:nvPicPr>
          <p:cNvPr id="11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7100" y="92202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956</Words>
  <Application>WPS 演示</Application>
  <PresentationFormat>On-screen Show (16:9)</PresentationFormat>
  <Paragraphs>158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8" baseType="lpstr">
      <vt:lpstr>Arial</vt:lpstr>
      <vt:lpstr>宋体</vt:lpstr>
      <vt:lpstr>Wingdings</vt:lpstr>
      <vt:lpstr>MiSans</vt:lpstr>
      <vt:lpstr>MiSans</vt:lpstr>
      <vt:lpstr>Comic Book</vt:lpstr>
      <vt:lpstr>苹方-简</vt:lpstr>
      <vt:lpstr>Comic Book</vt:lpstr>
      <vt:lpstr>Comic Book</vt:lpstr>
      <vt:lpstr>Calibri</vt:lpstr>
      <vt:lpstr>Helvetica Neue</vt:lpstr>
      <vt:lpstr>微软雅黑</vt:lpstr>
      <vt:lpstr>汉仪旗黑</vt:lpstr>
      <vt:lpstr>宋体</vt:lpstr>
      <vt:lpstr>Arial Unicode MS</vt:lpstr>
      <vt:lpstr>等线</vt:lpstr>
      <vt:lpstr>汉仪中等线KW</vt:lpstr>
      <vt:lpstr>汉仪书宋二KW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阿莲</cp:lastModifiedBy>
  <cp:revision>2</cp:revision>
  <dcterms:created xsi:type="dcterms:W3CDTF">2025-08-08T07:25:22Z</dcterms:created>
  <dcterms:modified xsi:type="dcterms:W3CDTF">2025-08-08T07:25:22Z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4E9419224FEE7B0A61A69568AB1760A8_42</vt:lpwstr>
  </property>
  <property fmtid="{D5CDD505-2E9C-101B-9397-08002B2CF9AE}" pid="3" name="KSOProductBuildVer">
    <vt:lpwstr>2052-6.11.0.8885</vt:lpwstr>
  </property>
</Properties>
</file>