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12192000" cy="6858000"/>
  <p:notesSz cx="6858000" cy="12192000"/>
  <p:embeddedFontLst>
    <p:embeddedFont>
      <p:font typeface="MiSans" pitchFamily="34" charset="-122"/>
      <p:regular r:id="rId29"/>
    </p:embeddedFont>
    <p:embeddedFont>
      <p:font typeface="MiSans" pitchFamily="34" charset="-120"/>
      <p:regular r:id="rId30"/>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5.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5.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5.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5.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6-d0s87i475iks832jc0l0.png"/>
          <p:cNvPicPr>
            <a:picLocks noChangeAspect="1"/>
          </p:cNvPicPr>
          <p:nvPr/>
        </p:nvPicPr>
        <p:blipFill>
          <a:blip r:embed="rId1"/>
          <a:srcRect t="83" b="83"/>
          <a:stretch>
            <a:fillRect/>
          </a:stretch>
        </p:blipFill>
        <p:spPr>
          <a:xfrm>
            <a:off x="-635" y="0"/>
            <a:ext cx="12192000" cy="6858000"/>
          </a:xfrm>
          <a:prstGeom prst="rect">
            <a:avLst/>
          </a:prstGeom>
        </p:spPr>
      </p:pic>
      <p:pic>
        <p:nvPicPr>
          <p:cNvPr id="3" name="Image 1" descr="https://test-kimi-img.moonshot.cn/pub/slides/slides_tmpl/image/25-05-29-23:56:49-d0s87gc75iks832jc0jg.png"/>
          <p:cNvPicPr>
            <a:picLocks noChangeAspect="1"/>
          </p:cNvPicPr>
          <p:nvPr/>
        </p:nvPicPr>
        <p:blipFill>
          <a:blip r:embed="rId2"/>
          <a:stretch>
            <a:fillRect/>
          </a:stretch>
        </p:blipFill>
        <p:spPr>
          <a:xfrm>
            <a:off x="8936990" y="0"/>
            <a:ext cx="3254375" cy="3254375"/>
          </a:xfrm>
          <a:prstGeom prst="rect">
            <a:avLst/>
          </a:prstGeom>
        </p:spPr>
      </p:pic>
      <p:pic>
        <p:nvPicPr>
          <p:cNvPr id="4" name="Image 2" descr="https://test-kimi-img.moonshot.cn/pub/slides/slides_tmpl/image/25-05-29-23:56:51-d0s87gs75iks832jc0kg.png"/>
          <p:cNvPicPr>
            <a:picLocks noChangeAspect="1"/>
          </p:cNvPicPr>
          <p:nvPr/>
        </p:nvPicPr>
        <p:blipFill>
          <a:blip r:embed="rId3"/>
          <a:stretch>
            <a:fillRect/>
          </a:stretch>
        </p:blipFill>
        <p:spPr>
          <a:xfrm>
            <a:off x="6132195" y="4894580"/>
            <a:ext cx="2805430" cy="592455"/>
          </a:xfrm>
          <a:prstGeom prst="rect">
            <a:avLst/>
          </a:prstGeom>
        </p:spPr>
      </p:pic>
      <p:pic>
        <p:nvPicPr>
          <p:cNvPr id="5" name="Image 3" descr="https://test-kimi-img.moonshot.cn/pub/slides/slides_tmpl/image/25-05-29-23:56:51-d0s87gs75iks832jc0kg.png"/>
          <p:cNvPicPr>
            <a:picLocks noChangeAspect="1"/>
          </p:cNvPicPr>
          <p:nvPr/>
        </p:nvPicPr>
        <p:blipFill>
          <a:blip r:embed="rId3"/>
          <a:stretch>
            <a:fillRect/>
          </a:stretch>
        </p:blipFill>
        <p:spPr>
          <a:xfrm>
            <a:off x="3183890" y="4894580"/>
            <a:ext cx="2575560" cy="575945"/>
          </a:xfrm>
          <a:prstGeom prst="rect">
            <a:avLst/>
          </a:prstGeom>
        </p:spPr>
      </p:pic>
      <p:sp>
        <p:nvSpPr>
          <p:cNvPr id="6" name="Text 0"/>
          <p:cNvSpPr/>
          <p:nvPr/>
        </p:nvSpPr>
        <p:spPr>
          <a:xfrm>
            <a:off x="3382010" y="4980940"/>
            <a:ext cx="2377440" cy="398780"/>
          </a:xfrm>
          <a:prstGeom prst="rect">
            <a:avLst/>
          </a:prstGeom>
          <a:noFill/>
        </p:spPr>
        <p:txBody>
          <a:bodyPr wrap="square" lIns="91440" tIns="45720" rIns="91440" bIns="45720" rtlCol="0" anchor="t">
            <a:spAutoFit/>
          </a:bodyPr>
          <a:lstStyle/>
          <a:p>
            <a:pPr marL="0" indent="0" algn="ctr">
              <a:lnSpc>
                <a:spcPct val="100000"/>
              </a:lnSpc>
              <a:buNone/>
            </a:pPr>
            <a:r>
              <a:rPr lang="zh-CN" altLang="en-US" sz="2000" dirty="0">
                <a:solidFill>
                  <a:srgbClr val="FFFFFF"/>
                </a:solidFill>
                <a:latin typeface="MiSans" pitchFamily="34" charset="-122"/>
                <a:ea typeface="MiSans" pitchFamily="34" charset="-122"/>
                <a:cs typeface="MiSans" pitchFamily="34" charset="-120"/>
              </a:rPr>
              <a:t>主讲教师</a:t>
            </a:r>
            <a:r>
              <a:rPr lang="en-US" altLang="zh-CN" sz="2000" dirty="0">
                <a:solidFill>
                  <a:srgbClr val="FFFFFF"/>
                </a:solidFill>
                <a:latin typeface="MiSans" pitchFamily="34" charset="-122"/>
                <a:ea typeface="MiSans" pitchFamily="34" charset="-122"/>
                <a:cs typeface="MiSans" pitchFamily="34" charset="-120"/>
              </a:rPr>
              <a:t>：</a:t>
            </a:r>
            <a:r>
              <a:rPr lang="zh-CN" altLang="en-US" sz="2000" dirty="0">
                <a:solidFill>
                  <a:srgbClr val="FFFFFF"/>
                </a:solidFill>
                <a:latin typeface="MiSans" pitchFamily="34" charset="-122"/>
                <a:ea typeface="MiSans" pitchFamily="34" charset="-122"/>
                <a:cs typeface="MiSans" pitchFamily="34" charset="-120"/>
              </a:rPr>
              <a:t>张兴莲</a:t>
            </a:r>
            <a:endParaRPr lang="zh-CN" altLang="en-US" sz="2000" dirty="0">
              <a:solidFill>
                <a:srgbClr val="FFFFFF"/>
              </a:solidFill>
              <a:latin typeface="MiSans" pitchFamily="34" charset="-122"/>
              <a:ea typeface="MiSans" pitchFamily="34" charset="-122"/>
              <a:cs typeface="MiSans" pitchFamily="34" charset="-120"/>
            </a:endParaRPr>
          </a:p>
        </p:txBody>
      </p:sp>
      <p:sp>
        <p:nvSpPr>
          <p:cNvPr id="7" name="Text 1"/>
          <p:cNvSpPr/>
          <p:nvPr/>
        </p:nvSpPr>
        <p:spPr>
          <a:xfrm>
            <a:off x="2080260" y="1748790"/>
            <a:ext cx="8031480" cy="1114425"/>
          </a:xfrm>
          <a:prstGeom prst="rect">
            <a:avLst/>
          </a:prstGeom>
          <a:noFill/>
        </p:spPr>
        <p:txBody>
          <a:bodyPr wrap="square" lIns="99695" tIns="49784" rIns="99695" bIns="49784" rtlCol="0" anchor="t">
            <a:spAutoFit/>
          </a:bodyPr>
          <a:lstStyle/>
          <a:p>
            <a:pPr marL="0" indent="0" algn="ctr">
              <a:lnSpc>
                <a:spcPct val="100000"/>
              </a:lnSpc>
              <a:buNone/>
            </a:pPr>
            <a:r>
              <a:rPr lang="en-US" sz="6600" dirty="0">
                <a:solidFill>
                  <a:srgbClr val="000000"/>
                </a:solidFill>
                <a:latin typeface="MiSans" pitchFamily="34" charset="-122"/>
                <a:ea typeface="MiSans" pitchFamily="34" charset="-122"/>
                <a:cs typeface="MiSans" pitchFamily="34" charset="-120"/>
              </a:rPr>
              <a:t>职场合作技巧</a:t>
            </a:r>
            <a:endParaRPr lang="en-US" sz="1600" dirty="0"/>
          </a:p>
        </p:txBody>
      </p:sp>
      <p:sp>
        <p:nvSpPr>
          <p:cNvPr id="8" name="Text 2"/>
          <p:cNvSpPr/>
          <p:nvPr/>
        </p:nvSpPr>
        <p:spPr>
          <a:xfrm>
            <a:off x="6590031" y="4973638"/>
            <a:ext cx="1889124" cy="398780"/>
          </a:xfrm>
          <a:prstGeom prst="rect">
            <a:avLst/>
          </a:prstGeom>
          <a:noFill/>
        </p:spPr>
        <p:txBody>
          <a:bodyPr wrap="square" lIns="91440" tIns="45720" rIns="91440" bIns="45720" rtlCol="0" anchor="t">
            <a:spAutoFit/>
          </a:bodyPr>
          <a:lstStyle/>
          <a:p>
            <a:pPr marL="0" indent="0" algn="ctr">
              <a:lnSpc>
                <a:spcPct val="100000"/>
              </a:lnSpc>
              <a:buNone/>
            </a:pPr>
            <a:r>
              <a:rPr lang="zh-CN" altLang="en-US" sz="2000" dirty="0">
                <a:solidFill>
                  <a:srgbClr val="FFFFFF"/>
                </a:solidFill>
                <a:latin typeface="MiSans" pitchFamily="34" charset="-122"/>
                <a:ea typeface="MiSans" pitchFamily="34" charset="-122"/>
                <a:cs typeface="MiSans" pitchFamily="34" charset="-120"/>
              </a:rPr>
              <a:t>人文与旅游系</a:t>
            </a:r>
            <a:endParaRPr lang="zh-CN" altLang="en-US" sz="2000" dirty="0">
              <a:solidFill>
                <a:srgbClr val="FFFFFF"/>
              </a:solidFill>
              <a:latin typeface="MiSans" pitchFamily="34" charset="-122"/>
              <a:ea typeface="MiSans" pitchFamily="34" charset="-122"/>
              <a:cs typeface="MiSans" pitchFamily="34" charset="-120"/>
            </a:endParaRPr>
          </a:p>
        </p:txBody>
      </p:sp>
      <p:pic>
        <p:nvPicPr>
          <p:cNvPr id="9" name="Image 4" descr="https://test-kimi-img.moonshot.cn/pub/slides/slides_tmpl/image/25-05-29-23:56:49-d0s87gc75iks832jc0jg.png"/>
          <p:cNvPicPr>
            <a:picLocks noChangeAspect="1"/>
          </p:cNvPicPr>
          <p:nvPr/>
        </p:nvPicPr>
        <p:blipFill>
          <a:blip r:embed="rId2"/>
          <a:stretch>
            <a:fillRect/>
          </a:stretch>
        </p:blipFill>
        <p:spPr>
          <a:xfrm>
            <a:off x="-635" y="3579495"/>
            <a:ext cx="3254375" cy="32543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pic>
        <p:nvPicPr>
          <p:cNvPr id="3" name="Image 1" descr="https://test-kimi-img.moonshot.cn/pub/slides/slides_tmpl/image/25-05-29-23:56:49-d0s87gc75iks832jc0jg.png"/>
          <p:cNvPicPr>
            <a:picLocks noChangeAspect="1"/>
          </p:cNvPicPr>
          <p:nvPr/>
        </p:nvPicPr>
        <p:blipFill>
          <a:blip r:embed="rId2">
            <a:alphaModFix amt="45000"/>
          </a:blip>
          <a:stretch>
            <a:fillRect/>
          </a:stretch>
        </p:blipFill>
        <p:spPr>
          <a:xfrm>
            <a:off x="6945630" y="-8255"/>
            <a:ext cx="5241290" cy="5241290"/>
          </a:xfrm>
          <a:prstGeom prst="rect">
            <a:avLst/>
          </a:prstGeom>
        </p:spPr>
      </p:pic>
      <p:pic>
        <p:nvPicPr>
          <p:cNvPr id="4" name="Image 2" descr="https://test-kimi-img.moonshot.cn/pub/slides/slides_tmpl/image/25-05-29-23:56:58-d0s87ik75iks832jc0m0.png"/>
          <p:cNvPicPr>
            <a:picLocks noChangeAspect="1"/>
          </p:cNvPicPr>
          <p:nvPr/>
        </p:nvPicPr>
        <p:blipFill>
          <a:blip r:embed="rId3"/>
          <a:stretch>
            <a:fillRect/>
          </a:stretch>
        </p:blipFill>
        <p:spPr>
          <a:xfrm>
            <a:off x="513715" y="2038350"/>
            <a:ext cx="3458845" cy="4232910"/>
          </a:xfrm>
          <a:prstGeom prst="rect">
            <a:avLst/>
          </a:prstGeom>
        </p:spPr>
      </p:pic>
      <p:sp>
        <p:nvSpPr>
          <p:cNvPr id="5" name="Text 0"/>
          <p:cNvSpPr/>
          <p:nvPr/>
        </p:nvSpPr>
        <p:spPr>
          <a:xfrm>
            <a:off x="463475" y="698176"/>
            <a:ext cx="8152877" cy="833184"/>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反馈即时化法则</a:t>
            </a:r>
            <a:endParaRPr lang="en-US" sz="1600" dirty="0"/>
          </a:p>
        </p:txBody>
      </p:sp>
      <p:sp>
        <p:nvSpPr>
          <p:cNvPr id="6" name="Text 1"/>
          <p:cNvSpPr/>
          <p:nvPr/>
        </p:nvSpPr>
        <p:spPr>
          <a:xfrm>
            <a:off x="784833" y="3224417"/>
            <a:ext cx="2859341"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FFFFFF"/>
                </a:solidFill>
                <a:latin typeface="MiSans" pitchFamily="34" charset="-122"/>
                <a:ea typeface="MiSans" pitchFamily="34" charset="-122"/>
                <a:cs typeface="MiSans" pitchFamily="34" charset="-120"/>
              </a:rPr>
              <a:t>学习高职适用的反馈即时化技巧，如每日站会 3 分钟同步进度、微信进度条直观展示等，提高反馈的及时性和有效性。</a:t>
            </a:r>
            <a:endParaRPr lang="en-US" sz="1600" dirty="0"/>
          </a:p>
        </p:txBody>
      </p:sp>
      <p:sp>
        <p:nvSpPr>
          <p:cNvPr id="7" name="Text 2"/>
          <p:cNvSpPr/>
          <p:nvPr/>
        </p:nvSpPr>
        <p:spPr>
          <a:xfrm>
            <a:off x="865276" y="2375632"/>
            <a:ext cx="2778897"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FFFFF"/>
                </a:solidFill>
                <a:latin typeface="MiSans" pitchFamily="34" charset="-122"/>
                <a:ea typeface="MiSans" pitchFamily="34" charset="-122"/>
                <a:cs typeface="MiSans" pitchFamily="34" charset="-120"/>
              </a:rPr>
              <a:t>高职适用技巧学习</a:t>
            </a:r>
            <a:endParaRPr lang="en-US" sz="1600" dirty="0"/>
          </a:p>
        </p:txBody>
      </p:sp>
      <p:pic>
        <p:nvPicPr>
          <p:cNvPr id="8" name="Image 3" descr="https://test-kimi-img.moonshot.cn/pub/slides/slides_tmpl/image/25-05-29-23:56:58-d0s87ik75iks832jc0m0.png"/>
          <p:cNvPicPr>
            <a:picLocks noChangeAspect="1"/>
          </p:cNvPicPr>
          <p:nvPr/>
        </p:nvPicPr>
        <p:blipFill>
          <a:blip r:embed="rId3"/>
          <a:stretch>
            <a:fillRect/>
          </a:stretch>
        </p:blipFill>
        <p:spPr>
          <a:xfrm>
            <a:off x="4332605" y="1609725"/>
            <a:ext cx="3458845" cy="4232910"/>
          </a:xfrm>
          <a:prstGeom prst="rect">
            <a:avLst/>
          </a:prstGeom>
        </p:spPr>
      </p:pic>
      <p:sp>
        <p:nvSpPr>
          <p:cNvPr id="9" name="Text 3"/>
          <p:cNvSpPr/>
          <p:nvPr/>
        </p:nvSpPr>
        <p:spPr>
          <a:xfrm>
            <a:off x="4603723" y="2795792"/>
            <a:ext cx="2859341"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FFFFFF"/>
                </a:solidFill>
                <a:latin typeface="MiSans" pitchFamily="34" charset="-122"/>
                <a:ea typeface="MiSans" pitchFamily="34" charset="-122"/>
                <a:cs typeface="MiSans" pitchFamily="34" charset="-120"/>
              </a:rPr>
              <a:t>强调反馈及时性在合作中的重要性，如及时发现问题、调整合作策略等，帮助学生认识到及时反馈的价值。</a:t>
            </a:r>
            <a:endParaRPr lang="en-US" sz="1600" dirty="0"/>
          </a:p>
        </p:txBody>
      </p:sp>
      <p:sp>
        <p:nvSpPr>
          <p:cNvPr id="10" name="Text 4"/>
          <p:cNvSpPr/>
          <p:nvPr/>
        </p:nvSpPr>
        <p:spPr>
          <a:xfrm>
            <a:off x="4684166" y="1947007"/>
            <a:ext cx="2778897"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FFFFF"/>
                </a:solidFill>
                <a:latin typeface="MiSans" pitchFamily="34" charset="-122"/>
                <a:ea typeface="MiSans" pitchFamily="34" charset="-122"/>
                <a:cs typeface="MiSans" pitchFamily="34" charset="-120"/>
              </a:rPr>
              <a:t>反馈及时性的重要性</a:t>
            </a:r>
            <a:endParaRPr lang="en-US" sz="1600" dirty="0"/>
          </a:p>
        </p:txBody>
      </p:sp>
      <p:pic>
        <p:nvPicPr>
          <p:cNvPr id="11" name="Image 4" descr="https://test-kimi-img.moonshot.cn/pub/slides/slides_tmpl/image/25-05-29-23:56:58-d0s87ik75iks832jc0m0.png"/>
          <p:cNvPicPr>
            <a:picLocks noChangeAspect="1"/>
          </p:cNvPicPr>
          <p:nvPr/>
        </p:nvPicPr>
        <p:blipFill>
          <a:blip r:embed="rId3"/>
          <a:stretch>
            <a:fillRect/>
          </a:stretch>
        </p:blipFill>
        <p:spPr>
          <a:xfrm>
            <a:off x="8024495" y="2038350"/>
            <a:ext cx="3458845" cy="4232910"/>
          </a:xfrm>
          <a:prstGeom prst="rect">
            <a:avLst/>
          </a:prstGeom>
        </p:spPr>
      </p:pic>
      <p:sp>
        <p:nvSpPr>
          <p:cNvPr id="12" name="Text 5"/>
          <p:cNvSpPr/>
          <p:nvPr/>
        </p:nvSpPr>
        <p:spPr>
          <a:xfrm>
            <a:off x="8295613" y="3224417"/>
            <a:ext cx="2859341" cy="952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FFFFFF"/>
                </a:solidFill>
                <a:latin typeface="MiSans" pitchFamily="34" charset="-122"/>
                <a:ea typeface="MiSans" pitchFamily="34" charset="-122"/>
                <a:cs typeface="MiSans" pitchFamily="34" charset="-120"/>
              </a:rPr>
              <a:t>通过实际案例演练，让学生掌握如何运用反馈即时化法则进行有效合作，提升学生的合作能力。</a:t>
            </a:r>
            <a:endParaRPr lang="en-US" sz="1600" dirty="0"/>
          </a:p>
        </p:txBody>
      </p:sp>
      <p:sp>
        <p:nvSpPr>
          <p:cNvPr id="13" name="Text 6"/>
          <p:cNvSpPr/>
          <p:nvPr/>
        </p:nvSpPr>
        <p:spPr>
          <a:xfrm>
            <a:off x="8376056" y="2375632"/>
            <a:ext cx="2778897"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FFFFF"/>
                </a:solidFill>
                <a:latin typeface="MiSans" pitchFamily="34" charset="-122"/>
                <a:ea typeface="MiSans" pitchFamily="34" charset="-122"/>
                <a:cs typeface="MiSans" pitchFamily="34" charset="-120"/>
              </a:rPr>
              <a:t>实际应用与演练</a:t>
            </a:r>
            <a:endParaRPr lang="en-US" sz="1600" dirty="0"/>
          </a:p>
        </p:txBody>
      </p:sp>
      <p:pic>
        <p:nvPicPr>
          <p:cNvPr id="14" name="Image 5" descr="https://test-kimi-img.moonshot.cn/pub/slides/slides_tmpl/image/25-05-29-23:56:59-d0s87is75iks832jc0o0.png"/>
          <p:cNvPicPr>
            <a:picLocks noChangeAspect="1"/>
          </p:cNvPicPr>
          <p:nvPr/>
        </p:nvPicPr>
        <p:blipFill>
          <a:blip r:embed="rId4"/>
          <a:stretch>
            <a:fillRect/>
          </a:stretch>
        </p:blipFill>
        <p:spPr>
          <a:xfrm>
            <a:off x="10927080" y="832485"/>
            <a:ext cx="679450" cy="2463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pic>
        <p:nvPicPr>
          <p:cNvPr id="3" name="Image 1" descr="https://test-kimi-img.moonshot.cn/pub/slides/slides_tmpl/image/25-05-29-23:56:49-d0s87gc75iks832jc0jg.png"/>
          <p:cNvPicPr>
            <a:picLocks noChangeAspect="1"/>
          </p:cNvPicPr>
          <p:nvPr/>
        </p:nvPicPr>
        <p:blipFill>
          <a:blip r:embed="rId2">
            <a:alphaModFix amt="45000"/>
          </a:blip>
          <a:stretch>
            <a:fillRect/>
          </a:stretch>
        </p:blipFill>
        <p:spPr>
          <a:xfrm>
            <a:off x="7065645" y="-8255"/>
            <a:ext cx="5241290" cy="5241290"/>
          </a:xfrm>
          <a:prstGeom prst="rect">
            <a:avLst/>
          </a:prstGeom>
        </p:spPr>
      </p:pic>
      <p:pic>
        <p:nvPicPr>
          <p:cNvPr id="4" name="Image 2" descr="https://test-kimi-img.moonshot.cn/pub/slides/slides_tmpl/image/25-05-29-23:56:59-d0s87is75iks832jc0og.png"/>
          <p:cNvPicPr>
            <a:picLocks noChangeAspect="1"/>
          </p:cNvPicPr>
          <p:nvPr/>
        </p:nvPicPr>
        <p:blipFill>
          <a:blip r:embed="rId3">
            <a:alphaModFix amt="43000"/>
          </a:blip>
          <a:stretch>
            <a:fillRect/>
          </a:stretch>
        </p:blipFill>
        <p:spPr>
          <a:xfrm>
            <a:off x="7842250" y="1320800"/>
            <a:ext cx="4003040" cy="5093335"/>
          </a:xfrm>
          <a:prstGeom prst="rect">
            <a:avLst/>
          </a:prstGeom>
        </p:spPr>
      </p:pic>
      <p:pic>
        <p:nvPicPr>
          <p:cNvPr id="5" name="Image 3" descr="https://test-kimi-img.moonshot.cn/pub/slides/slides_tmpl/image/25-05-29-23:56:58-d0s87ik75iks832jc0m0.png"/>
          <p:cNvPicPr>
            <a:picLocks noChangeAspect="1"/>
          </p:cNvPicPr>
          <p:nvPr/>
        </p:nvPicPr>
        <p:blipFill>
          <a:blip r:embed="rId4"/>
          <a:stretch>
            <a:fillRect/>
          </a:stretch>
        </p:blipFill>
        <p:spPr>
          <a:xfrm>
            <a:off x="634365" y="2233295"/>
            <a:ext cx="3301365" cy="4180840"/>
          </a:xfrm>
          <a:prstGeom prst="rect">
            <a:avLst/>
          </a:prstGeom>
        </p:spPr>
      </p:pic>
      <p:sp>
        <p:nvSpPr>
          <p:cNvPr id="6" name="Text 0"/>
          <p:cNvSpPr/>
          <p:nvPr/>
        </p:nvSpPr>
        <p:spPr>
          <a:xfrm>
            <a:off x="542215" y="789616"/>
            <a:ext cx="8152877" cy="833184"/>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冲突前置化法则</a:t>
            </a:r>
            <a:endParaRPr lang="en-US" sz="1600" dirty="0"/>
          </a:p>
        </p:txBody>
      </p:sp>
      <p:sp>
        <p:nvSpPr>
          <p:cNvPr id="7" name="Text 1"/>
          <p:cNvSpPr/>
          <p:nvPr/>
        </p:nvSpPr>
        <p:spPr>
          <a:xfrm>
            <a:off x="8002905" y="1931670"/>
            <a:ext cx="3600450" cy="952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通过实际案例演练，让学生学会如何运用冲突前置化法则预防合作中的冲突，增强学生的合作技巧。</a:t>
            </a:r>
            <a:endParaRPr lang="en-US" sz="1600" dirty="0"/>
          </a:p>
        </p:txBody>
      </p:sp>
      <p:sp>
        <p:nvSpPr>
          <p:cNvPr id="8" name="Text 2"/>
          <p:cNvSpPr/>
          <p:nvPr/>
        </p:nvSpPr>
        <p:spPr>
          <a:xfrm>
            <a:off x="7954629" y="1622944"/>
            <a:ext cx="3583956"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26447"/>
                </a:solidFill>
                <a:latin typeface="MiSans" pitchFamily="34" charset="-122"/>
                <a:ea typeface="MiSans" pitchFamily="34" charset="-122"/>
                <a:cs typeface="MiSans" pitchFamily="34" charset="-120"/>
              </a:rPr>
              <a:t>实际应用与演练</a:t>
            </a:r>
            <a:endParaRPr lang="en-US" sz="1600" dirty="0"/>
          </a:p>
        </p:txBody>
      </p:sp>
      <p:pic>
        <p:nvPicPr>
          <p:cNvPr id="9" name="Image 4" descr="https://test-kimi-img.moonshot.cn/pub/slides/slides_tmpl/image/25-05-29-23:57:17-d0s87nc75iks832jc15g.jpeg"/>
          <p:cNvPicPr>
            <a:picLocks noChangeAspect="1"/>
          </p:cNvPicPr>
          <p:nvPr/>
        </p:nvPicPr>
        <p:blipFill>
          <a:blip r:embed="rId5"/>
          <a:srcRect t="6685" b="6685"/>
          <a:stretch>
            <a:fillRect/>
          </a:stretch>
        </p:blipFill>
        <p:spPr>
          <a:xfrm>
            <a:off x="8080375" y="4051300"/>
            <a:ext cx="3509645" cy="2029460"/>
          </a:xfrm>
          <a:prstGeom prst="rect">
            <a:avLst/>
          </a:prstGeom>
        </p:spPr>
      </p:pic>
      <p:sp>
        <p:nvSpPr>
          <p:cNvPr id="10" name="Text 3"/>
          <p:cNvSpPr/>
          <p:nvPr/>
        </p:nvSpPr>
        <p:spPr>
          <a:xfrm>
            <a:off x="944245" y="3094038"/>
            <a:ext cx="2624455"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FFFFFF"/>
                </a:solidFill>
                <a:latin typeface="MiSans" pitchFamily="34" charset="-122"/>
                <a:ea typeface="MiSans" pitchFamily="34" charset="-122"/>
                <a:cs typeface="MiSans" pitchFamily="34" charset="-120"/>
              </a:rPr>
              <a:t>学习“可能出现______问题，我们提前约定______解决方法”的预防性话术，提前预防合作中的潜在冲突。</a:t>
            </a:r>
            <a:endParaRPr lang="en-US" sz="1600" dirty="0"/>
          </a:p>
        </p:txBody>
      </p:sp>
      <p:sp>
        <p:nvSpPr>
          <p:cNvPr id="11" name="Text 4"/>
          <p:cNvSpPr/>
          <p:nvPr/>
        </p:nvSpPr>
        <p:spPr>
          <a:xfrm>
            <a:off x="1153160" y="2501583"/>
            <a:ext cx="2343150" cy="311150"/>
          </a:xfrm>
          <a:prstGeom prst="rect">
            <a:avLst/>
          </a:prstGeom>
          <a:noFill/>
        </p:spPr>
        <p:txBody>
          <a:bodyPr wrap="square" lIns="0" tIns="0" rIns="0" bIns="0" rtlCol="0" anchor="t">
            <a:spAutoFit/>
          </a:bodyPr>
          <a:lstStyle/>
          <a:p>
            <a:pPr marL="0" indent="0" algn="r">
              <a:lnSpc>
                <a:spcPct val="100000"/>
              </a:lnSpc>
              <a:buNone/>
            </a:pPr>
            <a:r>
              <a:rPr lang="en-US" sz="2000" b="1" dirty="0">
                <a:solidFill>
                  <a:srgbClr val="FFFFFF"/>
                </a:solidFill>
                <a:latin typeface="MiSans" pitchFamily="34" charset="-122"/>
                <a:ea typeface="MiSans" pitchFamily="34" charset="-122"/>
                <a:cs typeface="MiSans" pitchFamily="34" charset="-120"/>
              </a:rPr>
              <a:t>预防性话术学习</a:t>
            </a:r>
            <a:endParaRPr lang="en-US" sz="1600" dirty="0"/>
          </a:p>
        </p:txBody>
      </p:sp>
      <p:pic>
        <p:nvPicPr>
          <p:cNvPr id="12" name="Image 5" descr="https://test-kimi-img.moonshot.cn/pub/slides/slides_tmpl/image/25-05-29-23:56:59-d0s87is75iks832jc0o0.png"/>
          <p:cNvPicPr>
            <a:picLocks noChangeAspect="1"/>
          </p:cNvPicPr>
          <p:nvPr/>
        </p:nvPicPr>
        <p:blipFill>
          <a:blip r:embed="rId6"/>
          <a:stretch>
            <a:fillRect/>
          </a:stretch>
        </p:blipFill>
        <p:spPr>
          <a:xfrm>
            <a:off x="10927080" y="832485"/>
            <a:ext cx="679450" cy="246380"/>
          </a:xfrm>
          <a:prstGeom prst="rect">
            <a:avLst/>
          </a:prstGeom>
        </p:spPr>
      </p:pic>
      <p:pic>
        <p:nvPicPr>
          <p:cNvPr id="13" name="Image 6" descr="https://test-kimi-img.moonshot.cn/pub/slides/slides_tmpl/image/25-05-29-23:56:58-d0s87ik75iks832jc0m0.png"/>
          <p:cNvPicPr>
            <a:picLocks noChangeAspect="1"/>
          </p:cNvPicPr>
          <p:nvPr/>
        </p:nvPicPr>
        <p:blipFill>
          <a:blip r:embed="rId4"/>
          <a:stretch>
            <a:fillRect/>
          </a:stretch>
        </p:blipFill>
        <p:spPr>
          <a:xfrm>
            <a:off x="4098925" y="2233295"/>
            <a:ext cx="3301365" cy="4180840"/>
          </a:xfrm>
          <a:prstGeom prst="rect">
            <a:avLst/>
          </a:prstGeom>
        </p:spPr>
      </p:pic>
      <p:sp>
        <p:nvSpPr>
          <p:cNvPr id="14" name="Text 5"/>
          <p:cNvSpPr/>
          <p:nvPr/>
        </p:nvSpPr>
        <p:spPr>
          <a:xfrm>
            <a:off x="4408805" y="3094038"/>
            <a:ext cx="2624455"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FFFFFF"/>
                </a:solidFill>
                <a:latin typeface="MiSans" pitchFamily="34" charset="-122"/>
                <a:ea typeface="MiSans" pitchFamily="34" charset="-122"/>
                <a:cs typeface="MiSans" pitchFamily="34" charset="-120"/>
              </a:rPr>
              <a:t>分析冲突预防在合作中的重要性，如减少合作中的摩擦、提高合作效率等，引导学生树立冲突预防意识。</a:t>
            </a:r>
            <a:endParaRPr lang="en-US" sz="1600" dirty="0"/>
          </a:p>
        </p:txBody>
      </p:sp>
      <p:sp>
        <p:nvSpPr>
          <p:cNvPr id="15" name="Text 6"/>
          <p:cNvSpPr/>
          <p:nvPr/>
        </p:nvSpPr>
        <p:spPr>
          <a:xfrm>
            <a:off x="4617720" y="2501583"/>
            <a:ext cx="2343150" cy="311150"/>
          </a:xfrm>
          <a:prstGeom prst="rect">
            <a:avLst/>
          </a:prstGeom>
          <a:noFill/>
        </p:spPr>
        <p:txBody>
          <a:bodyPr wrap="square" lIns="0" tIns="0" rIns="0" bIns="0" rtlCol="0" anchor="t">
            <a:spAutoFit/>
          </a:bodyPr>
          <a:lstStyle/>
          <a:p>
            <a:pPr marL="0" indent="0" algn="r">
              <a:lnSpc>
                <a:spcPct val="100000"/>
              </a:lnSpc>
              <a:buNone/>
            </a:pPr>
            <a:r>
              <a:rPr lang="en-US" sz="2000" b="1" dirty="0">
                <a:solidFill>
                  <a:srgbClr val="FFFFFF"/>
                </a:solidFill>
                <a:latin typeface="MiSans" pitchFamily="34" charset="-122"/>
                <a:ea typeface="MiSans" pitchFamily="34" charset="-122"/>
                <a:cs typeface="MiSans" pitchFamily="34" charset="-120"/>
              </a:rPr>
              <a:t>冲突预防的重要性</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sp>
        <p:nvSpPr>
          <p:cNvPr id="3" name="Text 0"/>
          <p:cNvSpPr/>
          <p:nvPr/>
        </p:nvSpPr>
        <p:spPr>
          <a:xfrm>
            <a:off x="542215" y="867447"/>
            <a:ext cx="8152877" cy="833184"/>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小组任务：解决方案匹配</a:t>
            </a:r>
            <a:endParaRPr lang="en-US" sz="1600" dirty="0"/>
          </a:p>
        </p:txBody>
      </p:sp>
      <p:pic>
        <p:nvPicPr>
          <p:cNvPr id="4" name="Image 1" descr="https://test-kimi-img.moonshot.cn/pub/slides/slides_tmpl/image/25-05-29-23:56:49-d0s87gc75iks832jc0jg.png"/>
          <p:cNvPicPr>
            <a:picLocks noChangeAspect="1"/>
          </p:cNvPicPr>
          <p:nvPr/>
        </p:nvPicPr>
        <p:blipFill>
          <a:blip r:embed="rId2">
            <a:alphaModFix amt="49000"/>
          </a:blip>
          <a:stretch>
            <a:fillRect/>
          </a:stretch>
        </p:blipFill>
        <p:spPr>
          <a:xfrm rot="16200000" flipH="1">
            <a:off x="7756525" y="-172085"/>
            <a:ext cx="4109720" cy="4453890"/>
          </a:xfrm>
          <a:prstGeom prst="rect">
            <a:avLst/>
          </a:prstGeom>
        </p:spPr>
      </p:pic>
      <p:sp>
        <p:nvSpPr>
          <p:cNvPr id="5" name="Text 1"/>
          <p:cNvSpPr/>
          <p:nvPr/>
        </p:nvSpPr>
        <p:spPr>
          <a:xfrm>
            <a:off x="663575" y="2228850"/>
            <a:ext cx="10898505"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布置小组任务，要求学生为课前收集的 TOP3 问题匹配合适的解决方案，培养学生的问题解决能力和团队协作能力。</a:t>
            </a:r>
            <a:endParaRPr lang="en-US" sz="1600" dirty="0"/>
          </a:p>
        </p:txBody>
      </p:sp>
      <p:sp>
        <p:nvSpPr>
          <p:cNvPr id="6" name="Text 2"/>
          <p:cNvSpPr/>
          <p:nvPr/>
        </p:nvSpPr>
        <p:spPr>
          <a:xfrm>
            <a:off x="663575" y="3797300"/>
            <a:ext cx="10899140"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组织学生进行方案讨论，引导学生从不同角度思考解决方案的可行性，优化方案，提高学生的思维能力和合作能力。</a:t>
            </a:r>
            <a:endParaRPr lang="en-US" sz="1600" dirty="0"/>
          </a:p>
        </p:txBody>
      </p:sp>
      <p:sp>
        <p:nvSpPr>
          <p:cNvPr id="7" name="Text 3"/>
          <p:cNvSpPr/>
          <p:nvPr/>
        </p:nvSpPr>
        <p:spPr>
          <a:xfrm>
            <a:off x="663575" y="5426710"/>
            <a:ext cx="10899140"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让各小组展示解决方案，进行评价和反馈，总结经验教训，进一步提升学生的合作技巧和问题解决能力。</a:t>
            </a:r>
            <a:endParaRPr lang="en-US" sz="1600" dirty="0"/>
          </a:p>
        </p:txBody>
      </p:sp>
      <p:pic>
        <p:nvPicPr>
          <p:cNvPr id="8" name="Image 2" descr="https://test-kimi-img.moonshot.cn/pub/slides/slides_tmpl/image/25-05-29-23:56:49-d0s87gc75iks832jc0jg.png"/>
          <p:cNvPicPr>
            <a:picLocks noChangeAspect="1"/>
          </p:cNvPicPr>
          <p:nvPr/>
        </p:nvPicPr>
        <p:blipFill>
          <a:blip r:embed="rId2"/>
          <a:stretch>
            <a:fillRect/>
          </a:stretch>
        </p:blipFill>
        <p:spPr>
          <a:xfrm>
            <a:off x="4109720" y="1487170"/>
            <a:ext cx="718820" cy="718820"/>
          </a:xfrm>
          <a:prstGeom prst="rect">
            <a:avLst/>
          </a:prstGeom>
        </p:spPr>
      </p:pic>
      <p:pic>
        <p:nvPicPr>
          <p:cNvPr id="9" name="Image 3" descr="https://test-kimi-img.moonshot.cn/pub/slides/slides_tmpl/image/25-05-29-23:57:00-d0s87j475iks832jc0q0.png"/>
          <p:cNvPicPr>
            <a:picLocks noChangeAspect="1"/>
          </p:cNvPicPr>
          <p:nvPr/>
        </p:nvPicPr>
        <p:blipFill>
          <a:blip r:embed="rId3"/>
          <a:stretch>
            <a:fillRect/>
          </a:stretch>
        </p:blipFill>
        <p:spPr>
          <a:xfrm>
            <a:off x="720090" y="1677670"/>
            <a:ext cx="3894455" cy="652145"/>
          </a:xfrm>
          <a:prstGeom prst="rect">
            <a:avLst/>
          </a:prstGeom>
        </p:spPr>
      </p:pic>
      <p:sp>
        <p:nvSpPr>
          <p:cNvPr id="10" name="Text 4"/>
          <p:cNvSpPr/>
          <p:nvPr/>
        </p:nvSpPr>
        <p:spPr>
          <a:xfrm>
            <a:off x="907733" y="1822133"/>
            <a:ext cx="3541395"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FFFFF"/>
                </a:solidFill>
                <a:latin typeface="MiSans" pitchFamily="34" charset="-122"/>
                <a:ea typeface="MiSans" pitchFamily="34" charset="-122"/>
                <a:cs typeface="MiSans" pitchFamily="34" charset="-120"/>
              </a:rPr>
              <a:t>任务布置与要求</a:t>
            </a:r>
            <a:endParaRPr lang="en-US" sz="1600" dirty="0"/>
          </a:p>
        </p:txBody>
      </p:sp>
      <p:pic>
        <p:nvPicPr>
          <p:cNvPr id="11" name="Image 4" descr="https://test-kimi-img.moonshot.cn/pub/slides/slides_tmpl/image/25-05-29-23:56:49-d0s87gc75iks832jc0jg.png"/>
          <p:cNvPicPr>
            <a:picLocks noChangeAspect="1"/>
          </p:cNvPicPr>
          <p:nvPr/>
        </p:nvPicPr>
        <p:blipFill>
          <a:blip r:embed="rId2"/>
          <a:stretch>
            <a:fillRect/>
          </a:stretch>
        </p:blipFill>
        <p:spPr>
          <a:xfrm>
            <a:off x="4053205" y="3057525"/>
            <a:ext cx="718820" cy="718820"/>
          </a:xfrm>
          <a:prstGeom prst="rect">
            <a:avLst/>
          </a:prstGeom>
        </p:spPr>
      </p:pic>
      <p:pic>
        <p:nvPicPr>
          <p:cNvPr id="12" name="Image 5" descr="https://test-kimi-img.moonshot.cn/pub/slides/slides_tmpl/image/25-05-29-23:57:00-d0s87j475iks832jc0q0.png"/>
          <p:cNvPicPr>
            <a:picLocks noChangeAspect="1"/>
          </p:cNvPicPr>
          <p:nvPr/>
        </p:nvPicPr>
        <p:blipFill>
          <a:blip r:embed="rId3"/>
          <a:stretch>
            <a:fillRect/>
          </a:stretch>
        </p:blipFill>
        <p:spPr>
          <a:xfrm>
            <a:off x="663575" y="3248025"/>
            <a:ext cx="3894455" cy="652145"/>
          </a:xfrm>
          <a:prstGeom prst="rect">
            <a:avLst/>
          </a:prstGeom>
        </p:spPr>
      </p:pic>
      <p:sp>
        <p:nvSpPr>
          <p:cNvPr id="13" name="Text 5"/>
          <p:cNvSpPr/>
          <p:nvPr/>
        </p:nvSpPr>
        <p:spPr>
          <a:xfrm>
            <a:off x="851218" y="3392488"/>
            <a:ext cx="3541395"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FFFFF"/>
                </a:solidFill>
                <a:latin typeface="MiSans" pitchFamily="34" charset="-122"/>
                <a:ea typeface="MiSans" pitchFamily="34" charset="-122"/>
                <a:cs typeface="MiSans" pitchFamily="34" charset="-120"/>
              </a:rPr>
              <a:t>方案讨论与优化</a:t>
            </a:r>
            <a:endParaRPr lang="en-US" sz="1600" dirty="0"/>
          </a:p>
        </p:txBody>
      </p:sp>
      <p:pic>
        <p:nvPicPr>
          <p:cNvPr id="14" name="Image 6" descr="https://test-kimi-img.moonshot.cn/pub/slides/slides_tmpl/image/25-05-29-23:56:49-d0s87gc75iks832jc0jg.png"/>
          <p:cNvPicPr>
            <a:picLocks noChangeAspect="1"/>
          </p:cNvPicPr>
          <p:nvPr/>
        </p:nvPicPr>
        <p:blipFill>
          <a:blip r:embed="rId2"/>
          <a:stretch>
            <a:fillRect/>
          </a:stretch>
        </p:blipFill>
        <p:spPr>
          <a:xfrm>
            <a:off x="4053205" y="4700270"/>
            <a:ext cx="718820" cy="718820"/>
          </a:xfrm>
          <a:prstGeom prst="rect">
            <a:avLst/>
          </a:prstGeom>
        </p:spPr>
      </p:pic>
      <p:pic>
        <p:nvPicPr>
          <p:cNvPr id="15" name="Image 7" descr="https://test-kimi-img.moonshot.cn/pub/slides/slides_tmpl/image/25-05-29-23:57:00-d0s87j475iks832jc0q0.png"/>
          <p:cNvPicPr>
            <a:picLocks noChangeAspect="1"/>
          </p:cNvPicPr>
          <p:nvPr/>
        </p:nvPicPr>
        <p:blipFill>
          <a:blip r:embed="rId3"/>
          <a:stretch>
            <a:fillRect/>
          </a:stretch>
        </p:blipFill>
        <p:spPr>
          <a:xfrm>
            <a:off x="663575" y="4902200"/>
            <a:ext cx="3894455" cy="652145"/>
          </a:xfrm>
          <a:prstGeom prst="rect">
            <a:avLst/>
          </a:prstGeom>
        </p:spPr>
      </p:pic>
      <p:sp>
        <p:nvSpPr>
          <p:cNvPr id="16" name="Text 6"/>
          <p:cNvSpPr/>
          <p:nvPr/>
        </p:nvSpPr>
        <p:spPr>
          <a:xfrm>
            <a:off x="851218" y="5046663"/>
            <a:ext cx="3541395"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FFFFF"/>
                </a:solidFill>
                <a:latin typeface="MiSans" pitchFamily="34" charset="-122"/>
                <a:ea typeface="MiSans" pitchFamily="34" charset="-122"/>
                <a:cs typeface="MiSans" pitchFamily="34" charset="-120"/>
              </a:rPr>
              <a:t>方案展示与评价</a:t>
            </a:r>
            <a:endParaRPr lang="en-US" sz="1600" dirty="0"/>
          </a:p>
        </p:txBody>
      </p:sp>
      <p:pic>
        <p:nvPicPr>
          <p:cNvPr id="17" name="Image 8" descr="https://test-kimi-img.moonshot.cn/pub/slides/slides_tmpl/image/25-05-29-23:56:59-d0s87is75iks832jc0o0.png"/>
          <p:cNvPicPr>
            <a:picLocks noChangeAspect="1"/>
          </p:cNvPicPr>
          <p:nvPr/>
        </p:nvPicPr>
        <p:blipFill>
          <a:blip r:embed="rId4"/>
          <a:stretch>
            <a:fillRect/>
          </a:stretch>
        </p:blipFill>
        <p:spPr>
          <a:xfrm>
            <a:off x="10400665" y="867410"/>
            <a:ext cx="679450" cy="2463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6-d0s87i475iks832jc0l0.png"/>
          <p:cNvPicPr>
            <a:picLocks noChangeAspect="1"/>
          </p:cNvPicPr>
          <p:nvPr/>
        </p:nvPicPr>
        <p:blipFill>
          <a:blip r:embed="rId1"/>
          <a:srcRect t="83" b="83"/>
          <a:stretch>
            <a:fillRect/>
          </a:stretch>
        </p:blipFill>
        <p:spPr>
          <a:xfrm>
            <a:off x="-635" y="0"/>
            <a:ext cx="12192000" cy="6858000"/>
          </a:xfrm>
          <a:prstGeom prst="rect">
            <a:avLst/>
          </a:prstGeom>
        </p:spPr>
      </p:pic>
      <p:pic>
        <p:nvPicPr>
          <p:cNvPr id="3" name="Image 1" descr="https://test-kimi-img.moonshot.cn/pub/slides/slides_tmpl/image/25-05-29-23:56:51-d0s87gs75iks832jc0k0.png"/>
          <p:cNvPicPr>
            <a:picLocks noChangeAspect="1"/>
          </p:cNvPicPr>
          <p:nvPr/>
        </p:nvPicPr>
        <p:blipFill>
          <a:blip r:embed="rId2"/>
          <a:stretch>
            <a:fillRect/>
          </a:stretch>
        </p:blipFill>
        <p:spPr>
          <a:xfrm>
            <a:off x="2026920" y="-503555"/>
            <a:ext cx="7865110" cy="7865110"/>
          </a:xfrm>
          <a:prstGeom prst="rect">
            <a:avLst/>
          </a:prstGeom>
        </p:spPr>
      </p:pic>
      <p:sp>
        <p:nvSpPr>
          <p:cNvPr id="4" name="Text 0"/>
          <p:cNvSpPr/>
          <p:nvPr/>
        </p:nvSpPr>
        <p:spPr>
          <a:xfrm>
            <a:off x="4523404" y="1782464"/>
            <a:ext cx="2872142" cy="2105025"/>
          </a:xfrm>
          <a:prstGeom prst="rect">
            <a:avLst/>
          </a:prstGeom>
          <a:noFill/>
        </p:spPr>
        <p:txBody>
          <a:bodyPr wrap="square" lIns="91440" tIns="45720" rIns="91440" bIns="45720" rtlCol="0" anchor="t">
            <a:spAutoFit/>
          </a:bodyPr>
          <a:lstStyle/>
          <a:p>
            <a:pPr marL="0" indent="0" algn="ctr">
              <a:lnSpc>
                <a:spcPct val="100000"/>
              </a:lnSpc>
              <a:buNone/>
            </a:pPr>
            <a:r>
              <a:rPr lang="en-US" sz="13800" dirty="0">
                <a:solidFill>
                  <a:srgbClr val="000000"/>
                </a:solidFill>
                <a:latin typeface="MiSans" pitchFamily="34" charset="-122"/>
                <a:ea typeface="MiSans" pitchFamily="34" charset="-122"/>
                <a:cs typeface="MiSans" pitchFamily="34" charset="-120"/>
              </a:rPr>
              <a:t>03</a:t>
            </a:r>
            <a:endParaRPr lang="en-US" sz="1600" dirty="0"/>
          </a:p>
        </p:txBody>
      </p:sp>
      <p:sp>
        <p:nvSpPr>
          <p:cNvPr id="5" name="Text 1"/>
          <p:cNvSpPr/>
          <p:nvPr/>
        </p:nvSpPr>
        <p:spPr>
          <a:xfrm>
            <a:off x="3252787" y="3998455"/>
            <a:ext cx="5685155" cy="482600"/>
          </a:xfrm>
          <a:prstGeom prst="rect">
            <a:avLst/>
          </a:prstGeom>
          <a:noFill/>
        </p:spPr>
        <p:txBody>
          <a:bodyPr wrap="square" lIns="0" tIns="0" rIns="0" bIns="0" rtlCol="0" anchor="t">
            <a:spAutoFit/>
          </a:bodyPr>
          <a:lstStyle/>
          <a:p>
            <a:pPr marL="0" indent="0" algn="ctr">
              <a:lnSpc>
                <a:spcPct val="100000"/>
              </a:lnSpc>
              <a:buNone/>
            </a:pPr>
            <a:r>
              <a:rPr lang="en-US" sz="3200" dirty="0">
                <a:solidFill>
                  <a:srgbClr val="000000"/>
                </a:solidFill>
                <a:latin typeface="MiSans" pitchFamily="34" charset="-122"/>
                <a:ea typeface="MiSans" pitchFamily="34" charset="-122"/>
                <a:cs typeface="MiSans" pitchFamily="34" charset="-120"/>
              </a:rPr>
              <a:t>高职生合作障碍突破</a:t>
            </a:r>
            <a:endParaRPr lang="en-US" sz="1600" dirty="0"/>
          </a:p>
        </p:txBody>
      </p:sp>
      <p:pic>
        <p:nvPicPr>
          <p:cNvPr id="6" name="Image 2" descr="https://test-kimi-img.moonshot.cn/pub/slides/slides_tmpl/image/25-05-29-23:56:49-d0s87gc75iks832jc0jg.png"/>
          <p:cNvPicPr>
            <a:picLocks noChangeAspect="1"/>
          </p:cNvPicPr>
          <p:nvPr/>
        </p:nvPicPr>
        <p:blipFill>
          <a:blip r:embed="rId3"/>
          <a:stretch>
            <a:fillRect/>
          </a:stretch>
        </p:blipFill>
        <p:spPr>
          <a:xfrm>
            <a:off x="8832850" y="3328670"/>
            <a:ext cx="3254375" cy="3254375"/>
          </a:xfrm>
          <a:prstGeom prst="rect">
            <a:avLst/>
          </a:prstGeom>
        </p:spPr>
      </p:pic>
      <p:pic>
        <p:nvPicPr>
          <p:cNvPr id="7" name="Image 3" descr="https://test-kimi-img.moonshot.cn/pub/slides/slides_tmpl/image/25-05-29-23:56:49-d0s87gc75iks832jc0jg.png"/>
          <p:cNvPicPr>
            <a:picLocks noChangeAspect="1"/>
          </p:cNvPicPr>
          <p:nvPr/>
        </p:nvPicPr>
        <p:blipFill>
          <a:blip r:embed="rId3"/>
          <a:stretch>
            <a:fillRect/>
          </a:stretch>
        </p:blipFill>
        <p:spPr>
          <a:xfrm>
            <a:off x="274955" y="401320"/>
            <a:ext cx="3254375" cy="32543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pic>
        <p:nvPicPr>
          <p:cNvPr id="3" name="Image 1" descr="https://test-kimi-img.moonshot.cn/pub/slides/slides_tmpl/image/25-05-29-23:56:49-d0s87gc75iks832jc0jg.png"/>
          <p:cNvPicPr>
            <a:picLocks noChangeAspect="1"/>
          </p:cNvPicPr>
          <p:nvPr/>
        </p:nvPicPr>
        <p:blipFill>
          <a:blip r:embed="rId2">
            <a:alphaModFix amt="23000"/>
          </a:blip>
          <a:stretch>
            <a:fillRect/>
          </a:stretch>
        </p:blipFill>
        <p:spPr>
          <a:xfrm rot="16200000" flipH="1">
            <a:off x="7756525" y="-172085"/>
            <a:ext cx="4109720" cy="4453890"/>
          </a:xfrm>
          <a:prstGeom prst="rect">
            <a:avLst/>
          </a:prstGeom>
        </p:spPr>
      </p:pic>
      <p:sp>
        <p:nvSpPr>
          <p:cNvPr id="4" name="Text 0"/>
          <p:cNvSpPr/>
          <p:nvPr/>
        </p:nvSpPr>
        <p:spPr>
          <a:xfrm>
            <a:off x="542290" y="567055"/>
            <a:ext cx="7734935" cy="624840"/>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学历自卑→价值证明</a:t>
            </a:r>
            <a:endParaRPr lang="en-US" sz="1600" dirty="0"/>
          </a:p>
        </p:txBody>
      </p:sp>
      <p:sp>
        <p:nvSpPr>
          <p:cNvPr id="5" name="Text 1"/>
          <p:cNvSpPr/>
          <p:nvPr/>
        </p:nvSpPr>
        <p:spPr>
          <a:xfrm>
            <a:off x="1242695" y="3195638"/>
            <a:ext cx="2624455"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学习“我只是专科生...”→“我的强项是实操快速上手”的话术重构技巧，帮助学生克服学历自卑，树立自信。</a:t>
            </a:r>
            <a:endParaRPr lang="en-US" sz="1600" dirty="0"/>
          </a:p>
        </p:txBody>
      </p:sp>
      <p:sp>
        <p:nvSpPr>
          <p:cNvPr id="6" name="Text 2"/>
          <p:cNvSpPr/>
          <p:nvPr/>
        </p:nvSpPr>
        <p:spPr>
          <a:xfrm>
            <a:off x="1451610" y="2603183"/>
            <a:ext cx="2343150" cy="3111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话术重构技巧</a:t>
            </a:r>
            <a:endParaRPr lang="en-US" sz="1600" dirty="0"/>
          </a:p>
        </p:txBody>
      </p:sp>
      <p:sp>
        <p:nvSpPr>
          <p:cNvPr id="7" name="Text 3"/>
          <p:cNvSpPr/>
          <p:nvPr/>
        </p:nvSpPr>
        <p:spPr>
          <a:xfrm>
            <a:off x="5056505" y="3195638"/>
            <a:ext cx="2624455"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引导学生正确认知自己的优势和价值，学会表达自己的长处，提高在合作中的自信心和影响力。</a:t>
            </a:r>
            <a:endParaRPr lang="en-US" sz="1600" dirty="0"/>
          </a:p>
        </p:txBody>
      </p:sp>
      <p:sp>
        <p:nvSpPr>
          <p:cNvPr id="8" name="Text 4"/>
          <p:cNvSpPr/>
          <p:nvPr/>
        </p:nvSpPr>
        <p:spPr>
          <a:xfrm>
            <a:off x="5265420" y="2603183"/>
            <a:ext cx="2343150" cy="6540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自我价值认知与表达</a:t>
            </a:r>
            <a:endParaRPr lang="en-US" sz="1600" dirty="0"/>
          </a:p>
        </p:txBody>
      </p:sp>
      <p:sp>
        <p:nvSpPr>
          <p:cNvPr id="9" name="Text 5"/>
          <p:cNvSpPr/>
          <p:nvPr/>
        </p:nvSpPr>
        <p:spPr>
          <a:xfrm>
            <a:off x="8884920" y="3195638"/>
            <a:ext cx="2624455"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通过实际案例分析，让学生学会如何在合作中运用话术重构技巧克服学历自卑，发挥自身优势，提升合作效果。</a:t>
            </a:r>
            <a:endParaRPr lang="en-US" sz="1600" dirty="0"/>
          </a:p>
        </p:txBody>
      </p:sp>
      <p:sp>
        <p:nvSpPr>
          <p:cNvPr id="10" name="Text 6"/>
          <p:cNvSpPr/>
          <p:nvPr/>
        </p:nvSpPr>
        <p:spPr>
          <a:xfrm>
            <a:off x="9093835" y="2603183"/>
            <a:ext cx="2343150" cy="6540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实际应用与案例分析</a:t>
            </a:r>
            <a:endParaRPr lang="en-US" sz="1600" dirty="0"/>
          </a:p>
        </p:txBody>
      </p:sp>
      <p:pic>
        <p:nvPicPr>
          <p:cNvPr id="11" name="Image 2" descr="https://test-kimi-img.moonshot.cn/pub/slides/slides_tmpl/image/25-05-29-23:56:49-d0s87gc75iks832jc0jg.png"/>
          <p:cNvPicPr>
            <a:picLocks noChangeAspect="1"/>
          </p:cNvPicPr>
          <p:nvPr/>
        </p:nvPicPr>
        <p:blipFill>
          <a:blip r:embed="rId2"/>
          <a:stretch>
            <a:fillRect/>
          </a:stretch>
        </p:blipFill>
        <p:spPr>
          <a:xfrm rot="5400000">
            <a:off x="2192655" y="1533208"/>
            <a:ext cx="861695" cy="934085"/>
          </a:xfrm>
          <a:prstGeom prst="rect">
            <a:avLst/>
          </a:prstGeom>
        </p:spPr>
      </p:pic>
      <p:sp>
        <p:nvSpPr>
          <p:cNvPr id="12" name="Shape 7"/>
          <p:cNvSpPr/>
          <p:nvPr/>
        </p:nvSpPr>
        <p:spPr>
          <a:xfrm>
            <a:off x="2307273" y="1716723"/>
            <a:ext cx="632460" cy="541020"/>
          </a:xfrm>
          <a:prstGeom prst="rect">
            <a:avLst/>
          </a:prstGeom>
          <a:solidFill>
            <a:srgbClr val="000000">
              <a:alpha val="0"/>
            </a:srgbClr>
          </a:solidFill>
        </p:spPr>
      </p:sp>
      <p:sp>
        <p:nvSpPr>
          <p:cNvPr id="13" name="Text 8"/>
          <p:cNvSpPr/>
          <p:nvPr/>
        </p:nvSpPr>
        <p:spPr>
          <a:xfrm>
            <a:off x="2307273" y="1716723"/>
            <a:ext cx="632460" cy="541020"/>
          </a:xfrm>
          <a:prstGeom prst="rect">
            <a:avLst/>
          </a:prstGeom>
          <a:noFill/>
        </p:spPr>
        <p:txBody>
          <a:bodyPr wrap="square" lIns="0" tIns="0" rIns="0" bIns="0" rtlCol="0" anchor="t"/>
          <a:lstStyle/>
          <a:p>
            <a:pPr marL="0" indent="0" algn="ctr">
              <a:lnSpc>
                <a:spcPct val="110000"/>
              </a:lnSpc>
              <a:buNone/>
            </a:pPr>
            <a:r>
              <a:rPr lang="en-US" sz="3200" dirty="0">
                <a:solidFill>
                  <a:srgbClr val="F26447"/>
                </a:solidFill>
                <a:latin typeface="MiSans" pitchFamily="34" charset="-122"/>
                <a:ea typeface="MiSans" pitchFamily="34" charset="-122"/>
                <a:cs typeface="MiSans" pitchFamily="34" charset="-120"/>
              </a:rPr>
              <a:t>01</a:t>
            </a:r>
            <a:endParaRPr lang="en-US" sz="1600" dirty="0"/>
          </a:p>
        </p:txBody>
      </p:sp>
      <p:pic>
        <p:nvPicPr>
          <p:cNvPr id="14" name="Image 3" descr="https://test-kimi-img.moonshot.cn/pub/slides/slides_tmpl/image/25-05-29-23:56:49-d0s87gc75iks832jc0jg.png"/>
          <p:cNvPicPr>
            <a:picLocks noChangeAspect="1"/>
          </p:cNvPicPr>
          <p:nvPr/>
        </p:nvPicPr>
        <p:blipFill>
          <a:blip r:embed="rId2"/>
          <a:stretch>
            <a:fillRect/>
          </a:stretch>
        </p:blipFill>
        <p:spPr>
          <a:xfrm rot="5400000">
            <a:off x="6006465" y="1533208"/>
            <a:ext cx="861695" cy="934085"/>
          </a:xfrm>
          <a:prstGeom prst="rect">
            <a:avLst/>
          </a:prstGeom>
        </p:spPr>
      </p:pic>
      <p:sp>
        <p:nvSpPr>
          <p:cNvPr id="15" name="Shape 9"/>
          <p:cNvSpPr/>
          <p:nvPr/>
        </p:nvSpPr>
        <p:spPr>
          <a:xfrm>
            <a:off x="6121083" y="1716723"/>
            <a:ext cx="632460" cy="541020"/>
          </a:xfrm>
          <a:prstGeom prst="rect">
            <a:avLst/>
          </a:prstGeom>
          <a:solidFill>
            <a:srgbClr val="000000">
              <a:alpha val="0"/>
            </a:srgbClr>
          </a:solidFill>
        </p:spPr>
      </p:sp>
      <p:sp>
        <p:nvSpPr>
          <p:cNvPr id="16" name="Text 10"/>
          <p:cNvSpPr/>
          <p:nvPr/>
        </p:nvSpPr>
        <p:spPr>
          <a:xfrm>
            <a:off x="6121083" y="1716723"/>
            <a:ext cx="632460" cy="541020"/>
          </a:xfrm>
          <a:prstGeom prst="rect">
            <a:avLst/>
          </a:prstGeom>
          <a:noFill/>
        </p:spPr>
        <p:txBody>
          <a:bodyPr wrap="square" lIns="0" tIns="0" rIns="0" bIns="0" rtlCol="0" anchor="t"/>
          <a:lstStyle/>
          <a:p>
            <a:pPr marL="0" indent="0" algn="ctr">
              <a:lnSpc>
                <a:spcPct val="110000"/>
              </a:lnSpc>
              <a:buNone/>
            </a:pPr>
            <a:r>
              <a:rPr lang="en-US" sz="3200" dirty="0">
                <a:solidFill>
                  <a:srgbClr val="F26447"/>
                </a:solidFill>
                <a:latin typeface="MiSans" pitchFamily="34" charset="-122"/>
                <a:ea typeface="MiSans" pitchFamily="34" charset="-122"/>
                <a:cs typeface="MiSans" pitchFamily="34" charset="-120"/>
              </a:rPr>
              <a:t>02</a:t>
            </a:r>
            <a:endParaRPr lang="en-US" sz="1600" dirty="0"/>
          </a:p>
        </p:txBody>
      </p:sp>
      <p:pic>
        <p:nvPicPr>
          <p:cNvPr id="17" name="Image 4" descr="https://test-kimi-img.moonshot.cn/pub/slides/slides_tmpl/image/25-05-29-23:56:49-d0s87gc75iks832jc0jg.png"/>
          <p:cNvPicPr>
            <a:picLocks noChangeAspect="1"/>
          </p:cNvPicPr>
          <p:nvPr/>
        </p:nvPicPr>
        <p:blipFill>
          <a:blip r:embed="rId2"/>
          <a:stretch>
            <a:fillRect/>
          </a:stretch>
        </p:blipFill>
        <p:spPr>
          <a:xfrm rot="5400000">
            <a:off x="10074910" y="1533208"/>
            <a:ext cx="861695" cy="934085"/>
          </a:xfrm>
          <a:prstGeom prst="rect">
            <a:avLst/>
          </a:prstGeom>
        </p:spPr>
      </p:pic>
      <p:sp>
        <p:nvSpPr>
          <p:cNvPr id="18" name="Shape 11"/>
          <p:cNvSpPr/>
          <p:nvPr/>
        </p:nvSpPr>
        <p:spPr>
          <a:xfrm>
            <a:off x="10189528" y="1716723"/>
            <a:ext cx="632460" cy="541020"/>
          </a:xfrm>
          <a:prstGeom prst="rect">
            <a:avLst/>
          </a:prstGeom>
          <a:solidFill>
            <a:srgbClr val="000000">
              <a:alpha val="0"/>
            </a:srgbClr>
          </a:solidFill>
        </p:spPr>
      </p:sp>
      <p:sp>
        <p:nvSpPr>
          <p:cNvPr id="19" name="Text 12"/>
          <p:cNvSpPr/>
          <p:nvPr/>
        </p:nvSpPr>
        <p:spPr>
          <a:xfrm>
            <a:off x="10189528" y="1716723"/>
            <a:ext cx="632460" cy="541020"/>
          </a:xfrm>
          <a:prstGeom prst="rect">
            <a:avLst/>
          </a:prstGeom>
          <a:noFill/>
        </p:spPr>
        <p:txBody>
          <a:bodyPr wrap="square" lIns="0" tIns="0" rIns="0" bIns="0" rtlCol="0" anchor="t"/>
          <a:lstStyle/>
          <a:p>
            <a:pPr marL="0" indent="0" algn="ctr">
              <a:lnSpc>
                <a:spcPct val="110000"/>
              </a:lnSpc>
              <a:buNone/>
            </a:pPr>
            <a:r>
              <a:rPr lang="en-US" sz="3200" dirty="0">
                <a:solidFill>
                  <a:srgbClr val="F26447"/>
                </a:solidFill>
                <a:latin typeface="MiSans" pitchFamily="34" charset="-122"/>
                <a:ea typeface="MiSans" pitchFamily="34" charset="-122"/>
                <a:cs typeface="MiSans" pitchFamily="34" charset="-120"/>
              </a:rPr>
              <a:t>03</a:t>
            </a:r>
            <a:endParaRPr lang="en-US" sz="1600" dirty="0"/>
          </a:p>
        </p:txBody>
      </p:sp>
      <p:pic>
        <p:nvPicPr>
          <p:cNvPr id="20" name="Image 5" descr="https://test-kimi-img.moonshot.cn/pub/slides/slides_tmpl/image/25-05-29-23:56:59-d0s87is75iks832jc0o0.png"/>
          <p:cNvPicPr>
            <a:picLocks noChangeAspect="1"/>
          </p:cNvPicPr>
          <p:nvPr/>
        </p:nvPicPr>
        <p:blipFill>
          <a:blip r:embed="rId3"/>
          <a:stretch>
            <a:fillRect/>
          </a:stretch>
        </p:blipFill>
        <p:spPr>
          <a:xfrm>
            <a:off x="10400665" y="655320"/>
            <a:ext cx="679450" cy="2463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pic>
        <p:nvPicPr>
          <p:cNvPr id="3" name="Image 1" descr="https://test-kimi-img.moonshot.cn/pub/slides/slides_tmpl/image/25-05-29-23:56:49-d0s87gc75iks832jc0jg.png"/>
          <p:cNvPicPr>
            <a:picLocks noChangeAspect="1"/>
          </p:cNvPicPr>
          <p:nvPr/>
        </p:nvPicPr>
        <p:blipFill>
          <a:blip r:embed="rId2">
            <a:alphaModFix amt="49000"/>
          </a:blip>
          <a:stretch>
            <a:fillRect/>
          </a:stretch>
        </p:blipFill>
        <p:spPr>
          <a:xfrm rot="16200000" flipH="1">
            <a:off x="8900795" y="-126365"/>
            <a:ext cx="3011170" cy="3263265"/>
          </a:xfrm>
          <a:prstGeom prst="rect">
            <a:avLst/>
          </a:prstGeom>
        </p:spPr>
      </p:pic>
      <p:sp>
        <p:nvSpPr>
          <p:cNvPr id="4" name="Text 0"/>
          <p:cNvSpPr/>
          <p:nvPr/>
        </p:nvSpPr>
        <p:spPr>
          <a:xfrm>
            <a:off x="542215" y="622972"/>
            <a:ext cx="8152877" cy="833184"/>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不敢拒绝→软性边界</a:t>
            </a:r>
            <a:endParaRPr lang="en-US" sz="1600" dirty="0"/>
          </a:p>
        </p:txBody>
      </p:sp>
      <p:sp>
        <p:nvSpPr>
          <p:cNvPr id="5" name="Text 1"/>
          <p:cNvSpPr/>
          <p:nvPr/>
        </p:nvSpPr>
        <p:spPr>
          <a:xfrm>
            <a:off x="1057593" y="2661920"/>
            <a:ext cx="2235835" cy="3111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三步拒绝法学习</a:t>
            </a:r>
            <a:endParaRPr lang="en-US" sz="1600" dirty="0"/>
          </a:p>
        </p:txBody>
      </p:sp>
      <p:sp>
        <p:nvSpPr>
          <p:cNvPr id="6" name="Text 2"/>
          <p:cNvSpPr/>
          <p:nvPr/>
        </p:nvSpPr>
        <p:spPr>
          <a:xfrm>
            <a:off x="904875" y="3302635"/>
            <a:ext cx="2541270" cy="2222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学习三步拒绝法：1. 共情（“我理解这事很急”）；2. 现状（“但我正在处理领导安排的 XX”）；3. 替代方案（“明天下午帮你处理 / 推荐小王更专业”），帮助学生学会合理拒绝。</a:t>
            </a:r>
            <a:endParaRPr lang="en-US" sz="1600" dirty="0"/>
          </a:p>
        </p:txBody>
      </p:sp>
      <p:pic>
        <p:nvPicPr>
          <p:cNvPr id="7" name="Image 2" descr="https://test-kimi-img.moonshot.cn/pub/slides/slides_tmpl/image/25-05-29-23:56:58-d0s87ik75iks832jc0n0.png"/>
          <p:cNvPicPr>
            <a:picLocks noChangeAspect="1"/>
          </p:cNvPicPr>
          <p:nvPr/>
        </p:nvPicPr>
        <p:blipFill>
          <a:blip r:embed="rId3"/>
          <a:stretch>
            <a:fillRect/>
          </a:stretch>
        </p:blipFill>
        <p:spPr>
          <a:xfrm rot="5400000">
            <a:off x="1724660" y="3902075"/>
            <a:ext cx="4662170" cy="139065"/>
          </a:xfrm>
          <a:prstGeom prst="rect">
            <a:avLst/>
          </a:prstGeom>
        </p:spPr>
      </p:pic>
      <p:sp>
        <p:nvSpPr>
          <p:cNvPr id="8" name="Text 3"/>
          <p:cNvSpPr/>
          <p:nvPr/>
        </p:nvSpPr>
        <p:spPr>
          <a:xfrm>
            <a:off x="4831398" y="2661920"/>
            <a:ext cx="2235835" cy="3111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拒绝技巧的重要性</a:t>
            </a:r>
            <a:endParaRPr lang="en-US" sz="1600" dirty="0"/>
          </a:p>
        </p:txBody>
      </p:sp>
      <p:sp>
        <p:nvSpPr>
          <p:cNvPr id="9" name="Text 4"/>
          <p:cNvSpPr/>
          <p:nvPr/>
        </p:nvSpPr>
        <p:spPr>
          <a:xfrm>
            <a:off x="4678680" y="3302635"/>
            <a:ext cx="2541270"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分析拒绝技巧在合作中的重要性，如避免过度承担任务、提高工作效率等，引导学生树立正确的拒绝意识。</a:t>
            </a:r>
            <a:endParaRPr lang="en-US" sz="1600" dirty="0"/>
          </a:p>
        </p:txBody>
      </p:sp>
      <p:pic>
        <p:nvPicPr>
          <p:cNvPr id="10" name="Image 3" descr="https://test-kimi-img.moonshot.cn/pub/slides/slides_tmpl/image/25-05-29-23:56:58-d0s87ik75iks832jc0n0.png"/>
          <p:cNvPicPr>
            <a:picLocks noChangeAspect="1"/>
          </p:cNvPicPr>
          <p:nvPr/>
        </p:nvPicPr>
        <p:blipFill>
          <a:blip r:embed="rId3"/>
          <a:stretch>
            <a:fillRect/>
          </a:stretch>
        </p:blipFill>
        <p:spPr>
          <a:xfrm rot="5400000">
            <a:off x="5602605" y="3902075"/>
            <a:ext cx="4662170" cy="139065"/>
          </a:xfrm>
          <a:prstGeom prst="rect">
            <a:avLst/>
          </a:prstGeom>
        </p:spPr>
      </p:pic>
      <p:sp>
        <p:nvSpPr>
          <p:cNvPr id="11" name="Text 5"/>
          <p:cNvSpPr/>
          <p:nvPr/>
        </p:nvSpPr>
        <p:spPr>
          <a:xfrm>
            <a:off x="8768398" y="2675255"/>
            <a:ext cx="2235835" cy="3111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实际应用与演练</a:t>
            </a:r>
            <a:endParaRPr lang="en-US" sz="1600" dirty="0"/>
          </a:p>
        </p:txBody>
      </p:sp>
      <p:sp>
        <p:nvSpPr>
          <p:cNvPr id="12" name="Text 6"/>
          <p:cNvSpPr/>
          <p:nvPr/>
        </p:nvSpPr>
        <p:spPr>
          <a:xfrm>
            <a:off x="8615680" y="3315970"/>
            <a:ext cx="2541270"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通过实际案例演练，让学生掌握如何运用三步拒绝法进行合理拒绝，增强学生的合作能力和人际交往能力。</a:t>
            </a:r>
            <a:endParaRPr lang="en-US" sz="1600" dirty="0"/>
          </a:p>
        </p:txBody>
      </p:sp>
      <p:pic>
        <p:nvPicPr>
          <p:cNvPr id="13" name="Image 4" descr="https://test-kimi-img.moonshot.cn/pub/slides/slides_tmpl/image/25-05-29-23:56:58-d0s87ik75iks832jc0mg.png"/>
          <p:cNvPicPr>
            <a:picLocks noChangeAspect="1"/>
          </p:cNvPicPr>
          <p:nvPr/>
        </p:nvPicPr>
        <p:blipFill>
          <a:blip r:embed="rId4"/>
          <a:stretch>
            <a:fillRect/>
          </a:stretch>
        </p:blipFill>
        <p:spPr>
          <a:xfrm>
            <a:off x="1694498" y="1553528"/>
            <a:ext cx="934085" cy="981075"/>
          </a:xfrm>
          <a:prstGeom prst="rect">
            <a:avLst/>
          </a:prstGeom>
        </p:spPr>
      </p:pic>
      <p:sp>
        <p:nvSpPr>
          <p:cNvPr id="14" name="Text 7"/>
          <p:cNvSpPr/>
          <p:nvPr/>
        </p:nvSpPr>
        <p:spPr>
          <a:xfrm>
            <a:off x="1916113" y="1816100"/>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01</a:t>
            </a:r>
            <a:endParaRPr lang="en-US" sz="1600" dirty="0"/>
          </a:p>
        </p:txBody>
      </p:sp>
      <p:pic>
        <p:nvPicPr>
          <p:cNvPr id="15" name="Image 5" descr="https://test-kimi-img.moonshot.cn/pub/slides/slides_tmpl/image/25-05-29-23:56:58-d0s87ik75iks832jc0mg.png"/>
          <p:cNvPicPr>
            <a:picLocks noChangeAspect="1"/>
          </p:cNvPicPr>
          <p:nvPr/>
        </p:nvPicPr>
        <p:blipFill>
          <a:blip r:embed="rId4"/>
          <a:stretch>
            <a:fillRect/>
          </a:stretch>
        </p:blipFill>
        <p:spPr>
          <a:xfrm>
            <a:off x="5526723" y="1537018"/>
            <a:ext cx="934085" cy="981075"/>
          </a:xfrm>
          <a:prstGeom prst="rect">
            <a:avLst/>
          </a:prstGeom>
        </p:spPr>
      </p:pic>
      <p:sp>
        <p:nvSpPr>
          <p:cNvPr id="16" name="Text 8"/>
          <p:cNvSpPr/>
          <p:nvPr/>
        </p:nvSpPr>
        <p:spPr>
          <a:xfrm>
            <a:off x="5748338" y="1799590"/>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02</a:t>
            </a:r>
            <a:endParaRPr lang="en-US" sz="1600" dirty="0"/>
          </a:p>
        </p:txBody>
      </p:sp>
      <p:pic>
        <p:nvPicPr>
          <p:cNvPr id="17" name="Image 6" descr="https://test-kimi-img.moonshot.cn/pub/slides/slides_tmpl/image/25-05-29-23:56:58-d0s87ik75iks832jc0mg.png"/>
          <p:cNvPicPr>
            <a:picLocks noChangeAspect="1"/>
          </p:cNvPicPr>
          <p:nvPr/>
        </p:nvPicPr>
        <p:blipFill>
          <a:blip r:embed="rId4"/>
          <a:stretch>
            <a:fillRect/>
          </a:stretch>
        </p:blipFill>
        <p:spPr>
          <a:xfrm>
            <a:off x="9460548" y="1505268"/>
            <a:ext cx="934085" cy="981075"/>
          </a:xfrm>
          <a:prstGeom prst="rect">
            <a:avLst/>
          </a:prstGeom>
        </p:spPr>
      </p:pic>
      <p:sp>
        <p:nvSpPr>
          <p:cNvPr id="18" name="Text 9"/>
          <p:cNvSpPr/>
          <p:nvPr/>
        </p:nvSpPr>
        <p:spPr>
          <a:xfrm>
            <a:off x="9682163" y="1767840"/>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03</a:t>
            </a:r>
            <a:endParaRPr lang="en-US" sz="1600" dirty="0"/>
          </a:p>
        </p:txBody>
      </p:sp>
      <p:pic>
        <p:nvPicPr>
          <p:cNvPr id="19" name="Image 7" descr="https://test-kimi-img.moonshot.cn/pub/slides/slides_tmpl/image/25-05-29-23:56:59-d0s87is75iks832jc0o0.png"/>
          <p:cNvPicPr>
            <a:picLocks noChangeAspect="1"/>
          </p:cNvPicPr>
          <p:nvPr/>
        </p:nvPicPr>
        <p:blipFill>
          <a:blip r:embed="rId5"/>
          <a:stretch>
            <a:fillRect/>
          </a:stretch>
        </p:blipFill>
        <p:spPr>
          <a:xfrm>
            <a:off x="10400665" y="867410"/>
            <a:ext cx="679450" cy="2463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sp>
        <p:nvSpPr>
          <p:cNvPr id="3" name="Text 0"/>
          <p:cNvSpPr/>
          <p:nvPr/>
        </p:nvSpPr>
        <p:spPr>
          <a:xfrm>
            <a:off x="542215" y="595306"/>
            <a:ext cx="8152877" cy="833184"/>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信息滞后→主动同步</a:t>
            </a:r>
            <a:endParaRPr lang="en-US" sz="1600" dirty="0"/>
          </a:p>
        </p:txBody>
      </p:sp>
      <p:pic>
        <p:nvPicPr>
          <p:cNvPr id="4" name="Image 1" descr="https://test-kimi-img.moonshot.cn/pub/slides/slides_tmpl/image/25-05-29-23:57:10-d0s87lk75iks832jc0v0.jpeg"/>
          <p:cNvPicPr>
            <a:picLocks noChangeAspect="1"/>
          </p:cNvPicPr>
          <p:nvPr/>
        </p:nvPicPr>
        <p:blipFill>
          <a:blip r:embed="rId2"/>
          <a:srcRect t="33894" b="33894"/>
          <a:stretch>
            <a:fillRect/>
          </a:stretch>
        </p:blipFill>
        <p:spPr>
          <a:xfrm>
            <a:off x="768985" y="1337310"/>
            <a:ext cx="11033125" cy="2369820"/>
          </a:xfrm>
          <a:prstGeom prst="rect">
            <a:avLst/>
          </a:prstGeom>
        </p:spPr>
      </p:pic>
      <p:pic>
        <p:nvPicPr>
          <p:cNvPr id="5" name="Image 2" descr="https://test-kimi-img.moonshot.cn/pub/slides/slides_tmpl/image/25-05-29-23:57:03-d0s87js75iks832jc0rg.png"/>
          <p:cNvPicPr>
            <a:picLocks noChangeAspect="1"/>
          </p:cNvPicPr>
          <p:nvPr/>
        </p:nvPicPr>
        <p:blipFill>
          <a:blip r:embed="rId3"/>
          <a:srcRect l="11110" r="11110"/>
          <a:stretch>
            <a:fillRect/>
          </a:stretch>
        </p:blipFill>
        <p:spPr>
          <a:xfrm>
            <a:off x="768985" y="3147060"/>
            <a:ext cx="11033125" cy="594360"/>
          </a:xfrm>
          <a:prstGeom prst="rect">
            <a:avLst/>
          </a:prstGeom>
        </p:spPr>
      </p:pic>
      <p:sp>
        <p:nvSpPr>
          <p:cNvPr id="6" name="Text 1"/>
          <p:cNvSpPr/>
          <p:nvPr/>
        </p:nvSpPr>
        <p:spPr>
          <a:xfrm>
            <a:off x="1017905" y="3931920"/>
            <a:ext cx="3207385"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学习共享甘特图（简道云 / 腾讯文档）、每日工作日志 @相关人等工具包，帮助学生解决信息滞后问题，提高信息同步效率。</a:t>
            </a:r>
            <a:endParaRPr lang="en-US" sz="1600" dirty="0"/>
          </a:p>
        </p:txBody>
      </p:sp>
      <p:pic>
        <p:nvPicPr>
          <p:cNvPr id="7" name="Image 3" descr="https://test-kimi-img.moonshot.cn/pub/slides/slides_tmpl/image/25-05-29-23:56:58-d0s87ik75iks832jc0n0.png"/>
          <p:cNvPicPr>
            <a:picLocks noChangeAspect="1"/>
          </p:cNvPicPr>
          <p:nvPr/>
        </p:nvPicPr>
        <p:blipFill>
          <a:blip r:embed="rId4"/>
          <a:stretch>
            <a:fillRect/>
          </a:stretch>
        </p:blipFill>
        <p:spPr>
          <a:xfrm rot="5400000" flipV="1">
            <a:off x="3437890" y="5039995"/>
            <a:ext cx="1972945" cy="76200"/>
          </a:xfrm>
          <a:prstGeom prst="rect">
            <a:avLst/>
          </a:prstGeom>
        </p:spPr>
      </p:pic>
      <p:sp>
        <p:nvSpPr>
          <p:cNvPr id="8" name="Text 2"/>
          <p:cNvSpPr/>
          <p:nvPr/>
        </p:nvSpPr>
        <p:spPr>
          <a:xfrm>
            <a:off x="920115" y="3316605"/>
            <a:ext cx="340296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EF8E2"/>
                </a:solidFill>
                <a:latin typeface="MiSans" pitchFamily="34" charset="-122"/>
                <a:ea typeface="MiSans" pitchFamily="34" charset="-122"/>
                <a:cs typeface="MiSans" pitchFamily="34" charset="-120"/>
              </a:rPr>
              <a:t>工具包学习与应用</a:t>
            </a:r>
            <a:endParaRPr lang="en-US" sz="1600" dirty="0"/>
          </a:p>
        </p:txBody>
      </p:sp>
      <p:sp>
        <p:nvSpPr>
          <p:cNvPr id="9" name="Text 3"/>
          <p:cNvSpPr/>
          <p:nvPr/>
        </p:nvSpPr>
        <p:spPr>
          <a:xfrm>
            <a:off x="4607560" y="3931920"/>
            <a:ext cx="3253105" cy="952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分析信息同步在合作中的重要性，如避免信息不对称、提高合作效率等，引导学生养成主动同步信息的习惯。</a:t>
            </a:r>
            <a:endParaRPr lang="en-US" sz="1600" dirty="0"/>
          </a:p>
        </p:txBody>
      </p:sp>
      <p:pic>
        <p:nvPicPr>
          <p:cNvPr id="10" name="Image 4" descr="https://test-kimi-img.moonshot.cn/pub/slides/slides_tmpl/image/25-05-29-23:56:58-d0s87ik75iks832jc0n0.png"/>
          <p:cNvPicPr>
            <a:picLocks noChangeAspect="1"/>
          </p:cNvPicPr>
          <p:nvPr/>
        </p:nvPicPr>
        <p:blipFill>
          <a:blip r:embed="rId4"/>
          <a:stretch>
            <a:fillRect/>
          </a:stretch>
        </p:blipFill>
        <p:spPr>
          <a:xfrm rot="5400000" flipV="1">
            <a:off x="7131050" y="5039995"/>
            <a:ext cx="1972945" cy="76200"/>
          </a:xfrm>
          <a:prstGeom prst="rect">
            <a:avLst/>
          </a:prstGeom>
        </p:spPr>
      </p:pic>
      <p:sp>
        <p:nvSpPr>
          <p:cNvPr id="11" name="Text 4"/>
          <p:cNvSpPr/>
          <p:nvPr/>
        </p:nvSpPr>
        <p:spPr>
          <a:xfrm>
            <a:off x="4532630" y="3316605"/>
            <a:ext cx="340296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EF8E2"/>
                </a:solidFill>
                <a:latin typeface="MiSans" pitchFamily="34" charset="-122"/>
                <a:ea typeface="MiSans" pitchFamily="34" charset="-122"/>
                <a:cs typeface="MiSans" pitchFamily="34" charset="-120"/>
              </a:rPr>
              <a:t>信息同步的重要性</a:t>
            </a:r>
            <a:endParaRPr lang="en-US" sz="1600" dirty="0"/>
          </a:p>
        </p:txBody>
      </p:sp>
      <p:sp>
        <p:nvSpPr>
          <p:cNvPr id="12" name="Text 5"/>
          <p:cNvSpPr/>
          <p:nvPr/>
        </p:nvSpPr>
        <p:spPr>
          <a:xfrm>
            <a:off x="8350885" y="3931920"/>
            <a:ext cx="3208655" cy="952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通过实际案例分析，让学生学会如何运用工具包进行信息同步，提高合作的透明度和效率。</a:t>
            </a:r>
            <a:endParaRPr lang="en-US" sz="1600" dirty="0"/>
          </a:p>
        </p:txBody>
      </p:sp>
      <p:sp>
        <p:nvSpPr>
          <p:cNvPr id="13" name="Text 6"/>
          <p:cNvSpPr/>
          <p:nvPr/>
        </p:nvSpPr>
        <p:spPr>
          <a:xfrm>
            <a:off x="8219440" y="3316605"/>
            <a:ext cx="340296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EF8E2"/>
                </a:solidFill>
                <a:latin typeface="MiSans" pitchFamily="34" charset="-122"/>
                <a:ea typeface="MiSans" pitchFamily="34" charset="-122"/>
                <a:cs typeface="MiSans" pitchFamily="34" charset="-120"/>
              </a:rPr>
              <a:t>实际应用与案例分析</a:t>
            </a:r>
            <a:endParaRPr lang="en-US" sz="1600" dirty="0"/>
          </a:p>
        </p:txBody>
      </p:sp>
      <p:pic>
        <p:nvPicPr>
          <p:cNvPr id="14" name="Image 5" descr="https://test-kimi-img.moonshot.cn/pub/slides/slides_tmpl/image/25-05-29-23:56:59-d0s87is75iks832jc0o0.png"/>
          <p:cNvPicPr>
            <a:picLocks noChangeAspect="1"/>
          </p:cNvPicPr>
          <p:nvPr/>
        </p:nvPicPr>
        <p:blipFill>
          <a:blip r:embed="rId5"/>
          <a:stretch>
            <a:fillRect/>
          </a:stretch>
        </p:blipFill>
        <p:spPr>
          <a:xfrm>
            <a:off x="10736580" y="832485"/>
            <a:ext cx="679450" cy="2463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pic>
        <p:nvPicPr>
          <p:cNvPr id="3" name="Image 1" descr="https://test-kimi-img.moonshot.cn/pub/slides/slides_tmpl/image/25-05-29-23:56:49-d0s87gc75iks832jc0jg.png"/>
          <p:cNvPicPr>
            <a:picLocks noChangeAspect="1"/>
          </p:cNvPicPr>
          <p:nvPr/>
        </p:nvPicPr>
        <p:blipFill>
          <a:blip r:embed="rId2">
            <a:alphaModFix amt="45000"/>
          </a:blip>
          <a:stretch>
            <a:fillRect/>
          </a:stretch>
        </p:blipFill>
        <p:spPr>
          <a:xfrm>
            <a:off x="7065645" y="-262255"/>
            <a:ext cx="5241290" cy="5241290"/>
          </a:xfrm>
          <a:prstGeom prst="rect">
            <a:avLst/>
          </a:prstGeom>
        </p:spPr>
      </p:pic>
      <p:pic>
        <p:nvPicPr>
          <p:cNvPr id="4" name="Image 2" descr="https://test-kimi-img.moonshot.cn/pub/slides/slides_tmpl/image/25-05-29-23:56:59-d0s87is75iks832jc0og.png"/>
          <p:cNvPicPr>
            <a:picLocks noChangeAspect="1"/>
          </p:cNvPicPr>
          <p:nvPr/>
        </p:nvPicPr>
        <p:blipFill>
          <a:blip r:embed="rId3"/>
          <a:stretch>
            <a:fillRect/>
          </a:stretch>
        </p:blipFill>
        <p:spPr>
          <a:xfrm>
            <a:off x="761365" y="1634490"/>
            <a:ext cx="10521950" cy="1183005"/>
          </a:xfrm>
          <a:prstGeom prst="rect">
            <a:avLst/>
          </a:prstGeom>
        </p:spPr>
      </p:pic>
      <p:sp>
        <p:nvSpPr>
          <p:cNvPr id="5" name="Text 0"/>
          <p:cNvSpPr/>
          <p:nvPr/>
        </p:nvSpPr>
        <p:spPr>
          <a:xfrm>
            <a:off x="542290" y="672465"/>
            <a:ext cx="8152765" cy="590550"/>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角色扮演：争取合作资源</a:t>
            </a:r>
            <a:endParaRPr lang="en-US" sz="1600" dirty="0"/>
          </a:p>
        </p:txBody>
      </p:sp>
      <p:sp>
        <p:nvSpPr>
          <p:cNvPr id="6" name="Text 1"/>
          <p:cNvSpPr/>
          <p:nvPr/>
        </p:nvSpPr>
        <p:spPr>
          <a:xfrm>
            <a:off x="943610" y="1858645"/>
            <a:ext cx="10070465"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设定实习生向资深员工争取合作资源的角色，布置任务，让学生在角色扮演中锻炼沟通能力和合作技巧。</a:t>
            </a:r>
            <a:endParaRPr lang="en-US" sz="1600" dirty="0"/>
          </a:p>
        </p:txBody>
      </p:sp>
      <p:pic>
        <p:nvPicPr>
          <p:cNvPr id="7" name="Image 3" descr="https://test-kimi-img.moonshot.cn/pub/slides/slides_tmpl/image/25-05-29-23:57:00-d0s87j475iks832jc0q0.png"/>
          <p:cNvPicPr>
            <a:picLocks noChangeAspect="1"/>
          </p:cNvPicPr>
          <p:nvPr/>
        </p:nvPicPr>
        <p:blipFill>
          <a:blip r:embed="rId4"/>
          <a:stretch>
            <a:fillRect/>
          </a:stretch>
        </p:blipFill>
        <p:spPr>
          <a:xfrm>
            <a:off x="6746875" y="1321435"/>
            <a:ext cx="3894455" cy="652145"/>
          </a:xfrm>
          <a:prstGeom prst="rect">
            <a:avLst/>
          </a:prstGeom>
        </p:spPr>
      </p:pic>
      <p:sp>
        <p:nvSpPr>
          <p:cNvPr id="8" name="Text 2"/>
          <p:cNvSpPr/>
          <p:nvPr/>
        </p:nvSpPr>
        <p:spPr>
          <a:xfrm>
            <a:off x="6934518" y="1465898"/>
            <a:ext cx="354139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FFFFF"/>
                </a:solidFill>
                <a:latin typeface="MiSans" pitchFamily="34" charset="-122"/>
                <a:ea typeface="MiSans" pitchFamily="34" charset="-122"/>
                <a:cs typeface="MiSans" pitchFamily="34" charset="-120"/>
              </a:rPr>
              <a:t>角色设定与任务布置</a:t>
            </a:r>
            <a:endParaRPr lang="en-US" sz="1600" dirty="0"/>
          </a:p>
        </p:txBody>
      </p:sp>
      <p:pic>
        <p:nvPicPr>
          <p:cNvPr id="9" name="Image 4" descr="https://test-kimi-img.moonshot.cn/pub/slides/slides_tmpl/image/25-05-29-23:56:59-d0s87is75iks832jc0og.png"/>
          <p:cNvPicPr>
            <a:picLocks noChangeAspect="1"/>
          </p:cNvPicPr>
          <p:nvPr/>
        </p:nvPicPr>
        <p:blipFill>
          <a:blip r:embed="rId3"/>
          <a:stretch>
            <a:fillRect/>
          </a:stretch>
        </p:blipFill>
        <p:spPr>
          <a:xfrm>
            <a:off x="761365" y="3375025"/>
            <a:ext cx="10521950" cy="1223010"/>
          </a:xfrm>
          <a:prstGeom prst="rect">
            <a:avLst/>
          </a:prstGeom>
        </p:spPr>
      </p:pic>
      <p:sp>
        <p:nvSpPr>
          <p:cNvPr id="10" name="Text 3"/>
          <p:cNvSpPr/>
          <p:nvPr/>
        </p:nvSpPr>
        <p:spPr>
          <a:xfrm>
            <a:off x="875030" y="3656330"/>
            <a:ext cx="9956800"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引导学生在角色扮演中运用所学的沟通技巧和策略，如表达需求、展示优势等，提高争取合作资源的成功率。</a:t>
            </a:r>
            <a:endParaRPr lang="en-US" sz="1600" dirty="0"/>
          </a:p>
        </p:txBody>
      </p:sp>
      <p:pic>
        <p:nvPicPr>
          <p:cNvPr id="11" name="Image 5" descr="https://test-kimi-img.moonshot.cn/pub/slides/slides_tmpl/image/25-05-29-23:57:00-d0s87j475iks832jc0q0.png"/>
          <p:cNvPicPr>
            <a:picLocks noChangeAspect="1"/>
          </p:cNvPicPr>
          <p:nvPr/>
        </p:nvPicPr>
        <p:blipFill>
          <a:blip r:embed="rId4"/>
          <a:stretch>
            <a:fillRect/>
          </a:stretch>
        </p:blipFill>
        <p:spPr>
          <a:xfrm>
            <a:off x="6746875" y="3061970"/>
            <a:ext cx="3894455" cy="652145"/>
          </a:xfrm>
          <a:prstGeom prst="rect">
            <a:avLst/>
          </a:prstGeom>
        </p:spPr>
      </p:pic>
      <p:sp>
        <p:nvSpPr>
          <p:cNvPr id="12" name="Text 4"/>
          <p:cNvSpPr/>
          <p:nvPr/>
        </p:nvSpPr>
        <p:spPr>
          <a:xfrm>
            <a:off x="6934518" y="3206433"/>
            <a:ext cx="354139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FFFFF"/>
                </a:solidFill>
                <a:latin typeface="MiSans" pitchFamily="34" charset="-122"/>
                <a:ea typeface="MiSans" pitchFamily="34" charset="-122"/>
                <a:cs typeface="MiSans" pitchFamily="34" charset="-120"/>
              </a:rPr>
              <a:t>沟通技巧与策略运用</a:t>
            </a:r>
            <a:endParaRPr lang="en-US" sz="1600" dirty="0"/>
          </a:p>
        </p:txBody>
      </p:sp>
      <p:pic>
        <p:nvPicPr>
          <p:cNvPr id="13" name="Image 6" descr="https://test-kimi-img.moonshot.cn/pub/slides/slides_tmpl/image/25-05-29-23:56:59-d0s87is75iks832jc0og.png"/>
          <p:cNvPicPr>
            <a:picLocks noChangeAspect="1"/>
          </p:cNvPicPr>
          <p:nvPr/>
        </p:nvPicPr>
        <p:blipFill>
          <a:blip r:embed="rId3"/>
          <a:stretch>
            <a:fillRect/>
          </a:stretch>
        </p:blipFill>
        <p:spPr>
          <a:xfrm>
            <a:off x="761365" y="5147310"/>
            <a:ext cx="10521950" cy="1144905"/>
          </a:xfrm>
          <a:prstGeom prst="rect">
            <a:avLst/>
          </a:prstGeom>
        </p:spPr>
      </p:pic>
      <p:sp>
        <p:nvSpPr>
          <p:cNvPr id="14" name="Text 5"/>
          <p:cNvSpPr/>
          <p:nvPr/>
        </p:nvSpPr>
        <p:spPr>
          <a:xfrm>
            <a:off x="943610" y="5371465"/>
            <a:ext cx="9888855"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对角色扮演进行总结和反馈，分析成功经验和不足之处，进一步提升学生的沟通能力和合作能力。</a:t>
            </a:r>
            <a:endParaRPr lang="en-US" sz="1600" dirty="0"/>
          </a:p>
        </p:txBody>
      </p:sp>
      <p:pic>
        <p:nvPicPr>
          <p:cNvPr id="15" name="Image 7" descr="https://test-kimi-img.moonshot.cn/pub/slides/slides_tmpl/image/25-05-29-23:57:00-d0s87j475iks832jc0q0.png"/>
          <p:cNvPicPr>
            <a:picLocks noChangeAspect="1"/>
          </p:cNvPicPr>
          <p:nvPr/>
        </p:nvPicPr>
        <p:blipFill>
          <a:blip r:embed="rId4"/>
          <a:stretch>
            <a:fillRect/>
          </a:stretch>
        </p:blipFill>
        <p:spPr>
          <a:xfrm>
            <a:off x="6746875" y="4834255"/>
            <a:ext cx="3894455" cy="652145"/>
          </a:xfrm>
          <a:prstGeom prst="rect">
            <a:avLst/>
          </a:prstGeom>
        </p:spPr>
      </p:pic>
      <p:sp>
        <p:nvSpPr>
          <p:cNvPr id="16" name="Text 6"/>
          <p:cNvSpPr/>
          <p:nvPr/>
        </p:nvSpPr>
        <p:spPr>
          <a:xfrm>
            <a:off x="6934518" y="4978718"/>
            <a:ext cx="354139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FFFFF"/>
                </a:solidFill>
                <a:latin typeface="MiSans" pitchFamily="34" charset="-122"/>
                <a:ea typeface="MiSans" pitchFamily="34" charset="-122"/>
                <a:cs typeface="MiSans" pitchFamily="34" charset="-120"/>
              </a:rPr>
              <a:t>角色扮演总结与反馈</a:t>
            </a:r>
            <a:endParaRPr lang="en-US" sz="1600" dirty="0"/>
          </a:p>
        </p:txBody>
      </p:sp>
      <p:pic>
        <p:nvPicPr>
          <p:cNvPr id="17" name="Image 8" descr="https://test-kimi-img.moonshot.cn/pub/slides/slides_tmpl/image/25-05-29-23:56:59-d0s87is75iks832jc0o0.png"/>
          <p:cNvPicPr>
            <a:picLocks noChangeAspect="1"/>
          </p:cNvPicPr>
          <p:nvPr/>
        </p:nvPicPr>
        <p:blipFill>
          <a:blip r:embed="rId5"/>
          <a:stretch>
            <a:fillRect/>
          </a:stretch>
        </p:blipFill>
        <p:spPr>
          <a:xfrm>
            <a:off x="10400665" y="867410"/>
            <a:ext cx="679450" cy="2463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6-d0s87i475iks832jc0l0.png"/>
          <p:cNvPicPr>
            <a:picLocks noChangeAspect="1"/>
          </p:cNvPicPr>
          <p:nvPr/>
        </p:nvPicPr>
        <p:blipFill>
          <a:blip r:embed="rId1"/>
          <a:srcRect t="83" b="83"/>
          <a:stretch>
            <a:fillRect/>
          </a:stretch>
        </p:blipFill>
        <p:spPr>
          <a:xfrm>
            <a:off x="-635" y="0"/>
            <a:ext cx="12192000" cy="6858000"/>
          </a:xfrm>
          <a:prstGeom prst="rect">
            <a:avLst/>
          </a:prstGeom>
        </p:spPr>
      </p:pic>
      <p:pic>
        <p:nvPicPr>
          <p:cNvPr id="3" name="Image 1" descr="https://test-kimi-img.moonshot.cn/pub/slides/slides_tmpl/image/25-05-29-23:56:51-d0s87gs75iks832jc0k0.png"/>
          <p:cNvPicPr>
            <a:picLocks noChangeAspect="1"/>
          </p:cNvPicPr>
          <p:nvPr/>
        </p:nvPicPr>
        <p:blipFill>
          <a:blip r:embed="rId2"/>
          <a:stretch>
            <a:fillRect/>
          </a:stretch>
        </p:blipFill>
        <p:spPr>
          <a:xfrm>
            <a:off x="2026920" y="-503555"/>
            <a:ext cx="7865110" cy="7865110"/>
          </a:xfrm>
          <a:prstGeom prst="rect">
            <a:avLst/>
          </a:prstGeom>
        </p:spPr>
      </p:pic>
      <p:sp>
        <p:nvSpPr>
          <p:cNvPr id="4" name="Text 0"/>
          <p:cNvSpPr/>
          <p:nvPr/>
        </p:nvSpPr>
        <p:spPr>
          <a:xfrm>
            <a:off x="4523404" y="1782464"/>
            <a:ext cx="2872142" cy="2105025"/>
          </a:xfrm>
          <a:prstGeom prst="rect">
            <a:avLst/>
          </a:prstGeom>
          <a:noFill/>
        </p:spPr>
        <p:txBody>
          <a:bodyPr wrap="square" lIns="91440" tIns="45720" rIns="91440" bIns="45720" rtlCol="0" anchor="t">
            <a:spAutoFit/>
          </a:bodyPr>
          <a:lstStyle/>
          <a:p>
            <a:pPr marL="0" indent="0" algn="ctr">
              <a:lnSpc>
                <a:spcPct val="100000"/>
              </a:lnSpc>
              <a:buNone/>
            </a:pPr>
            <a:r>
              <a:rPr lang="en-US" sz="13800" dirty="0">
                <a:solidFill>
                  <a:srgbClr val="000000"/>
                </a:solidFill>
                <a:latin typeface="MiSans" pitchFamily="34" charset="-122"/>
                <a:ea typeface="MiSans" pitchFamily="34" charset="-122"/>
                <a:cs typeface="MiSans" pitchFamily="34" charset="-120"/>
              </a:rPr>
              <a:t>04</a:t>
            </a:r>
            <a:endParaRPr lang="en-US" sz="1600" dirty="0"/>
          </a:p>
        </p:txBody>
      </p:sp>
      <p:sp>
        <p:nvSpPr>
          <p:cNvPr id="5" name="Text 1"/>
          <p:cNvSpPr/>
          <p:nvPr/>
        </p:nvSpPr>
        <p:spPr>
          <a:xfrm>
            <a:off x="3252787" y="3998455"/>
            <a:ext cx="5685155" cy="482600"/>
          </a:xfrm>
          <a:prstGeom prst="rect">
            <a:avLst/>
          </a:prstGeom>
          <a:noFill/>
        </p:spPr>
        <p:txBody>
          <a:bodyPr wrap="square" lIns="0" tIns="0" rIns="0" bIns="0" rtlCol="0" anchor="t">
            <a:spAutoFit/>
          </a:bodyPr>
          <a:lstStyle/>
          <a:p>
            <a:pPr marL="0" indent="0" algn="ctr">
              <a:lnSpc>
                <a:spcPct val="100000"/>
              </a:lnSpc>
              <a:buNone/>
            </a:pPr>
            <a:r>
              <a:rPr lang="en-US" sz="3200" dirty="0">
                <a:solidFill>
                  <a:srgbClr val="000000"/>
                </a:solidFill>
                <a:latin typeface="MiSans" pitchFamily="34" charset="-122"/>
                <a:ea typeface="MiSans" pitchFamily="34" charset="-122"/>
                <a:cs typeface="MiSans" pitchFamily="34" charset="-120"/>
              </a:rPr>
              <a:t>4大协作工具实战</a:t>
            </a:r>
            <a:endParaRPr lang="en-US" sz="1600" dirty="0"/>
          </a:p>
        </p:txBody>
      </p:sp>
      <p:pic>
        <p:nvPicPr>
          <p:cNvPr id="6" name="Image 2" descr="https://test-kimi-img.moonshot.cn/pub/slides/slides_tmpl/image/25-05-29-23:56:49-d0s87gc75iks832jc0jg.png"/>
          <p:cNvPicPr>
            <a:picLocks noChangeAspect="1"/>
          </p:cNvPicPr>
          <p:nvPr/>
        </p:nvPicPr>
        <p:blipFill>
          <a:blip r:embed="rId3"/>
          <a:stretch>
            <a:fillRect/>
          </a:stretch>
        </p:blipFill>
        <p:spPr>
          <a:xfrm>
            <a:off x="8832850" y="3328670"/>
            <a:ext cx="3254375" cy="3254375"/>
          </a:xfrm>
          <a:prstGeom prst="rect">
            <a:avLst/>
          </a:prstGeom>
        </p:spPr>
      </p:pic>
      <p:pic>
        <p:nvPicPr>
          <p:cNvPr id="7" name="Image 3" descr="https://test-kimi-img.moonshot.cn/pub/slides/slides_tmpl/image/25-05-29-23:56:49-d0s87gc75iks832jc0jg.png"/>
          <p:cNvPicPr>
            <a:picLocks noChangeAspect="1"/>
          </p:cNvPicPr>
          <p:nvPr/>
        </p:nvPicPr>
        <p:blipFill>
          <a:blip r:embed="rId3"/>
          <a:stretch>
            <a:fillRect/>
          </a:stretch>
        </p:blipFill>
        <p:spPr>
          <a:xfrm>
            <a:off x="274955" y="401320"/>
            <a:ext cx="3254375" cy="32543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sp>
        <p:nvSpPr>
          <p:cNvPr id="3" name="Text 0"/>
          <p:cNvSpPr/>
          <p:nvPr/>
        </p:nvSpPr>
        <p:spPr>
          <a:xfrm>
            <a:off x="542215" y="867447"/>
            <a:ext cx="8152877" cy="833184"/>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需求对齐画布</a:t>
            </a:r>
            <a:endParaRPr lang="en-US" sz="1600" dirty="0"/>
          </a:p>
        </p:txBody>
      </p:sp>
      <p:pic>
        <p:nvPicPr>
          <p:cNvPr id="4" name="Image 1" descr="https://test-kimi-img.moonshot.cn/pub/slides/slides_tmpl/image/25-05-29-23:56:49-d0s87gc75iks832jc0jg.png"/>
          <p:cNvPicPr>
            <a:picLocks noChangeAspect="1"/>
          </p:cNvPicPr>
          <p:nvPr/>
        </p:nvPicPr>
        <p:blipFill>
          <a:blip r:embed="rId2">
            <a:alphaModFix amt="49000"/>
          </a:blip>
          <a:stretch>
            <a:fillRect/>
          </a:stretch>
        </p:blipFill>
        <p:spPr>
          <a:xfrm rot="16200000" flipH="1">
            <a:off x="7756525" y="-172085"/>
            <a:ext cx="4109720" cy="4453890"/>
          </a:xfrm>
          <a:prstGeom prst="rect">
            <a:avLst/>
          </a:prstGeom>
        </p:spPr>
      </p:pic>
      <p:sp>
        <p:nvSpPr>
          <p:cNvPr id="5" name="Text 1"/>
          <p:cNvSpPr/>
          <p:nvPr/>
        </p:nvSpPr>
        <p:spPr>
          <a:xfrm>
            <a:off x="663575" y="2228850"/>
            <a:ext cx="10898505"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学习需求对齐画布的适用场景：跨部门项目启动，以及模板填写方法，帮助学生掌握跨部门合作需求对齐的关键技巧。</a:t>
            </a:r>
            <a:endParaRPr lang="en-US" sz="1600" dirty="0"/>
          </a:p>
        </p:txBody>
      </p:sp>
      <p:sp>
        <p:nvSpPr>
          <p:cNvPr id="6" name="Text 2"/>
          <p:cNvSpPr/>
          <p:nvPr/>
        </p:nvSpPr>
        <p:spPr>
          <a:xfrm>
            <a:off x="663575" y="3797300"/>
            <a:ext cx="10899140"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通过实际案例分析，让学生学会如何运用需求对齐画布解决跨部门合作中的需求冲突问题，提高合作效率。</a:t>
            </a:r>
            <a:endParaRPr lang="en-US" sz="1600" dirty="0"/>
          </a:p>
        </p:txBody>
      </p:sp>
      <p:sp>
        <p:nvSpPr>
          <p:cNvPr id="7" name="Text 3"/>
          <p:cNvSpPr/>
          <p:nvPr/>
        </p:nvSpPr>
        <p:spPr>
          <a:xfrm>
            <a:off x="663575" y="5426710"/>
            <a:ext cx="10899140"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组织学生分组完成《校企合作项目需求对齐画布》，进行实战演练，优化方案，提升学生的实际操作能力。</a:t>
            </a:r>
            <a:endParaRPr lang="en-US" sz="1600" dirty="0"/>
          </a:p>
        </p:txBody>
      </p:sp>
      <p:pic>
        <p:nvPicPr>
          <p:cNvPr id="8" name="Image 2" descr="https://test-kimi-img.moonshot.cn/pub/slides/slides_tmpl/image/25-05-29-23:56:49-d0s87gc75iks832jc0jg.png"/>
          <p:cNvPicPr>
            <a:picLocks noChangeAspect="1"/>
          </p:cNvPicPr>
          <p:nvPr/>
        </p:nvPicPr>
        <p:blipFill>
          <a:blip r:embed="rId2"/>
          <a:stretch>
            <a:fillRect/>
          </a:stretch>
        </p:blipFill>
        <p:spPr>
          <a:xfrm>
            <a:off x="4109720" y="1487170"/>
            <a:ext cx="718820" cy="718820"/>
          </a:xfrm>
          <a:prstGeom prst="rect">
            <a:avLst/>
          </a:prstGeom>
        </p:spPr>
      </p:pic>
      <p:pic>
        <p:nvPicPr>
          <p:cNvPr id="9" name="Image 3" descr="https://test-kimi-img.moonshot.cn/pub/slides/slides_tmpl/image/25-05-29-23:57:00-d0s87j475iks832jc0q0.png"/>
          <p:cNvPicPr>
            <a:picLocks noChangeAspect="1"/>
          </p:cNvPicPr>
          <p:nvPr/>
        </p:nvPicPr>
        <p:blipFill>
          <a:blip r:embed="rId3"/>
          <a:stretch>
            <a:fillRect/>
          </a:stretch>
        </p:blipFill>
        <p:spPr>
          <a:xfrm>
            <a:off x="720090" y="1677670"/>
            <a:ext cx="3894455" cy="652145"/>
          </a:xfrm>
          <a:prstGeom prst="rect">
            <a:avLst/>
          </a:prstGeom>
        </p:spPr>
      </p:pic>
      <p:sp>
        <p:nvSpPr>
          <p:cNvPr id="10" name="Text 4"/>
          <p:cNvSpPr/>
          <p:nvPr/>
        </p:nvSpPr>
        <p:spPr>
          <a:xfrm>
            <a:off x="907733" y="1822133"/>
            <a:ext cx="3541395"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FFFFF"/>
                </a:solidFill>
                <a:latin typeface="MiSans" pitchFamily="34" charset="-122"/>
                <a:ea typeface="MiSans" pitchFamily="34" charset="-122"/>
                <a:cs typeface="MiSans" pitchFamily="34" charset="-120"/>
              </a:rPr>
              <a:t>适用场景与模板学习</a:t>
            </a:r>
            <a:endParaRPr lang="en-US" sz="1600" dirty="0"/>
          </a:p>
        </p:txBody>
      </p:sp>
      <p:pic>
        <p:nvPicPr>
          <p:cNvPr id="11" name="Image 4" descr="https://test-kimi-img.moonshot.cn/pub/slides/slides_tmpl/image/25-05-29-23:56:49-d0s87gc75iks832jc0jg.png"/>
          <p:cNvPicPr>
            <a:picLocks noChangeAspect="1"/>
          </p:cNvPicPr>
          <p:nvPr/>
        </p:nvPicPr>
        <p:blipFill>
          <a:blip r:embed="rId2"/>
          <a:stretch>
            <a:fillRect/>
          </a:stretch>
        </p:blipFill>
        <p:spPr>
          <a:xfrm>
            <a:off x="4053205" y="3057525"/>
            <a:ext cx="718820" cy="718820"/>
          </a:xfrm>
          <a:prstGeom prst="rect">
            <a:avLst/>
          </a:prstGeom>
        </p:spPr>
      </p:pic>
      <p:pic>
        <p:nvPicPr>
          <p:cNvPr id="12" name="Image 5" descr="https://test-kimi-img.moonshot.cn/pub/slides/slides_tmpl/image/25-05-29-23:57:00-d0s87j475iks832jc0q0.png"/>
          <p:cNvPicPr>
            <a:picLocks noChangeAspect="1"/>
          </p:cNvPicPr>
          <p:nvPr/>
        </p:nvPicPr>
        <p:blipFill>
          <a:blip r:embed="rId3"/>
          <a:stretch>
            <a:fillRect/>
          </a:stretch>
        </p:blipFill>
        <p:spPr>
          <a:xfrm>
            <a:off x="663575" y="3248025"/>
            <a:ext cx="3894455" cy="652145"/>
          </a:xfrm>
          <a:prstGeom prst="rect">
            <a:avLst/>
          </a:prstGeom>
        </p:spPr>
      </p:pic>
      <p:sp>
        <p:nvSpPr>
          <p:cNvPr id="13" name="Text 5"/>
          <p:cNvSpPr/>
          <p:nvPr/>
        </p:nvSpPr>
        <p:spPr>
          <a:xfrm>
            <a:off x="851218" y="3392488"/>
            <a:ext cx="3541395"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FFFFF"/>
                </a:solidFill>
                <a:latin typeface="MiSans" pitchFamily="34" charset="-122"/>
                <a:ea typeface="MiSans" pitchFamily="34" charset="-122"/>
                <a:cs typeface="MiSans" pitchFamily="34" charset="-120"/>
              </a:rPr>
              <a:t>案例分析与应用</a:t>
            </a:r>
            <a:endParaRPr lang="en-US" sz="1600" dirty="0"/>
          </a:p>
        </p:txBody>
      </p:sp>
      <p:pic>
        <p:nvPicPr>
          <p:cNvPr id="14" name="Image 6" descr="https://test-kimi-img.moonshot.cn/pub/slides/slides_tmpl/image/25-05-29-23:56:49-d0s87gc75iks832jc0jg.png"/>
          <p:cNvPicPr>
            <a:picLocks noChangeAspect="1"/>
          </p:cNvPicPr>
          <p:nvPr/>
        </p:nvPicPr>
        <p:blipFill>
          <a:blip r:embed="rId2"/>
          <a:stretch>
            <a:fillRect/>
          </a:stretch>
        </p:blipFill>
        <p:spPr>
          <a:xfrm>
            <a:off x="4053205" y="4700270"/>
            <a:ext cx="718820" cy="718820"/>
          </a:xfrm>
          <a:prstGeom prst="rect">
            <a:avLst/>
          </a:prstGeom>
        </p:spPr>
      </p:pic>
      <p:pic>
        <p:nvPicPr>
          <p:cNvPr id="15" name="Image 7" descr="https://test-kimi-img.moonshot.cn/pub/slides/slides_tmpl/image/25-05-29-23:57:00-d0s87j475iks832jc0q0.png"/>
          <p:cNvPicPr>
            <a:picLocks noChangeAspect="1"/>
          </p:cNvPicPr>
          <p:nvPr/>
        </p:nvPicPr>
        <p:blipFill>
          <a:blip r:embed="rId3"/>
          <a:stretch>
            <a:fillRect/>
          </a:stretch>
        </p:blipFill>
        <p:spPr>
          <a:xfrm>
            <a:off x="663575" y="4902200"/>
            <a:ext cx="3894455" cy="652145"/>
          </a:xfrm>
          <a:prstGeom prst="rect">
            <a:avLst/>
          </a:prstGeom>
        </p:spPr>
      </p:pic>
      <p:sp>
        <p:nvSpPr>
          <p:cNvPr id="16" name="Text 6"/>
          <p:cNvSpPr/>
          <p:nvPr/>
        </p:nvSpPr>
        <p:spPr>
          <a:xfrm>
            <a:off x="851218" y="5046663"/>
            <a:ext cx="3541395"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FFFFF"/>
                </a:solidFill>
                <a:latin typeface="MiSans" pitchFamily="34" charset="-122"/>
                <a:ea typeface="MiSans" pitchFamily="34" charset="-122"/>
                <a:cs typeface="MiSans" pitchFamily="34" charset="-120"/>
              </a:rPr>
              <a:t>实战演练与优化</a:t>
            </a:r>
            <a:endParaRPr lang="en-US" sz="1600" dirty="0"/>
          </a:p>
        </p:txBody>
      </p:sp>
      <p:pic>
        <p:nvPicPr>
          <p:cNvPr id="17" name="Image 8" descr="https://test-kimi-img.moonshot.cn/pub/slides/slides_tmpl/image/25-05-29-23:56:59-d0s87is75iks832jc0o0.png"/>
          <p:cNvPicPr>
            <a:picLocks noChangeAspect="1"/>
          </p:cNvPicPr>
          <p:nvPr/>
        </p:nvPicPr>
        <p:blipFill>
          <a:blip r:embed="rId4"/>
          <a:stretch>
            <a:fillRect/>
          </a:stretch>
        </p:blipFill>
        <p:spPr>
          <a:xfrm>
            <a:off x="10400665" y="867410"/>
            <a:ext cx="679450" cy="2463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2065"/>
            <a:ext cx="12191365" cy="6870065"/>
          </a:xfrm>
          <a:prstGeom prst="rect">
            <a:avLst/>
          </a:prstGeom>
        </p:spPr>
      </p:pic>
      <p:pic>
        <p:nvPicPr>
          <p:cNvPr id="3" name="Image 1" descr="https://test-kimi-img.moonshot.cn/pub/slides/slides_tmpl/image/25-05-29-23:56:49-d0s87gc75iks832jc0jg.png"/>
          <p:cNvPicPr>
            <a:picLocks noChangeAspect="1"/>
          </p:cNvPicPr>
          <p:nvPr/>
        </p:nvPicPr>
        <p:blipFill>
          <a:blip r:embed="rId2"/>
          <a:stretch>
            <a:fillRect/>
          </a:stretch>
        </p:blipFill>
        <p:spPr>
          <a:xfrm>
            <a:off x="254000" y="3340735"/>
            <a:ext cx="3254375" cy="3254375"/>
          </a:xfrm>
          <a:prstGeom prst="rect">
            <a:avLst/>
          </a:prstGeom>
        </p:spPr>
      </p:pic>
      <p:pic>
        <p:nvPicPr>
          <p:cNvPr id="4" name="Image 2" descr="https://test-kimi-img.moonshot.cn/pub/slides/slides_tmpl/image/25-05-29-23:56:49-d0s87gc75iks832jc0jg.png"/>
          <p:cNvPicPr>
            <a:picLocks noChangeAspect="1"/>
          </p:cNvPicPr>
          <p:nvPr/>
        </p:nvPicPr>
        <p:blipFill>
          <a:blip r:embed="rId2"/>
          <a:stretch>
            <a:fillRect/>
          </a:stretch>
        </p:blipFill>
        <p:spPr>
          <a:xfrm>
            <a:off x="8589645" y="269240"/>
            <a:ext cx="3254375" cy="3254375"/>
          </a:xfrm>
          <a:prstGeom prst="rect">
            <a:avLst/>
          </a:prstGeom>
        </p:spPr>
      </p:pic>
      <p:pic>
        <p:nvPicPr>
          <p:cNvPr id="5" name="Image 3" descr="https://test-kimi-img.moonshot.cn/pub/slides/slides_tmpl/image/25-05-29-23:56:58-d0s87ik75iks832jc0m0.png"/>
          <p:cNvPicPr>
            <a:picLocks noChangeAspect="1"/>
          </p:cNvPicPr>
          <p:nvPr/>
        </p:nvPicPr>
        <p:blipFill>
          <a:blip r:embed="rId3"/>
          <a:stretch>
            <a:fillRect/>
          </a:stretch>
        </p:blipFill>
        <p:spPr>
          <a:xfrm>
            <a:off x="741680" y="2233295"/>
            <a:ext cx="2452370" cy="3033395"/>
          </a:xfrm>
          <a:prstGeom prst="rect">
            <a:avLst/>
          </a:prstGeom>
        </p:spPr>
      </p:pic>
      <p:sp>
        <p:nvSpPr>
          <p:cNvPr id="6" name="Text 0"/>
          <p:cNvSpPr/>
          <p:nvPr/>
        </p:nvSpPr>
        <p:spPr>
          <a:xfrm>
            <a:off x="750570" y="740410"/>
            <a:ext cx="1320165" cy="609600"/>
          </a:xfrm>
          <a:prstGeom prst="rect">
            <a:avLst/>
          </a:prstGeom>
          <a:noFill/>
        </p:spPr>
        <p:txBody>
          <a:bodyPr wrap="square" lIns="91440" tIns="45720" rIns="91440" bIns="45720" rtlCol="0" anchor="t">
            <a:spAutoFit/>
          </a:bodyPr>
          <a:lstStyle/>
          <a:p>
            <a:pPr marL="0" indent="0" algn="just">
              <a:lnSpc>
                <a:spcPct val="100000"/>
              </a:lnSpc>
              <a:buNone/>
            </a:pPr>
            <a:r>
              <a:rPr lang="en-US" sz="4000" dirty="0">
                <a:solidFill>
                  <a:srgbClr val="F26447"/>
                </a:solidFill>
                <a:latin typeface="MiSans" pitchFamily="34" charset="-122"/>
                <a:ea typeface="MiSans" pitchFamily="34" charset="-122"/>
                <a:cs typeface="MiSans" pitchFamily="34" charset="-120"/>
              </a:rPr>
              <a:t>目录</a:t>
            </a:r>
            <a:endParaRPr lang="en-US" sz="1600" dirty="0"/>
          </a:p>
        </p:txBody>
      </p:sp>
      <p:sp>
        <p:nvSpPr>
          <p:cNvPr id="7" name="Text 1"/>
          <p:cNvSpPr/>
          <p:nvPr/>
        </p:nvSpPr>
        <p:spPr>
          <a:xfrm>
            <a:off x="898208" y="1351744"/>
            <a:ext cx="2077085" cy="482600"/>
          </a:xfrm>
          <a:prstGeom prst="rect">
            <a:avLst/>
          </a:prstGeom>
          <a:noFill/>
        </p:spPr>
        <p:txBody>
          <a:bodyPr wrap="square" lIns="0" tIns="0" rIns="0" bIns="0" rtlCol="0" anchor="t">
            <a:spAutoFit/>
          </a:bodyPr>
          <a:lstStyle/>
          <a:p>
            <a:pPr marL="0" indent="0" algn="just">
              <a:lnSpc>
                <a:spcPct val="100000"/>
              </a:lnSpc>
              <a:buNone/>
            </a:pPr>
            <a:r>
              <a:rPr lang="en-US" sz="3200" dirty="0">
                <a:solidFill>
                  <a:srgbClr val="F26447"/>
                </a:solidFill>
                <a:latin typeface="MiSans" pitchFamily="34" charset="-122"/>
                <a:ea typeface="MiSans" pitchFamily="34" charset="-122"/>
                <a:cs typeface="MiSans" pitchFamily="34" charset="-120"/>
              </a:rPr>
              <a:t>Contents</a:t>
            </a:r>
            <a:endParaRPr lang="en-US" sz="1600" dirty="0"/>
          </a:p>
        </p:txBody>
      </p:sp>
      <p:pic>
        <p:nvPicPr>
          <p:cNvPr id="8" name="Image 4" descr="https://test-kimi-img.moonshot.cn/pub/slides/slides_tmpl/image/25-05-29-23:56:58-d0s87ik75iks832jc0n0.png"/>
          <p:cNvPicPr>
            <a:picLocks noChangeAspect="1"/>
          </p:cNvPicPr>
          <p:nvPr/>
        </p:nvPicPr>
        <p:blipFill>
          <a:blip r:embed="rId4"/>
          <a:stretch>
            <a:fillRect/>
          </a:stretch>
        </p:blipFill>
        <p:spPr>
          <a:xfrm>
            <a:off x="946150" y="1856740"/>
            <a:ext cx="2663825" cy="79375"/>
          </a:xfrm>
          <a:prstGeom prst="rect">
            <a:avLst/>
          </a:prstGeom>
        </p:spPr>
      </p:pic>
      <p:sp>
        <p:nvSpPr>
          <p:cNvPr id="9" name="Text 2"/>
          <p:cNvSpPr/>
          <p:nvPr/>
        </p:nvSpPr>
        <p:spPr>
          <a:xfrm>
            <a:off x="1221423" y="3829685"/>
            <a:ext cx="1492885" cy="996950"/>
          </a:xfrm>
          <a:prstGeom prst="rect">
            <a:avLst/>
          </a:prstGeom>
          <a:noFill/>
        </p:spPr>
        <p:txBody>
          <a:bodyPr wrap="square" lIns="0" tIns="0" rIns="0" bIns="0" rtlCol="0" anchor="t">
            <a:spAutoFit/>
          </a:bodyPr>
          <a:lstStyle/>
          <a:p>
            <a:pPr marL="0" indent="0" algn="ctr">
              <a:lnSpc>
                <a:spcPct val="100000"/>
              </a:lnSpc>
              <a:buNone/>
            </a:pPr>
            <a:r>
              <a:rPr lang="en-US" sz="2000" dirty="0">
                <a:solidFill>
                  <a:srgbClr val="FFFFFF"/>
                </a:solidFill>
                <a:latin typeface="MiSans" pitchFamily="34" charset="-122"/>
                <a:ea typeface="MiSans" pitchFamily="34" charset="-122"/>
                <a:cs typeface="MiSans" pitchFamily="34" charset="-120"/>
              </a:rPr>
              <a:t>课堂导入：合作“痛点”大揭秘</a:t>
            </a:r>
            <a:endParaRPr lang="en-US" sz="1600" dirty="0"/>
          </a:p>
        </p:txBody>
      </p:sp>
      <p:pic>
        <p:nvPicPr>
          <p:cNvPr id="10" name="Image 5" descr="https://test-kimi-img.moonshot.cn/pub/slides/slides_tmpl/image/25-05-29-23:56:58-d0s87ik75iks832jc0mg.png"/>
          <p:cNvPicPr>
            <a:picLocks noChangeAspect="1"/>
          </p:cNvPicPr>
          <p:nvPr/>
        </p:nvPicPr>
        <p:blipFill>
          <a:blip r:embed="rId5"/>
          <a:stretch>
            <a:fillRect/>
          </a:stretch>
        </p:blipFill>
        <p:spPr>
          <a:xfrm>
            <a:off x="1500823" y="2673985"/>
            <a:ext cx="934085" cy="981075"/>
          </a:xfrm>
          <a:prstGeom prst="rect">
            <a:avLst/>
          </a:prstGeom>
        </p:spPr>
      </p:pic>
      <p:sp>
        <p:nvSpPr>
          <p:cNvPr id="11" name="Text 3"/>
          <p:cNvSpPr/>
          <p:nvPr/>
        </p:nvSpPr>
        <p:spPr>
          <a:xfrm>
            <a:off x="1722438" y="2909888"/>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01</a:t>
            </a:r>
            <a:endParaRPr lang="en-US" sz="1600" dirty="0"/>
          </a:p>
        </p:txBody>
      </p:sp>
      <p:pic>
        <p:nvPicPr>
          <p:cNvPr id="12" name="Image 6" descr="https://test-kimi-img.moonshot.cn/pub/slides/slides_tmpl/image/25-05-29-23:56:58-d0s87ik75iks832jc0m0.png"/>
          <p:cNvPicPr>
            <a:picLocks noChangeAspect="1"/>
          </p:cNvPicPr>
          <p:nvPr/>
        </p:nvPicPr>
        <p:blipFill>
          <a:blip r:embed="rId3"/>
          <a:stretch>
            <a:fillRect/>
          </a:stretch>
        </p:blipFill>
        <p:spPr>
          <a:xfrm>
            <a:off x="3508375" y="2233295"/>
            <a:ext cx="2452370" cy="3033395"/>
          </a:xfrm>
          <a:prstGeom prst="rect">
            <a:avLst/>
          </a:prstGeom>
        </p:spPr>
      </p:pic>
      <p:sp>
        <p:nvSpPr>
          <p:cNvPr id="13" name="Text 4"/>
          <p:cNvSpPr/>
          <p:nvPr/>
        </p:nvSpPr>
        <p:spPr>
          <a:xfrm>
            <a:off x="3962718" y="3829685"/>
            <a:ext cx="1492885" cy="654050"/>
          </a:xfrm>
          <a:prstGeom prst="rect">
            <a:avLst/>
          </a:prstGeom>
          <a:noFill/>
        </p:spPr>
        <p:txBody>
          <a:bodyPr wrap="square" lIns="0" tIns="0" rIns="0" bIns="0" rtlCol="0" anchor="t">
            <a:spAutoFit/>
          </a:bodyPr>
          <a:lstStyle/>
          <a:p>
            <a:pPr marL="0" indent="0" algn="ctr">
              <a:lnSpc>
                <a:spcPct val="100000"/>
              </a:lnSpc>
              <a:buNone/>
            </a:pPr>
            <a:r>
              <a:rPr lang="en-US" sz="2000" dirty="0">
                <a:solidFill>
                  <a:srgbClr val="FFFFFF"/>
                </a:solidFill>
                <a:latin typeface="MiSans" pitchFamily="34" charset="-122"/>
                <a:ea typeface="MiSans" pitchFamily="34" charset="-122"/>
                <a:cs typeface="MiSans" pitchFamily="34" charset="-120"/>
              </a:rPr>
              <a:t>职场合作五大黄金法则</a:t>
            </a:r>
            <a:endParaRPr lang="en-US" sz="1600" dirty="0"/>
          </a:p>
        </p:txBody>
      </p:sp>
      <p:pic>
        <p:nvPicPr>
          <p:cNvPr id="14" name="Image 7" descr="https://test-kimi-img.moonshot.cn/pub/slides/slides_tmpl/image/25-05-29-23:56:58-d0s87ik75iks832jc0mg.png"/>
          <p:cNvPicPr>
            <a:picLocks noChangeAspect="1"/>
          </p:cNvPicPr>
          <p:nvPr/>
        </p:nvPicPr>
        <p:blipFill>
          <a:blip r:embed="rId5"/>
          <a:stretch>
            <a:fillRect/>
          </a:stretch>
        </p:blipFill>
        <p:spPr>
          <a:xfrm>
            <a:off x="4242118" y="2673985"/>
            <a:ext cx="934085" cy="981075"/>
          </a:xfrm>
          <a:prstGeom prst="rect">
            <a:avLst/>
          </a:prstGeom>
        </p:spPr>
      </p:pic>
      <p:sp>
        <p:nvSpPr>
          <p:cNvPr id="15" name="Text 5"/>
          <p:cNvSpPr/>
          <p:nvPr/>
        </p:nvSpPr>
        <p:spPr>
          <a:xfrm>
            <a:off x="4463733" y="2909888"/>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02</a:t>
            </a:r>
            <a:endParaRPr lang="en-US" sz="1600" dirty="0"/>
          </a:p>
        </p:txBody>
      </p:sp>
      <p:pic>
        <p:nvPicPr>
          <p:cNvPr id="16" name="Image 8" descr="https://test-kimi-img.moonshot.cn/pub/slides/slides_tmpl/image/25-05-29-23:56:58-d0s87ik75iks832jc0m0.png"/>
          <p:cNvPicPr>
            <a:picLocks noChangeAspect="1"/>
          </p:cNvPicPr>
          <p:nvPr/>
        </p:nvPicPr>
        <p:blipFill>
          <a:blip r:embed="rId3"/>
          <a:stretch>
            <a:fillRect/>
          </a:stretch>
        </p:blipFill>
        <p:spPr>
          <a:xfrm>
            <a:off x="6236970" y="2233295"/>
            <a:ext cx="2452370" cy="3033395"/>
          </a:xfrm>
          <a:prstGeom prst="rect">
            <a:avLst/>
          </a:prstGeom>
        </p:spPr>
      </p:pic>
      <p:sp>
        <p:nvSpPr>
          <p:cNvPr id="17" name="Text 6"/>
          <p:cNvSpPr/>
          <p:nvPr/>
        </p:nvSpPr>
        <p:spPr>
          <a:xfrm>
            <a:off x="6716713" y="3829685"/>
            <a:ext cx="1492885" cy="654050"/>
          </a:xfrm>
          <a:prstGeom prst="rect">
            <a:avLst/>
          </a:prstGeom>
          <a:noFill/>
        </p:spPr>
        <p:txBody>
          <a:bodyPr wrap="square" lIns="0" tIns="0" rIns="0" bIns="0" rtlCol="0" anchor="t">
            <a:spAutoFit/>
          </a:bodyPr>
          <a:lstStyle/>
          <a:p>
            <a:pPr marL="0" indent="0" algn="ctr">
              <a:lnSpc>
                <a:spcPct val="100000"/>
              </a:lnSpc>
              <a:buNone/>
            </a:pPr>
            <a:r>
              <a:rPr lang="en-US" sz="2000" dirty="0">
                <a:solidFill>
                  <a:srgbClr val="FFFFFF"/>
                </a:solidFill>
                <a:latin typeface="MiSans" pitchFamily="34" charset="-122"/>
                <a:ea typeface="MiSans" pitchFamily="34" charset="-122"/>
                <a:cs typeface="MiSans" pitchFamily="34" charset="-120"/>
              </a:rPr>
              <a:t>高职生合作障碍突破</a:t>
            </a:r>
            <a:endParaRPr lang="en-US" sz="1600" dirty="0"/>
          </a:p>
        </p:txBody>
      </p:sp>
      <p:pic>
        <p:nvPicPr>
          <p:cNvPr id="18" name="Image 9" descr="https://test-kimi-img.moonshot.cn/pub/slides/slides_tmpl/image/25-05-29-23:56:58-d0s87ik75iks832jc0mg.png"/>
          <p:cNvPicPr>
            <a:picLocks noChangeAspect="1"/>
          </p:cNvPicPr>
          <p:nvPr/>
        </p:nvPicPr>
        <p:blipFill>
          <a:blip r:embed="rId5"/>
          <a:stretch>
            <a:fillRect/>
          </a:stretch>
        </p:blipFill>
        <p:spPr>
          <a:xfrm>
            <a:off x="6996113" y="2673985"/>
            <a:ext cx="934085" cy="981075"/>
          </a:xfrm>
          <a:prstGeom prst="rect">
            <a:avLst/>
          </a:prstGeom>
        </p:spPr>
      </p:pic>
      <p:sp>
        <p:nvSpPr>
          <p:cNvPr id="19" name="Text 7"/>
          <p:cNvSpPr/>
          <p:nvPr/>
        </p:nvSpPr>
        <p:spPr>
          <a:xfrm>
            <a:off x="7217728" y="2909888"/>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03</a:t>
            </a:r>
            <a:endParaRPr lang="en-US" sz="1600" dirty="0"/>
          </a:p>
        </p:txBody>
      </p:sp>
      <p:pic>
        <p:nvPicPr>
          <p:cNvPr id="20" name="Image 10" descr="https://test-kimi-img.moonshot.cn/pub/slides/slides_tmpl/image/25-05-29-23:56:58-d0s87ik75iks832jc0m0.png"/>
          <p:cNvPicPr>
            <a:picLocks noChangeAspect="1"/>
          </p:cNvPicPr>
          <p:nvPr/>
        </p:nvPicPr>
        <p:blipFill>
          <a:blip r:embed="rId3"/>
          <a:stretch>
            <a:fillRect/>
          </a:stretch>
        </p:blipFill>
        <p:spPr>
          <a:xfrm>
            <a:off x="8990965" y="2233295"/>
            <a:ext cx="2452370" cy="3033395"/>
          </a:xfrm>
          <a:prstGeom prst="rect">
            <a:avLst/>
          </a:prstGeom>
        </p:spPr>
      </p:pic>
      <p:sp>
        <p:nvSpPr>
          <p:cNvPr id="21" name="Text 8"/>
          <p:cNvSpPr/>
          <p:nvPr/>
        </p:nvSpPr>
        <p:spPr>
          <a:xfrm>
            <a:off x="9470708" y="3829685"/>
            <a:ext cx="1492885" cy="654050"/>
          </a:xfrm>
          <a:prstGeom prst="rect">
            <a:avLst/>
          </a:prstGeom>
          <a:noFill/>
        </p:spPr>
        <p:txBody>
          <a:bodyPr wrap="square" lIns="0" tIns="0" rIns="0" bIns="0" rtlCol="0" anchor="t">
            <a:spAutoFit/>
          </a:bodyPr>
          <a:lstStyle/>
          <a:p>
            <a:pPr marL="0" indent="0" algn="ctr">
              <a:lnSpc>
                <a:spcPct val="100000"/>
              </a:lnSpc>
              <a:buNone/>
            </a:pPr>
            <a:r>
              <a:rPr lang="en-US" sz="2000" dirty="0">
                <a:solidFill>
                  <a:srgbClr val="FFFFFF"/>
                </a:solidFill>
                <a:latin typeface="MiSans" pitchFamily="34" charset="-122"/>
                <a:ea typeface="MiSans" pitchFamily="34" charset="-122"/>
                <a:cs typeface="MiSans" pitchFamily="34" charset="-120"/>
              </a:rPr>
              <a:t>4大协作工具实战</a:t>
            </a:r>
            <a:endParaRPr lang="en-US" sz="1600" dirty="0"/>
          </a:p>
        </p:txBody>
      </p:sp>
      <p:pic>
        <p:nvPicPr>
          <p:cNvPr id="22" name="Image 11" descr="https://test-kimi-img.moonshot.cn/pub/slides/slides_tmpl/image/25-05-29-23:56:58-d0s87ik75iks832jc0mg.png"/>
          <p:cNvPicPr>
            <a:picLocks noChangeAspect="1"/>
          </p:cNvPicPr>
          <p:nvPr/>
        </p:nvPicPr>
        <p:blipFill>
          <a:blip r:embed="rId5"/>
          <a:stretch>
            <a:fillRect/>
          </a:stretch>
        </p:blipFill>
        <p:spPr>
          <a:xfrm>
            <a:off x="9750108" y="2673985"/>
            <a:ext cx="934085" cy="981075"/>
          </a:xfrm>
          <a:prstGeom prst="rect">
            <a:avLst/>
          </a:prstGeom>
        </p:spPr>
      </p:pic>
      <p:sp>
        <p:nvSpPr>
          <p:cNvPr id="23" name="Text 9"/>
          <p:cNvSpPr/>
          <p:nvPr/>
        </p:nvSpPr>
        <p:spPr>
          <a:xfrm>
            <a:off x="9971723" y="2909888"/>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04</a:t>
            </a:r>
            <a:endParaRPr lang="en-US" sz="1600" dirty="0"/>
          </a:p>
        </p:txBody>
      </p:sp>
      <p:pic>
        <p:nvPicPr>
          <p:cNvPr id="24" name="Image 12" descr="https://test-kimi-img.moonshot.cn/pub/slides/slides_tmpl/image/25-05-29-23:56:59-d0s87is75iks832jc0o0.png"/>
          <p:cNvPicPr>
            <a:picLocks noChangeAspect="1"/>
          </p:cNvPicPr>
          <p:nvPr/>
        </p:nvPicPr>
        <p:blipFill>
          <a:blip r:embed="rId6"/>
          <a:stretch>
            <a:fillRect/>
          </a:stretch>
        </p:blipFill>
        <p:spPr>
          <a:xfrm>
            <a:off x="10667365" y="5941695"/>
            <a:ext cx="679450" cy="2463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pic>
        <p:nvPicPr>
          <p:cNvPr id="3" name="Image 1" descr="https://test-kimi-img.moonshot.cn/pub/slides/slides_tmpl/image/25-05-29-23:56:49-d0s87gc75iks832jc0jg.png"/>
          <p:cNvPicPr>
            <a:picLocks noChangeAspect="1"/>
          </p:cNvPicPr>
          <p:nvPr/>
        </p:nvPicPr>
        <p:blipFill>
          <a:blip r:embed="rId2">
            <a:alphaModFix amt="45000"/>
          </a:blip>
          <a:stretch>
            <a:fillRect/>
          </a:stretch>
        </p:blipFill>
        <p:spPr>
          <a:xfrm>
            <a:off x="7065645" y="-8255"/>
            <a:ext cx="5241290" cy="5241290"/>
          </a:xfrm>
          <a:prstGeom prst="rect">
            <a:avLst/>
          </a:prstGeom>
        </p:spPr>
      </p:pic>
      <p:pic>
        <p:nvPicPr>
          <p:cNvPr id="4" name="Image 2" descr="https://test-kimi-img.moonshot.cn/pub/slides/slides_tmpl/image/25-05-29-23:56:59-d0s87is75iks832jc0og.png"/>
          <p:cNvPicPr>
            <a:picLocks noChangeAspect="1"/>
          </p:cNvPicPr>
          <p:nvPr/>
        </p:nvPicPr>
        <p:blipFill>
          <a:blip r:embed="rId3">
            <a:alphaModFix amt="43000"/>
          </a:blip>
          <a:stretch>
            <a:fillRect/>
          </a:stretch>
        </p:blipFill>
        <p:spPr>
          <a:xfrm>
            <a:off x="7842250" y="1320800"/>
            <a:ext cx="4003040" cy="5093335"/>
          </a:xfrm>
          <a:prstGeom prst="rect">
            <a:avLst/>
          </a:prstGeom>
        </p:spPr>
      </p:pic>
      <p:pic>
        <p:nvPicPr>
          <p:cNvPr id="5" name="Image 3" descr="https://test-kimi-img.moonshot.cn/pub/slides/slides_tmpl/image/25-05-29-23:56:58-d0s87ik75iks832jc0m0.png"/>
          <p:cNvPicPr>
            <a:picLocks noChangeAspect="1"/>
          </p:cNvPicPr>
          <p:nvPr/>
        </p:nvPicPr>
        <p:blipFill>
          <a:blip r:embed="rId4"/>
          <a:stretch>
            <a:fillRect/>
          </a:stretch>
        </p:blipFill>
        <p:spPr>
          <a:xfrm>
            <a:off x="634365" y="2233295"/>
            <a:ext cx="3301365" cy="4180840"/>
          </a:xfrm>
          <a:prstGeom prst="rect">
            <a:avLst/>
          </a:prstGeom>
        </p:spPr>
      </p:pic>
      <p:sp>
        <p:nvSpPr>
          <p:cNvPr id="6" name="Text 0"/>
          <p:cNvSpPr/>
          <p:nvPr/>
        </p:nvSpPr>
        <p:spPr>
          <a:xfrm>
            <a:off x="542215" y="789616"/>
            <a:ext cx="8152877" cy="833184"/>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功劳归属协议</a:t>
            </a:r>
            <a:endParaRPr lang="en-US" sz="1600" dirty="0"/>
          </a:p>
        </p:txBody>
      </p:sp>
      <p:sp>
        <p:nvSpPr>
          <p:cNvPr id="7" name="Text 1"/>
          <p:cNvSpPr/>
          <p:nvPr/>
        </p:nvSpPr>
        <p:spPr>
          <a:xfrm>
            <a:off x="8002905" y="1931670"/>
            <a:ext cx="3600450" cy="952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通过实际案例演练，让学生掌握如何运用功劳归属协议明确功劳归属，增强团队合作的和谐性。</a:t>
            </a:r>
            <a:endParaRPr lang="en-US" sz="1600" dirty="0"/>
          </a:p>
        </p:txBody>
      </p:sp>
      <p:sp>
        <p:nvSpPr>
          <p:cNvPr id="8" name="Text 2"/>
          <p:cNvSpPr/>
          <p:nvPr/>
        </p:nvSpPr>
        <p:spPr>
          <a:xfrm>
            <a:off x="7954629" y="1622944"/>
            <a:ext cx="3583956" cy="311150"/>
          </a:xfrm>
          <a:prstGeom prst="rect">
            <a:avLst/>
          </a:prstGeom>
          <a:noFill/>
        </p:spPr>
        <p:txBody>
          <a:bodyPr wrap="square" lIns="0" tIns="0" rIns="0" bIns="0" rtlCol="0" anchor="t">
            <a:spAutoFit/>
          </a:bodyPr>
          <a:lstStyle/>
          <a:p>
            <a:pPr marL="0" indent="0" algn="just">
              <a:lnSpc>
                <a:spcPct val="100000"/>
              </a:lnSpc>
              <a:buNone/>
            </a:pPr>
            <a:r>
              <a:rPr lang="en-US" sz="2000" b="1" dirty="0">
                <a:solidFill>
                  <a:srgbClr val="F26447"/>
                </a:solidFill>
                <a:latin typeface="MiSans" pitchFamily="34" charset="-122"/>
                <a:ea typeface="MiSans" pitchFamily="34" charset="-122"/>
                <a:cs typeface="MiSans" pitchFamily="34" charset="-120"/>
              </a:rPr>
              <a:t>实际应用与演练</a:t>
            </a:r>
            <a:endParaRPr lang="en-US" sz="1600" dirty="0"/>
          </a:p>
        </p:txBody>
      </p:sp>
      <p:pic>
        <p:nvPicPr>
          <p:cNvPr id="9" name="Image 4" descr="https://test-kimi-img.moonshot.cn/pub/slides/slides_tmpl/image/25-05-29-23:57:17-d0s87nc75iks832jc15g.jpeg"/>
          <p:cNvPicPr>
            <a:picLocks noChangeAspect="1"/>
          </p:cNvPicPr>
          <p:nvPr/>
        </p:nvPicPr>
        <p:blipFill>
          <a:blip r:embed="rId5"/>
          <a:srcRect t="6685" b="6685"/>
          <a:stretch>
            <a:fillRect/>
          </a:stretch>
        </p:blipFill>
        <p:spPr>
          <a:xfrm>
            <a:off x="8080375" y="4051300"/>
            <a:ext cx="3509645" cy="2029460"/>
          </a:xfrm>
          <a:prstGeom prst="rect">
            <a:avLst/>
          </a:prstGeom>
        </p:spPr>
      </p:pic>
      <p:sp>
        <p:nvSpPr>
          <p:cNvPr id="10" name="Text 3"/>
          <p:cNvSpPr/>
          <p:nvPr/>
        </p:nvSpPr>
        <p:spPr>
          <a:xfrm>
            <a:off x="944245" y="3094038"/>
            <a:ext cx="2624455" cy="158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FFFFFF"/>
                </a:solidFill>
                <a:latin typeface="MiSans" pitchFamily="34" charset="-122"/>
                <a:ea typeface="MiSans" pitchFamily="34" charset="-122"/>
                <a:cs typeface="MiSans" pitchFamily="34" charset="-120"/>
              </a:rPr>
              <a:t>学习“这次成功因 A 负责______，B 完成______，尤其感谢 C 的______支持”的预防抢功话术，帮助学生解决合作中的功劳归属问题。</a:t>
            </a:r>
            <a:endParaRPr lang="en-US" sz="1600" dirty="0"/>
          </a:p>
        </p:txBody>
      </p:sp>
      <p:sp>
        <p:nvSpPr>
          <p:cNvPr id="11" name="Text 4"/>
          <p:cNvSpPr/>
          <p:nvPr/>
        </p:nvSpPr>
        <p:spPr>
          <a:xfrm>
            <a:off x="1153160" y="2501583"/>
            <a:ext cx="2343150" cy="311150"/>
          </a:xfrm>
          <a:prstGeom prst="rect">
            <a:avLst/>
          </a:prstGeom>
          <a:noFill/>
        </p:spPr>
        <p:txBody>
          <a:bodyPr wrap="square" lIns="0" tIns="0" rIns="0" bIns="0" rtlCol="0" anchor="t">
            <a:spAutoFit/>
          </a:bodyPr>
          <a:lstStyle/>
          <a:p>
            <a:pPr marL="0" indent="0" algn="r">
              <a:lnSpc>
                <a:spcPct val="100000"/>
              </a:lnSpc>
              <a:buNone/>
            </a:pPr>
            <a:r>
              <a:rPr lang="en-US" sz="2000" b="1" dirty="0">
                <a:solidFill>
                  <a:srgbClr val="FFFFFF"/>
                </a:solidFill>
                <a:latin typeface="MiSans" pitchFamily="34" charset="-122"/>
                <a:ea typeface="MiSans" pitchFamily="34" charset="-122"/>
                <a:cs typeface="MiSans" pitchFamily="34" charset="-120"/>
              </a:rPr>
              <a:t>预防抢功话术学习</a:t>
            </a:r>
            <a:endParaRPr lang="en-US" sz="1600" dirty="0"/>
          </a:p>
        </p:txBody>
      </p:sp>
      <p:pic>
        <p:nvPicPr>
          <p:cNvPr id="12" name="Image 5" descr="https://test-kimi-img.moonshot.cn/pub/slides/slides_tmpl/image/25-05-29-23:56:59-d0s87is75iks832jc0o0.png"/>
          <p:cNvPicPr>
            <a:picLocks noChangeAspect="1"/>
          </p:cNvPicPr>
          <p:nvPr/>
        </p:nvPicPr>
        <p:blipFill>
          <a:blip r:embed="rId6"/>
          <a:stretch>
            <a:fillRect/>
          </a:stretch>
        </p:blipFill>
        <p:spPr>
          <a:xfrm>
            <a:off x="10927080" y="832485"/>
            <a:ext cx="679450" cy="246380"/>
          </a:xfrm>
          <a:prstGeom prst="rect">
            <a:avLst/>
          </a:prstGeom>
        </p:spPr>
      </p:pic>
      <p:pic>
        <p:nvPicPr>
          <p:cNvPr id="13" name="Image 6" descr="https://test-kimi-img.moonshot.cn/pub/slides/slides_tmpl/image/25-05-29-23:56:58-d0s87ik75iks832jc0m0.png"/>
          <p:cNvPicPr>
            <a:picLocks noChangeAspect="1"/>
          </p:cNvPicPr>
          <p:nvPr/>
        </p:nvPicPr>
        <p:blipFill>
          <a:blip r:embed="rId4"/>
          <a:stretch>
            <a:fillRect/>
          </a:stretch>
        </p:blipFill>
        <p:spPr>
          <a:xfrm>
            <a:off x="4098925" y="2233295"/>
            <a:ext cx="3301365" cy="4180840"/>
          </a:xfrm>
          <a:prstGeom prst="rect">
            <a:avLst/>
          </a:prstGeom>
        </p:spPr>
      </p:pic>
      <p:sp>
        <p:nvSpPr>
          <p:cNvPr id="14" name="Text 5"/>
          <p:cNvSpPr/>
          <p:nvPr/>
        </p:nvSpPr>
        <p:spPr>
          <a:xfrm>
            <a:off x="4408805" y="3094038"/>
            <a:ext cx="2624455"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FFFFFF"/>
                </a:solidFill>
                <a:latin typeface="MiSans" pitchFamily="34" charset="-122"/>
                <a:ea typeface="MiSans" pitchFamily="34" charset="-122"/>
                <a:cs typeface="MiSans" pitchFamily="34" charset="-120"/>
              </a:rPr>
              <a:t>分析功劳归属在合作中的重要性，如避免内部矛盾、提高团队凝聚力等，引导学生树立正确的功劳归属意识。</a:t>
            </a:r>
            <a:endParaRPr lang="en-US" sz="1600" dirty="0"/>
          </a:p>
        </p:txBody>
      </p:sp>
      <p:sp>
        <p:nvSpPr>
          <p:cNvPr id="15" name="Text 6"/>
          <p:cNvSpPr/>
          <p:nvPr/>
        </p:nvSpPr>
        <p:spPr>
          <a:xfrm>
            <a:off x="4617720" y="2501583"/>
            <a:ext cx="2343150" cy="311150"/>
          </a:xfrm>
          <a:prstGeom prst="rect">
            <a:avLst/>
          </a:prstGeom>
          <a:noFill/>
        </p:spPr>
        <p:txBody>
          <a:bodyPr wrap="square" lIns="0" tIns="0" rIns="0" bIns="0" rtlCol="0" anchor="t">
            <a:spAutoFit/>
          </a:bodyPr>
          <a:lstStyle/>
          <a:p>
            <a:pPr marL="0" indent="0" algn="r">
              <a:lnSpc>
                <a:spcPct val="100000"/>
              </a:lnSpc>
              <a:buNone/>
            </a:pPr>
            <a:r>
              <a:rPr lang="en-US" sz="2000" b="1" dirty="0">
                <a:solidFill>
                  <a:srgbClr val="FFFFFF"/>
                </a:solidFill>
                <a:latin typeface="MiSans" pitchFamily="34" charset="-122"/>
                <a:ea typeface="MiSans" pitchFamily="34" charset="-122"/>
                <a:cs typeface="MiSans" pitchFamily="34" charset="-120"/>
              </a:rPr>
              <a:t>功劳归属的重要性</a:t>
            </a:r>
            <a:endParaRPr lang="en-US"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sp>
        <p:nvSpPr>
          <p:cNvPr id="3" name="Text 0"/>
          <p:cNvSpPr/>
          <p:nvPr/>
        </p:nvSpPr>
        <p:spPr>
          <a:xfrm>
            <a:off x="542290" y="820420"/>
            <a:ext cx="7146290" cy="637540"/>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协作问题“拆弹”表</a:t>
            </a:r>
            <a:endParaRPr lang="en-US" sz="1600" dirty="0"/>
          </a:p>
        </p:txBody>
      </p:sp>
      <p:sp>
        <p:nvSpPr>
          <p:cNvPr id="4" name="Text 1"/>
          <p:cNvSpPr/>
          <p:nvPr/>
        </p:nvSpPr>
        <p:spPr>
          <a:xfrm>
            <a:off x="914373" y="3471432"/>
            <a:ext cx="2859341" cy="158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学习协作问题“拆弹”表，了解问题现象、可能原因及解决动作，如进度延迟可能因优先级冲突，解决动作是召开 10 分钟优先级会议，帮助学生快速解决合作中的问题。</a:t>
            </a:r>
            <a:endParaRPr lang="en-US" sz="1600" dirty="0"/>
          </a:p>
        </p:txBody>
      </p:sp>
      <p:sp>
        <p:nvSpPr>
          <p:cNvPr id="5" name="Text 2"/>
          <p:cNvSpPr/>
          <p:nvPr/>
        </p:nvSpPr>
        <p:spPr>
          <a:xfrm>
            <a:off x="1049655" y="2723515"/>
            <a:ext cx="2667000" cy="3111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问题现象与解决动作</a:t>
            </a:r>
            <a:endParaRPr lang="en-US" sz="1600" dirty="0"/>
          </a:p>
        </p:txBody>
      </p:sp>
      <p:sp>
        <p:nvSpPr>
          <p:cNvPr id="6" name="Text 3"/>
          <p:cNvSpPr/>
          <p:nvPr/>
        </p:nvSpPr>
        <p:spPr>
          <a:xfrm>
            <a:off x="4579115" y="3471432"/>
            <a:ext cx="2859341" cy="952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分析问题解决技巧与方法在合作中的重要性，如提高合作效率、避免问题积累等，引导学生掌握有效的</a:t>
            </a:r>
            <a:endParaRPr lang="en-US" sz="1600" dirty="0"/>
          </a:p>
        </p:txBody>
      </p:sp>
      <p:sp>
        <p:nvSpPr>
          <p:cNvPr id="7" name="Text 4"/>
          <p:cNvSpPr/>
          <p:nvPr/>
        </p:nvSpPr>
        <p:spPr>
          <a:xfrm>
            <a:off x="4659630" y="2724150"/>
            <a:ext cx="2779395" cy="3111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问题解决技巧与方法</a:t>
            </a:r>
            <a:endParaRPr lang="en-US" sz="1600" dirty="0"/>
          </a:p>
        </p:txBody>
      </p:sp>
      <p:pic>
        <p:nvPicPr>
          <p:cNvPr id="8" name="Image 1" descr="https://test-kimi-img.moonshot.cn/pub/slides/slides_tmpl/image/25-05-29-23:56:58-d0s87ik75iks832jc0n0.png"/>
          <p:cNvPicPr>
            <a:picLocks noChangeAspect="1"/>
          </p:cNvPicPr>
          <p:nvPr/>
        </p:nvPicPr>
        <p:blipFill>
          <a:blip r:embed="rId2"/>
          <a:stretch>
            <a:fillRect/>
          </a:stretch>
        </p:blipFill>
        <p:spPr>
          <a:xfrm rot="5400000">
            <a:off x="2464435" y="4380230"/>
            <a:ext cx="3318510" cy="99060"/>
          </a:xfrm>
          <a:prstGeom prst="rect">
            <a:avLst/>
          </a:prstGeom>
        </p:spPr>
      </p:pic>
      <p:pic>
        <p:nvPicPr>
          <p:cNvPr id="9" name="Image 2" descr="https://test-kimi-img.moonshot.cn/pub/slides/slides_tmpl/image/25-05-29-23:56:58-d0s87ik75iks832jc0mg.png"/>
          <p:cNvPicPr>
            <a:picLocks noChangeAspect="1"/>
          </p:cNvPicPr>
          <p:nvPr/>
        </p:nvPicPr>
        <p:blipFill>
          <a:blip r:embed="rId3"/>
          <a:stretch>
            <a:fillRect/>
          </a:stretch>
        </p:blipFill>
        <p:spPr>
          <a:xfrm>
            <a:off x="1916113" y="1708468"/>
            <a:ext cx="934085" cy="981075"/>
          </a:xfrm>
          <a:prstGeom prst="rect">
            <a:avLst/>
          </a:prstGeom>
        </p:spPr>
      </p:pic>
      <p:sp>
        <p:nvSpPr>
          <p:cNvPr id="10" name="Text 5"/>
          <p:cNvSpPr/>
          <p:nvPr/>
        </p:nvSpPr>
        <p:spPr>
          <a:xfrm>
            <a:off x="2137728" y="1983740"/>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01</a:t>
            </a:r>
            <a:endParaRPr lang="en-US" sz="1600" dirty="0"/>
          </a:p>
        </p:txBody>
      </p:sp>
      <p:pic>
        <p:nvPicPr>
          <p:cNvPr id="11" name="Image 3" descr="https://test-kimi-img.moonshot.cn/pub/slides/slides_tmpl/image/25-05-29-23:56:58-d0s87ik75iks832jc0mg.png"/>
          <p:cNvPicPr>
            <a:picLocks noChangeAspect="1"/>
          </p:cNvPicPr>
          <p:nvPr/>
        </p:nvPicPr>
        <p:blipFill>
          <a:blip r:embed="rId3"/>
          <a:stretch>
            <a:fillRect/>
          </a:stretch>
        </p:blipFill>
        <p:spPr>
          <a:xfrm>
            <a:off x="5541328" y="1708468"/>
            <a:ext cx="934085" cy="981075"/>
          </a:xfrm>
          <a:prstGeom prst="rect">
            <a:avLst/>
          </a:prstGeom>
        </p:spPr>
      </p:pic>
      <p:sp>
        <p:nvSpPr>
          <p:cNvPr id="12" name="Text 6"/>
          <p:cNvSpPr/>
          <p:nvPr/>
        </p:nvSpPr>
        <p:spPr>
          <a:xfrm>
            <a:off x="5762943" y="1983740"/>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02</a:t>
            </a:r>
            <a:endParaRPr lang="en-US" sz="1600" dirty="0"/>
          </a:p>
        </p:txBody>
      </p:sp>
      <p:pic>
        <p:nvPicPr>
          <p:cNvPr id="13" name="Image 4" descr="https://test-kimi-img.moonshot.cn/pub/slides/slides_tmpl/image/25-05-29-23:56:49-d0s87gc75iks832jc0jg.png"/>
          <p:cNvPicPr>
            <a:picLocks noChangeAspect="1"/>
          </p:cNvPicPr>
          <p:nvPr/>
        </p:nvPicPr>
        <p:blipFill>
          <a:blip r:embed="rId4"/>
          <a:stretch>
            <a:fillRect/>
          </a:stretch>
        </p:blipFill>
        <p:spPr>
          <a:xfrm>
            <a:off x="8243253" y="374015"/>
            <a:ext cx="3254375" cy="3254375"/>
          </a:xfrm>
          <a:prstGeom prst="rect">
            <a:avLst/>
          </a:prstGeom>
        </p:spPr>
      </p:pic>
      <p:pic>
        <p:nvPicPr>
          <p:cNvPr id="14" name="Image 5" descr="https://test-kimi-img.moonshot.cn/pub/slides/slides_tmpl/image/25-05-29-23:56:49-d0s87gc75iks832jc0jg.png"/>
          <p:cNvPicPr>
            <a:picLocks noChangeAspect="1"/>
          </p:cNvPicPr>
          <p:nvPr/>
        </p:nvPicPr>
        <p:blipFill>
          <a:blip r:embed="rId4"/>
          <a:stretch>
            <a:fillRect/>
          </a:stretch>
        </p:blipFill>
        <p:spPr>
          <a:xfrm>
            <a:off x="8243253" y="3285490"/>
            <a:ext cx="3254375" cy="3254375"/>
          </a:xfrm>
          <a:prstGeom prst="rect">
            <a:avLst/>
          </a:prstGeom>
        </p:spPr>
      </p:pic>
      <p:pic>
        <p:nvPicPr>
          <p:cNvPr id="15" name="Image 6" descr="https://test-kimi-img.moonshot.cn/pub/slides/slides_tmpl/image/25-05-29-23:57:11-d0s87ls75iks832jc11g.png"/>
          <p:cNvPicPr>
            <a:picLocks noChangeAspect="1"/>
          </p:cNvPicPr>
          <p:nvPr/>
        </p:nvPicPr>
        <p:blipFill>
          <a:blip r:embed="rId5"/>
          <a:srcRect t="17" b="17"/>
          <a:stretch>
            <a:fillRect/>
          </a:stretch>
        </p:blipFill>
        <p:spPr>
          <a:xfrm>
            <a:off x="8912225" y="1111250"/>
            <a:ext cx="1916430" cy="1916430"/>
          </a:xfrm>
          <a:prstGeom prst="rect">
            <a:avLst/>
          </a:prstGeom>
        </p:spPr>
      </p:pic>
      <p:pic>
        <p:nvPicPr>
          <p:cNvPr id="16" name="Image 7" descr="https://test-kimi-img.moonshot.cn/pub/slides/slides_tmpl/image/25-05-29-23:57:12-d0s87m475iks832jc120.png"/>
          <p:cNvPicPr>
            <a:picLocks noChangeAspect="1"/>
          </p:cNvPicPr>
          <p:nvPr/>
        </p:nvPicPr>
        <p:blipFill>
          <a:blip r:embed="rId6"/>
          <a:srcRect t="17" b="17"/>
          <a:stretch>
            <a:fillRect/>
          </a:stretch>
        </p:blipFill>
        <p:spPr>
          <a:xfrm>
            <a:off x="8912225" y="4058285"/>
            <a:ext cx="1916430" cy="191643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6-d0s87i475iks832jc0l0.png"/>
          <p:cNvPicPr>
            <a:picLocks noChangeAspect="1"/>
          </p:cNvPicPr>
          <p:nvPr/>
        </p:nvPicPr>
        <p:blipFill>
          <a:blip r:embed="rId1"/>
          <a:srcRect t="83" b="83"/>
          <a:stretch>
            <a:fillRect/>
          </a:stretch>
        </p:blipFill>
        <p:spPr>
          <a:xfrm>
            <a:off x="-635" y="0"/>
            <a:ext cx="12192000" cy="6858000"/>
          </a:xfrm>
          <a:prstGeom prst="rect">
            <a:avLst/>
          </a:prstGeom>
        </p:spPr>
      </p:pic>
      <p:pic>
        <p:nvPicPr>
          <p:cNvPr id="3" name="Image 1" descr="https://test-kimi-img.moonshot.cn/pub/slides/slides_tmpl/image/25-05-29-23:56:51-d0s87gs75iks832jc0k0.png"/>
          <p:cNvPicPr>
            <a:picLocks noChangeAspect="1"/>
          </p:cNvPicPr>
          <p:nvPr/>
        </p:nvPicPr>
        <p:blipFill>
          <a:blip r:embed="rId2"/>
          <a:stretch>
            <a:fillRect/>
          </a:stretch>
        </p:blipFill>
        <p:spPr>
          <a:xfrm flipV="1">
            <a:off x="-635" y="-50800"/>
            <a:ext cx="4911090" cy="4911090"/>
          </a:xfrm>
          <a:prstGeom prst="rect">
            <a:avLst/>
          </a:prstGeom>
        </p:spPr>
      </p:pic>
      <p:pic>
        <p:nvPicPr>
          <p:cNvPr id="4" name="Image 2" descr="https://test-kimi-img.moonshot.cn/pub/slides/slides_tmpl/image/25-05-29-23:56:49-d0s87gc75iks832jc0jg.png"/>
          <p:cNvPicPr>
            <a:picLocks noChangeAspect="1"/>
          </p:cNvPicPr>
          <p:nvPr/>
        </p:nvPicPr>
        <p:blipFill>
          <a:blip r:embed="rId3"/>
          <a:stretch>
            <a:fillRect/>
          </a:stretch>
        </p:blipFill>
        <p:spPr>
          <a:xfrm>
            <a:off x="6370320" y="0"/>
            <a:ext cx="5821045" cy="5821045"/>
          </a:xfrm>
          <a:prstGeom prst="rect">
            <a:avLst/>
          </a:prstGeom>
        </p:spPr>
      </p:pic>
      <p:sp>
        <p:nvSpPr>
          <p:cNvPr id="5" name="Text 0"/>
          <p:cNvSpPr/>
          <p:nvPr/>
        </p:nvSpPr>
        <p:spPr>
          <a:xfrm>
            <a:off x="3659823" y="2816225"/>
            <a:ext cx="4871085" cy="736600"/>
          </a:xfrm>
          <a:prstGeom prst="rect">
            <a:avLst/>
          </a:prstGeom>
          <a:noFill/>
        </p:spPr>
        <p:txBody>
          <a:bodyPr wrap="square" lIns="99695" tIns="49784" rIns="99695" bIns="49784" rtlCol="0" anchor="t">
            <a:spAutoFit/>
          </a:bodyPr>
          <a:lstStyle/>
          <a:p>
            <a:pPr marL="0" indent="0" algn="ctr">
              <a:lnSpc>
                <a:spcPct val="100000"/>
              </a:lnSpc>
              <a:buNone/>
            </a:pPr>
            <a:r>
              <a:rPr lang="en-US" sz="4800" dirty="0">
                <a:solidFill>
                  <a:srgbClr val="000000"/>
                </a:solidFill>
                <a:latin typeface="MiSans" pitchFamily="34" charset="-122"/>
                <a:ea typeface="MiSans" pitchFamily="34" charset="-122"/>
                <a:cs typeface="MiSans" pitchFamily="34" charset="-120"/>
              </a:rPr>
              <a:t>THANK YOU</a:t>
            </a:r>
            <a:endParaRPr lang="en-US" sz="1600" dirty="0"/>
          </a:p>
        </p:txBody>
      </p:sp>
      <p:sp>
        <p:nvSpPr>
          <p:cNvPr id="6" name="Text 1"/>
          <p:cNvSpPr/>
          <p:nvPr/>
        </p:nvSpPr>
        <p:spPr>
          <a:xfrm>
            <a:off x="2788285" y="1687195"/>
            <a:ext cx="6614160" cy="1231900"/>
          </a:xfrm>
          <a:prstGeom prst="rect">
            <a:avLst/>
          </a:prstGeom>
          <a:noFill/>
        </p:spPr>
        <p:txBody>
          <a:bodyPr wrap="square" lIns="99695" tIns="49784" rIns="99695" bIns="49784" rtlCol="0" anchor="t">
            <a:spAutoFit/>
          </a:bodyPr>
          <a:lstStyle/>
          <a:p>
            <a:pPr marL="0" indent="0" algn="ctr">
              <a:lnSpc>
                <a:spcPct val="100000"/>
              </a:lnSpc>
              <a:buNone/>
            </a:pPr>
            <a:r>
              <a:rPr lang="en-US" sz="8000" dirty="0">
                <a:solidFill>
                  <a:srgbClr val="000000"/>
                </a:solidFill>
                <a:latin typeface="MiSans" pitchFamily="34" charset="-122"/>
                <a:ea typeface="MiSans" pitchFamily="34" charset="-122"/>
                <a:cs typeface="MiSans" pitchFamily="34" charset="-120"/>
              </a:rPr>
              <a:t>感谢大家观看</a:t>
            </a:r>
            <a:endParaRPr lang="en-US" sz="1600" dirty="0"/>
          </a:p>
        </p:txBody>
      </p:sp>
      <p:pic>
        <p:nvPicPr>
          <p:cNvPr id="11" name="Image 5" descr="https://test-kimi-img.moonshot.cn/pub/slides/slides_tmpl/image/25-05-29-23:56:51-d0s87gs75iks832jc0k0.png"/>
          <p:cNvPicPr>
            <a:picLocks noChangeAspect="1"/>
          </p:cNvPicPr>
          <p:nvPr/>
        </p:nvPicPr>
        <p:blipFill>
          <a:blip r:embed="rId2"/>
          <a:stretch>
            <a:fillRect/>
          </a:stretch>
        </p:blipFill>
        <p:spPr>
          <a:xfrm>
            <a:off x="7280275" y="1946910"/>
            <a:ext cx="4911090" cy="49110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6-d0s87i475iks832jc0l0.png"/>
          <p:cNvPicPr>
            <a:picLocks noChangeAspect="1"/>
          </p:cNvPicPr>
          <p:nvPr/>
        </p:nvPicPr>
        <p:blipFill>
          <a:blip r:embed="rId1"/>
          <a:srcRect t="83" b="83"/>
          <a:stretch>
            <a:fillRect/>
          </a:stretch>
        </p:blipFill>
        <p:spPr>
          <a:xfrm>
            <a:off x="-635" y="0"/>
            <a:ext cx="12192000" cy="6858000"/>
          </a:xfrm>
          <a:prstGeom prst="rect">
            <a:avLst/>
          </a:prstGeom>
        </p:spPr>
      </p:pic>
      <p:pic>
        <p:nvPicPr>
          <p:cNvPr id="3" name="Image 1" descr="https://test-kimi-img.moonshot.cn/pub/slides/slides_tmpl/image/25-05-29-23:56:51-d0s87gs75iks832jc0k0.png"/>
          <p:cNvPicPr>
            <a:picLocks noChangeAspect="1"/>
          </p:cNvPicPr>
          <p:nvPr/>
        </p:nvPicPr>
        <p:blipFill>
          <a:blip r:embed="rId2"/>
          <a:stretch>
            <a:fillRect/>
          </a:stretch>
        </p:blipFill>
        <p:spPr>
          <a:xfrm>
            <a:off x="2026920" y="-503555"/>
            <a:ext cx="7865110" cy="7865110"/>
          </a:xfrm>
          <a:prstGeom prst="rect">
            <a:avLst/>
          </a:prstGeom>
        </p:spPr>
      </p:pic>
      <p:sp>
        <p:nvSpPr>
          <p:cNvPr id="4" name="Text 0"/>
          <p:cNvSpPr/>
          <p:nvPr/>
        </p:nvSpPr>
        <p:spPr>
          <a:xfrm>
            <a:off x="4523404" y="1782464"/>
            <a:ext cx="2872142" cy="2105025"/>
          </a:xfrm>
          <a:prstGeom prst="rect">
            <a:avLst/>
          </a:prstGeom>
          <a:noFill/>
        </p:spPr>
        <p:txBody>
          <a:bodyPr wrap="square" lIns="91440" tIns="45720" rIns="91440" bIns="45720" rtlCol="0" anchor="t">
            <a:spAutoFit/>
          </a:bodyPr>
          <a:lstStyle/>
          <a:p>
            <a:pPr marL="0" indent="0" algn="ctr">
              <a:lnSpc>
                <a:spcPct val="100000"/>
              </a:lnSpc>
              <a:buNone/>
            </a:pPr>
            <a:r>
              <a:rPr lang="en-US" sz="13800" dirty="0">
                <a:solidFill>
                  <a:srgbClr val="000000"/>
                </a:solidFill>
                <a:latin typeface="MiSans" pitchFamily="34" charset="-122"/>
                <a:ea typeface="MiSans" pitchFamily="34" charset="-122"/>
                <a:cs typeface="MiSans" pitchFamily="34" charset="-120"/>
              </a:rPr>
              <a:t>01</a:t>
            </a:r>
            <a:endParaRPr lang="en-US" sz="1600" dirty="0"/>
          </a:p>
        </p:txBody>
      </p:sp>
      <p:sp>
        <p:nvSpPr>
          <p:cNvPr id="5" name="Text 1"/>
          <p:cNvSpPr/>
          <p:nvPr/>
        </p:nvSpPr>
        <p:spPr>
          <a:xfrm>
            <a:off x="3252787" y="3998455"/>
            <a:ext cx="5685155" cy="482600"/>
          </a:xfrm>
          <a:prstGeom prst="rect">
            <a:avLst/>
          </a:prstGeom>
          <a:noFill/>
        </p:spPr>
        <p:txBody>
          <a:bodyPr wrap="square" lIns="0" tIns="0" rIns="0" bIns="0" rtlCol="0" anchor="t">
            <a:spAutoFit/>
          </a:bodyPr>
          <a:lstStyle/>
          <a:p>
            <a:pPr marL="0" indent="0" algn="ctr">
              <a:lnSpc>
                <a:spcPct val="100000"/>
              </a:lnSpc>
              <a:buNone/>
            </a:pPr>
            <a:r>
              <a:rPr lang="en-US" sz="3200" dirty="0">
                <a:solidFill>
                  <a:srgbClr val="000000"/>
                </a:solidFill>
                <a:latin typeface="MiSans" pitchFamily="34" charset="-122"/>
                <a:ea typeface="MiSans" pitchFamily="34" charset="-122"/>
                <a:cs typeface="MiSans" pitchFamily="34" charset="-120"/>
              </a:rPr>
              <a:t>课堂导入：合作“痛点”大揭秘</a:t>
            </a:r>
            <a:endParaRPr lang="en-US" sz="1600" dirty="0"/>
          </a:p>
        </p:txBody>
      </p:sp>
      <p:pic>
        <p:nvPicPr>
          <p:cNvPr id="6" name="Image 2" descr="https://test-kimi-img.moonshot.cn/pub/slides/slides_tmpl/image/25-05-29-23:56:49-d0s87gc75iks832jc0jg.png"/>
          <p:cNvPicPr>
            <a:picLocks noChangeAspect="1"/>
          </p:cNvPicPr>
          <p:nvPr/>
        </p:nvPicPr>
        <p:blipFill>
          <a:blip r:embed="rId3"/>
          <a:stretch>
            <a:fillRect/>
          </a:stretch>
        </p:blipFill>
        <p:spPr>
          <a:xfrm>
            <a:off x="8832850" y="3328670"/>
            <a:ext cx="3254375" cy="3254375"/>
          </a:xfrm>
          <a:prstGeom prst="rect">
            <a:avLst/>
          </a:prstGeom>
        </p:spPr>
      </p:pic>
      <p:pic>
        <p:nvPicPr>
          <p:cNvPr id="7" name="Image 3" descr="https://test-kimi-img.moonshot.cn/pub/slides/slides_tmpl/image/25-05-29-23:56:49-d0s87gc75iks832jc0jg.png"/>
          <p:cNvPicPr>
            <a:picLocks noChangeAspect="1"/>
          </p:cNvPicPr>
          <p:nvPr/>
        </p:nvPicPr>
        <p:blipFill>
          <a:blip r:embed="rId3"/>
          <a:stretch>
            <a:fillRect/>
          </a:stretch>
        </p:blipFill>
        <p:spPr>
          <a:xfrm>
            <a:off x="274955" y="401320"/>
            <a:ext cx="3254375" cy="32543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pic>
        <p:nvPicPr>
          <p:cNvPr id="3" name="Image 1" descr="https://test-kimi-img.moonshot.cn/pub/slides/slides_tmpl/image/25-05-29-23:56:59-d0s87is75iks832jc0og.png"/>
          <p:cNvPicPr>
            <a:picLocks noChangeAspect="1"/>
          </p:cNvPicPr>
          <p:nvPr/>
        </p:nvPicPr>
        <p:blipFill>
          <a:blip r:embed="rId2">
            <a:alphaModFix amt="43000"/>
          </a:blip>
          <a:stretch>
            <a:fillRect/>
          </a:stretch>
        </p:blipFill>
        <p:spPr>
          <a:xfrm>
            <a:off x="2878455" y="1882775"/>
            <a:ext cx="8394700" cy="1713865"/>
          </a:xfrm>
          <a:prstGeom prst="rect">
            <a:avLst/>
          </a:prstGeom>
        </p:spPr>
      </p:pic>
      <p:pic>
        <p:nvPicPr>
          <p:cNvPr id="4" name="Image 2" descr="https://test-kimi-img.moonshot.cn/pub/slides/slides_tmpl/image/25-05-29-23:56:59-d0s87is75iks832jc0og.png"/>
          <p:cNvPicPr>
            <a:picLocks noChangeAspect="1"/>
          </p:cNvPicPr>
          <p:nvPr/>
        </p:nvPicPr>
        <p:blipFill>
          <a:blip r:embed="rId2">
            <a:alphaModFix amt="43000"/>
          </a:blip>
          <a:stretch>
            <a:fillRect/>
          </a:stretch>
        </p:blipFill>
        <p:spPr>
          <a:xfrm flipH="1">
            <a:off x="947420" y="4291330"/>
            <a:ext cx="8248650" cy="1713865"/>
          </a:xfrm>
          <a:prstGeom prst="rect">
            <a:avLst/>
          </a:prstGeom>
        </p:spPr>
      </p:pic>
      <p:sp>
        <p:nvSpPr>
          <p:cNvPr id="5" name="Text 0"/>
          <p:cNvSpPr/>
          <p:nvPr/>
        </p:nvSpPr>
        <p:spPr>
          <a:xfrm>
            <a:off x="3233420" y="2394585"/>
            <a:ext cx="7539355" cy="635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分析 TOP3 问题，引导学生思考这些问题产生的原因及对合作的影响，为后续解决方案的提出奠定基础。</a:t>
            </a:r>
            <a:endParaRPr lang="en-US" sz="1600" dirty="0"/>
          </a:p>
        </p:txBody>
      </p:sp>
      <p:sp>
        <p:nvSpPr>
          <p:cNvPr id="6" name="Text 1"/>
          <p:cNvSpPr/>
          <p:nvPr/>
        </p:nvSpPr>
        <p:spPr>
          <a:xfrm>
            <a:off x="6407416" y="2110234"/>
            <a:ext cx="4331168" cy="311150"/>
          </a:xfrm>
          <a:prstGeom prst="rect">
            <a:avLst/>
          </a:prstGeom>
          <a:noFill/>
        </p:spPr>
        <p:txBody>
          <a:bodyPr wrap="square" lIns="0" tIns="0" rIns="0" bIns="0" rtlCol="0" anchor="t">
            <a:spAutoFit/>
          </a:bodyPr>
          <a:lstStyle/>
          <a:p>
            <a:pPr marL="0" indent="0" algn="r">
              <a:lnSpc>
                <a:spcPct val="100000"/>
              </a:lnSpc>
              <a:buNone/>
            </a:pPr>
            <a:r>
              <a:rPr lang="en-US" sz="2000" b="1" dirty="0">
                <a:solidFill>
                  <a:srgbClr val="F26447"/>
                </a:solidFill>
                <a:latin typeface="MiSans" pitchFamily="34" charset="-122"/>
                <a:ea typeface="MiSans" pitchFamily="34" charset="-122"/>
                <a:cs typeface="MiSans" pitchFamily="34" charset="-120"/>
              </a:rPr>
              <a:t>问题聚焦与分析</a:t>
            </a:r>
            <a:endParaRPr lang="en-US" sz="1600" dirty="0"/>
          </a:p>
        </p:txBody>
      </p:sp>
      <p:sp>
        <p:nvSpPr>
          <p:cNvPr id="7" name="Text 2"/>
          <p:cNvSpPr/>
          <p:nvPr/>
        </p:nvSpPr>
        <p:spPr>
          <a:xfrm>
            <a:off x="542215" y="717587"/>
            <a:ext cx="8152877" cy="833184"/>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活动1：匿名吐槽大会</a:t>
            </a:r>
            <a:endParaRPr lang="en-US" sz="1600" dirty="0"/>
          </a:p>
        </p:txBody>
      </p:sp>
      <p:sp>
        <p:nvSpPr>
          <p:cNvPr id="8" name="Text 3"/>
          <p:cNvSpPr/>
          <p:nvPr/>
        </p:nvSpPr>
        <p:spPr>
          <a:xfrm>
            <a:off x="1489075" y="4794250"/>
            <a:ext cx="7435850" cy="635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使用 Mentimeter 收集学生最头疼的合作问题，如同事甩锅、小组作业有人划水、跨部门沟通困难等，生成词云聚焦 TOP3 问题。</a:t>
            </a:r>
            <a:endParaRPr lang="en-US" sz="1600" dirty="0"/>
          </a:p>
        </p:txBody>
      </p:sp>
      <p:sp>
        <p:nvSpPr>
          <p:cNvPr id="9" name="Text 4"/>
          <p:cNvSpPr/>
          <p:nvPr/>
        </p:nvSpPr>
        <p:spPr>
          <a:xfrm>
            <a:off x="1586230" y="4464050"/>
            <a:ext cx="4866640" cy="311150"/>
          </a:xfrm>
          <a:prstGeom prst="rect">
            <a:avLst/>
          </a:prstGeom>
          <a:noFill/>
        </p:spPr>
        <p:txBody>
          <a:bodyPr wrap="square" lIns="0" tIns="0" rIns="0" bIns="0" rtlCol="0" anchor="t">
            <a:spAutoFit/>
          </a:bodyPr>
          <a:lstStyle/>
          <a:p>
            <a:pPr marL="0" indent="0" algn="l">
              <a:lnSpc>
                <a:spcPct val="100000"/>
              </a:lnSpc>
              <a:buNone/>
            </a:pPr>
            <a:r>
              <a:rPr lang="en-US" sz="2000" b="1" dirty="0">
                <a:solidFill>
                  <a:srgbClr val="F26447"/>
                </a:solidFill>
                <a:latin typeface="MiSans" pitchFamily="34" charset="-122"/>
                <a:ea typeface="MiSans" pitchFamily="34" charset="-122"/>
                <a:cs typeface="MiSans" pitchFamily="34" charset="-120"/>
              </a:rPr>
              <a:t>合作问题收集</a:t>
            </a:r>
            <a:endParaRPr lang="en-US" sz="1600" dirty="0"/>
          </a:p>
        </p:txBody>
      </p:sp>
      <p:pic>
        <p:nvPicPr>
          <p:cNvPr id="10" name="Image 3" descr="https://test-kimi-img.moonshot.cn/pub/slides/slides_tmpl/image/25-05-29-23:56:49-d0s87gc75iks832jc0jg.png"/>
          <p:cNvPicPr>
            <a:picLocks noChangeAspect="1"/>
          </p:cNvPicPr>
          <p:nvPr/>
        </p:nvPicPr>
        <p:blipFill>
          <a:blip r:embed="rId3"/>
          <a:stretch>
            <a:fillRect/>
          </a:stretch>
        </p:blipFill>
        <p:spPr>
          <a:xfrm>
            <a:off x="869950" y="1692275"/>
            <a:ext cx="2094230" cy="2094230"/>
          </a:xfrm>
          <a:prstGeom prst="rect">
            <a:avLst/>
          </a:prstGeom>
        </p:spPr>
      </p:pic>
      <p:pic>
        <p:nvPicPr>
          <p:cNvPr id="11" name="Image 4" descr="https://test-kimi-img.moonshot.cn/pub/slides/slides_tmpl/image/25-05-29-23:56:49-d0s87gc75iks832jc0jg.png"/>
          <p:cNvPicPr>
            <a:picLocks noChangeAspect="1"/>
          </p:cNvPicPr>
          <p:nvPr/>
        </p:nvPicPr>
        <p:blipFill>
          <a:blip r:embed="rId3"/>
          <a:stretch>
            <a:fillRect/>
          </a:stretch>
        </p:blipFill>
        <p:spPr>
          <a:xfrm>
            <a:off x="9196070" y="4029075"/>
            <a:ext cx="2076450" cy="2076450"/>
          </a:xfrm>
          <a:prstGeom prst="rect">
            <a:avLst/>
          </a:prstGeom>
        </p:spPr>
      </p:pic>
      <p:pic>
        <p:nvPicPr>
          <p:cNvPr id="12" name="Image 5" descr="https://test-kimi-img.moonshot.cn/pub/slides/slides_tmpl/image/25-05-29-23:57:11-d0s87ls75iks832jc100.png"/>
          <p:cNvPicPr>
            <a:picLocks noChangeAspect="1"/>
          </p:cNvPicPr>
          <p:nvPr/>
        </p:nvPicPr>
        <p:blipFill>
          <a:blip r:embed="rId4"/>
          <a:srcRect/>
          <a:stretch>
            <a:fillRect/>
          </a:stretch>
        </p:blipFill>
        <p:spPr>
          <a:xfrm>
            <a:off x="1300480" y="2122805"/>
            <a:ext cx="1233170" cy="1233170"/>
          </a:xfrm>
          <a:prstGeom prst="rect">
            <a:avLst/>
          </a:prstGeom>
        </p:spPr>
      </p:pic>
      <p:pic>
        <p:nvPicPr>
          <p:cNvPr id="13" name="Image 6" descr="https://test-kimi-img.moonshot.cn/pub/slides/slides_tmpl/image/25-05-29-23:57:11-d0s87ls75iks832jc10g.png"/>
          <p:cNvPicPr>
            <a:picLocks noChangeAspect="1"/>
          </p:cNvPicPr>
          <p:nvPr/>
        </p:nvPicPr>
        <p:blipFill>
          <a:blip r:embed="rId5"/>
          <a:srcRect t="26" b="26"/>
          <a:stretch>
            <a:fillRect/>
          </a:stretch>
        </p:blipFill>
        <p:spPr>
          <a:xfrm>
            <a:off x="9622790" y="4455795"/>
            <a:ext cx="1223010" cy="1223010"/>
          </a:xfrm>
          <a:prstGeom prst="rect">
            <a:avLst/>
          </a:prstGeom>
        </p:spPr>
      </p:pic>
      <p:pic>
        <p:nvPicPr>
          <p:cNvPr id="14" name="Image 7" descr="https://test-kimi-img.moonshot.cn/pub/slides/slides_tmpl/image/25-05-29-23:56:59-d0s87is75iks832jc0o0.png"/>
          <p:cNvPicPr>
            <a:picLocks noChangeAspect="1"/>
          </p:cNvPicPr>
          <p:nvPr/>
        </p:nvPicPr>
        <p:blipFill>
          <a:blip r:embed="rId6"/>
          <a:stretch>
            <a:fillRect/>
          </a:stretch>
        </p:blipFill>
        <p:spPr>
          <a:xfrm>
            <a:off x="10400665" y="867410"/>
            <a:ext cx="679450" cy="2463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pic>
        <p:nvPicPr>
          <p:cNvPr id="3" name="Image 1" descr="https://test-kimi-img.moonshot.cn/pub/slides/slides_tmpl/image/25-05-29-23:56:58-d0s87ik75iks832jc0m0.png"/>
          <p:cNvPicPr>
            <a:picLocks noChangeAspect="1"/>
          </p:cNvPicPr>
          <p:nvPr/>
        </p:nvPicPr>
        <p:blipFill>
          <a:blip r:embed="rId2"/>
          <a:stretch>
            <a:fillRect/>
          </a:stretch>
        </p:blipFill>
        <p:spPr>
          <a:xfrm rot="16200000">
            <a:off x="111760" y="2118360"/>
            <a:ext cx="4965700" cy="3749675"/>
          </a:xfrm>
          <a:prstGeom prst="rect">
            <a:avLst/>
          </a:prstGeom>
        </p:spPr>
      </p:pic>
      <p:sp>
        <p:nvSpPr>
          <p:cNvPr id="4" name="Text 0"/>
          <p:cNvSpPr/>
          <p:nvPr/>
        </p:nvSpPr>
        <p:spPr>
          <a:xfrm>
            <a:off x="542290" y="711835"/>
            <a:ext cx="8152765" cy="643255"/>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活动2：影视片段分析</a:t>
            </a:r>
            <a:endParaRPr lang="en-US" sz="1600" dirty="0"/>
          </a:p>
        </p:txBody>
      </p:sp>
      <p:pic>
        <p:nvPicPr>
          <p:cNvPr id="5" name="Image 2" descr="https://test-kimi-img.moonshot.cn/pub/slides/slides_tmpl/image/25-05-29-23:57:13-d0s87mc75iks832jc130.jpeg"/>
          <p:cNvPicPr>
            <a:picLocks noChangeAspect="1"/>
          </p:cNvPicPr>
          <p:nvPr/>
        </p:nvPicPr>
        <p:blipFill>
          <a:blip r:embed="rId3"/>
          <a:srcRect l="795" r="795"/>
          <a:stretch>
            <a:fillRect/>
          </a:stretch>
        </p:blipFill>
        <p:spPr>
          <a:xfrm>
            <a:off x="824865" y="1654810"/>
            <a:ext cx="3422015" cy="2317115"/>
          </a:xfrm>
          <a:prstGeom prst="rect">
            <a:avLst/>
          </a:prstGeom>
        </p:spPr>
      </p:pic>
      <p:pic>
        <p:nvPicPr>
          <p:cNvPr id="6" name="Image 3" descr="https://test-kimi-img.moonshot.cn/pub/slides/slides_tmpl/image/25-05-29-23:57:16-d0s87n475iks832jc150.jpeg"/>
          <p:cNvPicPr>
            <a:picLocks noChangeAspect="1"/>
          </p:cNvPicPr>
          <p:nvPr/>
        </p:nvPicPr>
        <p:blipFill>
          <a:blip r:embed="rId4"/>
          <a:srcRect l="713" r="713"/>
          <a:stretch>
            <a:fillRect/>
          </a:stretch>
        </p:blipFill>
        <p:spPr>
          <a:xfrm>
            <a:off x="822960" y="4055745"/>
            <a:ext cx="3422650" cy="2317115"/>
          </a:xfrm>
          <a:prstGeom prst="rect">
            <a:avLst/>
          </a:prstGeom>
        </p:spPr>
      </p:pic>
      <p:sp>
        <p:nvSpPr>
          <p:cNvPr id="7" name="Text 1"/>
          <p:cNvSpPr/>
          <p:nvPr/>
        </p:nvSpPr>
        <p:spPr>
          <a:xfrm>
            <a:off x="5041265" y="3208338"/>
            <a:ext cx="2624455" cy="158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播放《欢乐颂》关雎尔替同事背锅片段，讨论“如果是你，会如何避免这种合作陷阱”，引导学生从自身角度思考解决办法。</a:t>
            </a:r>
            <a:endParaRPr lang="en-US" sz="1600" dirty="0"/>
          </a:p>
        </p:txBody>
      </p:sp>
      <p:sp>
        <p:nvSpPr>
          <p:cNvPr id="8" name="Text 2"/>
          <p:cNvSpPr/>
          <p:nvPr/>
        </p:nvSpPr>
        <p:spPr>
          <a:xfrm>
            <a:off x="5250180" y="2501583"/>
            <a:ext cx="2343150" cy="311150"/>
          </a:xfrm>
          <a:prstGeom prst="rect">
            <a:avLst/>
          </a:prstGeom>
          <a:noFill/>
        </p:spPr>
        <p:txBody>
          <a:bodyPr wrap="square" lIns="0" tIns="0" rIns="0" bIns="0" rtlCol="0" anchor="t">
            <a:spAutoFit/>
          </a:bodyPr>
          <a:lstStyle/>
          <a:p>
            <a:pPr marL="0" indent="0" algn="r">
              <a:lnSpc>
                <a:spcPct val="100000"/>
              </a:lnSpc>
              <a:buNone/>
            </a:pPr>
            <a:r>
              <a:rPr lang="en-US" sz="2000" b="1" dirty="0">
                <a:solidFill>
                  <a:srgbClr val="F26447"/>
                </a:solidFill>
                <a:latin typeface="MiSans" pitchFamily="34" charset="-122"/>
                <a:ea typeface="MiSans" pitchFamily="34" charset="-122"/>
                <a:cs typeface="MiSans" pitchFamily="34" charset="-120"/>
              </a:rPr>
              <a:t>片段播放与讨论</a:t>
            </a:r>
            <a:endParaRPr lang="en-US" sz="1600" dirty="0"/>
          </a:p>
        </p:txBody>
      </p:sp>
      <p:sp>
        <p:nvSpPr>
          <p:cNvPr id="9" name="Text 3"/>
          <p:cNvSpPr/>
          <p:nvPr/>
        </p:nvSpPr>
        <p:spPr>
          <a:xfrm>
            <a:off x="8863330" y="3208338"/>
            <a:ext cx="2624455"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根据讨论结果，总结避免合作陷阱的策略，如明确责任、及时沟通等，强化学生对合作问题解决的意识。</a:t>
            </a:r>
            <a:endParaRPr lang="en-US" sz="1600" dirty="0"/>
          </a:p>
        </p:txBody>
      </p:sp>
      <p:sp>
        <p:nvSpPr>
          <p:cNvPr id="10" name="Text 4"/>
          <p:cNvSpPr/>
          <p:nvPr/>
        </p:nvSpPr>
        <p:spPr>
          <a:xfrm>
            <a:off x="9072245" y="2501583"/>
            <a:ext cx="2343150" cy="311150"/>
          </a:xfrm>
          <a:prstGeom prst="rect">
            <a:avLst/>
          </a:prstGeom>
          <a:noFill/>
        </p:spPr>
        <p:txBody>
          <a:bodyPr wrap="square" lIns="0" tIns="0" rIns="0" bIns="0" rtlCol="0" anchor="t">
            <a:spAutoFit/>
          </a:bodyPr>
          <a:lstStyle/>
          <a:p>
            <a:pPr marL="0" indent="0" algn="r">
              <a:lnSpc>
                <a:spcPct val="100000"/>
              </a:lnSpc>
              <a:buNone/>
            </a:pPr>
            <a:r>
              <a:rPr lang="en-US" sz="2000" b="1" dirty="0">
                <a:solidFill>
                  <a:srgbClr val="F26447"/>
                </a:solidFill>
                <a:latin typeface="MiSans" pitchFamily="34" charset="-122"/>
                <a:ea typeface="MiSans" pitchFamily="34" charset="-122"/>
                <a:cs typeface="MiSans" pitchFamily="34" charset="-120"/>
              </a:rPr>
              <a:t>合作陷阱规避策略</a:t>
            </a:r>
            <a:endParaRPr lang="en-US" sz="1600" dirty="0"/>
          </a:p>
        </p:txBody>
      </p:sp>
      <p:pic>
        <p:nvPicPr>
          <p:cNvPr id="11" name="Image 4" descr="https://test-kimi-img.moonshot.cn/pub/slides/slides_tmpl/image/25-05-29-23:56:49-d0s87gc75iks832jc0jg.png"/>
          <p:cNvPicPr>
            <a:picLocks noChangeAspect="1"/>
          </p:cNvPicPr>
          <p:nvPr/>
        </p:nvPicPr>
        <p:blipFill>
          <a:blip r:embed="rId5"/>
          <a:stretch>
            <a:fillRect/>
          </a:stretch>
        </p:blipFill>
        <p:spPr>
          <a:xfrm rot="5400000">
            <a:off x="6149340" y="1499870"/>
            <a:ext cx="861695" cy="934085"/>
          </a:xfrm>
          <a:prstGeom prst="rect">
            <a:avLst/>
          </a:prstGeom>
        </p:spPr>
      </p:pic>
      <p:sp>
        <p:nvSpPr>
          <p:cNvPr id="12" name="Shape 5"/>
          <p:cNvSpPr/>
          <p:nvPr/>
        </p:nvSpPr>
        <p:spPr>
          <a:xfrm>
            <a:off x="6263958" y="1683385"/>
            <a:ext cx="632460" cy="541020"/>
          </a:xfrm>
          <a:prstGeom prst="rect">
            <a:avLst/>
          </a:prstGeom>
          <a:solidFill>
            <a:srgbClr val="000000">
              <a:alpha val="0"/>
            </a:srgbClr>
          </a:solidFill>
        </p:spPr>
      </p:sp>
      <p:sp>
        <p:nvSpPr>
          <p:cNvPr id="13" name="Text 6"/>
          <p:cNvSpPr/>
          <p:nvPr/>
        </p:nvSpPr>
        <p:spPr>
          <a:xfrm>
            <a:off x="6263958" y="1683385"/>
            <a:ext cx="632460" cy="541020"/>
          </a:xfrm>
          <a:prstGeom prst="rect">
            <a:avLst/>
          </a:prstGeom>
          <a:noFill/>
        </p:spPr>
        <p:txBody>
          <a:bodyPr wrap="square" lIns="0" tIns="0" rIns="0" bIns="0" rtlCol="0" anchor="t"/>
          <a:lstStyle/>
          <a:p>
            <a:pPr marL="0" indent="0" algn="ctr">
              <a:lnSpc>
                <a:spcPct val="110000"/>
              </a:lnSpc>
              <a:buNone/>
            </a:pPr>
            <a:r>
              <a:rPr lang="en-US" sz="3200" dirty="0">
                <a:solidFill>
                  <a:srgbClr val="F26447"/>
                </a:solidFill>
                <a:latin typeface="MiSans" pitchFamily="34" charset="-122"/>
                <a:ea typeface="MiSans" pitchFamily="34" charset="-122"/>
                <a:cs typeface="MiSans" pitchFamily="34" charset="-120"/>
              </a:rPr>
              <a:t>01</a:t>
            </a:r>
            <a:endParaRPr lang="en-US" sz="1600" dirty="0"/>
          </a:p>
        </p:txBody>
      </p:sp>
      <p:pic>
        <p:nvPicPr>
          <p:cNvPr id="14" name="Image 5" descr="https://test-kimi-img.moonshot.cn/pub/slides/slides_tmpl/image/25-05-29-23:56:49-d0s87gc75iks832jc0jg.png"/>
          <p:cNvPicPr>
            <a:picLocks noChangeAspect="1"/>
          </p:cNvPicPr>
          <p:nvPr/>
        </p:nvPicPr>
        <p:blipFill>
          <a:blip r:embed="rId5"/>
          <a:stretch>
            <a:fillRect/>
          </a:stretch>
        </p:blipFill>
        <p:spPr>
          <a:xfrm rot="5400000">
            <a:off x="9986010" y="1512570"/>
            <a:ext cx="861695" cy="934085"/>
          </a:xfrm>
          <a:prstGeom prst="rect">
            <a:avLst/>
          </a:prstGeom>
        </p:spPr>
      </p:pic>
      <p:sp>
        <p:nvSpPr>
          <p:cNvPr id="15" name="Shape 7"/>
          <p:cNvSpPr/>
          <p:nvPr/>
        </p:nvSpPr>
        <p:spPr>
          <a:xfrm>
            <a:off x="10074593" y="1695866"/>
            <a:ext cx="684530" cy="541020"/>
          </a:xfrm>
          <a:prstGeom prst="rect">
            <a:avLst/>
          </a:prstGeom>
          <a:solidFill>
            <a:srgbClr val="000000">
              <a:alpha val="0"/>
            </a:srgbClr>
          </a:solidFill>
        </p:spPr>
      </p:sp>
      <p:sp>
        <p:nvSpPr>
          <p:cNvPr id="16" name="Text 8"/>
          <p:cNvSpPr/>
          <p:nvPr/>
        </p:nvSpPr>
        <p:spPr>
          <a:xfrm>
            <a:off x="10074593" y="1695866"/>
            <a:ext cx="684530" cy="541020"/>
          </a:xfrm>
          <a:prstGeom prst="rect">
            <a:avLst/>
          </a:prstGeom>
          <a:noFill/>
        </p:spPr>
        <p:txBody>
          <a:bodyPr wrap="square" lIns="0" tIns="0" rIns="0" bIns="0" rtlCol="0" anchor="t"/>
          <a:lstStyle/>
          <a:p>
            <a:pPr marL="0" indent="0" algn="ctr">
              <a:lnSpc>
                <a:spcPct val="110000"/>
              </a:lnSpc>
              <a:buNone/>
            </a:pPr>
            <a:r>
              <a:rPr lang="en-US" sz="3200" dirty="0">
                <a:solidFill>
                  <a:srgbClr val="F26447"/>
                </a:solidFill>
                <a:latin typeface="MiSans" pitchFamily="34" charset="-122"/>
                <a:ea typeface="MiSans" pitchFamily="34" charset="-122"/>
                <a:cs typeface="MiSans" pitchFamily="34" charset="-120"/>
              </a:rPr>
              <a:t>02</a:t>
            </a:r>
            <a:endParaRPr lang="en-US" sz="1600" dirty="0"/>
          </a:p>
        </p:txBody>
      </p:sp>
      <p:pic>
        <p:nvPicPr>
          <p:cNvPr id="17" name="Image 6" descr="https://test-kimi-img.moonshot.cn/pub/slides/slides_tmpl/image/25-05-29-23:56:59-d0s87is75iks832jc0o0.png"/>
          <p:cNvPicPr>
            <a:picLocks noChangeAspect="1"/>
          </p:cNvPicPr>
          <p:nvPr/>
        </p:nvPicPr>
        <p:blipFill>
          <a:blip r:embed="rId6"/>
          <a:stretch>
            <a:fillRect/>
          </a:stretch>
        </p:blipFill>
        <p:spPr>
          <a:xfrm>
            <a:off x="10400665" y="867410"/>
            <a:ext cx="679450" cy="2463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6-d0s87i475iks832jc0l0.png"/>
          <p:cNvPicPr>
            <a:picLocks noChangeAspect="1"/>
          </p:cNvPicPr>
          <p:nvPr/>
        </p:nvPicPr>
        <p:blipFill>
          <a:blip r:embed="rId1"/>
          <a:srcRect t="83" b="83"/>
          <a:stretch>
            <a:fillRect/>
          </a:stretch>
        </p:blipFill>
        <p:spPr>
          <a:xfrm>
            <a:off x="-635" y="0"/>
            <a:ext cx="12192000" cy="6858000"/>
          </a:xfrm>
          <a:prstGeom prst="rect">
            <a:avLst/>
          </a:prstGeom>
        </p:spPr>
      </p:pic>
      <p:pic>
        <p:nvPicPr>
          <p:cNvPr id="3" name="Image 1" descr="https://test-kimi-img.moonshot.cn/pub/slides/slides_tmpl/image/25-05-29-23:56:51-d0s87gs75iks832jc0k0.png"/>
          <p:cNvPicPr>
            <a:picLocks noChangeAspect="1"/>
          </p:cNvPicPr>
          <p:nvPr/>
        </p:nvPicPr>
        <p:blipFill>
          <a:blip r:embed="rId2"/>
          <a:stretch>
            <a:fillRect/>
          </a:stretch>
        </p:blipFill>
        <p:spPr>
          <a:xfrm>
            <a:off x="2026920" y="-503555"/>
            <a:ext cx="7865110" cy="7865110"/>
          </a:xfrm>
          <a:prstGeom prst="rect">
            <a:avLst/>
          </a:prstGeom>
        </p:spPr>
      </p:pic>
      <p:sp>
        <p:nvSpPr>
          <p:cNvPr id="4" name="Text 0"/>
          <p:cNvSpPr/>
          <p:nvPr/>
        </p:nvSpPr>
        <p:spPr>
          <a:xfrm>
            <a:off x="4523404" y="1782464"/>
            <a:ext cx="2872142" cy="2105025"/>
          </a:xfrm>
          <a:prstGeom prst="rect">
            <a:avLst/>
          </a:prstGeom>
          <a:noFill/>
        </p:spPr>
        <p:txBody>
          <a:bodyPr wrap="square" lIns="91440" tIns="45720" rIns="91440" bIns="45720" rtlCol="0" anchor="t">
            <a:spAutoFit/>
          </a:bodyPr>
          <a:lstStyle/>
          <a:p>
            <a:pPr marL="0" indent="0" algn="ctr">
              <a:lnSpc>
                <a:spcPct val="100000"/>
              </a:lnSpc>
              <a:buNone/>
            </a:pPr>
            <a:r>
              <a:rPr lang="en-US" sz="13800" dirty="0">
                <a:solidFill>
                  <a:srgbClr val="000000"/>
                </a:solidFill>
                <a:latin typeface="MiSans" pitchFamily="34" charset="-122"/>
                <a:ea typeface="MiSans" pitchFamily="34" charset="-122"/>
                <a:cs typeface="MiSans" pitchFamily="34" charset="-120"/>
              </a:rPr>
              <a:t>02</a:t>
            </a:r>
            <a:endParaRPr lang="en-US" sz="1600" dirty="0"/>
          </a:p>
        </p:txBody>
      </p:sp>
      <p:sp>
        <p:nvSpPr>
          <p:cNvPr id="5" name="Text 1"/>
          <p:cNvSpPr/>
          <p:nvPr/>
        </p:nvSpPr>
        <p:spPr>
          <a:xfrm>
            <a:off x="3252787" y="3998455"/>
            <a:ext cx="5685155" cy="482600"/>
          </a:xfrm>
          <a:prstGeom prst="rect">
            <a:avLst/>
          </a:prstGeom>
          <a:noFill/>
        </p:spPr>
        <p:txBody>
          <a:bodyPr wrap="square" lIns="0" tIns="0" rIns="0" bIns="0" rtlCol="0" anchor="t">
            <a:spAutoFit/>
          </a:bodyPr>
          <a:lstStyle/>
          <a:p>
            <a:pPr marL="0" indent="0" algn="ctr">
              <a:lnSpc>
                <a:spcPct val="100000"/>
              </a:lnSpc>
              <a:buNone/>
            </a:pPr>
            <a:r>
              <a:rPr lang="en-US" sz="3200" dirty="0">
                <a:solidFill>
                  <a:srgbClr val="000000"/>
                </a:solidFill>
                <a:latin typeface="MiSans" pitchFamily="34" charset="-122"/>
                <a:ea typeface="MiSans" pitchFamily="34" charset="-122"/>
                <a:cs typeface="MiSans" pitchFamily="34" charset="-120"/>
              </a:rPr>
              <a:t>职场合作五大黄金法则</a:t>
            </a:r>
            <a:endParaRPr lang="en-US" sz="1600" dirty="0"/>
          </a:p>
        </p:txBody>
      </p:sp>
      <p:pic>
        <p:nvPicPr>
          <p:cNvPr id="6" name="Image 2" descr="https://test-kimi-img.moonshot.cn/pub/slides/slides_tmpl/image/25-05-29-23:56:49-d0s87gc75iks832jc0jg.png"/>
          <p:cNvPicPr>
            <a:picLocks noChangeAspect="1"/>
          </p:cNvPicPr>
          <p:nvPr/>
        </p:nvPicPr>
        <p:blipFill>
          <a:blip r:embed="rId3"/>
          <a:stretch>
            <a:fillRect/>
          </a:stretch>
        </p:blipFill>
        <p:spPr>
          <a:xfrm>
            <a:off x="8832850" y="3328670"/>
            <a:ext cx="3254375" cy="3254375"/>
          </a:xfrm>
          <a:prstGeom prst="rect">
            <a:avLst/>
          </a:prstGeom>
        </p:spPr>
      </p:pic>
      <p:pic>
        <p:nvPicPr>
          <p:cNvPr id="7" name="Image 3" descr="https://test-kimi-img.moonshot.cn/pub/slides/slides_tmpl/image/25-05-29-23:56:49-d0s87gc75iks832jc0jg.png"/>
          <p:cNvPicPr>
            <a:picLocks noChangeAspect="1"/>
          </p:cNvPicPr>
          <p:nvPr/>
        </p:nvPicPr>
        <p:blipFill>
          <a:blip r:embed="rId3"/>
          <a:stretch>
            <a:fillRect/>
          </a:stretch>
        </p:blipFill>
        <p:spPr>
          <a:xfrm>
            <a:off x="274955" y="401320"/>
            <a:ext cx="3254375" cy="32543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pic>
        <p:nvPicPr>
          <p:cNvPr id="3" name="Image 1" descr="https://test-kimi-img.moonshot.cn/pub/slides/slides_tmpl/image/25-05-29-23:56:49-d0s87gc75iks832jc0jg.png"/>
          <p:cNvPicPr>
            <a:picLocks noChangeAspect="1"/>
          </p:cNvPicPr>
          <p:nvPr/>
        </p:nvPicPr>
        <p:blipFill>
          <a:blip r:embed="rId2">
            <a:alphaModFix amt="45000"/>
          </a:blip>
          <a:stretch>
            <a:fillRect/>
          </a:stretch>
        </p:blipFill>
        <p:spPr>
          <a:xfrm>
            <a:off x="7065645" y="-262255"/>
            <a:ext cx="5241290" cy="5241290"/>
          </a:xfrm>
          <a:prstGeom prst="rect">
            <a:avLst/>
          </a:prstGeom>
        </p:spPr>
      </p:pic>
      <p:pic>
        <p:nvPicPr>
          <p:cNvPr id="4" name="Image 2" descr="https://test-kimi-img.moonshot.cn/pub/slides/slides_tmpl/image/25-05-29-23:56:59-d0s87is75iks832jc0og.png"/>
          <p:cNvPicPr>
            <a:picLocks noChangeAspect="1"/>
          </p:cNvPicPr>
          <p:nvPr/>
        </p:nvPicPr>
        <p:blipFill>
          <a:blip r:embed="rId3"/>
          <a:stretch>
            <a:fillRect/>
          </a:stretch>
        </p:blipFill>
        <p:spPr>
          <a:xfrm>
            <a:off x="761365" y="1634490"/>
            <a:ext cx="10521950" cy="1183005"/>
          </a:xfrm>
          <a:prstGeom prst="rect">
            <a:avLst/>
          </a:prstGeom>
        </p:spPr>
      </p:pic>
      <p:sp>
        <p:nvSpPr>
          <p:cNvPr id="5" name="Text 0"/>
          <p:cNvSpPr/>
          <p:nvPr/>
        </p:nvSpPr>
        <p:spPr>
          <a:xfrm>
            <a:off x="542290" y="672465"/>
            <a:ext cx="8152765" cy="590550"/>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利益可视化法则</a:t>
            </a:r>
            <a:endParaRPr lang="en-US" sz="1600" dirty="0"/>
          </a:p>
        </p:txBody>
      </p:sp>
      <p:sp>
        <p:nvSpPr>
          <p:cNvPr id="6" name="Text 1"/>
          <p:cNvSpPr/>
          <p:nvPr/>
        </p:nvSpPr>
        <p:spPr>
          <a:xfrm>
            <a:off x="943610" y="1858645"/>
            <a:ext cx="10070465" cy="635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制作《合作共赢地图》，明确双方需求及共同利益点，如生产部求效率、质检部求质量，共同利益为减少返工率，帮助学生理解利益可视化的关键作用。</a:t>
            </a:r>
            <a:endParaRPr lang="en-US" sz="1600" dirty="0"/>
          </a:p>
        </p:txBody>
      </p:sp>
      <p:pic>
        <p:nvPicPr>
          <p:cNvPr id="7" name="Image 3" descr="https://test-kimi-img.moonshot.cn/pub/slides/slides_tmpl/image/25-05-29-23:57:00-d0s87j475iks832jc0q0.png"/>
          <p:cNvPicPr>
            <a:picLocks noChangeAspect="1"/>
          </p:cNvPicPr>
          <p:nvPr/>
        </p:nvPicPr>
        <p:blipFill>
          <a:blip r:embed="rId4"/>
          <a:stretch>
            <a:fillRect/>
          </a:stretch>
        </p:blipFill>
        <p:spPr>
          <a:xfrm>
            <a:off x="6746875" y="1321435"/>
            <a:ext cx="3894455" cy="652145"/>
          </a:xfrm>
          <a:prstGeom prst="rect">
            <a:avLst/>
          </a:prstGeom>
        </p:spPr>
      </p:pic>
      <p:sp>
        <p:nvSpPr>
          <p:cNvPr id="8" name="Text 2"/>
          <p:cNvSpPr/>
          <p:nvPr/>
        </p:nvSpPr>
        <p:spPr>
          <a:xfrm>
            <a:off x="6934518" y="1465898"/>
            <a:ext cx="354139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FFFFF"/>
                </a:solidFill>
                <a:latin typeface="MiSans" pitchFamily="34" charset="-122"/>
                <a:ea typeface="MiSans" pitchFamily="34" charset="-122"/>
                <a:cs typeface="MiSans" pitchFamily="34" charset="-120"/>
              </a:rPr>
              <a:t>合作共赢地图制作</a:t>
            </a:r>
            <a:endParaRPr lang="en-US" sz="1600" dirty="0"/>
          </a:p>
        </p:txBody>
      </p:sp>
      <p:pic>
        <p:nvPicPr>
          <p:cNvPr id="9" name="Image 4" descr="https://test-kimi-img.moonshot.cn/pub/slides/slides_tmpl/image/25-05-29-23:56:59-d0s87is75iks832jc0og.png"/>
          <p:cNvPicPr>
            <a:picLocks noChangeAspect="1"/>
          </p:cNvPicPr>
          <p:nvPr/>
        </p:nvPicPr>
        <p:blipFill>
          <a:blip r:embed="rId3"/>
          <a:stretch>
            <a:fillRect/>
          </a:stretch>
        </p:blipFill>
        <p:spPr>
          <a:xfrm>
            <a:off x="761365" y="3375025"/>
            <a:ext cx="10521950" cy="1223010"/>
          </a:xfrm>
          <a:prstGeom prst="rect">
            <a:avLst/>
          </a:prstGeom>
        </p:spPr>
      </p:pic>
      <p:sp>
        <p:nvSpPr>
          <p:cNvPr id="10" name="Text 3"/>
          <p:cNvSpPr/>
          <p:nvPr/>
        </p:nvSpPr>
        <p:spPr>
          <a:xfrm>
            <a:off x="875030" y="3656330"/>
            <a:ext cx="9956800"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通过实际案例，分析如何运用利益可视化法则解决合作中的利益冲突问题，引导学生将理论应用于实际。</a:t>
            </a:r>
            <a:endParaRPr lang="en-US" sz="1600" dirty="0"/>
          </a:p>
        </p:txBody>
      </p:sp>
      <p:pic>
        <p:nvPicPr>
          <p:cNvPr id="11" name="Image 5" descr="https://test-kimi-img.moonshot.cn/pub/slides/slides_tmpl/image/25-05-29-23:57:00-d0s87j475iks832jc0q0.png"/>
          <p:cNvPicPr>
            <a:picLocks noChangeAspect="1"/>
          </p:cNvPicPr>
          <p:nvPr/>
        </p:nvPicPr>
        <p:blipFill>
          <a:blip r:embed="rId4"/>
          <a:stretch>
            <a:fillRect/>
          </a:stretch>
        </p:blipFill>
        <p:spPr>
          <a:xfrm>
            <a:off x="6746875" y="3061970"/>
            <a:ext cx="3894455" cy="652145"/>
          </a:xfrm>
          <a:prstGeom prst="rect">
            <a:avLst/>
          </a:prstGeom>
        </p:spPr>
      </p:pic>
      <p:sp>
        <p:nvSpPr>
          <p:cNvPr id="12" name="Text 4"/>
          <p:cNvSpPr/>
          <p:nvPr/>
        </p:nvSpPr>
        <p:spPr>
          <a:xfrm>
            <a:off x="6934518" y="3206433"/>
            <a:ext cx="354139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FFFFF"/>
                </a:solidFill>
                <a:latin typeface="MiSans" pitchFamily="34" charset="-122"/>
                <a:ea typeface="MiSans" pitchFamily="34" charset="-122"/>
                <a:cs typeface="MiSans" pitchFamily="34" charset="-120"/>
              </a:rPr>
              <a:t>案例分析与应用</a:t>
            </a:r>
            <a:endParaRPr lang="en-US" sz="1600" dirty="0"/>
          </a:p>
        </p:txBody>
      </p:sp>
      <p:pic>
        <p:nvPicPr>
          <p:cNvPr id="13" name="Image 6" descr="https://test-kimi-img.moonshot.cn/pub/slides/slides_tmpl/image/25-05-29-23:56:59-d0s87is75iks832jc0og.png"/>
          <p:cNvPicPr>
            <a:picLocks noChangeAspect="1"/>
          </p:cNvPicPr>
          <p:nvPr/>
        </p:nvPicPr>
        <p:blipFill>
          <a:blip r:embed="rId3"/>
          <a:stretch>
            <a:fillRect/>
          </a:stretch>
        </p:blipFill>
        <p:spPr>
          <a:xfrm>
            <a:off x="761365" y="5147310"/>
            <a:ext cx="10521950" cy="1144905"/>
          </a:xfrm>
          <a:prstGeom prst="rect">
            <a:avLst/>
          </a:prstGeom>
        </p:spPr>
      </p:pic>
      <p:sp>
        <p:nvSpPr>
          <p:cNvPr id="14" name="Text 5"/>
          <p:cNvSpPr/>
          <p:nvPr/>
        </p:nvSpPr>
        <p:spPr>
          <a:xfrm>
            <a:off x="943610" y="5371465"/>
            <a:ext cx="9888855" cy="31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强调利益可视化法则在促进合作双方达成共识、提高合作效率方面的重要意义，提升学生对这一法则的重视程度。</a:t>
            </a:r>
            <a:endParaRPr lang="en-US" sz="1600" dirty="0"/>
          </a:p>
        </p:txBody>
      </p:sp>
      <p:pic>
        <p:nvPicPr>
          <p:cNvPr id="15" name="Image 7" descr="https://test-kimi-img.moonshot.cn/pub/slides/slides_tmpl/image/25-05-29-23:57:00-d0s87j475iks832jc0q0.png"/>
          <p:cNvPicPr>
            <a:picLocks noChangeAspect="1"/>
          </p:cNvPicPr>
          <p:nvPr/>
        </p:nvPicPr>
        <p:blipFill>
          <a:blip r:embed="rId4"/>
          <a:stretch>
            <a:fillRect/>
          </a:stretch>
        </p:blipFill>
        <p:spPr>
          <a:xfrm>
            <a:off x="6746875" y="4834255"/>
            <a:ext cx="3894455" cy="652145"/>
          </a:xfrm>
          <a:prstGeom prst="rect">
            <a:avLst/>
          </a:prstGeom>
        </p:spPr>
      </p:pic>
      <p:sp>
        <p:nvSpPr>
          <p:cNvPr id="16" name="Text 6"/>
          <p:cNvSpPr/>
          <p:nvPr/>
        </p:nvSpPr>
        <p:spPr>
          <a:xfrm>
            <a:off x="6934518" y="4978718"/>
            <a:ext cx="354139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FFFFF"/>
                </a:solidFill>
                <a:latin typeface="MiSans" pitchFamily="34" charset="-122"/>
                <a:ea typeface="MiSans" pitchFamily="34" charset="-122"/>
                <a:cs typeface="MiSans" pitchFamily="34" charset="-120"/>
              </a:rPr>
              <a:t>法则重要性强调</a:t>
            </a:r>
            <a:endParaRPr lang="en-US" sz="1600" dirty="0"/>
          </a:p>
        </p:txBody>
      </p:sp>
      <p:pic>
        <p:nvPicPr>
          <p:cNvPr id="17" name="Image 8" descr="https://test-kimi-img.moonshot.cn/pub/slides/slides_tmpl/image/25-05-29-23:56:59-d0s87is75iks832jc0o0.png"/>
          <p:cNvPicPr>
            <a:picLocks noChangeAspect="1"/>
          </p:cNvPicPr>
          <p:nvPr/>
        </p:nvPicPr>
        <p:blipFill>
          <a:blip r:embed="rId5"/>
          <a:stretch>
            <a:fillRect/>
          </a:stretch>
        </p:blipFill>
        <p:spPr>
          <a:xfrm>
            <a:off x="10400665" y="867410"/>
            <a:ext cx="679450" cy="2463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sp>
        <p:nvSpPr>
          <p:cNvPr id="3" name="Text 0"/>
          <p:cNvSpPr/>
          <p:nvPr/>
        </p:nvSpPr>
        <p:spPr>
          <a:xfrm>
            <a:off x="542215" y="595306"/>
            <a:ext cx="8152877" cy="833184"/>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责任颗粒化法则</a:t>
            </a:r>
            <a:endParaRPr lang="en-US" sz="1600" dirty="0"/>
          </a:p>
        </p:txBody>
      </p:sp>
      <p:pic>
        <p:nvPicPr>
          <p:cNvPr id="4" name="Image 1" descr="https://test-kimi-img.moonshot.cn/pub/slides/slides_tmpl/image/25-05-29-23:57:10-d0s87lk75iks832jc0v0.jpeg"/>
          <p:cNvPicPr>
            <a:picLocks noChangeAspect="1"/>
          </p:cNvPicPr>
          <p:nvPr/>
        </p:nvPicPr>
        <p:blipFill>
          <a:blip r:embed="rId2"/>
          <a:srcRect t="33894" b="33894"/>
          <a:stretch>
            <a:fillRect/>
          </a:stretch>
        </p:blipFill>
        <p:spPr>
          <a:xfrm>
            <a:off x="768985" y="1337310"/>
            <a:ext cx="11033125" cy="2369820"/>
          </a:xfrm>
          <a:prstGeom prst="rect">
            <a:avLst/>
          </a:prstGeom>
        </p:spPr>
      </p:pic>
      <p:pic>
        <p:nvPicPr>
          <p:cNvPr id="5" name="Image 2" descr="https://test-kimi-img.moonshot.cn/pub/slides/slides_tmpl/image/25-05-29-23:57:03-d0s87js75iks832jc0rg.png"/>
          <p:cNvPicPr>
            <a:picLocks noChangeAspect="1"/>
          </p:cNvPicPr>
          <p:nvPr/>
        </p:nvPicPr>
        <p:blipFill>
          <a:blip r:embed="rId3"/>
          <a:srcRect l="11110" r="11110"/>
          <a:stretch>
            <a:fillRect/>
          </a:stretch>
        </p:blipFill>
        <p:spPr>
          <a:xfrm>
            <a:off x="768985" y="3147060"/>
            <a:ext cx="11033125" cy="594360"/>
          </a:xfrm>
          <a:prstGeom prst="rect">
            <a:avLst/>
          </a:prstGeom>
        </p:spPr>
      </p:pic>
      <p:sp>
        <p:nvSpPr>
          <p:cNvPr id="6" name="Text 1"/>
          <p:cNvSpPr/>
          <p:nvPr/>
        </p:nvSpPr>
        <p:spPr>
          <a:xfrm>
            <a:off x="1017905" y="3931920"/>
            <a:ext cx="3207385"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学习“这部分由我负责______，你需要完成______，我们在______节点对接”的话术模板，明确责任划分，避免合作中的责任推诿现象。</a:t>
            </a:r>
            <a:endParaRPr lang="en-US" sz="1600" dirty="0"/>
          </a:p>
        </p:txBody>
      </p:sp>
      <p:pic>
        <p:nvPicPr>
          <p:cNvPr id="7" name="Image 3" descr="https://test-kimi-img.moonshot.cn/pub/slides/slides_tmpl/image/25-05-29-23:56:58-d0s87ik75iks832jc0n0.png"/>
          <p:cNvPicPr>
            <a:picLocks noChangeAspect="1"/>
          </p:cNvPicPr>
          <p:nvPr/>
        </p:nvPicPr>
        <p:blipFill>
          <a:blip r:embed="rId4"/>
          <a:stretch>
            <a:fillRect/>
          </a:stretch>
        </p:blipFill>
        <p:spPr>
          <a:xfrm rot="5400000" flipV="1">
            <a:off x="3437890" y="5039995"/>
            <a:ext cx="1972945" cy="76200"/>
          </a:xfrm>
          <a:prstGeom prst="rect">
            <a:avLst/>
          </a:prstGeom>
        </p:spPr>
      </p:pic>
      <p:sp>
        <p:nvSpPr>
          <p:cNvPr id="8" name="Text 2"/>
          <p:cNvSpPr/>
          <p:nvPr/>
        </p:nvSpPr>
        <p:spPr>
          <a:xfrm>
            <a:off x="920115" y="3316605"/>
            <a:ext cx="340296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EF8E2"/>
                </a:solidFill>
                <a:latin typeface="MiSans" pitchFamily="34" charset="-122"/>
                <a:ea typeface="MiSans" pitchFamily="34" charset="-122"/>
                <a:cs typeface="MiSans" pitchFamily="34" charset="-120"/>
              </a:rPr>
              <a:t>话术模板学习</a:t>
            </a:r>
            <a:endParaRPr lang="en-US" sz="1600" dirty="0"/>
          </a:p>
        </p:txBody>
      </p:sp>
      <p:sp>
        <p:nvSpPr>
          <p:cNvPr id="9" name="Text 3"/>
          <p:cNvSpPr/>
          <p:nvPr/>
        </p:nvSpPr>
        <p:spPr>
          <a:xfrm>
            <a:off x="4607560" y="3931920"/>
            <a:ext cx="3253105" cy="952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强调责任明确的重要性，以及在合作过程中及时对接的必要性，确保合作顺利进行，提高合作质量。</a:t>
            </a:r>
            <a:endParaRPr lang="en-US" sz="1600" dirty="0"/>
          </a:p>
        </p:txBody>
      </p:sp>
      <p:pic>
        <p:nvPicPr>
          <p:cNvPr id="10" name="Image 4" descr="https://test-kimi-img.moonshot.cn/pub/slides/slides_tmpl/image/25-05-29-23:56:58-d0s87ik75iks832jc0n0.png"/>
          <p:cNvPicPr>
            <a:picLocks noChangeAspect="1"/>
          </p:cNvPicPr>
          <p:nvPr/>
        </p:nvPicPr>
        <p:blipFill>
          <a:blip r:embed="rId4"/>
          <a:stretch>
            <a:fillRect/>
          </a:stretch>
        </p:blipFill>
        <p:spPr>
          <a:xfrm rot="5400000" flipV="1">
            <a:off x="7131050" y="5039995"/>
            <a:ext cx="1972945" cy="76200"/>
          </a:xfrm>
          <a:prstGeom prst="rect">
            <a:avLst/>
          </a:prstGeom>
        </p:spPr>
      </p:pic>
      <p:sp>
        <p:nvSpPr>
          <p:cNvPr id="11" name="Text 4"/>
          <p:cNvSpPr/>
          <p:nvPr/>
        </p:nvSpPr>
        <p:spPr>
          <a:xfrm>
            <a:off x="4532630" y="3316605"/>
            <a:ext cx="340296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EF8E2"/>
                </a:solidFill>
                <a:latin typeface="MiSans" pitchFamily="34" charset="-122"/>
                <a:ea typeface="MiSans" pitchFamily="34" charset="-122"/>
                <a:cs typeface="MiSans" pitchFamily="34" charset="-120"/>
              </a:rPr>
              <a:t>责任明确与对接</a:t>
            </a:r>
            <a:endParaRPr lang="en-US" sz="1600" dirty="0"/>
          </a:p>
        </p:txBody>
      </p:sp>
      <p:sp>
        <p:nvSpPr>
          <p:cNvPr id="12" name="Text 5"/>
          <p:cNvSpPr/>
          <p:nvPr/>
        </p:nvSpPr>
        <p:spPr>
          <a:xfrm>
            <a:off x="8350885" y="3931920"/>
            <a:ext cx="3208655" cy="952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通过实际案例演练，让学生掌握如何运用责任颗粒化法则进行有效合作，增强学生的实践能力。</a:t>
            </a:r>
            <a:endParaRPr lang="en-US" sz="1600" dirty="0"/>
          </a:p>
        </p:txBody>
      </p:sp>
      <p:sp>
        <p:nvSpPr>
          <p:cNvPr id="13" name="Text 6"/>
          <p:cNvSpPr/>
          <p:nvPr/>
        </p:nvSpPr>
        <p:spPr>
          <a:xfrm>
            <a:off x="8219440" y="3316605"/>
            <a:ext cx="3402965" cy="276225"/>
          </a:xfrm>
          <a:prstGeom prst="rect">
            <a:avLst/>
          </a:prstGeom>
          <a:noFill/>
        </p:spPr>
        <p:txBody>
          <a:bodyPr wrap="square" lIns="0" tIns="0" rIns="0" bIns="0" rtlCol="0" anchor="t">
            <a:spAutoFit/>
          </a:bodyPr>
          <a:lstStyle/>
          <a:p>
            <a:pPr marL="0" indent="0" algn="ctr">
              <a:lnSpc>
                <a:spcPct val="100000"/>
              </a:lnSpc>
              <a:buNone/>
            </a:pPr>
            <a:r>
              <a:rPr lang="en-US" sz="1800" b="1" dirty="0">
                <a:solidFill>
                  <a:srgbClr val="FEF8E2"/>
                </a:solidFill>
                <a:latin typeface="MiSans" pitchFamily="34" charset="-122"/>
                <a:ea typeface="MiSans" pitchFamily="34" charset="-122"/>
                <a:cs typeface="MiSans" pitchFamily="34" charset="-120"/>
              </a:rPr>
              <a:t>实际应用与演练</a:t>
            </a:r>
            <a:endParaRPr lang="en-US" sz="1600" dirty="0"/>
          </a:p>
        </p:txBody>
      </p:sp>
      <p:pic>
        <p:nvPicPr>
          <p:cNvPr id="14" name="Image 5" descr="https://test-kimi-img.moonshot.cn/pub/slides/slides_tmpl/image/25-05-29-23:56:59-d0s87is75iks832jc0o0.png"/>
          <p:cNvPicPr>
            <a:picLocks noChangeAspect="1"/>
          </p:cNvPicPr>
          <p:nvPr/>
        </p:nvPicPr>
        <p:blipFill>
          <a:blip r:embed="rId5"/>
          <a:stretch>
            <a:fillRect/>
          </a:stretch>
        </p:blipFill>
        <p:spPr>
          <a:xfrm>
            <a:off x="10736580" y="832485"/>
            <a:ext cx="679450" cy="2463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test-kimi-img.moonshot.cn/pub/slides/slides_tmpl/image/25-05-29-23:56:58-d0s87ik75iks832jc0lg.png"/>
          <p:cNvPicPr>
            <a:picLocks noChangeAspect="1"/>
          </p:cNvPicPr>
          <p:nvPr/>
        </p:nvPicPr>
        <p:blipFill>
          <a:blip r:embed="rId1">
            <a:alphaModFix amt="60000"/>
          </a:blip>
          <a:srcRect l="9" r="9"/>
          <a:stretch>
            <a:fillRect/>
          </a:stretch>
        </p:blipFill>
        <p:spPr>
          <a:xfrm>
            <a:off x="635" y="1905"/>
            <a:ext cx="12191365" cy="6870065"/>
          </a:xfrm>
          <a:prstGeom prst="rect">
            <a:avLst/>
          </a:prstGeom>
        </p:spPr>
      </p:pic>
      <p:pic>
        <p:nvPicPr>
          <p:cNvPr id="3" name="Image 1" descr="https://test-kimi-img.moonshot.cn/pub/slides/slides_tmpl/image/25-05-29-23:56:49-d0s87gc75iks832jc0jg.png"/>
          <p:cNvPicPr>
            <a:picLocks noChangeAspect="1"/>
          </p:cNvPicPr>
          <p:nvPr/>
        </p:nvPicPr>
        <p:blipFill>
          <a:blip r:embed="rId2">
            <a:alphaModFix amt="49000"/>
          </a:blip>
          <a:stretch>
            <a:fillRect/>
          </a:stretch>
        </p:blipFill>
        <p:spPr>
          <a:xfrm rot="16200000" flipH="1">
            <a:off x="8900795" y="-126365"/>
            <a:ext cx="3011170" cy="3263265"/>
          </a:xfrm>
          <a:prstGeom prst="rect">
            <a:avLst/>
          </a:prstGeom>
        </p:spPr>
      </p:pic>
      <p:sp>
        <p:nvSpPr>
          <p:cNvPr id="4" name="Text 0"/>
          <p:cNvSpPr/>
          <p:nvPr/>
        </p:nvSpPr>
        <p:spPr>
          <a:xfrm>
            <a:off x="542215" y="622972"/>
            <a:ext cx="8152877" cy="833184"/>
          </a:xfrm>
          <a:prstGeom prst="rect">
            <a:avLst/>
          </a:prstGeom>
          <a:noFill/>
        </p:spPr>
        <p:txBody>
          <a:bodyPr wrap="square" lIns="91440" tIns="45720" rIns="91440" bIns="45720" rtlCol="0" anchor="t"/>
          <a:lstStyle/>
          <a:p>
            <a:pPr marL="0" indent="0" algn="just">
              <a:lnSpc>
                <a:spcPct val="100000"/>
              </a:lnSpc>
              <a:buNone/>
            </a:pPr>
            <a:r>
              <a:rPr lang="en-US" sz="3600" b="1" dirty="0">
                <a:solidFill>
                  <a:srgbClr val="333333"/>
                </a:solidFill>
                <a:latin typeface="MiSans" pitchFamily="34" charset="-122"/>
                <a:ea typeface="MiSans" pitchFamily="34" charset="-122"/>
                <a:cs typeface="MiSans" pitchFamily="34" charset="-120"/>
              </a:rPr>
              <a:t>信息透明化法则</a:t>
            </a:r>
            <a:endParaRPr lang="en-US" sz="1600" dirty="0"/>
          </a:p>
        </p:txBody>
      </p:sp>
      <p:sp>
        <p:nvSpPr>
          <p:cNvPr id="5" name="Text 1"/>
          <p:cNvSpPr/>
          <p:nvPr/>
        </p:nvSpPr>
        <p:spPr>
          <a:xfrm>
            <a:off x="1057593" y="2661920"/>
            <a:ext cx="2235835" cy="3111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3C汇报法介绍</a:t>
            </a:r>
            <a:endParaRPr lang="en-US" sz="1600" dirty="0"/>
          </a:p>
        </p:txBody>
      </p:sp>
      <p:sp>
        <p:nvSpPr>
          <p:cNvPr id="6" name="Text 2"/>
          <p:cNvSpPr/>
          <p:nvPr/>
        </p:nvSpPr>
        <p:spPr>
          <a:xfrm>
            <a:off x="904875" y="3302635"/>
            <a:ext cx="2541270" cy="15875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介绍 3C 汇报法：Context（背景）+ Content（内容）+ Conclusion（结论），让学生了解如何清晰、准确地进行信息汇报。</a:t>
            </a:r>
            <a:endParaRPr lang="en-US" sz="1600" dirty="0"/>
          </a:p>
        </p:txBody>
      </p:sp>
      <p:pic>
        <p:nvPicPr>
          <p:cNvPr id="7" name="Image 2" descr="https://test-kimi-img.moonshot.cn/pub/slides/slides_tmpl/image/25-05-29-23:56:58-d0s87ik75iks832jc0n0.png"/>
          <p:cNvPicPr>
            <a:picLocks noChangeAspect="1"/>
          </p:cNvPicPr>
          <p:nvPr/>
        </p:nvPicPr>
        <p:blipFill>
          <a:blip r:embed="rId3"/>
          <a:stretch>
            <a:fillRect/>
          </a:stretch>
        </p:blipFill>
        <p:spPr>
          <a:xfrm rot="5400000">
            <a:off x="1724660" y="3902075"/>
            <a:ext cx="4662170" cy="139065"/>
          </a:xfrm>
          <a:prstGeom prst="rect">
            <a:avLst/>
          </a:prstGeom>
        </p:spPr>
      </p:pic>
      <p:sp>
        <p:nvSpPr>
          <p:cNvPr id="8" name="Text 3"/>
          <p:cNvSpPr/>
          <p:nvPr/>
        </p:nvSpPr>
        <p:spPr>
          <a:xfrm>
            <a:off x="4831398" y="2661920"/>
            <a:ext cx="2235835" cy="6540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信息透明化的重要性</a:t>
            </a:r>
            <a:endParaRPr lang="en-US" sz="1600" dirty="0"/>
          </a:p>
        </p:txBody>
      </p:sp>
      <p:sp>
        <p:nvSpPr>
          <p:cNvPr id="9" name="Text 4"/>
          <p:cNvSpPr/>
          <p:nvPr/>
        </p:nvSpPr>
        <p:spPr>
          <a:xfrm>
            <a:off x="4678680" y="3302635"/>
            <a:ext cx="2541270"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分析信息透明化在合作中的重要性，如避免误解、提高合作效率等，引导学生养成良好的信息沟通习惯。</a:t>
            </a:r>
            <a:endParaRPr lang="en-US" sz="1600" dirty="0"/>
          </a:p>
        </p:txBody>
      </p:sp>
      <p:pic>
        <p:nvPicPr>
          <p:cNvPr id="10" name="Image 3" descr="https://test-kimi-img.moonshot.cn/pub/slides/slides_tmpl/image/25-05-29-23:56:58-d0s87ik75iks832jc0n0.png"/>
          <p:cNvPicPr>
            <a:picLocks noChangeAspect="1"/>
          </p:cNvPicPr>
          <p:nvPr/>
        </p:nvPicPr>
        <p:blipFill>
          <a:blip r:embed="rId3"/>
          <a:stretch>
            <a:fillRect/>
          </a:stretch>
        </p:blipFill>
        <p:spPr>
          <a:xfrm rot="5400000">
            <a:off x="5602605" y="3902075"/>
            <a:ext cx="4662170" cy="139065"/>
          </a:xfrm>
          <a:prstGeom prst="rect">
            <a:avLst/>
          </a:prstGeom>
        </p:spPr>
      </p:pic>
      <p:sp>
        <p:nvSpPr>
          <p:cNvPr id="11" name="Text 5"/>
          <p:cNvSpPr/>
          <p:nvPr/>
        </p:nvSpPr>
        <p:spPr>
          <a:xfrm>
            <a:off x="8768398" y="2675255"/>
            <a:ext cx="2235835" cy="311150"/>
          </a:xfrm>
          <a:prstGeom prst="rect">
            <a:avLst/>
          </a:prstGeom>
          <a:noFill/>
        </p:spPr>
        <p:txBody>
          <a:bodyPr wrap="square" lIns="0" tIns="0" rIns="0" bIns="0" rtlCol="0" anchor="t">
            <a:spAutoFit/>
          </a:bodyPr>
          <a:lstStyle/>
          <a:p>
            <a:pPr marL="0" indent="0" algn="ctr">
              <a:lnSpc>
                <a:spcPct val="100000"/>
              </a:lnSpc>
              <a:buNone/>
            </a:pPr>
            <a:r>
              <a:rPr lang="en-US" sz="2000" b="1" dirty="0">
                <a:solidFill>
                  <a:srgbClr val="F26447"/>
                </a:solidFill>
                <a:latin typeface="MiSans" pitchFamily="34" charset="-122"/>
                <a:ea typeface="MiSans" pitchFamily="34" charset="-122"/>
                <a:cs typeface="MiSans" pitchFamily="34" charset="-120"/>
              </a:rPr>
              <a:t>案例分析与应用</a:t>
            </a:r>
            <a:endParaRPr lang="en-US" sz="1600" dirty="0"/>
          </a:p>
        </p:txBody>
      </p:sp>
      <p:sp>
        <p:nvSpPr>
          <p:cNvPr id="12" name="Text 6"/>
          <p:cNvSpPr/>
          <p:nvPr/>
        </p:nvSpPr>
        <p:spPr>
          <a:xfrm>
            <a:off x="8615680" y="3315970"/>
            <a:ext cx="2541270" cy="1270000"/>
          </a:xfrm>
          <a:prstGeom prst="rect">
            <a:avLst/>
          </a:prstGeom>
          <a:noFill/>
        </p:spPr>
        <p:txBody>
          <a:bodyPr wrap="square" lIns="91440" tIns="45720" rIns="91440" bIns="45720" rtlCol="0" anchor="t">
            <a:spAutoFit/>
          </a:bodyPr>
          <a:lstStyle/>
          <a:p>
            <a:pPr marL="0" indent="0" algn="just">
              <a:lnSpc>
                <a:spcPct val="150000"/>
              </a:lnSpc>
              <a:buNone/>
            </a:pPr>
            <a:r>
              <a:rPr lang="en-US" sz="1400" dirty="0">
                <a:solidFill>
                  <a:srgbClr val="333333"/>
                </a:solidFill>
                <a:latin typeface="MiSans" pitchFamily="34" charset="-122"/>
                <a:ea typeface="MiSans" pitchFamily="34" charset="-122"/>
                <a:cs typeface="MiSans" pitchFamily="34" charset="-120"/>
              </a:rPr>
              <a:t>通过案例分析，让学生学会如何运用 3C 汇报法进行信息透明化，提高合作的透明度和信任度。</a:t>
            </a:r>
            <a:endParaRPr lang="en-US" sz="1600" dirty="0"/>
          </a:p>
        </p:txBody>
      </p:sp>
      <p:pic>
        <p:nvPicPr>
          <p:cNvPr id="13" name="Image 4" descr="https://test-kimi-img.moonshot.cn/pub/slides/slides_tmpl/image/25-05-29-23:56:58-d0s87ik75iks832jc0mg.png"/>
          <p:cNvPicPr>
            <a:picLocks noChangeAspect="1"/>
          </p:cNvPicPr>
          <p:nvPr/>
        </p:nvPicPr>
        <p:blipFill>
          <a:blip r:embed="rId4"/>
          <a:stretch>
            <a:fillRect/>
          </a:stretch>
        </p:blipFill>
        <p:spPr>
          <a:xfrm>
            <a:off x="1694498" y="1553528"/>
            <a:ext cx="934085" cy="981075"/>
          </a:xfrm>
          <a:prstGeom prst="rect">
            <a:avLst/>
          </a:prstGeom>
        </p:spPr>
      </p:pic>
      <p:sp>
        <p:nvSpPr>
          <p:cNvPr id="14" name="Text 7"/>
          <p:cNvSpPr/>
          <p:nvPr/>
        </p:nvSpPr>
        <p:spPr>
          <a:xfrm>
            <a:off x="1916113" y="1816100"/>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01</a:t>
            </a:r>
            <a:endParaRPr lang="en-US" sz="1600" dirty="0"/>
          </a:p>
        </p:txBody>
      </p:sp>
      <p:pic>
        <p:nvPicPr>
          <p:cNvPr id="15" name="Image 5" descr="https://test-kimi-img.moonshot.cn/pub/slides/slides_tmpl/image/25-05-29-23:56:58-d0s87ik75iks832jc0mg.png"/>
          <p:cNvPicPr>
            <a:picLocks noChangeAspect="1"/>
          </p:cNvPicPr>
          <p:nvPr/>
        </p:nvPicPr>
        <p:blipFill>
          <a:blip r:embed="rId4"/>
          <a:stretch>
            <a:fillRect/>
          </a:stretch>
        </p:blipFill>
        <p:spPr>
          <a:xfrm>
            <a:off x="5526723" y="1537018"/>
            <a:ext cx="934085" cy="981075"/>
          </a:xfrm>
          <a:prstGeom prst="rect">
            <a:avLst/>
          </a:prstGeom>
        </p:spPr>
      </p:pic>
      <p:sp>
        <p:nvSpPr>
          <p:cNvPr id="16" name="Text 8"/>
          <p:cNvSpPr/>
          <p:nvPr/>
        </p:nvSpPr>
        <p:spPr>
          <a:xfrm>
            <a:off x="5748338" y="1799590"/>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02</a:t>
            </a:r>
            <a:endParaRPr lang="en-US" sz="1600" dirty="0"/>
          </a:p>
        </p:txBody>
      </p:sp>
      <p:pic>
        <p:nvPicPr>
          <p:cNvPr id="17" name="Image 6" descr="https://test-kimi-img.moonshot.cn/pub/slides/slides_tmpl/image/25-05-29-23:56:58-d0s87ik75iks832jc0mg.png"/>
          <p:cNvPicPr>
            <a:picLocks noChangeAspect="1"/>
          </p:cNvPicPr>
          <p:nvPr/>
        </p:nvPicPr>
        <p:blipFill>
          <a:blip r:embed="rId4"/>
          <a:stretch>
            <a:fillRect/>
          </a:stretch>
        </p:blipFill>
        <p:spPr>
          <a:xfrm>
            <a:off x="9460548" y="1505268"/>
            <a:ext cx="934085" cy="981075"/>
          </a:xfrm>
          <a:prstGeom prst="rect">
            <a:avLst/>
          </a:prstGeom>
        </p:spPr>
      </p:pic>
      <p:sp>
        <p:nvSpPr>
          <p:cNvPr id="18" name="Text 9"/>
          <p:cNvSpPr/>
          <p:nvPr/>
        </p:nvSpPr>
        <p:spPr>
          <a:xfrm>
            <a:off x="9682163" y="1767840"/>
            <a:ext cx="490855" cy="425450"/>
          </a:xfrm>
          <a:prstGeom prst="rect">
            <a:avLst/>
          </a:prstGeom>
          <a:noFill/>
        </p:spPr>
        <p:txBody>
          <a:bodyPr wrap="square" lIns="0" tIns="0" rIns="0" bIns="0" rtlCol="0" anchor="t">
            <a:spAutoFit/>
          </a:bodyPr>
          <a:lstStyle/>
          <a:p>
            <a:pPr marL="0" indent="0" algn="ctr">
              <a:lnSpc>
                <a:spcPct val="100000"/>
              </a:lnSpc>
              <a:buNone/>
            </a:pPr>
            <a:r>
              <a:rPr lang="en-US" sz="2800" dirty="0">
                <a:solidFill>
                  <a:srgbClr val="FEF8E2"/>
                </a:solidFill>
                <a:latin typeface="MiSans" pitchFamily="34" charset="-122"/>
                <a:ea typeface="MiSans" pitchFamily="34" charset="-122"/>
                <a:cs typeface="MiSans" pitchFamily="34" charset="-120"/>
              </a:rPr>
              <a:t>03</a:t>
            </a:r>
            <a:endParaRPr lang="en-US" sz="1600" dirty="0"/>
          </a:p>
        </p:txBody>
      </p:sp>
      <p:pic>
        <p:nvPicPr>
          <p:cNvPr id="19" name="Image 7" descr="https://test-kimi-img.moonshot.cn/pub/slides/slides_tmpl/image/25-05-29-23:56:59-d0s87is75iks832jc0o0.png"/>
          <p:cNvPicPr>
            <a:picLocks noChangeAspect="1"/>
          </p:cNvPicPr>
          <p:nvPr/>
        </p:nvPicPr>
        <p:blipFill>
          <a:blip r:embed="rId5"/>
          <a:stretch>
            <a:fillRect/>
          </a:stretch>
        </p:blipFill>
        <p:spPr>
          <a:xfrm>
            <a:off x="10400665" y="867410"/>
            <a:ext cx="679450" cy="246380"/>
          </a:xfrm>
          <a:prstGeom prst="rect">
            <a:avLst/>
          </a:prstGeom>
        </p:spPr>
      </p:pic>
    </p:spTree>
  </p:cSld>
  <p:clrMapOvr>
    <a:masterClrMapping/>
  </p:clrMapOvr>
</p:sld>
</file>

<file path=ppt/theme/theme1.xml><?xml version="1.0" encoding="utf-8"?>
<a:theme xmlns:a="http://schemas.openxmlformats.org/drawingml/2006/main" name="Custom Theme">
  <a:themeElements>
    <a:clrScheme name="Custom">
      <a:dk1>
        <a:srgbClr val="000000"/>
      </a:dk1>
      <a:lt1>
        <a:srgbClr val="FFFFFF"/>
      </a:lt1>
      <a:dk2>
        <a:srgbClr val="333333"/>
      </a:dk2>
      <a:lt2>
        <a:srgbClr val="EEEEEE"/>
      </a:lt2>
      <a:accent1>
        <a:srgbClr val="FAF26E"/>
      </a:accent1>
      <a:accent2>
        <a:srgbClr val="F9DB6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Custom">
      <a:dk1>
        <a:srgbClr val="000000"/>
      </a:dk1>
      <a:lt1>
        <a:srgbClr val="FFFFFF"/>
      </a:lt1>
      <a:dk2>
        <a:srgbClr val="333333"/>
      </a:dk2>
      <a:lt2>
        <a:srgbClr val="EEEEEE"/>
      </a:lt2>
      <a:accent1>
        <a:srgbClr val="FAF26E"/>
      </a:accent1>
      <a:accent2>
        <a:srgbClr val="F9DB6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2788</Words>
  <Application>WPS 演示</Application>
  <PresentationFormat>On-screen Show (16:9)</PresentationFormat>
  <Paragraphs>270</Paragraphs>
  <Slides>22</Slides>
  <Notes>22</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MiSans</vt:lpstr>
      <vt:lpstr>MiSans</vt:lpstr>
      <vt:lpstr>Calibri</vt:lpstr>
      <vt:lpstr>Helvetica Neue</vt:lpstr>
      <vt:lpstr>微软雅黑</vt:lpstr>
      <vt:lpstr>汉仪旗黑</vt:lpstr>
      <vt:lpstr>宋体</vt:lpstr>
      <vt:lpstr>Arial Unicode MS</vt:lpstr>
      <vt:lpstr>等线</vt:lpstr>
      <vt:lpstr>汉仪中等线KW</vt:lpstr>
      <vt:lpstr>汉仪书宋二KW</vt:lpstr>
      <vt:lpstr>Custom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creator>PptxGenJS</dc:creator>
  <dc:subject>PptxGenJS Presentation</dc:subject>
  <cp:lastModifiedBy>阿莲</cp:lastModifiedBy>
  <cp:revision>2</cp:revision>
  <dcterms:created xsi:type="dcterms:W3CDTF">2025-08-08T07:23:33Z</dcterms:created>
  <dcterms:modified xsi:type="dcterms:W3CDTF">2025-08-08T07:23:33Z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68F76736762DAEFFF4A59568A94BB74E_42</vt:lpwstr>
  </property>
  <property fmtid="{D5CDD505-2E9C-101B-9397-08002B2CF9AE}" pid="3" name="KSOProductBuildVer">
    <vt:lpwstr>2052-6.11.0.8885</vt:lpwstr>
  </property>
</Properties>
</file>