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12192000"/>
  <p:embeddedFontLst>
    <p:embeddedFont>
      <p:font typeface="MiSans" pitchFamily="34" charset="-122"/>
      <p:regular r:id="rId29"/>
    </p:embeddedFont>
    <p:embeddedFont>
      <p:font typeface="MiSans" pitchFamily="34" charset="-120"/>
      <p:regular r:id="rId3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jpe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jpeg"/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21.jpe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769235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815" y="4894580"/>
            <a:ext cx="2540635" cy="5924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469640" y="4980940"/>
            <a:ext cx="228981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职场心理危机应对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44652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沟通技巧：ALGEE模型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575" y="2228850"/>
            <a:ext cx="10898505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用“你最近似乎很痛苦，想聊聊吗？”开启对话，避免评判“你太脆弱”，建立信任关系，了解对方心理状态。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3575" y="3797300"/>
            <a:ext cx="1089914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重复对方关键词，如“你说觉得绝望”，不打断给建议，认真倾听对方感受，让对方感受到被关注和理解。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63575" y="5426710"/>
            <a:ext cx="1089914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告知“心理咨询是职业人的常规保健”，不恐吓“你这样会失业”，提供正确信息，消除对方对心理问题的误解。</a:t>
            </a:r>
            <a:endParaRPr lang="en-US" sz="1600" dirty="0"/>
          </a:p>
        </p:txBody>
      </p:sp>
      <p:pic>
        <p:nvPicPr>
          <p:cNvPr id="8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487170"/>
            <a:ext cx="718820" cy="718820"/>
          </a:xfrm>
          <a:prstGeom prst="rect">
            <a:avLst/>
          </a:prstGeom>
        </p:spPr>
      </p:pic>
      <p:pic>
        <p:nvPicPr>
          <p:cNvPr id="9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677670"/>
            <a:ext cx="3894455" cy="65214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7733" y="182213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A**ssess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3057525"/>
            <a:ext cx="718820" cy="71882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3248025"/>
            <a:ext cx="3894455" cy="65214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51218" y="3392488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L**isten</a:t>
            </a:r>
            <a:endParaRPr lang="en-US" sz="1600" dirty="0"/>
          </a:p>
        </p:txBody>
      </p:sp>
      <p:pic>
        <p:nvPicPr>
          <p:cNvPr id="14" name="Image 6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4700270"/>
            <a:ext cx="718820" cy="718820"/>
          </a:xfrm>
          <a:prstGeom prst="rect">
            <a:avLst/>
          </a:prstGeom>
        </p:spPr>
      </p:pic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902200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51218" y="504666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G**ive info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沟通技巧：ALGEE模型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鼓励“寻求帮助是勇敢的行为”，不虚假安慰“明天就好了”，肯定对方积极行为，增强其面对困难的信心。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E**ncourage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表达“我可以陪你联系EAP专员”，不承诺保密（涉及生命危险时），提供实际支持，帮助对方获得专业帮助。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E**ncourage support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59530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应急处理流程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2"/>
          <a:srcRect t="33894" b="33894"/>
          <a:stretch>
            <a:fillRect/>
          </a:stretch>
        </p:blipFill>
        <p:spPr>
          <a:xfrm>
            <a:off x="768985" y="1337310"/>
            <a:ext cx="11033125" cy="2369820"/>
          </a:xfrm>
          <a:prstGeom prst="rect">
            <a:avLst/>
          </a:prstGeom>
        </p:spPr>
      </p:pic>
      <p:pic>
        <p:nvPicPr>
          <p:cNvPr id="5" name="Image 2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3"/>
          <a:srcRect l="11110" r="11110"/>
          <a:stretch>
            <a:fillRect/>
          </a:stretch>
        </p:blipFill>
        <p:spPr>
          <a:xfrm>
            <a:off x="768985" y="3147060"/>
            <a:ext cx="11033125" cy="5943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17905" y="3931920"/>
            <a:ext cx="32073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面对轻度危机，如焦虑发作，引导深呼吸，提供温水，协助调整工作任务，缓解对方紧张情绪，恢复正常状态。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3437890" y="5039995"/>
            <a:ext cx="1972945" cy="762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920115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轻度危机处理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4607560" y="3931920"/>
            <a:ext cx="325310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遇到重度危机，如自伤倾向，立即移除危险物品，联系上级或心理专员，安排24小时陪伴，确保对方安全。</a:t>
            </a:r>
            <a:endParaRPr lang="en-US" sz="1600" dirty="0"/>
          </a:p>
        </p:txBody>
      </p:sp>
      <p:pic>
        <p:nvPicPr>
          <p:cNvPr id="10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7131050" y="5039995"/>
            <a:ext cx="1972945" cy="7620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53263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重度危机处理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8350885" y="3931920"/>
            <a:ext cx="32086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每组抽取干预场景卡，如发现同事割腕、收到抑郁离职信等，演练ALGEE模型，让学生在实践中掌握危机干预技巧。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21944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角色扮演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心理防护网构建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情绪急救箱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包括正念APP（如潮汐）、紧急联系人清单（心理热线/可信同事）、《我的压力红绿灯》自查表等，帮助个人在心理危机时快速获得支持和自我调节。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个人防护工具包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设计《XX专业心理危机预防方案》，包含预警机制、互助小组、资源链接等内容，让学生在小组合作中深入思考心理危机预防措施。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校企合作EAP（员工帮助计划），为高职生提供专业心理支持；实习导师“心理观察员”培训，增强导师心理危机识别与干预能力；班组心理委员制度，及时发现并协助处理心理问题，构建全方位组织支持系统。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小组任务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高职适用资源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组织支持系统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特殊场景应对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高职生离职后常出现“被辞退=我毫无价值”的认知偏差，需通过重构技巧调整心态。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高职生常见问题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离职后心理调适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制作“能力迁移清单”，如将流水线经验转化为耐力、标准化意识等，帮助高职生重新认识自身价值，顺利过渡到新工作或生活状态。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重构技巧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工伤后恐惧返岗，采用分阶段暴露疗法，先参观车间、短时操作，逐步复岗，帮助员工重建职业信心，克服心理障碍。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案例演练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职业伤害心理重建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" y="3169920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-1206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750570" y="740410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933258" y="85199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94715" y="1549400"/>
            <a:ext cx="2907030" cy="8636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913890" y="2554605"/>
            <a:ext cx="1753870" cy="9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课堂导入：心理危机「破冰」讨论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8" y="2386965"/>
            <a:ext cx="934085" cy="98107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090613" y="2622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260" y="851535"/>
            <a:ext cx="679450" cy="24638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5690235" y="2524125"/>
            <a:ext cx="19494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心理危机识别</a:t>
            </a:r>
            <a:endParaRPr lang="en-US" sz="1600" dirty="0"/>
          </a:p>
        </p:txBody>
      </p:sp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43" y="235648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866958" y="259238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9518650" y="2483485"/>
            <a:ext cx="175387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危机干预三步法</a:t>
            </a:r>
            <a:endParaRPr lang="en-US" sz="1600" dirty="0"/>
          </a:p>
        </p:txBody>
      </p:sp>
      <p:pic>
        <p:nvPicPr>
          <p:cNvPr id="16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58" y="2315845"/>
            <a:ext cx="934085" cy="981075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8695373" y="255174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913890" y="4596765"/>
            <a:ext cx="20205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心理防护网构建</a:t>
            </a:r>
            <a:endParaRPr lang="en-US" sz="1600" dirty="0"/>
          </a:p>
        </p:txBody>
      </p:sp>
      <p:pic>
        <p:nvPicPr>
          <p:cNvPr id="19" name="Image 8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8" y="4429125"/>
            <a:ext cx="934085" cy="981075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090613" y="46650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690235" y="4566285"/>
            <a:ext cx="17538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特殊场景应对</a:t>
            </a:r>
            <a:endParaRPr lang="en-US" sz="1600" dirty="0"/>
          </a:p>
        </p:txBody>
      </p:sp>
      <p:pic>
        <p:nvPicPr>
          <p:cNvPr id="22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43" y="4398645"/>
            <a:ext cx="934085" cy="981075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4866958" y="463454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24" name="Text 12"/>
          <p:cNvSpPr/>
          <p:nvPr/>
        </p:nvSpPr>
        <p:spPr>
          <a:xfrm>
            <a:off x="9518650" y="4525645"/>
            <a:ext cx="211645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5" name="Image 10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58" y="4358005"/>
            <a:ext cx="934085" cy="981075"/>
          </a:xfrm>
          <a:prstGeom prst="rect">
            <a:avLst/>
          </a:prstGeom>
        </p:spPr>
      </p:pic>
      <p:sp>
        <p:nvSpPr>
          <p:cNvPr id="26" name="Text 13"/>
          <p:cNvSpPr/>
          <p:nvPr/>
        </p:nvSpPr>
        <p:spPr>
          <a:xfrm>
            <a:off x="8695373" y="459390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访谈1位企业HR/主管，了解该单位心理危机管理措施，将课堂知识与实际工作场景相结合，拓展学生视野。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任务内容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实践任务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7:09-d0s87lc75iks832jc0ug.jpeg"/>
          <p:cNvPicPr>
            <a:picLocks noChangeAspect="1"/>
          </p:cNvPicPr>
          <p:nvPr/>
        </p:nvPicPr>
        <p:blipFill>
          <a:blip r:embed="rId2"/>
          <a:srcRect t="33295" b="33295"/>
          <a:stretch>
            <a:fillRect/>
          </a:stretch>
        </p:blipFill>
        <p:spPr>
          <a:xfrm>
            <a:off x="-7620" y="1497330"/>
            <a:ext cx="12186920" cy="271462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04-d0s87k475iks832jc0t0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2700" y="1508760"/>
            <a:ext cx="12179300" cy="270637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5099050"/>
            <a:ext cx="83705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“职场终极武器——心理韧性的锻造密码”，作为高职选修课《职场心理学》的一部分，任务是制作一份关于心理危机预防的PPT，激发学生对后续课程的兴趣和期待。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42215" y="64519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599503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课堂导入：心理危机「破冰」讨论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问卷问题设计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通过匿名问卷调查，了解学生自身或身边人是否经历过心理危机相关情况，如连续失眠、兴趣丧失、消极念头等，以及面对他人情绪崩溃时的应对方式，引出心理危机话题，激发学生参与兴趣。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活动1：匿名问卷调查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片段选择与讨论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播放《我在他乡挺好的》胡晶晶自杀前职场片段（隐去结局），让学生讨论角色表现出的异常信号及作为同事的有效干预方式，从实际案例入手，让学生初步感受心理危机的识别与干预重要性。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活动2：影视片段分析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心理危机识别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8255"/>
            <a:ext cx="5241290" cy="52412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703891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自我预警信号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059570" y="2000049"/>
            <a:ext cx="47413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持续低落、易怒或麻木是情绪上的自我预警信号，高职生在实习被批评后容易自我否定，需关注自身情绪变化，及时察觉异常。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56064" y="1747984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情绪维度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557887" y="2000049"/>
            <a:ext cx="47413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社交退缩、自伤倾向、酗酒等是行为上的自我预警信号，高职生离职后闭门不出，是心理危机的外在表现，需重视自身行为改变。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641681" y="1747984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行为维度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059570" y="4221740"/>
            <a:ext cx="47413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注意力涣散、出现极端想法是认知上的自我预警信号，如高职生形成“我永远做不好”的固化思维，影响正常工作学习，需打破思维定式。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1156064" y="3969675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认知维度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557887" y="4221740"/>
            <a:ext cx="47413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长期失眠、暴食或厌食是生理上的自我预警信号，连续加班后身体发出报警，提示心理压力过大，需关注生理健康。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6641681" y="3969675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生理维度</a:t>
            </a:r>
            <a:endParaRPr lang="en-US" sz="1600" dirty="0"/>
          </a:p>
        </p:txBody>
      </p:sp>
      <p:pic>
        <p:nvPicPr>
          <p:cNvPr id="13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4285" y="3902075"/>
            <a:ext cx="4662170" cy="139065"/>
          </a:xfrm>
          <a:prstGeom prst="rect">
            <a:avLst/>
          </a:prstGeom>
        </p:spPr>
      </p:pic>
      <p:pic>
        <p:nvPicPr>
          <p:cNvPr id="14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他人危机识别技巧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性格突变，如外向变沉默；习惯突变，如整洁变邋遢；话题突变，如突然讨论死亡；安排突变，如突然交代后事，通过“四变”观察法识别他人心理危机，及时发现异常。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“四变”观察法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提供3个职场改编案例，如优秀员工突然频繁出错、同事赠送个人物品等，分组识别危险信号，让学生在实践中掌握他人危机识别技巧。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案例诊断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危机干预三步法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1849</Words>
  <Application>WPS 演示</Application>
  <PresentationFormat>On-screen Show (16:9)</PresentationFormat>
  <Paragraphs>198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2025-08-08T07:20:27Z</dcterms:created>
  <dcterms:modified xsi:type="dcterms:W3CDTF">2025-08-08T07:20:27Z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4EEDEA6AF39178BF3AA595680E864C8D_42</vt:lpwstr>
  </property>
  <property fmtid="{D5CDD505-2E9C-101B-9397-08002B2CF9AE}" pid="3" name="KSOProductBuildVer">
    <vt:lpwstr>2052-6.11.0.8885</vt:lpwstr>
  </property>
</Properties>
</file>