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12192000"/>
  <p:embeddedFontLst>
    <p:embeddedFont>
      <p:font typeface="MiSans" pitchFamily="34" charset="-122"/>
      <p:regular r:id="rId35"/>
    </p:embeddedFont>
    <p:embeddedFont>
      <p:font typeface="MiSans" pitchFamily="34" charset="-120"/>
      <p:regular r:id="rId3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jpe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7.jpe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2.pn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0.jpeg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1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32.jpeg"/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359660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40" y="4894580"/>
            <a:ext cx="2505710" cy="5924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503930" y="4980940"/>
            <a:ext cx="225552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职场时间管理与效率提升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132196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05" y="937260"/>
            <a:ext cx="5429885" cy="542988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15-d0s87ms75iks832jc1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37300" y="4086225"/>
            <a:ext cx="5217795" cy="2280920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15-d0s87ms75iks832jc1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" y="4086225"/>
            <a:ext cx="5217795" cy="228092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15-d0s87ms75iks832jc1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32220" y="1546860"/>
            <a:ext cx="5217795" cy="2280920"/>
          </a:xfrm>
          <a:prstGeom prst="rect">
            <a:avLst/>
          </a:prstGeom>
        </p:spPr>
      </p:pic>
      <p:pic>
        <p:nvPicPr>
          <p:cNvPr id="8" name="Image 6" descr="https://test-kimi-img.moonshot.cn/pub/slides/slides_tmpl/image/25-05-29-23:57:15-d0s87ms75iks832jc14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5" y="1546860"/>
            <a:ext cx="5217795" cy="228092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低价值忙碌</a:t>
            </a:r>
            <a:endParaRPr lang="en-US" sz="1600" dirty="0"/>
          </a:p>
        </p:txBody>
      </p:sp>
      <p:sp>
        <p:nvSpPr>
          <p:cNvPr id="10" name="Text 1"/>
          <p:cNvSpPr/>
          <p:nvPr/>
        </p:nvSpPr>
        <p:spPr>
          <a:xfrm>
            <a:off x="903904" y="17771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典型表现</a:t>
            </a:r>
            <a:endParaRPr lang="en-US" sz="1600" dirty="0"/>
          </a:p>
        </p:txBody>
      </p:sp>
      <p:sp>
        <p:nvSpPr>
          <p:cNvPr id="11" name="Text 2"/>
          <p:cNvSpPr/>
          <p:nvPr/>
        </p:nvSpPr>
        <p:spPr>
          <a:xfrm>
            <a:off x="822575" y="2036948"/>
            <a:ext cx="4676526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忙于琐事却无成果产出。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**Content**：描述低价值忙碌的特征，帮助学生识别常见的时间陷阱。</a:t>
            </a:r>
            <a:endParaRPr lang="en-US" sz="1600" dirty="0"/>
          </a:p>
        </p:txBody>
      </p:sp>
      <p:sp>
        <p:nvSpPr>
          <p:cNvPr id="12" name="Text 3"/>
          <p:cNvSpPr/>
          <p:nvPr/>
        </p:nvSpPr>
        <p:spPr>
          <a:xfrm>
            <a:off x="903904" y="4299635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高职生高发场景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822575" y="4559423"/>
            <a:ext cx="4676526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过度整理无关文件。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**Content**：结合高职生实际场景，说明低价值忙碌的常见情况，增强学生对问题的理解。</a:t>
            </a:r>
            <a:endParaRPr lang="en-US" sz="1600" dirty="0"/>
          </a:p>
        </p:txBody>
      </p:sp>
      <p:sp>
        <p:nvSpPr>
          <p:cNvPr id="14" name="Text 5"/>
          <p:cNvSpPr/>
          <p:nvPr/>
        </p:nvSpPr>
        <p:spPr>
          <a:xfrm>
            <a:off x="7498673" y="17771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破解策略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6687772" y="2036948"/>
            <a:ext cx="4676526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定期做任务价值评估。</a:t>
            </a:r>
            <a:endParaRPr lang="en-US" sz="1600" dirty="0"/>
          </a:p>
          <a:p>
            <a:pPr marL="0" indent="0" algn="r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**Content**：提供应对低价值忙碌的策略，帮助学生合理分配时间，提升工作效率。</a:t>
            </a:r>
            <a:endParaRPr lang="en-US" sz="1600" dirty="0"/>
          </a:p>
        </p:txBody>
      </p:sp>
      <p:sp>
        <p:nvSpPr>
          <p:cNvPr id="16" name="Text 7"/>
          <p:cNvSpPr/>
          <p:nvPr/>
        </p:nvSpPr>
        <p:spPr>
          <a:xfrm>
            <a:off x="7485973" y="4282563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小组诊断</a:t>
            </a:r>
            <a:endParaRPr lang="en-US" sz="1600" dirty="0"/>
          </a:p>
        </p:txBody>
      </p:sp>
      <p:sp>
        <p:nvSpPr>
          <p:cNvPr id="17" name="Text 8"/>
          <p:cNvSpPr/>
          <p:nvPr/>
        </p:nvSpPr>
        <p:spPr>
          <a:xfrm>
            <a:off x="6675072" y="4542351"/>
            <a:ext cx="4676526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每组分析1个实习/兼职中的真实低效案例，指出陷阱类型并提出改进方案。</a:t>
            </a:r>
            <a:endParaRPr lang="en-US" sz="1600" dirty="0"/>
          </a:p>
          <a:p>
            <a:pPr marL="0" indent="0" algn="r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**Content**：通过小组讨论，让学生在实践中应用所学知识，提升时间管理能力。</a:t>
            </a:r>
            <a:endParaRPr lang="en-US" sz="1600" dirty="0"/>
          </a:p>
        </p:txBody>
      </p:sp>
      <p:pic>
        <p:nvPicPr>
          <p:cNvPr id="18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三、五大时间管理工具实战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四象限法（紧急-重要矩阵）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25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🔴 重要且紧急：设备故障抢修；🟢 重要不紧急：技能学习；🟡 紧急不重要：临时取快递；⚫ 不紧急不重要：刷短视频。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**Content**：通过四象限法，帮助学生合理分类任务，优先处理重要且紧急的事务。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高职适配版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学生用便利贴分类本周任务。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**Content**：通过实际操作，让学生掌握四象限法的应用，提升时间管理能力。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实操练习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工厂/办公室改良版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产线工人：15分钟专注+3分钟休息（适应产线节奏）；文职岗位：25分钟专注+5分钟拉伸。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**Content**：根据不同岗位特点，调整番茄工作法，帮助学生提升专注力，缓解疲劳。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番茄工作法（25+5模式）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规则：任何2分钟内能完成的事立即做。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**Content**：通过两分钟原则，帮助学生减少琐事堆积，提升工作效率。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规则说明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两分钟原则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案例：回复确认邮件、整理桌面。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**Content**：通过实际案例，让学生理解两分钟原则的应用场景，增强实践能力。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模板展示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8:00-9:00 处理邮件（🟡）；9:00-11:00 核心项目（🔴）；11:00-11:30 临时任务（🟡）。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**Content**：通过时间块规划，帮助学生合理安排时间，提升工作效率。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时间块规划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能量周期管理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学生自测高效时段，安排不同类型任务。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**Content**：通过能量周期管理，帮助学生根据自身生物钟安排任务，提升工作效率。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早鸟vs夜猫子测试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每组选择1种工具，设计“高职实习生完美一天”时间表。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**Content**：通过工具演练，让学生在实践中应用时间管理工具，提升时间管理能力。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工具演练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四、分场景时间管理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生产线岗位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挑战：不可控的突发停机；策略：固定时段做设备点检（预防性维护），利用等待时间做5S管理。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**Content**：针对生产线岗位特点，提供实用的时间管理策略，帮助学生应对突发情况，提升工作效率。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挑战与策略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挑战：碎片化沟通；策略：设定自动回复模板，下午集中处理非紧急咨询。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**Content**：针对服务岗/客服特点，提供实用的时间管理策略，帮助学生应对碎片化沟通，提升工作效率。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挑战与策略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服务岗/客服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" y="3169920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-1206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750570" y="740410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933258" y="85199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94715" y="1549400"/>
            <a:ext cx="2907030" cy="8636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913890" y="2554605"/>
            <a:ext cx="1753870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一、课堂导入：时间「盗窃案」调查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8" y="2386965"/>
            <a:ext cx="934085" cy="98107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090613" y="2622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260" y="851535"/>
            <a:ext cx="679450" cy="24638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5690235" y="2524125"/>
            <a:ext cx="19494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二、职场时间管理四大陷阱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43" y="235648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866958" y="25923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9518650" y="2483485"/>
            <a:ext cx="175387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三、五大时间管理工具实战</a:t>
            </a:r>
            <a:endParaRPr lang="en-US" sz="1600" dirty="0"/>
          </a:p>
        </p:txBody>
      </p:sp>
      <p:pic>
        <p:nvPicPr>
          <p:cNvPr id="16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58" y="2315845"/>
            <a:ext cx="934085" cy="981075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8695373" y="255174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913890" y="4596765"/>
            <a:ext cx="202057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四、分场景时间管理</a:t>
            </a:r>
            <a:endParaRPr lang="en-US" sz="1600" dirty="0"/>
          </a:p>
        </p:txBody>
      </p:sp>
      <p:pic>
        <p:nvPicPr>
          <p:cNvPr id="19" name="Image 8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8" y="4429125"/>
            <a:ext cx="934085" cy="981075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090613" y="46650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690235" y="4566285"/>
            <a:ext cx="175387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五、防拖延专项训练</a:t>
            </a:r>
            <a:endParaRPr lang="en-US" sz="1600" dirty="0"/>
          </a:p>
        </p:txBody>
      </p:sp>
      <p:pic>
        <p:nvPicPr>
          <p:cNvPr id="22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43" y="4398645"/>
            <a:ext cx="934085" cy="981075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4866958" y="463454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24" name="Text 12"/>
          <p:cNvSpPr/>
          <p:nvPr/>
        </p:nvSpPr>
        <p:spPr>
          <a:xfrm>
            <a:off x="9518650" y="4525645"/>
            <a:ext cx="211645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六、课后任务与预告</a:t>
            </a:r>
            <a:endParaRPr lang="en-US" sz="1600" dirty="0"/>
          </a:p>
        </p:txBody>
      </p:sp>
      <p:pic>
        <p:nvPicPr>
          <p:cNvPr id="25" name="Image 10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58" y="4358005"/>
            <a:ext cx="934085" cy="981075"/>
          </a:xfrm>
          <a:prstGeom prst="rect">
            <a:avLst/>
          </a:prstGeom>
        </p:spPr>
      </p:pic>
      <p:sp>
        <p:nvSpPr>
          <p:cNvPr id="26" name="Text 13"/>
          <p:cNvSpPr/>
          <p:nvPr/>
        </p:nvSpPr>
        <p:spPr>
          <a:xfrm>
            <a:off x="8695373" y="459390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技术岗（如IT维护）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挑战：项目与临时报修冲突；策略：上午深度工作（项目），下午开放“维修窗口”。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**Content**：针对技术岗特点，提供实用的时间管理策略，帮助学生合理安排项目与临时任务，提升工作效率。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挑战与策略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不同岗位学生交换解决方案，互相优化。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**Content**：通过角色扮演，让学生在实践中学习不同岗位的时间管理方法，提升综合能力。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五、防拖延专项训练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Fear（害怕失败）、Fog（目标模糊）、Fun（缺乏趣味）、Fatigue（精力不足）。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**Content**：通过4F类型诊断，帮助学生识别拖延的根源，为后续改进提供依据。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拖延根源测试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4F类型诊断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对抗拖延组合拳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从1页PPT开始，应对不敢开始毕业设计。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**Content**：通过微目标法，帮助学生克服害怕失败的拖延，逐步推进任务。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“提升技能”→“每天练15分钟CAD”，应对目标模糊的拖延。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**Content**：通过SMART原则，帮助学生明确任务目标，提升执行力。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完成任务请奶茶，应对讨厌数据录入的拖延。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**Content**：通过游戏化奖励，增加任务趣味性，提升学生完成任务的积极性。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Fear：微目标法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Fog：SMART原则拆解任务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Fun：游戏化奖励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填写《我的拖延克星卡》，写明具体应对策略。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**Content**：通过个人任务，让学生制定个性化的拖延应对方案，增强自我管理能力。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增加绿植，应对夜班后效率低下的拖延。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**Content**：通过调整工作环境，缓解疲劳，提升工作效率。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个人任务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Fatigue：调整工作环境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对抗拖延组合拳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六、课后任务与预告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种工具实践3天，提交《时间管理实验报告》。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**Content**：通过实战任务，让学生在实践中应用所学时间管理工具，提升时间管理能力。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么有人总能‘被看见’？——职场能见度提升秘籍”。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一、课堂导入：时间「盗窃案」调查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分析班级时间黑洞排行榜，找出共性问题，为后续讲解提供针对性依据。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**Content**：通过数据分析，让学生了解自身时间管理的普遍问题，增强改进的意愿。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数据分析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活动1：时间都去哪了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匿名问卷（问卷星）：你每天被哪些事情“偷走”时间？选项包括频繁被打断、拖延、会议冗长、手机干扰、任务返工。生成班级时间黑洞排行榜。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**Content**：通过匿名问卷收集学生的时间困扰，生成排行榜，直观呈现时间浪费的常见问题，引发学生对时间管理的关注。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匿名问卷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活动2：影视片段分析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片段播放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播放《穿普拉达的女王》安迪手忙脚乱片段。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**Content**：通过影视片段展示典型的时间管理问题，吸引学生注意力，引发共鸣。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讨论引导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讨论：“她的时间管理问题出在哪里？如果是你会怎么做？”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**Content**：引导学生分析影视角色的时间管理问题，思考改进方法，提升时间管理意识。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二、职场时间管理四大陷阱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59530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虚假紧急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2"/>
          <a:srcRect t="33894" b="33894"/>
          <a:stretch>
            <a:fillRect/>
          </a:stretch>
        </p:blipFill>
        <p:spPr>
          <a:xfrm>
            <a:off x="768985" y="1337310"/>
            <a:ext cx="11033125" cy="2369820"/>
          </a:xfrm>
          <a:prstGeom prst="rect">
            <a:avLst/>
          </a:prstGeom>
        </p:spPr>
      </p:pic>
      <p:pic>
        <p:nvPicPr>
          <p:cNvPr id="5" name="Image 2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3"/>
          <a:srcRect l="11110" r="11110"/>
          <a:stretch>
            <a:fillRect/>
          </a:stretch>
        </p:blipFill>
        <p:spPr>
          <a:xfrm>
            <a:off x="768985" y="3147060"/>
            <a:ext cx="11033125" cy="5943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17905" y="3931920"/>
            <a:ext cx="32073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总在救火，忽视重要工作。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**Content**：描述虚假紧急任务的特征，帮助学生识别常见的时间陷阱。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3437890" y="5039995"/>
            <a:ext cx="1972945" cy="762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920115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典型表现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4607560" y="3931920"/>
            <a:ext cx="325310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客户临时加急需求。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**Content**：结合高职生实际场景，说明虚假紧急任务的常见情况，增强学生对问题的理解。</a:t>
            </a:r>
            <a:endParaRPr lang="en-US" sz="1600" dirty="0"/>
          </a:p>
        </p:txBody>
      </p:sp>
      <p:pic>
        <p:nvPicPr>
          <p:cNvPr id="10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131050" y="5039995"/>
            <a:ext cx="1972945" cy="7620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53263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高职生高发场景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8350885" y="3931920"/>
            <a:ext cx="32086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学会说“不”，设定缓冲区。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**Content**：提供应对虚假紧急任务的策略，帮助学生合理安排时间，避免被紧急任务牵着走。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21944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破解策略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8900795" y="-126365"/>
            <a:ext cx="3011170" cy="32632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6229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多线程错觉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057593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典型表现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904875" y="3302635"/>
            <a:ext cx="2541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同时处理多任务效率更低。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**Content**：说明多任务处理的弊端，帮助学生认识到专注的重要性。</a:t>
            </a:r>
            <a:endParaRPr lang="en-US" sz="1600" dirty="0"/>
          </a:p>
        </p:txBody>
      </p:sp>
      <p:pic>
        <p:nvPicPr>
          <p:cNvPr id="7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24660" y="3902075"/>
            <a:ext cx="4662170" cy="1390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31398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高职生高发场景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4678680" y="3302635"/>
            <a:ext cx="254127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边回消息边做表格。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**Content**：结合高职生实际场景，说明多线程任务的常见情况，增强学生对问题的理解。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2605" y="3902075"/>
            <a:ext cx="4662170" cy="1390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768398" y="2675255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破解策略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8615680" y="3315970"/>
            <a:ext cx="2541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批量处理+专注时段。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**Content**：提供应对多线程任务的策略，帮助学生提升工作效率，避免时间浪费。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498" y="1553528"/>
            <a:ext cx="934085" cy="9810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16113" y="181610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23" y="1537018"/>
            <a:ext cx="934085" cy="98107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748338" y="179959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548" y="1505268"/>
            <a:ext cx="934085" cy="98107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682163" y="17678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19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7842250" y="1320800"/>
            <a:ext cx="4003040" cy="50933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" y="2233295"/>
            <a:ext cx="3301365" cy="41808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完美主义拖延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8002905" y="1931670"/>
            <a:ext cx="360045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先完成再完美，微目标法。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**Content**：提供应对完美主义拖延的策略，帮助学生克服拖延，提升工作效率。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954629" y="1622944"/>
            <a:ext cx="3583956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破解策略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17-d0s87nc75iks832jc15g.jpeg"/>
          <p:cNvPicPr>
            <a:picLocks noChangeAspect="1"/>
          </p:cNvPicPr>
          <p:nvPr/>
        </p:nvPicPr>
        <p:blipFill>
          <a:blip r:embed="rId5"/>
          <a:srcRect t="6685" b="6685"/>
          <a:stretch>
            <a:fillRect/>
          </a:stretch>
        </p:blipFill>
        <p:spPr>
          <a:xfrm>
            <a:off x="8080375" y="4051300"/>
            <a:ext cx="3509645" cy="20294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44245" y="30940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因害怕做不好迟迟不开始。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**Content**：描述完美主义拖延的特征，帮助学生识别常见的时间陷阱。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115316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典型表现</a:t>
            </a:r>
            <a:endParaRPr lang="en-US" sz="1600" dirty="0"/>
          </a:p>
        </p:txBody>
      </p:sp>
      <p:pic>
        <p:nvPicPr>
          <p:cNvPr id="12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25" y="2233295"/>
            <a:ext cx="3301365" cy="418084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408805" y="3094038"/>
            <a:ext cx="26244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毕业设计拖延。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**Content**：结合高职生实际场景，说明完美主义拖延的常见情况，增强学生对问题的理解。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461772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高职生高发场景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3066</Words>
  <Application>WPS 演示</Application>
  <PresentationFormat>On-screen Show (16:9)</PresentationFormat>
  <Paragraphs>311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Arial</vt:lpstr>
      <vt:lpstr>宋体</vt:lpstr>
      <vt:lpstr>Wingdings</vt:lpstr>
      <vt:lpstr>MiSans</vt:lpstr>
      <vt:lpstr>MiSans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Comic Book</vt:lpstr>
      <vt:lpstr>苹方-简</vt:lpstr>
      <vt:lpstr>Comic Book</vt:lpstr>
      <vt:lpstr>Comic Book</vt:lpstr>
      <vt:lpstr>Apple Color Emoji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2025-08-08T07:19:18Z</dcterms:created>
  <dcterms:modified xsi:type="dcterms:W3CDTF">2025-08-08T07:19:18Z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59C50A01880AB454F6A49568A0D04E50_42</vt:lpwstr>
  </property>
  <property fmtid="{D5CDD505-2E9C-101B-9397-08002B2CF9AE}" pid="3" name="KSOProductBuildVer">
    <vt:lpwstr>2052-6.11.0.8885</vt:lpwstr>
  </property>
</Properties>
</file>