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12192000"/>
  <p:embeddedFontLst>
    <p:embeddedFont>
      <p:font typeface="MiSans" pitchFamily="34" charset="-122"/>
      <p:regular r:id="rId28"/>
    </p:embeddedFont>
    <p:embeddedFont>
      <p:font typeface="MiSans" pitchFamily="34" charset="-120"/>
      <p:regular r:id="rId2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9.jpeg"/><Relationship Id="rId4" Type="http://schemas.openxmlformats.org/officeDocument/2006/relationships/image" Target="../media/image10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1.jpeg"/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6.jpe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90" y="0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95" y="4894580"/>
            <a:ext cx="2786380" cy="59245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965" y="4894580"/>
            <a:ext cx="2610485" cy="5924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201035" y="4980940"/>
            <a:ext cx="2558415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主讲教师</a:t>
            </a:r>
            <a:r>
              <a:rPr lang="en-US" altLang="zh-CN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张兴莲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2080260" y="1748790"/>
            <a:ext cx="8031480" cy="213042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职场压力应对与调节技巧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6580506" y="4980623"/>
            <a:ext cx="1889124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人文与旅游系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579495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三、分场景压力应对演练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7427595" y="-305435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3"/>
          <a:srcRect t="4415" b="4415"/>
          <a:stretch>
            <a:fillRect/>
          </a:stretch>
        </p:blipFill>
        <p:spPr>
          <a:xfrm>
            <a:off x="1061085" y="1915160"/>
            <a:ext cx="2818765" cy="171323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261493" y="2406451"/>
            <a:ext cx="6678322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1. **生理**：冷水敷脸+深呼吸。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2. **认知**：“这是个展示机会，不是审判”。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3. **行为**：快速列出3个关键议程。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**Content**：通过综合运用生理、认知、行为调节技巧，帮助学生快速应对急性压力。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122680" y="4864735"/>
            <a:ext cx="6678295" cy="104711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场景：临时被要求代班主持重要会议。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**Content**：模拟急性压力场景，提升学生应对突发压力的能力。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11-d0s87ls75iks832jc110.jpeg"/>
          <p:cNvPicPr>
            <a:picLocks noChangeAspect="1"/>
          </p:cNvPicPr>
          <p:nvPr/>
        </p:nvPicPr>
        <p:blipFill>
          <a:blip r:embed="rId4"/>
          <a:srcRect t="3673" b="3673"/>
          <a:stretch>
            <a:fillRect/>
          </a:stretch>
        </p:blipFill>
        <p:spPr>
          <a:xfrm>
            <a:off x="8380730" y="4352290"/>
            <a:ext cx="2757805" cy="170370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313591" y="2085472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应对组合拳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1198766" y="4520153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场景设定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42215" y="8039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急性压力（突发性高压）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2216150"/>
            <a:ext cx="2663825" cy="79375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20" y="4666615"/>
            <a:ext cx="2663825" cy="79375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8" y="159702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879793" y="18329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38" y="4037965"/>
            <a:ext cx="934085" cy="98107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757853" y="4273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760" y="2118360"/>
            <a:ext cx="4965700" cy="37496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711835"/>
            <a:ext cx="8152765" cy="64325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慢性压力（长期消耗型）</a:t>
            </a:r>
            <a:endParaRPr lang="en-US" sz="1600" dirty="0"/>
          </a:p>
        </p:txBody>
      </p:sp>
      <p:pic>
        <p:nvPicPr>
          <p:cNvPr id="5" name="Image 2" descr="https://test-kimi-img.moonshot.cn/pub/slides/slides_tmpl/image/25-05-29-23:57:13-d0s87mc75iks832jc130.jpeg"/>
          <p:cNvPicPr>
            <a:picLocks noChangeAspect="1"/>
          </p:cNvPicPr>
          <p:nvPr/>
        </p:nvPicPr>
        <p:blipFill>
          <a:blip r:embed="rId3"/>
          <a:srcRect l="795" r="795"/>
          <a:stretch>
            <a:fillRect/>
          </a:stretch>
        </p:blipFill>
        <p:spPr>
          <a:xfrm>
            <a:off x="824865" y="1654810"/>
            <a:ext cx="3422015" cy="231711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5-29-23:57:16-d0s87n475iks832jc150.jpeg"/>
          <p:cNvPicPr>
            <a:picLocks noChangeAspect="1"/>
          </p:cNvPicPr>
          <p:nvPr/>
        </p:nvPicPr>
        <p:blipFill>
          <a:blip r:embed="rId4"/>
          <a:srcRect l="713" r="713"/>
          <a:stretch>
            <a:fillRect/>
          </a:stretch>
        </p:blipFill>
        <p:spPr>
          <a:xfrm>
            <a:off x="822960" y="4055745"/>
            <a:ext cx="3422650" cy="2317115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5041265" y="32083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场景：持续加班导致的疲惫。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**Content**：模拟慢性压力场景，提升学生应对长期压力的能力。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25018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场景设定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8863330" y="3208338"/>
            <a:ext cx="2624455" cy="285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**生理**：设定每90分钟“番茄钟休息”。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**认知**：区分“必须做”和“应该做”。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**行为**：与领导协商优先级。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**Content**：通过综合策略，帮助学生应对长期压力，提升工作效率。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9072245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应对策略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934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86010" y="15125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180" y="35236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905" y="1149985"/>
            <a:ext cx="4590415" cy="491172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645" y="269240"/>
            <a:ext cx="3254375" cy="32543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94082" y="2693784"/>
            <a:ext cx="3894025" cy="9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取压力场景卡（如：同时处理5个急单、被同事孤立），设计三维应对方案并演示。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570865" y="3073672"/>
            <a:ext cx="4370705" cy="190944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**Content**：通过分组挑战，让学生在实践中掌握压力应对技巧，增强团队协作能力。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867410"/>
            <a:ext cx="5088890" cy="125158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分组挑战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01-d0s87jc75iks832jc0qg.png"/>
          <p:cNvPicPr>
            <a:picLocks noChangeAspect="1"/>
          </p:cNvPicPr>
          <p:nvPr/>
        </p:nvPicPr>
        <p:blipFill>
          <a:blip r:embed="rId4"/>
          <a:srcRect t="11263" b="11263"/>
          <a:stretch>
            <a:fillRect/>
          </a:stretch>
        </p:blipFill>
        <p:spPr>
          <a:xfrm>
            <a:off x="7187977" y="1137597"/>
            <a:ext cx="4458831" cy="4582500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270" y="606806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四、压力管理工具包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7065645" y="-8255"/>
            <a:ext cx="5241290" cy="52412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7842250" y="1320800"/>
            <a:ext cx="4003040" cy="50933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" y="2233295"/>
            <a:ext cx="3301365" cy="418084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42215" y="78961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数字工具推荐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8002905" y="1931670"/>
            <a:ext cx="360045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**Content**：推荐情绪日记APP，帮助学生记录情绪变化，进行认知调节。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7954629" y="1622944"/>
            <a:ext cx="3583956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Daylio（情绪日记）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17-d0s87nc75iks832jc15g.jpeg"/>
          <p:cNvPicPr>
            <a:picLocks noChangeAspect="1"/>
          </p:cNvPicPr>
          <p:nvPr/>
        </p:nvPicPr>
        <p:blipFill>
          <a:blip r:embed="rId5"/>
          <a:srcRect t="6685" b="6685"/>
          <a:stretch>
            <a:fillRect/>
          </a:stretch>
        </p:blipFill>
        <p:spPr>
          <a:xfrm>
            <a:off x="8080375" y="4051300"/>
            <a:ext cx="3509645" cy="202946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944245" y="3094038"/>
            <a:ext cx="262445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**Content**：推荐呼吸训练APP，帮助学生随时随地进行生理调节。</a:t>
            </a:r>
            <a:endParaRPr lang="en-US" sz="1600" dirty="0"/>
          </a:p>
        </p:txBody>
      </p:sp>
      <p:sp>
        <p:nvSpPr>
          <p:cNvPr id="11" name="Text 4"/>
          <p:cNvSpPr/>
          <p:nvPr/>
        </p:nvSpPr>
        <p:spPr>
          <a:xfrm>
            <a:off x="1153160" y="2501583"/>
            <a:ext cx="2343150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潮汐APP（呼吸训练）</a:t>
            </a:r>
            <a:endParaRPr lang="en-US" sz="1600" dirty="0"/>
          </a:p>
        </p:txBody>
      </p:sp>
      <p:pic>
        <p:nvPicPr>
          <p:cNvPr id="12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7080" y="832485"/>
            <a:ext cx="679450" cy="246380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925" y="2233295"/>
            <a:ext cx="3301365" cy="4180840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4408805" y="3094038"/>
            <a:ext cx="262445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**Content**：推荐专注计时APP，帮助学生提升工作效率，缓解慢性压力。</a:t>
            </a:r>
            <a:endParaRPr lang="en-US" sz="1600" dirty="0"/>
          </a:p>
        </p:txBody>
      </p:sp>
      <p:sp>
        <p:nvSpPr>
          <p:cNvPr id="15" name="Text 6"/>
          <p:cNvSpPr/>
          <p:nvPr/>
        </p:nvSpPr>
        <p:spPr>
          <a:xfrm>
            <a:off x="4617720" y="2501583"/>
            <a:ext cx="2343150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Forest（专注计时）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0" y="-9588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" y="4125595"/>
            <a:ext cx="1167130" cy="1167130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>
            <a:alphaModFix amt="39000"/>
          </a:blip>
          <a:stretch>
            <a:fillRect/>
          </a:stretch>
        </p:blipFill>
        <p:spPr>
          <a:xfrm>
            <a:off x="8589645" y="3158490"/>
            <a:ext cx="3254375" cy="3254375"/>
          </a:xfrm>
          <a:prstGeom prst="rect">
            <a:avLst/>
          </a:prstGeom>
        </p:spPr>
      </p:pic>
      <p:pic>
        <p:nvPicPr>
          <p:cNvPr id="6" name="Image 4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" y="4398645"/>
            <a:ext cx="4338320" cy="726440"/>
          </a:xfrm>
          <a:prstGeom prst="rect">
            <a:avLst/>
          </a:prstGeom>
        </p:spPr>
      </p:pic>
      <p:pic>
        <p:nvPicPr>
          <p:cNvPr id="7" name="Image 5" descr="https://test-kimi-img.moonshot.cn/pub/slides/slides_tmpl/image/25-05-29-23:57:02-d0s87jk75iks832jc0r0.jpeg"/>
          <p:cNvPicPr>
            <a:picLocks noChangeAspect="1"/>
          </p:cNvPicPr>
          <p:nvPr/>
        </p:nvPicPr>
        <p:blipFill>
          <a:blip r:embed="rId4"/>
          <a:srcRect t="43713" b="23254"/>
          <a:stretch>
            <a:fillRect/>
          </a:stretch>
        </p:blipFill>
        <p:spPr>
          <a:xfrm>
            <a:off x="0" y="1441450"/>
            <a:ext cx="12191365" cy="268414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992823" y="456279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压力急救卡</a:t>
            </a:r>
            <a:endParaRPr lang="en-US" sz="1600" dirty="0"/>
          </a:p>
        </p:txBody>
      </p:sp>
      <p:sp>
        <p:nvSpPr>
          <p:cNvPr id="9" name="Text 1"/>
          <p:cNvSpPr/>
          <p:nvPr/>
        </p:nvSpPr>
        <p:spPr>
          <a:xfrm>
            <a:off x="594360" y="5189220"/>
            <a:ext cx="10892155" cy="8255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放在工牌背面，包含压力急救步骤：暂停→深呼吸→自问最坏情况→执行微行动（喝水/散步）。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**Content**：通过实体工具，帮助学生在压力瞬间快速采取行动，缓解压力。</a:t>
            </a:r>
            <a:endParaRPr lang="en-US" sz="1600" dirty="0"/>
          </a:p>
        </p:txBody>
      </p:sp>
      <p:sp>
        <p:nvSpPr>
          <p:cNvPr id="10" name="Text 2"/>
          <p:cNvSpPr/>
          <p:nvPr/>
        </p:nvSpPr>
        <p:spPr>
          <a:xfrm>
            <a:off x="542215" y="72393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实体工具制作</a:t>
            </a:r>
            <a:endParaRPr lang="en-US" sz="1600" dirty="0"/>
          </a:p>
        </p:txBody>
      </p:sp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7100" y="9220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689735" y="1153160"/>
            <a:ext cx="4471035" cy="48444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g.jpeg"/>
          <p:cNvPicPr>
            <a:picLocks noChangeAspect="1"/>
          </p:cNvPicPr>
          <p:nvPr/>
        </p:nvPicPr>
        <p:blipFill>
          <a:blip r:embed="rId3"/>
          <a:srcRect l="28029" r="28029"/>
          <a:stretch>
            <a:fillRect/>
          </a:stretch>
        </p:blipFill>
        <p:spPr>
          <a:xfrm>
            <a:off x="635" y="0"/>
            <a:ext cx="5198745" cy="685863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864225" y="748030"/>
            <a:ext cx="5592445" cy="123507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社会支持系统建设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187440" y="3909695"/>
            <a:ext cx="4037330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技术问题：找______（导师姓名）。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情绪疏导：找______（朋友/心理咨询师）。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流程咨询：找______（HR/直属上级）。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**Content**：通过社会支持系统，帮助学生在压力时获得外部帮助，提升应对能力。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6267450" y="3421380"/>
            <a:ext cx="43027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职场支持网络地图</a:t>
            </a:r>
            <a:endParaRPr lang="en-US" sz="1600" dirty="0"/>
          </a:p>
        </p:txBody>
      </p:sp>
      <p:pic>
        <p:nvPicPr>
          <p:cNvPr id="8" name="Image 3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325" y="1601470"/>
            <a:ext cx="2663825" cy="79375"/>
          </a:xfrm>
          <a:prstGeom prst="rect">
            <a:avLst/>
          </a:prstGeom>
        </p:spPr>
      </p:pic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8902700" y="3650615"/>
            <a:ext cx="4471035" cy="11360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五、课后任务与预告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355" y="372110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1625600" y="4852035"/>
            <a:ext cx="8942070" cy="159829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531416" y="1768154"/>
            <a:ext cx="4790148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天使用至少2种课堂技巧，填写《压力调节日志》。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4422461" y="2114596"/>
            <a:ext cx="6772862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**Content**：通过实战任务，让学生在实践中巩固所学技巧，提升应对压力的能力。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03-d0s87js75iks832jc0s0.jpeg"/>
          <p:cNvPicPr>
            <a:picLocks noChangeAspect="1"/>
          </p:cNvPicPr>
          <p:nvPr/>
        </p:nvPicPr>
        <p:blipFill>
          <a:blip r:embed="rId4"/>
          <a:srcRect l="9011" t="3406" r="31588" b="-3406"/>
          <a:stretch>
            <a:fillRect/>
          </a:stretch>
        </p:blipFill>
        <p:spPr>
          <a:xfrm>
            <a:off x="542290" y="1728470"/>
            <a:ext cx="3571875" cy="400875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42215" y="758862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实战任务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03-d0s87js75iks832jc0rg.png"/>
          <p:cNvPicPr>
            <a:picLocks noChangeAspect="1"/>
          </p:cNvPicPr>
          <p:nvPr/>
        </p:nvPicPr>
        <p:blipFill>
          <a:blip r:embed="rId5"/>
          <a:srcRect l="11110" r="11110"/>
          <a:stretch>
            <a:fillRect/>
          </a:stretch>
        </p:blipFill>
        <p:spPr>
          <a:xfrm>
            <a:off x="4114165" y="3596005"/>
            <a:ext cx="7472680" cy="2226310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7:06-d0s87kk75iks832jc0tg.png"/>
          <p:cNvPicPr>
            <a:picLocks noChangeAspect="1"/>
          </p:cNvPicPr>
          <p:nvPr/>
        </p:nvPicPr>
        <p:blipFill>
          <a:blip r:embed="rId6">
            <a:alphaModFix amt="32000"/>
          </a:blip>
          <a:srcRect t="32569" r="23823" b="32569"/>
          <a:stretch>
            <a:fillRect/>
          </a:stretch>
        </p:blipFill>
        <p:spPr>
          <a:xfrm>
            <a:off x="4114800" y="3617595"/>
            <a:ext cx="7472045" cy="212280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7395" y="9220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343344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9645" y="1835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2214880"/>
            <a:ext cx="4391660" cy="7397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203450" y="2436495"/>
            <a:ext cx="3434080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一、课堂导入：压力“照妖镜”实验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750570" y="654685"/>
            <a:ext cx="1320165" cy="6096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98208" y="1266019"/>
            <a:ext cx="207708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1758315"/>
            <a:ext cx="2663825" cy="7937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50" y="2144713"/>
            <a:ext cx="934085" cy="981075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13582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6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15" y="2214880"/>
            <a:ext cx="4391660" cy="739775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7190105" y="2436495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二、压力调节三维模型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2144713"/>
            <a:ext cx="934085" cy="981075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63747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6" name="Image 8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3597275"/>
            <a:ext cx="4391660" cy="739775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2212340" y="3818890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三、分场景压力应对演练</a:t>
            </a:r>
            <a:endParaRPr lang="en-US" sz="1600" dirty="0"/>
          </a:p>
        </p:txBody>
      </p:sp>
      <p:pic>
        <p:nvPicPr>
          <p:cNvPr id="18" name="Image 9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3527108"/>
            <a:ext cx="934085" cy="981075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1367155" y="38023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20" name="Image 10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05" y="3597275"/>
            <a:ext cx="4391660" cy="739775"/>
          </a:xfrm>
          <a:prstGeom prst="rect">
            <a:avLst/>
          </a:prstGeom>
        </p:spPr>
      </p:pic>
      <p:sp>
        <p:nvSpPr>
          <p:cNvPr id="21" name="Text 8"/>
          <p:cNvSpPr/>
          <p:nvPr/>
        </p:nvSpPr>
        <p:spPr>
          <a:xfrm>
            <a:off x="7198995" y="3818890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四、压力管理工具包</a:t>
            </a:r>
            <a:endParaRPr lang="en-US" sz="1600" dirty="0"/>
          </a:p>
        </p:txBody>
      </p:sp>
      <p:pic>
        <p:nvPicPr>
          <p:cNvPr id="22" name="Image 11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040" y="3527108"/>
            <a:ext cx="934085" cy="981075"/>
          </a:xfrm>
          <a:prstGeom prst="rect">
            <a:avLst/>
          </a:prstGeom>
        </p:spPr>
      </p:pic>
      <p:sp>
        <p:nvSpPr>
          <p:cNvPr id="23" name="Text 9"/>
          <p:cNvSpPr/>
          <p:nvPr/>
        </p:nvSpPr>
        <p:spPr>
          <a:xfrm>
            <a:off x="6383655" y="37896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pic>
        <p:nvPicPr>
          <p:cNvPr id="24" name="Image 1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4977130"/>
            <a:ext cx="4391660" cy="739775"/>
          </a:xfrm>
          <a:prstGeom prst="rect">
            <a:avLst/>
          </a:prstGeom>
        </p:spPr>
      </p:pic>
      <p:sp>
        <p:nvSpPr>
          <p:cNvPr id="25" name="Text 10"/>
          <p:cNvSpPr/>
          <p:nvPr/>
        </p:nvSpPr>
        <p:spPr>
          <a:xfrm>
            <a:off x="2212340" y="519874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五、课后任务与预告</a:t>
            </a:r>
            <a:endParaRPr lang="en-US" sz="1600" dirty="0"/>
          </a:p>
        </p:txBody>
      </p:sp>
      <p:pic>
        <p:nvPicPr>
          <p:cNvPr id="26" name="Image 1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4906963"/>
            <a:ext cx="934085" cy="981075"/>
          </a:xfrm>
          <a:prstGeom prst="rect">
            <a:avLst/>
          </a:prstGeom>
        </p:spPr>
      </p:pic>
      <p:sp>
        <p:nvSpPr>
          <p:cNvPr id="27" name="Text 11"/>
          <p:cNvSpPr/>
          <p:nvPr/>
        </p:nvSpPr>
        <p:spPr>
          <a:xfrm>
            <a:off x="1367155" y="516953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pic>
        <p:nvPicPr>
          <p:cNvPr id="28" name="Image 1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365" y="585597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045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27980" y="-401320"/>
            <a:ext cx="4471035" cy="484441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7:04-d0s87k475iks832jc0sg.jpeg"/>
          <p:cNvPicPr>
            <a:picLocks noChangeAspect="1"/>
          </p:cNvPicPr>
          <p:nvPr/>
        </p:nvPicPr>
        <p:blipFill>
          <a:blip r:embed="rId4"/>
          <a:srcRect l="25387" r="25387"/>
          <a:stretch>
            <a:fillRect/>
          </a:stretch>
        </p:blipFill>
        <p:spPr>
          <a:xfrm>
            <a:off x="7132320" y="1905"/>
            <a:ext cx="5059680" cy="685609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20395" y="4256405"/>
            <a:ext cx="5893435" cy="31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**Content**：预告下节课内容，激发学生对后续课程的兴趣与期待。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688975" y="3788410"/>
            <a:ext cx="4302760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么有人总能‘运气好’？——职场机遇心理学”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614045"/>
            <a:ext cx="4595495" cy="12776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下节预告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635" y="-50800"/>
            <a:ext cx="4911090" cy="49110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0"/>
            <a:ext cx="5821045" cy="58210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59823" y="2816225"/>
            <a:ext cx="4871085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2788285" y="1687195"/>
            <a:ext cx="6614160" cy="12319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75" y="1946910"/>
            <a:ext cx="491109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1016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一、课堂导入：压力“照妖镜”实验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6964680" y="-186690"/>
            <a:ext cx="4471035" cy="48444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活动1：压力可视化挑战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05955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操作步骤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19104" y="3673039"/>
            <a:ext cx="3875101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学生用不同颜色便利贴代表压力源（红色=工作、黄色=人际、蓝色=自我要求），将便利贴粘在黑板上的“压力树”上，形成班级压力图谱。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**Content**：通过可视化方式，让学生直观了解班级压力分布，发现共性问题。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7349038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讨论引导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262187" y="3673039"/>
            <a:ext cx="387510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讨论：“哪些压力是共性的？哪些是我们可以主动改变的？”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**Content**：引导学生分析压力来源，思考主动改变的可能性，增强应对压力的主动性。</a:t>
            </a:r>
            <a:endParaRPr lang="en-US" sz="1600" dirty="0"/>
          </a:p>
        </p:txBody>
      </p:sp>
      <p:pic>
        <p:nvPicPr>
          <p:cNvPr id="9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9610" y="3963035"/>
            <a:ext cx="3318510" cy="99060"/>
          </a:xfrm>
          <a:prstGeom prst="rect">
            <a:avLst/>
          </a:prstGeom>
        </p:spPr>
      </p:pic>
      <p:pic>
        <p:nvPicPr>
          <p:cNvPr id="10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573" y="2195830"/>
            <a:ext cx="934085" cy="9810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770188" y="2431733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48" y="2196465"/>
            <a:ext cx="934085" cy="98107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894763" y="24323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2087245"/>
            <a:ext cx="4107815" cy="42348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3-d0s87mc75iks832jc12g.jpeg"/>
          <p:cNvPicPr>
            <a:picLocks noChangeAspect="1"/>
          </p:cNvPicPr>
          <p:nvPr/>
        </p:nvPicPr>
        <p:blipFill>
          <a:blip r:embed="rId3"/>
          <a:srcRect l="17252" r="17252"/>
          <a:stretch>
            <a:fillRect/>
          </a:stretch>
        </p:blipFill>
        <p:spPr>
          <a:xfrm>
            <a:off x="760095" y="1973580"/>
            <a:ext cx="4010025" cy="408559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43855" y="2397760"/>
            <a:ext cx="590804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播放两段视频：A组运动员在高压比赛失误后崩溃，B组运动员用深呼吸调整后反超。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**Content**：通过对比实验，展示压力调节的重要性。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575300" y="1973580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视频播放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活动2：压力影响对比实验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5490210" y="4556760"/>
            <a:ext cx="586168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提问：“同样的压力，为什么结果截然不同？调节的关键在哪里？”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**Content**：引导学生思考压力调节的关键点，理解调节技巧的重要性。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5598795" y="4137025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提问互动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956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5115" y="37096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二、压力调节三维模型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7065645" y="-8255"/>
            <a:ext cx="5241290" cy="524129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703891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生理调节：身体是压力的“第一响应者”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059570" y="2000049"/>
            <a:ext cx="474130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吸气4秒→屏息7秒→呼气8秒，适用于即时平复（如被批评时）。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**Content**：通过呼吸法快速缓解压力，帮助学生掌握简单有效的生理调节技巧。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56064" y="1747984"/>
            <a:ext cx="437070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4-7-8呼吸法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557887" y="2000049"/>
            <a:ext cx="47413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冷水敷手腕/后颈10秒，适用于情绪即将爆发前。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**Content**：通过冷刺激降低肾上腺素，快速缓解情绪波动。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641681" y="1747984"/>
            <a:ext cx="437070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冷刺激法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1059570" y="4221740"/>
            <a:ext cx="474130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从脚趾到头皮逐部位收紧→放松，适用于睡前或长时间工作后。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**Content**：通过肌肉放松，缓解身体紧张，提升睡眠质量。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1156064" y="3969675"/>
            <a:ext cx="437070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渐进式肌肉放松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6557887" y="4221740"/>
            <a:ext cx="47413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全班同步练习4-7-8呼吸法，教师计时引导。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**Content**：通过实际练习，让学生亲身体验呼吸法的效果，增强学习效果。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6641681" y="3969675"/>
            <a:ext cx="437070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体验环节</a:t>
            </a:r>
            <a:endParaRPr lang="en-US" sz="1600" dirty="0"/>
          </a:p>
        </p:txBody>
      </p:sp>
      <p:pic>
        <p:nvPicPr>
          <p:cNvPr id="13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04285" y="3902075"/>
            <a:ext cx="4662170" cy="139065"/>
          </a:xfrm>
          <a:prstGeom prst="rect">
            <a:avLst/>
          </a:prstGeom>
        </p:spPr>
      </p:pic>
      <p:pic>
        <p:nvPicPr>
          <p:cNvPr id="14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70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90" y="820420"/>
            <a:ext cx="7146290" cy="6375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认知调节：改变对压力的“解读框架”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914373" y="3471432"/>
            <a:ext cx="2859341" cy="285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1. **记录**：写下压力事件（如“领导否定了我的方案”）。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2. **分析**：识别自动思维（“他觉得我很差劲”）。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3. **重构**：寻找替代解释（“他希望方案更完善”）。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**Content**：通过认知重构，帮助学生改变对压力的负面解读，提升心理韧性。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49655" y="2723515"/>
            <a:ext cx="266700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认知重构三步法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579115" y="3471432"/>
            <a:ext cx="2859341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提供3个高职生典型压力事件（如客户投诉、同事抢功），分组练习认知重构。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**Content**：通过实际案例训练，让学生掌握认知重构技巧，提升应对能力。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659630" y="2724150"/>
            <a:ext cx="2779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案例训练</a:t>
            </a:r>
            <a:endParaRPr lang="en-US" sz="1600" dirty="0"/>
          </a:p>
        </p:txBody>
      </p:sp>
      <p:pic>
        <p:nvPicPr>
          <p:cNvPr id="8" name="Image 1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4435" y="4380230"/>
            <a:ext cx="3318510" cy="99060"/>
          </a:xfrm>
          <a:prstGeom prst="rect">
            <a:avLst/>
          </a:prstGeom>
        </p:spPr>
      </p:pic>
      <p:pic>
        <p:nvPicPr>
          <p:cNvPr id="9" name="Image 2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13" y="1708468"/>
            <a:ext cx="934085" cy="9810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37728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1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28" y="1708468"/>
            <a:ext cx="934085" cy="9810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762943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3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74015"/>
            <a:ext cx="3254375" cy="3254375"/>
          </a:xfrm>
          <a:prstGeom prst="rect">
            <a:avLst/>
          </a:prstGeom>
        </p:spPr>
      </p:pic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285490"/>
            <a:ext cx="3254375" cy="3254375"/>
          </a:xfrm>
          <a:prstGeom prst="rect">
            <a:avLst/>
          </a:prstGeom>
        </p:spPr>
      </p:pic>
      <p:pic>
        <p:nvPicPr>
          <p:cNvPr id="15" name="Image 6" descr="https://test-kimi-img.moonshot.cn/pub/slides/slides_tmpl/image/25-05-29-23:57:11-d0s87ls75iks832jc11g.png"/>
          <p:cNvPicPr>
            <a:picLocks noChangeAspect="1"/>
          </p:cNvPicPr>
          <p:nvPr/>
        </p:nvPicPr>
        <p:blipFill>
          <a:blip r:embed="rId5"/>
          <a:srcRect t="17" b="17"/>
          <a:stretch>
            <a:fillRect/>
          </a:stretch>
        </p:blipFill>
        <p:spPr>
          <a:xfrm>
            <a:off x="8912225" y="1111250"/>
            <a:ext cx="1916430" cy="1916430"/>
          </a:xfrm>
          <a:prstGeom prst="rect">
            <a:avLst/>
          </a:prstGeom>
        </p:spPr>
      </p:pic>
      <p:pic>
        <p:nvPicPr>
          <p:cNvPr id="16" name="Image 7" descr="https://test-kimi-img.moonshot.cn/pub/slides/slides_tmpl/image/25-05-29-23:57:12-d0s87m475iks832jc120.png"/>
          <p:cNvPicPr>
            <a:picLocks noChangeAspect="1"/>
          </p:cNvPicPr>
          <p:nvPr/>
        </p:nvPicPr>
        <p:blipFill>
          <a:blip r:embed="rId6"/>
          <a:srcRect t="17" b="17"/>
          <a:stretch>
            <a:fillRect/>
          </a:stretch>
        </p:blipFill>
        <p:spPr>
          <a:xfrm>
            <a:off x="8912225" y="4058285"/>
            <a:ext cx="1916430" cy="19164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行为调节：用行动打破压力循环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684270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微运动（爬楼梯、拉伸）、整理工位（恢复控制感）、15分钟“焦虑时间”（集中处理忧虑）。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**Content**：通过具体行动，帮助学生打破压力循环，提升应对能力。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行为激活清单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684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制定《我的24小时压力调节时刻表》。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**Content**：通过个人任务，让学生制定个性化压力调节计划，增强自我管理能力。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个人任务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2176</Words>
  <Application>WPS 演示</Application>
  <PresentationFormat>On-screen Show (16:9)</PresentationFormat>
  <Paragraphs>224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MiSans</vt:lpstr>
      <vt:lpstr>MiSans</vt:lpstr>
      <vt:lpstr>Comic Book</vt:lpstr>
      <vt:lpstr>苹方-简</vt:lpstr>
      <vt:lpstr>Comic Book</vt:lpstr>
      <vt:lpstr>Comic Book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阿莲</cp:lastModifiedBy>
  <cp:revision>2</cp:revision>
  <dcterms:created xsi:type="dcterms:W3CDTF">2025-08-08T07:18:01Z</dcterms:created>
  <dcterms:modified xsi:type="dcterms:W3CDTF">2025-08-08T07:18:01Z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A1DE1FCECFFB3B27A9A495682AE93E67_42</vt:lpwstr>
  </property>
  <property fmtid="{D5CDD505-2E9C-101B-9397-08002B2CF9AE}" pid="3" name="KSOProductBuildVer">
    <vt:lpwstr>2052-6.11.0.8885</vt:lpwstr>
  </property>
</Properties>
</file>