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12192000"/>
  <p:embeddedFontLst>
    <p:embeddedFont>
      <p:font typeface="MiSans" pitchFamily="34" charset="-122"/>
      <p:regular r:id="rId28"/>
    </p:embeddedFont>
    <p:embeddedFont>
      <p:font typeface="MiSans" pitchFamily="34" charset="-120"/>
      <p:regular r:id="rId2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.png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1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5.png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image" Target="../media/image26.jpeg"/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90" y="0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95" y="4894580"/>
            <a:ext cx="2804795" cy="59245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695" y="4894580"/>
            <a:ext cx="2865755" cy="66294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288665" y="4980940"/>
            <a:ext cx="2470785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主讲教师</a:t>
            </a:r>
            <a:r>
              <a:rPr lang="en-US" altLang="zh-CN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张兴莲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2080260" y="1748790"/>
            <a:ext cx="8031480" cy="111442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职场情绪管理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6410961" y="4973638"/>
            <a:ext cx="1889124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人文与旅游系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579495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90" y="820420"/>
            <a:ext cx="7146290" cy="6375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生理调节法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914373" y="3471432"/>
            <a:ext cx="285934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4秒吸气→7秒屏息→8秒呼气。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**Content**：介绍深呼吸法，帮助学生快速平复情绪。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49655" y="2723515"/>
            <a:ext cx="266700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深呼吸4-7-8法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579115" y="3471432"/>
            <a:ext cx="285934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用冷水轻拍手腕/后颈，降低肾上腺素。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**Content**：提供冷刺激法，帮助学生缓解紧张情绪。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659630" y="2724150"/>
            <a:ext cx="2779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冷刺激法</a:t>
            </a:r>
            <a:endParaRPr lang="en-US" sz="1600" dirty="0"/>
          </a:p>
        </p:txBody>
      </p:sp>
      <p:pic>
        <p:nvPicPr>
          <p:cNvPr id="8" name="Image 1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4435" y="4380230"/>
            <a:ext cx="3318510" cy="99060"/>
          </a:xfrm>
          <a:prstGeom prst="rect">
            <a:avLst/>
          </a:prstGeom>
        </p:spPr>
      </p:pic>
      <p:pic>
        <p:nvPicPr>
          <p:cNvPr id="9" name="Image 2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13" y="1708468"/>
            <a:ext cx="934085" cy="9810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37728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1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28" y="1708468"/>
            <a:ext cx="934085" cy="9810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762943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3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74015"/>
            <a:ext cx="3254375" cy="3254375"/>
          </a:xfrm>
          <a:prstGeom prst="rect">
            <a:avLst/>
          </a:prstGeom>
        </p:spPr>
      </p:pic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285490"/>
            <a:ext cx="3254375" cy="3254375"/>
          </a:xfrm>
          <a:prstGeom prst="rect">
            <a:avLst/>
          </a:prstGeom>
        </p:spPr>
      </p:pic>
      <p:pic>
        <p:nvPicPr>
          <p:cNvPr id="15" name="Image 6" descr="https://test-kimi-img.moonshot.cn/pub/slides/slides_tmpl/image/25-05-29-23:57:11-d0s87ls75iks832jc11g.png"/>
          <p:cNvPicPr>
            <a:picLocks noChangeAspect="1"/>
          </p:cNvPicPr>
          <p:nvPr/>
        </p:nvPicPr>
        <p:blipFill>
          <a:blip r:embed="rId5"/>
          <a:srcRect t="17" b="17"/>
          <a:stretch>
            <a:fillRect/>
          </a:stretch>
        </p:blipFill>
        <p:spPr>
          <a:xfrm>
            <a:off x="8912225" y="1111250"/>
            <a:ext cx="1916430" cy="1916430"/>
          </a:xfrm>
          <a:prstGeom prst="rect">
            <a:avLst/>
          </a:prstGeom>
        </p:spPr>
      </p:pic>
      <p:pic>
        <p:nvPicPr>
          <p:cNvPr id="16" name="Image 7" descr="https://test-kimi-img.moonshot.cn/pub/slides/slides_tmpl/image/25-05-29-23:57:12-d0s87m475iks832jc120.png"/>
          <p:cNvPicPr>
            <a:picLocks noChangeAspect="1"/>
          </p:cNvPicPr>
          <p:nvPr/>
        </p:nvPicPr>
        <p:blipFill>
          <a:blip r:embed="rId6"/>
          <a:srcRect t="17" b="17"/>
          <a:stretch>
            <a:fillRect/>
          </a:stretch>
        </p:blipFill>
        <p:spPr>
          <a:xfrm>
            <a:off x="8912225" y="4058285"/>
            <a:ext cx="1916430" cy="19164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7:09-d0s87lc75iks832jc0ug.jpeg"/>
          <p:cNvPicPr>
            <a:picLocks noChangeAspect="1"/>
          </p:cNvPicPr>
          <p:nvPr/>
        </p:nvPicPr>
        <p:blipFill>
          <a:blip r:embed="rId2"/>
          <a:srcRect t="33295" b="33295"/>
          <a:stretch>
            <a:fillRect/>
          </a:stretch>
        </p:blipFill>
        <p:spPr>
          <a:xfrm>
            <a:off x="-7620" y="1497330"/>
            <a:ext cx="12186920" cy="271462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04-d0s87k475iks832jc0t0.png"/>
          <p:cNvPicPr>
            <a:picLocks noChangeAspect="1"/>
          </p:cNvPicPr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12700" y="1508760"/>
            <a:ext cx="12179300" cy="270637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2290" y="5099050"/>
            <a:ext cx="837057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“最坏的情况真的会发生吗？”“有没有其他解释？”“一年后回头看，这事还重要吗？”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**Content**：通过提问引导学生改变不合理想法，缓解情绪。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42215" y="64519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认知重构法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05" y="4125595"/>
            <a:ext cx="1167130" cy="1167130"/>
          </a:xfrm>
          <a:prstGeom prst="rect">
            <a:avLst/>
          </a:prstGeom>
        </p:spPr>
      </p:pic>
      <p:pic>
        <p:nvPicPr>
          <p:cNvPr id="8" name="Image 4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" y="4398645"/>
            <a:ext cx="4338320" cy="726440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992823" y="456279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三步提问</a:t>
            </a:r>
            <a:endParaRPr lang="en-US" sz="1600" dirty="0"/>
          </a:p>
        </p:txBody>
      </p:sp>
      <p:pic>
        <p:nvPicPr>
          <p:cNvPr id="10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950" y="599503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0" y="-9588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" y="4125595"/>
            <a:ext cx="1167130" cy="1167130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>
            <a:alphaModFix amt="39000"/>
          </a:blip>
          <a:stretch>
            <a:fillRect/>
          </a:stretch>
        </p:blipFill>
        <p:spPr>
          <a:xfrm>
            <a:off x="8589645" y="3158490"/>
            <a:ext cx="3254375" cy="3254375"/>
          </a:xfrm>
          <a:prstGeom prst="rect">
            <a:avLst/>
          </a:prstGeom>
        </p:spPr>
      </p:pic>
      <p:pic>
        <p:nvPicPr>
          <p:cNvPr id="6" name="Image 4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" y="4398645"/>
            <a:ext cx="4338320" cy="726440"/>
          </a:xfrm>
          <a:prstGeom prst="rect">
            <a:avLst/>
          </a:prstGeom>
        </p:spPr>
      </p:pic>
      <p:pic>
        <p:nvPicPr>
          <p:cNvPr id="7" name="Image 5" descr="https://test-kimi-img.moonshot.cn/pub/slides/slides_tmpl/image/25-05-29-23:57:02-d0s87jk75iks832jc0r0.jpeg"/>
          <p:cNvPicPr>
            <a:picLocks noChangeAspect="1"/>
          </p:cNvPicPr>
          <p:nvPr/>
        </p:nvPicPr>
        <p:blipFill>
          <a:blip r:embed="rId4"/>
          <a:srcRect t="43713" b="23254"/>
          <a:stretch>
            <a:fillRect/>
          </a:stretch>
        </p:blipFill>
        <p:spPr>
          <a:xfrm>
            <a:off x="0" y="1441450"/>
            <a:ext cx="12191365" cy="268414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992823" y="456279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句式练习</a:t>
            </a:r>
            <a:endParaRPr lang="en-US" sz="1600" dirty="0"/>
          </a:p>
        </p:txBody>
      </p:sp>
      <p:sp>
        <p:nvSpPr>
          <p:cNvPr id="9" name="Text 1"/>
          <p:cNvSpPr/>
          <p:nvPr/>
        </p:nvSpPr>
        <p:spPr>
          <a:xfrm>
            <a:off x="594360" y="5189220"/>
            <a:ext cx="10892155" cy="8255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“我现在感到______（情绪），是因为______（触发事件）。”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**Content**：通过情绪标签法，帮助学生明确情绪来源，降低情绪强度。</a:t>
            </a:r>
            <a:endParaRPr lang="en-US" sz="1600" dirty="0"/>
          </a:p>
        </p:txBody>
      </p:sp>
      <p:sp>
        <p:nvSpPr>
          <p:cNvPr id="10" name="Text 2"/>
          <p:cNvSpPr/>
          <p:nvPr/>
        </p:nvSpPr>
        <p:spPr>
          <a:xfrm>
            <a:off x="542215" y="72393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情绪标签法</a:t>
            </a:r>
            <a:endParaRPr lang="en-US" sz="1600" dirty="0"/>
          </a:p>
        </p:txBody>
      </p:sp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7100" y="9220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689735" y="1153160"/>
            <a:ext cx="4471035" cy="48444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g.jpeg"/>
          <p:cNvPicPr>
            <a:picLocks noChangeAspect="1"/>
          </p:cNvPicPr>
          <p:nvPr/>
        </p:nvPicPr>
        <p:blipFill>
          <a:blip r:embed="rId3"/>
          <a:srcRect l="28029" r="28029"/>
          <a:stretch>
            <a:fillRect/>
          </a:stretch>
        </p:blipFill>
        <p:spPr>
          <a:xfrm>
            <a:off x="635" y="0"/>
            <a:ext cx="5198745" cy="685863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864225" y="748030"/>
            <a:ext cx="5592445" cy="123507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行为转移法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187440" y="3909695"/>
            <a:ext cx="403733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整理桌面、喝一杯水、做3个深蹲。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**Content**：提供简单行为转移方法，帮助学生改变情绪状态。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6267450" y="3421380"/>
            <a:ext cx="43027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微行动清单</a:t>
            </a:r>
            <a:endParaRPr lang="en-US" sz="1600" dirty="0"/>
          </a:p>
        </p:txBody>
      </p:sp>
      <p:pic>
        <p:nvPicPr>
          <p:cNvPr id="8" name="Image 3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325" y="1601470"/>
            <a:ext cx="2663825" cy="79375"/>
          </a:xfrm>
          <a:prstGeom prst="rect">
            <a:avLst/>
          </a:prstGeom>
        </p:spPr>
      </p:pic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8902700" y="3650615"/>
            <a:ext cx="4471035" cy="11360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2087245"/>
            <a:ext cx="4107815" cy="42348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3-d0s87mc75iks832jc12g.jpeg"/>
          <p:cNvPicPr>
            <a:picLocks noChangeAspect="1"/>
          </p:cNvPicPr>
          <p:nvPr/>
        </p:nvPicPr>
        <p:blipFill>
          <a:blip r:embed="rId3"/>
          <a:srcRect l="17252" r="17252"/>
          <a:stretch>
            <a:fillRect/>
          </a:stretch>
        </p:blipFill>
        <p:spPr>
          <a:xfrm>
            <a:off x="760095" y="1973580"/>
            <a:ext cx="4010025" cy="408559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43855" y="2397760"/>
            <a:ext cx="590804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“我现在遇到______问题，需要______帮助，你有空聊聊吗？”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**Content**：提供求助话术模板，帮助学生寻求外部支持。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575300" y="1973580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求助话术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社会支持法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5490210" y="4556760"/>
            <a:ext cx="586168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每组抽取职场情绪场景，选择方法模拟应对。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**Content**：通过实战演练，让学生在实践中掌握情绪调节技巧。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5598795" y="4137025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实战演练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956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5115" y="37096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1016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情绪转化：让情绪成为「职场燃料」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6964680" y="-186690"/>
            <a:ext cx="4471035" cy="48444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愤怒 → 行动力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05955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案例分析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19104" y="3673039"/>
            <a:ext cx="38751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同事推卸责任让你背锅。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**Content**：通过案例展示如何将愤怒转化为行动力。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7349038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转化步骤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262187" y="3673039"/>
            <a:ext cx="38751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承认愤怒、聚焦目标、制定行动。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**Content**：提供具体转化步骤，帮助学生将负面情绪转化为积极行动。</a:t>
            </a:r>
            <a:endParaRPr lang="en-US" sz="1600" dirty="0"/>
          </a:p>
        </p:txBody>
      </p:sp>
      <p:pic>
        <p:nvPicPr>
          <p:cNvPr id="9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9610" y="3963035"/>
            <a:ext cx="3318510" cy="99060"/>
          </a:xfrm>
          <a:prstGeom prst="rect">
            <a:avLst/>
          </a:prstGeom>
        </p:spPr>
      </p:pic>
      <p:pic>
        <p:nvPicPr>
          <p:cNvPr id="10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573" y="2195830"/>
            <a:ext cx="934085" cy="9810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770188" y="2431733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48" y="2196465"/>
            <a:ext cx="934085" cy="98107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894763" y="24323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7065645" y="-262255"/>
            <a:ext cx="5241290" cy="52412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5" y="1634490"/>
            <a:ext cx="10521950" cy="118300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2290" y="672465"/>
            <a:ext cx="8152765" cy="59055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焦虑 → 准备度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943610" y="1858645"/>
            <a:ext cx="1007046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担心转正考核不过。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**Content**：通过案例展示如何将焦虑转化为准备度。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875" y="1321435"/>
            <a:ext cx="3894455" cy="65214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6934518" y="1465898"/>
            <a:ext cx="354139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案例分析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5" y="3375025"/>
            <a:ext cx="10521950" cy="122301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875030" y="3656330"/>
            <a:ext cx="995680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写下具体担忧、列出应对资源。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**Content**：提供具体转化步骤，帮助学生将焦虑转化为积极准备。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875" y="3061970"/>
            <a:ext cx="3894455" cy="65214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6934518" y="3206433"/>
            <a:ext cx="354139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转化步骤</a:t>
            </a:r>
            <a:endParaRPr lang="en-US" sz="1600" dirty="0"/>
          </a:p>
        </p:txBody>
      </p:sp>
      <p:pic>
        <p:nvPicPr>
          <p:cNvPr id="13" name="Image 6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5" y="5147310"/>
            <a:ext cx="10521950" cy="114490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943610" y="5371465"/>
            <a:ext cx="988885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填写《情绪转化表》，将负面情绪转化为行动计划。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**Content**：通过个人练习，让学生掌握情绪转化技巧。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875" y="4834255"/>
            <a:ext cx="3894455" cy="65214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6934518" y="4978718"/>
            <a:ext cx="354139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个人练习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180" y="35236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905" y="1149985"/>
            <a:ext cx="4590415" cy="491172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645" y="269240"/>
            <a:ext cx="3254375" cy="32543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94082" y="2693784"/>
            <a:ext cx="389402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任务布置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570865" y="3073672"/>
            <a:ext cx="4370705" cy="190944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记录本周3次情绪波动，尝试用课堂方法调节。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**Content**：通过观察作业，让学生在实践中巩固所学知识。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867410"/>
            <a:ext cx="5088890" cy="125158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观察作业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01-d0s87jc75iks832jc0qg.png"/>
          <p:cNvPicPr>
            <a:picLocks noChangeAspect="1"/>
          </p:cNvPicPr>
          <p:nvPr/>
        </p:nvPicPr>
        <p:blipFill>
          <a:blip r:embed="rId4"/>
          <a:srcRect t="11263" b="11263"/>
          <a:stretch>
            <a:fillRect/>
          </a:stretch>
        </p:blipFill>
        <p:spPr>
          <a:xfrm>
            <a:off x="7187977" y="1137597"/>
            <a:ext cx="4458831" cy="4582500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270" y="606806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343344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9645" y="1835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2214880"/>
            <a:ext cx="4391660" cy="7397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203450" y="243649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课堂导入：情绪“温度计”测试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750570" y="654685"/>
            <a:ext cx="1320165" cy="6096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98208" y="1266019"/>
            <a:ext cx="207708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1758315"/>
            <a:ext cx="2663825" cy="7937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50" y="2144713"/>
            <a:ext cx="934085" cy="981075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13582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6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15" y="2214880"/>
            <a:ext cx="4391660" cy="739775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7190105" y="2436495"/>
            <a:ext cx="3519805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情绪认知：你的大脑如何“失控”？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2144713"/>
            <a:ext cx="934085" cy="981075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63747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6" name="Image 8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3597275"/>
            <a:ext cx="4391660" cy="739775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2212340" y="3818890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情绪调节：5种“急救术”</a:t>
            </a:r>
            <a:endParaRPr lang="en-US" sz="1600" dirty="0"/>
          </a:p>
        </p:txBody>
      </p:sp>
      <p:pic>
        <p:nvPicPr>
          <p:cNvPr id="18" name="Image 9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3527108"/>
            <a:ext cx="934085" cy="981075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1367155" y="38023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20" name="Image 10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05" y="3597275"/>
            <a:ext cx="4391660" cy="739775"/>
          </a:xfrm>
          <a:prstGeom prst="rect">
            <a:avLst/>
          </a:prstGeom>
        </p:spPr>
      </p:pic>
      <p:sp>
        <p:nvSpPr>
          <p:cNvPr id="21" name="Text 8"/>
          <p:cNvSpPr/>
          <p:nvPr/>
        </p:nvSpPr>
        <p:spPr>
          <a:xfrm>
            <a:off x="7198995" y="3818890"/>
            <a:ext cx="3519805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情绪转化：让情绪成为「职场燃料」</a:t>
            </a:r>
            <a:endParaRPr lang="en-US" sz="1600" dirty="0"/>
          </a:p>
        </p:txBody>
      </p:sp>
      <p:pic>
        <p:nvPicPr>
          <p:cNvPr id="22" name="Image 11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040" y="3527108"/>
            <a:ext cx="934085" cy="981075"/>
          </a:xfrm>
          <a:prstGeom prst="rect">
            <a:avLst/>
          </a:prstGeom>
        </p:spPr>
      </p:pic>
      <p:sp>
        <p:nvSpPr>
          <p:cNvPr id="23" name="Text 9"/>
          <p:cNvSpPr/>
          <p:nvPr/>
        </p:nvSpPr>
        <p:spPr>
          <a:xfrm>
            <a:off x="6383655" y="37896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pic>
        <p:nvPicPr>
          <p:cNvPr id="24" name="Image 1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4977130"/>
            <a:ext cx="4391660" cy="739775"/>
          </a:xfrm>
          <a:prstGeom prst="rect">
            <a:avLst/>
          </a:prstGeom>
        </p:spPr>
      </p:pic>
      <p:sp>
        <p:nvSpPr>
          <p:cNvPr id="25" name="Text 10"/>
          <p:cNvSpPr/>
          <p:nvPr/>
        </p:nvSpPr>
        <p:spPr>
          <a:xfrm>
            <a:off x="2212340" y="519874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26" name="Image 1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4906963"/>
            <a:ext cx="934085" cy="981075"/>
          </a:xfrm>
          <a:prstGeom prst="rect">
            <a:avLst/>
          </a:prstGeom>
        </p:spPr>
      </p:pic>
      <p:sp>
        <p:nvSpPr>
          <p:cNvPr id="27" name="Text 11"/>
          <p:cNvSpPr/>
          <p:nvPr/>
        </p:nvSpPr>
        <p:spPr>
          <a:xfrm>
            <a:off x="1367155" y="516953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pic>
        <p:nvPicPr>
          <p:cNvPr id="28" name="Image 1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365" y="585597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897890" y="-186690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0" y="1689735"/>
            <a:ext cx="6247130" cy="47161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6896100" y="2453005"/>
            <a:ext cx="2316480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“为什么越努力越累？——职场倦怠与能量管理”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**Content**：预告下节课内容，激发学生对后续课程的兴趣与期待。</a:t>
            </a:r>
            <a:endParaRPr lang="en-US" sz="1600" dirty="0"/>
          </a:p>
        </p:txBody>
      </p:sp>
      <p:pic>
        <p:nvPicPr>
          <p:cNvPr id="6" name="Image 3" descr="https://test-kimi-img.moonshot.cn/pub/slides/slides_tmpl/image/25-05-29-23:57:07-d0s87ks75iks832jc0u0.jpeg"/>
          <p:cNvPicPr>
            <a:picLocks noChangeAspect="1"/>
          </p:cNvPicPr>
          <p:nvPr/>
        </p:nvPicPr>
        <p:blipFill>
          <a:blip r:embed="rId4"/>
          <a:srcRect l="30655" r="30655"/>
          <a:stretch>
            <a:fillRect/>
          </a:stretch>
        </p:blipFill>
        <p:spPr>
          <a:xfrm>
            <a:off x="9472930" y="2546985"/>
            <a:ext cx="1943100" cy="3492500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6994254" y="1812290"/>
            <a:ext cx="368617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预告内容</a:t>
            </a:r>
            <a:endParaRPr lang="en-US" sz="1600" dirty="0"/>
          </a:p>
        </p:txBody>
      </p:sp>
      <p:pic>
        <p:nvPicPr>
          <p:cNvPr id="8" name="Image 4" descr="https://test-kimi-img.moonshot.cn/pub/slides/slides_tmpl/image/25-05-29-23:57:02-d0s87jk75iks832jc0r0.jpeg"/>
          <p:cNvPicPr>
            <a:picLocks noChangeAspect="1"/>
          </p:cNvPicPr>
          <p:nvPr/>
        </p:nvPicPr>
        <p:blipFill>
          <a:blip r:embed="rId5"/>
          <a:srcRect l="4468" r="4468"/>
          <a:stretch>
            <a:fillRect/>
          </a:stretch>
        </p:blipFill>
        <p:spPr>
          <a:xfrm>
            <a:off x="711200" y="1812290"/>
            <a:ext cx="5913755" cy="4327525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542215" y="673772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下节预告</a:t>
            </a:r>
            <a:endParaRPr lang="en-US" sz="1600" dirty="0"/>
          </a:p>
        </p:txBody>
      </p:sp>
      <p:pic>
        <p:nvPicPr>
          <p:cNvPr id="10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6994525" y="5969635"/>
            <a:ext cx="2241550" cy="76200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635" y="-50800"/>
            <a:ext cx="4911090" cy="49110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0"/>
            <a:ext cx="5821045" cy="58210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59823" y="2816225"/>
            <a:ext cx="4871085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2788285" y="1687195"/>
            <a:ext cx="6614160" cy="12319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75" y="1946910"/>
            <a:ext cx="491109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课堂导入：情绪“温度计”测试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7427595" y="-305435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3"/>
          <a:srcRect t="4415" b="4415"/>
          <a:stretch>
            <a:fillRect/>
          </a:stretch>
        </p:blipFill>
        <p:spPr>
          <a:xfrm>
            <a:off x="1061085" y="1915160"/>
            <a:ext cx="2818765" cy="171323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261493" y="2406451"/>
            <a:ext cx="6678322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讨论：“哪些情绪在职场中最常出现？”“哪些情绪最容易被误解？”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**Content**：引导学生思考职场常见情绪及其误解，为后续学习奠定基础。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122680" y="4864735"/>
            <a:ext cx="6678295" cy="104711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每位学生抽取情绪词卡片，通过表情、肢体表演，其他同学猜测。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**Content**：通过表演与猜测，让学生感受情绪的外在表现，增加课堂趣味性。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11-d0s87ls75iks832jc110.jpeg"/>
          <p:cNvPicPr>
            <a:picLocks noChangeAspect="1"/>
          </p:cNvPicPr>
          <p:nvPr/>
        </p:nvPicPr>
        <p:blipFill>
          <a:blip r:embed="rId4"/>
          <a:srcRect t="3673" b="3673"/>
          <a:stretch>
            <a:fillRect/>
          </a:stretch>
        </p:blipFill>
        <p:spPr>
          <a:xfrm>
            <a:off x="8380730" y="4352290"/>
            <a:ext cx="2757805" cy="170370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313591" y="2085472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讨论引导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1198766" y="4520153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规则说明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42215" y="8039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活动1：情绪猜猜猜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2216150"/>
            <a:ext cx="2663825" cy="79375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20" y="4666615"/>
            <a:ext cx="2663825" cy="79375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8" y="159702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879793" y="18329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38" y="4037965"/>
            <a:ext cx="934085" cy="98107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757853" y="4273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活动2：情绪影响实验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684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播放两段相同工作场景视频，一段带积极情绪，一段带消极情绪。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**Content**：通过对比实验，直观展示情绪对工作场景的影响。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视频播放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684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提问：“哪种情绪更容易影响团队效率？为什么？”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**Content**：引导学生分析情绪对团队效率的影响，增强对情绪管理重要性的认识。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提问互动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1016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情绪认知：你的大脑如何“失控”？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2878455" y="1882775"/>
            <a:ext cx="8394700" cy="17138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 flipH="1">
            <a:off x="947420" y="4291330"/>
            <a:ext cx="8248650" cy="171386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233420" y="2394585"/>
            <a:ext cx="753935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例：领导批评报告，想法不同导致情绪和行为的差异。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**Content**：通过具体例子，让学生明白想法对情绪和行为的影响。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407416" y="2110234"/>
            <a:ext cx="433116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例子解析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71758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情绪的产生机制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1489075" y="4794250"/>
            <a:ext cx="743585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事件 → 想法 → 情绪 → 行为。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**Content**：介绍情绪产生的心理机制，帮助学生理解情绪的源头。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1586230" y="4464050"/>
            <a:ext cx="486664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简单模型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1692275"/>
            <a:ext cx="2094230" cy="209423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070" y="4029075"/>
            <a:ext cx="2076450" cy="207645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11-d0s87ls75iks832jc10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0480" y="2122805"/>
            <a:ext cx="1233170" cy="1233170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7:11-d0s87ls75iks832jc10g.png"/>
          <p:cNvPicPr>
            <a:picLocks noChangeAspect="1"/>
          </p:cNvPicPr>
          <p:nvPr/>
        </p:nvPicPr>
        <p:blipFill>
          <a:blip r:embed="rId5"/>
          <a:srcRect t="26" b="26"/>
          <a:stretch>
            <a:fillRect/>
          </a:stretch>
        </p:blipFill>
        <p:spPr>
          <a:xfrm>
            <a:off x="9622790" y="4455795"/>
            <a:ext cx="1223010" cy="1223010"/>
          </a:xfrm>
          <a:prstGeom prst="rect">
            <a:avLst/>
          </a:prstGeom>
        </p:spPr>
      </p:pic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760" y="2118360"/>
            <a:ext cx="4965700" cy="37496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711835"/>
            <a:ext cx="8152765" cy="64325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职场常见“情绪陷阱”</a:t>
            </a:r>
            <a:endParaRPr lang="en-US" sz="1600" dirty="0"/>
          </a:p>
        </p:txBody>
      </p:sp>
      <p:pic>
        <p:nvPicPr>
          <p:cNvPr id="5" name="Image 2" descr="https://test-kimi-img.moonshot.cn/pub/slides/slides_tmpl/image/25-05-29-23:57:13-d0s87mc75iks832jc130.jpeg"/>
          <p:cNvPicPr>
            <a:picLocks noChangeAspect="1"/>
          </p:cNvPicPr>
          <p:nvPr/>
        </p:nvPicPr>
        <p:blipFill>
          <a:blip r:embed="rId3"/>
          <a:srcRect l="795" r="795"/>
          <a:stretch>
            <a:fillRect/>
          </a:stretch>
        </p:blipFill>
        <p:spPr>
          <a:xfrm>
            <a:off x="824865" y="1654810"/>
            <a:ext cx="3422015" cy="231711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5-29-23:57:16-d0s87n475iks832jc150.jpeg"/>
          <p:cNvPicPr>
            <a:picLocks noChangeAspect="1"/>
          </p:cNvPicPr>
          <p:nvPr/>
        </p:nvPicPr>
        <p:blipFill>
          <a:blip r:embed="rId4"/>
          <a:srcRect l="713" r="713"/>
          <a:stretch>
            <a:fillRect/>
          </a:stretch>
        </p:blipFill>
        <p:spPr>
          <a:xfrm>
            <a:off x="822960" y="4055745"/>
            <a:ext cx="3422650" cy="2317115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5041265" y="3208338"/>
            <a:ext cx="2624455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灾难化思维、个人化归因、非黑即白。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**Content**：列举常见情绪陷阱，帮助学生识别职场中的不合理思维。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25018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陷阱类型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8863330" y="3208338"/>
            <a:ext cx="2624455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讨论：“你在实习/兼职中遇到过哪些‘情绪陷阱’？如何破解？”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**Content**：通过小组讨论，分享经验，探索应对情绪陷阱的方法。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9072245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小组讨论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934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86010" y="15125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情绪调节：5种“急救术”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1656</Words>
  <Application>WPS 演示</Application>
  <PresentationFormat>On-screen Show (16:9)</PresentationFormat>
  <Paragraphs>212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MiSans</vt:lpstr>
      <vt:lpstr>MiSans</vt:lpstr>
      <vt:lpstr>Comic Book</vt:lpstr>
      <vt:lpstr>苹方-简</vt:lpstr>
      <vt:lpstr>Comic Book</vt:lpstr>
      <vt:lpstr>Comic Book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阿莲</cp:lastModifiedBy>
  <cp:revision>2</cp:revision>
  <dcterms:created xsi:type="dcterms:W3CDTF">2025-08-08T07:14:37Z</dcterms:created>
  <dcterms:modified xsi:type="dcterms:W3CDTF">2025-08-08T07:14:37Z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2C23FC46F42F6FA7DCA395687CCAE492_42</vt:lpwstr>
  </property>
  <property fmtid="{D5CDD505-2E9C-101B-9397-08002B2CF9AE}" pid="3" name="KSOProductBuildVer">
    <vt:lpwstr>2052-6.11.0.8885</vt:lpwstr>
  </property>
</Properties>
</file>