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12192000"/>
  <p:embeddedFontLst>
    <p:embeddedFont>
      <p:font typeface="MiSans" pitchFamily="34" charset="-122"/>
      <p:regular r:id="rId26"/>
    </p:embeddedFont>
    <p:embeddedFont>
      <p:font typeface="MiSans" pitchFamily="34" charset="-120"/>
      <p:regular r:id="rId2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2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1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2.jpe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6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4.jpeg"/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6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90" y="0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95" y="4721225"/>
            <a:ext cx="2995295" cy="765810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075" y="4685665"/>
            <a:ext cx="3127375" cy="76835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050540" y="4829175"/>
            <a:ext cx="2255520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主讲教师</a:t>
            </a:r>
            <a:r>
              <a:rPr lang="en-US" altLang="zh-CN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张兴莲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2080260" y="1748790"/>
            <a:ext cx="8031480" cy="213042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职场沟通中的非暴力沟通技巧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6685281" y="4828858"/>
            <a:ext cx="1889124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人文与旅游系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579495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355" y="372110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1625600" y="4852035"/>
            <a:ext cx="8942070" cy="159829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531416" y="1768154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暴力表达改写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4422461" y="2114596"/>
            <a:ext cx="6772862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将暴力表达改写为NVC语言：“你这方案根本不行！”→“方案中市场数据部分较单薄（观察），我担心说服力不足（感受）...”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**Content**：通过改写练习，让学生学会将负面情绪转化为建设性的表达。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03-d0s87js75iks832jc0s0.jpeg"/>
          <p:cNvPicPr>
            <a:picLocks noChangeAspect="1"/>
          </p:cNvPicPr>
          <p:nvPr/>
        </p:nvPicPr>
        <p:blipFill>
          <a:blip r:embed="rId4"/>
          <a:srcRect l="9011" t="3406" r="31588" b="-3406"/>
          <a:stretch>
            <a:fillRect/>
          </a:stretch>
        </p:blipFill>
        <p:spPr>
          <a:xfrm>
            <a:off x="542290" y="1728470"/>
            <a:ext cx="3571875" cy="400875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42215" y="758862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「情绪翻译官」挑战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03-d0s87js75iks832jc0rg.png"/>
          <p:cNvPicPr>
            <a:picLocks noChangeAspect="1"/>
          </p:cNvPicPr>
          <p:nvPr/>
        </p:nvPicPr>
        <p:blipFill>
          <a:blip r:embed="rId5"/>
          <a:srcRect l="11110" r="11110"/>
          <a:stretch>
            <a:fillRect/>
          </a:stretch>
        </p:blipFill>
        <p:spPr>
          <a:xfrm>
            <a:off x="4114165" y="3596005"/>
            <a:ext cx="7472680" cy="2226310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7:06-d0s87kk75iks832jc0tg.png"/>
          <p:cNvPicPr>
            <a:picLocks noChangeAspect="1"/>
          </p:cNvPicPr>
          <p:nvPr/>
        </p:nvPicPr>
        <p:blipFill>
          <a:blip r:embed="rId6">
            <a:alphaModFix amt="32000"/>
          </a:blip>
          <a:srcRect t="32569" r="23823" b="32569"/>
          <a:stretch>
            <a:fillRect/>
          </a:stretch>
        </p:blipFill>
        <p:spPr>
          <a:xfrm>
            <a:off x="4114800" y="3617595"/>
            <a:ext cx="7472045" cy="212280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7395" y="9220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7:09-d0s87lc75iks832jc0ug.jpeg"/>
          <p:cNvPicPr>
            <a:picLocks noChangeAspect="1"/>
          </p:cNvPicPr>
          <p:nvPr/>
        </p:nvPicPr>
        <p:blipFill>
          <a:blip r:embed="rId2"/>
          <a:srcRect t="33295" b="33295"/>
          <a:stretch>
            <a:fillRect/>
          </a:stretch>
        </p:blipFill>
        <p:spPr>
          <a:xfrm>
            <a:off x="-7620" y="1497330"/>
            <a:ext cx="12186920" cy="271462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04-d0s87k475iks832jc0t0.png"/>
          <p:cNvPicPr>
            <a:picLocks noChangeAspect="1"/>
          </p:cNvPicPr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12700" y="1508760"/>
            <a:ext cx="12179300" cy="270637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2290" y="5099050"/>
            <a:ext cx="837057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两人一组，A方用习惯方式抱怨，B方先用普通回应，再用NVC回应，对比效果差异。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**Content**：通过角色扮演，让学生亲身体验NVC沟通方式的效果，增强实践能力。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42215" y="64519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角色反转剧场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05" y="4125595"/>
            <a:ext cx="1167130" cy="1167130"/>
          </a:xfrm>
          <a:prstGeom prst="rect">
            <a:avLst/>
          </a:prstGeom>
        </p:spPr>
      </p:pic>
      <p:pic>
        <p:nvPicPr>
          <p:cNvPr id="8" name="Image 4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" y="4398645"/>
            <a:ext cx="4338320" cy="726440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992823" y="456279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角色扮演</a:t>
            </a:r>
            <a:endParaRPr lang="en-US" sz="1600" dirty="0"/>
          </a:p>
        </p:txBody>
      </p:sp>
      <p:pic>
        <p:nvPicPr>
          <p:cNvPr id="10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950" y="599503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180" y="35236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905" y="1149985"/>
            <a:ext cx="4590415" cy="491172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645" y="269240"/>
            <a:ext cx="3254375" cy="32543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94082" y="2693784"/>
            <a:ext cx="389402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和解模拟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570865" y="3073672"/>
            <a:ext cx="4370705" cy="190944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三人一组分别扮演冲突双方和调解者，用NVC四步法促成和解。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**Content**：通过模拟调解，让学生学会在复杂冲突中运用NVC技巧，提升沟通能力。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867410"/>
            <a:ext cx="5088890" cy="125158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职场「和事佬」模拟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01-d0s87jc75iks832jc0qg.png"/>
          <p:cNvPicPr>
            <a:picLocks noChangeAspect="1"/>
          </p:cNvPicPr>
          <p:nvPr/>
        </p:nvPicPr>
        <p:blipFill>
          <a:blip r:embed="rId4"/>
          <a:srcRect t="11263" b="11263"/>
          <a:stretch>
            <a:fillRect/>
          </a:stretch>
        </p:blipFill>
        <p:spPr>
          <a:xfrm>
            <a:off x="7187977" y="1137597"/>
            <a:ext cx="4458831" cy="4582500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270" y="606806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NVC特殊场景应用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045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27980" y="-401320"/>
            <a:ext cx="4471035" cy="484441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7:04-d0s87k475iks832jc0sg.jpeg"/>
          <p:cNvPicPr>
            <a:picLocks noChangeAspect="1"/>
          </p:cNvPicPr>
          <p:nvPr/>
        </p:nvPicPr>
        <p:blipFill>
          <a:blip r:embed="rId4"/>
          <a:srcRect l="25387" r="25387"/>
          <a:stretch>
            <a:fillRect/>
          </a:stretch>
        </p:blipFill>
        <p:spPr>
          <a:xfrm>
            <a:off x="7132320" y="1905"/>
            <a:ext cx="5059680" cy="685609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20395" y="4256405"/>
            <a:ext cx="589343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盾牌话术：“我理解你很生气（感受认同），如果我们聚焦在______（事实），或许能找到解决方案（引导需求）”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**Content**：通过盾牌话术，让学生学会在面对暴力沟通时保持冷静，引导对方回归理性。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688975" y="3788410"/>
            <a:ext cx="43027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盾牌话术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614045"/>
            <a:ext cx="4595495" cy="12776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应对他人暴力沟通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897890" y="-186690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0" y="1689735"/>
            <a:ext cx="6247130" cy="47161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6896100" y="2453005"/>
            <a:ext cx="2316480" cy="254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模板：“关于XX问题（观察），目前遇到______困难（感受），为确保______（需求），建议______（请求）。您觉得如何？”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**Content**：通过书面模板，让学生掌握在书面沟通中运用NVC技巧的方法。</a:t>
            </a:r>
            <a:endParaRPr lang="en-US" sz="1600" dirty="0"/>
          </a:p>
        </p:txBody>
      </p:sp>
      <p:pic>
        <p:nvPicPr>
          <p:cNvPr id="6" name="Image 3" descr="https://test-kimi-img.moonshot.cn/pub/slides/slides_tmpl/image/25-05-29-23:57:07-d0s87ks75iks832jc0u0.jpeg"/>
          <p:cNvPicPr>
            <a:picLocks noChangeAspect="1"/>
          </p:cNvPicPr>
          <p:nvPr/>
        </p:nvPicPr>
        <p:blipFill>
          <a:blip r:embed="rId4"/>
          <a:srcRect l="30655" r="30655"/>
          <a:stretch>
            <a:fillRect/>
          </a:stretch>
        </p:blipFill>
        <p:spPr>
          <a:xfrm>
            <a:off x="9472930" y="2546985"/>
            <a:ext cx="1943100" cy="3492500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6994254" y="1812290"/>
            <a:ext cx="368617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邮件/微信模板</a:t>
            </a:r>
            <a:endParaRPr lang="en-US" sz="1600" dirty="0"/>
          </a:p>
        </p:txBody>
      </p:sp>
      <p:pic>
        <p:nvPicPr>
          <p:cNvPr id="8" name="Image 4" descr="https://test-kimi-img.moonshot.cn/pub/slides/slides_tmpl/image/25-05-29-23:57:02-d0s87jk75iks832jc0r0.jpeg"/>
          <p:cNvPicPr>
            <a:picLocks noChangeAspect="1"/>
          </p:cNvPicPr>
          <p:nvPr/>
        </p:nvPicPr>
        <p:blipFill>
          <a:blip r:embed="rId5"/>
          <a:srcRect l="4468" r="4468"/>
          <a:stretch>
            <a:fillRect/>
          </a:stretch>
        </p:blipFill>
        <p:spPr>
          <a:xfrm>
            <a:off x="711200" y="1812290"/>
            <a:ext cx="5913755" cy="4327525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542215" y="673772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书面NVC技巧</a:t>
            </a:r>
            <a:endParaRPr lang="en-US" sz="1600" dirty="0"/>
          </a:p>
        </p:txBody>
      </p:sp>
      <p:pic>
        <p:nvPicPr>
          <p:cNvPr id="10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6994525" y="5969635"/>
            <a:ext cx="2241550" cy="76200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0" y="-9588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" y="4125595"/>
            <a:ext cx="1167130" cy="1167130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>
            <a:alphaModFix amt="39000"/>
          </a:blip>
          <a:stretch>
            <a:fillRect/>
          </a:stretch>
        </p:blipFill>
        <p:spPr>
          <a:xfrm>
            <a:off x="8589645" y="3158490"/>
            <a:ext cx="3254375" cy="3254375"/>
          </a:xfrm>
          <a:prstGeom prst="rect">
            <a:avLst/>
          </a:prstGeom>
        </p:spPr>
      </p:pic>
      <p:pic>
        <p:nvPicPr>
          <p:cNvPr id="6" name="Image 4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" y="4398645"/>
            <a:ext cx="4338320" cy="726440"/>
          </a:xfrm>
          <a:prstGeom prst="rect">
            <a:avLst/>
          </a:prstGeom>
        </p:spPr>
      </p:pic>
      <p:pic>
        <p:nvPicPr>
          <p:cNvPr id="7" name="Image 5" descr="https://test-kimi-img.moonshot.cn/pub/slides/slides_tmpl/image/25-05-29-23:57:02-d0s87jk75iks832jc0r0.jpeg"/>
          <p:cNvPicPr>
            <a:picLocks noChangeAspect="1"/>
          </p:cNvPicPr>
          <p:nvPr/>
        </p:nvPicPr>
        <p:blipFill>
          <a:blip r:embed="rId4"/>
          <a:srcRect t="43713" b="23254"/>
          <a:stretch>
            <a:fillRect/>
          </a:stretch>
        </p:blipFill>
        <p:spPr>
          <a:xfrm>
            <a:off x="0" y="1441450"/>
            <a:ext cx="12191365" cy="268414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992823" y="456279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任务布置</a:t>
            </a:r>
            <a:endParaRPr lang="en-US" sz="1600" dirty="0"/>
          </a:p>
        </p:txBody>
      </p:sp>
      <p:sp>
        <p:nvSpPr>
          <p:cNvPr id="9" name="Text 1"/>
          <p:cNvSpPr/>
          <p:nvPr/>
        </p:nvSpPr>
        <p:spPr>
          <a:xfrm>
            <a:off x="594360" y="5189220"/>
            <a:ext cx="10892155" cy="8255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记录本周1次冲突场景，尝试用NVC四步法重构对话。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**Content**：通过实际记录与重构，让学生在实践中巩固所学知识。</a:t>
            </a:r>
            <a:endParaRPr lang="en-US" sz="1600" dirty="0"/>
          </a:p>
        </p:txBody>
      </p:sp>
      <p:sp>
        <p:nvSpPr>
          <p:cNvPr id="10" name="Text 2"/>
          <p:cNvSpPr/>
          <p:nvPr/>
        </p:nvSpPr>
        <p:spPr>
          <a:xfrm>
            <a:off x="542215" y="72393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观察作业</a:t>
            </a:r>
            <a:endParaRPr lang="en-US" sz="1600" dirty="0"/>
          </a:p>
        </p:txBody>
      </p:sp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7100" y="9220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897890" y="-186690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0" y="1689735"/>
            <a:ext cx="6247130" cy="47161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6896100" y="2453005"/>
            <a:ext cx="2316480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“为什么你总在无效加班？——职场时间窃贼猎杀计划”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**Content**：预告下节课内容，激发学生对后续课程的兴趣与期待。</a:t>
            </a:r>
            <a:endParaRPr lang="en-US" sz="1600" dirty="0"/>
          </a:p>
        </p:txBody>
      </p:sp>
      <p:pic>
        <p:nvPicPr>
          <p:cNvPr id="6" name="Image 3" descr="https://test-kimi-img.moonshot.cn/pub/slides/slides_tmpl/image/25-05-29-23:57:07-d0s87ks75iks832jc0u0.jpeg"/>
          <p:cNvPicPr>
            <a:picLocks noChangeAspect="1"/>
          </p:cNvPicPr>
          <p:nvPr/>
        </p:nvPicPr>
        <p:blipFill>
          <a:blip r:embed="rId4"/>
          <a:srcRect l="30655" r="30655"/>
          <a:stretch>
            <a:fillRect/>
          </a:stretch>
        </p:blipFill>
        <p:spPr>
          <a:xfrm>
            <a:off x="9472930" y="2546985"/>
            <a:ext cx="1943100" cy="3492500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6994254" y="1812290"/>
            <a:ext cx="368617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预告内容</a:t>
            </a:r>
            <a:endParaRPr lang="en-US" sz="1600" dirty="0"/>
          </a:p>
        </p:txBody>
      </p:sp>
      <p:pic>
        <p:nvPicPr>
          <p:cNvPr id="8" name="Image 4" descr="https://test-kimi-img.moonshot.cn/pub/slides/slides_tmpl/image/25-05-29-23:57:02-d0s87jk75iks832jc0r0.jpeg"/>
          <p:cNvPicPr>
            <a:picLocks noChangeAspect="1"/>
          </p:cNvPicPr>
          <p:nvPr/>
        </p:nvPicPr>
        <p:blipFill>
          <a:blip r:embed="rId5"/>
          <a:srcRect l="4468" r="4468"/>
          <a:stretch>
            <a:fillRect/>
          </a:stretch>
        </p:blipFill>
        <p:spPr>
          <a:xfrm>
            <a:off x="711200" y="1812290"/>
            <a:ext cx="5913755" cy="4327525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542215" y="673772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下节预告</a:t>
            </a:r>
            <a:endParaRPr lang="en-US" sz="1600" dirty="0"/>
          </a:p>
        </p:txBody>
      </p:sp>
      <p:pic>
        <p:nvPicPr>
          <p:cNvPr id="10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6994525" y="5969635"/>
            <a:ext cx="2241550" cy="76200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635" y="-50800"/>
            <a:ext cx="4911090" cy="49110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0"/>
            <a:ext cx="5821045" cy="58210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59823" y="2816225"/>
            <a:ext cx="4871085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2788285" y="1687195"/>
            <a:ext cx="6614160" cy="12319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75" y="1946910"/>
            <a:ext cx="491109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343344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9645" y="1835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2214880"/>
            <a:ext cx="4391660" cy="7397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203450" y="243649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课堂导入：暴力沟通“体检站”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750570" y="654685"/>
            <a:ext cx="1320165" cy="6096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98208" y="1266019"/>
            <a:ext cx="207708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1758315"/>
            <a:ext cx="2663825" cy="7937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50" y="2144713"/>
            <a:ext cx="934085" cy="981075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13582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6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15" y="2214880"/>
            <a:ext cx="4391660" cy="739775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7190105" y="2436495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NVC四步法拆解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2144713"/>
            <a:ext cx="934085" cy="981075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63747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6" name="Image 8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3597275"/>
            <a:ext cx="4391660" cy="739775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2212340" y="3818890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NVC实战障碍突破</a:t>
            </a:r>
            <a:endParaRPr lang="en-US" sz="1600" dirty="0"/>
          </a:p>
        </p:txBody>
      </p:sp>
      <p:pic>
        <p:nvPicPr>
          <p:cNvPr id="18" name="Image 9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3527108"/>
            <a:ext cx="934085" cy="981075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1367155" y="38023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20" name="Image 10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05" y="3597275"/>
            <a:ext cx="4391660" cy="739775"/>
          </a:xfrm>
          <a:prstGeom prst="rect">
            <a:avLst/>
          </a:prstGeom>
        </p:spPr>
      </p:pic>
      <p:sp>
        <p:nvSpPr>
          <p:cNvPr id="21" name="Text 8"/>
          <p:cNvSpPr/>
          <p:nvPr/>
        </p:nvSpPr>
        <p:spPr>
          <a:xfrm>
            <a:off x="7198995" y="3818890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NVC特殊场景应用</a:t>
            </a:r>
            <a:endParaRPr lang="en-US" sz="1600" dirty="0"/>
          </a:p>
        </p:txBody>
      </p:sp>
      <p:pic>
        <p:nvPicPr>
          <p:cNvPr id="22" name="Image 11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040" y="3527108"/>
            <a:ext cx="934085" cy="981075"/>
          </a:xfrm>
          <a:prstGeom prst="rect">
            <a:avLst/>
          </a:prstGeom>
        </p:spPr>
      </p:pic>
      <p:sp>
        <p:nvSpPr>
          <p:cNvPr id="23" name="Text 9"/>
          <p:cNvSpPr/>
          <p:nvPr/>
        </p:nvSpPr>
        <p:spPr>
          <a:xfrm>
            <a:off x="6383655" y="37896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pic>
        <p:nvPicPr>
          <p:cNvPr id="24" name="Image 1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4977130"/>
            <a:ext cx="4391660" cy="739775"/>
          </a:xfrm>
          <a:prstGeom prst="rect">
            <a:avLst/>
          </a:prstGeom>
        </p:spPr>
      </p:pic>
      <p:sp>
        <p:nvSpPr>
          <p:cNvPr id="25" name="Text 10"/>
          <p:cNvSpPr/>
          <p:nvPr/>
        </p:nvSpPr>
        <p:spPr>
          <a:xfrm>
            <a:off x="2212340" y="519874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26" name="Image 1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4906963"/>
            <a:ext cx="934085" cy="981075"/>
          </a:xfrm>
          <a:prstGeom prst="rect">
            <a:avLst/>
          </a:prstGeom>
        </p:spPr>
      </p:pic>
      <p:sp>
        <p:nvSpPr>
          <p:cNvPr id="27" name="Text 11"/>
          <p:cNvSpPr/>
          <p:nvPr/>
        </p:nvSpPr>
        <p:spPr>
          <a:xfrm>
            <a:off x="1367155" y="516953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pic>
        <p:nvPicPr>
          <p:cNvPr id="28" name="Image 1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365" y="585597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课堂导入：暴力沟通“体检站”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2087245"/>
            <a:ext cx="4107815" cy="42348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3-d0s87mc75iks832jc12g.jpeg"/>
          <p:cNvPicPr>
            <a:picLocks noChangeAspect="1"/>
          </p:cNvPicPr>
          <p:nvPr/>
        </p:nvPicPr>
        <p:blipFill>
          <a:blip r:embed="rId3"/>
          <a:srcRect l="17252" r="17252"/>
          <a:stretch>
            <a:fillRect/>
          </a:stretch>
        </p:blipFill>
        <p:spPr>
          <a:xfrm>
            <a:off x="760095" y="1973580"/>
            <a:ext cx="4010025" cy="408559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43855" y="2397760"/>
            <a:ext cx="590804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展示4组常见职场对话对比，学生投票哪句更伤人。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**Content**：通过对比暴力沟通与非暴力沟通的表达方式，让学生直观感受语言的力量，引出非暴力沟通的重要性。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575300" y="1973580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对比展示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职场“语言暴力”快照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5490210" y="4556760"/>
            <a:ext cx="586168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提问：“为什么第一句话会激化矛盾？”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**Content**：引导学生分析暴力沟通的特点，如道德评判、比较等，让学生理解其危害。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5598795" y="4137025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提问引导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956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5115" y="37096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2878455" y="1882775"/>
            <a:ext cx="8394700" cy="17138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 flipH="1">
            <a:off x="947420" y="4291330"/>
            <a:ext cx="8248650" cy="171386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233420" y="2394585"/>
            <a:ext cx="753935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讨论：“如果用非暴力沟通改写对话，可以怎么说？”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**Content**：引导学生尝试用非暴力沟通的方式重构对话，初步掌握非暴力沟通的技巧。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407416" y="2110234"/>
            <a:ext cx="433116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讨论改写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71758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影视片段分析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1489075" y="4794250"/>
            <a:ext cx="743585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播放《杜拉拉升职记》中王伟怒斥下属的片段。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**Content**：通过影视片段展示暴力沟通的典型场景，吸引学生注意力。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1586230" y="4464050"/>
            <a:ext cx="486664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片段播放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1692275"/>
            <a:ext cx="2094230" cy="209423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070" y="4029075"/>
            <a:ext cx="2076450" cy="207645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11-d0s87ls75iks832jc10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0480" y="2122805"/>
            <a:ext cx="1233170" cy="1233170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7:11-d0s87ls75iks832jc10g.png"/>
          <p:cNvPicPr>
            <a:picLocks noChangeAspect="1"/>
          </p:cNvPicPr>
          <p:nvPr/>
        </p:nvPicPr>
        <p:blipFill>
          <a:blip r:embed="rId5"/>
          <a:srcRect t="26" b="26"/>
          <a:stretch>
            <a:fillRect/>
          </a:stretch>
        </p:blipFill>
        <p:spPr>
          <a:xfrm>
            <a:off x="9622790" y="4455795"/>
            <a:ext cx="1223010" cy="1223010"/>
          </a:xfrm>
          <a:prstGeom prst="rect">
            <a:avLst/>
          </a:prstGeom>
        </p:spPr>
      </p:pic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NVC四步法拆解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689735" y="1153160"/>
            <a:ext cx="4471035" cy="48444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g.jpeg"/>
          <p:cNvPicPr>
            <a:picLocks noChangeAspect="1"/>
          </p:cNvPicPr>
          <p:nvPr/>
        </p:nvPicPr>
        <p:blipFill>
          <a:blip r:embed="rId3"/>
          <a:srcRect l="28029" r="28029"/>
          <a:stretch>
            <a:fillRect/>
          </a:stretch>
        </p:blipFill>
        <p:spPr>
          <a:xfrm>
            <a:off x="635" y="0"/>
            <a:ext cx="5198745" cy="685863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864225" y="748030"/>
            <a:ext cx="5592445" cy="123507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四步法模板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187440" y="3909695"/>
            <a:ext cx="4037330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模板：“当我看到______（观察），我感到______（感受），因为我需要______（需求），你愿意______（请求）吗？”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**Content**：详细介绍NVC四步法的结构，让学生明确每个步骤的作用。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6267450" y="3421380"/>
            <a:ext cx="43027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模板介绍</a:t>
            </a:r>
            <a:endParaRPr lang="en-US" sz="1600" dirty="0"/>
          </a:p>
        </p:txBody>
      </p:sp>
      <p:pic>
        <p:nvPicPr>
          <p:cNvPr id="8" name="Image 3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325" y="1601470"/>
            <a:ext cx="2663825" cy="79375"/>
          </a:xfrm>
          <a:prstGeom prst="rect">
            <a:avLst/>
          </a:prstGeom>
        </p:spPr>
      </p:pic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8902700" y="3650615"/>
            <a:ext cx="4471035" cy="11360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 rot="16200000" flipH="1">
            <a:off x="7756525" y="-172085"/>
            <a:ext cx="4109720" cy="445389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567055"/>
            <a:ext cx="7734935" cy="6248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职场场景专项训练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42695" y="3195638"/>
            <a:ext cx="2624455" cy="3213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3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❌ 暴力沟通：“你就是在推卸责任！”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3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✅ NVC版：“当我听到你说‘这部分不该你负责’（观察），我感到困惑（感受），因为我们需要明确分工避免延误（需求），能否一起复盘下任务分配过程？（请求）”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3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**Content**：通过具体场景对比，让学生理解如何将暴力沟通转化为非暴力沟通。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451610" y="26031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场景1：同事甩锅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5056505" y="3195638"/>
            <a:ext cx="2624455" cy="3213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3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❌ 暴力沟通：“每次都这样，根本做不完！”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3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✅ NVC版：“当接到这个紧急任务时（观察），我有些焦虑（感受），因为现有工作已排满，担心质量不达标（需求），能否协调其他同事支援或调整优先级？（请求）”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3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**Content**：通过实际场景训练，让学生掌握NVC四步法在复杂情境中的应用。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5265420" y="2603183"/>
            <a:ext cx="2343150" cy="6540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场景2：领导临时加任务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8884920" y="3195638"/>
            <a:ext cx="2624455" cy="1460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3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每组抽取一个职场冲突案例，用四步法重构对话。</a:t>
            </a:r>
            <a:endParaRPr lang="en-US" sz="16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3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**Content**：通过分组任务，让学生在实践中巩固所学的NVC技巧。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9093835" y="26031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分组任务</a:t>
            </a:r>
            <a:endParaRPr lang="en-US" sz="1600" dirty="0"/>
          </a:p>
        </p:txBody>
      </p:sp>
      <p:pic>
        <p:nvPicPr>
          <p:cNvPr id="11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92655" y="1533208"/>
            <a:ext cx="861695" cy="934085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2307273" y="1716723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8"/>
          <p:cNvSpPr/>
          <p:nvPr/>
        </p:nvSpPr>
        <p:spPr>
          <a:xfrm>
            <a:off x="2307273" y="1716723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06465" y="1533208"/>
            <a:ext cx="861695" cy="934085"/>
          </a:xfrm>
          <a:prstGeom prst="rect">
            <a:avLst/>
          </a:prstGeom>
        </p:spPr>
      </p:pic>
      <p:sp>
        <p:nvSpPr>
          <p:cNvPr id="15" name="Shape 9"/>
          <p:cNvSpPr/>
          <p:nvPr/>
        </p:nvSpPr>
        <p:spPr>
          <a:xfrm>
            <a:off x="6121083" y="1716723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10"/>
          <p:cNvSpPr/>
          <p:nvPr/>
        </p:nvSpPr>
        <p:spPr>
          <a:xfrm>
            <a:off x="6121083" y="1716723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74910" y="1533208"/>
            <a:ext cx="861695" cy="934085"/>
          </a:xfrm>
          <a:prstGeom prst="rect">
            <a:avLst/>
          </a:prstGeom>
        </p:spPr>
      </p:pic>
      <p:sp>
        <p:nvSpPr>
          <p:cNvPr id="18" name="Shape 11"/>
          <p:cNvSpPr/>
          <p:nvPr/>
        </p:nvSpPr>
        <p:spPr>
          <a:xfrm>
            <a:off x="10189528" y="1716723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9" name="Text 12"/>
          <p:cNvSpPr/>
          <p:nvPr/>
        </p:nvSpPr>
        <p:spPr>
          <a:xfrm>
            <a:off x="10189528" y="1716723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20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665" y="6553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NVC实战障碍突破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1624</Words>
  <Application>WPS 演示</Application>
  <PresentationFormat>On-screen Show (16:9)</PresentationFormat>
  <Paragraphs>163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5" baseType="lpstr">
      <vt:lpstr>Arial</vt:lpstr>
      <vt:lpstr>宋体</vt:lpstr>
      <vt:lpstr>Wingdings</vt:lpstr>
      <vt:lpstr>MiSans</vt:lpstr>
      <vt:lpstr>MiSans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Apple Color Emoji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阿莲</cp:lastModifiedBy>
  <cp:revision>2</cp:revision>
  <dcterms:created xsi:type="dcterms:W3CDTF">2025-08-08T07:11:14Z</dcterms:created>
  <dcterms:modified xsi:type="dcterms:W3CDTF">2025-08-08T07:11:14Z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3A7BB7DA96A3AF7D12A395681DD87C98_42</vt:lpwstr>
  </property>
  <property fmtid="{D5CDD505-2E9C-101B-9397-08002B2CF9AE}" pid="3" name="KSOProductBuildVer">
    <vt:lpwstr>2052-6.11.0.8885</vt:lpwstr>
  </property>
</Properties>
</file>