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12192000"/>
  <p:embeddedFontLst>
    <p:embeddedFont>
      <p:font typeface="MiSans" pitchFamily="34" charset="-122"/>
      <p:regular r:id="rId26"/>
    </p:embeddedFont>
    <p:embeddedFont>
      <p:font typeface="MiSans" pitchFamily="34" charset="-120"/>
      <p:regular r:id="rId2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jpe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4.jpeg"/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4.jpe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894580"/>
            <a:ext cx="2743835" cy="59245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50" y="4894580"/>
            <a:ext cx="2743200" cy="5924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254375" y="4980940"/>
            <a:ext cx="2505075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altLang="zh-CN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2080260" y="1748790"/>
            <a:ext cx="8031480" cy="21304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职场倾听技巧与实战应用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6428741" y="4973638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397760"/>
            <a:ext cx="590804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规则：两人一组模拟“实习生请教老员工”，A方说话时B方必须复述上句核心词才能回应。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**Content**：通过强制复述的方式，让学生学会放慢节奏，避免急于表达，提升倾听效果。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规则说明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活动1：「复述权」争夺战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目的：强制放慢节奏，避免急于表达。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**Content**：让学生理解复述的重要性，通过实践学会耐心倾听，提升沟通质量。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目的阐述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活动2：情绪「解码器」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每组抽取一张写有情绪词的卡片，用非语言方式（表情/肢体）表现，其他组通过提问挖掘背后事实。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**Content**：通过非语言表现情绪，让学生学会从情绪中寻找事实，提升情绪识别能力。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活动规则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技巧提示：“你刚刚皱眉，是担心时间不够吗？”（将情绪转化为事实确认）。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**Content**：引导学生通过提问将情绪转化为具体事实，提升沟通的精准度。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技巧提示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90" y="820420"/>
            <a:ext cx="7146290" cy="6375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活动3：跨部门沟通模拟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914373" y="3471432"/>
            <a:ext cx="2859341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角色卡：A：生产部员工（抱怨“销售部乱接急单”）；B：销售部员工（解释“客户要求无法拒绝”）。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**Content**：模拟跨部门沟通场景，让学生在实践中运用3F法则，提升沟通能力。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49655" y="2723515"/>
            <a:ext cx="266700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角色设定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9115" y="3471432"/>
            <a:ext cx="2859341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观察员：用3F法则记录双方未表达出的核心需求。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**Content**：通过观察员的角色，让学生学会从旁观者的角度分析沟通中的问题，提升综合分析能力。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659630" y="2724150"/>
            <a:ext cx="2779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观察任务</a:t>
            </a:r>
            <a:endParaRPr lang="en-US" sz="1600" dirty="0"/>
          </a:p>
        </p:txBody>
      </p:sp>
      <p:pic>
        <p:nvPicPr>
          <p:cNvPr id="8" name="Image 1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435" y="4380230"/>
            <a:ext cx="3318510" cy="99060"/>
          </a:xfrm>
          <a:prstGeom prst="rect">
            <a:avLst/>
          </a:prstGeom>
        </p:spPr>
      </p:pic>
      <p:pic>
        <p:nvPicPr>
          <p:cNvPr id="9" name="Image 2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3" y="1708468"/>
            <a:ext cx="934085" cy="9810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37728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28" y="1708468"/>
            <a:ext cx="934085" cy="9810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762943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74015"/>
            <a:ext cx="3254375" cy="3254375"/>
          </a:xfrm>
          <a:prstGeom prst="rect">
            <a:avLst/>
          </a:prstGeom>
        </p:spPr>
      </p:pic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285490"/>
            <a:ext cx="3254375" cy="3254375"/>
          </a:xfrm>
          <a:prstGeom prst="rect">
            <a:avLst/>
          </a:prstGeom>
        </p:spPr>
      </p:pic>
      <p:pic>
        <p:nvPicPr>
          <p:cNvPr id="15" name="Image 6" descr="https://test-kimi-img.moonshot.cn/pub/slides/slides_tmpl/image/25-05-29-23:57:11-d0s87ls75iks832jc11g.png"/>
          <p:cNvPicPr>
            <a:picLocks noChangeAspect="1"/>
          </p:cNvPicPr>
          <p:nvPr/>
        </p:nvPicPr>
        <p:blipFill>
          <a:blip r:embed="rId5"/>
          <a:srcRect t="17" b="17"/>
          <a:stretch>
            <a:fillRect/>
          </a:stretch>
        </p:blipFill>
        <p:spPr>
          <a:xfrm>
            <a:off x="8912225" y="1111250"/>
            <a:ext cx="1916430" cy="1916430"/>
          </a:xfrm>
          <a:prstGeom prst="rect">
            <a:avLst/>
          </a:prstGeom>
        </p:spPr>
      </p:pic>
      <p:pic>
        <p:nvPicPr>
          <p:cNvPr id="16" name="Image 7" descr="https://test-kimi-img.moonshot.cn/pub/slides/slides_tmpl/image/25-05-29-23:57:12-d0s87m475iks832jc120.png"/>
          <p:cNvPicPr>
            <a:picLocks noChangeAspect="1"/>
          </p:cNvPicPr>
          <p:nvPr/>
        </p:nvPicPr>
        <p:blipFill>
          <a:blip r:embed="rId6"/>
          <a:srcRect t="17" b="17"/>
          <a:stretch>
            <a:fillRect/>
          </a:stretch>
        </p:blipFill>
        <p:spPr>
          <a:xfrm>
            <a:off x="8912225" y="4058285"/>
            <a:ext cx="1916430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职场倾听工具包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2878455" y="1882775"/>
            <a:ext cx="8394700" cy="17138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flipH="1">
            <a:off x="947420" y="4291330"/>
            <a:ext cx="8248650" cy="171386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233420" y="2394585"/>
            <a:ext cx="753935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手机录音（征得同意后）：重要对话后复盘信息遗漏点。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**Content**：强调录音的重要性，通过复盘帮助学生发现倾听中的问题，提升倾听能力。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407416" y="2110234"/>
            <a:ext cx="433116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手机录音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71758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物理工具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489075" y="4794250"/>
            <a:ext cx="743585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笔记本分区法：左侧记事实，右侧标情绪符号（❗️表愤怒，❓表困惑）。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**Content**：通过笔记本分区法，帮助学生养成记录事实和情绪的习惯，提升倾听效率。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1586230" y="4464050"/>
            <a:ext cx="486664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笔记本分区法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692275"/>
            <a:ext cx="2094230" cy="209423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070" y="4029075"/>
            <a:ext cx="2076450" cy="207645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11-d0s87ls75iks832jc10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0480" y="2122805"/>
            <a:ext cx="1233170" cy="123317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7:11-d0s87ls75iks832jc10g.png"/>
          <p:cNvPicPr>
            <a:picLocks noChangeAspect="1"/>
          </p:cNvPicPr>
          <p:nvPr/>
        </p:nvPicPr>
        <p:blipFill>
          <a:blip r:embed="rId5"/>
          <a:srcRect t="26" b="26"/>
          <a:stretch>
            <a:fillRect/>
          </a:stretch>
        </p:blipFill>
        <p:spPr>
          <a:xfrm>
            <a:off x="9622790" y="4455795"/>
            <a:ext cx="1223010" cy="1223010"/>
          </a:xfrm>
          <a:prstGeom prst="rect">
            <a:avLst/>
          </a:prstGeom>
        </p:spPr>
      </p:pic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15" y="59530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话术模板</a:t>
            </a:r>
            <a:endParaRPr lang="en-US" sz="1600" dirty="0"/>
          </a:p>
        </p:txBody>
      </p:sp>
      <p:pic>
        <p:nvPicPr>
          <p:cNvPr id="4" name="Image 1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2"/>
          <a:srcRect t="33894" b="33894"/>
          <a:stretch>
            <a:fillRect/>
          </a:stretch>
        </p:blipFill>
        <p:spPr>
          <a:xfrm>
            <a:off x="768985" y="1337310"/>
            <a:ext cx="11033125" cy="2369820"/>
          </a:xfrm>
          <a:prstGeom prst="rect">
            <a:avLst/>
          </a:prstGeom>
        </p:spPr>
      </p:pic>
      <p:pic>
        <p:nvPicPr>
          <p:cNvPr id="5" name="Image 2" descr="https://test-kimi-img.moonshot.cn/pub/slides/slides_tmpl/image/25-05-29-23:57:03-d0s87js75iks832jc0rg.png"/>
          <p:cNvPicPr>
            <a:picLocks noChangeAspect="1"/>
          </p:cNvPicPr>
          <p:nvPr/>
        </p:nvPicPr>
        <p:blipFill>
          <a:blip r:embed="rId3"/>
          <a:srcRect l="11110" r="11110"/>
          <a:stretch>
            <a:fillRect/>
          </a:stretch>
        </p:blipFill>
        <p:spPr>
          <a:xfrm>
            <a:off x="768985" y="3147060"/>
            <a:ext cx="11033125" cy="59436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017905" y="3931920"/>
            <a:ext cx="3207385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确认意图：“您刚才提到XX，是希望我们优先解决这部分吗？”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**Content**：通过确认意图的话术模板，帮助学生明确对方的真实需求，避免误解。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3437890" y="5039995"/>
            <a:ext cx="1972945" cy="7620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920115" y="3316605"/>
            <a:ext cx="340296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确认意图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4607560" y="3931920"/>
            <a:ext cx="3253105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情绪回应：“听起来这个失误让您很沮丧，我们可以一起看看怎么补救。”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**Content**：通过情绪回应的话术模板，帮助学生表达对对方情绪的理解，缓解紧张氛围。</a:t>
            </a:r>
            <a:endParaRPr lang="en-US" sz="1600" dirty="0"/>
          </a:p>
        </p:txBody>
      </p:sp>
      <p:pic>
        <p:nvPicPr>
          <p:cNvPr id="10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7131050" y="5039995"/>
            <a:ext cx="1972945" cy="76200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4532630" y="3316605"/>
            <a:ext cx="340296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情绪回应</a:t>
            </a:r>
            <a:endParaRPr lang="en-US" sz="1600" dirty="0"/>
          </a:p>
        </p:txBody>
      </p:sp>
      <p:sp>
        <p:nvSpPr>
          <p:cNvPr id="12" name="Text 5"/>
          <p:cNvSpPr/>
          <p:nvPr/>
        </p:nvSpPr>
        <p:spPr>
          <a:xfrm>
            <a:off x="8350885" y="3931920"/>
            <a:ext cx="3208655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沉默力量：对方停顿时不抢话，用点头+“嗯”鼓励继续表达。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**Content**：通过沉默的力量，让学生学会在沟通中给予对方足够的空间，提升倾听效果。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8219440" y="3316605"/>
            <a:ext cx="340296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沉默力量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355" y="372110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625600" y="4852035"/>
            <a:ext cx="8942070" cy="159829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531416" y="1768154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任务布置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4422461" y="2114596"/>
            <a:ext cx="6772862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记录本周3次职场/生活对话，标注使用的3F要素。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**Content**：通过记录实际对话，让学生在实践中运用3F法则，巩固所学知识。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03-d0s87js75iks832jc0s0.jpeg"/>
          <p:cNvPicPr>
            <a:picLocks noChangeAspect="1"/>
          </p:cNvPicPr>
          <p:nvPr/>
        </p:nvPicPr>
        <p:blipFill>
          <a:blip r:embed="rId4"/>
          <a:srcRect l="9011" t="3406" r="31588" b="-3406"/>
          <a:stretch>
            <a:fillRect/>
          </a:stretch>
        </p:blipFill>
        <p:spPr>
          <a:xfrm>
            <a:off x="542290" y="1728470"/>
            <a:ext cx="3571875" cy="400875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42215" y="75886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观察任务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03-d0s87js75iks832jc0rg.png"/>
          <p:cNvPicPr>
            <a:picLocks noChangeAspect="1"/>
          </p:cNvPicPr>
          <p:nvPr/>
        </p:nvPicPr>
        <p:blipFill>
          <a:blip r:embed="rId5"/>
          <a:srcRect l="11110" r="11110"/>
          <a:stretch>
            <a:fillRect/>
          </a:stretch>
        </p:blipFill>
        <p:spPr>
          <a:xfrm>
            <a:off x="4114165" y="3596005"/>
            <a:ext cx="7472680" cy="2226310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7:06-d0s87kk75iks832jc0tg.png"/>
          <p:cNvPicPr>
            <a:picLocks noChangeAspect="1"/>
          </p:cNvPicPr>
          <p:nvPr/>
        </p:nvPicPr>
        <p:blipFill>
          <a:blip r:embed="rId6">
            <a:alphaModFix amt="32000"/>
          </a:blip>
          <a:srcRect t="32569" r="23823" b="32569"/>
          <a:stretch>
            <a:fillRect/>
          </a:stretch>
        </p:blipFill>
        <p:spPr>
          <a:xfrm>
            <a:off x="4114800" y="3617595"/>
            <a:ext cx="7472045" cy="212280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7395" y="9220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强调本次课程与下节课的关联性，提醒学生将本次所学知识应用到后续学习中。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**Content**：帮助学生构建系统连贯的职场心理学知识体系。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“为什么你的建议总被无视？——职场说服心理学！”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**Content**：预告下节课内容，激发学生对后续课程的兴趣与期待。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课程关联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预告内容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下节预告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2319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343344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1835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214880"/>
            <a:ext cx="4391660" cy="7397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203450" y="243649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课堂导入：倾听的“致命误区”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750570" y="654685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98208" y="1266019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1758315"/>
            <a:ext cx="2663825" cy="7937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0" y="2144713"/>
            <a:ext cx="934085" cy="981075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13582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15" y="2214880"/>
            <a:ext cx="4391660" cy="739775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7190105" y="2436495"/>
            <a:ext cx="3519805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职场倾听的黄金标准——3F法则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2144713"/>
            <a:ext cx="934085" cy="98107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63747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6" name="Image 8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597275"/>
            <a:ext cx="4391660" cy="739775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2212340" y="3818890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实战演练：倾听障碍突破</a:t>
            </a:r>
            <a:endParaRPr lang="en-US" sz="1600" dirty="0"/>
          </a:p>
        </p:txBody>
      </p:sp>
      <p:pic>
        <p:nvPicPr>
          <p:cNvPr id="18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3527108"/>
            <a:ext cx="934085" cy="981075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1367155" y="38023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10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05" y="3597275"/>
            <a:ext cx="4391660" cy="739775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7198995" y="3818890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职场倾听工具包</a:t>
            </a:r>
            <a:endParaRPr lang="en-US" sz="1600" dirty="0"/>
          </a:p>
        </p:txBody>
      </p:sp>
      <p:pic>
        <p:nvPicPr>
          <p:cNvPr id="22" name="Image 11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40" y="3527108"/>
            <a:ext cx="934085" cy="981075"/>
          </a:xfrm>
          <a:prstGeom prst="rect">
            <a:avLst/>
          </a:prstGeom>
        </p:spPr>
      </p:pic>
      <p:sp>
        <p:nvSpPr>
          <p:cNvPr id="23" name="Text 9"/>
          <p:cNvSpPr/>
          <p:nvPr/>
        </p:nvSpPr>
        <p:spPr>
          <a:xfrm>
            <a:off x="6383655" y="37896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24" name="Image 1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4977130"/>
            <a:ext cx="4391660" cy="739775"/>
          </a:xfrm>
          <a:prstGeom prst="rect">
            <a:avLst/>
          </a:prstGeom>
        </p:spPr>
      </p:pic>
      <p:sp>
        <p:nvSpPr>
          <p:cNvPr id="25" name="Text 10"/>
          <p:cNvSpPr/>
          <p:nvPr/>
        </p:nvSpPr>
        <p:spPr>
          <a:xfrm>
            <a:off x="2212340" y="519874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26" name="Image 1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4906963"/>
            <a:ext cx="934085" cy="981075"/>
          </a:xfrm>
          <a:prstGeom prst="rect">
            <a:avLst/>
          </a:prstGeom>
        </p:spPr>
      </p:pic>
      <p:sp>
        <p:nvSpPr>
          <p:cNvPr id="27" name="Text 11"/>
          <p:cNvSpPr/>
          <p:nvPr/>
        </p:nvSpPr>
        <p:spPr>
          <a:xfrm>
            <a:off x="1367155" y="516953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pic>
        <p:nvPicPr>
          <p:cNvPr id="28" name="Image 1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365" y="585597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课堂导入：倾听的“致命误区”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6964680" y="-186690"/>
            <a:ext cx="4471035" cy="4844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活动1：传话游戏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05955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游戏规则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19104" y="3673039"/>
            <a:ext cx="387510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6人一组，教师向第1人传递一段含细节的职场对话，依次传至最后1人，对比信息失真率。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**Content**：通过传话游戏让学生直观感受信息传递中的失真现象，引出倾听的重要性。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349038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问题提问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262187" y="3673039"/>
            <a:ext cx="387510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提问：“为什么60%的信息会在传递中丢失？”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**Content**：引导学生思考信息丢失的原因，如注意力不集中、理解偏差等，为后续讲解倾听误区做铺垫。</a:t>
            </a:r>
            <a:endParaRPr lang="en-US" sz="1600" dirty="0"/>
          </a:p>
        </p:txBody>
      </p:sp>
      <p:pic>
        <p:nvPicPr>
          <p:cNvPr id="9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9610" y="3963035"/>
            <a:ext cx="3318510" cy="99060"/>
          </a:xfrm>
          <a:prstGeom prst="rect">
            <a:avLst/>
          </a:prstGeom>
        </p:spPr>
      </p:pic>
      <p:pic>
        <p:nvPicPr>
          <p:cNvPr id="10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73" y="2195830"/>
            <a:ext cx="934085" cy="9810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770188" y="2431733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48" y="2196465"/>
            <a:ext cx="934085" cy="9810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894763" y="24323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活动2：影视片段分析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041265" y="3208338"/>
            <a:ext cx="2624455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播放《穿普拉达的女王》米兰达交代任务，安迪记错细节的片段。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**Content**：通过影视片段展示职场中倾听失误的典型场景，吸引学生注意力。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片段播放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863330" y="3208338"/>
            <a:ext cx="2624455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讨论：“安迪究竟错在哪里？如果是你，会怎么做？”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**Content**：引导学生分析安迪的错误，如未确认关键信息、忽视细节等，让学生思考正确的应对方式。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问题讨论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1016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职场倾听的黄金标准——3F法则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7065645" y="-262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" y="1634490"/>
            <a:ext cx="10521950" cy="118300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2290" y="672465"/>
            <a:ext cx="8152765" cy="59055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3F倾听模型解析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943610" y="1858645"/>
            <a:ext cx="1007046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关键动作：捕捉客观信息（5W1H）。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职场应用场景：领导布置任务/客户需求。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典型错误：只记结论，忽略条件限制。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**Content**：强调在倾听时要全面记录事实信息，避免因忽略细节导致理解偏差。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75" y="1321435"/>
            <a:ext cx="3894455" cy="65214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6934518" y="1465898"/>
            <a:ext cx="354139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Fact 层次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" y="3375025"/>
            <a:ext cx="10521950" cy="122301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875030" y="3656330"/>
            <a:ext cx="995680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关键动作：识别情绪信号（语气/微表情）。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职场应用场景：同事抱怨/跨部门冲突。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典型错误：否定情绪（“这有什么好气的”）。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**Content**：引导学生关注对方情绪，理解情绪背后的原因，避免因忽视情绪而引发冲突。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75" y="3061970"/>
            <a:ext cx="3894455" cy="65214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6934518" y="3206433"/>
            <a:ext cx="354139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Feeling 层次</a:t>
            </a:r>
            <a:endParaRPr lang="en-US" sz="1600" dirty="0"/>
          </a:p>
        </p:txBody>
      </p:sp>
      <p:pic>
        <p:nvPicPr>
          <p:cNvPr id="13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" y="5147310"/>
            <a:ext cx="10521950" cy="114490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943610" y="5371465"/>
            <a:ext cx="98888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关键动作：确认真实意图（潜台词）。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职场应用场景：谈判/绩效面谈。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典型错误：过度解读，强加己见。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**Content**：强调要通过提问和确认，挖掘对方的真实意图，避免误解和主观臆断。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75" y="4834255"/>
            <a:ext cx="3894455" cy="65214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6934518" y="4978718"/>
            <a:ext cx="354139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Focus 层次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045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27980" y="-401320"/>
            <a:ext cx="4471035" cy="484441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7:04-d0s87k475iks832jc0sg.jpeg"/>
          <p:cNvPicPr>
            <a:picLocks noChangeAspect="1"/>
          </p:cNvPicPr>
          <p:nvPr/>
        </p:nvPicPr>
        <p:blipFill>
          <a:blip r:embed="rId4"/>
          <a:srcRect l="25387" r="25387"/>
          <a:stretch>
            <a:fillRect/>
          </a:stretch>
        </p:blipFill>
        <p:spPr>
          <a:xfrm>
            <a:off x="7132320" y="1905"/>
            <a:ext cx="5059680" cy="685609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20395" y="4256405"/>
            <a:ext cx="589343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播放一段带情绪的同事对话录音，学生分组填写3F分析表。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**Content**：通过实际案例训练学生运用3F法则分析信息的能力，提升倾听技巧。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688975" y="378841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案例分析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614045"/>
            <a:ext cx="4595495" cy="12776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案例训练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实战演练：倾听障碍突破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2092</Words>
  <Application>WPS 演示</Application>
  <PresentationFormat>On-screen Show (16:9)</PresentationFormat>
  <Paragraphs>214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Arial</vt:lpstr>
      <vt:lpstr>宋体</vt:lpstr>
      <vt:lpstr>Wingdings</vt:lpstr>
      <vt:lpstr>MiSans</vt:lpstr>
      <vt:lpstr>MiSans</vt:lpstr>
      <vt:lpstr>Comic Book</vt:lpstr>
      <vt:lpstr>苹方-简</vt:lpstr>
      <vt:lpstr>Comic Book</vt:lpstr>
      <vt:lpstr>Comic Book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Apple Color Emoji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2025-08-08T07:09:32Z</dcterms:created>
  <dcterms:modified xsi:type="dcterms:W3CDTF">2025-08-08T07:09:32Z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1100A78D750F5DE5ABA295684D4654D1_42</vt:lpwstr>
  </property>
  <property fmtid="{D5CDD505-2E9C-101B-9397-08002B2CF9AE}" pid="3" name="KSOProductBuildVer">
    <vt:lpwstr>2052-6.11.0.8885</vt:lpwstr>
  </property>
</Properties>
</file>