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</p:sldIdLst>
  <p:sldSz cx="12192000" cy="6858000"/>
  <p:notesSz cx="6858000" cy="12192000"/>
  <p:embeddedFontLst>
    <p:embeddedFont>
      <p:font typeface="MiSans" pitchFamily="34" charset="-122"/>
      <p:regular r:id="rId24"/>
    </p:embeddedFont>
    <p:embeddedFont>
      <p:font typeface="MiSans" pitchFamily="34" charset="-120"/>
      <p:regular r:id="rId25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5" Type="http://schemas.openxmlformats.org/officeDocument/2006/relationships/font" Target="fonts/font2.fntdata"/><Relationship Id="rId24" Type="http://schemas.openxmlformats.org/officeDocument/2006/relationships/font" Target="fonts/font1.fntdata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3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6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9.png"/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6990" y="0"/>
            <a:ext cx="3254375" cy="325437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51-d0s87gs75iks832jc0k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195" y="4894580"/>
            <a:ext cx="2821305" cy="767715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6:51-d0s87gs75iks832jc0k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3695" y="4894580"/>
            <a:ext cx="2865755" cy="767080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2893695" y="4973955"/>
            <a:ext cx="2569210" cy="3987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zh-CN" altLang="en-US" sz="20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主讲教师</a:t>
            </a:r>
            <a:r>
              <a:rPr lang="en-US" sz="20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：</a:t>
            </a:r>
            <a:r>
              <a:rPr lang="zh-CN" altLang="en-US" sz="20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张兴莲</a:t>
            </a:r>
            <a:endParaRPr lang="zh-CN" altLang="en-US" sz="2000" dirty="0">
              <a:solidFill>
                <a:srgbClr val="FFFFFF"/>
              </a:solidFill>
              <a:latin typeface="MiSans" pitchFamily="34" charset="-122"/>
              <a:ea typeface="MiSans" pitchFamily="34" charset="-122"/>
              <a:cs typeface="MiSans" pitchFamily="34" charset="-120"/>
            </a:endParaRPr>
          </a:p>
        </p:txBody>
      </p:sp>
      <p:sp>
        <p:nvSpPr>
          <p:cNvPr id="7" name="Text 1"/>
          <p:cNvSpPr/>
          <p:nvPr/>
        </p:nvSpPr>
        <p:spPr>
          <a:xfrm>
            <a:off x="2080260" y="1748790"/>
            <a:ext cx="8031480" cy="1012825"/>
          </a:xfrm>
          <a:prstGeom prst="rect">
            <a:avLst/>
          </a:prstGeom>
          <a:noFill/>
        </p:spPr>
        <p:txBody>
          <a:bodyPr wrap="square" lIns="99695" tIns="49784" rIns="99695" bIns="49784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66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职场自我认知与应用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6598286" y="4973638"/>
            <a:ext cx="1889124" cy="3987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zh-CN" altLang="en-US" sz="20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人文与旅游系</a:t>
            </a:r>
            <a:endParaRPr lang="zh-CN" altLang="en-US" sz="2000" dirty="0">
              <a:solidFill>
                <a:srgbClr val="FFFFFF"/>
              </a:solidFill>
              <a:latin typeface="MiSans" pitchFamily="34" charset="-122"/>
              <a:ea typeface="MiSans" pitchFamily="34" charset="-122"/>
              <a:cs typeface="MiSans" pitchFamily="34" charset="-120"/>
            </a:endParaRPr>
          </a:p>
        </p:txBody>
      </p:sp>
      <p:pic>
        <p:nvPicPr>
          <p:cNvPr id="9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3579495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10160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从认知到应用：打造“职业自我介绍”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 rot="16200000" flipH="1">
            <a:off x="6964680" y="-186690"/>
            <a:ext cx="4471035" cy="484441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542215" y="86744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模板教学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1205955" y="3343817"/>
            <a:ext cx="359346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模板展示</a:t>
            </a:r>
            <a:endParaRPr lang="en-US" sz="1600" dirty="0"/>
          </a:p>
        </p:txBody>
      </p:sp>
      <p:sp>
        <p:nvSpPr>
          <p:cNvPr id="6" name="Text 2"/>
          <p:cNvSpPr/>
          <p:nvPr/>
        </p:nvSpPr>
        <p:spPr>
          <a:xfrm>
            <a:off x="1119104" y="3673039"/>
            <a:ext cx="3875101" cy="1587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展示自我介绍模板：“我是______型人（性格），擅长______（能力），更看重______（价值观）。因此我在______岗位上可能表现突出。”让学生明确自我介绍的结构与要点，为后续练习提供清晰范例。</a:t>
            </a: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7349038" y="3343817"/>
            <a:ext cx="359346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模板解析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7262187" y="3673039"/>
            <a:ext cx="3875101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解析模板各部分的作用与撰写要点，强调性格、能力、价值观与岗位的关联性，引导学生学会将自我认知成果转化为有针对性的自我介绍内容。</a:t>
            </a:r>
            <a:endParaRPr lang="en-US" sz="1600" dirty="0"/>
          </a:p>
        </p:txBody>
      </p:sp>
      <p:pic>
        <p:nvPicPr>
          <p:cNvPr id="9" name="Image 2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499610" y="3963035"/>
            <a:ext cx="3318510" cy="99060"/>
          </a:xfrm>
          <a:prstGeom prst="rect">
            <a:avLst/>
          </a:prstGeom>
        </p:spPr>
      </p:pic>
      <p:pic>
        <p:nvPicPr>
          <p:cNvPr id="10" name="Image 3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8573" y="2195830"/>
            <a:ext cx="934085" cy="98107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770188" y="2431733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2" name="Image 4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3148" y="2196465"/>
            <a:ext cx="934085" cy="981075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8894763" y="2432368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4" name="Image 5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0665" y="86741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>
            <a:alphaModFix amt="23000"/>
          </a:blip>
          <a:stretch>
            <a:fillRect/>
          </a:stretch>
        </p:blipFill>
        <p:spPr>
          <a:xfrm rot="16200000" flipH="1">
            <a:off x="7756525" y="-172085"/>
            <a:ext cx="4109720" cy="445389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542290" y="567055"/>
            <a:ext cx="7734935" cy="62484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小组互练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1242695" y="3195638"/>
            <a:ext cx="2624455" cy="190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每组抽取一个岗位（如售后客服、电商运营），用模板适配自我介绍。通过小组合作与岗位模拟，让学生在实践中运用自我认知成果，提升自我介绍的针对性与实用性。</a:t>
            </a:r>
            <a:endParaRPr lang="en-US" sz="1600" dirty="0"/>
          </a:p>
        </p:txBody>
      </p:sp>
      <p:sp>
        <p:nvSpPr>
          <p:cNvPr id="6" name="Text 2"/>
          <p:cNvSpPr/>
          <p:nvPr/>
        </p:nvSpPr>
        <p:spPr>
          <a:xfrm>
            <a:off x="1451610" y="2603183"/>
            <a:ext cx="234315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岗位抽取与适配</a:t>
            </a: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5056505" y="3195638"/>
            <a:ext cx="2624455" cy="1587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小组内互评自我介绍，分享优点与改进建议，培养学生批判性思维与团队协作能力，同时帮助学生进一步完善自我介绍内容。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5265420" y="2603183"/>
            <a:ext cx="234315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互评与优化</a:t>
            </a:r>
            <a:endParaRPr lang="en-US" sz="1600" dirty="0"/>
          </a:p>
        </p:txBody>
      </p:sp>
      <p:sp>
        <p:nvSpPr>
          <p:cNvPr id="9" name="Text 5"/>
          <p:cNvSpPr/>
          <p:nvPr/>
        </p:nvSpPr>
        <p:spPr>
          <a:xfrm>
            <a:off x="8884920" y="3195638"/>
            <a:ext cx="2624455" cy="1587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投票选出“最让人印象深刻的版本”，激发学生参与热情与创造力，让学生在比较中学习优秀表达方式，提升自我介绍质量。</a:t>
            </a:r>
            <a:endParaRPr lang="en-US" sz="1600" dirty="0"/>
          </a:p>
        </p:txBody>
      </p:sp>
      <p:sp>
        <p:nvSpPr>
          <p:cNvPr id="10" name="Text 6"/>
          <p:cNvSpPr/>
          <p:nvPr/>
        </p:nvSpPr>
        <p:spPr>
          <a:xfrm>
            <a:off x="9093835" y="2603183"/>
            <a:ext cx="234315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投票评选</a:t>
            </a:r>
            <a:endParaRPr lang="en-US" sz="1600" dirty="0"/>
          </a:p>
        </p:txBody>
      </p:sp>
      <p:pic>
        <p:nvPicPr>
          <p:cNvPr id="11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192655" y="1533208"/>
            <a:ext cx="861695" cy="934085"/>
          </a:xfrm>
          <a:prstGeom prst="rect">
            <a:avLst/>
          </a:prstGeom>
        </p:spPr>
      </p:pic>
      <p:sp>
        <p:nvSpPr>
          <p:cNvPr id="12" name="Shape 7"/>
          <p:cNvSpPr/>
          <p:nvPr/>
        </p:nvSpPr>
        <p:spPr>
          <a:xfrm>
            <a:off x="2307273" y="1716723"/>
            <a:ext cx="632460" cy="54102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3" name="Text 8"/>
          <p:cNvSpPr/>
          <p:nvPr/>
        </p:nvSpPr>
        <p:spPr>
          <a:xfrm>
            <a:off x="2307273" y="1716723"/>
            <a:ext cx="632460" cy="541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4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006465" y="1533208"/>
            <a:ext cx="861695" cy="934085"/>
          </a:xfrm>
          <a:prstGeom prst="rect">
            <a:avLst/>
          </a:prstGeom>
        </p:spPr>
      </p:pic>
      <p:sp>
        <p:nvSpPr>
          <p:cNvPr id="15" name="Shape 9"/>
          <p:cNvSpPr/>
          <p:nvPr/>
        </p:nvSpPr>
        <p:spPr>
          <a:xfrm>
            <a:off x="6121083" y="1716723"/>
            <a:ext cx="632460" cy="54102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6" name="Text 10"/>
          <p:cNvSpPr/>
          <p:nvPr/>
        </p:nvSpPr>
        <p:spPr>
          <a:xfrm>
            <a:off x="6121083" y="1716723"/>
            <a:ext cx="632460" cy="541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7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074910" y="1533208"/>
            <a:ext cx="861695" cy="934085"/>
          </a:xfrm>
          <a:prstGeom prst="rect">
            <a:avLst/>
          </a:prstGeom>
        </p:spPr>
      </p:pic>
      <p:sp>
        <p:nvSpPr>
          <p:cNvPr id="18" name="Shape 11"/>
          <p:cNvSpPr/>
          <p:nvPr/>
        </p:nvSpPr>
        <p:spPr>
          <a:xfrm>
            <a:off x="10189528" y="1716723"/>
            <a:ext cx="632460" cy="54102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9" name="Text 12"/>
          <p:cNvSpPr/>
          <p:nvPr/>
        </p:nvSpPr>
        <p:spPr>
          <a:xfrm>
            <a:off x="10189528" y="1716723"/>
            <a:ext cx="632460" cy="541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pic>
        <p:nvPicPr>
          <p:cNvPr id="20" name="Image 5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0665" y="65532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-1206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2355" y="372110"/>
            <a:ext cx="4174490" cy="4174490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1625600" y="4852035"/>
            <a:ext cx="8942070" cy="1598295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4531416" y="1768154"/>
            <a:ext cx="4790148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避免“假大空”表述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4422461" y="2114596"/>
            <a:ext cx="6772862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提示学生避免“假大空”表述，如“我沟通能力很好”应改为“曾用1周说服50%社团成员支持我的方案”。通过具体案例分析，引导学生学会用事实与成果支撑自我介绍内容，增强可信度与说服力。</a:t>
            </a:r>
            <a:endParaRPr lang="en-US" sz="1600" dirty="0"/>
          </a:p>
        </p:txBody>
      </p:sp>
      <p:pic>
        <p:nvPicPr>
          <p:cNvPr id="7" name="Image 3" descr="https://test-kimi-img.moonshot.cn/pub/slides/slides_tmpl/image/25-05-29-23:57:03-d0s87js75iks832jc0s0.jpeg"/>
          <p:cNvPicPr>
            <a:picLocks noChangeAspect="1"/>
          </p:cNvPicPr>
          <p:nvPr/>
        </p:nvPicPr>
        <p:blipFill>
          <a:blip r:embed="rId4"/>
          <a:srcRect l="9011" t="3406" r="31588" b="-3406"/>
          <a:stretch>
            <a:fillRect/>
          </a:stretch>
        </p:blipFill>
        <p:spPr>
          <a:xfrm>
            <a:off x="542290" y="1728470"/>
            <a:ext cx="3571875" cy="4008755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542215" y="758862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陷阱提示</a:t>
            </a:r>
            <a:endParaRPr lang="en-US" sz="1600" dirty="0"/>
          </a:p>
        </p:txBody>
      </p:sp>
      <p:pic>
        <p:nvPicPr>
          <p:cNvPr id="9" name="Image 4" descr="https://test-kimi-img.moonshot.cn/pub/slides/slides_tmpl/image/25-05-29-23:57:03-d0s87js75iks832jc0rg.png"/>
          <p:cNvPicPr>
            <a:picLocks noChangeAspect="1"/>
          </p:cNvPicPr>
          <p:nvPr/>
        </p:nvPicPr>
        <p:blipFill>
          <a:blip r:embed="rId5"/>
          <a:srcRect l="11110" r="11110"/>
          <a:stretch>
            <a:fillRect/>
          </a:stretch>
        </p:blipFill>
        <p:spPr>
          <a:xfrm>
            <a:off x="4114165" y="3596005"/>
            <a:ext cx="7472680" cy="2226310"/>
          </a:xfrm>
          <a:prstGeom prst="rect">
            <a:avLst/>
          </a:prstGeom>
        </p:spPr>
      </p:pic>
      <p:pic>
        <p:nvPicPr>
          <p:cNvPr id="10" name="Image 5" descr="https://test-kimi-img.moonshot.cn/pub/slides/slides_tmpl/image/25-05-29-23:57:06-d0s87kk75iks832jc0tg.png"/>
          <p:cNvPicPr>
            <a:picLocks noChangeAspect="1"/>
          </p:cNvPicPr>
          <p:nvPr/>
        </p:nvPicPr>
        <p:blipFill>
          <a:blip r:embed="rId6">
            <a:alphaModFix amt="32000"/>
          </a:blip>
          <a:srcRect t="32569" r="23823" b="32569"/>
          <a:stretch>
            <a:fillRect/>
          </a:stretch>
        </p:blipFill>
        <p:spPr>
          <a:xfrm>
            <a:off x="4114800" y="3617595"/>
            <a:ext cx="7472045" cy="2122805"/>
          </a:xfrm>
          <a:prstGeom prst="rect">
            <a:avLst/>
          </a:prstGeom>
        </p:spPr>
      </p:pic>
      <p:pic>
        <p:nvPicPr>
          <p:cNvPr id="11" name="Image 6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07395" y="92202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04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课后行动与预告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551180" y="3338195"/>
            <a:ext cx="2297430" cy="248983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3496310" y="1357630"/>
            <a:ext cx="2297430" cy="2489835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347470" y="1297305"/>
            <a:ext cx="3197860" cy="4707255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592455" y="660400"/>
            <a:ext cx="10718165" cy="83312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拓展任务</a:t>
            </a:r>
            <a:endParaRPr lang="en-US" sz="1600" dirty="0"/>
          </a:p>
        </p:txBody>
      </p:sp>
      <p:sp>
        <p:nvSpPr>
          <p:cNvPr id="7" name="Text 1"/>
          <p:cNvSpPr/>
          <p:nvPr/>
        </p:nvSpPr>
        <p:spPr>
          <a:xfrm>
            <a:off x="1046480" y="2848610"/>
            <a:ext cx="3684270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布置任务：完成完整版霍兰德职业兴趣测试（提供二维码链接）。通过拓展测试，让学生进一步深入了解自身职业兴趣，丰富自我认知维度。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1115695" y="2449195"/>
            <a:ext cx="383286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完整版霍兰德职业兴趣测试</a:t>
            </a:r>
            <a:endParaRPr lang="en-US" sz="1600" dirty="0"/>
          </a:p>
        </p:txBody>
      </p:sp>
      <p:pic>
        <p:nvPicPr>
          <p:cNvPr id="9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6210935" y="3338195"/>
            <a:ext cx="2297430" cy="2489835"/>
          </a:xfrm>
          <a:prstGeom prst="rect">
            <a:avLst/>
          </a:prstGeom>
        </p:spPr>
      </p:pic>
      <p:pic>
        <p:nvPicPr>
          <p:cNvPr id="10" name="Image 5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9156065" y="1357630"/>
            <a:ext cx="2297430" cy="2489835"/>
          </a:xfrm>
          <a:prstGeom prst="rect">
            <a:avLst/>
          </a:prstGeom>
        </p:spPr>
      </p:pic>
      <p:pic>
        <p:nvPicPr>
          <p:cNvPr id="11" name="Image 6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007225" y="1297305"/>
            <a:ext cx="3197860" cy="4707255"/>
          </a:xfrm>
          <a:prstGeom prst="rect">
            <a:avLst/>
          </a:prstGeom>
        </p:spPr>
      </p:pic>
      <p:sp>
        <p:nvSpPr>
          <p:cNvPr id="12" name="Text 3"/>
          <p:cNvSpPr/>
          <p:nvPr/>
        </p:nvSpPr>
        <p:spPr>
          <a:xfrm>
            <a:off x="6706235" y="2848610"/>
            <a:ext cx="3684270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布置任务：采访1位从业者，了解“您的工作需要哪些性格特质？”引导学生从外部视角获取职业信息，拓宽对职业性格要求的认知渠道，增强职业认知的全面性与实用性。</a:t>
            </a:r>
            <a:endParaRPr lang="en-US" sz="1600" dirty="0"/>
          </a:p>
        </p:txBody>
      </p:sp>
      <p:sp>
        <p:nvSpPr>
          <p:cNvPr id="13" name="Text 4"/>
          <p:cNvSpPr/>
          <p:nvPr/>
        </p:nvSpPr>
        <p:spPr>
          <a:xfrm>
            <a:off x="6775450" y="2449195"/>
            <a:ext cx="383286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采访从业者</a:t>
            </a:r>
            <a:endParaRPr lang="en-US" sz="1600" dirty="0"/>
          </a:p>
        </p:txBody>
      </p:sp>
      <p:pic>
        <p:nvPicPr>
          <p:cNvPr id="14" name="Image 7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75" y="6241415"/>
            <a:ext cx="679450" cy="246380"/>
          </a:xfrm>
          <a:prstGeom prst="rect">
            <a:avLst/>
          </a:prstGeom>
        </p:spPr>
      </p:pic>
      <p:sp>
        <p:nvSpPr>
          <p:cNvPr id="15" name="Text 5"/>
          <p:cNvSpPr/>
          <p:nvPr/>
        </p:nvSpPr>
        <p:spPr>
          <a:xfrm>
            <a:off x="15263495" y="3101975"/>
            <a:ext cx="4064000" cy="2889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800" dirty="0">
                <a:solidFill>
                  <a:srgbClr val="333333"/>
                </a:solidFill>
                <a:latin typeface="Comic Book" pitchFamily="34" charset="0"/>
                <a:ea typeface="Comic Book" pitchFamily="34" charset="-122"/>
                <a:cs typeface="Comic Book" pitchFamily="34" charset="-120"/>
              </a:rPr>
              <a:t> </a:t>
            </a:r>
            <a:endParaRPr lang="en-US" sz="16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 flipH="1">
            <a:off x="7427595" y="-305435"/>
            <a:ext cx="4471035" cy="484441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2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7:10-d0s87lk75iks832jc0v0.jpeg"/>
          <p:cNvPicPr>
            <a:picLocks noChangeAspect="1"/>
          </p:cNvPicPr>
          <p:nvPr/>
        </p:nvPicPr>
        <p:blipFill>
          <a:blip r:embed="rId3"/>
          <a:srcRect t="4415" b="4415"/>
          <a:stretch>
            <a:fillRect/>
          </a:stretch>
        </p:blipFill>
        <p:spPr>
          <a:xfrm>
            <a:off x="1061085" y="1915160"/>
            <a:ext cx="2818765" cy="171323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4261493" y="2406451"/>
            <a:ext cx="6678322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强调本次课程与下节课的关联性，提醒学生将本次自我认知成果应用到后续学习中，帮助学生构建系统连贯的职场心理学知识体系。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1122680" y="4864735"/>
            <a:ext cx="6678295" cy="1047115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预告下节课内容：“为什么你总遇到‘讨厌的同事’？——职场人格类型冲突解密！”激发学生对后续课程的兴趣与期待，引导学生关注职场人际关系中的性格因素，为下节课做好铺垫。</a:t>
            </a:r>
            <a:endParaRPr lang="en-US" sz="1600" dirty="0"/>
          </a:p>
        </p:txBody>
      </p:sp>
      <p:pic>
        <p:nvPicPr>
          <p:cNvPr id="7" name="Image 3" descr="https://test-kimi-img.moonshot.cn/pub/slides/slides_tmpl/image/25-05-29-23:57:11-d0s87ls75iks832jc110.jpeg"/>
          <p:cNvPicPr>
            <a:picLocks noChangeAspect="1"/>
          </p:cNvPicPr>
          <p:nvPr/>
        </p:nvPicPr>
        <p:blipFill>
          <a:blip r:embed="rId4"/>
          <a:srcRect t="3673" b="3673"/>
          <a:stretch>
            <a:fillRect/>
          </a:stretch>
        </p:blipFill>
        <p:spPr>
          <a:xfrm>
            <a:off x="8380730" y="4352290"/>
            <a:ext cx="2757805" cy="1703705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4313591" y="2085472"/>
            <a:ext cx="4790148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课程关联</a:t>
            </a:r>
            <a:endParaRPr lang="en-US" sz="1600" dirty="0"/>
          </a:p>
        </p:txBody>
      </p:sp>
      <p:sp>
        <p:nvSpPr>
          <p:cNvPr id="9" name="Text 3"/>
          <p:cNvSpPr/>
          <p:nvPr/>
        </p:nvSpPr>
        <p:spPr>
          <a:xfrm>
            <a:off x="1198766" y="4520153"/>
            <a:ext cx="4790148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预告内容</a:t>
            </a:r>
            <a:endParaRPr lang="en-US" sz="1600" dirty="0"/>
          </a:p>
        </p:txBody>
      </p:sp>
      <p:sp>
        <p:nvSpPr>
          <p:cNvPr id="10" name="Text 4"/>
          <p:cNvSpPr/>
          <p:nvPr/>
        </p:nvSpPr>
        <p:spPr>
          <a:xfrm>
            <a:off x="542215" y="80394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下节预告</a:t>
            </a:r>
            <a:endParaRPr lang="en-US" sz="1600" dirty="0"/>
          </a:p>
        </p:txBody>
      </p:sp>
      <p:pic>
        <p:nvPicPr>
          <p:cNvPr id="11" name="Image 4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2595" y="2216150"/>
            <a:ext cx="2663825" cy="79375"/>
          </a:xfrm>
          <a:prstGeom prst="rect">
            <a:avLst/>
          </a:prstGeom>
        </p:spPr>
      </p:pic>
      <p:pic>
        <p:nvPicPr>
          <p:cNvPr id="12" name="Image 5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7920" y="4666615"/>
            <a:ext cx="2663825" cy="79375"/>
          </a:xfrm>
          <a:prstGeom prst="rect">
            <a:avLst/>
          </a:prstGeom>
        </p:spPr>
      </p:pic>
      <p:pic>
        <p:nvPicPr>
          <p:cNvPr id="13" name="Image 6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178" y="1597025"/>
            <a:ext cx="934085" cy="981075"/>
          </a:xfrm>
          <a:prstGeom prst="rect">
            <a:avLst/>
          </a:prstGeom>
        </p:spPr>
      </p:pic>
      <p:sp>
        <p:nvSpPr>
          <p:cNvPr id="14" name="Text 5"/>
          <p:cNvSpPr/>
          <p:nvPr/>
        </p:nvSpPr>
        <p:spPr>
          <a:xfrm>
            <a:off x="879793" y="1832928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5" name="Image 7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6238" y="4037965"/>
            <a:ext cx="934085" cy="981075"/>
          </a:xfrm>
          <a:prstGeom prst="rect">
            <a:avLst/>
          </a:prstGeom>
        </p:spPr>
      </p:pic>
      <p:sp>
        <p:nvSpPr>
          <p:cNvPr id="16" name="Text 6"/>
          <p:cNvSpPr/>
          <p:nvPr/>
        </p:nvSpPr>
        <p:spPr>
          <a:xfrm>
            <a:off x="10757853" y="4273868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7" name="Image 8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6580" y="832485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-635" y="-50800"/>
            <a:ext cx="4911090" cy="4911090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0320" y="0"/>
            <a:ext cx="5821045" cy="5821045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3659823" y="2816225"/>
            <a:ext cx="4871085" cy="736600"/>
          </a:xfrm>
          <a:prstGeom prst="rect">
            <a:avLst/>
          </a:prstGeom>
          <a:noFill/>
        </p:spPr>
        <p:txBody>
          <a:bodyPr wrap="square" lIns="99695" tIns="49784" rIns="99695" bIns="49784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THANK YOU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2788285" y="1687195"/>
            <a:ext cx="6614160" cy="1231900"/>
          </a:xfrm>
          <a:prstGeom prst="rect">
            <a:avLst/>
          </a:prstGeom>
          <a:noFill/>
        </p:spPr>
        <p:txBody>
          <a:bodyPr wrap="square" lIns="99695" tIns="49784" rIns="99695" bIns="49784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8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感谢大家观看</a:t>
            </a:r>
            <a:endParaRPr lang="en-US" sz="1600" dirty="0"/>
          </a:p>
        </p:txBody>
      </p:sp>
      <p:pic>
        <p:nvPicPr>
          <p:cNvPr id="11" name="Image 5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0275" y="1946910"/>
            <a:ext cx="4911090" cy="491109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-1206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3340735"/>
            <a:ext cx="3254375" cy="325437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9645" y="269240"/>
            <a:ext cx="3254375" cy="3254375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680" y="2233295"/>
            <a:ext cx="2452370" cy="3033395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750570" y="740410"/>
            <a:ext cx="1320165" cy="6096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40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目录</a:t>
            </a:r>
            <a:endParaRPr lang="en-US" sz="1600" dirty="0"/>
          </a:p>
        </p:txBody>
      </p:sp>
      <p:sp>
        <p:nvSpPr>
          <p:cNvPr id="7" name="Text 1"/>
          <p:cNvSpPr/>
          <p:nvPr/>
        </p:nvSpPr>
        <p:spPr>
          <a:xfrm>
            <a:off x="898208" y="1351744"/>
            <a:ext cx="207708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Contents</a:t>
            </a:r>
            <a:endParaRPr lang="en-US" sz="1600" dirty="0"/>
          </a:p>
        </p:txBody>
      </p:sp>
      <p:pic>
        <p:nvPicPr>
          <p:cNvPr id="8" name="Image 4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150" y="1856740"/>
            <a:ext cx="2663825" cy="79375"/>
          </a:xfrm>
          <a:prstGeom prst="rect">
            <a:avLst/>
          </a:prstGeom>
        </p:spPr>
      </p:pic>
      <p:sp>
        <p:nvSpPr>
          <p:cNvPr id="9" name="Text 2"/>
          <p:cNvSpPr/>
          <p:nvPr/>
        </p:nvSpPr>
        <p:spPr>
          <a:xfrm>
            <a:off x="1221423" y="3829685"/>
            <a:ext cx="1492885" cy="9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课堂导入：职业人格“快照实验”</a:t>
            </a:r>
            <a:endParaRPr lang="en-US" sz="1600" dirty="0"/>
          </a:p>
        </p:txBody>
      </p:sp>
      <p:pic>
        <p:nvPicPr>
          <p:cNvPr id="10" name="Image 5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0823" y="2673985"/>
            <a:ext cx="934085" cy="981075"/>
          </a:xfrm>
          <a:prstGeom prst="rect">
            <a:avLst/>
          </a:prstGeom>
        </p:spPr>
      </p:pic>
      <p:sp>
        <p:nvSpPr>
          <p:cNvPr id="11" name="Text 3"/>
          <p:cNvSpPr/>
          <p:nvPr/>
        </p:nvSpPr>
        <p:spPr>
          <a:xfrm>
            <a:off x="1722438" y="2909888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2" name="Image 6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8375" y="2233295"/>
            <a:ext cx="2452370" cy="3033395"/>
          </a:xfrm>
          <a:prstGeom prst="rect">
            <a:avLst/>
          </a:prstGeom>
        </p:spPr>
      </p:pic>
      <p:sp>
        <p:nvSpPr>
          <p:cNvPr id="13" name="Text 4"/>
          <p:cNvSpPr/>
          <p:nvPr/>
        </p:nvSpPr>
        <p:spPr>
          <a:xfrm>
            <a:off x="3962718" y="3829685"/>
            <a:ext cx="1492885" cy="9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职场自我认知的“黄金三角”</a:t>
            </a:r>
            <a:endParaRPr lang="en-US" sz="1600" dirty="0"/>
          </a:p>
        </p:txBody>
      </p:sp>
      <p:pic>
        <p:nvPicPr>
          <p:cNvPr id="14" name="Image 7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2118" y="2673985"/>
            <a:ext cx="934085" cy="981075"/>
          </a:xfrm>
          <a:prstGeom prst="rect">
            <a:avLst/>
          </a:prstGeom>
        </p:spPr>
      </p:pic>
      <p:sp>
        <p:nvSpPr>
          <p:cNvPr id="15" name="Text 5"/>
          <p:cNvSpPr/>
          <p:nvPr/>
        </p:nvSpPr>
        <p:spPr>
          <a:xfrm>
            <a:off x="4463733" y="2909888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6" name="Image 8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6970" y="2233295"/>
            <a:ext cx="2452370" cy="3033395"/>
          </a:xfrm>
          <a:prstGeom prst="rect">
            <a:avLst/>
          </a:prstGeom>
        </p:spPr>
      </p:pic>
      <p:sp>
        <p:nvSpPr>
          <p:cNvPr id="17" name="Text 6"/>
          <p:cNvSpPr/>
          <p:nvPr/>
        </p:nvSpPr>
        <p:spPr>
          <a:xfrm>
            <a:off x="6716713" y="3829685"/>
            <a:ext cx="1492885" cy="9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从认知到应用：打造“职业自我介绍”</a:t>
            </a:r>
            <a:endParaRPr lang="en-US" sz="1600" dirty="0"/>
          </a:p>
        </p:txBody>
      </p:sp>
      <p:pic>
        <p:nvPicPr>
          <p:cNvPr id="18" name="Image 9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6113" y="2673985"/>
            <a:ext cx="934085" cy="981075"/>
          </a:xfrm>
          <a:prstGeom prst="rect">
            <a:avLst/>
          </a:prstGeom>
        </p:spPr>
      </p:pic>
      <p:sp>
        <p:nvSpPr>
          <p:cNvPr id="19" name="Text 7"/>
          <p:cNvSpPr/>
          <p:nvPr/>
        </p:nvSpPr>
        <p:spPr>
          <a:xfrm>
            <a:off x="7217728" y="2909888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pic>
        <p:nvPicPr>
          <p:cNvPr id="20" name="Image 10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0965" y="2233295"/>
            <a:ext cx="2452370" cy="3033395"/>
          </a:xfrm>
          <a:prstGeom prst="rect">
            <a:avLst/>
          </a:prstGeom>
        </p:spPr>
      </p:pic>
      <p:sp>
        <p:nvSpPr>
          <p:cNvPr id="21" name="Text 8"/>
          <p:cNvSpPr/>
          <p:nvPr/>
        </p:nvSpPr>
        <p:spPr>
          <a:xfrm>
            <a:off x="9470708" y="3829685"/>
            <a:ext cx="1492885" cy="6540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课后行动与预告</a:t>
            </a:r>
            <a:endParaRPr lang="en-US" sz="1600" dirty="0"/>
          </a:p>
        </p:txBody>
      </p:sp>
      <p:pic>
        <p:nvPicPr>
          <p:cNvPr id="22" name="Image 11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0108" y="2673985"/>
            <a:ext cx="934085" cy="981075"/>
          </a:xfrm>
          <a:prstGeom prst="rect">
            <a:avLst/>
          </a:prstGeom>
        </p:spPr>
      </p:pic>
      <p:sp>
        <p:nvSpPr>
          <p:cNvPr id="23" name="Text 9"/>
          <p:cNvSpPr/>
          <p:nvPr/>
        </p:nvSpPr>
        <p:spPr>
          <a:xfrm>
            <a:off x="9971723" y="2909888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04</a:t>
            </a:r>
            <a:endParaRPr lang="en-US" sz="1600" dirty="0"/>
          </a:p>
        </p:txBody>
      </p:sp>
      <p:pic>
        <p:nvPicPr>
          <p:cNvPr id="24" name="Image 12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7365" y="5941695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课堂导入：职业人格“快照实验”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6945630" y="-8255"/>
            <a:ext cx="5241290" cy="5241290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715" y="2038350"/>
            <a:ext cx="3458845" cy="423291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463475" y="698176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“5个标签”游戏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784833" y="3224417"/>
            <a:ext cx="2859341" cy="1587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每位学生匿名写下“别人曾夸过你的3个优点”+“自己最想改善的2个缺点”。教师随机抽取纸条朗读，学生猜测描述对象，活跃气氛，引发共鸣。</a:t>
            </a:r>
            <a:endParaRPr lang="en-US" sz="1600" dirty="0"/>
          </a:p>
        </p:txBody>
      </p:sp>
      <p:sp>
        <p:nvSpPr>
          <p:cNvPr id="7" name="Text 2"/>
          <p:cNvSpPr/>
          <p:nvPr/>
        </p:nvSpPr>
        <p:spPr>
          <a:xfrm>
            <a:off x="865276" y="2375632"/>
            <a:ext cx="2778897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游戏规则</a:t>
            </a:r>
            <a:endParaRPr lang="en-US" sz="1600" dirty="0"/>
          </a:p>
        </p:txBody>
      </p:sp>
      <p:pic>
        <p:nvPicPr>
          <p:cNvPr id="8" name="Image 3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605" y="1609725"/>
            <a:ext cx="3458845" cy="4232910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4603723" y="2795792"/>
            <a:ext cx="2859341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通过游戏让学生在轻松氛围中初步思考自身优缺点，为后续自我认知环节奠定基础，激发学生对自我探索的兴趣。</a:t>
            </a:r>
            <a:endParaRPr lang="en-US" sz="1600" dirty="0"/>
          </a:p>
        </p:txBody>
      </p:sp>
      <p:sp>
        <p:nvSpPr>
          <p:cNvPr id="10" name="Text 4"/>
          <p:cNvSpPr/>
          <p:nvPr/>
        </p:nvSpPr>
        <p:spPr>
          <a:xfrm>
            <a:off x="4684166" y="1947007"/>
            <a:ext cx="2778897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游戏目的</a:t>
            </a:r>
            <a:endParaRPr lang="en-US" sz="1600" dirty="0"/>
          </a:p>
        </p:txBody>
      </p:sp>
      <p:pic>
        <p:nvPicPr>
          <p:cNvPr id="11" name="Image 4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4495" y="2038350"/>
            <a:ext cx="3458845" cy="4232910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8295613" y="3224417"/>
            <a:ext cx="2859341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游戏结束后，引导学生分享参与感受，探讨优缺点对职业发展可能产生的影响，引出职场自我认知的重要性。</a:t>
            </a:r>
            <a:endParaRPr lang="en-US" sz="1600" dirty="0"/>
          </a:p>
        </p:txBody>
      </p:sp>
      <p:sp>
        <p:nvSpPr>
          <p:cNvPr id="13" name="Text 6"/>
          <p:cNvSpPr/>
          <p:nvPr/>
        </p:nvSpPr>
        <p:spPr>
          <a:xfrm>
            <a:off x="8376056" y="2375632"/>
            <a:ext cx="2778897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游戏反馈</a:t>
            </a:r>
            <a:endParaRPr lang="en-US" sz="1600" dirty="0"/>
          </a:p>
        </p:txBody>
      </p:sp>
      <p:pic>
        <p:nvPicPr>
          <p:cNvPr id="14" name="Image 5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7080" y="832485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42290" y="820420"/>
            <a:ext cx="7146290" cy="63754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提问切入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914373" y="3471432"/>
            <a:ext cx="2859341" cy="1587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提问学生“如果HR现在让你用1分钟推销自己，你会重点说什么？”引导学生思考自身优势与求职重点，初步了解自我认知在职场中的重要性。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1049655" y="2723515"/>
            <a:ext cx="266700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推销自我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4579115" y="3471432"/>
            <a:ext cx="2859341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提问“为什么有些人总觉得自己‘不适合’某个工作？”引发学生思考影响职业适配的因素，为后续深入探讨职场自我认知的维度做铺垫。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4659630" y="2724150"/>
            <a:ext cx="277939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不适合工作原因</a:t>
            </a:r>
            <a:endParaRPr lang="en-US" sz="1600" dirty="0"/>
          </a:p>
        </p:txBody>
      </p:sp>
      <p:pic>
        <p:nvPicPr>
          <p:cNvPr id="8" name="Image 1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464435" y="4380230"/>
            <a:ext cx="3318510" cy="99060"/>
          </a:xfrm>
          <a:prstGeom prst="rect">
            <a:avLst/>
          </a:prstGeom>
        </p:spPr>
      </p:pic>
      <p:pic>
        <p:nvPicPr>
          <p:cNvPr id="9" name="Image 2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113" y="1708468"/>
            <a:ext cx="934085" cy="981075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2137728" y="1983740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1" name="Image 3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328" y="1708468"/>
            <a:ext cx="934085" cy="981075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5762943" y="1983740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3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3253" y="374015"/>
            <a:ext cx="3254375" cy="3254375"/>
          </a:xfrm>
          <a:prstGeom prst="rect">
            <a:avLst/>
          </a:prstGeom>
        </p:spPr>
      </p:pic>
      <p:pic>
        <p:nvPicPr>
          <p:cNvPr id="14" name="Image 5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3253" y="3285490"/>
            <a:ext cx="3254375" cy="3254375"/>
          </a:xfrm>
          <a:prstGeom prst="rect">
            <a:avLst/>
          </a:prstGeom>
        </p:spPr>
      </p:pic>
      <p:pic>
        <p:nvPicPr>
          <p:cNvPr id="15" name="Image 6" descr="https://test-kimi-img.moonshot.cn/pub/slides/slides_tmpl/image/25-05-29-23:57:11-d0s87ls75iks832jc11g.png"/>
          <p:cNvPicPr>
            <a:picLocks noChangeAspect="1"/>
          </p:cNvPicPr>
          <p:nvPr/>
        </p:nvPicPr>
        <p:blipFill>
          <a:blip r:embed="rId5"/>
          <a:srcRect t="17" b="17"/>
          <a:stretch>
            <a:fillRect/>
          </a:stretch>
        </p:blipFill>
        <p:spPr>
          <a:xfrm>
            <a:off x="8912225" y="1111250"/>
            <a:ext cx="1916430" cy="1916430"/>
          </a:xfrm>
          <a:prstGeom prst="rect">
            <a:avLst/>
          </a:prstGeom>
        </p:spPr>
      </p:pic>
      <p:pic>
        <p:nvPicPr>
          <p:cNvPr id="16" name="Image 7" descr="https://test-kimi-img.moonshot.cn/pub/slides/slides_tmpl/image/25-05-29-23:57:12-d0s87m475iks832jc120.png"/>
          <p:cNvPicPr>
            <a:picLocks noChangeAspect="1"/>
          </p:cNvPicPr>
          <p:nvPr/>
        </p:nvPicPr>
        <p:blipFill>
          <a:blip r:embed="rId6"/>
          <a:srcRect t="17" b="17"/>
          <a:stretch>
            <a:fillRect/>
          </a:stretch>
        </p:blipFill>
        <p:spPr>
          <a:xfrm>
            <a:off x="8912225" y="4058285"/>
            <a:ext cx="1916430" cy="191643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职场自我认知的“黄金三角”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42215" y="86744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性格认知：MBTI职业性格测试</a:t>
            </a:r>
            <a:endParaRPr lang="en-US" sz="1600" dirty="0"/>
          </a:p>
        </p:txBody>
      </p:sp>
      <p:pic>
        <p:nvPicPr>
          <p:cNvPr id="4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 rot="16200000" flipH="1">
            <a:off x="7756525" y="-172085"/>
            <a:ext cx="4109720" cy="445389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63575" y="2228850"/>
            <a:ext cx="10898505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发放简化版MBTI测试表（仅保留8道典型题），学生5分钟完成。通过简洁的测试让学生快速了解自身性格倾向，为后续分组讨论提供依据。</a:t>
            </a:r>
            <a:endParaRPr lang="en-US" sz="1600" dirty="0"/>
          </a:p>
        </p:txBody>
      </p:sp>
      <p:sp>
        <p:nvSpPr>
          <p:cNvPr id="6" name="Text 2"/>
          <p:cNvSpPr/>
          <p:nvPr/>
        </p:nvSpPr>
        <p:spPr>
          <a:xfrm>
            <a:off x="663575" y="3797300"/>
            <a:ext cx="10899140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按测试结果（E/I、S/N等）分组，讨论“我们这类人最适合/最头疼的职场岗位是什么？”“组内共同的优势和潜在风险？”如I型人擅长专注但易被忽视，让学生在交流中深化对自身性格与职业适配性的理解。</a:t>
            </a: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663575" y="5426710"/>
            <a:ext cx="10899140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提示学生“性格无好坏，但职场需要‘弹性’——内向者可以练习‘精准表达’，外向者需学会‘倾听’。”引导学生正确认识性格特点，学会在职场中发挥优势、弥补不足。</a:t>
            </a:r>
            <a:endParaRPr lang="en-US" sz="1600" dirty="0"/>
          </a:p>
        </p:txBody>
      </p:sp>
      <p:pic>
        <p:nvPicPr>
          <p:cNvPr id="8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9720" y="1487170"/>
            <a:ext cx="718820" cy="718820"/>
          </a:xfrm>
          <a:prstGeom prst="rect">
            <a:avLst/>
          </a:prstGeom>
        </p:spPr>
      </p:pic>
      <p:pic>
        <p:nvPicPr>
          <p:cNvPr id="9" name="Image 3" descr="https://test-kimi-img.moonshot.cn/pub/slides/slides_tmpl/image/25-05-29-23:57:00-d0s87j475iks832jc0q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90" y="1677670"/>
            <a:ext cx="3894455" cy="652145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907733" y="1822133"/>
            <a:ext cx="354139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课堂速测</a:t>
            </a:r>
            <a:endParaRPr lang="en-US" sz="1600" dirty="0"/>
          </a:p>
        </p:txBody>
      </p:sp>
      <p:pic>
        <p:nvPicPr>
          <p:cNvPr id="11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3205" y="3057525"/>
            <a:ext cx="718820" cy="718820"/>
          </a:xfrm>
          <a:prstGeom prst="rect">
            <a:avLst/>
          </a:prstGeom>
        </p:spPr>
      </p:pic>
      <p:pic>
        <p:nvPicPr>
          <p:cNvPr id="12" name="Image 5" descr="https://test-kimi-img.moonshot.cn/pub/slides/slides_tmpl/image/25-05-29-23:57:00-d0s87j475iks832jc0q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75" y="3248025"/>
            <a:ext cx="3894455" cy="652145"/>
          </a:xfrm>
          <a:prstGeom prst="rect">
            <a:avLst/>
          </a:prstGeom>
        </p:spPr>
      </p:pic>
      <p:sp>
        <p:nvSpPr>
          <p:cNvPr id="13" name="Text 5"/>
          <p:cNvSpPr/>
          <p:nvPr/>
        </p:nvSpPr>
        <p:spPr>
          <a:xfrm>
            <a:off x="851218" y="3392488"/>
            <a:ext cx="354139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分组互动</a:t>
            </a:r>
            <a:endParaRPr lang="en-US" sz="1600" dirty="0"/>
          </a:p>
        </p:txBody>
      </p:sp>
      <p:pic>
        <p:nvPicPr>
          <p:cNvPr id="14" name="Image 6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3205" y="4700270"/>
            <a:ext cx="718820" cy="718820"/>
          </a:xfrm>
          <a:prstGeom prst="rect">
            <a:avLst/>
          </a:prstGeom>
        </p:spPr>
      </p:pic>
      <p:pic>
        <p:nvPicPr>
          <p:cNvPr id="15" name="Image 7" descr="https://test-kimi-img.moonshot.cn/pub/slides/slides_tmpl/image/25-05-29-23:57:00-d0s87j475iks832jc0q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75" y="4902200"/>
            <a:ext cx="3894455" cy="652145"/>
          </a:xfrm>
          <a:prstGeom prst="rect">
            <a:avLst/>
          </a:prstGeom>
        </p:spPr>
      </p:pic>
      <p:sp>
        <p:nvSpPr>
          <p:cNvPr id="16" name="Text 6"/>
          <p:cNvSpPr/>
          <p:nvPr/>
        </p:nvSpPr>
        <p:spPr>
          <a:xfrm>
            <a:off x="851218" y="5046663"/>
            <a:ext cx="354139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教师提示</a:t>
            </a:r>
            <a:endParaRPr lang="en-US" sz="1600" dirty="0"/>
          </a:p>
        </p:txBody>
      </p:sp>
      <p:pic>
        <p:nvPicPr>
          <p:cNvPr id="17" name="Image 8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0665" y="86741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>
            <a:alphaModFix amt="92000"/>
          </a:blip>
          <a:stretch>
            <a:fillRect/>
          </a:stretch>
        </p:blipFill>
        <p:spPr>
          <a:xfrm>
            <a:off x="6945630" y="-8255"/>
            <a:ext cx="5241290" cy="5241290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7:15-d0s87ms75iks832jc13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5443220" y="-3570605"/>
            <a:ext cx="1231265" cy="10881995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542215" y="535616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能力认知：职业能力“雷达图”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873760" y="1645285"/>
            <a:ext cx="10339070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列出高职相关岗位核心能力（如Excel操作、客户沟通、设备调试等），为学生提供明确的能力评估方向，帮助学生全面梳理自身能力。</a:t>
            </a:r>
            <a:endParaRPr lang="en-US" sz="1600" dirty="0"/>
          </a:p>
        </p:txBody>
      </p:sp>
      <p:sp>
        <p:nvSpPr>
          <p:cNvPr id="7" name="Text 2"/>
          <p:cNvSpPr/>
          <p:nvPr/>
        </p:nvSpPr>
        <p:spPr>
          <a:xfrm>
            <a:off x="949689" y="1380319"/>
            <a:ext cx="4370705" cy="2762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能力清单</a:t>
            </a:r>
            <a:endParaRPr lang="en-US" sz="1600" dirty="0"/>
          </a:p>
        </p:txBody>
      </p:sp>
      <p:pic>
        <p:nvPicPr>
          <p:cNvPr id="8" name="Image 3" descr="https://test-kimi-img.moonshot.cn/pub/slides/slides_tmpl/image/25-05-29-23:57:15-d0s87ms75iks832jc13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5443220" y="-2277110"/>
            <a:ext cx="1231265" cy="10881995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873760" y="2938780"/>
            <a:ext cx="10339070" cy="317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学生用1-5分自评能力，再邀请2名同学互评，通过对比自评与他评结果，暴露自我认知偏差，让学生更客观地了解自身能力水平。</a:t>
            </a:r>
            <a:endParaRPr lang="en-US" sz="1600" dirty="0"/>
          </a:p>
        </p:txBody>
      </p:sp>
      <p:sp>
        <p:nvSpPr>
          <p:cNvPr id="10" name="Text 4"/>
          <p:cNvSpPr/>
          <p:nvPr/>
        </p:nvSpPr>
        <p:spPr>
          <a:xfrm>
            <a:off x="949689" y="2673814"/>
            <a:ext cx="4370705" cy="2762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自评与他评</a:t>
            </a:r>
            <a:endParaRPr lang="en-US" sz="1600" dirty="0"/>
          </a:p>
        </p:txBody>
      </p:sp>
      <p:pic>
        <p:nvPicPr>
          <p:cNvPr id="11" name="Image 4" descr="https://test-kimi-img.moonshot.cn/pub/slides/slides_tmpl/image/25-05-29-23:57:15-d0s87ms75iks832jc13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5443220" y="-972185"/>
            <a:ext cx="1231265" cy="10881995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873760" y="4243705"/>
            <a:ext cx="10339070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案例演示绘制个人雷达图，如[技术能力]***○○、[沟通能力]****○、[抗压能力]*○○○，直观呈现学生能力优势与短板，强化学生对能力认知的可视化理解。</a:t>
            </a:r>
            <a:endParaRPr lang="en-US" sz="1600" dirty="0"/>
          </a:p>
        </p:txBody>
      </p:sp>
      <p:sp>
        <p:nvSpPr>
          <p:cNvPr id="13" name="Text 6"/>
          <p:cNvSpPr/>
          <p:nvPr/>
        </p:nvSpPr>
        <p:spPr>
          <a:xfrm>
            <a:off x="949689" y="3978739"/>
            <a:ext cx="4370705" cy="2762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绘制个人雷达图</a:t>
            </a:r>
            <a:endParaRPr lang="en-US" sz="1600" dirty="0"/>
          </a:p>
        </p:txBody>
      </p:sp>
      <p:pic>
        <p:nvPicPr>
          <p:cNvPr id="14" name="Image 5" descr="https://test-kimi-img.moonshot.cn/pub/slides/slides_tmpl/image/25-05-29-23:57:15-d0s87ms75iks832jc13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5443220" y="346710"/>
            <a:ext cx="1231265" cy="10881995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873760" y="5562600"/>
            <a:ext cx="10339070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强调“企业更看重‘能力迁移性’——即使不熟练CAD，但你能快速学习，就是优势。”引导学生关注能力的可拓展性与适应性，拓宽学生对职场能力需求的认知视野。</a:t>
            </a:r>
            <a:endParaRPr lang="en-US" sz="1600" dirty="0"/>
          </a:p>
        </p:txBody>
      </p:sp>
      <p:sp>
        <p:nvSpPr>
          <p:cNvPr id="16" name="Text 8"/>
          <p:cNvSpPr/>
          <p:nvPr/>
        </p:nvSpPr>
        <p:spPr>
          <a:xfrm>
            <a:off x="949689" y="5297634"/>
            <a:ext cx="4370705" cy="2762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职场真相</a:t>
            </a:r>
            <a:endParaRPr lang="en-US" sz="1600" dirty="0"/>
          </a:p>
        </p:txBody>
      </p:sp>
      <p:pic>
        <p:nvPicPr>
          <p:cNvPr id="17" name="Image 6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7080" y="832485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6945630" y="-8255"/>
            <a:ext cx="5241290" cy="5241290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42290" y="4039235"/>
            <a:ext cx="10521950" cy="2371725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2590" y="15240"/>
            <a:ext cx="4174490" cy="4174490"/>
          </a:xfrm>
          <a:prstGeom prst="rect">
            <a:avLst/>
          </a:prstGeom>
        </p:spPr>
      </p:pic>
      <p:pic>
        <p:nvPicPr>
          <p:cNvPr id="6" name="Image 4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365" y="1514475"/>
            <a:ext cx="10521950" cy="2371725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542215" y="789616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价值观认知：职业“拍卖会”</a:t>
            </a:r>
            <a:endParaRPr lang="en-US" sz="1600" dirty="0"/>
          </a:p>
        </p:txBody>
      </p:sp>
      <p:sp>
        <p:nvSpPr>
          <p:cNvPr id="8" name="Text 1"/>
          <p:cNvSpPr/>
          <p:nvPr/>
        </p:nvSpPr>
        <p:spPr>
          <a:xfrm>
            <a:off x="1107104" y="1726360"/>
            <a:ext cx="3865625" cy="2762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拍卖道具</a:t>
            </a:r>
            <a:endParaRPr lang="en-US" sz="1600" dirty="0"/>
          </a:p>
        </p:txBody>
      </p:sp>
      <p:sp>
        <p:nvSpPr>
          <p:cNvPr id="9" name="Text 2"/>
          <p:cNvSpPr/>
          <p:nvPr/>
        </p:nvSpPr>
        <p:spPr>
          <a:xfrm>
            <a:off x="1025525" y="1986280"/>
            <a:ext cx="4678680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打印10张职业价值卡（高薪、稳定、创意自由、社会地位等），为拍卖活动准备道具，营造真实有趣的拍卖场景，吸引学生积极参与。</a:t>
            </a:r>
            <a:endParaRPr lang="en-US" sz="1600" dirty="0"/>
          </a:p>
        </p:txBody>
      </p:sp>
      <p:sp>
        <p:nvSpPr>
          <p:cNvPr id="10" name="Text 3"/>
          <p:cNvSpPr/>
          <p:nvPr/>
        </p:nvSpPr>
        <p:spPr>
          <a:xfrm>
            <a:off x="6286500" y="1726360"/>
            <a:ext cx="3865625" cy="2762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成交后提问</a:t>
            </a:r>
            <a:endParaRPr lang="en-US" sz="1600" dirty="0"/>
          </a:p>
        </p:txBody>
      </p:sp>
      <p:sp>
        <p:nvSpPr>
          <p:cNvPr id="11" name="Text 4"/>
          <p:cNvSpPr/>
          <p:nvPr/>
        </p:nvSpPr>
        <p:spPr>
          <a:xfrm>
            <a:off x="6205220" y="1986280"/>
            <a:ext cx="4323715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成交后提问：“为什么愿意为这项花最多钱？它曾影响过你的选择吗？”引导学生深入思考价值观背后的动机与过往经历，强化价值观认知。</a:t>
            </a:r>
            <a:endParaRPr lang="en-US" sz="1600" dirty="0"/>
          </a:p>
        </p:txBody>
      </p:sp>
      <p:sp>
        <p:nvSpPr>
          <p:cNvPr id="12" name="Text 5"/>
          <p:cNvSpPr/>
          <p:nvPr/>
        </p:nvSpPr>
        <p:spPr>
          <a:xfrm>
            <a:off x="1107104" y="4253660"/>
            <a:ext cx="3865625" cy="2762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规则说明</a:t>
            </a:r>
            <a:endParaRPr lang="en-US" sz="1600" dirty="0"/>
          </a:p>
        </p:txBody>
      </p:sp>
      <p:sp>
        <p:nvSpPr>
          <p:cNvPr id="13" name="Text 6"/>
          <p:cNvSpPr/>
          <p:nvPr/>
        </p:nvSpPr>
        <p:spPr>
          <a:xfrm>
            <a:off x="1025775" y="4564248"/>
            <a:ext cx="4676526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明确规则：每人虚拟1000元，竞拍最想要的3项价值观。通过模拟拍卖过程，让学生在竞争中明确自身职业价值观排序，直观感受价值观对职业选择的影响。</a:t>
            </a:r>
            <a:endParaRPr lang="en-US" sz="1600" dirty="0"/>
          </a:p>
        </p:txBody>
      </p:sp>
      <p:sp>
        <p:nvSpPr>
          <p:cNvPr id="14" name="Text 7"/>
          <p:cNvSpPr/>
          <p:nvPr/>
        </p:nvSpPr>
        <p:spPr>
          <a:xfrm>
            <a:off x="6286500" y="4253660"/>
            <a:ext cx="3865625" cy="2762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教师总结</a:t>
            </a:r>
            <a:endParaRPr lang="en-US" sz="1600" dirty="0"/>
          </a:p>
        </p:txBody>
      </p:sp>
      <p:sp>
        <p:nvSpPr>
          <p:cNvPr id="15" name="Text 8"/>
          <p:cNvSpPr/>
          <p:nvPr/>
        </p:nvSpPr>
        <p:spPr>
          <a:xfrm>
            <a:off x="6205220" y="4530725"/>
            <a:ext cx="4314825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总结“选择销售岗却厌恶应酬？可能是‘价值观冲突’导致的职业痛苦源。”帮助学生理解价值观冲突对职业满意度与职业选择的深远影响，引导学生在职业规划中重视价值观匹配。</a:t>
            </a:r>
            <a:endParaRPr lang="en-US" sz="1600" dirty="0"/>
          </a:p>
        </p:txBody>
      </p:sp>
      <p:pic>
        <p:nvPicPr>
          <p:cNvPr id="16" name="Image 5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 flipV="1">
            <a:off x="4947920" y="2641600"/>
            <a:ext cx="1972945" cy="76200"/>
          </a:xfrm>
          <a:prstGeom prst="rect">
            <a:avLst/>
          </a:prstGeom>
        </p:spPr>
      </p:pic>
      <p:pic>
        <p:nvPicPr>
          <p:cNvPr id="17" name="Image 6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 flipV="1">
            <a:off x="4947920" y="5179060"/>
            <a:ext cx="1972945" cy="76200"/>
          </a:xfrm>
          <a:prstGeom prst="rect">
            <a:avLst/>
          </a:prstGeom>
        </p:spPr>
      </p:pic>
      <p:pic>
        <p:nvPicPr>
          <p:cNvPr id="18" name="Image 7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27080" y="832485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FAF26E"/>
      </a:accent1>
      <a:accent2>
        <a:srgbClr val="F9DB6F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FAF26E"/>
      </a:accent1>
      <a:accent2>
        <a:srgbClr val="F9DB6F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2180</Words>
  <Application>WPS 演示</Application>
  <PresentationFormat>On-screen Show (16:9)</PresentationFormat>
  <Paragraphs>190</Paragraphs>
  <Slides>17</Slides>
  <Notes>17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6" baseType="lpstr">
      <vt:lpstr>Arial</vt:lpstr>
      <vt:lpstr>宋体</vt:lpstr>
      <vt:lpstr>Wingdings</vt:lpstr>
      <vt:lpstr>MiSans</vt:lpstr>
      <vt:lpstr>MiSans</vt:lpstr>
      <vt:lpstr>Comic Book</vt:lpstr>
      <vt:lpstr>苹方-简</vt:lpstr>
      <vt:lpstr>Comic Book</vt:lpstr>
      <vt:lpstr>Comic Book</vt:lpstr>
      <vt:lpstr>Calibri</vt:lpstr>
      <vt:lpstr>Helvetica Neue</vt:lpstr>
      <vt:lpstr>微软雅黑</vt:lpstr>
      <vt:lpstr>汉仪旗黑</vt:lpstr>
      <vt:lpstr>宋体</vt:lpstr>
      <vt:lpstr>Arial Unicode MS</vt:lpstr>
      <vt:lpstr>等线</vt:lpstr>
      <vt:lpstr>汉仪中等线KW</vt:lpstr>
      <vt:lpstr>汉仪书宋二KW</vt:lpstr>
      <vt:lpstr>Custom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creator>PptxGenJS</dc:creator>
  <dc:subject>PptxGenJS Presentation</dc:subject>
  <cp:lastModifiedBy>阿莲</cp:lastModifiedBy>
  <cp:revision>2</cp:revision>
  <dcterms:created xsi:type="dcterms:W3CDTF">2025-08-08T07:06:27Z</dcterms:created>
  <dcterms:modified xsi:type="dcterms:W3CDTF">2025-08-08T07:06:27Z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2B9B60AC57FECFC5F2A195688FFD358E_42</vt:lpwstr>
  </property>
  <property fmtid="{D5CDD505-2E9C-101B-9397-08002B2CF9AE}" pid="3" name="KSOProductBuildVer">
    <vt:lpwstr>2052-6.11.0.8885</vt:lpwstr>
  </property>
</Properties>
</file>