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12192000"/>
  <p:embeddedFontLst>
    <p:embeddedFont>
      <p:font typeface="MiSans" pitchFamily="34" charset="-122"/>
      <p:regular r:id="rId26"/>
    </p:embeddedFont>
    <p:embeddedFont>
      <p:font typeface="MiSans" pitchFamily="34" charset="-120"/>
      <p:regular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786380" cy="59245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890" y="4886960"/>
            <a:ext cx="2575560" cy="60896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183890" y="4940935"/>
            <a:ext cx="2505710" cy="554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1190625" y="1748790"/>
            <a:ext cx="9897110" cy="2130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职场心理学</a:t>
            </a:r>
            <a:endParaRPr lang="en-US" sz="6600" dirty="0">
              <a:solidFill>
                <a:srgbClr val="000000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            </a:t>
            </a:r>
            <a:r>
              <a:rPr lang="en-US" sz="4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---你的职场生存隐形武器</a:t>
            </a:r>
            <a:endParaRPr lang="en-US" sz="4000" dirty="0">
              <a:solidFill>
                <a:srgbClr val="000000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8" name="Text 2"/>
          <p:cNvSpPr/>
          <p:nvPr/>
        </p:nvSpPr>
        <p:spPr>
          <a:xfrm>
            <a:off x="6580506" y="494061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将学生分为4组，每组抽取一个职场困境案例，如同事抢功劳、工作拖延症、面试紧张、被客户投诉等，讨论这些问题属于职场心理学的哪个研究领域，通过实际案例让学生了解职场心理学的研究范围。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分组讨论与案例分析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互动形式：“职场问题诊断室”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展示职场心理学的4大核心板块：个体心理、人际关系、组织行为、职业发展，以及对应的高职生典型问题，如个体心理中的工作拖延和自卑、人际关系中的同事矛盾和领导沟通障碍、组织行为中的加班文化和团队协作效率、职业发展中的职业倦怠和跳槽焦虑，帮助学生系统地认识职场心理学的研究内容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研究领域与典型问题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教师总结与系统梳理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542925" y="3471545"/>
            <a:ext cx="3531235" cy="33229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教师总结职场心理学是“由内到外”的系统，包括了解自己、理解他人、适应规则、规划发展，强调这4大核心板块之间的内在联系和逻辑顺序，让学生对职场心理学有一个整体的认识。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研究领域总结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335145" y="3471545"/>
            <a:ext cx="4277995" cy="2861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导学生思考如何将这4大核心板块应用到实际职场中，如通过自我认知提升自信、通过理解他人改善人际关系、通过适应规则提高工作效率、通过规划发展明确职业方向，让学生明白职场心理学的实用性和重要性。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系统梳理与应用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00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00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19526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职场心理学的应用价值：学生的“隐形简历”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小组任务：“HR想要什么样的人”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职业角色分析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2861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每组分配一个职业角色，如销售、行政、技术员等，让学生列出该岗位最需要的3项心理素质，如抗压能力、细心、合作意识等，通过小组讨论让学生了解不同职业对心理素质的要求。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企业真实需求补充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2861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教师补充企业真实招聘需求，如提前采访企业HR录制短视频，展示企业对员工心理素质的重视程度，让学生明白职场心理学在求职中的重要性，增强学生的学习动力。</a:t>
            </a:r>
            <a:endParaRPr lang="en-US" sz="20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00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00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价值总结与数据支持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4644390" y="3208655"/>
            <a:ext cx="3543935" cy="33229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总结职场心理学对个人的价值，如减少职场“踩坑”现象，如情绪化辞职、沟通冲突等，提升核心竞争力，如用情商弥补经验不足，通过具体案例让学生了解职场心理学对个人发展的积极影响。</a:t>
            </a:r>
            <a:endParaRPr lang="en-US" sz="20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个人价值总结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480425" y="3208655"/>
            <a:ext cx="3422015" cy="33229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引用调研数据，如员工心理适应力强的团队离职率降低40%，强调职场心理学对企业的重要性，让学生从企业角度理解职场心理学的价值，进一步增强学生对职场心理学的认识。</a:t>
            </a:r>
            <a:endParaRPr lang="en-US" sz="2000" dirty="0">
              <a:solidFill>
                <a:srgbClr val="333333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企业价值总结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259330"/>
            <a:ext cx="5908040" cy="19380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用“职场心理学不能保证你升职加薪，但能让你少走80%的弯路”这句话总结职场心理学的价值，让学生牢记职场心理学的重要作用，提升学生对课程的认同感。</a:t>
            </a:r>
            <a:endParaRPr lang="en-US" sz="20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金句总结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金句点睛与课程升华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19380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引导学生思考如何将职场心理学应用到自己的职业发展中，鼓励学生在今后的学习和工作中不断学习和实践职场心理学，为自己的职场之路保驾护航，升华课程主题。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课程升华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19526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965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课堂收尾：行动任务与悬念设计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课后任务布置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499110" y="3471545"/>
            <a:ext cx="3564890" cy="33229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布置课后任务，让学生采访1位有工作经验的亲友，了解其工作中最后悔没早点懂的职场心理知识，并在下节课分享，通过实际采访让学生深入了解职场心理问题，增强学生对职场心理学的感性认识。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采访亲友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8985" y="3471545"/>
            <a:ext cx="3215005" cy="2861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强调下节课的分享环节，让学生期待与同学们交流采访结果，通过分享交流让学生拓宽视野，学习他人的职场经验，进一步巩固课程内容。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分享交流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00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00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2505" y="1652905"/>
            <a:ext cx="3908425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悬念预告与下节课预告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819525" cy="2399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预告下节课将用MBTI测试揭秘为什么总被某种同事气到头疼，设置悬念吸引学生对下节课的兴趣，让学生带着好奇心期待下节课的学习。</a:t>
            </a:r>
            <a:endParaRPr lang="en-US" sz="2000" dirty="0"/>
          </a:p>
        </p:txBody>
      </p:sp>
      <p:sp>
        <p:nvSpPr>
          <p:cNvPr id="8" name="Text 2"/>
          <p:cNvSpPr/>
          <p:nvPr/>
        </p:nvSpPr>
        <p:spPr>
          <a:xfrm>
            <a:off x="1033145" y="2163445"/>
            <a:ext cx="383286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MBTI测试预告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66230" y="1639570"/>
            <a:ext cx="388112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618105"/>
            <a:ext cx="3901440" cy="2861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总结本节课的主要内容，强调职场心理学的重要性和应用价值，同时展望下节课的学习内容，让学生对整个课程有一个清晰的认识和期待，为后续课程的顺利开展奠定基础。</a:t>
            </a:r>
            <a:endParaRPr lang="en-US" sz="2000" dirty="0"/>
          </a:p>
        </p:txBody>
      </p:sp>
      <p:sp>
        <p:nvSpPr>
          <p:cNvPr id="13" name="Text 4"/>
          <p:cNvSpPr/>
          <p:nvPr/>
        </p:nvSpPr>
        <p:spPr>
          <a:xfrm>
            <a:off x="6775450" y="2163445"/>
            <a:ext cx="383286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课程总结与展望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6731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1303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课堂导入：破冰活动——“职场初印象”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职场心理学定义：不只是“读心术”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职场心理学研究内容：4大核心板块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61531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职场心理学的应用价值：学生的“隐形简历”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课堂收尾：行动任务与悬念设计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10160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课堂导入：破冰活动——“职场初印象”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图片联想与提问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4815840" y="3208655"/>
            <a:ext cx="3441700" cy="33229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展示校园教室与办公室格子间、学生社团讨论与企业会议的对比图片，引导学生思考职场与校园的心理差异，提问职场与校园的心理差异及实习前的担忧，激发学生对职场心理问题的思考。</a:t>
            </a:r>
            <a:endParaRPr lang="en-US" sz="20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校园与职场对比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654415" y="3208655"/>
            <a:ext cx="3147060" cy="2861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提问学生如果明天去实习最担心遇到什么情况，收集学生的实际困惑，为后续课程建立关联性，让学生明白课程与自身密切相关。</a:t>
            </a:r>
            <a:endParaRPr lang="en-US" sz="20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学生实习担忧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匿名投票与结果展示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907415" y="2848610"/>
            <a:ext cx="4040505" cy="2399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通过小程序收集学生最想解决的职场心理问题，如害怕被批评、不知如何与领导沟通等，并实时投影结果，了解学生的真实需求，为课程内容的针对性提供依据。</a:t>
            </a:r>
            <a:endParaRPr 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收集职场心理问题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901440" cy="2399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分析投票结果，总结学生普遍关注的职场心理问题，强调这些问题在职场中的重要性和解决的必要性，进一步增强学生对课程的兴趣和期待。</a:t>
            </a:r>
            <a:endParaRPr lang="en-US" sz="20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投票结果分析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19526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113405" y="3998595"/>
            <a:ext cx="6277610" cy="4921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职场心理学定义：不只是“读心术”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051685"/>
            <a:ext cx="7539355" cy="1476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职场心理学</a:t>
            </a:r>
            <a:r>
              <a:rPr lang="zh-CN" alt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是</a:t>
            </a: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研究人在职场中的行为、情绪、人际关系规律，目的是帮助个体适应环境、提升效能，让学生明确职场心理学的核心内容和价值。</a:t>
            </a:r>
            <a:endParaRPr lang="en-US" sz="2000" dirty="0"/>
          </a:p>
        </p:txBody>
      </p:sp>
      <p:sp>
        <p:nvSpPr>
          <p:cNvPr id="6" name="Text 1"/>
          <p:cNvSpPr/>
          <p:nvPr/>
        </p:nvSpPr>
        <p:spPr>
          <a:xfrm>
            <a:off x="6453136" y="1524129"/>
            <a:ext cx="4331168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定义总结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概念解析与案例引导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463415"/>
            <a:ext cx="7435850" cy="1476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播放《杜拉拉升职记》中新人因不懂领导暗示被批评的短视频片段，提问学生杜拉拉的问题所在及懂职场心理学后的应对方式，通过具体案例引导学生理解职场心理学的实际应用。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489075" y="3982085"/>
            <a:ext cx="4866640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视频案例分析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1476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阐述职场心理学的正确理解，即自我认知、环境适应和科学沟通的结合，帮助学生树立正确的职场心理学观念，为后续学习奠定基础。</a:t>
            </a:r>
            <a:endParaRPr lang="en-US" sz="2000" dirty="0">
              <a:solidFill>
                <a:srgbClr val="333333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指出职场心理学的常见误区，如将其等同于讨好领导或勾心斗角，通过对比强调职场心理学的真正内涵，避免学生对职场心理学产生误解。</a:t>
            </a:r>
            <a:endParaRPr lang="en-US" sz="20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正解阐述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285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误区纠正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对比强调误区与正解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00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00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19526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078480" y="3998595"/>
            <a:ext cx="5746115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职场心理学研究内容：4大核心板块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2219</Words>
  <Application>WPS 演示</Application>
  <PresentationFormat>On-screen Show (16:9)</PresentationFormat>
  <Paragraphs>201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2025-08-08T07:04:22Z</dcterms:created>
  <dcterms:modified xsi:type="dcterms:W3CDTF">2025-08-08T07:04:22Z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1BBD102CECB2C7A175A19568C5E9396D_42</vt:lpwstr>
  </property>
  <property fmtid="{D5CDD505-2E9C-101B-9397-08002B2CF9AE}" pid="3" name="KSOProductBuildVer">
    <vt:lpwstr>2052-6.11.0.8885</vt:lpwstr>
  </property>
</Properties>
</file>